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5143500" cx="9144000"/>
  <p:notesSz cx="6858000" cy="9144000"/>
  <p:embeddedFontLst>
    <p:embeddedFont>
      <p:font typeface="Merriweather"/>
      <p:regular r:id="rId25"/>
      <p:bold r:id="rId26"/>
      <p:italic r:id="rId27"/>
      <p:boldItalic r:id="rId28"/>
    </p:embeddedFont>
    <p:embeddedFont>
      <p:font typeface="Century Gothic"/>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Merriweather-bold.fntdata"/><Relationship Id="rId25" Type="http://schemas.openxmlformats.org/officeDocument/2006/relationships/font" Target="fonts/Merriweather-regular.fntdata"/><Relationship Id="rId28" Type="http://schemas.openxmlformats.org/officeDocument/2006/relationships/font" Target="fonts/Merriweather-boldItalic.fntdata"/><Relationship Id="rId27" Type="http://schemas.openxmlformats.org/officeDocument/2006/relationships/font" Target="fonts/Merriweather-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CenturyGothic-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CenturyGothic-italic.fntdata"/><Relationship Id="rId30" Type="http://schemas.openxmlformats.org/officeDocument/2006/relationships/font" Target="fonts/CenturyGothic-bold.fntdata"/><Relationship Id="rId11" Type="http://schemas.openxmlformats.org/officeDocument/2006/relationships/slide" Target="slides/slide6.xml"/><Relationship Id="rId10" Type="http://schemas.openxmlformats.org/officeDocument/2006/relationships/slide" Target="slides/slide5.xml"/><Relationship Id="rId32" Type="http://schemas.openxmlformats.org/officeDocument/2006/relationships/font" Target="fonts/CenturyGothic-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0c5641771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0c5641771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0c56417714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0c56417714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0c56417714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0c56417714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0c56417714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0c56417714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0c56417714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0c56417714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0c56417714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0c56417714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0c56417714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0c56417714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30c56417714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30c56417714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0c56417714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0c56417714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0c56417714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0c56417714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0c56417714_0_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0c56417714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39bb031a17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39bb031a17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0c56417714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0c56417714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30c56417714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30c56417714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0c56417714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0c56417714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0c56417714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0c56417714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0c56417714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0c56417714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0c56417714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0c56417714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0c56417714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0c56417714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it"/>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www.ensembl.org/index.html" TargetMode="External"/><Relationship Id="rId4" Type="http://schemas.openxmlformats.org/officeDocument/2006/relationships/hyperlink" Target="https://genome-euro.ucsc.edu/cgi-bin/hgGateway" TargetMode="External"/><Relationship Id="rId5" Type="http://schemas.openxmlformats.org/officeDocument/2006/relationships/hyperlink" Target="https://www.ncbi.nlm.nih.gov/genome/gdv/"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6.jpg"/><Relationship Id="rId4" Type="http://schemas.openxmlformats.org/officeDocument/2006/relationships/image" Target="../media/image9.png"/><Relationship Id="rId9" Type="http://schemas.openxmlformats.org/officeDocument/2006/relationships/image" Target="../media/image11.png"/><Relationship Id="rId5" Type="http://schemas.openxmlformats.org/officeDocument/2006/relationships/image" Target="../media/image2.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compgen.bio.unipd.it/~stefania/Didattica/AA2025-2026/MMOL_BIOINFO_EB/MMOL_BIOINFO_EB.html" TargetMode="Externa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5.png"/><Relationship Id="rId5"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5.png"/><Relationship Id="rId5"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533400" y="457200"/>
            <a:ext cx="8239500" cy="4217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it" sz="2400">
                <a:solidFill>
                  <a:srgbClr val="0B5394"/>
                </a:solidFill>
                <a:latin typeface="Merriweather"/>
                <a:ea typeface="Merriweather"/>
                <a:cs typeface="Merriweather"/>
                <a:sym typeface="Merriweather"/>
              </a:rPr>
              <a:t>MOLECULAR METHODS AND BIOINFORMATICS</a:t>
            </a:r>
            <a:endParaRPr b="1" sz="2400">
              <a:solidFill>
                <a:srgbClr val="0B5394"/>
              </a:solidFill>
              <a:latin typeface="Merriweather"/>
              <a:ea typeface="Merriweather"/>
              <a:cs typeface="Merriweather"/>
              <a:sym typeface="Merriweather"/>
            </a:endParaRPr>
          </a:p>
          <a:p>
            <a:pPr indent="0" lvl="0" marL="0" rtl="0" algn="ctr">
              <a:spcBef>
                <a:spcPts val="0"/>
              </a:spcBef>
              <a:spcAft>
                <a:spcPts val="0"/>
              </a:spcAft>
              <a:buNone/>
            </a:pPr>
            <a:r>
              <a:t/>
            </a:r>
            <a:endParaRPr b="1" sz="2400">
              <a:solidFill>
                <a:srgbClr val="0B5394"/>
              </a:solidFill>
              <a:latin typeface="Merriweather"/>
              <a:ea typeface="Merriweather"/>
              <a:cs typeface="Merriweather"/>
              <a:sym typeface="Merriweather"/>
            </a:endParaRPr>
          </a:p>
          <a:p>
            <a:pPr indent="0" lvl="0" marL="0" rtl="0" algn="ctr">
              <a:spcBef>
                <a:spcPts val="0"/>
              </a:spcBef>
              <a:spcAft>
                <a:spcPts val="0"/>
              </a:spcAft>
              <a:buNone/>
            </a:pPr>
            <a:r>
              <a:rPr b="1" lang="it" sz="2000">
                <a:solidFill>
                  <a:srgbClr val="0B5394"/>
                </a:solidFill>
                <a:latin typeface="Merriweather"/>
                <a:ea typeface="Merriweather"/>
                <a:cs typeface="Merriweather"/>
                <a:sym typeface="Merriweather"/>
              </a:rPr>
              <a:t>LM Evolutionary Biology, University of Padova</a:t>
            </a:r>
            <a:endParaRPr b="1" sz="2000">
              <a:solidFill>
                <a:srgbClr val="0B5394"/>
              </a:solidFill>
              <a:latin typeface="Merriweather"/>
              <a:ea typeface="Merriweather"/>
              <a:cs typeface="Merriweather"/>
              <a:sym typeface="Merriweather"/>
            </a:endParaRPr>
          </a:p>
          <a:p>
            <a:pPr indent="0" lvl="0" marL="0" rtl="0" algn="ctr">
              <a:spcBef>
                <a:spcPts val="0"/>
              </a:spcBef>
              <a:spcAft>
                <a:spcPts val="0"/>
              </a:spcAft>
              <a:buNone/>
            </a:pPr>
            <a:r>
              <a:rPr b="1" lang="it" sz="2000">
                <a:solidFill>
                  <a:srgbClr val="0B5394"/>
                </a:solidFill>
                <a:latin typeface="Merriweather"/>
                <a:ea typeface="Merriweather"/>
                <a:cs typeface="Merriweather"/>
                <a:sym typeface="Merriweather"/>
              </a:rPr>
              <a:t>AA 2025/2026</a:t>
            </a:r>
            <a:endParaRPr b="1" sz="2000">
              <a:solidFill>
                <a:srgbClr val="0B5394"/>
              </a:solidFill>
              <a:latin typeface="Merriweather"/>
              <a:ea typeface="Merriweather"/>
              <a:cs typeface="Merriweather"/>
              <a:sym typeface="Merriweather"/>
            </a:endParaRPr>
          </a:p>
          <a:p>
            <a:pPr indent="0" lvl="0" marL="0" rtl="0" algn="ctr">
              <a:spcBef>
                <a:spcPts val="0"/>
              </a:spcBef>
              <a:spcAft>
                <a:spcPts val="0"/>
              </a:spcAft>
              <a:buNone/>
            </a:pPr>
            <a:r>
              <a:t/>
            </a:r>
            <a:endParaRPr b="1" sz="2000">
              <a:solidFill>
                <a:srgbClr val="0B5394"/>
              </a:solidFill>
              <a:latin typeface="Merriweather"/>
              <a:ea typeface="Merriweather"/>
              <a:cs typeface="Merriweather"/>
              <a:sym typeface="Merriweather"/>
            </a:endParaRPr>
          </a:p>
          <a:p>
            <a:pPr indent="0" lvl="0" marL="0" rtl="0" algn="ctr">
              <a:spcBef>
                <a:spcPts val="0"/>
              </a:spcBef>
              <a:spcAft>
                <a:spcPts val="0"/>
              </a:spcAft>
              <a:buNone/>
            </a:pPr>
            <a:r>
              <a:rPr b="1" lang="it" sz="2000">
                <a:solidFill>
                  <a:srgbClr val="0B5394"/>
                </a:solidFill>
                <a:latin typeface="Merriweather"/>
                <a:ea typeface="Merriweather"/>
                <a:cs typeface="Merriweather"/>
                <a:sym typeface="Merriweather"/>
              </a:rPr>
              <a:t>Enrico Gaffo, Silvia Orsi,</a:t>
            </a:r>
            <a:endParaRPr b="1" sz="2000">
              <a:solidFill>
                <a:srgbClr val="0B5394"/>
              </a:solidFill>
              <a:latin typeface="Merriweather"/>
              <a:ea typeface="Merriweather"/>
              <a:cs typeface="Merriweather"/>
              <a:sym typeface="Merriweather"/>
            </a:endParaRPr>
          </a:p>
          <a:p>
            <a:pPr indent="0" lvl="0" marL="0" rtl="0" algn="ctr">
              <a:spcBef>
                <a:spcPts val="0"/>
              </a:spcBef>
              <a:spcAft>
                <a:spcPts val="0"/>
              </a:spcAft>
              <a:buNone/>
            </a:pPr>
            <a:r>
              <a:rPr b="1" lang="it" sz="2000">
                <a:solidFill>
                  <a:srgbClr val="0B5394"/>
                </a:solidFill>
                <a:latin typeface="Merriweather"/>
                <a:ea typeface="Merriweather"/>
                <a:cs typeface="Merriweather"/>
                <a:sym typeface="Merriweather"/>
              </a:rPr>
              <a:t>Prof. Stefania Bortoluzzi</a:t>
            </a:r>
            <a:endParaRPr b="1" sz="2000">
              <a:solidFill>
                <a:srgbClr val="0B5394"/>
              </a:solidFill>
              <a:latin typeface="Merriweather"/>
              <a:ea typeface="Merriweather"/>
              <a:cs typeface="Merriweather"/>
              <a:sym typeface="Merriweather"/>
            </a:endParaRPr>
          </a:p>
          <a:p>
            <a:pPr indent="0" lvl="0" marL="0" rtl="0" algn="ctr">
              <a:spcBef>
                <a:spcPts val="0"/>
              </a:spcBef>
              <a:spcAft>
                <a:spcPts val="0"/>
              </a:spcAft>
              <a:buNone/>
            </a:pPr>
            <a:r>
              <a:t/>
            </a:r>
            <a:endParaRPr b="1" sz="2000">
              <a:solidFill>
                <a:srgbClr val="0B5394"/>
              </a:solidFill>
              <a:latin typeface="Merriweather"/>
              <a:ea typeface="Merriweather"/>
              <a:cs typeface="Merriweather"/>
              <a:sym typeface="Merriweather"/>
            </a:endParaRPr>
          </a:p>
          <a:p>
            <a:pPr indent="0" lvl="0" marL="0" rtl="0" algn="ctr">
              <a:spcBef>
                <a:spcPts val="0"/>
              </a:spcBef>
              <a:spcAft>
                <a:spcPts val="0"/>
              </a:spcAft>
              <a:buNone/>
            </a:pPr>
            <a:r>
              <a:rPr b="1" lang="it" sz="2000">
                <a:solidFill>
                  <a:srgbClr val="0B5394"/>
                </a:solidFill>
                <a:latin typeface="Merriweather"/>
                <a:ea typeface="Merriweather"/>
                <a:cs typeface="Merriweather"/>
                <a:sym typeface="Merriweather"/>
              </a:rPr>
              <a:t>“Genome Browser”</a:t>
            </a:r>
            <a:endParaRPr b="1" sz="2000">
              <a:solidFill>
                <a:srgbClr val="0B5394"/>
              </a:solidFill>
              <a:latin typeface="Merriweather"/>
              <a:ea typeface="Merriweather"/>
              <a:cs typeface="Merriweather"/>
              <a:sym typeface="Merriweather"/>
            </a:endParaRPr>
          </a:p>
          <a:p>
            <a:pPr indent="0" lvl="0" marL="0" rtl="0" algn="ctr">
              <a:spcBef>
                <a:spcPts val="0"/>
              </a:spcBef>
              <a:spcAft>
                <a:spcPts val="0"/>
              </a:spcAft>
              <a:buNone/>
            </a:pPr>
            <a:r>
              <a:t/>
            </a:r>
            <a:endParaRPr b="1" sz="2000">
              <a:solidFill>
                <a:srgbClr val="0B5394"/>
              </a:solidFill>
              <a:latin typeface="Merriweather"/>
              <a:ea typeface="Merriweather"/>
              <a:cs typeface="Merriweather"/>
              <a:sym typeface="Merriweather"/>
            </a:endParaRPr>
          </a:p>
          <a:p>
            <a:pPr indent="0" lvl="0" marL="0" rtl="0" algn="ctr">
              <a:spcBef>
                <a:spcPts val="0"/>
              </a:spcBef>
              <a:spcAft>
                <a:spcPts val="0"/>
              </a:spcAft>
              <a:buNone/>
            </a:pPr>
            <a:r>
              <a:rPr b="1" lang="it" sz="2000">
                <a:solidFill>
                  <a:srgbClr val="0B5394"/>
                </a:solidFill>
                <a:latin typeface="Merriweather"/>
                <a:ea typeface="Merriweather"/>
                <a:cs typeface="Merriweather"/>
                <a:sym typeface="Merriweather"/>
              </a:rPr>
              <a:t>Padova, October 22, 2025</a:t>
            </a:r>
            <a:endParaRPr b="1" sz="2000">
              <a:solidFill>
                <a:srgbClr val="0B5394"/>
              </a:solidFill>
              <a:latin typeface="Merriweather"/>
              <a:ea typeface="Merriweather"/>
              <a:cs typeface="Merriweather"/>
              <a:sym typeface="Merriweather"/>
            </a:endParaRPr>
          </a:p>
          <a:p>
            <a:pPr indent="0" lvl="0" marL="0" rtl="0" algn="ctr">
              <a:spcBef>
                <a:spcPts val="0"/>
              </a:spcBef>
              <a:spcAft>
                <a:spcPts val="0"/>
              </a:spcAft>
              <a:buNone/>
            </a:pPr>
            <a:r>
              <a:t/>
            </a:r>
            <a:endParaRPr b="1" sz="2000">
              <a:solidFill>
                <a:srgbClr val="0B5394"/>
              </a:solidFill>
              <a:latin typeface="Merriweather"/>
              <a:ea typeface="Merriweather"/>
              <a:cs typeface="Merriweather"/>
              <a:sym typeface="Merriweather"/>
            </a:endParaRPr>
          </a:p>
          <a:p>
            <a:pPr indent="0" lvl="0" marL="0" rtl="0" algn="ctr">
              <a:spcBef>
                <a:spcPts val="0"/>
              </a:spcBef>
              <a:spcAft>
                <a:spcPts val="0"/>
              </a:spcAft>
              <a:buNone/>
            </a:pPr>
            <a:r>
              <a:rPr b="1" lang="it">
                <a:solidFill>
                  <a:srgbClr val="0B5394"/>
                </a:solidFill>
                <a:latin typeface="Merriweather"/>
                <a:ea typeface="Merriweather"/>
                <a:cs typeface="Merriweather"/>
                <a:sym typeface="Merriweather"/>
              </a:rPr>
              <a:t>✉  </a:t>
            </a:r>
            <a:r>
              <a:rPr b="1" lang="it">
                <a:solidFill>
                  <a:srgbClr val="0B5394"/>
                </a:solidFill>
                <a:latin typeface="Merriweather"/>
                <a:ea typeface="Merriweather"/>
                <a:cs typeface="Merriweather"/>
                <a:sym typeface="Merriweather"/>
              </a:rPr>
              <a:t>Silvia Orsi: silvia.orsi@unipd.it</a:t>
            </a:r>
            <a:endParaRPr b="1">
              <a:solidFill>
                <a:srgbClr val="0B5394"/>
              </a:solidFill>
              <a:latin typeface="Merriweather"/>
              <a:ea typeface="Merriweather"/>
              <a:cs typeface="Merriweather"/>
              <a:sym typeface="Merriweath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2"/>
          <p:cNvSpPr txBox="1"/>
          <p:nvPr>
            <p:ph idx="1" type="body"/>
          </p:nvPr>
        </p:nvSpPr>
        <p:spPr>
          <a:xfrm>
            <a:off x="311700" y="277525"/>
            <a:ext cx="8520600" cy="4749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startAt="2"/>
            </a:pPr>
            <a:r>
              <a:rPr lang="it">
                <a:solidFill>
                  <a:srgbClr val="0B5394"/>
                </a:solidFill>
                <a:latin typeface="Merriweather"/>
                <a:ea typeface="Merriweather"/>
                <a:cs typeface="Merriweather"/>
                <a:sym typeface="Merriweather"/>
              </a:rPr>
              <a:t>What is a Genome Browser?</a:t>
            </a:r>
            <a:endParaRPr>
              <a:solidFill>
                <a:srgbClr val="0B5394"/>
              </a:solidFill>
              <a:latin typeface="Merriweather"/>
              <a:ea typeface="Merriweather"/>
              <a:cs typeface="Merriweather"/>
              <a:sym typeface="Merriweather"/>
            </a:endParaRPr>
          </a:p>
          <a:p>
            <a:pPr indent="0" lvl="0" marL="457200" rtl="0" algn="l">
              <a:spcBef>
                <a:spcPts val="1200"/>
              </a:spcBef>
              <a:spcAft>
                <a:spcPts val="1200"/>
              </a:spcAft>
              <a:buNone/>
            </a:pPr>
            <a:r>
              <a:t/>
            </a:r>
            <a:endParaRPr>
              <a:solidFill>
                <a:schemeClr val="dk1"/>
              </a:solidFill>
              <a:latin typeface="Merriweather"/>
              <a:ea typeface="Merriweather"/>
              <a:cs typeface="Merriweather"/>
              <a:sym typeface="Merriweather"/>
            </a:endParaRPr>
          </a:p>
        </p:txBody>
      </p:sp>
      <p:sp>
        <p:nvSpPr>
          <p:cNvPr id="115" name="Google Shape;115;p22"/>
          <p:cNvSpPr txBox="1"/>
          <p:nvPr/>
        </p:nvSpPr>
        <p:spPr>
          <a:xfrm>
            <a:off x="752400" y="937425"/>
            <a:ext cx="7844700" cy="38730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it" sz="1800">
                <a:solidFill>
                  <a:schemeClr val="dk1"/>
                </a:solidFill>
                <a:latin typeface="Merriweather"/>
                <a:ea typeface="Merriweather"/>
                <a:cs typeface="Merriweather"/>
                <a:sym typeface="Merriweather"/>
              </a:rPr>
              <a:t>Given the vast size of the genome, it becomes essential to create a comprehensive database that not only contains the genome sequence but also its detailed annotations, enabling to:</a:t>
            </a:r>
            <a:endParaRPr sz="1800">
              <a:solidFill>
                <a:schemeClr val="dk1"/>
              </a:solidFill>
              <a:latin typeface="Merriweather"/>
              <a:ea typeface="Merriweather"/>
              <a:cs typeface="Merriweather"/>
              <a:sym typeface="Merriweather"/>
            </a:endParaRPr>
          </a:p>
          <a:p>
            <a:pPr indent="-342900" lvl="0" marL="914400" rtl="0" algn="l">
              <a:lnSpc>
                <a:spcPct val="150000"/>
              </a:lnSpc>
              <a:spcBef>
                <a:spcPts val="0"/>
              </a:spcBef>
              <a:spcAft>
                <a:spcPts val="0"/>
              </a:spcAft>
              <a:buClr>
                <a:schemeClr val="dk1"/>
              </a:buClr>
              <a:buSzPts val="1800"/>
              <a:buFont typeface="Merriweather"/>
              <a:buChar char="●"/>
            </a:pPr>
            <a:r>
              <a:rPr lang="it" sz="1800">
                <a:solidFill>
                  <a:schemeClr val="dk1"/>
                </a:solidFill>
                <a:latin typeface="Merriweather"/>
                <a:ea typeface="Merriweather"/>
                <a:cs typeface="Merriweather"/>
                <a:sym typeface="Merriweather"/>
              </a:rPr>
              <a:t>explore chromosomal regions;</a:t>
            </a:r>
            <a:endParaRPr sz="1800">
              <a:solidFill>
                <a:schemeClr val="dk1"/>
              </a:solidFill>
              <a:latin typeface="Merriweather"/>
              <a:ea typeface="Merriweather"/>
              <a:cs typeface="Merriweather"/>
              <a:sym typeface="Merriweather"/>
            </a:endParaRPr>
          </a:p>
          <a:p>
            <a:pPr indent="-342900" lvl="0" marL="914400" rtl="0" algn="l">
              <a:lnSpc>
                <a:spcPct val="150000"/>
              </a:lnSpc>
              <a:spcBef>
                <a:spcPts val="0"/>
              </a:spcBef>
              <a:spcAft>
                <a:spcPts val="0"/>
              </a:spcAft>
              <a:buClr>
                <a:schemeClr val="dk1"/>
              </a:buClr>
              <a:buSzPts val="1800"/>
              <a:buFont typeface="Merriweather"/>
              <a:buChar char="●"/>
            </a:pPr>
            <a:r>
              <a:rPr lang="it" sz="1800">
                <a:solidFill>
                  <a:schemeClr val="dk1"/>
                </a:solidFill>
                <a:latin typeface="Merriweather"/>
                <a:ea typeface="Merriweather"/>
                <a:cs typeface="Merriweather"/>
                <a:sym typeface="Merriweather"/>
              </a:rPr>
              <a:t>explore regulatory regions flanking genes;</a:t>
            </a:r>
            <a:endParaRPr sz="1800">
              <a:solidFill>
                <a:schemeClr val="dk1"/>
              </a:solidFill>
              <a:latin typeface="Merriweather"/>
              <a:ea typeface="Merriweather"/>
              <a:cs typeface="Merriweather"/>
              <a:sym typeface="Merriweather"/>
            </a:endParaRPr>
          </a:p>
          <a:p>
            <a:pPr indent="-342900" lvl="0" marL="914400" rtl="0" algn="l">
              <a:lnSpc>
                <a:spcPct val="150000"/>
              </a:lnSpc>
              <a:spcBef>
                <a:spcPts val="0"/>
              </a:spcBef>
              <a:spcAft>
                <a:spcPts val="0"/>
              </a:spcAft>
              <a:buClr>
                <a:schemeClr val="dk1"/>
              </a:buClr>
              <a:buSzPts val="1800"/>
              <a:buFont typeface="Merriweather"/>
              <a:buChar char="●"/>
            </a:pPr>
            <a:r>
              <a:rPr lang="it" sz="1800">
                <a:solidFill>
                  <a:schemeClr val="dk1"/>
                </a:solidFill>
                <a:latin typeface="Merriweather"/>
                <a:ea typeface="Merriweather"/>
                <a:cs typeface="Merriweather"/>
                <a:sym typeface="Merriweather"/>
              </a:rPr>
              <a:t>perform genome-wide searches for elements;</a:t>
            </a:r>
            <a:endParaRPr sz="1800">
              <a:solidFill>
                <a:schemeClr val="dk1"/>
              </a:solidFill>
              <a:latin typeface="Merriweather"/>
              <a:ea typeface="Merriweather"/>
              <a:cs typeface="Merriweather"/>
              <a:sym typeface="Merriweather"/>
            </a:endParaRPr>
          </a:p>
          <a:p>
            <a:pPr indent="-342900" lvl="0" marL="914400" rtl="0" algn="l">
              <a:lnSpc>
                <a:spcPct val="150000"/>
              </a:lnSpc>
              <a:spcBef>
                <a:spcPts val="0"/>
              </a:spcBef>
              <a:spcAft>
                <a:spcPts val="0"/>
              </a:spcAft>
              <a:buClr>
                <a:schemeClr val="dk1"/>
              </a:buClr>
              <a:buSzPts val="1800"/>
              <a:buFont typeface="Merriweather"/>
              <a:buChar char="●"/>
            </a:pPr>
            <a:r>
              <a:rPr lang="it" sz="1800">
                <a:solidFill>
                  <a:schemeClr val="dk1"/>
                </a:solidFill>
                <a:latin typeface="Merriweather"/>
                <a:ea typeface="Merriweather"/>
                <a:cs typeface="Merriweather"/>
                <a:sym typeface="Merriweather"/>
              </a:rPr>
              <a:t>compare genome architecture across different organisms. </a:t>
            </a:r>
            <a:endParaRPr sz="1800">
              <a:solidFill>
                <a:schemeClr val="dk1"/>
              </a:solidFill>
              <a:latin typeface="Merriweather"/>
              <a:ea typeface="Merriweather"/>
              <a:cs typeface="Merriweather"/>
              <a:sym typeface="Merriweath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3"/>
          <p:cNvSpPr txBox="1"/>
          <p:nvPr>
            <p:ph idx="1" type="body"/>
          </p:nvPr>
        </p:nvSpPr>
        <p:spPr>
          <a:xfrm>
            <a:off x="311700" y="277525"/>
            <a:ext cx="8520600" cy="4749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startAt="2"/>
            </a:pPr>
            <a:r>
              <a:rPr lang="it">
                <a:solidFill>
                  <a:srgbClr val="0B5394"/>
                </a:solidFill>
                <a:latin typeface="Merriweather"/>
                <a:ea typeface="Merriweather"/>
                <a:cs typeface="Merriweather"/>
                <a:sym typeface="Merriweather"/>
              </a:rPr>
              <a:t>What is a Genome Browser?</a:t>
            </a:r>
            <a:endParaRPr>
              <a:solidFill>
                <a:srgbClr val="0B5394"/>
              </a:solidFill>
              <a:latin typeface="Merriweather"/>
              <a:ea typeface="Merriweather"/>
              <a:cs typeface="Merriweather"/>
              <a:sym typeface="Merriweather"/>
            </a:endParaRPr>
          </a:p>
          <a:p>
            <a:pPr indent="0" lvl="0" marL="457200" rtl="0" algn="l">
              <a:spcBef>
                <a:spcPts val="1200"/>
              </a:spcBef>
              <a:spcAft>
                <a:spcPts val="1200"/>
              </a:spcAft>
              <a:buNone/>
            </a:pPr>
            <a:r>
              <a:t/>
            </a:r>
            <a:endParaRPr>
              <a:solidFill>
                <a:schemeClr val="dk1"/>
              </a:solidFill>
              <a:latin typeface="Merriweather"/>
              <a:ea typeface="Merriweather"/>
              <a:cs typeface="Merriweather"/>
              <a:sym typeface="Merriweather"/>
            </a:endParaRPr>
          </a:p>
        </p:txBody>
      </p:sp>
      <p:sp>
        <p:nvSpPr>
          <p:cNvPr id="121" name="Google Shape;121;p23"/>
          <p:cNvSpPr txBox="1"/>
          <p:nvPr/>
        </p:nvSpPr>
        <p:spPr>
          <a:xfrm>
            <a:off x="752400" y="937425"/>
            <a:ext cx="7844700" cy="38730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it" sz="1800">
                <a:solidFill>
                  <a:schemeClr val="dk1"/>
                </a:solidFill>
                <a:latin typeface="Merriweather"/>
                <a:ea typeface="Merriweather"/>
                <a:cs typeface="Merriweather"/>
                <a:sym typeface="Merriweather"/>
              </a:rPr>
              <a:t>Given the vast size of the genome, it becomes essential to create a comprehensive database that not only contains the genome sequence but also its detailed annotations, enabling to:</a:t>
            </a:r>
            <a:endParaRPr sz="1800">
              <a:solidFill>
                <a:schemeClr val="dk1"/>
              </a:solidFill>
              <a:latin typeface="Merriweather"/>
              <a:ea typeface="Merriweather"/>
              <a:cs typeface="Merriweather"/>
              <a:sym typeface="Merriweather"/>
            </a:endParaRPr>
          </a:p>
          <a:p>
            <a:pPr indent="-342900" lvl="0" marL="914400" rtl="0" algn="l">
              <a:lnSpc>
                <a:spcPct val="150000"/>
              </a:lnSpc>
              <a:spcBef>
                <a:spcPts val="0"/>
              </a:spcBef>
              <a:spcAft>
                <a:spcPts val="0"/>
              </a:spcAft>
              <a:buClr>
                <a:schemeClr val="dk1"/>
              </a:buClr>
              <a:buSzPts val="1800"/>
              <a:buFont typeface="Merriweather"/>
              <a:buChar char="●"/>
            </a:pPr>
            <a:r>
              <a:rPr lang="it" sz="1800">
                <a:solidFill>
                  <a:schemeClr val="dk1"/>
                </a:solidFill>
                <a:latin typeface="Merriweather"/>
                <a:ea typeface="Merriweather"/>
                <a:cs typeface="Merriweather"/>
                <a:sym typeface="Merriweather"/>
              </a:rPr>
              <a:t>explore chromosomal regions;</a:t>
            </a:r>
            <a:endParaRPr sz="1800">
              <a:solidFill>
                <a:schemeClr val="dk1"/>
              </a:solidFill>
              <a:latin typeface="Merriweather"/>
              <a:ea typeface="Merriweather"/>
              <a:cs typeface="Merriweather"/>
              <a:sym typeface="Merriweather"/>
            </a:endParaRPr>
          </a:p>
          <a:p>
            <a:pPr indent="-342900" lvl="0" marL="914400" rtl="0" algn="l">
              <a:lnSpc>
                <a:spcPct val="150000"/>
              </a:lnSpc>
              <a:spcBef>
                <a:spcPts val="0"/>
              </a:spcBef>
              <a:spcAft>
                <a:spcPts val="0"/>
              </a:spcAft>
              <a:buClr>
                <a:schemeClr val="dk1"/>
              </a:buClr>
              <a:buSzPts val="1800"/>
              <a:buFont typeface="Merriweather"/>
              <a:buChar char="●"/>
            </a:pPr>
            <a:r>
              <a:rPr lang="it" sz="1800">
                <a:solidFill>
                  <a:schemeClr val="dk1"/>
                </a:solidFill>
                <a:latin typeface="Merriweather"/>
                <a:ea typeface="Merriweather"/>
                <a:cs typeface="Merriweather"/>
                <a:sym typeface="Merriweather"/>
              </a:rPr>
              <a:t>explore regulatory regions flanking genes;</a:t>
            </a:r>
            <a:endParaRPr sz="1800">
              <a:solidFill>
                <a:schemeClr val="dk1"/>
              </a:solidFill>
              <a:latin typeface="Merriweather"/>
              <a:ea typeface="Merriweather"/>
              <a:cs typeface="Merriweather"/>
              <a:sym typeface="Merriweather"/>
            </a:endParaRPr>
          </a:p>
          <a:p>
            <a:pPr indent="-342900" lvl="0" marL="914400" rtl="0" algn="l">
              <a:lnSpc>
                <a:spcPct val="150000"/>
              </a:lnSpc>
              <a:spcBef>
                <a:spcPts val="0"/>
              </a:spcBef>
              <a:spcAft>
                <a:spcPts val="0"/>
              </a:spcAft>
              <a:buClr>
                <a:schemeClr val="dk1"/>
              </a:buClr>
              <a:buSzPts val="1800"/>
              <a:buFont typeface="Merriweather"/>
              <a:buChar char="●"/>
            </a:pPr>
            <a:r>
              <a:rPr lang="it" sz="1800">
                <a:solidFill>
                  <a:schemeClr val="dk1"/>
                </a:solidFill>
                <a:latin typeface="Merriweather"/>
                <a:ea typeface="Merriweather"/>
                <a:cs typeface="Merriweather"/>
                <a:sym typeface="Merriweather"/>
              </a:rPr>
              <a:t>perform genome-wide searches for elements;</a:t>
            </a:r>
            <a:endParaRPr sz="1800">
              <a:solidFill>
                <a:schemeClr val="dk1"/>
              </a:solidFill>
              <a:latin typeface="Merriweather"/>
              <a:ea typeface="Merriweather"/>
              <a:cs typeface="Merriweather"/>
              <a:sym typeface="Merriweather"/>
            </a:endParaRPr>
          </a:p>
          <a:p>
            <a:pPr indent="-342900" lvl="0" marL="914400" rtl="0" algn="l">
              <a:lnSpc>
                <a:spcPct val="150000"/>
              </a:lnSpc>
              <a:spcBef>
                <a:spcPts val="0"/>
              </a:spcBef>
              <a:spcAft>
                <a:spcPts val="0"/>
              </a:spcAft>
              <a:buClr>
                <a:schemeClr val="dk1"/>
              </a:buClr>
              <a:buSzPts val="1800"/>
              <a:buFont typeface="Merriweather"/>
              <a:buChar char="●"/>
            </a:pPr>
            <a:r>
              <a:rPr lang="it" sz="1800">
                <a:solidFill>
                  <a:schemeClr val="dk1"/>
                </a:solidFill>
                <a:latin typeface="Merriweather"/>
                <a:ea typeface="Merriweather"/>
                <a:cs typeface="Merriweather"/>
                <a:sym typeface="Merriweather"/>
              </a:rPr>
              <a:t>compare genome architecture across different organisms. </a:t>
            </a:r>
            <a:endParaRPr sz="1800">
              <a:solidFill>
                <a:schemeClr val="dk1"/>
              </a:solidFill>
              <a:latin typeface="Merriweather"/>
              <a:ea typeface="Merriweather"/>
              <a:cs typeface="Merriweather"/>
              <a:sym typeface="Merriweather"/>
            </a:endParaRPr>
          </a:p>
        </p:txBody>
      </p:sp>
      <p:sp>
        <p:nvSpPr>
          <p:cNvPr id="122" name="Google Shape;122;p23"/>
          <p:cNvSpPr/>
          <p:nvPr/>
        </p:nvSpPr>
        <p:spPr>
          <a:xfrm rot="5400000">
            <a:off x="1207600" y="3970625"/>
            <a:ext cx="714600" cy="681600"/>
          </a:xfrm>
          <a:prstGeom prst="bentUpArrow">
            <a:avLst>
              <a:gd fmla="val 25000" name="adj1"/>
              <a:gd fmla="val 25000" name="adj2"/>
              <a:gd fmla="val 25000" name="adj3"/>
            </a:avLst>
          </a:prstGeom>
          <a:solidFill>
            <a:srgbClr val="CC0000"/>
          </a:solidFill>
          <a:ln cap="flat" cmpd="sng" w="952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3" name="Google Shape;123;p23"/>
          <p:cNvSpPr txBox="1"/>
          <p:nvPr/>
        </p:nvSpPr>
        <p:spPr>
          <a:xfrm>
            <a:off x="2004350" y="4255400"/>
            <a:ext cx="5883600" cy="60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it" sz="1800">
                <a:solidFill>
                  <a:schemeClr val="dk1"/>
                </a:solidFill>
                <a:latin typeface="Merriweather"/>
                <a:ea typeface="Merriweather"/>
                <a:cs typeface="Merriweather"/>
                <a:sym typeface="Merriweather"/>
              </a:rPr>
              <a:t>Let’s create a Genome Browser!</a:t>
            </a:r>
            <a:endParaRPr b="1" sz="1800">
              <a:solidFill>
                <a:schemeClr val="dk1"/>
              </a:solidFill>
              <a:latin typeface="Merriweather"/>
              <a:ea typeface="Merriweather"/>
              <a:cs typeface="Merriweather"/>
              <a:sym typeface="Merriweath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4"/>
          <p:cNvSpPr txBox="1"/>
          <p:nvPr>
            <p:ph idx="1" type="body"/>
          </p:nvPr>
        </p:nvSpPr>
        <p:spPr>
          <a:xfrm>
            <a:off x="311700" y="277525"/>
            <a:ext cx="8520600" cy="4749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startAt="2"/>
            </a:pPr>
            <a:r>
              <a:rPr lang="it">
                <a:solidFill>
                  <a:srgbClr val="0B5394"/>
                </a:solidFill>
                <a:latin typeface="Merriweather"/>
                <a:ea typeface="Merriweather"/>
                <a:cs typeface="Merriweather"/>
                <a:sym typeface="Merriweather"/>
              </a:rPr>
              <a:t>What is a Genome Browser?</a:t>
            </a:r>
            <a:endParaRPr>
              <a:solidFill>
                <a:srgbClr val="0B5394"/>
              </a:solidFill>
              <a:latin typeface="Merriweather"/>
              <a:ea typeface="Merriweather"/>
              <a:cs typeface="Merriweather"/>
              <a:sym typeface="Merriweather"/>
            </a:endParaRPr>
          </a:p>
          <a:p>
            <a:pPr indent="0" lvl="0" marL="457200" rtl="0" algn="l">
              <a:spcBef>
                <a:spcPts val="1200"/>
              </a:spcBef>
              <a:spcAft>
                <a:spcPts val="1200"/>
              </a:spcAft>
              <a:buNone/>
            </a:pPr>
            <a:r>
              <a:t/>
            </a:r>
            <a:endParaRPr>
              <a:solidFill>
                <a:schemeClr val="dk1"/>
              </a:solidFill>
              <a:latin typeface="Merriweather"/>
              <a:ea typeface="Merriweather"/>
              <a:cs typeface="Merriweather"/>
              <a:sym typeface="Merriweather"/>
            </a:endParaRPr>
          </a:p>
        </p:txBody>
      </p:sp>
      <p:sp>
        <p:nvSpPr>
          <p:cNvPr id="129" name="Google Shape;129;p24"/>
          <p:cNvSpPr txBox="1"/>
          <p:nvPr/>
        </p:nvSpPr>
        <p:spPr>
          <a:xfrm>
            <a:off x="311700" y="789400"/>
            <a:ext cx="8285400" cy="40209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it" sz="1200">
                <a:solidFill>
                  <a:schemeClr val="dk1"/>
                </a:solidFill>
                <a:latin typeface="Merriweather"/>
                <a:ea typeface="Merriweather"/>
                <a:cs typeface="Merriweather"/>
                <a:sym typeface="Merriweather"/>
              </a:rPr>
              <a:t>In bioinformatics, a genome browser is a graphical interface for displaying information from a biological database for genomic data.</a:t>
            </a:r>
            <a:r>
              <a:rPr baseline="30000" lang="it" sz="1200">
                <a:solidFill>
                  <a:schemeClr val="dk1"/>
                </a:solidFill>
                <a:latin typeface="Merriweather"/>
                <a:ea typeface="Merriweather"/>
                <a:cs typeface="Merriweather"/>
                <a:sym typeface="Merriweather"/>
              </a:rPr>
              <a:t> </a:t>
            </a:r>
            <a:endParaRPr sz="12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t/>
            </a:r>
            <a:endParaRPr sz="12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rPr lang="it" sz="1200">
                <a:solidFill>
                  <a:schemeClr val="dk1"/>
                </a:solidFill>
                <a:latin typeface="Merriweather"/>
                <a:ea typeface="Merriweather"/>
                <a:cs typeface="Merriweather"/>
                <a:sym typeface="Merriweather"/>
              </a:rPr>
              <a:t>Genome browsers enable users to visualize and browse entire genomes with annotated data. The software allows users to navigate the genome, view numerous features, analyze and investigate the relationships between various genomic elements. </a:t>
            </a:r>
            <a:endParaRPr sz="12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t/>
            </a:r>
            <a:endParaRPr sz="1200">
              <a:solidFill>
                <a:schemeClr val="dk1"/>
              </a:solidFill>
              <a:latin typeface="Merriweather"/>
              <a:ea typeface="Merriweather"/>
              <a:cs typeface="Merriweather"/>
              <a:sym typeface="Merriweather"/>
            </a:endParaRPr>
          </a:p>
          <a:p>
            <a:pPr indent="-304800" lvl="0" marL="457200" rtl="0" algn="l">
              <a:lnSpc>
                <a:spcPct val="150000"/>
              </a:lnSpc>
              <a:spcBef>
                <a:spcPts val="0"/>
              </a:spcBef>
              <a:spcAft>
                <a:spcPts val="0"/>
              </a:spcAft>
              <a:buClr>
                <a:schemeClr val="dk1"/>
              </a:buClr>
              <a:buSzPts val="1200"/>
              <a:buFont typeface="Merriweather"/>
              <a:buChar char="●"/>
            </a:pPr>
            <a:r>
              <a:rPr b="1" lang="it" sz="1200">
                <a:solidFill>
                  <a:srgbClr val="990000"/>
                </a:solidFill>
                <a:latin typeface="Merriweather"/>
                <a:ea typeface="Merriweather"/>
                <a:cs typeface="Merriweather"/>
                <a:sym typeface="Merriweather"/>
              </a:rPr>
              <a:t>BASIC </a:t>
            </a:r>
            <a:r>
              <a:rPr lang="it" sz="1200">
                <a:solidFill>
                  <a:schemeClr val="dk1"/>
                </a:solidFill>
                <a:latin typeface="Merriweather"/>
                <a:ea typeface="Merriweather"/>
                <a:cs typeface="Merriweather"/>
                <a:sym typeface="Merriweather"/>
              </a:rPr>
              <a:t>ANNOTATIONS: Genes, Transcripts, Pseudogenes, ncRNAs and so on…</a:t>
            </a:r>
            <a:endParaRPr sz="12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t/>
            </a:r>
            <a:endParaRPr sz="1200">
              <a:solidFill>
                <a:schemeClr val="dk1"/>
              </a:solidFill>
              <a:latin typeface="Merriweather"/>
              <a:ea typeface="Merriweather"/>
              <a:cs typeface="Merriweather"/>
              <a:sym typeface="Merriweath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5"/>
          <p:cNvSpPr txBox="1"/>
          <p:nvPr>
            <p:ph idx="1" type="body"/>
          </p:nvPr>
        </p:nvSpPr>
        <p:spPr>
          <a:xfrm>
            <a:off x="311700" y="277525"/>
            <a:ext cx="8520600" cy="4749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startAt="2"/>
            </a:pPr>
            <a:r>
              <a:rPr lang="it">
                <a:solidFill>
                  <a:srgbClr val="0B5394"/>
                </a:solidFill>
                <a:latin typeface="Merriweather"/>
                <a:ea typeface="Merriweather"/>
                <a:cs typeface="Merriweather"/>
                <a:sym typeface="Merriweather"/>
              </a:rPr>
              <a:t>What is a Genome Browser?</a:t>
            </a:r>
            <a:endParaRPr>
              <a:solidFill>
                <a:srgbClr val="0B5394"/>
              </a:solidFill>
              <a:latin typeface="Merriweather"/>
              <a:ea typeface="Merriweather"/>
              <a:cs typeface="Merriweather"/>
              <a:sym typeface="Merriweather"/>
            </a:endParaRPr>
          </a:p>
          <a:p>
            <a:pPr indent="0" lvl="0" marL="457200" rtl="0" algn="l">
              <a:spcBef>
                <a:spcPts val="1200"/>
              </a:spcBef>
              <a:spcAft>
                <a:spcPts val="1200"/>
              </a:spcAft>
              <a:buNone/>
            </a:pPr>
            <a:r>
              <a:t/>
            </a:r>
            <a:endParaRPr>
              <a:solidFill>
                <a:schemeClr val="dk1"/>
              </a:solidFill>
              <a:latin typeface="Merriweather"/>
              <a:ea typeface="Merriweather"/>
              <a:cs typeface="Merriweather"/>
              <a:sym typeface="Merriweather"/>
            </a:endParaRPr>
          </a:p>
        </p:txBody>
      </p:sp>
      <p:sp>
        <p:nvSpPr>
          <p:cNvPr id="135" name="Google Shape;135;p25"/>
          <p:cNvSpPr txBox="1"/>
          <p:nvPr/>
        </p:nvSpPr>
        <p:spPr>
          <a:xfrm>
            <a:off x="311700" y="789400"/>
            <a:ext cx="8285400" cy="40209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it" sz="1200">
                <a:solidFill>
                  <a:schemeClr val="dk1"/>
                </a:solidFill>
                <a:latin typeface="Merriweather"/>
                <a:ea typeface="Merriweather"/>
                <a:cs typeface="Merriweather"/>
                <a:sym typeface="Merriweather"/>
              </a:rPr>
              <a:t>In bioinformatics, a genome browser is a graphical interface for displaying information from a biological database for genomic data.</a:t>
            </a:r>
            <a:r>
              <a:rPr baseline="30000" lang="it" sz="1200">
                <a:solidFill>
                  <a:schemeClr val="dk1"/>
                </a:solidFill>
                <a:latin typeface="Merriweather"/>
                <a:ea typeface="Merriweather"/>
                <a:cs typeface="Merriweather"/>
                <a:sym typeface="Merriweather"/>
              </a:rPr>
              <a:t> </a:t>
            </a:r>
            <a:endParaRPr sz="12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t/>
            </a:r>
            <a:endParaRPr sz="12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rPr lang="it" sz="1200">
                <a:solidFill>
                  <a:schemeClr val="dk1"/>
                </a:solidFill>
                <a:latin typeface="Merriweather"/>
                <a:ea typeface="Merriweather"/>
                <a:cs typeface="Merriweather"/>
                <a:sym typeface="Merriweather"/>
              </a:rPr>
              <a:t>Genome browsers enable users to visualize and browse entire genomes with annotated data. The software allows users to navigate the genome, view numerous features, analyze and investigate the relationships between various genomic elements. </a:t>
            </a:r>
            <a:endParaRPr sz="12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t/>
            </a:r>
            <a:endParaRPr sz="1200">
              <a:solidFill>
                <a:schemeClr val="dk1"/>
              </a:solidFill>
              <a:latin typeface="Merriweather"/>
              <a:ea typeface="Merriweather"/>
              <a:cs typeface="Merriweather"/>
              <a:sym typeface="Merriweather"/>
            </a:endParaRPr>
          </a:p>
          <a:p>
            <a:pPr indent="-304800" lvl="0" marL="457200" rtl="0" algn="l">
              <a:lnSpc>
                <a:spcPct val="150000"/>
              </a:lnSpc>
              <a:spcBef>
                <a:spcPts val="0"/>
              </a:spcBef>
              <a:spcAft>
                <a:spcPts val="0"/>
              </a:spcAft>
              <a:buClr>
                <a:schemeClr val="dk1"/>
              </a:buClr>
              <a:buSzPts val="1200"/>
              <a:buFont typeface="Merriweather"/>
              <a:buChar char="●"/>
            </a:pPr>
            <a:r>
              <a:rPr b="1" lang="it" sz="1200">
                <a:solidFill>
                  <a:srgbClr val="990000"/>
                </a:solidFill>
                <a:latin typeface="Merriweather"/>
                <a:ea typeface="Merriweather"/>
                <a:cs typeface="Merriweather"/>
                <a:sym typeface="Merriweather"/>
              </a:rPr>
              <a:t>BASIC </a:t>
            </a:r>
            <a:r>
              <a:rPr lang="it" sz="1200">
                <a:solidFill>
                  <a:schemeClr val="dk1"/>
                </a:solidFill>
                <a:latin typeface="Merriweather"/>
                <a:ea typeface="Merriweather"/>
                <a:cs typeface="Merriweather"/>
                <a:sym typeface="Merriweather"/>
              </a:rPr>
              <a:t>ANNOTATIONS: Genes, Transcripts, Pseudogenes, ncRNAs and so on…</a:t>
            </a:r>
            <a:endParaRPr sz="1200">
              <a:solidFill>
                <a:schemeClr val="dk1"/>
              </a:solidFill>
              <a:latin typeface="Merriweather"/>
              <a:ea typeface="Merriweather"/>
              <a:cs typeface="Merriweather"/>
              <a:sym typeface="Merriweather"/>
            </a:endParaRPr>
          </a:p>
          <a:p>
            <a:pPr indent="-304800" lvl="0" marL="457200" rtl="0" algn="l">
              <a:lnSpc>
                <a:spcPct val="150000"/>
              </a:lnSpc>
              <a:spcBef>
                <a:spcPts val="0"/>
              </a:spcBef>
              <a:spcAft>
                <a:spcPts val="0"/>
              </a:spcAft>
              <a:buClr>
                <a:schemeClr val="dk1"/>
              </a:buClr>
              <a:buSzPts val="1200"/>
              <a:buFont typeface="Merriweather"/>
              <a:buChar char="●"/>
            </a:pPr>
            <a:r>
              <a:rPr b="1" lang="it" sz="1200">
                <a:solidFill>
                  <a:srgbClr val="990000"/>
                </a:solidFill>
                <a:latin typeface="Merriweather"/>
                <a:ea typeface="Merriweather"/>
                <a:cs typeface="Merriweather"/>
                <a:sym typeface="Merriweather"/>
              </a:rPr>
              <a:t>ADVANCED</a:t>
            </a:r>
            <a:r>
              <a:rPr lang="it" sz="1200">
                <a:solidFill>
                  <a:schemeClr val="dk1"/>
                </a:solidFill>
                <a:latin typeface="Merriweather"/>
                <a:ea typeface="Merriweather"/>
                <a:cs typeface="Merriweather"/>
                <a:sym typeface="Merriweather"/>
              </a:rPr>
              <a:t> ANNOTATIONS: </a:t>
            </a:r>
            <a:endParaRPr sz="1200">
              <a:solidFill>
                <a:schemeClr val="dk1"/>
              </a:solidFill>
              <a:latin typeface="Merriweather"/>
              <a:ea typeface="Merriweather"/>
              <a:cs typeface="Merriweather"/>
              <a:sym typeface="Merriweather"/>
            </a:endParaRPr>
          </a:p>
          <a:p>
            <a:pPr indent="-304800" lvl="1" marL="914400" rtl="0" algn="l">
              <a:lnSpc>
                <a:spcPct val="150000"/>
              </a:lnSpc>
              <a:spcBef>
                <a:spcPts val="0"/>
              </a:spcBef>
              <a:spcAft>
                <a:spcPts val="0"/>
              </a:spcAft>
              <a:buClr>
                <a:schemeClr val="dk1"/>
              </a:buClr>
              <a:buSzPts val="1200"/>
              <a:buFont typeface="Merriweather"/>
              <a:buChar char="○"/>
            </a:pPr>
            <a:r>
              <a:rPr lang="it" sz="1200">
                <a:solidFill>
                  <a:schemeClr val="dk1"/>
                </a:solidFill>
                <a:latin typeface="Merriweather"/>
                <a:ea typeface="Merriweather"/>
                <a:cs typeface="Merriweather"/>
                <a:sym typeface="Merriweather"/>
              </a:rPr>
              <a:t>Genetic variants (SNPs, indels…)</a:t>
            </a:r>
            <a:endParaRPr sz="1200">
              <a:solidFill>
                <a:schemeClr val="dk1"/>
              </a:solidFill>
              <a:latin typeface="Merriweather"/>
              <a:ea typeface="Merriweather"/>
              <a:cs typeface="Merriweather"/>
              <a:sym typeface="Merriweather"/>
            </a:endParaRPr>
          </a:p>
          <a:p>
            <a:pPr indent="-304800" lvl="1" marL="914400" rtl="0" algn="l">
              <a:lnSpc>
                <a:spcPct val="150000"/>
              </a:lnSpc>
              <a:spcBef>
                <a:spcPts val="0"/>
              </a:spcBef>
              <a:spcAft>
                <a:spcPts val="0"/>
              </a:spcAft>
              <a:buClr>
                <a:schemeClr val="dk1"/>
              </a:buClr>
              <a:buSzPts val="1200"/>
              <a:buFont typeface="Merriweather"/>
              <a:buChar char="○"/>
            </a:pPr>
            <a:r>
              <a:rPr lang="it" sz="1200">
                <a:solidFill>
                  <a:schemeClr val="dk1"/>
                </a:solidFill>
                <a:latin typeface="Merriweather"/>
                <a:ea typeface="Merriweather"/>
                <a:cs typeface="Merriweather"/>
                <a:sym typeface="Merriweather"/>
              </a:rPr>
              <a:t>Repetitive sequences (STRs, LINE, SINE, DNA transposons)</a:t>
            </a:r>
            <a:endParaRPr sz="1200">
              <a:solidFill>
                <a:schemeClr val="dk1"/>
              </a:solidFill>
              <a:latin typeface="Merriweather"/>
              <a:ea typeface="Merriweather"/>
              <a:cs typeface="Merriweather"/>
              <a:sym typeface="Merriweather"/>
            </a:endParaRPr>
          </a:p>
          <a:p>
            <a:pPr indent="-304800" lvl="1" marL="914400" rtl="0" algn="l">
              <a:lnSpc>
                <a:spcPct val="150000"/>
              </a:lnSpc>
              <a:spcBef>
                <a:spcPts val="0"/>
              </a:spcBef>
              <a:spcAft>
                <a:spcPts val="0"/>
              </a:spcAft>
              <a:buClr>
                <a:schemeClr val="dk1"/>
              </a:buClr>
              <a:buSzPts val="1200"/>
              <a:buFont typeface="Merriweather"/>
              <a:buChar char="○"/>
            </a:pPr>
            <a:r>
              <a:rPr lang="it" sz="1200">
                <a:solidFill>
                  <a:schemeClr val="dk1"/>
                </a:solidFill>
                <a:latin typeface="Merriweather"/>
                <a:ea typeface="Merriweather"/>
                <a:cs typeface="Merriweather"/>
                <a:sym typeface="Merriweather"/>
              </a:rPr>
              <a:t>Expression data (ESTs, RNA-seq…)</a:t>
            </a:r>
            <a:endParaRPr sz="1200">
              <a:solidFill>
                <a:schemeClr val="dk1"/>
              </a:solidFill>
              <a:latin typeface="Merriweather"/>
              <a:ea typeface="Merriweather"/>
              <a:cs typeface="Merriweather"/>
              <a:sym typeface="Merriweather"/>
            </a:endParaRPr>
          </a:p>
          <a:p>
            <a:pPr indent="-304800" lvl="1" marL="914400" rtl="0" algn="l">
              <a:lnSpc>
                <a:spcPct val="115000"/>
              </a:lnSpc>
              <a:spcBef>
                <a:spcPts val="0"/>
              </a:spcBef>
              <a:spcAft>
                <a:spcPts val="0"/>
              </a:spcAft>
              <a:buClr>
                <a:schemeClr val="dk1"/>
              </a:buClr>
              <a:buSzPts val="1200"/>
              <a:buFont typeface="Merriweather"/>
              <a:buChar char="○"/>
            </a:pPr>
            <a:r>
              <a:rPr lang="it" sz="1200">
                <a:solidFill>
                  <a:schemeClr val="dk1"/>
                </a:solidFill>
                <a:latin typeface="Merriweather"/>
                <a:ea typeface="Merriweather"/>
                <a:cs typeface="Merriweather"/>
                <a:sym typeface="Merriweather"/>
              </a:rPr>
              <a:t>Alignments with homologous genomic regions in other species (tools for comparative genomics studies)"</a:t>
            </a:r>
            <a:endParaRPr sz="1200">
              <a:solidFill>
                <a:schemeClr val="dk1"/>
              </a:solidFill>
              <a:latin typeface="Merriweather"/>
              <a:ea typeface="Merriweather"/>
              <a:cs typeface="Merriweather"/>
              <a:sym typeface="Merriweather"/>
            </a:endParaRPr>
          </a:p>
          <a:p>
            <a:pPr indent="-304800" lvl="1" marL="914400" rtl="0" algn="l">
              <a:lnSpc>
                <a:spcPct val="115000"/>
              </a:lnSpc>
              <a:spcBef>
                <a:spcPts val="0"/>
              </a:spcBef>
              <a:spcAft>
                <a:spcPts val="0"/>
              </a:spcAft>
              <a:buClr>
                <a:schemeClr val="dk1"/>
              </a:buClr>
              <a:buSzPts val="1200"/>
              <a:buFont typeface="Merriweather"/>
              <a:buChar char="○"/>
            </a:pPr>
            <a:r>
              <a:rPr lang="it" sz="1200">
                <a:solidFill>
                  <a:schemeClr val="dk1"/>
                </a:solidFill>
                <a:latin typeface="Merriweather"/>
                <a:ea typeface="Merriweather"/>
                <a:cs typeface="Merriweather"/>
                <a:sym typeface="Merriweather"/>
              </a:rPr>
              <a:t>and many others….</a:t>
            </a:r>
            <a:endParaRPr sz="12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t/>
            </a:r>
            <a:endParaRPr sz="1200">
              <a:solidFill>
                <a:schemeClr val="dk1"/>
              </a:solidFill>
              <a:latin typeface="Merriweather"/>
              <a:ea typeface="Merriweather"/>
              <a:cs typeface="Merriweather"/>
              <a:sym typeface="Merriweath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6"/>
          <p:cNvSpPr txBox="1"/>
          <p:nvPr>
            <p:ph idx="1" type="body"/>
          </p:nvPr>
        </p:nvSpPr>
        <p:spPr>
          <a:xfrm>
            <a:off x="311700" y="277525"/>
            <a:ext cx="8520600" cy="4749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startAt="2"/>
            </a:pPr>
            <a:r>
              <a:rPr lang="it">
                <a:solidFill>
                  <a:srgbClr val="0B5394"/>
                </a:solidFill>
                <a:latin typeface="Merriweather"/>
                <a:ea typeface="Merriweather"/>
                <a:cs typeface="Merriweather"/>
                <a:sym typeface="Merriweather"/>
              </a:rPr>
              <a:t>What is a Genome Browser?</a:t>
            </a:r>
            <a:endParaRPr>
              <a:solidFill>
                <a:srgbClr val="0B5394"/>
              </a:solidFill>
              <a:latin typeface="Merriweather"/>
              <a:ea typeface="Merriweather"/>
              <a:cs typeface="Merriweather"/>
              <a:sym typeface="Merriweather"/>
            </a:endParaRPr>
          </a:p>
          <a:p>
            <a:pPr indent="0" lvl="0" marL="457200" rtl="0" algn="l">
              <a:spcBef>
                <a:spcPts val="1200"/>
              </a:spcBef>
              <a:spcAft>
                <a:spcPts val="1200"/>
              </a:spcAft>
              <a:buNone/>
            </a:pPr>
            <a:r>
              <a:t/>
            </a:r>
            <a:endParaRPr>
              <a:solidFill>
                <a:schemeClr val="dk1"/>
              </a:solidFill>
              <a:latin typeface="Merriweather"/>
              <a:ea typeface="Merriweather"/>
              <a:cs typeface="Merriweather"/>
              <a:sym typeface="Merriweather"/>
            </a:endParaRPr>
          </a:p>
        </p:txBody>
      </p:sp>
      <p:sp>
        <p:nvSpPr>
          <p:cNvPr id="141" name="Google Shape;141;p26"/>
          <p:cNvSpPr txBox="1"/>
          <p:nvPr/>
        </p:nvSpPr>
        <p:spPr>
          <a:xfrm>
            <a:off x="311700" y="999100"/>
            <a:ext cx="8285400" cy="38112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it" sz="1500">
                <a:solidFill>
                  <a:schemeClr val="dk1"/>
                </a:solidFill>
                <a:latin typeface="Merriweather"/>
                <a:ea typeface="Merriweather"/>
                <a:cs typeface="Merriweather"/>
                <a:sym typeface="Merriweather"/>
              </a:rPr>
              <a:t>GENOME BROWSER ACCESSIBILITY: </a:t>
            </a:r>
            <a:endParaRPr sz="15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t/>
            </a:r>
            <a:endParaRPr sz="1500">
              <a:solidFill>
                <a:schemeClr val="dk1"/>
              </a:solidFill>
              <a:latin typeface="Merriweather"/>
              <a:ea typeface="Merriweather"/>
              <a:cs typeface="Merriweather"/>
              <a:sym typeface="Merriweather"/>
            </a:endParaRPr>
          </a:p>
          <a:p>
            <a:pPr indent="-323850" lvl="0" marL="457200" rtl="0" algn="l">
              <a:lnSpc>
                <a:spcPct val="90000"/>
              </a:lnSpc>
              <a:spcBef>
                <a:spcPts val="0"/>
              </a:spcBef>
              <a:spcAft>
                <a:spcPts val="0"/>
              </a:spcAft>
              <a:buClr>
                <a:schemeClr val="dk1"/>
              </a:buClr>
              <a:buSzPts val="1500"/>
              <a:buFont typeface="Merriweather"/>
              <a:buChar char="●"/>
            </a:pPr>
            <a:r>
              <a:rPr lang="it" sz="1500">
                <a:solidFill>
                  <a:schemeClr val="dk1"/>
                </a:solidFill>
                <a:latin typeface="Merriweather"/>
                <a:ea typeface="Merriweather"/>
                <a:cs typeface="Merriweather"/>
                <a:sym typeface="Merriweather"/>
              </a:rPr>
              <a:t>ENSEMBL</a:t>
            </a:r>
            <a:endParaRPr sz="1500">
              <a:solidFill>
                <a:schemeClr val="dk1"/>
              </a:solidFill>
              <a:latin typeface="Merriweather"/>
              <a:ea typeface="Merriweather"/>
              <a:cs typeface="Merriweather"/>
              <a:sym typeface="Merriweather"/>
            </a:endParaRPr>
          </a:p>
          <a:p>
            <a:pPr indent="0" lvl="0" marL="34290" rtl="0" algn="l">
              <a:lnSpc>
                <a:spcPct val="90000"/>
              </a:lnSpc>
              <a:spcBef>
                <a:spcPts val="1350"/>
              </a:spcBef>
              <a:spcAft>
                <a:spcPts val="0"/>
              </a:spcAft>
              <a:buClr>
                <a:schemeClr val="dk1"/>
              </a:buClr>
              <a:buSzPts val="1440"/>
              <a:buFont typeface="Arial"/>
              <a:buNone/>
            </a:pPr>
            <a:r>
              <a:rPr lang="it" sz="1500" u="sng">
                <a:solidFill>
                  <a:srgbClr val="2998E3"/>
                </a:solidFill>
                <a:latin typeface="Merriweather"/>
                <a:ea typeface="Merriweather"/>
                <a:cs typeface="Merriweather"/>
                <a:sym typeface="Merriweather"/>
                <a:hlinkClick r:id="rId3">
                  <a:extLst>
                    <a:ext uri="{A12FA001-AC4F-418D-AE19-62706E023703}">
                      <ahyp:hlinkClr val="tx"/>
                    </a:ext>
                  </a:extLst>
                </a:hlinkClick>
              </a:rPr>
              <a:t>http://www.ensembl.org/index.html</a:t>
            </a:r>
            <a:endParaRPr sz="1500">
              <a:solidFill>
                <a:schemeClr val="dk1"/>
              </a:solidFill>
              <a:latin typeface="Merriweather"/>
              <a:ea typeface="Merriweather"/>
              <a:cs typeface="Merriweather"/>
              <a:sym typeface="Merriweather"/>
            </a:endParaRPr>
          </a:p>
          <a:p>
            <a:pPr indent="-323850" lvl="0" marL="457200" rtl="0" algn="l">
              <a:lnSpc>
                <a:spcPct val="90000"/>
              </a:lnSpc>
              <a:spcBef>
                <a:spcPts val="1350"/>
              </a:spcBef>
              <a:spcAft>
                <a:spcPts val="0"/>
              </a:spcAft>
              <a:buClr>
                <a:schemeClr val="dk1"/>
              </a:buClr>
              <a:buSzPts val="1500"/>
              <a:buFont typeface="Merriweather"/>
              <a:buChar char="●"/>
            </a:pPr>
            <a:r>
              <a:rPr lang="it" sz="1500">
                <a:solidFill>
                  <a:schemeClr val="dk1"/>
                </a:solidFill>
                <a:latin typeface="Merriweather"/>
                <a:ea typeface="Merriweather"/>
                <a:cs typeface="Merriweather"/>
                <a:sym typeface="Merriweather"/>
              </a:rPr>
              <a:t>UCSC genome Browser Gateway</a:t>
            </a:r>
            <a:endParaRPr sz="1500">
              <a:solidFill>
                <a:schemeClr val="dk1"/>
              </a:solidFill>
              <a:latin typeface="Merriweather"/>
              <a:ea typeface="Merriweather"/>
              <a:cs typeface="Merriweather"/>
              <a:sym typeface="Merriweather"/>
            </a:endParaRPr>
          </a:p>
          <a:p>
            <a:pPr indent="0" lvl="0" marL="34290" rtl="0" algn="l">
              <a:lnSpc>
                <a:spcPct val="90000"/>
              </a:lnSpc>
              <a:spcBef>
                <a:spcPts val="1350"/>
              </a:spcBef>
              <a:spcAft>
                <a:spcPts val="0"/>
              </a:spcAft>
              <a:buClr>
                <a:schemeClr val="dk1"/>
              </a:buClr>
              <a:buSzPts val="1440"/>
              <a:buFont typeface="Arial"/>
              <a:buNone/>
            </a:pPr>
            <a:r>
              <a:rPr lang="it" sz="1500" u="sng">
                <a:solidFill>
                  <a:srgbClr val="2998E3"/>
                </a:solidFill>
                <a:latin typeface="Merriweather"/>
                <a:ea typeface="Merriweather"/>
                <a:cs typeface="Merriweather"/>
                <a:sym typeface="Merriweather"/>
                <a:hlinkClick r:id="rId4">
                  <a:extLst>
                    <a:ext uri="{A12FA001-AC4F-418D-AE19-62706E023703}">
                      <ahyp:hlinkClr val="tx"/>
                    </a:ext>
                  </a:extLst>
                </a:hlinkClick>
              </a:rPr>
              <a:t>https://genome-euro.ucsc.edu/cgi-bin/hgGateway</a:t>
            </a:r>
            <a:endParaRPr sz="1500">
              <a:solidFill>
                <a:schemeClr val="dk1"/>
              </a:solidFill>
              <a:latin typeface="Merriweather"/>
              <a:ea typeface="Merriweather"/>
              <a:cs typeface="Merriweather"/>
              <a:sym typeface="Merriweather"/>
            </a:endParaRPr>
          </a:p>
          <a:p>
            <a:pPr indent="-323850" lvl="0" marL="457200" rtl="0" algn="l">
              <a:lnSpc>
                <a:spcPct val="90000"/>
              </a:lnSpc>
              <a:spcBef>
                <a:spcPts val="1350"/>
              </a:spcBef>
              <a:spcAft>
                <a:spcPts val="0"/>
              </a:spcAft>
              <a:buClr>
                <a:schemeClr val="dk1"/>
              </a:buClr>
              <a:buSzPts val="1500"/>
              <a:buFont typeface="Merriweather"/>
              <a:buChar char="●"/>
            </a:pPr>
            <a:r>
              <a:rPr lang="it" sz="1500">
                <a:solidFill>
                  <a:schemeClr val="dk1"/>
                </a:solidFill>
                <a:latin typeface="Merriweather"/>
                <a:ea typeface="Merriweather"/>
                <a:cs typeface="Merriweather"/>
                <a:sym typeface="Merriweather"/>
              </a:rPr>
              <a:t>NCBI Genome Data Viewer</a:t>
            </a:r>
            <a:endParaRPr sz="1500">
              <a:solidFill>
                <a:schemeClr val="dk1"/>
              </a:solidFill>
              <a:latin typeface="Merriweather"/>
              <a:ea typeface="Merriweather"/>
              <a:cs typeface="Merriweather"/>
              <a:sym typeface="Merriweather"/>
            </a:endParaRPr>
          </a:p>
          <a:p>
            <a:pPr indent="0" lvl="0" marL="34290" rtl="0" algn="l">
              <a:lnSpc>
                <a:spcPct val="90000"/>
              </a:lnSpc>
              <a:spcBef>
                <a:spcPts val="1350"/>
              </a:spcBef>
              <a:spcAft>
                <a:spcPts val="0"/>
              </a:spcAft>
              <a:buClr>
                <a:schemeClr val="dk1"/>
              </a:buClr>
              <a:buSzPts val="1440"/>
              <a:buFont typeface="Arial"/>
              <a:buNone/>
            </a:pPr>
            <a:r>
              <a:rPr lang="it" sz="1500" u="sng">
                <a:solidFill>
                  <a:srgbClr val="2998E3"/>
                </a:solidFill>
                <a:latin typeface="Merriweather"/>
                <a:ea typeface="Merriweather"/>
                <a:cs typeface="Merriweather"/>
                <a:sym typeface="Merriweather"/>
                <a:hlinkClick r:id="rId5">
                  <a:extLst>
                    <a:ext uri="{A12FA001-AC4F-418D-AE19-62706E023703}">
                      <ahyp:hlinkClr val="tx"/>
                    </a:ext>
                  </a:extLst>
                </a:hlinkClick>
              </a:rPr>
              <a:t>https://www.ncbi.nlm.nih.gov/genome/gdv/</a:t>
            </a:r>
            <a:endParaRPr sz="1500">
              <a:solidFill>
                <a:schemeClr val="dk1"/>
              </a:solidFill>
              <a:latin typeface="Merriweather"/>
              <a:ea typeface="Merriweather"/>
              <a:cs typeface="Merriweather"/>
              <a:sym typeface="Merriweather"/>
            </a:endParaRPr>
          </a:p>
          <a:p>
            <a:pPr indent="-323850" lvl="0" marL="457200" rtl="0" algn="l">
              <a:lnSpc>
                <a:spcPct val="90000"/>
              </a:lnSpc>
              <a:spcBef>
                <a:spcPts val="1350"/>
              </a:spcBef>
              <a:spcAft>
                <a:spcPts val="0"/>
              </a:spcAft>
              <a:buClr>
                <a:schemeClr val="dk1"/>
              </a:buClr>
              <a:buSzPts val="1500"/>
              <a:buFont typeface="Merriweather"/>
              <a:buChar char="●"/>
            </a:pPr>
            <a:r>
              <a:rPr lang="it" sz="1500">
                <a:solidFill>
                  <a:schemeClr val="dk1"/>
                </a:solidFill>
                <a:latin typeface="Merriweather"/>
                <a:ea typeface="Merriweather"/>
                <a:cs typeface="Merriweather"/>
                <a:sym typeface="Merriweather"/>
              </a:rPr>
              <a:t>Customized Genome browser </a:t>
            </a:r>
            <a:endParaRPr sz="1500">
              <a:solidFill>
                <a:schemeClr val="dk1"/>
              </a:solidFill>
              <a:latin typeface="Merriweather"/>
              <a:ea typeface="Merriweather"/>
              <a:cs typeface="Merriweather"/>
              <a:sym typeface="Merriweather"/>
            </a:endParaRPr>
          </a:p>
          <a:p>
            <a:pPr indent="0" lvl="0" marL="34290" rtl="0" algn="l">
              <a:lnSpc>
                <a:spcPct val="90000"/>
              </a:lnSpc>
              <a:spcBef>
                <a:spcPts val="1350"/>
              </a:spcBef>
              <a:spcAft>
                <a:spcPts val="0"/>
              </a:spcAft>
              <a:buClr>
                <a:schemeClr val="dk1"/>
              </a:buClr>
              <a:buSzPts val="1200"/>
              <a:buFont typeface="Arial"/>
              <a:buNone/>
            </a:pPr>
            <a:r>
              <a:t/>
            </a:r>
            <a:endParaRPr sz="15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t/>
            </a:r>
            <a:endParaRPr sz="1500">
              <a:solidFill>
                <a:schemeClr val="dk1"/>
              </a:solidFill>
              <a:latin typeface="Merriweather"/>
              <a:ea typeface="Merriweather"/>
              <a:cs typeface="Merriweather"/>
              <a:sym typeface="Merriweath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7"/>
          <p:cNvSpPr txBox="1"/>
          <p:nvPr>
            <p:ph idx="1" type="body"/>
          </p:nvPr>
        </p:nvSpPr>
        <p:spPr>
          <a:xfrm>
            <a:off x="311700" y="277525"/>
            <a:ext cx="8520600" cy="4749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startAt="2"/>
            </a:pPr>
            <a:r>
              <a:rPr lang="it">
                <a:solidFill>
                  <a:srgbClr val="0B5394"/>
                </a:solidFill>
                <a:latin typeface="Merriweather"/>
                <a:ea typeface="Merriweather"/>
                <a:cs typeface="Merriweather"/>
                <a:sym typeface="Merriweather"/>
              </a:rPr>
              <a:t>What is a Genome Browser?</a:t>
            </a:r>
            <a:endParaRPr>
              <a:solidFill>
                <a:srgbClr val="0B5394"/>
              </a:solidFill>
              <a:latin typeface="Merriweather"/>
              <a:ea typeface="Merriweather"/>
              <a:cs typeface="Merriweather"/>
              <a:sym typeface="Merriweather"/>
            </a:endParaRPr>
          </a:p>
          <a:p>
            <a:pPr indent="0" lvl="0" marL="457200" rtl="0" algn="l">
              <a:spcBef>
                <a:spcPts val="1200"/>
              </a:spcBef>
              <a:spcAft>
                <a:spcPts val="1200"/>
              </a:spcAft>
              <a:buNone/>
            </a:pPr>
            <a:r>
              <a:t/>
            </a:r>
            <a:endParaRPr>
              <a:solidFill>
                <a:schemeClr val="dk1"/>
              </a:solidFill>
              <a:latin typeface="Merriweather"/>
              <a:ea typeface="Merriweather"/>
              <a:cs typeface="Merriweather"/>
              <a:sym typeface="Merriweather"/>
            </a:endParaRPr>
          </a:p>
        </p:txBody>
      </p:sp>
      <p:pic>
        <p:nvPicPr>
          <p:cNvPr id="147" name="Google Shape;147;p27"/>
          <p:cNvPicPr preferRelativeResize="0"/>
          <p:nvPr/>
        </p:nvPicPr>
        <p:blipFill>
          <a:blip r:embed="rId3">
            <a:alphaModFix/>
          </a:blip>
          <a:stretch>
            <a:fillRect/>
          </a:stretch>
        </p:blipFill>
        <p:spPr>
          <a:xfrm>
            <a:off x="1161301" y="1209425"/>
            <a:ext cx="6821398" cy="3938850"/>
          </a:xfrm>
          <a:prstGeom prst="rect">
            <a:avLst/>
          </a:prstGeom>
          <a:noFill/>
          <a:ln>
            <a:noFill/>
          </a:ln>
        </p:spPr>
      </p:pic>
      <p:sp>
        <p:nvSpPr>
          <p:cNvPr id="148" name="Google Shape;148;p27"/>
          <p:cNvSpPr txBox="1"/>
          <p:nvPr/>
        </p:nvSpPr>
        <p:spPr>
          <a:xfrm>
            <a:off x="474875" y="826425"/>
            <a:ext cx="3681900" cy="29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 sz="1800">
                <a:solidFill>
                  <a:schemeClr val="dk1"/>
                </a:solidFill>
                <a:latin typeface="Merriweather"/>
                <a:ea typeface="Merriweather"/>
                <a:cs typeface="Merriweather"/>
                <a:sym typeface="Merriweather"/>
              </a:rPr>
              <a:t>UCSC Genome Browser</a:t>
            </a:r>
            <a:endParaRPr sz="1800">
              <a:solidFill>
                <a:schemeClr val="dk1"/>
              </a:solidFill>
              <a:latin typeface="Merriweather"/>
              <a:ea typeface="Merriweather"/>
              <a:cs typeface="Merriweather"/>
              <a:sym typeface="Merriweathe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8"/>
          <p:cNvSpPr txBox="1"/>
          <p:nvPr>
            <p:ph idx="1" type="body"/>
          </p:nvPr>
        </p:nvSpPr>
        <p:spPr>
          <a:xfrm>
            <a:off x="311700" y="277525"/>
            <a:ext cx="8520600" cy="4749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startAt="2"/>
            </a:pPr>
            <a:r>
              <a:rPr lang="it">
                <a:solidFill>
                  <a:srgbClr val="0B5394"/>
                </a:solidFill>
                <a:latin typeface="Merriweather"/>
                <a:ea typeface="Merriweather"/>
                <a:cs typeface="Merriweather"/>
                <a:sym typeface="Merriweather"/>
              </a:rPr>
              <a:t>What is a Genome Browser?</a:t>
            </a:r>
            <a:endParaRPr>
              <a:solidFill>
                <a:srgbClr val="0B5394"/>
              </a:solidFill>
              <a:latin typeface="Merriweather"/>
              <a:ea typeface="Merriweather"/>
              <a:cs typeface="Merriweather"/>
              <a:sym typeface="Merriweather"/>
            </a:endParaRPr>
          </a:p>
          <a:p>
            <a:pPr indent="0" lvl="0" marL="457200" rtl="0" algn="l">
              <a:spcBef>
                <a:spcPts val="1200"/>
              </a:spcBef>
              <a:spcAft>
                <a:spcPts val="1200"/>
              </a:spcAft>
              <a:buNone/>
            </a:pPr>
            <a:r>
              <a:t/>
            </a:r>
            <a:endParaRPr>
              <a:solidFill>
                <a:schemeClr val="dk1"/>
              </a:solidFill>
              <a:latin typeface="Merriweather"/>
              <a:ea typeface="Merriweather"/>
              <a:cs typeface="Merriweather"/>
              <a:sym typeface="Merriweather"/>
            </a:endParaRPr>
          </a:p>
        </p:txBody>
      </p:sp>
      <p:sp>
        <p:nvSpPr>
          <p:cNvPr id="154" name="Google Shape;154;p28"/>
          <p:cNvSpPr txBox="1"/>
          <p:nvPr/>
        </p:nvSpPr>
        <p:spPr>
          <a:xfrm>
            <a:off x="505725" y="844925"/>
            <a:ext cx="8295000" cy="900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it" sz="1500">
                <a:solidFill>
                  <a:schemeClr val="dk1"/>
                </a:solidFill>
                <a:latin typeface="Merriweather"/>
                <a:ea typeface="Merriweather"/>
                <a:cs typeface="Merriweather"/>
                <a:sym typeface="Merriweather"/>
              </a:rPr>
              <a:t>The UCSC Genome Browser was initially established to host the human genome, </a:t>
            </a:r>
            <a:endParaRPr sz="1500">
              <a:solidFill>
                <a:schemeClr val="dk1"/>
              </a:solidFill>
              <a:latin typeface="Merriweather"/>
              <a:ea typeface="Merriweather"/>
              <a:cs typeface="Merriweather"/>
              <a:sym typeface="Merriweather"/>
            </a:endParaRPr>
          </a:p>
          <a:p>
            <a:pPr indent="0" lvl="0" marL="0" rtl="0" algn="ctr">
              <a:spcBef>
                <a:spcPts val="0"/>
              </a:spcBef>
              <a:spcAft>
                <a:spcPts val="0"/>
              </a:spcAft>
              <a:buNone/>
            </a:pPr>
            <a:r>
              <a:rPr lang="it" sz="1500">
                <a:solidFill>
                  <a:schemeClr val="dk1"/>
                </a:solidFill>
                <a:latin typeface="Merriweather"/>
                <a:ea typeface="Merriweather"/>
                <a:cs typeface="Merriweather"/>
                <a:sym typeface="Merriweather"/>
              </a:rPr>
              <a:t>but it currently includes a collection of 46 genomes.</a:t>
            </a:r>
            <a:endParaRPr sz="1500">
              <a:solidFill>
                <a:schemeClr val="dk1"/>
              </a:solidFill>
              <a:latin typeface="Merriweather"/>
              <a:ea typeface="Merriweather"/>
              <a:cs typeface="Merriweather"/>
              <a:sym typeface="Merriweather"/>
            </a:endParaRPr>
          </a:p>
        </p:txBody>
      </p:sp>
      <p:pic>
        <p:nvPicPr>
          <p:cNvPr descr="https://www.zoo-berlin.de/fileadmin/_processed_/4/4/csm_Meng_Meng_Baby_1_88cad0f74f.jpg" id="155" name="Google Shape;155;p28"/>
          <p:cNvPicPr preferRelativeResize="0"/>
          <p:nvPr/>
        </p:nvPicPr>
        <p:blipFill rotWithShape="1">
          <a:blip r:embed="rId3">
            <a:alphaModFix/>
          </a:blip>
          <a:srcRect b="0" l="0" r="0" t="0"/>
          <a:stretch/>
        </p:blipFill>
        <p:spPr>
          <a:xfrm>
            <a:off x="1679162" y="1770311"/>
            <a:ext cx="1473421" cy="896795"/>
          </a:xfrm>
          <a:prstGeom prst="rect">
            <a:avLst/>
          </a:prstGeom>
          <a:noFill/>
          <a:ln>
            <a:noFill/>
          </a:ln>
        </p:spPr>
      </p:pic>
      <p:pic>
        <p:nvPicPr>
          <p:cNvPr id="156" name="Google Shape;156;p28"/>
          <p:cNvPicPr preferRelativeResize="0"/>
          <p:nvPr/>
        </p:nvPicPr>
        <p:blipFill rotWithShape="1">
          <a:blip r:embed="rId4">
            <a:alphaModFix/>
          </a:blip>
          <a:srcRect b="0" l="0" r="0" t="0"/>
          <a:stretch/>
        </p:blipFill>
        <p:spPr>
          <a:xfrm>
            <a:off x="3298769" y="1770318"/>
            <a:ext cx="1248750" cy="960594"/>
          </a:xfrm>
          <a:prstGeom prst="rect">
            <a:avLst/>
          </a:prstGeom>
          <a:noFill/>
          <a:ln>
            <a:noFill/>
          </a:ln>
        </p:spPr>
      </p:pic>
      <p:pic>
        <p:nvPicPr>
          <p:cNvPr id="157" name="Google Shape;157;p28"/>
          <p:cNvPicPr preferRelativeResize="0"/>
          <p:nvPr/>
        </p:nvPicPr>
        <p:blipFill rotWithShape="1">
          <a:blip r:embed="rId5">
            <a:alphaModFix/>
          </a:blip>
          <a:srcRect b="0" l="7296" r="12958" t="0"/>
          <a:stretch/>
        </p:blipFill>
        <p:spPr>
          <a:xfrm>
            <a:off x="6091973" y="1745600"/>
            <a:ext cx="1372865" cy="1010029"/>
          </a:xfrm>
          <a:prstGeom prst="rect">
            <a:avLst/>
          </a:prstGeom>
          <a:noFill/>
          <a:ln>
            <a:noFill/>
          </a:ln>
        </p:spPr>
      </p:pic>
      <p:pic>
        <p:nvPicPr>
          <p:cNvPr id="158" name="Google Shape;158;p28"/>
          <p:cNvPicPr preferRelativeResize="0"/>
          <p:nvPr/>
        </p:nvPicPr>
        <p:blipFill rotWithShape="1">
          <a:blip r:embed="rId6">
            <a:alphaModFix/>
          </a:blip>
          <a:srcRect b="0" l="0" r="0" t="0"/>
          <a:stretch/>
        </p:blipFill>
        <p:spPr>
          <a:xfrm>
            <a:off x="4752083" y="1760053"/>
            <a:ext cx="1197539" cy="981124"/>
          </a:xfrm>
          <a:prstGeom prst="rect">
            <a:avLst/>
          </a:prstGeom>
          <a:noFill/>
          <a:ln>
            <a:noFill/>
          </a:ln>
        </p:spPr>
      </p:pic>
      <p:pic>
        <p:nvPicPr>
          <p:cNvPr id="159" name="Google Shape;159;p28"/>
          <p:cNvPicPr preferRelativeResize="0"/>
          <p:nvPr/>
        </p:nvPicPr>
        <p:blipFill rotWithShape="1">
          <a:blip r:embed="rId7">
            <a:alphaModFix/>
          </a:blip>
          <a:srcRect b="5240" l="0" r="0" t="6091"/>
          <a:stretch/>
        </p:blipFill>
        <p:spPr>
          <a:xfrm>
            <a:off x="5566892" y="2874208"/>
            <a:ext cx="1634153" cy="916981"/>
          </a:xfrm>
          <a:prstGeom prst="rect">
            <a:avLst/>
          </a:prstGeom>
          <a:noFill/>
          <a:ln>
            <a:noFill/>
          </a:ln>
        </p:spPr>
      </p:pic>
      <p:pic>
        <p:nvPicPr>
          <p:cNvPr id="160" name="Google Shape;160;p28"/>
          <p:cNvPicPr preferRelativeResize="0"/>
          <p:nvPr/>
        </p:nvPicPr>
        <p:blipFill rotWithShape="1">
          <a:blip r:embed="rId8">
            <a:alphaModFix/>
          </a:blip>
          <a:srcRect b="0" l="20534" r="0" t="0"/>
          <a:stretch/>
        </p:blipFill>
        <p:spPr>
          <a:xfrm>
            <a:off x="1783999" y="2800279"/>
            <a:ext cx="1432440" cy="1054821"/>
          </a:xfrm>
          <a:prstGeom prst="rect">
            <a:avLst/>
          </a:prstGeom>
          <a:noFill/>
          <a:ln>
            <a:noFill/>
          </a:ln>
        </p:spPr>
      </p:pic>
      <p:pic>
        <p:nvPicPr>
          <p:cNvPr id="161" name="Google Shape;161;p28"/>
          <p:cNvPicPr preferRelativeResize="0"/>
          <p:nvPr/>
        </p:nvPicPr>
        <p:blipFill rotWithShape="1">
          <a:blip r:embed="rId9">
            <a:alphaModFix/>
          </a:blip>
          <a:srcRect b="0" l="0" r="0" t="0"/>
          <a:stretch/>
        </p:blipFill>
        <p:spPr>
          <a:xfrm>
            <a:off x="3363408" y="2874208"/>
            <a:ext cx="1860521" cy="916981"/>
          </a:xfrm>
          <a:prstGeom prst="rect">
            <a:avLst/>
          </a:prstGeom>
          <a:noFill/>
          <a:ln>
            <a:noFill/>
          </a:ln>
        </p:spPr>
      </p:pic>
      <p:sp>
        <p:nvSpPr>
          <p:cNvPr id="162" name="Google Shape;162;p28"/>
          <p:cNvSpPr txBox="1"/>
          <p:nvPr/>
        </p:nvSpPr>
        <p:spPr>
          <a:xfrm>
            <a:off x="505725" y="4121525"/>
            <a:ext cx="8295000" cy="900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it" sz="1500">
                <a:solidFill>
                  <a:schemeClr val="dk1"/>
                </a:solidFill>
                <a:latin typeface="Merriweather"/>
                <a:ea typeface="Merriweather"/>
                <a:cs typeface="Merriweather"/>
                <a:sym typeface="Merriweather"/>
              </a:rPr>
              <a:t>Evolutionary (primates, but not only), basic biology (Xenopus),</a:t>
            </a:r>
            <a:endParaRPr sz="1500">
              <a:solidFill>
                <a:schemeClr val="dk1"/>
              </a:solidFill>
              <a:latin typeface="Merriweather"/>
              <a:ea typeface="Merriweather"/>
              <a:cs typeface="Merriweather"/>
              <a:sym typeface="Merriweather"/>
            </a:endParaRPr>
          </a:p>
          <a:p>
            <a:pPr indent="0" lvl="0" marL="0" rtl="0" algn="ctr">
              <a:spcBef>
                <a:spcPts val="0"/>
              </a:spcBef>
              <a:spcAft>
                <a:spcPts val="0"/>
              </a:spcAft>
              <a:buNone/>
            </a:pPr>
            <a:r>
              <a:rPr lang="it" sz="1500">
                <a:solidFill>
                  <a:schemeClr val="dk1"/>
                </a:solidFill>
                <a:latin typeface="Merriweather"/>
                <a:ea typeface="Merriweather"/>
                <a:cs typeface="Merriweather"/>
                <a:sym typeface="Merriweather"/>
              </a:rPr>
              <a:t> economic ( fish, chicken or sheep) or conservation </a:t>
            </a:r>
            <a:r>
              <a:rPr lang="it" sz="1500">
                <a:solidFill>
                  <a:schemeClr val="dk1"/>
                </a:solidFill>
                <a:latin typeface="Merriweather"/>
                <a:ea typeface="Merriweather"/>
                <a:cs typeface="Merriweather"/>
                <a:sym typeface="Merriweather"/>
              </a:rPr>
              <a:t>(pandas)</a:t>
            </a:r>
            <a:r>
              <a:rPr lang="it" sz="1500">
                <a:solidFill>
                  <a:schemeClr val="dk1"/>
                </a:solidFill>
                <a:latin typeface="Merriweather"/>
                <a:ea typeface="Merriweather"/>
                <a:cs typeface="Merriweather"/>
                <a:sym typeface="Merriweather"/>
              </a:rPr>
              <a:t> interest </a:t>
            </a:r>
            <a:endParaRPr sz="1500">
              <a:solidFill>
                <a:schemeClr val="dk1"/>
              </a:solidFill>
              <a:latin typeface="Merriweather"/>
              <a:ea typeface="Merriweather"/>
              <a:cs typeface="Merriweather"/>
              <a:sym typeface="Merriweath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9"/>
          <p:cNvSpPr txBox="1"/>
          <p:nvPr>
            <p:ph idx="1" type="body"/>
          </p:nvPr>
        </p:nvSpPr>
        <p:spPr>
          <a:xfrm>
            <a:off x="311700" y="277525"/>
            <a:ext cx="8520600" cy="4749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startAt="2"/>
            </a:pPr>
            <a:r>
              <a:rPr lang="it">
                <a:solidFill>
                  <a:srgbClr val="0B5394"/>
                </a:solidFill>
                <a:latin typeface="Merriweather"/>
                <a:ea typeface="Merriweather"/>
                <a:cs typeface="Merriweather"/>
                <a:sym typeface="Merriweather"/>
              </a:rPr>
              <a:t>What is a Genome Browser?</a:t>
            </a:r>
            <a:endParaRPr>
              <a:solidFill>
                <a:srgbClr val="0B5394"/>
              </a:solidFill>
              <a:latin typeface="Merriweather"/>
              <a:ea typeface="Merriweather"/>
              <a:cs typeface="Merriweather"/>
              <a:sym typeface="Merriweather"/>
            </a:endParaRPr>
          </a:p>
          <a:p>
            <a:pPr indent="0" lvl="0" marL="457200" rtl="0" algn="l">
              <a:spcBef>
                <a:spcPts val="1200"/>
              </a:spcBef>
              <a:spcAft>
                <a:spcPts val="1200"/>
              </a:spcAft>
              <a:buNone/>
            </a:pPr>
            <a:r>
              <a:t/>
            </a:r>
            <a:endParaRPr>
              <a:solidFill>
                <a:schemeClr val="dk1"/>
              </a:solidFill>
              <a:latin typeface="Merriweather"/>
              <a:ea typeface="Merriweather"/>
              <a:cs typeface="Merriweather"/>
              <a:sym typeface="Merriweather"/>
            </a:endParaRPr>
          </a:p>
        </p:txBody>
      </p:sp>
      <p:pic>
        <p:nvPicPr>
          <p:cNvPr id="168" name="Google Shape;168;p29"/>
          <p:cNvPicPr preferRelativeResize="0"/>
          <p:nvPr/>
        </p:nvPicPr>
        <p:blipFill>
          <a:blip r:embed="rId3">
            <a:alphaModFix/>
          </a:blip>
          <a:stretch>
            <a:fillRect/>
          </a:stretch>
        </p:blipFill>
        <p:spPr>
          <a:xfrm>
            <a:off x="914400" y="904825"/>
            <a:ext cx="7264490" cy="40862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0"/>
          <p:cNvSpPr txBox="1"/>
          <p:nvPr>
            <p:ph idx="1" type="body"/>
          </p:nvPr>
        </p:nvSpPr>
        <p:spPr>
          <a:xfrm>
            <a:off x="311700" y="277525"/>
            <a:ext cx="8520600" cy="4749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startAt="3"/>
            </a:pPr>
            <a:r>
              <a:rPr lang="it">
                <a:solidFill>
                  <a:srgbClr val="0B5394"/>
                </a:solidFill>
                <a:latin typeface="Merriweather"/>
                <a:ea typeface="Merriweather"/>
                <a:cs typeface="Merriweather"/>
                <a:sym typeface="Merriweather"/>
              </a:rPr>
              <a:t>How to use the UCSC Genome Browser</a:t>
            </a:r>
            <a:endParaRPr>
              <a:solidFill>
                <a:srgbClr val="0B5394"/>
              </a:solidFill>
              <a:latin typeface="Merriweather"/>
              <a:ea typeface="Merriweather"/>
              <a:cs typeface="Merriweather"/>
              <a:sym typeface="Merriweather"/>
            </a:endParaRPr>
          </a:p>
          <a:p>
            <a:pPr indent="0" lvl="0" marL="457200" rtl="0" algn="l">
              <a:spcBef>
                <a:spcPts val="1200"/>
              </a:spcBef>
              <a:spcAft>
                <a:spcPts val="1200"/>
              </a:spcAft>
              <a:buNone/>
            </a:pPr>
            <a:r>
              <a:t/>
            </a:r>
            <a:endParaRPr>
              <a:solidFill>
                <a:schemeClr val="dk1"/>
              </a:solidFill>
              <a:latin typeface="Merriweather"/>
              <a:ea typeface="Merriweather"/>
              <a:cs typeface="Merriweather"/>
              <a:sym typeface="Merriweather"/>
            </a:endParaRPr>
          </a:p>
        </p:txBody>
      </p:sp>
      <p:pic>
        <p:nvPicPr>
          <p:cNvPr id="174" name="Google Shape;174;p30"/>
          <p:cNvPicPr preferRelativeResize="0"/>
          <p:nvPr/>
        </p:nvPicPr>
        <p:blipFill rotWithShape="1">
          <a:blip r:embed="rId3">
            <a:alphaModFix/>
          </a:blip>
          <a:srcRect b="0" l="0" r="0" t="0"/>
          <a:stretch/>
        </p:blipFill>
        <p:spPr>
          <a:xfrm>
            <a:off x="78827" y="1137042"/>
            <a:ext cx="7543800" cy="3537857"/>
          </a:xfrm>
          <a:prstGeom prst="rect">
            <a:avLst/>
          </a:prstGeom>
          <a:noFill/>
          <a:ln>
            <a:noFill/>
          </a:ln>
        </p:spPr>
      </p:pic>
      <p:sp>
        <p:nvSpPr>
          <p:cNvPr id="175" name="Google Shape;175;p30"/>
          <p:cNvSpPr txBox="1"/>
          <p:nvPr/>
        </p:nvSpPr>
        <p:spPr>
          <a:xfrm>
            <a:off x="5801711" y="1221827"/>
            <a:ext cx="12411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it" sz="900" u="none" cap="none" strike="noStrike">
                <a:solidFill>
                  <a:srgbClr val="000000"/>
                </a:solidFill>
                <a:latin typeface="Century Gothic"/>
                <a:ea typeface="Century Gothic"/>
                <a:cs typeface="Century Gothic"/>
                <a:sym typeface="Century Gothic"/>
              </a:rPr>
              <a:t>ZOOM IN /OUT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lang="it" sz="900">
                <a:latin typeface="Century Gothic"/>
                <a:ea typeface="Century Gothic"/>
                <a:cs typeface="Century Gothic"/>
                <a:sym typeface="Century Gothic"/>
              </a:rPr>
              <a:t>BROWSER BAR</a:t>
            </a:r>
            <a:endParaRPr b="0" i="0" sz="900" u="none" cap="none" strike="noStrike">
              <a:solidFill>
                <a:srgbClr val="000000"/>
              </a:solidFill>
              <a:latin typeface="Century Gothic"/>
              <a:ea typeface="Century Gothic"/>
              <a:cs typeface="Century Gothic"/>
              <a:sym typeface="Century Gothic"/>
            </a:endParaRPr>
          </a:p>
        </p:txBody>
      </p:sp>
      <p:sp>
        <p:nvSpPr>
          <p:cNvPr id="176" name="Google Shape;176;p30"/>
          <p:cNvSpPr txBox="1"/>
          <p:nvPr/>
        </p:nvSpPr>
        <p:spPr>
          <a:xfrm>
            <a:off x="6991999" y="1548375"/>
            <a:ext cx="20493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lang="it" sz="900">
                <a:latin typeface="Century Gothic"/>
                <a:ea typeface="Century Gothic"/>
                <a:cs typeface="Century Gothic"/>
                <a:sym typeface="Century Gothic"/>
              </a:rPr>
              <a:t>POSITION ON THE CHROMOSOME</a:t>
            </a:r>
            <a:endParaRPr b="0" i="0" sz="900" u="none" cap="none" strike="noStrike">
              <a:solidFill>
                <a:srgbClr val="000000"/>
              </a:solidFill>
              <a:latin typeface="Century Gothic"/>
              <a:ea typeface="Century Gothic"/>
              <a:cs typeface="Century Gothic"/>
              <a:sym typeface="Century Gothic"/>
            </a:endParaRPr>
          </a:p>
        </p:txBody>
      </p:sp>
      <p:sp>
        <p:nvSpPr>
          <p:cNvPr id="177" name="Google Shape;177;p30"/>
          <p:cNvSpPr txBox="1"/>
          <p:nvPr/>
        </p:nvSpPr>
        <p:spPr>
          <a:xfrm>
            <a:off x="7622625" y="2019950"/>
            <a:ext cx="1592100" cy="2474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it" sz="900" u="none" cap="none" strike="noStrike">
                <a:solidFill>
                  <a:srgbClr val="000000"/>
                </a:solidFill>
                <a:latin typeface="Century Gothic"/>
                <a:ea typeface="Century Gothic"/>
                <a:cs typeface="Century Gothic"/>
                <a:sym typeface="Century Gothic"/>
              </a:rPr>
              <a:t>mRNA (INTR</a:t>
            </a:r>
            <a:r>
              <a:rPr lang="it" sz="900">
                <a:latin typeface="Century Gothic"/>
                <a:ea typeface="Century Gothic"/>
                <a:cs typeface="Century Gothic"/>
                <a:sym typeface="Century Gothic"/>
              </a:rPr>
              <a:t>ONS</a:t>
            </a:r>
            <a:r>
              <a:rPr b="0" i="0" lang="it" sz="900" u="none" cap="none" strike="noStrike">
                <a:solidFill>
                  <a:srgbClr val="000000"/>
                </a:solidFill>
                <a:latin typeface="Century Gothic"/>
                <a:ea typeface="Century Gothic"/>
                <a:cs typeface="Century Gothic"/>
                <a:sym typeface="Century Gothic"/>
              </a:rPr>
              <a:t>/E</a:t>
            </a:r>
            <a:r>
              <a:rPr lang="it" sz="900">
                <a:latin typeface="Century Gothic"/>
                <a:ea typeface="Century Gothic"/>
                <a:cs typeface="Century Gothic"/>
                <a:sym typeface="Century Gothic"/>
              </a:rPr>
              <a:t>XONS</a:t>
            </a:r>
            <a:r>
              <a:rPr b="0" i="0" lang="it" sz="900" u="none" cap="none" strike="noStrike">
                <a:solidFill>
                  <a:srgbClr val="000000"/>
                </a:solidFill>
                <a:latin typeface="Century Gothic"/>
                <a:ea typeface="Century Gothic"/>
                <a:cs typeface="Century Gothic"/>
                <a:sym typeface="Century Gothic"/>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
              <a:buFont typeface="Arial"/>
              <a:buNone/>
            </a:pPr>
            <a:r>
              <a:t/>
            </a:r>
            <a:endParaRPr b="0" i="0" sz="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rPr b="0" i="0" lang="it" sz="900" u="none" cap="none" strike="noStrike">
                <a:solidFill>
                  <a:srgbClr val="000000"/>
                </a:solidFill>
                <a:latin typeface="Century Gothic"/>
                <a:ea typeface="Century Gothic"/>
                <a:cs typeface="Century Gothic"/>
                <a:sym typeface="Century Gothic"/>
              </a:rPr>
              <a:t>OMIM VARIANTS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b="0" i="0" sz="825"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rPr b="0" i="0" lang="it" sz="825" u="none" cap="none" strike="noStrike">
                <a:solidFill>
                  <a:srgbClr val="000000"/>
                </a:solidFill>
                <a:latin typeface="Century Gothic"/>
                <a:ea typeface="Century Gothic"/>
                <a:cs typeface="Century Gothic"/>
                <a:sym typeface="Century Gothic"/>
              </a:rPr>
              <a:t>GENE EXPRESSION TRA</a:t>
            </a:r>
            <a:r>
              <a:rPr lang="it" sz="825">
                <a:latin typeface="Century Gothic"/>
                <a:ea typeface="Century Gothic"/>
                <a:cs typeface="Century Gothic"/>
                <a:sym typeface="Century Gothic"/>
              </a:rPr>
              <a:t>CK</a:t>
            </a:r>
            <a:endParaRPr sz="825">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sz="825">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b="0" i="0" sz="825"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b="0" i="0" sz="825"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b="0" i="0" sz="825"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sz="825">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rPr lang="it" sz="825">
                <a:latin typeface="Century Gothic"/>
                <a:ea typeface="Century Gothic"/>
                <a:cs typeface="Century Gothic"/>
                <a:sym typeface="Century Gothic"/>
              </a:rPr>
              <a:t>CONSERVATION TRACK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25"/>
              <a:buFont typeface="Arial"/>
              <a:buNone/>
            </a:pPr>
            <a:r>
              <a:t/>
            </a:r>
            <a:endParaRPr b="0" i="0" sz="825"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b="0" i="0" sz="825"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b="0" i="0" sz="825"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b="0" i="0" sz="825"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b="0" i="0" sz="825"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t/>
            </a:r>
            <a:endParaRPr sz="825">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825"/>
              <a:buFont typeface="Arial"/>
              <a:buNone/>
            </a:pPr>
            <a:r>
              <a:rPr lang="it" sz="825">
                <a:latin typeface="Century Gothic"/>
                <a:ea typeface="Century Gothic"/>
                <a:cs typeface="Century Gothic"/>
                <a:sym typeface="Century Gothic"/>
              </a:rPr>
              <a:t>REPEATED ELEMENTS TRACK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1"/>
          <p:cNvSpPr txBox="1"/>
          <p:nvPr>
            <p:ph idx="1" type="body"/>
          </p:nvPr>
        </p:nvSpPr>
        <p:spPr>
          <a:xfrm>
            <a:off x="311700" y="370025"/>
            <a:ext cx="8520600" cy="7893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SzPts val="605"/>
              <a:buNone/>
            </a:pPr>
            <a:r>
              <a:rPr lang="it" sz="1200">
                <a:solidFill>
                  <a:schemeClr val="dk1"/>
                </a:solidFill>
                <a:latin typeface="Merriweather"/>
                <a:ea typeface="Merriweather"/>
                <a:cs typeface="Merriweather"/>
                <a:sym typeface="Merriweather"/>
              </a:rPr>
              <a:t>Connect to: </a:t>
            </a:r>
            <a:r>
              <a:rPr lang="it" sz="1200" u="sng">
                <a:solidFill>
                  <a:schemeClr val="hlink"/>
                </a:solidFill>
                <a:latin typeface="Merriweather"/>
                <a:ea typeface="Merriweather"/>
                <a:cs typeface="Merriweather"/>
                <a:sym typeface="Merriweather"/>
                <a:hlinkClick r:id="rId3"/>
              </a:rPr>
              <a:t>https://compgen.bio.unipd.it/~stefania/Didattica/AA2025-2026/MMOL_BIOINFO_EB/MMOL_BIOINFO_EB.html</a:t>
            </a:r>
            <a:r>
              <a:rPr lang="it" sz="1200">
                <a:solidFill>
                  <a:schemeClr val="dk1"/>
                </a:solidFill>
                <a:latin typeface="Merriweather"/>
                <a:ea typeface="Merriweather"/>
                <a:cs typeface="Merriweather"/>
                <a:sym typeface="Merriweather"/>
              </a:rPr>
              <a:t> </a:t>
            </a:r>
            <a:r>
              <a:rPr lang="it" sz="1200">
                <a:latin typeface="Merriweather"/>
                <a:ea typeface="Merriweather"/>
                <a:cs typeface="Merriweather"/>
                <a:sym typeface="Merriweather"/>
              </a:rPr>
              <a:t> </a:t>
            </a:r>
            <a:endParaRPr sz="1200">
              <a:latin typeface="Merriweather"/>
              <a:ea typeface="Merriweather"/>
              <a:cs typeface="Merriweather"/>
              <a:sym typeface="Merriweather"/>
            </a:endParaRPr>
          </a:p>
          <a:p>
            <a:pPr indent="0" lvl="0" marL="0" rtl="0" algn="l">
              <a:lnSpc>
                <a:spcPct val="95000"/>
              </a:lnSpc>
              <a:spcBef>
                <a:spcPts val="1200"/>
              </a:spcBef>
              <a:spcAft>
                <a:spcPts val="0"/>
              </a:spcAft>
              <a:buSzPts val="605"/>
              <a:buNone/>
            </a:pPr>
            <a:r>
              <a:t/>
            </a:r>
            <a:endParaRPr sz="1200">
              <a:latin typeface="Merriweather"/>
              <a:ea typeface="Merriweather"/>
              <a:cs typeface="Merriweather"/>
              <a:sym typeface="Merriweather"/>
            </a:endParaRPr>
          </a:p>
          <a:p>
            <a:pPr indent="0" lvl="0" marL="0" rtl="0" algn="l">
              <a:lnSpc>
                <a:spcPct val="95000"/>
              </a:lnSpc>
              <a:spcBef>
                <a:spcPts val="1200"/>
              </a:spcBef>
              <a:spcAft>
                <a:spcPts val="1200"/>
              </a:spcAft>
              <a:buSzPts val="605"/>
              <a:buNone/>
            </a:pPr>
            <a:r>
              <a:t/>
            </a:r>
            <a:endParaRPr sz="1200">
              <a:latin typeface="Merriweather"/>
              <a:ea typeface="Merriweather"/>
              <a:cs typeface="Merriweather"/>
              <a:sym typeface="Merriweather"/>
            </a:endParaRPr>
          </a:p>
        </p:txBody>
      </p:sp>
      <p:grpSp>
        <p:nvGrpSpPr>
          <p:cNvPr id="183" name="Google Shape;183;p31"/>
          <p:cNvGrpSpPr/>
          <p:nvPr/>
        </p:nvGrpSpPr>
        <p:grpSpPr>
          <a:xfrm>
            <a:off x="1382484" y="1296924"/>
            <a:ext cx="6633941" cy="3679374"/>
            <a:chOff x="620484" y="1311725"/>
            <a:chExt cx="6633941" cy="3679374"/>
          </a:xfrm>
        </p:grpSpPr>
        <p:pic>
          <p:nvPicPr>
            <p:cNvPr id="184" name="Google Shape;184;p31"/>
            <p:cNvPicPr preferRelativeResize="0"/>
            <p:nvPr/>
          </p:nvPicPr>
          <p:blipFill>
            <a:blip r:embed="rId4">
              <a:alphaModFix/>
            </a:blip>
            <a:stretch>
              <a:fillRect/>
            </a:stretch>
          </p:blipFill>
          <p:spPr>
            <a:xfrm>
              <a:off x="620484" y="1311725"/>
              <a:ext cx="4245431" cy="3679374"/>
            </a:xfrm>
            <a:prstGeom prst="rect">
              <a:avLst/>
            </a:prstGeom>
            <a:noFill/>
            <a:ln>
              <a:noFill/>
            </a:ln>
          </p:spPr>
        </p:pic>
        <p:sp>
          <p:nvSpPr>
            <p:cNvPr id="185" name="Google Shape;185;p31"/>
            <p:cNvSpPr/>
            <p:nvPr/>
          </p:nvSpPr>
          <p:spPr>
            <a:xfrm>
              <a:off x="3718850" y="4172766"/>
              <a:ext cx="327000" cy="1110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86" name="Google Shape;186;p31"/>
            <p:cNvCxnSpPr/>
            <p:nvPr/>
          </p:nvCxnSpPr>
          <p:spPr>
            <a:xfrm rot="10800000">
              <a:off x="4045850" y="4220916"/>
              <a:ext cx="1597200" cy="12300"/>
            </a:xfrm>
            <a:prstGeom prst="straightConnector1">
              <a:avLst/>
            </a:prstGeom>
            <a:noFill/>
            <a:ln cap="flat" cmpd="sng" w="9525">
              <a:solidFill>
                <a:srgbClr val="FF0000"/>
              </a:solidFill>
              <a:prstDash val="solid"/>
              <a:round/>
              <a:headEnd len="med" w="med" type="none"/>
              <a:tailEnd len="med" w="med" type="triangle"/>
            </a:ln>
          </p:spPr>
        </p:cxnSp>
        <p:cxnSp>
          <p:nvCxnSpPr>
            <p:cNvPr id="187" name="Google Shape;187;p31"/>
            <p:cNvCxnSpPr/>
            <p:nvPr/>
          </p:nvCxnSpPr>
          <p:spPr>
            <a:xfrm flipH="1" rot="10800000">
              <a:off x="1079275" y="4272842"/>
              <a:ext cx="1295100" cy="6000"/>
            </a:xfrm>
            <a:prstGeom prst="straightConnector1">
              <a:avLst/>
            </a:prstGeom>
            <a:noFill/>
            <a:ln cap="flat" cmpd="sng" w="9525">
              <a:solidFill>
                <a:srgbClr val="FF0000"/>
              </a:solidFill>
              <a:prstDash val="solid"/>
              <a:round/>
              <a:headEnd len="med" w="med" type="none"/>
              <a:tailEnd len="med" w="med" type="none"/>
            </a:ln>
          </p:spPr>
        </p:cxnSp>
        <p:sp>
          <p:nvSpPr>
            <p:cNvPr id="188" name="Google Shape;188;p31"/>
            <p:cNvSpPr txBox="1"/>
            <p:nvPr/>
          </p:nvSpPr>
          <p:spPr>
            <a:xfrm>
              <a:off x="5515325" y="3946650"/>
              <a:ext cx="1739100" cy="31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it" sz="1800">
                  <a:solidFill>
                    <a:srgbClr val="FF0000"/>
                  </a:solidFill>
                  <a:latin typeface="Merriweather"/>
                  <a:ea typeface="Merriweather"/>
                  <a:cs typeface="Merriweather"/>
                  <a:sym typeface="Merriweather"/>
                </a:rPr>
                <a:t>Download and unzip</a:t>
              </a:r>
              <a:endParaRPr sz="1800">
                <a:solidFill>
                  <a:srgbClr val="FF0000"/>
                </a:solidFill>
                <a:latin typeface="Merriweather"/>
                <a:ea typeface="Merriweather"/>
                <a:cs typeface="Merriweather"/>
                <a:sym typeface="Merriweathe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id="59" name="Google Shape;59;p14" title="WhatsApp Image 2024-07-18 at 00.01.43.jpeg"/>
          <p:cNvPicPr preferRelativeResize="0"/>
          <p:nvPr/>
        </p:nvPicPr>
        <p:blipFill>
          <a:blip r:embed="rId3">
            <a:alphaModFix/>
          </a:blip>
          <a:stretch>
            <a:fillRect/>
          </a:stretch>
        </p:blipFill>
        <p:spPr>
          <a:xfrm>
            <a:off x="233806" y="653450"/>
            <a:ext cx="2881724" cy="3836600"/>
          </a:xfrm>
          <a:prstGeom prst="rect">
            <a:avLst/>
          </a:prstGeom>
          <a:noFill/>
          <a:ln>
            <a:noFill/>
          </a:ln>
        </p:spPr>
      </p:pic>
      <p:sp>
        <p:nvSpPr>
          <p:cNvPr id="60" name="Google Shape;60;p14"/>
          <p:cNvSpPr txBox="1"/>
          <p:nvPr>
            <p:ph idx="1" type="body"/>
          </p:nvPr>
        </p:nvSpPr>
        <p:spPr>
          <a:xfrm>
            <a:off x="3241525" y="318225"/>
            <a:ext cx="5424600" cy="8901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it" sz="1700">
                <a:solidFill>
                  <a:srgbClr val="0B5394"/>
                </a:solidFill>
                <a:latin typeface="Merriweather"/>
                <a:ea typeface="Merriweather"/>
                <a:cs typeface="Merriweather"/>
                <a:sym typeface="Merriweather"/>
              </a:rPr>
              <a:t>Silvia Orsi, PhD </a:t>
            </a:r>
            <a:endParaRPr sz="1700">
              <a:solidFill>
                <a:srgbClr val="0B5394"/>
              </a:solidFill>
              <a:latin typeface="Merriweather"/>
              <a:ea typeface="Merriweather"/>
              <a:cs typeface="Merriweather"/>
              <a:sym typeface="Merriweather"/>
            </a:endParaRPr>
          </a:p>
          <a:p>
            <a:pPr indent="0" lvl="0" marL="0" rtl="0" algn="l">
              <a:lnSpc>
                <a:spcPct val="115000"/>
              </a:lnSpc>
              <a:spcBef>
                <a:spcPts val="1200"/>
              </a:spcBef>
              <a:spcAft>
                <a:spcPts val="0"/>
              </a:spcAft>
              <a:buNone/>
            </a:pPr>
            <a:r>
              <a:rPr b="1" lang="it" sz="1400">
                <a:solidFill>
                  <a:srgbClr val="0B5394"/>
                </a:solidFill>
                <a:latin typeface="Merriweather"/>
                <a:ea typeface="Merriweather"/>
                <a:cs typeface="Merriweather"/>
                <a:sym typeface="Merriweather"/>
              </a:rPr>
              <a:t>✉  silvia.orsi@unipd.it</a:t>
            </a:r>
            <a:endParaRPr sz="1700">
              <a:solidFill>
                <a:srgbClr val="0B5394"/>
              </a:solidFill>
              <a:latin typeface="Merriweather"/>
              <a:ea typeface="Merriweather"/>
              <a:cs typeface="Merriweather"/>
              <a:sym typeface="Merriweather"/>
            </a:endParaRPr>
          </a:p>
          <a:p>
            <a:pPr indent="0" lvl="0" marL="0" rtl="0" algn="l">
              <a:lnSpc>
                <a:spcPct val="115000"/>
              </a:lnSpc>
              <a:spcBef>
                <a:spcPts val="1200"/>
              </a:spcBef>
              <a:spcAft>
                <a:spcPts val="0"/>
              </a:spcAft>
              <a:buNone/>
            </a:pPr>
            <a:r>
              <a:rPr lang="it" sz="1700">
                <a:solidFill>
                  <a:schemeClr val="dk1"/>
                </a:solidFill>
                <a:latin typeface="Merriweather"/>
                <a:ea typeface="Merriweather"/>
                <a:cs typeface="Merriweather"/>
                <a:sym typeface="Merriweather"/>
              </a:rPr>
              <a:t>PostDoc in Oncogenomics and Bioinformatics @ Department of Medicine (DiMed)</a:t>
            </a:r>
            <a:endParaRPr sz="1700">
              <a:solidFill>
                <a:schemeClr val="dk1"/>
              </a:solidFill>
              <a:latin typeface="Merriweather"/>
              <a:ea typeface="Merriweather"/>
              <a:cs typeface="Merriweather"/>
              <a:sym typeface="Merriweather"/>
            </a:endParaRPr>
          </a:p>
          <a:p>
            <a:pPr indent="0" lvl="0" marL="0" rtl="0" algn="l">
              <a:lnSpc>
                <a:spcPct val="150000"/>
              </a:lnSpc>
              <a:spcBef>
                <a:spcPts val="1200"/>
              </a:spcBef>
              <a:spcAft>
                <a:spcPts val="0"/>
              </a:spcAft>
              <a:buNone/>
            </a:pPr>
            <a:r>
              <a:rPr lang="it" sz="1700">
                <a:solidFill>
                  <a:schemeClr val="dk1"/>
                </a:solidFill>
              </a:rPr>
              <a:t>📍</a:t>
            </a:r>
            <a:r>
              <a:rPr lang="it" sz="1700">
                <a:solidFill>
                  <a:schemeClr val="dk1"/>
                </a:solidFill>
                <a:latin typeface="Merriweather"/>
                <a:ea typeface="Merriweather"/>
                <a:cs typeface="Merriweather"/>
                <a:sym typeface="Merriweather"/>
              </a:rPr>
              <a:t>Complesso interdipartimentale Vallisneri </a:t>
            </a:r>
            <a:endParaRPr sz="1700">
              <a:solidFill>
                <a:schemeClr val="dk1"/>
              </a:solidFill>
              <a:latin typeface="Merriweather"/>
              <a:ea typeface="Merriweather"/>
              <a:cs typeface="Merriweather"/>
              <a:sym typeface="Merriweather"/>
            </a:endParaRPr>
          </a:p>
          <a:p>
            <a:pPr indent="457200" lvl="0" marL="0" rtl="0" algn="l">
              <a:lnSpc>
                <a:spcPct val="115000"/>
              </a:lnSpc>
              <a:spcBef>
                <a:spcPts val="0"/>
              </a:spcBef>
              <a:spcAft>
                <a:spcPts val="0"/>
              </a:spcAft>
              <a:buNone/>
            </a:pPr>
            <a:r>
              <a:rPr lang="it" sz="1200">
                <a:solidFill>
                  <a:schemeClr val="dk1"/>
                </a:solidFill>
                <a:latin typeface="Merriweather"/>
                <a:ea typeface="Merriweather"/>
                <a:cs typeface="Merriweather"/>
                <a:sym typeface="Merriweather"/>
              </a:rPr>
              <a:t>4</a:t>
            </a:r>
            <a:r>
              <a:rPr baseline="30000" lang="it" sz="1200">
                <a:solidFill>
                  <a:schemeClr val="dk1"/>
                </a:solidFill>
                <a:latin typeface="Merriweather"/>
                <a:ea typeface="Merriweather"/>
                <a:cs typeface="Merriweather"/>
                <a:sym typeface="Merriweather"/>
              </a:rPr>
              <a:t>th</a:t>
            </a:r>
            <a:r>
              <a:rPr lang="it" sz="1200">
                <a:solidFill>
                  <a:schemeClr val="dk1"/>
                </a:solidFill>
                <a:latin typeface="Merriweather"/>
                <a:ea typeface="Merriweather"/>
                <a:cs typeface="Merriweather"/>
                <a:sym typeface="Merriweather"/>
              </a:rPr>
              <a:t> floor - Room 18, Compgen lab (Prof. S. Bortoluzzi)</a:t>
            </a:r>
            <a:endParaRPr sz="1200">
              <a:solidFill>
                <a:schemeClr val="dk1"/>
              </a:solidFill>
              <a:latin typeface="Merriweather"/>
              <a:ea typeface="Merriweather"/>
              <a:cs typeface="Merriweather"/>
              <a:sym typeface="Merriweather"/>
            </a:endParaRPr>
          </a:p>
          <a:p>
            <a:pPr indent="0" lvl="0" marL="0" rtl="0" algn="l">
              <a:lnSpc>
                <a:spcPct val="115000"/>
              </a:lnSpc>
              <a:spcBef>
                <a:spcPts val="0"/>
              </a:spcBef>
              <a:spcAft>
                <a:spcPts val="0"/>
              </a:spcAft>
              <a:buNone/>
            </a:pPr>
            <a:r>
              <a:t/>
            </a:r>
            <a:endParaRPr sz="1200">
              <a:solidFill>
                <a:schemeClr val="dk1"/>
              </a:solidFill>
              <a:latin typeface="Merriweather"/>
              <a:ea typeface="Merriweather"/>
              <a:cs typeface="Merriweather"/>
              <a:sym typeface="Merriweather"/>
            </a:endParaRPr>
          </a:p>
          <a:p>
            <a:pPr indent="0" lvl="0" marL="0" rtl="0" algn="l">
              <a:lnSpc>
                <a:spcPct val="150000"/>
              </a:lnSpc>
              <a:spcBef>
                <a:spcPts val="0"/>
              </a:spcBef>
              <a:spcAft>
                <a:spcPts val="0"/>
              </a:spcAft>
              <a:buNone/>
            </a:pPr>
            <a:r>
              <a:rPr b="1" lang="it" sz="1400">
                <a:solidFill>
                  <a:schemeClr val="dk1"/>
                </a:solidFill>
                <a:latin typeface="Merriweather"/>
                <a:ea typeface="Merriweather"/>
                <a:cs typeface="Merriweather"/>
                <a:sym typeface="Merriweather"/>
              </a:rPr>
              <a:t>Background:</a:t>
            </a:r>
            <a:endParaRPr b="1" sz="1400">
              <a:solidFill>
                <a:schemeClr val="dk1"/>
              </a:solidFill>
              <a:latin typeface="Merriweather"/>
              <a:ea typeface="Merriweather"/>
              <a:cs typeface="Merriweather"/>
              <a:sym typeface="Merriweather"/>
            </a:endParaRPr>
          </a:p>
          <a:p>
            <a:pPr indent="0" lvl="0" marL="0" rtl="0" algn="l">
              <a:lnSpc>
                <a:spcPct val="100000"/>
              </a:lnSpc>
              <a:spcBef>
                <a:spcPts val="0"/>
              </a:spcBef>
              <a:spcAft>
                <a:spcPts val="0"/>
              </a:spcAft>
              <a:buNone/>
            </a:pPr>
            <a:r>
              <a:rPr lang="it" sz="1400">
                <a:solidFill>
                  <a:schemeClr val="dk1"/>
                </a:solidFill>
                <a:latin typeface="Merriweather"/>
                <a:ea typeface="Merriweather"/>
                <a:cs typeface="Merriweather"/>
                <a:sym typeface="Merriweather"/>
              </a:rPr>
              <a:t>Master’s Degree in Molecular and Medical Biotechnology</a:t>
            </a:r>
            <a:endParaRPr sz="1400">
              <a:solidFill>
                <a:schemeClr val="dk1"/>
              </a:solidFill>
              <a:latin typeface="Merriweather"/>
              <a:ea typeface="Merriweather"/>
              <a:cs typeface="Merriweather"/>
              <a:sym typeface="Merriweather"/>
            </a:endParaRPr>
          </a:p>
          <a:p>
            <a:pPr indent="0" lvl="0" marL="0" rtl="0" algn="l">
              <a:lnSpc>
                <a:spcPct val="100000"/>
              </a:lnSpc>
              <a:spcBef>
                <a:spcPts val="0"/>
              </a:spcBef>
              <a:spcAft>
                <a:spcPts val="0"/>
              </a:spcAft>
              <a:buNone/>
            </a:pPr>
            <a:r>
              <a:rPr lang="it" sz="1400">
                <a:solidFill>
                  <a:schemeClr val="dk1"/>
                </a:solidFill>
                <a:latin typeface="Merriweather"/>
                <a:ea typeface="Merriweather"/>
                <a:cs typeface="Merriweather"/>
                <a:sym typeface="Merriweather"/>
              </a:rPr>
              <a:t>PhD in Bioscience</a:t>
            </a:r>
            <a:endParaRPr sz="1400">
              <a:solidFill>
                <a:schemeClr val="dk1"/>
              </a:solidFill>
              <a:latin typeface="Merriweather"/>
              <a:ea typeface="Merriweather"/>
              <a:cs typeface="Merriweather"/>
              <a:sym typeface="Merriweather"/>
            </a:endParaRPr>
          </a:p>
          <a:p>
            <a:pPr indent="0" lvl="0" marL="0" rtl="0" algn="l">
              <a:lnSpc>
                <a:spcPct val="100000"/>
              </a:lnSpc>
              <a:spcBef>
                <a:spcPts val="0"/>
              </a:spcBef>
              <a:spcAft>
                <a:spcPts val="0"/>
              </a:spcAft>
              <a:buNone/>
            </a:pPr>
            <a:r>
              <a:rPr lang="it" sz="1400">
                <a:solidFill>
                  <a:schemeClr val="dk1"/>
                </a:solidFill>
                <a:latin typeface="Merriweather"/>
                <a:ea typeface="Merriweather"/>
                <a:cs typeface="Merriweather"/>
                <a:sym typeface="Merriweather"/>
              </a:rPr>
              <a:t>PostDoc research: </a:t>
            </a:r>
            <a:endParaRPr sz="1400">
              <a:solidFill>
                <a:schemeClr val="dk1"/>
              </a:solidFill>
              <a:latin typeface="Merriweather"/>
              <a:ea typeface="Merriweather"/>
              <a:cs typeface="Merriweather"/>
              <a:sym typeface="Merriweather"/>
            </a:endParaRPr>
          </a:p>
          <a:p>
            <a:pPr indent="-317500" lvl="0" marL="457200" rtl="0" algn="l">
              <a:lnSpc>
                <a:spcPct val="100000"/>
              </a:lnSpc>
              <a:spcBef>
                <a:spcPts val="0"/>
              </a:spcBef>
              <a:spcAft>
                <a:spcPts val="0"/>
              </a:spcAft>
              <a:buClr>
                <a:schemeClr val="dk1"/>
              </a:buClr>
              <a:buSzPts val="1400"/>
              <a:buFont typeface="Merriweather"/>
              <a:buChar char="-"/>
            </a:pPr>
            <a:r>
              <a:rPr lang="it" sz="1400">
                <a:solidFill>
                  <a:schemeClr val="dk1"/>
                </a:solidFill>
                <a:latin typeface="Merriweather"/>
                <a:ea typeface="Merriweather"/>
                <a:cs typeface="Merriweather"/>
                <a:sym typeface="Merriweather"/>
              </a:rPr>
              <a:t>Variant Calling from RNAseq data in hematological malignancies</a:t>
            </a:r>
            <a:endParaRPr sz="1400">
              <a:solidFill>
                <a:schemeClr val="dk1"/>
              </a:solidFill>
              <a:latin typeface="Merriweather"/>
              <a:ea typeface="Merriweather"/>
              <a:cs typeface="Merriweather"/>
              <a:sym typeface="Merriweather"/>
            </a:endParaRPr>
          </a:p>
          <a:p>
            <a:pPr indent="-317500" lvl="0" marL="457200" rtl="0" algn="l">
              <a:lnSpc>
                <a:spcPct val="100000"/>
              </a:lnSpc>
              <a:spcBef>
                <a:spcPts val="0"/>
              </a:spcBef>
              <a:spcAft>
                <a:spcPts val="0"/>
              </a:spcAft>
              <a:buClr>
                <a:schemeClr val="dk1"/>
              </a:buClr>
              <a:buSzPts val="1400"/>
              <a:buFont typeface="Merriweather"/>
              <a:buChar char="-"/>
            </a:pPr>
            <a:r>
              <a:rPr lang="it" sz="1400">
                <a:solidFill>
                  <a:schemeClr val="dk1"/>
                </a:solidFill>
                <a:latin typeface="Merriweather"/>
                <a:ea typeface="Merriweather"/>
                <a:cs typeface="Merriweather"/>
                <a:sym typeface="Merriweather"/>
              </a:rPr>
              <a:t>Software development</a:t>
            </a:r>
            <a:endParaRPr sz="1400">
              <a:solidFill>
                <a:schemeClr val="dk1"/>
              </a:solidFill>
              <a:latin typeface="Merriweather"/>
              <a:ea typeface="Merriweather"/>
              <a:cs typeface="Merriweather"/>
              <a:sym typeface="Merriweather"/>
            </a:endParaRPr>
          </a:p>
          <a:p>
            <a:pPr indent="-317500" lvl="0" marL="457200" rtl="0" algn="l">
              <a:lnSpc>
                <a:spcPct val="100000"/>
              </a:lnSpc>
              <a:spcBef>
                <a:spcPts val="0"/>
              </a:spcBef>
              <a:spcAft>
                <a:spcPts val="0"/>
              </a:spcAft>
              <a:buClr>
                <a:schemeClr val="dk1"/>
              </a:buClr>
              <a:buSzPts val="1400"/>
              <a:buFont typeface="Merriweather"/>
              <a:buChar char="-"/>
            </a:pPr>
            <a:r>
              <a:rPr lang="it" sz="1400">
                <a:solidFill>
                  <a:schemeClr val="dk1"/>
                </a:solidFill>
                <a:latin typeface="Merriweather"/>
                <a:ea typeface="Merriweather"/>
                <a:cs typeface="Merriweather"/>
                <a:sym typeface="Merriweather"/>
              </a:rPr>
              <a:t>Omics data analysis</a:t>
            </a:r>
            <a:endParaRPr sz="1400">
              <a:solidFill>
                <a:schemeClr val="dk1"/>
              </a:solidFill>
              <a:latin typeface="Merriweather"/>
              <a:ea typeface="Merriweather"/>
              <a:cs typeface="Merriweather"/>
              <a:sym typeface="Merriweath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u="sng">
                <a:solidFill>
                  <a:schemeClr val="dk1"/>
                </a:solidFill>
                <a:latin typeface="Merriweather"/>
                <a:ea typeface="Merriweather"/>
                <a:cs typeface="Merriweather"/>
                <a:sym typeface="Merriweather"/>
              </a:rPr>
              <a:t>Key questions:</a:t>
            </a:r>
            <a:endParaRPr u="sng">
              <a:solidFill>
                <a:schemeClr val="dk1"/>
              </a:solidFill>
              <a:latin typeface="Merriweather"/>
              <a:ea typeface="Merriweather"/>
              <a:cs typeface="Merriweather"/>
              <a:sym typeface="Merriweather"/>
            </a:endParaRPr>
          </a:p>
          <a:p>
            <a:pPr indent="0" lvl="0" marL="0" rtl="0" algn="l">
              <a:spcBef>
                <a:spcPts val="1200"/>
              </a:spcBef>
              <a:spcAft>
                <a:spcPts val="0"/>
              </a:spcAft>
              <a:buNone/>
            </a:pPr>
            <a:r>
              <a:t/>
            </a:r>
            <a:endParaRPr>
              <a:solidFill>
                <a:schemeClr val="dk1"/>
              </a:solidFill>
              <a:latin typeface="Merriweather"/>
              <a:ea typeface="Merriweather"/>
              <a:cs typeface="Merriweather"/>
              <a:sym typeface="Merriweather"/>
            </a:endParaRPr>
          </a:p>
          <a:p>
            <a:pPr indent="-342900" lvl="0" marL="457200" rtl="0" algn="l">
              <a:lnSpc>
                <a:spcPct val="200000"/>
              </a:lnSpc>
              <a:spcBef>
                <a:spcPts val="1200"/>
              </a:spcBef>
              <a:spcAft>
                <a:spcPts val="0"/>
              </a:spcAft>
              <a:buClr>
                <a:schemeClr val="dk1"/>
              </a:buClr>
              <a:buSzPts val="1800"/>
              <a:buFont typeface="Merriweather"/>
              <a:buAutoNum type="arabicPeriod"/>
            </a:pPr>
            <a:r>
              <a:rPr lang="it">
                <a:solidFill>
                  <a:schemeClr val="dk1"/>
                </a:solidFill>
                <a:latin typeface="Merriweather"/>
                <a:ea typeface="Merriweather"/>
                <a:cs typeface="Merriweather"/>
                <a:sym typeface="Merriweather"/>
              </a:rPr>
              <a:t>What does it mean </a:t>
            </a:r>
            <a:r>
              <a:rPr i="1" lang="it">
                <a:solidFill>
                  <a:schemeClr val="dk1"/>
                </a:solidFill>
                <a:latin typeface="Merriweather"/>
                <a:ea typeface="Merriweather"/>
                <a:cs typeface="Merriweather"/>
                <a:sym typeface="Merriweather"/>
              </a:rPr>
              <a:t>to annotate a genome</a:t>
            </a:r>
            <a:r>
              <a:rPr lang="it">
                <a:solidFill>
                  <a:schemeClr val="dk1"/>
                </a:solidFill>
                <a:latin typeface="Merriweather"/>
                <a:ea typeface="Merriweather"/>
                <a:cs typeface="Merriweather"/>
                <a:sym typeface="Merriweather"/>
              </a:rPr>
              <a:t>?</a:t>
            </a:r>
            <a:endParaRPr>
              <a:solidFill>
                <a:schemeClr val="dk1"/>
              </a:solidFill>
              <a:latin typeface="Merriweather"/>
              <a:ea typeface="Merriweather"/>
              <a:cs typeface="Merriweather"/>
              <a:sym typeface="Merriweather"/>
            </a:endParaRPr>
          </a:p>
          <a:p>
            <a:pPr indent="-342900" lvl="0" marL="457200" rtl="0" algn="l">
              <a:lnSpc>
                <a:spcPct val="200000"/>
              </a:lnSpc>
              <a:spcBef>
                <a:spcPts val="0"/>
              </a:spcBef>
              <a:spcAft>
                <a:spcPts val="0"/>
              </a:spcAft>
              <a:buClr>
                <a:schemeClr val="dk1"/>
              </a:buClr>
              <a:buSzPts val="1800"/>
              <a:buFont typeface="Merriweather"/>
              <a:buAutoNum type="arabicPeriod"/>
            </a:pPr>
            <a:r>
              <a:rPr lang="it">
                <a:solidFill>
                  <a:schemeClr val="dk1"/>
                </a:solidFill>
                <a:latin typeface="Merriweather"/>
                <a:ea typeface="Merriweather"/>
                <a:cs typeface="Merriweather"/>
                <a:sym typeface="Merriweather"/>
              </a:rPr>
              <a:t>What is a Genome Browser?</a:t>
            </a:r>
            <a:endParaRPr>
              <a:solidFill>
                <a:schemeClr val="dk1"/>
              </a:solidFill>
              <a:latin typeface="Merriweather"/>
              <a:ea typeface="Merriweather"/>
              <a:cs typeface="Merriweather"/>
              <a:sym typeface="Merriweather"/>
            </a:endParaRPr>
          </a:p>
          <a:p>
            <a:pPr indent="-342900" lvl="0" marL="457200" rtl="0" algn="l">
              <a:lnSpc>
                <a:spcPct val="200000"/>
              </a:lnSpc>
              <a:spcBef>
                <a:spcPts val="0"/>
              </a:spcBef>
              <a:spcAft>
                <a:spcPts val="0"/>
              </a:spcAft>
              <a:buClr>
                <a:schemeClr val="dk1"/>
              </a:buClr>
              <a:buSzPts val="1800"/>
              <a:buFont typeface="Merriweather"/>
              <a:buAutoNum type="arabicPeriod"/>
            </a:pPr>
            <a:r>
              <a:rPr lang="it">
                <a:solidFill>
                  <a:schemeClr val="dk1"/>
                </a:solidFill>
                <a:latin typeface="Merriweather"/>
                <a:ea typeface="Merriweather"/>
                <a:cs typeface="Merriweather"/>
                <a:sym typeface="Merriweather"/>
              </a:rPr>
              <a:t>How to use the UCSC Genome Browser</a:t>
            </a:r>
            <a:endParaRPr>
              <a:solidFill>
                <a:schemeClr val="dk1"/>
              </a:solidFill>
              <a:latin typeface="Merriweather"/>
              <a:ea typeface="Merriweather"/>
              <a:cs typeface="Merriweather"/>
              <a:sym typeface="Merriweath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6"/>
          <p:cNvSpPr txBox="1"/>
          <p:nvPr>
            <p:ph idx="1" type="body"/>
          </p:nvPr>
        </p:nvSpPr>
        <p:spPr>
          <a:xfrm>
            <a:off x="311700" y="277525"/>
            <a:ext cx="8520600" cy="5550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a:pPr>
            <a:r>
              <a:rPr lang="it">
                <a:solidFill>
                  <a:srgbClr val="0B5394"/>
                </a:solidFill>
                <a:latin typeface="Merriweather"/>
                <a:ea typeface="Merriweather"/>
                <a:cs typeface="Merriweather"/>
                <a:sym typeface="Merriweather"/>
              </a:rPr>
              <a:t>What does it mean </a:t>
            </a:r>
            <a:r>
              <a:rPr i="1" lang="it">
                <a:solidFill>
                  <a:srgbClr val="0B5394"/>
                </a:solidFill>
                <a:latin typeface="Merriweather"/>
                <a:ea typeface="Merriweather"/>
                <a:cs typeface="Merriweather"/>
                <a:sym typeface="Merriweather"/>
              </a:rPr>
              <a:t>to annotate a genome</a:t>
            </a:r>
            <a:r>
              <a:rPr lang="it">
                <a:solidFill>
                  <a:srgbClr val="0B5394"/>
                </a:solidFill>
                <a:latin typeface="Merriweather"/>
                <a:ea typeface="Merriweather"/>
                <a:cs typeface="Merriweather"/>
                <a:sym typeface="Merriweather"/>
              </a:rPr>
              <a:t>?</a:t>
            </a:r>
            <a:endParaRPr>
              <a:solidFill>
                <a:srgbClr val="0B5394"/>
              </a:solidFill>
              <a:latin typeface="Merriweather"/>
              <a:ea typeface="Merriweather"/>
              <a:cs typeface="Merriweather"/>
              <a:sym typeface="Merriweather"/>
            </a:endParaRPr>
          </a:p>
          <a:p>
            <a:pPr indent="0" lvl="0" marL="0" rtl="0" algn="l">
              <a:lnSpc>
                <a:spcPct val="200000"/>
              </a:lnSpc>
              <a:spcBef>
                <a:spcPts val="1200"/>
              </a:spcBef>
              <a:spcAft>
                <a:spcPts val="1200"/>
              </a:spcAft>
              <a:buNone/>
            </a:pPr>
            <a:r>
              <a:t/>
            </a:r>
            <a:endParaRPr>
              <a:solidFill>
                <a:schemeClr val="dk1"/>
              </a:solidFill>
              <a:latin typeface="Merriweather"/>
              <a:ea typeface="Merriweather"/>
              <a:cs typeface="Merriweather"/>
              <a:sym typeface="Merriweather"/>
            </a:endParaRPr>
          </a:p>
        </p:txBody>
      </p:sp>
      <p:pic>
        <p:nvPicPr>
          <p:cNvPr id="71" name="Google Shape;71;p16"/>
          <p:cNvPicPr preferRelativeResize="0"/>
          <p:nvPr/>
        </p:nvPicPr>
        <p:blipFill>
          <a:blip r:embed="rId3">
            <a:alphaModFix/>
          </a:blip>
          <a:stretch>
            <a:fillRect/>
          </a:stretch>
        </p:blipFill>
        <p:spPr>
          <a:xfrm>
            <a:off x="449613" y="1626750"/>
            <a:ext cx="2520000" cy="1890000"/>
          </a:xfrm>
          <a:prstGeom prst="rect">
            <a:avLst/>
          </a:prstGeom>
          <a:noFill/>
          <a:ln>
            <a:noFill/>
          </a:ln>
        </p:spPr>
      </p:pic>
      <p:pic>
        <p:nvPicPr>
          <p:cNvPr id="72" name="Google Shape;72;p16"/>
          <p:cNvPicPr preferRelativeResize="0"/>
          <p:nvPr/>
        </p:nvPicPr>
        <p:blipFill>
          <a:blip r:embed="rId4">
            <a:alphaModFix/>
          </a:blip>
          <a:stretch>
            <a:fillRect/>
          </a:stretch>
        </p:blipFill>
        <p:spPr>
          <a:xfrm>
            <a:off x="3312000" y="1626750"/>
            <a:ext cx="2520000" cy="1890000"/>
          </a:xfrm>
          <a:prstGeom prst="rect">
            <a:avLst/>
          </a:prstGeom>
          <a:noFill/>
          <a:ln>
            <a:noFill/>
          </a:ln>
        </p:spPr>
      </p:pic>
      <p:pic>
        <p:nvPicPr>
          <p:cNvPr id="73" name="Google Shape;73;p16"/>
          <p:cNvPicPr preferRelativeResize="0"/>
          <p:nvPr/>
        </p:nvPicPr>
        <p:blipFill rotWithShape="1">
          <a:blip r:embed="rId5">
            <a:alphaModFix/>
          </a:blip>
          <a:srcRect b="20628" l="0" r="0" t="0"/>
          <a:stretch/>
        </p:blipFill>
        <p:spPr>
          <a:xfrm>
            <a:off x="6174388" y="1626750"/>
            <a:ext cx="2520000" cy="1890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idx="1" type="body"/>
          </p:nvPr>
        </p:nvSpPr>
        <p:spPr>
          <a:xfrm>
            <a:off x="311700" y="277525"/>
            <a:ext cx="8520600" cy="5550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a:pPr>
            <a:r>
              <a:rPr lang="it">
                <a:solidFill>
                  <a:srgbClr val="0B5394"/>
                </a:solidFill>
                <a:latin typeface="Merriweather"/>
                <a:ea typeface="Merriweather"/>
                <a:cs typeface="Merriweather"/>
                <a:sym typeface="Merriweather"/>
              </a:rPr>
              <a:t>What does it mean </a:t>
            </a:r>
            <a:r>
              <a:rPr i="1" lang="it">
                <a:solidFill>
                  <a:srgbClr val="0B5394"/>
                </a:solidFill>
                <a:latin typeface="Merriweather"/>
                <a:ea typeface="Merriweather"/>
                <a:cs typeface="Merriweather"/>
                <a:sym typeface="Merriweather"/>
              </a:rPr>
              <a:t>to annotate a genome</a:t>
            </a:r>
            <a:r>
              <a:rPr lang="it">
                <a:solidFill>
                  <a:srgbClr val="0B5394"/>
                </a:solidFill>
                <a:latin typeface="Merriweather"/>
                <a:ea typeface="Merriweather"/>
                <a:cs typeface="Merriweather"/>
                <a:sym typeface="Merriweather"/>
              </a:rPr>
              <a:t>?</a:t>
            </a:r>
            <a:endParaRPr>
              <a:solidFill>
                <a:srgbClr val="0B5394"/>
              </a:solidFill>
              <a:latin typeface="Merriweather"/>
              <a:ea typeface="Merriweather"/>
              <a:cs typeface="Merriweather"/>
              <a:sym typeface="Merriweather"/>
            </a:endParaRPr>
          </a:p>
          <a:p>
            <a:pPr indent="0" lvl="0" marL="0" rtl="0" algn="l">
              <a:lnSpc>
                <a:spcPct val="200000"/>
              </a:lnSpc>
              <a:spcBef>
                <a:spcPts val="1200"/>
              </a:spcBef>
              <a:spcAft>
                <a:spcPts val="1200"/>
              </a:spcAft>
              <a:buNone/>
            </a:pPr>
            <a:r>
              <a:t/>
            </a:r>
            <a:endParaRPr>
              <a:solidFill>
                <a:schemeClr val="dk1"/>
              </a:solidFill>
              <a:latin typeface="Merriweather"/>
              <a:ea typeface="Merriweather"/>
              <a:cs typeface="Merriweather"/>
              <a:sym typeface="Merriweather"/>
            </a:endParaRPr>
          </a:p>
        </p:txBody>
      </p:sp>
      <p:pic>
        <p:nvPicPr>
          <p:cNvPr id="79" name="Google Shape;79;p17"/>
          <p:cNvPicPr preferRelativeResize="0"/>
          <p:nvPr/>
        </p:nvPicPr>
        <p:blipFill>
          <a:blip r:embed="rId3">
            <a:alphaModFix/>
          </a:blip>
          <a:stretch>
            <a:fillRect/>
          </a:stretch>
        </p:blipFill>
        <p:spPr>
          <a:xfrm>
            <a:off x="449613" y="1626750"/>
            <a:ext cx="2520000" cy="1890000"/>
          </a:xfrm>
          <a:prstGeom prst="rect">
            <a:avLst/>
          </a:prstGeom>
          <a:noFill/>
          <a:ln>
            <a:noFill/>
          </a:ln>
        </p:spPr>
      </p:pic>
      <p:pic>
        <p:nvPicPr>
          <p:cNvPr id="80" name="Google Shape;80;p17"/>
          <p:cNvPicPr preferRelativeResize="0"/>
          <p:nvPr/>
        </p:nvPicPr>
        <p:blipFill>
          <a:blip r:embed="rId4">
            <a:alphaModFix/>
          </a:blip>
          <a:stretch>
            <a:fillRect/>
          </a:stretch>
        </p:blipFill>
        <p:spPr>
          <a:xfrm>
            <a:off x="3312000" y="1626750"/>
            <a:ext cx="2520000" cy="1890000"/>
          </a:xfrm>
          <a:prstGeom prst="rect">
            <a:avLst/>
          </a:prstGeom>
          <a:noFill/>
          <a:ln>
            <a:noFill/>
          </a:ln>
        </p:spPr>
      </p:pic>
      <p:pic>
        <p:nvPicPr>
          <p:cNvPr id="81" name="Google Shape;81;p17"/>
          <p:cNvPicPr preferRelativeResize="0"/>
          <p:nvPr/>
        </p:nvPicPr>
        <p:blipFill rotWithShape="1">
          <a:blip r:embed="rId5">
            <a:alphaModFix/>
          </a:blip>
          <a:srcRect b="20628" l="0" r="0" t="0"/>
          <a:stretch/>
        </p:blipFill>
        <p:spPr>
          <a:xfrm>
            <a:off x="6191844" y="1626750"/>
            <a:ext cx="2520000" cy="1890000"/>
          </a:xfrm>
          <a:prstGeom prst="rect">
            <a:avLst/>
          </a:prstGeom>
          <a:noFill/>
          <a:ln>
            <a:noFill/>
          </a:ln>
        </p:spPr>
      </p:pic>
      <p:sp>
        <p:nvSpPr>
          <p:cNvPr id="82" name="Google Shape;82;p17"/>
          <p:cNvSpPr txBox="1"/>
          <p:nvPr/>
        </p:nvSpPr>
        <p:spPr>
          <a:xfrm>
            <a:off x="531663" y="3710913"/>
            <a:ext cx="2355900" cy="36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 sz="1800">
                <a:solidFill>
                  <a:schemeClr val="dk1"/>
                </a:solidFill>
                <a:latin typeface="Merriweather"/>
                <a:ea typeface="Merriweather"/>
                <a:cs typeface="Merriweather"/>
                <a:sym typeface="Merriweather"/>
              </a:rPr>
              <a:t>Genome Assembly</a:t>
            </a:r>
            <a:endParaRPr sz="1800">
              <a:solidFill>
                <a:schemeClr val="dk1"/>
              </a:solidFill>
              <a:latin typeface="Merriweather"/>
              <a:ea typeface="Merriweather"/>
              <a:cs typeface="Merriweather"/>
              <a:sym typeface="Merriweather"/>
            </a:endParaRPr>
          </a:p>
        </p:txBody>
      </p:sp>
      <p:sp>
        <p:nvSpPr>
          <p:cNvPr id="83" name="Google Shape;83;p17"/>
          <p:cNvSpPr txBox="1"/>
          <p:nvPr/>
        </p:nvSpPr>
        <p:spPr>
          <a:xfrm>
            <a:off x="3394050" y="3710925"/>
            <a:ext cx="2298300" cy="36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 sz="1800">
                <a:solidFill>
                  <a:schemeClr val="dk1"/>
                </a:solidFill>
                <a:latin typeface="Merriweather"/>
                <a:ea typeface="Merriweather"/>
                <a:cs typeface="Merriweather"/>
                <a:sym typeface="Merriweather"/>
              </a:rPr>
              <a:t>Genomic Features</a:t>
            </a:r>
            <a:endParaRPr sz="1800">
              <a:solidFill>
                <a:schemeClr val="dk1"/>
              </a:solidFill>
              <a:latin typeface="Merriweather"/>
              <a:ea typeface="Merriweather"/>
              <a:cs typeface="Merriweather"/>
              <a:sym typeface="Merriweather"/>
            </a:endParaRPr>
          </a:p>
        </p:txBody>
      </p:sp>
      <p:sp>
        <p:nvSpPr>
          <p:cNvPr id="84" name="Google Shape;84;p17"/>
          <p:cNvSpPr txBox="1"/>
          <p:nvPr/>
        </p:nvSpPr>
        <p:spPr>
          <a:xfrm>
            <a:off x="6601644" y="3710925"/>
            <a:ext cx="1700400" cy="36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 sz="1800">
                <a:solidFill>
                  <a:schemeClr val="dk1"/>
                </a:solidFill>
                <a:latin typeface="Merriweather"/>
                <a:ea typeface="Merriweather"/>
                <a:cs typeface="Merriweather"/>
                <a:sym typeface="Merriweather"/>
              </a:rPr>
              <a:t>Annotations</a:t>
            </a:r>
            <a:endParaRPr sz="1800">
              <a:solidFill>
                <a:schemeClr val="dk1"/>
              </a:solidFill>
              <a:latin typeface="Merriweather"/>
              <a:ea typeface="Merriweather"/>
              <a:cs typeface="Merriweather"/>
              <a:sym typeface="Merriweath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8"/>
          <p:cNvSpPr txBox="1"/>
          <p:nvPr>
            <p:ph idx="1" type="body"/>
          </p:nvPr>
        </p:nvSpPr>
        <p:spPr>
          <a:xfrm>
            <a:off x="311700" y="277525"/>
            <a:ext cx="8520600" cy="4291500"/>
          </a:xfrm>
          <a:prstGeom prst="rect">
            <a:avLst/>
          </a:prstGeom>
        </p:spPr>
        <p:txBody>
          <a:bodyPr anchorCtr="0" anchor="t" bIns="91425" lIns="91425" spcFirstLastPara="1" rIns="91425" wrap="square" tIns="91425">
            <a:normAutofit/>
          </a:bodyPr>
          <a:lstStyle/>
          <a:p>
            <a:pPr indent="-342900" lvl="0" marL="457200" rtl="0" algn="l">
              <a:lnSpc>
                <a:spcPct val="200000"/>
              </a:lnSpc>
              <a:spcBef>
                <a:spcPts val="0"/>
              </a:spcBef>
              <a:spcAft>
                <a:spcPts val="0"/>
              </a:spcAft>
              <a:buClr>
                <a:srgbClr val="0B5394"/>
              </a:buClr>
              <a:buSzPts val="1800"/>
              <a:buFont typeface="Merriweather"/>
              <a:buAutoNum type="arabicPeriod"/>
            </a:pPr>
            <a:r>
              <a:rPr lang="it">
                <a:solidFill>
                  <a:srgbClr val="0B5394"/>
                </a:solidFill>
                <a:latin typeface="Merriweather"/>
                <a:ea typeface="Merriweather"/>
                <a:cs typeface="Merriweather"/>
                <a:sym typeface="Merriweather"/>
              </a:rPr>
              <a:t>What does it mean </a:t>
            </a:r>
            <a:r>
              <a:rPr i="1" lang="it">
                <a:solidFill>
                  <a:srgbClr val="0B5394"/>
                </a:solidFill>
                <a:latin typeface="Merriweather"/>
                <a:ea typeface="Merriweather"/>
                <a:cs typeface="Merriweather"/>
                <a:sym typeface="Merriweather"/>
              </a:rPr>
              <a:t>to annotate a genome</a:t>
            </a:r>
            <a:r>
              <a:rPr lang="it">
                <a:solidFill>
                  <a:srgbClr val="0B5394"/>
                </a:solidFill>
                <a:latin typeface="Merriweather"/>
                <a:ea typeface="Merriweather"/>
                <a:cs typeface="Merriweather"/>
                <a:sym typeface="Merriweather"/>
              </a:rPr>
              <a:t>?</a:t>
            </a:r>
            <a:endParaRPr>
              <a:solidFill>
                <a:srgbClr val="0B5394"/>
              </a:solidFill>
              <a:latin typeface="Merriweather"/>
              <a:ea typeface="Merriweather"/>
              <a:cs typeface="Merriweather"/>
              <a:sym typeface="Merriweather"/>
            </a:endParaRPr>
          </a:p>
          <a:p>
            <a:pPr indent="0" lvl="0" marL="457200" rtl="0" algn="l">
              <a:lnSpc>
                <a:spcPct val="200000"/>
              </a:lnSpc>
              <a:spcBef>
                <a:spcPts val="1200"/>
              </a:spcBef>
              <a:spcAft>
                <a:spcPts val="0"/>
              </a:spcAft>
              <a:buNone/>
            </a:pPr>
            <a:r>
              <a:t/>
            </a:r>
            <a:endParaRPr>
              <a:solidFill>
                <a:schemeClr val="dk1"/>
              </a:solidFill>
              <a:latin typeface="Merriweather"/>
              <a:ea typeface="Merriweather"/>
              <a:cs typeface="Merriweather"/>
              <a:sym typeface="Merriweather"/>
            </a:endParaRPr>
          </a:p>
          <a:p>
            <a:pPr indent="0" lvl="0" marL="0" rtl="0" algn="ctr">
              <a:lnSpc>
                <a:spcPct val="150000"/>
              </a:lnSpc>
              <a:spcBef>
                <a:spcPts val="1200"/>
              </a:spcBef>
              <a:spcAft>
                <a:spcPts val="0"/>
              </a:spcAft>
              <a:buNone/>
            </a:pPr>
            <a:r>
              <a:rPr b="1" lang="it" sz="1750">
                <a:solidFill>
                  <a:schemeClr val="dk1"/>
                </a:solidFill>
                <a:latin typeface="Merriweather"/>
                <a:ea typeface="Merriweather"/>
                <a:cs typeface="Merriweather"/>
                <a:sym typeface="Merriweather"/>
              </a:rPr>
              <a:t>“Genome annotation</a:t>
            </a:r>
            <a:r>
              <a:rPr lang="it" sz="1750">
                <a:solidFill>
                  <a:schemeClr val="dk1"/>
                </a:solidFill>
                <a:latin typeface="Merriweather"/>
                <a:ea typeface="Merriweather"/>
                <a:cs typeface="Merriweather"/>
                <a:sym typeface="Merriweather"/>
              </a:rPr>
              <a:t> is the process of finding and designating locations of individual genes and other features on raw DNA sequences, called </a:t>
            </a:r>
            <a:r>
              <a:rPr b="1" lang="it" sz="1750">
                <a:solidFill>
                  <a:schemeClr val="dk1"/>
                </a:solidFill>
                <a:latin typeface="Merriweather"/>
                <a:ea typeface="Merriweather"/>
                <a:cs typeface="Merriweather"/>
                <a:sym typeface="Merriweather"/>
              </a:rPr>
              <a:t>assemblies.</a:t>
            </a:r>
            <a:r>
              <a:rPr lang="it" sz="1750">
                <a:solidFill>
                  <a:schemeClr val="dk1"/>
                </a:solidFill>
                <a:latin typeface="Merriweather"/>
                <a:ea typeface="Merriweather"/>
                <a:cs typeface="Merriweather"/>
                <a:sym typeface="Merriweather"/>
              </a:rPr>
              <a:t> Annotation gives meaning to a given sequence and makes it much easier for researchers to view and analyze its contents. “</a:t>
            </a:r>
            <a:endParaRPr sz="1750">
              <a:solidFill>
                <a:schemeClr val="dk1"/>
              </a:solidFill>
              <a:latin typeface="Merriweather"/>
              <a:ea typeface="Merriweather"/>
              <a:cs typeface="Merriweather"/>
              <a:sym typeface="Merriweather"/>
            </a:endParaRPr>
          </a:p>
          <a:p>
            <a:pPr indent="0" lvl="0" marL="0" rtl="0" algn="ctr">
              <a:lnSpc>
                <a:spcPct val="115000"/>
              </a:lnSpc>
              <a:spcBef>
                <a:spcPts val="0"/>
              </a:spcBef>
              <a:spcAft>
                <a:spcPts val="0"/>
              </a:spcAft>
              <a:buNone/>
            </a:pPr>
            <a:r>
              <a:rPr lang="it" sz="1250">
                <a:solidFill>
                  <a:schemeClr val="dk1"/>
                </a:solidFill>
                <a:latin typeface="Merriweather"/>
                <a:ea typeface="Merriweather"/>
                <a:cs typeface="Merriweather"/>
                <a:sym typeface="Merriweather"/>
              </a:rPr>
              <a:t>NIH, National Library of Medicine</a:t>
            </a:r>
            <a:endParaRPr sz="1250">
              <a:solidFill>
                <a:schemeClr val="dk1"/>
              </a:solidFill>
              <a:latin typeface="Merriweather"/>
              <a:ea typeface="Merriweather"/>
              <a:cs typeface="Merriweather"/>
              <a:sym typeface="Merriweather"/>
            </a:endParaRPr>
          </a:p>
          <a:p>
            <a:pPr indent="0" lvl="0" marL="0" rtl="0" algn="l">
              <a:lnSpc>
                <a:spcPct val="200000"/>
              </a:lnSpc>
              <a:spcBef>
                <a:spcPts val="0"/>
              </a:spcBef>
              <a:spcAft>
                <a:spcPts val="1200"/>
              </a:spcAft>
              <a:buNone/>
            </a:pPr>
            <a:r>
              <a:t/>
            </a:r>
            <a:endParaRPr>
              <a:solidFill>
                <a:schemeClr val="dk1"/>
              </a:solidFill>
              <a:latin typeface="Merriweather"/>
              <a:ea typeface="Merriweather"/>
              <a:cs typeface="Merriweather"/>
              <a:sym typeface="Merriweath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9"/>
          <p:cNvSpPr txBox="1"/>
          <p:nvPr>
            <p:ph idx="1" type="body"/>
          </p:nvPr>
        </p:nvSpPr>
        <p:spPr>
          <a:xfrm>
            <a:off x="311700" y="277525"/>
            <a:ext cx="8520600" cy="4291500"/>
          </a:xfrm>
          <a:prstGeom prst="rect">
            <a:avLst/>
          </a:prstGeom>
        </p:spPr>
        <p:txBody>
          <a:bodyPr anchorCtr="0" anchor="t" bIns="91425" lIns="91425" spcFirstLastPara="1" rIns="91425" wrap="square" tIns="91425">
            <a:normAutofit/>
          </a:bodyPr>
          <a:lstStyle/>
          <a:p>
            <a:pPr indent="-342900" lvl="0" marL="457200" rtl="0" algn="l">
              <a:lnSpc>
                <a:spcPct val="200000"/>
              </a:lnSpc>
              <a:spcBef>
                <a:spcPts val="0"/>
              </a:spcBef>
              <a:spcAft>
                <a:spcPts val="0"/>
              </a:spcAft>
              <a:buClr>
                <a:srgbClr val="0B5394"/>
              </a:buClr>
              <a:buSzPts val="1800"/>
              <a:buFont typeface="Merriweather"/>
              <a:buAutoNum type="arabicPeriod"/>
            </a:pPr>
            <a:r>
              <a:rPr lang="it">
                <a:solidFill>
                  <a:srgbClr val="0B5394"/>
                </a:solidFill>
                <a:latin typeface="Merriweather"/>
                <a:ea typeface="Merriweather"/>
                <a:cs typeface="Merriweather"/>
                <a:sym typeface="Merriweather"/>
              </a:rPr>
              <a:t>What does it mean </a:t>
            </a:r>
            <a:r>
              <a:rPr i="1" lang="it">
                <a:solidFill>
                  <a:srgbClr val="0B5394"/>
                </a:solidFill>
                <a:latin typeface="Merriweather"/>
                <a:ea typeface="Merriweather"/>
                <a:cs typeface="Merriweather"/>
                <a:sym typeface="Merriweather"/>
              </a:rPr>
              <a:t>to annotate a genome</a:t>
            </a:r>
            <a:r>
              <a:rPr lang="it">
                <a:solidFill>
                  <a:srgbClr val="0B5394"/>
                </a:solidFill>
                <a:latin typeface="Merriweather"/>
                <a:ea typeface="Merriweather"/>
                <a:cs typeface="Merriweather"/>
                <a:sym typeface="Merriweather"/>
              </a:rPr>
              <a:t>?</a:t>
            </a:r>
            <a:endParaRPr>
              <a:solidFill>
                <a:srgbClr val="0B5394"/>
              </a:solidFill>
              <a:latin typeface="Merriweather"/>
              <a:ea typeface="Merriweather"/>
              <a:cs typeface="Merriweather"/>
              <a:sym typeface="Merriweather"/>
            </a:endParaRPr>
          </a:p>
          <a:p>
            <a:pPr indent="0" lvl="0" marL="0" rtl="0" algn="l">
              <a:spcBef>
                <a:spcPts val="1200"/>
              </a:spcBef>
              <a:spcAft>
                <a:spcPts val="0"/>
              </a:spcAft>
              <a:buNone/>
            </a:pPr>
            <a:r>
              <a:rPr lang="it">
                <a:solidFill>
                  <a:schemeClr val="dk1"/>
                </a:solidFill>
                <a:latin typeface="Merriweather"/>
                <a:ea typeface="Merriweather"/>
                <a:cs typeface="Merriweather"/>
                <a:sym typeface="Merriweather"/>
              </a:rPr>
              <a:t>All annotations are based on a complex mix of gene expression data, computational predictions, and evidence from sequence similarity with other organisms (based on BLAST).</a:t>
            </a:r>
            <a:endParaRPr>
              <a:solidFill>
                <a:schemeClr val="dk1"/>
              </a:solidFill>
              <a:latin typeface="Merriweather"/>
              <a:ea typeface="Merriweather"/>
              <a:cs typeface="Merriweather"/>
              <a:sym typeface="Merriweather"/>
            </a:endParaRPr>
          </a:p>
          <a:p>
            <a:pPr indent="0" lvl="0" marL="0" rtl="0" algn="l">
              <a:spcBef>
                <a:spcPts val="1200"/>
              </a:spcBef>
              <a:spcAft>
                <a:spcPts val="0"/>
              </a:spcAft>
              <a:buNone/>
            </a:pPr>
            <a:r>
              <a:rPr lang="it">
                <a:solidFill>
                  <a:schemeClr val="dk1"/>
                </a:solidFill>
                <a:latin typeface="Merriweather"/>
                <a:ea typeface="Merriweather"/>
                <a:cs typeface="Merriweather"/>
                <a:sym typeface="Merriweather"/>
              </a:rPr>
              <a:t>The annotation can be </a:t>
            </a:r>
            <a:r>
              <a:rPr b="1" lang="it">
                <a:solidFill>
                  <a:schemeClr val="dk1"/>
                </a:solidFill>
                <a:latin typeface="Merriweather"/>
                <a:ea typeface="Merriweather"/>
                <a:cs typeface="Merriweather"/>
                <a:sym typeface="Merriweather"/>
              </a:rPr>
              <a:t>structural</a:t>
            </a:r>
            <a:r>
              <a:rPr lang="it">
                <a:solidFill>
                  <a:schemeClr val="dk1"/>
                </a:solidFill>
                <a:latin typeface="Merriweather"/>
                <a:ea typeface="Merriweather"/>
                <a:cs typeface="Merriweather"/>
                <a:sym typeface="Merriweather"/>
              </a:rPr>
              <a:t> (assigning coordinates relative to a chromosome) or </a:t>
            </a:r>
            <a:r>
              <a:rPr b="1" lang="it">
                <a:solidFill>
                  <a:schemeClr val="dk1"/>
                </a:solidFill>
                <a:latin typeface="Merriweather"/>
                <a:ea typeface="Merriweather"/>
                <a:cs typeface="Merriweather"/>
                <a:sym typeface="Merriweather"/>
              </a:rPr>
              <a:t>functional </a:t>
            </a:r>
            <a:r>
              <a:rPr lang="it">
                <a:solidFill>
                  <a:schemeClr val="dk1"/>
                </a:solidFill>
                <a:latin typeface="Merriweather"/>
                <a:ea typeface="Merriweather"/>
                <a:cs typeface="Merriweather"/>
                <a:sym typeface="Merriweather"/>
              </a:rPr>
              <a:t>(what name should be given to a particular gene? What biological role does it have?)"</a:t>
            </a:r>
            <a:endParaRPr>
              <a:solidFill>
                <a:schemeClr val="dk1"/>
              </a:solidFill>
              <a:latin typeface="Merriweather"/>
              <a:ea typeface="Merriweather"/>
              <a:cs typeface="Merriweather"/>
              <a:sym typeface="Merriweather"/>
            </a:endParaRPr>
          </a:p>
          <a:p>
            <a:pPr indent="0" lvl="0" marL="0" rtl="0" algn="l">
              <a:lnSpc>
                <a:spcPct val="200000"/>
              </a:lnSpc>
              <a:spcBef>
                <a:spcPts val="1200"/>
              </a:spcBef>
              <a:spcAft>
                <a:spcPts val="1200"/>
              </a:spcAft>
              <a:buNone/>
            </a:pPr>
            <a:r>
              <a:t/>
            </a:r>
            <a:endParaRPr>
              <a:solidFill>
                <a:schemeClr val="dk1"/>
              </a:solidFill>
              <a:latin typeface="Merriweather"/>
              <a:ea typeface="Merriweather"/>
              <a:cs typeface="Merriweather"/>
              <a:sym typeface="Merriweath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0"/>
          <p:cNvSpPr txBox="1"/>
          <p:nvPr>
            <p:ph idx="1" type="body"/>
          </p:nvPr>
        </p:nvSpPr>
        <p:spPr>
          <a:xfrm>
            <a:off x="311700" y="277525"/>
            <a:ext cx="8520600" cy="4291500"/>
          </a:xfrm>
          <a:prstGeom prst="rect">
            <a:avLst/>
          </a:prstGeom>
        </p:spPr>
        <p:txBody>
          <a:bodyPr anchorCtr="0" anchor="t" bIns="91425" lIns="91425" spcFirstLastPara="1" rIns="91425" wrap="square" tIns="91425">
            <a:normAutofit/>
          </a:bodyPr>
          <a:lstStyle/>
          <a:p>
            <a:pPr indent="-354055" lvl="0" marL="457200" rtl="0" algn="l">
              <a:lnSpc>
                <a:spcPct val="200000"/>
              </a:lnSpc>
              <a:spcBef>
                <a:spcPts val="0"/>
              </a:spcBef>
              <a:spcAft>
                <a:spcPts val="0"/>
              </a:spcAft>
              <a:buClr>
                <a:srgbClr val="0B5394"/>
              </a:buClr>
              <a:buSzPts val="1976"/>
              <a:buFont typeface="Merriweather"/>
              <a:buAutoNum type="arabicPeriod" startAt="2"/>
            </a:pPr>
            <a:r>
              <a:rPr lang="it" sz="1975">
                <a:solidFill>
                  <a:srgbClr val="0B5394"/>
                </a:solidFill>
                <a:latin typeface="Merriweather"/>
                <a:ea typeface="Merriweather"/>
                <a:cs typeface="Merriweather"/>
                <a:sym typeface="Merriweather"/>
              </a:rPr>
              <a:t>What is a Genome Browser?</a:t>
            </a:r>
            <a:endParaRPr sz="1975">
              <a:solidFill>
                <a:srgbClr val="0B5394"/>
              </a:solidFill>
              <a:latin typeface="Merriweather"/>
              <a:ea typeface="Merriweather"/>
              <a:cs typeface="Merriweather"/>
              <a:sym typeface="Merriweather"/>
            </a:endParaRPr>
          </a:p>
          <a:p>
            <a:pPr indent="0" lvl="0" marL="457200" rtl="0" algn="l">
              <a:lnSpc>
                <a:spcPct val="200000"/>
              </a:lnSpc>
              <a:spcBef>
                <a:spcPts val="1200"/>
              </a:spcBef>
              <a:spcAft>
                <a:spcPts val="0"/>
              </a:spcAft>
              <a:buNone/>
            </a:pPr>
            <a:r>
              <a:rPr lang="it" sz="1900">
                <a:solidFill>
                  <a:schemeClr val="dk1"/>
                </a:solidFill>
                <a:latin typeface="Merriweather"/>
                <a:ea typeface="Merriweather"/>
                <a:cs typeface="Merriweather"/>
                <a:sym typeface="Merriweather"/>
              </a:rPr>
              <a:t>Let’s start from the beginning!</a:t>
            </a:r>
            <a:endParaRPr sz="1900">
              <a:solidFill>
                <a:schemeClr val="dk1"/>
              </a:solidFill>
              <a:latin typeface="Merriweather"/>
              <a:ea typeface="Merriweather"/>
              <a:cs typeface="Merriweather"/>
              <a:sym typeface="Merriweather"/>
            </a:endParaRPr>
          </a:p>
          <a:p>
            <a:pPr indent="0" lvl="0" marL="457200" rtl="0" algn="l">
              <a:lnSpc>
                <a:spcPct val="200000"/>
              </a:lnSpc>
              <a:spcBef>
                <a:spcPts val="1200"/>
              </a:spcBef>
              <a:spcAft>
                <a:spcPts val="0"/>
              </a:spcAft>
              <a:buNone/>
            </a:pPr>
            <a:r>
              <a:rPr b="1" lang="it" sz="1900">
                <a:solidFill>
                  <a:schemeClr val="dk1"/>
                </a:solidFill>
                <a:latin typeface="Merriweather"/>
                <a:ea typeface="Merriweather"/>
                <a:cs typeface="Merriweather"/>
                <a:sym typeface="Merriweather"/>
              </a:rPr>
              <a:t>1990-2003:  The Human Genome Project</a:t>
            </a:r>
            <a:endParaRPr b="1" sz="1900">
              <a:solidFill>
                <a:schemeClr val="dk1"/>
              </a:solidFill>
              <a:latin typeface="Merriweather"/>
              <a:ea typeface="Merriweather"/>
              <a:cs typeface="Merriweather"/>
              <a:sym typeface="Merriweather"/>
            </a:endParaRPr>
          </a:p>
          <a:p>
            <a:pPr indent="0" lvl="0" marL="457200" rtl="0" algn="l">
              <a:spcBef>
                <a:spcPts val="1200"/>
              </a:spcBef>
              <a:spcAft>
                <a:spcPts val="1200"/>
              </a:spcAft>
              <a:buNone/>
            </a:pPr>
            <a:r>
              <a:rPr lang="it" sz="1695">
                <a:solidFill>
                  <a:schemeClr val="dk1"/>
                </a:solidFill>
                <a:latin typeface="Merriweather"/>
                <a:ea typeface="Merriweather"/>
                <a:cs typeface="Merriweather"/>
                <a:sym typeface="Merriweather"/>
              </a:rPr>
              <a:t>The Human Genome Project was a landmark global scientific effort whose signature goal was to generate </a:t>
            </a:r>
            <a:r>
              <a:rPr b="1" lang="it" sz="1695">
                <a:solidFill>
                  <a:schemeClr val="dk1"/>
                </a:solidFill>
                <a:latin typeface="Merriweather"/>
                <a:ea typeface="Merriweather"/>
                <a:cs typeface="Merriweather"/>
                <a:sym typeface="Merriweather"/>
              </a:rPr>
              <a:t>the first sequence of the human genome</a:t>
            </a:r>
            <a:r>
              <a:rPr lang="it" sz="1695">
                <a:solidFill>
                  <a:schemeClr val="dk1"/>
                </a:solidFill>
                <a:latin typeface="Merriweather"/>
                <a:ea typeface="Merriweather"/>
                <a:cs typeface="Merriweather"/>
                <a:sym typeface="Merriweather"/>
              </a:rPr>
              <a:t>. In 2003, the Human Genome Project produced a genome sequence that accounted for </a:t>
            </a:r>
            <a:r>
              <a:rPr b="1" lang="it" sz="1695">
                <a:solidFill>
                  <a:schemeClr val="dk1"/>
                </a:solidFill>
                <a:latin typeface="Merriweather"/>
                <a:ea typeface="Merriweather"/>
                <a:cs typeface="Merriweather"/>
                <a:sym typeface="Merriweather"/>
              </a:rPr>
              <a:t>over 90% of the human genome</a:t>
            </a:r>
            <a:r>
              <a:rPr lang="it" sz="1695">
                <a:solidFill>
                  <a:schemeClr val="dk1"/>
                </a:solidFill>
                <a:latin typeface="Merriweather"/>
                <a:ea typeface="Merriweather"/>
                <a:cs typeface="Merriweather"/>
                <a:sym typeface="Merriweather"/>
              </a:rPr>
              <a:t>. It was as close to complete as the technologies for sequencing DNA allowed at the time.</a:t>
            </a:r>
            <a:endParaRPr sz="2095">
              <a:solidFill>
                <a:schemeClr val="dk1"/>
              </a:solidFill>
              <a:latin typeface="Merriweather"/>
              <a:ea typeface="Merriweather"/>
              <a:cs typeface="Merriweather"/>
              <a:sym typeface="Merriweather"/>
            </a:endParaRPr>
          </a:p>
        </p:txBody>
      </p:sp>
      <p:pic>
        <p:nvPicPr>
          <p:cNvPr id="100" name="Google Shape;100;p20"/>
          <p:cNvPicPr preferRelativeResize="0"/>
          <p:nvPr/>
        </p:nvPicPr>
        <p:blipFill>
          <a:blip r:embed="rId3">
            <a:alphaModFix/>
          </a:blip>
          <a:stretch>
            <a:fillRect/>
          </a:stretch>
        </p:blipFill>
        <p:spPr>
          <a:xfrm>
            <a:off x="7094200" y="596175"/>
            <a:ext cx="1411651" cy="14020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1"/>
          <p:cNvSpPr txBox="1"/>
          <p:nvPr>
            <p:ph idx="1" type="body"/>
          </p:nvPr>
        </p:nvSpPr>
        <p:spPr>
          <a:xfrm>
            <a:off x="311700" y="277525"/>
            <a:ext cx="8520600" cy="4749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Clr>
                <a:srgbClr val="0B5394"/>
              </a:buClr>
              <a:buSzPts val="1800"/>
              <a:buFont typeface="Merriweather"/>
              <a:buAutoNum type="arabicPeriod" startAt="2"/>
            </a:pPr>
            <a:r>
              <a:rPr lang="it">
                <a:solidFill>
                  <a:srgbClr val="0B5394"/>
                </a:solidFill>
                <a:latin typeface="Merriweather"/>
                <a:ea typeface="Merriweather"/>
                <a:cs typeface="Merriweather"/>
                <a:sym typeface="Merriweather"/>
              </a:rPr>
              <a:t>What is a Genome Browser?</a:t>
            </a:r>
            <a:endParaRPr>
              <a:solidFill>
                <a:srgbClr val="0B5394"/>
              </a:solidFill>
              <a:latin typeface="Merriweather"/>
              <a:ea typeface="Merriweather"/>
              <a:cs typeface="Merriweather"/>
              <a:sym typeface="Merriweather"/>
            </a:endParaRPr>
          </a:p>
          <a:p>
            <a:pPr indent="0" lvl="0" marL="457200" rtl="0" algn="l">
              <a:spcBef>
                <a:spcPts val="1200"/>
              </a:spcBef>
              <a:spcAft>
                <a:spcPts val="1200"/>
              </a:spcAft>
              <a:buNone/>
            </a:pPr>
            <a:r>
              <a:t/>
            </a:r>
            <a:endParaRPr>
              <a:solidFill>
                <a:schemeClr val="dk1"/>
              </a:solidFill>
              <a:latin typeface="Merriweather"/>
              <a:ea typeface="Merriweather"/>
              <a:cs typeface="Merriweather"/>
              <a:sym typeface="Merriweather"/>
            </a:endParaRPr>
          </a:p>
        </p:txBody>
      </p:sp>
      <p:grpSp>
        <p:nvGrpSpPr>
          <p:cNvPr id="106" name="Google Shape;106;p21"/>
          <p:cNvGrpSpPr/>
          <p:nvPr/>
        </p:nvGrpSpPr>
        <p:grpSpPr>
          <a:xfrm>
            <a:off x="2181487" y="1209625"/>
            <a:ext cx="4781026" cy="1079275"/>
            <a:chOff x="354899" y="752425"/>
            <a:chExt cx="4781026" cy="1079275"/>
          </a:xfrm>
        </p:grpSpPr>
        <p:sp>
          <p:nvSpPr>
            <p:cNvPr id="107" name="Google Shape;107;p21"/>
            <p:cNvSpPr txBox="1"/>
            <p:nvPr/>
          </p:nvSpPr>
          <p:spPr>
            <a:xfrm>
              <a:off x="1639125" y="948000"/>
              <a:ext cx="3496800" cy="83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it">
                  <a:solidFill>
                    <a:schemeClr val="dk1"/>
                  </a:solidFill>
                  <a:latin typeface="Merriweather"/>
                  <a:ea typeface="Merriweather"/>
                  <a:cs typeface="Merriweather"/>
                  <a:sym typeface="Merriweather"/>
                </a:rPr>
                <a:t>“Well, it has a lot of G, C, A and Ts”</a:t>
              </a:r>
              <a:endParaRPr b="1" i="1">
                <a:solidFill>
                  <a:schemeClr val="dk1"/>
                </a:solidFill>
                <a:latin typeface="Merriweather"/>
                <a:ea typeface="Merriweather"/>
                <a:cs typeface="Merriweather"/>
                <a:sym typeface="Merriweather"/>
              </a:endParaRPr>
            </a:p>
            <a:p>
              <a:pPr indent="0" lvl="0" marL="0" rtl="0" algn="ctr">
                <a:spcBef>
                  <a:spcPts val="0"/>
                </a:spcBef>
                <a:spcAft>
                  <a:spcPts val="0"/>
                </a:spcAft>
                <a:buClr>
                  <a:schemeClr val="dk1"/>
                </a:buClr>
                <a:buSzPts val="1400"/>
                <a:buFont typeface="Arial"/>
                <a:buNone/>
              </a:pPr>
              <a:r>
                <a:rPr b="1" i="1" lang="it">
                  <a:solidFill>
                    <a:schemeClr val="dk1"/>
                  </a:solidFill>
                  <a:latin typeface="Merriweather"/>
                  <a:ea typeface="Merriweather"/>
                  <a:cs typeface="Merriweather"/>
                  <a:sym typeface="Merriweather"/>
                </a:rPr>
                <a:t>Jim Kent</a:t>
              </a:r>
              <a:endParaRPr b="1" i="1">
                <a:solidFill>
                  <a:schemeClr val="dk1"/>
                </a:solidFill>
                <a:latin typeface="Merriweather"/>
                <a:ea typeface="Merriweather"/>
                <a:cs typeface="Merriweather"/>
                <a:sym typeface="Merriweather"/>
              </a:endParaRPr>
            </a:p>
          </p:txBody>
        </p:sp>
        <p:pic>
          <p:nvPicPr>
            <p:cNvPr id="108" name="Google Shape;108;p21"/>
            <p:cNvPicPr preferRelativeResize="0"/>
            <p:nvPr/>
          </p:nvPicPr>
          <p:blipFill rotWithShape="1">
            <a:blip r:embed="rId3">
              <a:alphaModFix/>
            </a:blip>
            <a:srcRect b="0" l="0" r="0" t="0"/>
            <a:stretch/>
          </p:blipFill>
          <p:spPr>
            <a:xfrm>
              <a:off x="354899" y="752425"/>
              <a:ext cx="1196250" cy="1079275"/>
            </a:xfrm>
            <a:prstGeom prst="rect">
              <a:avLst/>
            </a:prstGeom>
            <a:noFill/>
            <a:ln>
              <a:noFill/>
            </a:ln>
          </p:spPr>
        </p:pic>
      </p:grpSp>
      <p:sp>
        <p:nvSpPr>
          <p:cNvPr id="109" name="Google Shape;109;p21"/>
          <p:cNvSpPr txBox="1"/>
          <p:nvPr/>
        </p:nvSpPr>
        <p:spPr>
          <a:xfrm>
            <a:off x="1029925" y="2558050"/>
            <a:ext cx="7024500" cy="21585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lang="it" sz="1800">
                <a:solidFill>
                  <a:schemeClr val="dk1"/>
                </a:solidFill>
                <a:latin typeface="Merriweather"/>
                <a:ea typeface="Merriweather"/>
                <a:cs typeface="Merriweather"/>
                <a:sym typeface="Merriweather"/>
              </a:rPr>
              <a:t>Let's keep in mind that the assembled human genome is exactly </a:t>
            </a:r>
            <a:r>
              <a:rPr b="1" lang="it" sz="1800" u="sng">
                <a:solidFill>
                  <a:schemeClr val="dk1"/>
                </a:solidFill>
                <a:latin typeface="Merriweather"/>
                <a:ea typeface="Merriweather"/>
                <a:cs typeface="Merriweather"/>
                <a:sym typeface="Merriweather"/>
              </a:rPr>
              <a:t>3,609,003,417</a:t>
            </a:r>
            <a:r>
              <a:rPr lang="it" sz="1800">
                <a:solidFill>
                  <a:schemeClr val="dk1"/>
                </a:solidFill>
                <a:latin typeface="Merriweather"/>
                <a:ea typeface="Merriweather"/>
                <a:cs typeface="Merriweather"/>
                <a:sym typeface="Merriweather"/>
              </a:rPr>
              <a:t> base pairs in size, corresponding to </a:t>
            </a:r>
            <a:r>
              <a:rPr b="1" lang="it" sz="1800" u="sng">
                <a:solidFill>
                  <a:schemeClr val="dk1"/>
                </a:solidFill>
                <a:latin typeface="Merriweather"/>
                <a:ea typeface="Merriweather"/>
                <a:cs typeface="Merriweather"/>
                <a:sym typeface="Merriweather"/>
              </a:rPr>
              <a:t>20,418</a:t>
            </a:r>
            <a:r>
              <a:rPr lang="it" sz="1800">
                <a:solidFill>
                  <a:schemeClr val="dk1"/>
                </a:solidFill>
                <a:latin typeface="Merriweather"/>
                <a:ea typeface="Merriweather"/>
                <a:cs typeface="Merriweather"/>
                <a:sym typeface="Merriweather"/>
              </a:rPr>
              <a:t> protein-coding genes, </a:t>
            </a:r>
            <a:r>
              <a:rPr b="1" lang="it" sz="1800" u="sng">
                <a:solidFill>
                  <a:schemeClr val="dk1"/>
                </a:solidFill>
                <a:latin typeface="Merriweather"/>
                <a:ea typeface="Merriweather"/>
                <a:cs typeface="Merriweather"/>
                <a:sym typeface="Merriweather"/>
              </a:rPr>
              <a:t>22,107</a:t>
            </a:r>
            <a:r>
              <a:rPr lang="it" sz="1800">
                <a:solidFill>
                  <a:schemeClr val="dk1"/>
                </a:solidFill>
                <a:latin typeface="Merriweather"/>
                <a:ea typeface="Merriweather"/>
                <a:cs typeface="Merriweather"/>
                <a:sym typeface="Merriweather"/>
              </a:rPr>
              <a:t> non-coding genes, and 15,195 pseudogenes for over </a:t>
            </a:r>
            <a:r>
              <a:rPr b="1" lang="it" sz="1800" u="sng">
                <a:solidFill>
                  <a:schemeClr val="dk1"/>
                </a:solidFill>
                <a:latin typeface="Merriweather"/>
                <a:ea typeface="Merriweather"/>
                <a:cs typeface="Merriweather"/>
                <a:sym typeface="Merriweather"/>
              </a:rPr>
              <a:t>200,000</a:t>
            </a:r>
            <a:r>
              <a:rPr lang="it" sz="1800">
                <a:solidFill>
                  <a:schemeClr val="dk1"/>
                </a:solidFill>
                <a:latin typeface="Merriweather"/>
                <a:ea typeface="Merriweather"/>
                <a:cs typeface="Merriweather"/>
                <a:sym typeface="Merriweather"/>
              </a:rPr>
              <a:t> transcripts!</a:t>
            </a:r>
            <a:endParaRPr sz="1800">
              <a:solidFill>
                <a:schemeClr val="dk1"/>
              </a:solidFill>
              <a:latin typeface="Merriweather"/>
              <a:ea typeface="Merriweather"/>
              <a:cs typeface="Merriweather"/>
              <a:sym typeface="Merriweath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