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405" r:id="rId2"/>
    <p:sldId id="461" r:id="rId3"/>
    <p:sldId id="534" r:id="rId4"/>
    <p:sldId id="351" r:id="rId5"/>
    <p:sldId id="354" r:id="rId6"/>
    <p:sldId id="371" r:id="rId7"/>
    <p:sldId id="355" r:id="rId8"/>
    <p:sldId id="373" r:id="rId9"/>
    <p:sldId id="374" r:id="rId10"/>
    <p:sldId id="482" r:id="rId11"/>
    <p:sldId id="365" r:id="rId12"/>
    <p:sldId id="465" r:id="rId13"/>
    <p:sldId id="466" r:id="rId14"/>
    <p:sldId id="467" r:id="rId15"/>
    <p:sldId id="468" r:id="rId16"/>
    <p:sldId id="469" r:id="rId17"/>
    <p:sldId id="470" r:id="rId18"/>
    <p:sldId id="471" r:id="rId19"/>
    <p:sldId id="472" r:id="rId20"/>
    <p:sldId id="473" r:id="rId21"/>
    <p:sldId id="475" r:id="rId22"/>
    <p:sldId id="476" r:id="rId23"/>
    <p:sldId id="477" r:id="rId24"/>
    <p:sldId id="501" r:id="rId25"/>
    <p:sldId id="502" r:id="rId26"/>
    <p:sldId id="503" r:id="rId27"/>
    <p:sldId id="504" r:id="rId28"/>
    <p:sldId id="505" r:id="rId29"/>
    <p:sldId id="506" r:id="rId30"/>
    <p:sldId id="508" r:id="rId31"/>
    <p:sldId id="551" r:id="rId32"/>
    <p:sldId id="522" r:id="rId33"/>
    <p:sldId id="525" r:id="rId34"/>
    <p:sldId id="527" r:id="rId35"/>
    <p:sldId id="524" r:id="rId36"/>
    <p:sldId id="528" r:id="rId37"/>
    <p:sldId id="529" r:id="rId38"/>
    <p:sldId id="530" r:id="rId39"/>
    <p:sldId id="531" r:id="rId40"/>
    <p:sldId id="532" r:id="rId41"/>
    <p:sldId id="361" r:id="rId42"/>
    <p:sldId id="362" r:id="rId43"/>
    <p:sldId id="454" r:id="rId44"/>
    <p:sldId id="363" r:id="rId45"/>
    <p:sldId id="364" r:id="rId46"/>
    <p:sldId id="464" r:id="rId47"/>
    <p:sldId id="458" r:id="rId48"/>
    <p:sldId id="552" r:id="rId49"/>
    <p:sldId id="548" r:id="rId50"/>
    <p:sldId id="550" r:id="rId51"/>
    <p:sldId id="449" r:id="rId52"/>
    <p:sldId id="459" r:id="rId53"/>
    <p:sldId id="539" r:id="rId54"/>
    <p:sldId id="450" r:id="rId55"/>
    <p:sldId id="540" r:id="rId56"/>
    <p:sldId id="457" r:id="rId57"/>
    <p:sldId id="553" r:id="rId58"/>
    <p:sldId id="557" r:id="rId59"/>
    <p:sldId id="558" r:id="rId60"/>
    <p:sldId id="555" r:id="rId61"/>
    <p:sldId id="554" r:id="rId62"/>
    <p:sldId id="463" r:id="rId63"/>
    <p:sldId id="460" r:id="rId64"/>
    <p:sldId id="542" r:id="rId65"/>
    <p:sldId id="451" r:id="rId66"/>
    <p:sldId id="541" r:id="rId67"/>
    <p:sldId id="549" r:id="rId68"/>
    <p:sldId id="452" r:id="rId69"/>
    <p:sldId id="453" r:id="rId70"/>
    <p:sldId id="543" r:id="rId71"/>
    <p:sldId id="544" r:id="rId72"/>
    <p:sldId id="545" r:id="rId73"/>
    <p:sldId id="546" r:id="rId74"/>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CEEF"/>
    <a:srgbClr val="FFFFFF"/>
    <a:srgbClr val="0096FF"/>
    <a:srgbClr val="76D6FF"/>
    <a:srgbClr val="7A81FF"/>
    <a:srgbClr val="EBEBEB"/>
    <a:srgbClr val="C0C0C0"/>
    <a:srgbClr val="005253"/>
    <a:srgbClr val="008080"/>
    <a:srgbClr val="4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2"/>
    <p:restoredTop sz="83022"/>
  </p:normalViewPr>
  <p:slideViewPr>
    <p:cSldViewPr>
      <p:cViewPr>
        <p:scale>
          <a:sx n="123" d="100"/>
          <a:sy n="123" d="100"/>
        </p:scale>
        <p:origin x="10536" y="1000"/>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590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E0F70D-D0FA-4B63-B088-434085986ABA}"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it-IT"/>
        </a:p>
      </dgm:t>
    </dgm:pt>
    <dgm:pt modelId="{07515E19-E863-4CC2-A41E-AD5AA6E59951}">
      <dgm:prSet custT="1"/>
      <dgm:spPr>
        <a:solidFill>
          <a:schemeClr val="accent1">
            <a:lumMod val="50000"/>
          </a:schemeClr>
        </a:solidFill>
      </dgm:spPr>
      <dgm:t>
        <a:bodyPr/>
        <a:lstStyle/>
        <a:p>
          <a:pPr algn="ctr" rtl="0"/>
          <a:r>
            <a:rPr lang="it-IT" sz="2400" b="1" dirty="0" err="1"/>
            <a:t>Tons</a:t>
          </a:r>
          <a:r>
            <a:rPr lang="it-IT" sz="2400" b="1" dirty="0"/>
            <a:t> </a:t>
          </a:r>
          <a:r>
            <a:rPr lang="it-IT" sz="2400" b="1" dirty="0" err="1"/>
            <a:t>of</a:t>
          </a:r>
          <a:r>
            <a:rPr lang="it-IT" sz="2400" b="1" dirty="0"/>
            <a:t> </a:t>
          </a:r>
          <a:r>
            <a:rPr lang="it-IT" sz="2400" b="1" dirty="0" err="1"/>
            <a:t>raw</a:t>
          </a:r>
          <a:r>
            <a:rPr lang="it-IT" sz="2400" b="1" dirty="0"/>
            <a:t> data</a:t>
          </a:r>
        </a:p>
      </dgm:t>
    </dgm:pt>
    <dgm:pt modelId="{91792D8B-0962-4168-88B9-671B00287C65}" type="parTrans" cxnId="{38A0585B-FEE1-4CC7-90DD-A8478893F890}">
      <dgm:prSet/>
      <dgm:spPr/>
      <dgm:t>
        <a:bodyPr/>
        <a:lstStyle/>
        <a:p>
          <a:endParaRPr lang="it-IT"/>
        </a:p>
      </dgm:t>
    </dgm:pt>
    <dgm:pt modelId="{0A09EFB9-4913-465D-BABE-6D2CDCC3E16C}" type="sibTrans" cxnId="{38A0585B-FEE1-4CC7-90DD-A8478893F890}">
      <dgm:prSet/>
      <dgm:spPr/>
      <dgm:t>
        <a:bodyPr/>
        <a:lstStyle/>
        <a:p>
          <a:endParaRPr lang="it-IT"/>
        </a:p>
      </dgm:t>
    </dgm:pt>
    <dgm:pt modelId="{012D7E73-01A0-4141-8474-F7BF73281D6B}">
      <dgm:prSet custT="1"/>
      <dgm:spPr>
        <a:solidFill>
          <a:schemeClr val="accent1">
            <a:lumMod val="50000"/>
          </a:schemeClr>
        </a:solidFill>
      </dgm:spPr>
      <dgm:t>
        <a:bodyPr/>
        <a:lstStyle/>
        <a:p>
          <a:pPr algn="ctr" rtl="0"/>
          <a:r>
            <a:rPr lang="it-IT" sz="2400" b="1" dirty="0"/>
            <a:t>Short </a:t>
          </a:r>
          <a:r>
            <a:rPr lang="it-IT" sz="2400" b="1" dirty="0" err="1"/>
            <a:t>reads</a:t>
          </a:r>
          <a:r>
            <a:rPr lang="it-IT" sz="2400" b="1" dirty="0"/>
            <a:t> data</a:t>
          </a:r>
        </a:p>
      </dgm:t>
    </dgm:pt>
    <dgm:pt modelId="{9A9178C6-36B1-472A-BCC7-ADF1C24797CF}" type="parTrans" cxnId="{E1F01355-0473-4A04-9636-AF1E7B51BAEE}">
      <dgm:prSet/>
      <dgm:spPr/>
      <dgm:t>
        <a:bodyPr/>
        <a:lstStyle/>
        <a:p>
          <a:endParaRPr lang="it-IT"/>
        </a:p>
      </dgm:t>
    </dgm:pt>
    <dgm:pt modelId="{C9940DC3-3E51-4681-8910-34261F83962F}" type="sibTrans" cxnId="{E1F01355-0473-4A04-9636-AF1E7B51BAEE}">
      <dgm:prSet/>
      <dgm:spPr/>
      <dgm:t>
        <a:bodyPr/>
        <a:lstStyle/>
        <a:p>
          <a:endParaRPr lang="it-IT"/>
        </a:p>
      </dgm:t>
    </dgm:pt>
    <dgm:pt modelId="{9512BE45-2980-48D2-85E5-D1CA8CA3838F}">
      <dgm:prSet custT="1"/>
      <dgm:spPr>
        <a:solidFill>
          <a:schemeClr val="accent1">
            <a:lumMod val="50000"/>
          </a:schemeClr>
        </a:solidFill>
      </dgm:spPr>
      <dgm:t>
        <a:bodyPr/>
        <a:lstStyle/>
        <a:p>
          <a:pPr algn="ctr" rtl="0"/>
          <a:r>
            <a:rPr lang="it-IT" sz="2400" b="1" dirty="0"/>
            <a:t>High </a:t>
          </a:r>
          <a:r>
            <a:rPr lang="it-IT" sz="2400" b="1" dirty="0" err="1"/>
            <a:t>error</a:t>
          </a:r>
          <a:r>
            <a:rPr lang="it-IT" sz="2400" b="1" dirty="0"/>
            <a:t> </a:t>
          </a:r>
          <a:r>
            <a:rPr lang="it-IT" sz="2400" b="1" dirty="0" err="1"/>
            <a:t>rates</a:t>
          </a:r>
          <a:endParaRPr lang="it-IT" sz="2400" b="1" dirty="0"/>
        </a:p>
      </dgm:t>
    </dgm:pt>
    <dgm:pt modelId="{3487DB5C-3962-4D33-ADD3-3E4D353FB78F}" type="parTrans" cxnId="{A762D855-F0BA-4CC8-96FE-53EF898F736B}">
      <dgm:prSet/>
      <dgm:spPr/>
      <dgm:t>
        <a:bodyPr/>
        <a:lstStyle/>
        <a:p>
          <a:endParaRPr lang="it-IT"/>
        </a:p>
      </dgm:t>
    </dgm:pt>
    <dgm:pt modelId="{6E36412F-D9C1-491A-9A40-405523056853}" type="sibTrans" cxnId="{A762D855-F0BA-4CC8-96FE-53EF898F736B}">
      <dgm:prSet/>
      <dgm:spPr/>
      <dgm:t>
        <a:bodyPr/>
        <a:lstStyle/>
        <a:p>
          <a:endParaRPr lang="it-IT"/>
        </a:p>
      </dgm:t>
    </dgm:pt>
    <dgm:pt modelId="{AC97B4CC-BE2A-452D-8503-7D1D055AAE03}">
      <dgm:prSet custT="1">
        <dgm:style>
          <a:lnRef idx="1">
            <a:schemeClr val="accent3"/>
          </a:lnRef>
          <a:fillRef idx="3">
            <a:schemeClr val="accent3"/>
          </a:fillRef>
          <a:effectRef idx="2">
            <a:schemeClr val="accent3"/>
          </a:effectRef>
          <a:fontRef idx="minor">
            <a:schemeClr val="lt1"/>
          </a:fontRef>
        </dgm:style>
      </dgm:prSet>
      <dgm:spPr>
        <a:solidFill>
          <a:schemeClr val="accent1">
            <a:lumMod val="50000"/>
          </a:schemeClr>
        </a:solidFill>
      </dgm:spPr>
      <dgm:t>
        <a:bodyPr/>
        <a:lstStyle/>
        <a:p>
          <a:pPr algn="ctr" rtl="0"/>
          <a:r>
            <a:rPr lang="it-IT" sz="2400" b="1" dirty="0" err="1"/>
            <a:t>Different</a:t>
          </a:r>
          <a:r>
            <a:rPr lang="it-IT" sz="2400" b="1" dirty="0"/>
            <a:t> </a:t>
          </a:r>
          <a:r>
            <a:rPr lang="it-IT" sz="2400" b="1" dirty="0" err="1"/>
            <a:t>aims</a:t>
          </a:r>
          <a:r>
            <a:rPr lang="it-IT" sz="2400" b="1" dirty="0"/>
            <a:t> </a:t>
          </a:r>
          <a:r>
            <a:rPr lang="it-IT" sz="2400" b="1" dirty="0" err="1"/>
            <a:t>of</a:t>
          </a:r>
          <a:r>
            <a:rPr lang="it-IT" sz="2400" b="1" dirty="0"/>
            <a:t> </a:t>
          </a:r>
          <a:r>
            <a:rPr lang="it-IT" sz="2400" b="1" dirty="0" err="1"/>
            <a:t>sequencing</a:t>
          </a:r>
          <a:r>
            <a:rPr lang="it-IT" sz="2400" b="1" dirty="0"/>
            <a:t> </a:t>
          </a:r>
          <a:r>
            <a:rPr lang="it-IT" sz="2400" b="1" dirty="0" err="1"/>
            <a:t>problem</a:t>
          </a:r>
          <a:r>
            <a:rPr lang="it-IT" sz="2400" b="1" dirty="0"/>
            <a:t> (</a:t>
          </a:r>
          <a:r>
            <a:rPr lang="it-IT" sz="2400" b="1" dirty="0" err="1"/>
            <a:t>experiment</a:t>
          </a:r>
          <a:r>
            <a:rPr lang="it-IT" sz="2400" b="1" dirty="0"/>
            <a:t> design)</a:t>
          </a:r>
        </a:p>
      </dgm:t>
    </dgm:pt>
    <dgm:pt modelId="{ABA3A2C6-18D4-473C-8C23-ECB28453E9C4}" type="parTrans" cxnId="{E0B5C783-E36D-4D2E-AD39-A6562AECC845}">
      <dgm:prSet/>
      <dgm:spPr/>
      <dgm:t>
        <a:bodyPr/>
        <a:lstStyle/>
        <a:p>
          <a:endParaRPr lang="it-IT"/>
        </a:p>
      </dgm:t>
    </dgm:pt>
    <dgm:pt modelId="{4E5B0A80-ED61-4F62-903D-11DE90E14E52}" type="sibTrans" cxnId="{E0B5C783-E36D-4D2E-AD39-A6562AECC845}">
      <dgm:prSet/>
      <dgm:spPr/>
      <dgm:t>
        <a:bodyPr/>
        <a:lstStyle/>
        <a:p>
          <a:endParaRPr lang="it-IT"/>
        </a:p>
      </dgm:t>
    </dgm:pt>
    <dgm:pt modelId="{C98815CE-77C8-4574-B2CB-396CDF7A08D6}" type="pres">
      <dgm:prSet presAssocID="{11E0F70D-D0FA-4B63-B088-434085986ABA}" presName="linear" presStyleCnt="0">
        <dgm:presLayoutVars>
          <dgm:animLvl val="lvl"/>
          <dgm:resizeHandles val="exact"/>
        </dgm:presLayoutVars>
      </dgm:prSet>
      <dgm:spPr/>
    </dgm:pt>
    <dgm:pt modelId="{87D19EE2-E49D-49B1-8CB8-B9541625E764}" type="pres">
      <dgm:prSet presAssocID="{07515E19-E863-4CC2-A41E-AD5AA6E59951}" presName="parentText" presStyleLbl="node1" presStyleIdx="0" presStyleCnt="4">
        <dgm:presLayoutVars>
          <dgm:chMax val="0"/>
          <dgm:bulletEnabled val="1"/>
        </dgm:presLayoutVars>
      </dgm:prSet>
      <dgm:spPr/>
    </dgm:pt>
    <dgm:pt modelId="{445551EA-4329-41BD-9F48-4BAE0E8FF7AC}" type="pres">
      <dgm:prSet presAssocID="{0A09EFB9-4913-465D-BABE-6D2CDCC3E16C}" presName="spacer" presStyleCnt="0"/>
      <dgm:spPr/>
    </dgm:pt>
    <dgm:pt modelId="{B7311A4E-5922-4B19-B37F-81EA7189DF48}" type="pres">
      <dgm:prSet presAssocID="{012D7E73-01A0-4141-8474-F7BF73281D6B}" presName="parentText" presStyleLbl="node1" presStyleIdx="1" presStyleCnt="4">
        <dgm:presLayoutVars>
          <dgm:chMax val="0"/>
          <dgm:bulletEnabled val="1"/>
        </dgm:presLayoutVars>
      </dgm:prSet>
      <dgm:spPr/>
    </dgm:pt>
    <dgm:pt modelId="{74A77A85-2FEB-4F1F-9F7F-E68E23B7F902}" type="pres">
      <dgm:prSet presAssocID="{C9940DC3-3E51-4681-8910-34261F83962F}" presName="spacer" presStyleCnt="0"/>
      <dgm:spPr/>
    </dgm:pt>
    <dgm:pt modelId="{47942CB3-7B37-4949-9693-1169B2834EE2}" type="pres">
      <dgm:prSet presAssocID="{9512BE45-2980-48D2-85E5-D1CA8CA3838F}" presName="parentText" presStyleLbl="node1" presStyleIdx="2" presStyleCnt="4">
        <dgm:presLayoutVars>
          <dgm:chMax val="0"/>
          <dgm:bulletEnabled val="1"/>
        </dgm:presLayoutVars>
      </dgm:prSet>
      <dgm:spPr/>
    </dgm:pt>
    <dgm:pt modelId="{6E5B76E3-6443-41BF-A1B5-1A1C71FC2881}" type="pres">
      <dgm:prSet presAssocID="{6E36412F-D9C1-491A-9A40-405523056853}" presName="spacer" presStyleCnt="0"/>
      <dgm:spPr/>
    </dgm:pt>
    <dgm:pt modelId="{DDF61859-5CB8-48A1-95C7-2990450236C6}" type="pres">
      <dgm:prSet presAssocID="{AC97B4CC-BE2A-452D-8503-7D1D055AAE03}" presName="parentText" presStyleLbl="node1" presStyleIdx="3" presStyleCnt="4">
        <dgm:presLayoutVars>
          <dgm:chMax val="0"/>
          <dgm:bulletEnabled val="1"/>
        </dgm:presLayoutVars>
      </dgm:prSet>
      <dgm:spPr/>
    </dgm:pt>
  </dgm:ptLst>
  <dgm:cxnLst>
    <dgm:cxn modelId="{BBF21F02-1F33-7A45-A0C2-5CDB3E698A6C}" type="presOf" srcId="{07515E19-E863-4CC2-A41E-AD5AA6E59951}" destId="{87D19EE2-E49D-49B1-8CB8-B9541625E764}" srcOrd="0" destOrd="0" presId="urn:microsoft.com/office/officeart/2005/8/layout/vList2"/>
    <dgm:cxn modelId="{E1F01355-0473-4A04-9636-AF1E7B51BAEE}" srcId="{11E0F70D-D0FA-4B63-B088-434085986ABA}" destId="{012D7E73-01A0-4141-8474-F7BF73281D6B}" srcOrd="1" destOrd="0" parTransId="{9A9178C6-36B1-472A-BCC7-ADF1C24797CF}" sibTransId="{C9940DC3-3E51-4681-8910-34261F83962F}"/>
    <dgm:cxn modelId="{A762D855-F0BA-4CC8-96FE-53EF898F736B}" srcId="{11E0F70D-D0FA-4B63-B088-434085986ABA}" destId="{9512BE45-2980-48D2-85E5-D1CA8CA3838F}" srcOrd="2" destOrd="0" parTransId="{3487DB5C-3962-4D33-ADD3-3E4D353FB78F}" sibTransId="{6E36412F-D9C1-491A-9A40-405523056853}"/>
    <dgm:cxn modelId="{38A0585B-FEE1-4CC7-90DD-A8478893F890}" srcId="{11E0F70D-D0FA-4B63-B088-434085986ABA}" destId="{07515E19-E863-4CC2-A41E-AD5AA6E59951}" srcOrd="0" destOrd="0" parTransId="{91792D8B-0962-4168-88B9-671B00287C65}" sibTransId="{0A09EFB9-4913-465D-BABE-6D2CDCC3E16C}"/>
    <dgm:cxn modelId="{E0B5C783-E36D-4D2E-AD39-A6562AECC845}" srcId="{11E0F70D-D0FA-4B63-B088-434085986ABA}" destId="{AC97B4CC-BE2A-452D-8503-7D1D055AAE03}" srcOrd="3" destOrd="0" parTransId="{ABA3A2C6-18D4-473C-8C23-ECB28453E9C4}" sibTransId="{4E5B0A80-ED61-4F62-903D-11DE90E14E52}"/>
    <dgm:cxn modelId="{2C847CA0-F185-FD49-A314-2AB0FFCC0CEB}" type="presOf" srcId="{AC97B4CC-BE2A-452D-8503-7D1D055AAE03}" destId="{DDF61859-5CB8-48A1-95C7-2990450236C6}" srcOrd="0" destOrd="0" presId="urn:microsoft.com/office/officeart/2005/8/layout/vList2"/>
    <dgm:cxn modelId="{B5DCCAAA-9F64-3047-9D43-B7C277186662}" type="presOf" srcId="{012D7E73-01A0-4141-8474-F7BF73281D6B}" destId="{B7311A4E-5922-4B19-B37F-81EA7189DF48}" srcOrd="0" destOrd="0" presId="urn:microsoft.com/office/officeart/2005/8/layout/vList2"/>
    <dgm:cxn modelId="{6ACA30B1-77C7-1446-BEFE-7BAD4F61B941}" type="presOf" srcId="{11E0F70D-D0FA-4B63-B088-434085986ABA}" destId="{C98815CE-77C8-4574-B2CB-396CDF7A08D6}" srcOrd="0" destOrd="0" presId="urn:microsoft.com/office/officeart/2005/8/layout/vList2"/>
    <dgm:cxn modelId="{2143BEDA-B964-FC4D-8396-CAD8E3B97C10}" type="presOf" srcId="{9512BE45-2980-48D2-85E5-D1CA8CA3838F}" destId="{47942CB3-7B37-4949-9693-1169B2834EE2}" srcOrd="0" destOrd="0" presId="urn:microsoft.com/office/officeart/2005/8/layout/vList2"/>
    <dgm:cxn modelId="{96D94F71-85D1-7149-B189-1E97D9256361}" type="presParOf" srcId="{C98815CE-77C8-4574-B2CB-396CDF7A08D6}" destId="{87D19EE2-E49D-49B1-8CB8-B9541625E764}" srcOrd="0" destOrd="0" presId="urn:microsoft.com/office/officeart/2005/8/layout/vList2"/>
    <dgm:cxn modelId="{9D1BF5EA-9117-D14B-B1E1-98B67D051267}" type="presParOf" srcId="{C98815CE-77C8-4574-B2CB-396CDF7A08D6}" destId="{445551EA-4329-41BD-9F48-4BAE0E8FF7AC}" srcOrd="1" destOrd="0" presId="urn:microsoft.com/office/officeart/2005/8/layout/vList2"/>
    <dgm:cxn modelId="{70F5169F-0CB6-E748-9F1B-EB92E60E687C}" type="presParOf" srcId="{C98815CE-77C8-4574-B2CB-396CDF7A08D6}" destId="{B7311A4E-5922-4B19-B37F-81EA7189DF48}" srcOrd="2" destOrd="0" presId="urn:microsoft.com/office/officeart/2005/8/layout/vList2"/>
    <dgm:cxn modelId="{CB869703-3629-C343-9453-581363E49DCD}" type="presParOf" srcId="{C98815CE-77C8-4574-B2CB-396CDF7A08D6}" destId="{74A77A85-2FEB-4F1F-9F7F-E68E23B7F902}" srcOrd="3" destOrd="0" presId="urn:microsoft.com/office/officeart/2005/8/layout/vList2"/>
    <dgm:cxn modelId="{45EE5835-7076-884D-828C-94FADBF1D81B}" type="presParOf" srcId="{C98815CE-77C8-4574-B2CB-396CDF7A08D6}" destId="{47942CB3-7B37-4949-9693-1169B2834EE2}" srcOrd="4" destOrd="0" presId="urn:microsoft.com/office/officeart/2005/8/layout/vList2"/>
    <dgm:cxn modelId="{BBCADC6D-F8F2-AD4C-8150-54A925E2C559}" type="presParOf" srcId="{C98815CE-77C8-4574-B2CB-396CDF7A08D6}" destId="{6E5B76E3-6443-41BF-A1B5-1A1C71FC2881}" srcOrd="5" destOrd="0" presId="urn:microsoft.com/office/officeart/2005/8/layout/vList2"/>
    <dgm:cxn modelId="{1DB81D85-27CC-2945-968E-C9904B9F493D}" type="presParOf" srcId="{C98815CE-77C8-4574-B2CB-396CDF7A08D6}" destId="{DDF61859-5CB8-48A1-95C7-2990450236C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064E8C-B36D-414D-9537-CE170653F36E}"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it-IT"/>
        </a:p>
      </dgm:t>
    </dgm:pt>
    <dgm:pt modelId="{6A211F5E-C4DF-46BF-9A6D-29E42EA248F7}">
      <dgm:prSet custT="1"/>
      <dgm:spPr/>
      <dgm:t>
        <a:bodyPr/>
        <a:lstStyle/>
        <a:p>
          <a:pPr algn="ctr" rtl="0"/>
          <a:r>
            <a:rPr lang="it-IT" sz="2400" b="1" dirty="0">
              <a:effectLst/>
            </a:rPr>
            <a:t>CPU </a:t>
          </a:r>
          <a:r>
            <a:rPr lang="it-IT" sz="2400" b="1" dirty="0" err="1">
              <a:effectLst/>
            </a:rPr>
            <a:t>time</a:t>
          </a:r>
          <a:r>
            <a:rPr lang="it-IT" sz="2400" b="1" dirty="0">
              <a:effectLst/>
            </a:rPr>
            <a:t> </a:t>
          </a:r>
          <a:r>
            <a:rPr lang="it-IT" sz="2400" b="1" dirty="0" err="1">
              <a:effectLst/>
            </a:rPr>
            <a:t>to</a:t>
          </a:r>
          <a:r>
            <a:rPr lang="it-IT" sz="2400" b="1" dirty="0">
              <a:effectLst/>
            </a:rPr>
            <a:t> </a:t>
          </a:r>
          <a:r>
            <a:rPr lang="it-IT" sz="2400" b="1" dirty="0" err="1">
              <a:effectLst/>
            </a:rPr>
            <a:t>process</a:t>
          </a:r>
          <a:r>
            <a:rPr lang="it-IT" sz="2400" b="1" dirty="0">
              <a:effectLst/>
            </a:rPr>
            <a:t> </a:t>
          </a:r>
          <a:r>
            <a:rPr lang="it-IT" sz="2400" b="1" dirty="0" err="1">
              <a:effectLst/>
            </a:rPr>
            <a:t>one</a:t>
          </a:r>
          <a:r>
            <a:rPr lang="it-IT" sz="2400" b="1" dirty="0">
              <a:effectLst/>
            </a:rPr>
            <a:t> </a:t>
          </a:r>
          <a:r>
            <a:rPr lang="it-IT" sz="2400" b="1" dirty="0" err="1">
              <a:effectLst/>
            </a:rPr>
            <a:t>run</a:t>
          </a:r>
          <a:endParaRPr lang="it-IT" sz="2400" b="1" dirty="0">
            <a:effectLst/>
          </a:endParaRPr>
        </a:p>
      </dgm:t>
    </dgm:pt>
    <dgm:pt modelId="{58E668D0-28EF-44A6-8464-4B8ACB8CD1D1}" type="parTrans" cxnId="{D9658065-08E5-477B-B0E5-6CCEB7CAA604}">
      <dgm:prSet/>
      <dgm:spPr/>
      <dgm:t>
        <a:bodyPr/>
        <a:lstStyle/>
        <a:p>
          <a:endParaRPr lang="it-IT"/>
        </a:p>
      </dgm:t>
    </dgm:pt>
    <dgm:pt modelId="{6EF34EE8-C762-4241-A94D-B55C444B0CCA}" type="sibTrans" cxnId="{D9658065-08E5-477B-B0E5-6CCEB7CAA604}">
      <dgm:prSet/>
      <dgm:spPr/>
      <dgm:t>
        <a:bodyPr/>
        <a:lstStyle/>
        <a:p>
          <a:endParaRPr lang="it-IT"/>
        </a:p>
      </dgm:t>
    </dgm:pt>
    <dgm:pt modelId="{B37CA05C-FF36-447B-A42C-7BA776F3486F}">
      <dgm:prSet custT="1"/>
      <dgm:spPr/>
      <dgm:t>
        <a:bodyPr/>
        <a:lstStyle/>
        <a:p>
          <a:pPr algn="ctr" rtl="0"/>
          <a:r>
            <a:rPr lang="it-IT" sz="2400" b="1" dirty="0">
              <a:effectLst/>
            </a:rPr>
            <a:t>CPU </a:t>
          </a:r>
          <a:r>
            <a:rPr lang="it-IT" sz="2400" b="1" dirty="0" err="1">
              <a:effectLst/>
            </a:rPr>
            <a:t>time</a:t>
          </a:r>
          <a:r>
            <a:rPr lang="it-IT" sz="2400" b="1" dirty="0">
              <a:effectLst/>
            </a:rPr>
            <a:t> </a:t>
          </a:r>
          <a:r>
            <a:rPr lang="it-IT" sz="2400" b="1" dirty="0" err="1">
              <a:effectLst/>
            </a:rPr>
            <a:t>for</a:t>
          </a:r>
          <a:r>
            <a:rPr lang="it-IT" sz="2400" b="1" dirty="0">
              <a:effectLst/>
            </a:rPr>
            <a:t> </a:t>
          </a:r>
          <a:r>
            <a:rPr lang="it-IT" sz="2400" b="1" dirty="0" err="1">
              <a:effectLst/>
            </a:rPr>
            <a:t>analysis</a:t>
          </a:r>
          <a:endParaRPr lang="it-IT" sz="2400" b="1" dirty="0">
            <a:effectLst/>
          </a:endParaRPr>
        </a:p>
      </dgm:t>
    </dgm:pt>
    <dgm:pt modelId="{F01F1693-76BB-4FD2-A7E2-59D8D8B58A7E}" type="parTrans" cxnId="{F49B4803-195E-4757-9041-7F8B18B8B9D2}">
      <dgm:prSet/>
      <dgm:spPr/>
      <dgm:t>
        <a:bodyPr/>
        <a:lstStyle/>
        <a:p>
          <a:endParaRPr lang="it-IT"/>
        </a:p>
      </dgm:t>
    </dgm:pt>
    <dgm:pt modelId="{8F9DD3A1-9274-44E2-A61E-B79354789A59}" type="sibTrans" cxnId="{F49B4803-195E-4757-9041-7F8B18B8B9D2}">
      <dgm:prSet/>
      <dgm:spPr/>
      <dgm:t>
        <a:bodyPr/>
        <a:lstStyle/>
        <a:p>
          <a:endParaRPr lang="it-IT"/>
        </a:p>
      </dgm:t>
    </dgm:pt>
    <dgm:pt modelId="{1BA80DBE-EE8F-488B-81AA-6D03A58C2248}">
      <dgm:prSet custT="1"/>
      <dgm:spPr/>
      <dgm:t>
        <a:bodyPr/>
        <a:lstStyle/>
        <a:p>
          <a:pPr algn="ctr" rtl="0"/>
          <a:r>
            <a:rPr lang="it-IT" sz="2400" b="1" dirty="0" err="1">
              <a:effectLst/>
            </a:rPr>
            <a:t>Algorithms</a:t>
          </a:r>
          <a:endParaRPr lang="it-IT" sz="2400" b="1" dirty="0">
            <a:effectLst/>
          </a:endParaRPr>
        </a:p>
      </dgm:t>
    </dgm:pt>
    <dgm:pt modelId="{A40A4DD9-E1C1-4987-B26F-C0AD9E905A8F}" type="parTrans" cxnId="{F0044CE0-097B-4D51-B367-3C52CE62C65A}">
      <dgm:prSet/>
      <dgm:spPr/>
      <dgm:t>
        <a:bodyPr/>
        <a:lstStyle/>
        <a:p>
          <a:endParaRPr lang="it-IT"/>
        </a:p>
      </dgm:t>
    </dgm:pt>
    <dgm:pt modelId="{A02778DE-2E3C-406B-A616-56B74E104011}" type="sibTrans" cxnId="{F0044CE0-097B-4D51-B367-3C52CE62C65A}">
      <dgm:prSet/>
      <dgm:spPr/>
      <dgm:t>
        <a:bodyPr/>
        <a:lstStyle/>
        <a:p>
          <a:endParaRPr lang="it-IT"/>
        </a:p>
      </dgm:t>
    </dgm:pt>
    <dgm:pt modelId="{4E462F5F-A8D0-4CCA-94DD-3C2E9BED8CDE}">
      <dgm:prSet custT="1"/>
      <dgm:spPr/>
      <dgm:t>
        <a:bodyPr/>
        <a:lstStyle/>
        <a:p>
          <a:pPr algn="ctr" rtl="0"/>
          <a:r>
            <a:rPr lang="it-IT" sz="2400" b="1" dirty="0" err="1">
              <a:effectLst/>
            </a:rPr>
            <a:t>Predictive</a:t>
          </a:r>
          <a:r>
            <a:rPr lang="it-IT" sz="2400" b="1" dirty="0">
              <a:effectLst/>
            </a:rPr>
            <a:t> </a:t>
          </a:r>
          <a:r>
            <a:rPr lang="it-IT" sz="2400" b="1" dirty="0" err="1">
              <a:effectLst/>
            </a:rPr>
            <a:t>methods</a:t>
          </a:r>
          <a:endParaRPr lang="it-IT" sz="2400" b="1" dirty="0">
            <a:effectLst/>
          </a:endParaRPr>
        </a:p>
      </dgm:t>
    </dgm:pt>
    <dgm:pt modelId="{40122C2F-A8A3-4D04-8D78-029E2DA76AC9}" type="parTrans" cxnId="{692EC4A8-24D4-447C-B2AF-CE494CD13E43}">
      <dgm:prSet/>
      <dgm:spPr/>
      <dgm:t>
        <a:bodyPr/>
        <a:lstStyle/>
        <a:p>
          <a:endParaRPr lang="it-IT"/>
        </a:p>
      </dgm:t>
    </dgm:pt>
    <dgm:pt modelId="{11433A0E-3C1B-461F-A1EB-EF89E8417229}" type="sibTrans" cxnId="{692EC4A8-24D4-447C-B2AF-CE494CD13E43}">
      <dgm:prSet/>
      <dgm:spPr/>
      <dgm:t>
        <a:bodyPr/>
        <a:lstStyle/>
        <a:p>
          <a:endParaRPr lang="it-IT"/>
        </a:p>
      </dgm:t>
    </dgm:pt>
    <dgm:pt modelId="{39C196F3-A270-492D-9AAD-A51147DA0FAD}">
      <dgm:prSet custT="1"/>
      <dgm:spPr/>
      <dgm:t>
        <a:bodyPr/>
        <a:lstStyle/>
        <a:p>
          <a:pPr algn="ctr" rtl="0"/>
          <a:r>
            <a:rPr lang="it-IT" sz="2400" b="1" dirty="0">
              <a:effectLst/>
            </a:rPr>
            <a:t>Storage</a:t>
          </a:r>
        </a:p>
      </dgm:t>
    </dgm:pt>
    <dgm:pt modelId="{A70AEA95-270E-495F-A8A9-529278923F3C}" type="parTrans" cxnId="{0307AFA9-3B5C-4ADE-AFE1-1CB1465D3D22}">
      <dgm:prSet/>
      <dgm:spPr/>
      <dgm:t>
        <a:bodyPr/>
        <a:lstStyle/>
        <a:p>
          <a:endParaRPr lang="it-IT"/>
        </a:p>
      </dgm:t>
    </dgm:pt>
    <dgm:pt modelId="{38A62BF7-22B8-4AF5-99EE-615F5CE930A6}" type="sibTrans" cxnId="{0307AFA9-3B5C-4ADE-AFE1-1CB1465D3D22}">
      <dgm:prSet/>
      <dgm:spPr/>
      <dgm:t>
        <a:bodyPr/>
        <a:lstStyle/>
        <a:p>
          <a:endParaRPr lang="it-IT"/>
        </a:p>
      </dgm:t>
    </dgm:pt>
    <dgm:pt modelId="{F1C7FDBD-AD7A-470F-A60F-124965F85672}">
      <dgm:prSet custT="1"/>
      <dgm:spPr/>
      <dgm:t>
        <a:bodyPr/>
        <a:lstStyle/>
        <a:p>
          <a:pPr algn="ctr" rtl="0"/>
          <a:r>
            <a:rPr lang="it-IT" sz="2400" b="1" dirty="0">
              <a:effectLst/>
            </a:rPr>
            <a:t>High performance </a:t>
          </a:r>
          <a:r>
            <a:rPr lang="it-IT" sz="2400" b="1" dirty="0" err="1">
              <a:effectLst/>
            </a:rPr>
            <a:t>computing</a:t>
          </a:r>
          <a:endParaRPr lang="it-IT" sz="2400" b="1" dirty="0">
            <a:effectLst/>
          </a:endParaRPr>
        </a:p>
      </dgm:t>
    </dgm:pt>
    <dgm:pt modelId="{91292711-C13C-49A9-94C6-2E829774E754}" type="parTrans" cxnId="{4889E546-60D7-46C2-B670-8DABB9C45C01}">
      <dgm:prSet/>
      <dgm:spPr/>
      <dgm:t>
        <a:bodyPr/>
        <a:lstStyle/>
        <a:p>
          <a:endParaRPr lang="it-IT"/>
        </a:p>
      </dgm:t>
    </dgm:pt>
    <dgm:pt modelId="{FF30C466-D298-41BD-9F27-604056BC9F1B}" type="sibTrans" cxnId="{4889E546-60D7-46C2-B670-8DABB9C45C01}">
      <dgm:prSet/>
      <dgm:spPr/>
      <dgm:t>
        <a:bodyPr/>
        <a:lstStyle/>
        <a:p>
          <a:endParaRPr lang="it-IT"/>
        </a:p>
      </dgm:t>
    </dgm:pt>
    <dgm:pt modelId="{BADE2825-8BAD-46CF-8521-2AC2241B59C6}" type="pres">
      <dgm:prSet presAssocID="{2E064E8C-B36D-414D-9537-CE170653F36E}" presName="linear" presStyleCnt="0">
        <dgm:presLayoutVars>
          <dgm:animLvl val="lvl"/>
          <dgm:resizeHandles val="exact"/>
        </dgm:presLayoutVars>
      </dgm:prSet>
      <dgm:spPr/>
    </dgm:pt>
    <dgm:pt modelId="{A37734BE-8A00-4E66-B518-7FA60DA2B65E}" type="pres">
      <dgm:prSet presAssocID="{39C196F3-A270-492D-9AAD-A51147DA0FAD}" presName="parentText" presStyleLbl="node1" presStyleIdx="0" presStyleCnt="6">
        <dgm:presLayoutVars>
          <dgm:chMax val="0"/>
          <dgm:bulletEnabled val="1"/>
        </dgm:presLayoutVars>
      </dgm:prSet>
      <dgm:spPr/>
    </dgm:pt>
    <dgm:pt modelId="{4F1AD838-1861-4E64-85DA-559FF479210C}" type="pres">
      <dgm:prSet presAssocID="{38A62BF7-22B8-4AF5-99EE-615F5CE930A6}" presName="spacer" presStyleCnt="0"/>
      <dgm:spPr/>
    </dgm:pt>
    <dgm:pt modelId="{38ADD300-7102-4738-8CFC-1F38740E5F5B}" type="pres">
      <dgm:prSet presAssocID="{6A211F5E-C4DF-46BF-9A6D-29E42EA248F7}" presName="parentText" presStyleLbl="node1" presStyleIdx="1" presStyleCnt="6">
        <dgm:presLayoutVars>
          <dgm:chMax val="0"/>
          <dgm:bulletEnabled val="1"/>
        </dgm:presLayoutVars>
      </dgm:prSet>
      <dgm:spPr/>
    </dgm:pt>
    <dgm:pt modelId="{D4CDCAC4-43F6-4462-ACE9-81C230A681B8}" type="pres">
      <dgm:prSet presAssocID="{6EF34EE8-C762-4241-A94D-B55C444B0CCA}" presName="spacer" presStyleCnt="0"/>
      <dgm:spPr/>
    </dgm:pt>
    <dgm:pt modelId="{DFF996E2-1CB0-4654-B87E-1154D7BE0EB4}" type="pres">
      <dgm:prSet presAssocID="{B37CA05C-FF36-447B-A42C-7BA776F3486F}" presName="parentText" presStyleLbl="node1" presStyleIdx="2" presStyleCnt="6">
        <dgm:presLayoutVars>
          <dgm:chMax val="0"/>
          <dgm:bulletEnabled val="1"/>
        </dgm:presLayoutVars>
      </dgm:prSet>
      <dgm:spPr/>
    </dgm:pt>
    <dgm:pt modelId="{C6BF8CA8-70A6-4CAE-AD4B-37F01A3022FB}" type="pres">
      <dgm:prSet presAssocID="{8F9DD3A1-9274-44E2-A61E-B79354789A59}" presName="spacer" presStyleCnt="0"/>
      <dgm:spPr/>
    </dgm:pt>
    <dgm:pt modelId="{24464AAF-5D07-41A9-AA85-4AF669BFFF4C}" type="pres">
      <dgm:prSet presAssocID="{F1C7FDBD-AD7A-470F-A60F-124965F85672}" presName="parentText" presStyleLbl="node1" presStyleIdx="3" presStyleCnt="6">
        <dgm:presLayoutVars>
          <dgm:chMax val="0"/>
          <dgm:bulletEnabled val="1"/>
        </dgm:presLayoutVars>
      </dgm:prSet>
      <dgm:spPr/>
    </dgm:pt>
    <dgm:pt modelId="{135989CD-FCC2-483C-A87A-05039DDB4A98}" type="pres">
      <dgm:prSet presAssocID="{FF30C466-D298-41BD-9F27-604056BC9F1B}" presName="spacer" presStyleCnt="0"/>
      <dgm:spPr/>
    </dgm:pt>
    <dgm:pt modelId="{69B96421-55A6-4F94-957D-03DF7465B52E}" type="pres">
      <dgm:prSet presAssocID="{1BA80DBE-EE8F-488B-81AA-6D03A58C2248}" presName="parentText" presStyleLbl="node1" presStyleIdx="4" presStyleCnt="6">
        <dgm:presLayoutVars>
          <dgm:chMax val="0"/>
          <dgm:bulletEnabled val="1"/>
        </dgm:presLayoutVars>
      </dgm:prSet>
      <dgm:spPr/>
    </dgm:pt>
    <dgm:pt modelId="{4BA5E29D-D046-47F5-B107-2EA180D80A7C}" type="pres">
      <dgm:prSet presAssocID="{A02778DE-2E3C-406B-A616-56B74E104011}" presName="spacer" presStyleCnt="0"/>
      <dgm:spPr/>
    </dgm:pt>
    <dgm:pt modelId="{B86ED19E-26F4-4289-B9C3-C9DE37B72252}" type="pres">
      <dgm:prSet presAssocID="{4E462F5F-A8D0-4CCA-94DD-3C2E9BED8CDE}" presName="parentText" presStyleLbl="node1" presStyleIdx="5" presStyleCnt="6">
        <dgm:presLayoutVars>
          <dgm:chMax val="0"/>
          <dgm:bulletEnabled val="1"/>
        </dgm:presLayoutVars>
      </dgm:prSet>
      <dgm:spPr/>
    </dgm:pt>
  </dgm:ptLst>
  <dgm:cxnLst>
    <dgm:cxn modelId="{F49B4803-195E-4757-9041-7F8B18B8B9D2}" srcId="{2E064E8C-B36D-414D-9537-CE170653F36E}" destId="{B37CA05C-FF36-447B-A42C-7BA776F3486F}" srcOrd="2" destOrd="0" parTransId="{F01F1693-76BB-4FD2-A7E2-59D8D8B58A7E}" sibTransId="{8F9DD3A1-9274-44E2-A61E-B79354789A59}"/>
    <dgm:cxn modelId="{7303CE2E-A5E4-DA4A-8687-BA04BBD4E502}" type="presOf" srcId="{2E064E8C-B36D-414D-9537-CE170653F36E}" destId="{BADE2825-8BAD-46CF-8521-2AC2241B59C6}" srcOrd="0" destOrd="0" presId="urn:microsoft.com/office/officeart/2005/8/layout/vList2"/>
    <dgm:cxn modelId="{4889E546-60D7-46C2-B670-8DABB9C45C01}" srcId="{2E064E8C-B36D-414D-9537-CE170653F36E}" destId="{F1C7FDBD-AD7A-470F-A60F-124965F85672}" srcOrd="3" destOrd="0" parTransId="{91292711-C13C-49A9-94C6-2E829774E754}" sibTransId="{FF30C466-D298-41BD-9F27-604056BC9F1B}"/>
    <dgm:cxn modelId="{3452CA4B-8C67-184E-80CF-223907540901}" type="presOf" srcId="{B37CA05C-FF36-447B-A42C-7BA776F3486F}" destId="{DFF996E2-1CB0-4654-B87E-1154D7BE0EB4}" srcOrd="0" destOrd="0" presId="urn:microsoft.com/office/officeart/2005/8/layout/vList2"/>
    <dgm:cxn modelId="{16D0BE5E-0C8E-B840-81E2-DB0AD12C9DC1}" type="presOf" srcId="{F1C7FDBD-AD7A-470F-A60F-124965F85672}" destId="{24464AAF-5D07-41A9-AA85-4AF669BFFF4C}" srcOrd="0" destOrd="0" presId="urn:microsoft.com/office/officeart/2005/8/layout/vList2"/>
    <dgm:cxn modelId="{D9658065-08E5-477B-B0E5-6CCEB7CAA604}" srcId="{2E064E8C-B36D-414D-9537-CE170653F36E}" destId="{6A211F5E-C4DF-46BF-9A6D-29E42EA248F7}" srcOrd="1" destOrd="0" parTransId="{58E668D0-28EF-44A6-8464-4B8ACB8CD1D1}" sibTransId="{6EF34EE8-C762-4241-A94D-B55C444B0CCA}"/>
    <dgm:cxn modelId="{753BD16E-F56D-BC46-8FBD-BF8A8AF1DBE8}" type="presOf" srcId="{4E462F5F-A8D0-4CCA-94DD-3C2E9BED8CDE}" destId="{B86ED19E-26F4-4289-B9C3-C9DE37B72252}" srcOrd="0" destOrd="0" presId="urn:microsoft.com/office/officeart/2005/8/layout/vList2"/>
    <dgm:cxn modelId="{873BFA93-90D6-904D-B30C-1E8E4C0F9F1B}" type="presOf" srcId="{1BA80DBE-EE8F-488B-81AA-6D03A58C2248}" destId="{69B96421-55A6-4F94-957D-03DF7465B52E}" srcOrd="0" destOrd="0" presId="urn:microsoft.com/office/officeart/2005/8/layout/vList2"/>
    <dgm:cxn modelId="{692EC4A8-24D4-447C-B2AF-CE494CD13E43}" srcId="{2E064E8C-B36D-414D-9537-CE170653F36E}" destId="{4E462F5F-A8D0-4CCA-94DD-3C2E9BED8CDE}" srcOrd="5" destOrd="0" parTransId="{40122C2F-A8A3-4D04-8D78-029E2DA76AC9}" sibTransId="{11433A0E-3C1B-461F-A1EB-EF89E8417229}"/>
    <dgm:cxn modelId="{0307AFA9-3B5C-4ADE-AFE1-1CB1465D3D22}" srcId="{2E064E8C-B36D-414D-9537-CE170653F36E}" destId="{39C196F3-A270-492D-9AAD-A51147DA0FAD}" srcOrd="0" destOrd="0" parTransId="{A70AEA95-270E-495F-A8A9-529278923F3C}" sibTransId="{38A62BF7-22B8-4AF5-99EE-615F5CE930A6}"/>
    <dgm:cxn modelId="{76187AAA-1607-3B4A-9CCA-9E9701F36D8B}" type="presOf" srcId="{39C196F3-A270-492D-9AAD-A51147DA0FAD}" destId="{A37734BE-8A00-4E66-B518-7FA60DA2B65E}" srcOrd="0" destOrd="0" presId="urn:microsoft.com/office/officeart/2005/8/layout/vList2"/>
    <dgm:cxn modelId="{1E35A3B6-9F50-0B4D-8432-349C18A7EF2F}" type="presOf" srcId="{6A211F5E-C4DF-46BF-9A6D-29E42EA248F7}" destId="{38ADD300-7102-4738-8CFC-1F38740E5F5B}" srcOrd="0" destOrd="0" presId="urn:microsoft.com/office/officeart/2005/8/layout/vList2"/>
    <dgm:cxn modelId="{F0044CE0-097B-4D51-B367-3C52CE62C65A}" srcId="{2E064E8C-B36D-414D-9537-CE170653F36E}" destId="{1BA80DBE-EE8F-488B-81AA-6D03A58C2248}" srcOrd="4" destOrd="0" parTransId="{A40A4DD9-E1C1-4987-B26F-C0AD9E905A8F}" sibTransId="{A02778DE-2E3C-406B-A616-56B74E104011}"/>
    <dgm:cxn modelId="{FB3424D8-6F28-3C49-AF87-7CBDD685DEAB}" type="presParOf" srcId="{BADE2825-8BAD-46CF-8521-2AC2241B59C6}" destId="{A37734BE-8A00-4E66-B518-7FA60DA2B65E}" srcOrd="0" destOrd="0" presId="urn:microsoft.com/office/officeart/2005/8/layout/vList2"/>
    <dgm:cxn modelId="{796B2F6F-58B6-5C4B-A621-D754ABE6EFCC}" type="presParOf" srcId="{BADE2825-8BAD-46CF-8521-2AC2241B59C6}" destId="{4F1AD838-1861-4E64-85DA-559FF479210C}" srcOrd="1" destOrd="0" presId="urn:microsoft.com/office/officeart/2005/8/layout/vList2"/>
    <dgm:cxn modelId="{86F7D323-6D69-7841-80F0-3D45B5906BE8}" type="presParOf" srcId="{BADE2825-8BAD-46CF-8521-2AC2241B59C6}" destId="{38ADD300-7102-4738-8CFC-1F38740E5F5B}" srcOrd="2" destOrd="0" presId="urn:microsoft.com/office/officeart/2005/8/layout/vList2"/>
    <dgm:cxn modelId="{E9B98372-40E1-814A-A03E-54A92B6A3334}" type="presParOf" srcId="{BADE2825-8BAD-46CF-8521-2AC2241B59C6}" destId="{D4CDCAC4-43F6-4462-ACE9-81C230A681B8}" srcOrd="3" destOrd="0" presId="urn:microsoft.com/office/officeart/2005/8/layout/vList2"/>
    <dgm:cxn modelId="{79B34007-0C58-0A4F-A02E-9EDDAA2FBC6A}" type="presParOf" srcId="{BADE2825-8BAD-46CF-8521-2AC2241B59C6}" destId="{DFF996E2-1CB0-4654-B87E-1154D7BE0EB4}" srcOrd="4" destOrd="0" presId="urn:microsoft.com/office/officeart/2005/8/layout/vList2"/>
    <dgm:cxn modelId="{1DBE6FA4-095F-B344-AE2F-D3750E3EBAFA}" type="presParOf" srcId="{BADE2825-8BAD-46CF-8521-2AC2241B59C6}" destId="{C6BF8CA8-70A6-4CAE-AD4B-37F01A3022FB}" srcOrd="5" destOrd="0" presId="urn:microsoft.com/office/officeart/2005/8/layout/vList2"/>
    <dgm:cxn modelId="{22623103-8264-B149-8C59-0104EF030866}" type="presParOf" srcId="{BADE2825-8BAD-46CF-8521-2AC2241B59C6}" destId="{24464AAF-5D07-41A9-AA85-4AF669BFFF4C}" srcOrd="6" destOrd="0" presId="urn:microsoft.com/office/officeart/2005/8/layout/vList2"/>
    <dgm:cxn modelId="{26EA0727-DDC2-EE4B-9F74-58C686E12397}" type="presParOf" srcId="{BADE2825-8BAD-46CF-8521-2AC2241B59C6}" destId="{135989CD-FCC2-483C-A87A-05039DDB4A98}" srcOrd="7" destOrd="0" presId="urn:microsoft.com/office/officeart/2005/8/layout/vList2"/>
    <dgm:cxn modelId="{A610EA1C-51D2-514E-AA31-31F75DE21A0E}" type="presParOf" srcId="{BADE2825-8BAD-46CF-8521-2AC2241B59C6}" destId="{69B96421-55A6-4F94-957D-03DF7465B52E}" srcOrd="8" destOrd="0" presId="urn:microsoft.com/office/officeart/2005/8/layout/vList2"/>
    <dgm:cxn modelId="{106E805B-FEA8-104A-82AD-24C30BE21C69}" type="presParOf" srcId="{BADE2825-8BAD-46CF-8521-2AC2241B59C6}" destId="{4BA5E29D-D046-47F5-B107-2EA180D80A7C}" srcOrd="9" destOrd="0" presId="urn:microsoft.com/office/officeart/2005/8/layout/vList2"/>
    <dgm:cxn modelId="{4EAEDB37-3D8E-FB4F-BD3F-D9320BEEE105}" type="presParOf" srcId="{BADE2825-8BAD-46CF-8521-2AC2241B59C6}" destId="{B86ED19E-26F4-4289-B9C3-C9DE37B72252}" srcOrd="1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251CDF-8F8C-403B-BCE6-E89DC8FFBF65}"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it-IT"/>
        </a:p>
      </dgm:t>
    </dgm:pt>
    <dgm:pt modelId="{E53F9CA1-4B10-4B53-892F-9B5A6FEB8DBD}">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err="1">
              <a:solidFill>
                <a:srgbClr val="FFFFFF"/>
              </a:solidFill>
            </a:rPr>
            <a:t>Genome</a:t>
          </a:r>
          <a:r>
            <a:rPr lang="it-IT" sz="2400" b="1" u="none" dirty="0">
              <a:solidFill>
                <a:srgbClr val="FFFFFF"/>
              </a:solidFill>
            </a:rPr>
            <a:t> </a:t>
          </a:r>
          <a:r>
            <a:rPr lang="it-IT" sz="2400" b="1" u="none" dirty="0" err="1">
              <a:solidFill>
                <a:srgbClr val="FFFFFF"/>
              </a:solidFill>
            </a:rPr>
            <a:t>sequencing</a:t>
          </a:r>
          <a:endParaRPr lang="it-IT" sz="2400" b="1" u="none" dirty="0">
            <a:solidFill>
              <a:srgbClr val="FFFFFF"/>
            </a:solidFill>
          </a:endParaRPr>
        </a:p>
      </dgm:t>
    </dgm:pt>
    <dgm:pt modelId="{A5C0B442-DC67-4EE5-975C-D59A3B89CB51}" type="parTrans" cxnId="{ED91E3CB-86E8-4476-9D91-EFC2E708B5F2}">
      <dgm:prSet/>
      <dgm:spPr/>
      <dgm:t>
        <a:bodyPr/>
        <a:lstStyle/>
        <a:p>
          <a:endParaRPr lang="it-IT" u="none"/>
        </a:p>
      </dgm:t>
    </dgm:pt>
    <dgm:pt modelId="{C2B2F221-D16C-47B4-8E4E-176047B15FC0}" type="sibTrans" cxnId="{ED91E3CB-86E8-4476-9D91-EFC2E708B5F2}">
      <dgm:prSet/>
      <dgm:spPr/>
      <dgm:t>
        <a:bodyPr/>
        <a:lstStyle/>
        <a:p>
          <a:endParaRPr lang="it-IT" u="none"/>
        </a:p>
      </dgm:t>
    </dgm:pt>
    <dgm:pt modelId="{D37379E9-367E-4476-9992-0A2A2D36DDE7}">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a:solidFill>
                <a:srgbClr val="FFFFFF"/>
              </a:solidFill>
            </a:rPr>
            <a:t>De novo</a:t>
          </a:r>
        </a:p>
      </dgm:t>
    </dgm:pt>
    <dgm:pt modelId="{B877EC25-5AEE-4F92-9583-8AEFA001E1E6}" type="parTrans" cxnId="{16778E45-6C56-4A2A-B555-972E100B2BE8}">
      <dgm:prSet/>
      <dgm:spPr/>
      <dgm:t>
        <a:bodyPr/>
        <a:lstStyle/>
        <a:p>
          <a:endParaRPr lang="it-IT" u="none"/>
        </a:p>
      </dgm:t>
    </dgm:pt>
    <dgm:pt modelId="{B47CC263-4858-4D76-A195-116C6A80EB34}" type="sibTrans" cxnId="{16778E45-6C56-4A2A-B555-972E100B2BE8}">
      <dgm:prSet/>
      <dgm:spPr/>
      <dgm:t>
        <a:bodyPr/>
        <a:lstStyle/>
        <a:p>
          <a:endParaRPr lang="it-IT" u="none"/>
        </a:p>
      </dgm:t>
    </dgm:pt>
    <dgm:pt modelId="{C4DB0884-4209-42E9-8090-AFDA17F96B76}">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err="1">
              <a:solidFill>
                <a:srgbClr val="FFFFFF"/>
              </a:solidFill>
            </a:rPr>
            <a:t>Whole</a:t>
          </a:r>
          <a:r>
            <a:rPr lang="it-IT" sz="2400" b="1" u="none" dirty="0">
              <a:solidFill>
                <a:srgbClr val="FFFFFF"/>
              </a:solidFill>
            </a:rPr>
            <a:t> </a:t>
          </a:r>
          <a:r>
            <a:rPr lang="it-IT" sz="2400" b="1" u="none" dirty="0" err="1">
              <a:solidFill>
                <a:srgbClr val="FFFFFF"/>
              </a:solidFill>
            </a:rPr>
            <a:t>genome</a:t>
          </a:r>
          <a:endParaRPr lang="it-IT" sz="2400" b="1" u="none" dirty="0">
            <a:solidFill>
              <a:srgbClr val="FFFFFF"/>
            </a:solidFill>
          </a:endParaRPr>
        </a:p>
      </dgm:t>
    </dgm:pt>
    <dgm:pt modelId="{CFE94FE0-C913-4730-B7FB-5747714ADC2B}" type="parTrans" cxnId="{FFE455EC-53FF-4C72-BD41-986D6BB19966}">
      <dgm:prSet/>
      <dgm:spPr/>
      <dgm:t>
        <a:bodyPr/>
        <a:lstStyle/>
        <a:p>
          <a:endParaRPr lang="it-IT" u="none"/>
        </a:p>
      </dgm:t>
    </dgm:pt>
    <dgm:pt modelId="{3DE4809D-A6F4-4875-813D-52C3234A7250}" type="sibTrans" cxnId="{FFE455EC-53FF-4C72-BD41-986D6BB19966}">
      <dgm:prSet/>
      <dgm:spPr/>
      <dgm:t>
        <a:bodyPr/>
        <a:lstStyle/>
        <a:p>
          <a:endParaRPr lang="it-IT" u="none"/>
        </a:p>
      </dgm:t>
    </dgm:pt>
    <dgm:pt modelId="{7D5BA4CD-320D-4B45-BAC7-473AC37F9B51}">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err="1">
              <a:solidFill>
                <a:srgbClr val="FFFFFF"/>
              </a:solidFill>
            </a:rPr>
            <a:t>Whole</a:t>
          </a:r>
          <a:r>
            <a:rPr lang="it-IT" sz="2400" b="1" u="none" dirty="0">
              <a:solidFill>
                <a:srgbClr val="FFFFFF"/>
              </a:solidFill>
            </a:rPr>
            <a:t> </a:t>
          </a:r>
          <a:r>
            <a:rPr lang="it-IT" sz="2400" b="1" u="none" dirty="0" err="1">
              <a:solidFill>
                <a:srgbClr val="FFFFFF"/>
              </a:solidFill>
            </a:rPr>
            <a:t>exome</a:t>
          </a:r>
          <a:endParaRPr lang="it-IT" sz="2400" b="1" u="none" dirty="0">
            <a:solidFill>
              <a:srgbClr val="FFFFFF"/>
            </a:solidFill>
          </a:endParaRPr>
        </a:p>
      </dgm:t>
    </dgm:pt>
    <dgm:pt modelId="{300ADC77-7CFB-4454-9D64-7D26D9204AC2}" type="parTrans" cxnId="{44E0243C-9CC0-45BF-A337-CF95E739A216}">
      <dgm:prSet/>
      <dgm:spPr/>
      <dgm:t>
        <a:bodyPr/>
        <a:lstStyle/>
        <a:p>
          <a:endParaRPr lang="it-IT" u="none"/>
        </a:p>
      </dgm:t>
    </dgm:pt>
    <dgm:pt modelId="{66560696-1352-44B9-BE1F-C2EE4171BCB5}" type="sibTrans" cxnId="{44E0243C-9CC0-45BF-A337-CF95E739A216}">
      <dgm:prSet/>
      <dgm:spPr/>
      <dgm:t>
        <a:bodyPr/>
        <a:lstStyle/>
        <a:p>
          <a:endParaRPr lang="it-IT" u="none"/>
        </a:p>
      </dgm:t>
    </dgm:pt>
    <dgm:pt modelId="{250C1FF3-F7F5-4DF2-B0C9-E00873D17375}">
      <dgm:prSet phldrT="[Testo]" custT="1"/>
      <dgm:spPr>
        <a:solidFill>
          <a:srgbClr val="0000B3"/>
        </a:solidFill>
        <a:effectLst>
          <a:outerShdw blurRad="50800" dist="38100" dir="2700000" algn="tl" rotWithShape="0">
            <a:prstClr val="black">
              <a:alpha val="40000"/>
            </a:prstClr>
          </a:outerShdw>
        </a:effectLst>
      </dgm:spPr>
      <dgm:t>
        <a:bodyPr/>
        <a:lstStyle/>
        <a:p>
          <a:r>
            <a:rPr lang="it-IT" sz="2000" b="1" u="none" dirty="0" err="1">
              <a:solidFill>
                <a:srgbClr val="FFFFFF"/>
              </a:solidFill>
            </a:rPr>
            <a:t>Targeted</a:t>
          </a:r>
          <a:r>
            <a:rPr lang="it-IT" sz="2000" b="1" u="none" dirty="0">
              <a:solidFill>
                <a:srgbClr val="FFFFFF"/>
              </a:solidFill>
            </a:rPr>
            <a:t>/</a:t>
          </a:r>
          <a:r>
            <a:rPr lang="it-IT" sz="2000" b="1" u="none" dirty="0" err="1">
              <a:solidFill>
                <a:srgbClr val="FFFFFF"/>
              </a:solidFill>
            </a:rPr>
            <a:t>Amplicon</a:t>
          </a:r>
          <a:endParaRPr lang="it-IT" sz="2000" b="1" u="none" dirty="0">
            <a:solidFill>
              <a:srgbClr val="FFFFFF"/>
            </a:solidFill>
          </a:endParaRPr>
        </a:p>
      </dgm:t>
    </dgm:pt>
    <dgm:pt modelId="{9D7D3698-9D17-45C6-B299-44E0F9FEB031}" type="parTrans" cxnId="{3F06F82A-F3A2-4D56-AF9A-A5EA87051CE6}">
      <dgm:prSet/>
      <dgm:spPr/>
      <dgm:t>
        <a:bodyPr/>
        <a:lstStyle/>
        <a:p>
          <a:endParaRPr lang="it-IT" u="none"/>
        </a:p>
      </dgm:t>
    </dgm:pt>
    <dgm:pt modelId="{E38474A3-C4C2-4C2E-9974-DBF19AAD40D4}" type="sibTrans" cxnId="{3F06F82A-F3A2-4D56-AF9A-A5EA87051CE6}">
      <dgm:prSet/>
      <dgm:spPr/>
      <dgm:t>
        <a:bodyPr/>
        <a:lstStyle/>
        <a:p>
          <a:endParaRPr lang="it-IT" u="none"/>
        </a:p>
      </dgm:t>
    </dgm:pt>
    <dgm:pt modelId="{D1C689DA-C48D-49AB-B80F-E37BD8DCB989}">
      <dgm:prSet phldrT="[Testo]" custT="1"/>
      <dgm:spPr>
        <a:solidFill>
          <a:srgbClr val="0000B3"/>
        </a:solidFill>
        <a:effectLst>
          <a:outerShdw blurRad="50800" dist="38100" dir="2700000" algn="tl" rotWithShape="0">
            <a:prstClr val="black">
              <a:alpha val="40000"/>
            </a:prstClr>
          </a:outerShdw>
        </a:effectLst>
      </dgm:spPr>
      <dgm:t>
        <a:bodyPr/>
        <a:lstStyle/>
        <a:p>
          <a:r>
            <a:rPr lang="it-IT" sz="2200" b="1" u="none" dirty="0" err="1">
              <a:solidFill>
                <a:srgbClr val="FFFFFF"/>
              </a:solidFill>
            </a:rPr>
            <a:t>Resequencing</a:t>
          </a:r>
          <a:endParaRPr lang="it-IT" sz="2200" b="1" u="none" dirty="0">
            <a:solidFill>
              <a:srgbClr val="FFFFFF"/>
            </a:solidFill>
          </a:endParaRPr>
        </a:p>
      </dgm:t>
    </dgm:pt>
    <dgm:pt modelId="{AF327642-54AC-47E3-B2AA-BF9AA351C6AB}" type="sibTrans" cxnId="{C97BA505-71A4-4AF2-A6A4-DAB6458F2A05}">
      <dgm:prSet/>
      <dgm:spPr/>
      <dgm:t>
        <a:bodyPr/>
        <a:lstStyle/>
        <a:p>
          <a:endParaRPr lang="it-IT" u="none"/>
        </a:p>
      </dgm:t>
    </dgm:pt>
    <dgm:pt modelId="{45426939-DC07-4917-83FA-907D845673DC}" type="parTrans" cxnId="{C97BA505-71A4-4AF2-A6A4-DAB6458F2A05}">
      <dgm:prSet/>
      <dgm:spPr/>
      <dgm:t>
        <a:bodyPr/>
        <a:lstStyle/>
        <a:p>
          <a:endParaRPr lang="it-IT" u="none"/>
        </a:p>
      </dgm:t>
    </dgm:pt>
    <dgm:pt modelId="{71230683-191E-4EDF-ACA5-AFC404D923F8}">
      <dgm:prSet phldrT="[Testo]" custT="1"/>
      <dgm:spPr>
        <a:solidFill>
          <a:srgbClr val="0000B3"/>
        </a:solidFill>
        <a:effectLst>
          <a:outerShdw blurRad="50800" dist="38100" dir="2700000" algn="tl" rotWithShape="0">
            <a:prstClr val="black">
              <a:alpha val="40000"/>
            </a:prstClr>
          </a:outerShdw>
        </a:effectLst>
      </dgm:spPr>
      <dgm:t>
        <a:bodyPr/>
        <a:lstStyle/>
        <a:p>
          <a:r>
            <a:rPr lang="it-IT" sz="2000" b="1" u="none" dirty="0">
              <a:solidFill>
                <a:srgbClr val="FFFFFF"/>
              </a:solidFill>
            </a:rPr>
            <a:t>Alternative </a:t>
          </a:r>
          <a:r>
            <a:rPr lang="it-IT" sz="2000" b="1" u="none" dirty="0" err="1">
              <a:solidFill>
                <a:srgbClr val="FFFFFF"/>
              </a:solidFill>
            </a:rPr>
            <a:t>splicing</a:t>
          </a:r>
          <a:r>
            <a:rPr lang="it-IT" sz="2000" b="1" u="none" dirty="0">
              <a:solidFill>
                <a:srgbClr val="FFFFFF"/>
              </a:solidFill>
            </a:rPr>
            <a:t> </a:t>
          </a:r>
          <a:r>
            <a:rPr lang="it-IT" sz="2000" b="1" u="none" dirty="0" err="1">
              <a:solidFill>
                <a:srgbClr val="FFFFFF"/>
              </a:solidFill>
            </a:rPr>
            <a:t>analysis</a:t>
          </a:r>
          <a:endParaRPr lang="it-IT" sz="2000" b="1" u="none" dirty="0">
            <a:solidFill>
              <a:srgbClr val="FFFFFF"/>
            </a:solidFill>
          </a:endParaRPr>
        </a:p>
      </dgm:t>
    </dgm:pt>
    <dgm:pt modelId="{BF1351B3-D184-4066-B492-D45B2618F1B0}">
      <dgm:prSet phldrT="[Testo]" custT="1"/>
      <dgm:spPr>
        <a:solidFill>
          <a:srgbClr val="0000B3"/>
        </a:solidFill>
        <a:effectLst>
          <a:outerShdw blurRad="50800" dist="38100" dir="2700000" algn="tl" rotWithShape="0">
            <a:prstClr val="black">
              <a:alpha val="40000"/>
            </a:prstClr>
          </a:outerShdw>
        </a:effectLst>
      </dgm:spPr>
      <dgm:t>
        <a:bodyPr/>
        <a:lstStyle/>
        <a:p>
          <a:r>
            <a:rPr lang="it-IT" sz="2000" b="1" u="none" dirty="0" err="1">
              <a:solidFill>
                <a:srgbClr val="FFFFFF"/>
              </a:solidFill>
            </a:rPr>
            <a:t>SNPs</a:t>
          </a:r>
          <a:r>
            <a:rPr lang="it-IT" sz="2000" b="1" u="none" dirty="0">
              <a:solidFill>
                <a:srgbClr val="FFFFFF"/>
              </a:solidFill>
            </a:rPr>
            <a:t>/</a:t>
          </a:r>
          <a:r>
            <a:rPr lang="it-IT" sz="2000" b="1" u="none" dirty="0" err="1">
              <a:solidFill>
                <a:srgbClr val="FFFFFF"/>
              </a:solidFill>
            </a:rPr>
            <a:t>variants</a:t>
          </a:r>
          <a:r>
            <a:rPr lang="it-IT" sz="2000" b="1" u="none" dirty="0">
              <a:solidFill>
                <a:srgbClr val="FFFFFF"/>
              </a:solidFill>
            </a:rPr>
            <a:t> detection</a:t>
          </a:r>
        </a:p>
      </dgm:t>
    </dgm:pt>
    <dgm:pt modelId="{6ED592CB-4E0C-403E-8E58-56ED41036FB2}">
      <dgm:prSet phldrT="[Testo]" custT="1"/>
      <dgm:spPr>
        <a:solidFill>
          <a:srgbClr val="0000B3"/>
        </a:solidFill>
        <a:effectLst>
          <a:outerShdw blurRad="50800" dist="38100" dir="2700000" algn="tl" rotWithShape="0">
            <a:prstClr val="black">
              <a:alpha val="40000"/>
            </a:prstClr>
          </a:outerShdw>
        </a:effectLst>
      </dgm:spPr>
      <dgm:t>
        <a:bodyPr/>
        <a:lstStyle/>
        <a:p>
          <a:r>
            <a:rPr lang="it-IT" sz="2300" b="1" u="none" dirty="0" err="1">
              <a:solidFill>
                <a:srgbClr val="FFFFFF"/>
              </a:solidFill>
            </a:rPr>
            <a:t>Expression</a:t>
          </a:r>
          <a:r>
            <a:rPr lang="it-IT" sz="2300" b="1" u="none" dirty="0">
              <a:solidFill>
                <a:srgbClr val="FFFFFF"/>
              </a:solidFill>
            </a:rPr>
            <a:t> </a:t>
          </a:r>
          <a:r>
            <a:rPr lang="it-IT" sz="2300" b="1" u="none" dirty="0" err="1">
              <a:solidFill>
                <a:srgbClr val="FFFFFF"/>
              </a:solidFill>
            </a:rPr>
            <a:t>quantification</a:t>
          </a:r>
          <a:endParaRPr lang="it-IT" sz="2300" b="1" u="none" dirty="0">
            <a:solidFill>
              <a:srgbClr val="FFFFFF"/>
            </a:solidFill>
          </a:endParaRPr>
        </a:p>
      </dgm:t>
    </dgm:pt>
    <dgm:pt modelId="{82742869-3385-427A-B2EE-B8FE68699028}">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a:solidFill>
                <a:srgbClr val="FFFFFF"/>
              </a:solidFill>
            </a:rPr>
            <a:t>Vs. </a:t>
          </a:r>
          <a:r>
            <a:rPr lang="it-IT" sz="2400" b="1" u="none" dirty="0" err="1">
              <a:solidFill>
                <a:srgbClr val="FFFFFF"/>
              </a:solidFill>
            </a:rPr>
            <a:t>reference</a:t>
          </a:r>
          <a:r>
            <a:rPr lang="it-IT" sz="2400" b="1" u="none" dirty="0">
              <a:solidFill>
                <a:srgbClr val="FFFFFF"/>
              </a:solidFill>
            </a:rPr>
            <a:t> </a:t>
          </a:r>
          <a:r>
            <a:rPr lang="it-IT" sz="2400" b="1" u="none" dirty="0" err="1">
              <a:solidFill>
                <a:srgbClr val="FFFFFF"/>
              </a:solidFill>
            </a:rPr>
            <a:t>genome</a:t>
          </a:r>
          <a:r>
            <a:rPr lang="it-IT" sz="2400" b="1" u="none" dirty="0">
              <a:solidFill>
                <a:srgbClr val="FFFFFF"/>
              </a:solidFill>
            </a:rPr>
            <a:t> </a:t>
          </a:r>
        </a:p>
      </dgm:t>
    </dgm:pt>
    <dgm:pt modelId="{110C0960-B340-4A7B-9EA7-E6B07E43A350}" type="sibTrans" cxnId="{B550EBD3-DC33-4D1A-8992-DCB119B20B66}">
      <dgm:prSet/>
      <dgm:spPr/>
      <dgm:t>
        <a:bodyPr/>
        <a:lstStyle/>
        <a:p>
          <a:endParaRPr lang="it-IT" u="none"/>
        </a:p>
      </dgm:t>
    </dgm:pt>
    <dgm:pt modelId="{1C1F7EFA-EA9E-4991-9155-525A37CE8B73}" type="parTrans" cxnId="{B550EBD3-DC33-4D1A-8992-DCB119B20B66}">
      <dgm:prSet/>
      <dgm:spPr/>
      <dgm:t>
        <a:bodyPr/>
        <a:lstStyle/>
        <a:p>
          <a:endParaRPr lang="it-IT" u="none"/>
        </a:p>
      </dgm:t>
    </dgm:pt>
    <dgm:pt modelId="{546DCDA7-BFB2-4444-A594-D9388D8ECEA8}" type="sibTrans" cxnId="{3A359322-2251-46C4-87A6-83F6F052FA52}">
      <dgm:prSet/>
      <dgm:spPr/>
      <dgm:t>
        <a:bodyPr/>
        <a:lstStyle/>
        <a:p>
          <a:endParaRPr lang="it-IT" u="none"/>
        </a:p>
      </dgm:t>
    </dgm:pt>
    <dgm:pt modelId="{3480A57B-15A0-4AF1-9F49-A0ECA0342636}" type="parTrans" cxnId="{3A359322-2251-46C4-87A6-83F6F052FA52}">
      <dgm:prSet/>
      <dgm:spPr/>
      <dgm:t>
        <a:bodyPr/>
        <a:lstStyle/>
        <a:p>
          <a:endParaRPr lang="it-IT" u="none"/>
        </a:p>
      </dgm:t>
    </dgm:pt>
    <dgm:pt modelId="{551C2C7D-0BEF-4B50-9510-46D69FBA83FF}" type="sibTrans" cxnId="{C48C4519-CC46-493F-A6C1-0551E6F8268F}">
      <dgm:prSet/>
      <dgm:spPr/>
      <dgm:t>
        <a:bodyPr/>
        <a:lstStyle/>
        <a:p>
          <a:endParaRPr lang="it-IT" u="none"/>
        </a:p>
      </dgm:t>
    </dgm:pt>
    <dgm:pt modelId="{DA72AE52-949D-48C9-AD64-38856F4D0DDF}" type="parTrans" cxnId="{C48C4519-CC46-493F-A6C1-0551E6F8268F}">
      <dgm:prSet/>
      <dgm:spPr/>
      <dgm:t>
        <a:bodyPr/>
        <a:lstStyle/>
        <a:p>
          <a:endParaRPr lang="it-IT" u="none"/>
        </a:p>
      </dgm:t>
    </dgm:pt>
    <dgm:pt modelId="{3BC4E434-1CA4-43F3-89DC-A242AC35C735}">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a:solidFill>
                <a:srgbClr val="FFFFFF"/>
              </a:solidFill>
            </a:rPr>
            <a:t>Vs. </a:t>
          </a:r>
          <a:r>
            <a:rPr lang="it-IT" sz="2400" b="1" u="none" dirty="0" err="1">
              <a:solidFill>
                <a:srgbClr val="FFFFFF"/>
              </a:solidFill>
            </a:rPr>
            <a:t>unknown</a:t>
          </a:r>
          <a:r>
            <a:rPr lang="it-IT" sz="2400" b="1" u="none" dirty="0">
              <a:solidFill>
                <a:srgbClr val="FFFFFF"/>
              </a:solidFill>
            </a:rPr>
            <a:t> </a:t>
          </a:r>
          <a:r>
            <a:rPr lang="it-IT" sz="2400" b="1" u="none" dirty="0" err="1">
              <a:solidFill>
                <a:srgbClr val="FFFFFF"/>
              </a:solidFill>
            </a:rPr>
            <a:t>genome</a:t>
          </a:r>
          <a:r>
            <a:rPr lang="it-IT" sz="2400" b="1" u="none" dirty="0">
              <a:solidFill>
                <a:srgbClr val="FFFFFF"/>
              </a:solidFill>
            </a:rPr>
            <a:t> (de novo)</a:t>
          </a:r>
        </a:p>
      </dgm:t>
    </dgm:pt>
    <dgm:pt modelId="{245B16EC-9438-4055-AA66-C0F51AEFF4B7}">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err="1">
              <a:solidFill>
                <a:srgbClr val="FFFFFF"/>
              </a:solidFill>
            </a:rPr>
            <a:t>Transcriptome</a:t>
          </a:r>
          <a:r>
            <a:rPr lang="it-IT" sz="2400" b="1" u="none" dirty="0">
              <a:solidFill>
                <a:srgbClr val="FFFFFF"/>
              </a:solidFill>
            </a:rPr>
            <a:t> (</a:t>
          </a:r>
          <a:r>
            <a:rPr lang="it-IT" sz="2400" b="1" u="none" dirty="0" err="1">
              <a:solidFill>
                <a:srgbClr val="FFFFFF"/>
              </a:solidFill>
            </a:rPr>
            <a:t>RNA-seq</a:t>
          </a:r>
          <a:r>
            <a:rPr lang="it-IT" sz="2400" b="1" u="none" dirty="0">
              <a:solidFill>
                <a:srgbClr val="FFFFFF"/>
              </a:solidFill>
            </a:rPr>
            <a:t>)</a:t>
          </a:r>
        </a:p>
      </dgm:t>
    </dgm:pt>
    <dgm:pt modelId="{374D6268-790A-4B62-A5CF-4EA50C521E3C}" type="sibTrans" cxnId="{63CC4CC5-ED7F-4EF0-ABDD-BC60641D9C22}">
      <dgm:prSet/>
      <dgm:spPr/>
      <dgm:t>
        <a:bodyPr/>
        <a:lstStyle/>
        <a:p>
          <a:endParaRPr lang="it-IT" u="none"/>
        </a:p>
      </dgm:t>
    </dgm:pt>
    <dgm:pt modelId="{28F3DE79-F2E2-4C9F-8B68-09E766C8043A}" type="parTrans" cxnId="{63CC4CC5-ED7F-4EF0-ABDD-BC60641D9C22}">
      <dgm:prSet/>
      <dgm:spPr/>
      <dgm:t>
        <a:bodyPr/>
        <a:lstStyle/>
        <a:p>
          <a:endParaRPr lang="it-IT" u="none"/>
        </a:p>
      </dgm:t>
    </dgm:pt>
    <dgm:pt modelId="{52AB643C-470D-4115-A181-7C599189B98E}" type="sibTrans" cxnId="{E7150274-86EC-4108-ADD6-17E2D254C781}">
      <dgm:prSet/>
      <dgm:spPr/>
      <dgm:t>
        <a:bodyPr/>
        <a:lstStyle/>
        <a:p>
          <a:endParaRPr lang="it-IT" u="none"/>
        </a:p>
      </dgm:t>
    </dgm:pt>
    <dgm:pt modelId="{9CC98A0D-870A-4D22-A179-21D7FD0DA97B}" type="parTrans" cxnId="{E7150274-86EC-4108-ADD6-17E2D254C781}">
      <dgm:prSet/>
      <dgm:spPr/>
      <dgm:t>
        <a:bodyPr/>
        <a:lstStyle/>
        <a:p>
          <a:endParaRPr lang="it-IT" u="none"/>
        </a:p>
      </dgm:t>
    </dgm:pt>
    <dgm:pt modelId="{77B71784-E56E-4AD9-BB8A-5A3A57D18BA6}" type="sibTrans" cxnId="{A822B700-2DC9-4A54-8CFE-58C1FAA8E910}">
      <dgm:prSet/>
      <dgm:spPr/>
      <dgm:t>
        <a:bodyPr/>
        <a:lstStyle/>
        <a:p>
          <a:endParaRPr lang="it-IT" u="none"/>
        </a:p>
      </dgm:t>
    </dgm:pt>
    <dgm:pt modelId="{5B075F41-3980-4B57-B1C9-AD4533E1C8F4}" type="parTrans" cxnId="{A822B700-2DC9-4A54-8CFE-58C1FAA8E910}">
      <dgm:prSet/>
      <dgm:spPr/>
      <dgm:t>
        <a:bodyPr/>
        <a:lstStyle/>
        <a:p>
          <a:endParaRPr lang="it-IT" u="none"/>
        </a:p>
      </dgm:t>
    </dgm:pt>
    <dgm:pt modelId="{28D94441-C2B9-42B6-898B-53EDE8214CC2}">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a:solidFill>
                <a:srgbClr val="FFFFFF"/>
              </a:solidFill>
            </a:rPr>
            <a:t>Gene </a:t>
          </a:r>
          <a:r>
            <a:rPr lang="it-IT" sz="2400" b="1" u="none" dirty="0" err="1">
              <a:solidFill>
                <a:srgbClr val="FFFFFF"/>
              </a:solidFill>
            </a:rPr>
            <a:t>discovery</a:t>
          </a:r>
          <a:endParaRPr lang="it-IT" sz="2400" b="1" u="none" dirty="0">
            <a:solidFill>
              <a:srgbClr val="FFFFFF"/>
            </a:solidFill>
          </a:endParaRPr>
        </a:p>
      </dgm:t>
    </dgm:pt>
    <dgm:pt modelId="{55F77081-2B2A-4220-AF9B-AD349E96B9C2}" type="parTrans" cxnId="{F4255121-1C24-4774-A6ED-8EFC4E994627}">
      <dgm:prSet/>
      <dgm:spPr/>
      <dgm:t>
        <a:bodyPr/>
        <a:lstStyle/>
        <a:p>
          <a:endParaRPr lang="it-IT" u="none"/>
        </a:p>
      </dgm:t>
    </dgm:pt>
    <dgm:pt modelId="{0B42E0C8-A53A-4181-9444-9179B7EF3F70}" type="sibTrans" cxnId="{F4255121-1C24-4774-A6ED-8EFC4E994627}">
      <dgm:prSet/>
      <dgm:spPr/>
      <dgm:t>
        <a:bodyPr/>
        <a:lstStyle/>
        <a:p>
          <a:endParaRPr lang="it-IT" u="none"/>
        </a:p>
      </dgm:t>
    </dgm:pt>
    <dgm:pt modelId="{007BA9CB-D4DE-F34D-BA34-1898416858D1}">
      <dgm:prSet custT="1"/>
      <dgm:spPr>
        <a:solidFill>
          <a:srgbClr val="0000B3"/>
        </a:solidFill>
      </dgm:spPr>
      <dgm:t>
        <a:bodyPr/>
        <a:lstStyle/>
        <a:p>
          <a:r>
            <a:rPr lang="en-US" sz="2400" dirty="0">
              <a:solidFill>
                <a:srgbClr val="FFFFFF"/>
              </a:solidFill>
            </a:rPr>
            <a:t>Assembly + annotation</a:t>
          </a:r>
        </a:p>
      </dgm:t>
    </dgm:pt>
    <dgm:pt modelId="{64BEE3D3-65B2-DE42-A4BB-702CF9D1454F}" type="parTrans" cxnId="{481283AB-47CE-6F41-BF7F-5BE4D82F5C3C}">
      <dgm:prSet/>
      <dgm:spPr/>
      <dgm:t>
        <a:bodyPr/>
        <a:lstStyle/>
        <a:p>
          <a:endParaRPr lang="en-US"/>
        </a:p>
      </dgm:t>
    </dgm:pt>
    <dgm:pt modelId="{F2FAB4F6-BED0-974E-9C89-3205B44ED2B7}" type="sibTrans" cxnId="{481283AB-47CE-6F41-BF7F-5BE4D82F5C3C}">
      <dgm:prSet/>
      <dgm:spPr/>
      <dgm:t>
        <a:bodyPr/>
        <a:lstStyle/>
        <a:p>
          <a:endParaRPr lang="en-US"/>
        </a:p>
      </dgm:t>
    </dgm:pt>
    <dgm:pt modelId="{DB962663-6788-B045-86D5-E7DEDA5BA547}">
      <dgm:prSet custT="1"/>
      <dgm:spPr>
        <a:solidFill>
          <a:srgbClr val="0000B3"/>
        </a:solidFill>
      </dgm:spPr>
      <dgm:t>
        <a:bodyPr/>
        <a:lstStyle/>
        <a:p>
          <a:r>
            <a:rPr lang="en-US" sz="2400">
              <a:solidFill>
                <a:srgbClr val="FFFFFF"/>
              </a:solidFill>
            </a:rPr>
            <a:t>Assembly + annotation</a:t>
          </a:r>
          <a:endParaRPr lang="en-US" sz="2400"/>
        </a:p>
      </dgm:t>
    </dgm:pt>
    <dgm:pt modelId="{8360A01E-56CC-4445-8D9E-CDCECBF6CB1E}" type="parTrans" cxnId="{D58D89D3-FF38-6E4F-99AC-8A5DD77B6B45}">
      <dgm:prSet/>
      <dgm:spPr/>
      <dgm:t>
        <a:bodyPr/>
        <a:lstStyle/>
        <a:p>
          <a:endParaRPr lang="en-US"/>
        </a:p>
      </dgm:t>
    </dgm:pt>
    <dgm:pt modelId="{06E73BA2-86E2-164C-89C6-7EF1D25F490D}" type="sibTrans" cxnId="{D58D89D3-FF38-6E4F-99AC-8A5DD77B6B45}">
      <dgm:prSet/>
      <dgm:spPr/>
      <dgm:t>
        <a:bodyPr/>
        <a:lstStyle/>
        <a:p>
          <a:endParaRPr lang="en-US"/>
        </a:p>
      </dgm:t>
    </dgm:pt>
    <dgm:pt modelId="{1B9736BE-2678-448C-9CD6-DDBED6347B30}" type="pres">
      <dgm:prSet presAssocID="{50251CDF-8F8C-403B-BCE6-E89DC8FFBF65}" presName="diagram" presStyleCnt="0">
        <dgm:presLayoutVars>
          <dgm:chPref val="1"/>
          <dgm:dir/>
          <dgm:animOne val="branch"/>
          <dgm:animLvl val="lvl"/>
          <dgm:resizeHandles val="exact"/>
        </dgm:presLayoutVars>
      </dgm:prSet>
      <dgm:spPr/>
    </dgm:pt>
    <dgm:pt modelId="{C87A0874-D232-4C65-9F1E-4667A65FFBED}" type="pres">
      <dgm:prSet presAssocID="{E53F9CA1-4B10-4B53-892F-9B5A6FEB8DBD}" presName="root1" presStyleCnt="0"/>
      <dgm:spPr/>
    </dgm:pt>
    <dgm:pt modelId="{8AE24F04-1A19-4642-856A-09F357A96DE2}" type="pres">
      <dgm:prSet presAssocID="{E53F9CA1-4B10-4B53-892F-9B5A6FEB8DBD}" presName="LevelOneTextNode" presStyleLbl="node0" presStyleIdx="0" presStyleCnt="2" custScaleX="189809" custScaleY="169087" custLinFactNeighborX="-56968" custLinFactNeighborY="7307">
        <dgm:presLayoutVars>
          <dgm:chPref val="3"/>
        </dgm:presLayoutVars>
      </dgm:prSet>
      <dgm:spPr/>
    </dgm:pt>
    <dgm:pt modelId="{6158F664-3F9E-45B9-AEBC-3C1D7AE4C4BE}" type="pres">
      <dgm:prSet presAssocID="{E53F9CA1-4B10-4B53-892F-9B5A6FEB8DBD}" presName="level2hierChild" presStyleCnt="0"/>
      <dgm:spPr/>
    </dgm:pt>
    <dgm:pt modelId="{632634E3-796D-4AF2-8163-D6A71BA2E8E4}" type="pres">
      <dgm:prSet presAssocID="{B877EC25-5AEE-4F92-9583-8AEFA001E1E6}" presName="conn2-1" presStyleLbl="parChTrans1D2" presStyleIdx="0" presStyleCnt="4"/>
      <dgm:spPr/>
    </dgm:pt>
    <dgm:pt modelId="{FA7C4A44-DF09-4B3B-BEE3-01F0F108604D}" type="pres">
      <dgm:prSet presAssocID="{B877EC25-5AEE-4F92-9583-8AEFA001E1E6}" presName="connTx" presStyleLbl="parChTrans1D2" presStyleIdx="0" presStyleCnt="4"/>
      <dgm:spPr/>
    </dgm:pt>
    <dgm:pt modelId="{01D7DB91-E594-4854-A023-4202DBF5B122}" type="pres">
      <dgm:prSet presAssocID="{D37379E9-367E-4476-9992-0A2A2D36DDE7}" presName="root2" presStyleCnt="0"/>
      <dgm:spPr/>
    </dgm:pt>
    <dgm:pt modelId="{1460475E-F293-4E25-A31C-270E9CAB4BA3}" type="pres">
      <dgm:prSet presAssocID="{D37379E9-367E-4476-9992-0A2A2D36DDE7}" presName="LevelTwoTextNode" presStyleLbl="node2" presStyleIdx="0" presStyleCnt="4" custScaleX="170081" custLinFactNeighborX="-28087" custLinFactNeighborY="4524">
        <dgm:presLayoutVars>
          <dgm:chPref val="3"/>
        </dgm:presLayoutVars>
      </dgm:prSet>
      <dgm:spPr/>
    </dgm:pt>
    <dgm:pt modelId="{6D4798B8-8CD4-45FD-8322-DDB3948E93E6}" type="pres">
      <dgm:prSet presAssocID="{D37379E9-367E-4476-9992-0A2A2D36DDE7}" presName="level3hierChild" presStyleCnt="0"/>
      <dgm:spPr/>
    </dgm:pt>
    <dgm:pt modelId="{653C0B08-ADFB-EC47-A824-91B2A1EA906A}" type="pres">
      <dgm:prSet presAssocID="{8360A01E-56CC-4445-8D9E-CDCECBF6CB1E}" presName="conn2-1" presStyleLbl="parChTrans1D3" presStyleIdx="0" presStyleCnt="9"/>
      <dgm:spPr/>
    </dgm:pt>
    <dgm:pt modelId="{20122C50-D062-7943-A7BB-F4F3B513E708}" type="pres">
      <dgm:prSet presAssocID="{8360A01E-56CC-4445-8D9E-CDCECBF6CB1E}" presName="connTx" presStyleLbl="parChTrans1D3" presStyleIdx="0" presStyleCnt="9"/>
      <dgm:spPr/>
    </dgm:pt>
    <dgm:pt modelId="{8EF54790-1FC7-5E4A-86FD-DA2A2B6C1B15}" type="pres">
      <dgm:prSet presAssocID="{DB962663-6788-B045-86D5-E7DEDA5BA547}" presName="root2" presStyleCnt="0"/>
      <dgm:spPr/>
    </dgm:pt>
    <dgm:pt modelId="{516999B1-04E4-3644-9C76-4EE582291C45}" type="pres">
      <dgm:prSet presAssocID="{DB962663-6788-B045-86D5-E7DEDA5BA547}" presName="LevelTwoTextNode" presStyleLbl="node3" presStyleIdx="0" presStyleCnt="9" custScaleX="331294">
        <dgm:presLayoutVars>
          <dgm:chPref val="3"/>
        </dgm:presLayoutVars>
      </dgm:prSet>
      <dgm:spPr/>
    </dgm:pt>
    <dgm:pt modelId="{7EBA9AC6-E16B-3F4B-8D5B-2B2EFE2C7AFC}" type="pres">
      <dgm:prSet presAssocID="{DB962663-6788-B045-86D5-E7DEDA5BA547}" presName="level3hierChild" presStyleCnt="0"/>
      <dgm:spPr/>
    </dgm:pt>
    <dgm:pt modelId="{8F0B001C-25EE-40D0-9FF2-FF328F6E4359}" type="pres">
      <dgm:prSet presAssocID="{45426939-DC07-4917-83FA-907D845673DC}" presName="conn2-1" presStyleLbl="parChTrans1D2" presStyleIdx="1" presStyleCnt="4"/>
      <dgm:spPr/>
    </dgm:pt>
    <dgm:pt modelId="{89405B7C-F1BA-42C4-83F0-95573823B34C}" type="pres">
      <dgm:prSet presAssocID="{45426939-DC07-4917-83FA-907D845673DC}" presName="connTx" presStyleLbl="parChTrans1D2" presStyleIdx="1" presStyleCnt="4"/>
      <dgm:spPr/>
    </dgm:pt>
    <dgm:pt modelId="{6BAF9F25-6A75-4EBD-85A7-1B2296DC97DC}" type="pres">
      <dgm:prSet presAssocID="{D1C689DA-C48D-49AB-B80F-E37BD8DCB989}" presName="root2" presStyleCnt="0"/>
      <dgm:spPr/>
    </dgm:pt>
    <dgm:pt modelId="{B4908EF8-D55A-42E2-99BC-B9215CDC3946}" type="pres">
      <dgm:prSet presAssocID="{D1C689DA-C48D-49AB-B80F-E37BD8DCB989}" presName="LevelTwoTextNode" presStyleLbl="node2" presStyleIdx="1" presStyleCnt="4" custScaleX="192979" custScaleY="145811" custLinFactNeighborX="-21942">
        <dgm:presLayoutVars>
          <dgm:chPref val="3"/>
        </dgm:presLayoutVars>
      </dgm:prSet>
      <dgm:spPr/>
    </dgm:pt>
    <dgm:pt modelId="{F553AC73-CECC-472A-A22F-0A8EA9083BD9}" type="pres">
      <dgm:prSet presAssocID="{D1C689DA-C48D-49AB-B80F-E37BD8DCB989}" presName="level3hierChild" presStyleCnt="0"/>
      <dgm:spPr/>
    </dgm:pt>
    <dgm:pt modelId="{8A00BA52-45E8-476B-B83D-995B161010DD}" type="pres">
      <dgm:prSet presAssocID="{CFE94FE0-C913-4730-B7FB-5747714ADC2B}" presName="conn2-1" presStyleLbl="parChTrans1D3" presStyleIdx="1" presStyleCnt="9"/>
      <dgm:spPr/>
    </dgm:pt>
    <dgm:pt modelId="{6F0F1554-D164-4A64-8686-FB3168D85EAB}" type="pres">
      <dgm:prSet presAssocID="{CFE94FE0-C913-4730-B7FB-5747714ADC2B}" presName="connTx" presStyleLbl="parChTrans1D3" presStyleIdx="1" presStyleCnt="9"/>
      <dgm:spPr/>
    </dgm:pt>
    <dgm:pt modelId="{E25F6DEF-212F-4E86-8A2C-6C4E3F4E91F4}" type="pres">
      <dgm:prSet presAssocID="{C4DB0884-4209-42E9-8090-AFDA17F96B76}" presName="root2" presStyleCnt="0"/>
      <dgm:spPr/>
    </dgm:pt>
    <dgm:pt modelId="{58B6C831-9479-40B3-9F75-9624C6EB4CBD}" type="pres">
      <dgm:prSet presAssocID="{C4DB0884-4209-42E9-8090-AFDA17F96B76}" presName="LevelTwoTextNode" presStyleLbl="node3" presStyleIdx="1" presStyleCnt="9" custScaleX="226903" custLinFactNeighborX="-1227">
        <dgm:presLayoutVars>
          <dgm:chPref val="3"/>
        </dgm:presLayoutVars>
      </dgm:prSet>
      <dgm:spPr/>
    </dgm:pt>
    <dgm:pt modelId="{9D917C01-ECED-4EAB-85F3-AFF509127C32}" type="pres">
      <dgm:prSet presAssocID="{C4DB0884-4209-42E9-8090-AFDA17F96B76}" presName="level3hierChild" presStyleCnt="0"/>
      <dgm:spPr/>
    </dgm:pt>
    <dgm:pt modelId="{C89201A6-94D3-45FF-B21C-F7F91D3D6266}" type="pres">
      <dgm:prSet presAssocID="{300ADC77-7CFB-4454-9D64-7D26D9204AC2}" presName="conn2-1" presStyleLbl="parChTrans1D3" presStyleIdx="2" presStyleCnt="9"/>
      <dgm:spPr/>
    </dgm:pt>
    <dgm:pt modelId="{C932604C-6973-4C15-9336-14E4B17CA5C3}" type="pres">
      <dgm:prSet presAssocID="{300ADC77-7CFB-4454-9D64-7D26D9204AC2}" presName="connTx" presStyleLbl="parChTrans1D3" presStyleIdx="2" presStyleCnt="9"/>
      <dgm:spPr/>
    </dgm:pt>
    <dgm:pt modelId="{39D2BDAE-9E19-4DA6-8FEE-A33AEB28EE11}" type="pres">
      <dgm:prSet presAssocID="{7D5BA4CD-320D-4B45-BAC7-473AC37F9B51}" presName="root2" presStyleCnt="0"/>
      <dgm:spPr/>
    </dgm:pt>
    <dgm:pt modelId="{F1002404-A317-4A16-86B1-07F09602DBD9}" type="pres">
      <dgm:prSet presAssocID="{7D5BA4CD-320D-4B45-BAC7-473AC37F9B51}" presName="LevelTwoTextNode" presStyleLbl="node3" presStyleIdx="2" presStyleCnt="9" custScaleX="226903" custLinFactNeighborX="-1227" custLinFactNeighborY="-8015">
        <dgm:presLayoutVars>
          <dgm:chPref val="3"/>
        </dgm:presLayoutVars>
      </dgm:prSet>
      <dgm:spPr/>
    </dgm:pt>
    <dgm:pt modelId="{C3ACDD80-50D1-4949-8EF8-381EE383A8E5}" type="pres">
      <dgm:prSet presAssocID="{7D5BA4CD-320D-4B45-BAC7-473AC37F9B51}" presName="level3hierChild" presStyleCnt="0"/>
      <dgm:spPr/>
    </dgm:pt>
    <dgm:pt modelId="{5D8EA224-A2B3-4C7D-98FE-9A36D6C779D2}" type="pres">
      <dgm:prSet presAssocID="{9D7D3698-9D17-45C6-B299-44E0F9FEB031}" presName="conn2-1" presStyleLbl="parChTrans1D3" presStyleIdx="3" presStyleCnt="9"/>
      <dgm:spPr/>
    </dgm:pt>
    <dgm:pt modelId="{3ED4216F-A1EB-4F2B-92C0-9A2C7EFD89A2}" type="pres">
      <dgm:prSet presAssocID="{9D7D3698-9D17-45C6-B299-44E0F9FEB031}" presName="connTx" presStyleLbl="parChTrans1D3" presStyleIdx="3" presStyleCnt="9"/>
      <dgm:spPr/>
    </dgm:pt>
    <dgm:pt modelId="{E231060C-8A1B-4BCB-BB7B-F3FA6EFA9EDC}" type="pres">
      <dgm:prSet presAssocID="{250C1FF3-F7F5-4DF2-B0C9-E00873D17375}" presName="root2" presStyleCnt="0"/>
      <dgm:spPr/>
    </dgm:pt>
    <dgm:pt modelId="{F525D2D1-048A-49A1-B3E7-7B4AA055A4CE}" type="pres">
      <dgm:prSet presAssocID="{250C1FF3-F7F5-4DF2-B0C9-E00873D17375}" presName="LevelTwoTextNode" presStyleLbl="node3" presStyleIdx="3" presStyleCnt="9" custScaleX="226903" custLinFactNeighborX="-1227" custLinFactNeighborY="-8015">
        <dgm:presLayoutVars>
          <dgm:chPref val="3"/>
        </dgm:presLayoutVars>
      </dgm:prSet>
      <dgm:spPr/>
    </dgm:pt>
    <dgm:pt modelId="{C29C5AB4-2A06-457D-87F4-D4192BF298C6}" type="pres">
      <dgm:prSet presAssocID="{250C1FF3-F7F5-4DF2-B0C9-E00873D17375}" presName="level3hierChild" presStyleCnt="0"/>
      <dgm:spPr/>
    </dgm:pt>
    <dgm:pt modelId="{B2D15D61-114F-49DD-B033-ABE50DAF0B44}" type="pres">
      <dgm:prSet presAssocID="{245B16EC-9438-4055-AA66-C0F51AEFF4B7}" presName="root1" presStyleCnt="0"/>
      <dgm:spPr/>
    </dgm:pt>
    <dgm:pt modelId="{5824AC5D-BD8F-4123-9EB0-42F4E8DBD3F3}" type="pres">
      <dgm:prSet presAssocID="{245B16EC-9438-4055-AA66-C0F51AEFF4B7}" presName="LevelOneTextNode" presStyleLbl="node0" presStyleIdx="1" presStyleCnt="2" custScaleX="206950" custScaleY="169087" custLinFactNeighborX="-56968" custLinFactNeighborY="7307">
        <dgm:presLayoutVars>
          <dgm:chPref val="3"/>
        </dgm:presLayoutVars>
      </dgm:prSet>
      <dgm:spPr/>
    </dgm:pt>
    <dgm:pt modelId="{2C411DBC-92E4-4C4A-A51B-3CE426CDDEBA}" type="pres">
      <dgm:prSet presAssocID="{245B16EC-9438-4055-AA66-C0F51AEFF4B7}" presName="level2hierChild" presStyleCnt="0"/>
      <dgm:spPr/>
    </dgm:pt>
    <dgm:pt modelId="{9983D5FF-7674-4CB0-9755-95A56E9E5464}" type="pres">
      <dgm:prSet presAssocID="{9CC98A0D-870A-4D22-A179-21D7FD0DA97B}" presName="conn2-1" presStyleLbl="parChTrans1D2" presStyleIdx="2" presStyleCnt="4"/>
      <dgm:spPr/>
    </dgm:pt>
    <dgm:pt modelId="{EBB50119-E411-4205-ABFB-5E5D28E4AA59}" type="pres">
      <dgm:prSet presAssocID="{9CC98A0D-870A-4D22-A179-21D7FD0DA97B}" presName="connTx" presStyleLbl="parChTrans1D2" presStyleIdx="2" presStyleCnt="4"/>
      <dgm:spPr/>
    </dgm:pt>
    <dgm:pt modelId="{71863726-14E3-4562-99D6-05EEE63410CC}" type="pres">
      <dgm:prSet presAssocID="{82742869-3385-427A-B2EE-B8FE68699028}" presName="root2" presStyleCnt="0"/>
      <dgm:spPr/>
    </dgm:pt>
    <dgm:pt modelId="{23DAE1E0-331C-4AC9-AF85-A9253F20671D}" type="pres">
      <dgm:prSet presAssocID="{82742869-3385-427A-B2EE-B8FE68699028}" presName="LevelTwoTextNode" presStyleLbl="node2" presStyleIdx="2" presStyleCnt="4" custScaleX="207843" custScaleY="129533" custLinFactNeighborX="-27058" custLinFactNeighborY="4524">
        <dgm:presLayoutVars>
          <dgm:chPref val="3"/>
        </dgm:presLayoutVars>
      </dgm:prSet>
      <dgm:spPr/>
    </dgm:pt>
    <dgm:pt modelId="{14ED6C94-72E8-4CB7-8AA9-22A5604DD781}" type="pres">
      <dgm:prSet presAssocID="{82742869-3385-427A-B2EE-B8FE68699028}" presName="level3hierChild" presStyleCnt="0"/>
      <dgm:spPr/>
    </dgm:pt>
    <dgm:pt modelId="{81591275-685D-42D7-B428-422006961F83}" type="pres">
      <dgm:prSet presAssocID="{DA72AE52-949D-48C9-AD64-38856F4D0DDF}" presName="conn2-1" presStyleLbl="parChTrans1D3" presStyleIdx="4" presStyleCnt="9"/>
      <dgm:spPr/>
    </dgm:pt>
    <dgm:pt modelId="{54E2515E-544E-4C22-B565-96B420ACE68F}" type="pres">
      <dgm:prSet presAssocID="{DA72AE52-949D-48C9-AD64-38856F4D0DDF}" presName="connTx" presStyleLbl="parChTrans1D3" presStyleIdx="4" presStyleCnt="9"/>
      <dgm:spPr/>
    </dgm:pt>
    <dgm:pt modelId="{5108DA46-C7B9-4C2D-AFA0-0FB3919EA896}" type="pres">
      <dgm:prSet presAssocID="{6ED592CB-4E0C-403E-8E58-56ED41036FB2}" presName="root2" presStyleCnt="0"/>
      <dgm:spPr/>
    </dgm:pt>
    <dgm:pt modelId="{F692CC04-AE40-4150-A9B1-C65F9ADF0FED}" type="pres">
      <dgm:prSet presAssocID="{6ED592CB-4E0C-403E-8E58-56ED41036FB2}" presName="LevelTwoTextNode" presStyleLbl="node3" presStyleIdx="4" presStyleCnt="9" custScaleX="238034" custLinFactNeighborX="41589" custLinFactNeighborY="20229">
        <dgm:presLayoutVars>
          <dgm:chPref val="3"/>
        </dgm:presLayoutVars>
      </dgm:prSet>
      <dgm:spPr/>
    </dgm:pt>
    <dgm:pt modelId="{9CF8478F-BFFA-481C-AEBD-B943BE56992A}" type="pres">
      <dgm:prSet presAssocID="{6ED592CB-4E0C-403E-8E58-56ED41036FB2}" presName="level3hierChild" presStyleCnt="0"/>
      <dgm:spPr/>
    </dgm:pt>
    <dgm:pt modelId="{84B30FB1-5167-4147-9F79-7D6F4157AF91}" type="pres">
      <dgm:prSet presAssocID="{3480A57B-15A0-4AF1-9F49-A0ECA0342636}" presName="conn2-1" presStyleLbl="parChTrans1D3" presStyleIdx="5" presStyleCnt="9"/>
      <dgm:spPr/>
    </dgm:pt>
    <dgm:pt modelId="{4068FE85-7930-4FD1-8ABA-74481E56FE4C}" type="pres">
      <dgm:prSet presAssocID="{3480A57B-15A0-4AF1-9F49-A0ECA0342636}" presName="connTx" presStyleLbl="parChTrans1D3" presStyleIdx="5" presStyleCnt="9"/>
      <dgm:spPr/>
    </dgm:pt>
    <dgm:pt modelId="{95A7F720-ABE2-47B1-9B5E-62B22EEFD524}" type="pres">
      <dgm:prSet presAssocID="{BF1351B3-D184-4066-B492-D45B2618F1B0}" presName="root2" presStyleCnt="0"/>
      <dgm:spPr/>
    </dgm:pt>
    <dgm:pt modelId="{FE97D9D8-D159-4CDC-B66F-7729BB54A423}" type="pres">
      <dgm:prSet presAssocID="{BF1351B3-D184-4066-B492-D45B2618F1B0}" presName="LevelTwoTextNode" presStyleLbl="node3" presStyleIdx="5" presStyleCnt="9" custScaleX="238034" custLinFactNeighborX="41589" custLinFactNeighborY="20229">
        <dgm:presLayoutVars>
          <dgm:chPref val="3"/>
        </dgm:presLayoutVars>
      </dgm:prSet>
      <dgm:spPr/>
    </dgm:pt>
    <dgm:pt modelId="{155511AF-E816-4919-B884-3F823826E3D5}" type="pres">
      <dgm:prSet presAssocID="{BF1351B3-D184-4066-B492-D45B2618F1B0}" presName="level3hierChild" presStyleCnt="0"/>
      <dgm:spPr/>
    </dgm:pt>
    <dgm:pt modelId="{1FE2B5E1-881E-4B2F-A6B5-3540807CAA19}" type="pres">
      <dgm:prSet presAssocID="{1C1F7EFA-EA9E-4991-9155-525A37CE8B73}" presName="conn2-1" presStyleLbl="parChTrans1D3" presStyleIdx="6" presStyleCnt="9"/>
      <dgm:spPr/>
    </dgm:pt>
    <dgm:pt modelId="{E7D1106E-57AE-4642-8A7E-2CFFDD2BF070}" type="pres">
      <dgm:prSet presAssocID="{1C1F7EFA-EA9E-4991-9155-525A37CE8B73}" presName="connTx" presStyleLbl="parChTrans1D3" presStyleIdx="6" presStyleCnt="9"/>
      <dgm:spPr/>
    </dgm:pt>
    <dgm:pt modelId="{1D7B3CC3-6B49-4477-BBB5-2B1D3DD3196D}" type="pres">
      <dgm:prSet presAssocID="{71230683-191E-4EDF-ACA5-AFC404D923F8}" presName="root2" presStyleCnt="0"/>
      <dgm:spPr/>
    </dgm:pt>
    <dgm:pt modelId="{5404DE54-706E-4160-B11A-D7102B9C7829}" type="pres">
      <dgm:prSet presAssocID="{71230683-191E-4EDF-ACA5-AFC404D923F8}" presName="LevelTwoTextNode" presStyleLbl="node3" presStyleIdx="6" presStyleCnt="9" custScaleX="238034" custLinFactNeighborX="41589" custLinFactNeighborY="20229">
        <dgm:presLayoutVars>
          <dgm:chPref val="3"/>
        </dgm:presLayoutVars>
      </dgm:prSet>
      <dgm:spPr/>
    </dgm:pt>
    <dgm:pt modelId="{C09E65DD-80FC-4C70-8263-77D8E7BDE623}" type="pres">
      <dgm:prSet presAssocID="{71230683-191E-4EDF-ACA5-AFC404D923F8}" presName="level3hierChild" presStyleCnt="0"/>
      <dgm:spPr/>
    </dgm:pt>
    <dgm:pt modelId="{977DE7C0-9825-4D67-8D72-6044EC072CAB}" type="pres">
      <dgm:prSet presAssocID="{55F77081-2B2A-4220-AF9B-AD349E96B9C2}" presName="conn2-1" presStyleLbl="parChTrans1D3" presStyleIdx="7" presStyleCnt="9"/>
      <dgm:spPr/>
    </dgm:pt>
    <dgm:pt modelId="{FBA4B90B-499E-48C7-87C1-ECEFFB300A43}" type="pres">
      <dgm:prSet presAssocID="{55F77081-2B2A-4220-AF9B-AD349E96B9C2}" presName="connTx" presStyleLbl="parChTrans1D3" presStyleIdx="7" presStyleCnt="9"/>
      <dgm:spPr/>
    </dgm:pt>
    <dgm:pt modelId="{C2C943D8-C531-4884-9ABF-6EA0B51AD3BE}" type="pres">
      <dgm:prSet presAssocID="{28D94441-C2B9-42B6-898B-53EDE8214CC2}" presName="root2" presStyleCnt="0"/>
      <dgm:spPr/>
    </dgm:pt>
    <dgm:pt modelId="{1441E900-45E6-487C-942C-161D72102D17}" type="pres">
      <dgm:prSet presAssocID="{28D94441-C2B9-42B6-898B-53EDE8214CC2}" presName="LevelTwoTextNode" presStyleLbl="node3" presStyleIdx="7" presStyleCnt="9" custScaleX="238034" custLinFactNeighborX="41589" custLinFactNeighborY="3999">
        <dgm:presLayoutVars>
          <dgm:chPref val="3"/>
        </dgm:presLayoutVars>
      </dgm:prSet>
      <dgm:spPr/>
    </dgm:pt>
    <dgm:pt modelId="{6D389D3C-BF26-4B96-BCD7-6574EB6D7B23}" type="pres">
      <dgm:prSet presAssocID="{28D94441-C2B9-42B6-898B-53EDE8214CC2}" presName="level3hierChild" presStyleCnt="0"/>
      <dgm:spPr/>
    </dgm:pt>
    <dgm:pt modelId="{E742125B-954B-4746-B62E-672881B24519}" type="pres">
      <dgm:prSet presAssocID="{5B075F41-3980-4B57-B1C9-AD4533E1C8F4}" presName="conn2-1" presStyleLbl="parChTrans1D2" presStyleIdx="3" presStyleCnt="4"/>
      <dgm:spPr/>
    </dgm:pt>
    <dgm:pt modelId="{6B9C0FF4-F4EF-41E7-95E0-C9098AB2EDCC}" type="pres">
      <dgm:prSet presAssocID="{5B075F41-3980-4B57-B1C9-AD4533E1C8F4}" presName="connTx" presStyleLbl="parChTrans1D2" presStyleIdx="3" presStyleCnt="4"/>
      <dgm:spPr/>
    </dgm:pt>
    <dgm:pt modelId="{B4B228EC-E855-458D-8B00-0D45D3E3488E}" type="pres">
      <dgm:prSet presAssocID="{3BC4E434-1CA4-43F3-89DC-A242AC35C735}" presName="root2" presStyleCnt="0"/>
      <dgm:spPr/>
    </dgm:pt>
    <dgm:pt modelId="{286334B2-9C5F-4164-B2BF-8CC4BBC86CE4}" type="pres">
      <dgm:prSet presAssocID="{3BC4E434-1CA4-43F3-89DC-A242AC35C735}" presName="LevelTwoTextNode" presStyleLbl="node2" presStyleIdx="3" presStyleCnt="4" custScaleX="218472" custScaleY="201617" custLinFactNeighborX="-24241">
        <dgm:presLayoutVars>
          <dgm:chPref val="3"/>
        </dgm:presLayoutVars>
      </dgm:prSet>
      <dgm:spPr/>
    </dgm:pt>
    <dgm:pt modelId="{7C101429-44D7-4904-8FD3-6F1AD886D575}" type="pres">
      <dgm:prSet presAssocID="{3BC4E434-1CA4-43F3-89DC-A242AC35C735}" presName="level3hierChild" presStyleCnt="0"/>
      <dgm:spPr/>
    </dgm:pt>
    <dgm:pt modelId="{1FEFE7CF-F839-7144-B9F9-DD10B9DBB8B2}" type="pres">
      <dgm:prSet presAssocID="{64BEE3D3-65B2-DE42-A4BB-702CF9D1454F}" presName="conn2-1" presStyleLbl="parChTrans1D3" presStyleIdx="8" presStyleCnt="9"/>
      <dgm:spPr/>
    </dgm:pt>
    <dgm:pt modelId="{D33F8C20-F633-2344-9820-406CB1627FE0}" type="pres">
      <dgm:prSet presAssocID="{64BEE3D3-65B2-DE42-A4BB-702CF9D1454F}" presName="connTx" presStyleLbl="parChTrans1D3" presStyleIdx="8" presStyleCnt="9"/>
      <dgm:spPr/>
    </dgm:pt>
    <dgm:pt modelId="{877C92A8-0E47-3C4A-81F8-4CB28BE3184D}" type="pres">
      <dgm:prSet presAssocID="{007BA9CB-D4DE-F34D-BA34-1898416858D1}" presName="root2" presStyleCnt="0"/>
      <dgm:spPr/>
    </dgm:pt>
    <dgm:pt modelId="{5C2E5554-6301-C841-8E11-7773102EAC31}" type="pres">
      <dgm:prSet presAssocID="{007BA9CB-D4DE-F34D-BA34-1898416858D1}" presName="LevelTwoTextNode" presStyleLbl="node3" presStyleIdx="8" presStyleCnt="9" custScaleX="296158">
        <dgm:presLayoutVars>
          <dgm:chPref val="3"/>
        </dgm:presLayoutVars>
      </dgm:prSet>
      <dgm:spPr/>
    </dgm:pt>
    <dgm:pt modelId="{AC390F4C-C34D-5A46-9140-8B3D03B385A9}" type="pres">
      <dgm:prSet presAssocID="{007BA9CB-D4DE-F34D-BA34-1898416858D1}" presName="level3hierChild" presStyleCnt="0"/>
      <dgm:spPr/>
    </dgm:pt>
  </dgm:ptLst>
  <dgm:cxnLst>
    <dgm:cxn modelId="{5A5F5100-BC1B-3443-94C2-EABFD1A10D46}" type="presOf" srcId="{300ADC77-7CFB-4454-9D64-7D26D9204AC2}" destId="{C932604C-6973-4C15-9336-14E4B17CA5C3}" srcOrd="1" destOrd="0" presId="urn:microsoft.com/office/officeart/2005/8/layout/hierarchy2"/>
    <dgm:cxn modelId="{A822B700-2DC9-4A54-8CFE-58C1FAA8E910}" srcId="{245B16EC-9438-4055-AA66-C0F51AEFF4B7}" destId="{3BC4E434-1CA4-43F3-89DC-A242AC35C735}" srcOrd="1" destOrd="0" parTransId="{5B075F41-3980-4B57-B1C9-AD4533E1C8F4}" sibTransId="{77B71784-E56E-4AD9-BB8A-5A3A57D18BA6}"/>
    <dgm:cxn modelId="{DAE71704-17AA-F844-9D46-1807D5E053F4}" type="presOf" srcId="{8360A01E-56CC-4445-8D9E-CDCECBF6CB1E}" destId="{20122C50-D062-7943-A7BB-F4F3B513E708}" srcOrd="1" destOrd="0" presId="urn:microsoft.com/office/officeart/2005/8/layout/hierarchy2"/>
    <dgm:cxn modelId="{C97BA505-71A4-4AF2-A6A4-DAB6458F2A05}" srcId="{E53F9CA1-4B10-4B53-892F-9B5A6FEB8DBD}" destId="{D1C689DA-C48D-49AB-B80F-E37BD8DCB989}" srcOrd="1" destOrd="0" parTransId="{45426939-DC07-4917-83FA-907D845673DC}" sibTransId="{AF327642-54AC-47E3-B2AA-BF9AA351C6AB}"/>
    <dgm:cxn modelId="{1E3C9706-1AE8-4D48-802F-8C550E1E304F}" type="presOf" srcId="{CFE94FE0-C913-4730-B7FB-5747714ADC2B}" destId="{6F0F1554-D164-4A64-8686-FB3168D85EAB}" srcOrd="1" destOrd="0" presId="urn:microsoft.com/office/officeart/2005/8/layout/hierarchy2"/>
    <dgm:cxn modelId="{9C3C2A07-E785-1043-8FBE-64D78212A800}" type="presOf" srcId="{9CC98A0D-870A-4D22-A179-21D7FD0DA97B}" destId="{9983D5FF-7674-4CB0-9755-95A56E9E5464}" srcOrd="0" destOrd="0" presId="urn:microsoft.com/office/officeart/2005/8/layout/hierarchy2"/>
    <dgm:cxn modelId="{4E50C70E-AC40-534C-98A9-18022F6251EC}" type="presOf" srcId="{250C1FF3-F7F5-4DF2-B0C9-E00873D17375}" destId="{F525D2D1-048A-49A1-B3E7-7B4AA055A4CE}" srcOrd="0" destOrd="0" presId="urn:microsoft.com/office/officeart/2005/8/layout/hierarchy2"/>
    <dgm:cxn modelId="{771D1F11-BC05-1245-BFE0-636CFD95CF6C}" type="presOf" srcId="{50251CDF-8F8C-403B-BCE6-E89DC8FFBF65}" destId="{1B9736BE-2678-448C-9CD6-DDBED6347B30}" srcOrd="0" destOrd="0" presId="urn:microsoft.com/office/officeart/2005/8/layout/hierarchy2"/>
    <dgm:cxn modelId="{4E5EB616-C6A3-5843-B9B0-161522C0CBFC}" type="presOf" srcId="{5B075F41-3980-4B57-B1C9-AD4533E1C8F4}" destId="{6B9C0FF4-F4EF-41E7-95E0-C9098AB2EDCC}" srcOrd="1" destOrd="0" presId="urn:microsoft.com/office/officeart/2005/8/layout/hierarchy2"/>
    <dgm:cxn modelId="{C48C4519-CC46-493F-A6C1-0551E6F8268F}" srcId="{82742869-3385-427A-B2EE-B8FE68699028}" destId="{6ED592CB-4E0C-403E-8E58-56ED41036FB2}" srcOrd="0" destOrd="0" parTransId="{DA72AE52-949D-48C9-AD64-38856F4D0DDF}" sibTransId="{551C2C7D-0BEF-4B50-9510-46D69FBA83FF}"/>
    <dgm:cxn modelId="{F4255121-1C24-4774-A6ED-8EFC4E994627}" srcId="{82742869-3385-427A-B2EE-B8FE68699028}" destId="{28D94441-C2B9-42B6-898B-53EDE8214CC2}" srcOrd="3" destOrd="0" parTransId="{55F77081-2B2A-4220-AF9B-AD349E96B9C2}" sibTransId="{0B42E0C8-A53A-4181-9444-9179B7EF3F70}"/>
    <dgm:cxn modelId="{3A359322-2251-46C4-87A6-83F6F052FA52}" srcId="{82742869-3385-427A-B2EE-B8FE68699028}" destId="{BF1351B3-D184-4066-B492-D45B2618F1B0}" srcOrd="1" destOrd="0" parTransId="{3480A57B-15A0-4AF1-9F49-A0ECA0342636}" sibTransId="{546DCDA7-BFB2-4444-A594-D9388D8ECEA8}"/>
    <dgm:cxn modelId="{A85D5E2A-131C-F14D-92BB-4CE99225DB1B}" type="presOf" srcId="{7D5BA4CD-320D-4B45-BAC7-473AC37F9B51}" destId="{F1002404-A317-4A16-86B1-07F09602DBD9}" srcOrd="0" destOrd="0" presId="urn:microsoft.com/office/officeart/2005/8/layout/hierarchy2"/>
    <dgm:cxn modelId="{3F06F82A-F3A2-4D56-AF9A-A5EA87051CE6}" srcId="{D1C689DA-C48D-49AB-B80F-E37BD8DCB989}" destId="{250C1FF3-F7F5-4DF2-B0C9-E00873D17375}" srcOrd="2" destOrd="0" parTransId="{9D7D3698-9D17-45C6-B299-44E0F9FEB031}" sibTransId="{E38474A3-C4C2-4C2E-9974-DBF19AAD40D4}"/>
    <dgm:cxn modelId="{28145F33-EECD-0741-BCFB-2F7C2651B8A3}" type="presOf" srcId="{1C1F7EFA-EA9E-4991-9155-525A37CE8B73}" destId="{E7D1106E-57AE-4642-8A7E-2CFFDD2BF070}" srcOrd="1" destOrd="0" presId="urn:microsoft.com/office/officeart/2005/8/layout/hierarchy2"/>
    <dgm:cxn modelId="{9CB86F39-1DC5-4F4A-A55C-DFD4C44DF328}" type="presOf" srcId="{9D7D3698-9D17-45C6-B299-44E0F9FEB031}" destId="{5D8EA224-A2B3-4C7D-98FE-9A36D6C779D2}" srcOrd="0" destOrd="0" presId="urn:microsoft.com/office/officeart/2005/8/layout/hierarchy2"/>
    <dgm:cxn modelId="{FA37773A-0B5A-2741-8D3D-63BE6CD49AF2}" type="presOf" srcId="{1C1F7EFA-EA9E-4991-9155-525A37CE8B73}" destId="{1FE2B5E1-881E-4B2F-A6B5-3540807CAA19}" srcOrd="0" destOrd="0" presId="urn:microsoft.com/office/officeart/2005/8/layout/hierarchy2"/>
    <dgm:cxn modelId="{6EB3DA3A-4701-1246-BCCC-CD1032D900CB}" type="presOf" srcId="{300ADC77-7CFB-4454-9D64-7D26D9204AC2}" destId="{C89201A6-94D3-45FF-B21C-F7F91D3D6266}" srcOrd="0" destOrd="0" presId="urn:microsoft.com/office/officeart/2005/8/layout/hierarchy2"/>
    <dgm:cxn modelId="{44E0243C-9CC0-45BF-A337-CF95E739A216}" srcId="{D1C689DA-C48D-49AB-B80F-E37BD8DCB989}" destId="{7D5BA4CD-320D-4B45-BAC7-473AC37F9B51}" srcOrd="1" destOrd="0" parTransId="{300ADC77-7CFB-4454-9D64-7D26D9204AC2}" sibTransId="{66560696-1352-44B9-BE1F-C2EE4171BCB5}"/>
    <dgm:cxn modelId="{16778E45-6C56-4A2A-B555-972E100B2BE8}" srcId="{E53F9CA1-4B10-4B53-892F-9B5A6FEB8DBD}" destId="{D37379E9-367E-4476-9992-0A2A2D36DDE7}" srcOrd="0" destOrd="0" parTransId="{B877EC25-5AEE-4F92-9583-8AEFA001E1E6}" sibTransId="{B47CC263-4858-4D76-A195-116C6A80EB34}"/>
    <dgm:cxn modelId="{AECDBB46-822F-234C-B900-A86B102E99C9}" type="presOf" srcId="{28D94441-C2B9-42B6-898B-53EDE8214CC2}" destId="{1441E900-45E6-487C-942C-161D72102D17}" srcOrd="0" destOrd="0" presId="urn:microsoft.com/office/officeart/2005/8/layout/hierarchy2"/>
    <dgm:cxn modelId="{8797684C-B62B-134D-8178-389B20B45651}" type="presOf" srcId="{45426939-DC07-4917-83FA-907D845673DC}" destId="{89405B7C-F1BA-42C4-83F0-95573823B34C}" srcOrd="1" destOrd="0" presId="urn:microsoft.com/office/officeart/2005/8/layout/hierarchy2"/>
    <dgm:cxn modelId="{BD76204F-1AB7-0043-94FF-D5B93C551C84}" type="presOf" srcId="{E53F9CA1-4B10-4B53-892F-9B5A6FEB8DBD}" destId="{8AE24F04-1A19-4642-856A-09F357A96DE2}" srcOrd="0" destOrd="0" presId="urn:microsoft.com/office/officeart/2005/8/layout/hierarchy2"/>
    <dgm:cxn modelId="{DFB92350-143E-6E44-B5F8-FA846EFFEB15}" type="presOf" srcId="{DB962663-6788-B045-86D5-E7DEDA5BA547}" destId="{516999B1-04E4-3644-9C76-4EE582291C45}" srcOrd="0" destOrd="0" presId="urn:microsoft.com/office/officeart/2005/8/layout/hierarchy2"/>
    <dgm:cxn modelId="{E3CB5F50-445E-A540-9E50-21996097B1C2}" type="presOf" srcId="{D1C689DA-C48D-49AB-B80F-E37BD8DCB989}" destId="{B4908EF8-D55A-42E2-99BC-B9215CDC3946}" srcOrd="0" destOrd="0" presId="urn:microsoft.com/office/officeart/2005/8/layout/hierarchy2"/>
    <dgm:cxn modelId="{08D57456-4D7E-4749-A9A2-17C1E276738D}" type="presOf" srcId="{C4DB0884-4209-42E9-8090-AFDA17F96B76}" destId="{58B6C831-9479-40B3-9F75-9624C6EB4CBD}" srcOrd="0" destOrd="0" presId="urn:microsoft.com/office/officeart/2005/8/layout/hierarchy2"/>
    <dgm:cxn modelId="{81F9C658-60BA-1442-9A4A-3CFD88547C98}" type="presOf" srcId="{64BEE3D3-65B2-DE42-A4BB-702CF9D1454F}" destId="{D33F8C20-F633-2344-9820-406CB1627FE0}" srcOrd="1" destOrd="0" presId="urn:microsoft.com/office/officeart/2005/8/layout/hierarchy2"/>
    <dgm:cxn modelId="{0868725F-5328-1244-B512-D3F8A944319F}" type="presOf" srcId="{CFE94FE0-C913-4730-B7FB-5747714ADC2B}" destId="{8A00BA52-45E8-476B-B83D-995B161010DD}" srcOrd="0" destOrd="0" presId="urn:microsoft.com/office/officeart/2005/8/layout/hierarchy2"/>
    <dgm:cxn modelId="{B716D762-4868-384D-99DB-2C6ED14BE64F}" type="presOf" srcId="{9CC98A0D-870A-4D22-A179-21D7FD0DA97B}" destId="{EBB50119-E411-4205-ABFB-5E5D28E4AA59}" srcOrd="1" destOrd="0" presId="urn:microsoft.com/office/officeart/2005/8/layout/hierarchy2"/>
    <dgm:cxn modelId="{FF772F64-BFE7-9447-89F3-947C48C82A91}" type="presOf" srcId="{55F77081-2B2A-4220-AF9B-AD349E96B9C2}" destId="{FBA4B90B-499E-48C7-87C1-ECEFFB300A43}" srcOrd="1" destOrd="0" presId="urn:microsoft.com/office/officeart/2005/8/layout/hierarchy2"/>
    <dgm:cxn modelId="{94D47869-B69E-0A46-9231-3BF33B06371B}" type="presOf" srcId="{71230683-191E-4EDF-ACA5-AFC404D923F8}" destId="{5404DE54-706E-4160-B11A-D7102B9C7829}" srcOrd="0" destOrd="0" presId="urn:microsoft.com/office/officeart/2005/8/layout/hierarchy2"/>
    <dgm:cxn modelId="{09939D6C-9CA9-A445-B823-26EA8EC874F7}" type="presOf" srcId="{8360A01E-56CC-4445-8D9E-CDCECBF6CB1E}" destId="{653C0B08-ADFB-EC47-A824-91B2A1EA906A}" srcOrd="0" destOrd="0" presId="urn:microsoft.com/office/officeart/2005/8/layout/hierarchy2"/>
    <dgm:cxn modelId="{E7150274-86EC-4108-ADD6-17E2D254C781}" srcId="{245B16EC-9438-4055-AA66-C0F51AEFF4B7}" destId="{82742869-3385-427A-B2EE-B8FE68699028}" srcOrd="0" destOrd="0" parTransId="{9CC98A0D-870A-4D22-A179-21D7FD0DA97B}" sibTransId="{52AB643C-470D-4115-A181-7C599189B98E}"/>
    <dgm:cxn modelId="{2F81E97D-0F58-E84B-A9A2-59D708723D39}" type="presOf" srcId="{6ED592CB-4E0C-403E-8E58-56ED41036FB2}" destId="{F692CC04-AE40-4150-A9B1-C65F9ADF0FED}" srcOrd="0" destOrd="0" presId="urn:microsoft.com/office/officeart/2005/8/layout/hierarchy2"/>
    <dgm:cxn modelId="{ED69427F-56C4-3F4D-B869-00DC512B66BE}" type="presOf" srcId="{55F77081-2B2A-4220-AF9B-AD349E96B9C2}" destId="{977DE7C0-9825-4D67-8D72-6044EC072CAB}" srcOrd="0" destOrd="0" presId="urn:microsoft.com/office/officeart/2005/8/layout/hierarchy2"/>
    <dgm:cxn modelId="{06EB837F-6FB6-7B45-99D8-8B9281A150E7}" type="presOf" srcId="{BF1351B3-D184-4066-B492-D45B2618F1B0}" destId="{FE97D9D8-D159-4CDC-B66F-7729BB54A423}" srcOrd="0" destOrd="0" presId="urn:microsoft.com/office/officeart/2005/8/layout/hierarchy2"/>
    <dgm:cxn modelId="{DD73C48A-51C3-444B-800D-8B7C929D7A77}" type="presOf" srcId="{64BEE3D3-65B2-DE42-A4BB-702CF9D1454F}" destId="{1FEFE7CF-F839-7144-B9F9-DD10B9DBB8B2}" srcOrd="0" destOrd="0" presId="urn:microsoft.com/office/officeart/2005/8/layout/hierarchy2"/>
    <dgm:cxn modelId="{CF61748D-9F9E-2E43-ADAD-0ACC1C2EBA07}" type="presOf" srcId="{5B075F41-3980-4B57-B1C9-AD4533E1C8F4}" destId="{E742125B-954B-4746-B62E-672881B24519}" srcOrd="0" destOrd="0" presId="urn:microsoft.com/office/officeart/2005/8/layout/hierarchy2"/>
    <dgm:cxn modelId="{16E78D9D-7D3B-3749-99C1-EC90A9497866}" type="presOf" srcId="{DA72AE52-949D-48C9-AD64-38856F4D0DDF}" destId="{54E2515E-544E-4C22-B565-96B420ACE68F}" srcOrd="1" destOrd="0" presId="urn:microsoft.com/office/officeart/2005/8/layout/hierarchy2"/>
    <dgm:cxn modelId="{B3AFCD9D-4EAD-1144-99A8-F1F0EEF5F72C}" type="presOf" srcId="{3480A57B-15A0-4AF1-9F49-A0ECA0342636}" destId="{84B30FB1-5167-4147-9F79-7D6F4157AF91}" srcOrd="0" destOrd="0" presId="urn:microsoft.com/office/officeart/2005/8/layout/hierarchy2"/>
    <dgm:cxn modelId="{DDCC5E9F-46CA-0B45-B019-511539CD0FD9}" type="presOf" srcId="{245B16EC-9438-4055-AA66-C0F51AEFF4B7}" destId="{5824AC5D-BD8F-4123-9EB0-42F4E8DBD3F3}" srcOrd="0" destOrd="0" presId="urn:microsoft.com/office/officeart/2005/8/layout/hierarchy2"/>
    <dgm:cxn modelId="{481283AB-47CE-6F41-BF7F-5BE4D82F5C3C}" srcId="{3BC4E434-1CA4-43F3-89DC-A242AC35C735}" destId="{007BA9CB-D4DE-F34D-BA34-1898416858D1}" srcOrd="0" destOrd="0" parTransId="{64BEE3D3-65B2-DE42-A4BB-702CF9D1454F}" sibTransId="{F2FAB4F6-BED0-974E-9C89-3205B44ED2B7}"/>
    <dgm:cxn modelId="{C32E92AB-2FD6-1F47-8679-4A155D59A92E}" type="presOf" srcId="{9D7D3698-9D17-45C6-B299-44E0F9FEB031}" destId="{3ED4216F-A1EB-4F2B-92C0-9A2C7EFD89A2}" srcOrd="1" destOrd="0" presId="urn:microsoft.com/office/officeart/2005/8/layout/hierarchy2"/>
    <dgm:cxn modelId="{A60D70AD-1DB9-804A-B283-4F303E59653C}" type="presOf" srcId="{3480A57B-15A0-4AF1-9F49-A0ECA0342636}" destId="{4068FE85-7930-4FD1-8ABA-74481E56FE4C}" srcOrd="1" destOrd="0" presId="urn:microsoft.com/office/officeart/2005/8/layout/hierarchy2"/>
    <dgm:cxn modelId="{083B00C3-6022-C34C-8161-809AB2D48247}" type="presOf" srcId="{B877EC25-5AEE-4F92-9583-8AEFA001E1E6}" destId="{632634E3-796D-4AF2-8163-D6A71BA2E8E4}" srcOrd="0" destOrd="0" presId="urn:microsoft.com/office/officeart/2005/8/layout/hierarchy2"/>
    <dgm:cxn modelId="{63CC4CC5-ED7F-4EF0-ABDD-BC60641D9C22}" srcId="{50251CDF-8F8C-403B-BCE6-E89DC8FFBF65}" destId="{245B16EC-9438-4055-AA66-C0F51AEFF4B7}" srcOrd="1" destOrd="0" parTransId="{28F3DE79-F2E2-4C9F-8B68-09E766C8043A}" sibTransId="{374D6268-790A-4B62-A5CF-4EA50C521E3C}"/>
    <dgm:cxn modelId="{CD0577C8-249B-B643-9A87-AC4CAC6D84A8}" type="presOf" srcId="{82742869-3385-427A-B2EE-B8FE68699028}" destId="{23DAE1E0-331C-4AC9-AF85-A9253F20671D}" srcOrd="0" destOrd="0" presId="urn:microsoft.com/office/officeart/2005/8/layout/hierarchy2"/>
    <dgm:cxn modelId="{ED91E3CB-86E8-4476-9D91-EFC2E708B5F2}" srcId="{50251CDF-8F8C-403B-BCE6-E89DC8FFBF65}" destId="{E53F9CA1-4B10-4B53-892F-9B5A6FEB8DBD}" srcOrd="0" destOrd="0" parTransId="{A5C0B442-DC67-4EE5-975C-D59A3B89CB51}" sibTransId="{C2B2F221-D16C-47B4-8E4E-176047B15FC0}"/>
    <dgm:cxn modelId="{D58D89D3-FF38-6E4F-99AC-8A5DD77B6B45}" srcId="{D37379E9-367E-4476-9992-0A2A2D36DDE7}" destId="{DB962663-6788-B045-86D5-E7DEDA5BA547}" srcOrd="0" destOrd="0" parTransId="{8360A01E-56CC-4445-8D9E-CDCECBF6CB1E}" sibTransId="{06E73BA2-86E2-164C-89C6-7EF1D25F490D}"/>
    <dgm:cxn modelId="{B550EBD3-DC33-4D1A-8992-DCB119B20B66}" srcId="{82742869-3385-427A-B2EE-B8FE68699028}" destId="{71230683-191E-4EDF-ACA5-AFC404D923F8}" srcOrd="2" destOrd="0" parTransId="{1C1F7EFA-EA9E-4991-9155-525A37CE8B73}" sibTransId="{110C0960-B340-4A7B-9EA7-E6B07E43A350}"/>
    <dgm:cxn modelId="{F43E16D9-249B-C34F-BDC2-A750A3A28696}" type="presOf" srcId="{D37379E9-367E-4476-9992-0A2A2D36DDE7}" destId="{1460475E-F293-4E25-A31C-270E9CAB4BA3}" srcOrd="0" destOrd="0" presId="urn:microsoft.com/office/officeart/2005/8/layout/hierarchy2"/>
    <dgm:cxn modelId="{FB807EDF-CF22-BE49-8A65-870F61D402B5}" type="presOf" srcId="{B877EC25-5AEE-4F92-9583-8AEFA001E1E6}" destId="{FA7C4A44-DF09-4B3B-BEE3-01F0F108604D}" srcOrd="1" destOrd="0" presId="urn:microsoft.com/office/officeart/2005/8/layout/hierarchy2"/>
    <dgm:cxn modelId="{4351D4E3-FD6F-DC4B-A101-1349710944FA}" type="presOf" srcId="{007BA9CB-D4DE-F34D-BA34-1898416858D1}" destId="{5C2E5554-6301-C841-8E11-7773102EAC31}" srcOrd="0" destOrd="0" presId="urn:microsoft.com/office/officeart/2005/8/layout/hierarchy2"/>
    <dgm:cxn modelId="{FFE455EC-53FF-4C72-BD41-986D6BB19966}" srcId="{D1C689DA-C48D-49AB-B80F-E37BD8DCB989}" destId="{C4DB0884-4209-42E9-8090-AFDA17F96B76}" srcOrd="0" destOrd="0" parTransId="{CFE94FE0-C913-4730-B7FB-5747714ADC2B}" sibTransId="{3DE4809D-A6F4-4875-813D-52C3234A7250}"/>
    <dgm:cxn modelId="{1700B0F1-DEC9-B244-94B1-02293F8BACE7}" type="presOf" srcId="{3BC4E434-1CA4-43F3-89DC-A242AC35C735}" destId="{286334B2-9C5F-4164-B2BF-8CC4BBC86CE4}" srcOrd="0" destOrd="0" presId="urn:microsoft.com/office/officeart/2005/8/layout/hierarchy2"/>
    <dgm:cxn modelId="{AA94DFF4-E568-614C-89B7-0516BEB30753}" type="presOf" srcId="{DA72AE52-949D-48C9-AD64-38856F4D0DDF}" destId="{81591275-685D-42D7-B428-422006961F83}" srcOrd="0" destOrd="0" presId="urn:microsoft.com/office/officeart/2005/8/layout/hierarchy2"/>
    <dgm:cxn modelId="{FBEE82F8-EB7F-2D42-A8A7-3540A2B27BAE}" type="presOf" srcId="{45426939-DC07-4917-83FA-907D845673DC}" destId="{8F0B001C-25EE-40D0-9FF2-FF328F6E4359}" srcOrd="0" destOrd="0" presId="urn:microsoft.com/office/officeart/2005/8/layout/hierarchy2"/>
    <dgm:cxn modelId="{86480C2C-7729-684E-A8FF-6185B60E225B}" type="presParOf" srcId="{1B9736BE-2678-448C-9CD6-DDBED6347B30}" destId="{C87A0874-D232-4C65-9F1E-4667A65FFBED}" srcOrd="0" destOrd="0" presId="urn:microsoft.com/office/officeart/2005/8/layout/hierarchy2"/>
    <dgm:cxn modelId="{799B9B03-8A56-CA4A-A279-23E9CDC03D35}" type="presParOf" srcId="{C87A0874-D232-4C65-9F1E-4667A65FFBED}" destId="{8AE24F04-1A19-4642-856A-09F357A96DE2}" srcOrd="0" destOrd="0" presId="urn:microsoft.com/office/officeart/2005/8/layout/hierarchy2"/>
    <dgm:cxn modelId="{3D69520B-3926-2344-B35A-52C2EDB2A0B8}" type="presParOf" srcId="{C87A0874-D232-4C65-9F1E-4667A65FFBED}" destId="{6158F664-3F9E-45B9-AEBC-3C1D7AE4C4BE}" srcOrd="1" destOrd="0" presId="urn:microsoft.com/office/officeart/2005/8/layout/hierarchy2"/>
    <dgm:cxn modelId="{1D68D359-333C-A641-9E5C-EA59B92AD516}" type="presParOf" srcId="{6158F664-3F9E-45B9-AEBC-3C1D7AE4C4BE}" destId="{632634E3-796D-4AF2-8163-D6A71BA2E8E4}" srcOrd="0" destOrd="0" presId="urn:microsoft.com/office/officeart/2005/8/layout/hierarchy2"/>
    <dgm:cxn modelId="{0630330F-DBA7-2043-BD71-2E5B73111136}" type="presParOf" srcId="{632634E3-796D-4AF2-8163-D6A71BA2E8E4}" destId="{FA7C4A44-DF09-4B3B-BEE3-01F0F108604D}" srcOrd="0" destOrd="0" presId="urn:microsoft.com/office/officeart/2005/8/layout/hierarchy2"/>
    <dgm:cxn modelId="{ACFF4CB1-5FD1-AB48-9562-EF41DAA4A5E5}" type="presParOf" srcId="{6158F664-3F9E-45B9-AEBC-3C1D7AE4C4BE}" destId="{01D7DB91-E594-4854-A023-4202DBF5B122}" srcOrd="1" destOrd="0" presId="urn:microsoft.com/office/officeart/2005/8/layout/hierarchy2"/>
    <dgm:cxn modelId="{AE1531DB-9450-BF45-AFC8-2B95BAFEB67F}" type="presParOf" srcId="{01D7DB91-E594-4854-A023-4202DBF5B122}" destId="{1460475E-F293-4E25-A31C-270E9CAB4BA3}" srcOrd="0" destOrd="0" presId="urn:microsoft.com/office/officeart/2005/8/layout/hierarchy2"/>
    <dgm:cxn modelId="{3274B55A-4889-4A41-B782-C3E1E7C2BD4A}" type="presParOf" srcId="{01D7DB91-E594-4854-A023-4202DBF5B122}" destId="{6D4798B8-8CD4-45FD-8322-DDB3948E93E6}" srcOrd="1" destOrd="0" presId="urn:microsoft.com/office/officeart/2005/8/layout/hierarchy2"/>
    <dgm:cxn modelId="{75DDB8F4-85F8-E448-B84E-F12AE71F6AD6}" type="presParOf" srcId="{6D4798B8-8CD4-45FD-8322-DDB3948E93E6}" destId="{653C0B08-ADFB-EC47-A824-91B2A1EA906A}" srcOrd="0" destOrd="0" presId="urn:microsoft.com/office/officeart/2005/8/layout/hierarchy2"/>
    <dgm:cxn modelId="{BEB1DFDD-11AD-794F-B5F9-E6727B53E58A}" type="presParOf" srcId="{653C0B08-ADFB-EC47-A824-91B2A1EA906A}" destId="{20122C50-D062-7943-A7BB-F4F3B513E708}" srcOrd="0" destOrd="0" presId="urn:microsoft.com/office/officeart/2005/8/layout/hierarchy2"/>
    <dgm:cxn modelId="{24EF848A-C3EC-6C4D-B285-A44EC936C5B9}" type="presParOf" srcId="{6D4798B8-8CD4-45FD-8322-DDB3948E93E6}" destId="{8EF54790-1FC7-5E4A-86FD-DA2A2B6C1B15}" srcOrd="1" destOrd="0" presId="urn:microsoft.com/office/officeart/2005/8/layout/hierarchy2"/>
    <dgm:cxn modelId="{858374EF-645D-DF45-AB7E-B245D21CB638}" type="presParOf" srcId="{8EF54790-1FC7-5E4A-86FD-DA2A2B6C1B15}" destId="{516999B1-04E4-3644-9C76-4EE582291C45}" srcOrd="0" destOrd="0" presId="urn:microsoft.com/office/officeart/2005/8/layout/hierarchy2"/>
    <dgm:cxn modelId="{67285490-B6F4-9845-BB7A-D1312FF3D8E4}" type="presParOf" srcId="{8EF54790-1FC7-5E4A-86FD-DA2A2B6C1B15}" destId="{7EBA9AC6-E16B-3F4B-8D5B-2B2EFE2C7AFC}" srcOrd="1" destOrd="0" presId="urn:microsoft.com/office/officeart/2005/8/layout/hierarchy2"/>
    <dgm:cxn modelId="{FF879B0C-3641-8C40-883E-0DC0AB959411}" type="presParOf" srcId="{6158F664-3F9E-45B9-AEBC-3C1D7AE4C4BE}" destId="{8F0B001C-25EE-40D0-9FF2-FF328F6E4359}" srcOrd="2" destOrd="0" presId="urn:microsoft.com/office/officeart/2005/8/layout/hierarchy2"/>
    <dgm:cxn modelId="{3F675C3C-6DDE-E040-8F60-AD477B428BD3}" type="presParOf" srcId="{8F0B001C-25EE-40D0-9FF2-FF328F6E4359}" destId="{89405B7C-F1BA-42C4-83F0-95573823B34C}" srcOrd="0" destOrd="0" presId="urn:microsoft.com/office/officeart/2005/8/layout/hierarchy2"/>
    <dgm:cxn modelId="{43BDBDCE-E2A8-EB44-80FD-CBE62104EE72}" type="presParOf" srcId="{6158F664-3F9E-45B9-AEBC-3C1D7AE4C4BE}" destId="{6BAF9F25-6A75-4EBD-85A7-1B2296DC97DC}" srcOrd="3" destOrd="0" presId="urn:microsoft.com/office/officeart/2005/8/layout/hierarchy2"/>
    <dgm:cxn modelId="{EF5B8E3D-A312-6A40-A2AB-EF25D47FA8B2}" type="presParOf" srcId="{6BAF9F25-6A75-4EBD-85A7-1B2296DC97DC}" destId="{B4908EF8-D55A-42E2-99BC-B9215CDC3946}" srcOrd="0" destOrd="0" presId="urn:microsoft.com/office/officeart/2005/8/layout/hierarchy2"/>
    <dgm:cxn modelId="{A6CBEB0D-16B3-F740-B135-8654EF6B7D0B}" type="presParOf" srcId="{6BAF9F25-6A75-4EBD-85A7-1B2296DC97DC}" destId="{F553AC73-CECC-472A-A22F-0A8EA9083BD9}" srcOrd="1" destOrd="0" presId="urn:microsoft.com/office/officeart/2005/8/layout/hierarchy2"/>
    <dgm:cxn modelId="{1314B268-F85D-E34B-90FA-5B3E751058BC}" type="presParOf" srcId="{F553AC73-CECC-472A-A22F-0A8EA9083BD9}" destId="{8A00BA52-45E8-476B-B83D-995B161010DD}" srcOrd="0" destOrd="0" presId="urn:microsoft.com/office/officeart/2005/8/layout/hierarchy2"/>
    <dgm:cxn modelId="{F7BD7F56-2738-D048-85E9-88DC087E5845}" type="presParOf" srcId="{8A00BA52-45E8-476B-B83D-995B161010DD}" destId="{6F0F1554-D164-4A64-8686-FB3168D85EAB}" srcOrd="0" destOrd="0" presId="urn:microsoft.com/office/officeart/2005/8/layout/hierarchy2"/>
    <dgm:cxn modelId="{E68F8B75-61A7-9D4D-8935-699F653C8E9A}" type="presParOf" srcId="{F553AC73-CECC-472A-A22F-0A8EA9083BD9}" destId="{E25F6DEF-212F-4E86-8A2C-6C4E3F4E91F4}" srcOrd="1" destOrd="0" presId="urn:microsoft.com/office/officeart/2005/8/layout/hierarchy2"/>
    <dgm:cxn modelId="{C6F5795B-2FC7-3E4C-BD60-A41B8277EABA}" type="presParOf" srcId="{E25F6DEF-212F-4E86-8A2C-6C4E3F4E91F4}" destId="{58B6C831-9479-40B3-9F75-9624C6EB4CBD}" srcOrd="0" destOrd="0" presId="urn:microsoft.com/office/officeart/2005/8/layout/hierarchy2"/>
    <dgm:cxn modelId="{47F783A6-A37F-6D4A-947A-F0BB9855568B}" type="presParOf" srcId="{E25F6DEF-212F-4E86-8A2C-6C4E3F4E91F4}" destId="{9D917C01-ECED-4EAB-85F3-AFF509127C32}" srcOrd="1" destOrd="0" presId="urn:microsoft.com/office/officeart/2005/8/layout/hierarchy2"/>
    <dgm:cxn modelId="{AB39BD25-A41D-F54D-B41C-D48F60754577}" type="presParOf" srcId="{F553AC73-CECC-472A-A22F-0A8EA9083BD9}" destId="{C89201A6-94D3-45FF-B21C-F7F91D3D6266}" srcOrd="2" destOrd="0" presId="urn:microsoft.com/office/officeart/2005/8/layout/hierarchy2"/>
    <dgm:cxn modelId="{6BE6A3E9-FAE5-6E4E-B07A-B447E73819E9}" type="presParOf" srcId="{C89201A6-94D3-45FF-B21C-F7F91D3D6266}" destId="{C932604C-6973-4C15-9336-14E4B17CA5C3}" srcOrd="0" destOrd="0" presId="urn:microsoft.com/office/officeart/2005/8/layout/hierarchy2"/>
    <dgm:cxn modelId="{39052370-6AFB-FC46-8A35-4D3E357756BD}" type="presParOf" srcId="{F553AC73-CECC-472A-A22F-0A8EA9083BD9}" destId="{39D2BDAE-9E19-4DA6-8FEE-A33AEB28EE11}" srcOrd="3" destOrd="0" presId="urn:microsoft.com/office/officeart/2005/8/layout/hierarchy2"/>
    <dgm:cxn modelId="{6B2407FF-C484-1344-AF89-E56541115A6D}" type="presParOf" srcId="{39D2BDAE-9E19-4DA6-8FEE-A33AEB28EE11}" destId="{F1002404-A317-4A16-86B1-07F09602DBD9}" srcOrd="0" destOrd="0" presId="urn:microsoft.com/office/officeart/2005/8/layout/hierarchy2"/>
    <dgm:cxn modelId="{F6DB8DB5-21C3-874A-8675-438BC302FCAB}" type="presParOf" srcId="{39D2BDAE-9E19-4DA6-8FEE-A33AEB28EE11}" destId="{C3ACDD80-50D1-4949-8EF8-381EE383A8E5}" srcOrd="1" destOrd="0" presId="urn:microsoft.com/office/officeart/2005/8/layout/hierarchy2"/>
    <dgm:cxn modelId="{DECC3274-E6AE-154A-969B-C8BC4A57DB47}" type="presParOf" srcId="{F553AC73-CECC-472A-A22F-0A8EA9083BD9}" destId="{5D8EA224-A2B3-4C7D-98FE-9A36D6C779D2}" srcOrd="4" destOrd="0" presId="urn:microsoft.com/office/officeart/2005/8/layout/hierarchy2"/>
    <dgm:cxn modelId="{E81CB867-0B60-5240-8BE2-552C7A8734BB}" type="presParOf" srcId="{5D8EA224-A2B3-4C7D-98FE-9A36D6C779D2}" destId="{3ED4216F-A1EB-4F2B-92C0-9A2C7EFD89A2}" srcOrd="0" destOrd="0" presId="urn:microsoft.com/office/officeart/2005/8/layout/hierarchy2"/>
    <dgm:cxn modelId="{1E95662E-B4DC-8949-9DD1-1CBFC3A2A141}" type="presParOf" srcId="{F553AC73-CECC-472A-A22F-0A8EA9083BD9}" destId="{E231060C-8A1B-4BCB-BB7B-F3FA6EFA9EDC}" srcOrd="5" destOrd="0" presId="urn:microsoft.com/office/officeart/2005/8/layout/hierarchy2"/>
    <dgm:cxn modelId="{A5CECA47-B504-124E-BAB6-E4646876D3B3}" type="presParOf" srcId="{E231060C-8A1B-4BCB-BB7B-F3FA6EFA9EDC}" destId="{F525D2D1-048A-49A1-B3E7-7B4AA055A4CE}" srcOrd="0" destOrd="0" presId="urn:microsoft.com/office/officeart/2005/8/layout/hierarchy2"/>
    <dgm:cxn modelId="{54447E68-CDF3-1546-8430-C86633A04396}" type="presParOf" srcId="{E231060C-8A1B-4BCB-BB7B-F3FA6EFA9EDC}" destId="{C29C5AB4-2A06-457D-87F4-D4192BF298C6}" srcOrd="1" destOrd="0" presId="urn:microsoft.com/office/officeart/2005/8/layout/hierarchy2"/>
    <dgm:cxn modelId="{0554F521-2CB3-0145-B8C3-F3C5863D9DF9}" type="presParOf" srcId="{1B9736BE-2678-448C-9CD6-DDBED6347B30}" destId="{B2D15D61-114F-49DD-B033-ABE50DAF0B44}" srcOrd="1" destOrd="0" presId="urn:microsoft.com/office/officeart/2005/8/layout/hierarchy2"/>
    <dgm:cxn modelId="{C2522083-81E7-6345-88DD-89DE35EE6CEA}" type="presParOf" srcId="{B2D15D61-114F-49DD-B033-ABE50DAF0B44}" destId="{5824AC5D-BD8F-4123-9EB0-42F4E8DBD3F3}" srcOrd="0" destOrd="0" presId="urn:microsoft.com/office/officeart/2005/8/layout/hierarchy2"/>
    <dgm:cxn modelId="{E81E08FB-0311-F94A-9EBF-AB3E463FEFCE}" type="presParOf" srcId="{B2D15D61-114F-49DD-B033-ABE50DAF0B44}" destId="{2C411DBC-92E4-4C4A-A51B-3CE426CDDEBA}" srcOrd="1" destOrd="0" presId="urn:microsoft.com/office/officeart/2005/8/layout/hierarchy2"/>
    <dgm:cxn modelId="{B07059B2-1B9F-B24B-8E79-C2B0CD16B685}" type="presParOf" srcId="{2C411DBC-92E4-4C4A-A51B-3CE426CDDEBA}" destId="{9983D5FF-7674-4CB0-9755-95A56E9E5464}" srcOrd="0" destOrd="0" presId="urn:microsoft.com/office/officeart/2005/8/layout/hierarchy2"/>
    <dgm:cxn modelId="{6430D40F-45EA-914E-A54C-F5F42CF9A1C6}" type="presParOf" srcId="{9983D5FF-7674-4CB0-9755-95A56E9E5464}" destId="{EBB50119-E411-4205-ABFB-5E5D28E4AA59}" srcOrd="0" destOrd="0" presId="urn:microsoft.com/office/officeart/2005/8/layout/hierarchy2"/>
    <dgm:cxn modelId="{AD7F54BA-2A2F-6C48-984A-D0A5B2161D0B}" type="presParOf" srcId="{2C411DBC-92E4-4C4A-A51B-3CE426CDDEBA}" destId="{71863726-14E3-4562-99D6-05EEE63410CC}" srcOrd="1" destOrd="0" presId="urn:microsoft.com/office/officeart/2005/8/layout/hierarchy2"/>
    <dgm:cxn modelId="{F59E3FD2-D23F-E046-83B6-D0F5725D7C04}" type="presParOf" srcId="{71863726-14E3-4562-99D6-05EEE63410CC}" destId="{23DAE1E0-331C-4AC9-AF85-A9253F20671D}" srcOrd="0" destOrd="0" presId="urn:microsoft.com/office/officeart/2005/8/layout/hierarchy2"/>
    <dgm:cxn modelId="{BE0A2E85-15B4-A942-9FE5-8FDD6364230F}" type="presParOf" srcId="{71863726-14E3-4562-99D6-05EEE63410CC}" destId="{14ED6C94-72E8-4CB7-8AA9-22A5604DD781}" srcOrd="1" destOrd="0" presId="urn:microsoft.com/office/officeart/2005/8/layout/hierarchy2"/>
    <dgm:cxn modelId="{7A6E58C8-2B75-AF47-990F-F6FCAFF85EDF}" type="presParOf" srcId="{14ED6C94-72E8-4CB7-8AA9-22A5604DD781}" destId="{81591275-685D-42D7-B428-422006961F83}" srcOrd="0" destOrd="0" presId="urn:microsoft.com/office/officeart/2005/8/layout/hierarchy2"/>
    <dgm:cxn modelId="{664A5027-2B8B-ED46-9F04-A72275A41705}" type="presParOf" srcId="{81591275-685D-42D7-B428-422006961F83}" destId="{54E2515E-544E-4C22-B565-96B420ACE68F}" srcOrd="0" destOrd="0" presId="urn:microsoft.com/office/officeart/2005/8/layout/hierarchy2"/>
    <dgm:cxn modelId="{F1AB19D6-9DA0-794C-8489-337F623838B2}" type="presParOf" srcId="{14ED6C94-72E8-4CB7-8AA9-22A5604DD781}" destId="{5108DA46-C7B9-4C2D-AFA0-0FB3919EA896}" srcOrd="1" destOrd="0" presId="urn:microsoft.com/office/officeart/2005/8/layout/hierarchy2"/>
    <dgm:cxn modelId="{6017CC6D-0D4B-0D47-9BA7-152757F023EF}" type="presParOf" srcId="{5108DA46-C7B9-4C2D-AFA0-0FB3919EA896}" destId="{F692CC04-AE40-4150-A9B1-C65F9ADF0FED}" srcOrd="0" destOrd="0" presId="urn:microsoft.com/office/officeart/2005/8/layout/hierarchy2"/>
    <dgm:cxn modelId="{75C2FB65-0314-AF41-9B29-797D52287B2A}" type="presParOf" srcId="{5108DA46-C7B9-4C2D-AFA0-0FB3919EA896}" destId="{9CF8478F-BFFA-481C-AEBD-B943BE56992A}" srcOrd="1" destOrd="0" presId="urn:microsoft.com/office/officeart/2005/8/layout/hierarchy2"/>
    <dgm:cxn modelId="{4F5014D3-B167-7843-BD37-1881B071EC56}" type="presParOf" srcId="{14ED6C94-72E8-4CB7-8AA9-22A5604DD781}" destId="{84B30FB1-5167-4147-9F79-7D6F4157AF91}" srcOrd="2" destOrd="0" presId="urn:microsoft.com/office/officeart/2005/8/layout/hierarchy2"/>
    <dgm:cxn modelId="{FBE1DF0C-531D-0B4F-8AE2-BA83601E6411}" type="presParOf" srcId="{84B30FB1-5167-4147-9F79-7D6F4157AF91}" destId="{4068FE85-7930-4FD1-8ABA-74481E56FE4C}" srcOrd="0" destOrd="0" presId="urn:microsoft.com/office/officeart/2005/8/layout/hierarchy2"/>
    <dgm:cxn modelId="{E22102E0-C25A-CA47-A428-8C5E09C1442A}" type="presParOf" srcId="{14ED6C94-72E8-4CB7-8AA9-22A5604DD781}" destId="{95A7F720-ABE2-47B1-9B5E-62B22EEFD524}" srcOrd="3" destOrd="0" presId="urn:microsoft.com/office/officeart/2005/8/layout/hierarchy2"/>
    <dgm:cxn modelId="{71E111F1-1488-D447-BEC8-85E6553CDEA7}" type="presParOf" srcId="{95A7F720-ABE2-47B1-9B5E-62B22EEFD524}" destId="{FE97D9D8-D159-4CDC-B66F-7729BB54A423}" srcOrd="0" destOrd="0" presId="urn:microsoft.com/office/officeart/2005/8/layout/hierarchy2"/>
    <dgm:cxn modelId="{54072C49-0966-C648-98DD-D99139280064}" type="presParOf" srcId="{95A7F720-ABE2-47B1-9B5E-62B22EEFD524}" destId="{155511AF-E816-4919-B884-3F823826E3D5}" srcOrd="1" destOrd="0" presId="urn:microsoft.com/office/officeart/2005/8/layout/hierarchy2"/>
    <dgm:cxn modelId="{B61AD1E9-6D09-0E47-AE7F-0B56E4AE0A0D}" type="presParOf" srcId="{14ED6C94-72E8-4CB7-8AA9-22A5604DD781}" destId="{1FE2B5E1-881E-4B2F-A6B5-3540807CAA19}" srcOrd="4" destOrd="0" presId="urn:microsoft.com/office/officeart/2005/8/layout/hierarchy2"/>
    <dgm:cxn modelId="{6CB5DCC7-CC40-F543-85DB-7DDBD9CCE39D}" type="presParOf" srcId="{1FE2B5E1-881E-4B2F-A6B5-3540807CAA19}" destId="{E7D1106E-57AE-4642-8A7E-2CFFDD2BF070}" srcOrd="0" destOrd="0" presId="urn:microsoft.com/office/officeart/2005/8/layout/hierarchy2"/>
    <dgm:cxn modelId="{5DF1D410-D811-7645-B387-5EF747BD1AEC}" type="presParOf" srcId="{14ED6C94-72E8-4CB7-8AA9-22A5604DD781}" destId="{1D7B3CC3-6B49-4477-BBB5-2B1D3DD3196D}" srcOrd="5" destOrd="0" presId="urn:microsoft.com/office/officeart/2005/8/layout/hierarchy2"/>
    <dgm:cxn modelId="{91915DEF-7DE4-4044-990A-86590FC9DF37}" type="presParOf" srcId="{1D7B3CC3-6B49-4477-BBB5-2B1D3DD3196D}" destId="{5404DE54-706E-4160-B11A-D7102B9C7829}" srcOrd="0" destOrd="0" presId="urn:microsoft.com/office/officeart/2005/8/layout/hierarchy2"/>
    <dgm:cxn modelId="{5F60CCE5-F2D3-7248-9144-7FFCA0B47DDA}" type="presParOf" srcId="{1D7B3CC3-6B49-4477-BBB5-2B1D3DD3196D}" destId="{C09E65DD-80FC-4C70-8263-77D8E7BDE623}" srcOrd="1" destOrd="0" presId="urn:microsoft.com/office/officeart/2005/8/layout/hierarchy2"/>
    <dgm:cxn modelId="{52E2F6A1-ED4B-7F42-A5F2-CA44ACE609C0}" type="presParOf" srcId="{14ED6C94-72E8-4CB7-8AA9-22A5604DD781}" destId="{977DE7C0-9825-4D67-8D72-6044EC072CAB}" srcOrd="6" destOrd="0" presId="urn:microsoft.com/office/officeart/2005/8/layout/hierarchy2"/>
    <dgm:cxn modelId="{725C64B1-F8AF-3D43-94D7-7136DD7FEB91}" type="presParOf" srcId="{977DE7C0-9825-4D67-8D72-6044EC072CAB}" destId="{FBA4B90B-499E-48C7-87C1-ECEFFB300A43}" srcOrd="0" destOrd="0" presId="urn:microsoft.com/office/officeart/2005/8/layout/hierarchy2"/>
    <dgm:cxn modelId="{9B4EADBB-ED3D-5149-BFCA-899B04EAC88B}" type="presParOf" srcId="{14ED6C94-72E8-4CB7-8AA9-22A5604DD781}" destId="{C2C943D8-C531-4884-9ABF-6EA0B51AD3BE}" srcOrd="7" destOrd="0" presId="urn:microsoft.com/office/officeart/2005/8/layout/hierarchy2"/>
    <dgm:cxn modelId="{240899FD-2DCE-604F-9A71-0518ED41C86B}" type="presParOf" srcId="{C2C943D8-C531-4884-9ABF-6EA0B51AD3BE}" destId="{1441E900-45E6-487C-942C-161D72102D17}" srcOrd="0" destOrd="0" presId="urn:microsoft.com/office/officeart/2005/8/layout/hierarchy2"/>
    <dgm:cxn modelId="{42824024-8905-8441-99C8-15403E62D768}" type="presParOf" srcId="{C2C943D8-C531-4884-9ABF-6EA0B51AD3BE}" destId="{6D389D3C-BF26-4B96-BCD7-6574EB6D7B23}" srcOrd="1" destOrd="0" presId="urn:microsoft.com/office/officeart/2005/8/layout/hierarchy2"/>
    <dgm:cxn modelId="{0A237AC1-48DA-2D47-9943-960D3AF0BA48}" type="presParOf" srcId="{2C411DBC-92E4-4C4A-A51B-3CE426CDDEBA}" destId="{E742125B-954B-4746-B62E-672881B24519}" srcOrd="2" destOrd="0" presId="urn:microsoft.com/office/officeart/2005/8/layout/hierarchy2"/>
    <dgm:cxn modelId="{9469E2AF-DC0B-7243-B532-8C2EBE4F725C}" type="presParOf" srcId="{E742125B-954B-4746-B62E-672881B24519}" destId="{6B9C0FF4-F4EF-41E7-95E0-C9098AB2EDCC}" srcOrd="0" destOrd="0" presId="urn:microsoft.com/office/officeart/2005/8/layout/hierarchy2"/>
    <dgm:cxn modelId="{EA8E2AC7-76EC-7642-89CE-874DFBDCB7EE}" type="presParOf" srcId="{2C411DBC-92E4-4C4A-A51B-3CE426CDDEBA}" destId="{B4B228EC-E855-458D-8B00-0D45D3E3488E}" srcOrd="3" destOrd="0" presId="urn:microsoft.com/office/officeart/2005/8/layout/hierarchy2"/>
    <dgm:cxn modelId="{011D78D2-A07A-C541-9102-F1393F4BFB38}" type="presParOf" srcId="{B4B228EC-E855-458D-8B00-0D45D3E3488E}" destId="{286334B2-9C5F-4164-B2BF-8CC4BBC86CE4}" srcOrd="0" destOrd="0" presId="urn:microsoft.com/office/officeart/2005/8/layout/hierarchy2"/>
    <dgm:cxn modelId="{2C9792D9-4FBD-F146-BE53-3019FC8F7585}" type="presParOf" srcId="{B4B228EC-E855-458D-8B00-0D45D3E3488E}" destId="{7C101429-44D7-4904-8FD3-6F1AD886D575}" srcOrd="1" destOrd="0" presId="urn:microsoft.com/office/officeart/2005/8/layout/hierarchy2"/>
    <dgm:cxn modelId="{C9E03350-41B3-3844-BA1E-FF6218DE4C24}" type="presParOf" srcId="{7C101429-44D7-4904-8FD3-6F1AD886D575}" destId="{1FEFE7CF-F839-7144-B9F9-DD10B9DBB8B2}" srcOrd="0" destOrd="0" presId="urn:microsoft.com/office/officeart/2005/8/layout/hierarchy2"/>
    <dgm:cxn modelId="{1EF15315-17A1-2943-928D-C760A1470A94}" type="presParOf" srcId="{1FEFE7CF-F839-7144-B9F9-DD10B9DBB8B2}" destId="{D33F8C20-F633-2344-9820-406CB1627FE0}" srcOrd="0" destOrd="0" presId="urn:microsoft.com/office/officeart/2005/8/layout/hierarchy2"/>
    <dgm:cxn modelId="{754D73E9-6061-754A-BC69-FCF0647913FD}" type="presParOf" srcId="{7C101429-44D7-4904-8FD3-6F1AD886D575}" destId="{877C92A8-0E47-3C4A-81F8-4CB28BE3184D}" srcOrd="1" destOrd="0" presId="urn:microsoft.com/office/officeart/2005/8/layout/hierarchy2"/>
    <dgm:cxn modelId="{0B280A10-CCFB-E244-AAB9-F219BFE64E51}" type="presParOf" srcId="{877C92A8-0E47-3C4A-81F8-4CB28BE3184D}" destId="{5C2E5554-6301-C841-8E11-7773102EAC31}" srcOrd="0" destOrd="0" presId="urn:microsoft.com/office/officeart/2005/8/layout/hierarchy2"/>
    <dgm:cxn modelId="{C0FF7026-0972-754A-8AFE-016B2C601905}" type="presParOf" srcId="{877C92A8-0E47-3C4A-81F8-4CB28BE3184D}" destId="{AC390F4C-C34D-5A46-9140-8B3D03B385A9}" srcOrd="1" destOrd="0" presId="urn:microsoft.com/office/officeart/2005/8/layout/hierarchy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19EE2-E49D-49B1-8CB8-B9541625E764}">
      <dsp:nvSpPr>
        <dsp:cNvPr id="0" name=""/>
        <dsp:cNvSpPr/>
      </dsp:nvSpPr>
      <dsp:spPr>
        <a:xfrm>
          <a:off x="0" y="12410"/>
          <a:ext cx="4536504" cy="906896"/>
        </a:xfrm>
        <a:prstGeom prst="roundRec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err="1"/>
            <a:t>Tons</a:t>
          </a:r>
          <a:r>
            <a:rPr lang="it-IT" sz="2400" b="1" kern="1200" dirty="0"/>
            <a:t> </a:t>
          </a:r>
          <a:r>
            <a:rPr lang="it-IT" sz="2400" b="1" kern="1200" dirty="0" err="1"/>
            <a:t>of</a:t>
          </a:r>
          <a:r>
            <a:rPr lang="it-IT" sz="2400" b="1" kern="1200" dirty="0"/>
            <a:t> </a:t>
          </a:r>
          <a:r>
            <a:rPr lang="it-IT" sz="2400" b="1" kern="1200" dirty="0" err="1"/>
            <a:t>raw</a:t>
          </a:r>
          <a:r>
            <a:rPr lang="it-IT" sz="2400" b="1" kern="1200" dirty="0"/>
            <a:t> data</a:t>
          </a:r>
        </a:p>
      </dsp:txBody>
      <dsp:txXfrm>
        <a:off x="44271" y="56681"/>
        <a:ext cx="4447962" cy="818354"/>
      </dsp:txXfrm>
    </dsp:sp>
    <dsp:sp modelId="{B7311A4E-5922-4B19-B37F-81EA7189DF48}">
      <dsp:nvSpPr>
        <dsp:cNvPr id="0" name=""/>
        <dsp:cNvSpPr/>
      </dsp:nvSpPr>
      <dsp:spPr>
        <a:xfrm>
          <a:off x="0" y="945226"/>
          <a:ext cx="4536504" cy="906896"/>
        </a:xfrm>
        <a:prstGeom prst="roundRec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a:t>Short </a:t>
          </a:r>
          <a:r>
            <a:rPr lang="it-IT" sz="2400" b="1" kern="1200" dirty="0" err="1"/>
            <a:t>reads</a:t>
          </a:r>
          <a:r>
            <a:rPr lang="it-IT" sz="2400" b="1" kern="1200" dirty="0"/>
            <a:t> data</a:t>
          </a:r>
        </a:p>
      </dsp:txBody>
      <dsp:txXfrm>
        <a:off x="44271" y="989497"/>
        <a:ext cx="4447962" cy="818354"/>
      </dsp:txXfrm>
    </dsp:sp>
    <dsp:sp modelId="{47942CB3-7B37-4949-9693-1169B2834EE2}">
      <dsp:nvSpPr>
        <dsp:cNvPr id="0" name=""/>
        <dsp:cNvSpPr/>
      </dsp:nvSpPr>
      <dsp:spPr>
        <a:xfrm>
          <a:off x="0" y="1878043"/>
          <a:ext cx="4536504" cy="906896"/>
        </a:xfrm>
        <a:prstGeom prst="roundRec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a:t>High </a:t>
          </a:r>
          <a:r>
            <a:rPr lang="it-IT" sz="2400" b="1" kern="1200" dirty="0" err="1"/>
            <a:t>error</a:t>
          </a:r>
          <a:r>
            <a:rPr lang="it-IT" sz="2400" b="1" kern="1200" dirty="0"/>
            <a:t> </a:t>
          </a:r>
          <a:r>
            <a:rPr lang="it-IT" sz="2400" b="1" kern="1200" dirty="0" err="1"/>
            <a:t>rates</a:t>
          </a:r>
          <a:endParaRPr lang="it-IT" sz="2400" b="1" kern="1200" dirty="0"/>
        </a:p>
      </dsp:txBody>
      <dsp:txXfrm>
        <a:off x="44271" y="1922314"/>
        <a:ext cx="4447962" cy="818354"/>
      </dsp:txXfrm>
    </dsp:sp>
    <dsp:sp modelId="{DDF61859-5CB8-48A1-95C7-2990450236C6}">
      <dsp:nvSpPr>
        <dsp:cNvPr id="0" name=""/>
        <dsp:cNvSpPr/>
      </dsp:nvSpPr>
      <dsp:spPr>
        <a:xfrm>
          <a:off x="0" y="2810859"/>
          <a:ext cx="4536504" cy="906896"/>
        </a:xfrm>
        <a:prstGeom prst="roundRect">
          <a:avLst/>
        </a:prstGeom>
        <a:solidFill>
          <a:schemeClr val="accent1">
            <a:lumMod val="50000"/>
          </a:schemeClr>
        </a:soli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err="1"/>
            <a:t>Different</a:t>
          </a:r>
          <a:r>
            <a:rPr lang="it-IT" sz="2400" b="1" kern="1200" dirty="0"/>
            <a:t> </a:t>
          </a:r>
          <a:r>
            <a:rPr lang="it-IT" sz="2400" b="1" kern="1200" dirty="0" err="1"/>
            <a:t>aims</a:t>
          </a:r>
          <a:r>
            <a:rPr lang="it-IT" sz="2400" b="1" kern="1200" dirty="0"/>
            <a:t> </a:t>
          </a:r>
          <a:r>
            <a:rPr lang="it-IT" sz="2400" b="1" kern="1200" dirty="0" err="1"/>
            <a:t>of</a:t>
          </a:r>
          <a:r>
            <a:rPr lang="it-IT" sz="2400" b="1" kern="1200" dirty="0"/>
            <a:t> </a:t>
          </a:r>
          <a:r>
            <a:rPr lang="it-IT" sz="2400" b="1" kern="1200" dirty="0" err="1"/>
            <a:t>sequencing</a:t>
          </a:r>
          <a:r>
            <a:rPr lang="it-IT" sz="2400" b="1" kern="1200" dirty="0"/>
            <a:t> </a:t>
          </a:r>
          <a:r>
            <a:rPr lang="it-IT" sz="2400" b="1" kern="1200" dirty="0" err="1"/>
            <a:t>problem</a:t>
          </a:r>
          <a:r>
            <a:rPr lang="it-IT" sz="2400" b="1" kern="1200" dirty="0"/>
            <a:t> (</a:t>
          </a:r>
          <a:r>
            <a:rPr lang="it-IT" sz="2400" b="1" kern="1200" dirty="0" err="1"/>
            <a:t>experiment</a:t>
          </a:r>
          <a:r>
            <a:rPr lang="it-IT" sz="2400" b="1" kern="1200" dirty="0"/>
            <a:t> design)</a:t>
          </a:r>
        </a:p>
      </dsp:txBody>
      <dsp:txXfrm>
        <a:off x="44271" y="2855130"/>
        <a:ext cx="4447962" cy="8183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734BE-8A00-4E66-B518-7FA60DA2B65E}">
      <dsp:nvSpPr>
        <dsp:cNvPr id="0" name=""/>
        <dsp:cNvSpPr/>
      </dsp:nvSpPr>
      <dsp:spPr>
        <a:xfrm>
          <a:off x="0" y="341"/>
          <a:ext cx="4216246" cy="645236"/>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a:effectLst/>
            </a:rPr>
            <a:t>Storage</a:t>
          </a:r>
        </a:p>
      </dsp:txBody>
      <dsp:txXfrm>
        <a:off x="31498" y="31839"/>
        <a:ext cx="4153250" cy="582240"/>
      </dsp:txXfrm>
    </dsp:sp>
    <dsp:sp modelId="{38ADD300-7102-4738-8CFC-1F38740E5F5B}">
      <dsp:nvSpPr>
        <dsp:cNvPr id="0" name=""/>
        <dsp:cNvSpPr/>
      </dsp:nvSpPr>
      <dsp:spPr>
        <a:xfrm>
          <a:off x="0" y="655759"/>
          <a:ext cx="4216246" cy="645236"/>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a:effectLst/>
            </a:rPr>
            <a:t>CPU </a:t>
          </a:r>
          <a:r>
            <a:rPr lang="it-IT" sz="2400" b="1" kern="1200" dirty="0" err="1">
              <a:effectLst/>
            </a:rPr>
            <a:t>time</a:t>
          </a:r>
          <a:r>
            <a:rPr lang="it-IT" sz="2400" b="1" kern="1200" dirty="0">
              <a:effectLst/>
            </a:rPr>
            <a:t> </a:t>
          </a:r>
          <a:r>
            <a:rPr lang="it-IT" sz="2400" b="1" kern="1200" dirty="0" err="1">
              <a:effectLst/>
            </a:rPr>
            <a:t>to</a:t>
          </a:r>
          <a:r>
            <a:rPr lang="it-IT" sz="2400" b="1" kern="1200" dirty="0">
              <a:effectLst/>
            </a:rPr>
            <a:t> </a:t>
          </a:r>
          <a:r>
            <a:rPr lang="it-IT" sz="2400" b="1" kern="1200" dirty="0" err="1">
              <a:effectLst/>
            </a:rPr>
            <a:t>process</a:t>
          </a:r>
          <a:r>
            <a:rPr lang="it-IT" sz="2400" b="1" kern="1200" dirty="0">
              <a:effectLst/>
            </a:rPr>
            <a:t> </a:t>
          </a:r>
          <a:r>
            <a:rPr lang="it-IT" sz="2400" b="1" kern="1200" dirty="0" err="1">
              <a:effectLst/>
            </a:rPr>
            <a:t>one</a:t>
          </a:r>
          <a:r>
            <a:rPr lang="it-IT" sz="2400" b="1" kern="1200" dirty="0">
              <a:effectLst/>
            </a:rPr>
            <a:t> </a:t>
          </a:r>
          <a:r>
            <a:rPr lang="it-IT" sz="2400" b="1" kern="1200" dirty="0" err="1">
              <a:effectLst/>
            </a:rPr>
            <a:t>run</a:t>
          </a:r>
          <a:endParaRPr lang="it-IT" sz="2400" b="1" kern="1200" dirty="0">
            <a:effectLst/>
          </a:endParaRPr>
        </a:p>
      </dsp:txBody>
      <dsp:txXfrm>
        <a:off x="31498" y="687257"/>
        <a:ext cx="4153250" cy="582240"/>
      </dsp:txXfrm>
    </dsp:sp>
    <dsp:sp modelId="{DFF996E2-1CB0-4654-B87E-1154D7BE0EB4}">
      <dsp:nvSpPr>
        <dsp:cNvPr id="0" name=""/>
        <dsp:cNvSpPr/>
      </dsp:nvSpPr>
      <dsp:spPr>
        <a:xfrm>
          <a:off x="0" y="1311177"/>
          <a:ext cx="4216246" cy="645236"/>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a:effectLst/>
            </a:rPr>
            <a:t>CPU </a:t>
          </a:r>
          <a:r>
            <a:rPr lang="it-IT" sz="2400" b="1" kern="1200" dirty="0" err="1">
              <a:effectLst/>
            </a:rPr>
            <a:t>time</a:t>
          </a:r>
          <a:r>
            <a:rPr lang="it-IT" sz="2400" b="1" kern="1200" dirty="0">
              <a:effectLst/>
            </a:rPr>
            <a:t> </a:t>
          </a:r>
          <a:r>
            <a:rPr lang="it-IT" sz="2400" b="1" kern="1200" dirty="0" err="1">
              <a:effectLst/>
            </a:rPr>
            <a:t>for</a:t>
          </a:r>
          <a:r>
            <a:rPr lang="it-IT" sz="2400" b="1" kern="1200" dirty="0">
              <a:effectLst/>
            </a:rPr>
            <a:t> </a:t>
          </a:r>
          <a:r>
            <a:rPr lang="it-IT" sz="2400" b="1" kern="1200" dirty="0" err="1">
              <a:effectLst/>
            </a:rPr>
            <a:t>analysis</a:t>
          </a:r>
          <a:endParaRPr lang="it-IT" sz="2400" b="1" kern="1200" dirty="0">
            <a:effectLst/>
          </a:endParaRPr>
        </a:p>
      </dsp:txBody>
      <dsp:txXfrm>
        <a:off x="31498" y="1342675"/>
        <a:ext cx="4153250" cy="582240"/>
      </dsp:txXfrm>
    </dsp:sp>
    <dsp:sp modelId="{24464AAF-5D07-41A9-AA85-4AF669BFFF4C}">
      <dsp:nvSpPr>
        <dsp:cNvPr id="0" name=""/>
        <dsp:cNvSpPr/>
      </dsp:nvSpPr>
      <dsp:spPr>
        <a:xfrm>
          <a:off x="0" y="1966595"/>
          <a:ext cx="4216246" cy="645236"/>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a:effectLst/>
            </a:rPr>
            <a:t>High performance </a:t>
          </a:r>
          <a:r>
            <a:rPr lang="it-IT" sz="2400" b="1" kern="1200" dirty="0" err="1">
              <a:effectLst/>
            </a:rPr>
            <a:t>computing</a:t>
          </a:r>
          <a:endParaRPr lang="it-IT" sz="2400" b="1" kern="1200" dirty="0">
            <a:effectLst/>
          </a:endParaRPr>
        </a:p>
      </dsp:txBody>
      <dsp:txXfrm>
        <a:off x="31498" y="1998093"/>
        <a:ext cx="4153250" cy="582240"/>
      </dsp:txXfrm>
    </dsp:sp>
    <dsp:sp modelId="{69B96421-55A6-4F94-957D-03DF7465B52E}">
      <dsp:nvSpPr>
        <dsp:cNvPr id="0" name=""/>
        <dsp:cNvSpPr/>
      </dsp:nvSpPr>
      <dsp:spPr>
        <a:xfrm>
          <a:off x="0" y="2622013"/>
          <a:ext cx="4216246" cy="645236"/>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err="1">
              <a:effectLst/>
            </a:rPr>
            <a:t>Algorithms</a:t>
          </a:r>
          <a:endParaRPr lang="it-IT" sz="2400" b="1" kern="1200" dirty="0">
            <a:effectLst/>
          </a:endParaRPr>
        </a:p>
      </dsp:txBody>
      <dsp:txXfrm>
        <a:off x="31498" y="2653511"/>
        <a:ext cx="4153250" cy="582240"/>
      </dsp:txXfrm>
    </dsp:sp>
    <dsp:sp modelId="{B86ED19E-26F4-4289-B9C3-C9DE37B72252}">
      <dsp:nvSpPr>
        <dsp:cNvPr id="0" name=""/>
        <dsp:cNvSpPr/>
      </dsp:nvSpPr>
      <dsp:spPr>
        <a:xfrm>
          <a:off x="0" y="3277431"/>
          <a:ext cx="4216246" cy="645236"/>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err="1">
              <a:effectLst/>
            </a:rPr>
            <a:t>Predictive</a:t>
          </a:r>
          <a:r>
            <a:rPr lang="it-IT" sz="2400" b="1" kern="1200" dirty="0">
              <a:effectLst/>
            </a:rPr>
            <a:t> </a:t>
          </a:r>
          <a:r>
            <a:rPr lang="it-IT" sz="2400" b="1" kern="1200" dirty="0" err="1">
              <a:effectLst/>
            </a:rPr>
            <a:t>methods</a:t>
          </a:r>
          <a:endParaRPr lang="it-IT" sz="2400" b="1" kern="1200" dirty="0">
            <a:effectLst/>
          </a:endParaRPr>
        </a:p>
      </dsp:txBody>
      <dsp:txXfrm>
        <a:off x="31498" y="3308929"/>
        <a:ext cx="4153250" cy="5822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24F04-1A19-4642-856A-09F357A96DE2}">
      <dsp:nvSpPr>
        <dsp:cNvPr id="0" name=""/>
        <dsp:cNvSpPr/>
      </dsp:nvSpPr>
      <dsp:spPr>
        <a:xfrm>
          <a:off x="0" y="534279"/>
          <a:ext cx="2033096" cy="905568"/>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none" kern="1200" dirty="0" err="1">
              <a:solidFill>
                <a:srgbClr val="FFFFFF"/>
              </a:solidFill>
            </a:rPr>
            <a:t>Genome</a:t>
          </a:r>
          <a:r>
            <a:rPr lang="it-IT" sz="2400" b="1" u="none" kern="1200" dirty="0">
              <a:solidFill>
                <a:srgbClr val="FFFFFF"/>
              </a:solidFill>
            </a:rPr>
            <a:t> </a:t>
          </a:r>
          <a:r>
            <a:rPr lang="it-IT" sz="2400" b="1" u="none" kern="1200" dirty="0" err="1">
              <a:solidFill>
                <a:srgbClr val="FFFFFF"/>
              </a:solidFill>
            </a:rPr>
            <a:t>sequencing</a:t>
          </a:r>
          <a:endParaRPr lang="it-IT" sz="2400" b="1" u="none" kern="1200" dirty="0">
            <a:solidFill>
              <a:srgbClr val="FFFFFF"/>
            </a:solidFill>
          </a:endParaRPr>
        </a:p>
      </dsp:txBody>
      <dsp:txXfrm>
        <a:off x="26523" y="560802"/>
        <a:ext cx="1980050" cy="852522"/>
      </dsp:txXfrm>
    </dsp:sp>
    <dsp:sp modelId="{632634E3-796D-4AF2-8163-D6A71BA2E8E4}">
      <dsp:nvSpPr>
        <dsp:cNvPr id="0" name=""/>
        <dsp:cNvSpPr/>
      </dsp:nvSpPr>
      <dsp:spPr>
        <a:xfrm rot="17750476">
          <a:off x="1816181" y="632597"/>
          <a:ext cx="769040" cy="16792"/>
        </a:xfrm>
        <a:custGeom>
          <a:avLst/>
          <a:gdLst/>
          <a:ahLst/>
          <a:cxnLst/>
          <a:rect l="0" t="0" r="0" b="0"/>
          <a:pathLst>
            <a:path>
              <a:moveTo>
                <a:pt x="0" y="8396"/>
              </a:moveTo>
              <a:lnTo>
                <a:pt x="769040" y="83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2181475" y="621768"/>
        <a:ext cx="38452" cy="38452"/>
      </dsp:txXfrm>
    </dsp:sp>
    <dsp:sp modelId="{1460475E-F293-4E25-A31C-270E9CAB4BA3}">
      <dsp:nvSpPr>
        <dsp:cNvPr id="0" name=""/>
        <dsp:cNvSpPr/>
      </dsp:nvSpPr>
      <dsp:spPr>
        <a:xfrm>
          <a:off x="2368305" y="27142"/>
          <a:ext cx="1821784"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none" kern="1200" dirty="0">
              <a:solidFill>
                <a:srgbClr val="FFFFFF"/>
              </a:solidFill>
            </a:rPr>
            <a:t>De novo</a:t>
          </a:r>
        </a:p>
      </dsp:txBody>
      <dsp:txXfrm>
        <a:off x="2383991" y="42828"/>
        <a:ext cx="1790412" cy="504191"/>
      </dsp:txXfrm>
    </dsp:sp>
    <dsp:sp modelId="{653C0B08-ADFB-EC47-A824-91B2A1EA906A}">
      <dsp:nvSpPr>
        <dsp:cNvPr id="0" name=""/>
        <dsp:cNvSpPr/>
      </dsp:nvSpPr>
      <dsp:spPr>
        <a:xfrm rot="21485832">
          <a:off x="4189889" y="274413"/>
          <a:ext cx="729701" cy="16792"/>
        </a:xfrm>
        <a:custGeom>
          <a:avLst/>
          <a:gdLst/>
          <a:ahLst/>
          <a:cxnLst/>
          <a:rect l="0" t="0" r="0" b="0"/>
          <a:pathLst>
            <a:path>
              <a:moveTo>
                <a:pt x="0" y="8396"/>
              </a:moveTo>
              <a:lnTo>
                <a:pt x="729701"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36497" y="264567"/>
        <a:ext cx="36485" cy="36485"/>
      </dsp:txXfrm>
    </dsp:sp>
    <dsp:sp modelId="{516999B1-04E4-3644-9C76-4EE582291C45}">
      <dsp:nvSpPr>
        <dsp:cNvPr id="0" name=""/>
        <dsp:cNvSpPr/>
      </dsp:nvSpPr>
      <dsp:spPr>
        <a:xfrm>
          <a:off x="4919388" y="2913"/>
          <a:ext cx="3548581"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FFFFFF"/>
              </a:solidFill>
            </a:rPr>
            <a:t>Assembly + annotation</a:t>
          </a:r>
          <a:endParaRPr lang="en-US" sz="2400" kern="1200"/>
        </a:p>
      </dsp:txBody>
      <dsp:txXfrm>
        <a:off x="4935074" y="18599"/>
        <a:ext cx="3517209" cy="504191"/>
      </dsp:txXfrm>
    </dsp:sp>
    <dsp:sp modelId="{8F0B001C-25EE-40D0-9FF2-FF328F6E4359}">
      <dsp:nvSpPr>
        <dsp:cNvPr id="0" name=""/>
        <dsp:cNvSpPr/>
      </dsp:nvSpPr>
      <dsp:spPr>
        <a:xfrm rot="3126915">
          <a:off x="1907080" y="1236381"/>
          <a:ext cx="653062" cy="16792"/>
        </a:xfrm>
        <a:custGeom>
          <a:avLst/>
          <a:gdLst/>
          <a:ahLst/>
          <a:cxnLst/>
          <a:rect l="0" t="0" r="0" b="0"/>
          <a:pathLst>
            <a:path>
              <a:moveTo>
                <a:pt x="0" y="8396"/>
              </a:moveTo>
              <a:lnTo>
                <a:pt x="653062" y="83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2217284" y="1228451"/>
        <a:ext cx="32653" cy="32653"/>
      </dsp:txXfrm>
    </dsp:sp>
    <dsp:sp modelId="{B4908EF8-D55A-42E2-99BC-B9215CDC3946}">
      <dsp:nvSpPr>
        <dsp:cNvPr id="0" name=""/>
        <dsp:cNvSpPr/>
      </dsp:nvSpPr>
      <dsp:spPr>
        <a:xfrm>
          <a:off x="2434126" y="1112036"/>
          <a:ext cx="2067051" cy="780911"/>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it-IT" sz="2200" b="1" u="none" kern="1200" dirty="0" err="1">
              <a:solidFill>
                <a:srgbClr val="FFFFFF"/>
              </a:solidFill>
            </a:rPr>
            <a:t>Resequencing</a:t>
          </a:r>
          <a:endParaRPr lang="it-IT" sz="2200" b="1" u="none" kern="1200" dirty="0">
            <a:solidFill>
              <a:srgbClr val="FFFFFF"/>
            </a:solidFill>
          </a:endParaRPr>
        </a:p>
      </dsp:txBody>
      <dsp:txXfrm>
        <a:off x="2456998" y="1134908"/>
        <a:ext cx="2021307" cy="735167"/>
      </dsp:txXfrm>
    </dsp:sp>
    <dsp:sp modelId="{8A00BA52-45E8-476B-B83D-995B161010DD}">
      <dsp:nvSpPr>
        <dsp:cNvPr id="0" name=""/>
        <dsp:cNvSpPr/>
      </dsp:nvSpPr>
      <dsp:spPr>
        <a:xfrm rot="18993471">
          <a:off x="4378498" y="1186146"/>
          <a:ext cx="895693" cy="16792"/>
        </a:xfrm>
        <a:custGeom>
          <a:avLst/>
          <a:gdLst/>
          <a:ahLst/>
          <a:cxnLst/>
          <a:rect l="0" t="0" r="0" b="0"/>
          <a:pathLst>
            <a:path>
              <a:moveTo>
                <a:pt x="0" y="8396"/>
              </a:moveTo>
              <a:lnTo>
                <a:pt x="895693"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4803953" y="1172150"/>
        <a:ext cx="44784" cy="44784"/>
      </dsp:txXfrm>
    </dsp:sp>
    <dsp:sp modelId="{58B6C831-9479-40B3-9F75-9624C6EB4CBD}">
      <dsp:nvSpPr>
        <dsp:cNvPr id="0" name=""/>
        <dsp:cNvSpPr/>
      </dsp:nvSpPr>
      <dsp:spPr>
        <a:xfrm>
          <a:off x="5151513" y="618811"/>
          <a:ext cx="2430420"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none" kern="1200" dirty="0" err="1">
              <a:solidFill>
                <a:srgbClr val="FFFFFF"/>
              </a:solidFill>
            </a:rPr>
            <a:t>Whole</a:t>
          </a:r>
          <a:r>
            <a:rPr lang="it-IT" sz="2400" b="1" u="none" kern="1200" dirty="0">
              <a:solidFill>
                <a:srgbClr val="FFFFFF"/>
              </a:solidFill>
            </a:rPr>
            <a:t> </a:t>
          </a:r>
          <a:r>
            <a:rPr lang="it-IT" sz="2400" b="1" u="none" kern="1200" dirty="0" err="1">
              <a:solidFill>
                <a:srgbClr val="FFFFFF"/>
              </a:solidFill>
            </a:rPr>
            <a:t>genome</a:t>
          </a:r>
          <a:endParaRPr lang="it-IT" sz="2400" b="1" u="none" kern="1200" dirty="0">
            <a:solidFill>
              <a:srgbClr val="FFFFFF"/>
            </a:solidFill>
          </a:endParaRPr>
        </a:p>
      </dsp:txBody>
      <dsp:txXfrm>
        <a:off x="5167199" y="634497"/>
        <a:ext cx="2399048" cy="504191"/>
      </dsp:txXfrm>
    </dsp:sp>
    <dsp:sp modelId="{C89201A6-94D3-45FF-B21C-F7F91D3D6266}">
      <dsp:nvSpPr>
        <dsp:cNvPr id="0" name=""/>
        <dsp:cNvSpPr/>
      </dsp:nvSpPr>
      <dsp:spPr>
        <a:xfrm rot="21373420">
          <a:off x="4500470" y="1472633"/>
          <a:ext cx="651750" cy="16792"/>
        </a:xfrm>
        <a:custGeom>
          <a:avLst/>
          <a:gdLst/>
          <a:ahLst/>
          <a:cxnLst/>
          <a:rect l="0" t="0" r="0" b="0"/>
          <a:pathLst>
            <a:path>
              <a:moveTo>
                <a:pt x="0" y="8396"/>
              </a:moveTo>
              <a:lnTo>
                <a:pt x="651750"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4810051" y="1464735"/>
        <a:ext cx="32587" cy="32587"/>
      </dsp:txXfrm>
    </dsp:sp>
    <dsp:sp modelId="{F1002404-A317-4A16-86B1-07F09602DBD9}">
      <dsp:nvSpPr>
        <dsp:cNvPr id="0" name=""/>
        <dsp:cNvSpPr/>
      </dsp:nvSpPr>
      <dsp:spPr>
        <a:xfrm>
          <a:off x="5151513" y="1191784"/>
          <a:ext cx="2430420"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none" kern="1200" dirty="0" err="1">
              <a:solidFill>
                <a:srgbClr val="FFFFFF"/>
              </a:solidFill>
            </a:rPr>
            <a:t>Whole</a:t>
          </a:r>
          <a:r>
            <a:rPr lang="it-IT" sz="2400" b="1" u="none" kern="1200" dirty="0">
              <a:solidFill>
                <a:srgbClr val="FFFFFF"/>
              </a:solidFill>
            </a:rPr>
            <a:t> </a:t>
          </a:r>
          <a:r>
            <a:rPr lang="it-IT" sz="2400" b="1" u="none" kern="1200" dirty="0" err="1">
              <a:solidFill>
                <a:srgbClr val="FFFFFF"/>
              </a:solidFill>
            </a:rPr>
            <a:t>exome</a:t>
          </a:r>
          <a:endParaRPr lang="it-IT" sz="2400" b="1" u="none" kern="1200" dirty="0">
            <a:solidFill>
              <a:srgbClr val="FFFFFF"/>
            </a:solidFill>
          </a:endParaRPr>
        </a:p>
      </dsp:txBody>
      <dsp:txXfrm>
        <a:off x="5167199" y="1207470"/>
        <a:ext cx="2399048" cy="504191"/>
      </dsp:txXfrm>
    </dsp:sp>
    <dsp:sp modelId="{5D8EA224-A2B3-4C7D-98FE-9A36D6C779D2}">
      <dsp:nvSpPr>
        <dsp:cNvPr id="0" name=""/>
        <dsp:cNvSpPr/>
      </dsp:nvSpPr>
      <dsp:spPr>
        <a:xfrm rot="2482885">
          <a:off x="4392976" y="1780582"/>
          <a:ext cx="866737" cy="16792"/>
        </a:xfrm>
        <a:custGeom>
          <a:avLst/>
          <a:gdLst/>
          <a:ahLst/>
          <a:cxnLst/>
          <a:rect l="0" t="0" r="0" b="0"/>
          <a:pathLst>
            <a:path>
              <a:moveTo>
                <a:pt x="0" y="8396"/>
              </a:moveTo>
              <a:lnTo>
                <a:pt x="866737"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4804676" y="1767310"/>
        <a:ext cx="43336" cy="43336"/>
      </dsp:txXfrm>
    </dsp:sp>
    <dsp:sp modelId="{F525D2D1-048A-49A1-B3E7-7B4AA055A4CE}">
      <dsp:nvSpPr>
        <dsp:cNvPr id="0" name=""/>
        <dsp:cNvSpPr/>
      </dsp:nvSpPr>
      <dsp:spPr>
        <a:xfrm>
          <a:off x="5151513" y="1807683"/>
          <a:ext cx="2430420"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b="1" u="none" kern="1200" dirty="0" err="1">
              <a:solidFill>
                <a:srgbClr val="FFFFFF"/>
              </a:solidFill>
            </a:rPr>
            <a:t>Targeted</a:t>
          </a:r>
          <a:r>
            <a:rPr lang="it-IT" sz="2000" b="1" u="none" kern="1200" dirty="0">
              <a:solidFill>
                <a:srgbClr val="FFFFFF"/>
              </a:solidFill>
            </a:rPr>
            <a:t>/</a:t>
          </a:r>
          <a:r>
            <a:rPr lang="it-IT" sz="2000" b="1" u="none" kern="1200" dirty="0" err="1">
              <a:solidFill>
                <a:srgbClr val="FFFFFF"/>
              </a:solidFill>
            </a:rPr>
            <a:t>Amplicon</a:t>
          </a:r>
          <a:endParaRPr lang="it-IT" sz="2000" b="1" u="none" kern="1200" dirty="0">
            <a:solidFill>
              <a:srgbClr val="FFFFFF"/>
            </a:solidFill>
          </a:endParaRPr>
        </a:p>
      </dsp:txBody>
      <dsp:txXfrm>
        <a:off x="5167199" y="1823369"/>
        <a:ext cx="2399048" cy="504191"/>
      </dsp:txXfrm>
    </dsp:sp>
    <dsp:sp modelId="{5824AC5D-BD8F-4123-9EB0-42F4E8DBD3F3}">
      <dsp:nvSpPr>
        <dsp:cNvPr id="0" name=""/>
        <dsp:cNvSpPr/>
      </dsp:nvSpPr>
      <dsp:spPr>
        <a:xfrm>
          <a:off x="0" y="4110872"/>
          <a:ext cx="2216698" cy="905568"/>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none" kern="1200" dirty="0" err="1">
              <a:solidFill>
                <a:srgbClr val="FFFFFF"/>
              </a:solidFill>
            </a:rPr>
            <a:t>Transcriptome</a:t>
          </a:r>
          <a:r>
            <a:rPr lang="it-IT" sz="2400" b="1" u="none" kern="1200" dirty="0">
              <a:solidFill>
                <a:srgbClr val="FFFFFF"/>
              </a:solidFill>
            </a:rPr>
            <a:t> (</a:t>
          </a:r>
          <a:r>
            <a:rPr lang="it-IT" sz="2400" b="1" u="none" kern="1200" dirty="0" err="1">
              <a:solidFill>
                <a:srgbClr val="FFFFFF"/>
              </a:solidFill>
            </a:rPr>
            <a:t>RNA-seq</a:t>
          </a:r>
          <a:r>
            <a:rPr lang="it-IT" sz="2400" b="1" u="none" kern="1200" dirty="0">
              <a:solidFill>
                <a:srgbClr val="FFFFFF"/>
              </a:solidFill>
            </a:rPr>
            <a:t>)</a:t>
          </a:r>
        </a:p>
      </dsp:txBody>
      <dsp:txXfrm>
        <a:off x="26523" y="4137395"/>
        <a:ext cx="2163652" cy="852522"/>
      </dsp:txXfrm>
    </dsp:sp>
    <dsp:sp modelId="{9983D5FF-7674-4CB0-9755-95A56E9E5464}">
      <dsp:nvSpPr>
        <dsp:cNvPr id="0" name=""/>
        <dsp:cNvSpPr/>
      </dsp:nvSpPr>
      <dsp:spPr>
        <a:xfrm rot="17486894">
          <a:off x="1916382" y="4114615"/>
          <a:ext cx="946863" cy="16792"/>
        </a:xfrm>
        <a:custGeom>
          <a:avLst/>
          <a:gdLst/>
          <a:ahLst/>
          <a:cxnLst/>
          <a:rect l="0" t="0" r="0" b="0"/>
          <a:pathLst>
            <a:path>
              <a:moveTo>
                <a:pt x="0" y="8396"/>
              </a:moveTo>
              <a:lnTo>
                <a:pt x="946863" y="83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2366142" y="4099339"/>
        <a:ext cx="47343" cy="47343"/>
      </dsp:txXfrm>
    </dsp:sp>
    <dsp:sp modelId="{23DAE1E0-331C-4AC9-AF85-A9253F20671D}">
      <dsp:nvSpPr>
        <dsp:cNvPr id="0" name=""/>
        <dsp:cNvSpPr/>
      </dsp:nvSpPr>
      <dsp:spPr>
        <a:xfrm>
          <a:off x="2562929" y="3335499"/>
          <a:ext cx="2226263" cy="693731"/>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none" kern="1200" dirty="0">
              <a:solidFill>
                <a:srgbClr val="FFFFFF"/>
              </a:solidFill>
            </a:rPr>
            <a:t>Vs. </a:t>
          </a:r>
          <a:r>
            <a:rPr lang="it-IT" sz="2400" b="1" u="none" kern="1200" dirty="0" err="1">
              <a:solidFill>
                <a:srgbClr val="FFFFFF"/>
              </a:solidFill>
            </a:rPr>
            <a:t>reference</a:t>
          </a:r>
          <a:r>
            <a:rPr lang="it-IT" sz="2400" b="1" u="none" kern="1200" dirty="0">
              <a:solidFill>
                <a:srgbClr val="FFFFFF"/>
              </a:solidFill>
            </a:rPr>
            <a:t> </a:t>
          </a:r>
          <a:r>
            <a:rPr lang="it-IT" sz="2400" b="1" u="none" kern="1200" dirty="0" err="1">
              <a:solidFill>
                <a:srgbClr val="FFFFFF"/>
              </a:solidFill>
            </a:rPr>
            <a:t>genome</a:t>
          </a:r>
          <a:r>
            <a:rPr lang="it-IT" sz="2400" b="1" u="none" kern="1200" dirty="0">
              <a:solidFill>
                <a:srgbClr val="FFFFFF"/>
              </a:solidFill>
            </a:rPr>
            <a:t> </a:t>
          </a:r>
        </a:p>
      </dsp:txBody>
      <dsp:txXfrm>
        <a:off x="2583248" y="3355818"/>
        <a:ext cx="2185625" cy="653093"/>
      </dsp:txXfrm>
    </dsp:sp>
    <dsp:sp modelId="{81591275-685D-42D7-B428-422006961F83}">
      <dsp:nvSpPr>
        <dsp:cNvPr id="0" name=""/>
        <dsp:cNvSpPr/>
      </dsp:nvSpPr>
      <dsp:spPr>
        <a:xfrm rot="19451192">
          <a:off x="4653525" y="3254100"/>
          <a:ext cx="1435084" cy="16792"/>
        </a:xfrm>
        <a:custGeom>
          <a:avLst/>
          <a:gdLst/>
          <a:ahLst/>
          <a:cxnLst/>
          <a:rect l="0" t="0" r="0" b="0"/>
          <a:pathLst>
            <a:path>
              <a:moveTo>
                <a:pt x="0" y="8396"/>
              </a:moveTo>
              <a:lnTo>
                <a:pt x="1435084"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5335190" y="3226619"/>
        <a:ext cx="71754" cy="71754"/>
      </dsp:txXfrm>
    </dsp:sp>
    <dsp:sp modelId="{F692CC04-AE40-4150-A9B1-C65F9ADF0FED}">
      <dsp:nvSpPr>
        <dsp:cNvPr id="0" name=""/>
        <dsp:cNvSpPr/>
      </dsp:nvSpPr>
      <dsp:spPr>
        <a:xfrm>
          <a:off x="5952941" y="2574846"/>
          <a:ext cx="2549648"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it-IT" sz="2300" b="1" u="none" kern="1200" dirty="0" err="1">
              <a:solidFill>
                <a:srgbClr val="FFFFFF"/>
              </a:solidFill>
            </a:rPr>
            <a:t>Expression</a:t>
          </a:r>
          <a:r>
            <a:rPr lang="it-IT" sz="2300" b="1" u="none" kern="1200" dirty="0">
              <a:solidFill>
                <a:srgbClr val="FFFFFF"/>
              </a:solidFill>
            </a:rPr>
            <a:t> </a:t>
          </a:r>
          <a:r>
            <a:rPr lang="it-IT" sz="2300" b="1" u="none" kern="1200" dirty="0" err="1">
              <a:solidFill>
                <a:srgbClr val="FFFFFF"/>
              </a:solidFill>
            </a:rPr>
            <a:t>quantification</a:t>
          </a:r>
          <a:endParaRPr lang="it-IT" sz="2300" b="1" u="none" kern="1200" dirty="0">
            <a:solidFill>
              <a:srgbClr val="FFFFFF"/>
            </a:solidFill>
          </a:endParaRPr>
        </a:p>
      </dsp:txBody>
      <dsp:txXfrm>
        <a:off x="5968627" y="2590532"/>
        <a:ext cx="2518276" cy="504191"/>
      </dsp:txXfrm>
    </dsp:sp>
    <dsp:sp modelId="{84B30FB1-5167-4147-9F79-7D6F4157AF91}">
      <dsp:nvSpPr>
        <dsp:cNvPr id="0" name=""/>
        <dsp:cNvSpPr/>
      </dsp:nvSpPr>
      <dsp:spPr>
        <a:xfrm rot="20946751">
          <a:off x="4778527" y="3562049"/>
          <a:ext cx="1185079" cy="16792"/>
        </a:xfrm>
        <a:custGeom>
          <a:avLst/>
          <a:gdLst/>
          <a:ahLst/>
          <a:cxnLst/>
          <a:rect l="0" t="0" r="0" b="0"/>
          <a:pathLst>
            <a:path>
              <a:moveTo>
                <a:pt x="0" y="8396"/>
              </a:moveTo>
              <a:lnTo>
                <a:pt x="1185079"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5341440" y="3540819"/>
        <a:ext cx="59253" cy="59253"/>
      </dsp:txXfrm>
    </dsp:sp>
    <dsp:sp modelId="{FE97D9D8-D159-4CDC-B66F-7729BB54A423}">
      <dsp:nvSpPr>
        <dsp:cNvPr id="0" name=""/>
        <dsp:cNvSpPr/>
      </dsp:nvSpPr>
      <dsp:spPr>
        <a:xfrm>
          <a:off x="5952941" y="3190744"/>
          <a:ext cx="2549648"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b="1" u="none" kern="1200" dirty="0" err="1">
              <a:solidFill>
                <a:srgbClr val="FFFFFF"/>
              </a:solidFill>
            </a:rPr>
            <a:t>SNPs</a:t>
          </a:r>
          <a:r>
            <a:rPr lang="it-IT" sz="2000" b="1" u="none" kern="1200" dirty="0">
              <a:solidFill>
                <a:srgbClr val="FFFFFF"/>
              </a:solidFill>
            </a:rPr>
            <a:t>/</a:t>
          </a:r>
          <a:r>
            <a:rPr lang="it-IT" sz="2000" b="1" u="none" kern="1200" dirty="0" err="1">
              <a:solidFill>
                <a:srgbClr val="FFFFFF"/>
              </a:solidFill>
            </a:rPr>
            <a:t>variants</a:t>
          </a:r>
          <a:r>
            <a:rPr lang="it-IT" sz="2000" b="1" u="none" kern="1200" dirty="0">
              <a:solidFill>
                <a:srgbClr val="FFFFFF"/>
              </a:solidFill>
            </a:rPr>
            <a:t> detection</a:t>
          </a:r>
        </a:p>
      </dsp:txBody>
      <dsp:txXfrm>
        <a:off x="5968627" y="3206430"/>
        <a:ext cx="2518276" cy="504191"/>
      </dsp:txXfrm>
    </dsp:sp>
    <dsp:sp modelId="{1FE2B5E1-881E-4B2F-A6B5-3540807CAA19}">
      <dsp:nvSpPr>
        <dsp:cNvPr id="0" name=""/>
        <dsp:cNvSpPr/>
      </dsp:nvSpPr>
      <dsp:spPr>
        <a:xfrm rot="1117101">
          <a:off x="4757060" y="3869999"/>
          <a:ext cx="1228014" cy="16792"/>
        </a:xfrm>
        <a:custGeom>
          <a:avLst/>
          <a:gdLst/>
          <a:ahLst/>
          <a:cxnLst/>
          <a:rect l="0" t="0" r="0" b="0"/>
          <a:pathLst>
            <a:path>
              <a:moveTo>
                <a:pt x="0" y="8396"/>
              </a:moveTo>
              <a:lnTo>
                <a:pt x="1228014"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5340367" y="3847694"/>
        <a:ext cx="61400" cy="61400"/>
      </dsp:txXfrm>
    </dsp:sp>
    <dsp:sp modelId="{5404DE54-706E-4160-B11A-D7102B9C7829}">
      <dsp:nvSpPr>
        <dsp:cNvPr id="0" name=""/>
        <dsp:cNvSpPr/>
      </dsp:nvSpPr>
      <dsp:spPr>
        <a:xfrm>
          <a:off x="5952941" y="3806643"/>
          <a:ext cx="2549648"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b="1" u="none" kern="1200" dirty="0">
              <a:solidFill>
                <a:srgbClr val="FFFFFF"/>
              </a:solidFill>
            </a:rPr>
            <a:t>Alternative </a:t>
          </a:r>
          <a:r>
            <a:rPr lang="it-IT" sz="2000" b="1" u="none" kern="1200" dirty="0" err="1">
              <a:solidFill>
                <a:srgbClr val="FFFFFF"/>
              </a:solidFill>
            </a:rPr>
            <a:t>splicing</a:t>
          </a:r>
          <a:r>
            <a:rPr lang="it-IT" sz="2000" b="1" u="none" kern="1200" dirty="0">
              <a:solidFill>
                <a:srgbClr val="FFFFFF"/>
              </a:solidFill>
            </a:rPr>
            <a:t> </a:t>
          </a:r>
          <a:r>
            <a:rPr lang="it-IT" sz="2000" b="1" u="none" kern="1200" dirty="0" err="1">
              <a:solidFill>
                <a:srgbClr val="FFFFFF"/>
              </a:solidFill>
            </a:rPr>
            <a:t>analysis</a:t>
          </a:r>
          <a:endParaRPr lang="it-IT" sz="2000" b="1" u="none" kern="1200" dirty="0">
            <a:solidFill>
              <a:srgbClr val="FFFFFF"/>
            </a:solidFill>
          </a:endParaRPr>
        </a:p>
      </dsp:txBody>
      <dsp:txXfrm>
        <a:off x="5968627" y="3822329"/>
        <a:ext cx="2518276" cy="504191"/>
      </dsp:txXfrm>
    </dsp:sp>
    <dsp:sp modelId="{977DE7C0-9825-4D67-8D72-6044EC072CAB}">
      <dsp:nvSpPr>
        <dsp:cNvPr id="0" name=""/>
        <dsp:cNvSpPr/>
      </dsp:nvSpPr>
      <dsp:spPr>
        <a:xfrm rot="2301568">
          <a:off x="4629006" y="4134487"/>
          <a:ext cx="1484121" cy="16792"/>
        </a:xfrm>
        <a:custGeom>
          <a:avLst/>
          <a:gdLst/>
          <a:ahLst/>
          <a:cxnLst/>
          <a:rect l="0" t="0" r="0" b="0"/>
          <a:pathLst>
            <a:path>
              <a:moveTo>
                <a:pt x="0" y="8396"/>
              </a:moveTo>
              <a:lnTo>
                <a:pt x="1484121"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5333964" y="4105780"/>
        <a:ext cx="74206" cy="74206"/>
      </dsp:txXfrm>
    </dsp:sp>
    <dsp:sp modelId="{1441E900-45E6-487C-942C-161D72102D17}">
      <dsp:nvSpPr>
        <dsp:cNvPr id="0" name=""/>
        <dsp:cNvSpPr/>
      </dsp:nvSpPr>
      <dsp:spPr>
        <a:xfrm>
          <a:off x="5952941" y="4335619"/>
          <a:ext cx="2549648"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none" kern="1200" dirty="0">
              <a:solidFill>
                <a:srgbClr val="FFFFFF"/>
              </a:solidFill>
            </a:rPr>
            <a:t>Gene </a:t>
          </a:r>
          <a:r>
            <a:rPr lang="it-IT" sz="2400" b="1" u="none" kern="1200" dirty="0" err="1">
              <a:solidFill>
                <a:srgbClr val="FFFFFF"/>
              </a:solidFill>
            </a:rPr>
            <a:t>discovery</a:t>
          </a:r>
          <a:endParaRPr lang="it-IT" sz="2400" b="1" u="none" kern="1200" dirty="0">
            <a:solidFill>
              <a:srgbClr val="FFFFFF"/>
            </a:solidFill>
          </a:endParaRPr>
        </a:p>
      </dsp:txBody>
      <dsp:txXfrm>
        <a:off x="5968627" y="4351305"/>
        <a:ext cx="2518276" cy="504191"/>
      </dsp:txXfrm>
    </dsp:sp>
    <dsp:sp modelId="{E742125B-954B-4746-B62E-672881B24519}">
      <dsp:nvSpPr>
        <dsp:cNvPr id="0" name=""/>
        <dsp:cNvSpPr/>
      </dsp:nvSpPr>
      <dsp:spPr>
        <a:xfrm rot="3558687">
          <a:off x="2036145" y="4872373"/>
          <a:ext cx="737510" cy="16792"/>
        </a:xfrm>
        <a:custGeom>
          <a:avLst/>
          <a:gdLst/>
          <a:ahLst/>
          <a:cxnLst/>
          <a:rect l="0" t="0" r="0" b="0"/>
          <a:pathLst>
            <a:path>
              <a:moveTo>
                <a:pt x="0" y="8396"/>
              </a:moveTo>
              <a:lnTo>
                <a:pt x="737510" y="83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2386463" y="4862332"/>
        <a:ext cx="36875" cy="36875"/>
      </dsp:txXfrm>
    </dsp:sp>
    <dsp:sp modelId="{286334B2-9C5F-4164-B2BF-8CC4BBC86CE4}">
      <dsp:nvSpPr>
        <dsp:cNvPr id="0" name=""/>
        <dsp:cNvSpPr/>
      </dsp:nvSpPr>
      <dsp:spPr>
        <a:xfrm>
          <a:off x="2593103" y="4657988"/>
          <a:ext cx="2340114" cy="1079787"/>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none" kern="1200" dirty="0">
              <a:solidFill>
                <a:srgbClr val="FFFFFF"/>
              </a:solidFill>
            </a:rPr>
            <a:t>Vs. </a:t>
          </a:r>
          <a:r>
            <a:rPr lang="it-IT" sz="2400" b="1" u="none" kern="1200" dirty="0" err="1">
              <a:solidFill>
                <a:srgbClr val="FFFFFF"/>
              </a:solidFill>
            </a:rPr>
            <a:t>unknown</a:t>
          </a:r>
          <a:r>
            <a:rPr lang="it-IT" sz="2400" b="1" u="none" kern="1200" dirty="0">
              <a:solidFill>
                <a:srgbClr val="FFFFFF"/>
              </a:solidFill>
            </a:rPr>
            <a:t> </a:t>
          </a:r>
          <a:r>
            <a:rPr lang="it-IT" sz="2400" b="1" u="none" kern="1200" dirty="0" err="1">
              <a:solidFill>
                <a:srgbClr val="FFFFFF"/>
              </a:solidFill>
            </a:rPr>
            <a:t>genome</a:t>
          </a:r>
          <a:r>
            <a:rPr lang="it-IT" sz="2400" b="1" u="none" kern="1200" dirty="0">
              <a:solidFill>
                <a:srgbClr val="FFFFFF"/>
              </a:solidFill>
            </a:rPr>
            <a:t> (de novo)</a:t>
          </a:r>
        </a:p>
      </dsp:txBody>
      <dsp:txXfrm>
        <a:off x="2624729" y="4689614"/>
        <a:ext cx="2276862" cy="1016535"/>
      </dsp:txXfrm>
    </dsp:sp>
    <dsp:sp modelId="{1FEFE7CF-F839-7144-B9F9-DD10B9DBB8B2}">
      <dsp:nvSpPr>
        <dsp:cNvPr id="0" name=""/>
        <dsp:cNvSpPr/>
      </dsp:nvSpPr>
      <dsp:spPr>
        <a:xfrm>
          <a:off x="4933217" y="5189486"/>
          <a:ext cx="688103" cy="16792"/>
        </a:xfrm>
        <a:custGeom>
          <a:avLst/>
          <a:gdLst/>
          <a:ahLst/>
          <a:cxnLst/>
          <a:rect l="0" t="0" r="0" b="0"/>
          <a:pathLst>
            <a:path>
              <a:moveTo>
                <a:pt x="0" y="8396"/>
              </a:moveTo>
              <a:lnTo>
                <a:pt x="688103"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60066" y="5180680"/>
        <a:ext cx="34405" cy="34405"/>
      </dsp:txXfrm>
    </dsp:sp>
    <dsp:sp modelId="{5C2E5554-6301-C841-8E11-7773102EAC31}">
      <dsp:nvSpPr>
        <dsp:cNvPr id="0" name=""/>
        <dsp:cNvSpPr/>
      </dsp:nvSpPr>
      <dsp:spPr>
        <a:xfrm>
          <a:off x="5621320" y="4930100"/>
          <a:ext cx="3172230"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FF"/>
              </a:solidFill>
            </a:rPr>
            <a:t>Assembly + annotation</a:t>
          </a:r>
        </a:p>
      </dsp:txBody>
      <dsp:txXfrm>
        <a:off x="5637006" y="4945786"/>
        <a:ext cx="3140858" cy="50419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Arial" charset="0"/>
                <a:cs typeface="Arial" charset="0"/>
              </a:defRPr>
            </a:lvl1pPr>
          </a:lstStyle>
          <a:p>
            <a:pPr>
              <a:defRPr/>
            </a:pPr>
            <a:endParaRPr lang="it-IT"/>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Arial" charset="0"/>
                <a:cs typeface="Arial" charset="0"/>
              </a:defRPr>
            </a:lvl1pPr>
          </a:lstStyle>
          <a:p>
            <a:pPr>
              <a:defRPr/>
            </a:pPr>
            <a:endParaRPr lang="it-IT"/>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Arial" charset="0"/>
                <a:cs typeface="Arial" charset="0"/>
              </a:defRPr>
            </a:lvl1pPr>
          </a:lstStyle>
          <a:p>
            <a:pPr>
              <a:defRPr/>
            </a:pPr>
            <a:endParaRPr lang="it-IT"/>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3E925E7A-6CF2-EE43-ABD5-CEBAE1C3C5BC}" type="slidenum">
              <a:rPr lang="it-IT"/>
              <a:pPr>
                <a:defRPr/>
              </a:pPr>
              <a:t>‹#›</a:t>
            </a:fld>
            <a:endParaRPr lang="it-IT"/>
          </a:p>
        </p:txBody>
      </p:sp>
    </p:spTree>
    <p:extLst>
      <p:ext uri="{BB962C8B-B14F-4D97-AF65-F5344CB8AC3E}">
        <p14:creationId xmlns:p14="http://schemas.microsoft.com/office/powerpoint/2010/main" val="25236386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a:defRPr/>
            </a:pPr>
            <a:fld id="{023C2BD6-D6BC-9B47-BEA0-FD0969EBBD2C}" type="slidenum">
              <a:rPr lang="it-IT" altLang="en-US" smtClean="0"/>
              <a:pPr>
                <a:defRPr/>
              </a:pPr>
              <a:t>1</a:t>
            </a:fld>
            <a:endParaRPr lang="it-IT" altLang="en-US"/>
          </a:p>
        </p:txBody>
      </p:sp>
    </p:spTree>
    <p:extLst>
      <p:ext uri="{BB962C8B-B14F-4D97-AF65-F5344CB8AC3E}">
        <p14:creationId xmlns:p14="http://schemas.microsoft.com/office/powerpoint/2010/main" val="1188422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a:ln/>
        </p:spPr>
      </p:sp>
      <p:sp>
        <p:nvSpPr>
          <p:cNvPr id="10035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charset="0"/>
                <a:cs typeface="ＭＳ Ｐゴシック" charset="0"/>
              </a:rPr>
              <a:t>As we described in the last section, various types of data are now being submitted to the UCSC ENCODE DCC from numerous different providers. --&gt; Here we will provide an overview of these data types as they are organized in the UCSC Genome Browser “track groups” area, and mention some key features. </a:t>
            </a:r>
            <a:r>
              <a:rPr lang="en-US">
                <a:solidFill>
                  <a:srgbClr val="FFFF00"/>
                </a:solidFill>
                <a:latin typeface="Times" charset="0"/>
                <a:cs typeface="ＭＳ Ｐゴシック" charset="0"/>
              </a:rPr>
              <a:t>These are the data types present at the time we created this tutorial—more ENCODE data is flowing in regularly, and you may find more as you examine the site.</a:t>
            </a:r>
          </a:p>
          <a:p>
            <a:pPr eaLnBrk="1" hangingPunct="1"/>
            <a:endParaRPr lang="en-US">
              <a:latin typeface="Times" charset="0"/>
              <a:cs typeface="ＭＳ Ｐゴシック" charset="0"/>
            </a:endParaRPr>
          </a:p>
          <a:p>
            <a:pPr eaLnBrk="1" hangingPunct="1"/>
            <a:r>
              <a:rPr lang="en-US">
                <a:latin typeface="Times" charset="0"/>
                <a:cs typeface="ＭＳ Ｐゴシック" charset="0"/>
              </a:rPr>
              <a:t>ENCODE data is identified in the tracks area by the ENCODE NHGRI helix icon, a few examples of which are indicated on the slide. Most participating research groups have provided several tracks for any data set, and generally only selected data from each research group is displayed by default. Track details can be accessed by clicking any of the hyperlinked track names on the web page. This will open a window providing details of all the available tracks and data features available to view. This report will also provide the full details of any data type, including a description and associated references.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ENCODE data can be found in the Mapping and Sequencing Tracks group, Genes and Gene Predictions group, Expression, Regulation, and Variation at this time. --&gt; Next we will briefly discuss each of these data types.</a:t>
            </a:r>
          </a:p>
        </p:txBody>
      </p:sp>
      <p:sp>
        <p:nvSpPr>
          <p:cNvPr id="1003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C2AD71-0B21-E745-A8C2-95B6A24F757E}" type="slidenum">
              <a:rPr lang="en-US" sz="1200"/>
              <a:pPr eaLnBrk="1" hangingPunct="1"/>
              <a:t>33</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noTextEdit="1"/>
          </p:cNvSpPr>
          <p:nvPr>
            <p:ph type="sldImg"/>
          </p:nvPr>
        </p:nvSpPr>
        <p:spPr>
          <a:ln/>
        </p:spPr>
      </p:sp>
      <p:sp>
        <p:nvSpPr>
          <p:cNvPr id="1024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atin typeface="Times" charset="0"/>
                <a:cs typeface="ＭＳ Ｐゴシック" charset="0"/>
              </a:rPr>
              <a:t>As an example of a specific ENCODE data set, we will now specifically examine the Yale TFBS set of data. The data will be described briefly, and then we will look at the available display features. --&gt; The principles of access, usage, and display that we cover will be true for all of the new ENCODE data. </a:t>
            </a:r>
          </a:p>
          <a:p>
            <a:pPr eaLnBrk="1" hangingPunct="1">
              <a:lnSpc>
                <a:spcPct val="80000"/>
              </a:lnSpc>
            </a:pPr>
            <a:endParaRPr lang="en-US">
              <a:latin typeface="Times" charset="0"/>
              <a:cs typeface="ＭＳ Ｐゴシック" charset="0"/>
            </a:endParaRPr>
          </a:p>
          <a:p>
            <a:pPr eaLnBrk="1" hangingPunct="1">
              <a:lnSpc>
                <a:spcPct val="80000"/>
              </a:lnSpc>
            </a:pPr>
            <a:r>
              <a:rPr lang="en-US">
                <a:latin typeface="Times" charset="0"/>
                <a:cs typeface="ＭＳ Ｐゴシック" charset="0"/>
              </a:rPr>
              <a:t>The new techniques and data types being submitted may require new graphical displays or controls than other data. --&gt; And each project will have different aspects. --&gt; We will use this first data set as an example. This data is ChIP-seq data for identifying Transcription Factor Binding Sites. We are focusing on an area around the start of the TP53 gene for this sample. If the Yale TFBS data in the “Regulation” tracks is displayed in “dense” mode, it will appear as shown on this slide. --&gt; </a:t>
            </a:r>
          </a:p>
          <a:p>
            <a:pPr eaLnBrk="1" hangingPunct="1">
              <a:lnSpc>
                <a:spcPct val="80000"/>
              </a:lnSpc>
            </a:pPr>
            <a:endParaRPr lang="en-US">
              <a:latin typeface="Times" charset="0"/>
              <a:cs typeface="ＭＳ Ｐゴシック" charset="0"/>
            </a:endParaRPr>
          </a:p>
          <a:p>
            <a:pPr eaLnBrk="1" hangingPunct="1">
              <a:lnSpc>
                <a:spcPct val="80000"/>
              </a:lnSpc>
            </a:pPr>
            <a:r>
              <a:rPr lang="en-US">
                <a:latin typeface="Times" charset="0"/>
                <a:cs typeface="ＭＳ Ｐゴシック" charset="0"/>
              </a:rPr>
              <a:t>Here the underlying premise for identifying transcription factor binding sites with the ChIP-seq methods is shown graphically. --&gt; Cells for the ENCODE project are grown. --&gt; Cross-linking agents bind transcription factors to genomic DNA. --&gt; The DNA is fragmented. The proteins of interest (or POI) bound with DNA fragments can be captured by different antibodies—for example, an antibody for the c-FOS factor or one for the Pol2 protein. --&gt; Then immunoprecipitation pulls out the complexes. --&gt; The DNA sequences can then be isolated and high-throughput sequencing technologies can be used to identify the specific sequence. --&gt; </a:t>
            </a:r>
          </a:p>
          <a:p>
            <a:pPr eaLnBrk="1" hangingPunct="1">
              <a:lnSpc>
                <a:spcPct val="80000"/>
              </a:lnSpc>
            </a:pPr>
            <a:endParaRPr lang="en-US">
              <a:latin typeface="Times" charset="0"/>
              <a:cs typeface="ＭＳ Ｐゴシック" charset="0"/>
            </a:endParaRPr>
          </a:p>
          <a:p>
            <a:pPr eaLnBrk="1" hangingPunct="1">
              <a:lnSpc>
                <a:spcPct val="80000"/>
              </a:lnSpc>
            </a:pPr>
            <a:r>
              <a:rPr lang="en-US">
                <a:latin typeface="Times" charset="0"/>
                <a:cs typeface="ＭＳ Ｐゴシック" charset="0"/>
              </a:rPr>
              <a:t>The sequences can then be mapped to the genomic reference sequence and indicated on the browser. --&gt; Shown is a segment near the beginning of the TP53 gene. --&gt; It looks as if there are positive signals from this technique, near the beginning of this gene, in certain cell types, and with certain antibodies to that transcription factor. That suggests that the transcription factor may bind in some conditions to this region. --&gt; </a:t>
            </a:r>
          </a:p>
          <a:p>
            <a:pPr eaLnBrk="1" hangingPunct="1">
              <a:lnSpc>
                <a:spcPct val="80000"/>
              </a:lnSpc>
            </a:pPr>
            <a:endParaRPr lang="en-US">
              <a:latin typeface="Times" charset="0"/>
              <a:cs typeface="ＭＳ Ｐゴシック" charset="0"/>
            </a:endParaRPr>
          </a:p>
          <a:p>
            <a:pPr eaLnBrk="1" hangingPunct="1">
              <a:lnSpc>
                <a:spcPct val="80000"/>
              </a:lnSpc>
            </a:pPr>
            <a:r>
              <a:rPr lang="en-US">
                <a:latin typeface="Times" charset="0"/>
                <a:cs typeface="ＭＳ Ｐゴシック" charset="0"/>
              </a:rPr>
              <a:t>To understand more about the display and ways to view and understand the data, one can refer to the description page. --&gt; The hyperlink above the menu for Yale TFBS links to that page, and will be examined next.</a:t>
            </a:r>
          </a:p>
        </p:txBody>
      </p:sp>
      <p:sp>
        <p:nvSpPr>
          <p:cNvPr id="1024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F9EFA1-65D3-464C-BD2B-D006AEDCAD4C}" type="slidenum">
              <a:rPr lang="en-US" sz="1200"/>
              <a:pPr eaLnBrk="1" hangingPunct="1"/>
              <a:t>34</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a:ln/>
        </p:spPr>
      </p:sp>
      <p:sp>
        <p:nvSpPr>
          <p:cNvPr id="1054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atin typeface="Times" charset="0"/>
                <a:cs typeface="ＭＳ Ｐゴシック" charset="0"/>
              </a:rPr>
              <a:t>A number of interesting data tracks are available in the Expression group. --&gt; A variety of techniques are being used to locate and characterize the messenger RNA molecules in the ENCODE cell types. --&gt; </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Some projects are looking at the subcellular localization of mRNAs. --&gt; The diagram on the left illustrates some of the regions where one might expect to find mRNA molecules in various stages of their lifespan. --&gt; Researchers can take the cells and fractionate them, and then determine which pieces of the mRNAs are found. --&gt; For example, the nuclear fraction may have different characteristics than mRNAs out in the cytoplasm. --&gt; </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One can choose to display the different cell types and the different fractions on the track details pages. --&gt; Shown here is a simple example of a region of the TPTE gene, and the composition of the mRNAs observed. The pattern is different in the cytosol and in the nucleus.</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[Image from: http://en.wikipedia.org/wiki/MRNA; gene sample is TPTE gene region on chromosome chr21:9,911,130-10,020,902]</a:t>
            </a:r>
          </a:p>
        </p:txBody>
      </p:sp>
      <p:sp>
        <p:nvSpPr>
          <p:cNvPr id="1054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AC50E33-466B-DE43-B1A1-21EBF95C65E9}" type="slidenum">
              <a:rPr lang="en-US" sz="1200"/>
              <a:pPr eaLnBrk="1" hangingPunct="1"/>
              <a:t>36</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a:ln/>
        </p:spPr>
      </p:sp>
      <p:sp>
        <p:nvSpPr>
          <p:cNvPr id="1075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charset="0"/>
                <a:cs typeface="ＭＳ Ｐゴシック" charset="0"/>
              </a:rPr>
              <a:t>In addition to the subcellular localization, various groups are looking to identify new mRNAs or confirm the presence of known mRNAs. Using different technologies and strategies—some with extra effort to obtain longer mRNAs which are technically challenging—data providers will offer an extensive look at mature mRNAs and their corresponding exons.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As always, one can examine the track details to learn more about the technology and the data involved.</a:t>
            </a:r>
          </a:p>
        </p:txBody>
      </p:sp>
      <p:sp>
        <p:nvSpPr>
          <p:cNvPr id="1075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582E7C-B9E8-D641-AE0C-7B3F7E0CF7E5}" type="slidenum">
              <a:rPr lang="en-US" sz="1200"/>
              <a:pPr eaLnBrk="1" hangingPunct="1"/>
              <a:t>37</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a:ln/>
        </p:spPr>
      </p:sp>
      <p:sp>
        <p:nvSpPr>
          <p:cNvPr id="1105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atin typeface="Times" charset="0"/>
                <a:cs typeface="ＭＳ Ｐゴシック" charset="0"/>
              </a:rPr>
              <a:t>A major focus of the ENCODE project is to investigate regulatory components and features of the genome. --&gt; A wide range of tools and methods are being used to investigate this. </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Some projects have the goal of looking at structural aspects of the genome organization. --&gt; For example, the position and modification of histones can provide clues about which regions of the genome are accessible or inaccessible. --&gt; DNA fragments can be chemically bound to histones and then isolated and the corresponding DNA can be sequenced to determine the location. --&gt; Leads on promoters, enhancers, silencers, and various other types of functional elements may be gleaned from this type of data.</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Commonly the data will show strong signal regions in summary form, and the more dispersed pattern from the signal data.</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Again, the data description page provides additional details on the methods and displays.</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[sample region: chr21:9,939,013-9,949,270] </a:t>
            </a:r>
          </a:p>
          <a:p>
            <a:pPr eaLnBrk="1" hangingPunct="1">
              <a:lnSpc>
                <a:spcPct val="90000"/>
              </a:lnSpc>
            </a:pPr>
            <a:r>
              <a:rPr lang="en-US">
                <a:latin typeface="Times" charset="0"/>
                <a:cs typeface="ＭＳ Ｐゴシック" charset="0"/>
              </a:rPr>
              <a:t>[Image credit </a:t>
            </a:r>
            <a:r>
              <a:rPr lang="en-US">
                <a:solidFill>
                  <a:srgbClr val="000000"/>
                </a:solidFill>
                <a:latin typeface="Times" charset="0"/>
                <a:cs typeface="ＭＳ Ｐゴシック" charset="0"/>
              </a:rPr>
              <a:t>http://www.genome.gov/Images/press_photos/highres/20150-300.jpg]</a:t>
            </a:r>
          </a:p>
        </p:txBody>
      </p:sp>
      <p:sp>
        <p:nvSpPr>
          <p:cNvPr id="1105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A8C42E-0235-4B40-B894-5C7B6FA46B7E}" type="slidenum">
              <a:rPr lang="en-US" sz="1200"/>
              <a:pPr eaLnBrk="1" hangingPunct="1"/>
              <a:t>38</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noTextEdit="1"/>
          </p:cNvSpPr>
          <p:nvPr>
            <p:ph type="sldImg"/>
          </p:nvPr>
        </p:nvSpPr>
        <p:spPr>
          <a:ln/>
        </p:spPr>
      </p:sp>
      <p:sp>
        <p:nvSpPr>
          <p:cNvPr id="1126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charset="0"/>
                <a:cs typeface="ＭＳ Ｐゴシック" charset="0"/>
              </a:rPr>
              <a:t>The binding of proteins to possible regulatory elements is also a key focus of the ENCODE work. --&gt; A number of projects are studying the binding of proteins to either genomic DNA, or to mRNA, to learn more about various aspects of regulation. We will provide an example of that type of data in an upcoming tutorial section, when we describe the Yale TFBS project.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Several additional strategies to examine transcription factor binding sites (or TFBS) are underway. --&gt; Other work is looking at other features of possible promoter regions—such as bi-directional promoters between two genes. --&gt; Negative regulatory elements, another interesting and important aspect of regulation, are also being pursued.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RNA binding proteins may provide further clues to regulation of gene expression.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[Sample region: chr21:29,281,340-29,292,754]</a:t>
            </a:r>
          </a:p>
          <a:p>
            <a:pPr eaLnBrk="1" hangingPunct="1"/>
            <a:r>
              <a:rPr lang="en-US">
                <a:latin typeface="Times" charset="0"/>
                <a:cs typeface="ＭＳ Ｐゴシック" charset="0"/>
              </a:rPr>
              <a:t>[Image credit: http://en.wikipedia.org/wiki/File:TATA-binding_protein.png]</a:t>
            </a:r>
          </a:p>
        </p:txBody>
      </p:sp>
      <p:sp>
        <p:nvSpPr>
          <p:cNvPr id="1126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BA232C-F3A7-8848-B05F-71A9612C6EEE}" type="slidenum">
              <a:rPr lang="en-US" sz="1200"/>
              <a:pPr eaLnBrk="1" hangingPunct="1"/>
              <a:t>39</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a:ln/>
        </p:spPr>
      </p:sp>
      <p:sp>
        <p:nvSpPr>
          <p:cNvPr id="1146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atin typeface="Times New Roman" charset="0"/>
                <a:cs typeface="ＭＳ Ｐゴシック" charset="0"/>
              </a:rPr>
              <a:t>Understanding variation is also crucial to complete interpretations of genomics data. --&gt; Copy number variation, or CNVs, had been elusive before we had a reference genome sequence and the appropriate technologies for their detection. But researchers have recently become more aware of these structural variations of the genome that can impact the functions of cells. --&gt; </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Some CNVs appear to be present in humans without a detectable impact on health status. --&gt; Others may be important in disease. --&gt; In the framework of the ENCODE project, it is important to know in the cell lines under examination if they have extra or missing copies of genomic segments. --&gt; </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Copy number variations may include amplification or duplication of a segment. It may mean deletion of a piece of the genomic region with respect to the reference genome. --&gt; These types of variation are present in this data set. --&gt; Pairs of chromosomes may include alteration on one, or both of the members of a pair, and therefore the deletions may be scored as heterozygous or homozygous deletions.</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Such data can be investigated using the Common Cell CNV track data. --&gt; The example shows a region on the X chromosome, with observable patterns indicating the presence and absence of segments on one or both chromosomes, and amplifications in some cases. Normal segments are also indicated. If a gene of interest is in a region with variation, this could be crucial information about these cells.</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With the strategies we have described in this tutorial for locating and using the ENCODE data types researchers will have the skills to access and visualize any new data types that come along. --&gt; The ENCODE icon and details pages can be examined for further guidance.</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[sample image: chrX:45,908,749-80,283,771, front menu on pack, both details page views set to pack]</a:t>
            </a:r>
          </a:p>
        </p:txBody>
      </p:sp>
      <p:sp>
        <p:nvSpPr>
          <p:cNvPr id="1146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2E36D7-EC4F-D74F-A47F-0D7768592EC2}" type="slidenum">
              <a:rPr lang="en-US" sz="1200"/>
              <a:pPr eaLnBrk="1" hangingPunct="1"/>
              <a:t>40</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egnaposto immagine diapositiva 1"/>
          <p:cNvSpPr>
            <a:spLocks noGrp="1" noRot="1" noChangeAspect="1"/>
          </p:cNvSpPr>
          <p:nvPr>
            <p:ph type="sldImg"/>
          </p:nvPr>
        </p:nvSpPr>
        <p:spPr>
          <a:ln/>
        </p:spPr>
      </p:sp>
      <p:sp>
        <p:nvSpPr>
          <p:cNvPr id="136194" name="Segnaposto note 2"/>
          <p:cNvSpPr>
            <a:spLocks noGrp="1"/>
          </p:cNvSpPr>
          <p:nvPr>
            <p:ph type="body" idx="1"/>
          </p:nvPr>
        </p:nvSpPr>
        <p:spPr>
          <a:xfrm>
            <a:off x="565150" y="4343400"/>
            <a:ext cx="577215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sz="1400">
                <a:cs typeface="ＭＳ Ｐゴシック" charset="0"/>
              </a:rPr>
              <a:t>Different sequencing technologies are available, producing reads of different length and with very different throughput</a:t>
            </a:r>
          </a:p>
          <a:p>
            <a:pPr defTabSz="457200"/>
            <a:r>
              <a:rPr lang="en-US">
                <a:cs typeface="ＭＳ Ｐゴシック" charset="0"/>
              </a:rPr>
              <a:t>High-throughput sequencing technologies, also called Next Generation Sequencing techniques allowed the massive parallel sequencing of many short DNA molecules in a single experiment</a:t>
            </a:r>
          </a:p>
          <a:p>
            <a:pPr defTabSz="457200"/>
            <a:r>
              <a:rPr lang="en-US">
                <a:cs typeface="ＭＳ Ｐゴシック" charset="0"/>
              </a:rPr>
              <a:t>In last years this field experienced a continuous and rapid increase of sequencing output and a corresponding dramatic decrease of the cost of sequencing per base</a:t>
            </a:r>
          </a:p>
          <a:p>
            <a:pPr defTabSz="457200"/>
            <a:r>
              <a:rPr lang="en-US">
                <a:cs typeface="ＭＳ Ｐゴシック" charset="0"/>
              </a:rPr>
              <a:t>With Sanger Sequencing we are able to obtain sequences of up to one thousands bases, whereas most deep sequencing technologies produce reads around 100 bp long, with Roche technology reaching around 500 bp of good sequence</a:t>
            </a:r>
          </a:p>
          <a:p>
            <a:pPr defTabSz="457200"/>
            <a:r>
              <a:rPr lang="en-US">
                <a:cs typeface="ＭＳ Ｐゴシック" charset="0"/>
              </a:rPr>
              <a:t>Regarding the throughput, the range is from less than one Gigabase with Roche to from 30 to 600 gigabases with most massive technologies, that actually differ also for sequencing time </a:t>
            </a:r>
          </a:p>
        </p:txBody>
      </p:sp>
      <p:sp>
        <p:nvSpPr>
          <p:cNvPr id="136195"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F9642A-EA93-884F-9AB8-A810E7F858B7}" type="slidenum">
              <a:rPr lang="it-IT" sz="1200">
                <a:cs typeface="Arial" charset="0"/>
              </a:rPr>
              <a:pPr eaLnBrk="1" hangingPunct="1"/>
              <a:t>46</a:t>
            </a:fld>
            <a:endParaRPr lang="it-IT" sz="1200">
              <a:cs typeface="Arial" charset="0"/>
            </a:endParaRPr>
          </a:p>
        </p:txBody>
      </p:sp>
    </p:spTree>
    <p:extLst>
      <p:ext uri="{BB962C8B-B14F-4D97-AF65-F5344CB8AC3E}">
        <p14:creationId xmlns:p14="http://schemas.microsoft.com/office/powerpoint/2010/main" val="2534602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The </a:t>
            </a:r>
            <a:r>
              <a:rPr lang="en-US" dirty="0" err="1"/>
              <a:t>pyrosequencing</a:t>
            </a:r>
            <a:r>
              <a:rPr lang="en-US" dirty="0"/>
              <a:t> method is based on detecting the activity of DNA polymerase (a DNA synthesizing enzyme) with another </a:t>
            </a:r>
            <a:r>
              <a:rPr lang="en-US" dirty="0" err="1"/>
              <a:t>chemoluminescent</a:t>
            </a:r>
            <a:r>
              <a:rPr lang="en-US" dirty="0"/>
              <a:t> enzyme. Essentially, the method allows sequencing a single strand of DNA by synthesizing the complementary strand along it, one base pair at a time, and detecting which base was actually added at each step. The template DNA is immobile, and solutions of A, C, G, and T nucleotides are sequentially added and removed from the reaction. Light is produced only when the nucleotide solution complements the first unpaired base of the template. The sequence of solutions which produce </a:t>
            </a:r>
            <a:r>
              <a:rPr lang="en-US" dirty="0" err="1"/>
              <a:t>chemioluminescent</a:t>
            </a:r>
            <a:r>
              <a:rPr lang="en-US" dirty="0"/>
              <a:t> signals allows the determination of the sequence of the template.</a:t>
            </a:r>
          </a:p>
          <a:p>
            <a:endParaRPr lang="en-US" dirty="0"/>
          </a:p>
          <a:p>
            <a:r>
              <a:rPr lang="en-US" dirty="0"/>
              <a:t>This incorporation releases pyrophosphate (</a:t>
            </a:r>
            <a:r>
              <a:rPr lang="en-US" dirty="0" err="1"/>
              <a:t>PPi</a:t>
            </a:r>
            <a:r>
              <a:rPr lang="en-US" dirty="0"/>
              <a:t>).</a:t>
            </a:r>
          </a:p>
          <a:p>
            <a:r>
              <a:rPr lang="en-US" dirty="0"/>
              <a:t>ATP </a:t>
            </a:r>
            <a:r>
              <a:rPr lang="en-US" dirty="0" err="1"/>
              <a:t>sulfurylase</a:t>
            </a:r>
            <a:r>
              <a:rPr lang="en-US" dirty="0"/>
              <a:t> converts </a:t>
            </a:r>
            <a:r>
              <a:rPr lang="en-US" dirty="0" err="1"/>
              <a:t>PPi</a:t>
            </a:r>
            <a:r>
              <a:rPr lang="en-US" dirty="0"/>
              <a:t> to ATP in the presence of adenosine 5´ </a:t>
            </a:r>
            <a:r>
              <a:rPr lang="en-US" dirty="0" err="1"/>
              <a:t>phosphosulfate</a:t>
            </a:r>
            <a:r>
              <a:rPr lang="en-US" dirty="0"/>
              <a:t>. This ATP acts as a substrate for the luciferase-mediated conversion of </a:t>
            </a:r>
            <a:r>
              <a:rPr lang="en-US" dirty="0" err="1"/>
              <a:t>luciferin</a:t>
            </a:r>
            <a:r>
              <a:rPr lang="en-US" dirty="0"/>
              <a:t> to </a:t>
            </a:r>
            <a:r>
              <a:rPr lang="en-US" dirty="0" err="1"/>
              <a:t>oxyluciferin</a:t>
            </a:r>
            <a:r>
              <a:rPr lang="en-US" dirty="0"/>
              <a:t> that generates visible light in amounts that are proportional to the amount of ATP. The light produced in the luciferase-catalyzed reaction is detected by a camera and analyzed in a program.</a:t>
            </a:r>
          </a:p>
          <a:p>
            <a:r>
              <a:rPr lang="en-US" dirty="0"/>
              <a:t>Unincorporated nucleotides and ATP are degraded by the apyrase, and the reaction can restart with another nucleotide</a:t>
            </a:r>
            <a:endParaRPr lang="it-IT" dirty="0"/>
          </a:p>
        </p:txBody>
      </p:sp>
      <p:sp>
        <p:nvSpPr>
          <p:cNvPr id="4" name="Segnaposto numero diapositiva 3"/>
          <p:cNvSpPr>
            <a:spLocks noGrp="1"/>
          </p:cNvSpPr>
          <p:nvPr>
            <p:ph type="sldNum" sz="quarter" idx="10"/>
          </p:nvPr>
        </p:nvSpPr>
        <p:spPr/>
        <p:txBody>
          <a:bodyPr/>
          <a:lstStyle/>
          <a:p>
            <a:pPr>
              <a:defRPr/>
            </a:pPr>
            <a:fld id="{3E925E7A-6CF2-EE43-ABD5-CEBAE1C3C5BC}" type="slidenum">
              <a:rPr lang="it-IT" smtClean="0"/>
              <a:pPr>
                <a:defRPr/>
              </a:pPr>
              <a:t>49</a:t>
            </a:fld>
            <a:endParaRPr lang="it-IT"/>
          </a:p>
        </p:txBody>
      </p:sp>
    </p:spTree>
    <p:extLst>
      <p:ext uri="{BB962C8B-B14F-4D97-AF65-F5344CB8AC3E}">
        <p14:creationId xmlns:p14="http://schemas.microsoft.com/office/powerpoint/2010/main" val="3999484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p:cNvSpPr>
          <p:nvPr>
            <p:ph type="sldImg"/>
          </p:nvPr>
        </p:nvSpPr>
        <p:spPr>
          <a:ln/>
        </p:spPr>
      </p:sp>
      <p:sp>
        <p:nvSpPr>
          <p:cNvPr id="1269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1269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4B73CBA-97A2-CE4E-9045-6FCB6BD8E06B}" type="slidenum">
              <a:rPr lang="en-US" sz="1200">
                <a:latin typeface="Calibri" charset="0"/>
              </a:rPr>
              <a:pPr eaLnBrk="1" hangingPunct="1"/>
              <a:t>50</a:t>
            </a:fld>
            <a:endParaRPr lang="en-US" sz="1200">
              <a:latin typeface="Calibri" charset="0"/>
            </a:endParaRPr>
          </a:p>
        </p:txBody>
      </p:sp>
    </p:spTree>
    <p:extLst>
      <p:ext uri="{BB962C8B-B14F-4D97-AF65-F5344CB8AC3E}">
        <p14:creationId xmlns:p14="http://schemas.microsoft.com/office/powerpoint/2010/main" val="2430917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immagine diapositiva 1"/>
          <p:cNvSpPr>
            <a:spLocks noGrp="1" noRot="1" noChangeAspect="1"/>
          </p:cNvSpPr>
          <p:nvPr>
            <p:ph type="sldImg"/>
          </p:nvPr>
        </p:nvSpPr>
        <p:spPr>
          <a:ln/>
        </p:spPr>
      </p:sp>
      <p:sp>
        <p:nvSpPr>
          <p:cNvPr id="17410" name="Segnaposto note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
        <p:nvSpPr>
          <p:cNvPr id="17411"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B340C9-3941-9543-B5C6-A28EB6042808}" type="slidenum">
              <a:rPr lang="it-IT" sz="1200">
                <a:cs typeface="Arial" charset="0"/>
              </a:rPr>
              <a:pPr eaLnBrk="1" hangingPunct="1"/>
              <a:t>3</a:t>
            </a:fld>
            <a:endParaRPr lang="it-IT" sz="120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egnaposto immagine diapositiva 1"/>
          <p:cNvSpPr>
            <a:spLocks noGrp="1" noRot="1" noChangeAspect="1"/>
          </p:cNvSpPr>
          <p:nvPr>
            <p:ph type="sldImg"/>
          </p:nvPr>
        </p:nvSpPr>
        <p:spPr>
          <a:ln/>
        </p:spPr>
      </p:sp>
      <p:sp>
        <p:nvSpPr>
          <p:cNvPr id="123906" name="Segnaposto note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it-IT" sz="1000" dirty="0">
                <a:cs typeface="ＭＳ Ｐゴシック" charset="0"/>
              </a:rPr>
              <a:t>Vediamo ora un esempio di tecnologia di NGS: la piattaforma Illumina.</a:t>
            </a:r>
          </a:p>
          <a:p>
            <a:pPr>
              <a:lnSpc>
                <a:spcPct val="90000"/>
              </a:lnSpc>
            </a:pPr>
            <a:r>
              <a:rPr lang="it-IT" sz="1100" dirty="0">
                <a:cs typeface="ＭＳ Ｐゴシック" charset="0"/>
              </a:rPr>
              <a:t>Le fasi per ottenere le sequenze sono qui rappresentate:</a:t>
            </a:r>
          </a:p>
          <a:p>
            <a:pPr>
              <a:lnSpc>
                <a:spcPct val="90000"/>
              </a:lnSpc>
            </a:pPr>
            <a:r>
              <a:rPr lang="it-IT" sz="1100" dirty="0">
                <a:cs typeface="ＭＳ Ｐゴシック" charset="0"/>
              </a:rPr>
              <a:t>Dai campioni viene estratto il materiale che subisce una fase di amplificazione per la preparazione di una libreria, ad esempio l</a:t>
            </a:r>
            <a:r>
              <a:rPr lang="ja-JP" altLang="it-IT" sz="1100">
                <a:cs typeface="ＭＳ Ｐゴシック" charset="0"/>
              </a:rPr>
              <a:t>’</a:t>
            </a:r>
            <a:r>
              <a:rPr lang="it-IT" altLang="ja-JP" sz="1100" dirty="0">
                <a:cs typeface="ＭＳ Ｐゴシック" charset="0"/>
              </a:rPr>
              <a:t>RNA messaggero viene isolato, trasformato in </a:t>
            </a:r>
            <a:r>
              <a:rPr lang="it-IT" altLang="ja-JP" sz="1100" dirty="0" err="1">
                <a:cs typeface="ＭＳ Ｐゴシック" charset="0"/>
              </a:rPr>
              <a:t>cDNA</a:t>
            </a:r>
            <a:r>
              <a:rPr lang="it-IT" altLang="ja-JP" sz="1100" dirty="0">
                <a:cs typeface="ＭＳ Ｐゴシック" charset="0"/>
              </a:rPr>
              <a:t> e frammentato. Alle estremità dei frammenti vengono applicati (legati) degli adattatori che servono a </a:t>
            </a:r>
            <a:r>
              <a:rPr lang="ja-JP" altLang="it-IT" sz="1100">
                <a:cs typeface="ＭＳ Ｐゴシック" charset="0"/>
              </a:rPr>
              <a:t>“</a:t>
            </a:r>
            <a:r>
              <a:rPr lang="it-IT" altLang="ja-JP" sz="1100" dirty="0">
                <a:cs typeface="ＭＳ Ｐゴシック" charset="0"/>
              </a:rPr>
              <a:t>fissare</a:t>
            </a:r>
            <a:r>
              <a:rPr lang="ja-JP" altLang="it-IT" sz="1100">
                <a:cs typeface="ＭＳ Ｐゴシック" charset="0"/>
              </a:rPr>
              <a:t>”</a:t>
            </a:r>
            <a:r>
              <a:rPr lang="it-IT" altLang="ja-JP" sz="1100" dirty="0">
                <a:cs typeface="ＭＳ Ｐゴシック" charset="0"/>
              </a:rPr>
              <a:t> i frammenti alla piastra (flow </a:t>
            </a:r>
            <a:r>
              <a:rPr lang="it-IT" altLang="ja-JP" sz="1100" dirty="0" err="1">
                <a:cs typeface="ＭＳ Ｐゴシック" charset="0"/>
              </a:rPr>
              <a:t>cell</a:t>
            </a:r>
            <a:r>
              <a:rPr lang="it-IT" altLang="ja-JP" sz="1100" dirty="0">
                <a:cs typeface="ＭＳ Ｐゴシック" charset="0"/>
              </a:rPr>
              <a:t>). In seguito i frammenti subiscono un</a:t>
            </a:r>
            <a:r>
              <a:rPr lang="ja-JP" altLang="it-IT" sz="1100">
                <a:cs typeface="ＭＳ Ｐゴシック" charset="0"/>
              </a:rPr>
              <a:t>’</a:t>
            </a:r>
            <a:r>
              <a:rPr lang="it-IT" altLang="ja-JP" sz="1100" dirty="0">
                <a:cs typeface="ＭＳ Ｐゴシック" charset="0"/>
              </a:rPr>
              <a:t>ulteriore fase di amplificazione, che per la piattaforma illumina si chiama bridge </a:t>
            </a:r>
            <a:r>
              <a:rPr lang="it-IT" altLang="ja-JP" sz="1100" dirty="0" err="1">
                <a:cs typeface="ＭＳ Ｐゴシック" charset="0"/>
              </a:rPr>
              <a:t>amplification</a:t>
            </a:r>
            <a:r>
              <a:rPr lang="it-IT" altLang="ja-JP" sz="1100" dirty="0">
                <a:cs typeface="ＭＳ Ｐゴシック" charset="0"/>
              </a:rPr>
              <a:t> . Questa fase è quella che determina il limite alla lunghezza dei frammenti </a:t>
            </a:r>
            <a:r>
              <a:rPr lang="it-IT" altLang="ja-JP" sz="1100" dirty="0" err="1">
                <a:cs typeface="ＭＳ Ｐゴシック" charset="0"/>
              </a:rPr>
              <a:t>sequenziabili</a:t>
            </a:r>
            <a:r>
              <a:rPr lang="it-IT" altLang="ja-JP" sz="1100" dirty="0">
                <a:cs typeface="ＭＳ Ｐゴシック" charset="0"/>
              </a:rPr>
              <a:t>. La bridge </a:t>
            </a:r>
            <a:r>
              <a:rPr lang="it-IT" altLang="ja-JP" sz="1100" dirty="0" err="1">
                <a:cs typeface="ＭＳ Ｐゴシック" charset="0"/>
              </a:rPr>
              <a:t>amplification</a:t>
            </a:r>
            <a:r>
              <a:rPr lang="it-IT" altLang="ja-JP" sz="1100" dirty="0">
                <a:cs typeface="ＭＳ Ｐゴシック" charset="0"/>
              </a:rPr>
              <a:t> genera dei cluster di frammenti omogenei sulla piastra. Il passo successivo è quello </a:t>
            </a:r>
            <a:r>
              <a:rPr lang="it-IT" altLang="ja-JP" sz="1100" dirty="0" err="1">
                <a:cs typeface="ＭＳ Ｐゴシック" charset="0"/>
              </a:rPr>
              <a:t>dell</a:t>
            </a:r>
            <a:r>
              <a:rPr lang="ja-JP" altLang="it-IT" sz="1100">
                <a:cs typeface="ＭＳ Ｐゴシック" charset="0"/>
              </a:rPr>
              <a:t>’</a:t>
            </a:r>
            <a:r>
              <a:rPr lang="it-IT" altLang="ja-JP" sz="1100" dirty="0">
                <a:cs typeface="ＭＳ Ｐゴシック" charset="0"/>
              </a:rPr>
              <a:t>effettivo sequenziamento dei frammenti: vengono ripetuti ciclicamente l</a:t>
            </a:r>
            <a:r>
              <a:rPr lang="ja-JP" altLang="it-IT" sz="1100">
                <a:cs typeface="ＭＳ Ｐゴシック" charset="0"/>
              </a:rPr>
              <a:t>’</a:t>
            </a:r>
            <a:r>
              <a:rPr lang="it-IT" altLang="ja-JP" sz="1100" dirty="0">
                <a:cs typeface="ＭＳ Ｐゴシック" charset="0"/>
              </a:rPr>
              <a:t>aggiunta di nucleotidi marcati con un</a:t>
            </a:r>
            <a:r>
              <a:rPr lang="ja-JP" altLang="it-IT" sz="1100">
                <a:cs typeface="ＭＳ Ｐゴシック" charset="0"/>
              </a:rPr>
              <a:t>’</a:t>
            </a:r>
            <a:r>
              <a:rPr lang="it-IT" altLang="ja-JP" sz="1100" dirty="0">
                <a:cs typeface="ＭＳ Ｐゴシック" charset="0"/>
              </a:rPr>
              <a:t>etichetta fluorescente (che impedisce impedisce la sintesi di ulteriori nucleotidi) che estendono i filamenti, con una DNA polimerasi, un nucleotide ad ogni ciclo. Dopo l</a:t>
            </a:r>
            <a:r>
              <a:rPr lang="ja-JP" altLang="it-IT" sz="1100">
                <a:cs typeface="ＭＳ Ｐゴシック" charset="0"/>
              </a:rPr>
              <a:t>’</a:t>
            </a:r>
            <a:r>
              <a:rPr lang="it-IT" altLang="ja-JP" sz="1100" dirty="0">
                <a:cs typeface="ＭＳ Ｐゴシック" charset="0"/>
              </a:rPr>
              <a:t>aggiunta di ogni nucleotide viene emesso un laser sulla flow </a:t>
            </a:r>
            <a:r>
              <a:rPr lang="it-IT" altLang="ja-JP" sz="1100" dirty="0" err="1">
                <a:cs typeface="ＭＳ Ｐゴシック" charset="0"/>
              </a:rPr>
              <a:t>cell</a:t>
            </a:r>
            <a:r>
              <a:rPr lang="it-IT" altLang="ja-JP" sz="1100" dirty="0">
                <a:cs typeface="ＭＳ Ｐゴシック" charset="0"/>
              </a:rPr>
              <a:t> che genera dei puntini luminosi per ogni cluster, di colore diverso a seconda di quale nucleotide che è stato aggiunto; l</a:t>
            </a:r>
            <a:r>
              <a:rPr lang="ja-JP" altLang="it-IT" sz="1100">
                <a:cs typeface="ＭＳ Ｐゴシック" charset="0"/>
              </a:rPr>
              <a:t>’</a:t>
            </a:r>
            <a:r>
              <a:rPr lang="it-IT" altLang="ja-JP" sz="1100" dirty="0">
                <a:cs typeface="ＭＳ Ｐゴシック" charset="0"/>
              </a:rPr>
              <a:t>immagine della flow </a:t>
            </a:r>
            <a:r>
              <a:rPr lang="it-IT" altLang="ja-JP" sz="1100" dirty="0" err="1">
                <a:cs typeface="ＭＳ Ｐゴシック" charset="0"/>
              </a:rPr>
              <a:t>cell</a:t>
            </a:r>
            <a:r>
              <a:rPr lang="it-IT" altLang="ja-JP" sz="1100" dirty="0">
                <a:cs typeface="ＭＳ Ｐゴシック" charset="0"/>
              </a:rPr>
              <a:t> viene analizzata e per ogni coordinata viene memorizzato il nucleotide nella sequenza e alla fine del ciclo viene lavato via l</a:t>
            </a:r>
            <a:r>
              <a:rPr lang="ja-JP" altLang="it-IT" sz="1100">
                <a:cs typeface="ＭＳ Ｐゴシック" charset="0"/>
              </a:rPr>
              <a:t>’</a:t>
            </a:r>
            <a:r>
              <a:rPr lang="it-IT" altLang="ja-JP" sz="1100" dirty="0">
                <a:cs typeface="ＭＳ Ｐゴシック" charset="0"/>
              </a:rPr>
              <a:t>adattatore fluorescente (così si può attaccare un nuovo nucleotide al ciclo successivo). Per frammenti di 100 basi vengono eseguiti 100 cicli. In questo modo otteniamo le </a:t>
            </a:r>
            <a:r>
              <a:rPr lang="it-IT" altLang="ja-JP" sz="1100" dirty="0" err="1">
                <a:cs typeface="ＭＳ Ｐゴシック" charset="0"/>
              </a:rPr>
              <a:t>reads</a:t>
            </a:r>
            <a:r>
              <a:rPr lang="it-IT" altLang="ja-JP" sz="1100" dirty="0">
                <a:cs typeface="ＭＳ Ｐゴシック" charset="0"/>
              </a:rPr>
              <a:t>, cioè le sequenze, dei filamenti presenti nella flow </a:t>
            </a:r>
            <a:r>
              <a:rPr lang="it-IT" altLang="ja-JP" sz="1100" dirty="0" err="1">
                <a:cs typeface="ＭＳ Ｐゴシック" charset="0"/>
              </a:rPr>
              <a:t>cell</a:t>
            </a:r>
            <a:r>
              <a:rPr lang="it-IT" altLang="ja-JP" sz="1100" dirty="0">
                <a:cs typeface="ＭＳ Ｐゴシック" charset="0"/>
              </a:rPr>
              <a:t>. </a:t>
            </a:r>
          </a:p>
          <a:p>
            <a:pPr>
              <a:lnSpc>
                <a:spcPct val="90000"/>
              </a:lnSpc>
            </a:pPr>
            <a:r>
              <a:rPr lang="it-IT" sz="1600" b="0" i="0" u="none" strike="noStrike" dirty="0" err="1">
                <a:solidFill>
                  <a:srgbClr val="444648"/>
                </a:solidFill>
                <a:effectLst/>
                <a:latin typeface="Inter"/>
              </a:rPr>
              <a:t>fluorescent</a:t>
            </a:r>
            <a:r>
              <a:rPr lang="it-IT" sz="1600" b="0" i="0" u="none" strike="noStrike" dirty="0">
                <a:solidFill>
                  <a:srgbClr val="444648"/>
                </a:solidFill>
                <a:effectLst/>
                <a:latin typeface="Inter"/>
              </a:rPr>
              <a:t> tag and a </a:t>
            </a:r>
            <a:r>
              <a:rPr lang="it-IT" sz="1600" b="0" i="0" u="none" strike="noStrike" dirty="0" err="1">
                <a:solidFill>
                  <a:srgbClr val="444648"/>
                </a:solidFill>
                <a:effectLst/>
                <a:latin typeface="Inter"/>
              </a:rPr>
              <a:t>reversible</a:t>
            </a:r>
            <a:r>
              <a:rPr lang="it-IT" sz="1600" b="0" i="0" u="none" strike="noStrike" dirty="0">
                <a:solidFill>
                  <a:srgbClr val="444648"/>
                </a:solidFill>
                <a:effectLst/>
                <a:latin typeface="Inter"/>
              </a:rPr>
              <a:t> terminator </a:t>
            </a:r>
            <a:endParaRPr lang="it-IT" sz="1100" dirty="0">
              <a:cs typeface="ＭＳ Ｐゴシック" charset="0"/>
            </a:endParaRPr>
          </a:p>
          <a:p>
            <a:pPr>
              <a:lnSpc>
                <a:spcPct val="90000"/>
              </a:lnSpc>
            </a:pPr>
            <a:r>
              <a:rPr lang="it-IT" sz="1100" dirty="0" err="1">
                <a:cs typeface="ＭＳ Ｐゴシック" charset="0"/>
              </a:rPr>
              <a:t>Sequencingtechnology</a:t>
            </a:r>
            <a:r>
              <a:rPr lang="it-IT" sz="1100" dirty="0">
                <a:cs typeface="ＭＳ Ｐゴシック" charset="0"/>
              </a:rPr>
              <a:t>:</a:t>
            </a:r>
          </a:p>
          <a:p>
            <a:pPr lvl="1">
              <a:lnSpc>
                <a:spcPct val="90000"/>
              </a:lnSpc>
            </a:pPr>
            <a:r>
              <a:rPr lang="it-IT" sz="2800" dirty="0">
                <a:ea typeface="ＭＳ Ｐゴシック" charset="0"/>
                <a:cs typeface="ＭＳ Ｐゴシック" charset="0"/>
              </a:rPr>
              <a:t>Library </a:t>
            </a:r>
            <a:r>
              <a:rPr lang="it-IT" sz="2800" dirty="0" err="1">
                <a:ea typeface="ＭＳ Ｐゴシック" charset="0"/>
                <a:cs typeface="ＭＳ Ｐゴシック" charset="0"/>
              </a:rPr>
              <a:t>preparation</a:t>
            </a:r>
            <a:endParaRPr lang="it-IT" sz="2800" dirty="0">
              <a:ea typeface="ＭＳ Ｐゴシック" charset="0"/>
              <a:cs typeface="ＭＳ Ｐゴシック" charset="0"/>
            </a:endParaRPr>
          </a:p>
          <a:p>
            <a:pPr lvl="1">
              <a:lnSpc>
                <a:spcPct val="90000"/>
              </a:lnSpc>
            </a:pPr>
            <a:r>
              <a:rPr lang="it-IT" sz="2800" dirty="0">
                <a:ea typeface="ＭＳ Ｐゴシック" charset="0"/>
                <a:cs typeface="ＭＳ Ｐゴシック" charset="0"/>
              </a:rPr>
              <a:t>Machine (ex: HiSeq2000)</a:t>
            </a:r>
          </a:p>
          <a:p>
            <a:pPr lvl="1">
              <a:lnSpc>
                <a:spcPct val="90000"/>
              </a:lnSpc>
            </a:pPr>
            <a:r>
              <a:rPr lang="it-IT" sz="2800" dirty="0">
                <a:ea typeface="ＭＳ Ｐゴシック" charset="0"/>
                <a:cs typeface="ＭＳ Ｐゴシック" charset="0"/>
              </a:rPr>
              <a:t>Bridge </a:t>
            </a:r>
            <a:r>
              <a:rPr lang="it-IT" sz="2800" dirty="0" err="1">
                <a:ea typeface="ＭＳ Ｐゴシック" charset="0"/>
                <a:cs typeface="ＭＳ Ｐゴシック" charset="0"/>
              </a:rPr>
              <a:t>amplification</a:t>
            </a:r>
            <a:endParaRPr lang="it-IT" sz="2800" dirty="0">
              <a:ea typeface="ＭＳ Ｐゴシック" charset="0"/>
              <a:cs typeface="ＭＳ Ｐゴシック" charset="0"/>
            </a:endParaRPr>
          </a:p>
          <a:p>
            <a:pPr lvl="1">
              <a:lnSpc>
                <a:spcPct val="90000"/>
              </a:lnSpc>
            </a:pPr>
            <a:r>
              <a:rPr lang="it-IT" sz="2800" dirty="0" err="1">
                <a:ea typeface="ＭＳ Ｐゴシック" charset="0"/>
                <a:cs typeface="ＭＳ Ｐゴシック" charset="0"/>
              </a:rPr>
              <a:t>Sequencing</a:t>
            </a:r>
            <a:r>
              <a:rPr lang="it-IT" sz="2800" dirty="0">
                <a:ea typeface="ＭＳ Ｐゴシック" charset="0"/>
                <a:cs typeface="ＭＳ Ｐゴシック" charset="0"/>
              </a:rPr>
              <a:t> by </a:t>
            </a:r>
            <a:r>
              <a:rPr lang="it-IT" sz="2800" dirty="0" err="1">
                <a:ea typeface="ＭＳ Ｐゴシック" charset="0"/>
                <a:cs typeface="ＭＳ Ｐゴシック" charset="0"/>
              </a:rPr>
              <a:t>synthesis</a:t>
            </a:r>
            <a:endParaRPr lang="it-IT" sz="2800" dirty="0">
              <a:ea typeface="ＭＳ Ｐゴシック" charset="0"/>
              <a:cs typeface="ＭＳ Ｐゴシック" charset="0"/>
            </a:endParaRPr>
          </a:p>
          <a:p>
            <a:pPr lvl="1">
              <a:lnSpc>
                <a:spcPct val="90000"/>
              </a:lnSpc>
            </a:pPr>
            <a:r>
              <a:rPr lang="it-IT" sz="2800" dirty="0" err="1">
                <a:ea typeface="ＭＳ Ｐゴシック" charset="0"/>
                <a:cs typeface="ＭＳ Ｐゴシック" charset="0"/>
              </a:rPr>
              <a:t>Paired</a:t>
            </a:r>
            <a:r>
              <a:rPr lang="it-IT" sz="2800" dirty="0">
                <a:ea typeface="ＭＳ Ｐゴシック" charset="0"/>
                <a:cs typeface="ＭＳ Ｐゴシック" charset="0"/>
              </a:rPr>
              <a:t> end </a:t>
            </a:r>
            <a:r>
              <a:rPr lang="it-IT" sz="2800" dirty="0" err="1">
                <a:ea typeface="ＭＳ Ｐゴシック" charset="0"/>
                <a:cs typeface="ＭＳ Ｐゴシック" charset="0"/>
              </a:rPr>
              <a:t>reads</a:t>
            </a:r>
            <a:endParaRPr lang="it-IT" sz="2800" dirty="0">
              <a:ea typeface="ＭＳ Ｐゴシック" charset="0"/>
              <a:cs typeface="ＭＳ Ｐゴシック" charset="0"/>
            </a:endParaRPr>
          </a:p>
          <a:p>
            <a:pPr>
              <a:lnSpc>
                <a:spcPct val="90000"/>
              </a:lnSpc>
            </a:pPr>
            <a:endParaRPr lang="it-IT" sz="1000" dirty="0">
              <a:cs typeface="ＭＳ Ｐゴシック" charset="0"/>
            </a:endParaRPr>
          </a:p>
        </p:txBody>
      </p:sp>
      <p:sp>
        <p:nvSpPr>
          <p:cNvPr id="123907"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A8EC44B-9EF9-A74F-BC0D-F398052DFA3B}" type="slidenum">
              <a:rPr lang="it-IT" sz="1200"/>
              <a:pPr eaLnBrk="1" hangingPunct="1"/>
              <a:t>51</a:t>
            </a:fld>
            <a:endParaRPr lang="it-IT"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1290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FEFDBB-56B7-4541-97DF-C780383F74C2}" type="slidenum">
              <a:rPr lang="en-US" sz="1200">
                <a:latin typeface="Calibri" charset="0"/>
              </a:rPr>
              <a:pPr eaLnBrk="1" hangingPunct="1"/>
              <a:t>53</a:t>
            </a:fld>
            <a:endParaRPr lang="en-US" sz="1200">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egnaposto immagine diapositiva 1"/>
          <p:cNvSpPr>
            <a:spLocks noGrp="1" noRot="1" noChangeAspect="1"/>
          </p:cNvSpPr>
          <p:nvPr>
            <p:ph type="sldImg"/>
          </p:nvPr>
        </p:nvSpPr>
        <p:spPr>
          <a:ln/>
        </p:spPr>
      </p:sp>
      <p:sp>
        <p:nvSpPr>
          <p:cNvPr id="131074" name="Segnaposto note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it-IT">
                <a:cs typeface="ＭＳ Ｐゴシック" charset="0"/>
              </a:rPr>
              <a:t>Con l</a:t>
            </a:r>
            <a:r>
              <a:rPr lang="ja-JP" altLang="it-IT">
                <a:cs typeface="ＭＳ Ｐゴシック" charset="0"/>
              </a:rPr>
              <a:t>’</a:t>
            </a:r>
            <a:r>
              <a:rPr lang="it-IT" altLang="ja-JP">
                <a:cs typeface="ＭＳ Ｐゴシック" charset="0"/>
              </a:rPr>
              <a:t>illumina HiSeq2000 in 11 giorni si possono sequenziare 2 flow cells da 3 miliardi di clusters di frammenti lunghi fino a 100 paia di basi, per un totale di (2x3x10e9x10e2) 600miliardi di basi sequenziate.</a:t>
            </a:r>
          </a:p>
          <a:p>
            <a:r>
              <a:rPr lang="it-IT">
                <a:cs typeface="ＭＳ Ｐゴシック" charset="0"/>
              </a:rPr>
              <a:t>Da notare è il livello d</a:t>
            </a:r>
            <a:r>
              <a:rPr lang="ja-JP" altLang="it-IT">
                <a:cs typeface="ＭＳ Ｐゴシック" charset="0"/>
              </a:rPr>
              <a:t>’</a:t>
            </a:r>
            <a:r>
              <a:rPr lang="it-IT" altLang="ja-JP">
                <a:cs typeface="ＭＳ Ｐゴシック" charset="0"/>
              </a:rPr>
              <a:t>errore caratteristico di questa tecnologia che è circa dell</a:t>
            </a:r>
            <a:r>
              <a:rPr lang="ja-JP" altLang="it-IT">
                <a:cs typeface="ＭＳ Ｐゴシック" charset="0"/>
              </a:rPr>
              <a:t>’</a:t>
            </a:r>
            <a:r>
              <a:rPr lang="it-IT" altLang="ja-JP">
                <a:cs typeface="ＭＳ Ｐゴシック" charset="0"/>
              </a:rPr>
              <a:t>un per cento, cioè ogni cento nucleotidi letti abbiamo un errore di lettura</a:t>
            </a:r>
            <a:endParaRPr lang="it-IT">
              <a:cs typeface="ＭＳ Ｐゴシック" charset="0"/>
            </a:endParaRPr>
          </a:p>
        </p:txBody>
      </p:sp>
      <p:sp>
        <p:nvSpPr>
          <p:cNvPr id="131075"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4DB755-1E47-8D48-9E2C-201BB5CF471A}" type="slidenum">
              <a:rPr lang="it-IT" sz="1200"/>
              <a:pPr eaLnBrk="1" hangingPunct="1"/>
              <a:t>54</a:t>
            </a:fld>
            <a:endParaRPr lang="it-IT"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egnaposto immagine diapositiva 1"/>
          <p:cNvSpPr>
            <a:spLocks noGrp="1" noRot="1" noChangeAspect="1"/>
          </p:cNvSpPr>
          <p:nvPr>
            <p:ph type="sldImg"/>
          </p:nvPr>
        </p:nvSpPr>
        <p:spPr>
          <a:ln/>
        </p:spPr>
      </p:sp>
      <p:sp>
        <p:nvSpPr>
          <p:cNvPr id="134146" name="Segnaposto note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it-IT"/>
              <a:t>$2400 </a:t>
            </a:r>
            <a:endParaRPr lang="en-US"/>
          </a:p>
        </p:txBody>
      </p:sp>
      <p:sp>
        <p:nvSpPr>
          <p:cNvPr id="134147"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DB1DE4-265E-9942-A1E3-8BD79D970647}" type="slidenum">
              <a:rPr lang="en-US" sz="1200">
                <a:cs typeface="Arial" charset="0"/>
              </a:rPr>
              <a:pPr eaLnBrk="1" hangingPunct="1"/>
              <a:t>56</a:t>
            </a:fld>
            <a:endParaRPr lang="en-US" sz="1200">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600" dirty="0"/>
          </a:p>
        </p:txBody>
      </p:sp>
      <p:sp>
        <p:nvSpPr>
          <p:cNvPr id="4" name="Segnaposto numero diapositiva 3"/>
          <p:cNvSpPr>
            <a:spLocks noGrp="1"/>
          </p:cNvSpPr>
          <p:nvPr>
            <p:ph type="sldNum" sz="quarter" idx="5"/>
          </p:nvPr>
        </p:nvSpPr>
        <p:spPr/>
        <p:txBody>
          <a:bodyPr/>
          <a:lstStyle/>
          <a:p>
            <a:pPr>
              <a:defRPr/>
            </a:pPr>
            <a:fld id="{3E925E7A-6CF2-EE43-ABD5-CEBAE1C3C5BC}" type="slidenum">
              <a:rPr lang="it-IT" smtClean="0"/>
              <a:pPr>
                <a:defRPr/>
              </a:pPr>
              <a:t>57</a:t>
            </a:fld>
            <a:endParaRPr lang="it-IT"/>
          </a:p>
        </p:txBody>
      </p:sp>
    </p:spTree>
    <p:extLst>
      <p:ext uri="{BB962C8B-B14F-4D97-AF65-F5344CB8AC3E}">
        <p14:creationId xmlns:p14="http://schemas.microsoft.com/office/powerpoint/2010/main" val="29039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3E925E7A-6CF2-EE43-ABD5-CEBAE1C3C5BC}" type="slidenum">
              <a:rPr lang="it-IT" smtClean="0"/>
              <a:pPr>
                <a:defRPr/>
              </a:pPr>
              <a:t>60</a:t>
            </a:fld>
            <a:endParaRPr lang="it-IT"/>
          </a:p>
        </p:txBody>
      </p:sp>
    </p:spTree>
    <p:extLst>
      <p:ext uri="{BB962C8B-B14F-4D97-AF65-F5344CB8AC3E}">
        <p14:creationId xmlns:p14="http://schemas.microsoft.com/office/powerpoint/2010/main" val="1928155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3E925E7A-6CF2-EE43-ABD5-CEBAE1C3C5BC}" type="slidenum">
              <a:rPr lang="it-IT" smtClean="0"/>
              <a:pPr>
                <a:defRPr/>
              </a:pPr>
              <a:t>62</a:t>
            </a:fld>
            <a:endParaRPr lang="it-IT"/>
          </a:p>
        </p:txBody>
      </p:sp>
    </p:spTree>
    <p:extLst>
      <p:ext uri="{BB962C8B-B14F-4D97-AF65-F5344CB8AC3E}">
        <p14:creationId xmlns:p14="http://schemas.microsoft.com/office/powerpoint/2010/main" val="534539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egnaposto immagine diapositiva 1"/>
          <p:cNvSpPr>
            <a:spLocks noGrp="1" noRot="1" noChangeAspect="1"/>
          </p:cNvSpPr>
          <p:nvPr>
            <p:ph type="sldImg"/>
          </p:nvPr>
        </p:nvSpPr>
        <p:spPr>
          <a:ln/>
        </p:spPr>
      </p:sp>
      <p:sp>
        <p:nvSpPr>
          <p:cNvPr id="139266" name="Segnaposto note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it-IT"/>
              <a:t>$2400 </a:t>
            </a:r>
            <a:endParaRPr lang="en-US"/>
          </a:p>
        </p:txBody>
      </p:sp>
      <p:sp>
        <p:nvSpPr>
          <p:cNvPr id="139267"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5E7EF7-4D29-3241-94B4-54148A6D3299}" type="slidenum">
              <a:rPr lang="en-US" sz="1200">
                <a:cs typeface="Arial" charset="0"/>
              </a:rPr>
              <a:pPr eaLnBrk="1" hangingPunct="1"/>
              <a:t>63</a:t>
            </a:fld>
            <a:endParaRPr lang="en-US" sz="1200">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a:ln/>
        </p:spPr>
      </p:sp>
      <p:sp>
        <p:nvSpPr>
          <p:cNvPr id="1413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ndParaRPr>
          </a:p>
        </p:txBody>
      </p:sp>
      <p:sp>
        <p:nvSpPr>
          <p:cNvPr id="1413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AFBE173-D7A6-8744-B610-114689E1A702}" type="slidenum">
              <a:rPr lang="en-US" sz="1200">
                <a:latin typeface="Calibri" charset="0"/>
              </a:rPr>
              <a:pPr eaLnBrk="1" hangingPunct="1"/>
              <a:t>64</a:t>
            </a:fld>
            <a:endParaRPr lang="en-US" sz="1200">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egnaposto immagine diapositiva 1"/>
          <p:cNvSpPr>
            <a:spLocks noGrp="1" noRot="1" noChangeAspect="1"/>
          </p:cNvSpPr>
          <p:nvPr>
            <p:ph type="sldImg"/>
          </p:nvPr>
        </p:nvSpPr>
        <p:spPr>
          <a:ln/>
        </p:spPr>
      </p:sp>
      <p:sp>
        <p:nvSpPr>
          <p:cNvPr id="143362" name="Segnaposto note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39800" lvl="2">
              <a:lnSpc>
                <a:spcPct val="80000"/>
              </a:lnSpc>
            </a:pPr>
            <a:r>
              <a:rPr lang="it-IT" sz="900">
                <a:ea typeface="ＭＳ Ｐゴシック" charset="0"/>
                <a:cs typeface="ＭＳ Ｐゴシック" charset="0"/>
              </a:rPr>
              <a:t>Tutte queste reads sequenziate sono memorizzate in formato digitale in uno o più files di testo che possono raggiungere dimensioni dell</a:t>
            </a:r>
            <a:r>
              <a:rPr lang="ja-JP" altLang="it-IT" sz="900">
                <a:ea typeface="ＭＳ Ｐゴシック" charset="0"/>
                <a:cs typeface="ＭＳ Ｐゴシック" charset="0"/>
              </a:rPr>
              <a:t>’</a:t>
            </a:r>
            <a:r>
              <a:rPr lang="it-IT" altLang="ja-JP" sz="900">
                <a:ea typeface="ＭＳ Ｐゴシック" charset="0"/>
                <a:cs typeface="ＭＳ Ｐゴシック" charset="0"/>
              </a:rPr>
              <a:t>ordine di grandezza di GigaBytes.</a:t>
            </a:r>
          </a:p>
          <a:p>
            <a:pPr marL="939800" lvl="2">
              <a:lnSpc>
                <a:spcPct val="80000"/>
              </a:lnSpc>
            </a:pPr>
            <a:r>
              <a:rPr lang="it-IT" sz="900">
                <a:ea typeface="ＭＳ Ｐゴシック" charset="0"/>
                <a:cs typeface="ＭＳ Ｐゴシック" charset="0"/>
              </a:rPr>
              <a:t>Ci sono dei formati che possiamo definire standard per la rappresentazione, sono il formato FASTA che immagino sia noto a tutti, con cui si può riportare la sequenza grezza dei nucleotidi e un identificativo per ogni sequenza.</a:t>
            </a:r>
          </a:p>
          <a:p>
            <a:pPr marL="939800" lvl="2">
              <a:lnSpc>
                <a:spcPct val="80000"/>
              </a:lnSpc>
            </a:pPr>
            <a:r>
              <a:rPr lang="it-IT" sz="900">
                <a:ea typeface="ＭＳ Ｐゴシック" charset="0"/>
                <a:cs typeface="ＭＳ Ｐゴシック" charset="0"/>
              </a:rPr>
              <a:t>Un altro formato è il tipo FASTQ:</a:t>
            </a:r>
          </a:p>
          <a:p>
            <a:pPr marL="939800" lvl="2">
              <a:lnSpc>
                <a:spcPct val="80000"/>
              </a:lnSpc>
            </a:pPr>
            <a:r>
              <a:rPr lang="it-IT" sz="900">
                <a:ea typeface="ＭＳ Ｐゴシック" charset="0"/>
                <a:cs typeface="ＭＳ Ｐゴシック" charset="0"/>
              </a:rPr>
              <a:t>Tale formato si può vedere come fosse un</a:t>
            </a:r>
            <a:r>
              <a:rPr lang="ja-JP" altLang="it-IT" sz="900">
                <a:ea typeface="ＭＳ Ｐゴシック" charset="0"/>
                <a:cs typeface="ＭＳ Ｐゴシック" charset="0"/>
              </a:rPr>
              <a:t>’</a:t>
            </a:r>
            <a:r>
              <a:rPr lang="it-IT" altLang="ja-JP" sz="900">
                <a:ea typeface="ＭＳ Ｐゴシック" charset="0"/>
                <a:cs typeface="ＭＳ Ｐゴシック" charset="0"/>
              </a:rPr>
              <a:t>estensione del formato FASTA, in cui viene riportata anche l</a:t>
            </a:r>
            <a:r>
              <a:rPr lang="ja-JP" altLang="it-IT" sz="900">
                <a:ea typeface="ＭＳ Ｐゴシック" charset="0"/>
                <a:cs typeface="ＭＳ Ｐゴシック" charset="0"/>
              </a:rPr>
              <a:t>’</a:t>
            </a:r>
            <a:r>
              <a:rPr lang="it-IT" altLang="ja-JP" sz="900">
                <a:ea typeface="ＭＳ Ｐゴシック" charset="0"/>
                <a:cs typeface="ＭＳ Ｐゴシック" charset="0"/>
              </a:rPr>
              <a:t>affidabilità della lettura effettuata per ogni singola base. La </a:t>
            </a:r>
            <a:r>
              <a:rPr lang="ja-JP" altLang="it-IT" sz="900">
                <a:ea typeface="ＭＳ Ｐゴシック" charset="0"/>
                <a:cs typeface="ＭＳ Ｐゴシック" charset="0"/>
              </a:rPr>
              <a:t>‘</a:t>
            </a:r>
            <a:r>
              <a:rPr lang="it-IT" altLang="ja-JP" sz="900">
                <a:ea typeface="ＭＳ Ｐゴシック" charset="0"/>
                <a:cs typeface="ＭＳ Ｐゴシック" charset="0"/>
              </a:rPr>
              <a:t>Q</a:t>
            </a:r>
            <a:r>
              <a:rPr lang="ja-JP" altLang="it-IT" sz="900">
                <a:ea typeface="ＭＳ Ｐゴシック" charset="0"/>
                <a:cs typeface="ＭＳ Ｐゴシック" charset="0"/>
              </a:rPr>
              <a:t>’</a:t>
            </a:r>
            <a:r>
              <a:rPr lang="it-IT" altLang="ja-JP" sz="900">
                <a:ea typeface="ＭＳ Ｐゴシック" charset="0"/>
                <a:cs typeface="ＭＳ Ｐゴシック" charset="0"/>
              </a:rPr>
              <a:t> di FASTQ sta infatti per </a:t>
            </a:r>
            <a:r>
              <a:rPr lang="ja-JP" altLang="it-IT" sz="900">
                <a:ea typeface="ＭＳ Ｐゴシック" charset="0"/>
                <a:cs typeface="ＭＳ Ｐゴシック" charset="0"/>
              </a:rPr>
              <a:t>‘</a:t>
            </a:r>
            <a:r>
              <a:rPr lang="it-IT" altLang="ja-JP" sz="900">
                <a:ea typeface="ＭＳ Ｐゴシック" charset="0"/>
                <a:cs typeface="ＭＳ Ｐゴシック" charset="0"/>
              </a:rPr>
              <a:t>Quality</a:t>
            </a:r>
            <a:r>
              <a:rPr lang="ja-JP" altLang="it-IT" sz="900">
                <a:ea typeface="ＭＳ Ｐゴシック" charset="0"/>
                <a:cs typeface="ＭＳ Ｐゴシック" charset="0"/>
              </a:rPr>
              <a:t>’</a:t>
            </a:r>
            <a:r>
              <a:rPr lang="it-IT" altLang="ja-JP" sz="900">
                <a:ea typeface="ＭＳ Ｐゴシック" charset="0"/>
                <a:cs typeface="ＭＳ Ｐゴシック" charset="0"/>
              </a:rPr>
              <a:t> e la qualità non è altro che una misura della probabilità che il sequenziatore abbia commesso un errore nella lettura di una base. Valori alti corrispondono ad alta qualità, alta affidabilità.</a:t>
            </a:r>
          </a:p>
          <a:p>
            <a:pPr marL="939800" lvl="2">
              <a:lnSpc>
                <a:spcPct val="80000"/>
              </a:lnSpc>
            </a:pPr>
            <a:r>
              <a:rPr lang="it-IT" sz="900">
                <a:ea typeface="ＭＳ Ｐゴシック" charset="0"/>
                <a:cs typeface="ＭＳ Ｐゴシック" charset="0"/>
              </a:rPr>
              <a:t>Vediamo qui un esempio di come è strutturato un file FASTQ:</a:t>
            </a:r>
          </a:p>
          <a:p>
            <a:pPr marL="939800" lvl="2">
              <a:lnSpc>
                <a:spcPct val="80000"/>
              </a:lnSpc>
            </a:pPr>
            <a:r>
              <a:rPr lang="it-IT" sz="900">
                <a:ea typeface="ＭＳ Ｐゴシック" charset="0"/>
                <a:cs typeface="ＭＳ Ｐゴシック" charset="0"/>
              </a:rPr>
              <a:t>È sostanzialmente un file di testo in cui ogni read è rappresentata in quattro linee. La prima linea deve cominciare sempre con un carattere chiocciola (</a:t>
            </a:r>
            <a:r>
              <a:rPr lang="ja-JP" altLang="it-IT" sz="900">
                <a:ea typeface="ＭＳ Ｐゴシック" charset="0"/>
                <a:cs typeface="ＭＳ Ｐゴシック" charset="0"/>
              </a:rPr>
              <a:t>‘</a:t>
            </a:r>
            <a:r>
              <a:rPr lang="it-IT" altLang="ja-JP" sz="900">
                <a:ea typeface="ＭＳ Ｐゴシック" charset="0"/>
                <a:cs typeface="ＭＳ Ｐゴシック" charset="0"/>
              </a:rPr>
              <a:t>at</a:t>
            </a:r>
            <a:r>
              <a:rPr lang="ja-JP" altLang="it-IT" sz="900">
                <a:ea typeface="ＭＳ Ｐゴシック" charset="0"/>
                <a:cs typeface="ＭＳ Ｐゴシック" charset="0"/>
              </a:rPr>
              <a:t>’</a:t>
            </a:r>
            <a:r>
              <a:rPr lang="it-IT" altLang="ja-JP" sz="900">
                <a:ea typeface="ＭＳ Ｐゴシック" charset="0"/>
                <a:cs typeface="ＭＳ Ｐゴシック" charset="0"/>
              </a:rPr>
              <a:t>) a cui segue un identificatore, il nome, della sequenza e opzionalmente una descrizione;</a:t>
            </a:r>
          </a:p>
          <a:p>
            <a:pPr marL="939800" lvl="2">
              <a:lnSpc>
                <a:spcPct val="80000"/>
              </a:lnSpc>
            </a:pPr>
            <a:r>
              <a:rPr lang="it-IT" sz="900">
                <a:ea typeface="ＭＳ Ｐゴシック" charset="0"/>
                <a:cs typeface="ＭＳ Ｐゴシック" charset="0"/>
              </a:rPr>
              <a:t>La seconda linea riporta la sequenza dei nucleotidi, A,C,G,T in lettere, come nel formato FASTA;</a:t>
            </a:r>
          </a:p>
          <a:p>
            <a:pPr marL="939800" lvl="2">
              <a:lnSpc>
                <a:spcPct val="80000"/>
              </a:lnSpc>
            </a:pPr>
            <a:r>
              <a:rPr lang="it-IT" sz="900">
                <a:ea typeface="ＭＳ Ｐゴシック" charset="0"/>
                <a:cs typeface="ＭＳ Ｐゴシック" charset="0"/>
              </a:rPr>
              <a:t>La terza linea deve cominciare con il carattere </a:t>
            </a:r>
            <a:r>
              <a:rPr lang="ja-JP" altLang="it-IT" sz="900">
                <a:ea typeface="ＭＳ Ｐゴシック" charset="0"/>
                <a:cs typeface="ＭＳ Ｐゴシック" charset="0"/>
              </a:rPr>
              <a:t>‘</a:t>
            </a:r>
            <a:r>
              <a:rPr lang="it-IT" altLang="ja-JP" sz="900">
                <a:ea typeface="ＭＳ Ｐゴシック" charset="0"/>
                <a:cs typeface="ＭＳ Ｐゴシック" charset="0"/>
              </a:rPr>
              <a:t>più</a:t>
            </a:r>
            <a:r>
              <a:rPr lang="ja-JP" altLang="it-IT" sz="900">
                <a:ea typeface="ＭＳ Ｐゴシック" charset="0"/>
                <a:cs typeface="ＭＳ Ｐゴシック" charset="0"/>
              </a:rPr>
              <a:t>’</a:t>
            </a:r>
            <a:r>
              <a:rPr lang="it-IT" altLang="ja-JP" sz="900">
                <a:ea typeface="ＭＳ Ｐゴシック" charset="0"/>
                <a:cs typeface="ＭＳ Ｐゴシック" charset="0"/>
              </a:rPr>
              <a:t>, seguito opzionalmente dall</a:t>
            </a:r>
            <a:r>
              <a:rPr lang="ja-JP" altLang="it-IT" sz="900">
                <a:ea typeface="ＭＳ Ｐゴシック" charset="0"/>
                <a:cs typeface="ＭＳ Ｐゴシック" charset="0"/>
              </a:rPr>
              <a:t>’</a:t>
            </a:r>
            <a:r>
              <a:rPr lang="it-IT" altLang="ja-JP" sz="900">
                <a:ea typeface="ＭＳ Ｐゴシック" charset="0"/>
                <a:cs typeface="ＭＳ Ｐゴシック" charset="0"/>
              </a:rPr>
              <a:t>identificatore della read;</a:t>
            </a:r>
          </a:p>
          <a:p>
            <a:pPr marL="939800" lvl="2">
              <a:lnSpc>
                <a:spcPct val="80000"/>
              </a:lnSpc>
            </a:pPr>
            <a:r>
              <a:rPr lang="it-IT" sz="900">
                <a:ea typeface="ＭＳ Ｐゴシック" charset="0"/>
                <a:cs typeface="ＭＳ Ｐゴシック" charset="0"/>
              </a:rPr>
              <a:t>Nella quarta linea sono riportate le qualità delle basi, un carattere per ogni base, nello stesso ordine e in corrispondenza della sequenza della seconda linea. Per risparmiare spazio i numeri delle qualità sono codificati con dei caratteri ASCII, in modo da avere un singolo carattere di qualità per ogni base.</a:t>
            </a:r>
          </a:p>
          <a:p>
            <a:pPr marL="939800" lvl="2">
              <a:lnSpc>
                <a:spcPct val="80000"/>
              </a:lnSpc>
            </a:pPr>
            <a:endParaRPr lang="it-IT" sz="900">
              <a:ea typeface="ＭＳ Ｐゴシック" charset="0"/>
              <a:cs typeface="ＭＳ Ｐゴシック" charset="0"/>
            </a:endParaRPr>
          </a:p>
          <a:p>
            <a:pPr marL="939800" lvl="2">
              <a:lnSpc>
                <a:spcPct val="80000"/>
              </a:lnSpc>
            </a:pPr>
            <a:r>
              <a:rPr lang="it-IT" sz="900">
                <a:ea typeface="ＭＳ Ｐゴシック" charset="0"/>
                <a:cs typeface="ＭＳ Ｐゴシック" charset="0"/>
              </a:rPr>
              <a:t>Quello che si ottiene alla fine sono M di seqeunze</a:t>
            </a:r>
          </a:p>
          <a:p>
            <a:pPr marL="939800" lvl="2">
              <a:lnSpc>
                <a:spcPct val="80000"/>
              </a:lnSpc>
            </a:pPr>
            <a:r>
              <a:rPr lang="it-IT" sz="900">
                <a:ea typeface="ＭＳ Ｐゴシック" charset="0"/>
                <a:cs typeface="ＭＳ Ｐゴシック" charset="0"/>
              </a:rPr>
              <a:t>che occupano spazio su disco fisso</a:t>
            </a:r>
          </a:p>
          <a:p>
            <a:pPr marL="939800" lvl="2">
              <a:lnSpc>
                <a:spcPct val="80000"/>
              </a:lnSpc>
            </a:pPr>
            <a:r>
              <a:rPr lang="it-IT" sz="900">
                <a:ea typeface="ＭＳ Ｐゴシック" charset="0"/>
                <a:cs typeface="ＭＳ Ｐゴシック" charset="0"/>
              </a:rPr>
              <a:t>Codificate secondo i formati FASTA che conosciamo</a:t>
            </a:r>
          </a:p>
          <a:p>
            <a:pPr marL="939800" lvl="2">
              <a:lnSpc>
                <a:spcPct val="80000"/>
              </a:lnSpc>
            </a:pPr>
            <a:r>
              <a:rPr lang="it-IT" sz="900">
                <a:ea typeface="ＭＳ Ｐゴシック" charset="0"/>
                <a:cs typeface="ＭＳ Ｐゴシック" charset="0"/>
              </a:rPr>
              <a:t>e FASTQ che è formato da…</a:t>
            </a:r>
          </a:p>
          <a:p>
            <a:pPr marL="939800" lvl="2">
              <a:lnSpc>
                <a:spcPct val="80000"/>
              </a:lnSpc>
            </a:pPr>
            <a:endParaRPr lang="it-IT" sz="900">
              <a:ea typeface="ＭＳ Ｐゴシック" charset="0"/>
              <a:cs typeface="ＭＳ Ｐゴシック" charset="0"/>
            </a:endParaRPr>
          </a:p>
          <a:p>
            <a:pPr marL="939800" lvl="2">
              <a:lnSpc>
                <a:spcPct val="80000"/>
              </a:lnSpc>
              <a:buFont typeface="Calibri" charset="0"/>
              <a:buAutoNum type="arabicPeriod"/>
            </a:pPr>
            <a:endParaRPr lang="it-IT" sz="900">
              <a:ea typeface="ＭＳ Ｐゴシック" charset="0"/>
              <a:cs typeface="ＭＳ Ｐゴシック" charset="0"/>
            </a:endParaRPr>
          </a:p>
          <a:p>
            <a:pPr marL="939800" lvl="2">
              <a:lnSpc>
                <a:spcPct val="80000"/>
              </a:lnSpc>
              <a:buFont typeface="Calibri" charset="0"/>
              <a:buAutoNum type="arabicPeriod"/>
            </a:pPr>
            <a:r>
              <a:rPr lang="ja-JP" altLang="it-IT" sz="900">
                <a:ea typeface="ＭＳ Ｐゴシック" charset="0"/>
                <a:cs typeface="ＭＳ Ｐゴシック" charset="0"/>
              </a:rPr>
              <a:t>‘</a:t>
            </a:r>
            <a:r>
              <a:rPr lang="it-IT" altLang="ja-JP" sz="900">
                <a:ea typeface="ＭＳ Ｐゴシック" charset="0"/>
                <a:cs typeface="ＭＳ Ｐゴシック" charset="0"/>
              </a:rPr>
              <a:t>@</a:t>
            </a:r>
            <a:r>
              <a:rPr lang="ja-JP" altLang="it-IT" sz="900">
                <a:ea typeface="ＭＳ Ｐゴシック" charset="0"/>
                <a:cs typeface="ＭＳ Ｐゴシック" charset="0"/>
              </a:rPr>
              <a:t>’</a:t>
            </a:r>
            <a:r>
              <a:rPr lang="it-IT" altLang="ja-JP" sz="900">
                <a:ea typeface="ＭＳ Ｐゴシック" charset="0"/>
                <a:cs typeface="ＭＳ Ｐゴシック" charset="0"/>
              </a:rPr>
              <a:t> sequenceidentifier</a:t>
            </a:r>
          </a:p>
          <a:p>
            <a:pPr marL="939800" lvl="2">
              <a:lnSpc>
                <a:spcPct val="80000"/>
              </a:lnSpc>
              <a:buFont typeface="Calibri" charset="0"/>
              <a:buAutoNum type="arabicPeriod"/>
            </a:pPr>
            <a:r>
              <a:rPr lang="it-IT" sz="900">
                <a:ea typeface="ＭＳ Ｐゴシック" charset="0"/>
                <a:cs typeface="ＭＳ Ｐゴシック" charset="0"/>
              </a:rPr>
              <a:t>rawnucleotidessequence</a:t>
            </a:r>
          </a:p>
          <a:p>
            <a:pPr marL="939800" lvl="2">
              <a:lnSpc>
                <a:spcPct val="80000"/>
              </a:lnSpc>
              <a:buFont typeface="Calibri" charset="0"/>
              <a:buAutoNum type="arabicPeriod"/>
            </a:pPr>
            <a:r>
              <a:rPr lang="ja-JP" altLang="it-IT" sz="900">
                <a:ea typeface="ＭＳ Ｐゴシック" charset="0"/>
                <a:cs typeface="ＭＳ Ｐゴシック" charset="0"/>
              </a:rPr>
              <a:t>‘</a:t>
            </a:r>
            <a:r>
              <a:rPr lang="it-IT" altLang="ja-JP" sz="900">
                <a:ea typeface="ＭＳ Ｐゴシック" charset="0"/>
                <a:cs typeface="ＭＳ Ｐゴシック" charset="0"/>
              </a:rPr>
              <a:t>+</a:t>
            </a:r>
            <a:r>
              <a:rPr lang="ja-JP" altLang="it-IT" sz="900">
                <a:ea typeface="ＭＳ Ｐゴシック" charset="0"/>
                <a:cs typeface="ＭＳ Ｐゴシック" charset="0"/>
              </a:rPr>
              <a:t>’</a:t>
            </a:r>
            <a:r>
              <a:rPr lang="it-IT" altLang="ja-JP" sz="900">
                <a:ea typeface="ＭＳ Ｐゴシック" charset="0"/>
                <a:cs typeface="ＭＳ Ｐゴシック" charset="0"/>
              </a:rPr>
              <a:t> sequenceidentifieragain (optional)</a:t>
            </a:r>
          </a:p>
          <a:p>
            <a:pPr marL="939800" lvl="2">
              <a:lnSpc>
                <a:spcPct val="80000"/>
              </a:lnSpc>
              <a:buFont typeface="Calibri" charset="0"/>
              <a:buAutoNum type="arabicPeriod"/>
            </a:pPr>
            <a:r>
              <a:rPr lang="it-IT" sz="900">
                <a:ea typeface="ＭＳ Ｐゴシック" charset="0"/>
                <a:cs typeface="ＭＳ Ｐゴシック" charset="0"/>
              </a:rPr>
              <a:t>qualityscores (encoded)</a:t>
            </a:r>
          </a:p>
          <a:p>
            <a:pPr>
              <a:lnSpc>
                <a:spcPct val="80000"/>
              </a:lnSpc>
            </a:pPr>
            <a:endParaRPr lang="it-IT" sz="900">
              <a:cs typeface="ＭＳ Ｐゴシック" charset="0"/>
            </a:endParaRPr>
          </a:p>
        </p:txBody>
      </p:sp>
      <p:sp>
        <p:nvSpPr>
          <p:cNvPr id="143363"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540574-27FF-614F-8147-94D4888A099B}" type="slidenum">
              <a:rPr lang="it-IT" sz="1200"/>
              <a:pPr eaLnBrk="1" hangingPunct="1"/>
              <a:t>65</a:t>
            </a:fld>
            <a:endParaRPr lang="it-IT"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B46934-8DC3-DB44-A3AF-60F13E683197}" type="slidenum">
              <a:rPr lang="it-IT" sz="1200">
                <a:cs typeface="Arial" charset="0"/>
              </a:rPr>
              <a:pPr eaLnBrk="1" hangingPunct="1"/>
              <a:t>10</a:t>
            </a:fld>
            <a:endParaRPr lang="it-IT" sz="1200">
              <a:cs typeface="Arial" charset="0"/>
            </a:endParaRPr>
          </a:p>
        </p:txBody>
      </p:sp>
      <p:sp>
        <p:nvSpPr>
          <p:cNvPr id="64513" name="Text Box 1"/>
          <p:cNvSpPr txBox="1">
            <a:spLocks noGrp="1" noRot="1" noChangeAspect="1" noChangeArrowheads="1"/>
          </p:cNvSpPr>
          <p:nvPr>
            <p:ph type="sldImg"/>
          </p:nvPr>
        </p:nvSpPr>
        <p:spPr>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64514" name="Text Box 2"/>
          <p:cNvSpPr txBox="1">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a:p>
        </p:txBody>
      </p:sp>
    </p:spTree>
    <p:extLst>
      <p:ext uri="{BB962C8B-B14F-4D97-AF65-F5344CB8AC3E}">
        <p14:creationId xmlns:p14="http://schemas.microsoft.com/office/powerpoint/2010/main" val="34024346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egnaposto immagine diapositiva 1"/>
          <p:cNvSpPr>
            <a:spLocks noGrp="1" noRot="1" noChangeAspect="1"/>
          </p:cNvSpPr>
          <p:nvPr>
            <p:ph type="sldImg"/>
          </p:nvPr>
        </p:nvSpPr>
        <p:spPr>
          <a:ln/>
        </p:spPr>
      </p:sp>
      <p:sp>
        <p:nvSpPr>
          <p:cNvPr id="3" name="Segnaposto note 2"/>
          <p:cNvSpPr>
            <a:spLocks noGrp="1"/>
          </p:cNvSpPr>
          <p:nvPr>
            <p:ph type="body" idx="1"/>
          </p:nvPr>
        </p:nvSpPr>
        <p:spPr/>
        <p:txBody>
          <a:bodyPr>
            <a:normAutofit/>
          </a:bodyPr>
          <a:lstStyle/>
          <a:p>
            <a:pPr>
              <a:defRPr/>
            </a:pPr>
            <a:endParaRPr lang="it-IT" dirty="0"/>
          </a:p>
        </p:txBody>
      </p:sp>
      <p:sp>
        <p:nvSpPr>
          <p:cNvPr id="145411"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DC3073-7D66-D744-A700-997E6EDB6EC4}" type="slidenum">
              <a:rPr lang="it-IT" sz="1200">
                <a:cs typeface="Arial" charset="0"/>
              </a:rPr>
              <a:pPr eaLnBrk="1" hangingPunct="1"/>
              <a:t>66</a:t>
            </a:fld>
            <a:endParaRPr lang="it-IT" sz="1200">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egnaposto immagine diapositiva 1"/>
          <p:cNvSpPr>
            <a:spLocks noGrp="1" noRot="1" noChangeAspect="1"/>
          </p:cNvSpPr>
          <p:nvPr>
            <p:ph type="sldImg"/>
          </p:nvPr>
        </p:nvSpPr>
        <p:spPr>
          <a:ln/>
        </p:spPr>
      </p:sp>
      <p:sp>
        <p:nvSpPr>
          <p:cNvPr id="3" name="Segnaposto note 2"/>
          <p:cNvSpPr>
            <a:spLocks noGrp="1"/>
          </p:cNvSpPr>
          <p:nvPr>
            <p:ph type="body" idx="1"/>
          </p:nvPr>
        </p:nvSpPr>
        <p:spPr/>
        <p:txBody>
          <a:bodyPr>
            <a:normAutofit/>
          </a:bodyPr>
          <a:lstStyle/>
          <a:p>
            <a:pPr>
              <a:defRPr/>
            </a:pPr>
            <a:endParaRPr lang="it-IT" dirty="0"/>
          </a:p>
        </p:txBody>
      </p:sp>
      <p:sp>
        <p:nvSpPr>
          <p:cNvPr id="147459"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2839EE-1C67-4247-8901-EDAE70CA4153}" type="slidenum">
              <a:rPr lang="it-IT" sz="1200">
                <a:cs typeface="Arial" charset="0"/>
              </a:rPr>
              <a:pPr eaLnBrk="1" hangingPunct="1"/>
              <a:t>67</a:t>
            </a:fld>
            <a:endParaRPr lang="it-IT" sz="1200">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egnaposto immagine diapositiva 1"/>
          <p:cNvSpPr>
            <a:spLocks noGrp="1" noRot="1" noChangeAspect="1"/>
          </p:cNvSpPr>
          <p:nvPr>
            <p:ph type="sldImg"/>
          </p:nvPr>
        </p:nvSpPr>
        <p:spPr>
          <a:ln/>
        </p:spPr>
      </p:sp>
      <p:sp>
        <p:nvSpPr>
          <p:cNvPr id="149506" name="Segnaposto note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it-IT">
                <a:cs typeface="ＭＳ Ｐゴシック" charset="0"/>
              </a:rPr>
              <a:t>Le difficoltà che riscontriamo con il sequenziamento di seconda generazione sono il dover maneggiare grandissime quantità di dati. Questi dati hanno la forma di brevi sequenze nucleotidiche, su cui non abbiamo altra informazione se non la sequenza stessa. Le sequenze inoltre non sono totalmente affidabili poiché il tasso di errore nel processo di sequenziamento è alto. E un</a:t>
            </a:r>
            <a:r>
              <a:rPr lang="ja-JP" altLang="it-IT">
                <a:cs typeface="ＭＳ Ｐゴシック" charset="0"/>
              </a:rPr>
              <a:t>’</a:t>
            </a:r>
            <a:r>
              <a:rPr lang="it-IT" altLang="ja-JP">
                <a:cs typeface="ＭＳ Ｐゴシック" charset="0"/>
              </a:rPr>
              <a:t>ulteriore difficoltà è data dal fatto che a diversi scopi corrispondono diversi tipi di disegno dell</a:t>
            </a:r>
            <a:r>
              <a:rPr lang="ja-JP" altLang="it-IT">
                <a:cs typeface="ＭＳ Ｐゴシック" charset="0"/>
              </a:rPr>
              <a:t>’</a:t>
            </a:r>
            <a:r>
              <a:rPr lang="it-IT" altLang="ja-JP">
                <a:cs typeface="ＭＳ Ｐゴシック" charset="0"/>
              </a:rPr>
              <a:t>esperimento di sequenziamento, che può far variare sia la quantità di dati, sia la lunghezza delle reads, sia il tipo stesso di materiale sequenziato e i campioni da cui è ricavato. Per far fronte a tali problematiche abbiamo quindi bisogno di spazio su dischi rigidi per immagazinare i dati, sia di partenza che delle varie fasi di analisi; c</a:t>
            </a:r>
            <a:r>
              <a:rPr lang="ja-JP" altLang="it-IT">
                <a:cs typeface="ＭＳ Ｐゴシック" charset="0"/>
              </a:rPr>
              <a:t>’</a:t>
            </a:r>
            <a:r>
              <a:rPr lang="it-IT" altLang="ja-JP">
                <a:cs typeface="ＭＳ Ｐゴシック" charset="0"/>
              </a:rPr>
              <a:t>è bisogno di dedicare risorse di calcolo sia per il processamento preliminare dei dati di ogni esperimento che per l</a:t>
            </a:r>
            <a:r>
              <a:rPr lang="ja-JP" altLang="it-IT">
                <a:cs typeface="ＭＳ Ｐゴシック" charset="0"/>
              </a:rPr>
              <a:t>’</a:t>
            </a:r>
            <a:r>
              <a:rPr lang="it-IT" altLang="ja-JP">
                <a:cs typeface="ＭＳ Ｐゴシック" charset="0"/>
              </a:rPr>
              <a:t>analisi. Tali risorse di calcolo devono avere alte prestazioni e possibilmente essere parallelizzate per ottenere risultati in tempi ragionevoli. E ancora c</a:t>
            </a:r>
            <a:r>
              <a:rPr lang="ja-JP" altLang="it-IT">
                <a:cs typeface="ＭＳ Ｐゴシック" charset="0"/>
              </a:rPr>
              <a:t>’</a:t>
            </a:r>
            <a:r>
              <a:rPr lang="it-IT" altLang="ja-JP">
                <a:cs typeface="ＭＳ Ｐゴシック" charset="0"/>
              </a:rPr>
              <a:t>è la necessità di algoritmi efficienti e metodi predittivi per ricavare la maggior quantità possibile di informazione contenuta nei dati e indirizarci.</a:t>
            </a:r>
            <a:endParaRPr lang="it-IT">
              <a:cs typeface="ＭＳ Ｐゴシック" charset="0"/>
            </a:endParaRPr>
          </a:p>
        </p:txBody>
      </p:sp>
      <p:sp>
        <p:nvSpPr>
          <p:cNvPr id="149507"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9ED223-7E02-DA46-A8B2-DCC787350237}" type="slidenum">
              <a:rPr lang="it-IT" sz="1200"/>
              <a:pPr eaLnBrk="1" hangingPunct="1"/>
              <a:t>68</a:t>
            </a:fld>
            <a:endParaRPr lang="it-IT"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egnaposto immagine diapositiva 1"/>
          <p:cNvSpPr>
            <a:spLocks noGrp="1" noRot="1" noChangeAspect="1"/>
          </p:cNvSpPr>
          <p:nvPr>
            <p:ph type="sldImg"/>
          </p:nvPr>
        </p:nvSpPr>
        <p:spPr>
          <a:ln/>
        </p:spPr>
      </p:sp>
      <p:sp>
        <p:nvSpPr>
          <p:cNvPr id="151554" name="Segnaposto note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80000"/>
              </a:lnSpc>
            </a:pPr>
            <a:r>
              <a:rPr lang="it-IT" sz="700">
                <a:cs typeface="ＭＳ Ｐゴシック" charset="0"/>
              </a:rPr>
              <a:t>Una volta ottenuti i dati possiamo cominciare a pensare per quali applicazioni li possiamo usare.</a:t>
            </a:r>
          </a:p>
          <a:p>
            <a:pPr>
              <a:lnSpc>
                <a:spcPct val="80000"/>
              </a:lnSpc>
            </a:pPr>
            <a:r>
              <a:rPr lang="it-IT" sz="700">
                <a:cs typeface="ＭＳ Ｐゴシック" charset="0"/>
              </a:rPr>
              <a:t>In questo schema ne ho riportato alcune:</a:t>
            </a:r>
          </a:p>
          <a:p>
            <a:pPr>
              <a:lnSpc>
                <a:spcPct val="80000"/>
              </a:lnSpc>
            </a:pPr>
            <a:r>
              <a:rPr lang="it-IT" sz="700">
                <a:cs typeface="ＭＳ Ｐゴシック" charset="0"/>
              </a:rPr>
              <a:t>Se abbiamo sequenziato materiale genomico possiamo averlo fatto per ricavare informazioni su un genoma che ancora non conosciamo, per esempio se lo vogliamo sequenziare e ricostruire per la prima volta. Oppure possiamo risequenziare un genoma già noto per ricavare ulteriori informazioni: in questo caso potremmo risequenziare l</a:t>
            </a:r>
            <a:r>
              <a:rPr lang="ja-JP" altLang="it-IT" sz="700">
                <a:cs typeface="ＭＳ Ｐゴシック" charset="0"/>
              </a:rPr>
              <a:t>’</a:t>
            </a:r>
            <a:r>
              <a:rPr lang="it-IT" altLang="ja-JP" sz="700">
                <a:cs typeface="ＭＳ Ｐゴシック" charset="0"/>
              </a:rPr>
              <a:t>intero genoma o risequenziare solo le parti corrispondenti agli esoni, oppure risequenziare solo determinate regioni di interesse.</a:t>
            </a:r>
          </a:p>
          <a:p>
            <a:pPr>
              <a:lnSpc>
                <a:spcPct val="80000"/>
              </a:lnSpc>
            </a:pPr>
            <a:r>
              <a:rPr lang="it-IT" sz="700">
                <a:cs typeface="ＭＳ Ｐゴシック" charset="0"/>
              </a:rPr>
              <a:t>Nel caso dell</a:t>
            </a:r>
            <a:r>
              <a:rPr lang="ja-JP" altLang="it-IT" sz="700">
                <a:cs typeface="ＭＳ Ｐゴシック" charset="0"/>
              </a:rPr>
              <a:t>’</a:t>
            </a:r>
            <a:r>
              <a:rPr lang="it-IT" altLang="ja-JP" sz="700">
                <a:cs typeface="ＭＳ Ｐゴシック" charset="0"/>
              </a:rPr>
              <a:t>RNA-seq viene sequenziato il trascrittoma di un organismo o tessuto. I dati di trascrittoma possono riferirsi sia ad un genoma non ancora conosciuto, sia ad un genoma di riferimento. Con un genoma di riferimento, come ad esempio quello di maiale, ma in verità anche nel caso di un genoma non ancora noto, e con i dati NGS alcune analisi interessanti che possiamo effettuare  sono la quantificazione dell</a:t>
            </a:r>
            <a:r>
              <a:rPr lang="ja-JP" altLang="it-IT" sz="700">
                <a:cs typeface="ＭＳ Ｐゴシック" charset="0"/>
              </a:rPr>
              <a:t>’</a:t>
            </a:r>
            <a:r>
              <a:rPr lang="it-IT" altLang="ja-JP" sz="700">
                <a:cs typeface="ＭＳ Ｐゴシック" charset="0"/>
              </a:rPr>
              <a:t>espressione, dei geni e dei trascritti, l</a:t>
            </a:r>
            <a:r>
              <a:rPr lang="ja-JP" altLang="it-IT" sz="700">
                <a:cs typeface="ＭＳ Ｐゴシック" charset="0"/>
              </a:rPr>
              <a:t>’</a:t>
            </a:r>
            <a:r>
              <a:rPr lang="it-IT" altLang="ja-JP" sz="700">
                <a:cs typeface="ＭＳ Ｐゴシック" charset="0"/>
              </a:rPr>
              <a:t>individuazione di variazioni e snips, analisi di splicing alternativo e si possono anche scoprire nuovi geni.</a:t>
            </a:r>
          </a:p>
          <a:p>
            <a:pPr>
              <a:lnSpc>
                <a:spcPct val="80000"/>
              </a:lnSpc>
            </a:pPr>
            <a:endParaRPr lang="it-IT" sz="700">
              <a:cs typeface="ＭＳ Ｐゴシック" charset="0"/>
            </a:endParaRPr>
          </a:p>
          <a:p>
            <a:pPr>
              <a:lnSpc>
                <a:spcPct val="80000"/>
              </a:lnSpc>
            </a:pPr>
            <a:endParaRPr lang="it-IT" sz="700">
              <a:cs typeface="ＭＳ Ｐゴシック" charset="0"/>
            </a:endParaRPr>
          </a:p>
          <a:p>
            <a:pPr>
              <a:lnSpc>
                <a:spcPct val="80000"/>
              </a:lnSpc>
            </a:pPr>
            <a:r>
              <a:rPr lang="it-IT" sz="700">
                <a:cs typeface="ＭＳ Ｐゴシック" charset="0"/>
              </a:rPr>
              <a:t>Cosa si può effettivamente indagare con i dati NGS?...</a:t>
            </a:r>
          </a:p>
          <a:p>
            <a:pPr>
              <a:lnSpc>
                <a:spcPct val="80000"/>
              </a:lnSpc>
            </a:pPr>
            <a:r>
              <a:rPr lang="it-IT" sz="700">
                <a:cs typeface="ＭＳ Ｐゴシック" charset="0"/>
              </a:rPr>
              <a:t>Quantificazione dell</a:t>
            </a:r>
            <a:r>
              <a:rPr lang="ja-JP" altLang="it-IT" sz="700">
                <a:cs typeface="ＭＳ Ｐゴシック" charset="0"/>
              </a:rPr>
              <a:t>’</a:t>
            </a:r>
            <a:r>
              <a:rPr lang="it-IT" altLang="ja-JP" sz="700">
                <a:cs typeface="ＭＳ Ｐゴシック" charset="0"/>
              </a:rPr>
              <a:t>espressione genica e più in generale dei trascritti di un tessuto</a:t>
            </a:r>
          </a:p>
          <a:p>
            <a:pPr>
              <a:lnSpc>
                <a:spcPct val="80000"/>
              </a:lnSpc>
            </a:pPr>
            <a:r>
              <a:rPr lang="it-IT" sz="700">
                <a:cs typeface="ＭＳ Ｐゴシック" charset="0"/>
              </a:rPr>
              <a:t>Le variazioni e gli snps</a:t>
            </a:r>
          </a:p>
          <a:p>
            <a:pPr>
              <a:lnSpc>
                <a:spcPct val="80000"/>
              </a:lnSpc>
            </a:pPr>
            <a:r>
              <a:rPr lang="it-IT" sz="700">
                <a:cs typeface="ＭＳ Ｐゴシック" charset="0"/>
              </a:rPr>
              <a:t>Ed in più c</a:t>
            </a:r>
            <a:r>
              <a:rPr lang="ja-JP" altLang="it-IT" sz="700">
                <a:cs typeface="ＭＳ Ｐゴシック" charset="0"/>
              </a:rPr>
              <a:t>’</a:t>
            </a:r>
            <a:r>
              <a:rPr lang="it-IT" altLang="ja-JP" sz="700">
                <a:cs typeface="ＭＳ Ｐゴシック" charset="0"/>
              </a:rPr>
              <a:t>è la possibilità di poter scoprire nuove regioni …</a:t>
            </a:r>
          </a:p>
          <a:p>
            <a:pPr>
              <a:lnSpc>
                <a:spcPct val="80000"/>
              </a:lnSpc>
            </a:pPr>
            <a:endParaRPr lang="it-IT" sz="700">
              <a:cs typeface="ＭＳ Ｐゴシック" charset="0"/>
            </a:endParaRPr>
          </a:p>
          <a:p>
            <a:pPr lvl="1">
              <a:lnSpc>
                <a:spcPct val="80000"/>
              </a:lnSpc>
            </a:pPr>
            <a:r>
              <a:rPr lang="it-IT" sz="1500">
                <a:ea typeface="ＭＳ Ｐゴシック" charset="0"/>
                <a:cs typeface="ＭＳ Ｐゴシック" charset="0"/>
              </a:rPr>
              <a:t>Genomesequencing</a:t>
            </a:r>
          </a:p>
          <a:p>
            <a:pPr lvl="2">
              <a:lnSpc>
                <a:spcPct val="80000"/>
              </a:lnSpc>
            </a:pPr>
            <a:r>
              <a:rPr lang="it-IT" sz="1400">
                <a:ea typeface="ＭＳ Ｐゴシック" charset="0"/>
                <a:cs typeface="ＭＳ Ｐゴシック" charset="0"/>
              </a:rPr>
              <a:t>De novo</a:t>
            </a:r>
          </a:p>
          <a:p>
            <a:pPr lvl="2">
              <a:lnSpc>
                <a:spcPct val="80000"/>
              </a:lnSpc>
            </a:pPr>
            <a:r>
              <a:rPr lang="it-IT" sz="1400">
                <a:ea typeface="ＭＳ Ｐゴシック" charset="0"/>
                <a:cs typeface="ＭＳ Ｐゴシック" charset="0"/>
              </a:rPr>
              <a:t>Resequencing</a:t>
            </a:r>
          </a:p>
          <a:p>
            <a:pPr lvl="3">
              <a:lnSpc>
                <a:spcPct val="80000"/>
              </a:lnSpc>
            </a:pPr>
            <a:r>
              <a:rPr lang="it-IT">
                <a:ea typeface="ＭＳ Ｐゴシック" charset="0"/>
                <a:cs typeface="ＭＳ Ｐゴシック" charset="0"/>
              </a:rPr>
              <a:t>ALL Wholegenome</a:t>
            </a:r>
          </a:p>
          <a:p>
            <a:pPr lvl="3">
              <a:lnSpc>
                <a:spcPct val="80000"/>
              </a:lnSpc>
            </a:pPr>
            <a:r>
              <a:rPr lang="it-IT">
                <a:ea typeface="ＭＳ Ｐゴシック" charset="0"/>
                <a:cs typeface="ＭＳ Ｐゴシック" charset="0"/>
              </a:rPr>
              <a:t>EXONS WholeExome</a:t>
            </a:r>
          </a:p>
          <a:p>
            <a:pPr lvl="3">
              <a:lnSpc>
                <a:spcPct val="80000"/>
              </a:lnSpc>
            </a:pPr>
            <a:r>
              <a:rPr lang="it-IT">
                <a:ea typeface="ＭＳ Ｐゴシック" charset="0"/>
                <a:cs typeface="ＭＳ Ｐゴシック" charset="0"/>
              </a:rPr>
              <a:t>REGIONS targeted/amplicon</a:t>
            </a:r>
          </a:p>
          <a:p>
            <a:pPr lvl="3">
              <a:lnSpc>
                <a:spcPct val="80000"/>
              </a:lnSpc>
            </a:pPr>
            <a:endParaRPr lang="it-IT">
              <a:ea typeface="ＭＳ Ｐゴシック" charset="0"/>
              <a:cs typeface="ＭＳ Ｐゴシック" charset="0"/>
            </a:endParaRPr>
          </a:p>
          <a:p>
            <a:pPr lvl="1">
              <a:lnSpc>
                <a:spcPct val="80000"/>
              </a:lnSpc>
            </a:pPr>
            <a:r>
              <a:rPr lang="it-IT" sz="1800">
                <a:ea typeface="ＭＳ Ｐゴシック" charset="0"/>
                <a:cs typeface="ＭＳ Ｐゴシック" charset="0"/>
              </a:rPr>
              <a:t>Transcriptome</a:t>
            </a:r>
          </a:p>
          <a:p>
            <a:pPr lvl="2">
              <a:lnSpc>
                <a:spcPct val="80000"/>
              </a:lnSpc>
            </a:pPr>
            <a:r>
              <a:rPr lang="it-IT" sz="1500">
                <a:ea typeface="ＭＳ Ｐゴシック" charset="0"/>
                <a:cs typeface="ＭＳ Ｐゴシック" charset="0"/>
              </a:rPr>
              <a:t>Vs. unknowngenome</a:t>
            </a:r>
          </a:p>
          <a:p>
            <a:pPr lvl="2">
              <a:lnSpc>
                <a:spcPct val="80000"/>
              </a:lnSpc>
            </a:pPr>
            <a:r>
              <a:rPr lang="it-IT" sz="1500">
                <a:ea typeface="ＭＳ Ｐゴシック" charset="0"/>
                <a:cs typeface="ＭＳ Ｐゴシック" charset="0"/>
              </a:rPr>
              <a:t>Vs. referencegenome</a:t>
            </a:r>
          </a:p>
          <a:p>
            <a:pPr lvl="3">
              <a:lnSpc>
                <a:spcPct val="80000"/>
              </a:lnSpc>
            </a:pPr>
            <a:r>
              <a:rPr lang="it-IT" sz="1400">
                <a:ea typeface="ＭＳ Ｐゴシック" charset="0"/>
                <a:cs typeface="ＭＳ Ｐゴシック" charset="0"/>
              </a:rPr>
              <a:t>Expressionquantification</a:t>
            </a:r>
          </a:p>
          <a:p>
            <a:pPr lvl="3">
              <a:lnSpc>
                <a:spcPct val="80000"/>
              </a:lnSpc>
            </a:pPr>
            <a:r>
              <a:rPr lang="it-IT" sz="1400">
                <a:ea typeface="ＭＳ Ｐゴシック" charset="0"/>
                <a:cs typeface="ＭＳ Ｐゴシック" charset="0"/>
              </a:rPr>
              <a:t>SNPs detection</a:t>
            </a:r>
          </a:p>
          <a:p>
            <a:pPr lvl="3">
              <a:lnSpc>
                <a:spcPct val="80000"/>
              </a:lnSpc>
            </a:pPr>
            <a:r>
              <a:rPr lang="it-IT" sz="1400">
                <a:ea typeface="ＭＳ Ｐゴシック" charset="0"/>
                <a:cs typeface="ＭＳ Ｐゴシック" charset="0"/>
              </a:rPr>
              <a:t>Gene idscovery</a:t>
            </a:r>
          </a:p>
          <a:p>
            <a:pPr lvl="3">
              <a:lnSpc>
                <a:spcPct val="80000"/>
              </a:lnSpc>
            </a:pPr>
            <a:r>
              <a:rPr lang="it-IT" sz="1400">
                <a:ea typeface="ＭＳ Ｐゴシック" charset="0"/>
                <a:cs typeface="ＭＳ Ｐゴシック" charset="0"/>
              </a:rPr>
              <a:t>Alternative splicing</a:t>
            </a:r>
            <a:endParaRPr lang="it-IT" sz="2000">
              <a:ea typeface="ＭＳ Ｐゴシック" charset="0"/>
              <a:cs typeface="ＭＳ Ｐゴシック" charset="0"/>
            </a:endParaRPr>
          </a:p>
          <a:p>
            <a:pPr lvl="3">
              <a:lnSpc>
                <a:spcPct val="80000"/>
              </a:lnSpc>
            </a:pPr>
            <a:endParaRPr lang="it-IT" sz="700">
              <a:ea typeface="ＭＳ Ｐゴシック" charset="0"/>
              <a:cs typeface="ＭＳ Ｐゴシック" charset="0"/>
            </a:endParaRPr>
          </a:p>
          <a:p>
            <a:pPr>
              <a:lnSpc>
                <a:spcPct val="80000"/>
              </a:lnSpc>
            </a:pPr>
            <a:endParaRPr lang="it-IT" sz="700">
              <a:cs typeface="ＭＳ Ｐゴシック" charset="0"/>
            </a:endParaRPr>
          </a:p>
          <a:p>
            <a:pPr>
              <a:lnSpc>
                <a:spcPct val="80000"/>
              </a:lnSpc>
            </a:pPr>
            <a:endParaRPr lang="it-IT" sz="700">
              <a:cs typeface="ＭＳ Ｐゴシック" charset="0"/>
            </a:endParaRPr>
          </a:p>
        </p:txBody>
      </p:sp>
      <p:sp>
        <p:nvSpPr>
          <p:cNvPr id="151555"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91F994-58CA-3E47-B5DD-32B0F9F23A39}" type="slidenum">
              <a:rPr lang="it-IT" sz="1200"/>
              <a:pPr eaLnBrk="1" hangingPunct="1"/>
              <a:t>69</a:t>
            </a:fld>
            <a:endParaRPr lang="it-IT"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1536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ndParaRPr>
          </a:p>
        </p:txBody>
      </p:sp>
      <p:sp>
        <p:nvSpPr>
          <p:cNvPr id="1536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9E3546-2FB8-D246-BACC-570C803DE8ED}" type="slidenum">
              <a:rPr lang="en-US" sz="1200">
                <a:latin typeface="Calibri" charset="0"/>
              </a:rPr>
              <a:pPr eaLnBrk="1" hangingPunct="1"/>
              <a:t>70</a:t>
            </a:fld>
            <a:endParaRPr lang="en-US" sz="1200">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ndParaRPr>
          </a:p>
        </p:txBody>
      </p:sp>
      <p:sp>
        <p:nvSpPr>
          <p:cNvPr id="1556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F953BB-C8AA-6F4B-A61D-1659D7FBD737}" type="slidenum">
              <a:rPr lang="en-US" sz="1200">
                <a:latin typeface="Calibri" charset="0"/>
              </a:rPr>
              <a:pPr eaLnBrk="1" hangingPunct="1"/>
              <a:t>71</a:t>
            </a:fld>
            <a:endParaRPr lang="en-US" sz="1200">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a:ln/>
        </p:spPr>
      </p:sp>
      <p:sp>
        <p:nvSpPr>
          <p:cNvPr id="15769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ndParaRPr>
          </a:p>
        </p:txBody>
      </p:sp>
      <p:sp>
        <p:nvSpPr>
          <p:cNvPr id="1576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6B85BD-6591-5D41-A81C-2878CB8A4CF6}" type="slidenum">
              <a:rPr lang="en-US" sz="1200">
                <a:latin typeface="Calibri" charset="0"/>
              </a:rPr>
              <a:pPr eaLnBrk="1" hangingPunct="1"/>
              <a:t>72</a:t>
            </a:fld>
            <a:endParaRPr lang="en-US"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D0CF62-E852-C84D-8D2C-3882911C161A}" type="slidenum">
              <a:rPr lang="it-IT" sz="1200"/>
              <a:pPr eaLnBrk="1" hangingPunct="1"/>
              <a:t>24</a:t>
            </a:fld>
            <a:endParaRPr lang="it-IT" sz="1200"/>
          </a:p>
        </p:txBody>
      </p:sp>
      <p:sp>
        <p:nvSpPr>
          <p:cNvPr id="84994" name="Rectangle 2"/>
          <p:cNvSpPr>
            <a:spLocks noGrp="1" noRot="1" noChangeAspect="1" noChangeArrowheads="1" noTextEdit="1"/>
          </p:cNvSpPr>
          <p:nvPr>
            <p:ph type="sldImg"/>
          </p:nvPr>
        </p:nvSpPr>
        <p:spPr>
          <a:xfrm>
            <a:off x="1144588" y="685800"/>
            <a:ext cx="4572000" cy="3429000"/>
          </a:xfrm>
          <a:ln/>
        </p:spPr>
      </p:sp>
      <p:sp>
        <p:nvSpPr>
          <p:cNvPr id="84995" name="Rectangle 3"/>
          <p:cNvSpPr>
            <a:spLocks noGrp="1" noChangeArrowheads="1"/>
          </p:cNvSpPr>
          <p:nvPr>
            <p:ph type="body" idx="1"/>
          </p:nvPr>
        </p:nvSpPr>
        <p:spPr>
          <a:xfrm>
            <a:off x="911225" y="4343400"/>
            <a:ext cx="503555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2F1723-81E6-414D-9D59-F51C7D471DF2}" type="slidenum">
              <a:rPr lang="it-IT" sz="1200"/>
              <a:pPr eaLnBrk="1" hangingPunct="1"/>
              <a:t>25</a:t>
            </a:fld>
            <a:endParaRPr lang="it-IT" sz="1200"/>
          </a:p>
        </p:txBody>
      </p:sp>
      <p:sp>
        <p:nvSpPr>
          <p:cNvPr id="87042" name="Rectangle 2"/>
          <p:cNvSpPr>
            <a:spLocks noGrp="1" noRot="1" noChangeAspect="1" noChangeArrowheads="1" noTextEdit="1"/>
          </p:cNvSpPr>
          <p:nvPr>
            <p:ph type="sldImg"/>
          </p:nvPr>
        </p:nvSpPr>
        <p:spPr>
          <a:xfrm>
            <a:off x="1144588" y="685800"/>
            <a:ext cx="4572000" cy="3429000"/>
          </a:xfrm>
          <a:ln/>
        </p:spPr>
      </p:sp>
      <p:sp>
        <p:nvSpPr>
          <p:cNvPr id="87043" name="Rectangle 3"/>
          <p:cNvSpPr>
            <a:spLocks noGrp="1" noChangeArrowheads="1"/>
          </p:cNvSpPr>
          <p:nvPr>
            <p:ph type="body" idx="1"/>
          </p:nvPr>
        </p:nvSpPr>
        <p:spPr>
          <a:xfrm>
            <a:off x="911225" y="4343400"/>
            <a:ext cx="503555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a:ln/>
        </p:spPr>
      </p:sp>
      <p:sp>
        <p:nvSpPr>
          <p:cNvPr id="901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charset="0"/>
                <a:cs typeface="ＭＳ Ｐゴシック" charset="0"/>
              </a:rPr>
              <a:t>Following the major sequencing of the human genome, a new project was launched to take a closer look at the elements that comprise the genome sequence features. --&gt; This international research consortium, sponsored by the National Human Genome Research Institute (or NHGRI), is called ENCODE: ENCyclopedia Of DNA Elements.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UCSC has been designated as the Data Coordination Center (DCC)—a repository for submission and retrieval of ENCODE Consortium data.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Next we’ll briefly describe some background and framework for the ENCODE project. --&gt; </a:t>
            </a:r>
          </a:p>
        </p:txBody>
      </p:sp>
      <p:sp>
        <p:nvSpPr>
          <p:cNvPr id="901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DDC7105-2650-0441-BA5C-FBC5C99E53B1}" type="slidenum">
              <a:rPr lang="en-US" sz="1200"/>
              <a:pPr eaLnBrk="1" hangingPunct="1"/>
              <a:t>27</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a:ln/>
        </p:spPr>
      </p:sp>
      <p:sp>
        <p:nvSpPr>
          <p:cNvPr id="921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atin typeface="Times New Roman" charset="0"/>
                <a:cs typeface="ＭＳ Ｐゴシック" charset="0"/>
              </a:rPr>
              <a:t>Rather than providing exhaustive understanding of human genomics, the completion of the human genome project made it apparent that merely having the nucleotide sequence of the genome wouldn’t provide complete knowledge of the genome organization and function. --&gt; The ENCODE project was devised to catalog all of the functional elements in the human genome, and to rigorously examine them to gain a better understanding of their roles in the cell. --&gt; This began with a pilot project, and information about the pilot phase can be obtained at the URL shown.</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To accomplish this, data has been generated using cutting-edge technologies. This data is at the forefront of our genomic knowledge, moving beyond the mere transcription of known genes into more in-depth questions on chromatin remodeling, transcription factor binding, transcription of non-coding RNA genes, and more.</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The first phase of the ENCODE project was referred to as the “pilot” phase. --&gt; In the pilot phase, selected regions of the genome were chosen for detailed examination. --&gt; Approximately 30 megabases, representing 1% of the genome, was defined as the target. --&gt; Half of the regions included well-studied gene-rich or known feature-rich areas with substantial similarity in other species. --&gt; Half were randomly selected—so the features would be less well-known or understood.</a:t>
            </a:r>
          </a:p>
        </p:txBody>
      </p:sp>
      <p:sp>
        <p:nvSpPr>
          <p:cNvPr id="921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8AED98C-6E69-9548-B867-C7642C629D75}" type="slidenum">
              <a:rPr lang="en-US" sz="1200"/>
              <a:pPr eaLnBrk="1" hangingPunct="1"/>
              <a:t>28</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a:ln/>
        </p:spPr>
      </p:sp>
      <p:sp>
        <p:nvSpPr>
          <p:cNvPr id="9421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atin typeface="Times New Roman" charset="0"/>
                <a:cs typeface="ＭＳ Ｐゴシック" charset="0"/>
              </a:rPr>
              <a:t>The ENCODE pilot phase was completed in 2007. --&gt; The results were published—as a whole project overview “marker” paper in Nature, and as individual papers by research teams that describe their specific data focus in a special issue of </a:t>
            </a:r>
            <a:r>
              <a:rPr lang="en-US" i="1">
                <a:latin typeface="Times New Roman" charset="0"/>
                <a:cs typeface="ＭＳ Ｐゴシック" charset="0"/>
              </a:rPr>
              <a:t>Genome Research</a:t>
            </a:r>
            <a:r>
              <a:rPr lang="en-US">
                <a:latin typeface="Times New Roman" charset="0"/>
                <a:cs typeface="ＭＳ Ｐゴシック" charset="0"/>
              </a:rPr>
              <a:t>. Scores of important insights were generated and are highlighted in the Nature paper. --&gt; These include:</a:t>
            </a:r>
          </a:p>
          <a:p>
            <a:pPr eaLnBrk="1" hangingPunct="1">
              <a:lnSpc>
                <a:spcPct val="80000"/>
              </a:lnSpc>
            </a:pPr>
            <a:endParaRPr lang="en-US">
              <a:latin typeface="Times New Roman" charset="0"/>
              <a:cs typeface="ＭＳ Ｐゴシック" charset="0"/>
            </a:endParaRPr>
          </a:p>
          <a:p>
            <a:pPr eaLnBrk="1" hangingPunct="1">
              <a:lnSpc>
                <a:spcPct val="80000"/>
              </a:lnSpc>
              <a:buFontTx/>
              <a:buChar char="•"/>
            </a:pPr>
            <a:r>
              <a:rPr lang="en-US">
                <a:latin typeface="Times New Roman" charset="0"/>
                <a:cs typeface="ＭＳ Ｐゴシック" charset="0"/>
              </a:rPr>
              <a:t>There is abundant transcription beyond the known protein-coding genes: both intragenic and intergenic transcription, including both non-coding RNA and transcribed pseudogenes. --&gt; This had been observed before, but the ENCODE pilot phase conclusively demonstrated this.</a:t>
            </a:r>
          </a:p>
          <a:p>
            <a:pPr eaLnBrk="1" hangingPunct="1">
              <a:lnSpc>
                <a:spcPct val="80000"/>
              </a:lnSpc>
              <a:buFontTx/>
              <a:buChar char="•"/>
            </a:pPr>
            <a:endParaRPr lang="en-US">
              <a:latin typeface="Times New Roman" charset="0"/>
              <a:cs typeface="ＭＳ Ｐゴシック" charset="0"/>
            </a:endParaRPr>
          </a:p>
          <a:p>
            <a:pPr eaLnBrk="1" hangingPunct="1">
              <a:lnSpc>
                <a:spcPct val="80000"/>
              </a:lnSpc>
              <a:buFontTx/>
              <a:buChar char="•"/>
            </a:pPr>
            <a:r>
              <a:rPr lang="en-US">
                <a:latin typeface="Times New Roman" charset="0"/>
                <a:cs typeface="ＭＳ Ｐゴシック" charset="0"/>
              </a:rPr>
              <a:t>At the same time, known protein-coding genes revealed unexpected complexity: distal untranslated region (UTR) exons as many as 200 kilobases away, overlapping or interleaved loci, antisense transcription. This has all really challenged the conventional definition of a "gene". </a:t>
            </a:r>
            <a:endParaRPr lang="en-US" i="1">
              <a:latin typeface="Times New Roman" charset="0"/>
              <a:cs typeface="ＭＳ Ｐゴシック" charset="0"/>
            </a:endParaRPr>
          </a:p>
          <a:p>
            <a:pPr eaLnBrk="1" hangingPunct="1">
              <a:lnSpc>
                <a:spcPct val="80000"/>
              </a:lnSpc>
              <a:buFontTx/>
              <a:buChar char="•"/>
            </a:pPr>
            <a:endParaRPr lang="en-US">
              <a:latin typeface="Times New Roman" charset="0"/>
              <a:cs typeface="ＭＳ Ｐゴシック" charset="0"/>
            </a:endParaRPr>
          </a:p>
          <a:p>
            <a:pPr eaLnBrk="1" hangingPunct="1">
              <a:lnSpc>
                <a:spcPct val="80000"/>
              </a:lnSpc>
              <a:buFontTx/>
              <a:buChar char="•"/>
            </a:pPr>
            <a:r>
              <a:rPr lang="en-US">
                <a:latin typeface="Times New Roman" charset="0"/>
                <a:cs typeface="ＭＳ Ｐゴシック" charset="0"/>
              </a:rPr>
              <a:t>Patterns of histone modification and DNase sensitivity reveal "domains" of packed or accessible chromatin, and these accessibility patterns correlate well with rates of transcription, DNA replication, and regulatory protein factors binding to the DNA. --&gt; This underscores the regulatory importance of epigenetic factors.</a:t>
            </a:r>
          </a:p>
          <a:p>
            <a:pPr eaLnBrk="1" hangingPunct="1">
              <a:lnSpc>
                <a:spcPct val="80000"/>
              </a:lnSpc>
              <a:buFontTx/>
              <a:buChar char="•"/>
            </a:pPr>
            <a:endParaRPr lang="en-US">
              <a:latin typeface="Times New Roman" charset="0"/>
              <a:cs typeface="ＭＳ Ｐゴシック" charset="0"/>
            </a:endParaRPr>
          </a:p>
          <a:p>
            <a:pPr eaLnBrk="1" hangingPunct="1">
              <a:lnSpc>
                <a:spcPct val="80000"/>
              </a:lnSpc>
            </a:pPr>
            <a:r>
              <a:rPr lang="en-US">
                <a:latin typeface="Times New Roman" charset="0"/>
                <a:cs typeface="ＭＳ Ｐゴシック" charset="0"/>
              </a:rPr>
              <a:t>These items, and many more which can be explored in great detail in the individual papers by the research teams, resulted in changes to our conceptual framework for understanding the organization and functional aspects of the genome. --&gt; </a:t>
            </a:r>
          </a:p>
          <a:p>
            <a:pPr eaLnBrk="1" hangingPunct="1">
              <a:lnSpc>
                <a:spcPct val="80000"/>
              </a:lnSpc>
            </a:pPr>
            <a:endParaRPr lang="en-US">
              <a:latin typeface="Times New Roman" charset="0"/>
              <a:cs typeface="ＭＳ Ｐゴシック" charset="0"/>
            </a:endParaRPr>
          </a:p>
        </p:txBody>
      </p:sp>
      <p:sp>
        <p:nvSpPr>
          <p:cNvPr id="9421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F9B5C23-C1D6-2647-951B-6438FC02A652}" type="slidenum">
              <a:rPr lang="en-US" sz="1200"/>
              <a:pPr eaLnBrk="1" hangingPunct="1"/>
              <a:t>29</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a:ln/>
        </p:spPr>
      </p:sp>
      <p:sp>
        <p:nvSpPr>
          <p:cNvPr id="962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charset="0"/>
                <a:cs typeface="ＭＳ Ｐゴシック" charset="0"/>
              </a:rPr>
              <a:t>The genome-wide production phase of the ENCODE project is proceeding now.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A key feature of the production phase is that several cell types have been selected to form the main data collection efforts. --&gt; All project teams will use these same cells in their work for consistency. --&gt; The cell types are organized into tiers: 1, 2, and 3 to prioritize the experimental investigations. --&gt; This will enable better coordination of the studies and interpretation of the results. --&gt; It might also be something for researchers to consider for their own experiments, as there will be a great deal of supporting data for these cell types that might be informative. --&gt; The cell types are publicly available from a variety of providers. --&gt; More can be learned about them from the ENCODE project site or the UCSC portal.</a:t>
            </a:r>
          </a:p>
          <a:p>
            <a:pPr eaLnBrk="1" hangingPunct="1"/>
            <a:endParaRPr lang="en-US">
              <a:latin typeface="Times" charset="0"/>
              <a:cs typeface="ＭＳ Ｐゴシック" charset="0"/>
            </a:endParaRPr>
          </a:p>
          <a:p>
            <a:pPr eaLnBrk="1" hangingPunct="1"/>
            <a:r>
              <a:rPr lang="en-US">
                <a:latin typeface="Times" charset="0"/>
                <a:cs typeface="ＭＳ Ｐゴシック" charset="0"/>
              </a:rPr>
              <a:t>Several areas of focus have been funded. --&gt; These include chromatin organization and DNase hypersensitive sites. --&gt; Detailed studies of gene structures, and the transcriptome as a whole, are underway. --&gt; Exploration of regulatory elements, including transcription factor binding sites, is ongoing. --&gt; These topics will help us to understand much more about genomic mechanisms.</a:t>
            </a:r>
          </a:p>
          <a:p>
            <a:pPr eaLnBrk="1" hangingPunct="1"/>
            <a:endParaRPr lang="en-US">
              <a:latin typeface="Times" charset="0"/>
              <a:cs typeface="ＭＳ Ｐゴシック" charset="0"/>
            </a:endParaRPr>
          </a:p>
          <a:p>
            <a:pPr eaLnBrk="1" hangingPunct="1"/>
            <a:r>
              <a:rPr lang="en-US">
                <a:latin typeface="Times" charset="0"/>
                <a:cs typeface="ＭＳ Ｐゴシック" charset="0"/>
              </a:rPr>
              <a:t>In October 2009, a number of new ENCODE groups were funded as part of the NIH American Recovery and Reinvestment Act grants. --&gt; These newer groups will expand the scope of ENCODE research to the mouse genome, and will provide new assays (such as proteo-genomics and epitope-tagging protein binding) to supplement results produced during the first two years of the project.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We’ll provide you with the information on how to identify and use ENCODE project data that comes from additional methods as we proceed.</a:t>
            </a:r>
          </a:p>
        </p:txBody>
      </p:sp>
      <p:sp>
        <p:nvSpPr>
          <p:cNvPr id="962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81F9FB4-6012-2641-806D-505B4FB3C70D}" type="slidenum">
              <a:rPr lang="en-US" sz="1200"/>
              <a:pPr eaLnBrk="1" hangingPunct="1"/>
              <a:t>30</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37C1D27-1DD0-9C44-8C9E-3A0A3280F26E}" type="slidenum">
              <a:rPr lang="it-IT"/>
              <a:pPr>
                <a:defRPr/>
              </a:pPr>
              <a:t>‹#›</a:t>
            </a:fld>
            <a:endParaRPr lang="it-IT"/>
          </a:p>
        </p:txBody>
      </p:sp>
    </p:spTree>
    <p:extLst>
      <p:ext uri="{BB962C8B-B14F-4D97-AF65-F5344CB8AC3E}">
        <p14:creationId xmlns:p14="http://schemas.microsoft.com/office/powerpoint/2010/main" val="2743235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C8EA183-DF80-9146-B83D-2D25C4CD2B8C}" type="slidenum">
              <a:rPr lang="it-IT"/>
              <a:pPr>
                <a:defRPr/>
              </a:pPr>
              <a:t>‹#›</a:t>
            </a:fld>
            <a:endParaRPr lang="it-IT"/>
          </a:p>
        </p:txBody>
      </p:sp>
    </p:spTree>
    <p:extLst>
      <p:ext uri="{BB962C8B-B14F-4D97-AF65-F5344CB8AC3E}">
        <p14:creationId xmlns:p14="http://schemas.microsoft.com/office/powerpoint/2010/main" val="1348486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4612655-B322-0649-B9FD-749E55AC9027}" type="slidenum">
              <a:rPr lang="it-IT"/>
              <a:pPr>
                <a:defRPr/>
              </a:pPr>
              <a:t>‹#›</a:t>
            </a:fld>
            <a:endParaRPr lang="it-IT"/>
          </a:p>
        </p:txBody>
      </p:sp>
    </p:spTree>
    <p:extLst>
      <p:ext uri="{BB962C8B-B14F-4D97-AF65-F5344CB8AC3E}">
        <p14:creationId xmlns:p14="http://schemas.microsoft.com/office/powerpoint/2010/main" val="1558470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5D3CA40-58BB-C441-829D-3279A78FDBBF}" type="slidenum">
              <a:rPr lang="it-IT"/>
              <a:pPr>
                <a:defRPr/>
              </a:pPr>
              <a:t>‹#›</a:t>
            </a:fld>
            <a:endParaRPr lang="it-IT"/>
          </a:p>
        </p:txBody>
      </p:sp>
    </p:spTree>
    <p:extLst>
      <p:ext uri="{BB962C8B-B14F-4D97-AF65-F5344CB8AC3E}">
        <p14:creationId xmlns:p14="http://schemas.microsoft.com/office/powerpoint/2010/main" val="2859151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E30D0A9-24D7-8A41-B4C3-5B08EECEFBF0}" type="slidenum">
              <a:rPr lang="it-IT"/>
              <a:pPr>
                <a:defRPr/>
              </a:pPr>
              <a:t>‹#›</a:t>
            </a:fld>
            <a:endParaRPr lang="it-IT"/>
          </a:p>
        </p:txBody>
      </p:sp>
    </p:spTree>
    <p:extLst>
      <p:ext uri="{BB962C8B-B14F-4D97-AF65-F5344CB8AC3E}">
        <p14:creationId xmlns:p14="http://schemas.microsoft.com/office/powerpoint/2010/main" val="2616775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C963A3C-645E-1D4F-A499-1CDE005A65DF}" type="slidenum">
              <a:rPr lang="it-IT"/>
              <a:pPr>
                <a:defRPr/>
              </a:pPr>
              <a:t>‹#›</a:t>
            </a:fld>
            <a:endParaRPr lang="it-IT"/>
          </a:p>
        </p:txBody>
      </p:sp>
    </p:spTree>
    <p:extLst>
      <p:ext uri="{BB962C8B-B14F-4D97-AF65-F5344CB8AC3E}">
        <p14:creationId xmlns:p14="http://schemas.microsoft.com/office/powerpoint/2010/main" val="1323798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EAE513F1-BD8F-A84C-B99D-3BEE4946188A}" type="slidenum">
              <a:rPr lang="it-IT"/>
              <a:pPr>
                <a:defRPr/>
              </a:pPr>
              <a:t>‹#›</a:t>
            </a:fld>
            <a:endParaRPr lang="it-IT"/>
          </a:p>
        </p:txBody>
      </p:sp>
    </p:spTree>
    <p:extLst>
      <p:ext uri="{BB962C8B-B14F-4D97-AF65-F5344CB8AC3E}">
        <p14:creationId xmlns:p14="http://schemas.microsoft.com/office/powerpoint/2010/main" val="3997546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E32D645C-B546-314C-8F01-1F82E3DFE9A3}" type="slidenum">
              <a:rPr lang="it-IT"/>
              <a:pPr>
                <a:defRPr/>
              </a:pPr>
              <a:t>‹#›</a:t>
            </a:fld>
            <a:endParaRPr lang="it-IT"/>
          </a:p>
        </p:txBody>
      </p:sp>
    </p:spTree>
    <p:extLst>
      <p:ext uri="{BB962C8B-B14F-4D97-AF65-F5344CB8AC3E}">
        <p14:creationId xmlns:p14="http://schemas.microsoft.com/office/powerpoint/2010/main" val="1161255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847F2FEC-6631-1749-BA19-F8C76BB8E7E1}" type="slidenum">
              <a:rPr lang="it-IT"/>
              <a:pPr>
                <a:defRPr/>
              </a:pPr>
              <a:t>‹#›</a:t>
            </a:fld>
            <a:endParaRPr lang="it-IT"/>
          </a:p>
        </p:txBody>
      </p:sp>
    </p:spTree>
    <p:extLst>
      <p:ext uri="{BB962C8B-B14F-4D97-AF65-F5344CB8AC3E}">
        <p14:creationId xmlns:p14="http://schemas.microsoft.com/office/powerpoint/2010/main" val="3163551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4CA2558-2BC9-C844-9979-CB0105F8BA03}" type="slidenum">
              <a:rPr lang="it-IT"/>
              <a:pPr>
                <a:defRPr/>
              </a:pPr>
              <a:t>‹#›</a:t>
            </a:fld>
            <a:endParaRPr lang="it-IT"/>
          </a:p>
        </p:txBody>
      </p:sp>
    </p:spTree>
    <p:extLst>
      <p:ext uri="{BB962C8B-B14F-4D97-AF65-F5344CB8AC3E}">
        <p14:creationId xmlns:p14="http://schemas.microsoft.com/office/powerpoint/2010/main" val="3005909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A83597F-4C69-294D-9399-32B911E8C38C}" type="slidenum">
              <a:rPr lang="it-IT"/>
              <a:pPr>
                <a:defRPr/>
              </a:pPr>
              <a:t>‹#›</a:t>
            </a:fld>
            <a:endParaRPr lang="it-IT"/>
          </a:p>
        </p:txBody>
      </p:sp>
    </p:spTree>
    <p:extLst>
      <p:ext uri="{BB962C8B-B14F-4D97-AF65-F5344CB8AC3E}">
        <p14:creationId xmlns:p14="http://schemas.microsoft.com/office/powerpoint/2010/main" val="1848060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b="-26252"/>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Arial" charset="0"/>
                <a:cs typeface="Arial" charset="0"/>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Arial" charset="0"/>
                <a:cs typeface="Arial" charset="0"/>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A28C86D7-9075-2C4F-AE11-A1A166DFA8B4}"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7.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1.jpeg"/><Relationship Id="rId7" Type="http://schemas.openxmlformats.org/officeDocument/2006/relationships/image" Target="../media/image84.jpeg"/><Relationship Id="rId12" Type="http://schemas.openxmlformats.org/officeDocument/2006/relationships/image" Target="../media/image8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3.jpeg"/><Relationship Id="rId11" Type="http://schemas.openxmlformats.org/officeDocument/2006/relationships/image" Target="../media/image88.jpeg"/><Relationship Id="rId5" Type="http://schemas.openxmlformats.org/officeDocument/2006/relationships/image" Target="../media/image75.jpeg"/><Relationship Id="rId10" Type="http://schemas.openxmlformats.org/officeDocument/2006/relationships/image" Target="../media/image87.jpeg"/><Relationship Id="rId4" Type="http://schemas.openxmlformats.org/officeDocument/2006/relationships/image" Target="../media/image82.jpeg"/><Relationship Id="rId9" Type="http://schemas.openxmlformats.org/officeDocument/2006/relationships/image" Target="../media/image86.jpeg"/></Relationships>
</file>

<file path=ppt/slides/_rels/slide38.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3.jpeg"/><Relationship Id="rId11" Type="http://schemas.openxmlformats.org/officeDocument/2006/relationships/image" Target="../media/image98.jpeg"/><Relationship Id="rId5" Type="http://schemas.openxmlformats.org/officeDocument/2006/relationships/image" Target="../media/image92.jpeg"/><Relationship Id="rId10" Type="http://schemas.openxmlformats.org/officeDocument/2006/relationships/image" Target="../media/image97.jpeg"/><Relationship Id="rId4" Type="http://schemas.openxmlformats.org/officeDocument/2006/relationships/image" Target="../media/image91.jpeg"/><Relationship Id="rId9" Type="http://schemas.openxmlformats.org/officeDocument/2006/relationships/image" Target="../media/image96.jpeg"/></Relationships>
</file>

<file path=ppt/slides/_rels/slide39.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png"/><Relationship Id="rId7" Type="http://schemas.openxmlformats.org/officeDocument/2006/relationships/image" Target="../media/image10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 Id="rId9" Type="http://schemas.openxmlformats.org/officeDocument/2006/relationships/image" Target="../media/image105.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w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4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4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21.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png"/></Relationships>
</file>

<file path=ppt/slides/_rels/slide5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jpeg"/></Relationships>
</file>

<file path=ppt/slides/_rels/slide5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oleObject" Target="../embeddings/oleObject6.bin"/><Relationship Id="rId18" Type="http://schemas.openxmlformats.org/officeDocument/2006/relationships/image" Target="../media/image139.png"/><Relationship Id="rId3" Type="http://schemas.openxmlformats.org/officeDocument/2006/relationships/oleObject" Target="../embeddings/oleObject1.bin"/><Relationship Id="rId21" Type="http://schemas.openxmlformats.org/officeDocument/2006/relationships/image" Target="../media/image141.jpeg"/><Relationship Id="rId7" Type="http://schemas.openxmlformats.org/officeDocument/2006/relationships/oleObject" Target="../embeddings/oleObject3.bin"/><Relationship Id="rId12" Type="http://schemas.openxmlformats.org/officeDocument/2006/relationships/image" Target="../media/image136.png"/><Relationship Id="rId17" Type="http://schemas.openxmlformats.org/officeDocument/2006/relationships/oleObject" Target="../embeddings/oleObject8.bin"/><Relationship Id="rId2" Type="http://schemas.openxmlformats.org/officeDocument/2006/relationships/notesSlide" Target="../notesSlides/notesSlide21.xml"/><Relationship Id="rId16" Type="http://schemas.openxmlformats.org/officeDocument/2006/relationships/image" Target="../media/image138.png"/><Relationship Id="rId20"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33.png"/><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135.png"/><Relationship Id="rId19" Type="http://schemas.openxmlformats.org/officeDocument/2006/relationships/oleObject" Target="../embeddings/oleObject9.bin"/><Relationship Id="rId4" Type="http://schemas.openxmlformats.org/officeDocument/2006/relationships/image" Target="../media/image132.png"/><Relationship Id="rId9" Type="http://schemas.openxmlformats.org/officeDocument/2006/relationships/oleObject" Target="../embeddings/oleObject4.bin"/><Relationship Id="rId14" Type="http://schemas.openxmlformats.org/officeDocument/2006/relationships/image" Target="../media/image137.png"/><Relationship Id="rId22" Type="http://schemas.openxmlformats.org/officeDocument/2006/relationships/image" Target="../media/image12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6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3.png"/></Relationships>
</file>

<file path=ppt/slides/_rels/slide6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56.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61.png"/><Relationship Id="rId4" Type="http://schemas.openxmlformats.org/officeDocument/2006/relationships/image" Target="../media/image160.png"/></Relationships>
</file>

<file path=ppt/slides/_rels/slide6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6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B4D1D03F-60D3-B34B-B68C-182228270A22}"/>
              </a:ext>
            </a:extLst>
          </p:cNvPr>
          <p:cNvSpPr>
            <a:spLocks noGrp="1" noChangeArrowheads="1"/>
          </p:cNvSpPr>
          <p:nvPr>
            <p:ph type="ctrTitle"/>
          </p:nvPr>
        </p:nvSpPr>
        <p:spPr>
          <a:xfrm>
            <a:off x="259773" y="3447816"/>
            <a:ext cx="8593715" cy="3427485"/>
          </a:xfrm>
        </p:spPr>
        <p:txBody>
          <a:bodyPr>
            <a:noAutofit/>
          </a:bodyPr>
          <a:lstStyle/>
          <a:p>
            <a:pPr marL="342900" indent="-342900">
              <a:spcAft>
                <a:spcPts val="1200"/>
              </a:spcAft>
            </a:pPr>
            <a:r>
              <a:rPr lang="it-IT" altLang="en-US" sz="3200" i="1" dirty="0">
                <a:latin typeface="Arial" panose="020B0604020202020204" pitchFamily="34" charset="0"/>
                <a:ea typeface="ＭＳ Ｐゴシック" panose="020B0600070205080204" pitchFamily="34" charset="-128"/>
                <a:cs typeface="Arial" panose="020B0604020202020204" pitchFamily="34" charset="0"/>
              </a:rPr>
              <a:t>A.A. 2025-2026</a:t>
            </a:r>
            <a:br>
              <a:rPr lang="it-IT" altLang="en-US" sz="3600" dirty="0">
                <a:solidFill>
                  <a:srgbClr val="0070C0"/>
                </a:solidFill>
                <a:latin typeface="Arial" panose="020B0604020202020204" pitchFamily="34" charset="0"/>
                <a:ea typeface="ＭＳ Ｐゴシック" panose="020B0600070205080204" pitchFamily="34" charset="-128"/>
                <a:cs typeface="Arial" panose="020B0604020202020204" pitchFamily="34" charset="0"/>
              </a:rPr>
            </a:br>
            <a:r>
              <a:rPr lang="it-IT" altLang="en-US" sz="2800" dirty="0">
                <a:latin typeface="Arial" panose="020B0604020202020204" pitchFamily="34" charset="0"/>
                <a:ea typeface="ＭＳ Ｐゴシック" panose="020B0600070205080204" pitchFamily="34" charset="-128"/>
                <a:cs typeface="Arial" panose="020B0604020202020204" pitchFamily="34" charset="0"/>
              </a:rPr>
              <a:t>Master degree in </a:t>
            </a:r>
            <a:r>
              <a:rPr lang="it-IT" altLang="en-US" sz="2800" dirty="0" err="1">
                <a:latin typeface="Arial" panose="020B0604020202020204" pitchFamily="34" charset="0"/>
                <a:ea typeface="ＭＳ Ｐゴシック" panose="020B0600070205080204" pitchFamily="34" charset="-128"/>
                <a:cs typeface="Arial" panose="020B0604020202020204" pitchFamily="34" charset="0"/>
              </a:rPr>
              <a:t>Evolutionary</a:t>
            </a:r>
            <a:r>
              <a:rPr lang="it-IT" altLang="en-US" sz="2800" dirty="0">
                <a:latin typeface="Arial" panose="020B0604020202020204" pitchFamily="34" charset="0"/>
                <a:ea typeface="ＭＳ Ｐゴシック" panose="020B0600070205080204" pitchFamily="34" charset="-128"/>
                <a:cs typeface="Arial" panose="020B0604020202020204" pitchFamily="34" charset="0"/>
              </a:rPr>
              <a:t> </a:t>
            </a:r>
            <a:r>
              <a:rPr lang="it-IT" altLang="en-US" sz="2800" dirty="0" err="1">
                <a:latin typeface="Arial" panose="020B0604020202020204" pitchFamily="34" charset="0"/>
                <a:ea typeface="ＭＳ Ｐゴシック" panose="020B0600070205080204" pitchFamily="34" charset="-128"/>
                <a:cs typeface="Arial" panose="020B0604020202020204" pitchFamily="34" charset="0"/>
              </a:rPr>
              <a:t>Biology</a:t>
            </a:r>
            <a:br>
              <a:rPr lang="it-IT" altLang="en-US" sz="2800" dirty="0">
                <a:latin typeface="Arial" panose="020B0604020202020204" pitchFamily="34" charset="0"/>
                <a:ea typeface="ＭＳ Ｐゴシック" panose="020B0600070205080204" pitchFamily="34" charset="-128"/>
                <a:cs typeface="Arial" panose="020B0604020202020204" pitchFamily="34" charset="0"/>
              </a:rPr>
            </a:br>
            <a:r>
              <a:rPr lang="it-IT" altLang="en-US" sz="2800" i="1" dirty="0">
                <a:latin typeface="Arial" panose="020B0604020202020204" pitchFamily="34" charset="0"/>
                <a:ea typeface="ＭＳ Ｐゴシック" panose="020B0600070205080204" pitchFamily="34" charset="-128"/>
                <a:cs typeface="Arial" panose="020B0604020202020204" pitchFamily="34" charset="0"/>
              </a:rPr>
              <a:t>School of Science</a:t>
            </a:r>
            <a:br>
              <a:rPr lang="it-IT" altLang="en-US" sz="2800" i="1" dirty="0">
                <a:latin typeface="Arial" panose="020B0604020202020204" pitchFamily="34" charset="0"/>
                <a:ea typeface="ＭＳ Ｐゴシック" panose="020B0600070205080204" pitchFamily="34" charset="-128"/>
                <a:cs typeface="Arial" panose="020B0604020202020204" pitchFamily="34" charset="0"/>
              </a:rPr>
            </a:br>
            <a:r>
              <a:rPr lang="it-IT" altLang="en-US" sz="2800" i="1" dirty="0">
                <a:latin typeface="Arial" panose="020B0604020202020204" pitchFamily="34" charset="0"/>
                <a:ea typeface="ＭＳ Ｐゴシック" panose="020B0600070205080204" pitchFamily="34" charset="-128"/>
                <a:cs typeface="Arial" panose="020B0604020202020204" pitchFamily="34" charset="0"/>
              </a:rPr>
              <a:t>University of Padova</a:t>
            </a:r>
            <a:br>
              <a:rPr lang="it-IT" altLang="en-US" sz="3600" i="1" dirty="0">
                <a:latin typeface="Arial" panose="020B0604020202020204" pitchFamily="34" charset="0"/>
                <a:ea typeface="ＭＳ Ｐゴシック" panose="020B0600070205080204" pitchFamily="34" charset="-128"/>
                <a:cs typeface="Arial" panose="020B0604020202020204" pitchFamily="34" charset="0"/>
              </a:rPr>
            </a:br>
            <a:br>
              <a:rPr lang="it-IT" altLang="en-US" sz="3600" i="1" dirty="0">
                <a:latin typeface="Arial" panose="020B0604020202020204" pitchFamily="34" charset="0"/>
                <a:ea typeface="ＭＳ Ｐゴシック" panose="020B0600070205080204" pitchFamily="34" charset="-128"/>
                <a:cs typeface="Arial" panose="020B0604020202020204" pitchFamily="34" charset="0"/>
              </a:rPr>
            </a:br>
            <a:r>
              <a:rPr lang="it-IT" altLang="en-US" sz="4000" dirty="0">
                <a:solidFill>
                  <a:srgbClr val="0070C0"/>
                </a:solidFill>
                <a:latin typeface="Arial" panose="020B0604020202020204" pitchFamily="34" charset="0"/>
                <a:ea typeface="ＭＳ Ｐゴシック" panose="020B0600070205080204" pitchFamily="34" charset="-128"/>
                <a:cs typeface="Arial" panose="020B0604020202020204" pitchFamily="34" charset="0"/>
              </a:rPr>
              <a:t>MOLECULAR METHODS and </a:t>
            </a:r>
            <a:r>
              <a:rPr lang="it-IT" altLang="en-US" sz="6000" dirty="0">
                <a:solidFill>
                  <a:srgbClr val="0070C0"/>
                </a:solidFill>
                <a:latin typeface="Arial" panose="020B0604020202020204" pitchFamily="34" charset="0"/>
                <a:ea typeface="ＭＳ Ｐゴシック" panose="020B0600070205080204" pitchFamily="34" charset="-128"/>
                <a:cs typeface="Arial" panose="020B0604020202020204" pitchFamily="34" charset="0"/>
              </a:rPr>
              <a:t>BIOINFORMATICS</a:t>
            </a:r>
            <a:br>
              <a:rPr lang="it-IT" altLang="en-US" sz="4000" i="1" dirty="0">
                <a:latin typeface="Arial" panose="020B0604020202020204" pitchFamily="34" charset="0"/>
                <a:ea typeface="ＭＳ Ｐゴシック" panose="020B0600070205080204" pitchFamily="34" charset="-128"/>
                <a:cs typeface="Arial" panose="020B0604020202020204" pitchFamily="34" charset="0"/>
              </a:rPr>
            </a:br>
            <a:br>
              <a:rPr lang="it-IT" altLang="en-US" sz="4000" i="1" dirty="0">
                <a:latin typeface="Arial" panose="020B0604020202020204" pitchFamily="34" charset="0"/>
                <a:ea typeface="ＭＳ Ｐゴシック" panose="020B0600070205080204" pitchFamily="34" charset="-128"/>
                <a:cs typeface="Arial" panose="020B0604020202020204" pitchFamily="34" charset="0"/>
              </a:rPr>
            </a:br>
            <a:r>
              <a:rPr lang="it-IT" altLang="en-US" sz="3600" dirty="0">
                <a:latin typeface="Arial" panose="020B0604020202020204" pitchFamily="34" charset="0"/>
                <a:cs typeface="Arial" panose="020B0604020202020204" pitchFamily="34" charset="0"/>
              </a:rPr>
              <a:t>Prof. STEFANIA BORTOLUZZI</a:t>
            </a:r>
            <a:br>
              <a:rPr lang="it-IT" altLang="en-US" sz="4000" dirty="0"/>
            </a:br>
            <a:br>
              <a:rPr lang="it-IT" altLang="en-US" sz="3200" dirty="0">
                <a:ea typeface="ＭＳ Ｐゴシック" panose="020B0600070205080204" pitchFamily="34" charset="-128"/>
              </a:rPr>
            </a:br>
            <a:br>
              <a:rPr lang="it-IT" altLang="en-US" sz="3200" dirty="0">
                <a:ea typeface="ＭＳ Ｐゴシック" panose="020B0600070205080204" pitchFamily="34" charset="-128"/>
              </a:rPr>
            </a:br>
            <a:br>
              <a:rPr lang="it-IT" altLang="en-US" sz="4000" dirty="0">
                <a:ea typeface="ＭＳ Ｐゴシック" panose="020B0600070205080204" pitchFamily="34" charset="-128"/>
              </a:rPr>
            </a:br>
            <a:br>
              <a:rPr lang="it-IT" altLang="en-US" sz="4000" dirty="0">
                <a:ea typeface="ＭＳ Ｐゴシック" panose="020B0600070205080204" pitchFamily="34" charset="-128"/>
              </a:rPr>
            </a:br>
            <a:br>
              <a:rPr lang="it-IT" altLang="en-US" sz="4000" dirty="0">
                <a:ea typeface="ＭＳ Ｐゴシック" panose="020B0600070205080204" pitchFamily="34" charset="-128"/>
              </a:rPr>
            </a:br>
            <a:br>
              <a:rPr lang="it-IT" altLang="en-US" sz="4000" dirty="0">
                <a:solidFill>
                  <a:srgbClr val="CC0000"/>
                </a:solidFill>
                <a:ea typeface="ＭＳ Ｐゴシック" panose="020B0600070205080204" pitchFamily="34" charset="-128"/>
              </a:rPr>
            </a:br>
            <a:endParaRPr lang="it-IT" altLang="en-US" sz="4000" dirty="0">
              <a:solidFill>
                <a:srgbClr val="CC0000"/>
              </a:solidFill>
              <a:ea typeface="ＭＳ Ｐゴシック" panose="020B0600070205080204" pitchFamily="34" charset="-128"/>
            </a:endParaRPr>
          </a:p>
        </p:txBody>
      </p:sp>
      <p:sp>
        <p:nvSpPr>
          <p:cNvPr id="14338" name="TextBox 1">
            <a:extLst>
              <a:ext uri="{FF2B5EF4-FFF2-40B4-BE49-F238E27FC236}">
                <a16:creationId xmlns:a16="http://schemas.microsoft.com/office/drawing/2014/main" id="{7539CCF2-85B9-5147-9401-EDD8D9BC5A7F}"/>
              </a:ext>
            </a:extLst>
          </p:cNvPr>
          <p:cNvSpPr txBox="1">
            <a:spLocks noChangeArrowheads="1"/>
          </p:cNvSpPr>
          <p:nvPr/>
        </p:nvSpPr>
        <p:spPr bwMode="auto">
          <a:xfrm>
            <a:off x="1331913" y="3573016"/>
            <a:ext cx="6192837"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br>
              <a:rPr lang="it-IT" altLang="en-US" sz="2800" dirty="0"/>
            </a:br>
            <a:endParaRPr lang="en-US" altLang="en-US" sz="1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28600"/>
            <a:ext cx="6173788" cy="59086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35220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pPr eaLnBrk="1" hangingPunct="1"/>
            <a:r>
              <a:rPr lang="en-US">
                <a:latin typeface="Arial" charset="0"/>
              </a:rPr>
              <a:t>What next?</a:t>
            </a:r>
          </a:p>
        </p:txBody>
      </p:sp>
      <p:sp>
        <p:nvSpPr>
          <p:cNvPr id="27650" name="Rectangle 3"/>
          <p:cNvSpPr>
            <a:spLocks noGrp="1" noChangeArrowheads="1"/>
          </p:cNvSpPr>
          <p:nvPr>
            <p:ph type="body" idx="1"/>
          </p:nvPr>
        </p:nvSpPr>
        <p:spPr>
          <a:xfrm>
            <a:off x="971550" y="1887538"/>
            <a:ext cx="7499350" cy="3773487"/>
          </a:xfrm>
          <a:solidFill>
            <a:srgbClr val="FFFFFF">
              <a:alpha val="70979"/>
            </a:srgbClr>
          </a:solidFill>
        </p:spPr>
        <p:txBody>
          <a:bodyPr/>
          <a:lstStyle/>
          <a:p>
            <a:pPr eaLnBrk="1" hangingPunct="1"/>
            <a:r>
              <a:rPr lang="en-US" sz="4400">
                <a:solidFill>
                  <a:srgbClr val="0000FF"/>
                </a:solidFill>
                <a:latin typeface="Arial" charset="0"/>
              </a:rPr>
              <a:t>Post Genomic era</a:t>
            </a:r>
          </a:p>
          <a:p>
            <a:pPr lvl="1" eaLnBrk="1" hangingPunct="1"/>
            <a:r>
              <a:rPr lang="en-US" sz="4400" b="1">
                <a:latin typeface="Arial" charset="0"/>
                <a:ea typeface="Arial" charset="0"/>
                <a:cs typeface="Arial" charset="0"/>
              </a:rPr>
              <a:t> Comparative Genomics</a:t>
            </a:r>
          </a:p>
          <a:p>
            <a:pPr lvl="1" eaLnBrk="1" hangingPunct="1"/>
            <a:r>
              <a:rPr lang="en-US" sz="4400" b="1">
                <a:latin typeface="Arial" charset="0"/>
                <a:ea typeface="Arial" charset="0"/>
                <a:cs typeface="Arial" charset="0"/>
              </a:rPr>
              <a:t> Functional Genomics</a:t>
            </a:r>
          </a:p>
          <a:p>
            <a:pPr lvl="1" eaLnBrk="1" hangingPunct="1"/>
            <a:r>
              <a:rPr lang="en-US" sz="4400" b="1">
                <a:latin typeface="Arial" charset="0"/>
                <a:ea typeface="Arial" charset="0"/>
                <a:cs typeface="Arial" charset="0"/>
              </a:rPr>
              <a:t> Structural Genomics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8675"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8676"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8677"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28678" name="Group 9"/>
          <p:cNvGrpSpPr>
            <a:grpSpLocks/>
          </p:cNvGrpSpPr>
          <p:nvPr/>
        </p:nvGrpSpPr>
        <p:grpSpPr bwMode="auto">
          <a:xfrm>
            <a:off x="6248400" y="4876800"/>
            <a:ext cx="10975975" cy="304800"/>
            <a:chOff x="0" y="0"/>
            <a:chExt cx="12655" cy="288"/>
          </a:xfrm>
        </p:grpSpPr>
        <p:sp>
          <p:nvSpPr>
            <p:cNvPr id="28702" name="Rectangle 10"/>
            <p:cNvSpPr>
              <a:spLocks noChangeArrowheads="1"/>
            </p:cNvSpPr>
            <p:nvPr/>
          </p:nvSpPr>
          <p:spPr bwMode="auto">
            <a:xfrm>
              <a:off x="0" y="0"/>
              <a:ext cx="207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8703"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r>
                <a:rPr lang="it-IT" sz="1400" b="1"/>
                <a:t>Viral Genomes</a:t>
              </a:r>
              <a:endParaRPr lang="it-IT" sz="1400" b="1">
                <a:latin typeface="Times New Roman" charset="0"/>
              </a:endParaRPr>
            </a:p>
          </p:txBody>
        </p:sp>
      </p:grpSp>
      <p:grpSp>
        <p:nvGrpSpPr>
          <p:cNvPr id="28679" name="Group 15"/>
          <p:cNvGrpSpPr>
            <a:grpSpLocks/>
          </p:cNvGrpSpPr>
          <p:nvPr/>
        </p:nvGrpSpPr>
        <p:grpSpPr bwMode="auto">
          <a:xfrm>
            <a:off x="0" y="0"/>
            <a:ext cx="9144000" cy="152400"/>
            <a:chOff x="48" y="336"/>
            <a:chExt cx="6192" cy="48"/>
          </a:xfrm>
        </p:grpSpPr>
        <p:sp>
          <p:nvSpPr>
            <p:cNvPr id="28692"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93"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94"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95"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96"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97"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98"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99"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700"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701"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28680" name="Group 26"/>
          <p:cNvGrpSpPr>
            <a:grpSpLocks/>
          </p:cNvGrpSpPr>
          <p:nvPr/>
        </p:nvGrpSpPr>
        <p:grpSpPr bwMode="auto">
          <a:xfrm>
            <a:off x="0" y="6705600"/>
            <a:ext cx="9144000" cy="152400"/>
            <a:chOff x="48" y="336"/>
            <a:chExt cx="6192" cy="48"/>
          </a:xfrm>
        </p:grpSpPr>
        <p:sp>
          <p:nvSpPr>
            <p:cNvPr id="28682"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83"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84"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85"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86"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87"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88"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89"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90"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91"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28681" name="Immagine 36" descr="Picture 1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9699"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9700"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9701"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29702" name="Group 9"/>
          <p:cNvGrpSpPr>
            <a:grpSpLocks/>
          </p:cNvGrpSpPr>
          <p:nvPr/>
        </p:nvGrpSpPr>
        <p:grpSpPr bwMode="auto">
          <a:xfrm>
            <a:off x="6248400" y="4876800"/>
            <a:ext cx="10975975" cy="304800"/>
            <a:chOff x="0" y="0"/>
            <a:chExt cx="12655" cy="288"/>
          </a:xfrm>
        </p:grpSpPr>
        <p:sp>
          <p:nvSpPr>
            <p:cNvPr id="29726" name="Rectangle 10"/>
            <p:cNvSpPr>
              <a:spLocks noChangeArrowheads="1"/>
            </p:cNvSpPr>
            <p:nvPr/>
          </p:nvSpPr>
          <p:spPr bwMode="auto">
            <a:xfrm>
              <a:off x="0" y="0"/>
              <a:ext cx="207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9727"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r>
                <a:rPr lang="it-IT" sz="1400" b="1"/>
                <a:t>Viral Genomes</a:t>
              </a:r>
              <a:endParaRPr lang="it-IT" sz="1400" b="1">
                <a:latin typeface="Times New Roman" charset="0"/>
              </a:endParaRPr>
            </a:p>
          </p:txBody>
        </p:sp>
      </p:grpSp>
      <p:grpSp>
        <p:nvGrpSpPr>
          <p:cNvPr id="29703" name="Group 15"/>
          <p:cNvGrpSpPr>
            <a:grpSpLocks/>
          </p:cNvGrpSpPr>
          <p:nvPr/>
        </p:nvGrpSpPr>
        <p:grpSpPr bwMode="auto">
          <a:xfrm>
            <a:off x="0" y="0"/>
            <a:ext cx="9144000" cy="152400"/>
            <a:chOff x="48" y="336"/>
            <a:chExt cx="6192" cy="48"/>
          </a:xfrm>
        </p:grpSpPr>
        <p:sp>
          <p:nvSpPr>
            <p:cNvPr id="29716"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17"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18"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19"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20"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21"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22"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23"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24"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25"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29704" name="Group 26"/>
          <p:cNvGrpSpPr>
            <a:grpSpLocks/>
          </p:cNvGrpSpPr>
          <p:nvPr/>
        </p:nvGrpSpPr>
        <p:grpSpPr bwMode="auto">
          <a:xfrm>
            <a:off x="0" y="6705600"/>
            <a:ext cx="9144000" cy="152400"/>
            <a:chOff x="48" y="336"/>
            <a:chExt cx="6192" cy="48"/>
          </a:xfrm>
        </p:grpSpPr>
        <p:sp>
          <p:nvSpPr>
            <p:cNvPr id="29706"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07"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08"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09"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10"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11"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12"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13"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14"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15"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29705" name="Immagine 31" descr="Picture 2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7650"/>
            <a:ext cx="9144000" cy="636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0723"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0724"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0725"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pic>
        <p:nvPicPr>
          <p:cNvPr id="30726" name="Picture 6"/>
          <p:cNvPicPr>
            <a:picLocks noChangeAspect="1" noChangeArrowheads="1"/>
          </p:cNvPicPr>
          <p:nvPr/>
        </p:nvPicPr>
        <p:blipFill>
          <a:blip r:embed="rId2">
            <a:extLst>
              <a:ext uri="{28A0092B-C50C-407E-A947-70E740481C1C}">
                <a14:useLocalDpi xmlns:a14="http://schemas.microsoft.com/office/drawing/2010/main" val="0"/>
              </a:ext>
            </a:extLst>
          </a:blip>
          <a:srcRect t="9375" r="54245" b="5469"/>
          <a:stretch>
            <a:fillRect/>
          </a:stretch>
        </p:blipFill>
        <p:spPr bwMode="auto">
          <a:xfrm>
            <a:off x="-6172200" y="457200"/>
            <a:ext cx="4419600"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7" name="Picture 7"/>
          <p:cNvPicPr>
            <a:picLocks noChangeAspect="1" noChangeArrowheads="1"/>
          </p:cNvPicPr>
          <p:nvPr/>
        </p:nvPicPr>
        <p:blipFill>
          <a:blip r:embed="rId3">
            <a:extLst>
              <a:ext uri="{28A0092B-C50C-407E-A947-70E740481C1C}">
                <a14:useLocalDpi xmlns:a14="http://schemas.microsoft.com/office/drawing/2010/main" val="0"/>
              </a:ext>
            </a:extLst>
          </a:blip>
          <a:srcRect l="12500" t="25000" r="43509" b="27344"/>
          <a:stretch>
            <a:fillRect/>
          </a:stretch>
        </p:blipFill>
        <p:spPr bwMode="auto">
          <a:xfrm>
            <a:off x="11658600" y="0"/>
            <a:ext cx="4724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8" name="Picture 8"/>
          <p:cNvPicPr>
            <a:picLocks noChangeAspect="1" noChangeArrowheads="1"/>
          </p:cNvPicPr>
          <p:nvPr/>
        </p:nvPicPr>
        <p:blipFill>
          <a:blip r:embed="rId4">
            <a:extLst>
              <a:ext uri="{28A0092B-C50C-407E-A947-70E740481C1C}">
                <a14:useLocalDpi xmlns:a14="http://schemas.microsoft.com/office/drawing/2010/main" val="0"/>
              </a:ext>
            </a:extLst>
          </a:blip>
          <a:srcRect l="11876" t="35156" r="73125" b="45313"/>
          <a:stretch>
            <a:fillRect/>
          </a:stretch>
        </p:blipFill>
        <p:spPr bwMode="auto">
          <a:xfrm>
            <a:off x="11277600" y="5043488"/>
            <a:ext cx="168275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0729" name="Group 9"/>
          <p:cNvGrpSpPr>
            <a:grpSpLocks/>
          </p:cNvGrpSpPr>
          <p:nvPr/>
        </p:nvGrpSpPr>
        <p:grpSpPr bwMode="auto">
          <a:xfrm>
            <a:off x="6248400" y="4876800"/>
            <a:ext cx="10975975" cy="304800"/>
            <a:chOff x="0" y="0"/>
            <a:chExt cx="12655" cy="288"/>
          </a:xfrm>
        </p:grpSpPr>
        <p:sp>
          <p:nvSpPr>
            <p:cNvPr id="30754" name="Rectangle 10"/>
            <p:cNvSpPr>
              <a:spLocks noChangeArrowheads="1"/>
            </p:cNvSpPr>
            <p:nvPr/>
          </p:nvSpPr>
          <p:spPr bwMode="auto">
            <a:xfrm>
              <a:off x="0" y="0"/>
              <a:ext cx="207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0755"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r>
                <a:rPr lang="it-IT" sz="1400" b="1"/>
                <a:t>Viral Genomes</a:t>
              </a:r>
              <a:endParaRPr lang="it-IT" sz="1400" b="1">
                <a:latin typeface="Times New Roman" charset="0"/>
              </a:endParaRPr>
            </a:p>
          </p:txBody>
        </p:sp>
      </p:grpSp>
      <p:pic>
        <p:nvPicPr>
          <p:cNvPr id="30730" name="Picture 14"/>
          <p:cNvPicPr>
            <a:picLocks noChangeAspect="1" noChangeArrowheads="1"/>
          </p:cNvPicPr>
          <p:nvPr/>
        </p:nvPicPr>
        <p:blipFill>
          <a:blip r:embed="rId5">
            <a:extLst>
              <a:ext uri="{28A0092B-C50C-407E-A947-70E740481C1C}">
                <a14:useLocalDpi xmlns:a14="http://schemas.microsoft.com/office/drawing/2010/main" val="0"/>
              </a:ext>
            </a:extLst>
          </a:blip>
          <a:srcRect l="11250" t="39844" r="53749" b="37500"/>
          <a:stretch>
            <a:fillRect/>
          </a:stretch>
        </p:blipFill>
        <p:spPr bwMode="auto">
          <a:xfrm>
            <a:off x="13030200" y="5438775"/>
            <a:ext cx="2743200" cy="141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0731" name="Group 15"/>
          <p:cNvGrpSpPr>
            <a:grpSpLocks/>
          </p:cNvGrpSpPr>
          <p:nvPr/>
        </p:nvGrpSpPr>
        <p:grpSpPr bwMode="auto">
          <a:xfrm>
            <a:off x="0" y="0"/>
            <a:ext cx="9144000" cy="152400"/>
            <a:chOff x="48" y="336"/>
            <a:chExt cx="6192" cy="48"/>
          </a:xfrm>
        </p:grpSpPr>
        <p:sp>
          <p:nvSpPr>
            <p:cNvPr id="30744"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45"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46"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47"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48"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49"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50"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51"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52"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53"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30732" name="Group 26"/>
          <p:cNvGrpSpPr>
            <a:grpSpLocks/>
          </p:cNvGrpSpPr>
          <p:nvPr/>
        </p:nvGrpSpPr>
        <p:grpSpPr bwMode="auto">
          <a:xfrm>
            <a:off x="0" y="6705600"/>
            <a:ext cx="9144000" cy="152400"/>
            <a:chOff x="48" y="336"/>
            <a:chExt cx="6192" cy="48"/>
          </a:xfrm>
        </p:grpSpPr>
        <p:sp>
          <p:nvSpPr>
            <p:cNvPr id="30734"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35"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36"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37"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38"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39"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40"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41"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42"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43"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0733" name="Immagine 35" descr="Picture 19.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19125"/>
            <a:ext cx="9144000" cy="561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1747"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1748"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1749"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pic>
        <p:nvPicPr>
          <p:cNvPr id="31750" name="Picture 6"/>
          <p:cNvPicPr>
            <a:picLocks noChangeAspect="1" noChangeArrowheads="1"/>
          </p:cNvPicPr>
          <p:nvPr/>
        </p:nvPicPr>
        <p:blipFill>
          <a:blip r:embed="rId2">
            <a:extLst>
              <a:ext uri="{28A0092B-C50C-407E-A947-70E740481C1C}">
                <a14:useLocalDpi xmlns:a14="http://schemas.microsoft.com/office/drawing/2010/main" val="0"/>
              </a:ext>
            </a:extLst>
          </a:blip>
          <a:srcRect t="9375" r="54245" b="5469"/>
          <a:stretch>
            <a:fillRect/>
          </a:stretch>
        </p:blipFill>
        <p:spPr bwMode="auto">
          <a:xfrm>
            <a:off x="-6172200" y="457200"/>
            <a:ext cx="4419600"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1" name="Picture 7"/>
          <p:cNvPicPr>
            <a:picLocks noChangeAspect="1" noChangeArrowheads="1"/>
          </p:cNvPicPr>
          <p:nvPr/>
        </p:nvPicPr>
        <p:blipFill>
          <a:blip r:embed="rId3">
            <a:extLst>
              <a:ext uri="{28A0092B-C50C-407E-A947-70E740481C1C}">
                <a14:useLocalDpi xmlns:a14="http://schemas.microsoft.com/office/drawing/2010/main" val="0"/>
              </a:ext>
            </a:extLst>
          </a:blip>
          <a:srcRect l="12500" t="25000" r="43509" b="27344"/>
          <a:stretch>
            <a:fillRect/>
          </a:stretch>
        </p:blipFill>
        <p:spPr bwMode="auto">
          <a:xfrm>
            <a:off x="11658600" y="0"/>
            <a:ext cx="4724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2" name="Picture 8"/>
          <p:cNvPicPr>
            <a:picLocks noChangeAspect="1" noChangeArrowheads="1"/>
          </p:cNvPicPr>
          <p:nvPr/>
        </p:nvPicPr>
        <p:blipFill>
          <a:blip r:embed="rId4">
            <a:extLst>
              <a:ext uri="{28A0092B-C50C-407E-A947-70E740481C1C}">
                <a14:useLocalDpi xmlns:a14="http://schemas.microsoft.com/office/drawing/2010/main" val="0"/>
              </a:ext>
            </a:extLst>
          </a:blip>
          <a:srcRect l="11876" t="35156" r="73125" b="45313"/>
          <a:stretch>
            <a:fillRect/>
          </a:stretch>
        </p:blipFill>
        <p:spPr bwMode="auto">
          <a:xfrm>
            <a:off x="11277600" y="5043488"/>
            <a:ext cx="168275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1753" name="Group 9"/>
          <p:cNvGrpSpPr>
            <a:grpSpLocks/>
          </p:cNvGrpSpPr>
          <p:nvPr/>
        </p:nvGrpSpPr>
        <p:grpSpPr bwMode="auto">
          <a:xfrm>
            <a:off x="6248400" y="4876800"/>
            <a:ext cx="10975975" cy="304800"/>
            <a:chOff x="0" y="0"/>
            <a:chExt cx="12655" cy="288"/>
          </a:xfrm>
        </p:grpSpPr>
        <p:sp>
          <p:nvSpPr>
            <p:cNvPr id="31779" name="Rectangle 10"/>
            <p:cNvSpPr>
              <a:spLocks noChangeArrowheads="1"/>
            </p:cNvSpPr>
            <p:nvPr/>
          </p:nvSpPr>
          <p:spPr bwMode="auto">
            <a:xfrm>
              <a:off x="0" y="0"/>
              <a:ext cx="207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1780"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r>
                <a:rPr lang="it-IT" sz="1400" b="1"/>
                <a:t>Viral Genomes</a:t>
              </a:r>
              <a:endParaRPr lang="it-IT" sz="1400" b="1">
                <a:latin typeface="Times New Roman" charset="0"/>
              </a:endParaRPr>
            </a:p>
          </p:txBody>
        </p:sp>
      </p:grpSp>
      <p:pic>
        <p:nvPicPr>
          <p:cNvPr id="31754" name="Picture 14"/>
          <p:cNvPicPr>
            <a:picLocks noChangeAspect="1" noChangeArrowheads="1"/>
          </p:cNvPicPr>
          <p:nvPr/>
        </p:nvPicPr>
        <p:blipFill>
          <a:blip r:embed="rId5">
            <a:extLst>
              <a:ext uri="{28A0092B-C50C-407E-A947-70E740481C1C}">
                <a14:useLocalDpi xmlns:a14="http://schemas.microsoft.com/office/drawing/2010/main" val="0"/>
              </a:ext>
            </a:extLst>
          </a:blip>
          <a:srcRect l="11250" t="39844" r="53749" b="37500"/>
          <a:stretch>
            <a:fillRect/>
          </a:stretch>
        </p:blipFill>
        <p:spPr bwMode="auto">
          <a:xfrm>
            <a:off x="13030200" y="5438775"/>
            <a:ext cx="2743200" cy="141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1755" name="Group 26"/>
          <p:cNvGrpSpPr>
            <a:grpSpLocks/>
          </p:cNvGrpSpPr>
          <p:nvPr/>
        </p:nvGrpSpPr>
        <p:grpSpPr bwMode="auto">
          <a:xfrm>
            <a:off x="0" y="6705600"/>
            <a:ext cx="9144000" cy="152400"/>
            <a:chOff x="48" y="336"/>
            <a:chExt cx="6192" cy="48"/>
          </a:xfrm>
        </p:grpSpPr>
        <p:sp>
          <p:nvSpPr>
            <p:cNvPr id="31769"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70"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71"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72"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73"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74"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75"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76"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77"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78"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1756" name="Immagine 36" descr="Picture 2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 y="304800"/>
            <a:ext cx="5410200" cy="626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7" name="Picture 7"/>
          <p:cNvPicPr>
            <a:picLocks noChangeAspect="1" noChangeArrowheads="1"/>
          </p:cNvPicPr>
          <p:nvPr/>
        </p:nvPicPr>
        <p:blipFill>
          <a:blip r:embed="rId7">
            <a:extLst>
              <a:ext uri="{28A0092B-C50C-407E-A947-70E740481C1C}">
                <a14:useLocalDpi xmlns:a14="http://schemas.microsoft.com/office/drawing/2010/main" val="0"/>
              </a:ext>
            </a:extLst>
          </a:blip>
          <a:srcRect l="17500" t="9375" r="41251" b="4688"/>
          <a:stretch>
            <a:fillRect/>
          </a:stretch>
        </p:blipFill>
        <p:spPr bwMode="auto">
          <a:xfrm>
            <a:off x="5527675" y="304800"/>
            <a:ext cx="3616325" cy="640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1758" name="Group 15"/>
          <p:cNvGrpSpPr>
            <a:grpSpLocks/>
          </p:cNvGrpSpPr>
          <p:nvPr/>
        </p:nvGrpSpPr>
        <p:grpSpPr bwMode="auto">
          <a:xfrm>
            <a:off x="0" y="0"/>
            <a:ext cx="9144000" cy="152400"/>
            <a:chOff x="48" y="336"/>
            <a:chExt cx="6192" cy="48"/>
          </a:xfrm>
        </p:grpSpPr>
        <p:sp>
          <p:nvSpPr>
            <p:cNvPr id="31759"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60"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61"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62"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63"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64"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65"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66"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67"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68"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2771"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2772"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2773"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32774" name="Group 9"/>
          <p:cNvGrpSpPr>
            <a:grpSpLocks/>
          </p:cNvGrpSpPr>
          <p:nvPr/>
        </p:nvGrpSpPr>
        <p:grpSpPr bwMode="auto">
          <a:xfrm>
            <a:off x="6248400" y="4876800"/>
            <a:ext cx="10975975" cy="304800"/>
            <a:chOff x="0" y="0"/>
            <a:chExt cx="12655" cy="288"/>
          </a:xfrm>
        </p:grpSpPr>
        <p:sp>
          <p:nvSpPr>
            <p:cNvPr id="32799" name="Rectangle 10"/>
            <p:cNvSpPr>
              <a:spLocks noChangeArrowheads="1"/>
            </p:cNvSpPr>
            <p:nvPr/>
          </p:nvSpPr>
          <p:spPr bwMode="auto">
            <a:xfrm>
              <a:off x="0" y="0"/>
              <a:ext cx="207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2800"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r>
                <a:rPr lang="it-IT" sz="1400" b="1"/>
                <a:t>Viral Genomes</a:t>
              </a:r>
              <a:endParaRPr lang="it-IT" sz="1400" b="1">
                <a:latin typeface="Times New Roman" charset="0"/>
              </a:endParaRPr>
            </a:p>
          </p:txBody>
        </p:sp>
      </p:grpSp>
      <p:grpSp>
        <p:nvGrpSpPr>
          <p:cNvPr id="32775" name="Group 15"/>
          <p:cNvGrpSpPr>
            <a:grpSpLocks/>
          </p:cNvGrpSpPr>
          <p:nvPr/>
        </p:nvGrpSpPr>
        <p:grpSpPr bwMode="auto">
          <a:xfrm>
            <a:off x="0" y="0"/>
            <a:ext cx="9144000" cy="152400"/>
            <a:chOff x="48" y="336"/>
            <a:chExt cx="6192" cy="48"/>
          </a:xfrm>
        </p:grpSpPr>
        <p:sp>
          <p:nvSpPr>
            <p:cNvPr id="32789"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90"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91"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92"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93"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94"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95"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96"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97"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98"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2776" name="Immagine 35" descr="Picture 2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7" name="Immagine 39" descr="Picture 2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038600"/>
            <a:ext cx="7239000" cy="3640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2778" name="Group 26"/>
          <p:cNvGrpSpPr>
            <a:grpSpLocks/>
          </p:cNvGrpSpPr>
          <p:nvPr/>
        </p:nvGrpSpPr>
        <p:grpSpPr bwMode="auto">
          <a:xfrm>
            <a:off x="0" y="6705600"/>
            <a:ext cx="9144000" cy="152400"/>
            <a:chOff x="48" y="336"/>
            <a:chExt cx="6192" cy="48"/>
          </a:xfrm>
        </p:grpSpPr>
        <p:sp>
          <p:nvSpPr>
            <p:cNvPr id="32779"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80"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81"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82"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83"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84"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85"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86"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87"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88"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3795"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3796"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3797"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33798" name="Group 9"/>
          <p:cNvGrpSpPr>
            <a:grpSpLocks/>
          </p:cNvGrpSpPr>
          <p:nvPr/>
        </p:nvGrpSpPr>
        <p:grpSpPr bwMode="auto">
          <a:xfrm>
            <a:off x="6248400" y="4876800"/>
            <a:ext cx="10975975" cy="304800"/>
            <a:chOff x="0" y="0"/>
            <a:chExt cx="12655" cy="288"/>
          </a:xfrm>
        </p:grpSpPr>
        <p:sp>
          <p:nvSpPr>
            <p:cNvPr id="33822" name="Rectangle 10"/>
            <p:cNvSpPr>
              <a:spLocks noChangeArrowheads="1"/>
            </p:cNvSpPr>
            <p:nvPr/>
          </p:nvSpPr>
          <p:spPr bwMode="auto">
            <a:xfrm>
              <a:off x="0" y="0"/>
              <a:ext cx="207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3823"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r>
                <a:rPr lang="it-IT" sz="1400" b="1"/>
                <a:t>Viral Genoes</a:t>
              </a:r>
              <a:endParaRPr lang="it-IT" sz="1400" b="1">
                <a:latin typeface="Times New Roman" charset="0"/>
              </a:endParaRPr>
            </a:p>
          </p:txBody>
        </p:sp>
      </p:grpSp>
      <p:grpSp>
        <p:nvGrpSpPr>
          <p:cNvPr id="33799" name="Group 15"/>
          <p:cNvGrpSpPr>
            <a:grpSpLocks/>
          </p:cNvGrpSpPr>
          <p:nvPr/>
        </p:nvGrpSpPr>
        <p:grpSpPr bwMode="auto">
          <a:xfrm>
            <a:off x="0" y="0"/>
            <a:ext cx="9144000" cy="152400"/>
            <a:chOff x="48" y="336"/>
            <a:chExt cx="6192" cy="48"/>
          </a:xfrm>
        </p:grpSpPr>
        <p:sp>
          <p:nvSpPr>
            <p:cNvPr id="33812"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13"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14"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15"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16"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17"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18"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19"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20"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21"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33800" name="Group 26"/>
          <p:cNvGrpSpPr>
            <a:grpSpLocks/>
          </p:cNvGrpSpPr>
          <p:nvPr/>
        </p:nvGrpSpPr>
        <p:grpSpPr bwMode="auto">
          <a:xfrm>
            <a:off x="0" y="6705600"/>
            <a:ext cx="9144000" cy="152400"/>
            <a:chOff x="48" y="336"/>
            <a:chExt cx="6192" cy="48"/>
          </a:xfrm>
        </p:grpSpPr>
        <p:sp>
          <p:nvSpPr>
            <p:cNvPr id="33802"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03"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04"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05"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06"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07"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08"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09"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10"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11"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3801" name="Immagine 33" descr="Picture 2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5732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4819"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4820"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4821"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34822" name="Group 9"/>
          <p:cNvGrpSpPr>
            <a:grpSpLocks/>
          </p:cNvGrpSpPr>
          <p:nvPr/>
        </p:nvGrpSpPr>
        <p:grpSpPr bwMode="auto">
          <a:xfrm>
            <a:off x="6248400" y="4876800"/>
            <a:ext cx="10975975" cy="304800"/>
            <a:chOff x="0" y="0"/>
            <a:chExt cx="12655" cy="288"/>
          </a:xfrm>
        </p:grpSpPr>
        <p:sp>
          <p:nvSpPr>
            <p:cNvPr id="34846" name="Rectangle 10"/>
            <p:cNvSpPr>
              <a:spLocks noChangeArrowheads="1"/>
            </p:cNvSpPr>
            <p:nvPr/>
          </p:nvSpPr>
          <p:spPr bwMode="auto">
            <a:xfrm>
              <a:off x="0" y="0"/>
              <a:ext cx="207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4847"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r>
                <a:rPr lang="it-IT" sz="1400" b="1"/>
                <a:t>Viral Genoes</a:t>
              </a:r>
              <a:endParaRPr lang="it-IT" sz="1400" b="1">
                <a:latin typeface="Times New Roman" charset="0"/>
              </a:endParaRPr>
            </a:p>
          </p:txBody>
        </p:sp>
      </p:grpSp>
      <p:grpSp>
        <p:nvGrpSpPr>
          <p:cNvPr id="34823" name="Group 15"/>
          <p:cNvGrpSpPr>
            <a:grpSpLocks/>
          </p:cNvGrpSpPr>
          <p:nvPr/>
        </p:nvGrpSpPr>
        <p:grpSpPr bwMode="auto">
          <a:xfrm>
            <a:off x="0" y="0"/>
            <a:ext cx="9144000" cy="152400"/>
            <a:chOff x="48" y="336"/>
            <a:chExt cx="6192" cy="48"/>
          </a:xfrm>
        </p:grpSpPr>
        <p:sp>
          <p:nvSpPr>
            <p:cNvPr id="34836"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37"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38"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39"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40"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41"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42"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43"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44"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45"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34824" name="Group 26"/>
          <p:cNvGrpSpPr>
            <a:grpSpLocks/>
          </p:cNvGrpSpPr>
          <p:nvPr/>
        </p:nvGrpSpPr>
        <p:grpSpPr bwMode="auto">
          <a:xfrm>
            <a:off x="0" y="6705600"/>
            <a:ext cx="9144000" cy="152400"/>
            <a:chOff x="48" y="336"/>
            <a:chExt cx="6192" cy="48"/>
          </a:xfrm>
        </p:grpSpPr>
        <p:sp>
          <p:nvSpPr>
            <p:cNvPr id="34826"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27"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28"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29"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30"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31"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32"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33"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34"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35"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4825" name="Immagine 31" descr="Picture 3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8526463" cy="631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5843"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5844"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5845"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35846" name="Group 9"/>
          <p:cNvGrpSpPr>
            <a:grpSpLocks/>
          </p:cNvGrpSpPr>
          <p:nvPr/>
        </p:nvGrpSpPr>
        <p:grpSpPr bwMode="auto">
          <a:xfrm>
            <a:off x="6248400" y="4876800"/>
            <a:ext cx="10975975" cy="304800"/>
            <a:chOff x="0" y="0"/>
            <a:chExt cx="12655" cy="288"/>
          </a:xfrm>
        </p:grpSpPr>
        <p:sp>
          <p:nvSpPr>
            <p:cNvPr id="35871" name="Rectangle 10"/>
            <p:cNvSpPr>
              <a:spLocks noChangeArrowheads="1"/>
            </p:cNvSpPr>
            <p:nvPr/>
          </p:nvSpPr>
          <p:spPr bwMode="auto">
            <a:xfrm>
              <a:off x="0" y="0"/>
              <a:ext cx="207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5872"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r>
                <a:rPr lang="it-IT" sz="1400" b="1"/>
                <a:t>Viral Genoes</a:t>
              </a:r>
              <a:endParaRPr lang="it-IT" sz="1400" b="1">
                <a:latin typeface="Times New Roman" charset="0"/>
              </a:endParaRPr>
            </a:p>
          </p:txBody>
        </p:sp>
      </p:grpSp>
      <p:pic>
        <p:nvPicPr>
          <p:cNvPr id="35847" name="Immagine 33" descr="Picture 3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7788"/>
            <a:ext cx="6248400" cy="3643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8" name="Immagine 32" descr="Picture 3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740025"/>
            <a:ext cx="6400800" cy="411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5849" name="Group 15"/>
          <p:cNvGrpSpPr>
            <a:grpSpLocks/>
          </p:cNvGrpSpPr>
          <p:nvPr/>
        </p:nvGrpSpPr>
        <p:grpSpPr bwMode="auto">
          <a:xfrm>
            <a:off x="0" y="0"/>
            <a:ext cx="9144000" cy="152400"/>
            <a:chOff x="48" y="336"/>
            <a:chExt cx="6192" cy="48"/>
          </a:xfrm>
        </p:grpSpPr>
        <p:sp>
          <p:nvSpPr>
            <p:cNvPr id="35861"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62"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63"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64"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65"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66"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67"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68"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69"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70"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35850" name="Group 26"/>
          <p:cNvGrpSpPr>
            <a:grpSpLocks/>
          </p:cNvGrpSpPr>
          <p:nvPr/>
        </p:nvGrpSpPr>
        <p:grpSpPr bwMode="auto">
          <a:xfrm>
            <a:off x="0" y="6705600"/>
            <a:ext cx="9144000" cy="152400"/>
            <a:chOff x="48" y="336"/>
            <a:chExt cx="6192" cy="48"/>
          </a:xfrm>
        </p:grpSpPr>
        <p:sp>
          <p:nvSpPr>
            <p:cNvPr id="35851"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52"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53"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54"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55"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56"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57"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58"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59"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60"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361950" y="3182938"/>
            <a:ext cx="8458200" cy="1470025"/>
          </a:xfrm>
        </p:spPr>
        <p:txBody>
          <a:bodyPr/>
          <a:lstStyle/>
          <a:p>
            <a:r>
              <a:rPr lang="it-IT" b="1" dirty="0">
                <a:solidFill>
                  <a:srgbClr val="0096FF"/>
                </a:solidFill>
                <a:latin typeface="Arial" charset="0"/>
              </a:rPr>
              <a:t>GENOME SEQUENCING</a:t>
            </a:r>
            <a:br>
              <a:rPr lang="it-IT" b="1" dirty="0">
                <a:solidFill>
                  <a:srgbClr val="0096FF"/>
                </a:solidFill>
                <a:latin typeface="Arial" charset="0"/>
              </a:rPr>
            </a:br>
            <a:r>
              <a:rPr lang="it-IT" b="1" dirty="0">
                <a:solidFill>
                  <a:srgbClr val="0096FF"/>
                </a:solidFill>
                <a:latin typeface="Arial" charset="0"/>
              </a:rPr>
              <a:t>AND RESEQUENCING</a:t>
            </a:r>
            <a:br>
              <a:rPr lang="it-IT" b="1" dirty="0">
                <a:solidFill>
                  <a:srgbClr val="0000FF"/>
                </a:solidFill>
                <a:latin typeface="Arial" charset="0"/>
              </a:rPr>
            </a:br>
            <a:br>
              <a:rPr lang="it-IT" b="1" dirty="0">
                <a:solidFill>
                  <a:srgbClr val="0000FF"/>
                </a:solidFill>
                <a:latin typeface="Arial" charset="0"/>
              </a:rPr>
            </a:br>
            <a:endParaRPr lang="it-IT" b="1" dirty="0">
              <a:solidFill>
                <a:srgbClr val="0000FF"/>
              </a:solidFill>
              <a:latin typeface="Arial"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6867"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6868"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6869"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pic>
        <p:nvPicPr>
          <p:cNvPr id="36870" name="Picture 6"/>
          <p:cNvPicPr>
            <a:picLocks noChangeAspect="1" noChangeArrowheads="1"/>
          </p:cNvPicPr>
          <p:nvPr/>
        </p:nvPicPr>
        <p:blipFill>
          <a:blip r:embed="rId2">
            <a:extLst>
              <a:ext uri="{28A0092B-C50C-407E-A947-70E740481C1C}">
                <a14:useLocalDpi xmlns:a14="http://schemas.microsoft.com/office/drawing/2010/main" val="0"/>
              </a:ext>
            </a:extLst>
          </a:blip>
          <a:srcRect l="-4599" t="10156" r="35335" b="10156"/>
          <a:stretch>
            <a:fillRect/>
          </a:stretch>
        </p:blipFill>
        <p:spPr bwMode="auto">
          <a:xfrm>
            <a:off x="10591800" y="457200"/>
            <a:ext cx="6934200" cy="638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71" name="Picture 7"/>
          <p:cNvPicPr>
            <a:picLocks noChangeAspect="1" noChangeArrowheads="1"/>
          </p:cNvPicPr>
          <p:nvPr/>
        </p:nvPicPr>
        <p:blipFill>
          <a:blip r:embed="rId3">
            <a:extLst>
              <a:ext uri="{28A0092B-C50C-407E-A947-70E740481C1C}">
                <a14:useLocalDpi xmlns:a14="http://schemas.microsoft.com/office/drawing/2010/main" val="0"/>
              </a:ext>
            </a:extLst>
          </a:blip>
          <a:srcRect l="63000" t="21249" r="17000" b="6250"/>
          <a:stretch>
            <a:fillRect/>
          </a:stretch>
        </p:blipFill>
        <p:spPr bwMode="auto">
          <a:xfrm>
            <a:off x="17429163" y="457200"/>
            <a:ext cx="2382837"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6872" name="Group 8"/>
          <p:cNvGrpSpPr>
            <a:grpSpLocks/>
          </p:cNvGrpSpPr>
          <p:nvPr/>
        </p:nvGrpSpPr>
        <p:grpSpPr bwMode="auto">
          <a:xfrm>
            <a:off x="0" y="0"/>
            <a:ext cx="9144000" cy="152400"/>
            <a:chOff x="48" y="336"/>
            <a:chExt cx="6192" cy="48"/>
          </a:xfrm>
        </p:grpSpPr>
        <p:sp>
          <p:nvSpPr>
            <p:cNvPr id="36885" name="Rectangle 9"/>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86" name="Rectangle 10"/>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87" name="Rectangle 11"/>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88" name="Rectangle 12"/>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89" name="Rectangle 13"/>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90" name="Rectangle 14"/>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91" name="Rectangle 15"/>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92" name="Rectangle 16"/>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93" name="Rectangle 17"/>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94" name="Rectangle 18"/>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36873" name="Group 19"/>
          <p:cNvGrpSpPr>
            <a:grpSpLocks/>
          </p:cNvGrpSpPr>
          <p:nvPr/>
        </p:nvGrpSpPr>
        <p:grpSpPr bwMode="auto">
          <a:xfrm>
            <a:off x="0" y="6705600"/>
            <a:ext cx="9144000" cy="152400"/>
            <a:chOff x="48" y="336"/>
            <a:chExt cx="6192" cy="48"/>
          </a:xfrm>
        </p:grpSpPr>
        <p:sp>
          <p:nvSpPr>
            <p:cNvPr id="36875" name="Rectangle 20"/>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76" name="Rectangle 21"/>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77" name="Rectangle 22"/>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78" name="Rectangle 23"/>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79" name="Rectangle 24"/>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80" name="Rectangle 25"/>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81" name="Rectangle 26"/>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82" name="Rectangle 27"/>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83" name="Rectangle 28"/>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84" name="Rectangle 29"/>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6874" name="Immagine 29" descr="Picture 2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11138"/>
            <a:ext cx="9144000" cy="6435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8915"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8916"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8917"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pic>
        <p:nvPicPr>
          <p:cNvPr id="38918" name="Picture 7"/>
          <p:cNvPicPr>
            <a:picLocks noChangeAspect="1" noChangeArrowheads="1"/>
          </p:cNvPicPr>
          <p:nvPr/>
        </p:nvPicPr>
        <p:blipFill>
          <a:blip r:embed="rId2">
            <a:extLst>
              <a:ext uri="{28A0092B-C50C-407E-A947-70E740481C1C}">
                <a14:useLocalDpi xmlns:a14="http://schemas.microsoft.com/office/drawing/2010/main" val="0"/>
              </a:ext>
            </a:extLst>
          </a:blip>
          <a:srcRect l="63000" t="21249" r="17000" b="6250"/>
          <a:stretch>
            <a:fillRect/>
          </a:stretch>
        </p:blipFill>
        <p:spPr bwMode="auto">
          <a:xfrm>
            <a:off x="17429163" y="457200"/>
            <a:ext cx="2382837"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8919" name="Group 8"/>
          <p:cNvGrpSpPr>
            <a:grpSpLocks/>
          </p:cNvGrpSpPr>
          <p:nvPr/>
        </p:nvGrpSpPr>
        <p:grpSpPr bwMode="auto">
          <a:xfrm>
            <a:off x="0" y="0"/>
            <a:ext cx="9144000" cy="152400"/>
            <a:chOff x="48" y="336"/>
            <a:chExt cx="6192" cy="48"/>
          </a:xfrm>
        </p:grpSpPr>
        <p:sp>
          <p:nvSpPr>
            <p:cNvPr id="38933" name="Rectangle 9"/>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4" name="Rectangle 10"/>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5" name="Rectangle 11"/>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6" name="Rectangle 12"/>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7" name="Rectangle 13"/>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8" name="Rectangle 14"/>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9" name="Rectangle 15"/>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40" name="Rectangle 16"/>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41" name="Rectangle 17"/>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42" name="Rectangle 18"/>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38920" name="Group 19"/>
          <p:cNvGrpSpPr>
            <a:grpSpLocks/>
          </p:cNvGrpSpPr>
          <p:nvPr/>
        </p:nvGrpSpPr>
        <p:grpSpPr bwMode="auto">
          <a:xfrm>
            <a:off x="0" y="6705600"/>
            <a:ext cx="9144000" cy="152400"/>
            <a:chOff x="48" y="336"/>
            <a:chExt cx="6192" cy="48"/>
          </a:xfrm>
        </p:grpSpPr>
        <p:sp>
          <p:nvSpPr>
            <p:cNvPr id="38923" name="Rectangle 20"/>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24" name="Rectangle 21"/>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25" name="Rectangle 22"/>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26" name="Rectangle 23"/>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27" name="Rectangle 24"/>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28" name="Rectangle 25"/>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29" name="Rectangle 26"/>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0" name="Rectangle 27"/>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1" name="Rectangle 28"/>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2" name="Rectangle 29"/>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8921" name="Immagine 29" descr="Picture 2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60375"/>
            <a:ext cx="9144000" cy="593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22" name="Immagine 3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524000"/>
            <a:ext cx="2438400" cy="167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9938" name="Immagine 31" descr="Picture 2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4429125"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39" name="Immagine 32" descr="Picture 2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043238"/>
            <a:ext cx="8001000" cy="4576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0"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9941"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9942"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9943"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39944" name="Group 10"/>
          <p:cNvGrpSpPr>
            <a:grpSpLocks/>
          </p:cNvGrpSpPr>
          <p:nvPr/>
        </p:nvGrpSpPr>
        <p:grpSpPr bwMode="auto">
          <a:xfrm>
            <a:off x="0" y="0"/>
            <a:ext cx="9144000" cy="152400"/>
            <a:chOff x="48" y="336"/>
            <a:chExt cx="6192" cy="48"/>
          </a:xfrm>
        </p:grpSpPr>
        <p:sp>
          <p:nvSpPr>
            <p:cNvPr id="39956" name="Rectangle 11"/>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7" name="Rectangle 12"/>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8" name="Rectangle 13"/>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9" name="Rectangle 14"/>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60" name="Rectangle 15"/>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61" name="Rectangle 16"/>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62" name="Rectangle 17"/>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63" name="Rectangle 18"/>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64" name="Rectangle 19"/>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65" name="Rectangle 20"/>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39945" name="Group 21"/>
          <p:cNvGrpSpPr>
            <a:grpSpLocks/>
          </p:cNvGrpSpPr>
          <p:nvPr/>
        </p:nvGrpSpPr>
        <p:grpSpPr bwMode="auto">
          <a:xfrm>
            <a:off x="0" y="6705600"/>
            <a:ext cx="9144000" cy="152400"/>
            <a:chOff x="48" y="336"/>
            <a:chExt cx="6192" cy="48"/>
          </a:xfrm>
        </p:grpSpPr>
        <p:sp>
          <p:nvSpPr>
            <p:cNvPr id="39946" name="Rectangle 22"/>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47" name="Rectangle 23"/>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48" name="Rectangle 24"/>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49" name="Rectangle 25"/>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0" name="Rectangle 26"/>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1" name="Rectangle 27"/>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2" name="Rectangle 28"/>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3" name="Rectangle 29"/>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4" name="Rectangle 30"/>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5" name="Rectangle 31"/>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40963"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40964"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40965"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pic>
        <p:nvPicPr>
          <p:cNvPr id="40966" name="Picture 7"/>
          <p:cNvPicPr>
            <a:picLocks noChangeAspect="1" noChangeArrowheads="1"/>
          </p:cNvPicPr>
          <p:nvPr/>
        </p:nvPicPr>
        <p:blipFill>
          <a:blip r:embed="rId2">
            <a:extLst>
              <a:ext uri="{28A0092B-C50C-407E-A947-70E740481C1C}">
                <a14:useLocalDpi xmlns:a14="http://schemas.microsoft.com/office/drawing/2010/main" val="0"/>
              </a:ext>
            </a:extLst>
          </a:blip>
          <a:srcRect l="63000" t="21249" r="17000" b="6250"/>
          <a:stretch>
            <a:fillRect/>
          </a:stretch>
        </p:blipFill>
        <p:spPr bwMode="auto">
          <a:xfrm>
            <a:off x="17429163" y="457200"/>
            <a:ext cx="2382837"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0967" name="Group 8"/>
          <p:cNvGrpSpPr>
            <a:grpSpLocks/>
          </p:cNvGrpSpPr>
          <p:nvPr/>
        </p:nvGrpSpPr>
        <p:grpSpPr bwMode="auto">
          <a:xfrm>
            <a:off x="0" y="0"/>
            <a:ext cx="9144000" cy="152400"/>
            <a:chOff x="48" y="336"/>
            <a:chExt cx="6192" cy="48"/>
          </a:xfrm>
        </p:grpSpPr>
        <p:sp>
          <p:nvSpPr>
            <p:cNvPr id="40980" name="Rectangle 9"/>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1" name="Rectangle 10"/>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2" name="Rectangle 11"/>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3" name="Rectangle 12"/>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4" name="Rectangle 13"/>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5" name="Rectangle 14"/>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6" name="Rectangle 15"/>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7" name="Rectangle 16"/>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8" name="Rectangle 17"/>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9" name="Rectangle 18"/>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40968" name="Group 19"/>
          <p:cNvGrpSpPr>
            <a:grpSpLocks/>
          </p:cNvGrpSpPr>
          <p:nvPr/>
        </p:nvGrpSpPr>
        <p:grpSpPr bwMode="auto">
          <a:xfrm>
            <a:off x="0" y="6705600"/>
            <a:ext cx="9144000" cy="152400"/>
            <a:chOff x="48" y="336"/>
            <a:chExt cx="6192" cy="48"/>
          </a:xfrm>
        </p:grpSpPr>
        <p:sp>
          <p:nvSpPr>
            <p:cNvPr id="40970" name="Rectangle 20"/>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1" name="Rectangle 21"/>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2" name="Rectangle 22"/>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3" name="Rectangle 23"/>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4" name="Rectangle 24"/>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5" name="Rectangle 25"/>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6" name="Rectangle 26"/>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7" name="Rectangle 27"/>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8" name="Rectangle 28"/>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9" name="Rectangle 29"/>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40969" name="Immagine 30" descr="Picture 2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9400"/>
            <a:ext cx="9144000" cy="629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600200" y="-26988"/>
            <a:ext cx="7010400" cy="762001"/>
          </a:xfrm>
        </p:spPr>
        <p:txBody>
          <a:bodyPr/>
          <a:lstStyle/>
          <a:p>
            <a:pPr eaLnBrk="1" hangingPunct="1"/>
            <a:r>
              <a:rPr lang="en-GB" sz="4000" b="1">
                <a:solidFill>
                  <a:schemeClr val="accent2"/>
                </a:solidFill>
                <a:latin typeface="Arial" charset="0"/>
              </a:rPr>
              <a:t>Ensembl Genome Browser</a:t>
            </a:r>
          </a:p>
        </p:txBody>
      </p:sp>
      <p:pic>
        <p:nvPicPr>
          <p:cNvPr id="83971" name="Immagine 1" descr="Screen Shot 2014-02-25 at 12.43.3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58813"/>
            <a:ext cx="9144000" cy="6370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600200" y="-26988"/>
            <a:ext cx="7010400" cy="762001"/>
          </a:xfrm>
        </p:spPr>
        <p:txBody>
          <a:bodyPr/>
          <a:lstStyle/>
          <a:p>
            <a:pPr eaLnBrk="1" hangingPunct="1"/>
            <a:r>
              <a:rPr lang="en-GB" sz="4000" b="1">
                <a:solidFill>
                  <a:schemeClr val="accent2"/>
                </a:solidFill>
                <a:latin typeface="Arial" charset="0"/>
              </a:rPr>
              <a:t>Ensembl Genome Browser</a:t>
            </a:r>
          </a:p>
        </p:txBody>
      </p:sp>
      <p:pic>
        <p:nvPicPr>
          <p:cNvPr id="86019" name="Immagine 2" descr="Screen Shot 2014-02-25 at 12.46.0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74725"/>
            <a:ext cx="9144000" cy="5046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88066" name="Rectangle 4"/>
          <p:cNvSpPr>
            <a:spLocks noChangeArrowheads="1"/>
          </p:cNvSpPr>
          <p:nvPr/>
        </p:nvSpPr>
        <p:spPr bwMode="auto">
          <a:xfrm>
            <a:off x="1600200" y="533400"/>
            <a:ext cx="7010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GB" sz="4000" b="1">
              <a:solidFill>
                <a:schemeClr val="accent2"/>
              </a:solidFill>
            </a:endParaRPr>
          </a:p>
        </p:txBody>
      </p:sp>
      <p:sp>
        <p:nvSpPr>
          <p:cNvPr id="88067" name="Rectangle 5"/>
          <p:cNvSpPr>
            <a:spLocks noChangeArrowheads="1"/>
          </p:cNvSpPr>
          <p:nvPr/>
        </p:nvSpPr>
        <p:spPr bwMode="auto">
          <a:xfrm>
            <a:off x="0" y="-1179513"/>
            <a:ext cx="9144000" cy="51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GB" sz="3600" b="1" dirty="0">
                <a:solidFill>
                  <a:schemeClr val="accent2"/>
                </a:solidFill>
              </a:rPr>
              <a:t>VEGA AND ENCODE: </a:t>
            </a:r>
          </a:p>
          <a:p>
            <a:pPr algn="ctr"/>
            <a:r>
              <a:rPr lang="en-GB" b="1" dirty="0">
                <a:solidFill>
                  <a:schemeClr val="accent2"/>
                </a:solidFill>
              </a:rPr>
              <a:t>detailed annotation of genomes</a:t>
            </a:r>
            <a:br>
              <a:rPr lang="en-GB" b="1" dirty="0">
                <a:solidFill>
                  <a:schemeClr val="accent2"/>
                </a:solidFill>
              </a:rPr>
            </a:br>
            <a:endParaRPr lang="en-GB" b="1" dirty="0">
              <a:solidFill>
                <a:schemeClr val="accent2"/>
              </a:solidFill>
            </a:endParaRPr>
          </a:p>
          <a:p>
            <a:pPr algn="ctr"/>
            <a:r>
              <a:rPr lang="en-US" sz="2000" dirty="0"/>
              <a:t>Experimental projects for a greater functional characterization of DNA elements (ENCODE) or in any case provide for an additional phase of manual curation of data relating to genes and transcripts (VEGA).</a:t>
            </a:r>
            <a:br>
              <a:rPr lang="en-GB" sz="2800" b="1" dirty="0">
                <a:solidFill>
                  <a:schemeClr val="accent2"/>
                </a:solidFill>
              </a:rPr>
            </a:br>
            <a:endParaRPr lang="en-GB" sz="2800" b="1" dirty="0">
              <a:solidFill>
                <a:schemeClr val="accent2"/>
              </a:solidFill>
            </a:endParaRPr>
          </a:p>
        </p:txBody>
      </p:sp>
      <p:pic>
        <p:nvPicPr>
          <p:cNvPr id="88068" name="Immagine 1" descr="Screen Shot 2014-03-26 at 3.19.10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338" y="2879725"/>
            <a:ext cx="3708400" cy="393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69" name="Immagine 3" descr="Screen Shot 2014-03-26 at 3.44.4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3388" y="2349500"/>
            <a:ext cx="4649787" cy="4437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34925" y="-26988"/>
            <a:ext cx="4465638" cy="6884988"/>
          </a:xfrm>
          <a:solidFill>
            <a:schemeClr val="bg1">
              <a:alpha val="45097"/>
            </a:schemeClr>
          </a:solidFill>
        </p:spPr>
        <p:txBody>
          <a:bodyPr/>
          <a:lstStyle/>
          <a:p>
            <a:pPr marL="0" indent="0" eaLnBrk="1" hangingPunct="1">
              <a:buFontTx/>
              <a:buNone/>
            </a:pPr>
            <a:r>
              <a:rPr lang="en-US" u="sng">
                <a:latin typeface="Arial" charset="0"/>
                <a:cs typeface="ＭＳ Ｐゴシック" charset="0"/>
              </a:rPr>
              <a:t>ENC</a:t>
            </a:r>
            <a:r>
              <a:rPr lang="en-US">
                <a:latin typeface="Arial" charset="0"/>
                <a:cs typeface="ＭＳ Ｐゴシック" charset="0"/>
              </a:rPr>
              <a:t>yclopedia of </a:t>
            </a:r>
            <a:r>
              <a:rPr lang="en-US" u="sng">
                <a:latin typeface="Arial" charset="0"/>
                <a:cs typeface="ＭＳ Ｐゴシック" charset="0"/>
              </a:rPr>
              <a:t>D</a:t>
            </a:r>
            <a:r>
              <a:rPr lang="en-US">
                <a:latin typeface="Arial" charset="0"/>
                <a:cs typeface="ＭＳ Ｐゴシック" charset="0"/>
              </a:rPr>
              <a:t>NA </a:t>
            </a:r>
            <a:r>
              <a:rPr lang="en-US" u="sng">
                <a:latin typeface="Arial" charset="0"/>
                <a:cs typeface="ＭＳ Ｐゴシック" charset="0"/>
              </a:rPr>
              <a:t>E</a:t>
            </a:r>
            <a:r>
              <a:rPr lang="en-US">
                <a:latin typeface="Arial" charset="0"/>
                <a:cs typeface="ＭＳ Ｐゴシック" charset="0"/>
              </a:rPr>
              <a:t>lements</a:t>
            </a:r>
          </a:p>
          <a:p>
            <a:pPr marL="0" indent="0" eaLnBrk="1" hangingPunct="1">
              <a:buFontTx/>
              <a:buNone/>
            </a:pPr>
            <a:r>
              <a:rPr lang="en-US" sz="2800">
                <a:latin typeface="Arial" charset="0"/>
                <a:cs typeface="ＭＳ Ｐゴシック" charset="0"/>
              </a:rPr>
              <a:t>Consortium of </a:t>
            </a:r>
          </a:p>
          <a:p>
            <a:pPr marL="0" indent="0" eaLnBrk="1" hangingPunct="1">
              <a:buFontTx/>
              <a:buNone/>
            </a:pPr>
            <a:r>
              <a:rPr lang="en-US" sz="2800">
                <a:latin typeface="Arial" charset="0"/>
                <a:cs typeface="ＭＳ Ｐゴシック" charset="0"/>
              </a:rPr>
              <a:t>International researchers</a:t>
            </a:r>
          </a:p>
        </p:txBody>
      </p:sp>
      <p:pic>
        <p:nvPicPr>
          <p:cNvPr id="89091" name="Immagine 1" descr="Screen Shot 2014-03-26 at 3.47.0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0"/>
            <a:ext cx="4897437" cy="537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a:stretch>
            <a:fillRect/>
          </a:stretch>
        </p:blipFill>
        <p:spPr>
          <a:xfrm>
            <a:off x="1691680" y="2348880"/>
            <a:ext cx="6696744" cy="44239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39">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91138" name="Content Placeholder 2"/>
          <p:cNvSpPr>
            <a:spLocks noGrp="1"/>
          </p:cNvSpPr>
          <p:nvPr>
            <p:ph idx="1"/>
          </p:nvPr>
        </p:nvSpPr>
        <p:spPr>
          <a:xfrm>
            <a:off x="244475" y="5445125"/>
            <a:ext cx="8504238" cy="1296988"/>
          </a:xfrm>
          <a:solidFill>
            <a:srgbClr val="C6D9F1"/>
          </a:solidFill>
        </p:spPr>
        <p:txBody>
          <a:bodyPr/>
          <a:lstStyle/>
          <a:p>
            <a:pPr eaLnBrk="1" hangingPunct="1"/>
            <a:r>
              <a:rPr lang="en-US">
                <a:latin typeface="Arial" charset="0"/>
                <a:cs typeface="ＭＳ Ｐゴシック" charset="0"/>
              </a:rPr>
              <a:t>Pilot phase, or phase I</a:t>
            </a:r>
          </a:p>
          <a:p>
            <a:pPr eaLnBrk="1" hangingPunct="1"/>
            <a:r>
              <a:rPr lang="en-US">
                <a:latin typeface="Arial" charset="0"/>
                <a:cs typeface="ＭＳ Ｐゴシック" charset="0"/>
              </a:rPr>
              <a:t>Selected regions of the genome: 1%, 30 MB</a:t>
            </a:r>
          </a:p>
        </p:txBody>
      </p:sp>
      <p:sp>
        <p:nvSpPr>
          <p:cNvPr id="91139" name="Title 1"/>
          <p:cNvSpPr>
            <a:spLocks noGrp="1"/>
          </p:cNvSpPr>
          <p:nvPr>
            <p:ph type="title"/>
          </p:nvPr>
        </p:nvSpPr>
        <p:spPr>
          <a:xfrm>
            <a:off x="457200" y="-171450"/>
            <a:ext cx="8229600" cy="1143000"/>
          </a:xfrm>
        </p:spPr>
        <p:txBody>
          <a:bodyPr/>
          <a:lstStyle/>
          <a:p>
            <a:pPr eaLnBrk="1" hangingPunct="1"/>
            <a:r>
              <a:rPr lang="en-US">
                <a:latin typeface="Arial" charset="0"/>
                <a:cs typeface="ＭＳ Ｐゴシック" charset="0"/>
              </a:rPr>
              <a:t>ENCODE Background</a:t>
            </a:r>
          </a:p>
        </p:txBody>
      </p:sp>
      <p:pic>
        <p:nvPicPr>
          <p:cNvPr id="91140" name="Picture 5" descr="pilot_h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58825"/>
            <a:ext cx="7285038" cy="414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9" name="Picture 10" descr="encode_ph1_pressreleas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60925" y="1844675"/>
            <a:ext cx="3959225" cy="3635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9219" name="Content Placeholder 2"/>
          <p:cNvSpPr>
            <a:spLocks noGrp="1"/>
          </p:cNvSpPr>
          <p:nvPr>
            <p:ph idx="1"/>
          </p:nvPr>
        </p:nvSpPr>
        <p:spPr>
          <a:xfrm>
            <a:off x="533400" y="5805488"/>
            <a:ext cx="8305800" cy="993775"/>
          </a:xfrm>
          <a:solidFill>
            <a:srgbClr val="C6D9F1"/>
          </a:solidFill>
        </p:spPr>
        <p:txBody>
          <a:bodyPr/>
          <a:lstStyle/>
          <a:p>
            <a:pPr eaLnBrk="1" hangingPunct="1"/>
            <a:r>
              <a:rPr lang="en-US" sz="2400">
                <a:latin typeface="Arial" charset="0"/>
                <a:cs typeface="ＭＳ Ｐゴシック" charset="0"/>
              </a:rPr>
              <a:t>“Marker” papers: Nature and issue of Genome Research</a:t>
            </a:r>
          </a:p>
          <a:p>
            <a:pPr eaLnBrk="1" hangingPunct="1"/>
            <a:r>
              <a:rPr lang="en-US" sz="2400">
                <a:latin typeface="Arial" charset="0"/>
                <a:cs typeface="ＭＳ Ｐゴシック" charset="0"/>
              </a:rPr>
              <a:t>Changes to our conceptual framework for the genome</a:t>
            </a:r>
          </a:p>
        </p:txBody>
      </p:sp>
      <p:pic>
        <p:nvPicPr>
          <p:cNvPr id="93187" name="Picture 6" descr="encode_pilot_natu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58825"/>
            <a:ext cx="5616575" cy="313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7" descr="genome_research_phase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37275" y="298450"/>
            <a:ext cx="2505075" cy="3130550"/>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8" name="Picture 7" descr="bullet_wide_tx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43325" y="2416175"/>
            <a:ext cx="497205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bullet_overlap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2775" y="3060700"/>
            <a:ext cx="489585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bullet_ts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33850" y="3673475"/>
            <a:ext cx="485775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bullet_chromatin.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6550" y="4229100"/>
            <a:ext cx="481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bullet_dnase.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35400" y="4664075"/>
            <a:ext cx="48387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194" name="Title 1"/>
          <p:cNvSpPr>
            <a:spLocks noGrp="1"/>
          </p:cNvSpPr>
          <p:nvPr>
            <p:ph type="title"/>
          </p:nvPr>
        </p:nvSpPr>
        <p:spPr>
          <a:xfrm>
            <a:off x="-1044575" y="-171450"/>
            <a:ext cx="8229600" cy="1143000"/>
          </a:xfrm>
        </p:spPr>
        <p:txBody>
          <a:bodyPr/>
          <a:lstStyle/>
          <a:p>
            <a:pPr eaLnBrk="1" hangingPunct="1"/>
            <a:r>
              <a:rPr lang="en-US">
                <a:latin typeface="Arial" charset="0"/>
                <a:cs typeface="ＭＳ Ｐゴシック" charset="0"/>
              </a:rPr>
              <a:t>ENCODE Discoveries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219">
                                            <p:bg/>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Grp="1" noChangeArrowheads="1"/>
          </p:cNvSpPr>
          <p:nvPr>
            <p:ph type="title"/>
          </p:nvPr>
        </p:nvSpPr>
        <p:spPr>
          <a:xfrm>
            <a:off x="457200" y="496390"/>
            <a:ext cx="8229600" cy="923330"/>
          </a:xfrm>
          <a:ln>
            <a:miter lim="800000"/>
            <a:headEnd/>
            <a:tailEnd/>
          </a:ln>
        </p:spPr>
        <p:txBody>
          <a:bodyPr>
            <a:spAutoFit/>
          </a:bodyPr>
          <a:lstStyle/>
          <a:p>
            <a:pPr marL="342900" indent="-342900">
              <a:spcBef>
                <a:spcPct val="50000"/>
              </a:spcBef>
              <a:defRPr/>
            </a:pPr>
            <a:r>
              <a:rPr lang="it-IT" sz="5400" b="1" dirty="0" err="1">
                <a:solidFill>
                  <a:schemeClr val="accent6">
                    <a:lumMod val="60000"/>
                    <a:lumOff val="40000"/>
                  </a:schemeClr>
                </a:solidFill>
                <a:effectLst>
                  <a:outerShdw blurRad="50800" dist="38100" dir="2700000">
                    <a:srgbClr val="000000">
                      <a:alpha val="43000"/>
                    </a:srgbClr>
                  </a:outerShdw>
                </a:effectLst>
                <a:cs typeface="Arial"/>
              </a:rPr>
              <a:t>Outline</a:t>
            </a:r>
            <a:endParaRPr lang="en-US" sz="5400" b="1" dirty="0">
              <a:solidFill>
                <a:schemeClr val="accent6">
                  <a:lumMod val="60000"/>
                  <a:lumOff val="40000"/>
                </a:schemeClr>
              </a:solidFill>
              <a:effectLst>
                <a:outerShdw blurRad="50800" dist="38100" dir="2700000">
                  <a:srgbClr val="000000">
                    <a:alpha val="43000"/>
                  </a:srgbClr>
                </a:outerShdw>
              </a:effectLst>
              <a:cs typeface="Arial"/>
            </a:endParaRPr>
          </a:p>
        </p:txBody>
      </p:sp>
      <p:sp>
        <p:nvSpPr>
          <p:cNvPr id="16386" name="Rettangolo 4"/>
          <p:cNvSpPr>
            <a:spLocks noChangeArrowheads="1"/>
          </p:cNvSpPr>
          <p:nvPr/>
        </p:nvSpPr>
        <p:spPr bwMode="auto">
          <a:xfrm>
            <a:off x="511175" y="1765300"/>
            <a:ext cx="8121650" cy="22479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457200" indent="-457200">
              <a:spcAft>
                <a:spcPts val="1200"/>
              </a:spcAft>
              <a:buClr>
                <a:srgbClr val="0080FF"/>
              </a:buClr>
              <a:buSzPct val="100000"/>
              <a:buFont typeface="Arial" charset="0"/>
              <a:buChar char="•"/>
            </a:pPr>
            <a:r>
              <a:rPr lang="en-GB" sz="4000" dirty="0">
                <a:cs typeface="Arial" charset="0"/>
              </a:rPr>
              <a:t>Genome sequencing	</a:t>
            </a:r>
          </a:p>
          <a:p>
            <a:pPr marL="457200" indent="-457200">
              <a:spcAft>
                <a:spcPts val="1200"/>
              </a:spcAft>
              <a:buClr>
                <a:srgbClr val="0080FF"/>
              </a:buClr>
              <a:buSzPct val="100000"/>
              <a:buFont typeface="Arial" charset="0"/>
              <a:buChar char="•"/>
            </a:pPr>
            <a:r>
              <a:rPr lang="en-GB" sz="4000" dirty="0">
                <a:cs typeface="Arial" charset="0"/>
              </a:rPr>
              <a:t>Genomes resources</a:t>
            </a:r>
          </a:p>
          <a:p>
            <a:pPr marL="457200" indent="-457200">
              <a:spcAft>
                <a:spcPts val="1200"/>
              </a:spcAft>
              <a:buClr>
                <a:srgbClr val="0080FF"/>
              </a:buClr>
              <a:buSzPct val="100000"/>
              <a:buFont typeface="Arial" charset="0"/>
              <a:buChar char="•"/>
            </a:pPr>
            <a:r>
              <a:rPr lang="en-GB" sz="4000" dirty="0">
                <a:cs typeface="Arial" charset="0"/>
              </a:rPr>
              <a:t>NGS and applications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95234" name="Title 1"/>
          <p:cNvSpPr>
            <a:spLocks noGrp="1"/>
          </p:cNvSpPr>
          <p:nvPr>
            <p:ph type="title"/>
          </p:nvPr>
        </p:nvSpPr>
        <p:spPr>
          <a:xfrm>
            <a:off x="457200" y="188913"/>
            <a:ext cx="8229600" cy="1143000"/>
          </a:xfrm>
        </p:spPr>
        <p:txBody>
          <a:bodyPr/>
          <a:lstStyle/>
          <a:p>
            <a:pPr eaLnBrk="1" hangingPunct="1"/>
            <a:r>
              <a:rPr lang="en-US">
                <a:latin typeface="Arial" charset="0"/>
                <a:cs typeface="ＭＳ Ｐゴシック" charset="0"/>
              </a:rPr>
              <a:t>ENCODE Production Phase Focus</a:t>
            </a:r>
          </a:p>
        </p:txBody>
      </p:sp>
      <p:sp>
        <p:nvSpPr>
          <p:cNvPr id="44035" name="Content Placeholder 2"/>
          <p:cNvSpPr>
            <a:spLocks noGrp="1"/>
          </p:cNvSpPr>
          <p:nvPr>
            <p:ph idx="1"/>
          </p:nvPr>
        </p:nvSpPr>
        <p:spPr>
          <a:xfrm>
            <a:off x="533400" y="5353050"/>
            <a:ext cx="8305800" cy="1428750"/>
          </a:xfrm>
          <a:solidFill>
            <a:srgbClr val="C6D9F1"/>
          </a:solidFill>
        </p:spPr>
        <p:txBody>
          <a:bodyPr/>
          <a:lstStyle/>
          <a:p>
            <a:pPr eaLnBrk="1" hangingPunct="1"/>
            <a:r>
              <a:rPr lang="en-US" sz="2400">
                <a:latin typeface="Arial" charset="0"/>
                <a:cs typeface="ＭＳ Ｐゴシック" charset="0"/>
              </a:rPr>
              <a:t>ENCODE is now genome-wide</a:t>
            </a:r>
          </a:p>
          <a:p>
            <a:pPr eaLnBrk="1" hangingPunct="1"/>
            <a:r>
              <a:rPr lang="en-US" sz="2400">
                <a:latin typeface="Arial" charset="0"/>
                <a:cs typeface="ＭＳ Ｐゴシック" charset="0"/>
              </a:rPr>
              <a:t>Specific cell types and new technologies being applied</a:t>
            </a:r>
          </a:p>
          <a:p>
            <a:pPr eaLnBrk="1" hangingPunct="1"/>
            <a:r>
              <a:rPr lang="en-US" sz="2400">
                <a:latin typeface="Arial" charset="0"/>
                <a:cs typeface="ＭＳ Ｐゴシック" charset="0"/>
              </a:rPr>
              <a:t>Project focus topics selected, then supplemented</a:t>
            </a:r>
          </a:p>
        </p:txBody>
      </p:sp>
      <p:pic>
        <p:nvPicPr>
          <p:cNvPr id="95236" name="Picture 5" descr="encode_h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75" y="758825"/>
            <a:ext cx="6137275" cy="3221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39" name="Picture 6" descr="hg_celltyp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968625"/>
            <a:ext cx="3867150" cy="220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6"/>
          <p:cNvGrpSpPr>
            <a:grpSpLocks/>
          </p:cNvGrpSpPr>
          <p:nvPr/>
        </p:nvGrpSpPr>
        <p:grpSpPr bwMode="auto">
          <a:xfrm>
            <a:off x="1901825" y="2293938"/>
            <a:ext cx="1625600" cy="1042987"/>
            <a:chOff x="1901825" y="2293938"/>
            <a:chExt cx="1625600" cy="1042987"/>
          </a:xfrm>
        </p:grpSpPr>
        <p:sp>
          <p:nvSpPr>
            <p:cNvPr id="95246" name="Rectangle 7"/>
            <p:cNvSpPr>
              <a:spLocks noChangeArrowheads="1"/>
            </p:cNvSpPr>
            <p:nvPr/>
          </p:nvSpPr>
          <p:spPr bwMode="auto">
            <a:xfrm>
              <a:off x="1901825" y="2293938"/>
              <a:ext cx="1625600" cy="155575"/>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cxnSp>
          <p:nvCxnSpPr>
            <p:cNvPr id="95247" name="Straight Arrow Connector 9"/>
            <p:cNvCxnSpPr>
              <a:cxnSpLocks noChangeShapeType="1"/>
            </p:cNvCxnSpPr>
            <p:nvPr/>
          </p:nvCxnSpPr>
          <p:spPr bwMode="auto">
            <a:xfrm rot="5400000">
              <a:off x="1855788" y="2554287"/>
              <a:ext cx="920750" cy="644525"/>
            </a:xfrm>
            <a:prstGeom prst="straightConnector1">
              <a:avLst/>
            </a:prstGeom>
            <a:noFill/>
            <a:ln w="38100">
              <a:solidFill>
                <a:srgbClr val="FF0000"/>
              </a:solidFill>
              <a:round/>
              <a:headEnd/>
              <a:tailEnd type="arrow" w="med" len="med"/>
            </a:ln>
            <a:extLst>
              <a:ext uri="{909E8E84-426E-40dd-AFC4-6F175D3DCCD1}">
                <a14:hiddenFill xmlns="" xmlns:a14="http://schemas.microsoft.com/office/drawing/2010/main">
                  <a:noFill/>
                </a14:hiddenFill>
              </a:ext>
            </a:extLst>
          </p:spPr>
        </p:cxnSp>
      </p:grpSp>
      <p:pic>
        <p:nvPicPr>
          <p:cNvPr id="44042" name="Picture 11" descr="scale_up_project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29038" y="942975"/>
            <a:ext cx="4894262" cy="3662363"/>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44043" name="Rectangle 12"/>
          <p:cNvSpPr>
            <a:spLocks noChangeArrowheads="1"/>
          </p:cNvSpPr>
          <p:nvPr/>
        </p:nvSpPr>
        <p:spPr bwMode="auto">
          <a:xfrm>
            <a:off x="6505575" y="1311275"/>
            <a:ext cx="1933575" cy="276225"/>
          </a:xfrm>
          <a:prstGeom prst="rect">
            <a:avLst/>
          </a:prstGeom>
          <a:solidFill>
            <a:schemeClr val="accent1"/>
          </a:solidFill>
          <a:ln w="9525" algn="ctr">
            <a:solidFill>
              <a:schemeClr val="tx1"/>
            </a:solidFill>
            <a:round/>
            <a:headEnd/>
            <a:tailEnd/>
          </a:ln>
        </p:spPr>
        <p:txBody>
          <a:bodyPr/>
          <a:lstStyle/>
          <a:p>
            <a:pPr algn="ctr">
              <a:defRPr/>
            </a:pPr>
            <a:r>
              <a:rPr lang="en-US" sz="1600" b="1" dirty="0">
                <a:latin typeface="+mn-lt"/>
                <a:ea typeface="ＭＳ Ｐゴシック" pitchFamily="34" charset="-128"/>
                <a:cs typeface="+mn-cs"/>
              </a:rPr>
              <a:t>chromatin</a:t>
            </a:r>
          </a:p>
        </p:txBody>
      </p:sp>
      <p:sp>
        <p:nvSpPr>
          <p:cNvPr id="44044" name="Rectangle 13"/>
          <p:cNvSpPr>
            <a:spLocks noChangeArrowheads="1"/>
          </p:cNvSpPr>
          <p:nvPr/>
        </p:nvSpPr>
        <p:spPr bwMode="auto">
          <a:xfrm>
            <a:off x="6505575" y="1771650"/>
            <a:ext cx="1933575" cy="552450"/>
          </a:xfrm>
          <a:prstGeom prst="rect">
            <a:avLst/>
          </a:prstGeom>
          <a:solidFill>
            <a:schemeClr val="accent1"/>
          </a:solidFill>
          <a:ln w="9525" algn="ctr">
            <a:solidFill>
              <a:schemeClr val="tx1"/>
            </a:solidFill>
            <a:round/>
            <a:headEnd/>
            <a:tailEnd/>
          </a:ln>
        </p:spPr>
        <p:txBody>
          <a:bodyPr/>
          <a:lstStyle/>
          <a:p>
            <a:pPr algn="ctr">
              <a:defRPr/>
            </a:pPr>
            <a:r>
              <a:rPr lang="en-US" sz="1600" b="1" dirty="0" err="1">
                <a:latin typeface="+mn-lt"/>
                <a:ea typeface="ＭＳ Ｐゴシック" pitchFamily="34" charset="-128"/>
                <a:cs typeface="+mn-cs"/>
              </a:rPr>
              <a:t>transcriptome</a:t>
            </a:r>
            <a:r>
              <a:rPr lang="en-US" sz="1600" b="1" dirty="0">
                <a:latin typeface="+mn-lt"/>
                <a:ea typeface="ＭＳ Ｐゴシック" pitchFamily="34" charset="-128"/>
                <a:cs typeface="+mn-cs"/>
              </a:rPr>
              <a:t>/</a:t>
            </a:r>
          </a:p>
          <a:p>
            <a:pPr algn="ctr">
              <a:defRPr/>
            </a:pPr>
            <a:r>
              <a:rPr lang="en-US" sz="1600" b="1" dirty="0">
                <a:latin typeface="+mn-lt"/>
                <a:ea typeface="ＭＳ Ｐゴシック" pitchFamily="34" charset="-128"/>
                <a:cs typeface="+mn-cs"/>
              </a:rPr>
              <a:t>genes</a:t>
            </a:r>
          </a:p>
        </p:txBody>
      </p:sp>
      <p:sp>
        <p:nvSpPr>
          <p:cNvPr id="44045" name="Rectangle 14"/>
          <p:cNvSpPr>
            <a:spLocks noChangeArrowheads="1"/>
          </p:cNvSpPr>
          <p:nvPr/>
        </p:nvSpPr>
        <p:spPr bwMode="auto">
          <a:xfrm>
            <a:off x="6505575" y="2600325"/>
            <a:ext cx="1933575" cy="552450"/>
          </a:xfrm>
          <a:prstGeom prst="rect">
            <a:avLst/>
          </a:prstGeom>
          <a:solidFill>
            <a:schemeClr val="accent1"/>
          </a:solidFill>
          <a:ln w="9525" algn="ctr">
            <a:solidFill>
              <a:schemeClr val="tx1"/>
            </a:solidFill>
            <a:round/>
            <a:headEnd/>
            <a:tailEnd/>
          </a:ln>
        </p:spPr>
        <p:txBody>
          <a:bodyPr/>
          <a:lstStyle/>
          <a:p>
            <a:pPr algn="ctr">
              <a:defRPr/>
            </a:pPr>
            <a:r>
              <a:rPr lang="en-US" sz="1600" b="1" dirty="0">
                <a:latin typeface="+mn-lt"/>
                <a:ea typeface="ＭＳ Ｐゴシック" pitchFamily="34" charset="-128"/>
                <a:cs typeface="+mn-cs"/>
              </a:rPr>
              <a:t>promoters/</a:t>
            </a:r>
          </a:p>
          <a:p>
            <a:pPr algn="ctr">
              <a:defRPr/>
            </a:pPr>
            <a:r>
              <a:rPr lang="en-US" sz="1600" b="1" dirty="0">
                <a:latin typeface="+mn-lt"/>
                <a:ea typeface="ＭＳ Ｐゴシック" pitchFamily="34" charset="-128"/>
                <a:cs typeface="+mn-cs"/>
              </a:rPr>
              <a:t>regulatory sites</a:t>
            </a:r>
          </a:p>
        </p:txBody>
      </p:sp>
      <p:sp>
        <p:nvSpPr>
          <p:cNvPr id="44046" name="Rectangle 15"/>
          <p:cNvSpPr>
            <a:spLocks noChangeArrowheads="1"/>
          </p:cNvSpPr>
          <p:nvPr/>
        </p:nvSpPr>
        <p:spPr bwMode="auto">
          <a:xfrm>
            <a:off x="6505575" y="3429000"/>
            <a:ext cx="1933575" cy="276225"/>
          </a:xfrm>
          <a:prstGeom prst="rect">
            <a:avLst/>
          </a:prstGeom>
          <a:solidFill>
            <a:schemeClr val="accent1"/>
          </a:solidFill>
          <a:ln w="9525" algn="ctr">
            <a:solidFill>
              <a:schemeClr val="tx1"/>
            </a:solidFill>
            <a:round/>
            <a:headEnd/>
            <a:tailEnd/>
          </a:ln>
        </p:spPr>
        <p:txBody>
          <a:bodyPr/>
          <a:lstStyle/>
          <a:p>
            <a:pPr algn="ctr">
              <a:defRPr/>
            </a:pPr>
            <a:r>
              <a:rPr lang="en-US" sz="1600" b="1">
                <a:latin typeface="+mn-lt"/>
                <a:ea typeface="ＭＳ Ｐゴシック" pitchFamily="34" charset="-128"/>
                <a:cs typeface="+mn-cs"/>
              </a:rPr>
              <a:t>DNase sites</a:t>
            </a:r>
          </a:p>
        </p:txBody>
      </p:sp>
      <p:pic>
        <p:nvPicPr>
          <p:cNvPr id="44047" name="Picture 16" descr="production_tabl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4475" y="2293938"/>
            <a:ext cx="6076950" cy="3068637"/>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9" name="Picture 18" descr="recovery.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05575" y="3797300"/>
            <a:ext cx="2025650" cy="2012950"/>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5">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3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03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40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04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404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4044"/>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404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44047"/>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animBg="1"/>
      <p:bldP spid="44043" grpId="0" animBg="1"/>
      <p:bldP spid="44044" grpId="0" animBg="1"/>
      <p:bldP spid="44045" grpId="0" animBg="1"/>
      <p:bldP spid="4404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D971B1-07EE-5293-D60C-6BC278536215}"/>
              </a:ext>
            </a:extLst>
          </p:cNvPr>
          <p:cNvPicPr>
            <a:picLocks noChangeAspect="1"/>
          </p:cNvPicPr>
          <p:nvPr/>
        </p:nvPicPr>
        <p:blipFill>
          <a:blip r:embed="rId2"/>
          <a:stretch>
            <a:fillRect/>
          </a:stretch>
        </p:blipFill>
        <p:spPr>
          <a:xfrm>
            <a:off x="35497" y="-27384"/>
            <a:ext cx="8208911" cy="6860656"/>
          </a:xfrm>
          <a:prstGeom prst="rect">
            <a:avLst/>
          </a:prstGeom>
        </p:spPr>
      </p:pic>
      <p:sp>
        <p:nvSpPr>
          <p:cNvPr id="8" name="Rectangle 7">
            <a:extLst>
              <a:ext uri="{FF2B5EF4-FFF2-40B4-BE49-F238E27FC236}">
                <a16:creationId xmlns:a16="http://schemas.microsoft.com/office/drawing/2014/main" id="{2DE69A7B-9B72-9346-9999-7F5187735339}"/>
              </a:ext>
            </a:extLst>
          </p:cNvPr>
          <p:cNvSpPr/>
          <p:nvPr/>
        </p:nvSpPr>
        <p:spPr>
          <a:xfrm>
            <a:off x="3275856" y="1196752"/>
            <a:ext cx="5184576" cy="864096"/>
          </a:xfrm>
          <a:prstGeom prst="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urved Right Arrow 8">
            <a:extLst>
              <a:ext uri="{FF2B5EF4-FFF2-40B4-BE49-F238E27FC236}">
                <a16:creationId xmlns:a16="http://schemas.microsoft.com/office/drawing/2014/main" id="{D8D9685A-50B5-7042-A705-776526E303F8}"/>
              </a:ext>
            </a:extLst>
          </p:cNvPr>
          <p:cNvSpPr/>
          <p:nvPr/>
        </p:nvSpPr>
        <p:spPr>
          <a:xfrm rot="5595645" flipV="1">
            <a:off x="7279317" y="1821695"/>
            <a:ext cx="615886" cy="701021"/>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D189CFFE-5D07-BDFF-B2BD-10D4DDCF53D8}"/>
              </a:ext>
            </a:extLst>
          </p:cNvPr>
          <p:cNvPicPr>
            <a:picLocks noChangeAspect="1"/>
          </p:cNvPicPr>
          <p:nvPr/>
        </p:nvPicPr>
        <p:blipFill rotWithShape="1">
          <a:blip r:embed="rId2"/>
          <a:srcRect l="42003" t="20658" r="2734" b="69588"/>
          <a:stretch/>
        </p:blipFill>
        <p:spPr>
          <a:xfrm rot="5400000">
            <a:off x="4524717" y="4835259"/>
            <a:ext cx="8050942" cy="1187624"/>
          </a:xfrm>
          <a:prstGeom prst="rect">
            <a:avLst/>
          </a:prstGeom>
          <a:ln>
            <a:solidFill>
              <a:schemeClr val="accent1"/>
            </a:solidFill>
          </a:ln>
        </p:spPr>
      </p:pic>
    </p:spTree>
    <p:extLst>
      <p:ext uri="{BB962C8B-B14F-4D97-AF65-F5344CB8AC3E}">
        <p14:creationId xmlns:p14="http://schemas.microsoft.com/office/powerpoint/2010/main" val="2387066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98306" name="Segnaposto contenuto 5" descr="Screen Shot 2016-12-06 at 11.12.24 AM.png"/>
          <p:cNvPicPr>
            <a:picLocks noGrp="1" noChangeAspect="1"/>
          </p:cNvPicPr>
          <p:nvPr>
            <p:ph idx="1"/>
          </p:nvPr>
        </p:nvPicPr>
        <p:blipFill>
          <a:blip r:embed="rId2">
            <a:extLst>
              <a:ext uri="{28A0092B-C50C-407E-A947-70E740481C1C}">
                <a14:useLocalDpi xmlns:a14="http://schemas.microsoft.com/office/drawing/2010/main" val="0"/>
              </a:ext>
            </a:extLst>
          </a:blip>
          <a:srcRect l="5196" r="5196"/>
          <a:stretch>
            <a:fillRect/>
          </a:stretch>
        </p:blipFill>
        <p:spPr>
          <a:xfrm>
            <a:off x="34925" y="666750"/>
            <a:ext cx="9083675" cy="4994275"/>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99330" name="Picture 30" descr="variation_track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8138" y="5905500"/>
            <a:ext cx="4773612"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331" name="Picture 29" descr="regulation_track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3375" y="4165600"/>
            <a:ext cx="4848225" cy="179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332" name="Picture 18" descr="expression_track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57663" y="2139950"/>
            <a:ext cx="4741862" cy="200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333" name="Picture 15" descr="mapping_seq_track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43375" y="39688"/>
            <a:ext cx="4756150" cy="123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334" name="Picture 17" descr="gene_genpred_track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56075" y="1219200"/>
            <a:ext cx="4743450" cy="92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35" name="Title 1"/>
          <p:cNvSpPr>
            <a:spLocks noGrp="1"/>
          </p:cNvSpPr>
          <p:nvPr>
            <p:ph type="title"/>
          </p:nvPr>
        </p:nvSpPr>
        <p:spPr>
          <a:xfrm>
            <a:off x="152400" y="-76200"/>
            <a:ext cx="3886200" cy="1143000"/>
          </a:xfrm>
        </p:spPr>
        <p:txBody>
          <a:bodyPr/>
          <a:lstStyle/>
          <a:p>
            <a:pPr eaLnBrk="1" hangingPunct="1"/>
            <a:r>
              <a:rPr lang="en-US" sz="3600">
                <a:latin typeface="Arial" charset="0"/>
                <a:cs typeface="ＭＳ Ｐゴシック" charset="0"/>
              </a:rPr>
              <a:t>ENCODE Data Types</a:t>
            </a:r>
          </a:p>
        </p:txBody>
      </p:sp>
      <p:sp>
        <p:nvSpPr>
          <p:cNvPr id="26627" name="Content Placeholder 2"/>
          <p:cNvSpPr>
            <a:spLocks noGrp="1"/>
          </p:cNvSpPr>
          <p:nvPr>
            <p:ph idx="1"/>
          </p:nvPr>
        </p:nvSpPr>
        <p:spPr>
          <a:xfrm>
            <a:off x="1600200" y="1143000"/>
            <a:ext cx="2854325" cy="5248275"/>
          </a:xfrm>
        </p:spPr>
        <p:txBody>
          <a:bodyPr/>
          <a:lstStyle/>
          <a:p>
            <a:pPr eaLnBrk="1" hangingPunct="1"/>
            <a:r>
              <a:rPr lang="en-US" sz="2400">
                <a:latin typeface="Arial" charset="0"/>
                <a:cs typeface="ＭＳ Ｐゴシック" charset="0"/>
              </a:rPr>
              <a:t>Mapping data</a:t>
            </a:r>
          </a:p>
          <a:p>
            <a:pPr eaLnBrk="1" hangingPunct="1"/>
            <a:endParaRPr lang="en-US" sz="700">
              <a:latin typeface="Arial" charset="0"/>
              <a:cs typeface="ＭＳ Ｐゴシック" charset="0"/>
            </a:endParaRPr>
          </a:p>
          <a:p>
            <a:pPr eaLnBrk="1" hangingPunct="1"/>
            <a:r>
              <a:rPr lang="en-US" sz="2400">
                <a:latin typeface="Arial" charset="0"/>
                <a:cs typeface="ＭＳ Ｐゴシック" charset="0"/>
              </a:rPr>
              <a:t>Genes</a:t>
            </a:r>
          </a:p>
          <a:p>
            <a:pPr eaLnBrk="1" hangingPunct="1"/>
            <a:endParaRPr lang="en-US" sz="2400">
              <a:latin typeface="Arial" charset="0"/>
              <a:cs typeface="ＭＳ Ｐゴシック" charset="0"/>
            </a:endParaRPr>
          </a:p>
          <a:p>
            <a:pPr eaLnBrk="1" hangingPunct="1"/>
            <a:r>
              <a:rPr lang="en-US" sz="2400">
                <a:latin typeface="Arial" charset="0"/>
                <a:cs typeface="ＭＳ Ｐゴシック" charset="0"/>
              </a:rPr>
              <a:t>Expression</a:t>
            </a:r>
          </a:p>
          <a:p>
            <a:pPr eaLnBrk="1" hangingPunct="1"/>
            <a:endParaRPr lang="en-US" sz="2400">
              <a:latin typeface="Arial" charset="0"/>
              <a:cs typeface="ＭＳ Ｐゴシック" charset="0"/>
            </a:endParaRPr>
          </a:p>
          <a:p>
            <a:pPr eaLnBrk="1" hangingPunct="1"/>
            <a:endParaRPr lang="en-US" sz="2400">
              <a:latin typeface="Arial" charset="0"/>
              <a:cs typeface="ＭＳ Ｐゴシック" charset="0"/>
            </a:endParaRPr>
          </a:p>
          <a:p>
            <a:pPr eaLnBrk="1" hangingPunct="1"/>
            <a:endParaRPr lang="en-US" sz="2400">
              <a:latin typeface="Arial" charset="0"/>
              <a:cs typeface="ＭＳ Ｐゴシック" charset="0"/>
            </a:endParaRPr>
          </a:p>
          <a:p>
            <a:pPr eaLnBrk="1" hangingPunct="1"/>
            <a:endParaRPr lang="en-US" sz="2400">
              <a:latin typeface="Arial" charset="0"/>
              <a:cs typeface="ＭＳ Ｐゴシック" charset="0"/>
            </a:endParaRPr>
          </a:p>
          <a:p>
            <a:pPr eaLnBrk="1" hangingPunct="1"/>
            <a:r>
              <a:rPr lang="en-US" sz="2400">
                <a:latin typeface="Arial" charset="0"/>
                <a:cs typeface="ＭＳ Ｐゴシック" charset="0"/>
              </a:rPr>
              <a:t>Regulation</a:t>
            </a:r>
          </a:p>
          <a:p>
            <a:pPr eaLnBrk="1" hangingPunct="1"/>
            <a:endParaRPr lang="en-US" sz="2400">
              <a:latin typeface="Arial" charset="0"/>
              <a:cs typeface="ＭＳ Ｐゴシック" charset="0"/>
            </a:endParaRPr>
          </a:p>
          <a:p>
            <a:pPr eaLnBrk="1" hangingPunct="1">
              <a:buFont typeface="Wingdings" charset="0"/>
              <a:buNone/>
            </a:pPr>
            <a:endParaRPr lang="en-US" sz="2400">
              <a:latin typeface="Arial" charset="0"/>
              <a:cs typeface="ＭＳ Ｐゴシック" charset="0"/>
            </a:endParaRPr>
          </a:p>
          <a:p>
            <a:pPr eaLnBrk="1" hangingPunct="1"/>
            <a:r>
              <a:rPr lang="en-US" sz="2400">
                <a:latin typeface="Arial" charset="0"/>
                <a:cs typeface="ＭＳ Ｐゴシック" charset="0"/>
              </a:rPr>
              <a:t>Variation</a:t>
            </a:r>
          </a:p>
        </p:txBody>
      </p:sp>
      <p:sp>
        <p:nvSpPr>
          <p:cNvPr id="22536" name="Rectangle 8"/>
          <p:cNvSpPr>
            <a:spLocks noChangeArrowheads="1"/>
          </p:cNvSpPr>
          <p:nvPr/>
        </p:nvSpPr>
        <p:spPr bwMode="auto">
          <a:xfrm>
            <a:off x="60325" y="2239963"/>
            <a:ext cx="1322388"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2000" b="1">
                <a:solidFill>
                  <a:srgbClr val="020202"/>
                </a:solidFill>
              </a:rPr>
              <a:t>ENCODE Tracks identified with icon</a:t>
            </a:r>
          </a:p>
        </p:txBody>
      </p:sp>
      <p:pic>
        <p:nvPicPr>
          <p:cNvPr id="12" name="Picture 11" descr="nhgri_icon.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581400"/>
            <a:ext cx="4445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Rectangle 31"/>
          <p:cNvSpPr>
            <a:spLocks noChangeArrowheads="1"/>
          </p:cNvSpPr>
          <p:nvPr/>
        </p:nvSpPr>
        <p:spPr bwMode="auto">
          <a:xfrm>
            <a:off x="6413500" y="850900"/>
            <a:ext cx="1473200" cy="307975"/>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3" name="Rectangle 32"/>
          <p:cNvSpPr>
            <a:spLocks noChangeArrowheads="1"/>
          </p:cNvSpPr>
          <p:nvPr/>
        </p:nvSpPr>
        <p:spPr bwMode="auto">
          <a:xfrm>
            <a:off x="6413500" y="1403350"/>
            <a:ext cx="828675" cy="307975"/>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nvGrpSpPr>
          <p:cNvPr id="2" name="Group 45"/>
          <p:cNvGrpSpPr>
            <a:grpSpLocks/>
          </p:cNvGrpSpPr>
          <p:nvPr/>
        </p:nvGrpSpPr>
        <p:grpSpPr bwMode="auto">
          <a:xfrm>
            <a:off x="4140200" y="2324100"/>
            <a:ext cx="4667250" cy="1781175"/>
            <a:chOff x="4140485" y="2324100"/>
            <a:chExt cx="4666965" cy="1780540"/>
          </a:xfrm>
        </p:grpSpPr>
        <p:sp>
          <p:nvSpPr>
            <p:cNvPr id="99349" name="Rectangle 33"/>
            <p:cNvSpPr>
              <a:spLocks noChangeArrowheads="1"/>
            </p:cNvSpPr>
            <p:nvPr/>
          </p:nvSpPr>
          <p:spPr bwMode="auto">
            <a:xfrm>
              <a:off x="5584825" y="2324100"/>
              <a:ext cx="828675" cy="307340"/>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9350" name="Rectangle 34"/>
            <p:cNvSpPr>
              <a:spLocks noChangeArrowheads="1"/>
            </p:cNvSpPr>
            <p:nvPr/>
          </p:nvSpPr>
          <p:spPr bwMode="auto">
            <a:xfrm>
              <a:off x="7334250" y="2600324"/>
              <a:ext cx="1473200" cy="411099"/>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9351" name="Rectangle 35"/>
            <p:cNvSpPr>
              <a:spLocks noChangeArrowheads="1"/>
            </p:cNvSpPr>
            <p:nvPr/>
          </p:nvSpPr>
          <p:spPr bwMode="auto">
            <a:xfrm>
              <a:off x="4161034" y="2968625"/>
              <a:ext cx="2252465" cy="411099"/>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9352" name="Rectangle 36"/>
            <p:cNvSpPr>
              <a:spLocks noChangeArrowheads="1"/>
            </p:cNvSpPr>
            <p:nvPr/>
          </p:nvSpPr>
          <p:spPr bwMode="auto">
            <a:xfrm>
              <a:off x="4901022" y="3391113"/>
              <a:ext cx="1499777" cy="411099"/>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9353" name="Rectangle 37"/>
            <p:cNvSpPr>
              <a:spLocks noChangeArrowheads="1"/>
            </p:cNvSpPr>
            <p:nvPr/>
          </p:nvSpPr>
          <p:spPr bwMode="auto">
            <a:xfrm>
              <a:off x="4140485" y="3797300"/>
              <a:ext cx="1536415" cy="307340"/>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3" name="Group 46"/>
          <p:cNvGrpSpPr>
            <a:grpSpLocks/>
          </p:cNvGrpSpPr>
          <p:nvPr/>
        </p:nvGrpSpPr>
        <p:grpSpPr bwMode="auto">
          <a:xfrm>
            <a:off x="4140200" y="4376738"/>
            <a:ext cx="4705350" cy="1463675"/>
            <a:chOff x="4140735" y="4377432"/>
            <a:chExt cx="4705314" cy="1462434"/>
          </a:xfrm>
        </p:grpSpPr>
        <p:sp>
          <p:nvSpPr>
            <p:cNvPr id="99344" name="Rectangle 38"/>
            <p:cNvSpPr>
              <a:spLocks noChangeArrowheads="1"/>
            </p:cNvSpPr>
            <p:nvPr/>
          </p:nvSpPr>
          <p:spPr bwMode="auto">
            <a:xfrm>
              <a:off x="4140735" y="4377432"/>
              <a:ext cx="1473200" cy="379503"/>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9345" name="Rectangle 39"/>
            <p:cNvSpPr>
              <a:spLocks noChangeArrowheads="1"/>
            </p:cNvSpPr>
            <p:nvPr/>
          </p:nvSpPr>
          <p:spPr bwMode="auto">
            <a:xfrm>
              <a:off x="4844872" y="4755615"/>
              <a:ext cx="4001177" cy="411099"/>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9346" name="Rectangle 41"/>
            <p:cNvSpPr>
              <a:spLocks noChangeArrowheads="1"/>
            </p:cNvSpPr>
            <p:nvPr/>
          </p:nvSpPr>
          <p:spPr bwMode="auto">
            <a:xfrm>
              <a:off x="4142305" y="5177248"/>
              <a:ext cx="828675" cy="277402"/>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9347" name="Rectangle 42"/>
            <p:cNvSpPr>
              <a:spLocks noChangeArrowheads="1"/>
            </p:cNvSpPr>
            <p:nvPr/>
          </p:nvSpPr>
          <p:spPr bwMode="auto">
            <a:xfrm>
              <a:off x="5584825" y="5178425"/>
              <a:ext cx="828675" cy="276225"/>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9348" name="Rectangle 43"/>
            <p:cNvSpPr>
              <a:spLocks noChangeArrowheads="1"/>
            </p:cNvSpPr>
            <p:nvPr/>
          </p:nvSpPr>
          <p:spPr bwMode="auto">
            <a:xfrm>
              <a:off x="4150044" y="5460363"/>
              <a:ext cx="2263455" cy="379503"/>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sp>
        <p:nvSpPr>
          <p:cNvPr id="45" name="Rectangle 44"/>
          <p:cNvSpPr>
            <a:spLocks noChangeArrowheads="1"/>
          </p:cNvSpPr>
          <p:nvPr/>
        </p:nvSpPr>
        <p:spPr bwMode="auto">
          <a:xfrm>
            <a:off x="4148138" y="6143625"/>
            <a:ext cx="1538287" cy="379413"/>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627">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627">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627">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627">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subTnLst>
                                    <p:set>
                                      <p:cBhvr override="childStyle">
                                        <p:cTn dur="1" fill="hold" display="0" masterRel="nextClick" afterEffect="1"/>
                                        <p:tgtEl>
                                          <p:spTgt spid="4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22536" grpId="0"/>
      <p:bldP spid="32" grpId="0" animBg="1"/>
      <p:bldP spid="33" grpId="0" animBg="1"/>
      <p:bldP spid="4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101378" name="Picture 14" descr="yale_dens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609725"/>
            <a:ext cx="1076325"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379" name="Title 1"/>
          <p:cNvSpPr>
            <a:spLocks noGrp="1"/>
          </p:cNvSpPr>
          <p:nvPr>
            <p:ph type="title"/>
          </p:nvPr>
        </p:nvSpPr>
        <p:spPr>
          <a:xfrm>
            <a:off x="457200" y="-228600"/>
            <a:ext cx="8229600" cy="1143000"/>
          </a:xfrm>
        </p:spPr>
        <p:txBody>
          <a:bodyPr/>
          <a:lstStyle/>
          <a:p>
            <a:pPr eaLnBrk="1" hangingPunct="1"/>
            <a:r>
              <a:rPr lang="en-US">
                <a:latin typeface="Arial" charset="0"/>
                <a:cs typeface="ＭＳ Ｐゴシック" charset="0"/>
              </a:rPr>
              <a:t>ChIP-seq Data for TFBS</a:t>
            </a:r>
          </a:p>
        </p:txBody>
      </p:sp>
      <p:sp>
        <p:nvSpPr>
          <p:cNvPr id="48131" name="Content Placeholder 2"/>
          <p:cNvSpPr>
            <a:spLocks noGrp="1"/>
          </p:cNvSpPr>
          <p:nvPr>
            <p:ph idx="1"/>
          </p:nvPr>
        </p:nvSpPr>
        <p:spPr>
          <a:xfrm>
            <a:off x="336550" y="5362575"/>
            <a:ext cx="8502650" cy="1473200"/>
          </a:xfrm>
        </p:spPr>
        <p:txBody>
          <a:bodyPr/>
          <a:lstStyle/>
          <a:p>
            <a:pPr eaLnBrk="1" hangingPunct="1"/>
            <a:r>
              <a:rPr lang="en-US" sz="2400">
                <a:latin typeface="Arial" charset="0"/>
                <a:cs typeface="ＭＳ Ｐゴシック" charset="0"/>
              </a:rPr>
              <a:t>Yale TFBS</a:t>
            </a:r>
          </a:p>
          <a:p>
            <a:pPr eaLnBrk="1" hangingPunct="1"/>
            <a:r>
              <a:rPr lang="en-US" sz="2400">
                <a:latin typeface="Arial" charset="0"/>
                <a:cs typeface="ＭＳ Ｐゴシック" charset="0"/>
              </a:rPr>
              <a:t>Sample display near TP53 in “dense” visibility mode</a:t>
            </a:r>
          </a:p>
          <a:p>
            <a:pPr eaLnBrk="1" hangingPunct="1"/>
            <a:r>
              <a:rPr lang="en-US" sz="2400">
                <a:latin typeface="Arial" charset="0"/>
                <a:cs typeface="ＭＳ Ｐゴシック" charset="0"/>
              </a:rPr>
              <a:t>Chip-seq graphic adapted from: </a:t>
            </a:r>
            <a:r>
              <a:rPr lang="en-US" sz="1600">
                <a:latin typeface="Arial" charset="0"/>
                <a:cs typeface="ＭＳ Ｐゴシック" charset="0"/>
              </a:rPr>
              <a:t>wikipedia.org/wiki/ChIP-on-chip </a:t>
            </a:r>
          </a:p>
        </p:txBody>
      </p:sp>
      <p:pic>
        <p:nvPicPr>
          <p:cNvPr id="48134" name="Picture 5" descr="chip_seq.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2775" y="4254500"/>
            <a:ext cx="78867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8136" name="Picture 7" descr="tp53_yaleTFB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70125" y="850900"/>
            <a:ext cx="6623050" cy="3287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Left Arrow 8"/>
          <p:cNvSpPr/>
          <p:nvPr/>
        </p:nvSpPr>
        <p:spPr bwMode="auto">
          <a:xfrm>
            <a:off x="5676900" y="1311275"/>
            <a:ext cx="1012825" cy="644525"/>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r>
              <a:rPr lang="en-US" sz="2000" dirty="0">
                <a:latin typeface="+mn-lt"/>
                <a:ea typeface="ＭＳ Ｐゴシック" pitchFamily="34" charset="-128"/>
                <a:cs typeface="+mn-cs"/>
              </a:rPr>
              <a:t>TP53</a:t>
            </a:r>
          </a:p>
        </p:txBody>
      </p:sp>
      <p:sp>
        <p:nvSpPr>
          <p:cNvPr id="48138" name="Rectangle 9"/>
          <p:cNvSpPr>
            <a:spLocks noChangeArrowheads="1"/>
          </p:cNvSpPr>
          <p:nvPr/>
        </p:nvSpPr>
        <p:spPr bwMode="auto">
          <a:xfrm>
            <a:off x="6873875" y="2876550"/>
            <a:ext cx="1289050" cy="1289050"/>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8139" name="Rectangle 10"/>
          <p:cNvSpPr>
            <a:spLocks noChangeArrowheads="1"/>
          </p:cNvSpPr>
          <p:nvPr/>
        </p:nvSpPr>
        <p:spPr bwMode="auto">
          <a:xfrm>
            <a:off x="336550" y="1609725"/>
            <a:ext cx="1289050" cy="244475"/>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 name="Right Arrow 11"/>
          <p:cNvSpPr/>
          <p:nvPr/>
        </p:nvSpPr>
        <p:spPr bwMode="auto">
          <a:xfrm>
            <a:off x="4664075" y="3244850"/>
            <a:ext cx="2209800" cy="736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r>
              <a:rPr lang="en-US" sz="2000" dirty="0">
                <a:latin typeface="+mn-lt"/>
                <a:ea typeface="ＭＳ Ｐゴシック" pitchFamily="34" charset="-128"/>
                <a:cs typeface="+mn-cs"/>
              </a:rPr>
              <a:t>stronger signals</a:t>
            </a:r>
          </a:p>
        </p:txBody>
      </p:sp>
      <p:sp>
        <p:nvSpPr>
          <p:cNvPr id="14" name="Rectangle 9"/>
          <p:cNvSpPr>
            <a:spLocks noChangeArrowheads="1"/>
          </p:cNvSpPr>
          <p:nvPr/>
        </p:nvSpPr>
        <p:spPr bwMode="auto">
          <a:xfrm>
            <a:off x="2454275" y="2876550"/>
            <a:ext cx="828675" cy="1289050"/>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 name="Left Arrow 12"/>
          <p:cNvSpPr/>
          <p:nvPr/>
        </p:nvSpPr>
        <p:spPr bwMode="auto">
          <a:xfrm flipH="1">
            <a:off x="612775" y="2784475"/>
            <a:ext cx="1933575" cy="128905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r>
              <a:rPr lang="en-US" sz="2000" dirty="0">
                <a:latin typeface="+mn-lt"/>
                <a:ea typeface="ＭＳ Ｐゴシック" pitchFamily="34" charset="-128"/>
                <a:cs typeface="+mn-cs"/>
              </a:rPr>
              <a:t>cell types + antibodies</a:t>
            </a:r>
          </a:p>
        </p:txBody>
      </p:sp>
      <p:pic>
        <p:nvPicPr>
          <p:cNvPr id="101389" name="Picture 15" descr="regulation_track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325" y="1200150"/>
            <a:ext cx="2178050"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81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81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131">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13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8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P spid="9" grpId="0" animBg="1"/>
      <p:bldP spid="48138" grpId="0" animBg="1"/>
      <p:bldP spid="48139" grpId="0" animBg="1"/>
      <p:bldP spid="12" grpId="0" animBg="1"/>
      <p:bldP spid="14"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103426" name="Immagine 4" descr="Screen Shot 2016-12-06 at 11.16.56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6805612" cy="418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427" name="Immagine 3" descr="Screen Shot 2016-12-06 at 11.17.17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4738" y="1484313"/>
            <a:ext cx="4079875" cy="5373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104450" name="Picture 10" descr="mRNA_diagram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25" y="2324100"/>
            <a:ext cx="2854325" cy="2640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51" name="Title 1"/>
          <p:cNvSpPr>
            <a:spLocks noGrp="1"/>
          </p:cNvSpPr>
          <p:nvPr>
            <p:ph type="title"/>
          </p:nvPr>
        </p:nvSpPr>
        <p:spPr>
          <a:xfrm>
            <a:off x="457200" y="152400"/>
            <a:ext cx="8229600" cy="1143000"/>
          </a:xfrm>
        </p:spPr>
        <p:txBody>
          <a:bodyPr/>
          <a:lstStyle/>
          <a:p>
            <a:pPr eaLnBrk="1" hangingPunct="1"/>
            <a:r>
              <a:rPr lang="en-US">
                <a:latin typeface="Arial" charset="0"/>
                <a:cs typeface="ＭＳ Ｐゴシック" charset="0"/>
              </a:rPr>
              <a:t>Expression Data: RNA Localization</a:t>
            </a:r>
          </a:p>
        </p:txBody>
      </p:sp>
      <p:sp>
        <p:nvSpPr>
          <p:cNvPr id="104452" name="Content Placeholder 2"/>
          <p:cNvSpPr>
            <a:spLocks noGrp="1"/>
          </p:cNvSpPr>
          <p:nvPr>
            <p:ph idx="1"/>
          </p:nvPr>
        </p:nvSpPr>
        <p:spPr>
          <a:xfrm>
            <a:off x="276225" y="6381750"/>
            <a:ext cx="8807450" cy="552450"/>
          </a:xfrm>
        </p:spPr>
        <p:txBody>
          <a:bodyPr/>
          <a:lstStyle/>
          <a:p>
            <a:pPr eaLnBrk="1" hangingPunct="1"/>
            <a:r>
              <a:rPr lang="en-US" sz="1800">
                <a:latin typeface="Arial" charset="0"/>
                <a:cs typeface="ＭＳ Ｐゴシック" charset="0"/>
              </a:rPr>
              <a:t>RNAs molecules, location in various cell types and fractions</a:t>
            </a:r>
          </a:p>
        </p:txBody>
      </p:sp>
      <p:pic>
        <p:nvPicPr>
          <p:cNvPr id="104453" name="Picture 5" descr="expression_AffyRNAlo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900" y="708025"/>
            <a:ext cx="6232525" cy="695325"/>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104454" name="Picture 7" descr="expression_RikenCageLoc.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93900" y="1311275"/>
            <a:ext cx="6100763" cy="760413"/>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29704" name="Picture 6" descr="expression_AffyRNAloc_def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14650" y="2813050"/>
            <a:ext cx="3498850" cy="1905000"/>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sp>
        <p:nvSpPr>
          <p:cNvPr id="15" name="Rectangle 14"/>
          <p:cNvSpPr/>
          <p:nvPr/>
        </p:nvSpPr>
        <p:spPr>
          <a:xfrm>
            <a:off x="60325" y="4994275"/>
            <a:ext cx="2555875" cy="307975"/>
          </a:xfrm>
          <a:prstGeom prst="rect">
            <a:avLst/>
          </a:prstGeom>
        </p:spPr>
        <p:txBody>
          <a:bodyPr wrap="none">
            <a:spAutoFit/>
          </a:bodyPr>
          <a:lstStyle/>
          <a:p>
            <a:pPr>
              <a:defRPr/>
            </a:pPr>
            <a:r>
              <a:rPr lang="en-US" sz="1400" b="1" dirty="0">
                <a:solidFill>
                  <a:srgbClr val="000000"/>
                </a:solidFill>
                <a:latin typeface="+mj-lt"/>
                <a:ea typeface="ＭＳ Ｐゴシック" pitchFamily="34" charset="-128"/>
                <a:cs typeface="Aharoni" pitchFamily="2" charset="-79"/>
              </a:rPr>
              <a:t>http://en.wikipedia.org/wiki/MRNA</a:t>
            </a:r>
          </a:p>
        </p:txBody>
      </p:sp>
      <p:grpSp>
        <p:nvGrpSpPr>
          <p:cNvPr id="2" name="Group 18"/>
          <p:cNvGrpSpPr>
            <a:grpSpLocks/>
          </p:cNvGrpSpPr>
          <p:nvPr/>
        </p:nvGrpSpPr>
        <p:grpSpPr bwMode="auto">
          <a:xfrm>
            <a:off x="520700" y="2600325"/>
            <a:ext cx="2689225" cy="1379538"/>
            <a:chOff x="328" y="1638"/>
            <a:chExt cx="1694" cy="869"/>
          </a:xfrm>
        </p:grpSpPr>
        <p:sp>
          <p:nvSpPr>
            <p:cNvPr id="104460" name="Oval 15"/>
            <p:cNvSpPr>
              <a:spLocks noChangeArrowheads="1"/>
            </p:cNvSpPr>
            <p:nvPr/>
          </p:nvSpPr>
          <p:spPr bwMode="auto">
            <a:xfrm>
              <a:off x="328" y="1638"/>
              <a:ext cx="812" cy="754"/>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cxnSp>
          <p:nvCxnSpPr>
            <p:cNvPr id="104461" name="Straight Arrow Connector 17"/>
            <p:cNvCxnSpPr>
              <a:cxnSpLocks noChangeShapeType="1"/>
              <a:endCxn id="104460" idx="5"/>
            </p:cNvCxnSpPr>
            <p:nvPr/>
          </p:nvCxnSpPr>
          <p:spPr bwMode="auto">
            <a:xfrm flipH="1" flipV="1">
              <a:off x="1021" y="2294"/>
              <a:ext cx="1001" cy="213"/>
            </a:xfrm>
            <a:prstGeom prst="straightConnector1">
              <a:avLst/>
            </a:prstGeom>
            <a:noFill/>
            <a:ln w="38100">
              <a:solidFill>
                <a:srgbClr val="FF0000"/>
              </a:solidFill>
              <a:round/>
              <a:headEnd/>
              <a:tailEnd type="stealth" w="lg" len="lg"/>
            </a:ln>
            <a:extLst>
              <a:ext uri="{909E8E84-426E-40dd-AFC4-6F175D3DCCD1}">
                <a14:hiddenFill xmlns="" xmlns:a14="http://schemas.microsoft.com/office/drawing/2010/main">
                  <a:noFill/>
                </a14:hiddenFill>
              </a:ext>
            </a:extLst>
          </p:spPr>
        </p:cxnSp>
      </p:grpSp>
      <p:pic>
        <p:nvPicPr>
          <p:cNvPr id="21" name="Picture 20" descr="mrna_localization_sample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81300" y="4606925"/>
            <a:ext cx="6302375" cy="176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459" name="Picture 15" descr="GIS_PET_loc.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56150" y="1955800"/>
            <a:ext cx="4275138" cy="742950"/>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7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106498" name="Title 1"/>
          <p:cNvSpPr>
            <a:spLocks noGrp="1"/>
          </p:cNvSpPr>
          <p:nvPr>
            <p:ph type="title"/>
          </p:nvPr>
        </p:nvSpPr>
        <p:spPr>
          <a:xfrm>
            <a:off x="457200" y="-152400"/>
            <a:ext cx="8229600" cy="1143000"/>
          </a:xfrm>
        </p:spPr>
        <p:txBody>
          <a:bodyPr/>
          <a:lstStyle/>
          <a:p>
            <a:pPr eaLnBrk="1" hangingPunct="1"/>
            <a:r>
              <a:rPr lang="en-US" sz="2800">
                <a:latin typeface="Arial" charset="0"/>
                <a:cs typeface="ＭＳ Ｐゴシック" charset="0"/>
              </a:rPr>
              <a:t>Expression Data: Presence of RNA or Exons</a:t>
            </a:r>
          </a:p>
        </p:txBody>
      </p:sp>
      <p:sp>
        <p:nvSpPr>
          <p:cNvPr id="19459" name="Content Placeholder 2"/>
          <p:cNvSpPr>
            <a:spLocks noGrp="1"/>
          </p:cNvSpPr>
          <p:nvPr>
            <p:ph idx="1"/>
          </p:nvPr>
        </p:nvSpPr>
        <p:spPr>
          <a:xfrm>
            <a:off x="533400" y="5867400"/>
            <a:ext cx="8305800" cy="1060450"/>
          </a:xfrm>
        </p:spPr>
        <p:txBody>
          <a:bodyPr/>
          <a:lstStyle/>
          <a:p>
            <a:pPr eaLnBrk="1" hangingPunct="1"/>
            <a:r>
              <a:rPr lang="en-US" sz="2400">
                <a:latin typeface="Arial" charset="0"/>
                <a:cs typeface="ＭＳ Ｐゴシック" charset="0"/>
              </a:rPr>
              <a:t>RNAs of various types</a:t>
            </a:r>
          </a:p>
          <a:p>
            <a:pPr eaLnBrk="1" hangingPunct="1"/>
            <a:r>
              <a:rPr lang="en-US" sz="2400">
                <a:latin typeface="Arial" charset="0"/>
                <a:cs typeface="ＭＳ Ｐゴシック" charset="0"/>
              </a:rPr>
              <a:t>Special look for long mRNAs and exons</a:t>
            </a:r>
          </a:p>
        </p:txBody>
      </p:sp>
      <p:pic>
        <p:nvPicPr>
          <p:cNvPr id="6" name="Picture 5" descr="caltech_rnaseq.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25" y="758825"/>
            <a:ext cx="4051300" cy="723900"/>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7" name="Picture 6" descr="cshl_longrnaseq.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17850" y="3336925"/>
            <a:ext cx="4860925" cy="731838"/>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106502" name="Picture 10" descr="mRNA_diagram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325" y="2324100"/>
            <a:ext cx="2854325" cy="2640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0"/>
          <p:cNvSpPr/>
          <p:nvPr/>
        </p:nvSpPr>
        <p:spPr>
          <a:xfrm>
            <a:off x="60325" y="4994275"/>
            <a:ext cx="2555875" cy="307975"/>
          </a:xfrm>
          <a:prstGeom prst="rect">
            <a:avLst/>
          </a:prstGeom>
        </p:spPr>
        <p:txBody>
          <a:bodyPr wrap="none">
            <a:spAutoFit/>
          </a:bodyPr>
          <a:lstStyle/>
          <a:p>
            <a:pPr>
              <a:defRPr/>
            </a:pPr>
            <a:r>
              <a:rPr lang="en-US" sz="1400" b="1" dirty="0">
                <a:solidFill>
                  <a:srgbClr val="000000"/>
                </a:solidFill>
                <a:latin typeface="+mj-lt"/>
                <a:ea typeface="ＭＳ Ｐゴシック" pitchFamily="34" charset="-128"/>
                <a:cs typeface="Aharoni" pitchFamily="2" charset="-79"/>
              </a:rPr>
              <a:t>http://en.wikipedia.org/wiki/MRNA</a:t>
            </a:r>
          </a:p>
        </p:txBody>
      </p:sp>
      <p:pic>
        <p:nvPicPr>
          <p:cNvPr id="9" name="Picture 8" descr="UW_affyexon.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95775" y="4902200"/>
            <a:ext cx="3406775" cy="752475"/>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12" name="Picture 11" descr="cshl_sm_RNA_seq.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14650" y="4073525"/>
            <a:ext cx="4756150" cy="628650"/>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13" name="Picture 12" descr="duke_affy_exon.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40300" y="5597525"/>
            <a:ext cx="3763963" cy="608013"/>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14" name="Picture 13" descr="GIS_RNA_seq.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019550" y="850900"/>
            <a:ext cx="4972050" cy="603250"/>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15" name="Picture 14" descr="hudsonalpha_rna_seq.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270125" y="2047875"/>
            <a:ext cx="3592513" cy="520700"/>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16" name="Picture 15" descr="Yale_rna_seq.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30288" y="1495425"/>
            <a:ext cx="5291137" cy="517525"/>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17" name="Picture 16" descr="helicos_rna_seq.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092575" y="2581275"/>
            <a:ext cx="3222625" cy="547688"/>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109570" name="Title 1"/>
          <p:cNvSpPr>
            <a:spLocks noGrp="1"/>
          </p:cNvSpPr>
          <p:nvPr>
            <p:ph type="title"/>
          </p:nvPr>
        </p:nvSpPr>
        <p:spPr>
          <a:xfrm>
            <a:off x="457200" y="-228600"/>
            <a:ext cx="8229600" cy="1143000"/>
          </a:xfrm>
        </p:spPr>
        <p:txBody>
          <a:bodyPr/>
          <a:lstStyle/>
          <a:p>
            <a:pPr eaLnBrk="1" hangingPunct="1"/>
            <a:r>
              <a:rPr lang="en-US">
                <a:latin typeface="Arial" charset="0"/>
                <a:cs typeface="ＭＳ Ｐゴシック" charset="0"/>
              </a:rPr>
              <a:t>Regulation Data</a:t>
            </a:r>
          </a:p>
        </p:txBody>
      </p:sp>
      <p:sp>
        <p:nvSpPr>
          <p:cNvPr id="20483" name="Content Placeholder 2"/>
          <p:cNvSpPr>
            <a:spLocks noGrp="1"/>
          </p:cNvSpPr>
          <p:nvPr>
            <p:ph idx="1"/>
          </p:nvPr>
        </p:nvSpPr>
        <p:spPr>
          <a:xfrm>
            <a:off x="533400" y="5775325"/>
            <a:ext cx="8610600" cy="1060450"/>
          </a:xfrm>
        </p:spPr>
        <p:txBody>
          <a:bodyPr/>
          <a:lstStyle/>
          <a:p>
            <a:pPr eaLnBrk="1" hangingPunct="1"/>
            <a:r>
              <a:rPr lang="en-US" sz="2400">
                <a:latin typeface="Arial" charset="0"/>
                <a:cs typeface="ＭＳ Ｐゴシック" charset="0"/>
              </a:rPr>
              <a:t>Regulation data</a:t>
            </a:r>
          </a:p>
          <a:p>
            <a:pPr eaLnBrk="1" hangingPunct="1"/>
            <a:r>
              <a:rPr lang="en-US" sz="2400">
                <a:latin typeface="Arial" charset="0"/>
                <a:cs typeface="ＭＳ Ｐゴシック" charset="0"/>
              </a:rPr>
              <a:t>Structure: modifications, open vs. closed chromatin </a:t>
            </a:r>
          </a:p>
        </p:txBody>
      </p:sp>
      <p:pic>
        <p:nvPicPr>
          <p:cNvPr id="109572" name="Picture 6" descr="dna_topology_NHGR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2838" y="1147763"/>
            <a:ext cx="5430837" cy="247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8" name="Picture 8" descr="haib_methylseq.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4850" y="2508250"/>
            <a:ext cx="2854325" cy="630238"/>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20489" name="Picture 13" descr="openchromati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060700"/>
            <a:ext cx="3130550" cy="563563"/>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20490" name="Picture 15" descr="UW_dnase1h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46350" y="3705225"/>
            <a:ext cx="5405438" cy="617538"/>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20492" name="Picture 17" descr="regulation_peak_sig.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82950" y="4946650"/>
            <a:ext cx="5768975" cy="124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TextBox 18"/>
          <p:cNvSpPr txBox="1"/>
          <p:nvPr/>
        </p:nvSpPr>
        <p:spPr>
          <a:xfrm>
            <a:off x="6965950" y="1095375"/>
            <a:ext cx="1584325" cy="369888"/>
          </a:xfrm>
          <a:prstGeom prst="rect">
            <a:avLst/>
          </a:prstGeom>
          <a:noFill/>
        </p:spPr>
        <p:txBody>
          <a:bodyPr wrap="none">
            <a:spAutoFit/>
          </a:bodyPr>
          <a:lstStyle/>
          <a:p>
            <a:pPr>
              <a:defRPr/>
            </a:pPr>
            <a:r>
              <a:rPr lang="en-US" sz="1800" b="1" i="1" dirty="0">
                <a:solidFill>
                  <a:srgbClr val="000000"/>
                </a:solidFill>
                <a:latin typeface="+mj-lt"/>
                <a:ea typeface="ＭＳ Ｐゴシック" pitchFamily="34" charset="-128"/>
                <a:cs typeface="+mn-cs"/>
              </a:rPr>
              <a:t>Image from NIH</a:t>
            </a:r>
          </a:p>
        </p:txBody>
      </p:sp>
      <p:pic>
        <p:nvPicPr>
          <p:cNvPr id="109578" name="Picture 13" descr="HAIB_methyl127.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57300" y="758825"/>
            <a:ext cx="5738813" cy="457200"/>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20493" name="Picture 14" descr="UW_DNase_dgf.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14650" y="4300538"/>
            <a:ext cx="6076950" cy="509587"/>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109580" name="Picture 15" descr="UW_histone.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0325" y="1289050"/>
            <a:ext cx="4837113" cy="482600"/>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20487" name="Picture 7" descr="broad_histone.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28625" y="1743075"/>
            <a:ext cx="4116388" cy="581025"/>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9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048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048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49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4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111618" name="Picture 11" descr="TATA-binding_protei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8250" y="2324100"/>
            <a:ext cx="2825750" cy="259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9" name="Title 1"/>
          <p:cNvSpPr>
            <a:spLocks noGrp="1"/>
          </p:cNvSpPr>
          <p:nvPr>
            <p:ph type="title"/>
          </p:nvPr>
        </p:nvSpPr>
        <p:spPr>
          <a:xfrm>
            <a:off x="457200" y="-152400"/>
            <a:ext cx="8229600" cy="1143000"/>
          </a:xfrm>
        </p:spPr>
        <p:txBody>
          <a:bodyPr/>
          <a:lstStyle/>
          <a:p>
            <a:pPr eaLnBrk="1" hangingPunct="1"/>
            <a:r>
              <a:rPr lang="en-US">
                <a:latin typeface="Arial" charset="0"/>
                <a:cs typeface="ＭＳ Ｐゴシック" charset="0"/>
              </a:rPr>
              <a:t>Regulation Data II</a:t>
            </a:r>
          </a:p>
        </p:txBody>
      </p:sp>
      <p:sp>
        <p:nvSpPr>
          <p:cNvPr id="3" name="Content Placeholder 2"/>
          <p:cNvSpPr>
            <a:spLocks noGrp="1"/>
          </p:cNvSpPr>
          <p:nvPr>
            <p:ph idx="1"/>
          </p:nvPr>
        </p:nvSpPr>
        <p:spPr>
          <a:xfrm>
            <a:off x="533400" y="5730875"/>
            <a:ext cx="8305800" cy="1035050"/>
          </a:xfrm>
        </p:spPr>
        <p:txBody>
          <a:bodyPr/>
          <a:lstStyle/>
          <a:p>
            <a:pPr eaLnBrk="1" hangingPunct="1"/>
            <a:r>
              <a:rPr lang="en-US" sz="2800">
                <a:latin typeface="Arial" charset="0"/>
                <a:cs typeface="ＭＳ Ｐゴシック" charset="0"/>
              </a:rPr>
              <a:t>Transcription factor binding sites, TFBS</a:t>
            </a:r>
          </a:p>
          <a:p>
            <a:pPr eaLnBrk="1" hangingPunct="1"/>
            <a:r>
              <a:rPr lang="en-US" sz="2800">
                <a:latin typeface="Arial" charset="0"/>
                <a:cs typeface="ＭＳ Ｐゴシック" charset="0"/>
              </a:rPr>
              <a:t>RNA binding proteins</a:t>
            </a:r>
          </a:p>
        </p:txBody>
      </p:sp>
      <p:pic>
        <p:nvPicPr>
          <p:cNvPr id="9" name="Picture 8" descr="suny_rb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7350" y="4625975"/>
            <a:ext cx="4541838" cy="596900"/>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grpSp>
        <p:nvGrpSpPr>
          <p:cNvPr id="2" name="Group 15"/>
          <p:cNvGrpSpPr>
            <a:grpSpLocks/>
          </p:cNvGrpSpPr>
          <p:nvPr/>
        </p:nvGrpSpPr>
        <p:grpSpPr bwMode="auto">
          <a:xfrm>
            <a:off x="92075" y="3060700"/>
            <a:ext cx="6261100" cy="1196975"/>
            <a:chOff x="244475" y="4073525"/>
            <a:chExt cx="6261100" cy="1196611"/>
          </a:xfrm>
        </p:grpSpPr>
        <p:pic>
          <p:nvPicPr>
            <p:cNvPr id="111627" name="Picture 9" descr="nhgri_nr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4475" y="4644499"/>
              <a:ext cx="4879975" cy="625637"/>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111628" name="Picture 10" descr="nhgri_bipro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41450" y="4073525"/>
              <a:ext cx="5064125" cy="589199"/>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grpSp>
      <p:pic>
        <p:nvPicPr>
          <p:cNvPr id="111623" name="Picture 7" descr="yale_tfb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6225" y="758825"/>
            <a:ext cx="6689725" cy="582613"/>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111624" name="Picture 6" descr="haib_tfb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49425" y="1311275"/>
            <a:ext cx="6965950" cy="619125"/>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sp>
        <p:nvSpPr>
          <p:cNvPr id="13" name="TextBox 12"/>
          <p:cNvSpPr txBox="1"/>
          <p:nvPr/>
        </p:nvSpPr>
        <p:spPr>
          <a:xfrm>
            <a:off x="6629400" y="4441825"/>
            <a:ext cx="1766888" cy="338138"/>
          </a:xfrm>
          <a:prstGeom prst="rect">
            <a:avLst/>
          </a:prstGeom>
          <a:noFill/>
        </p:spPr>
        <p:txBody>
          <a:bodyPr wrap="none">
            <a:spAutoFit/>
          </a:bodyPr>
          <a:lstStyle/>
          <a:p>
            <a:pPr>
              <a:defRPr/>
            </a:pPr>
            <a:r>
              <a:rPr lang="en-US" sz="1600" b="1" i="1" dirty="0">
                <a:solidFill>
                  <a:srgbClr val="000000"/>
                </a:solidFill>
                <a:latin typeface="+mj-lt"/>
                <a:ea typeface="ＭＳ Ｐゴシック" pitchFamily="34" charset="-128"/>
                <a:cs typeface="+mn-cs"/>
              </a:rPr>
              <a:t>TATA bound to DNA</a:t>
            </a:r>
          </a:p>
        </p:txBody>
      </p:sp>
      <p:pic>
        <p:nvPicPr>
          <p:cNvPr id="111626" name="Picture 16" descr="slide18_ucsc_selection.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2047875"/>
            <a:ext cx="6669088" cy="785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388" y="1052513"/>
            <a:ext cx="8856662" cy="482441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18434" name="Rectangle 2"/>
          <p:cNvSpPr>
            <a:spLocks noGrp="1" noChangeArrowheads="1"/>
          </p:cNvSpPr>
          <p:nvPr>
            <p:ph type="body" idx="1"/>
          </p:nvPr>
        </p:nvSpPr>
        <p:spPr>
          <a:xfrm>
            <a:off x="228600" y="188913"/>
            <a:ext cx="8229600" cy="649287"/>
          </a:xfrm>
          <a:noFill/>
        </p:spPr>
        <p:txBody>
          <a:bodyPr/>
          <a:lstStyle/>
          <a:p>
            <a:pPr algn="r" eaLnBrk="1" hangingPunct="1">
              <a:spcBef>
                <a:spcPct val="0"/>
              </a:spcBef>
              <a:buFontTx/>
              <a:buNone/>
            </a:pPr>
            <a:r>
              <a:rPr lang="it-IT" dirty="0" err="1">
                <a:solidFill>
                  <a:srgbClr val="003366"/>
                </a:solidFill>
                <a:latin typeface="Arial" charset="0"/>
                <a:cs typeface="ＭＳ Ｐゴシック" charset="0"/>
              </a:rPr>
              <a:t>Modern</a:t>
            </a:r>
            <a:r>
              <a:rPr lang="it-IT" dirty="0">
                <a:solidFill>
                  <a:srgbClr val="003366"/>
                </a:solidFill>
                <a:latin typeface="Arial" charset="0"/>
                <a:cs typeface="ＭＳ Ｐゴシック" charset="0"/>
              </a:rPr>
              <a:t> </a:t>
            </a:r>
            <a:r>
              <a:rPr lang="it-IT" dirty="0" err="1">
                <a:solidFill>
                  <a:srgbClr val="003366"/>
                </a:solidFill>
                <a:latin typeface="Arial" charset="0"/>
                <a:cs typeface="ＭＳ Ｐゴシック" charset="0"/>
              </a:rPr>
              <a:t>Biology</a:t>
            </a:r>
            <a:r>
              <a:rPr lang="it-IT" dirty="0">
                <a:solidFill>
                  <a:srgbClr val="003366"/>
                </a:solidFill>
                <a:latin typeface="Arial" charset="0"/>
                <a:cs typeface="ＭＳ Ｐゴシック" charset="0"/>
              </a:rPr>
              <a:t> and </a:t>
            </a:r>
            <a:r>
              <a:rPr lang="it-IT" dirty="0" err="1">
                <a:solidFill>
                  <a:srgbClr val="003366"/>
                </a:solidFill>
                <a:latin typeface="Arial" charset="0"/>
                <a:cs typeface="ＭＳ Ｐゴシック" charset="0"/>
              </a:rPr>
              <a:t>Genome</a:t>
            </a:r>
            <a:r>
              <a:rPr lang="it-IT" dirty="0">
                <a:solidFill>
                  <a:srgbClr val="003366"/>
                </a:solidFill>
                <a:latin typeface="Arial" charset="0"/>
                <a:cs typeface="ＭＳ Ｐゴシック" charset="0"/>
              </a:rPr>
              <a:t> Projects</a:t>
            </a:r>
          </a:p>
        </p:txBody>
      </p:sp>
      <p:pic>
        <p:nvPicPr>
          <p:cNvPr id="1843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14463"/>
            <a:ext cx="936625" cy="100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419225"/>
            <a:ext cx="1081088" cy="1033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1414463"/>
            <a:ext cx="965200" cy="100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1406525"/>
            <a:ext cx="1016000" cy="96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9" name="Text Box 8"/>
          <p:cNvSpPr txBox="1">
            <a:spLocks noChangeArrowheads="1"/>
          </p:cNvSpPr>
          <p:nvPr/>
        </p:nvSpPr>
        <p:spPr bwMode="auto">
          <a:xfrm>
            <a:off x="34925" y="4503738"/>
            <a:ext cx="3024188"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600">
                <a:solidFill>
                  <a:srgbClr val="003366"/>
                </a:solidFill>
              </a:rPr>
              <a:t>Miescher isola la nucleina, il DNA allora sconosciuto</a:t>
            </a:r>
          </a:p>
        </p:txBody>
      </p:sp>
      <p:sp>
        <p:nvSpPr>
          <p:cNvPr id="18440" name="Line 9"/>
          <p:cNvSpPr>
            <a:spLocks noChangeShapeType="1"/>
          </p:cNvSpPr>
          <p:nvPr/>
        </p:nvSpPr>
        <p:spPr bwMode="auto">
          <a:xfrm>
            <a:off x="1908175" y="2854325"/>
            <a:ext cx="6551613"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18441" name="Line 10"/>
          <p:cNvSpPr>
            <a:spLocks noChangeShapeType="1"/>
          </p:cNvSpPr>
          <p:nvPr/>
        </p:nvSpPr>
        <p:spPr bwMode="auto">
          <a:xfrm>
            <a:off x="755650" y="2889250"/>
            <a:ext cx="0" cy="15113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it-IT"/>
          </a:p>
        </p:txBody>
      </p:sp>
      <p:sp>
        <p:nvSpPr>
          <p:cNvPr id="18442" name="Rectangle 11"/>
          <p:cNvSpPr>
            <a:spLocks noChangeArrowheads="1"/>
          </p:cNvSpPr>
          <p:nvPr/>
        </p:nvSpPr>
        <p:spPr bwMode="auto">
          <a:xfrm>
            <a:off x="395288" y="2422525"/>
            <a:ext cx="692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it-IT"/>
              <a:t>1869</a:t>
            </a:r>
            <a:endParaRPr lang="en-GB"/>
          </a:p>
        </p:txBody>
      </p:sp>
      <p:sp>
        <p:nvSpPr>
          <p:cNvPr id="18443" name="Rectangle 12"/>
          <p:cNvSpPr>
            <a:spLocks noChangeArrowheads="1"/>
          </p:cNvSpPr>
          <p:nvPr/>
        </p:nvSpPr>
        <p:spPr bwMode="auto">
          <a:xfrm>
            <a:off x="1143000" y="3248025"/>
            <a:ext cx="2852738"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it-IT" sz="1600">
                <a:solidFill>
                  <a:srgbClr val="003366"/>
                </a:solidFill>
              </a:rPr>
              <a:t>Watson e Crick scoprono la struttura del DNA</a:t>
            </a:r>
          </a:p>
          <a:p>
            <a:pPr algn="ctr"/>
            <a:r>
              <a:rPr lang="it-IT" sz="1600" i="1">
                <a:solidFill>
                  <a:srgbClr val="003366"/>
                </a:solidFill>
              </a:rPr>
              <a:t>(Nobel per la medicina 1962)</a:t>
            </a:r>
          </a:p>
        </p:txBody>
      </p:sp>
      <p:sp>
        <p:nvSpPr>
          <p:cNvPr id="18444" name="Rectangle 13"/>
          <p:cNvSpPr>
            <a:spLocks noChangeArrowheads="1"/>
          </p:cNvSpPr>
          <p:nvPr/>
        </p:nvSpPr>
        <p:spPr bwMode="auto">
          <a:xfrm>
            <a:off x="2268538" y="2493963"/>
            <a:ext cx="692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it-IT"/>
              <a:t>1953</a:t>
            </a:r>
          </a:p>
        </p:txBody>
      </p:sp>
      <p:sp>
        <p:nvSpPr>
          <p:cNvPr id="18445" name="Line 14"/>
          <p:cNvSpPr>
            <a:spLocks noChangeShapeType="1"/>
          </p:cNvSpPr>
          <p:nvPr/>
        </p:nvSpPr>
        <p:spPr bwMode="auto">
          <a:xfrm>
            <a:off x="2627313" y="2889250"/>
            <a:ext cx="0" cy="431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it-IT"/>
          </a:p>
        </p:txBody>
      </p:sp>
      <p:sp>
        <p:nvSpPr>
          <p:cNvPr id="18446" name="Rectangle 15"/>
          <p:cNvSpPr>
            <a:spLocks noChangeArrowheads="1"/>
          </p:cNvSpPr>
          <p:nvPr/>
        </p:nvSpPr>
        <p:spPr bwMode="auto">
          <a:xfrm>
            <a:off x="2743200" y="4835525"/>
            <a:ext cx="3384550"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it-IT" sz="1600">
                <a:solidFill>
                  <a:srgbClr val="003366"/>
                </a:solidFill>
              </a:rPr>
              <a:t>Khorana e altri 12 ricercatori producono il primo gene sintetico </a:t>
            </a:r>
            <a:r>
              <a:rPr lang="it-IT" sz="1600" i="1">
                <a:solidFill>
                  <a:srgbClr val="003366"/>
                </a:solidFill>
              </a:rPr>
              <a:t>(Nobel per la medicina, 1968)</a:t>
            </a:r>
            <a:endParaRPr lang="en-GB" sz="1600" i="1">
              <a:solidFill>
                <a:srgbClr val="003366"/>
              </a:solidFill>
            </a:endParaRPr>
          </a:p>
        </p:txBody>
      </p:sp>
      <p:sp>
        <p:nvSpPr>
          <p:cNvPr id="18447" name="Line 16"/>
          <p:cNvSpPr>
            <a:spLocks noChangeShapeType="1"/>
          </p:cNvSpPr>
          <p:nvPr/>
        </p:nvSpPr>
        <p:spPr bwMode="auto">
          <a:xfrm>
            <a:off x="3635375" y="2887663"/>
            <a:ext cx="0" cy="1981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it-IT"/>
          </a:p>
        </p:txBody>
      </p:sp>
      <p:sp>
        <p:nvSpPr>
          <p:cNvPr id="18448" name="Rectangle 17"/>
          <p:cNvSpPr>
            <a:spLocks noChangeArrowheads="1"/>
          </p:cNvSpPr>
          <p:nvPr/>
        </p:nvSpPr>
        <p:spPr bwMode="auto">
          <a:xfrm>
            <a:off x="3276600" y="2487613"/>
            <a:ext cx="692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it-IT"/>
              <a:t>1968</a:t>
            </a:r>
            <a:endParaRPr lang="en-GB"/>
          </a:p>
        </p:txBody>
      </p:sp>
      <p:sp>
        <p:nvSpPr>
          <p:cNvPr id="18449" name="Rectangle 18"/>
          <p:cNvSpPr>
            <a:spLocks noChangeArrowheads="1"/>
          </p:cNvSpPr>
          <p:nvPr/>
        </p:nvSpPr>
        <p:spPr bwMode="auto">
          <a:xfrm>
            <a:off x="3779838" y="3963988"/>
            <a:ext cx="3313112"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it-IT" sz="1600">
                <a:solidFill>
                  <a:srgbClr val="003366"/>
                </a:solidFill>
              </a:rPr>
              <a:t>Mullis inventa la tecnica PCR per analizzare sequenze di DNA</a:t>
            </a:r>
          </a:p>
          <a:p>
            <a:pPr algn="ctr"/>
            <a:r>
              <a:rPr lang="it-IT" sz="1600" i="1">
                <a:solidFill>
                  <a:srgbClr val="003366"/>
                </a:solidFill>
              </a:rPr>
              <a:t>(Nobel per la chimica 1993)</a:t>
            </a:r>
            <a:endParaRPr lang="en-GB" sz="1600">
              <a:solidFill>
                <a:srgbClr val="003366"/>
              </a:solidFill>
            </a:endParaRPr>
          </a:p>
        </p:txBody>
      </p:sp>
      <p:sp>
        <p:nvSpPr>
          <p:cNvPr id="18450" name="Rectangle 19"/>
          <p:cNvSpPr>
            <a:spLocks noChangeArrowheads="1"/>
          </p:cNvSpPr>
          <p:nvPr/>
        </p:nvSpPr>
        <p:spPr bwMode="auto">
          <a:xfrm>
            <a:off x="5148263" y="2493963"/>
            <a:ext cx="692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it-IT"/>
              <a:t>1983</a:t>
            </a:r>
            <a:endParaRPr lang="en-GB"/>
          </a:p>
        </p:txBody>
      </p:sp>
      <p:sp>
        <p:nvSpPr>
          <p:cNvPr id="18451" name="Line 20"/>
          <p:cNvSpPr>
            <a:spLocks noChangeShapeType="1"/>
          </p:cNvSpPr>
          <p:nvPr/>
        </p:nvSpPr>
        <p:spPr bwMode="auto">
          <a:xfrm>
            <a:off x="5580063" y="2889250"/>
            <a:ext cx="0" cy="115093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it-IT"/>
          </a:p>
        </p:txBody>
      </p:sp>
      <p:sp>
        <p:nvSpPr>
          <p:cNvPr id="18452" name="Rectangle 21"/>
          <p:cNvSpPr>
            <a:spLocks noChangeArrowheads="1"/>
          </p:cNvSpPr>
          <p:nvPr/>
        </p:nvSpPr>
        <p:spPr bwMode="auto">
          <a:xfrm>
            <a:off x="6084888" y="3479800"/>
            <a:ext cx="2843212"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it-IT" sz="1600">
                <a:solidFill>
                  <a:srgbClr val="003366"/>
                </a:solidFill>
              </a:rPr>
              <a:t>Viene fondata la HUGO, comincia il Progetto Genoma</a:t>
            </a:r>
          </a:p>
        </p:txBody>
      </p:sp>
      <p:sp>
        <p:nvSpPr>
          <p:cNvPr id="18453" name="Rectangle 22"/>
          <p:cNvSpPr>
            <a:spLocks noChangeArrowheads="1"/>
          </p:cNvSpPr>
          <p:nvPr/>
        </p:nvSpPr>
        <p:spPr bwMode="auto">
          <a:xfrm>
            <a:off x="6156325" y="2493963"/>
            <a:ext cx="692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it-IT"/>
              <a:t>1988</a:t>
            </a:r>
            <a:endParaRPr lang="en-GB"/>
          </a:p>
        </p:txBody>
      </p:sp>
      <p:pic>
        <p:nvPicPr>
          <p:cNvPr id="18454"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1341438"/>
            <a:ext cx="1800225" cy="1093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55" name="Line 25"/>
          <p:cNvSpPr>
            <a:spLocks noChangeShapeType="1"/>
          </p:cNvSpPr>
          <p:nvPr/>
        </p:nvSpPr>
        <p:spPr bwMode="auto">
          <a:xfrm>
            <a:off x="6588125" y="2889250"/>
            <a:ext cx="0" cy="50323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it-IT"/>
          </a:p>
        </p:txBody>
      </p:sp>
      <p:sp>
        <p:nvSpPr>
          <p:cNvPr id="18456" name="Line 26"/>
          <p:cNvSpPr>
            <a:spLocks noChangeShapeType="1"/>
          </p:cNvSpPr>
          <p:nvPr/>
        </p:nvSpPr>
        <p:spPr bwMode="auto">
          <a:xfrm flipH="1">
            <a:off x="250825" y="2854325"/>
            <a:ext cx="1368425"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18457" name="Line 27"/>
          <p:cNvSpPr>
            <a:spLocks noChangeShapeType="1"/>
          </p:cNvSpPr>
          <p:nvPr/>
        </p:nvSpPr>
        <p:spPr bwMode="auto">
          <a:xfrm flipV="1">
            <a:off x="1547813" y="2889250"/>
            <a:ext cx="215900" cy="2159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18458" name="Line 28"/>
          <p:cNvSpPr>
            <a:spLocks noChangeShapeType="1"/>
          </p:cNvSpPr>
          <p:nvPr/>
        </p:nvSpPr>
        <p:spPr bwMode="auto">
          <a:xfrm flipV="1">
            <a:off x="1692275" y="2889250"/>
            <a:ext cx="215900" cy="2159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a:p>
        </p:txBody>
      </p:sp>
      <p:pic>
        <p:nvPicPr>
          <p:cNvPr id="18459" name="Picture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1376363"/>
            <a:ext cx="747713"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18" name="Picture 17" descr="cnv_cartoon_openhelix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1679575"/>
            <a:ext cx="5553075" cy="1133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67" name="Title 1"/>
          <p:cNvSpPr>
            <a:spLocks noGrp="1"/>
          </p:cNvSpPr>
          <p:nvPr>
            <p:ph type="title"/>
          </p:nvPr>
        </p:nvSpPr>
        <p:spPr>
          <a:xfrm>
            <a:off x="457200" y="-171450"/>
            <a:ext cx="8229600" cy="1143000"/>
          </a:xfrm>
        </p:spPr>
        <p:txBody>
          <a:bodyPr/>
          <a:lstStyle/>
          <a:p>
            <a:pPr eaLnBrk="1" hangingPunct="1"/>
            <a:r>
              <a:rPr lang="en-US" dirty="0">
                <a:latin typeface="Arial" charset="0"/>
                <a:cs typeface="ＭＳ Ｐゴシック" charset="0"/>
              </a:rPr>
              <a:t>Variation Data</a:t>
            </a:r>
          </a:p>
        </p:txBody>
      </p:sp>
      <p:sp>
        <p:nvSpPr>
          <p:cNvPr id="113668" name="Content Placeholder 2"/>
          <p:cNvSpPr>
            <a:spLocks noGrp="1"/>
          </p:cNvSpPr>
          <p:nvPr>
            <p:ph idx="1"/>
          </p:nvPr>
        </p:nvSpPr>
        <p:spPr>
          <a:xfrm>
            <a:off x="533400" y="6099175"/>
            <a:ext cx="8305800" cy="460375"/>
          </a:xfrm>
        </p:spPr>
        <p:txBody>
          <a:bodyPr/>
          <a:lstStyle/>
          <a:p>
            <a:pPr eaLnBrk="1" hangingPunct="1"/>
            <a:r>
              <a:rPr lang="en-US">
                <a:latin typeface="Arial" charset="0"/>
                <a:cs typeface="ＭＳ Ｐゴシック" charset="0"/>
              </a:rPr>
              <a:t>Copy Number Variation (CNV) Data</a:t>
            </a:r>
          </a:p>
          <a:p>
            <a:pPr eaLnBrk="1" hangingPunct="1"/>
            <a:endParaRPr lang="en-US">
              <a:latin typeface="Arial" charset="0"/>
              <a:cs typeface="ＭＳ Ｐゴシック" charset="0"/>
            </a:endParaRPr>
          </a:p>
        </p:txBody>
      </p:sp>
      <p:pic>
        <p:nvPicPr>
          <p:cNvPr id="113669" name="Picture 5" descr="commoncell_cnv.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2450" y="850900"/>
            <a:ext cx="8070850" cy="768350"/>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10" descr="cnv_sampl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3150" y="2968625"/>
            <a:ext cx="7300913" cy="1946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3" name="Straight Connector 12"/>
          <p:cNvCxnSpPr>
            <a:cxnSpLocks noChangeShapeType="1"/>
          </p:cNvCxnSpPr>
          <p:nvPr/>
        </p:nvCxnSpPr>
        <p:spPr bwMode="auto">
          <a:xfrm>
            <a:off x="2085975" y="2784475"/>
            <a:ext cx="2762250"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cxnSp>
      <p:cxnSp>
        <p:nvCxnSpPr>
          <p:cNvPr id="15" name="Straight Connector 14"/>
          <p:cNvCxnSpPr>
            <a:cxnSpLocks noChangeShapeType="1"/>
          </p:cNvCxnSpPr>
          <p:nvPr/>
        </p:nvCxnSpPr>
        <p:spPr bwMode="auto">
          <a:xfrm>
            <a:off x="5032375" y="2784475"/>
            <a:ext cx="1933575"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cxnSp>
      <p:pic>
        <p:nvPicPr>
          <p:cNvPr id="20" name="Picture 19" descr="cnv_setting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76575" y="4968875"/>
            <a:ext cx="3152775" cy="1038225"/>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cxnSp>
        <p:nvCxnSpPr>
          <p:cNvPr id="14" name="Straight Arrow Connector 13"/>
          <p:cNvCxnSpPr>
            <a:cxnSpLocks noChangeShapeType="1"/>
          </p:cNvCxnSpPr>
          <p:nvPr/>
        </p:nvCxnSpPr>
        <p:spPr bwMode="auto">
          <a:xfrm rot="16200000" flipH="1">
            <a:off x="2132012" y="2830513"/>
            <a:ext cx="1012825" cy="552450"/>
          </a:xfrm>
          <a:prstGeom prst="straightConnector1">
            <a:avLst/>
          </a:prstGeom>
          <a:noFill/>
          <a:ln w="38100">
            <a:solidFill>
              <a:srgbClr val="FF0000"/>
            </a:solidFill>
            <a:round/>
            <a:headEnd/>
            <a:tailEnd type="stealth" w="lg" len="lg"/>
          </a:ln>
          <a:extLst>
            <a:ext uri="{909E8E84-426E-40dd-AFC4-6F175D3DCCD1}">
              <a14:hiddenFill xmlns="" xmlns:a14="http://schemas.microsoft.com/office/drawing/2010/main">
                <a:noFill/>
              </a14:hiddenFill>
            </a:ext>
          </a:extLst>
        </p:spPr>
      </p:cxnSp>
      <p:cxnSp>
        <p:nvCxnSpPr>
          <p:cNvPr id="16" name="Straight Arrow Connector 15"/>
          <p:cNvCxnSpPr>
            <a:cxnSpLocks noChangeShapeType="1"/>
          </p:cNvCxnSpPr>
          <p:nvPr/>
        </p:nvCxnSpPr>
        <p:spPr bwMode="auto">
          <a:xfrm rot="5400000">
            <a:off x="4249738" y="2830512"/>
            <a:ext cx="1104900" cy="644525"/>
          </a:xfrm>
          <a:prstGeom prst="straightConnector1">
            <a:avLst/>
          </a:prstGeom>
          <a:noFill/>
          <a:ln w="38100">
            <a:solidFill>
              <a:srgbClr val="FF0000"/>
            </a:solidFill>
            <a:round/>
            <a:headEnd/>
            <a:tailEnd type="stealth" w="lg" len="lg"/>
          </a:ln>
          <a:extLst>
            <a:ext uri="{909E8E84-426E-40dd-AFC4-6F175D3DCCD1}">
              <a14:hiddenFill xmlns="" xmlns:a14="http://schemas.microsoft.com/office/drawing/2010/main">
                <a:noFill/>
              </a14:hiddenFill>
            </a:ext>
          </a:extLst>
        </p:spPr>
      </p:cxnSp>
      <p:sp>
        <p:nvSpPr>
          <p:cNvPr id="17" name="Rectangle 16"/>
          <p:cNvSpPr>
            <a:spLocks noChangeArrowheads="1"/>
          </p:cNvSpPr>
          <p:nvPr/>
        </p:nvSpPr>
        <p:spPr bwMode="auto">
          <a:xfrm>
            <a:off x="3282950" y="3941763"/>
            <a:ext cx="1196975" cy="217487"/>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cxnSp>
        <p:nvCxnSpPr>
          <p:cNvPr id="21" name="Straight Arrow Connector 20"/>
          <p:cNvCxnSpPr>
            <a:cxnSpLocks noChangeShapeType="1"/>
          </p:cNvCxnSpPr>
          <p:nvPr/>
        </p:nvCxnSpPr>
        <p:spPr bwMode="auto">
          <a:xfrm>
            <a:off x="5492750" y="2600325"/>
            <a:ext cx="1565275" cy="1320800"/>
          </a:xfrm>
          <a:prstGeom prst="straightConnector1">
            <a:avLst/>
          </a:prstGeom>
          <a:noFill/>
          <a:ln w="38100">
            <a:solidFill>
              <a:srgbClr val="FF0000"/>
            </a:solidFill>
            <a:round/>
            <a:headEnd/>
            <a:tailEnd type="stealth" w="lg" len="lg"/>
          </a:ln>
          <a:extLst>
            <a:ext uri="{909E8E84-426E-40dd-AFC4-6F175D3DCCD1}">
              <a14:hiddenFill xmlns="" xmlns:a14="http://schemas.microsoft.com/office/drawing/2010/main">
                <a:noFill/>
              </a14:hiddenFill>
            </a:ext>
          </a:extLst>
        </p:spPr>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9"/>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644650" y="596900"/>
            <a:ext cx="6148388" cy="57848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5220072" y="175280"/>
            <a:ext cx="3672408" cy="2677656"/>
          </a:xfrm>
          <a:prstGeom prst="rect">
            <a:avLst/>
          </a:prstGeom>
          <a:solidFill>
            <a:schemeClr val="tx1">
              <a:lumMod val="75000"/>
              <a:lumOff val="25000"/>
            </a:schemeClr>
          </a:solidFill>
          <a:ln w="9525">
            <a:noFill/>
            <a:miter lim="800000"/>
            <a:headEnd/>
            <a:tailEnd/>
          </a:ln>
          <a:effectLst/>
          <a:sp3d/>
        </p:spPr>
        <p:style>
          <a:lnRef idx="0">
            <a:schemeClr val="accent6"/>
          </a:lnRef>
          <a:fillRef idx="3">
            <a:schemeClr val="accent6"/>
          </a:fillRef>
          <a:effectRef idx="3">
            <a:schemeClr val="accent6"/>
          </a:effectRef>
          <a:fontRef idx="minor">
            <a:schemeClr val="lt1"/>
          </a:fontRef>
        </p:style>
        <p:txBody>
          <a:bodyPr wrap="square" anchor="ctr">
            <a:spAutoFit/>
          </a:bodyPr>
          <a:lstStyle/>
          <a:p>
            <a:pPr algn="ctr" defTabSz="457200">
              <a:defRPr/>
            </a:pPr>
            <a:r>
              <a:rPr lang="en-US" sz="2800" dirty="0">
                <a:solidFill>
                  <a:srgbClr val="FFFFFF"/>
                </a:solidFill>
                <a:ea typeface="Cambria" charset="0"/>
                <a:cs typeface="Cambria" charset="0"/>
              </a:rPr>
              <a:t>Manual Sanger sequencing based “chain termination”, radioactive labelling and gel electrophoresis </a:t>
            </a:r>
          </a:p>
        </p:txBody>
      </p:sp>
      <p:sp>
        <p:nvSpPr>
          <p:cNvPr id="115717" name="Rectangle 4"/>
          <p:cNvSpPr txBox="1">
            <a:spLocks noChangeArrowheads="1"/>
          </p:cNvSpPr>
          <p:nvPr/>
        </p:nvSpPr>
        <p:spPr bwMode="auto">
          <a:xfrm>
            <a:off x="2281238" y="4829444"/>
            <a:ext cx="3509962" cy="1323439"/>
          </a:xfrm>
          <a:prstGeom prst="rect">
            <a:avLst/>
          </a:prstGeom>
          <a:solidFill>
            <a:srgbClr val="FFFFFF">
              <a:alpha val="0"/>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Font typeface="Arial" charset="0"/>
              <a:buNone/>
            </a:pPr>
            <a:r>
              <a:rPr lang="en-US" sz="2000" b="1" dirty="0">
                <a:solidFill>
                  <a:srgbClr val="003366"/>
                </a:solidFill>
                <a:cs typeface="Cambria" charset="0"/>
              </a:rPr>
              <a:t>2 days of work: reading and entering the data done by hand, approximately 300 bases!</a:t>
            </a:r>
            <a:endParaRPr lang="en-US" sz="1800" b="1" dirty="0">
              <a:solidFill>
                <a:srgbClr val="003366"/>
              </a:solidFill>
              <a:cs typeface="Cambria" charset="0"/>
            </a:endParaRPr>
          </a:p>
        </p:txBody>
      </p:sp>
      <p:pic>
        <p:nvPicPr>
          <p:cNvPr id="115718" name="Picture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95550" y="920750"/>
            <a:ext cx="1714500" cy="227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737" name="Group 11"/>
          <p:cNvGrpSpPr>
            <a:grpSpLocks/>
          </p:cNvGrpSpPr>
          <p:nvPr/>
        </p:nvGrpSpPr>
        <p:grpSpPr bwMode="auto">
          <a:xfrm>
            <a:off x="251520" y="116632"/>
            <a:ext cx="8784975" cy="6504661"/>
            <a:chOff x="515350" y="622804"/>
            <a:chExt cx="8112713" cy="6504778"/>
          </a:xfrm>
        </p:grpSpPr>
        <p:grpSp>
          <p:nvGrpSpPr>
            <p:cNvPr id="116738" name="Group 8"/>
            <p:cNvGrpSpPr>
              <a:grpSpLocks/>
            </p:cNvGrpSpPr>
            <p:nvPr/>
          </p:nvGrpSpPr>
          <p:grpSpPr bwMode="auto">
            <a:xfrm>
              <a:off x="515938" y="622804"/>
              <a:ext cx="8112125" cy="6480837"/>
              <a:chOff x="515938" y="90992"/>
              <a:chExt cx="8112125" cy="6480837"/>
            </a:xfrm>
          </p:grpSpPr>
          <p:grpSp>
            <p:nvGrpSpPr>
              <p:cNvPr id="116741" name="Group 5"/>
              <p:cNvGrpSpPr>
                <a:grpSpLocks/>
              </p:cNvGrpSpPr>
              <p:nvPr/>
            </p:nvGrpSpPr>
            <p:grpSpPr bwMode="auto">
              <a:xfrm>
                <a:off x="515938" y="90992"/>
                <a:ext cx="7912633" cy="5034516"/>
                <a:chOff x="482600" y="77073"/>
                <a:chExt cx="7911085" cy="5035892"/>
              </a:xfrm>
            </p:grpSpPr>
            <p:sp>
              <p:nvSpPr>
                <p:cNvPr id="116745" name="Rectangle 3"/>
                <p:cNvSpPr>
                  <a:spLocks noChangeArrowheads="1"/>
                </p:cNvSpPr>
                <p:nvPr/>
              </p:nvSpPr>
              <p:spPr bwMode="auto">
                <a:xfrm>
                  <a:off x="482600" y="685848"/>
                  <a:ext cx="5105400" cy="4427117"/>
                </a:xfrm>
                <a:prstGeom prst="rect">
                  <a:avLst/>
                </a:prstGeom>
                <a:solidFill>
                  <a:srgbClr val="FFFFFF">
                    <a:alpha val="71765"/>
                  </a:srgb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algn="just">
                    <a:buFont typeface="Arial" charset="0"/>
                    <a:buNone/>
                  </a:pPr>
                  <a:r>
                    <a:rPr lang="en-US" sz="1600" dirty="0">
                      <a:cs typeface="Cambria" charset="0"/>
                    </a:rPr>
                    <a:t>Hood &amp; Hunkapiller released the 1</a:t>
                  </a:r>
                  <a:r>
                    <a:rPr lang="en-US" sz="1600" baseline="30000" dirty="0">
                      <a:cs typeface="Cambria" charset="0"/>
                    </a:rPr>
                    <a:t>st</a:t>
                  </a:r>
                  <a:r>
                    <a:rPr lang="en-US" sz="1600" dirty="0">
                      <a:cs typeface="Cambria" charset="0"/>
                    </a:rPr>
                    <a:t> semi-automated sequencer based on Sanger’s </a:t>
                  </a:r>
                  <a:r>
                    <a:rPr lang="en-US" sz="1600" dirty="0">
                      <a:solidFill>
                        <a:srgbClr val="000000"/>
                      </a:solidFill>
                      <a:cs typeface="Cambria" charset="0"/>
                    </a:rPr>
                    <a:t>method (1986).</a:t>
                  </a:r>
                </a:p>
                <a:p>
                  <a:pPr algn="just">
                    <a:buFont typeface="Arial" charset="0"/>
                    <a:buNone/>
                  </a:pPr>
                  <a:endParaRPr lang="en-US" sz="1600" dirty="0">
                    <a:solidFill>
                      <a:srgbClr val="000000"/>
                    </a:solidFill>
                    <a:cs typeface="Cambria" charset="0"/>
                  </a:endParaRPr>
                </a:p>
                <a:p>
                  <a:pPr algn="just">
                    <a:buFont typeface="Arial" charset="0"/>
                    <a:buNone/>
                  </a:pPr>
                  <a:r>
                    <a:rPr lang="en-US" sz="1600" dirty="0">
                      <a:cs typeface="Cambria" charset="0"/>
                    </a:rPr>
                    <a:t>Both chemistry and data-gathering were improved:</a:t>
                  </a:r>
                </a:p>
                <a:p>
                  <a:pPr algn="ctr">
                    <a:spcBef>
                      <a:spcPct val="20000"/>
                    </a:spcBef>
                    <a:buFont typeface="Arial" charset="0"/>
                    <a:buNone/>
                  </a:pPr>
                  <a:endParaRPr lang="en-US" sz="1600" dirty="0">
                    <a:cs typeface="Cambria" charset="0"/>
                  </a:endParaRPr>
                </a:p>
                <a:p>
                  <a:pPr algn="ctr">
                    <a:spcBef>
                      <a:spcPct val="20000"/>
                    </a:spcBef>
                    <a:buFont typeface="Arial" charset="0"/>
                    <a:buNone/>
                  </a:pPr>
                  <a:endParaRPr lang="en-US" sz="1600" dirty="0">
                    <a:cs typeface="Cambria" charset="0"/>
                  </a:endParaRPr>
                </a:p>
                <a:p>
                  <a:pPr algn="just">
                    <a:spcBef>
                      <a:spcPct val="20000"/>
                    </a:spcBef>
                    <a:buFont typeface="Arial" charset="0"/>
                    <a:buNone/>
                  </a:pPr>
                  <a:endParaRPr lang="en-US" sz="1600" dirty="0">
                    <a:cs typeface="Cambria" charset="0"/>
                  </a:endParaRPr>
                </a:p>
                <a:p>
                  <a:pPr algn="just">
                    <a:spcBef>
                      <a:spcPct val="20000"/>
                    </a:spcBef>
                    <a:buFont typeface="Arial" charset="0"/>
                    <a:buNone/>
                  </a:pPr>
                  <a:endParaRPr lang="en-US" sz="1600" dirty="0">
                    <a:cs typeface="Cambria" charset="0"/>
                  </a:endParaRPr>
                </a:p>
                <a:p>
                  <a:pPr algn="just">
                    <a:spcBef>
                      <a:spcPct val="20000"/>
                    </a:spcBef>
                    <a:buFont typeface="Arial" charset="0"/>
                    <a:buNone/>
                  </a:pPr>
                  <a:endParaRPr lang="en-US" sz="1600" dirty="0">
                    <a:cs typeface="Cambria" charset="0"/>
                  </a:endParaRPr>
                </a:p>
                <a:p>
                  <a:pPr algn="just">
                    <a:spcBef>
                      <a:spcPct val="20000"/>
                    </a:spcBef>
                    <a:buFont typeface="Arial" charset="0"/>
                    <a:buNone/>
                  </a:pPr>
                  <a:endParaRPr lang="en-US" sz="1600" dirty="0">
                    <a:cs typeface="Cambria" charset="0"/>
                  </a:endParaRPr>
                </a:p>
                <a:p>
                  <a:pPr algn="just">
                    <a:spcBef>
                      <a:spcPct val="20000"/>
                    </a:spcBef>
                    <a:buFont typeface="Arial" charset="0"/>
                    <a:buNone/>
                  </a:pPr>
                  <a:r>
                    <a:rPr lang="en-US" sz="1600" dirty="0">
                      <a:cs typeface="Cambria" charset="0"/>
                    </a:rPr>
                    <a:t>As the labeled fragments migrated through the gel, a laser beam stimulated the fluorescent labels, causing them to glow. </a:t>
                  </a:r>
                </a:p>
                <a:p>
                  <a:pPr algn="just">
                    <a:spcBef>
                      <a:spcPct val="20000"/>
                    </a:spcBef>
                    <a:buFont typeface="Arial" charset="0"/>
                    <a:buNone/>
                  </a:pPr>
                  <a:r>
                    <a:rPr lang="en-US" sz="1600" dirty="0">
                      <a:cs typeface="Cambria" charset="0"/>
                    </a:rPr>
                    <a:t>The light they emitted was picked up by a lens and photomultiplier, and transmitted as digital information directly into a computer.</a:t>
                  </a:r>
                </a:p>
              </p:txBody>
            </p:sp>
            <p:sp>
              <p:nvSpPr>
                <p:cNvPr id="116746" name="TextBox 7"/>
                <p:cNvSpPr txBox="1">
                  <a:spLocks noChangeArrowheads="1"/>
                </p:cNvSpPr>
                <p:nvPr/>
              </p:nvSpPr>
              <p:spPr bwMode="auto">
                <a:xfrm>
                  <a:off x="799473" y="77073"/>
                  <a:ext cx="7594212" cy="5233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a:solidFill>
                        <a:schemeClr val="accent6">
                          <a:lumMod val="60000"/>
                          <a:lumOff val="40000"/>
                        </a:schemeClr>
                      </a:solidFill>
                      <a:cs typeface="Cambria" charset="0"/>
                    </a:rPr>
                    <a:t>Automated Sanger sequencing</a:t>
                  </a:r>
                </a:p>
              </p:txBody>
            </p:sp>
          </p:grpSp>
          <p:grpSp>
            <p:nvGrpSpPr>
              <p:cNvPr id="116742" name="Group 6"/>
              <p:cNvGrpSpPr>
                <a:grpSpLocks/>
              </p:cNvGrpSpPr>
              <p:nvPr/>
            </p:nvGrpSpPr>
            <p:grpSpPr bwMode="auto">
              <a:xfrm>
                <a:off x="5765240" y="777455"/>
                <a:ext cx="2862823" cy="5794374"/>
                <a:chOff x="5730875" y="831498"/>
                <a:chExt cx="2862263" cy="5795962"/>
              </a:xfrm>
            </p:grpSpPr>
            <p:pic>
              <p:nvPicPr>
                <p:cNvPr id="116743" name="Picture 4" descr="C:\WINNT\Profiles\ohampton\DESKTOP\seqgels.jp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0875" y="3046060"/>
                  <a:ext cx="2862263" cy="3581400"/>
                </a:xfrm>
                <a:prstGeom prst="rect">
                  <a:avLst/>
                </a:prstGeom>
                <a:solidFill>
                  <a:srgbClr val="FF6600"/>
                </a:solidFill>
                <a:ln w="9525">
                  <a:solidFill>
                    <a:srgbClr val="FF6600"/>
                  </a:solidFill>
                  <a:miter lim="800000"/>
                  <a:headEnd/>
                  <a:tailEnd/>
                </a:ln>
              </p:spPr>
            </p:pic>
            <p:pic>
              <p:nvPicPr>
                <p:cNvPr id="116744" name="Picture 4" descr="D:\Steve\LabSAGETalk\Sequencer.jpg"/>
                <p:cNvPicPr>
                  <a:picLocks noChangeAspect="1" noChangeArrowheads="1"/>
                </p:cNvPicPr>
                <p:nvPr/>
              </p:nvPicPr>
              <p:blipFill>
                <a:blip r:embed="rId3">
                  <a:extLst>
                    <a:ext uri="{28A0092B-C50C-407E-A947-70E740481C1C}">
                      <a14:useLocalDpi xmlns:a14="http://schemas.microsoft.com/office/drawing/2010/main" val="0"/>
                    </a:ext>
                  </a:extLst>
                </a:blip>
                <a:srcRect r="1086"/>
                <a:stretch>
                  <a:fillRect/>
                </a:stretch>
              </p:blipFill>
              <p:spPr bwMode="auto">
                <a:xfrm>
                  <a:off x="5730875" y="831498"/>
                  <a:ext cx="2847975" cy="2135187"/>
                </a:xfrm>
                <a:prstGeom prst="rect">
                  <a:avLst/>
                </a:prstGeom>
                <a:noFill/>
                <a:ln w="9525">
                  <a:solidFill>
                    <a:srgbClr val="FF6600"/>
                  </a:solidFill>
                  <a:miter lim="800000"/>
                  <a:headEnd/>
                  <a:tailEnd/>
                </a:ln>
                <a:extLst>
                  <a:ext uri="{909E8E84-426E-40dd-AFC4-6F175D3DCCD1}">
                    <a14:hiddenFill xmlns="" xmlns:a14="http://schemas.microsoft.com/office/drawing/2010/main">
                      <a:solidFill>
                        <a:srgbClr val="FFFFFF"/>
                      </a:solidFill>
                    </a14:hiddenFill>
                  </a:ext>
                </a:extLst>
              </p:spPr>
            </p:pic>
          </p:grpSp>
        </p:grpSp>
        <p:sp>
          <p:nvSpPr>
            <p:cNvPr id="116739" name="Rectangle 1"/>
            <p:cNvSpPr>
              <a:spLocks noChangeArrowheads="1"/>
            </p:cNvSpPr>
            <p:nvPr/>
          </p:nvSpPr>
          <p:spPr bwMode="auto">
            <a:xfrm>
              <a:off x="515938" y="5834920"/>
              <a:ext cx="5106987" cy="1292662"/>
            </a:xfrm>
            <a:prstGeom prst="rect">
              <a:avLst/>
            </a:prstGeom>
            <a:solidFill>
              <a:schemeClr val="bg1"/>
            </a:solidFill>
            <a:ln w="9525">
              <a:solidFill>
                <a:srgbClr val="D64A10"/>
              </a:solid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algn="just">
                <a:spcBef>
                  <a:spcPct val="20000"/>
                </a:spcBef>
                <a:buFont typeface="Arial" charset="0"/>
                <a:buNone/>
              </a:pPr>
              <a:r>
                <a:rPr lang="en-US" sz="1500" dirty="0">
                  <a:cs typeface="Cambria" charset="0"/>
                </a:rPr>
                <a:t>30 years of constant improvement resulted into an automated 96-capillary instrument with state-of-the art performances (ABI 3730xl):</a:t>
              </a:r>
            </a:p>
            <a:p>
              <a:pPr algn="ctr">
                <a:spcBef>
                  <a:spcPct val="20000"/>
                </a:spcBef>
                <a:buFont typeface="Arial" charset="0"/>
                <a:buNone/>
              </a:pPr>
              <a:r>
                <a:rPr lang="en-US" sz="1500" dirty="0">
                  <a:solidFill>
                    <a:srgbClr val="FF0000"/>
                  </a:solidFill>
                  <a:cs typeface="Cambria" charset="0"/>
                </a:rPr>
                <a:t>96 sequences/2 h run; ≤1000 bp/</a:t>
              </a:r>
              <a:r>
                <a:rPr lang="en-US" sz="1500" dirty="0" err="1">
                  <a:solidFill>
                    <a:srgbClr val="FF0000"/>
                  </a:solidFill>
                  <a:cs typeface="Cambria" charset="0"/>
                </a:rPr>
                <a:t>rxn</a:t>
              </a:r>
              <a:r>
                <a:rPr lang="en-US" sz="1500" dirty="0">
                  <a:solidFill>
                    <a:srgbClr val="FF0000"/>
                  </a:solidFill>
                  <a:cs typeface="Cambria" charset="0"/>
                </a:rPr>
                <a:t> </a:t>
              </a:r>
              <a:r>
                <a:rPr lang="en-US" sz="1500" dirty="0">
                  <a:solidFill>
                    <a:srgbClr val="FF0000"/>
                  </a:solidFill>
                  <a:cs typeface="Cambria" charset="0"/>
                  <a:sym typeface="Wingdings" pitchFamily="2" charset="2"/>
                </a:rPr>
                <a:t></a:t>
              </a:r>
              <a:r>
                <a:rPr lang="en-US" sz="1500" dirty="0">
                  <a:solidFill>
                    <a:srgbClr val="FF0000"/>
                  </a:solidFill>
                  <a:cs typeface="Cambria" charset="0"/>
                </a:rPr>
                <a:t> ≤ 1Mbp/day </a:t>
              </a:r>
            </a:p>
            <a:p>
              <a:pPr algn="just"/>
              <a:r>
                <a:rPr lang="en-US" sz="1500" dirty="0">
                  <a:solidFill>
                    <a:srgbClr val="FF0000"/>
                  </a:solidFill>
                  <a:cs typeface="Cambria" charset="0"/>
                </a:rPr>
                <a:t>         Cost: $1/Q</a:t>
              </a:r>
              <a:r>
                <a:rPr lang="en-US" sz="1500" baseline="-25000" dirty="0">
                  <a:solidFill>
                    <a:srgbClr val="FF0000"/>
                  </a:solidFill>
                  <a:cs typeface="Cambria" charset="0"/>
                </a:rPr>
                <a:t>20 </a:t>
              </a:r>
              <a:r>
                <a:rPr lang="en-US" sz="1500" dirty="0" err="1">
                  <a:solidFill>
                    <a:srgbClr val="FF0000"/>
                  </a:solidFill>
                  <a:cs typeface="Cambria" charset="0"/>
                </a:rPr>
                <a:t>Kb</a:t>
              </a:r>
              <a:r>
                <a:rPr lang="en-US" sz="1500" dirty="0">
                  <a:solidFill>
                    <a:srgbClr val="FF0000"/>
                  </a:solidFill>
                  <a:cs typeface="Cambria" charset="0"/>
                </a:rPr>
                <a:t> (based on averaged 800 bp reads)</a:t>
              </a:r>
            </a:p>
          </p:txBody>
        </p:sp>
        <p:sp>
          <p:nvSpPr>
            <p:cNvPr id="9" name="Rectangle 1"/>
            <p:cNvSpPr>
              <a:spLocks noChangeArrowheads="1"/>
            </p:cNvSpPr>
            <p:nvPr/>
          </p:nvSpPr>
          <p:spPr bwMode="auto">
            <a:xfrm>
              <a:off x="515350" y="2562646"/>
              <a:ext cx="5107357" cy="1292685"/>
            </a:xfrm>
            <a:prstGeom prst="rect">
              <a:avLst/>
            </a:prstGeom>
            <a:solidFill>
              <a:schemeClr val="accent6">
                <a:lumMod val="50000"/>
              </a:schemeClr>
            </a:solidFill>
            <a:ln w="9525">
              <a:noFill/>
              <a:miter lim="800000"/>
              <a:headEnd/>
              <a:tailEnd/>
            </a:ln>
          </p:spPr>
          <p:txBody>
            <a:bodyPr anchor="ctr">
              <a:spAutoFit/>
            </a:bodyPr>
            <a:lstStyle/>
            <a:p>
              <a:pPr algn="just">
                <a:spcBef>
                  <a:spcPct val="20000"/>
                </a:spcBef>
                <a:buClr>
                  <a:schemeClr val="bg1"/>
                </a:buClr>
                <a:buFont typeface="Symbol" charset="2"/>
                <a:buChar char="·"/>
                <a:defRPr/>
              </a:pPr>
              <a:r>
                <a:rPr lang="en-US" sz="1500" dirty="0">
                  <a:solidFill>
                    <a:srgbClr val="FFFFFF"/>
                  </a:solidFill>
                  <a:ea typeface="Cambria" charset="0"/>
                  <a:cs typeface="+mn-cs"/>
                </a:rPr>
                <a:t> Radioactive labels replaced by fluorescent dyes specifically color-coding each of the 4 </a:t>
              </a:r>
              <a:r>
                <a:rPr lang="en-US" sz="1500" dirty="0" err="1">
                  <a:solidFill>
                    <a:srgbClr val="FFFFFF"/>
                  </a:solidFill>
                  <a:ea typeface="Cambria" charset="0"/>
                  <a:cs typeface="+mn-cs"/>
                </a:rPr>
                <a:t>ddNTPs</a:t>
              </a:r>
              <a:r>
                <a:rPr lang="en-US" sz="1500" dirty="0">
                  <a:solidFill>
                    <a:srgbClr val="FFFFFF"/>
                  </a:solidFill>
                  <a:ea typeface="Cambria" charset="0"/>
                  <a:cs typeface="+mn-cs"/>
                </a:rPr>
                <a:t> (4 dyes / 1 lane strategy).</a:t>
              </a:r>
            </a:p>
            <a:p>
              <a:pPr algn="just">
                <a:spcBef>
                  <a:spcPct val="20000"/>
                </a:spcBef>
                <a:buFont typeface="Symbol" charset="2"/>
                <a:buChar char="·"/>
                <a:defRPr/>
              </a:pPr>
              <a:r>
                <a:rPr lang="en-US" sz="1500" dirty="0">
                  <a:solidFill>
                    <a:srgbClr val="FFFFFF"/>
                  </a:solidFill>
                  <a:ea typeface="Cambria" charset="0"/>
                  <a:cs typeface="+mn-cs"/>
                </a:rPr>
                <a:t> Integration of laser and computer technology eliminated the tedious process of information-gathering by hand at the end of the process.</a:t>
              </a: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p:cNvSpPr>
            <a:spLocks noGrp="1" noChangeArrowheads="1"/>
          </p:cNvSpPr>
          <p:nvPr>
            <p:ph type="body" idx="1"/>
          </p:nvPr>
        </p:nvSpPr>
        <p:spPr>
          <a:xfrm>
            <a:off x="500063" y="2143125"/>
            <a:ext cx="8229600" cy="4454525"/>
          </a:xfrm>
          <a:solidFill>
            <a:schemeClr val="bg1"/>
          </a:solidFill>
        </p:spPr>
        <p:txBody>
          <a:bodyPr/>
          <a:lstStyle/>
          <a:p>
            <a:pPr eaLnBrk="1" hangingPunct="1">
              <a:lnSpc>
                <a:spcPct val="80000"/>
              </a:lnSpc>
            </a:pPr>
            <a:r>
              <a:rPr lang="es-ES" sz="2400" dirty="0" err="1">
                <a:latin typeface="Arial" charset="0"/>
              </a:rPr>
              <a:t>Many</a:t>
            </a:r>
            <a:r>
              <a:rPr lang="es-ES" sz="2400" dirty="0">
                <a:latin typeface="Arial" charset="0"/>
              </a:rPr>
              <a:t> </a:t>
            </a:r>
            <a:r>
              <a:rPr lang="es-ES" sz="2400" dirty="0" err="1">
                <a:latin typeface="Arial" charset="0"/>
              </a:rPr>
              <a:t>years</a:t>
            </a:r>
            <a:r>
              <a:rPr lang="es-ES" sz="2400" dirty="0">
                <a:latin typeface="Arial" charset="0"/>
              </a:rPr>
              <a:t> </a:t>
            </a:r>
            <a:r>
              <a:rPr lang="es-ES" sz="2400" dirty="0" err="1">
                <a:latin typeface="Arial" charset="0"/>
              </a:rPr>
              <a:t>of</a:t>
            </a:r>
            <a:r>
              <a:rPr lang="es-ES" sz="2400" dirty="0">
                <a:latin typeface="Arial" charset="0"/>
              </a:rPr>
              <a:t> </a:t>
            </a:r>
            <a:r>
              <a:rPr lang="es-ES" sz="2400" dirty="0" err="1">
                <a:latin typeface="Arial" charset="0"/>
              </a:rPr>
              <a:t>hard</a:t>
            </a:r>
            <a:r>
              <a:rPr lang="es-ES" sz="2400" dirty="0">
                <a:latin typeface="Arial" charset="0"/>
              </a:rPr>
              <a:t> </a:t>
            </a:r>
            <a:r>
              <a:rPr lang="es-ES" sz="2400" dirty="0" err="1">
                <a:latin typeface="Arial" charset="0"/>
              </a:rPr>
              <a:t>work</a:t>
            </a:r>
            <a:endParaRPr lang="es-ES" sz="2400" dirty="0">
              <a:latin typeface="Arial" charset="0"/>
            </a:endParaRPr>
          </a:p>
          <a:p>
            <a:pPr eaLnBrk="1" hangingPunct="1">
              <a:lnSpc>
                <a:spcPct val="80000"/>
              </a:lnSpc>
            </a:pPr>
            <a:r>
              <a:rPr lang="es-ES" sz="2400" dirty="0">
                <a:latin typeface="Arial" charset="0"/>
              </a:rPr>
              <a:t>More </a:t>
            </a:r>
            <a:r>
              <a:rPr lang="es-ES" sz="2400" dirty="0" err="1">
                <a:latin typeface="Arial" charset="0"/>
              </a:rPr>
              <a:t>than</a:t>
            </a:r>
            <a:r>
              <a:rPr lang="es-ES" sz="2400" dirty="0">
                <a:latin typeface="Arial" charset="0"/>
              </a:rPr>
              <a:t> 20.000 BAC clones</a:t>
            </a:r>
          </a:p>
          <a:p>
            <a:pPr eaLnBrk="1" hangingPunct="1">
              <a:lnSpc>
                <a:spcPct val="80000"/>
              </a:lnSpc>
            </a:pPr>
            <a:r>
              <a:rPr lang="es-ES" sz="2400" dirty="0" err="1">
                <a:latin typeface="Arial" charset="0"/>
              </a:rPr>
              <a:t>Each</a:t>
            </a:r>
            <a:r>
              <a:rPr lang="es-ES" sz="2400" dirty="0">
                <a:latin typeface="Arial" charset="0"/>
              </a:rPr>
              <a:t> </a:t>
            </a:r>
            <a:r>
              <a:rPr lang="es-ES" sz="2400" dirty="0" err="1">
                <a:latin typeface="Arial" charset="0"/>
              </a:rPr>
              <a:t>containing</a:t>
            </a:r>
            <a:r>
              <a:rPr lang="es-ES" sz="2400" dirty="0">
                <a:latin typeface="Arial" charset="0"/>
              </a:rPr>
              <a:t> </a:t>
            </a:r>
            <a:r>
              <a:rPr lang="es-ES" sz="2400" dirty="0" err="1">
                <a:latin typeface="Arial" charset="0"/>
              </a:rPr>
              <a:t>about</a:t>
            </a:r>
            <a:r>
              <a:rPr lang="es-ES" sz="2400" dirty="0">
                <a:latin typeface="Arial" charset="0"/>
              </a:rPr>
              <a:t> 100Kb </a:t>
            </a:r>
            <a:r>
              <a:rPr lang="es-ES" sz="2400" dirty="0" err="1">
                <a:latin typeface="Arial" charset="0"/>
              </a:rPr>
              <a:t>fragment</a:t>
            </a:r>
            <a:endParaRPr lang="es-ES" sz="2400" dirty="0">
              <a:latin typeface="Arial" charset="0"/>
            </a:endParaRPr>
          </a:p>
          <a:p>
            <a:pPr eaLnBrk="1" hangingPunct="1">
              <a:lnSpc>
                <a:spcPct val="80000"/>
              </a:lnSpc>
            </a:pPr>
            <a:r>
              <a:rPr lang="es-ES" sz="2400" dirty="0" err="1">
                <a:latin typeface="Arial" charset="0"/>
              </a:rPr>
              <a:t>Together</a:t>
            </a:r>
            <a:r>
              <a:rPr lang="es-ES" sz="2400" dirty="0">
                <a:latin typeface="Arial" charset="0"/>
              </a:rPr>
              <a:t> </a:t>
            </a:r>
            <a:r>
              <a:rPr lang="es-ES" sz="2400" dirty="0" err="1">
                <a:latin typeface="Arial" charset="0"/>
              </a:rPr>
              <a:t>provided</a:t>
            </a:r>
            <a:r>
              <a:rPr lang="es-ES" sz="2400" dirty="0">
                <a:latin typeface="Arial" charset="0"/>
              </a:rPr>
              <a:t> a </a:t>
            </a:r>
            <a:r>
              <a:rPr lang="es-ES" sz="2400" dirty="0" err="1">
                <a:latin typeface="Arial" charset="0"/>
              </a:rPr>
              <a:t>tiling</a:t>
            </a:r>
            <a:r>
              <a:rPr lang="es-ES" sz="2400" dirty="0">
                <a:latin typeface="Arial" charset="0"/>
              </a:rPr>
              <a:t> </a:t>
            </a:r>
            <a:r>
              <a:rPr lang="es-ES" sz="2400" dirty="0" err="1">
                <a:latin typeface="Arial" charset="0"/>
              </a:rPr>
              <a:t>path</a:t>
            </a:r>
            <a:r>
              <a:rPr lang="es-ES" sz="2400" dirty="0">
                <a:latin typeface="Arial" charset="0"/>
              </a:rPr>
              <a:t> </a:t>
            </a:r>
            <a:r>
              <a:rPr lang="es-ES" sz="2400" dirty="0" err="1">
                <a:latin typeface="Arial" charset="0"/>
              </a:rPr>
              <a:t>through</a:t>
            </a:r>
            <a:r>
              <a:rPr lang="es-ES" sz="2400" dirty="0">
                <a:latin typeface="Arial" charset="0"/>
              </a:rPr>
              <a:t> </a:t>
            </a:r>
            <a:r>
              <a:rPr lang="es-ES" sz="2400" dirty="0" err="1">
                <a:latin typeface="Arial" charset="0"/>
              </a:rPr>
              <a:t>each</a:t>
            </a:r>
            <a:r>
              <a:rPr lang="es-ES" sz="2400" dirty="0">
                <a:latin typeface="Arial" charset="0"/>
              </a:rPr>
              <a:t> human </a:t>
            </a:r>
            <a:r>
              <a:rPr lang="es-ES" sz="2400" dirty="0" err="1">
                <a:latin typeface="Arial" charset="0"/>
              </a:rPr>
              <a:t>chromosome</a:t>
            </a:r>
            <a:endParaRPr lang="es-ES" sz="2400" dirty="0">
              <a:latin typeface="Arial" charset="0"/>
            </a:endParaRPr>
          </a:p>
          <a:p>
            <a:pPr eaLnBrk="1" hangingPunct="1">
              <a:lnSpc>
                <a:spcPct val="80000"/>
              </a:lnSpc>
            </a:pPr>
            <a:r>
              <a:rPr lang="es-ES" sz="2400" dirty="0" err="1">
                <a:latin typeface="Arial" charset="0"/>
              </a:rPr>
              <a:t>Amplification</a:t>
            </a:r>
            <a:r>
              <a:rPr lang="es-ES" sz="2400" dirty="0">
                <a:latin typeface="Arial" charset="0"/>
              </a:rPr>
              <a:t> in </a:t>
            </a:r>
            <a:r>
              <a:rPr lang="es-ES" sz="2400" dirty="0" err="1">
                <a:latin typeface="Arial" charset="0"/>
              </a:rPr>
              <a:t>bacterial</a:t>
            </a:r>
            <a:r>
              <a:rPr lang="es-ES" sz="2400" dirty="0">
                <a:latin typeface="Arial" charset="0"/>
              </a:rPr>
              <a:t> culture</a:t>
            </a:r>
          </a:p>
          <a:p>
            <a:pPr eaLnBrk="1" hangingPunct="1">
              <a:lnSpc>
                <a:spcPct val="80000"/>
              </a:lnSpc>
            </a:pPr>
            <a:r>
              <a:rPr lang="es-ES" sz="2400" dirty="0" err="1">
                <a:latin typeface="Arial" charset="0"/>
              </a:rPr>
              <a:t>Isolation</a:t>
            </a:r>
            <a:r>
              <a:rPr lang="es-ES" sz="2400" dirty="0">
                <a:latin typeface="Arial" charset="0"/>
              </a:rPr>
              <a:t>, </a:t>
            </a:r>
            <a:r>
              <a:rPr lang="es-ES" sz="2400" dirty="0" err="1">
                <a:latin typeface="Arial" charset="0"/>
              </a:rPr>
              <a:t>select</a:t>
            </a:r>
            <a:r>
              <a:rPr lang="es-ES" sz="2400" dirty="0">
                <a:latin typeface="Arial" charset="0"/>
              </a:rPr>
              <a:t> </a:t>
            </a:r>
            <a:r>
              <a:rPr lang="es-ES" sz="2400" dirty="0" err="1">
                <a:latin typeface="Arial" charset="0"/>
              </a:rPr>
              <a:t>pieces</a:t>
            </a:r>
            <a:r>
              <a:rPr lang="es-ES" sz="2400" dirty="0">
                <a:latin typeface="Arial" charset="0"/>
              </a:rPr>
              <a:t> </a:t>
            </a:r>
            <a:r>
              <a:rPr lang="es-ES" sz="2400" dirty="0" err="1">
                <a:latin typeface="Arial" charset="0"/>
              </a:rPr>
              <a:t>about</a:t>
            </a:r>
            <a:r>
              <a:rPr lang="es-ES" sz="2400" dirty="0">
                <a:latin typeface="Arial" charset="0"/>
              </a:rPr>
              <a:t> 2-3 kb</a:t>
            </a:r>
          </a:p>
          <a:p>
            <a:pPr eaLnBrk="1" hangingPunct="1">
              <a:lnSpc>
                <a:spcPct val="80000"/>
              </a:lnSpc>
            </a:pPr>
            <a:r>
              <a:rPr lang="es-ES" sz="2400" dirty="0" err="1">
                <a:latin typeface="Arial" charset="0"/>
              </a:rPr>
              <a:t>Subcloned</a:t>
            </a:r>
            <a:r>
              <a:rPr lang="es-ES" sz="2400" dirty="0">
                <a:latin typeface="Arial" charset="0"/>
              </a:rPr>
              <a:t> </a:t>
            </a:r>
            <a:r>
              <a:rPr lang="es-ES" sz="2400" dirty="0" err="1">
                <a:latin typeface="Arial" charset="0"/>
              </a:rPr>
              <a:t>into</a:t>
            </a:r>
            <a:r>
              <a:rPr lang="es-ES" sz="2400" dirty="0">
                <a:latin typeface="Arial" charset="0"/>
              </a:rPr>
              <a:t> </a:t>
            </a:r>
            <a:r>
              <a:rPr lang="es-ES" sz="2400" dirty="0" err="1">
                <a:latin typeface="Arial" charset="0"/>
              </a:rPr>
              <a:t>plasmid</a:t>
            </a:r>
            <a:r>
              <a:rPr lang="es-ES" sz="2400" dirty="0">
                <a:latin typeface="Arial" charset="0"/>
              </a:rPr>
              <a:t> </a:t>
            </a:r>
            <a:r>
              <a:rPr lang="es-ES" sz="2400" dirty="0" err="1">
                <a:latin typeface="Arial" charset="0"/>
              </a:rPr>
              <a:t>vectors</a:t>
            </a:r>
            <a:r>
              <a:rPr lang="es-ES" sz="2400" dirty="0">
                <a:latin typeface="Arial" charset="0"/>
              </a:rPr>
              <a:t>, </a:t>
            </a:r>
            <a:r>
              <a:rPr lang="es-ES" sz="2400" dirty="0" err="1">
                <a:latin typeface="Arial" charset="0"/>
              </a:rPr>
              <a:t>amplification</a:t>
            </a:r>
            <a:r>
              <a:rPr lang="es-ES" sz="2400" dirty="0">
                <a:latin typeface="Arial" charset="0"/>
              </a:rPr>
              <a:t>, </a:t>
            </a:r>
            <a:r>
              <a:rPr lang="es-ES" sz="2400" dirty="0" err="1">
                <a:latin typeface="Arial" charset="0"/>
              </a:rPr>
              <a:t>isolation</a:t>
            </a:r>
            <a:endParaRPr lang="es-ES" sz="2400" dirty="0">
              <a:latin typeface="Arial" charset="0"/>
            </a:endParaRPr>
          </a:p>
          <a:p>
            <a:pPr eaLnBrk="1" hangingPunct="1">
              <a:lnSpc>
                <a:spcPct val="80000"/>
              </a:lnSpc>
            </a:pPr>
            <a:r>
              <a:rPr lang="es-ES" sz="2400" dirty="0" err="1">
                <a:latin typeface="Arial" charset="0"/>
              </a:rPr>
              <a:t>Recreate</a:t>
            </a:r>
            <a:r>
              <a:rPr lang="es-ES" sz="2400" dirty="0">
                <a:latin typeface="Arial" charset="0"/>
              </a:rPr>
              <a:t> </a:t>
            </a:r>
            <a:r>
              <a:rPr lang="es-ES" sz="2400" dirty="0" err="1">
                <a:latin typeface="Arial" charset="0"/>
              </a:rPr>
              <a:t>contigs</a:t>
            </a:r>
            <a:r>
              <a:rPr lang="es-ES" sz="2400" dirty="0">
                <a:latin typeface="Arial" charset="0"/>
              </a:rPr>
              <a:t> </a:t>
            </a:r>
          </a:p>
          <a:p>
            <a:pPr eaLnBrk="1" hangingPunct="1">
              <a:lnSpc>
                <a:spcPct val="80000"/>
              </a:lnSpc>
            </a:pPr>
            <a:r>
              <a:rPr lang="es-ES" sz="2400" dirty="0" err="1">
                <a:latin typeface="Arial" charset="0"/>
              </a:rPr>
              <a:t>Refinement</a:t>
            </a:r>
            <a:r>
              <a:rPr lang="es-ES" sz="2400" dirty="0">
                <a:latin typeface="Arial" charset="0"/>
              </a:rPr>
              <a:t>, gap </a:t>
            </a:r>
            <a:r>
              <a:rPr lang="es-ES" sz="2400" dirty="0" err="1">
                <a:latin typeface="Arial" charset="0"/>
              </a:rPr>
              <a:t>closure</a:t>
            </a:r>
            <a:r>
              <a:rPr lang="es-ES" sz="2400" dirty="0">
                <a:latin typeface="Arial" charset="0"/>
              </a:rPr>
              <a:t>, </a:t>
            </a:r>
            <a:r>
              <a:rPr lang="es-ES" sz="2400" dirty="0" err="1">
                <a:latin typeface="Arial" charset="0"/>
              </a:rPr>
              <a:t>sequence</a:t>
            </a:r>
            <a:r>
              <a:rPr lang="es-ES" sz="2400" dirty="0">
                <a:latin typeface="Arial" charset="0"/>
              </a:rPr>
              <a:t> </a:t>
            </a:r>
            <a:r>
              <a:rPr lang="es-ES" sz="2400" dirty="0" err="1">
                <a:latin typeface="Arial" charset="0"/>
              </a:rPr>
              <a:t>quality</a:t>
            </a:r>
            <a:r>
              <a:rPr lang="es-ES" sz="2400" dirty="0">
                <a:latin typeface="Arial" charset="0"/>
              </a:rPr>
              <a:t> </a:t>
            </a:r>
            <a:r>
              <a:rPr lang="es-ES" sz="2400" dirty="0" err="1">
                <a:latin typeface="Arial" charset="0"/>
              </a:rPr>
              <a:t>improvement</a:t>
            </a:r>
            <a:endParaRPr lang="es-ES" sz="2400" dirty="0">
              <a:latin typeface="Arial" charset="0"/>
            </a:endParaRPr>
          </a:p>
          <a:p>
            <a:pPr eaLnBrk="1" hangingPunct="1">
              <a:lnSpc>
                <a:spcPct val="80000"/>
              </a:lnSpc>
            </a:pPr>
            <a:r>
              <a:rPr lang="es-ES" sz="2400" dirty="0">
                <a:latin typeface="Arial" charset="0"/>
              </a:rPr>
              <a:t>(</a:t>
            </a:r>
            <a:r>
              <a:rPr lang="es-ES" sz="2400" dirty="0" err="1">
                <a:latin typeface="Arial" charset="0"/>
              </a:rPr>
              <a:t>less</a:t>
            </a:r>
            <a:r>
              <a:rPr lang="es-ES" sz="2400" dirty="0">
                <a:latin typeface="Arial" charset="0"/>
              </a:rPr>
              <a:t> 1 error/ 40.000 bases)</a:t>
            </a:r>
          </a:p>
          <a:p>
            <a:pPr eaLnBrk="1" hangingPunct="1">
              <a:lnSpc>
                <a:spcPct val="80000"/>
              </a:lnSpc>
            </a:pPr>
            <a:r>
              <a:rPr lang="es-ES" sz="2400" dirty="0">
                <a:latin typeface="Arial" charset="0"/>
              </a:rPr>
              <a:t>BAC </a:t>
            </a:r>
            <a:r>
              <a:rPr lang="es-ES" sz="2400" dirty="0" err="1">
                <a:latin typeface="Arial" charset="0"/>
              </a:rPr>
              <a:t>based</a:t>
            </a:r>
            <a:r>
              <a:rPr lang="es-ES" sz="2400" dirty="0">
                <a:latin typeface="Arial" charset="0"/>
              </a:rPr>
              <a:t> </a:t>
            </a:r>
            <a:r>
              <a:rPr lang="es-ES" sz="2400" dirty="0" err="1">
                <a:latin typeface="Arial" charset="0"/>
              </a:rPr>
              <a:t>approaches</a:t>
            </a:r>
            <a:r>
              <a:rPr lang="es-ES" sz="2400" dirty="0">
                <a:latin typeface="Arial" charset="0"/>
              </a:rPr>
              <a:t> </a:t>
            </a:r>
            <a:r>
              <a:rPr lang="es-ES" sz="2400" dirty="0" err="1">
                <a:latin typeface="Arial" charset="0"/>
              </a:rPr>
              <a:t>toward</a:t>
            </a:r>
            <a:r>
              <a:rPr lang="es-ES" sz="2400" dirty="0">
                <a:latin typeface="Arial" charset="0"/>
              </a:rPr>
              <a:t> WGS</a:t>
            </a:r>
          </a:p>
          <a:p>
            <a:pPr eaLnBrk="1" hangingPunct="1">
              <a:lnSpc>
                <a:spcPct val="80000"/>
              </a:lnSpc>
            </a:pPr>
            <a:endParaRPr lang="en-US" sz="2400" dirty="0">
              <a:latin typeface="Arial" charset="0"/>
            </a:endParaRPr>
          </a:p>
        </p:txBody>
      </p:sp>
      <p:sp>
        <p:nvSpPr>
          <p:cNvPr id="2" name="TextBox 7">
            <a:extLst>
              <a:ext uri="{FF2B5EF4-FFF2-40B4-BE49-F238E27FC236}">
                <a16:creationId xmlns:a16="http://schemas.microsoft.com/office/drawing/2014/main" id="{F9E397EA-B503-93E6-9D9D-B5C11506D7BA}"/>
              </a:ext>
            </a:extLst>
          </p:cNvPr>
          <p:cNvSpPr txBox="1">
            <a:spLocks noChangeArrowheads="1"/>
          </p:cNvSpPr>
          <p:nvPr/>
        </p:nvSpPr>
        <p:spPr bwMode="auto">
          <a:xfrm>
            <a:off x="459441" y="487125"/>
            <a:ext cx="8225117"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dirty="0">
                <a:solidFill>
                  <a:schemeClr val="accent6">
                    <a:lumMod val="60000"/>
                    <a:lumOff val="40000"/>
                  </a:schemeClr>
                </a:solidFill>
                <a:cs typeface="Cambria" charset="0"/>
              </a:rPr>
              <a:t>Sequencing of the human genome</a:t>
            </a:r>
            <a:br>
              <a:rPr lang="en-US" sz="3200" b="1" dirty="0">
                <a:solidFill>
                  <a:schemeClr val="accent6">
                    <a:lumMod val="60000"/>
                    <a:lumOff val="40000"/>
                  </a:schemeClr>
                </a:solidFill>
                <a:cs typeface="Cambria" charset="0"/>
              </a:rPr>
            </a:br>
            <a:r>
              <a:rPr lang="en-US" sz="3200" b="1" dirty="0">
                <a:solidFill>
                  <a:schemeClr val="accent6">
                    <a:lumMod val="60000"/>
                    <a:lumOff val="40000"/>
                  </a:schemeClr>
                </a:solidFill>
                <a:cs typeface="Cambria" charset="0"/>
              </a:rPr>
              <a:t>Public Consortium</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txBox="1">
            <a:spLocks noChangeArrowheads="1"/>
          </p:cNvSpPr>
          <p:nvPr/>
        </p:nvSpPr>
        <p:spPr bwMode="auto">
          <a:xfrm>
            <a:off x="533400" y="381000"/>
            <a:ext cx="8382000" cy="64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it-IT" sz="3600" dirty="0">
                <a:solidFill>
                  <a:schemeClr val="accent6">
                    <a:lumMod val="60000"/>
                    <a:lumOff val="40000"/>
                  </a:schemeClr>
                </a:solidFill>
              </a:rPr>
              <a:t>“</a:t>
            </a:r>
            <a:r>
              <a:rPr lang="it-IT" altLang="ja-JP" sz="3600" dirty="0">
                <a:solidFill>
                  <a:schemeClr val="accent6">
                    <a:lumMod val="60000"/>
                    <a:lumOff val="40000"/>
                  </a:schemeClr>
                </a:solidFill>
              </a:rPr>
              <a:t>Next Generation</a:t>
            </a:r>
            <a:r>
              <a:rPr lang="it-IT" sz="3600" dirty="0">
                <a:solidFill>
                  <a:schemeClr val="accent6">
                    <a:lumMod val="60000"/>
                    <a:lumOff val="40000"/>
                  </a:schemeClr>
                </a:solidFill>
              </a:rPr>
              <a:t>”</a:t>
            </a:r>
            <a:r>
              <a:rPr lang="it-IT" altLang="ja-JP" sz="3600" dirty="0">
                <a:solidFill>
                  <a:schemeClr val="accent6">
                    <a:lumMod val="60000"/>
                    <a:lumOff val="40000"/>
                  </a:schemeClr>
                </a:solidFill>
              </a:rPr>
              <a:t> </a:t>
            </a:r>
            <a:r>
              <a:rPr lang="it-IT" altLang="ja-JP" sz="3600" dirty="0" err="1">
                <a:solidFill>
                  <a:schemeClr val="accent6">
                    <a:lumMod val="60000"/>
                    <a:lumOff val="40000"/>
                  </a:schemeClr>
                </a:solidFill>
              </a:rPr>
              <a:t>Sequencing</a:t>
            </a:r>
            <a:endParaRPr lang="it-IT" sz="3600" dirty="0">
              <a:solidFill>
                <a:schemeClr val="accent6">
                  <a:lumMod val="60000"/>
                  <a:lumOff val="40000"/>
                </a:schemeClr>
              </a:solidFill>
            </a:endParaRPr>
          </a:p>
        </p:txBody>
      </p:sp>
      <p:sp>
        <p:nvSpPr>
          <p:cNvPr id="118786" name="AutoShape 5"/>
          <p:cNvSpPr>
            <a:spLocks noChangeArrowheads="1"/>
          </p:cNvSpPr>
          <p:nvPr/>
        </p:nvSpPr>
        <p:spPr bwMode="auto">
          <a:xfrm>
            <a:off x="395536" y="1090910"/>
            <a:ext cx="8519864" cy="5578450"/>
          </a:xfrm>
          <a:prstGeom prst="roundRect">
            <a:avLst>
              <a:gd name="adj" fmla="val 16667"/>
            </a:avLst>
          </a:prstGeom>
          <a:solidFill>
            <a:srgbClr val="CECEEF">
              <a:alpha val="62353"/>
            </a:srgbClr>
          </a:solidFill>
          <a:ln w="9525">
            <a:solidFill>
              <a:schemeClr val="tx1"/>
            </a:solidFill>
            <a:round/>
            <a:headEnd/>
            <a:tailEnd/>
          </a:ln>
        </p:spPr>
        <p:txBody>
          <a:bodyPr wrap="none" anchor="ctr"/>
          <a:lstStyle/>
          <a:p>
            <a:endParaRPr lang="en-US" sz="3600" dirty="0"/>
          </a:p>
        </p:txBody>
      </p:sp>
      <p:sp>
        <p:nvSpPr>
          <p:cNvPr id="118787" name="Rectangle 6"/>
          <p:cNvSpPr>
            <a:spLocks noChangeArrowheads="1"/>
          </p:cNvSpPr>
          <p:nvPr/>
        </p:nvSpPr>
        <p:spPr bwMode="auto">
          <a:xfrm>
            <a:off x="635000" y="1463675"/>
            <a:ext cx="8280400" cy="507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2000" dirty="0">
                <a:latin typeface="Tahoma" charset="0"/>
              </a:rPr>
              <a:t>1. </a:t>
            </a:r>
            <a:r>
              <a:rPr lang="en-US" sz="2000" dirty="0"/>
              <a:t>In 2004, </a:t>
            </a:r>
            <a:r>
              <a:rPr lang="en-US" sz="2000" b="1" dirty="0"/>
              <a:t>454 Life Sciences </a:t>
            </a:r>
            <a:r>
              <a:rPr lang="en-US" sz="2000" dirty="0"/>
              <a:t>(now part of Roche Diagnostics) commercialized the ﬁrst next-generation sequencing instrument</a:t>
            </a:r>
            <a:endParaRPr lang="en-GB" sz="2000" dirty="0">
              <a:latin typeface="Tahoma" charset="0"/>
            </a:endParaRPr>
          </a:p>
          <a:p>
            <a:endParaRPr lang="en-GB" sz="2000" dirty="0">
              <a:latin typeface="Tahoma" charset="0"/>
            </a:endParaRPr>
          </a:p>
          <a:p>
            <a:r>
              <a:rPr lang="en-GB" sz="2000" dirty="0">
                <a:latin typeface="Tahoma" charset="0"/>
              </a:rPr>
              <a:t>2. </a:t>
            </a:r>
            <a:r>
              <a:rPr lang="en-US" sz="2000" dirty="0"/>
              <a:t>The </a:t>
            </a:r>
            <a:r>
              <a:rPr lang="en-US" sz="2000" b="1" dirty="0"/>
              <a:t>parallel nature </a:t>
            </a:r>
            <a:r>
              <a:rPr lang="en-US" sz="2000" dirty="0"/>
              <a:t>of this technology allows simultaneous measurement of more than 200 000 DNA sequences totaling 20 40 million base pairs</a:t>
            </a:r>
            <a:endParaRPr lang="en-GB" sz="2000" dirty="0">
              <a:latin typeface="Tahoma" charset="0"/>
            </a:endParaRPr>
          </a:p>
          <a:p>
            <a:endParaRPr lang="en-GB" sz="2000" dirty="0">
              <a:latin typeface="Tahoma" charset="0"/>
            </a:endParaRPr>
          </a:p>
          <a:p>
            <a:r>
              <a:rPr lang="en-GB" sz="2000" dirty="0">
                <a:latin typeface="Tahoma" charset="0"/>
              </a:rPr>
              <a:t>3. </a:t>
            </a:r>
            <a:r>
              <a:rPr lang="en-US" sz="2000" dirty="0"/>
              <a:t>In December 2006, 454 Life Sciences introduced the </a:t>
            </a:r>
            <a:r>
              <a:rPr lang="en-US" sz="2000" b="1" dirty="0"/>
              <a:t>second-generation instrument, Genome Sequencer FLX (GS FLX)</a:t>
            </a:r>
            <a:r>
              <a:rPr lang="en-GB" sz="2000" b="1" dirty="0">
                <a:latin typeface="Tahoma" charset="0"/>
              </a:rPr>
              <a:t> </a:t>
            </a:r>
          </a:p>
          <a:p>
            <a:r>
              <a:rPr lang="en-GB" sz="2000" b="1" dirty="0">
                <a:latin typeface="Tahoma" charset="0"/>
                <a:sym typeface="Wingdings" pitchFamily="2" charset="2"/>
              </a:rPr>
              <a:t> </a:t>
            </a:r>
            <a:r>
              <a:rPr lang="en-US" sz="2000" dirty="0"/>
              <a:t>100 million base pairs and an average read length of more than 240 bases</a:t>
            </a:r>
          </a:p>
          <a:p>
            <a:endParaRPr lang="en-US" sz="2000" dirty="0">
              <a:latin typeface="Tahoma" charset="0"/>
            </a:endParaRPr>
          </a:p>
          <a:p>
            <a:r>
              <a:rPr lang="en-US" sz="2000" dirty="0"/>
              <a:t>6. Through April 2008, more than 200 peer-reviewed articles have been published, demonstrating the utility of 454 Sequencing in a broad range of research applications</a:t>
            </a:r>
            <a:endParaRPr lang="en-GB" sz="2000" dirty="0">
              <a:latin typeface="Tahoma" charset="0"/>
            </a:endParaRPr>
          </a:p>
          <a:p>
            <a:endParaRPr lang="en-GB" dirty="0">
              <a:latin typeface="Tahoma"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txBox="1">
            <a:spLocks noChangeArrowheads="1"/>
          </p:cNvSpPr>
          <p:nvPr/>
        </p:nvSpPr>
        <p:spPr bwMode="auto">
          <a:xfrm>
            <a:off x="0" y="44450"/>
            <a:ext cx="9144000" cy="64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it-IT" sz="3200" b="1" dirty="0">
                <a:solidFill>
                  <a:schemeClr val="accent6">
                    <a:lumMod val="60000"/>
                    <a:lumOff val="40000"/>
                  </a:schemeClr>
                </a:solidFill>
              </a:rPr>
              <a:t>“</a:t>
            </a:r>
            <a:r>
              <a:rPr lang="it-IT" altLang="ja-JP" sz="3200" b="1" dirty="0">
                <a:solidFill>
                  <a:schemeClr val="accent6">
                    <a:lumMod val="60000"/>
                    <a:lumOff val="40000"/>
                  </a:schemeClr>
                </a:solidFill>
              </a:rPr>
              <a:t>Next Generation</a:t>
            </a:r>
            <a:r>
              <a:rPr lang="it-IT" sz="3200" b="1" dirty="0">
                <a:solidFill>
                  <a:schemeClr val="accent6">
                    <a:lumMod val="60000"/>
                    <a:lumOff val="40000"/>
                  </a:schemeClr>
                </a:solidFill>
              </a:rPr>
              <a:t>”</a:t>
            </a:r>
            <a:r>
              <a:rPr lang="it-IT" altLang="ja-JP" sz="3200" b="1" dirty="0">
                <a:solidFill>
                  <a:schemeClr val="accent6">
                    <a:lumMod val="60000"/>
                    <a:lumOff val="40000"/>
                  </a:schemeClr>
                </a:solidFill>
              </a:rPr>
              <a:t> High-throughput </a:t>
            </a:r>
            <a:r>
              <a:rPr lang="it-IT" altLang="ja-JP" sz="3200" b="1" dirty="0" err="1">
                <a:solidFill>
                  <a:schemeClr val="accent6">
                    <a:lumMod val="60000"/>
                    <a:lumOff val="40000"/>
                  </a:schemeClr>
                </a:solidFill>
              </a:rPr>
              <a:t>Sequencing</a:t>
            </a:r>
            <a:r>
              <a:rPr lang="it-IT" altLang="ja-JP" sz="3200" b="1" dirty="0">
                <a:solidFill>
                  <a:schemeClr val="accent6">
                    <a:lumMod val="60000"/>
                    <a:lumOff val="40000"/>
                  </a:schemeClr>
                </a:solidFill>
              </a:rPr>
              <a:t> </a:t>
            </a:r>
            <a:r>
              <a:rPr lang="it-IT" sz="3200" b="1" dirty="0" err="1">
                <a:solidFill>
                  <a:schemeClr val="accent6">
                    <a:lumMod val="60000"/>
                    <a:lumOff val="40000"/>
                  </a:schemeClr>
                </a:solidFill>
              </a:rPr>
              <a:t>methods</a:t>
            </a:r>
            <a:endParaRPr lang="it-IT" sz="3200" b="1" dirty="0">
              <a:solidFill>
                <a:schemeClr val="accent6">
                  <a:lumMod val="60000"/>
                  <a:lumOff val="40000"/>
                </a:schemeClr>
              </a:solidFill>
            </a:endParaRPr>
          </a:p>
          <a:p>
            <a:pPr eaLnBrk="1" hangingPunct="1"/>
            <a:endParaRPr lang="it-IT" sz="3200" dirty="0">
              <a:solidFill>
                <a:schemeClr val="accent6">
                  <a:lumMod val="60000"/>
                  <a:lumOff val="40000"/>
                </a:schemeClr>
              </a:solidFill>
            </a:endParaRPr>
          </a:p>
        </p:txBody>
      </p:sp>
      <p:sp>
        <p:nvSpPr>
          <p:cNvPr id="5" name="AutoShape 5"/>
          <p:cNvSpPr>
            <a:spLocks noChangeArrowheads="1"/>
          </p:cNvSpPr>
          <p:nvPr/>
        </p:nvSpPr>
        <p:spPr bwMode="auto">
          <a:xfrm>
            <a:off x="179958" y="1196752"/>
            <a:ext cx="7200354" cy="2736304"/>
          </a:xfrm>
          <a:prstGeom prst="roundRect">
            <a:avLst>
              <a:gd name="adj" fmla="val 16667"/>
            </a:avLst>
          </a:prstGeom>
          <a:solidFill>
            <a:schemeClr val="accent2">
              <a:lumMod val="20000"/>
              <a:lumOff val="80000"/>
              <a:alpha val="69804"/>
            </a:schemeClr>
          </a:solidFill>
          <a:ln w="9525">
            <a:solidFill>
              <a:srgbClr val="4F81BD"/>
            </a:solidFill>
            <a:prstDash val="dash"/>
            <a:round/>
            <a:headEnd/>
            <a:tailEnd/>
          </a:ln>
        </p:spPr>
        <p:txBody>
          <a:bodyPr wrap="none" anchor="ctr"/>
          <a:lstStyle/>
          <a:p>
            <a:pPr marL="342900" indent="-342900">
              <a:lnSpc>
                <a:spcPct val="120000"/>
              </a:lnSpc>
              <a:buFont typeface="Arial"/>
              <a:buChar char="•"/>
              <a:defRPr/>
            </a:pPr>
            <a:r>
              <a:rPr lang="it-IT" sz="2800" dirty="0" err="1"/>
              <a:t>Sequencing</a:t>
            </a:r>
            <a:r>
              <a:rPr lang="it-IT" sz="2800" dirty="0"/>
              <a:t> </a:t>
            </a:r>
            <a:r>
              <a:rPr lang="it-IT" sz="2800" dirty="0" err="1"/>
              <a:t>process</a:t>
            </a:r>
            <a:r>
              <a:rPr lang="it-IT" sz="2800" dirty="0"/>
              <a:t> </a:t>
            </a:r>
            <a:r>
              <a:rPr lang="it-IT" sz="2800" dirty="0" err="1"/>
              <a:t>parallelization</a:t>
            </a:r>
            <a:r>
              <a:rPr lang="it-IT" sz="2800" dirty="0"/>
              <a:t> </a:t>
            </a:r>
          </a:p>
          <a:p>
            <a:pPr marL="342900" indent="-342900">
              <a:lnSpc>
                <a:spcPct val="120000"/>
              </a:lnSpc>
              <a:buFont typeface="Arial"/>
              <a:buChar char="•"/>
              <a:defRPr/>
            </a:pPr>
            <a:r>
              <a:rPr lang="it-IT" sz="2800" dirty="0" err="1"/>
              <a:t>Sequencing</a:t>
            </a:r>
            <a:r>
              <a:rPr lang="it-IT" sz="2800" dirty="0"/>
              <a:t> by </a:t>
            </a:r>
            <a:r>
              <a:rPr lang="it-IT" sz="2800" dirty="0" err="1"/>
              <a:t>synthesis</a:t>
            </a:r>
            <a:r>
              <a:rPr lang="it-IT" sz="2800" dirty="0"/>
              <a:t> (</a:t>
            </a:r>
            <a:r>
              <a:rPr lang="it-IT" sz="2800" i="1" dirty="0"/>
              <a:t>or by </a:t>
            </a:r>
            <a:r>
              <a:rPr lang="it-IT" sz="2800" i="1" dirty="0" err="1"/>
              <a:t>ligation</a:t>
            </a:r>
            <a:r>
              <a:rPr lang="it-IT" sz="2800" dirty="0"/>
              <a:t>)</a:t>
            </a:r>
          </a:p>
          <a:p>
            <a:pPr marL="342900" indent="-342900">
              <a:lnSpc>
                <a:spcPct val="120000"/>
              </a:lnSpc>
              <a:buFont typeface="Arial"/>
              <a:buChar char="•"/>
              <a:defRPr/>
            </a:pPr>
            <a:r>
              <a:rPr lang="it-IT" sz="2800" dirty="0" err="1"/>
              <a:t>Thousands</a:t>
            </a:r>
            <a:r>
              <a:rPr lang="it-IT" sz="2800" dirty="0"/>
              <a:t> of </a:t>
            </a:r>
            <a:r>
              <a:rPr lang="it-IT" sz="2800" dirty="0" err="1"/>
              <a:t>millions</a:t>
            </a:r>
            <a:r>
              <a:rPr lang="it-IT" sz="2800" dirty="0"/>
              <a:t> of </a:t>
            </a:r>
            <a:r>
              <a:rPr lang="it-IT" sz="2800" dirty="0" err="1"/>
              <a:t>reads</a:t>
            </a:r>
            <a:r>
              <a:rPr lang="it-IT" sz="2800" dirty="0"/>
              <a:t> are </a:t>
            </a:r>
          </a:p>
          <a:p>
            <a:pPr>
              <a:lnSpc>
                <a:spcPct val="120000"/>
              </a:lnSpc>
              <a:defRPr/>
            </a:pPr>
            <a:r>
              <a:rPr lang="it-IT" sz="2800" dirty="0" err="1"/>
              <a:t>produced</a:t>
            </a:r>
            <a:r>
              <a:rPr lang="it-IT" sz="2800" dirty="0"/>
              <a:t> </a:t>
            </a:r>
            <a:r>
              <a:rPr lang="it-IT" sz="2800" dirty="0" err="1"/>
              <a:t>simultaneously</a:t>
            </a:r>
            <a:endParaRPr lang="en-US" dirty="0"/>
          </a:p>
        </p:txBody>
      </p:sp>
      <p:sp>
        <p:nvSpPr>
          <p:cNvPr id="119813" name="Rectangle 6"/>
          <p:cNvSpPr>
            <a:spLocks noChangeArrowheads="1"/>
          </p:cNvSpPr>
          <p:nvPr/>
        </p:nvSpPr>
        <p:spPr bwMode="auto">
          <a:xfrm>
            <a:off x="900113" y="803275"/>
            <a:ext cx="48006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GB" dirty="0">
              <a:latin typeface="Tahoma" charset="0"/>
            </a:endParaRPr>
          </a:p>
          <a:p>
            <a:pPr>
              <a:buFontTx/>
              <a:buAutoNum type="arabicPeriod"/>
            </a:pPr>
            <a:endParaRPr lang="en-GB" dirty="0">
              <a:latin typeface="Tahoma" charset="0"/>
            </a:endParaRPr>
          </a:p>
          <a:p>
            <a:endParaRPr lang="en-GB" dirty="0">
              <a:latin typeface="Tahoma" charset="0"/>
            </a:endParaRPr>
          </a:p>
        </p:txBody>
      </p:sp>
      <p:sp>
        <p:nvSpPr>
          <p:cNvPr id="2" name="AutoShape 5">
            <a:extLst>
              <a:ext uri="{FF2B5EF4-FFF2-40B4-BE49-F238E27FC236}">
                <a16:creationId xmlns:a16="http://schemas.microsoft.com/office/drawing/2014/main" id="{E559186D-F02E-695C-1DC9-8228A5F12339}"/>
              </a:ext>
            </a:extLst>
          </p:cNvPr>
          <p:cNvSpPr>
            <a:spLocks noChangeArrowheads="1"/>
          </p:cNvSpPr>
          <p:nvPr/>
        </p:nvSpPr>
        <p:spPr bwMode="auto">
          <a:xfrm>
            <a:off x="467544" y="4005064"/>
            <a:ext cx="8474273" cy="2736304"/>
          </a:xfrm>
          <a:prstGeom prst="roundRect">
            <a:avLst>
              <a:gd name="adj" fmla="val 16667"/>
            </a:avLst>
          </a:prstGeom>
          <a:solidFill>
            <a:schemeClr val="accent2">
              <a:lumMod val="20000"/>
              <a:lumOff val="80000"/>
              <a:alpha val="69804"/>
            </a:schemeClr>
          </a:solidFill>
          <a:ln w="9525">
            <a:solidFill>
              <a:srgbClr val="4F81BD"/>
            </a:solidFill>
            <a:prstDash val="dash"/>
            <a:round/>
            <a:headEnd/>
            <a:tailEnd/>
          </a:ln>
        </p:spPr>
        <p:txBody>
          <a:bodyPr wrap="none" anchor="ctr"/>
          <a:lstStyle/>
          <a:p>
            <a:pPr>
              <a:buFontTx/>
              <a:buAutoNum type="arabicPeriod"/>
              <a:defRPr/>
            </a:pPr>
            <a:r>
              <a:rPr lang="en-US" sz="2800" b="1" dirty="0">
                <a:latin typeface="+mn-lt"/>
              </a:rPr>
              <a:t> Pyrosequencing</a:t>
            </a:r>
            <a:r>
              <a:rPr lang="en-US" sz="2800" dirty="0">
                <a:latin typeface="+mn-lt"/>
              </a:rPr>
              <a:t>: </a:t>
            </a:r>
            <a:r>
              <a:rPr lang="en-US" sz="2000" dirty="0">
                <a:latin typeface="+mn-lt"/>
              </a:rPr>
              <a:t>Roche's (</a:t>
            </a:r>
            <a:r>
              <a:rPr lang="en-US" sz="2000" b="1" dirty="0">
                <a:latin typeface="+mn-lt"/>
              </a:rPr>
              <a:t>454</a:t>
            </a:r>
            <a:r>
              <a:rPr lang="en-US" sz="2000" dirty="0">
                <a:latin typeface="+mn-lt"/>
              </a:rPr>
              <a:t>) GS FLX Genome Analyzer</a:t>
            </a:r>
          </a:p>
          <a:p>
            <a:pPr>
              <a:buFontTx/>
              <a:buAutoNum type="arabicPeriod"/>
              <a:defRPr/>
            </a:pPr>
            <a:r>
              <a:rPr lang="en-US" sz="2800" b="1" dirty="0">
                <a:latin typeface="+mn-lt"/>
              </a:rPr>
              <a:t> Sequencing by synthesis</a:t>
            </a:r>
            <a:r>
              <a:rPr lang="en-US" sz="2800" dirty="0">
                <a:latin typeface="+mn-lt"/>
              </a:rPr>
              <a:t>: </a:t>
            </a:r>
            <a:r>
              <a:rPr lang="en-US" b="1" dirty="0">
                <a:latin typeface="+mn-lt"/>
              </a:rPr>
              <a:t>Illumina</a:t>
            </a:r>
            <a:r>
              <a:rPr lang="en-US" dirty="0">
                <a:latin typeface="+mn-lt"/>
              </a:rPr>
              <a:t>'s sequencers</a:t>
            </a:r>
            <a:endParaRPr lang="en-US" sz="3200" dirty="0">
              <a:latin typeface="+mn-lt"/>
            </a:endParaRPr>
          </a:p>
          <a:p>
            <a:pPr>
              <a:buFontTx/>
              <a:buAutoNum type="arabicPeriod"/>
              <a:defRPr/>
            </a:pPr>
            <a:r>
              <a:rPr lang="en-US" sz="3200" b="1" dirty="0">
                <a:latin typeface="+mn-lt"/>
              </a:rPr>
              <a:t> S</a:t>
            </a:r>
            <a:r>
              <a:rPr lang="en-US" sz="2800" b="1" dirty="0">
                <a:latin typeface="+mn-lt"/>
              </a:rPr>
              <a:t>equencing by ligation</a:t>
            </a:r>
            <a:r>
              <a:rPr lang="en-US" sz="2800" dirty="0">
                <a:latin typeface="+mn-lt"/>
              </a:rPr>
              <a:t>: </a:t>
            </a:r>
            <a:r>
              <a:rPr lang="en-US" sz="1800" dirty="0">
                <a:latin typeface="+mn-lt"/>
              </a:rPr>
              <a:t>Applied Biosystem's </a:t>
            </a:r>
            <a:r>
              <a:rPr lang="en-US" sz="1800" b="1" dirty="0" err="1">
                <a:latin typeface="+mn-lt"/>
              </a:rPr>
              <a:t>SOLiD</a:t>
            </a:r>
            <a:r>
              <a:rPr lang="en-US" sz="1800" dirty="0">
                <a:latin typeface="+mn-lt"/>
              </a:rPr>
              <a:t> system</a:t>
            </a:r>
            <a:endParaRPr lang="en-US" sz="2800" dirty="0">
              <a:latin typeface="+mn-lt"/>
            </a:endParaRPr>
          </a:p>
          <a:p>
            <a:pPr>
              <a:buFontTx/>
              <a:buAutoNum type="arabicPeriod"/>
              <a:defRPr/>
            </a:pPr>
            <a:r>
              <a:rPr lang="en-US" sz="2800" b="1" dirty="0">
                <a:latin typeface="+mn-lt"/>
              </a:rPr>
              <a:t> Semiconductor sequencing: </a:t>
            </a:r>
            <a:r>
              <a:rPr lang="en-US" b="1" dirty="0">
                <a:latin typeface="+mn-lt"/>
              </a:rPr>
              <a:t>Ion Torrent</a:t>
            </a:r>
            <a:endParaRPr lang="en-US" sz="28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
          <p:cNvSpPr txBox="1">
            <a:spLocks noChangeArrowheads="1"/>
          </p:cNvSpPr>
          <p:nvPr/>
        </p:nvSpPr>
        <p:spPr bwMode="auto">
          <a:xfrm>
            <a:off x="0" y="0"/>
            <a:ext cx="9144000" cy="584200"/>
          </a:xfrm>
          <a:prstGeom prst="rect">
            <a:avLst/>
          </a:prstGeom>
          <a:noFill/>
          <a:ln w="9525">
            <a:noFill/>
            <a:miter lim="800000"/>
            <a:headEnd/>
            <a:tailEnd/>
          </a:ln>
          <a:effectLst/>
        </p:spPr>
        <p:txBody>
          <a:bodyPr>
            <a:spAutoFit/>
          </a:bodyPr>
          <a:lstStyle/>
          <a:p>
            <a:pPr marL="342900" indent="-342900" algn="ctr">
              <a:spcBef>
                <a:spcPct val="50000"/>
              </a:spcBef>
              <a:defRPr/>
            </a:pPr>
            <a:r>
              <a:rPr lang="it-IT" sz="3200" b="1" dirty="0" err="1">
                <a:solidFill>
                  <a:srgbClr val="0000FF"/>
                </a:solidFill>
                <a:effectLst>
                  <a:outerShdw blurRad="50800" dist="38100" dir="2700000">
                    <a:srgbClr val="000000">
                      <a:alpha val="43000"/>
                    </a:srgbClr>
                  </a:outerShdw>
                </a:effectLst>
                <a:latin typeface="Arial"/>
                <a:cs typeface="Arial"/>
              </a:rPr>
              <a:t>Sequencing</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technology</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evolution</a:t>
            </a:r>
            <a:endParaRPr lang="en-US" sz="3200" b="1" dirty="0">
              <a:solidFill>
                <a:srgbClr val="0000FF"/>
              </a:solidFill>
              <a:effectLst>
                <a:outerShdw blurRad="50800" dist="38100" dir="2700000">
                  <a:srgbClr val="000000">
                    <a:alpha val="43000"/>
                  </a:srgbClr>
                </a:outerShdw>
              </a:effectLst>
              <a:latin typeface="Arial"/>
              <a:cs typeface="Arial"/>
            </a:endParaRPr>
          </a:p>
        </p:txBody>
      </p:sp>
      <p:sp>
        <p:nvSpPr>
          <p:cNvPr id="23" name="Triangolo rettangolo 22"/>
          <p:cNvSpPr/>
          <p:nvPr/>
        </p:nvSpPr>
        <p:spPr>
          <a:xfrm>
            <a:off x="717550" y="3078163"/>
            <a:ext cx="7583488" cy="685800"/>
          </a:xfrm>
          <a:prstGeom prst="rtTriangle">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it-IT" cap="all" dirty="0" err="1">
                <a:latin typeface="Arial"/>
                <a:cs typeface="Arial"/>
              </a:rPr>
              <a:t>Read</a:t>
            </a:r>
            <a:r>
              <a:rPr lang="it-IT" cap="all" dirty="0">
                <a:latin typeface="Arial"/>
                <a:cs typeface="Arial"/>
              </a:rPr>
              <a:t> </a:t>
            </a:r>
            <a:r>
              <a:rPr lang="it-IT" cap="all" dirty="0" err="1">
                <a:latin typeface="Arial"/>
                <a:cs typeface="Arial"/>
              </a:rPr>
              <a:t>length</a:t>
            </a:r>
            <a:r>
              <a:rPr lang="it-IT" cap="all" dirty="0">
                <a:latin typeface="Arial"/>
                <a:cs typeface="Arial"/>
              </a:rPr>
              <a:t> (</a:t>
            </a:r>
            <a:r>
              <a:rPr lang="it-IT" dirty="0">
                <a:latin typeface="Arial"/>
                <a:cs typeface="Arial"/>
              </a:rPr>
              <a:t>nt</a:t>
            </a:r>
            <a:r>
              <a:rPr lang="it-IT" cap="all" dirty="0">
                <a:latin typeface="Arial"/>
                <a:cs typeface="Arial"/>
              </a:rPr>
              <a:t>)</a:t>
            </a:r>
          </a:p>
        </p:txBody>
      </p:sp>
      <p:sp>
        <p:nvSpPr>
          <p:cNvPr id="135171" name="CasellaDiTesto 12"/>
          <p:cNvSpPr txBox="1">
            <a:spLocks noChangeArrowheads="1"/>
          </p:cNvSpPr>
          <p:nvPr/>
        </p:nvSpPr>
        <p:spPr bwMode="auto">
          <a:xfrm>
            <a:off x="468313" y="3814763"/>
            <a:ext cx="9072562"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b="1">
                <a:solidFill>
                  <a:srgbClr val="3366FF"/>
                </a:solidFill>
              </a:rPr>
              <a:t>1000 				100				50</a:t>
            </a:r>
          </a:p>
        </p:txBody>
      </p:sp>
      <p:sp>
        <p:nvSpPr>
          <p:cNvPr id="135172" name="CasellaDiTesto 12"/>
          <p:cNvSpPr txBox="1">
            <a:spLocks noChangeArrowheads="1"/>
          </p:cNvSpPr>
          <p:nvPr/>
        </p:nvSpPr>
        <p:spPr bwMode="auto">
          <a:xfrm>
            <a:off x="684213" y="4721225"/>
            <a:ext cx="79057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b="1">
                <a:solidFill>
                  <a:srgbClr val="008000"/>
                </a:solidFill>
              </a:rPr>
              <a:t>Mb					   Gb</a:t>
            </a:r>
          </a:p>
          <a:p>
            <a:pPr eaLnBrk="1" hangingPunct="1"/>
            <a:r>
              <a:rPr lang="it-IT" sz="1600" b="1">
                <a:solidFill>
                  <a:srgbClr val="008000"/>
                </a:solidFill>
              </a:rPr>
              <a:t>1			700		   1          30 </a:t>
            </a:r>
            <a:r>
              <a:rPr lang="it-IT" sz="1600" i="1">
                <a:solidFill>
                  <a:srgbClr val="008000"/>
                </a:solidFill>
              </a:rPr>
              <a:t>(short time)		      </a:t>
            </a:r>
            <a:r>
              <a:rPr lang="it-IT" sz="1600" b="1">
                <a:solidFill>
                  <a:srgbClr val="008000"/>
                </a:solidFill>
              </a:rPr>
              <a:t>60			     600</a:t>
            </a:r>
          </a:p>
        </p:txBody>
      </p:sp>
      <p:grpSp>
        <p:nvGrpSpPr>
          <p:cNvPr id="135173" name="Gruppo 32"/>
          <p:cNvGrpSpPr>
            <a:grpSpLocks/>
          </p:cNvGrpSpPr>
          <p:nvPr/>
        </p:nvGrpSpPr>
        <p:grpSpPr bwMode="auto">
          <a:xfrm flipH="1">
            <a:off x="717550" y="1531938"/>
            <a:ext cx="7640638" cy="1679575"/>
            <a:chOff x="718155" y="831751"/>
            <a:chExt cx="7640039" cy="1679851"/>
          </a:xfrm>
        </p:grpSpPr>
        <p:pic>
          <p:nvPicPr>
            <p:cNvPr id="135189" name="Picture 4" descr="C:\Documents and Settings\enrico\Desktop\imgs\IlluminaHiSeq2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203573" y="1045430"/>
              <a:ext cx="1073458" cy="95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5190" name="Picture 2" descr="C:\Documents and Settings\enrico\Desktop\imgs\454Roch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46196" y="1115793"/>
              <a:ext cx="906462" cy="817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5191" name="Picture 3" descr="C:\Documents and Settings\enrico\Desktop\imgs\solid5500ABI.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18155" y="1053087"/>
              <a:ext cx="1000125" cy="94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92" name="CasellaDiTesto 10"/>
            <p:cNvSpPr txBox="1">
              <a:spLocks noChangeArrowheads="1"/>
            </p:cNvSpPr>
            <p:nvPr/>
          </p:nvSpPr>
          <p:spPr bwMode="auto">
            <a:xfrm>
              <a:off x="6074758" y="2142509"/>
              <a:ext cx="9286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Roche/454</a:t>
              </a:r>
            </a:p>
          </p:txBody>
        </p:sp>
        <p:sp>
          <p:nvSpPr>
            <p:cNvPr id="135193" name="CasellaDiTesto 11"/>
            <p:cNvSpPr txBox="1">
              <a:spLocks noChangeArrowheads="1"/>
            </p:cNvSpPr>
            <p:nvPr/>
          </p:nvSpPr>
          <p:spPr bwMode="auto">
            <a:xfrm>
              <a:off x="2214684" y="2142509"/>
              <a:ext cx="12144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Illumina/Solexa</a:t>
              </a:r>
            </a:p>
          </p:txBody>
        </p:sp>
        <p:sp>
          <p:nvSpPr>
            <p:cNvPr id="135194" name="CasellaDiTesto 12"/>
            <p:cNvSpPr txBox="1">
              <a:spLocks noChangeArrowheads="1"/>
            </p:cNvSpPr>
            <p:nvPr/>
          </p:nvSpPr>
          <p:spPr bwMode="auto">
            <a:xfrm>
              <a:off x="861030" y="2142509"/>
              <a:ext cx="8191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ABI/Solid</a:t>
              </a:r>
            </a:p>
          </p:txBody>
        </p:sp>
        <p:pic>
          <p:nvPicPr>
            <p:cNvPr id="135195" name="Picture 5" descr="C:\Documents and Settings\enrico\Desktop\imgs\ITor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351115" y="1080868"/>
              <a:ext cx="681037" cy="88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96" name="CasellaDiTesto 16"/>
            <p:cNvSpPr txBox="1">
              <a:spLocks noChangeArrowheads="1"/>
            </p:cNvSpPr>
            <p:nvPr/>
          </p:nvSpPr>
          <p:spPr bwMode="auto">
            <a:xfrm>
              <a:off x="3562863" y="2049640"/>
              <a:ext cx="1465263"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200"/>
                <a:t>LifeTechnologies’ IonTorrent</a:t>
              </a:r>
            </a:p>
          </p:txBody>
        </p:sp>
        <p:pic>
          <p:nvPicPr>
            <p:cNvPr id="135197" name="Segnaposto contenuto 3"/>
            <p:cNvPicPr>
              <a:picLocks noChangeAspect="1"/>
            </p:cNvPicPr>
            <p:nvPr/>
          </p:nvPicPr>
          <p:blipFill>
            <a:blip r:embed="rId7">
              <a:extLst>
                <a:ext uri="{28A0092B-C50C-407E-A947-70E740481C1C}">
                  <a14:useLocalDpi xmlns:a14="http://schemas.microsoft.com/office/drawing/2010/main" val="0"/>
                </a:ext>
              </a:extLst>
            </a:blip>
            <a:srcRect l="53255" t="2852" r="3358" b="28754"/>
            <a:stretch>
              <a:fillRect/>
            </a:stretch>
          </p:blipFill>
          <p:spPr bwMode="auto">
            <a:xfrm flipH="1">
              <a:off x="3516960" y="1209762"/>
              <a:ext cx="778535" cy="62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5198" name="Immagine 3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7382699" y="831751"/>
              <a:ext cx="975495" cy="1385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99" name="CasellaDiTesto 10"/>
            <p:cNvSpPr txBox="1">
              <a:spLocks noChangeArrowheads="1"/>
            </p:cNvSpPr>
            <p:nvPr/>
          </p:nvSpPr>
          <p:spPr bwMode="auto">
            <a:xfrm>
              <a:off x="7382699" y="2142509"/>
              <a:ext cx="9286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Sanger</a:t>
              </a:r>
            </a:p>
          </p:txBody>
        </p:sp>
      </p:grpSp>
      <p:sp>
        <p:nvSpPr>
          <p:cNvPr id="48" name="Triangolo rettangolo 47"/>
          <p:cNvSpPr/>
          <p:nvPr/>
        </p:nvSpPr>
        <p:spPr>
          <a:xfrm flipH="1">
            <a:off x="717550" y="4064000"/>
            <a:ext cx="7583488" cy="685800"/>
          </a:xfrm>
          <a:prstGeom prst="rtTriangle">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it-IT" cap="all" dirty="0">
                <a:latin typeface="Arial"/>
                <a:cs typeface="Arial"/>
              </a:rPr>
              <a:t>THROUGHPUT</a:t>
            </a:r>
          </a:p>
        </p:txBody>
      </p:sp>
      <p:grpSp>
        <p:nvGrpSpPr>
          <p:cNvPr id="135175" name="Gruppo 37"/>
          <p:cNvGrpSpPr>
            <a:grpSpLocks/>
          </p:cNvGrpSpPr>
          <p:nvPr/>
        </p:nvGrpSpPr>
        <p:grpSpPr bwMode="auto">
          <a:xfrm flipH="1">
            <a:off x="736600" y="5245100"/>
            <a:ext cx="7780338" cy="1666875"/>
            <a:chOff x="737121" y="4900910"/>
            <a:chExt cx="7780276" cy="1666465"/>
          </a:xfrm>
        </p:grpSpPr>
        <p:sp>
          <p:nvSpPr>
            <p:cNvPr id="135177" name="CasellaDiTesto 43"/>
            <p:cNvSpPr txBox="1">
              <a:spLocks noChangeArrowheads="1"/>
            </p:cNvSpPr>
            <p:nvPr/>
          </p:nvSpPr>
          <p:spPr bwMode="auto">
            <a:xfrm>
              <a:off x="1704887" y="5409067"/>
              <a:ext cx="181331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a:solidFill>
                    <a:schemeClr val="bg1"/>
                  </a:solidFill>
                  <a:cs typeface="Arial" charset="0"/>
                </a:rPr>
                <a:t>THROUGHPUT</a:t>
              </a:r>
            </a:p>
          </p:txBody>
        </p:sp>
        <p:pic>
          <p:nvPicPr>
            <p:cNvPr id="135178" name="Picture 4" descr="C:\Documents and Settings\enrico\Desktop\imgs\IlluminaHiSeq2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37121" y="5114589"/>
              <a:ext cx="1073458" cy="95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5179" name="Picture 2" descr="C:\Documents and Settings\enrico\Desktop\imgs\454Roch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305399" y="5184952"/>
              <a:ext cx="906462" cy="817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5180" name="Picture 3" descr="C:\Documents and Settings\enrico\Desktop\imgs\solid5500ABI.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300375" y="5122246"/>
              <a:ext cx="1000125" cy="94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81" name="CasellaDiTesto 10"/>
            <p:cNvSpPr txBox="1">
              <a:spLocks noChangeArrowheads="1"/>
            </p:cNvSpPr>
            <p:nvPr/>
          </p:nvSpPr>
          <p:spPr bwMode="auto">
            <a:xfrm>
              <a:off x="6233961" y="6198282"/>
              <a:ext cx="9286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Roche/454</a:t>
              </a:r>
            </a:p>
          </p:txBody>
        </p:sp>
        <p:sp>
          <p:nvSpPr>
            <p:cNvPr id="135182" name="CasellaDiTesto 11"/>
            <p:cNvSpPr txBox="1">
              <a:spLocks noChangeArrowheads="1"/>
            </p:cNvSpPr>
            <p:nvPr/>
          </p:nvSpPr>
          <p:spPr bwMode="auto">
            <a:xfrm>
              <a:off x="748232" y="6198282"/>
              <a:ext cx="12144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Illumina/Solexa</a:t>
              </a:r>
            </a:p>
          </p:txBody>
        </p:sp>
        <p:sp>
          <p:nvSpPr>
            <p:cNvPr id="135183" name="CasellaDiTesto 12"/>
            <p:cNvSpPr txBox="1">
              <a:spLocks noChangeArrowheads="1"/>
            </p:cNvSpPr>
            <p:nvPr/>
          </p:nvSpPr>
          <p:spPr bwMode="auto">
            <a:xfrm>
              <a:off x="2443250" y="6198282"/>
              <a:ext cx="8191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ABI/Solid</a:t>
              </a:r>
            </a:p>
          </p:txBody>
        </p:sp>
        <p:pic>
          <p:nvPicPr>
            <p:cNvPr id="135184" name="Picture 5" descr="C:\Documents and Settings\enrico\Desktop\imgs\ITor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636763" y="5150027"/>
              <a:ext cx="681037" cy="88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85" name="CasellaDiTesto 16"/>
            <p:cNvSpPr txBox="1">
              <a:spLocks noChangeArrowheads="1"/>
            </p:cNvSpPr>
            <p:nvPr/>
          </p:nvSpPr>
          <p:spPr bwMode="auto">
            <a:xfrm>
              <a:off x="3848511" y="6105413"/>
              <a:ext cx="1465263"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200"/>
                <a:t>LifeTechnologies’ IonTorrent</a:t>
              </a:r>
            </a:p>
          </p:txBody>
        </p:sp>
        <p:pic>
          <p:nvPicPr>
            <p:cNvPr id="135186" name="Segnaposto contenuto 3"/>
            <p:cNvPicPr>
              <a:picLocks noChangeAspect="1"/>
            </p:cNvPicPr>
            <p:nvPr/>
          </p:nvPicPr>
          <p:blipFill>
            <a:blip r:embed="rId7">
              <a:extLst>
                <a:ext uri="{28A0092B-C50C-407E-A947-70E740481C1C}">
                  <a14:useLocalDpi xmlns:a14="http://schemas.microsoft.com/office/drawing/2010/main" val="0"/>
                </a:ext>
              </a:extLst>
            </a:blip>
            <a:srcRect l="53255" t="2852" r="3358" b="28754"/>
            <a:stretch>
              <a:fillRect/>
            </a:stretch>
          </p:blipFill>
          <p:spPr bwMode="auto">
            <a:xfrm flipH="1">
              <a:off x="3802608" y="5278921"/>
              <a:ext cx="778535" cy="62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5187" name="Immagine 5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7541902" y="4900910"/>
              <a:ext cx="975495" cy="1385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88" name="CasellaDiTesto 10"/>
            <p:cNvSpPr txBox="1">
              <a:spLocks noChangeArrowheads="1"/>
            </p:cNvSpPr>
            <p:nvPr/>
          </p:nvSpPr>
          <p:spPr bwMode="auto">
            <a:xfrm>
              <a:off x="7541902" y="6198282"/>
              <a:ext cx="9286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Sanger</a:t>
              </a:r>
            </a:p>
          </p:txBody>
        </p:sp>
      </p:grpSp>
      <p:sp>
        <p:nvSpPr>
          <p:cNvPr id="135176" name="Rettangolo 2"/>
          <p:cNvSpPr>
            <a:spLocks noChangeArrowheads="1"/>
          </p:cNvSpPr>
          <p:nvPr/>
        </p:nvSpPr>
        <p:spPr bwMode="auto">
          <a:xfrm>
            <a:off x="0" y="482600"/>
            <a:ext cx="9144000" cy="1385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it-IT" sz="3600" b="1">
                <a:solidFill>
                  <a:srgbClr val="800000"/>
                </a:solidFill>
                <a:cs typeface="Arial" charset="0"/>
              </a:rPr>
              <a:t>NGS </a:t>
            </a:r>
          </a:p>
          <a:p>
            <a:pPr algn="ctr"/>
            <a:r>
              <a:rPr lang="it-IT" b="1">
                <a:solidFill>
                  <a:srgbClr val="800000"/>
                </a:solidFill>
                <a:cs typeface="Arial" charset="0"/>
              </a:rPr>
              <a:t>Next Generation Sequencing, High-throughput, Ultramassive</a:t>
            </a:r>
            <a:endParaRPr lang="it-IT" b="1">
              <a:solidFill>
                <a:srgbClr val="800000"/>
              </a:solidFill>
            </a:endParaRPr>
          </a:p>
          <a:p>
            <a:pPr algn="ctr"/>
            <a:endParaRPr lang="it-IT" b="1">
              <a:solidFill>
                <a:srgbClr val="800000"/>
              </a:solidFill>
              <a:cs typeface="Arial" charset="0"/>
            </a:endParaRPr>
          </a:p>
        </p:txBody>
      </p:sp>
    </p:spTree>
    <p:extLst>
      <p:ext uri="{BB962C8B-B14F-4D97-AF65-F5344CB8AC3E}">
        <p14:creationId xmlns:p14="http://schemas.microsoft.com/office/powerpoint/2010/main" val="209616021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4" descr="GG09_Chpt20_Figure01correx"/>
          <p:cNvPicPr>
            <a:picLocks noGrp="1" noChangeAspect="1" noChangeArrowheads="1"/>
          </p:cNvPicPr>
          <p:nvPr>
            <p:ph type="body" idx="1"/>
          </p:nvPr>
        </p:nvPicPr>
        <p:blipFill rotWithShape="1">
          <a:blip r:embed="rId2">
            <a:extLst>
              <a:ext uri="{28A0092B-C50C-407E-A947-70E740481C1C}">
                <a14:useLocalDpi xmlns:a14="http://schemas.microsoft.com/office/drawing/2010/main" val="0"/>
              </a:ext>
            </a:extLst>
          </a:blip>
          <a:srcRect b="5886"/>
          <a:stretch/>
        </p:blipFill>
        <p:spPr>
          <a:xfrm>
            <a:off x="1247624" y="548680"/>
            <a:ext cx="6636744" cy="6309320"/>
          </a:xfrm>
        </p:spPr>
      </p:pic>
      <p:sp>
        <p:nvSpPr>
          <p:cNvPr id="5" name="4 CuadroTexto"/>
          <p:cNvSpPr txBox="1">
            <a:spLocks noChangeArrowheads="1"/>
          </p:cNvSpPr>
          <p:nvPr/>
        </p:nvSpPr>
        <p:spPr bwMode="auto">
          <a:xfrm>
            <a:off x="1043608" y="116632"/>
            <a:ext cx="6985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b="1" dirty="0">
                <a:solidFill>
                  <a:schemeClr val="accent6">
                    <a:lumMod val="60000"/>
                    <a:lumOff val="40000"/>
                  </a:schemeClr>
                </a:solidFill>
              </a:rPr>
              <a:t>Roche 454 </a:t>
            </a:r>
            <a:r>
              <a:rPr lang="es-ES" b="1" dirty="0" err="1">
                <a:solidFill>
                  <a:schemeClr val="accent6">
                    <a:lumMod val="60000"/>
                    <a:lumOff val="40000"/>
                  </a:schemeClr>
                </a:solidFill>
              </a:rPr>
              <a:t>pyrosequencing</a:t>
            </a:r>
            <a:r>
              <a:rPr lang="es-ES" b="1" dirty="0">
                <a:solidFill>
                  <a:schemeClr val="accent6">
                    <a:lumMod val="60000"/>
                    <a:lumOff val="40000"/>
                  </a:schemeClr>
                </a:solidFill>
              </a:rPr>
              <a:t> </a:t>
            </a:r>
            <a:r>
              <a:rPr lang="es-ES" b="1" dirty="0" err="1">
                <a:solidFill>
                  <a:schemeClr val="accent6">
                    <a:lumMod val="60000"/>
                    <a:lumOff val="40000"/>
                  </a:schemeClr>
                </a:solidFill>
              </a:rPr>
              <a:t>technology</a:t>
            </a:r>
            <a:endParaRPr lang="es-ES" b="1" dirty="0">
              <a:solidFill>
                <a:schemeClr val="accent6">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41405-3F91-834A-A169-50767C1EB2CE}"/>
              </a:ext>
            </a:extLst>
          </p:cNvPr>
          <p:cNvSpPr>
            <a:spLocks noGrp="1"/>
          </p:cNvSpPr>
          <p:nvPr>
            <p:ph type="title"/>
          </p:nvPr>
        </p:nvSpPr>
        <p:spPr/>
        <p:txBody>
          <a:bodyPr/>
          <a:lstStyle/>
          <a:p>
            <a:r>
              <a:rPr lang="en-US" dirty="0">
                <a:solidFill>
                  <a:schemeClr val="accent6">
                    <a:lumMod val="60000"/>
                    <a:lumOff val="40000"/>
                  </a:schemeClr>
                </a:solidFill>
              </a:rPr>
              <a:t>Emulsion PCR</a:t>
            </a:r>
          </a:p>
        </p:txBody>
      </p:sp>
      <p:pic>
        <p:nvPicPr>
          <p:cNvPr id="4" name="Picture 3">
            <a:extLst>
              <a:ext uri="{FF2B5EF4-FFF2-40B4-BE49-F238E27FC236}">
                <a16:creationId xmlns:a16="http://schemas.microsoft.com/office/drawing/2014/main" id="{E91135BC-0185-6E40-93A4-6010AAC9BC1F}"/>
              </a:ext>
            </a:extLst>
          </p:cNvPr>
          <p:cNvPicPr>
            <a:picLocks noChangeAspect="1"/>
          </p:cNvPicPr>
          <p:nvPr/>
        </p:nvPicPr>
        <p:blipFill>
          <a:blip r:embed="rId2"/>
          <a:stretch>
            <a:fillRect/>
          </a:stretch>
        </p:blipFill>
        <p:spPr>
          <a:xfrm>
            <a:off x="755576" y="1700807"/>
            <a:ext cx="7344816" cy="3787171"/>
          </a:xfrm>
          <a:prstGeom prst="rect">
            <a:avLst/>
          </a:prstGeom>
        </p:spPr>
      </p:pic>
      <p:sp>
        <p:nvSpPr>
          <p:cNvPr id="5" name="TextBox 4">
            <a:extLst>
              <a:ext uri="{FF2B5EF4-FFF2-40B4-BE49-F238E27FC236}">
                <a16:creationId xmlns:a16="http://schemas.microsoft.com/office/drawing/2014/main" id="{AAD2249F-919C-E842-8A6D-CB2946F54DD4}"/>
              </a:ext>
            </a:extLst>
          </p:cNvPr>
          <p:cNvSpPr txBox="1"/>
          <p:nvPr/>
        </p:nvSpPr>
        <p:spPr>
          <a:xfrm>
            <a:off x="179512" y="2204864"/>
            <a:ext cx="1872208" cy="369332"/>
          </a:xfrm>
          <a:prstGeom prst="rect">
            <a:avLst/>
          </a:prstGeom>
          <a:noFill/>
        </p:spPr>
        <p:txBody>
          <a:bodyPr wrap="square" rtlCol="0">
            <a:spAutoFit/>
          </a:bodyPr>
          <a:lstStyle/>
          <a:p>
            <a:r>
              <a:rPr lang="en-US" sz="1800" dirty="0"/>
              <a:t>Templates</a:t>
            </a:r>
          </a:p>
        </p:txBody>
      </p:sp>
      <p:sp>
        <p:nvSpPr>
          <p:cNvPr id="6" name="TextBox 5">
            <a:extLst>
              <a:ext uri="{FF2B5EF4-FFF2-40B4-BE49-F238E27FC236}">
                <a16:creationId xmlns:a16="http://schemas.microsoft.com/office/drawing/2014/main" id="{E30BC706-3FB4-DD44-965F-67B16F1FB07C}"/>
              </a:ext>
            </a:extLst>
          </p:cNvPr>
          <p:cNvSpPr txBox="1"/>
          <p:nvPr/>
        </p:nvSpPr>
        <p:spPr>
          <a:xfrm>
            <a:off x="1259632" y="4653136"/>
            <a:ext cx="1872208" cy="646331"/>
          </a:xfrm>
          <a:prstGeom prst="rect">
            <a:avLst/>
          </a:prstGeom>
          <a:noFill/>
        </p:spPr>
        <p:txBody>
          <a:bodyPr wrap="square" rtlCol="0">
            <a:spAutoFit/>
          </a:bodyPr>
          <a:lstStyle/>
          <a:p>
            <a:r>
              <a:rPr lang="en-US" sz="1800" dirty="0"/>
              <a:t>Primer coated beads</a:t>
            </a:r>
          </a:p>
        </p:txBody>
      </p:sp>
    </p:spTree>
    <p:extLst>
      <p:ext uri="{BB962C8B-B14F-4D97-AF65-F5344CB8AC3E}">
        <p14:creationId xmlns:p14="http://schemas.microsoft.com/office/powerpoint/2010/main" val="30485979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a:spLocks noChangeArrowheads="1"/>
          </p:cNvSpPr>
          <p:nvPr/>
        </p:nvSpPr>
        <p:spPr bwMode="auto">
          <a:xfrm>
            <a:off x="1403350" y="0"/>
            <a:ext cx="6985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b="1">
                <a:solidFill>
                  <a:schemeClr val="accent6">
                    <a:lumMod val="60000"/>
                    <a:lumOff val="40000"/>
                  </a:schemeClr>
                </a:solidFill>
              </a:rPr>
              <a:t>Roche 454 pyrosequencing technology</a:t>
            </a:r>
          </a:p>
        </p:txBody>
      </p:sp>
      <p:pic>
        <p:nvPicPr>
          <p:cNvPr id="121858" name="Segnaposto contenuto 2"/>
          <p:cNvPicPr>
            <a:picLocks noGrp="1" noChangeAspect="1"/>
          </p:cNvPicPr>
          <p:nvPr>
            <p:ph idx="1"/>
          </p:nvPr>
        </p:nvPicPr>
        <p:blipFill rotWithShape="1">
          <a:blip r:embed="rId3">
            <a:extLst>
              <a:ext uri="{28A0092B-C50C-407E-A947-70E740481C1C}">
                <a14:useLocalDpi xmlns:a14="http://schemas.microsoft.com/office/drawing/2010/main" val="0"/>
              </a:ext>
            </a:extLst>
          </a:blip>
          <a:srcRect t="-1134" b="38569"/>
          <a:stretch/>
        </p:blipFill>
        <p:spPr>
          <a:xfrm>
            <a:off x="48840" y="560627"/>
            <a:ext cx="3443040" cy="1728192"/>
          </a:xfrm>
        </p:spPr>
      </p:pic>
      <p:pic>
        <p:nvPicPr>
          <p:cNvPr id="4" name="Segnaposto contenuto 2">
            <a:extLst>
              <a:ext uri="{FF2B5EF4-FFF2-40B4-BE49-F238E27FC236}">
                <a16:creationId xmlns:a16="http://schemas.microsoft.com/office/drawing/2014/main" id="{2B5C5D60-025F-0D53-D50D-C126634F12CD}"/>
              </a:ext>
            </a:extLst>
          </p:cNvPr>
          <p:cNvPicPr>
            <a:picLocks noChangeAspect="1"/>
          </p:cNvPicPr>
          <p:nvPr/>
        </p:nvPicPr>
        <p:blipFill rotWithShape="1">
          <a:blip r:embed="rId3">
            <a:extLst>
              <a:ext uri="{28A0092B-C50C-407E-A947-70E740481C1C}">
                <a14:useLocalDpi xmlns:a14="http://schemas.microsoft.com/office/drawing/2010/main" val="0"/>
              </a:ext>
            </a:extLst>
          </a:blip>
          <a:srcRect t="61127" b="4983"/>
          <a:stretch/>
        </p:blipFill>
        <p:spPr bwMode="auto">
          <a:xfrm>
            <a:off x="48840" y="2241717"/>
            <a:ext cx="5955985" cy="1619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3" name="TextBox 2">
            <a:extLst>
              <a:ext uri="{FF2B5EF4-FFF2-40B4-BE49-F238E27FC236}">
                <a16:creationId xmlns:a16="http://schemas.microsoft.com/office/drawing/2014/main" id="{694B7D38-0969-2C4E-6641-FFE42160706F}"/>
              </a:ext>
            </a:extLst>
          </p:cNvPr>
          <p:cNvSpPr txBox="1"/>
          <p:nvPr/>
        </p:nvSpPr>
        <p:spPr>
          <a:xfrm>
            <a:off x="3491880" y="476672"/>
            <a:ext cx="5603280" cy="1815882"/>
          </a:xfrm>
          <a:prstGeom prst="rect">
            <a:avLst/>
          </a:prstGeom>
          <a:noFill/>
        </p:spPr>
        <p:txBody>
          <a:bodyPr wrap="square">
            <a:spAutoFit/>
          </a:bodyPr>
          <a:lstStyle/>
          <a:p>
            <a:pPr marL="285750" indent="-285750" algn="just">
              <a:buFont typeface="Arial" panose="020B0604020202020204" pitchFamily="34" charset="0"/>
              <a:buChar char="•"/>
            </a:pPr>
            <a:r>
              <a:rPr lang="en-US" sz="1600" dirty="0"/>
              <a:t>The </a:t>
            </a:r>
            <a:r>
              <a:rPr lang="en-US" sz="1600" b="1" dirty="0"/>
              <a:t>pyrosequencing</a:t>
            </a:r>
            <a:r>
              <a:rPr lang="en-US" sz="1600" dirty="0"/>
              <a:t> method is based on </a:t>
            </a:r>
            <a:r>
              <a:rPr lang="en-US" sz="1600" b="1" dirty="0"/>
              <a:t>detecting the activity of DNA polymerase</a:t>
            </a:r>
            <a:r>
              <a:rPr lang="en-US" sz="1600" dirty="0"/>
              <a:t> (a DNA synthesizing enzyme) </a:t>
            </a:r>
            <a:r>
              <a:rPr lang="en-US" sz="1600" b="1" dirty="0"/>
              <a:t>with another </a:t>
            </a:r>
            <a:r>
              <a:rPr lang="en-US" sz="1600" b="1" dirty="0" err="1"/>
              <a:t>chemoluminescent</a:t>
            </a:r>
            <a:r>
              <a:rPr lang="en-US" sz="1600" b="1" dirty="0"/>
              <a:t> enzyme</a:t>
            </a:r>
            <a:r>
              <a:rPr lang="en-US" sz="1600" dirty="0"/>
              <a:t>. </a:t>
            </a:r>
          </a:p>
          <a:p>
            <a:pPr marL="285750" indent="-285750" algn="just">
              <a:buFont typeface="Arial" panose="020B0604020202020204" pitchFamily="34" charset="0"/>
              <a:buChar char="•"/>
            </a:pPr>
            <a:r>
              <a:rPr lang="en-US" sz="1600" dirty="0"/>
              <a:t>Essentially, the method allows </a:t>
            </a:r>
            <a:r>
              <a:rPr lang="en-US" sz="1600" b="1" dirty="0"/>
              <a:t>sequencing a single strand of DNA by synthesizing the complementary strand along it</a:t>
            </a:r>
            <a:r>
              <a:rPr lang="en-US" sz="1600" dirty="0"/>
              <a:t>, one base pair at a time, and detecting which base was actually added at each step. </a:t>
            </a:r>
          </a:p>
        </p:txBody>
      </p:sp>
      <p:sp>
        <p:nvSpPr>
          <p:cNvPr id="7" name="TextBox 6">
            <a:extLst>
              <a:ext uri="{FF2B5EF4-FFF2-40B4-BE49-F238E27FC236}">
                <a16:creationId xmlns:a16="http://schemas.microsoft.com/office/drawing/2014/main" id="{61A95676-3816-B782-261F-5F79A216E4E2}"/>
              </a:ext>
            </a:extLst>
          </p:cNvPr>
          <p:cNvSpPr txBox="1"/>
          <p:nvPr/>
        </p:nvSpPr>
        <p:spPr>
          <a:xfrm>
            <a:off x="0" y="3848268"/>
            <a:ext cx="9095160" cy="3046988"/>
          </a:xfrm>
          <a:prstGeom prst="rect">
            <a:avLst/>
          </a:prstGeom>
          <a:solidFill>
            <a:schemeClr val="bg1"/>
          </a:solidFill>
        </p:spPr>
        <p:txBody>
          <a:bodyPr wrap="square">
            <a:spAutoFit/>
          </a:bodyPr>
          <a:lstStyle/>
          <a:p>
            <a:pPr marL="292100" lvl="5" indent="-285750">
              <a:buFont typeface="Arial" panose="020B0604020202020204" pitchFamily="34" charset="0"/>
              <a:buChar char="•"/>
            </a:pPr>
            <a:r>
              <a:rPr lang="en-US" sz="1600" dirty="0"/>
              <a:t>The template DNA is immobile. Solutions </a:t>
            </a:r>
            <a:r>
              <a:rPr lang="en-US" sz="1600" b="1" dirty="0"/>
              <a:t>of A, C, G, and T nucleotides are sequentially added </a:t>
            </a:r>
            <a:r>
              <a:rPr lang="en-US" sz="1600" dirty="0"/>
              <a:t>and removed from the reaction. </a:t>
            </a:r>
          </a:p>
          <a:p>
            <a:pPr marL="292100" lvl="5" indent="-285750">
              <a:buFont typeface="Arial" panose="020B0604020202020204" pitchFamily="34" charset="0"/>
              <a:buChar char="•"/>
            </a:pPr>
            <a:r>
              <a:rPr lang="en-US" sz="1600" dirty="0"/>
              <a:t>Light is produced only when the nucleotide solution complements the first unpaired base of the template. The sequence of bases which produce </a:t>
            </a:r>
            <a:r>
              <a:rPr lang="en-US" sz="1600" b="1" dirty="0" err="1"/>
              <a:t>chemioluminescent</a:t>
            </a:r>
            <a:r>
              <a:rPr lang="en-US" sz="1600" b="1" dirty="0"/>
              <a:t> signals </a:t>
            </a:r>
            <a:r>
              <a:rPr lang="en-US" sz="1600" dirty="0"/>
              <a:t>allows the determination of the sequence of the template.</a:t>
            </a:r>
          </a:p>
          <a:p>
            <a:pPr marL="285750" indent="-285750">
              <a:buFont typeface="Arial" panose="020B0604020202020204" pitchFamily="34" charset="0"/>
              <a:buChar char="•"/>
            </a:pPr>
            <a:r>
              <a:rPr lang="en-US" sz="1600" dirty="0"/>
              <a:t>The base incorporation releases pyrophosphate (</a:t>
            </a:r>
            <a:r>
              <a:rPr lang="en-US" sz="1600" dirty="0" err="1"/>
              <a:t>PPi</a:t>
            </a:r>
            <a:r>
              <a:rPr lang="en-US" sz="1600" dirty="0"/>
              <a:t>).</a:t>
            </a:r>
          </a:p>
          <a:p>
            <a:pPr marL="285750" indent="-285750">
              <a:buFont typeface="Arial" panose="020B0604020202020204" pitchFamily="34" charset="0"/>
              <a:buChar char="•"/>
            </a:pPr>
            <a:r>
              <a:rPr lang="en-US" sz="1600" dirty="0"/>
              <a:t>ATP sulfurylase converts </a:t>
            </a:r>
            <a:r>
              <a:rPr lang="en-US" sz="1600" dirty="0" err="1"/>
              <a:t>PPi</a:t>
            </a:r>
            <a:r>
              <a:rPr lang="en-US" sz="1600" dirty="0"/>
              <a:t> to ATP in the presence of adenosine 5’ </a:t>
            </a:r>
            <a:r>
              <a:rPr lang="en-US" sz="1600" dirty="0" err="1"/>
              <a:t>phosphosulfate</a:t>
            </a:r>
            <a:r>
              <a:rPr lang="en-US" sz="1600" dirty="0"/>
              <a:t>. This ATP acts as a substrate for the luciferase-mediated conversion of luciferin to oxyluciferin that generates visible light in amounts that are proportional to the amount of ATP. The light produced in the luciferase-catalyzed reaction is detected by a camera and analyzed in a program.</a:t>
            </a:r>
          </a:p>
          <a:p>
            <a:pPr marL="285750" indent="-285750">
              <a:buFont typeface="Arial" panose="020B0604020202020204" pitchFamily="34" charset="0"/>
              <a:buChar char="•"/>
            </a:pPr>
            <a:r>
              <a:rPr lang="en-US" sz="1600" dirty="0"/>
              <a:t>Unincorporated nucleotides and ATP are degraded by the apyrase, and the reaction can restart with another nucleotide.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AutoShape 4"/>
          <p:cNvSpPr>
            <a:spLocks noChangeArrowheads="1"/>
          </p:cNvSpPr>
          <p:nvPr/>
        </p:nvSpPr>
        <p:spPr bwMode="auto">
          <a:xfrm>
            <a:off x="304800" y="1295400"/>
            <a:ext cx="8382000" cy="2438400"/>
          </a:xfrm>
          <a:prstGeom prst="roundRect">
            <a:avLst>
              <a:gd name="adj" fmla="val 16667"/>
            </a:avLst>
          </a:prstGeom>
          <a:solidFill>
            <a:schemeClr val="bg2">
              <a:alpha val="29019"/>
            </a:schemeClr>
          </a:solidFill>
          <a:ln w="9525">
            <a:solidFill>
              <a:schemeClr val="tx1"/>
            </a:solidFill>
            <a:round/>
            <a:headEnd/>
            <a:tailEnd/>
          </a:ln>
        </p:spPr>
        <p:txBody>
          <a:bodyPr wrap="none" anchor="ctr"/>
          <a:lstStyle/>
          <a:p>
            <a:endParaRPr lang="en-US"/>
          </a:p>
        </p:txBody>
      </p:sp>
      <p:pic>
        <p:nvPicPr>
          <p:cNvPr id="22530" name="Picture 5" descr="Science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4572000"/>
            <a:ext cx="1338263"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4913" y="4572000"/>
            <a:ext cx="1374775"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2" name="Rectangle 8"/>
          <p:cNvSpPr>
            <a:spLocks noChangeArrowheads="1"/>
          </p:cNvSpPr>
          <p:nvPr/>
        </p:nvSpPr>
        <p:spPr bwMode="auto">
          <a:xfrm>
            <a:off x="3708400" y="4279900"/>
            <a:ext cx="126523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GB">
                <a:latin typeface="Tahoma" charset="0"/>
              </a:rPr>
              <a:t>2000-2001</a:t>
            </a:r>
          </a:p>
        </p:txBody>
      </p:sp>
      <p:sp>
        <p:nvSpPr>
          <p:cNvPr id="22533" name="Rectangle 9"/>
          <p:cNvSpPr>
            <a:spLocks noChangeArrowheads="1"/>
          </p:cNvSpPr>
          <p:nvPr/>
        </p:nvSpPr>
        <p:spPr bwMode="auto">
          <a:xfrm>
            <a:off x="5715000" y="4068763"/>
            <a:ext cx="26352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GB">
                <a:latin typeface="Tahoma" charset="0"/>
              </a:rPr>
              <a:t>Consorzio internazionale</a:t>
            </a:r>
          </a:p>
        </p:txBody>
      </p:sp>
      <p:sp>
        <p:nvSpPr>
          <p:cNvPr id="22534" name="Rectangle 10"/>
          <p:cNvSpPr>
            <a:spLocks noChangeArrowheads="1"/>
          </p:cNvSpPr>
          <p:nvPr/>
        </p:nvSpPr>
        <p:spPr bwMode="auto">
          <a:xfrm>
            <a:off x="347663" y="4040188"/>
            <a:ext cx="30734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GB">
                <a:latin typeface="Tahoma" charset="0"/>
              </a:rPr>
              <a:t>Celera Genomics – C. Venter</a:t>
            </a:r>
          </a:p>
        </p:txBody>
      </p:sp>
      <p:sp>
        <p:nvSpPr>
          <p:cNvPr id="22535" name="Rectangle 11"/>
          <p:cNvSpPr>
            <a:spLocks noChangeArrowheads="1"/>
          </p:cNvSpPr>
          <p:nvPr/>
        </p:nvSpPr>
        <p:spPr bwMode="auto">
          <a:xfrm>
            <a:off x="323850" y="1471613"/>
            <a:ext cx="8134350" cy="203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400" b="1" i="1" dirty="0"/>
              <a:t>1999</a:t>
            </a:r>
            <a:r>
              <a:rPr lang="en-US" sz="1400" b="1" dirty="0"/>
              <a:t> (December) 	The complete sequence of chromosome 22 published in Nature.</a:t>
            </a:r>
            <a:br>
              <a:rPr lang="en-US" sz="1400" b="1" dirty="0"/>
            </a:br>
            <a:endParaRPr lang="it-IT" sz="1400" b="1" dirty="0"/>
          </a:p>
          <a:p>
            <a:r>
              <a:rPr lang="en-US" sz="1400" b="1" i="1" dirty="0"/>
              <a:t>2000</a:t>
            </a:r>
            <a:r>
              <a:rPr lang="en-US" sz="1400" b="1" dirty="0"/>
              <a:t> (May) 	The complete sequence of chromosome 21 published in Nature.</a:t>
            </a:r>
            <a:br>
              <a:rPr lang="en-US" sz="1400" b="1" dirty="0"/>
            </a:br>
            <a:endParaRPr lang="it-IT" sz="1400" b="1" dirty="0"/>
          </a:p>
          <a:p>
            <a:r>
              <a:rPr lang="en-US" sz="1400" b="1" i="1" dirty="0"/>
              <a:t>2000</a:t>
            </a:r>
            <a:r>
              <a:rPr lang="en-US" sz="1400" b="1" dirty="0"/>
              <a:t> (June) 	Francis Collins and Craig Venter jointly announce that they have 			completed the "draft" of the Human genome.</a:t>
            </a:r>
            <a:br>
              <a:rPr lang="en-US" sz="1400" b="1" dirty="0"/>
            </a:br>
            <a:endParaRPr lang="it-IT" sz="1400" b="1" dirty="0"/>
          </a:p>
          <a:p>
            <a:r>
              <a:rPr lang="en-US" sz="1400" b="1" i="1" dirty="0"/>
              <a:t>2001</a:t>
            </a:r>
            <a:r>
              <a:rPr lang="en-US" sz="1400" b="1" dirty="0"/>
              <a:t> 	</a:t>
            </a:r>
            <a:r>
              <a:rPr lang="en-US" sz="1400" b="1" dirty="0">
                <a:solidFill>
                  <a:schemeClr val="bg2"/>
                </a:solidFill>
              </a:rPr>
              <a:t>	</a:t>
            </a:r>
            <a:r>
              <a:rPr lang="en-US" sz="1400" b="1" dirty="0"/>
              <a:t>The complete draft of the human genome (working draft) is published in 		Nature (public consortium) and in Science (Celera).</a:t>
            </a:r>
          </a:p>
        </p:txBody>
      </p:sp>
      <p:pic>
        <p:nvPicPr>
          <p:cNvPr id="22536" name="Picture 12" descr="p20005c8dg316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4640263"/>
            <a:ext cx="2951162" cy="183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7" name="Rectangle 2"/>
          <p:cNvSpPr txBox="1">
            <a:spLocks noChangeArrowheads="1"/>
          </p:cNvSpPr>
          <p:nvPr/>
        </p:nvSpPr>
        <p:spPr bwMode="auto">
          <a:xfrm>
            <a:off x="-152400" y="188913"/>
            <a:ext cx="8229600" cy="649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it-IT" sz="3200" dirty="0">
                <a:solidFill>
                  <a:srgbClr val="003366"/>
                </a:solidFill>
              </a:rPr>
              <a:t>…up to the Human </a:t>
            </a:r>
            <a:r>
              <a:rPr lang="it-IT" sz="3200" dirty="0" err="1">
                <a:solidFill>
                  <a:srgbClr val="003366"/>
                </a:solidFill>
              </a:rPr>
              <a:t>Genome</a:t>
            </a:r>
            <a:endParaRPr lang="it-IT" sz="3200" dirty="0">
              <a:solidFill>
                <a:srgbClr val="003366"/>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xfrm>
            <a:off x="457200" y="128587"/>
            <a:ext cx="8229600" cy="1143000"/>
          </a:xfrm>
        </p:spPr>
        <p:txBody>
          <a:bodyPr lIns="91397" tIns="45699" rIns="91397" bIns="45699"/>
          <a:lstStyle/>
          <a:p>
            <a:pPr eaLnBrk="1" hangingPunct="1"/>
            <a:r>
              <a:rPr lang="en-US" sz="2800" dirty="0">
                <a:solidFill>
                  <a:schemeClr val="accent6">
                    <a:lumMod val="60000"/>
                    <a:lumOff val="40000"/>
                  </a:schemeClr>
                </a:solidFill>
                <a:latin typeface="Arial" charset="0"/>
              </a:rPr>
              <a:t>Illumina Sequencing Workflow</a:t>
            </a:r>
          </a:p>
        </p:txBody>
      </p:sp>
      <p:grpSp>
        <p:nvGrpSpPr>
          <p:cNvPr id="125954" name="Group 4"/>
          <p:cNvGrpSpPr>
            <a:grpSpLocks/>
          </p:cNvGrpSpPr>
          <p:nvPr/>
        </p:nvGrpSpPr>
        <p:grpSpPr bwMode="auto">
          <a:xfrm>
            <a:off x="1204913" y="1230313"/>
            <a:ext cx="6610350" cy="1333500"/>
            <a:chOff x="639" y="788"/>
            <a:chExt cx="4164" cy="840"/>
          </a:xfrm>
        </p:grpSpPr>
        <p:sp>
          <p:nvSpPr>
            <p:cNvPr id="125975" name="Text Box 5"/>
            <p:cNvSpPr txBox="1">
              <a:spLocks noChangeArrowheads="1"/>
            </p:cNvSpPr>
            <p:nvPr/>
          </p:nvSpPr>
          <p:spPr bwMode="auto">
            <a:xfrm>
              <a:off x="2409" y="822"/>
              <a:ext cx="2099" cy="8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7" tIns="45699" rIns="91397" bIns="45699">
              <a:spAutoFit/>
            </a:bodyPr>
            <a:lstStyle>
              <a:lvl1pPr marL="320675" indent="-320675" defTabSz="642938" eaLnBrk="0" hangingPunct="0">
                <a:defRPr sz="2400">
                  <a:solidFill>
                    <a:schemeClr val="tx1"/>
                  </a:solidFill>
                  <a:latin typeface="Arial" charset="0"/>
                  <a:ea typeface="ＭＳ Ｐゴシック" charset="0"/>
                  <a:cs typeface="ＭＳ Ｐゴシック" charset="0"/>
                </a:defRPr>
              </a:lvl1pPr>
              <a:lvl2pPr marL="742950" indent="-285750" defTabSz="642938" eaLnBrk="0" hangingPunct="0">
                <a:defRPr sz="2400">
                  <a:solidFill>
                    <a:schemeClr val="tx1"/>
                  </a:solidFill>
                  <a:latin typeface="Arial" charset="0"/>
                  <a:ea typeface="ＭＳ Ｐゴシック" charset="0"/>
                </a:defRPr>
              </a:lvl2pPr>
              <a:lvl3pPr marL="1143000" indent="-228600" defTabSz="642938" eaLnBrk="0" hangingPunct="0">
                <a:defRPr sz="2400">
                  <a:solidFill>
                    <a:schemeClr val="tx1"/>
                  </a:solidFill>
                  <a:latin typeface="Arial" charset="0"/>
                  <a:ea typeface="ＭＳ Ｐゴシック" charset="0"/>
                </a:defRPr>
              </a:lvl3pPr>
              <a:lvl4pPr marL="1600200" indent="-228600" defTabSz="642938" eaLnBrk="0" hangingPunct="0">
                <a:defRPr sz="2400">
                  <a:solidFill>
                    <a:schemeClr val="tx1"/>
                  </a:solidFill>
                  <a:latin typeface="Arial" charset="0"/>
                  <a:ea typeface="ＭＳ Ｐゴシック" charset="0"/>
                </a:defRPr>
              </a:lvl4pPr>
              <a:lvl5pPr marL="2057400" indent="-228600" defTabSz="642938" eaLnBrk="0" hangingPunct="0">
                <a:defRPr sz="2400">
                  <a:solidFill>
                    <a:schemeClr val="tx1"/>
                  </a:solidFill>
                  <a:latin typeface="Arial" charset="0"/>
                  <a:ea typeface="ＭＳ Ｐゴシック" charset="0"/>
                </a:defRPr>
              </a:lvl5pPr>
              <a:lvl6pPr marL="2514600" indent="-228600" defTabSz="6429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6429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6429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6429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None/>
              </a:pPr>
              <a:r>
                <a:rPr lang="en-US" sz="1200" b="1">
                  <a:latin typeface="Calibri" charset="0"/>
                  <a:sym typeface="Gill Sans" charset="0"/>
                </a:rPr>
                <a:t>Fragment DNA</a:t>
              </a:r>
            </a:p>
            <a:p>
              <a:pPr eaLnBrk="1" hangingPunct="1">
                <a:buFont typeface="Arial" charset="0"/>
                <a:buNone/>
              </a:pPr>
              <a:r>
                <a:rPr lang="en-US" sz="1200" b="1">
                  <a:latin typeface="Calibri" charset="0"/>
                  <a:sym typeface="Gill Sans" charset="0"/>
                </a:rPr>
                <a:t>Repair ends</a:t>
              </a:r>
            </a:p>
            <a:p>
              <a:pPr eaLnBrk="1" hangingPunct="1">
                <a:buFont typeface="Arial" charset="0"/>
                <a:buNone/>
              </a:pPr>
              <a:r>
                <a:rPr lang="en-US" sz="1200" b="1">
                  <a:latin typeface="Calibri" charset="0"/>
                  <a:sym typeface="Gill Sans" charset="0"/>
                </a:rPr>
                <a:t>Add A overhang</a:t>
              </a:r>
            </a:p>
            <a:p>
              <a:pPr eaLnBrk="1" hangingPunct="1">
                <a:buFont typeface="Arial" charset="0"/>
                <a:buNone/>
              </a:pPr>
              <a:r>
                <a:rPr lang="en-US" sz="1200" b="1">
                  <a:latin typeface="Calibri" charset="0"/>
                  <a:sym typeface="Gill Sans" charset="0"/>
                </a:rPr>
                <a:t>Ligate adapters</a:t>
              </a:r>
            </a:p>
            <a:p>
              <a:pPr eaLnBrk="1" hangingPunct="1">
                <a:buFont typeface="Arial" charset="0"/>
                <a:buNone/>
              </a:pPr>
              <a:r>
                <a:rPr lang="en-US" sz="1200" b="1">
                  <a:latin typeface="Calibri" charset="0"/>
                  <a:sym typeface="Gill Sans" charset="0"/>
                </a:rPr>
                <a:t>Purify</a:t>
              </a:r>
            </a:p>
            <a:p>
              <a:pPr eaLnBrk="1" hangingPunct="1">
                <a:buFont typeface="Arial" charset="0"/>
                <a:buAutoNum type="arabicPeriod"/>
              </a:pPr>
              <a:endParaRPr lang="en-US" sz="1200" b="1">
                <a:latin typeface="Calibri" charset="0"/>
                <a:sym typeface="Gill Sans" charset="0"/>
              </a:endParaRPr>
            </a:p>
            <a:p>
              <a:pPr eaLnBrk="1" hangingPunct="1">
                <a:buFont typeface="Arial" charset="0"/>
                <a:buAutoNum type="arabicPeriod"/>
              </a:pPr>
              <a:endParaRPr lang="en-US" sz="600" b="1">
                <a:latin typeface="Calibri" charset="0"/>
                <a:sym typeface="Gill Sans" charset="0"/>
              </a:endParaRPr>
            </a:p>
          </p:txBody>
        </p:sp>
        <p:grpSp>
          <p:nvGrpSpPr>
            <p:cNvPr id="125976" name="Group 6"/>
            <p:cNvGrpSpPr>
              <a:grpSpLocks/>
            </p:cNvGrpSpPr>
            <p:nvPr/>
          </p:nvGrpSpPr>
          <p:grpSpPr bwMode="auto">
            <a:xfrm>
              <a:off x="639" y="788"/>
              <a:ext cx="4164" cy="730"/>
              <a:chOff x="639" y="788"/>
              <a:chExt cx="4164" cy="730"/>
            </a:xfrm>
          </p:grpSpPr>
          <p:sp>
            <p:nvSpPr>
              <p:cNvPr id="125977" name="Rounded Rectangle 9"/>
              <p:cNvSpPr>
                <a:spLocks noChangeArrowheads="1"/>
              </p:cNvSpPr>
              <p:nvPr/>
            </p:nvSpPr>
            <p:spPr bwMode="auto">
              <a:xfrm>
                <a:off x="740" y="788"/>
                <a:ext cx="4063" cy="730"/>
              </a:xfrm>
              <a:prstGeom prst="roundRect">
                <a:avLst>
                  <a:gd name="adj" fmla="val 4875"/>
                </a:avLst>
              </a:prstGeom>
              <a:solidFill>
                <a:srgbClr val="7CA8D4">
                  <a:alpha val="25098"/>
                </a:srgbClr>
              </a:solidFill>
              <a:ln w="19050">
                <a:solidFill>
                  <a:srgbClr val="7CA8D4"/>
                </a:solidFill>
                <a:round/>
                <a:headEnd/>
                <a:tailEnd/>
              </a:ln>
            </p:spPr>
            <p:txBody>
              <a:bodyPr lIns="91397" tIns="45699" rIns="91397" bIns="45699" anchor="b"/>
              <a:lstStyle/>
              <a:p>
                <a:pPr algn="ctr"/>
                <a:endParaRPr lang="en-GB" b="1">
                  <a:solidFill>
                    <a:srgbClr val="616161"/>
                  </a:solidFill>
                  <a:sym typeface="Gill Sans" charset="0"/>
                </a:endParaRPr>
              </a:p>
            </p:txBody>
          </p:sp>
          <p:sp>
            <p:nvSpPr>
              <p:cNvPr id="125978" name="Rounded Rectangle 32"/>
              <p:cNvSpPr>
                <a:spLocks noChangeArrowheads="1"/>
              </p:cNvSpPr>
              <p:nvPr/>
            </p:nvSpPr>
            <p:spPr bwMode="auto">
              <a:xfrm>
                <a:off x="740" y="788"/>
                <a:ext cx="1471" cy="730"/>
              </a:xfrm>
              <a:prstGeom prst="roundRect">
                <a:avLst>
                  <a:gd name="adj" fmla="val 4875"/>
                </a:avLst>
              </a:prstGeom>
              <a:solidFill>
                <a:schemeClr val="bg1"/>
              </a:solidFill>
              <a:ln w="19050">
                <a:solidFill>
                  <a:srgbClr val="7CA8D4"/>
                </a:solidFill>
                <a:round/>
                <a:headEnd/>
                <a:tailEnd/>
              </a:ln>
            </p:spPr>
            <p:txBody>
              <a:bodyPr lIns="91397" tIns="45699" rIns="91397" bIns="45699"/>
              <a:lstStyle/>
              <a:p>
                <a:r>
                  <a:rPr lang="en-US" sz="1600" b="1">
                    <a:solidFill>
                      <a:srgbClr val="7CA8D4"/>
                    </a:solidFill>
                    <a:sym typeface="Gill Sans" charset="0"/>
                  </a:rPr>
                  <a:t>  Library Preparation</a:t>
                </a:r>
                <a:endParaRPr lang="en-US" sz="1600" b="1">
                  <a:solidFill>
                    <a:srgbClr val="616161"/>
                  </a:solidFill>
                  <a:sym typeface="Gill Sans" charset="0"/>
                </a:endParaRPr>
              </a:p>
            </p:txBody>
          </p:sp>
          <p:pic>
            <p:nvPicPr>
              <p:cNvPr id="125979" name="Picture 21" descr="Library_Pre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5" y="1090"/>
                <a:ext cx="726" cy="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80" name="Oval 10"/>
              <p:cNvSpPr>
                <a:spLocks noChangeArrowheads="1"/>
              </p:cNvSpPr>
              <p:nvPr/>
            </p:nvSpPr>
            <p:spPr bwMode="auto">
              <a:xfrm>
                <a:off x="639" y="822"/>
                <a:ext cx="199" cy="179"/>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35" tIns="45718" rIns="91435" bIns="45718" anchor="ctr"/>
              <a:lstStyle/>
              <a:p>
                <a:pPr algn="ctr">
                  <a:spcBef>
                    <a:spcPct val="50000"/>
                  </a:spcBef>
                </a:pPr>
                <a:r>
                  <a:rPr lang="en-US" sz="2000">
                    <a:solidFill>
                      <a:schemeClr val="bg1"/>
                    </a:solidFill>
                  </a:rPr>
                  <a:t>1</a:t>
                </a:r>
              </a:p>
            </p:txBody>
          </p:sp>
        </p:grpSp>
      </p:grpSp>
      <p:grpSp>
        <p:nvGrpSpPr>
          <p:cNvPr id="28675" name="Group 11"/>
          <p:cNvGrpSpPr>
            <a:grpSpLocks/>
          </p:cNvGrpSpPr>
          <p:nvPr/>
        </p:nvGrpSpPr>
        <p:grpSpPr bwMode="auto">
          <a:xfrm>
            <a:off x="1201738" y="2486025"/>
            <a:ext cx="6615112" cy="1157288"/>
            <a:chOff x="635" y="1579"/>
            <a:chExt cx="4167" cy="729"/>
          </a:xfrm>
        </p:grpSpPr>
        <p:sp>
          <p:nvSpPr>
            <p:cNvPr id="125970" name="Rounded Rectangle 18"/>
            <p:cNvSpPr>
              <a:spLocks noChangeArrowheads="1"/>
            </p:cNvSpPr>
            <p:nvPr/>
          </p:nvSpPr>
          <p:spPr bwMode="auto">
            <a:xfrm>
              <a:off x="739" y="1579"/>
              <a:ext cx="4063" cy="729"/>
            </a:xfrm>
            <a:prstGeom prst="roundRect">
              <a:avLst>
                <a:gd name="adj" fmla="val 4875"/>
              </a:avLst>
            </a:prstGeom>
            <a:solidFill>
              <a:srgbClr val="B9C980">
                <a:alpha val="50195"/>
              </a:srgbClr>
            </a:solidFill>
            <a:ln w="19050">
              <a:solidFill>
                <a:srgbClr val="B9C980"/>
              </a:solidFill>
              <a:round/>
              <a:headEnd/>
              <a:tailEnd/>
            </a:ln>
          </p:spPr>
          <p:txBody>
            <a:bodyPr lIns="91397" tIns="45699" rIns="91397" bIns="45699"/>
            <a:lstStyle/>
            <a:p>
              <a:pPr algn="ctr"/>
              <a:endParaRPr lang="en-GB" b="1">
                <a:solidFill>
                  <a:schemeClr val="bg1"/>
                </a:solidFill>
                <a:sym typeface="Gill Sans" charset="0"/>
              </a:endParaRPr>
            </a:p>
          </p:txBody>
        </p:sp>
        <p:sp>
          <p:nvSpPr>
            <p:cNvPr id="125971" name="Rounded Rectangle 33"/>
            <p:cNvSpPr>
              <a:spLocks noChangeArrowheads="1"/>
            </p:cNvSpPr>
            <p:nvPr/>
          </p:nvSpPr>
          <p:spPr bwMode="auto">
            <a:xfrm>
              <a:off x="739" y="1579"/>
              <a:ext cx="1471" cy="729"/>
            </a:xfrm>
            <a:prstGeom prst="roundRect">
              <a:avLst>
                <a:gd name="adj" fmla="val 4875"/>
              </a:avLst>
            </a:prstGeom>
            <a:solidFill>
              <a:schemeClr val="bg1"/>
            </a:solidFill>
            <a:ln w="19050">
              <a:solidFill>
                <a:srgbClr val="B9C980"/>
              </a:solidFill>
              <a:round/>
              <a:headEnd/>
              <a:tailEnd/>
            </a:ln>
          </p:spPr>
          <p:txBody>
            <a:bodyPr lIns="91397" tIns="45699" rIns="91397" bIns="45699"/>
            <a:lstStyle/>
            <a:p>
              <a:pPr defTabSz="642938"/>
              <a:r>
                <a:rPr lang="en-US" sz="1600" b="1">
                  <a:solidFill>
                    <a:srgbClr val="B9C980"/>
                  </a:solidFill>
                  <a:sym typeface="Gill Sans" charset="0"/>
                </a:rPr>
                <a:t>  Cluster Generation</a:t>
              </a:r>
              <a:endParaRPr lang="en-US" sz="1600" b="1">
                <a:solidFill>
                  <a:srgbClr val="616161"/>
                </a:solidFill>
                <a:sym typeface="Gill Sans" charset="0"/>
              </a:endParaRPr>
            </a:p>
          </p:txBody>
        </p:sp>
        <p:pic>
          <p:nvPicPr>
            <p:cNvPr id="125972" name="Picture 7" descr="cBot lefti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1" y="1806"/>
              <a:ext cx="473" cy="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73" name="Text Box 5"/>
            <p:cNvSpPr txBox="1">
              <a:spLocks noChangeArrowheads="1"/>
            </p:cNvSpPr>
            <p:nvPr/>
          </p:nvSpPr>
          <p:spPr bwMode="auto">
            <a:xfrm>
              <a:off x="2409" y="1663"/>
              <a:ext cx="2099"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7" tIns="45699" rIns="91397" bIns="45699">
              <a:spAutoFit/>
            </a:bodyPr>
            <a:lstStyle>
              <a:lvl1pPr marL="320675" indent="-320675" defTabSz="642938" eaLnBrk="0" hangingPunct="0">
                <a:defRPr sz="2400">
                  <a:solidFill>
                    <a:schemeClr val="tx1"/>
                  </a:solidFill>
                  <a:latin typeface="Arial" charset="0"/>
                  <a:ea typeface="ＭＳ Ｐゴシック" charset="0"/>
                  <a:cs typeface="ＭＳ Ｐゴシック" charset="0"/>
                </a:defRPr>
              </a:lvl1pPr>
              <a:lvl2pPr marL="742950" indent="-285750" defTabSz="642938" eaLnBrk="0" hangingPunct="0">
                <a:defRPr sz="2400">
                  <a:solidFill>
                    <a:schemeClr val="tx1"/>
                  </a:solidFill>
                  <a:latin typeface="Arial" charset="0"/>
                  <a:ea typeface="ＭＳ Ｐゴシック" charset="0"/>
                </a:defRPr>
              </a:lvl2pPr>
              <a:lvl3pPr marL="1143000" indent="-228600" defTabSz="642938" eaLnBrk="0" hangingPunct="0">
                <a:defRPr sz="2400">
                  <a:solidFill>
                    <a:schemeClr val="tx1"/>
                  </a:solidFill>
                  <a:latin typeface="Arial" charset="0"/>
                  <a:ea typeface="ＭＳ Ｐゴシック" charset="0"/>
                </a:defRPr>
              </a:lvl3pPr>
              <a:lvl4pPr marL="1600200" indent="-228600" defTabSz="642938" eaLnBrk="0" hangingPunct="0">
                <a:defRPr sz="2400">
                  <a:solidFill>
                    <a:schemeClr val="tx1"/>
                  </a:solidFill>
                  <a:latin typeface="Arial" charset="0"/>
                  <a:ea typeface="ＭＳ Ｐゴシック" charset="0"/>
                </a:defRPr>
              </a:lvl4pPr>
              <a:lvl5pPr marL="2057400" indent="-228600" defTabSz="642938" eaLnBrk="0" hangingPunct="0">
                <a:defRPr sz="2400">
                  <a:solidFill>
                    <a:schemeClr val="tx1"/>
                  </a:solidFill>
                  <a:latin typeface="Arial" charset="0"/>
                  <a:ea typeface="ＭＳ Ｐゴシック" charset="0"/>
                </a:defRPr>
              </a:lvl5pPr>
              <a:lvl6pPr marL="2514600" indent="-228600" defTabSz="6429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6429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6429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6429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None/>
              </a:pPr>
              <a:r>
                <a:rPr lang="en-US" sz="1200" b="1">
                  <a:latin typeface="Calibri" charset="0"/>
                  <a:sym typeface="Gill Sans" charset="0"/>
                </a:rPr>
                <a:t>Hybridize to flow cell</a:t>
              </a:r>
            </a:p>
            <a:p>
              <a:pPr eaLnBrk="1" hangingPunct="1">
                <a:buFont typeface="Arial" charset="0"/>
                <a:buNone/>
              </a:pPr>
              <a:r>
                <a:rPr lang="en-US" sz="1200" b="1">
                  <a:latin typeface="Calibri" charset="0"/>
                  <a:sym typeface="Gill Sans" charset="0"/>
                </a:rPr>
                <a:t>Extend hybridized template</a:t>
              </a:r>
            </a:p>
            <a:p>
              <a:pPr eaLnBrk="1" hangingPunct="1">
                <a:buFont typeface="Arial" charset="0"/>
                <a:buNone/>
              </a:pPr>
              <a:r>
                <a:rPr lang="en-US" sz="1200" b="1">
                  <a:latin typeface="Calibri" charset="0"/>
                  <a:sym typeface="Gill Sans" charset="0"/>
                </a:rPr>
                <a:t>Perform bridge amplification</a:t>
              </a:r>
            </a:p>
            <a:p>
              <a:pPr eaLnBrk="1" hangingPunct="1">
                <a:buFont typeface="Arial" charset="0"/>
                <a:buNone/>
              </a:pPr>
              <a:r>
                <a:rPr lang="en-US" sz="1200" b="1">
                  <a:latin typeface="Calibri" charset="0"/>
                  <a:sym typeface="Gill Sans" charset="0"/>
                </a:rPr>
                <a:t>Prepare flow cell for sequencing</a:t>
              </a:r>
            </a:p>
            <a:p>
              <a:pPr eaLnBrk="1" hangingPunct="1">
                <a:buFont typeface="Arial" charset="0"/>
                <a:buAutoNum type="arabicPeriod"/>
              </a:pPr>
              <a:endParaRPr lang="en-US" sz="600" b="1">
                <a:latin typeface="Calibri" charset="0"/>
                <a:sym typeface="Gill Sans" charset="0"/>
              </a:endParaRPr>
            </a:p>
          </p:txBody>
        </p:sp>
        <p:sp>
          <p:nvSpPr>
            <p:cNvPr id="125974" name="Oval 10"/>
            <p:cNvSpPr>
              <a:spLocks noChangeArrowheads="1"/>
            </p:cNvSpPr>
            <p:nvPr/>
          </p:nvSpPr>
          <p:spPr bwMode="auto">
            <a:xfrm>
              <a:off x="635" y="1617"/>
              <a:ext cx="199" cy="179"/>
            </a:xfrm>
            <a:prstGeom prst="ellipse">
              <a:avLst/>
            </a:pr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35" tIns="45718" rIns="91435" bIns="45718" anchor="ctr"/>
            <a:lstStyle/>
            <a:p>
              <a:pPr algn="ctr">
                <a:spcBef>
                  <a:spcPct val="50000"/>
                </a:spcBef>
              </a:pPr>
              <a:r>
                <a:rPr lang="en-US" sz="2000">
                  <a:solidFill>
                    <a:schemeClr val="bg1"/>
                  </a:solidFill>
                </a:rPr>
                <a:t>2</a:t>
              </a:r>
            </a:p>
          </p:txBody>
        </p:sp>
      </p:grpSp>
      <p:grpSp>
        <p:nvGrpSpPr>
          <p:cNvPr id="28676" name="Group 17"/>
          <p:cNvGrpSpPr>
            <a:grpSpLocks/>
          </p:cNvGrpSpPr>
          <p:nvPr/>
        </p:nvGrpSpPr>
        <p:grpSpPr bwMode="auto">
          <a:xfrm>
            <a:off x="1206500" y="3741738"/>
            <a:ext cx="6607175" cy="1158875"/>
            <a:chOff x="640" y="2373"/>
            <a:chExt cx="4162" cy="730"/>
          </a:xfrm>
        </p:grpSpPr>
        <p:sp>
          <p:nvSpPr>
            <p:cNvPr id="125964" name="Rectangle 18"/>
            <p:cNvSpPr>
              <a:spLocks noChangeArrowheads="1"/>
            </p:cNvSpPr>
            <p:nvPr/>
          </p:nvSpPr>
          <p:spPr bwMode="auto">
            <a:xfrm>
              <a:off x="2661" y="2522"/>
              <a:ext cx="990" cy="23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GB"/>
            </a:p>
          </p:txBody>
        </p:sp>
        <p:sp>
          <p:nvSpPr>
            <p:cNvPr id="125965" name="Rounded Rectangle 19"/>
            <p:cNvSpPr>
              <a:spLocks noChangeArrowheads="1"/>
            </p:cNvSpPr>
            <p:nvPr/>
          </p:nvSpPr>
          <p:spPr bwMode="auto">
            <a:xfrm>
              <a:off x="739" y="2373"/>
              <a:ext cx="4063" cy="730"/>
            </a:xfrm>
            <a:prstGeom prst="roundRect">
              <a:avLst>
                <a:gd name="adj" fmla="val 4875"/>
              </a:avLst>
            </a:prstGeom>
            <a:solidFill>
              <a:srgbClr val="AD73AC">
                <a:alpha val="25098"/>
              </a:srgbClr>
            </a:solidFill>
            <a:ln w="19050">
              <a:solidFill>
                <a:srgbClr val="AD73AC"/>
              </a:solidFill>
              <a:round/>
              <a:headEnd/>
              <a:tailEnd/>
            </a:ln>
          </p:spPr>
          <p:txBody>
            <a:bodyPr lIns="91397" tIns="45699" rIns="91397" bIns="45699"/>
            <a:lstStyle/>
            <a:p>
              <a:pPr algn="ctr"/>
              <a:endParaRPr lang="en-US" sz="3000" b="1">
                <a:solidFill>
                  <a:srgbClr val="616161"/>
                </a:solidFill>
                <a:latin typeface="Gill Sans" charset="0"/>
                <a:sym typeface="Gill Sans" charset="0"/>
              </a:endParaRPr>
            </a:p>
            <a:p>
              <a:pPr algn="ctr"/>
              <a:endParaRPr lang="en-US" b="1">
                <a:solidFill>
                  <a:schemeClr val="bg1"/>
                </a:solidFill>
                <a:sym typeface="Gill Sans" charset="0"/>
              </a:endParaRPr>
            </a:p>
          </p:txBody>
        </p:sp>
        <p:sp>
          <p:nvSpPr>
            <p:cNvPr id="125966" name="Rounded Rectangle 34"/>
            <p:cNvSpPr>
              <a:spLocks noChangeArrowheads="1"/>
            </p:cNvSpPr>
            <p:nvPr/>
          </p:nvSpPr>
          <p:spPr bwMode="auto">
            <a:xfrm>
              <a:off x="739" y="2373"/>
              <a:ext cx="1471" cy="730"/>
            </a:xfrm>
            <a:prstGeom prst="roundRect">
              <a:avLst>
                <a:gd name="adj" fmla="val 4875"/>
              </a:avLst>
            </a:prstGeom>
            <a:solidFill>
              <a:schemeClr val="bg1"/>
            </a:solidFill>
            <a:ln w="19050">
              <a:solidFill>
                <a:srgbClr val="AD73AC"/>
              </a:solidFill>
              <a:round/>
              <a:headEnd/>
              <a:tailEnd/>
            </a:ln>
          </p:spPr>
          <p:txBody>
            <a:bodyPr lIns="91397" tIns="45699" rIns="91397" bIns="45699"/>
            <a:lstStyle/>
            <a:p>
              <a:pPr defTabSz="642938"/>
              <a:r>
                <a:rPr lang="en-US" sz="1600" b="1">
                  <a:solidFill>
                    <a:srgbClr val="AD73AC"/>
                  </a:solidFill>
                  <a:sym typeface="Gill Sans" charset="0"/>
                </a:rPr>
                <a:t>  Sequencing</a:t>
              </a:r>
              <a:endParaRPr lang="en-US" sz="1600" b="1">
                <a:solidFill>
                  <a:srgbClr val="616161"/>
                </a:solidFill>
                <a:sym typeface="Gill Sans" charset="0"/>
              </a:endParaRPr>
            </a:p>
          </p:txBody>
        </p:sp>
        <p:pic>
          <p:nvPicPr>
            <p:cNvPr id="125967" name="Picture 3" descr="G:\Photos\Renderings_Storm\Storm_Machine\Print\jpg\withShadows\09-1211_Bruno_Render_Right_wLogo.jpg"/>
            <p:cNvPicPr>
              <a:picLocks noChangeAspect="1" noChangeArrowheads="1"/>
            </p:cNvPicPr>
            <p:nvPr/>
          </p:nvPicPr>
          <p:blipFill>
            <a:blip r:embed="rId5">
              <a:extLst>
                <a:ext uri="{28A0092B-C50C-407E-A947-70E740481C1C}">
                  <a14:useLocalDpi xmlns:a14="http://schemas.microsoft.com/office/drawing/2010/main" val="0"/>
                </a:ext>
              </a:extLst>
            </a:blip>
            <a:srcRect l="11348" t="20918" r="20497" b="10420"/>
            <a:stretch>
              <a:fillRect/>
            </a:stretch>
          </p:blipFill>
          <p:spPr bwMode="auto">
            <a:xfrm>
              <a:off x="1115" y="2611"/>
              <a:ext cx="613" cy="4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68" name="Text Box 5"/>
            <p:cNvSpPr txBox="1">
              <a:spLocks noChangeArrowheads="1"/>
            </p:cNvSpPr>
            <p:nvPr/>
          </p:nvSpPr>
          <p:spPr bwMode="auto">
            <a:xfrm>
              <a:off x="2409" y="2564"/>
              <a:ext cx="2099" cy="3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7" tIns="45699" rIns="91397" bIns="45699">
              <a:spAutoFit/>
            </a:bodyPr>
            <a:lstStyle>
              <a:lvl1pPr defTabSz="642938" eaLnBrk="0" hangingPunct="0">
                <a:defRPr sz="2400">
                  <a:solidFill>
                    <a:schemeClr val="tx1"/>
                  </a:solidFill>
                  <a:latin typeface="Arial" charset="0"/>
                  <a:ea typeface="ＭＳ Ｐゴシック" charset="0"/>
                  <a:cs typeface="ＭＳ Ｐゴシック" charset="0"/>
                </a:defRPr>
              </a:lvl1pPr>
              <a:lvl2pPr marL="742950" indent="-285750" defTabSz="642938" eaLnBrk="0" hangingPunct="0">
                <a:defRPr sz="2400">
                  <a:solidFill>
                    <a:schemeClr val="tx1"/>
                  </a:solidFill>
                  <a:latin typeface="Arial" charset="0"/>
                  <a:ea typeface="ＭＳ Ｐゴシック" charset="0"/>
                </a:defRPr>
              </a:lvl2pPr>
              <a:lvl3pPr marL="1143000" indent="-228600" defTabSz="642938" eaLnBrk="0" hangingPunct="0">
                <a:defRPr sz="2400">
                  <a:solidFill>
                    <a:schemeClr val="tx1"/>
                  </a:solidFill>
                  <a:latin typeface="Arial" charset="0"/>
                  <a:ea typeface="ＭＳ Ｐゴシック" charset="0"/>
                </a:defRPr>
              </a:lvl3pPr>
              <a:lvl4pPr marL="1600200" indent="-228600" defTabSz="642938" eaLnBrk="0" hangingPunct="0">
                <a:defRPr sz="2400">
                  <a:solidFill>
                    <a:schemeClr val="tx1"/>
                  </a:solidFill>
                  <a:latin typeface="Arial" charset="0"/>
                  <a:ea typeface="ＭＳ Ｐゴシック" charset="0"/>
                </a:defRPr>
              </a:lvl4pPr>
              <a:lvl5pPr marL="2057400" indent="-228600" defTabSz="642938" eaLnBrk="0" hangingPunct="0">
                <a:defRPr sz="2400">
                  <a:solidFill>
                    <a:schemeClr val="tx1"/>
                  </a:solidFill>
                  <a:latin typeface="Arial" charset="0"/>
                  <a:ea typeface="ＭＳ Ｐゴシック" charset="0"/>
                </a:defRPr>
              </a:lvl5pPr>
              <a:lvl6pPr marL="2514600" indent="-228600" defTabSz="6429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6429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6429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6429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None/>
              </a:pPr>
              <a:r>
                <a:rPr lang="en-US" sz="1200" b="1">
                  <a:latin typeface="Calibri" charset="0"/>
                  <a:sym typeface="Gill Sans" charset="0"/>
                </a:rPr>
                <a:t>Perform sequencing</a:t>
              </a:r>
              <a:br>
                <a:rPr lang="en-US" sz="1200" b="1">
                  <a:latin typeface="Calibri" charset="0"/>
                  <a:sym typeface="Gill Sans" charset="0"/>
                </a:rPr>
              </a:br>
              <a:r>
                <a:rPr lang="en-US" sz="1200" b="1">
                  <a:latin typeface="Calibri" charset="0"/>
                  <a:sym typeface="Gill Sans" charset="0"/>
                </a:rPr>
                <a:t>Generate base calls</a:t>
              </a:r>
            </a:p>
            <a:p>
              <a:pPr eaLnBrk="1" hangingPunct="1">
                <a:buFont typeface="Arial" charset="0"/>
                <a:buNone/>
              </a:pPr>
              <a:endParaRPr lang="en-US" sz="600" b="1">
                <a:latin typeface="Calibri" charset="0"/>
                <a:sym typeface="Gill Sans" charset="0"/>
              </a:endParaRPr>
            </a:p>
          </p:txBody>
        </p:sp>
        <p:sp>
          <p:nvSpPr>
            <p:cNvPr id="125969" name="Oval 10"/>
            <p:cNvSpPr>
              <a:spLocks noChangeArrowheads="1"/>
            </p:cNvSpPr>
            <p:nvPr/>
          </p:nvSpPr>
          <p:spPr bwMode="auto">
            <a:xfrm>
              <a:off x="640" y="2412"/>
              <a:ext cx="199" cy="179"/>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35" tIns="45718" rIns="91435" bIns="45718" anchor="ctr"/>
            <a:lstStyle/>
            <a:p>
              <a:pPr algn="ctr">
                <a:spcBef>
                  <a:spcPct val="50000"/>
                </a:spcBef>
              </a:pPr>
              <a:r>
                <a:rPr lang="en-US" sz="2000">
                  <a:solidFill>
                    <a:schemeClr val="bg1"/>
                  </a:solidFill>
                </a:rPr>
                <a:t>3</a:t>
              </a:r>
            </a:p>
          </p:txBody>
        </p:sp>
      </p:grpSp>
      <p:grpSp>
        <p:nvGrpSpPr>
          <p:cNvPr id="28677" name="Group 24"/>
          <p:cNvGrpSpPr>
            <a:grpSpLocks/>
          </p:cNvGrpSpPr>
          <p:nvPr/>
        </p:nvGrpSpPr>
        <p:grpSpPr bwMode="auto">
          <a:xfrm>
            <a:off x="1211263" y="4999038"/>
            <a:ext cx="6596062" cy="1158875"/>
            <a:chOff x="650" y="3162"/>
            <a:chExt cx="4155" cy="730"/>
          </a:xfrm>
        </p:grpSpPr>
        <p:sp>
          <p:nvSpPr>
            <p:cNvPr id="125959" name="Rounded Rectangle 19"/>
            <p:cNvSpPr>
              <a:spLocks noChangeArrowheads="1"/>
            </p:cNvSpPr>
            <p:nvPr/>
          </p:nvSpPr>
          <p:spPr bwMode="auto">
            <a:xfrm>
              <a:off x="742" y="3162"/>
              <a:ext cx="4063" cy="730"/>
            </a:xfrm>
            <a:prstGeom prst="roundRect">
              <a:avLst>
                <a:gd name="adj" fmla="val 4875"/>
              </a:avLst>
            </a:prstGeom>
            <a:solidFill>
              <a:schemeClr val="folHlink">
                <a:alpha val="25098"/>
              </a:schemeClr>
            </a:solidFill>
            <a:ln w="19050">
              <a:solidFill>
                <a:schemeClr val="folHlink"/>
              </a:solidFill>
              <a:round/>
              <a:headEnd/>
              <a:tailEnd/>
            </a:ln>
          </p:spPr>
          <p:txBody>
            <a:bodyPr lIns="91397" tIns="45699" rIns="91397" bIns="45699"/>
            <a:lstStyle/>
            <a:p>
              <a:pPr algn="ctr"/>
              <a:endParaRPr lang="en-US" sz="3000" b="1">
                <a:solidFill>
                  <a:srgbClr val="616161"/>
                </a:solidFill>
                <a:latin typeface="Gill Sans" charset="0"/>
                <a:sym typeface="Gill Sans" charset="0"/>
              </a:endParaRPr>
            </a:p>
            <a:p>
              <a:pPr algn="ctr"/>
              <a:endParaRPr lang="en-US" b="1">
                <a:solidFill>
                  <a:schemeClr val="bg1"/>
                </a:solidFill>
                <a:sym typeface="Gill Sans" charset="0"/>
              </a:endParaRPr>
            </a:p>
          </p:txBody>
        </p:sp>
        <p:sp>
          <p:nvSpPr>
            <p:cNvPr id="125960" name="Rounded Rectangle 34"/>
            <p:cNvSpPr>
              <a:spLocks noChangeArrowheads="1"/>
            </p:cNvSpPr>
            <p:nvPr/>
          </p:nvSpPr>
          <p:spPr bwMode="auto">
            <a:xfrm>
              <a:off x="742" y="3162"/>
              <a:ext cx="1471" cy="730"/>
            </a:xfrm>
            <a:prstGeom prst="roundRect">
              <a:avLst>
                <a:gd name="adj" fmla="val 4875"/>
              </a:avLst>
            </a:prstGeom>
            <a:solidFill>
              <a:schemeClr val="bg1"/>
            </a:solidFill>
            <a:ln w="19050">
              <a:solidFill>
                <a:schemeClr val="folHlink"/>
              </a:solidFill>
              <a:round/>
              <a:headEnd/>
              <a:tailEnd/>
            </a:ln>
          </p:spPr>
          <p:txBody>
            <a:bodyPr lIns="91397" tIns="45699" rIns="91397" bIns="45699"/>
            <a:lstStyle/>
            <a:p>
              <a:pPr defTabSz="642938"/>
              <a:r>
                <a:rPr lang="en-US" sz="1600" b="1">
                  <a:solidFill>
                    <a:schemeClr val="folHlink"/>
                  </a:solidFill>
                  <a:sym typeface="Gill Sans" charset="0"/>
                </a:rPr>
                <a:t>  Data Analysis</a:t>
              </a:r>
            </a:p>
          </p:txBody>
        </p:sp>
        <p:pic>
          <p:nvPicPr>
            <p:cNvPr id="125961" name="Picture 43" descr="100_Microns.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64" y="3429"/>
              <a:ext cx="666" cy="3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62" name="Text Box 5"/>
            <p:cNvSpPr txBox="1">
              <a:spLocks noChangeArrowheads="1"/>
            </p:cNvSpPr>
            <p:nvPr/>
          </p:nvSpPr>
          <p:spPr bwMode="auto">
            <a:xfrm>
              <a:off x="2409" y="3270"/>
              <a:ext cx="2099"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7" tIns="45699" rIns="91397" bIns="45699">
              <a:spAutoFit/>
            </a:bodyPr>
            <a:lstStyle>
              <a:lvl1pPr defTabSz="642938" eaLnBrk="0" hangingPunct="0">
                <a:defRPr sz="2400">
                  <a:solidFill>
                    <a:schemeClr val="tx1"/>
                  </a:solidFill>
                  <a:latin typeface="Arial" charset="0"/>
                  <a:ea typeface="ＭＳ Ｐゴシック" charset="0"/>
                  <a:cs typeface="ＭＳ Ｐゴシック" charset="0"/>
                </a:defRPr>
              </a:lvl1pPr>
              <a:lvl2pPr marL="742950" indent="-285750" defTabSz="642938" eaLnBrk="0" hangingPunct="0">
                <a:defRPr sz="2400">
                  <a:solidFill>
                    <a:schemeClr val="tx1"/>
                  </a:solidFill>
                  <a:latin typeface="Arial" charset="0"/>
                  <a:ea typeface="ＭＳ Ｐゴシック" charset="0"/>
                </a:defRPr>
              </a:lvl2pPr>
              <a:lvl3pPr marL="1143000" indent="-228600" defTabSz="642938" eaLnBrk="0" hangingPunct="0">
                <a:defRPr sz="2400">
                  <a:solidFill>
                    <a:schemeClr val="tx1"/>
                  </a:solidFill>
                  <a:latin typeface="Arial" charset="0"/>
                  <a:ea typeface="ＭＳ Ｐゴシック" charset="0"/>
                </a:defRPr>
              </a:lvl3pPr>
              <a:lvl4pPr marL="1600200" indent="-228600" defTabSz="642938" eaLnBrk="0" hangingPunct="0">
                <a:defRPr sz="2400">
                  <a:solidFill>
                    <a:schemeClr val="tx1"/>
                  </a:solidFill>
                  <a:latin typeface="Arial" charset="0"/>
                  <a:ea typeface="ＭＳ Ｐゴシック" charset="0"/>
                </a:defRPr>
              </a:lvl4pPr>
              <a:lvl5pPr marL="2057400" indent="-228600" defTabSz="642938" eaLnBrk="0" hangingPunct="0">
                <a:defRPr sz="2400">
                  <a:solidFill>
                    <a:schemeClr val="tx1"/>
                  </a:solidFill>
                  <a:latin typeface="Arial" charset="0"/>
                  <a:ea typeface="ＭＳ Ｐゴシック" charset="0"/>
                </a:defRPr>
              </a:lvl5pPr>
              <a:lvl6pPr marL="2514600" indent="-228600" defTabSz="6429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6429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6429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6429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None/>
              </a:pPr>
              <a:r>
                <a:rPr lang="en-US" sz="1200" b="1">
                  <a:latin typeface="Calibri" charset="0"/>
                  <a:sym typeface="Gill Sans" charset="0"/>
                </a:rPr>
                <a:t>Images</a:t>
              </a:r>
            </a:p>
            <a:p>
              <a:pPr eaLnBrk="1" hangingPunct="1">
                <a:buFont typeface="Arial" charset="0"/>
                <a:buNone/>
              </a:pPr>
              <a:r>
                <a:rPr lang="en-US" sz="1200" b="1">
                  <a:latin typeface="Calibri" charset="0"/>
                  <a:sym typeface="Gill Sans" charset="0"/>
                </a:rPr>
                <a:t>Intensities</a:t>
              </a:r>
            </a:p>
            <a:p>
              <a:pPr eaLnBrk="1" hangingPunct="1">
                <a:buFont typeface="Arial" charset="0"/>
                <a:buNone/>
              </a:pPr>
              <a:r>
                <a:rPr lang="en-US" sz="1200" b="1">
                  <a:latin typeface="Calibri" charset="0"/>
                  <a:sym typeface="Gill Sans" charset="0"/>
                </a:rPr>
                <a:t>Reads</a:t>
              </a:r>
            </a:p>
            <a:p>
              <a:pPr eaLnBrk="1" hangingPunct="1">
                <a:buFont typeface="Arial" charset="0"/>
                <a:buNone/>
              </a:pPr>
              <a:r>
                <a:rPr lang="en-US" sz="1200" b="1">
                  <a:latin typeface="Calibri" charset="0"/>
                  <a:sym typeface="Gill Sans" charset="0"/>
                </a:rPr>
                <a:t>Alignments</a:t>
              </a:r>
            </a:p>
            <a:p>
              <a:pPr eaLnBrk="1" hangingPunct="1">
                <a:buFont typeface="Arial" charset="0"/>
                <a:buNone/>
              </a:pPr>
              <a:endParaRPr lang="en-US" sz="600" b="1">
                <a:latin typeface="Calibri" charset="0"/>
                <a:sym typeface="Gill Sans" charset="0"/>
              </a:endParaRPr>
            </a:p>
          </p:txBody>
        </p:sp>
        <p:sp>
          <p:nvSpPr>
            <p:cNvPr id="125963" name="Oval 10"/>
            <p:cNvSpPr>
              <a:spLocks noChangeArrowheads="1"/>
            </p:cNvSpPr>
            <p:nvPr/>
          </p:nvSpPr>
          <p:spPr bwMode="auto">
            <a:xfrm>
              <a:off x="650" y="3208"/>
              <a:ext cx="199" cy="179"/>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35" tIns="45718" rIns="91435" bIns="45718" anchor="ctr"/>
            <a:lstStyle/>
            <a:p>
              <a:pPr algn="ctr">
                <a:spcBef>
                  <a:spcPct val="50000"/>
                </a:spcBef>
              </a:pPr>
              <a:r>
                <a:rPr lang="en-US" sz="2000">
                  <a:solidFill>
                    <a:schemeClr val="bg1"/>
                  </a:solidFill>
                </a:rPr>
                <a:t>4</a:t>
              </a:r>
            </a:p>
          </p:txBody>
        </p:sp>
      </p:grpSp>
      <p:pic>
        <p:nvPicPr>
          <p:cNvPr id="28678" name="Picture 5" descr="09-1211_Bruno_Render_Flow_Cell_Front_GraphicsPPT.jp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31921" r="28380"/>
          <a:stretch>
            <a:fillRect/>
          </a:stretch>
        </p:blipFill>
        <p:spPr bwMode="auto">
          <a:xfrm>
            <a:off x="6678613" y="2727325"/>
            <a:ext cx="1049337" cy="186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98657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6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67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olo 1"/>
          <p:cNvSpPr>
            <a:spLocks noGrp="1"/>
          </p:cNvSpPr>
          <p:nvPr>
            <p:ph type="title"/>
          </p:nvPr>
        </p:nvSpPr>
        <p:spPr>
          <a:xfrm>
            <a:off x="457200" y="-30163"/>
            <a:ext cx="8229600" cy="1143001"/>
          </a:xfrm>
        </p:spPr>
        <p:txBody>
          <a:bodyPr/>
          <a:lstStyle/>
          <a:p>
            <a:r>
              <a:rPr lang="it-IT" sz="4000" dirty="0">
                <a:solidFill>
                  <a:schemeClr val="accent6">
                    <a:lumMod val="60000"/>
                    <a:lumOff val="40000"/>
                  </a:schemeClr>
                </a:solidFill>
                <a:latin typeface="Arial" charset="0"/>
                <a:cs typeface="ＭＳ Ｐゴシック" charset="0"/>
              </a:rPr>
              <a:t>The Illumina/</a:t>
            </a:r>
            <a:r>
              <a:rPr lang="it-IT" sz="4000" dirty="0" err="1">
                <a:solidFill>
                  <a:schemeClr val="accent6">
                    <a:lumMod val="60000"/>
                    <a:lumOff val="40000"/>
                  </a:schemeClr>
                </a:solidFill>
                <a:latin typeface="Arial" charset="0"/>
                <a:cs typeface="ＭＳ Ｐゴシック" charset="0"/>
              </a:rPr>
              <a:t>Solexa</a:t>
            </a:r>
            <a:r>
              <a:rPr lang="it-IT" sz="4000" dirty="0">
                <a:solidFill>
                  <a:schemeClr val="accent6">
                    <a:lumMod val="60000"/>
                    <a:lumOff val="40000"/>
                  </a:schemeClr>
                </a:solidFill>
                <a:latin typeface="Arial" charset="0"/>
                <a:cs typeface="ＭＳ Ｐゴシック" charset="0"/>
              </a:rPr>
              <a:t> </a:t>
            </a:r>
            <a:r>
              <a:rPr lang="it-IT" sz="4000" dirty="0" err="1">
                <a:solidFill>
                  <a:schemeClr val="accent6">
                    <a:lumMod val="60000"/>
                    <a:lumOff val="40000"/>
                  </a:schemeClr>
                </a:solidFill>
                <a:latin typeface="Arial" charset="0"/>
                <a:cs typeface="ＭＳ Ｐゴシック" charset="0"/>
              </a:rPr>
              <a:t>platform</a:t>
            </a:r>
            <a:endParaRPr lang="it-IT" sz="4000" dirty="0">
              <a:solidFill>
                <a:schemeClr val="accent6">
                  <a:lumMod val="60000"/>
                  <a:lumOff val="40000"/>
                </a:schemeClr>
              </a:solidFill>
              <a:latin typeface="Arial" charset="0"/>
              <a:cs typeface="ＭＳ Ｐゴシック" charset="0"/>
            </a:endParaRPr>
          </a:p>
        </p:txBody>
      </p:sp>
      <p:pic>
        <p:nvPicPr>
          <p:cNvPr id="122882" name="Picture 2" descr="E:\Immagini\Sequencers\HiSeq2000_workf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908050"/>
            <a:ext cx="6143625"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883" name="Picture 2" descr="E:\Immagini\Sequencers\IlluminaSteps.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3416300"/>
            <a:ext cx="6143625" cy="2370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4" name="CasellaDiTesto 8"/>
          <p:cNvSpPr txBox="1">
            <a:spLocks noChangeArrowheads="1"/>
          </p:cNvSpPr>
          <p:nvPr/>
        </p:nvSpPr>
        <p:spPr bwMode="auto">
          <a:xfrm>
            <a:off x="2051720" y="5856278"/>
            <a:ext cx="207168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800" dirty="0"/>
              <a:t>Bridge </a:t>
            </a:r>
            <a:r>
              <a:rPr lang="it-IT" sz="1800" dirty="0" err="1"/>
              <a:t>amplification</a:t>
            </a:r>
            <a:endParaRPr lang="it-IT" sz="1800" dirty="0"/>
          </a:p>
        </p:txBody>
      </p:sp>
      <p:sp>
        <p:nvSpPr>
          <p:cNvPr id="15" name="Freccia a destra con strisce 14"/>
          <p:cNvSpPr/>
          <p:nvPr/>
        </p:nvSpPr>
        <p:spPr>
          <a:xfrm>
            <a:off x="6357938" y="2643188"/>
            <a:ext cx="714375" cy="164306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122886" name="Picture 4" descr="E:\Immagini\Sequencers\YOR205sequen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2313" y="4580143"/>
            <a:ext cx="2000250" cy="214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887" name="Picture 4" descr="E:\Immagini\Sequencers\YOR205sequen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2313" y="2437018"/>
            <a:ext cx="2000250" cy="214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Esplosione 2 12"/>
          <p:cNvSpPr/>
          <p:nvPr/>
        </p:nvSpPr>
        <p:spPr bwMode="auto">
          <a:xfrm rot="21042639">
            <a:off x="6593908" y="1383411"/>
            <a:ext cx="2406793" cy="1158132"/>
          </a:xfrm>
          <a:prstGeom prst="irregularSeal2">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it-IT" sz="2300" dirty="0">
              <a:solidFill>
                <a:schemeClr val="tx1"/>
              </a:solidFill>
              <a:latin typeface="Segoe" pitchFamily="34" charset="0"/>
            </a:endParaRPr>
          </a:p>
        </p:txBody>
      </p:sp>
      <p:sp>
        <p:nvSpPr>
          <p:cNvPr id="14" name="CasellaDiTesto 13"/>
          <p:cNvSpPr txBox="1"/>
          <p:nvPr/>
        </p:nvSpPr>
        <p:spPr>
          <a:xfrm rot="20411137">
            <a:off x="6859923" y="1781973"/>
            <a:ext cx="1993755" cy="338554"/>
          </a:xfrm>
          <a:prstGeom prst="rect">
            <a:avLst/>
          </a:prstGeom>
          <a:no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it-IT" sz="1600" b="1" dirty="0" err="1">
                <a:solidFill>
                  <a:schemeClr val="bg1"/>
                </a:solidFill>
                <a:effectLst>
                  <a:outerShdw blurRad="38100" dist="38100" dir="2700000" algn="tl">
                    <a:srgbClr val="DDDDDD"/>
                  </a:outerShdw>
                </a:effectLst>
              </a:rPr>
              <a:t>Tons</a:t>
            </a:r>
            <a:r>
              <a:rPr lang="it-IT" sz="1600" b="1" dirty="0">
                <a:solidFill>
                  <a:schemeClr val="bg1"/>
                </a:solidFill>
                <a:effectLst>
                  <a:outerShdw blurRad="38100" dist="38100" dir="2700000" algn="tl">
                    <a:srgbClr val="DDDDDD"/>
                  </a:outerShdw>
                </a:effectLst>
              </a:rPr>
              <a:t> of </a:t>
            </a:r>
            <a:r>
              <a:rPr lang="it-IT" sz="1600" b="1" dirty="0" err="1">
                <a:solidFill>
                  <a:schemeClr val="bg1"/>
                </a:solidFill>
                <a:effectLst>
                  <a:outerShdw blurRad="38100" dist="38100" dir="2700000" algn="tl">
                    <a:srgbClr val="DDDDDD"/>
                  </a:outerShdw>
                </a:effectLst>
              </a:rPr>
              <a:t>reads</a:t>
            </a:r>
            <a:r>
              <a:rPr lang="it-IT" sz="1600" b="1" dirty="0">
                <a:solidFill>
                  <a:schemeClr val="bg1"/>
                </a:solidFill>
                <a:effectLst>
                  <a:outerShdw blurRad="38100" dist="38100" dir="2700000" algn="tl">
                    <a:srgbClr val="DDDDDD"/>
                  </a:outerShdw>
                </a:effectLst>
              </a:rPr>
              <a:t> !!</a:t>
            </a:r>
          </a:p>
        </p:txBody>
      </p:sp>
      <p:sp>
        <p:nvSpPr>
          <p:cNvPr id="16" name="Parentesi graffa aperta 15"/>
          <p:cNvSpPr/>
          <p:nvPr/>
        </p:nvSpPr>
        <p:spPr>
          <a:xfrm rot="5400000">
            <a:off x="535781" y="2821782"/>
            <a:ext cx="428625" cy="1214438"/>
          </a:xfrm>
          <a:prstGeom prst="lef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7" name="Parentesi graffa aperta 16"/>
          <p:cNvSpPr/>
          <p:nvPr/>
        </p:nvSpPr>
        <p:spPr>
          <a:xfrm rot="5400000">
            <a:off x="2357438" y="2214563"/>
            <a:ext cx="428625" cy="2428875"/>
          </a:xfrm>
          <a:prstGeom prst="lef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8" name="Parentesi graffa aperta 17"/>
          <p:cNvSpPr/>
          <p:nvPr/>
        </p:nvSpPr>
        <p:spPr>
          <a:xfrm rot="5400000">
            <a:off x="4822031" y="2178845"/>
            <a:ext cx="428625" cy="2500312"/>
          </a:xfrm>
          <a:prstGeom prst="leftBrace">
            <a:avLst>
              <a:gd name="adj1" fmla="val 8333"/>
              <a:gd name="adj2" fmla="val 83736"/>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3" name="CasellaDiTesto 2">
            <a:extLst>
              <a:ext uri="{FF2B5EF4-FFF2-40B4-BE49-F238E27FC236}">
                <a16:creationId xmlns:a16="http://schemas.microsoft.com/office/drawing/2014/main" id="{039548B6-6D3B-E47E-B46C-B70CB3074CDB}"/>
              </a:ext>
            </a:extLst>
          </p:cNvPr>
          <p:cNvSpPr txBox="1"/>
          <p:nvPr/>
        </p:nvSpPr>
        <p:spPr>
          <a:xfrm>
            <a:off x="3707904" y="5717778"/>
            <a:ext cx="2487867" cy="923330"/>
          </a:xfrm>
          <a:prstGeom prst="rect">
            <a:avLst/>
          </a:prstGeom>
          <a:noFill/>
        </p:spPr>
        <p:txBody>
          <a:bodyPr wrap="square">
            <a:spAutoFit/>
          </a:bodyPr>
          <a:lstStyle/>
          <a:p>
            <a:pPr algn="ctr"/>
            <a:r>
              <a:rPr lang="it-IT" sz="1800" b="0" i="0" u="none" strike="noStrike" dirty="0" err="1">
                <a:effectLst/>
                <a:latin typeface="Inter"/>
              </a:rPr>
              <a:t>Modified</a:t>
            </a:r>
            <a:r>
              <a:rPr lang="it-IT" sz="1800" b="0" i="0" u="none" strike="noStrike" dirty="0">
                <a:effectLst/>
                <a:latin typeface="Inter"/>
              </a:rPr>
              <a:t> </a:t>
            </a:r>
            <a:r>
              <a:rPr lang="it-IT" sz="1800" dirty="0" err="1">
                <a:latin typeface="Inter"/>
              </a:rPr>
              <a:t>nucleotides</a:t>
            </a:r>
            <a:r>
              <a:rPr lang="it-IT" sz="1800" dirty="0">
                <a:latin typeface="Inter"/>
              </a:rPr>
              <a:t> with </a:t>
            </a:r>
            <a:r>
              <a:rPr lang="it-IT" sz="1800" b="0" i="0" u="none" strike="noStrike" dirty="0" err="1">
                <a:effectLst/>
                <a:latin typeface="Inter"/>
              </a:rPr>
              <a:t>fluorescent</a:t>
            </a:r>
            <a:r>
              <a:rPr lang="it-IT" sz="1800" b="0" i="0" u="none" strike="noStrike" dirty="0">
                <a:effectLst/>
                <a:latin typeface="Inter"/>
              </a:rPr>
              <a:t> tag and a </a:t>
            </a:r>
            <a:r>
              <a:rPr lang="it-IT" sz="1800" b="0" i="0" u="none" strike="noStrike" dirty="0" err="1">
                <a:effectLst/>
                <a:latin typeface="Inter"/>
              </a:rPr>
              <a:t>reversible</a:t>
            </a:r>
            <a:r>
              <a:rPr lang="it-IT" sz="1800" b="0" i="0" u="none" strike="noStrike" dirty="0">
                <a:effectLst/>
                <a:latin typeface="Inter"/>
              </a:rPr>
              <a:t> terminator </a:t>
            </a:r>
            <a:endParaRPr lang="it-IT" sz="1800" dirty="0"/>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4" descr="Mardis-f02-cl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259632" y="44624"/>
            <a:ext cx="6624736" cy="6813550"/>
          </a:xfrm>
        </p:spPr>
      </p:pic>
      <p:sp>
        <p:nvSpPr>
          <p:cNvPr id="5" name="4 CuadroTexto"/>
          <p:cNvSpPr txBox="1">
            <a:spLocks noChangeArrowheads="1"/>
          </p:cNvSpPr>
          <p:nvPr/>
        </p:nvSpPr>
        <p:spPr bwMode="auto">
          <a:xfrm>
            <a:off x="6372224" y="6279703"/>
            <a:ext cx="277177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b="1" dirty="0" err="1">
                <a:solidFill>
                  <a:schemeClr val="accent6">
                    <a:lumMod val="60000"/>
                    <a:lumOff val="40000"/>
                  </a:schemeClr>
                </a:solidFill>
              </a:rPr>
              <a:t>Illumina</a:t>
            </a:r>
            <a:r>
              <a:rPr lang="es-ES" b="1" dirty="0">
                <a:solidFill>
                  <a:schemeClr val="accent6">
                    <a:lumMod val="60000"/>
                    <a:lumOff val="40000"/>
                  </a:schemeClr>
                </a:solidFill>
              </a:rPr>
              <a:t> </a:t>
            </a:r>
            <a:r>
              <a:rPr lang="es-ES" b="1" dirty="0" err="1">
                <a:solidFill>
                  <a:schemeClr val="accent6">
                    <a:lumMod val="60000"/>
                    <a:lumOff val="40000"/>
                  </a:schemeClr>
                </a:solidFill>
              </a:rPr>
              <a:t>Solexa</a:t>
            </a:r>
            <a:endParaRPr lang="es-ES" b="1" dirty="0">
              <a:solidFill>
                <a:schemeClr val="accent6">
                  <a:lumMod val="60000"/>
                  <a:lumOff val="40000"/>
                </a:schemeClr>
              </a:solidFill>
            </a:endParaRPr>
          </a:p>
        </p:txBody>
      </p:sp>
      <p:sp>
        <p:nvSpPr>
          <p:cNvPr id="2" name="Rectangle 1">
            <a:extLst>
              <a:ext uri="{FF2B5EF4-FFF2-40B4-BE49-F238E27FC236}">
                <a16:creationId xmlns:a16="http://schemas.microsoft.com/office/drawing/2014/main" id="{2060B898-567F-D299-EF77-FF8C26F55F38}"/>
              </a:ext>
            </a:extLst>
          </p:cNvPr>
          <p:cNvSpPr/>
          <p:nvPr/>
        </p:nvSpPr>
        <p:spPr>
          <a:xfrm>
            <a:off x="1115616" y="5733256"/>
            <a:ext cx="6768752" cy="216024"/>
          </a:xfrm>
          <a:prstGeom prst="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43"/>
          <p:cNvSpPr txBox="1">
            <a:spLocks noChangeArrowheads="1"/>
          </p:cNvSpPr>
          <p:nvPr/>
        </p:nvSpPr>
        <p:spPr bwMode="auto">
          <a:xfrm>
            <a:off x="371475" y="4389438"/>
            <a:ext cx="2085975" cy="3365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a:solidFill>
                  <a:schemeClr val="accent2"/>
                </a:solidFill>
                <a:latin typeface="Calibri" charset="0"/>
              </a:rPr>
              <a:t>Library Preparation</a:t>
            </a:r>
          </a:p>
        </p:txBody>
      </p:sp>
      <p:grpSp>
        <p:nvGrpSpPr>
          <p:cNvPr id="128002" name="Group 405"/>
          <p:cNvGrpSpPr>
            <a:grpSpLocks/>
          </p:cNvGrpSpPr>
          <p:nvPr/>
        </p:nvGrpSpPr>
        <p:grpSpPr bwMode="auto">
          <a:xfrm>
            <a:off x="660400" y="1497013"/>
            <a:ext cx="1431925" cy="2092325"/>
            <a:chOff x="260" y="1020"/>
            <a:chExt cx="902" cy="1318"/>
          </a:xfrm>
        </p:grpSpPr>
        <p:sp>
          <p:nvSpPr>
            <p:cNvPr id="128332" name="Text Box 2"/>
            <p:cNvSpPr txBox="1">
              <a:spLocks noChangeArrowheads="1"/>
            </p:cNvSpPr>
            <p:nvPr/>
          </p:nvSpPr>
          <p:spPr bwMode="auto">
            <a:xfrm>
              <a:off x="260" y="1020"/>
              <a:ext cx="902" cy="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1600" b="1">
                  <a:latin typeface="Calibri" charset="0"/>
                </a:rPr>
                <a:t>DNA</a:t>
              </a:r>
              <a:br>
                <a:rPr lang="en-GB" sz="1600" b="1">
                  <a:latin typeface="Calibri" charset="0"/>
                </a:rPr>
              </a:br>
              <a:r>
                <a:rPr lang="en-GB" sz="1600" b="1">
                  <a:latin typeface="Calibri" charset="0"/>
                </a:rPr>
                <a:t>(0.1-5.0 </a:t>
              </a:r>
              <a:r>
                <a:rPr lang="el-GR" sz="1600" b="1">
                  <a:latin typeface="Calibri" charset="0"/>
                </a:rPr>
                <a:t>μ</a:t>
              </a:r>
              <a:r>
                <a:rPr lang="en-GB" sz="1600" b="1">
                  <a:latin typeface="Calibri" charset="0"/>
                </a:rPr>
                <a:t>g)</a:t>
              </a:r>
            </a:p>
          </p:txBody>
        </p:sp>
        <p:grpSp>
          <p:nvGrpSpPr>
            <p:cNvPr id="128333" name="Group 389"/>
            <p:cNvGrpSpPr>
              <a:grpSpLocks/>
            </p:cNvGrpSpPr>
            <p:nvPr/>
          </p:nvGrpSpPr>
          <p:grpSpPr bwMode="auto">
            <a:xfrm>
              <a:off x="642" y="1444"/>
              <a:ext cx="38" cy="894"/>
              <a:chOff x="642" y="1444"/>
              <a:chExt cx="38" cy="894"/>
            </a:xfrm>
          </p:grpSpPr>
          <p:sp>
            <p:nvSpPr>
              <p:cNvPr id="128334" name="Rectangle 45"/>
              <p:cNvSpPr>
                <a:spLocks noChangeArrowheads="1"/>
              </p:cNvSpPr>
              <p:nvPr/>
            </p:nvSpPr>
            <p:spPr bwMode="auto">
              <a:xfrm rot="5400000">
                <a:off x="554" y="1532"/>
                <a:ext cx="214" cy="38"/>
              </a:xfrm>
              <a:prstGeom prst="rect">
                <a:avLst/>
              </a:prstGeom>
              <a:solidFill>
                <a:schemeClr val="folHlink"/>
              </a:solidFill>
              <a:ln w="9525">
                <a:solidFill>
                  <a:schemeClr val="tx1"/>
                </a:solidFill>
                <a:miter lim="800000"/>
                <a:headEnd/>
                <a:tailEnd/>
              </a:ln>
            </p:spPr>
            <p:txBody>
              <a:bodyPr rot="10800000" vert="eaVert" wrap="none" lIns="91435" tIns="45718" rIns="91435" bIns="45718" anchor="ctr"/>
              <a:lstStyle/>
              <a:p>
                <a:pPr algn="ctr"/>
                <a:endParaRPr lang="en-GB" sz="2800"/>
              </a:p>
            </p:txBody>
          </p:sp>
          <p:sp>
            <p:nvSpPr>
              <p:cNvPr id="128335" name="Rectangle 46"/>
              <p:cNvSpPr>
                <a:spLocks noChangeArrowheads="1"/>
              </p:cNvSpPr>
              <p:nvPr/>
            </p:nvSpPr>
            <p:spPr bwMode="auto">
              <a:xfrm rot="5400000">
                <a:off x="554" y="2212"/>
                <a:ext cx="214" cy="38"/>
              </a:xfrm>
              <a:prstGeom prst="rect">
                <a:avLst/>
              </a:prstGeom>
              <a:solidFill>
                <a:schemeClr val="accent2"/>
              </a:solidFill>
              <a:ln w="9525">
                <a:solidFill>
                  <a:schemeClr val="tx1"/>
                </a:solidFill>
                <a:miter lim="800000"/>
                <a:headEnd/>
                <a:tailEnd/>
              </a:ln>
            </p:spPr>
            <p:txBody>
              <a:bodyPr rot="10800000" vert="eaVert" wrap="none" lIns="91435" tIns="45718" rIns="91435" bIns="45718" anchor="ctr"/>
              <a:lstStyle/>
              <a:p>
                <a:pPr algn="ctr"/>
                <a:endParaRPr lang="en-GB" sz="2800"/>
              </a:p>
            </p:txBody>
          </p:sp>
          <p:sp>
            <p:nvSpPr>
              <p:cNvPr id="128336" name="Rectangle 47"/>
              <p:cNvSpPr>
                <a:spLocks noChangeArrowheads="1"/>
              </p:cNvSpPr>
              <p:nvPr/>
            </p:nvSpPr>
            <p:spPr bwMode="auto">
              <a:xfrm rot="5400000">
                <a:off x="423" y="1877"/>
                <a:ext cx="475" cy="38"/>
              </a:xfrm>
              <a:prstGeom prst="rect">
                <a:avLst/>
              </a:prstGeom>
              <a:solidFill>
                <a:srgbClr val="969696"/>
              </a:solidFill>
              <a:ln w="9525">
                <a:solidFill>
                  <a:schemeClr val="tx1"/>
                </a:solidFill>
                <a:miter lim="800000"/>
                <a:headEnd/>
                <a:tailEnd/>
              </a:ln>
            </p:spPr>
            <p:txBody>
              <a:bodyPr rot="10800000" vert="eaVert" wrap="none" lIns="91435" tIns="45718" rIns="91435" bIns="45718" anchor="ctr"/>
              <a:lstStyle/>
              <a:p>
                <a:pPr algn="ctr"/>
                <a:endParaRPr lang="en-GB" sz="2800"/>
              </a:p>
            </p:txBody>
          </p:sp>
        </p:grpSp>
      </p:grpSp>
      <p:sp>
        <p:nvSpPr>
          <p:cNvPr id="12" name="Oval 134" descr="Dark downward diagonal"/>
          <p:cNvSpPr>
            <a:spLocks noChangeArrowheads="1"/>
          </p:cNvSpPr>
          <p:nvPr/>
        </p:nvSpPr>
        <p:spPr bwMode="auto">
          <a:xfrm rot="5400000">
            <a:off x="7068344" y="2212181"/>
            <a:ext cx="927100" cy="490538"/>
          </a:xfrm>
          <a:prstGeom prst="ellipse">
            <a:avLst/>
          </a:prstGeom>
          <a:pattFill prst="dkDnDiag">
            <a:fgClr>
              <a:schemeClr val="tx1"/>
            </a:fgClr>
            <a:bgClr>
              <a:srgbClr val="FFFFFF"/>
            </a:bgClr>
          </a:pattFill>
          <a:ln w="9525">
            <a:solidFill>
              <a:schemeClr val="tx2"/>
            </a:solidFill>
            <a:round/>
            <a:headEnd/>
            <a:tailEnd/>
          </a:ln>
        </p:spPr>
        <p:txBody>
          <a:bodyPr rot="10800000" vert="eaVert" wrap="none" lIns="91435" tIns="45718" rIns="91435" bIns="45718" anchor="ctr"/>
          <a:lstStyle/>
          <a:p>
            <a:pPr algn="ctr"/>
            <a:endParaRPr lang="en-GB" sz="2800"/>
          </a:p>
        </p:txBody>
      </p:sp>
      <p:grpSp>
        <p:nvGrpSpPr>
          <p:cNvPr id="13" name="Group 135"/>
          <p:cNvGrpSpPr>
            <a:grpSpLocks/>
          </p:cNvGrpSpPr>
          <p:nvPr/>
        </p:nvGrpSpPr>
        <p:grpSpPr bwMode="auto">
          <a:xfrm>
            <a:off x="7531100" y="1206500"/>
            <a:ext cx="101600" cy="877888"/>
            <a:chOff x="4742" y="545"/>
            <a:chExt cx="64" cy="553"/>
          </a:xfrm>
        </p:grpSpPr>
        <p:grpSp>
          <p:nvGrpSpPr>
            <p:cNvPr id="128322" name="Group 136"/>
            <p:cNvGrpSpPr>
              <a:grpSpLocks/>
            </p:cNvGrpSpPr>
            <p:nvPr/>
          </p:nvGrpSpPr>
          <p:grpSpPr bwMode="auto">
            <a:xfrm rot="5400000">
              <a:off x="4635" y="652"/>
              <a:ext cx="277" cy="64"/>
              <a:chOff x="464" y="2072"/>
              <a:chExt cx="640" cy="152"/>
            </a:xfrm>
          </p:grpSpPr>
          <p:sp>
            <p:nvSpPr>
              <p:cNvPr id="128328" name="Oval 137"/>
              <p:cNvSpPr>
                <a:spLocks noChangeArrowheads="1"/>
              </p:cNvSpPr>
              <p:nvPr/>
            </p:nvSpPr>
            <p:spPr bwMode="auto">
              <a:xfrm>
                <a:off x="94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329" name="Oval 138"/>
              <p:cNvSpPr>
                <a:spLocks noChangeArrowheads="1"/>
              </p:cNvSpPr>
              <p:nvPr/>
            </p:nvSpPr>
            <p:spPr bwMode="auto">
              <a:xfrm>
                <a:off x="78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330" name="Oval 139"/>
              <p:cNvSpPr>
                <a:spLocks noChangeArrowheads="1"/>
              </p:cNvSpPr>
              <p:nvPr/>
            </p:nvSpPr>
            <p:spPr bwMode="auto">
              <a:xfrm>
                <a:off x="62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331" name="Oval 140"/>
              <p:cNvSpPr>
                <a:spLocks noChangeArrowheads="1"/>
              </p:cNvSpPr>
              <p:nvPr/>
            </p:nvSpPr>
            <p:spPr bwMode="auto">
              <a:xfrm>
                <a:off x="46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grpSp>
        <p:grpSp>
          <p:nvGrpSpPr>
            <p:cNvPr id="128323" name="Group 141"/>
            <p:cNvGrpSpPr>
              <a:grpSpLocks/>
            </p:cNvGrpSpPr>
            <p:nvPr/>
          </p:nvGrpSpPr>
          <p:grpSpPr bwMode="auto">
            <a:xfrm rot="5400000">
              <a:off x="4636" y="928"/>
              <a:ext cx="276" cy="64"/>
              <a:chOff x="464" y="2072"/>
              <a:chExt cx="640" cy="152"/>
            </a:xfrm>
          </p:grpSpPr>
          <p:sp>
            <p:nvSpPr>
              <p:cNvPr id="128324" name="Oval 142"/>
              <p:cNvSpPr>
                <a:spLocks noChangeArrowheads="1"/>
              </p:cNvSpPr>
              <p:nvPr/>
            </p:nvSpPr>
            <p:spPr bwMode="auto">
              <a:xfrm>
                <a:off x="94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325" name="Oval 143"/>
              <p:cNvSpPr>
                <a:spLocks noChangeArrowheads="1"/>
              </p:cNvSpPr>
              <p:nvPr/>
            </p:nvSpPr>
            <p:spPr bwMode="auto">
              <a:xfrm>
                <a:off x="78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326" name="Oval 144"/>
              <p:cNvSpPr>
                <a:spLocks noChangeArrowheads="1"/>
              </p:cNvSpPr>
              <p:nvPr/>
            </p:nvSpPr>
            <p:spPr bwMode="auto">
              <a:xfrm>
                <a:off x="62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327" name="Oval 145"/>
              <p:cNvSpPr>
                <a:spLocks noChangeArrowheads="1"/>
              </p:cNvSpPr>
              <p:nvPr/>
            </p:nvSpPr>
            <p:spPr bwMode="auto">
              <a:xfrm>
                <a:off x="46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grpSp>
      </p:grpSp>
      <p:grpSp>
        <p:nvGrpSpPr>
          <p:cNvPr id="24" name="Group 269"/>
          <p:cNvGrpSpPr>
            <a:grpSpLocks/>
          </p:cNvGrpSpPr>
          <p:nvPr/>
        </p:nvGrpSpPr>
        <p:grpSpPr bwMode="auto">
          <a:xfrm rot="16200000" flipH="1">
            <a:off x="7200107" y="2510631"/>
            <a:ext cx="1720850" cy="919163"/>
            <a:chOff x="1864" y="3008"/>
            <a:chExt cx="1336" cy="784"/>
          </a:xfrm>
        </p:grpSpPr>
        <p:grpSp>
          <p:nvGrpSpPr>
            <p:cNvPr id="128315" name="Group 270"/>
            <p:cNvGrpSpPr>
              <a:grpSpLocks/>
            </p:cNvGrpSpPr>
            <p:nvPr/>
          </p:nvGrpSpPr>
          <p:grpSpPr bwMode="auto">
            <a:xfrm>
              <a:off x="1944" y="3008"/>
              <a:ext cx="1256" cy="760"/>
              <a:chOff x="1888" y="1344"/>
              <a:chExt cx="2640" cy="2168"/>
            </a:xfrm>
          </p:grpSpPr>
          <p:sp>
            <p:nvSpPr>
              <p:cNvPr id="128317" name="Line 271"/>
              <p:cNvSpPr>
                <a:spLocks noChangeShapeType="1"/>
              </p:cNvSpPr>
              <p:nvPr/>
            </p:nvSpPr>
            <p:spPr bwMode="auto">
              <a:xfrm flipH="1" flipV="1">
                <a:off x="1888" y="1344"/>
                <a:ext cx="2616" cy="2160"/>
              </a:xfrm>
              <a:prstGeom prst="line">
                <a:avLst/>
              </a:prstGeom>
              <a:noFill/>
              <a:ln w="190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128318" name="Line 272"/>
              <p:cNvSpPr>
                <a:spLocks noChangeShapeType="1"/>
              </p:cNvSpPr>
              <p:nvPr/>
            </p:nvSpPr>
            <p:spPr bwMode="auto">
              <a:xfrm flipH="1" flipV="1">
                <a:off x="3544" y="2432"/>
                <a:ext cx="960" cy="1064"/>
              </a:xfrm>
              <a:prstGeom prst="line">
                <a:avLst/>
              </a:prstGeom>
              <a:noFill/>
              <a:ln w="190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128319" name="Line 273"/>
              <p:cNvSpPr>
                <a:spLocks noChangeShapeType="1"/>
              </p:cNvSpPr>
              <p:nvPr/>
            </p:nvSpPr>
            <p:spPr bwMode="auto">
              <a:xfrm flipH="1" flipV="1">
                <a:off x="3888" y="2472"/>
                <a:ext cx="640" cy="1040"/>
              </a:xfrm>
              <a:prstGeom prst="line">
                <a:avLst/>
              </a:prstGeom>
              <a:noFill/>
              <a:ln w="190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128320" name="Line 274"/>
              <p:cNvSpPr>
                <a:spLocks noChangeShapeType="1"/>
              </p:cNvSpPr>
              <p:nvPr/>
            </p:nvSpPr>
            <p:spPr bwMode="auto">
              <a:xfrm flipH="1" flipV="1">
                <a:off x="3600" y="2960"/>
                <a:ext cx="912" cy="544"/>
              </a:xfrm>
              <a:prstGeom prst="line">
                <a:avLst/>
              </a:prstGeom>
              <a:noFill/>
              <a:ln w="190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128321" name="Line 275"/>
              <p:cNvSpPr>
                <a:spLocks noChangeShapeType="1"/>
              </p:cNvSpPr>
              <p:nvPr/>
            </p:nvSpPr>
            <p:spPr bwMode="auto">
              <a:xfrm flipH="1" flipV="1">
                <a:off x="4088" y="2528"/>
                <a:ext cx="424" cy="968"/>
              </a:xfrm>
              <a:prstGeom prst="line">
                <a:avLst/>
              </a:prstGeom>
              <a:noFill/>
              <a:ln w="190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it-IT"/>
              </a:p>
            </p:txBody>
          </p:sp>
        </p:grpSp>
        <p:sp>
          <p:nvSpPr>
            <p:cNvPr id="128316" name="Line 276"/>
            <p:cNvSpPr>
              <a:spLocks noChangeShapeType="1"/>
            </p:cNvSpPr>
            <p:nvPr/>
          </p:nvSpPr>
          <p:spPr bwMode="auto">
            <a:xfrm>
              <a:off x="1864" y="3072"/>
              <a:ext cx="0" cy="720"/>
            </a:xfrm>
            <a:prstGeom prst="line">
              <a:avLst/>
            </a:prstGeom>
            <a:noFill/>
            <a:ln w="2857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endParaRPr lang="it-IT"/>
            </a:p>
          </p:txBody>
        </p:sp>
      </p:grpSp>
      <p:grpSp>
        <p:nvGrpSpPr>
          <p:cNvPr id="32" name="Group 277"/>
          <p:cNvGrpSpPr>
            <a:grpSpLocks/>
          </p:cNvGrpSpPr>
          <p:nvPr/>
        </p:nvGrpSpPr>
        <p:grpSpPr bwMode="auto">
          <a:xfrm>
            <a:off x="473075" y="4953000"/>
            <a:ext cx="600075" cy="815975"/>
            <a:chOff x="224" y="3077"/>
            <a:chExt cx="378" cy="514"/>
          </a:xfrm>
        </p:grpSpPr>
        <p:graphicFrame>
          <p:nvGraphicFramePr>
            <p:cNvPr id="128313" name="Object 278"/>
            <p:cNvGraphicFramePr>
              <a:graphicFrameLocks noChangeAspect="1"/>
            </p:cNvGraphicFramePr>
            <p:nvPr/>
          </p:nvGraphicFramePr>
          <p:xfrm>
            <a:off x="241" y="3267"/>
            <a:ext cx="361" cy="324"/>
          </p:xfrm>
          <a:graphic>
            <a:graphicData uri="http://schemas.openxmlformats.org/presentationml/2006/ole">
              <mc:AlternateContent xmlns:mc="http://schemas.openxmlformats.org/markup-compatibility/2006">
                <mc:Choice xmlns:v="urn:schemas-microsoft-com:vml" Requires="v">
                  <p:oleObj name="Photo Editor Photo" r:id="rId3" imgW="1325995" imgH="1135478" progId="">
                    <p:embed/>
                  </p:oleObj>
                </mc:Choice>
                <mc:Fallback>
                  <p:oleObj name="Photo Editor Photo" r:id="rId3" imgW="1325995" imgH="1135478" progId="">
                    <p:embed/>
                    <p:pic>
                      <p:nvPicPr>
                        <p:cNvPr id="0" name="Object 2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 y="3267"/>
                          <a:ext cx="361" cy="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14" name="Text Box 279"/>
            <p:cNvSpPr txBox="1">
              <a:spLocks noChangeArrowheads="1"/>
            </p:cNvSpPr>
            <p:nvPr/>
          </p:nvSpPr>
          <p:spPr bwMode="auto">
            <a:xfrm>
              <a:off x="224" y="3077"/>
              <a:ext cx="18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1</a:t>
              </a:r>
            </a:p>
          </p:txBody>
        </p:sp>
      </p:grpSp>
      <p:grpSp>
        <p:nvGrpSpPr>
          <p:cNvPr id="35" name="Group 883"/>
          <p:cNvGrpSpPr>
            <a:grpSpLocks/>
          </p:cNvGrpSpPr>
          <p:nvPr/>
        </p:nvGrpSpPr>
        <p:grpSpPr bwMode="auto">
          <a:xfrm>
            <a:off x="1077913" y="4953000"/>
            <a:ext cx="4802187" cy="822325"/>
            <a:chOff x="677" y="3245"/>
            <a:chExt cx="3025" cy="518"/>
          </a:xfrm>
        </p:grpSpPr>
        <p:grpSp>
          <p:nvGrpSpPr>
            <p:cNvPr id="128293" name="Group 280"/>
            <p:cNvGrpSpPr>
              <a:grpSpLocks/>
            </p:cNvGrpSpPr>
            <p:nvPr/>
          </p:nvGrpSpPr>
          <p:grpSpPr bwMode="auto">
            <a:xfrm>
              <a:off x="677" y="3245"/>
              <a:ext cx="380" cy="515"/>
              <a:chOff x="597" y="3077"/>
              <a:chExt cx="380" cy="515"/>
            </a:xfrm>
          </p:grpSpPr>
          <p:graphicFrame>
            <p:nvGraphicFramePr>
              <p:cNvPr id="128311" name="Object 281"/>
              <p:cNvGraphicFramePr>
                <a:graphicFrameLocks noChangeAspect="1"/>
              </p:cNvGraphicFramePr>
              <p:nvPr/>
            </p:nvGraphicFramePr>
            <p:xfrm>
              <a:off x="616" y="3268"/>
              <a:ext cx="361" cy="324"/>
            </p:xfrm>
            <a:graphic>
              <a:graphicData uri="http://schemas.openxmlformats.org/presentationml/2006/ole">
                <mc:AlternateContent xmlns:mc="http://schemas.openxmlformats.org/markup-compatibility/2006">
                  <mc:Choice xmlns:v="urn:schemas-microsoft-com:vml" Requires="v">
                    <p:oleObj name="Photo Editor Photo" r:id="rId5" imgW="1325995" imgH="1135478" progId="">
                      <p:embed/>
                    </p:oleObj>
                  </mc:Choice>
                  <mc:Fallback>
                    <p:oleObj name="Photo Editor Photo" r:id="rId5" imgW="1325995" imgH="1135478" progId="">
                      <p:embed/>
                      <p:pic>
                        <p:nvPicPr>
                          <p:cNvPr id="0" name="Object 28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 y="3268"/>
                            <a:ext cx="361" cy="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12" name="Text Box 282"/>
              <p:cNvSpPr txBox="1">
                <a:spLocks noChangeArrowheads="1"/>
              </p:cNvSpPr>
              <p:nvPr/>
            </p:nvSpPr>
            <p:spPr bwMode="auto">
              <a:xfrm>
                <a:off x="597" y="3077"/>
                <a:ext cx="18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2</a:t>
                </a:r>
              </a:p>
            </p:txBody>
          </p:sp>
        </p:grpSp>
        <p:grpSp>
          <p:nvGrpSpPr>
            <p:cNvPr id="128294" name="Group 283"/>
            <p:cNvGrpSpPr>
              <a:grpSpLocks/>
            </p:cNvGrpSpPr>
            <p:nvPr/>
          </p:nvGrpSpPr>
          <p:grpSpPr bwMode="auto">
            <a:xfrm>
              <a:off x="1055" y="3245"/>
              <a:ext cx="2647" cy="518"/>
              <a:chOff x="975" y="3077"/>
              <a:chExt cx="2647" cy="518"/>
            </a:xfrm>
          </p:grpSpPr>
          <p:grpSp>
            <p:nvGrpSpPr>
              <p:cNvPr id="128295" name="Group 284"/>
              <p:cNvGrpSpPr>
                <a:grpSpLocks/>
              </p:cNvGrpSpPr>
              <p:nvPr/>
            </p:nvGrpSpPr>
            <p:grpSpPr bwMode="auto">
              <a:xfrm>
                <a:off x="975" y="3077"/>
                <a:ext cx="376" cy="514"/>
                <a:chOff x="975" y="3077"/>
                <a:chExt cx="376" cy="514"/>
              </a:xfrm>
            </p:grpSpPr>
            <p:graphicFrame>
              <p:nvGraphicFramePr>
                <p:cNvPr id="128309" name="Object 285"/>
                <p:cNvGraphicFramePr>
                  <a:graphicFrameLocks noChangeAspect="1"/>
                </p:cNvGraphicFramePr>
                <p:nvPr/>
              </p:nvGraphicFramePr>
              <p:xfrm>
                <a:off x="991" y="3267"/>
                <a:ext cx="360" cy="324"/>
              </p:xfrm>
              <a:graphic>
                <a:graphicData uri="http://schemas.openxmlformats.org/presentationml/2006/ole">
                  <mc:AlternateContent xmlns:mc="http://schemas.openxmlformats.org/markup-compatibility/2006">
                    <mc:Choice xmlns:v="urn:schemas-microsoft-com:vml" Requires="v">
                      <p:oleObj name="Photo Editor Photo" r:id="rId7" imgW="1325995" imgH="1135478" progId="">
                        <p:embed/>
                      </p:oleObj>
                    </mc:Choice>
                    <mc:Fallback>
                      <p:oleObj name="Photo Editor Photo" r:id="rId7" imgW="1325995" imgH="1135478" progId="">
                        <p:embed/>
                        <p:pic>
                          <p:nvPicPr>
                            <p:cNvPr id="0" name="Object 28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1" y="3267"/>
                              <a:ext cx="360" cy="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10" name="Text Box 286"/>
                <p:cNvSpPr txBox="1">
                  <a:spLocks noChangeArrowheads="1"/>
                </p:cNvSpPr>
                <p:nvPr/>
              </p:nvSpPr>
              <p:spPr bwMode="auto">
                <a:xfrm>
                  <a:off x="975" y="3077"/>
                  <a:ext cx="18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3</a:t>
                  </a:r>
                </a:p>
              </p:txBody>
            </p:sp>
          </p:grpSp>
          <p:graphicFrame>
            <p:nvGraphicFramePr>
              <p:cNvPr id="128296" name="Object 287"/>
              <p:cNvGraphicFramePr>
                <a:graphicFrameLocks noChangeAspect="1"/>
              </p:cNvGraphicFramePr>
              <p:nvPr/>
            </p:nvGraphicFramePr>
            <p:xfrm>
              <a:off x="2511" y="3268"/>
              <a:ext cx="360" cy="325"/>
            </p:xfrm>
            <a:graphic>
              <a:graphicData uri="http://schemas.openxmlformats.org/presentationml/2006/ole">
                <mc:AlternateContent xmlns:mc="http://schemas.openxmlformats.org/markup-compatibility/2006">
                  <mc:Choice xmlns:v="urn:schemas-microsoft-com:vml" Requires="v">
                    <p:oleObj name="Photo Editor Photo" r:id="rId9" imgW="1325995" imgH="1135478" progId="">
                      <p:embed/>
                    </p:oleObj>
                  </mc:Choice>
                  <mc:Fallback>
                    <p:oleObj name="Photo Editor Photo" r:id="rId9" imgW="1325995" imgH="1135478" progId="">
                      <p:embed/>
                      <p:pic>
                        <p:nvPicPr>
                          <p:cNvPr id="0" name="Object 28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1" y="3268"/>
                            <a:ext cx="360"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297" name="Text Box 288"/>
              <p:cNvSpPr txBox="1">
                <a:spLocks noChangeArrowheads="1"/>
              </p:cNvSpPr>
              <p:nvPr/>
            </p:nvSpPr>
            <p:spPr bwMode="auto">
              <a:xfrm>
                <a:off x="2489" y="3077"/>
                <a:ext cx="18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7</a:t>
                </a:r>
              </a:p>
            </p:txBody>
          </p:sp>
          <p:graphicFrame>
            <p:nvGraphicFramePr>
              <p:cNvPr id="128298" name="Object 289"/>
              <p:cNvGraphicFramePr>
                <a:graphicFrameLocks noChangeAspect="1"/>
              </p:cNvGraphicFramePr>
              <p:nvPr/>
            </p:nvGraphicFramePr>
            <p:xfrm>
              <a:off x="2886" y="3268"/>
              <a:ext cx="361" cy="325"/>
            </p:xfrm>
            <a:graphic>
              <a:graphicData uri="http://schemas.openxmlformats.org/presentationml/2006/ole">
                <mc:AlternateContent xmlns:mc="http://schemas.openxmlformats.org/markup-compatibility/2006">
                  <mc:Choice xmlns:v="urn:schemas-microsoft-com:vml" Requires="v">
                    <p:oleObj name="Photo Editor Photo" r:id="rId11" imgW="1325995" imgH="1135478" progId="">
                      <p:embed/>
                    </p:oleObj>
                  </mc:Choice>
                  <mc:Fallback>
                    <p:oleObj name="Photo Editor Photo" r:id="rId11" imgW="1325995" imgH="1135478" progId="">
                      <p:embed/>
                      <p:pic>
                        <p:nvPicPr>
                          <p:cNvPr id="0" name="Object 28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86" y="3268"/>
                            <a:ext cx="361"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299" name="Text Box 290"/>
              <p:cNvSpPr txBox="1">
                <a:spLocks noChangeArrowheads="1"/>
              </p:cNvSpPr>
              <p:nvPr/>
            </p:nvSpPr>
            <p:spPr bwMode="auto">
              <a:xfrm>
                <a:off x="2868" y="3077"/>
                <a:ext cx="18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8</a:t>
                </a:r>
              </a:p>
            </p:txBody>
          </p:sp>
          <p:graphicFrame>
            <p:nvGraphicFramePr>
              <p:cNvPr id="128300" name="Object 291"/>
              <p:cNvGraphicFramePr>
                <a:graphicFrameLocks noChangeAspect="1"/>
              </p:cNvGraphicFramePr>
              <p:nvPr/>
            </p:nvGraphicFramePr>
            <p:xfrm>
              <a:off x="3261" y="3268"/>
              <a:ext cx="361" cy="325"/>
            </p:xfrm>
            <a:graphic>
              <a:graphicData uri="http://schemas.openxmlformats.org/presentationml/2006/ole">
                <mc:AlternateContent xmlns:mc="http://schemas.openxmlformats.org/markup-compatibility/2006">
                  <mc:Choice xmlns:v="urn:schemas-microsoft-com:vml" Requires="v">
                    <p:oleObj name="Photo Editor Photo" r:id="rId13" imgW="1325995" imgH="1135478" progId="">
                      <p:embed/>
                    </p:oleObj>
                  </mc:Choice>
                  <mc:Fallback>
                    <p:oleObj name="Photo Editor Photo" r:id="rId13" imgW="1325995" imgH="1135478" progId="">
                      <p:embed/>
                      <p:pic>
                        <p:nvPicPr>
                          <p:cNvPr id="0" name="Object 29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61" y="3268"/>
                            <a:ext cx="361"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01" name="Text Box 292"/>
              <p:cNvSpPr txBox="1">
                <a:spLocks noChangeArrowheads="1"/>
              </p:cNvSpPr>
              <p:nvPr/>
            </p:nvSpPr>
            <p:spPr bwMode="auto">
              <a:xfrm>
                <a:off x="3243" y="3077"/>
                <a:ext cx="18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9</a:t>
                </a:r>
              </a:p>
            </p:txBody>
          </p:sp>
          <p:grpSp>
            <p:nvGrpSpPr>
              <p:cNvPr id="128302" name="Group 293"/>
              <p:cNvGrpSpPr>
                <a:grpSpLocks/>
              </p:cNvGrpSpPr>
              <p:nvPr/>
            </p:nvGrpSpPr>
            <p:grpSpPr bwMode="auto">
              <a:xfrm>
                <a:off x="1351" y="3077"/>
                <a:ext cx="379" cy="518"/>
                <a:chOff x="1351" y="3077"/>
                <a:chExt cx="379" cy="518"/>
              </a:xfrm>
            </p:grpSpPr>
            <p:graphicFrame>
              <p:nvGraphicFramePr>
                <p:cNvPr id="128307" name="Object 294"/>
                <p:cNvGraphicFramePr>
                  <a:graphicFrameLocks noChangeAspect="1"/>
                </p:cNvGraphicFramePr>
                <p:nvPr/>
              </p:nvGraphicFramePr>
              <p:xfrm>
                <a:off x="1370" y="3270"/>
                <a:ext cx="360" cy="325"/>
              </p:xfrm>
              <a:graphic>
                <a:graphicData uri="http://schemas.openxmlformats.org/presentationml/2006/ole">
                  <mc:AlternateContent xmlns:mc="http://schemas.openxmlformats.org/markup-compatibility/2006">
                    <mc:Choice xmlns:v="urn:schemas-microsoft-com:vml" Requires="v">
                      <p:oleObj name="Photo Editor Photo" r:id="rId15" imgW="1325995" imgH="1135478" progId="">
                        <p:embed/>
                      </p:oleObj>
                    </mc:Choice>
                    <mc:Fallback>
                      <p:oleObj name="Photo Editor Photo" r:id="rId15" imgW="1325995" imgH="1135478" progId="">
                        <p:embed/>
                        <p:pic>
                          <p:nvPicPr>
                            <p:cNvPr id="0" name="Object 29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70" y="3270"/>
                              <a:ext cx="360"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08" name="Text Box 295"/>
                <p:cNvSpPr txBox="1">
                  <a:spLocks noChangeArrowheads="1"/>
                </p:cNvSpPr>
                <p:nvPr/>
              </p:nvSpPr>
              <p:spPr bwMode="auto">
                <a:xfrm>
                  <a:off x="1351" y="3077"/>
                  <a:ext cx="18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4</a:t>
                  </a:r>
                </a:p>
              </p:txBody>
            </p:sp>
          </p:grpSp>
          <p:graphicFrame>
            <p:nvGraphicFramePr>
              <p:cNvPr id="128303" name="Object 296"/>
              <p:cNvGraphicFramePr>
                <a:graphicFrameLocks noChangeAspect="1"/>
              </p:cNvGraphicFramePr>
              <p:nvPr/>
            </p:nvGraphicFramePr>
            <p:xfrm>
              <a:off x="1747" y="3270"/>
              <a:ext cx="360" cy="325"/>
            </p:xfrm>
            <a:graphic>
              <a:graphicData uri="http://schemas.openxmlformats.org/presentationml/2006/ole">
                <mc:AlternateContent xmlns:mc="http://schemas.openxmlformats.org/markup-compatibility/2006">
                  <mc:Choice xmlns:v="urn:schemas-microsoft-com:vml" Requires="v">
                    <p:oleObj name="Photo Editor Photo" r:id="rId17" imgW="1325995" imgH="1135478" progId="">
                      <p:embed/>
                    </p:oleObj>
                  </mc:Choice>
                  <mc:Fallback>
                    <p:oleObj name="Photo Editor Photo" r:id="rId17" imgW="1325995" imgH="1135478" progId="">
                      <p:embed/>
                      <p:pic>
                        <p:nvPicPr>
                          <p:cNvPr id="0" name="Object 29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47" y="3270"/>
                            <a:ext cx="360"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04" name="Text Box 297"/>
              <p:cNvSpPr txBox="1">
                <a:spLocks noChangeArrowheads="1"/>
              </p:cNvSpPr>
              <p:nvPr/>
            </p:nvSpPr>
            <p:spPr bwMode="auto">
              <a:xfrm>
                <a:off x="1729" y="3077"/>
                <a:ext cx="18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5</a:t>
                </a:r>
              </a:p>
            </p:txBody>
          </p:sp>
          <p:graphicFrame>
            <p:nvGraphicFramePr>
              <p:cNvPr id="128305" name="Object 298"/>
              <p:cNvGraphicFramePr>
                <a:graphicFrameLocks noChangeAspect="1"/>
              </p:cNvGraphicFramePr>
              <p:nvPr/>
            </p:nvGraphicFramePr>
            <p:xfrm>
              <a:off x="2123" y="3270"/>
              <a:ext cx="360" cy="325"/>
            </p:xfrm>
            <a:graphic>
              <a:graphicData uri="http://schemas.openxmlformats.org/presentationml/2006/ole">
                <mc:AlternateContent xmlns:mc="http://schemas.openxmlformats.org/markup-compatibility/2006">
                  <mc:Choice xmlns:v="urn:schemas-microsoft-com:vml" Requires="v">
                    <p:oleObj name="Photo Editor Photo" r:id="rId19" imgW="1325995" imgH="1135478" progId="">
                      <p:embed/>
                    </p:oleObj>
                  </mc:Choice>
                  <mc:Fallback>
                    <p:oleObj name="Photo Editor Photo" r:id="rId19" imgW="1325995" imgH="1135478" progId="">
                      <p:embed/>
                      <p:pic>
                        <p:nvPicPr>
                          <p:cNvPr id="0" name="Object 29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123" y="3270"/>
                            <a:ext cx="360"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06" name="Text Box 299"/>
              <p:cNvSpPr txBox="1">
                <a:spLocks noChangeArrowheads="1"/>
              </p:cNvSpPr>
              <p:nvPr/>
            </p:nvSpPr>
            <p:spPr bwMode="auto">
              <a:xfrm>
                <a:off x="2102" y="3077"/>
                <a:ext cx="18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6</a:t>
                </a:r>
              </a:p>
            </p:txBody>
          </p:sp>
        </p:grpSp>
      </p:grpSp>
      <p:sp>
        <p:nvSpPr>
          <p:cNvPr id="128008" name="Oval 305"/>
          <p:cNvSpPr>
            <a:spLocks noChangeArrowheads="1"/>
          </p:cNvSpPr>
          <p:nvPr/>
        </p:nvSpPr>
        <p:spPr bwMode="auto">
          <a:xfrm>
            <a:off x="635000" y="5313363"/>
            <a:ext cx="111125" cy="114300"/>
          </a:xfrm>
          <a:prstGeom prst="ellipse">
            <a:avLst/>
          </a:prstGeom>
          <a:noFill/>
          <a:ln w="2857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lIns="91435" tIns="45718" rIns="91435" bIns="45718" anchor="ctr"/>
          <a:lstStyle/>
          <a:p>
            <a:pPr algn="ctr"/>
            <a:endParaRPr lang="en-GB" sz="2800"/>
          </a:p>
        </p:txBody>
      </p:sp>
      <p:sp>
        <p:nvSpPr>
          <p:cNvPr id="128009" name="Oval 306"/>
          <p:cNvSpPr>
            <a:spLocks noChangeArrowheads="1"/>
          </p:cNvSpPr>
          <p:nvPr/>
        </p:nvSpPr>
        <p:spPr bwMode="auto">
          <a:xfrm>
            <a:off x="1217613" y="5314950"/>
            <a:ext cx="109537" cy="114300"/>
          </a:xfrm>
          <a:prstGeom prst="ellipse">
            <a:avLst/>
          </a:prstGeom>
          <a:noFill/>
          <a:ln w="2857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lIns="91435" tIns="45718" rIns="91435" bIns="45718" anchor="ctr"/>
          <a:lstStyle/>
          <a:p>
            <a:pPr algn="ctr"/>
            <a:endParaRPr lang="en-GB" sz="2800"/>
          </a:p>
        </p:txBody>
      </p:sp>
      <p:sp>
        <p:nvSpPr>
          <p:cNvPr id="128010" name="Oval 307"/>
          <p:cNvSpPr>
            <a:spLocks noChangeArrowheads="1"/>
          </p:cNvSpPr>
          <p:nvPr/>
        </p:nvSpPr>
        <p:spPr bwMode="auto">
          <a:xfrm>
            <a:off x="1825625" y="5303838"/>
            <a:ext cx="109538" cy="115887"/>
          </a:xfrm>
          <a:prstGeom prst="ellipse">
            <a:avLst/>
          </a:prstGeom>
          <a:noFill/>
          <a:ln w="2857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lIns="91435" tIns="45718" rIns="91435" bIns="45718" anchor="ctr"/>
          <a:lstStyle/>
          <a:p>
            <a:pPr algn="ctr"/>
            <a:endParaRPr lang="en-GB" sz="2800"/>
          </a:p>
        </p:txBody>
      </p:sp>
      <p:sp>
        <p:nvSpPr>
          <p:cNvPr id="128011" name="Oval 308"/>
          <p:cNvSpPr>
            <a:spLocks noChangeArrowheads="1"/>
          </p:cNvSpPr>
          <p:nvPr/>
        </p:nvSpPr>
        <p:spPr bwMode="auto">
          <a:xfrm>
            <a:off x="4225925" y="5308600"/>
            <a:ext cx="109538" cy="115888"/>
          </a:xfrm>
          <a:prstGeom prst="ellipse">
            <a:avLst/>
          </a:prstGeom>
          <a:noFill/>
          <a:ln w="2857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lIns="91435" tIns="45718" rIns="91435" bIns="45718" anchor="ctr"/>
          <a:lstStyle/>
          <a:p>
            <a:pPr algn="ctr"/>
            <a:endParaRPr lang="en-GB" sz="2800"/>
          </a:p>
        </p:txBody>
      </p:sp>
      <p:sp>
        <p:nvSpPr>
          <p:cNvPr id="128012" name="Oval 309"/>
          <p:cNvSpPr>
            <a:spLocks noChangeArrowheads="1"/>
          </p:cNvSpPr>
          <p:nvPr/>
        </p:nvSpPr>
        <p:spPr bwMode="auto">
          <a:xfrm>
            <a:off x="4841875" y="5316538"/>
            <a:ext cx="111125" cy="115887"/>
          </a:xfrm>
          <a:prstGeom prst="ellipse">
            <a:avLst/>
          </a:prstGeom>
          <a:noFill/>
          <a:ln w="2857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lIns="91435" tIns="45718" rIns="91435" bIns="45718" anchor="ctr"/>
          <a:lstStyle/>
          <a:p>
            <a:pPr algn="ctr"/>
            <a:endParaRPr lang="en-GB" sz="2800"/>
          </a:p>
        </p:txBody>
      </p:sp>
      <p:sp>
        <p:nvSpPr>
          <p:cNvPr id="128013" name="Oval 310"/>
          <p:cNvSpPr>
            <a:spLocks noChangeArrowheads="1"/>
          </p:cNvSpPr>
          <p:nvPr/>
        </p:nvSpPr>
        <p:spPr bwMode="auto">
          <a:xfrm>
            <a:off x="5419725" y="5318125"/>
            <a:ext cx="109538" cy="115888"/>
          </a:xfrm>
          <a:prstGeom prst="ellipse">
            <a:avLst/>
          </a:prstGeom>
          <a:noFill/>
          <a:ln w="2857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lIns="91435" tIns="45718" rIns="91435" bIns="45718" anchor="ctr"/>
          <a:lstStyle/>
          <a:p>
            <a:pPr algn="ctr"/>
            <a:endParaRPr lang="en-GB" sz="2800"/>
          </a:p>
        </p:txBody>
      </p:sp>
      <p:sp>
        <p:nvSpPr>
          <p:cNvPr id="128014" name="Oval 311"/>
          <p:cNvSpPr>
            <a:spLocks noChangeArrowheads="1"/>
          </p:cNvSpPr>
          <p:nvPr/>
        </p:nvSpPr>
        <p:spPr bwMode="auto">
          <a:xfrm>
            <a:off x="2424113" y="5319713"/>
            <a:ext cx="109537" cy="115887"/>
          </a:xfrm>
          <a:prstGeom prst="ellipse">
            <a:avLst/>
          </a:prstGeom>
          <a:noFill/>
          <a:ln w="2857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lIns="91435" tIns="45718" rIns="91435" bIns="45718" anchor="ctr"/>
          <a:lstStyle/>
          <a:p>
            <a:pPr algn="ctr"/>
            <a:endParaRPr lang="en-GB" sz="2800"/>
          </a:p>
        </p:txBody>
      </p:sp>
      <p:sp>
        <p:nvSpPr>
          <p:cNvPr id="128015" name="Oval 312"/>
          <p:cNvSpPr>
            <a:spLocks noChangeArrowheads="1"/>
          </p:cNvSpPr>
          <p:nvPr/>
        </p:nvSpPr>
        <p:spPr bwMode="auto">
          <a:xfrm>
            <a:off x="3025775" y="5308600"/>
            <a:ext cx="109538" cy="115888"/>
          </a:xfrm>
          <a:prstGeom prst="ellipse">
            <a:avLst/>
          </a:prstGeom>
          <a:noFill/>
          <a:ln w="2857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lIns="91435" tIns="45718" rIns="91435" bIns="45718" anchor="ctr"/>
          <a:lstStyle/>
          <a:p>
            <a:pPr algn="ctr"/>
            <a:endParaRPr lang="en-GB" sz="2800"/>
          </a:p>
        </p:txBody>
      </p:sp>
      <p:sp>
        <p:nvSpPr>
          <p:cNvPr id="128016" name="Oval 313"/>
          <p:cNvSpPr>
            <a:spLocks noChangeArrowheads="1"/>
          </p:cNvSpPr>
          <p:nvPr/>
        </p:nvSpPr>
        <p:spPr bwMode="auto">
          <a:xfrm>
            <a:off x="3622675" y="5305425"/>
            <a:ext cx="109538" cy="115888"/>
          </a:xfrm>
          <a:prstGeom prst="ellipse">
            <a:avLst/>
          </a:prstGeom>
          <a:noFill/>
          <a:ln w="2857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lIns="91435" tIns="45718" rIns="91435" bIns="45718" anchor="ctr"/>
          <a:lstStyle/>
          <a:p>
            <a:pPr algn="ctr"/>
            <a:endParaRPr lang="en-GB" sz="2800"/>
          </a:p>
        </p:txBody>
      </p:sp>
      <p:grpSp>
        <p:nvGrpSpPr>
          <p:cNvPr id="67" name="Group 315"/>
          <p:cNvGrpSpPr>
            <a:grpSpLocks/>
          </p:cNvGrpSpPr>
          <p:nvPr/>
        </p:nvGrpSpPr>
        <p:grpSpPr bwMode="auto">
          <a:xfrm>
            <a:off x="6626225" y="5283200"/>
            <a:ext cx="1982788" cy="244475"/>
            <a:chOff x="4421" y="3781"/>
            <a:chExt cx="1249" cy="154"/>
          </a:xfrm>
        </p:grpSpPr>
        <p:sp>
          <p:nvSpPr>
            <p:cNvPr id="128291" name="Rectangle 316"/>
            <p:cNvSpPr>
              <a:spLocks noChangeArrowheads="1"/>
            </p:cNvSpPr>
            <p:nvPr/>
          </p:nvSpPr>
          <p:spPr bwMode="auto">
            <a:xfrm>
              <a:off x="4446" y="3813"/>
              <a:ext cx="1005" cy="9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nchor="ctr"/>
            <a:lstStyle/>
            <a:p>
              <a:pPr algn="ctr"/>
              <a:endParaRPr lang="en-GB" sz="2800"/>
            </a:p>
          </p:txBody>
        </p:sp>
        <p:sp>
          <p:nvSpPr>
            <p:cNvPr id="128292" name="Text Box 317"/>
            <p:cNvSpPr txBox="1">
              <a:spLocks noChangeArrowheads="1"/>
            </p:cNvSpPr>
            <p:nvPr/>
          </p:nvSpPr>
          <p:spPr bwMode="auto">
            <a:xfrm>
              <a:off x="4421" y="3781"/>
              <a:ext cx="1249"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000" b="1">
                  <a:solidFill>
                    <a:srgbClr val="00FF00"/>
                  </a:solidFill>
                  <a:latin typeface="Calibri" charset="0"/>
                </a:rPr>
                <a:t>T</a:t>
              </a:r>
              <a:r>
                <a:rPr lang="en-GB" sz="1000" b="1">
                  <a:latin typeface="Calibri" charset="0"/>
                </a:rPr>
                <a:t> </a:t>
              </a:r>
              <a:r>
                <a:rPr lang="en-GB" sz="1000" b="1">
                  <a:solidFill>
                    <a:srgbClr val="6666FF"/>
                  </a:solidFill>
                  <a:latin typeface="Calibri" charset="0"/>
                </a:rPr>
                <a:t>G</a:t>
              </a:r>
              <a:r>
                <a:rPr lang="en-GB" sz="1000" b="1">
                  <a:latin typeface="Calibri" charset="0"/>
                </a:rPr>
                <a:t>  </a:t>
              </a:r>
              <a:r>
                <a:rPr lang="en-GB" sz="1000" b="1">
                  <a:solidFill>
                    <a:srgbClr val="00FF00"/>
                  </a:solidFill>
                  <a:latin typeface="Calibri" charset="0"/>
                </a:rPr>
                <a:t>T</a:t>
              </a:r>
              <a:r>
                <a:rPr lang="en-GB" sz="1000" b="1">
                  <a:latin typeface="Calibri" charset="0"/>
                </a:rPr>
                <a:t> </a:t>
              </a:r>
              <a:r>
                <a:rPr lang="en-GB" sz="1000" b="1">
                  <a:solidFill>
                    <a:srgbClr val="FFCC00"/>
                  </a:solidFill>
                  <a:latin typeface="Calibri" charset="0"/>
                </a:rPr>
                <a:t>A</a:t>
              </a:r>
              <a:r>
                <a:rPr lang="en-GB" sz="1000" b="1">
                  <a:latin typeface="Calibri" charset="0"/>
                </a:rPr>
                <a:t> </a:t>
              </a:r>
              <a:r>
                <a:rPr lang="en-GB" sz="1000" b="1">
                  <a:solidFill>
                    <a:srgbClr val="FF3300"/>
                  </a:solidFill>
                  <a:latin typeface="Calibri" charset="0"/>
                </a:rPr>
                <a:t>C</a:t>
              </a:r>
              <a:r>
                <a:rPr lang="en-GB" sz="1000" b="1">
                  <a:latin typeface="Calibri" charset="0"/>
                </a:rPr>
                <a:t> </a:t>
              </a:r>
              <a:r>
                <a:rPr lang="en-GB" sz="1000" b="1">
                  <a:solidFill>
                    <a:srgbClr val="6666FF"/>
                  </a:solidFill>
                  <a:latin typeface="Calibri" charset="0"/>
                </a:rPr>
                <a:t>G</a:t>
              </a:r>
              <a:r>
                <a:rPr lang="en-GB" sz="1000" b="1">
                  <a:latin typeface="Calibri" charset="0"/>
                </a:rPr>
                <a:t> </a:t>
              </a:r>
              <a:r>
                <a:rPr lang="en-GB" sz="1000" b="1">
                  <a:solidFill>
                    <a:srgbClr val="FFCC00"/>
                  </a:solidFill>
                  <a:latin typeface="Calibri" charset="0"/>
                </a:rPr>
                <a:t>A</a:t>
              </a:r>
              <a:r>
                <a:rPr lang="en-GB" sz="1000" b="1">
                  <a:latin typeface="Calibri" charset="0"/>
                </a:rPr>
                <a:t> </a:t>
              </a:r>
              <a:r>
                <a:rPr lang="en-GB" sz="1000" b="1">
                  <a:solidFill>
                    <a:srgbClr val="00FF00"/>
                  </a:solidFill>
                  <a:latin typeface="Calibri" charset="0"/>
                </a:rPr>
                <a:t>T </a:t>
              </a:r>
              <a:r>
                <a:rPr lang="en-GB" sz="1000" b="1">
                  <a:solidFill>
                    <a:schemeClr val="folHlink"/>
                  </a:solidFill>
                  <a:latin typeface="Calibri" charset="0"/>
                </a:rPr>
                <a:t>…</a:t>
              </a:r>
            </a:p>
          </p:txBody>
        </p:sp>
      </p:grpSp>
      <p:sp>
        <p:nvSpPr>
          <p:cNvPr id="128018" name="Rectangle 371"/>
          <p:cNvSpPr>
            <a:spLocks noGrp="1" noChangeArrowheads="1"/>
          </p:cNvSpPr>
          <p:nvPr>
            <p:ph type="title"/>
          </p:nvPr>
        </p:nvSpPr>
        <p:spPr>
          <a:xfrm>
            <a:off x="457200" y="188913"/>
            <a:ext cx="8229600" cy="1143000"/>
          </a:xfrm>
        </p:spPr>
        <p:txBody>
          <a:bodyPr/>
          <a:lstStyle/>
          <a:p>
            <a:r>
              <a:rPr lang="en-GB" sz="2400">
                <a:latin typeface="Arial" charset="0"/>
              </a:rPr>
              <a:t>Illumina Sequencing Technology Workflow</a:t>
            </a:r>
          </a:p>
        </p:txBody>
      </p:sp>
      <p:grpSp>
        <p:nvGrpSpPr>
          <p:cNvPr id="71" name="Group 391"/>
          <p:cNvGrpSpPr>
            <a:grpSpLocks/>
          </p:cNvGrpSpPr>
          <p:nvPr/>
        </p:nvGrpSpPr>
        <p:grpSpPr bwMode="auto">
          <a:xfrm>
            <a:off x="6503988" y="1993900"/>
            <a:ext cx="650875" cy="1643063"/>
            <a:chOff x="265" y="1600"/>
            <a:chExt cx="719" cy="1815"/>
          </a:xfrm>
        </p:grpSpPr>
        <p:sp>
          <p:nvSpPr>
            <p:cNvPr id="128278" name="Oval 392"/>
            <p:cNvSpPr>
              <a:spLocks noChangeArrowheads="1"/>
            </p:cNvSpPr>
            <p:nvPr/>
          </p:nvSpPr>
          <p:spPr bwMode="auto">
            <a:xfrm rot="5400000">
              <a:off x="860" y="2229"/>
              <a:ext cx="119" cy="128"/>
            </a:xfrm>
            <a:prstGeom prst="ellipse">
              <a:avLst/>
            </a:prstGeom>
            <a:solidFill>
              <a:schemeClr val="folHlink"/>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C</a:t>
              </a:r>
            </a:p>
          </p:txBody>
        </p:sp>
        <p:sp>
          <p:nvSpPr>
            <p:cNvPr id="128279" name="Text Box 393"/>
            <p:cNvSpPr txBox="1">
              <a:spLocks noChangeArrowheads="1"/>
            </p:cNvSpPr>
            <p:nvPr/>
          </p:nvSpPr>
          <p:spPr bwMode="auto">
            <a:xfrm>
              <a:off x="449" y="1860"/>
              <a:ext cx="284" cy="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800" b="1">
                  <a:solidFill>
                    <a:schemeClr val="bg1"/>
                  </a:solidFill>
                  <a:latin typeface="Calibri" charset="0"/>
                </a:rPr>
                <a:t>C</a:t>
              </a:r>
            </a:p>
          </p:txBody>
        </p:sp>
        <p:sp>
          <p:nvSpPr>
            <p:cNvPr id="128280" name="Oval 394"/>
            <p:cNvSpPr>
              <a:spLocks noChangeArrowheads="1"/>
            </p:cNvSpPr>
            <p:nvPr/>
          </p:nvSpPr>
          <p:spPr bwMode="auto">
            <a:xfrm rot="5400000">
              <a:off x="473" y="3291"/>
              <a:ext cx="119" cy="128"/>
            </a:xfrm>
            <a:prstGeom prst="ellipse">
              <a:avLst/>
            </a:prstGeom>
            <a:solidFill>
              <a:schemeClr val="folHlink"/>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C</a:t>
              </a:r>
            </a:p>
          </p:txBody>
        </p:sp>
        <p:sp>
          <p:nvSpPr>
            <p:cNvPr id="128281" name="Oval 395"/>
            <p:cNvSpPr>
              <a:spLocks noChangeArrowheads="1"/>
            </p:cNvSpPr>
            <p:nvPr/>
          </p:nvSpPr>
          <p:spPr bwMode="auto">
            <a:xfrm rot="5400000">
              <a:off x="483" y="1796"/>
              <a:ext cx="119" cy="128"/>
            </a:xfrm>
            <a:prstGeom prst="ellipse">
              <a:avLst/>
            </a:prstGeom>
            <a:solidFill>
              <a:schemeClr val="folHlink"/>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C</a:t>
              </a:r>
            </a:p>
          </p:txBody>
        </p:sp>
        <p:sp>
          <p:nvSpPr>
            <p:cNvPr id="128282" name="Oval 396"/>
            <p:cNvSpPr>
              <a:spLocks noChangeArrowheads="1"/>
            </p:cNvSpPr>
            <p:nvPr/>
          </p:nvSpPr>
          <p:spPr bwMode="auto">
            <a:xfrm rot="5400000">
              <a:off x="669" y="1596"/>
              <a:ext cx="119" cy="128"/>
            </a:xfrm>
            <a:prstGeom prst="ellipse">
              <a:avLst/>
            </a:prstGeom>
            <a:solidFill>
              <a:schemeClr val="accent1"/>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A</a:t>
              </a:r>
            </a:p>
          </p:txBody>
        </p:sp>
        <p:sp>
          <p:nvSpPr>
            <p:cNvPr id="128283" name="Oval 397"/>
            <p:cNvSpPr>
              <a:spLocks noChangeArrowheads="1"/>
            </p:cNvSpPr>
            <p:nvPr/>
          </p:nvSpPr>
          <p:spPr bwMode="auto">
            <a:xfrm rot="5400000">
              <a:off x="269" y="2349"/>
              <a:ext cx="121" cy="128"/>
            </a:xfrm>
            <a:prstGeom prst="ellipse">
              <a:avLst/>
            </a:prstGeom>
            <a:solidFill>
              <a:schemeClr val="accent1"/>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A</a:t>
              </a:r>
            </a:p>
          </p:txBody>
        </p:sp>
        <p:sp>
          <p:nvSpPr>
            <p:cNvPr id="128284" name="Oval 398"/>
            <p:cNvSpPr>
              <a:spLocks noChangeArrowheads="1"/>
            </p:cNvSpPr>
            <p:nvPr/>
          </p:nvSpPr>
          <p:spPr bwMode="auto">
            <a:xfrm rot="5400000">
              <a:off x="771" y="2835"/>
              <a:ext cx="119" cy="128"/>
            </a:xfrm>
            <a:prstGeom prst="ellipse">
              <a:avLst/>
            </a:prstGeom>
            <a:solidFill>
              <a:schemeClr val="accent1"/>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A</a:t>
              </a:r>
            </a:p>
          </p:txBody>
        </p:sp>
        <p:sp>
          <p:nvSpPr>
            <p:cNvPr id="128285" name="Oval 399"/>
            <p:cNvSpPr>
              <a:spLocks noChangeArrowheads="1"/>
            </p:cNvSpPr>
            <p:nvPr/>
          </p:nvSpPr>
          <p:spPr bwMode="auto">
            <a:xfrm rot="5400000">
              <a:off x="355" y="2036"/>
              <a:ext cx="119" cy="128"/>
            </a:xfrm>
            <a:prstGeom prst="ellipse">
              <a:avLst/>
            </a:prstGeom>
            <a:solidFill>
              <a:schemeClr val="hlink"/>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t>T</a:t>
              </a:r>
            </a:p>
          </p:txBody>
        </p:sp>
        <p:sp>
          <p:nvSpPr>
            <p:cNvPr id="128286" name="Oval 400"/>
            <p:cNvSpPr>
              <a:spLocks noChangeArrowheads="1"/>
            </p:cNvSpPr>
            <p:nvPr/>
          </p:nvSpPr>
          <p:spPr bwMode="auto">
            <a:xfrm rot="5400000">
              <a:off x="269" y="2977"/>
              <a:ext cx="119" cy="128"/>
            </a:xfrm>
            <a:prstGeom prst="ellipse">
              <a:avLst/>
            </a:prstGeom>
            <a:solidFill>
              <a:schemeClr val="hlink"/>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t>T</a:t>
              </a:r>
            </a:p>
          </p:txBody>
        </p:sp>
        <p:sp>
          <p:nvSpPr>
            <p:cNvPr id="128287" name="Oval 401"/>
            <p:cNvSpPr>
              <a:spLocks noChangeArrowheads="1"/>
            </p:cNvSpPr>
            <p:nvPr/>
          </p:nvSpPr>
          <p:spPr bwMode="auto">
            <a:xfrm rot="5400000">
              <a:off x="547" y="2184"/>
              <a:ext cx="121" cy="128"/>
            </a:xfrm>
            <a:prstGeom prst="ellipse">
              <a:avLst/>
            </a:prstGeom>
            <a:solidFill>
              <a:schemeClr val="accent2"/>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G</a:t>
              </a:r>
            </a:p>
          </p:txBody>
        </p:sp>
        <p:sp>
          <p:nvSpPr>
            <p:cNvPr id="128288" name="Oval 402"/>
            <p:cNvSpPr>
              <a:spLocks noChangeArrowheads="1"/>
            </p:cNvSpPr>
            <p:nvPr/>
          </p:nvSpPr>
          <p:spPr bwMode="auto">
            <a:xfrm rot="5400000">
              <a:off x="643" y="1976"/>
              <a:ext cx="119" cy="128"/>
            </a:xfrm>
            <a:prstGeom prst="ellipse">
              <a:avLst/>
            </a:prstGeom>
            <a:solidFill>
              <a:schemeClr val="accent2"/>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G</a:t>
              </a:r>
            </a:p>
          </p:txBody>
        </p:sp>
        <p:sp>
          <p:nvSpPr>
            <p:cNvPr id="128289" name="Oval 403"/>
            <p:cNvSpPr>
              <a:spLocks noChangeArrowheads="1"/>
            </p:cNvSpPr>
            <p:nvPr/>
          </p:nvSpPr>
          <p:spPr bwMode="auto">
            <a:xfrm rot="5400000">
              <a:off x="767" y="3132"/>
              <a:ext cx="119" cy="128"/>
            </a:xfrm>
            <a:prstGeom prst="ellipse">
              <a:avLst/>
            </a:prstGeom>
            <a:solidFill>
              <a:schemeClr val="accent2"/>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G</a:t>
              </a:r>
            </a:p>
          </p:txBody>
        </p:sp>
        <p:sp>
          <p:nvSpPr>
            <p:cNvPr id="128290" name="Oval 404"/>
            <p:cNvSpPr>
              <a:spLocks noChangeArrowheads="1"/>
            </p:cNvSpPr>
            <p:nvPr/>
          </p:nvSpPr>
          <p:spPr bwMode="auto">
            <a:xfrm rot="5400000">
              <a:off x="291" y="2682"/>
              <a:ext cx="121" cy="128"/>
            </a:xfrm>
            <a:prstGeom prst="ellipse">
              <a:avLst/>
            </a:prstGeom>
            <a:solidFill>
              <a:schemeClr val="accent2"/>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G</a:t>
              </a:r>
            </a:p>
          </p:txBody>
        </p:sp>
      </p:grpSp>
      <p:sp>
        <p:nvSpPr>
          <p:cNvPr id="128020" name="AutoShape 433"/>
          <p:cNvSpPr>
            <a:spLocks noChangeArrowheads="1"/>
          </p:cNvSpPr>
          <p:nvPr/>
        </p:nvSpPr>
        <p:spPr bwMode="auto">
          <a:xfrm>
            <a:off x="422275" y="1071563"/>
            <a:ext cx="1911350" cy="3370262"/>
          </a:xfrm>
          <a:prstGeom prst="roundRect">
            <a:avLst>
              <a:gd name="adj" fmla="val 9718"/>
            </a:avLst>
          </a:prstGeom>
          <a:noFill/>
          <a:ln w="25400">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grpSp>
        <p:nvGrpSpPr>
          <p:cNvPr id="86" name="Group 613"/>
          <p:cNvGrpSpPr>
            <a:grpSpLocks/>
          </p:cNvGrpSpPr>
          <p:nvPr/>
        </p:nvGrpSpPr>
        <p:grpSpPr bwMode="auto">
          <a:xfrm>
            <a:off x="6178550" y="1071563"/>
            <a:ext cx="2714625" cy="3660775"/>
            <a:chOff x="3890" y="800"/>
            <a:chExt cx="1710" cy="2306"/>
          </a:xfrm>
        </p:grpSpPr>
        <p:sp>
          <p:nvSpPr>
            <p:cNvPr id="128275" name="Text Box 319"/>
            <p:cNvSpPr txBox="1">
              <a:spLocks noChangeArrowheads="1"/>
            </p:cNvSpPr>
            <p:nvPr/>
          </p:nvSpPr>
          <p:spPr bwMode="auto">
            <a:xfrm>
              <a:off x="3890" y="2892"/>
              <a:ext cx="1710"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1600" b="1">
                  <a:solidFill>
                    <a:srgbClr val="335A6A"/>
                  </a:solidFill>
                  <a:latin typeface="Calibri" charset="0"/>
                </a:rPr>
                <a:t>Sequencing </a:t>
              </a:r>
            </a:p>
          </p:txBody>
        </p:sp>
        <p:sp>
          <p:nvSpPr>
            <p:cNvPr id="128276" name="AutoShape 435"/>
            <p:cNvSpPr>
              <a:spLocks noChangeArrowheads="1"/>
            </p:cNvSpPr>
            <p:nvPr/>
          </p:nvSpPr>
          <p:spPr bwMode="auto">
            <a:xfrm>
              <a:off x="3960" y="800"/>
              <a:ext cx="1481" cy="2123"/>
            </a:xfrm>
            <a:prstGeom prst="roundRect">
              <a:avLst>
                <a:gd name="adj" fmla="val 3889"/>
              </a:avLst>
            </a:prstGeom>
            <a:noFill/>
            <a:ln w="25400">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solidFill>
                  <a:srgbClr val="335A6A"/>
                </a:solidFill>
              </a:endParaRPr>
            </a:p>
          </p:txBody>
        </p:sp>
        <p:pic>
          <p:nvPicPr>
            <p:cNvPr id="128277" name="Picture 3" descr="G:\Photos\Renderings_Storm\Storm_Machine\Print\jpg\withShadows\09-1211_Bruno_Render_Right_wLogo.jpg"/>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l="11348" t="20918" r="20497" b="10420"/>
            <a:stretch>
              <a:fillRect/>
            </a:stretch>
          </p:blipFill>
          <p:spPr bwMode="auto">
            <a:xfrm>
              <a:off x="4061" y="2877"/>
              <a:ext cx="295" cy="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90" name="Group 617"/>
          <p:cNvGrpSpPr>
            <a:grpSpLocks/>
          </p:cNvGrpSpPr>
          <p:nvPr/>
        </p:nvGrpSpPr>
        <p:grpSpPr bwMode="auto">
          <a:xfrm>
            <a:off x="2681288" y="1084263"/>
            <a:ext cx="3303587" cy="3651250"/>
            <a:chOff x="1687" y="808"/>
            <a:chExt cx="2081" cy="2300"/>
          </a:xfrm>
        </p:grpSpPr>
        <p:sp>
          <p:nvSpPr>
            <p:cNvPr id="128269" name="Freeform 4"/>
            <p:cNvSpPr>
              <a:spLocks/>
            </p:cNvSpPr>
            <p:nvPr/>
          </p:nvSpPr>
          <p:spPr bwMode="auto">
            <a:xfrm>
              <a:off x="1824" y="1282"/>
              <a:ext cx="1944" cy="1159"/>
            </a:xfrm>
            <a:custGeom>
              <a:avLst/>
              <a:gdLst>
                <a:gd name="T0" fmla="*/ 1890513765 w 1554"/>
                <a:gd name="T1" fmla="*/ 0 h 1194"/>
                <a:gd name="T2" fmla="*/ 2147483647 w 1554"/>
                <a:gd name="T3" fmla="*/ 20893 h 1194"/>
                <a:gd name="T4" fmla="*/ 2147483647 w 1554"/>
                <a:gd name="T5" fmla="*/ 594025 h 1194"/>
                <a:gd name="T6" fmla="*/ 2147483647 w 1554"/>
                <a:gd name="T7" fmla="*/ 552232 h 1194"/>
                <a:gd name="T8" fmla="*/ 2147483647 w 1554"/>
                <a:gd name="T9" fmla="*/ 549247 h 1194"/>
                <a:gd name="T10" fmla="*/ 2147483647 w 1554"/>
                <a:gd name="T11" fmla="*/ 543277 h 1194"/>
                <a:gd name="T12" fmla="*/ 2147483647 w 1554"/>
                <a:gd name="T13" fmla="*/ 534320 h 1194"/>
                <a:gd name="T14" fmla="*/ 2147483647 w 1554"/>
                <a:gd name="T15" fmla="*/ 528354 h 1194"/>
                <a:gd name="T16" fmla="*/ 2147483647 w 1554"/>
                <a:gd name="T17" fmla="*/ 480594 h 1194"/>
                <a:gd name="T18" fmla="*/ 2147483647 w 1554"/>
                <a:gd name="T19" fmla="*/ 456710 h 1194"/>
                <a:gd name="T20" fmla="*/ 2147483647 w 1554"/>
                <a:gd name="T21" fmla="*/ 435816 h 1194"/>
                <a:gd name="T22" fmla="*/ 2147483647 w 1554"/>
                <a:gd name="T23" fmla="*/ 417907 h 1194"/>
                <a:gd name="T24" fmla="*/ 2147483647 w 1554"/>
                <a:gd name="T25" fmla="*/ 385070 h 1194"/>
                <a:gd name="T26" fmla="*/ 1476958904 w 1554"/>
                <a:gd name="T27" fmla="*/ 355218 h 1194"/>
                <a:gd name="T28" fmla="*/ 1063414736 w 1554"/>
                <a:gd name="T29" fmla="*/ 331340 h 1194"/>
                <a:gd name="T30" fmla="*/ 708941458 w 1554"/>
                <a:gd name="T31" fmla="*/ 325369 h 1194"/>
                <a:gd name="T32" fmla="*/ 1181570073 w 1554"/>
                <a:gd name="T33" fmla="*/ 205967 h 1194"/>
                <a:gd name="T34" fmla="*/ 886181058 w 1554"/>
                <a:gd name="T35" fmla="*/ 182087 h 1194"/>
                <a:gd name="T36" fmla="*/ 531704942 w 1554"/>
                <a:gd name="T37" fmla="*/ 170147 h 1194"/>
                <a:gd name="T38" fmla="*/ 413550973 w 1554"/>
                <a:gd name="T39" fmla="*/ 158206 h 1194"/>
                <a:gd name="T40" fmla="*/ 236318810 w 1554"/>
                <a:gd name="T41" fmla="*/ 149252 h 1194"/>
                <a:gd name="T42" fmla="*/ 118158280 w 1554"/>
                <a:gd name="T43" fmla="*/ 128357 h 1194"/>
                <a:gd name="T44" fmla="*/ 177231348 w 1554"/>
                <a:gd name="T45" fmla="*/ 104475 h 1194"/>
                <a:gd name="T46" fmla="*/ 413550973 w 1554"/>
                <a:gd name="T47" fmla="*/ 98506 h 1194"/>
                <a:gd name="T48" fmla="*/ 649863846 w 1554"/>
                <a:gd name="T49" fmla="*/ 77610 h 1194"/>
                <a:gd name="T50" fmla="*/ 708941458 w 1554"/>
                <a:gd name="T51" fmla="*/ 32836 h 1194"/>
                <a:gd name="T52" fmla="*/ 886181058 w 1554"/>
                <a:gd name="T53" fmla="*/ 26868 h 1194"/>
                <a:gd name="T54" fmla="*/ 945253460 w 1554"/>
                <a:gd name="T55" fmla="*/ 14926 h 1194"/>
                <a:gd name="T56" fmla="*/ 1890513765 w 1554"/>
                <a:gd name="T57" fmla="*/ 0 h 11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554"/>
                <a:gd name="T88" fmla="*/ 0 h 1194"/>
                <a:gd name="T89" fmla="*/ 1554 w 1554"/>
                <a:gd name="T90" fmla="*/ 1194 h 119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554" h="1194">
                  <a:moveTo>
                    <a:pt x="192" y="0"/>
                  </a:moveTo>
                  <a:cubicBezTo>
                    <a:pt x="435" y="2"/>
                    <a:pt x="1134" y="36"/>
                    <a:pt x="1554" y="42"/>
                  </a:cubicBezTo>
                  <a:cubicBezTo>
                    <a:pt x="1398" y="228"/>
                    <a:pt x="723" y="1016"/>
                    <a:pt x="552" y="1194"/>
                  </a:cubicBezTo>
                  <a:cubicBezTo>
                    <a:pt x="536" y="1170"/>
                    <a:pt x="548" y="1131"/>
                    <a:pt x="528" y="1110"/>
                  </a:cubicBezTo>
                  <a:cubicBezTo>
                    <a:pt x="516" y="1097"/>
                    <a:pt x="492" y="1106"/>
                    <a:pt x="474" y="1104"/>
                  </a:cubicBezTo>
                  <a:cubicBezTo>
                    <a:pt x="448" y="1100"/>
                    <a:pt x="422" y="1096"/>
                    <a:pt x="396" y="1092"/>
                  </a:cubicBezTo>
                  <a:cubicBezTo>
                    <a:pt x="388" y="1086"/>
                    <a:pt x="380" y="1079"/>
                    <a:pt x="372" y="1074"/>
                  </a:cubicBezTo>
                  <a:cubicBezTo>
                    <a:pt x="364" y="1069"/>
                    <a:pt x="350" y="1071"/>
                    <a:pt x="348" y="1062"/>
                  </a:cubicBezTo>
                  <a:cubicBezTo>
                    <a:pt x="338" y="1026"/>
                    <a:pt x="362" y="997"/>
                    <a:pt x="372" y="966"/>
                  </a:cubicBezTo>
                  <a:cubicBezTo>
                    <a:pt x="360" y="907"/>
                    <a:pt x="338" y="935"/>
                    <a:pt x="288" y="918"/>
                  </a:cubicBezTo>
                  <a:cubicBezTo>
                    <a:pt x="282" y="899"/>
                    <a:pt x="281" y="895"/>
                    <a:pt x="270" y="876"/>
                  </a:cubicBezTo>
                  <a:cubicBezTo>
                    <a:pt x="263" y="864"/>
                    <a:pt x="246" y="840"/>
                    <a:pt x="246" y="840"/>
                  </a:cubicBezTo>
                  <a:cubicBezTo>
                    <a:pt x="248" y="818"/>
                    <a:pt x="255" y="796"/>
                    <a:pt x="252" y="774"/>
                  </a:cubicBezTo>
                  <a:cubicBezTo>
                    <a:pt x="246" y="719"/>
                    <a:pt x="190" y="721"/>
                    <a:pt x="150" y="714"/>
                  </a:cubicBezTo>
                  <a:cubicBezTo>
                    <a:pt x="125" y="697"/>
                    <a:pt x="133" y="680"/>
                    <a:pt x="108" y="666"/>
                  </a:cubicBezTo>
                  <a:cubicBezTo>
                    <a:pt x="97" y="660"/>
                    <a:pt x="72" y="654"/>
                    <a:pt x="72" y="654"/>
                  </a:cubicBezTo>
                  <a:cubicBezTo>
                    <a:pt x="0" y="582"/>
                    <a:pt x="76" y="480"/>
                    <a:pt x="120" y="414"/>
                  </a:cubicBezTo>
                  <a:cubicBezTo>
                    <a:pt x="112" y="376"/>
                    <a:pt x="122" y="388"/>
                    <a:pt x="90" y="366"/>
                  </a:cubicBezTo>
                  <a:cubicBezTo>
                    <a:pt x="78" y="358"/>
                    <a:pt x="54" y="342"/>
                    <a:pt x="54" y="342"/>
                  </a:cubicBezTo>
                  <a:cubicBezTo>
                    <a:pt x="50" y="334"/>
                    <a:pt x="47" y="325"/>
                    <a:pt x="42" y="318"/>
                  </a:cubicBezTo>
                  <a:cubicBezTo>
                    <a:pt x="37" y="311"/>
                    <a:pt x="28" y="307"/>
                    <a:pt x="24" y="300"/>
                  </a:cubicBezTo>
                  <a:cubicBezTo>
                    <a:pt x="17" y="287"/>
                    <a:pt x="17" y="272"/>
                    <a:pt x="12" y="258"/>
                  </a:cubicBezTo>
                  <a:cubicBezTo>
                    <a:pt x="14" y="242"/>
                    <a:pt x="11" y="224"/>
                    <a:pt x="18" y="210"/>
                  </a:cubicBezTo>
                  <a:cubicBezTo>
                    <a:pt x="22" y="202"/>
                    <a:pt x="36" y="204"/>
                    <a:pt x="42" y="198"/>
                  </a:cubicBezTo>
                  <a:cubicBezTo>
                    <a:pt x="53" y="187"/>
                    <a:pt x="57" y="169"/>
                    <a:pt x="66" y="156"/>
                  </a:cubicBezTo>
                  <a:cubicBezTo>
                    <a:pt x="68" y="126"/>
                    <a:pt x="65" y="95"/>
                    <a:pt x="72" y="66"/>
                  </a:cubicBezTo>
                  <a:cubicBezTo>
                    <a:pt x="74" y="59"/>
                    <a:pt x="86" y="60"/>
                    <a:pt x="90" y="54"/>
                  </a:cubicBezTo>
                  <a:cubicBezTo>
                    <a:pt x="95" y="47"/>
                    <a:pt x="91" y="36"/>
                    <a:pt x="96" y="30"/>
                  </a:cubicBezTo>
                  <a:cubicBezTo>
                    <a:pt x="119" y="1"/>
                    <a:pt x="176" y="47"/>
                    <a:pt x="192" y="0"/>
                  </a:cubicBezTo>
                  <a:close/>
                </a:path>
              </a:pathLst>
            </a:custGeom>
            <a:solidFill>
              <a:srgbClr val="EAEAEA"/>
            </a:solidFill>
            <a:ln>
              <a:noFill/>
            </a:ln>
            <a:effectLst>
              <a:prstShdw prst="shdw17" dist="38100" dir="5400000">
                <a:srgbClr val="8C8C8C"/>
              </a:prstShdw>
            </a:effectLst>
            <a:extLst>
              <a:ext uri="{91240B29-F687-4f45-9708-019B960494DF}">
                <a14:hiddenLine xmlns="" xmlns:a14="http://schemas.microsoft.com/office/drawing/2010/main" w="9525">
                  <a:solidFill>
                    <a:srgbClr val="000000"/>
                  </a:solidFill>
                  <a:round/>
                  <a:headEnd/>
                  <a:tailEnd/>
                </a14:hiddenLine>
              </a:ext>
            </a:extLst>
          </p:spPr>
          <p:txBody>
            <a:bodyPr>
              <a:spAutoFit/>
            </a:bodyPr>
            <a:lstStyle/>
            <a:p>
              <a:endParaRPr lang="it-IT"/>
            </a:p>
          </p:txBody>
        </p:sp>
        <p:grpSp>
          <p:nvGrpSpPr>
            <p:cNvPr id="128270" name="Group 612"/>
            <p:cNvGrpSpPr>
              <a:grpSpLocks/>
            </p:cNvGrpSpPr>
            <p:nvPr/>
          </p:nvGrpSpPr>
          <p:grpSpPr bwMode="auto">
            <a:xfrm>
              <a:off x="1687" y="808"/>
              <a:ext cx="2062" cy="2300"/>
              <a:chOff x="1687" y="808"/>
              <a:chExt cx="2057" cy="2300"/>
            </a:xfrm>
          </p:grpSpPr>
          <p:sp>
            <p:nvSpPr>
              <p:cNvPr id="128271" name="Text Box 3"/>
              <p:cNvSpPr txBox="1">
                <a:spLocks noChangeArrowheads="1"/>
              </p:cNvSpPr>
              <p:nvPr/>
            </p:nvSpPr>
            <p:spPr bwMode="auto">
              <a:xfrm>
                <a:off x="1861" y="2454"/>
                <a:ext cx="1710"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1200" i="1">
                    <a:latin typeface="Calibri" charset="0"/>
                  </a:rPr>
                  <a:t>Single molecule array</a:t>
                </a:r>
              </a:p>
            </p:txBody>
          </p:sp>
          <p:sp>
            <p:nvSpPr>
              <p:cNvPr id="128272" name="Text Box 130"/>
              <p:cNvSpPr txBox="1">
                <a:spLocks noChangeArrowheads="1"/>
              </p:cNvSpPr>
              <p:nvPr/>
            </p:nvSpPr>
            <p:spPr bwMode="auto">
              <a:xfrm>
                <a:off x="1862" y="2896"/>
                <a:ext cx="1710" cy="212"/>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1600" b="1">
                    <a:solidFill>
                      <a:schemeClr val="hlink"/>
                    </a:solidFill>
                    <a:latin typeface="Calibri" charset="0"/>
                  </a:rPr>
                  <a:t>Cluster Growth</a:t>
                </a:r>
              </a:p>
            </p:txBody>
          </p:sp>
          <p:sp>
            <p:nvSpPr>
              <p:cNvPr id="128273" name="AutoShape 434"/>
              <p:cNvSpPr>
                <a:spLocks noChangeArrowheads="1"/>
              </p:cNvSpPr>
              <p:nvPr/>
            </p:nvSpPr>
            <p:spPr bwMode="auto">
              <a:xfrm>
                <a:off x="1687" y="808"/>
                <a:ext cx="2057" cy="2115"/>
              </a:xfrm>
              <a:prstGeom prst="roundRect">
                <a:avLst>
                  <a:gd name="adj" fmla="val 3889"/>
                </a:avLst>
              </a:prstGeom>
              <a:noFill/>
              <a:ln w="25400">
                <a:solidFill>
                  <a:schemeClr va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pic>
            <p:nvPicPr>
              <p:cNvPr id="128274" name="Picture 7" descr="cBot leftish"/>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57" y="2868"/>
                <a:ext cx="250" cy="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97" name="AutoShape 441"/>
          <p:cNvSpPr>
            <a:spLocks noChangeArrowheads="1"/>
          </p:cNvSpPr>
          <p:nvPr/>
        </p:nvSpPr>
        <p:spPr bwMode="auto">
          <a:xfrm>
            <a:off x="5954713" y="2533650"/>
            <a:ext cx="458787" cy="273050"/>
          </a:xfrm>
          <a:prstGeom prst="rightArrow">
            <a:avLst>
              <a:gd name="adj1" fmla="val 50000"/>
              <a:gd name="adj2" fmla="val 42006"/>
            </a:avLst>
          </a:prstGeom>
          <a:solidFill>
            <a:schemeClr val="tx2"/>
          </a:solidFill>
          <a:ln w="9525">
            <a:noFill/>
            <a:miter lim="800000"/>
            <a:headEnd/>
            <a:tailEnd/>
          </a:ln>
          <a:effectLst>
            <a:prstShdw prst="shdw17" dist="17961" dir="2700000">
              <a:schemeClr val="tx2">
                <a:gamma/>
                <a:shade val="60000"/>
                <a:invGamma/>
                <a:alpha val="50000"/>
              </a:schemeClr>
            </a:prstShdw>
          </a:effectLst>
        </p:spPr>
        <p:txBody>
          <a:bodyPr wrap="none" anchor="ctr"/>
          <a:lstStyle/>
          <a:p>
            <a:pPr>
              <a:defRPr/>
            </a:pPr>
            <a:endParaRPr lang="en-GB" dirty="0">
              <a:latin typeface="Arial" pitchFamily="34" charset="0"/>
            </a:endParaRPr>
          </a:p>
        </p:txBody>
      </p:sp>
      <p:sp>
        <p:nvSpPr>
          <p:cNvPr id="98" name="AutoShape 442"/>
          <p:cNvSpPr>
            <a:spLocks noChangeArrowheads="1"/>
          </p:cNvSpPr>
          <p:nvPr/>
        </p:nvSpPr>
        <p:spPr bwMode="auto">
          <a:xfrm>
            <a:off x="2333625" y="2447925"/>
            <a:ext cx="419100" cy="273050"/>
          </a:xfrm>
          <a:prstGeom prst="rightArrow">
            <a:avLst>
              <a:gd name="adj1" fmla="val 50000"/>
              <a:gd name="adj2" fmla="val 38372"/>
            </a:avLst>
          </a:prstGeom>
          <a:solidFill>
            <a:schemeClr val="tx2"/>
          </a:solidFill>
          <a:ln w="9525">
            <a:noFill/>
            <a:miter lim="800000"/>
            <a:headEnd/>
            <a:tailEnd/>
          </a:ln>
          <a:effectLst>
            <a:prstShdw prst="shdw17" dist="17961" dir="2700000">
              <a:schemeClr val="tx2">
                <a:gamma/>
                <a:shade val="60000"/>
                <a:invGamma/>
                <a:alpha val="50000"/>
              </a:schemeClr>
            </a:prstShdw>
          </a:effectLst>
        </p:spPr>
        <p:txBody>
          <a:bodyPr wrap="none" anchor="ctr"/>
          <a:lstStyle/>
          <a:p>
            <a:pPr>
              <a:defRPr/>
            </a:pPr>
            <a:endParaRPr lang="en-GB" dirty="0">
              <a:latin typeface="Arial" pitchFamily="34" charset="0"/>
            </a:endParaRPr>
          </a:p>
        </p:txBody>
      </p:sp>
      <p:grpSp>
        <p:nvGrpSpPr>
          <p:cNvPr id="99" name="Group 614"/>
          <p:cNvGrpSpPr>
            <a:grpSpLocks/>
          </p:cNvGrpSpPr>
          <p:nvPr/>
        </p:nvGrpSpPr>
        <p:grpSpPr bwMode="auto">
          <a:xfrm>
            <a:off x="368300" y="4953000"/>
            <a:ext cx="5716588" cy="1335088"/>
            <a:chOff x="230" y="3245"/>
            <a:chExt cx="3601" cy="841"/>
          </a:xfrm>
        </p:grpSpPr>
        <p:sp>
          <p:nvSpPr>
            <p:cNvPr id="128266" name="Text Box 301"/>
            <p:cNvSpPr txBox="1">
              <a:spLocks noChangeArrowheads="1"/>
            </p:cNvSpPr>
            <p:nvPr/>
          </p:nvSpPr>
          <p:spPr bwMode="auto">
            <a:xfrm>
              <a:off x="1006" y="3874"/>
              <a:ext cx="1710"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1600" b="1">
                  <a:solidFill>
                    <a:srgbClr val="335A6A"/>
                  </a:solidFill>
                  <a:latin typeface="Calibri" charset="0"/>
                </a:rPr>
                <a:t>Image Acquisition </a:t>
              </a:r>
            </a:p>
          </p:txBody>
        </p:sp>
        <p:sp>
          <p:nvSpPr>
            <p:cNvPr id="128267" name="AutoShape 436"/>
            <p:cNvSpPr>
              <a:spLocks noChangeArrowheads="1"/>
            </p:cNvSpPr>
            <p:nvPr/>
          </p:nvSpPr>
          <p:spPr bwMode="auto">
            <a:xfrm>
              <a:off x="230" y="3245"/>
              <a:ext cx="3601" cy="629"/>
            </a:xfrm>
            <a:prstGeom prst="roundRect">
              <a:avLst>
                <a:gd name="adj" fmla="val 3889"/>
              </a:avLst>
            </a:prstGeom>
            <a:noFill/>
            <a:ln w="25400">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solidFill>
                  <a:srgbClr val="335A6A"/>
                </a:solidFill>
              </a:endParaRPr>
            </a:p>
          </p:txBody>
        </p:sp>
        <p:pic>
          <p:nvPicPr>
            <p:cNvPr id="128268" name="Picture 3" descr="G:\Photos\Renderings_Storm\Storm_Machine\Print\jpg\withShadows\09-1211_Bruno_Render_Right_wLogo.jpg"/>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l="11348" t="20918" r="20497" b="10420"/>
            <a:stretch>
              <a:fillRect/>
            </a:stretch>
          </p:blipFill>
          <p:spPr bwMode="auto">
            <a:xfrm>
              <a:off x="971" y="3853"/>
              <a:ext cx="295" cy="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03" name="Group 615"/>
          <p:cNvGrpSpPr>
            <a:grpSpLocks/>
          </p:cNvGrpSpPr>
          <p:nvPr/>
        </p:nvGrpSpPr>
        <p:grpSpPr bwMode="auto">
          <a:xfrm>
            <a:off x="6221413" y="4965700"/>
            <a:ext cx="2714625" cy="1285875"/>
            <a:chOff x="3917" y="3253"/>
            <a:chExt cx="1710" cy="810"/>
          </a:xfrm>
        </p:grpSpPr>
        <p:sp>
          <p:nvSpPr>
            <p:cNvPr id="128263" name="Text Box 303"/>
            <p:cNvSpPr txBox="1">
              <a:spLocks noChangeArrowheads="1"/>
            </p:cNvSpPr>
            <p:nvPr/>
          </p:nvSpPr>
          <p:spPr bwMode="auto">
            <a:xfrm>
              <a:off x="3917" y="3846"/>
              <a:ext cx="1710"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1600" b="1">
                  <a:solidFill>
                    <a:srgbClr val="335A6A"/>
                  </a:solidFill>
                  <a:latin typeface="Calibri" charset="0"/>
                </a:rPr>
                <a:t>Base Calling </a:t>
              </a:r>
            </a:p>
          </p:txBody>
        </p:sp>
        <p:sp>
          <p:nvSpPr>
            <p:cNvPr id="128264" name="AutoShape 437"/>
            <p:cNvSpPr>
              <a:spLocks noChangeArrowheads="1"/>
            </p:cNvSpPr>
            <p:nvPr/>
          </p:nvSpPr>
          <p:spPr bwMode="auto">
            <a:xfrm>
              <a:off x="3972" y="3253"/>
              <a:ext cx="1496" cy="629"/>
            </a:xfrm>
            <a:prstGeom prst="roundRect">
              <a:avLst>
                <a:gd name="adj" fmla="val 3889"/>
              </a:avLst>
            </a:prstGeom>
            <a:noFill/>
            <a:ln w="25400">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solidFill>
                  <a:srgbClr val="335A6A"/>
                </a:solidFill>
              </a:endParaRPr>
            </a:p>
          </p:txBody>
        </p:sp>
        <p:pic>
          <p:nvPicPr>
            <p:cNvPr id="128265" name="Picture 3" descr="G:\Photos\Renderings_Storm\Storm_Machine\Print\jpg\withShadows\09-1211_Bruno_Render_Right_wLogo.jpg"/>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l="11348" t="20918" r="20497" b="10420"/>
            <a:stretch>
              <a:fillRect/>
            </a:stretch>
          </p:blipFill>
          <p:spPr bwMode="auto">
            <a:xfrm>
              <a:off x="4058" y="3834"/>
              <a:ext cx="295" cy="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07" name="Group 660"/>
          <p:cNvGrpSpPr>
            <a:grpSpLocks/>
          </p:cNvGrpSpPr>
          <p:nvPr/>
        </p:nvGrpSpPr>
        <p:grpSpPr bwMode="auto">
          <a:xfrm>
            <a:off x="4068763" y="1420813"/>
            <a:ext cx="709612" cy="1495425"/>
            <a:chOff x="2561" y="1020"/>
            <a:chExt cx="447" cy="942"/>
          </a:xfrm>
        </p:grpSpPr>
        <p:grpSp>
          <p:nvGrpSpPr>
            <p:cNvPr id="128255" name="Group 26"/>
            <p:cNvGrpSpPr>
              <a:grpSpLocks/>
            </p:cNvGrpSpPr>
            <p:nvPr/>
          </p:nvGrpSpPr>
          <p:grpSpPr bwMode="auto">
            <a:xfrm>
              <a:off x="2561" y="1197"/>
              <a:ext cx="27" cy="765"/>
              <a:chOff x="971" y="1548"/>
              <a:chExt cx="27" cy="689"/>
            </a:xfrm>
          </p:grpSpPr>
          <p:sp>
            <p:nvSpPr>
              <p:cNvPr id="128260" name="Rectangle 27"/>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pPr algn="ctr"/>
                <a:endParaRPr lang="en-US" sz="2800"/>
              </a:p>
            </p:txBody>
          </p:sp>
          <p:sp>
            <p:nvSpPr>
              <p:cNvPr id="128261" name="Rectangle 28"/>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wrap="none" anchor="ctr"/>
              <a:lstStyle/>
              <a:p>
                <a:pPr algn="ctr"/>
                <a:endParaRPr lang="en-GB" sz="2800"/>
              </a:p>
            </p:txBody>
          </p:sp>
          <p:sp>
            <p:nvSpPr>
              <p:cNvPr id="128262" name="Rectangle 29"/>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wrap="none" anchor="ctr"/>
              <a:lstStyle/>
              <a:p>
                <a:pPr algn="ctr"/>
                <a:endParaRPr lang="en-GB" sz="2800"/>
              </a:p>
            </p:txBody>
          </p:sp>
        </p:grpSp>
        <p:grpSp>
          <p:nvGrpSpPr>
            <p:cNvPr id="128256" name="Group 31"/>
            <p:cNvGrpSpPr>
              <a:grpSpLocks/>
            </p:cNvGrpSpPr>
            <p:nvPr/>
          </p:nvGrpSpPr>
          <p:grpSpPr bwMode="auto">
            <a:xfrm>
              <a:off x="2981" y="1020"/>
              <a:ext cx="27" cy="651"/>
              <a:chOff x="971" y="1548"/>
              <a:chExt cx="27" cy="689"/>
            </a:xfrm>
          </p:grpSpPr>
          <p:sp>
            <p:nvSpPr>
              <p:cNvPr id="128257" name="Rectangle 32"/>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pPr algn="ctr"/>
                <a:endParaRPr lang="en-US" sz="2800"/>
              </a:p>
            </p:txBody>
          </p:sp>
          <p:sp>
            <p:nvSpPr>
              <p:cNvPr id="128258" name="Rectangle 33"/>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wrap="none" anchor="ctr"/>
              <a:lstStyle/>
              <a:p>
                <a:pPr algn="ctr"/>
                <a:endParaRPr lang="en-GB" sz="2800"/>
              </a:p>
            </p:txBody>
          </p:sp>
          <p:sp>
            <p:nvSpPr>
              <p:cNvPr id="128259" name="Rectangle 34"/>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wrap="none" anchor="ctr"/>
              <a:lstStyle/>
              <a:p>
                <a:pPr algn="ctr"/>
                <a:endParaRPr lang="en-GB" sz="2800"/>
              </a:p>
            </p:txBody>
          </p:sp>
        </p:grpSp>
      </p:grpSp>
      <p:sp>
        <p:nvSpPr>
          <p:cNvPr id="116" name="Rectangle 37"/>
          <p:cNvSpPr>
            <a:spLocks noChangeArrowheads="1"/>
          </p:cNvSpPr>
          <p:nvPr/>
        </p:nvSpPr>
        <p:spPr bwMode="auto">
          <a:xfrm rot="5400000" flipV="1">
            <a:off x="4605338" y="2819400"/>
            <a:ext cx="166687" cy="42863"/>
          </a:xfrm>
          <a:prstGeom prst="rect">
            <a:avLst/>
          </a:prstGeom>
          <a:solidFill>
            <a:srgbClr val="FF0000"/>
          </a:solidFill>
          <a:ln w="9525">
            <a:solidFill>
              <a:schemeClr val="tx1"/>
            </a:solidFill>
            <a:miter lim="800000"/>
            <a:headEnd/>
            <a:tailEnd/>
          </a:ln>
          <a:effectLst>
            <a:outerShdw sy="50000" kx="-2453608" rotWithShape="0">
              <a:schemeClr val="bg2">
                <a:alpha val="50000"/>
              </a:schemeClr>
            </a:outerShdw>
          </a:effectLst>
        </p:spPr>
        <p:txBody>
          <a:bodyPr wrap="none" anchor="ctr"/>
          <a:lstStyle/>
          <a:p>
            <a:pPr algn="ctr"/>
            <a:endParaRPr lang="en-US" sz="2800"/>
          </a:p>
        </p:txBody>
      </p:sp>
      <p:sp>
        <p:nvSpPr>
          <p:cNvPr id="117" name="Rectangle 38"/>
          <p:cNvSpPr>
            <a:spLocks noChangeArrowheads="1"/>
          </p:cNvSpPr>
          <p:nvPr/>
        </p:nvSpPr>
        <p:spPr bwMode="auto">
          <a:xfrm rot="5400000" flipV="1">
            <a:off x="5269707" y="2356643"/>
            <a:ext cx="158750" cy="42863"/>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pPr algn="ctr"/>
            <a:endParaRPr lang="en-US" sz="2800"/>
          </a:p>
        </p:txBody>
      </p:sp>
      <p:grpSp>
        <p:nvGrpSpPr>
          <p:cNvPr id="118" name="Group 321"/>
          <p:cNvGrpSpPr>
            <a:grpSpLocks/>
          </p:cNvGrpSpPr>
          <p:nvPr/>
        </p:nvGrpSpPr>
        <p:grpSpPr bwMode="auto">
          <a:xfrm>
            <a:off x="4014788" y="2446338"/>
            <a:ext cx="692150" cy="468312"/>
            <a:chOff x="3082" y="1689"/>
            <a:chExt cx="436" cy="295"/>
          </a:xfrm>
        </p:grpSpPr>
        <p:grpSp>
          <p:nvGrpSpPr>
            <p:cNvPr id="128245" name="Group 322"/>
            <p:cNvGrpSpPr>
              <a:grpSpLocks/>
            </p:cNvGrpSpPr>
            <p:nvPr/>
          </p:nvGrpSpPr>
          <p:grpSpPr bwMode="auto">
            <a:xfrm flipH="1">
              <a:off x="3082" y="1689"/>
              <a:ext cx="436" cy="200"/>
              <a:chOff x="2227" y="1421"/>
              <a:chExt cx="424" cy="253"/>
            </a:xfrm>
          </p:grpSpPr>
          <p:grpSp>
            <p:nvGrpSpPr>
              <p:cNvPr id="128247" name="Group 323"/>
              <p:cNvGrpSpPr>
                <a:grpSpLocks/>
              </p:cNvGrpSpPr>
              <p:nvPr/>
            </p:nvGrpSpPr>
            <p:grpSpPr bwMode="auto">
              <a:xfrm>
                <a:off x="2227" y="1421"/>
                <a:ext cx="214" cy="253"/>
                <a:chOff x="2227" y="1421"/>
                <a:chExt cx="214" cy="253"/>
              </a:xfrm>
            </p:grpSpPr>
            <p:cxnSp>
              <p:nvCxnSpPr>
                <p:cNvPr id="128252" name="AutoShape 324"/>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 xmlns:a14="http://schemas.microsoft.com/office/drawing/2010/main">
                      <a:noFill/>
                    </a14:hiddenFill>
                  </a:ext>
                </a:extLst>
              </p:spPr>
            </p:cxnSp>
            <p:cxnSp>
              <p:nvCxnSpPr>
                <p:cNvPr id="128253" name="AutoShape 325"/>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28254" name="AutoShape 326"/>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grpSp>
          <p:grpSp>
            <p:nvGrpSpPr>
              <p:cNvPr id="128248" name="Group 327"/>
              <p:cNvGrpSpPr>
                <a:grpSpLocks/>
              </p:cNvGrpSpPr>
              <p:nvPr/>
            </p:nvGrpSpPr>
            <p:grpSpPr bwMode="auto">
              <a:xfrm flipH="1">
                <a:off x="2437" y="1421"/>
                <a:ext cx="214" cy="253"/>
                <a:chOff x="2227" y="1421"/>
                <a:chExt cx="214" cy="253"/>
              </a:xfrm>
            </p:grpSpPr>
            <p:cxnSp>
              <p:nvCxnSpPr>
                <p:cNvPr id="128249" name="AutoShape 328"/>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 xmlns:a14="http://schemas.microsoft.com/office/drawing/2010/main">
                      <a:noFill/>
                    </a14:hiddenFill>
                  </a:ext>
                </a:extLst>
              </p:spPr>
            </p:cxnSp>
            <p:cxnSp>
              <p:nvCxnSpPr>
                <p:cNvPr id="128250" name="AutoShape 329"/>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28251" name="AutoShape 330"/>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grpSp>
        </p:grpSp>
        <p:sp>
          <p:nvSpPr>
            <p:cNvPr id="128246" name="Rectangle 331"/>
            <p:cNvSpPr>
              <a:spLocks noChangeArrowheads="1"/>
            </p:cNvSpPr>
            <p:nvPr/>
          </p:nvSpPr>
          <p:spPr bwMode="auto">
            <a:xfrm rot="5400000">
              <a:off x="3045" y="1924"/>
              <a:ext cx="99" cy="21"/>
            </a:xfrm>
            <a:prstGeom prst="rect">
              <a:avLst/>
            </a:prstGeom>
            <a:solidFill>
              <a:srgbClr val="6699FF"/>
            </a:solidFill>
            <a:ln w="9525">
              <a:solidFill>
                <a:schemeClr val="tx1"/>
              </a:solidFill>
              <a:miter lim="800000"/>
              <a:headEnd/>
              <a:tailEnd/>
            </a:ln>
          </p:spPr>
          <p:txBody>
            <a:bodyPr wrap="none" anchor="ctr"/>
            <a:lstStyle/>
            <a:p>
              <a:pPr algn="ctr"/>
              <a:endParaRPr lang="en-GB" sz="2800"/>
            </a:p>
          </p:txBody>
        </p:sp>
      </p:grpSp>
      <p:grpSp>
        <p:nvGrpSpPr>
          <p:cNvPr id="129" name="Group 332"/>
          <p:cNvGrpSpPr>
            <a:grpSpLocks/>
          </p:cNvGrpSpPr>
          <p:nvPr/>
        </p:nvGrpSpPr>
        <p:grpSpPr bwMode="auto">
          <a:xfrm>
            <a:off x="4081463" y="2506663"/>
            <a:ext cx="558800" cy="412750"/>
            <a:chOff x="3124" y="1730"/>
            <a:chExt cx="352" cy="260"/>
          </a:xfrm>
        </p:grpSpPr>
        <p:grpSp>
          <p:nvGrpSpPr>
            <p:cNvPr id="128234" name="Group 333"/>
            <p:cNvGrpSpPr>
              <a:grpSpLocks/>
            </p:cNvGrpSpPr>
            <p:nvPr/>
          </p:nvGrpSpPr>
          <p:grpSpPr bwMode="auto">
            <a:xfrm flipH="1">
              <a:off x="3124" y="1730"/>
              <a:ext cx="352" cy="179"/>
              <a:chOff x="2227" y="1421"/>
              <a:chExt cx="424" cy="253"/>
            </a:xfrm>
          </p:grpSpPr>
          <p:grpSp>
            <p:nvGrpSpPr>
              <p:cNvPr id="128237" name="Group 334"/>
              <p:cNvGrpSpPr>
                <a:grpSpLocks/>
              </p:cNvGrpSpPr>
              <p:nvPr/>
            </p:nvGrpSpPr>
            <p:grpSpPr bwMode="auto">
              <a:xfrm>
                <a:off x="2227" y="1421"/>
                <a:ext cx="214" cy="253"/>
                <a:chOff x="2227" y="1421"/>
                <a:chExt cx="214" cy="253"/>
              </a:xfrm>
            </p:grpSpPr>
            <p:cxnSp>
              <p:nvCxnSpPr>
                <p:cNvPr id="128242" name="AutoShape 335"/>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 xmlns:a14="http://schemas.microsoft.com/office/drawing/2010/main">
                      <a:noFill/>
                    </a14:hiddenFill>
                  </a:ext>
                </a:extLst>
              </p:spPr>
            </p:cxnSp>
            <p:cxnSp>
              <p:nvCxnSpPr>
                <p:cNvPr id="128243" name="AutoShape 336"/>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28244" name="AutoShape 337"/>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grpSp>
          <p:grpSp>
            <p:nvGrpSpPr>
              <p:cNvPr id="128238" name="Group 338"/>
              <p:cNvGrpSpPr>
                <a:grpSpLocks/>
              </p:cNvGrpSpPr>
              <p:nvPr/>
            </p:nvGrpSpPr>
            <p:grpSpPr bwMode="auto">
              <a:xfrm flipH="1">
                <a:off x="2437" y="1421"/>
                <a:ext cx="214" cy="253"/>
                <a:chOff x="2227" y="1421"/>
                <a:chExt cx="214" cy="253"/>
              </a:xfrm>
            </p:grpSpPr>
            <p:cxnSp>
              <p:nvCxnSpPr>
                <p:cNvPr id="128239" name="AutoShape 339"/>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 xmlns:a14="http://schemas.microsoft.com/office/drawing/2010/main">
                      <a:noFill/>
                    </a14:hiddenFill>
                  </a:ext>
                </a:extLst>
              </p:spPr>
            </p:cxnSp>
            <p:cxnSp>
              <p:nvCxnSpPr>
                <p:cNvPr id="128240" name="AutoShape 340"/>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28241" name="AutoShape 341"/>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grpSp>
        </p:grpSp>
        <p:sp>
          <p:nvSpPr>
            <p:cNvPr id="128235" name="Rectangle 342"/>
            <p:cNvSpPr>
              <a:spLocks noChangeArrowheads="1"/>
            </p:cNvSpPr>
            <p:nvPr/>
          </p:nvSpPr>
          <p:spPr bwMode="auto">
            <a:xfrm rot="16200000" flipH="1">
              <a:off x="3414" y="1928"/>
              <a:ext cx="103" cy="21"/>
            </a:xfrm>
            <a:prstGeom prst="rect">
              <a:avLst/>
            </a:prstGeom>
            <a:solidFill>
              <a:srgbClr val="FF0000"/>
            </a:solidFill>
            <a:ln w="9525">
              <a:solidFill>
                <a:schemeClr val="tx1"/>
              </a:solidFill>
              <a:miter lim="800000"/>
              <a:headEnd/>
              <a:tailEnd/>
            </a:ln>
          </p:spPr>
          <p:txBody>
            <a:bodyPr wrap="none" anchor="ctr"/>
            <a:lstStyle/>
            <a:p>
              <a:pPr algn="ctr"/>
              <a:endParaRPr lang="en-GB" sz="2800"/>
            </a:p>
          </p:txBody>
        </p:sp>
        <p:sp>
          <p:nvSpPr>
            <p:cNvPr id="128236" name="Rectangle 343"/>
            <p:cNvSpPr>
              <a:spLocks noChangeArrowheads="1"/>
            </p:cNvSpPr>
            <p:nvPr/>
          </p:nvSpPr>
          <p:spPr bwMode="auto">
            <a:xfrm rot="5400000">
              <a:off x="3085" y="1924"/>
              <a:ext cx="99" cy="21"/>
            </a:xfrm>
            <a:prstGeom prst="rect">
              <a:avLst/>
            </a:prstGeom>
            <a:solidFill>
              <a:srgbClr val="6699FF"/>
            </a:solidFill>
            <a:ln w="9525">
              <a:solidFill>
                <a:schemeClr val="tx1"/>
              </a:solidFill>
              <a:miter lim="800000"/>
              <a:headEnd/>
              <a:tailEnd/>
            </a:ln>
          </p:spPr>
          <p:txBody>
            <a:bodyPr wrap="none" anchor="ctr"/>
            <a:lstStyle/>
            <a:p>
              <a:pPr algn="ctr"/>
              <a:endParaRPr lang="en-GB" sz="2800"/>
            </a:p>
          </p:txBody>
        </p:sp>
      </p:grpSp>
      <p:sp>
        <p:nvSpPr>
          <p:cNvPr id="141" name="AutoShape 443"/>
          <p:cNvSpPr>
            <a:spLocks noChangeArrowheads="1"/>
          </p:cNvSpPr>
          <p:nvPr/>
        </p:nvSpPr>
        <p:spPr bwMode="auto">
          <a:xfrm>
            <a:off x="6078538" y="5256213"/>
            <a:ext cx="458787" cy="273050"/>
          </a:xfrm>
          <a:prstGeom prst="rightArrow">
            <a:avLst>
              <a:gd name="adj1" fmla="val 50000"/>
              <a:gd name="adj2" fmla="val 42006"/>
            </a:avLst>
          </a:prstGeom>
          <a:solidFill>
            <a:schemeClr val="tx2"/>
          </a:solidFill>
          <a:ln w="9525">
            <a:noFill/>
            <a:miter lim="800000"/>
            <a:headEnd/>
            <a:tailEnd/>
          </a:ln>
          <a:effectLst>
            <a:prstShdw prst="shdw17" dist="17961" dir="2700000">
              <a:schemeClr val="tx2">
                <a:gamma/>
                <a:shade val="60000"/>
                <a:invGamma/>
                <a:alpha val="50000"/>
              </a:schemeClr>
            </a:prstShdw>
          </a:effectLst>
        </p:spPr>
        <p:txBody>
          <a:bodyPr wrap="none" anchor="ctr"/>
          <a:lstStyle/>
          <a:p>
            <a:pPr>
              <a:defRPr/>
            </a:pPr>
            <a:endParaRPr lang="en-GB" dirty="0">
              <a:latin typeface="Arial" pitchFamily="34" charset="0"/>
            </a:endParaRPr>
          </a:p>
        </p:txBody>
      </p:sp>
      <p:grpSp>
        <p:nvGrpSpPr>
          <p:cNvPr id="142" name="Group 693"/>
          <p:cNvGrpSpPr>
            <a:grpSpLocks/>
          </p:cNvGrpSpPr>
          <p:nvPr/>
        </p:nvGrpSpPr>
        <p:grpSpPr bwMode="auto">
          <a:xfrm>
            <a:off x="3160713" y="2000250"/>
            <a:ext cx="2349500" cy="1492250"/>
            <a:chOff x="1989" y="1385"/>
            <a:chExt cx="1480" cy="940"/>
          </a:xfrm>
        </p:grpSpPr>
        <p:sp>
          <p:nvSpPr>
            <p:cNvPr id="128204" name="Rectangle 12"/>
            <p:cNvSpPr>
              <a:spLocks noChangeArrowheads="1"/>
            </p:cNvSpPr>
            <p:nvPr/>
          </p:nvSpPr>
          <p:spPr bwMode="auto">
            <a:xfrm rot="5400000" flipV="1">
              <a:off x="2905" y="1465"/>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05" name="Rectangle 15"/>
            <p:cNvSpPr>
              <a:spLocks noChangeArrowheads="1"/>
            </p:cNvSpPr>
            <p:nvPr/>
          </p:nvSpPr>
          <p:spPr bwMode="auto">
            <a:xfrm rot="5400000" flipV="1">
              <a:off x="2280" y="1892"/>
              <a:ext cx="82"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grpSp>
          <p:nvGrpSpPr>
            <p:cNvPr id="128206" name="Group 665"/>
            <p:cNvGrpSpPr>
              <a:grpSpLocks/>
            </p:cNvGrpSpPr>
            <p:nvPr/>
          </p:nvGrpSpPr>
          <p:grpSpPr bwMode="auto">
            <a:xfrm>
              <a:off x="1989" y="1385"/>
              <a:ext cx="1480" cy="940"/>
              <a:chOff x="1989" y="1385"/>
              <a:chExt cx="1480" cy="940"/>
            </a:xfrm>
          </p:grpSpPr>
          <p:sp>
            <p:nvSpPr>
              <p:cNvPr id="128207" name="Rectangle 41"/>
              <p:cNvSpPr>
                <a:spLocks noChangeArrowheads="1"/>
              </p:cNvSpPr>
              <p:nvPr/>
            </p:nvSpPr>
            <p:spPr bwMode="auto">
              <a:xfrm rot="5400000" flipV="1">
                <a:off x="3176" y="1425"/>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08" name="Rectangle 5"/>
              <p:cNvSpPr>
                <a:spLocks noChangeArrowheads="1"/>
              </p:cNvSpPr>
              <p:nvPr/>
            </p:nvSpPr>
            <p:spPr bwMode="auto">
              <a:xfrm rot="5400000" flipV="1">
                <a:off x="2943" y="1771"/>
                <a:ext cx="83"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09" name="Rectangle 6"/>
              <p:cNvSpPr>
                <a:spLocks noChangeArrowheads="1"/>
              </p:cNvSpPr>
              <p:nvPr/>
            </p:nvSpPr>
            <p:spPr bwMode="auto">
              <a:xfrm rot="5400000" flipV="1">
                <a:off x="2647" y="1916"/>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0" name="Rectangle 7"/>
              <p:cNvSpPr>
                <a:spLocks noChangeArrowheads="1"/>
              </p:cNvSpPr>
              <p:nvPr/>
            </p:nvSpPr>
            <p:spPr bwMode="auto">
              <a:xfrm rot="5400000" flipV="1">
                <a:off x="2319" y="2077"/>
                <a:ext cx="82"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1" name="Rectangle 8"/>
              <p:cNvSpPr>
                <a:spLocks noChangeArrowheads="1"/>
              </p:cNvSpPr>
              <p:nvPr/>
            </p:nvSpPr>
            <p:spPr bwMode="auto">
              <a:xfrm rot="5400000" flipV="1">
                <a:off x="2732" y="1550"/>
                <a:ext cx="80"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2" name="Rectangle 9"/>
              <p:cNvSpPr>
                <a:spLocks noChangeArrowheads="1"/>
              </p:cNvSpPr>
              <p:nvPr/>
            </p:nvSpPr>
            <p:spPr bwMode="auto">
              <a:xfrm rot="5400000" flipV="1">
                <a:off x="2212" y="1795"/>
                <a:ext cx="83"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3" name="Rectangle 10"/>
              <p:cNvSpPr>
                <a:spLocks noChangeArrowheads="1"/>
              </p:cNvSpPr>
              <p:nvPr/>
            </p:nvSpPr>
            <p:spPr bwMode="auto">
              <a:xfrm rot="5400000" flipV="1">
                <a:off x="2199" y="1578"/>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4" name="Rectangle 11"/>
              <p:cNvSpPr>
                <a:spLocks noChangeArrowheads="1"/>
              </p:cNvSpPr>
              <p:nvPr/>
            </p:nvSpPr>
            <p:spPr bwMode="auto">
              <a:xfrm rot="5400000" flipV="1">
                <a:off x="2771" y="2053"/>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5" name="Rectangle 13"/>
              <p:cNvSpPr>
                <a:spLocks noChangeArrowheads="1"/>
              </p:cNvSpPr>
              <p:nvPr/>
            </p:nvSpPr>
            <p:spPr bwMode="auto">
              <a:xfrm rot="5400000" flipV="1">
                <a:off x="3035" y="1508"/>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6" name="Rectangle 14"/>
              <p:cNvSpPr>
                <a:spLocks noChangeArrowheads="1"/>
              </p:cNvSpPr>
              <p:nvPr/>
            </p:nvSpPr>
            <p:spPr bwMode="auto">
              <a:xfrm rot="5400000" flipV="1">
                <a:off x="2116" y="1815"/>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7" name="Rectangle 16"/>
              <p:cNvSpPr>
                <a:spLocks noChangeArrowheads="1"/>
              </p:cNvSpPr>
              <p:nvPr/>
            </p:nvSpPr>
            <p:spPr bwMode="auto">
              <a:xfrm rot="5400000" flipV="1">
                <a:off x="2216" y="2059"/>
                <a:ext cx="80"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8" name="Rectangle 17"/>
              <p:cNvSpPr>
                <a:spLocks noChangeArrowheads="1"/>
              </p:cNvSpPr>
              <p:nvPr/>
            </p:nvSpPr>
            <p:spPr bwMode="auto">
              <a:xfrm rot="5400000" flipV="1">
                <a:off x="1962" y="1415"/>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9" name="Rectangle 18"/>
              <p:cNvSpPr>
                <a:spLocks noChangeArrowheads="1"/>
              </p:cNvSpPr>
              <p:nvPr/>
            </p:nvSpPr>
            <p:spPr bwMode="auto">
              <a:xfrm rot="5400000" flipV="1">
                <a:off x="2382" y="1663"/>
                <a:ext cx="8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0" name="Rectangle 19"/>
              <p:cNvSpPr>
                <a:spLocks noChangeArrowheads="1"/>
              </p:cNvSpPr>
              <p:nvPr/>
            </p:nvSpPr>
            <p:spPr bwMode="auto">
              <a:xfrm rot="5400000" flipV="1">
                <a:off x="2144" y="1448"/>
                <a:ext cx="80"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1" name="Rectangle 20"/>
              <p:cNvSpPr>
                <a:spLocks noChangeArrowheads="1"/>
              </p:cNvSpPr>
              <p:nvPr/>
            </p:nvSpPr>
            <p:spPr bwMode="auto">
              <a:xfrm rot="5400000" flipV="1">
                <a:off x="2346" y="2270"/>
                <a:ext cx="82"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2" name="Rectangle 21"/>
              <p:cNvSpPr>
                <a:spLocks noChangeArrowheads="1"/>
              </p:cNvSpPr>
              <p:nvPr/>
            </p:nvSpPr>
            <p:spPr bwMode="auto">
              <a:xfrm rot="5400000" flipV="1">
                <a:off x="2753" y="1827"/>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3" name="Rectangle 22"/>
              <p:cNvSpPr>
                <a:spLocks noChangeArrowheads="1"/>
              </p:cNvSpPr>
              <p:nvPr/>
            </p:nvSpPr>
            <p:spPr bwMode="auto">
              <a:xfrm rot="5400000" flipV="1">
                <a:off x="2295" y="1420"/>
                <a:ext cx="82"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4" name="Rectangle 23"/>
              <p:cNvSpPr>
                <a:spLocks noChangeArrowheads="1"/>
              </p:cNvSpPr>
              <p:nvPr/>
            </p:nvSpPr>
            <p:spPr bwMode="auto">
              <a:xfrm rot="5400000" flipV="1">
                <a:off x="1970" y="1817"/>
                <a:ext cx="82"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5" name="Rectangle 24"/>
              <p:cNvSpPr>
                <a:spLocks noChangeArrowheads="1"/>
              </p:cNvSpPr>
              <p:nvPr/>
            </p:nvSpPr>
            <p:spPr bwMode="auto">
              <a:xfrm rot="5400000" flipV="1">
                <a:off x="2038" y="1728"/>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6" name="Rectangle 25"/>
              <p:cNvSpPr>
                <a:spLocks noChangeArrowheads="1"/>
              </p:cNvSpPr>
              <p:nvPr/>
            </p:nvSpPr>
            <p:spPr bwMode="auto">
              <a:xfrm rot="5400000" flipV="1">
                <a:off x="2430" y="1513"/>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7" name="Rectangle 30"/>
              <p:cNvSpPr>
                <a:spLocks noChangeArrowheads="1"/>
              </p:cNvSpPr>
              <p:nvPr/>
            </p:nvSpPr>
            <p:spPr bwMode="auto">
              <a:xfrm rot="5400000" flipV="1">
                <a:off x="2023" y="1532"/>
                <a:ext cx="82"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8" name="Rectangle 35"/>
              <p:cNvSpPr>
                <a:spLocks noChangeArrowheads="1"/>
              </p:cNvSpPr>
              <p:nvPr/>
            </p:nvSpPr>
            <p:spPr bwMode="auto">
              <a:xfrm rot="5400000" flipV="1">
                <a:off x="2578" y="2140"/>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9" name="Rectangle 36"/>
              <p:cNvSpPr>
                <a:spLocks noChangeArrowheads="1"/>
              </p:cNvSpPr>
              <p:nvPr/>
            </p:nvSpPr>
            <p:spPr bwMode="auto">
              <a:xfrm rot="5400000" flipV="1">
                <a:off x="3211" y="1670"/>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30" name="Rectangle 39"/>
              <p:cNvSpPr>
                <a:spLocks noChangeArrowheads="1"/>
              </p:cNvSpPr>
              <p:nvPr/>
            </p:nvSpPr>
            <p:spPr bwMode="auto">
              <a:xfrm rot="5400000" flipV="1">
                <a:off x="2418" y="2172"/>
                <a:ext cx="80"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31" name="Rectangle 40"/>
              <p:cNvSpPr>
                <a:spLocks noChangeArrowheads="1"/>
              </p:cNvSpPr>
              <p:nvPr/>
            </p:nvSpPr>
            <p:spPr bwMode="auto">
              <a:xfrm rot="5400000" flipV="1">
                <a:off x="2485" y="2247"/>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32" name="Rectangle 42"/>
              <p:cNvSpPr>
                <a:spLocks noChangeArrowheads="1"/>
              </p:cNvSpPr>
              <p:nvPr/>
            </p:nvSpPr>
            <p:spPr bwMode="auto">
              <a:xfrm rot="5400000" flipV="1">
                <a:off x="3415" y="1412"/>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33" name="Rectangle 49"/>
              <p:cNvSpPr>
                <a:spLocks noChangeArrowheads="1"/>
              </p:cNvSpPr>
              <p:nvPr/>
            </p:nvSpPr>
            <p:spPr bwMode="auto">
              <a:xfrm rot="5400000" flipV="1">
                <a:off x="2128" y="1968"/>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grpSp>
      </p:grpSp>
      <p:grpSp>
        <p:nvGrpSpPr>
          <p:cNvPr id="173" name="Group 344"/>
          <p:cNvGrpSpPr>
            <a:grpSpLocks/>
          </p:cNvGrpSpPr>
          <p:nvPr/>
        </p:nvGrpSpPr>
        <p:grpSpPr bwMode="auto">
          <a:xfrm>
            <a:off x="4678363" y="1990725"/>
            <a:ext cx="692150" cy="468313"/>
            <a:chOff x="3082" y="1689"/>
            <a:chExt cx="436" cy="295"/>
          </a:xfrm>
        </p:grpSpPr>
        <p:grpSp>
          <p:nvGrpSpPr>
            <p:cNvPr id="128194" name="Group 345"/>
            <p:cNvGrpSpPr>
              <a:grpSpLocks/>
            </p:cNvGrpSpPr>
            <p:nvPr/>
          </p:nvGrpSpPr>
          <p:grpSpPr bwMode="auto">
            <a:xfrm flipH="1">
              <a:off x="3082" y="1689"/>
              <a:ext cx="436" cy="200"/>
              <a:chOff x="2227" y="1421"/>
              <a:chExt cx="424" cy="253"/>
            </a:xfrm>
          </p:grpSpPr>
          <p:grpSp>
            <p:nvGrpSpPr>
              <p:cNvPr id="128196" name="Group 346"/>
              <p:cNvGrpSpPr>
                <a:grpSpLocks/>
              </p:cNvGrpSpPr>
              <p:nvPr/>
            </p:nvGrpSpPr>
            <p:grpSpPr bwMode="auto">
              <a:xfrm>
                <a:off x="2227" y="1421"/>
                <a:ext cx="214" cy="253"/>
                <a:chOff x="2227" y="1421"/>
                <a:chExt cx="214" cy="253"/>
              </a:xfrm>
            </p:grpSpPr>
            <p:cxnSp>
              <p:nvCxnSpPr>
                <p:cNvPr id="128201" name="AutoShape 347"/>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 xmlns:a14="http://schemas.microsoft.com/office/drawing/2010/main">
                      <a:noFill/>
                    </a14:hiddenFill>
                  </a:ext>
                </a:extLst>
              </p:spPr>
            </p:cxnSp>
            <p:cxnSp>
              <p:nvCxnSpPr>
                <p:cNvPr id="128202" name="AutoShape 348"/>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28203" name="AutoShape 349"/>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grpSp>
          <p:grpSp>
            <p:nvGrpSpPr>
              <p:cNvPr id="128197" name="Group 350"/>
              <p:cNvGrpSpPr>
                <a:grpSpLocks/>
              </p:cNvGrpSpPr>
              <p:nvPr/>
            </p:nvGrpSpPr>
            <p:grpSpPr bwMode="auto">
              <a:xfrm flipH="1">
                <a:off x="2437" y="1421"/>
                <a:ext cx="214" cy="253"/>
                <a:chOff x="2227" y="1421"/>
                <a:chExt cx="214" cy="253"/>
              </a:xfrm>
            </p:grpSpPr>
            <p:cxnSp>
              <p:nvCxnSpPr>
                <p:cNvPr id="128198" name="AutoShape 351"/>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 xmlns:a14="http://schemas.microsoft.com/office/drawing/2010/main">
                      <a:noFill/>
                    </a14:hiddenFill>
                  </a:ext>
                </a:extLst>
              </p:spPr>
            </p:cxnSp>
            <p:cxnSp>
              <p:nvCxnSpPr>
                <p:cNvPr id="128199" name="AutoShape 352"/>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28200" name="AutoShape 353"/>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grpSp>
        </p:grpSp>
        <p:sp>
          <p:nvSpPr>
            <p:cNvPr id="128195" name="Rectangle 354"/>
            <p:cNvSpPr>
              <a:spLocks noChangeArrowheads="1"/>
            </p:cNvSpPr>
            <p:nvPr/>
          </p:nvSpPr>
          <p:spPr bwMode="auto">
            <a:xfrm rot="5400000">
              <a:off x="3045" y="1924"/>
              <a:ext cx="99" cy="21"/>
            </a:xfrm>
            <a:prstGeom prst="rect">
              <a:avLst/>
            </a:prstGeom>
            <a:solidFill>
              <a:srgbClr val="6699FF"/>
            </a:solidFill>
            <a:ln w="9525">
              <a:solidFill>
                <a:schemeClr val="tx1"/>
              </a:solidFill>
              <a:miter lim="800000"/>
              <a:headEnd/>
              <a:tailEnd/>
            </a:ln>
          </p:spPr>
          <p:txBody>
            <a:bodyPr wrap="none" anchor="ctr"/>
            <a:lstStyle/>
            <a:p>
              <a:pPr algn="ctr"/>
              <a:endParaRPr lang="en-GB" sz="2800"/>
            </a:p>
          </p:txBody>
        </p:sp>
      </p:grpSp>
      <p:grpSp>
        <p:nvGrpSpPr>
          <p:cNvPr id="184" name="Group 355"/>
          <p:cNvGrpSpPr>
            <a:grpSpLocks/>
          </p:cNvGrpSpPr>
          <p:nvPr/>
        </p:nvGrpSpPr>
        <p:grpSpPr bwMode="auto">
          <a:xfrm>
            <a:off x="4740275" y="2093913"/>
            <a:ext cx="558800" cy="412750"/>
            <a:chOff x="3124" y="1730"/>
            <a:chExt cx="352" cy="260"/>
          </a:xfrm>
        </p:grpSpPr>
        <p:grpSp>
          <p:nvGrpSpPr>
            <p:cNvPr id="128183" name="Group 356"/>
            <p:cNvGrpSpPr>
              <a:grpSpLocks/>
            </p:cNvGrpSpPr>
            <p:nvPr/>
          </p:nvGrpSpPr>
          <p:grpSpPr bwMode="auto">
            <a:xfrm flipH="1">
              <a:off x="3124" y="1730"/>
              <a:ext cx="352" cy="179"/>
              <a:chOff x="2227" y="1421"/>
              <a:chExt cx="424" cy="253"/>
            </a:xfrm>
          </p:grpSpPr>
          <p:grpSp>
            <p:nvGrpSpPr>
              <p:cNvPr id="128186" name="Group 357"/>
              <p:cNvGrpSpPr>
                <a:grpSpLocks/>
              </p:cNvGrpSpPr>
              <p:nvPr/>
            </p:nvGrpSpPr>
            <p:grpSpPr bwMode="auto">
              <a:xfrm>
                <a:off x="2227" y="1421"/>
                <a:ext cx="214" cy="253"/>
                <a:chOff x="2227" y="1421"/>
                <a:chExt cx="214" cy="253"/>
              </a:xfrm>
            </p:grpSpPr>
            <p:cxnSp>
              <p:nvCxnSpPr>
                <p:cNvPr id="128191" name="AutoShape 358"/>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 xmlns:a14="http://schemas.microsoft.com/office/drawing/2010/main">
                      <a:noFill/>
                    </a14:hiddenFill>
                  </a:ext>
                </a:extLst>
              </p:spPr>
            </p:cxnSp>
            <p:cxnSp>
              <p:nvCxnSpPr>
                <p:cNvPr id="128192" name="AutoShape 359"/>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28193" name="AutoShape 360"/>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grpSp>
          <p:grpSp>
            <p:nvGrpSpPr>
              <p:cNvPr id="128187" name="Group 361"/>
              <p:cNvGrpSpPr>
                <a:grpSpLocks/>
              </p:cNvGrpSpPr>
              <p:nvPr/>
            </p:nvGrpSpPr>
            <p:grpSpPr bwMode="auto">
              <a:xfrm flipH="1">
                <a:off x="2437" y="1421"/>
                <a:ext cx="214" cy="253"/>
                <a:chOff x="2227" y="1421"/>
                <a:chExt cx="214" cy="253"/>
              </a:xfrm>
            </p:grpSpPr>
            <p:cxnSp>
              <p:nvCxnSpPr>
                <p:cNvPr id="128188" name="AutoShape 362"/>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 xmlns:a14="http://schemas.microsoft.com/office/drawing/2010/main">
                      <a:noFill/>
                    </a14:hiddenFill>
                  </a:ext>
                </a:extLst>
              </p:spPr>
            </p:cxnSp>
            <p:cxnSp>
              <p:nvCxnSpPr>
                <p:cNvPr id="128189" name="AutoShape 363"/>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28190" name="AutoShape 364"/>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grpSp>
        </p:grpSp>
        <p:sp>
          <p:nvSpPr>
            <p:cNvPr id="128184" name="Rectangle 365"/>
            <p:cNvSpPr>
              <a:spLocks noChangeArrowheads="1"/>
            </p:cNvSpPr>
            <p:nvPr/>
          </p:nvSpPr>
          <p:spPr bwMode="auto">
            <a:xfrm rot="16200000" flipH="1">
              <a:off x="3414" y="1928"/>
              <a:ext cx="103" cy="21"/>
            </a:xfrm>
            <a:prstGeom prst="rect">
              <a:avLst/>
            </a:prstGeom>
            <a:solidFill>
              <a:srgbClr val="FF0000"/>
            </a:solidFill>
            <a:ln w="9525">
              <a:solidFill>
                <a:schemeClr val="tx1"/>
              </a:solidFill>
              <a:miter lim="800000"/>
              <a:headEnd/>
              <a:tailEnd/>
            </a:ln>
          </p:spPr>
          <p:txBody>
            <a:bodyPr vert="eaVert" wrap="none" anchor="ctr"/>
            <a:lstStyle/>
            <a:p>
              <a:pPr algn="ctr"/>
              <a:endParaRPr lang="en-GB" sz="2800"/>
            </a:p>
          </p:txBody>
        </p:sp>
        <p:sp>
          <p:nvSpPr>
            <p:cNvPr id="128185" name="Rectangle 366"/>
            <p:cNvSpPr>
              <a:spLocks noChangeArrowheads="1"/>
            </p:cNvSpPr>
            <p:nvPr/>
          </p:nvSpPr>
          <p:spPr bwMode="auto">
            <a:xfrm rot="5400000">
              <a:off x="3085" y="1924"/>
              <a:ext cx="99" cy="21"/>
            </a:xfrm>
            <a:prstGeom prst="rect">
              <a:avLst/>
            </a:prstGeom>
            <a:solidFill>
              <a:srgbClr val="6699FF"/>
            </a:solidFill>
            <a:ln w="9525">
              <a:solidFill>
                <a:schemeClr val="tx1"/>
              </a:solidFill>
              <a:miter lim="800000"/>
              <a:headEnd/>
              <a:tailEnd/>
            </a:ln>
          </p:spPr>
          <p:txBody>
            <a:bodyPr rot="10800000" vert="eaVert" wrap="none" anchor="ctr"/>
            <a:lstStyle/>
            <a:p>
              <a:pPr algn="ctr"/>
              <a:endParaRPr lang="en-GB" sz="2800"/>
            </a:p>
          </p:txBody>
        </p:sp>
      </p:grpSp>
      <p:grpSp>
        <p:nvGrpSpPr>
          <p:cNvPr id="196" name="Group 50"/>
          <p:cNvGrpSpPr>
            <a:grpSpLocks/>
          </p:cNvGrpSpPr>
          <p:nvPr/>
        </p:nvGrpSpPr>
        <p:grpSpPr bwMode="auto">
          <a:xfrm>
            <a:off x="3543300" y="1243013"/>
            <a:ext cx="1228725" cy="1700212"/>
            <a:chOff x="1560" y="2614"/>
            <a:chExt cx="1017" cy="1514"/>
          </a:xfrm>
        </p:grpSpPr>
        <p:grpSp>
          <p:nvGrpSpPr>
            <p:cNvPr id="128104" name="Group 51"/>
            <p:cNvGrpSpPr>
              <a:grpSpLocks/>
            </p:cNvGrpSpPr>
            <p:nvPr/>
          </p:nvGrpSpPr>
          <p:grpSpPr bwMode="auto">
            <a:xfrm>
              <a:off x="1731" y="2942"/>
              <a:ext cx="33" cy="1082"/>
              <a:chOff x="971" y="1548"/>
              <a:chExt cx="27" cy="689"/>
            </a:xfrm>
          </p:grpSpPr>
          <p:sp>
            <p:nvSpPr>
              <p:cNvPr id="128180" name="Rectangle 52"/>
              <p:cNvSpPr>
                <a:spLocks noChangeArrowheads="1"/>
              </p:cNvSpPr>
              <p:nvPr/>
            </p:nvSpPr>
            <p:spPr bwMode="auto">
              <a:xfrm rot="5400000">
                <a:off x="647" y="1887"/>
                <a:ext cx="672"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81" name="Rectangle 53"/>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82" name="Rectangle 54"/>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05" name="Group 55"/>
            <p:cNvGrpSpPr>
              <a:grpSpLocks/>
            </p:cNvGrpSpPr>
            <p:nvPr/>
          </p:nvGrpSpPr>
          <p:grpSpPr bwMode="auto">
            <a:xfrm>
              <a:off x="2305" y="2641"/>
              <a:ext cx="35" cy="920"/>
              <a:chOff x="971" y="1548"/>
              <a:chExt cx="27" cy="689"/>
            </a:xfrm>
          </p:grpSpPr>
          <p:sp>
            <p:nvSpPr>
              <p:cNvPr id="128177" name="Rectangle 56"/>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78" name="Rectangle 57"/>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79" name="Rectangle 58"/>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06" name="Group 59"/>
            <p:cNvGrpSpPr>
              <a:grpSpLocks/>
            </p:cNvGrpSpPr>
            <p:nvPr/>
          </p:nvGrpSpPr>
          <p:grpSpPr bwMode="auto">
            <a:xfrm>
              <a:off x="1560" y="2614"/>
              <a:ext cx="1017" cy="1514"/>
              <a:chOff x="3504" y="527"/>
              <a:chExt cx="791" cy="1340"/>
            </a:xfrm>
          </p:grpSpPr>
          <p:grpSp>
            <p:nvGrpSpPr>
              <p:cNvPr id="128107" name="Group 60"/>
              <p:cNvGrpSpPr>
                <a:grpSpLocks/>
              </p:cNvGrpSpPr>
              <p:nvPr/>
            </p:nvGrpSpPr>
            <p:grpSpPr bwMode="auto">
              <a:xfrm>
                <a:off x="3504" y="781"/>
                <a:ext cx="365" cy="1086"/>
                <a:chOff x="3504" y="781"/>
                <a:chExt cx="365" cy="1086"/>
              </a:xfrm>
            </p:grpSpPr>
            <p:grpSp>
              <p:nvGrpSpPr>
                <p:cNvPr id="128145" name="Group 61"/>
                <p:cNvGrpSpPr>
                  <a:grpSpLocks/>
                </p:cNvGrpSpPr>
                <p:nvPr/>
              </p:nvGrpSpPr>
              <p:grpSpPr bwMode="auto">
                <a:xfrm>
                  <a:off x="3548" y="781"/>
                  <a:ext cx="25" cy="958"/>
                  <a:chOff x="971" y="1548"/>
                  <a:chExt cx="27" cy="689"/>
                </a:xfrm>
              </p:grpSpPr>
              <p:sp>
                <p:nvSpPr>
                  <p:cNvPr id="128174" name="Rectangle 62"/>
                  <p:cNvSpPr>
                    <a:spLocks noChangeArrowheads="1"/>
                  </p:cNvSpPr>
                  <p:nvPr/>
                </p:nvSpPr>
                <p:spPr bwMode="auto">
                  <a:xfrm rot="5400000">
                    <a:off x="648" y="1887"/>
                    <a:ext cx="673" cy="25"/>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75" name="Rectangle 63"/>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76" name="Rectangle 64"/>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46" name="Group 65"/>
                <p:cNvGrpSpPr>
                  <a:grpSpLocks/>
                </p:cNvGrpSpPr>
                <p:nvPr/>
              </p:nvGrpSpPr>
              <p:grpSpPr bwMode="auto">
                <a:xfrm>
                  <a:off x="3504" y="823"/>
                  <a:ext cx="27" cy="974"/>
                  <a:chOff x="971" y="1548"/>
                  <a:chExt cx="27" cy="689"/>
                </a:xfrm>
              </p:grpSpPr>
              <p:sp>
                <p:nvSpPr>
                  <p:cNvPr id="128171" name="Rectangle 66"/>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72" name="Rectangle 67"/>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73" name="Rectangle 68"/>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47" name="Group 69"/>
                <p:cNvGrpSpPr>
                  <a:grpSpLocks/>
                </p:cNvGrpSpPr>
                <p:nvPr/>
              </p:nvGrpSpPr>
              <p:grpSpPr bwMode="auto">
                <a:xfrm>
                  <a:off x="3580" y="863"/>
                  <a:ext cx="27" cy="974"/>
                  <a:chOff x="971" y="1548"/>
                  <a:chExt cx="27" cy="689"/>
                </a:xfrm>
              </p:grpSpPr>
              <p:sp>
                <p:nvSpPr>
                  <p:cNvPr id="128168" name="Rectangle 70"/>
                  <p:cNvSpPr>
                    <a:spLocks noChangeArrowheads="1"/>
                  </p:cNvSpPr>
                  <p:nvPr/>
                </p:nvSpPr>
                <p:spPr bwMode="auto">
                  <a:xfrm rot="5400000">
                    <a:off x="649" y="1886"/>
                    <a:ext cx="673"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69" name="Rectangle 71"/>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70" name="Rectangle 72"/>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48" name="Group 73"/>
                <p:cNvGrpSpPr>
                  <a:grpSpLocks/>
                </p:cNvGrpSpPr>
                <p:nvPr/>
              </p:nvGrpSpPr>
              <p:grpSpPr bwMode="auto">
                <a:xfrm>
                  <a:off x="3620" y="909"/>
                  <a:ext cx="25" cy="958"/>
                  <a:chOff x="971" y="1548"/>
                  <a:chExt cx="27" cy="689"/>
                </a:xfrm>
              </p:grpSpPr>
              <p:sp>
                <p:nvSpPr>
                  <p:cNvPr id="128165" name="Rectangle 74"/>
                  <p:cNvSpPr>
                    <a:spLocks noChangeArrowheads="1"/>
                  </p:cNvSpPr>
                  <p:nvPr/>
                </p:nvSpPr>
                <p:spPr bwMode="auto">
                  <a:xfrm rot="5400000">
                    <a:off x="648" y="1886"/>
                    <a:ext cx="673"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66" name="Rectangle 75"/>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67" name="Rectangle 76"/>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49" name="Group 77"/>
                <p:cNvGrpSpPr>
                  <a:grpSpLocks/>
                </p:cNvGrpSpPr>
                <p:nvPr/>
              </p:nvGrpSpPr>
              <p:grpSpPr bwMode="auto">
                <a:xfrm>
                  <a:off x="3704" y="835"/>
                  <a:ext cx="27" cy="974"/>
                  <a:chOff x="971" y="1548"/>
                  <a:chExt cx="27" cy="689"/>
                </a:xfrm>
              </p:grpSpPr>
              <p:sp>
                <p:nvSpPr>
                  <p:cNvPr id="128162" name="Rectangle 78"/>
                  <p:cNvSpPr>
                    <a:spLocks noChangeArrowheads="1"/>
                  </p:cNvSpPr>
                  <p:nvPr/>
                </p:nvSpPr>
                <p:spPr bwMode="auto">
                  <a:xfrm rot="5400000">
                    <a:off x="647" y="1888"/>
                    <a:ext cx="674"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63" name="Rectangle 79"/>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64" name="Rectangle 80"/>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50" name="Group 81"/>
                <p:cNvGrpSpPr>
                  <a:grpSpLocks/>
                </p:cNvGrpSpPr>
                <p:nvPr/>
              </p:nvGrpSpPr>
              <p:grpSpPr bwMode="auto">
                <a:xfrm>
                  <a:off x="3752" y="883"/>
                  <a:ext cx="27" cy="974"/>
                  <a:chOff x="971" y="1548"/>
                  <a:chExt cx="27" cy="689"/>
                </a:xfrm>
              </p:grpSpPr>
              <p:sp>
                <p:nvSpPr>
                  <p:cNvPr id="128159" name="Rectangle 82"/>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60" name="Rectangle 83"/>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61" name="Rectangle 84"/>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51" name="Group 85"/>
                <p:cNvGrpSpPr>
                  <a:grpSpLocks/>
                </p:cNvGrpSpPr>
                <p:nvPr/>
              </p:nvGrpSpPr>
              <p:grpSpPr bwMode="auto">
                <a:xfrm>
                  <a:off x="3812" y="871"/>
                  <a:ext cx="27" cy="974"/>
                  <a:chOff x="971" y="1548"/>
                  <a:chExt cx="27" cy="689"/>
                </a:xfrm>
              </p:grpSpPr>
              <p:sp>
                <p:nvSpPr>
                  <p:cNvPr id="128156" name="Rectangle 86"/>
                  <p:cNvSpPr>
                    <a:spLocks noChangeArrowheads="1"/>
                  </p:cNvSpPr>
                  <p:nvPr/>
                </p:nvSpPr>
                <p:spPr bwMode="auto">
                  <a:xfrm rot="5400000">
                    <a:off x="649" y="1886"/>
                    <a:ext cx="673"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57" name="Rectangle 87"/>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58" name="Rectangle 88"/>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52" name="Group 89"/>
                <p:cNvGrpSpPr>
                  <a:grpSpLocks/>
                </p:cNvGrpSpPr>
                <p:nvPr/>
              </p:nvGrpSpPr>
              <p:grpSpPr bwMode="auto">
                <a:xfrm>
                  <a:off x="3844" y="837"/>
                  <a:ext cx="25" cy="958"/>
                  <a:chOff x="971" y="1548"/>
                  <a:chExt cx="27" cy="689"/>
                </a:xfrm>
              </p:grpSpPr>
              <p:sp>
                <p:nvSpPr>
                  <p:cNvPr id="128153" name="Rectangle 90"/>
                  <p:cNvSpPr>
                    <a:spLocks noChangeArrowheads="1"/>
                  </p:cNvSpPr>
                  <p:nvPr/>
                </p:nvSpPr>
                <p:spPr bwMode="auto">
                  <a:xfrm rot="5400000">
                    <a:off x="648" y="1887"/>
                    <a:ext cx="671" cy="25"/>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54" name="Rectangle 91"/>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55" name="Rectangle 92"/>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grpSp>
            <p:nvGrpSpPr>
              <p:cNvPr id="128108" name="Group 93"/>
              <p:cNvGrpSpPr>
                <a:grpSpLocks/>
              </p:cNvGrpSpPr>
              <p:nvPr/>
            </p:nvGrpSpPr>
            <p:grpSpPr bwMode="auto">
              <a:xfrm>
                <a:off x="3932" y="527"/>
                <a:ext cx="363" cy="936"/>
                <a:chOff x="3932" y="527"/>
                <a:chExt cx="363" cy="936"/>
              </a:xfrm>
            </p:grpSpPr>
            <p:grpSp>
              <p:nvGrpSpPr>
                <p:cNvPr id="128109" name="Group 94"/>
                <p:cNvGrpSpPr>
                  <a:grpSpLocks/>
                </p:cNvGrpSpPr>
                <p:nvPr/>
              </p:nvGrpSpPr>
              <p:grpSpPr bwMode="auto">
                <a:xfrm>
                  <a:off x="3932" y="567"/>
                  <a:ext cx="25" cy="821"/>
                  <a:chOff x="971" y="1548"/>
                  <a:chExt cx="27" cy="689"/>
                </a:xfrm>
              </p:grpSpPr>
              <p:sp>
                <p:nvSpPr>
                  <p:cNvPr id="128142" name="Rectangle 95"/>
                  <p:cNvSpPr>
                    <a:spLocks noChangeArrowheads="1"/>
                  </p:cNvSpPr>
                  <p:nvPr/>
                </p:nvSpPr>
                <p:spPr bwMode="auto">
                  <a:xfrm rot="5400000">
                    <a:off x="648" y="1887"/>
                    <a:ext cx="673" cy="25"/>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43" name="Rectangle 96"/>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44" name="Rectangle 97"/>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0" name="Group 98"/>
                <p:cNvGrpSpPr>
                  <a:grpSpLocks/>
                </p:cNvGrpSpPr>
                <p:nvPr/>
              </p:nvGrpSpPr>
              <p:grpSpPr bwMode="auto">
                <a:xfrm>
                  <a:off x="3972" y="527"/>
                  <a:ext cx="27" cy="814"/>
                  <a:chOff x="971" y="1548"/>
                  <a:chExt cx="27" cy="689"/>
                </a:xfrm>
              </p:grpSpPr>
              <p:sp>
                <p:nvSpPr>
                  <p:cNvPr id="128139" name="Rectangle 99"/>
                  <p:cNvSpPr>
                    <a:spLocks noChangeArrowheads="1"/>
                  </p:cNvSpPr>
                  <p:nvPr/>
                </p:nvSpPr>
                <p:spPr bwMode="auto">
                  <a:xfrm rot="5400000">
                    <a:off x="648" y="1887"/>
                    <a:ext cx="675"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40" name="Rectangle 100"/>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41" name="Rectangle 101"/>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1" name="Group 102"/>
                <p:cNvGrpSpPr>
                  <a:grpSpLocks/>
                </p:cNvGrpSpPr>
                <p:nvPr/>
              </p:nvGrpSpPr>
              <p:grpSpPr bwMode="auto">
                <a:xfrm>
                  <a:off x="4016" y="557"/>
                  <a:ext cx="25" cy="820"/>
                  <a:chOff x="971" y="1548"/>
                  <a:chExt cx="27" cy="689"/>
                </a:xfrm>
              </p:grpSpPr>
              <p:sp>
                <p:nvSpPr>
                  <p:cNvPr id="128136" name="Rectangle 103"/>
                  <p:cNvSpPr>
                    <a:spLocks noChangeArrowheads="1"/>
                  </p:cNvSpPr>
                  <p:nvPr/>
                </p:nvSpPr>
                <p:spPr bwMode="auto">
                  <a:xfrm rot="5400000">
                    <a:off x="649" y="1885"/>
                    <a:ext cx="673"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37" name="Rectangle 104"/>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38" name="Rectangle 105"/>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2" name="Group 106"/>
                <p:cNvGrpSpPr>
                  <a:grpSpLocks/>
                </p:cNvGrpSpPr>
                <p:nvPr/>
              </p:nvGrpSpPr>
              <p:grpSpPr bwMode="auto">
                <a:xfrm>
                  <a:off x="4028" y="619"/>
                  <a:ext cx="27" cy="814"/>
                  <a:chOff x="971" y="1548"/>
                  <a:chExt cx="27" cy="689"/>
                </a:xfrm>
              </p:grpSpPr>
              <p:sp>
                <p:nvSpPr>
                  <p:cNvPr id="128133" name="Rectangle 107"/>
                  <p:cNvSpPr>
                    <a:spLocks noChangeArrowheads="1"/>
                  </p:cNvSpPr>
                  <p:nvPr/>
                </p:nvSpPr>
                <p:spPr bwMode="auto">
                  <a:xfrm rot="5400000">
                    <a:off x="648" y="1888"/>
                    <a:ext cx="67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34" name="Rectangle 108"/>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35" name="Rectangle 109"/>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3" name="Group 110"/>
                <p:cNvGrpSpPr>
                  <a:grpSpLocks/>
                </p:cNvGrpSpPr>
                <p:nvPr/>
              </p:nvGrpSpPr>
              <p:grpSpPr bwMode="auto">
                <a:xfrm>
                  <a:off x="4136" y="571"/>
                  <a:ext cx="25" cy="820"/>
                  <a:chOff x="971" y="1548"/>
                  <a:chExt cx="27" cy="689"/>
                </a:xfrm>
              </p:grpSpPr>
              <p:sp>
                <p:nvSpPr>
                  <p:cNvPr id="128130" name="Rectangle 111"/>
                  <p:cNvSpPr>
                    <a:spLocks noChangeArrowheads="1"/>
                  </p:cNvSpPr>
                  <p:nvPr/>
                </p:nvSpPr>
                <p:spPr bwMode="auto">
                  <a:xfrm rot="5400000">
                    <a:off x="649" y="1886"/>
                    <a:ext cx="673" cy="25"/>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31" name="Rectangle 112"/>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32" name="Rectangle 113"/>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4" name="Group 114"/>
                <p:cNvGrpSpPr>
                  <a:grpSpLocks/>
                </p:cNvGrpSpPr>
                <p:nvPr/>
              </p:nvGrpSpPr>
              <p:grpSpPr bwMode="auto">
                <a:xfrm>
                  <a:off x="4160" y="643"/>
                  <a:ext cx="25" cy="820"/>
                  <a:chOff x="971" y="1548"/>
                  <a:chExt cx="27" cy="689"/>
                </a:xfrm>
              </p:grpSpPr>
              <p:sp>
                <p:nvSpPr>
                  <p:cNvPr id="128127" name="Rectangle 115"/>
                  <p:cNvSpPr>
                    <a:spLocks noChangeArrowheads="1"/>
                  </p:cNvSpPr>
                  <p:nvPr/>
                </p:nvSpPr>
                <p:spPr bwMode="auto">
                  <a:xfrm rot="5400000">
                    <a:off x="648" y="1887"/>
                    <a:ext cx="673" cy="25"/>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28" name="Rectangle 116"/>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29" name="Rectangle 117"/>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5" name="Group 118"/>
                <p:cNvGrpSpPr>
                  <a:grpSpLocks/>
                </p:cNvGrpSpPr>
                <p:nvPr/>
              </p:nvGrpSpPr>
              <p:grpSpPr bwMode="auto">
                <a:xfrm>
                  <a:off x="4196" y="627"/>
                  <a:ext cx="27" cy="814"/>
                  <a:chOff x="971" y="1548"/>
                  <a:chExt cx="27" cy="689"/>
                </a:xfrm>
              </p:grpSpPr>
              <p:sp>
                <p:nvSpPr>
                  <p:cNvPr id="128124" name="Rectangle 119"/>
                  <p:cNvSpPr>
                    <a:spLocks noChangeArrowheads="1"/>
                  </p:cNvSpPr>
                  <p:nvPr/>
                </p:nvSpPr>
                <p:spPr bwMode="auto">
                  <a:xfrm rot="5400000">
                    <a:off x="648" y="1885"/>
                    <a:ext cx="671"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25" name="Rectangle 120"/>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26" name="Rectangle 121"/>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6" name="Group 122"/>
                <p:cNvGrpSpPr>
                  <a:grpSpLocks/>
                </p:cNvGrpSpPr>
                <p:nvPr/>
              </p:nvGrpSpPr>
              <p:grpSpPr bwMode="auto">
                <a:xfrm>
                  <a:off x="4228" y="591"/>
                  <a:ext cx="25" cy="821"/>
                  <a:chOff x="971" y="1548"/>
                  <a:chExt cx="27" cy="689"/>
                </a:xfrm>
              </p:grpSpPr>
              <p:sp>
                <p:nvSpPr>
                  <p:cNvPr id="128121" name="Rectangle 123"/>
                  <p:cNvSpPr>
                    <a:spLocks noChangeArrowheads="1"/>
                  </p:cNvSpPr>
                  <p:nvPr/>
                </p:nvSpPr>
                <p:spPr bwMode="auto">
                  <a:xfrm rot="5400000">
                    <a:off x="648" y="1885"/>
                    <a:ext cx="673"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22" name="Rectangle 124"/>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23" name="Rectangle 125"/>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7" name="Group 126"/>
                <p:cNvGrpSpPr>
                  <a:grpSpLocks/>
                </p:cNvGrpSpPr>
                <p:nvPr/>
              </p:nvGrpSpPr>
              <p:grpSpPr bwMode="auto">
                <a:xfrm>
                  <a:off x="4268" y="575"/>
                  <a:ext cx="27" cy="814"/>
                  <a:chOff x="971" y="1548"/>
                  <a:chExt cx="27" cy="689"/>
                </a:xfrm>
              </p:grpSpPr>
              <p:sp>
                <p:nvSpPr>
                  <p:cNvPr id="128118" name="Rectangle 127"/>
                  <p:cNvSpPr>
                    <a:spLocks noChangeArrowheads="1"/>
                  </p:cNvSpPr>
                  <p:nvPr/>
                </p:nvSpPr>
                <p:spPr bwMode="auto">
                  <a:xfrm rot="5400000">
                    <a:off x="647" y="1888"/>
                    <a:ext cx="675"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19" name="Rectangle 128"/>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20" name="Rectangle 129"/>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grpSp>
      </p:grpSp>
      <p:grpSp>
        <p:nvGrpSpPr>
          <p:cNvPr id="276" name="Group 805"/>
          <p:cNvGrpSpPr>
            <a:grpSpLocks/>
          </p:cNvGrpSpPr>
          <p:nvPr/>
        </p:nvGrpSpPr>
        <p:grpSpPr bwMode="auto">
          <a:xfrm>
            <a:off x="7307263" y="1038225"/>
            <a:ext cx="409575" cy="3417888"/>
            <a:chOff x="4601" y="779"/>
            <a:chExt cx="258" cy="2153"/>
          </a:xfrm>
        </p:grpSpPr>
        <p:sp>
          <p:nvSpPr>
            <p:cNvPr id="128064" name="Text Box 132"/>
            <p:cNvSpPr txBox="1">
              <a:spLocks noChangeArrowheads="1"/>
            </p:cNvSpPr>
            <p:nvPr/>
          </p:nvSpPr>
          <p:spPr bwMode="auto">
            <a:xfrm>
              <a:off x="4603" y="2797"/>
              <a:ext cx="170" cy="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800" b="1">
                  <a:latin typeface="Calibri" charset="0"/>
                </a:rPr>
                <a:t>5’</a:t>
              </a:r>
            </a:p>
          </p:txBody>
        </p:sp>
        <p:sp>
          <p:nvSpPr>
            <p:cNvPr id="128065" name="Text Box 146"/>
            <p:cNvSpPr txBox="1">
              <a:spLocks noChangeArrowheads="1"/>
            </p:cNvSpPr>
            <p:nvPr/>
          </p:nvSpPr>
          <p:spPr bwMode="auto">
            <a:xfrm>
              <a:off x="4689" y="779"/>
              <a:ext cx="170" cy="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800" b="1">
                  <a:latin typeface="Calibri" charset="0"/>
                </a:rPr>
                <a:t>5’</a:t>
              </a:r>
            </a:p>
          </p:txBody>
        </p:sp>
        <p:sp>
          <p:nvSpPr>
            <p:cNvPr id="128066" name="Text Box 147"/>
            <p:cNvSpPr txBox="1">
              <a:spLocks noChangeArrowheads="1"/>
            </p:cNvSpPr>
            <p:nvPr/>
          </p:nvSpPr>
          <p:spPr bwMode="auto">
            <a:xfrm>
              <a:off x="4601" y="779"/>
              <a:ext cx="170" cy="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800" b="1">
                  <a:latin typeface="Calibri" charset="0"/>
                </a:rPr>
                <a:t>3’</a:t>
              </a:r>
            </a:p>
          </p:txBody>
        </p:sp>
        <p:grpSp>
          <p:nvGrpSpPr>
            <p:cNvPr id="128067" name="Group 768"/>
            <p:cNvGrpSpPr>
              <a:grpSpLocks/>
            </p:cNvGrpSpPr>
            <p:nvPr/>
          </p:nvGrpSpPr>
          <p:grpSpPr bwMode="auto">
            <a:xfrm>
              <a:off x="4661" y="892"/>
              <a:ext cx="63" cy="1932"/>
              <a:chOff x="4661" y="800"/>
              <a:chExt cx="63" cy="1932"/>
            </a:xfrm>
          </p:grpSpPr>
          <p:grpSp>
            <p:nvGrpSpPr>
              <p:cNvPr id="128068" name="Group 149"/>
              <p:cNvGrpSpPr>
                <a:grpSpLocks/>
              </p:cNvGrpSpPr>
              <p:nvPr/>
            </p:nvGrpSpPr>
            <p:grpSpPr bwMode="auto">
              <a:xfrm rot="5400000">
                <a:off x="4278" y="2011"/>
                <a:ext cx="829" cy="63"/>
                <a:chOff x="504" y="2072"/>
                <a:chExt cx="1920" cy="152"/>
              </a:xfrm>
            </p:grpSpPr>
            <p:grpSp>
              <p:nvGrpSpPr>
                <p:cNvPr id="128089" name="Group 150"/>
                <p:cNvGrpSpPr>
                  <a:grpSpLocks/>
                </p:cNvGrpSpPr>
                <p:nvPr/>
              </p:nvGrpSpPr>
              <p:grpSpPr bwMode="auto">
                <a:xfrm>
                  <a:off x="1784" y="2072"/>
                  <a:ext cx="640" cy="152"/>
                  <a:chOff x="464" y="2072"/>
                  <a:chExt cx="640" cy="152"/>
                </a:xfrm>
              </p:grpSpPr>
              <p:sp>
                <p:nvSpPr>
                  <p:cNvPr id="128100" name="Oval 151"/>
                  <p:cNvSpPr>
                    <a:spLocks noChangeArrowheads="1"/>
                  </p:cNvSpPr>
                  <p:nvPr/>
                </p:nvSpPr>
                <p:spPr bwMode="auto">
                  <a:xfrm>
                    <a:off x="94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101" name="Oval 152"/>
                  <p:cNvSpPr>
                    <a:spLocks noChangeArrowheads="1"/>
                  </p:cNvSpPr>
                  <p:nvPr/>
                </p:nvSpPr>
                <p:spPr bwMode="auto">
                  <a:xfrm>
                    <a:off x="78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102" name="Oval 153"/>
                  <p:cNvSpPr>
                    <a:spLocks noChangeArrowheads="1"/>
                  </p:cNvSpPr>
                  <p:nvPr/>
                </p:nvSpPr>
                <p:spPr bwMode="auto">
                  <a:xfrm>
                    <a:off x="62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103" name="Oval 154"/>
                  <p:cNvSpPr>
                    <a:spLocks noChangeArrowheads="1"/>
                  </p:cNvSpPr>
                  <p:nvPr/>
                </p:nvSpPr>
                <p:spPr bwMode="auto">
                  <a:xfrm>
                    <a:off x="46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grpSp>
            <p:grpSp>
              <p:nvGrpSpPr>
                <p:cNvPr id="128090" name="Group 155"/>
                <p:cNvGrpSpPr>
                  <a:grpSpLocks/>
                </p:cNvGrpSpPr>
                <p:nvPr/>
              </p:nvGrpSpPr>
              <p:grpSpPr bwMode="auto">
                <a:xfrm>
                  <a:off x="504" y="2072"/>
                  <a:ext cx="640" cy="152"/>
                  <a:chOff x="464" y="2072"/>
                  <a:chExt cx="640" cy="152"/>
                </a:xfrm>
              </p:grpSpPr>
              <p:sp>
                <p:nvSpPr>
                  <p:cNvPr id="128096" name="Oval 156"/>
                  <p:cNvSpPr>
                    <a:spLocks noChangeArrowheads="1"/>
                  </p:cNvSpPr>
                  <p:nvPr/>
                </p:nvSpPr>
                <p:spPr bwMode="auto">
                  <a:xfrm>
                    <a:off x="94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97" name="Oval 157"/>
                  <p:cNvSpPr>
                    <a:spLocks noChangeArrowheads="1"/>
                  </p:cNvSpPr>
                  <p:nvPr/>
                </p:nvSpPr>
                <p:spPr bwMode="auto">
                  <a:xfrm>
                    <a:off x="78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98" name="Oval 158"/>
                  <p:cNvSpPr>
                    <a:spLocks noChangeArrowheads="1"/>
                  </p:cNvSpPr>
                  <p:nvPr/>
                </p:nvSpPr>
                <p:spPr bwMode="auto">
                  <a:xfrm>
                    <a:off x="62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99" name="Oval 159"/>
                  <p:cNvSpPr>
                    <a:spLocks noChangeArrowheads="1"/>
                  </p:cNvSpPr>
                  <p:nvPr/>
                </p:nvSpPr>
                <p:spPr bwMode="auto">
                  <a:xfrm>
                    <a:off x="46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grpSp>
            <p:grpSp>
              <p:nvGrpSpPr>
                <p:cNvPr id="128091" name="Group 160"/>
                <p:cNvGrpSpPr>
                  <a:grpSpLocks/>
                </p:cNvGrpSpPr>
                <p:nvPr/>
              </p:nvGrpSpPr>
              <p:grpSpPr bwMode="auto">
                <a:xfrm>
                  <a:off x="1144" y="2072"/>
                  <a:ext cx="640" cy="152"/>
                  <a:chOff x="464" y="2072"/>
                  <a:chExt cx="640" cy="152"/>
                </a:xfrm>
              </p:grpSpPr>
              <p:sp>
                <p:nvSpPr>
                  <p:cNvPr id="128092" name="Oval 161"/>
                  <p:cNvSpPr>
                    <a:spLocks noChangeArrowheads="1"/>
                  </p:cNvSpPr>
                  <p:nvPr/>
                </p:nvSpPr>
                <p:spPr bwMode="auto">
                  <a:xfrm>
                    <a:off x="94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93" name="Oval 162"/>
                  <p:cNvSpPr>
                    <a:spLocks noChangeArrowheads="1"/>
                  </p:cNvSpPr>
                  <p:nvPr/>
                </p:nvSpPr>
                <p:spPr bwMode="auto">
                  <a:xfrm>
                    <a:off x="78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94" name="Oval 163"/>
                  <p:cNvSpPr>
                    <a:spLocks noChangeArrowheads="1"/>
                  </p:cNvSpPr>
                  <p:nvPr/>
                </p:nvSpPr>
                <p:spPr bwMode="auto">
                  <a:xfrm>
                    <a:off x="62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95" name="Oval 164"/>
                  <p:cNvSpPr>
                    <a:spLocks noChangeArrowheads="1"/>
                  </p:cNvSpPr>
                  <p:nvPr/>
                </p:nvSpPr>
                <p:spPr bwMode="auto">
                  <a:xfrm>
                    <a:off x="46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grpSp>
          </p:grpSp>
          <p:grpSp>
            <p:nvGrpSpPr>
              <p:cNvPr id="128069" name="Group 165"/>
              <p:cNvGrpSpPr>
                <a:grpSpLocks/>
              </p:cNvGrpSpPr>
              <p:nvPr/>
            </p:nvGrpSpPr>
            <p:grpSpPr bwMode="auto">
              <a:xfrm rot="5400000">
                <a:off x="4555" y="1458"/>
                <a:ext cx="276" cy="63"/>
                <a:chOff x="464" y="2072"/>
                <a:chExt cx="640" cy="152"/>
              </a:xfrm>
            </p:grpSpPr>
            <p:sp>
              <p:nvSpPr>
                <p:cNvPr id="128085" name="Oval 166"/>
                <p:cNvSpPr>
                  <a:spLocks noChangeArrowheads="1"/>
                </p:cNvSpPr>
                <p:nvPr/>
              </p:nvSpPr>
              <p:spPr bwMode="auto">
                <a:xfrm>
                  <a:off x="94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6" name="Oval 167"/>
                <p:cNvSpPr>
                  <a:spLocks noChangeArrowheads="1"/>
                </p:cNvSpPr>
                <p:nvPr/>
              </p:nvSpPr>
              <p:spPr bwMode="auto">
                <a:xfrm>
                  <a:off x="78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7" name="Oval 168"/>
                <p:cNvSpPr>
                  <a:spLocks noChangeArrowheads="1"/>
                </p:cNvSpPr>
                <p:nvPr/>
              </p:nvSpPr>
              <p:spPr bwMode="auto">
                <a:xfrm>
                  <a:off x="62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8" name="Oval 169"/>
                <p:cNvSpPr>
                  <a:spLocks noChangeArrowheads="1"/>
                </p:cNvSpPr>
                <p:nvPr/>
              </p:nvSpPr>
              <p:spPr bwMode="auto">
                <a:xfrm>
                  <a:off x="46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grpSp>
          <p:grpSp>
            <p:nvGrpSpPr>
              <p:cNvPr id="128070" name="Group 170"/>
              <p:cNvGrpSpPr>
                <a:grpSpLocks/>
              </p:cNvGrpSpPr>
              <p:nvPr/>
            </p:nvGrpSpPr>
            <p:grpSpPr bwMode="auto">
              <a:xfrm rot="5400000">
                <a:off x="4555" y="906"/>
                <a:ext cx="276" cy="63"/>
                <a:chOff x="464" y="2072"/>
                <a:chExt cx="640" cy="152"/>
              </a:xfrm>
            </p:grpSpPr>
            <p:sp>
              <p:nvSpPr>
                <p:cNvPr id="128081" name="Oval 171"/>
                <p:cNvSpPr>
                  <a:spLocks noChangeArrowheads="1"/>
                </p:cNvSpPr>
                <p:nvPr/>
              </p:nvSpPr>
              <p:spPr bwMode="auto">
                <a:xfrm>
                  <a:off x="94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2" name="Oval 172"/>
                <p:cNvSpPr>
                  <a:spLocks noChangeArrowheads="1"/>
                </p:cNvSpPr>
                <p:nvPr/>
              </p:nvSpPr>
              <p:spPr bwMode="auto">
                <a:xfrm>
                  <a:off x="78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3" name="Oval 173"/>
                <p:cNvSpPr>
                  <a:spLocks noChangeArrowheads="1"/>
                </p:cNvSpPr>
                <p:nvPr/>
              </p:nvSpPr>
              <p:spPr bwMode="auto">
                <a:xfrm>
                  <a:off x="62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4" name="Oval 174"/>
                <p:cNvSpPr>
                  <a:spLocks noChangeArrowheads="1"/>
                </p:cNvSpPr>
                <p:nvPr/>
              </p:nvSpPr>
              <p:spPr bwMode="auto">
                <a:xfrm>
                  <a:off x="46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grpSp>
          <p:grpSp>
            <p:nvGrpSpPr>
              <p:cNvPr id="128071" name="Group 175"/>
              <p:cNvGrpSpPr>
                <a:grpSpLocks/>
              </p:cNvGrpSpPr>
              <p:nvPr/>
            </p:nvGrpSpPr>
            <p:grpSpPr bwMode="auto">
              <a:xfrm rot="5400000">
                <a:off x="4555" y="1182"/>
                <a:ext cx="276" cy="63"/>
                <a:chOff x="464" y="2072"/>
                <a:chExt cx="640" cy="152"/>
              </a:xfrm>
            </p:grpSpPr>
            <p:sp>
              <p:nvSpPr>
                <p:cNvPr id="128077" name="Oval 176"/>
                <p:cNvSpPr>
                  <a:spLocks noChangeArrowheads="1"/>
                </p:cNvSpPr>
                <p:nvPr/>
              </p:nvSpPr>
              <p:spPr bwMode="auto">
                <a:xfrm>
                  <a:off x="94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78" name="Oval 177"/>
                <p:cNvSpPr>
                  <a:spLocks noChangeArrowheads="1"/>
                </p:cNvSpPr>
                <p:nvPr/>
              </p:nvSpPr>
              <p:spPr bwMode="auto">
                <a:xfrm>
                  <a:off x="78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79" name="Oval 178"/>
                <p:cNvSpPr>
                  <a:spLocks noChangeArrowheads="1"/>
                </p:cNvSpPr>
                <p:nvPr/>
              </p:nvSpPr>
              <p:spPr bwMode="auto">
                <a:xfrm>
                  <a:off x="62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0" name="Oval 179"/>
                <p:cNvSpPr>
                  <a:spLocks noChangeArrowheads="1"/>
                </p:cNvSpPr>
                <p:nvPr/>
              </p:nvSpPr>
              <p:spPr bwMode="auto">
                <a:xfrm>
                  <a:off x="46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grpSp>
          <p:grpSp>
            <p:nvGrpSpPr>
              <p:cNvPr id="128072" name="Group 180"/>
              <p:cNvGrpSpPr>
                <a:grpSpLocks/>
              </p:cNvGrpSpPr>
              <p:nvPr/>
            </p:nvGrpSpPr>
            <p:grpSpPr bwMode="auto">
              <a:xfrm rot="5400000">
                <a:off x="4555" y="2562"/>
                <a:ext cx="276" cy="63"/>
                <a:chOff x="464" y="2072"/>
                <a:chExt cx="640" cy="152"/>
              </a:xfrm>
            </p:grpSpPr>
            <p:sp>
              <p:nvSpPr>
                <p:cNvPr id="128073" name="Oval 181"/>
                <p:cNvSpPr>
                  <a:spLocks noChangeArrowheads="1"/>
                </p:cNvSpPr>
                <p:nvPr/>
              </p:nvSpPr>
              <p:spPr bwMode="auto">
                <a:xfrm>
                  <a:off x="944" y="2072"/>
                  <a:ext cx="160" cy="152"/>
                </a:xfrm>
                <a:prstGeom prst="ellipse">
                  <a:avLst/>
                </a:prstGeom>
                <a:solidFill>
                  <a:srgbClr val="FFFFFF"/>
                </a:solidFill>
                <a:ln w="9525" cap="rnd">
                  <a:solidFill>
                    <a:schemeClr val="tx1"/>
                  </a:solidFill>
                  <a:prstDash val="sysDot"/>
                  <a:round/>
                  <a:headEnd/>
                  <a:tailEnd/>
                </a:ln>
              </p:spPr>
              <p:txBody>
                <a:bodyPr rot="10800000" vert="eaVert" wrap="none" lIns="91435" tIns="45718" rIns="91435" bIns="45718" anchor="ctr"/>
                <a:lstStyle/>
                <a:p>
                  <a:pPr algn="ctr"/>
                  <a:endParaRPr lang="en-GB" sz="2800"/>
                </a:p>
              </p:txBody>
            </p:sp>
            <p:sp>
              <p:nvSpPr>
                <p:cNvPr id="128074" name="Oval 182"/>
                <p:cNvSpPr>
                  <a:spLocks noChangeArrowheads="1"/>
                </p:cNvSpPr>
                <p:nvPr/>
              </p:nvSpPr>
              <p:spPr bwMode="auto">
                <a:xfrm>
                  <a:off x="784" y="2072"/>
                  <a:ext cx="160" cy="152"/>
                </a:xfrm>
                <a:prstGeom prst="ellipse">
                  <a:avLst/>
                </a:prstGeom>
                <a:solidFill>
                  <a:srgbClr val="EAEAEA"/>
                </a:solidFill>
                <a:ln w="9525">
                  <a:solidFill>
                    <a:schemeClr val="tx1"/>
                  </a:solidFill>
                  <a:prstDash val="sysDot"/>
                  <a:round/>
                  <a:headEnd/>
                  <a:tailEnd/>
                </a:ln>
              </p:spPr>
              <p:txBody>
                <a:bodyPr rot="10800000" vert="eaVert" wrap="none" lIns="91435" tIns="45718" rIns="91435" bIns="45718" anchor="ctr"/>
                <a:lstStyle/>
                <a:p>
                  <a:pPr algn="ctr"/>
                  <a:endParaRPr lang="en-GB" sz="2800"/>
                </a:p>
              </p:txBody>
            </p:sp>
            <p:sp>
              <p:nvSpPr>
                <p:cNvPr id="128075" name="Oval 183"/>
                <p:cNvSpPr>
                  <a:spLocks noChangeArrowheads="1"/>
                </p:cNvSpPr>
                <p:nvPr/>
              </p:nvSpPr>
              <p:spPr bwMode="auto">
                <a:xfrm>
                  <a:off x="624" y="2072"/>
                  <a:ext cx="160" cy="152"/>
                </a:xfrm>
                <a:prstGeom prst="ellipse">
                  <a:avLst/>
                </a:prstGeom>
                <a:solidFill>
                  <a:srgbClr val="DDDDDD"/>
                </a:solidFill>
                <a:ln w="9525">
                  <a:solidFill>
                    <a:schemeClr val="tx1"/>
                  </a:solidFill>
                  <a:prstDash val="sysDot"/>
                  <a:round/>
                  <a:headEnd/>
                  <a:tailEnd/>
                </a:ln>
              </p:spPr>
              <p:txBody>
                <a:bodyPr rot="10800000" vert="eaVert" wrap="none" lIns="91435" tIns="45718" rIns="91435" bIns="45718" anchor="ctr"/>
                <a:lstStyle/>
                <a:p>
                  <a:pPr algn="ctr"/>
                  <a:endParaRPr lang="en-GB" sz="2800"/>
                </a:p>
              </p:txBody>
            </p:sp>
            <p:sp>
              <p:nvSpPr>
                <p:cNvPr id="128076" name="Oval 184"/>
                <p:cNvSpPr>
                  <a:spLocks noChangeArrowheads="1"/>
                </p:cNvSpPr>
                <p:nvPr/>
              </p:nvSpPr>
              <p:spPr bwMode="auto">
                <a:xfrm>
                  <a:off x="46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grpSp>
        </p:grpSp>
      </p:grpSp>
      <p:sp>
        <p:nvSpPr>
          <p:cNvPr id="317" name="Oval 807"/>
          <p:cNvSpPr>
            <a:spLocks noChangeArrowheads="1"/>
          </p:cNvSpPr>
          <p:nvPr/>
        </p:nvSpPr>
        <p:spPr bwMode="auto">
          <a:xfrm rot="5400000">
            <a:off x="7539038" y="2100263"/>
            <a:ext cx="92075" cy="92075"/>
          </a:xfrm>
          <a:prstGeom prst="ellipse">
            <a:avLst/>
          </a:prstGeom>
          <a:solidFill>
            <a:schemeClr val="hlink"/>
          </a:solidFill>
          <a:ln w="9525">
            <a:solidFill>
              <a:schemeClr val="tx1"/>
            </a:solidFill>
            <a:round/>
            <a:headEnd/>
            <a:tailEnd/>
          </a:ln>
        </p:spPr>
        <p:txBody>
          <a:bodyPr rot="10800000" vert="eaVert" wrap="none" anchor="ctr"/>
          <a:lstStyle/>
          <a:p>
            <a:pPr algn="ctr"/>
            <a:r>
              <a:rPr lang="en-US" sz="800"/>
              <a:t>T</a:t>
            </a:r>
          </a:p>
        </p:txBody>
      </p:sp>
      <p:grpSp>
        <p:nvGrpSpPr>
          <p:cNvPr id="318" name="Group 858"/>
          <p:cNvGrpSpPr>
            <a:grpSpLocks/>
          </p:cNvGrpSpPr>
          <p:nvPr/>
        </p:nvGrpSpPr>
        <p:grpSpPr bwMode="auto">
          <a:xfrm>
            <a:off x="7526338" y="2197100"/>
            <a:ext cx="119062" cy="2095500"/>
            <a:chOff x="1476" y="1787"/>
            <a:chExt cx="130" cy="2277"/>
          </a:xfrm>
        </p:grpSpPr>
        <p:sp>
          <p:nvSpPr>
            <p:cNvPr id="128040" name="Oval 859"/>
            <p:cNvSpPr>
              <a:spLocks noChangeArrowheads="1"/>
            </p:cNvSpPr>
            <p:nvPr/>
          </p:nvSpPr>
          <p:spPr bwMode="auto">
            <a:xfrm rot="5400000">
              <a:off x="1480" y="1783"/>
              <a:ext cx="121" cy="129"/>
            </a:xfrm>
            <a:prstGeom prst="ellipse">
              <a:avLst/>
            </a:prstGeom>
            <a:solidFill>
              <a:schemeClr val="accent2"/>
            </a:solidFill>
            <a:ln w="9525">
              <a:solidFill>
                <a:schemeClr val="tx1"/>
              </a:solidFill>
              <a:round/>
              <a:headEnd/>
              <a:tailEnd/>
            </a:ln>
          </p:spPr>
          <p:txBody>
            <a:bodyPr rot="10800000" vert="eaVert" wrap="none" anchor="ctr"/>
            <a:lstStyle/>
            <a:p>
              <a:pPr algn="ctr"/>
              <a:r>
                <a:rPr lang="en-US" sz="800">
                  <a:solidFill>
                    <a:schemeClr val="bg1"/>
                  </a:solidFill>
                </a:rPr>
                <a:t>G</a:t>
              </a:r>
            </a:p>
          </p:txBody>
        </p:sp>
        <p:sp>
          <p:nvSpPr>
            <p:cNvPr id="128041" name="Oval 860"/>
            <p:cNvSpPr>
              <a:spLocks noChangeArrowheads="1"/>
            </p:cNvSpPr>
            <p:nvPr/>
          </p:nvSpPr>
          <p:spPr bwMode="auto">
            <a:xfrm rot="5400000">
              <a:off x="1480" y="1902"/>
              <a:ext cx="121" cy="129"/>
            </a:xfrm>
            <a:prstGeom prst="ellipse">
              <a:avLst/>
            </a:prstGeom>
            <a:solidFill>
              <a:schemeClr val="hlink"/>
            </a:solidFill>
            <a:ln w="9525">
              <a:solidFill>
                <a:schemeClr val="tx1"/>
              </a:solidFill>
              <a:round/>
              <a:headEnd/>
              <a:tailEnd/>
            </a:ln>
          </p:spPr>
          <p:txBody>
            <a:bodyPr rot="10800000" vert="eaVert" wrap="none" anchor="ctr"/>
            <a:lstStyle/>
            <a:p>
              <a:pPr algn="ctr"/>
              <a:r>
                <a:rPr lang="en-US" sz="800"/>
                <a:t>T</a:t>
              </a:r>
            </a:p>
          </p:txBody>
        </p:sp>
        <p:sp>
          <p:nvSpPr>
            <p:cNvPr id="128042" name="Oval 861"/>
            <p:cNvSpPr>
              <a:spLocks noChangeArrowheads="1"/>
            </p:cNvSpPr>
            <p:nvPr/>
          </p:nvSpPr>
          <p:spPr bwMode="auto">
            <a:xfrm rot="5400000">
              <a:off x="1480" y="2021"/>
              <a:ext cx="121" cy="129"/>
            </a:xfrm>
            <a:prstGeom prst="ellipse">
              <a:avLst/>
            </a:prstGeom>
            <a:solidFill>
              <a:schemeClr val="accent1"/>
            </a:solidFill>
            <a:ln w="9525">
              <a:solidFill>
                <a:schemeClr val="tx1"/>
              </a:solidFill>
              <a:round/>
              <a:headEnd/>
              <a:tailEnd/>
            </a:ln>
          </p:spPr>
          <p:txBody>
            <a:bodyPr rot="10800000" vert="eaVert" wrap="none" anchor="ctr"/>
            <a:lstStyle/>
            <a:p>
              <a:pPr algn="ctr"/>
              <a:r>
                <a:rPr lang="en-US" sz="800">
                  <a:solidFill>
                    <a:schemeClr val="bg1"/>
                  </a:solidFill>
                </a:rPr>
                <a:t>A</a:t>
              </a:r>
            </a:p>
          </p:txBody>
        </p:sp>
        <p:sp>
          <p:nvSpPr>
            <p:cNvPr id="128043" name="Oval 862"/>
            <p:cNvSpPr>
              <a:spLocks noChangeArrowheads="1"/>
            </p:cNvSpPr>
            <p:nvPr/>
          </p:nvSpPr>
          <p:spPr bwMode="auto">
            <a:xfrm rot="5400000">
              <a:off x="1480" y="2140"/>
              <a:ext cx="121" cy="129"/>
            </a:xfrm>
            <a:prstGeom prst="ellipse">
              <a:avLst/>
            </a:prstGeom>
            <a:solidFill>
              <a:schemeClr val="folHlink"/>
            </a:solidFill>
            <a:ln w="9525">
              <a:solidFill>
                <a:schemeClr val="tx1"/>
              </a:solidFill>
              <a:round/>
              <a:headEnd/>
              <a:tailEnd/>
            </a:ln>
          </p:spPr>
          <p:txBody>
            <a:bodyPr rot="10800000" vert="eaVert" wrap="none" anchor="ctr"/>
            <a:lstStyle/>
            <a:p>
              <a:pPr algn="ctr"/>
              <a:r>
                <a:rPr lang="en-US" sz="800">
                  <a:solidFill>
                    <a:schemeClr val="bg1"/>
                  </a:solidFill>
                </a:rPr>
                <a:t>C</a:t>
              </a:r>
            </a:p>
          </p:txBody>
        </p:sp>
        <p:sp>
          <p:nvSpPr>
            <p:cNvPr id="128044" name="Oval 863"/>
            <p:cNvSpPr>
              <a:spLocks noChangeArrowheads="1"/>
            </p:cNvSpPr>
            <p:nvPr/>
          </p:nvSpPr>
          <p:spPr bwMode="auto">
            <a:xfrm rot="5400000">
              <a:off x="1480" y="2259"/>
              <a:ext cx="121" cy="129"/>
            </a:xfrm>
            <a:prstGeom prst="ellipse">
              <a:avLst/>
            </a:prstGeom>
            <a:solidFill>
              <a:schemeClr val="accent2"/>
            </a:solidFill>
            <a:ln w="9525">
              <a:solidFill>
                <a:schemeClr val="tx1"/>
              </a:solidFill>
              <a:round/>
              <a:headEnd/>
              <a:tailEnd/>
            </a:ln>
          </p:spPr>
          <p:txBody>
            <a:bodyPr rot="10800000" vert="eaVert" wrap="none" anchor="ctr"/>
            <a:lstStyle/>
            <a:p>
              <a:pPr algn="ctr"/>
              <a:r>
                <a:rPr lang="en-US" sz="800">
                  <a:solidFill>
                    <a:schemeClr val="bg1"/>
                  </a:solidFill>
                </a:rPr>
                <a:t>G</a:t>
              </a:r>
            </a:p>
          </p:txBody>
        </p:sp>
        <p:sp>
          <p:nvSpPr>
            <p:cNvPr id="128045" name="Oval 864"/>
            <p:cNvSpPr>
              <a:spLocks noChangeArrowheads="1"/>
            </p:cNvSpPr>
            <p:nvPr/>
          </p:nvSpPr>
          <p:spPr bwMode="auto">
            <a:xfrm rot="5400000">
              <a:off x="1480" y="2378"/>
              <a:ext cx="121" cy="129"/>
            </a:xfrm>
            <a:prstGeom prst="ellipse">
              <a:avLst/>
            </a:prstGeom>
            <a:solidFill>
              <a:schemeClr val="accent1"/>
            </a:solidFill>
            <a:ln w="9525">
              <a:solidFill>
                <a:schemeClr val="tx1"/>
              </a:solidFill>
              <a:round/>
              <a:headEnd/>
              <a:tailEnd/>
            </a:ln>
          </p:spPr>
          <p:txBody>
            <a:bodyPr rot="10800000" vert="eaVert" wrap="none" anchor="ctr"/>
            <a:lstStyle/>
            <a:p>
              <a:pPr algn="ctr"/>
              <a:r>
                <a:rPr lang="en-US" sz="800">
                  <a:solidFill>
                    <a:schemeClr val="bg1"/>
                  </a:solidFill>
                </a:rPr>
                <a:t>A</a:t>
              </a:r>
            </a:p>
          </p:txBody>
        </p:sp>
        <p:sp>
          <p:nvSpPr>
            <p:cNvPr id="128046" name="Oval 865"/>
            <p:cNvSpPr>
              <a:spLocks noChangeArrowheads="1"/>
            </p:cNvSpPr>
            <p:nvPr/>
          </p:nvSpPr>
          <p:spPr bwMode="auto">
            <a:xfrm rot="5400000">
              <a:off x="1480" y="2497"/>
              <a:ext cx="121" cy="129"/>
            </a:xfrm>
            <a:prstGeom prst="ellipse">
              <a:avLst/>
            </a:prstGeom>
            <a:solidFill>
              <a:schemeClr val="hlink"/>
            </a:solidFill>
            <a:ln w="9525">
              <a:solidFill>
                <a:schemeClr val="tx1"/>
              </a:solidFill>
              <a:round/>
              <a:headEnd/>
              <a:tailEnd/>
            </a:ln>
          </p:spPr>
          <p:txBody>
            <a:bodyPr rot="10800000" vert="eaVert" wrap="none" anchor="ctr"/>
            <a:lstStyle/>
            <a:p>
              <a:pPr algn="ctr"/>
              <a:r>
                <a:rPr lang="en-US" sz="800"/>
                <a:t>T</a:t>
              </a:r>
            </a:p>
          </p:txBody>
        </p:sp>
        <p:sp>
          <p:nvSpPr>
            <p:cNvPr id="128047" name="Oval 866"/>
            <p:cNvSpPr>
              <a:spLocks noChangeArrowheads="1"/>
            </p:cNvSpPr>
            <p:nvPr/>
          </p:nvSpPr>
          <p:spPr bwMode="auto">
            <a:xfrm rot="5400000">
              <a:off x="1480" y="2615"/>
              <a:ext cx="121" cy="129"/>
            </a:xfrm>
            <a:prstGeom prst="ellipse">
              <a:avLst/>
            </a:prstGeom>
            <a:solidFill>
              <a:schemeClr val="folHlink"/>
            </a:solidFill>
            <a:ln w="9525">
              <a:solidFill>
                <a:schemeClr val="tx1"/>
              </a:solidFill>
              <a:round/>
              <a:headEnd/>
              <a:tailEnd/>
            </a:ln>
          </p:spPr>
          <p:txBody>
            <a:bodyPr rot="10800000" vert="eaVert" wrap="none" anchor="ctr"/>
            <a:lstStyle/>
            <a:p>
              <a:pPr algn="ctr"/>
              <a:r>
                <a:rPr lang="en-US" sz="800">
                  <a:solidFill>
                    <a:schemeClr val="bg1"/>
                  </a:solidFill>
                </a:rPr>
                <a:t>C</a:t>
              </a:r>
            </a:p>
          </p:txBody>
        </p:sp>
        <p:sp>
          <p:nvSpPr>
            <p:cNvPr id="128048" name="Oval 867"/>
            <p:cNvSpPr>
              <a:spLocks noChangeArrowheads="1"/>
            </p:cNvSpPr>
            <p:nvPr/>
          </p:nvSpPr>
          <p:spPr bwMode="auto">
            <a:xfrm rot="5400000">
              <a:off x="1480" y="2734"/>
              <a:ext cx="121" cy="129"/>
            </a:xfrm>
            <a:prstGeom prst="ellipse">
              <a:avLst/>
            </a:prstGeom>
            <a:solidFill>
              <a:schemeClr val="accent1"/>
            </a:solidFill>
            <a:ln w="9525">
              <a:solidFill>
                <a:schemeClr val="tx1"/>
              </a:solidFill>
              <a:round/>
              <a:headEnd/>
              <a:tailEnd/>
            </a:ln>
          </p:spPr>
          <p:txBody>
            <a:bodyPr rot="10800000" vert="eaVert" wrap="none" anchor="ctr"/>
            <a:lstStyle/>
            <a:p>
              <a:pPr algn="ctr"/>
              <a:r>
                <a:rPr lang="en-US" sz="800">
                  <a:solidFill>
                    <a:schemeClr val="bg1"/>
                  </a:solidFill>
                </a:rPr>
                <a:t>A</a:t>
              </a:r>
            </a:p>
          </p:txBody>
        </p:sp>
        <p:sp>
          <p:nvSpPr>
            <p:cNvPr id="128049" name="Oval 868"/>
            <p:cNvSpPr>
              <a:spLocks noChangeArrowheads="1"/>
            </p:cNvSpPr>
            <p:nvPr/>
          </p:nvSpPr>
          <p:spPr bwMode="auto">
            <a:xfrm rot="5400000">
              <a:off x="1480" y="2853"/>
              <a:ext cx="121" cy="129"/>
            </a:xfrm>
            <a:prstGeom prst="ellipse">
              <a:avLst/>
            </a:prstGeom>
            <a:solidFill>
              <a:schemeClr val="folHlink"/>
            </a:solidFill>
            <a:ln w="9525">
              <a:solidFill>
                <a:schemeClr val="tx1"/>
              </a:solidFill>
              <a:round/>
              <a:headEnd/>
              <a:tailEnd/>
            </a:ln>
          </p:spPr>
          <p:txBody>
            <a:bodyPr rot="10800000" vert="eaVert" wrap="none" anchor="ctr"/>
            <a:lstStyle/>
            <a:p>
              <a:pPr algn="ctr"/>
              <a:r>
                <a:rPr lang="en-US" sz="800">
                  <a:solidFill>
                    <a:schemeClr val="bg1"/>
                  </a:solidFill>
                </a:rPr>
                <a:t>C</a:t>
              </a:r>
            </a:p>
          </p:txBody>
        </p:sp>
        <p:sp>
          <p:nvSpPr>
            <p:cNvPr id="128050" name="Oval 869"/>
            <p:cNvSpPr>
              <a:spLocks noChangeArrowheads="1"/>
            </p:cNvSpPr>
            <p:nvPr/>
          </p:nvSpPr>
          <p:spPr bwMode="auto">
            <a:xfrm rot="5400000">
              <a:off x="1480" y="2972"/>
              <a:ext cx="121" cy="129"/>
            </a:xfrm>
            <a:prstGeom prst="ellipse">
              <a:avLst/>
            </a:prstGeom>
            <a:solidFill>
              <a:schemeClr val="folHlink"/>
            </a:solidFill>
            <a:ln w="9525">
              <a:solidFill>
                <a:schemeClr val="tx1"/>
              </a:solidFill>
              <a:round/>
              <a:headEnd/>
              <a:tailEnd/>
            </a:ln>
          </p:spPr>
          <p:txBody>
            <a:bodyPr rot="10800000" vert="eaVert" wrap="none" anchor="ctr"/>
            <a:lstStyle/>
            <a:p>
              <a:pPr algn="ctr"/>
              <a:r>
                <a:rPr lang="en-US" sz="800">
                  <a:solidFill>
                    <a:schemeClr val="bg1"/>
                  </a:solidFill>
                </a:rPr>
                <a:t>C</a:t>
              </a:r>
            </a:p>
          </p:txBody>
        </p:sp>
        <p:sp>
          <p:nvSpPr>
            <p:cNvPr id="128051" name="Oval 870"/>
            <p:cNvSpPr>
              <a:spLocks noChangeArrowheads="1"/>
            </p:cNvSpPr>
            <p:nvPr/>
          </p:nvSpPr>
          <p:spPr bwMode="auto">
            <a:xfrm rot="5400000">
              <a:off x="1480" y="3091"/>
              <a:ext cx="121" cy="129"/>
            </a:xfrm>
            <a:prstGeom prst="ellipse">
              <a:avLst/>
            </a:prstGeom>
            <a:solidFill>
              <a:schemeClr val="folHlink"/>
            </a:solidFill>
            <a:ln w="9525">
              <a:solidFill>
                <a:schemeClr val="tx1"/>
              </a:solidFill>
              <a:round/>
              <a:headEnd/>
              <a:tailEnd/>
            </a:ln>
          </p:spPr>
          <p:txBody>
            <a:bodyPr rot="10800000" vert="eaVert" wrap="none" anchor="ctr"/>
            <a:lstStyle/>
            <a:p>
              <a:pPr algn="ctr"/>
              <a:r>
                <a:rPr lang="en-US" sz="800">
                  <a:solidFill>
                    <a:schemeClr val="bg1"/>
                  </a:solidFill>
                </a:rPr>
                <a:t>C</a:t>
              </a:r>
            </a:p>
          </p:txBody>
        </p:sp>
        <p:sp>
          <p:nvSpPr>
            <p:cNvPr id="128052" name="Oval 871"/>
            <p:cNvSpPr>
              <a:spLocks noChangeArrowheads="1"/>
            </p:cNvSpPr>
            <p:nvPr/>
          </p:nvSpPr>
          <p:spPr bwMode="auto">
            <a:xfrm rot="5400000">
              <a:off x="1480" y="3210"/>
              <a:ext cx="121" cy="129"/>
            </a:xfrm>
            <a:prstGeom prst="ellipse">
              <a:avLst/>
            </a:prstGeom>
            <a:solidFill>
              <a:schemeClr val="accent2"/>
            </a:solidFill>
            <a:ln w="9525">
              <a:solidFill>
                <a:schemeClr val="tx1"/>
              </a:solidFill>
              <a:round/>
              <a:headEnd/>
              <a:tailEnd/>
            </a:ln>
          </p:spPr>
          <p:txBody>
            <a:bodyPr rot="10800000" vert="eaVert" wrap="none" anchor="ctr"/>
            <a:lstStyle/>
            <a:p>
              <a:pPr algn="ctr"/>
              <a:r>
                <a:rPr lang="en-US" sz="800">
                  <a:solidFill>
                    <a:schemeClr val="bg1"/>
                  </a:solidFill>
                </a:rPr>
                <a:t>G</a:t>
              </a:r>
            </a:p>
          </p:txBody>
        </p:sp>
        <p:sp>
          <p:nvSpPr>
            <p:cNvPr id="128053" name="Oval 872"/>
            <p:cNvSpPr>
              <a:spLocks noChangeArrowheads="1"/>
            </p:cNvSpPr>
            <p:nvPr/>
          </p:nvSpPr>
          <p:spPr bwMode="auto">
            <a:xfrm rot="5400000">
              <a:off x="1480" y="3329"/>
              <a:ext cx="121" cy="129"/>
            </a:xfrm>
            <a:prstGeom prst="ellipse">
              <a:avLst/>
            </a:prstGeom>
            <a:solidFill>
              <a:schemeClr val="accent1"/>
            </a:solidFill>
            <a:ln w="9525">
              <a:solidFill>
                <a:schemeClr val="tx1"/>
              </a:solidFill>
              <a:round/>
              <a:headEnd/>
              <a:tailEnd/>
            </a:ln>
          </p:spPr>
          <p:txBody>
            <a:bodyPr rot="10800000" vert="eaVert" wrap="none" anchor="ctr"/>
            <a:lstStyle/>
            <a:p>
              <a:pPr algn="ctr"/>
              <a:r>
                <a:rPr lang="en-US" sz="800">
                  <a:solidFill>
                    <a:schemeClr val="bg1"/>
                  </a:solidFill>
                </a:rPr>
                <a:t>A</a:t>
              </a:r>
            </a:p>
          </p:txBody>
        </p:sp>
        <p:sp>
          <p:nvSpPr>
            <p:cNvPr id="128054" name="Oval 873"/>
            <p:cNvSpPr>
              <a:spLocks noChangeArrowheads="1"/>
            </p:cNvSpPr>
            <p:nvPr/>
          </p:nvSpPr>
          <p:spPr bwMode="auto">
            <a:xfrm rot="5400000">
              <a:off x="1480" y="3447"/>
              <a:ext cx="121" cy="129"/>
            </a:xfrm>
            <a:prstGeom prst="ellipse">
              <a:avLst/>
            </a:prstGeom>
            <a:solidFill>
              <a:schemeClr val="hlink"/>
            </a:solidFill>
            <a:ln w="9525">
              <a:solidFill>
                <a:schemeClr val="tx1"/>
              </a:solidFill>
              <a:round/>
              <a:headEnd/>
              <a:tailEnd/>
            </a:ln>
          </p:spPr>
          <p:txBody>
            <a:bodyPr rot="10800000" vert="eaVert" wrap="none" anchor="ctr"/>
            <a:lstStyle/>
            <a:p>
              <a:pPr algn="ctr"/>
              <a:r>
                <a:rPr lang="en-US" sz="800"/>
                <a:t>T</a:t>
              </a:r>
            </a:p>
          </p:txBody>
        </p:sp>
        <p:grpSp>
          <p:nvGrpSpPr>
            <p:cNvPr id="128055" name="Group 874"/>
            <p:cNvGrpSpPr>
              <a:grpSpLocks/>
            </p:cNvGrpSpPr>
            <p:nvPr/>
          </p:nvGrpSpPr>
          <p:grpSpPr bwMode="auto">
            <a:xfrm>
              <a:off x="1476" y="3569"/>
              <a:ext cx="130" cy="495"/>
              <a:chOff x="1476" y="3573"/>
              <a:chExt cx="129" cy="491"/>
            </a:xfrm>
          </p:grpSpPr>
          <p:sp>
            <p:nvSpPr>
              <p:cNvPr id="128056" name="Oval 875"/>
              <p:cNvSpPr>
                <a:spLocks noChangeArrowheads="1"/>
              </p:cNvSpPr>
              <p:nvPr/>
            </p:nvSpPr>
            <p:spPr bwMode="auto">
              <a:xfrm rot="5400000">
                <a:off x="1480" y="3569"/>
                <a:ext cx="120" cy="128"/>
              </a:xfrm>
              <a:prstGeom prst="ellipse">
                <a:avLst/>
              </a:prstGeom>
              <a:solidFill>
                <a:schemeClr val="folHlink"/>
              </a:solidFill>
              <a:ln w="9525">
                <a:solidFill>
                  <a:schemeClr val="tx1"/>
                </a:solidFill>
                <a:round/>
                <a:headEnd/>
                <a:tailEnd/>
              </a:ln>
            </p:spPr>
            <p:txBody>
              <a:bodyPr rot="10800000" vert="eaVert" wrap="none" anchor="ctr"/>
              <a:lstStyle/>
              <a:p>
                <a:pPr algn="ctr"/>
                <a:r>
                  <a:rPr lang="en-US" sz="800">
                    <a:solidFill>
                      <a:schemeClr val="bg1"/>
                    </a:solidFill>
                  </a:rPr>
                  <a:t>C</a:t>
                </a:r>
              </a:p>
            </p:txBody>
          </p:sp>
          <p:sp>
            <p:nvSpPr>
              <p:cNvPr id="128057" name="Oval 876"/>
              <p:cNvSpPr>
                <a:spLocks noChangeArrowheads="1"/>
              </p:cNvSpPr>
              <p:nvPr/>
            </p:nvSpPr>
            <p:spPr bwMode="auto">
              <a:xfrm rot="5400000">
                <a:off x="1480" y="3694"/>
                <a:ext cx="120" cy="128"/>
              </a:xfrm>
              <a:prstGeom prst="ellipse">
                <a:avLst/>
              </a:prstGeom>
              <a:solidFill>
                <a:schemeClr val="accent2"/>
              </a:solidFill>
              <a:ln w="9525">
                <a:solidFill>
                  <a:schemeClr val="tx1"/>
                </a:solidFill>
                <a:round/>
                <a:headEnd/>
                <a:tailEnd/>
              </a:ln>
            </p:spPr>
            <p:txBody>
              <a:bodyPr rot="10800000" vert="eaVert" wrap="none" anchor="ctr"/>
              <a:lstStyle/>
              <a:p>
                <a:pPr algn="ctr"/>
                <a:r>
                  <a:rPr lang="en-US" sz="800">
                    <a:solidFill>
                      <a:schemeClr val="bg1"/>
                    </a:solidFill>
                  </a:rPr>
                  <a:t>G</a:t>
                </a:r>
              </a:p>
            </p:txBody>
          </p:sp>
          <p:sp>
            <p:nvSpPr>
              <p:cNvPr id="128058" name="Oval 877"/>
              <p:cNvSpPr>
                <a:spLocks noChangeArrowheads="1"/>
              </p:cNvSpPr>
              <p:nvPr/>
            </p:nvSpPr>
            <p:spPr bwMode="auto">
              <a:xfrm rot="5400000">
                <a:off x="1480" y="3820"/>
                <a:ext cx="120" cy="128"/>
              </a:xfrm>
              <a:prstGeom prst="ellipse">
                <a:avLst/>
              </a:prstGeom>
              <a:solidFill>
                <a:schemeClr val="accent1"/>
              </a:solidFill>
              <a:ln w="9525">
                <a:solidFill>
                  <a:schemeClr val="tx1"/>
                </a:solidFill>
                <a:round/>
                <a:headEnd/>
                <a:tailEnd/>
              </a:ln>
            </p:spPr>
            <p:txBody>
              <a:bodyPr rot="10800000" vert="eaVert" wrap="none" anchor="ctr"/>
              <a:lstStyle/>
              <a:p>
                <a:pPr algn="ctr"/>
                <a:r>
                  <a:rPr lang="en-US" sz="800">
                    <a:solidFill>
                      <a:schemeClr val="bg1"/>
                    </a:solidFill>
                  </a:rPr>
                  <a:t>A</a:t>
                </a:r>
              </a:p>
            </p:txBody>
          </p:sp>
          <p:sp>
            <p:nvSpPr>
              <p:cNvPr id="128059" name="Oval 878"/>
              <p:cNvSpPr>
                <a:spLocks noChangeArrowheads="1"/>
              </p:cNvSpPr>
              <p:nvPr/>
            </p:nvSpPr>
            <p:spPr bwMode="auto">
              <a:xfrm rot="5400000">
                <a:off x="1480" y="3940"/>
                <a:ext cx="120" cy="128"/>
              </a:xfrm>
              <a:prstGeom prst="ellipse">
                <a:avLst/>
              </a:prstGeom>
              <a:solidFill>
                <a:schemeClr val="accent1"/>
              </a:solidFill>
              <a:ln w="9525">
                <a:solidFill>
                  <a:schemeClr val="tx1"/>
                </a:solidFill>
                <a:round/>
                <a:headEnd/>
                <a:tailEnd/>
              </a:ln>
            </p:spPr>
            <p:txBody>
              <a:bodyPr rot="10800000" vert="eaVert" wrap="none" anchor="ctr"/>
              <a:lstStyle/>
              <a:p>
                <a:pPr algn="ctr"/>
                <a:r>
                  <a:rPr lang="en-US" sz="800">
                    <a:solidFill>
                      <a:schemeClr val="bg1"/>
                    </a:solidFill>
                  </a:rPr>
                  <a:t>A</a:t>
                </a:r>
              </a:p>
            </p:txBody>
          </p:sp>
          <p:sp>
            <p:nvSpPr>
              <p:cNvPr id="128060" name="Oval 879"/>
              <p:cNvSpPr>
                <a:spLocks noChangeArrowheads="1"/>
              </p:cNvSpPr>
              <p:nvPr/>
            </p:nvSpPr>
            <p:spPr bwMode="auto">
              <a:xfrm rot="5400000">
                <a:off x="1481" y="3939"/>
                <a:ext cx="120" cy="129"/>
              </a:xfrm>
              <a:prstGeom prst="ellipse">
                <a:avLst/>
              </a:prstGeom>
              <a:solidFill>
                <a:srgbClr val="DDDDDD">
                  <a:alpha val="79999"/>
                </a:srgbClr>
              </a:solidFill>
              <a:ln>
                <a:noFill/>
              </a:ln>
              <a:extLst>
                <a:ext uri="{91240B29-F687-4f45-9708-019B960494DF}">
                  <a14:hiddenLine xmlns="" xmlns:a14="http://schemas.microsoft.com/office/drawing/2010/main" w="9525">
                    <a:solidFill>
                      <a:srgbClr val="000000"/>
                    </a:solidFill>
                    <a:prstDash val="sysDot"/>
                    <a:round/>
                    <a:headEnd/>
                    <a:tailEnd/>
                  </a14:hiddenLine>
                </a:ext>
              </a:extLst>
            </p:spPr>
            <p:txBody>
              <a:bodyPr wrap="none" anchor="ctr"/>
              <a:lstStyle/>
              <a:p>
                <a:endParaRPr lang="en-GB"/>
              </a:p>
            </p:txBody>
          </p:sp>
          <p:sp>
            <p:nvSpPr>
              <p:cNvPr id="128061" name="Oval 880"/>
              <p:cNvSpPr>
                <a:spLocks noChangeArrowheads="1"/>
              </p:cNvSpPr>
              <p:nvPr/>
            </p:nvSpPr>
            <p:spPr bwMode="auto">
              <a:xfrm rot="5400000">
                <a:off x="1481" y="3819"/>
                <a:ext cx="120" cy="129"/>
              </a:xfrm>
              <a:prstGeom prst="ellipse">
                <a:avLst/>
              </a:prstGeom>
              <a:solidFill>
                <a:srgbClr val="DDDDDD">
                  <a:alpha val="79999"/>
                </a:srgbClr>
              </a:solidFill>
              <a:ln>
                <a:noFill/>
              </a:ln>
              <a:extLst>
                <a:ext uri="{91240B29-F687-4f45-9708-019B960494DF}">
                  <a14:hiddenLine xmlns="" xmlns:a14="http://schemas.microsoft.com/office/drawing/2010/main" w="9525">
                    <a:solidFill>
                      <a:srgbClr val="000000"/>
                    </a:solidFill>
                    <a:prstDash val="sysDot"/>
                    <a:round/>
                    <a:headEnd/>
                    <a:tailEnd/>
                  </a14:hiddenLine>
                </a:ext>
              </a:extLst>
            </p:spPr>
            <p:txBody>
              <a:bodyPr wrap="none" anchor="ctr"/>
              <a:lstStyle/>
              <a:p>
                <a:endParaRPr lang="en-GB"/>
              </a:p>
            </p:txBody>
          </p:sp>
          <p:sp>
            <p:nvSpPr>
              <p:cNvPr id="128062" name="Oval 881"/>
              <p:cNvSpPr>
                <a:spLocks noChangeArrowheads="1"/>
              </p:cNvSpPr>
              <p:nvPr/>
            </p:nvSpPr>
            <p:spPr bwMode="auto">
              <a:xfrm rot="5400000">
                <a:off x="1481" y="3699"/>
                <a:ext cx="120" cy="129"/>
              </a:xfrm>
              <a:prstGeom prst="ellipse">
                <a:avLst/>
              </a:prstGeom>
              <a:solidFill>
                <a:srgbClr val="DDDDDD">
                  <a:alpha val="79999"/>
                </a:srgbClr>
              </a:solidFill>
              <a:ln>
                <a:noFill/>
              </a:ln>
              <a:extLst>
                <a:ext uri="{91240B29-F687-4f45-9708-019B960494DF}">
                  <a14:hiddenLine xmlns="" xmlns:a14="http://schemas.microsoft.com/office/drawing/2010/main" w="9525">
                    <a:solidFill>
                      <a:srgbClr val="000000"/>
                    </a:solidFill>
                    <a:prstDash val="sysDot"/>
                    <a:round/>
                    <a:headEnd/>
                    <a:tailEnd/>
                  </a14:hiddenLine>
                </a:ext>
              </a:extLst>
            </p:spPr>
            <p:txBody>
              <a:bodyPr wrap="none" anchor="ctr"/>
              <a:lstStyle/>
              <a:p>
                <a:endParaRPr lang="en-GB"/>
              </a:p>
            </p:txBody>
          </p:sp>
          <p:sp>
            <p:nvSpPr>
              <p:cNvPr id="128063" name="Oval 882"/>
              <p:cNvSpPr>
                <a:spLocks noChangeArrowheads="1"/>
              </p:cNvSpPr>
              <p:nvPr/>
            </p:nvSpPr>
            <p:spPr bwMode="auto">
              <a:xfrm rot="5400000">
                <a:off x="1481" y="3573"/>
                <a:ext cx="120" cy="129"/>
              </a:xfrm>
              <a:prstGeom prst="ellipse">
                <a:avLst/>
              </a:prstGeom>
              <a:solidFill>
                <a:srgbClr val="DDDDDD">
                  <a:alpha val="79999"/>
                </a:srgbClr>
              </a:solidFill>
              <a:ln>
                <a:noFill/>
              </a:ln>
              <a:extLst>
                <a:ext uri="{91240B29-F687-4f45-9708-019B960494DF}">
                  <a14:hiddenLine xmlns="" xmlns:a14="http://schemas.microsoft.com/office/drawing/2010/main" w="9525">
                    <a:solidFill>
                      <a:srgbClr val="000000"/>
                    </a:solidFill>
                    <a:prstDash val="sysDot"/>
                    <a:round/>
                    <a:headEnd/>
                    <a:tailEnd/>
                  </a14:hiddenLine>
                </a:ext>
              </a:extLst>
            </p:spPr>
            <p:txBody>
              <a:bodyPr wrap="none" anchor="ctr"/>
              <a:lstStyle/>
              <a:p>
                <a:endParaRPr lang="en-GB"/>
              </a:p>
            </p:txBody>
          </p:sp>
        </p:gr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nodeType="clickEffect">
                                  <p:stCondLst>
                                    <p:cond delay="0"/>
                                  </p:stCondLst>
                                  <p:childTnLst>
                                    <p:set>
                                      <p:cBhvr>
                                        <p:cTn id="20" dur="1" fill="hold">
                                          <p:stCondLst>
                                            <p:cond delay="0"/>
                                          </p:stCondLst>
                                        </p:cTn>
                                        <p:tgtEl>
                                          <p:spTgt spid="107"/>
                                        </p:tgtEl>
                                        <p:attrNameLst>
                                          <p:attrName>style.visibility</p:attrName>
                                        </p:attrNameLst>
                                      </p:cBhvr>
                                      <p:to>
                                        <p:strVal val="hidden"/>
                                      </p:to>
                                    </p:set>
                                  </p:childTnLst>
                                </p:cTn>
                              </p:par>
                              <p:par>
                                <p:cTn id="21" presetID="22" presetClass="entr" presetSubtype="2" fill="hold" nodeType="withEffect">
                                  <p:stCondLst>
                                    <p:cond delay="0"/>
                                  </p:stCondLst>
                                  <p:childTnLst>
                                    <p:set>
                                      <p:cBhvr>
                                        <p:cTn id="22" dur="1" fill="hold">
                                          <p:stCondLst>
                                            <p:cond delay="0"/>
                                          </p:stCondLst>
                                        </p:cTn>
                                        <p:tgtEl>
                                          <p:spTgt spid="118"/>
                                        </p:tgtEl>
                                        <p:attrNameLst>
                                          <p:attrName>style.visibility</p:attrName>
                                        </p:attrNameLst>
                                      </p:cBhvr>
                                      <p:to>
                                        <p:strVal val="visible"/>
                                      </p:to>
                                    </p:set>
                                    <p:animEffect transition="in" filter="wipe(right)">
                                      <p:cBhvr>
                                        <p:cTn id="23" dur="500"/>
                                        <p:tgtEl>
                                          <p:spTgt spid="118"/>
                                        </p:tgtEl>
                                      </p:cBhvr>
                                    </p:animEffect>
                                  </p:childTnLst>
                                </p:cTn>
                              </p:par>
                              <p:par>
                                <p:cTn id="24" presetID="22" presetClass="entr" presetSubtype="2" fill="hold" nodeType="withEffect">
                                  <p:stCondLst>
                                    <p:cond delay="0"/>
                                  </p:stCondLst>
                                  <p:childTnLst>
                                    <p:set>
                                      <p:cBhvr>
                                        <p:cTn id="25" dur="1" fill="hold">
                                          <p:stCondLst>
                                            <p:cond delay="0"/>
                                          </p:stCondLst>
                                        </p:cTn>
                                        <p:tgtEl>
                                          <p:spTgt spid="173"/>
                                        </p:tgtEl>
                                        <p:attrNameLst>
                                          <p:attrName>style.visibility</p:attrName>
                                        </p:attrNameLst>
                                      </p:cBhvr>
                                      <p:to>
                                        <p:strVal val="visible"/>
                                      </p:to>
                                    </p:set>
                                    <p:animEffect transition="in" filter="wipe(right)">
                                      <p:cBhvr>
                                        <p:cTn id="26" dur="500"/>
                                        <p:tgtEl>
                                          <p:spTgt spid="173"/>
                                        </p:tgtEl>
                                      </p:cBhvr>
                                    </p:animEffect>
                                  </p:childTnLst>
                                </p:cTn>
                              </p:par>
                              <p:par>
                                <p:cTn id="27" presetID="1" presetClass="entr" presetSubtype="0" fill="hold" nodeType="withEffect">
                                  <p:stCondLst>
                                    <p:cond delay="0"/>
                                  </p:stCondLst>
                                  <p:childTnLst>
                                    <p:set>
                                      <p:cBhvr>
                                        <p:cTn id="28" dur="1" fill="hold">
                                          <p:stCondLst>
                                            <p:cond delay="0"/>
                                          </p:stCondLst>
                                        </p:cTn>
                                        <p:tgtEl>
                                          <p:spTgt spid="18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118"/>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73"/>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84"/>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96"/>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129"/>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7"/>
                                        </p:tgtEl>
                                        <p:attrNameLst>
                                          <p:attrName>style.visibility</p:attrName>
                                        </p:attrNameLst>
                                      </p:cBhvr>
                                      <p:to>
                                        <p:strVal val="visible"/>
                                      </p:to>
                                    </p:set>
                                    <p:animEffect transition="in" filter="wipe(left)">
                                      <p:cBhvr>
                                        <p:cTn id="47" dur="500"/>
                                        <p:tgtEl>
                                          <p:spTgt spid="97"/>
                                        </p:tgtEl>
                                      </p:cBhvr>
                                    </p:animEffect>
                                  </p:childTnLst>
                                </p:cTn>
                              </p:par>
                              <p:par>
                                <p:cTn id="48" presetID="1" presetClass="entr" presetSubtype="0" fill="hold" nodeType="withEffect">
                                  <p:stCondLst>
                                    <p:cond delay="0"/>
                                  </p:stCondLst>
                                  <p:childTnLst>
                                    <p:set>
                                      <p:cBhvr>
                                        <p:cTn id="49" dur="1" fill="hold">
                                          <p:stCondLst>
                                            <p:cond delay="0"/>
                                          </p:stCondLst>
                                        </p:cTn>
                                        <p:tgtEl>
                                          <p:spTgt spid="86"/>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17"/>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76"/>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71"/>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par>
                                <p:cTn id="60" presetID="22" presetClass="entr" presetSubtype="4"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down)">
                                      <p:cBhvr>
                                        <p:cTn id="62" dur="500"/>
                                        <p:tgtEl>
                                          <p:spTgt spid="24"/>
                                        </p:tgtEl>
                                      </p:cBhvr>
                                    </p:animEffect>
                                  </p:childTnLst>
                                </p:cTn>
                              </p:par>
                              <p:par>
                                <p:cTn id="63" presetID="1" presetClass="entr" presetSubtype="0"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9"/>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left)">
                                      <p:cBhvr>
                                        <p:cTn id="71" dur="500"/>
                                        <p:tgtEl>
                                          <p:spTgt spid="35"/>
                                        </p:tgtEl>
                                      </p:cBhvr>
                                    </p:animEffect>
                                  </p:childTnLst>
                                </p:cTn>
                              </p:par>
                              <p:par>
                                <p:cTn id="72" presetID="22" presetClass="entr" presetSubtype="1" fill="hold" nodeType="withEffect">
                                  <p:stCondLst>
                                    <p:cond delay="0"/>
                                  </p:stCondLst>
                                  <p:childTnLst>
                                    <p:set>
                                      <p:cBhvr>
                                        <p:cTn id="73" dur="1" fill="hold">
                                          <p:stCondLst>
                                            <p:cond delay="0"/>
                                          </p:stCondLst>
                                        </p:cTn>
                                        <p:tgtEl>
                                          <p:spTgt spid="318"/>
                                        </p:tgtEl>
                                        <p:attrNameLst>
                                          <p:attrName>style.visibility</p:attrName>
                                        </p:attrNameLst>
                                      </p:cBhvr>
                                      <p:to>
                                        <p:strVal val="visible"/>
                                      </p:to>
                                    </p:set>
                                    <p:animEffect transition="in" filter="wipe(up)">
                                      <p:cBhvr>
                                        <p:cTn id="74" dur="500"/>
                                        <p:tgtEl>
                                          <p:spTgt spid="318"/>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1"/>
                                        </p:tgtEl>
                                        <p:attrNameLst>
                                          <p:attrName>style.visibility</p:attrName>
                                        </p:attrNameLst>
                                      </p:cBhvr>
                                      <p:to>
                                        <p:strVal val="visible"/>
                                      </p:to>
                                    </p:set>
                                  </p:childTnLst>
                                </p:cTn>
                              </p:par>
                              <p:par>
                                <p:cTn id="79" presetID="22" presetClass="entr" presetSubtype="8" fill="hold" nodeType="with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wipe(left)">
                                      <p:cBhvr>
                                        <p:cTn id="81" dur="500"/>
                                        <p:tgtEl>
                                          <p:spTgt spid="67"/>
                                        </p:tgtEl>
                                      </p:cBhvr>
                                    </p:animEffect>
                                  </p:childTnLst>
                                </p:cTn>
                              </p:par>
                              <p:par>
                                <p:cTn id="82" presetID="1" presetClass="entr" presetSubtype="0" fill="hold" nodeType="withEffect">
                                  <p:stCondLst>
                                    <p:cond delay="0"/>
                                  </p:stCondLst>
                                  <p:childTnLst>
                                    <p:set>
                                      <p:cBhvr>
                                        <p:cTn id="83"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7" grpId="0" animBg="1"/>
      <p:bldP spid="98" grpId="0" animBg="1"/>
      <p:bldP spid="116" grpId="0" animBg="1"/>
      <p:bldP spid="117" grpId="0" animBg="1"/>
      <p:bldP spid="141" grpId="0" animBg="1"/>
      <p:bldP spid="31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olo 1"/>
          <p:cNvSpPr>
            <a:spLocks noGrp="1"/>
          </p:cNvSpPr>
          <p:nvPr>
            <p:ph type="title"/>
          </p:nvPr>
        </p:nvSpPr>
        <p:spPr/>
        <p:txBody>
          <a:bodyPr/>
          <a:lstStyle/>
          <a:p>
            <a:r>
              <a:rPr lang="it-IT">
                <a:latin typeface="Arial" charset="0"/>
                <a:cs typeface="ＭＳ Ｐゴシック" charset="0"/>
              </a:rPr>
              <a:t>The Illumina/Solexa platform</a:t>
            </a:r>
          </a:p>
        </p:txBody>
      </p:sp>
      <p:sp>
        <p:nvSpPr>
          <p:cNvPr id="130050" name="Segnaposto contenuto 2"/>
          <p:cNvSpPr>
            <a:spLocks noGrp="1"/>
          </p:cNvSpPr>
          <p:nvPr>
            <p:ph idx="1"/>
          </p:nvPr>
        </p:nvSpPr>
        <p:spPr>
          <a:xfrm>
            <a:off x="381000" y="1700237"/>
            <a:ext cx="8382000" cy="4537075"/>
          </a:xfrm>
          <a:solidFill>
            <a:srgbClr val="FFFFFF"/>
          </a:solidFill>
        </p:spPr>
        <p:txBody>
          <a:bodyPr/>
          <a:lstStyle/>
          <a:p>
            <a:r>
              <a:rPr lang="it-IT" dirty="0">
                <a:latin typeface="Arial" charset="0"/>
                <a:cs typeface="ＭＳ Ｐゴシック" charset="0"/>
              </a:rPr>
              <a:t>Some </a:t>
            </a:r>
            <a:r>
              <a:rPr lang="it-IT" dirty="0" err="1">
                <a:latin typeface="Arial" charset="0"/>
                <a:cs typeface="ＭＳ Ｐゴシック" charset="0"/>
              </a:rPr>
              <a:t>numbers</a:t>
            </a:r>
            <a:r>
              <a:rPr lang="it-IT" dirty="0">
                <a:latin typeface="Arial" charset="0"/>
                <a:cs typeface="ＭＳ Ｐゴシック" charset="0"/>
              </a:rPr>
              <a:t>:</a:t>
            </a:r>
          </a:p>
          <a:p>
            <a:pPr lvl="1"/>
            <a:r>
              <a:rPr lang="it-IT" dirty="0" err="1">
                <a:latin typeface="Arial" charset="0"/>
                <a:ea typeface="ＭＳ Ｐゴシック" charset="0"/>
                <a:cs typeface="ＭＳ Ｐゴシック" charset="0"/>
              </a:rPr>
              <a:t>Reads</a:t>
            </a:r>
            <a:r>
              <a:rPr lang="it-IT" dirty="0">
                <a:latin typeface="Arial" charset="0"/>
                <a:ea typeface="ＭＳ Ｐゴシック" charset="0"/>
                <a:cs typeface="ＭＳ Ｐゴシック" charset="0"/>
              </a:rPr>
              <a:t> </a:t>
            </a:r>
            <a:r>
              <a:rPr lang="it-IT" dirty="0" err="1">
                <a:latin typeface="Arial" charset="0"/>
                <a:ea typeface="ＭＳ Ｐゴシック" charset="0"/>
                <a:cs typeface="ＭＳ Ｐゴシック" charset="0"/>
              </a:rPr>
              <a:t>length</a:t>
            </a:r>
            <a:r>
              <a:rPr lang="it-IT" dirty="0">
                <a:latin typeface="Arial" charset="0"/>
                <a:ea typeface="ＭＳ Ｐゴシック" charset="0"/>
                <a:cs typeface="ＭＳ Ｐゴシック" charset="0"/>
              </a:rPr>
              <a:t>: 35-150bp</a:t>
            </a:r>
          </a:p>
          <a:p>
            <a:pPr lvl="1"/>
            <a:r>
              <a:rPr lang="it-IT" dirty="0" err="1">
                <a:latin typeface="Arial" charset="0"/>
                <a:ea typeface="ＭＳ Ｐゴシック" charset="0"/>
                <a:cs typeface="ＭＳ Ｐゴシック" charset="0"/>
              </a:rPr>
              <a:t>Many</a:t>
            </a:r>
            <a:r>
              <a:rPr lang="it-IT" dirty="0">
                <a:latin typeface="Arial" charset="0"/>
                <a:ea typeface="ＭＳ Ｐゴシック" charset="0"/>
                <a:cs typeface="ＭＳ Ｐゴシック" charset="0"/>
              </a:rPr>
              <a:t> clusters per flow </a:t>
            </a:r>
            <a:r>
              <a:rPr lang="it-IT" dirty="0" err="1">
                <a:latin typeface="Arial" charset="0"/>
                <a:ea typeface="ＭＳ Ｐゴシック" charset="0"/>
                <a:cs typeface="ＭＳ Ｐゴシック" charset="0"/>
              </a:rPr>
              <a:t>cell</a:t>
            </a:r>
            <a:r>
              <a:rPr lang="it-IT" dirty="0">
                <a:latin typeface="Arial" charset="0"/>
                <a:ea typeface="ＭＳ Ｐゴシック" charset="0"/>
                <a:cs typeface="ＭＳ Ｐゴシック" charset="0"/>
              </a:rPr>
              <a:t>: </a:t>
            </a:r>
            <a:r>
              <a:rPr lang="it-IT" dirty="0" err="1">
                <a:latin typeface="Arial" charset="0"/>
                <a:ea typeface="ＭＳ Ｐゴシック" charset="0"/>
                <a:cs typeface="ＭＳ Ｐゴシック" charset="0"/>
              </a:rPr>
              <a:t>MiSeq</a:t>
            </a:r>
            <a:r>
              <a:rPr lang="it-IT" dirty="0">
                <a:latin typeface="Arial" charset="0"/>
                <a:ea typeface="ＭＳ Ｐゴシック" charset="0"/>
                <a:cs typeface="ＭＳ Ｐゴシック" charset="0"/>
              </a:rPr>
              <a:t>---15 Million </a:t>
            </a:r>
            <a:r>
              <a:rPr lang="it-IT" dirty="0" err="1">
                <a:latin typeface="Arial" charset="0"/>
                <a:ea typeface="ＭＳ Ｐゴシック" charset="0"/>
                <a:cs typeface="ＭＳ Ｐゴシック" charset="0"/>
              </a:rPr>
              <a:t>reads</a:t>
            </a:r>
            <a:r>
              <a:rPr lang="it-IT" dirty="0">
                <a:latin typeface="Arial" charset="0"/>
                <a:ea typeface="ＭＳ Ｐゴシック" charset="0"/>
                <a:cs typeface="ＭＳ Ｐゴシック" charset="0"/>
              </a:rPr>
              <a:t> </a:t>
            </a:r>
            <a:r>
              <a:rPr lang="it-IT" dirty="0">
                <a:latin typeface="Arial" charset="0"/>
                <a:ea typeface="ＭＳ Ｐゴシック" charset="0"/>
                <a:cs typeface="ＭＳ Ｐゴシック" charset="0"/>
                <a:sym typeface="Wingdings" pitchFamily="2" charset="2"/>
              </a:rPr>
              <a:t></a:t>
            </a:r>
            <a:r>
              <a:rPr lang="it-IT" dirty="0">
                <a:latin typeface="Arial" charset="0"/>
                <a:ea typeface="ＭＳ Ｐゴシック" charset="0"/>
                <a:cs typeface="ＭＳ Ｐゴシック" charset="0"/>
              </a:rPr>
              <a:t> </a:t>
            </a:r>
            <a:r>
              <a:rPr lang="it-IT" dirty="0" err="1">
                <a:latin typeface="Arial" charset="0"/>
                <a:ea typeface="ＭＳ Ｐゴシック" charset="0"/>
                <a:cs typeface="ＭＳ Ｐゴシック" charset="0"/>
              </a:rPr>
              <a:t>HiSeq</a:t>
            </a:r>
            <a:r>
              <a:rPr lang="it-IT" dirty="0">
                <a:latin typeface="Arial" charset="0"/>
                <a:ea typeface="ＭＳ Ｐゴシック" charset="0"/>
                <a:cs typeface="ＭＳ Ｐゴシック" charset="0"/>
              </a:rPr>
              <a:t> X: 3 </a:t>
            </a:r>
            <a:r>
              <a:rPr lang="it-IT" dirty="0" err="1">
                <a:latin typeface="Arial" charset="0"/>
                <a:ea typeface="ＭＳ Ｐゴシック" charset="0"/>
                <a:cs typeface="ＭＳ Ｐゴシック" charset="0"/>
              </a:rPr>
              <a:t>Billion</a:t>
            </a:r>
            <a:r>
              <a:rPr lang="it-IT" dirty="0">
                <a:latin typeface="Arial" charset="0"/>
                <a:ea typeface="ＭＳ Ｐゴシック" charset="0"/>
                <a:cs typeface="ＭＳ Ｐゴシック" charset="0"/>
              </a:rPr>
              <a:t> </a:t>
            </a:r>
            <a:r>
              <a:rPr lang="it-IT" dirty="0" err="1">
                <a:latin typeface="Arial" charset="0"/>
                <a:ea typeface="ＭＳ Ｐゴシック" charset="0"/>
                <a:cs typeface="ＭＳ Ｐゴシック" charset="0"/>
              </a:rPr>
              <a:t>reads</a:t>
            </a:r>
            <a:endParaRPr lang="it-IT" dirty="0">
              <a:latin typeface="Arial" charset="0"/>
              <a:ea typeface="ＭＳ Ｐゴシック" charset="0"/>
              <a:cs typeface="ＭＳ Ｐゴシック" charset="0"/>
            </a:endParaRPr>
          </a:p>
          <a:p>
            <a:pPr lvl="1"/>
            <a:r>
              <a:rPr lang="it-IT" dirty="0">
                <a:latin typeface="Arial" charset="0"/>
                <a:ea typeface="ＭＳ Ｐゴシック" charset="0"/>
                <a:cs typeface="ＭＳ Ｐゴシック" charset="0"/>
              </a:rPr>
              <a:t>Time per </a:t>
            </a:r>
            <a:r>
              <a:rPr lang="it-IT" dirty="0" err="1">
                <a:latin typeface="Arial" charset="0"/>
                <a:ea typeface="ＭＳ Ｐゴシック" charset="0"/>
                <a:cs typeface="ＭＳ Ｐゴシック" charset="0"/>
              </a:rPr>
              <a:t>run</a:t>
            </a:r>
            <a:r>
              <a:rPr lang="it-IT" dirty="0">
                <a:latin typeface="Arial" charset="0"/>
                <a:ea typeface="ＭＳ Ｐゴシック" charset="0"/>
                <a:cs typeface="ＭＳ Ｐゴシック" charset="0"/>
              </a:rPr>
              <a:t>: 2 to 11 days</a:t>
            </a:r>
          </a:p>
          <a:p>
            <a:pPr lvl="1"/>
            <a:r>
              <a:rPr lang="it-IT" dirty="0">
                <a:latin typeface="Arial" charset="0"/>
                <a:ea typeface="ＭＳ Ｐゴシック" charset="0"/>
                <a:cs typeface="ＭＳ Ｐゴシック" charset="0"/>
              </a:rPr>
              <a:t>Platform </a:t>
            </a:r>
            <a:r>
              <a:rPr lang="it-IT" dirty="0" err="1">
                <a:latin typeface="Arial" charset="0"/>
                <a:ea typeface="ＭＳ Ｐゴシック" charset="0"/>
                <a:cs typeface="ＭＳ Ｐゴシック" charset="0"/>
              </a:rPr>
              <a:t>specific</a:t>
            </a:r>
            <a:r>
              <a:rPr lang="it-IT" dirty="0">
                <a:latin typeface="Arial" charset="0"/>
                <a:ea typeface="ＭＳ Ｐゴシック" charset="0"/>
                <a:cs typeface="ＭＳ Ｐゴシック" charset="0"/>
              </a:rPr>
              <a:t> </a:t>
            </a:r>
            <a:r>
              <a:rPr lang="it-IT" dirty="0" err="1">
                <a:latin typeface="Arial" charset="0"/>
                <a:ea typeface="ＭＳ Ｐゴシック" charset="0"/>
                <a:cs typeface="ＭＳ Ｐゴシック" charset="0"/>
              </a:rPr>
              <a:t>sequencing</a:t>
            </a:r>
            <a:r>
              <a:rPr lang="it-IT" dirty="0">
                <a:latin typeface="Arial" charset="0"/>
                <a:ea typeface="ＭＳ Ｐゴシック" charset="0"/>
                <a:cs typeface="ＭＳ Ｐゴシック" charset="0"/>
              </a:rPr>
              <a:t> </a:t>
            </a:r>
            <a:r>
              <a:rPr lang="it-IT" dirty="0" err="1">
                <a:latin typeface="Arial" charset="0"/>
                <a:ea typeface="ＭＳ Ｐゴシック" charset="0"/>
                <a:cs typeface="ＭＳ Ｐゴシック" charset="0"/>
              </a:rPr>
              <a:t>error</a:t>
            </a:r>
            <a:r>
              <a:rPr lang="it-IT" dirty="0">
                <a:latin typeface="Arial" charset="0"/>
                <a:ea typeface="ＭＳ Ｐゴシック" charset="0"/>
                <a:cs typeface="ＭＳ Ｐゴシック" charset="0"/>
              </a:rPr>
              <a:t>: </a:t>
            </a:r>
          </a:p>
          <a:p>
            <a:pPr lvl="2"/>
            <a:r>
              <a:rPr lang="it-IT" b="1" dirty="0">
                <a:latin typeface="Arial" charset="0"/>
                <a:ea typeface="ＭＳ Ｐゴシック" charset="0"/>
                <a:cs typeface="ＭＳ Ｐゴシック" charset="0"/>
              </a:rPr>
              <a:t>base </a:t>
            </a:r>
            <a:r>
              <a:rPr lang="it-IT" b="1" dirty="0" err="1">
                <a:latin typeface="Arial" charset="0"/>
                <a:ea typeface="ＭＳ Ｐゴシック" charset="0"/>
                <a:cs typeface="ＭＳ Ｐゴシック" charset="0"/>
              </a:rPr>
              <a:t>miscalling</a:t>
            </a:r>
            <a:r>
              <a:rPr lang="it-IT" b="1" dirty="0">
                <a:latin typeface="Arial" charset="0"/>
                <a:ea typeface="ＭＳ Ｐゴシック" charset="0"/>
                <a:cs typeface="ＭＳ Ｐゴシック" charset="0"/>
              </a:rPr>
              <a:t> ~1%</a:t>
            </a:r>
          </a:p>
          <a:p>
            <a:pPr lvl="1"/>
            <a:r>
              <a:rPr lang="it-IT" dirty="0">
                <a:latin typeface="Arial" charset="0"/>
                <a:ea typeface="ＭＳ Ｐゴシック" charset="0"/>
                <a:cs typeface="ＭＳ Ｐゴシック" charset="0"/>
              </a:rPr>
              <a:t>Cost: 5-150$ </a:t>
            </a:r>
            <a:r>
              <a:rPr lang="it-IT" i="0" u="none" strike="noStrike" dirty="0">
                <a:solidFill>
                  <a:srgbClr val="202122"/>
                </a:solidFill>
                <a:effectLst/>
                <a:latin typeface="Arial" panose="020B0604020202020204" pitchFamily="34" charset="0"/>
              </a:rPr>
              <a:t>per 1 </a:t>
            </a:r>
            <a:r>
              <a:rPr lang="it-IT" dirty="0" err="1">
                <a:solidFill>
                  <a:srgbClr val="202122"/>
                </a:solidFill>
                <a:latin typeface="Arial" panose="020B0604020202020204" pitchFamily="34" charset="0"/>
              </a:rPr>
              <a:t>B</a:t>
            </a:r>
            <a:r>
              <a:rPr lang="it-IT" i="0" u="none" strike="noStrike" dirty="0" err="1">
                <a:solidFill>
                  <a:srgbClr val="202122"/>
                </a:solidFill>
                <a:effectLst/>
                <a:latin typeface="Arial" panose="020B0604020202020204" pitchFamily="34" charset="0"/>
              </a:rPr>
              <a:t>illion</a:t>
            </a:r>
            <a:r>
              <a:rPr lang="it-IT" i="0" u="none" strike="noStrike" dirty="0">
                <a:solidFill>
                  <a:srgbClr val="202122"/>
                </a:solidFill>
                <a:effectLst/>
                <a:latin typeface="Arial" panose="020B0604020202020204" pitchFamily="34" charset="0"/>
              </a:rPr>
              <a:t> </a:t>
            </a:r>
            <a:r>
              <a:rPr lang="it-IT" i="0" u="none" strike="noStrike" dirty="0" err="1">
                <a:solidFill>
                  <a:srgbClr val="202122"/>
                </a:solidFill>
                <a:effectLst/>
                <a:latin typeface="Arial" panose="020B0604020202020204" pitchFamily="34" charset="0"/>
              </a:rPr>
              <a:t>bases</a:t>
            </a:r>
            <a:endParaRPr lang="it-IT" dirty="0">
              <a:latin typeface="Arial" charset="0"/>
              <a:ea typeface="ＭＳ Ｐゴシック" charset="0"/>
              <a:cs typeface="ＭＳ Ｐゴシック"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Immagine 3" descr="Screen Shot 2015-05-15 at 11.59.00 AM.png"/>
          <p:cNvPicPr>
            <a:picLocks noChangeAspect="1"/>
          </p:cNvPicPr>
          <p:nvPr/>
        </p:nvPicPr>
        <p:blipFill>
          <a:blip r:embed="rId2">
            <a:extLst>
              <a:ext uri="{28A0092B-C50C-407E-A947-70E740481C1C}">
                <a14:useLocalDpi xmlns:a14="http://schemas.microsoft.com/office/drawing/2010/main" val="0"/>
              </a:ext>
            </a:extLst>
          </a:blip>
          <a:srcRect t="2589" b="16356"/>
          <a:stretch>
            <a:fillRect/>
          </a:stretch>
        </p:blipFill>
        <p:spPr bwMode="auto">
          <a:xfrm>
            <a:off x="-6350" y="0"/>
            <a:ext cx="6883400" cy="336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2098" name="Immagine 4" descr="Screen Shot 2015-05-15 at 11.58.44 AM.png"/>
          <p:cNvPicPr>
            <a:picLocks noChangeAspect="1"/>
          </p:cNvPicPr>
          <p:nvPr/>
        </p:nvPicPr>
        <p:blipFill>
          <a:blip r:embed="rId3">
            <a:extLst>
              <a:ext uri="{28A0092B-C50C-407E-A947-70E740481C1C}">
                <a14:useLocalDpi xmlns:a14="http://schemas.microsoft.com/office/drawing/2010/main" val="0"/>
              </a:ext>
            </a:extLst>
          </a:blip>
          <a:srcRect t="2078" b="16530"/>
          <a:stretch>
            <a:fillRect/>
          </a:stretch>
        </p:blipFill>
        <p:spPr bwMode="auto">
          <a:xfrm>
            <a:off x="2085975" y="3368675"/>
            <a:ext cx="705485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1 Título"/>
          <p:cNvSpPr>
            <a:spLocks noGrp="1"/>
          </p:cNvSpPr>
          <p:nvPr>
            <p:ph type="title"/>
          </p:nvPr>
        </p:nvSpPr>
        <p:spPr/>
        <p:txBody>
          <a:bodyPr/>
          <a:lstStyle/>
          <a:p>
            <a:pPr eaLnBrk="1" hangingPunct="1"/>
            <a:r>
              <a:rPr lang="es-ES">
                <a:solidFill>
                  <a:srgbClr val="FF0000"/>
                </a:solidFill>
                <a:latin typeface="Arial" charset="0"/>
              </a:rPr>
              <a:t>454</a:t>
            </a:r>
            <a:r>
              <a:rPr lang="es-ES">
                <a:solidFill>
                  <a:schemeClr val="tx1"/>
                </a:solidFill>
                <a:latin typeface="Arial" charset="0"/>
              </a:rPr>
              <a:t> vs</a:t>
            </a:r>
            <a:r>
              <a:rPr lang="es-ES">
                <a:latin typeface="Arial" charset="0"/>
              </a:rPr>
              <a:t> </a:t>
            </a:r>
            <a:r>
              <a:rPr lang="es-ES">
                <a:solidFill>
                  <a:srgbClr val="00B050"/>
                </a:solidFill>
                <a:latin typeface="Arial" charset="0"/>
              </a:rPr>
              <a:t>Illumina</a:t>
            </a:r>
          </a:p>
        </p:txBody>
      </p:sp>
      <p:graphicFrame>
        <p:nvGraphicFramePr>
          <p:cNvPr id="2" name="Tabella 1"/>
          <p:cNvGraphicFramePr>
            <a:graphicFrameLocks noGrp="1"/>
          </p:cNvGraphicFramePr>
          <p:nvPr>
            <p:extLst>
              <p:ext uri="{D42A27DB-BD31-4B8C-83A1-F6EECF244321}">
                <p14:modId xmlns:p14="http://schemas.microsoft.com/office/powerpoint/2010/main" val="2337185436"/>
              </p:ext>
            </p:extLst>
          </p:nvPr>
        </p:nvGraphicFramePr>
        <p:xfrm>
          <a:off x="395288" y="1644888"/>
          <a:ext cx="8497887" cy="2936240"/>
        </p:xfrm>
        <a:graphic>
          <a:graphicData uri="http://schemas.openxmlformats.org/drawingml/2006/table">
            <a:tbl>
              <a:tblPr firstRow="1" bandRow="1">
                <a:tableStyleId>{5C22544A-7EE6-4342-B048-85BDC9FD1C3A}</a:tableStyleId>
              </a:tblPr>
              <a:tblGrid>
                <a:gridCol w="2832629">
                  <a:extLst>
                    <a:ext uri="{9D8B030D-6E8A-4147-A177-3AD203B41FA5}">
                      <a16:colId xmlns:a16="http://schemas.microsoft.com/office/drawing/2014/main" val="20000"/>
                    </a:ext>
                  </a:extLst>
                </a:gridCol>
                <a:gridCol w="2832629">
                  <a:extLst>
                    <a:ext uri="{9D8B030D-6E8A-4147-A177-3AD203B41FA5}">
                      <a16:colId xmlns:a16="http://schemas.microsoft.com/office/drawing/2014/main" val="20001"/>
                    </a:ext>
                  </a:extLst>
                </a:gridCol>
                <a:gridCol w="2832629">
                  <a:extLst>
                    <a:ext uri="{9D8B030D-6E8A-4147-A177-3AD203B41FA5}">
                      <a16:colId xmlns:a16="http://schemas.microsoft.com/office/drawing/2014/main" val="20002"/>
                    </a:ext>
                  </a:extLst>
                </a:gridCol>
              </a:tblGrid>
              <a:tr h="370840">
                <a:tc>
                  <a:txBody>
                    <a:bodyPr/>
                    <a:lstStyle/>
                    <a:p>
                      <a:pPr algn="ctr"/>
                      <a:endParaRPr lang="en-US" sz="1800" dirty="0"/>
                    </a:p>
                  </a:txBody>
                  <a:tcPr marL="91450" marR="91450" anchor="ctr">
                    <a:solidFill>
                      <a:schemeClr val="bg2"/>
                    </a:solidFill>
                  </a:tcPr>
                </a:tc>
                <a:tc>
                  <a:txBody>
                    <a:bodyPr/>
                    <a:lstStyle/>
                    <a:p>
                      <a:pPr algn="ctr"/>
                      <a:r>
                        <a:rPr lang="es-ES" sz="1800" dirty="0">
                          <a:solidFill>
                            <a:srgbClr val="FF0000"/>
                          </a:solidFill>
                          <a:latin typeface="Arial" charset="0"/>
                        </a:rPr>
                        <a:t>454</a:t>
                      </a:r>
                      <a:endParaRPr lang="en-US" sz="1800" dirty="0"/>
                    </a:p>
                  </a:txBody>
                  <a:tcPr marL="91450" marR="91450" anchor="ctr">
                    <a:solidFill>
                      <a:schemeClr val="bg2"/>
                    </a:solidFill>
                  </a:tcPr>
                </a:tc>
                <a:tc>
                  <a:txBody>
                    <a:bodyPr/>
                    <a:lstStyle/>
                    <a:p>
                      <a:pPr algn="ctr"/>
                      <a:r>
                        <a:rPr lang="en-US" sz="1800" dirty="0" err="1">
                          <a:solidFill>
                            <a:srgbClr val="408000"/>
                          </a:solidFill>
                        </a:rPr>
                        <a:t>Illumina</a:t>
                      </a:r>
                      <a:endParaRPr lang="en-US" sz="1800" dirty="0">
                        <a:solidFill>
                          <a:srgbClr val="408000"/>
                        </a:solidFill>
                      </a:endParaRPr>
                    </a:p>
                  </a:txBody>
                  <a:tcPr marL="91450" marR="91450" anchor="ctr">
                    <a:solidFill>
                      <a:schemeClr val="bg2"/>
                    </a:solidFill>
                  </a:tcPr>
                </a:tc>
                <a:extLst>
                  <a:ext uri="{0D108BD9-81ED-4DB2-BD59-A6C34878D82A}">
                    <a16:rowId xmlns:a16="http://schemas.microsoft.com/office/drawing/2014/main" val="10000"/>
                  </a:ext>
                </a:extLst>
              </a:tr>
              <a:tr h="370840">
                <a:tc>
                  <a:txBody>
                    <a:bodyPr/>
                    <a:lstStyle/>
                    <a:p>
                      <a:pPr algn="ctr"/>
                      <a:r>
                        <a:rPr lang="en-US" sz="1800" dirty="0"/>
                        <a:t>Cost per 1</a:t>
                      </a:r>
                      <a:r>
                        <a:rPr lang="en-US" sz="1800" baseline="0" dirty="0"/>
                        <a:t> billion bases</a:t>
                      </a:r>
                      <a:endParaRPr lang="en-US" sz="1800" dirty="0"/>
                    </a:p>
                  </a:txBody>
                  <a:tcPr marL="91450" marR="91450" anchor="ctr"/>
                </a:tc>
                <a:tc>
                  <a:txBody>
                    <a:bodyPr/>
                    <a:lstStyle/>
                    <a:p>
                      <a:pPr algn="ctr"/>
                      <a:r>
                        <a:rPr lang="en-US" sz="1800" dirty="0">
                          <a:solidFill>
                            <a:srgbClr val="FF0000"/>
                          </a:solidFill>
                        </a:rPr>
                        <a:t>10,000$</a:t>
                      </a:r>
                    </a:p>
                  </a:txBody>
                  <a:tcPr marL="91450" marR="91450" anchor="ctr"/>
                </a:tc>
                <a:tc>
                  <a:txBody>
                    <a:bodyPr/>
                    <a:lstStyle/>
                    <a:p>
                      <a:pPr algn="ctr"/>
                      <a:r>
                        <a:rPr lang="en-US" sz="1800" dirty="0">
                          <a:solidFill>
                            <a:srgbClr val="408000"/>
                          </a:solidFill>
                        </a:rPr>
                        <a:t>10$</a:t>
                      </a:r>
                    </a:p>
                  </a:txBody>
                  <a:tcPr marL="91450" marR="91450" anchor="ctr"/>
                </a:tc>
                <a:extLst>
                  <a:ext uri="{0D108BD9-81ED-4DB2-BD59-A6C34878D82A}">
                    <a16:rowId xmlns:a16="http://schemas.microsoft.com/office/drawing/2014/main" val="10001"/>
                  </a:ext>
                </a:extLst>
              </a:tr>
              <a:tr h="370840">
                <a:tc>
                  <a:txBody>
                    <a:bodyPr/>
                    <a:lstStyle/>
                    <a:p>
                      <a:pPr algn="ctr"/>
                      <a:r>
                        <a:rPr lang="en-US" sz="1800" dirty="0"/>
                        <a:t>Reads per run</a:t>
                      </a:r>
                    </a:p>
                  </a:txBody>
                  <a:tcPr marL="91450" marR="91450" anchor="ctr"/>
                </a:tc>
                <a:tc>
                  <a:txBody>
                    <a:bodyPr/>
                    <a:lstStyle/>
                    <a:p>
                      <a:pPr algn="ctr"/>
                      <a:r>
                        <a:rPr lang="en-US" sz="1800" dirty="0">
                          <a:solidFill>
                            <a:srgbClr val="FF0000"/>
                          </a:solidFill>
                        </a:rPr>
                        <a:t>1.000.000 (24h)</a:t>
                      </a:r>
                    </a:p>
                  </a:txBody>
                  <a:tcPr marL="91450" marR="91450" anchor="ctr"/>
                </a:tc>
                <a:tc>
                  <a:txBody>
                    <a:bodyPr/>
                    <a:lstStyle/>
                    <a:p>
                      <a:pPr algn="ctr"/>
                      <a:r>
                        <a:rPr lang="en-US" sz="1800" dirty="0">
                          <a:solidFill>
                            <a:srgbClr val="408000"/>
                          </a:solidFill>
                        </a:rPr>
                        <a:t>Up to 3 billions (1/2 weeks)</a:t>
                      </a:r>
                    </a:p>
                  </a:txBody>
                  <a:tcPr marL="91450" marR="91450" anchor="ctr"/>
                </a:tc>
                <a:extLst>
                  <a:ext uri="{0D108BD9-81ED-4DB2-BD59-A6C34878D82A}">
                    <a16:rowId xmlns:a16="http://schemas.microsoft.com/office/drawing/2014/main" val="10002"/>
                  </a:ext>
                </a:extLst>
              </a:tr>
              <a:tr h="914400">
                <a:tc>
                  <a:txBody>
                    <a:bodyPr/>
                    <a:lstStyle/>
                    <a:p>
                      <a:pPr algn="ctr"/>
                      <a:r>
                        <a:rPr lang="en-US" sz="1800" dirty="0"/>
                        <a:t>Error</a:t>
                      </a:r>
                      <a:r>
                        <a:rPr lang="en-US" sz="1800" baseline="0" dirty="0"/>
                        <a:t> pattern</a:t>
                      </a:r>
                      <a:endParaRPr lang="en-US" sz="1800" dirty="0"/>
                    </a:p>
                  </a:txBody>
                  <a:tcPr marL="91450" marR="91450" anchor="ctr"/>
                </a:tc>
                <a:tc>
                  <a:txBody>
                    <a:bodyPr/>
                    <a:lstStyle/>
                    <a:p>
                      <a:pPr algn="ctr"/>
                      <a:r>
                        <a:rPr lang="en-US" sz="1800" dirty="0" err="1">
                          <a:solidFill>
                            <a:srgbClr val="FF0000"/>
                          </a:solidFill>
                        </a:rPr>
                        <a:t>Homopolymers</a:t>
                      </a:r>
                      <a:endParaRPr lang="en-US" sz="1800" dirty="0">
                        <a:solidFill>
                          <a:srgbClr val="FF0000"/>
                        </a:solidFill>
                      </a:endParaRPr>
                    </a:p>
                  </a:txBody>
                  <a:tcPr marL="91450" marR="91450" anchor="ctr"/>
                </a:tc>
                <a:tc>
                  <a:txBody>
                    <a:bodyPr/>
                    <a:lstStyle/>
                    <a:p>
                      <a:pPr algn="ctr"/>
                      <a:r>
                        <a:rPr lang="en-US" sz="1800" dirty="0">
                          <a:solidFill>
                            <a:srgbClr val="408000"/>
                          </a:solidFill>
                        </a:rPr>
                        <a:t>Substitutions errors (more in correspondence</a:t>
                      </a:r>
                      <a:r>
                        <a:rPr lang="en-US" sz="1800" baseline="0" dirty="0">
                          <a:solidFill>
                            <a:srgbClr val="408000"/>
                          </a:solidFill>
                        </a:rPr>
                        <a:t> to specific profiles)</a:t>
                      </a:r>
                      <a:endParaRPr lang="en-US" sz="1800" dirty="0">
                        <a:solidFill>
                          <a:srgbClr val="408000"/>
                        </a:solidFill>
                      </a:endParaRPr>
                    </a:p>
                  </a:txBody>
                  <a:tcPr marL="91450" marR="91450" anchor="ctr"/>
                </a:tc>
                <a:extLst>
                  <a:ext uri="{0D108BD9-81ED-4DB2-BD59-A6C34878D82A}">
                    <a16:rowId xmlns:a16="http://schemas.microsoft.com/office/drawing/2014/main" val="10003"/>
                  </a:ext>
                </a:extLst>
              </a:tr>
              <a:tr h="640080">
                <a:tc>
                  <a:txBody>
                    <a:bodyPr/>
                    <a:lstStyle/>
                    <a:p>
                      <a:pPr algn="ctr"/>
                      <a:r>
                        <a:rPr lang="en-US" sz="1800" dirty="0"/>
                        <a:t>Applications</a:t>
                      </a:r>
                    </a:p>
                  </a:txBody>
                  <a:tcPr marL="91450" marR="9145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1800" dirty="0">
                          <a:solidFill>
                            <a:srgbClr val="FF0000"/>
                          </a:solidFill>
                          <a:latin typeface="Arial" charset="0"/>
                        </a:rPr>
                        <a:t>De</a:t>
                      </a:r>
                      <a:r>
                        <a:rPr lang="es-ES" sz="1800" baseline="0" dirty="0">
                          <a:solidFill>
                            <a:srgbClr val="FF0000"/>
                          </a:solidFill>
                          <a:latin typeface="Arial" charset="0"/>
                        </a:rPr>
                        <a:t> </a:t>
                      </a:r>
                      <a:r>
                        <a:rPr lang="es-ES" sz="1800" baseline="0" dirty="0" err="1">
                          <a:solidFill>
                            <a:srgbClr val="FF0000"/>
                          </a:solidFill>
                          <a:latin typeface="Arial" charset="0"/>
                        </a:rPr>
                        <a:t>n</a:t>
                      </a:r>
                      <a:r>
                        <a:rPr lang="es-ES" sz="1800" dirty="0" err="1">
                          <a:solidFill>
                            <a:srgbClr val="FF0000"/>
                          </a:solidFill>
                          <a:latin typeface="Arial" charset="0"/>
                        </a:rPr>
                        <a:t>ovo</a:t>
                      </a:r>
                      <a:r>
                        <a:rPr lang="es-ES" sz="1800" dirty="0">
                          <a:solidFill>
                            <a:srgbClr val="FF0000"/>
                          </a:solidFill>
                          <a:latin typeface="Arial" charset="0"/>
                        </a:rPr>
                        <a:t> </a:t>
                      </a:r>
                      <a:r>
                        <a:rPr lang="es-ES" sz="1800" dirty="0" err="1">
                          <a:solidFill>
                            <a:srgbClr val="FF0000"/>
                          </a:solidFill>
                          <a:latin typeface="Arial" charset="0"/>
                        </a:rPr>
                        <a:t>assembly</a:t>
                      </a:r>
                      <a:r>
                        <a:rPr lang="es-ES" sz="1800" dirty="0">
                          <a:solidFill>
                            <a:srgbClr val="FF0000"/>
                          </a:solidFill>
                          <a:latin typeface="Arial" charset="0"/>
                        </a:rPr>
                        <a:t>, </a:t>
                      </a:r>
                      <a:r>
                        <a:rPr lang="es-ES" sz="1800" dirty="0" err="1">
                          <a:solidFill>
                            <a:srgbClr val="FF0000"/>
                          </a:solidFill>
                          <a:latin typeface="Arial" charset="0"/>
                        </a:rPr>
                        <a:t>metagenomics</a:t>
                      </a:r>
                      <a:endParaRPr lang="es-ES" sz="1800" dirty="0">
                        <a:solidFill>
                          <a:srgbClr val="FF0000"/>
                        </a:solidFill>
                        <a:latin typeface="Arial" charset="0"/>
                      </a:endParaRPr>
                    </a:p>
                  </a:txBody>
                  <a:tcPr marL="91450" marR="91450" anchor="ctr"/>
                </a:tc>
                <a:tc>
                  <a:txBody>
                    <a:bodyPr/>
                    <a:lstStyle/>
                    <a:p>
                      <a:pPr algn="ctr"/>
                      <a:r>
                        <a:rPr lang="en-US" sz="1800" dirty="0">
                          <a:solidFill>
                            <a:srgbClr val="408000"/>
                          </a:solidFill>
                        </a:rPr>
                        <a:t>WGS, WES,</a:t>
                      </a:r>
                      <a:r>
                        <a:rPr lang="en-US" sz="1800" baseline="0" dirty="0">
                          <a:solidFill>
                            <a:srgbClr val="408000"/>
                          </a:solidFill>
                        </a:rPr>
                        <a:t> </a:t>
                      </a:r>
                      <a:r>
                        <a:rPr lang="en-US" sz="1800" dirty="0">
                          <a:solidFill>
                            <a:srgbClr val="408000"/>
                          </a:solidFill>
                        </a:rPr>
                        <a:t>RNA-</a:t>
                      </a:r>
                      <a:r>
                        <a:rPr lang="en-US" sz="1800" dirty="0" err="1">
                          <a:solidFill>
                            <a:srgbClr val="408000"/>
                          </a:solidFill>
                        </a:rPr>
                        <a:t>seq</a:t>
                      </a:r>
                      <a:r>
                        <a:rPr lang="en-US" sz="1800" dirty="0">
                          <a:solidFill>
                            <a:srgbClr val="408000"/>
                          </a:solidFill>
                        </a:rPr>
                        <a:t>, small RNA-</a:t>
                      </a:r>
                      <a:r>
                        <a:rPr lang="en-US" sz="1800" dirty="0" err="1">
                          <a:solidFill>
                            <a:srgbClr val="408000"/>
                          </a:solidFill>
                        </a:rPr>
                        <a:t>seq</a:t>
                      </a:r>
                      <a:endParaRPr lang="en-US" sz="1800" dirty="0">
                        <a:solidFill>
                          <a:srgbClr val="408000"/>
                        </a:solidFill>
                      </a:endParaRPr>
                    </a:p>
                  </a:txBody>
                  <a:tcPr marL="91450" marR="91450"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Oxford Nanopore sequencing technology. Mechanism of action">
            <a:extLst>
              <a:ext uri="{FF2B5EF4-FFF2-40B4-BE49-F238E27FC236}">
                <a16:creationId xmlns:a16="http://schemas.microsoft.com/office/drawing/2014/main" id="{9D1BFC1B-07EC-6694-1A33-FE21CD131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340768"/>
            <a:ext cx="6978937" cy="3455544"/>
          </a:xfrm>
          <a:prstGeom prst="rect">
            <a:avLst/>
          </a:prstGeom>
          <a:solidFill>
            <a:schemeClr val="bg1"/>
          </a:solidFill>
        </p:spPr>
      </p:pic>
      <p:sp>
        <p:nvSpPr>
          <p:cNvPr id="5" name="CasellaDiTesto 4">
            <a:extLst>
              <a:ext uri="{FF2B5EF4-FFF2-40B4-BE49-F238E27FC236}">
                <a16:creationId xmlns:a16="http://schemas.microsoft.com/office/drawing/2014/main" id="{44469AE2-F1AC-2AC3-D2A5-F37F0B48463F}"/>
              </a:ext>
            </a:extLst>
          </p:cNvPr>
          <p:cNvSpPr txBox="1"/>
          <p:nvPr/>
        </p:nvSpPr>
        <p:spPr>
          <a:xfrm>
            <a:off x="0" y="4869160"/>
            <a:ext cx="9144000" cy="2031325"/>
          </a:xfrm>
          <a:prstGeom prst="rect">
            <a:avLst/>
          </a:prstGeom>
          <a:solidFill>
            <a:schemeClr val="bg1"/>
          </a:solidFill>
        </p:spPr>
        <p:txBody>
          <a:bodyPr wrap="square">
            <a:spAutoFit/>
          </a:bodyPr>
          <a:lstStyle/>
          <a:p>
            <a:pPr algn="just"/>
            <a:r>
              <a:rPr lang="it-IT" sz="1800" b="1" dirty="0"/>
              <a:t>A.</a:t>
            </a:r>
            <a:r>
              <a:rPr lang="it-IT" sz="1800" dirty="0"/>
              <a:t> DNA library </a:t>
            </a:r>
            <a:r>
              <a:rPr lang="it-IT" sz="1800" dirty="0" err="1"/>
              <a:t>preparation</a:t>
            </a:r>
            <a:r>
              <a:rPr lang="it-IT" sz="1800" dirty="0"/>
              <a:t>. </a:t>
            </a:r>
            <a:r>
              <a:rPr lang="it-IT" sz="1800" dirty="0" err="1"/>
              <a:t>Adaptors</a:t>
            </a:r>
            <a:r>
              <a:rPr lang="it-IT" sz="1800" dirty="0"/>
              <a:t> are </a:t>
            </a:r>
            <a:r>
              <a:rPr lang="it-IT" sz="1800" dirty="0" err="1"/>
              <a:t>added</a:t>
            </a:r>
            <a:r>
              <a:rPr lang="it-IT" sz="1800" dirty="0"/>
              <a:t> to the target DNA and a </a:t>
            </a:r>
            <a:r>
              <a:rPr lang="it-IT" sz="1800" dirty="0" err="1"/>
              <a:t>motor</a:t>
            </a:r>
            <a:r>
              <a:rPr lang="it-IT" sz="1800" dirty="0"/>
              <a:t> </a:t>
            </a:r>
            <a:r>
              <a:rPr lang="it-IT" sz="1800" dirty="0" err="1"/>
              <a:t>protein</a:t>
            </a:r>
            <a:r>
              <a:rPr lang="it-IT" sz="1800" dirty="0"/>
              <a:t> </a:t>
            </a:r>
            <a:r>
              <a:rPr lang="it-IT" sz="1800" dirty="0" err="1"/>
              <a:t>binds</a:t>
            </a:r>
            <a:r>
              <a:rPr lang="it-IT" sz="1800" dirty="0"/>
              <a:t> and </a:t>
            </a:r>
            <a:r>
              <a:rPr lang="it-IT" sz="1800" dirty="0" err="1"/>
              <a:t>delivers</a:t>
            </a:r>
            <a:r>
              <a:rPr lang="it-IT" sz="1800" dirty="0"/>
              <a:t> the DNA </a:t>
            </a:r>
            <a:r>
              <a:rPr lang="it-IT" sz="1600" dirty="0"/>
              <a:t>to</a:t>
            </a:r>
            <a:r>
              <a:rPr lang="it-IT" sz="1800" dirty="0"/>
              <a:t> a </a:t>
            </a:r>
            <a:r>
              <a:rPr lang="it-IT" sz="1800" dirty="0" err="1"/>
              <a:t>nanopore</a:t>
            </a:r>
            <a:r>
              <a:rPr lang="it-IT" sz="1800" dirty="0"/>
              <a:t> on the flow </a:t>
            </a:r>
            <a:r>
              <a:rPr lang="it-IT" sz="1800" dirty="0" err="1"/>
              <a:t>cell</a:t>
            </a:r>
            <a:r>
              <a:rPr lang="it-IT" sz="1800" dirty="0"/>
              <a:t>. </a:t>
            </a:r>
            <a:r>
              <a:rPr lang="it-IT" sz="1800" dirty="0" err="1"/>
              <a:t>Each</a:t>
            </a:r>
            <a:r>
              <a:rPr lang="it-IT" sz="1800" dirty="0"/>
              <a:t> </a:t>
            </a:r>
            <a:r>
              <a:rPr lang="it-IT" sz="1800" dirty="0" err="1"/>
              <a:t>nanopore</a:t>
            </a:r>
            <a:r>
              <a:rPr lang="it-IT" sz="1800" dirty="0"/>
              <a:t> </a:t>
            </a:r>
            <a:r>
              <a:rPr lang="it-IT" sz="1800" dirty="0" err="1"/>
              <a:t>is</a:t>
            </a:r>
            <a:r>
              <a:rPr lang="it-IT" sz="1800" dirty="0"/>
              <a:t> embedded in a electro-</a:t>
            </a:r>
            <a:r>
              <a:rPr lang="it-IT" sz="1800" dirty="0" err="1"/>
              <a:t>resistant</a:t>
            </a:r>
            <a:r>
              <a:rPr lang="it-IT" sz="1800" dirty="0"/>
              <a:t> membrane and </a:t>
            </a:r>
            <a:r>
              <a:rPr lang="it-IT" sz="1800" dirty="0" err="1"/>
              <a:t>is</a:t>
            </a:r>
            <a:r>
              <a:rPr lang="it-IT" sz="1800" dirty="0"/>
              <a:t> </a:t>
            </a:r>
            <a:r>
              <a:rPr lang="it-IT" sz="1800" dirty="0" err="1"/>
              <a:t>associated</a:t>
            </a:r>
            <a:r>
              <a:rPr lang="it-IT" sz="1800" dirty="0"/>
              <a:t> to an </a:t>
            </a:r>
            <a:r>
              <a:rPr lang="it-IT" sz="1800" dirty="0" err="1"/>
              <a:t>electrode</a:t>
            </a:r>
            <a:r>
              <a:rPr lang="it-IT" sz="1800" dirty="0"/>
              <a:t> </a:t>
            </a:r>
            <a:r>
              <a:rPr lang="it-IT" sz="1800" dirty="0" err="1"/>
              <a:t>connected</a:t>
            </a:r>
            <a:r>
              <a:rPr lang="it-IT" sz="1800" dirty="0"/>
              <a:t> to a </a:t>
            </a:r>
            <a:r>
              <a:rPr lang="it-IT" sz="1800" dirty="0" err="1"/>
              <a:t>channel</a:t>
            </a:r>
            <a:r>
              <a:rPr lang="it-IT" sz="1800" dirty="0"/>
              <a:t> in a </a:t>
            </a:r>
            <a:r>
              <a:rPr lang="it-IT" sz="1800" dirty="0" err="1"/>
              <a:t>sensor</a:t>
            </a:r>
            <a:r>
              <a:rPr lang="it-IT" sz="1800" dirty="0"/>
              <a:t> chip. </a:t>
            </a:r>
          </a:p>
          <a:p>
            <a:pPr algn="just"/>
            <a:r>
              <a:rPr lang="it-IT" sz="1800" b="1" dirty="0"/>
              <a:t>B.</a:t>
            </a:r>
            <a:r>
              <a:rPr lang="it-IT" sz="1800" dirty="0"/>
              <a:t> Motor </a:t>
            </a:r>
            <a:r>
              <a:rPr lang="it-IT" sz="1800" dirty="0" err="1"/>
              <a:t>protein</a:t>
            </a:r>
            <a:r>
              <a:rPr lang="it-IT" sz="1800" dirty="0"/>
              <a:t> </a:t>
            </a:r>
            <a:r>
              <a:rPr lang="it-IT" sz="1800" dirty="0" err="1"/>
              <a:t>unwinds</a:t>
            </a:r>
            <a:r>
              <a:rPr lang="it-IT" sz="1800" dirty="0"/>
              <a:t> the </a:t>
            </a:r>
            <a:r>
              <a:rPr lang="it-IT" sz="1800" dirty="0" err="1"/>
              <a:t>dsDNA</a:t>
            </a:r>
            <a:r>
              <a:rPr lang="it-IT" sz="1800" dirty="0"/>
              <a:t> and </a:t>
            </a:r>
            <a:r>
              <a:rPr lang="it-IT" sz="1800" dirty="0" err="1"/>
              <a:t>pushes</a:t>
            </a:r>
            <a:r>
              <a:rPr lang="it-IT" sz="1800" dirty="0"/>
              <a:t> </a:t>
            </a:r>
            <a:r>
              <a:rPr lang="it-IT" sz="1800" dirty="0" err="1"/>
              <a:t>it</a:t>
            </a:r>
            <a:r>
              <a:rPr lang="it-IT" sz="1800" dirty="0"/>
              <a:t> </a:t>
            </a:r>
            <a:r>
              <a:rPr lang="it-IT" sz="1800" dirty="0" err="1"/>
              <a:t>through</a:t>
            </a:r>
            <a:r>
              <a:rPr lang="it-IT" sz="1800" dirty="0"/>
              <a:t> the </a:t>
            </a:r>
            <a:r>
              <a:rPr lang="it-IT" sz="1800" dirty="0" err="1"/>
              <a:t>nanopore</a:t>
            </a:r>
            <a:r>
              <a:rPr lang="it-IT" sz="1800" dirty="0"/>
              <a:t>. </a:t>
            </a:r>
          </a:p>
          <a:p>
            <a:pPr algn="just"/>
            <a:r>
              <a:rPr lang="it-IT" sz="1800" b="1" dirty="0"/>
              <a:t>C. </a:t>
            </a:r>
            <a:r>
              <a:rPr lang="it-IT" sz="1800" dirty="0" err="1"/>
              <a:t>Fluctuations</a:t>
            </a:r>
            <a:r>
              <a:rPr lang="it-IT" sz="1800" dirty="0"/>
              <a:t> in </a:t>
            </a:r>
            <a:r>
              <a:rPr lang="it-IT" sz="1800" dirty="0" err="1"/>
              <a:t>current</a:t>
            </a:r>
            <a:r>
              <a:rPr lang="it-IT" sz="1800" dirty="0"/>
              <a:t> </a:t>
            </a:r>
            <a:r>
              <a:rPr lang="it-IT" sz="1800" dirty="0" err="1"/>
              <a:t>as</a:t>
            </a:r>
            <a:r>
              <a:rPr lang="it-IT" sz="1800" dirty="0"/>
              <a:t> the DNA </a:t>
            </a:r>
            <a:r>
              <a:rPr lang="it-IT" sz="1800" dirty="0" err="1"/>
              <a:t>is</a:t>
            </a:r>
            <a:r>
              <a:rPr lang="it-IT" sz="1800" dirty="0"/>
              <a:t> </a:t>
            </a:r>
            <a:r>
              <a:rPr lang="it-IT" sz="1800" dirty="0" err="1"/>
              <a:t>pushed</a:t>
            </a:r>
            <a:r>
              <a:rPr lang="it-IT" sz="1800" dirty="0"/>
              <a:t> </a:t>
            </a:r>
            <a:r>
              <a:rPr lang="it-IT" sz="1800" dirty="0" err="1"/>
              <a:t>through</a:t>
            </a:r>
            <a:r>
              <a:rPr lang="it-IT" sz="1800" dirty="0"/>
              <a:t> the </a:t>
            </a:r>
            <a:r>
              <a:rPr lang="it-IT" sz="1800" dirty="0" err="1"/>
              <a:t>nanopore</a:t>
            </a:r>
            <a:r>
              <a:rPr lang="it-IT" sz="1800" dirty="0"/>
              <a:t> are </a:t>
            </a:r>
            <a:r>
              <a:rPr lang="it-IT" sz="1800" dirty="0" err="1"/>
              <a:t>recorded</a:t>
            </a:r>
            <a:r>
              <a:rPr lang="it-IT" sz="1800" dirty="0"/>
              <a:t> and </a:t>
            </a:r>
            <a:r>
              <a:rPr lang="it-IT" sz="1800" dirty="0" err="1"/>
              <a:t>analyzed</a:t>
            </a:r>
            <a:r>
              <a:rPr lang="it-IT" sz="1800" dirty="0"/>
              <a:t>.</a:t>
            </a:r>
            <a:endParaRPr lang="it-IT" sz="1800" b="1" i="0" u="none" strike="noStrike" cap="all" dirty="0">
              <a:effectLst/>
              <a:latin typeface="Barlow Condensed" panose="020F0502020204030204" pitchFamily="34" charset="0"/>
            </a:endParaRPr>
          </a:p>
        </p:txBody>
      </p:sp>
      <p:sp>
        <p:nvSpPr>
          <p:cNvPr id="7" name="CasellaDiTesto 6">
            <a:extLst>
              <a:ext uri="{FF2B5EF4-FFF2-40B4-BE49-F238E27FC236}">
                <a16:creationId xmlns:a16="http://schemas.microsoft.com/office/drawing/2014/main" id="{D62663CE-884C-51BE-9F79-01E476461F92}"/>
              </a:ext>
            </a:extLst>
          </p:cNvPr>
          <p:cNvSpPr txBox="1"/>
          <p:nvPr/>
        </p:nvSpPr>
        <p:spPr>
          <a:xfrm>
            <a:off x="107504" y="44624"/>
            <a:ext cx="8928992" cy="1415772"/>
          </a:xfrm>
          <a:prstGeom prst="rect">
            <a:avLst/>
          </a:prstGeom>
          <a:noFill/>
        </p:spPr>
        <p:txBody>
          <a:bodyPr wrap="square">
            <a:spAutoFit/>
          </a:bodyPr>
          <a:lstStyle/>
          <a:p>
            <a:r>
              <a:rPr lang="it-IT" b="1" dirty="0">
                <a:latin typeface="+mj-lt"/>
              </a:rPr>
              <a:t>The </a:t>
            </a:r>
            <a:r>
              <a:rPr lang="it-IT" b="1" dirty="0" err="1">
                <a:latin typeface="+mj-lt"/>
              </a:rPr>
              <a:t>third</a:t>
            </a:r>
            <a:r>
              <a:rPr lang="it-IT" b="1" dirty="0">
                <a:latin typeface="+mj-lt"/>
              </a:rPr>
              <a:t> generation: REAL TIME LONG READS</a:t>
            </a:r>
          </a:p>
          <a:p>
            <a:r>
              <a:rPr lang="it-IT" b="1" dirty="0">
                <a:latin typeface="+mj-lt"/>
              </a:rPr>
              <a:t>		DNA (OR RNA) SEQUENCING</a:t>
            </a:r>
          </a:p>
          <a:p>
            <a:pPr algn="ctr"/>
            <a:endParaRPr lang="it-IT" sz="900" b="1" dirty="0">
              <a:latin typeface="+mj-lt"/>
            </a:endParaRPr>
          </a:p>
          <a:p>
            <a:pPr algn="ctr"/>
            <a:r>
              <a:rPr lang="it-IT" sz="2800" b="1" i="0" u="none" strike="noStrike" cap="all" dirty="0">
                <a:solidFill>
                  <a:schemeClr val="accent2">
                    <a:lumMod val="60000"/>
                    <a:lumOff val="40000"/>
                  </a:schemeClr>
                </a:solidFill>
                <a:effectLst/>
                <a:latin typeface="+mj-lt"/>
              </a:rPr>
              <a:t>OXFORD NANOPORE SEQUENCING</a:t>
            </a:r>
          </a:p>
        </p:txBody>
      </p:sp>
    </p:spTree>
    <p:extLst>
      <p:ext uri="{BB962C8B-B14F-4D97-AF65-F5344CB8AC3E}">
        <p14:creationId xmlns:p14="http://schemas.microsoft.com/office/powerpoint/2010/main" val="33116217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A58CAC5-D175-2109-5F7B-9C18DFDEB5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2694"/>
          <a:stretch/>
        </p:blipFill>
        <p:spPr bwMode="auto">
          <a:xfrm>
            <a:off x="3637117" y="476672"/>
            <a:ext cx="5307309"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9F42F9B2-AD82-090A-C467-0027603B7A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538" t="40202" b="5330"/>
          <a:stretch/>
        </p:blipFill>
        <p:spPr bwMode="auto">
          <a:xfrm>
            <a:off x="357828" y="1124744"/>
            <a:ext cx="2867304" cy="52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descr="the power of long reads">
            <a:extLst>
              <a:ext uri="{FF2B5EF4-FFF2-40B4-BE49-F238E27FC236}">
                <a16:creationId xmlns:a16="http://schemas.microsoft.com/office/drawing/2014/main" id="{D663FD09-4443-FD4A-7AC0-D91B8EC9B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863" y="3933056"/>
            <a:ext cx="5307309" cy="2730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0813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ortable DNA Sequencer MinION Helps Build the Internet of ...">
            <a:extLst>
              <a:ext uri="{FF2B5EF4-FFF2-40B4-BE49-F238E27FC236}">
                <a16:creationId xmlns:a16="http://schemas.microsoft.com/office/drawing/2014/main" id="{A6AA5F73-D4A3-C8FB-13C6-B71D1ECE6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2276872"/>
            <a:ext cx="2597105" cy="1951862"/>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D158EB67-2AF6-8906-9F22-3CC59E7BEE93}"/>
              </a:ext>
            </a:extLst>
          </p:cNvPr>
          <p:cNvSpPr txBox="1"/>
          <p:nvPr/>
        </p:nvSpPr>
        <p:spPr>
          <a:xfrm>
            <a:off x="2987824" y="3687415"/>
            <a:ext cx="1228221" cy="461665"/>
          </a:xfrm>
          <a:prstGeom prst="rect">
            <a:avLst/>
          </a:prstGeom>
          <a:noFill/>
        </p:spPr>
        <p:txBody>
          <a:bodyPr wrap="none" rtlCol="0">
            <a:spAutoFit/>
          </a:bodyPr>
          <a:lstStyle/>
          <a:p>
            <a:r>
              <a:rPr lang="it-IT" dirty="0" err="1"/>
              <a:t>MinION</a:t>
            </a:r>
            <a:endParaRPr lang="it-IT" dirty="0"/>
          </a:p>
        </p:txBody>
      </p:sp>
      <p:sp>
        <p:nvSpPr>
          <p:cNvPr id="10" name="CasellaDiTesto 9">
            <a:extLst>
              <a:ext uri="{FF2B5EF4-FFF2-40B4-BE49-F238E27FC236}">
                <a16:creationId xmlns:a16="http://schemas.microsoft.com/office/drawing/2014/main" id="{5902F5B2-15C3-F536-377D-DD112CCEFD09}"/>
              </a:ext>
            </a:extLst>
          </p:cNvPr>
          <p:cNvSpPr txBox="1"/>
          <p:nvPr/>
        </p:nvSpPr>
        <p:spPr>
          <a:xfrm>
            <a:off x="2627784" y="6207695"/>
            <a:ext cx="6624736" cy="461665"/>
          </a:xfrm>
          <a:prstGeom prst="rect">
            <a:avLst/>
          </a:prstGeom>
          <a:noFill/>
        </p:spPr>
        <p:txBody>
          <a:bodyPr wrap="square">
            <a:spAutoFit/>
          </a:bodyPr>
          <a:lstStyle/>
          <a:p>
            <a:r>
              <a:rPr lang="it-IT" dirty="0">
                <a:highlight>
                  <a:srgbClr val="CECEEF"/>
                </a:highlight>
              </a:rPr>
              <a:t>https://</a:t>
            </a:r>
            <a:r>
              <a:rPr lang="it-IT" dirty="0" err="1">
                <a:highlight>
                  <a:srgbClr val="CECEEF"/>
                </a:highlight>
              </a:rPr>
              <a:t>nanoporetech.com</a:t>
            </a:r>
            <a:r>
              <a:rPr lang="it-IT" dirty="0">
                <a:highlight>
                  <a:srgbClr val="CECEEF"/>
                </a:highlight>
              </a:rPr>
              <a:t>/</a:t>
            </a:r>
            <a:r>
              <a:rPr lang="it-IT" dirty="0" err="1">
                <a:highlight>
                  <a:srgbClr val="CECEEF"/>
                </a:highlight>
              </a:rPr>
              <a:t>platform</a:t>
            </a:r>
            <a:r>
              <a:rPr lang="it-IT" dirty="0">
                <a:highlight>
                  <a:srgbClr val="CECEEF"/>
                </a:highlight>
              </a:rPr>
              <a:t>/</a:t>
            </a:r>
            <a:r>
              <a:rPr lang="it-IT" dirty="0" err="1">
                <a:highlight>
                  <a:srgbClr val="CECEEF"/>
                </a:highlight>
              </a:rPr>
              <a:t>technology</a:t>
            </a:r>
            <a:endParaRPr lang="it-IT" dirty="0">
              <a:highlight>
                <a:srgbClr val="CECEEF"/>
              </a:highlight>
            </a:endParaRPr>
          </a:p>
        </p:txBody>
      </p:sp>
    </p:spTree>
    <p:extLst>
      <p:ext uri="{BB962C8B-B14F-4D97-AF65-F5344CB8AC3E}">
        <p14:creationId xmlns:p14="http://schemas.microsoft.com/office/powerpoint/2010/main" val="1673318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5"/>
          <p:cNvSpPr txBox="1">
            <a:spLocks noChangeArrowheads="1"/>
          </p:cNvSpPr>
          <p:nvPr/>
        </p:nvSpPr>
        <p:spPr bwMode="auto">
          <a:xfrm>
            <a:off x="142875" y="-9787"/>
            <a:ext cx="8893175"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3200" b="1" dirty="0" err="1">
                <a:solidFill>
                  <a:srgbClr val="003366"/>
                </a:solidFill>
              </a:rPr>
              <a:t>Shotgun</a:t>
            </a:r>
            <a:r>
              <a:rPr lang="it-IT" sz="3200" b="1" dirty="0">
                <a:solidFill>
                  <a:srgbClr val="003366"/>
                </a:solidFill>
              </a:rPr>
              <a:t> </a:t>
            </a:r>
            <a:r>
              <a:rPr lang="it-IT" sz="3200" b="1" dirty="0" err="1">
                <a:solidFill>
                  <a:srgbClr val="003366"/>
                </a:solidFill>
              </a:rPr>
              <a:t>sequencing</a:t>
            </a:r>
            <a:r>
              <a:rPr lang="it-IT" sz="3200" b="1" dirty="0">
                <a:solidFill>
                  <a:srgbClr val="003366"/>
                </a:solidFill>
              </a:rPr>
              <a:t> strategy</a:t>
            </a:r>
            <a:endParaRPr lang="en-US" sz="3200" b="1" dirty="0">
              <a:solidFill>
                <a:srgbClr val="003366"/>
              </a:solidFill>
            </a:endParaRPr>
          </a:p>
        </p:txBody>
      </p:sp>
      <p:sp>
        <p:nvSpPr>
          <p:cNvPr id="23556" name="Text Box 7"/>
          <p:cNvSpPr txBox="1">
            <a:spLocks noChangeArrowheads="1"/>
          </p:cNvSpPr>
          <p:nvPr/>
        </p:nvSpPr>
        <p:spPr bwMode="auto">
          <a:xfrm>
            <a:off x="303490" y="660752"/>
            <a:ext cx="7805737" cy="3416320"/>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eaLnBrk="1" hangingPunct="1">
              <a:buFont typeface="+mj-lt"/>
              <a:buAutoNum type="arabicPeriod"/>
            </a:pPr>
            <a:r>
              <a:rPr lang="it-IT" dirty="0"/>
              <a:t> </a:t>
            </a:r>
            <a:r>
              <a:rPr lang="it-IT" dirty="0" err="1"/>
              <a:t>Creating</a:t>
            </a:r>
            <a:r>
              <a:rPr lang="it-IT" dirty="0"/>
              <a:t> a RANDOM library of DNA </a:t>
            </a:r>
            <a:r>
              <a:rPr lang="it-IT" dirty="0" err="1"/>
              <a:t>fragments</a:t>
            </a:r>
            <a:endParaRPr lang="it-IT" dirty="0"/>
          </a:p>
          <a:p>
            <a:pPr marL="457200" indent="-457200" eaLnBrk="1" hangingPunct="1">
              <a:buFont typeface="+mj-lt"/>
              <a:buAutoNum type="arabicPeriod"/>
            </a:pPr>
            <a:endParaRPr lang="it-IT" dirty="0"/>
          </a:p>
          <a:p>
            <a:pPr marL="457200" indent="-457200" eaLnBrk="1" hangingPunct="1">
              <a:buFont typeface="+mj-lt"/>
              <a:buAutoNum type="arabicPeriod"/>
            </a:pPr>
            <a:endParaRPr lang="it-IT" dirty="0"/>
          </a:p>
          <a:p>
            <a:pPr marL="457200" indent="-457200" eaLnBrk="1" hangingPunct="1">
              <a:buFont typeface="+mj-lt"/>
              <a:buAutoNum type="arabicPeriod"/>
            </a:pPr>
            <a:endParaRPr lang="it-IT" dirty="0"/>
          </a:p>
          <a:p>
            <a:pPr marL="457200" indent="-457200" eaLnBrk="1" hangingPunct="1">
              <a:buFont typeface="+mj-lt"/>
              <a:buAutoNum type="arabicPeriod"/>
            </a:pPr>
            <a:endParaRPr lang="it-IT" dirty="0"/>
          </a:p>
          <a:p>
            <a:pPr marL="457200" indent="-457200" eaLnBrk="1" hangingPunct="1">
              <a:buFont typeface="+mj-lt"/>
              <a:buAutoNum type="arabicPeriod"/>
            </a:pPr>
            <a:endParaRPr lang="it-IT" dirty="0"/>
          </a:p>
          <a:p>
            <a:pPr marL="457200" indent="-457200" eaLnBrk="1" hangingPunct="1">
              <a:buFont typeface="+mj-lt"/>
              <a:buAutoNum type="arabicPeriod"/>
            </a:pPr>
            <a:r>
              <a:rPr lang="it-IT" dirty="0"/>
              <a:t> </a:t>
            </a:r>
            <a:r>
              <a:rPr lang="it-IT" dirty="0" err="1"/>
              <a:t>Sequencing</a:t>
            </a:r>
            <a:r>
              <a:rPr lang="it-IT" dirty="0"/>
              <a:t> of a SUFFICIENTLY HIGH </a:t>
            </a:r>
            <a:r>
              <a:rPr lang="it-IT" dirty="0" err="1"/>
              <a:t>number</a:t>
            </a:r>
            <a:r>
              <a:rPr lang="it-IT" dirty="0"/>
              <a:t> of </a:t>
            </a:r>
            <a:r>
              <a:rPr lang="it-IT" dirty="0" err="1"/>
              <a:t>randomly</a:t>
            </a:r>
            <a:r>
              <a:rPr lang="it-IT" dirty="0"/>
              <a:t> </a:t>
            </a:r>
            <a:r>
              <a:rPr lang="it-IT" dirty="0" err="1"/>
              <a:t>selected</a:t>
            </a:r>
            <a:r>
              <a:rPr lang="it-IT" dirty="0"/>
              <a:t> </a:t>
            </a:r>
            <a:r>
              <a:rPr lang="it-IT" dirty="0" err="1"/>
              <a:t>fragments</a:t>
            </a:r>
            <a:endParaRPr lang="it-IT" dirty="0"/>
          </a:p>
          <a:p>
            <a:pPr marL="457200" indent="-457200" eaLnBrk="1" hangingPunct="1">
              <a:buFont typeface="+mj-lt"/>
              <a:buAutoNum type="arabicPeriod"/>
            </a:pPr>
            <a:r>
              <a:rPr lang="it-IT" dirty="0"/>
              <a:t> Assembly of the CONTIGS and SCAFFOLDS</a:t>
            </a:r>
            <a:endParaRPr lang="en-US" dirty="0"/>
          </a:p>
        </p:txBody>
      </p:sp>
      <p:pic>
        <p:nvPicPr>
          <p:cNvPr id="2355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0112" y="1124744"/>
            <a:ext cx="1254858" cy="1673992"/>
          </a:xfrm>
          <a:prstGeom prst="rect">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23558" name="AutoShape 9"/>
          <p:cNvSpPr>
            <a:spLocks noChangeArrowheads="1"/>
          </p:cNvSpPr>
          <p:nvPr/>
        </p:nvSpPr>
        <p:spPr bwMode="auto">
          <a:xfrm flipH="1">
            <a:off x="2845712" y="1637096"/>
            <a:ext cx="720725" cy="649288"/>
          </a:xfrm>
          <a:prstGeom prst="leftArrow">
            <a:avLst>
              <a:gd name="adj1" fmla="val 50000"/>
              <a:gd name="adj2" fmla="val 27751"/>
            </a:avLst>
          </a:prstGeom>
          <a:solidFill>
            <a:srgbClr val="FFCC66"/>
          </a:solidFill>
          <a:ln w="9525">
            <a:solidFill>
              <a:schemeClr val="bg2"/>
            </a:solidFill>
            <a:miter lim="800000"/>
            <a:headEnd/>
            <a:tailEnd/>
          </a:ln>
        </p:spPr>
        <p:txBody>
          <a:bodyPr wrap="none" anchor="ctr"/>
          <a:lstStyle/>
          <a:p>
            <a:pPr algn="ctr"/>
            <a:endParaRPr lang="en-US">
              <a:solidFill>
                <a:srgbClr val="FFCC66"/>
              </a:solidFill>
              <a:latin typeface="Tahoma" charset="0"/>
            </a:endParaRPr>
          </a:p>
        </p:txBody>
      </p:sp>
      <p:pic>
        <p:nvPicPr>
          <p:cNvPr id="2355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7180" y="1193575"/>
            <a:ext cx="4185220" cy="1536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D787D67B-E968-89BB-4049-FBD795AF4D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0112" y="4100055"/>
            <a:ext cx="6588224" cy="2697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8DCC9CB6-C3E3-8178-624A-288A472F3DB6}"/>
              </a:ext>
            </a:extLst>
          </p:cNvPr>
          <p:cNvPicPr>
            <a:picLocks noGrp="1" noChangeAspect="1"/>
          </p:cNvPicPr>
          <p:nvPr>
            <p:ph idx="1"/>
          </p:nvPr>
        </p:nvPicPr>
        <p:blipFill>
          <a:blip r:embed="rId3"/>
          <a:stretch>
            <a:fillRect/>
          </a:stretch>
        </p:blipFill>
        <p:spPr>
          <a:xfrm>
            <a:off x="457200" y="116632"/>
            <a:ext cx="8229600" cy="2582391"/>
          </a:xfrm>
        </p:spPr>
      </p:pic>
      <p:pic>
        <p:nvPicPr>
          <p:cNvPr id="130050" name="Picture 2" descr="figure 1">
            <a:extLst>
              <a:ext uri="{FF2B5EF4-FFF2-40B4-BE49-F238E27FC236}">
                <a16:creationId xmlns:a16="http://schemas.microsoft.com/office/drawing/2014/main" id="{53832700-8709-DC5E-0308-EA279A502E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3049" y="2924944"/>
            <a:ext cx="5717902" cy="3614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3821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61A3AD91-E1C7-2A49-DEAB-9F5F2A191F48}"/>
              </a:ext>
            </a:extLst>
          </p:cNvPr>
          <p:cNvPicPr>
            <a:picLocks noChangeAspect="1"/>
          </p:cNvPicPr>
          <p:nvPr/>
        </p:nvPicPr>
        <p:blipFill>
          <a:blip r:embed="rId2"/>
          <a:stretch>
            <a:fillRect/>
          </a:stretch>
        </p:blipFill>
        <p:spPr>
          <a:xfrm>
            <a:off x="0" y="0"/>
            <a:ext cx="4969091" cy="2455107"/>
          </a:xfrm>
          <a:prstGeom prst="rect">
            <a:avLst/>
          </a:prstGeom>
        </p:spPr>
      </p:pic>
      <p:pic>
        <p:nvPicPr>
          <p:cNvPr id="9" name="Immagine 8">
            <a:extLst>
              <a:ext uri="{FF2B5EF4-FFF2-40B4-BE49-F238E27FC236}">
                <a16:creationId xmlns:a16="http://schemas.microsoft.com/office/drawing/2014/main" id="{01B0AA5E-89EF-B085-71C1-B77243D64E32}"/>
              </a:ext>
            </a:extLst>
          </p:cNvPr>
          <p:cNvPicPr>
            <a:picLocks noChangeAspect="1"/>
          </p:cNvPicPr>
          <p:nvPr/>
        </p:nvPicPr>
        <p:blipFill>
          <a:blip r:embed="rId3"/>
          <a:stretch>
            <a:fillRect/>
          </a:stretch>
        </p:blipFill>
        <p:spPr>
          <a:xfrm>
            <a:off x="3048722" y="1493628"/>
            <a:ext cx="5940691" cy="5223216"/>
          </a:xfrm>
          <a:prstGeom prst="rect">
            <a:avLst/>
          </a:prstGeom>
        </p:spPr>
      </p:pic>
    </p:spTree>
    <p:extLst>
      <p:ext uri="{BB962C8B-B14F-4D97-AF65-F5344CB8AC3E}">
        <p14:creationId xmlns:p14="http://schemas.microsoft.com/office/powerpoint/2010/main" val="1754043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o 11">
            <a:extLst>
              <a:ext uri="{FF2B5EF4-FFF2-40B4-BE49-F238E27FC236}">
                <a16:creationId xmlns:a16="http://schemas.microsoft.com/office/drawing/2014/main" id="{A8D7AD93-3A66-F565-AA12-E2A931A4E989}"/>
              </a:ext>
            </a:extLst>
          </p:cNvPr>
          <p:cNvGrpSpPr/>
          <p:nvPr/>
        </p:nvGrpSpPr>
        <p:grpSpPr>
          <a:xfrm>
            <a:off x="284572" y="-171400"/>
            <a:ext cx="8592280" cy="6783321"/>
            <a:chOff x="883846" y="0"/>
            <a:chExt cx="7490953" cy="5914052"/>
          </a:xfrm>
        </p:grpSpPr>
        <p:pic>
          <p:nvPicPr>
            <p:cNvPr id="7" name="Immagine 6">
              <a:extLst>
                <a:ext uri="{FF2B5EF4-FFF2-40B4-BE49-F238E27FC236}">
                  <a16:creationId xmlns:a16="http://schemas.microsoft.com/office/drawing/2014/main" id="{9F1DDC26-930F-1BE7-6823-95036A4A6E85}"/>
                </a:ext>
              </a:extLst>
            </p:cNvPr>
            <p:cNvPicPr>
              <a:picLocks noChangeAspect="1"/>
            </p:cNvPicPr>
            <p:nvPr/>
          </p:nvPicPr>
          <p:blipFill>
            <a:blip r:embed="rId3"/>
            <a:stretch>
              <a:fillRect/>
            </a:stretch>
          </p:blipFill>
          <p:spPr>
            <a:xfrm>
              <a:off x="899039" y="4876770"/>
              <a:ext cx="7445375" cy="1037282"/>
            </a:xfrm>
            <a:prstGeom prst="rect">
              <a:avLst/>
            </a:prstGeom>
          </p:spPr>
        </p:pic>
        <p:pic>
          <p:nvPicPr>
            <p:cNvPr id="9" name="Immagine 8">
              <a:extLst>
                <a:ext uri="{FF2B5EF4-FFF2-40B4-BE49-F238E27FC236}">
                  <a16:creationId xmlns:a16="http://schemas.microsoft.com/office/drawing/2014/main" id="{8E7CA80F-C8B0-DE9E-AD1F-CA64BFC68902}"/>
                </a:ext>
              </a:extLst>
            </p:cNvPr>
            <p:cNvPicPr>
              <a:picLocks noChangeAspect="1"/>
            </p:cNvPicPr>
            <p:nvPr/>
          </p:nvPicPr>
          <p:blipFill>
            <a:blip r:embed="rId4"/>
            <a:stretch>
              <a:fillRect/>
            </a:stretch>
          </p:blipFill>
          <p:spPr>
            <a:xfrm>
              <a:off x="883846" y="938782"/>
              <a:ext cx="7460569" cy="1050058"/>
            </a:xfrm>
            <a:prstGeom prst="rect">
              <a:avLst/>
            </a:prstGeom>
          </p:spPr>
        </p:pic>
        <p:pic>
          <p:nvPicPr>
            <p:cNvPr id="4" name="Immagine 3">
              <a:extLst>
                <a:ext uri="{FF2B5EF4-FFF2-40B4-BE49-F238E27FC236}">
                  <a16:creationId xmlns:a16="http://schemas.microsoft.com/office/drawing/2014/main" id="{63F53841-D4B5-FADB-A0E6-D9855F7BB690}"/>
                </a:ext>
              </a:extLst>
            </p:cNvPr>
            <p:cNvPicPr>
              <a:picLocks noChangeAspect="1"/>
            </p:cNvPicPr>
            <p:nvPr/>
          </p:nvPicPr>
          <p:blipFill rotWithShape="1">
            <a:blip r:embed="rId5"/>
            <a:srcRect t="35360"/>
            <a:stretch/>
          </p:blipFill>
          <p:spPr>
            <a:xfrm>
              <a:off x="899039" y="1883410"/>
              <a:ext cx="7460569" cy="2993360"/>
            </a:xfrm>
            <a:prstGeom prst="rect">
              <a:avLst/>
            </a:prstGeom>
          </p:spPr>
        </p:pic>
        <p:pic>
          <p:nvPicPr>
            <p:cNvPr id="10" name="Immagine 9">
              <a:extLst>
                <a:ext uri="{FF2B5EF4-FFF2-40B4-BE49-F238E27FC236}">
                  <a16:creationId xmlns:a16="http://schemas.microsoft.com/office/drawing/2014/main" id="{90E59B5F-176E-000A-6FAE-9BCADD20145E}"/>
                </a:ext>
              </a:extLst>
            </p:cNvPr>
            <p:cNvPicPr>
              <a:picLocks noChangeAspect="1"/>
            </p:cNvPicPr>
            <p:nvPr/>
          </p:nvPicPr>
          <p:blipFill rotWithShape="1">
            <a:blip r:embed="rId5"/>
            <a:srcRect t="-6214" b="83538"/>
            <a:stretch/>
          </p:blipFill>
          <p:spPr>
            <a:xfrm>
              <a:off x="885414" y="0"/>
              <a:ext cx="7489385" cy="1050058"/>
            </a:xfrm>
            <a:prstGeom prst="rect">
              <a:avLst/>
            </a:prstGeom>
          </p:spPr>
        </p:pic>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1 Título"/>
          <p:cNvSpPr>
            <a:spLocks noGrp="1"/>
          </p:cNvSpPr>
          <p:nvPr>
            <p:ph type="title"/>
          </p:nvPr>
        </p:nvSpPr>
        <p:spPr>
          <a:xfrm>
            <a:off x="-36513" y="0"/>
            <a:ext cx="4608513" cy="1143000"/>
          </a:xfrm>
        </p:spPr>
        <p:txBody>
          <a:bodyPr/>
          <a:lstStyle/>
          <a:p>
            <a:pPr eaLnBrk="1" hangingPunct="1"/>
            <a:r>
              <a:rPr lang="es-ES">
                <a:solidFill>
                  <a:srgbClr val="FF0000"/>
                </a:solidFill>
                <a:latin typeface="Arial" charset="0"/>
              </a:rPr>
              <a:t>Further reading</a:t>
            </a:r>
            <a:endParaRPr lang="es-ES">
              <a:solidFill>
                <a:srgbClr val="00B050"/>
              </a:solidFill>
              <a:latin typeface="Arial" charset="0"/>
            </a:endParaRPr>
          </a:p>
        </p:txBody>
      </p:sp>
      <p:pic>
        <p:nvPicPr>
          <p:cNvPr id="138242" name="Immagine 3" descr="Screen Shot 2016-10-03 at 5.51.3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188" y="314471"/>
            <a:ext cx="3726197" cy="1962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8243" name="Immagine 4" descr="Screen Shot 2016-10-03 at 5.48.56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345105"/>
            <a:ext cx="5335717" cy="2167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Immagine 2">
            <a:extLst>
              <a:ext uri="{FF2B5EF4-FFF2-40B4-BE49-F238E27FC236}">
                <a16:creationId xmlns:a16="http://schemas.microsoft.com/office/drawing/2014/main" id="{04B876B6-C4F1-B0AB-E36C-F03026F4DC4E}"/>
              </a:ext>
            </a:extLst>
          </p:cNvPr>
          <p:cNvPicPr>
            <a:picLocks noChangeAspect="1"/>
          </p:cNvPicPr>
          <p:nvPr/>
        </p:nvPicPr>
        <p:blipFill>
          <a:blip r:embed="rId5"/>
          <a:stretch>
            <a:fillRect/>
          </a:stretch>
        </p:blipFill>
        <p:spPr>
          <a:xfrm>
            <a:off x="2710358" y="4653136"/>
            <a:ext cx="5281514" cy="146195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1"/>
          <p:cNvSpPr>
            <a:spLocks noGrp="1"/>
          </p:cNvSpPr>
          <p:nvPr>
            <p:ph type="title"/>
          </p:nvPr>
        </p:nvSpPr>
        <p:spPr/>
        <p:txBody>
          <a:bodyPr/>
          <a:lstStyle/>
          <a:p>
            <a:pPr eaLnBrk="1" hangingPunct="1"/>
            <a:r>
              <a:rPr lang="en-US" sz="2800">
                <a:latin typeface="Arial" charset="0"/>
              </a:rPr>
              <a:t>Formats: </a:t>
            </a:r>
            <a:r>
              <a:rPr lang="en-US" sz="2800" b="1">
                <a:latin typeface="Arial" charset="0"/>
              </a:rPr>
              <a:t>FASTA</a:t>
            </a:r>
          </a:p>
        </p:txBody>
      </p:sp>
      <p:sp>
        <p:nvSpPr>
          <p:cNvPr id="140290" name="Content Placeholder 2"/>
          <p:cNvSpPr>
            <a:spLocks noGrp="1"/>
          </p:cNvSpPr>
          <p:nvPr>
            <p:ph idx="1"/>
          </p:nvPr>
        </p:nvSpPr>
        <p:spPr>
          <a:xfrm>
            <a:off x="457200" y="2706688"/>
            <a:ext cx="8229600" cy="3435350"/>
          </a:xfrm>
          <a:solidFill>
            <a:schemeClr val="bg1"/>
          </a:solidFill>
        </p:spPr>
        <p:txBody>
          <a:bodyPr/>
          <a:lstStyle/>
          <a:p>
            <a:pPr eaLnBrk="1" hangingPunct="1">
              <a:spcBef>
                <a:spcPct val="0"/>
              </a:spcBef>
              <a:spcAft>
                <a:spcPts val="1200"/>
              </a:spcAft>
              <a:buFont typeface="Wingdings" charset="0"/>
              <a:buChar char="²"/>
            </a:pPr>
            <a:r>
              <a:rPr lang="en-US" sz="2000" dirty="0">
                <a:latin typeface="Arial" charset="0"/>
              </a:rPr>
              <a:t>Deceptively simple format (e.g. there is no standard)</a:t>
            </a:r>
          </a:p>
          <a:p>
            <a:pPr eaLnBrk="1" hangingPunct="1">
              <a:spcBef>
                <a:spcPct val="0"/>
              </a:spcBef>
              <a:spcAft>
                <a:spcPts val="1200"/>
              </a:spcAft>
              <a:buFont typeface="Wingdings" charset="0"/>
              <a:buChar char="²"/>
            </a:pPr>
            <a:r>
              <a:rPr lang="en-US" sz="2000" dirty="0">
                <a:latin typeface="Arial" charset="0"/>
              </a:rPr>
              <a:t>However in general:</a:t>
            </a:r>
          </a:p>
          <a:p>
            <a:pPr lvl="1" eaLnBrk="1" hangingPunct="1">
              <a:spcBef>
                <a:spcPct val="0"/>
              </a:spcBef>
              <a:spcAft>
                <a:spcPts val="1200"/>
              </a:spcAft>
              <a:buFont typeface="Wingdings" charset="0"/>
              <a:buChar char="²"/>
            </a:pPr>
            <a:r>
              <a:rPr lang="en-US" sz="1800" dirty="0">
                <a:latin typeface="Arial" charset="0"/>
                <a:ea typeface="Arial" charset="0"/>
                <a:cs typeface="Arial" charset="0"/>
              </a:rPr>
              <a:t>Header line, starts with ‘&gt;’</a:t>
            </a:r>
            <a:endParaRPr lang="en-US" altLang="ja-JP" sz="1800" dirty="0">
              <a:latin typeface="Arial" charset="0"/>
              <a:ea typeface="Arial" charset="0"/>
              <a:cs typeface="Arial" charset="0"/>
            </a:endParaRPr>
          </a:p>
          <a:p>
            <a:pPr lvl="1" eaLnBrk="1" hangingPunct="1">
              <a:spcBef>
                <a:spcPct val="0"/>
              </a:spcBef>
              <a:spcAft>
                <a:spcPts val="1200"/>
              </a:spcAft>
              <a:buFont typeface="Wingdings" charset="0"/>
              <a:buChar char="²"/>
            </a:pPr>
            <a:r>
              <a:rPr lang="en-US" sz="1800" dirty="0">
                <a:latin typeface="Arial" charset="0"/>
                <a:ea typeface="Arial" charset="0"/>
                <a:cs typeface="Arial" charset="0"/>
              </a:rPr>
              <a:t>followed </a:t>
            </a:r>
            <a:r>
              <a:rPr lang="en-US" sz="1800" b="1" dirty="0">
                <a:latin typeface="Arial" charset="0"/>
                <a:ea typeface="Arial" charset="0"/>
                <a:cs typeface="Arial" charset="0"/>
              </a:rPr>
              <a:t>directly</a:t>
            </a:r>
            <a:r>
              <a:rPr lang="en-US" sz="1800" dirty="0">
                <a:latin typeface="Arial" charset="0"/>
                <a:ea typeface="Arial" charset="0"/>
                <a:cs typeface="Arial" charset="0"/>
              </a:rPr>
              <a:t> by an ID</a:t>
            </a:r>
          </a:p>
          <a:p>
            <a:pPr lvl="1" eaLnBrk="1" hangingPunct="1">
              <a:spcBef>
                <a:spcPct val="0"/>
              </a:spcBef>
              <a:spcAft>
                <a:spcPts val="1200"/>
              </a:spcAft>
              <a:buFont typeface="Wingdings" charset="0"/>
              <a:buChar char="²"/>
            </a:pPr>
            <a:r>
              <a:rPr lang="en-US" sz="1800" dirty="0">
                <a:latin typeface="Arial" charset="0"/>
                <a:ea typeface="Arial" charset="0"/>
                <a:cs typeface="Arial" charset="0"/>
              </a:rPr>
              <a:t>… and an optional description (separated by a space)</a:t>
            </a:r>
          </a:p>
          <a:p>
            <a:pPr eaLnBrk="1" hangingPunct="1">
              <a:spcBef>
                <a:spcPct val="0"/>
              </a:spcBef>
              <a:spcAft>
                <a:spcPts val="1200"/>
              </a:spcAft>
              <a:buFont typeface="Wingdings" charset="0"/>
              <a:buChar char="²"/>
            </a:pPr>
            <a:r>
              <a:rPr lang="en-US" sz="2000" dirty="0">
                <a:latin typeface="Arial" charset="0"/>
              </a:rPr>
              <a:t>Files can be fairly large (whole genomes)</a:t>
            </a:r>
          </a:p>
          <a:p>
            <a:pPr eaLnBrk="1" hangingPunct="1">
              <a:spcBef>
                <a:spcPct val="0"/>
              </a:spcBef>
              <a:spcAft>
                <a:spcPts val="1200"/>
              </a:spcAft>
              <a:buFont typeface="Wingdings" charset="0"/>
              <a:buChar char="²"/>
            </a:pPr>
            <a:r>
              <a:rPr lang="en-US" sz="2000" dirty="0">
                <a:latin typeface="Arial" charset="0"/>
              </a:rPr>
              <a:t>Any residue type (DNA, RNA, protein), but simple alphabet</a:t>
            </a:r>
          </a:p>
          <a:p>
            <a:pPr eaLnBrk="1" hangingPunct="1">
              <a:spcBef>
                <a:spcPct val="0"/>
              </a:spcBef>
              <a:spcAft>
                <a:spcPts val="1200"/>
              </a:spcAft>
            </a:pPr>
            <a:endParaRPr lang="en-US" sz="2000" dirty="0">
              <a:latin typeface="Arial" charset="0"/>
            </a:endParaRPr>
          </a:p>
        </p:txBody>
      </p:sp>
      <p:sp>
        <p:nvSpPr>
          <p:cNvPr id="140291" name="Content Placeholder 2"/>
          <p:cNvSpPr txBox="1">
            <a:spLocks/>
          </p:cNvSpPr>
          <p:nvPr/>
        </p:nvSpPr>
        <p:spPr bwMode="auto">
          <a:xfrm>
            <a:off x="176213" y="1511300"/>
            <a:ext cx="8842375" cy="839788"/>
          </a:xfrm>
          <a:prstGeom prst="rect">
            <a:avLst/>
          </a:prstGeom>
          <a:solidFill>
            <a:schemeClr val="bg1"/>
          </a:solid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20000"/>
              </a:lnSpc>
              <a:buFont typeface="Arial" charset="0"/>
              <a:buNone/>
            </a:pPr>
            <a:r>
              <a:rPr lang="en-US" sz="1800">
                <a:solidFill>
                  <a:srgbClr val="000000"/>
                </a:solidFill>
                <a:cs typeface="Arial" charset="0"/>
              </a:rPr>
              <a:t>&gt;unique_sequence_ID My sequence is pretty cool</a:t>
            </a:r>
          </a:p>
          <a:p>
            <a:pPr eaLnBrk="1" hangingPunct="1">
              <a:lnSpc>
                <a:spcPct val="120000"/>
              </a:lnSpc>
              <a:buFont typeface="Arial" charset="0"/>
              <a:buNone/>
            </a:pPr>
            <a:r>
              <a:rPr lang="en-US" sz="1800">
                <a:solidFill>
                  <a:srgbClr val="000000"/>
                </a:solidFill>
                <a:cs typeface="Arial" charset="0"/>
              </a:rPr>
              <a:t>ATTCATTAAAGCAGTTTATTGGCTTAATGTACATCAGTGAAATCATAAATGCTAAAAA</a:t>
            </a:r>
            <a:endParaRPr lang="en-US" sz="1200">
              <a:solidFill>
                <a:srgbClr val="000000"/>
              </a:solidFill>
              <a:cs typeface="Arial" charset="0"/>
            </a:endParaRPr>
          </a:p>
        </p:txBody>
      </p:sp>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olo 1"/>
          <p:cNvSpPr>
            <a:spLocks noGrp="1"/>
          </p:cNvSpPr>
          <p:nvPr>
            <p:ph type="title"/>
          </p:nvPr>
        </p:nvSpPr>
        <p:spPr>
          <a:xfrm>
            <a:off x="457200" y="-242888"/>
            <a:ext cx="8229600" cy="1143001"/>
          </a:xfrm>
        </p:spPr>
        <p:txBody>
          <a:bodyPr/>
          <a:lstStyle/>
          <a:p>
            <a:r>
              <a:rPr lang="it-IT">
                <a:latin typeface="Arial" charset="0"/>
                <a:cs typeface="ＭＳ Ｐゴシック" charset="0"/>
              </a:rPr>
              <a:t>NGS output</a:t>
            </a:r>
          </a:p>
        </p:txBody>
      </p:sp>
      <p:sp>
        <p:nvSpPr>
          <p:cNvPr id="3" name="Segnaposto contenuto 2"/>
          <p:cNvSpPr>
            <a:spLocks noGrp="1"/>
          </p:cNvSpPr>
          <p:nvPr>
            <p:ph idx="1"/>
          </p:nvPr>
        </p:nvSpPr>
        <p:spPr>
          <a:xfrm>
            <a:off x="34925" y="654050"/>
            <a:ext cx="4968875" cy="3422650"/>
          </a:xfrm>
          <a:solidFill>
            <a:schemeClr val="bg1"/>
          </a:solidFill>
        </p:spPr>
        <p:txBody>
          <a:bodyPr>
            <a:normAutofit fontScale="92500" lnSpcReduction="10000"/>
          </a:bodyPr>
          <a:lstStyle/>
          <a:p>
            <a:pPr>
              <a:buFont typeface="Arial" pitchFamily="-105" charset="0"/>
              <a:buChar char="•"/>
              <a:defRPr/>
            </a:pPr>
            <a:r>
              <a:rPr lang="it-IT" dirty="0" err="1"/>
              <a:t>Millions</a:t>
            </a:r>
            <a:r>
              <a:rPr lang="it-IT" dirty="0"/>
              <a:t> of </a:t>
            </a:r>
            <a:r>
              <a:rPr lang="it-IT" dirty="0" err="1"/>
              <a:t>sequences</a:t>
            </a:r>
            <a:r>
              <a:rPr lang="it-IT" dirty="0"/>
              <a:t> (Large file of </a:t>
            </a:r>
            <a:r>
              <a:rPr lang="it-IT" dirty="0" err="1"/>
              <a:t>several</a:t>
            </a:r>
            <a:r>
              <a:rPr lang="it-IT" dirty="0"/>
              <a:t> </a:t>
            </a:r>
            <a:r>
              <a:rPr lang="it-IT" dirty="0" err="1"/>
              <a:t>Gbytes</a:t>
            </a:r>
            <a:r>
              <a:rPr lang="it-IT" dirty="0"/>
              <a:t>)</a:t>
            </a:r>
          </a:p>
          <a:p>
            <a:pPr>
              <a:buFont typeface="Arial" pitchFamily="-105" charset="0"/>
              <a:buChar char="•"/>
              <a:defRPr/>
            </a:pPr>
            <a:r>
              <a:rPr lang="it-IT" dirty="0"/>
              <a:t>Output </a:t>
            </a:r>
            <a:r>
              <a:rPr lang="it-IT" dirty="0" err="1"/>
              <a:t>formats</a:t>
            </a:r>
            <a:r>
              <a:rPr lang="it-IT" dirty="0"/>
              <a:t>:</a:t>
            </a:r>
          </a:p>
          <a:p>
            <a:pPr lvl="1">
              <a:buFont typeface="Arial" pitchFamily="-105" charset="0"/>
              <a:buChar char="–"/>
              <a:defRPr/>
            </a:pPr>
            <a:r>
              <a:rPr lang="it-IT" b="1" dirty="0">
                <a:solidFill>
                  <a:srgbClr val="FF0000"/>
                </a:solidFill>
              </a:rPr>
              <a:t>FASTQ</a:t>
            </a:r>
            <a:r>
              <a:rPr lang="it-IT" dirty="0"/>
              <a:t> ≈ FASTA + </a:t>
            </a:r>
            <a:r>
              <a:rPr lang="it-IT" dirty="0" err="1"/>
              <a:t>quality</a:t>
            </a:r>
            <a:r>
              <a:rPr lang="it-IT" dirty="0"/>
              <a:t> score</a:t>
            </a:r>
          </a:p>
          <a:p>
            <a:pPr lvl="2">
              <a:buFont typeface="Arial" pitchFamily="-105" charset="0"/>
              <a:buChar char="•"/>
              <a:defRPr/>
            </a:pPr>
            <a:r>
              <a:rPr lang="it-IT" dirty="0" err="1"/>
              <a:t>Quality</a:t>
            </a:r>
            <a:r>
              <a:rPr lang="it-IT" dirty="0"/>
              <a:t> score = </a:t>
            </a:r>
            <a:r>
              <a:rPr lang="it-IT" dirty="0" err="1"/>
              <a:t>goodness</a:t>
            </a:r>
            <a:r>
              <a:rPr lang="it-IT" dirty="0"/>
              <a:t> of base call (</a:t>
            </a:r>
            <a:r>
              <a:rPr lang="it-IT" dirty="0" err="1"/>
              <a:t>higher</a:t>
            </a:r>
            <a:r>
              <a:rPr lang="it-IT" dirty="0"/>
              <a:t> </a:t>
            </a:r>
            <a:r>
              <a:rPr lang="it-IT" dirty="0" err="1"/>
              <a:t>is</a:t>
            </a:r>
            <a:r>
              <a:rPr lang="it-IT" dirty="0"/>
              <a:t> </a:t>
            </a:r>
            <a:r>
              <a:rPr lang="it-IT" dirty="0" err="1"/>
              <a:t>better</a:t>
            </a:r>
            <a:r>
              <a:rPr lang="it-IT" dirty="0"/>
              <a:t>)</a:t>
            </a:r>
          </a:p>
        </p:txBody>
      </p:sp>
      <p:pic>
        <p:nvPicPr>
          <p:cNvPr id="3074" name="Picture 2" descr="C:\Documents and Settings\enrico\Desktop\imgs\fastq.gif"/>
          <p:cNvPicPr>
            <a:picLocks noChangeAspect="1" noChangeArrowheads="1"/>
          </p:cNvPicPr>
          <p:nvPr/>
        </p:nvPicPr>
        <p:blipFill>
          <a:blip r:embed="rId3"/>
          <a:srcRect/>
          <a:stretch>
            <a:fillRect/>
          </a:stretch>
        </p:blipFill>
        <p:spPr bwMode="auto">
          <a:xfrm>
            <a:off x="4932363" y="1201738"/>
            <a:ext cx="3057525" cy="3810000"/>
          </a:xfrm>
          <a:prstGeom prst="rect">
            <a:avLst/>
          </a:prstGeom>
          <a:noFill/>
          <a:effectLst>
            <a:outerShdw blurRad="25400" dir="10200000" sx="101000" sy="101000" algn="tr" rotWithShape="0">
              <a:prstClr val="black">
                <a:alpha val="31000"/>
              </a:prstClr>
            </a:outerShdw>
          </a:effectLst>
        </p:spPr>
      </p:pic>
      <p:sp>
        <p:nvSpPr>
          <p:cNvPr id="142340" name="CasellaDiTesto 9"/>
          <p:cNvSpPr txBox="1">
            <a:spLocks noChangeArrowheads="1"/>
          </p:cNvSpPr>
          <p:nvPr/>
        </p:nvSpPr>
        <p:spPr bwMode="auto">
          <a:xfrm>
            <a:off x="5218113" y="647700"/>
            <a:ext cx="25717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800"/>
              <a:t>FASTQ file example:</a:t>
            </a:r>
          </a:p>
        </p:txBody>
      </p:sp>
      <p:sp>
        <p:nvSpPr>
          <p:cNvPr id="13" name="Parentesi graffa chiusa 12"/>
          <p:cNvSpPr/>
          <p:nvPr/>
        </p:nvSpPr>
        <p:spPr>
          <a:xfrm>
            <a:off x="8004175" y="4273550"/>
            <a:ext cx="214313" cy="7143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4" name="Parentesi graffa chiusa 13"/>
          <p:cNvSpPr/>
          <p:nvPr/>
        </p:nvSpPr>
        <p:spPr>
          <a:xfrm>
            <a:off x="8004175" y="3487738"/>
            <a:ext cx="214313" cy="7143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5" name="Parentesi graffa chiusa 14"/>
          <p:cNvSpPr/>
          <p:nvPr/>
        </p:nvSpPr>
        <p:spPr>
          <a:xfrm>
            <a:off x="8004175" y="2701925"/>
            <a:ext cx="214313" cy="7143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6" name="Parentesi graffa chiusa 15"/>
          <p:cNvSpPr/>
          <p:nvPr/>
        </p:nvSpPr>
        <p:spPr>
          <a:xfrm>
            <a:off x="8004175" y="1916113"/>
            <a:ext cx="214313" cy="7143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7" name="Parentesi graffa chiusa 16"/>
          <p:cNvSpPr/>
          <p:nvPr/>
        </p:nvSpPr>
        <p:spPr>
          <a:xfrm>
            <a:off x="8004175" y="1130300"/>
            <a:ext cx="214313" cy="7143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42346" name="CasellaDiTesto 17"/>
          <p:cNvSpPr txBox="1">
            <a:spLocks noChangeArrowheads="1"/>
          </p:cNvSpPr>
          <p:nvPr/>
        </p:nvSpPr>
        <p:spPr bwMode="auto">
          <a:xfrm>
            <a:off x="8289925" y="4546600"/>
            <a:ext cx="1143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a:t>
            </a:r>
          </a:p>
        </p:txBody>
      </p:sp>
      <p:sp>
        <p:nvSpPr>
          <p:cNvPr id="142347" name="CasellaDiTesto 18"/>
          <p:cNvSpPr txBox="1">
            <a:spLocks noChangeArrowheads="1"/>
          </p:cNvSpPr>
          <p:nvPr/>
        </p:nvSpPr>
        <p:spPr bwMode="auto">
          <a:xfrm>
            <a:off x="8289925" y="3689350"/>
            <a:ext cx="1143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Read 4</a:t>
            </a:r>
          </a:p>
        </p:txBody>
      </p:sp>
      <p:sp>
        <p:nvSpPr>
          <p:cNvPr id="142348" name="CasellaDiTesto 19"/>
          <p:cNvSpPr txBox="1">
            <a:spLocks noChangeArrowheads="1"/>
          </p:cNvSpPr>
          <p:nvPr/>
        </p:nvSpPr>
        <p:spPr bwMode="auto">
          <a:xfrm>
            <a:off x="8289925" y="2903538"/>
            <a:ext cx="11430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Read 3</a:t>
            </a:r>
          </a:p>
        </p:txBody>
      </p:sp>
      <p:sp>
        <p:nvSpPr>
          <p:cNvPr id="142349" name="CasellaDiTesto 20"/>
          <p:cNvSpPr txBox="1">
            <a:spLocks noChangeArrowheads="1"/>
          </p:cNvSpPr>
          <p:nvPr/>
        </p:nvSpPr>
        <p:spPr bwMode="auto">
          <a:xfrm>
            <a:off x="8289925" y="2117725"/>
            <a:ext cx="1143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Read 2</a:t>
            </a:r>
          </a:p>
        </p:txBody>
      </p:sp>
      <p:sp>
        <p:nvSpPr>
          <p:cNvPr id="142350" name="CasellaDiTesto 21"/>
          <p:cNvSpPr txBox="1">
            <a:spLocks noChangeArrowheads="1"/>
          </p:cNvSpPr>
          <p:nvPr/>
        </p:nvSpPr>
        <p:spPr bwMode="auto">
          <a:xfrm>
            <a:off x="8289925" y="1273175"/>
            <a:ext cx="1143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Read 1</a:t>
            </a:r>
          </a:p>
        </p:txBody>
      </p:sp>
      <p:sp>
        <p:nvSpPr>
          <p:cNvPr id="142351" name="CasellaDiTesto 24"/>
          <p:cNvSpPr txBox="1">
            <a:spLocks noChangeArrowheads="1"/>
          </p:cNvSpPr>
          <p:nvPr/>
        </p:nvSpPr>
        <p:spPr bwMode="auto">
          <a:xfrm>
            <a:off x="142875" y="4067175"/>
            <a:ext cx="4575175" cy="33855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dirty="0">
                <a:latin typeface="Arial" panose="020B0604020202020204" pitchFamily="34" charset="0"/>
                <a:cs typeface="Arial" panose="020B0604020202020204" pitchFamily="34" charset="0"/>
              </a:rPr>
              <a:t>1) </a:t>
            </a:r>
            <a:r>
              <a:rPr lang="ja-JP" altLang="it-IT" sz="1600">
                <a:latin typeface="Arial" panose="020B0604020202020204" pitchFamily="34" charset="0"/>
                <a:cs typeface="Arial" panose="020B0604020202020204" pitchFamily="34" charset="0"/>
              </a:rPr>
              <a:t>‘</a:t>
            </a:r>
            <a:r>
              <a:rPr lang="it-IT" altLang="ja-JP" sz="1600" dirty="0">
                <a:latin typeface="Arial" panose="020B0604020202020204" pitchFamily="34" charset="0"/>
                <a:cs typeface="Arial" panose="020B0604020202020204" pitchFamily="34" charset="0"/>
              </a:rPr>
              <a:t>@</a:t>
            </a:r>
            <a:r>
              <a:rPr lang="ja-JP" altLang="it-IT" sz="1600">
                <a:latin typeface="Arial" panose="020B0604020202020204" pitchFamily="34" charset="0"/>
                <a:cs typeface="Arial" panose="020B0604020202020204" pitchFamily="34" charset="0"/>
              </a:rPr>
              <a:t>’</a:t>
            </a:r>
            <a:r>
              <a:rPr lang="it-IT" altLang="ja-JP" sz="1600" dirty="0">
                <a:latin typeface="Arial" panose="020B0604020202020204" pitchFamily="34" charset="0"/>
                <a:cs typeface="Arial" panose="020B0604020202020204" pitchFamily="34" charset="0"/>
              </a:rPr>
              <a:t> </a:t>
            </a:r>
            <a:r>
              <a:rPr lang="it-IT" altLang="ja-JP" sz="1600" dirty="0" err="1">
                <a:latin typeface="Arial" panose="020B0604020202020204" pitchFamily="34" charset="0"/>
                <a:cs typeface="Arial" panose="020B0604020202020204" pitchFamily="34" charset="0"/>
              </a:rPr>
              <a:t>header</a:t>
            </a:r>
            <a:r>
              <a:rPr lang="it-IT" altLang="ja-JP" sz="1600" dirty="0">
                <a:latin typeface="Arial" panose="020B0604020202020204" pitchFamily="34" charset="0"/>
                <a:cs typeface="Arial" panose="020B0604020202020204" pitchFamily="34" charset="0"/>
              </a:rPr>
              <a:t> (</a:t>
            </a:r>
            <a:r>
              <a:rPr lang="it-IT" altLang="ja-JP" sz="1600" dirty="0" err="1">
                <a:latin typeface="Arial" panose="020B0604020202020204" pitchFamily="34" charset="0"/>
                <a:cs typeface="Arial" panose="020B0604020202020204" pitchFamily="34" charset="0"/>
              </a:rPr>
              <a:t>sequence</a:t>
            </a:r>
            <a:r>
              <a:rPr lang="it-IT" altLang="ja-JP" sz="1600" dirty="0">
                <a:latin typeface="Arial" panose="020B0604020202020204" pitchFamily="34" charset="0"/>
                <a:cs typeface="Arial" panose="020B0604020202020204" pitchFamily="34" charset="0"/>
              </a:rPr>
              <a:t> </a:t>
            </a:r>
            <a:r>
              <a:rPr lang="it-IT" altLang="ja-JP" sz="1600" dirty="0" err="1">
                <a:latin typeface="Arial" panose="020B0604020202020204" pitchFamily="34" charset="0"/>
                <a:cs typeface="Arial" panose="020B0604020202020204" pitchFamily="34" charset="0"/>
              </a:rPr>
              <a:t>identifier</a:t>
            </a:r>
            <a:r>
              <a:rPr lang="it-IT" altLang="ja-JP" sz="1600" dirty="0">
                <a:latin typeface="Arial" panose="020B0604020202020204" pitchFamily="34" charset="0"/>
                <a:cs typeface="Arial" panose="020B0604020202020204" pitchFamily="34" charset="0"/>
              </a:rPr>
              <a:t>/</a:t>
            </a:r>
            <a:r>
              <a:rPr lang="it-IT" altLang="ja-JP" sz="1600" dirty="0" err="1">
                <a:latin typeface="Arial" panose="020B0604020202020204" pitchFamily="34" charset="0"/>
                <a:cs typeface="Arial" panose="020B0604020202020204" pitchFamily="34" charset="0"/>
              </a:rPr>
              <a:t>description</a:t>
            </a:r>
            <a:r>
              <a:rPr lang="it-IT" altLang="ja-JP" sz="1600" dirty="0">
                <a:latin typeface="Arial" panose="020B0604020202020204" pitchFamily="34" charset="0"/>
                <a:cs typeface="Arial" panose="020B0604020202020204" pitchFamily="34" charset="0"/>
              </a:rPr>
              <a:t>)</a:t>
            </a:r>
            <a:endParaRPr lang="it-IT" sz="1600" dirty="0">
              <a:latin typeface="Arial" panose="020B0604020202020204" pitchFamily="34" charset="0"/>
              <a:cs typeface="Arial" panose="020B0604020202020204" pitchFamily="34" charset="0"/>
            </a:endParaRPr>
          </a:p>
        </p:txBody>
      </p:sp>
      <p:sp>
        <p:nvSpPr>
          <p:cNvPr id="142352" name="CasellaDiTesto 25"/>
          <p:cNvSpPr txBox="1">
            <a:spLocks noChangeArrowheads="1"/>
          </p:cNvSpPr>
          <p:nvPr/>
        </p:nvSpPr>
        <p:spPr bwMode="auto">
          <a:xfrm>
            <a:off x="142875" y="4437063"/>
            <a:ext cx="2928938" cy="33813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a:latin typeface="Arial" panose="020B0604020202020204" pitchFamily="34" charset="0"/>
                <a:cs typeface="Arial" panose="020B0604020202020204" pitchFamily="34" charset="0"/>
              </a:rPr>
              <a:t>2)  Raw sequence (in letters)</a:t>
            </a:r>
          </a:p>
        </p:txBody>
      </p:sp>
      <p:sp>
        <p:nvSpPr>
          <p:cNvPr id="142353" name="CasellaDiTesto 26"/>
          <p:cNvSpPr txBox="1">
            <a:spLocks noChangeArrowheads="1"/>
          </p:cNvSpPr>
          <p:nvPr/>
        </p:nvSpPr>
        <p:spPr bwMode="auto">
          <a:xfrm>
            <a:off x="142875" y="4852988"/>
            <a:ext cx="3786188" cy="33813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a:latin typeface="Arial" panose="020B0604020202020204" pitchFamily="34" charset="0"/>
                <a:cs typeface="Arial" panose="020B0604020202020204" pitchFamily="34" charset="0"/>
              </a:rPr>
              <a:t>3) </a:t>
            </a:r>
            <a:r>
              <a:rPr lang="ja-JP" altLang="it-IT" sz="1600">
                <a:latin typeface="Arial" panose="020B0604020202020204" pitchFamily="34" charset="0"/>
                <a:cs typeface="Arial" panose="020B0604020202020204" pitchFamily="34" charset="0"/>
              </a:rPr>
              <a:t>‘</a:t>
            </a:r>
            <a:r>
              <a:rPr lang="it-IT" altLang="ja-JP" sz="1600">
                <a:latin typeface="Arial" panose="020B0604020202020204" pitchFamily="34" charset="0"/>
                <a:cs typeface="Arial" panose="020B0604020202020204" pitchFamily="34" charset="0"/>
              </a:rPr>
              <a:t>+</a:t>
            </a:r>
            <a:r>
              <a:rPr lang="ja-JP" altLang="it-IT" sz="1600">
                <a:latin typeface="Arial" panose="020B0604020202020204" pitchFamily="34" charset="0"/>
                <a:cs typeface="Arial" panose="020B0604020202020204" pitchFamily="34" charset="0"/>
              </a:rPr>
              <a:t>’</a:t>
            </a:r>
            <a:r>
              <a:rPr lang="it-IT" altLang="ja-JP" sz="1600">
                <a:latin typeface="Arial" panose="020B0604020202020204" pitchFamily="34" charset="0"/>
                <a:cs typeface="Arial" panose="020B0604020202020204" pitchFamily="34" charset="0"/>
              </a:rPr>
              <a:t> sequence identifier (again) – opt.</a:t>
            </a:r>
            <a:endParaRPr lang="it-IT" sz="1600">
              <a:latin typeface="Arial" panose="020B0604020202020204" pitchFamily="34" charset="0"/>
              <a:cs typeface="Arial" panose="020B0604020202020204" pitchFamily="34" charset="0"/>
            </a:endParaRPr>
          </a:p>
        </p:txBody>
      </p:sp>
      <p:sp>
        <p:nvSpPr>
          <p:cNvPr id="142354" name="CasellaDiTesto 27"/>
          <p:cNvSpPr txBox="1">
            <a:spLocks noChangeArrowheads="1"/>
          </p:cNvSpPr>
          <p:nvPr/>
        </p:nvSpPr>
        <p:spPr bwMode="auto">
          <a:xfrm>
            <a:off x="142875" y="5281613"/>
            <a:ext cx="3997325" cy="584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600">
                <a:latin typeface="Arial" panose="020B0604020202020204" pitchFamily="34" charset="0"/>
                <a:cs typeface="Arial" panose="020B0604020202020204" pitchFamily="34" charset="0"/>
              </a:rPr>
              <a:t>4) Quality score per nucleotide, charachter encoded</a:t>
            </a:r>
          </a:p>
        </p:txBody>
      </p:sp>
      <p:cxnSp>
        <p:nvCxnSpPr>
          <p:cNvPr id="30" name="Connettore 2 29"/>
          <p:cNvCxnSpPr>
            <a:cxnSpLocks/>
            <a:stCxn id="142351" idx="3"/>
          </p:cNvCxnSpPr>
          <p:nvPr/>
        </p:nvCxnSpPr>
        <p:spPr>
          <a:xfrm>
            <a:off x="4718050" y="4236452"/>
            <a:ext cx="68263" cy="1180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Connettore 2 31"/>
          <p:cNvCxnSpPr>
            <a:stCxn id="142352" idx="3"/>
          </p:cNvCxnSpPr>
          <p:nvPr/>
        </p:nvCxnSpPr>
        <p:spPr>
          <a:xfrm flipV="1">
            <a:off x="3071813" y="4546600"/>
            <a:ext cx="1714500" cy="587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Connettore 2 33"/>
          <p:cNvCxnSpPr>
            <a:stCxn id="142353" idx="3"/>
          </p:cNvCxnSpPr>
          <p:nvPr/>
        </p:nvCxnSpPr>
        <p:spPr>
          <a:xfrm flipV="1">
            <a:off x="3929063" y="4732338"/>
            <a:ext cx="857250" cy="2889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Connettore 2 35"/>
          <p:cNvCxnSpPr>
            <a:stCxn id="142354" idx="3"/>
          </p:cNvCxnSpPr>
          <p:nvPr/>
        </p:nvCxnSpPr>
        <p:spPr>
          <a:xfrm flipV="1">
            <a:off x="4140200" y="5011738"/>
            <a:ext cx="646113" cy="5619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2359" name="Rettangolo 1"/>
          <p:cNvSpPr>
            <a:spLocks noChangeArrowheads="1"/>
          </p:cNvSpPr>
          <p:nvPr/>
        </p:nvSpPr>
        <p:spPr bwMode="auto">
          <a:xfrm>
            <a:off x="4211638" y="5517232"/>
            <a:ext cx="4824412" cy="1201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285750" indent="-285750">
              <a:lnSpc>
                <a:spcPct val="130000"/>
              </a:lnSpc>
              <a:buFont typeface="Arial" charset="0"/>
              <a:buChar char="•"/>
            </a:pPr>
            <a:r>
              <a:rPr lang="en-US" sz="1400" dirty="0"/>
              <a:t>May be ‘raw’ data (straight from sequencing) or processed (trimmed)</a:t>
            </a:r>
          </a:p>
          <a:p>
            <a:pPr marL="285750" indent="-285750">
              <a:lnSpc>
                <a:spcPct val="130000"/>
              </a:lnSpc>
              <a:buFont typeface="Arial" charset="0"/>
              <a:buChar char="•"/>
            </a:pPr>
            <a:r>
              <a:rPr lang="en-US" sz="1400" dirty="0"/>
              <a:t>Variations: Sanger, Illumina, </a:t>
            </a:r>
            <a:r>
              <a:rPr lang="en-US" sz="1400" dirty="0" err="1"/>
              <a:t>Solexa</a:t>
            </a:r>
            <a:r>
              <a:rPr lang="en-US" sz="1400" dirty="0"/>
              <a:t>  (Sanger is most common)</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olo 1"/>
          <p:cNvSpPr>
            <a:spLocks noGrp="1"/>
          </p:cNvSpPr>
          <p:nvPr>
            <p:ph type="title"/>
          </p:nvPr>
        </p:nvSpPr>
        <p:spPr>
          <a:xfrm>
            <a:off x="457200" y="-171450"/>
            <a:ext cx="8229600" cy="1143000"/>
          </a:xfrm>
        </p:spPr>
        <p:txBody>
          <a:bodyPr/>
          <a:lstStyle/>
          <a:p>
            <a:r>
              <a:rPr lang="it-IT" dirty="0" err="1">
                <a:solidFill>
                  <a:schemeClr val="accent6">
                    <a:lumMod val="60000"/>
                    <a:lumOff val="40000"/>
                  </a:schemeClr>
                </a:solidFill>
                <a:latin typeface="Arial" charset="0"/>
              </a:rPr>
              <a:t>Phred</a:t>
            </a:r>
            <a:r>
              <a:rPr lang="it-IT" dirty="0">
                <a:solidFill>
                  <a:schemeClr val="accent6">
                    <a:lumMod val="60000"/>
                    <a:lumOff val="40000"/>
                  </a:schemeClr>
                </a:solidFill>
                <a:latin typeface="Arial" charset="0"/>
              </a:rPr>
              <a:t> Quality Score</a:t>
            </a:r>
          </a:p>
        </p:txBody>
      </p:sp>
      <p:pic>
        <p:nvPicPr>
          <p:cNvPr id="144386" name="Picture 2" descr="Q = -10 \ \log_{10}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475" y="1517650"/>
            <a:ext cx="3016250" cy="395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387" name="Picture 4" descr="P = 10^{\frac{-Q}{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6725" y="1341438"/>
            <a:ext cx="202565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31" name="Tabella 30"/>
          <p:cNvGraphicFramePr>
            <a:graphicFrameLocks noGrp="1"/>
          </p:cNvGraphicFramePr>
          <p:nvPr>
            <p:extLst>
              <p:ext uri="{D42A27DB-BD31-4B8C-83A1-F6EECF244321}">
                <p14:modId xmlns:p14="http://schemas.microsoft.com/office/powerpoint/2010/main" val="1595189072"/>
              </p:ext>
            </p:extLst>
          </p:nvPr>
        </p:nvGraphicFramePr>
        <p:xfrm>
          <a:off x="1692275" y="2565400"/>
          <a:ext cx="5688012" cy="2384451"/>
        </p:xfrm>
        <a:graphic>
          <a:graphicData uri="http://schemas.openxmlformats.org/drawingml/2006/table">
            <a:tbl>
              <a:tblPr firstRow="1" bandRow="1">
                <a:tableStyleId>{5C22544A-7EE6-4342-B048-85BDC9FD1C3A}</a:tableStyleId>
              </a:tblPr>
              <a:tblGrid>
                <a:gridCol w="1896004">
                  <a:extLst>
                    <a:ext uri="{9D8B030D-6E8A-4147-A177-3AD203B41FA5}">
                      <a16:colId xmlns:a16="http://schemas.microsoft.com/office/drawing/2014/main" val="20000"/>
                    </a:ext>
                  </a:extLst>
                </a:gridCol>
                <a:gridCol w="1896004">
                  <a:extLst>
                    <a:ext uri="{9D8B030D-6E8A-4147-A177-3AD203B41FA5}">
                      <a16:colId xmlns:a16="http://schemas.microsoft.com/office/drawing/2014/main" val="20001"/>
                    </a:ext>
                  </a:extLst>
                </a:gridCol>
                <a:gridCol w="1896004">
                  <a:extLst>
                    <a:ext uri="{9D8B030D-6E8A-4147-A177-3AD203B41FA5}">
                      <a16:colId xmlns:a16="http://schemas.microsoft.com/office/drawing/2014/main" val="20002"/>
                    </a:ext>
                  </a:extLst>
                </a:gridCol>
              </a:tblGrid>
              <a:tr h="1005742">
                <a:tc>
                  <a:txBody>
                    <a:bodyPr/>
                    <a:lstStyle/>
                    <a:p>
                      <a:pPr algn="ctr"/>
                      <a:r>
                        <a:rPr lang="it-IT" sz="2000" b="1" dirty="0" err="1"/>
                        <a:t>Phred</a:t>
                      </a:r>
                      <a:r>
                        <a:rPr lang="it-IT" sz="2000" b="1" baseline="0" dirty="0"/>
                        <a:t> </a:t>
                      </a:r>
                      <a:r>
                        <a:rPr lang="it-IT" sz="2000" b="1" baseline="0" dirty="0" err="1"/>
                        <a:t>Quality</a:t>
                      </a:r>
                      <a:r>
                        <a:rPr lang="it-IT" sz="2000" b="1" baseline="0" dirty="0"/>
                        <a:t> Score</a:t>
                      </a:r>
                      <a:endParaRPr lang="it-IT" sz="2000" b="1" dirty="0"/>
                    </a:p>
                  </a:txBody>
                  <a:tcPr marL="91430" marR="91430" marT="45684" marB="45684" anchor="ctr">
                    <a:solidFill>
                      <a:schemeClr val="accent6">
                        <a:lumMod val="75000"/>
                      </a:schemeClr>
                    </a:solidFill>
                  </a:tcPr>
                </a:tc>
                <a:tc>
                  <a:txBody>
                    <a:bodyPr/>
                    <a:lstStyle/>
                    <a:p>
                      <a:pPr algn="ctr"/>
                      <a:r>
                        <a:rPr lang="it-IT" sz="2000" dirty="0" err="1"/>
                        <a:t>Prob</a:t>
                      </a:r>
                      <a:r>
                        <a:rPr lang="it-IT" sz="2000" dirty="0"/>
                        <a:t>.</a:t>
                      </a:r>
                      <a:r>
                        <a:rPr lang="it-IT" sz="2000" baseline="0" dirty="0"/>
                        <a:t> </a:t>
                      </a:r>
                      <a:r>
                        <a:rPr lang="it-IT" sz="2000" baseline="0" dirty="0" err="1"/>
                        <a:t>Of</a:t>
                      </a:r>
                      <a:r>
                        <a:rPr lang="it-IT" sz="2000" baseline="0" dirty="0"/>
                        <a:t>  </a:t>
                      </a:r>
                      <a:r>
                        <a:rPr lang="it-IT" sz="2000" baseline="0" dirty="0" err="1"/>
                        <a:t>Incorrect</a:t>
                      </a:r>
                      <a:r>
                        <a:rPr lang="it-IT" sz="2000" baseline="0" dirty="0"/>
                        <a:t> Base </a:t>
                      </a:r>
                      <a:r>
                        <a:rPr lang="it-IT" sz="2000" baseline="0" dirty="0" err="1"/>
                        <a:t>Call</a:t>
                      </a:r>
                      <a:endParaRPr lang="it-IT" sz="2000" dirty="0"/>
                    </a:p>
                  </a:txBody>
                  <a:tcPr marL="91430" marR="91430" marT="45684" marB="45684" anchor="ctr">
                    <a:solidFill>
                      <a:schemeClr val="accent6">
                        <a:lumMod val="75000"/>
                      </a:schemeClr>
                    </a:solidFill>
                  </a:tcPr>
                </a:tc>
                <a:tc>
                  <a:txBody>
                    <a:bodyPr/>
                    <a:lstStyle/>
                    <a:p>
                      <a:pPr algn="ctr"/>
                      <a:r>
                        <a:rPr lang="it-IT" sz="2000" dirty="0"/>
                        <a:t>Base </a:t>
                      </a:r>
                      <a:r>
                        <a:rPr lang="it-IT" sz="2000" dirty="0" err="1"/>
                        <a:t>Call</a:t>
                      </a:r>
                      <a:r>
                        <a:rPr lang="it-IT" sz="2000" dirty="0"/>
                        <a:t> </a:t>
                      </a:r>
                      <a:r>
                        <a:rPr lang="it-IT" sz="2000" dirty="0" err="1"/>
                        <a:t>Accuracy</a:t>
                      </a:r>
                      <a:endParaRPr lang="it-IT" sz="2000" dirty="0"/>
                    </a:p>
                  </a:txBody>
                  <a:tcPr marL="91430" marR="91430" marT="45684" marB="45684" anchor="ctr">
                    <a:solidFill>
                      <a:schemeClr val="accent6">
                        <a:lumMod val="75000"/>
                      </a:schemeClr>
                    </a:solidFill>
                  </a:tcPr>
                </a:tc>
                <a:extLst>
                  <a:ext uri="{0D108BD9-81ED-4DB2-BD59-A6C34878D82A}">
                    <a16:rowId xmlns:a16="http://schemas.microsoft.com/office/drawing/2014/main" val="10000"/>
                  </a:ext>
                </a:extLst>
              </a:tr>
              <a:tr h="459561">
                <a:tc>
                  <a:txBody>
                    <a:bodyPr/>
                    <a:lstStyle/>
                    <a:p>
                      <a:pPr algn="ctr"/>
                      <a:r>
                        <a:rPr lang="it-IT" sz="2000" dirty="0"/>
                        <a:t>10</a:t>
                      </a:r>
                    </a:p>
                  </a:txBody>
                  <a:tcPr marL="91430" marR="91430" marT="45684" marB="45684" anchor="ctr"/>
                </a:tc>
                <a:tc>
                  <a:txBody>
                    <a:bodyPr/>
                    <a:lstStyle/>
                    <a:p>
                      <a:pPr algn="ctr"/>
                      <a:r>
                        <a:rPr lang="it-IT" sz="2000" dirty="0"/>
                        <a:t>1 in</a:t>
                      </a:r>
                      <a:r>
                        <a:rPr lang="it-IT" sz="2000" baseline="0" dirty="0"/>
                        <a:t> 10</a:t>
                      </a:r>
                      <a:endParaRPr lang="it-IT" sz="2000" dirty="0"/>
                    </a:p>
                  </a:txBody>
                  <a:tcPr marL="91430" marR="91430" marT="45684" marB="45684" anchor="ctr"/>
                </a:tc>
                <a:tc>
                  <a:txBody>
                    <a:bodyPr/>
                    <a:lstStyle/>
                    <a:p>
                      <a:pPr algn="ctr"/>
                      <a:r>
                        <a:rPr lang="it-IT" sz="2000" dirty="0"/>
                        <a:t>90%</a:t>
                      </a:r>
                    </a:p>
                  </a:txBody>
                  <a:tcPr marL="91430" marR="91430" marT="45684" marB="45684" anchor="ctr"/>
                </a:tc>
                <a:extLst>
                  <a:ext uri="{0D108BD9-81ED-4DB2-BD59-A6C34878D82A}">
                    <a16:rowId xmlns:a16="http://schemas.microsoft.com/office/drawing/2014/main" val="10001"/>
                  </a:ext>
                </a:extLst>
              </a:tr>
              <a:tr h="459561">
                <a:tc>
                  <a:txBody>
                    <a:bodyPr/>
                    <a:lstStyle/>
                    <a:p>
                      <a:pPr algn="ctr"/>
                      <a:r>
                        <a:rPr lang="it-IT" sz="2000" dirty="0"/>
                        <a:t>20</a:t>
                      </a:r>
                    </a:p>
                  </a:txBody>
                  <a:tcPr marL="91430" marR="91430" marT="45684" marB="45684" anchor="ctr"/>
                </a:tc>
                <a:tc>
                  <a:txBody>
                    <a:bodyPr/>
                    <a:lstStyle/>
                    <a:p>
                      <a:pPr algn="ctr"/>
                      <a:r>
                        <a:rPr lang="it-IT" sz="2000" dirty="0"/>
                        <a:t>1 in 100</a:t>
                      </a:r>
                    </a:p>
                  </a:txBody>
                  <a:tcPr marL="91430" marR="91430" marT="45684" marB="45684" anchor="ctr"/>
                </a:tc>
                <a:tc>
                  <a:txBody>
                    <a:bodyPr/>
                    <a:lstStyle/>
                    <a:p>
                      <a:pPr algn="ctr"/>
                      <a:r>
                        <a:rPr lang="it-IT" sz="2000" dirty="0"/>
                        <a:t>99%</a:t>
                      </a:r>
                    </a:p>
                  </a:txBody>
                  <a:tcPr marL="91430" marR="91430" marT="45684" marB="45684" anchor="ctr"/>
                </a:tc>
                <a:extLst>
                  <a:ext uri="{0D108BD9-81ED-4DB2-BD59-A6C34878D82A}">
                    <a16:rowId xmlns:a16="http://schemas.microsoft.com/office/drawing/2014/main" val="10002"/>
                  </a:ext>
                </a:extLst>
              </a:tr>
              <a:tr h="459561">
                <a:tc>
                  <a:txBody>
                    <a:bodyPr/>
                    <a:lstStyle/>
                    <a:p>
                      <a:pPr algn="ctr"/>
                      <a:r>
                        <a:rPr lang="it-IT" sz="2000" dirty="0"/>
                        <a:t>30</a:t>
                      </a:r>
                    </a:p>
                  </a:txBody>
                  <a:tcPr marL="91430" marR="91430" marT="45684" marB="45684" anchor="ctr"/>
                </a:tc>
                <a:tc>
                  <a:txBody>
                    <a:bodyPr/>
                    <a:lstStyle/>
                    <a:p>
                      <a:pPr algn="ctr"/>
                      <a:r>
                        <a:rPr lang="it-IT" sz="2000" dirty="0"/>
                        <a:t>1 in 1000</a:t>
                      </a:r>
                    </a:p>
                  </a:txBody>
                  <a:tcPr marL="91430" marR="91430" marT="45684" marB="45684" anchor="ctr"/>
                </a:tc>
                <a:tc>
                  <a:txBody>
                    <a:bodyPr/>
                    <a:lstStyle/>
                    <a:p>
                      <a:pPr algn="ctr"/>
                      <a:r>
                        <a:rPr lang="it-IT" sz="2000" dirty="0"/>
                        <a:t>99.9%</a:t>
                      </a:r>
                    </a:p>
                  </a:txBody>
                  <a:tcPr marL="91430" marR="91430" marT="45684" marB="45684" anchor="ctr"/>
                </a:tc>
                <a:extLst>
                  <a:ext uri="{0D108BD9-81ED-4DB2-BD59-A6C34878D82A}">
                    <a16:rowId xmlns:a16="http://schemas.microsoft.com/office/drawing/2014/main" val="10003"/>
                  </a:ext>
                </a:extLst>
              </a:tr>
            </a:tbl>
          </a:graphicData>
        </a:graphic>
      </p:graphicFrame>
      <p:sp>
        <p:nvSpPr>
          <p:cNvPr id="144410" name="Rettangolo 2"/>
          <p:cNvSpPr>
            <a:spLocks noChangeArrowheads="1"/>
          </p:cNvSpPr>
          <p:nvPr/>
        </p:nvSpPr>
        <p:spPr bwMode="auto">
          <a:xfrm>
            <a:off x="250825" y="765175"/>
            <a:ext cx="8821738" cy="178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spcAft>
                <a:spcPts val="1200"/>
              </a:spcAft>
            </a:pPr>
            <a:r>
              <a:rPr lang="en-US" sz="2000" b="1" dirty="0"/>
              <a:t>Each base call is associated with a quality score (Q)</a:t>
            </a:r>
          </a:p>
          <a:p>
            <a:pPr>
              <a:spcAft>
                <a:spcPts val="1200"/>
              </a:spcAft>
            </a:pPr>
            <a:endParaRPr lang="en-US" sz="2000" dirty="0"/>
          </a:p>
          <a:p>
            <a:pPr>
              <a:spcAft>
                <a:spcPts val="1200"/>
              </a:spcAft>
            </a:pPr>
            <a:endParaRPr lang="en-US" sz="2000" dirty="0"/>
          </a:p>
          <a:p>
            <a:pPr algn="ctr">
              <a:spcAft>
                <a:spcPts val="1200"/>
              </a:spcAft>
            </a:pPr>
            <a:r>
              <a:rPr lang="en-US" sz="2000" dirty="0"/>
              <a:t>     where P is the probability that a base call is erroneous</a:t>
            </a:r>
          </a:p>
        </p:txBody>
      </p:sp>
      <p:pic>
        <p:nvPicPr>
          <p:cNvPr id="144411" name="Immagine 5" descr="Screen Shot 2016-12-06 at 5.09.27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95738" y="5011738"/>
            <a:ext cx="5040312" cy="1831975"/>
          </a:xfrm>
          <a:prstGeom prst="rect">
            <a:avLst/>
          </a:prstGeom>
          <a:no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ttangolo 6"/>
          <p:cNvSpPr/>
          <p:nvPr/>
        </p:nvSpPr>
        <p:spPr>
          <a:xfrm>
            <a:off x="34925" y="5157788"/>
            <a:ext cx="3924300" cy="1630362"/>
          </a:xfrm>
          <a:prstGeom prst="rect">
            <a:avLst/>
          </a:prstGeom>
          <a:solidFill>
            <a:srgbClr val="FFFFFF"/>
          </a:solidFill>
        </p:spPr>
        <p:txBody>
          <a:bodyPr>
            <a:spAutoFit/>
          </a:bodyPr>
          <a:lstStyle/>
          <a:p>
            <a:pPr>
              <a:defRPr/>
            </a:pPr>
            <a:r>
              <a:rPr lang="it-IT" sz="2000" b="1" dirty="0" err="1">
                <a:solidFill>
                  <a:srgbClr val="005253"/>
                </a:solidFill>
              </a:rPr>
              <a:t>Charachter</a:t>
            </a:r>
            <a:r>
              <a:rPr lang="it-IT" sz="2000" b="1" dirty="0">
                <a:solidFill>
                  <a:srgbClr val="005253"/>
                </a:solidFill>
              </a:rPr>
              <a:t> </a:t>
            </a:r>
            <a:r>
              <a:rPr lang="it-IT" sz="2000" b="1" dirty="0" err="1">
                <a:solidFill>
                  <a:srgbClr val="005253"/>
                </a:solidFill>
              </a:rPr>
              <a:t>encoded</a:t>
            </a:r>
            <a:r>
              <a:rPr lang="it-IT" sz="2000" b="1" dirty="0">
                <a:solidFill>
                  <a:srgbClr val="005253"/>
                </a:solidFill>
              </a:rPr>
              <a:t> score</a:t>
            </a:r>
          </a:p>
          <a:p>
            <a:pPr marL="342900" indent="-342900">
              <a:buFont typeface="Wingdings" charset="0"/>
              <a:buChar char="à"/>
              <a:defRPr/>
            </a:pPr>
            <a:r>
              <a:rPr lang="it-IT" sz="2000" dirty="0">
                <a:solidFill>
                  <a:srgbClr val="005253"/>
                </a:solidFill>
              </a:rPr>
              <a:t>the </a:t>
            </a:r>
            <a:r>
              <a:rPr lang="it-IT" sz="2000" dirty="0" err="1">
                <a:solidFill>
                  <a:srgbClr val="005253"/>
                </a:solidFill>
              </a:rPr>
              <a:t>charachter</a:t>
            </a:r>
            <a:r>
              <a:rPr lang="it-IT" sz="2000" dirty="0">
                <a:solidFill>
                  <a:srgbClr val="005253"/>
                </a:solidFill>
              </a:rPr>
              <a:t> </a:t>
            </a:r>
            <a:r>
              <a:rPr lang="it-IT" sz="2000" dirty="0" err="1">
                <a:solidFill>
                  <a:srgbClr val="005253"/>
                </a:solidFill>
              </a:rPr>
              <a:t>whose</a:t>
            </a:r>
            <a:r>
              <a:rPr lang="it-IT" sz="2000" dirty="0">
                <a:solidFill>
                  <a:srgbClr val="005253"/>
                </a:solidFill>
              </a:rPr>
              <a:t> ASCII code </a:t>
            </a:r>
            <a:r>
              <a:rPr lang="it-IT" sz="2000" dirty="0" err="1">
                <a:solidFill>
                  <a:srgbClr val="005253"/>
                </a:solidFill>
              </a:rPr>
              <a:t>is</a:t>
            </a:r>
            <a:r>
              <a:rPr lang="it-IT" sz="2000" dirty="0">
                <a:solidFill>
                  <a:srgbClr val="005253"/>
                </a:solidFill>
              </a:rPr>
              <a:t> Q+33  </a:t>
            </a:r>
          </a:p>
          <a:p>
            <a:pPr marL="342900" indent="-342900">
              <a:buFont typeface="Wingdings" charset="0"/>
              <a:buChar char="à"/>
              <a:defRPr/>
            </a:pPr>
            <a:r>
              <a:rPr lang="it-IT" sz="2000" dirty="0">
                <a:solidFill>
                  <a:srgbClr val="005253"/>
                </a:solidFill>
              </a:rPr>
              <a:t>? = 63 in ASCII code  (= </a:t>
            </a:r>
            <a:r>
              <a:rPr lang="it-IT" sz="2000" dirty="0" err="1">
                <a:solidFill>
                  <a:srgbClr val="005253"/>
                </a:solidFill>
              </a:rPr>
              <a:t>Q</a:t>
            </a:r>
            <a:r>
              <a:rPr lang="it-IT" sz="2000" dirty="0">
                <a:solidFill>
                  <a:srgbClr val="005253"/>
                </a:solidFill>
              </a:rPr>
              <a:t> 30) </a:t>
            </a:r>
          </a:p>
          <a:p>
            <a:pPr marL="342900" indent="-342900">
              <a:buFont typeface="Wingdings" charset="0"/>
              <a:buChar char="à"/>
              <a:defRPr/>
            </a:pPr>
            <a:r>
              <a:rPr lang="it-IT" sz="2000" dirty="0">
                <a:solidFill>
                  <a:srgbClr val="005253"/>
                </a:solidFill>
              </a:rPr>
              <a:t>(</a:t>
            </a:r>
            <a:r>
              <a:rPr lang="it-IT" sz="2000" dirty="0" err="1">
                <a:solidFill>
                  <a:srgbClr val="005253"/>
                </a:solidFill>
              </a:rPr>
              <a:t>Sanger</a:t>
            </a:r>
            <a:r>
              <a:rPr lang="it-IT" sz="2000" dirty="0">
                <a:solidFill>
                  <a:srgbClr val="005253"/>
                </a:solidFill>
              </a:rPr>
              <a:t> </a:t>
            </a:r>
            <a:r>
              <a:rPr lang="it-IT" sz="2000" dirty="0" err="1">
                <a:solidFill>
                  <a:srgbClr val="005253"/>
                </a:solidFill>
              </a:rPr>
              <a:t>Institute</a:t>
            </a:r>
            <a:r>
              <a:rPr lang="it-IT" sz="2000" dirty="0">
                <a:solidFill>
                  <a:srgbClr val="005253"/>
                </a:solidFill>
              </a:rPr>
              <a:t> standard)</a:t>
            </a:r>
          </a:p>
        </p:txBody>
      </p:sp>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olo 1"/>
          <p:cNvSpPr>
            <a:spLocks noGrp="1"/>
          </p:cNvSpPr>
          <p:nvPr>
            <p:ph type="title"/>
          </p:nvPr>
        </p:nvSpPr>
        <p:spPr>
          <a:xfrm>
            <a:off x="457200" y="-171450"/>
            <a:ext cx="8229600" cy="1143000"/>
          </a:xfrm>
        </p:spPr>
        <p:txBody>
          <a:bodyPr/>
          <a:lstStyle/>
          <a:p>
            <a:r>
              <a:rPr lang="it-IT" dirty="0" err="1">
                <a:solidFill>
                  <a:schemeClr val="accent6">
                    <a:lumMod val="60000"/>
                    <a:lumOff val="40000"/>
                  </a:schemeClr>
                </a:solidFill>
                <a:latin typeface="Arial" charset="0"/>
              </a:rPr>
              <a:t>Phred</a:t>
            </a:r>
            <a:r>
              <a:rPr lang="it-IT" dirty="0">
                <a:solidFill>
                  <a:schemeClr val="accent6">
                    <a:lumMod val="60000"/>
                    <a:lumOff val="40000"/>
                  </a:schemeClr>
                </a:solidFill>
                <a:latin typeface="Arial" charset="0"/>
              </a:rPr>
              <a:t> Quality Score</a:t>
            </a:r>
          </a:p>
        </p:txBody>
      </p:sp>
      <p:sp>
        <p:nvSpPr>
          <p:cNvPr id="7" name="Rettangolo 6"/>
          <p:cNvSpPr/>
          <p:nvPr/>
        </p:nvSpPr>
        <p:spPr>
          <a:xfrm>
            <a:off x="0" y="1125538"/>
            <a:ext cx="4643438" cy="2430462"/>
          </a:xfrm>
          <a:prstGeom prst="rect">
            <a:avLst/>
          </a:prstGeom>
          <a:solidFill>
            <a:srgbClr val="FFFFFF"/>
          </a:solidFill>
        </p:spPr>
        <p:txBody>
          <a:bodyPr>
            <a:spAutoFit/>
          </a:bodyPr>
          <a:lstStyle/>
          <a:p>
            <a:pPr>
              <a:defRPr/>
            </a:pPr>
            <a:r>
              <a:rPr lang="it-IT" sz="2800" b="1" dirty="0" err="1">
                <a:solidFill>
                  <a:srgbClr val="005253"/>
                </a:solidFill>
              </a:rPr>
              <a:t>Charachter</a:t>
            </a:r>
            <a:r>
              <a:rPr lang="it-IT" sz="2800" b="1" dirty="0">
                <a:solidFill>
                  <a:srgbClr val="005253"/>
                </a:solidFill>
              </a:rPr>
              <a:t> </a:t>
            </a:r>
            <a:r>
              <a:rPr lang="it-IT" sz="2800" b="1" dirty="0" err="1">
                <a:solidFill>
                  <a:srgbClr val="005253"/>
                </a:solidFill>
              </a:rPr>
              <a:t>encoded</a:t>
            </a:r>
            <a:r>
              <a:rPr lang="it-IT" sz="2800" b="1" dirty="0">
                <a:solidFill>
                  <a:srgbClr val="005253"/>
                </a:solidFill>
              </a:rPr>
              <a:t> score</a:t>
            </a:r>
          </a:p>
          <a:p>
            <a:pPr marL="342900" indent="-342900">
              <a:buFont typeface="Wingdings" charset="0"/>
              <a:buChar char="à"/>
              <a:defRPr/>
            </a:pPr>
            <a:r>
              <a:rPr lang="it-IT" dirty="0">
                <a:solidFill>
                  <a:srgbClr val="005253"/>
                </a:solidFill>
              </a:rPr>
              <a:t>the </a:t>
            </a:r>
            <a:r>
              <a:rPr lang="it-IT" dirty="0" err="1">
                <a:solidFill>
                  <a:srgbClr val="005253"/>
                </a:solidFill>
              </a:rPr>
              <a:t>charachter</a:t>
            </a:r>
            <a:r>
              <a:rPr lang="it-IT" dirty="0">
                <a:solidFill>
                  <a:srgbClr val="005253"/>
                </a:solidFill>
              </a:rPr>
              <a:t> </a:t>
            </a:r>
            <a:r>
              <a:rPr lang="it-IT" dirty="0" err="1">
                <a:solidFill>
                  <a:srgbClr val="005253"/>
                </a:solidFill>
              </a:rPr>
              <a:t>whose</a:t>
            </a:r>
            <a:r>
              <a:rPr lang="it-IT" dirty="0">
                <a:solidFill>
                  <a:srgbClr val="005253"/>
                </a:solidFill>
              </a:rPr>
              <a:t> ASCII code </a:t>
            </a:r>
            <a:r>
              <a:rPr lang="it-IT" dirty="0" err="1">
                <a:solidFill>
                  <a:srgbClr val="005253"/>
                </a:solidFill>
              </a:rPr>
              <a:t>is</a:t>
            </a:r>
            <a:r>
              <a:rPr lang="it-IT" dirty="0">
                <a:solidFill>
                  <a:srgbClr val="005253"/>
                </a:solidFill>
              </a:rPr>
              <a:t> Q+33  </a:t>
            </a:r>
          </a:p>
          <a:p>
            <a:pPr marL="342900" indent="-342900">
              <a:buFont typeface="Wingdings" charset="0"/>
              <a:buChar char="à"/>
              <a:defRPr/>
            </a:pPr>
            <a:r>
              <a:rPr lang="it-IT" dirty="0">
                <a:solidFill>
                  <a:srgbClr val="005253"/>
                </a:solidFill>
              </a:rPr>
              <a:t>? = 63 in ASCII code  (= </a:t>
            </a:r>
            <a:r>
              <a:rPr lang="it-IT" dirty="0" err="1">
                <a:solidFill>
                  <a:srgbClr val="005253"/>
                </a:solidFill>
              </a:rPr>
              <a:t>Q</a:t>
            </a:r>
            <a:r>
              <a:rPr lang="it-IT" dirty="0">
                <a:solidFill>
                  <a:srgbClr val="005253"/>
                </a:solidFill>
              </a:rPr>
              <a:t> 30) </a:t>
            </a:r>
          </a:p>
          <a:p>
            <a:pPr marL="342900" indent="-342900">
              <a:buFont typeface="Wingdings" charset="0"/>
              <a:buChar char="à"/>
              <a:defRPr/>
            </a:pPr>
            <a:r>
              <a:rPr lang="it-IT" dirty="0">
                <a:solidFill>
                  <a:srgbClr val="005253"/>
                </a:solidFill>
              </a:rPr>
              <a:t>(</a:t>
            </a:r>
            <a:r>
              <a:rPr lang="it-IT" dirty="0" err="1">
                <a:solidFill>
                  <a:srgbClr val="005253"/>
                </a:solidFill>
              </a:rPr>
              <a:t>Sanger</a:t>
            </a:r>
            <a:r>
              <a:rPr lang="it-IT" dirty="0">
                <a:solidFill>
                  <a:srgbClr val="005253"/>
                </a:solidFill>
              </a:rPr>
              <a:t> </a:t>
            </a:r>
            <a:r>
              <a:rPr lang="it-IT" dirty="0" err="1">
                <a:solidFill>
                  <a:srgbClr val="005253"/>
                </a:solidFill>
              </a:rPr>
              <a:t>Institute</a:t>
            </a:r>
            <a:r>
              <a:rPr lang="it-IT" dirty="0">
                <a:solidFill>
                  <a:srgbClr val="005253"/>
                </a:solidFill>
              </a:rPr>
              <a:t> standard)</a:t>
            </a:r>
          </a:p>
        </p:txBody>
      </p:sp>
      <p:pic>
        <p:nvPicPr>
          <p:cNvPr id="146435" name="Immagine 1" descr="Schermata 11-2458442 alle 09.51.4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3644900"/>
            <a:ext cx="7056437" cy="306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36" name="Immagine 5" descr="Screen Shot 2016-12-06 at 5.09.27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1196975"/>
            <a:ext cx="4716462" cy="183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olo 1"/>
          <p:cNvSpPr>
            <a:spLocks noGrp="1"/>
          </p:cNvSpPr>
          <p:nvPr>
            <p:ph type="title"/>
          </p:nvPr>
        </p:nvSpPr>
        <p:spPr/>
        <p:txBody>
          <a:bodyPr/>
          <a:lstStyle/>
          <a:p>
            <a:r>
              <a:rPr lang="it-IT" dirty="0">
                <a:solidFill>
                  <a:schemeClr val="accent6">
                    <a:lumMod val="60000"/>
                    <a:lumOff val="40000"/>
                  </a:schemeClr>
                </a:solidFill>
                <a:latin typeface="Arial" charset="0"/>
                <a:cs typeface="ＭＳ Ｐゴシック" charset="0"/>
              </a:rPr>
              <a:t>Challenges from NGS</a:t>
            </a:r>
          </a:p>
        </p:txBody>
      </p:sp>
      <p:graphicFrame>
        <p:nvGraphicFramePr>
          <p:cNvPr id="14" name="Segnaposto contenuto 13"/>
          <p:cNvGraphicFramePr>
            <a:graphicFrameLocks noGrp="1"/>
          </p:cNvGraphicFramePr>
          <p:nvPr>
            <p:ph sz="half" idx="1"/>
          </p:nvPr>
        </p:nvGraphicFramePr>
        <p:xfrm>
          <a:off x="107504" y="2170287"/>
          <a:ext cx="4536504" cy="37301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Segnaposto contenuto 14"/>
          <p:cNvGraphicFramePr>
            <a:graphicFrameLocks noGrp="1"/>
          </p:cNvGraphicFramePr>
          <p:nvPr>
            <p:ph sz="half" idx="2"/>
          </p:nvPr>
        </p:nvGraphicFramePr>
        <p:xfrm>
          <a:off x="4716016" y="2170287"/>
          <a:ext cx="4216246" cy="392300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8484" name="Segnaposto numero diapositiva 4"/>
          <p:cNvSpPr>
            <a:spLocks noGrp="1"/>
          </p:cNvSpPr>
          <p:nvPr>
            <p:ph type="sldNum" sz="quarter" idx="12"/>
          </p:nvPr>
        </p:nvSpPr>
        <p:spPr>
          <a:xfrm>
            <a:off x="0" y="6356350"/>
            <a:ext cx="1981200" cy="3651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282CF7E-18B8-D24F-9DFC-D1CFE16D5B60}" type="slidenum">
              <a:rPr lang="it-IT" sz="1200">
                <a:solidFill>
                  <a:srgbClr val="898989"/>
                </a:solidFill>
              </a:rPr>
              <a:pPr eaLnBrk="1" hangingPunct="1"/>
              <a:t>68</a:t>
            </a:fld>
            <a:endParaRPr lang="it-IT" sz="1200">
              <a:solidFill>
                <a:srgbClr val="898989"/>
              </a:solidFill>
            </a:endParaRPr>
          </a:p>
        </p:txBody>
      </p:sp>
      <p:sp>
        <p:nvSpPr>
          <p:cNvPr id="16" name="CasellaDiTesto 15"/>
          <p:cNvSpPr txBox="1"/>
          <p:nvPr/>
        </p:nvSpPr>
        <p:spPr>
          <a:xfrm>
            <a:off x="1143000" y="1454150"/>
            <a:ext cx="2571750" cy="461963"/>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it-IT" b="1" dirty="0" err="1">
                <a:effectLst>
                  <a:outerShdw blurRad="38100" dist="38100" dir="2700000" algn="tl">
                    <a:srgbClr val="DDDDDD"/>
                  </a:outerShdw>
                </a:effectLst>
              </a:rPr>
              <a:t>We</a:t>
            </a:r>
            <a:r>
              <a:rPr lang="it-IT" b="1" dirty="0">
                <a:effectLst>
                  <a:outerShdw blurRad="38100" dist="38100" dir="2700000" algn="tl">
                    <a:srgbClr val="DDDDDD"/>
                  </a:outerShdw>
                </a:effectLst>
              </a:rPr>
              <a:t> </a:t>
            </a:r>
            <a:r>
              <a:rPr lang="it-IT" b="1" dirty="0" err="1">
                <a:effectLst>
                  <a:outerShdw blurRad="38100" dist="38100" dir="2700000" algn="tl">
                    <a:srgbClr val="DDDDDD"/>
                  </a:outerShdw>
                </a:effectLst>
              </a:rPr>
              <a:t>have</a:t>
            </a:r>
            <a:endParaRPr lang="it-IT" b="1" dirty="0">
              <a:effectLst>
                <a:outerShdw blurRad="38100" dist="38100" dir="2700000" algn="tl">
                  <a:srgbClr val="DDDDDD"/>
                </a:outerShdw>
              </a:effectLst>
            </a:endParaRPr>
          </a:p>
        </p:txBody>
      </p:sp>
      <p:sp>
        <p:nvSpPr>
          <p:cNvPr id="17" name="CasellaDiTesto 16"/>
          <p:cNvSpPr txBox="1"/>
          <p:nvPr/>
        </p:nvSpPr>
        <p:spPr>
          <a:xfrm>
            <a:off x="5715000" y="1454150"/>
            <a:ext cx="2214563" cy="461963"/>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it-IT" b="1" dirty="0" err="1">
                <a:effectLst>
                  <a:outerShdw blurRad="38100" dist="38100" dir="2700000" algn="tl">
                    <a:srgbClr val="DDDDDD"/>
                  </a:outerShdw>
                </a:effectLst>
              </a:rPr>
              <a:t>We</a:t>
            </a:r>
            <a:r>
              <a:rPr lang="it-IT" b="1" dirty="0">
                <a:effectLst>
                  <a:outerShdw blurRad="38100" dist="38100" dir="2700000" algn="tl">
                    <a:srgbClr val="DDDDDD"/>
                  </a:outerShdw>
                </a:effectLst>
              </a:rPr>
              <a:t> </a:t>
            </a:r>
            <a:r>
              <a:rPr lang="it-IT" b="1" dirty="0" err="1">
                <a:effectLst>
                  <a:outerShdw blurRad="38100" dist="38100" dir="2700000" algn="tl">
                    <a:srgbClr val="DDDDDD"/>
                  </a:outerShdw>
                </a:effectLst>
              </a:rPr>
              <a:t>need</a:t>
            </a:r>
            <a:endParaRPr lang="it-IT" b="1" dirty="0">
              <a:effectLst>
                <a:outerShdw blurRad="38100" dist="38100" dir="2700000" algn="tl">
                  <a:srgbClr val="DDDDDD"/>
                </a:outerShdw>
              </a:effectLst>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olo 1"/>
          <p:cNvSpPr>
            <a:spLocks noGrp="1"/>
          </p:cNvSpPr>
          <p:nvPr>
            <p:ph type="title"/>
          </p:nvPr>
        </p:nvSpPr>
        <p:spPr>
          <a:xfrm>
            <a:off x="457200" y="-60325"/>
            <a:ext cx="8229600" cy="1143000"/>
          </a:xfrm>
        </p:spPr>
        <p:txBody>
          <a:bodyPr/>
          <a:lstStyle/>
          <a:p>
            <a:r>
              <a:rPr lang="it-IT" dirty="0">
                <a:solidFill>
                  <a:schemeClr val="accent6">
                    <a:lumMod val="60000"/>
                    <a:lumOff val="40000"/>
                  </a:schemeClr>
                </a:solidFill>
                <a:latin typeface="Arial" charset="0"/>
                <a:cs typeface="ＭＳ Ｐゴシック" charset="0"/>
              </a:rPr>
              <a:t>NGS </a:t>
            </a:r>
            <a:r>
              <a:rPr lang="it-IT" dirty="0" err="1">
                <a:solidFill>
                  <a:schemeClr val="accent6">
                    <a:lumMod val="60000"/>
                    <a:lumOff val="40000"/>
                  </a:schemeClr>
                </a:solidFill>
                <a:latin typeface="Arial" charset="0"/>
                <a:cs typeface="ＭＳ Ｐゴシック" charset="0"/>
              </a:rPr>
              <a:t>applications</a:t>
            </a:r>
            <a:endParaRPr lang="it-IT" dirty="0">
              <a:solidFill>
                <a:schemeClr val="accent6">
                  <a:lumMod val="60000"/>
                  <a:lumOff val="40000"/>
                </a:schemeClr>
              </a:solidFill>
              <a:latin typeface="Arial" charset="0"/>
              <a:cs typeface="ＭＳ Ｐゴシック" charset="0"/>
            </a:endParaRPr>
          </a:p>
        </p:txBody>
      </p:sp>
      <p:sp>
        <p:nvSpPr>
          <p:cNvPr id="150530" name="Segnaposto data 3"/>
          <p:cNvSpPr>
            <a:spLocks noGrp="1"/>
          </p:cNvSpPr>
          <p:nvPr>
            <p:ph type="dt" sz="quarter" idx="10"/>
          </p:nvPr>
        </p:nvSpPr>
        <p:spPr>
          <a:xfrm>
            <a:off x="6854825" y="6356350"/>
            <a:ext cx="2289175" cy="3651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solidFill>
                  <a:schemeClr val="bg1"/>
                </a:solidFill>
              </a:rPr>
              <a:t>21/02/2012</a:t>
            </a:r>
          </a:p>
        </p:txBody>
      </p:sp>
      <p:sp>
        <p:nvSpPr>
          <p:cNvPr id="150531" name="Segnaposto numero diapositiva 4"/>
          <p:cNvSpPr>
            <a:spLocks noGrp="1"/>
          </p:cNvSpPr>
          <p:nvPr>
            <p:ph type="sldNum" sz="quarter" idx="12"/>
          </p:nvPr>
        </p:nvSpPr>
        <p:spPr>
          <a:xfrm>
            <a:off x="0" y="6356350"/>
            <a:ext cx="1981200" cy="3651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26AAA0-E737-1A40-AA90-8A4DFF128C82}" type="slidenum">
              <a:rPr lang="it-IT" sz="1200">
                <a:solidFill>
                  <a:schemeClr val="bg1"/>
                </a:solidFill>
              </a:rPr>
              <a:pPr eaLnBrk="1" hangingPunct="1"/>
              <a:t>69</a:t>
            </a:fld>
            <a:endParaRPr lang="it-IT" sz="1200">
              <a:solidFill>
                <a:schemeClr val="bg1"/>
              </a:solidFill>
            </a:endParaRPr>
          </a:p>
        </p:txBody>
      </p:sp>
      <p:graphicFrame>
        <p:nvGraphicFramePr>
          <p:cNvPr id="13" name="Segnaposto contenuto 12"/>
          <p:cNvGraphicFramePr>
            <a:graphicFrameLocks noGrp="1"/>
          </p:cNvGraphicFramePr>
          <p:nvPr>
            <p:ph idx="1"/>
            <p:extLst>
              <p:ext uri="{D42A27DB-BD31-4B8C-83A1-F6EECF244321}">
                <p14:modId xmlns:p14="http://schemas.microsoft.com/office/powerpoint/2010/main" val="2910092055"/>
              </p:ext>
            </p:extLst>
          </p:nvPr>
        </p:nvGraphicFramePr>
        <p:xfrm>
          <a:off x="142844" y="928670"/>
          <a:ext cx="9001156" cy="57406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body" idx="1"/>
          </p:nvPr>
        </p:nvSpPr>
        <p:spPr>
          <a:xfrm>
            <a:off x="381000" y="44450"/>
            <a:ext cx="8229600" cy="649288"/>
          </a:xfrm>
          <a:noFill/>
        </p:spPr>
        <p:txBody>
          <a:bodyPr/>
          <a:lstStyle/>
          <a:p>
            <a:pPr algn="r" eaLnBrk="1" hangingPunct="1">
              <a:spcBef>
                <a:spcPct val="0"/>
              </a:spcBef>
              <a:buFontTx/>
              <a:buNone/>
            </a:pPr>
            <a:r>
              <a:rPr lang="it-IT">
                <a:solidFill>
                  <a:srgbClr val="003366"/>
                </a:solidFill>
                <a:latin typeface="Arial" charset="0"/>
                <a:cs typeface="ＭＳ Ｐゴシック" charset="0"/>
              </a:rPr>
              <a:t>The Human Genome Superman: Jim Kent</a:t>
            </a:r>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1628775"/>
            <a:ext cx="2689225" cy="403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52600"/>
            <a:ext cx="3200400" cy="211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7" descr="gen-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620713"/>
            <a:ext cx="7239000" cy="508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1" name="Text Box 5"/>
          <p:cNvSpPr txBox="1">
            <a:spLocks noChangeArrowheads="1"/>
          </p:cNvSpPr>
          <p:nvPr/>
        </p:nvSpPr>
        <p:spPr bwMode="auto">
          <a:xfrm>
            <a:off x="144463" y="5613400"/>
            <a:ext cx="8964612" cy="12001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solidFill>
                  <a:srgbClr val="003366"/>
                </a:solidFill>
              </a:rPr>
              <a:t>“I used 100 800 MhZ Pentium processors with 256 Mb RAM each, running Linux, the gcc compiler, the vim editor, a whiteboard, and occasional ice packs for the wrists”</a:t>
            </a:r>
            <a:r>
              <a:rPr lang="it-IT" altLang="ja-JP">
                <a:solidFill>
                  <a:srgbClr val="003366"/>
                </a:solidFill>
              </a:rPr>
              <a:t>	Jim Kent</a:t>
            </a:r>
            <a:endParaRPr lang="en-US">
              <a:solidFill>
                <a:srgbClr val="0033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lide(fromBottom)">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Box 3"/>
          <p:cNvSpPr txBox="1">
            <a:spLocks noChangeArrowheads="1"/>
          </p:cNvSpPr>
          <p:nvPr/>
        </p:nvSpPr>
        <p:spPr bwMode="auto">
          <a:xfrm>
            <a:off x="0" y="44450"/>
            <a:ext cx="9144000" cy="4388894"/>
          </a:xfrm>
          <a:prstGeom prst="rect">
            <a:avLst/>
          </a:prstGeom>
          <a:solidFill>
            <a:schemeClr val="bg1"/>
          </a:solidFill>
          <a:ln>
            <a:noFill/>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631825" indent="-285750" eaLnBrk="0" hangingPunct="0">
              <a:defRPr sz="2400">
                <a:solidFill>
                  <a:schemeClr val="tx1"/>
                </a:solidFill>
                <a:latin typeface="Calibri" charset="0"/>
                <a:ea typeface="ＭＳ Ｐゴシック" charset="0"/>
              </a:defRPr>
            </a:lvl2pPr>
            <a:lvl3pPr marL="1089025" indent="-28575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Aft>
                <a:spcPts val="600"/>
              </a:spcAft>
              <a:defRPr/>
            </a:pPr>
            <a:r>
              <a:rPr lang="en-US" sz="3600" dirty="0">
                <a:solidFill>
                  <a:schemeClr val="accent6">
                    <a:lumMod val="60000"/>
                    <a:lumOff val="40000"/>
                  </a:schemeClr>
                </a:solidFill>
                <a:latin typeface="+mn-lt"/>
              </a:rPr>
              <a:t>Sequencing DEPTH AND COVERAGE</a:t>
            </a:r>
          </a:p>
          <a:p>
            <a:pPr marL="346075" lvl="1" indent="0" eaLnBrk="1" hangingPunct="1">
              <a:spcAft>
                <a:spcPts val="600"/>
              </a:spcAft>
              <a:defRPr/>
            </a:pPr>
            <a:r>
              <a:rPr lang="en-US" b="1" dirty="0">
                <a:solidFill>
                  <a:srgbClr val="CC0000"/>
                </a:solidFill>
                <a:latin typeface="+mn-lt"/>
                <a:cs typeface="Arial" charset="0"/>
              </a:rPr>
              <a:t>DEPTH</a:t>
            </a:r>
            <a:r>
              <a:rPr lang="en-US" dirty="0">
                <a:solidFill>
                  <a:srgbClr val="CC0000"/>
                </a:solidFill>
                <a:latin typeface="+mn-lt"/>
                <a:cs typeface="Arial" charset="0"/>
              </a:rPr>
              <a:t>  </a:t>
            </a:r>
            <a:r>
              <a:rPr lang="en-US" dirty="0">
                <a:latin typeface="+mn-lt"/>
                <a:cs typeface="Arial" charset="0"/>
              </a:rPr>
              <a:t>= </a:t>
            </a:r>
            <a:r>
              <a:rPr lang="en-US" dirty="0">
                <a:solidFill>
                  <a:srgbClr val="000000"/>
                </a:solidFill>
                <a:latin typeface="+mn-lt"/>
                <a:cs typeface="Arial" charset="0"/>
              </a:rPr>
              <a:t>number of bases sequenced</a:t>
            </a:r>
          </a:p>
          <a:p>
            <a:pPr marL="346075" lvl="1" indent="0" eaLnBrk="1" hangingPunct="1">
              <a:spcAft>
                <a:spcPts val="600"/>
              </a:spcAft>
              <a:defRPr/>
            </a:pPr>
            <a:r>
              <a:rPr lang="en-US" dirty="0">
                <a:solidFill>
                  <a:srgbClr val="000000"/>
                </a:solidFill>
                <a:latin typeface="+mn-lt"/>
                <a:cs typeface="Arial" charset="0"/>
              </a:rPr>
              <a:t>Often the number of reads sequenced of fixed </a:t>
            </a:r>
            <a:r>
              <a:rPr lang="en-US" dirty="0" err="1">
                <a:solidFill>
                  <a:srgbClr val="000000"/>
                </a:solidFill>
                <a:latin typeface="+mn-lt"/>
                <a:cs typeface="Arial" charset="0"/>
              </a:rPr>
              <a:t>lengt</a:t>
            </a:r>
            <a:r>
              <a:rPr lang="en-US" dirty="0">
                <a:solidFill>
                  <a:srgbClr val="000000"/>
                </a:solidFill>
                <a:latin typeface="+mn-lt"/>
                <a:cs typeface="Arial" charset="0"/>
              </a:rPr>
              <a:t>: e.g. 120 million reads </a:t>
            </a:r>
            <a:r>
              <a:rPr lang="en-US" dirty="0">
                <a:solidFill>
                  <a:srgbClr val="000000"/>
                </a:solidFill>
                <a:cs typeface="Arial" charset="0"/>
              </a:rPr>
              <a:t>(100 bp long)</a:t>
            </a:r>
            <a:r>
              <a:rPr lang="en-US" dirty="0">
                <a:solidFill>
                  <a:srgbClr val="000000"/>
                </a:solidFill>
                <a:latin typeface="+mn-lt"/>
                <a:cs typeface="Arial" charset="0"/>
              </a:rPr>
              <a:t> per sample </a:t>
            </a:r>
          </a:p>
          <a:p>
            <a:pPr marL="346075" lvl="1" indent="0" eaLnBrk="1" hangingPunct="1">
              <a:spcAft>
                <a:spcPts val="600"/>
              </a:spcAft>
              <a:defRPr/>
            </a:pPr>
            <a:endParaRPr lang="en-US" sz="1400" b="1" dirty="0">
              <a:solidFill>
                <a:schemeClr val="tx2"/>
              </a:solidFill>
              <a:latin typeface="+mn-lt"/>
              <a:cs typeface="Arial" charset="0"/>
            </a:endParaRPr>
          </a:p>
          <a:p>
            <a:pPr marL="346075" lvl="1" indent="0" eaLnBrk="1" hangingPunct="1">
              <a:spcAft>
                <a:spcPts val="600"/>
              </a:spcAft>
              <a:defRPr/>
            </a:pPr>
            <a:r>
              <a:rPr lang="en-US" b="1" dirty="0">
                <a:solidFill>
                  <a:schemeClr val="tx2"/>
                </a:solidFill>
                <a:latin typeface="+mn-lt"/>
                <a:cs typeface="Arial" charset="0"/>
              </a:rPr>
              <a:t>COVERAGE </a:t>
            </a:r>
            <a:r>
              <a:rPr lang="en-US" dirty="0">
                <a:solidFill>
                  <a:srgbClr val="000000"/>
                </a:solidFill>
                <a:latin typeface="+mn-lt"/>
                <a:cs typeface="Arial" charset="0"/>
              </a:rPr>
              <a:t>is a factor that estimates the depth of sequencing for </a:t>
            </a:r>
            <a:r>
              <a:rPr lang="en-US" b="1" dirty="0">
                <a:solidFill>
                  <a:srgbClr val="000000"/>
                </a:solidFill>
                <a:latin typeface="+mn-lt"/>
                <a:cs typeface="Arial" charset="0"/>
              </a:rPr>
              <a:t>genomes</a:t>
            </a:r>
          </a:p>
          <a:p>
            <a:pPr marL="1146175" lvl="2" indent="-342900" eaLnBrk="1" hangingPunct="1">
              <a:spcAft>
                <a:spcPts val="600"/>
              </a:spcAft>
              <a:buFont typeface="Wingdings" charset="0"/>
              <a:buChar char="à"/>
              <a:defRPr/>
            </a:pPr>
            <a:r>
              <a:rPr lang="en-US" dirty="0">
                <a:solidFill>
                  <a:srgbClr val="000000"/>
                </a:solidFill>
                <a:latin typeface="+mn-lt"/>
                <a:cs typeface="Arial" charset="0"/>
              </a:rPr>
              <a:t>How many times do the total sequenced nucleotides “cover” the genome</a:t>
            </a:r>
          </a:p>
          <a:p>
            <a:pPr marL="1146175" lvl="2" indent="-342900" eaLnBrk="1" hangingPunct="1">
              <a:spcAft>
                <a:spcPts val="600"/>
              </a:spcAft>
              <a:buFont typeface="Wingdings" charset="0"/>
              <a:buChar char="à"/>
              <a:defRPr/>
            </a:pPr>
            <a:r>
              <a:rPr lang="en-US" dirty="0">
                <a:solidFill>
                  <a:srgbClr val="000000"/>
                </a:solidFill>
                <a:latin typeface="+mn-lt"/>
                <a:cs typeface="Arial" charset="0"/>
              </a:rPr>
              <a:t>Average coverage on all genome positions (e.g. 20x)</a:t>
            </a:r>
          </a:p>
        </p:txBody>
      </p:sp>
      <p:pic>
        <p:nvPicPr>
          <p:cNvPr id="5" name="Picture 1" descr="unevencover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9213" y="4759325"/>
            <a:ext cx="6505575" cy="178752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Box 3"/>
          <p:cNvSpPr txBox="1">
            <a:spLocks noChangeArrowheads="1"/>
          </p:cNvSpPr>
          <p:nvPr/>
        </p:nvSpPr>
        <p:spPr bwMode="auto">
          <a:xfrm>
            <a:off x="250825" y="-3875"/>
            <a:ext cx="8785225" cy="6817251"/>
          </a:xfrm>
          <a:prstGeom prst="rect">
            <a:avLst/>
          </a:prstGeom>
          <a:solidFill>
            <a:schemeClr val="bg1"/>
          </a:solidFill>
          <a:ln>
            <a:noFill/>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631825" indent="-285750" eaLnBrk="0" hangingPunct="0">
              <a:defRPr sz="2400">
                <a:solidFill>
                  <a:schemeClr val="tx1"/>
                </a:solidFill>
                <a:latin typeface="Calibri" charset="0"/>
                <a:ea typeface="ＭＳ Ｐゴシック" charset="0"/>
              </a:defRPr>
            </a:lvl2pPr>
            <a:lvl3pPr marL="1089025" indent="-28575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lvl="1" indent="0" eaLnBrk="1" hangingPunct="1">
              <a:spcAft>
                <a:spcPts val="600"/>
              </a:spcAft>
              <a:defRPr/>
            </a:pPr>
            <a:r>
              <a:rPr lang="en-US" b="1" dirty="0">
                <a:solidFill>
                  <a:schemeClr val="accent6">
                    <a:lumMod val="60000"/>
                    <a:lumOff val="40000"/>
                  </a:schemeClr>
                </a:solidFill>
                <a:latin typeface="+mn-lt"/>
                <a:cs typeface="Arial" charset="0"/>
              </a:rPr>
              <a:t>READS ALIGNMENT</a:t>
            </a:r>
          </a:p>
          <a:p>
            <a:pPr marL="342900" indent="-342900">
              <a:buFont typeface="Arial"/>
              <a:buChar char="•"/>
              <a:defRPr/>
            </a:pPr>
            <a:r>
              <a:rPr lang="en-US" dirty="0">
                <a:latin typeface="+mn-lt"/>
              </a:rPr>
              <a:t>millions of very short reads, rather than a few long </a:t>
            </a:r>
          </a:p>
          <a:p>
            <a:pPr>
              <a:defRPr/>
            </a:pPr>
            <a:r>
              <a:rPr lang="en-US" dirty="0">
                <a:latin typeface="+mn-lt"/>
              </a:rPr>
              <a:t>ones, must be mapped to the genome</a:t>
            </a:r>
          </a:p>
          <a:p>
            <a:pPr marL="342900" indent="-342900">
              <a:buFont typeface="Arial"/>
              <a:buChar char="•"/>
              <a:defRPr/>
            </a:pPr>
            <a:r>
              <a:rPr lang="en-US" dirty="0">
                <a:latin typeface="+mn-lt"/>
              </a:rPr>
              <a:t>dominant cause for mismatches is read errors, not</a:t>
            </a:r>
          </a:p>
          <a:p>
            <a:pPr>
              <a:defRPr/>
            </a:pPr>
            <a:r>
              <a:rPr lang="en-US" dirty="0">
                <a:latin typeface="+mn-lt"/>
              </a:rPr>
              <a:t>substitutions</a:t>
            </a:r>
          </a:p>
          <a:p>
            <a:pPr marL="342900" indent="-342900">
              <a:buFont typeface="Arial"/>
              <a:buChar char="•"/>
              <a:defRPr/>
            </a:pPr>
            <a:r>
              <a:rPr lang="en-US" dirty="0">
                <a:latin typeface="+mn-lt"/>
              </a:rPr>
              <a:t>base-call quality information (“</a:t>
            </a:r>
            <a:r>
              <a:rPr lang="en-US" dirty="0" err="1">
                <a:latin typeface="+mn-lt"/>
              </a:rPr>
              <a:t>phred</a:t>
            </a:r>
            <a:r>
              <a:rPr lang="en-US" dirty="0">
                <a:latin typeface="+mn-lt"/>
              </a:rPr>
              <a:t> scores”) are more important</a:t>
            </a:r>
          </a:p>
          <a:p>
            <a:pPr marL="342900" indent="-342900">
              <a:buFont typeface="Arial"/>
              <a:buChar char="•"/>
              <a:defRPr/>
            </a:pPr>
            <a:r>
              <a:rPr lang="en-US" dirty="0">
                <a:latin typeface="+mn-lt"/>
              </a:rPr>
              <a:t>only small gaps are expected (</a:t>
            </a:r>
            <a:r>
              <a:rPr lang="en-US" dirty="0" err="1">
                <a:latin typeface="+mn-lt"/>
              </a:rPr>
              <a:t>indel</a:t>
            </a:r>
            <a:r>
              <a:rPr lang="en-US" dirty="0">
                <a:latin typeface="+mn-lt"/>
              </a:rPr>
              <a:t>)</a:t>
            </a:r>
          </a:p>
          <a:p>
            <a:pPr marL="342900" indent="-342900">
              <a:buFont typeface="Arial"/>
              <a:buChar char="•"/>
              <a:defRPr/>
            </a:pPr>
            <a:endParaRPr lang="en-US" b="1" dirty="0">
              <a:solidFill>
                <a:srgbClr val="CC0000"/>
              </a:solidFill>
              <a:latin typeface="+mn-lt"/>
              <a:cs typeface="Arial" charset="0"/>
            </a:endParaRPr>
          </a:p>
          <a:p>
            <a:pPr>
              <a:defRPr/>
            </a:pPr>
            <a:r>
              <a:rPr lang="en-US" b="1" dirty="0">
                <a:solidFill>
                  <a:srgbClr val="CC0000"/>
                </a:solidFill>
                <a:latin typeface="+mn-lt"/>
                <a:cs typeface="Arial" charset="0"/>
              </a:rPr>
              <a:t>Many tools for short-read alignment to reference seq.:</a:t>
            </a:r>
          </a:p>
          <a:p>
            <a:pPr marL="342900" indent="-342900">
              <a:buFont typeface="Arial"/>
              <a:buChar char="•"/>
              <a:defRPr/>
            </a:pPr>
            <a:r>
              <a:rPr lang="en-US" dirty="0">
                <a:latin typeface="+mn-lt"/>
                <a:cs typeface="Arial" charset="0"/>
              </a:rPr>
              <a:t>Bowtie, BWA, SSAHA2, Soap, RMAP, </a:t>
            </a:r>
            <a:r>
              <a:rPr lang="en-US" dirty="0" err="1">
                <a:latin typeface="+mn-lt"/>
                <a:cs typeface="Arial" charset="0"/>
              </a:rPr>
              <a:t>SHRiMP</a:t>
            </a:r>
            <a:r>
              <a:rPr lang="en-US" dirty="0">
                <a:latin typeface="+mn-lt"/>
                <a:cs typeface="Arial" charset="0"/>
              </a:rPr>
              <a:t>, ZOOM, </a:t>
            </a:r>
            <a:r>
              <a:rPr lang="en-US" dirty="0" err="1">
                <a:latin typeface="+mn-lt"/>
                <a:cs typeface="Arial" charset="0"/>
              </a:rPr>
              <a:t>NovoAlign</a:t>
            </a:r>
            <a:r>
              <a:rPr lang="en-US" dirty="0">
                <a:latin typeface="+mn-lt"/>
                <a:cs typeface="Arial" charset="0"/>
              </a:rPr>
              <a:t>, </a:t>
            </a:r>
            <a:r>
              <a:rPr lang="en-US" dirty="0" err="1">
                <a:latin typeface="+mn-lt"/>
                <a:cs typeface="Arial" charset="0"/>
              </a:rPr>
              <a:t>Mosaik</a:t>
            </a:r>
            <a:r>
              <a:rPr lang="en-US" dirty="0">
                <a:latin typeface="+mn-lt"/>
                <a:cs typeface="Arial" charset="0"/>
              </a:rPr>
              <a:t>, Slider</a:t>
            </a:r>
            <a:endParaRPr lang="en-US" dirty="0">
              <a:solidFill>
                <a:srgbClr val="800000"/>
              </a:solidFill>
              <a:latin typeface="+mn-lt"/>
              <a:cs typeface="Arial" charset="0"/>
            </a:endParaRPr>
          </a:p>
          <a:p>
            <a:pPr>
              <a:defRPr/>
            </a:pPr>
            <a:r>
              <a:rPr lang="en-US" dirty="0">
                <a:solidFill>
                  <a:srgbClr val="800000"/>
                </a:solidFill>
                <a:latin typeface="+mn-lt"/>
                <a:cs typeface="Arial" charset="0"/>
              </a:rPr>
              <a:t>Several efficient methods use the </a:t>
            </a:r>
            <a:r>
              <a:rPr lang="en-US" dirty="0">
                <a:solidFill>
                  <a:srgbClr val="800000"/>
                </a:solidFill>
                <a:latin typeface="+mn-lt"/>
              </a:rPr>
              <a:t>burrows-wheeler transform (BWT):</a:t>
            </a:r>
          </a:p>
          <a:p>
            <a:pPr>
              <a:defRPr/>
            </a:pPr>
            <a:r>
              <a:rPr lang="en-US" b="1" dirty="0">
                <a:latin typeface="+mj-lt"/>
              </a:rPr>
              <a:t>Bowtie </a:t>
            </a:r>
            <a:r>
              <a:rPr lang="en-US" dirty="0">
                <a:latin typeface="+mj-lt"/>
              </a:rPr>
              <a:t>(Langmead  et al., Univ. of Maryland)</a:t>
            </a:r>
          </a:p>
          <a:p>
            <a:pPr>
              <a:defRPr/>
            </a:pPr>
            <a:r>
              <a:rPr lang="en-US" b="1" dirty="0">
                <a:latin typeface="+mj-lt"/>
              </a:rPr>
              <a:t>BWA</a:t>
            </a:r>
            <a:r>
              <a:rPr lang="en-US" dirty="0">
                <a:latin typeface="+mj-lt"/>
              </a:rPr>
              <a:t> (Li et al., Sanger Institute) very fast, good accuracy</a:t>
            </a:r>
          </a:p>
          <a:p>
            <a:pPr>
              <a:defRPr/>
            </a:pPr>
            <a:endParaRPr lang="en-US" dirty="0">
              <a:latin typeface="+mj-lt"/>
            </a:endParaRPr>
          </a:p>
          <a:p>
            <a:pPr>
              <a:defRPr/>
            </a:pPr>
            <a:r>
              <a:rPr lang="en-US" b="1" dirty="0">
                <a:latin typeface="+mj-lt"/>
              </a:rPr>
              <a:t>STAR</a:t>
            </a:r>
            <a:r>
              <a:rPr lang="en-US" dirty="0">
                <a:latin typeface="+mj-lt"/>
              </a:rPr>
              <a:t>, </a:t>
            </a:r>
            <a:r>
              <a:rPr lang="it-IT" dirty="0" err="1">
                <a:latin typeface="+mj-lt"/>
              </a:rPr>
              <a:t>ultrafast</a:t>
            </a:r>
            <a:r>
              <a:rPr lang="it-IT" dirty="0">
                <a:latin typeface="+mj-lt"/>
              </a:rPr>
              <a:t> </a:t>
            </a:r>
            <a:r>
              <a:rPr lang="it-IT" dirty="0" err="1">
                <a:latin typeface="+mj-lt"/>
              </a:rPr>
              <a:t>universal</a:t>
            </a:r>
            <a:r>
              <a:rPr lang="it-IT" dirty="0">
                <a:latin typeface="+mj-lt"/>
              </a:rPr>
              <a:t> RNA-</a:t>
            </a:r>
            <a:r>
              <a:rPr lang="it-IT" dirty="0" err="1">
                <a:latin typeface="+mj-lt"/>
              </a:rPr>
              <a:t>seq</a:t>
            </a:r>
            <a:r>
              <a:rPr lang="it-IT" dirty="0">
                <a:latin typeface="+mj-lt"/>
              </a:rPr>
              <a:t> </a:t>
            </a:r>
            <a:r>
              <a:rPr lang="it-IT" dirty="0" err="1">
                <a:latin typeface="+mj-lt"/>
              </a:rPr>
              <a:t>aligner</a:t>
            </a:r>
            <a:r>
              <a:rPr lang="it-IT" dirty="0">
                <a:latin typeface="+mj-lt"/>
              </a:rPr>
              <a:t> (</a:t>
            </a:r>
            <a:r>
              <a:rPr lang="it-IT" dirty="0" err="1">
                <a:latin typeface="+mj-lt"/>
              </a:rPr>
              <a:t>Dobin</a:t>
            </a:r>
            <a:r>
              <a:rPr lang="it-IT" dirty="0">
                <a:latin typeface="+mj-lt"/>
              </a:rPr>
              <a:t> et al. 2013)</a:t>
            </a:r>
          </a:p>
        </p:txBody>
      </p:sp>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Box 3"/>
          <p:cNvSpPr txBox="1">
            <a:spLocks noChangeArrowheads="1"/>
          </p:cNvSpPr>
          <p:nvPr/>
        </p:nvSpPr>
        <p:spPr bwMode="auto">
          <a:xfrm>
            <a:off x="72454" y="-27384"/>
            <a:ext cx="9036050" cy="6971139"/>
          </a:xfrm>
          <a:prstGeom prst="rect">
            <a:avLst/>
          </a:prstGeom>
          <a:solidFill>
            <a:schemeClr val="bg1"/>
          </a:solidFill>
          <a:ln>
            <a:noFill/>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631825" indent="-285750" eaLnBrk="0" hangingPunct="0">
              <a:defRPr sz="2400">
                <a:solidFill>
                  <a:schemeClr val="tx1"/>
                </a:solidFill>
                <a:latin typeface="Calibri" charset="0"/>
                <a:ea typeface="ＭＳ Ｐゴシック" charset="0"/>
              </a:defRPr>
            </a:lvl2pPr>
            <a:lvl3pPr marL="1089025" indent="-28575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defRPr/>
            </a:pPr>
            <a:r>
              <a:rPr lang="en-US" sz="2800" dirty="0">
                <a:solidFill>
                  <a:schemeClr val="accent6">
                    <a:lumMod val="60000"/>
                    <a:lumOff val="40000"/>
                  </a:schemeClr>
                </a:solidFill>
                <a:latin typeface="+mj-lt"/>
                <a:cs typeface="Arial" charset="0"/>
              </a:rPr>
              <a:t>Sequence Alignment/Map – SAM format</a:t>
            </a:r>
          </a:p>
          <a:p>
            <a:pPr>
              <a:defRPr/>
            </a:pPr>
            <a:r>
              <a:rPr lang="en-US" dirty="0">
                <a:latin typeface="+mj-lt"/>
                <a:cs typeface="Arial" charset="0"/>
              </a:rPr>
              <a:t>A common standard format for alignment output</a:t>
            </a:r>
          </a:p>
          <a:p>
            <a:pPr>
              <a:defRPr/>
            </a:pPr>
            <a:r>
              <a:rPr lang="en-US" dirty="0">
                <a:latin typeface="+mj-lt"/>
                <a:cs typeface="Arial" charset="0"/>
              </a:rPr>
              <a:t>Containing info on alignment and metadata</a:t>
            </a:r>
          </a:p>
          <a:p>
            <a:pPr>
              <a:defRPr/>
            </a:pPr>
            <a:endParaRPr lang="en-US" sz="1100" dirty="0">
              <a:latin typeface="+mj-lt"/>
              <a:cs typeface="Arial" charset="0"/>
            </a:endParaRPr>
          </a:p>
          <a:p>
            <a:pPr>
              <a:defRPr/>
            </a:pPr>
            <a:r>
              <a:rPr lang="en-US" dirty="0">
                <a:latin typeface="+mj-lt"/>
                <a:cs typeface="Arial" charset="0"/>
              </a:rPr>
              <a:t>HEADER (metadata as source of the reads, reference genome, </a:t>
            </a:r>
          </a:p>
          <a:p>
            <a:pPr>
              <a:defRPr/>
            </a:pPr>
            <a:r>
              <a:rPr lang="en-US" dirty="0">
                <a:latin typeface="+mj-lt"/>
                <a:cs typeface="Arial" charset="0"/>
              </a:rPr>
              <a:t>Aligner, …)</a:t>
            </a:r>
          </a:p>
          <a:p>
            <a:pPr>
              <a:defRPr/>
            </a:pPr>
            <a:endParaRPr lang="en-US" sz="1200" dirty="0">
              <a:latin typeface="+mj-lt"/>
              <a:cs typeface="Arial" charset="0"/>
            </a:endParaRPr>
          </a:p>
          <a:p>
            <a:pPr>
              <a:defRPr/>
            </a:pPr>
            <a:r>
              <a:rPr lang="en-US" dirty="0">
                <a:latin typeface="+mj-lt"/>
                <a:cs typeface="Arial" charset="0"/>
              </a:rPr>
              <a:t>ALIGNMENT SECTION (a table describing the alignment)</a:t>
            </a:r>
          </a:p>
          <a:p>
            <a:pPr>
              <a:defRPr/>
            </a:pPr>
            <a:endParaRPr lang="en-US" dirty="0">
              <a:latin typeface="+mj-lt"/>
              <a:cs typeface="Arial" charset="0"/>
            </a:endParaRPr>
          </a:p>
          <a:p>
            <a:pPr algn="ctr">
              <a:defRPr/>
            </a:pPr>
            <a:r>
              <a:rPr lang="en-US" b="1" dirty="0" err="1">
                <a:solidFill>
                  <a:schemeClr val="accent6">
                    <a:lumMod val="60000"/>
                    <a:lumOff val="40000"/>
                  </a:schemeClr>
                </a:solidFill>
                <a:latin typeface="+mj-lt"/>
              </a:rPr>
              <a:t>SAMtools</a:t>
            </a:r>
            <a:r>
              <a:rPr lang="en-US" dirty="0">
                <a:latin typeface="+mj-lt"/>
              </a:rPr>
              <a:t> to</a:t>
            </a:r>
          </a:p>
          <a:p>
            <a:pPr>
              <a:defRPr/>
            </a:pPr>
            <a:r>
              <a:rPr lang="en-US" dirty="0">
                <a:latin typeface="+mj-lt"/>
              </a:rPr>
              <a:t>• convert between SAM and BAM</a:t>
            </a:r>
          </a:p>
          <a:p>
            <a:pPr>
              <a:defRPr/>
            </a:pPr>
            <a:r>
              <a:rPr lang="en-US" dirty="0">
                <a:latin typeface="+mj-lt"/>
              </a:rPr>
              <a:t>	SAM: a human-readable text file</a:t>
            </a:r>
          </a:p>
          <a:p>
            <a:pPr>
              <a:defRPr/>
            </a:pPr>
            <a:r>
              <a:rPr lang="en-US" dirty="0">
                <a:latin typeface="+mj-lt"/>
              </a:rPr>
              <a:t>	BAM: a binary version of a SAM file, for fast processing</a:t>
            </a:r>
          </a:p>
          <a:p>
            <a:pPr>
              <a:defRPr/>
            </a:pPr>
            <a:r>
              <a:rPr lang="en-US" dirty="0">
                <a:latin typeface="+mj-lt"/>
              </a:rPr>
              <a:t>• sort and merge SAM files</a:t>
            </a:r>
          </a:p>
          <a:p>
            <a:pPr>
              <a:defRPr/>
            </a:pPr>
            <a:r>
              <a:rPr lang="en-US" dirty="0">
                <a:latin typeface="+mj-lt"/>
              </a:rPr>
              <a:t>• Index SAM and FASTA files for fast access</a:t>
            </a:r>
          </a:p>
          <a:p>
            <a:pPr>
              <a:defRPr/>
            </a:pPr>
            <a:r>
              <a:rPr lang="en-US" dirty="0">
                <a:latin typeface="+mj-lt"/>
              </a:rPr>
              <a:t>• view alignments (“</a:t>
            </a:r>
            <a:r>
              <a:rPr lang="en-US" dirty="0" err="1">
                <a:latin typeface="+mj-lt"/>
              </a:rPr>
              <a:t>tview</a:t>
            </a:r>
            <a:r>
              <a:rPr lang="en-US" dirty="0">
                <a:latin typeface="+mj-lt"/>
              </a:rPr>
              <a:t>”)</a:t>
            </a:r>
          </a:p>
          <a:p>
            <a:pPr>
              <a:defRPr/>
            </a:pPr>
            <a:r>
              <a:rPr lang="en-US" dirty="0">
                <a:latin typeface="+mj-lt"/>
              </a:rPr>
              <a:t>• produce a “pile-up”, i.e., a file showing local coverage</a:t>
            </a:r>
          </a:p>
          <a:p>
            <a:pPr>
              <a:defRPr/>
            </a:pPr>
            <a:r>
              <a:rPr lang="en-US" dirty="0">
                <a:latin typeface="+mj-lt"/>
              </a:rPr>
              <a:t>• mismatches and consensus calls</a:t>
            </a:r>
          </a:p>
          <a:p>
            <a:pPr>
              <a:defRPr/>
            </a:pPr>
            <a:r>
              <a:rPr lang="en-US" dirty="0">
                <a:latin typeface="+mj-lt"/>
              </a:rPr>
              <a:t>• </a:t>
            </a:r>
            <a:r>
              <a:rPr lang="en-US" dirty="0" err="1">
                <a:latin typeface="+mj-lt"/>
              </a:rPr>
              <a:t>indels</a:t>
            </a:r>
            <a:endParaRPr lang="en-US" dirty="0">
              <a:latin typeface="+mj-lt"/>
            </a:endParaRPr>
          </a:p>
        </p:txBody>
      </p:sp>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Segnaposto contenuto 3" descr="Screen Shot 2016-12-06 at 5.38.48 PM.png"/>
          <p:cNvPicPr>
            <a:picLocks noGrp="1" noChangeAspect="1"/>
          </p:cNvPicPr>
          <p:nvPr>
            <p:ph idx="1"/>
          </p:nvPr>
        </p:nvPicPr>
        <p:blipFill>
          <a:blip r:embed="rId2">
            <a:extLst>
              <a:ext uri="{28A0092B-C50C-407E-A947-70E740481C1C}">
                <a14:useLocalDpi xmlns:a14="http://schemas.microsoft.com/office/drawing/2010/main" val="0"/>
              </a:ext>
            </a:extLst>
          </a:blip>
          <a:srcRect l="1317" r="1317"/>
          <a:stretch>
            <a:fillRect/>
          </a:stretch>
        </p:blipFill>
        <p:spPr>
          <a:xfrm>
            <a:off x="395288" y="1341438"/>
            <a:ext cx="8229600" cy="4525962"/>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ChangeArrowheads="1"/>
          </p:cNvSpPr>
          <p:nvPr/>
        </p:nvSpPr>
        <p:spPr bwMode="auto">
          <a:xfrm>
            <a:off x="152400" y="304800"/>
            <a:ext cx="8991600" cy="6248400"/>
          </a:xfrm>
          <a:prstGeom prst="rect">
            <a:avLst/>
          </a:prstGeom>
          <a:solidFill>
            <a:srgbClr val="FFFFFF">
              <a:alpha val="7411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it-IT" sz="2000" dirty="0"/>
              <a:t>La sequenza primaria del genoma non è sufficiente…</a:t>
            </a:r>
          </a:p>
          <a:p>
            <a:pPr marL="342900" indent="-342900">
              <a:spcBef>
                <a:spcPct val="20000"/>
              </a:spcBef>
            </a:pPr>
            <a:r>
              <a:rPr lang="it-IT" dirty="0">
                <a:solidFill>
                  <a:srgbClr val="FF0000"/>
                </a:solidFill>
              </a:rPr>
              <a:t>Annotazione del genoma</a:t>
            </a:r>
            <a:endParaRPr lang="it-IT" sz="2000" dirty="0">
              <a:solidFill>
                <a:srgbClr val="FF0000"/>
              </a:solidFill>
            </a:endParaRPr>
          </a:p>
          <a:p>
            <a:pPr marL="342900" indent="-342900">
              <a:spcBef>
                <a:spcPct val="20000"/>
              </a:spcBef>
              <a:buFontTx/>
              <a:buChar char="•"/>
            </a:pPr>
            <a:r>
              <a:rPr lang="it-IT" sz="2100" dirty="0"/>
              <a:t>E</a:t>
            </a:r>
            <a:r>
              <a:rPr lang="ja-JP" altLang="it-IT" sz="2100"/>
              <a:t>’</a:t>
            </a:r>
            <a:r>
              <a:rPr lang="it-IT" altLang="ja-JP" sz="2100" dirty="0"/>
              <a:t> necessario riportare </a:t>
            </a:r>
            <a:r>
              <a:rPr lang="it-IT" altLang="ja-JP" sz="2100" dirty="0" err="1"/>
              <a:t>sull</a:t>
            </a:r>
            <a:r>
              <a:rPr lang="ja-JP" altLang="it-IT" sz="2100"/>
              <a:t>’</a:t>
            </a:r>
            <a:r>
              <a:rPr lang="it-IT" altLang="ja-JP" sz="2100" dirty="0" err="1"/>
              <a:t>assembly</a:t>
            </a:r>
            <a:r>
              <a:rPr lang="it-IT" altLang="ja-JP" sz="2100" dirty="0"/>
              <a:t> le informazioni e i dati sperimentali già ottenuti.</a:t>
            </a:r>
          </a:p>
          <a:p>
            <a:pPr marL="342900" indent="-342900">
              <a:spcBef>
                <a:spcPct val="20000"/>
              </a:spcBef>
              <a:buFontTx/>
              <a:buChar char="•"/>
            </a:pPr>
            <a:r>
              <a:rPr lang="it-IT" sz="2100" dirty="0"/>
              <a:t>Riconciliare e integrare l</a:t>
            </a:r>
            <a:r>
              <a:rPr lang="ja-JP" altLang="it-IT" sz="2100"/>
              <a:t>’</a:t>
            </a:r>
            <a:r>
              <a:rPr lang="it-IT" altLang="ja-JP" sz="2100" dirty="0" err="1"/>
              <a:t>assembly</a:t>
            </a:r>
            <a:r>
              <a:rPr lang="it-IT" altLang="ja-JP" sz="2100" dirty="0"/>
              <a:t> con le mappe fisiche, genetiche e citogenetiche </a:t>
            </a:r>
          </a:p>
          <a:p>
            <a:pPr marL="342900" indent="-342900">
              <a:spcBef>
                <a:spcPct val="20000"/>
              </a:spcBef>
              <a:buFontTx/>
              <a:buChar char="•"/>
            </a:pPr>
            <a:r>
              <a:rPr lang="it-IT" sz="2100" dirty="0"/>
              <a:t>Gli STS sono mappati sulla sequenza usando e-PCR</a:t>
            </a:r>
          </a:p>
          <a:p>
            <a:pPr marL="342900" indent="-342900">
              <a:spcBef>
                <a:spcPct val="20000"/>
              </a:spcBef>
              <a:buFontTx/>
              <a:buChar char="•"/>
            </a:pPr>
            <a:r>
              <a:rPr lang="it-IT" sz="2100" dirty="0"/>
              <a:t>La corrispondenza con la mappa citogenetica utilizzando FISH sistematica di BAC.</a:t>
            </a:r>
          </a:p>
          <a:p>
            <a:pPr marL="342900" indent="-342900">
              <a:spcBef>
                <a:spcPct val="20000"/>
              </a:spcBef>
            </a:pPr>
            <a:r>
              <a:rPr lang="it-IT" sz="2100" dirty="0">
                <a:solidFill>
                  <a:srgbClr val="FF0000"/>
                </a:solidFill>
              </a:rPr>
              <a:t>L</a:t>
            </a:r>
            <a:r>
              <a:rPr lang="ja-JP" altLang="it-IT" sz="2100">
                <a:solidFill>
                  <a:srgbClr val="FF0000"/>
                </a:solidFill>
              </a:rPr>
              <a:t>’</a:t>
            </a:r>
            <a:r>
              <a:rPr lang="it-IT" altLang="ja-JP" sz="2100" dirty="0">
                <a:solidFill>
                  <a:srgbClr val="FF0000"/>
                </a:solidFill>
              </a:rPr>
              <a:t>annotazione dei geni</a:t>
            </a:r>
            <a:r>
              <a:rPr lang="it-IT" altLang="ja-JP" sz="2100" dirty="0"/>
              <a:t> è attuata con metodi leggermente diversi dai 3 </a:t>
            </a:r>
            <a:r>
              <a:rPr lang="ja-JP" altLang="it-IT" sz="2100"/>
              <a:t>“</a:t>
            </a:r>
            <a:r>
              <a:rPr lang="it-IT" altLang="ja-JP" sz="2100" dirty="0" err="1"/>
              <a:t>genome</a:t>
            </a:r>
            <a:r>
              <a:rPr lang="it-IT" altLang="ja-JP" sz="2100" dirty="0"/>
              <a:t> browser</a:t>
            </a:r>
            <a:r>
              <a:rPr lang="ja-JP" altLang="it-IT" sz="2100"/>
              <a:t>”</a:t>
            </a:r>
            <a:endParaRPr lang="it-IT" altLang="ja-JP" sz="2100" dirty="0"/>
          </a:p>
          <a:p>
            <a:pPr marL="742950" lvl="1" indent="-285750">
              <a:spcBef>
                <a:spcPct val="20000"/>
              </a:spcBef>
              <a:buFontTx/>
              <a:buChar char="–"/>
            </a:pPr>
            <a:r>
              <a:rPr lang="it-IT" sz="2100" dirty="0"/>
              <a:t>L</a:t>
            </a:r>
            <a:r>
              <a:rPr lang="ja-JP" altLang="it-IT" sz="2100"/>
              <a:t>’</a:t>
            </a:r>
            <a:r>
              <a:rPr lang="it-IT" altLang="ja-JP" sz="2100" dirty="0"/>
              <a:t>NCBI allinea </a:t>
            </a:r>
            <a:r>
              <a:rPr lang="it-IT" altLang="ja-JP" sz="2100" dirty="0" err="1"/>
              <a:t>mRNA</a:t>
            </a:r>
            <a:r>
              <a:rPr lang="it-IT" altLang="ja-JP" sz="2100" dirty="0"/>
              <a:t> di </a:t>
            </a:r>
            <a:r>
              <a:rPr lang="it-IT" altLang="ja-JP" sz="2100" dirty="0" err="1"/>
              <a:t>RefSeq</a:t>
            </a:r>
            <a:r>
              <a:rPr lang="it-IT" altLang="ja-JP" sz="2100" dirty="0"/>
              <a:t>, </a:t>
            </a:r>
            <a:r>
              <a:rPr lang="it-IT" altLang="ja-JP" sz="2100" dirty="0" err="1"/>
              <a:t>mRNA</a:t>
            </a:r>
            <a:r>
              <a:rPr lang="it-IT" altLang="ja-JP" sz="2100" dirty="0"/>
              <a:t> di </a:t>
            </a:r>
            <a:r>
              <a:rPr lang="it-IT" altLang="ja-JP" sz="2100" dirty="0" err="1"/>
              <a:t>GenBank</a:t>
            </a:r>
            <a:r>
              <a:rPr lang="it-IT" altLang="ja-JP" sz="2100" dirty="0"/>
              <a:t> utilizzando </a:t>
            </a:r>
            <a:r>
              <a:rPr lang="it-IT" altLang="ja-JP" sz="2100" dirty="0" err="1"/>
              <a:t>MegaBlast</a:t>
            </a:r>
            <a:r>
              <a:rPr lang="it-IT" altLang="ja-JP" sz="2100" dirty="0"/>
              <a:t>. </a:t>
            </a:r>
          </a:p>
          <a:p>
            <a:pPr marL="742950" lvl="1" indent="-285750">
              <a:spcBef>
                <a:spcPct val="20000"/>
              </a:spcBef>
              <a:buFontTx/>
              <a:buChar char="–"/>
            </a:pPr>
            <a:r>
              <a:rPr lang="it-IT" sz="2100" dirty="0" err="1"/>
              <a:t>Ensembl</a:t>
            </a:r>
            <a:r>
              <a:rPr lang="it-IT" sz="2100" dirty="0"/>
              <a:t> allinea tutte le proteine umane note di SP/</a:t>
            </a:r>
            <a:r>
              <a:rPr lang="it-IT" sz="2100" dirty="0" err="1"/>
              <a:t>Trembl</a:t>
            </a:r>
            <a:r>
              <a:rPr lang="it-IT" sz="2100" dirty="0"/>
              <a:t> utilizzando un suo algoritmo</a:t>
            </a:r>
          </a:p>
          <a:p>
            <a:pPr marL="742950" lvl="1" indent="-285750">
              <a:spcBef>
                <a:spcPct val="20000"/>
              </a:spcBef>
              <a:buFontTx/>
              <a:buChar char="–"/>
            </a:pPr>
            <a:r>
              <a:rPr lang="it-IT" sz="2100" dirty="0"/>
              <a:t>UCSC allinea </a:t>
            </a:r>
            <a:r>
              <a:rPr lang="it-IT" sz="2100" dirty="0" err="1"/>
              <a:t>mRNA</a:t>
            </a:r>
            <a:r>
              <a:rPr lang="it-IT" sz="2100" dirty="0"/>
              <a:t> di </a:t>
            </a:r>
            <a:r>
              <a:rPr lang="it-IT" sz="2100" dirty="0" err="1"/>
              <a:t>Refseq</a:t>
            </a:r>
            <a:r>
              <a:rPr lang="it-IT" sz="2100" dirty="0"/>
              <a:t> e </a:t>
            </a:r>
            <a:r>
              <a:rPr lang="it-IT" sz="2100" dirty="0" err="1"/>
              <a:t>GenBank</a:t>
            </a:r>
            <a:r>
              <a:rPr lang="it-IT" sz="2100" dirty="0"/>
              <a:t> e dalle ultime release SP/</a:t>
            </a:r>
            <a:r>
              <a:rPr lang="it-IT" sz="2100" dirty="0" err="1"/>
              <a:t>Trembl</a:t>
            </a:r>
            <a:r>
              <a:rPr lang="it-IT" sz="2100" dirty="0"/>
              <a:t> con BLAT</a:t>
            </a:r>
          </a:p>
        </p:txBody>
      </p:sp>
      <p:grpSp>
        <p:nvGrpSpPr>
          <p:cNvPr id="25602" name="Group 3"/>
          <p:cNvGrpSpPr>
            <a:grpSpLocks/>
          </p:cNvGrpSpPr>
          <p:nvPr/>
        </p:nvGrpSpPr>
        <p:grpSpPr bwMode="auto">
          <a:xfrm>
            <a:off x="0" y="0"/>
            <a:ext cx="9144000" cy="152400"/>
            <a:chOff x="48" y="336"/>
            <a:chExt cx="6192" cy="48"/>
          </a:xfrm>
        </p:grpSpPr>
        <p:sp>
          <p:nvSpPr>
            <p:cNvPr id="25614" name="Rectangle 4"/>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5" name="Rectangle 5"/>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6" name="Rectangle 6"/>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7" name="Rectangle 7"/>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8" name="Rectangle 8"/>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9" name="Rectangle 9"/>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20" name="Rectangle 10"/>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21" name="Rectangle 11"/>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22" name="Rectangle 12"/>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23" name="Rectangle 13"/>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25603" name="Group 14"/>
          <p:cNvGrpSpPr>
            <a:grpSpLocks/>
          </p:cNvGrpSpPr>
          <p:nvPr/>
        </p:nvGrpSpPr>
        <p:grpSpPr bwMode="auto">
          <a:xfrm>
            <a:off x="0" y="6705600"/>
            <a:ext cx="9144000" cy="152400"/>
            <a:chOff x="48" y="336"/>
            <a:chExt cx="6192" cy="48"/>
          </a:xfrm>
        </p:grpSpPr>
        <p:sp>
          <p:nvSpPr>
            <p:cNvPr id="25604" name="Rectangle 15"/>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05" name="Rectangle 16"/>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06" name="Rectangle 17"/>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07" name="Rectangle 18"/>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08" name="Rectangle 19"/>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09" name="Rectangle 20"/>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0" name="Rectangle 21"/>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1" name="Rectangle 22"/>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2" name="Rectangle 23"/>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3" name="Rectangle 24"/>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body" idx="1"/>
          </p:nvPr>
        </p:nvSpPr>
        <p:spPr>
          <a:xfrm>
            <a:off x="0" y="457200"/>
            <a:ext cx="9144000" cy="6019800"/>
          </a:xfrm>
        </p:spPr>
        <p:txBody>
          <a:bodyPr/>
          <a:lstStyle/>
          <a:p>
            <a:pPr eaLnBrk="1" hangingPunct="1">
              <a:buFontTx/>
              <a:buNone/>
            </a:pPr>
            <a:r>
              <a:rPr lang="it-IT" sz="2400" dirty="0">
                <a:solidFill>
                  <a:srgbClr val="FF0000"/>
                </a:solidFill>
                <a:latin typeface="Arial" charset="0"/>
              </a:rPr>
              <a:t>Annotazione dei geni</a:t>
            </a:r>
            <a:endParaRPr lang="it-IT" sz="2400" i="1" dirty="0">
              <a:latin typeface="Arial" charset="0"/>
            </a:endParaRPr>
          </a:p>
          <a:p>
            <a:pPr eaLnBrk="1" hangingPunct="1"/>
            <a:r>
              <a:rPr lang="it-IT" sz="2800" i="1" dirty="0">
                <a:latin typeface="Arial" charset="0"/>
              </a:rPr>
              <a:t>ab </a:t>
            </a:r>
            <a:r>
              <a:rPr lang="it-IT" sz="2800" i="1" dirty="0" err="1">
                <a:latin typeface="Arial" charset="0"/>
              </a:rPr>
              <a:t>initio</a:t>
            </a:r>
            <a:r>
              <a:rPr lang="it-IT" sz="2800" i="1" dirty="0">
                <a:latin typeface="Arial" charset="0"/>
              </a:rPr>
              <a:t>, </a:t>
            </a:r>
            <a:r>
              <a:rPr lang="it-IT" sz="2000" i="1" dirty="0">
                <a:latin typeface="Arial" charset="0"/>
              </a:rPr>
              <a:t>in base a </a:t>
            </a:r>
            <a:r>
              <a:rPr lang="ja-JP" altLang="it-IT" sz="2000">
                <a:latin typeface="Arial" charset="0"/>
              </a:rPr>
              <a:t>“</a:t>
            </a:r>
            <a:r>
              <a:rPr lang="it-IT" altLang="ja-JP" sz="2000" dirty="0">
                <a:latin typeface="Arial" charset="0"/>
              </a:rPr>
              <a:t>sensori</a:t>
            </a:r>
            <a:r>
              <a:rPr lang="ja-JP" altLang="it-IT" sz="2000">
                <a:latin typeface="Arial" charset="0"/>
              </a:rPr>
              <a:t>”</a:t>
            </a:r>
            <a:r>
              <a:rPr lang="it-IT" altLang="ja-JP" sz="2000" dirty="0">
                <a:latin typeface="Arial" charset="0"/>
              </a:rPr>
              <a:t>, funzioni che tentano di dedurre la presenza di una caratteristica genica in base a motivi o proprietà statistiche del DNA.</a:t>
            </a:r>
          </a:p>
          <a:p>
            <a:pPr lvl="1" eaLnBrk="1" hangingPunct="1"/>
            <a:r>
              <a:rPr lang="it-IT" sz="2000" dirty="0">
                <a:latin typeface="Arial" charset="0"/>
                <a:ea typeface="Arial" charset="0"/>
                <a:cs typeface="Arial" charset="0"/>
              </a:rPr>
              <a:t>Sensori per TSS (G+C)</a:t>
            </a:r>
          </a:p>
          <a:p>
            <a:pPr lvl="1" eaLnBrk="1" hangingPunct="1"/>
            <a:r>
              <a:rPr lang="it-IT" sz="2000" dirty="0">
                <a:latin typeface="Arial" charset="0"/>
                <a:ea typeface="Arial" charset="0"/>
                <a:cs typeface="Arial" charset="0"/>
              </a:rPr>
              <a:t>Sensori per siti </a:t>
            </a:r>
            <a:r>
              <a:rPr lang="it-IT" sz="2000" dirty="0" err="1">
                <a:latin typeface="Arial" charset="0"/>
                <a:ea typeface="Arial" charset="0"/>
                <a:cs typeface="Arial" charset="0"/>
              </a:rPr>
              <a:t>splicing</a:t>
            </a:r>
            <a:r>
              <a:rPr lang="it-IT" sz="2000" dirty="0">
                <a:latin typeface="Arial" charset="0"/>
                <a:ea typeface="Arial" charset="0"/>
                <a:cs typeface="Arial" charset="0"/>
              </a:rPr>
              <a:t> (AG-GT)</a:t>
            </a:r>
          </a:p>
          <a:p>
            <a:pPr lvl="1" eaLnBrk="1" hangingPunct="1"/>
            <a:r>
              <a:rPr lang="it-IT" sz="2000" dirty="0">
                <a:latin typeface="Arial" charset="0"/>
                <a:ea typeface="Arial" charset="0"/>
                <a:cs typeface="Arial" charset="0"/>
              </a:rPr>
              <a:t>Sensori che misurano la composizione in basi di esoni putativi</a:t>
            </a:r>
          </a:p>
          <a:p>
            <a:pPr eaLnBrk="1" hangingPunct="1">
              <a:buFontTx/>
              <a:buNone/>
            </a:pPr>
            <a:r>
              <a:rPr lang="it-IT" sz="2000" dirty="0">
                <a:latin typeface="Arial" charset="0"/>
              </a:rPr>
              <a:t>	L</a:t>
            </a:r>
            <a:r>
              <a:rPr lang="ja-JP" altLang="it-IT" sz="2000">
                <a:latin typeface="Arial" charset="0"/>
              </a:rPr>
              <a:t>’</a:t>
            </a:r>
            <a:r>
              <a:rPr lang="it-IT" altLang="ja-JP" sz="2000" dirty="0">
                <a:latin typeface="Arial" charset="0"/>
              </a:rPr>
              <a:t>output dei vari sensori è combinato per generare un </a:t>
            </a:r>
            <a:r>
              <a:rPr lang="ja-JP" altLang="it-IT" sz="2000">
                <a:latin typeface="Arial" charset="0"/>
              </a:rPr>
              <a:t>“</a:t>
            </a:r>
            <a:r>
              <a:rPr lang="it-IT" altLang="ja-JP" sz="2000" dirty="0">
                <a:latin typeface="Arial" charset="0"/>
              </a:rPr>
              <a:t>modello genico</a:t>
            </a:r>
            <a:r>
              <a:rPr lang="ja-JP" altLang="it-IT" sz="2000">
                <a:latin typeface="Arial" charset="0"/>
              </a:rPr>
              <a:t>”</a:t>
            </a:r>
            <a:endParaRPr lang="it-IT" altLang="ja-JP" sz="2000" dirty="0">
              <a:latin typeface="Arial" charset="0"/>
            </a:endParaRPr>
          </a:p>
          <a:p>
            <a:pPr eaLnBrk="1" hangingPunct="1"/>
            <a:r>
              <a:rPr lang="it-IT" sz="2800" dirty="0">
                <a:latin typeface="Arial" charset="0"/>
              </a:rPr>
              <a:t>metodi basati sulla similarità: </a:t>
            </a:r>
            <a:r>
              <a:rPr lang="it-IT" sz="2000" dirty="0">
                <a:latin typeface="Arial" charset="0"/>
              </a:rPr>
              <a:t>l</a:t>
            </a:r>
            <a:r>
              <a:rPr lang="ja-JP" altLang="it-IT" sz="2000">
                <a:latin typeface="Arial" charset="0"/>
              </a:rPr>
              <a:t>’</a:t>
            </a:r>
            <a:r>
              <a:rPr lang="it-IT" altLang="ja-JP" sz="2000" dirty="0">
                <a:latin typeface="Arial" charset="0"/>
              </a:rPr>
              <a:t>allineamento di una regione genomica con un </a:t>
            </a:r>
            <a:r>
              <a:rPr lang="it-IT" altLang="ja-JP" sz="2000" dirty="0" err="1">
                <a:latin typeface="Arial" charset="0"/>
              </a:rPr>
              <a:t>cDNA</a:t>
            </a:r>
            <a:r>
              <a:rPr lang="it-IT" altLang="ja-JP" sz="2000" dirty="0">
                <a:latin typeface="Arial" charset="0"/>
              </a:rPr>
              <a:t> o un EST sono una buona evidenza.</a:t>
            </a:r>
          </a:p>
          <a:p>
            <a:pPr eaLnBrk="1" hangingPunct="1">
              <a:buFontTx/>
              <a:buNone/>
            </a:pPr>
            <a:r>
              <a:rPr lang="it-IT" sz="2800" dirty="0">
                <a:latin typeface="Arial" charset="0"/>
              </a:rPr>
              <a:t>	</a:t>
            </a:r>
            <a:r>
              <a:rPr lang="it-IT" sz="2000" dirty="0">
                <a:latin typeface="Arial" charset="0"/>
              </a:rPr>
              <a:t>Lo </a:t>
            </a:r>
            <a:r>
              <a:rPr lang="it-IT" sz="2000" dirty="0" err="1">
                <a:latin typeface="Arial" charset="0"/>
              </a:rPr>
              <a:t>splicing</a:t>
            </a:r>
            <a:r>
              <a:rPr lang="it-IT" sz="2000" dirty="0">
                <a:latin typeface="Arial" charset="0"/>
              </a:rPr>
              <a:t> alternativo complica l</a:t>
            </a:r>
            <a:r>
              <a:rPr lang="ja-JP" altLang="it-IT" sz="2000">
                <a:latin typeface="Arial" charset="0"/>
              </a:rPr>
              <a:t>’</a:t>
            </a:r>
            <a:r>
              <a:rPr lang="it-IT" altLang="ja-JP" sz="2000" dirty="0">
                <a:latin typeface="Arial" charset="0"/>
              </a:rPr>
              <a:t>interpretazione degli allineamenti tra DNA genomico, </a:t>
            </a:r>
            <a:r>
              <a:rPr lang="it-IT" altLang="ja-JP" sz="2000" dirty="0" err="1">
                <a:latin typeface="Arial" charset="0"/>
              </a:rPr>
              <a:t>cDNA</a:t>
            </a:r>
            <a:r>
              <a:rPr lang="it-IT" altLang="ja-JP" sz="2000" dirty="0">
                <a:latin typeface="Arial" charset="0"/>
              </a:rPr>
              <a:t> e </a:t>
            </a:r>
            <a:r>
              <a:rPr lang="it-IT" altLang="ja-JP" sz="2000" dirty="0" err="1">
                <a:latin typeface="Arial" charset="0"/>
              </a:rPr>
              <a:t>ESTs</a:t>
            </a:r>
            <a:endParaRPr lang="it-IT" altLang="ja-JP" sz="2000" dirty="0">
              <a:latin typeface="Arial" charset="0"/>
            </a:endParaRPr>
          </a:p>
          <a:p>
            <a:pPr eaLnBrk="1" hangingPunct="1">
              <a:buFontTx/>
              <a:buNone/>
            </a:pPr>
            <a:r>
              <a:rPr lang="it-IT" sz="2000" dirty="0">
                <a:latin typeface="Arial" charset="0"/>
              </a:rPr>
              <a:t>	I dati di similarità sono incompleti: trascritti poco espressi o espressi </a:t>
            </a:r>
            <a:r>
              <a:rPr lang="it-IT" sz="2000" dirty="0" err="1">
                <a:latin typeface="Arial" charset="0"/>
              </a:rPr>
              <a:t>transientemente</a:t>
            </a:r>
            <a:r>
              <a:rPr lang="it-IT" sz="2000" dirty="0">
                <a:latin typeface="Arial" charset="0"/>
              </a:rPr>
              <a:t> sono assenti…</a:t>
            </a:r>
          </a:p>
          <a:p>
            <a:pPr eaLnBrk="1" hangingPunct="1">
              <a:buFontTx/>
              <a:buNone/>
            </a:pPr>
            <a:r>
              <a:rPr lang="it-IT" sz="2000" dirty="0">
                <a:latin typeface="Arial" charset="0"/>
              </a:rPr>
              <a:t>	I programmi come </a:t>
            </a:r>
            <a:r>
              <a:rPr lang="it-IT" sz="2000" dirty="0" err="1">
                <a:latin typeface="Arial" charset="0"/>
              </a:rPr>
              <a:t>Grail</a:t>
            </a:r>
            <a:r>
              <a:rPr lang="it-IT" sz="2000" dirty="0">
                <a:latin typeface="Arial" charset="0"/>
              </a:rPr>
              <a:t>/</a:t>
            </a:r>
            <a:r>
              <a:rPr lang="it-IT" sz="2000" dirty="0" err="1">
                <a:latin typeface="Arial" charset="0"/>
              </a:rPr>
              <a:t>Exp</a:t>
            </a:r>
            <a:r>
              <a:rPr lang="it-IT" sz="2000" dirty="0">
                <a:latin typeface="Arial" charset="0"/>
              </a:rPr>
              <a:t>, Genie EST, </a:t>
            </a:r>
            <a:r>
              <a:rPr lang="it-IT" sz="2000" dirty="0" err="1">
                <a:latin typeface="Arial" charset="0"/>
              </a:rPr>
              <a:t>GenomeScan</a:t>
            </a:r>
            <a:r>
              <a:rPr lang="it-IT" sz="2000" dirty="0">
                <a:latin typeface="Arial" charset="0"/>
              </a:rPr>
              <a:t> combinano predizioni ab inizio con dati di similarità ottenendo risultati migliori</a:t>
            </a:r>
            <a:endParaRPr lang="it-IT" sz="2400" dirty="0">
              <a:latin typeface="Arial" charset="0"/>
            </a:endParaRPr>
          </a:p>
        </p:txBody>
      </p:sp>
      <p:grpSp>
        <p:nvGrpSpPr>
          <p:cNvPr id="26626" name="Group 3"/>
          <p:cNvGrpSpPr>
            <a:grpSpLocks/>
          </p:cNvGrpSpPr>
          <p:nvPr/>
        </p:nvGrpSpPr>
        <p:grpSpPr bwMode="auto">
          <a:xfrm>
            <a:off x="0" y="0"/>
            <a:ext cx="9144000" cy="152400"/>
            <a:chOff x="48" y="336"/>
            <a:chExt cx="6192" cy="48"/>
          </a:xfrm>
        </p:grpSpPr>
        <p:sp>
          <p:nvSpPr>
            <p:cNvPr id="26638" name="Rectangle 4"/>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39" name="Rectangle 5"/>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40" name="Rectangle 6"/>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41" name="Rectangle 7"/>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42" name="Rectangle 8"/>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43" name="Rectangle 9"/>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44" name="Rectangle 10"/>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45" name="Rectangle 11"/>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46" name="Rectangle 12"/>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47" name="Rectangle 13"/>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26627" name="Group 14"/>
          <p:cNvGrpSpPr>
            <a:grpSpLocks/>
          </p:cNvGrpSpPr>
          <p:nvPr/>
        </p:nvGrpSpPr>
        <p:grpSpPr bwMode="auto">
          <a:xfrm>
            <a:off x="0" y="6705600"/>
            <a:ext cx="9144000" cy="152400"/>
            <a:chOff x="48" y="336"/>
            <a:chExt cx="6192" cy="48"/>
          </a:xfrm>
        </p:grpSpPr>
        <p:sp>
          <p:nvSpPr>
            <p:cNvPr id="26628" name="Rectangle 15"/>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29" name="Rectangle 16"/>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30" name="Rectangle 17"/>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31" name="Rectangle 18"/>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32" name="Rectangle 19"/>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33" name="Rectangle 20"/>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34" name="Rectangle 21"/>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35" name="Rectangle 22"/>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36" name="Rectangle 23"/>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37" name="Rectangle 24"/>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theme/theme1.xml><?xml version="1.0" encoding="utf-8"?>
<a:theme xmlns:a="http://schemas.openxmlformats.org/drawingml/2006/main" name="Struttura predefinita">
  <a:themeElements>
    <a:clrScheme name="Struttura predefinita 14">
      <a:dk1>
        <a:srgbClr val="000000"/>
      </a:dk1>
      <a:lt1>
        <a:srgbClr val="FFFFFF"/>
      </a:lt1>
      <a:dk2>
        <a:srgbClr val="CC0000"/>
      </a:dk2>
      <a:lt2>
        <a:srgbClr val="C0C0C0"/>
      </a:lt2>
      <a:accent1>
        <a:srgbClr val="6666FF"/>
      </a:accent1>
      <a:accent2>
        <a:srgbClr val="333399"/>
      </a:accent2>
      <a:accent3>
        <a:srgbClr val="FFFFFF"/>
      </a:accent3>
      <a:accent4>
        <a:srgbClr val="000000"/>
      </a:accent4>
      <a:accent5>
        <a:srgbClr val="B8B8FF"/>
      </a:accent5>
      <a:accent6>
        <a:srgbClr val="2D2D8A"/>
      </a:accent6>
      <a:hlink>
        <a:srgbClr val="009999"/>
      </a:hlink>
      <a:folHlink>
        <a:srgbClr val="99CC00"/>
      </a:folHlink>
    </a:clrScheme>
    <a:fontScheme name="Struttura predefinita">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ruttura predefinita 13">
        <a:dk1>
          <a:srgbClr val="000000"/>
        </a:dk1>
        <a:lt1>
          <a:srgbClr val="FFFFFF"/>
        </a:lt1>
        <a:dk2>
          <a:srgbClr val="FF0000"/>
        </a:dk2>
        <a:lt2>
          <a:srgbClr val="C0C0C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14">
        <a:dk1>
          <a:srgbClr val="000000"/>
        </a:dk1>
        <a:lt1>
          <a:srgbClr val="FFFFFF"/>
        </a:lt1>
        <a:dk2>
          <a:srgbClr val="CC0000"/>
        </a:dk2>
        <a:lt2>
          <a:srgbClr val="C0C0C0"/>
        </a:lt2>
        <a:accent1>
          <a:srgbClr val="6666FF"/>
        </a:accent1>
        <a:accent2>
          <a:srgbClr val="333399"/>
        </a:accent2>
        <a:accent3>
          <a:srgbClr val="FFFFFF"/>
        </a:accent3>
        <a:accent4>
          <a:srgbClr val="000000"/>
        </a:accent4>
        <a:accent5>
          <a:srgbClr val="B8B8F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20657</TotalTime>
  <Words>6805</Words>
  <Application>Microsoft Macintosh PowerPoint</Application>
  <PresentationFormat>On-screen Show (4:3)</PresentationFormat>
  <Paragraphs>645</Paragraphs>
  <Slides>73</Slides>
  <Notes>36</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88" baseType="lpstr">
      <vt:lpstr>Inter</vt:lpstr>
      <vt:lpstr>ＭＳ Ｐゴシック</vt:lpstr>
      <vt:lpstr>Segoe</vt:lpstr>
      <vt:lpstr>Times</vt:lpstr>
      <vt:lpstr>Arial</vt:lpstr>
      <vt:lpstr>Barlow Condensed</vt:lpstr>
      <vt:lpstr>Calibri</vt:lpstr>
      <vt:lpstr>Cambria</vt:lpstr>
      <vt:lpstr>Gill Sans</vt:lpstr>
      <vt:lpstr>Symbol</vt:lpstr>
      <vt:lpstr>Tahoma</vt:lpstr>
      <vt:lpstr>Times New Roman</vt:lpstr>
      <vt:lpstr>Wingdings</vt:lpstr>
      <vt:lpstr>Struttura predefinita</vt:lpstr>
      <vt:lpstr>Photo Editor Photo</vt:lpstr>
      <vt:lpstr>A.A. 2025-2026 Master degree in Evolutionary Biology School of Science University of Padova  MOLECULAR METHODS and BIOINFORMATICS  Prof. STEFANIA BORTOLUZZI       </vt:lpstr>
      <vt:lpstr>GENOME SEQUENCING AND RESEQUENCING  </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next?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Ensembl Genome Browser</vt:lpstr>
      <vt:lpstr>Ensembl Genome Browser</vt:lpstr>
      <vt:lpstr>PowerPoint Presentation</vt:lpstr>
      <vt:lpstr>PowerPoint Presentation</vt:lpstr>
      <vt:lpstr>ENCODE Background</vt:lpstr>
      <vt:lpstr>ENCODE Discoveries</vt:lpstr>
      <vt:lpstr>ENCODE Production Phase Focus</vt:lpstr>
      <vt:lpstr>PowerPoint Presentation</vt:lpstr>
      <vt:lpstr>PowerPoint Presentation</vt:lpstr>
      <vt:lpstr>ENCODE Data Types</vt:lpstr>
      <vt:lpstr>ChIP-seq Data for TFBS</vt:lpstr>
      <vt:lpstr>PowerPoint Presentation</vt:lpstr>
      <vt:lpstr>Expression Data: RNA Localization</vt:lpstr>
      <vt:lpstr>Expression Data: Presence of RNA or Exons</vt:lpstr>
      <vt:lpstr>Regulation Data</vt:lpstr>
      <vt:lpstr>Regulation Data II</vt:lpstr>
      <vt:lpstr>Variation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Emulsion PCR</vt:lpstr>
      <vt:lpstr>PowerPoint Presentation</vt:lpstr>
      <vt:lpstr>Illumina Sequencing Workflow</vt:lpstr>
      <vt:lpstr>The Illumina/Solexa platform</vt:lpstr>
      <vt:lpstr>PowerPoint Presentation</vt:lpstr>
      <vt:lpstr>Illumina Sequencing Technology Workflow</vt:lpstr>
      <vt:lpstr>The Illumina/Solexa platform</vt:lpstr>
      <vt:lpstr>PowerPoint Presentation</vt:lpstr>
      <vt:lpstr>454 vs Illumina</vt:lpstr>
      <vt:lpstr>PowerPoint Presentation</vt:lpstr>
      <vt:lpstr>PowerPoint Presentation</vt:lpstr>
      <vt:lpstr>PowerPoint Presentation</vt:lpstr>
      <vt:lpstr>PowerPoint Presentation</vt:lpstr>
      <vt:lpstr>PowerPoint Presentation</vt:lpstr>
      <vt:lpstr>PowerPoint Presentation</vt:lpstr>
      <vt:lpstr>Further reading</vt:lpstr>
      <vt:lpstr>Formats: FASTA</vt:lpstr>
      <vt:lpstr>NGS output</vt:lpstr>
      <vt:lpstr>Phred Quality Score</vt:lpstr>
      <vt:lpstr>Phred Quality Score</vt:lpstr>
      <vt:lpstr>Challenges from NGS</vt:lpstr>
      <vt:lpstr>NGS applications</vt:lpstr>
      <vt:lpstr>PowerPoint Presentation</vt:lpstr>
      <vt:lpstr>PowerPoint Presentation</vt:lpstr>
      <vt:lpstr>PowerPoint Presentation</vt:lpstr>
      <vt:lpstr>PowerPoint Presentation</vt:lpstr>
    </vt:vector>
  </TitlesOfParts>
  <Manager/>
  <Company>Brain Technology Spa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 2008-2009 CORSO DI BIOINFORMATICA  per il CLT in Biotecnologie Sanitarie, Università di Padova Docente: Dr. STEFANIA BORTOLUZZI </dc:title>
  <dc:subject/>
  <dc:creator>stefania</dc:creator>
  <cp:keywords/>
  <dc:description/>
  <cp:lastModifiedBy>stefania</cp:lastModifiedBy>
  <cp:revision>112</cp:revision>
  <dcterms:created xsi:type="dcterms:W3CDTF">2012-05-15T11:15:08Z</dcterms:created>
  <dcterms:modified xsi:type="dcterms:W3CDTF">2025-11-13T09:40:29Z</dcterms:modified>
  <cp:category/>
</cp:coreProperties>
</file>