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294" r:id="rId2"/>
    <p:sldId id="265" r:id="rId3"/>
    <p:sldId id="257" r:id="rId4"/>
    <p:sldId id="258" r:id="rId5"/>
    <p:sldId id="259" r:id="rId6"/>
    <p:sldId id="260" r:id="rId7"/>
    <p:sldId id="261" r:id="rId8"/>
    <p:sldId id="262" r:id="rId9"/>
    <p:sldId id="264" r:id="rId10"/>
    <p:sldId id="446" r:id="rId11"/>
    <p:sldId id="431" r:id="rId12"/>
    <p:sldId id="356" r:id="rId13"/>
    <p:sldId id="274" r:id="rId14"/>
    <p:sldId id="275" r:id="rId15"/>
    <p:sldId id="276" r:id="rId16"/>
    <p:sldId id="278" r:id="rId17"/>
    <p:sldId id="447" r:id="rId18"/>
    <p:sldId id="280" r:id="rId19"/>
    <p:sldId id="454" r:id="rId20"/>
    <p:sldId id="464" r:id="rId21"/>
    <p:sldId id="455" r:id="rId22"/>
    <p:sldId id="449" r:id="rId23"/>
    <p:sldId id="282" r:id="rId24"/>
    <p:sldId id="283" r:id="rId25"/>
    <p:sldId id="474" r:id="rId26"/>
    <p:sldId id="359" r:id="rId27"/>
    <p:sldId id="437" r:id="rId28"/>
    <p:sldId id="440" r:id="rId29"/>
    <p:sldId id="361" r:id="rId30"/>
    <p:sldId id="366" r:id="rId31"/>
    <p:sldId id="284" r:id="rId32"/>
    <p:sldId id="444" r:id="rId33"/>
    <p:sldId id="445" r:id="rId34"/>
    <p:sldId id="441" r:id="rId35"/>
    <p:sldId id="362" r:id="rId36"/>
    <p:sldId id="363" r:id="rId37"/>
    <p:sldId id="365" r:id="rId38"/>
    <p:sldId id="367" r:id="rId39"/>
    <p:sldId id="471" r:id="rId40"/>
    <p:sldId id="472" r:id="rId41"/>
    <p:sldId id="271" r:id="rId42"/>
    <p:sldId id="371" r:id="rId43"/>
    <p:sldId id="372" r:id="rId44"/>
    <p:sldId id="456" r:id="rId45"/>
    <p:sldId id="373" r:id="rId46"/>
    <p:sldId id="368" r:id="rId47"/>
    <p:sldId id="434" r:id="rId48"/>
    <p:sldId id="457" r:id="rId49"/>
    <p:sldId id="473" r:id="rId50"/>
    <p:sldId id="285" r:id="rId51"/>
    <p:sldId id="369" r:id="rId52"/>
    <p:sldId id="379" r:id="rId53"/>
    <p:sldId id="378" r:id="rId54"/>
    <p:sldId id="364" r:id="rId55"/>
    <p:sldId id="374" r:id="rId56"/>
    <p:sldId id="375" r:id="rId57"/>
    <p:sldId id="297" r:id="rId58"/>
    <p:sldId id="298" r:id="rId59"/>
    <p:sldId id="299" r:id="rId60"/>
    <p:sldId id="442" r:id="rId61"/>
    <p:sldId id="458" r:id="rId62"/>
    <p:sldId id="380" r:id="rId63"/>
    <p:sldId id="381" r:id="rId64"/>
    <p:sldId id="459" r:id="rId65"/>
    <p:sldId id="435" r:id="rId66"/>
    <p:sldId id="309" r:id="rId67"/>
    <p:sldId id="452" r:id="rId68"/>
    <p:sldId id="460" r:id="rId69"/>
    <p:sldId id="310" r:id="rId70"/>
    <p:sldId id="450" r:id="rId71"/>
    <p:sldId id="461" r:id="rId72"/>
    <p:sldId id="308" r:id="rId73"/>
    <p:sldId id="465" r:id="rId74"/>
    <p:sldId id="406" r:id="rId75"/>
    <p:sldId id="418" r:id="rId76"/>
    <p:sldId id="419" r:id="rId77"/>
    <p:sldId id="421" r:id="rId78"/>
    <p:sldId id="420" r:id="rId79"/>
    <p:sldId id="409" r:id="rId80"/>
    <p:sldId id="422" r:id="rId81"/>
    <p:sldId id="424" r:id="rId82"/>
    <p:sldId id="423" r:id="rId83"/>
    <p:sldId id="425" r:id="rId84"/>
    <p:sldId id="401" r:id="rId85"/>
    <p:sldId id="462" r:id="rId86"/>
    <p:sldId id="400" r:id="rId87"/>
    <p:sldId id="402" r:id="rId88"/>
    <p:sldId id="403" r:id="rId89"/>
    <p:sldId id="386" r:id="rId90"/>
    <p:sldId id="387" r:id="rId91"/>
    <p:sldId id="388" r:id="rId92"/>
    <p:sldId id="389" r:id="rId93"/>
    <p:sldId id="390" r:id="rId94"/>
    <p:sldId id="391" r:id="rId95"/>
    <p:sldId id="392" r:id="rId96"/>
    <p:sldId id="393" r:id="rId97"/>
    <p:sldId id="394" r:id="rId98"/>
    <p:sldId id="395" r:id="rId99"/>
    <p:sldId id="396" r:id="rId100"/>
    <p:sldId id="397" r:id="rId101"/>
    <p:sldId id="398" r:id="rId102"/>
    <p:sldId id="399" r:id="rId103"/>
    <p:sldId id="404" r:id="rId104"/>
    <p:sldId id="405" r:id="rId105"/>
    <p:sldId id="430" r:id="rId106"/>
    <p:sldId id="427" r:id="rId107"/>
    <p:sldId id="426" r:id="rId108"/>
    <p:sldId id="428" r:id="rId109"/>
    <p:sldId id="429" r:id="rId110"/>
    <p:sldId id="466" r:id="rId111"/>
    <p:sldId id="468" r:id="rId112"/>
    <p:sldId id="467" r:id="rId113"/>
  </p:sldIdLst>
  <p:sldSz cx="9144000" cy="6858000" type="screen4x3"/>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67FF"/>
    <a:srgbClr val="28D0FF"/>
    <a:srgbClr val="E0DB8A"/>
    <a:srgbClr val="028ECE"/>
    <a:srgbClr val="011BA1"/>
    <a:srgbClr val="E07879"/>
    <a:srgbClr val="25BFEA"/>
    <a:srgbClr val="01A1E7"/>
    <a:srgbClr val="F98484"/>
    <a:srgbClr val="D229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75"/>
    <p:restoredTop sz="94019"/>
  </p:normalViewPr>
  <p:slideViewPr>
    <p:cSldViewPr snapToGrid="0" snapToObjects="1">
      <p:cViewPr varScale="1">
        <p:scale>
          <a:sx n="113" d="100"/>
          <a:sy n="113" d="100"/>
        </p:scale>
        <p:origin x="1128" y="176"/>
      </p:cViewPr>
      <p:guideLst>
        <p:guide orient="horz" pos="2160"/>
        <p:guide pos="2880"/>
      </p:guideLst>
    </p:cSldViewPr>
  </p:slideViewPr>
  <p:notesTextViewPr>
    <p:cViewPr>
      <p:scale>
        <a:sx n="100" d="100"/>
        <a:sy n="100" d="100"/>
      </p:scale>
      <p:origin x="0" y="0"/>
    </p:cViewPr>
  </p:notesTextViewPr>
  <p:sorterViewPr>
    <p:cViewPr>
      <p:scale>
        <a:sx n="1" d="1"/>
        <a:sy n="1" d="1"/>
      </p:scale>
      <p:origin x="0" y="248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BA85FA4-14E7-CB4F-A7D9-2F19CABE437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3" name="Segnaposto data 2">
            <a:extLst>
              <a:ext uri="{FF2B5EF4-FFF2-40B4-BE49-F238E27FC236}">
                <a16:creationId xmlns:a16="http://schemas.microsoft.com/office/drawing/2014/main" id="{D4BB7C90-C4C9-604C-B92B-6773164A8A3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1BD3CFBF-03C5-E848-A39A-27FB6F84D5A3}" type="datetimeFigureOut">
              <a:rPr lang="it-IT" altLang="en-US"/>
              <a:pPr>
                <a:defRPr/>
              </a:pPr>
              <a:t>06/11/25</a:t>
            </a:fld>
            <a:endParaRPr lang="it-IT" altLang="en-US"/>
          </a:p>
        </p:txBody>
      </p:sp>
      <p:sp>
        <p:nvSpPr>
          <p:cNvPr id="4" name="Segnaposto immagine diapositiva 3">
            <a:extLst>
              <a:ext uri="{FF2B5EF4-FFF2-40B4-BE49-F238E27FC236}">
                <a16:creationId xmlns:a16="http://schemas.microsoft.com/office/drawing/2014/main" id="{768B54FE-EBFA-0E49-8E7F-C30554030BF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490AEDAA-B6B3-C142-A224-C95BBE5F60F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DC0DE198-8989-4F46-B415-1ABF64C2BCF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it-IT"/>
          </a:p>
        </p:txBody>
      </p:sp>
      <p:sp>
        <p:nvSpPr>
          <p:cNvPr id="7" name="Segnaposto numero diapositiva 6">
            <a:extLst>
              <a:ext uri="{FF2B5EF4-FFF2-40B4-BE49-F238E27FC236}">
                <a16:creationId xmlns:a16="http://schemas.microsoft.com/office/drawing/2014/main" id="{4AFD7B14-1ACE-7C44-9923-08DCC7C3C08A}"/>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0A1FF4D-F66C-F243-984B-69A80E6165FF}" type="slidenum">
              <a:rPr lang="it-IT" altLang="en-US"/>
              <a:pPr>
                <a:defRPr/>
              </a:pPr>
              <a:t>‹N›</a:t>
            </a:fld>
            <a:endParaRPr lang="it-IT" altLang="en-US"/>
          </a:p>
        </p:txBody>
      </p:sp>
    </p:spTree>
    <p:extLst>
      <p:ext uri="{BB962C8B-B14F-4D97-AF65-F5344CB8AC3E}">
        <p14:creationId xmlns:p14="http://schemas.microsoft.com/office/powerpoint/2010/main" val="198899530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it.wikipedia.org/wiki/Numero_di_solvatazione"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it.wikipedia.org/wiki/Numero_di_solvatazione"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Turing_test#cite_note-FOOTNOTETuring1950433-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pPr>
              <a:defRPr/>
            </a:pPr>
            <a:fld id="{023C2BD6-D6BC-9B47-BEA0-FD0969EBBD2C}" type="slidenum">
              <a:rPr lang="it-IT" altLang="en-US" smtClean="0"/>
              <a:pPr>
                <a:defRPr/>
              </a:pPr>
              <a:t>1</a:t>
            </a:fld>
            <a:endParaRPr lang="it-IT" altLang="en-US"/>
          </a:p>
        </p:txBody>
      </p:sp>
    </p:spTree>
    <p:extLst>
      <p:ext uri="{BB962C8B-B14F-4D97-AF65-F5344CB8AC3E}">
        <p14:creationId xmlns:p14="http://schemas.microsoft.com/office/powerpoint/2010/main" val="118842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4ffd58ca61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4ffd58ca6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sz="1400">
                <a:solidFill>
                  <a:srgbClr val="202122"/>
                </a:solidFill>
                <a:highlight>
                  <a:srgbClr val="FFFFFF"/>
                </a:highlight>
              </a:rPr>
              <a:t>We started to introduce AI in relation to the human mind, welll.. there are parallels, but this wiew il limited.</a:t>
            </a:r>
            <a:endParaRPr sz="1400">
              <a:solidFill>
                <a:srgbClr val="202122"/>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it" sz="1400">
                <a:solidFill>
                  <a:srgbClr val="202122"/>
                </a:solidFill>
                <a:highlight>
                  <a:schemeClr val="lt1"/>
                </a:highlight>
              </a:rPr>
              <a:t>Also, since early times, the Turing test has been criticized for being chauvinistic, too antropocentric in other words	</a:t>
            </a:r>
            <a:endParaRPr sz="1400">
              <a:solidFill>
                <a:srgbClr val="202122"/>
              </a:solidFill>
              <a:highlight>
                <a:schemeClr val="lt1"/>
              </a:highlight>
            </a:endParaRPr>
          </a:p>
          <a:p>
            <a:pPr marL="0" lvl="0" indent="0" algn="l" rtl="0">
              <a:lnSpc>
                <a:spcPct val="115000"/>
              </a:lnSpc>
              <a:spcBef>
                <a:spcPts val="1200"/>
              </a:spcBef>
              <a:spcAft>
                <a:spcPts val="0"/>
              </a:spcAft>
              <a:buClr>
                <a:schemeClr val="dk1"/>
              </a:buClr>
              <a:buSzPts val="1100"/>
              <a:buFont typeface="Arial"/>
              <a:buNone/>
            </a:pPr>
            <a:r>
              <a:rPr lang="it" sz="1400">
                <a:solidFill>
                  <a:srgbClr val="202122"/>
                </a:solidFill>
                <a:highlight>
                  <a:srgbClr val="FFFFFF"/>
                </a:highlight>
              </a:rPr>
              <a:t>So this will lead us to the question if AI is just an imitation of the human mind. Also the founder of </a:t>
            </a:r>
            <a:endParaRPr sz="1400">
              <a:solidFill>
                <a:schemeClr val="dk1"/>
              </a:solidFill>
              <a:highlight>
                <a:schemeClr val="lt1"/>
              </a:highlight>
            </a:endParaRPr>
          </a:p>
          <a:p>
            <a:pPr marL="0" lvl="0" indent="0" algn="l" rtl="0">
              <a:lnSpc>
                <a:spcPct val="115000"/>
              </a:lnSpc>
              <a:spcBef>
                <a:spcPts val="1200"/>
              </a:spcBef>
              <a:spcAft>
                <a:spcPts val="1200"/>
              </a:spcAft>
              <a:buNone/>
            </a:pPr>
            <a:endParaRPr sz="1000">
              <a:solidFill>
                <a:srgbClr val="202122"/>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2294fb540c_0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2294fb540c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solidFill>
                  <a:schemeClr val="dk1"/>
                </a:solidFill>
              </a:rPr>
              <a:t>The AI field is big, it comprises many methods, including more simple Machine learning methods. </a:t>
            </a:r>
            <a:endParaRPr sz="1400">
              <a:solidFill>
                <a:schemeClr val="dk1"/>
              </a:solidFill>
            </a:endParaRPr>
          </a:p>
          <a:p>
            <a:pPr marL="0" lvl="0" indent="0" algn="l" rtl="0">
              <a:spcBef>
                <a:spcPts val="0"/>
              </a:spcBef>
              <a:spcAft>
                <a:spcPts val="0"/>
              </a:spcAft>
              <a:buNone/>
            </a:pPr>
            <a:r>
              <a:rPr lang="it" sz="1400">
                <a:solidFill>
                  <a:schemeClr val="dk1"/>
                </a:solidFill>
              </a:rPr>
              <a:t>A further and more recent development is represented by Neural networks. </a:t>
            </a:r>
            <a:endParaRPr sz="1400">
              <a:solidFill>
                <a:schemeClr val="dk1"/>
              </a:solidFill>
            </a:endParaRPr>
          </a:p>
          <a:p>
            <a:pPr marL="0" lvl="0" indent="0" algn="l" rtl="0">
              <a:spcBef>
                <a:spcPts val="0"/>
              </a:spcBef>
              <a:spcAft>
                <a:spcPts val="0"/>
              </a:spcAft>
              <a:buNone/>
            </a:pPr>
            <a:r>
              <a:rPr lang="it" sz="1400">
                <a:solidFill>
                  <a:schemeClr val="dk1"/>
                </a:solidFill>
              </a:rPr>
              <a:t>More complex and powerful NN are called Deep learning </a:t>
            </a:r>
            <a:endParaRPr sz="1400">
              <a:solidFill>
                <a:schemeClr val="dk1"/>
              </a:solidFill>
            </a:endParaRPr>
          </a:p>
          <a:p>
            <a:pPr marL="0" lvl="0" indent="0" algn="l" rtl="0">
              <a:spcBef>
                <a:spcPts val="0"/>
              </a:spcBef>
              <a:spcAft>
                <a:spcPts val="0"/>
              </a:spcAft>
              <a:buNone/>
            </a:pPr>
            <a:r>
              <a:rPr lang="it" sz="1400">
                <a:solidFill>
                  <a:schemeClr val="dk1"/>
                </a:solidFill>
              </a:rPr>
              <a:t>The white dot stands to say that the AI field is in rapid evolution and new methods and approaches are proposed every day</a:t>
            </a:r>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a:extLst>
              <a:ext uri="{FF2B5EF4-FFF2-40B4-BE49-F238E27FC236}">
                <a16:creationId xmlns:a16="http://schemas.microsoft.com/office/drawing/2014/main" id="{86D48E10-29F1-6340-8B9B-1959EEB12D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2" name="Segnaposto note 2">
            <a:extLst>
              <a:ext uri="{FF2B5EF4-FFF2-40B4-BE49-F238E27FC236}">
                <a16:creationId xmlns:a16="http://schemas.microsoft.com/office/drawing/2014/main" id="{5358B4FD-CB49-474A-A15A-F83E01D67BE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61443" name="Segnaposto numero diapositiva 3">
            <a:extLst>
              <a:ext uri="{FF2B5EF4-FFF2-40B4-BE49-F238E27FC236}">
                <a16:creationId xmlns:a16="http://schemas.microsoft.com/office/drawing/2014/main" id="{63F94E9E-3C46-5E42-B335-EC65DA2B3A0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D30EFF4-60FE-BD41-B009-ACBA7EF33E1F}" type="slidenum">
              <a:rPr lang="it-IT" altLang="en-US"/>
              <a:pPr>
                <a:spcBef>
                  <a:spcPct val="0"/>
                </a:spcBef>
              </a:pPr>
              <a:t>42</a:t>
            </a:fld>
            <a:endParaRPr lang="it-IT"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A1FF4D-F66C-F243-984B-69A80E6165FF}" type="slidenum">
              <a:rPr lang="it-IT" altLang="en-US" smtClean="0"/>
              <a:pPr>
                <a:defRPr/>
              </a:pPr>
              <a:t>44</a:t>
            </a:fld>
            <a:endParaRPr lang="it-IT" altLang="en-US"/>
          </a:p>
        </p:txBody>
      </p:sp>
    </p:spTree>
    <p:extLst>
      <p:ext uri="{BB962C8B-B14F-4D97-AF65-F5344CB8AC3E}">
        <p14:creationId xmlns:p14="http://schemas.microsoft.com/office/powerpoint/2010/main" val="462654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Funzione di costo</a:t>
            </a:r>
          </a:p>
        </p:txBody>
      </p:sp>
      <p:sp>
        <p:nvSpPr>
          <p:cNvPr id="4" name="Segnaposto numero diapositiva 3"/>
          <p:cNvSpPr>
            <a:spLocks noGrp="1"/>
          </p:cNvSpPr>
          <p:nvPr>
            <p:ph type="sldNum" sz="quarter" idx="10"/>
          </p:nvPr>
        </p:nvSpPr>
        <p:spPr/>
        <p:txBody>
          <a:bodyPr/>
          <a:lstStyle/>
          <a:p>
            <a:pPr>
              <a:defRPr/>
            </a:pPr>
            <a:fld id="{40A1FF4D-F66C-F243-984B-69A80E6165FF}" type="slidenum">
              <a:rPr lang="it-IT" altLang="en-US" smtClean="0"/>
              <a:pPr>
                <a:defRPr/>
              </a:pPr>
              <a:t>47</a:t>
            </a:fld>
            <a:endParaRPr lang="it-IT" altLang="en-US"/>
          </a:p>
        </p:txBody>
      </p:sp>
    </p:spTree>
    <p:extLst>
      <p:ext uri="{BB962C8B-B14F-4D97-AF65-F5344CB8AC3E}">
        <p14:creationId xmlns:p14="http://schemas.microsoft.com/office/powerpoint/2010/main" val="1237843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3823197495_1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3823197495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An efficient way to proceed is the well-known K-fold cross validation scheme</a:t>
            </a:r>
            <a:endParaRPr/>
          </a:p>
          <a:p>
            <a:pPr marL="0" lvl="0" indent="0" algn="l" rtl="0">
              <a:spcBef>
                <a:spcPts val="0"/>
              </a:spcBef>
              <a:spcAft>
                <a:spcPts val="0"/>
              </a:spcAft>
              <a:buNone/>
            </a:pPr>
            <a:r>
              <a:rPr lang="it"/>
              <a:t>this is a statistical technique in which we split the data into K folds (usually 5 to 10 parts)</a:t>
            </a:r>
            <a:endParaRPr/>
          </a:p>
          <a:p>
            <a:pPr marL="0" lvl="0" indent="0" algn="l" rtl="0">
              <a:spcBef>
                <a:spcPts val="0"/>
              </a:spcBef>
              <a:spcAft>
                <a:spcPts val="0"/>
              </a:spcAft>
              <a:buNone/>
            </a:pPr>
            <a:r>
              <a:rPr lang="it"/>
              <a:t>and in K different iterations each fold is used in turn as validation folds, while the remaing are used for the training</a:t>
            </a:r>
            <a:endParaRPr/>
          </a:p>
          <a:p>
            <a:pPr marL="0" lvl="0" indent="0" algn="l" rtl="0">
              <a:spcBef>
                <a:spcPts val="0"/>
              </a:spcBef>
              <a:spcAft>
                <a:spcPts val="0"/>
              </a:spcAft>
              <a:buNone/>
            </a:pPr>
            <a:endParaRPr/>
          </a:p>
          <a:p>
            <a:pPr marL="0" lvl="0" indent="0" algn="l" rtl="0">
              <a:spcBef>
                <a:spcPts val="0"/>
              </a:spcBef>
              <a:spcAft>
                <a:spcPts val="0"/>
              </a:spcAft>
              <a:buNone/>
            </a:pPr>
            <a:r>
              <a:rPr lang="it"/>
              <a:t>The main advantages are that </a:t>
            </a:r>
            <a:endParaRPr/>
          </a:p>
          <a:p>
            <a:pPr marL="0" lvl="0" indent="0" algn="l" rtl="0">
              <a:spcBef>
                <a:spcPts val="0"/>
              </a:spcBef>
              <a:spcAft>
                <a:spcPts val="0"/>
              </a:spcAft>
              <a:buNone/>
            </a:pPr>
            <a:r>
              <a:rPr lang="it"/>
              <a:t>all n observations are used for both training and validation</a:t>
            </a:r>
            <a:endParaRPr/>
          </a:p>
          <a:p>
            <a:pPr marL="0" lvl="0" indent="0" algn="l" rtl="0">
              <a:spcBef>
                <a:spcPts val="0"/>
              </a:spcBef>
              <a:spcAft>
                <a:spcPts val="0"/>
              </a:spcAft>
              <a:buNone/>
            </a:pPr>
            <a:r>
              <a:rPr lang="it"/>
              <a:t>each observation is used for validation exactly once</a:t>
            </a:r>
            <a:endParaRPr/>
          </a:p>
          <a:p>
            <a:pPr marL="0" lvl="0" indent="0" algn="l" rtl="0">
              <a:spcBef>
                <a:spcPts val="0"/>
              </a:spcBef>
              <a:spcAft>
                <a:spcPts val="0"/>
              </a:spcAft>
              <a:buNone/>
            </a:pPr>
            <a:r>
              <a:rPr lang="it"/>
              <a:t>we obtain a measure of performance averaged over K iterations, that is expected to be more stable</a:t>
            </a:r>
            <a:endParaRPr/>
          </a:p>
          <a:p>
            <a:pPr marL="0" lvl="0" indent="0" algn="l" rtl="0">
              <a:spcBef>
                <a:spcPts val="0"/>
              </a:spcBef>
              <a:spcAft>
                <a:spcPts val="0"/>
              </a:spcAft>
              <a:buNone/>
            </a:pPr>
            <a:endParaRPr/>
          </a:p>
          <a:p>
            <a:pPr marL="0" lvl="0" indent="0" algn="l" rtl="0">
              <a:spcBef>
                <a:spcPts val="0"/>
              </a:spcBef>
              <a:spcAft>
                <a:spcPts val="0"/>
              </a:spcAft>
              <a:buNone/>
            </a:pPr>
            <a:r>
              <a:rPr lang="it"/>
              <a:t>The variance of the resulting estimate is reduced as k increases.</a:t>
            </a:r>
            <a:endParaRPr/>
          </a:p>
          <a:p>
            <a:pPr marL="0" lvl="0" indent="0" algn="l" rtl="0">
              <a:spcBef>
                <a:spcPts val="0"/>
              </a:spcBef>
              <a:spcAft>
                <a:spcPts val="0"/>
              </a:spcAft>
              <a:buNone/>
            </a:pPr>
            <a:endParaRPr/>
          </a:p>
          <a:p>
            <a:pPr marL="0" lvl="0" indent="0" algn="l" rtl="0">
              <a:spcBef>
                <a:spcPts val="0"/>
              </a:spcBef>
              <a:spcAft>
                <a:spcPts val="0"/>
              </a:spcAft>
              <a:buNone/>
            </a:pPr>
            <a:r>
              <a:rPr lang="it"/>
              <a:t>There are many variations of this procedure</a:t>
            </a:r>
            <a:endParaRPr/>
          </a:p>
          <a:p>
            <a:pPr marL="0" lvl="0" indent="0" algn="l" rtl="0">
              <a:spcBef>
                <a:spcPts val="0"/>
              </a:spcBef>
              <a:spcAft>
                <a:spcPts val="0"/>
              </a:spcAft>
              <a:buNone/>
            </a:pPr>
            <a:r>
              <a:rPr lang="it"/>
              <a:t>f.i. is K equals n the numver of observations, it is called Leave One Out cross validation. This presets the advantage of </a:t>
            </a:r>
            <a:r>
              <a:rPr lang="it">
                <a:solidFill>
                  <a:schemeClr val="dk1"/>
                </a:solidFill>
              </a:rPr>
              <a:t>liiting the overestimation of the MSE compared to using a single test set. stable measure over n-1 calculations but expensive</a:t>
            </a:r>
            <a:endParaRPr>
              <a:solidFill>
                <a:schemeClr val="dk1"/>
              </a:solidFill>
            </a:endParaRPr>
          </a:p>
          <a:p>
            <a:pPr marL="0" lvl="0" indent="0" algn="l" rtl="0">
              <a:spcBef>
                <a:spcPts val="0"/>
              </a:spcBef>
              <a:spcAft>
                <a:spcPts val="0"/>
              </a:spcAft>
              <a:buNone/>
            </a:pPr>
            <a:r>
              <a:rPr lang="it"/>
              <a:t> can be very computational intensive with large datasets.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it"/>
              <a:t>An issue interfering with K-fold cross validation can arise when the class of interest (red dots) is very rare, as frequently occurring in real world, f.i. with rare diseases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r>
              <a:rPr lang="it"/>
              <a:t>LOO CV It tends not to overestimate the test MSE compared to using a single test set. stable measure over n-1 calculations but expensive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146c096287d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146c096287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500"/>
              <a:t>The testing data shown in green are observations that were not used, we can say, never seen by the model before</a:t>
            </a:r>
            <a:endParaRPr sz="1500"/>
          </a:p>
          <a:p>
            <a:pPr marL="0" lvl="0" indent="0" algn="l" rtl="0">
              <a:spcBef>
                <a:spcPts val="0"/>
              </a:spcBef>
              <a:spcAft>
                <a:spcPts val="0"/>
              </a:spcAft>
              <a:buNone/>
            </a:pPr>
            <a:r>
              <a:rPr lang="it" sz="1500"/>
              <a:t>If the model has a good performance at the validation, and also passes this test, we can use it</a:t>
            </a:r>
            <a:endParaRPr sz="1500"/>
          </a:p>
          <a:p>
            <a:pPr marL="0" lvl="0" indent="0" algn="l" rtl="0">
              <a:spcBef>
                <a:spcPts val="0"/>
              </a:spcBef>
              <a:spcAft>
                <a:spcPts val="0"/>
              </a:spcAft>
              <a:buNone/>
            </a:pPr>
            <a:r>
              <a:rPr lang="it" sz="1500"/>
              <a:t>Otherwise, if the error sensibly  increases when the model is applied to the test data, this can indicate overfitting. </a:t>
            </a:r>
            <a:endParaRPr sz="1500"/>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a:extLst>
              <a:ext uri="{FF2B5EF4-FFF2-40B4-BE49-F238E27FC236}">
                <a16:creationId xmlns:a16="http://schemas.microsoft.com/office/drawing/2014/main" id="{A4CC52DA-1494-514B-9D4A-E068474459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8" name="Segnaposto note 2">
            <a:extLst>
              <a:ext uri="{FF2B5EF4-FFF2-40B4-BE49-F238E27FC236}">
                <a16:creationId xmlns:a16="http://schemas.microsoft.com/office/drawing/2014/main" id="{E94E3089-ACD0-A447-92F6-8A4E2B3F696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75779" name="Segnaposto numero diapositiva 3">
            <a:extLst>
              <a:ext uri="{FF2B5EF4-FFF2-40B4-BE49-F238E27FC236}">
                <a16:creationId xmlns:a16="http://schemas.microsoft.com/office/drawing/2014/main" id="{7DFAFF48-3520-B641-AFC3-DC5FB87DD33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C67B28-C18A-7F40-9D4F-D14AA29B6943}" type="slidenum">
              <a:rPr lang="it-IT" altLang="en-US"/>
              <a:pPr>
                <a:spcBef>
                  <a:spcPct val="0"/>
                </a:spcBef>
              </a:pPr>
              <a:t>57</a:t>
            </a:fld>
            <a:endParaRPr lang="it-IT"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70F25E3B-C726-4F49-A4F4-2F681F07EC2D}"/>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BD0D54-A95E-A84C-9E28-1B6898BA0B40}" type="slidenum">
              <a:rPr lang="it-IT" altLang="en-US">
                <a:cs typeface="Arial" panose="020B0604020202020204" pitchFamily="34" charset="0"/>
              </a:rPr>
              <a:pPr>
                <a:spcBef>
                  <a:spcPct val="0"/>
                </a:spcBef>
              </a:pPr>
              <a:t>59</a:t>
            </a:fld>
            <a:endParaRPr lang="it-IT" altLang="en-US">
              <a:cs typeface="Arial" panose="020B0604020202020204" pitchFamily="34" charset="0"/>
            </a:endParaRPr>
          </a:p>
        </p:txBody>
      </p:sp>
      <p:sp>
        <p:nvSpPr>
          <p:cNvPr id="78850" name="Rectangle 2">
            <a:extLst>
              <a:ext uri="{FF2B5EF4-FFF2-40B4-BE49-F238E27FC236}">
                <a16:creationId xmlns:a16="http://schemas.microsoft.com/office/drawing/2014/main" id="{87E6739E-0712-324E-9E3C-6804B4F5DA64}"/>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1" name="Rectangle 3">
            <a:extLst>
              <a:ext uri="{FF2B5EF4-FFF2-40B4-BE49-F238E27FC236}">
                <a16:creationId xmlns:a16="http://schemas.microsoft.com/office/drawing/2014/main" id="{2D8F3CD9-B675-6948-8762-7B0BDCF039E9}"/>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78852" name="Rectangle 4">
            <a:extLst>
              <a:ext uri="{FF2B5EF4-FFF2-40B4-BE49-F238E27FC236}">
                <a16:creationId xmlns:a16="http://schemas.microsoft.com/office/drawing/2014/main" id="{4844D144-61CC-E54A-A75D-2BDB4AF20C62}"/>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3" name="Rectangle 5">
            <a:extLst>
              <a:ext uri="{FF2B5EF4-FFF2-40B4-BE49-F238E27FC236}">
                <a16:creationId xmlns:a16="http://schemas.microsoft.com/office/drawing/2014/main" id="{F917AB93-C682-484D-817F-4B47C0561B55}"/>
              </a:ext>
            </a:extLst>
          </p:cNvPr>
          <p:cNvSpPr>
            <a:spLocks noChangeArrowheads="1"/>
          </p:cNvSpPr>
          <p:nvPr/>
        </p:nvSpPr>
        <p:spPr bwMode="auto">
          <a:xfrm>
            <a:off x="0"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78854" name="Rectangle 6">
            <a:extLst>
              <a:ext uri="{FF2B5EF4-FFF2-40B4-BE49-F238E27FC236}">
                <a16:creationId xmlns:a16="http://schemas.microsoft.com/office/drawing/2014/main" id="{8AE0B475-FFD9-EC4B-A08E-51E9D9A82A99}"/>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78855" name="Rectangle 7">
            <a:extLst>
              <a:ext uri="{FF2B5EF4-FFF2-40B4-BE49-F238E27FC236}">
                <a16:creationId xmlns:a16="http://schemas.microsoft.com/office/drawing/2014/main" id="{6F114336-5A7B-7443-ACAB-71882D30B7AB}"/>
              </a:ext>
            </a:extLst>
          </p:cNvPr>
          <p:cNvSpPr>
            <a:spLocks noGrp="1" noChangeArrowheads="1"/>
          </p:cNvSpPr>
          <p:nvPr>
            <p:ph type="body" idx="1"/>
          </p:nvPr>
        </p:nvSpPr>
        <p:spPr bwMode="auto">
          <a:xfrm>
            <a:off x="979488" y="4343400"/>
            <a:ext cx="538797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C6A5CA5C-6E98-514D-BCF9-61BCC5AE18F5}"/>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A9566CB-EAC7-8B43-909F-D03AAF9E0501}" type="slidenum">
              <a:rPr lang="it-IT" altLang="en-US">
                <a:cs typeface="Arial" panose="020B0604020202020204" pitchFamily="34" charset="0"/>
              </a:rPr>
              <a:pPr>
                <a:spcBef>
                  <a:spcPct val="0"/>
                </a:spcBef>
              </a:pPr>
              <a:t>60</a:t>
            </a:fld>
            <a:endParaRPr lang="it-IT" altLang="en-US">
              <a:cs typeface="Arial" panose="020B0604020202020204" pitchFamily="34" charset="0"/>
            </a:endParaRPr>
          </a:p>
        </p:txBody>
      </p:sp>
      <p:sp>
        <p:nvSpPr>
          <p:cNvPr id="80898" name="Rectangle 2">
            <a:extLst>
              <a:ext uri="{FF2B5EF4-FFF2-40B4-BE49-F238E27FC236}">
                <a16:creationId xmlns:a16="http://schemas.microsoft.com/office/drawing/2014/main" id="{EC33A2F1-7E79-3545-9539-2A0105F861A3}"/>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899" name="Rectangle 3">
            <a:extLst>
              <a:ext uri="{FF2B5EF4-FFF2-40B4-BE49-F238E27FC236}">
                <a16:creationId xmlns:a16="http://schemas.microsoft.com/office/drawing/2014/main" id="{DDE9ACCE-BF02-7D42-A05F-420DC00791C5}"/>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0900" name="Rectangle 4">
            <a:extLst>
              <a:ext uri="{FF2B5EF4-FFF2-40B4-BE49-F238E27FC236}">
                <a16:creationId xmlns:a16="http://schemas.microsoft.com/office/drawing/2014/main" id="{1039BBB1-BC25-9446-9367-21886109F60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1" name="Rectangle 5">
            <a:extLst>
              <a:ext uri="{FF2B5EF4-FFF2-40B4-BE49-F238E27FC236}">
                <a16:creationId xmlns:a16="http://schemas.microsoft.com/office/drawing/2014/main" id="{478CF8B1-CDF5-564C-829C-BB9DC589B1A7}"/>
              </a:ext>
            </a:extLst>
          </p:cNvPr>
          <p:cNvSpPr>
            <a:spLocks noChangeArrowheads="1"/>
          </p:cNvSpPr>
          <p:nvPr/>
        </p:nvSpPr>
        <p:spPr bwMode="auto">
          <a:xfrm>
            <a:off x="0"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0902" name="Rectangle 6">
            <a:extLst>
              <a:ext uri="{FF2B5EF4-FFF2-40B4-BE49-F238E27FC236}">
                <a16:creationId xmlns:a16="http://schemas.microsoft.com/office/drawing/2014/main" id="{8724B9F0-8559-6446-B191-A59477997D37}"/>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0903" name="Rectangle 7">
            <a:extLst>
              <a:ext uri="{FF2B5EF4-FFF2-40B4-BE49-F238E27FC236}">
                <a16:creationId xmlns:a16="http://schemas.microsoft.com/office/drawing/2014/main" id="{F6971D31-77E5-4846-A472-F80CED15A2DB}"/>
              </a:ext>
            </a:extLst>
          </p:cNvPr>
          <p:cNvSpPr>
            <a:spLocks noGrp="1" noChangeArrowheads="1"/>
          </p:cNvSpPr>
          <p:nvPr>
            <p:ph type="body" idx="1"/>
          </p:nvPr>
        </p:nvSpPr>
        <p:spPr bwMode="auto">
          <a:xfrm>
            <a:off x="979488" y="4343400"/>
            <a:ext cx="538797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a:extLst>
              <a:ext uri="{FF2B5EF4-FFF2-40B4-BE49-F238E27FC236}">
                <a16:creationId xmlns:a16="http://schemas.microsoft.com/office/drawing/2014/main" id="{1C6D5A3C-DA4D-B049-A07B-95A0565BF2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8" name="Segnaposto note 2">
            <a:extLst>
              <a:ext uri="{FF2B5EF4-FFF2-40B4-BE49-F238E27FC236}">
                <a16:creationId xmlns:a16="http://schemas.microsoft.com/office/drawing/2014/main" id="{0AF33055-C626-094C-AA2A-BBC4ACF9BEB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latin typeface="Arial" panose="020B0604020202020204" pitchFamily="34" charset="0"/>
                <a:ea typeface="ＭＳ Ｐゴシック" panose="020B0600070205080204" pitchFamily="34" charset="-128"/>
              </a:rPr>
              <a:t>Interazione tra dipoli permanenti Coinvolto H legato a elemento elettronegativo che attrae elettroni di valenza</a:t>
            </a:r>
          </a:p>
          <a:p>
            <a:pPr eaLnBrk="1" hangingPunct="1">
              <a:spcBef>
                <a:spcPct val="0"/>
              </a:spcBef>
            </a:pPr>
            <a:r>
              <a:rPr lang="it-IT" altLang="en-US">
                <a:latin typeface="Arial" panose="020B0604020202020204" pitchFamily="34" charset="0"/>
                <a:ea typeface="ＭＳ Ｐゴシック" panose="020B0600070205080204" pitchFamily="34" charset="-128"/>
              </a:rPr>
              <a:t>WdW inerazionindeboli dovte a distribuzioni disomogenees di carica</a:t>
            </a:r>
          </a:p>
          <a:p>
            <a:pPr eaLnBrk="1" hangingPunct="1">
              <a:spcBef>
                <a:spcPct val="0"/>
              </a:spcBef>
            </a:pPr>
            <a:endParaRPr lang="it-IT" altLang="en-US">
              <a:latin typeface="Arial" panose="020B0604020202020204" pitchFamily="34" charset="0"/>
              <a:ea typeface="ＭＳ Ｐゴシック" panose="020B0600070205080204" pitchFamily="34" charset="-128"/>
            </a:endParaRPr>
          </a:p>
        </p:txBody>
      </p:sp>
      <p:sp>
        <p:nvSpPr>
          <p:cNvPr id="24579" name="Segnaposto numero diapositiva 3">
            <a:extLst>
              <a:ext uri="{FF2B5EF4-FFF2-40B4-BE49-F238E27FC236}">
                <a16:creationId xmlns:a16="http://schemas.microsoft.com/office/drawing/2014/main" id="{5B42D13F-5A63-2843-866A-FF1243242854}"/>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E519A0D-778D-4941-8556-AA5F1359EF17}" type="slidenum">
              <a:rPr lang="it-IT" altLang="en-US">
                <a:latin typeface="Arial" panose="020B0604020202020204" pitchFamily="34" charset="0"/>
              </a:rPr>
              <a:pPr>
                <a:spcBef>
                  <a:spcPct val="0"/>
                </a:spcBef>
              </a:pPr>
              <a:t>10</a:t>
            </a:fld>
            <a:endParaRPr lang="it-IT"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63635C14-5BD0-EB4C-A3CA-8DDDA4601CCD}"/>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EDB4CD-C5D0-6A4F-8993-0381C1F66CE6}" type="slidenum">
              <a:rPr lang="it-IT" altLang="en-US">
                <a:cs typeface="Arial" panose="020B0604020202020204" pitchFamily="34" charset="0"/>
              </a:rPr>
              <a:pPr>
                <a:spcBef>
                  <a:spcPct val="0"/>
                </a:spcBef>
              </a:pPr>
              <a:t>62</a:t>
            </a:fld>
            <a:endParaRPr lang="it-IT" altLang="en-US">
              <a:cs typeface="Arial" panose="020B0604020202020204" pitchFamily="34" charset="0"/>
            </a:endParaRPr>
          </a:p>
        </p:txBody>
      </p:sp>
      <p:sp>
        <p:nvSpPr>
          <p:cNvPr id="83970" name="Rectangle 2">
            <a:extLst>
              <a:ext uri="{FF2B5EF4-FFF2-40B4-BE49-F238E27FC236}">
                <a16:creationId xmlns:a16="http://schemas.microsoft.com/office/drawing/2014/main" id="{90F291B8-BA39-D242-95EE-B301471B29A0}"/>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1" name="Rectangle 3">
            <a:extLst>
              <a:ext uri="{FF2B5EF4-FFF2-40B4-BE49-F238E27FC236}">
                <a16:creationId xmlns:a16="http://schemas.microsoft.com/office/drawing/2014/main" id="{6D1160AF-D18F-1A49-87E5-36EA7626F5B3}"/>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5250" tIns="47625" rIns="95250" bIns="47625" anchor="b"/>
          <a:lstStyle>
            <a:lvl1pPr defTabSz="950913">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50913">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50913">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509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a:t>31</a:t>
            </a:r>
          </a:p>
        </p:txBody>
      </p:sp>
      <p:sp>
        <p:nvSpPr>
          <p:cNvPr id="83972" name="Rectangle 4">
            <a:extLst>
              <a:ext uri="{FF2B5EF4-FFF2-40B4-BE49-F238E27FC236}">
                <a16:creationId xmlns:a16="http://schemas.microsoft.com/office/drawing/2014/main" id="{393B4144-24DE-5C40-93C9-30012F7D607E}"/>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3" name="Rectangle 5">
            <a:extLst>
              <a:ext uri="{FF2B5EF4-FFF2-40B4-BE49-F238E27FC236}">
                <a16:creationId xmlns:a16="http://schemas.microsoft.com/office/drawing/2014/main" id="{581C706D-3155-904C-A8F3-0F161F9D7964}"/>
              </a:ext>
            </a:extLst>
          </p:cNvPr>
          <p:cNvSpPr>
            <a:spLocks noChangeArrowheads="1"/>
          </p:cNvSpPr>
          <p:nvPr/>
        </p:nvSpPr>
        <p:spPr bwMode="auto">
          <a:xfrm>
            <a:off x="0"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p>
        </p:txBody>
      </p:sp>
      <p:sp>
        <p:nvSpPr>
          <p:cNvPr id="83974" name="Rectangle 6">
            <a:extLst>
              <a:ext uri="{FF2B5EF4-FFF2-40B4-BE49-F238E27FC236}">
                <a16:creationId xmlns:a16="http://schemas.microsoft.com/office/drawing/2014/main" id="{48EEBCBE-7EA4-8942-8E7E-4C48A77D0D2C}"/>
              </a:ext>
            </a:extLst>
          </p:cNvPr>
          <p:cNvSpPr>
            <a:spLocks noGrp="1" noRot="1" noChangeAspect="1" noChangeArrowheads="1" noTextEdit="1"/>
          </p:cNvSpPr>
          <p:nvPr>
            <p:ph type="sldImg"/>
          </p:nvPr>
        </p:nvSpPr>
        <p:spPr bwMode="auto">
          <a:xfrm>
            <a:off x="1300163" y="803275"/>
            <a:ext cx="4257675" cy="3194050"/>
          </a:xfrm>
          <a:solidFill>
            <a:srgbClr val="FFFFFF"/>
          </a:solidFill>
          <a:ln cap="flat">
            <a:solidFill>
              <a:srgbClr val="000000"/>
            </a:solidFill>
            <a:miter lim="800000"/>
            <a:headEnd/>
            <a:tailEnd/>
          </a:ln>
        </p:spPr>
      </p:sp>
      <p:sp>
        <p:nvSpPr>
          <p:cNvPr id="83975" name="Rectangle 7">
            <a:extLst>
              <a:ext uri="{FF2B5EF4-FFF2-40B4-BE49-F238E27FC236}">
                <a16:creationId xmlns:a16="http://schemas.microsoft.com/office/drawing/2014/main" id="{9DC8DAB2-0F59-CF4C-8176-61F584FBA6BE}"/>
              </a:ext>
            </a:extLst>
          </p:cNvPr>
          <p:cNvSpPr>
            <a:spLocks noGrp="1" noChangeArrowheads="1"/>
          </p:cNvSpPr>
          <p:nvPr>
            <p:ph type="body" idx="1"/>
          </p:nvPr>
        </p:nvSpPr>
        <p:spPr bwMode="auto">
          <a:xfrm>
            <a:off x="979488" y="4343400"/>
            <a:ext cx="538797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5250" tIns="47625" rIns="95250" bIns="47625" numCol="1" anchor="t" anchorCtr="0" compatLnSpc="1">
            <a:prstTxWarp prst="textNoShape">
              <a:avLst/>
            </a:prstTxWarp>
          </a:bodyPr>
          <a:lstStyle/>
          <a:p>
            <a:pPr defTabSz="950913"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egnaposto immagine diapositiva 1">
            <a:extLst>
              <a:ext uri="{FF2B5EF4-FFF2-40B4-BE49-F238E27FC236}">
                <a16:creationId xmlns:a16="http://schemas.microsoft.com/office/drawing/2014/main" id="{27F349D1-CFE0-894B-B969-90E318BD72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6258" name="Segnaposto note 2">
            <a:extLst>
              <a:ext uri="{FF2B5EF4-FFF2-40B4-BE49-F238E27FC236}">
                <a16:creationId xmlns:a16="http://schemas.microsoft.com/office/drawing/2014/main" id="{E51E8785-6D07-FC46-9C93-7C7D3A6455D8}"/>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6259" name="Segnaposto numero diapositiva 3">
            <a:extLst>
              <a:ext uri="{FF2B5EF4-FFF2-40B4-BE49-F238E27FC236}">
                <a16:creationId xmlns:a16="http://schemas.microsoft.com/office/drawing/2014/main" id="{5FECE431-59A9-4742-A833-646ADF52E73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0252930-C1A4-7949-808D-FCE8B148EABF}" type="slidenum">
              <a:rPr lang="it-IT" altLang="en-US">
                <a:cs typeface="Arial" panose="020B0604020202020204" pitchFamily="34" charset="0"/>
              </a:rPr>
              <a:pPr>
                <a:spcBef>
                  <a:spcPct val="0"/>
                </a:spcBef>
              </a:pPr>
              <a:t>74</a:t>
            </a:fld>
            <a:endParaRPr lang="it-IT" altLang="en-US">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egnaposto immagine diapositiva 1">
            <a:extLst>
              <a:ext uri="{FF2B5EF4-FFF2-40B4-BE49-F238E27FC236}">
                <a16:creationId xmlns:a16="http://schemas.microsoft.com/office/drawing/2014/main" id="{5887B194-9530-B54F-B8ED-F94C5C658F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8306" name="Segnaposto note 2">
            <a:extLst>
              <a:ext uri="{FF2B5EF4-FFF2-40B4-BE49-F238E27FC236}">
                <a16:creationId xmlns:a16="http://schemas.microsoft.com/office/drawing/2014/main" id="{9D090A86-C902-964E-B833-590D86026BDE}"/>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8307" name="Segnaposto numero diapositiva 3">
            <a:extLst>
              <a:ext uri="{FF2B5EF4-FFF2-40B4-BE49-F238E27FC236}">
                <a16:creationId xmlns:a16="http://schemas.microsoft.com/office/drawing/2014/main" id="{FFD165C9-6DCD-3346-91E5-E3794FC857D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5888ED2-511D-9A47-A72A-EE5B3B9EE74C}" type="slidenum">
              <a:rPr lang="it-IT" altLang="en-US">
                <a:cs typeface="Arial" panose="020B0604020202020204" pitchFamily="34" charset="0"/>
              </a:rPr>
              <a:pPr>
                <a:spcBef>
                  <a:spcPct val="0"/>
                </a:spcBef>
              </a:pPr>
              <a:t>75</a:t>
            </a:fld>
            <a:endParaRPr lang="it-IT" altLang="en-US">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egnaposto immagine diapositiva 1">
            <a:extLst>
              <a:ext uri="{FF2B5EF4-FFF2-40B4-BE49-F238E27FC236}">
                <a16:creationId xmlns:a16="http://schemas.microsoft.com/office/drawing/2014/main" id="{407AFAF1-27B3-B040-BC37-84937A8FB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4" name="Segnaposto note 2">
            <a:extLst>
              <a:ext uri="{FF2B5EF4-FFF2-40B4-BE49-F238E27FC236}">
                <a16:creationId xmlns:a16="http://schemas.microsoft.com/office/drawing/2014/main" id="{5A8CF96F-8BEB-6D44-B4AF-E1587D094DE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00355" name="Segnaposto numero diapositiva 3">
            <a:extLst>
              <a:ext uri="{FF2B5EF4-FFF2-40B4-BE49-F238E27FC236}">
                <a16:creationId xmlns:a16="http://schemas.microsoft.com/office/drawing/2014/main" id="{278EA894-E0FB-B840-8A68-E8897DE029BC}"/>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1D696FE-3EE3-D140-8B4E-26F0C91EA33E}" type="slidenum">
              <a:rPr lang="it-IT" altLang="en-US">
                <a:cs typeface="Arial" panose="020B0604020202020204" pitchFamily="34" charset="0"/>
              </a:rPr>
              <a:pPr>
                <a:spcBef>
                  <a:spcPct val="0"/>
                </a:spcBef>
              </a:pPr>
              <a:t>76</a:t>
            </a:fld>
            <a:endParaRPr lang="it-IT" altLang="en-US">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egnaposto immagine diapositiva 1">
            <a:extLst>
              <a:ext uri="{FF2B5EF4-FFF2-40B4-BE49-F238E27FC236}">
                <a16:creationId xmlns:a16="http://schemas.microsoft.com/office/drawing/2014/main" id="{04607E25-8E37-BD4A-8345-CCDAD6B1A2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6" name="Segnaposto note 2">
            <a:extLst>
              <a:ext uri="{FF2B5EF4-FFF2-40B4-BE49-F238E27FC236}">
                <a16:creationId xmlns:a16="http://schemas.microsoft.com/office/drawing/2014/main" id="{B7B092D1-8A64-CF41-8151-D84A9253EEF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SCR gruppi di residui la cui RMSD risulta bassa dopo sovrapposizione degli stampi</a:t>
            </a:r>
          </a:p>
          <a:p>
            <a:pPr eaLnBrk="1" hangingPunct="1">
              <a:spcBef>
                <a:spcPct val="0"/>
              </a:spcBef>
            </a:pPr>
            <a:endParaRPr lang="it-IT" altLang="en-US">
              <a:ea typeface="ＭＳ Ｐゴシック" panose="020B0600070205080204" pitchFamily="34" charset="-128"/>
            </a:endParaRPr>
          </a:p>
        </p:txBody>
      </p:sp>
      <p:sp>
        <p:nvSpPr>
          <p:cNvPr id="103427" name="Segnaposto numero diapositiva 3">
            <a:extLst>
              <a:ext uri="{FF2B5EF4-FFF2-40B4-BE49-F238E27FC236}">
                <a16:creationId xmlns:a16="http://schemas.microsoft.com/office/drawing/2014/main" id="{AD0674C6-76F7-7F4E-9D8A-E28AD63CE4F9}"/>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E3C617-0A6F-6648-813E-47C234996AC5}" type="slidenum">
              <a:rPr lang="it-IT" altLang="en-US">
                <a:cs typeface="Arial" panose="020B0604020202020204" pitchFamily="34" charset="0"/>
              </a:rPr>
              <a:pPr>
                <a:spcBef>
                  <a:spcPct val="0"/>
                </a:spcBef>
              </a:pPr>
              <a:t>78</a:t>
            </a:fld>
            <a:endParaRPr lang="it-IT" altLang="en-US">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egnaposto immagine diapositiva 1">
            <a:extLst>
              <a:ext uri="{FF2B5EF4-FFF2-40B4-BE49-F238E27FC236}">
                <a16:creationId xmlns:a16="http://schemas.microsoft.com/office/drawing/2014/main" id="{D4A24848-52BC-3445-8248-193F595EB4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6" name="Segnaposto note 2">
            <a:extLst>
              <a:ext uri="{FF2B5EF4-FFF2-40B4-BE49-F238E27FC236}">
                <a16:creationId xmlns:a16="http://schemas.microsoft.com/office/drawing/2014/main" id="{2773545A-C3D8-114F-B808-625BEDE147C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08547" name="Segnaposto numero diapositiva 3">
            <a:extLst>
              <a:ext uri="{FF2B5EF4-FFF2-40B4-BE49-F238E27FC236}">
                <a16:creationId xmlns:a16="http://schemas.microsoft.com/office/drawing/2014/main" id="{DF7E241C-9848-7843-880C-D12C90BE3B2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8D1B7D-4A2B-F84F-A09B-79C40BE3A835}" type="slidenum">
              <a:rPr lang="it-IT" altLang="en-US"/>
              <a:pPr>
                <a:spcBef>
                  <a:spcPct val="0"/>
                </a:spcBef>
              </a:pPr>
              <a:t>82</a:t>
            </a:fld>
            <a:endParaRPr lang="it-IT"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egnaposto immagine diapositiva 1">
            <a:extLst>
              <a:ext uri="{FF2B5EF4-FFF2-40B4-BE49-F238E27FC236}">
                <a16:creationId xmlns:a16="http://schemas.microsoft.com/office/drawing/2014/main" id="{BC131616-DF20-6648-A963-239D7F302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0594" name="Segnaposto note 2">
            <a:extLst>
              <a:ext uri="{FF2B5EF4-FFF2-40B4-BE49-F238E27FC236}">
                <a16:creationId xmlns:a16="http://schemas.microsoft.com/office/drawing/2014/main" id="{CCC02F8F-2853-9043-82BF-40B8014F132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hlinkClick r:id="rId3" tooltip="Numero di solvatazione"/>
              </a:rPr>
              <a:t>numero di solvatazione</a:t>
            </a:r>
            <a:r>
              <a:rPr lang="it-IT" altLang="en-US">
                <a:ea typeface="ＭＳ Ｐゴシック" panose="020B0600070205080204" pitchFamily="34" charset="-128"/>
              </a:rPr>
              <a:t>, cioè il numero di molecole di solvente che costituiscono la sfera di solvatazione primaria</a:t>
            </a:r>
          </a:p>
        </p:txBody>
      </p:sp>
      <p:sp>
        <p:nvSpPr>
          <p:cNvPr id="110595" name="Segnaposto numero diapositiva 3">
            <a:extLst>
              <a:ext uri="{FF2B5EF4-FFF2-40B4-BE49-F238E27FC236}">
                <a16:creationId xmlns:a16="http://schemas.microsoft.com/office/drawing/2014/main" id="{B323397B-A148-184B-A30A-660B539302FA}"/>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3540A5C-8ED6-8D40-B004-222BD3AA5CFF}" type="slidenum">
              <a:rPr lang="it-IT" altLang="en-US"/>
              <a:pPr>
                <a:spcBef>
                  <a:spcPct val="0"/>
                </a:spcBef>
              </a:pPr>
              <a:t>83</a:t>
            </a:fld>
            <a:endParaRPr lang="it-IT"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egnaposto immagine diapositiva 1">
            <a:extLst>
              <a:ext uri="{FF2B5EF4-FFF2-40B4-BE49-F238E27FC236}">
                <a16:creationId xmlns:a16="http://schemas.microsoft.com/office/drawing/2014/main" id="{BA3EF7EF-17A7-234E-A778-B20E2AAC91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42" name="Segnaposto note 2">
            <a:extLst>
              <a:ext uri="{FF2B5EF4-FFF2-40B4-BE49-F238E27FC236}">
                <a16:creationId xmlns:a16="http://schemas.microsoft.com/office/drawing/2014/main" id="{3F188F96-EA3A-9F45-9D8B-5F7BECFC460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ea typeface="ＭＳ Ｐゴシック" panose="020B0600070205080204" pitchFamily="34" charset="-128"/>
              </a:rPr>
              <a:t>Legge da’ p di distribuzione molecole tra stati in base T e E</a:t>
            </a:r>
          </a:p>
          <a:p>
            <a:pPr eaLnBrk="1" hangingPunct="1">
              <a:spcBef>
                <a:spcPct val="0"/>
              </a:spcBef>
            </a:pPr>
            <a:r>
              <a:rPr lang="it-IT" altLang="en-US">
                <a:ea typeface="ＭＳ Ｐゴシック" panose="020B0600070205080204" pitchFamily="34" charset="-128"/>
              </a:rPr>
              <a:t>Se conosco frequenza stimo P e ricavo E</a:t>
            </a:r>
          </a:p>
          <a:p>
            <a:pPr eaLnBrk="1" hangingPunct="1">
              <a:spcBef>
                <a:spcPct val="0"/>
              </a:spcBef>
            </a:pPr>
            <a:endParaRPr lang="it-IT" altLang="en-US">
              <a:ea typeface="ＭＳ Ｐゴシック" panose="020B0600070205080204" pitchFamily="34" charset="-128"/>
            </a:endParaRPr>
          </a:p>
        </p:txBody>
      </p:sp>
      <p:sp>
        <p:nvSpPr>
          <p:cNvPr id="112643" name="Segnaposto numero diapositiva 3">
            <a:extLst>
              <a:ext uri="{FF2B5EF4-FFF2-40B4-BE49-F238E27FC236}">
                <a16:creationId xmlns:a16="http://schemas.microsoft.com/office/drawing/2014/main" id="{AB6F1B6E-287E-DD4B-B64F-6136AA32297D}"/>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FFFB7D-00F2-B246-A580-A756C6E8AC7F}" type="slidenum">
              <a:rPr lang="it-IT" altLang="en-US"/>
              <a:pPr>
                <a:spcBef>
                  <a:spcPct val="0"/>
                </a:spcBef>
              </a:pPr>
              <a:t>84</a:t>
            </a:fld>
            <a:endParaRPr lang="it-IT"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egnaposto immagine diapositiva 1">
            <a:extLst>
              <a:ext uri="{FF2B5EF4-FFF2-40B4-BE49-F238E27FC236}">
                <a16:creationId xmlns:a16="http://schemas.microsoft.com/office/drawing/2014/main" id="{456DA6CC-4AA1-D341-AD3C-75AB0BD93E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4690" name="Segnaposto note 2">
            <a:extLst>
              <a:ext uri="{FF2B5EF4-FFF2-40B4-BE49-F238E27FC236}">
                <a16:creationId xmlns:a16="http://schemas.microsoft.com/office/drawing/2014/main" id="{C1EF3F90-5546-524A-B4BB-75F958E125F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dirty="0">
                <a:ea typeface="ＭＳ Ｐゴシック" panose="020B0600070205080204" pitchFamily="34" charset="-128"/>
              </a:rPr>
              <a:t>Legge da’ </a:t>
            </a:r>
            <a:r>
              <a:rPr lang="it-IT" altLang="en-US" dirty="0" err="1">
                <a:ea typeface="ＭＳ Ｐゴシック" panose="020B0600070205080204" pitchFamily="34" charset="-128"/>
              </a:rPr>
              <a:t>p</a:t>
            </a:r>
            <a:r>
              <a:rPr lang="it-IT" altLang="en-US" dirty="0">
                <a:ea typeface="ＭＳ Ｐゴシック" panose="020B0600070205080204" pitchFamily="34" charset="-128"/>
              </a:rPr>
              <a:t> di distribuzione molecole tra stati in base T e E</a:t>
            </a:r>
          </a:p>
          <a:p>
            <a:pPr eaLnBrk="1" hangingPunct="1">
              <a:spcBef>
                <a:spcPct val="0"/>
              </a:spcBef>
            </a:pPr>
            <a:r>
              <a:rPr lang="it-IT" altLang="en-US" dirty="0">
                <a:ea typeface="ＭＳ Ｐゴシック" panose="020B0600070205080204" pitchFamily="34" charset="-128"/>
              </a:rPr>
              <a:t>Se conosco frequenza stimo </a:t>
            </a:r>
            <a:r>
              <a:rPr lang="it-IT" altLang="en-US" dirty="0" err="1">
                <a:ea typeface="ＭＳ Ｐゴシック" panose="020B0600070205080204" pitchFamily="34" charset="-128"/>
              </a:rPr>
              <a:t>P</a:t>
            </a:r>
            <a:r>
              <a:rPr lang="it-IT" altLang="en-US" dirty="0">
                <a:ea typeface="ＭＳ Ｐゴシック" panose="020B0600070205080204" pitchFamily="34" charset="-128"/>
              </a:rPr>
              <a:t> e ricavo E</a:t>
            </a:r>
          </a:p>
          <a:p>
            <a:pPr eaLnBrk="1" hangingPunct="1">
              <a:spcBef>
                <a:spcPct val="0"/>
              </a:spcBef>
            </a:pPr>
            <a:endParaRPr lang="it-IT" altLang="en-US" dirty="0">
              <a:ea typeface="ＭＳ Ｐゴシック" panose="020B0600070205080204" pitchFamily="34" charset="-128"/>
            </a:endParaRPr>
          </a:p>
        </p:txBody>
      </p:sp>
      <p:sp>
        <p:nvSpPr>
          <p:cNvPr id="114691" name="Segnaposto numero diapositiva 3">
            <a:extLst>
              <a:ext uri="{FF2B5EF4-FFF2-40B4-BE49-F238E27FC236}">
                <a16:creationId xmlns:a16="http://schemas.microsoft.com/office/drawing/2014/main" id="{6295774F-AF6F-944C-AA3D-4187348AE38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8979A81-6C1F-F64B-810D-34841EB1486A}" type="slidenum">
              <a:rPr lang="it-IT" altLang="en-US"/>
              <a:pPr>
                <a:spcBef>
                  <a:spcPct val="0"/>
                </a:spcBef>
              </a:pPr>
              <a:t>85</a:t>
            </a:fld>
            <a:endParaRPr lang="it-IT"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a:extLst>
              <a:ext uri="{FF2B5EF4-FFF2-40B4-BE49-F238E27FC236}">
                <a16:creationId xmlns:a16="http://schemas.microsoft.com/office/drawing/2014/main" id="{898F2C69-1BC0-4C42-9BB1-CAE3356077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8" name="Segnaposto note 2">
            <a:extLst>
              <a:ext uri="{FF2B5EF4-FFF2-40B4-BE49-F238E27FC236}">
                <a16:creationId xmlns:a16="http://schemas.microsoft.com/office/drawing/2014/main" id="{F87F60C3-7707-F24B-AA4B-D693355174D9}"/>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a:solidFill>
                  <a:srgbClr val="000000"/>
                </a:solidFill>
                <a:latin typeface="Arial" panose="020B0604020202020204" pitchFamily="34" charset="0"/>
                <a:ea typeface="ＭＳ Ｐゴシック" panose="020B0600070205080204" pitchFamily="34" charset="-128"/>
              </a:rPr>
              <a:t>in molti casi è vero che solo l</a:t>
            </a:r>
            <a:r>
              <a:rPr lang="ja-JP" altLang="it-IT">
                <a:solidFill>
                  <a:srgbClr val="000000"/>
                </a:solidFill>
                <a:latin typeface="Arial" panose="020B0604020202020204" pitchFamily="34" charset="0"/>
                <a:ea typeface="ＭＳ Ｐゴシック" panose="020B0600070205080204" pitchFamily="34" charset="-128"/>
              </a:rPr>
              <a:t>’</a:t>
            </a:r>
            <a:r>
              <a:rPr lang="it-IT" altLang="ja-JP">
                <a:solidFill>
                  <a:srgbClr val="000000"/>
                </a:solidFill>
                <a:latin typeface="Arial" panose="020B0604020202020204" pitchFamily="34" charset="0"/>
                <a:ea typeface="ＭＳ Ｐゴシック" panose="020B0600070205080204" pitchFamily="34" charset="-128"/>
              </a:rPr>
              <a:t>analisi della struttura tridimensionale di una macromolecola può aiutarci a comprendere in quale modo e per quale motivo una determinata sequenza (avvolta in una specifica struttura) possa svolgere una ben precisa funzione</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29699" name="Segnaposto numero diapositiva 3">
            <a:extLst>
              <a:ext uri="{FF2B5EF4-FFF2-40B4-BE49-F238E27FC236}">
                <a16:creationId xmlns:a16="http://schemas.microsoft.com/office/drawing/2014/main" id="{6F8FF812-DC5A-1E4A-ADF5-643C4355BEE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68FA39-F200-E848-8894-5E0DA01292A9}" type="slidenum">
              <a:rPr lang="it-IT" altLang="en-US"/>
              <a:pPr>
                <a:spcBef>
                  <a:spcPct val="0"/>
                </a:spcBef>
              </a:pPr>
              <a:t>14</a:t>
            </a:fld>
            <a:endParaRPr lang="it-IT"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a:extLst>
              <a:ext uri="{FF2B5EF4-FFF2-40B4-BE49-F238E27FC236}">
                <a16:creationId xmlns:a16="http://schemas.microsoft.com/office/drawing/2014/main" id="{90CA9693-8FEE-2C4B-866A-41AE9ECECF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6" name="Segnaposto note 2">
            <a:extLst>
              <a:ext uri="{FF2B5EF4-FFF2-40B4-BE49-F238E27FC236}">
                <a16:creationId xmlns:a16="http://schemas.microsoft.com/office/drawing/2014/main" id="{219E3DE6-7E4E-D44E-B78C-DF37DA7358E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solidFill>
                  <a:srgbClr val="000000"/>
                </a:solidFill>
                <a:latin typeface="Arial" panose="020B0604020202020204" pitchFamily="34" charset="0"/>
                <a:ea typeface="ＭＳ Ｐゴシック" panose="020B0600070205080204" pitchFamily="34" charset="-128"/>
              </a:rPr>
              <a:t>Many noncoding RNAs fold into unique 3D structures, which allow them to catalyze biochemical reactions or act as regulators of gene expression. Recent genomic sequence analyses indicate that noncoding RNAs with complex structures are widespread in nature (Weinberg et al., 2009 and Westhof, 2010) and may encode a greater variety of biochemical functions than currently known. </a:t>
            </a:r>
          </a:p>
          <a:p>
            <a:pPr eaLnBrk="1" hangingPunct="1">
              <a:spcBef>
                <a:spcPct val="0"/>
              </a:spcBef>
            </a:pPr>
            <a:r>
              <a:rPr lang="en-US" altLang="en-US">
                <a:ea typeface="ＭＳ Ｐゴシック" panose="020B0600070205080204" pitchFamily="34" charset="-128"/>
              </a:rPr>
              <a:t>Group I introns are catalytic RNAs (ribozymes) that do not require the spliceosome for their removal from primary transcripts. Instead, these ribozymes fold into catalytically active structures that undergo two successive transphosphorylation reactions, facilitating their own excision and the ligation of the two flanking exons</a:t>
            </a:r>
            <a:endParaRPr lang="it-IT" altLang="en-US">
              <a:solidFill>
                <a:srgbClr val="000000"/>
              </a:solidFill>
              <a:latin typeface="Arial" panose="020B0604020202020204" pitchFamily="34" charset="0"/>
              <a:ea typeface="ＭＳ Ｐゴシック" panose="020B0600070205080204" pitchFamily="34" charset="-128"/>
            </a:endParaRPr>
          </a:p>
        </p:txBody>
      </p:sp>
      <p:sp>
        <p:nvSpPr>
          <p:cNvPr id="31747" name="Segnaposto numero diapositiva 3">
            <a:extLst>
              <a:ext uri="{FF2B5EF4-FFF2-40B4-BE49-F238E27FC236}">
                <a16:creationId xmlns:a16="http://schemas.microsoft.com/office/drawing/2014/main" id="{48828AE8-BEC5-9D40-8677-EF44AFDEA9F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78713F-7424-344B-90EB-CCE96A801230}" type="slidenum">
              <a:rPr lang="it-IT" altLang="en-US"/>
              <a:pPr>
                <a:spcBef>
                  <a:spcPct val="0"/>
                </a:spcBef>
              </a:pPr>
              <a:t>15</a:t>
            </a:fld>
            <a:endParaRPr lang="it-IT"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a:extLst>
              <a:ext uri="{FF2B5EF4-FFF2-40B4-BE49-F238E27FC236}">
                <a16:creationId xmlns:a16="http://schemas.microsoft.com/office/drawing/2014/main" id="{DA914A30-B502-8648-B556-8AA046899D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9938" name="Segnaposto note 2">
            <a:extLst>
              <a:ext uri="{FF2B5EF4-FFF2-40B4-BE49-F238E27FC236}">
                <a16:creationId xmlns:a16="http://schemas.microsoft.com/office/drawing/2014/main" id="{CA9F6D49-8E5C-4E4F-8AC7-C4980335DFB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9939" name="Segnaposto numero diapositiva 3">
            <a:extLst>
              <a:ext uri="{FF2B5EF4-FFF2-40B4-BE49-F238E27FC236}">
                <a16:creationId xmlns:a16="http://schemas.microsoft.com/office/drawing/2014/main" id="{C1519E87-5BA7-F842-B453-080E4B281ED5}"/>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C637AC2-28F9-8C4F-B7C2-A02F622B98EE}" type="slidenum">
              <a:rPr lang="it-IT" altLang="en-US"/>
              <a:pPr>
                <a:spcBef>
                  <a:spcPct val="0"/>
                </a:spcBef>
              </a:pPr>
              <a:t>22</a:t>
            </a:fld>
            <a:endParaRPr lang="it-IT"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E769EE90-E733-B849-B27F-3C91A095F140}"/>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F93F3A-23A4-0F49-BA0F-6104D7ECF6E2}" type="slidenum">
              <a:rPr lang="it-IT" altLang="en-US"/>
              <a:pPr>
                <a:spcBef>
                  <a:spcPct val="0"/>
                </a:spcBef>
              </a:pPr>
              <a:t>26</a:t>
            </a:fld>
            <a:endParaRPr lang="it-IT" altLang="en-US"/>
          </a:p>
        </p:txBody>
      </p:sp>
      <p:sp>
        <p:nvSpPr>
          <p:cNvPr id="45058" name="Rectangle 2">
            <a:extLst>
              <a:ext uri="{FF2B5EF4-FFF2-40B4-BE49-F238E27FC236}">
                <a16:creationId xmlns:a16="http://schemas.microsoft.com/office/drawing/2014/main" id="{728A9DA0-719D-D54B-815B-F670C07F3B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2305BBAD-6026-BF43-8EF1-F61DFBE26FBB}"/>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E6318C25-3CF8-A94A-9209-6ECE8125808F}"/>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371FB49-B901-B749-8974-7367752C6A49}" type="slidenum">
              <a:rPr lang="it-IT" altLang="en-US"/>
              <a:pPr>
                <a:spcBef>
                  <a:spcPct val="0"/>
                </a:spcBef>
              </a:pPr>
              <a:t>29</a:t>
            </a:fld>
            <a:endParaRPr lang="it-IT" altLang="en-US"/>
          </a:p>
        </p:txBody>
      </p:sp>
      <p:sp>
        <p:nvSpPr>
          <p:cNvPr id="49154" name="Rectangle 2">
            <a:extLst>
              <a:ext uri="{FF2B5EF4-FFF2-40B4-BE49-F238E27FC236}">
                <a16:creationId xmlns:a16="http://schemas.microsoft.com/office/drawing/2014/main" id="{998E52F2-2304-6442-ADB3-ABD66A1CD6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id="{8E3BE292-DA3B-F846-B222-63470C5CD0E7}"/>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immagine diapositiva 1">
            <a:extLst>
              <a:ext uri="{FF2B5EF4-FFF2-40B4-BE49-F238E27FC236}">
                <a16:creationId xmlns:a16="http://schemas.microsoft.com/office/drawing/2014/main" id="{CF93AC24-3C8D-F844-AE84-470AEF7063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6" name="Segnaposto note 2">
            <a:extLst>
              <a:ext uri="{FF2B5EF4-FFF2-40B4-BE49-F238E27FC236}">
                <a16:creationId xmlns:a16="http://schemas.microsoft.com/office/drawing/2014/main" id="{5F63A394-46BA-7B47-835C-B15927FF3B56}"/>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cs typeface="Arial" panose="020B0604020202020204" pitchFamily="34" charset="0"/>
              </a:rPr>
              <a:t>.[12] The GOR method takes into account not only the probability of each amino acid having a particular secondary structure, but also the conditional probability of the amino acid assuming each structure given the contributions of its neighbors (it does not assume that the neighbors have that same structure)</a:t>
            </a:r>
            <a:endParaRPr lang="it-IT" altLang="en-US">
              <a:ea typeface="ＭＳ Ｐゴシック" panose="020B0600070205080204" pitchFamily="34" charset="-128"/>
            </a:endParaRPr>
          </a:p>
        </p:txBody>
      </p:sp>
      <p:sp>
        <p:nvSpPr>
          <p:cNvPr id="57347" name="Segnaposto numero diapositiva 3">
            <a:extLst>
              <a:ext uri="{FF2B5EF4-FFF2-40B4-BE49-F238E27FC236}">
                <a16:creationId xmlns:a16="http://schemas.microsoft.com/office/drawing/2014/main" id="{D4FF9105-AF84-7244-AFC3-DBD001330F4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1571D20-AA3B-0140-82DE-5A77A3B613CD}" type="slidenum">
              <a:rPr lang="it-IT" altLang="en-US"/>
              <a:pPr>
                <a:spcBef>
                  <a:spcPct val="0"/>
                </a:spcBef>
              </a:pPr>
              <a:t>36</a:t>
            </a:fld>
            <a:endParaRPr lang="it-IT"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3823197495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382319749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400">
                <a:solidFill>
                  <a:srgbClr val="202122"/>
                </a:solidFill>
                <a:highlight>
                  <a:srgbClr val="FFFFFF"/>
                </a:highlight>
              </a:rPr>
              <a:t>But an important precursor in the field has been Alan Turing, the british matematician who you problably knwow for his work in the british team at </a:t>
            </a:r>
            <a:endParaRPr sz="1400">
              <a:solidFill>
                <a:srgbClr val="202122"/>
              </a:solidFill>
              <a:highlight>
                <a:srgbClr val="FFFFFF"/>
              </a:highlight>
            </a:endParaRPr>
          </a:p>
          <a:p>
            <a:pPr marL="0" lvl="0" indent="0" algn="l" rtl="0">
              <a:lnSpc>
                <a:spcPct val="100000"/>
              </a:lnSpc>
              <a:spcBef>
                <a:spcPts val="1200"/>
              </a:spcBef>
              <a:spcAft>
                <a:spcPts val="0"/>
              </a:spcAft>
              <a:buNone/>
            </a:pPr>
            <a:r>
              <a:rPr lang="it" sz="1400">
                <a:solidFill>
                  <a:srgbClr val="202122"/>
                </a:solidFill>
                <a:highlight>
                  <a:srgbClr val="FFFFFF"/>
                </a:highlight>
              </a:rPr>
              <a:t>Bletchley Park that decoded the Enigma code used by nazis to encode military messages</a:t>
            </a:r>
            <a:endParaRPr sz="1400">
              <a:solidFill>
                <a:srgbClr val="202122"/>
              </a:solidFill>
              <a:highlight>
                <a:srgbClr val="FFFFFF"/>
              </a:highlight>
            </a:endParaRPr>
          </a:p>
          <a:p>
            <a:pPr marL="0" lvl="0" indent="0" algn="l" rtl="0">
              <a:lnSpc>
                <a:spcPct val="100000"/>
              </a:lnSpc>
              <a:spcBef>
                <a:spcPts val="1200"/>
              </a:spcBef>
              <a:spcAft>
                <a:spcPts val="0"/>
              </a:spcAft>
              <a:buNone/>
            </a:pPr>
            <a:r>
              <a:rPr lang="it" sz="1400">
                <a:solidFill>
                  <a:srgbClr val="202122"/>
                </a:solidFill>
                <a:highlight>
                  <a:srgbClr val="FFFFFF"/>
                </a:highlight>
              </a:rPr>
              <a:t>He is also sadly known for a terrible persecution operated by the british governement for his homosexualirty and that likely brought him to commit suicide. </a:t>
            </a:r>
            <a:endParaRPr sz="1400">
              <a:solidFill>
                <a:srgbClr val="202122"/>
              </a:solidFill>
              <a:highlight>
                <a:srgbClr val="FFFFFF"/>
              </a:highlight>
            </a:endParaRPr>
          </a:p>
          <a:p>
            <a:pPr marL="0" lvl="0" indent="0" algn="l" rtl="0">
              <a:lnSpc>
                <a:spcPct val="100000"/>
              </a:lnSpc>
              <a:spcBef>
                <a:spcPts val="1200"/>
              </a:spcBef>
              <a:spcAft>
                <a:spcPts val="0"/>
              </a:spcAft>
              <a:buNone/>
            </a:pPr>
            <a:r>
              <a:rPr lang="it" sz="1400">
                <a:solidFill>
                  <a:srgbClr val="202122"/>
                </a:solidFill>
                <a:highlight>
                  <a:srgbClr val="FFFFFF"/>
                </a:highlight>
              </a:rPr>
              <a:t>Anyhow, after the war, Turing contributed to the development of one of th first programmable calculators and dedicated his studies to the first concepts of artificial intelligence. In the paper “Computing Machinery and Intelligence”, he opens with the words “</a:t>
            </a:r>
            <a:r>
              <a:rPr lang="it" sz="1400">
                <a:solidFill>
                  <a:schemeClr val="dk1"/>
                </a:solidFill>
              </a:rPr>
              <a:t>I propose to consider the question, 'Can machines think?'" Because "thinking" is difficult to define, Turing chooses to "replace the question by another, which is closely related to it and is expressed in relatively unambiguous words."</a:t>
            </a:r>
            <a:r>
              <a:rPr lang="it" sz="1400" u="sng" baseline="30000">
                <a:solidFill>
                  <a:schemeClr val="hlink"/>
                </a:solidFill>
                <a:hlinkClick r:id="rId3"/>
              </a:rPr>
              <a:t>[</a:t>
            </a:r>
            <a:endParaRPr sz="1400">
              <a:solidFill>
                <a:schemeClr val="dk1"/>
              </a:solidFill>
            </a:endParaRPr>
          </a:p>
          <a:p>
            <a:pPr marL="0" lvl="0" indent="0" algn="l" rtl="0">
              <a:lnSpc>
                <a:spcPct val="100000"/>
              </a:lnSpc>
              <a:spcBef>
                <a:spcPts val="1200"/>
              </a:spcBef>
              <a:spcAft>
                <a:spcPts val="0"/>
              </a:spcAft>
              <a:buNone/>
            </a:pPr>
            <a:r>
              <a:rPr lang="it" sz="1400">
                <a:solidFill>
                  <a:schemeClr val="dk1"/>
                </a:solidFill>
              </a:rPr>
              <a:t>Turing describes the new form of the problem in terms of a three-person game called the "imitation game", </a:t>
            </a:r>
            <a:endParaRPr sz="1400">
              <a:solidFill>
                <a:srgbClr val="202122"/>
              </a:solidFill>
              <a:highlight>
                <a:srgbClr val="FFFFFF"/>
              </a:highlight>
            </a:endParaRPr>
          </a:p>
          <a:p>
            <a:pPr marL="0" lvl="0" indent="0" algn="l" rtl="0">
              <a:lnSpc>
                <a:spcPct val="100000"/>
              </a:lnSpc>
              <a:spcBef>
                <a:spcPts val="1200"/>
              </a:spcBef>
              <a:spcAft>
                <a:spcPts val="0"/>
              </a:spcAft>
              <a:buNone/>
            </a:pPr>
            <a:r>
              <a:rPr lang="it" sz="1400">
                <a:solidFill>
                  <a:srgbClr val="202122"/>
                </a:solidFill>
                <a:highlight>
                  <a:schemeClr val="lt1"/>
                </a:highlight>
              </a:rPr>
              <a:t>Turing test: whether a machine can aswer as a human cheating another human</a:t>
            </a:r>
            <a:endParaRPr sz="1400">
              <a:solidFill>
                <a:srgbClr val="202122"/>
              </a:solidFill>
              <a:highlight>
                <a:schemeClr val="lt1"/>
              </a:highlight>
            </a:endParaRPr>
          </a:p>
          <a:p>
            <a:pPr marL="0" lvl="0" indent="0" algn="l" rtl="0">
              <a:lnSpc>
                <a:spcPct val="115000"/>
              </a:lnSpc>
              <a:spcBef>
                <a:spcPts val="1200"/>
              </a:spcBef>
              <a:spcAft>
                <a:spcPts val="0"/>
              </a:spcAft>
              <a:buNone/>
            </a:pPr>
            <a:endParaRPr sz="1400">
              <a:solidFill>
                <a:srgbClr val="202122"/>
              </a:solidFill>
              <a:highlight>
                <a:srgbClr val="FFFFFF"/>
              </a:highlight>
            </a:endParaRPr>
          </a:p>
          <a:p>
            <a:pPr marL="0" lvl="0" indent="0" algn="l" rtl="0">
              <a:lnSpc>
                <a:spcPct val="115000"/>
              </a:lnSpc>
              <a:spcBef>
                <a:spcPts val="1200"/>
              </a:spcBef>
              <a:spcAft>
                <a:spcPts val="0"/>
              </a:spcAft>
              <a:buNone/>
            </a:pPr>
            <a:endParaRPr sz="1000">
              <a:solidFill>
                <a:srgbClr val="202122"/>
              </a:solidFill>
              <a:highlight>
                <a:srgbClr val="FFFFFF"/>
              </a:highlight>
            </a:endParaRPr>
          </a:p>
          <a:p>
            <a:pPr marL="0" lvl="0" indent="0" algn="l" rtl="0">
              <a:lnSpc>
                <a:spcPct val="115000"/>
              </a:lnSpc>
              <a:spcBef>
                <a:spcPts val="1200"/>
              </a:spcBef>
              <a:spcAft>
                <a:spcPts val="1200"/>
              </a:spcAft>
              <a:buNone/>
            </a:pPr>
            <a:endParaRPr sz="1000">
              <a:solidFill>
                <a:srgbClr val="202122"/>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3406247-F174-5646-9A4E-1B23F7949089}"/>
              </a:ext>
            </a:extLst>
          </p:cNvPr>
          <p:cNvSpPr>
            <a:spLocks noGrp="1"/>
          </p:cNvSpPr>
          <p:nvPr>
            <p:ph type="dt" sz="half" idx="10"/>
          </p:nvPr>
        </p:nvSpPr>
        <p:spPr/>
        <p:txBody>
          <a:bodyPr/>
          <a:lstStyle>
            <a:lvl1pPr>
              <a:defRPr/>
            </a:lvl1pPr>
          </a:lstStyle>
          <a:p>
            <a:pPr>
              <a:defRPr/>
            </a:pPr>
            <a:fld id="{28BB134B-CD90-5945-9E7E-DC3D0A1FD89C}" type="datetimeFigureOut">
              <a:rPr lang="it-IT" altLang="en-US"/>
              <a:pPr>
                <a:defRPr/>
              </a:pPr>
              <a:t>06/11/25</a:t>
            </a:fld>
            <a:endParaRPr lang="it-IT" altLang="en-US"/>
          </a:p>
        </p:txBody>
      </p:sp>
      <p:sp>
        <p:nvSpPr>
          <p:cNvPr id="5" name="Segnaposto piè di pagina 4">
            <a:extLst>
              <a:ext uri="{FF2B5EF4-FFF2-40B4-BE49-F238E27FC236}">
                <a16:creationId xmlns:a16="http://schemas.microsoft.com/office/drawing/2014/main" id="{E84B68E7-0E55-7E4A-A5ED-34597C0849A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64E521F-78DD-B04D-9BB0-9196B1996C41}"/>
              </a:ext>
            </a:extLst>
          </p:cNvPr>
          <p:cNvSpPr>
            <a:spLocks noGrp="1"/>
          </p:cNvSpPr>
          <p:nvPr>
            <p:ph type="sldNum" sz="quarter" idx="12"/>
          </p:nvPr>
        </p:nvSpPr>
        <p:spPr/>
        <p:txBody>
          <a:bodyPr/>
          <a:lstStyle>
            <a:lvl1pPr>
              <a:defRPr/>
            </a:lvl1pPr>
          </a:lstStyle>
          <a:p>
            <a:pPr>
              <a:defRPr/>
            </a:pPr>
            <a:fld id="{587E55FF-F33F-5944-9D6D-28E6CE01DFA6}" type="slidenum">
              <a:rPr lang="it-IT" altLang="en-US"/>
              <a:pPr>
                <a:defRPr/>
              </a:pPr>
              <a:t>‹N›</a:t>
            </a:fld>
            <a:endParaRPr lang="it-IT" altLang="en-US"/>
          </a:p>
        </p:txBody>
      </p:sp>
    </p:spTree>
    <p:extLst>
      <p:ext uri="{BB962C8B-B14F-4D97-AF65-F5344CB8AC3E}">
        <p14:creationId xmlns:p14="http://schemas.microsoft.com/office/powerpoint/2010/main" val="179439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E134D4C-8D73-074C-B055-53E0F6AE491C}"/>
              </a:ext>
            </a:extLst>
          </p:cNvPr>
          <p:cNvSpPr>
            <a:spLocks noGrp="1"/>
          </p:cNvSpPr>
          <p:nvPr>
            <p:ph type="dt" sz="half" idx="10"/>
          </p:nvPr>
        </p:nvSpPr>
        <p:spPr/>
        <p:txBody>
          <a:bodyPr/>
          <a:lstStyle>
            <a:lvl1pPr>
              <a:defRPr/>
            </a:lvl1pPr>
          </a:lstStyle>
          <a:p>
            <a:pPr>
              <a:defRPr/>
            </a:pPr>
            <a:fld id="{1549D1E1-5869-A54A-8509-F32ED6C69169}" type="datetimeFigureOut">
              <a:rPr lang="it-IT" altLang="en-US"/>
              <a:pPr>
                <a:defRPr/>
              </a:pPr>
              <a:t>06/11/25</a:t>
            </a:fld>
            <a:endParaRPr lang="it-IT" altLang="en-US"/>
          </a:p>
        </p:txBody>
      </p:sp>
      <p:sp>
        <p:nvSpPr>
          <p:cNvPr id="5" name="Segnaposto piè di pagina 4">
            <a:extLst>
              <a:ext uri="{FF2B5EF4-FFF2-40B4-BE49-F238E27FC236}">
                <a16:creationId xmlns:a16="http://schemas.microsoft.com/office/drawing/2014/main" id="{A1DFAA73-92C6-EA40-8B34-3B67337CFEB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F261F53-0BFB-FB41-95C5-975B147B5B5E}"/>
              </a:ext>
            </a:extLst>
          </p:cNvPr>
          <p:cNvSpPr>
            <a:spLocks noGrp="1"/>
          </p:cNvSpPr>
          <p:nvPr>
            <p:ph type="sldNum" sz="quarter" idx="12"/>
          </p:nvPr>
        </p:nvSpPr>
        <p:spPr/>
        <p:txBody>
          <a:bodyPr/>
          <a:lstStyle>
            <a:lvl1pPr>
              <a:defRPr/>
            </a:lvl1pPr>
          </a:lstStyle>
          <a:p>
            <a:pPr>
              <a:defRPr/>
            </a:pPr>
            <a:fld id="{658402CC-D0C3-C14E-892C-1E3B3596B004}" type="slidenum">
              <a:rPr lang="it-IT" altLang="en-US"/>
              <a:pPr>
                <a:defRPr/>
              </a:pPr>
              <a:t>‹N›</a:t>
            </a:fld>
            <a:endParaRPr lang="it-IT" altLang="en-US"/>
          </a:p>
        </p:txBody>
      </p:sp>
    </p:spTree>
    <p:extLst>
      <p:ext uri="{BB962C8B-B14F-4D97-AF65-F5344CB8AC3E}">
        <p14:creationId xmlns:p14="http://schemas.microsoft.com/office/powerpoint/2010/main" val="197497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2D7A68-3C62-8E41-92EA-B720A2A42763}"/>
              </a:ext>
            </a:extLst>
          </p:cNvPr>
          <p:cNvSpPr>
            <a:spLocks noGrp="1"/>
          </p:cNvSpPr>
          <p:nvPr>
            <p:ph type="dt" sz="half" idx="10"/>
          </p:nvPr>
        </p:nvSpPr>
        <p:spPr/>
        <p:txBody>
          <a:bodyPr/>
          <a:lstStyle>
            <a:lvl1pPr>
              <a:defRPr/>
            </a:lvl1pPr>
          </a:lstStyle>
          <a:p>
            <a:pPr>
              <a:defRPr/>
            </a:pPr>
            <a:fld id="{0994C67A-41A0-E34F-8755-A76C4D0A0AA8}" type="datetimeFigureOut">
              <a:rPr lang="it-IT" altLang="en-US"/>
              <a:pPr>
                <a:defRPr/>
              </a:pPr>
              <a:t>06/11/25</a:t>
            </a:fld>
            <a:endParaRPr lang="it-IT" altLang="en-US"/>
          </a:p>
        </p:txBody>
      </p:sp>
      <p:sp>
        <p:nvSpPr>
          <p:cNvPr id="5" name="Segnaposto piè di pagina 4">
            <a:extLst>
              <a:ext uri="{FF2B5EF4-FFF2-40B4-BE49-F238E27FC236}">
                <a16:creationId xmlns:a16="http://schemas.microsoft.com/office/drawing/2014/main" id="{D59E0CF0-5188-4B46-A4C9-E9C1C5F3306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ED3276F6-91DF-A246-9705-1C73CD2D2071}"/>
              </a:ext>
            </a:extLst>
          </p:cNvPr>
          <p:cNvSpPr>
            <a:spLocks noGrp="1"/>
          </p:cNvSpPr>
          <p:nvPr>
            <p:ph type="sldNum" sz="quarter" idx="12"/>
          </p:nvPr>
        </p:nvSpPr>
        <p:spPr/>
        <p:txBody>
          <a:bodyPr/>
          <a:lstStyle>
            <a:lvl1pPr>
              <a:defRPr/>
            </a:lvl1pPr>
          </a:lstStyle>
          <a:p>
            <a:pPr>
              <a:defRPr/>
            </a:pPr>
            <a:fld id="{D1DCDA54-CE3C-454B-B822-CBD33E19026F}" type="slidenum">
              <a:rPr lang="it-IT" altLang="en-US"/>
              <a:pPr>
                <a:defRPr/>
              </a:pPr>
              <a:t>‹N›</a:t>
            </a:fld>
            <a:endParaRPr lang="it-IT" altLang="en-US"/>
          </a:p>
        </p:txBody>
      </p:sp>
    </p:spTree>
    <p:extLst>
      <p:ext uri="{BB962C8B-B14F-4D97-AF65-F5344CB8AC3E}">
        <p14:creationId xmlns:p14="http://schemas.microsoft.com/office/powerpoint/2010/main" val="226470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lipArt 3"/>
          <p:cNvSpPr>
            <a:spLocks noGrp="1"/>
          </p:cNvSpPr>
          <p:nvPr>
            <p:ph type="clipArt" sz="half" idx="2"/>
          </p:nvPr>
        </p:nvSpPr>
        <p:spPr>
          <a:xfrm>
            <a:off x="4648200" y="1600200"/>
            <a:ext cx="4038600" cy="4525963"/>
          </a:xfrm>
        </p:spPr>
        <p:txBody>
          <a:bodyPr rtlCol="0">
            <a:normAutofit/>
          </a:bodyPr>
          <a:lstStyle/>
          <a:p>
            <a:pPr lvl="0"/>
            <a:endParaRPr lang="it-IT" noProof="0"/>
          </a:p>
        </p:txBody>
      </p:sp>
      <p:sp>
        <p:nvSpPr>
          <p:cNvPr id="5" name="Date Placeholder 4">
            <a:extLst>
              <a:ext uri="{FF2B5EF4-FFF2-40B4-BE49-F238E27FC236}">
                <a16:creationId xmlns:a16="http://schemas.microsoft.com/office/drawing/2014/main" id="{93BA876D-04A3-1241-975E-F92533AEE58E}"/>
              </a:ext>
            </a:extLst>
          </p:cNvPr>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it-IT"/>
          </a:p>
        </p:txBody>
      </p:sp>
      <p:sp>
        <p:nvSpPr>
          <p:cNvPr id="6" name="Footer Placeholder 5">
            <a:extLst>
              <a:ext uri="{FF2B5EF4-FFF2-40B4-BE49-F238E27FC236}">
                <a16:creationId xmlns:a16="http://schemas.microsoft.com/office/drawing/2014/main" id="{B7B99741-12AC-5047-AB1D-C5D2C736A621}"/>
              </a:ext>
            </a:extLst>
          </p:cNvPr>
          <p:cNvSpPr>
            <a:spLocks noGrp="1" noChangeArrowheads="1"/>
          </p:cNvSpPr>
          <p:nvPr>
            <p:ph type="ftr" sz="quarter" idx="11"/>
          </p:nvPr>
        </p:nvSpPr>
        <p:spPr/>
        <p:txBody>
          <a:bodyPr/>
          <a:lstStyle>
            <a:lvl1pPr>
              <a:defRPr/>
            </a:lvl1pPr>
          </a:lstStyle>
          <a:p>
            <a:pPr>
              <a:defRPr/>
            </a:pPr>
            <a:endParaRPr lang="it-IT"/>
          </a:p>
        </p:txBody>
      </p:sp>
      <p:sp>
        <p:nvSpPr>
          <p:cNvPr id="7" name="Slide Number Placeholder 6">
            <a:extLst>
              <a:ext uri="{FF2B5EF4-FFF2-40B4-BE49-F238E27FC236}">
                <a16:creationId xmlns:a16="http://schemas.microsoft.com/office/drawing/2014/main" id="{52C86B7C-B299-6A49-88C4-D81DFD8EC0CE}"/>
              </a:ext>
            </a:extLst>
          </p:cNvPr>
          <p:cNvSpPr>
            <a:spLocks noGrp="1" noChangeArrowheads="1"/>
          </p:cNvSpPr>
          <p:nvPr>
            <p:ph type="sldNum" sz="quarter" idx="12"/>
          </p:nvPr>
        </p:nvSpPr>
        <p:spPr/>
        <p:txBody>
          <a:bodyPr/>
          <a:lstStyle>
            <a:lvl1pPr>
              <a:defRPr smtClean="0"/>
            </a:lvl1pPr>
          </a:lstStyle>
          <a:p>
            <a:pPr>
              <a:defRPr/>
            </a:pPr>
            <a:fld id="{69157ABA-CED9-7743-A951-C07557452A79}" type="slidenum">
              <a:rPr lang="it-IT" altLang="en-US"/>
              <a:pPr>
                <a:defRPr/>
              </a:pPr>
              <a:t>‹N›</a:t>
            </a:fld>
            <a:endParaRPr lang="it-IT" altLang="en-US"/>
          </a:p>
        </p:txBody>
      </p:sp>
    </p:spTree>
    <p:extLst>
      <p:ext uri="{BB962C8B-B14F-4D97-AF65-F5344CB8AC3E}">
        <p14:creationId xmlns:p14="http://schemas.microsoft.com/office/powerpoint/2010/main" val="688935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it" smtClean="0"/>
              <a:pPr>
                <a:spcBef>
                  <a:spcPts val="0"/>
                </a:spcBef>
                <a:spcAft>
                  <a:spcPts val="0"/>
                </a:spcAft>
              </a:pPr>
              <a:t>‹N›</a:t>
            </a:fld>
            <a:endParaRPr lang="it"/>
          </a:p>
        </p:txBody>
      </p:sp>
    </p:spTree>
    <p:extLst>
      <p:ext uri="{BB962C8B-B14F-4D97-AF65-F5344CB8AC3E}">
        <p14:creationId xmlns:p14="http://schemas.microsoft.com/office/powerpoint/2010/main" val="1965721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it" smtClean="0"/>
              <a:pPr>
                <a:spcBef>
                  <a:spcPts val="0"/>
                </a:spcBef>
                <a:spcAft>
                  <a:spcPts val="0"/>
                </a:spcAft>
              </a:pPr>
              <a:t>‹N›</a:t>
            </a:fld>
            <a:endParaRPr lang="it"/>
          </a:p>
        </p:txBody>
      </p:sp>
    </p:spTree>
    <p:extLst>
      <p:ext uri="{BB962C8B-B14F-4D97-AF65-F5344CB8AC3E}">
        <p14:creationId xmlns:p14="http://schemas.microsoft.com/office/powerpoint/2010/main" val="219806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171A10-6E89-F546-9819-E331CA7C4778}"/>
              </a:ext>
            </a:extLst>
          </p:cNvPr>
          <p:cNvSpPr>
            <a:spLocks noGrp="1"/>
          </p:cNvSpPr>
          <p:nvPr>
            <p:ph type="dt" sz="half" idx="10"/>
          </p:nvPr>
        </p:nvSpPr>
        <p:spPr/>
        <p:txBody>
          <a:bodyPr/>
          <a:lstStyle>
            <a:lvl1pPr>
              <a:defRPr/>
            </a:lvl1pPr>
          </a:lstStyle>
          <a:p>
            <a:pPr>
              <a:defRPr/>
            </a:pPr>
            <a:fld id="{FF5E46FF-45F3-1241-9838-08FBD7284960}" type="datetimeFigureOut">
              <a:rPr lang="it-IT" altLang="en-US"/>
              <a:pPr>
                <a:defRPr/>
              </a:pPr>
              <a:t>06/11/25</a:t>
            </a:fld>
            <a:endParaRPr lang="it-IT" altLang="en-US"/>
          </a:p>
        </p:txBody>
      </p:sp>
      <p:sp>
        <p:nvSpPr>
          <p:cNvPr id="5" name="Segnaposto piè di pagina 4">
            <a:extLst>
              <a:ext uri="{FF2B5EF4-FFF2-40B4-BE49-F238E27FC236}">
                <a16:creationId xmlns:a16="http://schemas.microsoft.com/office/drawing/2014/main" id="{F19774B7-CB13-2446-8EF1-7B991768F24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35C4AE1-4102-5B44-8EC0-B7CEA3B6BC68}"/>
              </a:ext>
            </a:extLst>
          </p:cNvPr>
          <p:cNvSpPr>
            <a:spLocks noGrp="1"/>
          </p:cNvSpPr>
          <p:nvPr>
            <p:ph type="sldNum" sz="quarter" idx="12"/>
          </p:nvPr>
        </p:nvSpPr>
        <p:spPr/>
        <p:txBody>
          <a:bodyPr/>
          <a:lstStyle>
            <a:lvl1pPr>
              <a:defRPr/>
            </a:lvl1pPr>
          </a:lstStyle>
          <a:p>
            <a:pPr>
              <a:defRPr/>
            </a:pPr>
            <a:fld id="{1BD89521-F7C8-7D42-98F1-5613D98B3FD6}" type="slidenum">
              <a:rPr lang="it-IT" altLang="en-US"/>
              <a:pPr>
                <a:defRPr/>
              </a:pPr>
              <a:t>‹N›</a:t>
            </a:fld>
            <a:endParaRPr lang="it-IT" altLang="en-US"/>
          </a:p>
        </p:txBody>
      </p:sp>
    </p:spTree>
    <p:extLst>
      <p:ext uri="{BB962C8B-B14F-4D97-AF65-F5344CB8AC3E}">
        <p14:creationId xmlns:p14="http://schemas.microsoft.com/office/powerpoint/2010/main" val="296006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5F7E528-BD59-2C4C-AB84-282F0972492A}"/>
              </a:ext>
            </a:extLst>
          </p:cNvPr>
          <p:cNvSpPr>
            <a:spLocks noGrp="1"/>
          </p:cNvSpPr>
          <p:nvPr>
            <p:ph type="dt" sz="half" idx="10"/>
          </p:nvPr>
        </p:nvSpPr>
        <p:spPr/>
        <p:txBody>
          <a:bodyPr/>
          <a:lstStyle>
            <a:lvl1pPr>
              <a:defRPr/>
            </a:lvl1pPr>
          </a:lstStyle>
          <a:p>
            <a:pPr>
              <a:defRPr/>
            </a:pPr>
            <a:fld id="{E4CC414A-97BD-1742-B94C-20BD367CC5CF}" type="datetimeFigureOut">
              <a:rPr lang="it-IT" altLang="en-US"/>
              <a:pPr>
                <a:defRPr/>
              </a:pPr>
              <a:t>06/11/25</a:t>
            </a:fld>
            <a:endParaRPr lang="it-IT" altLang="en-US"/>
          </a:p>
        </p:txBody>
      </p:sp>
      <p:sp>
        <p:nvSpPr>
          <p:cNvPr id="5" name="Segnaposto piè di pagina 4">
            <a:extLst>
              <a:ext uri="{FF2B5EF4-FFF2-40B4-BE49-F238E27FC236}">
                <a16:creationId xmlns:a16="http://schemas.microsoft.com/office/drawing/2014/main" id="{99E62C05-94B0-E247-8433-820580F29760}"/>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9AAF45F4-FBD4-0B44-8B60-9B83B075FBFA}"/>
              </a:ext>
            </a:extLst>
          </p:cNvPr>
          <p:cNvSpPr>
            <a:spLocks noGrp="1"/>
          </p:cNvSpPr>
          <p:nvPr>
            <p:ph type="sldNum" sz="quarter" idx="12"/>
          </p:nvPr>
        </p:nvSpPr>
        <p:spPr/>
        <p:txBody>
          <a:bodyPr/>
          <a:lstStyle>
            <a:lvl1pPr>
              <a:defRPr/>
            </a:lvl1pPr>
          </a:lstStyle>
          <a:p>
            <a:pPr>
              <a:defRPr/>
            </a:pPr>
            <a:fld id="{90B3823E-46CA-9145-B0FA-1D9A72B0CE00}" type="slidenum">
              <a:rPr lang="it-IT" altLang="en-US"/>
              <a:pPr>
                <a:defRPr/>
              </a:pPr>
              <a:t>‹N›</a:t>
            </a:fld>
            <a:endParaRPr lang="it-IT" altLang="en-US"/>
          </a:p>
        </p:txBody>
      </p:sp>
    </p:spTree>
    <p:extLst>
      <p:ext uri="{BB962C8B-B14F-4D97-AF65-F5344CB8AC3E}">
        <p14:creationId xmlns:p14="http://schemas.microsoft.com/office/powerpoint/2010/main" val="187831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8C0CF5BD-EDDA-0A42-9264-834EEE678E5C}"/>
              </a:ext>
            </a:extLst>
          </p:cNvPr>
          <p:cNvSpPr>
            <a:spLocks noGrp="1"/>
          </p:cNvSpPr>
          <p:nvPr>
            <p:ph type="dt" sz="half" idx="10"/>
          </p:nvPr>
        </p:nvSpPr>
        <p:spPr/>
        <p:txBody>
          <a:bodyPr/>
          <a:lstStyle>
            <a:lvl1pPr>
              <a:defRPr/>
            </a:lvl1pPr>
          </a:lstStyle>
          <a:p>
            <a:pPr>
              <a:defRPr/>
            </a:pPr>
            <a:fld id="{E80E9C04-C0E4-2345-ACDA-D0826F895C15}" type="datetimeFigureOut">
              <a:rPr lang="it-IT" altLang="en-US"/>
              <a:pPr>
                <a:defRPr/>
              </a:pPr>
              <a:t>06/11/25</a:t>
            </a:fld>
            <a:endParaRPr lang="it-IT" altLang="en-US"/>
          </a:p>
        </p:txBody>
      </p:sp>
      <p:sp>
        <p:nvSpPr>
          <p:cNvPr id="6" name="Segnaposto piè di pagina 4">
            <a:extLst>
              <a:ext uri="{FF2B5EF4-FFF2-40B4-BE49-F238E27FC236}">
                <a16:creationId xmlns:a16="http://schemas.microsoft.com/office/drawing/2014/main" id="{1BBC0DA7-B09E-5F4E-A83B-B6ED098E0A24}"/>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04DEEAF2-FDB6-9044-B39C-86E8FA982A00}"/>
              </a:ext>
            </a:extLst>
          </p:cNvPr>
          <p:cNvSpPr>
            <a:spLocks noGrp="1"/>
          </p:cNvSpPr>
          <p:nvPr>
            <p:ph type="sldNum" sz="quarter" idx="12"/>
          </p:nvPr>
        </p:nvSpPr>
        <p:spPr/>
        <p:txBody>
          <a:bodyPr/>
          <a:lstStyle>
            <a:lvl1pPr>
              <a:defRPr/>
            </a:lvl1pPr>
          </a:lstStyle>
          <a:p>
            <a:pPr>
              <a:defRPr/>
            </a:pPr>
            <a:fld id="{C122F49E-5026-2242-87DF-EBAE97A4DC9B}" type="slidenum">
              <a:rPr lang="it-IT" altLang="en-US"/>
              <a:pPr>
                <a:defRPr/>
              </a:pPr>
              <a:t>‹N›</a:t>
            </a:fld>
            <a:endParaRPr lang="it-IT" altLang="en-US"/>
          </a:p>
        </p:txBody>
      </p:sp>
    </p:spTree>
    <p:extLst>
      <p:ext uri="{BB962C8B-B14F-4D97-AF65-F5344CB8AC3E}">
        <p14:creationId xmlns:p14="http://schemas.microsoft.com/office/powerpoint/2010/main" val="1281331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D473A7A4-F1AD-6E42-98F2-4A3AF8C1ECF4}"/>
              </a:ext>
            </a:extLst>
          </p:cNvPr>
          <p:cNvSpPr>
            <a:spLocks noGrp="1"/>
          </p:cNvSpPr>
          <p:nvPr>
            <p:ph type="dt" sz="half" idx="10"/>
          </p:nvPr>
        </p:nvSpPr>
        <p:spPr/>
        <p:txBody>
          <a:bodyPr/>
          <a:lstStyle>
            <a:lvl1pPr>
              <a:defRPr/>
            </a:lvl1pPr>
          </a:lstStyle>
          <a:p>
            <a:pPr>
              <a:defRPr/>
            </a:pPr>
            <a:fld id="{FB9B6504-6DB6-5749-8DCA-47165A44368C}" type="datetimeFigureOut">
              <a:rPr lang="it-IT" altLang="en-US"/>
              <a:pPr>
                <a:defRPr/>
              </a:pPr>
              <a:t>06/11/25</a:t>
            </a:fld>
            <a:endParaRPr lang="it-IT" altLang="en-US"/>
          </a:p>
        </p:txBody>
      </p:sp>
      <p:sp>
        <p:nvSpPr>
          <p:cNvPr id="8" name="Segnaposto piè di pagina 4">
            <a:extLst>
              <a:ext uri="{FF2B5EF4-FFF2-40B4-BE49-F238E27FC236}">
                <a16:creationId xmlns:a16="http://schemas.microsoft.com/office/drawing/2014/main" id="{EF68DF06-8B69-784E-9F9C-6A7BB62C3E93}"/>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A76E3505-5221-5E47-A80B-DFD896756FCC}"/>
              </a:ext>
            </a:extLst>
          </p:cNvPr>
          <p:cNvSpPr>
            <a:spLocks noGrp="1"/>
          </p:cNvSpPr>
          <p:nvPr>
            <p:ph type="sldNum" sz="quarter" idx="12"/>
          </p:nvPr>
        </p:nvSpPr>
        <p:spPr/>
        <p:txBody>
          <a:bodyPr/>
          <a:lstStyle>
            <a:lvl1pPr>
              <a:defRPr/>
            </a:lvl1pPr>
          </a:lstStyle>
          <a:p>
            <a:pPr>
              <a:defRPr/>
            </a:pPr>
            <a:fld id="{C52E6730-CD4C-784F-A4A3-B0C14EB2659D}" type="slidenum">
              <a:rPr lang="it-IT" altLang="en-US"/>
              <a:pPr>
                <a:defRPr/>
              </a:pPr>
              <a:t>‹N›</a:t>
            </a:fld>
            <a:endParaRPr lang="it-IT" altLang="en-US"/>
          </a:p>
        </p:txBody>
      </p:sp>
    </p:spTree>
    <p:extLst>
      <p:ext uri="{BB962C8B-B14F-4D97-AF65-F5344CB8AC3E}">
        <p14:creationId xmlns:p14="http://schemas.microsoft.com/office/powerpoint/2010/main" val="394598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19CF7163-1105-B849-94BB-BBB73367AB2D}"/>
              </a:ext>
            </a:extLst>
          </p:cNvPr>
          <p:cNvSpPr>
            <a:spLocks noGrp="1"/>
          </p:cNvSpPr>
          <p:nvPr>
            <p:ph type="dt" sz="half" idx="10"/>
          </p:nvPr>
        </p:nvSpPr>
        <p:spPr/>
        <p:txBody>
          <a:bodyPr/>
          <a:lstStyle>
            <a:lvl1pPr>
              <a:defRPr/>
            </a:lvl1pPr>
          </a:lstStyle>
          <a:p>
            <a:pPr>
              <a:defRPr/>
            </a:pPr>
            <a:fld id="{ADC538F0-C654-EB40-BB99-F52A012C4C08}" type="datetimeFigureOut">
              <a:rPr lang="it-IT" altLang="en-US"/>
              <a:pPr>
                <a:defRPr/>
              </a:pPr>
              <a:t>06/11/25</a:t>
            </a:fld>
            <a:endParaRPr lang="it-IT" altLang="en-US"/>
          </a:p>
        </p:txBody>
      </p:sp>
      <p:sp>
        <p:nvSpPr>
          <p:cNvPr id="4" name="Segnaposto piè di pagina 4">
            <a:extLst>
              <a:ext uri="{FF2B5EF4-FFF2-40B4-BE49-F238E27FC236}">
                <a16:creationId xmlns:a16="http://schemas.microsoft.com/office/drawing/2014/main" id="{DF816FC2-6A80-3648-AECA-02BC310943FF}"/>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4E4C98CA-9B85-354A-A150-BE5363FB48C2}"/>
              </a:ext>
            </a:extLst>
          </p:cNvPr>
          <p:cNvSpPr>
            <a:spLocks noGrp="1"/>
          </p:cNvSpPr>
          <p:nvPr>
            <p:ph type="sldNum" sz="quarter" idx="12"/>
          </p:nvPr>
        </p:nvSpPr>
        <p:spPr/>
        <p:txBody>
          <a:bodyPr/>
          <a:lstStyle>
            <a:lvl1pPr>
              <a:defRPr/>
            </a:lvl1pPr>
          </a:lstStyle>
          <a:p>
            <a:pPr>
              <a:defRPr/>
            </a:pPr>
            <a:fld id="{44911564-10B3-CF43-817B-DB803B8EC7D3}" type="slidenum">
              <a:rPr lang="it-IT" altLang="en-US"/>
              <a:pPr>
                <a:defRPr/>
              </a:pPr>
              <a:t>‹N›</a:t>
            </a:fld>
            <a:endParaRPr lang="it-IT" altLang="en-US"/>
          </a:p>
        </p:txBody>
      </p:sp>
    </p:spTree>
    <p:extLst>
      <p:ext uri="{BB962C8B-B14F-4D97-AF65-F5344CB8AC3E}">
        <p14:creationId xmlns:p14="http://schemas.microsoft.com/office/powerpoint/2010/main" val="185725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6DF43DD-3489-BE41-9D13-79C3EFAF09E9}"/>
              </a:ext>
            </a:extLst>
          </p:cNvPr>
          <p:cNvSpPr>
            <a:spLocks noGrp="1"/>
          </p:cNvSpPr>
          <p:nvPr>
            <p:ph type="dt" sz="half" idx="10"/>
          </p:nvPr>
        </p:nvSpPr>
        <p:spPr/>
        <p:txBody>
          <a:bodyPr/>
          <a:lstStyle>
            <a:lvl1pPr>
              <a:defRPr/>
            </a:lvl1pPr>
          </a:lstStyle>
          <a:p>
            <a:pPr>
              <a:defRPr/>
            </a:pPr>
            <a:fld id="{9C15F57B-884D-1544-855D-ECCC29CCB214}" type="datetimeFigureOut">
              <a:rPr lang="it-IT" altLang="en-US"/>
              <a:pPr>
                <a:defRPr/>
              </a:pPr>
              <a:t>06/11/25</a:t>
            </a:fld>
            <a:endParaRPr lang="it-IT" altLang="en-US"/>
          </a:p>
        </p:txBody>
      </p:sp>
      <p:sp>
        <p:nvSpPr>
          <p:cNvPr id="3" name="Segnaposto piè di pagina 4">
            <a:extLst>
              <a:ext uri="{FF2B5EF4-FFF2-40B4-BE49-F238E27FC236}">
                <a16:creationId xmlns:a16="http://schemas.microsoft.com/office/drawing/2014/main" id="{0477F4D9-74BC-8942-A333-ACB3C0AED3A9}"/>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536D44B4-F3A5-1743-A2D0-3DCD8D539E34}"/>
              </a:ext>
            </a:extLst>
          </p:cNvPr>
          <p:cNvSpPr>
            <a:spLocks noGrp="1"/>
          </p:cNvSpPr>
          <p:nvPr>
            <p:ph type="sldNum" sz="quarter" idx="12"/>
          </p:nvPr>
        </p:nvSpPr>
        <p:spPr/>
        <p:txBody>
          <a:bodyPr/>
          <a:lstStyle>
            <a:lvl1pPr>
              <a:defRPr/>
            </a:lvl1pPr>
          </a:lstStyle>
          <a:p>
            <a:pPr>
              <a:defRPr/>
            </a:pPr>
            <a:fld id="{6ED6924A-2786-6346-8A08-D29283EDC925}" type="slidenum">
              <a:rPr lang="it-IT" altLang="en-US"/>
              <a:pPr>
                <a:defRPr/>
              </a:pPr>
              <a:t>‹N›</a:t>
            </a:fld>
            <a:endParaRPr lang="it-IT" altLang="en-US"/>
          </a:p>
        </p:txBody>
      </p:sp>
    </p:spTree>
    <p:extLst>
      <p:ext uri="{BB962C8B-B14F-4D97-AF65-F5344CB8AC3E}">
        <p14:creationId xmlns:p14="http://schemas.microsoft.com/office/powerpoint/2010/main" val="292166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EADB2A60-3FF7-7B49-AD13-AFBDE943B868}"/>
              </a:ext>
            </a:extLst>
          </p:cNvPr>
          <p:cNvSpPr>
            <a:spLocks noGrp="1"/>
          </p:cNvSpPr>
          <p:nvPr>
            <p:ph type="dt" sz="half" idx="10"/>
          </p:nvPr>
        </p:nvSpPr>
        <p:spPr/>
        <p:txBody>
          <a:bodyPr/>
          <a:lstStyle>
            <a:lvl1pPr>
              <a:defRPr/>
            </a:lvl1pPr>
          </a:lstStyle>
          <a:p>
            <a:pPr>
              <a:defRPr/>
            </a:pPr>
            <a:fld id="{1685477A-C9FD-B84C-9C9C-4511F3FFC3F9}" type="datetimeFigureOut">
              <a:rPr lang="it-IT" altLang="en-US"/>
              <a:pPr>
                <a:defRPr/>
              </a:pPr>
              <a:t>06/11/25</a:t>
            </a:fld>
            <a:endParaRPr lang="it-IT" altLang="en-US"/>
          </a:p>
        </p:txBody>
      </p:sp>
      <p:sp>
        <p:nvSpPr>
          <p:cNvPr id="6" name="Segnaposto piè di pagina 4">
            <a:extLst>
              <a:ext uri="{FF2B5EF4-FFF2-40B4-BE49-F238E27FC236}">
                <a16:creationId xmlns:a16="http://schemas.microsoft.com/office/drawing/2014/main" id="{730032E9-000D-9D42-8570-41895D2630CB}"/>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1739143-30C6-0045-9BA7-28759DEA4683}"/>
              </a:ext>
            </a:extLst>
          </p:cNvPr>
          <p:cNvSpPr>
            <a:spLocks noGrp="1"/>
          </p:cNvSpPr>
          <p:nvPr>
            <p:ph type="sldNum" sz="quarter" idx="12"/>
          </p:nvPr>
        </p:nvSpPr>
        <p:spPr/>
        <p:txBody>
          <a:bodyPr/>
          <a:lstStyle>
            <a:lvl1pPr>
              <a:defRPr/>
            </a:lvl1pPr>
          </a:lstStyle>
          <a:p>
            <a:pPr>
              <a:defRPr/>
            </a:pPr>
            <a:fld id="{133CEB81-861A-F64E-8B02-9AF41BDC6819}" type="slidenum">
              <a:rPr lang="it-IT" altLang="en-US"/>
              <a:pPr>
                <a:defRPr/>
              </a:pPr>
              <a:t>‹N›</a:t>
            </a:fld>
            <a:endParaRPr lang="it-IT" altLang="en-US"/>
          </a:p>
        </p:txBody>
      </p:sp>
    </p:spTree>
    <p:extLst>
      <p:ext uri="{BB962C8B-B14F-4D97-AF65-F5344CB8AC3E}">
        <p14:creationId xmlns:p14="http://schemas.microsoft.com/office/powerpoint/2010/main" val="3476032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49E5E3CE-9073-D942-A096-556DD937249E}"/>
              </a:ext>
            </a:extLst>
          </p:cNvPr>
          <p:cNvSpPr>
            <a:spLocks noGrp="1"/>
          </p:cNvSpPr>
          <p:nvPr>
            <p:ph type="dt" sz="half" idx="10"/>
          </p:nvPr>
        </p:nvSpPr>
        <p:spPr/>
        <p:txBody>
          <a:bodyPr/>
          <a:lstStyle>
            <a:lvl1pPr>
              <a:defRPr/>
            </a:lvl1pPr>
          </a:lstStyle>
          <a:p>
            <a:pPr>
              <a:defRPr/>
            </a:pPr>
            <a:fld id="{EAFAA4FD-F1B1-9547-AB0E-0E370C960988}" type="datetimeFigureOut">
              <a:rPr lang="it-IT" altLang="en-US"/>
              <a:pPr>
                <a:defRPr/>
              </a:pPr>
              <a:t>06/11/25</a:t>
            </a:fld>
            <a:endParaRPr lang="it-IT" altLang="en-US"/>
          </a:p>
        </p:txBody>
      </p:sp>
      <p:sp>
        <p:nvSpPr>
          <p:cNvPr id="6" name="Segnaposto piè di pagina 4">
            <a:extLst>
              <a:ext uri="{FF2B5EF4-FFF2-40B4-BE49-F238E27FC236}">
                <a16:creationId xmlns:a16="http://schemas.microsoft.com/office/drawing/2014/main" id="{3EBCE914-2560-6D4F-9952-D86B20558B3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4E8B1B6-DD9F-B14A-B8A5-80B8486766E4}"/>
              </a:ext>
            </a:extLst>
          </p:cNvPr>
          <p:cNvSpPr>
            <a:spLocks noGrp="1"/>
          </p:cNvSpPr>
          <p:nvPr>
            <p:ph type="sldNum" sz="quarter" idx="12"/>
          </p:nvPr>
        </p:nvSpPr>
        <p:spPr/>
        <p:txBody>
          <a:bodyPr/>
          <a:lstStyle>
            <a:lvl1pPr>
              <a:defRPr/>
            </a:lvl1pPr>
          </a:lstStyle>
          <a:p>
            <a:pPr>
              <a:defRPr/>
            </a:pPr>
            <a:fld id="{D682C626-5AA1-9D41-B142-D1534828E493}" type="slidenum">
              <a:rPr lang="it-IT" altLang="en-US"/>
              <a:pPr>
                <a:defRPr/>
              </a:pPr>
              <a:t>‹N›</a:t>
            </a:fld>
            <a:endParaRPr lang="it-IT" altLang="en-US"/>
          </a:p>
        </p:txBody>
      </p:sp>
    </p:spTree>
    <p:extLst>
      <p:ext uri="{BB962C8B-B14F-4D97-AF65-F5344CB8AC3E}">
        <p14:creationId xmlns:p14="http://schemas.microsoft.com/office/powerpoint/2010/main" val="255507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6142D988-8F75-FF40-BC0C-9F62246A15C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stile</a:t>
            </a:r>
          </a:p>
        </p:txBody>
      </p:sp>
      <p:sp>
        <p:nvSpPr>
          <p:cNvPr id="1027" name="Segnaposto testo 2">
            <a:extLst>
              <a:ext uri="{FF2B5EF4-FFF2-40B4-BE49-F238E27FC236}">
                <a16:creationId xmlns:a16="http://schemas.microsoft.com/office/drawing/2014/main" id="{427E9A6B-4025-FE49-96D7-53B67C37974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4" name="Segnaposto data 3">
            <a:extLst>
              <a:ext uri="{FF2B5EF4-FFF2-40B4-BE49-F238E27FC236}">
                <a16:creationId xmlns:a16="http://schemas.microsoft.com/office/drawing/2014/main" id="{3D177A98-D676-EB4F-A34E-810C5860341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defRPr>
            </a:lvl1pPr>
          </a:lstStyle>
          <a:p>
            <a:pPr>
              <a:defRPr/>
            </a:pPr>
            <a:fld id="{88D9E8CD-6077-8044-A83B-A44C58CEC91F}" type="datetimeFigureOut">
              <a:rPr lang="it-IT" altLang="en-US"/>
              <a:pPr>
                <a:defRPr/>
              </a:pPr>
              <a:t>06/11/25</a:t>
            </a:fld>
            <a:endParaRPr lang="it-IT" altLang="en-US"/>
          </a:p>
        </p:txBody>
      </p:sp>
      <p:sp>
        <p:nvSpPr>
          <p:cNvPr id="5" name="Segnaposto piè di pagina 4">
            <a:extLst>
              <a:ext uri="{FF2B5EF4-FFF2-40B4-BE49-F238E27FC236}">
                <a16:creationId xmlns:a16="http://schemas.microsoft.com/office/drawing/2014/main" id="{8DABC244-4979-0B40-BB66-80BFBB3C7DF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02F30CEC-5A6D-5B49-B977-A6D43A0971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2BD90140-551B-CD45-8B14-D6D2DD2C99B3}"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s://deepmind.com/research/case-studies/alphafold" TargetMode="External"/><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99.tiff"/><Relationship Id="rId4" Type="http://schemas.openxmlformats.org/officeDocument/2006/relationships/hyperlink" Target="https://en.wikipedia.org/wiki/Global_distance_test"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100.tif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bioinf.cs.ucl.ac.uk/psipred/" TargetMode="External"/><Relationship Id="rId2" Type="http://schemas.openxmlformats.org/officeDocument/2006/relationships/hyperlink" Target="http://agadir.crg.es/" TargetMode="External"/><Relationship Id="rId1" Type="http://schemas.openxmlformats.org/officeDocument/2006/relationships/slideLayout" Target="../slideLayouts/slideLayout7.xml"/><Relationship Id="rId5" Type="http://schemas.openxmlformats.org/officeDocument/2006/relationships/hyperlink" Target="https://www.compbio.dundee.ac.uk/jpred/" TargetMode="External"/><Relationship Id="rId4" Type="http://schemas.openxmlformats.org/officeDocument/2006/relationships/hyperlink" Target="https://npsa-prabi.ibcp.fr/cgi-bin/npsa_automat.pl?page=/NPSA/npsa_predator.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B4D1D03F-60D3-B34B-B68C-182228270A22}"/>
              </a:ext>
            </a:extLst>
          </p:cNvPr>
          <p:cNvSpPr>
            <a:spLocks noGrp="1" noChangeArrowheads="1"/>
          </p:cNvSpPr>
          <p:nvPr>
            <p:ph type="ctrTitle"/>
          </p:nvPr>
        </p:nvSpPr>
        <p:spPr>
          <a:xfrm>
            <a:off x="395288" y="3251873"/>
            <a:ext cx="8458200" cy="3427485"/>
          </a:xfrm>
        </p:spPr>
        <p:txBody>
          <a:bodyPr>
            <a:noAutofit/>
          </a:bodyPr>
          <a:lstStyle/>
          <a:p>
            <a:pPr marL="342900" indent="-342900">
              <a:spcAft>
                <a:spcPts val="1200"/>
              </a:spcAft>
            </a:pPr>
            <a:r>
              <a:rPr lang="it-IT" altLang="en-US" sz="3200" i="1" dirty="0">
                <a:latin typeface="Arial" panose="020B0604020202020204" pitchFamily="34" charset="0"/>
                <a:ea typeface="ＭＳ Ｐゴシック" panose="020B0600070205080204" pitchFamily="34" charset="-128"/>
                <a:cs typeface="Arial" panose="020B0604020202020204" pitchFamily="34" charset="0"/>
              </a:rPr>
              <a:t>A.A. 2024-2025</a:t>
            </a:r>
            <a:br>
              <a:rPr lang="it-IT" altLang="en-US" sz="3600"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br>
            <a:r>
              <a:rPr lang="it-IT" altLang="en-US" sz="2800" dirty="0">
                <a:latin typeface="Arial" panose="020B0604020202020204" pitchFamily="34" charset="0"/>
                <a:ea typeface="ＭＳ Ｐゴシック" panose="020B0600070205080204" pitchFamily="34" charset="-128"/>
                <a:cs typeface="Arial" panose="020B0604020202020204" pitchFamily="34" charset="0"/>
              </a:rPr>
              <a:t>Master degree in </a:t>
            </a:r>
            <a:r>
              <a:rPr lang="it-IT" altLang="en-US" sz="2800" dirty="0" err="1">
                <a:latin typeface="Arial" panose="020B0604020202020204" pitchFamily="34" charset="0"/>
                <a:ea typeface="ＭＳ Ｐゴシック" panose="020B0600070205080204" pitchFamily="34" charset="-128"/>
                <a:cs typeface="Arial" panose="020B0604020202020204" pitchFamily="34" charset="0"/>
              </a:rPr>
              <a:t>Evolutionary</a:t>
            </a:r>
            <a:r>
              <a:rPr lang="it-IT" altLang="en-US" sz="2800" dirty="0">
                <a:latin typeface="Arial" panose="020B0604020202020204" pitchFamily="34" charset="0"/>
                <a:ea typeface="ＭＳ Ｐゴシック" panose="020B0600070205080204" pitchFamily="34" charset="-128"/>
                <a:cs typeface="Arial" panose="020B0604020202020204" pitchFamily="34" charset="0"/>
              </a:rPr>
              <a:t> </a:t>
            </a:r>
            <a:r>
              <a:rPr lang="it-IT" altLang="en-US" sz="2800" dirty="0" err="1">
                <a:latin typeface="Arial" panose="020B0604020202020204" pitchFamily="34" charset="0"/>
                <a:ea typeface="ＭＳ Ｐゴシック" panose="020B0600070205080204" pitchFamily="34" charset="-128"/>
                <a:cs typeface="Arial" panose="020B0604020202020204" pitchFamily="34" charset="0"/>
              </a:rPr>
              <a:t>Biology</a:t>
            </a:r>
            <a:br>
              <a:rPr lang="it-IT" altLang="en-US" sz="2800" dirty="0">
                <a:latin typeface="Arial" panose="020B0604020202020204" pitchFamily="34" charset="0"/>
                <a:ea typeface="ＭＳ Ｐゴシック" panose="020B0600070205080204" pitchFamily="34" charset="-128"/>
                <a:cs typeface="Arial" panose="020B0604020202020204" pitchFamily="34" charset="0"/>
              </a:rPr>
            </a:br>
            <a:r>
              <a:rPr lang="it-IT" altLang="en-US" sz="2800" i="1" dirty="0">
                <a:latin typeface="Arial" panose="020B0604020202020204" pitchFamily="34" charset="0"/>
                <a:ea typeface="ＭＳ Ｐゴシック" panose="020B0600070205080204" pitchFamily="34" charset="-128"/>
                <a:cs typeface="Arial" panose="020B0604020202020204" pitchFamily="34" charset="0"/>
              </a:rPr>
              <a:t>School of Science</a:t>
            </a:r>
            <a:br>
              <a:rPr lang="it-IT" altLang="en-US" sz="2800" i="1" dirty="0">
                <a:latin typeface="Arial" panose="020B0604020202020204" pitchFamily="34" charset="0"/>
                <a:ea typeface="ＭＳ Ｐゴシック" panose="020B0600070205080204" pitchFamily="34" charset="-128"/>
                <a:cs typeface="Arial" panose="020B0604020202020204" pitchFamily="34" charset="0"/>
              </a:rPr>
            </a:br>
            <a:r>
              <a:rPr lang="it-IT" altLang="en-US" sz="2800" i="1" dirty="0">
                <a:latin typeface="Arial" panose="020B0604020202020204" pitchFamily="34" charset="0"/>
                <a:ea typeface="ＭＳ Ｐゴシック" panose="020B0600070205080204" pitchFamily="34" charset="-128"/>
                <a:cs typeface="Arial" panose="020B0604020202020204" pitchFamily="34" charset="0"/>
              </a:rPr>
              <a:t>University of Padova</a:t>
            </a:r>
            <a:br>
              <a:rPr lang="it-IT" altLang="en-US" sz="2800" i="1" dirty="0">
                <a:latin typeface="Arial" panose="020B0604020202020204" pitchFamily="34" charset="0"/>
                <a:ea typeface="ＭＳ Ｐゴシック" panose="020B0600070205080204" pitchFamily="34" charset="-128"/>
                <a:cs typeface="Arial" panose="020B0604020202020204" pitchFamily="34" charset="0"/>
              </a:rPr>
            </a:br>
            <a:br>
              <a:rPr lang="it-IT" altLang="en-US" sz="2800" i="1" dirty="0">
                <a:latin typeface="Arial" panose="020B0604020202020204" pitchFamily="34" charset="0"/>
                <a:ea typeface="ＭＳ Ｐゴシック" panose="020B0600070205080204" pitchFamily="34" charset="-128"/>
                <a:cs typeface="Arial" panose="020B0604020202020204" pitchFamily="34" charset="0"/>
              </a:rPr>
            </a:br>
            <a:r>
              <a:rPr lang="it-IT" altLang="en-US" sz="3200"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MOLECULAR METHODS and </a:t>
            </a:r>
            <a:r>
              <a:rPr lang="it-IT" altLang="en-US" sz="4800" dirty="0">
                <a:solidFill>
                  <a:srgbClr val="0070C0"/>
                </a:solidFill>
                <a:latin typeface="Arial" panose="020B0604020202020204" pitchFamily="34" charset="0"/>
                <a:ea typeface="ＭＳ Ｐゴシック" panose="020B0600070205080204" pitchFamily="34" charset="-128"/>
                <a:cs typeface="Arial" panose="020B0604020202020204" pitchFamily="34" charset="0"/>
              </a:rPr>
              <a:t>BIOINFORMATICS</a:t>
            </a:r>
            <a:br>
              <a:rPr lang="it-IT" altLang="en-US" sz="3200" i="1" dirty="0">
                <a:latin typeface="Arial" panose="020B0604020202020204" pitchFamily="34" charset="0"/>
                <a:ea typeface="ＭＳ Ｐゴシック" panose="020B0600070205080204" pitchFamily="34" charset="-128"/>
                <a:cs typeface="Arial" panose="020B0604020202020204" pitchFamily="34" charset="0"/>
              </a:rPr>
            </a:br>
            <a:br>
              <a:rPr lang="it-IT" altLang="en-US" sz="3200" i="1" dirty="0">
                <a:latin typeface="Arial" panose="020B0604020202020204" pitchFamily="34" charset="0"/>
                <a:ea typeface="ＭＳ Ｐゴシック" panose="020B0600070205080204" pitchFamily="34" charset="-128"/>
                <a:cs typeface="Arial" panose="020B0604020202020204" pitchFamily="34" charset="0"/>
              </a:rPr>
            </a:br>
            <a:r>
              <a:rPr lang="it-IT" altLang="en-US" sz="2800" dirty="0">
                <a:latin typeface="Arial" panose="020B0604020202020204" pitchFamily="34" charset="0"/>
                <a:cs typeface="Arial" panose="020B0604020202020204" pitchFamily="34" charset="0"/>
              </a:rPr>
              <a:t>Prof. STEFANIA BORTOLUZZI</a:t>
            </a:r>
            <a:br>
              <a:rPr lang="it-IT" altLang="en-US" sz="3200" dirty="0"/>
            </a:br>
            <a:br>
              <a:rPr lang="it-IT" altLang="en-US" sz="3200" dirty="0">
                <a:ea typeface="ＭＳ Ｐゴシック" panose="020B0600070205080204" pitchFamily="34" charset="-128"/>
              </a:rPr>
            </a:br>
            <a:br>
              <a:rPr lang="it-IT" altLang="en-US" sz="3200" dirty="0">
                <a:ea typeface="ＭＳ Ｐゴシック" panose="020B0600070205080204" pitchFamily="34" charset="-128"/>
              </a:rPr>
            </a:br>
            <a:br>
              <a:rPr lang="it-IT" altLang="en-US" sz="4000" dirty="0">
                <a:ea typeface="ＭＳ Ｐゴシック" panose="020B0600070205080204" pitchFamily="34" charset="-128"/>
              </a:rPr>
            </a:br>
            <a:br>
              <a:rPr lang="it-IT" altLang="en-US" sz="4000" dirty="0">
                <a:ea typeface="ＭＳ Ｐゴシック" panose="020B0600070205080204" pitchFamily="34" charset="-128"/>
              </a:rPr>
            </a:br>
            <a:br>
              <a:rPr lang="it-IT" altLang="en-US" sz="4000" dirty="0">
                <a:ea typeface="ＭＳ Ｐゴシック" panose="020B0600070205080204" pitchFamily="34" charset="-128"/>
              </a:rPr>
            </a:br>
            <a:br>
              <a:rPr lang="it-IT" altLang="en-US" sz="4000" dirty="0">
                <a:solidFill>
                  <a:srgbClr val="CC0000"/>
                </a:solidFill>
                <a:ea typeface="ＭＳ Ｐゴシック" panose="020B0600070205080204" pitchFamily="34" charset="-128"/>
              </a:rPr>
            </a:br>
            <a:endParaRPr lang="it-IT" altLang="en-US" sz="4000" dirty="0">
              <a:solidFill>
                <a:srgbClr val="CC0000"/>
              </a:solidFill>
              <a:ea typeface="ＭＳ Ｐゴシック" panose="020B0600070205080204" pitchFamily="34" charset="-128"/>
            </a:endParaRPr>
          </a:p>
        </p:txBody>
      </p:sp>
      <p:sp>
        <p:nvSpPr>
          <p:cNvPr id="14338" name="TextBox 1">
            <a:extLst>
              <a:ext uri="{FF2B5EF4-FFF2-40B4-BE49-F238E27FC236}">
                <a16:creationId xmlns:a16="http://schemas.microsoft.com/office/drawing/2014/main" id="{7539CCF2-85B9-5147-9401-EDD8D9BC5A7F}"/>
              </a:ext>
            </a:extLst>
          </p:cNvPr>
          <p:cNvSpPr txBox="1">
            <a:spLocks noChangeArrowheads="1"/>
          </p:cNvSpPr>
          <p:nvPr/>
        </p:nvSpPr>
        <p:spPr bwMode="auto">
          <a:xfrm>
            <a:off x="1331913" y="3573016"/>
            <a:ext cx="6192837"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br>
              <a:rPr lang="it-IT" altLang="en-US" sz="2800" dirty="0"/>
            </a:br>
            <a:endParaRPr lang="en-US" alt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id="{317B65B3-818A-1641-84EE-7DF2BB0FA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6" t="54071" r="65146" b="5035"/>
          <a:stretch>
            <a:fillRect/>
          </a:stretch>
        </p:blipFill>
        <p:spPr bwMode="auto">
          <a:xfrm>
            <a:off x="3932238" y="4881563"/>
            <a:ext cx="2574925" cy="194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4" name="Picture 3">
            <a:extLst>
              <a:ext uri="{FF2B5EF4-FFF2-40B4-BE49-F238E27FC236}">
                <a16:creationId xmlns:a16="http://schemas.microsoft.com/office/drawing/2014/main" id="{70FF1469-778A-C640-A48A-F3CEE2C51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348" t="-36691" r="27080" b="53619"/>
          <a:stretch>
            <a:fillRect/>
          </a:stretch>
        </p:blipFill>
        <p:spPr bwMode="auto">
          <a:xfrm>
            <a:off x="4387850" y="-2036763"/>
            <a:ext cx="2119313" cy="466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5" name="Picture 3">
            <a:extLst>
              <a:ext uri="{FF2B5EF4-FFF2-40B4-BE49-F238E27FC236}">
                <a16:creationId xmlns:a16="http://schemas.microsoft.com/office/drawing/2014/main" id="{D87B479B-9C25-F34D-91E5-01FD3B5B9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188" t="3258" r="2956" b="61118"/>
          <a:stretch>
            <a:fillRect/>
          </a:stretch>
        </p:blipFill>
        <p:spPr bwMode="auto">
          <a:xfrm>
            <a:off x="4541838" y="2716213"/>
            <a:ext cx="1965325" cy="200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Rettangolo 5">
            <a:extLst>
              <a:ext uri="{FF2B5EF4-FFF2-40B4-BE49-F238E27FC236}">
                <a16:creationId xmlns:a16="http://schemas.microsoft.com/office/drawing/2014/main" id="{4872F404-E07C-2343-9378-E55D971CD7AE}"/>
              </a:ext>
            </a:extLst>
          </p:cNvPr>
          <p:cNvSpPr>
            <a:spLocks noChangeArrowheads="1"/>
          </p:cNvSpPr>
          <p:nvPr/>
        </p:nvSpPr>
        <p:spPr bwMode="auto">
          <a:xfrm>
            <a:off x="6507163" y="184150"/>
            <a:ext cx="2601912" cy="6986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200"/>
              </a:spcAft>
              <a:buFontTx/>
              <a:buNone/>
            </a:pPr>
            <a:r>
              <a:rPr lang="it-IT" altLang="en-US" sz="1900" b="1" dirty="0" err="1">
                <a:latin typeface="Arial" panose="020B0604020202020204" pitchFamily="34" charset="0"/>
                <a:cs typeface="Arial" panose="020B0604020202020204" pitchFamily="34" charset="0"/>
              </a:rPr>
              <a:t>Ionic</a:t>
            </a:r>
            <a:r>
              <a:rPr lang="it-IT" altLang="en-US" sz="1900" b="1" dirty="0">
                <a:latin typeface="Arial" panose="020B0604020202020204" pitchFamily="34" charset="0"/>
                <a:cs typeface="Arial" panose="020B0604020202020204" pitchFamily="34" charset="0"/>
              </a:rPr>
              <a:t> </a:t>
            </a:r>
            <a:r>
              <a:rPr lang="it-IT" altLang="en-US" sz="1900" b="1" dirty="0" err="1">
                <a:latin typeface="Arial" panose="020B0604020202020204" pitchFamily="34" charset="0"/>
                <a:cs typeface="Arial" panose="020B0604020202020204" pitchFamily="34" charset="0"/>
              </a:rPr>
              <a:t>bonding</a:t>
            </a:r>
            <a:r>
              <a:rPr lang="it-IT" altLang="en-US" sz="1900" b="1" dirty="0">
                <a:latin typeface="Arial" panose="020B0604020202020204" pitchFamily="34" charset="0"/>
                <a:cs typeface="Arial" panose="020B0604020202020204" pitchFamily="34" charset="0"/>
              </a:rPr>
              <a:t>: </a:t>
            </a:r>
            <a:r>
              <a:rPr lang="it-IT" altLang="en-US" sz="1900" dirty="0">
                <a:latin typeface="Arial" panose="020B0604020202020204" pitchFamily="34" charset="0"/>
                <a:cs typeface="Arial" panose="020B0604020202020204" pitchFamily="34" charset="0"/>
              </a:rPr>
              <a:t>interaction </a:t>
            </a:r>
            <a:r>
              <a:rPr lang="it-IT" altLang="en-US" sz="1900" dirty="0" err="1">
                <a:latin typeface="Arial" panose="020B0604020202020204" pitchFamily="34" charset="0"/>
                <a:cs typeface="Arial" panose="020B0604020202020204" pitchFamily="34" charset="0"/>
              </a:rPr>
              <a:t>between</a:t>
            </a:r>
            <a:r>
              <a:rPr lang="it-IT" altLang="en-US" sz="1900" dirty="0">
                <a:latin typeface="Arial" panose="020B0604020202020204" pitchFamily="34" charset="0"/>
                <a:cs typeface="Arial" panose="020B0604020202020204" pitchFamily="34" charset="0"/>
              </a:rPr>
              <a:t> opposite </a:t>
            </a:r>
            <a:r>
              <a:rPr lang="it-IT" altLang="en-US" sz="1900" dirty="0" err="1">
                <a:latin typeface="Arial" panose="020B0604020202020204" pitchFamily="34" charset="0"/>
                <a:cs typeface="Arial" panose="020B0604020202020204" pitchFamily="34" charset="0"/>
              </a:rPr>
              <a:t>charges</a:t>
            </a:r>
            <a:r>
              <a:rPr lang="it-IT" altLang="en-US" sz="1900" dirty="0">
                <a:latin typeface="Arial" panose="020B0604020202020204" pitchFamily="34" charset="0"/>
                <a:cs typeface="Arial" panose="020B0604020202020204" pitchFamily="34" charset="0"/>
              </a:rPr>
              <a:t>, i.e. </a:t>
            </a:r>
            <a:r>
              <a:rPr lang="it-IT" altLang="en-US" sz="1900" dirty="0" err="1">
                <a:latin typeface="Arial" panose="020B0604020202020204" pitchFamily="34" charset="0"/>
                <a:cs typeface="Arial" panose="020B0604020202020204" pitchFamily="34" charset="0"/>
              </a:rPr>
              <a:t>between</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charged</a:t>
            </a:r>
            <a:r>
              <a:rPr lang="it-IT" altLang="en-US" sz="1900" dirty="0">
                <a:latin typeface="Arial" panose="020B0604020202020204" pitchFamily="34" charset="0"/>
                <a:cs typeface="Arial" panose="020B0604020202020204" pitchFamily="34" charset="0"/>
              </a:rPr>
              <a:t> side chains.</a:t>
            </a:r>
          </a:p>
          <a:p>
            <a:pPr eaLnBrk="1" hangingPunct="1">
              <a:spcBef>
                <a:spcPct val="0"/>
              </a:spcBef>
              <a:spcAft>
                <a:spcPts val="1200"/>
              </a:spcAft>
              <a:buFontTx/>
              <a:buNone/>
            </a:pPr>
            <a:r>
              <a:rPr lang="it-IT" altLang="en-US" sz="1900" b="1" dirty="0">
                <a:latin typeface="Arial" panose="020B0604020202020204" pitchFamily="34" charset="0"/>
                <a:cs typeface="Arial" panose="020B0604020202020204" pitchFamily="34" charset="0"/>
              </a:rPr>
              <a:t>Van </a:t>
            </a:r>
            <a:r>
              <a:rPr lang="it-IT" altLang="en-US" sz="1900" b="1" dirty="0" err="1">
                <a:latin typeface="Arial" panose="020B0604020202020204" pitchFamily="34" charset="0"/>
                <a:cs typeface="Arial" panose="020B0604020202020204" pitchFamily="34" charset="0"/>
              </a:rPr>
              <a:t>der</a:t>
            </a:r>
            <a:r>
              <a:rPr lang="it-IT" altLang="en-US" sz="1900" b="1" dirty="0">
                <a:latin typeface="Arial" panose="020B0604020202020204" pitchFamily="34" charset="0"/>
                <a:cs typeface="Arial" panose="020B0604020202020204" pitchFamily="34" charset="0"/>
              </a:rPr>
              <a:t> </a:t>
            </a:r>
            <a:r>
              <a:rPr lang="it-IT" altLang="en-US" sz="1900" b="1" dirty="0" err="1">
                <a:latin typeface="Arial" panose="020B0604020202020204" pitchFamily="34" charset="0"/>
                <a:cs typeface="Arial" panose="020B0604020202020204" pitchFamily="34" charset="0"/>
              </a:rPr>
              <a:t>Waals</a:t>
            </a:r>
            <a:r>
              <a:rPr lang="it-IT" altLang="en-US" sz="1900" b="1" dirty="0">
                <a:latin typeface="Arial" panose="020B0604020202020204" pitchFamily="34" charset="0"/>
                <a:cs typeface="Arial" panose="020B0604020202020204" pitchFamily="34" charset="0"/>
              </a:rPr>
              <a:t> </a:t>
            </a:r>
            <a:r>
              <a:rPr lang="it-IT" altLang="en-US" sz="1900" b="1" dirty="0" err="1">
                <a:latin typeface="Arial" panose="020B0604020202020204" pitchFamily="34" charset="0"/>
                <a:cs typeface="Arial" panose="020B0604020202020204" pitchFamily="34" charset="0"/>
              </a:rPr>
              <a:t>forces</a:t>
            </a:r>
            <a:r>
              <a:rPr lang="it-IT" altLang="en-US" sz="1900" b="1" dirty="0">
                <a:latin typeface="Arial" panose="020B0604020202020204" pitchFamily="34" charset="0"/>
                <a:cs typeface="Arial" panose="020B0604020202020204" pitchFamily="34" charset="0"/>
              </a:rPr>
              <a:t>: </a:t>
            </a:r>
            <a:r>
              <a:rPr lang="it-IT" altLang="en-US" sz="1900" dirty="0">
                <a:latin typeface="Arial" panose="020B0604020202020204" pitchFamily="34" charset="0"/>
                <a:cs typeface="Arial" panose="020B0604020202020204" pitchFamily="34" charset="0"/>
              </a:rPr>
              <a:t>due to interactions </a:t>
            </a:r>
            <a:r>
              <a:rPr lang="it-IT" altLang="en-US" sz="1900" dirty="0" err="1">
                <a:latin typeface="Arial" panose="020B0604020202020204" pitchFamily="34" charset="0"/>
                <a:cs typeface="Arial" panose="020B0604020202020204" pitchFamily="34" charset="0"/>
              </a:rPr>
              <a:t>between</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molecules</a:t>
            </a:r>
            <a:r>
              <a:rPr lang="it-IT" altLang="en-US" sz="1900" dirty="0">
                <a:latin typeface="Arial" panose="020B0604020202020204" pitchFamily="34" charset="0"/>
                <a:cs typeface="Arial" panose="020B0604020202020204" pitchFamily="34" charset="0"/>
              </a:rPr>
              <a:t> with </a:t>
            </a:r>
            <a:r>
              <a:rPr lang="it-IT" altLang="en-US" sz="1900" dirty="0" err="1">
                <a:latin typeface="Arial" panose="020B0604020202020204" pitchFamily="34" charset="0"/>
                <a:cs typeface="Arial" panose="020B0604020202020204" pitchFamily="34" charset="0"/>
              </a:rPr>
              <a:t>asymmetric</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charge</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distribution</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dipoles</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weak</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forces</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at</a:t>
            </a:r>
            <a:r>
              <a:rPr lang="it-IT" altLang="en-US" sz="1900" dirty="0">
                <a:latin typeface="Arial" panose="020B0604020202020204" pitchFamily="34" charset="0"/>
                <a:cs typeface="Arial" panose="020B0604020202020204" pitchFamily="34" charset="0"/>
              </a:rPr>
              <a:t> short ranges.</a:t>
            </a:r>
            <a:r>
              <a:rPr lang="it-IT" altLang="en-US" sz="1900" b="1" dirty="0">
                <a:latin typeface="Arial" panose="020B0604020202020204" pitchFamily="34" charset="0"/>
                <a:cs typeface="Arial" panose="020B0604020202020204" pitchFamily="34" charset="0"/>
              </a:rPr>
              <a:t>
</a:t>
            </a:r>
            <a:r>
              <a:rPr lang="it-IT" altLang="en-US" sz="1900" b="1" dirty="0" err="1">
                <a:latin typeface="Arial" panose="020B0604020202020204" pitchFamily="34" charset="0"/>
                <a:cs typeface="Arial" panose="020B0604020202020204" pitchFamily="34" charset="0"/>
              </a:rPr>
              <a:t>Hydrophobic</a:t>
            </a:r>
            <a:r>
              <a:rPr lang="it-IT" altLang="en-US" sz="1900" b="1" dirty="0">
                <a:latin typeface="Arial" panose="020B0604020202020204" pitchFamily="34" charset="0"/>
                <a:cs typeface="Arial" panose="020B0604020202020204" pitchFamily="34" charset="0"/>
              </a:rPr>
              <a:t> interactions: </a:t>
            </a:r>
            <a:r>
              <a:rPr lang="it-IT" altLang="en-US" sz="1900" dirty="0">
                <a:latin typeface="Arial" panose="020B0604020202020204" pitchFamily="34" charset="0"/>
                <a:cs typeface="Arial" panose="020B0604020202020204" pitchFamily="34" charset="0"/>
              </a:rPr>
              <a:t>The </a:t>
            </a:r>
            <a:r>
              <a:rPr lang="it-IT" altLang="en-US" sz="1900" dirty="0" err="1">
                <a:latin typeface="Arial" panose="020B0604020202020204" pitchFamily="34" charset="0"/>
                <a:cs typeface="Arial" panose="020B0604020202020204" pitchFamily="34" charset="0"/>
              </a:rPr>
              <a:t>hydrophobia</a:t>
            </a:r>
            <a:r>
              <a:rPr lang="it-IT" altLang="en-US" sz="1900" dirty="0">
                <a:latin typeface="Arial" panose="020B0604020202020204" pitchFamily="34" charset="0"/>
                <a:cs typeface="Arial" panose="020B0604020202020204" pitchFamily="34" charset="0"/>
              </a:rPr>
              <a:t> of some aa </a:t>
            </a:r>
            <a:r>
              <a:rPr lang="it-IT" altLang="en-US" sz="1900" dirty="0" err="1">
                <a:latin typeface="Arial" panose="020B0604020202020204" pitchFamily="34" charset="0"/>
                <a:cs typeface="Arial" panose="020B0604020202020204" pitchFamily="34" charset="0"/>
              </a:rPr>
              <a:t>causes</a:t>
            </a:r>
            <a:r>
              <a:rPr lang="it-IT" altLang="en-US" sz="1900" dirty="0">
                <a:latin typeface="Arial" panose="020B0604020202020204" pitchFamily="34" charset="0"/>
                <a:cs typeface="Arial" panose="020B0604020202020204" pitchFamily="34" charset="0"/>
              </a:rPr>
              <a:t> the chains to </a:t>
            </a:r>
            <a:r>
              <a:rPr lang="it-IT" altLang="en-US" sz="1900" dirty="0" err="1">
                <a:latin typeface="Arial" panose="020B0604020202020204" pitchFamily="34" charset="0"/>
                <a:cs typeface="Arial" panose="020B0604020202020204" pitchFamily="34" charset="0"/>
              </a:rPr>
              <a:t>fold</a:t>
            </a:r>
            <a:r>
              <a:rPr lang="it-IT" altLang="en-US" sz="1900" dirty="0">
                <a:latin typeface="Arial" panose="020B0604020202020204" pitchFamily="34" charset="0"/>
                <a:cs typeface="Arial" panose="020B0604020202020204" pitchFamily="34" charset="0"/>
              </a:rPr>
              <a:t> so </a:t>
            </a:r>
            <a:r>
              <a:rPr lang="it-IT" altLang="en-US" sz="1900" dirty="0" err="1">
                <a:latin typeface="Arial" panose="020B0604020202020204" pitchFamily="34" charset="0"/>
                <a:cs typeface="Arial" panose="020B0604020202020204" pitchFamily="34" charset="0"/>
              </a:rPr>
              <a:t>as</a:t>
            </a:r>
            <a:r>
              <a:rPr lang="it-IT" altLang="en-US" sz="1900" dirty="0">
                <a:latin typeface="Arial" panose="020B0604020202020204" pitchFamily="34" charset="0"/>
                <a:cs typeface="Arial" panose="020B0604020202020204" pitchFamily="34" charset="0"/>
              </a:rPr>
              <a:t> to </a:t>
            </a:r>
            <a:r>
              <a:rPr lang="it-IT" altLang="en-US" sz="1900" dirty="0" err="1">
                <a:latin typeface="Arial" panose="020B0604020202020204" pitchFamily="34" charset="0"/>
                <a:cs typeface="Arial" panose="020B0604020202020204" pitchFamily="34" charset="0"/>
              </a:rPr>
              <a:t>exclude</a:t>
            </a:r>
            <a:r>
              <a:rPr lang="it-IT" altLang="en-US" sz="1900" dirty="0">
                <a:latin typeface="Arial" panose="020B0604020202020204" pitchFamily="34" charset="0"/>
                <a:cs typeface="Arial" panose="020B0604020202020204" pitchFamily="34" charset="0"/>
              </a:rPr>
              <a:t> water in </a:t>
            </a:r>
            <a:r>
              <a:rPr lang="it-IT" altLang="en-US" sz="1900" dirty="0" err="1">
                <a:latin typeface="Arial" panose="020B0604020202020204" pitchFamily="34" charset="0"/>
                <a:cs typeface="Arial" panose="020B0604020202020204" pitchFamily="34" charset="0"/>
              </a:rPr>
              <a:t>regions</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occupied</a:t>
            </a:r>
            <a:r>
              <a:rPr lang="it-IT" altLang="en-US" sz="1900" dirty="0">
                <a:latin typeface="Arial" panose="020B0604020202020204" pitchFamily="34" charset="0"/>
                <a:cs typeface="Arial" panose="020B0604020202020204" pitchFamily="34" charset="0"/>
              </a:rPr>
              <a:t> </a:t>
            </a:r>
            <a:r>
              <a:rPr lang="it-IT" altLang="en-US" sz="1900" dirty="0" err="1">
                <a:latin typeface="Arial" panose="020B0604020202020204" pitchFamily="34" charset="0"/>
                <a:cs typeface="Arial" panose="020B0604020202020204" pitchFamily="34" charset="0"/>
              </a:rPr>
              <a:t>only</a:t>
            </a:r>
            <a:r>
              <a:rPr lang="it-IT" altLang="en-US" sz="1900" dirty="0">
                <a:latin typeface="Arial" panose="020B0604020202020204" pitchFamily="34" charset="0"/>
                <a:cs typeface="Arial" panose="020B0604020202020204" pitchFamily="34" charset="0"/>
              </a:rPr>
              <a:t> by non-</a:t>
            </a:r>
            <a:r>
              <a:rPr lang="it-IT" altLang="en-US" sz="1900" dirty="0" err="1">
                <a:latin typeface="Arial" panose="020B0604020202020204" pitchFamily="34" charset="0"/>
                <a:cs typeface="Arial" panose="020B0604020202020204" pitchFamily="34" charset="0"/>
              </a:rPr>
              <a:t>polar</a:t>
            </a:r>
            <a:r>
              <a:rPr lang="it-IT" altLang="en-US" sz="1900" dirty="0">
                <a:latin typeface="Arial" panose="020B0604020202020204" pitchFamily="34" charset="0"/>
                <a:cs typeface="Arial" panose="020B0604020202020204" pitchFamily="34" charset="0"/>
              </a:rPr>
              <a:t> chains.</a:t>
            </a:r>
          </a:p>
          <a:p>
            <a:pPr eaLnBrk="1" hangingPunct="1">
              <a:spcBef>
                <a:spcPct val="0"/>
              </a:spcBef>
              <a:spcAft>
                <a:spcPts val="1200"/>
              </a:spcAft>
              <a:buFontTx/>
              <a:buNone/>
            </a:pPr>
            <a:endParaRPr lang="it-IT" altLang="en-US" sz="1900" dirty="0">
              <a:latin typeface="Arial" panose="020B0604020202020204" pitchFamily="34" charset="0"/>
              <a:cs typeface="Arial" panose="020B0604020202020204" pitchFamily="34" charset="0"/>
            </a:endParaRPr>
          </a:p>
        </p:txBody>
      </p:sp>
      <p:pic>
        <p:nvPicPr>
          <p:cNvPr id="23557" name="Picture 3">
            <a:extLst>
              <a:ext uri="{FF2B5EF4-FFF2-40B4-BE49-F238E27FC236}">
                <a16:creationId xmlns:a16="http://schemas.microsoft.com/office/drawing/2014/main" id="{07A22D43-2612-AF46-9214-643AA1BED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8259" b="51268"/>
          <a:stretch>
            <a:fillRect/>
          </a:stretch>
        </p:blipFill>
        <p:spPr bwMode="auto">
          <a:xfrm>
            <a:off x="0" y="66675"/>
            <a:ext cx="1955800"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Picture 3">
            <a:extLst>
              <a:ext uri="{FF2B5EF4-FFF2-40B4-BE49-F238E27FC236}">
                <a16:creationId xmlns:a16="http://schemas.microsoft.com/office/drawing/2014/main" id="{1994B253-29EB-BA4E-826D-D9543ACD7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14" r="51549" b="51268"/>
          <a:stretch>
            <a:fillRect/>
          </a:stretch>
        </p:blipFill>
        <p:spPr bwMode="auto">
          <a:xfrm>
            <a:off x="0" y="3305175"/>
            <a:ext cx="2233613"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ttangolo 5">
            <a:extLst>
              <a:ext uri="{FF2B5EF4-FFF2-40B4-BE49-F238E27FC236}">
                <a16:creationId xmlns:a16="http://schemas.microsoft.com/office/drawing/2014/main" id="{15B00C22-D4A2-C247-91EB-346ED0B8422C}"/>
              </a:ext>
            </a:extLst>
          </p:cNvPr>
          <p:cNvSpPr>
            <a:spLocks noChangeArrowheads="1"/>
          </p:cNvSpPr>
          <p:nvPr/>
        </p:nvSpPr>
        <p:spPr bwMode="auto">
          <a:xfrm>
            <a:off x="1938339" y="379413"/>
            <a:ext cx="2449512" cy="4801314"/>
          </a:xfrm>
          <a:prstGeom prst="rect">
            <a:avLst/>
          </a:prstGeom>
          <a:noFill/>
          <a:ln>
            <a:noFill/>
          </a:ln>
        </p:spPr>
        <p:txBody>
          <a:bodyPr wrap="square">
            <a:spAutoFit/>
          </a:bodyPr>
          <a:lstStyle/>
          <a:p>
            <a:pPr eaLnBrk="1" fontAlgn="auto" hangingPunct="1">
              <a:spcBef>
                <a:spcPts val="0"/>
              </a:spcBef>
              <a:spcAft>
                <a:spcPts val="1200"/>
              </a:spcAft>
              <a:defRPr/>
            </a:pPr>
            <a:r>
              <a:rPr lang="it-IT" sz="1900" b="1" dirty="0" err="1">
                <a:latin typeface="Arial"/>
                <a:ea typeface="+mn-ea"/>
                <a:cs typeface="Arial"/>
              </a:rPr>
              <a:t>Hydrogen</a:t>
            </a:r>
            <a:r>
              <a:rPr lang="it-IT" sz="1900" b="1" dirty="0">
                <a:latin typeface="Arial"/>
                <a:ea typeface="+mn-ea"/>
                <a:cs typeface="Arial"/>
              </a:rPr>
              <a:t> </a:t>
            </a:r>
            <a:r>
              <a:rPr lang="it-IT" sz="1900" b="1" dirty="0" err="1">
                <a:latin typeface="Arial"/>
                <a:ea typeface="+mn-ea"/>
                <a:cs typeface="Arial"/>
              </a:rPr>
              <a:t>bonding</a:t>
            </a:r>
            <a:r>
              <a:rPr lang="it-IT" sz="1900" b="1" dirty="0">
                <a:latin typeface="Arial"/>
                <a:ea typeface="+mn-ea"/>
                <a:cs typeface="Arial"/>
              </a:rPr>
              <a:t>: </a:t>
            </a:r>
            <a:r>
              <a:rPr lang="it-IT" sz="1900" dirty="0" err="1">
                <a:latin typeface="Arial"/>
                <a:ea typeface="+mn-ea"/>
                <a:cs typeface="Arial"/>
              </a:rPr>
              <a:t>they</a:t>
            </a:r>
            <a:r>
              <a:rPr lang="it-IT" sz="1900" dirty="0">
                <a:latin typeface="Arial"/>
                <a:ea typeface="+mn-ea"/>
                <a:cs typeface="Arial"/>
              </a:rPr>
              <a:t> determine </a:t>
            </a:r>
            <a:r>
              <a:rPr lang="it-IT" sz="1900" dirty="0" err="1">
                <a:latin typeface="Arial"/>
                <a:ea typeface="+mn-ea"/>
                <a:cs typeface="Arial"/>
              </a:rPr>
              <a:t>secondary</a:t>
            </a:r>
            <a:r>
              <a:rPr lang="it-IT" sz="1900" dirty="0">
                <a:latin typeface="Arial"/>
                <a:ea typeface="+mn-ea"/>
                <a:cs typeface="Arial"/>
              </a:rPr>
              <a:t> </a:t>
            </a:r>
            <a:r>
              <a:rPr lang="it-IT" sz="1900" dirty="0" err="1">
                <a:latin typeface="Arial"/>
                <a:ea typeface="+mn-ea"/>
                <a:cs typeface="Arial"/>
              </a:rPr>
              <a:t>structures</a:t>
            </a:r>
            <a:r>
              <a:rPr lang="it-IT" sz="1900" dirty="0">
                <a:latin typeface="Arial"/>
                <a:ea typeface="+mn-ea"/>
                <a:cs typeface="Arial"/>
              </a:rPr>
              <a:t>, </a:t>
            </a:r>
            <a:r>
              <a:rPr lang="it-IT" sz="1900" dirty="0" err="1">
                <a:latin typeface="Arial"/>
                <a:ea typeface="+mn-ea"/>
                <a:cs typeface="Arial"/>
              </a:rPr>
              <a:t>but</a:t>
            </a:r>
            <a:r>
              <a:rPr lang="it-IT" sz="1900" dirty="0">
                <a:latin typeface="Arial"/>
                <a:ea typeface="+mn-ea"/>
                <a:cs typeface="Arial"/>
              </a:rPr>
              <a:t> </a:t>
            </a:r>
            <a:r>
              <a:rPr lang="it-IT" sz="1900" dirty="0" err="1">
                <a:latin typeface="Arial"/>
                <a:ea typeface="+mn-ea"/>
                <a:cs typeface="Arial"/>
              </a:rPr>
              <a:t>also</a:t>
            </a:r>
            <a:r>
              <a:rPr lang="it-IT" sz="1900" dirty="0">
                <a:latin typeface="Arial"/>
                <a:ea typeface="+mn-ea"/>
                <a:cs typeface="Arial"/>
              </a:rPr>
              <a:t> </a:t>
            </a:r>
            <a:r>
              <a:rPr lang="it-IT" sz="1900" dirty="0" err="1">
                <a:latin typeface="Arial"/>
                <a:ea typeface="+mn-ea"/>
                <a:cs typeface="Arial"/>
              </a:rPr>
              <a:t>tertiary</a:t>
            </a:r>
            <a:r>
              <a:rPr lang="it-IT" sz="1900" dirty="0">
                <a:latin typeface="Arial"/>
                <a:ea typeface="+mn-ea"/>
                <a:cs typeface="Arial"/>
              </a:rPr>
              <a:t> </a:t>
            </a:r>
            <a:r>
              <a:rPr lang="it-IT" sz="1900" dirty="0" err="1">
                <a:latin typeface="Arial"/>
                <a:ea typeface="+mn-ea"/>
                <a:cs typeface="Arial"/>
              </a:rPr>
              <a:t>ones</a:t>
            </a:r>
            <a:r>
              <a:rPr lang="it-IT" sz="1900" dirty="0">
                <a:latin typeface="Arial"/>
                <a:ea typeface="+mn-ea"/>
                <a:cs typeface="Arial"/>
              </a:rPr>
              <a:t>.</a:t>
            </a:r>
          </a:p>
          <a:p>
            <a:pPr eaLnBrk="1" fontAlgn="auto" hangingPunct="1">
              <a:spcBef>
                <a:spcPts val="0"/>
              </a:spcBef>
              <a:spcAft>
                <a:spcPts val="1200"/>
              </a:spcAft>
              <a:defRPr/>
            </a:pPr>
            <a:endParaRPr lang="it-IT" sz="1900" b="1" dirty="0">
              <a:latin typeface="Arial"/>
              <a:ea typeface="+mn-ea"/>
              <a:cs typeface="Arial"/>
            </a:endParaRPr>
          </a:p>
          <a:p>
            <a:pPr eaLnBrk="1" fontAlgn="auto" hangingPunct="1">
              <a:spcBef>
                <a:spcPts val="0"/>
              </a:spcBef>
              <a:spcAft>
                <a:spcPts val="1200"/>
              </a:spcAft>
              <a:defRPr/>
            </a:pPr>
            <a:endParaRPr lang="it-IT" sz="1900" b="1" dirty="0">
              <a:latin typeface="Arial"/>
              <a:ea typeface="+mn-ea"/>
              <a:cs typeface="Arial"/>
            </a:endParaRPr>
          </a:p>
          <a:p>
            <a:pPr eaLnBrk="1" fontAlgn="auto" hangingPunct="1">
              <a:spcBef>
                <a:spcPts val="0"/>
              </a:spcBef>
              <a:spcAft>
                <a:spcPts val="1200"/>
              </a:spcAft>
              <a:defRPr/>
            </a:pPr>
            <a:endParaRPr lang="it-IT" sz="1900" b="1" dirty="0">
              <a:latin typeface="Arial"/>
              <a:ea typeface="+mn-ea"/>
              <a:cs typeface="Arial"/>
            </a:endParaRPr>
          </a:p>
          <a:p>
            <a:pPr marL="174625" eaLnBrk="1" fontAlgn="auto" hangingPunct="1">
              <a:spcBef>
                <a:spcPts val="0"/>
              </a:spcBef>
              <a:spcAft>
                <a:spcPts val="1200"/>
              </a:spcAft>
              <a:defRPr/>
            </a:pPr>
            <a:r>
              <a:rPr lang="it-IT" sz="1900" b="1" dirty="0" err="1">
                <a:latin typeface="Arial"/>
                <a:ea typeface="+mn-ea"/>
                <a:cs typeface="Arial"/>
              </a:rPr>
              <a:t>Disulfide</a:t>
            </a:r>
            <a:r>
              <a:rPr lang="it-IT" sz="1900" b="1" dirty="0">
                <a:latin typeface="Arial"/>
                <a:ea typeface="+mn-ea"/>
                <a:cs typeface="Arial"/>
              </a:rPr>
              <a:t> </a:t>
            </a:r>
            <a:r>
              <a:rPr lang="it-IT" sz="1900" b="1" dirty="0" err="1">
                <a:latin typeface="Arial"/>
                <a:ea typeface="+mn-ea"/>
                <a:cs typeface="Arial"/>
              </a:rPr>
              <a:t>bridges</a:t>
            </a:r>
            <a:r>
              <a:rPr lang="it-IT" sz="1900" b="1" dirty="0">
                <a:latin typeface="Arial"/>
                <a:ea typeface="+mn-ea"/>
                <a:cs typeface="Arial"/>
              </a:rPr>
              <a:t>: </a:t>
            </a:r>
            <a:r>
              <a:rPr lang="it-IT" sz="1900" dirty="0" err="1">
                <a:latin typeface="Arial"/>
                <a:ea typeface="+mn-ea"/>
                <a:cs typeface="Arial"/>
              </a:rPr>
              <a:t>covalent</a:t>
            </a:r>
            <a:r>
              <a:rPr lang="it-IT" sz="1900" dirty="0">
                <a:latin typeface="Arial"/>
                <a:ea typeface="+mn-ea"/>
                <a:cs typeface="Arial"/>
              </a:rPr>
              <a:t> bonds </a:t>
            </a:r>
            <a:r>
              <a:rPr lang="it-IT" sz="1900" dirty="0" err="1">
                <a:latin typeface="Arial"/>
                <a:ea typeface="+mn-ea"/>
                <a:cs typeface="Arial"/>
              </a:rPr>
              <a:t>between</a:t>
            </a:r>
            <a:r>
              <a:rPr lang="it-IT" sz="1900" dirty="0">
                <a:latin typeface="Arial"/>
                <a:ea typeface="+mn-ea"/>
                <a:cs typeface="Arial"/>
              </a:rPr>
              <a:t> </a:t>
            </a:r>
            <a:r>
              <a:rPr lang="it-IT" sz="1900" dirty="0" err="1">
                <a:latin typeface="Arial"/>
                <a:ea typeface="+mn-ea"/>
                <a:cs typeface="Arial"/>
              </a:rPr>
              <a:t>cysteine</a:t>
            </a:r>
            <a:r>
              <a:rPr lang="it-IT" sz="1900" dirty="0">
                <a:latin typeface="Arial"/>
                <a:ea typeface="+mn-ea"/>
                <a:cs typeface="Arial"/>
              </a:rPr>
              <a:t> side chains. </a:t>
            </a:r>
            <a:r>
              <a:rPr lang="it-IT" sz="1900" dirty="0" err="1">
                <a:latin typeface="Arial"/>
                <a:ea typeface="+mn-ea"/>
                <a:cs typeface="Arial"/>
              </a:rPr>
              <a:t>Important</a:t>
            </a:r>
            <a:r>
              <a:rPr lang="it-IT" sz="1900" dirty="0">
                <a:latin typeface="Arial"/>
                <a:ea typeface="+mn-ea"/>
                <a:cs typeface="Arial"/>
              </a:rPr>
              <a:t> for </a:t>
            </a:r>
            <a:r>
              <a:rPr lang="it-IT" sz="1900" dirty="0" err="1">
                <a:latin typeface="Arial"/>
                <a:ea typeface="+mn-ea"/>
                <a:cs typeface="Arial"/>
              </a:rPr>
              <a:t>Tertiary</a:t>
            </a:r>
            <a:r>
              <a:rPr lang="it-IT" sz="1900" dirty="0">
                <a:latin typeface="Arial"/>
                <a:ea typeface="+mn-ea"/>
                <a:cs typeface="Arial"/>
              </a:rPr>
              <a:t> </a:t>
            </a:r>
            <a:r>
              <a:rPr lang="it-IT" sz="1900" dirty="0" err="1">
                <a:latin typeface="Arial"/>
                <a:ea typeface="+mn-ea"/>
                <a:cs typeface="Arial"/>
              </a:rPr>
              <a:t>Structure</a:t>
            </a:r>
            <a:r>
              <a:rPr lang="it-IT" sz="1900" dirty="0">
                <a:latin typeface="Arial"/>
                <a:ea typeface="+mn-ea"/>
                <a:cs typeface="Arial"/>
              </a:rPr>
              <a: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F1D08C-B783-4E46-97E1-AADD2D319730}"/>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6CC4E6B9-F1C6-1943-ACEF-F4D811E9F91A}"/>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80BF9185-08DF-AF42-9DF2-6DFCDB76560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52" name="TextBox 8">
            <a:extLst>
              <a:ext uri="{FF2B5EF4-FFF2-40B4-BE49-F238E27FC236}">
                <a16:creationId xmlns:a16="http://schemas.microsoft.com/office/drawing/2014/main" id="{942347C4-1AEF-F84A-A63F-5CFA918538C4}"/>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05818D1F-8C82-A24A-8889-73FAC1F52BBF}"/>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5BAD28D5-9F99-BC4A-9AEC-CE2CBC23B1A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9530ADA4-211E-CE41-84C4-D501133D3E2F}"/>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118F6260-61F1-4A4F-8C36-D76E8A4F5171}"/>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23A392D5-CC09-EF4C-873F-F1C286125F0A}"/>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5CCA75D9-4269-CA41-820B-C49954E5AD93}"/>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FECB06C1-C895-F14F-B55D-84DA59756A5B}"/>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D905066A-A406-1641-AC8C-7B4BF13D677C}"/>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0061" name="TextBox 36">
            <a:extLst>
              <a:ext uri="{FF2B5EF4-FFF2-40B4-BE49-F238E27FC236}">
                <a16:creationId xmlns:a16="http://schemas.microsoft.com/office/drawing/2014/main" id="{BF2325F6-D3FE-4E4D-8170-5912178F1F7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ED0E6CC4-1A6F-D04B-90C9-D8361051A53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a16="http://schemas.microsoft.com/office/drawing/2014/main" id="{64ECCF73-CFDD-9B4A-B55C-5094B581A313}"/>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0064" name="Text Box 5">
            <a:extLst>
              <a:ext uri="{FF2B5EF4-FFF2-40B4-BE49-F238E27FC236}">
                <a16:creationId xmlns:a16="http://schemas.microsoft.com/office/drawing/2014/main" id="{7BCB84BA-479B-B043-BB82-783F16CE4416}"/>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0065" name="TextBox 41">
            <a:extLst>
              <a:ext uri="{FF2B5EF4-FFF2-40B4-BE49-F238E27FC236}">
                <a16:creationId xmlns:a16="http://schemas.microsoft.com/office/drawing/2014/main" id="{DF8800FD-32A8-1F4D-892D-234EA065400B}"/>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0066" name="Picture 19">
            <a:extLst>
              <a:ext uri="{FF2B5EF4-FFF2-40B4-BE49-F238E27FC236}">
                <a16:creationId xmlns:a16="http://schemas.microsoft.com/office/drawing/2014/main" id="{9C1B5ABC-8E78-5A41-925A-823EC2CABC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ight Arrow 20">
            <a:extLst>
              <a:ext uri="{FF2B5EF4-FFF2-40B4-BE49-F238E27FC236}">
                <a16:creationId xmlns:a16="http://schemas.microsoft.com/office/drawing/2014/main" id="{1A0546D6-B602-0548-9F53-A6F70BBAC5AE}"/>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0068" name="TextBox 21">
            <a:extLst>
              <a:ext uri="{FF2B5EF4-FFF2-40B4-BE49-F238E27FC236}">
                <a16:creationId xmlns:a16="http://schemas.microsoft.com/office/drawing/2014/main" id="{4AB13D07-5146-F240-8438-3DC44E574843}"/>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
        <p:nvSpPr>
          <p:cNvPr id="23" name="Rettangolo 22">
            <a:extLst>
              <a:ext uri="{FF2B5EF4-FFF2-40B4-BE49-F238E27FC236}">
                <a16:creationId xmlns:a16="http://schemas.microsoft.com/office/drawing/2014/main" id="{BC2A1674-BA19-1842-B157-8988A54E3408}"/>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D2C1E4-5101-C24D-913C-C433395D2776}"/>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24442792-3316-9B43-A652-61474FE85983}"/>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F1FFA1FD-9F0B-834F-9970-6C76A6254254}"/>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76" name="TextBox 8">
            <a:extLst>
              <a:ext uri="{FF2B5EF4-FFF2-40B4-BE49-F238E27FC236}">
                <a16:creationId xmlns:a16="http://schemas.microsoft.com/office/drawing/2014/main" id="{74733127-F803-934D-A717-39C44AAEE549}"/>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D3937B17-DFA9-1144-9AF3-F0867F6FC42D}"/>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6147E3AD-139B-1640-A27E-A89A008AC50E}"/>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10533CE1-70D3-DA4A-B947-F6ECF8796E1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076C66C5-B76E-BA4F-A1F8-E2FA629E9E80}"/>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103EEE7E-7813-6F41-A3AC-42DA19F734E7}"/>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9AE49C28-981C-4B42-BAA2-E83EB14E4102}"/>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16F8D36A-636C-9B42-906D-D3255B8F0DC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3286EE88-3450-9A48-9F1A-6F7EA3C82F11}"/>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31085" name="TextBox 36">
            <a:extLst>
              <a:ext uri="{FF2B5EF4-FFF2-40B4-BE49-F238E27FC236}">
                <a16:creationId xmlns:a16="http://schemas.microsoft.com/office/drawing/2014/main" id="{87DF5FEF-3903-3445-A99D-24FE34AFDFCF}"/>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C977B873-50A9-B847-A0C9-D4400C8F819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40" name="Text Box 4">
            <a:extLst>
              <a:ext uri="{FF2B5EF4-FFF2-40B4-BE49-F238E27FC236}">
                <a16:creationId xmlns:a16="http://schemas.microsoft.com/office/drawing/2014/main" id="{3C0491C4-B6CE-E644-8C69-447571B185AA}"/>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31088" name="Text Box 5">
            <a:extLst>
              <a:ext uri="{FF2B5EF4-FFF2-40B4-BE49-F238E27FC236}">
                <a16:creationId xmlns:a16="http://schemas.microsoft.com/office/drawing/2014/main" id="{5A9F995C-7EDD-8E49-958C-F1AADFC20FD7}"/>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31089" name="TextBox 41">
            <a:extLst>
              <a:ext uri="{FF2B5EF4-FFF2-40B4-BE49-F238E27FC236}">
                <a16:creationId xmlns:a16="http://schemas.microsoft.com/office/drawing/2014/main" id="{ACCA436E-0F66-FE4F-8CC5-D5C75184DDFA}"/>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pic>
        <p:nvPicPr>
          <p:cNvPr id="131090" name="Picture 19">
            <a:extLst>
              <a:ext uri="{FF2B5EF4-FFF2-40B4-BE49-F238E27FC236}">
                <a16:creationId xmlns:a16="http://schemas.microsoft.com/office/drawing/2014/main" id="{F2F74A7A-5721-974C-878B-85D609AA59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25" y="4933950"/>
            <a:ext cx="1411288"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ight Arrow 20">
            <a:extLst>
              <a:ext uri="{FF2B5EF4-FFF2-40B4-BE49-F238E27FC236}">
                <a16:creationId xmlns:a16="http://schemas.microsoft.com/office/drawing/2014/main" id="{6B1179CB-A86D-6B41-AF74-B13BDF701E83}"/>
              </a:ext>
            </a:extLst>
          </p:cNvPr>
          <p:cNvSpPr>
            <a:spLocks noChangeArrowheads="1"/>
          </p:cNvSpPr>
          <p:nvPr/>
        </p:nvSpPr>
        <p:spPr bwMode="auto">
          <a:xfrm rot="10800000">
            <a:off x="3671888" y="5416550"/>
            <a:ext cx="974725"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1092" name="TextBox 21">
            <a:extLst>
              <a:ext uri="{FF2B5EF4-FFF2-40B4-BE49-F238E27FC236}">
                <a16:creationId xmlns:a16="http://schemas.microsoft.com/office/drawing/2014/main" id="{4CD73635-6DBF-9545-82BE-15C60C8A56A7}"/>
              </a:ext>
            </a:extLst>
          </p:cNvPr>
          <p:cNvSpPr txBox="1">
            <a:spLocks noChangeArrowheads="1"/>
          </p:cNvSpPr>
          <p:nvPr/>
        </p:nvSpPr>
        <p:spPr bwMode="auto">
          <a:xfrm>
            <a:off x="439738" y="2719388"/>
            <a:ext cx="3300412"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Very powerful – </a:t>
            </a:r>
          </a:p>
          <a:p>
            <a:pPr eaLnBrk="1" hangingPunct="1">
              <a:spcBef>
                <a:spcPct val="0"/>
              </a:spcBef>
              <a:buFontTx/>
              <a:buNone/>
            </a:pPr>
            <a:r>
              <a:rPr lang="en-US" altLang="en-US" sz="1800" b="1">
                <a:solidFill>
                  <a:srgbClr val="953735"/>
                </a:solidFill>
              </a:rPr>
              <a:t>able to reliably detect extremely </a:t>
            </a:r>
          </a:p>
          <a:p>
            <a:pPr eaLnBrk="1" hangingPunct="1">
              <a:spcBef>
                <a:spcPct val="0"/>
              </a:spcBef>
              <a:buFontTx/>
              <a:buNone/>
            </a:pPr>
            <a:r>
              <a:rPr lang="en-US" altLang="en-US" sz="1800" b="1">
                <a:solidFill>
                  <a:srgbClr val="953735"/>
                </a:solidFill>
              </a:rPr>
              <a:t>remote homology</a:t>
            </a:r>
          </a:p>
        </p:txBody>
      </p:sp>
      <p:sp>
        <p:nvSpPr>
          <p:cNvPr id="131093" name="TextBox 22">
            <a:extLst>
              <a:ext uri="{FF2B5EF4-FFF2-40B4-BE49-F238E27FC236}">
                <a16:creationId xmlns:a16="http://schemas.microsoft.com/office/drawing/2014/main" id="{50C04225-EC81-D44B-B89B-5B247A90C667}"/>
              </a:ext>
            </a:extLst>
          </p:cNvPr>
          <p:cNvSpPr txBox="1">
            <a:spLocks noChangeArrowheads="1"/>
          </p:cNvSpPr>
          <p:nvPr/>
        </p:nvSpPr>
        <p:spPr bwMode="auto">
          <a:xfrm>
            <a:off x="439738" y="3911600"/>
            <a:ext cx="39735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rgbClr val="953735"/>
                </a:solidFill>
              </a:rPr>
              <a:t>Routinely creates accurate models even </a:t>
            </a:r>
          </a:p>
          <a:p>
            <a:pPr eaLnBrk="1" hangingPunct="1">
              <a:spcBef>
                <a:spcPct val="0"/>
              </a:spcBef>
              <a:buFontTx/>
              <a:buNone/>
            </a:pPr>
            <a:r>
              <a:rPr lang="en-US" altLang="en-US" sz="1800" b="1">
                <a:solidFill>
                  <a:srgbClr val="953735"/>
                </a:solidFill>
              </a:rPr>
              <a:t>when sequence identity is &lt;15%</a:t>
            </a:r>
          </a:p>
        </p:txBody>
      </p:sp>
      <p:sp>
        <p:nvSpPr>
          <p:cNvPr id="131094" name="TextBox 23">
            <a:extLst>
              <a:ext uri="{FF2B5EF4-FFF2-40B4-BE49-F238E27FC236}">
                <a16:creationId xmlns:a16="http://schemas.microsoft.com/office/drawing/2014/main" id="{02F9010A-F42C-9542-92E5-B3BDC0C87AE1}"/>
              </a:ext>
            </a:extLst>
          </p:cNvPr>
          <p:cNvSpPr txBox="1">
            <a:spLocks noChangeArrowheads="1"/>
          </p:cNvSpPr>
          <p:nvPr/>
        </p:nvSpPr>
        <p:spPr bwMode="auto">
          <a:xfrm>
            <a:off x="439738" y="5416550"/>
            <a:ext cx="11223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3D-Model</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egnaposto contenuto 2">
            <a:extLst>
              <a:ext uri="{FF2B5EF4-FFF2-40B4-BE49-F238E27FC236}">
                <a16:creationId xmlns:a16="http://schemas.microsoft.com/office/drawing/2014/main" id="{7819B1D4-4E56-9D41-A8CF-18B3CAB287DE}"/>
              </a:ext>
            </a:extLst>
          </p:cNvPr>
          <p:cNvSpPr>
            <a:spLocks noGrp="1"/>
          </p:cNvSpPr>
          <p:nvPr>
            <p:ph idx="1"/>
          </p:nvPr>
        </p:nvSpPr>
        <p:spPr>
          <a:xfrm>
            <a:off x="457200" y="14065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Three independent </a:t>
            </a:r>
            <a:r>
              <a:rPr lang="it-IT" altLang="en-US" sz="2400" b="1">
                <a:latin typeface="Arial" panose="020B0604020202020204" pitchFamily="34" charset="0"/>
                <a:ea typeface="ＭＳ Ｐゴシック" panose="020B0600070205080204" pitchFamily="34" charset="-128"/>
                <a:cs typeface="Arial" panose="020B0604020202020204" pitchFamily="34" charset="0"/>
              </a:rPr>
              <a:t>secondary structure prediction</a:t>
            </a:r>
            <a:r>
              <a:rPr lang="it-IT" altLang="en-US" sz="2400">
                <a:latin typeface="Arial" panose="020B0604020202020204" pitchFamily="34" charset="0"/>
                <a:ea typeface="ＭＳ Ｐゴシック" panose="020B0600070205080204" pitchFamily="34" charset="-128"/>
                <a:cs typeface="Arial" panose="020B0604020202020204" pitchFamily="34" charset="0"/>
              </a:rPr>
              <a:t> programs are used in Phyre: Psi-Pred, SSPro and JNet.</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Consensus created</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Disopred prediction </a:t>
            </a:r>
            <a:r>
              <a:rPr lang="it-IT" altLang="en-US" sz="2400" b="1">
                <a:latin typeface="Arial" panose="020B0604020202020204" pitchFamily="34" charset="0"/>
                <a:ea typeface="ＭＳ Ｐゴシック" panose="020B0600070205080204" pitchFamily="34" charset="-128"/>
                <a:cs typeface="Arial" panose="020B0604020202020204" pitchFamily="34" charset="0"/>
              </a:rPr>
              <a:t>of disordered structures</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profile and secondary structure is then scanned against the fold library using a profile–profile alignment algorithm</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Top 10 scoring alignments are used to build the</a:t>
            </a:r>
            <a:r>
              <a:rPr lang="it-IT" altLang="en-US" sz="2400" b="1">
                <a:latin typeface="Arial" panose="020B0604020202020204" pitchFamily="34" charset="0"/>
                <a:ea typeface="ＭＳ Ｐゴシック" panose="020B0600070205080204" pitchFamily="34" charset="-128"/>
                <a:cs typeface="Arial" panose="020B0604020202020204" pitchFamily="34" charset="0"/>
              </a:rPr>
              <a:t> 3D model of the query</a:t>
            </a:r>
          </a:p>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The </a:t>
            </a:r>
            <a:r>
              <a:rPr lang="it-IT" altLang="en-US" sz="2400" b="1">
                <a:latin typeface="Arial" panose="020B0604020202020204" pitchFamily="34" charset="0"/>
                <a:ea typeface="ＭＳ Ｐゴシック" panose="020B0600070205080204" pitchFamily="34" charset="-128"/>
                <a:cs typeface="Arial" panose="020B0604020202020204" pitchFamily="34" charset="0"/>
              </a:rPr>
              <a:t>model is refine</a:t>
            </a:r>
            <a:r>
              <a:rPr lang="it-IT" altLang="en-US" sz="2400">
                <a:latin typeface="Arial" panose="020B0604020202020204" pitchFamily="34" charset="0"/>
                <a:ea typeface="ＭＳ Ｐゴシック" panose="020B0600070205080204" pitchFamily="34" charset="-128"/>
                <a:cs typeface="Arial" panose="020B0604020202020204" pitchFamily="34" charset="0"/>
              </a:rPr>
              <a:t>d using:</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Loop library and loop reconstruction</a:t>
            </a:r>
          </a:p>
          <a:p>
            <a:pPr lvl="1"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side chain placement according to rotamer library</a:t>
            </a:r>
          </a:p>
        </p:txBody>
      </p:sp>
      <p:sp>
        <p:nvSpPr>
          <p:cNvPr id="4" name="Rectangle 26">
            <a:extLst>
              <a:ext uri="{FF2B5EF4-FFF2-40B4-BE49-F238E27FC236}">
                <a16:creationId xmlns:a16="http://schemas.microsoft.com/office/drawing/2014/main" id="{D5022788-2549-3243-8326-943D01FDB058}"/>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egnaposto contenuto 2">
            <a:extLst>
              <a:ext uri="{FF2B5EF4-FFF2-40B4-BE49-F238E27FC236}">
                <a16:creationId xmlns:a16="http://schemas.microsoft.com/office/drawing/2014/main" id="{BB500FD2-67CD-B845-B771-01E42A71F9AA}"/>
              </a:ext>
            </a:extLst>
          </p:cNvPr>
          <p:cNvSpPr>
            <a:spLocks noGrp="1"/>
          </p:cNvSpPr>
          <p:nvPr>
            <p:ph idx="1"/>
          </p:nvPr>
        </p:nvSpPr>
        <p:spPr>
          <a:xfrm>
            <a:off x="395288" y="1114425"/>
            <a:ext cx="8229600" cy="4525963"/>
          </a:xfrm>
        </p:spPr>
        <p:txBody>
          <a:bodyPr/>
          <a:lstStyle/>
          <a:p>
            <a:pPr eaLnBrk="1" hangingPunct="1"/>
            <a:r>
              <a:rPr lang="it-IT" altLang="en-US" sz="2400">
                <a:latin typeface="Arial" panose="020B0604020202020204" pitchFamily="34" charset="0"/>
                <a:ea typeface="ＭＳ Ｐゴシック" panose="020B0600070205080204" pitchFamily="34" charset="-128"/>
                <a:cs typeface="Arial" panose="020B0604020202020204" pitchFamily="34" charset="0"/>
              </a:rPr>
              <a:t>Consider domains separately</a:t>
            </a:r>
          </a:p>
        </p:txBody>
      </p:sp>
      <p:sp>
        <p:nvSpPr>
          <p:cNvPr id="4" name="Rectangle 26">
            <a:extLst>
              <a:ext uri="{FF2B5EF4-FFF2-40B4-BE49-F238E27FC236}">
                <a16:creationId xmlns:a16="http://schemas.microsoft.com/office/drawing/2014/main" id="{3D2BCB48-B039-3F43-B077-E00ECD19CA5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33123" name="Immagine 1" descr="Screen Shot 2014-09-24 at 3.25.39 PM.png">
            <a:extLst>
              <a:ext uri="{FF2B5EF4-FFF2-40B4-BE49-F238E27FC236}">
                <a16:creationId xmlns:a16="http://schemas.microsoft.com/office/drawing/2014/main" id="{46F2F16B-A114-4040-AB40-A31E9E1AA4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0038" y="2090738"/>
            <a:ext cx="6088062" cy="4767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Immagine 4" descr="Screen Shot 2014-09-24 at 3.35.06 PM.png">
            <a:extLst>
              <a:ext uri="{FF2B5EF4-FFF2-40B4-BE49-F238E27FC236}">
                <a16:creationId xmlns:a16="http://schemas.microsoft.com/office/drawing/2014/main" id="{472180A5-C94D-2D48-9CBD-3581D1FCFC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4625"/>
            <a:ext cx="9144000" cy="335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Immagine 1" descr="Screen Shot 2014-09-24 at 6.18.33 PM.png">
            <a:extLst>
              <a:ext uri="{FF2B5EF4-FFF2-40B4-BE49-F238E27FC236}">
                <a16:creationId xmlns:a16="http://schemas.microsoft.com/office/drawing/2014/main" id="{57135DC1-80A6-484F-A308-2145D478AA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00300"/>
            <a:ext cx="9144000" cy="251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Immagine 5" descr="Screen Shot 2014-09-24 at 6.14.06 PM.png">
            <a:extLst>
              <a:ext uri="{FF2B5EF4-FFF2-40B4-BE49-F238E27FC236}">
                <a16:creationId xmlns:a16="http://schemas.microsoft.com/office/drawing/2014/main" id="{27F3D5C2-9E75-C542-AC4D-6655561E45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438" y="9525"/>
            <a:ext cx="7866062" cy="2979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4" name="Immagine 3" descr="Screen Shot 2014-09-24 at 6.11.51 PM.png">
            <a:extLst>
              <a:ext uri="{FF2B5EF4-FFF2-40B4-BE49-F238E27FC236}">
                <a16:creationId xmlns:a16="http://schemas.microsoft.com/office/drawing/2014/main" id="{5F60271F-5C60-404E-9B68-E263CD733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363" y="2778125"/>
            <a:ext cx="8304212" cy="407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Immagine 3" descr="Screen Shot 2014-09-24 at 6.11.51 PM.png">
            <a:extLst>
              <a:ext uri="{FF2B5EF4-FFF2-40B4-BE49-F238E27FC236}">
                <a16:creationId xmlns:a16="http://schemas.microsoft.com/office/drawing/2014/main" id="{2C7D9A90-41C7-2642-9104-F64938C049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4100"/>
            <a:ext cx="9144000" cy="473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7218" name="Immagine 4" descr="Screen Shot 2014-09-24 at 6.12.05 PM.png">
            <a:extLst>
              <a:ext uri="{FF2B5EF4-FFF2-40B4-BE49-F238E27FC236}">
                <a16:creationId xmlns:a16="http://schemas.microsoft.com/office/drawing/2014/main" id="{0D4114B3-E3E5-704A-B8BA-DCBF78ED69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4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Immagine 1" descr="Screen Shot 2014-09-24 at 6.12.41 PM.png">
            <a:extLst>
              <a:ext uri="{FF2B5EF4-FFF2-40B4-BE49-F238E27FC236}">
                <a16:creationId xmlns:a16="http://schemas.microsoft.com/office/drawing/2014/main" id="{D64834AB-3043-8346-A0D2-75D264F95D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3900"/>
            <a:ext cx="9144000" cy="539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Immagine 9" descr="Screen Shot 2014-09-24 at 6.29.16 PM.png">
            <a:extLst>
              <a:ext uri="{FF2B5EF4-FFF2-40B4-BE49-F238E27FC236}">
                <a16:creationId xmlns:a16="http://schemas.microsoft.com/office/drawing/2014/main" id="{09397FB7-A0E0-7842-8B7A-DE972FA3AA33}"/>
              </a:ext>
            </a:extLst>
          </p:cNvPr>
          <p:cNvPicPr>
            <a:picLocks noChangeAspect="1"/>
          </p:cNvPicPr>
          <p:nvPr/>
        </p:nvPicPr>
        <p:blipFill>
          <a:blip r:embed="rId2">
            <a:extLst>
              <a:ext uri="{28A0092B-C50C-407E-A947-70E740481C1C}">
                <a14:useLocalDpi xmlns:a14="http://schemas.microsoft.com/office/drawing/2010/main" val="0"/>
              </a:ext>
            </a:extLst>
          </a:blip>
          <a:srcRect t="2692"/>
          <a:stretch>
            <a:fillRect/>
          </a:stretch>
        </p:blipFill>
        <p:spPr bwMode="auto">
          <a:xfrm>
            <a:off x="1303338" y="3536950"/>
            <a:ext cx="7813675" cy="33115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39266" name="Immagine 7" descr="Screen Shot 2014-09-24 at 6.28.14 PM.png">
            <a:extLst>
              <a:ext uri="{FF2B5EF4-FFF2-40B4-BE49-F238E27FC236}">
                <a16:creationId xmlns:a16="http://schemas.microsoft.com/office/drawing/2014/main" id="{8B7A3355-1BBD-114E-9A54-C6862A9B07F6}"/>
              </a:ext>
            </a:extLst>
          </p:cNvPr>
          <p:cNvPicPr>
            <a:picLocks noChangeAspect="1"/>
          </p:cNvPicPr>
          <p:nvPr/>
        </p:nvPicPr>
        <p:blipFill>
          <a:blip r:embed="rId3">
            <a:extLst>
              <a:ext uri="{28A0092B-C50C-407E-A947-70E740481C1C}">
                <a14:useLocalDpi xmlns:a14="http://schemas.microsoft.com/office/drawing/2010/main" val="0"/>
              </a:ext>
            </a:extLst>
          </a:blip>
          <a:srcRect b="7623"/>
          <a:stretch>
            <a:fillRect/>
          </a:stretch>
        </p:blipFill>
        <p:spPr bwMode="auto">
          <a:xfrm>
            <a:off x="1293813" y="31750"/>
            <a:ext cx="7829550" cy="35750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39267" name="Immagine 2" descr="Screen Shot 2014-09-24 at 6.13.39 PM.png">
            <a:extLst>
              <a:ext uri="{FF2B5EF4-FFF2-40B4-BE49-F238E27FC236}">
                <a16:creationId xmlns:a16="http://schemas.microsoft.com/office/drawing/2014/main" id="{B656096E-5749-A844-BE17-A7354F582D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611438"/>
            <a:ext cx="2733675" cy="195738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ight Arrow 7">
            <a:extLst>
              <a:ext uri="{FF2B5EF4-FFF2-40B4-BE49-F238E27FC236}">
                <a16:creationId xmlns:a16="http://schemas.microsoft.com/office/drawing/2014/main" id="{46BE2BED-3ACA-6544-93D8-B4F9A75E1B21}"/>
              </a:ext>
            </a:extLst>
          </p:cNvPr>
          <p:cNvSpPr>
            <a:spLocks noChangeArrowheads="1"/>
          </p:cNvSpPr>
          <p:nvPr/>
        </p:nvSpPr>
        <p:spPr bwMode="auto">
          <a:xfrm>
            <a:off x="6459538" y="1403350"/>
            <a:ext cx="554037" cy="369888"/>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ight Arrow 7">
            <a:extLst>
              <a:ext uri="{FF2B5EF4-FFF2-40B4-BE49-F238E27FC236}">
                <a16:creationId xmlns:a16="http://schemas.microsoft.com/office/drawing/2014/main" id="{AB171878-388A-EA45-810B-83701DF1A4FB}"/>
              </a:ext>
            </a:extLst>
          </p:cNvPr>
          <p:cNvSpPr>
            <a:spLocks noChangeArrowheads="1"/>
          </p:cNvSpPr>
          <p:nvPr/>
        </p:nvSpPr>
        <p:spPr bwMode="auto">
          <a:xfrm>
            <a:off x="6459538" y="4976813"/>
            <a:ext cx="554037" cy="369887"/>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ccia giù 2">
            <a:extLst>
              <a:ext uri="{FF2B5EF4-FFF2-40B4-BE49-F238E27FC236}">
                <a16:creationId xmlns:a16="http://schemas.microsoft.com/office/drawing/2014/main" id="{ADC1564B-1072-2C4B-A28A-D3B3A9FD8B40}"/>
              </a:ext>
            </a:extLst>
          </p:cNvPr>
          <p:cNvSpPr>
            <a:spLocks noChangeArrowheads="1"/>
          </p:cNvSpPr>
          <p:nvPr/>
        </p:nvSpPr>
        <p:spPr bwMode="auto">
          <a:xfrm>
            <a:off x="-7938" y="100013"/>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7507" name="Text Box 3">
            <a:extLst>
              <a:ext uri="{FF2B5EF4-FFF2-40B4-BE49-F238E27FC236}">
                <a16:creationId xmlns:a16="http://schemas.microsoft.com/office/drawing/2014/main" id="{BECED560-A42B-B143-ADFB-FBE4C9EC1806}"/>
              </a:ext>
            </a:extLst>
          </p:cNvPr>
          <p:cNvSpPr txBox="1">
            <a:spLocks noChangeArrowheads="1"/>
          </p:cNvSpPr>
          <p:nvPr/>
        </p:nvSpPr>
        <p:spPr bwMode="auto">
          <a:xfrm>
            <a:off x="982222" y="2965450"/>
            <a:ext cx="918457" cy="369332"/>
          </a:xfrm>
          <a:prstGeom prst="rect">
            <a:avLst/>
          </a:prstGeom>
          <a:noFill/>
          <a:ln>
            <a:noFill/>
          </a:ln>
          <a:effectLst/>
        </p:spPr>
        <p:txBody>
          <a:bodyPr wrap="none">
            <a:spAutoFit/>
          </a:bodyPr>
          <a:lstStyle/>
          <a:p>
            <a:pPr algn="ctr" eaLnBrk="1" fontAlgn="auto" hangingPunct="1">
              <a:spcBef>
                <a:spcPts val="0"/>
              </a:spcBef>
              <a:spcAft>
                <a:spcPts val="0"/>
              </a:spcAft>
              <a:defRPr/>
            </a:pPr>
            <a:r>
              <a:rPr lang="en-GB" i="1" dirty="0">
                <a:latin typeface="+mn-lt"/>
                <a:ea typeface="+mn-ea"/>
              </a:rPr>
              <a:t>Primary</a:t>
            </a:r>
          </a:p>
        </p:txBody>
      </p:sp>
      <p:sp>
        <p:nvSpPr>
          <p:cNvPr id="277508" name="Text Box 4">
            <a:extLst>
              <a:ext uri="{FF2B5EF4-FFF2-40B4-BE49-F238E27FC236}">
                <a16:creationId xmlns:a16="http://schemas.microsoft.com/office/drawing/2014/main" id="{0901A576-D1AC-E24C-A5DC-8E14209E7979}"/>
              </a:ext>
            </a:extLst>
          </p:cNvPr>
          <p:cNvSpPr txBox="1">
            <a:spLocks noChangeArrowheads="1"/>
          </p:cNvSpPr>
          <p:nvPr/>
        </p:nvSpPr>
        <p:spPr bwMode="auto">
          <a:xfrm>
            <a:off x="2687027" y="2965450"/>
            <a:ext cx="1150571" cy="369332"/>
          </a:xfrm>
          <a:prstGeom prst="rect">
            <a:avLst/>
          </a:prstGeom>
          <a:noFill/>
          <a:ln>
            <a:noFill/>
          </a:ln>
          <a:effectLst/>
        </p:spPr>
        <p:txBody>
          <a:bodyPr wrap="none">
            <a:spAutoFit/>
          </a:bodyPr>
          <a:lstStyle/>
          <a:p>
            <a:pPr algn="ctr" eaLnBrk="1" fontAlgn="auto" hangingPunct="1">
              <a:spcBef>
                <a:spcPts val="0"/>
              </a:spcBef>
              <a:spcAft>
                <a:spcPts val="0"/>
              </a:spcAft>
              <a:defRPr/>
            </a:pPr>
            <a:r>
              <a:rPr lang="en-GB" i="1" dirty="0">
                <a:latin typeface="+mn-lt"/>
                <a:ea typeface="+mn-ea"/>
              </a:rPr>
              <a:t>Secondary</a:t>
            </a:r>
          </a:p>
        </p:txBody>
      </p:sp>
      <p:sp>
        <p:nvSpPr>
          <p:cNvPr id="277509" name="Text Box 5">
            <a:extLst>
              <a:ext uri="{FF2B5EF4-FFF2-40B4-BE49-F238E27FC236}">
                <a16:creationId xmlns:a16="http://schemas.microsoft.com/office/drawing/2014/main" id="{8ED03593-B177-1144-8C2B-C834930A5A94}"/>
              </a:ext>
            </a:extLst>
          </p:cNvPr>
          <p:cNvSpPr txBox="1">
            <a:spLocks noChangeArrowheads="1"/>
          </p:cNvSpPr>
          <p:nvPr/>
        </p:nvSpPr>
        <p:spPr bwMode="auto">
          <a:xfrm>
            <a:off x="4763082" y="2965450"/>
            <a:ext cx="897361" cy="369332"/>
          </a:xfrm>
          <a:prstGeom prst="rect">
            <a:avLst/>
          </a:prstGeom>
          <a:noFill/>
          <a:ln>
            <a:noFill/>
          </a:ln>
          <a:effectLst/>
        </p:spPr>
        <p:txBody>
          <a:bodyPr wrap="none">
            <a:spAutoFit/>
          </a:bodyPr>
          <a:lstStyle/>
          <a:p>
            <a:pPr algn="ctr" eaLnBrk="1" fontAlgn="auto" hangingPunct="1">
              <a:spcBef>
                <a:spcPts val="0"/>
              </a:spcBef>
              <a:spcAft>
                <a:spcPts val="0"/>
              </a:spcAft>
              <a:defRPr/>
            </a:pPr>
            <a:r>
              <a:rPr lang="en-GB" i="1" dirty="0">
                <a:latin typeface="+mn-lt"/>
                <a:ea typeface="+mn-ea"/>
              </a:rPr>
              <a:t>Tertiary</a:t>
            </a:r>
          </a:p>
        </p:txBody>
      </p:sp>
      <p:sp>
        <p:nvSpPr>
          <p:cNvPr id="277510" name="Text Box 6">
            <a:extLst>
              <a:ext uri="{FF2B5EF4-FFF2-40B4-BE49-F238E27FC236}">
                <a16:creationId xmlns:a16="http://schemas.microsoft.com/office/drawing/2014/main" id="{63D544D5-811C-F841-978D-B3781EBB7930}"/>
              </a:ext>
            </a:extLst>
          </p:cNvPr>
          <p:cNvSpPr txBox="1">
            <a:spLocks noChangeArrowheads="1"/>
          </p:cNvSpPr>
          <p:nvPr/>
        </p:nvSpPr>
        <p:spPr bwMode="auto">
          <a:xfrm>
            <a:off x="6765925" y="2965450"/>
            <a:ext cx="1258999" cy="369332"/>
          </a:xfrm>
          <a:prstGeom prst="rect">
            <a:avLst/>
          </a:prstGeom>
          <a:noFill/>
          <a:ln>
            <a:noFill/>
          </a:ln>
          <a:effectLst/>
        </p:spPr>
        <p:txBody>
          <a:bodyPr wrap="none">
            <a:spAutoFit/>
          </a:bodyPr>
          <a:lstStyle/>
          <a:p>
            <a:pPr eaLnBrk="1" fontAlgn="auto" hangingPunct="1">
              <a:spcBef>
                <a:spcPts val="0"/>
              </a:spcBef>
              <a:spcAft>
                <a:spcPts val="0"/>
              </a:spcAft>
              <a:defRPr/>
            </a:pPr>
            <a:r>
              <a:rPr lang="en-GB" i="1" dirty="0">
                <a:latin typeface="+mn-lt"/>
                <a:ea typeface="+mn-ea"/>
              </a:rPr>
              <a:t>Quaternary</a:t>
            </a:r>
          </a:p>
        </p:txBody>
      </p:sp>
      <p:pic>
        <p:nvPicPr>
          <p:cNvPr id="25606" name="Picture 8" descr="C:\gigi\Mestre2000\tooze1.JPG">
            <a:extLst>
              <a:ext uri="{FF2B5EF4-FFF2-40B4-BE49-F238E27FC236}">
                <a16:creationId xmlns:a16="http://schemas.microsoft.com/office/drawing/2014/main" id="{41434A10-0ABF-4D45-9701-465A286E9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3559175"/>
            <a:ext cx="8664575" cy="2963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13" name="Rectangle 9">
            <a:extLst>
              <a:ext uri="{FF2B5EF4-FFF2-40B4-BE49-F238E27FC236}">
                <a16:creationId xmlns:a16="http://schemas.microsoft.com/office/drawing/2014/main" id="{A6B32B26-FAE3-8848-AC94-47D48249CC20}"/>
              </a:ext>
            </a:extLst>
          </p:cNvPr>
          <p:cNvSpPr>
            <a:spLocks noChangeArrowheads="1"/>
          </p:cNvSpPr>
          <p:nvPr/>
        </p:nvSpPr>
        <p:spPr bwMode="auto">
          <a:xfrm>
            <a:off x="822325" y="3422650"/>
            <a:ext cx="762000" cy="3048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4" name="Rectangle 10">
            <a:extLst>
              <a:ext uri="{FF2B5EF4-FFF2-40B4-BE49-F238E27FC236}">
                <a16:creationId xmlns:a16="http://schemas.microsoft.com/office/drawing/2014/main" id="{D7B15AB1-98D2-C548-8EA2-1F0A50938450}"/>
              </a:ext>
            </a:extLst>
          </p:cNvPr>
          <p:cNvSpPr>
            <a:spLocks noChangeArrowheads="1"/>
          </p:cNvSpPr>
          <p:nvPr/>
        </p:nvSpPr>
        <p:spPr bwMode="auto">
          <a:xfrm>
            <a:off x="2498725" y="3422650"/>
            <a:ext cx="990600" cy="2286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5" name="Rectangle 11">
            <a:extLst>
              <a:ext uri="{FF2B5EF4-FFF2-40B4-BE49-F238E27FC236}">
                <a16:creationId xmlns:a16="http://schemas.microsoft.com/office/drawing/2014/main" id="{4B306B92-1605-AB4E-9A4E-54C484D7BD53}"/>
              </a:ext>
            </a:extLst>
          </p:cNvPr>
          <p:cNvSpPr>
            <a:spLocks noChangeArrowheads="1"/>
          </p:cNvSpPr>
          <p:nvPr/>
        </p:nvSpPr>
        <p:spPr bwMode="auto">
          <a:xfrm>
            <a:off x="4327525" y="3422650"/>
            <a:ext cx="914400" cy="2286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7516" name="Rectangle 12">
            <a:extLst>
              <a:ext uri="{FF2B5EF4-FFF2-40B4-BE49-F238E27FC236}">
                <a16:creationId xmlns:a16="http://schemas.microsoft.com/office/drawing/2014/main" id="{D6CD7FAD-4610-9548-8776-6C6F5E1E73D6}"/>
              </a:ext>
            </a:extLst>
          </p:cNvPr>
          <p:cNvSpPr>
            <a:spLocks noChangeArrowheads="1"/>
          </p:cNvSpPr>
          <p:nvPr/>
        </p:nvSpPr>
        <p:spPr bwMode="auto">
          <a:xfrm>
            <a:off x="7299325" y="3498850"/>
            <a:ext cx="762000" cy="152400"/>
          </a:xfrm>
          <a:prstGeom prst="rect">
            <a:avLst/>
          </a:prstGeom>
          <a:solidFill>
            <a:schemeClr val="bg1"/>
          </a:solidFill>
          <a:ln w="9525">
            <a:solidFill>
              <a:schemeClr val="bg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5611" name="Rettangolo 1">
            <a:extLst>
              <a:ext uri="{FF2B5EF4-FFF2-40B4-BE49-F238E27FC236}">
                <a16:creationId xmlns:a16="http://schemas.microsoft.com/office/drawing/2014/main" id="{7F3AEEC2-1975-FE46-8489-5AC83A8C0E6E}"/>
              </a:ext>
            </a:extLst>
          </p:cNvPr>
          <p:cNvSpPr>
            <a:spLocks noChangeArrowheads="1"/>
          </p:cNvSpPr>
          <p:nvPr/>
        </p:nvSpPr>
        <p:spPr bwMode="auto">
          <a:xfrm>
            <a:off x="627063" y="291171"/>
            <a:ext cx="134937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dirty="0">
                <a:solidFill>
                  <a:schemeClr val="bg1"/>
                </a:solidFill>
              </a:rPr>
              <a:t>
COVALENT</a:t>
            </a:r>
          </a:p>
          <a:p>
            <a:pPr algn="ctr" eaLnBrk="1" hangingPunct="1">
              <a:spcBef>
                <a:spcPct val="0"/>
              </a:spcBef>
              <a:buFontTx/>
              <a:buNone/>
            </a:pPr>
            <a:r>
              <a:rPr lang="en-US" altLang="en-US" sz="1800" b="1" i="1" dirty="0">
                <a:solidFill>
                  <a:schemeClr val="bg1"/>
                </a:solidFill>
              </a:rPr>
              <a:t>BONDS</a:t>
            </a:r>
            <a:endParaRPr lang="it-IT" altLang="en-US" sz="1800" dirty="0">
              <a:solidFill>
                <a:schemeClr val="bg1"/>
              </a:solidFill>
            </a:endParaRPr>
          </a:p>
        </p:txBody>
      </p:sp>
      <p:sp>
        <p:nvSpPr>
          <p:cNvPr id="15" name="Freccia giù 14">
            <a:extLst>
              <a:ext uri="{FF2B5EF4-FFF2-40B4-BE49-F238E27FC236}">
                <a16:creationId xmlns:a16="http://schemas.microsoft.com/office/drawing/2014/main" id="{4D4E4DFA-9215-C049-8616-143E7E21C730}"/>
              </a:ext>
            </a:extLst>
          </p:cNvPr>
          <p:cNvSpPr>
            <a:spLocks noChangeArrowheads="1"/>
          </p:cNvSpPr>
          <p:nvPr/>
        </p:nvSpPr>
        <p:spPr bwMode="auto">
          <a:xfrm>
            <a:off x="1892300" y="395288"/>
            <a:ext cx="2674938"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3" name="Rettangolo 15">
            <a:extLst>
              <a:ext uri="{FF2B5EF4-FFF2-40B4-BE49-F238E27FC236}">
                <a16:creationId xmlns:a16="http://schemas.microsoft.com/office/drawing/2014/main" id="{937FD6D4-974D-8C44-BD84-F29043FFE8F5}"/>
              </a:ext>
            </a:extLst>
          </p:cNvPr>
          <p:cNvSpPr>
            <a:spLocks noChangeArrowheads="1"/>
          </p:cNvSpPr>
          <p:nvPr/>
        </p:nvSpPr>
        <p:spPr bwMode="auto">
          <a:xfrm>
            <a:off x="2351088" y="673100"/>
            <a:ext cx="178593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dirty="0">
                <a:solidFill>
                  <a:schemeClr val="bg1"/>
                </a:solidFill>
              </a:rPr>
              <a:t>NON-COVALENT 
SHORT RANGE</a:t>
            </a:r>
          </a:p>
          <a:p>
            <a:pPr algn="ctr" eaLnBrk="1" hangingPunct="1">
              <a:spcBef>
                <a:spcPct val="0"/>
              </a:spcBef>
              <a:buFontTx/>
              <a:buNone/>
            </a:pPr>
            <a:r>
              <a:rPr lang="en-US" altLang="en-US" sz="1800" b="1" i="1" dirty="0">
                <a:solidFill>
                  <a:schemeClr val="bg1"/>
                </a:solidFill>
              </a:rPr>
              <a:t>BONDS</a:t>
            </a:r>
            <a:endParaRPr lang="it-IT" altLang="en-US" sz="1800" dirty="0">
              <a:solidFill>
                <a:schemeClr val="bg1"/>
              </a:solidFill>
            </a:endParaRPr>
          </a:p>
        </p:txBody>
      </p:sp>
      <p:sp>
        <p:nvSpPr>
          <p:cNvPr id="17" name="Freccia giù 16">
            <a:extLst>
              <a:ext uri="{FF2B5EF4-FFF2-40B4-BE49-F238E27FC236}">
                <a16:creationId xmlns:a16="http://schemas.microsoft.com/office/drawing/2014/main" id="{9D9FCAF9-ACDA-8A42-AC49-8BF991117FF0}"/>
              </a:ext>
            </a:extLst>
          </p:cNvPr>
          <p:cNvSpPr>
            <a:spLocks noChangeArrowheads="1"/>
          </p:cNvSpPr>
          <p:nvPr/>
        </p:nvSpPr>
        <p:spPr bwMode="auto">
          <a:xfrm>
            <a:off x="3932238" y="781050"/>
            <a:ext cx="2674937" cy="2044700"/>
          </a:xfrm>
          <a:prstGeom prst="downArrow">
            <a:avLst>
              <a:gd name="adj1" fmla="val 81546"/>
              <a:gd name="adj2" fmla="val 50000"/>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5615" name="Rettangolo 17">
            <a:extLst>
              <a:ext uri="{FF2B5EF4-FFF2-40B4-BE49-F238E27FC236}">
                <a16:creationId xmlns:a16="http://schemas.microsoft.com/office/drawing/2014/main" id="{CDBECB0A-12BD-C849-8C26-A48AB0727199}"/>
              </a:ext>
            </a:extLst>
          </p:cNvPr>
          <p:cNvSpPr>
            <a:spLocks noChangeArrowheads="1"/>
          </p:cNvSpPr>
          <p:nvPr/>
        </p:nvSpPr>
        <p:spPr bwMode="auto">
          <a:xfrm>
            <a:off x="4137026" y="869950"/>
            <a:ext cx="2203218"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1800" b="1" i="1" dirty="0">
                <a:solidFill>
                  <a:schemeClr val="bg1"/>
                </a:solidFill>
              </a:rPr>
              <a:t>NON-COVALENT 
LONG RANGE BONDS
+ 
DISULFIDE BRIDGES</a:t>
            </a:r>
            <a:endParaRPr lang="it-IT" altLang="en-US" sz="1800" dirty="0">
              <a:solidFill>
                <a:schemeClr val="bg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2EA8B9-B898-964E-8559-138383F7B006}"/>
              </a:ext>
            </a:extLst>
          </p:cNvPr>
          <p:cNvPicPr>
            <a:picLocks noChangeAspect="1"/>
          </p:cNvPicPr>
          <p:nvPr/>
        </p:nvPicPr>
        <p:blipFill>
          <a:blip r:embed="rId2"/>
          <a:stretch>
            <a:fillRect/>
          </a:stretch>
        </p:blipFill>
        <p:spPr>
          <a:xfrm>
            <a:off x="145721" y="147205"/>
            <a:ext cx="5548883" cy="2115045"/>
          </a:xfrm>
          <a:prstGeom prst="rect">
            <a:avLst/>
          </a:prstGeom>
        </p:spPr>
      </p:pic>
      <p:sp>
        <p:nvSpPr>
          <p:cNvPr id="6" name="Rectangle 5">
            <a:extLst>
              <a:ext uri="{FF2B5EF4-FFF2-40B4-BE49-F238E27FC236}">
                <a16:creationId xmlns:a16="http://schemas.microsoft.com/office/drawing/2014/main" id="{33B4CB37-2B12-5A42-BB79-D722D60F48C3}"/>
              </a:ext>
            </a:extLst>
          </p:cNvPr>
          <p:cNvSpPr/>
          <p:nvPr/>
        </p:nvSpPr>
        <p:spPr>
          <a:xfrm>
            <a:off x="338447" y="2690336"/>
            <a:ext cx="8383979" cy="4401205"/>
          </a:xfrm>
          <a:prstGeom prst="rect">
            <a:avLst/>
          </a:prstGeom>
        </p:spPr>
        <p:txBody>
          <a:bodyPr wrap="square">
            <a:spAutoFit/>
          </a:bodyPr>
          <a:lstStyle/>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July of 2021: </a:t>
            </a:r>
            <a:r>
              <a:rPr lang="en-US" sz="2000" dirty="0" err="1">
                <a:latin typeface="Times New Roman" panose="02020603050405020304" pitchFamily="18" charset="0"/>
                <a:cs typeface="Times New Roman" panose="02020603050405020304" pitchFamily="18" charset="0"/>
              </a:rPr>
              <a:t>AlphaFold</a:t>
            </a:r>
            <a:r>
              <a:rPr lang="en-US" sz="2000" dirty="0">
                <a:latin typeface="Times New Roman" panose="02020603050405020304" pitchFamily="18" charset="0"/>
                <a:cs typeface="Times New Roman" panose="02020603050405020304" pitchFamily="18" charset="0"/>
              </a:rPr>
              <a:t> available</a:t>
            </a:r>
          </a:p>
          <a:p>
            <a:pPr>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Approach based on AI </a:t>
            </a:r>
            <a:r>
              <a:rPr lang="en-US" sz="2000" dirty="0">
                <a:latin typeface="Times New Roman" panose="02020603050405020304" pitchFamily="18" charset="0"/>
                <a:cs typeface="Times New Roman" panose="02020603050405020304" pitchFamily="18" charset="0"/>
                <a:hlinkClick r:id="rId3"/>
              </a:rPr>
              <a:t>deepmind.com/AlphaFold</a:t>
            </a: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hlinkClick r:id="rId4"/>
              </a:rPr>
              <a:t>Global Distance Test (GDT)</a:t>
            </a:r>
            <a:r>
              <a:rPr lang="en-US" sz="2000" dirty="0">
                <a:latin typeface="Times New Roman" panose="02020603050405020304" pitchFamily="18" charset="0"/>
                <a:cs typeface="Times New Roman" panose="02020603050405020304" pitchFamily="18" charset="0"/>
              </a:rPr>
              <a:t> 0-100, the percentage of aa within a threshold distance from the correct position. </a:t>
            </a: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 GDT of </a:t>
            </a:r>
            <a:r>
              <a:rPr lang="en-US" sz="2000" dirty="0">
                <a:solidFill>
                  <a:srgbClr val="FF0000"/>
                </a:solidFill>
                <a:latin typeface="Times New Roman" panose="02020603050405020304" pitchFamily="18" charset="0"/>
                <a:cs typeface="Times New Roman" panose="02020603050405020304" pitchFamily="18" charset="0"/>
              </a:rPr>
              <a:t>90</a:t>
            </a:r>
            <a:r>
              <a:rPr lang="en-US" sz="2000" dirty="0">
                <a:latin typeface="Times New Roman" panose="02020603050405020304" pitchFamily="18" charset="0"/>
                <a:cs typeface="Times New Roman" panose="02020603050405020304" pitchFamily="18" charset="0"/>
              </a:rPr>
              <a:t> is competitive with results obtained from experimental methods</a:t>
            </a:r>
            <a:r>
              <a:rPr lang="en-US" sz="2000" dirty="0"/>
              <a:t>.</a:t>
            </a:r>
          </a:p>
          <a:p>
            <a:pPr marL="40576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AlphaFold</a:t>
            </a:r>
            <a:r>
              <a:rPr lang="en-US" sz="2000" dirty="0">
                <a:latin typeface="Times New Roman" panose="02020603050405020304" pitchFamily="18" charset="0"/>
                <a:cs typeface="Times New Roman" panose="02020603050405020304" pitchFamily="18" charset="0"/>
              </a:rPr>
              <a:t> predictions have an average RMSD=1.6 Angstroms, which is comparable to the width of an atom.</a:t>
            </a: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4E711F5-0D6D-0149-888E-8D532EA2CCBC}"/>
              </a:ext>
            </a:extLst>
          </p:cNvPr>
          <p:cNvSpPr/>
          <p:nvPr/>
        </p:nvSpPr>
        <p:spPr>
          <a:xfrm>
            <a:off x="5997039" y="354763"/>
            <a:ext cx="2778826" cy="1631216"/>
          </a:xfrm>
          <a:prstGeom prst="rect">
            <a:avLst/>
          </a:prstGeom>
        </p:spPr>
        <p:txBody>
          <a:bodyPr wrap="square">
            <a:spAutoFit/>
          </a:bodyPr>
          <a:lstStyle/>
          <a:p>
            <a:r>
              <a:rPr lang="en-US" sz="2000" b="1" dirty="0">
                <a:solidFill>
                  <a:schemeClr val="tx2">
                    <a:lumMod val="60000"/>
                    <a:lumOff val="40000"/>
                  </a:schemeClr>
                </a:solidFill>
              </a:rPr>
              <a:t>https://</a:t>
            </a:r>
            <a:r>
              <a:rPr lang="en-US" sz="2000" b="1" dirty="0" err="1">
                <a:solidFill>
                  <a:schemeClr val="tx2">
                    <a:lumMod val="60000"/>
                    <a:lumOff val="40000"/>
                  </a:schemeClr>
                </a:solidFill>
              </a:rPr>
              <a:t>deepmind.com</a:t>
            </a:r>
            <a:r>
              <a:rPr lang="en-US" sz="2000" b="1" dirty="0">
                <a:solidFill>
                  <a:schemeClr val="tx2">
                    <a:lumMod val="60000"/>
                    <a:lumOff val="40000"/>
                  </a:schemeClr>
                </a:solidFill>
              </a:rPr>
              <a:t>/blog/article/alphafold-a-solution-to-a-50-year-old-grand-challenge-in-biology</a:t>
            </a:r>
          </a:p>
        </p:txBody>
      </p:sp>
      <p:pic>
        <p:nvPicPr>
          <p:cNvPr id="8" name="Picture 7">
            <a:extLst>
              <a:ext uri="{FF2B5EF4-FFF2-40B4-BE49-F238E27FC236}">
                <a16:creationId xmlns:a16="http://schemas.microsoft.com/office/drawing/2014/main" id="{FB4A9597-3DF2-0C42-8DC0-007DF24068B9}"/>
              </a:ext>
            </a:extLst>
          </p:cNvPr>
          <p:cNvPicPr>
            <a:picLocks noChangeAspect="1"/>
          </p:cNvPicPr>
          <p:nvPr/>
        </p:nvPicPr>
        <p:blipFill>
          <a:blip r:embed="rId5"/>
          <a:stretch>
            <a:fillRect/>
          </a:stretch>
        </p:blipFill>
        <p:spPr>
          <a:xfrm>
            <a:off x="145721" y="3376296"/>
            <a:ext cx="4325726" cy="2897335"/>
          </a:xfrm>
          <a:prstGeom prst="rect">
            <a:avLst/>
          </a:prstGeom>
        </p:spPr>
      </p:pic>
      <p:cxnSp>
        <p:nvCxnSpPr>
          <p:cNvPr id="10" name="Straight Connector 9">
            <a:extLst>
              <a:ext uri="{FF2B5EF4-FFF2-40B4-BE49-F238E27FC236}">
                <a16:creationId xmlns:a16="http://schemas.microsoft.com/office/drawing/2014/main" id="{5C5FE47D-F9FB-554D-8C5F-0ECE9D053C65}"/>
              </a:ext>
            </a:extLst>
          </p:cNvPr>
          <p:cNvCxnSpPr/>
          <p:nvPr/>
        </p:nvCxnSpPr>
        <p:spPr>
          <a:xfrm>
            <a:off x="157452" y="4039108"/>
            <a:ext cx="3200400" cy="0"/>
          </a:xfrm>
          <a:prstGeom prst="line">
            <a:avLst/>
          </a:prstGeom>
          <a:ln w="22225">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50583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CB1B-0F40-3147-BB16-FF47BFA19A35}"/>
              </a:ext>
            </a:extLst>
          </p:cNvPr>
          <p:cNvSpPr>
            <a:spLocks noGrp="1"/>
          </p:cNvSpPr>
          <p:nvPr>
            <p:ph type="title"/>
          </p:nvPr>
        </p:nvSpPr>
        <p:spPr>
          <a:xfrm>
            <a:off x="457200" y="0"/>
            <a:ext cx="8229600" cy="1143000"/>
          </a:xfrm>
        </p:spPr>
        <p:txBody>
          <a:bodyPr/>
          <a:lstStyle/>
          <a:p>
            <a:r>
              <a:rPr lang="en-US" dirty="0"/>
              <a:t>Approach</a:t>
            </a:r>
          </a:p>
        </p:txBody>
      </p:sp>
      <p:pic>
        <p:nvPicPr>
          <p:cNvPr id="6" name="Content Placeholder 5">
            <a:extLst>
              <a:ext uri="{FF2B5EF4-FFF2-40B4-BE49-F238E27FC236}">
                <a16:creationId xmlns:a16="http://schemas.microsoft.com/office/drawing/2014/main" id="{5EA89171-A653-2647-ADE4-FED3C36D231C}"/>
              </a:ext>
            </a:extLst>
          </p:cNvPr>
          <p:cNvPicPr>
            <a:picLocks noGrp="1" noChangeAspect="1"/>
          </p:cNvPicPr>
          <p:nvPr>
            <p:ph idx="1"/>
          </p:nvPr>
        </p:nvPicPr>
        <p:blipFill>
          <a:blip r:embed="rId2"/>
          <a:stretch>
            <a:fillRect/>
          </a:stretch>
        </p:blipFill>
        <p:spPr>
          <a:xfrm>
            <a:off x="0" y="973079"/>
            <a:ext cx="9052560" cy="3553836"/>
          </a:xfrm>
          <a:prstGeom prst="rect">
            <a:avLst/>
          </a:prstGeom>
        </p:spPr>
      </p:pic>
      <p:sp>
        <p:nvSpPr>
          <p:cNvPr id="7" name="Rectangle 6">
            <a:extLst>
              <a:ext uri="{FF2B5EF4-FFF2-40B4-BE49-F238E27FC236}">
                <a16:creationId xmlns:a16="http://schemas.microsoft.com/office/drawing/2014/main" id="{B8A7FB85-D603-9A4C-AA39-444FC5541245}"/>
              </a:ext>
            </a:extLst>
          </p:cNvPr>
          <p:cNvSpPr/>
          <p:nvPr/>
        </p:nvSpPr>
        <p:spPr>
          <a:xfrm>
            <a:off x="522295" y="4390253"/>
            <a:ext cx="8099409" cy="2462213"/>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An overview of the main neural network model architecture. The model operates over evolutionarily related protein sequences as well as amino acid residue pairs iteratively passing information between both representations to generate a structure.</a:t>
            </a:r>
          </a:p>
          <a:p>
            <a:pPr marL="285750" indent="-285750" algn="just">
              <a:buFont typeface="Arial" panose="020B0604020202020204" pitchFamily="34" charset="0"/>
              <a:buChar char="•"/>
            </a:pPr>
            <a:endParaRPr lang="en-US" sz="2000" b="1"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Evolutionarily related sequences, multiple sequence alignment (MSA)</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Correlated evolution of aa pairs </a:t>
            </a:r>
            <a:r>
              <a:rPr lang="en-US" sz="2000" dirty="0">
                <a:latin typeface="Times New Roman" panose="02020603050405020304" pitchFamily="18" charset="0"/>
                <a:cs typeface="Times New Roman" panose="02020603050405020304" pitchFamily="18" charset="0"/>
                <a:sym typeface="Wingdings" pitchFamily="2" charset="2"/>
              </a:rPr>
              <a:t> close in the structure  contact map  distance map in </a:t>
            </a:r>
            <a:r>
              <a:rPr lang="en-US" sz="2000" dirty="0" err="1">
                <a:latin typeface="Times New Roman" panose="02020603050405020304" pitchFamily="18" charset="0"/>
                <a:cs typeface="Times New Roman" panose="02020603050405020304" pitchFamily="18" charset="0"/>
                <a:sym typeface="Wingdings" pitchFamily="2" charset="2"/>
              </a:rPr>
              <a:t>Alphafold</a:t>
            </a:r>
            <a:endParaRPr lang="en-US" sz="2000" dirty="0">
              <a:latin typeface="Times New Roman" panose="02020603050405020304" pitchFamily="18" charset="0"/>
              <a:cs typeface="Times New Roman" panose="02020603050405020304" pitchFamily="18" charset="0"/>
              <a:sym typeface="Wingdings" pitchFamily="2" charset="2"/>
            </a:endParaRP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sym typeface="Wingdings" pitchFamily="2" charset="2"/>
              </a:rPr>
              <a:t>Very efficient NN: </a:t>
            </a:r>
            <a:r>
              <a:rPr lang="en-US" sz="2000" dirty="0">
                <a:latin typeface="Times New Roman" panose="02020603050405020304" pitchFamily="18" charset="0"/>
                <a:cs typeface="Times New Roman" panose="02020603050405020304" pitchFamily="18" charset="0"/>
              </a:rPr>
              <a:t>attention-based neural network system</a:t>
            </a:r>
            <a:r>
              <a:rPr lang="en-US" sz="2000" dirty="0">
                <a:latin typeface="Times New Roman" panose="02020603050405020304" pitchFamily="18" charset="0"/>
                <a:cs typeface="Times New Roman" panose="02020603050405020304" pitchFamily="18" charset="0"/>
                <a:sym typeface="Wingdings" pitchFamily="2" charset="2"/>
              </a:rPr>
              <a:t> </a:t>
            </a:r>
            <a:endParaRPr lang="en-US" sz="20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9AEB996-A54C-804D-B7E5-AD5DDC74A7CE}"/>
              </a:ext>
            </a:extLst>
          </p:cNvPr>
          <p:cNvSpPr/>
          <p:nvPr/>
        </p:nvSpPr>
        <p:spPr>
          <a:xfrm>
            <a:off x="2592385" y="882668"/>
            <a:ext cx="184731" cy="369332"/>
          </a:xfrm>
          <a:prstGeom prst="rect">
            <a:avLst/>
          </a:prstGeom>
        </p:spPr>
        <p:txBody>
          <a:bodyPr wrap="none">
            <a:spAutoFit/>
          </a:bodyPr>
          <a:lstStyle/>
          <a:p>
            <a:endParaRPr lang="en-US" b="1" dirty="0">
              <a:solidFill>
                <a:schemeClr val="tx2">
                  <a:lumMod val="60000"/>
                  <a:lumOff val="40000"/>
                </a:schemeClr>
              </a:solidFill>
            </a:endParaRPr>
          </a:p>
        </p:txBody>
      </p:sp>
    </p:spTree>
    <p:extLst>
      <p:ext uri="{BB962C8B-B14F-4D97-AF65-F5344CB8AC3E}">
        <p14:creationId xmlns:p14="http://schemas.microsoft.com/office/powerpoint/2010/main" val="23139832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CB1B-0F40-3147-BB16-FF47BFA19A35}"/>
              </a:ext>
            </a:extLst>
          </p:cNvPr>
          <p:cNvSpPr>
            <a:spLocks noGrp="1"/>
          </p:cNvSpPr>
          <p:nvPr>
            <p:ph type="title"/>
          </p:nvPr>
        </p:nvSpPr>
        <p:spPr/>
        <p:txBody>
          <a:bodyPr/>
          <a:lstStyle/>
          <a:p>
            <a:pPr algn="l"/>
            <a:r>
              <a:rPr lang="en-US" dirty="0"/>
              <a:t>Accuracy</a:t>
            </a:r>
          </a:p>
        </p:txBody>
      </p:sp>
      <p:pic>
        <p:nvPicPr>
          <p:cNvPr id="4" name="Content Placeholder 3">
            <a:extLst>
              <a:ext uri="{FF2B5EF4-FFF2-40B4-BE49-F238E27FC236}">
                <a16:creationId xmlns:a16="http://schemas.microsoft.com/office/drawing/2014/main" id="{415F0774-3A3B-BF4E-BDE8-0A6F6A22CE7F}"/>
              </a:ext>
            </a:extLst>
          </p:cNvPr>
          <p:cNvPicPr>
            <a:picLocks noGrp="1" noChangeAspect="1"/>
          </p:cNvPicPr>
          <p:nvPr>
            <p:ph idx="1"/>
          </p:nvPr>
        </p:nvPicPr>
        <p:blipFill>
          <a:blip r:embed="rId2"/>
          <a:stretch>
            <a:fillRect/>
          </a:stretch>
        </p:blipFill>
        <p:spPr>
          <a:xfrm>
            <a:off x="-1103233" y="1303471"/>
            <a:ext cx="8046156" cy="4525963"/>
          </a:xfrm>
          <a:prstGeom prst="rect">
            <a:avLst/>
          </a:prstGeom>
        </p:spPr>
      </p:pic>
      <p:sp>
        <p:nvSpPr>
          <p:cNvPr id="5" name="Rectangle 4">
            <a:extLst>
              <a:ext uri="{FF2B5EF4-FFF2-40B4-BE49-F238E27FC236}">
                <a16:creationId xmlns:a16="http://schemas.microsoft.com/office/drawing/2014/main" id="{18A3E8C9-2785-9544-9100-F78ADE15FFE8}"/>
              </a:ext>
            </a:extLst>
          </p:cNvPr>
          <p:cNvSpPr/>
          <p:nvPr/>
        </p:nvSpPr>
        <p:spPr>
          <a:xfrm>
            <a:off x="487470" y="5955105"/>
            <a:ext cx="8099409"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Many important applications!</a:t>
            </a:r>
          </a:p>
        </p:txBody>
      </p:sp>
      <p:sp>
        <p:nvSpPr>
          <p:cNvPr id="6" name="TextBox 5">
            <a:extLst>
              <a:ext uri="{FF2B5EF4-FFF2-40B4-BE49-F238E27FC236}">
                <a16:creationId xmlns:a16="http://schemas.microsoft.com/office/drawing/2014/main" id="{F462AE84-27CF-7846-9201-D4FD9304EA0C}"/>
              </a:ext>
            </a:extLst>
          </p:cNvPr>
          <p:cNvSpPr txBox="1"/>
          <p:nvPr/>
        </p:nvSpPr>
        <p:spPr>
          <a:xfrm>
            <a:off x="5224319" y="244446"/>
            <a:ext cx="3919681" cy="3046988"/>
          </a:xfrm>
          <a:prstGeom prst="rect">
            <a:avLst/>
          </a:prstGeom>
          <a:noFill/>
        </p:spPr>
        <p:txBody>
          <a:bodyPr wrap="square">
            <a:spAutoFit/>
          </a:bodyPr>
          <a:lstStyle/>
          <a:p>
            <a:r>
              <a:rPr lang="en-US" sz="2400" b="0" i="0" u="none" strike="noStrike" dirty="0">
                <a:solidFill>
                  <a:srgbClr val="1C4587"/>
                </a:solidFill>
                <a:effectLst/>
                <a:latin typeface="Arial" panose="020B0604020202020204" pitchFamily="34" charset="0"/>
              </a:rPr>
              <a:t>→ On </a:t>
            </a:r>
            <a:r>
              <a:rPr lang="en-US" sz="2400" b="0" i="0" u="sng" dirty="0">
                <a:solidFill>
                  <a:srgbClr val="1C4587"/>
                </a:solidFill>
                <a:effectLst/>
                <a:latin typeface="Arial" panose="020B0604020202020204" pitchFamily="34" charset="0"/>
              </a:rPr>
              <a:t>July 28, 2022</a:t>
            </a:r>
            <a:r>
              <a:rPr lang="en-US" sz="2400" b="0" i="0" u="none" strike="noStrike" dirty="0">
                <a:solidFill>
                  <a:srgbClr val="1C4587"/>
                </a:solidFill>
                <a:effectLst/>
                <a:latin typeface="Arial" panose="020B0604020202020204" pitchFamily="34" charset="0"/>
              </a:rPr>
              <a:t>, the team uploaded to the database the structures of around 200 million proteins from 1 million species, covering nearly every known protein on the planet </a:t>
            </a:r>
            <a:endParaRPr lang="en-US" sz="2400" dirty="0"/>
          </a:p>
        </p:txBody>
      </p:sp>
      <p:pic>
        <p:nvPicPr>
          <p:cNvPr id="1026" name="Picture 2">
            <a:extLst>
              <a:ext uri="{FF2B5EF4-FFF2-40B4-BE49-F238E27FC236}">
                <a16:creationId xmlns:a16="http://schemas.microsoft.com/office/drawing/2014/main" id="{6BBB7699-3FE1-1E59-F468-67D9AB318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128" y="3417104"/>
            <a:ext cx="4145872" cy="3371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43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Text Box 3">
            <a:extLst>
              <a:ext uri="{FF2B5EF4-FFF2-40B4-BE49-F238E27FC236}">
                <a16:creationId xmlns:a16="http://schemas.microsoft.com/office/drawing/2014/main" id="{C12FD866-9285-674C-926B-5DAF41373617}"/>
              </a:ext>
            </a:extLst>
          </p:cNvPr>
          <p:cNvSpPr txBox="1">
            <a:spLocks noChangeArrowheads="1"/>
          </p:cNvSpPr>
          <p:nvPr/>
        </p:nvSpPr>
        <p:spPr bwMode="auto">
          <a:xfrm>
            <a:off x="304800" y="122238"/>
            <a:ext cx="8575675" cy="584775"/>
          </a:xfrm>
          <a:prstGeom prst="rect">
            <a:avLst/>
          </a:prstGeom>
          <a:noFill/>
          <a:ln>
            <a:noFill/>
          </a:ln>
          <a:effectLst/>
        </p:spPr>
        <p:txBody>
          <a:bodyPr>
            <a:spAutoFit/>
          </a:bodyPr>
          <a:lstStyle/>
          <a:p>
            <a:pPr algn="ctr" eaLnBrk="1" fontAlgn="auto" hangingPunct="1">
              <a:spcBef>
                <a:spcPts val="0"/>
              </a:spcBef>
              <a:spcAft>
                <a:spcPts val="0"/>
              </a:spcAft>
              <a:defRPr/>
            </a:pPr>
            <a:r>
              <a:rPr lang="en-GB" sz="3200" dirty="0">
                <a:solidFill>
                  <a:srgbClr val="000090"/>
                </a:solidFill>
                <a:latin typeface="Arial"/>
                <a:ea typeface="+mn-ea"/>
                <a:cs typeface="Arial"/>
              </a:rPr>
              <a:t>The secondary structural elements of proteins</a:t>
            </a:r>
            <a:endParaRPr lang="en-GB" sz="3600" dirty="0">
              <a:solidFill>
                <a:srgbClr val="000090"/>
              </a:solidFill>
              <a:latin typeface="Arial"/>
              <a:ea typeface="+mn-ea"/>
              <a:cs typeface="Arial"/>
            </a:endParaRPr>
          </a:p>
        </p:txBody>
      </p:sp>
      <p:grpSp>
        <p:nvGrpSpPr>
          <p:cNvPr id="26626" name="Group 4">
            <a:extLst>
              <a:ext uri="{FF2B5EF4-FFF2-40B4-BE49-F238E27FC236}">
                <a16:creationId xmlns:a16="http://schemas.microsoft.com/office/drawing/2014/main" id="{E37DD4C3-AC64-FA4D-A4EF-782B5C3B71AC}"/>
              </a:ext>
            </a:extLst>
          </p:cNvPr>
          <p:cNvGrpSpPr>
            <a:grpSpLocks/>
          </p:cNvGrpSpPr>
          <p:nvPr/>
        </p:nvGrpSpPr>
        <p:grpSpPr bwMode="auto">
          <a:xfrm>
            <a:off x="2438400" y="3486150"/>
            <a:ext cx="3733800" cy="3276600"/>
            <a:chOff x="1776" y="1872"/>
            <a:chExt cx="2160" cy="2160"/>
          </a:xfrm>
        </p:grpSpPr>
        <p:grpSp>
          <p:nvGrpSpPr>
            <p:cNvPr id="26635" name="Group 5">
              <a:extLst>
                <a:ext uri="{FF2B5EF4-FFF2-40B4-BE49-F238E27FC236}">
                  <a16:creationId xmlns:a16="http://schemas.microsoft.com/office/drawing/2014/main" id="{823A106B-DD3B-614E-A399-DAA0B8B39446}"/>
                </a:ext>
              </a:extLst>
            </p:cNvPr>
            <p:cNvGrpSpPr>
              <a:grpSpLocks/>
            </p:cNvGrpSpPr>
            <p:nvPr/>
          </p:nvGrpSpPr>
          <p:grpSpPr bwMode="auto">
            <a:xfrm>
              <a:off x="1776" y="1872"/>
              <a:ext cx="2160" cy="1885"/>
              <a:chOff x="1392" y="2280"/>
              <a:chExt cx="2333" cy="2080"/>
            </a:xfrm>
          </p:grpSpPr>
          <p:pic>
            <p:nvPicPr>
              <p:cNvPr id="26638" name="Picture 6">
                <a:extLst>
                  <a:ext uri="{FF2B5EF4-FFF2-40B4-BE49-F238E27FC236}">
                    <a16:creationId xmlns:a16="http://schemas.microsoft.com/office/drawing/2014/main" id="{5BCAF206-A99A-D846-8F53-09A8225A3A90}"/>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9" name="Rectangle 7">
                <a:extLst>
                  <a:ext uri="{FF2B5EF4-FFF2-40B4-BE49-F238E27FC236}">
                    <a16:creationId xmlns:a16="http://schemas.microsoft.com/office/drawing/2014/main" id="{40407944-16F8-8E46-9BF8-EEBBC2D12123}"/>
                  </a:ext>
                </a:extLst>
              </p:cNvPr>
              <p:cNvSpPr>
                <a:spLocks noChangeArrowheads="1"/>
              </p:cNvSpPr>
              <p:nvPr/>
            </p:nvSpPr>
            <p:spPr bwMode="auto">
              <a:xfrm>
                <a:off x="2307" y="4071"/>
                <a:ext cx="230"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a16="http://schemas.microsoft.com/office/drawing/2014/main" id="{916E0181-C69B-534A-B5B4-8DCE42171C37}"/>
                  </a:ext>
                </a:extLst>
              </p:cNvPr>
              <p:cNvSpPr>
                <a:spLocks noChangeArrowheads="1"/>
              </p:cNvSpPr>
              <p:nvPr/>
            </p:nvSpPr>
            <p:spPr bwMode="auto">
              <a:xfrm rot="-103289">
                <a:off x="1824" y="3357"/>
                <a:ext cx="224"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a16="http://schemas.microsoft.com/office/drawing/2014/main" id="{6E799D4C-0818-2742-8A39-6074E3CBE5BC}"/>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a16="http://schemas.microsoft.com/office/drawing/2014/main" id="{F2AC2E4B-2682-0345-BADF-F855EA097A38}"/>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26627" name="Picture 11" descr="C:\gigi\Mestre2000\elica.BMP">
            <a:extLst>
              <a:ext uri="{FF2B5EF4-FFF2-40B4-BE49-F238E27FC236}">
                <a16:creationId xmlns:a16="http://schemas.microsoft.com/office/drawing/2014/main" id="{98D72701-344A-7645-81D4-B5201DB79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12" descr="C:\gigi\Mestre2000\sheet.BMP">
            <a:extLst>
              <a:ext uri="{FF2B5EF4-FFF2-40B4-BE49-F238E27FC236}">
                <a16:creationId xmlns:a16="http://schemas.microsoft.com/office/drawing/2014/main" id="{6AD6CE18-4DA2-8E41-9CAA-35A693A96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65" name="Line 13">
            <a:extLst>
              <a:ext uri="{FF2B5EF4-FFF2-40B4-BE49-F238E27FC236}">
                <a16:creationId xmlns:a16="http://schemas.microsoft.com/office/drawing/2014/main" id="{FCA3D8F7-8785-4445-A19D-9CB0E5318ACC}"/>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a16="http://schemas.microsoft.com/office/drawing/2014/main" id="{E10A67BA-911C-3E48-91EB-669D8FE952ED}"/>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a16="http://schemas.microsoft.com/office/drawing/2014/main" id="{0FA60934-09FA-BA4F-B6E7-05A3D60E684F}"/>
              </a:ext>
            </a:extLst>
          </p:cNvPr>
          <p:cNvSpPr txBox="1">
            <a:spLocks noChangeArrowheads="1"/>
          </p:cNvSpPr>
          <p:nvPr/>
        </p:nvSpPr>
        <p:spPr bwMode="auto">
          <a:xfrm>
            <a:off x="6945313" y="1947863"/>
            <a:ext cx="1491114" cy="584775"/>
          </a:xfrm>
          <a:prstGeom prst="rect">
            <a:avLst/>
          </a:prstGeom>
          <a:noFill/>
          <a:ln>
            <a:noFill/>
          </a:ln>
          <a:effectLst/>
        </p:spPr>
        <p:txBody>
          <a:bodyPr wrap="none">
            <a:spAutoFit/>
          </a:bodyPr>
          <a:lstStyle/>
          <a:p>
            <a:pPr eaLnBrk="1" fontAlgn="auto" hangingPunct="1">
              <a:spcBef>
                <a:spcPts val="0"/>
              </a:spcBef>
              <a:spcAft>
                <a:spcPts val="0"/>
              </a:spcAft>
              <a:defRPr/>
            </a:pPr>
            <a:r>
              <a:rPr lang="en-GB" sz="3200" i="1" dirty="0">
                <a:latin typeface="Symbol" charset="0"/>
                <a:ea typeface="+mn-ea"/>
              </a:rPr>
              <a:t>a </a:t>
            </a:r>
            <a:r>
              <a:rPr lang="en-GB" sz="3200" i="1" dirty="0">
                <a:latin typeface="+mn-lt"/>
                <a:ea typeface="+mn-ea"/>
              </a:rPr>
              <a:t>-Helix</a:t>
            </a:r>
          </a:p>
        </p:txBody>
      </p:sp>
      <p:pic>
        <p:nvPicPr>
          <p:cNvPr id="26632" name="Immagine 1">
            <a:extLst>
              <a:ext uri="{FF2B5EF4-FFF2-40B4-BE49-F238E27FC236}">
                <a16:creationId xmlns:a16="http://schemas.microsoft.com/office/drawing/2014/main" id="{011288A0-D0F5-B844-A583-477F917189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67" name="Text Box 15">
            <a:extLst>
              <a:ext uri="{FF2B5EF4-FFF2-40B4-BE49-F238E27FC236}">
                <a16:creationId xmlns:a16="http://schemas.microsoft.com/office/drawing/2014/main" id="{88FBA146-009C-2A4E-8684-B1A87BD9ED3E}"/>
              </a:ext>
            </a:extLst>
          </p:cNvPr>
          <p:cNvSpPr txBox="1">
            <a:spLocks noChangeArrowheads="1"/>
          </p:cNvSpPr>
          <p:nvPr/>
        </p:nvSpPr>
        <p:spPr bwMode="auto">
          <a:xfrm>
            <a:off x="4976813" y="1363663"/>
            <a:ext cx="1676400" cy="584200"/>
          </a:xfrm>
          <a:prstGeom prst="rect">
            <a:avLst/>
          </a:prstGeom>
          <a:noFill/>
          <a:ln>
            <a:noFill/>
          </a:ln>
          <a:effectLst/>
        </p:spPr>
        <p:txBody>
          <a:bodyPr>
            <a:spAutoFit/>
          </a:bodyPr>
          <a:lstStyle/>
          <a:p>
            <a:pPr eaLnBrk="1" fontAlgn="auto" hangingPunct="1">
              <a:spcBef>
                <a:spcPts val="0"/>
              </a:spcBef>
              <a:spcAft>
                <a:spcPts val="0"/>
              </a:spcAft>
              <a:defRPr/>
            </a:pPr>
            <a:r>
              <a:rPr lang="en-GB" sz="3200" i="1" dirty="0">
                <a:latin typeface="Symbol" charset="0"/>
                <a:ea typeface="+mn-ea"/>
              </a:rPr>
              <a:t>b-</a:t>
            </a:r>
            <a:r>
              <a:rPr lang="en-GB" sz="3200" i="1" dirty="0">
                <a:latin typeface="+mn-lt"/>
                <a:ea typeface="+mn-ea"/>
              </a:rPr>
              <a:t>Turn</a:t>
            </a:r>
          </a:p>
        </p:txBody>
      </p:sp>
      <p:sp>
        <p:nvSpPr>
          <p:cNvPr id="18" name="Text Box 15">
            <a:extLst>
              <a:ext uri="{FF2B5EF4-FFF2-40B4-BE49-F238E27FC236}">
                <a16:creationId xmlns:a16="http://schemas.microsoft.com/office/drawing/2014/main" id="{F89F9A09-4249-0D48-BAB3-7A212E9076E8}"/>
              </a:ext>
            </a:extLst>
          </p:cNvPr>
          <p:cNvSpPr txBox="1">
            <a:spLocks noChangeArrowheads="1"/>
          </p:cNvSpPr>
          <p:nvPr/>
        </p:nvSpPr>
        <p:spPr bwMode="auto">
          <a:xfrm>
            <a:off x="304800" y="1722438"/>
            <a:ext cx="2085975" cy="584200"/>
          </a:xfrm>
          <a:prstGeom prst="rect">
            <a:avLst/>
          </a:prstGeom>
          <a:noFill/>
          <a:ln>
            <a:noFill/>
          </a:ln>
          <a:effectLst/>
        </p:spPr>
        <p:txBody>
          <a:bodyPr>
            <a:spAutoFit/>
          </a:bodyPr>
          <a:lstStyle/>
          <a:p>
            <a:pPr eaLnBrk="1" fontAlgn="auto" hangingPunct="1">
              <a:spcBef>
                <a:spcPts val="0"/>
              </a:spcBef>
              <a:spcAft>
                <a:spcPts val="0"/>
              </a:spcAft>
              <a:defRPr/>
            </a:pPr>
            <a:r>
              <a:rPr lang="en-GB" sz="3200" i="1" dirty="0">
                <a:latin typeface="Symbol" charset="0"/>
                <a:ea typeface="+mn-ea"/>
              </a:rPr>
              <a:t>b </a:t>
            </a:r>
            <a:r>
              <a:rPr lang="en-GB" sz="3200" i="1" dirty="0"/>
              <a:t>sheet</a:t>
            </a:r>
            <a:endParaRPr lang="en-GB" sz="3200" i="1" dirty="0">
              <a:latin typeface="+mn-lt"/>
              <a:ea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4">
            <a:extLst>
              <a:ext uri="{FF2B5EF4-FFF2-40B4-BE49-F238E27FC236}">
                <a16:creationId xmlns:a16="http://schemas.microsoft.com/office/drawing/2014/main" id="{7B8CF169-3F8B-0945-8F9B-634A6F0439E1}"/>
              </a:ext>
            </a:extLst>
          </p:cNvPr>
          <p:cNvSpPr txBox="1">
            <a:spLocks noChangeArrowheads="1"/>
          </p:cNvSpPr>
          <p:nvPr/>
        </p:nvSpPr>
        <p:spPr bwMode="auto">
          <a:xfrm>
            <a:off x="468313" y="2060575"/>
            <a:ext cx="8315325"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5400" dirty="0" err="1">
                <a:solidFill>
                  <a:srgbClr val="0000FF"/>
                </a:solidFill>
                <a:latin typeface="Arial" panose="020B0604020202020204" pitchFamily="34" charset="0"/>
              </a:rPr>
              <a:t>Why</a:t>
            </a:r>
            <a:r>
              <a:rPr lang="it-IT" altLang="en-US" sz="5400" dirty="0">
                <a:solidFill>
                  <a:srgbClr val="0000FF"/>
                </a:solidFill>
                <a:latin typeface="Arial" panose="020B0604020202020204" pitchFamily="34" charset="0"/>
              </a:rPr>
              <a:t> </a:t>
            </a:r>
            <a:r>
              <a:rPr lang="it-IT" altLang="en-US" sz="5400" dirty="0" err="1">
                <a:solidFill>
                  <a:srgbClr val="0000FF"/>
                </a:solidFill>
                <a:latin typeface="Arial" panose="020B0604020202020204" pitchFamily="34" charset="0"/>
              </a:rPr>
              <a:t>is</a:t>
            </a:r>
            <a:r>
              <a:rPr lang="it-IT" altLang="en-US" sz="5400" dirty="0">
                <a:solidFill>
                  <a:srgbClr val="0000FF"/>
                </a:solidFill>
                <a:latin typeface="Arial" panose="020B0604020202020204" pitchFamily="34" charset="0"/>
              </a:rPr>
              <a:t> </a:t>
            </a:r>
            <a:r>
              <a:rPr lang="it-IT" altLang="en-US" sz="5400" dirty="0" err="1">
                <a:solidFill>
                  <a:srgbClr val="0000FF"/>
                </a:solidFill>
                <a:latin typeface="Arial" panose="020B0604020202020204" pitchFamily="34" charset="0"/>
              </a:rPr>
              <a:t>it</a:t>
            </a:r>
            <a:r>
              <a:rPr lang="it-IT" altLang="en-US" sz="5400" dirty="0">
                <a:solidFill>
                  <a:srgbClr val="0000FF"/>
                </a:solidFill>
                <a:latin typeface="Arial" panose="020B0604020202020204" pitchFamily="34" charset="0"/>
              </a:rPr>
              <a:t> </a:t>
            </a:r>
            <a:r>
              <a:rPr lang="it-IT" altLang="en-US" sz="5400" dirty="0" err="1">
                <a:solidFill>
                  <a:srgbClr val="0000FF"/>
                </a:solidFill>
                <a:latin typeface="Arial" panose="020B0604020202020204" pitchFamily="34" charset="0"/>
              </a:rPr>
              <a:t>interesting</a:t>
            </a:r>
            <a:r>
              <a:rPr lang="it-IT" altLang="en-US" sz="5400" dirty="0">
                <a:solidFill>
                  <a:srgbClr val="0000FF"/>
                </a:solidFill>
                <a:latin typeface="Arial" panose="020B0604020202020204" pitchFamily="34" charset="0"/>
              </a:rPr>
              <a:t> to know the </a:t>
            </a:r>
            <a:r>
              <a:rPr lang="it-IT" altLang="en-US" sz="5400" dirty="0" err="1">
                <a:solidFill>
                  <a:srgbClr val="0000FF"/>
                </a:solidFill>
                <a:latin typeface="Arial" panose="020B0604020202020204" pitchFamily="34" charset="0"/>
              </a:rPr>
              <a:t>structure</a:t>
            </a:r>
            <a:r>
              <a:rPr lang="it-IT" altLang="en-US" sz="5400" dirty="0">
                <a:solidFill>
                  <a:srgbClr val="0000FF"/>
                </a:solidFill>
                <a:latin typeface="Arial" panose="020B0604020202020204" pitchFamily="34" charset="0"/>
              </a:rPr>
              <a:t> of a </a:t>
            </a:r>
            <a:r>
              <a:rPr lang="it-IT" altLang="en-US" sz="5400" dirty="0" err="1">
                <a:solidFill>
                  <a:srgbClr val="0000FF"/>
                </a:solidFill>
                <a:latin typeface="Arial" panose="020B0604020202020204" pitchFamily="34" charset="0"/>
              </a:rPr>
              <a:t>macromolecule</a:t>
            </a:r>
            <a:r>
              <a:rPr lang="it-IT" altLang="en-US" sz="5400" dirty="0">
                <a:solidFill>
                  <a:srgbClr val="0000FF"/>
                </a:solidFill>
                <a:latin typeface="Arial" panose="020B0604020202020204" pitchFamily="34" charset="0"/>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9C46E9F7-1122-C742-BA4D-ED154321B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889000"/>
            <a:ext cx="4787900" cy="4627563"/>
          </a:xfrm>
          <a:prstGeom prst="rect">
            <a:avLst/>
          </a:prstGeom>
          <a:noFill/>
          <a:ln w="9525">
            <a:solidFill>
              <a:srgbClr val="262673"/>
            </a:solidFill>
            <a:miter lim="800000"/>
            <a:headEnd/>
            <a:tailEnd/>
          </a:ln>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848CED-71B6-304D-BE32-B287577D7540}"/>
              </a:ext>
            </a:extLst>
          </p:cNvPr>
          <p:cNvSpPr>
            <a:spLocks noChangeArrowheads="1"/>
          </p:cNvSpPr>
          <p:nvPr/>
        </p:nvSpPr>
        <p:spPr bwMode="auto">
          <a:xfrm>
            <a:off x="0" y="-26988"/>
            <a:ext cx="9144000" cy="646113"/>
          </a:xfrm>
          <a:prstGeom prst="rect">
            <a:avLst/>
          </a:prstGeom>
          <a:noFill/>
          <a:ln>
            <a:noFill/>
          </a:ln>
          <a:effectLst/>
        </p:spPr>
        <p:txBody>
          <a:bodyPr>
            <a:spAutoFit/>
          </a:bodyPr>
          <a:lstStyle/>
          <a:p>
            <a:pPr algn="ctr" eaLnBrk="1" fontAlgn="auto" hangingPunct="1">
              <a:spcBef>
                <a:spcPts val="0"/>
              </a:spcBef>
              <a:spcAft>
                <a:spcPts val="0"/>
              </a:spcAft>
              <a:defRPr/>
            </a:pPr>
            <a:r>
              <a:rPr lang="it-IT" sz="3600" b="1" dirty="0">
                <a:solidFill>
                  <a:srgbClr val="0000FF"/>
                </a:solidFill>
                <a:latin typeface="Arial"/>
                <a:ea typeface="+mn-ea"/>
              </a:rPr>
              <a:t>3D </a:t>
            </a:r>
            <a:r>
              <a:rPr lang="it-IT" sz="3600" b="1" dirty="0" err="1">
                <a:solidFill>
                  <a:srgbClr val="0000FF"/>
                </a:solidFill>
                <a:latin typeface="Arial"/>
                <a:ea typeface="+mn-ea"/>
              </a:rPr>
              <a:t>structure</a:t>
            </a:r>
            <a:r>
              <a:rPr lang="it-IT" sz="3600" b="1" dirty="0">
                <a:solidFill>
                  <a:srgbClr val="0000FF"/>
                </a:solidFill>
                <a:latin typeface="Arial"/>
                <a:ea typeface="+mn-ea"/>
              </a:rPr>
              <a:t> of </a:t>
            </a:r>
            <a:r>
              <a:rPr lang="it-IT" sz="3600" b="1" dirty="0" err="1">
                <a:solidFill>
                  <a:srgbClr val="0000FF"/>
                </a:solidFill>
                <a:latin typeface="Arial"/>
                <a:ea typeface="+mn-ea"/>
              </a:rPr>
              <a:t>chymotrypsin</a:t>
            </a:r>
            <a:endParaRPr lang="it-IT" sz="3600" b="1" dirty="0">
              <a:solidFill>
                <a:srgbClr val="0000FF"/>
              </a:solidFill>
              <a:latin typeface="Arial"/>
              <a:ea typeface="+mn-ea"/>
            </a:endParaRPr>
          </a:p>
        </p:txBody>
      </p:sp>
      <p:sp>
        <p:nvSpPr>
          <p:cNvPr id="28675" name="Rectangle 5">
            <a:extLst>
              <a:ext uri="{FF2B5EF4-FFF2-40B4-BE49-F238E27FC236}">
                <a16:creationId xmlns:a16="http://schemas.microsoft.com/office/drawing/2014/main" id="{149BFDE6-AE9F-9148-99A8-8BBF0EED92C0}"/>
              </a:ext>
            </a:extLst>
          </p:cNvPr>
          <p:cNvSpPr>
            <a:spLocks noChangeArrowheads="1"/>
          </p:cNvSpPr>
          <p:nvPr/>
        </p:nvSpPr>
        <p:spPr bwMode="auto">
          <a:xfrm>
            <a:off x="0" y="5699125"/>
            <a:ext cx="6300788"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dirty="0">
                <a:solidFill>
                  <a:srgbClr val="000000"/>
                </a:solidFill>
                <a:latin typeface="Arial" panose="020B0604020202020204" pitchFamily="34" charset="0"/>
              </a:rPr>
              <a:t>The </a:t>
            </a:r>
            <a:r>
              <a:rPr lang="it-IT" altLang="en-US" dirty="0" err="1">
                <a:solidFill>
                  <a:srgbClr val="000000"/>
                </a:solidFill>
                <a:latin typeface="Arial" panose="020B0604020202020204" pitchFamily="34" charset="0"/>
              </a:rPr>
              <a:t>contiguity</a:t>
            </a:r>
            <a:r>
              <a:rPr lang="it-IT" altLang="en-US" dirty="0">
                <a:solidFill>
                  <a:srgbClr val="000000"/>
                </a:solidFill>
                <a:latin typeface="Arial" panose="020B0604020202020204" pitchFamily="34" charset="0"/>
              </a:rPr>
              <a:t> of the </a:t>
            </a:r>
            <a:r>
              <a:rPr lang="it-IT" altLang="en-US" dirty="0" err="1">
                <a:solidFill>
                  <a:srgbClr val="000000"/>
                </a:solidFill>
                <a:latin typeface="Arial" panose="020B0604020202020204" pitchFamily="34" charset="0"/>
              </a:rPr>
              <a:t>residues</a:t>
            </a:r>
            <a:r>
              <a:rPr lang="it-IT" altLang="en-US" dirty="0">
                <a:solidFill>
                  <a:srgbClr val="000000"/>
                </a:solidFill>
                <a:latin typeface="Arial" panose="020B0604020202020204" pitchFamily="34" charset="0"/>
              </a:rPr>
              <a:t> in
 </a:t>
            </a:r>
            <a:r>
              <a:rPr lang="it-IT" altLang="en-US" dirty="0" err="1">
                <a:solidFill>
                  <a:srgbClr val="000000"/>
                </a:solidFill>
                <a:latin typeface="Arial" panose="020B0604020202020204" pitchFamily="34" charset="0"/>
              </a:rPr>
              <a:t>structure</a:t>
            </a:r>
            <a:r>
              <a:rPr lang="it-IT" altLang="en-US" dirty="0">
                <a:solidFill>
                  <a:srgbClr val="000000"/>
                </a:solidFill>
                <a:latin typeface="Arial" panose="020B0604020202020204" pitchFamily="34" charset="0"/>
              </a:rPr>
              <a:t> </a:t>
            </a:r>
            <a:r>
              <a:rPr lang="it-IT" altLang="en-US" dirty="0" err="1">
                <a:solidFill>
                  <a:srgbClr val="000000"/>
                </a:solidFill>
                <a:latin typeface="Arial" panose="020B0604020202020204" pitchFamily="34" charset="0"/>
              </a:rPr>
              <a:t>determines</a:t>
            </a:r>
            <a:r>
              <a:rPr lang="it-IT" altLang="en-US" dirty="0">
                <a:solidFill>
                  <a:srgbClr val="000000"/>
                </a:solidFill>
                <a:latin typeface="Arial" panose="020B0604020202020204" pitchFamily="34" charset="0"/>
              </a:rPr>
              <a:t> the </a:t>
            </a:r>
            <a:r>
              <a:rPr lang="it-IT" altLang="en-US" dirty="0" err="1">
                <a:solidFill>
                  <a:srgbClr val="000000"/>
                </a:solidFill>
                <a:latin typeface="Arial" panose="020B0604020202020204" pitchFamily="34" charset="0"/>
              </a:rPr>
              <a:t>function</a:t>
            </a:r>
            <a:endParaRPr lang="it-IT" altLang="en-US" dirty="0">
              <a:solidFill>
                <a:srgbClr val="000000"/>
              </a:solidFill>
              <a:latin typeface="Arial" panose="020B0604020202020204" pitchFamily="34" charset="0"/>
            </a:endParaRPr>
          </a:p>
        </p:txBody>
      </p:sp>
      <p:sp>
        <p:nvSpPr>
          <p:cNvPr id="2" name="Freccia destra 1">
            <a:extLst>
              <a:ext uri="{FF2B5EF4-FFF2-40B4-BE49-F238E27FC236}">
                <a16:creationId xmlns:a16="http://schemas.microsoft.com/office/drawing/2014/main" id="{88037503-FAAB-684B-BB47-E8E89FC7AD26}"/>
              </a:ext>
            </a:extLst>
          </p:cNvPr>
          <p:cNvSpPr/>
          <p:nvPr/>
        </p:nvSpPr>
        <p:spPr bwMode="auto">
          <a:xfrm rot="928484">
            <a:off x="3711736" y="2877621"/>
            <a:ext cx="1950746"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it-IT" sz="2400">
              <a:solidFill>
                <a:srgbClr val="FFFF00"/>
              </a:solidFill>
              <a:latin typeface="Comic Sans MS" charset="0"/>
              <a:ea typeface="ＭＳ Ｐゴシック" charset="0"/>
            </a:endParaRPr>
          </a:p>
        </p:txBody>
      </p:sp>
      <p:sp>
        <p:nvSpPr>
          <p:cNvPr id="28679" name="Rettangolo 5">
            <a:extLst>
              <a:ext uri="{FF2B5EF4-FFF2-40B4-BE49-F238E27FC236}">
                <a16:creationId xmlns:a16="http://schemas.microsoft.com/office/drawing/2014/main" id="{9DC3AA21-51EC-474F-B27B-6FE1428EEAB9}"/>
              </a:ext>
            </a:extLst>
          </p:cNvPr>
          <p:cNvSpPr>
            <a:spLocks noChangeArrowheads="1"/>
          </p:cNvSpPr>
          <p:nvPr/>
        </p:nvSpPr>
        <p:spPr bwMode="auto">
          <a:xfrm>
            <a:off x="250825" y="908050"/>
            <a:ext cx="4086225" cy="255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en-US" dirty="0">
              <a:solidFill>
                <a:srgbClr val="000000"/>
              </a:solidFill>
              <a:latin typeface="Arial" panose="020B0604020202020204" pitchFamily="34" charset="0"/>
            </a:endParaRPr>
          </a:p>
          <a:p>
            <a:pPr eaLnBrk="1" hangingPunct="1">
              <a:spcBef>
                <a:spcPct val="0"/>
              </a:spcBef>
              <a:buFontTx/>
              <a:buNone/>
            </a:pPr>
            <a:r>
              <a:rPr lang="it-IT" altLang="en-US" dirty="0">
                <a:solidFill>
                  <a:srgbClr val="000000"/>
                </a:solidFill>
                <a:latin typeface="Arial" panose="020B0604020202020204" pitchFamily="34" charset="0"/>
              </a:rPr>
              <a:t>The </a:t>
            </a:r>
            <a:r>
              <a:rPr lang="it-IT" altLang="en-US" dirty="0" err="1">
                <a:solidFill>
                  <a:srgbClr val="000000"/>
                </a:solidFill>
                <a:latin typeface="Arial" panose="020B0604020202020204" pitchFamily="34" charset="0"/>
              </a:rPr>
              <a:t>residues</a:t>
            </a:r>
            <a:r>
              <a:rPr lang="it-IT" altLang="en-US" dirty="0">
                <a:solidFill>
                  <a:srgbClr val="000000"/>
                </a:solidFill>
                <a:latin typeface="Arial" panose="020B0604020202020204" pitchFamily="34" charset="0"/>
              </a:rPr>
              <a:t> of the </a:t>
            </a:r>
            <a:r>
              <a:rPr lang="it-IT" altLang="en-US" b="1" dirty="0" err="1">
                <a:solidFill>
                  <a:srgbClr val="000000"/>
                </a:solidFill>
                <a:latin typeface="Arial" panose="020B0604020202020204" pitchFamily="34" charset="0"/>
              </a:rPr>
              <a:t>catalytic</a:t>
            </a:r>
            <a:r>
              <a:rPr lang="it-IT" altLang="en-US" b="1" dirty="0">
                <a:solidFill>
                  <a:srgbClr val="000000"/>
                </a:solidFill>
                <a:latin typeface="Arial" panose="020B0604020202020204" pitchFamily="34" charset="0"/>
              </a:rPr>
              <a:t> </a:t>
            </a:r>
            <a:r>
              <a:rPr lang="it-IT" altLang="en-US" b="1" dirty="0" err="1">
                <a:solidFill>
                  <a:srgbClr val="000000"/>
                </a:solidFill>
                <a:latin typeface="Arial" panose="020B0604020202020204" pitchFamily="34" charset="0"/>
              </a:rPr>
              <a:t>triad</a:t>
            </a:r>
            <a:r>
              <a:rPr lang="it-IT" altLang="en-US" b="1" dirty="0">
                <a:solidFill>
                  <a:srgbClr val="000000"/>
                </a:solidFill>
                <a:latin typeface="Arial" panose="020B0604020202020204" pitchFamily="34" charset="0"/>
              </a:rPr>
              <a:t> </a:t>
            </a:r>
            <a:r>
              <a:rPr lang="it-IT" altLang="en-US" dirty="0">
                <a:solidFill>
                  <a:srgbClr val="000000"/>
                </a:solidFill>
                <a:latin typeface="Arial" panose="020B0604020202020204" pitchFamily="34" charset="0"/>
              </a:rPr>
              <a:t>are </a:t>
            </a:r>
            <a:r>
              <a:rPr lang="it-IT" altLang="en-US" dirty="0" err="1">
                <a:solidFill>
                  <a:srgbClr val="000000"/>
                </a:solidFill>
                <a:latin typeface="Arial" panose="020B0604020202020204" pitchFamily="34" charset="0"/>
              </a:rPr>
              <a:t>not</a:t>
            </a:r>
            <a:r>
              <a:rPr lang="it-IT" altLang="en-US" dirty="0">
                <a:solidFill>
                  <a:srgbClr val="000000"/>
                </a:solidFill>
                <a:latin typeface="Arial" panose="020B0604020202020204" pitchFamily="34" charset="0"/>
              </a:rPr>
              <a:t> </a:t>
            </a:r>
            <a:r>
              <a:rPr lang="it-IT" altLang="en-US" dirty="0" err="1">
                <a:solidFill>
                  <a:srgbClr val="000000"/>
                </a:solidFill>
                <a:latin typeface="Arial" panose="020B0604020202020204" pitchFamily="34" charset="0"/>
              </a:rPr>
              <a:t>contiguous</a:t>
            </a:r>
            <a:r>
              <a:rPr lang="it-IT" altLang="en-US" dirty="0">
                <a:solidFill>
                  <a:srgbClr val="000000"/>
                </a:solidFill>
                <a:latin typeface="Arial" panose="020B0604020202020204" pitchFamily="34" charset="0"/>
              </a:rPr>
              <a:t> in the </a:t>
            </a:r>
            <a:r>
              <a:rPr lang="it-IT" altLang="en-US" dirty="0" err="1">
                <a:solidFill>
                  <a:srgbClr val="000000"/>
                </a:solidFill>
                <a:latin typeface="Arial" panose="020B0604020202020204" pitchFamily="34" charset="0"/>
              </a:rPr>
              <a:t>protein</a:t>
            </a:r>
            <a:r>
              <a:rPr lang="it-IT" altLang="en-US" dirty="0">
                <a:solidFill>
                  <a:srgbClr val="000000"/>
                </a:solidFill>
                <a:latin typeface="Arial" panose="020B0604020202020204" pitchFamily="34" charset="0"/>
              </a:rPr>
              <a:t> </a:t>
            </a:r>
            <a:r>
              <a:rPr lang="it-IT" altLang="en-US" dirty="0" err="1">
                <a:solidFill>
                  <a:srgbClr val="000000"/>
                </a:solidFill>
                <a:latin typeface="Arial" panose="020B0604020202020204" pitchFamily="34" charset="0"/>
              </a:rPr>
              <a:t>sequence</a:t>
            </a:r>
            <a:endParaRPr lang="it-IT" altLang="en-US" dirty="0">
              <a:solidFill>
                <a:srgbClr val="000000"/>
              </a:solidFill>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5A3CA-4182-A04D-AE5E-819D9CD06607}"/>
              </a:ext>
            </a:extLst>
          </p:cNvPr>
          <p:cNvSpPr>
            <a:spLocks noChangeArrowheads="1"/>
          </p:cNvSpPr>
          <p:nvPr/>
        </p:nvSpPr>
        <p:spPr bwMode="auto">
          <a:xfrm>
            <a:off x="0" y="-26988"/>
            <a:ext cx="9144000" cy="1200151"/>
          </a:xfrm>
          <a:prstGeom prst="rect">
            <a:avLst/>
          </a:prstGeom>
          <a:noFill/>
          <a:ln>
            <a:noFill/>
          </a:ln>
          <a:effectLst/>
        </p:spPr>
        <p:txBody>
          <a:bodyPr>
            <a:spAutoFit/>
          </a:bodyPr>
          <a:lstStyle/>
          <a:p>
            <a:pPr algn="ctr" eaLnBrk="1" fontAlgn="auto" hangingPunct="1">
              <a:spcBef>
                <a:spcPts val="0"/>
              </a:spcBef>
              <a:spcAft>
                <a:spcPts val="0"/>
              </a:spcAft>
              <a:defRPr/>
            </a:pPr>
            <a:r>
              <a:rPr lang="it-IT" sz="3600" b="1" dirty="0" err="1">
                <a:solidFill>
                  <a:srgbClr val="0000FF"/>
                </a:solidFill>
                <a:latin typeface="Arial"/>
                <a:ea typeface="+mn-ea"/>
              </a:rPr>
              <a:t>Structure</a:t>
            </a:r>
            <a:r>
              <a:rPr lang="it-IT" sz="3600" b="1" dirty="0">
                <a:solidFill>
                  <a:srgbClr val="0000FF"/>
                </a:solidFill>
                <a:latin typeface="Arial"/>
                <a:ea typeface="+mn-ea"/>
              </a:rPr>
              <a:t> of the </a:t>
            </a:r>
            <a:r>
              <a:rPr lang="it-IT" sz="3600" b="1" dirty="0" err="1">
                <a:solidFill>
                  <a:srgbClr val="0000FF"/>
                </a:solidFill>
                <a:latin typeface="Arial"/>
                <a:ea typeface="+mn-ea"/>
              </a:rPr>
              <a:t>Ribozime</a:t>
            </a:r>
            <a:r>
              <a:rPr lang="it-IT" sz="3600" b="1" dirty="0">
                <a:solidFill>
                  <a:srgbClr val="0000FF"/>
                </a:solidFill>
                <a:latin typeface="Arial"/>
                <a:ea typeface="+mn-ea"/>
              </a:rPr>
              <a:t> Group </a:t>
            </a:r>
            <a:r>
              <a:rPr lang="en-US" sz="3600" b="1" dirty="0">
                <a:solidFill>
                  <a:srgbClr val="0000FF"/>
                </a:solidFill>
                <a:latin typeface="Arial"/>
                <a:ea typeface="+mn-ea"/>
              </a:rPr>
              <a:t>I</a:t>
            </a:r>
          </a:p>
          <a:p>
            <a:pPr algn="ctr" eaLnBrk="1" fontAlgn="auto" hangingPunct="1">
              <a:spcBef>
                <a:spcPts val="0"/>
              </a:spcBef>
              <a:spcAft>
                <a:spcPts val="0"/>
              </a:spcAft>
              <a:defRPr/>
            </a:pPr>
            <a:r>
              <a:rPr lang="en-US" sz="3600" i="1" dirty="0">
                <a:solidFill>
                  <a:srgbClr val="000000"/>
                </a:solidFill>
                <a:latin typeface="Arial"/>
                <a:ea typeface="+mn-ea"/>
              </a:rPr>
              <a:t>(</a:t>
            </a:r>
            <a:r>
              <a:rPr lang="en-US" sz="3600" i="1" dirty="0" err="1">
                <a:solidFill>
                  <a:srgbClr val="000000"/>
                </a:solidFill>
                <a:latin typeface="Arial"/>
                <a:ea typeface="+mn-ea"/>
              </a:rPr>
              <a:t>Azoarcus</a:t>
            </a:r>
            <a:r>
              <a:rPr lang="en-US" sz="3600" i="1" dirty="0">
                <a:solidFill>
                  <a:srgbClr val="000000"/>
                </a:solidFill>
                <a:latin typeface="Arial"/>
                <a:ea typeface="+mn-ea"/>
              </a:rPr>
              <a:t> sp.) </a:t>
            </a:r>
            <a:endParaRPr lang="it-IT" sz="3600" i="1" dirty="0">
              <a:solidFill>
                <a:srgbClr val="000000"/>
              </a:solidFill>
              <a:latin typeface="Arial"/>
              <a:ea typeface="+mn-ea"/>
            </a:endParaRPr>
          </a:p>
        </p:txBody>
      </p:sp>
      <p:sp>
        <p:nvSpPr>
          <p:cNvPr id="30722" name="Rectangle 5">
            <a:extLst>
              <a:ext uri="{FF2B5EF4-FFF2-40B4-BE49-F238E27FC236}">
                <a16:creationId xmlns:a16="http://schemas.microsoft.com/office/drawing/2014/main" id="{759B8645-AFAB-8E4A-A66B-23464788699C}"/>
              </a:ext>
            </a:extLst>
          </p:cNvPr>
          <p:cNvSpPr>
            <a:spLocks noChangeArrowheads="1"/>
          </p:cNvSpPr>
          <p:nvPr/>
        </p:nvSpPr>
        <p:spPr bwMode="auto">
          <a:xfrm>
            <a:off x="1187450" y="5300663"/>
            <a:ext cx="7812088"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it-IT" altLang="en-US" dirty="0" err="1">
                <a:solidFill>
                  <a:srgbClr val="000000"/>
                </a:solidFill>
                <a:latin typeface="Arial" panose="020B0604020202020204" pitchFamily="34" charset="0"/>
              </a:rPr>
              <a:t>Tertiary</a:t>
            </a:r>
            <a:r>
              <a:rPr lang="it-IT" altLang="en-US" dirty="0">
                <a:solidFill>
                  <a:srgbClr val="000000"/>
                </a:solidFill>
                <a:latin typeface="Arial" panose="020B0604020202020204" pitchFamily="34" charset="0"/>
              </a:rPr>
              <a:t> </a:t>
            </a:r>
            <a:r>
              <a:rPr lang="it-IT" altLang="en-US" dirty="0" err="1">
                <a:solidFill>
                  <a:srgbClr val="000000"/>
                </a:solidFill>
                <a:latin typeface="Arial" panose="020B0604020202020204" pitchFamily="34" charset="0"/>
              </a:rPr>
              <a:t>structure</a:t>
            </a:r>
            <a:endParaRPr lang="it-IT" altLang="en-US" dirty="0">
              <a:solidFill>
                <a:srgbClr val="000000"/>
              </a:solidFill>
              <a:latin typeface="Arial" panose="020B0604020202020204" pitchFamily="34" charset="0"/>
            </a:endParaRPr>
          </a:p>
          <a:p>
            <a:pPr algn="r" eaLnBrk="1" hangingPunct="1">
              <a:spcBef>
                <a:spcPct val="0"/>
              </a:spcBef>
              <a:buFontTx/>
              <a:buNone/>
            </a:pPr>
            <a:r>
              <a:rPr lang="it-IT" altLang="en-US" sz="2400" dirty="0">
                <a:solidFill>
                  <a:srgbClr val="000000"/>
                </a:solidFill>
                <a:latin typeface="Arial" panose="020B0604020202020204" pitchFamily="34" charset="0"/>
              </a:rPr>
              <a:t>The </a:t>
            </a:r>
            <a:r>
              <a:rPr lang="it-IT" altLang="en-US" sz="2400" dirty="0" err="1">
                <a:solidFill>
                  <a:srgbClr val="000000"/>
                </a:solidFill>
                <a:latin typeface="Arial" panose="020B0604020202020204" pitchFamily="34" charset="0"/>
              </a:rPr>
              <a:t>catalytic</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properties</a:t>
            </a:r>
            <a:r>
              <a:rPr lang="it-IT" altLang="en-US" sz="2400" dirty="0">
                <a:solidFill>
                  <a:srgbClr val="000000"/>
                </a:solidFill>
                <a:latin typeface="Arial" panose="020B0604020202020204" pitchFamily="34" charset="0"/>
              </a:rPr>
              <a:t> (self-</a:t>
            </a:r>
            <a:r>
              <a:rPr lang="it-IT" altLang="en-US" sz="2400" dirty="0" err="1">
                <a:solidFill>
                  <a:srgbClr val="000000"/>
                </a:solidFill>
                <a:latin typeface="Arial" panose="020B0604020202020204" pitchFamily="34" charset="0"/>
              </a:rPr>
              <a:t>excision</a:t>
            </a:r>
            <a:r>
              <a:rPr lang="it-IT" altLang="en-US" sz="2400" dirty="0">
                <a:solidFill>
                  <a:srgbClr val="000000"/>
                </a:solidFill>
                <a:latin typeface="Arial" panose="020B0604020202020204" pitchFamily="34" charset="0"/>
              </a:rPr>
              <a:t> and cutting of nucleotide </a:t>
            </a:r>
            <a:r>
              <a:rPr lang="it-IT" altLang="en-US" sz="2400" dirty="0" err="1">
                <a:solidFill>
                  <a:srgbClr val="000000"/>
                </a:solidFill>
                <a:latin typeface="Arial" panose="020B0604020202020204" pitchFamily="34" charset="0"/>
              </a:rPr>
              <a:t>substrates</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depend</a:t>
            </a:r>
            <a:r>
              <a:rPr lang="it-IT" altLang="en-US" sz="2400" dirty="0">
                <a:solidFill>
                  <a:srgbClr val="000000"/>
                </a:solidFill>
                <a:latin typeface="Arial" panose="020B0604020202020204" pitchFamily="34" charset="0"/>
              </a:rPr>
              <a:t> on the </a:t>
            </a:r>
            <a:r>
              <a:rPr lang="it-IT" altLang="en-US" sz="2400" dirty="0" err="1">
                <a:solidFill>
                  <a:srgbClr val="000000"/>
                </a:solidFill>
                <a:latin typeface="Arial" panose="020B0604020202020204" pitchFamily="34" charset="0"/>
              </a:rPr>
              <a:t>structure</a:t>
            </a:r>
            <a:endParaRPr lang="it-IT" altLang="en-US" dirty="0">
              <a:solidFill>
                <a:srgbClr val="000000"/>
              </a:solidFill>
              <a:latin typeface="Arial" panose="020B0604020202020204" pitchFamily="34" charset="0"/>
            </a:endParaRPr>
          </a:p>
        </p:txBody>
      </p:sp>
      <p:pic>
        <p:nvPicPr>
          <p:cNvPr id="30723" name="Immagine 2">
            <a:extLst>
              <a:ext uri="{FF2B5EF4-FFF2-40B4-BE49-F238E27FC236}">
                <a16:creationId xmlns:a16="http://schemas.microsoft.com/office/drawing/2014/main" id="{57693E45-1552-044C-A222-F5A328475D9F}"/>
              </a:ext>
            </a:extLst>
          </p:cNvPr>
          <p:cNvPicPr>
            <a:picLocks noChangeAspect="1"/>
          </p:cNvPicPr>
          <p:nvPr/>
        </p:nvPicPr>
        <p:blipFill>
          <a:blip r:embed="rId3">
            <a:extLst>
              <a:ext uri="{28A0092B-C50C-407E-A947-70E740481C1C}">
                <a14:useLocalDpi xmlns:a14="http://schemas.microsoft.com/office/drawing/2010/main" val="0"/>
              </a:ext>
            </a:extLst>
          </a:blip>
          <a:srcRect t="37415"/>
          <a:stretch>
            <a:fillRect/>
          </a:stretch>
        </p:blipFill>
        <p:spPr bwMode="auto">
          <a:xfrm>
            <a:off x="2987675" y="1301750"/>
            <a:ext cx="5943600" cy="385603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30724" name="Rettangolo 5">
            <a:extLst>
              <a:ext uri="{FF2B5EF4-FFF2-40B4-BE49-F238E27FC236}">
                <a16:creationId xmlns:a16="http://schemas.microsoft.com/office/drawing/2014/main" id="{899F6712-1466-3B44-9023-0D5287381FFC}"/>
              </a:ext>
            </a:extLst>
          </p:cNvPr>
          <p:cNvSpPr>
            <a:spLocks noChangeArrowheads="1"/>
          </p:cNvSpPr>
          <p:nvPr/>
        </p:nvSpPr>
        <p:spPr bwMode="auto">
          <a:xfrm>
            <a:off x="0" y="908050"/>
            <a:ext cx="277177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800" dirty="0" err="1">
                <a:solidFill>
                  <a:srgbClr val="000000"/>
                </a:solidFill>
                <a:latin typeface="Arial" panose="020B0604020202020204" pitchFamily="34" charset="0"/>
              </a:rPr>
              <a:t>Mutations</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that</a:t>
            </a:r>
            <a:r>
              <a:rPr lang="it-IT" altLang="en-US" sz="2800" dirty="0">
                <a:solidFill>
                  <a:srgbClr val="000000"/>
                </a:solidFill>
                <a:latin typeface="Arial" panose="020B0604020202020204" pitchFamily="34" charset="0"/>
              </a:rPr>
              <a:t> alter interactions </a:t>
            </a:r>
            <a:r>
              <a:rPr lang="it-IT" altLang="en-US" sz="2800" dirty="0" err="1">
                <a:solidFill>
                  <a:srgbClr val="000000"/>
                </a:solidFill>
                <a:latin typeface="Arial" panose="020B0604020202020204" pitchFamily="34" charset="0"/>
              </a:rPr>
              <a:t>that</a:t>
            </a:r>
            <a:r>
              <a:rPr lang="it-IT" altLang="en-US" sz="2800" dirty="0">
                <a:solidFill>
                  <a:srgbClr val="000000"/>
                </a:solidFill>
                <a:latin typeface="Arial" panose="020B0604020202020204" pitchFamily="34" charset="0"/>
              </a:rPr>
              <a:t> are key for </a:t>
            </a:r>
            <a:r>
              <a:rPr lang="it-IT" altLang="en-US" sz="2800" dirty="0" err="1">
                <a:solidFill>
                  <a:srgbClr val="000000"/>
                </a:solidFill>
                <a:latin typeface="Arial" panose="020B0604020202020204" pitchFamily="34" charset="0"/>
              </a:rPr>
              <a:t>folding</a:t>
            </a:r>
            <a:r>
              <a:rPr lang="it-IT" altLang="en-US" sz="2800" dirty="0">
                <a:solidFill>
                  <a:srgbClr val="000000"/>
                </a:solidFill>
                <a:latin typeface="Arial" panose="020B0604020202020204" pitchFamily="34" charset="0"/>
              </a:rPr>
              <a:t> and </a:t>
            </a:r>
            <a:r>
              <a:rPr lang="it-IT" altLang="en-US" sz="2800" dirty="0" err="1">
                <a:solidFill>
                  <a:srgbClr val="000000"/>
                </a:solidFill>
                <a:latin typeface="Arial" panose="020B0604020202020204" pitchFamily="34" charset="0"/>
              </a:rPr>
              <a:t>function</a:t>
            </a:r>
            <a:endParaRPr lang="it-IT" altLang="en-US" sz="2800" dirty="0">
              <a:solidFill>
                <a:srgbClr val="000000"/>
              </a:solidFill>
              <a:latin typeface="Arial" panose="020B0604020202020204" pitchFamily="34" charset="0"/>
            </a:endParaRPr>
          </a:p>
        </p:txBody>
      </p:sp>
      <p:sp>
        <p:nvSpPr>
          <p:cNvPr id="9" name="Freccia destra 8">
            <a:extLst>
              <a:ext uri="{FF2B5EF4-FFF2-40B4-BE49-F238E27FC236}">
                <a16:creationId xmlns:a16="http://schemas.microsoft.com/office/drawing/2014/main" id="{24870A70-CFF9-1749-8095-4344C9963E4C}"/>
              </a:ext>
            </a:extLst>
          </p:cNvPr>
          <p:cNvSpPr/>
          <p:nvPr/>
        </p:nvSpPr>
        <p:spPr bwMode="auto">
          <a:xfrm rot="928484">
            <a:off x="2683821" y="1996999"/>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it-IT" sz="2400">
              <a:solidFill>
                <a:srgbClr val="FFFF00"/>
              </a:solidFill>
              <a:latin typeface="Comic Sans MS" charset="0"/>
              <a:ea typeface="ＭＳ Ｐゴシック" charset="0"/>
            </a:endParaRPr>
          </a:p>
        </p:txBody>
      </p:sp>
      <p:sp>
        <p:nvSpPr>
          <p:cNvPr id="11" name="Freccia destra 10">
            <a:extLst>
              <a:ext uri="{FF2B5EF4-FFF2-40B4-BE49-F238E27FC236}">
                <a16:creationId xmlns:a16="http://schemas.microsoft.com/office/drawing/2014/main" id="{6DA828EF-66CD-D44E-A1EF-4356426DF248}"/>
              </a:ext>
            </a:extLst>
          </p:cNvPr>
          <p:cNvSpPr/>
          <p:nvPr/>
        </p:nvSpPr>
        <p:spPr bwMode="auto">
          <a:xfrm rot="15442931">
            <a:off x="7299571" y="4676737"/>
            <a:ext cx="847402" cy="674702"/>
          </a:xfrm>
          <a:prstGeom prst="rightArrow">
            <a:avLst/>
          </a:prstGeom>
          <a:gradFill flip="none" rotWithShape="1">
            <a:gsLst>
              <a:gs pos="0">
                <a:srgbClr val="FF0000">
                  <a:alpha val="70000"/>
                </a:srgbClr>
              </a:gs>
              <a:gs pos="14000">
                <a:srgbClr val="FF6600"/>
              </a:gs>
              <a:gs pos="94000">
                <a:srgbClr val="800080"/>
              </a:gs>
              <a:gs pos="34000">
                <a:srgbClr val="FFFF00"/>
              </a:gs>
              <a:gs pos="56000">
                <a:srgbClr val="00FF00"/>
              </a:gs>
              <a:gs pos="75000">
                <a:srgbClr val="0000FF">
                  <a:alpha val="92000"/>
                </a:srgbClr>
              </a:gs>
            </a:gsLst>
            <a:lin ang="0" scaled="1"/>
            <a:tileRect/>
          </a:gradFill>
          <a:ln w="9525" cap="flat" cmpd="sng" algn="ctr">
            <a:noFill/>
            <a:prstDash val="solid"/>
            <a:round/>
            <a:headEnd type="none" w="med" len="med"/>
            <a:tailEnd type="none" w="med" len="med"/>
          </a:ln>
          <a:effectLst/>
        </p:spPr>
        <p:txBody>
          <a:bodyPr/>
          <a:lstStyle/>
          <a:p>
            <a:pPr defTabSz="914400">
              <a:defRPr/>
            </a:pPr>
            <a:endParaRPr lang="it-IT" sz="2400">
              <a:solidFill>
                <a:srgbClr val="FFFF00"/>
              </a:solidFill>
              <a:latin typeface="Comic Sans M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35E121C-4F50-0E4E-8D37-BD616B3D9F15}"/>
              </a:ext>
            </a:extLst>
          </p:cNvPr>
          <p:cNvSpPr>
            <a:spLocks noChangeArrowheads="1"/>
          </p:cNvSpPr>
          <p:nvPr/>
        </p:nvSpPr>
        <p:spPr bwMode="auto">
          <a:xfrm>
            <a:off x="160338" y="612775"/>
            <a:ext cx="8983662" cy="461963"/>
          </a:xfrm>
          <a:prstGeom prst="rect">
            <a:avLst/>
          </a:prstGeom>
          <a:noFill/>
          <a:ln>
            <a:noFill/>
          </a:ln>
          <a:effectLst/>
        </p:spPr>
        <p:txBody>
          <a:bodyPr>
            <a:spAutoFit/>
          </a:bodyPr>
          <a:lstStyle/>
          <a:p>
            <a:pPr eaLnBrk="1" fontAlgn="auto" hangingPunct="1">
              <a:spcBef>
                <a:spcPts val="0"/>
              </a:spcBef>
              <a:spcAft>
                <a:spcPts val="0"/>
              </a:spcAft>
              <a:defRPr/>
            </a:pPr>
            <a:r>
              <a:rPr lang="it-IT" sz="2400" dirty="0" err="1">
                <a:solidFill>
                  <a:srgbClr val="000000"/>
                </a:solidFill>
                <a:latin typeface="Arial"/>
                <a:ea typeface="+mn-ea"/>
              </a:rPr>
              <a:t>Classical</a:t>
            </a:r>
            <a:r>
              <a:rPr lang="it-IT" sz="2400" dirty="0">
                <a:solidFill>
                  <a:srgbClr val="000000"/>
                </a:solidFill>
                <a:latin typeface="Arial"/>
                <a:ea typeface="+mn-ea"/>
              </a:rPr>
              <a:t> </a:t>
            </a:r>
            <a:r>
              <a:rPr lang="it-IT" sz="2400" dirty="0" err="1">
                <a:solidFill>
                  <a:srgbClr val="000000"/>
                </a:solidFill>
                <a:latin typeface="Arial"/>
                <a:ea typeface="+mn-ea"/>
              </a:rPr>
              <a:t>experimental</a:t>
            </a:r>
            <a:r>
              <a:rPr lang="it-IT" sz="2400" dirty="0">
                <a:solidFill>
                  <a:srgbClr val="000000"/>
                </a:solidFill>
                <a:latin typeface="Arial"/>
                <a:ea typeface="+mn-ea"/>
              </a:rPr>
              <a:t> </a:t>
            </a:r>
            <a:r>
              <a:rPr lang="it-IT" sz="2400" dirty="0" err="1">
                <a:solidFill>
                  <a:srgbClr val="000000"/>
                </a:solidFill>
                <a:latin typeface="Arial"/>
                <a:ea typeface="+mn-ea"/>
              </a:rPr>
              <a:t>methods</a:t>
            </a:r>
            <a:r>
              <a:rPr lang="it-IT" sz="2400" dirty="0">
                <a:solidFill>
                  <a:srgbClr val="000000"/>
                </a:solidFill>
                <a:latin typeface="Arial"/>
                <a:ea typeface="+mn-ea"/>
              </a:rPr>
              <a:t> for solving the 3D </a:t>
            </a:r>
            <a:r>
              <a:rPr lang="it-IT" sz="2400" dirty="0" err="1">
                <a:solidFill>
                  <a:srgbClr val="000000"/>
                </a:solidFill>
                <a:latin typeface="Arial"/>
                <a:ea typeface="+mn-ea"/>
              </a:rPr>
              <a:t>structure</a:t>
            </a:r>
            <a:r>
              <a:rPr lang="it-IT" sz="2400" dirty="0">
                <a:solidFill>
                  <a:srgbClr val="000000"/>
                </a:solidFill>
                <a:latin typeface="Arial"/>
                <a:ea typeface="+mn-ea"/>
              </a:rPr>
              <a:t>:</a:t>
            </a:r>
          </a:p>
        </p:txBody>
      </p:sp>
      <p:sp>
        <p:nvSpPr>
          <p:cNvPr id="19461" name="Text Box 5">
            <a:extLst>
              <a:ext uri="{FF2B5EF4-FFF2-40B4-BE49-F238E27FC236}">
                <a16:creationId xmlns:a16="http://schemas.microsoft.com/office/drawing/2014/main" id="{E74B53B1-69D0-4F4E-912D-11469302F760}"/>
              </a:ext>
            </a:extLst>
          </p:cNvPr>
          <p:cNvSpPr txBox="1">
            <a:spLocks noChangeArrowheads="1"/>
          </p:cNvSpPr>
          <p:nvPr/>
        </p:nvSpPr>
        <p:spPr bwMode="auto">
          <a:xfrm>
            <a:off x="0" y="0"/>
            <a:ext cx="9144000" cy="538163"/>
          </a:xfrm>
          <a:prstGeom prst="rect">
            <a:avLst/>
          </a:prstGeom>
          <a:noFill/>
          <a:ln>
            <a:noFill/>
          </a:ln>
          <a:effectLst/>
        </p:spPr>
        <p:txBody>
          <a:bodyPr>
            <a:spAutoFit/>
          </a:bodyPr>
          <a:lstStyle/>
          <a:p>
            <a:pPr algn="ctr" eaLnBrk="1" fontAlgn="auto" hangingPunct="1">
              <a:spcBef>
                <a:spcPts val="0"/>
              </a:spcBef>
              <a:spcAft>
                <a:spcPts val="0"/>
              </a:spcAft>
              <a:defRPr/>
            </a:pPr>
            <a:r>
              <a:rPr lang="it-IT" sz="2900" b="1" dirty="0">
                <a:solidFill>
                  <a:schemeClr val="tx2"/>
                </a:solidFill>
                <a:latin typeface="Arial"/>
                <a:ea typeface="+mn-ea"/>
              </a:rPr>
              <a:t>How can the </a:t>
            </a:r>
            <a:r>
              <a:rPr lang="it-IT" sz="2900" b="1" dirty="0" err="1">
                <a:solidFill>
                  <a:schemeClr val="tx2"/>
                </a:solidFill>
                <a:latin typeface="Arial"/>
                <a:ea typeface="+mn-ea"/>
              </a:rPr>
              <a:t>structure</a:t>
            </a:r>
            <a:r>
              <a:rPr lang="it-IT" sz="2900" b="1" dirty="0">
                <a:solidFill>
                  <a:schemeClr val="tx2"/>
                </a:solidFill>
                <a:latin typeface="Arial"/>
                <a:ea typeface="+mn-ea"/>
              </a:rPr>
              <a:t> of a </a:t>
            </a:r>
            <a:r>
              <a:rPr lang="it-IT" sz="2900" b="1" dirty="0" err="1">
                <a:solidFill>
                  <a:schemeClr val="tx2"/>
                </a:solidFill>
                <a:latin typeface="Arial"/>
                <a:ea typeface="+mn-ea"/>
              </a:rPr>
              <a:t>protein</a:t>
            </a:r>
            <a:r>
              <a:rPr lang="it-IT" sz="2900" b="1" dirty="0">
                <a:solidFill>
                  <a:schemeClr val="tx2"/>
                </a:solidFill>
                <a:latin typeface="Arial"/>
                <a:ea typeface="+mn-ea"/>
              </a:rPr>
              <a:t> be </a:t>
            </a:r>
            <a:r>
              <a:rPr lang="it-IT" sz="2900" b="1" dirty="0" err="1">
                <a:solidFill>
                  <a:schemeClr val="tx2"/>
                </a:solidFill>
                <a:latin typeface="Arial"/>
                <a:ea typeface="+mn-ea"/>
              </a:rPr>
              <a:t>studied</a:t>
            </a:r>
            <a:r>
              <a:rPr lang="it-IT" sz="2900" b="1" dirty="0">
                <a:solidFill>
                  <a:schemeClr val="tx2"/>
                </a:solidFill>
                <a:latin typeface="Arial"/>
                <a:ea typeface="+mn-ea"/>
              </a:rPr>
              <a:t>?</a:t>
            </a:r>
          </a:p>
        </p:txBody>
      </p:sp>
      <p:pic>
        <p:nvPicPr>
          <p:cNvPr id="32771" name="Immagine 1">
            <a:extLst>
              <a:ext uri="{FF2B5EF4-FFF2-40B4-BE49-F238E27FC236}">
                <a16:creationId xmlns:a16="http://schemas.microsoft.com/office/drawing/2014/main" id="{13236CB5-19D1-B348-8673-616C12999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979613"/>
            <a:ext cx="6242050" cy="480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E5427F48-0C1A-134E-BE96-2019571661C7}"/>
              </a:ext>
            </a:extLst>
          </p:cNvPr>
          <p:cNvSpPr>
            <a:spLocks noChangeArrowheads="1"/>
          </p:cNvSpPr>
          <p:nvPr/>
        </p:nvSpPr>
        <p:spPr bwMode="auto">
          <a:xfrm>
            <a:off x="723900" y="1096963"/>
            <a:ext cx="8353425" cy="830997"/>
          </a:xfrm>
          <a:prstGeom prst="rect">
            <a:avLst/>
          </a:prstGeom>
          <a:noFill/>
          <a:ln>
            <a:noFill/>
          </a:ln>
          <a:effectLst/>
        </p:spPr>
        <p:txBody>
          <a:bodyPr>
            <a:spAutoFit/>
          </a:bodyPr>
          <a:lstStyle/>
          <a:p>
            <a:pPr eaLnBrk="1" fontAlgn="auto" hangingPunct="1">
              <a:spcBef>
                <a:spcPts val="0"/>
              </a:spcBef>
              <a:spcAft>
                <a:spcPts val="0"/>
              </a:spcAft>
              <a:buFontTx/>
              <a:buChar char="•"/>
              <a:defRPr/>
            </a:pPr>
            <a:r>
              <a:rPr lang="it-IT" sz="2400" dirty="0">
                <a:solidFill>
                  <a:srgbClr val="0000FF"/>
                </a:solidFill>
                <a:latin typeface="Arial"/>
                <a:ea typeface="+mn-ea"/>
              </a:rPr>
              <a:t> X-ray </a:t>
            </a:r>
            <a:r>
              <a:rPr lang="it-IT" sz="2400" dirty="0" err="1">
                <a:solidFill>
                  <a:srgbClr val="0000FF"/>
                </a:solidFill>
                <a:latin typeface="Arial"/>
                <a:ea typeface="+mn-ea"/>
              </a:rPr>
              <a:t>crystallography</a:t>
            </a:r>
            <a:r>
              <a:rPr lang="it-IT" sz="2400" dirty="0">
                <a:solidFill>
                  <a:srgbClr val="0000FF"/>
                </a:solidFill>
                <a:latin typeface="Arial"/>
                <a:ea typeface="+mn-ea"/>
              </a:rPr>
              <a:t>
 </a:t>
            </a:r>
            <a:r>
              <a:rPr lang="it-IT" sz="2400" dirty="0" err="1">
                <a:solidFill>
                  <a:srgbClr val="0000FF"/>
                </a:solidFill>
                <a:latin typeface="Arial"/>
                <a:ea typeface="+mn-ea"/>
              </a:rPr>
              <a:t>Magnetic</a:t>
            </a:r>
            <a:r>
              <a:rPr lang="it-IT" sz="2400" dirty="0">
                <a:solidFill>
                  <a:srgbClr val="0000FF"/>
                </a:solidFill>
                <a:latin typeface="Arial"/>
                <a:ea typeface="+mn-ea"/>
              </a:rPr>
              <a:t> and </a:t>
            </a:r>
            <a:r>
              <a:rPr lang="it-IT" sz="2400" dirty="0" err="1">
                <a:solidFill>
                  <a:srgbClr val="0000FF"/>
                </a:solidFill>
                <a:latin typeface="Arial"/>
                <a:ea typeface="+mn-ea"/>
              </a:rPr>
              <a:t>nuclear</a:t>
            </a:r>
            <a:r>
              <a:rPr lang="it-IT" sz="2400" dirty="0">
                <a:solidFill>
                  <a:srgbClr val="0000FF"/>
                </a:solidFill>
                <a:latin typeface="Arial"/>
                <a:ea typeface="+mn-ea"/>
              </a:rPr>
              <a:t> </a:t>
            </a:r>
            <a:r>
              <a:rPr lang="it-IT" sz="2400" dirty="0" err="1">
                <a:solidFill>
                  <a:srgbClr val="0000FF"/>
                </a:solidFill>
                <a:latin typeface="Arial"/>
                <a:ea typeface="+mn-ea"/>
              </a:rPr>
              <a:t>resonance</a:t>
            </a:r>
            <a:r>
              <a:rPr lang="it-IT" sz="2400" dirty="0">
                <a:solidFill>
                  <a:srgbClr val="0000FF"/>
                </a:solidFill>
                <a:latin typeface="Arial"/>
                <a:ea typeface="+mn-ea"/>
              </a:rPr>
              <a:t> (NMR) </a:t>
            </a:r>
            <a:r>
              <a:rPr lang="it-IT" sz="2400" dirty="0" err="1">
                <a:solidFill>
                  <a:srgbClr val="0000FF"/>
                </a:solidFill>
                <a:latin typeface="Arial"/>
                <a:ea typeface="+mn-ea"/>
              </a:rPr>
              <a:t>spectroscopy</a:t>
            </a:r>
            <a:endParaRPr lang="it-IT" sz="2800" dirty="0">
              <a:solidFill>
                <a:srgbClr val="0000FF"/>
              </a:solidFill>
              <a:latin typeface="Arial"/>
              <a:ea typeface="+mn-ea"/>
            </a:endParaRPr>
          </a:p>
        </p:txBody>
      </p:sp>
      <p:sp>
        <p:nvSpPr>
          <p:cNvPr id="2" name="TextBox 1">
            <a:extLst>
              <a:ext uri="{FF2B5EF4-FFF2-40B4-BE49-F238E27FC236}">
                <a16:creationId xmlns:a16="http://schemas.microsoft.com/office/drawing/2014/main" id="{C3837AFB-3EAE-72C1-4693-24A1E9B84B5C}"/>
              </a:ext>
            </a:extLst>
          </p:cNvPr>
          <p:cNvSpPr txBox="1"/>
          <p:nvPr/>
        </p:nvSpPr>
        <p:spPr>
          <a:xfrm>
            <a:off x="1481957" y="2019028"/>
            <a:ext cx="2088931" cy="338554"/>
          </a:xfrm>
          <a:prstGeom prst="rect">
            <a:avLst/>
          </a:prstGeom>
          <a:solidFill>
            <a:schemeClr val="bg1"/>
          </a:solidFill>
        </p:spPr>
        <p:txBody>
          <a:bodyPr wrap="square" rtlCol="0">
            <a:spAutoFit/>
          </a:bodyPr>
          <a:lstStyle/>
          <a:p>
            <a:pPr algn="ctr"/>
            <a:r>
              <a:rPr lang="en-US" sz="1600" dirty="0"/>
              <a:t>Cloning in bacteria</a:t>
            </a:r>
          </a:p>
        </p:txBody>
      </p:sp>
      <p:sp>
        <p:nvSpPr>
          <p:cNvPr id="3" name="TextBox 2">
            <a:extLst>
              <a:ext uri="{FF2B5EF4-FFF2-40B4-BE49-F238E27FC236}">
                <a16:creationId xmlns:a16="http://schemas.microsoft.com/office/drawing/2014/main" id="{03C59873-27DF-FF88-141A-0849DB149113}"/>
              </a:ext>
            </a:extLst>
          </p:cNvPr>
          <p:cNvSpPr txBox="1"/>
          <p:nvPr/>
        </p:nvSpPr>
        <p:spPr>
          <a:xfrm>
            <a:off x="2887716" y="4091493"/>
            <a:ext cx="1069429" cy="584775"/>
          </a:xfrm>
          <a:prstGeom prst="rect">
            <a:avLst/>
          </a:prstGeom>
          <a:solidFill>
            <a:schemeClr val="bg1"/>
          </a:solidFill>
        </p:spPr>
        <p:txBody>
          <a:bodyPr wrap="square" rtlCol="0">
            <a:spAutoFit/>
          </a:bodyPr>
          <a:lstStyle/>
          <a:p>
            <a:pPr algn="ctr"/>
            <a:r>
              <a:rPr lang="en-US" sz="1600" dirty="0"/>
              <a:t>Clone expansion</a:t>
            </a:r>
          </a:p>
        </p:txBody>
      </p:sp>
      <p:sp>
        <p:nvSpPr>
          <p:cNvPr id="4" name="TextBox 3">
            <a:extLst>
              <a:ext uri="{FF2B5EF4-FFF2-40B4-BE49-F238E27FC236}">
                <a16:creationId xmlns:a16="http://schemas.microsoft.com/office/drawing/2014/main" id="{2B9648AD-06CA-C5C1-0599-525B9D01A840}"/>
              </a:ext>
            </a:extLst>
          </p:cNvPr>
          <p:cNvSpPr txBox="1"/>
          <p:nvPr/>
        </p:nvSpPr>
        <p:spPr>
          <a:xfrm>
            <a:off x="3489460" y="5127462"/>
            <a:ext cx="1602800" cy="584775"/>
          </a:xfrm>
          <a:prstGeom prst="rect">
            <a:avLst/>
          </a:prstGeom>
          <a:solidFill>
            <a:schemeClr val="bg1"/>
          </a:solidFill>
        </p:spPr>
        <p:txBody>
          <a:bodyPr wrap="square" rtlCol="0">
            <a:spAutoFit/>
          </a:bodyPr>
          <a:lstStyle/>
          <a:p>
            <a:pPr algn="ctr"/>
            <a:r>
              <a:rPr lang="en-US" sz="1600" dirty="0"/>
              <a:t>Protein purification</a:t>
            </a:r>
          </a:p>
        </p:txBody>
      </p:sp>
      <p:sp>
        <p:nvSpPr>
          <p:cNvPr id="5" name="TextBox 4">
            <a:extLst>
              <a:ext uri="{FF2B5EF4-FFF2-40B4-BE49-F238E27FC236}">
                <a16:creationId xmlns:a16="http://schemas.microsoft.com/office/drawing/2014/main" id="{3382EF9D-5A99-77FB-3821-77362F613B74}"/>
              </a:ext>
            </a:extLst>
          </p:cNvPr>
          <p:cNvSpPr txBox="1"/>
          <p:nvPr/>
        </p:nvSpPr>
        <p:spPr>
          <a:xfrm>
            <a:off x="3957145" y="4059773"/>
            <a:ext cx="1602800" cy="584775"/>
          </a:xfrm>
          <a:prstGeom prst="rect">
            <a:avLst/>
          </a:prstGeom>
          <a:solidFill>
            <a:schemeClr val="bg1"/>
          </a:solidFill>
        </p:spPr>
        <p:txBody>
          <a:bodyPr wrap="square" rtlCol="0">
            <a:spAutoFit/>
          </a:bodyPr>
          <a:lstStyle/>
          <a:p>
            <a:pPr algn="ctr"/>
            <a:r>
              <a:rPr lang="en-US" sz="1600" dirty="0"/>
              <a:t>Crystals</a:t>
            </a:r>
          </a:p>
          <a:p>
            <a:pPr algn="ctr"/>
            <a:endParaRPr lang="en-US" sz="1600" dirty="0"/>
          </a:p>
        </p:txBody>
      </p:sp>
      <p:sp>
        <p:nvSpPr>
          <p:cNvPr id="6" name="TextBox 5">
            <a:extLst>
              <a:ext uri="{FF2B5EF4-FFF2-40B4-BE49-F238E27FC236}">
                <a16:creationId xmlns:a16="http://schemas.microsoft.com/office/drawing/2014/main" id="{122D788D-D736-44A8-59B2-A06903554AAF}"/>
              </a:ext>
            </a:extLst>
          </p:cNvPr>
          <p:cNvSpPr txBox="1"/>
          <p:nvPr/>
        </p:nvSpPr>
        <p:spPr>
          <a:xfrm>
            <a:off x="4673353" y="1950185"/>
            <a:ext cx="1459433" cy="646331"/>
          </a:xfrm>
          <a:prstGeom prst="rect">
            <a:avLst/>
          </a:prstGeom>
          <a:solidFill>
            <a:srgbClr val="4167FF"/>
          </a:solidFill>
        </p:spPr>
        <p:txBody>
          <a:bodyPr wrap="square" rtlCol="0">
            <a:spAutoFit/>
          </a:bodyPr>
          <a:lstStyle/>
          <a:p>
            <a:pPr algn="ctr"/>
            <a:endParaRPr lang="en-US" sz="200" dirty="0">
              <a:solidFill>
                <a:schemeClr val="bg1"/>
              </a:solidFill>
            </a:endParaRPr>
          </a:p>
          <a:p>
            <a:pPr algn="ctr"/>
            <a:r>
              <a:rPr lang="en-US" sz="1600" dirty="0">
                <a:solidFill>
                  <a:schemeClr val="bg1"/>
                </a:solidFill>
              </a:rPr>
              <a:t>X-ray diffraction</a:t>
            </a:r>
          </a:p>
          <a:p>
            <a:pPr algn="ctr"/>
            <a:endParaRPr lang="en-US" sz="200" dirty="0">
              <a:solidFill>
                <a:schemeClr val="bg1"/>
              </a:solidFill>
            </a:endParaRPr>
          </a:p>
        </p:txBody>
      </p:sp>
      <p:sp>
        <p:nvSpPr>
          <p:cNvPr id="7" name="TextBox 6">
            <a:extLst>
              <a:ext uri="{FF2B5EF4-FFF2-40B4-BE49-F238E27FC236}">
                <a16:creationId xmlns:a16="http://schemas.microsoft.com/office/drawing/2014/main" id="{977934CA-9F3C-9742-ECCC-17BFD0BB8FEC}"/>
              </a:ext>
            </a:extLst>
          </p:cNvPr>
          <p:cNvSpPr txBox="1"/>
          <p:nvPr/>
        </p:nvSpPr>
        <p:spPr>
          <a:xfrm>
            <a:off x="6249358" y="3166757"/>
            <a:ext cx="1349622" cy="684803"/>
          </a:xfrm>
          <a:prstGeom prst="rect">
            <a:avLst/>
          </a:prstGeom>
          <a:solidFill>
            <a:srgbClr val="4167FF"/>
          </a:solidFill>
        </p:spPr>
        <p:txBody>
          <a:bodyPr wrap="square" rtlCol="0">
            <a:spAutoFit/>
          </a:bodyPr>
          <a:lstStyle/>
          <a:p>
            <a:pPr algn="ctr"/>
            <a:endParaRPr lang="en-US" sz="1050" dirty="0">
              <a:solidFill>
                <a:schemeClr val="bg1"/>
              </a:solidFill>
            </a:endParaRPr>
          </a:p>
          <a:p>
            <a:pPr algn="ctr"/>
            <a:r>
              <a:rPr lang="en-US" sz="1600" dirty="0">
                <a:solidFill>
                  <a:schemeClr val="bg1"/>
                </a:solidFill>
              </a:rPr>
              <a:t>NMR</a:t>
            </a:r>
          </a:p>
          <a:p>
            <a:pPr algn="ctr"/>
            <a:endParaRPr lang="en-US" sz="1050"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D03655A-AE57-5A48-A6EC-84F5D7F6F503}"/>
              </a:ext>
            </a:extLst>
          </p:cNvPr>
          <p:cNvSpPr>
            <a:spLocks noGrp="1"/>
          </p:cNvSpPr>
          <p:nvPr>
            <p:ph type="title"/>
          </p:nvPr>
        </p:nvSpPr>
        <p:spPr>
          <a:xfrm>
            <a:off x="398463" y="-227013"/>
            <a:ext cx="8229600" cy="1143001"/>
          </a:xfrm>
        </p:spPr>
        <p:txBody>
          <a:bodyPr/>
          <a:lstStyle/>
          <a:p>
            <a:pPr eaLnBrk="1" hangingPunct="1"/>
            <a:r>
              <a:rPr lang="en-US" altLang="en-US" sz="3600" b="1">
                <a:solidFill>
                  <a:srgbClr val="000090"/>
                </a:solidFill>
                <a:latin typeface="Arial" panose="020B0604020202020204" pitchFamily="34" charset="0"/>
                <a:ea typeface="ＭＳ Ｐゴシック" panose="020B0600070205080204" pitchFamily="34" charset="-128"/>
                <a:cs typeface="Arial" panose="020B0604020202020204" pitchFamily="34" charset="0"/>
              </a:rPr>
              <a:t>X-Ray Crystallography</a:t>
            </a:r>
          </a:p>
        </p:txBody>
      </p:sp>
      <p:grpSp>
        <p:nvGrpSpPr>
          <p:cNvPr id="33794" name="Group 11">
            <a:extLst>
              <a:ext uri="{FF2B5EF4-FFF2-40B4-BE49-F238E27FC236}">
                <a16:creationId xmlns:a16="http://schemas.microsoft.com/office/drawing/2014/main" id="{0DE3BB9B-8033-4D43-AC35-924A448BBDE6}"/>
              </a:ext>
            </a:extLst>
          </p:cNvPr>
          <p:cNvGrpSpPr>
            <a:grpSpLocks/>
          </p:cNvGrpSpPr>
          <p:nvPr/>
        </p:nvGrpSpPr>
        <p:grpSpPr bwMode="auto">
          <a:xfrm>
            <a:off x="3767138" y="1279525"/>
            <a:ext cx="1785937" cy="977900"/>
            <a:chOff x="4368" y="768"/>
            <a:chExt cx="1125" cy="616"/>
          </a:xfrm>
        </p:grpSpPr>
        <p:pic>
          <p:nvPicPr>
            <p:cNvPr id="33807" name="Picture 5" descr="~AUT0052">
              <a:extLst>
                <a:ext uri="{FF2B5EF4-FFF2-40B4-BE49-F238E27FC236}">
                  <a16:creationId xmlns:a16="http://schemas.microsoft.com/office/drawing/2014/main" id="{5738059F-1D62-884B-A895-DFD4843AB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 y="768"/>
              <a:ext cx="1125" cy="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0" name="Line 6">
              <a:extLst>
                <a:ext uri="{FF2B5EF4-FFF2-40B4-BE49-F238E27FC236}">
                  <a16:creationId xmlns:a16="http://schemas.microsoft.com/office/drawing/2014/main" id="{9AC5A3FA-85B7-D84B-8330-168FE120EE48}"/>
                </a:ext>
              </a:extLst>
            </p:cNvPr>
            <p:cNvSpPr>
              <a:spLocks noChangeShapeType="1"/>
            </p:cNvSpPr>
            <p:nvPr/>
          </p:nvSpPr>
          <p:spPr bwMode="auto">
            <a:xfrm>
              <a:off x="5320" y="1224"/>
              <a:ext cx="0" cy="144"/>
            </a:xfrm>
            <a:prstGeom prst="line">
              <a:avLst/>
            </a:prstGeom>
            <a:noFill/>
            <a:ln w="9525">
              <a:solidFill>
                <a:schemeClr val="tx1"/>
              </a:solidFill>
              <a:round/>
              <a:headEnd/>
              <a:tailEnd/>
            </a:ln>
            <a:effectLst/>
          </p:spPr>
          <p:txBody>
            <a:bodyPr/>
            <a:lstStyle/>
            <a:p>
              <a:pPr eaLnBrk="1" fontAlgn="auto" hangingPunct="1">
                <a:spcBef>
                  <a:spcPts val="0"/>
                </a:spcBef>
                <a:spcAft>
                  <a:spcPts val="0"/>
                </a:spcAft>
                <a:defRPr/>
              </a:pPr>
              <a:endParaRPr lang="it-IT">
                <a:latin typeface="+mn-lt"/>
                <a:ea typeface="+mn-ea"/>
              </a:endParaRPr>
            </a:p>
          </p:txBody>
        </p:sp>
        <p:sp>
          <p:nvSpPr>
            <p:cNvPr id="67591" name="Line 7">
              <a:extLst>
                <a:ext uri="{FF2B5EF4-FFF2-40B4-BE49-F238E27FC236}">
                  <a16:creationId xmlns:a16="http://schemas.microsoft.com/office/drawing/2014/main" id="{FEC18A8D-874F-AE46-AE87-B3C19101D7E5}"/>
                </a:ext>
              </a:extLst>
            </p:cNvPr>
            <p:cNvSpPr>
              <a:spLocks noChangeShapeType="1"/>
            </p:cNvSpPr>
            <p:nvPr/>
          </p:nvSpPr>
          <p:spPr bwMode="auto">
            <a:xfrm>
              <a:off x="4432" y="1224"/>
              <a:ext cx="0" cy="144"/>
            </a:xfrm>
            <a:prstGeom prst="line">
              <a:avLst/>
            </a:prstGeom>
            <a:noFill/>
            <a:ln w="9525">
              <a:solidFill>
                <a:schemeClr val="tx1"/>
              </a:solidFill>
              <a:round/>
              <a:headEnd/>
              <a:tailEnd/>
            </a:ln>
            <a:effectLst/>
          </p:spPr>
          <p:txBody>
            <a:bodyPr/>
            <a:lstStyle/>
            <a:p>
              <a:pPr eaLnBrk="1" fontAlgn="auto" hangingPunct="1">
                <a:spcBef>
                  <a:spcPts val="0"/>
                </a:spcBef>
                <a:spcAft>
                  <a:spcPts val="0"/>
                </a:spcAft>
                <a:defRPr/>
              </a:pPr>
              <a:endParaRPr lang="it-IT">
                <a:latin typeface="+mn-lt"/>
                <a:ea typeface="+mn-ea"/>
              </a:endParaRPr>
            </a:p>
          </p:txBody>
        </p:sp>
        <p:sp>
          <p:nvSpPr>
            <p:cNvPr id="67592" name="Line 8">
              <a:extLst>
                <a:ext uri="{FF2B5EF4-FFF2-40B4-BE49-F238E27FC236}">
                  <a16:creationId xmlns:a16="http://schemas.microsoft.com/office/drawing/2014/main" id="{AD52073C-817D-2E4A-BC7D-A26E0FE859DB}"/>
                </a:ext>
              </a:extLst>
            </p:cNvPr>
            <p:cNvSpPr>
              <a:spLocks noChangeShapeType="1"/>
            </p:cNvSpPr>
            <p:nvPr/>
          </p:nvSpPr>
          <p:spPr bwMode="auto">
            <a:xfrm>
              <a:off x="4440" y="1288"/>
              <a:ext cx="880" cy="0"/>
            </a:xfrm>
            <a:prstGeom prst="line">
              <a:avLst/>
            </a:prstGeom>
            <a:noFill/>
            <a:ln w="9525">
              <a:solidFill>
                <a:schemeClr val="tx1"/>
              </a:solidFill>
              <a:round/>
              <a:headEnd/>
              <a:tailEnd/>
            </a:ln>
            <a:effectLst/>
          </p:spPr>
          <p:txBody>
            <a:bodyPr/>
            <a:lstStyle/>
            <a:p>
              <a:pPr eaLnBrk="1" fontAlgn="auto" hangingPunct="1">
                <a:spcBef>
                  <a:spcPts val="0"/>
                </a:spcBef>
                <a:spcAft>
                  <a:spcPts val="0"/>
                </a:spcAft>
                <a:defRPr/>
              </a:pPr>
              <a:endParaRPr lang="it-IT">
                <a:latin typeface="+mn-lt"/>
                <a:ea typeface="+mn-ea"/>
              </a:endParaRPr>
            </a:p>
          </p:txBody>
        </p:sp>
        <p:sp>
          <p:nvSpPr>
            <p:cNvPr id="67593" name="Text Box 9">
              <a:extLst>
                <a:ext uri="{FF2B5EF4-FFF2-40B4-BE49-F238E27FC236}">
                  <a16:creationId xmlns:a16="http://schemas.microsoft.com/office/drawing/2014/main" id="{03677004-549B-DE43-B848-837A93E4D54C}"/>
                </a:ext>
              </a:extLst>
            </p:cNvPr>
            <p:cNvSpPr txBox="1">
              <a:spLocks noChangeArrowheads="1"/>
            </p:cNvSpPr>
            <p:nvPr/>
          </p:nvSpPr>
          <p:spPr bwMode="auto">
            <a:xfrm>
              <a:off x="4621" y="1192"/>
              <a:ext cx="491" cy="192"/>
            </a:xfrm>
            <a:prstGeom prst="rect">
              <a:avLst/>
            </a:prstGeom>
            <a:solidFill>
              <a:schemeClr val="bg1"/>
            </a:solidFill>
            <a:ln>
              <a:noFill/>
            </a:ln>
            <a:effectLst/>
          </p:spPr>
          <p:txBody>
            <a:bodyPr wrap="none">
              <a:spAutoFit/>
            </a:bodyPr>
            <a:lstStyle/>
            <a:p>
              <a:pPr eaLnBrk="1" fontAlgn="auto" hangingPunct="1">
                <a:spcBef>
                  <a:spcPts val="0"/>
                </a:spcBef>
                <a:spcAft>
                  <a:spcPts val="0"/>
                </a:spcAft>
                <a:defRPr/>
              </a:pPr>
              <a:r>
                <a:rPr lang="en-US" sz="1400">
                  <a:latin typeface="Times New Roman" charset="0"/>
                  <a:ea typeface="+mn-ea"/>
                </a:rPr>
                <a:t>~0.5mm</a:t>
              </a:r>
            </a:p>
          </p:txBody>
        </p:sp>
      </p:grpSp>
      <p:pic>
        <p:nvPicPr>
          <p:cNvPr id="33795" name="Picture 10" descr="~AUT0053">
            <a:extLst>
              <a:ext uri="{FF2B5EF4-FFF2-40B4-BE49-F238E27FC236}">
                <a16:creationId xmlns:a16="http://schemas.microsoft.com/office/drawing/2014/main" id="{FF2E8895-3ADF-4A40-97C5-C4F109A8A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22300"/>
            <a:ext cx="2209800" cy="234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6" name="AutoShape 12">
            <a:extLst>
              <a:ext uri="{FF2B5EF4-FFF2-40B4-BE49-F238E27FC236}">
                <a16:creationId xmlns:a16="http://schemas.microsoft.com/office/drawing/2014/main" id="{66D8B662-2149-1A49-8538-6DC384D039FC}"/>
              </a:ext>
            </a:extLst>
          </p:cNvPr>
          <p:cNvSpPr>
            <a:spLocks noChangeArrowheads="1"/>
          </p:cNvSpPr>
          <p:nvPr/>
        </p:nvSpPr>
        <p:spPr bwMode="auto">
          <a:xfrm>
            <a:off x="2716213" y="1570038"/>
            <a:ext cx="989012" cy="381000"/>
          </a:xfrm>
          <a:prstGeom prst="rightArrow">
            <a:avLst>
              <a:gd name="adj1" fmla="val 50000"/>
              <a:gd name="adj2" fmla="val 85000"/>
            </a:avLst>
          </a:prstGeom>
          <a:solidFill>
            <a:schemeClr val="accent1"/>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dirty="0">
              <a:latin typeface="+mn-lt"/>
              <a:ea typeface="+mn-ea"/>
            </a:endParaRPr>
          </a:p>
        </p:txBody>
      </p:sp>
      <p:pic>
        <p:nvPicPr>
          <p:cNvPr id="33797" name="Picture 14" descr="~AUT0055">
            <a:extLst>
              <a:ext uri="{FF2B5EF4-FFF2-40B4-BE49-F238E27FC236}">
                <a16:creationId xmlns:a16="http://schemas.microsoft.com/office/drawing/2014/main" id="{E692F19A-CA5C-8B40-BA7E-296AE47AD6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90563"/>
            <a:ext cx="2006600" cy="223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8" name="CasellaDiTesto 1">
            <a:extLst>
              <a:ext uri="{FF2B5EF4-FFF2-40B4-BE49-F238E27FC236}">
                <a16:creationId xmlns:a16="http://schemas.microsoft.com/office/drawing/2014/main" id="{5A2117A3-FCCD-324E-A76B-ED18B0492767}"/>
              </a:ext>
            </a:extLst>
          </p:cNvPr>
          <p:cNvSpPr txBox="1">
            <a:spLocks noChangeArrowheads="1"/>
          </p:cNvSpPr>
          <p:nvPr/>
        </p:nvSpPr>
        <p:spPr bwMode="auto">
          <a:xfrm>
            <a:off x="3767138" y="2232025"/>
            <a:ext cx="18097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a:latin typeface="Arial" panose="020B0604020202020204" pitchFamily="34" charset="0"/>
                <a:cs typeface="Arial" panose="020B0604020202020204" pitchFamily="34" charset="0"/>
              </a:rPr>
              <a:t>Protein crystal</a:t>
            </a:r>
          </a:p>
        </p:txBody>
      </p:sp>
      <p:pic>
        <p:nvPicPr>
          <p:cNvPr id="33799" name="Picture 5" descr="~AUT0057">
            <a:extLst>
              <a:ext uri="{FF2B5EF4-FFF2-40B4-BE49-F238E27FC236}">
                <a16:creationId xmlns:a16="http://schemas.microsoft.com/office/drawing/2014/main" id="{22B7BBEF-3427-854B-B8AF-DE63D4300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3719513"/>
            <a:ext cx="2809875" cy="221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800" name="Picture 6" descr="~AUT0058">
            <a:extLst>
              <a:ext uri="{FF2B5EF4-FFF2-40B4-BE49-F238E27FC236}">
                <a16:creationId xmlns:a16="http://schemas.microsoft.com/office/drawing/2014/main" id="{C7B40CB8-C0E4-6048-BD1F-A968F97129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7175" y="3424238"/>
            <a:ext cx="2744788"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01" name="Rectangle 2">
            <a:extLst>
              <a:ext uri="{FF2B5EF4-FFF2-40B4-BE49-F238E27FC236}">
                <a16:creationId xmlns:a16="http://schemas.microsoft.com/office/drawing/2014/main" id="{E3A2D930-475E-5640-9B7C-BCE4C4C15130}"/>
              </a:ext>
            </a:extLst>
          </p:cNvPr>
          <p:cNvSpPr txBox="1">
            <a:spLocks noChangeArrowheads="1"/>
          </p:cNvSpPr>
          <p:nvPr/>
        </p:nvSpPr>
        <p:spPr bwMode="auto">
          <a:xfrm>
            <a:off x="398463" y="2967038"/>
            <a:ext cx="272891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Arial" panose="020B0604020202020204" pitchFamily="34" charset="0"/>
                <a:cs typeface="Arial" panose="020B0604020202020204" pitchFamily="34" charset="0"/>
              </a:rPr>
              <a:t>X-Ray diffraction</a:t>
            </a:r>
          </a:p>
        </p:txBody>
      </p:sp>
      <p:sp>
        <p:nvSpPr>
          <p:cNvPr id="19" name="AutoShape 12">
            <a:extLst>
              <a:ext uri="{FF2B5EF4-FFF2-40B4-BE49-F238E27FC236}">
                <a16:creationId xmlns:a16="http://schemas.microsoft.com/office/drawing/2014/main" id="{957D512E-7B12-364B-B967-528DE1BC79EB}"/>
              </a:ext>
            </a:extLst>
          </p:cNvPr>
          <p:cNvSpPr>
            <a:spLocks noChangeArrowheads="1"/>
          </p:cNvSpPr>
          <p:nvPr/>
        </p:nvSpPr>
        <p:spPr bwMode="auto">
          <a:xfrm rot="8486349">
            <a:off x="2870200" y="2776538"/>
            <a:ext cx="989013" cy="381000"/>
          </a:xfrm>
          <a:prstGeom prst="rightArrow">
            <a:avLst>
              <a:gd name="adj1" fmla="val 50000"/>
              <a:gd name="adj2" fmla="val 85000"/>
            </a:avLst>
          </a:prstGeom>
          <a:solidFill>
            <a:schemeClr val="accent1"/>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33803" name="Rectangle 2">
            <a:extLst>
              <a:ext uri="{FF2B5EF4-FFF2-40B4-BE49-F238E27FC236}">
                <a16:creationId xmlns:a16="http://schemas.microsoft.com/office/drawing/2014/main" id="{05518CC2-B84F-C94F-91DC-12E24B51C8F8}"/>
              </a:ext>
            </a:extLst>
          </p:cNvPr>
          <p:cNvSpPr txBox="1">
            <a:spLocks noChangeArrowheads="1"/>
          </p:cNvSpPr>
          <p:nvPr/>
        </p:nvSpPr>
        <p:spPr bwMode="auto">
          <a:xfrm>
            <a:off x="6080125" y="3619500"/>
            <a:ext cx="29511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000">
                <a:latin typeface="Arial" panose="020B0604020202020204" pitchFamily="34" charset="0"/>
                <a:cs typeface="Arial" panose="020B0604020202020204" pitchFamily="34" charset="0"/>
              </a:rPr>
              <a:t>Electron Density Maps</a:t>
            </a:r>
          </a:p>
        </p:txBody>
      </p:sp>
      <p:pic>
        <p:nvPicPr>
          <p:cNvPr id="33804" name="Picture 5" descr="edens">
            <a:extLst>
              <a:ext uri="{FF2B5EF4-FFF2-40B4-BE49-F238E27FC236}">
                <a16:creationId xmlns:a16="http://schemas.microsoft.com/office/drawing/2014/main" id="{57E1AC46-1237-5745-A93D-51797983E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175" t="11537" r="-3175" b="5901"/>
          <a:stretch>
            <a:fillRect/>
          </a:stretch>
        </p:blipFill>
        <p:spPr bwMode="auto">
          <a:xfrm>
            <a:off x="6027738" y="4476750"/>
            <a:ext cx="3194050" cy="22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AutoShape 12">
            <a:extLst>
              <a:ext uri="{FF2B5EF4-FFF2-40B4-BE49-F238E27FC236}">
                <a16:creationId xmlns:a16="http://schemas.microsoft.com/office/drawing/2014/main" id="{451ADC6F-CACE-C14C-9691-37FBF3F62F29}"/>
              </a:ext>
            </a:extLst>
          </p:cNvPr>
          <p:cNvSpPr>
            <a:spLocks noChangeArrowheads="1"/>
          </p:cNvSpPr>
          <p:nvPr/>
        </p:nvSpPr>
        <p:spPr bwMode="auto">
          <a:xfrm rot="1126733">
            <a:off x="4921250" y="6083300"/>
            <a:ext cx="987425" cy="381000"/>
          </a:xfrm>
          <a:prstGeom prst="rightArrow">
            <a:avLst>
              <a:gd name="adj1" fmla="val 50000"/>
              <a:gd name="adj2" fmla="val 85000"/>
            </a:avLst>
          </a:prstGeom>
          <a:solidFill>
            <a:schemeClr val="accent1"/>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3" name="Rettangolo 2">
            <a:extLst>
              <a:ext uri="{FF2B5EF4-FFF2-40B4-BE49-F238E27FC236}">
                <a16:creationId xmlns:a16="http://schemas.microsoft.com/office/drawing/2014/main" id="{45613AF1-5C32-B14A-B4AB-5F54F3988F6C}"/>
              </a:ext>
            </a:extLst>
          </p:cNvPr>
          <p:cNvSpPr/>
          <p:nvPr/>
        </p:nvSpPr>
        <p:spPr>
          <a:xfrm>
            <a:off x="2295525" y="6265863"/>
            <a:ext cx="3249613" cy="584200"/>
          </a:xfrm>
          <a:prstGeom prst="rect">
            <a:avLst/>
          </a:prstGeom>
        </p:spPr>
        <p:txBody>
          <a:bodyPr>
            <a:spAutoFit/>
          </a:bodyPr>
          <a:lstStyle/>
          <a:p>
            <a:pPr algn="ctr" eaLnBrk="1" fontAlgn="auto" hangingPunct="1">
              <a:spcBef>
                <a:spcPts val="0"/>
              </a:spcBef>
              <a:spcAft>
                <a:spcPts val="0"/>
              </a:spcAft>
              <a:defRPr/>
            </a:pPr>
            <a:r>
              <a:rPr lang="en-US" sz="1600" dirty="0">
                <a:solidFill>
                  <a:schemeClr val="tx1">
                    <a:lumMod val="65000"/>
                    <a:lumOff val="35000"/>
                  </a:schemeClr>
                </a:solidFill>
                <a:latin typeface="Arial"/>
                <a:ea typeface="+mn-ea"/>
                <a:cs typeface="Arial"/>
              </a:rPr>
              <a:t>two-dimensional images taken at different orientations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a:extLst>
              <a:ext uri="{FF2B5EF4-FFF2-40B4-BE49-F238E27FC236}">
                <a16:creationId xmlns:a16="http://schemas.microsoft.com/office/drawing/2014/main" id="{1D5F7A86-6E86-1B46-A31B-2924E5BC0B75}"/>
              </a:ext>
            </a:extLst>
          </p:cNvPr>
          <p:cNvSpPr txBox="1">
            <a:spLocks noChangeArrowheads="1"/>
          </p:cNvSpPr>
          <p:nvPr/>
        </p:nvSpPr>
        <p:spPr bwMode="auto">
          <a:xfrm>
            <a:off x="228600" y="217488"/>
            <a:ext cx="8686800" cy="1816100"/>
          </a:xfrm>
          <a:prstGeom prst="rect">
            <a:avLst/>
          </a:prstGeom>
          <a:noFill/>
          <a:ln>
            <a:noFill/>
          </a:ln>
          <a:effectLst/>
        </p:spPr>
        <p:txBody>
          <a:bodyPr>
            <a:spAutoFit/>
          </a:bodyPr>
          <a:lstStyle/>
          <a:p>
            <a:pPr marL="571500" indent="-571500" eaLnBrk="1" fontAlgn="auto" hangingPunct="1">
              <a:spcBef>
                <a:spcPts val="0"/>
              </a:spcBef>
              <a:spcAft>
                <a:spcPts val="0"/>
              </a:spcAft>
              <a:buFont typeface="Arial"/>
              <a:buChar char="•"/>
              <a:defRPr/>
            </a:pPr>
            <a:r>
              <a:rPr lang="it-IT" sz="2800" b="1" dirty="0" err="1">
                <a:solidFill>
                  <a:srgbClr val="DB00DB"/>
                </a:solidFill>
                <a:latin typeface="Arial"/>
                <a:ea typeface="+mn-ea"/>
                <a:cs typeface="Arial"/>
              </a:rPr>
              <a:t>Uniprot</a:t>
            </a:r>
            <a:r>
              <a:rPr lang="it-IT" sz="2800" b="1" dirty="0">
                <a:solidFill>
                  <a:srgbClr val="DB00DB"/>
                </a:solidFill>
                <a:latin typeface="Arial"/>
                <a:ea typeface="+mn-ea"/>
                <a:cs typeface="Arial"/>
              </a:rPr>
              <a:t>/</a:t>
            </a:r>
            <a:r>
              <a:rPr lang="it-IT" sz="2800" b="1" dirty="0" err="1">
                <a:solidFill>
                  <a:srgbClr val="DB00DB"/>
                </a:solidFill>
                <a:latin typeface="Arial"/>
                <a:ea typeface="+mn-ea"/>
                <a:cs typeface="Arial"/>
              </a:rPr>
              <a:t>Swissprot</a:t>
            </a:r>
            <a:r>
              <a:rPr lang="it-IT" sz="2800" b="1" dirty="0">
                <a:solidFill>
                  <a:srgbClr val="DB00DB"/>
                </a:solidFill>
                <a:latin typeface="Arial"/>
                <a:ea typeface="+mn-ea"/>
                <a:cs typeface="Arial"/>
              </a:rPr>
              <a:t> </a:t>
            </a:r>
            <a:r>
              <a:rPr lang="it-IT" sz="2400" dirty="0">
                <a:latin typeface="Arial"/>
                <a:ea typeface="+mn-ea"/>
                <a:cs typeface="Arial"/>
              </a:rPr>
              <a:t>Release 2014_08 of 03-Sep-14 of </a:t>
            </a:r>
            <a:r>
              <a:rPr lang="it-IT" sz="2400" dirty="0" err="1">
                <a:latin typeface="Arial"/>
                <a:ea typeface="+mn-ea"/>
                <a:cs typeface="Arial"/>
              </a:rPr>
              <a:t>contains</a:t>
            </a:r>
            <a:r>
              <a:rPr lang="it-IT" sz="2400" dirty="0">
                <a:latin typeface="Arial"/>
                <a:ea typeface="+mn-ea"/>
                <a:cs typeface="Arial"/>
              </a:rPr>
              <a:t> </a:t>
            </a:r>
            <a:r>
              <a:rPr lang="it-IT" sz="2800" b="1" dirty="0">
                <a:solidFill>
                  <a:srgbClr val="DB00DB"/>
                </a:solidFill>
                <a:latin typeface="Arial"/>
                <a:ea typeface="+mn-ea"/>
                <a:cs typeface="Arial"/>
              </a:rPr>
              <a:t>546,238 </a:t>
            </a:r>
            <a:r>
              <a:rPr lang="it-IT" sz="2800" b="1" dirty="0" err="1">
                <a:solidFill>
                  <a:srgbClr val="DB00DB"/>
                </a:solidFill>
                <a:latin typeface="Arial"/>
                <a:ea typeface="+mn-ea"/>
                <a:cs typeface="Arial"/>
              </a:rPr>
              <a:t>sequence</a:t>
            </a:r>
            <a:r>
              <a:rPr lang="it-IT" sz="2800" b="1" dirty="0">
                <a:solidFill>
                  <a:srgbClr val="DB00DB"/>
                </a:solidFill>
                <a:latin typeface="Arial"/>
                <a:ea typeface="+mn-ea"/>
                <a:cs typeface="Arial"/>
              </a:rPr>
              <a:t> entries</a:t>
            </a:r>
          </a:p>
          <a:p>
            <a:pPr marL="571500" indent="-571500" eaLnBrk="1" fontAlgn="auto" hangingPunct="1">
              <a:spcBef>
                <a:spcPts val="0"/>
              </a:spcBef>
              <a:spcAft>
                <a:spcPts val="0"/>
              </a:spcAft>
              <a:buFont typeface="Arial"/>
              <a:buChar char="•"/>
              <a:defRPr/>
            </a:pPr>
            <a:r>
              <a:rPr lang="it-IT" sz="2800" b="1" dirty="0">
                <a:solidFill>
                  <a:srgbClr val="000090"/>
                </a:solidFill>
                <a:latin typeface="Arial"/>
                <a:ea typeface="+mn-ea"/>
                <a:cs typeface="Arial"/>
              </a:rPr>
              <a:t>PDB</a:t>
            </a:r>
            <a:r>
              <a:rPr lang="it-IT" sz="2400" dirty="0">
                <a:latin typeface="Arial"/>
                <a:ea typeface="+mn-ea"/>
                <a:cs typeface="Arial"/>
              </a:rPr>
              <a:t> </a:t>
            </a:r>
            <a:r>
              <a:rPr lang="it-IT" sz="2400" dirty="0" err="1">
                <a:latin typeface="Arial"/>
                <a:ea typeface="+mn-ea"/>
                <a:cs typeface="Arial"/>
              </a:rPr>
              <a:t>As</a:t>
            </a:r>
            <a:r>
              <a:rPr lang="it-IT" sz="2400" dirty="0">
                <a:latin typeface="Arial"/>
                <a:ea typeface="+mn-ea"/>
                <a:cs typeface="Arial"/>
              </a:rPr>
              <a:t> of Tuesday Sep 16, 2014 at 5 PM PDT </a:t>
            </a:r>
            <a:r>
              <a:rPr lang="it-IT" sz="2400" dirty="0" err="1">
                <a:latin typeface="Arial"/>
                <a:ea typeface="+mn-ea"/>
                <a:cs typeface="Arial"/>
              </a:rPr>
              <a:t>there</a:t>
            </a:r>
            <a:r>
              <a:rPr lang="it-IT" sz="2400" dirty="0">
                <a:latin typeface="Arial"/>
                <a:ea typeface="+mn-ea"/>
                <a:cs typeface="Arial"/>
              </a:rPr>
              <a:t> are </a:t>
            </a:r>
            <a:r>
              <a:rPr lang="it-IT" sz="2800" b="1" dirty="0">
                <a:solidFill>
                  <a:srgbClr val="000090"/>
                </a:solidFill>
                <a:latin typeface="Arial"/>
                <a:ea typeface="+mn-ea"/>
                <a:cs typeface="Arial"/>
              </a:rPr>
              <a:t>103,354 </a:t>
            </a:r>
            <a:r>
              <a:rPr lang="it-IT" sz="2800" b="1" dirty="0" err="1">
                <a:solidFill>
                  <a:srgbClr val="000090"/>
                </a:solidFill>
                <a:latin typeface="Arial"/>
                <a:ea typeface="+mn-ea"/>
                <a:cs typeface="Arial"/>
              </a:rPr>
              <a:t>Structures</a:t>
            </a:r>
            <a:r>
              <a:rPr lang="it-IT" sz="2800" b="1" dirty="0">
                <a:solidFill>
                  <a:srgbClr val="000090"/>
                </a:solidFill>
                <a:latin typeface="Arial"/>
                <a:ea typeface="+mn-ea"/>
                <a:cs typeface="Arial"/>
              </a:rPr>
              <a:t> </a:t>
            </a:r>
            <a:r>
              <a:rPr lang="it-IT" sz="2000" b="1" dirty="0">
                <a:solidFill>
                  <a:srgbClr val="000090"/>
                </a:solidFill>
                <a:latin typeface="Arial"/>
                <a:ea typeface="+mn-ea"/>
                <a:cs typeface="Arial"/>
              </a:rPr>
              <a:t>(</a:t>
            </a:r>
            <a:r>
              <a:rPr lang="it-IT" sz="2000" b="1" dirty="0" err="1">
                <a:solidFill>
                  <a:srgbClr val="000090"/>
                </a:solidFill>
                <a:latin typeface="Arial"/>
                <a:ea typeface="+mn-ea"/>
                <a:cs typeface="Arial"/>
              </a:rPr>
              <a:t>lower</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number</a:t>
            </a:r>
            <a:r>
              <a:rPr lang="it-IT" sz="2000" b="1" dirty="0">
                <a:solidFill>
                  <a:srgbClr val="000090"/>
                </a:solidFill>
                <a:latin typeface="Arial"/>
                <a:ea typeface="+mn-ea"/>
                <a:cs typeface="Arial"/>
              </a:rPr>
              <a:t> of </a:t>
            </a:r>
            <a:r>
              <a:rPr lang="it-IT" sz="2000" b="1" dirty="0" err="1">
                <a:solidFill>
                  <a:srgbClr val="000090"/>
                </a:solidFill>
                <a:latin typeface="Arial"/>
                <a:ea typeface="+mn-ea"/>
                <a:cs typeface="Arial"/>
              </a:rPr>
              <a:t>unique</a:t>
            </a:r>
            <a:r>
              <a:rPr lang="it-IT" sz="2000" b="1" dirty="0">
                <a:solidFill>
                  <a:srgbClr val="000090"/>
                </a:solidFill>
                <a:latin typeface="Arial"/>
                <a:ea typeface="+mn-ea"/>
                <a:cs typeface="Arial"/>
              </a:rPr>
              <a:t> </a:t>
            </a:r>
            <a:r>
              <a:rPr lang="it-IT" sz="2000" b="1" dirty="0" err="1">
                <a:solidFill>
                  <a:srgbClr val="000090"/>
                </a:solidFill>
                <a:latin typeface="Arial"/>
                <a:ea typeface="+mn-ea"/>
                <a:cs typeface="Arial"/>
              </a:rPr>
              <a:t>structures</a:t>
            </a:r>
            <a:r>
              <a:rPr lang="it-IT" sz="2000" b="1" dirty="0">
                <a:solidFill>
                  <a:srgbClr val="000090"/>
                </a:solidFill>
                <a:latin typeface="Arial"/>
                <a:ea typeface="+mn-ea"/>
                <a:cs typeface="Arial"/>
              </a:rPr>
              <a:t>)</a:t>
            </a:r>
          </a:p>
        </p:txBody>
      </p:sp>
      <p:graphicFrame>
        <p:nvGraphicFramePr>
          <p:cNvPr id="34818" name="Object 4">
            <a:extLst>
              <a:ext uri="{FF2B5EF4-FFF2-40B4-BE49-F238E27FC236}">
                <a16:creationId xmlns:a16="http://schemas.microsoft.com/office/drawing/2014/main" id="{B1EAF30A-299D-2D4F-A0D4-BB0CC98D3477}"/>
              </a:ext>
            </a:extLst>
          </p:cNvPr>
          <p:cNvGraphicFramePr>
            <a:graphicFrameLocks noChangeAspect="1"/>
          </p:cNvGraphicFramePr>
          <p:nvPr/>
        </p:nvGraphicFramePr>
        <p:xfrm>
          <a:off x="4113213" y="3419475"/>
          <a:ext cx="4573587" cy="3430588"/>
        </p:xfrm>
        <a:graphic>
          <a:graphicData uri="http://schemas.openxmlformats.org/presentationml/2006/ole">
            <mc:AlternateContent xmlns:mc="http://schemas.openxmlformats.org/markup-compatibility/2006">
              <mc:Choice xmlns:v="urn:schemas-microsoft-com:vml" Requires="v">
                <p:oleObj name="圖表" r:id="rId2" imgW="4610100" imgH="2794000" progId="Excel.Chart.8">
                  <p:embed/>
                </p:oleObj>
              </mc:Choice>
              <mc:Fallback>
                <p:oleObj name="圖表" r:id="rId2" imgW="4610100" imgH="2794000" progId="Excel.Chart.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3419475"/>
                        <a:ext cx="4573587" cy="343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34819" name="Group 4">
            <a:extLst>
              <a:ext uri="{FF2B5EF4-FFF2-40B4-BE49-F238E27FC236}">
                <a16:creationId xmlns:a16="http://schemas.microsoft.com/office/drawing/2014/main" id="{12159560-0C14-A34D-A788-E05252AF8537}"/>
              </a:ext>
            </a:extLst>
          </p:cNvPr>
          <p:cNvGrpSpPr>
            <a:grpSpLocks/>
          </p:cNvGrpSpPr>
          <p:nvPr/>
        </p:nvGrpSpPr>
        <p:grpSpPr bwMode="auto">
          <a:xfrm>
            <a:off x="223838" y="2347913"/>
            <a:ext cx="3889375" cy="2954337"/>
            <a:chOff x="2693" y="1880"/>
            <a:chExt cx="2925" cy="1756"/>
          </a:xfrm>
        </p:grpSpPr>
        <p:sp>
          <p:nvSpPr>
            <p:cNvPr id="34821" name="Rectangle 5">
              <a:extLst>
                <a:ext uri="{FF2B5EF4-FFF2-40B4-BE49-F238E27FC236}">
                  <a16:creationId xmlns:a16="http://schemas.microsoft.com/office/drawing/2014/main" id="{CC833D6A-FB3F-2145-B9FA-FEE2821A1F60}"/>
                </a:ext>
              </a:extLst>
            </p:cNvPr>
            <p:cNvSpPr>
              <a:spLocks noChangeArrowheads="1"/>
            </p:cNvSpPr>
            <p:nvPr/>
          </p:nvSpPr>
          <p:spPr bwMode="auto">
            <a:xfrm>
              <a:off x="2856" y="1905"/>
              <a:ext cx="2761"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2" name="Line 6">
              <a:extLst>
                <a:ext uri="{FF2B5EF4-FFF2-40B4-BE49-F238E27FC236}">
                  <a16:creationId xmlns:a16="http://schemas.microsoft.com/office/drawing/2014/main" id="{5EB8FB74-0DC9-DD40-9122-B101A067E275}"/>
                </a:ext>
              </a:extLst>
            </p:cNvPr>
            <p:cNvSpPr>
              <a:spLocks noChangeShapeType="1"/>
            </p:cNvSpPr>
            <p:nvPr/>
          </p:nvSpPr>
          <p:spPr bwMode="auto">
            <a:xfrm>
              <a:off x="2856" y="3198"/>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3" name="Line 7">
              <a:extLst>
                <a:ext uri="{FF2B5EF4-FFF2-40B4-BE49-F238E27FC236}">
                  <a16:creationId xmlns:a16="http://schemas.microsoft.com/office/drawing/2014/main" id="{2C8B71C6-8DC5-B648-A74F-DCB4054DFD57}"/>
                </a:ext>
              </a:extLst>
            </p:cNvPr>
            <p:cNvSpPr>
              <a:spLocks noChangeShapeType="1"/>
            </p:cNvSpPr>
            <p:nvPr/>
          </p:nvSpPr>
          <p:spPr bwMode="auto">
            <a:xfrm>
              <a:off x="2856" y="2941"/>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4" name="Line 8">
              <a:extLst>
                <a:ext uri="{FF2B5EF4-FFF2-40B4-BE49-F238E27FC236}">
                  <a16:creationId xmlns:a16="http://schemas.microsoft.com/office/drawing/2014/main" id="{F7EBAB8A-543A-F14B-A408-6B6537A4F9E0}"/>
                </a:ext>
              </a:extLst>
            </p:cNvPr>
            <p:cNvSpPr>
              <a:spLocks noChangeShapeType="1"/>
            </p:cNvSpPr>
            <p:nvPr/>
          </p:nvSpPr>
          <p:spPr bwMode="auto">
            <a:xfrm>
              <a:off x="2856" y="2682"/>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5" name="Line 9">
              <a:extLst>
                <a:ext uri="{FF2B5EF4-FFF2-40B4-BE49-F238E27FC236}">
                  <a16:creationId xmlns:a16="http://schemas.microsoft.com/office/drawing/2014/main" id="{AAF09E81-239D-4B4C-848E-3170F073A8C9}"/>
                </a:ext>
              </a:extLst>
            </p:cNvPr>
            <p:cNvSpPr>
              <a:spLocks noChangeShapeType="1"/>
            </p:cNvSpPr>
            <p:nvPr/>
          </p:nvSpPr>
          <p:spPr bwMode="auto">
            <a:xfrm>
              <a:off x="2856" y="2422"/>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6" name="Line 10">
              <a:extLst>
                <a:ext uri="{FF2B5EF4-FFF2-40B4-BE49-F238E27FC236}">
                  <a16:creationId xmlns:a16="http://schemas.microsoft.com/office/drawing/2014/main" id="{9BE18F67-748B-A24D-A952-40B7578A93FE}"/>
                </a:ext>
              </a:extLst>
            </p:cNvPr>
            <p:cNvSpPr>
              <a:spLocks noChangeShapeType="1"/>
            </p:cNvSpPr>
            <p:nvPr/>
          </p:nvSpPr>
          <p:spPr bwMode="auto">
            <a:xfrm>
              <a:off x="2856" y="2165"/>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7" name="Line 11">
              <a:extLst>
                <a:ext uri="{FF2B5EF4-FFF2-40B4-BE49-F238E27FC236}">
                  <a16:creationId xmlns:a16="http://schemas.microsoft.com/office/drawing/2014/main" id="{A5A03519-E5B7-F747-A287-8D7B16E68D7D}"/>
                </a:ext>
              </a:extLst>
            </p:cNvPr>
            <p:cNvSpPr>
              <a:spLocks noChangeShapeType="1"/>
            </p:cNvSpPr>
            <p:nvPr/>
          </p:nvSpPr>
          <p:spPr bwMode="auto">
            <a:xfrm>
              <a:off x="2856" y="1905"/>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28" name="Rectangle 12">
              <a:extLst>
                <a:ext uri="{FF2B5EF4-FFF2-40B4-BE49-F238E27FC236}">
                  <a16:creationId xmlns:a16="http://schemas.microsoft.com/office/drawing/2014/main" id="{06AA3937-E55B-BB43-B228-CAB57C451733}"/>
                </a:ext>
              </a:extLst>
            </p:cNvPr>
            <p:cNvSpPr>
              <a:spLocks noChangeArrowheads="1"/>
            </p:cNvSpPr>
            <p:nvPr/>
          </p:nvSpPr>
          <p:spPr bwMode="auto">
            <a:xfrm>
              <a:off x="2856" y="1905"/>
              <a:ext cx="2761" cy="1553"/>
            </a:xfrm>
            <a:prstGeom prst="rect">
              <a:avLst/>
            </a:prstGeom>
            <a:noFill/>
            <a:ln w="4763">
              <a:solidFill>
                <a:srgbClr val="808080"/>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29" name="Rectangle 13">
              <a:extLst>
                <a:ext uri="{FF2B5EF4-FFF2-40B4-BE49-F238E27FC236}">
                  <a16:creationId xmlns:a16="http://schemas.microsoft.com/office/drawing/2014/main" id="{E362631F-C45C-C149-BE23-BF9616B9CFBE}"/>
                </a:ext>
              </a:extLst>
            </p:cNvPr>
            <p:cNvSpPr>
              <a:spLocks noChangeArrowheads="1"/>
            </p:cNvSpPr>
            <p:nvPr/>
          </p:nvSpPr>
          <p:spPr bwMode="auto">
            <a:xfrm>
              <a:off x="3131" y="2165"/>
              <a:ext cx="370" cy="1293"/>
            </a:xfrm>
            <a:prstGeom prst="rect">
              <a:avLst/>
            </a:prstGeom>
            <a:solidFill>
              <a:srgbClr val="008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0" name="Rectangle 14">
              <a:extLst>
                <a:ext uri="{FF2B5EF4-FFF2-40B4-BE49-F238E27FC236}">
                  <a16:creationId xmlns:a16="http://schemas.microsoft.com/office/drawing/2014/main" id="{77320661-2875-AC46-9E1C-E6812438BF55}"/>
                </a:ext>
              </a:extLst>
            </p:cNvPr>
            <p:cNvSpPr>
              <a:spLocks noChangeArrowheads="1"/>
            </p:cNvSpPr>
            <p:nvPr/>
          </p:nvSpPr>
          <p:spPr bwMode="auto">
            <a:xfrm>
              <a:off x="4052" y="3070"/>
              <a:ext cx="369" cy="388"/>
            </a:xfrm>
            <a:prstGeom prst="rect">
              <a:avLst/>
            </a:prstGeom>
            <a:solidFill>
              <a:srgbClr val="333399"/>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1" name="Rectangle 15">
              <a:extLst>
                <a:ext uri="{FF2B5EF4-FFF2-40B4-BE49-F238E27FC236}">
                  <a16:creationId xmlns:a16="http://schemas.microsoft.com/office/drawing/2014/main" id="{48B0D0FB-8C28-1D46-A7E5-6AEC3D7B8F22}"/>
                </a:ext>
              </a:extLst>
            </p:cNvPr>
            <p:cNvSpPr>
              <a:spLocks noChangeArrowheads="1"/>
            </p:cNvSpPr>
            <p:nvPr/>
          </p:nvSpPr>
          <p:spPr bwMode="auto">
            <a:xfrm>
              <a:off x="4972" y="3433"/>
              <a:ext cx="370" cy="25"/>
            </a:xfrm>
            <a:prstGeom prst="rect">
              <a:avLst/>
            </a:prstGeom>
            <a:solidFill>
              <a:srgbClr val="FF0000"/>
            </a:solidFill>
            <a:ln w="4763">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34832" name="Line 16">
              <a:extLst>
                <a:ext uri="{FF2B5EF4-FFF2-40B4-BE49-F238E27FC236}">
                  <a16:creationId xmlns:a16="http://schemas.microsoft.com/office/drawing/2014/main" id="{6C30004B-626F-154E-B9B4-FE483B5DEE81}"/>
                </a:ext>
              </a:extLst>
            </p:cNvPr>
            <p:cNvSpPr>
              <a:spLocks noChangeShapeType="1"/>
            </p:cNvSpPr>
            <p:nvPr/>
          </p:nvSpPr>
          <p:spPr bwMode="auto">
            <a:xfrm>
              <a:off x="2856" y="1905"/>
              <a:ext cx="1" cy="1553"/>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3" name="Line 17">
              <a:extLst>
                <a:ext uri="{FF2B5EF4-FFF2-40B4-BE49-F238E27FC236}">
                  <a16:creationId xmlns:a16="http://schemas.microsoft.com/office/drawing/2014/main" id="{614E3A94-5021-BE40-B28C-8A65011DAE83}"/>
                </a:ext>
              </a:extLst>
            </p:cNvPr>
            <p:cNvSpPr>
              <a:spLocks noChangeShapeType="1"/>
            </p:cNvSpPr>
            <p:nvPr/>
          </p:nvSpPr>
          <p:spPr bwMode="auto">
            <a:xfrm>
              <a:off x="2843" y="3458"/>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4" name="Line 18">
              <a:extLst>
                <a:ext uri="{FF2B5EF4-FFF2-40B4-BE49-F238E27FC236}">
                  <a16:creationId xmlns:a16="http://schemas.microsoft.com/office/drawing/2014/main" id="{1D10CB26-96FF-E047-B491-7CA4AA568BF6}"/>
                </a:ext>
              </a:extLst>
            </p:cNvPr>
            <p:cNvSpPr>
              <a:spLocks noChangeShapeType="1"/>
            </p:cNvSpPr>
            <p:nvPr/>
          </p:nvSpPr>
          <p:spPr bwMode="auto">
            <a:xfrm>
              <a:off x="2843" y="3198"/>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5" name="Line 19">
              <a:extLst>
                <a:ext uri="{FF2B5EF4-FFF2-40B4-BE49-F238E27FC236}">
                  <a16:creationId xmlns:a16="http://schemas.microsoft.com/office/drawing/2014/main" id="{5EF65156-E536-014E-A73A-C8BB6C3A6FC9}"/>
                </a:ext>
              </a:extLst>
            </p:cNvPr>
            <p:cNvSpPr>
              <a:spLocks noChangeShapeType="1"/>
            </p:cNvSpPr>
            <p:nvPr/>
          </p:nvSpPr>
          <p:spPr bwMode="auto">
            <a:xfrm>
              <a:off x="2843" y="2941"/>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6" name="Line 20">
              <a:extLst>
                <a:ext uri="{FF2B5EF4-FFF2-40B4-BE49-F238E27FC236}">
                  <a16:creationId xmlns:a16="http://schemas.microsoft.com/office/drawing/2014/main" id="{A69C6ECB-559A-1A48-8670-27AD118D147D}"/>
                </a:ext>
              </a:extLst>
            </p:cNvPr>
            <p:cNvSpPr>
              <a:spLocks noChangeShapeType="1"/>
            </p:cNvSpPr>
            <p:nvPr/>
          </p:nvSpPr>
          <p:spPr bwMode="auto">
            <a:xfrm>
              <a:off x="2843" y="2682"/>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7" name="Line 21">
              <a:extLst>
                <a:ext uri="{FF2B5EF4-FFF2-40B4-BE49-F238E27FC236}">
                  <a16:creationId xmlns:a16="http://schemas.microsoft.com/office/drawing/2014/main" id="{D61A1CBF-A499-1446-9C50-A81FE9533EE1}"/>
                </a:ext>
              </a:extLst>
            </p:cNvPr>
            <p:cNvSpPr>
              <a:spLocks noChangeShapeType="1"/>
            </p:cNvSpPr>
            <p:nvPr/>
          </p:nvSpPr>
          <p:spPr bwMode="auto">
            <a:xfrm>
              <a:off x="2843" y="2422"/>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8" name="Line 22">
              <a:extLst>
                <a:ext uri="{FF2B5EF4-FFF2-40B4-BE49-F238E27FC236}">
                  <a16:creationId xmlns:a16="http://schemas.microsoft.com/office/drawing/2014/main" id="{083A68F8-874A-2E4A-ABCC-2AD02709F64B}"/>
                </a:ext>
              </a:extLst>
            </p:cNvPr>
            <p:cNvSpPr>
              <a:spLocks noChangeShapeType="1"/>
            </p:cNvSpPr>
            <p:nvPr/>
          </p:nvSpPr>
          <p:spPr bwMode="auto">
            <a:xfrm>
              <a:off x="2843" y="2165"/>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39" name="Line 23">
              <a:extLst>
                <a:ext uri="{FF2B5EF4-FFF2-40B4-BE49-F238E27FC236}">
                  <a16:creationId xmlns:a16="http://schemas.microsoft.com/office/drawing/2014/main" id="{38E9EA6D-2D48-7A40-B937-A04CFDB5363A}"/>
                </a:ext>
              </a:extLst>
            </p:cNvPr>
            <p:cNvSpPr>
              <a:spLocks noChangeShapeType="1"/>
            </p:cNvSpPr>
            <p:nvPr/>
          </p:nvSpPr>
          <p:spPr bwMode="auto">
            <a:xfrm>
              <a:off x="2843" y="1905"/>
              <a:ext cx="13"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0" name="Line 24">
              <a:extLst>
                <a:ext uri="{FF2B5EF4-FFF2-40B4-BE49-F238E27FC236}">
                  <a16:creationId xmlns:a16="http://schemas.microsoft.com/office/drawing/2014/main" id="{4299DE72-A415-0041-AB94-57EF817A556E}"/>
                </a:ext>
              </a:extLst>
            </p:cNvPr>
            <p:cNvSpPr>
              <a:spLocks noChangeShapeType="1"/>
            </p:cNvSpPr>
            <p:nvPr/>
          </p:nvSpPr>
          <p:spPr bwMode="auto">
            <a:xfrm>
              <a:off x="2856" y="3458"/>
              <a:ext cx="2761" cy="1"/>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1" name="Line 25">
              <a:extLst>
                <a:ext uri="{FF2B5EF4-FFF2-40B4-BE49-F238E27FC236}">
                  <a16:creationId xmlns:a16="http://schemas.microsoft.com/office/drawing/2014/main" id="{094054EA-08EE-1E43-B2C9-05466536EBB7}"/>
                </a:ext>
              </a:extLst>
            </p:cNvPr>
            <p:cNvSpPr>
              <a:spLocks noChangeShapeType="1"/>
            </p:cNvSpPr>
            <p:nvPr/>
          </p:nvSpPr>
          <p:spPr bwMode="auto">
            <a:xfrm flipV="1">
              <a:off x="2856" y="3458"/>
              <a:ext cx="1" cy="2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2" name="Line 26">
              <a:extLst>
                <a:ext uri="{FF2B5EF4-FFF2-40B4-BE49-F238E27FC236}">
                  <a16:creationId xmlns:a16="http://schemas.microsoft.com/office/drawing/2014/main" id="{044B592C-A17E-3045-906D-67786BDE5C84}"/>
                </a:ext>
              </a:extLst>
            </p:cNvPr>
            <p:cNvSpPr>
              <a:spLocks noChangeShapeType="1"/>
            </p:cNvSpPr>
            <p:nvPr/>
          </p:nvSpPr>
          <p:spPr bwMode="auto">
            <a:xfrm flipV="1">
              <a:off x="3776" y="3458"/>
              <a:ext cx="1" cy="2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3" name="Line 27">
              <a:extLst>
                <a:ext uri="{FF2B5EF4-FFF2-40B4-BE49-F238E27FC236}">
                  <a16:creationId xmlns:a16="http://schemas.microsoft.com/office/drawing/2014/main" id="{B9FC9773-D160-544D-88E8-26687BA7C590}"/>
                </a:ext>
              </a:extLst>
            </p:cNvPr>
            <p:cNvSpPr>
              <a:spLocks noChangeShapeType="1"/>
            </p:cNvSpPr>
            <p:nvPr/>
          </p:nvSpPr>
          <p:spPr bwMode="auto">
            <a:xfrm flipV="1">
              <a:off x="4697" y="3458"/>
              <a:ext cx="1" cy="2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4" name="Line 28">
              <a:extLst>
                <a:ext uri="{FF2B5EF4-FFF2-40B4-BE49-F238E27FC236}">
                  <a16:creationId xmlns:a16="http://schemas.microsoft.com/office/drawing/2014/main" id="{AB4862D0-F462-4A4F-B2F7-1EF78C9EFD49}"/>
                </a:ext>
              </a:extLst>
            </p:cNvPr>
            <p:cNvSpPr>
              <a:spLocks noChangeShapeType="1"/>
            </p:cNvSpPr>
            <p:nvPr/>
          </p:nvSpPr>
          <p:spPr bwMode="auto">
            <a:xfrm flipV="1">
              <a:off x="5617" y="3458"/>
              <a:ext cx="1" cy="28"/>
            </a:xfrm>
            <a:prstGeom prst="line">
              <a:avLst/>
            </a:prstGeom>
            <a:noFill/>
            <a:ln w="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4845" name="Rectangle 29">
              <a:extLst>
                <a:ext uri="{FF2B5EF4-FFF2-40B4-BE49-F238E27FC236}">
                  <a16:creationId xmlns:a16="http://schemas.microsoft.com/office/drawing/2014/main" id="{58418674-44F4-704B-9739-CF49B03891B5}"/>
                </a:ext>
              </a:extLst>
            </p:cNvPr>
            <p:cNvSpPr>
              <a:spLocks noChangeArrowheads="1"/>
            </p:cNvSpPr>
            <p:nvPr/>
          </p:nvSpPr>
          <p:spPr bwMode="auto">
            <a:xfrm>
              <a:off x="2803" y="3433"/>
              <a:ext cx="26"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0</a:t>
              </a:r>
              <a:endParaRPr lang="de-DE" altLang="en-US" sz="2400">
                <a:latin typeface="Times New Roman" panose="02020603050405020304" pitchFamily="18" charset="0"/>
              </a:endParaRPr>
            </a:p>
          </p:txBody>
        </p:sp>
        <p:sp>
          <p:nvSpPr>
            <p:cNvPr id="34846" name="Rectangle 30">
              <a:extLst>
                <a:ext uri="{FF2B5EF4-FFF2-40B4-BE49-F238E27FC236}">
                  <a16:creationId xmlns:a16="http://schemas.microsoft.com/office/drawing/2014/main" id="{6B881D4A-BB5D-424A-BE04-B261D1DB0E53}"/>
                </a:ext>
              </a:extLst>
            </p:cNvPr>
            <p:cNvSpPr>
              <a:spLocks noChangeArrowheads="1"/>
            </p:cNvSpPr>
            <p:nvPr/>
          </p:nvSpPr>
          <p:spPr bwMode="auto">
            <a:xfrm>
              <a:off x="2693" y="3173"/>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100000</a:t>
              </a:r>
              <a:endParaRPr lang="de-DE" altLang="en-US" sz="2400">
                <a:latin typeface="Times New Roman" panose="02020603050405020304" pitchFamily="18" charset="0"/>
              </a:endParaRPr>
            </a:p>
          </p:txBody>
        </p:sp>
        <p:sp>
          <p:nvSpPr>
            <p:cNvPr id="34847" name="Rectangle 31">
              <a:extLst>
                <a:ext uri="{FF2B5EF4-FFF2-40B4-BE49-F238E27FC236}">
                  <a16:creationId xmlns:a16="http://schemas.microsoft.com/office/drawing/2014/main" id="{8B1CD80D-2A4E-0040-849F-CFF68A3F608B}"/>
                </a:ext>
              </a:extLst>
            </p:cNvPr>
            <p:cNvSpPr>
              <a:spLocks noChangeArrowheads="1"/>
            </p:cNvSpPr>
            <p:nvPr/>
          </p:nvSpPr>
          <p:spPr bwMode="auto">
            <a:xfrm>
              <a:off x="2693" y="2915"/>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200000</a:t>
              </a:r>
              <a:endParaRPr lang="de-DE" altLang="en-US" sz="2400">
                <a:latin typeface="Times New Roman" panose="02020603050405020304" pitchFamily="18" charset="0"/>
              </a:endParaRPr>
            </a:p>
          </p:txBody>
        </p:sp>
        <p:sp>
          <p:nvSpPr>
            <p:cNvPr id="34848" name="Rectangle 32">
              <a:extLst>
                <a:ext uri="{FF2B5EF4-FFF2-40B4-BE49-F238E27FC236}">
                  <a16:creationId xmlns:a16="http://schemas.microsoft.com/office/drawing/2014/main" id="{7E98D56D-B993-8F4E-A673-881ED7036F11}"/>
                </a:ext>
              </a:extLst>
            </p:cNvPr>
            <p:cNvSpPr>
              <a:spLocks noChangeArrowheads="1"/>
            </p:cNvSpPr>
            <p:nvPr/>
          </p:nvSpPr>
          <p:spPr bwMode="auto">
            <a:xfrm>
              <a:off x="2693" y="2657"/>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300000</a:t>
              </a:r>
              <a:endParaRPr lang="de-DE" altLang="en-US" sz="2400">
                <a:latin typeface="Times New Roman" panose="02020603050405020304" pitchFamily="18" charset="0"/>
              </a:endParaRPr>
            </a:p>
          </p:txBody>
        </p:sp>
        <p:sp>
          <p:nvSpPr>
            <p:cNvPr id="34849" name="Rectangle 33">
              <a:extLst>
                <a:ext uri="{FF2B5EF4-FFF2-40B4-BE49-F238E27FC236}">
                  <a16:creationId xmlns:a16="http://schemas.microsoft.com/office/drawing/2014/main" id="{B556F8E0-3A4B-6D4D-ABC6-12A396AEB510}"/>
                </a:ext>
              </a:extLst>
            </p:cNvPr>
            <p:cNvSpPr>
              <a:spLocks noChangeArrowheads="1"/>
            </p:cNvSpPr>
            <p:nvPr/>
          </p:nvSpPr>
          <p:spPr bwMode="auto">
            <a:xfrm>
              <a:off x="2693" y="2397"/>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400000</a:t>
              </a:r>
              <a:endParaRPr lang="de-DE" altLang="en-US" sz="2400">
                <a:latin typeface="Times New Roman" panose="02020603050405020304" pitchFamily="18" charset="0"/>
              </a:endParaRPr>
            </a:p>
          </p:txBody>
        </p:sp>
        <p:sp>
          <p:nvSpPr>
            <p:cNvPr id="34850" name="Rectangle 34">
              <a:extLst>
                <a:ext uri="{FF2B5EF4-FFF2-40B4-BE49-F238E27FC236}">
                  <a16:creationId xmlns:a16="http://schemas.microsoft.com/office/drawing/2014/main" id="{2EA11EDA-1775-4A48-AC60-51BDD335DCC8}"/>
                </a:ext>
              </a:extLst>
            </p:cNvPr>
            <p:cNvSpPr>
              <a:spLocks noChangeArrowheads="1"/>
            </p:cNvSpPr>
            <p:nvPr/>
          </p:nvSpPr>
          <p:spPr bwMode="auto">
            <a:xfrm>
              <a:off x="2693" y="2139"/>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500000</a:t>
              </a:r>
              <a:endParaRPr lang="de-DE" altLang="en-US" sz="2400">
                <a:latin typeface="Times New Roman" panose="02020603050405020304" pitchFamily="18" charset="0"/>
              </a:endParaRPr>
            </a:p>
          </p:txBody>
        </p:sp>
        <p:sp>
          <p:nvSpPr>
            <p:cNvPr id="34851" name="Rectangle 35">
              <a:extLst>
                <a:ext uri="{FF2B5EF4-FFF2-40B4-BE49-F238E27FC236}">
                  <a16:creationId xmlns:a16="http://schemas.microsoft.com/office/drawing/2014/main" id="{6CF9E39F-9B0A-8E46-8D4F-1D4907DAA42D}"/>
                </a:ext>
              </a:extLst>
            </p:cNvPr>
            <p:cNvSpPr>
              <a:spLocks noChangeArrowheads="1"/>
            </p:cNvSpPr>
            <p:nvPr/>
          </p:nvSpPr>
          <p:spPr bwMode="auto">
            <a:xfrm>
              <a:off x="2693" y="1880"/>
              <a:ext cx="158" cy="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500">
                  <a:solidFill>
                    <a:srgbClr val="000000"/>
                  </a:solidFill>
                </a:rPr>
                <a:t>600000</a:t>
              </a:r>
              <a:endParaRPr lang="de-DE" altLang="en-US" sz="2400">
                <a:latin typeface="Times New Roman" panose="02020603050405020304" pitchFamily="18" charset="0"/>
              </a:endParaRPr>
            </a:p>
          </p:txBody>
        </p:sp>
        <p:sp>
          <p:nvSpPr>
            <p:cNvPr id="34852" name="Rectangle 36">
              <a:extLst>
                <a:ext uri="{FF2B5EF4-FFF2-40B4-BE49-F238E27FC236}">
                  <a16:creationId xmlns:a16="http://schemas.microsoft.com/office/drawing/2014/main" id="{F766DA37-13AB-8E40-9010-4ADD82ACBE96}"/>
                </a:ext>
              </a:extLst>
            </p:cNvPr>
            <p:cNvSpPr>
              <a:spLocks noChangeArrowheads="1"/>
            </p:cNvSpPr>
            <p:nvPr/>
          </p:nvSpPr>
          <p:spPr bwMode="auto">
            <a:xfrm>
              <a:off x="3103" y="3536"/>
              <a:ext cx="473" cy="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Sequenze</a:t>
              </a:r>
              <a:endParaRPr lang="de-DE" altLang="en-US" sz="2400">
                <a:latin typeface="Times New Roman" panose="02020603050405020304" pitchFamily="18" charset="0"/>
              </a:endParaRPr>
            </a:p>
          </p:txBody>
        </p:sp>
        <p:sp>
          <p:nvSpPr>
            <p:cNvPr id="34853" name="Rectangle 37">
              <a:extLst>
                <a:ext uri="{FF2B5EF4-FFF2-40B4-BE49-F238E27FC236}">
                  <a16:creationId xmlns:a16="http://schemas.microsoft.com/office/drawing/2014/main" id="{53798058-D1DA-7F42-9E03-9A6781B8EA38}"/>
                </a:ext>
              </a:extLst>
            </p:cNvPr>
            <p:cNvSpPr>
              <a:spLocks noChangeArrowheads="1"/>
            </p:cNvSpPr>
            <p:nvPr/>
          </p:nvSpPr>
          <p:spPr bwMode="auto">
            <a:xfrm>
              <a:off x="3847" y="3536"/>
              <a:ext cx="964" cy="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Comparative Models</a:t>
              </a:r>
              <a:endParaRPr lang="de-DE" altLang="en-US" sz="2400">
                <a:latin typeface="Times New Roman" panose="02020603050405020304" pitchFamily="18" charset="0"/>
              </a:endParaRPr>
            </a:p>
          </p:txBody>
        </p:sp>
        <p:sp>
          <p:nvSpPr>
            <p:cNvPr id="34854" name="Rectangle 38">
              <a:extLst>
                <a:ext uri="{FF2B5EF4-FFF2-40B4-BE49-F238E27FC236}">
                  <a16:creationId xmlns:a16="http://schemas.microsoft.com/office/drawing/2014/main" id="{9C2AEC27-4723-9D41-841D-7588FAC59A3F}"/>
                </a:ext>
              </a:extLst>
            </p:cNvPr>
            <p:cNvSpPr>
              <a:spLocks noChangeArrowheads="1"/>
            </p:cNvSpPr>
            <p:nvPr/>
          </p:nvSpPr>
          <p:spPr bwMode="auto">
            <a:xfrm>
              <a:off x="4960" y="3536"/>
              <a:ext cx="401" cy="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100">
                  <a:solidFill>
                    <a:srgbClr val="000000"/>
                  </a:solidFill>
                </a:rPr>
                <a:t>Strutture</a:t>
              </a:r>
              <a:endParaRPr lang="de-DE" altLang="en-US" sz="2400">
                <a:latin typeface="Times New Roman" panose="02020603050405020304" pitchFamily="18" charset="0"/>
              </a:endParaRPr>
            </a:p>
          </p:txBody>
        </p:sp>
      </p:grpSp>
      <p:sp>
        <p:nvSpPr>
          <p:cNvPr id="34820" name="Rettangolo 1">
            <a:extLst>
              <a:ext uri="{FF2B5EF4-FFF2-40B4-BE49-F238E27FC236}">
                <a16:creationId xmlns:a16="http://schemas.microsoft.com/office/drawing/2014/main" id="{CF880821-D61E-2640-893B-09F087B2EFD6}"/>
              </a:ext>
            </a:extLst>
          </p:cNvPr>
          <p:cNvSpPr>
            <a:spLocks noChangeArrowheads="1"/>
          </p:cNvSpPr>
          <p:nvPr/>
        </p:nvSpPr>
        <p:spPr bwMode="auto">
          <a:xfrm>
            <a:off x="4171950" y="2259013"/>
            <a:ext cx="4743450"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a:solidFill>
                  <a:srgbClr val="0000FF"/>
                </a:solidFill>
                <a:latin typeface="Arial" panose="020B0604020202020204" pitchFamily="34" charset="0"/>
              </a:rPr>
              <a:t>Sequence structure gap</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magine 40" descr="Screen Shot 2016-11-21 at 10.08.08 AM.png">
            <a:extLst>
              <a:ext uri="{FF2B5EF4-FFF2-40B4-BE49-F238E27FC236}">
                <a16:creationId xmlns:a16="http://schemas.microsoft.com/office/drawing/2014/main" id="{35904526-43C7-F848-A242-9BF425B8BA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8950" y="1504950"/>
            <a:ext cx="81946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olo 1">
            <a:extLst>
              <a:ext uri="{FF2B5EF4-FFF2-40B4-BE49-F238E27FC236}">
                <a16:creationId xmlns:a16="http://schemas.microsoft.com/office/drawing/2014/main" id="{D45F2FC8-8EC7-0645-B67A-C642DD9522DB}"/>
              </a:ext>
            </a:extLst>
          </p:cNvPr>
          <p:cNvSpPr>
            <a:spLocks noGrp="1"/>
          </p:cNvSpPr>
          <p:nvPr>
            <p:ph type="ctrTitle"/>
          </p:nvPr>
        </p:nvSpPr>
        <p:spPr>
          <a:xfrm>
            <a:off x="685800" y="387350"/>
            <a:ext cx="7772400" cy="3370263"/>
          </a:xfrm>
        </p:spPr>
        <p:txBody>
          <a:bodyPr/>
          <a:lstStyle/>
          <a:p>
            <a:pPr eaLnBrk="1" hangingPunct="1"/>
            <a:r>
              <a:rPr lang="it-IT" altLang="en-US" sz="6000" b="1"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t>PREDICTION OF BIOMOLECULAR STRUCTURES</a:t>
            </a:r>
            <a:br>
              <a:rPr lang="it-IT" altLang="en-US" sz="6000" dirty="0">
                <a:latin typeface="Arial" panose="020B0604020202020204" pitchFamily="34" charset="0"/>
                <a:ea typeface="ＭＳ Ｐゴシック" panose="020B0600070205080204" pitchFamily="34" charset="-128"/>
                <a:cs typeface="Arial" panose="020B0604020202020204" pitchFamily="34" charset="0"/>
              </a:rPr>
            </a:br>
            <a:endParaRPr lang="it-IT" altLang="en-US" sz="6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ttangolo 3">
            <a:extLst>
              <a:ext uri="{FF2B5EF4-FFF2-40B4-BE49-F238E27FC236}">
                <a16:creationId xmlns:a16="http://schemas.microsoft.com/office/drawing/2014/main" id="{D9F12EFB-0826-4541-88B7-D459B769D7D5}"/>
              </a:ext>
            </a:extLst>
          </p:cNvPr>
          <p:cNvSpPr/>
          <p:nvPr/>
        </p:nvSpPr>
        <p:spPr>
          <a:xfrm>
            <a:off x="1597025" y="3067050"/>
            <a:ext cx="5657850" cy="1754188"/>
          </a:xfrm>
          <a:prstGeom prst="rect">
            <a:avLst/>
          </a:prstGeom>
        </p:spPr>
        <p:txBody>
          <a:bodyPr>
            <a:spAutoFit/>
          </a:bodyPr>
          <a:lstStyle/>
          <a:p>
            <a:pPr marL="285750" indent="-285750" eaLnBrk="1" fontAlgn="auto" hangingPunct="1">
              <a:spcBef>
                <a:spcPts val="0"/>
              </a:spcBef>
              <a:spcAft>
                <a:spcPts val="0"/>
              </a:spcAft>
              <a:buFont typeface="Arial"/>
              <a:buChar char="•"/>
              <a:defRPr/>
            </a:pPr>
            <a:r>
              <a:rPr lang="it-IT" sz="5400" dirty="0" err="1">
                <a:latin typeface="+mn-lt"/>
                <a:ea typeface="+mn-ea"/>
              </a:rPr>
              <a:t>Protein</a:t>
            </a:r>
            <a:r>
              <a:rPr lang="it-IT" sz="5400" dirty="0">
                <a:latin typeface="+mn-lt"/>
                <a:ea typeface="+mn-ea"/>
              </a:rPr>
              <a:t> </a:t>
            </a:r>
            <a:r>
              <a:rPr lang="it-IT" sz="5400" dirty="0" err="1">
                <a:latin typeface="+mn-lt"/>
                <a:ea typeface="+mn-ea"/>
              </a:rPr>
              <a:t>folding</a:t>
            </a:r>
            <a:endParaRPr lang="it-IT" sz="5400" dirty="0">
              <a:latin typeface="+mn-lt"/>
              <a:ea typeface="+mn-ea"/>
            </a:endParaRPr>
          </a:p>
          <a:p>
            <a:pPr marL="285750" indent="-285750" eaLnBrk="1" fontAlgn="auto" hangingPunct="1">
              <a:spcBef>
                <a:spcPts val="0"/>
              </a:spcBef>
              <a:spcAft>
                <a:spcPts val="0"/>
              </a:spcAft>
              <a:buFont typeface="Arial"/>
              <a:buChar char="•"/>
              <a:defRPr/>
            </a:pPr>
            <a:r>
              <a:rPr lang="it-IT" sz="5400" dirty="0">
                <a:solidFill>
                  <a:schemeClr val="tx1">
                    <a:lumMod val="50000"/>
                    <a:lumOff val="50000"/>
                  </a:schemeClr>
                </a:solidFill>
                <a:latin typeface="+mn-lt"/>
                <a:ea typeface="+mn-ea"/>
              </a:rPr>
              <a:t>RNA </a:t>
            </a:r>
            <a:r>
              <a:rPr lang="it-IT" sz="5400" dirty="0" err="1">
                <a:solidFill>
                  <a:schemeClr val="tx1">
                    <a:lumMod val="50000"/>
                    <a:lumOff val="50000"/>
                  </a:schemeClr>
                </a:solidFill>
                <a:latin typeface="+mn-lt"/>
                <a:ea typeface="+mn-ea"/>
              </a:rPr>
              <a:t>folding</a:t>
            </a:r>
            <a:endParaRPr lang="it-IT" sz="5400" dirty="0">
              <a:solidFill>
                <a:schemeClr val="tx1">
                  <a:lumMod val="50000"/>
                  <a:lumOff val="50000"/>
                </a:schemeClr>
              </a:solidFill>
              <a:latin typeface="+mn-lt"/>
              <a:ea typeface="+mn-ea"/>
            </a:endParaRPr>
          </a:p>
        </p:txBody>
      </p:sp>
      <p:pic>
        <p:nvPicPr>
          <p:cNvPr id="15363" name="Immagine 8">
            <a:extLst>
              <a:ext uri="{FF2B5EF4-FFF2-40B4-BE49-F238E27FC236}">
                <a16:creationId xmlns:a16="http://schemas.microsoft.com/office/drawing/2014/main" id="{F4ED6203-1CF4-2B4D-B0AA-4D7A70E3EA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3250" y="3829050"/>
            <a:ext cx="5246688"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ttangolo 2">
            <a:extLst>
              <a:ext uri="{FF2B5EF4-FFF2-40B4-BE49-F238E27FC236}">
                <a16:creationId xmlns:a16="http://schemas.microsoft.com/office/drawing/2014/main" id="{FCE2E110-30CE-534B-BB10-4BFC7FB95681}"/>
              </a:ext>
            </a:extLst>
          </p:cNvPr>
          <p:cNvSpPr>
            <a:spLocks noChangeArrowheads="1"/>
          </p:cNvSpPr>
          <p:nvPr/>
        </p:nvSpPr>
        <p:spPr bwMode="auto">
          <a:xfrm>
            <a:off x="0" y="6350"/>
            <a:ext cx="896461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b="1" dirty="0" err="1">
                <a:solidFill>
                  <a:srgbClr val="FF0000"/>
                </a:solidFill>
                <a:latin typeface="Arial" panose="020B0604020202020204" pitchFamily="34" charset="0"/>
                <a:cs typeface="Arial" panose="020B0604020202020204" pitchFamily="34" charset="0"/>
              </a:rPr>
              <a:t>Anfinsen's</a:t>
            </a:r>
            <a:r>
              <a:rPr lang="it-IT" altLang="en-US" sz="2000" b="1" dirty="0">
                <a:solidFill>
                  <a:srgbClr val="FF0000"/>
                </a:solidFill>
                <a:latin typeface="Arial" panose="020B0604020202020204" pitchFamily="34" charset="0"/>
                <a:cs typeface="Arial" panose="020B0604020202020204" pitchFamily="34" charset="0"/>
              </a:rPr>
              <a:t> Experiment (1973) </a:t>
            </a:r>
            <a:r>
              <a:rPr lang="it-IT" altLang="en-US" sz="2000" b="1" dirty="0">
                <a:solidFill>
                  <a:schemeClr val="accent1"/>
                </a:solidFill>
                <a:latin typeface="Arial" panose="020B0604020202020204" pitchFamily="34" charset="0"/>
                <a:cs typeface="Arial" panose="020B0604020202020204" pitchFamily="34" charset="0"/>
              </a:rPr>
              <a:t>- The </a:t>
            </a:r>
            <a:r>
              <a:rPr lang="it-IT" altLang="en-US" sz="2000" b="1" dirty="0" err="1">
                <a:solidFill>
                  <a:schemeClr val="accent1"/>
                </a:solidFill>
                <a:latin typeface="Arial" panose="020B0604020202020204" pitchFamily="34" charset="0"/>
                <a:cs typeface="Arial" panose="020B0604020202020204" pitchFamily="34" charset="0"/>
              </a:rPr>
              <a:t>primary</a:t>
            </a:r>
            <a:r>
              <a:rPr lang="it-IT" altLang="en-US" sz="2000" b="1" dirty="0">
                <a:solidFill>
                  <a:schemeClr val="accent1"/>
                </a:solidFill>
                <a:latin typeface="Arial" panose="020B0604020202020204" pitchFamily="34" charset="0"/>
                <a:cs typeface="Arial" panose="020B0604020202020204" pitchFamily="34" charset="0"/>
              </a:rPr>
              <a:t> </a:t>
            </a:r>
            <a:r>
              <a:rPr lang="it-IT" altLang="en-US" sz="2000" b="1" dirty="0" err="1">
                <a:solidFill>
                  <a:schemeClr val="accent1"/>
                </a:solidFill>
                <a:latin typeface="Arial" panose="020B0604020202020204" pitchFamily="34" charset="0"/>
                <a:cs typeface="Arial" panose="020B0604020202020204" pitchFamily="34" charset="0"/>
              </a:rPr>
              <a:t>sequence</a:t>
            </a:r>
            <a:r>
              <a:rPr lang="it-IT" altLang="en-US" sz="2000" b="1" dirty="0">
                <a:solidFill>
                  <a:schemeClr val="accent1"/>
                </a:solidFill>
                <a:latin typeface="Arial" panose="020B0604020202020204" pitchFamily="34" charset="0"/>
                <a:cs typeface="Arial" panose="020B0604020202020204" pitchFamily="34" charset="0"/>
              </a:rPr>
              <a:t> of a </a:t>
            </a:r>
            <a:r>
              <a:rPr lang="it-IT" altLang="en-US" sz="2000" b="1" dirty="0" err="1">
                <a:solidFill>
                  <a:schemeClr val="accent1"/>
                </a:solidFill>
                <a:latin typeface="Arial" panose="020B0604020202020204" pitchFamily="34" charset="0"/>
                <a:cs typeface="Arial" panose="020B0604020202020204" pitchFamily="34" charset="0"/>
              </a:rPr>
              <a:t>protein</a:t>
            </a:r>
            <a:r>
              <a:rPr lang="it-IT" altLang="en-US" sz="2000" b="1" dirty="0">
                <a:solidFill>
                  <a:schemeClr val="accent1"/>
                </a:solidFill>
                <a:latin typeface="Arial" panose="020B0604020202020204" pitchFamily="34" charset="0"/>
                <a:cs typeface="Arial" panose="020B0604020202020204" pitchFamily="34" charset="0"/>
              </a:rPr>
              <a:t> </a:t>
            </a:r>
            <a:r>
              <a:rPr lang="it-IT" altLang="en-US" sz="2000" b="1" dirty="0" err="1">
                <a:solidFill>
                  <a:schemeClr val="accent1"/>
                </a:solidFill>
                <a:latin typeface="Arial" panose="020B0604020202020204" pitchFamily="34" charset="0"/>
                <a:cs typeface="Arial" panose="020B0604020202020204" pitchFamily="34" charset="0"/>
              </a:rPr>
              <a:t>determines</a:t>
            </a:r>
            <a:r>
              <a:rPr lang="it-IT" altLang="en-US" sz="2000" b="1" dirty="0">
                <a:solidFill>
                  <a:schemeClr val="accent1"/>
                </a:solidFill>
                <a:latin typeface="Arial" panose="020B0604020202020204" pitchFamily="34" charset="0"/>
                <a:cs typeface="Arial" panose="020B0604020202020204" pitchFamily="34" charset="0"/>
              </a:rPr>
              <a:t> </a:t>
            </a:r>
            <a:r>
              <a:rPr lang="it-IT" altLang="en-US" sz="2000" b="1" dirty="0" err="1">
                <a:solidFill>
                  <a:schemeClr val="accent1"/>
                </a:solidFill>
                <a:latin typeface="Arial" panose="020B0604020202020204" pitchFamily="34" charset="0"/>
                <a:cs typeface="Arial" panose="020B0604020202020204" pitchFamily="34" charset="0"/>
              </a:rPr>
              <a:t>its</a:t>
            </a:r>
            <a:r>
              <a:rPr lang="it-IT" altLang="en-US" sz="2000" b="1" dirty="0">
                <a:solidFill>
                  <a:schemeClr val="accent1"/>
                </a:solidFill>
                <a:latin typeface="Arial" panose="020B0604020202020204" pitchFamily="34" charset="0"/>
                <a:cs typeface="Arial" panose="020B0604020202020204" pitchFamily="34" charset="0"/>
              </a:rPr>
              <a:t> </a:t>
            </a:r>
            <a:r>
              <a:rPr lang="it-IT" altLang="en-US" sz="2000" b="1" dirty="0" err="1">
                <a:solidFill>
                  <a:schemeClr val="accent1"/>
                </a:solidFill>
                <a:latin typeface="Arial" panose="020B0604020202020204" pitchFamily="34" charset="0"/>
                <a:cs typeface="Arial" panose="020B0604020202020204" pitchFamily="34" charset="0"/>
              </a:rPr>
              <a:t>structure</a:t>
            </a:r>
            <a:r>
              <a:rPr lang="it-IT" altLang="en-US" sz="2000" b="1" dirty="0">
                <a:solidFill>
                  <a:srgbClr val="403049"/>
                </a:solidFill>
                <a:latin typeface="Arial" panose="020B0604020202020204" pitchFamily="34" charset="0"/>
                <a:cs typeface="Arial" panose="020B0604020202020204" pitchFamily="34" charset="0"/>
              </a:rPr>
              <a:t>: an </a:t>
            </a:r>
            <a:r>
              <a:rPr lang="it-IT" altLang="en-US" sz="2000" b="1" dirty="0" err="1">
                <a:solidFill>
                  <a:srgbClr val="403049"/>
                </a:solidFill>
                <a:latin typeface="Arial" panose="020B0604020202020204" pitchFamily="34" charset="0"/>
                <a:cs typeface="Arial" panose="020B0604020202020204" pitchFamily="34" charset="0"/>
              </a:rPr>
              <a:t>experimental</a:t>
            </a:r>
            <a:r>
              <a:rPr lang="it-IT" altLang="en-US" sz="2000" b="1" dirty="0">
                <a:solidFill>
                  <a:srgbClr val="403049"/>
                </a:solidFill>
                <a:latin typeface="Arial" panose="020B0604020202020204" pitchFamily="34" charset="0"/>
                <a:cs typeface="Arial" panose="020B0604020202020204" pitchFamily="34" charset="0"/>
              </a:rPr>
              <a:t> test</a:t>
            </a:r>
          </a:p>
        </p:txBody>
      </p:sp>
      <p:pic>
        <p:nvPicPr>
          <p:cNvPr id="36866" name="Immagine 1">
            <a:extLst>
              <a:ext uri="{FF2B5EF4-FFF2-40B4-BE49-F238E27FC236}">
                <a16:creationId xmlns:a16="http://schemas.microsoft.com/office/drawing/2014/main" id="{DB791A16-211B-014C-95B9-26ED8F4A1790}"/>
              </a:ext>
            </a:extLst>
          </p:cNvPr>
          <p:cNvPicPr>
            <a:picLocks noChangeAspect="1"/>
          </p:cNvPicPr>
          <p:nvPr/>
        </p:nvPicPr>
        <p:blipFill>
          <a:blip r:embed="rId2">
            <a:extLst>
              <a:ext uri="{28A0092B-C50C-407E-A947-70E740481C1C}">
                <a14:useLocalDpi xmlns:a14="http://schemas.microsoft.com/office/drawing/2010/main" val="0"/>
              </a:ext>
            </a:extLst>
          </a:blip>
          <a:srcRect b="48103"/>
          <a:stretch>
            <a:fillRect/>
          </a:stretch>
        </p:blipFill>
        <p:spPr bwMode="auto">
          <a:xfrm>
            <a:off x="1016000" y="765175"/>
            <a:ext cx="7085013" cy="2465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7" name="Immagine 4">
            <a:extLst>
              <a:ext uri="{FF2B5EF4-FFF2-40B4-BE49-F238E27FC236}">
                <a16:creationId xmlns:a16="http://schemas.microsoft.com/office/drawing/2014/main" id="{ABD3423A-166B-3548-A01E-E96A9556D96E}"/>
              </a:ext>
            </a:extLst>
          </p:cNvPr>
          <p:cNvPicPr>
            <a:picLocks noChangeAspect="1"/>
          </p:cNvPicPr>
          <p:nvPr/>
        </p:nvPicPr>
        <p:blipFill>
          <a:blip r:embed="rId2">
            <a:extLst>
              <a:ext uri="{28A0092B-C50C-407E-A947-70E740481C1C}">
                <a14:useLocalDpi xmlns:a14="http://schemas.microsoft.com/office/drawing/2010/main" val="0"/>
              </a:ext>
            </a:extLst>
          </a:blip>
          <a:srcRect l="121" t="51472" r="-121" b="-3369"/>
          <a:stretch>
            <a:fillRect/>
          </a:stretch>
        </p:blipFill>
        <p:spPr bwMode="auto">
          <a:xfrm>
            <a:off x="971550" y="4581525"/>
            <a:ext cx="7013575" cy="243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Rettangolo 3">
            <a:extLst>
              <a:ext uri="{FF2B5EF4-FFF2-40B4-BE49-F238E27FC236}">
                <a16:creationId xmlns:a16="http://schemas.microsoft.com/office/drawing/2014/main" id="{27CF6788-6226-AD44-938F-C8AC43DC829D}"/>
              </a:ext>
            </a:extLst>
          </p:cNvPr>
          <p:cNvSpPr>
            <a:spLocks noChangeArrowheads="1"/>
          </p:cNvSpPr>
          <p:nvPr/>
        </p:nvSpPr>
        <p:spPr bwMode="auto">
          <a:xfrm>
            <a:off x="0" y="3213100"/>
            <a:ext cx="9144000" cy="132343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b="1" dirty="0">
                <a:solidFill>
                  <a:schemeClr val="accent1"/>
                </a:solidFill>
                <a:latin typeface="Arial" panose="020B0604020202020204" pitchFamily="34" charset="0"/>
                <a:cs typeface="Arial" panose="020B0604020202020204" pitchFamily="34" charset="0"/>
              </a:rPr>
              <a:t>The information </a:t>
            </a:r>
            <a:r>
              <a:rPr lang="it-IT" altLang="en-US" sz="2000" b="1" dirty="0" err="1">
                <a:solidFill>
                  <a:schemeClr val="accent1"/>
                </a:solidFill>
                <a:latin typeface="Arial" panose="020B0604020202020204" pitchFamily="34" charset="0"/>
                <a:cs typeface="Arial" panose="020B0604020202020204" pitchFamily="34" charset="0"/>
              </a:rPr>
              <a:t>contained</a:t>
            </a:r>
            <a:r>
              <a:rPr lang="it-IT" altLang="en-US" sz="2000" b="1" dirty="0">
                <a:solidFill>
                  <a:schemeClr val="accent1"/>
                </a:solidFill>
                <a:latin typeface="Arial" panose="020B0604020202020204" pitchFamily="34" charset="0"/>
                <a:cs typeface="Arial" panose="020B0604020202020204" pitchFamily="34" charset="0"/>
              </a:rPr>
              <a:t> in the </a:t>
            </a:r>
            <a:r>
              <a:rPr lang="it-IT" altLang="en-US" sz="2000" b="1" dirty="0" err="1">
                <a:solidFill>
                  <a:schemeClr val="accent1"/>
                </a:solidFill>
                <a:latin typeface="Arial" panose="020B0604020202020204" pitchFamily="34" charset="0"/>
                <a:cs typeface="Arial" panose="020B0604020202020204" pitchFamily="34" charset="0"/>
              </a:rPr>
              <a:t>sequence</a:t>
            </a:r>
            <a:r>
              <a:rPr lang="it-IT" altLang="en-US" sz="2000" b="1" dirty="0">
                <a:solidFill>
                  <a:schemeClr val="accent1"/>
                </a:solidFill>
                <a:latin typeface="Arial" panose="020B0604020202020204" pitchFamily="34" charset="0"/>
                <a:cs typeface="Arial" panose="020B0604020202020204" pitchFamily="34" charset="0"/>
              </a:rPr>
              <a:t> </a:t>
            </a:r>
            <a:r>
              <a:rPr lang="it-IT" altLang="en-US" sz="2000" b="1" dirty="0" err="1">
                <a:solidFill>
                  <a:schemeClr val="accent1"/>
                </a:solidFill>
                <a:latin typeface="Arial" panose="020B0604020202020204" pitchFamily="34" charset="0"/>
                <a:cs typeface="Arial" panose="020B0604020202020204" pitchFamily="34" charset="0"/>
              </a:rPr>
              <a:t>is</a:t>
            </a:r>
            <a:r>
              <a:rPr lang="it-IT" altLang="en-US" sz="2000" b="1" dirty="0">
                <a:solidFill>
                  <a:schemeClr val="accent1"/>
                </a:solidFill>
                <a:latin typeface="Arial" panose="020B0604020202020204" pitchFamily="34" charset="0"/>
                <a:cs typeface="Arial" panose="020B0604020202020204" pitchFamily="34" charset="0"/>
              </a:rPr>
              <a:t> </a:t>
            </a:r>
            <a:r>
              <a:rPr lang="it-IT" altLang="en-US" sz="2000" b="1" dirty="0" err="1">
                <a:solidFill>
                  <a:schemeClr val="accent1"/>
                </a:solidFill>
                <a:latin typeface="Arial" panose="020B0604020202020204" pitchFamily="34" charset="0"/>
                <a:cs typeface="Arial" panose="020B0604020202020204" pitchFamily="34" charset="0"/>
              </a:rPr>
              <a:t>sufficient</a:t>
            </a:r>
            <a:r>
              <a:rPr lang="it-IT" altLang="en-US" sz="2000" b="1" dirty="0">
                <a:solidFill>
                  <a:schemeClr val="accent1"/>
                </a:solidFill>
                <a:latin typeface="Arial" panose="020B0604020202020204" pitchFamily="34" charset="0"/>
                <a:cs typeface="Arial" panose="020B0604020202020204" pitchFamily="34" charset="0"/>
              </a:rPr>
              <a:t> to determine the </a:t>
            </a:r>
            <a:r>
              <a:rPr lang="it-IT" altLang="en-US" sz="2000" b="1" dirty="0" err="1">
                <a:solidFill>
                  <a:schemeClr val="accent1"/>
                </a:solidFill>
                <a:latin typeface="Arial" panose="020B0604020202020204" pitchFamily="34" charset="0"/>
                <a:cs typeface="Arial" panose="020B0604020202020204" pitchFamily="34" charset="0"/>
              </a:rPr>
              <a:t>folding</a:t>
            </a:r>
            <a:r>
              <a:rPr lang="it-IT" altLang="en-US" sz="2000" b="1" dirty="0">
                <a:solidFill>
                  <a:schemeClr val="accent1"/>
                </a:solidFill>
                <a:latin typeface="Arial" panose="020B0604020202020204" pitchFamily="34" charset="0"/>
                <a:cs typeface="Arial" panose="020B0604020202020204" pitchFamily="34" charset="0"/>
              </a:rPr>
              <a:t> and </a:t>
            </a:r>
            <a:r>
              <a:rPr lang="it-IT" altLang="en-US" sz="2000" b="1" dirty="0" err="1">
                <a:solidFill>
                  <a:schemeClr val="accent1"/>
                </a:solidFill>
                <a:latin typeface="Arial" panose="020B0604020202020204" pitchFamily="34" charset="0"/>
                <a:cs typeface="Arial" panose="020B0604020202020204" pitchFamily="34" charset="0"/>
              </a:rPr>
              <a:t>function</a:t>
            </a:r>
            <a:r>
              <a:rPr lang="it-IT" altLang="en-US" sz="2000" b="1" dirty="0">
                <a:solidFill>
                  <a:schemeClr val="accent1"/>
                </a:solidFill>
                <a:latin typeface="Arial" panose="020B0604020202020204" pitchFamily="34" charset="0"/>
                <a:cs typeface="Arial" panose="020B0604020202020204" pitchFamily="34" charset="0"/>
              </a:rPr>
              <a:t> of the </a:t>
            </a:r>
            <a:r>
              <a:rPr lang="it-IT" altLang="en-US" sz="2000" b="1" dirty="0" err="1">
                <a:solidFill>
                  <a:schemeClr val="accent1"/>
                </a:solidFill>
                <a:latin typeface="Arial" panose="020B0604020202020204" pitchFamily="34" charset="0"/>
                <a:cs typeface="Arial" panose="020B0604020202020204" pitchFamily="34" charset="0"/>
              </a:rPr>
              <a:t>protein</a:t>
            </a:r>
            <a:r>
              <a:rPr lang="it-IT" altLang="en-US" sz="2000" b="1" dirty="0">
                <a:solidFill>
                  <a:schemeClr val="accent1"/>
                </a:solidFill>
                <a:latin typeface="Arial" panose="020B0604020202020204" pitchFamily="34" charset="0"/>
                <a:cs typeface="Arial" panose="020B0604020202020204" pitchFamily="34" charset="0"/>
              </a:rPr>
              <a:t> </a:t>
            </a:r>
            <a:r>
              <a:rPr lang="it-IT" altLang="en-US" sz="2000" dirty="0">
                <a:latin typeface="Arial" panose="020B0604020202020204" pitchFamily="34" charset="0"/>
                <a:cs typeface="Arial" panose="020B0604020202020204" pitchFamily="34" charset="0"/>
                <a:sym typeface="Wingdings" pitchFamily="2" charset="2"/>
              </a:rPr>
              <a:t> </a:t>
            </a:r>
            <a:r>
              <a:rPr lang="it-IT" altLang="en-US" sz="2000" b="1" dirty="0" err="1">
                <a:latin typeface="Arial" panose="020B0604020202020204" pitchFamily="34" charset="0"/>
                <a:cs typeface="Arial" panose="020B0604020202020204" pitchFamily="34" charset="0"/>
                <a:sym typeface="Wingdings" pitchFamily="2" charset="2"/>
              </a:rPr>
              <a:t>Thermodynamic</a:t>
            </a:r>
            <a:r>
              <a:rPr lang="it-IT" altLang="en-US" sz="2000" b="1" dirty="0">
                <a:latin typeface="Arial" panose="020B0604020202020204" pitchFamily="34" charset="0"/>
                <a:cs typeface="Arial" panose="020B0604020202020204" pitchFamily="34" charset="0"/>
                <a:sym typeface="Wingdings" pitchFamily="2" charset="2"/>
              </a:rPr>
              <a:t> </a:t>
            </a:r>
            <a:r>
              <a:rPr lang="it-IT" altLang="en-US" sz="2000" b="1" dirty="0" err="1">
                <a:latin typeface="Arial" panose="020B0604020202020204" pitchFamily="34" charset="0"/>
                <a:cs typeface="Arial" panose="020B0604020202020204" pitchFamily="34" charset="0"/>
                <a:sym typeface="Wingdings" pitchFamily="2" charset="2"/>
              </a:rPr>
              <a:t>hypothesis</a:t>
            </a:r>
            <a:r>
              <a:rPr lang="it-IT" altLang="en-US" sz="2000" dirty="0">
                <a:latin typeface="Arial" panose="020B0604020202020204" pitchFamily="34" charset="0"/>
                <a:cs typeface="Arial" panose="020B0604020202020204" pitchFamily="34" charset="0"/>
                <a:sym typeface="Wingdings" pitchFamily="2" charset="2"/>
              </a:rPr>
              <a:t>: the native </a:t>
            </a:r>
            <a:r>
              <a:rPr lang="it-IT" altLang="en-US" sz="2000" dirty="0" err="1">
                <a:latin typeface="Arial" panose="020B0604020202020204" pitchFamily="34" charset="0"/>
                <a:cs typeface="Arial" panose="020B0604020202020204" pitchFamily="34" charset="0"/>
                <a:sym typeface="Wingdings" pitchFamily="2" charset="2"/>
              </a:rPr>
              <a:t>structure</a:t>
            </a:r>
            <a:r>
              <a:rPr lang="it-IT" altLang="en-US" sz="2000" dirty="0">
                <a:latin typeface="Arial" panose="020B0604020202020204" pitchFamily="34" charset="0"/>
                <a:cs typeface="Arial" panose="020B0604020202020204" pitchFamily="34" charset="0"/>
                <a:sym typeface="Wingdings" pitchFamily="2" charset="2"/>
              </a:rPr>
              <a:t> of a </a:t>
            </a:r>
            <a:r>
              <a:rPr lang="it-IT" altLang="en-US" sz="2000" dirty="0" err="1">
                <a:latin typeface="Arial" panose="020B0604020202020204" pitchFamily="34" charset="0"/>
                <a:cs typeface="Arial" panose="020B0604020202020204" pitchFamily="34" charset="0"/>
                <a:sym typeface="Wingdings" pitchFamily="2" charset="2"/>
              </a:rPr>
              <a:t>protein</a:t>
            </a:r>
            <a:r>
              <a:rPr lang="it-IT" altLang="en-US" sz="2000" dirty="0">
                <a:latin typeface="Arial" panose="020B0604020202020204" pitchFamily="34" charset="0"/>
                <a:cs typeface="Arial" panose="020B0604020202020204" pitchFamily="34" charset="0"/>
                <a:sym typeface="Wingdings" pitchFamily="2" charset="2"/>
              </a:rPr>
              <a:t> </a:t>
            </a:r>
            <a:r>
              <a:rPr lang="it-IT" altLang="en-US" sz="2000" dirty="0" err="1">
                <a:latin typeface="Arial" panose="020B0604020202020204" pitchFamily="34" charset="0"/>
                <a:cs typeface="Arial" panose="020B0604020202020204" pitchFamily="34" charset="0"/>
                <a:sym typeface="Wingdings" pitchFamily="2" charset="2"/>
              </a:rPr>
              <a:t>corresponds</a:t>
            </a:r>
            <a:r>
              <a:rPr lang="it-IT" altLang="en-US" sz="2000" dirty="0">
                <a:latin typeface="Arial" panose="020B0604020202020204" pitchFamily="34" charset="0"/>
                <a:cs typeface="Arial" panose="020B0604020202020204" pitchFamily="34" charset="0"/>
                <a:sym typeface="Wingdings" pitchFamily="2" charset="2"/>
              </a:rPr>
              <a:t> to the </a:t>
            </a:r>
            <a:r>
              <a:rPr lang="it-IT" altLang="en-US" sz="2000" dirty="0" err="1">
                <a:latin typeface="Arial" panose="020B0604020202020204" pitchFamily="34" charset="0"/>
                <a:cs typeface="Arial" panose="020B0604020202020204" pitchFamily="34" charset="0"/>
                <a:sym typeface="Wingdings" pitchFamily="2" charset="2"/>
              </a:rPr>
              <a:t>thermodynamically</a:t>
            </a:r>
            <a:r>
              <a:rPr lang="it-IT" altLang="en-US" sz="2000" dirty="0">
                <a:latin typeface="Arial" panose="020B0604020202020204" pitchFamily="34" charset="0"/>
                <a:cs typeface="Arial" panose="020B0604020202020204" pitchFamily="34" charset="0"/>
                <a:sym typeface="Wingdings" pitchFamily="2" charset="2"/>
              </a:rPr>
              <a:t> </a:t>
            </a:r>
            <a:r>
              <a:rPr lang="it-IT" altLang="en-US" sz="2000" dirty="0" err="1">
                <a:latin typeface="Arial" panose="020B0604020202020204" pitchFamily="34" charset="0"/>
                <a:cs typeface="Arial" panose="020B0604020202020204" pitchFamily="34" charset="0"/>
                <a:sym typeface="Wingdings" pitchFamily="2" charset="2"/>
              </a:rPr>
              <a:t>most</a:t>
            </a:r>
            <a:r>
              <a:rPr lang="it-IT" altLang="en-US" sz="2000" dirty="0">
                <a:latin typeface="Arial" panose="020B0604020202020204" pitchFamily="34" charset="0"/>
                <a:cs typeface="Arial" panose="020B0604020202020204" pitchFamily="34" charset="0"/>
                <a:sym typeface="Wingdings" pitchFamily="2" charset="2"/>
              </a:rPr>
              <a:t> </a:t>
            </a:r>
            <a:r>
              <a:rPr lang="it-IT" altLang="en-US" sz="2000" dirty="0" err="1">
                <a:latin typeface="Arial" panose="020B0604020202020204" pitchFamily="34" charset="0"/>
                <a:cs typeface="Arial" panose="020B0604020202020204" pitchFamily="34" charset="0"/>
                <a:sym typeface="Wingdings" pitchFamily="2" charset="2"/>
              </a:rPr>
              <a:t>stable</a:t>
            </a:r>
            <a:r>
              <a:rPr lang="it-IT" altLang="en-US" sz="2000" dirty="0">
                <a:latin typeface="Arial" panose="020B0604020202020204" pitchFamily="34" charset="0"/>
                <a:cs typeface="Arial" panose="020B0604020202020204" pitchFamily="34" charset="0"/>
                <a:sym typeface="Wingdings" pitchFamily="2" charset="2"/>
              </a:rPr>
              <a:t> overall </a:t>
            </a:r>
            <a:r>
              <a:rPr lang="it-IT" altLang="en-US" sz="2000" dirty="0" err="1">
                <a:latin typeface="Arial" panose="020B0604020202020204" pitchFamily="34" charset="0"/>
                <a:cs typeface="Arial" panose="020B0604020202020204" pitchFamily="34" charset="0"/>
                <a:sym typeface="Wingdings" pitchFamily="2" charset="2"/>
              </a:rPr>
              <a:t>structure</a:t>
            </a:r>
            <a:endParaRPr lang="en-US" altLang="en-US" sz="2000" dirty="0">
              <a:latin typeface="Arial" panose="020B0604020202020204" pitchFamily="34" charset="0"/>
              <a:cs typeface="Arial" panose="020B0604020202020204" pitchFamily="34" charset="0"/>
            </a:endParaRPr>
          </a:p>
        </p:txBody>
      </p:sp>
      <p:sp>
        <p:nvSpPr>
          <p:cNvPr id="36869" name="CasellaDiTesto 2">
            <a:extLst>
              <a:ext uri="{FF2B5EF4-FFF2-40B4-BE49-F238E27FC236}">
                <a16:creationId xmlns:a16="http://schemas.microsoft.com/office/drawing/2014/main" id="{AA65F36A-52BE-C04C-B332-85D5167F39F2}"/>
              </a:ext>
            </a:extLst>
          </p:cNvPr>
          <p:cNvSpPr txBox="1">
            <a:spLocks noChangeArrowheads="1"/>
          </p:cNvSpPr>
          <p:nvPr/>
        </p:nvSpPr>
        <p:spPr bwMode="auto">
          <a:xfrm>
            <a:off x="250825" y="2492375"/>
            <a:ext cx="12255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600" b="1" i="1" dirty="0" err="1">
                <a:solidFill>
                  <a:srgbClr val="FF0000"/>
                </a:solidFill>
                <a:latin typeface="Arial" panose="020B0604020202020204" pitchFamily="34" charset="0"/>
                <a:cs typeface="Arial" panose="020B0604020202020204" pitchFamily="34" charset="0"/>
              </a:rPr>
              <a:t>RNAse</a:t>
            </a:r>
            <a:r>
              <a:rPr lang="en-US" altLang="en-US" sz="1600" b="1" i="1" dirty="0">
                <a:solidFill>
                  <a:srgbClr val="FF0000"/>
                </a:solidFill>
                <a:latin typeface="Arial" panose="020B0604020202020204" pitchFamily="34" charset="0"/>
                <a:cs typeface="Arial" panose="020B0604020202020204" pitchFamily="34" charset="0"/>
              </a:rPr>
              <a:t> A</a:t>
            </a:r>
          </a:p>
        </p:txBody>
      </p:sp>
      <p:sp>
        <p:nvSpPr>
          <p:cNvPr id="36870" name="Rettangolo 1">
            <a:extLst>
              <a:ext uri="{FF2B5EF4-FFF2-40B4-BE49-F238E27FC236}">
                <a16:creationId xmlns:a16="http://schemas.microsoft.com/office/drawing/2014/main" id="{B589487F-B019-4543-A8F3-63A4A5F3F287}"/>
              </a:ext>
            </a:extLst>
          </p:cNvPr>
          <p:cNvSpPr>
            <a:spLocks noChangeArrowheads="1"/>
          </p:cNvSpPr>
          <p:nvPr/>
        </p:nvSpPr>
        <p:spPr bwMode="auto">
          <a:xfrm>
            <a:off x="3678238" y="765175"/>
            <a:ext cx="5538787" cy="48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a:t>
            </a:r>
            <a:r>
              <a:rPr lang="en-US" altLang="en-US" sz="1400" i="1" dirty="0" err="1">
                <a:latin typeface="Arial" panose="020B0604020202020204" pitchFamily="34" charset="0"/>
                <a:cs typeface="Arial" panose="020B0604020202020204" pitchFamily="34" charset="0"/>
                <a:sym typeface="Symbol" pitchFamily="2" charset="2"/>
              </a:rPr>
              <a:t>mercaptoethanol</a:t>
            </a:r>
            <a:r>
              <a:rPr lang="en-US" altLang="en-US" sz="1400" i="1" dirty="0">
                <a:latin typeface="Arial" panose="020B0604020202020204" pitchFamily="34" charset="0"/>
                <a:cs typeface="Arial" panose="020B0604020202020204" pitchFamily="34" charset="0"/>
                <a:sym typeface="Symbol" pitchFamily="2" charset="2"/>
              </a:rPr>
              <a:t> – breaks disulfide bonds</a:t>
            </a:r>
          </a:p>
          <a:p>
            <a:pPr lvl="1" eaLnBrk="1" hangingPunct="1">
              <a:lnSpc>
                <a:spcPct val="90000"/>
              </a:lnSpc>
              <a:spcBef>
                <a:spcPct val="0"/>
              </a:spcBef>
              <a:buFontTx/>
              <a:buNone/>
            </a:pPr>
            <a:r>
              <a:rPr lang="en-US" altLang="en-US" sz="1400" i="1" dirty="0">
                <a:latin typeface="Arial" panose="020B0604020202020204" pitchFamily="34" charset="0"/>
                <a:cs typeface="Arial" panose="020B0604020202020204" pitchFamily="34" charset="0"/>
                <a:sym typeface="Symbol" pitchFamily="2" charset="2"/>
              </a:rPr>
              <a:t>Urea or guanidine hydrochloride – denaturant, also heat or pH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ttangolo 1">
            <a:extLst>
              <a:ext uri="{FF2B5EF4-FFF2-40B4-BE49-F238E27FC236}">
                <a16:creationId xmlns:a16="http://schemas.microsoft.com/office/drawing/2014/main" id="{3A5683E2-643B-CB47-95D4-C1EF6A5C3C33}"/>
              </a:ext>
            </a:extLst>
          </p:cNvPr>
          <p:cNvSpPr>
            <a:spLocks noChangeArrowheads="1"/>
          </p:cNvSpPr>
          <p:nvPr/>
        </p:nvSpPr>
        <p:spPr bwMode="auto">
          <a:xfrm>
            <a:off x="157163" y="180975"/>
            <a:ext cx="8723312" cy="696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spcBef>
                <a:spcPct val="0"/>
              </a:spcBef>
              <a:buFontTx/>
              <a:buNone/>
            </a:pPr>
            <a:r>
              <a:rPr lang="en-US" altLang="en-US" b="1" dirty="0">
                <a:solidFill>
                  <a:srgbClr val="FF0000"/>
                </a:solidFill>
                <a:latin typeface="Arial" panose="020B0604020202020204" pitchFamily="34" charset="0"/>
                <a:cs typeface="Arial" panose="020B0604020202020204" pitchFamily="34" charset="0"/>
              </a:rPr>
              <a:t>Levinthal</a:t>
            </a:r>
            <a:r>
              <a:rPr lang="ja-JP" altLang="en-US" b="1">
                <a:solidFill>
                  <a:srgbClr val="FF0000"/>
                </a:solidFill>
                <a:latin typeface="Arial" panose="020B0604020202020204" pitchFamily="34" charset="0"/>
                <a:cs typeface="Arial" panose="020B0604020202020204" pitchFamily="34" charset="0"/>
              </a:rPr>
              <a:t>’</a:t>
            </a:r>
            <a:r>
              <a:rPr lang="en-US" altLang="ja-JP" b="1" dirty="0">
                <a:solidFill>
                  <a:srgbClr val="FF0000"/>
                </a:solidFill>
                <a:latin typeface="Arial" panose="020B0604020202020204" pitchFamily="34" charset="0"/>
                <a:cs typeface="Arial" panose="020B0604020202020204" pitchFamily="34" charset="0"/>
              </a:rPr>
              <a:t>s paradox </a:t>
            </a:r>
            <a:endParaRPr lang="en-US" altLang="ja-JP"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Consider a 100 residues protein.  </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If each residue can take only 3 positions, there are 3</a:t>
            </a:r>
            <a:r>
              <a:rPr lang="en-US" altLang="en-US" sz="2800" baseline="30000" dirty="0">
                <a:latin typeface="Arial" panose="020B0604020202020204" pitchFamily="34" charset="0"/>
                <a:cs typeface="Arial" panose="020B0604020202020204" pitchFamily="34" charset="0"/>
              </a:rPr>
              <a:t>100</a:t>
            </a:r>
            <a:r>
              <a:rPr lang="en-US" altLang="en-US" sz="2800" dirty="0">
                <a:latin typeface="Arial" panose="020B0604020202020204" pitchFamily="34" charset="0"/>
                <a:cs typeface="Arial" panose="020B0604020202020204" pitchFamily="34" charset="0"/>
              </a:rPr>
              <a:t> = 5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 10</a:t>
            </a:r>
            <a:r>
              <a:rPr lang="en-US" altLang="en-US" sz="2800" baseline="30000" dirty="0">
                <a:latin typeface="Arial" panose="020B0604020202020204" pitchFamily="34" charset="0"/>
                <a:cs typeface="Arial" panose="020B0604020202020204" pitchFamily="34" charset="0"/>
              </a:rPr>
              <a:t>47</a:t>
            </a:r>
            <a:r>
              <a:rPr lang="en-US" altLang="en-US" sz="2800" dirty="0">
                <a:latin typeface="Arial" panose="020B0604020202020204" pitchFamily="34" charset="0"/>
                <a:cs typeface="Arial" panose="020B0604020202020204" pitchFamily="34" charset="0"/>
              </a:rPr>
              <a:t> possible conformations.</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If it takes 10</a:t>
            </a:r>
            <a:r>
              <a:rPr lang="en-US" altLang="en-US" sz="2800" baseline="30000" dirty="0">
                <a:latin typeface="Arial" panose="020B0604020202020204" pitchFamily="34" charset="0"/>
                <a:cs typeface="Arial" panose="020B0604020202020204" pitchFamily="34" charset="0"/>
              </a:rPr>
              <a:t>-13</a:t>
            </a:r>
            <a:r>
              <a:rPr lang="en-US" altLang="en-US" sz="2800" dirty="0">
                <a:latin typeface="Arial" panose="020B0604020202020204" pitchFamily="34" charset="0"/>
                <a:cs typeface="Arial" panose="020B0604020202020204" pitchFamily="34" charset="0"/>
              </a:rPr>
              <a:t>s to convert from 1 structure to another, exhaustive search would take 1.6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 10</a:t>
            </a:r>
            <a:r>
              <a:rPr lang="en-US" altLang="en-US" sz="2800" baseline="30000" dirty="0">
                <a:latin typeface="Arial" panose="020B0604020202020204" pitchFamily="34" charset="0"/>
                <a:cs typeface="Arial" panose="020B0604020202020204" pitchFamily="34" charset="0"/>
              </a:rPr>
              <a:t>27</a:t>
            </a:r>
            <a:r>
              <a:rPr lang="en-US" altLang="en-US" sz="2800" dirty="0">
                <a:latin typeface="Arial" panose="020B0604020202020204" pitchFamily="34" charset="0"/>
                <a:cs typeface="Arial" panose="020B0604020202020204" pitchFamily="34" charset="0"/>
              </a:rPr>
              <a:t> years!</a:t>
            </a:r>
          </a:p>
          <a:p>
            <a:pPr eaLnBrk="1" hangingPunct="1">
              <a:lnSpc>
                <a:spcPct val="90000"/>
              </a:lnSpc>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800" dirty="0">
                <a:solidFill>
                  <a:schemeClr val="accent1"/>
                </a:solidFill>
                <a:latin typeface="Arial" panose="020B0604020202020204" pitchFamily="34" charset="0"/>
                <a:cs typeface="Arial" panose="020B0604020202020204" pitchFamily="34" charset="0"/>
              </a:rPr>
              <a:t>But, proteins fold in millisecond even not in microsecond times </a:t>
            </a:r>
          </a:p>
          <a:p>
            <a:pPr eaLnBrk="1" hangingPunct="1">
              <a:lnSpc>
                <a:spcPct val="90000"/>
              </a:lnSpc>
              <a:spcBef>
                <a:spcPct val="0"/>
              </a:spcBef>
              <a:buFontTx/>
              <a:buNone/>
            </a:pPr>
            <a:endParaRPr lang="en-US" altLang="en-US" sz="2800" i="1" dirty="0">
              <a:solidFill>
                <a:srgbClr val="008000"/>
              </a:solidFill>
              <a:latin typeface="Arial" panose="020B0604020202020204" pitchFamily="34" charset="0"/>
              <a:cs typeface="Arial" panose="020B0604020202020204" pitchFamily="34" charset="0"/>
              <a:sym typeface="Wingdings" pitchFamily="2" charset="2"/>
            </a:endParaRPr>
          </a:p>
          <a:p>
            <a:pPr eaLnBrk="1" hangingPunct="1">
              <a:lnSpc>
                <a:spcPct val="90000"/>
              </a:lnSpc>
              <a:spcBef>
                <a:spcPct val="0"/>
              </a:spcBef>
              <a:buFontTx/>
              <a:buNone/>
            </a:pPr>
            <a:r>
              <a:rPr lang="en-US" altLang="en-US" sz="2800" i="1" dirty="0">
                <a:solidFill>
                  <a:srgbClr val="FF0000"/>
                </a:solidFill>
                <a:latin typeface="Arial" panose="020B0604020202020204" pitchFamily="34" charset="0"/>
                <a:cs typeface="Arial" panose="020B0604020202020204" pitchFamily="34" charset="0"/>
                <a:sym typeface="Wingdings" pitchFamily="2" charset="2"/>
              </a:rPr>
              <a:t> </a:t>
            </a:r>
            <a:r>
              <a:rPr lang="en-US" altLang="en-US" sz="2800" i="1" dirty="0">
                <a:solidFill>
                  <a:srgbClr val="FF0000"/>
                </a:solidFill>
                <a:latin typeface="Arial" panose="020B0604020202020204" pitchFamily="34" charset="0"/>
                <a:cs typeface="Arial" panose="020B0604020202020204" pitchFamily="34" charset="0"/>
              </a:rPr>
              <a:t>Folding must proceed by progressive stabilization of intermediates</a:t>
            </a:r>
          </a:p>
          <a:p>
            <a:pPr lvl="1" eaLnBrk="1" hangingPunct="1">
              <a:lnSpc>
                <a:spcPct val="90000"/>
              </a:lnSpc>
              <a:spcBef>
                <a:spcPct val="0"/>
              </a:spcBef>
              <a:buFontTx/>
              <a:buNone/>
            </a:pPr>
            <a:endParaRPr lang="en-US" altLang="en-US" dirty="0">
              <a:latin typeface="Arial" panose="020B0604020202020204" pitchFamily="34" charset="0"/>
              <a:cs typeface="Arial" panose="020B0604020202020204" pitchFamily="34" charset="0"/>
            </a:endParaRPr>
          </a:p>
          <a:p>
            <a:pPr lvl="1" eaLnBrk="1" hangingPunct="1">
              <a:lnSpc>
                <a:spcPct val="90000"/>
              </a:lnSpc>
              <a:spcBef>
                <a:spcPct val="0"/>
              </a:spcBef>
              <a:buFontTx/>
              <a:buNone/>
            </a:pPr>
            <a:r>
              <a:rPr lang="en-US" altLang="en-US" dirty="0">
                <a:latin typeface="Arial" panose="020B0604020202020204" pitchFamily="34" charset="0"/>
                <a:cs typeface="Arial" panose="020B0604020202020204" pitchFamily="34" charset="0"/>
              </a:rPr>
              <a:t>Molten globules (MG) – most secondary structure formed, but much less compact than </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native</a:t>
            </a:r>
            <a:r>
              <a:rPr lang="ja-JP" altLang="en-US">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 conformation</a:t>
            </a:r>
          </a:p>
          <a:p>
            <a:pPr lvl="1" algn="ctr" eaLnBrk="1" hangingPunct="1">
              <a:lnSpc>
                <a:spcPct val="90000"/>
              </a:lnSpc>
              <a:spcBef>
                <a:spcPct val="0"/>
              </a:spcBef>
              <a:buFontTx/>
              <a:buNone/>
            </a:pPr>
            <a:r>
              <a:rPr lang="hr-HR" altLang="en-US" sz="2400" dirty="0">
                <a:latin typeface="Arial" panose="020B0604020202020204" pitchFamily="34" charset="0"/>
                <a:cs typeface="Arial" panose="020B0604020202020204" pitchFamily="34" charset="0"/>
              </a:rPr>
              <a:t>U ↔ MG ↔ N </a:t>
            </a:r>
            <a:endParaRPr lang="it-IT" altLang="en-US" sz="2400" dirty="0">
              <a:latin typeface="Arial" panose="020B0604020202020204" pitchFamily="34" charset="0"/>
              <a:cs typeface="Arial" panose="020B0604020202020204" pitchFamily="34" charset="0"/>
            </a:endParaRPr>
          </a:p>
          <a:p>
            <a:pPr lvl="1" eaLnBrk="1" hangingPunct="1">
              <a:lnSpc>
                <a:spcPct val="90000"/>
              </a:lnSpc>
              <a:spcBef>
                <a:spcPct val="0"/>
              </a:spcBef>
              <a:buFontTx/>
              <a:buNone/>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ZanCover1">
            <a:extLst>
              <a:ext uri="{FF2B5EF4-FFF2-40B4-BE49-F238E27FC236}">
                <a16:creationId xmlns:a16="http://schemas.microsoft.com/office/drawing/2014/main" id="{6935A4C5-B1A9-4E4F-B7F2-40B27BDB0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514" r="22913"/>
          <a:stretch>
            <a:fillRect/>
          </a:stretch>
        </p:blipFill>
        <p:spPr bwMode="auto">
          <a:xfrm>
            <a:off x="3983038" y="811213"/>
            <a:ext cx="5162550" cy="5983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2">
            <a:extLst>
              <a:ext uri="{FF2B5EF4-FFF2-40B4-BE49-F238E27FC236}">
                <a16:creationId xmlns:a16="http://schemas.microsoft.com/office/drawing/2014/main" id="{A1C05E03-C99E-C646-8413-1BAF25510A10}"/>
              </a:ext>
            </a:extLst>
          </p:cNvPr>
          <p:cNvSpPr txBox="1">
            <a:spLocks noChangeArrowheads="1"/>
          </p:cNvSpPr>
          <p:nvPr/>
        </p:nvSpPr>
        <p:spPr>
          <a:xfrm>
            <a:off x="381000" y="112713"/>
            <a:ext cx="8610600" cy="533400"/>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dirty="0" err="1">
                <a:solidFill>
                  <a:schemeClr val="accent1"/>
                </a:solidFill>
                <a:latin typeface="Arial"/>
                <a:cs typeface="Arial"/>
              </a:rPr>
              <a:t>Anfinsen</a:t>
            </a:r>
            <a:r>
              <a:rPr lang="it-IT" sz="2800" b="1" dirty="0">
                <a:solidFill>
                  <a:schemeClr val="accent1"/>
                </a:solidFill>
                <a:latin typeface="Arial"/>
                <a:cs typeface="Arial"/>
              </a:rPr>
              <a:t> </a:t>
            </a:r>
            <a:r>
              <a:rPr lang="it-IT" sz="2800" b="1" dirty="0" err="1">
                <a:solidFill>
                  <a:schemeClr val="accent1"/>
                </a:solidFill>
                <a:latin typeface="Arial"/>
                <a:cs typeface="Arial"/>
              </a:rPr>
              <a:t>thermodynamic</a:t>
            </a:r>
            <a:r>
              <a:rPr lang="it-IT" sz="2800" b="1" dirty="0">
                <a:solidFill>
                  <a:schemeClr val="accent1"/>
                </a:solidFill>
                <a:latin typeface="Arial"/>
                <a:cs typeface="Arial"/>
              </a:rPr>
              <a:t> </a:t>
            </a:r>
            <a:r>
              <a:rPr lang="it-IT" sz="2800" b="1" dirty="0" err="1">
                <a:solidFill>
                  <a:schemeClr val="accent1"/>
                </a:solidFill>
                <a:latin typeface="Arial"/>
                <a:cs typeface="Arial"/>
              </a:rPr>
              <a:t>hypothesis</a:t>
            </a:r>
            <a:endParaRPr lang="it-IT" sz="2800" b="1" dirty="0">
              <a:solidFill>
                <a:schemeClr val="accent1"/>
              </a:solidFill>
              <a:latin typeface="Arial"/>
              <a:cs typeface="Arial"/>
            </a:endParaRPr>
          </a:p>
          <a:p>
            <a:pPr fontAlgn="auto">
              <a:spcAft>
                <a:spcPts val="0"/>
              </a:spcAft>
              <a:defRPr/>
            </a:pPr>
            <a:endParaRPr lang="it-IT" sz="2800" dirty="0">
              <a:latin typeface="Arial"/>
              <a:cs typeface="Arial"/>
            </a:endParaRPr>
          </a:p>
          <a:p>
            <a:pPr fontAlgn="auto">
              <a:spcAft>
                <a:spcPts val="0"/>
              </a:spcAft>
              <a:defRPr/>
            </a:pPr>
            <a:endParaRPr lang="it-IT" sz="2800" dirty="0">
              <a:latin typeface="Arial"/>
              <a:cs typeface="Arial"/>
            </a:endParaRPr>
          </a:p>
        </p:txBody>
      </p:sp>
      <p:sp>
        <p:nvSpPr>
          <p:cNvPr id="38915" name="Text Box 4">
            <a:extLst>
              <a:ext uri="{FF2B5EF4-FFF2-40B4-BE49-F238E27FC236}">
                <a16:creationId xmlns:a16="http://schemas.microsoft.com/office/drawing/2014/main" id="{0266A65A-FE09-844E-B0A5-692C7DB5A4ED}"/>
              </a:ext>
            </a:extLst>
          </p:cNvPr>
          <p:cNvSpPr txBox="1">
            <a:spLocks noChangeArrowheads="1"/>
          </p:cNvSpPr>
          <p:nvPr/>
        </p:nvSpPr>
        <p:spPr bwMode="auto">
          <a:xfrm>
            <a:off x="169863" y="1770063"/>
            <a:ext cx="4248150"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400" dirty="0">
                <a:latin typeface="Arial" panose="020B0604020202020204" pitchFamily="34" charset="0"/>
                <a:cs typeface="Arial" panose="020B0604020202020204" pitchFamily="34" charset="0"/>
              </a:rPr>
              <a:t>The information </a:t>
            </a:r>
            <a:r>
              <a:rPr lang="it-IT" altLang="en-US" sz="2400" dirty="0" err="1">
                <a:latin typeface="Arial" panose="020B0604020202020204" pitchFamily="34" charset="0"/>
                <a:cs typeface="Arial" panose="020B0604020202020204" pitchFamily="34" charset="0"/>
              </a:rPr>
              <a:t>encoded</a:t>
            </a:r>
            <a:r>
              <a:rPr lang="it-IT" altLang="en-US" sz="2400" dirty="0">
                <a:latin typeface="Arial" panose="020B0604020202020204" pitchFamily="34" charset="0"/>
                <a:cs typeface="Arial" panose="020B0604020202020204" pitchFamily="34" charset="0"/>
              </a:rPr>
              <a:t> in the amino acid </a:t>
            </a:r>
            <a:r>
              <a:rPr lang="it-IT" altLang="en-US" sz="2400" dirty="0" err="1">
                <a:latin typeface="Arial" panose="020B0604020202020204" pitchFamily="34" charset="0"/>
                <a:cs typeface="Arial" panose="020B0604020202020204" pitchFamily="34" charset="0"/>
              </a:rPr>
              <a:t>sequence</a:t>
            </a:r>
            <a:r>
              <a:rPr lang="it-IT" altLang="en-US" sz="2400" dirty="0">
                <a:latin typeface="Arial" panose="020B0604020202020204" pitchFamily="34" charset="0"/>
                <a:cs typeface="Arial" panose="020B0604020202020204" pitchFamily="34" charset="0"/>
              </a:rPr>
              <a:t> of a </a:t>
            </a:r>
            <a:r>
              <a:rPr lang="it-IT" altLang="en-US" sz="2400" dirty="0" err="1">
                <a:latin typeface="Arial" panose="020B0604020202020204" pitchFamily="34" charset="0"/>
                <a:cs typeface="Arial" panose="020B0604020202020204" pitchFamily="34" charset="0"/>
              </a:rPr>
              <a:t>protein</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completely</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determines</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its</a:t>
            </a:r>
            <a:r>
              <a:rPr lang="it-IT" altLang="en-US" sz="2400" dirty="0">
                <a:latin typeface="Arial" panose="020B0604020202020204" pitchFamily="34" charset="0"/>
                <a:cs typeface="Arial" panose="020B0604020202020204" pitchFamily="34" charset="0"/>
              </a:rPr>
              <a:t> native </a:t>
            </a:r>
            <a:r>
              <a:rPr lang="it-IT" altLang="en-US" sz="2400" dirty="0" err="1">
                <a:latin typeface="Arial" panose="020B0604020202020204" pitchFamily="34" charset="0"/>
                <a:cs typeface="Arial" panose="020B0604020202020204" pitchFamily="34" charset="0"/>
              </a:rPr>
              <a:t>structure</a:t>
            </a:r>
            <a:endParaRPr lang="it-IT" altLang="en-US" sz="2400" dirty="0">
              <a:latin typeface="Arial" panose="020B0604020202020204" pitchFamily="34" charset="0"/>
              <a:cs typeface="Arial" panose="020B0604020202020204" pitchFamily="34" charset="0"/>
            </a:endParaRPr>
          </a:p>
          <a:p>
            <a:pPr algn="just" eaLnBrk="1" hangingPunct="1">
              <a:spcBef>
                <a:spcPct val="0"/>
              </a:spcBef>
            </a:pPr>
            <a:r>
              <a:rPr lang="it-IT" altLang="en-US" sz="2400" dirty="0">
                <a:latin typeface="Arial" panose="020B0604020202020204" pitchFamily="34" charset="0"/>
                <a:cs typeface="Arial" panose="020B0604020202020204" pitchFamily="34" charset="0"/>
              </a:rPr>
              <a:t>The native state </a:t>
            </a:r>
            <a:r>
              <a:rPr lang="it-IT" altLang="en-US" sz="2400" dirty="0" err="1">
                <a:latin typeface="Arial" panose="020B0604020202020204" pitchFamily="34" charset="0"/>
                <a:cs typeface="Arial" panose="020B0604020202020204" pitchFamily="34" charset="0"/>
              </a:rPr>
              <a:t>is</a:t>
            </a:r>
            <a:r>
              <a:rPr lang="it-IT" altLang="en-US" sz="2400" dirty="0">
                <a:latin typeface="Arial" panose="020B0604020202020204" pitchFamily="34" charset="0"/>
                <a:cs typeface="Arial" panose="020B0604020202020204" pitchFamily="34" charset="0"/>
              </a:rPr>
              <a:t> the </a:t>
            </a:r>
            <a:r>
              <a:rPr lang="it-IT" altLang="en-US" sz="2400" dirty="0" err="1">
                <a:latin typeface="Arial" panose="020B0604020202020204" pitchFamily="34" charset="0"/>
                <a:cs typeface="Arial" panose="020B0604020202020204" pitchFamily="34" charset="0"/>
              </a:rPr>
              <a:t>absolute</a:t>
            </a:r>
            <a:r>
              <a:rPr lang="it-IT" altLang="en-US" sz="2400" dirty="0">
                <a:latin typeface="Arial" panose="020B0604020202020204" pitchFamily="34" charset="0"/>
                <a:cs typeface="Arial" panose="020B0604020202020204" pitchFamily="34" charset="0"/>
              </a:rPr>
              <a:t> minimum of the free energy of the </a:t>
            </a:r>
            <a:r>
              <a:rPr lang="it-IT" altLang="en-US" sz="2400" dirty="0" err="1">
                <a:latin typeface="Arial" panose="020B0604020202020204" pitchFamily="34" charset="0"/>
                <a:cs typeface="Arial" panose="020B0604020202020204" pitchFamily="34" charset="0"/>
              </a:rPr>
              <a:t>protein</a:t>
            </a:r>
            <a:endParaRPr lang="it-IT" altLang="en-US" sz="2400" dirty="0">
              <a:latin typeface="Arial" panose="020B0604020202020204" pitchFamily="34" charset="0"/>
              <a:cs typeface="Arial" panose="020B0604020202020204" pitchFamily="34" charset="0"/>
            </a:endParaRPr>
          </a:p>
          <a:p>
            <a:pPr algn="just" eaLnBrk="1" hangingPunct="1">
              <a:spcBef>
                <a:spcPct val="0"/>
              </a:spcBef>
              <a:buFontTx/>
              <a:buNone/>
            </a:pPr>
            <a:r>
              <a:rPr lang="hr-HR" altLang="en-US" sz="2400" dirty="0">
                <a:latin typeface="Arial" panose="020B0604020202020204" pitchFamily="34" charset="0"/>
                <a:cs typeface="Arial" panose="020B0604020202020204" pitchFamily="34" charset="0"/>
              </a:rPr>
              <a:t>    </a:t>
            </a:r>
            <a:endParaRPr lang="it-IT" altLang="en-US" sz="2400" dirty="0">
              <a:latin typeface="Arial" panose="020B0604020202020204" pitchFamily="34" charset="0"/>
              <a:cs typeface="Arial" panose="020B0604020202020204" pitchFamily="34" charset="0"/>
            </a:endParaRPr>
          </a:p>
          <a:p>
            <a:pPr algn="just" eaLnBrk="1" hangingPunct="1">
              <a:spcBef>
                <a:spcPct val="0"/>
              </a:spcBef>
            </a:pPr>
            <a:endParaRPr lang="it-IT"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5194A20B-C7A9-044E-BB99-EBAE3A75D105}"/>
              </a:ext>
            </a:extLst>
          </p:cNvPr>
          <p:cNvSpPr/>
          <p:nvPr/>
        </p:nvSpPr>
        <p:spPr>
          <a:xfrm>
            <a:off x="0" y="0"/>
            <a:ext cx="2370138" cy="6858000"/>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7" name="Rettangolo 16">
            <a:extLst>
              <a:ext uri="{FF2B5EF4-FFF2-40B4-BE49-F238E27FC236}">
                <a16:creationId xmlns:a16="http://schemas.microsoft.com/office/drawing/2014/main" id="{5E0A0D98-50A2-6141-A104-525344FCAB1D}"/>
              </a:ext>
            </a:extLst>
          </p:cNvPr>
          <p:cNvSpPr/>
          <p:nvPr/>
        </p:nvSpPr>
        <p:spPr>
          <a:xfrm>
            <a:off x="2370138" y="0"/>
            <a:ext cx="2932112" cy="6858000"/>
          </a:xfrm>
          <a:prstGeom prst="rect">
            <a:avLst/>
          </a:prstGeom>
          <a:solidFill>
            <a:srgbClr val="C6D9F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18" name="Rettangolo 17">
            <a:extLst>
              <a:ext uri="{FF2B5EF4-FFF2-40B4-BE49-F238E27FC236}">
                <a16:creationId xmlns:a16="http://schemas.microsoft.com/office/drawing/2014/main" id="{BF337A0B-308D-7F4C-BECE-BAD26219A197}"/>
              </a:ext>
            </a:extLst>
          </p:cNvPr>
          <p:cNvSpPr/>
          <p:nvPr/>
        </p:nvSpPr>
        <p:spPr>
          <a:xfrm>
            <a:off x="5302250" y="0"/>
            <a:ext cx="3841750" cy="6858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2053" name="Text Box 5">
            <a:extLst>
              <a:ext uri="{FF2B5EF4-FFF2-40B4-BE49-F238E27FC236}">
                <a16:creationId xmlns:a16="http://schemas.microsoft.com/office/drawing/2014/main" id="{7B97D629-5D7A-B74D-B206-3F2BB673BB52}"/>
              </a:ext>
            </a:extLst>
          </p:cNvPr>
          <p:cNvSpPr txBox="1">
            <a:spLocks noChangeArrowheads="1"/>
          </p:cNvSpPr>
          <p:nvPr/>
        </p:nvSpPr>
        <p:spPr bwMode="auto">
          <a:xfrm>
            <a:off x="88900" y="1722438"/>
            <a:ext cx="4679950" cy="5216525"/>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err="1">
                <a:latin typeface="Arial"/>
                <a:ea typeface="+mn-ea"/>
                <a:cs typeface="Arial"/>
              </a:rPr>
              <a:t>Primary</a:t>
            </a:r>
            <a:endParaRPr lang="it-IT" sz="2400" b="1" dirty="0">
              <a:latin typeface="Arial"/>
              <a:ea typeface="+mn-ea"/>
              <a:cs typeface="Arial"/>
            </a:endParaRP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err="1">
                <a:solidFill>
                  <a:srgbClr val="0000FF"/>
                </a:solidFill>
                <a:latin typeface="Arial"/>
                <a:ea typeface="+mn-ea"/>
                <a:cs typeface="Arial"/>
              </a:rPr>
              <a:t>Secondary</a:t>
            </a:r>
            <a:endParaRPr lang="it-IT" sz="2400" b="1" dirty="0">
              <a:solidFill>
                <a:srgbClr val="0000FF"/>
              </a:solidFill>
              <a:latin typeface="Arial"/>
              <a:ea typeface="+mn-ea"/>
              <a:cs typeface="Arial"/>
            </a:endParaRP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endParaRPr lang="it-IT" sz="1400" b="1" dirty="0">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Tertiary</a:t>
            </a:r>
            <a:endParaRPr lang="it-IT" sz="2400" b="1" dirty="0">
              <a:solidFill>
                <a:srgbClr val="FF0000"/>
              </a:solidFill>
              <a:latin typeface="Arial"/>
              <a:ea typeface="+mn-ea"/>
              <a:cs typeface="Arial"/>
            </a:endParaRPr>
          </a:p>
          <a:p>
            <a:pPr eaLnBrk="1" fontAlgn="auto" hangingPunct="1">
              <a:spcBef>
                <a:spcPct val="50000"/>
              </a:spcBef>
              <a:spcAft>
                <a:spcPts val="0"/>
              </a:spcAft>
              <a:defRPr/>
            </a:pPr>
            <a:endParaRPr lang="it-IT" sz="2400" b="1" dirty="0">
              <a:latin typeface="Arial"/>
              <a:ea typeface="+mn-ea"/>
              <a:cs typeface="Arial"/>
            </a:endParaRPr>
          </a:p>
          <a:p>
            <a:pPr eaLnBrk="1" fontAlgn="auto" hangingPunct="1">
              <a:spcBef>
                <a:spcPct val="50000"/>
              </a:spcBef>
              <a:spcAft>
                <a:spcPts val="0"/>
              </a:spcAft>
              <a:defRPr/>
            </a:pPr>
            <a:r>
              <a:rPr lang="it-IT" sz="2400" b="1" dirty="0" err="1">
                <a:latin typeface="Arial"/>
                <a:ea typeface="+mn-ea"/>
                <a:cs typeface="Arial"/>
              </a:rPr>
              <a:t>Quaternary</a:t>
            </a:r>
            <a:endParaRPr lang="it-IT" sz="2400" b="1" dirty="0">
              <a:latin typeface="Arial"/>
              <a:ea typeface="+mn-ea"/>
              <a:cs typeface="Arial"/>
            </a:endParaRPr>
          </a:p>
          <a:p>
            <a:pPr eaLnBrk="1" fontAlgn="auto" hangingPunct="1">
              <a:spcBef>
                <a:spcPct val="50000"/>
              </a:spcBef>
              <a:spcAft>
                <a:spcPts val="0"/>
              </a:spcAft>
              <a:defRPr/>
            </a:pPr>
            <a:endParaRPr lang="it-IT" sz="2400" b="1" dirty="0">
              <a:latin typeface="Arial"/>
              <a:ea typeface="+mn-ea"/>
              <a:cs typeface="Arial"/>
            </a:endParaRPr>
          </a:p>
        </p:txBody>
      </p:sp>
      <p:grpSp>
        <p:nvGrpSpPr>
          <p:cNvPr id="2064" name="Group 16">
            <a:extLst>
              <a:ext uri="{FF2B5EF4-FFF2-40B4-BE49-F238E27FC236}">
                <a16:creationId xmlns:a16="http://schemas.microsoft.com/office/drawing/2014/main" id="{CFBCDF0D-347B-3D41-9F0B-498423D26FB7}"/>
              </a:ext>
            </a:extLst>
          </p:cNvPr>
          <p:cNvGrpSpPr>
            <a:grpSpLocks/>
          </p:cNvGrpSpPr>
          <p:nvPr/>
        </p:nvGrpSpPr>
        <p:grpSpPr bwMode="auto">
          <a:xfrm>
            <a:off x="2573338" y="2674938"/>
            <a:ext cx="3001962" cy="3009900"/>
            <a:chOff x="1715" y="1608"/>
            <a:chExt cx="1891" cy="1896"/>
          </a:xfrm>
        </p:grpSpPr>
        <p:sp>
          <p:nvSpPr>
            <p:cNvPr id="2054" name="Text Box 6">
              <a:extLst>
                <a:ext uri="{FF2B5EF4-FFF2-40B4-BE49-F238E27FC236}">
                  <a16:creationId xmlns:a16="http://schemas.microsoft.com/office/drawing/2014/main" id="{05898CC3-5CCC-684C-9749-21AC210F4A4F}"/>
                </a:ext>
              </a:extLst>
            </p:cNvPr>
            <p:cNvSpPr txBox="1">
              <a:spLocks noChangeArrowheads="1"/>
            </p:cNvSpPr>
            <p:nvPr/>
          </p:nvSpPr>
          <p:spPr bwMode="auto">
            <a:xfrm>
              <a:off x="1792" y="1608"/>
              <a:ext cx="1814" cy="640"/>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err="1">
                  <a:solidFill>
                    <a:srgbClr val="0000FF"/>
                  </a:solidFill>
                  <a:latin typeface="Arial"/>
                  <a:ea typeface="+mn-ea"/>
                  <a:cs typeface="Arial"/>
                </a:rPr>
                <a:t>Circular</a:t>
              </a:r>
              <a:endParaRPr lang="it-IT" sz="2400" b="1" dirty="0">
                <a:solidFill>
                  <a:srgbClr val="0000FF"/>
                </a:solidFill>
                <a:latin typeface="Arial"/>
                <a:ea typeface="+mn-ea"/>
                <a:cs typeface="Arial"/>
              </a:endParaRPr>
            </a:p>
            <a:p>
              <a:pPr eaLnBrk="1" fontAlgn="auto" hangingPunct="1">
                <a:spcBef>
                  <a:spcPct val="50000"/>
                </a:spcBef>
                <a:spcAft>
                  <a:spcPts val="0"/>
                </a:spcAft>
                <a:defRPr/>
              </a:pPr>
              <a:r>
                <a:rPr lang="it-IT" sz="2400" b="1" dirty="0" err="1">
                  <a:solidFill>
                    <a:srgbClr val="0000FF"/>
                  </a:solidFill>
                  <a:latin typeface="Arial"/>
                  <a:ea typeface="+mn-ea"/>
                  <a:cs typeface="Arial"/>
                </a:rPr>
                <a:t>dichroism</a:t>
              </a:r>
              <a:endParaRPr lang="it-IT" sz="2400" b="1" dirty="0">
                <a:solidFill>
                  <a:srgbClr val="0000FF"/>
                </a:solidFill>
                <a:latin typeface="Arial"/>
                <a:ea typeface="+mn-ea"/>
                <a:cs typeface="Arial"/>
              </a:endParaRPr>
            </a:p>
          </p:txBody>
        </p:sp>
        <p:sp>
          <p:nvSpPr>
            <p:cNvPr id="2055" name="Text Box 7">
              <a:extLst>
                <a:ext uri="{FF2B5EF4-FFF2-40B4-BE49-F238E27FC236}">
                  <a16:creationId xmlns:a16="http://schemas.microsoft.com/office/drawing/2014/main" id="{AD517106-F7F6-9B4E-BE71-EE1971FE2848}"/>
                </a:ext>
              </a:extLst>
            </p:cNvPr>
            <p:cNvSpPr txBox="1">
              <a:spLocks noChangeArrowheads="1"/>
            </p:cNvSpPr>
            <p:nvPr/>
          </p:nvSpPr>
          <p:spPr bwMode="auto">
            <a:xfrm>
              <a:off x="1715" y="2632"/>
              <a:ext cx="1719" cy="872"/>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a:solidFill>
                    <a:srgbClr val="FF0000"/>
                  </a:solidFill>
                  <a:latin typeface="Arial"/>
                  <a:ea typeface="+mn-ea"/>
                  <a:cs typeface="Arial"/>
                </a:rPr>
                <a:t>X-ray </a:t>
              </a:r>
              <a:r>
                <a:rPr lang="it-IT" sz="2400" b="1" dirty="0" err="1">
                  <a:solidFill>
                    <a:srgbClr val="FF0000"/>
                  </a:solidFill>
                  <a:latin typeface="Arial"/>
                  <a:ea typeface="+mn-ea"/>
                  <a:cs typeface="Arial"/>
                </a:rPr>
                <a:t>crystallography</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a:solidFill>
                    <a:srgbClr val="FF0000"/>
                  </a:solidFill>
                  <a:latin typeface="Arial"/>
                  <a:ea typeface="+mn-ea"/>
                  <a:cs typeface="Arial"/>
                </a:rPr>
                <a:t>NMR</a:t>
              </a:r>
            </a:p>
          </p:txBody>
        </p:sp>
      </p:grpSp>
      <p:grpSp>
        <p:nvGrpSpPr>
          <p:cNvPr id="2065" name="Group 17">
            <a:extLst>
              <a:ext uri="{FF2B5EF4-FFF2-40B4-BE49-F238E27FC236}">
                <a16:creationId xmlns:a16="http://schemas.microsoft.com/office/drawing/2014/main" id="{F4A2B553-412F-4B43-A6A6-BA2773FD10FA}"/>
              </a:ext>
            </a:extLst>
          </p:cNvPr>
          <p:cNvGrpSpPr>
            <a:grpSpLocks/>
          </p:cNvGrpSpPr>
          <p:nvPr/>
        </p:nvGrpSpPr>
        <p:grpSpPr bwMode="auto">
          <a:xfrm>
            <a:off x="5499100" y="2660650"/>
            <a:ext cx="3711575" cy="3065463"/>
            <a:chOff x="3445" y="1528"/>
            <a:chExt cx="2338" cy="1931"/>
          </a:xfrm>
        </p:grpSpPr>
        <p:sp>
          <p:nvSpPr>
            <p:cNvPr id="2059" name="Text Box 11">
              <a:extLst>
                <a:ext uri="{FF2B5EF4-FFF2-40B4-BE49-F238E27FC236}">
                  <a16:creationId xmlns:a16="http://schemas.microsoft.com/office/drawing/2014/main" id="{EDB5DAF4-B1E9-F94A-8B66-8DBEDA7A04E6}"/>
                </a:ext>
              </a:extLst>
            </p:cNvPr>
            <p:cNvSpPr txBox="1">
              <a:spLocks noChangeArrowheads="1"/>
            </p:cNvSpPr>
            <p:nvPr/>
          </p:nvSpPr>
          <p:spPr bwMode="auto">
            <a:xfrm>
              <a:off x="3445" y="1528"/>
              <a:ext cx="2232" cy="523"/>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err="1">
                  <a:solidFill>
                    <a:srgbClr val="0000FF"/>
                  </a:solidFill>
                  <a:latin typeface="Arial"/>
                  <a:ea typeface="+mn-ea"/>
                  <a:cs typeface="Arial"/>
                </a:rPr>
                <a:t>Secondary</a:t>
              </a:r>
              <a:r>
                <a:rPr lang="it-IT" sz="2400" b="1" dirty="0">
                  <a:solidFill>
                    <a:srgbClr val="0000FF"/>
                  </a:solidFill>
                  <a:latin typeface="Arial"/>
                  <a:ea typeface="+mn-ea"/>
                  <a:cs typeface="Arial"/>
                </a:rPr>
                <a:t> </a:t>
              </a:r>
              <a:r>
                <a:rPr lang="it-IT" sz="2400" b="1" dirty="0" err="1">
                  <a:solidFill>
                    <a:srgbClr val="0000FF"/>
                  </a:solidFill>
                  <a:latin typeface="Arial"/>
                  <a:ea typeface="+mn-ea"/>
                  <a:cs typeface="Arial"/>
                </a:rPr>
                <a:t>structure</a:t>
              </a:r>
              <a:r>
                <a:rPr lang="it-IT" sz="2400" b="1" dirty="0">
                  <a:solidFill>
                    <a:srgbClr val="0000FF"/>
                  </a:solidFill>
                  <a:latin typeface="Arial"/>
                  <a:ea typeface="+mn-ea"/>
                  <a:cs typeface="Arial"/>
                </a:rPr>
                <a:t> </a:t>
              </a:r>
              <a:r>
                <a:rPr lang="it-IT" sz="2400" b="1" dirty="0" err="1">
                  <a:solidFill>
                    <a:srgbClr val="0000FF"/>
                  </a:solidFill>
                  <a:latin typeface="Arial"/>
                  <a:ea typeface="+mn-ea"/>
                  <a:cs typeface="Arial"/>
                </a:rPr>
                <a:t>prediction</a:t>
              </a:r>
              <a:r>
                <a:rPr lang="it-IT" sz="2400" b="1" dirty="0">
                  <a:solidFill>
                    <a:srgbClr val="0000FF"/>
                  </a:solidFill>
                  <a:latin typeface="Arial"/>
                  <a:ea typeface="+mn-ea"/>
                  <a:cs typeface="Arial"/>
                </a:rPr>
                <a:t> </a:t>
              </a:r>
              <a:r>
                <a:rPr lang="it-IT" sz="2400" b="1" dirty="0" err="1">
                  <a:solidFill>
                    <a:srgbClr val="0000FF"/>
                  </a:solidFill>
                  <a:latin typeface="Arial"/>
                  <a:ea typeface="+mn-ea"/>
                  <a:cs typeface="Arial"/>
                </a:rPr>
                <a:t>methods</a:t>
              </a:r>
              <a:endParaRPr lang="it-IT" sz="2400" b="1" dirty="0">
                <a:solidFill>
                  <a:srgbClr val="0000FF"/>
                </a:solidFill>
                <a:latin typeface="Arial"/>
                <a:ea typeface="+mn-ea"/>
                <a:cs typeface="Arial"/>
              </a:endParaRPr>
            </a:p>
          </p:txBody>
        </p:sp>
        <p:sp>
          <p:nvSpPr>
            <p:cNvPr id="2060" name="Text Box 12">
              <a:extLst>
                <a:ext uri="{FF2B5EF4-FFF2-40B4-BE49-F238E27FC236}">
                  <a16:creationId xmlns:a16="http://schemas.microsoft.com/office/drawing/2014/main" id="{54425DEF-24EF-1B4F-823F-60F629B4223B}"/>
                </a:ext>
              </a:extLst>
            </p:cNvPr>
            <p:cNvSpPr txBox="1">
              <a:spLocks noChangeArrowheads="1"/>
            </p:cNvSpPr>
            <p:nvPr/>
          </p:nvSpPr>
          <p:spPr bwMode="auto">
            <a:xfrm>
              <a:off x="3445" y="2470"/>
              <a:ext cx="2338" cy="989"/>
            </a:xfrm>
            <a:prstGeom prst="rect">
              <a:avLst/>
            </a:prstGeom>
            <a:noFill/>
            <a:ln>
              <a:noFill/>
            </a:ln>
            <a:effectLst/>
          </p:spPr>
          <p:txBody>
            <a:bodyPr>
              <a:spAutoFit/>
            </a:bodyPr>
            <a:lstStyle/>
            <a:p>
              <a:pPr eaLnBrk="1" fontAlgn="auto" hangingPunct="1">
                <a:spcBef>
                  <a:spcPct val="50000"/>
                </a:spcBef>
                <a:spcAft>
                  <a:spcPts val="0"/>
                </a:spcAft>
                <a:defRPr/>
              </a:pPr>
              <a:r>
                <a:rPr lang="it-IT" sz="2400" b="1" dirty="0" err="1">
                  <a:solidFill>
                    <a:srgbClr val="FF0000"/>
                  </a:solidFill>
                  <a:latin typeface="Arial"/>
                  <a:ea typeface="+mn-ea"/>
                  <a:cs typeface="Arial"/>
                </a:rPr>
                <a:t>Homology</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Modelling</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a:t>
              </a:r>
              <a:r>
                <a:rPr lang="it-IT" sz="2400" b="1" dirty="0">
                  <a:solidFill>
                    <a:srgbClr val="FF0000"/>
                  </a:solidFill>
                  <a:latin typeface="Arial"/>
                  <a:ea typeface="+mn-ea"/>
                  <a:cs typeface="Arial"/>
                </a:rPr>
                <a:t> </a:t>
              </a:r>
              <a:r>
                <a:rPr lang="it-IT" sz="2400" b="1" dirty="0" err="1">
                  <a:solidFill>
                    <a:srgbClr val="FF0000"/>
                  </a:solidFill>
                  <a:latin typeface="Arial"/>
                  <a:ea typeface="+mn-ea"/>
                  <a:cs typeface="Arial"/>
                </a:rPr>
                <a:t>Recognition</a:t>
              </a:r>
              <a:endParaRPr lang="it-IT" sz="2400" b="1" dirty="0">
                <a:solidFill>
                  <a:srgbClr val="FF0000"/>
                </a:solidFill>
                <a:latin typeface="Arial"/>
                <a:ea typeface="+mn-ea"/>
                <a:cs typeface="Arial"/>
              </a:endParaRPr>
            </a:p>
            <a:p>
              <a:pPr eaLnBrk="1" fontAlgn="auto" hangingPunct="1">
                <a:spcBef>
                  <a:spcPct val="50000"/>
                </a:spcBef>
                <a:spcAft>
                  <a:spcPts val="0"/>
                </a:spcAft>
                <a:defRPr/>
              </a:pPr>
              <a:r>
                <a:rPr lang="it-IT" sz="2400" b="1" dirty="0" err="1">
                  <a:solidFill>
                    <a:srgbClr val="FF0000"/>
                  </a:solidFill>
                  <a:latin typeface="Arial"/>
                  <a:ea typeface="+mn-ea"/>
                  <a:cs typeface="Arial"/>
                </a:rPr>
                <a:t>Folding</a:t>
              </a:r>
              <a:r>
                <a:rPr lang="it-IT" sz="2400" b="1" dirty="0">
                  <a:solidFill>
                    <a:srgbClr val="FF0000"/>
                  </a:solidFill>
                  <a:latin typeface="Arial"/>
                  <a:ea typeface="+mn-ea"/>
                  <a:cs typeface="Arial"/>
                </a:rPr>
                <a:t> ab-</a:t>
              </a:r>
              <a:r>
                <a:rPr lang="it-IT" sz="2400" b="1" dirty="0" err="1">
                  <a:solidFill>
                    <a:srgbClr val="FF0000"/>
                  </a:solidFill>
                  <a:latin typeface="Arial"/>
                  <a:ea typeface="+mn-ea"/>
                  <a:cs typeface="Arial"/>
                </a:rPr>
                <a:t>initio</a:t>
              </a:r>
              <a:endParaRPr lang="it-IT" sz="2400" b="1" dirty="0">
                <a:solidFill>
                  <a:srgbClr val="FF0000"/>
                </a:solidFill>
                <a:latin typeface="Arial"/>
                <a:ea typeface="+mn-ea"/>
                <a:cs typeface="Arial"/>
              </a:endParaRPr>
            </a:p>
          </p:txBody>
        </p:sp>
      </p:grpSp>
      <p:sp>
        <p:nvSpPr>
          <p:cNvPr id="40967" name="Rettangolo 1">
            <a:extLst>
              <a:ext uri="{FF2B5EF4-FFF2-40B4-BE49-F238E27FC236}">
                <a16:creationId xmlns:a16="http://schemas.microsoft.com/office/drawing/2014/main" id="{D39B4E8B-9E9A-EA4B-ACE0-32AE5C4BDED7}"/>
              </a:ext>
            </a:extLst>
          </p:cNvPr>
          <p:cNvSpPr>
            <a:spLocks noChangeArrowheads="1"/>
          </p:cNvSpPr>
          <p:nvPr/>
        </p:nvSpPr>
        <p:spPr bwMode="auto">
          <a:xfrm>
            <a:off x="88900" y="454025"/>
            <a:ext cx="90551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400" b="1" dirty="0" err="1">
                <a:latin typeface="Arial" panose="020B0604020202020204" pitchFamily="34" charset="0"/>
                <a:cs typeface="Arial" panose="020B0604020202020204" pitchFamily="34" charset="0"/>
              </a:rPr>
              <a:t>Structure</a:t>
            </a:r>
            <a:r>
              <a:rPr lang="it-IT" altLang="en-US" sz="2400" b="1" dirty="0">
                <a:latin typeface="Arial" panose="020B0604020202020204" pitchFamily="34" charset="0"/>
                <a:cs typeface="Arial" panose="020B0604020202020204" pitchFamily="34" charset="0"/>
              </a:rPr>
              <a:t>								Method </a:t>
            </a:r>
          </a:p>
          <a:p>
            <a:pPr eaLnBrk="1" hangingPunct="1">
              <a:spcBef>
                <a:spcPct val="50000"/>
              </a:spcBef>
              <a:buFontTx/>
              <a:buNone/>
            </a:pPr>
            <a:r>
              <a:rPr lang="it-IT" altLang="en-US" sz="2400" b="1" dirty="0">
                <a:latin typeface="Arial" panose="020B0604020202020204" pitchFamily="34" charset="0"/>
                <a:cs typeface="Arial" panose="020B0604020202020204" pitchFamily="34" charset="0"/>
              </a:rPr>
              <a:t>						</a:t>
            </a:r>
            <a:r>
              <a:rPr lang="it-IT" altLang="en-US" sz="2400" b="1" dirty="0" err="1">
                <a:latin typeface="Arial" panose="020B0604020202020204" pitchFamily="34" charset="0"/>
                <a:cs typeface="Arial" panose="020B0604020202020204" pitchFamily="34" charset="0"/>
              </a:rPr>
              <a:t>experimental</a:t>
            </a:r>
            <a:r>
              <a:rPr lang="it-IT" altLang="en-US" sz="2400" b="1" dirty="0">
                <a:latin typeface="Arial" panose="020B0604020202020204" pitchFamily="34" charset="0"/>
                <a:cs typeface="Arial" panose="020B0604020202020204" pitchFamily="34" charset="0"/>
              </a:rPr>
              <a:t>				</a:t>
            </a:r>
            <a:r>
              <a:rPr lang="it-IT" altLang="en-US" sz="2400" b="1" dirty="0" err="1">
                <a:latin typeface="Arial" panose="020B0604020202020204" pitchFamily="34" charset="0"/>
                <a:cs typeface="Arial" panose="020B0604020202020204" pitchFamily="34" charset="0"/>
              </a:rPr>
              <a:t>computational</a:t>
            </a:r>
            <a:endParaRPr lang="it-IT" altLang="en-US" sz="2400" b="1" dirty="0">
              <a:latin typeface="Arial" panose="020B0604020202020204" pitchFamily="34" charset="0"/>
              <a:cs typeface="Arial" panose="020B0604020202020204" pitchFamily="34" charset="0"/>
            </a:endParaRPr>
          </a:p>
          <a:p>
            <a:pPr eaLnBrk="1" hangingPunct="1">
              <a:spcBef>
                <a:spcPct val="50000"/>
              </a:spcBef>
              <a:buFontTx/>
              <a:buNone/>
            </a:pPr>
            <a:r>
              <a:rPr lang="it-IT" altLang="en-US" sz="2400" b="1" dirty="0">
                <a:latin typeface="Arial" panose="020B0604020202020204" pitchFamily="34" charset="0"/>
                <a:cs typeface="Arial" panose="020B0604020202020204" pitchFamily="34" charset="0"/>
              </a:rPr>
              <a:t>	</a:t>
            </a:r>
          </a:p>
        </p:txBody>
      </p:sp>
      <p:sp>
        <p:nvSpPr>
          <p:cNvPr id="2" name="Rettangolo 18">
            <a:extLst>
              <a:ext uri="{FF2B5EF4-FFF2-40B4-BE49-F238E27FC236}">
                <a16:creationId xmlns:a16="http://schemas.microsoft.com/office/drawing/2014/main" id="{F44F792F-F896-9ABE-806E-83ECC69D372F}"/>
              </a:ext>
            </a:extLst>
          </p:cNvPr>
          <p:cNvSpPr/>
          <p:nvPr/>
        </p:nvSpPr>
        <p:spPr>
          <a:xfrm>
            <a:off x="0" y="0"/>
            <a:ext cx="9144000" cy="1631950"/>
          </a:xfrm>
          <a:prstGeom prst="rect">
            <a:avLst/>
          </a:prstGeom>
          <a:solidFill>
            <a:srgbClr val="FFFF00">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3" name="Rettangolo 19">
            <a:extLst>
              <a:ext uri="{FF2B5EF4-FFF2-40B4-BE49-F238E27FC236}">
                <a16:creationId xmlns:a16="http://schemas.microsoft.com/office/drawing/2014/main" id="{63E98741-FCF3-6519-CF9E-E2DD55E747FB}"/>
              </a:ext>
            </a:extLst>
          </p:cNvPr>
          <p:cNvSpPr/>
          <p:nvPr/>
        </p:nvSpPr>
        <p:spPr>
          <a:xfrm>
            <a:off x="0" y="2414588"/>
            <a:ext cx="9144000" cy="1631950"/>
          </a:xfrm>
          <a:prstGeom prst="rect">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solidFill>
                <a:schemeClr val="tx2"/>
              </a:solidFill>
            </a:endParaRPr>
          </a:p>
        </p:txBody>
      </p:sp>
      <p:sp>
        <p:nvSpPr>
          <p:cNvPr id="4" name="Rettangolo 20">
            <a:extLst>
              <a:ext uri="{FF2B5EF4-FFF2-40B4-BE49-F238E27FC236}">
                <a16:creationId xmlns:a16="http://schemas.microsoft.com/office/drawing/2014/main" id="{03F88E43-3897-74BB-C23E-A4900D6CB321}"/>
              </a:ext>
            </a:extLst>
          </p:cNvPr>
          <p:cNvSpPr/>
          <p:nvPr/>
        </p:nvSpPr>
        <p:spPr>
          <a:xfrm>
            <a:off x="0" y="4124325"/>
            <a:ext cx="9144000" cy="1631950"/>
          </a:xfrm>
          <a:prstGeom prst="rect">
            <a:avLst/>
          </a:prstGeom>
          <a:solidFill>
            <a:schemeClr val="accent6">
              <a:lumMod val="20000"/>
              <a:lumOff val="80000"/>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fade">
                                      <p:cBhvr>
                                        <p:cTn id="7" dur="500"/>
                                        <p:tgtEl>
                                          <p:spTgt spid="20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5"/>
                                        </p:tgtEl>
                                        <p:attrNameLst>
                                          <p:attrName>style.visibility</p:attrName>
                                        </p:attrNameLst>
                                      </p:cBhvr>
                                      <p:to>
                                        <p:strVal val="visible"/>
                                      </p:to>
                                    </p:set>
                                    <p:animEffect transition="in" filter="fade">
                                      <p:cBhvr>
                                        <p:cTn id="12" dur="500"/>
                                        <p:tgtEl>
                                          <p:spTgt spid="2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263E43B2-9922-394D-8BEA-FFDFF771443E}"/>
              </a:ext>
            </a:extLst>
          </p:cNvPr>
          <p:cNvSpPr>
            <a:spLocks noChangeArrowheads="1"/>
          </p:cNvSpPr>
          <p:nvPr/>
        </p:nvSpPr>
        <p:spPr bwMode="auto">
          <a:xfrm>
            <a:off x="1064307" y="2361186"/>
            <a:ext cx="7048725" cy="1956241"/>
          </a:xfrm>
          <a:prstGeom prst="rect">
            <a:avLst/>
          </a:prstGeom>
          <a:noFill/>
          <a:ln>
            <a:noFill/>
          </a:ln>
          <a:effectLst/>
        </p:spPr>
        <p:txBody>
          <a:bodyPr wrap="none" anchor="ctr">
            <a:spAutoFit/>
          </a:bodyPr>
          <a:lstStyle/>
          <a:p>
            <a:pPr algn="ctr" eaLnBrk="1" fontAlgn="auto" hangingPunct="1">
              <a:lnSpc>
                <a:spcPct val="115000"/>
              </a:lnSpc>
              <a:spcBef>
                <a:spcPts val="0"/>
              </a:spcBef>
              <a:spcAft>
                <a:spcPts val="0"/>
              </a:spcAft>
              <a:defRPr/>
            </a:pPr>
            <a:r>
              <a:rPr lang="it-IT" sz="5500" b="1" dirty="0" err="1">
                <a:solidFill>
                  <a:schemeClr val="tx2"/>
                </a:solidFill>
                <a:latin typeface="Arial"/>
                <a:ea typeface="+mn-ea"/>
                <a:cs typeface="Times New Roman" charset="0"/>
              </a:rPr>
              <a:t>Secondary</a:t>
            </a:r>
            <a:r>
              <a:rPr lang="it-IT" sz="5500" b="1" dirty="0">
                <a:solidFill>
                  <a:schemeClr val="tx2"/>
                </a:solidFill>
                <a:latin typeface="Arial"/>
                <a:ea typeface="+mn-ea"/>
                <a:cs typeface="Times New Roman" charset="0"/>
              </a:rPr>
              <a:t> </a:t>
            </a:r>
            <a:r>
              <a:rPr lang="it-IT" sz="5500" b="1" dirty="0" err="1">
                <a:solidFill>
                  <a:schemeClr val="tx2"/>
                </a:solidFill>
                <a:latin typeface="Arial"/>
                <a:ea typeface="+mn-ea"/>
                <a:cs typeface="Times New Roman" charset="0"/>
              </a:rPr>
              <a:t>structure</a:t>
            </a:r>
            <a:endParaRPr lang="it-IT" sz="5500" b="1" dirty="0">
              <a:solidFill>
                <a:schemeClr val="tx2"/>
              </a:solidFill>
              <a:latin typeface="Arial"/>
              <a:ea typeface="+mn-ea"/>
              <a:cs typeface="Times New Roman" charset="0"/>
            </a:endParaRPr>
          </a:p>
          <a:p>
            <a:pPr algn="ctr" eaLnBrk="1" fontAlgn="auto" hangingPunct="1">
              <a:lnSpc>
                <a:spcPct val="115000"/>
              </a:lnSpc>
              <a:spcBef>
                <a:spcPts val="0"/>
              </a:spcBef>
              <a:spcAft>
                <a:spcPts val="0"/>
              </a:spcAft>
              <a:defRPr/>
            </a:pPr>
            <a:r>
              <a:rPr lang="it-IT" sz="5500" b="1" dirty="0" err="1">
                <a:solidFill>
                  <a:schemeClr val="tx2"/>
                </a:solidFill>
                <a:latin typeface="Arial"/>
                <a:ea typeface="+mn-ea"/>
                <a:cs typeface="Times New Roman" charset="0"/>
              </a:rPr>
              <a:t>prediction</a:t>
            </a:r>
            <a:endParaRPr lang="it-IT" sz="5500" b="1" dirty="0">
              <a:solidFill>
                <a:schemeClr val="tx2"/>
              </a:solidFill>
              <a:latin typeface="Arial"/>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39D5-9CEB-838B-C0B7-064D4305FF42}"/>
            </a:ext>
          </a:extLst>
        </p:cNvPr>
        <p:cNvGrpSpPr/>
        <p:nvPr/>
      </p:nvGrpSpPr>
      <p:grpSpPr>
        <a:xfrm>
          <a:off x="0" y="0"/>
          <a:ext cx="0" cy="0"/>
          <a:chOff x="0" y="0"/>
          <a:chExt cx="0" cy="0"/>
        </a:xfrm>
      </p:grpSpPr>
      <p:sp>
        <p:nvSpPr>
          <p:cNvPr id="279555" name="Text Box 3">
            <a:extLst>
              <a:ext uri="{FF2B5EF4-FFF2-40B4-BE49-F238E27FC236}">
                <a16:creationId xmlns:a16="http://schemas.microsoft.com/office/drawing/2014/main" id="{3C1E679A-DB1C-E74D-8EE3-743A51D38EC4}"/>
              </a:ext>
            </a:extLst>
          </p:cNvPr>
          <p:cNvSpPr txBox="1">
            <a:spLocks noChangeArrowheads="1"/>
          </p:cNvSpPr>
          <p:nvPr/>
        </p:nvSpPr>
        <p:spPr bwMode="auto">
          <a:xfrm>
            <a:off x="304800" y="122238"/>
            <a:ext cx="8575675" cy="584775"/>
          </a:xfrm>
          <a:prstGeom prst="rect">
            <a:avLst/>
          </a:prstGeom>
          <a:noFill/>
          <a:ln>
            <a:noFill/>
          </a:ln>
          <a:effectLst/>
        </p:spPr>
        <p:txBody>
          <a:bodyPr>
            <a:spAutoFit/>
          </a:bodyPr>
          <a:lstStyle/>
          <a:p>
            <a:pPr algn="ctr" eaLnBrk="1" fontAlgn="auto" hangingPunct="1">
              <a:spcBef>
                <a:spcPts val="0"/>
              </a:spcBef>
              <a:spcAft>
                <a:spcPts val="0"/>
              </a:spcAft>
              <a:defRPr/>
            </a:pPr>
            <a:r>
              <a:rPr lang="en-GB" sz="3200" dirty="0">
                <a:solidFill>
                  <a:srgbClr val="000090"/>
                </a:solidFill>
                <a:latin typeface="Arial"/>
                <a:ea typeface="+mn-ea"/>
                <a:cs typeface="Arial"/>
              </a:rPr>
              <a:t>The secondary structural elements of proteins</a:t>
            </a:r>
            <a:endParaRPr lang="en-GB" sz="3600" dirty="0">
              <a:solidFill>
                <a:srgbClr val="000090"/>
              </a:solidFill>
              <a:latin typeface="Arial"/>
              <a:ea typeface="+mn-ea"/>
              <a:cs typeface="Arial"/>
            </a:endParaRPr>
          </a:p>
        </p:txBody>
      </p:sp>
      <p:grpSp>
        <p:nvGrpSpPr>
          <p:cNvPr id="26626" name="Group 4">
            <a:extLst>
              <a:ext uri="{FF2B5EF4-FFF2-40B4-BE49-F238E27FC236}">
                <a16:creationId xmlns:a16="http://schemas.microsoft.com/office/drawing/2014/main" id="{54CD656F-59EE-A33B-3B37-C7E826FA1B83}"/>
              </a:ext>
            </a:extLst>
          </p:cNvPr>
          <p:cNvGrpSpPr>
            <a:grpSpLocks/>
          </p:cNvGrpSpPr>
          <p:nvPr/>
        </p:nvGrpSpPr>
        <p:grpSpPr bwMode="auto">
          <a:xfrm>
            <a:off x="2438400" y="3486150"/>
            <a:ext cx="3733800" cy="3276600"/>
            <a:chOff x="1776" y="1872"/>
            <a:chExt cx="2160" cy="2160"/>
          </a:xfrm>
        </p:grpSpPr>
        <p:grpSp>
          <p:nvGrpSpPr>
            <p:cNvPr id="26635" name="Group 5">
              <a:extLst>
                <a:ext uri="{FF2B5EF4-FFF2-40B4-BE49-F238E27FC236}">
                  <a16:creationId xmlns:a16="http://schemas.microsoft.com/office/drawing/2014/main" id="{9473A2FC-1445-A0B9-B30C-B96C1214F789}"/>
                </a:ext>
              </a:extLst>
            </p:cNvPr>
            <p:cNvGrpSpPr>
              <a:grpSpLocks/>
            </p:cNvGrpSpPr>
            <p:nvPr/>
          </p:nvGrpSpPr>
          <p:grpSpPr bwMode="auto">
            <a:xfrm>
              <a:off x="1776" y="1872"/>
              <a:ext cx="2160" cy="1885"/>
              <a:chOff x="1392" y="2280"/>
              <a:chExt cx="2333" cy="2080"/>
            </a:xfrm>
          </p:grpSpPr>
          <p:pic>
            <p:nvPicPr>
              <p:cNvPr id="26638" name="Picture 6">
                <a:extLst>
                  <a:ext uri="{FF2B5EF4-FFF2-40B4-BE49-F238E27FC236}">
                    <a16:creationId xmlns:a16="http://schemas.microsoft.com/office/drawing/2014/main" id="{C00B686F-443E-2498-9F09-1064587AF346}"/>
                  </a:ext>
                </a:extLst>
              </p:cNvPr>
              <p:cNvPicPr>
                <a:picLocks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070" b="8180"/>
              <a:stretch>
                <a:fillRect/>
              </a:stretch>
            </p:blipFill>
            <p:spPr bwMode="auto">
              <a:xfrm>
                <a:off x="1392" y="2280"/>
                <a:ext cx="2333" cy="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9" name="Rectangle 7">
                <a:extLst>
                  <a:ext uri="{FF2B5EF4-FFF2-40B4-BE49-F238E27FC236}">
                    <a16:creationId xmlns:a16="http://schemas.microsoft.com/office/drawing/2014/main" id="{658B0F5C-BF06-FFD2-31FA-C04C1C57EC94}"/>
                  </a:ext>
                </a:extLst>
              </p:cNvPr>
              <p:cNvSpPr>
                <a:spLocks noChangeArrowheads="1"/>
              </p:cNvSpPr>
              <p:nvPr/>
            </p:nvSpPr>
            <p:spPr bwMode="auto">
              <a:xfrm>
                <a:off x="2307" y="4071"/>
                <a:ext cx="230"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C</a:t>
                </a:r>
              </a:p>
            </p:txBody>
          </p:sp>
          <p:sp>
            <p:nvSpPr>
              <p:cNvPr id="279560" name="Rectangle 8">
                <a:extLst>
                  <a:ext uri="{FF2B5EF4-FFF2-40B4-BE49-F238E27FC236}">
                    <a16:creationId xmlns:a16="http://schemas.microsoft.com/office/drawing/2014/main" id="{01406404-C3E0-4146-AE1D-AEB9EF8A0CB1}"/>
                  </a:ext>
                </a:extLst>
              </p:cNvPr>
              <p:cNvSpPr>
                <a:spLocks noChangeArrowheads="1"/>
              </p:cNvSpPr>
              <p:nvPr/>
            </p:nvSpPr>
            <p:spPr bwMode="auto">
              <a:xfrm rot="-103289">
                <a:off x="1824" y="3357"/>
                <a:ext cx="224" cy="289"/>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000" b="1">
                    <a:latin typeface="+mn-lt"/>
                    <a:ea typeface="+mn-ea"/>
                  </a:rPr>
                  <a:t>N</a:t>
                </a:r>
              </a:p>
            </p:txBody>
          </p:sp>
        </p:grpSp>
        <p:sp>
          <p:nvSpPr>
            <p:cNvPr id="279561" name="Oval 9">
              <a:extLst>
                <a:ext uri="{FF2B5EF4-FFF2-40B4-BE49-F238E27FC236}">
                  <a16:creationId xmlns:a16="http://schemas.microsoft.com/office/drawing/2014/main" id="{866C0359-CB6F-9D3A-68CC-DB1C07CCF21A}"/>
                </a:ext>
              </a:extLst>
            </p:cNvPr>
            <p:cNvSpPr>
              <a:spLocks noChangeArrowheads="1"/>
            </p:cNvSpPr>
            <p:nvPr/>
          </p:nvSpPr>
          <p:spPr bwMode="auto">
            <a:xfrm rot="1371827">
              <a:off x="3120" y="2112"/>
              <a:ext cx="720" cy="192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2" name="Oval 10">
              <a:extLst>
                <a:ext uri="{FF2B5EF4-FFF2-40B4-BE49-F238E27FC236}">
                  <a16:creationId xmlns:a16="http://schemas.microsoft.com/office/drawing/2014/main" id="{58AF0746-510F-336B-939A-21BA519EA288}"/>
                </a:ext>
              </a:extLst>
            </p:cNvPr>
            <p:cNvSpPr>
              <a:spLocks noChangeArrowheads="1"/>
            </p:cNvSpPr>
            <p:nvPr/>
          </p:nvSpPr>
          <p:spPr bwMode="auto">
            <a:xfrm rot="1260880">
              <a:off x="1920" y="2448"/>
              <a:ext cx="1152" cy="480"/>
            </a:xfrm>
            <a:prstGeom prst="ellipse">
              <a:avLst/>
            </a:prstGeom>
            <a:noFill/>
            <a:ln w="9525">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pic>
        <p:nvPicPr>
          <p:cNvPr id="26627" name="Picture 11" descr="C:\gigi\Mestre2000\elica.BMP">
            <a:extLst>
              <a:ext uri="{FF2B5EF4-FFF2-40B4-BE49-F238E27FC236}">
                <a16:creationId xmlns:a16="http://schemas.microsoft.com/office/drawing/2014/main" id="{26960687-5233-DD8F-A5B4-016A5A75B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858" r="19429"/>
          <a:stretch>
            <a:fillRect/>
          </a:stretch>
        </p:blipFill>
        <p:spPr bwMode="auto">
          <a:xfrm>
            <a:off x="6553200" y="2419350"/>
            <a:ext cx="22098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12" descr="C:\gigi\Mestre2000\sheet.BMP">
            <a:extLst>
              <a:ext uri="{FF2B5EF4-FFF2-40B4-BE49-F238E27FC236}">
                <a16:creationId xmlns:a16="http://schemas.microsoft.com/office/drawing/2014/main" id="{B4D0412B-50AF-91ED-07F6-712D5E8E5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95" r="23810"/>
          <a:stretch>
            <a:fillRect/>
          </a:stretch>
        </p:blipFill>
        <p:spPr bwMode="auto">
          <a:xfrm>
            <a:off x="304800" y="2266950"/>
            <a:ext cx="1828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65" name="Line 13">
            <a:extLst>
              <a:ext uri="{FF2B5EF4-FFF2-40B4-BE49-F238E27FC236}">
                <a16:creationId xmlns:a16="http://schemas.microsoft.com/office/drawing/2014/main" id="{2B5D3635-34DA-051E-EF79-02FB7F434850}"/>
              </a:ext>
            </a:extLst>
          </p:cNvPr>
          <p:cNvSpPr>
            <a:spLocks noChangeShapeType="1"/>
          </p:cNvSpPr>
          <p:nvPr/>
        </p:nvSpPr>
        <p:spPr bwMode="auto">
          <a:xfrm flipV="1">
            <a:off x="6019800" y="3562350"/>
            <a:ext cx="533400" cy="4572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6" name="Line 14">
            <a:extLst>
              <a:ext uri="{FF2B5EF4-FFF2-40B4-BE49-F238E27FC236}">
                <a16:creationId xmlns:a16="http://schemas.microsoft.com/office/drawing/2014/main" id="{6443CA7E-2234-0260-F85E-31EB8B95120B}"/>
              </a:ext>
            </a:extLst>
          </p:cNvPr>
          <p:cNvSpPr>
            <a:spLocks noChangeShapeType="1"/>
          </p:cNvSpPr>
          <p:nvPr/>
        </p:nvSpPr>
        <p:spPr bwMode="auto">
          <a:xfrm flipH="1" flipV="1">
            <a:off x="1524000" y="3638550"/>
            <a:ext cx="1295400" cy="685800"/>
          </a:xfrm>
          <a:prstGeom prst="line">
            <a:avLst/>
          </a:prstGeom>
          <a:noFill/>
          <a:ln w="9525">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279568" name="Text Box 16">
            <a:extLst>
              <a:ext uri="{FF2B5EF4-FFF2-40B4-BE49-F238E27FC236}">
                <a16:creationId xmlns:a16="http://schemas.microsoft.com/office/drawing/2014/main" id="{C840B8A5-7165-E5D5-7D68-525136586BE1}"/>
              </a:ext>
            </a:extLst>
          </p:cNvPr>
          <p:cNvSpPr txBox="1">
            <a:spLocks noChangeArrowheads="1"/>
          </p:cNvSpPr>
          <p:nvPr/>
        </p:nvSpPr>
        <p:spPr bwMode="auto">
          <a:xfrm>
            <a:off x="6945313" y="1947863"/>
            <a:ext cx="1491114" cy="584775"/>
          </a:xfrm>
          <a:prstGeom prst="rect">
            <a:avLst/>
          </a:prstGeom>
          <a:noFill/>
          <a:ln>
            <a:noFill/>
          </a:ln>
          <a:effectLst/>
        </p:spPr>
        <p:txBody>
          <a:bodyPr wrap="none">
            <a:spAutoFit/>
          </a:bodyPr>
          <a:lstStyle/>
          <a:p>
            <a:pPr eaLnBrk="1" fontAlgn="auto" hangingPunct="1">
              <a:spcBef>
                <a:spcPts val="0"/>
              </a:spcBef>
              <a:spcAft>
                <a:spcPts val="0"/>
              </a:spcAft>
              <a:defRPr/>
            </a:pPr>
            <a:r>
              <a:rPr lang="en-GB" sz="3200" i="1" dirty="0">
                <a:latin typeface="Symbol" charset="0"/>
                <a:ea typeface="+mn-ea"/>
              </a:rPr>
              <a:t>a </a:t>
            </a:r>
            <a:r>
              <a:rPr lang="en-GB" sz="3200" i="1" dirty="0">
                <a:latin typeface="+mn-lt"/>
                <a:ea typeface="+mn-ea"/>
              </a:rPr>
              <a:t>-Helix</a:t>
            </a:r>
          </a:p>
        </p:txBody>
      </p:sp>
      <p:pic>
        <p:nvPicPr>
          <p:cNvPr id="26632" name="Immagine 1">
            <a:extLst>
              <a:ext uri="{FF2B5EF4-FFF2-40B4-BE49-F238E27FC236}">
                <a16:creationId xmlns:a16="http://schemas.microsoft.com/office/drawing/2014/main" id="{3DDA4C76-4909-CA9E-9DA6-EBA607D662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1498600"/>
            <a:ext cx="2098675"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67" name="Text Box 15">
            <a:extLst>
              <a:ext uri="{FF2B5EF4-FFF2-40B4-BE49-F238E27FC236}">
                <a16:creationId xmlns:a16="http://schemas.microsoft.com/office/drawing/2014/main" id="{3B2760F7-A1F4-D6D5-C696-68CFAAE6A3AA}"/>
              </a:ext>
            </a:extLst>
          </p:cNvPr>
          <p:cNvSpPr txBox="1">
            <a:spLocks noChangeArrowheads="1"/>
          </p:cNvSpPr>
          <p:nvPr/>
        </p:nvSpPr>
        <p:spPr bwMode="auto">
          <a:xfrm>
            <a:off x="4976813" y="1363663"/>
            <a:ext cx="1676400" cy="584200"/>
          </a:xfrm>
          <a:prstGeom prst="rect">
            <a:avLst/>
          </a:prstGeom>
          <a:noFill/>
          <a:ln>
            <a:noFill/>
          </a:ln>
          <a:effectLst/>
        </p:spPr>
        <p:txBody>
          <a:bodyPr>
            <a:spAutoFit/>
          </a:bodyPr>
          <a:lstStyle/>
          <a:p>
            <a:pPr eaLnBrk="1" fontAlgn="auto" hangingPunct="1">
              <a:spcBef>
                <a:spcPts val="0"/>
              </a:spcBef>
              <a:spcAft>
                <a:spcPts val="0"/>
              </a:spcAft>
              <a:defRPr/>
            </a:pPr>
            <a:r>
              <a:rPr lang="en-GB" sz="3200" i="1" dirty="0">
                <a:latin typeface="Symbol" charset="0"/>
                <a:ea typeface="+mn-ea"/>
              </a:rPr>
              <a:t>b-</a:t>
            </a:r>
            <a:r>
              <a:rPr lang="en-GB" sz="3200" i="1" dirty="0">
                <a:latin typeface="+mn-lt"/>
                <a:ea typeface="+mn-ea"/>
              </a:rPr>
              <a:t>Turn</a:t>
            </a:r>
          </a:p>
        </p:txBody>
      </p:sp>
      <p:sp>
        <p:nvSpPr>
          <p:cNvPr id="18" name="Text Box 15">
            <a:extLst>
              <a:ext uri="{FF2B5EF4-FFF2-40B4-BE49-F238E27FC236}">
                <a16:creationId xmlns:a16="http://schemas.microsoft.com/office/drawing/2014/main" id="{8BDAC11B-4AF9-49BA-0517-938F82341590}"/>
              </a:ext>
            </a:extLst>
          </p:cNvPr>
          <p:cNvSpPr txBox="1">
            <a:spLocks noChangeArrowheads="1"/>
          </p:cNvSpPr>
          <p:nvPr/>
        </p:nvSpPr>
        <p:spPr bwMode="auto">
          <a:xfrm>
            <a:off x="304800" y="1722438"/>
            <a:ext cx="2085975" cy="584200"/>
          </a:xfrm>
          <a:prstGeom prst="rect">
            <a:avLst/>
          </a:prstGeom>
          <a:noFill/>
          <a:ln>
            <a:noFill/>
          </a:ln>
          <a:effectLst/>
        </p:spPr>
        <p:txBody>
          <a:bodyPr>
            <a:spAutoFit/>
          </a:bodyPr>
          <a:lstStyle/>
          <a:p>
            <a:pPr eaLnBrk="1" fontAlgn="auto" hangingPunct="1">
              <a:spcBef>
                <a:spcPts val="0"/>
              </a:spcBef>
              <a:spcAft>
                <a:spcPts val="0"/>
              </a:spcAft>
              <a:defRPr/>
            </a:pPr>
            <a:r>
              <a:rPr lang="en-GB" sz="3200" i="1" dirty="0">
                <a:latin typeface="Symbol" charset="0"/>
                <a:ea typeface="+mn-ea"/>
              </a:rPr>
              <a:t>b </a:t>
            </a:r>
            <a:r>
              <a:rPr lang="en-GB" sz="3200" i="1" dirty="0"/>
              <a:t>sheet</a:t>
            </a:r>
            <a:endParaRPr lang="en-GB" sz="3200" i="1" dirty="0">
              <a:latin typeface="+mn-lt"/>
              <a:ea typeface="+mn-ea"/>
            </a:endParaRPr>
          </a:p>
        </p:txBody>
      </p:sp>
    </p:spTree>
    <p:extLst>
      <p:ext uri="{BB962C8B-B14F-4D97-AF65-F5344CB8AC3E}">
        <p14:creationId xmlns:p14="http://schemas.microsoft.com/office/powerpoint/2010/main" val="1669944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Text Box 4">
            <a:extLst>
              <a:ext uri="{FF2B5EF4-FFF2-40B4-BE49-F238E27FC236}">
                <a16:creationId xmlns:a16="http://schemas.microsoft.com/office/drawing/2014/main" id="{30EC4883-2F48-1F46-9D37-FFF58DE8FA6B}"/>
              </a:ext>
            </a:extLst>
          </p:cNvPr>
          <p:cNvSpPr txBox="1">
            <a:spLocks noChangeArrowheads="1"/>
          </p:cNvSpPr>
          <p:nvPr/>
        </p:nvSpPr>
        <p:spPr bwMode="auto">
          <a:xfrm>
            <a:off x="542925" y="3848100"/>
            <a:ext cx="7891463" cy="2523768"/>
          </a:xfrm>
          <a:prstGeom prst="rect">
            <a:avLst/>
          </a:prstGeom>
          <a:solidFill>
            <a:schemeClr val="tx2">
              <a:lumMod val="20000"/>
              <a:lumOff val="80000"/>
            </a:schemeClr>
          </a:solidFill>
          <a:ln>
            <a:noFill/>
          </a:ln>
          <a:effectLst/>
        </p:spPr>
        <p:txBody>
          <a:bodyPr>
            <a:spAutoFit/>
          </a:bodyPr>
          <a:lstStyle>
            <a:lvl1pPr marL="2800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buFont typeface="Symbol" pitchFamily="2" charset="2"/>
              <a:buChar char="f"/>
              <a:defRPr/>
            </a:pPr>
            <a:endParaRPr lang="it-IT" altLang="en-US" sz="1800" dirty="0">
              <a:latin typeface="Arial" panose="020B0604020202020204" pitchFamily="34" charset="0"/>
              <a:cs typeface="Arial" panose="020B0604020202020204" pitchFamily="34" charset="0"/>
              <a:sym typeface="Symbol" pitchFamily="2" charset="2"/>
            </a:endParaRPr>
          </a:p>
          <a:p>
            <a:pPr algn="r" eaLnBrk="1" hangingPunct="1">
              <a:buFont typeface="Symbol" pitchFamily="2" charset="2"/>
              <a:buChar char="f"/>
              <a:defRPr/>
            </a:pPr>
            <a:r>
              <a:rPr lang="it-IT" altLang="en-US" sz="2800" dirty="0">
                <a:latin typeface="Arial" panose="020B0604020202020204" pitchFamily="34" charset="0"/>
                <a:cs typeface="Arial" panose="020B0604020202020204" pitchFamily="34" charset="0"/>
                <a:sym typeface="Symbol" pitchFamily="2" charset="2"/>
              </a:rPr>
              <a:t> e  are 180 </a:t>
            </a:r>
            <a:r>
              <a:rPr lang="it-IT" altLang="en-US" sz="2800" dirty="0" err="1">
                <a:latin typeface="Arial" panose="020B0604020202020204" pitchFamily="34" charset="0"/>
                <a:cs typeface="Arial" panose="020B0604020202020204" pitchFamily="34" charset="0"/>
                <a:sym typeface="Symbol" pitchFamily="2" charset="2"/>
              </a:rPr>
              <a:t>when</a:t>
            </a:r>
            <a:r>
              <a:rPr lang="it-IT" altLang="en-US" sz="2800" dirty="0">
                <a:latin typeface="Arial" panose="020B0604020202020204" pitchFamily="34" charset="0"/>
                <a:cs typeface="Arial" panose="020B0604020202020204" pitchFamily="34" charset="0"/>
                <a:sym typeface="Symbol" pitchFamily="2" charset="2"/>
              </a:rPr>
              <a:t> the </a:t>
            </a:r>
            <a:r>
              <a:rPr lang="it-IT" altLang="en-US" sz="2800" dirty="0" err="1">
                <a:latin typeface="Arial" panose="020B0604020202020204" pitchFamily="34" charset="0"/>
                <a:cs typeface="Arial" panose="020B0604020202020204" pitchFamily="34" charset="0"/>
                <a:sym typeface="Symbol" pitchFamily="2" charset="2"/>
              </a:rPr>
              <a:t>polypeptide</a:t>
            </a:r>
            <a:r>
              <a:rPr lang="it-IT" altLang="en-US" sz="2800" dirty="0">
                <a:latin typeface="Arial" panose="020B0604020202020204" pitchFamily="34" charset="0"/>
                <a:cs typeface="Arial" panose="020B0604020202020204" pitchFamily="34" charset="0"/>
                <a:sym typeface="Symbol" pitchFamily="2" charset="2"/>
              </a:rPr>
              <a:t> </a:t>
            </a:r>
            <a:r>
              <a:rPr lang="it-IT" altLang="en-US" sz="2800" dirty="0" err="1">
                <a:latin typeface="Arial" panose="020B0604020202020204" pitchFamily="34" charset="0"/>
                <a:cs typeface="Arial" panose="020B0604020202020204" pitchFamily="34" charset="0"/>
                <a:sym typeface="Symbol" pitchFamily="2" charset="2"/>
              </a:rPr>
              <a:t>is</a:t>
            </a:r>
            <a:r>
              <a:rPr lang="it-IT" altLang="en-US" sz="2800" dirty="0">
                <a:latin typeface="Arial" panose="020B0604020202020204" pitchFamily="34" charset="0"/>
                <a:cs typeface="Arial" panose="020B0604020202020204" pitchFamily="34" charset="0"/>
                <a:sym typeface="Symbol" pitchFamily="2" charset="2"/>
              </a:rPr>
              <a:t> in the (</a:t>
            </a:r>
            <a:r>
              <a:rPr lang="it-IT" altLang="en-US" sz="2800" dirty="0" err="1">
                <a:latin typeface="Arial" panose="020B0604020202020204" pitchFamily="34" charset="0"/>
                <a:cs typeface="Arial" panose="020B0604020202020204" pitchFamily="34" charset="0"/>
                <a:sym typeface="Symbol" pitchFamily="2" charset="2"/>
              </a:rPr>
              <a:t>forbidden</a:t>
            </a:r>
            <a:r>
              <a:rPr lang="it-IT" altLang="en-US" sz="2800" dirty="0">
                <a:latin typeface="Arial" panose="020B0604020202020204" pitchFamily="34" charset="0"/>
                <a:cs typeface="Arial" panose="020B0604020202020204" pitchFamily="34" charset="0"/>
                <a:sym typeface="Symbol" pitchFamily="2" charset="2"/>
              </a:rPr>
              <a:t>) </a:t>
            </a:r>
            <a:r>
              <a:rPr lang="it-IT" altLang="en-US" sz="2800" dirty="0" err="1">
                <a:latin typeface="Arial" panose="020B0604020202020204" pitchFamily="34" charset="0"/>
                <a:cs typeface="Arial" panose="020B0604020202020204" pitchFamily="34" charset="0"/>
                <a:sym typeface="Symbol" pitchFamily="2" charset="2"/>
              </a:rPr>
              <a:t>conformation</a:t>
            </a:r>
            <a:r>
              <a:rPr lang="it-IT" altLang="en-US" sz="2800" dirty="0">
                <a:latin typeface="Arial" panose="020B0604020202020204" pitchFamily="34" charset="0"/>
                <a:cs typeface="Arial" panose="020B0604020202020204" pitchFamily="34" charset="0"/>
                <a:sym typeface="Symbol" pitchFamily="2" charset="2"/>
              </a:rPr>
              <a:t> </a:t>
            </a:r>
            <a:r>
              <a:rPr lang="it-IT" altLang="en-US" sz="2800" dirty="0" err="1">
                <a:latin typeface="Arial" panose="020B0604020202020204" pitchFamily="34" charset="0"/>
                <a:cs typeface="Arial" panose="020B0604020202020204" pitchFamily="34" charset="0"/>
                <a:sym typeface="Symbol" pitchFamily="2" charset="2"/>
              </a:rPr>
              <a:t>where</a:t>
            </a:r>
            <a:r>
              <a:rPr lang="it-IT" altLang="en-US" sz="2800" dirty="0">
                <a:latin typeface="Arial" panose="020B0604020202020204" pitchFamily="34" charset="0"/>
                <a:cs typeface="Arial" panose="020B0604020202020204" pitchFamily="34" charset="0"/>
                <a:sym typeface="Symbol" pitchFamily="2" charset="2"/>
              </a:rPr>
              <a:t> the peptide groups are on the </a:t>
            </a:r>
            <a:r>
              <a:rPr lang="it-IT" altLang="en-US" sz="2800" dirty="0" err="1">
                <a:latin typeface="Arial" panose="020B0604020202020204" pitchFamily="34" charset="0"/>
                <a:cs typeface="Arial" panose="020B0604020202020204" pitchFamily="34" charset="0"/>
                <a:sym typeface="Symbol" pitchFamily="2" charset="2"/>
              </a:rPr>
              <a:t>same</a:t>
            </a:r>
            <a:r>
              <a:rPr lang="it-IT" altLang="en-US" sz="2800" dirty="0">
                <a:latin typeface="Arial" panose="020B0604020202020204" pitchFamily="34" charset="0"/>
                <a:cs typeface="Arial" panose="020B0604020202020204" pitchFamily="34" charset="0"/>
                <a:sym typeface="Symbol" pitchFamily="2" charset="2"/>
              </a:rPr>
              <a:t> </a:t>
            </a:r>
            <a:r>
              <a:rPr lang="it-IT" altLang="en-US" sz="2800" dirty="0" err="1">
                <a:latin typeface="Arial" panose="020B0604020202020204" pitchFamily="34" charset="0"/>
                <a:cs typeface="Arial" panose="020B0604020202020204" pitchFamily="34" charset="0"/>
                <a:sym typeface="Symbol" pitchFamily="2" charset="2"/>
              </a:rPr>
              <a:t>plane</a:t>
            </a:r>
            <a:endParaRPr lang="it-IT" altLang="en-US" sz="1700" dirty="0">
              <a:latin typeface="Arial" panose="020B0604020202020204" pitchFamily="34" charset="0"/>
              <a:cs typeface="Arial" panose="020B0604020202020204" pitchFamily="34" charset="0"/>
              <a:sym typeface="Symbol" pitchFamily="2" charset="2"/>
            </a:endParaRPr>
          </a:p>
        </p:txBody>
      </p:sp>
      <p:sp>
        <p:nvSpPr>
          <p:cNvPr id="44034" name="Rectangle 8">
            <a:extLst>
              <a:ext uri="{FF2B5EF4-FFF2-40B4-BE49-F238E27FC236}">
                <a16:creationId xmlns:a16="http://schemas.microsoft.com/office/drawing/2014/main" id="{FC72DAA6-D268-1E46-8619-FA828435CC20}"/>
              </a:ext>
            </a:extLst>
          </p:cNvPr>
          <p:cNvSpPr>
            <a:spLocks noChangeArrowheads="1"/>
          </p:cNvSpPr>
          <p:nvPr/>
        </p:nvSpPr>
        <p:spPr bwMode="auto">
          <a:xfrm>
            <a:off x="139700" y="25400"/>
            <a:ext cx="899477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2400" dirty="0">
                <a:solidFill>
                  <a:srgbClr val="000000"/>
                </a:solidFill>
                <a:latin typeface="Arial" panose="020B0604020202020204" pitchFamily="34" charset="0"/>
                <a:cs typeface="Arial" panose="020B0604020202020204" pitchFamily="34" charset="0"/>
              </a:rPr>
              <a:t>The peptide bond is rigid and planar</a:t>
            </a:r>
          </a:p>
          <a:p>
            <a:pPr>
              <a:spcBef>
                <a:spcPct val="0"/>
              </a:spcBef>
            </a:pPr>
            <a:r>
              <a:rPr lang="en-US" altLang="en-US" sz="2400" dirty="0">
                <a:solidFill>
                  <a:srgbClr val="000000"/>
                </a:solidFill>
                <a:latin typeface="Arial" panose="020B0604020202020204" pitchFamily="34" charset="0"/>
                <a:cs typeface="Arial" panose="020B0604020202020204" pitchFamily="34" charset="0"/>
              </a:rPr>
              <a:t>The backbone conformation is defined by two dihedral angles of the amino acid residues: </a:t>
            </a:r>
          </a:p>
          <a:p>
            <a:pPr>
              <a:spcBef>
                <a:spcPct val="0"/>
              </a:spcBef>
              <a:buFontTx/>
              <a:buNone/>
            </a:pPr>
            <a:r>
              <a:rPr lang="en-US" altLang="en-US" sz="2400" b="1" dirty="0">
                <a:solidFill>
                  <a:srgbClr val="000000"/>
                </a:solidFill>
                <a:latin typeface="Arial" panose="020B0604020202020204" pitchFamily="34" charset="0"/>
                <a:cs typeface="Arial" panose="020B0604020202020204" pitchFamily="34" charset="0"/>
              </a:rPr>
              <a:t>	</a:t>
            </a:r>
            <a:r>
              <a:rPr lang="en-US" altLang="en-US" sz="2400" b="1" dirty="0" err="1">
                <a:solidFill>
                  <a:srgbClr val="000000"/>
                </a:solidFill>
                <a:latin typeface="Arial" panose="020B0604020202020204" pitchFamily="34" charset="0"/>
                <a:cs typeface="Arial" panose="020B0604020202020204" pitchFamily="34" charset="0"/>
              </a:rPr>
              <a:t>Φ</a:t>
            </a:r>
            <a:r>
              <a:rPr lang="en-US" altLang="en-US" sz="2400" b="1" dirty="0">
                <a:solidFill>
                  <a:srgbClr val="000000"/>
                </a:solidFill>
                <a:latin typeface="Arial" panose="020B0604020202020204" pitchFamily="34" charset="0"/>
                <a:cs typeface="Arial" panose="020B0604020202020204" pitchFamily="34" charset="0"/>
              </a:rPr>
              <a:t> (p</a:t>
            </a:r>
            <a:r>
              <a:rPr lang="en-US" altLang="en-US" sz="2400" b="1" u="sng" dirty="0">
                <a:solidFill>
                  <a:srgbClr val="000000"/>
                </a:solidFill>
                <a:latin typeface="Arial" panose="020B0604020202020204" pitchFamily="34" charset="0"/>
                <a:cs typeface="Arial" panose="020B0604020202020204" pitchFamily="34" charset="0"/>
              </a:rPr>
              <a:t>h</a:t>
            </a:r>
            <a:r>
              <a:rPr lang="en-US" altLang="en-US" sz="2400" b="1" dirty="0">
                <a:solidFill>
                  <a:srgbClr val="000000"/>
                </a:solidFill>
                <a:latin typeface="Arial" panose="020B0604020202020204" pitchFamily="34" charset="0"/>
                <a:cs typeface="Arial" panose="020B0604020202020204" pitchFamily="34" charset="0"/>
              </a:rPr>
              <a:t>i) </a:t>
            </a:r>
            <a:r>
              <a:rPr lang="en-US" altLang="en-US" sz="2400" b="1" dirty="0">
                <a:solidFill>
                  <a:srgbClr val="0080FF"/>
                </a:solidFill>
                <a:latin typeface="Arial" panose="020B0604020202020204" pitchFamily="34" charset="0"/>
                <a:cs typeface="Arial" panose="020B0604020202020204" pitchFamily="34" charset="0"/>
              </a:rPr>
              <a:t>N</a:t>
            </a:r>
            <a:r>
              <a:rPr lang="en-US" altLang="en-US" sz="2400" b="1" dirty="0">
                <a:latin typeface="Arial" panose="020B0604020202020204" pitchFamily="34" charset="0"/>
                <a:cs typeface="Arial" panose="020B0604020202020204" pitchFamily="34" charset="0"/>
              </a:rPr>
              <a:t>-</a:t>
            </a:r>
            <a:r>
              <a:rPr lang="en-US" altLang="en-US" sz="2400" b="1" dirty="0">
                <a:solidFill>
                  <a:srgbClr val="7F7F7F"/>
                </a:solidFill>
                <a:latin typeface="Arial" panose="020B0604020202020204" pitchFamily="34" charset="0"/>
                <a:cs typeface="Arial" panose="020B0604020202020204" pitchFamily="34" charset="0"/>
              </a:rPr>
              <a:t>C</a:t>
            </a:r>
            <a:r>
              <a:rPr lang="en-US" altLang="en-US" sz="2400" b="1" baseline="-25000" dirty="0">
                <a:solidFill>
                  <a:srgbClr val="7F7F7F"/>
                </a:solidFill>
                <a:latin typeface="Arial" panose="020B0604020202020204" pitchFamily="34" charset="0"/>
                <a:cs typeface="Arial" panose="020B0604020202020204" pitchFamily="34" charset="0"/>
                <a:sym typeface="Symbol" pitchFamily="2" charset="2"/>
              </a:rPr>
              <a:t></a:t>
            </a:r>
            <a:r>
              <a:rPr lang="en-US" altLang="en-US" sz="2400" b="1" dirty="0">
                <a:solidFill>
                  <a:srgbClr val="7F7F7F"/>
                </a:solidFill>
                <a:latin typeface="Arial" panose="020B0604020202020204" pitchFamily="34" charset="0"/>
                <a:cs typeface="Arial" panose="020B0604020202020204" pitchFamily="34" charset="0"/>
              </a:rPr>
              <a:t> </a:t>
            </a:r>
            <a:r>
              <a:rPr lang="en-US" altLang="en-US" sz="2400" b="1" dirty="0">
                <a:solidFill>
                  <a:srgbClr val="000000"/>
                </a:solidFill>
                <a:latin typeface="Arial" panose="020B0604020202020204" pitchFamily="34" charset="0"/>
                <a:cs typeface="Arial" panose="020B0604020202020204" pitchFamily="34" charset="0"/>
              </a:rPr>
              <a:t>bond (</a:t>
            </a:r>
            <a:r>
              <a:rPr lang="en-US" altLang="en-US" sz="2400" b="1" u="sng" dirty="0">
                <a:solidFill>
                  <a:srgbClr val="000000"/>
                </a:solidFill>
                <a:latin typeface="Arial" panose="020B0604020202020204" pitchFamily="34" charset="0"/>
                <a:cs typeface="Arial" panose="020B0604020202020204" pitchFamily="34" charset="0"/>
              </a:rPr>
              <a:t>h</a:t>
            </a:r>
            <a:r>
              <a:rPr lang="en-US" altLang="en-US" sz="2400" b="1" dirty="0">
                <a:solidFill>
                  <a:srgbClr val="000000"/>
                </a:solidFill>
                <a:latin typeface="Arial" panose="020B0604020202020204" pitchFamily="34" charset="0"/>
                <a:cs typeface="Arial" panose="020B0604020202020204" pitchFamily="34" charset="0"/>
              </a:rPr>
              <a:t>etero) </a:t>
            </a:r>
            <a:r>
              <a:rPr lang="en-US" altLang="en-US" sz="2400" b="1" dirty="0">
                <a:solidFill>
                  <a:srgbClr val="0080FF"/>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Ψ</a:t>
            </a:r>
            <a:r>
              <a:rPr lang="en-US" altLang="en-US" sz="2400" b="1" dirty="0">
                <a:solidFill>
                  <a:srgbClr val="FF0000"/>
                </a:solidFill>
                <a:latin typeface="Arial" panose="020B0604020202020204" pitchFamily="34" charset="0"/>
                <a:cs typeface="Arial" panose="020B0604020202020204" pitchFamily="34" charset="0"/>
              </a:rPr>
              <a:t> (p</a:t>
            </a:r>
            <a:r>
              <a:rPr lang="en-US" altLang="en-US" sz="2400" b="1" u="sng" dirty="0">
                <a:solidFill>
                  <a:srgbClr val="FF0000"/>
                </a:solidFill>
                <a:latin typeface="Arial" panose="020B0604020202020204" pitchFamily="34" charset="0"/>
                <a:cs typeface="Arial" panose="020B0604020202020204" pitchFamily="34" charset="0"/>
              </a:rPr>
              <a:t>s</a:t>
            </a:r>
            <a:r>
              <a:rPr lang="en-US" altLang="en-US" sz="2400" b="1" dirty="0">
                <a:solidFill>
                  <a:srgbClr val="FF0000"/>
                </a:solidFill>
                <a:latin typeface="Arial" panose="020B0604020202020204" pitchFamily="34" charset="0"/>
                <a:cs typeface="Arial" panose="020B0604020202020204" pitchFamily="34" charset="0"/>
              </a:rPr>
              <a:t>i) </a:t>
            </a:r>
            <a:r>
              <a:rPr lang="en-US" altLang="en-US" sz="2400" b="1" dirty="0">
                <a:solidFill>
                  <a:srgbClr val="7F7F7F"/>
                </a:solidFill>
                <a:latin typeface="Arial" panose="020B0604020202020204" pitchFamily="34" charset="0"/>
                <a:cs typeface="Arial" panose="020B0604020202020204" pitchFamily="34" charset="0"/>
              </a:rPr>
              <a:t>C</a:t>
            </a:r>
            <a:r>
              <a:rPr lang="en-US" altLang="en-US" sz="2400" b="1" baseline="-25000" dirty="0">
                <a:solidFill>
                  <a:srgbClr val="7F7F7F"/>
                </a:solidFill>
                <a:latin typeface="Arial" panose="020B0604020202020204" pitchFamily="34" charset="0"/>
                <a:cs typeface="Arial" panose="020B0604020202020204" pitchFamily="34" charset="0"/>
                <a:sym typeface="Symbol" pitchFamily="2" charset="2"/>
              </a:rPr>
              <a:t></a:t>
            </a:r>
            <a:r>
              <a:rPr lang="en-US" altLang="en-US" sz="2400" b="1" dirty="0">
                <a:solidFill>
                  <a:srgbClr val="FF0000"/>
                </a:solidFill>
                <a:latin typeface="Arial" panose="020B0604020202020204" pitchFamily="34" charset="0"/>
                <a:cs typeface="Arial" panose="020B0604020202020204" pitchFamily="34" charset="0"/>
              </a:rPr>
              <a:t>-</a:t>
            </a:r>
            <a:r>
              <a:rPr lang="en-US" altLang="en-US" sz="2400" b="1" dirty="0">
                <a:solidFill>
                  <a:srgbClr val="7F7F7F"/>
                </a:solidFill>
                <a:latin typeface="Arial" panose="020B0604020202020204" pitchFamily="34" charset="0"/>
                <a:cs typeface="Arial" panose="020B0604020202020204" pitchFamily="34" charset="0"/>
              </a:rPr>
              <a:t>C </a:t>
            </a:r>
            <a:r>
              <a:rPr lang="en-US" altLang="en-US" sz="2400" b="1" dirty="0">
                <a:solidFill>
                  <a:srgbClr val="FF0000"/>
                </a:solidFill>
                <a:latin typeface="Arial" panose="020B0604020202020204" pitchFamily="34" charset="0"/>
                <a:cs typeface="Arial" panose="020B0604020202020204" pitchFamily="34" charset="0"/>
              </a:rPr>
              <a:t>bond (</a:t>
            </a:r>
            <a:r>
              <a:rPr lang="en-US" altLang="en-US" sz="2400" b="1" u="sng" dirty="0">
                <a:solidFill>
                  <a:srgbClr val="FF0000"/>
                </a:solidFill>
                <a:latin typeface="Arial" panose="020B0604020202020204" pitchFamily="34" charset="0"/>
                <a:cs typeface="Arial" panose="020B0604020202020204" pitchFamily="34" charset="0"/>
              </a:rPr>
              <a:t>s</a:t>
            </a:r>
            <a:r>
              <a:rPr lang="en-US" altLang="en-US" sz="2400" b="1" dirty="0">
                <a:solidFill>
                  <a:srgbClr val="FF0000"/>
                </a:solidFill>
                <a:latin typeface="Arial" panose="020B0604020202020204" pitchFamily="34" charset="0"/>
                <a:cs typeface="Arial" panose="020B0604020202020204" pitchFamily="34" charset="0"/>
              </a:rPr>
              <a:t>ame) </a:t>
            </a:r>
          </a:p>
          <a:p>
            <a:pPr>
              <a:spcBef>
                <a:spcPct val="0"/>
              </a:spcBef>
            </a:pPr>
            <a:endParaRPr lang="en-US" altLang="en-US" sz="2400" dirty="0">
              <a:solidFill>
                <a:srgbClr val="000000"/>
              </a:solidFill>
              <a:latin typeface="Arial" panose="020B0604020202020204" pitchFamily="34" charset="0"/>
              <a:cs typeface="Arial" panose="020B0604020202020204" pitchFamily="34" charset="0"/>
            </a:endParaRPr>
          </a:p>
        </p:txBody>
      </p:sp>
      <p:pic>
        <p:nvPicPr>
          <p:cNvPr id="44035" name="Picture 5" descr="figure-04-02c.jpg                                              00000109POB 4e IRCD                    BCA2BFFD:">
            <a:extLst>
              <a:ext uri="{FF2B5EF4-FFF2-40B4-BE49-F238E27FC236}">
                <a16:creationId xmlns:a16="http://schemas.microsoft.com/office/drawing/2014/main" id="{576C4110-DC33-C64E-A323-7ECAA216C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3932238"/>
            <a:ext cx="2576513" cy="250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6" name="Picture 5" descr="figure-04-02b.jpg                                              00000109POB 4e IRCD                    BCA2BFFD:">
            <a:extLst>
              <a:ext uri="{FF2B5EF4-FFF2-40B4-BE49-F238E27FC236}">
                <a16:creationId xmlns:a16="http://schemas.microsoft.com/office/drawing/2014/main" id="{A19CB212-6DEF-0D4A-83F6-BEBEF384F5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863" y="1598613"/>
            <a:ext cx="7356475" cy="211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descr="figure-04-02b.jpg                                              00000109POB 4e IRCD                    BCA2BFFD:">
            <a:extLst>
              <a:ext uri="{FF2B5EF4-FFF2-40B4-BE49-F238E27FC236}">
                <a16:creationId xmlns:a16="http://schemas.microsoft.com/office/drawing/2014/main" id="{11D5C2CD-8A42-824D-833E-3C6B06BD7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2" name="Picture 5" descr="figure-04-03.jpg                                               00000109POB 4e IRCD                    BCA2BFFD:">
            <a:extLst>
              <a:ext uri="{FF2B5EF4-FFF2-40B4-BE49-F238E27FC236}">
                <a16:creationId xmlns:a16="http://schemas.microsoft.com/office/drawing/2014/main" id="{7A4FB149-8455-F740-B9C0-227DA3FDE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2365375"/>
            <a:ext cx="4341813" cy="391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3" name="Rettangolo 7">
            <a:extLst>
              <a:ext uri="{FF2B5EF4-FFF2-40B4-BE49-F238E27FC236}">
                <a16:creationId xmlns:a16="http://schemas.microsoft.com/office/drawing/2014/main" id="{061B9746-B015-094A-9409-8C830E7F30FA}"/>
              </a:ext>
            </a:extLst>
          </p:cNvPr>
          <p:cNvSpPr>
            <a:spLocks noChangeArrowheads="1"/>
          </p:cNvSpPr>
          <p:nvPr/>
        </p:nvSpPr>
        <p:spPr bwMode="auto">
          <a:xfrm rot="412685">
            <a:off x="873125" y="6135688"/>
            <a:ext cx="3556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i="1" dirty="0" err="1">
                <a:solidFill>
                  <a:srgbClr val="4167FF"/>
                </a:solidFill>
              </a:rPr>
              <a:t>Typical</a:t>
            </a:r>
            <a:r>
              <a:rPr lang="it-IT" altLang="en-US" sz="2400" i="1" dirty="0">
                <a:solidFill>
                  <a:srgbClr val="4167FF"/>
                </a:solidFill>
              </a:rPr>
              <a:t> for </a:t>
            </a:r>
            <a:r>
              <a:rPr lang="it-IT" altLang="en-US" sz="2400" i="1" dirty="0" err="1">
                <a:solidFill>
                  <a:srgbClr val="4167FF"/>
                </a:solidFill>
              </a:rPr>
              <a:t>all</a:t>
            </a:r>
            <a:r>
              <a:rPr lang="it-IT" altLang="en-US" sz="2400" i="1" dirty="0">
                <a:solidFill>
                  <a:srgbClr val="4167FF"/>
                </a:solidFill>
              </a:rPr>
              <a:t> non-</a:t>
            </a:r>
            <a:r>
              <a:rPr lang="it-IT" altLang="en-US" sz="2400" i="1" dirty="0" err="1">
                <a:solidFill>
                  <a:srgbClr val="4167FF"/>
                </a:solidFill>
              </a:rPr>
              <a:t>glycines</a:t>
            </a:r>
            <a:endParaRPr lang="it-IT" altLang="en-US" sz="2400" i="1" dirty="0">
              <a:solidFill>
                <a:srgbClr val="4167FF"/>
              </a:solidFill>
            </a:endParaRPr>
          </a:p>
        </p:txBody>
      </p:sp>
      <p:cxnSp>
        <p:nvCxnSpPr>
          <p:cNvPr id="10" name="Connettore 2 9">
            <a:extLst>
              <a:ext uri="{FF2B5EF4-FFF2-40B4-BE49-F238E27FC236}">
                <a16:creationId xmlns:a16="http://schemas.microsoft.com/office/drawing/2014/main" id="{3718254E-3BA9-E64E-90BD-3238FDE3836A}"/>
              </a:ext>
            </a:extLst>
          </p:cNvPr>
          <p:cNvCxnSpPr>
            <a:cxnSpLocks noChangeShapeType="1"/>
          </p:cNvCxnSpPr>
          <p:nvPr/>
        </p:nvCxnSpPr>
        <p:spPr bwMode="auto">
          <a:xfrm flipH="1">
            <a:off x="4005263" y="4030663"/>
            <a:ext cx="1697037" cy="423862"/>
          </a:xfrm>
          <a:prstGeom prst="straightConnector1">
            <a:avLst/>
          </a:prstGeom>
          <a:noFill/>
          <a:ln w="25400">
            <a:solidFill>
              <a:srgbClr val="28D0FF"/>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1" name="Connettore 2 10">
            <a:extLst>
              <a:ext uri="{FF2B5EF4-FFF2-40B4-BE49-F238E27FC236}">
                <a16:creationId xmlns:a16="http://schemas.microsoft.com/office/drawing/2014/main" id="{DE3D88FF-A311-6B45-9E07-0E3DED2B7781}"/>
              </a:ext>
            </a:extLst>
          </p:cNvPr>
          <p:cNvCxnSpPr>
            <a:cxnSpLocks noChangeShapeType="1"/>
          </p:cNvCxnSpPr>
          <p:nvPr/>
        </p:nvCxnSpPr>
        <p:spPr bwMode="auto">
          <a:xfrm flipH="1">
            <a:off x="4005263" y="2522538"/>
            <a:ext cx="1697037" cy="336550"/>
          </a:xfrm>
          <a:prstGeom prst="straightConnector1">
            <a:avLst/>
          </a:prstGeom>
          <a:noFill/>
          <a:ln w="25400">
            <a:solidFill>
              <a:srgbClr val="28D0FF"/>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46086" name="Rettangolo 11">
            <a:extLst>
              <a:ext uri="{FF2B5EF4-FFF2-40B4-BE49-F238E27FC236}">
                <a16:creationId xmlns:a16="http://schemas.microsoft.com/office/drawing/2014/main" id="{7461FCFE-681A-D04A-B83C-9BBC49672606}"/>
              </a:ext>
            </a:extLst>
          </p:cNvPr>
          <p:cNvSpPr>
            <a:spLocks noChangeArrowheads="1"/>
          </p:cNvSpPr>
          <p:nvPr/>
        </p:nvSpPr>
        <p:spPr bwMode="auto">
          <a:xfrm>
            <a:off x="3658929" y="4868674"/>
            <a:ext cx="182614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dirty="0" err="1">
                <a:solidFill>
                  <a:srgbClr val="C00000"/>
                </a:solidFill>
                <a:latin typeface="Arial" panose="020B0604020202020204" pitchFamily="34" charset="0"/>
              </a:rPr>
              <a:t>Steric</a:t>
            </a:r>
            <a:r>
              <a:rPr lang="it-IT" altLang="en-US" sz="2000" dirty="0">
                <a:solidFill>
                  <a:srgbClr val="C00000"/>
                </a:solidFill>
                <a:latin typeface="Arial" panose="020B0604020202020204" pitchFamily="34" charset="0"/>
              </a:rPr>
              <a:t> </a:t>
            </a:r>
            <a:r>
              <a:rPr lang="it-IT" altLang="en-US" sz="2000" dirty="0" err="1">
                <a:solidFill>
                  <a:srgbClr val="C00000"/>
                </a:solidFill>
                <a:latin typeface="Arial" panose="020B0604020202020204" pitchFamily="34" charset="0"/>
              </a:rPr>
              <a:t>collision</a:t>
            </a:r>
            <a:endParaRPr lang="it-IT" altLang="en-US" sz="2000" dirty="0">
              <a:solidFill>
                <a:srgbClr val="C00000"/>
              </a:solidFill>
              <a:latin typeface="Arial" panose="020B0604020202020204" pitchFamily="34" charset="0"/>
            </a:endParaRPr>
          </a:p>
        </p:txBody>
      </p:sp>
      <p:sp>
        <p:nvSpPr>
          <p:cNvPr id="46087" name="Rettangolo 15">
            <a:extLst>
              <a:ext uri="{FF2B5EF4-FFF2-40B4-BE49-F238E27FC236}">
                <a16:creationId xmlns:a16="http://schemas.microsoft.com/office/drawing/2014/main" id="{58685B49-0002-EB49-A04A-AEE7ACF0B7FA}"/>
              </a:ext>
            </a:extLst>
          </p:cNvPr>
          <p:cNvSpPr>
            <a:spLocks noChangeArrowheads="1"/>
          </p:cNvSpPr>
          <p:nvPr/>
        </p:nvSpPr>
        <p:spPr bwMode="auto">
          <a:xfrm>
            <a:off x="2520950" y="1373188"/>
            <a:ext cx="4572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solidFill>
                  <a:srgbClr val="000000"/>
                </a:solidFill>
                <a:latin typeface="Arial" panose="020B0604020202020204" pitchFamily="34" charset="0"/>
              </a:rPr>
              <a:t>Ramachandran plot (L-Ala) </a:t>
            </a:r>
          </a:p>
          <a:p>
            <a:pPr algn="ctr">
              <a:spcBef>
                <a:spcPct val="0"/>
              </a:spcBef>
              <a:buFontTx/>
              <a:buNone/>
            </a:pPr>
            <a:r>
              <a:rPr lang="en-US" altLang="en-US" sz="2400" dirty="0">
                <a:solidFill>
                  <a:srgbClr val="4167FF"/>
                </a:solidFill>
                <a:latin typeface="Arial" panose="020B0604020202020204" pitchFamily="34" charset="0"/>
              </a:rPr>
              <a:t>allowed conformations in blue</a:t>
            </a:r>
          </a:p>
        </p:txBody>
      </p:sp>
      <p:sp>
        <p:nvSpPr>
          <p:cNvPr id="46088" name="Rettangolo 8">
            <a:extLst>
              <a:ext uri="{FF2B5EF4-FFF2-40B4-BE49-F238E27FC236}">
                <a16:creationId xmlns:a16="http://schemas.microsoft.com/office/drawing/2014/main" id="{0ECB3C37-B563-7F41-A18B-07BA88DF675E}"/>
              </a:ext>
            </a:extLst>
          </p:cNvPr>
          <p:cNvSpPr>
            <a:spLocks noChangeArrowheads="1"/>
          </p:cNvSpPr>
          <p:nvPr/>
        </p:nvSpPr>
        <p:spPr bwMode="auto">
          <a:xfrm>
            <a:off x="5702300" y="2297113"/>
            <a:ext cx="2908300" cy="2478087"/>
          </a:xfrm>
          <a:prstGeom prst="rect">
            <a:avLst/>
          </a:prstGeom>
          <a:solidFill>
            <a:schemeClr val="bg1">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400" b="1" i="1" dirty="0">
                <a:solidFill>
                  <a:srgbClr val="4167FF"/>
                </a:solidFill>
                <a:latin typeface="Arial" panose="020B0604020202020204" pitchFamily="34" charset="0"/>
                <a:cs typeface="Arial" panose="020B0604020202020204" pitchFamily="34" charset="0"/>
              </a:rPr>
              <a:t>Beta</a:t>
            </a:r>
          </a:p>
          <a:p>
            <a:pPr eaLnBrk="1" hangingPunct="1">
              <a:spcBef>
                <a:spcPct val="0"/>
              </a:spcBef>
              <a:buFontTx/>
              <a:buNone/>
            </a:pPr>
            <a:r>
              <a:rPr lang="it-IT" altLang="en-US" sz="1800" dirty="0">
                <a:latin typeface="Arial" panose="020B0604020202020204" pitchFamily="34" charset="0"/>
                <a:cs typeface="Arial" panose="020B0604020202020204" pitchFamily="34" charset="0"/>
              </a:rPr>
              <a:t>Negative </a:t>
            </a:r>
            <a:r>
              <a:rPr lang="it-IT" altLang="en-US" sz="1800" dirty="0" err="1">
                <a:latin typeface="Arial" panose="020B0604020202020204" pitchFamily="34" charset="0"/>
                <a:cs typeface="Arial" panose="020B0604020202020204" pitchFamily="34" charset="0"/>
              </a:rPr>
              <a:t>Φ</a:t>
            </a:r>
            <a:r>
              <a:rPr lang="it-IT" altLang="en-US" sz="1800" dirty="0">
                <a:latin typeface="Arial" panose="020B0604020202020204" pitchFamily="34" charset="0"/>
                <a:cs typeface="Arial" panose="020B0604020202020204" pitchFamily="34" charset="0"/>
              </a:rPr>
              <a:t> and </a:t>
            </a:r>
            <a:r>
              <a:rPr lang="it-IT" altLang="en-US" sz="1800" dirty="0" err="1">
                <a:latin typeface="Arial" panose="020B0604020202020204" pitchFamily="34" charset="0"/>
                <a:cs typeface="Arial" panose="020B0604020202020204" pitchFamily="34" charset="0"/>
              </a:rPr>
              <a:t>Ψ</a:t>
            </a:r>
            <a:r>
              <a:rPr lang="it-IT" altLang="en-US" sz="1800" dirty="0">
                <a:latin typeface="Arial" panose="020B0604020202020204" pitchFamily="34" charset="0"/>
                <a:cs typeface="Arial" panose="020B0604020202020204" pitchFamily="34" charset="0"/>
              </a:rPr>
              <a:t> positive (e.g.-150 e 120) </a:t>
            </a:r>
          </a:p>
          <a:p>
            <a:pPr eaLnBrk="1" hangingPunct="1">
              <a:spcBef>
                <a:spcPct val="0"/>
              </a:spcBef>
              <a:buFontTx/>
              <a:buNone/>
            </a:pPr>
            <a:endParaRPr lang="it-IT" altLang="en-US" sz="1100" b="1" i="1" dirty="0">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endParaRPr lang="it-IT" altLang="en-US" sz="2400" b="1" i="1" dirty="0">
              <a:solidFill>
                <a:srgbClr val="DB00DB"/>
              </a:solidFill>
              <a:latin typeface="Arial" panose="020B0604020202020204" pitchFamily="34" charset="0"/>
              <a:cs typeface="Arial" panose="020B0604020202020204" pitchFamily="34" charset="0"/>
            </a:endParaRPr>
          </a:p>
          <a:p>
            <a:pPr eaLnBrk="1" hangingPunct="1">
              <a:spcBef>
                <a:spcPct val="0"/>
              </a:spcBef>
              <a:buFontTx/>
              <a:buNone/>
            </a:pPr>
            <a:r>
              <a:rPr lang="it-IT" altLang="en-US" sz="2400" b="1" i="1" dirty="0">
                <a:solidFill>
                  <a:srgbClr val="4167FF"/>
                </a:solidFill>
                <a:latin typeface="Arial" panose="020B0604020202020204" pitchFamily="34" charset="0"/>
                <a:cs typeface="Arial" panose="020B0604020202020204" pitchFamily="34" charset="0"/>
              </a:rPr>
              <a:t>Alpha</a:t>
            </a:r>
          </a:p>
          <a:p>
            <a:pPr eaLnBrk="1" hangingPunct="1">
              <a:spcBef>
                <a:spcPct val="0"/>
              </a:spcBef>
              <a:buFontTx/>
              <a:buNone/>
            </a:pPr>
            <a:r>
              <a:rPr lang="it-IT" altLang="en-US" sz="1800" dirty="0" err="1">
                <a:latin typeface="Arial" panose="020B0604020202020204" pitchFamily="34" charset="0"/>
                <a:cs typeface="Arial" panose="020B0604020202020204" pitchFamily="34" charset="0"/>
              </a:rPr>
              <a:t>Φ</a:t>
            </a:r>
            <a:r>
              <a:rPr lang="it-IT" altLang="en-US" sz="1800" dirty="0">
                <a:latin typeface="Arial" panose="020B0604020202020204" pitchFamily="34" charset="0"/>
                <a:cs typeface="Arial" panose="020B0604020202020204" pitchFamily="34" charset="0"/>
              </a:rPr>
              <a:t> e </a:t>
            </a:r>
            <a:r>
              <a:rPr lang="it-IT" altLang="en-US" sz="1800" dirty="0" err="1">
                <a:latin typeface="Arial" panose="020B0604020202020204" pitchFamily="34" charset="0"/>
                <a:cs typeface="Arial" panose="020B0604020202020204" pitchFamily="34" charset="0"/>
              </a:rPr>
              <a:t>Ψ</a:t>
            </a:r>
            <a:r>
              <a:rPr lang="it-IT" altLang="en-US" sz="1800" dirty="0">
                <a:latin typeface="Arial" panose="020B0604020202020204" pitchFamily="34" charset="0"/>
                <a:cs typeface="Arial" panose="020B0604020202020204" pitchFamily="34" charset="0"/>
              </a:rPr>
              <a:t> </a:t>
            </a:r>
            <a:r>
              <a:rPr lang="it-IT" altLang="en-US" sz="1800" dirty="0" err="1">
                <a:latin typeface="Arial" panose="020B0604020202020204" pitchFamily="34" charset="0"/>
                <a:cs typeface="Arial" panose="020B0604020202020204" pitchFamily="34" charset="0"/>
              </a:rPr>
              <a:t>both</a:t>
            </a:r>
            <a:r>
              <a:rPr lang="it-IT" altLang="en-US" sz="1800" dirty="0">
                <a:latin typeface="Arial" panose="020B0604020202020204" pitchFamily="34" charset="0"/>
                <a:cs typeface="Arial" panose="020B0604020202020204" pitchFamily="34" charset="0"/>
              </a:rPr>
              <a:t> negative</a:t>
            </a:r>
          </a:p>
          <a:p>
            <a:pPr eaLnBrk="1" hangingPunct="1">
              <a:spcBef>
                <a:spcPct val="0"/>
              </a:spcBef>
              <a:buFontTx/>
              <a:buNone/>
            </a:pPr>
            <a:r>
              <a:rPr lang="it-IT" altLang="en-US" sz="1800" dirty="0">
                <a:latin typeface="Arial" panose="020B0604020202020204" pitchFamily="34" charset="0"/>
                <a:cs typeface="Arial" panose="020B0604020202020204" pitchFamily="34" charset="0"/>
              </a:rPr>
              <a:t>(e.g.-60 e -60)</a:t>
            </a:r>
            <a:endParaRPr lang="it-IT" altLang="en-US" sz="2000" b="1" i="1" dirty="0">
              <a:solidFill>
                <a:srgbClr val="DB00DB"/>
              </a:solidFill>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76D784F8-3D3F-6D47-AC4E-D68AD15D0F78}"/>
              </a:ext>
            </a:extLst>
          </p:cNvPr>
          <p:cNvGrpSpPr>
            <a:grpSpLocks/>
          </p:cNvGrpSpPr>
          <p:nvPr/>
        </p:nvGrpSpPr>
        <p:grpSpPr bwMode="auto">
          <a:xfrm>
            <a:off x="207963" y="92075"/>
            <a:ext cx="8612187" cy="6694488"/>
            <a:chOff x="2506420" y="331450"/>
            <a:chExt cx="6573714" cy="6136509"/>
          </a:xfrm>
        </p:grpSpPr>
        <p:pic>
          <p:nvPicPr>
            <p:cNvPr id="47107" name="Immagine 2" descr="Screen Shot 2014-10-03 at 4.03.03 PM.png">
              <a:extLst>
                <a:ext uri="{FF2B5EF4-FFF2-40B4-BE49-F238E27FC236}">
                  <a16:creationId xmlns:a16="http://schemas.microsoft.com/office/drawing/2014/main" id="{8B90FB98-2CA0-6842-B426-B16F6214D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4108" y="331450"/>
              <a:ext cx="4006026" cy="6136509"/>
            </a:xfrm>
            <a:prstGeom prst="rect">
              <a:avLst/>
            </a:prstGeom>
            <a:noFill/>
            <a:ln w="12700">
              <a:solidFill>
                <a:srgbClr val="FBDF53"/>
              </a:solidFill>
              <a:miter lim="800000"/>
              <a:headEnd/>
              <a:tailEnd/>
            </a:ln>
            <a:extLst>
              <a:ext uri="{909E8E84-426E-40dd-AFC4-6F175D3DCCD1}">
                <a14:hiddenFill xmlns="" xmlns:a14="http://schemas.microsoft.com/office/drawing/2010/main">
                  <a:solidFill>
                    <a:srgbClr val="FFFFFF"/>
                  </a:solidFill>
                </a14:hiddenFill>
              </a:ext>
            </a:extLst>
          </p:spPr>
        </p:pic>
        <p:sp>
          <p:nvSpPr>
            <p:cNvPr id="47108" name="Rettangolo 1">
              <a:extLst>
                <a:ext uri="{FF2B5EF4-FFF2-40B4-BE49-F238E27FC236}">
                  <a16:creationId xmlns:a16="http://schemas.microsoft.com/office/drawing/2014/main" id="{66836FE5-5372-B04C-B18B-C1939F8387F3}"/>
                </a:ext>
              </a:extLst>
            </p:cNvPr>
            <p:cNvSpPr>
              <a:spLocks noChangeArrowheads="1"/>
            </p:cNvSpPr>
            <p:nvPr/>
          </p:nvSpPr>
          <p:spPr bwMode="auto">
            <a:xfrm>
              <a:off x="2506420" y="2192616"/>
              <a:ext cx="2781602" cy="1777379"/>
            </a:xfrm>
            <a:prstGeom prst="rect">
              <a:avLst/>
            </a:prstGeom>
            <a:solidFill>
              <a:srgbClr val="FFFFFF"/>
            </a:solidFill>
            <a:ln w="9525">
              <a:solidFill>
                <a:srgbClr val="FBDF53"/>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400" dirty="0">
                  <a:latin typeface="Arial" panose="020B0604020202020204" pitchFamily="34" charset="0"/>
                  <a:cs typeface="Arial" panose="020B0604020202020204" pitchFamily="34" charset="0"/>
                </a:rPr>
                <a:t>'</a:t>
              </a:r>
              <a:r>
                <a:rPr lang="it-IT" altLang="en-US" sz="2400" dirty="0" err="1">
                  <a:latin typeface="Arial" panose="020B0604020202020204" pitchFamily="34" charset="0"/>
                  <a:cs typeface="Arial" panose="020B0604020202020204" pitchFamily="34" charset="0"/>
                </a:rPr>
                <a:t>Populated</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conformations</a:t>
              </a:r>
              <a:r>
                <a:rPr lang="it-IT" altLang="en-US" sz="2400" dirty="0">
                  <a:latin typeface="Arial" panose="020B0604020202020204" pitchFamily="34" charset="0"/>
                  <a:cs typeface="Arial" panose="020B0604020202020204" pitchFamily="34" charset="0"/>
                </a:rPr>
                <a:t> of </a:t>
              </a:r>
              <a:r>
                <a:rPr lang="it-IT" altLang="en-US" sz="2400" dirty="0" err="1">
                  <a:latin typeface="Arial" panose="020B0604020202020204" pitchFamily="34" charset="0"/>
                  <a:cs typeface="Arial" panose="020B0604020202020204" pitchFamily="34" charset="0"/>
                </a:rPr>
                <a:t>torsion</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angles</a:t>
              </a:r>
              <a:r>
                <a:rPr lang="it-IT" altLang="en-US" sz="2400" dirty="0">
                  <a:latin typeface="Arial" panose="020B0604020202020204" pitchFamily="34" charset="0"/>
                  <a:cs typeface="Arial" panose="020B0604020202020204" pitchFamily="34" charset="0"/>
                </a:rPr>
                <a:t> and </a:t>
              </a:r>
              <a:r>
                <a:rPr lang="it-IT" altLang="en-US" sz="2400" dirty="0" err="1">
                  <a:latin typeface="Arial" panose="020B0604020202020204" pitchFamily="34" charset="0"/>
                  <a:cs typeface="Arial" panose="020B0604020202020204" pitchFamily="34" charset="0"/>
                </a:rPr>
                <a:t>sparsely</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populated</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forbidden</a:t>
              </a:r>
              <a:r>
                <a:rPr lang="it-IT" altLang="en-US" sz="2400" dirty="0">
                  <a:latin typeface="Arial" panose="020B0604020202020204" pitchFamily="34" charset="0"/>
                  <a:cs typeface="Arial" panose="020B0604020202020204" pitchFamily="34" charset="0"/>
                </a:rPr>
                <a:t>' zones</a:t>
              </a:r>
            </a:p>
          </p:txBody>
        </p:sp>
      </p:grpSp>
      <p:pic>
        <p:nvPicPr>
          <p:cNvPr id="47106" name="Picture 5" descr="figure-04-02b.jpg                                              00000109POB 4e IRCD                    BCA2BFFD:">
            <a:extLst>
              <a:ext uri="{FF2B5EF4-FFF2-40B4-BE49-F238E27FC236}">
                <a16:creationId xmlns:a16="http://schemas.microsoft.com/office/drawing/2014/main" id="{1DCE91B3-E7FA-D84F-9BA7-DC2CC40F8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0315"/>
          <a:stretch>
            <a:fillRect/>
          </a:stretch>
        </p:blipFill>
        <p:spPr bwMode="auto">
          <a:xfrm>
            <a:off x="112713" y="66675"/>
            <a:ext cx="3260725" cy="156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magine 3" descr="Screen Shot 2014-09-23 at 2.46.17 PM.png">
            <a:extLst>
              <a:ext uri="{FF2B5EF4-FFF2-40B4-BE49-F238E27FC236}">
                <a16:creationId xmlns:a16="http://schemas.microsoft.com/office/drawing/2014/main" id="{9BB21FDA-EFF0-534E-BAB1-CF0F8277E119}"/>
              </a:ext>
            </a:extLst>
          </p:cNvPr>
          <p:cNvPicPr>
            <a:picLocks noChangeAspect="1"/>
          </p:cNvPicPr>
          <p:nvPr/>
        </p:nvPicPr>
        <p:blipFill>
          <a:blip r:embed="rId3">
            <a:extLst>
              <a:ext uri="{28A0092B-C50C-407E-A947-70E740481C1C}">
                <a14:useLocalDpi xmlns:a14="http://schemas.microsoft.com/office/drawing/2010/main" val="0"/>
              </a:ext>
            </a:extLst>
          </a:blip>
          <a:srcRect l="787" t="990" r="1468" b="2656"/>
          <a:stretch>
            <a:fillRect/>
          </a:stretch>
        </p:blipFill>
        <p:spPr bwMode="auto">
          <a:xfrm>
            <a:off x="633085" y="126124"/>
            <a:ext cx="6823403" cy="5076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ttangolo 2">
            <a:extLst>
              <a:ext uri="{FF2B5EF4-FFF2-40B4-BE49-F238E27FC236}">
                <a16:creationId xmlns:a16="http://schemas.microsoft.com/office/drawing/2014/main" id="{1476C563-D6D5-980E-2EC2-513DE5CEE3CB}"/>
              </a:ext>
            </a:extLst>
          </p:cNvPr>
          <p:cNvSpPr/>
          <p:nvPr/>
        </p:nvSpPr>
        <p:spPr>
          <a:xfrm>
            <a:off x="96838" y="63500"/>
            <a:ext cx="8880475" cy="6724918"/>
          </a:xfrm>
          <a:prstGeom prst="rect">
            <a:avLst/>
          </a:prstGeom>
        </p:spPr>
        <p:txBody>
          <a:bodyPr>
            <a:spAutoFit/>
          </a:bodyPr>
          <a:lstStyle/>
          <a:p>
            <a:pPr algn="ctr" eaLnBrk="1" fontAlgn="auto" hangingPunct="1">
              <a:spcBef>
                <a:spcPts val="0"/>
              </a:spcBef>
              <a:spcAft>
                <a:spcPts val="0"/>
              </a:spcAft>
              <a:defRPr/>
            </a:pPr>
            <a:r>
              <a:rPr lang="it-IT" b="1" dirty="0">
                <a:latin typeface="Arial"/>
                <a:ea typeface="+mn-ea"/>
                <a:cs typeface="Arial"/>
              </a:rPr>
              <a:t>										 Ramachandran plots for 									 	</a:t>
            </a:r>
            <a:r>
              <a:rPr lang="it-IT" b="1" dirty="0" err="1">
                <a:latin typeface="Arial"/>
                <a:ea typeface="+mn-ea"/>
                <a:cs typeface="Arial"/>
              </a:rPr>
              <a:t>each</a:t>
            </a:r>
            <a:r>
              <a:rPr lang="it-IT" b="1" dirty="0">
                <a:latin typeface="Arial"/>
                <a:ea typeface="+mn-ea"/>
                <a:cs typeface="Arial"/>
              </a:rPr>
              <a:t> of the 20 amino acids</a:t>
            </a: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r>
              <a:rPr lang="it-IT" b="1" dirty="0">
                <a:latin typeface="Arial"/>
                <a:ea typeface="+mn-ea"/>
                <a:cs typeface="Arial"/>
              </a:rPr>
              <a:t>								(</a:t>
            </a:r>
            <a:r>
              <a:rPr lang="it-IT" b="1" dirty="0" err="1">
                <a:latin typeface="Arial"/>
                <a:ea typeface="+mn-ea"/>
                <a:cs typeface="Arial"/>
              </a:rPr>
              <a:t>All</a:t>
            </a:r>
            <a:r>
              <a:rPr lang="it-IT" b="1" dirty="0">
                <a:latin typeface="Arial"/>
                <a:ea typeface="+mn-ea"/>
                <a:cs typeface="Arial"/>
              </a:rPr>
              <a:t> </a:t>
            </a:r>
            <a:r>
              <a:rPr lang="it-IT" b="1" dirty="0" err="1">
                <a:latin typeface="Arial"/>
                <a:ea typeface="+mn-ea"/>
                <a:cs typeface="Arial"/>
              </a:rPr>
              <a:t>includes</a:t>
            </a:r>
            <a:r>
              <a:rPr lang="it-IT" b="1" dirty="0">
                <a:latin typeface="Arial"/>
                <a:ea typeface="+mn-ea"/>
                <a:cs typeface="Arial"/>
              </a:rPr>
              <a:t> </a:t>
            </a:r>
            <a:r>
              <a:rPr lang="it-IT" b="1" dirty="0" err="1">
                <a:latin typeface="Arial"/>
                <a:ea typeface="+mn-ea"/>
                <a:cs typeface="Arial"/>
              </a:rPr>
              <a:t>all</a:t>
            </a:r>
            <a:r>
              <a:rPr lang="it-IT" b="1" dirty="0">
                <a:latin typeface="Arial"/>
                <a:ea typeface="+mn-ea"/>
                <a:cs typeface="Arial"/>
              </a:rPr>
              <a:t> 20 amino acids)</a:t>
            </a: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algn="ctr" eaLnBrk="1" fontAlgn="auto" hangingPunct="1">
              <a:spcBef>
                <a:spcPts val="0"/>
              </a:spcBef>
              <a:spcAft>
                <a:spcPts val="0"/>
              </a:spcAft>
              <a:defRPr/>
            </a:pPr>
            <a:endParaRPr lang="it-IT" sz="1100" b="1" dirty="0">
              <a:latin typeface="Arial"/>
              <a:ea typeface="+mn-ea"/>
              <a:cs typeface="Arial"/>
            </a:endParaRPr>
          </a:p>
          <a:p>
            <a:pPr algn="ctr" eaLnBrk="1" fontAlgn="auto" hangingPunct="1">
              <a:spcBef>
                <a:spcPts val="0"/>
              </a:spcBef>
              <a:spcAft>
                <a:spcPts val="0"/>
              </a:spcAft>
              <a:defRPr/>
            </a:pPr>
            <a:endParaRPr lang="it-IT" b="1" dirty="0">
              <a:latin typeface="Arial"/>
              <a:ea typeface="+mn-ea"/>
              <a:cs typeface="Arial"/>
            </a:endParaRPr>
          </a:p>
          <a:p>
            <a:pPr marL="285750" indent="-285750" algn="just" eaLnBrk="1" fontAlgn="auto" hangingPunct="1">
              <a:spcBef>
                <a:spcPts val="0"/>
              </a:spcBef>
              <a:spcAft>
                <a:spcPts val="0"/>
              </a:spcAft>
              <a:buFont typeface="Arial"/>
              <a:buChar char="•"/>
              <a:defRPr/>
            </a:pPr>
            <a:r>
              <a:rPr lang="it-IT" sz="1600" dirty="0" err="1">
                <a:latin typeface="Arial"/>
                <a:ea typeface="+mn-ea"/>
                <a:cs typeface="Arial"/>
              </a:rPr>
              <a:t>Most</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two</a:t>
            </a:r>
            <a:r>
              <a:rPr lang="it-IT" sz="1600" dirty="0">
                <a:latin typeface="Arial"/>
                <a:ea typeface="+mn-ea"/>
                <a:cs typeface="Arial"/>
              </a:rPr>
              <a:t> </a:t>
            </a:r>
            <a:r>
              <a:rPr lang="it-IT" sz="1600" dirty="0" err="1">
                <a:latin typeface="Arial"/>
                <a:ea typeface="+mn-ea"/>
                <a:cs typeface="Arial"/>
              </a:rPr>
              <a:t>distinct</a:t>
            </a:r>
            <a:r>
              <a:rPr lang="it-IT" sz="1600" dirty="0">
                <a:latin typeface="Arial"/>
                <a:ea typeface="+mn-ea"/>
                <a:cs typeface="Arial"/>
              </a:rPr>
              <a:t> </a:t>
            </a:r>
            <a:r>
              <a:rPr lang="it-IT" sz="1600" dirty="0" err="1">
                <a:latin typeface="Arial"/>
                <a:ea typeface="+mn-ea"/>
                <a:cs typeface="Arial"/>
              </a:rPr>
              <a:t>maxima</a:t>
            </a:r>
            <a:r>
              <a:rPr lang="it-IT" sz="1600" dirty="0">
                <a:latin typeface="Arial"/>
                <a:ea typeface="+mn-ea"/>
                <a:cs typeface="Arial"/>
              </a:rPr>
              <a:t> in the [beta]-</a:t>
            </a:r>
            <a:r>
              <a:rPr lang="it-IT" sz="1600" dirty="0" err="1">
                <a:latin typeface="Arial"/>
                <a:ea typeface="+mn-ea"/>
                <a:cs typeface="Arial"/>
              </a:rPr>
              <a:t>sheet</a:t>
            </a:r>
            <a:r>
              <a:rPr lang="it-IT" sz="1600" dirty="0">
                <a:latin typeface="Arial"/>
                <a:ea typeface="+mn-ea"/>
                <a:cs typeface="Arial"/>
              </a:rPr>
              <a:t> </a:t>
            </a:r>
            <a:r>
              <a:rPr lang="it-IT" sz="1600" dirty="0" err="1">
                <a:latin typeface="Arial"/>
                <a:ea typeface="+mn-ea"/>
                <a:cs typeface="Arial"/>
              </a:rPr>
              <a:t>region</a:t>
            </a:r>
            <a:r>
              <a:rPr lang="it-IT" sz="1600" dirty="0">
                <a:latin typeface="Arial"/>
                <a:ea typeface="+mn-ea"/>
                <a:cs typeface="Arial"/>
              </a:rPr>
              <a:t> (</a:t>
            </a:r>
            <a:r>
              <a:rPr lang="it-IT" sz="1600" dirty="0" err="1">
                <a:latin typeface="Arial"/>
                <a:ea typeface="+mn-ea"/>
                <a:cs typeface="Arial"/>
              </a:rPr>
              <a:t>upper</a:t>
            </a:r>
            <a:r>
              <a:rPr lang="it-IT" sz="1600" dirty="0">
                <a:latin typeface="Arial"/>
                <a:ea typeface="+mn-ea"/>
                <a:cs typeface="Arial"/>
              </a:rPr>
              <a:t> </a:t>
            </a:r>
            <a:r>
              <a:rPr lang="it-IT" sz="1600" dirty="0" err="1">
                <a:latin typeface="Arial"/>
                <a:ea typeface="+mn-ea"/>
                <a:cs typeface="Arial"/>
              </a:rPr>
              <a:t>left</a:t>
            </a:r>
            <a:r>
              <a:rPr lang="it-IT" sz="1600" dirty="0">
                <a:latin typeface="Arial"/>
                <a:ea typeface="+mn-ea"/>
                <a:cs typeface="Arial"/>
              </a:rPr>
              <a:t> </a:t>
            </a:r>
            <a:r>
              <a:rPr lang="it-IT" sz="1600" dirty="0" err="1">
                <a:latin typeface="Arial"/>
                <a:ea typeface="+mn-ea"/>
                <a:cs typeface="Arial"/>
              </a:rPr>
              <a:t>quadrant</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Asp and </a:t>
            </a:r>
            <a:r>
              <a:rPr lang="it-IT" sz="1600" dirty="0" err="1">
                <a:latin typeface="Arial"/>
                <a:ea typeface="+mn-ea"/>
                <a:cs typeface="Arial"/>
              </a:rPr>
              <a:t>Asn</a:t>
            </a:r>
            <a:r>
              <a:rPr lang="it-IT" sz="1600" dirty="0">
                <a:latin typeface="Arial"/>
                <a:ea typeface="+mn-ea"/>
                <a:cs typeface="Arial"/>
              </a:rPr>
              <a:t> </a:t>
            </a:r>
            <a:r>
              <a:rPr lang="it-IT" sz="1600" dirty="0" err="1">
                <a:latin typeface="Arial"/>
                <a:ea typeface="+mn-ea"/>
                <a:cs typeface="Arial"/>
              </a:rPr>
              <a:t>have</a:t>
            </a:r>
            <a:r>
              <a:rPr lang="it-IT" sz="1600" dirty="0">
                <a:latin typeface="Arial"/>
                <a:ea typeface="+mn-ea"/>
                <a:cs typeface="Arial"/>
              </a:rPr>
              <a:t> the </a:t>
            </a:r>
            <a:r>
              <a:rPr lang="it-IT" sz="1600" dirty="0" err="1">
                <a:latin typeface="Arial"/>
                <a:ea typeface="+mn-ea"/>
                <a:cs typeface="Arial"/>
              </a:rPr>
              <a:t>most</a:t>
            </a:r>
            <a:r>
              <a:rPr lang="it-IT" sz="1600" dirty="0">
                <a:latin typeface="Arial"/>
                <a:ea typeface="+mn-ea"/>
                <a:cs typeface="Arial"/>
              </a:rPr>
              <a:t> </a:t>
            </a:r>
            <a:r>
              <a:rPr lang="it-IT" sz="1600" dirty="0" err="1">
                <a:latin typeface="Arial"/>
                <a:ea typeface="+mn-ea"/>
                <a:cs typeface="Arial"/>
              </a:rPr>
              <a:t>complicated</a:t>
            </a:r>
            <a:r>
              <a:rPr lang="it-IT" sz="1600" dirty="0">
                <a:latin typeface="Arial"/>
                <a:ea typeface="+mn-ea"/>
                <a:cs typeface="Arial"/>
              </a:rPr>
              <a:t> plots </a:t>
            </a:r>
            <a:r>
              <a:rPr lang="it-IT" sz="1600" dirty="0" err="1">
                <a:latin typeface="Arial"/>
                <a:ea typeface="+mn-ea"/>
                <a:cs typeface="Arial"/>
              </a:rPr>
              <a:t>after</a:t>
            </a:r>
            <a:r>
              <a:rPr lang="it-IT" sz="1600" dirty="0">
                <a:latin typeface="Arial"/>
                <a:ea typeface="+mn-ea"/>
                <a:cs typeface="Arial"/>
              </a:rPr>
              <a:t> </a:t>
            </a:r>
            <a:r>
              <a:rPr lang="it-IT" sz="1600" dirty="0" err="1">
                <a:latin typeface="Arial"/>
                <a:ea typeface="+mn-ea"/>
                <a:cs typeface="Arial"/>
              </a:rPr>
              <a:t>Gly</a:t>
            </a:r>
            <a:r>
              <a:rPr lang="it-IT" sz="1600" dirty="0">
                <a:latin typeface="Arial"/>
                <a:ea typeface="+mn-ea"/>
                <a:cs typeface="Arial"/>
              </a:rPr>
              <a:t>. </a:t>
            </a:r>
            <a:r>
              <a:rPr lang="it-IT" sz="1600" dirty="0" err="1">
                <a:latin typeface="Arial"/>
                <a:ea typeface="+mn-ea"/>
                <a:cs typeface="Arial"/>
              </a:rPr>
              <a:t>This</a:t>
            </a:r>
            <a:r>
              <a:rPr lang="it-IT" sz="1600" dirty="0">
                <a:latin typeface="Arial"/>
                <a:ea typeface="+mn-ea"/>
                <a:cs typeface="Arial"/>
              </a:rPr>
              <a:t> </a:t>
            </a:r>
            <a:r>
              <a:rPr lang="it-IT" sz="1600" dirty="0" err="1">
                <a:latin typeface="Arial"/>
                <a:ea typeface="+mn-ea"/>
                <a:cs typeface="Arial"/>
              </a:rPr>
              <a:t>reflects</a:t>
            </a:r>
            <a:r>
              <a:rPr lang="it-IT" sz="1600" dirty="0">
                <a:latin typeface="Arial"/>
                <a:ea typeface="+mn-ea"/>
                <a:cs typeface="Arial"/>
              </a:rPr>
              <a:t> </a:t>
            </a:r>
            <a:r>
              <a:rPr lang="it-IT" sz="1600" dirty="0" err="1">
                <a:latin typeface="Arial"/>
                <a:ea typeface="+mn-ea"/>
                <a:cs typeface="Arial"/>
              </a:rPr>
              <a:t>their</a:t>
            </a:r>
            <a:r>
              <a:rPr lang="it-IT" sz="1600" dirty="0">
                <a:latin typeface="Arial"/>
                <a:ea typeface="+mn-ea"/>
                <a:cs typeface="Arial"/>
              </a:rPr>
              <a:t> </a:t>
            </a:r>
            <a:r>
              <a:rPr lang="it-IT" sz="1600" dirty="0" err="1">
                <a:latin typeface="Arial"/>
                <a:ea typeface="+mn-ea"/>
                <a:cs typeface="Arial"/>
              </a:rPr>
              <a:t>role</a:t>
            </a:r>
            <a:r>
              <a:rPr lang="it-IT" sz="1600" dirty="0">
                <a:latin typeface="Arial"/>
                <a:ea typeface="+mn-ea"/>
                <a:cs typeface="Arial"/>
              </a:rPr>
              <a:t> in </a:t>
            </a:r>
            <a:r>
              <a:rPr lang="it-IT" sz="1600" dirty="0" err="1">
                <a:latin typeface="Arial"/>
                <a:ea typeface="+mn-ea"/>
                <a:cs typeface="Arial"/>
              </a:rPr>
              <a:t>terminating</a:t>
            </a:r>
            <a:r>
              <a:rPr lang="it-IT" sz="1600" dirty="0">
                <a:latin typeface="Arial"/>
                <a:ea typeface="+mn-ea"/>
                <a:cs typeface="Arial"/>
              </a:rPr>
              <a:t> [</a:t>
            </a:r>
            <a:r>
              <a:rPr lang="it-IT" sz="1600" dirty="0" err="1">
                <a:latin typeface="Arial"/>
                <a:ea typeface="+mn-ea"/>
                <a:cs typeface="Arial"/>
              </a:rPr>
              <a:t>alpha</a:t>
            </a:r>
            <a:r>
              <a:rPr lang="it-IT" sz="1600" dirty="0">
                <a:latin typeface="Arial"/>
                <a:ea typeface="+mn-ea"/>
                <a:cs typeface="Arial"/>
              </a:rPr>
              <a:t>]-</a:t>
            </a:r>
            <a:r>
              <a:rPr lang="it-IT" sz="1600" dirty="0" err="1">
                <a:latin typeface="Arial"/>
                <a:ea typeface="+mn-ea"/>
                <a:cs typeface="Arial"/>
              </a:rPr>
              <a:t>helices</a:t>
            </a:r>
            <a:r>
              <a:rPr lang="it-IT" sz="1600" dirty="0">
                <a:latin typeface="Arial"/>
                <a:ea typeface="+mn-ea"/>
                <a:cs typeface="Arial"/>
              </a:rPr>
              <a:t> and [beta]-</a:t>
            </a:r>
            <a:r>
              <a:rPr lang="it-IT" sz="1600" dirty="0" err="1">
                <a:latin typeface="Arial"/>
                <a:ea typeface="+mn-ea"/>
                <a:cs typeface="Arial"/>
              </a:rPr>
              <a:t>sheets</a:t>
            </a:r>
            <a:r>
              <a:rPr lang="it-IT" sz="1600" dirty="0">
                <a:latin typeface="Arial"/>
                <a:ea typeface="+mn-ea"/>
                <a:cs typeface="Arial"/>
              </a:rPr>
              <a:t>.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a:t>
            </a:r>
            <a:r>
              <a:rPr lang="it-IT" sz="1600" dirty="0" err="1">
                <a:latin typeface="Arial"/>
                <a:ea typeface="+mn-ea"/>
                <a:cs typeface="Arial"/>
              </a:rPr>
              <a:t>two</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with </a:t>
            </a:r>
            <a:r>
              <a:rPr lang="it-IT" sz="1600" dirty="0" err="1">
                <a:latin typeface="Arial"/>
                <a:ea typeface="+mn-ea"/>
                <a:cs typeface="Arial"/>
              </a:rPr>
              <a:t>highest</a:t>
            </a:r>
            <a:r>
              <a:rPr lang="it-IT" sz="1600" dirty="0">
                <a:latin typeface="Arial"/>
                <a:ea typeface="+mn-ea"/>
                <a:cs typeface="Arial"/>
              </a:rPr>
              <a:t> </a:t>
            </a:r>
            <a:r>
              <a:rPr lang="it-IT" sz="1600" dirty="0" err="1">
                <a:latin typeface="Arial"/>
                <a:ea typeface="+mn-ea"/>
                <a:cs typeface="Arial"/>
              </a:rPr>
              <a:t>preference</a:t>
            </a:r>
            <a:r>
              <a:rPr lang="it-IT" sz="1600" dirty="0">
                <a:latin typeface="Arial"/>
                <a:ea typeface="+mn-ea"/>
                <a:cs typeface="Arial"/>
              </a:rPr>
              <a:t> for [beta]-</a:t>
            </a:r>
            <a:r>
              <a:rPr lang="it-IT" sz="1600" dirty="0" err="1">
                <a:latin typeface="Arial"/>
                <a:ea typeface="+mn-ea"/>
                <a:cs typeface="Arial"/>
              </a:rPr>
              <a:t>sheets</a:t>
            </a:r>
            <a:r>
              <a:rPr lang="it-IT" sz="1600" dirty="0">
                <a:latin typeface="Arial"/>
                <a:ea typeface="+mn-ea"/>
                <a:cs typeface="Arial"/>
              </a:rPr>
              <a:t>, Ile and Val, </a:t>
            </a:r>
            <a:r>
              <a:rPr lang="it-IT" sz="1600" dirty="0" err="1">
                <a:latin typeface="Arial"/>
                <a:ea typeface="+mn-ea"/>
                <a:cs typeface="Arial"/>
              </a:rPr>
              <a:t>have</a:t>
            </a:r>
            <a:r>
              <a:rPr lang="it-IT" sz="1600" dirty="0">
                <a:latin typeface="Arial"/>
                <a:ea typeface="+mn-ea"/>
                <a:cs typeface="Arial"/>
              </a:rPr>
              <a:t> </a:t>
            </a:r>
            <a:r>
              <a:rPr lang="it-IT" sz="1600" dirty="0" err="1">
                <a:latin typeface="Arial"/>
                <a:ea typeface="+mn-ea"/>
                <a:cs typeface="Arial"/>
              </a:rPr>
              <a:t>very</a:t>
            </a:r>
            <a:r>
              <a:rPr lang="it-IT" sz="1600" dirty="0">
                <a:latin typeface="Arial"/>
                <a:ea typeface="+mn-ea"/>
                <a:cs typeface="Arial"/>
              </a:rPr>
              <a:t> </a:t>
            </a:r>
            <a:r>
              <a:rPr lang="it-IT" sz="1600" dirty="0" err="1">
                <a:latin typeface="Arial"/>
                <a:ea typeface="+mn-ea"/>
                <a:cs typeface="Arial"/>
              </a:rPr>
              <a:t>similar</a:t>
            </a:r>
            <a:r>
              <a:rPr lang="it-IT" sz="1600" dirty="0">
                <a:latin typeface="Arial"/>
                <a:ea typeface="+mn-ea"/>
                <a:cs typeface="Arial"/>
              </a:rPr>
              <a:t> </a:t>
            </a:r>
            <a:r>
              <a:rPr lang="it-IT" sz="1600" dirty="0" err="1">
                <a:latin typeface="Arial"/>
                <a:ea typeface="+mn-ea"/>
                <a:cs typeface="Arial"/>
              </a:rPr>
              <a:t>Ramachandran</a:t>
            </a:r>
            <a:r>
              <a:rPr lang="it-IT" sz="1600" dirty="0">
                <a:latin typeface="Arial"/>
                <a:ea typeface="+mn-ea"/>
                <a:cs typeface="Arial"/>
              </a:rPr>
              <a:t> plots. </a:t>
            </a:r>
          </a:p>
          <a:p>
            <a:pPr marL="285750" indent="-285750" algn="just" eaLnBrk="1" fontAlgn="auto" hangingPunct="1">
              <a:spcBef>
                <a:spcPts val="0"/>
              </a:spcBef>
              <a:spcAft>
                <a:spcPts val="0"/>
              </a:spcAft>
              <a:buFont typeface="Arial"/>
              <a:buChar char="•"/>
              <a:defRPr/>
            </a:pPr>
            <a:r>
              <a:rPr lang="it-IT" sz="1600" dirty="0">
                <a:latin typeface="Arial"/>
                <a:ea typeface="+mn-ea"/>
                <a:cs typeface="Arial"/>
              </a:rPr>
              <a:t>The plots of the </a:t>
            </a:r>
            <a:r>
              <a:rPr lang="it-IT" sz="1600" dirty="0" err="1">
                <a:latin typeface="Arial"/>
                <a:ea typeface="+mn-ea"/>
                <a:cs typeface="Arial"/>
              </a:rPr>
              <a:t>three</a:t>
            </a:r>
            <a:r>
              <a:rPr lang="it-IT" sz="1600" dirty="0">
                <a:latin typeface="Arial"/>
                <a:ea typeface="+mn-ea"/>
                <a:cs typeface="Arial"/>
              </a:rPr>
              <a:t> large </a:t>
            </a:r>
            <a:r>
              <a:rPr lang="it-IT" sz="1600" dirty="0" err="1">
                <a:latin typeface="Arial"/>
                <a:ea typeface="+mn-ea"/>
                <a:cs typeface="Arial"/>
              </a:rPr>
              <a:t>hydrophobic</a:t>
            </a:r>
            <a:r>
              <a:rPr lang="it-IT" sz="1600" dirty="0">
                <a:latin typeface="Arial"/>
                <a:ea typeface="+mn-ea"/>
                <a:cs typeface="Arial"/>
              </a:rPr>
              <a:t> amino </a:t>
            </a:r>
            <a:r>
              <a:rPr lang="it-IT" sz="1600" dirty="0" err="1">
                <a:latin typeface="Arial"/>
                <a:ea typeface="+mn-ea"/>
                <a:cs typeface="Arial"/>
              </a:rPr>
              <a:t>acids</a:t>
            </a:r>
            <a:r>
              <a:rPr lang="it-IT" sz="1600" dirty="0">
                <a:latin typeface="Arial"/>
                <a:ea typeface="+mn-ea"/>
                <a:cs typeface="Arial"/>
              </a:rPr>
              <a:t> </a:t>
            </a:r>
            <a:r>
              <a:rPr lang="it-IT" sz="1600" dirty="0" err="1">
                <a:latin typeface="Arial"/>
                <a:ea typeface="+mn-ea"/>
                <a:cs typeface="Arial"/>
              </a:rPr>
              <a:t>Phe</a:t>
            </a:r>
            <a:r>
              <a:rPr lang="it-IT" sz="1600" dirty="0">
                <a:latin typeface="Arial"/>
                <a:ea typeface="+mn-ea"/>
                <a:cs typeface="Arial"/>
              </a:rPr>
              <a:t>, </a:t>
            </a:r>
            <a:r>
              <a:rPr lang="it-IT" sz="1600" dirty="0" err="1">
                <a:latin typeface="Arial"/>
                <a:ea typeface="+mn-ea"/>
                <a:cs typeface="Arial"/>
              </a:rPr>
              <a:t>Tyr</a:t>
            </a:r>
            <a:r>
              <a:rPr lang="it-IT" sz="1600" dirty="0">
                <a:latin typeface="Arial"/>
                <a:ea typeface="+mn-ea"/>
                <a:cs typeface="Arial"/>
              </a:rPr>
              <a:t> and </a:t>
            </a:r>
            <a:r>
              <a:rPr lang="it-IT" sz="1600" dirty="0" err="1">
                <a:latin typeface="Arial"/>
                <a:ea typeface="+mn-ea"/>
                <a:cs typeface="Arial"/>
              </a:rPr>
              <a:t>Trp</a:t>
            </a:r>
            <a:r>
              <a:rPr lang="it-IT" sz="1600" dirty="0">
                <a:latin typeface="Arial"/>
                <a:ea typeface="+mn-ea"/>
                <a:cs typeface="Arial"/>
              </a:rPr>
              <a:t> look </a:t>
            </a:r>
            <a:r>
              <a:rPr lang="it-IT" sz="1600" dirty="0" err="1">
                <a:latin typeface="Arial"/>
                <a:ea typeface="+mn-ea"/>
                <a:cs typeface="Arial"/>
              </a:rPr>
              <a:t>alike</a:t>
            </a:r>
            <a:r>
              <a:rPr lang="it-IT" sz="1600" dirty="0">
                <a:latin typeface="Arial"/>
                <a:ea typeface="+mn-ea"/>
                <a:cs typeface="Arial"/>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a:extLst>
              <a:ext uri="{FF2B5EF4-FFF2-40B4-BE49-F238E27FC236}">
                <a16:creationId xmlns:a16="http://schemas.microsoft.com/office/drawing/2014/main" id="{945BA0B5-7559-034E-8592-9A5D747D965D}"/>
              </a:ext>
            </a:extLst>
          </p:cNvPr>
          <p:cNvSpPr txBox="1">
            <a:spLocks noChangeArrowheads="1"/>
          </p:cNvSpPr>
          <p:nvPr/>
        </p:nvSpPr>
        <p:spPr bwMode="auto">
          <a:xfrm>
            <a:off x="239713" y="44450"/>
            <a:ext cx="88138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b="1" dirty="0" err="1">
                <a:solidFill>
                  <a:schemeClr val="tx2"/>
                </a:solidFill>
                <a:latin typeface="Arial" panose="020B0604020202020204" pitchFamily="34" charset="0"/>
              </a:rPr>
              <a:t>Molecular</a:t>
            </a:r>
            <a:r>
              <a:rPr lang="it-IT" altLang="en-US" sz="3600" b="1" dirty="0">
                <a:solidFill>
                  <a:schemeClr val="tx2"/>
                </a:solidFill>
                <a:latin typeface="Arial" panose="020B0604020202020204" pitchFamily="34" charset="0"/>
              </a:rPr>
              <a:t> </a:t>
            </a:r>
            <a:r>
              <a:rPr lang="it-IT" altLang="en-US" sz="3600" b="1" dirty="0" err="1">
                <a:solidFill>
                  <a:schemeClr val="tx2"/>
                </a:solidFill>
                <a:latin typeface="Arial" panose="020B0604020202020204" pitchFamily="34" charset="0"/>
              </a:rPr>
              <a:t>alphabet</a:t>
            </a:r>
            <a:endParaRPr lang="it-IT" altLang="en-US" sz="3600" b="1" dirty="0">
              <a:solidFill>
                <a:schemeClr val="tx2"/>
              </a:solidFill>
              <a:latin typeface="Arial" panose="020B0604020202020204" pitchFamily="34" charset="0"/>
            </a:endParaRPr>
          </a:p>
          <a:p>
            <a:pPr algn="ctr" eaLnBrk="1" hangingPunct="1">
              <a:spcBef>
                <a:spcPct val="0"/>
              </a:spcBef>
              <a:buFontTx/>
              <a:buNone/>
            </a:pPr>
            <a:r>
              <a:rPr lang="it-IT" altLang="en-US" b="1" dirty="0">
                <a:solidFill>
                  <a:srgbClr val="0070C0"/>
                </a:solidFill>
                <a:latin typeface="Arial" panose="020B0604020202020204" pitchFamily="34" charset="0"/>
              </a:rPr>
              <a:t>NUCLEIC ACIDS AND PROTEINS ARE LINEAR POLYMERS </a:t>
            </a:r>
            <a:r>
              <a:rPr lang="it-IT" altLang="en-US" b="1" dirty="0">
                <a:solidFill>
                  <a:srgbClr val="0070C0"/>
                </a:solidFill>
                <a:latin typeface="Arial" panose="020B0604020202020204" pitchFamily="34" charset="0"/>
                <a:sym typeface="Wingdings" pitchFamily="2" charset="2"/>
              </a:rPr>
              <a:t> </a:t>
            </a:r>
            <a:r>
              <a:rPr lang="it-IT" altLang="en-US" b="1" dirty="0">
                <a:solidFill>
                  <a:schemeClr val="tx2"/>
                </a:solidFill>
                <a:latin typeface="Arial" panose="020B0604020202020204" pitchFamily="34" charset="0"/>
                <a:sym typeface="Wingdings" pitchFamily="2" charset="2"/>
              </a:rPr>
              <a:t>BIOSEQUENCES</a:t>
            </a:r>
            <a:r>
              <a:rPr lang="it-IT" altLang="en-US" b="1" dirty="0">
                <a:solidFill>
                  <a:srgbClr val="0000CC"/>
                </a:solidFill>
                <a:latin typeface="Arial" panose="020B0604020202020204" pitchFamily="34" charset="0"/>
                <a:sym typeface="Wingdings" pitchFamily="2" charset="2"/>
              </a:rPr>
              <a:t>	</a:t>
            </a:r>
            <a:endParaRPr lang="it-IT" altLang="en-US" b="1" dirty="0">
              <a:solidFill>
                <a:srgbClr val="0000CC"/>
              </a:solidFill>
              <a:latin typeface="Arial" panose="020B0604020202020204" pitchFamily="34" charset="0"/>
            </a:endParaRPr>
          </a:p>
        </p:txBody>
      </p:sp>
      <p:sp>
        <p:nvSpPr>
          <p:cNvPr id="16386" name="Text Box 3">
            <a:extLst>
              <a:ext uri="{FF2B5EF4-FFF2-40B4-BE49-F238E27FC236}">
                <a16:creationId xmlns:a16="http://schemas.microsoft.com/office/drawing/2014/main" id="{2A090CC7-555A-634C-8303-CB83446A4181}"/>
              </a:ext>
            </a:extLst>
          </p:cNvPr>
          <p:cNvSpPr txBox="1">
            <a:spLocks noChangeArrowheads="1"/>
          </p:cNvSpPr>
          <p:nvPr/>
        </p:nvSpPr>
        <p:spPr bwMode="auto">
          <a:xfrm>
            <a:off x="239713" y="1938338"/>
            <a:ext cx="8785225" cy="4785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600" dirty="0">
                <a:latin typeface="Arial" panose="020B0604020202020204" pitchFamily="34" charset="0"/>
              </a:rPr>
              <a:t> DNA and RNA are linear </a:t>
            </a:r>
            <a:r>
              <a:rPr lang="it-IT" altLang="en-US" sz="2600" dirty="0" err="1">
                <a:latin typeface="Arial" panose="020B0604020202020204" pitchFamily="34" charset="0"/>
              </a:rPr>
              <a:t>polymers</a:t>
            </a:r>
            <a:r>
              <a:rPr lang="it-IT" altLang="en-US" sz="2600" dirty="0">
                <a:latin typeface="Arial" panose="020B0604020202020204" pitchFamily="34" charset="0"/>
              </a:rPr>
              <a:t> of </a:t>
            </a:r>
            <a:r>
              <a:rPr lang="it-IT" altLang="en-US" sz="2600" dirty="0" err="1">
                <a:latin typeface="Arial" panose="020B0604020202020204" pitchFamily="34" charset="0"/>
              </a:rPr>
              <a:t>nucleotides</a:t>
            </a:r>
            <a:r>
              <a:rPr lang="it-IT" altLang="en-US" sz="2600" dirty="0">
                <a:latin typeface="Arial" panose="020B0604020202020204" pitchFamily="34" charset="0"/>
              </a:rPr>
              <a:t>, </a:t>
            </a:r>
            <a:r>
              <a:rPr lang="it-IT" altLang="en-US" sz="2600" dirty="0" err="1">
                <a:latin typeface="Arial" panose="020B0604020202020204" pitchFamily="34" charset="0"/>
              </a:rPr>
              <a:t>specialized</a:t>
            </a:r>
            <a:r>
              <a:rPr lang="it-IT" altLang="en-US" sz="2600" dirty="0">
                <a:latin typeface="Arial" panose="020B0604020202020204" pitchFamily="34" charset="0"/>
              </a:rPr>
              <a:t> in the storage, transmission and use of </a:t>
            </a:r>
            <a:r>
              <a:rPr lang="it-IT" altLang="en-US" sz="2600" dirty="0" err="1">
                <a:latin typeface="Arial" panose="020B0604020202020204" pitchFamily="34" charset="0"/>
              </a:rPr>
              <a:t>genetic</a:t>
            </a:r>
            <a:r>
              <a:rPr lang="it-IT" altLang="en-US" sz="2600" dirty="0">
                <a:latin typeface="Arial" panose="020B0604020202020204" pitchFamily="34" charset="0"/>
              </a:rPr>
              <a:t> information
 </a:t>
            </a:r>
            <a:r>
              <a:rPr lang="it-IT" altLang="en-US" sz="2600" dirty="0" err="1">
                <a:latin typeface="Arial" panose="020B0604020202020204" pitchFamily="34" charset="0"/>
              </a:rPr>
              <a:t>Proteins</a:t>
            </a:r>
            <a:r>
              <a:rPr lang="it-IT" altLang="en-US" sz="2600" dirty="0">
                <a:latin typeface="Arial" panose="020B0604020202020204" pitchFamily="34" charset="0"/>
              </a:rPr>
              <a:t> are </a:t>
            </a:r>
            <a:r>
              <a:rPr lang="it-IT" altLang="en-US" sz="2600" dirty="0" err="1">
                <a:latin typeface="Arial" panose="020B0604020202020204" pitchFamily="34" charset="0"/>
              </a:rPr>
              <a:t>polymers</a:t>
            </a:r>
            <a:r>
              <a:rPr lang="it-IT" altLang="en-US" sz="2600" dirty="0">
                <a:latin typeface="Arial" panose="020B0604020202020204" pitchFamily="34" charset="0"/>
              </a:rPr>
              <a:t> of amino acids, </a:t>
            </a:r>
            <a:r>
              <a:rPr lang="it-IT" altLang="en-US" sz="2600" dirty="0" err="1">
                <a:latin typeface="Arial" panose="020B0604020202020204" pitchFamily="34" charset="0"/>
              </a:rPr>
              <a:t>which</a:t>
            </a:r>
            <a:r>
              <a:rPr lang="it-IT" altLang="en-US" sz="2600" dirty="0">
                <a:latin typeface="Arial" panose="020B0604020202020204" pitchFamily="34" charset="0"/>
              </a:rPr>
              <a:t> </a:t>
            </a:r>
            <a:r>
              <a:rPr lang="it-IT" altLang="en-US" sz="2600" dirty="0" err="1">
                <a:latin typeface="Arial" panose="020B0604020202020204" pitchFamily="34" charset="0"/>
              </a:rPr>
              <a:t>perform</a:t>
            </a:r>
            <a:r>
              <a:rPr lang="it-IT" altLang="en-US" sz="2600" dirty="0">
                <a:latin typeface="Arial" panose="020B0604020202020204" pitchFamily="34" charset="0"/>
              </a:rPr>
              <a:t> </a:t>
            </a:r>
            <a:r>
              <a:rPr lang="it-IT" altLang="en-US" sz="2600" dirty="0" err="1">
                <a:latin typeface="Arial" panose="020B0604020202020204" pitchFamily="34" charset="0"/>
              </a:rPr>
              <a:t>functions</a:t>
            </a:r>
            <a:r>
              <a:rPr lang="it-IT" altLang="en-US" sz="2600" dirty="0">
                <a:latin typeface="Arial" panose="020B0604020202020204" pitchFamily="34" charset="0"/>
              </a:rPr>
              <a:t> thanks to </a:t>
            </a:r>
            <a:r>
              <a:rPr lang="it-IT" altLang="en-US" sz="2600" dirty="0" err="1">
                <a:latin typeface="Arial" panose="020B0604020202020204" pitchFamily="34" charset="0"/>
              </a:rPr>
              <a:t>their</a:t>
            </a:r>
            <a:r>
              <a:rPr lang="it-IT" altLang="en-US" sz="2600" dirty="0">
                <a:latin typeface="Arial" panose="020B0604020202020204" pitchFamily="34" charset="0"/>
              </a:rPr>
              <a:t> SHAPE in 3D </a:t>
            </a:r>
            <a:r>
              <a:rPr lang="it-IT" altLang="en-US" sz="2600" dirty="0" err="1">
                <a:latin typeface="Arial" panose="020B0604020202020204" pitchFamily="34" charset="0"/>
              </a:rPr>
              <a:t>space</a:t>
            </a:r>
            <a:r>
              <a:rPr lang="it-IT" altLang="en-US" sz="2600" dirty="0">
                <a:latin typeface="Arial" panose="020B0604020202020204" pitchFamily="34" charset="0"/>
              </a:rPr>
              <a:t>
 </a:t>
            </a:r>
            <a:r>
              <a:rPr lang="it-IT" altLang="en-US" sz="2600" dirty="0" err="1">
                <a:latin typeface="Arial" panose="020B0604020202020204" pitchFamily="34" charset="0"/>
              </a:rPr>
              <a:t>Nucleic</a:t>
            </a:r>
            <a:r>
              <a:rPr lang="it-IT" altLang="en-US" sz="2600" dirty="0">
                <a:latin typeface="Arial" panose="020B0604020202020204" pitchFamily="34" charset="0"/>
              </a:rPr>
              <a:t> acids can take </a:t>
            </a:r>
            <a:r>
              <a:rPr lang="it-IT" altLang="en-US" sz="2600" dirty="0" err="1">
                <a:latin typeface="Arial" panose="020B0604020202020204" pitchFamily="34" charset="0"/>
              </a:rPr>
              <a:t>specific</a:t>
            </a:r>
            <a:r>
              <a:rPr lang="it-IT" altLang="en-US" sz="2600" dirty="0">
                <a:latin typeface="Arial" panose="020B0604020202020204" pitchFamily="34" charset="0"/>
              </a:rPr>
              <a:t> </a:t>
            </a:r>
            <a:r>
              <a:rPr lang="it-IT" altLang="en-US" sz="2600" dirty="0" err="1">
                <a:latin typeface="Arial" panose="020B0604020202020204" pitchFamily="34" charset="0"/>
              </a:rPr>
              <a:t>shapes</a:t>
            </a:r>
            <a:r>
              <a:rPr lang="it-IT" altLang="en-US" sz="2600" dirty="0">
                <a:latin typeface="Arial" panose="020B0604020202020204" pitchFamily="34" charset="0"/>
              </a:rPr>
              <a:t> in 3D </a:t>
            </a:r>
            <a:r>
              <a:rPr lang="it-IT" altLang="en-US" sz="2600" dirty="0" err="1">
                <a:latin typeface="Arial" panose="020B0604020202020204" pitchFamily="34" charset="0"/>
              </a:rPr>
              <a:t>space</a:t>
            </a:r>
            <a:endParaRPr lang="it-IT" altLang="en-US" sz="2600" dirty="0">
              <a:latin typeface="Arial" panose="020B0604020202020204" pitchFamily="34" charset="0"/>
            </a:endParaRPr>
          </a:p>
          <a:p>
            <a:pPr lvl="1" eaLnBrk="1" hangingPunct="1">
              <a:spcBef>
                <a:spcPct val="50000"/>
              </a:spcBef>
              <a:buClr>
                <a:srgbClr val="FF0066"/>
              </a:buClr>
              <a:buFontTx/>
              <a:buChar char="•"/>
            </a:pPr>
            <a:r>
              <a:rPr lang="it-IT" altLang="en-US" sz="2300" dirty="0">
                <a:latin typeface="Arial" panose="020B0604020202020204" pitchFamily="34" charset="0"/>
              </a:rPr>
              <a:t>DNA double </a:t>
            </a:r>
            <a:r>
              <a:rPr lang="it-IT" altLang="en-US" sz="2300" dirty="0" err="1">
                <a:latin typeface="Arial" panose="020B0604020202020204" pitchFamily="34" charset="0"/>
              </a:rPr>
              <a:t>helix</a:t>
            </a:r>
            <a:r>
              <a:rPr lang="it-IT" altLang="en-US" sz="2300" dirty="0">
                <a:latin typeface="Arial" panose="020B0604020202020204" pitchFamily="34" charset="0"/>
              </a:rPr>
              <a:t>, G </a:t>
            </a:r>
            <a:r>
              <a:rPr lang="it-IT" altLang="en-US" sz="2300" dirty="0" err="1">
                <a:latin typeface="Arial" panose="020B0604020202020204" pitchFamily="34" charset="0"/>
              </a:rPr>
              <a:t>quadruplex</a:t>
            </a:r>
            <a:r>
              <a:rPr lang="it-IT" altLang="en-US" sz="2300" dirty="0">
                <a:latin typeface="Arial" panose="020B0604020202020204" pitchFamily="34" charset="0"/>
              </a:rPr>
              <a:t>, etc.</a:t>
            </a:r>
          </a:p>
          <a:p>
            <a:pPr lvl="1" eaLnBrk="1" hangingPunct="1">
              <a:spcBef>
                <a:spcPct val="50000"/>
              </a:spcBef>
              <a:buClr>
                <a:srgbClr val="FF0066"/>
              </a:buClr>
              <a:buFontTx/>
              <a:buChar char="•"/>
            </a:pPr>
            <a:r>
              <a:rPr lang="it-IT" altLang="en-US" sz="2300" dirty="0" err="1">
                <a:latin typeface="Arial" panose="020B0604020202020204" pitchFamily="34" charset="0"/>
              </a:rPr>
              <a:t>RNAs</a:t>
            </a:r>
            <a:r>
              <a:rPr lang="it-IT" altLang="en-US" sz="2300" dirty="0">
                <a:latin typeface="Arial" panose="020B0604020202020204" pitchFamily="34" charset="0"/>
              </a:rPr>
              <a:t>, like </a:t>
            </a:r>
            <a:r>
              <a:rPr lang="it-IT" altLang="en-US" sz="2300" dirty="0" err="1">
                <a:latin typeface="Arial" panose="020B0604020202020204" pitchFamily="34" charset="0"/>
              </a:rPr>
              <a:t>proteins</a:t>
            </a:r>
            <a:r>
              <a:rPr lang="it-IT" altLang="en-US" sz="2300" dirty="0">
                <a:latin typeface="Arial" panose="020B0604020202020204" pitchFamily="34" charset="0"/>
              </a:rPr>
              <a:t>, can </a:t>
            </a:r>
            <a:r>
              <a:rPr lang="it-IT" altLang="en-US" sz="2300" dirty="0" err="1">
                <a:latin typeface="Arial" panose="020B0604020202020204" pitchFamily="34" charset="0"/>
              </a:rPr>
              <a:t>perform</a:t>
            </a:r>
            <a:r>
              <a:rPr lang="it-IT" altLang="en-US" sz="2300" dirty="0">
                <a:latin typeface="Arial" panose="020B0604020202020204" pitchFamily="34" charset="0"/>
              </a:rPr>
              <a:t> </a:t>
            </a:r>
            <a:r>
              <a:rPr lang="it-IT" altLang="en-US" sz="2300" dirty="0" err="1">
                <a:latin typeface="Arial" panose="020B0604020202020204" pitchFamily="34" charset="0"/>
              </a:rPr>
              <a:t>different</a:t>
            </a:r>
            <a:r>
              <a:rPr lang="it-IT" altLang="en-US" sz="2300" dirty="0">
                <a:latin typeface="Arial" panose="020B0604020202020204" pitchFamily="34" charset="0"/>
              </a:rPr>
              <a:t> activities (e.g. </a:t>
            </a:r>
            <a:r>
              <a:rPr lang="it-IT" altLang="en-US" sz="2300" dirty="0" err="1">
                <a:latin typeface="Arial" panose="020B0604020202020204" pitchFamily="34" charset="0"/>
              </a:rPr>
              <a:t>catalysis</a:t>
            </a:r>
            <a:r>
              <a:rPr lang="it-IT" altLang="en-US" sz="2300" dirty="0">
                <a:latin typeface="Arial" panose="020B0604020202020204" pitchFamily="34" charset="0"/>
              </a:rPr>
              <a:t>) thanks to 3D </a:t>
            </a:r>
            <a:r>
              <a:rPr lang="it-IT" altLang="en-US" sz="2300" dirty="0" err="1">
                <a:latin typeface="Arial" panose="020B0604020202020204" pitchFamily="34" charset="0"/>
              </a:rPr>
              <a:t>structures</a:t>
            </a:r>
            <a:r>
              <a:rPr lang="it-IT" altLang="en-US" sz="2300" dirty="0">
                <a:latin typeface="Arial" panose="020B0604020202020204" pitchFamily="34" charset="0"/>
              </a:rPr>
              <a:t> and </a:t>
            </a:r>
            <a:r>
              <a:rPr lang="it-IT" altLang="en-US" sz="2300" dirty="0" err="1">
                <a:latin typeface="Arial" panose="020B0604020202020204" pitchFamily="34" charset="0"/>
              </a:rPr>
              <a:t>given</a:t>
            </a:r>
            <a:r>
              <a:rPr lang="it-IT" altLang="en-US" sz="2300" dirty="0">
                <a:latin typeface="Arial" panose="020B0604020202020204" pitchFamily="34" charset="0"/>
              </a:rPr>
              <a:t> </a:t>
            </a:r>
            <a:r>
              <a:rPr lang="it-IT" altLang="en-US" sz="2300" dirty="0" err="1">
                <a:latin typeface="Arial" panose="020B0604020202020204" pitchFamily="34" charset="0"/>
              </a:rPr>
              <a:t>their</a:t>
            </a:r>
            <a:r>
              <a:rPr lang="it-IT" altLang="en-US" sz="2300" dirty="0">
                <a:latin typeface="Arial" panose="020B0604020202020204" pitchFamily="34" charset="0"/>
              </a:rPr>
              <a:t> </a:t>
            </a:r>
            <a:r>
              <a:rPr lang="it-IT" altLang="en-US" sz="2300" dirty="0" err="1">
                <a:latin typeface="Arial" panose="020B0604020202020204" pitchFamily="34" charset="0"/>
              </a:rPr>
              <a:t>ability</a:t>
            </a:r>
            <a:r>
              <a:rPr lang="it-IT" altLang="en-US" sz="2300" dirty="0">
                <a:latin typeface="Arial" panose="020B0604020202020204" pitchFamily="34" charset="0"/>
              </a:rPr>
              <a:t> to </a:t>
            </a:r>
            <a:r>
              <a:rPr lang="it-IT" altLang="en-US" sz="2300" dirty="0" err="1">
                <a:latin typeface="Arial" panose="020B0604020202020204" pitchFamily="34" charset="0"/>
              </a:rPr>
              <a:t>pair</a:t>
            </a:r>
            <a:r>
              <a:rPr lang="it-IT" altLang="en-US" sz="2300" dirty="0">
                <a:latin typeface="Arial" panose="020B0604020202020204" pitchFamily="34" charset="0"/>
              </a:rPr>
              <a:t> with </a:t>
            </a:r>
            <a:r>
              <a:rPr lang="it-IT" altLang="en-US" sz="2300" dirty="0" err="1">
                <a:latin typeface="Arial" panose="020B0604020202020204" pitchFamily="34" charset="0"/>
              </a:rPr>
              <a:t>other</a:t>
            </a:r>
            <a:r>
              <a:rPr lang="it-IT" altLang="en-US" sz="2300" dirty="0">
                <a:latin typeface="Arial" panose="020B0604020202020204" pitchFamily="34" charset="0"/>
              </a:rPr>
              <a:t> </a:t>
            </a:r>
            <a:r>
              <a:rPr lang="it-IT" altLang="en-US" sz="2300" dirty="0" err="1">
                <a:latin typeface="Arial" panose="020B0604020202020204" pitchFamily="34" charset="0"/>
              </a:rPr>
              <a:t>nucleic</a:t>
            </a:r>
            <a:r>
              <a:rPr lang="it-IT" altLang="en-US" sz="2300" dirty="0">
                <a:latin typeface="Arial" panose="020B0604020202020204" pitchFamily="34" charset="0"/>
              </a:rPr>
              <a:t> acids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ttangolo 1">
            <a:extLst>
              <a:ext uri="{FF2B5EF4-FFF2-40B4-BE49-F238E27FC236}">
                <a16:creationId xmlns:a16="http://schemas.microsoft.com/office/drawing/2014/main" id="{D2C5C1ED-067E-994E-B613-B928C34CE83D}"/>
              </a:ext>
            </a:extLst>
          </p:cNvPr>
          <p:cNvSpPr>
            <a:spLocks noChangeArrowheads="1"/>
          </p:cNvSpPr>
          <p:nvPr/>
        </p:nvSpPr>
        <p:spPr bwMode="auto">
          <a:xfrm>
            <a:off x="174625" y="284163"/>
            <a:ext cx="8724900" cy="5570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b="1" dirty="0" err="1">
                <a:solidFill>
                  <a:srgbClr val="4167FF"/>
                </a:solidFill>
                <a:latin typeface="Arial" panose="020B0604020202020204" pitchFamily="34" charset="0"/>
                <a:cs typeface="Arial" panose="020B0604020202020204" pitchFamily="34" charset="0"/>
              </a:rPr>
              <a:t>Accuracy</a:t>
            </a:r>
            <a:r>
              <a:rPr lang="it-IT" altLang="en-US" b="1" dirty="0">
                <a:solidFill>
                  <a:srgbClr val="4167FF"/>
                </a:solidFill>
                <a:latin typeface="Arial" panose="020B0604020202020204" pitchFamily="34" charset="0"/>
                <a:cs typeface="Arial" panose="020B0604020202020204" pitchFamily="34" charset="0"/>
              </a:rPr>
              <a:t> of </a:t>
            </a:r>
            <a:r>
              <a:rPr lang="it-IT" altLang="en-US" b="1" dirty="0" err="1">
                <a:solidFill>
                  <a:srgbClr val="4167FF"/>
                </a:solidFill>
                <a:latin typeface="Arial" panose="020B0604020202020204" pitchFamily="34" charset="0"/>
                <a:cs typeface="Arial" panose="020B0604020202020204" pitchFamily="34" charset="0"/>
              </a:rPr>
              <a:t>secondary</a:t>
            </a:r>
            <a:r>
              <a:rPr lang="it-IT" altLang="en-US" b="1" dirty="0">
                <a:solidFill>
                  <a:srgbClr val="4167FF"/>
                </a:solidFill>
                <a:latin typeface="Arial" panose="020B0604020202020204" pitchFamily="34" charset="0"/>
                <a:cs typeface="Arial" panose="020B0604020202020204" pitchFamily="34" charset="0"/>
              </a:rPr>
              <a:t> </a:t>
            </a:r>
            <a:r>
              <a:rPr lang="it-IT" altLang="en-US" b="1" dirty="0" err="1">
                <a:solidFill>
                  <a:srgbClr val="4167FF"/>
                </a:solidFill>
                <a:latin typeface="Arial" panose="020B0604020202020204" pitchFamily="34" charset="0"/>
                <a:cs typeface="Arial" panose="020B0604020202020204" pitchFamily="34" charset="0"/>
              </a:rPr>
              <a:t>structure</a:t>
            </a:r>
            <a:r>
              <a:rPr lang="it-IT" altLang="en-US" b="1" dirty="0">
                <a:solidFill>
                  <a:srgbClr val="4167FF"/>
                </a:solidFill>
                <a:latin typeface="Arial" panose="020B0604020202020204" pitchFamily="34" charset="0"/>
                <a:cs typeface="Arial" panose="020B0604020202020204" pitchFamily="34" charset="0"/>
              </a:rPr>
              <a:t> </a:t>
            </a:r>
            <a:r>
              <a:rPr lang="it-IT" altLang="en-US" b="1" dirty="0" err="1">
                <a:solidFill>
                  <a:srgbClr val="4167FF"/>
                </a:solidFill>
                <a:latin typeface="Arial" panose="020B0604020202020204" pitchFamily="34" charset="0"/>
                <a:cs typeface="Arial" panose="020B0604020202020204" pitchFamily="34" charset="0"/>
              </a:rPr>
              <a:t>predictions</a:t>
            </a:r>
            <a:endParaRPr lang="it-IT" altLang="en-US" dirty="0">
              <a:solidFill>
                <a:srgbClr val="4167FF"/>
              </a:solidFill>
              <a:latin typeface="Arial" panose="020B0604020202020204" pitchFamily="34" charset="0"/>
              <a:cs typeface="Arial" panose="020B0604020202020204" pitchFamily="34" charset="0"/>
            </a:endParaRPr>
          </a:p>
          <a:p>
            <a:pPr eaLnBrk="1" hangingPunct="1">
              <a:spcBef>
                <a:spcPct val="0"/>
              </a:spcBef>
              <a:buFontTx/>
              <a:buNone/>
            </a:pPr>
            <a:r>
              <a:rPr lang="it-IT" altLang="en-US" sz="3600" dirty="0" err="1">
                <a:latin typeface="Arial" panose="020B0604020202020204" pitchFamily="34" charset="0"/>
                <a:cs typeface="Arial" panose="020B0604020202020204" pitchFamily="34" charset="0"/>
              </a:rPr>
              <a:t>If</a:t>
            </a:r>
            <a:r>
              <a:rPr lang="it-IT" altLang="en-US" sz="3600" dirty="0">
                <a:latin typeface="Arial" panose="020B0604020202020204" pitchFamily="34" charset="0"/>
                <a:cs typeface="Arial" panose="020B0604020202020204" pitchFamily="34" charset="0"/>
              </a:rPr>
              <a:t>:</a:t>
            </a:r>
          </a:p>
          <a:p>
            <a:pPr eaLnBrk="1" hangingPunct="1">
              <a:spcBef>
                <a:spcPct val="0"/>
              </a:spcBef>
              <a:buFontTx/>
              <a:buNone/>
            </a:pPr>
            <a:r>
              <a:rPr lang="it-IT" altLang="en-US" sz="3600" dirty="0" err="1">
                <a:latin typeface="Arial" panose="020B0604020202020204" pitchFamily="34" charset="0"/>
                <a:cs typeface="Arial" panose="020B0604020202020204" pitchFamily="34" charset="0"/>
              </a:rPr>
              <a:t>N</a:t>
            </a:r>
            <a:r>
              <a:rPr lang="it-IT" altLang="en-US" sz="3600" dirty="0">
                <a:latin typeface="Arial" panose="020B0604020202020204" pitchFamily="34" charset="0"/>
                <a:cs typeface="Arial" panose="020B0604020202020204" pitchFamily="34" charset="0"/>
              </a:rPr>
              <a:t> = </a:t>
            </a:r>
            <a:r>
              <a:rPr lang="it-IT" altLang="en-US" sz="3600" dirty="0" err="1">
                <a:latin typeface="Arial" panose="020B0604020202020204" pitchFamily="34" charset="0"/>
                <a:cs typeface="Arial" panose="020B0604020202020204" pitchFamily="34" charset="0"/>
              </a:rPr>
              <a:t>predicted</a:t>
            </a:r>
            <a:r>
              <a:rPr lang="it-IT" altLang="en-US" sz="3600" dirty="0">
                <a:latin typeface="Arial" panose="020B0604020202020204" pitchFamily="34" charset="0"/>
                <a:cs typeface="Arial" panose="020B0604020202020204" pitchFamily="34" charset="0"/>
              </a:rPr>
              <a:t> </a:t>
            </a:r>
            <a:r>
              <a:rPr lang="it-IT" altLang="en-US" sz="3600" dirty="0" err="1">
                <a:latin typeface="Arial" panose="020B0604020202020204" pitchFamily="34" charset="0"/>
                <a:cs typeface="Arial" panose="020B0604020202020204" pitchFamily="34" charset="0"/>
              </a:rPr>
              <a:t>residues</a:t>
            </a:r>
            <a:endParaRPr lang="it-IT" altLang="en-US" sz="3600" dirty="0">
              <a:latin typeface="Arial" panose="020B0604020202020204" pitchFamily="34" charset="0"/>
              <a:cs typeface="Arial" panose="020B0604020202020204" pitchFamily="34" charset="0"/>
            </a:endParaRPr>
          </a:p>
          <a:p>
            <a:pPr eaLnBrk="1" hangingPunct="1">
              <a:spcBef>
                <a:spcPct val="0"/>
              </a:spcBef>
              <a:buFontTx/>
              <a:buNone/>
            </a:pPr>
            <a:r>
              <a:rPr lang="it-IT" altLang="en-US" sz="3600" dirty="0">
                <a:latin typeface="Arial" panose="020B0604020202020204" pitchFamily="34" charset="0"/>
                <a:cs typeface="Arial" panose="020B0604020202020204" pitchFamily="34" charset="0"/>
              </a:rPr>
              <a:t>M</a:t>
            </a:r>
            <a:r>
              <a:rPr lang="it-IT" altLang="en-US" sz="3600" baseline="-25000" dirty="0">
                <a:latin typeface="Arial" panose="020B0604020202020204" pitchFamily="34" charset="0"/>
                <a:cs typeface="Arial" panose="020B0604020202020204" pitchFamily="34" charset="0"/>
              </a:rPr>
              <a:t>i = </a:t>
            </a:r>
            <a:r>
              <a:rPr lang="it-IT" altLang="en-US" sz="3600" dirty="0" err="1">
                <a:latin typeface="Arial" panose="020B0604020202020204" pitchFamily="34" charset="0"/>
                <a:cs typeface="Arial" panose="020B0604020202020204" pitchFamily="34" charset="0"/>
              </a:rPr>
              <a:t>correct</a:t>
            </a:r>
            <a:r>
              <a:rPr lang="it-IT" altLang="en-US" sz="3600" dirty="0">
                <a:latin typeface="Arial" panose="020B0604020202020204" pitchFamily="34" charset="0"/>
                <a:cs typeface="Arial" panose="020B0604020202020204" pitchFamily="34" charset="0"/>
              </a:rPr>
              <a:t> </a:t>
            </a:r>
            <a:r>
              <a:rPr lang="it-IT" altLang="en-US" sz="3600" dirty="0" err="1">
                <a:latin typeface="Arial" panose="020B0604020202020204" pitchFamily="34" charset="0"/>
                <a:cs typeface="Arial" panose="020B0604020202020204" pitchFamily="34" charset="0"/>
              </a:rPr>
              <a:t>predictions</a:t>
            </a:r>
            <a:endParaRPr lang="it-IT" altLang="en-US" sz="3600" dirty="0">
              <a:latin typeface="Arial" panose="020B0604020202020204" pitchFamily="34" charset="0"/>
              <a:cs typeface="Arial" panose="020B0604020202020204" pitchFamily="34" charset="0"/>
            </a:endParaRPr>
          </a:p>
          <a:p>
            <a:pPr eaLnBrk="1" hangingPunct="1">
              <a:spcBef>
                <a:spcPct val="0"/>
              </a:spcBef>
              <a:buFontTx/>
              <a:buNone/>
            </a:pPr>
            <a:endParaRPr lang="it-IT" altLang="en-US" sz="3600" dirty="0">
              <a:latin typeface="Arial" panose="020B0604020202020204" pitchFamily="34" charset="0"/>
              <a:cs typeface="Arial" panose="020B0604020202020204" pitchFamily="34" charset="0"/>
            </a:endParaRPr>
          </a:p>
          <a:p>
            <a:pPr algn="ctr" eaLnBrk="1" hangingPunct="1">
              <a:spcBef>
                <a:spcPct val="0"/>
              </a:spcBef>
              <a:buFontTx/>
              <a:buNone/>
            </a:pPr>
            <a:r>
              <a:rPr lang="it-IT" altLang="en-US" sz="3600" dirty="0">
                <a:solidFill>
                  <a:srgbClr val="4167FF"/>
                </a:solidFill>
                <a:latin typeface="Arial" panose="020B0604020202020204" pitchFamily="34" charset="0"/>
                <a:cs typeface="Arial" panose="020B0604020202020204" pitchFamily="34" charset="0"/>
              </a:rPr>
              <a:t>Q</a:t>
            </a:r>
            <a:r>
              <a:rPr lang="it-IT" altLang="en-US" sz="3600" baseline="-25000" dirty="0">
                <a:solidFill>
                  <a:srgbClr val="4167FF"/>
                </a:solidFill>
                <a:latin typeface="Arial" panose="020B0604020202020204" pitchFamily="34" charset="0"/>
                <a:cs typeface="Arial" panose="020B0604020202020204" pitchFamily="34" charset="0"/>
              </a:rPr>
              <a:t>3</a:t>
            </a:r>
            <a:r>
              <a:rPr lang="it-IT" altLang="en-US" sz="3600" dirty="0">
                <a:solidFill>
                  <a:srgbClr val="4167FF"/>
                </a:solidFill>
                <a:latin typeface="Arial" panose="020B0604020202020204" pitchFamily="34" charset="0"/>
                <a:cs typeface="Arial" panose="020B0604020202020204" pitchFamily="34" charset="0"/>
              </a:rPr>
              <a:t>=100/</a:t>
            </a:r>
            <a:r>
              <a:rPr lang="it-IT" altLang="en-US" sz="3600" dirty="0" err="1">
                <a:solidFill>
                  <a:srgbClr val="4167FF"/>
                </a:solidFill>
                <a:latin typeface="Arial" panose="020B0604020202020204" pitchFamily="34" charset="0"/>
                <a:cs typeface="Arial" panose="020B0604020202020204" pitchFamily="34" charset="0"/>
              </a:rPr>
              <a:t>N</a:t>
            </a:r>
            <a:r>
              <a:rPr lang="it-IT" altLang="en-US" sz="3600" dirty="0">
                <a:solidFill>
                  <a:srgbClr val="4167FF"/>
                </a:solidFill>
                <a:latin typeface="Arial" panose="020B0604020202020204" pitchFamily="34" charset="0"/>
                <a:cs typeface="Arial" panose="020B0604020202020204" pitchFamily="34" charset="0"/>
              </a:rPr>
              <a:t> </a:t>
            </a:r>
            <a:r>
              <a:rPr lang="el-GR" altLang="en-US" sz="3600" dirty="0" err="1">
                <a:solidFill>
                  <a:srgbClr val="4167FF"/>
                </a:solidFill>
                <a:latin typeface="Arial" panose="020B0604020202020204" pitchFamily="34" charset="0"/>
                <a:cs typeface="Arial" panose="020B0604020202020204" pitchFamily="34" charset="0"/>
              </a:rPr>
              <a:t>Σ</a:t>
            </a:r>
            <a:r>
              <a:rPr lang="el-GR" altLang="en-US" sz="3600" baseline="-25000" dirty="0" err="1">
                <a:solidFill>
                  <a:srgbClr val="4167FF"/>
                </a:solidFill>
                <a:latin typeface="Arial" panose="020B0604020202020204" pitchFamily="34" charset="0"/>
                <a:cs typeface="Arial" panose="020B0604020202020204" pitchFamily="34" charset="0"/>
              </a:rPr>
              <a:t>i</a:t>
            </a:r>
            <a:r>
              <a:rPr lang="el-GR" altLang="en-US" sz="3600" baseline="-25000" dirty="0">
                <a:solidFill>
                  <a:srgbClr val="4167FF"/>
                </a:solidFill>
                <a:latin typeface="Arial" panose="020B0604020202020204" pitchFamily="34" charset="0"/>
                <a:cs typeface="Arial" panose="020B0604020202020204" pitchFamily="34" charset="0"/>
              </a:rPr>
              <a:t>=α</a:t>
            </a:r>
            <a:r>
              <a:rPr lang="it-IT" altLang="en-US" sz="3600" baseline="-25000" dirty="0">
                <a:solidFill>
                  <a:srgbClr val="4167FF"/>
                </a:solidFill>
                <a:latin typeface="Arial" panose="020B0604020202020204" pitchFamily="34" charset="0"/>
                <a:cs typeface="Arial" panose="020B0604020202020204" pitchFamily="34" charset="0"/>
              </a:rPr>
              <a:t>,</a:t>
            </a:r>
            <a:r>
              <a:rPr lang="el-GR" altLang="en-US" sz="3600" baseline="-25000" dirty="0" err="1">
                <a:solidFill>
                  <a:srgbClr val="4167FF"/>
                </a:solidFill>
                <a:latin typeface="Arial" panose="020B0604020202020204" pitchFamily="34" charset="0"/>
                <a:cs typeface="Arial" panose="020B0604020202020204" pitchFamily="34" charset="0"/>
              </a:rPr>
              <a:t>β,loop</a:t>
            </a:r>
            <a:r>
              <a:rPr lang="it-IT" altLang="en-US" sz="3600" dirty="0">
                <a:solidFill>
                  <a:srgbClr val="4167FF"/>
                </a:solidFill>
                <a:latin typeface="Arial" panose="020B0604020202020204" pitchFamily="34" charset="0"/>
                <a:cs typeface="Arial" panose="020B0604020202020204" pitchFamily="34" charset="0"/>
              </a:rPr>
              <a:t>M</a:t>
            </a:r>
            <a:r>
              <a:rPr lang="it-IT" altLang="en-US" sz="3600" baseline="-25000" dirty="0">
                <a:solidFill>
                  <a:srgbClr val="4167FF"/>
                </a:solidFill>
                <a:latin typeface="Arial" panose="020B0604020202020204" pitchFamily="34" charset="0"/>
                <a:cs typeface="Arial" panose="020B0604020202020204" pitchFamily="34" charset="0"/>
              </a:rPr>
              <a:t>i</a:t>
            </a:r>
          </a:p>
          <a:p>
            <a:pPr algn="ctr" eaLnBrk="1" hangingPunct="1">
              <a:spcBef>
                <a:spcPct val="0"/>
              </a:spcBef>
              <a:buFontTx/>
              <a:buNone/>
            </a:pPr>
            <a:endParaRPr lang="it-IT" altLang="en-US" sz="3600" baseline="-25000" dirty="0">
              <a:solidFill>
                <a:srgbClr val="0000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b="1" dirty="0">
                <a:solidFill>
                  <a:srgbClr val="4167FF"/>
                </a:solidFill>
                <a:latin typeface="Arial" panose="020B0604020202020204" pitchFamily="34" charset="0"/>
                <a:cs typeface="Arial" panose="020B0604020202020204" pitchFamily="34" charset="0"/>
              </a:rPr>
              <a:t>Q</a:t>
            </a:r>
            <a:r>
              <a:rPr lang="it-IT" altLang="en-US" b="1" baseline="-25000" dirty="0">
                <a:solidFill>
                  <a:srgbClr val="4167FF"/>
                </a:solidFill>
                <a:latin typeface="Arial" panose="020B0604020202020204" pitchFamily="34" charset="0"/>
                <a:cs typeface="Arial" panose="020B0604020202020204" pitchFamily="34" charset="0"/>
              </a:rPr>
              <a:t>3</a:t>
            </a:r>
            <a:r>
              <a:rPr lang="it-IT" altLang="en-US" baseline="-25000" dirty="0">
                <a:latin typeface="Arial" panose="020B0604020202020204" pitchFamily="34" charset="0"/>
                <a:cs typeface="Arial" panose="020B0604020202020204" pitchFamily="34" charset="0"/>
              </a:rPr>
              <a:t> </a:t>
            </a:r>
            <a:r>
              <a:rPr lang="it-IT" altLang="en-US" dirty="0">
                <a:latin typeface="Arial" panose="020B0604020202020204" pitchFamily="34" charset="0"/>
                <a:cs typeface="Arial" panose="020B0604020202020204" pitchFamily="34" charset="0"/>
                <a:sym typeface="Wingdings" pitchFamily="2" charset="2"/>
              </a:rPr>
              <a:t> </a:t>
            </a:r>
            <a:r>
              <a:rPr lang="it-IT" altLang="en-US" dirty="0">
                <a:latin typeface="Arial" panose="020B0604020202020204" pitchFamily="34" charset="0"/>
                <a:cs typeface="Arial" panose="020B0604020202020204" pitchFamily="34" charset="0"/>
              </a:rPr>
              <a:t> </a:t>
            </a:r>
            <a:r>
              <a:rPr lang="it-IT" altLang="en-US" dirty="0" err="1">
                <a:latin typeface="Arial" panose="020B0604020202020204" pitchFamily="34" charset="0"/>
                <a:cs typeface="Arial" panose="020B0604020202020204" pitchFamily="34" charset="0"/>
              </a:rPr>
              <a:t>Percentage</a:t>
            </a:r>
            <a:r>
              <a:rPr lang="it-IT" altLang="en-US" dirty="0">
                <a:latin typeface="Arial" panose="020B0604020202020204" pitchFamily="34" charset="0"/>
                <a:cs typeface="Arial" panose="020B0604020202020204" pitchFamily="34" charset="0"/>
              </a:rPr>
              <a:t> of </a:t>
            </a:r>
            <a:r>
              <a:rPr lang="it-IT" altLang="en-US" dirty="0" err="1">
                <a:latin typeface="Arial" panose="020B0604020202020204" pitchFamily="34" charset="0"/>
                <a:cs typeface="Arial" panose="020B0604020202020204" pitchFamily="34" charset="0"/>
              </a:rPr>
              <a:t>residues</a:t>
            </a:r>
            <a:r>
              <a:rPr lang="it-IT" altLang="en-US" dirty="0">
                <a:latin typeface="Arial" panose="020B0604020202020204" pitchFamily="34" charset="0"/>
                <a:cs typeface="Arial" panose="020B0604020202020204" pitchFamily="34" charset="0"/>
              </a:rPr>
              <a:t> </a:t>
            </a:r>
            <a:r>
              <a:rPr lang="it-IT" altLang="en-US" dirty="0" err="1">
                <a:latin typeface="Arial" panose="020B0604020202020204" pitchFamily="34" charset="0"/>
                <a:cs typeface="Arial" panose="020B0604020202020204" pitchFamily="34" charset="0"/>
              </a:rPr>
              <a:t>correctly</a:t>
            </a:r>
            <a:r>
              <a:rPr lang="it-IT" altLang="en-US" dirty="0">
                <a:latin typeface="Arial" panose="020B0604020202020204" pitchFamily="34" charset="0"/>
                <a:cs typeface="Arial" panose="020B0604020202020204" pitchFamily="34" charset="0"/>
              </a:rPr>
              <a:t> </a:t>
            </a:r>
            <a:r>
              <a:rPr lang="it-IT" altLang="en-US" dirty="0" err="1">
                <a:latin typeface="Arial" panose="020B0604020202020204" pitchFamily="34" charset="0"/>
                <a:cs typeface="Arial" panose="020B0604020202020204" pitchFamily="34" charset="0"/>
              </a:rPr>
              <a:t>predicted</a:t>
            </a:r>
            <a:r>
              <a:rPr lang="it-IT" altLang="en-US" dirty="0">
                <a:latin typeface="Arial" panose="020B0604020202020204" pitchFamily="34" charset="0"/>
                <a:cs typeface="Arial" panose="020B0604020202020204" pitchFamily="34" charset="0"/>
              </a:rPr>
              <a:t> </a:t>
            </a:r>
            <a:endParaRPr lang="it-IT" altLang="en-US" sz="2400" dirty="0">
              <a:cs typeface="Arial" panose="020B0604020202020204" pitchFamily="34" charset="0"/>
            </a:endParaRPr>
          </a:p>
          <a:p>
            <a:pPr algn="ctr" eaLnBrk="1" hangingPunct="1">
              <a:spcBef>
                <a:spcPct val="0"/>
              </a:spcBef>
              <a:buFontTx/>
              <a:buNone/>
            </a:pPr>
            <a:r>
              <a:rPr lang="it-IT" altLang="en-US" sz="2400" dirty="0">
                <a:cs typeface="Arial" panose="020B0604020202020204" pitchFamily="34" charset="0"/>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1B35A1-C09A-694D-91EA-22A5D9E63203}"/>
              </a:ext>
            </a:extLst>
          </p:cNvPr>
          <p:cNvSpPr>
            <a:spLocks noChangeArrowheads="1"/>
          </p:cNvSpPr>
          <p:nvPr/>
        </p:nvSpPr>
        <p:spPr bwMode="auto">
          <a:xfrm>
            <a:off x="128588" y="85780"/>
            <a:ext cx="8867775" cy="830262"/>
          </a:xfrm>
          <a:prstGeom prst="rect">
            <a:avLst/>
          </a:prstGeom>
          <a:noFill/>
          <a:ln>
            <a:noFill/>
          </a:ln>
          <a:effectLst/>
        </p:spPr>
        <p:txBody>
          <a:bodyPr>
            <a:spAutoFit/>
          </a:bodyPr>
          <a:lstStyle/>
          <a:p>
            <a:pPr algn="ctr" eaLnBrk="1" fontAlgn="auto" hangingPunct="1">
              <a:spcBef>
                <a:spcPts val="0"/>
              </a:spcBef>
              <a:spcAft>
                <a:spcPts val="0"/>
              </a:spcAft>
              <a:defRPr/>
            </a:pPr>
            <a:r>
              <a:rPr lang="it-IT" sz="4800" dirty="0" err="1">
                <a:solidFill>
                  <a:srgbClr val="4167FF"/>
                </a:solidFill>
                <a:latin typeface="Arial"/>
                <a:ea typeface="+mn-ea"/>
              </a:rPr>
              <a:t>Assumptions</a:t>
            </a:r>
            <a:endParaRPr lang="it-IT" sz="4800" dirty="0">
              <a:solidFill>
                <a:srgbClr val="4167FF"/>
              </a:solidFill>
              <a:latin typeface="Arial"/>
              <a:ea typeface="+mn-ea"/>
            </a:endParaRPr>
          </a:p>
        </p:txBody>
      </p:sp>
      <p:sp>
        <p:nvSpPr>
          <p:cNvPr id="51202" name="Rectangle 3">
            <a:extLst>
              <a:ext uri="{FF2B5EF4-FFF2-40B4-BE49-F238E27FC236}">
                <a16:creationId xmlns:a16="http://schemas.microsoft.com/office/drawing/2014/main" id="{4FAD137C-8B80-0F44-9FAF-319235477710}"/>
              </a:ext>
            </a:extLst>
          </p:cNvPr>
          <p:cNvSpPr txBox="1">
            <a:spLocks noChangeArrowheads="1"/>
          </p:cNvSpPr>
          <p:nvPr/>
        </p:nvSpPr>
        <p:spPr bwMode="auto">
          <a:xfrm>
            <a:off x="533400" y="2058914"/>
            <a:ext cx="8153400" cy="3094426"/>
          </a:xfrm>
          <a:prstGeom prst="rect">
            <a:avLst/>
          </a:prstGeom>
          <a:solidFill>
            <a:schemeClr val="tx2">
              <a:lumMod val="20000"/>
              <a:lumOff val="8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600" dirty="0">
                <a:latin typeface="Arial" panose="020B0604020202020204" pitchFamily="34" charset="0"/>
                <a:cs typeface="Arial" panose="020B0604020202020204" pitchFamily="34" charset="0"/>
              </a:rPr>
              <a:t>The sequence determines the secondary structure
The side chains of the aa determine the structure of the chain region of which they are part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3EE02C8-4AC6-784A-8A22-DB01F83FABF2}"/>
              </a:ext>
            </a:extLst>
          </p:cNvPr>
          <p:cNvSpPr>
            <a:spLocks noChangeArrowheads="1"/>
          </p:cNvSpPr>
          <p:nvPr/>
        </p:nvSpPr>
        <p:spPr bwMode="auto">
          <a:xfrm>
            <a:off x="282575" y="1450788"/>
            <a:ext cx="8626475" cy="3656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dirty="0">
                <a:latin typeface="Arial" panose="020B0604020202020204" pitchFamily="34" charset="0"/>
                <a:cs typeface="Arial" panose="020B0604020202020204" pitchFamily="34" charset="0"/>
              </a:rPr>
              <a:t>Method </a:t>
            </a:r>
            <a:r>
              <a:rPr lang="it-IT" altLang="en-US" sz="2800" b="1" dirty="0" err="1">
                <a:latin typeface="Arial" panose="020B0604020202020204" pitchFamily="34" charset="0"/>
                <a:cs typeface="Arial" panose="020B0604020202020204" pitchFamily="34" charset="0"/>
              </a:rPr>
              <a:t>based</a:t>
            </a:r>
            <a:r>
              <a:rPr lang="it-IT" altLang="en-US" sz="2800" b="1" dirty="0">
                <a:latin typeface="Arial" panose="020B0604020202020204" pitchFamily="34" charset="0"/>
                <a:cs typeface="Arial" panose="020B0604020202020204" pitchFamily="34" charset="0"/>
              </a:rPr>
              <a:t> on the </a:t>
            </a:r>
            <a:r>
              <a:rPr lang="it-IT" altLang="en-US" sz="2800" b="1" dirty="0" err="1">
                <a:latin typeface="Arial" panose="020B0604020202020204" pitchFamily="34" charset="0"/>
                <a:cs typeface="Arial" panose="020B0604020202020204" pitchFamily="34" charset="0"/>
              </a:rPr>
              <a:t>statistical</a:t>
            </a:r>
            <a:r>
              <a:rPr lang="it-IT" altLang="en-US" sz="2800" b="1" dirty="0">
                <a:latin typeface="Arial" panose="020B0604020202020204" pitchFamily="34" charset="0"/>
                <a:cs typeface="Arial" panose="020B0604020202020204" pitchFamily="34" charset="0"/>
              </a:rPr>
              <a:t> </a:t>
            </a:r>
            <a:r>
              <a:rPr lang="it-IT" altLang="en-US" sz="2800" b="1" dirty="0" err="1">
                <a:latin typeface="Arial" panose="020B0604020202020204" pitchFamily="34" charset="0"/>
                <a:cs typeface="Arial" panose="020B0604020202020204" pitchFamily="34" charset="0"/>
              </a:rPr>
              <a:t>analysis</a:t>
            </a:r>
            <a:r>
              <a:rPr lang="it-IT" altLang="en-US" sz="2800" b="1" dirty="0">
                <a:latin typeface="Arial" panose="020B0604020202020204" pitchFamily="34" charset="0"/>
                <a:cs typeface="Arial" panose="020B0604020202020204" pitchFamily="34" charset="0"/>
              </a:rPr>
              <a:t> of the residue </a:t>
            </a:r>
            <a:r>
              <a:rPr lang="it-IT" altLang="en-US" sz="2800" b="1" dirty="0" err="1">
                <a:latin typeface="Arial" panose="020B0604020202020204" pitchFamily="34" charset="0"/>
                <a:cs typeface="Arial" panose="020B0604020202020204" pitchFamily="34" charset="0"/>
              </a:rPr>
              <a:t>composition</a:t>
            </a:r>
            <a:r>
              <a:rPr lang="it-IT" altLang="en-US" sz="2800" b="1" dirty="0">
                <a:latin typeface="Arial" panose="020B0604020202020204" pitchFamily="34" charset="0"/>
                <a:cs typeface="Arial" panose="020B0604020202020204" pitchFamily="34" charset="0"/>
              </a:rPr>
              <a:t> of </a:t>
            </a:r>
            <a:r>
              <a:rPr lang="it-IT" altLang="en-US" sz="2800" b="1" dirty="0" err="1">
                <a:latin typeface="Arial" panose="020B0604020202020204" pitchFamily="34" charset="0"/>
                <a:cs typeface="Arial" panose="020B0604020202020204" pitchFamily="34" charset="0"/>
              </a:rPr>
              <a:t>known</a:t>
            </a:r>
            <a:r>
              <a:rPr lang="it-IT" altLang="en-US" sz="2800" b="1" dirty="0">
                <a:latin typeface="Arial" panose="020B0604020202020204" pitchFamily="34" charset="0"/>
                <a:cs typeface="Arial" panose="020B0604020202020204" pitchFamily="34" charset="0"/>
              </a:rPr>
              <a:t> </a:t>
            </a:r>
            <a:r>
              <a:rPr lang="it-IT" altLang="en-US" sz="2800" b="1" dirty="0" err="1">
                <a:latin typeface="Arial" panose="020B0604020202020204" pitchFamily="34" charset="0"/>
                <a:cs typeface="Arial" panose="020B0604020202020204" pitchFamily="34" charset="0"/>
              </a:rPr>
              <a:t>secondary</a:t>
            </a:r>
            <a:r>
              <a:rPr lang="it-IT" altLang="en-US" sz="2800" b="1" dirty="0">
                <a:latin typeface="Arial" panose="020B0604020202020204" pitchFamily="34" charset="0"/>
                <a:cs typeface="Arial" panose="020B0604020202020204" pitchFamily="34" charset="0"/>
              </a:rPr>
              <a:t> </a:t>
            </a:r>
            <a:r>
              <a:rPr lang="it-IT" altLang="en-US" sz="2800" b="1" dirty="0" err="1">
                <a:latin typeface="Arial" panose="020B0604020202020204" pitchFamily="34" charset="0"/>
                <a:cs typeface="Arial" panose="020B0604020202020204" pitchFamily="34" charset="0"/>
              </a:rPr>
              <a:t>structures</a:t>
            </a:r>
            <a:r>
              <a:rPr lang="it-IT" altLang="en-US" sz="2800" b="1" dirty="0">
                <a:latin typeface="Arial" panose="020B0604020202020204" pitchFamily="34" charset="0"/>
                <a:cs typeface="Arial" panose="020B0604020202020204" pitchFamily="34" charset="0"/>
              </a:rPr>
              <a:t> (</a:t>
            </a:r>
            <a:r>
              <a:rPr lang="it-IT" altLang="en-US" sz="2800" b="1" dirty="0" err="1">
                <a:latin typeface="Arial" panose="020B0604020202020204" pitchFamily="34" charset="0"/>
                <a:cs typeface="Arial" panose="020B0604020202020204" pitchFamily="34" charset="0"/>
              </a:rPr>
              <a:t>present</a:t>
            </a:r>
            <a:r>
              <a:rPr lang="it-IT" altLang="en-US" sz="2800" b="1" dirty="0">
                <a:latin typeface="Arial" panose="020B0604020202020204" pitchFamily="34" charset="0"/>
                <a:cs typeface="Arial" panose="020B0604020202020204" pitchFamily="34" charset="0"/>
              </a:rPr>
              <a:t> in PDB)</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Some residues are more often associated with certain structures(</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-helices, </a:t>
            </a:r>
            <a:r>
              <a:rPr lang="en-US" altLang="en-US" sz="2800" dirty="0">
                <a:latin typeface="Arial" panose="020B0604020202020204" pitchFamily="34" charset="0"/>
                <a:cs typeface="Arial" panose="020B0604020202020204" pitchFamily="34" charset="0"/>
                <a:sym typeface="Symbol" pitchFamily="2" charset="2"/>
              </a:rPr>
              <a:t></a:t>
            </a:r>
            <a:r>
              <a:rPr lang="en-US" altLang="en-US" sz="2800" dirty="0">
                <a:latin typeface="Arial" panose="020B0604020202020204" pitchFamily="34" charset="0"/>
                <a:cs typeface="Arial" panose="020B0604020202020204" pitchFamily="34" charset="0"/>
              </a:rPr>
              <a:t>-sheets, coils)</a:t>
            </a:r>
          </a:p>
          <a:p>
            <a:pPr eaLnBrk="1" hangingPunct="1">
              <a:lnSpc>
                <a:spcPct val="90000"/>
              </a:lnSpc>
              <a:spcBef>
                <a:spcPct val="0"/>
              </a:spcBef>
              <a:buFontTx/>
              <a:buNone/>
            </a:pPr>
            <a:endParaRPr lang="en-US" altLang="en-US" sz="2800" dirty="0">
              <a:latin typeface="Arial" panose="020B0604020202020204" pitchFamily="34" charset="0"/>
              <a:cs typeface="Arial" panose="020B0604020202020204" pitchFamily="34" charset="0"/>
            </a:endParaRPr>
          </a:p>
          <a:p>
            <a:pPr eaLnBrk="1" hangingPunct="1">
              <a:lnSpc>
                <a:spcPct val="90000"/>
              </a:lnSpc>
              <a:spcBef>
                <a:spcPct val="0"/>
              </a:spcBef>
              <a:buFontTx/>
              <a:buNone/>
            </a:pPr>
            <a:endParaRPr lang="en-US" altLang="en-US" sz="2400" dirty="0">
              <a:latin typeface="Arial" panose="020B0604020202020204" pitchFamily="34" charset="0"/>
              <a:cs typeface="Arial" panose="020B0604020202020204" pitchFamily="34" charset="0"/>
            </a:endParaRPr>
          </a:p>
          <a:p>
            <a:pPr eaLnBrk="1" hangingPunct="1">
              <a:lnSpc>
                <a:spcPct val="90000"/>
              </a:lnSpc>
              <a:spcBef>
                <a:spcPct val="0"/>
              </a:spcBef>
              <a:buFontTx/>
              <a:buNone/>
            </a:pPr>
            <a:r>
              <a:rPr lang="en-US" altLang="en-US" sz="2400"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rPr>
              <a:t>Examples: </a:t>
            </a:r>
            <a:r>
              <a:rPr lang="en-US" altLang="en-US" sz="2800" dirty="0" err="1">
                <a:latin typeface="Arial" panose="020B0604020202020204" pitchFamily="34" charset="0"/>
                <a:cs typeface="Arial" panose="020B0604020202020204" pitchFamily="34" charset="0"/>
              </a:rPr>
              <a:t>Glu</a:t>
            </a:r>
            <a:r>
              <a:rPr lang="en-US" altLang="en-US" sz="2800" dirty="0">
                <a:latin typeface="Arial" panose="020B0604020202020204" pitchFamily="34" charset="0"/>
                <a:cs typeface="Arial" panose="020B0604020202020204" pitchFamily="34" charset="0"/>
              </a:rPr>
              <a:t>                  </a:t>
            </a:r>
            <a:r>
              <a:rPr lang="el-GR" altLang="en-US" sz="2800" dirty="0">
                <a:latin typeface="Arial" panose="020B0604020202020204" pitchFamily="34" charset="0"/>
                <a:cs typeface="Arial" panose="020B0604020202020204" pitchFamily="34" charset="0"/>
              </a:rPr>
              <a:t>α</a:t>
            </a:r>
            <a:r>
              <a:rPr lang="en-US" altLang="en-US" sz="2800" dirty="0">
                <a:latin typeface="Arial" panose="020B0604020202020204" pitchFamily="34" charset="0"/>
                <a:cs typeface="Arial" panose="020B0604020202020204" pitchFamily="34" charset="0"/>
              </a:rPr>
              <a:t>-helix                       </a:t>
            </a:r>
          </a:p>
          <a:p>
            <a:pPr eaLnBrk="1" hangingPunct="1">
              <a:lnSpc>
                <a:spcPct val="90000"/>
              </a:lnSpc>
              <a:spcBef>
                <a:spcPct val="0"/>
              </a:spcBef>
              <a:buFontTx/>
              <a:buNone/>
            </a:pPr>
            <a:r>
              <a:rPr lang="en-US" altLang="en-US" sz="2800" dirty="0">
                <a:latin typeface="Arial" panose="020B0604020202020204" pitchFamily="34" charset="0"/>
                <a:cs typeface="Arial" panose="020B0604020202020204" pitchFamily="34" charset="0"/>
              </a:rPr>
              <a:t>                        Val                  </a:t>
            </a:r>
            <a:r>
              <a:rPr lang="el-GR" altLang="en-US" sz="2800" dirty="0">
                <a:latin typeface="Arial" panose="020B0604020202020204" pitchFamily="34" charset="0"/>
                <a:cs typeface="Arial" panose="020B0604020202020204" pitchFamily="34" charset="0"/>
              </a:rPr>
              <a:t>β</a:t>
            </a:r>
            <a:r>
              <a:rPr lang="en-US" altLang="en-US" sz="2800" dirty="0">
                <a:latin typeface="Arial" panose="020B0604020202020204" pitchFamily="34" charset="0"/>
                <a:cs typeface="Arial" panose="020B0604020202020204" pitchFamily="34" charset="0"/>
              </a:rPr>
              <a:t>-strand</a:t>
            </a:r>
            <a:endParaRPr lang="en-GB" alt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D0A0D45-3487-9E45-9D81-33B80A1DE296}"/>
              </a:ext>
            </a:extLst>
          </p:cNvPr>
          <p:cNvSpPr>
            <a:spLocks noChangeArrowheads="1"/>
          </p:cNvSpPr>
          <p:nvPr/>
        </p:nvSpPr>
        <p:spPr bwMode="auto">
          <a:xfrm>
            <a:off x="128588" y="81548"/>
            <a:ext cx="8867775" cy="6740525"/>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4167FF"/>
                </a:solidFill>
                <a:latin typeface="Arial"/>
                <a:ea typeface="+mn-ea"/>
              </a:rPr>
              <a:t>Chou-</a:t>
            </a:r>
            <a:r>
              <a:rPr lang="it-IT" sz="3600" dirty="0" err="1">
                <a:solidFill>
                  <a:srgbClr val="4167FF"/>
                </a:solidFill>
                <a:latin typeface="Arial"/>
                <a:ea typeface="+mn-ea"/>
              </a:rPr>
              <a:t>Fasman</a:t>
            </a:r>
            <a:r>
              <a:rPr lang="it-IT" sz="3600" dirty="0">
                <a:solidFill>
                  <a:srgbClr val="4167FF"/>
                </a:solidFill>
                <a:latin typeface="Arial"/>
                <a:ea typeface="+mn-ea"/>
              </a:rPr>
              <a:t> </a:t>
            </a:r>
            <a:r>
              <a:rPr lang="it-IT" sz="3600" dirty="0" err="1">
                <a:solidFill>
                  <a:srgbClr val="4167FF"/>
                </a:solidFill>
                <a:latin typeface="Arial"/>
                <a:ea typeface="+mn-ea"/>
              </a:rPr>
              <a:t>method</a:t>
            </a:r>
            <a:r>
              <a:rPr lang="it-IT" sz="3600" dirty="0">
                <a:solidFill>
                  <a:srgbClr val="4167FF"/>
                </a:solidFill>
                <a:latin typeface="Arial"/>
                <a:ea typeface="+mn-ea"/>
              </a:rPr>
              <a:t> (1974)</a:t>
            </a: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endParaRPr lang="it-IT" sz="3600" dirty="0">
              <a:solidFill>
                <a:srgbClr val="FF0000"/>
              </a:solidFill>
              <a:latin typeface="Arial"/>
              <a:ea typeface="+mn-ea"/>
            </a:endParaRPr>
          </a:p>
          <a:p>
            <a:pPr algn="ctr" eaLnBrk="1" fontAlgn="auto" hangingPunct="1">
              <a:spcBef>
                <a:spcPts val="0"/>
              </a:spcBef>
              <a:spcAft>
                <a:spcPts val="0"/>
              </a:spcAft>
              <a:defRPr/>
            </a:pPr>
            <a:r>
              <a:rPr lang="it-IT" sz="3600" dirty="0" err="1">
                <a:solidFill>
                  <a:srgbClr val="FF0000"/>
                </a:solidFill>
                <a:latin typeface="Arial"/>
                <a:ea typeface="+mn-ea"/>
              </a:rPr>
              <a:t>Consider</a:t>
            </a:r>
            <a:r>
              <a:rPr lang="it-IT" sz="3600" dirty="0">
                <a:solidFill>
                  <a:srgbClr val="FF0000"/>
                </a:solidFill>
                <a:latin typeface="Arial"/>
                <a:ea typeface="+mn-ea"/>
              </a:rPr>
              <a:t> the single residue</a:t>
            </a:r>
          </a:p>
        </p:txBody>
      </p:sp>
      <p:sp>
        <p:nvSpPr>
          <p:cNvPr id="5" name="AutoShape 4">
            <a:extLst>
              <a:ext uri="{FF2B5EF4-FFF2-40B4-BE49-F238E27FC236}">
                <a16:creationId xmlns:a16="http://schemas.microsoft.com/office/drawing/2014/main" id="{62C97B63-5925-D344-B6B7-677D8B350272}"/>
              </a:ext>
            </a:extLst>
          </p:cNvPr>
          <p:cNvSpPr>
            <a:spLocks noChangeArrowheads="1"/>
          </p:cNvSpPr>
          <p:nvPr/>
        </p:nvSpPr>
        <p:spPr bwMode="auto">
          <a:xfrm>
            <a:off x="3698172" y="4376988"/>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7" name="AutoShape 5">
            <a:extLst>
              <a:ext uri="{FF2B5EF4-FFF2-40B4-BE49-F238E27FC236}">
                <a16:creationId xmlns:a16="http://schemas.microsoft.com/office/drawing/2014/main" id="{6477EE07-7E00-DF40-BA92-8278E2DD555C}"/>
              </a:ext>
            </a:extLst>
          </p:cNvPr>
          <p:cNvSpPr>
            <a:spLocks noChangeArrowheads="1"/>
          </p:cNvSpPr>
          <p:nvPr/>
        </p:nvSpPr>
        <p:spPr bwMode="auto">
          <a:xfrm>
            <a:off x="3698172" y="4810375"/>
            <a:ext cx="976312" cy="142875"/>
          </a:xfrm>
          <a:prstGeom prst="rightArrow">
            <a:avLst>
              <a:gd name="adj1" fmla="val 50000"/>
              <a:gd name="adj2" fmla="val 170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6" name="Rettangolo 5">
            <a:extLst>
              <a:ext uri="{FF2B5EF4-FFF2-40B4-BE49-F238E27FC236}">
                <a16:creationId xmlns:a16="http://schemas.microsoft.com/office/drawing/2014/main" id="{24C064D3-0CCD-CC49-8420-81AB013F30A8}"/>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a16="http://schemas.microsoft.com/office/drawing/2014/main" id="{6ECA662D-D147-7B46-AC3F-147DC5FFE66B}"/>
              </a:ext>
            </a:extLst>
          </p:cNvPr>
          <p:cNvSpPr>
            <a:spLocks noChangeArrowheads="1"/>
          </p:cNvSpPr>
          <p:nvPr/>
        </p:nvSpPr>
        <p:spPr bwMode="auto">
          <a:xfrm>
            <a:off x="3128963" y="5548313"/>
            <a:ext cx="182562" cy="274637"/>
          </a:xfrm>
          <a:prstGeom prst="rect">
            <a:avLst/>
          </a:prstGeom>
          <a:solidFill>
            <a:srgbClr val="FF0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2E6DA7-AF79-B746-B79E-F50F8800F1E4}"/>
              </a:ext>
            </a:extLst>
          </p:cNvPr>
          <p:cNvSpPr>
            <a:spLocks noChangeArrowheads="1"/>
          </p:cNvSpPr>
          <p:nvPr/>
        </p:nvSpPr>
        <p:spPr bwMode="auto">
          <a:xfrm>
            <a:off x="282575" y="1170336"/>
            <a:ext cx="8626475"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dirty="0" err="1">
                <a:latin typeface="Arial" panose="020B0604020202020204" pitchFamily="34" charset="0"/>
                <a:cs typeface="Arial" panose="020B0604020202020204" pitchFamily="34" charset="0"/>
              </a:rPr>
              <a:t>Each</a:t>
            </a:r>
            <a:r>
              <a:rPr lang="it-IT" altLang="en-US" sz="2800" b="1" dirty="0">
                <a:latin typeface="Arial" panose="020B0604020202020204" pitchFamily="34" charset="0"/>
                <a:cs typeface="Arial" panose="020B0604020202020204" pitchFamily="34" charset="0"/>
              </a:rPr>
              <a:t> AA </a:t>
            </a:r>
            <a:r>
              <a:rPr lang="it-IT" altLang="en-US" sz="2800" b="1" dirty="0" err="1">
                <a:latin typeface="Arial" panose="020B0604020202020204" pitchFamily="34" charset="0"/>
                <a:cs typeface="Arial" panose="020B0604020202020204" pitchFamily="34" charset="0"/>
              </a:rPr>
              <a:t>is</a:t>
            </a:r>
            <a:r>
              <a:rPr lang="it-IT" altLang="en-US" sz="2800" b="1" dirty="0">
                <a:latin typeface="Arial" panose="020B0604020202020204" pitchFamily="34" charset="0"/>
                <a:cs typeface="Arial" panose="020B0604020202020204" pitchFamily="34" charset="0"/>
              </a:rPr>
              <a:t> </a:t>
            </a:r>
            <a:r>
              <a:rPr lang="it-IT" altLang="en-US" sz="2800" b="1" dirty="0" err="1">
                <a:latin typeface="Arial" panose="020B0604020202020204" pitchFamily="34" charset="0"/>
                <a:cs typeface="Arial" panose="020B0604020202020204" pitchFamily="34" charset="0"/>
              </a:rPr>
              <a:t>assigned</a:t>
            </a:r>
            <a:r>
              <a:rPr lang="it-IT" altLang="en-US" sz="2800" b="1" dirty="0">
                <a:latin typeface="Arial" panose="020B0604020202020204" pitchFamily="34" charset="0"/>
                <a:cs typeface="Arial" panose="020B0604020202020204" pitchFamily="34" charset="0"/>
              </a:rPr>
              <a:t>: </a:t>
            </a:r>
          </a:p>
          <a:p>
            <a:pPr marL="457200" indent="-457200" algn="just" eaLnBrk="1" hangingPunct="1">
              <a:spcBef>
                <a:spcPct val="0"/>
              </a:spcBef>
            </a:pPr>
            <a:r>
              <a:rPr lang="it-IT" altLang="en-US" sz="2800" b="1" dirty="0" err="1">
                <a:latin typeface="Arial" panose="020B0604020202020204" pitchFamily="34" charset="0"/>
                <a:cs typeface="Arial" panose="020B0604020202020204" pitchFamily="34" charset="0"/>
              </a:rPr>
              <a:t>Conformational</a:t>
            </a:r>
            <a:r>
              <a:rPr lang="it-IT" altLang="en-US" sz="2800" b="1" dirty="0">
                <a:latin typeface="Arial" panose="020B0604020202020204" pitchFamily="34" charset="0"/>
                <a:cs typeface="Arial" panose="020B0604020202020204" pitchFamily="34" charset="0"/>
              </a:rPr>
              <a:t> </a:t>
            </a:r>
            <a:r>
              <a:rPr lang="it-IT" altLang="en-US" sz="2800" b="1" dirty="0" err="1">
                <a:latin typeface="Arial" panose="020B0604020202020204" pitchFamily="34" charset="0"/>
                <a:cs typeface="Arial" panose="020B0604020202020204" pitchFamily="34" charset="0"/>
              </a:rPr>
              <a:t>parameters</a:t>
            </a:r>
            <a:endParaRPr lang="it-IT" altLang="en-US" sz="2800" b="1" dirty="0">
              <a:latin typeface="Arial" panose="020B0604020202020204" pitchFamily="34" charset="0"/>
              <a:cs typeface="Arial" panose="020B0604020202020204" pitchFamily="34" charset="0"/>
            </a:endParaRPr>
          </a:p>
          <a:p>
            <a:pPr algn="just" eaLnBrk="1" hangingPunct="1">
              <a:spcBef>
                <a:spcPct val="0"/>
              </a:spcBef>
              <a:buNone/>
            </a:pP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(a), </a:t>
            </a: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(b) e </a:t>
            </a:r>
            <a:r>
              <a:rPr lang="it-IT" altLang="en-US" sz="2800" b="1" dirty="0" err="1">
                <a:latin typeface="Arial" panose="020B0604020202020204" pitchFamily="34" charset="0"/>
                <a:cs typeface="Arial" panose="020B0604020202020204" pitchFamily="34" charset="0"/>
              </a:rPr>
              <a:t>P</a:t>
            </a:r>
            <a:r>
              <a:rPr lang="it-IT" altLang="en-US" sz="2800" b="1" dirty="0">
                <a:latin typeface="Arial" panose="020B0604020202020204" pitchFamily="34" charset="0"/>
                <a:cs typeface="Arial" panose="020B0604020202020204" pitchFamily="34" charset="0"/>
              </a:rPr>
              <a:t>(t)</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Based</a:t>
            </a:r>
            <a:r>
              <a:rPr lang="it-IT" altLang="en-US" sz="2800" dirty="0">
                <a:latin typeface="Arial" panose="020B0604020202020204" pitchFamily="34" charset="0"/>
                <a:cs typeface="Arial" panose="020B0604020202020204" pitchFamily="34" charset="0"/>
              </a:rPr>
              <a:t> on the </a:t>
            </a:r>
            <a:r>
              <a:rPr lang="it-IT" altLang="en-US" sz="2800" dirty="0" err="1">
                <a:latin typeface="Arial" panose="020B0604020202020204" pitchFamily="34" charset="0"/>
                <a:cs typeface="Arial" panose="020B0604020202020204" pitchFamily="34" charset="0"/>
              </a:rPr>
              <a:t>observed</a:t>
            </a:r>
            <a:r>
              <a:rPr lang="it-IT" altLang="en-US" sz="2800" dirty="0">
                <a:latin typeface="Arial" panose="020B0604020202020204" pitchFamily="34" charset="0"/>
                <a:cs typeface="Arial" panose="020B0604020202020204" pitchFamily="34" charset="0"/>
              </a:rPr>
              <a:t> frequencies of the </a:t>
            </a:r>
            <a:r>
              <a:rPr lang="it-IT" altLang="en-US" sz="2800" dirty="0" err="1">
                <a:latin typeface="Arial" panose="020B0604020202020204" pitchFamily="34" charset="0"/>
                <a:cs typeface="Arial" panose="020B0604020202020204" pitchFamily="34" charset="0"/>
              </a:rPr>
              <a:t>different</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AAs</a:t>
            </a:r>
            <a:r>
              <a:rPr lang="it-IT" altLang="en-US" sz="2800" dirty="0">
                <a:latin typeface="Arial" panose="020B0604020202020204" pitchFamily="34" charset="0"/>
                <a:cs typeface="Arial" panose="020B0604020202020204" pitchFamily="34" charset="0"/>
              </a:rPr>
              <a:t> in </a:t>
            </a:r>
            <a:r>
              <a:rPr lang="it-IT" altLang="en-US" sz="2800" dirty="0" err="1">
                <a:latin typeface="Arial" panose="020B0604020202020204" pitchFamily="34" charset="0"/>
                <a:cs typeface="Arial" panose="020B0604020202020204" pitchFamily="34" charset="0"/>
              </a:rPr>
              <a:t>known</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secondary</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structures</a:t>
            </a:r>
            <a:endParaRPr lang="it-IT" altLang="en-US" sz="2800" dirty="0">
              <a:latin typeface="Arial" panose="020B0604020202020204" pitchFamily="34" charset="0"/>
              <a:cs typeface="Arial" panose="020B0604020202020204" pitchFamily="34" charset="0"/>
            </a:endParaRPr>
          </a:p>
          <a:p>
            <a:pPr algn="just" eaLnBrk="1" hangingPunct="1">
              <a:spcBef>
                <a:spcPct val="0"/>
              </a:spcBef>
            </a:pPr>
            <a:r>
              <a:rPr lang="it-IT" altLang="en-US" sz="2800" b="1" dirty="0">
                <a:latin typeface="Arial" panose="020B0604020202020204" pitchFamily="34" charset="0"/>
                <a:cs typeface="Arial" panose="020B0604020202020204" pitchFamily="34" charset="0"/>
              </a:rPr>
              <a:t> Bending </a:t>
            </a:r>
            <a:r>
              <a:rPr lang="it-IT" altLang="en-US" sz="2800" b="1" dirty="0" err="1">
                <a:latin typeface="Arial" panose="020B0604020202020204" pitchFamily="34" charset="0"/>
                <a:cs typeface="Arial" panose="020B0604020202020204" pitchFamily="34" charset="0"/>
              </a:rPr>
              <a:t>Parameters</a:t>
            </a:r>
            <a:endParaRPr lang="it-IT" altLang="en-US" sz="2800" b="1" dirty="0">
              <a:latin typeface="Arial" panose="020B0604020202020204" pitchFamily="34" charset="0"/>
              <a:cs typeface="Arial" panose="020B0604020202020204" pitchFamily="34" charset="0"/>
            </a:endParaRPr>
          </a:p>
          <a:p>
            <a:pPr algn="just" eaLnBrk="1" hangingPunct="1">
              <a:spcBef>
                <a:spcPct val="0"/>
              </a:spcBef>
              <a:buNone/>
            </a:pP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(i+1),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(i+2), </a:t>
            </a:r>
            <a:r>
              <a:rPr lang="it-IT" altLang="en-US" sz="2800" dirty="0" err="1">
                <a:latin typeface="Arial" panose="020B0604020202020204" pitchFamily="34" charset="0"/>
                <a:cs typeface="Arial" panose="020B0604020202020204" pitchFamily="34" charset="0"/>
              </a:rPr>
              <a:t>f</a:t>
            </a:r>
            <a:r>
              <a:rPr lang="it-IT" altLang="en-US" sz="2800" dirty="0">
                <a:latin typeface="Arial" panose="020B0604020202020204" pitchFamily="34" charset="0"/>
                <a:cs typeface="Arial" panose="020B0604020202020204" pitchFamily="34" charset="0"/>
              </a:rPr>
              <a:t>(i+3)</a:t>
            </a:r>
          </a:p>
          <a:p>
            <a:pPr algn="just" eaLnBrk="1" hangingPunct="1">
              <a:spcBef>
                <a:spcPct val="0"/>
              </a:spcBef>
              <a:buFontTx/>
              <a:buNone/>
            </a:pPr>
            <a:r>
              <a:rPr lang="it-IT" altLang="en-US" sz="2800" dirty="0" err="1">
                <a:latin typeface="Arial" panose="020B0604020202020204" pitchFamily="34" charset="0"/>
                <a:cs typeface="Arial" panose="020B0604020202020204" pitchFamily="34" charset="0"/>
              </a:rPr>
              <a:t>Based</a:t>
            </a:r>
            <a:r>
              <a:rPr lang="it-IT" altLang="en-US" sz="2800" dirty="0">
                <a:latin typeface="Arial" panose="020B0604020202020204" pitchFamily="34" charset="0"/>
                <a:cs typeface="Arial" panose="020B0604020202020204" pitchFamily="34" charset="0"/>
              </a:rPr>
              <a:t> on </a:t>
            </a:r>
            <a:r>
              <a:rPr lang="it-IT" altLang="en-US" sz="2800" dirty="0" err="1">
                <a:latin typeface="Arial" panose="020B0604020202020204" pitchFamily="34" charset="0"/>
                <a:cs typeface="Arial" panose="020B0604020202020204" pitchFamily="34" charset="0"/>
              </a:rPr>
              <a:t>how</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often</a:t>
            </a:r>
            <a:r>
              <a:rPr lang="it-IT" altLang="en-US" sz="2800" dirty="0">
                <a:latin typeface="Arial" panose="020B0604020202020204" pitchFamily="34" charset="0"/>
                <a:cs typeface="Arial" panose="020B0604020202020204" pitchFamily="34" charset="0"/>
              </a:rPr>
              <a:t> the AA </a:t>
            </a:r>
            <a:r>
              <a:rPr lang="it-IT" altLang="en-US" sz="2800" dirty="0" err="1">
                <a:latin typeface="Arial" panose="020B0604020202020204" pitchFamily="34" charset="0"/>
                <a:cs typeface="Arial" panose="020B0604020202020204" pitchFamily="34" charset="0"/>
              </a:rPr>
              <a:t>is</a:t>
            </a:r>
            <a:r>
              <a:rPr lang="it-IT" altLang="en-US" sz="2800" dirty="0">
                <a:latin typeface="Arial" panose="020B0604020202020204" pitchFamily="34" charset="0"/>
                <a:cs typeface="Arial" panose="020B0604020202020204" pitchFamily="34" charset="0"/>
              </a:rPr>
              <a:t> in first, second, and </a:t>
            </a:r>
            <a:r>
              <a:rPr lang="it-IT" altLang="en-US" sz="2800" dirty="0" err="1">
                <a:latin typeface="Arial" panose="020B0604020202020204" pitchFamily="34" charset="0"/>
                <a:cs typeface="Arial" panose="020B0604020202020204" pitchFamily="34" charset="0"/>
              </a:rPr>
              <a:t>third</a:t>
            </a:r>
            <a:r>
              <a:rPr lang="it-IT" altLang="en-US" sz="2800" dirty="0">
                <a:latin typeface="Arial" panose="020B0604020202020204" pitchFamily="34" charset="0"/>
                <a:cs typeface="Arial" panose="020B0604020202020204" pitchFamily="34" charset="0"/>
              </a:rPr>
              <a:t> position on a </a:t>
            </a:r>
            <a:r>
              <a:rPr lang="it-IT" altLang="en-US" sz="2800" dirty="0" err="1">
                <a:latin typeface="Arial" panose="020B0604020202020204" pitchFamily="34" charset="0"/>
                <a:cs typeface="Arial" panose="020B0604020202020204" pitchFamily="34" charset="0"/>
              </a:rPr>
              <a:t>hairpin</a:t>
            </a:r>
            <a:r>
              <a:rPr lang="it-IT" altLang="en-US" sz="2800" dirty="0">
                <a:latin typeface="Arial" panose="020B0604020202020204" pitchFamily="34" charset="0"/>
                <a:cs typeface="Arial" panose="020B0604020202020204" pitchFamily="34" charset="0"/>
              </a:rPr>
              <a:t> turn</a:t>
            </a:r>
          </a:p>
        </p:txBody>
      </p:sp>
      <p:sp>
        <p:nvSpPr>
          <p:cNvPr id="6" name="Rettangolo 5">
            <a:extLst>
              <a:ext uri="{FF2B5EF4-FFF2-40B4-BE49-F238E27FC236}">
                <a16:creationId xmlns:a16="http://schemas.microsoft.com/office/drawing/2014/main" id="{D074F27A-9220-B34B-9748-56C44F496A6A}"/>
              </a:ext>
            </a:extLst>
          </p:cNvPr>
          <p:cNvSpPr/>
          <p:nvPr/>
        </p:nvSpPr>
        <p:spPr>
          <a:xfrm>
            <a:off x="128588" y="5162550"/>
            <a:ext cx="8867775" cy="1322388"/>
          </a:xfrm>
          <a:prstGeom prst="rect">
            <a:avLst/>
          </a:prstGeom>
          <a:solidFill>
            <a:schemeClr val="tx2">
              <a:lumMod val="20000"/>
              <a:lumOff val="80000"/>
            </a:schemeClr>
          </a:solidFill>
        </p:spPr>
        <p:txBody>
          <a:bodyPr>
            <a:spAutoFit/>
          </a:bodyPr>
          <a:lstStyle/>
          <a:p>
            <a:pPr eaLnBrk="1" fontAlgn="auto" hangingPunct="1">
              <a:spcBef>
                <a:spcPts val="0"/>
              </a:spcBef>
              <a:spcAft>
                <a:spcPts val="0"/>
              </a:spcAft>
              <a:defRPr/>
            </a:pPr>
            <a:r>
              <a:rPr lang="de-DE" sz="1600" b="1" dirty="0">
                <a:solidFill>
                  <a:srgbClr val="000090"/>
                </a:solidFill>
                <a:latin typeface="Courier New"/>
                <a:ea typeface="+mn-ea"/>
                <a:cs typeface="Courier New"/>
              </a:rPr>
              <a:t>Name           P(a)   P(b)   P(turn)    f(i)    f(i+1)  f(i+2)  f(i+3)</a:t>
            </a:r>
          </a:p>
          <a:p>
            <a:pPr eaLnBrk="1" fontAlgn="auto" hangingPunct="1">
              <a:spcBef>
                <a:spcPts val="0"/>
              </a:spcBef>
              <a:spcAft>
                <a:spcPts val="0"/>
              </a:spcAft>
              <a:defRPr/>
            </a:pPr>
            <a:endParaRPr lang="de-DE" sz="1600" b="1" dirty="0">
              <a:solidFill>
                <a:srgbClr val="000090"/>
              </a:solidFill>
              <a:latin typeface="Courier New"/>
              <a:ea typeface="+mn-ea"/>
              <a:cs typeface="Courier New"/>
            </a:endParaRPr>
          </a:p>
          <a:p>
            <a:pPr eaLnBrk="1" fontAlgn="auto" hangingPunct="1">
              <a:spcBef>
                <a:spcPts val="0"/>
              </a:spcBef>
              <a:spcAft>
                <a:spcPts val="0"/>
              </a:spcAft>
              <a:defRPr/>
            </a:pPr>
            <a:r>
              <a:rPr lang="de-DE" sz="1600" b="1" dirty="0">
                <a:solidFill>
                  <a:srgbClr val="000090"/>
                </a:solidFill>
                <a:latin typeface="Courier New"/>
                <a:ea typeface="+mn-ea"/>
                <a:cs typeface="Courier New"/>
              </a:rPr>
              <a:t>Alanine        142     83       66      0.06    0.076   0.035   0.058</a:t>
            </a:r>
          </a:p>
          <a:p>
            <a:pPr eaLnBrk="1" fontAlgn="auto" hangingPunct="1">
              <a:spcBef>
                <a:spcPts val="0"/>
              </a:spcBef>
              <a:spcAft>
                <a:spcPts val="0"/>
              </a:spcAft>
              <a:defRPr/>
            </a:pPr>
            <a:r>
              <a:rPr lang="de-DE" sz="1600" b="1" dirty="0">
                <a:solidFill>
                  <a:srgbClr val="000090"/>
                </a:solidFill>
                <a:latin typeface="Courier New"/>
                <a:ea typeface="+mn-ea"/>
                <a:cs typeface="Courier New"/>
              </a:rPr>
              <a:t>Arginine        98     93       95      0.070   0.106   0.099   0.085</a:t>
            </a:r>
          </a:p>
          <a:p>
            <a:pPr eaLnBrk="1" fontAlgn="auto" hangingPunct="1">
              <a:spcBef>
                <a:spcPts val="0"/>
              </a:spcBef>
              <a:spcAft>
                <a:spcPts val="0"/>
              </a:spcAft>
              <a:defRPr/>
            </a:pPr>
            <a:r>
              <a:rPr lang="de-DE" sz="1600" b="1" dirty="0">
                <a:solidFill>
                  <a:srgbClr val="000090"/>
                </a:solidFill>
                <a:latin typeface="Courier New"/>
                <a:ea typeface="+mn-ea"/>
                <a:cs typeface="Courier New"/>
              </a:rPr>
              <a:t>...</a:t>
            </a:r>
          </a:p>
        </p:txBody>
      </p:sp>
      <p:sp>
        <p:nvSpPr>
          <p:cNvPr id="3" name="Rectangle 2">
            <a:extLst>
              <a:ext uri="{FF2B5EF4-FFF2-40B4-BE49-F238E27FC236}">
                <a16:creationId xmlns:a16="http://schemas.microsoft.com/office/drawing/2014/main" id="{AF4EBDD8-DEFD-1423-F562-FC08B67534FF}"/>
              </a:ext>
            </a:extLst>
          </p:cNvPr>
          <p:cNvSpPr>
            <a:spLocks noChangeArrowheads="1"/>
          </p:cNvSpPr>
          <p:nvPr/>
        </p:nvSpPr>
        <p:spPr bwMode="auto">
          <a:xfrm>
            <a:off x="128588" y="93663"/>
            <a:ext cx="8867775" cy="646331"/>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4167FF"/>
                </a:solidFill>
                <a:latin typeface="Arial"/>
                <a:ea typeface="+mn-ea"/>
              </a:rPr>
              <a:t>Chou-</a:t>
            </a:r>
            <a:r>
              <a:rPr lang="it-IT" sz="3600" dirty="0" err="1">
                <a:solidFill>
                  <a:srgbClr val="4167FF"/>
                </a:solidFill>
                <a:latin typeface="Arial"/>
                <a:ea typeface="+mn-ea"/>
              </a:rPr>
              <a:t>Fasman</a:t>
            </a:r>
            <a:r>
              <a:rPr lang="it-IT" sz="3600" dirty="0">
                <a:solidFill>
                  <a:srgbClr val="4167FF"/>
                </a:solidFill>
                <a:latin typeface="Arial"/>
                <a:ea typeface="+mn-ea"/>
              </a:rPr>
              <a:t> </a:t>
            </a:r>
            <a:r>
              <a:rPr lang="it-IT" sz="3600" dirty="0" err="1">
                <a:solidFill>
                  <a:srgbClr val="4167FF"/>
                </a:solidFill>
                <a:latin typeface="Arial"/>
                <a:ea typeface="+mn-ea"/>
              </a:rPr>
              <a:t>method</a:t>
            </a:r>
            <a:r>
              <a:rPr lang="it-IT" sz="3600" dirty="0">
                <a:solidFill>
                  <a:srgbClr val="4167FF"/>
                </a:solidFill>
                <a:latin typeface="Arial"/>
                <a:ea typeface="+mn-ea"/>
              </a:rPr>
              <a:t> (1974)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ttangolo 4">
            <a:extLst>
              <a:ext uri="{FF2B5EF4-FFF2-40B4-BE49-F238E27FC236}">
                <a16:creationId xmlns:a16="http://schemas.microsoft.com/office/drawing/2014/main" id="{9444B4B8-45F5-2442-B825-A0AC2FDA0DAB}"/>
              </a:ext>
            </a:extLst>
          </p:cNvPr>
          <p:cNvSpPr>
            <a:spLocks noChangeArrowheads="1"/>
          </p:cNvSpPr>
          <p:nvPr/>
        </p:nvSpPr>
        <p:spPr bwMode="auto">
          <a:xfrm>
            <a:off x="106363" y="1025525"/>
            <a:ext cx="8967787" cy="5508625"/>
          </a:xfrm>
          <a:prstGeom prst="rect">
            <a:avLst/>
          </a:prstGeom>
          <a:solidFill>
            <a:schemeClr val="tx2">
              <a:lumMod val="20000"/>
              <a:lumOff val="8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altLang="en-US" sz="1600" b="1" dirty="0">
                <a:solidFill>
                  <a:srgbClr val="000090"/>
                </a:solidFill>
                <a:latin typeface="Courier New" panose="02070309020205020404" pitchFamily="49" charset="0"/>
              </a:rPr>
              <a:t>Name           P(a)   P(b)   P(turn)    f(i)    f(i+1)  f(i+2)  f(i+3)</a:t>
            </a:r>
          </a:p>
          <a:p>
            <a:pPr eaLnBrk="1" hangingPunct="1">
              <a:spcBef>
                <a:spcPct val="0"/>
              </a:spcBef>
              <a:buFontTx/>
              <a:buNone/>
            </a:pPr>
            <a:endParaRPr lang="de-DE" altLang="en-US" sz="1600" b="1" dirty="0">
              <a:solidFill>
                <a:srgbClr val="000090"/>
              </a:solidFill>
              <a:latin typeface="Courier New" panose="02070309020205020404" pitchFamily="49" charset="0"/>
            </a:endParaRPr>
          </a:p>
          <a:p>
            <a:pPr eaLnBrk="1" hangingPunct="1">
              <a:spcBef>
                <a:spcPct val="0"/>
              </a:spcBef>
              <a:buFontTx/>
              <a:buNone/>
            </a:pPr>
            <a:r>
              <a:rPr lang="de-DE" altLang="en-US" sz="1600" b="1" dirty="0">
                <a:solidFill>
                  <a:srgbClr val="000090"/>
                </a:solidFill>
                <a:latin typeface="Courier New" panose="02070309020205020404" pitchFamily="49" charset="0"/>
              </a:rPr>
              <a:t>Alanine        142     83       66      0.06    0.076   0.035   0.058</a:t>
            </a:r>
          </a:p>
          <a:p>
            <a:pPr eaLnBrk="1" hangingPunct="1">
              <a:spcBef>
                <a:spcPct val="0"/>
              </a:spcBef>
              <a:buFontTx/>
              <a:buNone/>
            </a:pPr>
            <a:r>
              <a:rPr lang="de-DE" altLang="en-US" sz="1600" b="1" dirty="0">
                <a:solidFill>
                  <a:srgbClr val="000090"/>
                </a:solidFill>
                <a:latin typeface="Courier New" panose="02070309020205020404" pitchFamily="49" charset="0"/>
              </a:rPr>
              <a:t>Arginine        98     93       95      0.070   0.106   0.099   0.085</a:t>
            </a:r>
          </a:p>
          <a:p>
            <a:pPr eaLnBrk="1" hangingPunct="1">
              <a:spcBef>
                <a:spcPct val="0"/>
              </a:spcBef>
              <a:buFontTx/>
              <a:buNone/>
            </a:pPr>
            <a:r>
              <a:rPr lang="de-DE" altLang="en-US" sz="1600" b="1" dirty="0" err="1">
                <a:solidFill>
                  <a:srgbClr val="000090"/>
                </a:solidFill>
                <a:latin typeface="Courier New" panose="02070309020205020404" pitchFamily="49" charset="0"/>
              </a:rPr>
              <a:t>Aspartic</a:t>
            </a:r>
            <a:r>
              <a:rPr lang="de-DE" altLang="en-US" sz="1600" b="1" dirty="0">
                <a:solidFill>
                  <a:srgbClr val="000090"/>
                </a:solidFill>
                <a:latin typeface="Courier New" panose="02070309020205020404" pitchFamily="49" charset="0"/>
              </a:rPr>
              <a:t> </a:t>
            </a:r>
            <a:r>
              <a:rPr lang="de-DE" altLang="en-US" sz="1600" b="1" dirty="0" err="1">
                <a:solidFill>
                  <a:srgbClr val="000090"/>
                </a:solidFill>
                <a:latin typeface="Courier New" panose="02070309020205020404" pitchFamily="49" charset="0"/>
              </a:rPr>
              <a:t>Acid</a:t>
            </a:r>
            <a:r>
              <a:rPr lang="de-DE" altLang="en-US" sz="1600" b="1" dirty="0">
                <a:solidFill>
                  <a:srgbClr val="000090"/>
                </a:solidFill>
                <a:latin typeface="Courier New" panose="02070309020205020404" pitchFamily="49" charset="0"/>
              </a:rPr>
              <a:t>  101     54      146      0.147   0.110   0.179   0.081</a:t>
            </a:r>
          </a:p>
          <a:p>
            <a:pPr eaLnBrk="1" hangingPunct="1">
              <a:spcBef>
                <a:spcPct val="0"/>
              </a:spcBef>
              <a:buFontTx/>
              <a:buNone/>
            </a:pPr>
            <a:r>
              <a:rPr lang="de-DE" altLang="en-US" sz="1600" b="1" dirty="0" err="1">
                <a:solidFill>
                  <a:srgbClr val="000090"/>
                </a:solidFill>
                <a:latin typeface="Courier New" panose="02070309020205020404" pitchFamily="49" charset="0"/>
              </a:rPr>
              <a:t>Asparagine</a:t>
            </a:r>
            <a:r>
              <a:rPr lang="de-DE" altLang="en-US" sz="1600" b="1" dirty="0">
                <a:solidFill>
                  <a:srgbClr val="000090"/>
                </a:solidFill>
                <a:latin typeface="Courier New" panose="02070309020205020404" pitchFamily="49" charset="0"/>
              </a:rPr>
              <a:t>      67     89      156      0.161   0.083   0.191   0.091</a:t>
            </a:r>
          </a:p>
          <a:p>
            <a:pPr eaLnBrk="1" hangingPunct="1">
              <a:spcBef>
                <a:spcPct val="0"/>
              </a:spcBef>
              <a:buFontTx/>
              <a:buNone/>
            </a:pPr>
            <a:r>
              <a:rPr lang="de-DE" altLang="en-US" sz="1600" b="1" dirty="0" err="1">
                <a:solidFill>
                  <a:srgbClr val="000090"/>
                </a:solidFill>
                <a:latin typeface="Courier New" panose="02070309020205020404" pitchFamily="49" charset="0"/>
              </a:rPr>
              <a:t>Cysteine</a:t>
            </a:r>
            <a:r>
              <a:rPr lang="de-DE" altLang="en-US" sz="1600" b="1" dirty="0">
                <a:solidFill>
                  <a:srgbClr val="000090"/>
                </a:solidFill>
                <a:latin typeface="Courier New" panose="02070309020205020404" pitchFamily="49" charset="0"/>
              </a:rPr>
              <a:t>        70    119      119      0.149   0.050   0.117   0.128</a:t>
            </a:r>
          </a:p>
          <a:p>
            <a:pPr eaLnBrk="1" hangingPunct="1">
              <a:spcBef>
                <a:spcPct val="0"/>
              </a:spcBef>
              <a:buFontTx/>
              <a:buNone/>
            </a:pPr>
            <a:r>
              <a:rPr lang="de-DE" altLang="en-US" sz="1600" b="1" dirty="0" err="1">
                <a:solidFill>
                  <a:srgbClr val="000090"/>
                </a:solidFill>
                <a:latin typeface="Courier New" panose="02070309020205020404" pitchFamily="49" charset="0"/>
              </a:rPr>
              <a:t>Glutamic</a:t>
            </a:r>
            <a:r>
              <a:rPr lang="de-DE" altLang="en-US" sz="1600" b="1" dirty="0">
                <a:solidFill>
                  <a:srgbClr val="000090"/>
                </a:solidFill>
                <a:latin typeface="Courier New" panose="02070309020205020404" pitchFamily="49" charset="0"/>
              </a:rPr>
              <a:t> </a:t>
            </a:r>
            <a:r>
              <a:rPr lang="de-DE" altLang="en-US" sz="1600" b="1" dirty="0" err="1">
                <a:solidFill>
                  <a:srgbClr val="000090"/>
                </a:solidFill>
                <a:latin typeface="Courier New" panose="02070309020205020404" pitchFamily="49" charset="0"/>
              </a:rPr>
              <a:t>Acid</a:t>
            </a:r>
            <a:r>
              <a:rPr lang="de-DE" altLang="en-US" sz="1600" b="1" dirty="0">
                <a:solidFill>
                  <a:srgbClr val="000090"/>
                </a:solidFill>
                <a:latin typeface="Courier New" panose="02070309020205020404" pitchFamily="49" charset="0"/>
              </a:rPr>
              <a:t>  151    037       74      0.056   0.060   0.077   0.064</a:t>
            </a:r>
          </a:p>
          <a:p>
            <a:pPr eaLnBrk="1" hangingPunct="1">
              <a:spcBef>
                <a:spcPct val="0"/>
              </a:spcBef>
              <a:buFontTx/>
              <a:buNone/>
            </a:pPr>
            <a:r>
              <a:rPr lang="de-DE" altLang="en-US" sz="1600" b="1" dirty="0">
                <a:solidFill>
                  <a:srgbClr val="000090"/>
                </a:solidFill>
                <a:latin typeface="Courier New" panose="02070309020205020404" pitchFamily="49" charset="0"/>
              </a:rPr>
              <a:t>Glutamine      111    110       98      0.074   0.098   0.037   0.098</a:t>
            </a:r>
          </a:p>
          <a:p>
            <a:pPr eaLnBrk="1" hangingPunct="1">
              <a:spcBef>
                <a:spcPct val="0"/>
              </a:spcBef>
              <a:buFontTx/>
              <a:buNone/>
            </a:pPr>
            <a:r>
              <a:rPr lang="de-DE" altLang="en-US" sz="1600" b="1" dirty="0" err="1">
                <a:solidFill>
                  <a:srgbClr val="000090"/>
                </a:solidFill>
                <a:latin typeface="Courier New" panose="02070309020205020404" pitchFamily="49" charset="0"/>
              </a:rPr>
              <a:t>Glycine</a:t>
            </a:r>
            <a:r>
              <a:rPr lang="de-DE" altLang="en-US" sz="1600" b="1" dirty="0">
                <a:solidFill>
                  <a:srgbClr val="000090"/>
                </a:solidFill>
                <a:latin typeface="Courier New" panose="02070309020205020404" pitchFamily="49" charset="0"/>
              </a:rPr>
              <a:t>         57     75      156      0.102   0.085   0.190   0.152</a:t>
            </a:r>
          </a:p>
          <a:p>
            <a:pPr eaLnBrk="1" hangingPunct="1">
              <a:spcBef>
                <a:spcPct val="0"/>
              </a:spcBef>
              <a:buFontTx/>
              <a:buNone/>
            </a:pPr>
            <a:r>
              <a:rPr lang="de-DE" altLang="en-US" sz="1600" b="1" dirty="0" err="1">
                <a:solidFill>
                  <a:srgbClr val="000090"/>
                </a:solidFill>
                <a:latin typeface="Courier New" panose="02070309020205020404" pitchFamily="49" charset="0"/>
              </a:rPr>
              <a:t>Histidine</a:t>
            </a:r>
            <a:r>
              <a:rPr lang="de-DE" altLang="en-US" sz="1600" b="1" dirty="0">
                <a:solidFill>
                  <a:srgbClr val="000090"/>
                </a:solidFill>
                <a:latin typeface="Courier New" panose="02070309020205020404" pitchFamily="49" charset="0"/>
              </a:rPr>
              <a:t>      100     87       95      0.140   0.047   0.093   0.054</a:t>
            </a:r>
          </a:p>
          <a:p>
            <a:pPr eaLnBrk="1" hangingPunct="1">
              <a:spcBef>
                <a:spcPct val="0"/>
              </a:spcBef>
              <a:buFontTx/>
              <a:buNone/>
            </a:pPr>
            <a:r>
              <a:rPr lang="de-DE" altLang="en-US" sz="1600" b="1" dirty="0" err="1">
                <a:solidFill>
                  <a:srgbClr val="000090"/>
                </a:solidFill>
                <a:latin typeface="Courier New" panose="02070309020205020404" pitchFamily="49" charset="0"/>
              </a:rPr>
              <a:t>Isoleucine</a:t>
            </a:r>
            <a:r>
              <a:rPr lang="de-DE" altLang="en-US" sz="1600" b="1" dirty="0">
                <a:solidFill>
                  <a:srgbClr val="000090"/>
                </a:solidFill>
                <a:latin typeface="Courier New" panose="02070309020205020404" pitchFamily="49" charset="0"/>
              </a:rPr>
              <a:t>     108    160       47      0.043   0.034   0.013   0.056</a:t>
            </a:r>
          </a:p>
          <a:p>
            <a:pPr eaLnBrk="1" hangingPunct="1">
              <a:spcBef>
                <a:spcPct val="0"/>
              </a:spcBef>
              <a:buFontTx/>
              <a:buNone/>
            </a:pPr>
            <a:r>
              <a:rPr lang="de-DE" altLang="en-US" sz="1600" b="1" dirty="0" err="1">
                <a:solidFill>
                  <a:srgbClr val="000090"/>
                </a:solidFill>
                <a:latin typeface="Courier New" panose="02070309020205020404" pitchFamily="49" charset="0"/>
              </a:rPr>
              <a:t>Leucine</a:t>
            </a:r>
            <a:r>
              <a:rPr lang="de-DE" altLang="en-US" sz="1600" b="1" dirty="0">
                <a:solidFill>
                  <a:srgbClr val="000090"/>
                </a:solidFill>
                <a:latin typeface="Courier New" panose="02070309020205020404" pitchFamily="49" charset="0"/>
              </a:rPr>
              <a:t>        121    130       59      0.061   0.025   0.036   0.070</a:t>
            </a:r>
          </a:p>
          <a:p>
            <a:pPr eaLnBrk="1" hangingPunct="1">
              <a:spcBef>
                <a:spcPct val="0"/>
              </a:spcBef>
              <a:buFontTx/>
              <a:buNone/>
            </a:pPr>
            <a:r>
              <a:rPr lang="de-DE" altLang="en-US" sz="1600" b="1" dirty="0">
                <a:solidFill>
                  <a:srgbClr val="000090"/>
                </a:solidFill>
                <a:latin typeface="Courier New" panose="02070309020205020404" pitchFamily="49" charset="0"/>
              </a:rPr>
              <a:t>Lysine         114     74      101      0.055   0.115   0.072   0.095</a:t>
            </a:r>
          </a:p>
          <a:p>
            <a:pPr eaLnBrk="1" hangingPunct="1">
              <a:spcBef>
                <a:spcPct val="0"/>
              </a:spcBef>
              <a:buFontTx/>
              <a:buNone/>
            </a:pPr>
            <a:r>
              <a:rPr lang="de-DE" altLang="en-US" sz="1600" b="1" dirty="0" err="1">
                <a:solidFill>
                  <a:srgbClr val="000090"/>
                </a:solidFill>
                <a:latin typeface="Courier New" panose="02070309020205020404" pitchFamily="49" charset="0"/>
              </a:rPr>
              <a:t>Methionine</a:t>
            </a:r>
            <a:r>
              <a:rPr lang="de-DE" altLang="en-US" sz="1600" b="1" dirty="0">
                <a:solidFill>
                  <a:srgbClr val="000090"/>
                </a:solidFill>
                <a:latin typeface="Courier New" panose="02070309020205020404" pitchFamily="49" charset="0"/>
              </a:rPr>
              <a:t>     145    105       60      0.068   0.082   0.014   0.055</a:t>
            </a:r>
          </a:p>
          <a:p>
            <a:pPr eaLnBrk="1" hangingPunct="1">
              <a:spcBef>
                <a:spcPct val="0"/>
              </a:spcBef>
              <a:buFontTx/>
              <a:buNone/>
            </a:pPr>
            <a:r>
              <a:rPr lang="de-DE" altLang="en-US" sz="1600" b="1" dirty="0">
                <a:solidFill>
                  <a:srgbClr val="000090"/>
                </a:solidFill>
                <a:latin typeface="Courier New" panose="02070309020205020404" pitchFamily="49" charset="0"/>
              </a:rPr>
              <a:t>Phenylalanine  113    138       60      0.059   0.041   0.065   0.065</a:t>
            </a:r>
          </a:p>
          <a:p>
            <a:pPr eaLnBrk="1" hangingPunct="1">
              <a:spcBef>
                <a:spcPct val="0"/>
              </a:spcBef>
              <a:buFontTx/>
              <a:buNone/>
            </a:pPr>
            <a:r>
              <a:rPr lang="de-DE" altLang="en-US" sz="1600" b="1" dirty="0" err="1">
                <a:solidFill>
                  <a:srgbClr val="000090"/>
                </a:solidFill>
                <a:latin typeface="Courier New" panose="02070309020205020404" pitchFamily="49" charset="0"/>
              </a:rPr>
              <a:t>Proline</a:t>
            </a:r>
            <a:r>
              <a:rPr lang="de-DE" altLang="en-US" sz="1600" b="1" dirty="0">
                <a:solidFill>
                  <a:srgbClr val="000090"/>
                </a:solidFill>
                <a:latin typeface="Courier New" panose="02070309020205020404" pitchFamily="49" charset="0"/>
              </a:rPr>
              <a:t>         57     55      152      0.102   0.301   0.034   0.068</a:t>
            </a:r>
          </a:p>
          <a:p>
            <a:pPr eaLnBrk="1" hangingPunct="1">
              <a:spcBef>
                <a:spcPct val="0"/>
              </a:spcBef>
              <a:buFontTx/>
              <a:buNone/>
            </a:pPr>
            <a:r>
              <a:rPr lang="de-DE" altLang="en-US" sz="1600" b="1" dirty="0" err="1">
                <a:solidFill>
                  <a:srgbClr val="000090"/>
                </a:solidFill>
                <a:latin typeface="Courier New" panose="02070309020205020404" pitchFamily="49" charset="0"/>
              </a:rPr>
              <a:t>Serine</a:t>
            </a:r>
            <a:r>
              <a:rPr lang="de-DE" altLang="en-US" sz="1600" b="1" dirty="0">
                <a:solidFill>
                  <a:srgbClr val="000090"/>
                </a:solidFill>
                <a:latin typeface="Courier New" panose="02070309020205020404" pitchFamily="49" charset="0"/>
              </a:rPr>
              <a:t>          77     75      143      0.120   0.139   0.125   0.106</a:t>
            </a:r>
          </a:p>
          <a:p>
            <a:pPr eaLnBrk="1" hangingPunct="1">
              <a:spcBef>
                <a:spcPct val="0"/>
              </a:spcBef>
              <a:buFontTx/>
              <a:buNone/>
            </a:pPr>
            <a:r>
              <a:rPr lang="de-DE" altLang="en-US" sz="1600" b="1" dirty="0" err="1">
                <a:solidFill>
                  <a:srgbClr val="000090"/>
                </a:solidFill>
                <a:latin typeface="Courier New" panose="02070309020205020404" pitchFamily="49" charset="0"/>
              </a:rPr>
              <a:t>Threonine</a:t>
            </a:r>
            <a:r>
              <a:rPr lang="de-DE" altLang="en-US" sz="1600" b="1" dirty="0">
                <a:solidFill>
                  <a:srgbClr val="000090"/>
                </a:solidFill>
                <a:latin typeface="Courier New" panose="02070309020205020404" pitchFamily="49" charset="0"/>
              </a:rPr>
              <a:t>       83    119       96      0.086   0.108   0.065   0.079</a:t>
            </a:r>
          </a:p>
          <a:p>
            <a:pPr eaLnBrk="1" hangingPunct="1">
              <a:spcBef>
                <a:spcPct val="0"/>
              </a:spcBef>
              <a:buFontTx/>
              <a:buNone/>
            </a:pPr>
            <a:r>
              <a:rPr lang="de-DE" altLang="en-US" sz="1600" b="1" dirty="0">
                <a:solidFill>
                  <a:srgbClr val="000090"/>
                </a:solidFill>
                <a:latin typeface="Courier New" panose="02070309020205020404" pitchFamily="49" charset="0"/>
              </a:rPr>
              <a:t>Tryptophan     108    137       96      0.077   0.013   0.064   0.167</a:t>
            </a:r>
          </a:p>
          <a:p>
            <a:pPr eaLnBrk="1" hangingPunct="1">
              <a:spcBef>
                <a:spcPct val="0"/>
              </a:spcBef>
              <a:buFontTx/>
              <a:buNone/>
            </a:pPr>
            <a:r>
              <a:rPr lang="de-DE" altLang="en-US" sz="1600" b="1" dirty="0" err="1">
                <a:solidFill>
                  <a:srgbClr val="000090"/>
                </a:solidFill>
                <a:latin typeface="Courier New" panose="02070309020205020404" pitchFamily="49" charset="0"/>
              </a:rPr>
              <a:t>Tyrosine</a:t>
            </a:r>
            <a:r>
              <a:rPr lang="de-DE" altLang="en-US" sz="1600" b="1" dirty="0">
                <a:solidFill>
                  <a:srgbClr val="000090"/>
                </a:solidFill>
                <a:latin typeface="Courier New" panose="02070309020205020404" pitchFamily="49" charset="0"/>
              </a:rPr>
              <a:t>        69    147      114      0.082   0.065   0.114   0.125</a:t>
            </a:r>
          </a:p>
          <a:p>
            <a:pPr eaLnBrk="1" hangingPunct="1">
              <a:spcBef>
                <a:spcPct val="0"/>
              </a:spcBef>
              <a:buFontTx/>
              <a:buNone/>
            </a:pPr>
            <a:r>
              <a:rPr lang="de-DE" altLang="en-US" sz="1600" b="1" dirty="0" err="1">
                <a:solidFill>
                  <a:srgbClr val="000090"/>
                </a:solidFill>
                <a:latin typeface="Courier New" panose="02070309020205020404" pitchFamily="49" charset="0"/>
              </a:rPr>
              <a:t>Valine</a:t>
            </a:r>
            <a:r>
              <a:rPr lang="de-DE" altLang="en-US" sz="1600" b="1" dirty="0">
                <a:solidFill>
                  <a:srgbClr val="000090"/>
                </a:solidFill>
                <a:latin typeface="Courier New" panose="02070309020205020404" pitchFamily="49" charset="0"/>
              </a:rPr>
              <a:t>         106    170       50      0.062   0.048   0.028   0.053</a:t>
            </a:r>
            <a:endParaRPr lang="it-IT" altLang="en-US" sz="1600" b="1" dirty="0">
              <a:solidFill>
                <a:srgbClr val="000090"/>
              </a:solidFill>
              <a:latin typeface="Courier New" panose="02070309020205020404" pitchFamily="49" charset="0"/>
            </a:endParaRPr>
          </a:p>
        </p:txBody>
      </p:sp>
      <p:sp>
        <p:nvSpPr>
          <p:cNvPr id="2" name="Rectangle 1">
            <a:extLst>
              <a:ext uri="{FF2B5EF4-FFF2-40B4-BE49-F238E27FC236}">
                <a16:creationId xmlns:a16="http://schemas.microsoft.com/office/drawing/2014/main" id="{F4BCA2A4-8FD2-8EBF-FFC4-0E5F6EF68189}"/>
              </a:ext>
            </a:extLst>
          </p:cNvPr>
          <p:cNvSpPr>
            <a:spLocks noChangeArrowheads="1"/>
          </p:cNvSpPr>
          <p:nvPr/>
        </p:nvSpPr>
        <p:spPr bwMode="auto">
          <a:xfrm>
            <a:off x="128588" y="93663"/>
            <a:ext cx="8867775" cy="646331"/>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4167FF"/>
                </a:solidFill>
                <a:latin typeface="Arial"/>
                <a:ea typeface="+mn-ea"/>
              </a:rPr>
              <a:t>Chou-</a:t>
            </a:r>
            <a:r>
              <a:rPr lang="it-IT" sz="3600" dirty="0" err="1">
                <a:solidFill>
                  <a:srgbClr val="4167FF"/>
                </a:solidFill>
                <a:latin typeface="Arial"/>
                <a:ea typeface="+mn-ea"/>
              </a:rPr>
              <a:t>Fasman</a:t>
            </a:r>
            <a:r>
              <a:rPr lang="it-IT" sz="3600" dirty="0">
                <a:solidFill>
                  <a:srgbClr val="4167FF"/>
                </a:solidFill>
                <a:latin typeface="Arial"/>
                <a:ea typeface="+mn-ea"/>
              </a:rPr>
              <a:t> </a:t>
            </a:r>
            <a:r>
              <a:rPr lang="it-IT" sz="3600" dirty="0" err="1">
                <a:solidFill>
                  <a:srgbClr val="4167FF"/>
                </a:solidFill>
                <a:latin typeface="Arial"/>
                <a:ea typeface="+mn-ea"/>
              </a:rPr>
              <a:t>method</a:t>
            </a:r>
            <a:r>
              <a:rPr lang="it-IT" sz="3600" dirty="0">
                <a:solidFill>
                  <a:srgbClr val="4167FF"/>
                </a:solidFill>
                <a:latin typeface="Arial"/>
                <a:ea typeface="+mn-ea"/>
              </a:rPr>
              <a:t> (1974)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9873D75B-6E1E-9D4E-96B7-FB21B78EA906}"/>
              </a:ext>
            </a:extLst>
          </p:cNvPr>
          <p:cNvSpPr>
            <a:spLocks noChangeArrowheads="1"/>
          </p:cNvSpPr>
          <p:nvPr/>
        </p:nvSpPr>
        <p:spPr bwMode="auto">
          <a:xfrm>
            <a:off x="233363" y="62766"/>
            <a:ext cx="8580437" cy="65864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200" b="1" dirty="0">
                <a:latin typeface="Arial" panose="020B0604020202020204" pitchFamily="34" charset="0"/>
                <a:cs typeface="Arial" panose="020B0604020202020204" pitchFamily="34" charset="0"/>
              </a:rPr>
              <a:t>The </a:t>
            </a:r>
            <a:r>
              <a:rPr lang="it-IT" altLang="en-US" sz="2200" b="1" dirty="0" err="1">
                <a:latin typeface="Arial" panose="020B0604020202020204" pitchFamily="34" charset="0"/>
                <a:cs typeface="Arial" panose="020B0604020202020204" pitchFamily="34" charset="0"/>
              </a:rPr>
              <a:t>algorithm</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then</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defines</a:t>
            </a:r>
            <a:r>
              <a:rPr lang="it-IT" altLang="en-US" sz="2200" dirty="0">
                <a:latin typeface="Arial" panose="020B0604020202020204" pitchFamily="34" charset="0"/>
                <a:cs typeface="Arial" panose="020B0604020202020204" pitchFamily="34" charset="0"/>
              </a:rPr>
              <a:t> the </a:t>
            </a:r>
            <a:r>
              <a:rPr lang="it-IT" altLang="en-US" sz="2200" dirty="0" err="1">
                <a:latin typeface="Arial" panose="020B0604020202020204" pitchFamily="34" charset="0"/>
                <a:cs typeface="Arial" panose="020B0604020202020204" pitchFamily="34" charset="0"/>
              </a:rPr>
              <a:t>regions</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that</a:t>
            </a:r>
            <a:r>
              <a:rPr lang="it-IT" altLang="en-US" sz="2200" dirty="0">
                <a:latin typeface="Arial" panose="020B0604020202020204" pitchFamily="34" charset="0"/>
                <a:cs typeface="Arial" panose="020B0604020202020204" pitchFamily="34" charset="0"/>
              </a:rPr>
              <a:t> are part of </a:t>
            </a:r>
            <a:r>
              <a:rPr lang="el-GR" altLang="en-US" sz="2200" dirty="0">
                <a:latin typeface="Arial" panose="020B0604020202020204" pitchFamily="34" charset="0"/>
                <a:cs typeface="Arial" panose="020B0604020202020204" pitchFamily="34" charset="0"/>
              </a:rPr>
              <a:t>α-</a:t>
            </a:r>
            <a:r>
              <a:rPr lang="it-IT" altLang="en-US" sz="2200" dirty="0" err="1">
                <a:latin typeface="Arial" panose="020B0604020202020204" pitchFamily="34" charset="0"/>
                <a:cs typeface="Arial" panose="020B0604020202020204" pitchFamily="34" charset="0"/>
              </a:rPr>
              <a:t>helices</a:t>
            </a:r>
            <a:r>
              <a:rPr lang="it-IT" altLang="en-US" sz="2200" dirty="0">
                <a:latin typeface="Arial" panose="020B0604020202020204" pitchFamily="34" charset="0"/>
                <a:cs typeface="Arial" panose="020B0604020202020204" pitchFamily="34" charset="0"/>
              </a:rPr>
              <a:t>, </a:t>
            </a:r>
            <a:r>
              <a:rPr lang="el-GR" altLang="en-US" sz="2200" dirty="0">
                <a:latin typeface="Arial" panose="020B0604020202020204" pitchFamily="34" charset="0"/>
                <a:cs typeface="Arial" panose="020B0604020202020204" pitchFamily="34" charset="0"/>
              </a:rPr>
              <a:t>β </a:t>
            </a:r>
            <a:r>
              <a:rPr lang="it-IT" altLang="en-US" sz="2200" dirty="0" err="1">
                <a:latin typeface="Arial" panose="020B0604020202020204" pitchFamily="34" charset="0"/>
                <a:cs typeface="Arial" panose="020B0604020202020204" pitchFamily="34" charset="0"/>
              </a:rPr>
              <a:t>sheets</a:t>
            </a:r>
            <a:r>
              <a:rPr lang="it-IT" altLang="en-US" sz="2200" dirty="0">
                <a:latin typeface="Arial" panose="020B0604020202020204" pitchFamily="34" charset="0"/>
                <a:cs typeface="Arial" panose="020B0604020202020204" pitchFamily="34" charset="0"/>
              </a:rPr>
              <a:t>, and </a:t>
            </a:r>
            <a:r>
              <a:rPr lang="el-GR" altLang="en-US" sz="2200" dirty="0">
                <a:latin typeface="Arial" panose="020B0604020202020204" pitchFamily="34" charset="0"/>
                <a:cs typeface="Arial" panose="020B0604020202020204" pitchFamily="34" charset="0"/>
              </a:rPr>
              <a:t>β </a:t>
            </a:r>
            <a:r>
              <a:rPr lang="it-IT" altLang="en-US" sz="2200" dirty="0" err="1">
                <a:latin typeface="Arial" panose="020B0604020202020204" pitchFamily="34" charset="0"/>
                <a:cs typeface="Arial" panose="020B0604020202020204" pitchFamily="34" charset="0"/>
              </a:rPr>
              <a:t>bends</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as</a:t>
            </a:r>
            <a:r>
              <a:rPr lang="it-IT" altLang="en-US" sz="2200" dirty="0">
                <a:latin typeface="Arial" panose="020B0604020202020204" pitchFamily="34" charset="0"/>
                <a:cs typeface="Arial" panose="020B0604020202020204" pitchFamily="34" charset="0"/>
              </a:rPr>
              <a:t> follows:</a:t>
            </a:r>
          </a:p>
          <a:p>
            <a:pPr marL="457200" indent="-457200" algn="just" eaLnBrk="1" hangingPunct="1">
              <a:spcBef>
                <a:spcPct val="0"/>
              </a:spcBef>
              <a:buFont typeface="+mj-lt"/>
              <a:buAutoNum type="arabicPeriod"/>
            </a:pPr>
            <a:r>
              <a:rPr lang="el-GR" altLang="en-US" sz="2200" dirty="0">
                <a:solidFill>
                  <a:srgbClr val="FF0000"/>
                </a:solidFill>
                <a:latin typeface="Arial" panose="020B0604020202020204" pitchFamily="34" charset="0"/>
                <a:cs typeface="Arial" panose="020B0604020202020204" pitchFamily="34" charset="0"/>
              </a:rPr>
              <a:t>α</a:t>
            </a:r>
            <a:r>
              <a:rPr lang="it-IT" altLang="en-US" sz="2200" dirty="0">
                <a:solidFill>
                  <a:srgbClr val="FF0000"/>
                </a:solidFill>
                <a:latin typeface="Arial" panose="020B0604020202020204" pitchFamily="34" charset="0"/>
                <a:cs typeface="Arial" panose="020B0604020202020204" pitchFamily="34" charset="0"/>
              </a:rPr>
              <a:t> </a:t>
            </a:r>
            <a:r>
              <a:rPr lang="it-IT" altLang="en-US" sz="2200" dirty="0" err="1">
                <a:solidFill>
                  <a:srgbClr val="FF0000"/>
                </a:solidFill>
                <a:latin typeface="Arial" panose="020B0604020202020204" pitchFamily="34" charset="0"/>
                <a:cs typeface="Arial" panose="020B0604020202020204" pitchFamily="34" charset="0"/>
              </a:rPr>
              <a:t>helix</a:t>
            </a:r>
            <a:endParaRPr lang="it-IT" altLang="en-US" sz="2200" dirty="0">
              <a:solidFill>
                <a:srgbClr val="FF0000"/>
              </a:solidFill>
              <a:latin typeface="Arial" panose="020B0604020202020204" pitchFamily="34" charset="0"/>
              <a:cs typeface="Arial" panose="020B0604020202020204" pitchFamily="34" charset="0"/>
            </a:endParaRPr>
          </a:p>
          <a:p>
            <a:pPr algn="just" eaLnBrk="1" hangingPunct="1">
              <a:spcBef>
                <a:spcPct val="0"/>
              </a:spcBef>
            </a:pP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Search</a:t>
            </a:r>
            <a:r>
              <a:rPr lang="it-IT" altLang="en-US" sz="2200" dirty="0">
                <a:latin typeface="Arial" panose="020B0604020202020204" pitchFamily="34" charset="0"/>
                <a:cs typeface="Arial" panose="020B0604020202020204" pitchFamily="34" charset="0"/>
              </a:rPr>
              <a:t> for </a:t>
            </a:r>
            <a:r>
              <a:rPr lang="it-IT" altLang="en-US" sz="2200" dirty="0" err="1">
                <a:latin typeface="Arial" panose="020B0604020202020204" pitchFamily="34" charset="0"/>
                <a:cs typeface="Arial" panose="020B0604020202020204" pitchFamily="34" charset="0"/>
              </a:rPr>
              <a:t>regions</a:t>
            </a:r>
            <a:r>
              <a:rPr lang="it-IT" altLang="en-US" sz="2200" dirty="0">
                <a:latin typeface="Arial" panose="020B0604020202020204" pitchFamily="34" charset="0"/>
                <a:cs typeface="Arial" panose="020B0604020202020204" pitchFamily="34" charset="0"/>
              </a:rPr>
              <a:t> of 4-6 </a:t>
            </a:r>
            <a:r>
              <a:rPr lang="it-IT" altLang="en-US" sz="2200" dirty="0" err="1">
                <a:latin typeface="Arial" panose="020B0604020202020204" pitchFamily="34" charset="0"/>
                <a:cs typeface="Arial" panose="020B0604020202020204" pitchFamily="34" charset="0"/>
              </a:rPr>
              <a:t>contiguous</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AAs</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withP</a:t>
            </a:r>
            <a:r>
              <a:rPr lang="it-IT" altLang="en-US" sz="2200" dirty="0">
                <a:latin typeface="Arial" panose="020B0604020202020204" pitchFamily="34" charset="0"/>
                <a:cs typeface="Arial" panose="020B0604020202020204" pitchFamily="34" charset="0"/>
              </a:rPr>
              <a:t>(a)&gt;100</a:t>
            </a:r>
          </a:p>
          <a:p>
            <a:pPr algn="just" eaLnBrk="1" hangingPunct="1">
              <a:spcBef>
                <a:spcPct val="0"/>
              </a:spcBef>
            </a:pP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Try</a:t>
            </a:r>
            <a:r>
              <a:rPr lang="it-IT" altLang="en-US" sz="2200" dirty="0">
                <a:latin typeface="Arial" panose="020B0604020202020204" pitchFamily="34" charset="0"/>
                <a:cs typeface="Arial" panose="020B0604020202020204" pitchFamily="34" charset="0"/>
              </a:rPr>
              <a:t> to </a:t>
            </a:r>
            <a:r>
              <a:rPr lang="it-IT" altLang="en-US" sz="2200" dirty="0" err="1">
                <a:latin typeface="Arial" panose="020B0604020202020204" pitchFamily="34" charset="0"/>
                <a:cs typeface="Arial" panose="020B0604020202020204" pitchFamily="34" charset="0"/>
              </a:rPr>
              <a:t>extend</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them</a:t>
            </a:r>
            <a:r>
              <a:rPr lang="it-IT" altLang="en-US" sz="2200" dirty="0">
                <a:latin typeface="Arial" panose="020B0604020202020204" pitchFamily="34" charset="0"/>
                <a:cs typeface="Arial" panose="020B0604020202020204" pitchFamily="34" charset="0"/>
              </a:rPr>
              <a:t> in </a:t>
            </a:r>
            <a:r>
              <a:rPr lang="it-IT" altLang="en-US" sz="2200" dirty="0" err="1">
                <a:latin typeface="Arial" panose="020B0604020202020204" pitchFamily="34" charset="0"/>
                <a:cs typeface="Arial" panose="020B0604020202020204" pitchFamily="34" charset="0"/>
              </a:rPr>
              <a:t>both</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directions</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until</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it</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encounters</a:t>
            </a:r>
            <a:r>
              <a:rPr lang="it-IT" altLang="en-US" sz="2200" dirty="0">
                <a:latin typeface="Arial" panose="020B0604020202020204" pitchFamily="34" charset="0"/>
                <a:cs typeface="Arial" panose="020B0604020202020204" pitchFamily="34" charset="0"/>
              </a:rPr>
              <a:t> 4 </a:t>
            </a:r>
            <a:r>
              <a:rPr lang="it-IT" altLang="en-US" sz="2200" dirty="0" err="1">
                <a:latin typeface="Arial" panose="020B0604020202020204" pitchFamily="34" charset="0"/>
                <a:cs typeface="Arial" panose="020B0604020202020204" pitchFamily="34" charset="0"/>
              </a:rPr>
              <a:t>residuals</a:t>
            </a:r>
            <a:r>
              <a:rPr lang="it-IT" altLang="en-US" sz="2200" dirty="0">
                <a:latin typeface="Arial" panose="020B0604020202020204" pitchFamily="34" charset="0"/>
                <a:cs typeface="Arial" panose="020B0604020202020204" pitchFamily="34" charset="0"/>
              </a:rPr>
              <a:t> with </a:t>
            </a:r>
            <a:r>
              <a:rPr lang="it-IT" altLang="en-US" sz="2200" dirty="0" err="1">
                <a:latin typeface="Arial" panose="020B0604020202020204" pitchFamily="34" charset="0"/>
                <a:cs typeface="Arial" panose="020B0604020202020204" pitchFamily="34" charset="0"/>
              </a:rPr>
              <a:t>average</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P</a:t>
            </a:r>
            <a:r>
              <a:rPr lang="it-IT" altLang="en-US" sz="2200" dirty="0">
                <a:latin typeface="Arial" panose="020B0604020202020204" pitchFamily="34" charset="0"/>
                <a:cs typeface="Arial" panose="020B0604020202020204" pitchFamily="34" charset="0"/>
              </a:rPr>
              <a:t>(a)&lt;100</a:t>
            </a:r>
          </a:p>
          <a:p>
            <a:pPr algn="just" eaLnBrk="1" hangingPunct="1">
              <a:spcBef>
                <a:spcPct val="0"/>
              </a:spcBef>
            </a:pP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If</a:t>
            </a:r>
            <a:r>
              <a:rPr lang="it-IT" altLang="en-US" sz="2200" dirty="0">
                <a:latin typeface="Arial" panose="020B0604020202020204" pitchFamily="34" charset="0"/>
                <a:cs typeface="Arial" panose="020B0604020202020204" pitchFamily="34" charset="0"/>
              </a:rPr>
              <a:t> the </a:t>
            </a:r>
            <a:r>
              <a:rPr lang="it-IT" altLang="en-US" sz="2200" dirty="0" err="1">
                <a:latin typeface="Arial" panose="020B0604020202020204" pitchFamily="34" charset="0"/>
                <a:cs typeface="Arial" panose="020B0604020202020204" pitchFamily="34" charset="0"/>
              </a:rPr>
              <a:t>extended</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region</a:t>
            </a:r>
            <a:r>
              <a:rPr lang="it-IT" altLang="en-US" sz="2200" dirty="0">
                <a:latin typeface="Arial" panose="020B0604020202020204" pitchFamily="34" charset="0"/>
                <a:cs typeface="Arial" panose="020B0604020202020204" pitchFamily="34" charset="0"/>
              </a:rPr>
              <a:t> ΣP(a)&gt;ΣP(b) e l&gt;5 </a:t>
            </a:r>
            <a:r>
              <a:rPr lang="it-IT" altLang="en-US" sz="2200" dirty="0">
                <a:latin typeface="Arial" panose="020B0604020202020204" pitchFamily="34" charset="0"/>
                <a:cs typeface="Arial" panose="020B0604020202020204" pitchFamily="34" charset="0"/>
                <a:sym typeface="Wingdings" pitchFamily="2" charset="2"/>
              </a:rPr>
              <a:t> </a:t>
            </a:r>
            <a:r>
              <a:rPr lang="it-IT" altLang="en-US" sz="2200" dirty="0">
                <a:latin typeface="Arial" panose="020B0604020202020204" pitchFamily="34" charset="0"/>
                <a:cs typeface="Arial" panose="020B0604020202020204" pitchFamily="34" charset="0"/>
              </a:rPr>
              <a:t>α-</a:t>
            </a:r>
            <a:r>
              <a:rPr lang="it-IT" altLang="en-US" sz="2200" dirty="0" err="1">
                <a:latin typeface="Arial" panose="020B0604020202020204" pitchFamily="34" charset="0"/>
                <a:cs typeface="Arial" panose="020B0604020202020204" pitchFamily="34" charset="0"/>
              </a:rPr>
              <a:t>helix</a:t>
            </a:r>
            <a:r>
              <a:rPr lang="it-IT" altLang="en-US" sz="2200" dirty="0">
                <a:latin typeface="Arial" panose="020B0604020202020204" pitchFamily="34" charset="0"/>
                <a:cs typeface="Arial" panose="020B0604020202020204" pitchFamily="34" charset="0"/>
              </a:rPr>
              <a:t> </a:t>
            </a:r>
          </a:p>
          <a:p>
            <a:pPr algn="just" eaLnBrk="1" hangingPunct="1">
              <a:spcBef>
                <a:spcPct val="0"/>
              </a:spcBef>
            </a:pPr>
            <a:endParaRPr lang="it-IT" altLang="en-US" sz="1200" dirty="0">
              <a:latin typeface="Arial" panose="020B0604020202020204" pitchFamily="34" charset="0"/>
              <a:cs typeface="Arial" panose="020B0604020202020204" pitchFamily="34" charset="0"/>
            </a:endParaRPr>
          </a:p>
          <a:p>
            <a:pPr algn="just" eaLnBrk="1" hangingPunct="1">
              <a:spcBef>
                <a:spcPct val="0"/>
              </a:spcBef>
              <a:buFont typeface="Calibri" panose="020F0502020204030204" pitchFamily="34" charset="0"/>
              <a:buAutoNum type="arabicPeriod" startAt="2"/>
            </a:pPr>
            <a:r>
              <a:rPr lang="it-IT" altLang="en-US" sz="2200" dirty="0">
                <a:solidFill>
                  <a:srgbClr val="FF0000"/>
                </a:solidFill>
                <a:latin typeface="Arial" panose="020B0604020202020204" pitchFamily="34" charset="0"/>
                <a:cs typeface="Arial" panose="020B0604020202020204" pitchFamily="34" charset="0"/>
              </a:rPr>
              <a:t> β </a:t>
            </a:r>
            <a:r>
              <a:rPr lang="it-IT" altLang="en-US" sz="2200" dirty="0" err="1">
                <a:solidFill>
                  <a:srgbClr val="FF0000"/>
                </a:solidFill>
                <a:latin typeface="Arial" panose="020B0604020202020204" pitchFamily="34" charset="0"/>
                <a:cs typeface="Arial" panose="020B0604020202020204" pitchFamily="34" charset="0"/>
              </a:rPr>
              <a:t>sheets</a:t>
            </a:r>
            <a:endParaRPr lang="it-IT" altLang="en-US" sz="2200" dirty="0">
              <a:solidFill>
                <a:srgbClr val="FF0000"/>
              </a:solidFill>
              <a:latin typeface="Arial" panose="020B0604020202020204" pitchFamily="34" charset="0"/>
              <a:cs typeface="Arial" panose="020B0604020202020204" pitchFamily="34" charset="0"/>
            </a:endParaRPr>
          </a:p>
          <a:p>
            <a:pPr algn="just" eaLnBrk="1" hangingPunct="1">
              <a:spcBef>
                <a:spcPct val="0"/>
              </a:spcBef>
            </a:pP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Identify</a:t>
            </a:r>
            <a:r>
              <a:rPr lang="it-IT" altLang="en-US" sz="2200" dirty="0">
                <a:latin typeface="Arial" panose="020B0604020202020204" pitchFamily="34" charset="0"/>
                <a:cs typeface="Arial" panose="020B0604020202020204" pitchFamily="34" charset="0"/>
              </a:rPr>
              <a:t> </a:t>
            </a:r>
            <a:r>
              <a:rPr lang="el-GR" altLang="en-US" sz="2200" dirty="0">
                <a:latin typeface="Arial" panose="020B0604020202020204" pitchFamily="34" charset="0"/>
                <a:cs typeface="Arial" panose="020B0604020202020204" pitchFamily="34" charset="0"/>
              </a:rPr>
              <a:t>β </a:t>
            </a:r>
            <a:r>
              <a:rPr lang="it-IT" altLang="en-US" sz="2200" dirty="0" err="1">
                <a:latin typeface="Arial" panose="020B0604020202020204" pitchFamily="34" charset="0"/>
                <a:cs typeface="Arial" panose="020B0604020202020204" pitchFamily="34" charset="0"/>
              </a:rPr>
              <a:t>sheets</a:t>
            </a:r>
            <a:r>
              <a:rPr lang="it-IT" altLang="en-US" sz="2200" dirty="0">
                <a:latin typeface="Arial" panose="020B0604020202020204" pitchFamily="34" charset="0"/>
                <a:cs typeface="Arial" panose="020B0604020202020204" pitchFamily="34" charset="0"/>
              </a:rPr>
              <a:t> in a </a:t>
            </a:r>
            <a:r>
              <a:rPr lang="it-IT" altLang="en-US" sz="2200" dirty="0" err="1">
                <a:latin typeface="Arial" panose="020B0604020202020204" pitchFamily="34" charset="0"/>
                <a:cs typeface="Arial" panose="020B0604020202020204" pitchFamily="34" charset="0"/>
              </a:rPr>
              <a:t>similar</a:t>
            </a:r>
            <a:r>
              <a:rPr lang="it-IT" altLang="en-US" sz="2200" dirty="0">
                <a:latin typeface="Arial" panose="020B0604020202020204" pitchFamily="34" charset="0"/>
                <a:cs typeface="Arial" panose="020B0604020202020204" pitchFamily="34" charset="0"/>
              </a:rPr>
              <a:t> way </a:t>
            </a:r>
            <a:r>
              <a:rPr lang="it-IT" altLang="en-US" sz="2200" dirty="0" err="1">
                <a:latin typeface="Arial" panose="020B0604020202020204" pitchFamily="34" charset="0"/>
                <a:cs typeface="Arial" panose="020B0604020202020204" pitchFamily="34" charset="0"/>
              </a:rPr>
              <a:t>average</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P</a:t>
            </a:r>
            <a:r>
              <a:rPr lang="it-IT" altLang="en-US" sz="2200" dirty="0">
                <a:latin typeface="Arial" panose="020B0604020202020204" pitchFamily="34" charset="0"/>
                <a:cs typeface="Arial" panose="020B0604020202020204" pitchFamily="34" charset="0"/>
              </a:rPr>
              <a:t>(b)&gt;100 e ΣP(b)&gt;ΣP(a)</a:t>
            </a:r>
          </a:p>
          <a:p>
            <a:pPr algn="just" eaLnBrk="1" hangingPunct="1">
              <a:spcBef>
                <a:spcPct val="0"/>
              </a:spcBef>
              <a:buFontTx/>
              <a:buNone/>
            </a:pPr>
            <a:r>
              <a:rPr lang="it-IT" altLang="en-US" sz="2200" dirty="0">
                <a:solidFill>
                  <a:srgbClr val="FF0000"/>
                </a:solidFill>
                <a:latin typeface="Arial" panose="020B0604020202020204" pitchFamily="34" charset="0"/>
                <a:cs typeface="Arial" panose="020B0604020202020204" pitchFamily="34" charset="0"/>
              </a:rPr>
              <a:t>3. </a:t>
            </a:r>
            <a:r>
              <a:rPr lang="it-IT" altLang="en-US" sz="2200" dirty="0" err="1">
                <a:solidFill>
                  <a:srgbClr val="FF0000"/>
                </a:solidFill>
                <a:latin typeface="Arial" panose="020B0604020202020204" pitchFamily="34" charset="0"/>
                <a:cs typeface="Arial" panose="020B0604020202020204" pitchFamily="34" charset="0"/>
              </a:rPr>
              <a:t>Resolves</a:t>
            </a:r>
            <a:r>
              <a:rPr lang="it-IT" altLang="en-US" sz="2200" dirty="0">
                <a:solidFill>
                  <a:srgbClr val="FF0000"/>
                </a:solidFill>
                <a:latin typeface="Arial" panose="020B0604020202020204" pitchFamily="34" charset="0"/>
                <a:cs typeface="Arial" panose="020B0604020202020204" pitchFamily="34" charset="0"/>
              </a:rPr>
              <a:t> </a:t>
            </a:r>
            <a:r>
              <a:rPr lang="it-IT" altLang="en-US" sz="2200" dirty="0" err="1">
                <a:solidFill>
                  <a:srgbClr val="FF0000"/>
                </a:solidFill>
                <a:latin typeface="Arial" panose="020B0604020202020204" pitchFamily="34" charset="0"/>
                <a:cs typeface="Arial" panose="020B0604020202020204" pitchFamily="34" charset="0"/>
              </a:rPr>
              <a:t>overlaps</a:t>
            </a:r>
            <a:r>
              <a:rPr lang="it-IT" altLang="en-US" sz="2200" dirty="0">
                <a:solidFill>
                  <a:srgbClr val="FF0000"/>
                </a:solidFill>
                <a:latin typeface="Arial" panose="020B0604020202020204" pitchFamily="34" charset="0"/>
                <a:cs typeface="Arial" panose="020B0604020202020204" pitchFamily="34" charset="0"/>
              </a:rPr>
              <a:t> </a:t>
            </a:r>
            <a:r>
              <a:rPr lang="el-GR" altLang="en-US" sz="2200" dirty="0">
                <a:solidFill>
                  <a:srgbClr val="FF0000"/>
                </a:solidFill>
                <a:latin typeface="Arial" panose="020B0604020202020204" pitchFamily="34" charset="0"/>
                <a:cs typeface="Arial" panose="020B0604020202020204" pitchFamily="34" charset="0"/>
              </a:rPr>
              <a:t>α</a:t>
            </a:r>
            <a:r>
              <a:rPr lang="it-IT" altLang="en-US" sz="2200" dirty="0">
                <a:solidFill>
                  <a:srgbClr val="FF0000"/>
                </a:solidFill>
                <a:latin typeface="Arial" panose="020B0604020202020204" pitchFamily="34" charset="0"/>
                <a:cs typeface="Arial" panose="020B0604020202020204" pitchFamily="34" charset="0"/>
              </a:rPr>
              <a:t>/β </a:t>
            </a:r>
            <a:endParaRPr lang="it-IT" altLang="en-US" sz="2200"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dirty="0">
                <a:solidFill>
                  <a:srgbClr val="FF0000"/>
                </a:solidFill>
                <a:latin typeface="Arial" panose="020B0604020202020204" pitchFamily="34" charset="0"/>
                <a:cs typeface="Arial" panose="020B0604020202020204" pitchFamily="34" charset="0"/>
              </a:rPr>
              <a:t>4. </a:t>
            </a:r>
            <a:r>
              <a:rPr lang="el-GR" altLang="en-US" sz="2200" dirty="0">
                <a:solidFill>
                  <a:srgbClr val="FF0000"/>
                </a:solidFill>
                <a:latin typeface="Arial" panose="020B0604020202020204" pitchFamily="34" charset="0"/>
                <a:cs typeface="Arial" panose="020B0604020202020204" pitchFamily="34" charset="0"/>
              </a:rPr>
              <a:t>Β</a:t>
            </a:r>
            <a:r>
              <a:rPr lang="it-IT" altLang="en-US" sz="2200" dirty="0">
                <a:solidFill>
                  <a:srgbClr val="FF0000"/>
                </a:solidFill>
                <a:latin typeface="Arial" panose="020B0604020202020204" pitchFamily="34" charset="0"/>
                <a:cs typeface="Arial" panose="020B0604020202020204" pitchFamily="34" charset="0"/>
              </a:rPr>
              <a:t> turns </a:t>
            </a:r>
          </a:p>
          <a:p>
            <a:pPr algn="just" eaLnBrk="1" hangingPunct="1">
              <a:spcBef>
                <a:spcPct val="0"/>
              </a:spcBef>
            </a:pPr>
            <a:r>
              <a:rPr lang="it-IT" altLang="en-US" sz="2200" dirty="0">
                <a:latin typeface="Arial" panose="020B0604020202020204" pitchFamily="34" charset="0"/>
                <a:cs typeface="Arial" panose="020B0604020202020204" pitchFamily="34" charset="0"/>
              </a:rPr>
              <a:t> At the end β turns are </a:t>
            </a:r>
            <a:r>
              <a:rPr lang="it-IT" altLang="en-US" sz="2200" dirty="0" err="1">
                <a:latin typeface="Arial" panose="020B0604020202020204" pitchFamily="34" charset="0"/>
                <a:cs typeface="Arial" panose="020B0604020202020204" pitchFamily="34" charset="0"/>
              </a:rPr>
              <a:t>detected</a:t>
            </a:r>
            <a:endParaRPr lang="it-IT" altLang="en-US" sz="2200" dirty="0">
              <a:latin typeface="Arial" panose="020B0604020202020204" pitchFamily="34" charset="0"/>
              <a:cs typeface="Arial" panose="020B0604020202020204" pitchFamily="34" charset="0"/>
            </a:endParaRPr>
          </a:p>
          <a:p>
            <a:pPr algn="just" eaLnBrk="1" hangingPunct="1">
              <a:spcBef>
                <a:spcPct val="0"/>
              </a:spcBef>
            </a:pP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P</a:t>
            </a:r>
            <a:r>
              <a:rPr lang="it-IT" altLang="en-US" sz="2200" dirty="0">
                <a:latin typeface="Arial" panose="020B0604020202020204" pitchFamily="34" charset="0"/>
                <a:cs typeface="Arial" panose="020B0604020202020204" pitchFamily="34" charset="0"/>
              </a:rPr>
              <a:t>(t)i=</a:t>
            </a:r>
            <a:r>
              <a:rPr lang="it-IT" altLang="en-US" sz="2200" dirty="0" err="1">
                <a:latin typeface="Arial" panose="020B0604020202020204" pitchFamily="34" charset="0"/>
                <a:cs typeface="Arial" panose="020B0604020202020204" pitchFamily="34" charset="0"/>
              </a:rPr>
              <a:t>f</a:t>
            </a:r>
            <a:r>
              <a:rPr lang="it-IT" altLang="en-US" sz="2200" dirty="0">
                <a:latin typeface="Arial" panose="020B0604020202020204" pitchFamily="34" charset="0"/>
                <a:cs typeface="Arial" panose="020B0604020202020204" pitchFamily="34" charset="0"/>
              </a:rPr>
              <a:t>(i)+</a:t>
            </a:r>
            <a:r>
              <a:rPr lang="it-IT" altLang="en-US" sz="2200" dirty="0" err="1">
                <a:latin typeface="Arial" panose="020B0604020202020204" pitchFamily="34" charset="0"/>
                <a:cs typeface="Arial" panose="020B0604020202020204" pitchFamily="34" charset="0"/>
              </a:rPr>
              <a:t>f</a:t>
            </a:r>
            <a:r>
              <a:rPr lang="it-IT" altLang="en-US" sz="2200" dirty="0">
                <a:latin typeface="Arial" panose="020B0604020202020204" pitchFamily="34" charset="0"/>
                <a:cs typeface="Arial" panose="020B0604020202020204" pitchFamily="34" charset="0"/>
              </a:rPr>
              <a:t>(i+1)+</a:t>
            </a:r>
            <a:r>
              <a:rPr lang="it-IT" altLang="en-US" sz="2200" dirty="0" err="1">
                <a:latin typeface="Arial" panose="020B0604020202020204" pitchFamily="34" charset="0"/>
                <a:cs typeface="Arial" panose="020B0604020202020204" pitchFamily="34" charset="0"/>
              </a:rPr>
              <a:t>f</a:t>
            </a:r>
            <a:r>
              <a:rPr lang="it-IT" altLang="en-US" sz="2200" dirty="0">
                <a:latin typeface="Arial" panose="020B0604020202020204" pitchFamily="34" charset="0"/>
                <a:cs typeface="Arial" panose="020B0604020202020204" pitchFamily="34" charset="0"/>
              </a:rPr>
              <a:t>(i+2)+</a:t>
            </a:r>
            <a:r>
              <a:rPr lang="it-IT" altLang="en-US" sz="2200" dirty="0" err="1">
                <a:latin typeface="Arial" panose="020B0604020202020204" pitchFamily="34" charset="0"/>
                <a:cs typeface="Arial" panose="020B0604020202020204" pitchFamily="34" charset="0"/>
              </a:rPr>
              <a:t>f</a:t>
            </a:r>
            <a:r>
              <a:rPr lang="it-IT" altLang="en-US" sz="2200" dirty="0">
                <a:latin typeface="Arial" panose="020B0604020202020204" pitchFamily="34" charset="0"/>
                <a:cs typeface="Arial" panose="020B0604020202020204" pitchFamily="34" charset="0"/>
              </a:rPr>
              <a:t>(i+3) </a:t>
            </a:r>
            <a:r>
              <a:rPr lang="it-IT" altLang="en-US" sz="2200" dirty="0" err="1">
                <a:latin typeface="Arial" panose="020B0604020202020204" pitchFamily="34" charset="0"/>
                <a:cs typeface="Arial" panose="020B0604020202020204" pitchFamily="34" charset="0"/>
              </a:rPr>
              <a:t>is</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calculated</a:t>
            </a:r>
            <a:endParaRPr lang="it-IT" altLang="en-US" sz="2200" dirty="0">
              <a:latin typeface="Arial" panose="020B0604020202020204" pitchFamily="34" charset="0"/>
              <a:cs typeface="Arial" panose="020B0604020202020204" pitchFamily="34" charset="0"/>
            </a:endParaRPr>
          </a:p>
          <a:p>
            <a:pPr algn="just" eaLnBrk="1" hangingPunct="1">
              <a:spcBef>
                <a:spcPct val="0"/>
              </a:spcBef>
            </a:pP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If</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P</a:t>
            </a:r>
            <a:r>
              <a:rPr lang="it-IT" altLang="en-US" sz="2200" dirty="0">
                <a:latin typeface="Arial" panose="020B0604020202020204" pitchFamily="34" charset="0"/>
                <a:cs typeface="Arial" panose="020B0604020202020204" pitchFamily="34" charset="0"/>
              </a:rPr>
              <a:t>(t)i&gt;0.000075 and the </a:t>
            </a:r>
            <a:r>
              <a:rPr lang="it-IT" altLang="en-US" sz="2200" dirty="0" err="1">
                <a:latin typeface="Arial" panose="020B0604020202020204" pitchFamily="34" charset="0"/>
                <a:cs typeface="Arial" panose="020B0604020202020204" pitchFamily="34" charset="0"/>
              </a:rPr>
              <a:t>average</a:t>
            </a:r>
            <a:r>
              <a:rPr lang="it-IT" altLang="en-US" sz="2200" dirty="0">
                <a:latin typeface="Arial" panose="020B0604020202020204" pitchFamily="34" charset="0"/>
                <a:cs typeface="Arial" panose="020B0604020202020204" pitchFamily="34" charset="0"/>
              </a:rPr>
              <a:t> </a:t>
            </a:r>
            <a:r>
              <a:rPr lang="it-IT" altLang="en-US" sz="2200" dirty="0" err="1">
                <a:latin typeface="Arial" panose="020B0604020202020204" pitchFamily="34" charset="0"/>
                <a:cs typeface="Arial" panose="020B0604020202020204" pitchFamily="34" charset="0"/>
              </a:rPr>
              <a:t>value</a:t>
            </a:r>
            <a:r>
              <a:rPr lang="it-IT" altLang="en-US" sz="2200" dirty="0">
                <a:latin typeface="Arial" panose="020B0604020202020204" pitchFamily="34" charset="0"/>
                <a:cs typeface="Arial" panose="020B0604020202020204" pitchFamily="34" charset="0"/>
              </a:rPr>
              <a:t> (from i to i+3) of </a:t>
            </a:r>
            <a:r>
              <a:rPr lang="it-IT" altLang="en-US" sz="2200" dirty="0" err="1">
                <a:latin typeface="Arial" panose="020B0604020202020204" pitchFamily="34" charset="0"/>
                <a:cs typeface="Arial" panose="020B0604020202020204" pitchFamily="34" charset="0"/>
              </a:rPr>
              <a:t>P</a:t>
            </a:r>
            <a:r>
              <a:rPr lang="it-IT" altLang="en-US" sz="2200" dirty="0">
                <a:latin typeface="Arial" panose="020B0604020202020204" pitchFamily="34" charset="0"/>
                <a:cs typeface="Arial" panose="020B0604020202020204" pitchFamily="34" charset="0"/>
              </a:rPr>
              <a:t>(t) &gt;100 and ΣP(a)&lt;ΣP(t)&gt;ΣP(b)</a:t>
            </a:r>
          </a:p>
          <a:p>
            <a:pPr algn="just" eaLnBrk="1" hangingPunct="1">
              <a:spcBef>
                <a:spcPct val="0"/>
              </a:spcBef>
              <a:buFontTx/>
              <a:buNone/>
            </a:pPr>
            <a:endParaRPr lang="it-IT" altLang="en-US" sz="1400" dirty="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it-IT" altLang="en-US" sz="2200" b="1" i="1" dirty="0" err="1">
                <a:solidFill>
                  <a:srgbClr val="4167FF"/>
                </a:solidFill>
                <a:latin typeface="Arial" panose="020B0604020202020204" pitchFamily="34" charset="0"/>
                <a:cs typeface="Arial" panose="020B0604020202020204" pitchFamily="34" charset="0"/>
              </a:rPr>
              <a:t>This</a:t>
            </a:r>
            <a:r>
              <a:rPr lang="it-IT" altLang="en-US" sz="2200" b="1" i="1" dirty="0">
                <a:solidFill>
                  <a:srgbClr val="4167FF"/>
                </a:solidFill>
                <a:latin typeface="Arial" panose="020B0604020202020204" pitchFamily="34" charset="0"/>
                <a:cs typeface="Arial" panose="020B0604020202020204" pitchFamily="34" charset="0"/>
              </a:rPr>
              <a:t> </a:t>
            </a:r>
            <a:r>
              <a:rPr lang="it-IT" altLang="en-US" sz="2200" b="1" i="1" dirty="0" err="1">
                <a:solidFill>
                  <a:srgbClr val="4167FF"/>
                </a:solidFill>
                <a:latin typeface="Arial" panose="020B0604020202020204" pitchFamily="34" charset="0"/>
                <a:cs typeface="Arial" panose="020B0604020202020204" pitchFamily="34" charset="0"/>
              </a:rPr>
              <a:t>method</a:t>
            </a:r>
            <a:r>
              <a:rPr lang="it-IT" altLang="en-US" sz="2200" b="1" i="1" dirty="0">
                <a:solidFill>
                  <a:srgbClr val="4167FF"/>
                </a:solidFill>
                <a:latin typeface="Arial" panose="020B0604020202020204" pitchFamily="34" charset="0"/>
                <a:cs typeface="Arial" panose="020B0604020202020204" pitchFamily="34" charset="0"/>
              </a:rPr>
              <a:t> </a:t>
            </a:r>
            <a:r>
              <a:rPr lang="it-IT" altLang="en-US" sz="2200" b="1" i="1" dirty="0" err="1">
                <a:solidFill>
                  <a:srgbClr val="4167FF"/>
                </a:solidFill>
                <a:latin typeface="Arial" panose="020B0604020202020204" pitchFamily="34" charset="0"/>
                <a:cs typeface="Arial" panose="020B0604020202020204" pitchFamily="34" charset="0"/>
              </a:rPr>
              <a:t>considers</a:t>
            </a:r>
            <a:r>
              <a:rPr lang="it-IT" altLang="en-US" sz="2200" b="1" i="1" dirty="0">
                <a:solidFill>
                  <a:srgbClr val="4167FF"/>
                </a:solidFill>
                <a:latin typeface="Arial" panose="020B0604020202020204" pitchFamily="34" charset="0"/>
                <a:cs typeface="Arial" panose="020B0604020202020204" pitchFamily="34" charset="0"/>
              </a:rPr>
              <a:t> </a:t>
            </a:r>
            <a:r>
              <a:rPr lang="it-IT" altLang="en-US" sz="2200" b="1" i="1" dirty="0" err="1">
                <a:solidFill>
                  <a:srgbClr val="4167FF"/>
                </a:solidFill>
                <a:latin typeface="Arial" panose="020B0604020202020204" pitchFamily="34" charset="0"/>
                <a:cs typeface="Arial" panose="020B0604020202020204" pitchFamily="34" charset="0"/>
              </a:rPr>
              <a:t>only</a:t>
            </a:r>
            <a:r>
              <a:rPr lang="it-IT" altLang="en-US" sz="2200" b="1" i="1" dirty="0">
                <a:solidFill>
                  <a:srgbClr val="4167FF"/>
                </a:solidFill>
                <a:latin typeface="Arial" panose="020B0604020202020204" pitchFamily="34" charset="0"/>
                <a:cs typeface="Arial" panose="020B0604020202020204" pitchFamily="34" charset="0"/>
              </a:rPr>
              <a:t> the single aa,
</a:t>
            </a:r>
            <a:r>
              <a:rPr lang="it-IT" altLang="en-US" sz="2200" b="1" i="1" dirty="0" err="1">
                <a:solidFill>
                  <a:srgbClr val="4167FF"/>
                </a:solidFill>
                <a:latin typeface="Arial" panose="020B0604020202020204" pitchFamily="34" charset="0"/>
                <a:cs typeface="Arial" panose="020B0604020202020204" pitchFamily="34" charset="0"/>
              </a:rPr>
              <a:t>does</a:t>
            </a:r>
            <a:r>
              <a:rPr lang="it-IT" altLang="en-US" sz="2200" b="1" i="1" dirty="0">
                <a:solidFill>
                  <a:srgbClr val="4167FF"/>
                </a:solidFill>
                <a:latin typeface="Arial" panose="020B0604020202020204" pitchFamily="34" charset="0"/>
                <a:cs typeface="Arial" panose="020B0604020202020204" pitchFamily="34" charset="0"/>
              </a:rPr>
              <a:t> </a:t>
            </a:r>
            <a:r>
              <a:rPr lang="it-IT" altLang="en-US" sz="2200" b="1" i="1" dirty="0" err="1">
                <a:solidFill>
                  <a:srgbClr val="4167FF"/>
                </a:solidFill>
                <a:latin typeface="Arial" panose="020B0604020202020204" pitchFamily="34" charset="0"/>
                <a:cs typeface="Arial" panose="020B0604020202020204" pitchFamily="34" charset="0"/>
              </a:rPr>
              <a:t>not</a:t>
            </a:r>
            <a:r>
              <a:rPr lang="it-IT" altLang="en-US" sz="2200" b="1" i="1" dirty="0">
                <a:solidFill>
                  <a:srgbClr val="4167FF"/>
                </a:solidFill>
                <a:latin typeface="Arial" panose="020B0604020202020204" pitchFamily="34" charset="0"/>
                <a:cs typeface="Arial" panose="020B0604020202020204" pitchFamily="34" charset="0"/>
              </a:rPr>
              <a:t> use </a:t>
            </a:r>
            <a:r>
              <a:rPr lang="it-IT" altLang="en-US" sz="2200" b="1" i="1" dirty="0" err="1">
                <a:solidFill>
                  <a:srgbClr val="4167FF"/>
                </a:solidFill>
                <a:latin typeface="Arial" panose="020B0604020202020204" pitchFamily="34" charset="0"/>
                <a:cs typeface="Arial" panose="020B0604020202020204" pitchFamily="34" charset="0"/>
              </a:rPr>
              <a:t>conditional</a:t>
            </a:r>
            <a:r>
              <a:rPr lang="it-IT" altLang="en-US" sz="2200" b="1" i="1" dirty="0">
                <a:solidFill>
                  <a:srgbClr val="4167FF"/>
                </a:solidFill>
                <a:latin typeface="Arial" panose="020B0604020202020204" pitchFamily="34" charset="0"/>
                <a:cs typeface="Arial" panose="020B0604020202020204" pitchFamily="34" charset="0"/>
              </a:rPr>
              <a:t> </a:t>
            </a:r>
            <a:r>
              <a:rPr lang="it-IT" altLang="en-US" sz="2200" b="1" i="1" dirty="0" err="1">
                <a:solidFill>
                  <a:srgbClr val="4167FF"/>
                </a:solidFill>
                <a:latin typeface="Arial" panose="020B0604020202020204" pitchFamily="34" charset="0"/>
                <a:cs typeface="Arial" panose="020B0604020202020204" pitchFamily="34" charset="0"/>
              </a:rPr>
              <a:t>P</a:t>
            </a:r>
            <a:endParaRPr lang="it-IT" altLang="en-US" sz="2200" b="1" i="1" dirty="0">
              <a:solidFill>
                <a:srgbClr val="4167FF"/>
              </a:solidFill>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806E3DB6-43B4-5E47-8164-4A903824D109}"/>
              </a:ext>
            </a:extLst>
          </p:cNvPr>
          <p:cNvSpPr/>
          <p:nvPr/>
        </p:nvSpPr>
        <p:spPr>
          <a:xfrm>
            <a:off x="5340087" y="6254635"/>
            <a:ext cx="3722494" cy="523220"/>
          </a:xfrm>
          <a:prstGeom prst="rect">
            <a:avLst/>
          </a:prstGeom>
          <a:solidFill>
            <a:schemeClr val="tx2">
              <a:lumMod val="20000"/>
              <a:lumOff val="80000"/>
            </a:schemeClr>
          </a:solidFill>
        </p:spPr>
        <p:txBody>
          <a:bodyPr wrap="none">
            <a:spAutoFit/>
          </a:bodyPr>
          <a:lstStyle/>
          <a:p>
            <a:pPr eaLnBrk="1" fontAlgn="auto" hangingPunct="1">
              <a:spcBef>
                <a:spcPts val="0"/>
              </a:spcBef>
              <a:spcAft>
                <a:spcPts val="0"/>
              </a:spcAft>
              <a:defRPr/>
            </a:pPr>
            <a:r>
              <a:rPr lang="it-IT" sz="2800" dirty="0">
                <a:solidFill>
                  <a:srgbClr val="4167FF"/>
                </a:solidFill>
                <a:latin typeface="Arial"/>
                <a:ea typeface="+mn-ea"/>
                <a:cs typeface="Arial"/>
              </a:rPr>
              <a:t>Q</a:t>
            </a:r>
            <a:r>
              <a:rPr lang="it-IT" sz="2800" baseline="-25000" dirty="0">
                <a:solidFill>
                  <a:srgbClr val="4167FF"/>
                </a:solidFill>
                <a:latin typeface="Arial"/>
                <a:ea typeface="+mn-ea"/>
                <a:cs typeface="Arial"/>
              </a:rPr>
              <a:t>3 </a:t>
            </a:r>
            <a:r>
              <a:rPr lang="it-IT" sz="2800" dirty="0" err="1">
                <a:solidFill>
                  <a:srgbClr val="4167FF"/>
                </a:solidFill>
                <a:latin typeface="Arial"/>
                <a:ea typeface="+mn-ea"/>
                <a:cs typeface="Arial"/>
              </a:rPr>
              <a:t>approximately</a:t>
            </a:r>
            <a:r>
              <a:rPr lang="it-IT" sz="2800" dirty="0">
                <a:solidFill>
                  <a:srgbClr val="4167FF"/>
                </a:solidFill>
                <a:latin typeface="Arial"/>
                <a:ea typeface="+mn-ea"/>
                <a:cs typeface="Arial"/>
              </a:rPr>
              <a:t> 50%</a:t>
            </a:r>
            <a:endParaRPr lang="it-IT" sz="2800" dirty="0">
              <a:solidFill>
                <a:srgbClr val="4167FF"/>
              </a:solidFill>
              <a:latin typeface="+mn-lt"/>
              <a:ea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CC3E7-CAC8-BC47-9985-085E633A4828}"/>
              </a:ext>
            </a:extLst>
          </p:cNvPr>
          <p:cNvSpPr>
            <a:spLocks noChangeArrowheads="1"/>
          </p:cNvSpPr>
          <p:nvPr/>
        </p:nvSpPr>
        <p:spPr bwMode="auto">
          <a:xfrm>
            <a:off x="177800" y="76200"/>
            <a:ext cx="8866188" cy="1446550"/>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The GOR </a:t>
            </a:r>
            <a:r>
              <a:rPr lang="it-IT" sz="3600" dirty="0" err="1">
                <a:solidFill>
                  <a:srgbClr val="FF0000"/>
                </a:solidFill>
                <a:latin typeface="Arial"/>
                <a:ea typeface="+mn-ea"/>
              </a:rPr>
              <a:t>method</a:t>
            </a:r>
            <a:endParaRPr lang="it-IT" sz="3600" dirty="0">
              <a:solidFill>
                <a:srgbClr val="FF0000"/>
              </a:solidFill>
              <a:latin typeface="Arial"/>
              <a:ea typeface="+mn-ea"/>
            </a:endParaRPr>
          </a:p>
          <a:p>
            <a:pPr algn="ctr" eaLnBrk="1" fontAlgn="auto" hangingPunct="1">
              <a:spcBef>
                <a:spcPts val="0"/>
              </a:spcBef>
              <a:spcAft>
                <a:spcPts val="0"/>
              </a:spcAft>
              <a:defRPr/>
            </a:pPr>
            <a:r>
              <a:rPr lang="it-IT" sz="2400" dirty="0">
                <a:solidFill>
                  <a:srgbClr val="FF0000"/>
                </a:solidFill>
                <a:latin typeface="Arial"/>
                <a:ea typeface="+mn-ea"/>
              </a:rPr>
              <a:t>(Garnier-</a:t>
            </a:r>
            <a:r>
              <a:rPr lang="it-IT" sz="2400" dirty="0" err="1">
                <a:solidFill>
                  <a:srgbClr val="FF0000"/>
                </a:solidFill>
                <a:latin typeface="Arial"/>
                <a:ea typeface="+mn-ea"/>
              </a:rPr>
              <a:t>Osguthorpe</a:t>
            </a:r>
            <a:r>
              <a:rPr lang="it-IT" sz="2400" dirty="0">
                <a:solidFill>
                  <a:srgbClr val="FF0000"/>
                </a:solidFill>
                <a:latin typeface="Arial"/>
                <a:ea typeface="+mn-ea"/>
              </a:rPr>
              <a:t>-Robson, 1978)</a:t>
            </a:r>
          </a:p>
          <a:p>
            <a:pPr algn="ctr" eaLnBrk="1" fontAlgn="auto" hangingPunct="1">
              <a:spcBef>
                <a:spcPts val="0"/>
              </a:spcBef>
              <a:spcAft>
                <a:spcPts val="0"/>
              </a:spcAft>
              <a:defRPr/>
            </a:pPr>
            <a:r>
              <a:rPr lang="it-IT" sz="2800" dirty="0" err="1">
                <a:solidFill>
                  <a:srgbClr val="FF0000"/>
                </a:solidFill>
                <a:latin typeface="Arial"/>
                <a:ea typeface="+mn-ea"/>
              </a:rPr>
              <a:t>Consider</a:t>
            </a:r>
            <a:r>
              <a:rPr lang="it-IT" sz="2800" dirty="0">
                <a:solidFill>
                  <a:srgbClr val="FF0000"/>
                </a:solidFill>
                <a:latin typeface="Arial"/>
                <a:ea typeface="+mn-ea"/>
              </a:rPr>
              <a:t> a </a:t>
            </a:r>
            <a:r>
              <a:rPr lang="it-IT" sz="2800" dirty="0" err="1">
                <a:solidFill>
                  <a:srgbClr val="FF0000"/>
                </a:solidFill>
                <a:latin typeface="Arial"/>
                <a:ea typeface="+mn-ea"/>
              </a:rPr>
              <a:t>sequence</a:t>
            </a:r>
            <a:r>
              <a:rPr lang="it-IT" sz="2800" dirty="0">
                <a:solidFill>
                  <a:srgbClr val="FF0000"/>
                </a:solidFill>
                <a:latin typeface="Arial"/>
                <a:ea typeface="+mn-ea"/>
              </a:rPr>
              <a:t> </a:t>
            </a:r>
            <a:r>
              <a:rPr lang="it-IT" sz="2800" dirty="0" err="1">
                <a:solidFill>
                  <a:srgbClr val="FF0000"/>
                </a:solidFill>
                <a:latin typeface="Arial"/>
                <a:ea typeface="+mn-ea"/>
              </a:rPr>
              <a:t>segment</a:t>
            </a:r>
            <a:endParaRPr lang="it-IT" sz="2800" dirty="0">
              <a:solidFill>
                <a:srgbClr val="FF0000"/>
              </a:solidFill>
              <a:latin typeface="Arial"/>
              <a:ea typeface="+mn-ea"/>
            </a:endParaRPr>
          </a:p>
        </p:txBody>
      </p:sp>
      <p:sp>
        <p:nvSpPr>
          <p:cNvPr id="56322" name="Text Box 3">
            <a:extLst>
              <a:ext uri="{FF2B5EF4-FFF2-40B4-BE49-F238E27FC236}">
                <a16:creationId xmlns:a16="http://schemas.microsoft.com/office/drawing/2014/main" id="{A30AB126-E7A8-604D-A1CB-1D2336531D15}"/>
              </a:ext>
            </a:extLst>
          </p:cNvPr>
          <p:cNvSpPr txBox="1">
            <a:spLocks noChangeArrowheads="1"/>
          </p:cNvSpPr>
          <p:nvPr/>
        </p:nvSpPr>
        <p:spPr bwMode="auto">
          <a:xfrm>
            <a:off x="250825" y="1544638"/>
            <a:ext cx="8745538" cy="398570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pPr>
            <a:r>
              <a:rPr lang="it-IT" altLang="en-US" sz="2300" dirty="0">
                <a:latin typeface="Arial" panose="020B0604020202020204" pitchFamily="34" charset="0"/>
                <a:cs typeface="Arial" panose="020B0604020202020204" pitchFamily="34" charset="0"/>
              </a:rPr>
              <a:t>Like C-F, </a:t>
            </a:r>
            <a:r>
              <a:rPr lang="it-IT" altLang="en-US" sz="2300" b="1" dirty="0">
                <a:latin typeface="Arial" panose="020B0604020202020204" pitchFamily="34" charset="0"/>
                <a:cs typeface="Arial" panose="020B0604020202020204" pitchFamily="34" charset="0"/>
              </a:rPr>
              <a:t>GOR </a:t>
            </a:r>
            <a:r>
              <a:rPr lang="it-IT" altLang="en-US" sz="2300" dirty="0" err="1">
                <a:latin typeface="Arial" panose="020B0604020202020204" pitchFamily="34" charset="0"/>
                <a:cs typeface="Arial" panose="020B0604020202020204" pitchFamily="34" charset="0"/>
              </a:rPr>
              <a:t>it</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is</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based</a:t>
            </a:r>
            <a:r>
              <a:rPr lang="it-IT" altLang="en-US" sz="2300" dirty="0">
                <a:latin typeface="Arial" panose="020B0604020202020204" pitchFamily="34" charset="0"/>
                <a:cs typeface="Arial" panose="020B0604020202020204" pitchFamily="34" charset="0"/>
              </a:rPr>
              <a:t> on the </a:t>
            </a:r>
            <a:r>
              <a:rPr lang="it-IT" altLang="en-US" sz="2300" dirty="0" err="1">
                <a:latin typeface="Arial" panose="020B0604020202020204" pitchFamily="34" charset="0"/>
                <a:cs typeface="Arial" panose="020B0604020202020204" pitchFamily="34" charset="0"/>
              </a:rPr>
              <a:t>statistical</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analysis</a:t>
            </a:r>
            <a:r>
              <a:rPr lang="it-IT" altLang="en-US" sz="2300" dirty="0">
                <a:latin typeface="Arial" panose="020B0604020202020204" pitchFamily="34" charset="0"/>
                <a:cs typeface="Arial" panose="020B0604020202020204" pitchFamily="34" charset="0"/>
              </a:rPr>
              <a:t> of the </a:t>
            </a:r>
            <a:r>
              <a:rPr lang="it-IT" altLang="en-US" sz="2300" dirty="0" err="1">
                <a:latin typeface="Arial" panose="020B0604020202020204" pitchFamily="34" charset="0"/>
                <a:cs typeface="Arial" panose="020B0604020202020204" pitchFamily="34" charset="0"/>
              </a:rPr>
              <a:t>residual</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composition</a:t>
            </a:r>
            <a:r>
              <a:rPr lang="it-IT" altLang="en-US" sz="2300" dirty="0">
                <a:latin typeface="Arial" panose="020B0604020202020204" pitchFamily="34" charset="0"/>
                <a:cs typeface="Arial" panose="020B0604020202020204" pitchFamily="34" charset="0"/>
              </a:rPr>
              <a:t> of the </a:t>
            </a:r>
            <a:r>
              <a:rPr lang="it-IT" altLang="en-US" sz="2300" dirty="0" err="1">
                <a:latin typeface="Arial" panose="020B0604020202020204" pitchFamily="34" charset="0"/>
                <a:cs typeface="Arial" panose="020B0604020202020204" pitchFamily="34" charset="0"/>
              </a:rPr>
              <a:t>known</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secondary</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structures</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present</a:t>
            </a:r>
            <a:r>
              <a:rPr lang="it-IT" altLang="en-US" sz="2300" dirty="0">
                <a:latin typeface="Arial" panose="020B0604020202020204" pitchFamily="34" charset="0"/>
                <a:cs typeface="Arial" panose="020B0604020202020204" pitchFamily="34" charset="0"/>
              </a:rPr>
              <a:t> in PDB.</a:t>
            </a:r>
          </a:p>
          <a:p>
            <a:pPr algn="just" eaLnBrk="1" hangingPunct="1">
              <a:spcBef>
                <a:spcPct val="0"/>
              </a:spcBef>
            </a:pPr>
            <a:r>
              <a:rPr lang="it-IT" altLang="en-US" sz="2300" b="1" dirty="0" err="1">
                <a:latin typeface="Arial" panose="020B0604020202020204" pitchFamily="34" charset="0"/>
                <a:cs typeface="Arial" panose="020B0604020202020204" pitchFamily="34" charset="0"/>
              </a:rPr>
              <a:t>Bayesian</a:t>
            </a:r>
            <a:r>
              <a:rPr lang="it-IT" altLang="en-US" sz="2300" b="1" dirty="0">
                <a:latin typeface="Arial" panose="020B0604020202020204" pitchFamily="34" charset="0"/>
                <a:cs typeface="Arial" panose="020B0604020202020204" pitchFamily="34" charset="0"/>
              </a:rPr>
              <a:t> </a:t>
            </a:r>
            <a:r>
              <a:rPr lang="it-IT" altLang="en-US" sz="2300" b="1" dirty="0" err="1">
                <a:latin typeface="Arial" panose="020B0604020202020204" pitchFamily="34" charset="0"/>
                <a:cs typeface="Arial" panose="020B0604020202020204" pitchFamily="34" charset="0"/>
              </a:rPr>
              <a:t>inference</a:t>
            </a:r>
            <a:r>
              <a:rPr lang="it-IT" altLang="en-US" sz="2300" b="1" dirty="0">
                <a:latin typeface="Arial" panose="020B0604020202020204" pitchFamily="34" charset="0"/>
                <a:cs typeface="Arial" panose="020B0604020202020204" pitchFamily="34" charset="0"/>
              </a:rPr>
              <a:t>:</a:t>
            </a:r>
          </a:p>
          <a:p>
            <a:pPr lvl="1" algn="just" eaLnBrk="1" hangingPunct="1">
              <a:spcBef>
                <a:spcPct val="0"/>
              </a:spcBef>
              <a:buFont typeface="Arial" panose="020B0604020202020204" pitchFamily="34" charset="0"/>
              <a:buChar char="•"/>
            </a:pPr>
            <a:r>
              <a:rPr lang="it-IT" altLang="en-US" sz="2300" dirty="0" err="1">
                <a:latin typeface="Arial" panose="020B0604020202020204" pitchFamily="34" charset="0"/>
                <a:cs typeface="Arial" panose="020B0604020202020204" pitchFamily="34" charset="0"/>
              </a:rPr>
              <a:t>Based</a:t>
            </a:r>
            <a:r>
              <a:rPr lang="it-IT" altLang="en-US" sz="2300" dirty="0">
                <a:latin typeface="Arial" panose="020B0604020202020204" pitchFamily="34" charset="0"/>
                <a:cs typeface="Arial" panose="020B0604020202020204" pitchFamily="34" charset="0"/>
              </a:rPr>
              <a:t> on </a:t>
            </a:r>
            <a:r>
              <a:rPr lang="it-IT" altLang="en-US" sz="2300" dirty="0" err="1">
                <a:latin typeface="Arial" panose="020B0604020202020204" pitchFamily="34" charset="0"/>
                <a:cs typeface="Arial" panose="020B0604020202020204" pitchFamily="34" charset="0"/>
              </a:rPr>
              <a:t>P</a:t>
            </a:r>
            <a:r>
              <a:rPr lang="it-IT" altLang="en-US" sz="2300" baseline="-25000" dirty="0" err="1">
                <a:latin typeface="Arial" panose="020B0604020202020204" pitchFamily="34" charset="0"/>
                <a:cs typeface="Arial" panose="020B0604020202020204" pitchFamily="34" charset="0"/>
              </a:rPr>
              <a:t>ij</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values</a:t>
            </a:r>
            <a:r>
              <a:rPr lang="it-IT" altLang="en-US" sz="2300" dirty="0">
                <a:latin typeface="Arial" panose="020B0604020202020204" pitchFamily="34" charset="0"/>
                <a:cs typeface="Arial" panose="020B0604020202020204" pitchFamily="34" charset="0"/>
              </a:rPr>
              <a:t> of Chou-</a:t>
            </a:r>
            <a:r>
              <a:rPr lang="it-IT" altLang="en-US" sz="2300" dirty="0" err="1">
                <a:latin typeface="Arial" panose="020B0604020202020204" pitchFamily="34" charset="0"/>
                <a:cs typeface="Arial" panose="020B0604020202020204" pitchFamily="34" charset="0"/>
              </a:rPr>
              <a:t>Fasman</a:t>
            </a:r>
            <a:endParaRPr lang="it-IT" altLang="en-US" sz="2300" dirty="0">
              <a:latin typeface="Arial" panose="020B0604020202020204" pitchFamily="34" charset="0"/>
              <a:cs typeface="Arial" panose="020B0604020202020204" pitchFamily="34" charset="0"/>
            </a:endParaRPr>
          </a:p>
          <a:p>
            <a:pPr lvl="1" algn="just" eaLnBrk="1" hangingPunct="1">
              <a:spcBef>
                <a:spcPct val="0"/>
              </a:spcBef>
              <a:buFont typeface="Arial" panose="020B0604020202020204" pitchFamily="34" charset="0"/>
              <a:buChar char="•"/>
            </a:pPr>
            <a:r>
              <a:rPr lang="it-IT" altLang="en-US" sz="2300" dirty="0">
                <a:latin typeface="Arial" panose="020B0604020202020204" pitchFamily="34" charset="0"/>
                <a:cs typeface="Arial" panose="020B0604020202020204" pitchFamily="34" charset="0"/>
              </a:rPr>
              <a:t>But </a:t>
            </a:r>
            <a:r>
              <a:rPr lang="it-IT" altLang="en-US" sz="2300" dirty="0" err="1">
                <a:latin typeface="Arial" panose="020B0604020202020204" pitchFamily="34" charset="0"/>
                <a:cs typeface="Arial" panose="020B0604020202020204" pitchFamily="34" charset="0"/>
              </a:rPr>
              <a:t>also</a:t>
            </a:r>
            <a:r>
              <a:rPr lang="it-IT" altLang="en-US" sz="2300" dirty="0">
                <a:latin typeface="Arial" panose="020B0604020202020204" pitchFamily="34" charset="0"/>
                <a:cs typeface="Arial" panose="020B0604020202020204" pitchFamily="34" charset="0"/>
              </a:rPr>
              <a:t> of the E sulla </a:t>
            </a:r>
            <a:r>
              <a:rPr lang="it-IT" altLang="en-US" sz="2300" dirty="0" err="1">
                <a:latin typeface="Arial" panose="020B0604020202020204" pitchFamily="34" charset="0"/>
                <a:cs typeface="Arial" panose="020B0604020202020204" pitchFamily="34" charset="0"/>
              </a:rPr>
              <a:t>conditional</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probability</a:t>
            </a:r>
            <a:r>
              <a:rPr lang="it-IT" altLang="en-US" sz="2300" dirty="0">
                <a:latin typeface="Arial" panose="020B0604020202020204" pitchFamily="34" charset="0"/>
                <a:cs typeface="Arial" panose="020B0604020202020204" pitchFamily="34" charset="0"/>
              </a:rPr>
              <a:t> of a AA </a:t>
            </a:r>
            <a:r>
              <a:rPr lang="it-IT" altLang="en-US" sz="2300" dirty="0" err="1">
                <a:latin typeface="Arial" panose="020B0604020202020204" pitchFamily="34" charset="0"/>
                <a:cs typeface="Arial" panose="020B0604020202020204" pitchFamily="34" charset="0"/>
              </a:rPr>
              <a:t>participating</a:t>
            </a:r>
            <a:r>
              <a:rPr lang="it-IT" altLang="en-US" sz="2300" dirty="0">
                <a:latin typeface="Arial" panose="020B0604020202020204" pitchFamily="34" charset="0"/>
                <a:cs typeface="Arial" panose="020B0604020202020204" pitchFamily="34" charset="0"/>
              </a:rPr>
              <a:t> to a </a:t>
            </a:r>
            <a:r>
              <a:rPr lang="it-IT" altLang="en-US" sz="2300" dirty="0" err="1">
                <a:latin typeface="Arial" panose="020B0604020202020204" pitchFamily="34" charset="0"/>
                <a:cs typeface="Arial" panose="020B0604020202020204" pitchFamily="34" charset="0"/>
              </a:rPr>
              <a:t>structure</a:t>
            </a:r>
            <a:r>
              <a:rPr lang="it-IT" altLang="en-US" sz="2300" dirty="0">
                <a:latin typeface="Arial" panose="020B0604020202020204" pitchFamily="34" charset="0"/>
                <a:cs typeface="Arial" panose="020B0604020202020204" pitchFamily="34" charset="0"/>
              </a:rPr>
              <a:t> (</a:t>
            </a:r>
            <a:r>
              <a:rPr lang="it-IT" altLang="en-US" sz="2000" dirty="0">
                <a:latin typeface="Arial" panose="020B0604020202020204" pitchFamily="34" charset="0"/>
                <a:cs typeface="Arial" panose="020B0604020202020204" pitchFamily="34" charset="0"/>
              </a:rPr>
              <a:t>Alpha, Beta o Loop)</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conditioned</a:t>
            </a:r>
            <a:r>
              <a:rPr lang="it-IT" altLang="en-US" sz="2300" dirty="0">
                <a:latin typeface="Arial" panose="020B0604020202020204" pitchFamily="34" charset="0"/>
                <a:cs typeface="Arial" panose="020B0604020202020204" pitchFamily="34" charset="0"/>
              </a:rPr>
              <a:t> to the </a:t>
            </a:r>
            <a:r>
              <a:rPr lang="it-IT" altLang="en-US" sz="2300" dirty="0" err="1">
                <a:latin typeface="Arial" panose="020B0604020202020204" pitchFamily="34" charset="0"/>
                <a:cs typeface="Arial" panose="020B0604020202020204" pitchFamily="34" charset="0"/>
              </a:rPr>
              <a:t>contribution</a:t>
            </a:r>
            <a:r>
              <a:rPr lang="it-IT" altLang="en-US" sz="2300" dirty="0">
                <a:latin typeface="Arial" panose="020B0604020202020204" pitchFamily="34" charset="0"/>
                <a:cs typeface="Arial" panose="020B0604020202020204" pitchFamily="34" charset="0"/>
              </a:rPr>
              <a:t> of </a:t>
            </a:r>
            <a:r>
              <a:rPr lang="it-IT" altLang="en-US" sz="2300" dirty="0" err="1">
                <a:latin typeface="Arial" panose="020B0604020202020204" pitchFamily="34" charset="0"/>
                <a:cs typeface="Arial" panose="020B0604020202020204" pitchFamily="34" charset="0"/>
              </a:rPr>
              <a:t>its</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neighbors</a:t>
            </a:r>
            <a:r>
              <a:rPr lang="it-IT" altLang="en-US" sz="2300" dirty="0">
                <a:latin typeface="Arial" panose="020B0604020202020204" pitchFamily="34" charset="0"/>
                <a:cs typeface="Arial" panose="020B0604020202020204" pitchFamily="34" charset="0"/>
              </a:rPr>
              <a:t>.</a:t>
            </a:r>
          </a:p>
          <a:p>
            <a:pPr lvl="1" algn="just" eaLnBrk="1" hangingPunct="1">
              <a:spcBef>
                <a:spcPct val="0"/>
              </a:spcBef>
              <a:buFont typeface="Arial" panose="020B0604020202020204" pitchFamily="34" charset="0"/>
              <a:buChar char="•"/>
            </a:pPr>
            <a:r>
              <a:rPr lang="it-IT" altLang="en-US" sz="2300" dirty="0" err="1">
                <a:latin typeface="Arial" panose="020B0604020202020204" pitchFamily="34" charset="0"/>
                <a:cs typeface="Arial" panose="020B0604020202020204" pitchFamily="34" charset="0"/>
              </a:rPr>
              <a:t>It</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uses</a:t>
            </a:r>
            <a:r>
              <a:rPr lang="it-IT" altLang="en-US" sz="2300" dirty="0">
                <a:latin typeface="Arial" panose="020B0604020202020204" pitchFamily="34" charset="0"/>
                <a:cs typeface="Arial" panose="020B0604020202020204" pitchFamily="34" charset="0"/>
              </a:rPr>
              <a:t> a window of 17 (8-1-8) </a:t>
            </a:r>
            <a:r>
              <a:rPr lang="it-IT" altLang="en-US" sz="2300" dirty="0" err="1">
                <a:latin typeface="Arial" panose="020B0604020202020204" pitchFamily="34" charset="0"/>
                <a:cs typeface="Arial" panose="020B0604020202020204" pitchFamily="34" charset="0"/>
              </a:rPr>
              <a:t>residues</a:t>
            </a:r>
            <a:r>
              <a:rPr lang="it-IT" altLang="en-US" sz="2300" dirty="0">
                <a:latin typeface="Arial" panose="020B0604020202020204" pitchFamily="34" charset="0"/>
                <a:cs typeface="Arial" panose="020B0604020202020204" pitchFamily="34" charset="0"/>
              </a:rPr>
              <a:t> to determine the </a:t>
            </a:r>
            <a:r>
              <a:rPr lang="it-IT" altLang="en-US" sz="2300" dirty="0" err="1">
                <a:latin typeface="Arial" panose="020B0604020202020204" pitchFamily="34" charset="0"/>
                <a:cs typeface="Arial" panose="020B0604020202020204" pitchFamily="34" charset="0"/>
              </a:rPr>
              <a:t>probability</a:t>
            </a:r>
            <a:r>
              <a:rPr lang="it-IT" altLang="en-US" sz="2300" dirty="0">
                <a:latin typeface="Arial" panose="020B0604020202020204" pitchFamily="34" charset="0"/>
                <a:cs typeface="Arial" panose="020B0604020202020204" pitchFamily="34" charset="0"/>
              </a:rPr>
              <a:t> of the </a:t>
            </a:r>
            <a:r>
              <a:rPr lang="it-IT" altLang="en-US" sz="2300" dirty="0" err="1">
                <a:latin typeface="Arial" panose="020B0604020202020204" pitchFamily="34" charset="0"/>
                <a:cs typeface="Arial" panose="020B0604020202020204" pitchFamily="34" charset="0"/>
              </a:rPr>
              <a:t>central</a:t>
            </a:r>
            <a:r>
              <a:rPr lang="it-IT" altLang="en-US" sz="2300" dirty="0">
                <a:latin typeface="Arial" panose="020B0604020202020204" pitchFamily="34" charset="0"/>
                <a:cs typeface="Arial" panose="020B0604020202020204" pitchFamily="34" charset="0"/>
              </a:rPr>
              <a:t> residue to be part of a </a:t>
            </a:r>
            <a:r>
              <a:rPr lang="it-IT" altLang="en-US" sz="2300" dirty="0" err="1">
                <a:latin typeface="Arial" panose="020B0604020202020204" pitchFamily="34" charset="0"/>
                <a:cs typeface="Arial" panose="020B0604020202020204" pitchFamily="34" charset="0"/>
              </a:rPr>
              <a:t>specific</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secondary</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structure</a:t>
            </a:r>
            <a:r>
              <a:rPr lang="it-IT" altLang="en-US" sz="2300" dirty="0">
                <a:latin typeface="Arial" panose="020B0604020202020204" pitchFamily="34" charset="0"/>
                <a:cs typeface="Arial" panose="020B0604020202020204" pitchFamily="34" charset="0"/>
              </a:rPr>
              <a:t> (</a:t>
            </a:r>
            <a:r>
              <a:rPr lang="it-IT" altLang="en-US" sz="2300" dirty="0">
                <a:solidFill>
                  <a:srgbClr val="0000FF"/>
                </a:solidFill>
                <a:latin typeface="Arial" panose="020B0604020202020204" pitchFamily="34" charset="0"/>
                <a:cs typeface="Arial" panose="020B0604020202020204" pitchFamily="34" charset="0"/>
              </a:rPr>
              <a:t>sliding window </a:t>
            </a:r>
            <a:r>
              <a:rPr lang="it-IT" altLang="en-US" sz="2300" dirty="0" err="1">
                <a:solidFill>
                  <a:srgbClr val="0000FF"/>
                </a:solidFill>
                <a:latin typeface="Arial" panose="020B0604020202020204" pitchFamily="34" charset="0"/>
                <a:cs typeface="Arial" panose="020B0604020202020204" pitchFamily="34" charset="0"/>
              </a:rPr>
              <a:t>approach</a:t>
            </a:r>
            <a:r>
              <a:rPr lang="it-IT" altLang="en-US" sz="2300" dirty="0">
                <a:latin typeface="Arial" panose="020B0604020202020204" pitchFamily="34" charset="0"/>
                <a:cs typeface="Arial" panose="020B0604020202020204" pitchFamily="34" charset="0"/>
              </a:rPr>
              <a:t>)</a:t>
            </a:r>
          </a:p>
        </p:txBody>
      </p:sp>
      <p:sp>
        <p:nvSpPr>
          <p:cNvPr id="2" name="Rettangolo 1">
            <a:extLst>
              <a:ext uri="{FF2B5EF4-FFF2-40B4-BE49-F238E27FC236}">
                <a16:creationId xmlns:a16="http://schemas.microsoft.com/office/drawing/2014/main" id="{D5824F6F-4DBD-1647-B73B-EBC58595BFD6}"/>
              </a:ext>
            </a:extLst>
          </p:cNvPr>
          <p:cNvSpPr>
            <a:spLocks noChangeArrowheads="1"/>
          </p:cNvSpPr>
          <p:nvPr/>
        </p:nvSpPr>
        <p:spPr bwMode="auto">
          <a:xfrm>
            <a:off x="709613" y="55483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Rettangolo 5">
            <a:extLst>
              <a:ext uri="{FF2B5EF4-FFF2-40B4-BE49-F238E27FC236}">
                <a16:creationId xmlns:a16="http://schemas.microsoft.com/office/drawing/2014/main" id="{2EFDCD92-20E8-DF43-A068-5BD7737EFC7F}"/>
              </a:ext>
            </a:extLst>
          </p:cNvPr>
          <p:cNvSpPr>
            <a:spLocks noChangeArrowheads="1"/>
          </p:cNvSpPr>
          <p:nvPr/>
        </p:nvSpPr>
        <p:spPr bwMode="auto">
          <a:xfrm>
            <a:off x="1820863" y="5548313"/>
            <a:ext cx="1281112"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 name="Rettangolo 6">
            <a:extLst>
              <a:ext uri="{FF2B5EF4-FFF2-40B4-BE49-F238E27FC236}">
                <a16:creationId xmlns:a16="http://schemas.microsoft.com/office/drawing/2014/main" id="{53D8C66B-7AA9-9F44-AD51-0D5EB40658D2}"/>
              </a:ext>
            </a:extLst>
          </p:cNvPr>
          <p:cNvSpPr>
            <a:spLocks noChangeArrowheads="1"/>
          </p:cNvSpPr>
          <p:nvPr/>
        </p:nvSpPr>
        <p:spPr bwMode="auto">
          <a:xfrm>
            <a:off x="3330575" y="5548313"/>
            <a:ext cx="1281113"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8" name="Rettangolo 7">
            <a:extLst>
              <a:ext uri="{FF2B5EF4-FFF2-40B4-BE49-F238E27FC236}">
                <a16:creationId xmlns:a16="http://schemas.microsoft.com/office/drawing/2014/main" id="{D4CC2AA6-9725-5B42-8628-BF948347C415}"/>
              </a:ext>
            </a:extLst>
          </p:cNvPr>
          <p:cNvSpPr>
            <a:spLocks noChangeArrowheads="1"/>
          </p:cNvSpPr>
          <p:nvPr/>
        </p:nvSpPr>
        <p:spPr bwMode="auto">
          <a:xfrm>
            <a:off x="3128963" y="5548313"/>
            <a:ext cx="182562" cy="274637"/>
          </a:xfrm>
          <a:prstGeom prst="rect">
            <a:avLst/>
          </a:prstGeom>
          <a:solidFill>
            <a:srgbClr val="FF00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Rettangolo 8">
            <a:extLst>
              <a:ext uri="{FF2B5EF4-FFF2-40B4-BE49-F238E27FC236}">
                <a16:creationId xmlns:a16="http://schemas.microsoft.com/office/drawing/2014/main" id="{0B00A22C-E9B4-5B45-9406-5782166212C6}"/>
              </a:ext>
            </a:extLst>
          </p:cNvPr>
          <p:cNvSpPr>
            <a:spLocks noChangeArrowheads="1"/>
          </p:cNvSpPr>
          <p:nvPr/>
        </p:nvSpPr>
        <p:spPr bwMode="auto">
          <a:xfrm>
            <a:off x="709613" y="6010275"/>
            <a:ext cx="8185150" cy="274638"/>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0" name="Rettangolo 9">
            <a:extLst>
              <a:ext uri="{FF2B5EF4-FFF2-40B4-BE49-F238E27FC236}">
                <a16:creationId xmlns:a16="http://schemas.microsoft.com/office/drawing/2014/main" id="{FA652F6D-48FB-0940-B1EA-4A54904CF64B}"/>
              </a:ext>
            </a:extLst>
          </p:cNvPr>
          <p:cNvSpPr>
            <a:spLocks noChangeArrowheads="1"/>
          </p:cNvSpPr>
          <p:nvPr/>
        </p:nvSpPr>
        <p:spPr bwMode="auto">
          <a:xfrm>
            <a:off x="2003425" y="6010275"/>
            <a:ext cx="1279525"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 name="Rettangolo 10">
            <a:extLst>
              <a:ext uri="{FF2B5EF4-FFF2-40B4-BE49-F238E27FC236}">
                <a16:creationId xmlns:a16="http://schemas.microsoft.com/office/drawing/2014/main" id="{54A6638E-7D32-E54E-A0A0-686150F297A0}"/>
              </a:ext>
            </a:extLst>
          </p:cNvPr>
          <p:cNvSpPr>
            <a:spLocks noChangeArrowheads="1"/>
          </p:cNvSpPr>
          <p:nvPr/>
        </p:nvSpPr>
        <p:spPr bwMode="auto">
          <a:xfrm>
            <a:off x="3511550" y="6010275"/>
            <a:ext cx="1281113" cy="274638"/>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 name="Rettangolo 11">
            <a:extLst>
              <a:ext uri="{FF2B5EF4-FFF2-40B4-BE49-F238E27FC236}">
                <a16:creationId xmlns:a16="http://schemas.microsoft.com/office/drawing/2014/main" id="{AA621AEF-C3C0-9444-BBB9-87864A8E59E6}"/>
              </a:ext>
            </a:extLst>
          </p:cNvPr>
          <p:cNvSpPr>
            <a:spLocks noChangeArrowheads="1"/>
          </p:cNvSpPr>
          <p:nvPr/>
        </p:nvSpPr>
        <p:spPr bwMode="auto">
          <a:xfrm>
            <a:off x="3309938" y="6010275"/>
            <a:ext cx="182562" cy="274638"/>
          </a:xfrm>
          <a:prstGeom prst="rect">
            <a:avLst/>
          </a:prstGeom>
          <a:solidFill>
            <a:srgbClr val="FF00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3" name="Rettangolo 12">
            <a:extLst>
              <a:ext uri="{FF2B5EF4-FFF2-40B4-BE49-F238E27FC236}">
                <a16:creationId xmlns:a16="http://schemas.microsoft.com/office/drawing/2014/main" id="{DCA52980-819E-0944-8F4D-278FEEEB4D11}"/>
              </a:ext>
            </a:extLst>
          </p:cNvPr>
          <p:cNvSpPr>
            <a:spLocks noChangeArrowheads="1"/>
          </p:cNvSpPr>
          <p:nvPr/>
        </p:nvSpPr>
        <p:spPr bwMode="auto">
          <a:xfrm>
            <a:off x="709613" y="6475413"/>
            <a:ext cx="8185150" cy="274637"/>
          </a:xfrm>
          <a:prstGeom prst="rect">
            <a:avLst/>
          </a:prstGeom>
          <a:solidFill>
            <a:srgbClr val="A6A6A6"/>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ettangolo 13">
            <a:extLst>
              <a:ext uri="{FF2B5EF4-FFF2-40B4-BE49-F238E27FC236}">
                <a16:creationId xmlns:a16="http://schemas.microsoft.com/office/drawing/2014/main" id="{EA7B7F6F-8B64-A64C-9985-0506B236BE5C}"/>
              </a:ext>
            </a:extLst>
          </p:cNvPr>
          <p:cNvSpPr>
            <a:spLocks noChangeArrowheads="1"/>
          </p:cNvSpPr>
          <p:nvPr/>
        </p:nvSpPr>
        <p:spPr bwMode="auto">
          <a:xfrm>
            <a:off x="2206625"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5" name="Rettangolo 14">
            <a:extLst>
              <a:ext uri="{FF2B5EF4-FFF2-40B4-BE49-F238E27FC236}">
                <a16:creationId xmlns:a16="http://schemas.microsoft.com/office/drawing/2014/main" id="{ECC35231-4726-1D4A-9D0B-1EE8BE5E3EF4}"/>
              </a:ext>
            </a:extLst>
          </p:cNvPr>
          <p:cNvSpPr>
            <a:spLocks noChangeArrowheads="1"/>
          </p:cNvSpPr>
          <p:nvPr/>
        </p:nvSpPr>
        <p:spPr bwMode="auto">
          <a:xfrm>
            <a:off x="3716338" y="6475413"/>
            <a:ext cx="1279525" cy="274637"/>
          </a:xfrm>
          <a:prstGeom prst="rect">
            <a:avLst/>
          </a:prstGeom>
          <a:solidFill>
            <a:srgbClr val="0080FF"/>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Rettangolo 15">
            <a:extLst>
              <a:ext uri="{FF2B5EF4-FFF2-40B4-BE49-F238E27FC236}">
                <a16:creationId xmlns:a16="http://schemas.microsoft.com/office/drawing/2014/main" id="{4B3BED81-50E0-CA4D-B325-CF6D72711E3F}"/>
              </a:ext>
            </a:extLst>
          </p:cNvPr>
          <p:cNvSpPr>
            <a:spLocks noChangeArrowheads="1"/>
          </p:cNvSpPr>
          <p:nvPr/>
        </p:nvSpPr>
        <p:spPr bwMode="auto">
          <a:xfrm>
            <a:off x="3513138" y="6475413"/>
            <a:ext cx="182562" cy="274637"/>
          </a:xfrm>
          <a:prstGeom prst="rect">
            <a:avLst/>
          </a:prstGeom>
          <a:solidFill>
            <a:srgbClr val="FF00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C44A26-3F9F-EC43-B7B4-1EE9E467A92A}"/>
              </a:ext>
            </a:extLst>
          </p:cNvPr>
          <p:cNvSpPr>
            <a:spLocks noChangeArrowheads="1"/>
          </p:cNvSpPr>
          <p:nvPr/>
        </p:nvSpPr>
        <p:spPr bwMode="auto">
          <a:xfrm>
            <a:off x="128588" y="93663"/>
            <a:ext cx="8867775" cy="646112"/>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Il metodo GOR</a:t>
            </a:r>
          </a:p>
        </p:txBody>
      </p:sp>
      <p:pic>
        <p:nvPicPr>
          <p:cNvPr id="58370" name="Immagine 2" descr="Screen Shot 2014-09-24 at 11.02.54 AM.png">
            <a:extLst>
              <a:ext uri="{FF2B5EF4-FFF2-40B4-BE49-F238E27FC236}">
                <a16:creationId xmlns:a16="http://schemas.microsoft.com/office/drawing/2014/main" id="{3F7A3219-CB76-5643-AE67-0D2B80072C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0588" y="0"/>
            <a:ext cx="6435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ttangolo 4">
            <a:extLst>
              <a:ext uri="{FF2B5EF4-FFF2-40B4-BE49-F238E27FC236}">
                <a16:creationId xmlns:a16="http://schemas.microsoft.com/office/drawing/2014/main" id="{8B8CACFE-5F77-C94D-8693-B203EEB5C676}"/>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&lt;60%</a:t>
            </a:r>
            <a:endParaRPr lang="it-IT" altLang="en-US" sz="280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D8CF7A28-A249-874F-8D0F-964F6F03B88D}"/>
              </a:ext>
            </a:extLst>
          </p:cNvPr>
          <p:cNvSpPr>
            <a:spLocks noChangeArrowheads="1"/>
          </p:cNvSpPr>
          <p:nvPr/>
        </p:nvSpPr>
        <p:spPr bwMode="auto">
          <a:xfrm>
            <a:off x="600075" y="953502"/>
            <a:ext cx="7947025" cy="70480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800" dirty="0" err="1">
                <a:solidFill>
                  <a:srgbClr val="4167FF"/>
                </a:solidFill>
                <a:latin typeface="Arial" panose="020B0604020202020204" pitchFamily="34" charset="0"/>
                <a:cs typeface="Arial" panose="020B0604020202020204" pitchFamily="34" charset="0"/>
              </a:rPr>
              <a:t>Predictive</a:t>
            </a:r>
            <a:r>
              <a:rPr lang="it-IT" altLang="en-US" sz="2800" dirty="0">
                <a:solidFill>
                  <a:srgbClr val="4167FF"/>
                </a:solidFill>
                <a:latin typeface="Arial" panose="020B0604020202020204" pitchFamily="34" charset="0"/>
                <a:cs typeface="Arial" panose="020B0604020202020204" pitchFamily="34" charset="0"/>
              </a:rPr>
              <a:t> </a:t>
            </a:r>
            <a:r>
              <a:rPr lang="it-IT" altLang="en-US" sz="2800" dirty="0" err="1">
                <a:solidFill>
                  <a:srgbClr val="4167FF"/>
                </a:solidFill>
                <a:latin typeface="Arial" panose="020B0604020202020204" pitchFamily="34" charset="0"/>
                <a:cs typeface="Arial" panose="020B0604020202020204" pitchFamily="34" charset="0"/>
              </a:rPr>
              <a:t>methods</a:t>
            </a:r>
            <a:r>
              <a:rPr lang="it-IT" altLang="en-US" sz="2800" dirty="0">
                <a:solidFill>
                  <a:srgbClr val="4167FF"/>
                </a:solidFill>
                <a:latin typeface="Arial" panose="020B0604020202020204" pitchFamily="34" charset="0"/>
                <a:cs typeface="Arial" panose="020B0604020202020204" pitchFamily="34" charset="0"/>
              </a:rPr>
              <a:t> </a:t>
            </a:r>
            <a:r>
              <a:rPr lang="it-IT" altLang="en-US" sz="2800" dirty="0" err="1">
                <a:solidFill>
                  <a:srgbClr val="4167FF"/>
                </a:solidFill>
                <a:latin typeface="Arial" panose="020B0604020202020204" pitchFamily="34" charset="0"/>
                <a:cs typeface="Arial" panose="020B0604020202020204" pitchFamily="34" charset="0"/>
              </a:rPr>
              <a:t>based</a:t>
            </a:r>
            <a:r>
              <a:rPr lang="it-IT" altLang="en-US" sz="2800" dirty="0">
                <a:solidFill>
                  <a:srgbClr val="4167FF"/>
                </a:solidFill>
                <a:latin typeface="Arial" panose="020B0604020202020204" pitchFamily="34" charset="0"/>
                <a:cs typeface="Arial" panose="020B0604020202020204" pitchFamily="34" charset="0"/>
              </a:rPr>
              <a:t> </a:t>
            </a:r>
            <a:r>
              <a:rPr lang="it-IT" altLang="en-US" sz="2800" dirty="0" err="1">
                <a:solidFill>
                  <a:srgbClr val="4167FF"/>
                </a:solidFill>
                <a:latin typeface="Arial" panose="020B0604020202020204" pitchFamily="34" charset="0"/>
                <a:cs typeface="Arial" panose="020B0604020202020204" pitchFamily="34" charset="0"/>
              </a:rPr>
              <a:t>only</a:t>
            </a:r>
            <a:r>
              <a:rPr lang="it-IT" altLang="en-US" sz="2800" dirty="0">
                <a:solidFill>
                  <a:srgbClr val="4167FF"/>
                </a:solidFill>
                <a:latin typeface="Arial" panose="020B0604020202020204" pitchFamily="34" charset="0"/>
                <a:cs typeface="Arial" panose="020B0604020202020204" pitchFamily="34" charset="0"/>
              </a:rPr>
              <a:t> on the </a:t>
            </a:r>
            <a:r>
              <a:rPr lang="it-IT" altLang="en-US" sz="2800" dirty="0" err="1">
                <a:solidFill>
                  <a:srgbClr val="4167FF"/>
                </a:solidFill>
                <a:latin typeface="Arial" panose="020B0604020202020204" pitchFamily="34" charset="0"/>
                <a:cs typeface="Arial" panose="020B0604020202020204" pitchFamily="34" charset="0"/>
              </a:rPr>
              <a:t>local</a:t>
            </a:r>
            <a:r>
              <a:rPr lang="it-IT" altLang="en-US" sz="2800" dirty="0">
                <a:solidFill>
                  <a:srgbClr val="4167FF"/>
                </a:solidFill>
                <a:latin typeface="Arial" panose="020B0604020202020204" pitchFamily="34" charset="0"/>
                <a:cs typeface="Arial" panose="020B0604020202020204" pitchFamily="34" charset="0"/>
              </a:rPr>
              <a:t> </a:t>
            </a:r>
            <a:r>
              <a:rPr lang="it-IT" altLang="en-US" sz="2800" dirty="0" err="1">
                <a:solidFill>
                  <a:srgbClr val="4167FF"/>
                </a:solidFill>
                <a:latin typeface="Arial" panose="020B0604020202020204" pitchFamily="34" charset="0"/>
                <a:cs typeface="Arial" panose="020B0604020202020204" pitchFamily="34" charset="0"/>
              </a:rPr>
              <a:t>context</a:t>
            </a:r>
            <a:r>
              <a:rPr lang="it-IT" altLang="en-US" sz="2800" dirty="0">
                <a:solidFill>
                  <a:srgbClr val="4167FF"/>
                </a:solidFill>
                <a:latin typeface="Arial" panose="020B0604020202020204" pitchFamily="34" charset="0"/>
                <a:cs typeface="Arial" panose="020B0604020202020204" pitchFamily="34" charset="0"/>
              </a:rPr>
              <a:t> </a:t>
            </a:r>
            <a:r>
              <a:rPr lang="it-IT" altLang="en-US" sz="2800" dirty="0" err="1">
                <a:solidFill>
                  <a:srgbClr val="4167FF"/>
                </a:solidFill>
                <a:latin typeface="Arial" panose="020B0604020202020204" pitchFamily="34" charset="0"/>
                <a:cs typeface="Arial" panose="020B0604020202020204" pitchFamily="34" charset="0"/>
              </a:rPr>
              <a:t>have</a:t>
            </a:r>
            <a:r>
              <a:rPr lang="it-IT" altLang="en-US" sz="2800" dirty="0">
                <a:solidFill>
                  <a:srgbClr val="4167FF"/>
                </a:solidFill>
                <a:latin typeface="Arial" panose="020B0604020202020204" pitchFamily="34" charset="0"/>
                <a:cs typeface="Arial" panose="020B0604020202020204" pitchFamily="34" charset="0"/>
              </a:rPr>
              <a:t> limited </a:t>
            </a:r>
            <a:r>
              <a:rPr lang="it-IT" altLang="en-US" sz="2800" dirty="0" err="1">
                <a:solidFill>
                  <a:srgbClr val="4167FF"/>
                </a:solidFill>
                <a:latin typeface="Arial" panose="020B0604020202020204" pitchFamily="34" charset="0"/>
                <a:cs typeface="Arial" panose="020B0604020202020204" pitchFamily="34" charset="0"/>
              </a:rPr>
              <a:t>accuracy</a:t>
            </a:r>
            <a:endParaRPr lang="it-IT" altLang="en-US" sz="2800" dirty="0">
              <a:solidFill>
                <a:srgbClr val="4167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sz="2800" dirty="0" err="1">
                <a:latin typeface="Arial" panose="020B0604020202020204" pitchFamily="34" charset="0"/>
                <a:cs typeface="Arial" panose="020B0604020202020204" pitchFamily="34" charset="0"/>
                <a:sym typeface="Wingdings" pitchFamily="2" charset="2"/>
              </a:rPr>
              <a:t>Role</a:t>
            </a:r>
            <a:r>
              <a:rPr lang="it-IT" altLang="en-US" sz="2800" dirty="0">
                <a:latin typeface="Arial" panose="020B0604020202020204" pitchFamily="34" charset="0"/>
                <a:cs typeface="Arial" panose="020B0604020202020204" pitchFamily="34" charset="0"/>
                <a:sym typeface="Wingdings" pitchFamily="2" charset="2"/>
              </a:rPr>
              <a:t> long-range bonds </a:t>
            </a:r>
            <a:r>
              <a:rPr lang="it-IT" altLang="en-US" sz="2800" dirty="0" err="1">
                <a:latin typeface="Arial" panose="020B0604020202020204" pitchFamily="34" charset="0"/>
                <a:cs typeface="Arial" panose="020B0604020202020204" pitchFamily="34" charset="0"/>
                <a:sym typeface="Wingdings" pitchFamily="2" charset="2"/>
              </a:rPr>
              <a:t>especially</a:t>
            </a:r>
            <a:r>
              <a:rPr lang="it-IT" altLang="en-US" sz="2800" dirty="0">
                <a:latin typeface="Arial" panose="020B0604020202020204" pitchFamily="34" charset="0"/>
                <a:cs typeface="Arial" panose="020B0604020202020204" pitchFamily="34" charset="0"/>
                <a:sym typeface="Wingdings" pitchFamily="2" charset="2"/>
              </a:rPr>
              <a:t> in </a:t>
            </a:r>
            <a:r>
              <a:rPr lang="el-GR" altLang="en-US" sz="2800" dirty="0">
                <a:latin typeface="Arial" panose="020B0604020202020204" pitchFamily="34" charset="0"/>
                <a:cs typeface="Arial" panose="020B0604020202020204" pitchFamily="34" charset="0"/>
                <a:sym typeface="Wingdings" pitchFamily="2" charset="2"/>
              </a:rPr>
              <a:t>β </a:t>
            </a:r>
            <a:r>
              <a:rPr lang="it-IT" altLang="en-US" sz="2800" dirty="0" err="1">
                <a:latin typeface="Arial" panose="020B0604020202020204" pitchFamily="34" charset="0"/>
                <a:cs typeface="Arial" panose="020B0604020202020204" pitchFamily="34" charset="0"/>
                <a:sym typeface="Wingdings" pitchFamily="2" charset="2"/>
              </a:rPr>
              <a:t>sheets</a:t>
            </a:r>
            <a:endParaRPr lang="it-IT" altLang="en-US" sz="2800" dirty="0">
              <a:latin typeface="Arial" panose="020B0604020202020204" pitchFamily="34" charset="0"/>
              <a:cs typeface="Arial" panose="020B0604020202020204" pitchFamily="34" charset="0"/>
              <a:sym typeface="Wingdings" pitchFamily="2" charset="2"/>
            </a:endParaRPr>
          </a:p>
          <a:p>
            <a:pPr algn="just" eaLnBrk="1" hangingPunct="1">
              <a:spcBef>
                <a:spcPct val="0"/>
              </a:spcBef>
              <a:buFontTx/>
              <a:buNone/>
            </a:pPr>
            <a:endParaRPr lang="it-IT" altLang="en-US" sz="2800" dirty="0">
              <a:latin typeface="Arial" panose="020B0604020202020204" pitchFamily="34" charset="0"/>
              <a:cs typeface="Arial" panose="020B0604020202020204" pitchFamily="34" charset="0"/>
              <a:sym typeface="Wingdings" pitchFamily="2" charset="2"/>
            </a:endParaRPr>
          </a:p>
          <a:p>
            <a:pPr algn="ctr" eaLnBrk="1" hangingPunct="1">
              <a:spcBef>
                <a:spcPct val="0"/>
              </a:spcBef>
              <a:buNone/>
            </a:pPr>
            <a:r>
              <a:rPr lang="it-IT" altLang="en-US" sz="4000" dirty="0">
                <a:solidFill>
                  <a:srgbClr val="FF0000"/>
                </a:solidFill>
                <a:latin typeface="Arial" panose="020B0604020202020204" pitchFamily="34" charset="0"/>
                <a:cs typeface="Arial" panose="020B0604020202020204" pitchFamily="34" charset="0"/>
                <a:sym typeface="Wingdings" pitchFamily="2" charset="2"/>
              </a:rPr>
              <a:t>NEURAL NETWORK </a:t>
            </a:r>
          </a:p>
          <a:p>
            <a:pPr algn="ctr" eaLnBrk="1" hangingPunct="1">
              <a:spcBef>
                <a:spcPct val="0"/>
              </a:spcBef>
              <a:buNone/>
            </a:pPr>
            <a:r>
              <a:rPr lang="it-IT" altLang="en-US" sz="4000" dirty="0">
                <a:solidFill>
                  <a:srgbClr val="FF0000"/>
                </a:solidFill>
                <a:latin typeface="Arial" panose="020B0604020202020204" pitchFamily="34" charset="0"/>
                <a:cs typeface="Arial" panose="020B0604020202020204" pitchFamily="34" charset="0"/>
                <a:sym typeface="Wingdings" pitchFamily="2" charset="2"/>
              </a:rPr>
              <a:t>(NN)-BASED METHODS</a:t>
            </a: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buNone/>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r>
              <a:rPr lang="it-IT" altLang="en-US" sz="2800" dirty="0">
                <a:solidFill>
                  <a:srgbClr val="000000"/>
                </a:solidFill>
                <a:latin typeface="Arial" panose="020B0604020202020204" pitchFamily="34" charset="0"/>
                <a:cs typeface="Arial" panose="020B0604020202020204" pitchFamily="34" charset="0"/>
                <a:sym typeface="Wingdings" pitchFamily="2" charset="2"/>
              </a:rPr>
              <a:t> Ground on multiple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alignment</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analysis</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Evolution</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provides</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us</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with information on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which</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AAs</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are key to the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maintenance</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of a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certain</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secondary</a:t>
            </a:r>
            <a:r>
              <a:rPr lang="it-IT" altLang="en-US" sz="2800" dirty="0">
                <a:solidFill>
                  <a:srgbClr val="000000"/>
                </a:solidFill>
                <a:latin typeface="Arial" panose="020B0604020202020204" pitchFamily="34" charset="0"/>
                <a:cs typeface="Arial" panose="020B0604020202020204" pitchFamily="34" charset="0"/>
                <a:sym typeface="Wingdings" pitchFamily="2" charset="2"/>
              </a:rPr>
              <a:t> </a:t>
            </a:r>
            <a:r>
              <a:rPr lang="it-IT" altLang="en-US" sz="2800" dirty="0" err="1">
                <a:solidFill>
                  <a:srgbClr val="000000"/>
                </a:solidFill>
                <a:latin typeface="Arial" panose="020B0604020202020204" pitchFamily="34" charset="0"/>
                <a:cs typeface="Arial" panose="020B0604020202020204" pitchFamily="34" charset="0"/>
                <a:sym typeface="Wingdings" pitchFamily="2" charset="2"/>
              </a:rPr>
              <a:t>structure</a:t>
            </a: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800" dirty="0">
              <a:solidFill>
                <a:srgbClr val="00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dirty="0">
              <a:solidFill>
                <a:srgbClr val="FF0000"/>
              </a:solidFill>
              <a:latin typeface="Arial" panose="020B0604020202020204" pitchFamily="34" charset="0"/>
              <a:cs typeface="Arial" panose="020B0604020202020204" pitchFamily="34" charset="0"/>
              <a:sym typeface="Wingdings" pitchFamily="2" charset="2"/>
            </a:endParaRPr>
          </a:p>
          <a:p>
            <a:pPr algn="ctr" eaLnBrk="1" hangingPunct="1">
              <a:spcBef>
                <a:spcPct val="0"/>
              </a:spcBef>
              <a:buFontTx/>
              <a:buNone/>
            </a:pPr>
            <a:endParaRPr lang="it-IT" altLang="en-US"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6"/>
          <p:cNvSpPr txBox="1">
            <a:spLocks noGrp="1"/>
          </p:cNvSpPr>
          <p:nvPr>
            <p:ph type="title"/>
          </p:nvPr>
        </p:nvSpPr>
        <p:spPr>
          <a:xfrm>
            <a:off x="159300" y="921275"/>
            <a:ext cx="5610900" cy="10503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it" sz="3100" b="1">
                <a:solidFill>
                  <a:srgbClr val="5D77E0"/>
                </a:solidFill>
              </a:rPr>
              <a:t>Is AI just an imitation of the human mind?</a:t>
            </a:r>
            <a:endParaRPr sz="3100" b="1">
              <a:solidFill>
                <a:srgbClr val="5D77E0"/>
              </a:solidFill>
            </a:endParaRPr>
          </a:p>
        </p:txBody>
      </p:sp>
      <p:pic>
        <p:nvPicPr>
          <p:cNvPr id="255" name="Google Shape;255;p46"/>
          <p:cNvPicPr preferRelativeResize="0"/>
          <p:nvPr/>
        </p:nvPicPr>
        <p:blipFill rotWithShape="1">
          <a:blip r:embed="rId3">
            <a:alphaModFix/>
          </a:blip>
          <a:srcRect l="24211" r="23372"/>
          <a:stretch/>
        </p:blipFill>
        <p:spPr>
          <a:xfrm rot="-5400000">
            <a:off x="7777888" y="815875"/>
            <a:ext cx="1154688" cy="1385999"/>
          </a:xfrm>
          <a:prstGeom prst="rect">
            <a:avLst/>
          </a:prstGeom>
          <a:noFill/>
          <a:ln>
            <a:noFill/>
          </a:ln>
        </p:spPr>
      </p:pic>
      <p:pic>
        <p:nvPicPr>
          <p:cNvPr id="256" name="Google Shape;256;p46"/>
          <p:cNvPicPr preferRelativeResize="0"/>
          <p:nvPr/>
        </p:nvPicPr>
        <p:blipFill>
          <a:blip r:embed="rId4">
            <a:alphaModFix/>
          </a:blip>
          <a:stretch>
            <a:fillRect/>
          </a:stretch>
        </p:blipFill>
        <p:spPr>
          <a:xfrm>
            <a:off x="76200" y="3300426"/>
            <a:ext cx="2844050" cy="2034700"/>
          </a:xfrm>
          <a:prstGeom prst="rect">
            <a:avLst/>
          </a:prstGeom>
          <a:noFill/>
          <a:ln>
            <a:noFill/>
          </a:ln>
        </p:spPr>
      </p:pic>
      <p:sp>
        <p:nvSpPr>
          <p:cNvPr id="257" name="Google Shape;257;p46"/>
          <p:cNvSpPr txBox="1"/>
          <p:nvPr/>
        </p:nvSpPr>
        <p:spPr>
          <a:xfrm>
            <a:off x="6227100" y="4562275"/>
            <a:ext cx="3000000" cy="1129510"/>
          </a:xfrm>
          <a:prstGeom prst="rect">
            <a:avLst/>
          </a:prstGeom>
          <a:noFill/>
          <a:ln>
            <a:noFill/>
          </a:ln>
        </p:spPr>
        <p:txBody>
          <a:bodyPr spcFirstLastPara="1" wrap="square" lIns="91425" tIns="91425" rIns="91425" bIns="91425" anchor="t" anchorCtr="0">
            <a:spAutoFit/>
          </a:bodyPr>
          <a:lstStyle/>
          <a:p>
            <a:pPr algn="ctr">
              <a:lnSpc>
                <a:spcPct val="115000"/>
              </a:lnSpc>
              <a:spcBef>
                <a:spcPts val="0"/>
              </a:spcBef>
              <a:spcAft>
                <a:spcPts val="0"/>
              </a:spcAft>
            </a:pPr>
            <a:endParaRPr>
              <a:solidFill>
                <a:schemeClr val="dk1"/>
              </a:solidFill>
              <a:highlight>
                <a:srgbClr val="FFF2CC"/>
              </a:highlight>
            </a:endParaRPr>
          </a:p>
          <a:p>
            <a:pPr algn="ctr">
              <a:lnSpc>
                <a:spcPct val="115000"/>
              </a:lnSpc>
              <a:spcBef>
                <a:spcPts val="1200"/>
              </a:spcBef>
              <a:spcAft>
                <a:spcPts val="1200"/>
              </a:spcAft>
            </a:pPr>
            <a:endParaRPr>
              <a:solidFill>
                <a:schemeClr val="dk1"/>
              </a:solidFill>
              <a:highlight>
                <a:srgbClr val="FFF2CC"/>
              </a:highlight>
            </a:endParaRPr>
          </a:p>
        </p:txBody>
      </p:sp>
      <p:sp>
        <p:nvSpPr>
          <p:cNvPr id="258" name="Google Shape;258;p46"/>
          <p:cNvSpPr txBox="1"/>
          <p:nvPr/>
        </p:nvSpPr>
        <p:spPr>
          <a:xfrm>
            <a:off x="857465" y="2780651"/>
            <a:ext cx="1947300" cy="657073"/>
          </a:xfrm>
          <a:prstGeom prst="rect">
            <a:avLst/>
          </a:prstGeom>
          <a:noFill/>
          <a:ln>
            <a:noFill/>
          </a:ln>
        </p:spPr>
        <p:txBody>
          <a:bodyPr spcFirstLastPara="1" wrap="square" lIns="91425" tIns="91425" rIns="91425" bIns="91425" anchor="t" anchorCtr="0">
            <a:spAutoFit/>
          </a:bodyPr>
          <a:lstStyle/>
          <a:p>
            <a:pPr>
              <a:lnSpc>
                <a:spcPct val="115000"/>
              </a:lnSpc>
              <a:spcBef>
                <a:spcPts val="0"/>
              </a:spcBef>
              <a:spcAft>
                <a:spcPts val="1200"/>
              </a:spcAft>
            </a:pPr>
            <a:r>
              <a:rPr lang="it" b="1">
                <a:solidFill>
                  <a:schemeClr val="dk1"/>
                </a:solidFill>
                <a:highlight>
                  <a:schemeClr val="lt1"/>
                </a:highlight>
              </a:rPr>
              <a:t>Turing test</a:t>
            </a:r>
            <a:endParaRPr sz="1200"/>
          </a:p>
        </p:txBody>
      </p:sp>
      <p:sp>
        <p:nvSpPr>
          <p:cNvPr id="259" name="Google Shape;259;p46"/>
          <p:cNvSpPr txBox="1"/>
          <p:nvPr/>
        </p:nvSpPr>
        <p:spPr>
          <a:xfrm>
            <a:off x="1205775" y="5263001"/>
            <a:ext cx="2989500"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it">
                <a:solidFill>
                  <a:srgbClr val="FF0000"/>
                </a:solidFill>
              </a:rPr>
              <a:t>Judge</a:t>
            </a:r>
            <a:endParaRPr>
              <a:solidFill>
                <a:srgbClr val="FF0000"/>
              </a:solidFill>
            </a:endParaRPr>
          </a:p>
        </p:txBody>
      </p:sp>
      <p:pic>
        <p:nvPicPr>
          <p:cNvPr id="260" name="Google Shape;260;p46"/>
          <p:cNvPicPr preferRelativeResize="0"/>
          <p:nvPr/>
        </p:nvPicPr>
        <p:blipFill rotWithShape="1">
          <a:blip r:embed="rId5">
            <a:alphaModFix/>
          </a:blip>
          <a:srcRect l="27061" r="14615"/>
          <a:stretch/>
        </p:blipFill>
        <p:spPr>
          <a:xfrm>
            <a:off x="7165876" y="2595125"/>
            <a:ext cx="1978125" cy="1623500"/>
          </a:xfrm>
          <a:prstGeom prst="rect">
            <a:avLst/>
          </a:prstGeom>
          <a:noFill/>
          <a:ln>
            <a:noFill/>
          </a:ln>
        </p:spPr>
      </p:pic>
      <p:sp>
        <p:nvSpPr>
          <p:cNvPr id="261" name="Google Shape;261;p46"/>
          <p:cNvSpPr txBox="1"/>
          <p:nvPr/>
        </p:nvSpPr>
        <p:spPr>
          <a:xfrm>
            <a:off x="706600" y="4294825"/>
            <a:ext cx="6126900" cy="639376"/>
          </a:xfrm>
          <a:prstGeom prst="rect">
            <a:avLst/>
          </a:prstGeom>
          <a:noFill/>
          <a:ln>
            <a:noFill/>
          </a:ln>
        </p:spPr>
        <p:txBody>
          <a:bodyPr spcFirstLastPara="1" wrap="square" lIns="91425" tIns="91425" rIns="91425" bIns="91425" anchor="t" anchorCtr="0">
            <a:spAutoFit/>
          </a:bodyPr>
          <a:lstStyle/>
          <a:p>
            <a:pPr marL="2204999">
              <a:lnSpc>
                <a:spcPct val="115000"/>
              </a:lnSpc>
              <a:spcBef>
                <a:spcPts val="0"/>
              </a:spcBef>
              <a:spcAft>
                <a:spcPts val="1200"/>
              </a:spcAft>
            </a:pPr>
            <a:endParaRPr sz="1700">
              <a:solidFill>
                <a:schemeClr val="dk1"/>
              </a:solidFill>
            </a:endParaRPr>
          </a:p>
        </p:txBody>
      </p:sp>
      <p:sp>
        <p:nvSpPr>
          <p:cNvPr id="262" name="Google Shape;262;p46"/>
          <p:cNvSpPr txBox="1"/>
          <p:nvPr/>
        </p:nvSpPr>
        <p:spPr>
          <a:xfrm>
            <a:off x="1120600" y="2049676"/>
            <a:ext cx="7380000" cy="4075701"/>
          </a:xfrm>
          <a:prstGeom prst="rect">
            <a:avLst/>
          </a:prstGeom>
          <a:noFill/>
          <a:ln>
            <a:noFill/>
          </a:ln>
        </p:spPr>
        <p:txBody>
          <a:bodyPr spcFirstLastPara="1" wrap="square" lIns="91425" tIns="91425" rIns="91425" bIns="91425" anchor="t" anchorCtr="0">
            <a:spAutoFit/>
          </a:bodyPr>
          <a:lstStyle/>
          <a:p>
            <a:pPr algn="ctr">
              <a:lnSpc>
                <a:spcPct val="115000"/>
              </a:lnSpc>
              <a:spcBef>
                <a:spcPts val="0"/>
              </a:spcBef>
              <a:spcAft>
                <a:spcPts val="0"/>
              </a:spcAft>
            </a:pPr>
            <a:r>
              <a:rPr lang="it" sz="2300">
                <a:solidFill>
                  <a:schemeClr val="dk1"/>
                </a:solidFill>
                <a:highlight>
                  <a:schemeClr val="lt1"/>
                </a:highlight>
              </a:rPr>
              <a:t>1950, Alan Turing </a:t>
            </a:r>
            <a:r>
              <a:rPr lang="it" sz="2300" b="1">
                <a:solidFill>
                  <a:schemeClr val="dk1"/>
                </a:solidFill>
                <a:highlight>
                  <a:schemeClr val="lt1"/>
                </a:highlight>
              </a:rPr>
              <a:t>“</a:t>
            </a:r>
            <a:r>
              <a:rPr lang="it" sz="2300" b="1" i="1">
                <a:solidFill>
                  <a:schemeClr val="dk1"/>
                </a:solidFill>
                <a:highlight>
                  <a:schemeClr val="lt1"/>
                </a:highlight>
              </a:rPr>
              <a:t>Computing Machinery and Intelligence</a:t>
            </a:r>
            <a:r>
              <a:rPr lang="it" sz="2300" b="1">
                <a:solidFill>
                  <a:schemeClr val="dk1"/>
                </a:solidFill>
                <a:highlight>
                  <a:schemeClr val="lt1"/>
                </a:highlight>
              </a:rPr>
              <a:t>”</a:t>
            </a:r>
            <a:endParaRPr sz="2300" b="1">
              <a:solidFill>
                <a:schemeClr val="dk1"/>
              </a:solidFill>
              <a:highlight>
                <a:schemeClr val="lt1"/>
              </a:highlight>
            </a:endParaRPr>
          </a:p>
          <a:p>
            <a:pPr marL="1828800">
              <a:lnSpc>
                <a:spcPct val="115000"/>
              </a:lnSpc>
              <a:spcBef>
                <a:spcPts val="1200"/>
              </a:spcBef>
              <a:spcAft>
                <a:spcPts val="0"/>
              </a:spcAft>
              <a:buClr>
                <a:schemeClr val="dk1"/>
              </a:buClr>
              <a:buSzPts val="1100"/>
            </a:pPr>
            <a:r>
              <a:rPr lang="it" sz="1700" i="1">
                <a:solidFill>
                  <a:schemeClr val="dk1"/>
                </a:solidFill>
              </a:rPr>
              <a:t>‘‘I propose to consider the question, </a:t>
            </a:r>
            <a:endParaRPr sz="1700" i="1">
              <a:solidFill>
                <a:schemeClr val="dk1"/>
              </a:solidFill>
            </a:endParaRPr>
          </a:p>
          <a:p>
            <a:pPr marL="1828800">
              <a:lnSpc>
                <a:spcPct val="115000"/>
              </a:lnSpc>
              <a:spcBef>
                <a:spcPts val="1200"/>
              </a:spcBef>
              <a:spcAft>
                <a:spcPts val="0"/>
              </a:spcAft>
              <a:buClr>
                <a:schemeClr val="dk1"/>
              </a:buClr>
              <a:buSzPts val="1100"/>
            </a:pPr>
            <a:r>
              <a:rPr lang="it" sz="1700" i="1">
                <a:solidFill>
                  <a:schemeClr val="dk1"/>
                </a:solidFill>
              </a:rPr>
              <a:t>‘</a:t>
            </a:r>
            <a:r>
              <a:rPr lang="it" sz="1700" i="1" u="sng">
                <a:solidFill>
                  <a:schemeClr val="dk1"/>
                </a:solidFill>
              </a:rPr>
              <a:t>Can machines think?’</a:t>
            </a:r>
            <a:r>
              <a:rPr lang="it" sz="1700" i="1">
                <a:solidFill>
                  <a:schemeClr val="dk1"/>
                </a:solidFill>
              </a:rPr>
              <a:t> ’’</a:t>
            </a:r>
            <a:endParaRPr sz="1700" i="1">
              <a:solidFill>
                <a:schemeClr val="dk1"/>
              </a:solidFill>
            </a:endParaRPr>
          </a:p>
          <a:p>
            <a:pPr marL="1371600" indent="457200">
              <a:lnSpc>
                <a:spcPct val="115000"/>
              </a:lnSpc>
              <a:spcBef>
                <a:spcPts val="1200"/>
              </a:spcBef>
              <a:spcAft>
                <a:spcPts val="0"/>
              </a:spcAft>
              <a:buClr>
                <a:schemeClr val="dk1"/>
              </a:buClr>
              <a:buSzPts val="1100"/>
            </a:pPr>
            <a:r>
              <a:rPr lang="it" sz="1700">
                <a:solidFill>
                  <a:schemeClr val="dk1"/>
                </a:solidFill>
              </a:rPr>
              <a:t>What is intelligence? </a:t>
            </a:r>
            <a:endParaRPr sz="1700">
              <a:solidFill>
                <a:schemeClr val="dk1"/>
              </a:solidFill>
            </a:endParaRPr>
          </a:p>
          <a:p>
            <a:pPr marL="1828800">
              <a:lnSpc>
                <a:spcPct val="115000"/>
              </a:lnSpc>
              <a:spcBef>
                <a:spcPts val="1200"/>
              </a:spcBef>
              <a:spcAft>
                <a:spcPts val="0"/>
              </a:spcAft>
              <a:buClr>
                <a:schemeClr val="dk1"/>
              </a:buClr>
              <a:buSzPts val="1100"/>
            </a:pPr>
            <a:r>
              <a:rPr lang="it" sz="1700">
                <a:solidFill>
                  <a:schemeClr val="dk1"/>
                </a:solidFill>
              </a:rPr>
              <a:t>Turing defines a specific task to do</a:t>
            </a:r>
            <a:endParaRPr sz="1700">
              <a:solidFill>
                <a:schemeClr val="dk1"/>
              </a:solidFill>
            </a:endParaRPr>
          </a:p>
          <a:p>
            <a:pPr marL="1828800">
              <a:lnSpc>
                <a:spcPct val="115000"/>
              </a:lnSpc>
              <a:spcBef>
                <a:spcPts val="1200"/>
              </a:spcBef>
              <a:spcAft>
                <a:spcPts val="0"/>
              </a:spcAft>
              <a:buClr>
                <a:schemeClr val="dk1"/>
              </a:buClr>
              <a:buSzPts val="1100"/>
            </a:pPr>
            <a:r>
              <a:rPr lang="it" sz="1700">
                <a:solidFill>
                  <a:schemeClr val="dk1"/>
                </a:solidFill>
              </a:rPr>
              <a:t>Can a computer text and answer to questions in a way that a human interrogator could not tell it apart, through written conversation, from a human being? </a:t>
            </a:r>
            <a:endParaRPr sz="1700">
              <a:solidFill>
                <a:schemeClr val="dk1"/>
              </a:solidFill>
            </a:endParaRPr>
          </a:p>
          <a:p>
            <a:pPr>
              <a:lnSpc>
                <a:spcPct val="115000"/>
              </a:lnSpc>
              <a:spcBef>
                <a:spcPts val="1200"/>
              </a:spcBef>
              <a:spcAft>
                <a:spcPts val="1200"/>
              </a:spcAft>
              <a:buClr>
                <a:schemeClr val="dk1"/>
              </a:buClr>
              <a:buSzPts val="1100"/>
            </a:pPr>
            <a:endParaRPr sz="17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3">
            <a:extLst>
              <a:ext uri="{FF2B5EF4-FFF2-40B4-BE49-F238E27FC236}">
                <a16:creationId xmlns:a16="http://schemas.microsoft.com/office/drawing/2014/main" id="{8CC41591-33D9-7142-9134-D96A9BF1B151}"/>
              </a:ext>
            </a:extLst>
          </p:cNvPr>
          <p:cNvSpPr txBox="1">
            <a:spLocks noChangeArrowheads="1"/>
          </p:cNvSpPr>
          <p:nvPr/>
        </p:nvSpPr>
        <p:spPr bwMode="auto">
          <a:xfrm>
            <a:off x="882650" y="692150"/>
            <a:ext cx="3493264" cy="646331"/>
          </a:xfrm>
          <a:prstGeom prst="rect">
            <a:avLst/>
          </a:prstGeom>
          <a:solidFill>
            <a:srgbClr val="D3FFA7"/>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3600" b="1" dirty="0">
                <a:solidFill>
                  <a:srgbClr val="333399"/>
                </a:solidFill>
                <a:latin typeface="Arial" panose="020B0604020202020204" pitchFamily="34" charset="0"/>
              </a:rPr>
              <a:t>NUCLEOTIDES</a:t>
            </a:r>
          </a:p>
        </p:txBody>
      </p:sp>
      <p:sp>
        <p:nvSpPr>
          <p:cNvPr id="17410" name="Text Box 4">
            <a:extLst>
              <a:ext uri="{FF2B5EF4-FFF2-40B4-BE49-F238E27FC236}">
                <a16:creationId xmlns:a16="http://schemas.microsoft.com/office/drawing/2014/main" id="{0A42156E-E429-CF41-8BC0-0D80C645382A}"/>
              </a:ext>
            </a:extLst>
          </p:cNvPr>
          <p:cNvSpPr txBox="1">
            <a:spLocks noChangeArrowheads="1"/>
          </p:cNvSpPr>
          <p:nvPr/>
        </p:nvSpPr>
        <p:spPr bwMode="auto">
          <a:xfrm>
            <a:off x="5364163" y="935038"/>
            <a:ext cx="3600450" cy="5404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40000"/>
              </a:spcBef>
              <a:buClr>
                <a:srgbClr val="FF0066"/>
              </a:buClr>
              <a:buNone/>
            </a:pPr>
            <a:r>
              <a:rPr lang="it-IT" altLang="en-US" sz="2800" dirty="0">
                <a:latin typeface="Arial" panose="020B0604020202020204" pitchFamily="34" charset="0"/>
              </a:rPr>
              <a:t>Nucleotide:</a:t>
            </a:r>
          </a:p>
          <a:p>
            <a:pPr marL="457200" indent="-457200" eaLnBrk="1" hangingPunct="1">
              <a:spcBef>
                <a:spcPct val="40000"/>
              </a:spcBef>
              <a:buClr>
                <a:srgbClr val="FF0066"/>
              </a:buClr>
            </a:pPr>
            <a:r>
              <a:rPr lang="it-IT" altLang="en-US" sz="2600" dirty="0">
                <a:latin typeface="Arial" panose="020B0604020202020204" pitchFamily="34" charset="0"/>
              </a:rPr>
              <a:t>PENTOSE SUGAR (with 5 carbon </a:t>
            </a:r>
            <a:r>
              <a:rPr lang="it-IT" altLang="en-US" sz="2600" dirty="0" err="1">
                <a:latin typeface="Arial" panose="020B0604020202020204" pitchFamily="34" charset="0"/>
              </a:rPr>
              <a:t>atoms</a:t>
            </a:r>
            <a:r>
              <a:rPr lang="it-IT" altLang="en-US" sz="2600" dirty="0">
                <a:latin typeface="Arial" panose="020B0604020202020204" pitchFamily="34" charset="0"/>
              </a:rPr>
              <a:t>) </a:t>
            </a:r>
            <a:r>
              <a:rPr lang="it-IT" altLang="en-US" sz="2600" dirty="0" err="1">
                <a:latin typeface="Arial" panose="020B0604020202020204" pitchFamily="34" charset="0"/>
              </a:rPr>
              <a:t>which</a:t>
            </a:r>
            <a:r>
              <a:rPr lang="it-IT" altLang="en-US" sz="2600" dirty="0">
                <a:latin typeface="Arial" panose="020B0604020202020204" pitchFamily="34" charset="0"/>
              </a:rPr>
              <a:t> can be RIBOSE (in RNA) or DEOXYRIBOSE (in DNA)
NITROGENOUS BASE (C, T, U, A or G)
 a </a:t>
            </a:r>
            <a:r>
              <a:rPr lang="it-IT" altLang="en-US" sz="2600" dirty="0" err="1">
                <a:latin typeface="Arial" panose="020B0604020202020204" pitchFamily="34" charset="0"/>
              </a:rPr>
              <a:t>phosphate</a:t>
            </a:r>
            <a:r>
              <a:rPr lang="it-IT" altLang="en-US" sz="2600" dirty="0">
                <a:latin typeface="Arial" panose="020B0604020202020204" pitchFamily="34" charset="0"/>
              </a:rPr>
              <a:t> group</a:t>
            </a:r>
          </a:p>
        </p:txBody>
      </p:sp>
      <p:pic>
        <p:nvPicPr>
          <p:cNvPr id="17411" name="Picture 8">
            <a:extLst>
              <a:ext uri="{FF2B5EF4-FFF2-40B4-BE49-F238E27FC236}">
                <a16:creationId xmlns:a16="http://schemas.microsoft.com/office/drawing/2014/main" id="{822F2CD9-79E7-4E43-97BD-EEB6484B3D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557338"/>
            <a:ext cx="5135562" cy="5300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Text Box 9">
            <a:extLst>
              <a:ext uri="{FF2B5EF4-FFF2-40B4-BE49-F238E27FC236}">
                <a16:creationId xmlns:a16="http://schemas.microsoft.com/office/drawing/2014/main" id="{26C8EDEB-AD97-0E40-9636-8B251F102894}"/>
              </a:ext>
            </a:extLst>
          </p:cNvPr>
          <p:cNvSpPr txBox="1">
            <a:spLocks noChangeArrowheads="1"/>
          </p:cNvSpPr>
          <p:nvPr/>
        </p:nvSpPr>
        <p:spPr bwMode="auto">
          <a:xfrm>
            <a:off x="609110" y="-26988"/>
            <a:ext cx="793217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dirty="0">
                <a:latin typeface="Arial" panose="020B0604020202020204" pitchFamily="34" charset="0"/>
              </a:rPr>
              <a:t>MACROMOLECULES: </a:t>
            </a:r>
            <a:r>
              <a:rPr lang="it-IT" altLang="en-US" sz="4000" b="1" dirty="0">
                <a:solidFill>
                  <a:srgbClr val="0000CC"/>
                </a:solidFill>
                <a:latin typeface="Arial" panose="020B0604020202020204" pitchFamily="34" charset="0"/>
              </a:rPr>
              <a:t>NUCLEIC ACIDS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8"/>
          <p:cNvSpPr txBox="1">
            <a:spLocks noGrp="1"/>
          </p:cNvSpPr>
          <p:nvPr>
            <p:ph type="title"/>
          </p:nvPr>
        </p:nvSpPr>
        <p:spPr>
          <a:xfrm>
            <a:off x="159300" y="921275"/>
            <a:ext cx="5610900" cy="10503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it" sz="3100" b="1">
                <a:solidFill>
                  <a:srgbClr val="5D77E0"/>
                </a:solidFill>
              </a:rPr>
              <a:t>Is AI just an imitation of the human mind?</a:t>
            </a:r>
            <a:endParaRPr sz="3100" b="1">
              <a:solidFill>
                <a:srgbClr val="5D77E0"/>
              </a:solidFill>
            </a:endParaRPr>
          </a:p>
        </p:txBody>
      </p:sp>
      <p:pic>
        <p:nvPicPr>
          <p:cNvPr id="275" name="Google Shape;275;p48"/>
          <p:cNvPicPr preferRelativeResize="0"/>
          <p:nvPr/>
        </p:nvPicPr>
        <p:blipFill rotWithShape="1">
          <a:blip r:embed="rId3">
            <a:alphaModFix/>
          </a:blip>
          <a:srcRect l="24211" r="23372"/>
          <a:stretch/>
        </p:blipFill>
        <p:spPr>
          <a:xfrm rot="-5400000">
            <a:off x="7777888" y="815875"/>
            <a:ext cx="1154688" cy="1385999"/>
          </a:xfrm>
          <a:prstGeom prst="rect">
            <a:avLst/>
          </a:prstGeom>
          <a:noFill/>
          <a:ln>
            <a:noFill/>
          </a:ln>
        </p:spPr>
      </p:pic>
      <p:sp>
        <p:nvSpPr>
          <p:cNvPr id="276" name="Google Shape;276;p48"/>
          <p:cNvSpPr txBox="1"/>
          <p:nvPr/>
        </p:nvSpPr>
        <p:spPr>
          <a:xfrm>
            <a:off x="6227100" y="4562275"/>
            <a:ext cx="3000000" cy="1129510"/>
          </a:xfrm>
          <a:prstGeom prst="rect">
            <a:avLst/>
          </a:prstGeom>
          <a:noFill/>
          <a:ln>
            <a:noFill/>
          </a:ln>
        </p:spPr>
        <p:txBody>
          <a:bodyPr spcFirstLastPara="1" wrap="square" lIns="91425" tIns="91425" rIns="91425" bIns="91425" anchor="t" anchorCtr="0">
            <a:spAutoFit/>
          </a:bodyPr>
          <a:lstStyle/>
          <a:p>
            <a:pPr algn="ctr">
              <a:lnSpc>
                <a:spcPct val="115000"/>
              </a:lnSpc>
              <a:spcBef>
                <a:spcPts val="0"/>
              </a:spcBef>
              <a:spcAft>
                <a:spcPts val="0"/>
              </a:spcAft>
            </a:pPr>
            <a:endParaRPr>
              <a:solidFill>
                <a:schemeClr val="dk1"/>
              </a:solidFill>
              <a:highlight>
                <a:srgbClr val="FFF2CC"/>
              </a:highlight>
            </a:endParaRPr>
          </a:p>
          <a:p>
            <a:pPr algn="ctr">
              <a:lnSpc>
                <a:spcPct val="115000"/>
              </a:lnSpc>
              <a:spcBef>
                <a:spcPts val="1200"/>
              </a:spcBef>
              <a:spcAft>
                <a:spcPts val="1200"/>
              </a:spcAft>
            </a:pPr>
            <a:endParaRPr>
              <a:solidFill>
                <a:schemeClr val="dk1"/>
              </a:solidFill>
              <a:highlight>
                <a:srgbClr val="FFF2CC"/>
              </a:highlight>
            </a:endParaRPr>
          </a:p>
        </p:txBody>
      </p:sp>
      <p:sp>
        <p:nvSpPr>
          <p:cNvPr id="277" name="Google Shape;277;p48"/>
          <p:cNvSpPr txBox="1"/>
          <p:nvPr/>
        </p:nvSpPr>
        <p:spPr>
          <a:xfrm>
            <a:off x="506500" y="2090925"/>
            <a:ext cx="7970400" cy="3791100"/>
          </a:xfrm>
          <a:prstGeom prst="rect">
            <a:avLst/>
          </a:prstGeom>
          <a:solidFill>
            <a:srgbClr val="F3F3F3"/>
          </a:solidFill>
          <a:ln>
            <a:noFill/>
          </a:ln>
        </p:spPr>
        <p:txBody>
          <a:bodyPr spcFirstLastPara="1" wrap="square" lIns="91425" tIns="91425" rIns="91425" bIns="91425" anchor="t" anchorCtr="0">
            <a:spAutoFit/>
          </a:bodyPr>
          <a:lstStyle/>
          <a:p>
            <a:pPr>
              <a:lnSpc>
                <a:spcPct val="115000"/>
              </a:lnSpc>
              <a:spcBef>
                <a:spcPts val="1200"/>
              </a:spcBef>
              <a:spcAft>
                <a:spcPts val="0"/>
              </a:spcAft>
            </a:pPr>
            <a:r>
              <a:rPr lang="it" sz="2100">
                <a:solidFill>
                  <a:schemeClr val="dk1"/>
                </a:solidFill>
              </a:rPr>
              <a:t>AI founder, John McCarthy:</a:t>
            </a:r>
            <a:endParaRPr sz="2100">
              <a:solidFill>
                <a:schemeClr val="dk1"/>
              </a:solidFill>
            </a:endParaRPr>
          </a:p>
          <a:p>
            <a:pPr marL="914400">
              <a:lnSpc>
                <a:spcPct val="115000"/>
              </a:lnSpc>
              <a:spcBef>
                <a:spcPts val="1200"/>
              </a:spcBef>
              <a:spcAft>
                <a:spcPts val="0"/>
              </a:spcAft>
            </a:pPr>
            <a:r>
              <a:rPr lang="it" sz="2100" b="1" i="1">
                <a:solidFill>
                  <a:schemeClr val="dk1"/>
                </a:solidFill>
              </a:rPr>
              <a:t>"Artificial intelligence is not, by definition, simulation of human intelligence"</a:t>
            </a:r>
            <a:endParaRPr sz="2100" b="1" i="1">
              <a:solidFill>
                <a:schemeClr val="dk1"/>
              </a:solidFill>
            </a:endParaRPr>
          </a:p>
          <a:p>
            <a:pPr>
              <a:lnSpc>
                <a:spcPct val="115000"/>
              </a:lnSpc>
              <a:spcBef>
                <a:spcPts val="1200"/>
              </a:spcBef>
              <a:spcAft>
                <a:spcPts val="0"/>
              </a:spcAft>
            </a:pPr>
            <a:endParaRPr sz="800" b="1" i="1">
              <a:solidFill>
                <a:schemeClr val="dk1"/>
              </a:solidFill>
            </a:endParaRPr>
          </a:p>
          <a:p>
            <a:pPr>
              <a:lnSpc>
                <a:spcPct val="115000"/>
              </a:lnSpc>
              <a:spcBef>
                <a:spcPts val="1200"/>
              </a:spcBef>
              <a:spcAft>
                <a:spcPts val="0"/>
              </a:spcAft>
            </a:pPr>
            <a:r>
              <a:rPr lang="it" sz="2100" b="1">
                <a:solidFill>
                  <a:schemeClr val="dk1"/>
                </a:solidFill>
              </a:rPr>
              <a:t>The intelligent agent paradigm</a:t>
            </a:r>
            <a:r>
              <a:rPr lang="it" sz="2100" baseline="30000">
                <a:solidFill>
                  <a:schemeClr val="dk1"/>
                </a:solidFill>
              </a:rPr>
              <a:t> </a:t>
            </a:r>
            <a:r>
              <a:rPr lang="it" sz="2100">
                <a:solidFill>
                  <a:schemeClr val="dk1"/>
                </a:solidFill>
              </a:rPr>
              <a:t>defines the concept of “intelligent behavior” in general, without reference to human beings. </a:t>
            </a:r>
            <a:endParaRPr sz="2100">
              <a:solidFill>
                <a:schemeClr val="dk1"/>
              </a:solidFill>
            </a:endParaRPr>
          </a:p>
          <a:p>
            <a:pPr>
              <a:lnSpc>
                <a:spcPct val="115000"/>
              </a:lnSpc>
              <a:spcBef>
                <a:spcPts val="1200"/>
              </a:spcBef>
              <a:spcAft>
                <a:spcPts val="0"/>
              </a:spcAft>
            </a:pPr>
            <a:endParaRPr sz="800">
              <a:solidFill>
                <a:schemeClr val="dk1"/>
              </a:solidFill>
            </a:endParaRPr>
          </a:p>
          <a:p>
            <a:pPr>
              <a:lnSpc>
                <a:spcPct val="115000"/>
              </a:lnSpc>
              <a:spcBef>
                <a:spcPts val="1200"/>
              </a:spcBef>
              <a:spcAft>
                <a:spcPts val="1200"/>
              </a:spcAft>
            </a:pPr>
            <a:r>
              <a:rPr lang="it" sz="2100" b="1">
                <a:solidFill>
                  <a:schemeClr val="lt1"/>
                </a:solidFill>
                <a:highlight>
                  <a:srgbClr val="496AF1"/>
                </a:highlight>
              </a:rPr>
              <a:t>Intelligent agent = a system with a goal-directed behavior</a:t>
            </a:r>
            <a:endParaRPr sz="2100" u="sng" baseline="30000">
              <a:solidFill>
                <a:schemeClr val="lt1"/>
              </a:solidFill>
              <a:highlight>
                <a:srgbClr val="496AF1"/>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5"/>
          <p:cNvSpPr/>
          <p:nvPr/>
        </p:nvSpPr>
        <p:spPr>
          <a:xfrm>
            <a:off x="2100150" y="1334816"/>
            <a:ext cx="4542600" cy="4529400"/>
          </a:xfrm>
          <a:prstGeom prst="ellipse">
            <a:avLst/>
          </a:prstGeom>
          <a:solidFill>
            <a:srgbClr val="7B8EDE"/>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67" name="Google Shape;367;p55"/>
          <p:cNvSpPr txBox="1"/>
          <p:nvPr/>
        </p:nvSpPr>
        <p:spPr>
          <a:xfrm>
            <a:off x="3258750" y="1518989"/>
            <a:ext cx="2225400" cy="792300"/>
          </a:xfrm>
          <a:prstGeom prst="rect">
            <a:avLst/>
          </a:prstGeom>
          <a:noFill/>
          <a:ln>
            <a:noFill/>
          </a:ln>
        </p:spPr>
        <p:txBody>
          <a:bodyPr spcFirstLastPara="1" wrap="square" lIns="91425" tIns="91425" rIns="91425" bIns="91425" anchor="ctr" anchorCtr="0">
            <a:noAutofit/>
          </a:bodyPr>
          <a:lstStyle/>
          <a:p>
            <a:pPr algn="ctr">
              <a:spcBef>
                <a:spcPts val="0"/>
              </a:spcBef>
              <a:spcAft>
                <a:spcPts val="0"/>
              </a:spcAft>
            </a:pPr>
            <a:r>
              <a:rPr lang="it" sz="1700">
                <a:solidFill>
                  <a:srgbClr val="FFFFFF"/>
                </a:solidFill>
                <a:latin typeface="Roboto"/>
                <a:ea typeface="Roboto"/>
                <a:cs typeface="Roboto"/>
                <a:sym typeface="Roboto"/>
              </a:rPr>
              <a:t>Artificial</a:t>
            </a:r>
            <a:endParaRPr sz="1700">
              <a:solidFill>
                <a:srgbClr val="FFFFFF"/>
              </a:solidFill>
              <a:latin typeface="Roboto"/>
              <a:ea typeface="Roboto"/>
              <a:cs typeface="Roboto"/>
              <a:sym typeface="Roboto"/>
            </a:endParaRPr>
          </a:p>
          <a:p>
            <a:pPr algn="ctr">
              <a:spcBef>
                <a:spcPts val="0"/>
              </a:spcBef>
              <a:spcAft>
                <a:spcPts val="0"/>
              </a:spcAft>
              <a:buClr>
                <a:schemeClr val="dk1"/>
              </a:buClr>
              <a:buSzPts val="1100"/>
            </a:pPr>
            <a:r>
              <a:rPr lang="it" sz="1700">
                <a:solidFill>
                  <a:schemeClr val="lt1"/>
                </a:solidFill>
                <a:latin typeface="Roboto"/>
                <a:ea typeface="Roboto"/>
                <a:cs typeface="Roboto"/>
                <a:sym typeface="Roboto"/>
              </a:rPr>
              <a:t>Intelligence</a:t>
            </a:r>
            <a:endParaRPr sz="1700">
              <a:solidFill>
                <a:srgbClr val="FFFFFF"/>
              </a:solidFill>
              <a:latin typeface="Roboto"/>
              <a:ea typeface="Roboto"/>
              <a:cs typeface="Roboto"/>
              <a:sym typeface="Roboto"/>
            </a:endParaRPr>
          </a:p>
        </p:txBody>
      </p:sp>
      <p:grpSp>
        <p:nvGrpSpPr>
          <p:cNvPr id="368" name="Google Shape;368;p55"/>
          <p:cNvGrpSpPr/>
          <p:nvPr/>
        </p:nvGrpSpPr>
        <p:grpSpPr>
          <a:xfrm>
            <a:off x="2684464" y="2463558"/>
            <a:ext cx="3373975" cy="3400658"/>
            <a:chOff x="3401686" y="1841492"/>
            <a:chExt cx="2340600" cy="2340600"/>
          </a:xfrm>
        </p:grpSpPr>
        <p:sp>
          <p:nvSpPr>
            <p:cNvPr id="369" name="Google Shape;369;p55"/>
            <p:cNvSpPr/>
            <p:nvPr/>
          </p:nvSpPr>
          <p:spPr>
            <a:xfrm>
              <a:off x="3401686" y="1841492"/>
              <a:ext cx="2340600" cy="2340600"/>
            </a:xfrm>
            <a:prstGeom prst="ellipse">
              <a:avLst/>
            </a:prstGeom>
            <a:solidFill>
              <a:srgbClr val="674EA7"/>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0" name="Google Shape;370;p55"/>
            <p:cNvSpPr txBox="1"/>
            <p:nvPr/>
          </p:nvSpPr>
          <p:spPr>
            <a:xfrm>
              <a:off x="3833274" y="1969460"/>
              <a:ext cx="1477200" cy="534000"/>
            </a:xfrm>
            <a:prstGeom prst="rect">
              <a:avLst/>
            </a:prstGeom>
            <a:noFill/>
            <a:ln>
              <a:noFill/>
            </a:ln>
          </p:spPr>
          <p:txBody>
            <a:bodyPr spcFirstLastPara="1" wrap="square" lIns="91425" tIns="91425" rIns="91425" bIns="91425" anchor="ctr" anchorCtr="0">
              <a:noAutofit/>
            </a:bodyPr>
            <a:lstStyle/>
            <a:p>
              <a:pPr algn="ctr">
                <a:spcBef>
                  <a:spcPts val="0"/>
                </a:spcBef>
                <a:spcAft>
                  <a:spcPts val="0"/>
                </a:spcAft>
              </a:pPr>
              <a:r>
                <a:rPr lang="it" sz="1600">
                  <a:solidFill>
                    <a:srgbClr val="FFFFFF"/>
                  </a:solidFill>
                  <a:latin typeface="Roboto"/>
                  <a:ea typeface="Roboto"/>
                  <a:cs typeface="Roboto"/>
                  <a:sym typeface="Roboto"/>
                </a:rPr>
                <a:t>Machine Learning</a:t>
              </a:r>
              <a:endParaRPr sz="1600">
                <a:solidFill>
                  <a:srgbClr val="FFFFFF"/>
                </a:solidFill>
                <a:latin typeface="Roboto"/>
                <a:ea typeface="Roboto"/>
                <a:cs typeface="Roboto"/>
                <a:sym typeface="Roboto"/>
              </a:endParaRPr>
            </a:p>
          </p:txBody>
        </p:sp>
      </p:grpSp>
      <p:sp>
        <p:nvSpPr>
          <p:cNvPr id="371" name="Google Shape;371;p55"/>
          <p:cNvSpPr/>
          <p:nvPr/>
        </p:nvSpPr>
        <p:spPr>
          <a:xfrm>
            <a:off x="3189000" y="3470485"/>
            <a:ext cx="2364900" cy="2393400"/>
          </a:xfrm>
          <a:prstGeom prst="ellipse">
            <a:avLst/>
          </a:prstGeom>
          <a:solidFill>
            <a:srgbClr val="741B47"/>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2" name="Google Shape;372;p55"/>
          <p:cNvSpPr/>
          <p:nvPr/>
        </p:nvSpPr>
        <p:spPr>
          <a:xfrm>
            <a:off x="3609900" y="4345316"/>
            <a:ext cx="1523100" cy="1518900"/>
          </a:xfrm>
          <a:prstGeom prst="ellipse">
            <a:avLst/>
          </a:prstGeom>
          <a:solidFill>
            <a:srgbClr val="980000"/>
          </a:solidFill>
          <a:ln>
            <a:noFill/>
          </a:ln>
        </p:spPr>
        <p:txBody>
          <a:bodyPr spcFirstLastPara="1" wrap="square" lIns="91425" tIns="91425" rIns="91425" bIns="91425" anchor="ctr" anchorCtr="0">
            <a:noAutofit/>
          </a:bodyPr>
          <a:lstStyle/>
          <a:p>
            <a:pPr>
              <a:spcBef>
                <a:spcPts val="0"/>
              </a:spcBef>
              <a:spcAft>
                <a:spcPts val="0"/>
              </a:spcAft>
            </a:pPr>
            <a:endParaRPr/>
          </a:p>
        </p:txBody>
      </p:sp>
      <p:sp>
        <p:nvSpPr>
          <p:cNvPr id="373" name="Google Shape;373;p55"/>
          <p:cNvSpPr txBox="1"/>
          <p:nvPr/>
        </p:nvSpPr>
        <p:spPr>
          <a:xfrm>
            <a:off x="3306750" y="3624959"/>
            <a:ext cx="2129400" cy="776100"/>
          </a:xfrm>
          <a:prstGeom prst="rect">
            <a:avLst/>
          </a:prstGeom>
          <a:noFill/>
          <a:ln>
            <a:noFill/>
          </a:ln>
        </p:spPr>
        <p:txBody>
          <a:bodyPr spcFirstLastPara="1" wrap="square" lIns="91425" tIns="91425" rIns="91425" bIns="91425" anchor="ctr" anchorCtr="0">
            <a:noAutofit/>
          </a:bodyPr>
          <a:lstStyle/>
          <a:p>
            <a:pPr algn="ctr">
              <a:spcBef>
                <a:spcPts val="0"/>
              </a:spcBef>
              <a:spcAft>
                <a:spcPts val="0"/>
              </a:spcAft>
            </a:pPr>
            <a:r>
              <a:rPr lang="it" sz="1600">
                <a:solidFill>
                  <a:srgbClr val="FFFFFF"/>
                </a:solidFill>
                <a:latin typeface="Roboto"/>
                <a:ea typeface="Roboto"/>
                <a:cs typeface="Roboto"/>
                <a:sym typeface="Roboto"/>
              </a:rPr>
              <a:t>Neural </a:t>
            </a:r>
            <a:endParaRPr sz="1600">
              <a:solidFill>
                <a:srgbClr val="FFFFFF"/>
              </a:solidFill>
              <a:latin typeface="Roboto"/>
              <a:ea typeface="Roboto"/>
              <a:cs typeface="Roboto"/>
              <a:sym typeface="Roboto"/>
            </a:endParaRPr>
          </a:p>
          <a:p>
            <a:pPr algn="ctr">
              <a:spcBef>
                <a:spcPts val="0"/>
              </a:spcBef>
              <a:spcAft>
                <a:spcPts val="0"/>
              </a:spcAft>
            </a:pPr>
            <a:r>
              <a:rPr lang="it" sz="1600">
                <a:solidFill>
                  <a:srgbClr val="FFFFFF"/>
                </a:solidFill>
                <a:latin typeface="Roboto"/>
                <a:ea typeface="Roboto"/>
                <a:cs typeface="Roboto"/>
                <a:sym typeface="Roboto"/>
              </a:rPr>
              <a:t>networks</a:t>
            </a:r>
            <a:endParaRPr sz="1600">
              <a:solidFill>
                <a:srgbClr val="FFFFFF"/>
              </a:solidFill>
              <a:latin typeface="Roboto"/>
              <a:ea typeface="Roboto"/>
              <a:cs typeface="Roboto"/>
              <a:sym typeface="Roboto"/>
            </a:endParaRPr>
          </a:p>
        </p:txBody>
      </p:sp>
      <p:sp>
        <p:nvSpPr>
          <p:cNvPr id="374" name="Google Shape;374;p55"/>
          <p:cNvSpPr txBox="1"/>
          <p:nvPr/>
        </p:nvSpPr>
        <p:spPr>
          <a:xfrm>
            <a:off x="3306750" y="4464853"/>
            <a:ext cx="2129400" cy="776100"/>
          </a:xfrm>
          <a:prstGeom prst="rect">
            <a:avLst/>
          </a:prstGeom>
          <a:noFill/>
          <a:ln>
            <a:noFill/>
          </a:ln>
        </p:spPr>
        <p:txBody>
          <a:bodyPr spcFirstLastPara="1" wrap="square" lIns="91425" tIns="91425" rIns="91425" bIns="91425" anchor="ctr" anchorCtr="0">
            <a:noAutofit/>
          </a:bodyPr>
          <a:lstStyle/>
          <a:p>
            <a:pPr algn="ctr">
              <a:spcBef>
                <a:spcPts val="0"/>
              </a:spcBef>
              <a:spcAft>
                <a:spcPts val="0"/>
              </a:spcAft>
            </a:pPr>
            <a:r>
              <a:rPr lang="it" sz="1600">
                <a:solidFill>
                  <a:srgbClr val="FFFFFF"/>
                </a:solidFill>
                <a:latin typeface="Roboto"/>
                <a:ea typeface="Roboto"/>
                <a:cs typeface="Roboto"/>
                <a:sym typeface="Roboto"/>
              </a:rPr>
              <a:t>Deep </a:t>
            </a:r>
            <a:endParaRPr sz="1600">
              <a:solidFill>
                <a:srgbClr val="FFFFFF"/>
              </a:solidFill>
              <a:latin typeface="Roboto"/>
              <a:ea typeface="Roboto"/>
              <a:cs typeface="Roboto"/>
              <a:sym typeface="Roboto"/>
            </a:endParaRPr>
          </a:p>
          <a:p>
            <a:pPr algn="ctr">
              <a:spcBef>
                <a:spcPts val="0"/>
              </a:spcBef>
              <a:spcAft>
                <a:spcPts val="0"/>
              </a:spcAft>
            </a:pPr>
            <a:r>
              <a:rPr lang="it" sz="1600">
                <a:solidFill>
                  <a:srgbClr val="FFFFFF"/>
                </a:solidFill>
                <a:latin typeface="Roboto"/>
                <a:ea typeface="Roboto"/>
                <a:cs typeface="Roboto"/>
                <a:sym typeface="Roboto"/>
              </a:rPr>
              <a:t>learning</a:t>
            </a:r>
            <a:endParaRPr sz="1600">
              <a:solidFill>
                <a:srgbClr val="FFFFFF"/>
              </a:solidFill>
              <a:latin typeface="Roboto"/>
              <a:ea typeface="Roboto"/>
              <a:cs typeface="Roboto"/>
              <a:sym typeface="Roboto"/>
            </a:endParaRPr>
          </a:p>
        </p:txBody>
      </p:sp>
      <p:sp>
        <p:nvSpPr>
          <p:cNvPr id="375" name="Google Shape;375;p55"/>
          <p:cNvSpPr/>
          <p:nvPr/>
        </p:nvSpPr>
        <p:spPr>
          <a:xfrm>
            <a:off x="4065450" y="5240941"/>
            <a:ext cx="612000" cy="612000"/>
          </a:xfrm>
          <a:prstGeom prst="ellipse">
            <a:avLst/>
          </a:prstGeom>
          <a:solidFill>
            <a:srgbClr val="F3F3F3"/>
          </a:solidFill>
          <a:ln>
            <a:noFill/>
          </a:ln>
        </p:spPr>
        <p:txBody>
          <a:bodyPr spcFirstLastPara="1" wrap="square" lIns="91425" tIns="91425" rIns="91425" bIns="91425" anchor="ctr" anchorCtr="0">
            <a:noAutofit/>
          </a:bodyPr>
          <a:lstStyle/>
          <a:p>
            <a:pPr>
              <a:spcBef>
                <a:spcPts val="0"/>
              </a:spcBef>
              <a:spcAft>
                <a:spcPts val="0"/>
              </a:spcAft>
            </a:pPr>
            <a:endParaRPr/>
          </a:p>
        </p:txBody>
      </p:sp>
      <p:cxnSp>
        <p:nvCxnSpPr>
          <p:cNvPr id="376" name="Google Shape;376;p55"/>
          <p:cNvCxnSpPr/>
          <p:nvPr/>
        </p:nvCxnSpPr>
        <p:spPr>
          <a:xfrm>
            <a:off x="7652775" y="2012550"/>
            <a:ext cx="49200" cy="3244500"/>
          </a:xfrm>
          <a:prstGeom prst="straightConnector1">
            <a:avLst/>
          </a:prstGeom>
          <a:noFill/>
          <a:ln w="38100" cap="flat" cmpd="sng">
            <a:solidFill>
              <a:schemeClr val="dk2"/>
            </a:solidFill>
            <a:prstDash val="solid"/>
            <a:round/>
            <a:headEnd type="none" w="med" len="med"/>
            <a:tailEnd type="triangle" w="med" len="med"/>
          </a:ln>
        </p:spPr>
      </p:cxnSp>
      <p:sp>
        <p:nvSpPr>
          <p:cNvPr id="377" name="Google Shape;377;p55"/>
          <p:cNvSpPr txBox="1"/>
          <p:nvPr/>
        </p:nvSpPr>
        <p:spPr>
          <a:xfrm>
            <a:off x="7161975" y="5351401"/>
            <a:ext cx="4719600" cy="46163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it"/>
              <a:t>Complexity</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437B188-EBEF-9641-BF5C-C667EB294ACE}"/>
              </a:ext>
            </a:extLst>
          </p:cNvPr>
          <p:cNvSpPr>
            <a:spLocks noChangeArrowheads="1"/>
          </p:cNvSpPr>
          <p:nvPr/>
        </p:nvSpPr>
        <p:spPr bwMode="auto">
          <a:xfrm>
            <a:off x="193675" y="402824"/>
            <a:ext cx="8261350" cy="7863691"/>
          </a:xfrm>
          <a:prstGeom prst="rect">
            <a:avLst/>
          </a:prstGeom>
          <a:noFill/>
          <a:ln>
            <a:noFill/>
          </a:ln>
          <a:effectLst/>
        </p:spPr>
        <p:txBody>
          <a:bodyPr anchor="ctr">
            <a:spAutoFit/>
          </a:bodyPr>
          <a:lstStyle/>
          <a:p>
            <a:pPr algn="ctr" eaLnBrk="1" fontAlgn="auto" hangingPunct="1">
              <a:spcBef>
                <a:spcPts val="0"/>
              </a:spcBef>
              <a:spcAft>
                <a:spcPts val="600"/>
              </a:spcAft>
              <a:defRPr/>
            </a:pPr>
            <a:r>
              <a:rPr lang="it-IT" sz="3600" dirty="0">
                <a:solidFill>
                  <a:srgbClr val="4167FF"/>
                </a:solidFill>
                <a:latin typeface="Arial"/>
                <a:ea typeface="+mn-ea"/>
                <a:cs typeface="Arial"/>
                <a:sym typeface="Wingdings"/>
              </a:rPr>
              <a:t>ARTIFICIAL NEURAL NETWORKS (NN)</a:t>
            </a:r>
          </a:p>
          <a:p>
            <a:pPr marL="457200" indent="-457200" eaLnBrk="1" fontAlgn="auto" hangingPunct="1">
              <a:spcBef>
                <a:spcPts val="0"/>
              </a:spcBef>
              <a:spcAft>
                <a:spcPts val="600"/>
              </a:spcAft>
              <a:buFont typeface="Arial"/>
              <a:buChar char="•"/>
              <a:defRPr/>
            </a:pPr>
            <a:r>
              <a:rPr lang="it-IT" sz="2900" dirty="0" err="1">
                <a:solidFill>
                  <a:srgbClr val="000000"/>
                </a:solidFill>
                <a:latin typeface="Arial"/>
                <a:ea typeface="+mn-ea"/>
              </a:rPr>
              <a:t>Neural</a:t>
            </a:r>
            <a:r>
              <a:rPr lang="it-IT" sz="2900" dirty="0">
                <a:solidFill>
                  <a:srgbClr val="000000"/>
                </a:solidFill>
                <a:latin typeface="Arial"/>
                <a:ea typeface="+mn-ea"/>
              </a:rPr>
              <a:t> networks (NN) are </a:t>
            </a:r>
            <a:r>
              <a:rPr lang="it-IT" sz="2900" b="1" dirty="0" err="1">
                <a:solidFill>
                  <a:srgbClr val="000000"/>
                </a:solidFill>
                <a:latin typeface="Arial"/>
                <a:ea typeface="+mn-ea"/>
              </a:rPr>
              <a:t>programs</a:t>
            </a:r>
            <a:r>
              <a:rPr lang="it-IT" sz="2900" b="1" dirty="0">
                <a:solidFill>
                  <a:srgbClr val="000000"/>
                </a:solidFill>
                <a:latin typeface="Arial"/>
                <a:ea typeface="+mn-ea"/>
              </a:rPr>
              <a:t> </a:t>
            </a:r>
            <a:r>
              <a:rPr lang="it-IT" sz="2900" b="1" dirty="0" err="1">
                <a:solidFill>
                  <a:srgbClr val="000000"/>
                </a:solidFill>
                <a:latin typeface="Arial"/>
                <a:ea typeface="+mn-ea"/>
              </a:rPr>
              <a:t>that</a:t>
            </a:r>
            <a:r>
              <a:rPr lang="it-IT" sz="2900" b="1" dirty="0">
                <a:solidFill>
                  <a:srgbClr val="000000"/>
                </a:solidFill>
                <a:latin typeface="Arial"/>
                <a:ea typeface="+mn-ea"/>
              </a:rPr>
              <a:t> can </a:t>
            </a:r>
            <a:r>
              <a:rPr lang="it-IT" sz="2900" b="1" dirty="0" err="1">
                <a:solidFill>
                  <a:srgbClr val="000000"/>
                </a:solidFill>
                <a:latin typeface="Arial"/>
                <a:ea typeface="+mn-ea"/>
              </a:rPr>
              <a:t>learn</a:t>
            </a:r>
            <a:r>
              <a:rPr lang="it-IT" sz="2900" dirty="0">
                <a:solidFill>
                  <a:srgbClr val="000000"/>
                </a:solidFill>
                <a:latin typeface="Arial"/>
                <a:ea typeface="+mn-ea"/>
              </a:rPr>
              <a:t>, in an </a:t>
            </a:r>
            <a:r>
              <a:rPr lang="it-IT" sz="2900" dirty="0" err="1">
                <a:solidFill>
                  <a:srgbClr val="000000"/>
                </a:solidFill>
                <a:latin typeface="Arial"/>
                <a:ea typeface="+mn-ea"/>
              </a:rPr>
              <a:t>attempt</a:t>
            </a:r>
            <a:r>
              <a:rPr lang="it-IT" sz="2900" dirty="0">
                <a:solidFill>
                  <a:srgbClr val="000000"/>
                </a:solidFill>
                <a:latin typeface="Arial"/>
                <a:ea typeface="+mn-ea"/>
              </a:rPr>
              <a:t> to simulate the </a:t>
            </a:r>
            <a:r>
              <a:rPr lang="it-IT" sz="2900" dirty="0" err="1">
                <a:solidFill>
                  <a:srgbClr val="000000"/>
                </a:solidFill>
                <a:latin typeface="Arial"/>
                <a:ea typeface="+mn-ea"/>
              </a:rPr>
              <a:t>behavior</a:t>
            </a:r>
            <a:r>
              <a:rPr lang="it-IT" sz="2900" dirty="0">
                <a:solidFill>
                  <a:srgbClr val="000000"/>
                </a:solidFill>
                <a:latin typeface="Arial"/>
                <a:ea typeface="+mn-ea"/>
              </a:rPr>
              <a:t> of the human brain.</a:t>
            </a:r>
          </a:p>
          <a:p>
            <a:pPr marL="457200" indent="-457200" eaLnBrk="1" fontAlgn="auto" hangingPunct="1">
              <a:spcBef>
                <a:spcPts val="0"/>
              </a:spcBef>
              <a:spcAft>
                <a:spcPts val="600"/>
              </a:spcAft>
              <a:buFont typeface="Arial"/>
              <a:buChar char="•"/>
              <a:defRPr/>
            </a:pPr>
            <a:r>
              <a:rPr lang="it-IT" sz="2900" dirty="0" err="1">
                <a:solidFill>
                  <a:srgbClr val="000000"/>
                </a:solidFill>
                <a:latin typeface="Arial"/>
                <a:ea typeface="+mn-ea"/>
              </a:rPr>
              <a:t>NNs</a:t>
            </a:r>
            <a:r>
              <a:rPr lang="it-IT" sz="2900" dirty="0">
                <a:solidFill>
                  <a:srgbClr val="000000"/>
                </a:solidFill>
                <a:latin typeface="Arial"/>
                <a:ea typeface="+mn-ea"/>
              </a:rPr>
              <a:t> are </a:t>
            </a:r>
            <a:r>
              <a:rPr lang="it-IT" sz="2900" b="1" dirty="0" err="1">
                <a:solidFill>
                  <a:srgbClr val="000000"/>
                </a:solidFill>
                <a:latin typeface="Arial"/>
                <a:ea typeface="+mn-ea"/>
              </a:rPr>
              <a:t>trained</a:t>
            </a:r>
            <a:r>
              <a:rPr lang="it-IT" sz="2900" dirty="0">
                <a:solidFill>
                  <a:srgbClr val="000000"/>
                </a:solidFill>
                <a:latin typeface="Arial"/>
                <a:ea typeface="+mn-ea"/>
              </a:rPr>
              <a:t> </a:t>
            </a:r>
            <a:r>
              <a:rPr lang="it-IT" sz="2900" b="1" dirty="0" err="1">
                <a:solidFill>
                  <a:srgbClr val="000000"/>
                </a:solidFill>
                <a:latin typeface="Arial"/>
                <a:ea typeface="+mn-ea"/>
              </a:rPr>
              <a:t>using</a:t>
            </a:r>
            <a:r>
              <a:rPr lang="it-IT" sz="2900" b="1" dirty="0">
                <a:solidFill>
                  <a:srgbClr val="000000"/>
                </a:solidFill>
                <a:latin typeface="Arial"/>
                <a:ea typeface="+mn-ea"/>
              </a:rPr>
              <a:t> a </a:t>
            </a:r>
            <a:r>
              <a:rPr lang="it-IT" sz="2900" b="1" dirty="0" err="1">
                <a:solidFill>
                  <a:srgbClr val="000000"/>
                </a:solidFill>
                <a:latin typeface="Arial"/>
                <a:ea typeface="+mn-ea"/>
              </a:rPr>
              <a:t>suitable</a:t>
            </a:r>
            <a:r>
              <a:rPr lang="it-IT" sz="2900" b="1" dirty="0">
                <a:solidFill>
                  <a:srgbClr val="000000"/>
                </a:solidFill>
                <a:latin typeface="Arial"/>
                <a:ea typeface="+mn-ea"/>
              </a:rPr>
              <a:t> set of data </a:t>
            </a:r>
            <a:r>
              <a:rPr lang="it-IT" sz="2900" b="1" dirty="0" err="1">
                <a:solidFill>
                  <a:srgbClr val="000000"/>
                </a:solidFill>
                <a:latin typeface="Arial"/>
                <a:ea typeface="+mn-ea"/>
              </a:rPr>
              <a:t>called</a:t>
            </a:r>
            <a:r>
              <a:rPr lang="it-IT" sz="2900" b="1" dirty="0">
                <a:solidFill>
                  <a:srgbClr val="000000"/>
                </a:solidFill>
                <a:latin typeface="Arial"/>
                <a:ea typeface="+mn-ea"/>
              </a:rPr>
              <a:t> a training set </a:t>
            </a:r>
            <a:r>
              <a:rPr lang="it-IT" sz="2800" dirty="0">
                <a:solidFill>
                  <a:srgbClr val="000000"/>
                </a:solidFill>
                <a:latin typeface="Arial"/>
                <a:ea typeface="+mn-ea"/>
              </a:rPr>
              <a:t>(e.g. a set of </a:t>
            </a:r>
            <a:r>
              <a:rPr lang="it-IT" sz="2800" dirty="0" err="1">
                <a:solidFill>
                  <a:srgbClr val="000000"/>
                </a:solidFill>
                <a:latin typeface="Arial"/>
                <a:ea typeface="+mn-ea"/>
              </a:rPr>
              <a:t>sequences</a:t>
            </a:r>
            <a:r>
              <a:rPr lang="it-IT" sz="2800" dirty="0">
                <a:solidFill>
                  <a:srgbClr val="000000"/>
                </a:solidFill>
                <a:latin typeface="Arial"/>
                <a:ea typeface="+mn-ea"/>
              </a:rPr>
              <a:t> of </a:t>
            </a:r>
            <a:r>
              <a:rPr lang="it-IT" sz="2800" dirty="0" err="1">
                <a:solidFill>
                  <a:srgbClr val="000000"/>
                </a:solidFill>
                <a:latin typeface="Arial"/>
                <a:ea typeface="+mn-ea"/>
              </a:rPr>
              <a:t>known</a:t>
            </a:r>
            <a:r>
              <a:rPr lang="it-IT" sz="2800" dirty="0">
                <a:solidFill>
                  <a:srgbClr val="000000"/>
                </a:solidFill>
                <a:latin typeface="Arial"/>
                <a:ea typeface="+mn-ea"/>
              </a:rPr>
              <a:t> </a:t>
            </a:r>
            <a:r>
              <a:rPr lang="it-IT" sz="2800" dirty="0" err="1">
                <a:solidFill>
                  <a:srgbClr val="000000"/>
                </a:solidFill>
                <a:latin typeface="Arial"/>
                <a:ea typeface="+mn-ea"/>
              </a:rPr>
              <a:t>structure</a:t>
            </a:r>
            <a:r>
              <a:rPr lang="it-IT" sz="2800" dirty="0">
                <a:solidFill>
                  <a:srgbClr val="000000"/>
                </a:solidFill>
                <a:latin typeface="Arial"/>
                <a:ea typeface="+mn-ea"/>
              </a:rPr>
              <a:t> </a:t>
            </a:r>
            <a:r>
              <a:rPr lang="it-IT" sz="2800" dirty="0" err="1">
                <a:solidFill>
                  <a:srgbClr val="000000"/>
                </a:solidFill>
                <a:latin typeface="Arial"/>
                <a:ea typeface="+mn-ea"/>
              </a:rPr>
              <a:t>that</a:t>
            </a:r>
            <a:r>
              <a:rPr lang="it-IT" sz="2800" dirty="0">
                <a:solidFill>
                  <a:srgbClr val="000000"/>
                </a:solidFill>
                <a:latin typeface="Arial"/>
                <a:ea typeface="+mn-ea"/>
              </a:rPr>
              <a:t> </a:t>
            </a:r>
            <a:r>
              <a:rPr lang="it-IT" sz="2800" dirty="0" err="1">
                <a:solidFill>
                  <a:srgbClr val="000000"/>
                </a:solidFill>
                <a:latin typeface="Arial"/>
                <a:ea typeface="+mn-ea"/>
              </a:rPr>
              <a:t>fold</a:t>
            </a:r>
            <a:r>
              <a:rPr lang="it-IT" sz="2800" dirty="0">
                <a:solidFill>
                  <a:srgbClr val="000000"/>
                </a:solidFill>
                <a:latin typeface="Arial"/>
                <a:ea typeface="+mn-ea"/>
              </a:rPr>
              <a:t> </a:t>
            </a:r>
            <a:r>
              <a:rPr lang="it-IT" sz="2800" dirty="0" err="1">
                <a:solidFill>
                  <a:srgbClr val="000000"/>
                </a:solidFill>
                <a:latin typeface="Arial"/>
                <a:ea typeface="+mn-ea"/>
              </a:rPr>
              <a:t>into</a:t>
            </a:r>
            <a:r>
              <a:rPr lang="it-IT" sz="2800" dirty="0">
                <a:solidFill>
                  <a:srgbClr val="000000"/>
                </a:solidFill>
                <a:latin typeface="Arial"/>
                <a:ea typeface="+mn-ea"/>
              </a:rPr>
              <a:t> </a:t>
            </a:r>
            <a:r>
              <a:rPr lang="it-IT" sz="2800" dirty="0">
                <a:solidFill>
                  <a:srgbClr val="000000"/>
                </a:solidFill>
                <a:latin typeface="Symbol" charset="0"/>
                <a:ea typeface="+mn-ea"/>
              </a:rPr>
              <a:t>a</a:t>
            </a:r>
            <a:r>
              <a:rPr lang="it-IT" sz="2800" dirty="0">
                <a:solidFill>
                  <a:srgbClr val="000000"/>
                </a:solidFill>
                <a:latin typeface="Arial"/>
                <a:ea typeface="+mn-ea"/>
              </a:rPr>
              <a:t>-</a:t>
            </a:r>
            <a:r>
              <a:rPr lang="it-IT" sz="2800" dirty="0" err="1">
                <a:solidFill>
                  <a:srgbClr val="000000"/>
                </a:solidFill>
                <a:latin typeface="Arial"/>
                <a:ea typeface="+mn-ea"/>
              </a:rPr>
              <a:t>helix</a:t>
            </a:r>
            <a:r>
              <a:rPr lang="it-IT" sz="2800" dirty="0">
                <a:solidFill>
                  <a:srgbClr val="000000"/>
                </a:solidFill>
                <a:latin typeface="Arial"/>
                <a:ea typeface="+mn-ea"/>
              </a:rPr>
              <a:t>, </a:t>
            </a:r>
            <a:r>
              <a:rPr lang="it-IT" sz="2800" dirty="0">
                <a:solidFill>
                  <a:srgbClr val="000000"/>
                </a:solidFill>
                <a:latin typeface="Symbol" charset="0"/>
                <a:ea typeface="+mn-ea"/>
              </a:rPr>
              <a:t>b</a:t>
            </a:r>
            <a:r>
              <a:rPr lang="it-IT" sz="2800" dirty="0">
                <a:solidFill>
                  <a:srgbClr val="000000"/>
                </a:solidFill>
                <a:latin typeface="Arial"/>
                <a:ea typeface="+mn-ea"/>
              </a:rPr>
              <a:t> </a:t>
            </a:r>
            <a:r>
              <a:rPr lang="it-IT" sz="2800" dirty="0" err="1">
                <a:solidFill>
                  <a:srgbClr val="000000"/>
                </a:solidFill>
                <a:latin typeface="Arial"/>
                <a:ea typeface="+mn-ea"/>
              </a:rPr>
              <a:t>sheets</a:t>
            </a:r>
            <a:r>
              <a:rPr lang="it-IT" sz="2800" dirty="0">
                <a:solidFill>
                  <a:srgbClr val="000000"/>
                </a:solidFill>
                <a:latin typeface="Arial"/>
                <a:ea typeface="+mn-ea"/>
              </a:rPr>
              <a:t> and </a:t>
            </a:r>
            <a:r>
              <a:rPr lang="it-IT" sz="2800" dirty="0" err="1">
                <a:solidFill>
                  <a:srgbClr val="000000"/>
                </a:solidFill>
                <a:latin typeface="Arial"/>
                <a:ea typeface="+mn-ea"/>
              </a:rPr>
              <a:t>other</a:t>
            </a:r>
            <a:r>
              <a:rPr lang="it-IT" sz="2800" dirty="0">
                <a:solidFill>
                  <a:srgbClr val="000000"/>
                </a:solidFill>
                <a:latin typeface="Arial"/>
                <a:ea typeface="+mn-ea"/>
              </a:rPr>
              <a:t> non-</a:t>
            </a:r>
            <a:r>
              <a:rPr lang="it-IT" sz="2800" dirty="0">
                <a:solidFill>
                  <a:srgbClr val="000000"/>
                </a:solidFill>
                <a:latin typeface="Symbol" charset="0"/>
                <a:ea typeface="+mn-ea"/>
              </a:rPr>
              <a:t>a</a:t>
            </a:r>
            <a:r>
              <a:rPr lang="it-IT" sz="2800" dirty="0">
                <a:solidFill>
                  <a:srgbClr val="000000"/>
                </a:solidFill>
                <a:latin typeface="Arial"/>
                <a:ea typeface="+mn-ea"/>
              </a:rPr>
              <a:t> non-</a:t>
            </a:r>
            <a:r>
              <a:rPr lang="it-IT" sz="2800" dirty="0">
                <a:solidFill>
                  <a:srgbClr val="000000"/>
                </a:solidFill>
                <a:latin typeface="Symbol" charset="0"/>
                <a:ea typeface="+mn-ea"/>
              </a:rPr>
              <a:t>b </a:t>
            </a:r>
            <a:r>
              <a:rPr lang="it-IT" sz="2800" dirty="0" err="1">
                <a:solidFill>
                  <a:srgbClr val="000000"/>
                </a:solidFill>
                <a:latin typeface="Arial"/>
                <a:ea typeface="+mn-ea"/>
              </a:rPr>
              <a:t>elements</a:t>
            </a:r>
            <a:r>
              <a:rPr lang="it-IT" sz="2800" dirty="0">
                <a:solidFill>
                  <a:srgbClr val="000000"/>
                </a:solidFill>
                <a:latin typeface="Arial"/>
                <a:ea typeface="+mn-ea"/>
              </a:rPr>
              <a:t>)</a:t>
            </a:r>
          </a:p>
          <a:p>
            <a:pPr marL="457200" indent="-457200" eaLnBrk="1" fontAlgn="auto" hangingPunct="1">
              <a:spcBef>
                <a:spcPts val="0"/>
              </a:spcBef>
              <a:spcAft>
                <a:spcPts val="600"/>
              </a:spcAft>
              <a:buFont typeface="Arial"/>
              <a:buChar char="•"/>
              <a:defRPr/>
            </a:pPr>
            <a:r>
              <a:rPr lang="it-IT" sz="2900" dirty="0">
                <a:solidFill>
                  <a:srgbClr val="000000"/>
                </a:solidFill>
                <a:latin typeface="Arial"/>
                <a:ea typeface="+mn-ea"/>
              </a:rPr>
              <a:t>Once </a:t>
            </a:r>
            <a:r>
              <a:rPr lang="it-IT" sz="2900" dirty="0" err="1">
                <a:solidFill>
                  <a:srgbClr val="000000"/>
                </a:solidFill>
                <a:latin typeface="Arial"/>
                <a:ea typeface="+mn-ea"/>
              </a:rPr>
              <a:t>well</a:t>
            </a:r>
            <a:r>
              <a:rPr lang="it-IT" sz="2900" dirty="0">
                <a:solidFill>
                  <a:srgbClr val="000000"/>
                </a:solidFill>
                <a:latin typeface="Arial"/>
                <a:ea typeface="+mn-ea"/>
              </a:rPr>
              <a:t> </a:t>
            </a:r>
            <a:r>
              <a:rPr lang="it-IT" sz="2900" dirty="0" err="1">
                <a:solidFill>
                  <a:srgbClr val="000000"/>
                </a:solidFill>
                <a:latin typeface="Arial"/>
                <a:ea typeface="+mn-ea"/>
              </a:rPr>
              <a:t>trained</a:t>
            </a:r>
            <a:r>
              <a:rPr lang="it-IT" sz="2900" dirty="0">
                <a:solidFill>
                  <a:srgbClr val="000000"/>
                </a:solidFill>
                <a:latin typeface="Arial"/>
                <a:ea typeface="+mn-ea"/>
              </a:rPr>
              <a:t>, </a:t>
            </a:r>
            <a:r>
              <a:rPr lang="it-IT" sz="2900" b="1" dirty="0" err="1">
                <a:solidFill>
                  <a:srgbClr val="000000"/>
                </a:solidFill>
                <a:latin typeface="Arial"/>
                <a:ea typeface="+mn-ea"/>
              </a:rPr>
              <a:t>NNs</a:t>
            </a:r>
            <a:r>
              <a:rPr lang="it-IT" sz="2900" b="1" dirty="0">
                <a:solidFill>
                  <a:srgbClr val="000000"/>
                </a:solidFill>
                <a:latin typeface="Arial"/>
                <a:ea typeface="+mn-ea"/>
              </a:rPr>
              <a:t> can </a:t>
            </a:r>
            <a:r>
              <a:rPr lang="it-IT" sz="2900" b="1" dirty="0" err="1">
                <a:solidFill>
                  <a:srgbClr val="000000"/>
                </a:solidFill>
                <a:latin typeface="Arial"/>
                <a:ea typeface="+mn-ea"/>
              </a:rPr>
              <a:t>then</a:t>
            </a:r>
            <a:r>
              <a:rPr lang="it-IT" sz="2900" b="1" dirty="0">
                <a:solidFill>
                  <a:srgbClr val="000000"/>
                </a:solidFill>
                <a:latin typeface="Arial"/>
                <a:ea typeface="+mn-ea"/>
              </a:rPr>
              <a:t> make </a:t>
            </a:r>
            <a:r>
              <a:rPr lang="it-IT" sz="2900" b="1" dirty="0" err="1">
                <a:solidFill>
                  <a:srgbClr val="000000"/>
                </a:solidFill>
                <a:latin typeface="Arial"/>
                <a:ea typeface="+mn-ea"/>
              </a:rPr>
              <a:t>predictions</a:t>
            </a:r>
            <a:r>
              <a:rPr lang="it-IT" sz="2900" b="1" dirty="0">
                <a:solidFill>
                  <a:srgbClr val="000000"/>
                </a:solidFill>
                <a:latin typeface="Arial"/>
                <a:ea typeface="+mn-ea"/>
              </a:rPr>
              <a:t> </a:t>
            </a:r>
            <a:r>
              <a:rPr lang="it-IT" sz="2900" dirty="0">
                <a:solidFill>
                  <a:srgbClr val="000000"/>
                </a:solidFill>
                <a:latin typeface="Arial"/>
                <a:ea typeface="+mn-ea"/>
              </a:rPr>
              <a:t>(e.g. </a:t>
            </a:r>
            <a:r>
              <a:rPr lang="it-IT" sz="2900" dirty="0" err="1">
                <a:solidFill>
                  <a:srgbClr val="000000"/>
                </a:solidFill>
                <a:latin typeface="Arial"/>
                <a:ea typeface="+mn-ea"/>
              </a:rPr>
              <a:t>distinguishing</a:t>
            </a:r>
            <a:r>
              <a:rPr lang="it-IT" sz="3200" dirty="0">
                <a:solidFill>
                  <a:srgbClr val="000000"/>
                </a:solidFill>
                <a:latin typeface="Symbol" charset="0"/>
                <a:ea typeface="+mn-ea"/>
              </a:rPr>
              <a:t> a</a:t>
            </a:r>
            <a:r>
              <a:rPr lang="it-IT" sz="3200" dirty="0">
                <a:solidFill>
                  <a:srgbClr val="000000"/>
                </a:solidFill>
                <a:latin typeface="Arial"/>
                <a:ea typeface="+mn-ea"/>
              </a:rPr>
              <a:t>-</a:t>
            </a:r>
            <a:r>
              <a:rPr lang="it-IT" sz="3200" dirty="0" err="1">
                <a:solidFill>
                  <a:srgbClr val="000000"/>
                </a:solidFill>
                <a:latin typeface="Arial"/>
                <a:ea typeface="+mn-ea"/>
              </a:rPr>
              <a:t>helix</a:t>
            </a:r>
            <a:r>
              <a:rPr lang="it-IT" sz="3200" dirty="0">
                <a:solidFill>
                  <a:srgbClr val="000000"/>
                </a:solidFill>
                <a:latin typeface="Arial"/>
                <a:ea typeface="+mn-ea"/>
              </a:rPr>
              <a:t> from </a:t>
            </a:r>
            <a:r>
              <a:rPr lang="it-IT" sz="2900" dirty="0">
                <a:solidFill>
                  <a:srgbClr val="000000"/>
                </a:solidFill>
                <a:latin typeface="Symbol" charset="0"/>
                <a:ea typeface="+mn-ea"/>
              </a:rPr>
              <a:t>b-</a:t>
            </a:r>
            <a:r>
              <a:rPr lang="it-IT" sz="3200" dirty="0">
                <a:solidFill>
                  <a:srgbClr val="000000"/>
                </a:solidFill>
                <a:latin typeface="Arial"/>
                <a:ea typeface="+mn-ea"/>
              </a:rPr>
              <a:t> </a:t>
            </a:r>
            <a:r>
              <a:rPr lang="it-IT" sz="3200" dirty="0" err="1">
                <a:solidFill>
                  <a:srgbClr val="000000"/>
                </a:solidFill>
                <a:latin typeface="Arial"/>
                <a:ea typeface="+mn-ea"/>
              </a:rPr>
              <a:t>sheets</a:t>
            </a:r>
            <a:r>
              <a:rPr lang="it-IT" sz="3200" dirty="0">
                <a:solidFill>
                  <a:srgbClr val="000000"/>
                </a:solidFill>
                <a:latin typeface="Arial"/>
                <a:ea typeface="+mn-ea"/>
              </a:rPr>
              <a:t> and </a:t>
            </a:r>
            <a:r>
              <a:rPr lang="it-IT" sz="3200" dirty="0" err="1">
                <a:solidFill>
                  <a:srgbClr val="000000"/>
                </a:solidFill>
                <a:latin typeface="Arial"/>
                <a:ea typeface="+mn-ea"/>
              </a:rPr>
              <a:t>otehr</a:t>
            </a:r>
            <a:r>
              <a:rPr lang="it-IT" sz="3200" dirty="0">
                <a:solidFill>
                  <a:srgbClr val="000000"/>
                </a:solidFill>
                <a:latin typeface="Arial"/>
                <a:ea typeface="+mn-ea"/>
              </a:rPr>
              <a:t> </a:t>
            </a:r>
            <a:r>
              <a:rPr lang="it-IT" sz="3200" dirty="0" err="1">
                <a:solidFill>
                  <a:srgbClr val="000000"/>
                </a:solidFill>
                <a:latin typeface="Arial"/>
                <a:ea typeface="+mn-ea"/>
              </a:rPr>
              <a:t>elements</a:t>
            </a:r>
            <a:r>
              <a:rPr lang="it-IT" sz="3200" dirty="0">
                <a:solidFill>
                  <a:srgbClr val="000000"/>
                </a:solidFill>
                <a:latin typeface="Arial"/>
                <a:ea typeface="+mn-ea"/>
              </a:rPr>
              <a:t>)</a:t>
            </a:r>
            <a:endParaRPr lang="it-IT" sz="29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marL="457200" indent="-457200" eaLnBrk="1" fontAlgn="auto" hangingPunct="1">
              <a:spcBef>
                <a:spcPts val="0"/>
              </a:spcBef>
              <a:spcAft>
                <a:spcPts val="600"/>
              </a:spcAft>
              <a:buFont typeface="Arial"/>
              <a:buChar char="•"/>
              <a:defRPr/>
            </a:pPr>
            <a:endParaRPr lang="it-IT" sz="2400" dirty="0">
              <a:solidFill>
                <a:srgbClr val="00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sym typeface="Wingdings"/>
            </a:endParaRPr>
          </a:p>
          <a:p>
            <a:pPr algn="ctr" eaLnBrk="1" fontAlgn="auto" hangingPunct="1">
              <a:spcBef>
                <a:spcPts val="0"/>
              </a:spcBef>
              <a:spcAft>
                <a:spcPts val="600"/>
              </a:spcAft>
              <a:defRPr/>
            </a:pPr>
            <a:endParaRPr lang="it-IT" sz="2800" dirty="0">
              <a:solidFill>
                <a:srgbClr val="FF0000"/>
              </a:solidFill>
              <a:latin typeface="Arial"/>
              <a:ea typeface="+mn-ea"/>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FigCap09_Fig_01">
            <a:extLst>
              <a:ext uri="{FF2B5EF4-FFF2-40B4-BE49-F238E27FC236}">
                <a16:creationId xmlns:a16="http://schemas.microsoft.com/office/drawing/2014/main" id="{19BDFB4E-AA60-F54B-B06E-AF422BEE1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3749675"/>
            <a:ext cx="3943350"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6" name="Rectangle 2">
            <a:extLst>
              <a:ext uri="{FF2B5EF4-FFF2-40B4-BE49-F238E27FC236}">
                <a16:creationId xmlns:a16="http://schemas.microsoft.com/office/drawing/2014/main" id="{A7062175-BBC6-0245-B0BD-46405A372877}"/>
              </a:ext>
            </a:extLst>
          </p:cNvPr>
          <p:cNvSpPr>
            <a:spLocks noChangeArrowheads="1"/>
          </p:cNvSpPr>
          <p:nvPr/>
        </p:nvSpPr>
        <p:spPr bwMode="auto">
          <a:xfrm>
            <a:off x="4250812" y="-872955"/>
            <a:ext cx="4893187" cy="9813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0000"/>
              </a:lnSpc>
              <a:spcBef>
                <a:spcPct val="0"/>
              </a:spcBef>
              <a:spcAft>
                <a:spcPts val="400"/>
              </a:spcAft>
              <a:buFontTx/>
              <a:buNone/>
            </a:pPr>
            <a:endParaRPr lang="it-IT" altLang="en-US" sz="27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700" dirty="0">
              <a:solidFill>
                <a:srgbClr val="000000"/>
              </a:solidFill>
              <a:latin typeface="Arial" panose="020B0604020202020204" pitchFamily="34" charset="0"/>
              <a:cs typeface="Arial" panose="020B0604020202020204" pitchFamily="34" charset="0"/>
            </a:endParaRPr>
          </a:p>
          <a:p>
            <a:pPr eaLnBrk="1" hangingPunct="1">
              <a:lnSpc>
                <a:spcPct val="120000"/>
              </a:lnSpc>
              <a:spcBef>
                <a:spcPct val="0"/>
              </a:spcBef>
              <a:spcAft>
                <a:spcPts val="400"/>
              </a:spcAft>
            </a:pP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NNs</a:t>
            </a:r>
            <a:r>
              <a:rPr lang="it-IT" altLang="en-US" sz="2700" dirty="0">
                <a:solidFill>
                  <a:srgbClr val="000000"/>
                </a:solidFill>
                <a:latin typeface="Arial" panose="020B0604020202020204" pitchFamily="34" charset="0"/>
                <a:cs typeface="Arial" panose="020B0604020202020204" pitchFamily="34" charset="0"/>
              </a:rPr>
              <a:t> are sets of </a:t>
            </a:r>
            <a:r>
              <a:rPr lang="it-IT" altLang="en-US" sz="2700" i="1" dirty="0" err="1">
                <a:solidFill>
                  <a:srgbClr val="4167FF"/>
                </a:solidFill>
                <a:latin typeface="Arial" panose="020B0604020202020204" pitchFamily="34" charset="0"/>
                <a:cs typeface="Arial" panose="020B0604020202020204" pitchFamily="34" charset="0"/>
              </a:rPr>
              <a:t>equations</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neurons</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linked</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together</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synapses</a:t>
            </a:r>
            <a:r>
              <a:rPr lang="it-IT" altLang="en-US" sz="2700" dirty="0">
                <a:solidFill>
                  <a:srgbClr val="000000"/>
                </a:solidFill>
                <a:latin typeface="Arial" panose="020B0604020202020204" pitchFamily="34" charset="0"/>
                <a:cs typeface="Arial" panose="020B0604020202020204" pitchFamily="34" charset="0"/>
              </a:rPr>
              <a:t>)</a:t>
            </a:r>
          </a:p>
          <a:p>
            <a:pPr eaLnBrk="1" hangingPunct="1">
              <a:lnSpc>
                <a:spcPct val="120000"/>
              </a:lnSpc>
              <a:spcBef>
                <a:spcPct val="0"/>
              </a:spcBef>
              <a:spcAft>
                <a:spcPts val="400"/>
              </a:spcAft>
            </a:pP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Each</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neuron</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receives</a:t>
            </a:r>
            <a:r>
              <a:rPr lang="it-IT" altLang="en-US" sz="2700" dirty="0">
                <a:solidFill>
                  <a:srgbClr val="000000"/>
                </a:solidFill>
                <a:latin typeface="Arial" panose="020B0604020202020204" pitchFamily="34" charset="0"/>
                <a:cs typeface="Arial" panose="020B0604020202020204" pitchFamily="34" charset="0"/>
              </a:rPr>
              <a:t> and </a:t>
            </a:r>
            <a:r>
              <a:rPr lang="it-IT" altLang="en-US" sz="2700" dirty="0" err="1">
                <a:solidFill>
                  <a:srgbClr val="000000"/>
                </a:solidFill>
                <a:latin typeface="Arial" panose="020B0604020202020204" pitchFamily="34" charset="0"/>
                <a:cs typeface="Arial" panose="020B0604020202020204" pitchFamily="34" charset="0"/>
              </a:rPr>
              <a:t>integrates</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a:solidFill>
                  <a:srgbClr val="4167FF"/>
                </a:solidFill>
                <a:latin typeface="Arial" panose="020B0604020202020204" pitchFamily="34" charset="0"/>
                <a:cs typeface="Arial" panose="020B0604020202020204" pitchFamily="34" charset="0"/>
              </a:rPr>
              <a:t>inputs (</a:t>
            </a:r>
            <a:r>
              <a:rPr lang="it-IT" altLang="en-US" sz="2700" i="1" dirty="0">
                <a:solidFill>
                  <a:srgbClr val="4167FF"/>
                </a:solidFill>
                <a:latin typeface="Arial" panose="020B0604020202020204" pitchFamily="34" charset="0"/>
                <a:cs typeface="Arial" panose="020B0604020202020204" pitchFamily="34" charset="0"/>
              </a:rPr>
              <a:t>x</a:t>
            </a:r>
            <a:r>
              <a:rPr lang="it-IT" altLang="en-US" sz="2700" i="1" baseline="-25000" dirty="0">
                <a:solidFill>
                  <a:srgbClr val="4167FF"/>
                </a:solidFill>
                <a:latin typeface="Arial" panose="020B0604020202020204" pitchFamily="34" charset="0"/>
                <a:cs typeface="Arial" panose="020B0604020202020204" pitchFamily="34" charset="0"/>
              </a:rPr>
              <a:t>i</a:t>
            </a:r>
            <a:r>
              <a:rPr lang="it-IT" altLang="en-US" sz="2700" dirty="0">
                <a:solidFill>
                  <a:srgbClr val="4167FF"/>
                </a:solidFill>
                <a:latin typeface="Arial" panose="020B0604020202020204" pitchFamily="34" charset="0"/>
                <a:cs typeface="Arial" panose="020B0604020202020204" pitchFamily="34" charset="0"/>
              </a:rPr>
              <a:t>)</a:t>
            </a:r>
          </a:p>
          <a:p>
            <a:pPr eaLnBrk="1" hangingPunct="1">
              <a:lnSpc>
                <a:spcPct val="120000"/>
              </a:lnSpc>
              <a:spcBef>
                <a:spcPct val="0"/>
              </a:spcBef>
              <a:spcAft>
                <a:spcPts val="400"/>
              </a:spcAft>
            </a:pPr>
            <a:r>
              <a:rPr lang="it-IT" altLang="en-US" sz="2700" dirty="0">
                <a:solidFill>
                  <a:srgbClr val="000000"/>
                </a:solidFill>
                <a:latin typeface="Arial" panose="020B0604020202020204" pitchFamily="34" charset="0"/>
                <a:cs typeface="Arial" panose="020B0604020202020204" pitchFamily="34" charset="0"/>
              </a:rPr>
              <a:t> The state of activation of the </a:t>
            </a:r>
            <a:r>
              <a:rPr lang="it-IT" altLang="en-US" sz="2700" dirty="0" err="1">
                <a:solidFill>
                  <a:srgbClr val="000000"/>
                </a:solidFill>
                <a:latin typeface="Arial" panose="020B0604020202020204" pitchFamily="34" charset="0"/>
                <a:cs typeface="Arial" panose="020B0604020202020204" pitchFamily="34" charset="0"/>
              </a:rPr>
              <a:t>neuron</a:t>
            </a:r>
            <a:r>
              <a:rPr lang="it-IT" altLang="en-US" sz="2700" dirty="0">
                <a:solidFill>
                  <a:srgbClr val="000000"/>
                </a:solidFill>
                <a:latin typeface="Arial" panose="020B0604020202020204" pitchFamily="34" charset="0"/>
                <a:cs typeface="Arial" panose="020B0604020202020204" pitchFamily="34" charset="0"/>
              </a:rPr>
              <a:t> and </a:t>
            </a:r>
            <a:r>
              <a:rPr lang="it-IT" altLang="en-US" sz="2700" dirty="0" err="1">
                <a:solidFill>
                  <a:srgbClr val="000000"/>
                </a:solidFill>
                <a:latin typeface="Arial" panose="020B0604020202020204" pitchFamily="34" charset="0"/>
                <a:cs typeface="Arial" panose="020B0604020202020204" pitchFamily="34" charset="0"/>
              </a:rPr>
              <a:t>therefore</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its</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a:solidFill>
                  <a:srgbClr val="4167FF"/>
                </a:solidFill>
                <a:latin typeface="Arial" panose="020B0604020202020204" pitchFamily="34" charset="0"/>
                <a:cs typeface="Arial" panose="020B0604020202020204" pitchFamily="34" charset="0"/>
              </a:rPr>
              <a:t>output (</a:t>
            </a:r>
            <a:r>
              <a:rPr lang="it-IT" altLang="en-US" sz="2700" i="1" dirty="0">
                <a:solidFill>
                  <a:srgbClr val="4167FF"/>
                </a:solidFill>
                <a:latin typeface="Arial" panose="020B0604020202020204" pitchFamily="34" charset="0"/>
                <a:cs typeface="Arial" panose="020B0604020202020204" pitchFamily="34" charset="0"/>
              </a:rPr>
              <a:t>y</a:t>
            </a:r>
            <a:r>
              <a:rPr lang="it-IT" altLang="en-US" sz="2700" dirty="0">
                <a:solidFill>
                  <a:srgbClr val="4167FF"/>
                </a:solidFill>
                <a:latin typeface="Arial" panose="020B0604020202020204" pitchFamily="34" charset="0"/>
                <a:cs typeface="Arial" panose="020B0604020202020204" pitchFamily="34" charset="0"/>
              </a:rPr>
              <a:t>)</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is</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then</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determined</a:t>
            </a:r>
            <a:endParaRPr lang="it-IT" altLang="en-US" sz="2700" dirty="0">
              <a:solidFill>
                <a:srgbClr val="000000"/>
              </a:solidFill>
              <a:latin typeface="Arial" panose="020B0604020202020204" pitchFamily="34" charset="0"/>
              <a:cs typeface="Arial" panose="020B0604020202020204" pitchFamily="34" charset="0"/>
            </a:endParaRPr>
          </a:p>
          <a:p>
            <a:pPr eaLnBrk="1" hangingPunct="1">
              <a:lnSpc>
                <a:spcPct val="120000"/>
              </a:lnSpc>
              <a:spcBef>
                <a:spcPct val="0"/>
              </a:spcBef>
              <a:spcAft>
                <a:spcPts val="400"/>
              </a:spcAft>
            </a:pP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a:solidFill>
                  <a:srgbClr val="4167FF"/>
                </a:solidFill>
                <a:latin typeface="Arial" panose="020B0604020202020204" pitchFamily="34" charset="0"/>
                <a:cs typeface="Arial" panose="020B0604020202020204" pitchFamily="34" charset="0"/>
              </a:rPr>
              <a:t>Weights (</a:t>
            </a:r>
            <a:r>
              <a:rPr lang="it-IT" altLang="en-US" sz="2700" dirty="0" err="1">
                <a:solidFill>
                  <a:srgbClr val="4167FF"/>
                </a:solidFill>
                <a:latin typeface="Arial" panose="020B0604020202020204" pitchFamily="34" charset="0"/>
                <a:cs typeface="Arial" panose="020B0604020202020204" pitchFamily="34" charset="0"/>
              </a:rPr>
              <a:t>biases</a:t>
            </a:r>
            <a:r>
              <a:rPr lang="it-IT" altLang="en-US" sz="2700" dirty="0">
                <a:solidFill>
                  <a:srgbClr val="4167FF"/>
                </a:solidFill>
                <a:latin typeface="Arial" panose="020B0604020202020204" pitchFamily="34" charset="0"/>
                <a:cs typeface="Arial" panose="020B0604020202020204" pitchFamily="34" charset="0"/>
              </a:rPr>
              <a:t>, </a:t>
            </a:r>
            <a:r>
              <a:rPr lang="it-IT" altLang="en-US" sz="2700" i="1" dirty="0">
                <a:solidFill>
                  <a:srgbClr val="4167FF"/>
                </a:solidFill>
                <a:latin typeface="Arial" panose="020B0604020202020204" pitchFamily="34" charset="0"/>
                <a:cs typeface="Arial" panose="020B0604020202020204" pitchFamily="34" charset="0"/>
              </a:rPr>
              <a:t>w</a:t>
            </a:r>
            <a:r>
              <a:rPr lang="it-IT" altLang="en-US" sz="2700" i="1" baseline="-25000" dirty="0">
                <a:solidFill>
                  <a:srgbClr val="4167FF"/>
                </a:solidFill>
                <a:latin typeface="Arial" panose="020B0604020202020204" pitchFamily="34" charset="0"/>
                <a:cs typeface="Arial" panose="020B0604020202020204" pitchFamily="34" charset="0"/>
              </a:rPr>
              <a:t>i</a:t>
            </a:r>
            <a:r>
              <a:rPr lang="it-IT" altLang="en-US" sz="2700" dirty="0">
                <a:solidFill>
                  <a:srgbClr val="4167FF"/>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associated</a:t>
            </a:r>
            <a:r>
              <a:rPr lang="it-IT" altLang="en-US" sz="2700" dirty="0">
                <a:solidFill>
                  <a:srgbClr val="000000"/>
                </a:solidFill>
                <a:latin typeface="Arial" panose="020B0604020202020204" pitchFamily="34" charset="0"/>
                <a:cs typeface="Arial" panose="020B0604020202020204" pitchFamily="34" charset="0"/>
              </a:rPr>
              <a:t> with the </a:t>
            </a:r>
            <a:r>
              <a:rPr lang="it-IT" altLang="en-US" sz="2700" dirty="0" err="1">
                <a:solidFill>
                  <a:srgbClr val="000000"/>
                </a:solidFill>
                <a:latin typeface="Arial" panose="020B0604020202020204" pitchFamily="34" charset="0"/>
                <a:cs typeface="Arial" panose="020B0604020202020204" pitchFamily="34" charset="0"/>
              </a:rPr>
              <a:t>neuron</a:t>
            </a:r>
            <a:r>
              <a:rPr lang="it-IT" altLang="en-US" sz="2700" dirty="0">
                <a:solidFill>
                  <a:srgbClr val="000000"/>
                </a:solidFill>
                <a:latin typeface="Arial" panose="020B0604020202020204" pitchFamily="34" charset="0"/>
                <a:cs typeface="Arial" panose="020B0604020202020204" pitchFamily="34" charset="0"/>
              </a:rPr>
              <a:t> are </a:t>
            </a:r>
            <a:r>
              <a:rPr lang="it-IT" altLang="en-US" sz="2700" dirty="0" err="1">
                <a:solidFill>
                  <a:srgbClr val="000000"/>
                </a:solidFill>
                <a:latin typeface="Arial" panose="020B0604020202020204" pitchFamily="34" charset="0"/>
                <a:cs typeface="Arial" panose="020B0604020202020204" pitchFamily="34" charset="0"/>
              </a:rPr>
              <a:t>values</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000000"/>
                </a:solidFill>
                <a:latin typeface="Arial" panose="020B0604020202020204" pitchFamily="34" charset="0"/>
                <a:cs typeface="Arial" panose="020B0604020202020204" pitchFamily="34" charset="0"/>
              </a:rPr>
              <a:t>that</a:t>
            </a:r>
            <a:r>
              <a:rPr lang="it-IT" altLang="en-US" sz="2700" dirty="0">
                <a:solidFill>
                  <a:srgbClr val="000000"/>
                </a:solidFill>
                <a:latin typeface="Arial" panose="020B0604020202020204" pitchFamily="34" charset="0"/>
                <a:cs typeface="Arial" panose="020B0604020202020204" pitchFamily="34" charset="0"/>
              </a:rPr>
              <a:t> </a:t>
            </a:r>
            <a:r>
              <a:rPr lang="it-IT" altLang="en-US" sz="2700" dirty="0" err="1">
                <a:solidFill>
                  <a:srgbClr val="4167FF"/>
                </a:solidFill>
                <a:latin typeface="Arial" panose="020B0604020202020204" pitchFamily="34" charset="0"/>
                <a:cs typeface="Arial" panose="020B0604020202020204" pitchFamily="34" charset="0"/>
              </a:rPr>
              <a:t>modify</a:t>
            </a:r>
            <a:r>
              <a:rPr lang="it-IT" altLang="en-US" sz="2700" dirty="0">
                <a:solidFill>
                  <a:srgbClr val="000000"/>
                </a:solidFill>
                <a:latin typeface="Arial" panose="020B0604020202020204" pitchFamily="34" charset="0"/>
                <a:cs typeface="Arial" panose="020B0604020202020204" pitchFamily="34" charset="0"/>
              </a:rPr>
              <a:t> the output of the </a:t>
            </a:r>
            <a:r>
              <a:rPr lang="it-IT" altLang="en-US" sz="2700" dirty="0" err="1">
                <a:solidFill>
                  <a:srgbClr val="000000"/>
                </a:solidFill>
                <a:latin typeface="Arial" panose="020B0604020202020204" pitchFamily="34" charset="0"/>
                <a:cs typeface="Arial" panose="020B0604020202020204" pitchFamily="34" charset="0"/>
              </a:rPr>
              <a:t>neuron</a:t>
            </a:r>
            <a:endParaRPr lang="it-IT" altLang="en-US" sz="27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7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pPr>
            <a:endParaRPr lang="it-IT" altLang="en-US" sz="27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7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lnSpc>
                <a:spcPct val="120000"/>
              </a:lnSpc>
              <a:spcBef>
                <a:spcPct val="0"/>
              </a:spcBef>
              <a:spcAft>
                <a:spcPts val="400"/>
              </a:spcAft>
              <a:buFontTx/>
              <a:buNone/>
            </a:pPr>
            <a:endParaRPr lang="it-IT" altLang="en-US" sz="2700" dirty="0">
              <a:solidFill>
                <a:srgbClr val="FF0000"/>
              </a:solidFill>
              <a:latin typeface="Arial" panose="020B0604020202020204" pitchFamily="34" charset="0"/>
              <a:cs typeface="Arial" panose="020B0604020202020204" pitchFamily="34" charset="0"/>
            </a:endParaRPr>
          </a:p>
        </p:txBody>
      </p:sp>
      <p:pic>
        <p:nvPicPr>
          <p:cNvPr id="2" name="Immagine 1">
            <a:extLst>
              <a:ext uri="{FF2B5EF4-FFF2-40B4-BE49-F238E27FC236}">
                <a16:creationId xmlns:a16="http://schemas.microsoft.com/office/drawing/2014/main" id="{52F4A13C-2047-C647-9BDA-5A8D40B6350C}"/>
              </a:ext>
            </a:extLst>
          </p:cNvPr>
          <p:cNvPicPr>
            <a:picLocks noChangeAspect="1"/>
          </p:cNvPicPr>
          <p:nvPr/>
        </p:nvPicPr>
        <p:blipFill>
          <a:blip r:embed="rId3"/>
          <a:stretch>
            <a:fillRect/>
          </a:stretch>
        </p:blipFill>
        <p:spPr>
          <a:xfrm>
            <a:off x="413132" y="42332"/>
            <a:ext cx="3837681" cy="3596083"/>
          </a:xfrm>
          <a:prstGeom prst="rect">
            <a:avLst/>
          </a:prstGeom>
          <a:ln>
            <a:noFill/>
          </a:ln>
          <a:effectLst>
            <a:softEdge rad="11250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DE470BBE-4C27-2840-B014-EFB6F54DF070}"/>
              </a:ext>
            </a:extLst>
          </p:cNvPr>
          <p:cNvSpPr>
            <a:spLocks noChangeArrowheads="1"/>
          </p:cNvSpPr>
          <p:nvPr/>
        </p:nvSpPr>
        <p:spPr bwMode="auto">
          <a:xfrm>
            <a:off x="161925" y="3452084"/>
            <a:ext cx="8776184" cy="412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it-IT" altLang="en-US" sz="2600" dirty="0">
                <a:latin typeface="Arial" panose="020B0604020202020204" pitchFamily="34" charset="0"/>
              </a:rPr>
              <a:t>The </a:t>
            </a:r>
            <a:r>
              <a:rPr lang="it-IT" altLang="en-US" sz="2600" dirty="0" err="1">
                <a:latin typeface="Arial" panose="020B0604020202020204" pitchFamily="34" charset="0"/>
              </a:rPr>
              <a:t>concatenation</a:t>
            </a:r>
            <a:r>
              <a:rPr lang="it-IT" altLang="en-US" sz="2600" dirty="0">
                <a:latin typeface="Arial" panose="020B0604020202020204" pitchFamily="34" charset="0"/>
              </a:rPr>
              <a:t> </a:t>
            </a:r>
            <a:r>
              <a:rPr lang="it-IT" altLang="en-US" sz="2600" dirty="0" err="1">
                <a:latin typeface="Arial" panose="020B0604020202020204" pitchFamily="34" charset="0"/>
              </a:rPr>
              <a:t>between</a:t>
            </a:r>
            <a:r>
              <a:rPr lang="it-IT" altLang="en-US" sz="2600" dirty="0">
                <a:latin typeface="Arial" panose="020B0604020202020204" pitchFamily="34" charset="0"/>
              </a:rPr>
              <a:t> </a:t>
            </a:r>
            <a:r>
              <a:rPr lang="it-IT" altLang="en-US" sz="2600" dirty="0" err="1">
                <a:latin typeface="Arial" panose="020B0604020202020204" pitchFamily="34" charset="0"/>
              </a:rPr>
              <a:t>equations</a:t>
            </a:r>
            <a:r>
              <a:rPr lang="it-IT" altLang="en-US" sz="2600" dirty="0">
                <a:latin typeface="Arial" panose="020B0604020202020204" pitchFamily="34" charset="0"/>
              </a:rPr>
              <a:t> </a:t>
            </a:r>
            <a:r>
              <a:rPr lang="it-IT" altLang="en-US" sz="2600" dirty="0" err="1">
                <a:latin typeface="Arial" panose="020B0604020202020204" pitchFamily="34" charset="0"/>
              </a:rPr>
              <a:t>is</a:t>
            </a:r>
            <a:r>
              <a:rPr lang="it-IT" altLang="en-US" sz="2600" dirty="0">
                <a:latin typeface="Arial" panose="020B0604020202020204" pitchFamily="34" charset="0"/>
              </a:rPr>
              <a:t> </a:t>
            </a:r>
            <a:r>
              <a:rPr lang="it-IT" altLang="en-US" sz="2600" dirty="0" err="1">
                <a:latin typeface="Arial" panose="020B0604020202020204" pitchFamily="34" charset="0"/>
              </a:rPr>
              <a:t>represented</a:t>
            </a:r>
            <a:r>
              <a:rPr lang="it-IT" altLang="en-US" sz="2600" dirty="0">
                <a:latin typeface="Arial" panose="020B0604020202020204" pitchFamily="34" charset="0"/>
              </a:rPr>
              <a:t> in an </a:t>
            </a:r>
            <a:r>
              <a:rPr lang="it-IT" altLang="en-US" sz="2600" dirty="0" err="1">
                <a:latin typeface="Arial" panose="020B0604020202020204" pitchFamily="34" charset="0"/>
              </a:rPr>
              <a:t>architecture</a:t>
            </a:r>
            <a:r>
              <a:rPr lang="it-IT" altLang="en-US" sz="2600" dirty="0">
                <a:latin typeface="Arial" panose="020B0604020202020204" pitchFamily="34" charset="0"/>
              </a:rPr>
              <a:t> (relations, weights, etc.)</a:t>
            </a:r>
            <a:endParaRPr lang="it-IT" altLang="en-US" sz="200" dirty="0">
              <a:latin typeface="Arial" panose="020B0604020202020204" pitchFamily="34" charset="0"/>
            </a:endParaRPr>
          </a:p>
          <a:p>
            <a:pPr eaLnBrk="1" hangingPunct="1">
              <a:spcBef>
                <a:spcPct val="0"/>
              </a:spcBef>
            </a:pPr>
            <a:r>
              <a:rPr lang="it-IT" altLang="en-US" sz="2600" b="1" dirty="0">
                <a:solidFill>
                  <a:srgbClr val="000000"/>
                </a:solidFill>
                <a:latin typeface="Arial" panose="020B0604020202020204" pitchFamily="34" charset="0"/>
              </a:rPr>
              <a:t>The </a:t>
            </a:r>
            <a:r>
              <a:rPr lang="it-IT" altLang="en-US" sz="2600" b="1" dirty="0" err="1">
                <a:solidFill>
                  <a:srgbClr val="000000"/>
                </a:solidFill>
                <a:latin typeface="Arial" panose="020B0604020202020204" pitchFamily="34" charset="0"/>
              </a:rPr>
              <a:t>architecture</a:t>
            </a:r>
            <a:r>
              <a:rPr lang="it-IT" altLang="en-US" sz="2600" b="1" dirty="0">
                <a:solidFill>
                  <a:srgbClr val="000000"/>
                </a:solidFill>
                <a:latin typeface="Arial" panose="020B0604020202020204" pitchFamily="34" charset="0"/>
              </a:rPr>
              <a:t> </a:t>
            </a:r>
            <a:r>
              <a:rPr lang="it-IT" altLang="en-US" sz="2600" b="1" dirty="0" err="1">
                <a:solidFill>
                  <a:srgbClr val="000000"/>
                </a:solidFill>
                <a:latin typeface="Arial" panose="020B0604020202020204" pitchFamily="34" charset="0"/>
              </a:rPr>
              <a:t>is</a:t>
            </a:r>
            <a:r>
              <a:rPr lang="it-IT" altLang="en-US" sz="2600" b="1" dirty="0">
                <a:solidFill>
                  <a:srgbClr val="000000"/>
                </a:solidFill>
                <a:latin typeface="Arial" panose="020B0604020202020204" pitchFamily="34" charset="0"/>
              </a:rPr>
              <a:t> </a:t>
            </a:r>
            <a:r>
              <a:rPr lang="it-IT" altLang="en-US" sz="2600" b="1" dirty="0" err="1">
                <a:solidFill>
                  <a:srgbClr val="000000"/>
                </a:solidFill>
                <a:latin typeface="Arial" panose="020B0604020202020204" pitchFamily="34" charset="0"/>
              </a:rPr>
              <a:t>modified</a:t>
            </a:r>
            <a:r>
              <a:rPr lang="it-IT" altLang="en-US" sz="2600" b="1" dirty="0">
                <a:solidFill>
                  <a:srgbClr val="000000"/>
                </a:solidFill>
                <a:latin typeface="Arial" panose="020B0604020202020204" pitchFamily="34" charset="0"/>
              </a:rPr>
              <a:t> in the training </a:t>
            </a:r>
            <a:r>
              <a:rPr lang="it-IT" altLang="en-US" sz="2600" b="1" dirty="0" err="1">
                <a:solidFill>
                  <a:srgbClr val="000000"/>
                </a:solidFill>
                <a:latin typeface="Arial" panose="020B0604020202020204" pitchFamily="34" charset="0"/>
              </a:rPr>
              <a:t>phase</a:t>
            </a:r>
            <a:r>
              <a:rPr lang="it-IT" altLang="en-US" sz="2600" b="1" dirty="0">
                <a:solidFill>
                  <a:srgbClr val="000000"/>
                </a:solidFill>
                <a:latin typeface="Arial" panose="020B0604020202020204" pitchFamily="34" charset="0"/>
              </a:rPr>
              <a:t> in order to </a:t>
            </a:r>
            <a:r>
              <a:rPr lang="it-IT" altLang="en-US" sz="2600" b="1" dirty="0" err="1">
                <a:solidFill>
                  <a:srgbClr val="000000"/>
                </a:solidFill>
                <a:latin typeface="Arial" panose="020B0604020202020204" pitchFamily="34" charset="0"/>
              </a:rPr>
              <a:t>optimize</a:t>
            </a:r>
            <a:r>
              <a:rPr lang="it-IT" altLang="en-US" sz="2600" b="1" dirty="0">
                <a:solidFill>
                  <a:srgbClr val="000000"/>
                </a:solidFill>
                <a:latin typeface="Arial" panose="020B0604020202020204" pitchFamily="34" charset="0"/>
              </a:rPr>
              <a:t> the NN and </a:t>
            </a:r>
            <a:r>
              <a:rPr lang="it-IT" altLang="en-US" sz="2600" b="1" dirty="0" err="1">
                <a:solidFill>
                  <a:srgbClr val="000000"/>
                </a:solidFill>
                <a:latin typeface="Arial" panose="020B0604020202020204" pitchFamily="34" charset="0"/>
              </a:rPr>
              <a:t>maximize</a:t>
            </a:r>
            <a:r>
              <a:rPr lang="it-IT" altLang="en-US" sz="2600" b="1" dirty="0">
                <a:solidFill>
                  <a:srgbClr val="000000"/>
                </a:solidFill>
                <a:latin typeface="Arial" panose="020B0604020202020204" pitchFamily="34" charset="0"/>
              </a:rPr>
              <a:t> the </a:t>
            </a:r>
            <a:r>
              <a:rPr lang="it-IT" altLang="en-US" sz="2600" b="1" dirty="0" err="1">
                <a:solidFill>
                  <a:srgbClr val="000000"/>
                </a:solidFill>
                <a:latin typeface="Arial" panose="020B0604020202020204" pitchFamily="34" charset="0"/>
              </a:rPr>
              <a:t>predictive</a:t>
            </a:r>
            <a:r>
              <a:rPr lang="it-IT" altLang="en-US" sz="2600" b="1" dirty="0">
                <a:solidFill>
                  <a:srgbClr val="000000"/>
                </a:solidFill>
                <a:latin typeface="Arial" panose="020B0604020202020204" pitchFamily="34" charset="0"/>
              </a:rPr>
              <a:t> </a:t>
            </a:r>
            <a:r>
              <a:rPr lang="it-IT" altLang="en-US" sz="2600" b="1" dirty="0" err="1">
                <a:solidFill>
                  <a:srgbClr val="000000"/>
                </a:solidFill>
                <a:latin typeface="Arial" panose="020B0604020202020204" pitchFamily="34" charset="0"/>
              </a:rPr>
              <a:t>capacity</a:t>
            </a:r>
            <a:r>
              <a:rPr lang="it-IT" altLang="en-US" sz="2600" dirty="0">
                <a:solidFill>
                  <a:srgbClr val="000000"/>
                </a:solidFill>
                <a:latin typeface="Arial" panose="020B0604020202020204" pitchFamily="34" charset="0"/>
                <a:sym typeface="Wingdings" pitchFamily="2" charset="2"/>
              </a:rPr>
              <a:t>	</a:t>
            </a:r>
          </a:p>
          <a:p>
            <a:pPr marL="0" indent="0" eaLnBrk="1" hangingPunct="1">
              <a:spcBef>
                <a:spcPct val="0"/>
              </a:spcBef>
              <a:buNone/>
            </a:pPr>
            <a:r>
              <a:rPr lang="it-IT" altLang="en-US" sz="2600" dirty="0">
                <a:solidFill>
                  <a:srgbClr val="000000"/>
                </a:solidFill>
                <a:latin typeface="Arial" panose="020B0604020202020204" pitchFamily="34" charset="0"/>
                <a:sym typeface="Wingdings" pitchFamily="2" charset="2"/>
              </a:rPr>
              <a:t> 	 The</a:t>
            </a:r>
            <a:r>
              <a:rPr lang="it-IT" altLang="en-US" sz="2600" dirty="0">
                <a:solidFill>
                  <a:srgbClr val="000000"/>
                </a:solidFill>
                <a:latin typeface="Arial" panose="020B0604020202020204" pitchFamily="34" charset="0"/>
              </a:rPr>
              <a:t> </a:t>
            </a:r>
            <a:r>
              <a:rPr lang="it-IT" altLang="en-US" sz="2600" i="1" dirty="0" err="1">
                <a:solidFill>
                  <a:srgbClr val="000000"/>
                </a:solidFill>
                <a:latin typeface="Arial" panose="020B0604020202020204" pitchFamily="34" charset="0"/>
              </a:rPr>
              <a:t>architecture</a:t>
            </a:r>
            <a:r>
              <a:rPr lang="it-IT" altLang="en-US" sz="2600" i="1" dirty="0">
                <a:solidFill>
                  <a:srgbClr val="000000"/>
                </a:solidFill>
                <a:latin typeface="Arial" panose="020B0604020202020204" pitchFamily="34" charset="0"/>
              </a:rPr>
              <a:t> </a:t>
            </a:r>
            <a:r>
              <a:rPr lang="it-IT" altLang="en-US" sz="2600" i="1" dirty="0" err="1">
                <a:solidFill>
                  <a:srgbClr val="000000"/>
                </a:solidFill>
                <a:latin typeface="Arial" panose="020B0604020202020204" pitchFamily="34" charset="0"/>
              </a:rPr>
              <a:t>represents</a:t>
            </a:r>
            <a:r>
              <a:rPr lang="it-IT" altLang="en-US" sz="2600" i="1" dirty="0">
                <a:solidFill>
                  <a:srgbClr val="000000"/>
                </a:solidFill>
                <a:latin typeface="Arial" panose="020B0604020202020204" pitchFamily="34" charset="0"/>
              </a:rPr>
              <a:t> the knowledge </a:t>
            </a:r>
            <a:r>
              <a:rPr lang="it-IT" altLang="en-US" sz="2600" i="1" dirty="0" err="1">
                <a:solidFill>
                  <a:srgbClr val="000000"/>
                </a:solidFill>
                <a:latin typeface="Arial" panose="020B0604020202020204" pitchFamily="34" charset="0"/>
              </a:rPr>
              <a:t>acquired</a:t>
            </a:r>
            <a:endParaRPr lang="it-IT" altLang="en-US" sz="2600" dirty="0">
              <a:solidFill>
                <a:srgbClr val="000000"/>
              </a:solidFill>
              <a:latin typeface="Arial" panose="020B0604020202020204" pitchFamily="34" charset="0"/>
            </a:endParaRPr>
          </a:p>
          <a:p>
            <a:pPr eaLnBrk="1" hangingPunct="1">
              <a:spcBef>
                <a:spcPct val="0"/>
              </a:spcBef>
            </a:pPr>
            <a:r>
              <a:rPr lang="it-IT" altLang="en-US" sz="2600" dirty="0" err="1">
                <a:solidFill>
                  <a:srgbClr val="000000"/>
                </a:solidFill>
                <a:latin typeface="Arial" panose="020B0604020202020204" pitchFamily="34" charset="0"/>
              </a:rPr>
              <a:t>Generalization</a:t>
            </a: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pPr>
            <a:endParaRPr lang="it-IT" altLang="en-US" sz="2400" dirty="0">
              <a:solidFill>
                <a:srgbClr val="00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sym typeface="Wingdings" pitchFamily="2" charset="2"/>
            </a:endParaRPr>
          </a:p>
          <a:p>
            <a:pPr eaLnBrk="1" hangingPunct="1">
              <a:spcBef>
                <a:spcPct val="0"/>
              </a:spcBef>
              <a:buFontTx/>
              <a:buNone/>
            </a:pPr>
            <a:endParaRPr lang="it-IT" altLang="en-US" sz="2800"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D611D86-9D29-E689-18D7-0DCF756D21D2}"/>
              </a:ext>
            </a:extLst>
          </p:cNvPr>
          <p:cNvPicPr>
            <a:picLocks noChangeAspect="1"/>
          </p:cNvPicPr>
          <p:nvPr/>
        </p:nvPicPr>
        <p:blipFill rotWithShape="1">
          <a:blip r:embed="rId3"/>
          <a:srcRect b="32772"/>
          <a:stretch/>
        </p:blipFill>
        <p:spPr>
          <a:xfrm>
            <a:off x="1974133" y="0"/>
            <a:ext cx="5476265" cy="2246638"/>
          </a:xfrm>
          <a:prstGeom prst="rect">
            <a:avLst/>
          </a:prstGeom>
        </p:spPr>
      </p:pic>
      <p:sp>
        <p:nvSpPr>
          <p:cNvPr id="7" name="TextBox 6">
            <a:extLst>
              <a:ext uri="{FF2B5EF4-FFF2-40B4-BE49-F238E27FC236}">
                <a16:creationId xmlns:a16="http://schemas.microsoft.com/office/drawing/2014/main" id="{0D30ED47-2FC2-14D8-6D22-6B37D08571FA}"/>
              </a:ext>
            </a:extLst>
          </p:cNvPr>
          <p:cNvSpPr txBox="1"/>
          <p:nvPr/>
        </p:nvSpPr>
        <p:spPr>
          <a:xfrm>
            <a:off x="0" y="134035"/>
            <a:ext cx="2416196" cy="2308324"/>
          </a:xfrm>
          <a:prstGeom prst="rect">
            <a:avLst/>
          </a:prstGeom>
          <a:noFill/>
        </p:spPr>
        <p:txBody>
          <a:bodyPr wrap="square">
            <a:spAutoFit/>
          </a:bodyPr>
          <a:lstStyle/>
          <a:p>
            <a:pPr algn="ctr" eaLnBrk="1" hangingPunct="1">
              <a:spcBef>
                <a:spcPct val="0"/>
              </a:spcBef>
            </a:pPr>
            <a:r>
              <a:rPr lang="it-IT" altLang="en-US" sz="2400" dirty="0">
                <a:solidFill>
                  <a:srgbClr val="4167FF"/>
                </a:solidFill>
                <a:latin typeface="Arial" panose="020B0604020202020204" pitchFamily="34" charset="0"/>
              </a:rPr>
              <a:t>The first </a:t>
            </a:r>
            <a:r>
              <a:rPr lang="it-IT" altLang="en-US" sz="2400" dirty="0" err="1">
                <a:solidFill>
                  <a:srgbClr val="4167FF"/>
                </a:solidFill>
                <a:latin typeface="Arial" panose="020B0604020202020204" pitchFamily="34" charset="0"/>
              </a:rPr>
              <a:t>equations</a:t>
            </a:r>
            <a:r>
              <a:rPr lang="it-IT" altLang="en-US" sz="2400" dirty="0">
                <a:solidFill>
                  <a:srgbClr val="4167FF"/>
                </a:solidFill>
                <a:latin typeface="Arial" panose="020B0604020202020204" pitchFamily="34" charset="0"/>
              </a:rPr>
              <a:t> </a:t>
            </a:r>
            <a:r>
              <a:rPr lang="it-IT" altLang="en-US" sz="2400" dirty="0" err="1">
                <a:solidFill>
                  <a:srgbClr val="4167FF"/>
                </a:solidFill>
                <a:latin typeface="Arial" panose="020B0604020202020204" pitchFamily="34" charset="0"/>
              </a:rPr>
              <a:t>describe</a:t>
            </a:r>
            <a:r>
              <a:rPr lang="it-IT" altLang="en-US" sz="2400" dirty="0">
                <a:solidFill>
                  <a:srgbClr val="4167FF"/>
                </a:solidFill>
                <a:latin typeface="Arial" panose="020B0604020202020204" pitchFamily="34" charset="0"/>
              </a:rPr>
              <a:t> the </a:t>
            </a:r>
            <a:r>
              <a:rPr lang="it-IT" altLang="en-US" sz="2400" dirty="0" err="1">
                <a:solidFill>
                  <a:srgbClr val="4167FF"/>
                </a:solidFill>
                <a:latin typeface="Arial" panose="020B0604020202020204" pitchFamily="34" charset="0"/>
              </a:rPr>
              <a:t>object</a:t>
            </a:r>
            <a:r>
              <a:rPr lang="it-IT" altLang="en-US" sz="2400" dirty="0">
                <a:solidFill>
                  <a:srgbClr val="4167FF"/>
                </a:solidFill>
                <a:latin typeface="Arial" panose="020B0604020202020204" pitchFamily="34" charset="0"/>
              </a:rPr>
              <a:t> under </a:t>
            </a:r>
            <a:r>
              <a:rPr lang="it-IT" altLang="en-US" sz="2400" dirty="0" err="1">
                <a:solidFill>
                  <a:srgbClr val="4167FF"/>
                </a:solidFill>
                <a:latin typeface="Arial" panose="020B0604020202020204" pitchFamily="34" charset="0"/>
              </a:rPr>
              <a:t>analysis</a:t>
            </a:r>
            <a:r>
              <a:rPr lang="it-IT" altLang="en-US" sz="2400" dirty="0">
                <a:solidFill>
                  <a:srgbClr val="4167FF"/>
                </a:solidFill>
                <a:latin typeface="Arial" panose="020B0604020202020204" pitchFamily="34" charset="0"/>
              </a:rPr>
              <a:t> </a:t>
            </a:r>
          </a:p>
          <a:p>
            <a:pPr algn="ctr" eaLnBrk="1" hangingPunct="1">
              <a:spcBef>
                <a:spcPct val="0"/>
              </a:spcBef>
            </a:pPr>
            <a:r>
              <a:rPr lang="it-IT" altLang="en-US" sz="2400" dirty="0">
                <a:solidFill>
                  <a:srgbClr val="4167FF"/>
                </a:solidFill>
                <a:latin typeface="Arial" panose="020B0604020202020204" pitchFamily="34" charset="0"/>
              </a:rPr>
              <a:t>(</a:t>
            </a:r>
            <a:r>
              <a:rPr lang="it-IT" altLang="en-US" sz="2400" b="1" dirty="0">
                <a:solidFill>
                  <a:srgbClr val="4167FF"/>
                </a:solidFill>
                <a:latin typeface="Arial" panose="020B0604020202020204" pitchFamily="34" charset="0"/>
              </a:rPr>
              <a:t>input </a:t>
            </a:r>
            <a:r>
              <a:rPr lang="it-IT" altLang="en-US" sz="2400" b="1" dirty="0" err="1">
                <a:solidFill>
                  <a:srgbClr val="4167FF"/>
                </a:solidFill>
                <a:latin typeface="Arial" panose="020B0604020202020204" pitchFamily="34" charset="0"/>
              </a:rPr>
              <a:t>layer</a:t>
            </a:r>
            <a:r>
              <a:rPr lang="it-IT" altLang="en-US" sz="2400" dirty="0">
                <a:solidFill>
                  <a:srgbClr val="4167FF"/>
                </a:solidFill>
                <a:latin typeface="Arial" panose="020B0604020202020204" pitchFamily="34" charset="0"/>
              </a:rPr>
              <a:t>)</a:t>
            </a:r>
          </a:p>
        </p:txBody>
      </p:sp>
      <p:sp>
        <p:nvSpPr>
          <p:cNvPr id="8" name="TextBox 7">
            <a:extLst>
              <a:ext uri="{FF2B5EF4-FFF2-40B4-BE49-F238E27FC236}">
                <a16:creationId xmlns:a16="http://schemas.microsoft.com/office/drawing/2014/main" id="{EF489E51-A603-604E-4951-0117BC0C18ED}"/>
              </a:ext>
            </a:extLst>
          </p:cNvPr>
          <p:cNvSpPr txBox="1"/>
          <p:nvPr/>
        </p:nvSpPr>
        <p:spPr>
          <a:xfrm>
            <a:off x="7169867" y="134035"/>
            <a:ext cx="1974133" cy="2677656"/>
          </a:xfrm>
          <a:prstGeom prst="rect">
            <a:avLst/>
          </a:prstGeom>
          <a:noFill/>
        </p:spPr>
        <p:txBody>
          <a:bodyPr wrap="square">
            <a:spAutoFit/>
          </a:bodyPr>
          <a:lstStyle/>
          <a:p>
            <a:pPr algn="ctr" eaLnBrk="1" hangingPunct="1">
              <a:spcBef>
                <a:spcPct val="0"/>
              </a:spcBef>
            </a:pPr>
            <a:r>
              <a:rPr lang="it-IT" altLang="en-US" sz="2400" dirty="0">
                <a:solidFill>
                  <a:srgbClr val="E07879"/>
                </a:solidFill>
                <a:latin typeface="Arial" panose="020B0604020202020204" pitchFamily="34" charset="0"/>
              </a:rPr>
              <a:t>The </a:t>
            </a:r>
            <a:r>
              <a:rPr lang="it-IT" altLang="en-US" sz="2400" dirty="0" err="1">
                <a:solidFill>
                  <a:srgbClr val="E07879"/>
                </a:solidFill>
                <a:latin typeface="Arial" panose="020B0604020202020204" pitchFamily="34" charset="0"/>
              </a:rPr>
              <a:t>final</a:t>
            </a:r>
            <a:r>
              <a:rPr lang="it-IT" altLang="en-US" sz="2400" dirty="0">
                <a:solidFill>
                  <a:srgbClr val="E07879"/>
                </a:solidFill>
                <a:latin typeface="Arial" panose="020B0604020202020204" pitchFamily="34" charset="0"/>
              </a:rPr>
              <a:t> </a:t>
            </a:r>
            <a:r>
              <a:rPr lang="it-IT" altLang="en-US" sz="2400" dirty="0" err="1">
                <a:solidFill>
                  <a:srgbClr val="E07879"/>
                </a:solidFill>
                <a:latin typeface="Arial" panose="020B0604020202020204" pitchFamily="34" charset="0"/>
              </a:rPr>
              <a:t>equation</a:t>
            </a:r>
            <a:r>
              <a:rPr lang="it-IT" altLang="en-US" sz="2400" dirty="0">
                <a:solidFill>
                  <a:srgbClr val="E07879"/>
                </a:solidFill>
                <a:latin typeface="Arial" panose="020B0604020202020204" pitchFamily="34" charset="0"/>
              </a:rPr>
              <a:t> </a:t>
            </a:r>
            <a:r>
              <a:rPr lang="it-IT" altLang="en-US" sz="2400" dirty="0" err="1">
                <a:solidFill>
                  <a:srgbClr val="E07879"/>
                </a:solidFill>
                <a:latin typeface="Arial" panose="020B0604020202020204" pitchFamily="34" charset="0"/>
              </a:rPr>
              <a:t>provides</a:t>
            </a:r>
            <a:r>
              <a:rPr lang="it-IT" altLang="en-US" sz="2400" dirty="0">
                <a:solidFill>
                  <a:srgbClr val="E07879"/>
                </a:solidFill>
                <a:latin typeface="Arial" panose="020B0604020202020204" pitchFamily="34" charset="0"/>
              </a:rPr>
              <a:t> the </a:t>
            </a:r>
            <a:r>
              <a:rPr lang="it-IT" altLang="en-US" sz="2400" dirty="0" err="1">
                <a:solidFill>
                  <a:srgbClr val="E07879"/>
                </a:solidFill>
                <a:latin typeface="Arial" panose="020B0604020202020204" pitchFamily="34" charset="0"/>
              </a:rPr>
              <a:t>classification</a:t>
            </a:r>
            <a:r>
              <a:rPr lang="it-IT" altLang="en-US" sz="2400" dirty="0">
                <a:solidFill>
                  <a:srgbClr val="E07879"/>
                </a:solidFill>
                <a:latin typeface="Arial" panose="020B0604020202020204" pitchFamily="34" charset="0"/>
              </a:rPr>
              <a:t> (or </a:t>
            </a:r>
            <a:r>
              <a:rPr lang="it-IT" altLang="en-US" sz="2400" dirty="0" err="1">
                <a:solidFill>
                  <a:srgbClr val="E07879"/>
                </a:solidFill>
                <a:latin typeface="Arial" panose="020B0604020202020204" pitchFamily="34" charset="0"/>
              </a:rPr>
              <a:t>other</a:t>
            </a:r>
            <a:r>
              <a:rPr lang="it-IT" altLang="en-US" sz="2400" dirty="0">
                <a:solidFill>
                  <a:srgbClr val="E07879"/>
                </a:solidFill>
                <a:latin typeface="Arial" panose="020B0604020202020204" pitchFamily="34" charset="0"/>
              </a:rPr>
              <a:t> data)</a:t>
            </a:r>
          </a:p>
          <a:p>
            <a:pPr algn="ctr" eaLnBrk="1" hangingPunct="1">
              <a:spcBef>
                <a:spcPct val="0"/>
              </a:spcBef>
            </a:pPr>
            <a:r>
              <a:rPr lang="it-IT" altLang="en-US" sz="2400" dirty="0">
                <a:solidFill>
                  <a:srgbClr val="E07879"/>
                </a:solidFill>
                <a:latin typeface="Arial" panose="020B0604020202020204" pitchFamily="34" charset="0"/>
              </a:rPr>
              <a:t>(</a:t>
            </a:r>
            <a:r>
              <a:rPr lang="it-IT" altLang="en-US" sz="2400" b="1" dirty="0">
                <a:solidFill>
                  <a:srgbClr val="E07879"/>
                </a:solidFill>
                <a:latin typeface="Arial" panose="020B0604020202020204" pitchFamily="34" charset="0"/>
              </a:rPr>
              <a:t>output</a:t>
            </a:r>
            <a:r>
              <a:rPr lang="it-IT" altLang="en-US" sz="2400" dirty="0">
                <a:solidFill>
                  <a:srgbClr val="E07879"/>
                </a:solidFill>
                <a:latin typeface="Arial" panose="020B0604020202020204" pitchFamily="34" charset="0"/>
              </a:rPr>
              <a:t>)</a:t>
            </a:r>
          </a:p>
        </p:txBody>
      </p:sp>
      <p:sp>
        <p:nvSpPr>
          <p:cNvPr id="10" name="TextBox 9">
            <a:extLst>
              <a:ext uri="{FF2B5EF4-FFF2-40B4-BE49-F238E27FC236}">
                <a16:creationId xmlns:a16="http://schemas.microsoft.com/office/drawing/2014/main" id="{8D1CC36E-AABD-196F-097D-2B2E076A92F8}"/>
              </a:ext>
            </a:extLst>
          </p:cNvPr>
          <p:cNvSpPr txBox="1"/>
          <p:nvPr/>
        </p:nvSpPr>
        <p:spPr>
          <a:xfrm>
            <a:off x="3512265" y="2201006"/>
            <a:ext cx="2128563" cy="830997"/>
          </a:xfrm>
          <a:prstGeom prst="rect">
            <a:avLst/>
          </a:prstGeom>
          <a:noFill/>
        </p:spPr>
        <p:txBody>
          <a:bodyPr wrap="square">
            <a:spAutoFit/>
          </a:bodyPr>
          <a:lstStyle/>
          <a:p>
            <a:pPr algn="ctr" eaLnBrk="1" hangingPunct="1">
              <a:spcBef>
                <a:spcPct val="0"/>
              </a:spcBef>
            </a:pPr>
            <a:r>
              <a:rPr lang="it-IT" altLang="en-US" sz="2400" dirty="0" err="1">
                <a:solidFill>
                  <a:srgbClr val="028ECE"/>
                </a:solidFill>
                <a:latin typeface="Arial" panose="020B0604020202020204" pitchFamily="34" charset="0"/>
              </a:rPr>
              <a:t>Hidden</a:t>
            </a:r>
            <a:r>
              <a:rPr lang="it-IT" altLang="en-US" sz="2400" dirty="0">
                <a:solidFill>
                  <a:srgbClr val="028ECE"/>
                </a:solidFill>
                <a:latin typeface="Arial" panose="020B0604020202020204" pitchFamily="34" charset="0"/>
              </a:rPr>
              <a:t> </a:t>
            </a:r>
            <a:r>
              <a:rPr lang="it-IT" altLang="en-US" sz="2400" dirty="0" err="1">
                <a:solidFill>
                  <a:srgbClr val="028ECE"/>
                </a:solidFill>
                <a:latin typeface="Arial" panose="020B0604020202020204" pitchFamily="34" charset="0"/>
              </a:rPr>
              <a:t>layers</a:t>
            </a:r>
            <a:r>
              <a:rPr lang="it-IT" altLang="en-US" sz="2400" dirty="0">
                <a:solidFill>
                  <a:srgbClr val="028ECE"/>
                </a:solidFill>
                <a:latin typeface="Arial" panose="020B0604020202020204" pitchFamily="34" charset="0"/>
              </a:rPr>
              <a:t> </a:t>
            </a:r>
          </a:p>
          <a:p>
            <a:pPr algn="ctr" eaLnBrk="1" hangingPunct="1">
              <a:spcBef>
                <a:spcPct val="0"/>
              </a:spcBef>
            </a:pPr>
            <a:r>
              <a:rPr lang="it-IT" altLang="en-US" sz="2400" dirty="0">
                <a:solidFill>
                  <a:srgbClr val="028ECE"/>
                </a:solidFill>
                <a:latin typeface="Arial" panose="020B0604020202020204" pitchFamily="34" charset="0"/>
              </a:rPr>
              <a:t>in </a:t>
            </a:r>
            <a:r>
              <a:rPr lang="it-IT" altLang="en-US" sz="2400" dirty="0" err="1">
                <a:solidFill>
                  <a:srgbClr val="028ECE"/>
                </a:solidFill>
                <a:latin typeface="Arial" panose="020B0604020202020204" pitchFamily="34" charset="0"/>
              </a:rPr>
              <a:t>between</a:t>
            </a:r>
            <a:endParaRPr lang="it-IT" altLang="en-US" sz="2400" dirty="0">
              <a:solidFill>
                <a:srgbClr val="028ECE"/>
              </a:solidFill>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umetto 4 9">
            <a:extLst>
              <a:ext uri="{FF2B5EF4-FFF2-40B4-BE49-F238E27FC236}">
                <a16:creationId xmlns:a16="http://schemas.microsoft.com/office/drawing/2014/main" id="{2013032B-9ADE-544D-B1BC-D5AFC2017510}"/>
              </a:ext>
            </a:extLst>
          </p:cNvPr>
          <p:cNvSpPr>
            <a:spLocks noChangeArrowheads="1"/>
          </p:cNvSpPr>
          <p:nvPr/>
        </p:nvSpPr>
        <p:spPr bwMode="auto">
          <a:xfrm>
            <a:off x="5956300" y="3995738"/>
            <a:ext cx="2654300" cy="1628775"/>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8914" name="Rectangle 2">
            <a:extLst>
              <a:ext uri="{FF2B5EF4-FFF2-40B4-BE49-F238E27FC236}">
                <a16:creationId xmlns:a16="http://schemas.microsoft.com/office/drawing/2014/main" id="{7DB82675-3A14-C54C-B7F8-682325B5613F}"/>
              </a:ext>
            </a:extLst>
          </p:cNvPr>
          <p:cNvSpPr>
            <a:spLocks noChangeArrowheads="1"/>
          </p:cNvSpPr>
          <p:nvPr/>
        </p:nvSpPr>
        <p:spPr bwMode="auto">
          <a:xfrm>
            <a:off x="361950" y="269875"/>
            <a:ext cx="8502650" cy="2246313"/>
          </a:xfrm>
          <a:prstGeom prst="rect">
            <a:avLst/>
          </a:prstGeom>
          <a:noFill/>
          <a:ln>
            <a:noFill/>
          </a:ln>
          <a:effectLst/>
        </p:spPr>
        <p:txBody>
          <a:bodyPr anchor="ctr">
            <a:spAutoFit/>
          </a:bodyPr>
          <a:lstStyle/>
          <a:p>
            <a:pPr algn="ctr" eaLnBrk="1" fontAlgn="auto" hangingPunct="1">
              <a:spcBef>
                <a:spcPts val="0"/>
              </a:spcBef>
              <a:spcAft>
                <a:spcPts val="0"/>
              </a:spcAft>
              <a:defRPr/>
            </a:pPr>
            <a:r>
              <a:rPr lang="it-IT" sz="3600" dirty="0">
                <a:solidFill>
                  <a:srgbClr val="4167FF"/>
                </a:solidFill>
                <a:latin typeface="Arial"/>
                <a:ea typeface="+mn-ea"/>
                <a:cs typeface="Arial"/>
                <a:sym typeface="Wingdings"/>
              </a:rPr>
              <a:t>NEURAL NETWORKS (NN)</a:t>
            </a:r>
            <a:endParaRPr lang="it-IT" sz="2400" dirty="0">
              <a:solidFill>
                <a:srgbClr val="4167FF"/>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4167FF"/>
              </a:solidFill>
              <a:latin typeface="Arial"/>
              <a:ea typeface="+mn-ea"/>
              <a:cs typeface="Arial"/>
              <a:sym typeface="Wingdings"/>
            </a:endParaRPr>
          </a:p>
          <a:p>
            <a:pPr marL="457200" indent="-457200" eaLnBrk="1" fontAlgn="auto" hangingPunct="1">
              <a:spcBef>
                <a:spcPts val="0"/>
              </a:spcBef>
              <a:spcAft>
                <a:spcPts val="0"/>
              </a:spcAft>
              <a:buFont typeface="Arial"/>
              <a:buChar char="•"/>
              <a:defRPr/>
            </a:pPr>
            <a:endParaRPr lang="it-IT" sz="2400" dirty="0">
              <a:solidFill>
                <a:srgbClr val="4167FF"/>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4167FF"/>
              </a:solidFill>
              <a:latin typeface="Arial"/>
              <a:ea typeface="+mn-ea"/>
              <a:cs typeface="Arial"/>
              <a:sym typeface="Wingdings"/>
            </a:endParaRPr>
          </a:p>
          <a:p>
            <a:pPr algn="ctr" eaLnBrk="1" fontAlgn="auto" hangingPunct="1">
              <a:spcBef>
                <a:spcPts val="0"/>
              </a:spcBef>
              <a:spcAft>
                <a:spcPts val="0"/>
              </a:spcAft>
              <a:defRPr/>
            </a:pPr>
            <a:endParaRPr lang="it-IT" sz="2800" dirty="0">
              <a:solidFill>
                <a:srgbClr val="4167FF"/>
              </a:solidFill>
              <a:latin typeface="Arial"/>
              <a:ea typeface="+mn-ea"/>
              <a:cs typeface="Arial"/>
            </a:endParaRPr>
          </a:p>
        </p:txBody>
      </p:sp>
      <p:pic>
        <p:nvPicPr>
          <p:cNvPr id="64515" name="Immagine 1">
            <a:extLst>
              <a:ext uri="{FF2B5EF4-FFF2-40B4-BE49-F238E27FC236}">
                <a16:creationId xmlns:a16="http://schemas.microsoft.com/office/drawing/2014/main" id="{10BFCB23-1BC8-AB40-B9DE-CCE69C96F4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8050" y="4333875"/>
            <a:ext cx="2065338" cy="2481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6" name="Immagine 3">
            <a:extLst>
              <a:ext uri="{FF2B5EF4-FFF2-40B4-BE49-F238E27FC236}">
                <a16:creationId xmlns:a16="http://schemas.microsoft.com/office/drawing/2014/main" id="{811FDE7E-F89A-0241-A869-8073CA29EE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4881563"/>
            <a:ext cx="1484312" cy="145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ccia destra 4">
            <a:extLst>
              <a:ext uri="{FF2B5EF4-FFF2-40B4-BE49-F238E27FC236}">
                <a16:creationId xmlns:a16="http://schemas.microsoft.com/office/drawing/2014/main" id="{96E9FEEC-D4B3-A34D-A0DB-63709DBF4DBF}"/>
              </a:ext>
            </a:extLst>
          </p:cNvPr>
          <p:cNvSpPr>
            <a:spLocks noChangeArrowheads="1"/>
          </p:cNvSpPr>
          <p:nvPr/>
        </p:nvSpPr>
        <p:spPr bwMode="auto">
          <a:xfrm>
            <a:off x="3035300" y="5395913"/>
            <a:ext cx="201613"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9" name="Freccia destra 8">
            <a:extLst>
              <a:ext uri="{FF2B5EF4-FFF2-40B4-BE49-F238E27FC236}">
                <a16:creationId xmlns:a16="http://schemas.microsoft.com/office/drawing/2014/main" id="{DC1A11AD-173D-2745-833A-189022EB8BEA}"/>
              </a:ext>
            </a:extLst>
          </p:cNvPr>
          <p:cNvSpPr>
            <a:spLocks noChangeArrowheads="1"/>
          </p:cNvSpPr>
          <p:nvPr/>
        </p:nvSpPr>
        <p:spPr bwMode="auto">
          <a:xfrm>
            <a:off x="5753100" y="5395913"/>
            <a:ext cx="203200" cy="422275"/>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19" name="CasellaDiTesto 5">
            <a:extLst>
              <a:ext uri="{FF2B5EF4-FFF2-40B4-BE49-F238E27FC236}">
                <a16:creationId xmlns:a16="http://schemas.microsoft.com/office/drawing/2014/main" id="{46A82B48-00A8-0C40-A6E3-8807AD4A75EA}"/>
              </a:ext>
            </a:extLst>
          </p:cNvPr>
          <p:cNvSpPr txBox="1">
            <a:spLocks noChangeArrowheads="1"/>
          </p:cNvSpPr>
          <p:nvPr/>
        </p:nvSpPr>
        <p:spPr bwMode="auto">
          <a:xfrm>
            <a:off x="6254750" y="4281488"/>
            <a:ext cx="2081213"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dirty="0" err="1">
                <a:latin typeface="Comic Sans MS" panose="030F0902030302020204" pitchFamily="66" charset="0"/>
              </a:rPr>
              <a:t>It</a:t>
            </a:r>
            <a:r>
              <a:rPr lang="it-IT" altLang="en-US" sz="2000" dirty="0">
                <a:latin typeface="Comic Sans MS" panose="030F0902030302020204" pitchFamily="66" charset="0"/>
              </a:rPr>
              <a:t> </a:t>
            </a:r>
            <a:r>
              <a:rPr lang="it-IT" altLang="en-US" sz="2000" dirty="0" err="1">
                <a:latin typeface="Comic Sans MS" panose="030F0902030302020204" pitchFamily="66" charset="0"/>
              </a:rPr>
              <a:t>is</a:t>
            </a:r>
            <a:r>
              <a:rPr lang="it-IT" altLang="en-US" sz="2000" dirty="0">
                <a:latin typeface="Comic Sans MS" panose="030F0902030302020204" pitchFamily="66" charset="0"/>
              </a:rPr>
              <a:t> a Tree, with a </a:t>
            </a:r>
            <a:r>
              <a:rPr lang="it-IT" altLang="en-US" sz="2000" dirty="0" err="1">
                <a:latin typeface="Comic Sans MS" panose="030F0902030302020204" pitchFamily="66" charset="0"/>
              </a:rPr>
              <a:t>certain</a:t>
            </a:r>
            <a:r>
              <a:rPr lang="it-IT" altLang="en-US" sz="2000" dirty="0">
                <a:latin typeface="Comic Sans MS" panose="030F0902030302020204" pitchFamily="66" charset="0"/>
              </a:rPr>
              <a:t> </a:t>
            </a:r>
            <a:r>
              <a:rPr lang="it-IT" altLang="en-US" sz="2000" dirty="0" err="1">
                <a:latin typeface="Comic Sans MS" panose="030F0902030302020204" pitchFamily="66" charset="0"/>
              </a:rPr>
              <a:t>probability</a:t>
            </a:r>
            <a:endParaRPr lang="it-IT" altLang="en-US" sz="2000" dirty="0">
              <a:latin typeface="Comic Sans MS" panose="030F0902030302020204" pitchFamily="66" charset="0"/>
            </a:endParaRPr>
          </a:p>
        </p:txBody>
      </p:sp>
      <p:pic>
        <p:nvPicPr>
          <p:cNvPr id="64520" name="Immagine 6">
            <a:extLst>
              <a:ext uri="{FF2B5EF4-FFF2-40B4-BE49-F238E27FC236}">
                <a16:creationId xmlns:a16="http://schemas.microsoft.com/office/drawing/2014/main" id="{4008C7A6-BEB4-8242-A19B-99EE930DF0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02025" y="1406525"/>
            <a:ext cx="2206625" cy="245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Fumetto 4 11">
            <a:extLst>
              <a:ext uri="{FF2B5EF4-FFF2-40B4-BE49-F238E27FC236}">
                <a16:creationId xmlns:a16="http://schemas.microsoft.com/office/drawing/2014/main" id="{DA605CD6-E6EF-6F4B-A858-7E7B934D1F3B}"/>
              </a:ext>
            </a:extLst>
          </p:cNvPr>
          <p:cNvSpPr>
            <a:spLocks noChangeArrowheads="1"/>
          </p:cNvSpPr>
          <p:nvPr/>
        </p:nvSpPr>
        <p:spPr bwMode="auto">
          <a:xfrm>
            <a:off x="6000750" y="908050"/>
            <a:ext cx="2654300" cy="1627188"/>
          </a:xfrm>
          <a:prstGeom prst="cloudCallout">
            <a:avLst>
              <a:gd name="adj1" fmla="val -20833"/>
              <a:gd name="adj2" fmla="val 62500"/>
            </a:avLst>
          </a:prstGeom>
          <a:solidFill>
            <a:srgbClr val="DCE6F2"/>
          </a:solidFill>
          <a:ln w="9525">
            <a:solidFill>
              <a:srgbClr val="4A7EBB"/>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pic>
        <p:nvPicPr>
          <p:cNvPr id="64522" name="Immagine 12">
            <a:extLst>
              <a:ext uri="{FF2B5EF4-FFF2-40B4-BE49-F238E27FC236}">
                <a16:creationId xmlns:a16="http://schemas.microsoft.com/office/drawing/2014/main" id="{A2F0979E-8829-5747-A1A7-FF75FB824979}"/>
              </a:ext>
            </a:extLst>
          </p:cNvPr>
          <p:cNvPicPr>
            <a:picLocks noChangeAspect="1"/>
          </p:cNvPicPr>
          <p:nvPr/>
        </p:nvPicPr>
        <p:blipFill>
          <a:blip r:embed="rId5">
            <a:extLst>
              <a:ext uri="{28A0092B-C50C-407E-A947-70E740481C1C}">
                <a14:useLocalDpi xmlns:a14="http://schemas.microsoft.com/office/drawing/2010/main" val="0"/>
              </a:ext>
            </a:extLst>
          </a:blip>
          <a:srcRect l="23276"/>
          <a:stretch>
            <a:fillRect/>
          </a:stretch>
        </p:blipFill>
        <p:spPr bwMode="auto">
          <a:xfrm>
            <a:off x="2073275" y="1601788"/>
            <a:ext cx="1189038" cy="155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3" name="Immagine 13">
            <a:extLst>
              <a:ext uri="{FF2B5EF4-FFF2-40B4-BE49-F238E27FC236}">
                <a16:creationId xmlns:a16="http://schemas.microsoft.com/office/drawing/2014/main" id="{4FC4A237-3DAF-FA4C-A5EE-13D293BB1E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651000"/>
            <a:ext cx="1484313" cy="145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Freccia destra 14">
            <a:extLst>
              <a:ext uri="{FF2B5EF4-FFF2-40B4-BE49-F238E27FC236}">
                <a16:creationId xmlns:a16="http://schemas.microsoft.com/office/drawing/2014/main" id="{2CFB064A-0D31-4A43-9DA9-E0BC0BD3B93D}"/>
              </a:ext>
            </a:extLst>
          </p:cNvPr>
          <p:cNvSpPr>
            <a:spLocks noChangeArrowheads="1"/>
          </p:cNvSpPr>
          <p:nvPr/>
        </p:nvSpPr>
        <p:spPr bwMode="auto">
          <a:xfrm>
            <a:off x="1827213" y="2165350"/>
            <a:ext cx="201612"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6" name="Freccia destra 15">
            <a:extLst>
              <a:ext uri="{FF2B5EF4-FFF2-40B4-BE49-F238E27FC236}">
                <a16:creationId xmlns:a16="http://schemas.microsoft.com/office/drawing/2014/main" id="{8B7E3936-B5E4-E242-BF5F-2D6A6C54C3D0}"/>
              </a:ext>
            </a:extLst>
          </p:cNvPr>
          <p:cNvSpPr>
            <a:spLocks noChangeArrowheads="1"/>
          </p:cNvSpPr>
          <p:nvPr/>
        </p:nvSpPr>
        <p:spPr bwMode="auto">
          <a:xfrm>
            <a:off x="3354388"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7" name="Freccia destra 16">
            <a:extLst>
              <a:ext uri="{FF2B5EF4-FFF2-40B4-BE49-F238E27FC236}">
                <a16:creationId xmlns:a16="http://schemas.microsoft.com/office/drawing/2014/main" id="{B6FDD1B3-3A1E-1F43-9879-522417DC24CD}"/>
              </a:ext>
            </a:extLst>
          </p:cNvPr>
          <p:cNvSpPr>
            <a:spLocks noChangeArrowheads="1"/>
          </p:cNvSpPr>
          <p:nvPr/>
        </p:nvSpPr>
        <p:spPr bwMode="auto">
          <a:xfrm>
            <a:off x="5797550" y="2165350"/>
            <a:ext cx="203200" cy="423863"/>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4527" name="CasellaDiTesto 17">
            <a:extLst>
              <a:ext uri="{FF2B5EF4-FFF2-40B4-BE49-F238E27FC236}">
                <a16:creationId xmlns:a16="http://schemas.microsoft.com/office/drawing/2014/main" id="{0017BB8F-E80F-564F-B3ED-4E0D713974A9}"/>
              </a:ext>
            </a:extLst>
          </p:cNvPr>
          <p:cNvSpPr txBox="1">
            <a:spLocks noChangeArrowheads="1"/>
          </p:cNvSpPr>
          <p:nvPr/>
        </p:nvSpPr>
        <p:spPr bwMode="auto">
          <a:xfrm>
            <a:off x="6299200" y="1368975"/>
            <a:ext cx="20812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000" dirty="0" err="1">
                <a:latin typeface="Comic Sans MS" panose="030F0902030302020204" pitchFamily="66" charset="0"/>
              </a:rPr>
              <a:t>Obviously</a:t>
            </a:r>
            <a:r>
              <a:rPr lang="it-IT" altLang="en-US" sz="2000" dirty="0">
                <a:latin typeface="Comic Sans MS" panose="030F0902030302020204" pitchFamily="66" charset="0"/>
              </a:rPr>
              <a:t>, </a:t>
            </a:r>
            <a:r>
              <a:rPr lang="it-IT" altLang="en-US" sz="2000" dirty="0" err="1">
                <a:latin typeface="Comic Sans MS" panose="030F0902030302020204" pitchFamily="66" charset="0"/>
              </a:rPr>
              <a:t>it's</a:t>
            </a:r>
            <a:r>
              <a:rPr lang="it-IT" altLang="en-US" sz="2000" dirty="0">
                <a:latin typeface="Comic Sans MS" panose="030F0902030302020204" pitchFamily="66" charset="0"/>
              </a:rPr>
              <a:t> a Tree!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ttangolo 104">
            <a:extLst>
              <a:ext uri="{FF2B5EF4-FFF2-40B4-BE49-F238E27FC236}">
                <a16:creationId xmlns:a16="http://schemas.microsoft.com/office/drawing/2014/main" id="{4A141695-B895-1F48-ACE8-A8FAC50FC9EA}"/>
              </a:ext>
            </a:extLst>
          </p:cNvPr>
          <p:cNvSpPr>
            <a:spLocks noChangeArrowheads="1"/>
          </p:cNvSpPr>
          <p:nvPr/>
        </p:nvSpPr>
        <p:spPr bwMode="auto">
          <a:xfrm>
            <a:off x="166688" y="2128838"/>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49250" name="Text Box 98">
            <a:extLst>
              <a:ext uri="{FF2B5EF4-FFF2-40B4-BE49-F238E27FC236}">
                <a16:creationId xmlns:a16="http://schemas.microsoft.com/office/drawing/2014/main" id="{5F0092DE-D1A0-E04C-BFD7-921FA2F7FB44}"/>
              </a:ext>
            </a:extLst>
          </p:cNvPr>
          <p:cNvSpPr txBox="1">
            <a:spLocks noChangeArrowheads="1"/>
          </p:cNvSpPr>
          <p:nvPr/>
        </p:nvSpPr>
        <p:spPr bwMode="auto">
          <a:xfrm>
            <a:off x="0" y="655"/>
            <a:ext cx="9144000" cy="584775"/>
          </a:xfrm>
          <a:prstGeom prst="rect">
            <a:avLst/>
          </a:prstGeom>
          <a:solidFill>
            <a:schemeClr val="bg1"/>
          </a:solidFill>
          <a:ln>
            <a:noFill/>
          </a:ln>
          <a:effectLst/>
        </p:spPr>
        <p:txBody>
          <a:bodyPr>
            <a:spAutoFit/>
          </a:bodyPr>
          <a:lstStyle/>
          <a:p>
            <a:pPr algn="ctr" eaLnBrk="1" fontAlgn="auto" hangingPunct="1">
              <a:spcBef>
                <a:spcPts val="0"/>
              </a:spcBef>
              <a:spcAft>
                <a:spcPts val="0"/>
              </a:spcAft>
              <a:defRPr/>
            </a:pPr>
            <a:r>
              <a:rPr lang="en-GB" sz="3200" i="1" dirty="0">
                <a:solidFill>
                  <a:srgbClr val="4167FF"/>
                </a:solidFill>
                <a:latin typeface="Arial"/>
                <a:ea typeface="+mn-ea"/>
                <a:cs typeface="Arial"/>
              </a:rPr>
              <a:t>Machine Learning: </a:t>
            </a:r>
            <a:r>
              <a:rPr lang="en-GB" sz="3200" b="1" i="1" dirty="0">
                <a:solidFill>
                  <a:srgbClr val="4167FF"/>
                </a:solidFill>
                <a:latin typeface="Arial"/>
                <a:ea typeface="+mn-ea"/>
                <a:cs typeface="Arial"/>
              </a:rPr>
              <a:t>Neural Networks</a:t>
            </a:r>
            <a:endParaRPr lang="en-GB" sz="3200" b="1" dirty="0">
              <a:solidFill>
                <a:srgbClr val="4167FF"/>
              </a:solidFill>
              <a:latin typeface="Arial"/>
              <a:ea typeface="+mn-ea"/>
              <a:cs typeface="Arial"/>
            </a:endParaRPr>
          </a:p>
        </p:txBody>
      </p:sp>
      <p:pic>
        <p:nvPicPr>
          <p:cNvPr id="65539" name="Immagine 5">
            <a:extLst>
              <a:ext uri="{FF2B5EF4-FFF2-40B4-BE49-F238E27FC236}">
                <a16:creationId xmlns:a16="http://schemas.microsoft.com/office/drawing/2014/main" id="{8EF4502C-7F06-4841-B485-0D3B4697E2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825" y="2532063"/>
            <a:ext cx="803275" cy="87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95" name="Text Box 43">
            <a:extLst>
              <a:ext uri="{FF2B5EF4-FFF2-40B4-BE49-F238E27FC236}">
                <a16:creationId xmlns:a16="http://schemas.microsoft.com/office/drawing/2014/main" id="{75DB6DB1-E34E-3346-BCF9-009BFC3884D0}"/>
              </a:ext>
            </a:extLst>
          </p:cNvPr>
          <p:cNvSpPr txBox="1">
            <a:spLocks noChangeArrowheads="1"/>
          </p:cNvSpPr>
          <p:nvPr/>
        </p:nvSpPr>
        <p:spPr bwMode="auto">
          <a:xfrm>
            <a:off x="1790700" y="1353205"/>
            <a:ext cx="1863011" cy="523220"/>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a:latin typeface="Arial"/>
                <a:ea typeface="+mn-ea"/>
                <a:cs typeface="Arial"/>
              </a:rPr>
              <a:t>Known set</a:t>
            </a:r>
          </a:p>
        </p:txBody>
      </p:sp>
      <p:sp>
        <p:nvSpPr>
          <p:cNvPr id="49196" name="Text Box 44">
            <a:extLst>
              <a:ext uri="{FF2B5EF4-FFF2-40B4-BE49-F238E27FC236}">
                <a16:creationId xmlns:a16="http://schemas.microsoft.com/office/drawing/2014/main" id="{368329C0-D76D-854C-936E-AD983F0C9940}"/>
              </a:ext>
            </a:extLst>
          </p:cNvPr>
          <p:cNvSpPr txBox="1">
            <a:spLocks noChangeArrowheads="1"/>
          </p:cNvSpPr>
          <p:nvPr/>
        </p:nvSpPr>
        <p:spPr bwMode="auto">
          <a:xfrm>
            <a:off x="0" y="5826125"/>
            <a:ext cx="3065263" cy="523220"/>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a:latin typeface="Arial"/>
                <a:ea typeface="+mn-ea"/>
                <a:cs typeface="Arial"/>
              </a:rPr>
              <a:t>Mapping is known</a:t>
            </a:r>
          </a:p>
        </p:txBody>
      </p:sp>
      <p:sp>
        <p:nvSpPr>
          <p:cNvPr id="49201" name="Text Box 49">
            <a:extLst>
              <a:ext uri="{FF2B5EF4-FFF2-40B4-BE49-F238E27FC236}">
                <a16:creationId xmlns:a16="http://schemas.microsoft.com/office/drawing/2014/main" id="{F1D4F43C-331D-434C-B36A-F3E106C7DCDE}"/>
              </a:ext>
            </a:extLst>
          </p:cNvPr>
          <p:cNvSpPr txBox="1">
            <a:spLocks noChangeArrowheads="1"/>
          </p:cNvSpPr>
          <p:nvPr/>
        </p:nvSpPr>
        <p:spPr bwMode="auto">
          <a:xfrm>
            <a:off x="4021138" y="2990850"/>
            <a:ext cx="1614487" cy="1384995"/>
          </a:xfrm>
          <a:prstGeom prst="rect">
            <a:avLst/>
          </a:prstGeom>
          <a:solidFill>
            <a:schemeClr val="bg1"/>
          </a:solidFill>
          <a:ln>
            <a:noFill/>
          </a:ln>
          <a:effectLst/>
        </p:spPr>
        <p:txBody>
          <a:bodyPr>
            <a:spAutoFit/>
          </a:bodyPr>
          <a:lstStyle/>
          <a:p>
            <a:pPr algn="ctr" eaLnBrk="1" fontAlgn="auto" hangingPunct="1">
              <a:spcBef>
                <a:spcPts val="0"/>
              </a:spcBef>
              <a:spcAft>
                <a:spcPts val="0"/>
              </a:spcAft>
              <a:defRPr/>
            </a:pPr>
            <a:r>
              <a:rPr lang="en-GB" sz="2800" dirty="0">
                <a:solidFill>
                  <a:srgbClr val="990099"/>
                </a:solidFill>
                <a:latin typeface="Arial"/>
                <a:ea typeface="+mn-ea"/>
                <a:cs typeface="Arial"/>
              </a:rPr>
              <a:t>General Rules</a:t>
            </a:r>
          </a:p>
          <a:p>
            <a:pPr algn="ctr" eaLnBrk="1" fontAlgn="auto" hangingPunct="1">
              <a:spcBef>
                <a:spcPts val="0"/>
              </a:spcBef>
              <a:spcAft>
                <a:spcPts val="0"/>
              </a:spcAft>
              <a:defRPr/>
            </a:pPr>
            <a:r>
              <a:rPr lang="en-GB" sz="2800" dirty="0">
                <a:solidFill>
                  <a:srgbClr val="990099"/>
                </a:solidFill>
                <a:latin typeface="Arial"/>
                <a:ea typeface="+mn-ea"/>
                <a:cs typeface="Arial"/>
              </a:rPr>
              <a:t>learned</a:t>
            </a:r>
          </a:p>
        </p:txBody>
      </p:sp>
      <p:sp>
        <p:nvSpPr>
          <p:cNvPr id="49243" name="Line 91">
            <a:extLst>
              <a:ext uri="{FF2B5EF4-FFF2-40B4-BE49-F238E27FC236}">
                <a16:creationId xmlns:a16="http://schemas.microsoft.com/office/drawing/2014/main" id="{9C980ADB-0F57-5848-ABE8-860FB303A686}"/>
              </a:ext>
            </a:extLst>
          </p:cNvPr>
          <p:cNvSpPr>
            <a:spLocks noChangeShapeType="1"/>
          </p:cNvSpPr>
          <p:nvPr/>
        </p:nvSpPr>
        <p:spPr bwMode="auto">
          <a:xfrm>
            <a:off x="5562600" y="3524250"/>
            <a:ext cx="827088" cy="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a16="http://schemas.microsoft.com/office/drawing/2014/main" id="{1D92085C-448F-F943-90DE-970745C850B0}"/>
              </a:ext>
            </a:extLst>
          </p:cNvPr>
          <p:cNvSpPr txBox="1">
            <a:spLocks noChangeArrowheads="1"/>
          </p:cNvSpPr>
          <p:nvPr/>
        </p:nvSpPr>
        <p:spPr bwMode="auto">
          <a:xfrm>
            <a:off x="5486400" y="1352550"/>
            <a:ext cx="3241675" cy="523875"/>
          </a:xfrm>
          <a:prstGeom prst="rect">
            <a:avLst/>
          </a:prstGeom>
          <a:noFill/>
          <a:ln>
            <a:noFill/>
          </a:ln>
          <a:effectLst/>
        </p:spPr>
        <p:txBody>
          <a:bodyPr>
            <a:spAutoFit/>
          </a:bodyPr>
          <a:lstStyle/>
          <a:p>
            <a:pPr algn="r" eaLnBrk="1" fontAlgn="auto" hangingPunct="1">
              <a:spcBef>
                <a:spcPts val="0"/>
              </a:spcBef>
              <a:spcAft>
                <a:spcPts val="0"/>
              </a:spcAft>
              <a:defRPr/>
            </a:pPr>
            <a:r>
              <a:rPr lang="en-GB" sz="2800" dirty="0">
                <a:solidFill>
                  <a:srgbClr val="FF0000"/>
                </a:solidFill>
                <a:latin typeface="Arial"/>
                <a:ea typeface="+mn-ea"/>
                <a:cs typeface="Arial"/>
              </a:rPr>
              <a:t>New Item</a:t>
            </a:r>
          </a:p>
        </p:txBody>
      </p:sp>
      <p:sp>
        <p:nvSpPr>
          <p:cNvPr id="49245" name="Line 93">
            <a:extLst>
              <a:ext uri="{FF2B5EF4-FFF2-40B4-BE49-F238E27FC236}">
                <a16:creationId xmlns:a16="http://schemas.microsoft.com/office/drawing/2014/main" id="{EA490CD2-81C1-7546-B132-BD98B69750BE}"/>
              </a:ext>
            </a:extLst>
          </p:cNvPr>
          <p:cNvSpPr>
            <a:spLocks noChangeShapeType="1"/>
          </p:cNvSpPr>
          <p:nvPr/>
        </p:nvSpPr>
        <p:spPr bwMode="auto">
          <a:xfrm flipH="1">
            <a:off x="7467600" y="1939925"/>
            <a:ext cx="177800" cy="592138"/>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a16="http://schemas.microsoft.com/office/drawing/2014/main" id="{CE31BF9A-1770-6F48-AD90-61D879B587D1}"/>
              </a:ext>
            </a:extLst>
          </p:cNvPr>
          <p:cNvSpPr>
            <a:spLocks noChangeShapeType="1"/>
          </p:cNvSpPr>
          <p:nvPr/>
        </p:nvSpPr>
        <p:spPr bwMode="auto">
          <a:xfrm>
            <a:off x="7315200" y="4286250"/>
            <a:ext cx="561975" cy="973138"/>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a16="http://schemas.microsoft.com/office/drawing/2014/main" id="{BAB2B1C8-DD0C-ED48-98A8-0170ED951A2C}"/>
              </a:ext>
            </a:extLst>
          </p:cNvPr>
          <p:cNvSpPr txBox="1">
            <a:spLocks noChangeArrowheads="1"/>
          </p:cNvSpPr>
          <p:nvPr/>
        </p:nvSpPr>
        <p:spPr bwMode="auto">
          <a:xfrm>
            <a:off x="6780213" y="5303838"/>
            <a:ext cx="1784463" cy="523220"/>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a:solidFill>
                  <a:srgbClr val="990099"/>
                </a:solidFill>
                <a:latin typeface="Arial"/>
                <a:ea typeface="+mn-ea"/>
                <a:cs typeface="Arial"/>
              </a:rPr>
              <a:t>Prediction</a:t>
            </a:r>
            <a:endParaRPr lang="en-GB" sz="2800" dirty="0">
              <a:latin typeface="Arial"/>
              <a:ea typeface="+mn-ea"/>
              <a:cs typeface="Arial"/>
            </a:endParaRPr>
          </a:p>
        </p:txBody>
      </p:sp>
      <p:sp>
        <p:nvSpPr>
          <p:cNvPr id="49248" name="Text Box 96">
            <a:extLst>
              <a:ext uri="{FF2B5EF4-FFF2-40B4-BE49-F238E27FC236}">
                <a16:creationId xmlns:a16="http://schemas.microsoft.com/office/drawing/2014/main" id="{50DC7785-56BF-D341-8087-E380D6CD9628}"/>
              </a:ext>
            </a:extLst>
          </p:cNvPr>
          <p:cNvSpPr txBox="1">
            <a:spLocks noChangeArrowheads="1"/>
          </p:cNvSpPr>
          <p:nvPr/>
        </p:nvSpPr>
        <p:spPr bwMode="auto">
          <a:xfrm>
            <a:off x="685800" y="743605"/>
            <a:ext cx="3787775"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49249" name="Text Box 97">
            <a:extLst>
              <a:ext uri="{FF2B5EF4-FFF2-40B4-BE49-F238E27FC236}">
                <a16:creationId xmlns:a16="http://schemas.microsoft.com/office/drawing/2014/main" id="{D4AA3554-FA9B-314B-BC72-743B1D2327E0}"/>
              </a:ext>
            </a:extLst>
          </p:cNvPr>
          <p:cNvSpPr txBox="1">
            <a:spLocks noChangeArrowheads="1"/>
          </p:cNvSpPr>
          <p:nvPr/>
        </p:nvSpPr>
        <p:spPr bwMode="auto">
          <a:xfrm>
            <a:off x="5486400" y="752475"/>
            <a:ext cx="3657600"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a:solidFill>
                  <a:srgbClr val="800080"/>
                </a:solidFill>
                <a:latin typeface="Arial"/>
                <a:ea typeface="+mn-ea"/>
                <a:cs typeface="Arial"/>
              </a:rPr>
              <a:t>Prediction</a:t>
            </a:r>
            <a:endParaRPr lang="en-GB" sz="2800" dirty="0">
              <a:solidFill>
                <a:srgbClr val="800080"/>
              </a:solidFill>
              <a:latin typeface="Arial"/>
              <a:ea typeface="+mn-ea"/>
              <a:cs typeface="Arial"/>
            </a:endParaRPr>
          </a:p>
        </p:txBody>
      </p:sp>
      <p:sp>
        <p:nvSpPr>
          <p:cNvPr id="49200" name="Line 48">
            <a:extLst>
              <a:ext uri="{FF2B5EF4-FFF2-40B4-BE49-F238E27FC236}">
                <a16:creationId xmlns:a16="http://schemas.microsoft.com/office/drawing/2014/main" id="{69C37BD0-D8B9-294B-8D12-455E852591B7}"/>
              </a:ext>
            </a:extLst>
          </p:cNvPr>
          <p:cNvSpPr>
            <a:spLocks noChangeShapeType="1"/>
          </p:cNvSpPr>
          <p:nvPr/>
        </p:nvSpPr>
        <p:spPr bwMode="auto">
          <a:xfrm>
            <a:off x="3260725" y="3524250"/>
            <a:ext cx="854075" cy="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pic>
        <p:nvPicPr>
          <p:cNvPr id="65552" name="Immagine 3">
            <a:extLst>
              <a:ext uri="{FF2B5EF4-FFF2-40B4-BE49-F238E27FC236}">
                <a16:creationId xmlns:a16="http://schemas.microsoft.com/office/drawing/2014/main" id="{97C20254-F7A3-9945-8316-FEE498EF75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2725" y="2444750"/>
            <a:ext cx="493713"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53" name="Immagine 4">
            <a:extLst>
              <a:ext uri="{FF2B5EF4-FFF2-40B4-BE49-F238E27FC236}">
                <a16:creationId xmlns:a16="http://schemas.microsoft.com/office/drawing/2014/main" id="{C3EF92FD-FE77-0E4A-AC61-71135C6C32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82656" y="1952625"/>
            <a:ext cx="971550" cy="98583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65554" name="Immagine 6">
            <a:extLst>
              <a:ext uri="{FF2B5EF4-FFF2-40B4-BE49-F238E27FC236}">
                <a16:creationId xmlns:a16="http://schemas.microsoft.com/office/drawing/2014/main" id="{BEE6D603-CE8C-CA4A-A6FF-1388E902E4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71463" y="3095625"/>
            <a:ext cx="5651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55" name="CasellaDiTesto 7">
            <a:extLst>
              <a:ext uri="{FF2B5EF4-FFF2-40B4-BE49-F238E27FC236}">
                <a16:creationId xmlns:a16="http://schemas.microsoft.com/office/drawing/2014/main" id="{E34436F3-083A-F54B-8A8B-F9C5A78EBF94}"/>
              </a:ext>
            </a:extLst>
          </p:cNvPr>
          <p:cNvSpPr txBox="1">
            <a:spLocks noChangeArrowheads="1"/>
          </p:cNvSpPr>
          <p:nvPr/>
        </p:nvSpPr>
        <p:spPr bwMode="auto">
          <a:xfrm>
            <a:off x="419100" y="2128838"/>
            <a:ext cx="6064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Tree</a:t>
            </a:r>
          </a:p>
        </p:txBody>
      </p:sp>
      <p:sp>
        <p:nvSpPr>
          <p:cNvPr id="107" name="Rettangolo 106">
            <a:extLst>
              <a:ext uri="{FF2B5EF4-FFF2-40B4-BE49-F238E27FC236}">
                <a16:creationId xmlns:a16="http://schemas.microsoft.com/office/drawing/2014/main" id="{B4D82968-CAD2-1E4A-8DD5-15E4447984C2}"/>
              </a:ext>
            </a:extLst>
          </p:cNvPr>
          <p:cNvSpPr>
            <a:spLocks noChangeArrowheads="1"/>
          </p:cNvSpPr>
          <p:nvPr/>
        </p:nvSpPr>
        <p:spPr bwMode="auto">
          <a:xfrm>
            <a:off x="166688" y="3910013"/>
            <a:ext cx="1279525" cy="1643062"/>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5557" name="CasellaDiTesto 107">
            <a:extLst>
              <a:ext uri="{FF2B5EF4-FFF2-40B4-BE49-F238E27FC236}">
                <a16:creationId xmlns:a16="http://schemas.microsoft.com/office/drawing/2014/main" id="{F439DE94-C095-7248-A67B-32593EE312C6}"/>
              </a:ext>
            </a:extLst>
          </p:cNvPr>
          <p:cNvSpPr txBox="1">
            <a:spLocks noChangeArrowheads="1"/>
          </p:cNvSpPr>
          <p:nvPr/>
        </p:nvSpPr>
        <p:spPr bwMode="auto">
          <a:xfrm>
            <a:off x="280988" y="3944938"/>
            <a:ext cx="10525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a:t>Non Tree</a:t>
            </a:r>
          </a:p>
        </p:txBody>
      </p:sp>
      <p:pic>
        <p:nvPicPr>
          <p:cNvPr id="65558" name="Immagine 8">
            <a:extLst>
              <a:ext uri="{FF2B5EF4-FFF2-40B4-BE49-F238E27FC236}">
                <a16:creationId xmlns:a16="http://schemas.microsoft.com/office/drawing/2014/main" id="{6B24CB2B-378B-B043-A594-467599D647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4950" y="4276725"/>
            <a:ext cx="635000"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59" name="Immagine 9">
            <a:extLst>
              <a:ext uri="{FF2B5EF4-FFF2-40B4-BE49-F238E27FC236}">
                <a16:creationId xmlns:a16="http://schemas.microsoft.com/office/drawing/2014/main" id="{1D3C1286-F0DC-4E4B-9AA7-484A038DABA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395288" y="4870450"/>
            <a:ext cx="636587" cy="63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60" name="Immagine 10">
            <a:extLst>
              <a:ext uri="{FF2B5EF4-FFF2-40B4-BE49-F238E27FC236}">
                <a16:creationId xmlns:a16="http://schemas.microsoft.com/office/drawing/2014/main" id="{1F901B2D-6AA2-9342-8649-7D7612B222F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8988" y="4416425"/>
            <a:ext cx="550862" cy="48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61" name="CasellaDiTesto 111">
            <a:extLst>
              <a:ext uri="{FF2B5EF4-FFF2-40B4-BE49-F238E27FC236}">
                <a16:creationId xmlns:a16="http://schemas.microsoft.com/office/drawing/2014/main" id="{66BDB275-62F7-B94A-A9C6-99966A656CD7}"/>
              </a:ext>
            </a:extLst>
          </p:cNvPr>
          <p:cNvSpPr txBox="1">
            <a:spLocks noChangeArrowheads="1"/>
          </p:cNvSpPr>
          <p:nvPr/>
        </p:nvSpPr>
        <p:spPr bwMode="auto">
          <a:xfrm>
            <a:off x="5550488" y="6054725"/>
            <a:ext cx="370018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000" dirty="0" err="1">
                <a:solidFill>
                  <a:srgbClr val="FF0000"/>
                </a:solidFill>
                <a:latin typeface="Arial" panose="020B0604020202020204" pitchFamily="34" charset="0"/>
                <a:cs typeface="Arial" panose="020B0604020202020204" pitchFamily="34" charset="0"/>
              </a:rPr>
              <a:t>Tree</a:t>
            </a:r>
            <a:r>
              <a:rPr lang="it-IT" altLang="en-US" sz="2000" dirty="0">
                <a:solidFill>
                  <a:srgbClr val="FF0000"/>
                </a:solidFill>
                <a:latin typeface="Arial" panose="020B0604020202020204" pitchFamily="34" charset="0"/>
                <a:cs typeface="Arial" panose="020B0604020202020204" pitchFamily="34" charset="0"/>
              </a:rPr>
              <a:t> </a:t>
            </a:r>
            <a:r>
              <a:rPr lang="it-IT" altLang="en-US" sz="2000" dirty="0" err="1">
                <a:solidFill>
                  <a:srgbClr val="FF0000"/>
                </a:solidFill>
                <a:latin typeface="Arial" panose="020B0604020202020204" pitchFamily="34" charset="0"/>
                <a:cs typeface="Arial" panose="020B0604020202020204" pitchFamily="34" charset="0"/>
              </a:rPr>
              <a:t>P</a:t>
            </a:r>
            <a:r>
              <a:rPr lang="it-IT" altLang="en-US" sz="2000" dirty="0">
                <a:solidFill>
                  <a:srgbClr val="FF0000"/>
                </a:solidFill>
                <a:latin typeface="Arial" panose="020B0604020202020204" pitchFamily="34" charset="0"/>
                <a:cs typeface="Arial" panose="020B0604020202020204" pitchFamily="34" charset="0"/>
              </a:rPr>
              <a:t>=98% | Not a </a:t>
            </a:r>
            <a:r>
              <a:rPr lang="it-IT" altLang="en-US" sz="2000" dirty="0" err="1">
                <a:solidFill>
                  <a:srgbClr val="FF0000"/>
                </a:solidFill>
                <a:latin typeface="Arial" panose="020B0604020202020204" pitchFamily="34" charset="0"/>
                <a:cs typeface="Arial" panose="020B0604020202020204" pitchFamily="34" charset="0"/>
              </a:rPr>
              <a:t>tree</a:t>
            </a:r>
            <a:r>
              <a:rPr lang="it-IT" altLang="en-US" sz="2000" dirty="0">
                <a:solidFill>
                  <a:srgbClr val="FF0000"/>
                </a:solidFill>
                <a:latin typeface="Arial" panose="020B0604020202020204" pitchFamily="34" charset="0"/>
                <a:cs typeface="Arial" panose="020B0604020202020204" pitchFamily="34" charset="0"/>
              </a:rPr>
              <a:t> </a:t>
            </a:r>
            <a:r>
              <a:rPr lang="it-IT" altLang="en-US" sz="2000" dirty="0" err="1">
                <a:solidFill>
                  <a:srgbClr val="FF0000"/>
                </a:solidFill>
                <a:latin typeface="Arial" panose="020B0604020202020204" pitchFamily="34" charset="0"/>
                <a:cs typeface="Arial" panose="020B0604020202020204" pitchFamily="34" charset="0"/>
              </a:rPr>
              <a:t>P</a:t>
            </a:r>
            <a:r>
              <a:rPr lang="it-IT" altLang="en-US" sz="2000" dirty="0">
                <a:solidFill>
                  <a:srgbClr val="FF0000"/>
                </a:solidFill>
                <a:latin typeface="Arial" panose="020B0604020202020204" pitchFamily="34" charset="0"/>
                <a:cs typeface="Arial" panose="020B0604020202020204" pitchFamily="34" charset="0"/>
              </a:rPr>
              <a:t>=2%</a:t>
            </a:r>
          </a:p>
        </p:txBody>
      </p:sp>
      <p:pic>
        <p:nvPicPr>
          <p:cNvPr id="65562" name="Immagine 112">
            <a:extLst>
              <a:ext uri="{FF2B5EF4-FFF2-40B4-BE49-F238E27FC236}">
                <a16:creationId xmlns:a16="http://schemas.microsoft.com/office/drawing/2014/main" id="{24C9A871-0080-ED46-84EF-26DB71056E7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6389688" y="2632075"/>
            <a:ext cx="1574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63" name="Immagine 113">
            <a:extLst>
              <a:ext uri="{FF2B5EF4-FFF2-40B4-BE49-F238E27FC236}">
                <a16:creationId xmlns:a16="http://schemas.microsoft.com/office/drawing/2014/main" id="{9580EF58-782D-9741-BDCD-6169E4A4FA2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660525" y="2632075"/>
            <a:ext cx="1574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 name="Line 93">
            <a:extLst>
              <a:ext uri="{FF2B5EF4-FFF2-40B4-BE49-F238E27FC236}">
                <a16:creationId xmlns:a16="http://schemas.microsoft.com/office/drawing/2014/main" id="{DCA9E5D4-57B7-034A-ADC5-DBC8D913BA24}"/>
              </a:ext>
            </a:extLst>
          </p:cNvPr>
          <p:cNvSpPr>
            <a:spLocks noChangeShapeType="1"/>
          </p:cNvSpPr>
          <p:nvPr/>
        </p:nvSpPr>
        <p:spPr bwMode="auto">
          <a:xfrm flipV="1">
            <a:off x="1446213" y="4384675"/>
            <a:ext cx="579437" cy="15621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4" name="Line 2">
            <a:extLst>
              <a:ext uri="{FF2B5EF4-FFF2-40B4-BE49-F238E27FC236}">
                <a16:creationId xmlns:a16="http://schemas.microsoft.com/office/drawing/2014/main" id="{DA6F10C2-F870-444F-8F96-C95E9F7B2BB8}"/>
              </a:ext>
            </a:extLst>
          </p:cNvPr>
          <p:cNvSpPr>
            <a:spLocks noChangeShapeType="1"/>
          </p:cNvSpPr>
          <p:nvPr/>
        </p:nvSpPr>
        <p:spPr bwMode="auto">
          <a:xfrm>
            <a:off x="5511800" y="1244600"/>
            <a:ext cx="0" cy="51054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2">
            <a:extLst>
              <a:ext uri="{FF2B5EF4-FFF2-40B4-BE49-F238E27FC236}">
                <a16:creationId xmlns:a16="http://schemas.microsoft.com/office/drawing/2014/main" id="{B7E70353-F3DA-684B-992D-0B9016616C1A}"/>
              </a:ext>
            </a:extLst>
          </p:cNvPr>
          <p:cNvSpPr>
            <a:spLocks noChangeShapeType="1"/>
          </p:cNvSpPr>
          <p:nvPr/>
        </p:nvSpPr>
        <p:spPr bwMode="auto">
          <a:xfrm>
            <a:off x="5370513" y="1223963"/>
            <a:ext cx="0" cy="5105400"/>
          </a:xfrm>
          <a:prstGeom prst="line">
            <a:avLst/>
          </a:prstGeom>
          <a:noFill/>
          <a:ln w="9525">
            <a:solidFill>
              <a:schemeClr val="tx1"/>
            </a:solidFill>
            <a:prstDash val="dash"/>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nvGrpSpPr>
          <p:cNvPr id="66563" name="Group 3">
            <a:extLst>
              <a:ext uri="{FF2B5EF4-FFF2-40B4-BE49-F238E27FC236}">
                <a16:creationId xmlns:a16="http://schemas.microsoft.com/office/drawing/2014/main" id="{1E0AA913-0E35-674C-A92D-AA18A41517A0}"/>
              </a:ext>
            </a:extLst>
          </p:cNvPr>
          <p:cNvGrpSpPr>
            <a:grpSpLocks/>
          </p:cNvGrpSpPr>
          <p:nvPr/>
        </p:nvGrpSpPr>
        <p:grpSpPr bwMode="auto">
          <a:xfrm>
            <a:off x="990600" y="2360613"/>
            <a:ext cx="2743200" cy="1524000"/>
            <a:chOff x="624" y="1920"/>
            <a:chExt cx="1728" cy="960"/>
          </a:xfrm>
        </p:grpSpPr>
        <p:sp>
          <p:nvSpPr>
            <p:cNvPr id="49156" name="Line 4">
              <a:extLst>
                <a:ext uri="{FF2B5EF4-FFF2-40B4-BE49-F238E27FC236}">
                  <a16:creationId xmlns:a16="http://schemas.microsoft.com/office/drawing/2014/main" id="{1D86A0E3-43C5-D549-A36F-AB928ABCDD4B}"/>
                </a:ext>
              </a:extLst>
            </p:cNvPr>
            <p:cNvSpPr>
              <a:spLocks noChangeShapeType="1"/>
            </p:cNvSpPr>
            <p:nvPr/>
          </p:nvSpPr>
          <p:spPr bwMode="auto">
            <a:xfrm flipH="1">
              <a:off x="1070" y="1996"/>
              <a:ext cx="644"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7" name="Line 5">
              <a:extLst>
                <a:ext uri="{FF2B5EF4-FFF2-40B4-BE49-F238E27FC236}">
                  <a16:creationId xmlns:a16="http://schemas.microsoft.com/office/drawing/2014/main" id="{E5EEC5B4-28F5-8442-AE7C-D8F5EEC0D252}"/>
                </a:ext>
              </a:extLst>
            </p:cNvPr>
            <p:cNvSpPr>
              <a:spLocks noChangeShapeType="1"/>
            </p:cNvSpPr>
            <p:nvPr/>
          </p:nvSpPr>
          <p:spPr bwMode="auto">
            <a:xfrm flipH="1">
              <a:off x="1070" y="2006"/>
              <a:ext cx="128"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8" name="Line 6">
              <a:extLst>
                <a:ext uri="{FF2B5EF4-FFF2-40B4-BE49-F238E27FC236}">
                  <a16:creationId xmlns:a16="http://schemas.microsoft.com/office/drawing/2014/main" id="{BEE74B4F-6CF4-E145-8D75-B1E804629DD4}"/>
                </a:ext>
              </a:extLst>
            </p:cNvPr>
            <p:cNvSpPr>
              <a:spLocks noChangeShapeType="1"/>
            </p:cNvSpPr>
            <p:nvPr/>
          </p:nvSpPr>
          <p:spPr bwMode="auto">
            <a:xfrm>
              <a:off x="1714" y="2006"/>
              <a:ext cx="128"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59" name="Line 7">
              <a:extLst>
                <a:ext uri="{FF2B5EF4-FFF2-40B4-BE49-F238E27FC236}">
                  <a16:creationId xmlns:a16="http://schemas.microsoft.com/office/drawing/2014/main" id="{C7EF2F24-B2A7-4344-808C-3A760C3562F3}"/>
                </a:ext>
              </a:extLst>
            </p:cNvPr>
            <p:cNvSpPr>
              <a:spLocks noChangeShapeType="1"/>
            </p:cNvSpPr>
            <p:nvPr/>
          </p:nvSpPr>
          <p:spPr bwMode="auto">
            <a:xfrm flipH="1">
              <a:off x="1070" y="1996"/>
              <a:ext cx="386"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0" name="Line 8">
              <a:extLst>
                <a:ext uri="{FF2B5EF4-FFF2-40B4-BE49-F238E27FC236}">
                  <a16:creationId xmlns:a16="http://schemas.microsoft.com/office/drawing/2014/main" id="{5B45E80F-F29F-F943-ABD4-CF76721DDD8D}"/>
                </a:ext>
              </a:extLst>
            </p:cNvPr>
            <p:cNvSpPr>
              <a:spLocks noChangeShapeType="1"/>
            </p:cNvSpPr>
            <p:nvPr/>
          </p:nvSpPr>
          <p:spPr bwMode="auto">
            <a:xfrm>
              <a:off x="1466" y="1986"/>
              <a:ext cx="366"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3" name="Line 9">
              <a:extLst>
                <a:ext uri="{FF2B5EF4-FFF2-40B4-BE49-F238E27FC236}">
                  <a16:creationId xmlns:a16="http://schemas.microsoft.com/office/drawing/2014/main" id="{16B7A8D7-3899-354F-8D4D-D978E2D4504C}"/>
                </a:ext>
              </a:extLst>
            </p:cNvPr>
            <p:cNvSpPr>
              <a:spLocks noChangeShapeType="1"/>
            </p:cNvSpPr>
            <p:nvPr/>
          </p:nvSpPr>
          <p:spPr bwMode="auto">
            <a:xfrm>
              <a:off x="1209" y="1996"/>
              <a:ext cx="633"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2" name="Line 10">
              <a:extLst>
                <a:ext uri="{FF2B5EF4-FFF2-40B4-BE49-F238E27FC236}">
                  <a16:creationId xmlns:a16="http://schemas.microsoft.com/office/drawing/2014/main" id="{F954F94E-FF65-B34C-B52E-FD9B05AA6CD4}"/>
                </a:ext>
              </a:extLst>
            </p:cNvPr>
            <p:cNvSpPr>
              <a:spLocks noChangeShapeType="1"/>
            </p:cNvSpPr>
            <p:nvPr/>
          </p:nvSpPr>
          <p:spPr bwMode="auto">
            <a:xfrm>
              <a:off x="715" y="2006"/>
              <a:ext cx="386"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3" name="Line 11">
              <a:extLst>
                <a:ext uri="{FF2B5EF4-FFF2-40B4-BE49-F238E27FC236}">
                  <a16:creationId xmlns:a16="http://schemas.microsoft.com/office/drawing/2014/main" id="{984A91E7-8356-194E-8499-95799023616F}"/>
                </a:ext>
              </a:extLst>
            </p:cNvPr>
            <p:cNvSpPr>
              <a:spLocks noChangeShapeType="1"/>
            </p:cNvSpPr>
            <p:nvPr/>
          </p:nvSpPr>
          <p:spPr bwMode="auto">
            <a:xfrm>
              <a:off x="972" y="2006"/>
              <a:ext cx="118"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4" name="Line 12">
              <a:extLst>
                <a:ext uri="{FF2B5EF4-FFF2-40B4-BE49-F238E27FC236}">
                  <a16:creationId xmlns:a16="http://schemas.microsoft.com/office/drawing/2014/main" id="{C81C1363-123D-F542-A408-DE82FF9B6A34}"/>
                </a:ext>
              </a:extLst>
            </p:cNvPr>
            <p:cNvSpPr>
              <a:spLocks noChangeShapeType="1"/>
            </p:cNvSpPr>
            <p:nvPr/>
          </p:nvSpPr>
          <p:spPr bwMode="auto">
            <a:xfrm flipH="1">
              <a:off x="1101" y="2006"/>
              <a:ext cx="1160"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5" name="Line 13">
              <a:extLst>
                <a:ext uri="{FF2B5EF4-FFF2-40B4-BE49-F238E27FC236}">
                  <a16:creationId xmlns:a16="http://schemas.microsoft.com/office/drawing/2014/main" id="{A1085F3A-C82B-D246-A127-770ED3BDFC0D}"/>
                </a:ext>
              </a:extLst>
            </p:cNvPr>
            <p:cNvSpPr>
              <a:spLocks noChangeShapeType="1"/>
            </p:cNvSpPr>
            <p:nvPr/>
          </p:nvSpPr>
          <p:spPr bwMode="auto">
            <a:xfrm flipH="1">
              <a:off x="1101" y="2006"/>
              <a:ext cx="892"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6" name="Line 14">
              <a:extLst>
                <a:ext uri="{FF2B5EF4-FFF2-40B4-BE49-F238E27FC236}">
                  <a16:creationId xmlns:a16="http://schemas.microsoft.com/office/drawing/2014/main" id="{094215BE-1ABB-B342-B6D0-175EA082DC61}"/>
                </a:ext>
              </a:extLst>
            </p:cNvPr>
            <p:cNvSpPr>
              <a:spLocks noChangeShapeType="1"/>
            </p:cNvSpPr>
            <p:nvPr/>
          </p:nvSpPr>
          <p:spPr bwMode="auto">
            <a:xfrm>
              <a:off x="726" y="2006"/>
              <a:ext cx="1160"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7" name="Line 15">
              <a:extLst>
                <a:ext uri="{FF2B5EF4-FFF2-40B4-BE49-F238E27FC236}">
                  <a16:creationId xmlns:a16="http://schemas.microsoft.com/office/drawing/2014/main" id="{35E14211-A4B0-6D41-A2F9-25609FA4E2B5}"/>
                </a:ext>
              </a:extLst>
            </p:cNvPr>
            <p:cNvSpPr>
              <a:spLocks noChangeShapeType="1"/>
            </p:cNvSpPr>
            <p:nvPr/>
          </p:nvSpPr>
          <p:spPr bwMode="auto">
            <a:xfrm>
              <a:off x="972" y="2006"/>
              <a:ext cx="914"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8" name="Line 16">
              <a:extLst>
                <a:ext uri="{FF2B5EF4-FFF2-40B4-BE49-F238E27FC236}">
                  <a16:creationId xmlns:a16="http://schemas.microsoft.com/office/drawing/2014/main" id="{079B94DD-53EF-7D47-BA8B-6184021FE905}"/>
                </a:ext>
              </a:extLst>
            </p:cNvPr>
            <p:cNvSpPr>
              <a:spLocks noChangeShapeType="1"/>
            </p:cNvSpPr>
            <p:nvPr/>
          </p:nvSpPr>
          <p:spPr bwMode="auto">
            <a:xfrm flipH="1">
              <a:off x="1875" y="1986"/>
              <a:ext cx="118"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69" name="Line 17">
              <a:extLst>
                <a:ext uri="{FF2B5EF4-FFF2-40B4-BE49-F238E27FC236}">
                  <a16:creationId xmlns:a16="http://schemas.microsoft.com/office/drawing/2014/main" id="{0464593F-E604-5D4A-AE06-B85A171E2DB8}"/>
                </a:ext>
              </a:extLst>
            </p:cNvPr>
            <p:cNvSpPr>
              <a:spLocks noChangeShapeType="1"/>
            </p:cNvSpPr>
            <p:nvPr/>
          </p:nvSpPr>
          <p:spPr bwMode="auto">
            <a:xfrm flipH="1">
              <a:off x="1886" y="2006"/>
              <a:ext cx="375"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0" name="Line 18">
              <a:extLst>
                <a:ext uri="{FF2B5EF4-FFF2-40B4-BE49-F238E27FC236}">
                  <a16:creationId xmlns:a16="http://schemas.microsoft.com/office/drawing/2014/main" id="{10FECB78-B9B1-A844-9E0F-60DD1F2F42AD}"/>
                </a:ext>
              </a:extLst>
            </p:cNvPr>
            <p:cNvSpPr>
              <a:spLocks noChangeShapeType="1"/>
            </p:cNvSpPr>
            <p:nvPr/>
          </p:nvSpPr>
          <p:spPr bwMode="auto">
            <a:xfrm>
              <a:off x="704" y="1996"/>
              <a:ext cx="773"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1" name="Line 19">
              <a:extLst>
                <a:ext uri="{FF2B5EF4-FFF2-40B4-BE49-F238E27FC236}">
                  <a16:creationId xmlns:a16="http://schemas.microsoft.com/office/drawing/2014/main" id="{7DF57A4E-CB50-1F4F-AC92-6B1AAD66A365}"/>
                </a:ext>
              </a:extLst>
            </p:cNvPr>
            <p:cNvSpPr>
              <a:spLocks noChangeShapeType="1"/>
            </p:cNvSpPr>
            <p:nvPr/>
          </p:nvSpPr>
          <p:spPr bwMode="auto">
            <a:xfrm>
              <a:off x="983" y="2006"/>
              <a:ext cx="505" cy="42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2" name="Line 20">
              <a:extLst>
                <a:ext uri="{FF2B5EF4-FFF2-40B4-BE49-F238E27FC236}">
                  <a16:creationId xmlns:a16="http://schemas.microsoft.com/office/drawing/2014/main" id="{7FC8BBFA-2EEC-D541-9CA2-5A23F2CA7834}"/>
                </a:ext>
              </a:extLst>
            </p:cNvPr>
            <p:cNvSpPr>
              <a:spLocks noChangeShapeType="1"/>
            </p:cNvSpPr>
            <p:nvPr/>
          </p:nvSpPr>
          <p:spPr bwMode="auto">
            <a:xfrm>
              <a:off x="1231" y="2006"/>
              <a:ext cx="257" cy="41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 name="Line 21">
              <a:extLst>
                <a:ext uri="{FF2B5EF4-FFF2-40B4-BE49-F238E27FC236}">
                  <a16:creationId xmlns:a16="http://schemas.microsoft.com/office/drawing/2014/main" id="{7E94B7D5-3324-A94E-A7DE-4E696A405457}"/>
                </a:ext>
              </a:extLst>
            </p:cNvPr>
            <p:cNvSpPr>
              <a:spLocks noChangeShapeType="1"/>
            </p:cNvSpPr>
            <p:nvPr/>
          </p:nvSpPr>
          <p:spPr bwMode="auto">
            <a:xfrm>
              <a:off x="1488" y="1996"/>
              <a:ext cx="0" cy="43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5" name="Line 22">
              <a:extLst>
                <a:ext uri="{FF2B5EF4-FFF2-40B4-BE49-F238E27FC236}">
                  <a16:creationId xmlns:a16="http://schemas.microsoft.com/office/drawing/2014/main" id="{7680F41F-9235-9140-A47C-2007D64A0566}"/>
                </a:ext>
              </a:extLst>
            </p:cNvPr>
            <p:cNvSpPr>
              <a:spLocks noChangeShapeType="1"/>
            </p:cNvSpPr>
            <p:nvPr/>
          </p:nvSpPr>
          <p:spPr bwMode="auto">
            <a:xfrm flipH="1">
              <a:off x="1488" y="1996"/>
              <a:ext cx="257"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5" name="Line 23">
              <a:extLst>
                <a:ext uri="{FF2B5EF4-FFF2-40B4-BE49-F238E27FC236}">
                  <a16:creationId xmlns:a16="http://schemas.microsoft.com/office/drawing/2014/main" id="{EDA41EAA-8449-C548-A092-F8C656DFEC20}"/>
                </a:ext>
              </a:extLst>
            </p:cNvPr>
            <p:cNvSpPr>
              <a:spLocks noChangeShapeType="1"/>
            </p:cNvSpPr>
            <p:nvPr/>
          </p:nvSpPr>
          <p:spPr bwMode="auto">
            <a:xfrm flipH="1">
              <a:off x="1488" y="1996"/>
              <a:ext cx="526" cy="44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6" name="Line 24">
              <a:extLst>
                <a:ext uri="{FF2B5EF4-FFF2-40B4-BE49-F238E27FC236}">
                  <a16:creationId xmlns:a16="http://schemas.microsoft.com/office/drawing/2014/main" id="{458B6BF3-43B4-2D43-8516-1E592FF0D90D}"/>
                </a:ext>
              </a:extLst>
            </p:cNvPr>
            <p:cNvSpPr>
              <a:spLocks noChangeShapeType="1"/>
            </p:cNvSpPr>
            <p:nvPr/>
          </p:nvSpPr>
          <p:spPr bwMode="auto">
            <a:xfrm flipH="1">
              <a:off x="1488" y="1986"/>
              <a:ext cx="784" cy="45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7" name="Line 25">
              <a:extLst>
                <a:ext uri="{FF2B5EF4-FFF2-40B4-BE49-F238E27FC236}">
                  <a16:creationId xmlns:a16="http://schemas.microsoft.com/office/drawing/2014/main" id="{4E4466F1-5D58-7045-83A8-A7D00B243A17}"/>
                </a:ext>
              </a:extLst>
            </p:cNvPr>
            <p:cNvSpPr>
              <a:spLocks noChangeShapeType="1"/>
            </p:cNvSpPr>
            <p:nvPr/>
          </p:nvSpPr>
          <p:spPr bwMode="auto">
            <a:xfrm>
              <a:off x="1101" y="2430"/>
              <a:ext cx="194" cy="36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8" name="Line 26">
              <a:extLst>
                <a:ext uri="{FF2B5EF4-FFF2-40B4-BE49-F238E27FC236}">
                  <a16:creationId xmlns:a16="http://schemas.microsoft.com/office/drawing/2014/main" id="{86C9753C-682F-B94E-9A74-2CA3AF22353B}"/>
                </a:ext>
              </a:extLst>
            </p:cNvPr>
            <p:cNvSpPr>
              <a:spLocks noChangeShapeType="1"/>
            </p:cNvSpPr>
            <p:nvPr/>
          </p:nvSpPr>
          <p:spPr bwMode="auto">
            <a:xfrm>
              <a:off x="1101" y="2430"/>
              <a:ext cx="591" cy="36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79" name="Line 27">
              <a:extLst>
                <a:ext uri="{FF2B5EF4-FFF2-40B4-BE49-F238E27FC236}">
                  <a16:creationId xmlns:a16="http://schemas.microsoft.com/office/drawing/2014/main" id="{A8F926D7-7B2F-C947-A96A-713F65066FD4}"/>
                </a:ext>
              </a:extLst>
            </p:cNvPr>
            <p:cNvSpPr>
              <a:spLocks noChangeShapeType="1"/>
            </p:cNvSpPr>
            <p:nvPr/>
          </p:nvSpPr>
          <p:spPr bwMode="auto">
            <a:xfrm flipH="1">
              <a:off x="1295" y="2430"/>
              <a:ext cx="204" cy="37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0" name="Line 28">
              <a:extLst>
                <a:ext uri="{FF2B5EF4-FFF2-40B4-BE49-F238E27FC236}">
                  <a16:creationId xmlns:a16="http://schemas.microsoft.com/office/drawing/2014/main" id="{68C1EC6C-362C-864F-B96C-4CB83FABDBDA}"/>
                </a:ext>
              </a:extLst>
            </p:cNvPr>
            <p:cNvSpPr>
              <a:spLocks noChangeShapeType="1"/>
            </p:cNvSpPr>
            <p:nvPr/>
          </p:nvSpPr>
          <p:spPr bwMode="auto">
            <a:xfrm flipH="1">
              <a:off x="1295" y="2430"/>
              <a:ext cx="580" cy="36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1" name="Line 29">
              <a:extLst>
                <a:ext uri="{FF2B5EF4-FFF2-40B4-BE49-F238E27FC236}">
                  <a16:creationId xmlns:a16="http://schemas.microsoft.com/office/drawing/2014/main" id="{39A1457E-90F0-6C49-99B6-C21CCDBDD010}"/>
                </a:ext>
              </a:extLst>
            </p:cNvPr>
            <p:cNvSpPr>
              <a:spLocks noChangeShapeType="1"/>
            </p:cNvSpPr>
            <p:nvPr/>
          </p:nvSpPr>
          <p:spPr bwMode="auto">
            <a:xfrm>
              <a:off x="1499" y="2420"/>
              <a:ext cx="193" cy="37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2" name="Line 30">
              <a:extLst>
                <a:ext uri="{FF2B5EF4-FFF2-40B4-BE49-F238E27FC236}">
                  <a16:creationId xmlns:a16="http://schemas.microsoft.com/office/drawing/2014/main" id="{97136F74-266E-E347-ABAC-B513AF5FA493}"/>
                </a:ext>
              </a:extLst>
            </p:cNvPr>
            <p:cNvSpPr>
              <a:spLocks noChangeShapeType="1"/>
            </p:cNvSpPr>
            <p:nvPr/>
          </p:nvSpPr>
          <p:spPr bwMode="auto">
            <a:xfrm flipH="1">
              <a:off x="1681" y="2420"/>
              <a:ext cx="194" cy="374"/>
            </a:xfrm>
            <a:prstGeom prst="line">
              <a:avLst/>
            </a:prstGeom>
            <a:noFill/>
            <a:ln w="12700">
              <a:solidFill>
                <a:srgbClr val="990099"/>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3" name="Oval 31">
              <a:extLst>
                <a:ext uri="{FF2B5EF4-FFF2-40B4-BE49-F238E27FC236}">
                  <a16:creationId xmlns:a16="http://schemas.microsoft.com/office/drawing/2014/main" id="{76DBE98A-08EA-7D43-9D72-215DCEDAB083}"/>
                </a:ext>
              </a:extLst>
            </p:cNvPr>
            <p:cNvSpPr>
              <a:spLocks noChangeArrowheads="1"/>
            </p:cNvSpPr>
            <p:nvPr/>
          </p:nvSpPr>
          <p:spPr bwMode="auto">
            <a:xfrm>
              <a:off x="165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4" name="Oval 32">
              <a:extLst>
                <a:ext uri="{FF2B5EF4-FFF2-40B4-BE49-F238E27FC236}">
                  <a16:creationId xmlns:a16="http://schemas.microsoft.com/office/drawing/2014/main" id="{37E8AE7D-35DB-1D40-8E46-C4B0044B8C2C}"/>
                </a:ext>
              </a:extLst>
            </p:cNvPr>
            <p:cNvSpPr>
              <a:spLocks noChangeArrowheads="1"/>
            </p:cNvSpPr>
            <p:nvPr/>
          </p:nvSpPr>
          <p:spPr bwMode="auto">
            <a:xfrm>
              <a:off x="114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5" name="Oval 33">
              <a:extLst>
                <a:ext uri="{FF2B5EF4-FFF2-40B4-BE49-F238E27FC236}">
                  <a16:creationId xmlns:a16="http://schemas.microsoft.com/office/drawing/2014/main" id="{5D196CFC-7821-3747-9C75-AFC753B2D600}"/>
                </a:ext>
              </a:extLst>
            </p:cNvPr>
            <p:cNvSpPr>
              <a:spLocks noChangeArrowheads="1"/>
            </p:cNvSpPr>
            <p:nvPr/>
          </p:nvSpPr>
          <p:spPr bwMode="auto">
            <a:xfrm>
              <a:off x="881"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6" name="Oval 34">
              <a:extLst>
                <a:ext uri="{FF2B5EF4-FFF2-40B4-BE49-F238E27FC236}">
                  <a16:creationId xmlns:a16="http://schemas.microsoft.com/office/drawing/2014/main" id="{746494EB-8F97-0B41-9438-02CC6A7476EF}"/>
                </a:ext>
              </a:extLst>
            </p:cNvPr>
            <p:cNvSpPr>
              <a:spLocks noChangeArrowheads="1"/>
            </p:cNvSpPr>
            <p:nvPr/>
          </p:nvSpPr>
          <p:spPr bwMode="auto">
            <a:xfrm>
              <a:off x="62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7" name="Oval 35">
              <a:extLst>
                <a:ext uri="{FF2B5EF4-FFF2-40B4-BE49-F238E27FC236}">
                  <a16:creationId xmlns:a16="http://schemas.microsoft.com/office/drawing/2014/main" id="{25136AF2-59E5-EE4A-A85D-BC43E20B28E1}"/>
                </a:ext>
              </a:extLst>
            </p:cNvPr>
            <p:cNvSpPr>
              <a:spLocks noChangeArrowheads="1"/>
            </p:cNvSpPr>
            <p:nvPr/>
          </p:nvSpPr>
          <p:spPr bwMode="auto">
            <a:xfrm>
              <a:off x="1397"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8" name="Oval 36">
              <a:extLst>
                <a:ext uri="{FF2B5EF4-FFF2-40B4-BE49-F238E27FC236}">
                  <a16:creationId xmlns:a16="http://schemas.microsoft.com/office/drawing/2014/main" id="{55BCB0EF-0BB0-0C48-A8DD-F7FBEA564404}"/>
                </a:ext>
              </a:extLst>
            </p:cNvPr>
            <p:cNvSpPr>
              <a:spLocks noChangeArrowheads="1"/>
            </p:cNvSpPr>
            <p:nvPr/>
          </p:nvSpPr>
          <p:spPr bwMode="auto">
            <a:xfrm>
              <a:off x="217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89" name="Oval 37">
              <a:extLst>
                <a:ext uri="{FF2B5EF4-FFF2-40B4-BE49-F238E27FC236}">
                  <a16:creationId xmlns:a16="http://schemas.microsoft.com/office/drawing/2014/main" id="{4393A64E-9CBB-CD43-9EA9-8907373FC1DA}"/>
                </a:ext>
              </a:extLst>
            </p:cNvPr>
            <p:cNvSpPr>
              <a:spLocks noChangeArrowheads="1"/>
            </p:cNvSpPr>
            <p:nvPr/>
          </p:nvSpPr>
          <p:spPr bwMode="auto">
            <a:xfrm>
              <a:off x="1912"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0" name="Oval 38">
              <a:extLst>
                <a:ext uri="{FF2B5EF4-FFF2-40B4-BE49-F238E27FC236}">
                  <a16:creationId xmlns:a16="http://schemas.microsoft.com/office/drawing/2014/main" id="{E92CFDEF-9322-754C-8C57-B7C85DB107F3}"/>
                </a:ext>
              </a:extLst>
            </p:cNvPr>
            <p:cNvSpPr>
              <a:spLocks noChangeArrowheads="1"/>
            </p:cNvSpPr>
            <p:nvPr/>
          </p:nvSpPr>
          <p:spPr bwMode="auto">
            <a:xfrm>
              <a:off x="1397" y="2344"/>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1" name="Oval 39">
              <a:extLst>
                <a:ext uri="{FF2B5EF4-FFF2-40B4-BE49-F238E27FC236}">
                  <a16:creationId xmlns:a16="http://schemas.microsoft.com/office/drawing/2014/main" id="{7DB17007-D1BE-8E43-B57A-DF9B5611D0F4}"/>
                </a:ext>
              </a:extLst>
            </p:cNvPr>
            <p:cNvSpPr>
              <a:spLocks noChangeArrowheads="1"/>
            </p:cNvSpPr>
            <p:nvPr/>
          </p:nvSpPr>
          <p:spPr bwMode="auto">
            <a:xfrm>
              <a:off x="1784"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2" name="Oval 40">
              <a:extLst>
                <a:ext uri="{FF2B5EF4-FFF2-40B4-BE49-F238E27FC236}">
                  <a16:creationId xmlns:a16="http://schemas.microsoft.com/office/drawing/2014/main" id="{DEF0CCF8-D346-E94F-8C7A-6710C7FA8591}"/>
                </a:ext>
              </a:extLst>
            </p:cNvPr>
            <p:cNvSpPr>
              <a:spLocks noChangeArrowheads="1"/>
            </p:cNvSpPr>
            <p:nvPr/>
          </p:nvSpPr>
          <p:spPr bwMode="auto">
            <a:xfrm>
              <a:off x="1590" y="2708"/>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3" name="Oval 41">
              <a:extLst>
                <a:ext uri="{FF2B5EF4-FFF2-40B4-BE49-F238E27FC236}">
                  <a16:creationId xmlns:a16="http://schemas.microsoft.com/office/drawing/2014/main" id="{3F44878C-BE93-2D42-864E-8BAD877561E6}"/>
                </a:ext>
              </a:extLst>
            </p:cNvPr>
            <p:cNvSpPr>
              <a:spLocks noChangeArrowheads="1"/>
            </p:cNvSpPr>
            <p:nvPr/>
          </p:nvSpPr>
          <p:spPr bwMode="auto">
            <a:xfrm>
              <a:off x="1203" y="2708"/>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4" name="Oval 42">
              <a:extLst>
                <a:ext uri="{FF2B5EF4-FFF2-40B4-BE49-F238E27FC236}">
                  <a16:creationId xmlns:a16="http://schemas.microsoft.com/office/drawing/2014/main" id="{0DFF0EEB-BCBF-B44F-8280-CC9C6D238774}"/>
                </a:ext>
              </a:extLst>
            </p:cNvPr>
            <p:cNvSpPr>
              <a:spLocks noChangeArrowheads="1"/>
            </p:cNvSpPr>
            <p:nvPr/>
          </p:nvSpPr>
          <p:spPr bwMode="auto">
            <a:xfrm>
              <a:off x="1011"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195" name="Text Box 43">
            <a:extLst>
              <a:ext uri="{FF2B5EF4-FFF2-40B4-BE49-F238E27FC236}">
                <a16:creationId xmlns:a16="http://schemas.microsoft.com/office/drawing/2014/main" id="{6344C381-02BB-2E4C-9231-22CB7A638B17}"/>
              </a:ext>
            </a:extLst>
          </p:cNvPr>
          <p:cNvSpPr txBox="1">
            <a:spLocks noChangeArrowheads="1"/>
          </p:cNvSpPr>
          <p:nvPr/>
        </p:nvSpPr>
        <p:spPr bwMode="auto">
          <a:xfrm>
            <a:off x="457200" y="1370013"/>
            <a:ext cx="3722494" cy="523220"/>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a:latin typeface="Arial"/>
                <a:ea typeface="+mn-ea"/>
                <a:cs typeface="Arial"/>
              </a:rPr>
              <a:t>Set from the database</a:t>
            </a:r>
          </a:p>
        </p:txBody>
      </p:sp>
      <p:sp>
        <p:nvSpPr>
          <p:cNvPr id="66565" name="Text Box 44">
            <a:extLst>
              <a:ext uri="{FF2B5EF4-FFF2-40B4-BE49-F238E27FC236}">
                <a16:creationId xmlns:a16="http://schemas.microsoft.com/office/drawing/2014/main" id="{D9AE41EC-1996-F04A-975B-0C6845BC5951}"/>
              </a:ext>
            </a:extLst>
          </p:cNvPr>
          <p:cNvSpPr txBox="1">
            <a:spLocks noChangeArrowheads="1"/>
          </p:cNvSpPr>
          <p:nvPr/>
        </p:nvSpPr>
        <p:spPr bwMode="auto">
          <a:xfrm>
            <a:off x="-25400" y="4378325"/>
            <a:ext cx="1665841" cy="1231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800" dirty="0">
                <a:latin typeface="Arial" panose="020B0604020202020204" pitchFamily="34" charset="0"/>
                <a:cs typeface="Arial" panose="020B0604020202020204" pitchFamily="34" charset="0"/>
              </a:rPr>
              <a:t>Mapping </a:t>
            </a:r>
          </a:p>
          <a:p>
            <a:pPr eaLnBrk="1" hangingPunct="1">
              <a:spcBef>
                <a:spcPct val="0"/>
              </a:spcBef>
              <a:buFontTx/>
              <a:buNone/>
            </a:pPr>
            <a:endParaRPr lang="it-IT" altLang="en-US" sz="1800" dirty="0">
              <a:latin typeface="Arial" panose="020B0604020202020204" pitchFamily="34" charset="0"/>
              <a:cs typeface="Arial" panose="020B0604020202020204" pitchFamily="34" charset="0"/>
            </a:endParaRPr>
          </a:p>
          <a:p>
            <a:pPr eaLnBrk="1" hangingPunct="1">
              <a:spcBef>
                <a:spcPct val="0"/>
              </a:spcBef>
              <a:buFontTx/>
              <a:buNone/>
            </a:pPr>
            <a:endParaRPr lang="en-GB" altLang="en-US" sz="2800" dirty="0">
              <a:latin typeface="Arial" panose="020B0604020202020204" pitchFamily="34" charset="0"/>
              <a:cs typeface="Arial" panose="020B0604020202020204" pitchFamily="34" charset="0"/>
            </a:endParaRPr>
          </a:p>
        </p:txBody>
      </p:sp>
      <p:sp>
        <p:nvSpPr>
          <p:cNvPr id="49197" name="Line 45">
            <a:extLst>
              <a:ext uri="{FF2B5EF4-FFF2-40B4-BE49-F238E27FC236}">
                <a16:creationId xmlns:a16="http://schemas.microsoft.com/office/drawing/2014/main" id="{D0446180-AE68-3D4F-AF8D-4084E09A2BB5}"/>
              </a:ext>
            </a:extLst>
          </p:cNvPr>
          <p:cNvSpPr>
            <a:spLocks noChangeShapeType="1"/>
          </p:cNvSpPr>
          <p:nvPr/>
        </p:nvSpPr>
        <p:spPr bwMode="auto">
          <a:xfrm flipV="1">
            <a:off x="784225" y="3921125"/>
            <a:ext cx="1219200" cy="4572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198" name="Line 46">
            <a:extLst>
              <a:ext uri="{FF2B5EF4-FFF2-40B4-BE49-F238E27FC236}">
                <a16:creationId xmlns:a16="http://schemas.microsoft.com/office/drawing/2014/main" id="{C215F95F-25A4-B547-B17E-1D80E41C7383}"/>
              </a:ext>
            </a:extLst>
          </p:cNvPr>
          <p:cNvSpPr>
            <a:spLocks noChangeShapeType="1"/>
          </p:cNvSpPr>
          <p:nvPr/>
        </p:nvSpPr>
        <p:spPr bwMode="auto">
          <a:xfrm>
            <a:off x="1676400" y="1903413"/>
            <a:ext cx="685800" cy="3048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nvGrpSpPr>
          <p:cNvPr id="66569" name="Group 50">
            <a:extLst>
              <a:ext uri="{FF2B5EF4-FFF2-40B4-BE49-F238E27FC236}">
                <a16:creationId xmlns:a16="http://schemas.microsoft.com/office/drawing/2014/main" id="{2092C38E-3EE1-9A4F-9772-465C3103AF08}"/>
              </a:ext>
            </a:extLst>
          </p:cNvPr>
          <p:cNvGrpSpPr>
            <a:grpSpLocks/>
          </p:cNvGrpSpPr>
          <p:nvPr/>
        </p:nvGrpSpPr>
        <p:grpSpPr bwMode="auto">
          <a:xfrm>
            <a:off x="5943600" y="2360613"/>
            <a:ext cx="2743200" cy="1524000"/>
            <a:chOff x="3744" y="1920"/>
            <a:chExt cx="1728" cy="960"/>
          </a:xfrm>
        </p:grpSpPr>
        <p:sp>
          <p:nvSpPr>
            <p:cNvPr id="49203" name="Line 51">
              <a:extLst>
                <a:ext uri="{FF2B5EF4-FFF2-40B4-BE49-F238E27FC236}">
                  <a16:creationId xmlns:a16="http://schemas.microsoft.com/office/drawing/2014/main" id="{CC5018FF-C013-8D48-8AB8-BEC43B440F34}"/>
                </a:ext>
              </a:extLst>
            </p:cNvPr>
            <p:cNvSpPr>
              <a:spLocks noChangeShapeType="1"/>
            </p:cNvSpPr>
            <p:nvPr/>
          </p:nvSpPr>
          <p:spPr bwMode="auto">
            <a:xfrm flipH="1">
              <a:off x="4190" y="1996"/>
              <a:ext cx="644"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4" name="Line 52">
              <a:extLst>
                <a:ext uri="{FF2B5EF4-FFF2-40B4-BE49-F238E27FC236}">
                  <a16:creationId xmlns:a16="http://schemas.microsoft.com/office/drawing/2014/main" id="{3B228A8C-0466-1343-80BF-7021386C2E0F}"/>
                </a:ext>
              </a:extLst>
            </p:cNvPr>
            <p:cNvSpPr>
              <a:spLocks noChangeShapeType="1"/>
            </p:cNvSpPr>
            <p:nvPr/>
          </p:nvSpPr>
          <p:spPr bwMode="auto">
            <a:xfrm flipH="1">
              <a:off x="4190" y="2006"/>
              <a:ext cx="128"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5" name="Line 53">
              <a:extLst>
                <a:ext uri="{FF2B5EF4-FFF2-40B4-BE49-F238E27FC236}">
                  <a16:creationId xmlns:a16="http://schemas.microsoft.com/office/drawing/2014/main" id="{CE4070BB-2A8D-EE43-85EB-7F0B130128A8}"/>
                </a:ext>
              </a:extLst>
            </p:cNvPr>
            <p:cNvSpPr>
              <a:spLocks noChangeShapeType="1"/>
            </p:cNvSpPr>
            <p:nvPr/>
          </p:nvSpPr>
          <p:spPr bwMode="auto">
            <a:xfrm>
              <a:off x="4834" y="2006"/>
              <a:ext cx="128"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6" name="Line 54">
              <a:extLst>
                <a:ext uri="{FF2B5EF4-FFF2-40B4-BE49-F238E27FC236}">
                  <a16:creationId xmlns:a16="http://schemas.microsoft.com/office/drawing/2014/main" id="{691A5B96-E577-0F48-AF1A-04D196DBE28E}"/>
                </a:ext>
              </a:extLst>
            </p:cNvPr>
            <p:cNvSpPr>
              <a:spLocks noChangeShapeType="1"/>
            </p:cNvSpPr>
            <p:nvPr/>
          </p:nvSpPr>
          <p:spPr bwMode="auto">
            <a:xfrm flipH="1">
              <a:off x="4190" y="1996"/>
              <a:ext cx="386"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7" name="Line 55">
              <a:extLst>
                <a:ext uri="{FF2B5EF4-FFF2-40B4-BE49-F238E27FC236}">
                  <a16:creationId xmlns:a16="http://schemas.microsoft.com/office/drawing/2014/main" id="{C05CB271-864B-7B4B-8584-F7934FCDF19A}"/>
                </a:ext>
              </a:extLst>
            </p:cNvPr>
            <p:cNvSpPr>
              <a:spLocks noChangeShapeType="1"/>
            </p:cNvSpPr>
            <p:nvPr/>
          </p:nvSpPr>
          <p:spPr bwMode="auto">
            <a:xfrm>
              <a:off x="4586" y="1986"/>
              <a:ext cx="366"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8" name="Line 56">
              <a:extLst>
                <a:ext uri="{FF2B5EF4-FFF2-40B4-BE49-F238E27FC236}">
                  <a16:creationId xmlns:a16="http://schemas.microsoft.com/office/drawing/2014/main" id="{49B6F869-1CF8-3A46-95C4-28CF26E3AA47}"/>
                </a:ext>
              </a:extLst>
            </p:cNvPr>
            <p:cNvSpPr>
              <a:spLocks noChangeShapeType="1"/>
            </p:cNvSpPr>
            <p:nvPr/>
          </p:nvSpPr>
          <p:spPr bwMode="auto">
            <a:xfrm>
              <a:off x="4329" y="1996"/>
              <a:ext cx="633"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9" name="Line 57">
              <a:extLst>
                <a:ext uri="{FF2B5EF4-FFF2-40B4-BE49-F238E27FC236}">
                  <a16:creationId xmlns:a16="http://schemas.microsoft.com/office/drawing/2014/main" id="{60A9FCC0-8524-E34D-AF42-0FCE98EFADFA}"/>
                </a:ext>
              </a:extLst>
            </p:cNvPr>
            <p:cNvSpPr>
              <a:spLocks noChangeShapeType="1"/>
            </p:cNvSpPr>
            <p:nvPr/>
          </p:nvSpPr>
          <p:spPr bwMode="auto">
            <a:xfrm>
              <a:off x="3835" y="2006"/>
              <a:ext cx="386"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0" name="Line 58">
              <a:extLst>
                <a:ext uri="{FF2B5EF4-FFF2-40B4-BE49-F238E27FC236}">
                  <a16:creationId xmlns:a16="http://schemas.microsoft.com/office/drawing/2014/main" id="{50B8329D-AEFA-4144-8349-7F3BE2C54BCC}"/>
                </a:ext>
              </a:extLst>
            </p:cNvPr>
            <p:cNvSpPr>
              <a:spLocks noChangeShapeType="1"/>
            </p:cNvSpPr>
            <p:nvPr/>
          </p:nvSpPr>
          <p:spPr bwMode="auto">
            <a:xfrm>
              <a:off x="4092" y="2006"/>
              <a:ext cx="118"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1" name="Line 59">
              <a:extLst>
                <a:ext uri="{FF2B5EF4-FFF2-40B4-BE49-F238E27FC236}">
                  <a16:creationId xmlns:a16="http://schemas.microsoft.com/office/drawing/2014/main" id="{34A4E1C7-9908-CF49-81AC-66794362C23E}"/>
                </a:ext>
              </a:extLst>
            </p:cNvPr>
            <p:cNvSpPr>
              <a:spLocks noChangeShapeType="1"/>
            </p:cNvSpPr>
            <p:nvPr/>
          </p:nvSpPr>
          <p:spPr bwMode="auto">
            <a:xfrm flipH="1">
              <a:off x="4221" y="2006"/>
              <a:ext cx="1160"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2" name="Line 60">
              <a:extLst>
                <a:ext uri="{FF2B5EF4-FFF2-40B4-BE49-F238E27FC236}">
                  <a16:creationId xmlns:a16="http://schemas.microsoft.com/office/drawing/2014/main" id="{37F2469F-B2D6-6647-8127-589DCAFC9B05}"/>
                </a:ext>
              </a:extLst>
            </p:cNvPr>
            <p:cNvSpPr>
              <a:spLocks noChangeShapeType="1"/>
            </p:cNvSpPr>
            <p:nvPr/>
          </p:nvSpPr>
          <p:spPr bwMode="auto">
            <a:xfrm flipH="1">
              <a:off x="4221" y="2006"/>
              <a:ext cx="892"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3" name="Line 61">
              <a:extLst>
                <a:ext uri="{FF2B5EF4-FFF2-40B4-BE49-F238E27FC236}">
                  <a16:creationId xmlns:a16="http://schemas.microsoft.com/office/drawing/2014/main" id="{04C1C230-FA75-CB44-8ED0-76B6B23A77C5}"/>
                </a:ext>
              </a:extLst>
            </p:cNvPr>
            <p:cNvSpPr>
              <a:spLocks noChangeShapeType="1"/>
            </p:cNvSpPr>
            <p:nvPr/>
          </p:nvSpPr>
          <p:spPr bwMode="auto">
            <a:xfrm>
              <a:off x="3846" y="2006"/>
              <a:ext cx="1160"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4" name="Line 62">
              <a:extLst>
                <a:ext uri="{FF2B5EF4-FFF2-40B4-BE49-F238E27FC236}">
                  <a16:creationId xmlns:a16="http://schemas.microsoft.com/office/drawing/2014/main" id="{C962EDFD-BB52-6746-8A48-1FF7FD683AAE}"/>
                </a:ext>
              </a:extLst>
            </p:cNvPr>
            <p:cNvSpPr>
              <a:spLocks noChangeShapeType="1"/>
            </p:cNvSpPr>
            <p:nvPr/>
          </p:nvSpPr>
          <p:spPr bwMode="auto">
            <a:xfrm>
              <a:off x="4092" y="2006"/>
              <a:ext cx="914"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5" name="Line 63">
              <a:extLst>
                <a:ext uri="{FF2B5EF4-FFF2-40B4-BE49-F238E27FC236}">
                  <a16:creationId xmlns:a16="http://schemas.microsoft.com/office/drawing/2014/main" id="{C33EAB17-3D19-D344-A0F9-677345E77144}"/>
                </a:ext>
              </a:extLst>
            </p:cNvPr>
            <p:cNvSpPr>
              <a:spLocks noChangeShapeType="1"/>
            </p:cNvSpPr>
            <p:nvPr/>
          </p:nvSpPr>
          <p:spPr bwMode="auto">
            <a:xfrm flipH="1">
              <a:off x="4995" y="1986"/>
              <a:ext cx="118"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6" name="Line 64">
              <a:extLst>
                <a:ext uri="{FF2B5EF4-FFF2-40B4-BE49-F238E27FC236}">
                  <a16:creationId xmlns:a16="http://schemas.microsoft.com/office/drawing/2014/main" id="{308CEB6B-1AA4-6442-BEA9-6F22AE1D5545}"/>
                </a:ext>
              </a:extLst>
            </p:cNvPr>
            <p:cNvSpPr>
              <a:spLocks noChangeShapeType="1"/>
            </p:cNvSpPr>
            <p:nvPr/>
          </p:nvSpPr>
          <p:spPr bwMode="auto">
            <a:xfrm flipH="1">
              <a:off x="5006" y="2006"/>
              <a:ext cx="375"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7" name="Line 65">
              <a:extLst>
                <a:ext uri="{FF2B5EF4-FFF2-40B4-BE49-F238E27FC236}">
                  <a16:creationId xmlns:a16="http://schemas.microsoft.com/office/drawing/2014/main" id="{8AA2E614-3724-5C40-96CE-7914A8F5A175}"/>
                </a:ext>
              </a:extLst>
            </p:cNvPr>
            <p:cNvSpPr>
              <a:spLocks noChangeShapeType="1"/>
            </p:cNvSpPr>
            <p:nvPr/>
          </p:nvSpPr>
          <p:spPr bwMode="auto">
            <a:xfrm>
              <a:off x="3824" y="1996"/>
              <a:ext cx="773"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8" name="Line 66">
              <a:extLst>
                <a:ext uri="{FF2B5EF4-FFF2-40B4-BE49-F238E27FC236}">
                  <a16:creationId xmlns:a16="http://schemas.microsoft.com/office/drawing/2014/main" id="{170078A5-0448-F84A-B5C0-BFA9E1E6F652}"/>
                </a:ext>
              </a:extLst>
            </p:cNvPr>
            <p:cNvSpPr>
              <a:spLocks noChangeShapeType="1"/>
            </p:cNvSpPr>
            <p:nvPr/>
          </p:nvSpPr>
          <p:spPr bwMode="auto">
            <a:xfrm>
              <a:off x="4103" y="2006"/>
              <a:ext cx="505" cy="42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19" name="Line 67">
              <a:extLst>
                <a:ext uri="{FF2B5EF4-FFF2-40B4-BE49-F238E27FC236}">
                  <a16:creationId xmlns:a16="http://schemas.microsoft.com/office/drawing/2014/main" id="{8E954EBD-C02F-014B-A19E-931F2B787BBC}"/>
                </a:ext>
              </a:extLst>
            </p:cNvPr>
            <p:cNvSpPr>
              <a:spLocks noChangeShapeType="1"/>
            </p:cNvSpPr>
            <p:nvPr/>
          </p:nvSpPr>
          <p:spPr bwMode="auto">
            <a:xfrm>
              <a:off x="4351" y="2006"/>
              <a:ext cx="257" cy="41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0" name="Line 68">
              <a:extLst>
                <a:ext uri="{FF2B5EF4-FFF2-40B4-BE49-F238E27FC236}">
                  <a16:creationId xmlns:a16="http://schemas.microsoft.com/office/drawing/2014/main" id="{4F4BAE3A-0032-4142-AEA7-178B1D1DB472}"/>
                </a:ext>
              </a:extLst>
            </p:cNvPr>
            <p:cNvSpPr>
              <a:spLocks noChangeShapeType="1"/>
            </p:cNvSpPr>
            <p:nvPr/>
          </p:nvSpPr>
          <p:spPr bwMode="auto">
            <a:xfrm>
              <a:off x="4608" y="1996"/>
              <a:ext cx="0" cy="43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1" name="Line 69">
              <a:extLst>
                <a:ext uri="{FF2B5EF4-FFF2-40B4-BE49-F238E27FC236}">
                  <a16:creationId xmlns:a16="http://schemas.microsoft.com/office/drawing/2014/main" id="{90060745-3016-1E49-B936-38ADFDDA60E3}"/>
                </a:ext>
              </a:extLst>
            </p:cNvPr>
            <p:cNvSpPr>
              <a:spLocks noChangeShapeType="1"/>
            </p:cNvSpPr>
            <p:nvPr/>
          </p:nvSpPr>
          <p:spPr bwMode="auto">
            <a:xfrm flipH="1">
              <a:off x="4608" y="1996"/>
              <a:ext cx="257"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2" name="Line 70">
              <a:extLst>
                <a:ext uri="{FF2B5EF4-FFF2-40B4-BE49-F238E27FC236}">
                  <a16:creationId xmlns:a16="http://schemas.microsoft.com/office/drawing/2014/main" id="{6FD11128-8D9D-7C40-A369-459037D0BA17}"/>
                </a:ext>
              </a:extLst>
            </p:cNvPr>
            <p:cNvSpPr>
              <a:spLocks noChangeShapeType="1"/>
            </p:cNvSpPr>
            <p:nvPr/>
          </p:nvSpPr>
          <p:spPr bwMode="auto">
            <a:xfrm flipH="1">
              <a:off x="4608" y="1996"/>
              <a:ext cx="526" cy="4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3" name="Line 71">
              <a:extLst>
                <a:ext uri="{FF2B5EF4-FFF2-40B4-BE49-F238E27FC236}">
                  <a16:creationId xmlns:a16="http://schemas.microsoft.com/office/drawing/2014/main" id="{47E27746-DF89-F643-B60F-011F85D7A227}"/>
                </a:ext>
              </a:extLst>
            </p:cNvPr>
            <p:cNvSpPr>
              <a:spLocks noChangeShapeType="1"/>
            </p:cNvSpPr>
            <p:nvPr/>
          </p:nvSpPr>
          <p:spPr bwMode="auto">
            <a:xfrm flipH="1">
              <a:off x="4608" y="1986"/>
              <a:ext cx="784" cy="45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4" name="Line 72">
              <a:extLst>
                <a:ext uri="{FF2B5EF4-FFF2-40B4-BE49-F238E27FC236}">
                  <a16:creationId xmlns:a16="http://schemas.microsoft.com/office/drawing/2014/main" id="{F040BC17-7252-6B47-B505-A77FF628FB0A}"/>
                </a:ext>
              </a:extLst>
            </p:cNvPr>
            <p:cNvSpPr>
              <a:spLocks noChangeShapeType="1"/>
            </p:cNvSpPr>
            <p:nvPr/>
          </p:nvSpPr>
          <p:spPr bwMode="auto">
            <a:xfrm>
              <a:off x="4221" y="2430"/>
              <a:ext cx="194" cy="36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5" name="Line 73">
              <a:extLst>
                <a:ext uri="{FF2B5EF4-FFF2-40B4-BE49-F238E27FC236}">
                  <a16:creationId xmlns:a16="http://schemas.microsoft.com/office/drawing/2014/main" id="{C3496FBA-B1A8-3544-B52E-2D933E94731A}"/>
                </a:ext>
              </a:extLst>
            </p:cNvPr>
            <p:cNvSpPr>
              <a:spLocks noChangeShapeType="1"/>
            </p:cNvSpPr>
            <p:nvPr/>
          </p:nvSpPr>
          <p:spPr bwMode="auto">
            <a:xfrm>
              <a:off x="4221" y="2430"/>
              <a:ext cx="591" cy="36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6" name="Line 74">
              <a:extLst>
                <a:ext uri="{FF2B5EF4-FFF2-40B4-BE49-F238E27FC236}">
                  <a16:creationId xmlns:a16="http://schemas.microsoft.com/office/drawing/2014/main" id="{1186C6F6-B380-7246-924D-52D43C732972}"/>
                </a:ext>
              </a:extLst>
            </p:cNvPr>
            <p:cNvSpPr>
              <a:spLocks noChangeShapeType="1"/>
            </p:cNvSpPr>
            <p:nvPr/>
          </p:nvSpPr>
          <p:spPr bwMode="auto">
            <a:xfrm flipH="1">
              <a:off x="4415" y="2430"/>
              <a:ext cx="204" cy="37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7" name="Line 75">
              <a:extLst>
                <a:ext uri="{FF2B5EF4-FFF2-40B4-BE49-F238E27FC236}">
                  <a16:creationId xmlns:a16="http://schemas.microsoft.com/office/drawing/2014/main" id="{A04E3195-6D4E-B44D-9370-6AE32E05CF16}"/>
                </a:ext>
              </a:extLst>
            </p:cNvPr>
            <p:cNvSpPr>
              <a:spLocks noChangeShapeType="1"/>
            </p:cNvSpPr>
            <p:nvPr/>
          </p:nvSpPr>
          <p:spPr bwMode="auto">
            <a:xfrm flipH="1">
              <a:off x="4415" y="2430"/>
              <a:ext cx="580" cy="36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8" name="Line 76">
              <a:extLst>
                <a:ext uri="{FF2B5EF4-FFF2-40B4-BE49-F238E27FC236}">
                  <a16:creationId xmlns:a16="http://schemas.microsoft.com/office/drawing/2014/main" id="{296FFE33-FA43-374A-BB32-79FAF3A9C438}"/>
                </a:ext>
              </a:extLst>
            </p:cNvPr>
            <p:cNvSpPr>
              <a:spLocks noChangeShapeType="1"/>
            </p:cNvSpPr>
            <p:nvPr/>
          </p:nvSpPr>
          <p:spPr bwMode="auto">
            <a:xfrm>
              <a:off x="4619" y="2420"/>
              <a:ext cx="193" cy="37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29" name="Line 77">
              <a:extLst>
                <a:ext uri="{FF2B5EF4-FFF2-40B4-BE49-F238E27FC236}">
                  <a16:creationId xmlns:a16="http://schemas.microsoft.com/office/drawing/2014/main" id="{8BC260E7-BDCF-9A49-9A87-91AF6C7FE306}"/>
                </a:ext>
              </a:extLst>
            </p:cNvPr>
            <p:cNvSpPr>
              <a:spLocks noChangeShapeType="1"/>
            </p:cNvSpPr>
            <p:nvPr/>
          </p:nvSpPr>
          <p:spPr bwMode="auto">
            <a:xfrm flipH="1">
              <a:off x="4801" y="2420"/>
              <a:ext cx="194" cy="37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0" name="Oval 78">
              <a:extLst>
                <a:ext uri="{FF2B5EF4-FFF2-40B4-BE49-F238E27FC236}">
                  <a16:creationId xmlns:a16="http://schemas.microsoft.com/office/drawing/2014/main" id="{3BADF8F4-D989-9E4C-87B7-DFD875C80850}"/>
                </a:ext>
              </a:extLst>
            </p:cNvPr>
            <p:cNvSpPr>
              <a:spLocks noChangeArrowheads="1"/>
            </p:cNvSpPr>
            <p:nvPr/>
          </p:nvSpPr>
          <p:spPr bwMode="auto">
            <a:xfrm>
              <a:off x="477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1" name="Oval 79">
              <a:extLst>
                <a:ext uri="{FF2B5EF4-FFF2-40B4-BE49-F238E27FC236}">
                  <a16:creationId xmlns:a16="http://schemas.microsoft.com/office/drawing/2014/main" id="{187237C3-C1D9-7B44-B838-1BCB83931FCE}"/>
                </a:ext>
              </a:extLst>
            </p:cNvPr>
            <p:cNvSpPr>
              <a:spLocks noChangeArrowheads="1"/>
            </p:cNvSpPr>
            <p:nvPr/>
          </p:nvSpPr>
          <p:spPr bwMode="auto">
            <a:xfrm>
              <a:off x="426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2" name="Oval 80">
              <a:extLst>
                <a:ext uri="{FF2B5EF4-FFF2-40B4-BE49-F238E27FC236}">
                  <a16:creationId xmlns:a16="http://schemas.microsoft.com/office/drawing/2014/main" id="{F0C3E41E-B23B-2C49-A4FC-052E202F0410}"/>
                </a:ext>
              </a:extLst>
            </p:cNvPr>
            <p:cNvSpPr>
              <a:spLocks noChangeArrowheads="1"/>
            </p:cNvSpPr>
            <p:nvPr/>
          </p:nvSpPr>
          <p:spPr bwMode="auto">
            <a:xfrm>
              <a:off x="4001"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3" name="Oval 81">
              <a:extLst>
                <a:ext uri="{FF2B5EF4-FFF2-40B4-BE49-F238E27FC236}">
                  <a16:creationId xmlns:a16="http://schemas.microsoft.com/office/drawing/2014/main" id="{08E986A1-7DC7-4E48-9A8C-8030AECB6CDC}"/>
                </a:ext>
              </a:extLst>
            </p:cNvPr>
            <p:cNvSpPr>
              <a:spLocks noChangeArrowheads="1"/>
            </p:cNvSpPr>
            <p:nvPr/>
          </p:nvSpPr>
          <p:spPr bwMode="auto">
            <a:xfrm>
              <a:off x="3744"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4" name="Oval 82">
              <a:extLst>
                <a:ext uri="{FF2B5EF4-FFF2-40B4-BE49-F238E27FC236}">
                  <a16:creationId xmlns:a16="http://schemas.microsoft.com/office/drawing/2014/main" id="{69578D97-AFAC-FD42-AE25-79DEF54085C9}"/>
                </a:ext>
              </a:extLst>
            </p:cNvPr>
            <p:cNvSpPr>
              <a:spLocks noChangeArrowheads="1"/>
            </p:cNvSpPr>
            <p:nvPr/>
          </p:nvSpPr>
          <p:spPr bwMode="auto">
            <a:xfrm>
              <a:off x="4517"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5" name="Oval 83">
              <a:extLst>
                <a:ext uri="{FF2B5EF4-FFF2-40B4-BE49-F238E27FC236}">
                  <a16:creationId xmlns:a16="http://schemas.microsoft.com/office/drawing/2014/main" id="{C02A2528-10D8-D04D-AD50-81D08F6BD5C1}"/>
                </a:ext>
              </a:extLst>
            </p:cNvPr>
            <p:cNvSpPr>
              <a:spLocks noChangeArrowheads="1"/>
            </p:cNvSpPr>
            <p:nvPr/>
          </p:nvSpPr>
          <p:spPr bwMode="auto">
            <a:xfrm>
              <a:off x="5290" y="1920"/>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6" name="Oval 84">
              <a:extLst>
                <a:ext uri="{FF2B5EF4-FFF2-40B4-BE49-F238E27FC236}">
                  <a16:creationId xmlns:a16="http://schemas.microsoft.com/office/drawing/2014/main" id="{668C1B07-8BA4-4744-A57B-B9E32484A92B}"/>
                </a:ext>
              </a:extLst>
            </p:cNvPr>
            <p:cNvSpPr>
              <a:spLocks noChangeArrowheads="1"/>
            </p:cNvSpPr>
            <p:nvPr/>
          </p:nvSpPr>
          <p:spPr bwMode="auto">
            <a:xfrm>
              <a:off x="5032" y="1920"/>
              <a:ext cx="183"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7" name="Oval 85">
              <a:extLst>
                <a:ext uri="{FF2B5EF4-FFF2-40B4-BE49-F238E27FC236}">
                  <a16:creationId xmlns:a16="http://schemas.microsoft.com/office/drawing/2014/main" id="{F97DF0B2-DEF1-8C42-BE84-EEECB4C0FE5A}"/>
                </a:ext>
              </a:extLst>
            </p:cNvPr>
            <p:cNvSpPr>
              <a:spLocks noChangeArrowheads="1"/>
            </p:cNvSpPr>
            <p:nvPr/>
          </p:nvSpPr>
          <p:spPr bwMode="auto">
            <a:xfrm>
              <a:off x="4517" y="2344"/>
              <a:ext cx="182"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8" name="Oval 86">
              <a:extLst>
                <a:ext uri="{FF2B5EF4-FFF2-40B4-BE49-F238E27FC236}">
                  <a16:creationId xmlns:a16="http://schemas.microsoft.com/office/drawing/2014/main" id="{B7729D4D-280A-9242-953D-CAE86F764E93}"/>
                </a:ext>
              </a:extLst>
            </p:cNvPr>
            <p:cNvSpPr>
              <a:spLocks noChangeArrowheads="1"/>
            </p:cNvSpPr>
            <p:nvPr/>
          </p:nvSpPr>
          <p:spPr bwMode="auto">
            <a:xfrm>
              <a:off x="4904"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39" name="Oval 87">
              <a:extLst>
                <a:ext uri="{FF2B5EF4-FFF2-40B4-BE49-F238E27FC236}">
                  <a16:creationId xmlns:a16="http://schemas.microsoft.com/office/drawing/2014/main" id="{4376A139-A437-B646-A935-642FD3DE3E05}"/>
                </a:ext>
              </a:extLst>
            </p:cNvPr>
            <p:cNvSpPr>
              <a:spLocks noChangeArrowheads="1"/>
            </p:cNvSpPr>
            <p:nvPr/>
          </p:nvSpPr>
          <p:spPr bwMode="auto">
            <a:xfrm>
              <a:off x="4710" y="2708"/>
              <a:ext cx="183" cy="172"/>
            </a:xfrm>
            <a:prstGeom prst="ellipse">
              <a:avLst/>
            </a:prstGeom>
            <a:solidFill>
              <a:srgbClr val="990099"/>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0" name="Oval 88">
              <a:extLst>
                <a:ext uri="{FF2B5EF4-FFF2-40B4-BE49-F238E27FC236}">
                  <a16:creationId xmlns:a16="http://schemas.microsoft.com/office/drawing/2014/main" id="{9E74B229-F5FF-BD48-A1AF-63A8A0FB138F}"/>
                </a:ext>
              </a:extLst>
            </p:cNvPr>
            <p:cNvSpPr>
              <a:spLocks noChangeArrowheads="1"/>
            </p:cNvSpPr>
            <p:nvPr/>
          </p:nvSpPr>
          <p:spPr bwMode="auto">
            <a:xfrm>
              <a:off x="4323" y="2708"/>
              <a:ext cx="183" cy="172"/>
            </a:xfrm>
            <a:prstGeom prst="ellipse">
              <a:avLst/>
            </a:prstGeom>
            <a:solidFill>
              <a:srgbClr val="990099"/>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1" name="Oval 89">
              <a:extLst>
                <a:ext uri="{FF2B5EF4-FFF2-40B4-BE49-F238E27FC236}">
                  <a16:creationId xmlns:a16="http://schemas.microsoft.com/office/drawing/2014/main" id="{7E379EB0-04AB-F948-A85E-DB5C339ECBE3}"/>
                </a:ext>
              </a:extLst>
            </p:cNvPr>
            <p:cNvSpPr>
              <a:spLocks noChangeArrowheads="1"/>
            </p:cNvSpPr>
            <p:nvPr/>
          </p:nvSpPr>
          <p:spPr bwMode="auto">
            <a:xfrm>
              <a:off x="4131" y="2344"/>
              <a:ext cx="181" cy="172"/>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grpSp>
      <p:sp>
        <p:nvSpPr>
          <p:cNvPr id="49242" name="Line 90">
            <a:extLst>
              <a:ext uri="{FF2B5EF4-FFF2-40B4-BE49-F238E27FC236}">
                <a16:creationId xmlns:a16="http://schemas.microsoft.com/office/drawing/2014/main" id="{4EA06231-3596-D74C-AA92-8BBCAD2496D0}"/>
              </a:ext>
            </a:extLst>
          </p:cNvPr>
          <p:cNvSpPr>
            <a:spLocks noChangeShapeType="1"/>
          </p:cNvSpPr>
          <p:nvPr/>
        </p:nvSpPr>
        <p:spPr bwMode="auto">
          <a:xfrm flipV="1">
            <a:off x="5562600" y="2970213"/>
            <a:ext cx="609600" cy="762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3" name="Line 91">
            <a:extLst>
              <a:ext uri="{FF2B5EF4-FFF2-40B4-BE49-F238E27FC236}">
                <a16:creationId xmlns:a16="http://schemas.microsoft.com/office/drawing/2014/main" id="{84EB0791-1284-1A44-B380-8CEA87DD6116}"/>
              </a:ext>
            </a:extLst>
          </p:cNvPr>
          <p:cNvSpPr>
            <a:spLocks noChangeShapeType="1"/>
          </p:cNvSpPr>
          <p:nvPr/>
        </p:nvSpPr>
        <p:spPr bwMode="auto">
          <a:xfrm>
            <a:off x="5562600" y="3275013"/>
            <a:ext cx="1066800" cy="2286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4" name="Text Box 92">
            <a:extLst>
              <a:ext uri="{FF2B5EF4-FFF2-40B4-BE49-F238E27FC236}">
                <a16:creationId xmlns:a16="http://schemas.microsoft.com/office/drawing/2014/main" id="{E5269C25-BB33-374C-B500-D96D889744ED}"/>
              </a:ext>
            </a:extLst>
          </p:cNvPr>
          <p:cNvSpPr txBox="1">
            <a:spLocks noChangeArrowheads="1"/>
          </p:cNvSpPr>
          <p:nvPr/>
        </p:nvSpPr>
        <p:spPr bwMode="auto">
          <a:xfrm>
            <a:off x="5794375" y="1331913"/>
            <a:ext cx="3241675" cy="523875"/>
          </a:xfrm>
          <a:prstGeom prst="rect">
            <a:avLst/>
          </a:prstGeom>
          <a:noFill/>
          <a:ln>
            <a:noFill/>
          </a:ln>
          <a:effectLst/>
        </p:spPr>
        <p:txBody>
          <a:bodyPr>
            <a:spAutoFit/>
          </a:bodyPr>
          <a:lstStyle/>
          <a:p>
            <a:pPr algn="r" eaLnBrk="1" fontAlgn="auto" hangingPunct="1">
              <a:spcBef>
                <a:spcPts val="0"/>
              </a:spcBef>
              <a:spcAft>
                <a:spcPts val="0"/>
              </a:spcAft>
              <a:defRPr/>
            </a:pPr>
            <a:r>
              <a:rPr lang="en-GB" sz="2800" dirty="0">
                <a:solidFill>
                  <a:srgbClr val="FF0000"/>
                </a:solidFill>
                <a:latin typeface="Arial"/>
                <a:ea typeface="+mn-ea"/>
                <a:cs typeface="Arial"/>
              </a:rPr>
              <a:t>New sequence</a:t>
            </a:r>
          </a:p>
        </p:txBody>
      </p:sp>
      <p:sp>
        <p:nvSpPr>
          <p:cNvPr id="49245" name="Line 93">
            <a:extLst>
              <a:ext uri="{FF2B5EF4-FFF2-40B4-BE49-F238E27FC236}">
                <a16:creationId xmlns:a16="http://schemas.microsoft.com/office/drawing/2014/main" id="{BDDEF2E7-5BFA-0942-B423-B0F00C60D5B0}"/>
              </a:ext>
            </a:extLst>
          </p:cNvPr>
          <p:cNvSpPr>
            <a:spLocks noChangeShapeType="1"/>
          </p:cNvSpPr>
          <p:nvPr/>
        </p:nvSpPr>
        <p:spPr bwMode="auto">
          <a:xfrm flipH="1">
            <a:off x="7467600" y="1893888"/>
            <a:ext cx="838200" cy="3048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6" name="Line 94">
            <a:extLst>
              <a:ext uri="{FF2B5EF4-FFF2-40B4-BE49-F238E27FC236}">
                <a16:creationId xmlns:a16="http://schemas.microsoft.com/office/drawing/2014/main" id="{AFB57164-D68F-BB42-A551-6D85C1D25B00}"/>
              </a:ext>
            </a:extLst>
          </p:cNvPr>
          <p:cNvSpPr>
            <a:spLocks noChangeShapeType="1"/>
          </p:cNvSpPr>
          <p:nvPr/>
        </p:nvSpPr>
        <p:spPr bwMode="auto">
          <a:xfrm>
            <a:off x="7315200" y="4037013"/>
            <a:ext cx="152400" cy="7620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47" name="Text Box 95">
            <a:extLst>
              <a:ext uri="{FF2B5EF4-FFF2-40B4-BE49-F238E27FC236}">
                <a16:creationId xmlns:a16="http://schemas.microsoft.com/office/drawing/2014/main" id="{10E4A2D8-9871-5F49-8A50-86415AA21C31}"/>
              </a:ext>
            </a:extLst>
          </p:cNvPr>
          <p:cNvSpPr txBox="1">
            <a:spLocks noChangeArrowheads="1"/>
          </p:cNvSpPr>
          <p:nvPr/>
        </p:nvSpPr>
        <p:spPr bwMode="auto">
          <a:xfrm>
            <a:off x="6530975" y="4891088"/>
            <a:ext cx="1784463" cy="523220"/>
          </a:xfrm>
          <a:prstGeom prst="rect">
            <a:avLst/>
          </a:prstGeom>
          <a:noFill/>
          <a:ln>
            <a:noFill/>
          </a:ln>
          <a:effectLst/>
        </p:spPr>
        <p:txBody>
          <a:bodyPr wrap="none">
            <a:spAutoFit/>
          </a:bodyPr>
          <a:lstStyle/>
          <a:p>
            <a:pPr eaLnBrk="1" fontAlgn="auto" hangingPunct="1">
              <a:spcBef>
                <a:spcPts val="0"/>
              </a:spcBef>
              <a:spcAft>
                <a:spcPts val="0"/>
              </a:spcAft>
              <a:defRPr/>
            </a:pPr>
            <a:r>
              <a:rPr lang="en-GB" sz="2800" dirty="0">
                <a:solidFill>
                  <a:srgbClr val="990099"/>
                </a:solidFill>
                <a:latin typeface="Arial"/>
                <a:ea typeface="+mn-ea"/>
                <a:cs typeface="Arial"/>
              </a:rPr>
              <a:t>Prediction</a:t>
            </a:r>
            <a:endParaRPr lang="en-GB" sz="2800" dirty="0">
              <a:latin typeface="Arial"/>
              <a:ea typeface="+mn-ea"/>
              <a:cs typeface="Arial"/>
            </a:endParaRPr>
          </a:p>
        </p:txBody>
      </p:sp>
      <p:sp>
        <p:nvSpPr>
          <p:cNvPr id="49199" name="Line 47">
            <a:extLst>
              <a:ext uri="{FF2B5EF4-FFF2-40B4-BE49-F238E27FC236}">
                <a16:creationId xmlns:a16="http://schemas.microsoft.com/office/drawing/2014/main" id="{33A672EA-5621-2740-994C-CB995E517DAE}"/>
              </a:ext>
            </a:extLst>
          </p:cNvPr>
          <p:cNvSpPr>
            <a:spLocks noChangeShapeType="1"/>
          </p:cNvSpPr>
          <p:nvPr/>
        </p:nvSpPr>
        <p:spPr bwMode="auto">
          <a:xfrm>
            <a:off x="3429000" y="2894013"/>
            <a:ext cx="685800" cy="2286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49200" name="Line 48">
            <a:extLst>
              <a:ext uri="{FF2B5EF4-FFF2-40B4-BE49-F238E27FC236}">
                <a16:creationId xmlns:a16="http://schemas.microsoft.com/office/drawing/2014/main" id="{8679539E-DFC1-9F45-9A3D-CC19E9C54021}"/>
              </a:ext>
            </a:extLst>
          </p:cNvPr>
          <p:cNvSpPr>
            <a:spLocks noChangeShapeType="1"/>
          </p:cNvSpPr>
          <p:nvPr/>
        </p:nvSpPr>
        <p:spPr bwMode="auto">
          <a:xfrm flipV="1">
            <a:off x="3124200" y="3275013"/>
            <a:ext cx="990600" cy="152400"/>
          </a:xfrm>
          <a:prstGeom prst="line">
            <a:avLst/>
          </a:prstGeom>
          <a:noFill/>
          <a:ln w="57150">
            <a:solidFill>
              <a:schemeClr val="tx1"/>
            </a:solidFill>
            <a:round/>
            <a:headEnd/>
            <a:tailEnd type="triangle" w="med" len="med"/>
          </a:ln>
          <a:effectLst/>
        </p:spPr>
        <p:txBody>
          <a:bodyPr wrap="none" anchor="ctr"/>
          <a:lstStyle/>
          <a:p>
            <a:pPr eaLnBrk="1" fontAlgn="auto" hangingPunct="1">
              <a:spcBef>
                <a:spcPts val="0"/>
              </a:spcBef>
              <a:spcAft>
                <a:spcPts val="0"/>
              </a:spcAft>
              <a:defRPr/>
            </a:pPr>
            <a:endParaRPr lang="it-IT">
              <a:latin typeface="Arial"/>
              <a:ea typeface="+mn-ea"/>
              <a:cs typeface="Arial"/>
            </a:endParaRPr>
          </a:p>
        </p:txBody>
      </p:sp>
      <p:sp>
        <p:nvSpPr>
          <p:cNvPr id="2" name="Freccia circolare in su 1">
            <a:extLst>
              <a:ext uri="{FF2B5EF4-FFF2-40B4-BE49-F238E27FC236}">
                <a16:creationId xmlns:a16="http://schemas.microsoft.com/office/drawing/2014/main" id="{26216F98-F36B-EC4F-AF18-556E66D96B6F}"/>
              </a:ext>
            </a:extLst>
          </p:cNvPr>
          <p:cNvSpPr>
            <a:spLocks noChangeArrowheads="1"/>
          </p:cNvSpPr>
          <p:nvPr/>
        </p:nvSpPr>
        <p:spPr bwMode="auto">
          <a:xfrm rot="-1671648">
            <a:off x="2684463" y="3770313"/>
            <a:ext cx="788987" cy="449262"/>
          </a:xfrm>
          <a:prstGeom prst="curvedUpArrow">
            <a:avLst>
              <a:gd name="adj1" fmla="val 24993"/>
              <a:gd name="adj2" fmla="val 50002"/>
              <a:gd name="adj3" fmla="val 25000"/>
            </a:avLst>
          </a:prstGeom>
          <a:solidFill>
            <a:srgbClr val="3366FF"/>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66581" name="Rettangolo 2">
            <a:extLst>
              <a:ext uri="{FF2B5EF4-FFF2-40B4-BE49-F238E27FC236}">
                <a16:creationId xmlns:a16="http://schemas.microsoft.com/office/drawing/2014/main" id="{FB41CAB5-C2A5-F741-820D-17A54361EAC5}"/>
              </a:ext>
            </a:extLst>
          </p:cNvPr>
          <p:cNvSpPr>
            <a:spLocks noChangeArrowheads="1"/>
          </p:cNvSpPr>
          <p:nvPr/>
        </p:nvSpPr>
        <p:spPr bwMode="auto">
          <a:xfrm rot="-215313">
            <a:off x="2237885" y="4107842"/>
            <a:ext cx="3179209"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GB" altLang="en-US" sz="2000" b="1" dirty="0" err="1">
                <a:solidFill>
                  <a:srgbClr val="0000FF"/>
                </a:solidFill>
                <a:latin typeface="Arial" panose="020B0604020202020204" pitchFamily="34" charset="0"/>
                <a:cs typeface="Arial" panose="020B0604020202020204" pitchFamily="34" charset="0"/>
              </a:rPr>
              <a:t>Backpropagation</a:t>
            </a:r>
            <a:endParaRPr lang="en-GB" altLang="en-US" sz="2000" b="1" dirty="0">
              <a:solidFill>
                <a:srgbClr val="0000FF"/>
              </a:solidFill>
              <a:latin typeface="Arial" panose="020B0604020202020204" pitchFamily="34" charset="0"/>
              <a:cs typeface="Arial" panose="020B0604020202020204" pitchFamily="34" charset="0"/>
            </a:endParaRPr>
          </a:p>
          <a:p>
            <a:pPr algn="just" eaLnBrk="1" hangingPunct="1">
              <a:spcBef>
                <a:spcPct val="0"/>
              </a:spcBef>
              <a:buFontTx/>
              <a:buNone/>
            </a:pPr>
            <a:r>
              <a:rPr lang="en-GB" altLang="en-US" sz="2000" b="1" dirty="0">
                <a:solidFill>
                  <a:srgbClr val="0000FF"/>
                </a:solidFill>
                <a:latin typeface="Arial" panose="020B0604020202020204" pitchFamily="34" charset="0"/>
                <a:cs typeface="Arial" panose="020B0604020202020204" pitchFamily="34" charset="0"/>
              </a:rPr>
              <a:t>During supervised training </a:t>
            </a:r>
            <a:r>
              <a:rPr lang="en-GB" altLang="en-US" sz="2000" dirty="0">
                <a:solidFill>
                  <a:srgbClr val="0000FF"/>
                </a:solidFill>
                <a:latin typeface="Arial" panose="020B0604020202020204" pitchFamily="34" charset="0"/>
                <a:cs typeface="Arial" panose="020B0604020202020204" pitchFamily="34" charset="0"/>
              </a:rPr>
              <a:t>the architecture is modified taking into account the known mapping, until it is optimized to minimize the classification error</a:t>
            </a:r>
          </a:p>
        </p:txBody>
      </p:sp>
      <p:sp>
        <p:nvSpPr>
          <p:cNvPr id="66582" name="Rettangolo 11">
            <a:extLst>
              <a:ext uri="{FF2B5EF4-FFF2-40B4-BE49-F238E27FC236}">
                <a16:creationId xmlns:a16="http://schemas.microsoft.com/office/drawing/2014/main" id="{935BD4F9-795E-9C48-AE26-8EE8E9445036}"/>
              </a:ext>
            </a:extLst>
          </p:cNvPr>
          <p:cNvSpPr>
            <a:spLocks noChangeArrowheads="1"/>
          </p:cNvSpPr>
          <p:nvPr/>
        </p:nvSpPr>
        <p:spPr bwMode="auto">
          <a:xfrm>
            <a:off x="6082996" y="5526087"/>
            <a:ext cx="4572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l-GR" altLang="en-US" sz="2000" dirty="0">
                <a:solidFill>
                  <a:srgbClr val="FF0000"/>
                </a:solidFill>
                <a:latin typeface="Arial" panose="020B0604020202020204" pitchFamily="34" charset="0"/>
                <a:cs typeface="Arial" panose="020B0604020202020204" pitchFamily="34" charset="0"/>
              </a:rPr>
              <a:t>α</a:t>
            </a:r>
            <a:r>
              <a:rPr lang="it-IT" altLang="en-US" sz="2000" dirty="0">
                <a:solidFill>
                  <a:srgbClr val="FF0000"/>
                </a:solidFill>
                <a:latin typeface="Arial" panose="020B0604020202020204" pitchFamily="34" charset="0"/>
                <a:cs typeface="Arial" panose="020B0604020202020204" pitchFamily="34" charset="0"/>
              </a:rPr>
              <a:t> </a:t>
            </a:r>
            <a:r>
              <a:rPr lang="it-IT" altLang="en-US" sz="2000" dirty="0" err="1">
                <a:solidFill>
                  <a:srgbClr val="FF0000"/>
                </a:solidFill>
                <a:latin typeface="Arial" panose="020B0604020202020204" pitchFamily="34" charset="0"/>
                <a:cs typeface="Arial" panose="020B0604020202020204" pitchFamily="34" charset="0"/>
              </a:rPr>
              <a:t>helix</a:t>
            </a:r>
            <a:r>
              <a:rPr lang="it-IT" altLang="en-US" sz="2000" dirty="0">
                <a:solidFill>
                  <a:srgbClr val="FF0000"/>
                </a:solidFill>
                <a:latin typeface="Arial" panose="020B0604020202020204" pitchFamily="34" charset="0"/>
                <a:cs typeface="Arial" panose="020B0604020202020204" pitchFamily="34" charset="0"/>
              </a:rPr>
              <a:t> | β </a:t>
            </a:r>
            <a:r>
              <a:rPr lang="it-IT" altLang="en-US" sz="2000" dirty="0" err="1">
                <a:solidFill>
                  <a:srgbClr val="FF0000"/>
                </a:solidFill>
                <a:latin typeface="Arial" panose="020B0604020202020204" pitchFamily="34" charset="0"/>
                <a:cs typeface="Arial" panose="020B0604020202020204" pitchFamily="34" charset="0"/>
              </a:rPr>
              <a:t>sheet</a:t>
            </a:r>
            <a:r>
              <a:rPr lang="it-IT" altLang="en-US" sz="2000" dirty="0">
                <a:solidFill>
                  <a:srgbClr val="FF0000"/>
                </a:solidFill>
                <a:latin typeface="Arial" panose="020B0604020202020204" pitchFamily="34" charset="0"/>
                <a:cs typeface="Arial" panose="020B0604020202020204" pitchFamily="34" charset="0"/>
              </a:rPr>
              <a:t> | β turn</a:t>
            </a:r>
          </a:p>
          <a:p>
            <a:pPr algn="just" eaLnBrk="1" hangingPunct="1">
              <a:spcBef>
                <a:spcPct val="0"/>
              </a:spcBef>
              <a:buFontTx/>
              <a:buNone/>
            </a:pPr>
            <a:r>
              <a:rPr lang="it-IT" altLang="en-US" sz="2000" dirty="0" err="1">
                <a:solidFill>
                  <a:srgbClr val="FF0000"/>
                </a:solidFill>
                <a:latin typeface="Arial" panose="020B0604020202020204" pitchFamily="34" charset="0"/>
                <a:cs typeface="Arial" panose="020B0604020202020204" pitchFamily="34" charset="0"/>
              </a:rPr>
              <a:t>probabilities</a:t>
            </a:r>
            <a:endParaRPr lang="it-IT" altLang="en-US" sz="2000" dirty="0">
              <a:solidFill>
                <a:srgbClr val="FF0000"/>
              </a:solidFill>
              <a:latin typeface="Arial" panose="020B0604020202020204" pitchFamily="34" charset="0"/>
              <a:cs typeface="Arial" panose="020B0604020202020204" pitchFamily="34" charset="0"/>
            </a:endParaRPr>
          </a:p>
          <a:p>
            <a:pPr algn="just" eaLnBrk="1" hangingPunct="1">
              <a:spcBef>
                <a:spcPct val="0"/>
              </a:spcBef>
              <a:buFontTx/>
              <a:buNone/>
            </a:pPr>
            <a:r>
              <a:rPr lang="it-IT" altLang="en-US" sz="2000" dirty="0">
                <a:solidFill>
                  <a:srgbClr val="FF0000"/>
                </a:solidFill>
                <a:latin typeface="Arial" panose="020B0604020202020204" pitchFamily="34" charset="0"/>
                <a:cs typeface="Arial" panose="020B0604020202020204" pitchFamily="34" charset="0"/>
              </a:rPr>
              <a:t> </a:t>
            </a:r>
          </a:p>
        </p:txBody>
      </p:sp>
      <p:sp>
        <p:nvSpPr>
          <p:cNvPr id="102" name="Rettangolo 101">
            <a:extLst>
              <a:ext uri="{FF2B5EF4-FFF2-40B4-BE49-F238E27FC236}">
                <a16:creationId xmlns:a16="http://schemas.microsoft.com/office/drawing/2014/main" id="{47475DDC-5118-BD41-B7B3-32557479D1A9}"/>
              </a:ext>
            </a:extLst>
          </p:cNvPr>
          <p:cNvSpPr>
            <a:spLocks noChangeArrowheads="1"/>
          </p:cNvSpPr>
          <p:nvPr/>
        </p:nvSpPr>
        <p:spPr bwMode="auto">
          <a:xfrm>
            <a:off x="355889" y="4916488"/>
            <a:ext cx="1673225" cy="1276350"/>
          </a:xfrm>
          <a:prstGeom prst="rect">
            <a:avLst/>
          </a:prstGeom>
          <a:noFill/>
          <a:ln w="952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l-GR" altLang="en-US" sz="2000" dirty="0">
                <a:latin typeface="Arial" panose="020B0604020202020204" pitchFamily="34" charset="0"/>
                <a:cs typeface="Arial" panose="020B0604020202020204" pitchFamily="34" charset="0"/>
              </a:rPr>
              <a:t>α</a:t>
            </a:r>
            <a:r>
              <a:rPr lang="it-IT" altLang="en-US" sz="2000" dirty="0">
                <a:latin typeface="Arial" panose="020B0604020202020204" pitchFamily="34" charset="0"/>
                <a:cs typeface="Arial" panose="020B0604020202020204" pitchFamily="34" charset="0"/>
              </a:rPr>
              <a:t> </a:t>
            </a:r>
            <a:r>
              <a:rPr lang="it-IT" altLang="en-US" sz="2000" dirty="0" err="1">
                <a:latin typeface="Arial" panose="020B0604020202020204" pitchFamily="34" charset="0"/>
                <a:cs typeface="Arial" panose="020B0604020202020204" pitchFamily="34" charset="0"/>
              </a:rPr>
              <a:t>helix</a:t>
            </a:r>
            <a:r>
              <a:rPr lang="it-IT" altLang="en-US" sz="20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000" dirty="0">
                <a:latin typeface="Arial" panose="020B0604020202020204" pitchFamily="34" charset="0"/>
                <a:cs typeface="Arial" panose="020B0604020202020204" pitchFamily="34" charset="0"/>
              </a:rPr>
              <a:t>β </a:t>
            </a:r>
            <a:r>
              <a:rPr lang="it-IT" altLang="en-US" sz="2000" dirty="0" err="1">
                <a:latin typeface="Arial" panose="020B0604020202020204" pitchFamily="34" charset="0"/>
                <a:cs typeface="Arial" panose="020B0604020202020204" pitchFamily="34" charset="0"/>
              </a:rPr>
              <a:t>sheet</a:t>
            </a:r>
            <a:r>
              <a:rPr lang="it-IT" altLang="en-US" sz="20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000" dirty="0">
                <a:latin typeface="Arial" panose="020B0604020202020204" pitchFamily="34" charset="0"/>
                <a:cs typeface="Arial" panose="020B0604020202020204" pitchFamily="34" charset="0"/>
              </a:rPr>
              <a:t>β turn</a:t>
            </a:r>
          </a:p>
        </p:txBody>
      </p:sp>
      <p:sp>
        <p:nvSpPr>
          <p:cNvPr id="6" name="Text Box 98">
            <a:extLst>
              <a:ext uri="{FF2B5EF4-FFF2-40B4-BE49-F238E27FC236}">
                <a16:creationId xmlns:a16="http://schemas.microsoft.com/office/drawing/2014/main" id="{CB797365-8B43-334C-ECCC-F6436B1C0092}"/>
              </a:ext>
            </a:extLst>
          </p:cNvPr>
          <p:cNvSpPr txBox="1">
            <a:spLocks noChangeArrowheads="1"/>
          </p:cNvSpPr>
          <p:nvPr/>
        </p:nvSpPr>
        <p:spPr bwMode="auto">
          <a:xfrm>
            <a:off x="0" y="655"/>
            <a:ext cx="9144000" cy="584775"/>
          </a:xfrm>
          <a:prstGeom prst="rect">
            <a:avLst/>
          </a:prstGeom>
          <a:solidFill>
            <a:schemeClr val="bg1"/>
          </a:solidFill>
          <a:ln>
            <a:noFill/>
          </a:ln>
          <a:effectLst/>
        </p:spPr>
        <p:txBody>
          <a:bodyPr>
            <a:spAutoFit/>
          </a:bodyPr>
          <a:lstStyle/>
          <a:p>
            <a:pPr algn="ctr" eaLnBrk="1" fontAlgn="auto" hangingPunct="1">
              <a:spcBef>
                <a:spcPts val="0"/>
              </a:spcBef>
              <a:spcAft>
                <a:spcPts val="0"/>
              </a:spcAft>
              <a:defRPr/>
            </a:pPr>
            <a:r>
              <a:rPr lang="en-GB" sz="3200" i="1" dirty="0">
                <a:solidFill>
                  <a:srgbClr val="4167FF"/>
                </a:solidFill>
                <a:latin typeface="Arial"/>
                <a:ea typeface="+mn-ea"/>
                <a:cs typeface="Arial"/>
              </a:rPr>
              <a:t>Machine Learning: </a:t>
            </a:r>
            <a:r>
              <a:rPr lang="en-GB" sz="3200" b="1" i="1" dirty="0">
                <a:solidFill>
                  <a:srgbClr val="4167FF"/>
                </a:solidFill>
                <a:latin typeface="Arial"/>
                <a:ea typeface="+mn-ea"/>
                <a:cs typeface="Arial"/>
              </a:rPr>
              <a:t>Neural Networks</a:t>
            </a:r>
            <a:endParaRPr lang="en-GB" sz="3200" b="1" dirty="0">
              <a:solidFill>
                <a:srgbClr val="4167FF"/>
              </a:solidFill>
              <a:latin typeface="Arial"/>
              <a:ea typeface="+mn-ea"/>
              <a:cs typeface="Arial"/>
            </a:endParaRPr>
          </a:p>
        </p:txBody>
      </p:sp>
      <p:sp>
        <p:nvSpPr>
          <p:cNvPr id="7" name="Text Box 96">
            <a:extLst>
              <a:ext uri="{FF2B5EF4-FFF2-40B4-BE49-F238E27FC236}">
                <a16:creationId xmlns:a16="http://schemas.microsoft.com/office/drawing/2014/main" id="{EE47A1C0-9AEC-C94F-CE89-123CFB96B8DC}"/>
              </a:ext>
            </a:extLst>
          </p:cNvPr>
          <p:cNvSpPr txBox="1">
            <a:spLocks noChangeArrowheads="1"/>
          </p:cNvSpPr>
          <p:nvPr/>
        </p:nvSpPr>
        <p:spPr bwMode="auto">
          <a:xfrm>
            <a:off x="685800" y="743605"/>
            <a:ext cx="3787775"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a:solidFill>
                  <a:srgbClr val="0000FF"/>
                </a:solidFill>
                <a:latin typeface="Arial"/>
                <a:ea typeface="+mn-ea"/>
                <a:cs typeface="Arial"/>
              </a:rPr>
              <a:t>Training</a:t>
            </a:r>
          </a:p>
        </p:txBody>
      </p:sp>
      <p:sp>
        <p:nvSpPr>
          <p:cNvPr id="9" name="Text Box 49">
            <a:extLst>
              <a:ext uri="{FF2B5EF4-FFF2-40B4-BE49-F238E27FC236}">
                <a16:creationId xmlns:a16="http://schemas.microsoft.com/office/drawing/2014/main" id="{213AF98E-D637-B71F-FD2C-3570F0AD57CC}"/>
              </a:ext>
            </a:extLst>
          </p:cNvPr>
          <p:cNvSpPr txBox="1">
            <a:spLocks noChangeArrowheads="1"/>
          </p:cNvSpPr>
          <p:nvPr/>
        </p:nvSpPr>
        <p:spPr bwMode="auto">
          <a:xfrm>
            <a:off x="3924246" y="2512444"/>
            <a:ext cx="1614487" cy="1384995"/>
          </a:xfrm>
          <a:prstGeom prst="rect">
            <a:avLst/>
          </a:prstGeom>
          <a:noFill/>
          <a:ln>
            <a:noFill/>
          </a:ln>
          <a:effectLst/>
        </p:spPr>
        <p:txBody>
          <a:bodyPr>
            <a:spAutoFit/>
          </a:bodyPr>
          <a:lstStyle/>
          <a:p>
            <a:pPr algn="ctr" eaLnBrk="1" fontAlgn="auto" hangingPunct="1">
              <a:spcBef>
                <a:spcPts val="0"/>
              </a:spcBef>
              <a:spcAft>
                <a:spcPts val="0"/>
              </a:spcAft>
              <a:defRPr/>
            </a:pPr>
            <a:r>
              <a:rPr lang="en-GB" sz="2800" dirty="0">
                <a:solidFill>
                  <a:srgbClr val="990099"/>
                </a:solidFill>
                <a:latin typeface="Arial"/>
                <a:ea typeface="+mn-ea"/>
                <a:cs typeface="Arial"/>
              </a:rPr>
              <a:t>General Rules</a:t>
            </a:r>
          </a:p>
          <a:p>
            <a:pPr algn="ctr" eaLnBrk="1" fontAlgn="auto" hangingPunct="1">
              <a:spcBef>
                <a:spcPts val="0"/>
              </a:spcBef>
              <a:spcAft>
                <a:spcPts val="0"/>
              </a:spcAft>
              <a:defRPr/>
            </a:pPr>
            <a:r>
              <a:rPr lang="en-GB" sz="2800" dirty="0">
                <a:solidFill>
                  <a:srgbClr val="990099"/>
                </a:solidFill>
                <a:latin typeface="Arial"/>
                <a:ea typeface="+mn-ea"/>
                <a:cs typeface="Arial"/>
              </a:rPr>
              <a:t>learned</a:t>
            </a:r>
          </a:p>
        </p:txBody>
      </p:sp>
      <p:sp>
        <p:nvSpPr>
          <p:cNvPr id="8" name="Text Box 97">
            <a:extLst>
              <a:ext uri="{FF2B5EF4-FFF2-40B4-BE49-F238E27FC236}">
                <a16:creationId xmlns:a16="http://schemas.microsoft.com/office/drawing/2014/main" id="{7E27FE30-5894-DEE1-BBCE-9022FA60145C}"/>
              </a:ext>
            </a:extLst>
          </p:cNvPr>
          <p:cNvSpPr txBox="1">
            <a:spLocks noChangeArrowheads="1"/>
          </p:cNvSpPr>
          <p:nvPr/>
        </p:nvSpPr>
        <p:spPr bwMode="auto">
          <a:xfrm>
            <a:off x="5486400" y="752475"/>
            <a:ext cx="3657600" cy="549275"/>
          </a:xfrm>
          <a:prstGeom prst="rect">
            <a:avLst/>
          </a:prstGeom>
          <a:noFill/>
          <a:ln>
            <a:noFill/>
          </a:ln>
          <a:effectLst/>
        </p:spPr>
        <p:txBody>
          <a:bodyPr>
            <a:spAutoFit/>
          </a:bodyPr>
          <a:lstStyle/>
          <a:p>
            <a:pPr algn="ctr" eaLnBrk="1" fontAlgn="auto" hangingPunct="1">
              <a:spcBef>
                <a:spcPct val="50000"/>
              </a:spcBef>
              <a:spcAft>
                <a:spcPts val="0"/>
              </a:spcAft>
              <a:defRPr/>
            </a:pPr>
            <a:r>
              <a:rPr lang="en-GB" sz="3000" b="1" i="1" dirty="0">
                <a:solidFill>
                  <a:srgbClr val="800080"/>
                </a:solidFill>
                <a:latin typeface="Arial"/>
                <a:ea typeface="+mn-ea"/>
                <a:cs typeface="Arial"/>
              </a:rPr>
              <a:t>Prediction</a:t>
            </a:r>
            <a:endParaRPr lang="en-GB" sz="2800" dirty="0">
              <a:solidFill>
                <a:srgbClr val="800080"/>
              </a:solidFill>
              <a:latin typeface="Arial"/>
              <a:ea typeface="+mn-ea"/>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386" name="Group 2">
            <a:extLst>
              <a:ext uri="{FF2B5EF4-FFF2-40B4-BE49-F238E27FC236}">
                <a16:creationId xmlns:a16="http://schemas.microsoft.com/office/drawing/2014/main" id="{7E706D58-AFA6-E547-82C1-2376D1263730}"/>
              </a:ext>
            </a:extLst>
          </p:cNvPr>
          <p:cNvGrpSpPr>
            <a:grpSpLocks/>
          </p:cNvGrpSpPr>
          <p:nvPr/>
        </p:nvGrpSpPr>
        <p:grpSpPr bwMode="auto">
          <a:xfrm>
            <a:off x="1206500" y="766763"/>
            <a:ext cx="7315200" cy="4554537"/>
            <a:chOff x="816" y="1056"/>
            <a:chExt cx="4608" cy="2869"/>
          </a:xfrm>
        </p:grpSpPr>
        <p:pic>
          <p:nvPicPr>
            <p:cNvPr id="68619" name="Picture 3">
              <a:extLst>
                <a:ext uri="{FF2B5EF4-FFF2-40B4-BE49-F238E27FC236}">
                  <a16:creationId xmlns:a16="http://schemas.microsoft.com/office/drawing/2014/main" id="{AF0345C0-4202-0049-B07E-F7942B125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 y="1056"/>
              <a:ext cx="4608" cy="2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27E1E426-9C75-AD43-B343-A79097D22E8D}"/>
                </a:ext>
              </a:extLst>
            </p:cNvPr>
            <p:cNvSpPr txBox="1">
              <a:spLocks noChangeArrowheads="1"/>
            </p:cNvSpPr>
            <p:nvPr/>
          </p:nvSpPr>
          <p:spPr bwMode="auto">
            <a:xfrm>
              <a:off x="1238" y="1085"/>
              <a:ext cx="902" cy="233"/>
            </a:xfrm>
            <a:prstGeom prst="rect">
              <a:avLst/>
            </a:prstGeom>
            <a:noFill/>
            <a:ln>
              <a:noFill/>
            </a:ln>
            <a:effectLst/>
          </p:spPr>
          <p:txBody>
            <a:bodyPr wrap="none">
              <a:spAutoFit/>
            </a:bodyPr>
            <a:lstStyle/>
            <a:p>
              <a:pPr eaLnBrk="1" fontAlgn="auto" hangingPunct="1">
                <a:spcBef>
                  <a:spcPts val="0"/>
                </a:spcBef>
                <a:spcAft>
                  <a:spcPts val="0"/>
                </a:spcAft>
                <a:defRPr/>
              </a:pPr>
              <a:r>
                <a:rPr lang="en-GB" b="1" i="1">
                  <a:solidFill>
                    <a:srgbClr val="800080"/>
                  </a:solidFill>
                  <a:latin typeface="Arial"/>
                  <a:ea typeface="+mn-ea"/>
                  <a:cs typeface="Arial"/>
                </a:rPr>
                <a:t>Protein set </a:t>
              </a:r>
            </a:p>
          </p:txBody>
        </p:sp>
      </p:grpSp>
      <p:grpSp>
        <p:nvGrpSpPr>
          <p:cNvPr id="144389" name="Group 5">
            <a:extLst>
              <a:ext uri="{FF2B5EF4-FFF2-40B4-BE49-F238E27FC236}">
                <a16:creationId xmlns:a16="http://schemas.microsoft.com/office/drawing/2014/main" id="{9B21447A-0D81-404C-AAC1-19943E0CECBD}"/>
              </a:ext>
            </a:extLst>
          </p:cNvPr>
          <p:cNvGrpSpPr>
            <a:grpSpLocks/>
          </p:cNvGrpSpPr>
          <p:nvPr/>
        </p:nvGrpSpPr>
        <p:grpSpPr bwMode="auto">
          <a:xfrm>
            <a:off x="193675" y="204788"/>
            <a:ext cx="8950326" cy="5146675"/>
            <a:chOff x="168" y="749"/>
            <a:chExt cx="5638" cy="3242"/>
          </a:xfrm>
        </p:grpSpPr>
        <p:grpSp>
          <p:nvGrpSpPr>
            <p:cNvPr id="68614" name="Group 6">
              <a:extLst>
                <a:ext uri="{FF2B5EF4-FFF2-40B4-BE49-F238E27FC236}">
                  <a16:creationId xmlns:a16="http://schemas.microsoft.com/office/drawing/2014/main" id="{A28BC9B8-6B36-3642-959D-D2DF405921CF}"/>
                </a:ext>
              </a:extLst>
            </p:cNvPr>
            <p:cNvGrpSpPr>
              <a:grpSpLocks/>
            </p:cNvGrpSpPr>
            <p:nvPr/>
          </p:nvGrpSpPr>
          <p:grpSpPr bwMode="auto">
            <a:xfrm>
              <a:off x="168" y="1092"/>
              <a:ext cx="5638" cy="2899"/>
              <a:chOff x="168" y="1092"/>
              <a:chExt cx="5638" cy="2899"/>
            </a:xfrm>
          </p:grpSpPr>
          <p:pic>
            <p:nvPicPr>
              <p:cNvPr id="68616" name="Picture 7">
                <a:extLst>
                  <a:ext uri="{FF2B5EF4-FFF2-40B4-BE49-F238E27FC236}">
                    <a16:creationId xmlns:a16="http://schemas.microsoft.com/office/drawing/2014/main" id="{42204CC0-F799-814A-B3F1-242AF5100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92"/>
                <a:ext cx="4656" cy="2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92" name="Text Box 8">
                <a:extLst>
                  <a:ext uri="{FF2B5EF4-FFF2-40B4-BE49-F238E27FC236}">
                    <a16:creationId xmlns:a16="http://schemas.microsoft.com/office/drawing/2014/main" id="{4232F63F-86F4-5948-8306-CB21EB0ED1A9}"/>
                  </a:ext>
                </a:extLst>
              </p:cNvPr>
              <p:cNvSpPr txBox="1">
                <a:spLocks noChangeArrowheads="1"/>
              </p:cNvSpPr>
              <p:nvPr/>
            </p:nvSpPr>
            <p:spPr bwMode="auto">
              <a:xfrm>
                <a:off x="168" y="1715"/>
                <a:ext cx="1297" cy="640"/>
              </a:xfrm>
              <a:prstGeom prst="rect">
                <a:avLst/>
              </a:prstGeom>
              <a:noFill/>
              <a:ln>
                <a:noFill/>
              </a:ln>
              <a:effectLst/>
            </p:spPr>
            <p:txBody>
              <a:bodyPr>
                <a:spAutoFit/>
              </a:bodyPr>
              <a:lstStyle/>
              <a:p>
                <a:pPr algn="ctr" eaLnBrk="1" fontAlgn="auto" hangingPunct="1">
                  <a:spcBef>
                    <a:spcPts val="0"/>
                  </a:spcBef>
                  <a:spcAft>
                    <a:spcPts val="0"/>
                  </a:spcAft>
                  <a:defRPr/>
                </a:pPr>
                <a:r>
                  <a:rPr lang="en-GB" sz="2000" b="1" i="1" dirty="0">
                    <a:solidFill>
                      <a:srgbClr val="000090"/>
                    </a:solidFill>
                    <a:latin typeface="Arial"/>
                    <a:ea typeface="+mn-ea"/>
                    <a:cs typeface="Arial"/>
                  </a:rPr>
                  <a:t>Training </a:t>
                </a:r>
              </a:p>
              <a:p>
                <a:pPr algn="ctr" eaLnBrk="1" fontAlgn="auto" hangingPunct="1">
                  <a:spcBef>
                    <a:spcPts val="0"/>
                  </a:spcBef>
                  <a:spcAft>
                    <a:spcPts val="0"/>
                  </a:spcAft>
                  <a:defRPr/>
                </a:pPr>
                <a:r>
                  <a:rPr lang="en-GB" sz="2000" b="1" i="1" dirty="0">
                    <a:solidFill>
                      <a:srgbClr val="000090"/>
                    </a:solidFill>
                    <a:latin typeface="Arial"/>
                    <a:ea typeface="+mn-ea"/>
                    <a:cs typeface="Arial"/>
                  </a:rPr>
                  <a:t>(or learning)</a:t>
                </a:r>
              </a:p>
              <a:p>
                <a:pPr algn="ctr" eaLnBrk="1" fontAlgn="auto" hangingPunct="1">
                  <a:spcBef>
                    <a:spcPts val="0"/>
                  </a:spcBef>
                  <a:spcAft>
                    <a:spcPts val="0"/>
                  </a:spcAft>
                  <a:defRPr/>
                </a:pPr>
                <a:r>
                  <a:rPr lang="en-GB" sz="2000" b="1" i="1" dirty="0">
                    <a:solidFill>
                      <a:srgbClr val="000090"/>
                    </a:solidFill>
                    <a:latin typeface="Arial"/>
                    <a:ea typeface="+mn-ea"/>
                    <a:cs typeface="Arial"/>
                  </a:rPr>
                  <a:t> set</a:t>
                </a:r>
              </a:p>
            </p:txBody>
          </p:sp>
          <p:sp>
            <p:nvSpPr>
              <p:cNvPr id="144393" name="Text Box 9">
                <a:extLst>
                  <a:ext uri="{FF2B5EF4-FFF2-40B4-BE49-F238E27FC236}">
                    <a16:creationId xmlns:a16="http://schemas.microsoft.com/office/drawing/2014/main" id="{869068E8-8C7F-4A4F-922B-40499FF2E39F}"/>
                  </a:ext>
                </a:extLst>
              </p:cNvPr>
              <p:cNvSpPr txBox="1">
                <a:spLocks noChangeArrowheads="1"/>
              </p:cNvSpPr>
              <p:nvPr/>
            </p:nvSpPr>
            <p:spPr bwMode="auto">
              <a:xfrm>
                <a:off x="4019" y="1261"/>
                <a:ext cx="1787" cy="640"/>
              </a:xfrm>
              <a:prstGeom prst="rect">
                <a:avLst/>
              </a:prstGeom>
              <a:noFill/>
              <a:ln>
                <a:noFill/>
              </a:ln>
              <a:effectLst/>
            </p:spPr>
            <p:txBody>
              <a:bodyPr wrap="square">
                <a:spAutoFit/>
              </a:bodyPr>
              <a:lstStyle/>
              <a:p>
                <a:pPr algn="ctr" eaLnBrk="1" fontAlgn="auto" hangingPunct="1">
                  <a:spcBef>
                    <a:spcPts val="0"/>
                  </a:spcBef>
                  <a:spcAft>
                    <a:spcPts val="0"/>
                  </a:spcAft>
                  <a:defRPr/>
                </a:pPr>
                <a:r>
                  <a:rPr lang="en-GB" sz="2000" b="1" i="1" dirty="0">
                    <a:solidFill>
                      <a:srgbClr val="CC0000"/>
                    </a:solidFill>
                    <a:latin typeface="Arial"/>
                    <a:ea typeface="+mn-ea"/>
                    <a:cs typeface="Arial"/>
                  </a:rPr>
                  <a:t>Testing </a:t>
                </a:r>
              </a:p>
              <a:p>
                <a:pPr algn="ctr" eaLnBrk="1" fontAlgn="auto" hangingPunct="1">
                  <a:spcBef>
                    <a:spcPts val="0"/>
                  </a:spcBef>
                  <a:spcAft>
                    <a:spcPts val="0"/>
                  </a:spcAft>
                  <a:defRPr/>
                </a:pPr>
                <a:r>
                  <a:rPr lang="en-GB" sz="2000" b="1" i="1" dirty="0">
                    <a:solidFill>
                      <a:srgbClr val="CC0000"/>
                    </a:solidFill>
                    <a:latin typeface="Arial"/>
                    <a:ea typeface="+mn-ea"/>
                    <a:cs typeface="Arial"/>
                  </a:rPr>
                  <a:t>(or prediction)</a:t>
                </a:r>
              </a:p>
              <a:p>
                <a:pPr algn="ctr" eaLnBrk="1" fontAlgn="auto" hangingPunct="1">
                  <a:spcBef>
                    <a:spcPts val="0"/>
                  </a:spcBef>
                  <a:spcAft>
                    <a:spcPts val="0"/>
                  </a:spcAft>
                  <a:defRPr/>
                </a:pPr>
                <a:r>
                  <a:rPr lang="en-GB" sz="2000" b="1" i="1" dirty="0">
                    <a:solidFill>
                      <a:srgbClr val="CC0000"/>
                    </a:solidFill>
                    <a:latin typeface="Arial"/>
                    <a:ea typeface="+mn-ea"/>
                    <a:cs typeface="Arial"/>
                  </a:rPr>
                  <a:t>set  </a:t>
                </a:r>
              </a:p>
            </p:txBody>
          </p:sp>
        </p:grpSp>
        <p:sp>
          <p:nvSpPr>
            <p:cNvPr id="144394" name="Text Box 10">
              <a:extLst>
                <a:ext uri="{FF2B5EF4-FFF2-40B4-BE49-F238E27FC236}">
                  <a16:creationId xmlns:a16="http://schemas.microsoft.com/office/drawing/2014/main" id="{281871CA-0E44-7D44-B84F-8704EFC74572}"/>
                </a:ext>
              </a:extLst>
            </p:cNvPr>
            <p:cNvSpPr txBox="1">
              <a:spLocks noChangeArrowheads="1"/>
            </p:cNvSpPr>
            <p:nvPr/>
          </p:nvSpPr>
          <p:spPr bwMode="auto">
            <a:xfrm>
              <a:off x="422" y="749"/>
              <a:ext cx="116" cy="233"/>
            </a:xfrm>
            <a:prstGeom prst="rect">
              <a:avLst/>
            </a:prstGeom>
            <a:noFill/>
            <a:ln>
              <a:noFill/>
            </a:ln>
            <a:effectLst>
              <a:outerShdw blurRad="63500" dist="29783" dir="1514402" algn="ctr" rotWithShape="0">
                <a:schemeClr val="bg2">
                  <a:alpha val="74998"/>
                </a:schemeClr>
              </a:outerShdw>
            </a:effectLst>
          </p:spPr>
          <p:txBody>
            <a:bodyPr wrap="none">
              <a:spAutoFit/>
            </a:bodyPr>
            <a:lstStyle/>
            <a:p>
              <a:pPr eaLnBrk="1" fontAlgn="auto" hangingPunct="1">
                <a:spcBef>
                  <a:spcPts val="0"/>
                </a:spcBef>
                <a:spcAft>
                  <a:spcPts val="0"/>
                </a:spcAft>
                <a:defRPr/>
              </a:pPr>
              <a:endParaRPr lang="en-GB" b="1">
                <a:solidFill>
                  <a:srgbClr val="CC0000"/>
                </a:solidFill>
                <a:latin typeface="Arial"/>
                <a:ea typeface="+mn-ea"/>
                <a:cs typeface="Arial"/>
              </a:endParaRPr>
            </a:p>
          </p:txBody>
        </p:sp>
      </p:grpSp>
      <p:sp>
        <p:nvSpPr>
          <p:cNvPr id="144395" name="Text Box 11">
            <a:extLst>
              <a:ext uri="{FF2B5EF4-FFF2-40B4-BE49-F238E27FC236}">
                <a16:creationId xmlns:a16="http://schemas.microsoft.com/office/drawing/2014/main" id="{9B91D5DA-51AB-5047-B597-DE924832EA53}"/>
              </a:ext>
            </a:extLst>
          </p:cNvPr>
          <p:cNvSpPr txBox="1">
            <a:spLocks noChangeArrowheads="1"/>
          </p:cNvSpPr>
          <p:nvPr/>
        </p:nvSpPr>
        <p:spPr bwMode="auto">
          <a:xfrm>
            <a:off x="901700" y="228600"/>
            <a:ext cx="7178675" cy="579438"/>
          </a:xfrm>
          <a:prstGeom prst="rect">
            <a:avLst/>
          </a:prstGeom>
          <a:noFill/>
          <a:ln>
            <a:noFill/>
          </a:ln>
          <a:effectLst>
            <a:outerShdw blurRad="63500" dist="38099" dir="2700000" algn="ctr" rotWithShape="0">
              <a:schemeClr val="bg2">
                <a:alpha val="74998"/>
              </a:schemeClr>
            </a:outerShdw>
          </a:effectLst>
        </p:spPr>
        <p:txBody>
          <a:bodyPr>
            <a:spAutoFit/>
          </a:bodyPr>
          <a:lstStyle/>
          <a:p>
            <a:pPr algn="ctr" eaLnBrk="1" fontAlgn="auto" hangingPunct="1">
              <a:spcBef>
                <a:spcPts val="0"/>
              </a:spcBef>
              <a:spcAft>
                <a:spcPts val="0"/>
              </a:spcAft>
              <a:defRPr/>
            </a:pPr>
            <a:endParaRPr lang="en-GB" sz="3200" b="1">
              <a:solidFill>
                <a:srgbClr val="CC0000"/>
              </a:solidFill>
              <a:latin typeface="Comic Sans MS" charset="0"/>
              <a:ea typeface="+mn-ea"/>
            </a:endParaRPr>
          </a:p>
        </p:txBody>
      </p:sp>
      <p:sp>
        <p:nvSpPr>
          <p:cNvPr id="144396" name="Text Box 12">
            <a:extLst>
              <a:ext uri="{FF2B5EF4-FFF2-40B4-BE49-F238E27FC236}">
                <a16:creationId xmlns:a16="http://schemas.microsoft.com/office/drawing/2014/main" id="{9543D9C4-504B-454A-883E-F5CFBBCA6084}"/>
              </a:ext>
            </a:extLst>
          </p:cNvPr>
          <p:cNvSpPr txBox="1">
            <a:spLocks noChangeArrowheads="1"/>
          </p:cNvSpPr>
          <p:nvPr/>
        </p:nvSpPr>
        <p:spPr bwMode="auto">
          <a:xfrm>
            <a:off x="592138" y="26933"/>
            <a:ext cx="7980362" cy="646331"/>
          </a:xfrm>
          <a:prstGeom prst="rect">
            <a:avLst/>
          </a:prstGeom>
          <a:noFill/>
          <a:ln>
            <a:noFill/>
          </a:ln>
          <a:effectLst/>
        </p:spPr>
        <p:txBody>
          <a:bodyPr>
            <a:spAutoFit/>
          </a:bodyPr>
          <a:lstStyle/>
          <a:p>
            <a:pPr algn="ctr" eaLnBrk="1" fontAlgn="auto" hangingPunct="1">
              <a:spcBef>
                <a:spcPts val="0"/>
              </a:spcBef>
              <a:spcAft>
                <a:spcPts val="0"/>
              </a:spcAft>
              <a:defRPr/>
            </a:pPr>
            <a:r>
              <a:rPr lang="en-GB" sz="3600" b="1" dirty="0">
                <a:solidFill>
                  <a:srgbClr val="4167FF"/>
                </a:solidFill>
                <a:latin typeface="Arial"/>
                <a:ea typeface="+mn-ea"/>
                <a:cs typeface="Arial"/>
              </a:rPr>
              <a:t>Testing and validating a NN</a:t>
            </a:r>
            <a:endParaRPr lang="it-IT" b="1" dirty="0">
              <a:solidFill>
                <a:srgbClr val="4167FF"/>
              </a:solidFill>
              <a:latin typeface="Arial"/>
              <a:ea typeface="+mn-ea"/>
              <a:cs typeface="Arial"/>
            </a:endParaRPr>
          </a:p>
        </p:txBody>
      </p:sp>
      <p:sp>
        <p:nvSpPr>
          <p:cNvPr id="13" name="Text Box 44">
            <a:extLst>
              <a:ext uri="{FF2B5EF4-FFF2-40B4-BE49-F238E27FC236}">
                <a16:creationId xmlns:a16="http://schemas.microsoft.com/office/drawing/2014/main" id="{23B51F44-8C14-C144-BD19-DBE19A9B0F16}"/>
              </a:ext>
            </a:extLst>
          </p:cNvPr>
          <p:cNvSpPr txBox="1">
            <a:spLocks noChangeArrowheads="1"/>
          </p:cNvSpPr>
          <p:nvPr/>
        </p:nvSpPr>
        <p:spPr bwMode="auto">
          <a:xfrm>
            <a:off x="185738" y="4284016"/>
            <a:ext cx="8731250" cy="2554545"/>
          </a:xfrm>
          <a:prstGeom prst="rect">
            <a:avLst/>
          </a:prstGeom>
          <a:noFill/>
          <a:ln>
            <a:noFill/>
          </a:ln>
          <a:effectLst/>
        </p:spPr>
        <p:txBody>
          <a:bodyPr>
            <a:spAutoFit/>
          </a:bodyPr>
          <a:lstStyle/>
          <a:p>
            <a:pPr marL="457200" indent="-457200" eaLnBrk="1" fontAlgn="auto" hangingPunct="1">
              <a:spcBef>
                <a:spcPts val="0"/>
              </a:spcBef>
              <a:spcAft>
                <a:spcPts val="0"/>
              </a:spcAft>
              <a:buFont typeface="Arial"/>
              <a:buChar char="•"/>
              <a:defRPr/>
            </a:pPr>
            <a:r>
              <a:rPr lang="en-GB" sz="2400" b="1" dirty="0">
                <a:solidFill>
                  <a:srgbClr val="000090"/>
                </a:solidFill>
                <a:latin typeface="Arial"/>
                <a:ea typeface="+mn-ea"/>
                <a:cs typeface="Arial"/>
              </a:rPr>
              <a:t>Training set: A set of known mapping datasets (</a:t>
            </a:r>
            <a:r>
              <a:rPr lang="en-GB" sz="2400" b="1" dirty="0" err="1">
                <a:solidFill>
                  <a:srgbClr val="000090"/>
                </a:solidFill>
                <a:latin typeface="Arial"/>
                <a:ea typeface="+mn-ea"/>
                <a:cs typeface="Arial"/>
              </a:rPr>
              <a:t>f.i</a:t>
            </a:r>
            <a:r>
              <a:rPr lang="en-GB" sz="2400" b="1" dirty="0">
                <a:solidFill>
                  <a:srgbClr val="000090"/>
                </a:solidFill>
                <a:latin typeface="Arial"/>
                <a:ea typeface="+mn-ea"/>
                <a:cs typeface="Arial"/>
              </a:rPr>
              <a:t>. non-homologous proteins with known structure)</a:t>
            </a:r>
          </a:p>
          <a:p>
            <a:pPr marL="457200" indent="-457200" eaLnBrk="1" fontAlgn="auto" hangingPunct="1">
              <a:spcBef>
                <a:spcPts val="0"/>
              </a:spcBef>
              <a:spcAft>
                <a:spcPts val="0"/>
              </a:spcAft>
              <a:buFont typeface="Arial"/>
              <a:buChar char="•"/>
              <a:defRPr/>
            </a:pPr>
            <a:endParaRPr lang="en-GB" sz="1600" b="1" dirty="0">
              <a:solidFill>
                <a:srgbClr val="000090"/>
              </a:solidFill>
              <a:latin typeface="Arial"/>
              <a:ea typeface="+mn-ea"/>
              <a:cs typeface="Arial"/>
            </a:endParaRPr>
          </a:p>
          <a:p>
            <a:pPr marL="457200" indent="-457200" eaLnBrk="1" fontAlgn="auto" hangingPunct="1">
              <a:spcBef>
                <a:spcPts val="0"/>
              </a:spcBef>
              <a:spcAft>
                <a:spcPts val="0"/>
              </a:spcAft>
              <a:buFont typeface="Arial"/>
              <a:buChar char="•"/>
              <a:defRPr/>
            </a:pPr>
            <a:r>
              <a:rPr lang="en-GB" sz="2400" b="1" dirty="0">
                <a:solidFill>
                  <a:srgbClr val="C00000"/>
                </a:solidFill>
                <a:latin typeface="Arial"/>
                <a:ea typeface="+mn-ea"/>
                <a:cs typeface="Arial"/>
              </a:rPr>
              <a:t>Test set: A disjointed set to use as a performance test</a:t>
            </a:r>
            <a:endParaRPr lang="en-GB" sz="2400" b="1" dirty="0">
              <a:solidFill>
                <a:srgbClr val="FF0000"/>
              </a:solidFill>
              <a:latin typeface="Arial"/>
              <a:ea typeface="+mn-ea"/>
              <a:cs typeface="Arial"/>
            </a:endParaRPr>
          </a:p>
          <a:p>
            <a:pPr marL="1371600" lvl="2" indent="-457200" eaLnBrk="1" fontAlgn="auto" hangingPunct="1">
              <a:spcBef>
                <a:spcPts val="0"/>
              </a:spcBef>
              <a:spcAft>
                <a:spcPts val="0"/>
              </a:spcAft>
              <a:buFont typeface="Wingdings" pitchFamily="2" charset="2"/>
              <a:buChar char="Ø"/>
              <a:defRPr/>
            </a:pPr>
            <a:r>
              <a:rPr lang="en-GB" sz="2400" b="1" i="1" dirty="0">
                <a:latin typeface="Arial"/>
                <a:ea typeface="+mn-ea"/>
                <a:cs typeface="Arial"/>
              </a:rPr>
              <a:t>Do the rules work? </a:t>
            </a:r>
          </a:p>
          <a:p>
            <a:pPr marL="2286000" lvl="4" indent="-457200" eaLnBrk="1" fontAlgn="auto" hangingPunct="1">
              <a:spcBef>
                <a:spcPts val="0"/>
              </a:spcBef>
              <a:spcAft>
                <a:spcPts val="0"/>
              </a:spcAft>
              <a:buFont typeface="Wingdings" pitchFamily="2" charset="2"/>
              <a:buChar char="Ø"/>
              <a:defRPr/>
            </a:pPr>
            <a:r>
              <a:rPr lang="en-GB" sz="2400" b="1" i="1" dirty="0">
                <a:latin typeface="Arial"/>
                <a:ea typeface="+mn-ea"/>
                <a:cs typeface="Arial"/>
              </a:rPr>
              <a:t>Are they general enough? </a:t>
            </a:r>
          </a:p>
          <a:p>
            <a:pPr marL="2743200" lvl="5" indent="-457200">
              <a:buFont typeface="Wingdings" pitchFamily="2" charset="2"/>
              <a:buChar char="Ø"/>
              <a:defRPr/>
            </a:pPr>
            <a:r>
              <a:rPr lang="en-GB" sz="2400" b="1" i="1" dirty="0">
                <a:latin typeface="Arial"/>
                <a:ea typeface="+mn-ea"/>
                <a:cs typeface="Arial"/>
              </a:rPr>
              <a:t>Overtraining?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44386"/>
                                        </p:tgtEl>
                                        <p:attrNameLst>
                                          <p:attrName>style.visibility</p:attrName>
                                        </p:attrNameLst>
                                      </p:cBhvr>
                                      <p:to>
                                        <p:strVal val="visible"/>
                                      </p:to>
                                    </p:set>
                                    <p:anim calcmode="lin" valueType="num">
                                      <p:cBhvr>
                                        <p:cTn id="7" dur="500" fill="hold"/>
                                        <p:tgtEl>
                                          <p:spTgt spid="144386"/>
                                        </p:tgtEl>
                                        <p:attrNameLst>
                                          <p:attrName>ppt_w</p:attrName>
                                        </p:attrNameLst>
                                      </p:cBhvr>
                                      <p:tavLst>
                                        <p:tav tm="0">
                                          <p:val>
                                            <p:fltVal val="0"/>
                                          </p:val>
                                        </p:tav>
                                        <p:tav tm="100000">
                                          <p:val>
                                            <p:strVal val="#ppt_w"/>
                                          </p:val>
                                        </p:tav>
                                      </p:tavLst>
                                    </p:anim>
                                    <p:anim calcmode="lin" valueType="num">
                                      <p:cBhvr>
                                        <p:cTn id="8" dur="500" fill="hold"/>
                                        <p:tgtEl>
                                          <p:spTgt spid="144386"/>
                                        </p:tgtEl>
                                        <p:attrNameLst>
                                          <p:attrName>ppt_h</p:attrName>
                                        </p:attrNameLst>
                                      </p:cBhvr>
                                      <p:tavLst>
                                        <p:tav tm="0">
                                          <p:val>
                                            <p:fltVal val="0"/>
                                          </p:val>
                                        </p:tav>
                                        <p:tav tm="100000">
                                          <p:val>
                                            <p:strVal val="#ppt_h"/>
                                          </p:val>
                                        </p:tav>
                                      </p:tavLst>
                                    </p:anim>
                                    <p:anim calcmode="lin" valueType="num">
                                      <p:cBhvr>
                                        <p:cTn id="9" dur="500" fill="hold"/>
                                        <p:tgtEl>
                                          <p:spTgt spid="144386"/>
                                        </p:tgtEl>
                                        <p:attrNameLst>
                                          <p:attrName>ppt_x</p:attrName>
                                        </p:attrNameLst>
                                      </p:cBhvr>
                                      <p:tavLst>
                                        <p:tav tm="0">
                                          <p:val>
                                            <p:fltVal val="0.5"/>
                                          </p:val>
                                        </p:tav>
                                        <p:tav tm="100000">
                                          <p:val>
                                            <p:strVal val="#ppt_x"/>
                                          </p:val>
                                        </p:tav>
                                      </p:tavLst>
                                    </p:anim>
                                    <p:anim calcmode="lin" valueType="num">
                                      <p:cBhvr>
                                        <p:cTn id="10" dur="500" fill="hold"/>
                                        <p:tgtEl>
                                          <p:spTgt spid="14438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44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66"/>
          <p:cNvPicPr preferRelativeResize="0"/>
          <p:nvPr/>
        </p:nvPicPr>
        <p:blipFill rotWithShape="1">
          <a:blip r:embed="rId3">
            <a:alphaModFix/>
          </a:blip>
          <a:srcRect r="1487"/>
          <a:stretch/>
        </p:blipFill>
        <p:spPr>
          <a:xfrm>
            <a:off x="2179251" y="1651633"/>
            <a:ext cx="2921875" cy="3815926"/>
          </a:xfrm>
          <a:prstGeom prst="rect">
            <a:avLst/>
          </a:prstGeom>
          <a:noFill/>
          <a:ln>
            <a:noFill/>
          </a:ln>
        </p:spPr>
      </p:pic>
      <p:sp>
        <p:nvSpPr>
          <p:cNvPr id="570" name="Google Shape;570;p66"/>
          <p:cNvSpPr txBox="1">
            <a:spLocks noGrp="1"/>
          </p:cNvSpPr>
          <p:nvPr>
            <p:ph type="title"/>
          </p:nvPr>
        </p:nvSpPr>
        <p:spPr>
          <a:xfrm>
            <a:off x="148198" y="230176"/>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it" sz="3600" b="1" dirty="0">
                <a:solidFill>
                  <a:srgbClr val="4167FF"/>
                </a:solidFill>
              </a:rPr>
              <a:t>K-FOLD CROSS </a:t>
            </a:r>
            <a:r>
              <a:rPr lang="it" sz="3600" b="1" dirty="0">
                <a:solidFill>
                  <a:srgbClr val="4167FF"/>
                </a:solidFill>
                <a:latin typeface="Arial" panose="020B0604020202020204" pitchFamily="34" charset="0"/>
                <a:cs typeface="Arial" panose="020B0604020202020204" pitchFamily="34" charset="0"/>
              </a:rPr>
              <a:t>VALIDATION</a:t>
            </a:r>
            <a:endParaRPr sz="3600" b="1" dirty="0">
              <a:solidFill>
                <a:srgbClr val="4167FF"/>
              </a:solidFill>
              <a:latin typeface="Arial" panose="020B0604020202020204" pitchFamily="34" charset="0"/>
              <a:cs typeface="Arial" panose="020B0604020202020204" pitchFamily="34" charset="0"/>
            </a:endParaRPr>
          </a:p>
        </p:txBody>
      </p:sp>
      <p:sp>
        <p:nvSpPr>
          <p:cNvPr id="571" name="Google Shape;571;p66"/>
          <p:cNvSpPr txBox="1"/>
          <p:nvPr/>
        </p:nvSpPr>
        <p:spPr>
          <a:xfrm>
            <a:off x="5430400" y="996981"/>
            <a:ext cx="3581700" cy="4985950"/>
          </a:xfrm>
          <a:prstGeom prst="rect">
            <a:avLst/>
          </a:prstGeom>
          <a:noFill/>
          <a:ln>
            <a:noFill/>
          </a:ln>
        </p:spPr>
        <p:txBody>
          <a:bodyPr spcFirstLastPara="1" wrap="square" lIns="91425" tIns="91425" rIns="91425" bIns="91425" anchor="t" anchorCtr="0">
            <a:spAutoFit/>
          </a:bodyPr>
          <a:lstStyle/>
          <a:p>
            <a:pPr marL="457200" indent="-342900">
              <a:spcBef>
                <a:spcPts val="0"/>
              </a:spcBef>
              <a:spcAft>
                <a:spcPts val="0"/>
              </a:spcAft>
              <a:buClr>
                <a:srgbClr val="073763"/>
              </a:buClr>
              <a:buSzPts val="1800"/>
              <a:buChar char="●"/>
            </a:pPr>
            <a:r>
              <a:rPr lang="it" sz="2000" dirty="0">
                <a:solidFill>
                  <a:srgbClr val="073763"/>
                </a:solidFill>
                <a:latin typeface="Arial" panose="020B0604020202020204" pitchFamily="34" charset="0"/>
                <a:cs typeface="Arial" panose="020B0604020202020204" pitchFamily="34" charset="0"/>
              </a:rPr>
              <a:t>all </a:t>
            </a:r>
            <a:r>
              <a:rPr lang="it" sz="2000" i="1" dirty="0">
                <a:solidFill>
                  <a:srgbClr val="073763"/>
                </a:solidFill>
                <a:latin typeface="Arial" panose="020B0604020202020204" pitchFamily="34" charset="0"/>
                <a:cs typeface="Arial" panose="020B0604020202020204" pitchFamily="34" charset="0"/>
              </a:rPr>
              <a:t>n </a:t>
            </a:r>
            <a:r>
              <a:rPr lang="it" sz="2000" dirty="0">
                <a:solidFill>
                  <a:srgbClr val="073763"/>
                </a:solidFill>
                <a:latin typeface="Arial" panose="020B0604020202020204" pitchFamily="34" charset="0"/>
                <a:cs typeface="Arial" panose="020B0604020202020204" pitchFamily="34" charset="0"/>
              </a:rPr>
              <a:t>observations are used for both training and validation</a:t>
            </a:r>
            <a:endParaRPr sz="2000" dirty="0">
              <a:solidFill>
                <a:srgbClr val="073763"/>
              </a:solidFill>
              <a:latin typeface="Arial" panose="020B0604020202020204" pitchFamily="34" charset="0"/>
              <a:cs typeface="Arial" panose="020B0604020202020204" pitchFamily="34" charset="0"/>
            </a:endParaRPr>
          </a:p>
          <a:p>
            <a:pPr marL="457200">
              <a:spcBef>
                <a:spcPts val="0"/>
              </a:spcBef>
              <a:spcAft>
                <a:spcPts val="0"/>
              </a:spcAft>
            </a:pPr>
            <a:endParaRPr sz="2000" dirty="0">
              <a:solidFill>
                <a:srgbClr val="073763"/>
              </a:solidFill>
              <a:latin typeface="Arial" panose="020B0604020202020204" pitchFamily="34" charset="0"/>
              <a:cs typeface="Arial" panose="020B0604020202020204" pitchFamily="34" charset="0"/>
            </a:endParaRPr>
          </a:p>
          <a:p>
            <a:pPr marL="457200" indent="-342900">
              <a:spcBef>
                <a:spcPts val="0"/>
              </a:spcBef>
              <a:spcAft>
                <a:spcPts val="0"/>
              </a:spcAft>
              <a:buClr>
                <a:srgbClr val="073763"/>
              </a:buClr>
              <a:buSzPts val="1800"/>
              <a:buChar char="●"/>
            </a:pPr>
            <a:r>
              <a:rPr lang="it" sz="2000" dirty="0">
                <a:solidFill>
                  <a:srgbClr val="073763"/>
                </a:solidFill>
                <a:latin typeface="Arial" panose="020B0604020202020204" pitchFamily="34" charset="0"/>
                <a:cs typeface="Arial" panose="020B0604020202020204" pitchFamily="34" charset="0"/>
              </a:rPr>
              <a:t>each observation is used for validation exactly once and is used in training k-1 times</a:t>
            </a:r>
            <a:endParaRPr sz="2000" dirty="0">
              <a:solidFill>
                <a:srgbClr val="073763"/>
              </a:solidFill>
              <a:latin typeface="Arial" panose="020B0604020202020204" pitchFamily="34" charset="0"/>
              <a:cs typeface="Arial" panose="020B0604020202020204" pitchFamily="34" charset="0"/>
            </a:endParaRPr>
          </a:p>
          <a:p>
            <a:pPr marL="457200">
              <a:spcBef>
                <a:spcPts val="0"/>
              </a:spcBef>
              <a:spcAft>
                <a:spcPts val="0"/>
              </a:spcAft>
            </a:pPr>
            <a:endParaRPr sz="2000" dirty="0">
              <a:solidFill>
                <a:srgbClr val="073763"/>
              </a:solidFill>
              <a:latin typeface="Arial" panose="020B0604020202020204" pitchFamily="34" charset="0"/>
              <a:cs typeface="Arial" panose="020B0604020202020204" pitchFamily="34" charset="0"/>
            </a:endParaRPr>
          </a:p>
          <a:p>
            <a:pPr marL="457200">
              <a:spcBef>
                <a:spcPts val="0"/>
              </a:spcBef>
              <a:spcAft>
                <a:spcPts val="0"/>
              </a:spcAft>
            </a:pPr>
            <a:endParaRPr sz="2000" dirty="0">
              <a:solidFill>
                <a:srgbClr val="073763"/>
              </a:solidFill>
              <a:latin typeface="Arial" panose="020B0604020202020204" pitchFamily="34" charset="0"/>
              <a:cs typeface="Arial" panose="020B0604020202020204" pitchFamily="34" charset="0"/>
            </a:endParaRPr>
          </a:p>
          <a:p>
            <a:pPr marL="457200">
              <a:spcBef>
                <a:spcPts val="0"/>
              </a:spcBef>
              <a:spcAft>
                <a:spcPts val="0"/>
              </a:spcAft>
            </a:pPr>
            <a:endParaRPr sz="2000" dirty="0">
              <a:solidFill>
                <a:srgbClr val="073763"/>
              </a:solidFill>
              <a:latin typeface="Arial" panose="020B0604020202020204" pitchFamily="34" charset="0"/>
              <a:cs typeface="Arial" panose="020B0604020202020204" pitchFamily="34" charset="0"/>
            </a:endParaRPr>
          </a:p>
          <a:p>
            <a:pPr marL="457200">
              <a:spcBef>
                <a:spcPts val="0"/>
              </a:spcBef>
              <a:spcAft>
                <a:spcPts val="0"/>
              </a:spcAft>
            </a:pPr>
            <a:endParaRPr sz="2000" dirty="0">
              <a:solidFill>
                <a:srgbClr val="073763"/>
              </a:solidFill>
              <a:latin typeface="Arial" panose="020B0604020202020204" pitchFamily="34" charset="0"/>
              <a:cs typeface="Arial" panose="020B0604020202020204" pitchFamily="34" charset="0"/>
            </a:endParaRPr>
          </a:p>
          <a:p>
            <a:pPr marL="457200">
              <a:spcBef>
                <a:spcPts val="0"/>
              </a:spcBef>
              <a:spcAft>
                <a:spcPts val="0"/>
              </a:spcAft>
            </a:pPr>
            <a:endParaRPr sz="3200" dirty="0">
              <a:solidFill>
                <a:srgbClr val="073763"/>
              </a:solidFill>
              <a:latin typeface="Arial" panose="020B0604020202020204" pitchFamily="34" charset="0"/>
              <a:cs typeface="Arial" panose="020B0604020202020204" pitchFamily="34" charset="0"/>
            </a:endParaRPr>
          </a:p>
          <a:p>
            <a:pPr marL="457200" indent="-342900">
              <a:spcBef>
                <a:spcPts val="0"/>
              </a:spcBef>
              <a:spcAft>
                <a:spcPts val="0"/>
              </a:spcAft>
              <a:buClr>
                <a:srgbClr val="073763"/>
              </a:buClr>
              <a:buSzPts val="1800"/>
              <a:buChar char="●"/>
            </a:pPr>
            <a:r>
              <a:rPr lang="it" sz="2000" dirty="0">
                <a:solidFill>
                  <a:srgbClr val="073763"/>
                </a:solidFill>
                <a:latin typeface="Arial" panose="020B0604020202020204" pitchFamily="34" charset="0"/>
                <a:cs typeface="Arial" panose="020B0604020202020204" pitchFamily="34" charset="0"/>
              </a:rPr>
              <a:t>If</a:t>
            </a:r>
            <a:r>
              <a:rPr lang="it" sz="2000" i="1" dirty="0">
                <a:solidFill>
                  <a:srgbClr val="073763"/>
                </a:solidFill>
                <a:latin typeface="Arial" panose="020B0604020202020204" pitchFamily="34" charset="0"/>
                <a:cs typeface="Arial" panose="020B0604020202020204" pitchFamily="34" charset="0"/>
              </a:rPr>
              <a:t> K=n</a:t>
            </a:r>
            <a:r>
              <a:rPr lang="it" sz="2000" dirty="0">
                <a:solidFill>
                  <a:srgbClr val="073763"/>
                </a:solidFill>
                <a:latin typeface="Arial" panose="020B0604020202020204" pitchFamily="34" charset="0"/>
                <a:cs typeface="Arial" panose="020B0604020202020204" pitchFamily="34" charset="0"/>
              </a:rPr>
              <a:t> Leave One Out CV </a:t>
            </a:r>
            <a:endParaRPr sz="2000" dirty="0">
              <a:solidFill>
                <a:srgbClr val="073763"/>
              </a:solidFill>
              <a:latin typeface="Arial" panose="020B0604020202020204" pitchFamily="34" charset="0"/>
              <a:cs typeface="Arial" panose="020B0604020202020204" pitchFamily="34" charset="0"/>
            </a:endParaRPr>
          </a:p>
          <a:p>
            <a:pPr>
              <a:spcBef>
                <a:spcPts val="0"/>
              </a:spcBef>
              <a:spcAft>
                <a:spcPts val="0"/>
              </a:spcAft>
            </a:pPr>
            <a:endParaRPr sz="2000" dirty="0">
              <a:solidFill>
                <a:srgbClr val="274E13"/>
              </a:solidFill>
              <a:latin typeface="Arial" panose="020B0604020202020204" pitchFamily="34" charset="0"/>
              <a:cs typeface="Arial" panose="020B0604020202020204" pitchFamily="34" charset="0"/>
            </a:endParaRPr>
          </a:p>
        </p:txBody>
      </p:sp>
      <p:cxnSp>
        <p:nvCxnSpPr>
          <p:cNvPr id="572" name="Google Shape;572;p66"/>
          <p:cNvCxnSpPr/>
          <p:nvPr/>
        </p:nvCxnSpPr>
        <p:spPr>
          <a:xfrm rot="10800000" flipH="1">
            <a:off x="5227000" y="3831100"/>
            <a:ext cx="203400" cy="300"/>
          </a:xfrm>
          <a:prstGeom prst="straightConnector1">
            <a:avLst/>
          </a:prstGeom>
          <a:noFill/>
          <a:ln w="9525" cap="flat" cmpd="sng">
            <a:solidFill>
              <a:schemeClr val="dk2"/>
            </a:solidFill>
            <a:prstDash val="solid"/>
            <a:round/>
            <a:headEnd type="none" w="med" len="med"/>
            <a:tailEnd type="triangle" w="med" len="med"/>
          </a:ln>
        </p:spPr>
      </p:cxnSp>
      <p:sp>
        <p:nvSpPr>
          <p:cNvPr id="573" name="Google Shape;573;p66"/>
          <p:cNvSpPr txBox="1"/>
          <p:nvPr/>
        </p:nvSpPr>
        <p:spPr>
          <a:xfrm>
            <a:off x="5388625" y="3520883"/>
            <a:ext cx="1576124" cy="1246465"/>
          </a:xfrm>
          <a:prstGeom prst="rect">
            <a:avLst/>
          </a:prstGeom>
          <a:noFill/>
          <a:ln>
            <a:noFill/>
          </a:ln>
        </p:spPr>
        <p:txBody>
          <a:bodyPr spcFirstLastPara="1" wrap="square" lIns="91425" tIns="91425" rIns="91425" bIns="91425" anchor="t" anchorCtr="0">
            <a:spAutoFit/>
          </a:bodyPr>
          <a:lstStyle/>
          <a:p>
            <a:pPr>
              <a:spcBef>
                <a:spcPts val="0"/>
              </a:spcBef>
              <a:spcAft>
                <a:spcPts val="0"/>
              </a:spcAft>
            </a:pPr>
            <a:r>
              <a:rPr lang="it" dirty="0">
                <a:solidFill>
                  <a:srgbClr val="FF0000"/>
                </a:solidFill>
              </a:rPr>
              <a:t>Average</a:t>
            </a:r>
            <a:endParaRPr dirty="0">
              <a:solidFill>
                <a:srgbClr val="FF0000"/>
              </a:solidFill>
            </a:endParaRPr>
          </a:p>
          <a:p>
            <a:pPr>
              <a:spcBef>
                <a:spcPts val="0"/>
              </a:spcBef>
              <a:spcAft>
                <a:spcPts val="0"/>
              </a:spcAft>
            </a:pPr>
            <a:r>
              <a:rPr lang="it" dirty="0">
                <a:solidFill>
                  <a:srgbClr val="FF0000"/>
                </a:solidFill>
              </a:rPr>
              <a:t>performance</a:t>
            </a:r>
            <a:endParaRPr dirty="0">
              <a:solidFill>
                <a:srgbClr val="FF0000"/>
              </a:solidFill>
            </a:endParaRPr>
          </a:p>
          <a:p>
            <a:pPr>
              <a:spcBef>
                <a:spcPts val="0"/>
              </a:spcBef>
              <a:spcAft>
                <a:spcPts val="0"/>
              </a:spcAft>
              <a:buClr>
                <a:schemeClr val="dk1"/>
              </a:buClr>
              <a:buSzPts val="1100"/>
            </a:pPr>
            <a:r>
              <a:rPr lang="it" dirty="0">
                <a:solidFill>
                  <a:srgbClr val="FF0000"/>
                </a:solidFill>
              </a:rPr>
              <a:t>measure</a:t>
            </a:r>
            <a:endParaRPr dirty="0">
              <a:solidFill>
                <a:srgbClr val="FF0000"/>
              </a:solidFill>
            </a:endParaRPr>
          </a:p>
          <a:p>
            <a:pPr>
              <a:spcBef>
                <a:spcPts val="0"/>
              </a:spcBef>
              <a:spcAft>
                <a:spcPts val="0"/>
              </a:spcAft>
              <a:buClr>
                <a:schemeClr val="dk1"/>
              </a:buClr>
              <a:buSzPts val="1100"/>
            </a:pPr>
            <a:endParaRPr sz="1500" dirty="0">
              <a:solidFill>
                <a:srgbClr val="FF0000"/>
              </a:solidFill>
            </a:endParaRPr>
          </a:p>
        </p:txBody>
      </p:sp>
      <p:sp>
        <p:nvSpPr>
          <p:cNvPr id="574" name="Google Shape;574;p66"/>
          <p:cNvSpPr/>
          <p:nvPr/>
        </p:nvSpPr>
        <p:spPr>
          <a:xfrm>
            <a:off x="5159075" y="2509158"/>
            <a:ext cx="71100" cy="2958300"/>
          </a:xfrm>
          <a:prstGeom prst="rightBracket">
            <a:avLst>
              <a:gd name="adj" fmla="val 8333"/>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F67EC506-40D9-7144-91E8-B915B3D35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874"/>
          <a:stretch>
            <a:fillRect/>
          </a:stretch>
        </p:blipFill>
        <p:spPr bwMode="auto">
          <a:xfrm>
            <a:off x="34925" y="609600"/>
            <a:ext cx="792162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Text Box 3">
            <a:extLst>
              <a:ext uri="{FF2B5EF4-FFF2-40B4-BE49-F238E27FC236}">
                <a16:creationId xmlns:a16="http://schemas.microsoft.com/office/drawing/2014/main" id="{919553AB-A064-5D4A-BA2A-083A686DDAD5}"/>
              </a:ext>
            </a:extLst>
          </p:cNvPr>
          <p:cNvSpPr txBox="1">
            <a:spLocks noChangeArrowheads="1"/>
          </p:cNvSpPr>
          <p:nvPr/>
        </p:nvSpPr>
        <p:spPr bwMode="auto">
          <a:xfrm>
            <a:off x="39688" y="3105150"/>
            <a:ext cx="1331912" cy="701675"/>
          </a:xfrm>
          <a:prstGeom prst="rect">
            <a:avLst/>
          </a:prstGeom>
          <a:solidFill>
            <a:srgbClr val="E0DB8A"/>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dirty="0">
                <a:solidFill>
                  <a:srgbClr val="000066"/>
                </a:solidFill>
                <a:latin typeface="Arial" panose="020B0604020202020204" pitchFamily="34" charset="0"/>
              </a:rPr>
              <a:t>RNA</a:t>
            </a:r>
          </a:p>
        </p:txBody>
      </p:sp>
      <p:sp>
        <p:nvSpPr>
          <p:cNvPr id="18435" name="Text Box 4">
            <a:extLst>
              <a:ext uri="{FF2B5EF4-FFF2-40B4-BE49-F238E27FC236}">
                <a16:creationId xmlns:a16="http://schemas.microsoft.com/office/drawing/2014/main" id="{13B91417-BD39-3C41-88EA-6292CE66A315}"/>
              </a:ext>
            </a:extLst>
          </p:cNvPr>
          <p:cNvSpPr txBox="1">
            <a:spLocks noChangeArrowheads="1"/>
          </p:cNvSpPr>
          <p:nvPr/>
        </p:nvSpPr>
        <p:spPr bwMode="auto">
          <a:xfrm>
            <a:off x="7772400" y="3105150"/>
            <a:ext cx="1331913" cy="701675"/>
          </a:xfrm>
          <a:prstGeom prst="rect">
            <a:avLst/>
          </a:prstGeom>
          <a:solidFill>
            <a:srgbClr val="333399"/>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dirty="0">
                <a:solidFill>
                  <a:schemeClr val="accent1">
                    <a:lumMod val="20000"/>
                    <a:lumOff val="80000"/>
                  </a:schemeClr>
                </a:solidFill>
                <a:latin typeface="Arial" panose="020B0604020202020204" pitchFamily="34" charset="0"/>
              </a:rPr>
              <a:t>DNA</a:t>
            </a:r>
          </a:p>
        </p:txBody>
      </p:sp>
      <p:pic>
        <p:nvPicPr>
          <p:cNvPr id="18437" name="Picture 2">
            <a:extLst>
              <a:ext uri="{FF2B5EF4-FFF2-40B4-BE49-F238E27FC236}">
                <a16:creationId xmlns:a16="http://schemas.microsoft.com/office/drawing/2014/main" id="{A7D2C1BF-3388-4F42-B7E6-33A892AC3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444" r="69621" b="41112"/>
          <a:stretch>
            <a:fillRect/>
          </a:stretch>
        </p:blipFill>
        <p:spPr bwMode="auto">
          <a:xfrm>
            <a:off x="88900" y="4648200"/>
            <a:ext cx="1390650" cy="1604963"/>
          </a:xfrm>
          <a:prstGeom prst="rect">
            <a:avLst/>
          </a:prstGeom>
          <a:noFill/>
          <a:ln w="28575">
            <a:solidFill>
              <a:srgbClr val="BBE0E3"/>
            </a:solidFill>
            <a:miter lim="800000"/>
            <a:headEnd/>
            <a:tailEnd/>
          </a:ln>
          <a:extLst>
            <a:ext uri="{909E8E84-426E-40dd-AFC4-6F175D3DCCD1}">
              <a14:hiddenFill xmlns="" xmlns:a14="http://schemas.microsoft.com/office/drawing/2010/main">
                <a:solidFill>
                  <a:srgbClr val="FFFFFF"/>
                </a:solidFill>
              </a14:hiddenFill>
            </a:ext>
          </a:extLst>
        </p:spPr>
      </p:pic>
      <p:pic>
        <p:nvPicPr>
          <p:cNvPr id="18438" name="Picture 2">
            <a:extLst>
              <a:ext uri="{FF2B5EF4-FFF2-40B4-BE49-F238E27FC236}">
                <a16:creationId xmlns:a16="http://schemas.microsoft.com/office/drawing/2014/main" id="{C5EE0620-BA51-E147-969C-B85CBA6AC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379" t="34444" r="41412" b="41112"/>
          <a:stretch>
            <a:fillRect/>
          </a:stretch>
        </p:blipFill>
        <p:spPr bwMode="auto">
          <a:xfrm>
            <a:off x="7696200" y="5176838"/>
            <a:ext cx="1295400" cy="1604962"/>
          </a:xfrm>
          <a:prstGeom prst="rect">
            <a:avLst/>
          </a:prstGeom>
          <a:noFill/>
          <a:ln w="28575">
            <a:solidFill>
              <a:srgbClr val="BBE0E3"/>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 Box 9">
            <a:extLst>
              <a:ext uri="{FF2B5EF4-FFF2-40B4-BE49-F238E27FC236}">
                <a16:creationId xmlns:a16="http://schemas.microsoft.com/office/drawing/2014/main" id="{975388A9-3145-BD01-78D5-9714C0250654}"/>
              </a:ext>
            </a:extLst>
          </p:cNvPr>
          <p:cNvSpPr txBox="1">
            <a:spLocks noChangeArrowheads="1"/>
          </p:cNvSpPr>
          <p:nvPr/>
        </p:nvSpPr>
        <p:spPr bwMode="auto">
          <a:xfrm>
            <a:off x="609110" y="-26988"/>
            <a:ext cx="793217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dirty="0">
                <a:latin typeface="Arial" panose="020B0604020202020204" pitchFamily="34" charset="0"/>
              </a:rPr>
              <a:t>MACROMOLECULES: </a:t>
            </a:r>
            <a:r>
              <a:rPr lang="it-IT" altLang="en-US" sz="4000" b="1" dirty="0">
                <a:solidFill>
                  <a:srgbClr val="0000CC"/>
                </a:solidFill>
                <a:latin typeface="Arial" panose="020B0604020202020204" pitchFamily="34" charset="0"/>
              </a:rPr>
              <a:t>NUCLEIC ACIDS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9"/>
          <p:cNvSpPr txBox="1">
            <a:spLocks noGrp="1"/>
          </p:cNvSpPr>
          <p:nvPr>
            <p:ph type="title"/>
          </p:nvPr>
        </p:nvSpPr>
        <p:spPr>
          <a:xfrm>
            <a:off x="256395" y="230429"/>
            <a:ext cx="8520600" cy="572700"/>
          </a:xfrm>
          <a:prstGeom prst="rect">
            <a:avLst/>
          </a:prstGeom>
        </p:spPr>
        <p:txBody>
          <a:bodyPr spcFirstLastPara="1" vert="horz" wrap="square" lIns="91425" tIns="91425" rIns="91425" bIns="91425" numCol="1" anchor="t" anchorCtr="0" compatLnSpc="1">
            <a:prstTxWarp prst="textNoShape">
              <a:avLst/>
            </a:prstTxWarp>
            <a:normAutofit fontScale="90000"/>
          </a:bodyPr>
          <a:lstStyle/>
          <a:p>
            <a:pPr algn="l"/>
            <a:r>
              <a:rPr lang="it" b="1" dirty="0"/>
              <a:t>VALIDATION and TESTING</a:t>
            </a:r>
            <a:endParaRPr b="1" dirty="0"/>
          </a:p>
        </p:txBody>
      </p:sp>
      <p:grpSp>
        <p:nvGrpSpPr>
          <p:cNvPr id="640" name="Google Shape;640;p69"/>
          <p:cNvGrpSpPr/>
          <p:nvPr/>
        </p:nvGrpSpPr>
        <p:grpSpPr>
          <a:xfrm>
            <a:off x="64575" y="2532342"/>
            <a:ext cx="4553765" cy="2257156"/>
            <a:chOff x="319450" y="1183340"/>
            <a:chExt cx="4155653" cy="2277885"/>
          </a:xfrm>
        </p:grpSpPr>
        <p:pic>
          <p:nvPicPr>
            <p:cNvPr id="641" name="Google Shape;641;p69"/>
            <p:cNvPicPr preferRelativeResize="0"/>
            <p:nvPr/>
          </p:nvPicPr>
          <p:blipFill rotWithShape="1">
            <a:blip r:embed="rId3">
              <a:alphaModFix/>
            </a:blip>
            <a:srcRect l="5390" t="-1650" r="-1479" b="1649"/>
            <a:stretch/>
          </p:blipFill>
          <p:spPr>
            <a:xfrm>
              <a:off x="867002" y="1183340"/>
              <a:ext cx="3608101" cy="2277885"/>
            </a:xfrm>
            <a:prstGeom prst="rect">
              <a:avLst/>
            </a:prstGeom>
            <a:noFill/>
            <a:ln>
              <a:noFill/>
            </a:ln>
          </p:spPr>
        </p:pic>
        <p:sp>
          <p:nvSpPr>
            <p:cNvPr id="642" name="Google Shape;642;p69"/>
            <p:cNvSpPr txBox="1"/>
            <p:nvPr/>
          </p:nvSpPr>
          <p:spPr>
            <a:xfrm>
              <a:off x="319450" y="1247825"/>
              <a:ext cx="350100" cy="465875"/>
            </a:xfrm>
            <a:prstGeom prst="rect">
              <a:avLst/>
            </a:prstGeom>
            <a:solidFill>
              <a:schemeClr val="lt1"/>
            </a:solidFill>
            <a:ln>
              <a:noFill/>
            </a:ln>
          </p:spPr>
          <p:txBody>
            <a:bodyPr spcFirstLastPara="1" wrap="square" lIns="91425" tIns="91425" rIns="91425" bIns="91425" anchor="t" anchorCtr="0">
              <a:spAutoFit/>
            </a:bodyPr>
            <a:lstStyle/>
            <a:p>
              <a:pPr>
                <a:spcBef>
                  <a:spcPts val="0"/>
                </a:spcBef>
                <a:spcAft>
                  <a:spcPts val="0"/>
                </a:spcAft>
              </a:pPr>
              <a:endParaRPr>
                <a:latin typeface="Source Sans Pro"/>
                <a:ea typeface="Source Sans Pro"/>
                <a:cs typeface="Source Sans Pro"/>
                <a:sym typeface="Source Sans Pro"/>
              </a:endParaRPr>
            </a:p>
          </p:txBody>
        </p:sp>
      </p:grpSp>
      <p:pic>
        <p:nvPicPr>
          <p:cNvPr id="643" name="Google Shape;643;p69"/>
          <p:cNvPicPr preferRelativeResize="0"/>
          <p:nvPr/>
        </p:nvPicPr>
        <p:blipFill>
          <a:blip r:embed="rId4">
            <a:alphaModFix/>
          </a:blip>
          <a:stretch>
            <a:fillRect/>
          </a:stretch>
        </p:blipFill>
        <p:spPr>
          <a:xfrm>
            <a:off x="4296175" y="2037025"/>
            <a:ext cx="4787750" cy="3590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E4F0419D-A5A7-0244-8ED4-7A8B8BD4D385}"/>
              </a:ext>
            </a:extLst>
          </p:cNvPr>
          <p:cNvSpPr>
            <a:spLocks noChangeArrowheads="1"/>
          </p:cNvSpPr>
          <p:nvPr/>
        </p:nvSpPr>
        <p:spPr bwMode="auto">
          <a:xfrm>
            <a:off x="228600" y="1568450"/>
            <a:ext cx="8612188" cy="138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GB" altLang="en-US" sz="2800" dirty="0">
                <a:latin typeface="Arial" panose="020B0604020202020204" pitchFamily="34" charset="0"/>
                <a:cs typeface="Arial" panose="020B0604020202020204" pitchFamily="34" charset="0"/>
              </a:rPr>
              <a:t>The properties of the residue </a:t>
            </a:r>
            <a:r>
              <a:rPr lang="en-GB" altLang="en-US" sz="2800" b="1" i="1" dirty="0">
                <a:solidFill>
                  <a:srgbClr val="990000"/>
                </a:solidFill>
                <a:latin typeface="Arial" panose="020B0604020202020204" pitchFamily="34" charset="0"/>
                <a:cs typeface="Arial" panose="020B0604020202020204" pitchFamily="34" charset="0"/>
              </a:rPr>
              <a:t>R</a:t>
            </a:r>
            <a:r>
              <a:rPr lang="en-GB" altLang="en-US" sz="2800" i="1" dirty="0">
                <a:latin typeface="Arial" panose="020B0604020202020204" pitchFamily="34" charset="0"/>
                <a:cs typeface="Arial" panose="020B0604020202020204" pitchFamily="34" charset="0"/>
              </a:rPr>
              <a:t> </a:t>
            </a:r>
            <a:r>
              <a:rPr lang="en-GB" altLang="en-US" sz="2800" dirty="0">
                <a:latin typeface="Arial" panose="020B0604020202020204" pitchFamily="34" charset="0"/>
                <a:cs typeface="Arial" panose="020B0604020202020204" pitchFamily="34" charset="0"/>
              </a:rPr>
              <a:t>depends on local interactions (window </a:t>
            </a:r>
            <a:r>
              <a:rPr lang="en-GB" altLang="en-US" sz="2800" b="1" i="1" dirty="0">
                <a:solidFill>
                  <a:schemeClr val="accent2"/>
                </a:solidFill>
                <a:latin typeface="Arial" panose="020B0604020202020204" pitchFamily="34" charset="0"/>
                <a:cs typeface="Arial" panose="020B0604020202020204" pitchFamily="34" charset="0"/>
              </a:rPr>
              <a:t>W</a:t>
            </a:r>
            <a:r>
              <a:rPr lang="en-GB" altLang="en-US" sz="2800" dirty="0">
                <a:latin typeface="Arial" panose="020B0604020202020204" pitchFamily="34" charset="0"/>
                <a:cs typeface="Arial" panose="020B0604020202020204" pitchFamily="34" charset="0"/>
              </a:rPr>
              <a:t>)</a:t>
            </a:r>
            <a:r>
              <a:rPr lang="en-GB" altLang="en-US" sz="2800" b="1" i="1" dirty="0">
                <a:solidFill>
                  <a:schemeClr val="accent2"/>
                </a:solidFill>
                <a:latin typeface="Arial" panose="020B0604020202020204" pitchFamily="34" charset="0"/>
                <a:cs typeface="Arial" panose="020B0604020202020204" pitchFamily="34" charset="0"/>
              </a:rPr>
              <a:t> </a:t>
            </a:r>
            <a:r>
              <a:rPr lang="en-GB" altLang="en-US" sz="2800" dirty="0">
                <a:latin typeface="Arial" panose="020B0604020202020204" pitchFamily="34" charset="0"/>
                <a:cs typeface="Arial" panose="020B0604020202020204" pitchFamily="34" charset="0"/>
              </a:rPr>
              <a:t>and non-local interactions (context </a:t>
            </a:r>
            <a:r>
              <a:rPr lang="en-GB" altLang="en-US" sz="2800" b="1" i="1" dirty="0">
                <a:solidFill>
                  <a:srgbClr val="4D4D4D"/>
                </a:solidFill>
                <a:latin typeface="Arial" panose="020B0604020202020204" pitchFamily="34" charset="0"/>
                <a:cs typeface="Arial" panose="020B0604020202020204" pitchFamily="34" charset="0"/>
              </a:rPr>
              <a:t>C</a:t>
            </a:r>
            <a:r>
              <a:rPr lang="en-GB" altLang="en-US" sz="2800" dirty="0">
                <a:latin typeface="Arial" panose="020B0604020202020204" pitchFamily="34" charset="0"/>
                <a:cs typeface="Arial" panose="020B0604020202020204" pitchFamily="34" charset="0"/>
              </a:rPr>
              <a:t>)</a:t>
            </a:r>
            <a:r>
              <a:rPr lang="en-GB" altLang="en-US" sz="2800" b="1" i="1" dirty="0">
                <a:solidFill>
                  <a:srgbClr val="4D4D4D"/>
                </a:solidFill>
                <a:latin typeface="Arial" panose="020B0604020202020204" pitchFamily="34" charset="0"/>
                <a:cs typeface="Arial" panose="020B0604020202020204" pitchFamily="34" charset="0"/>
              </a:rPr>
              <a:t> </a:t>
            </a:r>
            <a:endParaRPr lang="en-GB" altLang="en-US" sz="2800" b="1" i="1" dirty="0">
              <a:latin typeface="Arial" panose="020B0604020202020204" pitchFamily="34" charset="0"/>
              <a:cs typeface="Arial" panose="020B0604020202020204" pitchFamily="34" charset="0"/>
            </a:endParaRPr>
          </a:p>
        </p:txBody>
      </p:sp>
      <p:grpSp>
        <p:nvGrpSpPr>
          <p:cNvPr id="67586" name="Group 3">
            <a:extLst>
              <a:ext uri="{FF2B5EF4-FFF2-40B4-BE49-F238E27FC236}">
                <a16:creationId xmlns:a16="http://schemas.microsoft.com/office/drawing/2014/main" id="{02CCE0C8-DB14-7B49-B807-6FB7D2523EAE}"/>
              </a:ext>
            </a:extLst>
          </p:cNvPr>
          <p:cNvGrpSpPr>
            <a:grpSpLocks/>
          </p:cNvGrpSpPr>
          <p:nvPr/>
        </p:nvGrpSpPr>
        <p:grpSpPr bwMode="auto">
          <a:xfrm>
            <a:off x="1317625" y="3379788"/>
            <a:ext cx="6129338" cy="3441699"/>
            <a:chOff x="984" y="860"/>
            <a:chExt cx="3861" cy="2168"/>
          </a:xfrm>
        </p:grpSpPr>
        <p:sp>
          <p:nvSpPr>
            <p:cNvPr id="142340" name="Rectangle 4">
              <a:extLst>
                <a:ext uri="{FF2B5EF4-FFF2-40B4-BE49-F238E27FC236}">
                  <a16:creationId xmlns:a16="http://schemas.microsoft.com/office/drawing/2014/main" id="{78E6788A-D9B2-3A46-9DF4-94212F73B30B}"/>
                </a:ext>
              </a:extLst>
            </p:cNvPr>
            <p:cNvSpPr>
              <a:spLocks noChangeArrowheads="1"/>
            </p:cNvSpPr>
            <p:nvPr/>
          </p:nvSpPr>
          <p:spPr bwMode="auto">
            <a:xfrm>
              <a:off x="3940" y="860"/>
              <a:ext cx="848" cy="330"/>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dirty="0">
                  <a:latin typeface="+mn-lt"/>
                  <a:ea typeface="+mn-ea"/>
                </a:rPr>
                <a:t>Context</a:t>
              </a:r>
              <a:r>
                <a:rPr lang="en-GB" sz="2800" dirty="0">
                  <a:latin typeface="+mn-lt"/>
                  <a:ea typeface="+mn-ea"/>
                </a:rPr>
                <a:t>   </a:t>
              </a:r>
              <a:r>
                <a:rPr lang="en-GB" sz="2800" b="1" i="1" dirty="0">
                  <a:solidFill>
                    <a:srgbClr val="4D4D4D"/>
                  </a:solidFill>
                  <a:latin typeface="+mn-lt"/>
                  <a:ea typeface="+mn-ea"/>
                </a:rPr>
                <a:t>C</a:t>
              </a:r>
            </a:p>
          </p:txBody>
        </p:sp>
        <p:grpSp>
          <p:nvGrpSpPr>
            <p:cNvPr id="67589" name="Group 5">
              <a:extLst>
                <a:ext uri="{FF2B5EF4-FFF2-40B4-BE49-F238E27FC236}">
                  <a16:creationId xmlns:a16="http://schemas.microsoft.com/office/drawing/2014/main" id="{169F393F-610D-BB40-8490-B616F944703E}"/>
                </a:ext>
              </a:extLst>
            </p:cNvPr>
            <p:cNvGrpSpPr>
              <a:grpSpLocks/>
            </p:cNvGrpSpPr>
            <p:nvPr/>
          </p:nvGrpSpPr>
          <p:grpSpPr bwMode="auto">
            <a:xfrm>
              <a:off x="984" y="1064"/>
              <a:ext cx="3861" cy="1964"/>
              <a:chOff x="984" y="1064"/>
              <a:chExt cx="3861" cy="1964"/>
            </a:xfrm>
          </p:grpSpPr>
          <p:grpSp>
            <p:nvGrpSpPr>
              <p:cNvPr id="67590" name="Group 6">
                <a:extLst>
                  <a:ext uri="{FF2B5EF4-FFF2-40B4-BE49-F238E27FC236}">
                    <a16:creationId xmlns:a16="http://schemas.microsoft.com/office/drawing/2014/main" id="{F12B457A-734A-D74D-9A43-49CF0CD1CB30}"/>
                  </a:ext>
                </a:extLst>
              </p:cNvPr>
              <p:cNvGrpSpPr>
                <a:grpSpLocks/>
              </p:cNvGrpSpPr>
              <p:nvPr/>
            </p:nvGrpSpPr>
            <p:grpSpPr bwMode="auto">
              <a:xfrm>
                <a:off x="1820" y="1956"/>
                <a:ext cx="1256" cy="760"/>
                <a:chOff x="1820" y="1956"/>
                <a:chExt cx="1256" cy="760"/>
              </a:xfrm>
            </p:grpSpPr>
            <p:sp>
              <p:nvSpPr>
                <p:cNvPr id="142343" name="Line 7">
                  <a:extLst>
                    <a:ext uri="{FF2B5EF4-FFF2-40B4-BE49-F238E27FC236}">
                      <a16:creationId xmlns:a16="http://schemas.microsoft.com/office/drawing/2014/main" id="{9B73C979-814B-1D4A-B4A9-C37DC889EE2F}"/>
                    </a:ext>
                  </a:extLst>
                </p:cNvPr>
                <p:cNvSpPr>
                  <a:spLocks noChangeShapeType="1"/>
                </p:cNvSpPr>
                <p:nvPr/>
              </p:nvSpPr>
              <p:spPr bwMode="auto">
                <a:xfrm flipH="1">
                  <a:off x="2144" y="2016"/>
                  <a:ext cx="468"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4" name="Line 8">
                  <a:extLst>
                    <a:ext uri="{FF2B5EF4-FFF2-40B4-BE49-F238E27FC236}">
                      <a16:creationId xmlns:a16="http://schemas.microsoft.com/office/drawing/2014/main" id="{89E95483-D3E3-7644-B422-6DFE34C1D4DA}"/>
                    </a:ext>
                  </a:extLst>
                </p:cNvPr>
                <p:cNvSpPr>
                  <a:spLocks noChangeShapeType="1"/>
                </p:cNvSpPr>
                <p:nvPr/>
              </p:nvSpPr>
              <p:spPr bwMode="auto">
                <a:xfrm flipH="1">
                  <a:off x="2144" y="2024"/>
                  <a:ext cx="93"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5" name="Line 9">
                  <a:extLst>
                    <a:ext uri="{FF2B5EF4-FFF2-40B4-BE49-F238E27FC236}">
                      <a16:creationId xmlns:a16="http://schemas.microsoft.com/office/drawing/2014/main" id="{A86CCB89-90DE-4E48-B327-6279A6FA2299}"/>
                    </a:ext>
                  </a:extLst>
                </p:cNvPr>
                <p:cNvSpPr>
                  <a:spLocks noChangeShapeType="1"/>
                </p:cNvSpPr>
                <p:nvPr/>
              </p:nvSpPr>
              <p:spPr bwMode="auto">
                <a:xfrm>
                  <a:off x="2612" y="2024"/>
                  <a:ext cx="93"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6" name="Line 10">
                  <a:extLst>
                    <a:ext uri="{FF2B5EF4-FFF2-40B4-BE49-F238E27FC236}">
                      <a16:creationId xmlns:a16="http://schemas.microsoft.com/office/drawing/2014/main" id="{102DF3BC-B805-D549-AC64-5F8EACA812E4}"/>
                    </a:ext>
                  </a:extLst>
                </p:cNvPr>
                <p:cNvSpPr>
                  <a:spLocks noChangeShapeType="1"/>
                </p:cNvSpPr>
                <p:nvPr/>
              </p:nvSpPr>
              <p:spPr bwMode="auto">
                <a:xfrm flipH="1">
                  <a:off x="2144" y="2016"/>
                  <a:ext cx="281"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7" name="Line 11">
                  <a:extLst>
                    <a:ext uri="{FF2B5EF4-FFF2-40B4-BE49-F238E27FC236}">
                      <a16:creationId xmlns:a16="http://schemas.microsoft.com/office/drawing/2014/main" id="{79538A0C-6A4D-D44C-BD6D-DD9DC146E444}"/>
                    </a:ext>
                  </a:extLst>
                </p:cNvPr>
                <p:cNvSpPr>
                  <a:spLocks noChangeShapeType="1"/>
                </p:cNvSpPr>
                <p:nvPr/>
              </p:nvSpPr>
              <p:spPr bwMode="auto">
                <a:xfrm>
                  <a:off x="2432" y="2008"/>
                  <a:ext cx="266"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8" name="Line 12">
                  <a:extLst>
                    <a:ext uri="{FF2B5EF4-FFF2-40B4-BE49-F238E27FC236}">
                      <a16:creationId xmlns:a16="http://schemas.microsoft.com/office/drawing/2014/main" id="{C8435CCA-72DD-0F47-8669-AFD1782E5DC9}"/>
                    </a:ext>
                  </a:extLst>
                </p:cNvPr>
                <p:cNvSpPr>
                  <a:spLocks noChangeShapeType="1"/>
                </p:cNvSpPr>
                <p:nvPr/>
              </p:nvSpPr>
              <p:spPr bwMode="auto">
                <a:xfrm>
                  <a:off x="2245" y="2016"/>
                  <a:ext cx="460"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49" name="Line 13">
                  <a:extLst>
                    <a:ext uri="{FF2B5EF4-FFF2-40B4-BE49-F238E27FC236}">
                      <a16:creationId xmlns:a16="http://schemas.microsoft.com/office/drawing/2014/main" id="{0814BB5D-1E67-EF4F-B469-F15A30A8CA92}"/>
                    </a:ext>
                  </a:extLst>
                </p:cNvPr>
                <p:cNvSpPr>
                  <a:spLocks noChangeShapeType="1"/>
                </p:cNvSpPr>
                <p:nvPr/>
              </p:nvSpPr>
              <p:spPr bwMode="auto">
                <a:xfrm>
                  <a:off x="1886" y="2024"/>
                  <a:ext cx="281"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0" name="Line 14">
                  <a:extLst>
                    <a:ext uri="{FF2B5EF4-FFF2-40B4-BE49-F238E27FC236}">
                      <a16:creationId xmlns:a16="http://schemas.microsoft.com/office/drawing/2014/main" id="{8FBBC432-9309-B046-9C92-CB66343C5EEC}"/>
                    </a:ext>
                  </a:extLst>
                </p:cNvPr>
                <p:cNvSpPr>
                  <a:spLocks noChangeShapeType="1"/>
                </p:cNvSpPr>
                <p:nvPr/>
              </p:nvSpPr>
              <p:spPr bwMode="auto">
                <a:xfrm>
                  <a:off x="2073" y="2024"/>
                  <a:ext cx="86"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1" name="Line 15">
                  <a:extLst>
                    <a:ext uri="{FF2B5EF4-FFF2-40B4-BE49-F238E27FC236}">
                      <a16:creationId xmlns:a16="http://schemas.microsoft.com/office/drawing/2014/main" id="{BACFBEDF-6290-1C4E-977D-117CBCCB51E3}"/>
                    </a:ext>
                  </a:extLst>
                </p:cNvPr>
                <p:cNvSpPr>
                  <a:spLocks noChangeShapeType="1"/>
                </p:cNvSpPr>
                <p:nvPr/>
              </p:nvSpPr>
              <p:spPr bwMode="auto">
                <a:xfrm flipH="1">
                  <a:off x="2167" y="2024"/>
                  <a:ext cx="843"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2" name="Line 16">
                  <a:extLst>
                    <a:ext uri="{FF2B5EF4-FFF2-40B4-BE49-F238E27FC236}">
                      <a16:creationId xmlns:a16="http://schemas.microsoft.com/office/drawing/2014/main" id="{7A803BA8-F742-D248-B817-D3A8A394B584}"/>
                    </a:ext>
                  </a:extLst>
                </p:cNvPr>
                <p:cNvSpPr>
                  <a:spLocks noChangeShapeType="1"/>
                </p:cNvSpPr>
                <p:nvPr/>
              </p:nvSpPr>
              <p:spPr bwMode="auto">
                <a:xfrm flipH="1">
                  <a:off x="2167" y="2024"/>
                  <a:ext cx="648"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3" name="Line 17">
                  <a:extLst>
                    <a:ext uri="{FF2B5EF4-FFF2-40B4-BE49-F238E27FC236}">
                      <a16:creationId xmlns:a16="http://schemas.microsoft.com/office/drawing/2014/main" id="{D05ECB64-769C-0F4D-BA5A-EA81805A9DF8}"/>
                    </a:ext>
                  </a:extLst>
                </p:cNvPr>
                <p:cNvSpPr>
                  <a:spLocks noChangeShapeType="1"/>
                </p:cNvSpPr>
                <p:nvPr/>
              </p:nvSpPr>
              <p:spPr bwMode="auto">
                <a:xfrm>
                  <a:off x="1894" y="2024"/>
                  <a:ext cx="843"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4" name="Line 18">
                  <a:extLst>
                    <a:ext uri="{FF2B5EF4-FFF2-40B4-BE49-F238E27FC236}">
                      <a16:creationId xmlns:a16="http://schemas.microsoft.com/office/drawing/2014/main" id="{31431DF2-E86B-F742-AE10-5187AB2E3A3E}"/>
                    </a:ext>
                  </a:extLst>
                </p:cNvPr>
                <p:cNvSpPr>
                  <a:spLocks noChangeShapeType="1"/>
                </p:cNvSpPr>
                <p:nvPr/>
              </p:nvSpPr>
              <p:spPr bwMode="auto">
                <a:xfrm>
                  <a:off x="2073" y="2024"/>
                  <a:ext cx="664"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5" name="Line 19">
                  <a:extLst>
                    <a:ext uri="{FF2B5EF4-FFF2-40B4-BE49-F238E27FC236}">
                      <a16:creationId xmlns:a16="http://schemas.microsoft.com/office/drawing/2014/main" id="{8ECF904F-3442-2D4D-AF6D-B36D400E7506}"/>
                    </a:ext>
                  </a:extLst>
                </p:cNvPr>
                <p:cNvSpPr>
                  <a:spLocks noChangeShapeType="1"/>
                </p:cNvSpPr>
                <p:nvPr/>
              </p:nvSpPr>
              <p:spPr bwMode="auto">
                <a:xfrm flipH="1">
                  <a:off x="2729" y="2008"/>
                  <a:ext cx="86"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6" name="Line 20">
                  <a:extLst>
                    <a:ext uri="{FF2B5EF4-FFF2-40B4-BE49-F238E27FC236}">
                      <a16:creationId xmlns:a16="http://schemas.microsoft.com/office/drawing/2014/main" id="{FC1BDDE8-E7CB-C348-BB60-1520F5D73CDD}"/>
                    </a:ext>
                  </a:extLst>
                </p:cNvPr>
                <p:cNvSpPr>
                  <a:spLocks noChangeShapeType="1"/>
                </p:cNvSpPr>
                <p:nvPr/>
              </p:nvSpPr>
              <p:spPr bwMode="auto">
                <a:xfrm flipH="1">
                  <a:off x="2737" y="2024"/>
                  <a:ext cx="273"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7" name="Line 21">
                  <a:extLst>
                    <a:ext uri="{FF2B5EF4-FFF2-40B4-BE49-F238E27FC236}">
                      <a16:creationId xmlns:a16="http://schemas.microsoft.com/office/drawing/2014/main" id="{6BBD2C79-11EF-9442-A52B-08BC26105BDB}"/>
                    </a:ext>
                  </a:extLst>
                </p:cNvPr>
                <p:cNvSpPr>
                  <a:spLocks noChangeShapeType="1"/>
                </p:cNvSpPr>
                <p:nvPr/>
              </p:nvSpPr>
              <p:spPr bwMode="auto">
                <a:xfrm>
                  <a:off x="1878" y="2016"/>
                  <a:ext cx="562"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8" name="Line 22">
                  <a:extLst>
                    <a:ext uri="{FF2B5EF4-FFF2-40B4-BE49-F238E27FC236}">
                      <a16:creationId xmlns:a16="http://schemas.microsoft.com/office/drawing/2014/main" id="{03631472-1AD0-254F-8CA7-749052423F97}"/>
                    </a:ext>
                  </a:extLst>
                </p:cNvPr>
                <p:cNvSpPr>
                  <a:spLocks noChangeShapeType="1"/>
                </p:cNvSpPr>
                <p:nvPr/>
              </p:nvSpPr>
              <p:spPr bwMode="auto">
                <a:xfrm>
                  <a:off x="2081" y="2024"/>
                  <a:ext cx="367" cy="33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59" name="Line 23">
                  <a:extLst>
                    <a:ext uri="{FF2B5EF4-FFF2-40B4-BE49-F238E27FC236}">
                      <a16:creationId xmlns:a16="http://schemas.microsoft.com/office/drawing/2014/main" id="{E60543F7-4E74-BF42-9969-DA9E1E9FF7A1}"/>
                    </a:ext>
                  </a:extLst>
                </p:cNvPr>
                <p:cNvSpPr>
                  <a:spLocks noChangeShapeType="1"/>
                </p:cNvSpPr>
                <p:nvPr/>
              </p:nvSpPr>
              <p:spPr bwMode="auto">
                <a:xfrm>
                  <a:off x="2261" y="2024"/>
                  <a:ext cx="187" cy="32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0" name="Line 24">
                  <a:extLst>
                    <a:ext uri="{FF2B5EF4-FFF2-40B4-BE49-F238E27FC236}">
                      <a16:creationId xmlns:a16="http://schemas.microsoft.com/office/drawing/2014/main" id="{CFB297CD-2A35-B047-823B-3B8E0E7D6144}"/>
                    </a:ext>
                  </a:extLst>
                </p:cNvPr>
                <p:cNvSpPr>
                  <a:spLocks noChangeShapeType="1"/>
                </p:cNvSpPr>
                <p:nvPr/>
              </p:nvSpPr>
              <p:spPr bwMode="auto">
                <a:xfrm>
                  <a:off x="2448" y="2016"/>
                  <a:ext cx="0" cy="344"/>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1" name="Line 25">
                  <a:extLst>
                    <a:ext uri="{FF2B5EF4-FFF2-40B4-BE49-F238E27FC236}">
                      <a16:creationId xmlns:a16="http://schemas.microsoft.com/office/drawing/2014/main" id="{A977FD3C-667B-8A4E-BD37-B076DBE4BE1A}"/>
                    </a:ext>
                  </a:extLst>
                </p:cNvPr>
                <p:cNvSpPr>
                  <a:spLocks noChangeShapeType="1"/>
                </p:cNvSpPr>
                <p:nvPr/>
              </p:nvSpPr>
              <p:spPr bwMode="auto">
                <a:xfrm flipH="1">
                  <a:off x="2448" y="2016"/>
                  <a:ext cx="187"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2" name="Line 26">
                  <a:extLst>
                    <a:ext uri="{FF2B5EF4-FFF2-40B4-BE49-F238E27FC236}">
                      <a16:creationId xmlns:a16="http://schemas.microsoft.com/office/drawing/2014/main" id="{43EC4708-1834-F848-99BE-6AC1E95CF804}"/>
                    </a:ext>
                  </a:extLst>
                </p:cNvPr>
                <p:cNvSpPr>
                  <a:spLocks noChangeShapeType="1"/>
                </p:cNvSpPr>
                <p:nvPr/>
              </p:nvSpPr>
              <p:spPr bwMode="auto">
                <a:xfrm flipH="1">
                  <a:off x="2448" y="2016"/>
                  <a:ext cx="382" cy="352"/>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3" name="Line 27">
                  <a:extLst>
                    <a:ext uri="{FF2B5EF4-FFF2-40B4-BE49-F238E27FC236}">
                      <a16:creationId xmlns:a16="http://schemas.microsoft.com/office/drawing/2014/main" id="{98F49B33-2A53-A843-B813-AFC66070029F}"/>
                    </a:ext>
                  </a:extLst>
                </p:cNvPr>
                <p:cNvSpPr>
                  <a:spLocks noChangeShapeType="1"/>
                </p:cNvSpPr>
                <p:nvPr/>
              </p:nvSpPr>
              <p:spPr bwMode="auto">
                <a:xfrm flipH="1">
                  <a:off x="2448" y="2008"/>
                  <a:ext cx="570" cy="36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4" name="Line 28">
                  <a:extLst>
                    <a:ext uri="{FF2B5EF4-FFF2-40B4-BE49-F238E27FC236}">
                      <a16:creationId xmlns:a16="http://schemas.microsoft.com/office/drawing/2014/main" id="{3A257E90-9A91-0B4D-BF1E-801306FD8BC7}"/>
                    </a:ext>
                  </a:extLst>
                </p:cNvPr>
                <p:cNvSpPr>
                  <a:spLocks noChangeShapeType="1"/>
                </p:cNvSpPr>
                <p:nvPr/>
              </p:nvSpPr>
              <p:spPr bwMode="auto">
                <a:xfrm>
                  <a:off x="2167" y="2360"/>
                  <a:ext cx="141" cy="28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5" name="Line 29">
                  <a:extLst>
                    <a:ext uri="{FF2B5EF4-FFF2-40B4-BE49-F238E27FC236}">
                      <a16:creationId xmlns:a16="http://schemas.microsoft.com/office/drawing/2014/main" id="{FB1BB0F3-A9D0-2E4D-A42A-268C1289AF11}"/>
                    </a:ext>
                  </a:extLst>
                </p:cNvPr>
                <p:cNvSpPr>
                  <a:spLocks noChangeShapeType="1"/>
                </p:cNvSpPr>
                <p:nvPr/>
              </p:nvSpPr>
              <p:spPr bwMode="auto">
                <a:xfrm>
                  <a:off x="2167" y="2360"/>
                  <a:ext cx="429" cy="28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6" name="Line 30">
                  <a:extLst>
                    <a:ext uri="{FF2B5EF4-FFF2-40B4-BE49-F238E27FC236}">
                      <a16:creationId xmlns:a16="http://schemas.microsoft.com/office/drawing/2014/main" id="{02C605C7-1782-D74D-995E-D72635A4A0FC}"/>
                    </a:ext>
                  </a:extLst>
                </p:cNvPr>
                <p:cNvSpPr>
                  <a:spLocks noChangeShapeType="1"/>
                </p:cNvSpPr>
                <p:nvPr/>
              </p:nvSpPr>
              <p:spPr bwMode="auto">
                <a:xfrm flipH="1">
                  <a:off x="2308" y="2360"/>
                  <a:ext cx="148" cy="29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7" name="Line 31">
                  <a:extLst>
                    <a:ext uri="{FF2B5EF4-FFF2-40B4-BE49-F238E27FC236}">
                      <a16:creationId xmlns:a16="http://schemas.microsoft.com/office/drawing/2014/main" id="{681B8EA9-27A7-B44C-BE2A-22A235D2C9D5}"/>
                    </a:ext>
                  </a:extLst>
                </p:cNvPr>
                <p:cNvSpPr>
                  <a:spLocks noChangeShapeType="1"/>
                </p:cNvSpPr>
                <p:nvPr/>
              </p:nvSpPr>
              <p:spPr bwMode="auto">
                <a:xfrm flipH="1">
                  <a:off x="2308" y="2360"/>
                  <a:ext cx="421" cy="288"/>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8" name="Line 32">
                  <a:extLst>
                    <a:ext uri="{FF2B5EF4-FFF2-40B4-BE49-F238E27FC236}">
                      <a16:creationId xmlns:a16="http://schemas.microsoft.com/office/drawing/2014/main" id="{25B3A043-A3C6-DA4C-9B86-EAA0D514E086}"/>
                    </a:ext>
                  </a:extLst>
                </p:cNvPr>
                <p:cNvSpPr>
                  <a:spLocks noChangeShapeType="1"/>
                </p:cNvSpPr>
                <p:nvPr/>
              </p:nvSpPr>
              <p:spPr bwMode="auto">
                <a:xfrm>
                  <a:off x="2456" y="2352"/>
                  <a:ext cx="140" cy="29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69" name="Line 33">
                  <a:extLst>
                    <a:ext uri="{FF2B5EF4-FFF2-40B4-BE49-F238E27FC236}">
                      <a16:creationId xmlns:a16="http://schemas.microsoft.com/office/drawing/2014/main" id="{2E1CF6B1-137E-0145-8BCF-4E9BCB9A1342}"/>
                    </a:ext>
                  </a:extLst>
                </p:cNvPr>
                <p:cNvSpPr>
                  <a:spLocks noChangeShapeType="1"/>
                </p:cNvSpPr>
                <p:nvPr/>
              </p:nvSpPr>
              <p:spPr bwMode="auto">
                <a:xfrm flipH="1">
                  <a:off x="2588" y="2352"/>
                  <a:ext cx="141" cy="296"/>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0" name="Oval 34">
                  <a:extLst>
                    <a:ext uri="{FF2B5EF4-FFF2-40B4-BE49-F238E27FC236}">
                      <a16:creationId xmlns:a16="http://schemas.microsoft.com/office/drawing/2014/main" id="{7FB65B86-CB15-6242-91BB-B5FFF1F808E8}"/>
                    </a:ext>
                  </a:extLst>
                </p:cNvPr>
                <p:cNvSpPr>
                  <a:spLocks noChangeArrowheads="1"/>
                </p:cNvSpPr>
                <p:nvPr/>
              </p:nvSpPr>
              <p:spPr bwMode="auto">
                <a:xfrm>
                  <a:off x="2569"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1" name="Oval 35">
                  <a:extLst>
                    <a:ext uri="{FF2B5EF4-FFF2-40B4-BE49-F238E27FC236}">
                      <a16:creationId xmlns:a16="http://schemas.microsoft.com/office/drawing/2014/main" id="{07D0C91E-0C9C-A648-9492-E92DDCA8A24C}"/>
                    </a:ext>
                  </a:extLst>
                </p:cNvPr>
                <p:cNvSpPr>
                  <a:spLocks noChangeArrowheads="1"/>
                </p:cNvSpPr>
                <p:nvPr/>
              </p:nvSpPr>
              <p:spPr bwMode="auto">
                <a:xfrm>
                  <a:off x="2195"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2" name="Oval 36">
                  <a:extLst>
                    <a:ext uri="{FF2B5EF4-FFF2-40B4-BE49-F238E27FC236}">
                      <a16:creationId xmlns:a16="http://schemas.microsoft.com/office/drawing/2014/main" id="{776AB670-FC82-BB44-A4A8-103BC1845979}"/>
                    </a:ext>
                  </a:extLst>
                </p:cNvPr>
                <p:cNvSpPr>
                  <a:spLocks noChangeArrowheads="1"/>
                </p:cNvSpPr>
                <p:nvPr/>
              </p:nvSpPr>
              <p:spPr bwMode="auto">
                <a:xfrm>
                  <a:off x="2007" y="1956"/>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3" name="Oval 37">
                  <a:extLst>
                    <a:ext uri="{FF2B5EF4-FFF2-40B4-BE49-F238E27FC236}">
                      <a16:creationId xmlns:a16="http://schemas.microsoft.com/office/drawing/2014/main" id="{7592593B-B629-1B4D-BD53-0178177FBEB2}"/>
                    </a:ext>
                  </a:extLst>
                </p:cNvPr>
                <p:cNvSpPr>
                  <a:spLocks noChangeArrowheads="1"/>
                </p:cNvSpPr>
                <p:nvPr/>
              </p:nvSpPr>
              <p:spPr bwMode="auto">
                <a:xfrm>
                  <a:off x="1820"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4" name="Oval 38">
                  <a:extLst>
                    <a:ext uri="{FF2B5EF4-FFF2-40B4-BE49-F238E27FC236}">
                      <a16:creationId xmlns:a16="http://schemas.microsoft.com/office/drawing/2014/main" id="{5341209F-609D-D642-8903-994CE7F27178}"/>
                    </a:ext>
                  </a:extLst>
                </p:cNvPr>
                <p:cNvSpPr>
                  <a:spLocks noChangeArrowheads="1"/>
                </p:cNvSpPr>
                <p:nvPr/>
              </p:nvSpPr>
              <p:spPr bwMode="auto">
                <a:xfrm>
                  <a:off x="2382"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5" name="Oval 39">
                  <a:extLst>
                    <a:ext uri="{FF2B5EF4-FFF2-40B4-BE49-F238E27FC236}">
                      <a16:creationId xmlns:a16="http://schemas.microsoft.com/office/drawing/2014/main" id="{76788EEB-2B4E-9649-B592-4701F6E0F244}"/>
                    </a:ext>
                  </a:extLst>
                </p:cNvPr>
                <p:cNvSpPr>
                  <a:spLocks noChangeArrowheads="1"/>
                </p:cNvSpPr>
                <p:nvPr/>
              </p:nvSpPr>
              <p:spPr bwMode="auto">
                <a:xfrm>
                  <a:off x="2944" y="1956"/>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6" name="Oval 40">
                  <a:extLst>
                    <a:ext uri="{FF2B5EF4-FFF2-40B4-BE49-F238E27FC236}">
                      <a16:creationId xmlns:a16="http://schemas.microsoft.com/office/drawing/2014/main" id="{8CF401AD-8B0D-0E4A-B5B0-287FBAD7D637}"/>
                    </a:ext>
                  </a:extLst>
                </p:cNvPr>
                <p:cNvSpPr>
                  <a:spLocks noChangeArrowheads="1"/>
                </p:cNvSpPr>
                <p:nvPr/>
              </p:nvSpPr>
              <p:spPr bwMode="auto">
                <a:xfrm>
                  <a:off x="2756" y="1956"/>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7" name="Oval 41">
                  <a:extLst>
                    <a:ext uri="{FF2B5EF4-FFF2-40B4-BE49-F238E27FC236}">
                      <a16:creationId xmlns:a16="http://schemas.microsoft.com/office/drawing/2014/main" id="{DF0BEF01-89FF-4C41-AEAF-D14BDCA48775}"/>
                    </a:ext>
                  </a:extLst>
                </p:cNvPr>
                <p:cNvSpPr>
                  <a:spLocks noChangeArrowheads="1"/>
                </p:cNvSpPr>
                <p:nvPr/>
              </p:nvSpPr>
              <p:spPr bwMode="auto">
                <a:xfrm>
                  <a:off x="2382" y="2292"/>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8" name="Oval 42">
                  <a:extLst>
                    <a:ext uri="{FF2B5EF4-FFF2-40B4-BE49-F238E27FC236}">
                      <a16:creationId xmlns:a16="http://schemas.microsoft.com/office/drawing/2014/main" id="{3FC6D8E0-2758-CF44-96AE-21AB66F5BCC2}"/>
                    </a:ext>
                  </a:extLst>
                </p:cNvPr>
                <p:cNvSpPr>
                  <a:spLocks noChangeArrowheads="1"/>
                </p:cNvSpPr>
                <p:nvPr/>
              </p:nvSpPr>
              <p:spPr bwMode="auto">
                <a:xfrm>
                  <a:off x="2663" y="2292"/>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79" name="Oval 43">
                  <a:extLst>
                    <a:ext uri="{FF2B5EF4-FFF2-40B4-BE49-F238E27FC236}">
                      <a16:creationId xmlns:a16="http://schemas.microsoft.com/office/drawing/2014/main" id="{7B16217A-953E-0B45-AD86-00396D950986}"/>
                    </a:ext>
                  </a:extLst>
                </p:cNvPr>
                <p:cNvSpPr>
                  <a:spLocks noChangeArrowheads="1"/>
                </p:cNvSpPr>
                <p:nvPr/>
              </p:nvSpPr>
              <p:spPr bwMode="auto">
                <a:xfrm>
                  <a:off x="2522" y="2580"/>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0" name="Oval 44">
                  <a:extLst>
                    <a:ext uri="{FF2B5EF4-FFF2-40B4-BE49-F238E27FC236}">
                      <a16:creationId xmlns:a16="http://schemas.microsoft.com/office/drawing/2014/main" id="{C445FFAE-AE8E-B146-BEEE-988B72159BA2}"/>
                    </a:ext>
                  </a:extLst>
                </p:cNvPr>
                <p:cNvSpPr>
                  <a:spLocks noChangeArrowheads="1"/>
                </p:cNvSpPr>
                <p:nvPr/>
              </p:nvSpPr>
              <p:spPr bwMode="auto">
                <a:xfrm>
                  <a:off x="2241" y="2580"/>
                  <a:ext cx="133"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1" name="Oval 45">
                  <a:extLst>
                    <a:ext uri="{FF2B5EF4-FFF2-40B4-BE49-F238E27FC236}">
                      <a16:creationId xmlns:a16="http://schemas.microsoft.com/office/drawing/2014/main" id="{BE0686DD-328E-8D47-83EE-D5B534A8DF0B}"/>
                    </a:ext>
                  </a:extLst>
                </p:cNvPr>
                <p:cNvSpPr>
                  <a:spLocks noChangeArrowheads="1"/>
                </p:cNvSpPr>
                <p:nvPr/>
              </p:nvSpPr>
              <p:spPr bwMode="auto">
                <a:xfrm>
                  <a:off x="2101" y="2292"/>
                  <a:ext cx="132" cy="136"/>
                </a:xfrm>
                <a:prstGeom prst="ellipse">
                  <a:avLst/>
                </a:prstGeom>
                <a:solidFill>
                  <a:srgbClr val="FF9900"/>
                </a:solidFill>
                <a:ln w="12700">
                  <a:solidFill>
                    <a:schemeClr val="tx1"/>
                  </a:solidFill>
                  <a:round/>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grpSp>
          <p:sp>
            <p:nvSpPr>
              <p:cNvPr id="142382" name="Line 46">
                <a:extLst>
                  <a:ext uri="{FF2B5EF4-FFF2-40B4-BE49-F238E27FC236}">
                    <a16:creationId xmlns:a16="http://schemas.microsoft.com/office/drawing/2014/main" id="{3264D3DC-D924-D742-8628-F8EC76FA7863}"/>
                  </a:ext>
                </a:extLst>
              </p:cNvPr>
              <p:cNvSpPr>
                <a:spLocks noChangeShapeType="1"/>
              </p:cNvSpPr>
              <p:nvPr/>
            </p:nvSpPr>
            <p:spPr bwMode="auto">
              <a:xfrm>
                <a:off x="1000" y="1064"/>
                <a:ext cx="2880" cy="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3" name="Line 47">
                <a:extLst>
                  <a:ext uri="{FF2B5EF4-FFF2-40B4-BE49-F238E27FC236}">
                    <a16:creationId xmlns:a16="http://schemas.microsoft.com/office/drawing/2014/main" id="{4FF1A3A0-5906-FA4B-83B2-85983E099FEF}"/>
                  </a:ext>
                </a:extLst>
              </p:cNvPr>
              <p:cNvSpPr>
                <a:spLocks noChangeShapeType="1"/>
              </p:cNvSpPr>
              <p:nvPr/>
            </p:nvSpPr>
            <p:spPr bwMode="auto">
              <a:xfrm>
                <a:off x="984" y="1256"/>
                <a:ext cx="2897" cy="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4" name="Line 48">
                <a:extLst>
                  <a:ext uri="{FF2B5EF4-FFF2-40B4-BE49-F238E27FC236}">
                    <a16:creationId xmlns:a16="http://schemas.microsoft.com/office/drawing/2014/main" id="{1820F072-8B71-7B48-B904-63530F3DB2D9}"/>
                  </a:ext>
                </a:extLst>
              </p:cNvPr>
              <p:cNvSpPr>
                <a:spLocks noChangeShapeType="1"/>
              </p:cNvSpPr>
              <p:nvPr/>
            </p:nvSpPr>
            <p:spPr bwMode="auto">
              <a:xfrm>
                <a:off x="992" y="1440"/>
                <a:ext cx="2904" cy="0"/>
              </a:xfrm>
              <a:prstGeom prst="line">
                <a:avLst/>
              </a:prstGeom>
              <a:noFill/>
              <a:ln w="12700">
                <a:solidFill>
                  <a:schemeClr val="tx1"/>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5" name="Rectangle 49">
                <a:extLst>
                  <a:ext uri="{FF2B5EF4-FFF2-40B4-BE49-F238E27FC236}">
                    <a16:creationId xmlns:a16="http://schemas.microsoft.com/office/drawing/2014/main" id="{C23A86E1-83D1-C047-8B9E-A780EE860DCE}"/>
                  </a:ext>
                </a:extLst>
              </p:cNvPr>
              <p:cNvSpPr>
                <a:spLocks noChangeArrowheads="1"/>
              </p:cNvSpPr>
              <p:nvPr/>
            </p:nvSpPr>
            <p:spPr bwMode="auto">
              <a:xfrm>
                <a:off x="1004" y="1596"/>
                <a:ext cx="787" cy="128"/>
              </a:xfrm>
              <a:prstGeom prst="rect">
                <a:avLst/>
              </a:prstGeom>
              <a:solidFill>
                <a:schemeClr val="bg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6" name="Rectangle 50">
                <a:extLst>
                  <a:ext uri="{FF2B5EF4-FFF2-40B4-BE49-F238E27FC236}">
                    <a16:creationId xmlns:a16="http://schemas.microsoft.com/office/drawing/2014/main" id="{E7EA5C35-9F62-A74F-A687-04FA058605D6}"/>
                  </a:ext>
                </a:extLst>
              </p:cNvPr>
              <p:cNvSpPr>
                <a:spLocks noChangeArrowheads="1"/>
              </p:cNvSpPr>
              <p:nvPr/>
            </p:nvSpPr>
            <p:spPr bwMode="auto">
              <a:xfrm>
                <a:off x="3097" y="1596"/>
                <a:ext cx="787" cy="128"/>
              </a:xfrm>
              <a:prstGeom prst="rect">
                <a:avLst/>
              </a:prstGeom>
              <a:solidFill>
                <a:schemeClr val="bg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7" name="Rectangle 51">
                <a:extLst>
                  <a:ext uri="{FF2B5EF4-FFF2-40B4-BE49-F238E27FC236}">
                    <a16:creationId xmlns:a16="http://schemas.microsoft.com/office/drawing/2014/main" id="{6A72EA99-5C14-654E-949A-6B06713B444D}"/>
                  </a:ext>
                </a:extLst>
              </p:cNvPr>
              <p:cNvSpPr>
                <a:spLocks noChangeArrowheads="1"/>
              </p:cNvSpPr>
              <p:nvPr/>
            </p:nvSpPr>
            <p:spPr bwMode="auto">
              <a:xfrm>
                <a:off x="1799" y="1596"/>
                <a:ext cx="578" cy="128"/>
              </a:xfrm>
              <a:prstGeom prst="rect">
                <a:avLst/>
              </a:prstGeom>
              <a:solidFill>
                <a:schemeClr val="accent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8" name="Rectangle 52">
                <a:extLst>
                  <a:ext uri="{FF2B5EF4-FFF2-40B4-BE49-F238E27FC236}">
                    <a16:creationId xmlns:a16="http://schemas.microsoft.com/office/drawing/2014/main" id="{7F642451-BFB1-BB45-AEB1-C58F17BF8263}"/>
                  </a:ext>
                </a:extLst>
              </p:cNvPr>
              <p:cNvSpPr>
                <a:spLocks noChangeArrowheads="1"/>
              </p:cNvSpPr>
              <p:nvPr/>
            </p:nvSpPr>
            <p:spPr bwMode="auto">
              <a:xfrm>
                <a:off x="2511" y="1596"/>
                <a:ext cx="578" cy="128"/>
              </a:xfrm>
              <a:prstGeom prst="rect">
                <a:avLst/>
              </a:prstGeom>
              <a:solidFill>
                <a:schemeClr val="accent2"/>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89" name="Rectangle 53">
                <a:extLst>
                  <a:ext uri="{FF2B5EF4-FFF2-40B4-BE49-F238E27FC236}">
                    <a16:creationId xmlns:a16="http://schemas.microsoft.com/office/drawing/2014/main" id="{4AF83558-3F77-6943-BD52-02BF61A3154B}"/>
                  </a:ext>
                </a:extLst>
              </p:cNvPr>
              <p:cNvSpPr>
                <a:spLocks noChangeArrowheads="1"/>
              </p:cNvSpPr>
              <p:nvPr/>
            </p:nvSpPr>
            <p:spPr bwMode="auto">
              <a:xfrm>
                <a:off x="2385" y="1596"/>
                <a:ext cx="118" cy="128"/>
              </a:xfrm>
              <a:prstGeom prst="rect">
                <a:avLst/>
              </a:prstGeom>
              <a:solidFill>
                <a:srgbClr val="990000"/>
              </a:solidFill>
              <a:ln w="12700">
                <a:solidFill>
                  <a:schemeClr val="tx1"/>
                </a:solidFill>
                <a:miter lim="800000"/>
                <a:headEnd/>
                <a:tailEnd/>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0" name="Line 54">
                <a:extLst>
                  <a:ext uri="{FF2B5EF4-FFF2-40B4-BE49-F238E27FC236}">
                    <a16:creationId xmlns:a16="http://schemas.microsoft.com/office/drawing/2014/main" id="{9C905E9E-F7E3-1242-9156-CF55BAFD6FA6}"/>
                  </a:ext>
                </a:extLst>
              </p:cNvPr>
              <p:cNvSpPr>
                <a:spLocks noChangeShapeType="1"/>
              </p:cNvSpPr>
              <p:nvPr/>
            </p:nvSpPr>
            <p:spPr bwMode="auto">
              <a:xfrm>
                <a:off x="1000" y="1064"/>
                <a:ext cx="784" cy="0"/>
              </a:xfrm>
              <a:prstGeom prst="line">
                <a:avLst/>
              </a:prstGeom>
              <a:noFill/>
              <a:ln w="76200">
                <a:solidFill>
                  <a:schemeClr val="bg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1" name="Line 55">
                <a:extLst>
                  <a:ext uri="{FF2B5EF4-FFF2-40B4-BE49-F238E27FC236}">
                    <a16:creationId xmlns:a16="http://schemas.microsoft.com/office/drawing/2014/main" id="{AC8C7A89-2CA9-AB41-BEF2-367BA1961388}"/>
                  </a:ext>
                </a:extLst>
              </p:cNvPr>
              <p:cNvSpPr>
                <a:spLocks noChangeShapeType="1"/>
              </p:cNvSpPr>
              <p:nvPr/>
            </p:nvSpPr>
            <p:spPr bwMode="auto">
              <a:xfrm>
                <a:off x="3112" y="1064"/>
                <a:ext cx="784" cy="0"/>
              </a:xfrm>
              <a:prstGeom prst="line">
                <a:avLst/>
              </a:prstGeom>
              <a:noFill/>
              <a:ln w="76200">
                <a:solidFill>
                  <a:schemeClr val="bg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2" name="Line 56">
                <a:extLst>
                  <a:ext uri="{FF2B5EF4-FFF2-40B4-BE49-F238E27FC236}">
                    <a16:creationId xmlns:a16="http://schemas.microsoft.com/office/drawing/2014/main" id="{409AE466-3BF4-E94A-A132-356CA87A77AB}"/>
                  </a:ext>
                </a:extLst>
              </p:cNvPr>
              <p:cNvSpPr>
                <a:spLocks noChangeShapeType="1"/>
              </p:cNvSpPr>
              <p:nvPr/>
            </p:nvSpPr>
            <p:spPr bwMode="auto">
              <a:xfrm>
                <a:off x="1784" y="1248"/>
                <a:ext cx="608" cy="0"/>
              </a:xfrm>
              <a:prstGeom prst="line">
                <a:avLst/>
              </a:prstGeom>
              <a:noFill/>
              <a:ln w="76200">
                <a:solidFill>
                  <a:schemeClr val="accent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3" name="Line 57">
                <a:extLst>
                  <a:ext uri="{FF2B5EF4-FFF2-40B4-BE49-F238E27FC236}">
                    <a16:creationId xmlns:a16="http://schemas.microsoft.com/office/drawing/2014/main" id="{DFBB1E1C-7BED-8244-9A0B-59A3E0F7EF9F}"/>
                  </a:ext>
                </a:extLst>
              </p:cNvPr>
              <p:cNvSpPr>
                <a:spLocks noChangeShapeType="1"/>
              </p:cNvSpPr>
              <p:nvPr/>
            </p:nvSpPr>
            <p:spPr bwMode="auto">
              <a:xfrm>
                <a:off x="2520" y="1256"/>
                <a:ext cx="592" cy="0"/>
              </a:xfrm>
              <a:prstGeom prst="line">
                <a:avLst/>
              </a:prstGeom>
              <a:noFill/>
              <a:ln w="76200">
                <a:solidFill>
                  <a:schemeClr val="accent2"/>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4" name="Line 58">
                <a:extLst>
                  <a:ext uri="{FF2B5EF4-FFF2-40B4-BE49-F238E27FC236}">
                    <a16:creationId xmlns:a16="http://schemas.microsoft.com/office/drawing/2014/main" id="{B7E6D157-788C-3143-A781-E2AD5F908311}"/>
                  </a:ext>
                </a:extLst>
              </p:cNvPr>
              <p:cNvSpPr>
                <a:spLocks noChangeShapeType="1"/>
              </p:cNvSpPr>
              <p:nvPr/>
            </p:nvSpPr>
            <p:spPr bwMode="auto">
              <a:xfrm>
                <a:off x="2392" y="1448"/>
                <a:ext cx="120" cy="0"/>
              </a:xfrm>
              <a:prstGeom prst="line">
                <a:avLst/>
              </a:prstGeom>
              <a:noFill/>
              <a:ln w="76200">
                <a:solidFill>
                  <a:srgbClr val="990000"/>
                </a:solidFill>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395" name="Rectangle 59">
                <a:extLst>
                  <a:ext uri="{FF2B5EF4-FFF2-40B4-BE49-F238E27FC236}">
                    <a16:creationId xmlns:a16="http://schemas.microsoft.com/office/drawing/2014/main" id="{A9957B35-EF4A-0045-B6A2-2F0A118A194C}"/>
                  </a:ext>
                </a:extLst>
              </p:cNvPr>
              <p:cNvSpPr>
                <a:spLocks noChangeArrowheads="1"/>
              </p:cNvSpPr>
              <p:nvPr/>
            </p:nvSpPr>
            <p:spPr bwMode="auto">
              <a:xfrm>
                <a:off x="3948" y="1290"/>
                <a:ext cx="864" cy="330"/>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dirty="0">
                    <a:latin typeface="+mn-lt"/>
                    <a:ea typeface="+mn-ea"/>
                  </a:rPr>
                  <a:t>Residue</a:t>
                </a:r>
                <a:r>
                  <a:rPr lang="en-GB" sz="2800" dirty="0">
                    <a:latin typeface="+mn-lt"/>
                    <a:ea typeface="+mn-ea"/>
                  </a:rPr>
                  <a:t>   </a:t>
                </a:r>
                <a:r>
                  <a:rPr lang="en-GB" sz="2800" b="1" i="1" dirty="0">
                    <a:solidFill>
                      <a:srgbClr val="990000"/>
                    </a:solidFill>
                    <a:latin typeface="+mn-lt"/>
                    <a:ea typeface="+mn-ea"/>
                  </a:rPr>
                  <a:t>R</a:t>
                </a:r>
              </a:p>
            </p:txBody>
          </p:sp>
          <p:sp>
            <p:nvSpPr>
              <p:cNvPr id="142396" name="Rectangle 60">
                <a:extLst>
                  <a:ext uri="{FF2B5EF4-FFF2-40B4-BE49-F238E27FC236}">
                    <a16:creationId xmlns:a16="http://schemas.microsoft.com/office/drawing/2014/main" id="{CAEB4FCC-CAF5-A143-8129-17B92EAFD325}"/>
                  </a:ext>
                </a:extLst>
              </p:cNvPr>
              <p:cNvSpPr>
                <a:spLocks noChangeArrowheads="1"/>
              </p:cNvSpPr>
              <p:nvPr/>
            </p:nvSpPr>
            <p:spPr bwMode="auto">
              <a:xfrm>
                <a:off x="3924" y="1074"/>
                <a:ext cx="921" cy="330"/>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dirty="0">
                    <a:latin typeface="+mn-lt"/>
                    <a:ea typeface="+mn-ea"/>
                  </a:rPr>
                  <a:t>Window</a:t>
                </a:r>
                <a:r>
                  <a:rPr lang="en-GB" sz="2800" dirty="0">
                    <a:latin typeface="+mn-lt"/>
                    <a:ea typeface="+mn-ea"/>
                  </a:rPr>
                  <a:t>  </a:t>
                </a:r>
                <a:r>
                  <a:rPr lang="en-GB" sz="2800" b="1" i="1" dirty="0">
                    <a:solidFill>
                      <a:schemeClr val="accent2"/>
                    </a:solidFill>
                    <a:latin typeface="+mn-lt"/>
                    <a:ea typeface="+mn-ea"/>
                  </a:rPr>
                  <a:t>W</a:t>
                </a:r>
              </a:p>
            </p:txBody>
          </p:sp>
          <p:sp>
            <p:nvSpPr>
              <p:cNvPr id="142397" name="Rectangle 61">
                <a:extLst>
                  <a:ext uri="{FF2B5EF4-FFF2-40B4-BE49-F238E27FC236}">
                    <a16:creationId xmlns:a16="http://schemas.microsoft.com/office/drawing/2014/main" id="{A3789819-0096-CD4B-B91F-6C826E6EBBE7}"/>
                  </a:ext>
                </a:extLst>
              </p:cNvPr>
              <p:cNvSpPr>
                <a:spLocks noChangeArrowheads="1"/>
              </p:cNvSpPr>
              <p:nvPr/>
            </p:nvSpPr>
            <p:spPr bwMode="auto">
              <a:xfrm>
                <a:off x="2036" y="2697"/>
                <a:ext cx="374" cy="327"/>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800" b="1" i="1">
                    <a:latin typeface="+mn-lt"/>
                    <a:ea typeface="+mn-ea"/>
                  </a:rPr>
                  <a:t>O</a:t>
                </a:r>
                <a:r>
                  <a:rPr lang="en-GB" sz="2800" b="1" i="1" baseline="-25000">
                    <a:latin typeface="Symbol" charset="0"/>
                    <a:ea typeface="+mn-ea"/>
                  </a:rPr>
                  <a:t>a</a:t>
                </a:r>
              </a:p>
            </p:txBody>
          </p:sp>
          <p:sp>
            <p:nvSpPr>
              <p:cNvPr id="142398" name="Rectangle 62">
                <a:extLst>
                  <a:ext uri="{FF2B5EF4-FFF2-40B4-BE49-F238E27FC236}">
                    <a16:creationId xmlns:a16="http://schemas.microsoft.com/office/drawing/2014/main" id="{531E99AF-3382-3A4D-9097-862CEC93DA77}"/>
                  </a:ext>
                </a:extLst>
              </p:cNvPr>
              <p:cNvSpPr>
                <a:spLocks noChangeArrowheads="1"/>
              </p:cNvSpPr>
              <p:nvPr/>
            </p:nvSpPr>
            <p:spPr bwMode="auto">
              <a:xfrm>
                <a:off x="2508" y="2698"/>
                <a:ext cx="613" cy="330"/>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800" b="1" i="1" dirty="0" err="1">
                    <a:latin typeface="+mn-lt"/>
                    <a:ea typeface="+mn-ea"/>
                  </a:rPr>
                  <a:t>O</a:t>
                </a:r>
                <a:r>
                  <a:rPr lang="en-GB" sz="2800" b="1" i="1" baseline="-25000" dirty="0" err="1">
                    <a:latin typeface="+mn-lt"/>
                    <a:ea typeface="+mn-ea"/>
                  </a:rPr>
                  <a:t>not</a:t>
                </a:r>
                <a:r>
                  <a:rPr lang="en-GB" sz="2800" b="1" i="1" baseline="-25000" dirty="0">
                    <a:latin typeface="+mn-lt"/>
                    <a:ea typeface="+mn-ea"/>
                  </a:rPr>
                  <a:t> </a:t>
                </a:r>
                <a:r>
                  <a:rPr lang="en-GB" sz="2800" b="1" i="1" baseline="-25000" dirty="0">
                    <a:latin typeface="Symbol" charset="0"/>
                    <a:ea typeface="+mn-ea"/>
                  </a:rPr>
                  <a:t>a</a:t>
                </a:r>
              </a:p>
            </p:txBody>
          </p:sp>
          <p:sp>
            <p:nvSpPr>
              <p:cNvPr id="142399" name="Rectangle 63">
                <a:extLst>
                  <a:ext uri="{FF2B5EF4-FFF2-40B4-BE49-F238E27FC236}">
                    <a16:creationId xmlns:a16="http://schemas.microsoft.com/office/drawing/2014/main" id="{0007692B-EDBE-0B4D-B91A-A38491087772}"/>
                  </a:ext>
                </a:extLst>
              </p:cNvPr>
              <p:cNvSpPr>
                <a:spLocks noChangeArrowheads="1"/>
              </p:cNvSpPr>
              <p:nvPr/>
            </p:nvSpPr>
            <p:spPr bwMode="auto">
              <a:xfrm>
                <a:off x="3204" y="2145"/>
                <a:ext cx="1573" cy="330"/>
              </a:xfrm>
              <a:prstGeom prst="rect">
                <a:avLst/>
              </a:prstGeom>
              <a:noFill/>
              <a:ln>
                <a:noFill/>
              </a:ln>
              <a:effectLst/>
            </p:spPr>
            <p:txBody>
              <a:bodyPr wrap="none" lIns="92075" tIns="46038" rIns="92075" bIns="46038">
                <a:spAutoFit/>
              </a:bodyPr>
              <a:lstStyle/>
              <a:p>
                <a:pPr eaLnBrk="1" fontAlgn="auto" hangingPunct="1">
                  <a:spcBef>
                    <a:spcPts val="0"/>
                  </a:spcBef>
                  <a:spcAft>
                    <a:spcPts val="0"/>
                  </a:spcAft>
                  <a:defRPr/>
                </a:pPr>
                <a:r>
                  <a:rPr lang="en-GB" sz="2800" dirty="0">
                    <a:latin typeface="+mn-lt"/>
                    <a:ea typeface="+mn-ea"/>
                  </a:rPr>
                  <a:t>Neural Network</a:t>
                </a:r>
              </a:p>
            </p:txBody>
          </p:sp>
          <p:sp>
            <p:nvSpPr>
              <p:cNvPr id="142400" name="Line 64">
                <a:extLst>
                  <a:ext uri="{FF2B5EF4-FFF2-40B4-BE49-F238E27FC236}">
                    <a16:creationId xmlns:a16="http://schemas.microsoft.com/office/drawing/2014/main" id="{8C503A96-74AA-D744-AC64-50ABC4A25583}"/>
                  </a:ext>
                </a:extLst>
              </p:cNvPr>
              <p:cNvSpPr>
                <a:spLocks noChangeShapeType="1"/>
              </p:cNvSpPr>
              <p:nvPr/>
            </p:nvSpPr>
            <p:spPr bwMode="auto">
              <a:xfrm>
                <a:off x="1784" y="1728"/>
                <a:ext cx="16" cy="264"/>
              </a:xfrm>
              <a:prstGeom prst="line">
                <a:avLst/>
              </a:prstGeom>
              <a:noFill/>
              <a:ln w="12700">
                <a:solidFill>
                  <a:schemeClr val="tx1"/>
                </a:solidFill>
                <a:prstDash val="sysDot"/>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sp>
            <p:nvSpPr>
              <p:cNvPr id="142401" name="Line 65">
                <a:extLst>
                  <a:ext uri="{FF2B5EF4-FFF2-40B4-BE49-F238E27FC236}">
                    <a16:creationId xmlns:a16="http://schemas.microsoft.com/office/drawing/2014/main" id="{52D99FC1-D1E4-9E49-BF10-4EA14515CC02}"/>
                  </a:ext>
                </a:extLst>
              </p:cNvPr>
              <p:cNvSpPr>
                <a:spLocks noChangeShapeType="1"/>
              </p:cNvSpPr>
              <p:nvPr/>
            </p:nvSpPr>
            <p:spPr bwMode="auto">
              <a:xfrm flipH="1">
                <a:off x="3088" y="1736"/>
                <a:ext cx="8" cy="255"/>
              </a:xfrm>
              <a:prstGeom prst="line">
                <a:avLst/>
              </a:prstGeom>
              <a:noFill/>
              <a:ln w="12700">
                <a:solidFill>
                  <a:schemeClr val="tx1"/>
                </a:solidFill>
                <a:prstDash val="sysDot"/>
                <a:round/>
                <a:headEnd type="none" w="sm" len="sm"/>
                <a:tailEnd type="none" w="sm" len="sm"/>
              </a:ln>
              <a:effectLst/>
            </p:spPr>
            <p:txBody>
              <a:bodyPr wrap="none" anchor="ctr"/>
              <a:lstStyle/>
              <a:p>
                <a:pPr eaLnBrk="1" fontAlgn="auto" hangingPunct="1">
                  <a:spcBef>
                    <a:spcPts val="0"/>
                  </a:spcBef>
                  <a:spcAft>
                    <a:spcPts val="0"/>
                  </a:spcAft>
                  <a:defRPr/>
                </a:pPr>
                <a:endParaRPr lang="it-IT">
                  <a:latin typeface="+mn-lt"/>
                  <a:ea typeface="+mn-ea"/>
                </a:endParaRPr>
              </a:p>
            </p:txBody>
          </p:sp>
        </p:grpSp>
      </p:grpSp>
      <p:sp>
        <p:nvSpPr>
          <p:cNvPr id="142402" name="Rectangle 66">
            <a:extLst>
              <a:ext uri="{FF2B5EF4-FFF2-40B4-BE49-F238E27FC236}">
                <a16:creationId xmlns:a16="http://schemas.microsoft.com/office/drawing/2014/main" id="{EF2E6047-1A6B-F74C-B7F9-5C1398E4E855}"/>
              </a:ext>
            </a:extLst>
          </p:cNvPr>
          <p:cNvSpPr>
            <a:spLocks noChangeArrowheads="1"/>
          </p:cNvSpPr>
          <p:nvPr/>
        </p:nvSpPr>
        <p:spPr bwMode="auto">
          <a:xfrm>
            <a:off x="228600" y="79375"/>
            <a:ext cx="8612188" cy="1570303"/>
          </a:xfrm>
          <a:prstGeom prst="rect">
            <a:avLst/>
          </a:prstGeom>
          <a:noFill/>
          <a:ln>
            <a:noFill/>
          </a:ln>
          <a:effectLst/>
        </p:spPr>
        <p:txBody>
          <a:bodyPr lIns="92075" tIns="46038" rIns="92075" bIns="46038">
            <a:spAutoFit/>
          </a:bodyPr>
          <a:lstStyle/>
          <a:p>
            <a:pPr eaLnBrk="1" fontAlgn="auto" hangingPunct="1">
              <a:spcBef>
                <a:spcPts val="0"/>
              </a:spcBef>
              <a:spcAft>
                <a:spcPts val="0"/>
              </a:spcAft>
              <a:defRPr/>
            </a:pPr>
            <a:r>
              <a:rPr lang="en-GB" sz="3200" b="1" i="1" dirty="0">
                <a:solidFill>
                  <a:schemeClr val="accent2"/>
                </a:solidFill>
                <a:latin typeface="Arial"/>
                <a:ea typeface="+mn-ea"/>
                <a:cs typeface="Arial"/>
              </a:rPr>
              <a:t>In the context of the prediction of the secondary structure of polypeptides: The input window</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02" name="Rectangle 66">
            <a:extLst>
              <a:ext uri="{FF2B5EF4-FFF2-40B4-BE49-F238E27FC236}">
                <a16:creationId xmlns:a16="http://schemas.microsoft.com/office/drawing/2014/main" id="{A49595AE-ABBB-5441-8828-75AD15D821E8}"/>
              </a:ext>
            </a:extLst>
          </p:cNvPr>
          <p:cNvSpPr>
            <a:spLocks noChangeArrowheads="1"/>
          </p:cNvSpPr>
          <p:nvPr/>
        </p:nvSpPr>
        <p:spPr bwMode="auto">
          <a:xfrm>
            <a:off x="2819400" y="79375"/>
            <a:ext cx="3979863" cy="579438"/>
          </a:xfrm>
          <a:prstGeom prst="rect">
            <a:avLst/>
          </a:prstGeom>
          <a:noFill/>
          <a:ln>
            <a:noFill/>
          </a:ln>
          <a:effectLst/>
        </p:spPr>
        <p:txBody>
          <a:bodyPr lIns="92075" tIns="46038" rIns="92075" bIns="46038">
            <a:spAutoFit/>
          </a:bodyPr>
          <a:lstStyle/>
          <a:p>
            <a:pPr eaLnBrk="1" fontAlgn="auto" hangingPunct="1">
              <a:spcBef>
                <a:spcPts val="0"/>
              </a:spcBef>
              <a:spcAft>
                <a:spcPts val="0"/>
              </a:spcAft>
              <a:defRPr/>
            </a:pPr>
            <a:r>
              <a:rPr lang="en-GB" sz="3200" b="1" i="1" dirty="0">
                <a:solidFill>
                  <a:schemeClr val="accent2"/>
                </a:solidFill>
                <a:latin typeface="+mn-lt"/>
                <a:ea typeface="+mn-ea"/>
              </a:rPr>
              <a:t>La </a:t>
            </a:r>
            <a:r>
              <a:rPr lang="en-GB" sz="3200" b="1" i="1" dirty="0" err="1">
                <a:solidFill>
                  <a:schemeClr val="accent2"/>
                </a:solidFill>
                <a:latin typeface="+mn-lt"/>
                <a:ea typeface="+mn-ea"/>
              </a:rPr>
              <a:t>finestra</a:t>
            </a:r>
            <a:r>
              <a:rPr lang="en-GB" sz="3200" b="1" i="1" dirty="0">
                <a:solidFill>
                  <a:schemeClr val="accent2"/>
                </a:solidFill>
                <a:latin typeface="+mn-lt"/>
                <a:ea typeface="+mn-ea"/>
              </a:rPr>
              <a:t> di input</a:t>
            </a:r>
          </a:p>
        </p:txBody>
      </p:sp>
      <p:pic>
        <p:nvPicPr>
          <p:cNvPr id="69634" name="Picture 3" descr="FigCap09_9">
            <a:extLst>
              <a:ext uri="{FF2B5EF4-FFF2-40B4-BE49-F238E27FC236}">
                <a16:creationId xmlns:a16="http://schemas.microsoft.com/office/drawing/2014/main" id="{DDAA1C36-9614-E843-B9F4-84D500845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53988"/>
            <a:ext cx="7775575" cy="6373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ttangolo 3">
            <a:extLst>
              <a:ext uri="{FF2B5EF4-FFF2-40B4-BE49-F238E27FC236}">
                <a16:creationId xmlns:a16="http://schemas.microsoft.com/office/drawing/2014/main" id="{B3A25F4A-C4C0-054C-952A-22C96A6D8782}"/>
              </a:ext>
            </a:extLst>
          </p:cNvPr>
          <p:cNvSpPr>
            <a:spLocks noChangeArrowheads="1"/>
          </p:cNvSpPr>
          <p:nvPr/>
        </p:nvSpPr>
        <p:spPr bwMode="auto">
          <a:xfrm>
            <a:off x="4014788" y="233363"/>
            <a:ext cx="49276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dirty="0">
                <a:solidFill>
                  <a:srgbClr val="4167FF"/>
                </a:solidFill>
                <a:latin typeface="Arial" panose="020B0604020202020204" pitchFamily="34" charset="0"/>
                <a:cs typeface="Arial" panose="020B0604020202020204" pitchFamily="34" charset="0"/>
              </a:rPr>
              <a:t>Not a single </a:t>
            </a:r>
            <a:r>
              <a:rPr lang="it-IT" altLang="en-US" sz="2400" dirty="0" err="1">
                <a:solidFill>
                  <a:srgbClr val="4167FF"/>
                </a:solidFill>
                <a:latin typeface="Arial" panose="020B0604020202020204" pitchFamily="34" charset="0"/>
                <a:cs typeface="Arial" panose="020B0604020202020204" pitchFamily="34" charset="0"/>
              </a:rPr>
              <a:t>sequence</a:t>
            </a:r>
            <a:r>
              <a:rPr lang="it-IT" altLang="en-US" sz="2400" dirty="0">
                <a:solidFill>
                  <a:srgbClr val="4167FF"/>
                </a:solidFill>
                <a:latin typeface="Arial" panose="020B0604020202020204" pitchFamily="34" charset="0"/>
                <a:cs typeface="Arial" panose="020B0604020202020204" pitchFamily="34" charset="0"/>
              </a:rPr>
              <a:t> 
</a:t>
            </a:r>
            <a:r>
              <a:rPr lang="it-IT" altLang="en-US" sz="2400" dirty="0" err="1">
                <a:solidFill>
                  <a:srgbClr val="4167FF"/>
                </a:solidFill>
                <a:latin typeface="Arial" panose="020B0604020202020204" pitchFamily="34" charset="0"/>
                <a:cs typeface="Arial" panose="020B0604020202020204" pitchFamily="34" charset="0"/>
              </a:rPr>
              <a:t>but</a:t>
            </a:r>
            <a:r>
              <a:rPr lang="it-IT" altLang="en-US" sz="2400" dirty="0">
                <a:solidFill>
                  <a:srgbClr val="4167FF"/>
                </a:solidFill>
                <a:latin typeface="Arial" panose="020B0604020202020204" pitchFamily="34" charset="0"/>
                <a:cs typeface="Arial" panose="020B0604020202020204" pitchFamily="34" charset="0"/>
              </a:rPr>
              <a:t> a multiple </a:t>
            </a:r>
            <a:r>
              <a:rPr lang="it-IT" altLang="en-US" sz="2400" dirty="0" err="1">
                <a:solidFill>
                  <a:srgbClr val="4167FF"/>
                </a:solidFill>
                <a:latin typeface="Arial" panose="020B0604020202020204" pitchFamily="34" charset="0"/>
                <a:cs typeface="Arial" panose="020B0604020202020204" pitchFamily="34" charset="0"/>
              </a:rPr>
              <a:t>alignment</a:t>
            </a:r>
            <a:r>
              <a:rPr lang="it-IT" altLang="en-US" sz="2400" dirty="0">
                <a:solidFill>
                  <a:srgbClr val="4167FF"/>
                </a:solidFill>
                <a:latin typeface="Arial" panose="020B0604020202020204" pitchFamily="34" charset="0"/>
                <a:cs typeface="Arial" panose="020B0604020202020204" pitchFamily="34" charset="0"/>
              </a:rPr>
              <a:t> </a:t>
            </a:r>
            <a:r>
              <a:rPr lang="it-IT" altLang="en-US" sz="2400" dirty="0" err="1">
                <a:solidFill>
                  <a:srgbClr val="4167FF"/>
                </a:solidFill>
                <a:latin typeface="Arial" panose="020B0604020202020204" pitchFamily="34" charset="0"/>
                <a:cs typeface="Arial" panose="020B0604020202020204" pitchFamily="34" charset="0"/>
              </a:rPr>
              <a:t>is</a:t>
            </a:r>
            <a:r>
              <a:rPr lang="it-IT" altLang="en-US" sz="2400" dirty="0">
                <a:solidFill>
                  <a:srgbClr val="4167FF"/>
                </a:solidFill>
                <a:latin typeface="Arial" panose="020B0604020202020204" pitchFamily="34" charset="0"/>
                <a:cs typeface="Arial" panose="020B0604020202020204" pitchFamily="34" charset="0"/>
              </a:rPr>
              <a:t> </a:t>
            </a:r>
            <a:r>
              <a:rPr lang="it-IT" altLang="en-US" sz="2400" dirty="0" err="1">
                <a:solidFill>
                  <a:srgbClr val="4167FF"/>
                </a:solidFill>
                <a:latin typeface="Arial" panose="020B0604020202020204" pitchFamily="34" charset="0"/>
                <a:cs typeface="Arial" panose="020B0604020202020204" pitchFamily="34" charset="0"/>
              </a:rPr>
              <a:t>used</a:t>
            </a:r>
            <a:r>
              <a:rPr lang="it-IT" altLang="en-US" sz="2400" dirty="0">
                <a:solidFill>
                  <a:srgbClr val="4167FF"/>
                </a:solidFill>
                <a:latin typeface="Arial" panose="020B0604020202020204" pitchFamily="34" charset="0"/>
                <a:cs typeface="Arial" panose="020B0604020202020204" pitchFamily="34" charset="0"/>
              </a:rPr>
              <a:t>  </a:t>
            </a:r>
            <a:r>
              <a:rPr lang="it-IT" altLang="en-US" sz="2400" dirty="0" err="1">
                <a:solidFill>
                  <a:srgbClr val="4167FF"/>
                </a:solidFill>
                <a:latin typeface="Arial" panose="020B0604020202020204" pitchFamily="34" charset="0"/>
                <a:cs typeface="Arial" panose="020B0604020202020204" pitchFamily="34" charset="0"/>
              </a:rPr>
              <a:t>as</a:t>
            </a:r>
            <a:r>
              <a:rPr lang="it-IT" altLang="en-US" sz="2400" dirty="0">
                <a:solidFill>
                  <a:srgbClr val="4167FF"/>
                </a:solidFill>
                <a:latin typeface="Arial" panose="020B0604020202020204" pitchFamily="34" charset="0"/>
                <a:cs typeface="Arial" panose="020B0604020202020204" pitchFamily="34" charset="0"/>
              </a:rPr>
              <a:t> input for the </a:t>
            </a:r>
            <a:r>
              <a:rPr lang="it-IT" altLang="en-US" sz="2400" dirty="0" err="1">
                <a:solidFill>
                  <a:srgbClr val="4167FF"/>
                </a:solidFill>
                <a:latin typeface="Arial" panose="020B0604020202020204" pitchFamily="34" charset="0"/>
                <a:cs typeface="Arial" panose="020B0604020202020204" pitchFamily="34" charset="0"/>
              </a:rPr>
              <a:t>neural</a:t>
            </a:r>
            <a:r>
              <a:rPr lang="it-IT" altLang="en-US" sz="2400" dirty="0">
                <a:solidFill>
                  <a:srgbClr val="4167FF"/>
                </a:solidFill>
                <a:latin typeface="Arial" panose="020B0604020202020204" pitchFamily="34" charset="0"/>
                <a:cs typeface="Arial" panose="020B0604020202020204" pitchFamily="34" charset="0"/>
              </a:rPr>
              <a:t> network</a:t>
            </a:r>
          </a:p>
          <a:p>
            <a:pPr algn="ctr" eaLnBrk="1" hangingPunct="1">
              <a:spcBef>
                <a:spcPct val="0"/>
              </a:spcBef>
              <a:buFontTx/>
              <a:buNone/>
            </a:pPr>
            <a:r>
              <a:rPr lang="it-IT" altLang="en-US" sz="2400" dirty="0">
                <a:solidFill>
                  <a:srgbClr val="4167FF"/>
                </a:solidFill>
                <a:latin typeface="Arial" panose="020B0604020202020204" pitchFamily="34" charset="0"/>
                <a:cs typeface="Arial" panose="020B0604020202020204" pitchFamily="34" charset="0"/>
                <a:sym typeface="Wingdings" pitchFamily="2" charset="2"/>
              </a:rPr>
              <a:t> </a:t>
            </a:r>
            <a:r>
              <a:rPr lang="it-IT" altLang="en-US" sz="2400" dirty="0" err="1">
                <a:solidFill>
                  <a:srgbClr val="4167FF"/>
                </a:solidFill>
                <a:latin typeface="Arial" panose="020B0604020202020204" pitchFamily="34" charset="0"/>
                <a:cs typeface="Arial" panose="020B0604020202020204" pitchFamily="34" charset="0"/>
                <a:sym typeface="Wingdings" pitchFamily="2" charset="2"/>
              </a:rPr>
              <a:t>Increased</a:t>
            </a:r>
            <a:r>
              <a:rPr lang="it-IT" altLang="en-US" sz="2400" dirty="0">
                <a:solidFill>
                  <a:srgbClr val="4167FF"/>
                </a:solidFill>
                <a:latin typeface="Arial" panose="020B0604020202020204" pitchFamily="34" charset="0"/>
                <a:cs typeface="Arial" panose="020B0604020202020204" pitchFamily="34" charset="0"/>
                <a:sym typeface="Wingdings" pitchFamily="2" charset="2"/>
              </a:rPr>
              <a:t> </a:t>
            </a:r>
            <a:r>
              <a:rPr lang="it-IT" altLang="en-US" sz="2400" dirty="0" err="1">
                <a:solidFill>
                  <a:srgbClr val="4167FF"/>
                </a:solidFill>
                <a:latin typeface="Arial" panose="020B0604020202020204" pitchFamily="34" charset="0"/>
                <a:cs typeface="Arial" panose="020B0604020202020204" pitchFamily="34" charset="0"/>
                <a:sym typeface="Wingdings" pitchFamily="2" charset="2"/>
              </a:rPr>
              <a:t>accuracy</a:t>
            </a:r>
            <a:endParaRPr lang="it-IT" altLang="en-US" sz="2400" dirty="0">
              <a:solidFill>
                <a:srgbClr val="4167FF"/>
              </a:solidFill>
              <a:cs typeface="Arial" panose="020B060402020202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Cap09_Fig_15">
            <a:extLst>
              <a:ext uri="{FF2B5EF4-FFF2-40B4-BE49-F238E27FC236}">
                <a16:creationId xmlns:a16="http://schemas.microsoft.com/office/drawing/2014/main" id="{A1E99587-988D-EB46-AC19-A9734FBBF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1275"/>
            <a:ext cx="5187950" cy="366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58" name="Picture 2" descr="FigCap09_Fig_16">
            <a:extLst>
              <a:ext uri="{FF2B5EF4-FFF2-40B4-BE49-F238E27FC236}">
                <a16:creationId xmlns:a16="http://schemas.microsoft.com/office/drawing/2014/main" id="{8C5B6464-316D-0242-8648-0EC379FDE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3089275"/>
            <a:ext cx="6402387" cy="372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ttangolo 5">
            <a:extLst>
              <a:ext uri="{FF2B5EF4-FFF2-40B4-BE49-F238E27FC236}">
                <a16:creationId xmlns:a16="http://schemas.microsoft.com/office/drawing/2014/main" id="{1091EF0F-C96B-D440-A588-DD4DB98375D2}"/>
              </a:ext>
            </a:extLst>
          </p:cNvPr>
          <p:cNvSpPr>
            <a:spLocks noChangeArrowheads="1"/>
          </p:cNvSpPr>
          <p:nvPr/>
        </p:nvSpPr>
        <p:spPr bwMode="auto">
          <a:xfrm>
            <a:off x="5172075" y="1104661"/>
            <a:ext cx="39719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400" dirty="0">
                <a:solidFill>
                  <a:srgbClr val="4167FF"/>
                </a:solidFill>
                <a:latin typeface="Arial" panose="020B0604020202020204" pitchFamily="34" charset="0"/>
                <a:cs typeface="Arial" panose="020B0604020202020204" pitchFamily="34" charset="0"/>
              </a:rPr>
              <a:t>Multiple </a:t>
            </a:r>
            <a:r>
              <a:rPr lang="it-IT" altLang="en-US" sz="2400" dirty="0" err="1">
                <a:solidFill>
                  <a:srgbClr val="4167FF"/>
                </a:solidFill>
                <a:latin typeface="Arial" panose="020B0604020202020204" pitchFamily="34" charset="0"/>
                <a:cs typeface="Arial" panose="020B0604020202020204" pitchFamily="34" charset="0"/>
              </a:rPr>
              <a:t>alignment</a:t>
            </a:r>
            <a:r>
              <a:rPr lang="it-IT" altLang="en-US" sz="2400" dirty="0">
                <a:solidFill>
                  <a:srgbClr val="4167FF"/>
                </a:solidFill>
                <a:latin typeface="Arial" panose="020B0604020202020204" pitchFamily="34" charset="0"/>
                <a:cs typeface="Arial" panose="020B0604020202020204" pitchFamily="34" charset="0"/>
              </a:rPr>
              <a:t> </a:t>
            </a:r>
            <a:r>
              <a:rPr lang="it-IT" altLang="en-US" sz="2400" dirty="0" err="1">
                <a:solidFill>
                  <a:srgbClr val="4167FF"/>
                </a:solidFill>
                <a:latin typeface="Arial" panose="020B0604020202020204" pitchFamily="34" charset="0"/>
                <a:cs typeface="Arial" panose="020B0604020202020204" pitchFamily="34" charset="0"/>
              </a:rPr>
              <a:t>encoded</a:t>
            </a:r>
            <a:r>
              <a:rPr lang="it-IT" altLang="en-US" sz="2400" dirty="0">
                <a:solidFill>
                  <a:srgbClr val="4167FF"/>
                </a:solidFill>
                <a:latin typeface="Arial" panose="020B0604020202020204" pitchFamily="34" charset="0"/>
                <a:cs typeface="Arial" panose="020B0604020202020204" pitchFamily="34" charset="0"/>
              </a:rPr>
              <a:t> in a </a:t>
            </a:r>
            <a:r>
              <a:rPr lang="it-IT" altLang="en-US" sz="2400" dirty="0" err="1">
                <a:solidFill>
                  <a:srgbClr val="4167FF"/>
                </a:solidFill>
                <a:latin typeface="Arial" panose="020B0604020202020204" pitchFamily="34" charset="0"/>
                <a:cs typeface="Arial" panose="020B0604020202020204" pitchFamily="34" charset="0"/>
              </a:rPr>
              <a:t>profile</a:t>
            </a:r>
            <a:r>
              <a:rPr lang="it-IT" altLang="en-US" sz="2400" dirty="0">
                <a:solidFill>
                  <a:srgbClr val="4167FF"/>
                </a:solidFill>
                <a:latin typeface="Arial" panose="020B0604020202020204" pitchFamily="34" charset="0"/>
                <a:cs typeface="Arial" panose="020B0604020202020204" pitchFamily="34" charset="0"/>
              </a:rPr>
              <a:t> </a:t>
            </a:r>
            <a:r>
              <a:rPr lang="it-IT" altLang="en-US" sz="2400" dirty="0" err="1">
                <a:solidFill>
                  <a:srgbClr val="4167FF"/>
                </a:solidFill>
                <a:latin typeface="Arial" panose="020B0604020202020204" pitchFamily="34" charset="0"/>
                <a:cs typeface="Arial" panose="020B0604020202020204" pitchFamily="34" charset="0"/>
              </a:rPr>
              <a:t>used</a:t>
            </a:r>
            <a:r>
              <a:rPr lang="it-IT" altLang="en-US" sz="2400" dirty="0">
                <a:solidFill>
                  <a:srgbClr val="4167FF"/>
                </a:solidFill>
                <a:latin typeface="Arial" panose="020B0604020202020204" pitchFamily="34" charset="0"/>
                <a:cs typeface="Arial" panose="020B0604020202020204" pitchFamily="34" charset="0"/>
              </a:rPr>
              <a:t> </a:t>
            </a:r>
            <a:r>
              <a:rPr lang="it-IT" altLang="en-US" sz="2400" dirty="0" err="1">
                <a:solidFill>
                  <a:srgbClr val="4167FF"/>
                </a:solidFill>
                <a:latin typeface="Arial" panose="020B0604020202020204" pitchFamily="34" charset="0"/>
                <a:cs typeface="Arial" panose="020B0604020202020204" pitchFamily="34" charset="0"/>
              </a:rPr>
              <a:t>as</a:t>
            </a:r>
            <a:r>
              <a:rPr lang="it-IT" altLang="en-US" sz="2400" dirty="0">
                <a:solidFill>
                  <a:srgbClr val="4167FF"/>
                </a:solidFill>
                <a:latin typeface="Arial" panose="020B0604020202020204" pitchFamily="34" charset="0"/>
                <a:cs typeface="Arial" panose="020B0604020202020204" pitchFamily="34" charset="0"/>
              </a:rPr>
              <a:t> input for the </a:t>
            </a:r>
            <a:r>
              <a:rPr lang="it-IT" altLang="en-US" sz="2400" dirty="0" err="1">
                <a:solidFill>
                  <a:srgbClr val="4167FF"/>
                </a:solidFill>
                <a:latin typeface="Arial" panose="020B0604020202020204" pitchFamily="34" charset="0"/>
                <a:cs typeface="Arial" panose="020B0604020202020204" pitchFamily="34" charset="0"/>
              </a:rPr>
              <a:t>neural</a:t>
            </a:r>
            <a:r>
              <a:rPr lang="it-IT" altLang="en-US" sz="2400" dirty="0">
                <a:solidFill>
                  <a:srgbClr val="4167FF"/>
                </a:solidFill>
                <a:latin typeface="Arial" panose="020B0604020202020204" pitchFamily="34" charset="0"/>
                <a:cs typeface="Arial" panose="020B0604020202020204" pitchFamily="34" charset="0"/>
              </a:rPr>
              <a:t> network</a:t>
            </a:r>
            <a:endParaRPr lang="it-IT" altLang="en-US" sz="2400" dirty="0">
              <a:solidFill>
                <a:srgbClr val="4167FF"/>
              </a:solidFill>
              <a:cs typeface="Arial" panose="020B0604020202020204" pitchFamily="34" charset="0"/>
            </a:endParaRPr>
          </a:p>
        </p:txBody>
      </p:sp>
      <p:sp>
        <p:nvSpPr>
          <p:cNvPr id="70660" name="Rettangolo 6">
            <a:extLst>
              <a:ext uri="{FF2B5EF4-FFF2-40B4-BE49-F238E27FC236}">
                <a16:creationId xmlns:a16="http://schemas.microsoft.com/office/drawing/2014/main" id="{B7A7CEB7-5FDC-AE41-9EA2-A6EEA2590553}"/>
              </a:ext>
            </a:extLst>
          </p:cNvPr>
          <p:cNvSpPr>
            <a:spLocks noChangeArrowheads="1"/>
          </p:cNvSpPr>
          <p:nvPr/>
        </p:nvSpPr>
        <p:spPr bwMode="auto">
          <a:xfrm>
            <a:off x="0" y="3989388"/>
            <a:ext cx="2822575" cy="2739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dirty="0">
                <a:solidFill>
                  <a:srgbClr val="4167FF"/>
                </a:solidFill>
                <a:latin typeface="Arial" panose="020B0604020202020204" pitchFamily="34" charset="0"/>
                <a:cs typeface="Arial" panose="020B0604020202020204" pitchFamily="34" charset="0"/>
              </a:rPr>
              <a:t>PHD</a:t>
            </a:r>
            <a:endParaRPr lang="it-IT" altLang="en-US" sz="2400" dirty="0">
              <a:solidFill>
                <a:srgbClr val="4167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sz="2000" dirty="0">
                <a:solidFill>
                  <a:srgbClr val="4167FF"/>
                </a:solidFill>
                <a:latin typeface="Arial" panose="020B0604020202020204" pitchFamily="34" charset="0"/>
                <a:cs typeface="Arial" panose="020B0604020202020204" pitchFamily="34" charset="0"/>
              </a:rPr>
              <a:t>Multiple </a:t>
            </a:r>
            <a:r>
              <a:rPr lang="it-IT" altLang="en-US" sz="2000" dirty="0" err="1">
                <a:solidFill>
                  <a:srgbClr val="4167FF"/>
                </a:solidFill>
                <a:latin typeface="Arial" panose="020B0604020202020204" pitchFamily="34" charset="0"/>
                <a:cs typeface="Arial" panose="020B0604020202020204" pitchFamily="34" charset="0"/>
              </a:rPr>
              <a:t>levels</a:t>
            </a:r>
            <a:r>
              <a:rPr lang="it-IT" altLang="en-US" sz="2000" dirty="0">
                <a:solidFill>
                  <a:srgbClr val="4167FF"/>
                </a:solidFill>
                <a:latin typeface="Arial" panose="020B0604020202020204" pitchFamily="34" charset="0"/>
                <a:cs typeface="Arial" panose="020B0604020202020204" pitchFamily="34" charset="0"/>
              </a:rPr>
              <a:t> of NN </a:t>
            </a:r>
            <a:r>
              <a:rPr lang="it-IT" altLang="en-US" sz="2000" dirty="0" err="1">
                <a:solidFill>
                  <a:srgbClr val="4167FF"/>
                </a:solidFill>
                <a:latin typeface="Arial" panose="020B0604020202020204" pitchFamily="34" charset="0"/>
                <a:cs typeface="Arial" panose="020B0604020202020204" pitchFamily="34" charset="0"/>
              </a:rPr>
              <a:t>resolve</a:t>
            </a:r>
            <a:r>
              <a:rPr lang="it-IT" altLang="en-US" sz="2000" dirty="0">
                <a:solidFill>
                  <a:srgbClr val="4167FF"/>
                </a:solidFill>
                <a:latin typeface="Arial" panose="020B0604020202020204" pitchFamily="34" charset="0"/>
                <a:cs typeface="Arial" panose="020B0604020202020204" pitchFamily="34" charset="0"/>
              </a:rPr>
              <a:t> </a:t>
            </a:r>
            <a:r>
              <a:rPr lang="it-IT" altLang="en-US" sz="2000" dirty="0" err="1">
                <a:solidFill>
                  <a:srgbClr val="4167FF"/>
                </a:solidFill>
                <a:latin typeface="Arial" panose="020B0604020202020204" pitchFamily="34" charset="0"/>
                <a:cs typeface="Arial" panose="020B0604020202020204" pitchFamily="34" charset="0"/>
              </a:rPr>
              <a:t>inconsistencies</a:t>
            </a:r>
            <a:endParaRPr lang="it-IT" altLang="en-US" sz="2000" dirty="0">
              <a:solidFill>
                <a:srgbClr val="4167FF"/>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sz="2000" dirty="0" err="1">
                <a:solidFill>
                  <a:srgbClr val="4167FF"/>
                </a:solidFill>
                <a:latin typeface="Arial" panose="020B0604020202020204" pitchFamily="34" charset="0"/>
                <a:cs typeface="Arial" panose="020B0604020202020204" pitchFamily="34" charset="0"/>
              </a:rPr>
              <a:t>Final</a:t>
            </a:r>
            <a:r>
              <a:rPr lang="it-IT" altLang="en-US" sz="2000" dirty="0">
                <a:solidFill>
                  <a:srgbClr val="4167FF"/>
                </a:solidFill>
                <a:latin typeface="Arial" panose="020B0604020202020204" pitchFamily="34" charset="0"/>
                <a:cs typeface="Arial" panose="020B0604020202020204" pitchFamily="34" charset="0"/>
              </a:rPr>
              <a:t> </a:t>
            </a:r>
            <a:r>
              <a:rPr lang="it-IT" altLang="en-US" sz="2000" dirty="0" err="1">
                <a:solidFill>
                  <a:srgbClr val="4167FF"/>
                </a:solidFill>
                <a:latin typeface="Arial" panose="020B0604020202020204" pitchFamily="34" charset="0"/>
                <a:cs typeface="Arial" panose="020B0604020202020204" pitchFamily="34" charset="0"/>
              </a:rPr>
              <a:t>jury</a:t>
            </a:r>
            <a:r>
              <a:rPr lang="it-IT" altLang="en-US" sz="2000" dirty="0">
                <a:solidFill>
                  <a:srgbClr val="4167FF"/>
                </a:solidFill>
                <a:latin typeface="Arial" panose="020B0604020202020204" pitchFamily="34" charset="0"/>
                <a:cs typeface="Arial" panose="020B0604020202020204" pitchFamily="34" charset="0"/>
              </a:rPr>
              <a:t> </a:t>
            </a:r>
            <a:r>
              <a:rPr lang="it-IT" altLang="en-US" sz="2000" dirty="0" err="1">
                <a:solidFill>
                  <a:srgbClr val="4167FF"/>
                </a:solidFill>
                <a:latin typeface="Arial" panose="020B0604020202020204" pitchFamily="34" charset="0"/>
                <a:cs typeface="Arial" panose="020B0604020202020204" pitchFamily="34" charset="0"/>
              </a:rPr>
              <a:t>produces</a:t>
            </a:r>
            <a:r>
              <a:rPr lang="it-IT" altLang="en-US" sz="2000" dirty="0">
                <a:solidFill>
                  <a:srgbClr val="4167FF"/>
                </a:solidFill>
                <a:latin typeface="Arial" panose="020B0604020202020204" pitchFamily="34" charset="0"/>
                <a:cs typeface="Arial" panose="020B0604020202020204" pitchFamily="34" charset="0"/>
              </a:rPr>
              <a:t> "</a:t>
            </a:r>
            <a:r>
              <a:rPr lang="it-IT" altLang="en-US" sz="2000" dirty="0" err="1">
                <a:solidFill>
                  <a:srgbClr val="4167FF"/>
                </a:solidFill>
                <a:latin typeface="Arial" panose="020B0604020202020204" pitchFamily="34" charset="0"/>
                <a:cs typeface="Arial" panose="020B0604020202020204" pitchFamily="34" charset="0"/>
              </a:rPr>
              <a:t>averaged</a:t>
            </a:r>
            <a:r>
              <a:rPr lang="it-IT" altLang="en-US" sz="2000" dirty="0">
                <a:solidFill>
                  <a:srgbClr val="4167FF"/>
                </a:solidFill>
                <a:latin typeface="Arial" panose="020B0604020202020204" pitchFamily="34" charset="0"/>
                <a:cs typeface="Arial" panose="020B0604020202020204" pitchFamily="34" charset="0"/>
              </a:rPr>
              <a:t>" </a:t>
            </a:r>
            <a:r>
              <a:rPr lang="it-IT" altLang="en-US" sz="2000" dirty="0" err="1">
                <a:solidFill>
                  <a:srgbClr val="4167FF"/>
                </a:solidFill>
                <a:latin typeface="Arial" panose="020B0604020202020204" pitchFamily="34" charset="0"/>
                <a:cs typeface="Arial" panose="020B0604020202020204" pitchFamily="34" charset="0"/>
              </a:rPr>
              <a:t>values</a:t>
            </a:r>
            <a:r>
              <a:rPr lang="it-IT" altLang="en-US" sz="2000" dirty="0">
                <a:solidFill>
                  <a:srgbClr val="4167FF"/>
                </a:solidFill>
                <a:latin typeface="Arial" panose="020B0604020202020204" pitchFamily="34" charset="0"/>
                <a:cs typeface="Arial" panose="020B0604020202020204" pitchFamily="34" charset="0"/>
              </a:rPr>
              <a:t> with an estimate of reliability (Reliability Index, RI)</a:t>
            </a:r>
            <a:endParaRPr lang="it-IT" altLang="en-US" sz="2000" dirty="0">
              <a:solidFill>
                <a:srgbClr val="4167FF"/>
              </a:solidFill>
              <a:cs typeface="Arial" panose="020B0604020202020204" pitchFamily="34" charset="0"/>
            </a:endParaRPr>
          </a:p>
        </p:txBody>
      </p:sp>
      <p:sp>
        <p:nvSpPr>
          <p:cNvPr id="70661" name="CasellaDiTesto 1">
            <a:extLst>
              <a:ext uri="{FF2B5EF4-FFF2-40B4-BE49-F238E27FC236}">
                <a16:creationId xmlns:a16="http://schemas.microsoft.com/office/drawing/2014/main" id="{D0F88F2F-40E8-E54E-A2CF-86DC9B95848D}"/>
              </a:ext>
            </a:extLst>
          </p:cNvPr>
          <p:cNvSpPr txBox="1">
            <a:spLocks noChangeArrowheads="1"/>
          </p:cNvSpPr>
          <p:nvPr/>
        </p:nvSpPr>
        <p:spPr bwMode="auto">
          <a:xfrm>
            <a:off x="7948613" y="4935538"/>
            <a:ext cx="663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latin typeface="Arial" panose="020B0604020202020204" pitchFamily="34" charset="0"/>
                <a:cs typeface="Arial" panose="020B0604020202020204" pitchFamily="34" charset="0"/>
              </a:rPr>
              <a:t>Giuria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D7CFEA-AED7-A74F-A33E-8989B6647028}"/>
              </a:ext>
            </a:extLst>
          </p:cNvPr>
          <p:cNvSpPr>
            <a:spLocks noChangeArrowheads="1"/>
          </p:cNvSpPr>
          <p:nvPr/>
        </p:nvSpPr>
        <p:spPr bwMode="auto">
          <a:xfrm>
            <a:off x="128588" y="93663"/>
            <a:ext cx="8867775" cy="646331"/>
          </a:xfrm>
          <a:prstGeom prst="rect">
            <a:avLst/>
          </a:prstGeom>
          <a:noFill/>
          <a:ln>
            <a:noFill/>
          </a:ln>
          <a:effectLst/>
        </p:spPr>
        <p:txBody>
          <a:bodyPr>
            <a:spAutoFit/>
          </a:bodyPr>
          <a:lstStyle/>
          <a:p>
            <a:pPr algn="ctr" eaLnBrk="1" fontAlgn="auto" hangingPunct="1">
              <a:spcBef>
                <a:spcPts val="0"/>
              </a:spcBef>
              <a:spcAft>
                <a:spcPts val="0"/>
              </a:spcAft>
              <a:defRPr/>
            </a:pPr>
            <a:r>
              <a:rPr lang="it-IT" sz="3600" dirty="0">
                <a:solidFill>
                  <a:srgbClr val="FF0000"/>
                </a:solidFill>
                <a:latin typeface="Arial"/>
                <a:ea typeface="+mn-ea"/>
              </a:rPr>
              <a:t>Methods for </a:t>
            </a:r>
            <a:r>
              <a:rPr lang="it-IT" sz="3600" dirty="0" err="1">
                <a:solidFill>
                  <a:srgbClr val="FF0000"/>
                </a:solidFill>
                <a:latin typeface="Arial"/>
                <a:ea typeface="+mn-ea"/>
              </a:rPr>
              <a:t>secondary</a:t>
            </a:r>
            <a:r>
              <a:rPr lang="it-IT" sz="3600" dirty="0">
                <a:solidFill>
                  <a:srgbClr val="FF0000"/>
                </a:solidFill>
                <a:latin typeface="Arial"/>
                <a:ea typeface="+mn-ea"/>
              </a:rPr>
              <a:t> </a:t>
            </a:r>
            <a:r>
              <a:rPr lang="it-IT" sz="3600" dirty="0" err="1">
                <a:solidFill>
                  <a:srgbClr val="FF0000"/>
                </a:solidFill>
                <a:latin typeface="Arial"/>
                <a:ea typeface="+mn-ea"/>
              </a:rPr>
              <a:t>structure</a:t>
            </a:r>
            <a:r>
              <a:rPr lang="it-IT" sz="3600" dirty="0">
                <a:solidFill>
                  <a:srgbClr val="FF0000"/>
                </a:solidFill>
                <a:latin typeface="Arial"/>
                <a:ea typeface="+mn-ea"/>
              </a:rPr>
              <a:t> </a:t>
            </a:r>
            <a:r>
              <a:rPr lang="it-IT" sz="3600" dirty="0" err="1">
                <a:solidFill>
                  <a:srgbClr val="FF0000"/>
                </a:solidFill>
                <a:latin typeface="Arial"/>
                <a:ea typeface="+mn-ea"/>
              </a:rPr>
              <a:t>prediction</a:t>
            </a:r>
            <a:r>
              <a:rPr lang="it-IT" sz="3600" dirty="0">
                <a:solidFill>
                  <a:srgbClr val="FF0000"/>
                </a:solidFill>
                <a:latin typeface="Arial"/>
                <a:ea typeface="+mn-ea"/>
              </a:rPr>
              <a:t> </a:t>
            </a:r>
          </a:p>
        </p:txBody>
      </p:sp>
      <p:sp>
        <p:nvSpPr>
          <p:cNvPr id="71682" name="Rettangolo 4">
            <a:extLst>
              <a:ext uri="{FF2B5EF4-FFF2-40B4-BE49-F238E27FC236}">
                <a16:creationId xmlns:a16="http://schemas.microsoft.com/office/drawing/2014/main" id="{5D9AEDB8-1A0A-B64D-813A-7017FBDD4AEE}"/>
              </a:ext>
            </a:extLst>
          </p:cNvPr>
          <p:cNvSpPr>
            <a:spLocks noChangeArrowheads="1"/>
          </p:cNvSpPr>
          <p:nvPr/>
        </p:nvSpPr>
        <p:spPr bwMode="auto">
          <a:xfrm>
            <a:off x="7404100" y="6207125"/>
            <a:ext cx="1592263" cy="523875"/>
          </a:xfrm>
          <a:prstGeom prst="rect">
            <a:avLst/>
          </a:prstGeom>
          <a:solidFill>
            <a:srgbClr val="C6D9F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a:solidFill>
                  <a:srgbClr val="0000FF"/>
                </a:solidFill>
                <a:latin typeface="Arial" panose="020B0604020202020204" pitchFamily="34" charset="0"/>
                <a:cs typeface="Arial" panose="020B0604020202020204" pitchFamily="34" charset="0"/>
              </a:rPr>
              <a:t>Q</a:t>
            </a:r>
            <a:r>
              <a:rPr lang="it-IT" altLang="en-US" sz="2800" baseline="-25000">
                <a:solidFill>
                  <a:srgbClr val="0000FF"/>
                </a:solidFill>
                <a:latin typeface="Arial" panose="020B0604020202020204" pitchFamily="34" charset="0"/>
                <a:cs typeface="Arial" panose="020B0604020202020204" pitchFamily="34" charset="0"/>
              </a:rPr>
              <a:t>3 </a:t>
            </a:r>
            <a:r>
              <a:rPr lang="it-IT" altLang="en-US" sz="2800">
                <a:solidFill>
                  <a:srgbClr val="0000FF"/>
                </a:solidFill>
                <a:latin typeface="Arial" panose="020B0604020202020204" pitchFamily="34" charset="0"/>
                <a:cs typeface="Arial" panose="020B0604020202020204" pitchFamily="34" charset="0"/>
              </a:rPr>
              <a:t>&gt;80%</a:t>
            </a:r>
            <a:endParaRPr lang="it-IT" altLang="en-US" sz="2800">
              <a:cs typeface="Arial" panose="020B0604020202020204" pitchFamily="34" charset="0"/>
            </a:endParaRPr>
          </a:p>
        </p:txBody>
      </p:sp>
      <p:sp>
        <p:nvSpPr>
          <p:cNvPr id="71683" name="Rettangolo 2">
            <a:extLst>
              <a:ext uri="{FF2B5EF4-FFF2-40B4-BE49-F238E27FC236}">
                <a16:creationId xmlns:a16="http://schemas.microsoft.com/office/drawing/2014/main" id="{2729E207-3551-2A40-84D7-272764AB9F59}"/>
              </a:ext>
            </a:extLst>
          </p:cNvPr>
          <p:cNvSpPr>
            <a:spLocks noChangeArrowheads="1"/>
          </p:cNvSpPr>
          <p:nvPr/>
        </p:nvSpPr>
        <p:spPr bwMode="auto">
          <a:xfrm>
            <a:off x="233363" y="1243013"/>
            <a:ext cx="8763000" cy="4832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300" b="1" dirty="0">
                <a:latin typeface="Arial" panose="020B0604020202020204" pitchFamily="34" charset="0"/>
                <a:cs typeface="Arial" panose="020B0604020202020204" pitchFamily="34" charset="0"/>
              </a:rPr>
              <a:t>AGADIR</a:t>
            </a:r>
            <a:r>
              <a:rPr lang="it-IT" altLang="en-US" sz="2300" dirty="0">
                <a:latin typeface="Arial" panose="020B0604020202020204" pitchFamily="34" charset="0"/>
                <a:cs typeface="Arial" panose="020B0604020202020204" pitchFamily="34" charset="0"/>
              </a:rPr>
              <a:t> to </a:t>
            </a:r>
            <a:r>
              <a:rPr lang="it-IT" altLang="en-US" sz="2300" dirty="0" err="1">
                <a:latin typeface="Arial" panose="020B0604020202020204" pitchFamily="34" charset="0"/>
                <a:cs typeface="Arial" panose="020B0604020202020204" pitchFamily="34" charset="0"/>
              </a:rPr>
              <a:t>predict</a:t>
            </a:r>
            <a:r>
              <a:rPr lang="it-IT" altLang="en-US" sz="2300" dirty="0">
                <a:latin typeface="Arial" panose="020B0604020202020204" pitchFamily="34" charset="0"/>
                <a:cs typeface="Arial" panose="020B0604020202020204" pitchFamily="34" charset="0"/>
              </a:rPr>
              <a:t> the </a:t>
            </a:r>
            <a:r>
              <a:rPr lang="it-IT" altLang="en-US" sz="2300" dirty="0" err="1">
                <a:latin typeface="Arial" panose="020B0604020202020204" pitchFamily="34" charset="0"/>
                <a:cs typeface="Arial" panose="020B0604020202020204" pitchFamily="34" charset="0"/>
              </a:rPr>
              <a:t>helical</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content</a:t>
            </a:r>
            <a:r>
              <a:rPr lang="it-IT" altLang="en-US" sz="2300" dirty="0">
                <a:latin typeface="Arial" panose="020B0604020202020204" pitchFamily="34" charset="0"/>
                <a:cs typeface="Arial" panose="020B0604020202020204" pitchFamily="34" charset="0"/>
              </a:rPr>
              <a:t> of </a:t>
            </a:r>
            <a:r>
              <a:rPr lang="it-IT" altLang="en-US" sz="2300" dirty="0" err="1">
                <a:latin typeface="Arial" panose="020B0604020202020204" pitchFamily="34" charset="0"/>
                <a:cs typeface="Arial" panose="020B0604020202020204" pitchFamily="34" charset="0"/>
              </a:rPr>
              <a:t>peptides</a:t>
            </a:r>
            <a:r>
              <a:rPr lang="it-IT" altLang="en-US" sz="2300" dirty="0">
                <a:latin typeface="Arial" panose="020B0604020202020204" pitchFamily="34" charset="0"/>
                <a:cs typeface="Arial" panose="020B0604020202020204" pitchFamily="34" charset="0"/>
              </a:rPr>
              <a:t> </a:t>
            </a:r>
          </a:p>
          <a:p>
            <a:pPr eaLnBrk="1" hangingPunct="1">
              <a:spcBef>
                <a:spcPct val="0"/>
              </a:spcBef>
              <a:buFontTx/>
              <a:buNone/>
            </a:pPr>
            <a:r>
              <a:rPr lang="it-IT" altLang="en-US" sz="2300" dirty="0">
                <a:latin typeface="Arial" panose="020B0604020202020204" pitchFamily="34" charset="0"/>
                <a:cs typeface="Arial" panose="020B0604020202020204" pitchFamily="34" charset="0"/>
                <a:hlinkClick r:id="rId2"/>
              </a:rPr>
              <a:t>http://agadir.crg.es/</a:t>
            </a:r>
            <a:endParaRPr lang="it-IT" altLang="en-US" sz="2300" dirty="0">
              <a:latin typeface="Arial" panose="020B0604020202020204" pitchFamily="34" charset="0"/>
              <a:cs typeface="Arial" panose="020B0604020202020204" pitchFamily="34" charset="0"/>
            </a:endParaRPr>
          </a:p>
          <a:p>
            <a:pPr eaLnBrk="1" hangingPunct="1">
              <a:spcBef>
                <a:spcPct val="0"/>
              </a:spcBef>
              <a:buFontTx/>
              <a:buNone/>
            </a:pPr>
            <a:endParaRPr lang="it-IT" altLang="en-US" sz="2300" dirty="0">
              <a:latin typeface="Arial" panose="020B0604020202020204" pitchFamily="34" charset="0"/>
              <a:cs typeface="Arial" panose="020B0604020202020204" pitchFamily="34" charset="0"/>
            </a:endParaRPr>
          </a:p>
          <a:p>
            <a:pPr eaLnBrk="1" hangingPunct="1">
              <a:spcBef>
                <a:spcPct val="0"/>
              </a:spcBef>
              <a:buFontTx/>
              <a:buNone/>
            </a:pPr>
            <a:r>
              <a:rPr lang="it-IT" altLang="en-US" sz="2300" b="1" dirty="0">
                <a:solidFill>
                  <a:srgbClr val="FF0000"/>
                </a:solidFill>
                <a:latin typeface="Arial" panose="020B0604020202020204" pitchFamily="34" charset="0"/>
                <a:cs typeface="Arial" panose="020B0604020202020204" pitchFamily="34" charset="0"/>
              </a:rPr>
              <a:t>PSIPRED</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uses</a:t>
            </a:r>
            <a:r>
              <a:rPr lang="it-IT" altLang="en-US" sz="2300" dirty="0">
                <a:latin typeface="Arial" panose="020B0604020202020204" pitchFamily="34" charset="0"/>
                <a:cs typeface="Arial" panose="020B0604020202020204" pitchFamily="34" charset="0"/>
              </a:rPr>
              <a:t> a system of </a:t>
            </a:r>
            <a:r>
              <a:rPr lang="it-IT" altLang="en-US" sz="2300" dirty="0" err="1">
                <a:latin typeface="Arial" panose="020B0604020202020204" pitchFamily="34" charset="0"/>
                <a:cs typeface="Arial" panose="020B0604020202020204" pitchFamily="34" charset="0"/>
              </a:rPr>
              <a:t>two</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neural</a:t>
            </a:r>
            <a:r>
              <a:rPr lang="it-IT" altLang="en-US" sz="2300" dirty="0">
                <a:latin typeface="Arial" panose="020B0604020202020204" pitchFamily="34" charset="0"/>
                <a:cs typeface="Arial" panose="020B0604020202020204" pitchFamily="34" charset="0"/>
              </a:rPr>
              <a:t> networks</a:t>
            </a:r>
          </a:p>
          <a:p>
            <a:pPr eaLnBrk="1" hangingPunct="1">
              <a:spcBef>
                <a:spcPct val="0"/>
              </a:spcBef>
              <a:buFontTx/>
              <a:buNone/>
            </a:pPr>
            <a:r>
              <a:rPr lang="it-IT" altLang="en-US" sz="2300" dirty="0" err="1">
                <a:solidFill>
                  <a:srgbClr val="FF0000"/>
                </a:solidFill>
                <a:latin typeface="Arial" panose="020B0604020202020204" pitchFamily="34" charset="0"/>
                <a:cs typeface="Arial" panose="020B0604020202020204" pitchFamily="34" charset="0"/>
              </a:rPr>
              <a:t>Alignment</a:t>
            </a:r>
            <a:r>
              <a:rPr lang="it-IT" altLang="en-US" sz="2300" dirty="0">
                <a:solidFill>
                  <a:srgbClr val="FF0000"/>
                </a:solidFill>
                <a:latin typeface="Arial" panose="020B0604020202020204" pitchFamily="34" charset="0"/>
                <a:cs typeface="Arial" panose="020B0604020202020204" pitchFamily="34" charset="0"/>
              </a:rPr>
              <a:t> </a:t>
            </a:r>
            <a:r>
              <a:rPr lang="it-IT" altLang="en-US" sz="2300" dirty="0" err="1">
                <a:solidFill>
                  <a:srgbClr val="FF0000"/>
                </a:solidFill>
                <a:latin typeface="Arial" panose="020B0604020202020204" pitchFamily="34" charset="0"/>
                <a:cs typeface="Arial" panose="020B0604020202020204" pitchFamily="34" charset="0"/>
              </a:rPr>
              <a:t>construction</a:t>
            </a:r>
            <a:r>
              <a:rPr lang="it-IT" altLang="en-US" sz="2300" dirty="0">
                <a:solidFill>
                  <a:srgbClr val="FF0000"/>
                </a:solidFill>
                <a:latin typeface="Arial" panose="020B0604020202020204" pitchFamily="34" charset="0"/>
                <a:cs typeface="Arial" panose="020B0604020202020204" pitchFamily="34" charset="0"/>
              </a:rPr>
              <a:t> </a:t>
            </a:r>
            <a:r>
              <a:rPr lang="it-IT" altLang="en-US" sz="2300" dirty="0" err="1">
                <a:solidFill>
                  <a:srgbClr val="FF0000"/>
                </a:solidFill>
                <a:latin typeface="Arial" panose="020B0604020202020204" pitchFamily="34" charset="0"/>
                <a:cs typeface="Arial" panose="020B0604020202020204" pitchFamily="34" charset="0"/>
              </a:rPr>
              <a:t>using</a:t>
            </a:r>
            <a:r>
              <a:rPr lang="it-IT" altLang="en-US" sz="2300" dirty="0">
                <a:solidFill>
                  <a:srgbClr val="FF0000"/>
                </a:solidFill>
                <a:latin typeface="Arial" panose="020B0604020202020204" pitchFamily="34" charset="0"/>
                <a:cs typeface="Arial" panose="020B0604020202020204" pitchFamily="34" charset="0"/>
              </a:rPr>
              <a:t> PSI-BLAST</a:t>
            </a:r>
          </a:p>
          <a:p>
            <a:pPr eaLnBrk="1" hangingPunct="1">
              <a:spcBef>
                <a:spcPct val="0"/>
              </a:spcBef>
              <a:buFontTx/>
              <a:buNone/>
            </a:pPr>
            <a:r>
              <a:rPr lang="it-IT" altLang="en-US" sz="2300" dirty="0">
                <a:latin typeface="Arial" panose="020B0604020202020204" pitchFamily="34" charset="0"/>
                <a:cs typeface="Arial" panose="020B0604020202020204" pitchFamily="34" charset="0"/>
                <a:hlinkClick r:id="rId3"/>
              </a:rPr>
              <a:t>http://bioinf.cs.ucl.ac.uk/psipred/</a:t>
            </a:r>
            <a:endParaRPr lang="it-IT" altLang="en-US" sz="2300" dirty="0">
              <a:latin typeface="Arial" panose="020B0604020202020204" pitchFamily="34" charset="0"/>
              <a:cs typeface="Arial" panose="020B0604020202020204" pitchFamily="34" charset="0"/>
            </a:endParaRPr>
          </a:p>
          <a:p>
            <a:pPr eaLnBrk="1" hangingPunct="1">
              <a:spcBef>
                <a:spcPct val="0"/>
              </a:spcBef>
              <a:buFontTx/>
              <a:buNone/>
            </a:pPr>
            <a:endParaRPr lang="it-IT" altLang="en-US" sz="2300" dirty="0">
              <a:latin typeface="Arial" panose="020B0604020202020204" pitchFamily="34" charset="0"/>
              <a:cs typeface="Arial" panose="020B0604020202020204" pitchFamily="34" charset="0"/>
            </a:endParaRPr>
          </a:p>
          <a:p>
            <a:pPr eaLnBrk="1" hangingPunct="1">
              <a:spcBef>
                <a:spcPct val="0"/>
              </a:spcBef>
              <a:buFontTx/>
              <a:buNone/>
            </a:pPr>
            <a:r>
              <a:rPr lang="it-IT" altLang="en-US" sz="2300" b="1" dirty="0">
                <a:latin typeface="Arial" panose="020B0604020202020204" pitchFamily="34" charset="0"/>
                <a:cs typeface="Arial" panose="020B0604020202020204" pitchFamily="34" charset="0"/>
              </a:rPr>
              <a:t>PREDATOR</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is</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based</a:t>
            </a:r>
            <a:r>
              <a:rPr lang="it-IT" altLang="en-US" sz="2300" dirty="0">
                <a:latin typeface="Arial" panose="020B0604020202020204" pitchFamily="34" charset="0"/>
                <a:cs typeface="Arial" panose="020B0604020202020204" pitchFamily="34" charset="0"/>
              </a:rPr>
              <a:t> on </a:t>
            </a:r>
            <a:r>
              <a:rPr lang="it-IT" altLang="en-US" sz="2300" dirty="0" err="1">
                <a:latin typeface="Arial" panose="020B0604020202020204" pitchFamily="34" charset="0"/>
                <a:cs typeface="Arial" panose="020B0604020202020204" pitchFamily="34" charset="0"/>
              </a:rPr>
              <a:t>recognition</a:t>
            </a:r>
            <a:r>
              <a:rPr lang="it-IT" altLang="en-US" sz="2300" dirty="0">
                <a:latin typeface="Arial" panose="020B0604020202020204" pitchFamily="34" charset="0"/>
                <a:cs typeface="Arial" panose="020B0604020202020204" pitchFamily="34" charset="0"/>
              </a:rPr>
              <a:t> of </a:t>
            </a:r>
            <a:r>
              <a:rPr lang="it-IT" altLang="en-US" sz="2300" dirty="0" err="1">
                <a:latin typeface="Arial" panose="020B0604020202020204" pitchFamily="34" charset="0"/>
                <a:cs typeface="Arial" panose="020B0604020202020204" pitchFamily="34" charset="0"/>
              </a:rPr>
              <a:t>potentially</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hydrogen-bonded</a:t>
            </a:r>
            <a:r>
              <a:rPr lang="it-IT" altLang="en-US" sz="2300" dirty="0">
                <a:latin typeface="Arial" panose="020B0604020202020204" pitchFamily="34" charset="0"/>
                <a:cs typeface="Arial" panose="020B0604020202020204" pitchFamily="34" charset="0"/>
              </a:rPr>
              <a:t> </a:t>
            </a:r>
            <a:r>
              <a:rPr lang="it-IT" altLang="en-US" sz="2300" dirty="0" err="1">
                <a:latin typeface="Arial" panose="020B0604020202020204" pitchFamily="34" charset="0"/>
                <a:cs typeface="Arial" panose="020B0604020202020204" pitchFamily="34" charset="0"/>
              </a:rPr>
              <a:t>residues</a:t>
            </a:r>
            <a:r>
              <a:rPr lang="it-IT" altLang="en-US" sz="2300" dirty="0">
                <a:latin typeface="Arial" panose="020B0604020202020204" pitchFamily="34" charset="0"/>
                <a:cs typeface="Arial" panose="020B0604020202020204" pitchFamily="34" charset="0"/>
              </a:rPr>
              <a:t> in a single amino acid </a:t>
            </a:r>
            <a:r>
              <a:rPr lang="it-IT" altLang="en-US" sz="2300" dirty="0" err="1">
                <a:latin typeface="Arial" panose="020B0604020202020204" pitchFamily="34" charset="0"/>
                <a:cs typeface="Arial" panose="020B0604020202020204" pitchFamily="34" charset="0"/>
              </a:rPr>
              <a:t>sequence</a:t>
            </a:r>
            <a:endParaRPr lang="it-IT" altLang="en-US" sz="2300" dirty="0">
              <a:latin typeface="Arial" panose="020B0604020202020204" pitchFamily="34" charset="0"/>
              <a:cs typeface="Arial" panose="020B0604020202020204" pitchFamily="34" charset="0"/>
            </a:endParaRPr>
          </a:p>
          <a:p>
            <a:pPr eaLnBrk="1" hangingPunct="1">
              <a:spcBef>
                <a:spcPct val="0"/>
              </a:spcBef>
              <a:buFontTx/>
              <a:buNone/>
            </a:pPr>
            <a:r>
              <a:rPr lang="it-IT" altLang="en-US" sz="1600" b="1" dirty="0">
                <a:latin typeface="Arial" panose="020B0604020202020204" pitchFamily="34" charset="0"/>
                <a:cs typeface="Arial" panose="020B0604020202020204" pitchFamily="34" charset="0"/>
                <a:hlinkClick r:id="rId4"/>
              </a:rPr>
              <a:t>https://npsa-prabi.ibcp.fr/cgi-bin/npsa_automat.pl?page=/NPSA/npsa_predator.html</a:t>
            </a:r>
            <a:endParaRPr lang="it-IT" altLang="en-US" sz="1600" b="1" dirty="0">
              <a:latin typeface="Arial" panose="020B0604020202020204" pitchFamily="34" charset="0"/>
              <a:cs typeface="Arial" panose="020B0604020202020204" pitchFamily="34" charset="0"/>
            </a:endParaRPr>
          </a:p>
          <a:p>
            <a:pPr eaLnBrk="1" hangingPunct="1">
              <a:spcBef>
                <a:spcPct val="0"/>
              </a:spcBef>
              <a:buFontTx/>
              <a:buNone/>
            </a:pPr>
            <a:endParaRPr lang="it-IT" altLang="en-US" sz="1600" b="1" dirty="0">
              <a:latin typeface="Arial" panose="020B0604020202020204" pitchFamily="34" charset="0"/>
              <a:cs typeface="Arial" panose="020B0604020202020204" pitchFamily="34" charset="0"/>
            </a:endParaRPr>
          </a:p>
          <a:p>
            <a:pPr eaLnBrk="1" hangingPunct="1">
              <a:spcBef>
                <a:spcPct val="0"/>
              </a:spcBef>
              <a:buFontTx/>
              <a:buNone/>
            </a:pPr>
            <a:r>
              <a:rPr lang="it-IT" altLang="en-US" sz="2300" b="1" dirty="0">
                <a:latin typeface="Arial" panose="020B0604020202020204" pitchFamily="34" charset="0"/>
                <a:cs typeface="Arial" panose="020B0604020202020204" pitchFamily="34" charset="0"/>
              </a:rPr>
              <a:t>JPRED4 </a:t>
            </a:r>
          </a:p>
          <a:p>
            <a:pPr eaLnBrk="1" hangingPunct="1">
              <a:spcBef>
                <a:spcPct val="0"/>
              </a:spcBef>
              <a:buFontTx/>
              <a:buNone/>
            </a:pPr>
            <a:r>
              <a:rPr lang="it-IT" altLang="en-US" sz="2300" b="1" dirty="0">
                <a:latin typeface="Arial" panose="020B0604020202020204" pitchFamily="34" charset="0"/>
                <a:cs typeface="Arial" panose="020B0604020202020204" pitchFamily="34" charset="0"/>
                <a:hlinkClick r:id="rId5"/>
              </a:rPr>
              <a:t>https://www.compbio.dundee.ac.uk/jpred/</a:t>
            </a:r>
            <a:endParaRPr lang="it-IT" altLang="en-US" sz="2300" b="1" dirty="0">
              <a:latin typeface="Arial" panose="020B0604020202020204" pitchFamily="34" charset="0"/>
              <a:cs typeface="Arial" panose="020B0604020202020204" pitchFamily="34" charset="0"/>
            </a:endParaRPr>
          </a:p>
          <a:p>
            <a:pPr eaLnBrk="1" hangingPunct="1">
              <a:spcBef>
                <a:spcPct val="0"/>
              </a:spcBef>
              <a:buFontTx/>
              <a:buNone/>
            </a:pPr>
            <a:r>
              <a:rPr lang="it-IT" altLang="en-US" sz="2300" b="1" dirty="0">
                <a:latin typeface="Arial" panose="020B0604020202020204" pitchFamily="34" charset="0"/>
                <a:cs typeface="Arial" panose="020B0604020202020204" pitchFamily="34" charset="0"/>
              </a:rPr>
              <a:t>Makes a consensus of </a:t>
            </a:r>
            <a:r>
              <a:rPr lang="it-IT" altLang="en-US" sz="2300" b="1" dirty="0" err="1">
                <a:latin typeface="Arial" panose="020B0604020202020204" pitchFamily="34" charset="0"/>
                <a:cs typeface="Arial" panose="020B0604020202020204" pitchFamily="34" charset="0"/>
              </a:rPr>
              <a:t>various</a:t>
            </a:r>
            <a:r>
              <a:rPr lang="it-IT" altLang="en-US" sz="2300" b="1" dirty="0">
                <a:latin typeface="Arial" panose="020B0604020202020204" pitchFamily="34" charset="0"/>
                <a:cs typeface="Arial" panose="020B0604020202020204" pitchFamily="34" charset="0"/>
              </a:rPr>
              <a:t> </a:t>
            </a:r>
            <a:r>
              <a:rPr lang="it-IT" altLang="en-US" sz="2300" b="1" dirty="0" err="1">
                <a:latin typeface="Arial" panose="020B0604020202020204" pitchFamily="34" charset="0"/>
                <a:cs typeface="Arial" panose="020B0604020202020204" pitchFamily="34" charset="0"/>
              </a:rPr>
              <a:t>methods</a:t>
            </a:r>
            <a:endParaRPr lang="it-IT" altLang="en-US" sz="2300" b="1" dirty="0">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55A99198-9756-EC40-B781-CD6658EEA7EE}"/>
              </a:ext>
            </a:extLst>
          </p:cNvPr>
          <p:cNvSpPr>
            <a:spLocks noGrp="1"/>
          </p:cNvSpPr>
          <p:nvPr>
            <p:ph type="title"/>
          </p:nvPr>
        </p:nvSpPr>
        <p:spPr/>
        <p:txBody>
          <a:bodyPr/>
          <a:lstStyle/>
          <a:p>
            <a:pPr eaLnBrk="1" hangingPunct="1"/>
            <a:r>
              <a:rPr lang="en-US" altLang="en-US">
                <a:solidFill>
                  <a:srgbClr val="FF0000"/>
                </a:solidFill>
                <a:latin typeface="Arial" panose="020B0604020202020204" pitchFamily="34" charset="0"/>
                <a:ea typeface="ＭＳ Ｐゴシック" panose="020B0600070205080204" pitchFamily="34" charset="-128"/>
                <a:cs typeface="Arial" panose="020B0604020202020204" pitchFamily="34" charset="0"/>
              </a:rPr>
              <a:t>PSIpred Output</a:t>
            </a:r>
          </a:p>
        </p:txBody>
      </p:sp>
      <p:sp>
        <p:nvSpPr>
          <p:cNvPr id="28675" name="Rectangle 3">
            <a:extLst>
              <a:ext uri="{FF2B5EF4-FFF2-40B4-BE49-F238E27FC236}">
                <a16:creationId xmlns:a16="http://schemas.microsoft.com/office/drawing/2014/main" id="{6B9A34B2-DA6D-9740-81F3-686A8500E544}"/>
              </a:ext>
            </a:extLst>
          </p:cNvPr>
          <p:cNvSpPr>
            <a:spLocks noChangeArrowheads="1"/>
          </p:cNvSpPr>
          <p:nvPr/>
        </p:nvSpPr>
        <p:spPr bwMode="auto">
          <a:xfrm>
            <a:off x="300038" y="2168525"/>
            <a:ext cx="8774112" cy="4094163"/>
          </a:xfrm>
          <a:prstGeom prst="rect">
            <a:avLst/>
          </a:prstGeom>
          <a:noFill/>
          <a:ln>
            <a:noFill/>
          </a:ln>
          <a:effectLst/>
        </p:spPr>
        <p:txBody>
          <a:bodyPr wrap="none">
            <a:spAutoFit/>
          </a:bodyPr>
          <a:lstStyle/>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Confidence (0=low, 9=high)</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Predicted secondary structure </a:t>
            </a:r>
            <a:r>
              <a:rPr lang="en-US" sz="2000" b="1" dirty="0">
                <a:solidFill>
                  <a:srgbClr val="000000"/>
                </a:solidFill>
                <a:latin typeface="Courier" charset="0"/>
                <a:ea typeface="+mn-ea"/>
                <a:cs typeface="Times New Roman" charset="0"/>
              </a:rPr>
              <a:t>(</a:t>
            </a:r>
            <a:r>
              <a:rPr lang="en-US" sz="2000" b="1" dirty="0">
                <a:solidFill>
                  <a:srgbClr val="0000FF"/>
                </a:solidFill>
                <a:latin typeface="Courier" charset="0"/>
                <a:ea typeface="+mn-ea"/>
                <a:cs typeface="Times New Roman" charset="0"/>
              </a:rPr>
              <a:t>H=helix, E=strand, C=coil</a:t>
            </a:r>
            <a:r>
              <a:rPr lang="en-US" sz="2000" b="1" dirty="0">
                <a:solidFill>
                  <a:srgbClr val="000000"/>
                </a:solidFill>
                <a:latin typeface="Courier" charset="0"/>
                <a:ea typeface="+mn-ea"/>
                <a:cs typeface="Times New Roman" charset="0"/>
              </a:rPr>
              <a:t>)</a:t>
            </a:r>
          </a:p>
          <a:p>
            <a:pPr fontAlgn="auto">
              <a:spcBef>
                <a:spcPts val="0"/>
              </a:spcBef>
              <a:spcAft>
                <a:spcPts val="0"/>
              </a:spcAft>
              <a:defRPr/>
            </a:pPr>
            <a:r>
              <a:rPr lang="en-US" sz="1600" b="1" dirty="0">
                <a:solidFill>
                  <a:srgbClr val="000000"/>
                </a:solidFill>
                <a:latin typeface="Courier" charset="0"/>
                <a:ea typeface="+mn-ea"/>
                <a:cs typeface="Times New Roman" charset="0"/>
              </a:rPr>
              <a:t>  AA: Target sequence</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a:solidFill>
                  <a:srgbClr val="000000"/>
                </a:solidFill>
                <a:latin typeface="Courier" charset="0"/>
                <a:ea typeface="+mn-ea"/>
                <a:cs typeface="Times New Roman" charset="0"/>
              </a:rPr>
              <a:t>    </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988766667637889999877999871289878877049963202468899999997887</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CCCCCCCCCCHHHHHHHHHHHHHHHHHCCCCCCHHHCCCCCHHHCHHHHHHHHHHHHHHH</a:t>
            </a:r>
          </a:p>
          <a:p>
            <a:pPr fontAlgn="auto">
              <a:spcBef>
                <a:spcPts val="0"/>
              </a:spcBef>
              <a:spcAft>
                <a:spcPts val="0"/>
              </a:spcAft>
              <a:defRPr/>
            </a:pPr>
            <a:r>
              <a:rPr lang="en-US" sz="1600" b="1" dirty="0">
                <a:solidFill>
                  <a:srgbClr val="000000"/>
                </a:solidFill>
                <a:latin typeface="Courier" charset="0"/>
                <a:ea typeface="+mn-ea"/>
                <a:cs typeface="Times New Roman" charset="0"/>
              </a:rPr>
              <a:t>  AA: MQRSPLEKASVVSKLFFSWTRPILRKGYRQRLELSDIYQIPSVDSADNLSEKLEREWDRE</a:t>
            </a:r>
          </a:p>
          <a:p>
            <a:pPr fontAlgn="auto">
              <a:spcBef>
                <a:spcPts val="0"/>
              </a:spcBef>
              <a:spcAft>
                <a:spcPts val="0"/>
              </a:spcAft>
              <a:defRPr/>
            </a:pPr>
            <a:r>
              <a:rPr lang="en-US" sz="1600" b="1" dirty="0">
                <a:solidFill>
                  <a:srgbClr val="000000"/>
                </a:solidFill>
                <a:latin typeface="Courier" charset="0"/>
                <a:ea typeface="+mn-ea"/>
                <a:cs typeface="Times New Roman" charset="0"/>
              </a:rPr>
              <a:t>              10        20        30        40        50        60</a:t>
            </a: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endParaRPr lang="en-US" sz="1600" b="1" dirty="0">
              <a:solidFill>
                <a:srgbClr val="000000"/>
              </a:solidFill>
              <a:latin typeface="Courier" charset="0"/>
              <a:ea typeface="+mn-ea"/>
              <a:cs typeface="Times New Roman" charset="0"/>
            </a:endParaRPr>
          </a:p>
          <a:p>
            <a:pPr fontAlgn="auto">
              <a:spcBef>
                <a:spcPts val="0"/>
              </a:spcBef>
              <a:spcAft>
                <a:spcPts val="0"/>
              </a:spcAft>
              <a:defRPr/>
            </a:pPr>
            <a:r>
              <a:rPr lang="en-US" sz="1600" b="1" dirty="0" err="1">
                <a:solidFill>
                  <a:srgbClr val="000000"/>
                </a:solidFill>
                <a:latin typeface="Courier" charset="0"/>
                <a:ea typeface="+mn-ea"/>
                <a:cs typeface="Times New Roman" charset="0"/>
              </a:rPr>
              <a:t>Conf</a:t>
            </a:r>
            <a:r>
              <a:rPr lang="en-US" sz="1600" b="1" dirty="0">
                <a:solidFill>
                  <a:srgbClr val="000000"/>
                </a:solidFill>
                <a:latin typeface="Courier" charset="0"/>
                <a:ea typeface="+mn-ea"/>
                <a:cs typeface="Times New Roman" charset="0"/>
              </a:rPr>
              <a:t>: 742888731467888768899999999999999987557888998875227887303678</a:t>
            </a:r>
          </a:p>
          <a:p>
            <a:pPr fontAlgn="auto">
              <a:spcBef>
                <a:spcPts val="0"/>
              </a:spcBef>
              <a:spcAft>
                <a:spcPts val="0"/>
              </a:spcAft>
              <a:defRPr/>
            </a:pPr>
            <a:r>
              <a:rPr lang="en-US" sz="1600" b="1" dirty="0" err="1">
                <a:solidFill>
                  <a:srgbClr val="000000"/>
                </a:solidFill>
                <a:latin typeface="Courier" charset="0"/>
                <a:ea typeface="+mn-ea"/>
                <a:cs typeface="Times New Roman" charset="0"/>
              </a:rPr>
              <a:t>Pred</a:t>
            </a:r>
            <a:r>
              <a:rPr lang="en-US" sz="1600" b="1" dirty="0">
                <a:solidFill>
                  <a:srgbClr val="000000"/>
                </a:solidFill>
                <a:latin typeface="Courier" charset="0"/>
                <a:ea typeface="+mn-ea"/>
                <a:cs typeface="Times New Roman" charset="0"/>
              </a:rPr>
              <a:t>: HHCCCCCCHHHHHHHHHHHHHHHHHHHHHHHHHHHHHHHHHHHHHHHHHCCCCCCCHHHH</a:t>
            </a:r>
          </a:p>
          <a:p>
            <a:pPr fontAlgn="auto">
              <a:spcBef>
                <a:spcPts val="0"/>
              </a:spcBef>
              <a:spcAft>
                <a:spcPts val="0"/>
              </a:spcAft>
              <a:defRPr/>
            </a:pPr>
            <a:r>
              <a:rPr lang="en-US" sz="1600" b="1" dirty="0">
                <a:solidFill>
                  <a:srgbClr val="000000"/>
                </a:solidFill>
                <a:latin typeface="Courier" charset="0"/>
                <a:ea typeface="+mn-ea"/>
                <a:cs typeface="Times New Roman" charset="0"/>
              </a:rPr>
              <a:t>  AA: LASKKNPKLINALRRCFFWRFMFYGIFLYLGEVTKAVQPLLLGRIIASYDPDNKEERSIA</a:t>
            </a:r>
          </a:p>
          <a:p>
            <a:pPr fontAlgn="auto">
              <a:spcBef>
                <a:spcPts val="0"/>
              </a:spcBef>
              <a:spcAft>
                <a:spcPts val="0"/>
              </a:spcAft>
              <a:defRPr/>
            </a:pPr>
            <a:r>
              <a:rPr lang="en-US" sz="1600" b="1" dirty="0">
                <a:solidFill>
                  <a:srgbClr val="000000"/>
                </a:solidFill>
                <a:latin typeface="Courier" charset="0"/>
                <a:ea typeface="+mn-ea"/>
                <a:cs typeface="Times New Roman" charset="0"/>
              </a:rPr>
              <a:t>              70        80        90       100       110       120</a:t>
            </a:r>
          </a:p>
        </p:txBody>
      </p:sp>
      <p:sp>
        <p:nvSpPr>
          <p:cNvPr id="28676" name="AutoShape 4">
            <a:extLst>
              <a:ext uri="{FF2B5EF4-FFF2-40B4-BE49-F238E27FC236}">
                <a16:creationId xmlns:a16="http://schemas.microsoft.com/office/drawing/2014/main" id="{E7DB23F4-155F-9B44-8A6C-116B12A73007}"/>
              </a:ext>
            </a:extLst>
          </p:cNvPr>
          <p:cNvSpPr>
            <a:spLocks noChangeArrowheads="1"/>
          </p:cNvSpPr>
          <p:nvPr/>
        </p:nvSpPr>
        <p:spPr bwMode="auto">
          <a:xfrm>
            <a:off x="5638800" y="2819400"/>
            <a:ext cx="2819400" cy="609600"/>
          </a:xfrm>
          <a:prstGeom prst="wedgeRoundRectCallout">
            <a:avLst>
              <a:gd name="adj1" fmla="val 1463"/>
              <a:gd name="adj2" fmla="val 85157"/>
              <a:gd name="adj3" fmla="val 16667"/>
            </a:avLst>
          </a:prstGeom>
          <a:solidFill>
            <a:srgbClr val="FFFF66"/>
          </a:solidFill>
          <a:ln w="9525">
            <a:solidFill>
              <a:schemeClr val="tx1"/>
            </a:solidFill>
            <a:miter lim="800000"/>
            <a:headEnd/>
            <a:tailEnd/>
          </a:ln>
          <a:effec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Confidence level</a:t>
            </a:r>
          </a:p>
        </p:txBody>
      </p:sp>
      <p:sp>
        <p:nvSpPr>
          <p:cNvPr id="28677" name="AutoShape 5">
            <a:extLst>
              <a:ext uri="{FF2B5EF4-FFF2-40B4-BE49-F238E27FC236}">
                <a16:creationId xmlns:a16="http://schemas.microsoft.com/office/drawing/2014/main" id="{F9C9B61C-DEA5-AC43-B1D4-04BDFEF305EC}"/>
              </a:ext>
            </a:extLst>
          </p:cNvPr>
          <p:cNvSpPr>
            <a:spLocks noChangeArrowheads="1"/>
          </p:cNvSpPr>
          <p:nvPr/>
        </p:nvSpPr>
        <p:spPr bwMode="auto">
          <a:xfrm>
            <a:off x="5410200" y="4495800"/>
            <a:ext cx="3124200" cy="609600"/>
          </a:xfrm>
          <a:prstGeom prst="wedgeRoundRectCallout">
            <a:avLst>
              <a:gd name="adj1" fmla="val 3250"/>
              <a:gd name="adj2" fmla="val -107551"/>
              <a:gd name="adj3" fmla="val 16667"/>
            </a:avLst>
          </a:prstGeom>
          <a:solidFill>
            <a:srgbClr val="FFFF66"/>
          </a:solidFill>
          <a:ln w="9525">
            <a:solidFill>
              <a:schemeClr val="tx1"/>
            </a:solidFill>
            <a:miter lim="800000"/>
            <a:headEnd/>
            <a:tailEnd/>
          </a:ln>
          <a:effectLst/>
        </p:spPr>
        <p:txBody>
          <a:bodyPr anchor="ctr"/>
          <a:lstStyle/>
          <a:p>
            <a:pPr algn="ctr" fontAlgn="auto">
              <a:spcBef>
                <a:spcPts val="0"/>
              </a:spcBef>
              <a:spcAft>
                <a:spcPts val="0"/>
              </a:spcAft>
              <a:defRPr/>
            </a:pPr>
            <a:r>
              <a:rPr lang="en-US" sz="2800">
                <a:solidFill>
                  <a:srgbClr val="000099"/>
                </a:solidFill>
                <a:latin typeface="Times" charset="0"/>
                <a:ea typeface="+mn-ea"/>
                <a:cs typeface="Times New Roman" charset="0"/>
              </a:rPr>
              <a:t>Predicted structure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P spid="28677"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81950E5E-E12F-3444-94B6-6B58A5AE08E2}"/>
              </a:ext>
            </a:extLst>
          </p:cNvPr>
          <p:cNvSpPr>
            <a:spLocks noChangeArrowheads="1"/>
          </p:cNvSpPr>
          <p:nvPr/>
        </p:nvSpPr>
        <p:spPr bwMode="auto">
          <a:xfrm>
            <a:off x="193675" y="1414037"/>
            <a:ext cx="8731250" cy="3902928"/>
          </a:xfrm>
          <a:prstGeom prst="rect">
            <a:avLst/>
          </a:prstGeom>
          <a:noFill/>
          <a:ln>
            <a:noFill/>
          </a:ln>
          <a:effectLst/>
        </p:spPr>
        <p:txBody>
          <a:bodyPr anchor="ctr">
            <a:spAutoFit/>
          </a:bodyPr>
          <a:lstStyle/>
          <a:p>
            <a:pPr algn="ctr" eaLnBrk="1" fontAlgn="auto" hangingPunct="1">
              <a:lnSpc>
                <a:spcPct val="115000"/>
              </a:lnSpc>
              <a:spcBef>
                <a:spcPts val="0"/>
              </a:spcBef>
              <a:spcAft>
                <a:spcPts val="0"/>
              </a:spcAft>
              <a:defRPr/>
            </a:pPr>
            <a:r>
              <a:rPr lang="it-IT" sz="5500" b="1" dirty="0">
                <a:solidFill>
                  <a:srgbClr val="3333FF"/>
                </a:solidFill>
                <a:latin typeface="Arial"/>
                <a:ea typeface="+mn-ea"/>
                <a:cs typeface="Times New Roman" charset="0"/>
              </a:rPr>
              <a:t>Methods for </a:t>
            </a:r>
            <a:r>
              <a:rPr lang="it-IT" sz="5500" b="1" dirty="0" err="1">
                <a:solidFill>
                  <a:srgbClr val="3333FF"/>
                </a:solidFill>
                <a:latin typeface="Arial"/>
                <a:ea typeface="+mn-ea"/>
                <a:cs typeface="Times New Roman" charset="0"/>
              </a:rPr>
              <a:t>protein</a:t>
            </a:r>
            <a:r>
              <a:rPr lang="it-IT" sz="5500" b="1" dirty="0">
                <a:solidFill>
                  <a:srgbClr val="3333FF"/>
                </a:solidFill>
                <a:latin typeface="Arial"/>
                <a:ea typeface="+mn-ea"/>
                <a:cs typeface="Times New Roman" charset="0"/>
              </a:rPr>
              <a:t> </a:t>
            </a:r>
            <a:r>
              <a:rPr lang="it-IT" sz="5500" b="1" dirty="0" err="1">
                <a:solidFill>
                  <a:srgbClr val="3333FF"/>
                </a:solidFill>
                <a:latin typeface="Arial"/>
                <a:ea typeface="+mn-ea"/>
                <a:cs typeface="Times New Roman" charset="0"/>
              </a:rPr>
              <a:t>fold</a:t>
            </a:r>
            <a:r>
              <a:rPr lang="it-IT" sz="5500" b="1" dirty="0">
                <a:solidFill>
                  <a:srgbClr val="3333FF"/>
                </a:solidFill>
                <a:latin typeface="Arial"/>
                <a:ea typeface="+mn-ea"/>
                <a:cs typeface="Times New Roman" charset="0"/>
              </a:rPr>
              <a:t> </a:t>
            </a:r>
            <a:r>
              <a:rPr lang="it-IT" sz="5500" b="1" dirty="0" err="1">
                <a:solidFill>
                  <a:srgbClr val="3333FF"/>
                </a:solidFill>
                <a:latin typeface="Arial"/>
                <a:ea typeface="+mn-ea"/>
                <a:cs typeface="Times New Roman" charset="0"/>
              </a:rPr>
              <a:t>prediction</a:t>
            </a:r>
            <a:r>
              <a:rPr lang="it-IT" sz="5500" b="1" dirty="0">
                <a:solidFill>
                  <a:srgbClr val="3333FF"/>
                </a:solidFill>
                <a:latin typeface="Arial"/>
                <a:ea typeface="+mn-ea"/>
                <a:cs typeface="Times New Roman" charset="0"/>
              </a:rPr>
              <a:t> 
</a:t>
            </a:r>
            <a:r>
              <a:rPr lang="it-IT" sz="5400" dirty="0">
                <a:solidFill>
                  <a:srgbClr val="3333FF"/>
                </a:solidFill>
                <a:latin typeface="Arial"/>
                <a:ea typeface="+mn-ea"/>
                <a:cs typeface="Times New Roman" charset="0"/>
              </a:rPr>
              <a:t>(</a:t>
            </a:r>
            <a:r>
              <a:rPr lang="it-IT" sz="5400" dirty="0" err="1">
                <a:solidFill>
                  <a:srgbClr val="3333FF"/>
                </a:solidFill>
                <a:latin typeface="Arial"/>
                <a:ea typeface="+mn-ea"/>
                <a:cs typeface="Times New Roman" charset="0"/>
              </a:rPr>
              <a:t>tertiary</a:t>
            </a:r>
            <a:r>
              <a:rPr lang="it-IT" sz="5400" dirty="0">
                <a:solidFill>
                  <a:srgbClr val="3333FF"/>
                </a:solidFill>
                <a:latin typeface="Arial"/>
                <a:ea typeface="+mn-ea"/>
                <a:cs typeface="Times New Roman" charset="0"/>
              </a:rPr>
              <a:t> </a:t>
            </a:r>
            <a:r>
              <a:rPr lang="it-IT" sz="5400" dirty="0" err="1">
                <a:solidFill>
                  <a:srgbClr val="3333FF"/>
                </a:solidFill>
                <a:latin typeface="Arial"/>
                <a:ea typeface="+mn-ea"/>
                <a:cs typeface="Times New Roman" charset="0"/>
              </a:rPr>
              <a:t>structure</a:t>
            </a:r>
            <a:r>
              <a:rPr lang="it-IT" sz="5400" dirty="0">
                <a:solidFill>
                  <a:srgbClr val="3333FF"/>
                </a:solidFill>
                <a:latin typeface="Arial"/>
                <a:ea typeface="+mn-ea"/>
                <a:cs typeface="Times New Roman" charset="0"/>
              </a:rPr>
              <a:t> and </a:t>
            </a:r>
            <a:r>
              <a:rPr lang="it-IT" sz="5400" dirty="0" err="1">
                <a:solidFill>
                  <a:srgbClr val="3333FF"/>
                </a:solidFill>
                <a:latin typeface="Arial"/>
                <a:ea typeface="+mn-ea"/>
                <a:cs typeface="Times New Roman" charset="0"/>
              </a:rPr>
              <a:t>function</a:t>
            </a:r>
            <a:r>
              <a:rPr lang="it-IT" sz="5400" dirty="0">
                <a:solidFill>
                  <a:srgbClr val="3333FF"/>
                </a:solidFill>
                <a:latin typeface="Arial"/>
                <a:ea typeface="+mn-ea"/>
                <a:cs typeface="Times New Roman" charset="0"/>
              </a:rPr>
              <a:t>) </a:t>
            </a:r>
            <a:endParaRPr lang="it-IT" sz="5500" dirty="0">
              <a:solidFill>
                <a:srgbClr val="3333FF"/>
              </a:solidFill>
              <a:latin typeface="Arial"/>
              <a:ea typeface="+mn-ea"/>
              <a:cs typeface="Times New Roman"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a:extLst>
              <a:ext uri="{FF2B5EF4-FFF2-40B4-BE49-F238E27FC236}">
                <a16:creationId xmlns:a16="http://schemas.microsoft.com/office/drawing/2014/main" id="{233BBD32-1315-C84C-9624-B87001A0FAA6}"/>
              </a:ext>
            </a:extLst>
          </p:cNvPr>
          <p:cNvSpPr txBox="1">
            <a:spLocks noChangeArrowheads="1"/>
          </p:cNvSpPr>
          <p:nvPr/>
        </p:nvSpPr>
        <p:spPr bwMode="auto">
          <a:xfrm>
            <a:off x="2601913" y="-23107"/>
            <a:ext cx="6542087" cy="1754326"/>
          </a:xfrm>
          <a:prstGeom prst="rect">
            <a:avLst/>
          </a:prstGeom>
          <a:noFill/>
          <a:ln>
            <a:noFill/>
          </a:ln>
          <a:effectLst/>
        </p:spPr>
        <p:txBody>
          <a:bodyPr wrap="square">
            <a:spAutoFit/>
          </a:bodyPr>
          <a:lstStyle/>
          <a:p>
            <a:pPr algn="r" eaLnBrk="1" fontAlgn="auto" hangingPunct="1">
              <a:spcBef>
                <a:spcPts val="0"/>
              </a:spcBef>
              <a:spcAft>
                <a:spcPts val="0"/>
              </a:spcAft>
              <a:defRPr/>
            </a:pPr>
            <a:r>
              <a:rPr lang="it-IT" sz="2800" b="1" dirty="0" err="1">
                <a:solidFill>
                  <a:srgbClr val="FF6600"/>
                </a:solidFill>
                <a:latin typeface="Arial"/>
                <a:ea typeface="+mn-ea"/>
              </a:rPr>
              <a:t>Based</a:t>
            </a:r>
            <a:r>
              <a:rPr lang="it-IT" sz="2800" b="1" dirty="0">
                <a:solidFill>
                  <a:srgbClr val="FF6600"/>
                </a:solidFill>
                <a:latin typeface="Arial"/>
                <a:ea typeface="+mn-ea"/>
              </a:rPr>
              <a:t> on </a:t>
            </a:r>
          </a:p>
          <a:p>
            <a:pPr algn="r" eaLnBrk="1" fontAlgn="auto" hangingPunct="1">
              <a:spcBef>
                <a:spcPts val="0"/>
              </a:spcBef>
              <a:spcAft>
                <a:spcPts val="0"/>
              </a:spcAft>
              <a:defRPr/>
            </a:pPr>
            <a:r>
              <a:rPr lang="it-IT" sz="2800" b="1" dirty="0" err="1">
                <a:solidFill>
                  <a:srgbClr val="FF6600"/>
                </a:solidFill>
                <a:latin typeface="Arial"/>
                <a:ea typeface="+mn-ea"/>
              </a:rPr>
              <a:t>theoretical</a:t>
            </a:r>
            <a:r>
              <a:rPr lang="it-IT" sz="2800" b="1" dirty="0">
                <a:solidFill>
                  <a:srgbClr val="FF6600"/>
                </a:solidFill>
                <a:latin typeface="Arial"/>
                <a:ea typeface="+mn-ea"/>
              </a:rPr>
              <a:t> </a:t>
            </a:r>
          </a:p>
          <a:p>
            <a:pPr algn="r" eaLnBrk="1" fontAlgn="auto" hangingPunct="1">
              <a:spcBef>
                <a:spcPts val="0"/>
              </a:spcBef>
              <a:spcAft>
                <a:spcPts val="0"/>
              </a:spcAft>
              <a:defRPr/>
            </a:pPr>
            <a:r>
              <a:rPr lang="it-IT" sz="2800" b="1" dirty="0" err="1">
                <a:solidFill>
                  <a:srgbClr val="FF6600"/>
                </a:solidFill>
                <a:latin typeface="Arial"/>
                <a:ea typeface="+mn-ea"/>
              </a:rPr>
              <a:t>principles</a:t>
            </a:r>
            <a:endParaRPr lang="it-IT" sz="2800" b="1" dirty="0">
              <a:solidFill>
                <a:srgbClr val="FF6600"/>
              </a:solidFill>
              <a:latin typeface="Arial"/>
              <a:ea typeface="+mn-ea"/>
            </a:endParaRPr>
          </a:p>
          <a:p>
            <a:pPr algn="r" eaLnBrk="1" fontAlgn="auto" hangingPunct="1">
              <a:spcBef>
                <a:spcPts val="0"/>
              </a:spcBef>
              <a:spcAft>
                <a:spcPts val="0"/>
              </a:spcAft>
              <a:defRPr/>
            </a:pPr>
            <a:endParaRPr lang="it-IT" sz="2400" i="1" dirty="0">
              <a:solidFill>
                <a:srgbClr val="000000"/>
              </a:solidFill>
              <a:latin typeface="Arial"/>
              <a:ea typeface="+mn-ea"/>
            </a:endParaRPr>
          </a:p>
        </p:txBody>
      </p:sp>
      <p:sp>
        <p:nvSpPr>
          <p:cNvPr id="74754" name="Text Box 5">
            <a:extLst>
              <a:ext uri="{FF2B5EF4-FFF2-40B4-BE49-F238E27FC236}">
                <a16:creationId xmlns:a16="http://schemas.microsoft.com/office/drawing/2014/main" id="{18911B25-90CB-4F49-A1C2-EC84258A8FC7}"/>
              </a:ext>
            </a:extLst>
          </p:cNvPr>
          <p:cNvSpPr txBox="1">
            <a:spLocks noChangeArrowheads="1"/>
          </p:cNvSpPr>
          <p:nvPr/>
        </p:nvSpPr>
        <p:spPr bwMode="auto">
          <a:xfrm>
            <a:off x="117477" y="3031284"/>
            <a:ext cx="4464050" cy="3908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b="1" i="1" dirty="0">
                <a:solidFill>
                  <a:srgbClr val="122031"/>
                </a:solidFill>
                <a:latin typeface="Arial" panose="020B0604020202020204" pitchFamily="34" charset="0"/>
              </a:rPr>
              <a:t>Knowledge </a:t>
            </a:r>
          </a:p>
          <a:p>
            <a:pPr algn="just" eaLnBrk="1" hangingPunct="1">
              <a:spcBef>
                <a:spcPct val="0"/>
              </a:spcBef>
              <a:buFontTx/>
              <a:buNone/>
            </a:pPr>
            <a:r>
              <a:rPr lang="it-IT" altLang="en-US" sz="2800" b="1" i="1" dirty="0" err="1">
                <a:solidFill>
                  <a:srgbClr val="122031"/>
                </a:solidFill>
                <a:latin typeface="Arial" panose="020B0604020202020204" pitchFamily="34" charset="0"/>
              </a:rPr>
              <a:t>based</a:t>
            </a:r>
            <a:r>
              <a:rPr lang="it-IT" altLang="en-US" sz="2800" b="1" dirty="0">
                <a:solidFill>
                  <a:srgbClr val="122031"/>
                </a:solidFill>
                <a:latin typeface="Arial" panose="020B0604020202020204" pitchFamily="34" charset="0"/>
              </a:rPr>
              <a:t> </a:t>
            </a:r>
          </a:p>
          <a:p>
            <a:pPr algn="just" eaLnBrk="1" hangingPunct="1">
              <a:spcBef>
                <a:spcPct val="0"/>
              </a:spcBef>
              <a:buFontTx/>
              <a:buNone/>
            </a:pPr>
            <a:r>
              <a:rPr lang="it-IT" altLang="en-US" sz="2800" b="1" dirty="0">
                <a:solidFill>
                  <a:srgbClr val="122031"/>
                </a:solidFill>
                <a:latin typeface="Arial" panose="020B0604020202020204" pitchFamily="34" charset="0"/>
              </a:rPr>
              <a:t>Methods</a:t>
            </a:r>
          </a:p>
          <a:p>
            <a:pPr algn="just" eaLnBrk="1" hangingPunct="1">
              <a:spcBef>
                <a:spcPct val="0"/>
              </a:spcBef>
              <a:buFontTx/>
              <a:buNone/>
            </a:pPr>
            <a:endParaRPr lang="it-IT" altLang="en-US" sz="2800" b="1" dirty="0">
              <a:solidFill>
                <a:srgbClr val="122031"/>
              </a:solidFill>
              <a:latin typeface="Arial" panose="020B0604020202020204" pitchFamily="34" charset="0"/>
            </a:endParaRPr>
          </a:p>
          <a:p>
            <a:pPr algn="just" eaLnBrk="1" hangingPunct="1">
              <a:spcBef>
                <a:spcPct val="0"/>
              </a:spcBef>
              <a:buFontTx/>
              <a:buNone/>
            </a:pPr>
            <a:endParaRPr lang="it-IT" altLang="en-US" sz="1600" dirty="0">
              <a:solidFill>
                <a:srgbClr val="000000"/>
              </a:solidFill>
              <a:latin typeface="Arial" panose="020B0604020202020204" pitchFamily="34" charset="0"/>
            </a:endParaRPr>
          </a:p>
          <a:p>
            <a:pPr algn="just" eaLnBrk="1" hangingPunct="1">
              <a:spcBef>
                <a:spcPct val="0"/>
              </a:spcBef>
              <a:buFontTx/>
              <a:buNone/>
            </a:pPr>
            <a:r>
              <a:rPr lang="it-IT" altLang="en-US" sz="2400" dirty="0" err="1">
                <a:solidFill>
                  <a:srgbClr val="000000"/>
                </a:solidFill>
                <a:latin typeface="Arial" panose="020B0604020202020204" pitchFamily="34" charset="0"/>
              </a:rPr>
              <a:t>They</a:t>
            </a:r>
            <a:r>
              <a:rPr lang="it-IT" altLang="en-US" sz="2400" dirty="0">
                <a:solidFill>
                  <a:srgbClr val="000000"/>
                </a:solidFill>
                <a:latin typeface="Arial" panose="020B0604020202020204" pitchFamily="34" charset="0"/>
              </a:rPr>
              <a:t> are </a:t>
            </a:r>
            <a:r>
              <a:rPr lang="it-IT" altLang="en-US" sz="2400" dirty="0" err="1">
                <a:solidFill>
                  <a:srgbClr val="000000"/>
                </a:solidFill>
                <a:latin typeface="Arial" panose="020B0604020202020204" pitchFamily="34" charset="0"/>
              </a:rPr>
              <a:t>based</a:t>
            </a:r>
            <a:r>
              <a:rPr lang="it-IT" altLang="en-US" sz="2400" dirty="0">
                <a:solidFill>
                  <a:srgbClr val="000000"/>
                </a:solidFill>
                <a:latin typeface="Arial" panose="020B0604020202020204" pitchFamily="34" charset="0"/>
              </a:rPr>
              <a:t> on the </a:t>
            </a:r>
            <a:r>
              <a:rPr lang="it-IT" altLang="en-US" sz="2400" dirty="0" err="1">
                <a:solidFill>
                  <a:srgbClr val="000000"/>
                </a:solidFill>
                <a:latin typeface="Arial" panose="020B0604020202020204" pitchFamily="34" charset="0"/>
              </a:rPr>
              <a:t>available</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structural</a:t>
            </a:r>
            <a:r>
              <a:rPr lang="it-IT" altLang="en-US" sz="2400" dirty="0">
                <a:solidFill>
                  <a:srgbClr val="000000"/>
                </a:solidFill>
                <a:latin typeface="Arial" panose="020B0604020202020204" pitchFamily="34" charset="0"/>
              </a:rPr>
              <a:t> and </a:t>
            </a:r>
            <a:r>
              <a:rPr lang="it-IT" altLang="en-US" sz="2400" dirty="0" err="1">
                <a:solidFill>
                  <a:srgbClr val="000000"/>
                </a:solidFill>
                <a:latin typeface="Arial" panose="020B0604020202020204" pitchFamily="34" charset="0"/>
              </a:rPr>
              <a:t>sequence</a:t>
            </a:r>
            <a:r>
              <a:rPr lang="it-IT" altLang="en-US" sz="2400" dirty="0">
                <a:solidFill>
                  <a:srgbClr val="000000"/>
                </a:solidFill>
                <a:latin typeface="Arial" panose="020B0604020202020204" pitchFamily="34" charset="0"/>
              </a:rPr>
              <a:t> information, </a:t>
            </a:r>
            <a:r>
              <a:rPr lang="it-IT" altLang="en-US" sz="2400" dirty="0" err="1">
                <a:solidFill>
                  <a:srgbClr val="000000"/>
                </a:solidFill>
                <a:latin typeface="Arial" panose="020B0604020202020204" pitchFamily="34" charset="0"/>
              </a:rPr>
              <a:t>whether</a:t>
            </a:r>
            <a:r>
              <a:rPr lang="it-IT" altLang="en-US" sz="2400" dirty="0">
                <a:solidFill>
                  <a:srgbClr val="000000"/>
                </a:solidFill>
                <a:latin typeface="Arial" panose="020B0604020202020204" pitchFamily="34" charset="0"/>
              </a:rPr>
              <a:t> or </a:t>
            </a:r>
            <a:r>
              <a:rPr lang="it-IT" altLang="en-US" sz="2400" dirty="0" err="1">
                <a:solidFill>
                  <a:srgbClr val="000000"/>
                </a:solidFill>
                <a:latin typeface="Arial" panose="020B0604020202020204" pitchFamily="34" charset="0"/>
              </a:rPr>
              <a:t>not</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they</a:t>
            </a:r>
            <a:r>
              <a:rPr lang="it-IT" altLang="en-US" sz="2400" dirty="0">
                <a:solidFill>
                  <a:srgbClr val="000000"/>
                </a:solidFill>
                <a:latin typeface="Arial" panose="020B0604020202020204" pitchFamily="34" charset="0"/>
              </a:rPr>
              <a:t> use </a:t>
            </a:r>
            <a:r>
              <a:rPr lang="it-IT" altLang="en-US" sz="2400" dirty="0" err="1">
                <a:solidFill>
                  <a:srgbClr val="000000"/>
                </a:solidFill>
                <a:latin typeface="Arial" panose="020B0604020202020204" pitchFamily="34" charset="0"/>
              </a:rPr>
              <a:t>evolutionary</a:t>
            </a:r>
            <a:r>
              <a:rPr lang="it-IT" altLang="en-US" sz="2400" dirty="0">
                <a:solidFill>
                  <a:srgbClr val="000000"/>
                </a:solidFill>
                <a:latin typeface="Arial" panose="020B0604020202020204" pitchFamily="34" charset="0"/>
              </a:rPr>
              <a:t> information.</a:t>
            </a:r>
            <a:endParaRPr lang="it-IT" altLang="en-US" sz="2800" dirty="0">
              <a:solidFill>
                <a:srgbClr val="000000"/>
              </a:solidFill>
              <a:latin typeface="Arial" panose="020B0604020202020204" pitchFamily="34" charset="0"/>
            </a:endParaRPr>
          </a:p>
        </p:txBody>
      </p:sp>
      <p:grpSp>
        <p:nvGrpSpPr>
          <p:cNvPr id="74755" name="Gruppo 3">
            <a:extLst>
              <a:ext uri="{FF2B5EF4-FFF2-40B4-BE49-F238E27FC236}">
                <a16:creationId xmlns:a16="http://schemas.microsoft.com/office/drawing/2014/main" id="{3D2D9D57-487C-EA47-8549-06E2D3AF88B1}"/>
              </a:ext>
            </a:extLst>
          </p:cNvPr>
          <p:cNvGrpSpPr>
            <a:grpSpLocks/>
          </p:cNvGrpSpPr>
          <p:nvPr/>
        </p:nvGrpSpPr>
        <p:grpSpPr bwMode="auto">
          <a:xfrm>
            <a:off x="2079625" y="922338"/>
            <a:ext cx="5235575" cy="5224462"/>
            <a:chOff x="2060552" y="817590"/>
            <a:chExt cx="6035275" cy="5967405"/>
          </a:xfrm>
        </p:grpSpPr>
        <p:grpSp>
          <p:nvGrpSpPr>
            <p:cNvPr id="74757" name="Gruppo 7">
              <a:extLst>
                <a:ext uri="{FF2B5EF4-FFF2-40B4-BE49-F238E27FC236}">
                  <a16:creationId xmlns:a16="http://schemas.microsoft.com/office/drawing/2014/main" id="{71155D47-BAB3-834E-9EF4-6442C8FC5E0E}"/>
                </a:ext>
              </a:extLst>
            </p:cNvPr>
            <p:cNvGrpSpPr>
              <a:grpSpLocks/>
            </p:cNvGrpSpPr>
            <p:nvPr/>
          </p:nvGrpSpPr>
          <p:grpSpPr bwMode="auto">
            <a:xfrm>
              <a:off x="4724848" y="3958832"/>
              <a:ext cx="3277948" cy="2826163"/>
              <a:chOff x="5497079" y="4097919"/>
              <a:chExt cx="3277948" cy="2826163"/>
            </a:xfrm>
          </p:grpSpPr>
          <p:sp>
            <p:nvSpPr>
              <p:cNvPr id="9" name="Esagono orizzontale 8">
                <a:extLst>
                  <a:ext uri="{FF2B5EF4-FFF2-40B4-BE49-F238E27FC236}">
                    <a16:creationId xmlns:a16="http://schemas.microsoft.com/office/drawing/2014/main" id="{92507FA1-3E75-8A44-8DB9-3C7897050F90}"/>
                  </a:ext>
                </a:extLst>
              </p:cNvPr>
              <p:cNvSpPr>
                <a:spLocks noChangeArrowheads="1"/>
              </p:cNvSpPr>
              <p:nvPr/>
            </p:nvSpPr>
            <p:spPr bwMode="auto">
              <a:xfrm>
                <a:off x="5497235" y="4097226"/>
                <a:ext cx="3277495" cy="2826856"/>
              </a:xfrm>
              <a:prstGeom prst="hexagon">
                <a:avLst>
                  <a:gd name="adj" fmla="val 25003"/>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0" name="Esagono orizzontale 4">
                <a:extLst>
                  <a:ext uri="{FF2B5EF4-FFF2-40B4-BE49-F238E27FC236}">
                    <a16:creationId xmlns:a16="http://schemas.microsoft.com/office/drawing/2014/main" id="{E78DC012-03EB-F143-8636-A8D7602534F1}"/>
                  </a:ext>
                </a:extLst>
              </p:cNvPr>
              <p:cNvSpPr/>
              <p:nvPr/>
            </p:nvSpPr>
            <p:spPr>
              <a:xfrm>
                <a:off x="6005969" y="4536032"/>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Threading/</a:t>
                </a:r>
                <a:r>
                  <a:rPr lang="it-IT" sz="2800" b="1" dirty="0" err="1">
                    <a:solidFill>
                      <a:srgbClr val="000000"/>
                    </a:solidFill>
                    <a:latin typeface="Arial"/>
                    <a:cs typeface="Arial"/>
                  </a:rPr>
                  <a:t>Fold</a:t>
                </a:r>
                <a:r>
                  <a:rPr lang="it-IT" sz="2800" b="1" dirty="0">
                    <a:solidFill>
                      <a:srgbClr val="000000"/>
                    </a:solidFill>
                    <a:latin typeface="Arial"/>
                    <a:cs typeface="Arial"/>
                  </a:rPr>
                  <a:t> </a:t>
                </a:r>
                <a:r>
                  <a:rPr lang="it-IT" sz="2800" b="1" dirty="0" err="1">
                    <a:solidFill>
                      <a:srgbClr val="000000"/>
                    </a:solidFill>
                    <a:latin typeface="Arial"/>
                    <a:cs typeface="Arial"/>
                  </a:rPr>
                  <a:t>recognition</a:t>
                </a:r>
                <a:endParaRPr lang="it-IT" sz="2800" b="1" dirty="0">
                  <a:solidFill>
                    <a:srgbClr val="000000"/>
                  </a:solidFill>
                  <a:latin typeface="Arial"/>
                  <a:cs typeface="Arial"/>
                </a:endParaRPr>
              </a:p>
            </p:txBody>
          </p:sp>
        </p:grpSp>
        <p:grpSp>
          <p:nvGrpSpPr>
            <p:cNvPr id="74758" name="Gruppo 10">
              <a:extLst>
                <a:ext uri="{FF2B5EF4-FFF2-40B4-BE49-F238E27FC236}">
                  <a16:creationId xmlns:a16="http://schemas.microsoft.com/office/drawing/2014/main" id="{B1003208-887F-424C-B56A-387C503D0795}"/>
                </a:ext>
              </a:extLst>
            </p:cNvPr>
            <p:cNvGrpSpPr>
              <a:grpSpLocks/>
            </p:cNvGrpSpPr>
            <p:nvPr/>
          </p:nvGrpSpPr>
          <p:grpSpPr bwMode="auto">
            <a:xfrm>
              <a:off x="2060552" y="2500286"/>
              <a:ext cx="3277495" cy="2826856"/>
              <a:chOff x="2704408" y="5648974"/>
              <a:chExt cx="3277495" cy="2826856"/>
            </a:xfrm>
          </p:grpSpPr>
          <p:sp>
            <p:nvSpPr>
              <p:cNvPr id="12" name="Esagono orizzontale 11">
                <a:extLst>
                  <a:ext uri="{FF2B5EF4-FFF2-40B4-BE49-F238E27FC236}">
                    <a16:creationId xmlns:a16="http://schemas.microsoft.com/office/drawing/2014/main" id="{436C980E-05CA-C443-98C5-2FB6BE78002C}"/>
                  </a:ext>
                </a:extLst>
              </p:cNvPr>
              <p:cNvSpPr>
                <a:spLocks noChangeArrowheads="1"/>
              </p:cNvSpPr>
              <p:nvPr/>
            </p:nvSpPr>
            <p:spPr bwMode="auto">
              <a:xfrm>
                <a:off x="2704408" y="5648974"/>
                <a:ext cx="3277495" cy="2826856"/>
              </a:xfrm>
              <a:prstGeom prst="hexagon">
                <a:avLst>
                  <a:gd name="adj" fmla="val 25003"/>
                  <a:gd name="vf" fmla="val 115470"/>
                </a:avLst>
              </a:prstGeom>
              <a:solidFill>
                <a:srgbClr val="3366FF"/>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a:p>
            </p:txBody>
          </p:sp>
          <p:sp>
            <p:nvSpPr>
              <p:cNvPr id="13" name="Esagono orizzontale 4">
                <a:extLst>
                  <a:ext uri="{FF2B5EF4-FFF2-40B4-BE49-F238E27FC236}">
                    <a16:creationId xmlns:a16="http://schemas.microsoft.com/office/drawing/2014/main" id="{E0328461-5745-884E-8B39-0AED09BFCBE9}"/>
                  </a:ext>
                </a:extLst>
              </p:cNvPr>
              <p:cNvSpPr/>
              <p:nvPr/>
            </p:nvSpPr>
            <p:spPr>
              <a:xfrm>
                <a:off x="3064466" y="6087781"/>
                <a:ext cx="2502031" cy="1949243"/>
              </a:xfrm>
              <a:prstGeom prst="rect">
                <a:avLst/>
              </a:prstGeom>
            </p:spPr>
            <p:style>
              <a:lnRef idx="0">
                <a:scrgbClr r="0" g="0" b="0"/>
              </a:lnRef>
              <a:fillRef idx="0">
                <a:scrgbClr r="0" g="0" b="0"/>
              </a:fillRef>
              <a:effectRef idx="0">
                <a:scrgbClr r="0" g="0" b="0"/>
              </a:effectRef>
              <a:fontRef idx="minor">
                <a:schemeClr val="lt1"/>
              </a:fontRef>
            </p:style>
            <p:txBody>
              <a:bodyPr lIns="0" tIns="35560" rIns="0" bIns="35560" spcCol="1270" anchor="ctr"/>
              <a:lstStyle/>
              <a:p>
                <a:pPr algn="ctr" defTabSz="1244600" eaLnBrk="1" fontAlgn="auto" hangingPunct="1">
                  <a:lnSpc>
                    <a:spcPct val="90000"/>
                  </a:lnSpc>
                  <a:spcAft>
                    <a:spcPct val="35000"/>
                  </a:spcAft>
                  <a:defRPr/>
                </a:pPr>
                <a:r>
                  <a:rPr lang="it-IT" sz="2400" b="1" dirty="0" err="1">
                    <a:solidFill>
                      <a:srgbClr val="000000"/>
                    </a:solidFill>
                    <a:latin typeface="Arial"/>
                    <a:cs typeface="Arial"/>
                  </a:rPr>
                  <a:t>Homology</a:t>
                </a:r>
                <a:r>
                  <a:rPr lang="it-IT" sz="2400" b="1" dirty="0">
                    <a:solidFill>
                      <a:srgbClr val="000000"/>
                    </a:solidFill>
                    <a:latin typeface="Arial"/>
                    <a:cs typeface="Arial"/>
                  </a:rPr>
                  <a:t> or</a:t>
                </a:r>
              </a:p>
              <a:p>
                <a:pPr algn="ctr" defTabSz="1244600" eaLnBrk="1" fontAlgn="auto" hangingPunct="1">
                  <a:lnSpc>
                    <a:spcPct val="90000"/>
                  </a:lnSpc>
                  <a:spcAft>
                    <a:spcPct val="35000"/>
                  </a:spcAft>
                  <a:defRPr/>
                </a:pPr>
                <a:r>
                  <a:rPr lang="it-IT" sz="2400" b="1" dirty="0">
                    <a:solidFill>
                      <a:srgbClr val="000000"/>
                    </a:solidFill>
                    <a:latin typeface="Arial"/>
                    <a:cs typeface="Arial"/>
                  </a:rPr>
                  <a:t>Comparative</a:t>
                </a:r>
              </a:p>
              <a:p>
                <a:pPr algn="ctr" defTabSz="1244600" eaLnBrk="1" fontAlgn="auto" hangingPunct="1">
                  <a:lnSpc>
                    <a:spcPct val="90000"/>
                  </a:lnSpc>
                  <a:spcAft>
                    <a:spcPct val="35000"/>
                  </a:spcAft>
                  <a:defRPr/>
                </a:pPr>
                <a:r>
                  <a:rPr lang="it-IT" sz="2400" b="1" dirty="0" err="1">
                    <a:solidFill>
                      <a:srgbClr val="000000"/>
                    </a:solidFill>
                    <a:latin typeface="Arial"/>
                    <a:cs typeface="Arial"/>
                  </a:rPr>
                  <a:t>modelling</a:t>
                </a:r>
                <a:endParaRPr lang="it-IT" sz="2400" b="1" dirty="0">
                  <a:solidFill>
                    <a:srgbClr val="000000"/>
                  </a:solidFill>
                  <a:latin typeface="Arial"/>
                  <a:cs typeface="Arial"/>
                </a:endParaRPr>
              </a:p>
            </p:txBody>
          </p:sp>
        </p:grpSp>
        <p:grpSp>
          <p:nvGrpSpPr>
            <p:cNvPr id="74759" name="Gruppo 13">
              <a:extLst>
                <a:ext uri="{FF2B5EF4-FFF2-40B4-BE49-F238E27FC236}">
                  <a16:creationId xmlns:a16="http://schemas.microsoft.com/office/drawing/2014/main" id="{128EC849-B559-884C-82D6-3217F866431D}"/>
                </a:ext>
              </a:extLst>
            </p:cNvPr>
            <p:cNvGrpSpPr>
              <a:grpSpLocks/>
            </p:cNvGrpSpPr>
            <p:nvPr/>
          </p:nvGrpSpPr>
          <p:grpSpPr bwMode="auto">
            <a:xfrm>
              <a:off x="4817879" y="817590"/>
              <a:ext cx="3277948" cy="2826163"/>
              <a:chOff x="2759851" y="2364136"/>
              <a:chExt cx="3277948" cy="2826163"/>
            </a:xfrm>
          </p:grpSpPr>
          <p:sp>
            <p:nvSpPr>
              <p:cNvPr id="15" name="Esagono orizzontale 14">
                <a:extLst>
                  <a:ext uri="{FF2B5EF4-FFF2-40B4-BE49-F238E27FC236}">
                    <a16:creationId xmlns:a16="http://schemas.microsoft.com/office/drawing/2014/main" id="{A079AD89-2568-2F49-9B4B-B8549092BBFD}"/>
                  </a:ext>
                </a:extLst>
              </p:cNvPr>
              <p:cNvSpPr>
                <a:spLocks noChangeArrowheads="1"/>
              </p:cNvSpPr>
              <p:nvPr/>
            </p:nvSpPr>
            <p:spPr bwMode="auto">
              <a:xfrm>
                <a:off x="2760305" y="2364136"/>
                <a:ext cx="3277494" cy="2826856"/>
              </a:xfrm>
              <a:prstGeom prst="hexagon">
                <a:avLst>
                  <a:gd name="adj" fmla="val 25003"/>
                  <a:gd name="vf" fmla="val 115470"/>
                </a:avLst>
              </a:prstGeom>
              <a:solidFill>
                <a:srgbClr val="FF6600"/>
              </a:solidFill>
              <a:ln>
                <a:noFill/>
              </a:ln>
              <a:effectLst>
                <a:outerShdw blurRad="40000" dist="23000" dir="5400000" rotWithShape="0">
                  <a:srgbClr val="808080">
                    <a:alpha val="34999"/>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a:p>
            </p:txBody>
          </p:sp>
          <p:sp>
            <p:nvSpPr>
              <p:cNvPr id="16" name="Esagono orizzontale 4">
                <a:extLst>
                  <a:ext uri="{FF2B5EF4-FFF2-40B4-BE49-F238E27FC236}">
                    <a16:creationId xmlns:a16="http://schemas.microsoft.com/office/drawing/2014/main" id="{01BB8C59-78DE-4345-93B3-7C7E3C8511C5}"/>
                  </a:ext>
                </a:extLst>
              </p:cNvPr>
              <p:cNvSpPr/>
              <p:nvPr/>
            </p:nvSpPr>
            <p:spPr>
              <a:xfrm>
                <a:off x="3311129" y="2802943"/>
                <a:ext cx="2260026" cy="1949243"/>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A b inizio</a:t>
                </a:r>
              </a:p>
            </p:txBody>
          </p:sp>
        </p:grpSp>
      </p:grpSp>
      <p:sp>
        <p:nvSpPr>
          <p:cNvPr id="74756" name="Rettangolo 1">
            <a:extLst>
              <a:ext uri="{FF2B5EF4-FFF2-40B4-BE49-F238E27FC236}">
                <a16:creationId xmlns:a16="http://schemas.microsoft.com/office/drawing/2014/main" id="{9F6129D4-F76A-C642-A13A-D2DFF8D30DF8}"/>
              </a:ext>
            </a:extLst>
          </p:cNvPr>
          <p:cNvSpPr>
            <a:spLocks noChangeArrowheads="1"/>
          </p:cNvSpPr>
          <p:nvPr/>
        </p:nvSpPr>
        <p:spPr bwMode="auto">
          <a:xfrm>
            <a:off x="4949825" y="5893845"/>
            <a:ext cx="413967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endParaRPr lang="it-IT" altLang="en-US" sz="2400" dirty="0">
              <a:solidFill>
                <a:srgbClr val="000000"/>
              </a:solidFill>
              <a:latin typeface="Arial" panose="020B0604020202020204" pitchFamily="34" charset="0"/>
            </a:endParaRPr>
          </a:p>
          <a:p>
            <a:pPr algn="r" eaLnBrk="1" hangingPunct="1">
              <a:spcBef>
                <a:spcPct val="0"/>
              </a:spcBef>
              <a:buFontTx/>
              <a:buNone/>
            </a:pPr>
            <a:r>
              <a:rPr lang="it-IT" altLang="en-US" sz="2000" i="1" dirty="0">
                <a:solidFill>
                  <a:srgbClr val="000000"/>
                </a:solidFill>
                <a:latin typeface="Arial" panose="020B0604020202020204" pitchFamily="34" charset="0"/>
              </a:rPr>
              <a:t>Good </a:t>
            </a:r>
            <a:r>
              <a:rPr lang="it-IT" altLang="en-US" sz="2000" i="1" dirty="0" err="1">
                <a:solidFill>
                  <a:srgbClr val="000000"/>
                </a:solidFill>
                <a:latin typeface="Arial" panose="020B0604020202020204" pitchFamily="34" charset="0"/>
              </a:rPr>
              <a:t>results</a:t>
            </a:r>
            <a:r>
              <a:rPr lang="it-IT" altLang="en-US" sz="2000" i="1" dirty="0">
                <a:solidFill>
                  <a:srgbClr val="000000"/>
                </a:solidFill>
                <a:latin typeface="Arial" panose="020B0604020202020204" pitchFamily="34" charset="0"/>
              </a:rPr>
              <a:t>, high speed</a:t>
            </a:r>
          </a:p>
        </p:txBody>
      </p:sp>
      <p:sp>
        <p:nvSpPr>
          <p:cNvPr id="3" name="TextBox 2">
            <a:extLst>
              <a:ext uri="{FF2B5EF4-FFF2-40B4-BE49-F238E27FC236}">
                <a16:creationId xmlns:a16="http://schemas.microsoft.com/office/drawing/2014/main" id="{8195BC85-A107-AA2F-2538-C8CCBA7C1F5E}"/>
              </a:ext>
            </a:extLst>
          </p:cNvPr>
          <p:cNvSpPr txBox="1"/>
          <p:nvPr/>
        </p:nvSpPr>
        <p:spPr>
          <a:xfrm>
            <a:off x="1990788" y="538163"/>
            <a:ext cx="4684028" cy="400110"/>
          </a:xfrm>
          <a:prstGeom prst="rect">
            <a:avLst/>
          </a:prstGeom>
          <a:noFill/>
        </p:spPr>
        <p:txBody>
          <a:bodyPr wrap="square">
            <a:spAutoFit/>
          </a:bodyPr>
          <a:lstStyle/>
          <a:p>
            <a:pPr algn="r" eaLnBrk="1" fontAlgn="auto" hangingPunct="1">
              <a:spcBef>
                <a:spcPts val="0"/>
              </a:spcBef>
              <a:spcAft>
                <a:spcPts val="0"/>
              </a:spcAft>
              <a:defRPr/>
            </a:pPr>
            <a:r>
              <a:rPr lang="it-IT" sz="2000" i="1" dirty="0">
                <a:solidFill>
                  <a:srgbClr val="000000"/>
                </a:solidFill>
                <a:latin typeface="Arial"/>
                <a:ea typeface="+mn-ea"/>
              </a:rPr>
              <a:t>Long </a:t>
            </a:r>
            <a:r>
              <a:rPr lang="it-IT" sz="2000" i="1" dirty="0" err="1">
                <a:solidFill>
                  <a:srgbClr val="000000"/>
                </a:solidFill>
                <a:latin typeface="Arial"/>
                <a:ea typeface="+mn-ea"/>
              </a:rPr>
              <a:t>calculation</a:t>
            </a:r>
            <a:r>
              <a:rPr lang="it-IT" sz="2000" i="1" dirty="0">
                <a:solidFill>
                  <a:srgbClr val="000000"/>
                </a:solidFill>
                <a:latin typeface="Arial"/>
                <a:ea typeface="+mn-ea"/>
              </a:rPr>
              <a:t> times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4">
            <a:extLst>
              <a:ext uri="{FF2B5EF4-FFF2-40B4-BE49-F238E27FC236}">
                <a16:creationId xmlns:a16="http://schemas.microsoft.com/office/drawing/2014/main" id="{046CAE38-8F06-F942-BAAF-0D49FDDA54B2}"/>
              </a:ext>
            </a:extLst>
          </p:cNvPr>
          <p:cNvSpPr txBox="1">
            <a:spLocks noChangeArrowheads="1"/>
          </p:cNvSpPr>
          <p:nvPr/>
        </p:nvSpPr>
        <p:spPr bwMode="auto">
          <a:xfrm>
            <a:off x="115888" y="865435"/>
            <a:ext cx="9028112" cy="3293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it-IT" altLang="ja-JP" sz="2800" b="1" i="1" dirty="0">
                <a:solidFill>
                  <a:srgbClr val="FF0000"/>
                </a:solidFill>
                <a:latin typeface="Arial" panose="020B0604020202020204" pitchFamily="34" charset="0"/>
                <a:cs typeface="Arial" panose="020B0604020202020204" pitchFamily="34" charset="0"/>
              </a:rPr>
              <a:t>		AB INIZIO OR DE NOVO</a:t>
            </a:r>
          </a:p>
          <a:p>
            <a:pPr algn="r" eaLnBrk="1" hangingPunct="1">
              <a:spcBef>
                <a:spcPct val="50000"/>
              </a:spcBef>
              <a:buFontTx/>
              <a:buNone/>
            </a:pPr>
            <a:r>
              <a:rPr lang="it-IT" altLang="ja-JP" sz="2400" b="1" dirty="0">
                <a:solidFill>
                  <a:srgbClr val="FF0000"/>
                </a:solidFill>
                <a:latin typeface="Arial" panose="020B0604020202020204" pitchFamily="34" charset="0"/>
                <a:cs typeface="Arial" panose="020B0604020202020204" pitchFamily="34" charset="0"/>
              </a:rPr>
              <a:t>Given a </a:t>
            </a:r>
            <a:r>
              <a:rPr lang="it-IT" altLang="ja-JP" sz="2400" b="1" dirty="0" err="1">
                <a:solidFill>
                  <a:srgbClr val="FF0000"/>
                </a:solidFill>
                <a:latin typeface="Arial" panose="020B0604020202020204" pitchFamily="34" charset="0"/>
                <a:cs typeface="Arial" panose="020B0604020202020204" pitchFamily="34" charset="0"/>
              </a:rPr>
              <a:t>protein</a:t>
            </a:r>
            <a:r>
              <a:rPr lang="it-IT" altLang="ja-JP" sz="2400" b="1" dirty="0">
                <a:solidFill>
                  <a:srgbClr val="FF0000"/>
                </a:solidFill>
                <a:latin typeface="Arial" panose="020B0604020202020204" pitchFamily="34" charset="0"/>
                <a:cs typeface="Arial" panose="020B0604020202020204" pitchFamily="34" charset="0"/>
              </a:rPr>
              <a:t> </a:t>
            </a:r>
            <a:r>
              <a:rPr lang="it-IT" altLang="ja-JP" sz="2400" b="1" dirty="0" err="1">
                <a:solidFill>
                  <a:srgbClr val="FF0000"/>
                </a:solidFill>
                <a:latin typeface="Arial" panose="020B0604020202020204" pitchFamily="34" charset="0"/>
                <a:cs typeface="Arial" panose="020B0604020202020204" pitchFamily="34" charset="0"/>
              </a:rPr>
              <a:t>sequence</a:t>
            </a:r>
            <a:r>
              <a:rPr lang="it-IT" altLang="ja-JP" sz="2400" b="1" dirty="0">
                <a:solidFill>
                  <a:srgbClr val="FF0000"/>
                </a:solidFill>
                <a:latin typeface="Arial" panose="020B0604020202020204" pitchFamily="34" charset="0"/>
                <a:cs typeface="Arial" panose="020B0604020202020204" pitchFamily="34" charset="0"/>
              </a:rPr>
              <a:t>, </a:t>
            </a:r>
            <a:r>
              <a:rPr lang="it-IT" altLang="ja-JP" sz="2400" b="1" dirty="0" err="1">
                <a:solidFill>
                  <a:srgbClr val="FF0000"/>
                </a:solidFill>
                <a:latin typeface="Arial" panose="020B0604020202020204" pitchFamily="34" charset="0"/>
                <a:cs typeface="Arial" panose="020B0604020202020204" pitchFamily="34" charset="0"/>
              </a:rPr>
              <a:t>calculate</a:t>
            </a:r>
            <a:r>
              <a:rPr lang="it-IT" altLang="ja-JP" sz="2400" b="1" dirty="0">
                <a:solidFill>
                  <a:srgbClr val="FF0000"/>
                </a:solidFill>
                <a:latin typeface="Arial" panose="020B0604020202020204" pitchFamily="34" charset="0"/>
                <a:cs typeface="Arial" panose="020B0604020202020204" pitchFamily="34" charset="0"/>
              </a:rPr>
              <a:t> </a:t>
            </a:r>
            <a:r>
              <a:rPr lang="it-IT" altLang="ja-JP" sz="2400" b="1" dirty="0" err="1">
                <a:solidFill>
                  <a:srgbClr val="FF0000"/>
                </a:solidFill>
                <a:latin typeface="Arial" panose="020B0604020202020204" pitchFamily="34" charset="0"/>
                <a:cs typeface="Arial" panose="020B0604020202020204" pitchFamily="34" charset="0"/>
              </a:rPr>
              <a:t>its</a:t>
            </a:r>
            <a:r>
              <a:rPr lang="it-IT" altLang="ja-JP" sz="2400" b="1" dirty="0">
                <a:solidFill>
                  <a:srgbClr val="FF0000"/>
                </a:solidFill>
                <a:latin typeface="Arial" panose="020B0604020202020204" pitchFamily="34" charset="0"/>
                <a:cs typeface="Arial" panose="020B0604020202020204" pitchFamily="34" charset="0"/>
              </a:rPr>
              <a:t> </a:t>
            </a:r>
            <a:r>
              <a:rPr lang="it-IT" altLang="ja-JP" sz="2400" b="1" dirty="0" err="1">
                <a:solidFill>
                  <a:srgbClr val="FF0000"/>
                </a:solidFill>
                <a:latin typeface="Arial" panose="020B0604020202020204" pitchFamily="34" charset="0"/>
                <a:cs typeface="Arial" panose="020B0604020202020204" pitchFamily="34" charset="0"/>
              </a:rPr>
              <a:t>structure</a:t>
            </a:r>
            <a:r>
              <a:rPr lang="it-IT" altLang="en-US" sz="2400" dirty="0">
                <a:solidFill>
                  <a:srgbClr val="0D0D0D"/>
                </a:solidFill>
                <a:latin typeface="Arial" panose="020B0604020202020204" pitchFamily="34" charset="0"/>
                <a:cs typeface="Arial" panose="020B0604020202020204" pitchFamily="34" charset="0"/>
              </a:rPr>
              <a:t> </a:t>
            </a:r>
          </a:p>
          <a:p>
            <a:pPr eaLnBrk="1" hangingPunct="1">
              <a:spcBef>
                <a:spcPct val="50000"/>
              </a:spcBef>
              <a:buFontTx/>
              <a:buNone/>
            </a:pPr>
            <a:r>
              <a:rPr lang="it-IT" altLang="en-US" sz="2400" dirty="0">
                <a:solidFill>
                  <a:srgbClr val="0D0D0D"/>
                </a:solidFill>
                <a:latin typeface="Arial" panose="020B0604020202020204" pitchFamily="34" charset="0"/>
                <a:cs typeface="Arial" panose="020B0604020202020204" pitchFamily="34" charset="0"/>
              </a:rPr>
              <a:t>The </a:t>
            </a:r>
            <a:r>
              <a:rPr lang="it-IT" altLang="en-US" sz="2400" dirty="0" err="1">
                <a:solidFill>
                  <a:srgbClr val="0D0D0D"/>
                </a:solidFill>
                <a:latin typeface="Arial" panose="020B0604020202020204" pitchFamily="34" charset="0"/>
                <a:cs typeface="Arial" panose="020B0604020202020204" pitchFamily="34" charset="0"/>
              </a:rPr>
              <a:t>calculation</a:t>
            </a:r>
            <a:r>
              <a:rPr lang="it-IT" altLang="en-US" sz="2400" dirty="0">
                <a:solidFill>
                  <a:srgbClr val="0D0D0D"/>
                </a:solidFill>
                <a:latin typeface="Arial" panose="020B0604020202020204" pitchFamily="34" charset="0"/>
                <a:cs typeface="Arial" panose="020B0604020202020204" pitchFamily="34" charset="0"/>
              </a:rPr>
              <a:t> </a:t>
            </a:r>
            <a:r>
              <a:rPr lang="it-IT" altLang="en-US" sz="2400" dirty="0" err="1">
                <a:solidFill>
                  <a:srgbClr val="0D0D0D"/>
                </a:solidFill>
                <a:latin typeface="Arial" panose="020B0604020202020204" pitchFamily="34" charset="0"/>
                <a:cs typeface="Arial" panose="020B0604020202020204" pitchFamily="34" charset="0"/>
              </a:rPr>
              <a:t>is</a:t>
            </a:r>
            <a:r>
              <a:rPr lang="it-IT" altLang="en-US" sz="2400" dirty="0">
                <a:solidFill>
                  <a:srgbClr val="0D0D0D"/>
                </a:solidFill>
                <a:latin typeface="Arial" panose="020B0604020202020204" pitchFamily="34" charset="0"/>
                <a:cs typeface="Arial" panose="020B0604020202020204" pitchFamily="34" charset="0"/>
              </a:rPr>
              <a:t> </a:t>
            </a:r>
            <a:r>
              <a:rPr lang="it-IT" altLang="en-US" sz="2400" dirty="0" err="1">
                <a:solidFill>
                  <a:srgbClr val="0D0D0D"/>
                </a:solidFill>
                <a:latin typeface="Arial" panose="020B0604020202020204" pitchFamily="34" charset="0"/>
                <a:cs typeface="Arial" panose="020B0604020202020204" pitchFamily="34" charset="0"/>
              </a:rPr>
              <a:t>based</a:t>
            </a:r>
            <a:r>
              <a:rPr lang="it-IT" altLang="en-US" sz="2400" dirty="0">
                <a:solidFill>
                  <a:srgbClr val="0D0D0D"/>
                </a:solidFill>
                <a:latin typeface="Arial" panose="020B0604020202020204" pitchFamily="34" charset="0"/>
                <a:cs typeface="Arial" panose="020B0604020202020204" pitchFamily="34" charset="0"/>
              </a:rPr>
              <a:t> on the </a:t>
            </a:r>
            <a:r>
              <a:rPr lang="it-IT" altLang="en-US" sz="2400" dirty="0" err="1">
                <a:solidFill>
                  <a:srgbClr val="0D0D0D"/>
                </a:solidFill>
                <a:latin typeface="Arial" panose="020B0604020202020204" pitchFamily="34" charset="0"/>
                <a:cs typeface="Arial" panose="020B0604020202020204" pitchFamily="34" charset="0"/>
              </a:rPr>
              <a:t>estimation</a:t>
            </a:r>
            <a:r>
              <a:rPr lang="it-IT" altLang="en-US" sz="2400" dirty="0">
                <a:solidFill>
                  <a:srgbClr val="0D0D0D"/>
                </a:solidFill>
                <a:latin typeface="Arial" panose="020B0604020202020204" pitchFamily="34" charset="0"/>
                <a:cs typeface="Arial" panose="020B0604020202020204" pitchFamily="34" charset="0"/>
              </a:rPr>
              <a:t> of the energy relative to the position of </a:t>
            </a:r>
            <a:r>
              <a:rPr lang="it-IT" altLang="en-US" sz="2400" dirty="0" err="1">
                <a:solidFill>
                  <a:srgbClr val="0D0D0D"/>
                </a:solidFill>
                <a:latin typeface="Arial" panose="020B0604020202020204" pitchFamily="34" charset="0"/>
                <a:cs typeface="Arial" panose="020B0604020202020204" pitchFamily="34" charset="0"/>
              </a:rPr>
              <a:t>each</a:t>
            </a:r>
            <a:r>
              <a:rPr lang="it-IT" altLang="en-US" sz="2400" dirty="0">
                <a:solidFill>
                  <a:srgbClr val="0D0D0D"/>
                </a:solidFill>
                <a:latin typeface="Arial" panose="020B0604020202020204" pitchFamily="34" charset="0"/>
                <a:cs typeface="Arial" panose="020B0604020202020204" pitchFamily="34" charset="0"/>
              </a:rPr>
              <a:t> </a:t>
            </a:r>
            <a:r>
              <a:rPr lang="it-IT" altLang="en-US" sz="2400" dirty="0" err="1">
                <a:solidFill>
                  <a:srgbClr val="0D0D0D"/>
                </a:solidFill>
                <a:latin typeface="Arial" panose="020B0604020202020204" pitchFamily="34" charset="0"/>
                <a:cs typeface="Arial" panose="020B0604020202020204" pitchFamily="34" charset="0"/>
              </a:rPr>
              <a:t>atom</a:t>
            </a:r>
            <a:r>
              <a:rPr lang="it-IT" altLang="en-US" sz="2400" dirty="0">
                <a:solidFill>
                  <a:srgbClr val="0D0D0D"/>
                </a:solidFill>
                <a:latin typeface="Arial" panose="020B0604020202020204" pitchFamily="34" charset="0"/>
                <a:cs typeface="Arial" panose="020B0604020202020204" pitchFamily="34" charset="0"/>
              </a:rPr>
              <a:t> in </a:t>
            </a:r>
            <a:r>
              <a:rPr lang="it-IT" altLang="en-US" sz="2400" dirty="0" err="1">
                <a:solidFill>
                  <a:srgbClr val="0D0D0D"/>
                </a:solidFill>
                <a:latin typeface="Arial" panose="020B0604020202020204" pitchFamily="34" charset="0"/>
                <a:cs typeface="Arial" panose="020B0604020202020204" pitchFamily="34" charset="0"/>
              </a:rPr>
              <a:t>space</a:t>
            </a:r>
            <a:r>
              <a:rPr lang="it-IT" altLang="en-US" sz="2400" dirty="0">
                <a:solidFill>
                  <a:srgbClr val="0D0D0D"/>
                </a:solidFill>
                <a:latin typeface="Arial" panose="020B0604020202020204" pitchFamily="34" charset="0"/>
                <a:cs typeface="Arial" panose="020B0604020202020204" pitchFamily="34" charset="0"/>
              </a:rPr>
              <a:t> and </a:t>
            </a:r>
            <a:r>
              <a:rPr lang="it-IT" altLang="en-US" sz="2400" dirty="0" err="1">
                <a:solidFill>
                  <a:srgbClr val="0D0D0D"/>
                </a:solidFill>
                <a:latin typeface="Arial" panose="020B0604020202020204" pitchFamily="34" charset="0"/>
                <a:cs typeface="Arial" panose="020B0604020202020204" pitchFamily="34" charset="0"/>
              </a:rPr>
              <a:t>its</a:t>
            </a:r>
            <a:r>
              <a:rPr lang="it-IT" altLang="en-US" sz="2400" dirty="0">
                <a:solidFill>
                  <a:srgbClr val="0D0D0D"/>
                </a:solidFill>
                <a:latin typeface="Arial" panose="020B0604020202020204" pitchFamily="34" charset="0"/>
                <a:cs typeface="Arial" panose="020B0604020202020204" pitchFamily="34" charset="0"/>
              </a:rPr>
              <a:t> </a:t>
            </a:r>
            <a:r>
              <a:rPr lang="it-IT" altLang="en-US" sz="2400" dirty="0" err="1">
                <a:solidFill>
                  <a:srgbClr val="0D0D0D"/>
                </a:solidFill>
                <a:latin typeface="Arial" panose="020B0604020202020204" pitchFamily="34" charset="0"/>
                <a:cs typeface="Arial" panose="020B0604020202020204" pitchFamily="34" charset="0"/>
              </a:rPr>
              <a:t>chemical-physical</a:t>
            </a:r>
            <a:r>
              <a:rPr lang="it-IT" altLang="en-US" sz="2400" dirty="0">
                <a:solidFill>
                  <a:srgbClr val="0D0D0D"/>
                </a:solidFill>
                <a:latin typeface="Arial" panose="020B0604020202020204" pitchFamily="34" charset="0"/>
                <a:cs typeface="Arial" panose="020B0604020202020204" pitchFamily="34" charset="0"/>
              </a:rPr>
              <a:t> </a:t>
            </a:r>
            <a:r>
              <a:rPr lang="it-IT" altLang="en-US" sz="2400" dirty="0" err="1">
                <a:solidFill>
                  <a:srgbClr val="0D0D0D"/>
                </a:solidFill>
                <a:latin typeface="Arial" panose="020B0604020202020204" pitchFamily="34" charset="0"/>
                <a:cs typeface="Arial" panose="020B0604020202020204" pitchFamily="34" charset="0"/>
              </a:rPr>
              <a:t>relationship</a:t>
            </a:r>
            <a:r>
              <a:rPr lang="it-IT" altLang="en-US" sz="2400" dirty="0">
                <a:solidFill>
                  <a:srgbClr val="0D0D0D"/>
                </a:solidFill>
                <a:latin typeface="Arial" panose="020B0604020202020204" pitchFamily="34" charset="0"/>
                <a:cs typeface="Arial" panose="020B0604020202020204" pitchFamily="34" charset="0"/>
              </a:rPr>
              <a:t> with the </a:t>
            </a:r>
            <a:r>
              <a:rPr lang="it-IT" altLang="en-US" sz="2400" dirty="0" err="1">
                <a:solidFill>
                  <a:srgbClr val="0D0D0D"/>
                </a:solidFill>
                <a:latin typeface="Arial" panose="020B0604020202020204" pitchFamily="34" charset="0"/>
                <a:cs typeface="Arial" panose="020B0604020202020204" pitchFamily="34" charset="0"/>
              </a:rPr>
              <a:t>other</a:t>
            </a:r>
            <a:r>
              <a:rPr lang="it-IT" altLang="en-US" sz="2400" dirty="0">
                <a:solidFill>
                  <a:srgbClr val="0D0D0D"/>
                </a:solidFill>
                <a:latin typeface="Arial" panose="020B0604020202020204" pitchFamily="34" charset="0"/>
                <a:cs typeface="Arial" panose="020B0604020202020204" pitchFamily="34" charset="0"/>
              </a:rPr>
              <a:t> </a:t>
            </a:r>
            <a:r>
              <a:rPr lang="it-IT" altLang="en-US" sz="2400" dirty="0" err="1">
                <a:solidFill>
                  <a:srgbClr val="0D0D0D"/>
                </a:solidFill>
                <a:latin typeface="Arial" panose="020B0604020202020204" pitchFamily="34" charset="0"/>
                <a:cs typeface="Arial" panose="020B0604020202020204" pitchFamily="34" charset="0"/>
              </a:rPr>
              <a:t>atoms</a:t>
            </a:r>
            <a:r>
              <a:rPr lang="it-IT" altLang="en-US" sz="2400" dirty="0">
                <a:solidFill>
                  <a:srgbClr val="0D0D0D"/>
                </a:solidFill>
                <a:latin typeface="Arial" panose="020B0604020202020204" pitchFamily="34" charset="0"/>
                <a:cs typeface="Arial" panose="020B0604020202020204" pitchFamily="34" charset="0"/>
              </a:rPr>
              <a:t> and with the </a:t>
            </a:r>
            <a:r>
              <a:rPr lang="it-IT" altLang="en-US" sz="2400" dirty="0" err="1">
                <a:solidFill>
                  <a:srgbClr val="0D0D0D"/>
                </a:solidFill>
                <a:latin typeface="Arial" panose="020B0604020202020204" pitchFamily="34" charset="0"/>
                <a:cs typeface="Arial" panose="020B0604020202020204" pitchFamily="34" charset="0"/>
              </a:rPr>
              <a:t>solvent</a:t>
            </a:r>
            <a:r>
              <a:rPr lang="it-IT" altLang="en-US" sz="2400" dirty="0">
                <a:solidFill>
                  <a:srgbClr val="0D0D0D"/>
                </a:solidFill>
                <a:latin typeface="Arial" panose="020B0604020202020204" pitchFamily="34" charset="0"/>
                <a:cs typeface="Arial" panose="020B0604020202020204" pitchFamily="34" charset="0"/>
              </a:rPr>
              <a:t> </a:t>
            </a:r>
          </a:p>
          <a:p>
            <a:pPr eaLnBrk="1" hangingPunct="1">
              <a:spcBef>
                <a:spcPct val="50000"/>
              </a:spcBef>
              <a:buFontTx/>
              <a:buNone/>
            </a:pPr>
            <a:r>
              <a:rPr lang="it-IT" altLang="en-US" sz="2400" dirty="0">
                <a:solidFill>
                  <a:srgbClr val="0D0D0D"/>
                </a:solidFill>
                <a:latin typeface="Arial" panose="020B0604020202020204" pitchFamily="34" charset="0"/>
                <a:cs typeface="Arial" panose="020B0604020202020204" pitchFamily="34" charset="0"/>
              </a:rPr>
              <a:t>The global minimum of the energy </a:t>
            </a:r>
            <a:r>
              <a:rPr lang="it-IT" altLang="en-US" sz="2400" dirty="0" err="1">
                <a:solidFill>
                  <a:srgbClr val="0D0D0D"/>
                </a:solidFill>
                <a:latin typeface="Arial" panose="020B0604020202020204" pitchFamily="34" charset="0"/>
                <a:cs typeface="Arial" panose="020B0604020202020204" pitchFamily="34" charset="0"/>
              </a:rPr>
              <a:t>function</a:t>
            </a:r>
            <a:r>
              <a:rPr lang="it-IT" altLang="en-US" sz="2400" dirty="0">
                <a:solidFill>
                  <a:srgbClr val="0D0D0D"/>
                </a:solidFill>
                <a:latin typeface="Arial" panose="020B0604020202020204" pitchFamily="34" charset="0"/>
                <a:cs typeface="Arial" panose="020B0604020202020204" pitchFamily="34" charset="0"/>
              </a:rPr>
              <a:t> </a:t>
            </a:r>
            <a:r>
              <a:rPr lang="it-IT" altLang="en-US" sz="2400" dirty="0" err="1">
                <a:solidFill>
                  <a:srgbClr val="0D0D0D"/>
                </a:solidFill>
                <a:latin typeface="Arial" panose="020B0604020202020204" pitchFamily="34" charset="0"/>
                <a:cs typeface="Arial" panose="020B0604020202020204" pitchFamily="34" charset="0"/>
              </a:rPr>
              <a:t>defines</a:t>
            </a:r>
            <a:r>
              <a:rPr lang="it-IT" altLang="en-US" sz="2400" dirty="0">
                <a:solidFill>
                  <a:srgbClr val="0D0D0D"/>
                </a:solidFill>
                <a:latin typeface="Arial" panose="020B0604020202020204" pitchFamily="34" charset="0"/>
                <a:cs typeface="Arial" panose="020B0604020202020204" pitchFamily="34" charset="0"/>
              </a:rPr>
              <a:t> the </a:t>
            </a:r>
            <a:r>
              <a:rPr lang="it-IT" altLang="en-US" sz="2400" dirty="0" err="1">
                <a:solidFill>
                  <a:srgbClr val="0D0D0D"/>
                </a:solidFill>
                <a:latin typeface="Arial" panose="020B0604020202020204" pitchFamily="34" charset="0"/>
                <a:cs typeface="Arial" panose="020B0604020202020204" pitchFamily="34" charset="0"/>
              </a:rPr>
              <a:t>most</a:t>
            </a:r>
            <a:r>
              <a:rPr lang="it-IT" altLang="en-US" sz="2400" dirty="0">
                <a:solidFill>
                  <a:srgbClr val="0D0D0D"/>
                </a:solidFill>
                <a:latin typeface="Arial" panose="020B0604020202020204" pitchFamily="34" charset="0"/>
                <a:cs typeface="Arial" panose="020B0604020202020204" pitchFamily="34" charset="0"/>
              </a:rPr>
              <a:t> </a:t>
            </a:r>
            <a:r>
              <a:rPr lang="it-IT" altLang="en-US" sz="2400" dirty="0" err="1">
                <a:solidFill>
                  <a:srgbClr val="0D0D0D"/>
                </a:solidFill>
                <a:latin typeface="Arial" panose="020B0604020202020204" pitchFamily="34" charset="0"/>
                <a:cs typeface="Arial" panose="020B0604020202020204" pitchFamily="34" charset="0"/>
              </a:rPr>
              <a:t>likely</a:t>
            </a:r>
            <a:r>
              <a:rPr lang="it-IT" altLang="en-US" sz="2400" dirty="0">
                <a:solidFill>
                  <a:srgbClr val="0D0D0D"/>
                </a:solidFill>
                <a:latin typeface="Arial" panose="020B0604020202020204" pitchFamily="34" charset="0"/>
                <a:cs typeface="Arial" panose="020B0604020202020204" pitchFamily="34" charset="0"/>
              </a:rPr>
              <a:t> 3D </a:t>
            </a:r>
            <a:r>
              <a:rPr lang="it-IT" altLang="en-US" sz="2400" dirty="0" err="1">
                <a:solidFill>
                  <a:srgbClr val="0D0D0D"/>
                </a:solidFill>
                <a:latin typeface="Arial" panose="020B0604020202020204" pitchFamily="34" charset="0"/>
                <a:cs typeface="Arial" panose="020B0604020202020204" pitchFamily="34" charset="0"/>
              </a:rPr>
              <a:t>structure</a:t>
            </a:r>
            <a:endParaRPr lang="it-IT" altLang="en-US" sz="2400" dirty="0">
              <a:solidFill>
                <a:srgbClr val="0D0D0D"/>
              </a:solidFill>
              <a:latin typeface="Arial" panose="020B0604020202020204" pitchFamily="34" charset="0"/>
              <a:cs typeface="Arial" panose="020B0604020202020204" pitchFamily="34" charset="0"/>
            </a:endParaRPr>
          </a:p>
        </p:txBody>
      </p:sp>
      <p:sp>
        <p:nvSpPr>
          <p:cNvPr id="76802" name="Rectangle 5">
            <a:extLst>
              <a:ext uri="{FF2B5EF4-FFF2-40B4-BE49-F238E27FC236}">
                <a16:creationId xmlns:a16="http://schemas.microsoft.com/office/drawing/2014/main" id="{3BCB2B7B-8379-3144-91C5-3AB4D6E1E9BD}"/>
              </a:ext>
            </a:extLst>
          </p:cNvPr>
          <p:cNvSpPr>
            <a:spLocks noChangeArrowheads="1"/>
          </p:cNvSpPr>
          <p:nvPr/>
        </p:nvSpPr>
        <p:spPr bwMode="auto">
          <a:xfrm>
            <a:off x="5453063" y="223838"/>
            <a:ext cx="3527425" cy="649287"/>
          </a:xfrm>
          <a:prstGeom prst="rect">
            <a:avLst/>
          </a:prstGeom>
          <a:solidFill>
            <a:srgbClr val="FF6600">
              <a:alpha val="2313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spcBef>
                <a:spcPct val="0"/>
              </a:spcBef>
              <a:buFontTx/>
              <a:buNone/>
            </a:pPr>
            <a:r>
              <a:rPr lang="en-US" altLang="en-US" sz="2000" dirty="0">
                <a:latin typeface="Arial" panose="020B0604020202020204" pitchFamily="34" charset="0"/>
                <a:cs typeface="Arial" panose="020B0604020202020204" pitchFamily="34" charset="0"/>
              </a:rPr>
              <a:t>NO alignment
NO known structure</a:t>
            </a:r>
          </a:p>
        </p:txBody>
      </p:sp>
      <p:sp>
        <p:nvSpPr>
          <p:cNvPr id="10" name="Esagono orizzontale 9">
            <a:extLst>
              <a:ext uri="{FF2B5EF4-FFF2-40B4-BE49-F238E27FC236}">
                <a16:creationId xmlns:a16="http://schemas.microsoft.com/office/drawing/2014/main" id="{083D7A9B-D3E0-2445-BFE0-21936E800CBA}"/>
              </a:ext>
            </a:extLst>
          </p:cNvPr>
          <p:cNvSpPr>
            <a:spLocks noChangeArrowheads="1"/>
          </p:cNvSpPr>
          <p:nvPr/>
        </p:nvSpPr>
        <p:spPr bwMode="auto">
          <a:xfrm>
            <a:off x="66675" y="44450"/>
            <a:ext cx="1912938" cy="1655763"/>
          </a:xfrm>
          <a:prstGeom prst="hexagon">
            <a:avLst>
              <a:gd name="adj" fmla="val 25000"/>
              <a:gd name="vf" fmla="val 115470"/>
            </a:avLst>
          </a:prstGeom>
          <a:solidFill>
            <a:srgbClr val="FF6600"/>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11" name="Esagono orizzontale 4">
            <a:extLst>
              <a:ext uri="{FF2B5EF4-FFF2-40B4-BE49-F238E27FC236}">
                <a16:creationId xmlns:a16="http://schemas.microsoft.com/office/drawing/2014/main" id="{636E70E3-72A3-5A43-9949-6FC9FF64AC70}"/>
              </a:ext>
            </a:extLst>
          </p:cNvPr>
          <p:cNvSpPr/>
          <p:nvPr/>
        </p:nvSpPr>
        <p:spPr>
          <a:xfrm>
            <a:off x="288925" y="260350"/>
            <a:ext cx="1468438" cy="1143000"/>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800" b="1" dirty="0">
                <a:solidFill>
                  <a:srgbClr val="000000"/>
                </a:solidFill>
                <a:latin typeface="Arial"/>
                <a:cs typeface="Arial"/>
              </a:rPr>
              <a:t>ab inizio</a:t>
            </a:r>
          </a:p>
        </p:txBody>
      </p:sp>
      <p:sp>
        <p:nvSpPr>
          <p:cNvPr id="12" name="Rectangle 6">
            <a:extLst>
              <a:ext uri="{FF2B5EF4-FFF2-40B4-BE49-F238E27FC236}">
                <a16:creationId xmlns:a16="http://schemas.microsoft.com/office/drawing/2014/main" id="{B2C33CC9-D816-414C-B074-66E8C239B888}"/>
              </a:ext>
            </a:extLst>
          </p:cNvPr>
          <p:cNvSpPr>
            <a:spLocks noChangeArrowheads="1"/>
          </p:cNvSpPr>
          <p:nvPr/>
        </p:nvSpPr>
        <p:spPr bwMode="auto">
          <a:xfrm>
            <a:off x="468313" y="4432303"/>
            <a:ext cx="8207375" cy="2084160"/>
          </a:xfrm>
          <a:prstGeom prst="rect">
            <a:avLst/>
          </a:prstGeom>
          <a:solidFill>
            <a:srgbClr val="FF6600">
              <a:alpha val="25000"/>
            </a:srgbClr>
          </a:solidFill>
          <a:ln w="12700">
            <a:noFill/>
            <a:miter lim="800000"/>
            <a:headEnd/>
            <a:tailEnd/>
          </a:ln>
          <a:effectLst/>
        </p:spPr>
        <p:txBody>
          <a:bodyPr lIns="90488" tIns="44450" rIns="90488" bIns="44450">
            <a:spAutoFit/>
          </a:bodyPr>
          <a:lstStyle/>
          <a:p>
            <a:pPr algn="just" fontAlgn="auto">
              <a:lnSpc>
                <a:spcPct val="90000"/>
              </a:lnSpc>
              <a:spcBef>
                <a:spcPts val="0"/>
              </a:spcBef>
              <a:spcAft>
                <a:spcPts val="0"/>
              </a:spcAft>
              <a:defRPr/>
            </a:pPr>
            <a:r>
              <a:rPr lang="en-US" sz="2400" dirty="0">
                <a:latin typeface="Arial"/>
                <a:ea typeface="+mn-ea"/>
                <a:cs typeface="Arial"/>
              </a:rPr>
              <a:t>Approach:</a:t>
            </a:r>
          </a:p>
          <a:p>
            <a:pPr algn="just" fontAlgn="auto">
              <a:lnSpc>
                <a:spcPct val="90000"/>
              </a:lnSpc>
              <a:spcBef>
                <a:spcPts val="0"/>
              </a:spcBef>
              <a:spcAft>
                <a:spcPts val="0"/>
              </a:spcAft>
              <a:defRPr/>
            </a:pPr>
            <a:endParaRPr lang="en-US" sz="2400" dirty="0">
              <a:latin typeface="Arial"/>
              <a:ea typeface="+mn-ea"/>
              <a:cs typeface="Arial"/>
            </a:endParaRPr>
          </a:p>
          <a:p>
            <a:pPr marL="514350" indent="-514350" algn="just" fontAlgn="auto">
              <a:lnSpc>
                <a:spcPct val="90000"/>
              </a:lnSpc>
              <a:spcBef>
                <a:spcPts val="0"/>
              </a:spcBef>
              <a:spcAft>
                <a:spcPts val="0"/>
              </a:spcAft>
              <a:buFont typeface="+mj-lt"/>
              <a:buAutoNum type="arabicPeriod"/>
              <a:defRPr/>
            </a:pPr>
            <a:r>
              <a:rPr lang="en-US" sz="2400" dirty="0">
                <a:latin typeface="Arial"/>
                <a:ea typeface="+mn-ea"/>
                <a:cs typeface="Arial"/>
              </a:rPr>
              <a:t>Construct an empirical merit function that describes the forces of interaction
Explore the conformational space to maximize merit function</a:t>
            </a:r>
            <a:endParaRPr lang="en-US" sz="2000" dirty="0">
              <a:latin typeface="Arial"/>
              <a:ea typeface="+mn-ea"/>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a:extLst>
              <a:ext uri="{FF2B5EF4-FFF2-40B4-BE49-F238E27FC236}">
                <a16:creationId xmlns:a16="http://schemas.microsoft.com/office/drawing/2014/main" id="{6403BEA7-59B7-7440-8624-91A86CAC4E67}"/>
              </a:ext>
            </a:extLst>
          </p:cNvPr>
          <p:cNvSpPr>
            <a:spLocks noChangeArrowheads="1"/>
          </p:cNvSpPr>
          <p:nvPr/>
        </p:nvSpPr>
        <p:spPr bwMode="auto">
          <a:xfrm>
            <a:off x="230188" y="53975"/>
            <a:ext cx="8913812" cy="165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600" b="1" dirty="0">
                <a:solidFill>
                  <a:srgbClr val="FF0000"/>
                </a:solidFill>
                <a:latin typeface="Arial" panose="020B0604020202020204" pitchFamily="34" charset="0"/>
                <a:cs typeface="Arial" panose="020B0604020202020204" pitchFamily="34" charset="0"/>
              </a:rPr>
              <a:t>H-P model</a:t>
            </a:r>
            <a:r>
              <a:rPr lang="en-US" altLang="en-US" sz="3600" dirty="0">
                <a:solidFill>
                  <a:srgbClr val="FF0000"/>
                </a:solidFill>
                <a:latin typeface="Arial" panose="020B0604020202020204" pitchFamily="34" charset="0"/>
                <a:cs typeface="Arial" panose="020B0604020202020204" pitchFamily="34" charset="0"/>
              </a:rPr>
              <a:t> (Lau and Dill, 1989)</a:t>
            </a:r>
            <a:r>
              <a:rPr lang="en-US" altLang="en-US" sz="3600" b="1" dirty="0">
                <a:solidFill>
                  <a:srgbClr val="FF0000"/>
                </a:solidFill>
                <a:latin typeface="Arial" panose="020B0604020202020204" pitchFamily="34" charset="0"/>
                <a:cs typeface="Arial" panose="020B0604020202020204" pitchFamily="34" charset="0"/>
              </a:rPr>
              <a:t> </a:t>
            </a:r>
          </a:p>
          <a:p>
            <a:pPr>
              <a:spcBef>
                <a:spcPct val="0"/>
              </a:spcBef>
              <a:buFontTx/>
              <a:buNone/>
            </a:pPr>
            <a:endParaRPr lang="en-US" altLang="en-US" sz="1800" dirty="0">
              <a:solidFill>
                <a:srgbClr val="FF0000"/>
              </a:solidFill>
              <a:latin typeface="Arial" panose="020B0604020202020204" pitchFamily="34" charset="0"/>
              <a:cs typeface="Arial" panose="020B0604020202020204" pitchFamily="34" charset="0"/>
            </a:endParaRPr>
          </a:p>
          <a:p>
            <a:pPr>
              <a:spcBef>
                <a:spcPct val="0"/>
              </a:spcBef>
              <a:buFontTx/>
              <a:buNone/>
            </a:pPr>
            <a:r>
              <a:rPr lang="en-US" altLang="en-US" sz="2400" dirty="0">
                <a:solidFill>
                  <a:srgbClr val="FF0000"/>
                </a:solidFill>
                <a:latin typeface="Arial" panose="020B0604020202020204" pitchFamily="34" charset="0"/>
                <a:cs typeface="Arial" panose="020B0604020202020204" pitchFamily="34" charset="0"/>
              </a:rPr>
              <a:t>Based on the idea that </a:t>
            </a:r>
            <a:r>
              <a:rPr lang="en-US" altLang="en-US" sz="2400" b="1" dirty="0">
                <a:solidFill>
                  <a:srgbClr val="FF0000"/>
                </a:solidFill>
                <a:latin typeface="Arial" panose="020B0604020202020204" pitchFamily="34" charset="0"/>
                <a:cs typeface="Arial" panose="020B0604020202020204" pitchFamily="34" charset="0"/>
              </a:rPr>
              <a:t>hydrophobic interactions are the main force driving folding</a:t>
            </a:r>
          </a:p>
        </p:txBody>
      </p:sp>
      <p:sp>
        <p:nvSpPr>
          <p:cNvPr id="2" name="Rettangolo 1">
            <a:extLst>
              <a:ext uri="{FF2B5EF4-FFF2-40B4-BE49-F238E27FC236}">
                <a16:creationId xmlns:a16="http://schemas.microsoft.com/office/drawing/2014/main" id="{2D1FC0CB-0FD9-6A47-B572-AA8B4A519911}"/>
              </a:ext>
            </a:extLst>
          </p:cNvPr>
          <p:cNvSpPr/>
          <p:nvPr/>
        </p:nvSpPr>
        <p:spPr>
          <a:xfrm>
            <a:off x="401638" y="1804988"/>
            <a:ext cx="8297862" cy="4955203"/>
          </a:xfrm>
          <a:prstGeom prst="rect">
            <a:avLst/>
          </a:prstGeom>
        </p:spPr>
        <p:txBody>
          <a:bodyPr>
            <a:spAutoFit/>
          </a:bodyPr>
          <a:lstStyle/>
          <a:p>
            <a:pPr marL="2057400" algn="just" eaLnBrk="1" fontAlgn="auto" hangingPunct="1">
              <a:spcBef>
                <a:spcPts val="0"/>
              </a:spcBef>
              <a:spcAft>
                <a:spcPts val="600"/>
              </a:spcAft>
              <a:defRPr/>
            </a:pPr>
            <a:r>
              <a:rPr lang="it-IT" sz="2800" dirty="0">
                <a:solidFill>
                  <a:srgbClr val="000000"/>
                </a:solidFill>
                <a:latin typeface="Arial"/>
                <a:ea typeface="+mn-ea"/>
                <a:cs typeface="Arial"/>
              </a:rPr>
              <a:t>First </a:t>
            </a:r>
            <a:r>
              <a:rPr lang="it-IT" sz="2800" dirty="0" err="1">
                <a:solidFill>
                  <a:srgbClr val="000000"/>
                </a:solidFill>
                <a:latin typeface="Arial"/>
                <a:ea typeface="+mn-ea"/>
                <a:cs typeface="Arial"/>
              </a:rPr>
              <a:t>defined</a:t>
            </a:r>
            <a:r>
              <a:rPr lang="it-IT" sz="2800" dirty="0">
                <a:solidFill>
                  <a:srgbClr val="000000"/>
                </a:solidFill>
                <a:latin typeface="Arial"/>
                <a:ea typeface="+mn-ea"/>
                <a:cs typeface="Arial"/>
              </a:rPr>
              <a:t> on the </a:t>
            </a:r>
            <a:r>
              <a:rPr lang="it-IT" sz="2800" b="1" dirty="0">
                <a:solidFill>
                  <a:srgbClr val="000000"/>
                </a:solidFill>
                <a:latin typeface="Arial"/>
                <a:ea typeface="+mn-ea"/>
                <a:cs typeface="Arial"/>
              </a:rPr>
              <a:t>2D-square lattice </a:t>
            </a:r>
            <a:r>
              <a:rPr lang="it-IT" sz="2800" dirty="0" err="1">
                <a:solidFill>
                  <a:srgbClr val="000000"/>
                </a:solidFill>
                <a:latin typeface="Arial"/>
                <a:ea typeface="+mn-ea"/>
                <a:cs typeface="Arial"/>
              </a:rPr>
              <a:t>it</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is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applicable</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used</a:t>
            </a:r>
            <a:r>
              <a:rPr lang="it-IT" sz="2800" dirty="0">
                <a:solidFill>
                  <a:srgbClr val="000000"/>
                </a:solidFill>
                <a:latin typeface="Arial"/>
                <a:ea typeface="+mn-ea"/>
                <a:cs typeface="Arial"/>
              </a:rPr>
              <a:t> in </a:t>
            </a:r>
            <a:r>
              <a:rPr lang="it-IT" sz="2800" dirty="0" err="1">
                <a:solidFill>
                  <a:srgbClr val="000000"/>
                </a:solidFill>
                <a:latin typeface="Arial"/>
                <a:ea typeface="+mn-ea"/>
                <a:cs typeface="Arial"/>
              </a:rPr>
              <a:t>various</a:t>
            </a:r>
            <a:r>
              <a:rPr lang="it-IT" sz="2800" dirty="0">
                <a:solidFill>
                  <a:srgbClr val="000000"/>
                </a:solidFill>
                <a:latin typeface="Arial"/>
                <a:ea typeface="+mn-ea"/>
                <a:cs typeface="Arial"/>
              </a:rPr>
              <a:t> </a:t>
            </a:r>
            <a:r>
              <a:rPr lang="it-IT" sz="2800" dirty="0" err="1">
                <a:solidFill>
                  <a:srgbClr val="000000"/>
                </a:solidFill>
                <a:latin typeface="Arial"/>
                <a:ea typeface="+mn-ea"/>
                <a:cs typeface="Arial"/>
              </a:rPr>
              <a:t>lattices</a:t>
            </a:r>
            <a:r>
              <a:rPr lang="it-IT" sz="2800" dirty="0">
                <a:solidFill>
                  <a:srgbClr val="000000"/>
                </a:solidFill>
                <a:latin typeface="Arial"/>
                <a:ea typeface="+mn-ea"/>
                <a:cs typeface="Arial"/>
              </a:rPr>
              <a:t> and </a:t>
            </a:r>
            <a:r>
              <a:rPr lang="it-IT" sz="2800" dirty="0" err="1">
                <a:solidFill>
                  <a:srgbClr val="000000"/>
                </a:solidFill>
                <a:latin typeface="Arial"/>
                <a:ea typeface="+mn-ea"/>
                <a:cs typeface="Arial"/>
              </a:rPr>
              <a:t>even</a:t>
            </a:r>
            <a:r>
              <a:rPr lang="it-IT" sz="2800" dirty="0">
                <a:solidFill>
                  <a:srgbClr val="000000"/>
                </a:solidFill>
                <a:latin typeface="Arial"/>
                <a:ea typeface="+mn-ea"/>
                <a:cs typeface="Arial"/>
              </a:rPr>
              <a:t> in off-lattice </a:t>
            </a:r>
            <a:r>
              <a:rPr lang="it-IT" sz="2800" dirty="0" err="1">
                <a:solidFill>
                  <a:srgbClr val="000000"/>
                </a:solidFill>
                <a:latin typeface="Arial"/>
                <a:ea typeface="+mn-ea"/>
                <a:cs typeface="Arial"/>
              </a:rPr>
              <a:t>models</a:t>
            </a:r>
            <a:r>
              <a:rPr lang="it-IT" sz="2800" dirty="0">
                <a:latin typeface="Arial"/>
                <a:ea typeface="+mn-ea"/>
                <a:cs typeface="Arial"/>
              </a:rPr>
              <a:t>. </a:t>
            </a:r>
          </a:p>
          <a:p>
            <a:pPr algn="just" eaLnBrk="1" fontAlgn="auto" hangingPunct="1">
              <a:spcBef>
                <a:spcPts val="0"/>
              </a:spcBef>
              <a:spcAft>
                <a:spcPts val="600"/>
              </a:spcAft>
              <a:defRPr/>
            </a:pPr>
            <a:r>
              <a:rPr lang="it-IT" sz="2800" dirty="0">
                <a:latin typeface="Arial"/>
                <a:ea typeface="+mn-ea"/>
                <a:cs typeface="Arial"/>
              </a:rPr>
              <a:t>				  In the </a:t>
            </a:r>
            <a:r>
              <a:rPr lang="it-IT" sz="2800" dirty="0" err="1">
                <a:latin typeface="Arial"/>
                <a:ea typeface="+mn-ea"/>
                <a:cs typeface="Arial"/>
              </a:rPr>
              <a:t>easiest</a:t>
            </a:r>
            <a:r>
              <a:rPr lang="it-IT" sz="2800" dirty="0">
                <a:latin typeface="Arial"/>
                <a:ea typeface="+mn-ea"/>
                <a:cs typeface="Arial"/>
              </a:rPr>
              <a:t> </a:t>
            </a:r>
            <a:r>
              <a:rPr lang="it-IT" sz="2800" dirty="0" err="1">
                <a:latin typeface="Arial"/>
                <a:ea typeface="+mn-ea"/>
                <a:cs typeface="Arial"/>
              </a:rPr>
              <a:t>form</a:t>
            </a:r>
            <a:r>
              <a:rPr lang="it-IT" sz="2800" dirty="0">
                <a:latin typeface="Arial"/>
                <a:ea typeface="+mn-ea"/>
                <a:cs typeface="Arial"/>
              </a:rPr>
              <a:t> </a:t>
            </a:r>
            <a:r>
              <a:rPr lang="it-IT" sz="2800" dirty="0" err="1">
                <a:latin typeface="Arial"/>
                <a:ea typeface="+mn-ea"/>
                <a:cs typeface="Arial"/>
              </a:rPr>
              <a:t>it</a:t>
            </a:r>
            <a:r>
              <a:rPr lang="it-IT" sz="2800" dirty="0">
                <a:latin typeface="Arial"/>
                <a:ea typeface="+mn-ea"/>
                <a:cs typeface="Arial"/>
              </a:rPr>
              <a:t> </a:t>
            </a:r>
            <a:r>
              <a:rPr lang="it-IT" sz="2800" dirty="0" err="1">
                <a:latin typeface="Arial"/>
                <a:ea typeface="+mn-ea"/>
                <a:cs typeface="Arial"/>
              </a:rPr>
              <a:t>is</a:t>
            </a:r>
            <a:r>
              <a:rPr lang="it-IT" sz="2800" dirty="0">
                <a:latin typeface="Arial"/>
                <a:ea typeface="+mn-ea"/>
                <a:cs typeface="Arial"/>
              </a:rPr>
              <a:t> </a:t>
            </a:r>
            <a:r>
              <a:rPr lang="it-IT" sz="2800" b="1" dirty="0">
                <a:latin typeface="Arial"/>
                <a:ea typeface="+mn-ea"/>
                <a:cs typeface="Arial"/>
              </a:rPr>
              <a:t>a </a:t>
            </a:r>
            <a:r>
              <a:rPr lang="it-IT" sz="2800" b="1" dirty="0" err="1">
                <a:latin typeface="Arial"/>
                <a:ea typeface="+mn-ea"/>
                <a:cs typeface="Arial"/>
              </a:rPr>
              <a:t>backbone</a:t>
            </a:r>
            <a:r>
              <a:rPr lang="it-IT" sz="2800" b="1" dirty="0">
                <a:latin typeface="Arial"/>
                <a:ea typeface="+mn-ea"/>
                <a:cs typeface="Arial"/>
              </a:rPr>
              <a:t> 					  model (i.e. </a:t>
            </a:r>
            <a:r>
              <a:rPr lang="it-IT" sz="2800" b="1" dirty="0" err="1">
                <a:latin typeface="Arial"/>
                <a:ea typeface="+mn-ea"/>
                <a:cs typeface="Arial"/>
              </a:rPr>
              <a:t>one</a:t>
            </a:r>
            <a:r>
              <a:rPr lang="it-IT" sz="2800" b="1" dirty="0">
                <a:latin typeface="Arial"/>
                <a:ea typeface="+mn-ea"/>
                <a:cs typeface="Arial"/>
              </a:rPr>
              <a:t> </a:t>
            </a:r>
            <a:r>
              <a:rPr lang="it-IT" sz="2800" b="1" dirty="0" err="1">
                <a:latin typeface="Arial"/>
                <a:ea typeface="+mn-ea"/>
                <a:cs typeface="Arial"/>
              </a:rPr>
              <a:t>monomer</a:t>
            </a:r>
            <a:r>
              <a:rPr lang="it-IT" sz="2800" b="1" dirty="0">
                <a:latin typeface="Arial"/>
                <a:ea typeface="+mn-ea"/>
                <a:cs typeface="Arial"/>
              </a:rPr>
              <a:t> per amino acid)</a:t>
            </a:r>
            <a:r>
              <a:rPr lang="it-IT" sz="2800" dirty="0">
                <a:latin typeface="Arial"/>
                <a:ea typeface="+mn-ea"/>
                <a:cs typeface="Arial"/>
              </a:rPr>
              <a:t> </a:t>
            </a:r>
            <a:r>
              <a:rPr lang="it-IT" sz="2800" dirty="0" err="1">
                <a:latin typeface="Arial"/>
                <a:ea typeface="+mn-ea"/>
                <a:cs typeface="Arial"/>
              </a:rPr>
              <a:t>but</a:t>
            </a:r>
            <a:r>
              <a:rPr lang="it-IT" sz="2800" dirty="0">
                <a:latin typeface="Arial"/>
                <a:ea typeface="+mn-ea"/>
                <a:cs typeface="Arial"/>
              </a:rPr>
              <a:t> </a:t>
            </a:r>
            <a:r>
              <a:rPr lang="it-IT" sz="2800" dirty="0" err="1">
                <a:latin typeface="Arial"/>
                <a:ea typeface="+mn-ea"/>
                <a:cs typeface="Arial"/>
              </a:rPr>
              <a:t>also</a:t>
            </a:r>
            <a:r>
              <a:rPr lang="it-IT" sz="2800" dirty="0">
                <a:latin typeface="Arial"/>
                <a:ea typeface="+mn-ea"/>
                <a:cs typeface="Arial"/>
              </a:rPr>
              <a:t> side </a:t>
            </a:r>
            <a:r>
              <a:rPr lang="it-IT" sz="2800" dirty="0" err="1">
                <a:latin typeface="Arial"/>
                <a:ea typeface="+mn-ea"/>
                <a:cs typeface="Arial"/>
              </a:rPr>
              <a:t>chain</a:t>
            </a:r>
            <a:r>
              <a:rPr lang="it-IT" sz="2800" dirty="0">
                <a:latin typeface="Arial"/>
                <a:ea typeface="+mn-ea"/>
                <a:cs typeface="Arial"/>
              </a:rPr>
              <a:t> </a:t>
            </a:r>
            <a:r>
              <a:rPr lang="it-IT" sz="2800" dirty="0" err="1">
                <a:latin typeface="Arial"/>
                <a:ea typeface="+mn-ea"/>
                <a:cs typeface="Arial"/>
              </a:rPr>
              <a:t>models</a:t>
            </a:r>
            <a:r>
              <a:rPr lang="it-IT" sz="2800" dirty="0">
                <a:latin typeface="Arial"/>
                <a:ea typeface="+mn-ea"/>
                <a:cs typeface="Arial"/>
              </a:rPr>
              <a:t> are </a:t>
            </a:r>
            <a:r>
              <a:rPr lang="it-IT" sz="2800" dirty="0" err="1">
                <a:latin typeface="Arial"/>
                <a:ea typeface="+mn-ea"/>
                <a:cs typeface="Arial"/>
              </a:rPr>
              <a:t>possible</a:t>
            </a:r>
            <a:r>
              <a:rPr lang="it-IT" sz="2800" dirty="0">
                <a:latin typeface="Arial"/>
                <a:ea typeface="+mn-ea"/>
                <a:cs typeface="Arial"/>
              </a:rPr>
              <a:t>. </a:t>
            </a:r>
          </a:p>
          <a:p>
            <a:pPr marL="457200" indent="-457200" algn="just" eaLnBrk="1" fontAlgn="auto" hangingPunct="1">
              <a:spcBef>
                <a:spcPts val="0"/>
              </a:spcBef>
              <a:spcAft>
                <a:spcPts val="600"/>
              </a:spcAft>
              <a:buFont typeface="Arial"/>
              <a:buChar char="•"/>
              <a:defRPr/>
            </a:pPr>
            <a:r>
              <a:rPr lang="it-IT" sz="3200" b="1" dirty="0">
                <a:latin typeface="Arial"/>
                <a:ea typeface="+mn-ea"/>
                <a:cs typeface="Arial"/>
              </a:rPr>
              <a:t>The model </a:t>
            </a:r>
            <a:r>
              <a:rPr lang="it-IT" sz="3200" b="1" dirty="0" err="1">
                <a:latin typeface="Arial"/>
                <a:ea typeface="+mn-ea"/>
                <a:cs typeface="Arial"/>
              </a:rPr>
              <a:t>only</a:t>
            </a:r>
            <a:r>
              <a:rPr lang="it-IT" sz="3200" b="1" dirty="0">
                <a:latin typeface="Arial"/>
                <a:ea typeface="+mn-ea"/>
                <a:cs typeface="Arial"/>
              </a:rPr>
              <a:t> </a:t>
            </a:r>
            <a:r>
              <a:rPr lang="it-IT" sz="3200" b="1" dirty="0" err="1">
                <a:latin typeface="Arial"/>
                <a:ea typeface="+mn-ea"/>
                <a:cs typeface="Arial"/>
              </a:rPr>
              <a:t>represents</a:t>
            </a:r>
            <a:r>
              <a:rPr lang="it-IT" sz="3200" b="1" dirty="0">
                <a:latin typeface="Arial"/>
                <a:ea typeface="+mn-ea"/>
                <a:cs typeface="Arial"/>
              </a:rPr>
              <a:t> </a:t>
            </a:r>
            <a:r>
              <a:rPr lang="it-IT" sz="3200" b="1" dirty="0" err="1">
                <a:latin typeface="Arial"/>
                <a:ea typeface="+mn-ea"/>
                <a:cs typeface="Arial"/>
              </a:rPr>
              <a:t>two</a:t>
            </a:r>
            <a:r>
              <a:rPr lang="it-IT" sz="3200" b="1" dirty="0">
                <a:latin typeface="Arial"/>
                <a:ea typeface="+mn-ea"/>
                <a:cs typeface="Arial"/>
              </a:rPr>
              <a:t> groups of amino acids</a:t>
            </a:r>
          </a:p>
          <a:p>
            <a:pPr lvl="1" algn="just" eaLnBrk="1" fontAlgn="auto" hangingPunct="1">
              <a:spcBef>
                <a:spcPts val="0"/>
              </a:spcBef>
              <a:spcAft>
                <a:spcPts val="600"/>
              </a:spcAft>
              <a:defRPr/>
            </a:pPr>
            <a:r>
              <a:rPr lang="it-IT" sz="3200" b="1" dirty="0">
                <a:latin typeface="Arial"/>
                <a:ea typeface="+mn-ea"/>
                <a:cs typeface="Arial"/>
              </a:rPr>
              <a:t>		</a:t>
            </a:r>
            <a:r>
              <a:rPr lang="it-IT" sz="3200" dirty="0">
                <a:latin typeface="Arial"/>
                <a:ea typeface="+mn-ea"/>
                <a:cs typeface="Arial"/>
              </a:rPr>
              <a:t>Alphabet = {H, </a:t>
            </a:r>
            <a:r>
              <a:rPr lang="it-IT" sz="3200" dirty="0" err="1">
                <a:latin typeface="Arial"/>
                <a:ea typeface="+mn-ea"/>
                <a:cs typeface="Arial"/>
              </a:rPr>
              <a:t>P</a:t>
            </a:r>
            <a:r>
              <a:rPr lang="it-IT" sz="3200" dirty="0">
                <a:latin typeface="Arial"/>
                <a:ea typeface="+mn-ea"/>
                <a:cs typeface="Arial"/>
              </a:rPr>
              <a:t>} </a:t>
            </a:r>
          </a:p>
          <a:p>
            <a:pPr lvl="1" algn="just" eaLnBrk="1" fontAlgn="auto" hangingPunct="1">
              <a:spcBef>
                <a:spcPts val="0"/>
              </a:spcBef>
              <a:spcAft>
                <a:spcPts val="600"/>
              </a:spcAft>
              <a:defRPr/>
            </a:pPr>
            <a:r>
              <a:rPr lang="it-IT" sz="3200" dirty="0">
                <a:latin typeface="Arial"/>
                <a:ea typeface="+mn-ea"/>
                <a:cs typeface="Arial"/>
              </a:rPr>
              <a:t>		H = </a:t>
            </a:r>
            <a:r>
              <a:rPr lang="it-IT" sz="3200" dirty="0" err="1">
                <a:latin typeface="Arial"/>
                <a:ea typeface="+mn-ea"/>
                <a:cs typeface="Arial"/>
              </a:rPr>
              <a:t>Hydrophobic</a:t>
            </a:r>
            <a:r>
              <a:rPr lang="it-IT" sz="3200" dirty="0">
                <a:latin typeface="Arial"/>
                <a:ea typeface="+mn-ea"/>
                <a:cs typeface="Arial"/>
              </a:rPr>
              <a:t>    </a:t>
            </a:r>
            <a:r>
              <a:rPr lang="it-IT" sz="3200" dirty="0" err="1">
                <a:latin typeface="Arial"/>
                <a:ea typeface="+mn-ea"/>
                <a:cs typeface="Arial"/>
              </a:rPr>
              <a:t>P</a:t>
            </a:r>
            <a:r>
              <a:rPr lang="it-IT" sz="3200" dirty="0">
                <a:latin typeface="Arial"/>
                <a:ea typeface="+mn-ea"/>
                <a:cs typeface="Arial"/>
              </a:rPr>
              <a:t> =</a:t>
            </a:r>
            <a:r>
              <a:rPr lang="it-IT" sz="3200" dirty="0" err="1">
                <a:latin typeface="Arial"/>
                <a:ea typeface="+mn-ea"/>
                <a:cs typeface="Arial"/>
              </a:rPr>
              <a:t>Polar</a:t>
            </a:r>
            <a:endParaRPr lang="it-IT" sz="3200" dirty="0">
              <a:latin typeface="Arial"/>
              <a:ea typeface="+mn-ea"/>
              <a:cs typeface="Arial"/>
            </a:endParaRPr>
          </a:p>
        </p:txBody>
      </p:sp>
      <p:pic>
        <p:nvPicPr>
          <p:cNvPr id="77827" name="Immagine 2">
            <a:extLst>
              <a:ext uri="{FF2B5EF4-FFF2-40B4-BE49-F238E27FC236}">
                <a16:creationId xmlns:a16="http://schemas.microsoft.com/office/drawing/2014/main" id="{4DF00438-BC9D-164E-984A-3DACECF2E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188" y="1717675"/>
            <a:ext cx="2025650" cy="2033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3FC8CCBE-F58E-8D42-9331-3D2ACC512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41538"/>
            <a:ext cx="3673475" cy="471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ext Box 4">
            <a:extLst>
              <a:ext uri="{FF2B5EF4-FFF2-40B4-BE49-F238E27FC236}">
                <a16:creationId xmlns:a16="http://schemas.microsoft.com/office/drawing/2014/main" id="{D0B642E2-34DD-FA4C-AE34-B1B14E9E5865}"/>
              </a:ext>
            </a:extLst>
          </p:cNvPr>
          <p:cNvSpPr txBox="1">
            <a:spLocks noChangeArrowheads="1"/>
          </p:cNvSpPr>
          <p:nvPr/>
        </p:nvSpPr>
        <p:spPr bwMode="auto">
          <a:xfrm>
            <a:off x="76199" y="203200"/>
            <a:ext cx="5737226" cy="6432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Clr>
                <a:srgbClr val="FF0066"/>
              </a:buClr>
              <a:buFontTx/>
              <a:buChar char="•"/>
            </a:pPr>
            <a:r>
              <a:rPr lang="it-IT" altLang="en-US" sz="2400" dirty="0">
                <a:latin typeface="Arial" panose="020B0604020202020204" pitchFamily="34" charset="0"/>
              </a:rPr>
              <a:t> </a:t>
            </a:r>
            <a:r>
              <a:rPr lang="it-IT" altLang="en-US" sz="2400" b="1" dirty="0">
                <a:latin typeface="Arial" panose="020B0604020202020204" pitchFamily="34" charset="0"/>
              </a:rPr>
              <a:t> </a:t>
            </a:r>
            <a:r>
              <a:rPr lang="it-IT" altLang="en-US" sz="2400" dirty="0">
                <a:latin typeface="Arial" panose="020B0604020202020204" pitchFamily="34" charset="0"/>
              </a:rPr>
              <a:t>In RNA the </a:t>
            </a:r>
            <a:r>
              <a:rPr lang="it-IT" altLang="en-US" sz="2400" dirty="0" err="1">
                <a:latin typeface="Arial" panose="020B0604020202020204" pitchFamily="34" charset="0"/>
              </a:rPr>
              <a:t>pentose</a:t>
            </a:r>
            <a:r>
              <a:rPr lang="it-IT" altLang="en-US" sz="2400" dirty="0">
                <a:latin typeface="Arial" panose="020B0604020202020204" pitchFamily="34" charset="0"/>
              </a:rPr>
              <a:t> sugar </a:t>
            </a:r>
            <a:r>
              <a:rPr lang="it-IT" altLang="en-US" sz="2400" dirty="0" err="1">
                <a:latin typeface="Arial" panose="020B0604020202020204" pitchFamily="34" charset="0"/>
              </a:rPr>
              <a:t>is</a:t>
            </a:r>
            <a:r>
              <a:rPr lang="it-IT" altLang="en-US" sz="2400" dirty="0">
                <a:latin typeface="Arial" panose="020B0604020202020204" pitchFamily="34" charset="0"/>
              </a:rPr>
              <a:t> </a:t>
            </a:r>
            <a:r>
              <a:rPr lang="it-IT" altLang="en-US" sz="2400" dirty="0" err="1">
                <a:latin typeface="Arial" panose="020B0604020202020204" pitchFamily="34" charset="0"/>
              </a:rPr>
              <a:t>ribose</a:t>
            </a:r>
            <a:r>
              <a:rPr lang="it-IT" altLang="en-US" sz="2400" dirty="0">
                <a:latin typeface="Arial" panose="020B0604020202020204" pitchFamily="34" charset="0"/>
              </a:rPr>
              <a:t> and </a:t>
            </a:r>
            <a:r>
              <a:rPr lang="it-IT" altLang="en-US" sz="2400" dirty="0" err="1">
                <a:latin typeface="Arial" panose="020B0604020202020204" pitchFamily="34" charset="0"/>
              </a:rPr>
              <a:t>instead</a:t>
            </a:r>
            <a:r>
              <a:rPr lang="it-IT" altLang="en-US" sz="2400" dirty="0">
                <a:latin typeface="Arial" panose="020B0604020202020204" pitchFamily="34" charset="0"/>
              </a:rPr>
              <a:t> of </a:t>
            </a:r>
            <a:r>
              <a:rPr lang="it-IT" altLang="en-US" sz="2400" dirty="0" err="1">
                <a:latin typeface="Arial" panose="020B0604020202020204" pitchFamily="34" charset="0"/>
              </a:rPr>
              <a:t>Thymine</a:t>
            </a:r>
            <a:r>
              <a:rPr lang="it-IT" altLang="en-US" sz="2400" dirty="0">
                <a:latin typeface="Arial" panose="020B0604020202020204" pitchFamily="34" charset="0"/>
              </a:rPr>
              <a:t> </a:t>
            </a:r>
            <a:r>
              <a:rPr lang="it-IT" altLang="en-US" sz="2400" dirty="0" err="1">
                <a:latin typeface="Arial" panose="020B0604020202020204" pitchFamily="34" charset="0"/>
              </a:rPr>
              <a:t>there</a:t>
            </a:r>
            <a:r>
              <a:rPr lang="it-IT" altLang="en-US" sz="2400" dirty="0">
                <a:latin typeface="Arial" panose="020B0604020202020204" pitchFamily="34" charset="0"/>
              </a:rPr>
              <a:t> </a:t>
            </a:r>
            <a:r>
              <a:rPr lang="it-IT" altLang="en-US" sz="2400" dirty="0" err="1">
                <a:latin typeface="Arial" panose="020B0604020202020204" pitchFamily="34" charset="0"/>
              </a:rPr>
              <a:t>is</a:t>
            </a:r>
            <a:r>
              <a:rPr lang="it-IT" altLang="en-US" sz="2400" dirty="0">
                <a:latin typeface="Arial" panose="020B0604020202020204" pitchFamily="34" charset="0"/>
              </a:rPr>
              <a:t> </a:t>
            </a:r>
            <a:r>
              <a:rPr lang="it-IT" altLang="en-US" sz="2400" dirty="0" err="1">
                <a:latin typeface="Arial" panose="020B0604020202020204" pitchFamily="34" charset="0"/>
              </a:rPr>
              <a:t>Uracil</a:t>
            </a:r>
            <a:r>
              <a:rPr lang="it-IT" altLang="en-US" sz="2400" dirty="0">
                <a:latin typeface="Arial" panose="020B0604020202020204" pitchFamily="34" charset="0"/>
              </a:rPr>
              <a:t> (U) </a:t>
            </a:r>
          </a:p>
          <a:p>
            <a:pPr eaLnBrk="1" hangingPunct="1">
              <a:spcBef>
                <a:spcPct val="50000"/>
              </a:spcBef>
              <a:buClr>
                <a:srgbClr val="FF0066"/>
              </a:buClr>
              <a:buFontTx/>
              <a:buChar char="•"/>
            </a:pPr>
            <a:r>
              <a:rPr lang="it-IT" altLang="en-US" sz="2400" dirty="0">
                <a:latin typeface="Arial" panose="020B0604020202020204" pitchFamily="34" charset="0"/>
              </a:rPr>
              <a:t> RNA </a:t>
            </a:r>
            <a:r>
              <a:rPr lang="it-IT" altLang="en-US" sz="2400" dirty="0" err="1">
                <a:latin typeface="Arial" panose="020B0604020202020204" pitchFamily="34" charset="0"/>
              </a:rPr>
              <a:t>molecules</a:t>
            </a:r>
            <a:r>
              <a:rPr lang="it-IT" altLang="en-US" sz="2400" dirty="0">
                <a:latin typeface="Arial" panose="020B0604020202020204" pitchFamily="34" charset="0"/>
              </a:rPr>
              <a:t> can </a:t>
            </a:r>
            <a:r>
              <a:rPr lang="it-IT" altLang="en-US" sz="2400" dirty="0" err="1">
                <a:latin typeface="Arial" panose="020B0604020202020204" pitchFamily="34" charset="0"/>
              </a:rPr>
              <a:t>fold</a:t>
            </a:r>
            <a:r>
              <a:rPr lang="it-IT" altLang="en-US" sz="2400" dirty="0">
                <a:latin typeface="Arial" panose="020B0604020202020204" pitchFamily="34" charset="0"/>
              </a:rPr>
              <a:t> thanks to the </a:t>
            </a:r>
            <a:r>
              <a:rPr lang="it-IT" altLang="en-US" sz="2400" dirty="0" err="1">
                <a:latin typeface="Arial" panose="020B0604020202020204" pitchFamily="34" charset="0"/>
              </a:rPr>
              <a:t>pairing</a:t>
            </a:r>
            <a:r>
              <a:rPr lang="it-IT" altLang="en-US" sz="2400" dirty="0">
                <a:latin typeface="Arial" panose="020B0604020202020204" pitchFamily="34" charset="0"/>
              </a:rPr>
              <a:t> of </a:t>
            </a:r>
            <a:r>
              <a:rPr lang="it-IT" altLang="en-US" sz="2400" dirty="0" err="1">
                <a:latin typeface="Arial" panose="020B0604020202020204" pitchFamily="34" charset="0"/>
              </a:rPr>
              <a:t>complementary</a:t>
            </a:r>
            <a:r>
              <a:rPr lang="it-IT" altLang="en-US" sz="2400" dirty="0">
                <a:latin typeface="Arial" panose="020B0604020202020204" pitchFamily="34" charset="0"/>
              </a:rPr>
              <a:t> </a:t>
            </a:r>
            <a:r>
              <a:rPr lang="it-IT" altLang="en-US" sz="2400" dirty="0" err="1">
                <a:latin typeface="Arial" panose="020B0604020202020204" pitchFamily="34" charset="0"/>
              </a:rPr>
              <a:t>bases</a:t>
            </a:r>
            <a:r>
              <a:rPr lang="it-IT" altLang="en-US" sz="2400" dirty="0">
                <a:latin typeface="Arial" panose="020B0604020202020204" pitchFamily="34" charset="0"/>
              </a:rPr>
              <a:t> and take on </a:t>
            </a:r>
            <a:r>
              <a:rPr lang="it-IT" altLang="en-US" sz="2400" dirty="0" err="1">
                <a:latin typeface="Arial" panose="020B0604020202020204" pitchFamily="34" charset="0"/>
              </a:rPr>
              <a:t>specific</a:t>
            </a:r>
            <a:r>
              <a:rPr lang="it-IT" altLang="en-US" sz="2400" dirty="0">
                <a:latin typeface="Arial" panose="020B0604020202020204" pitchFamily="34" charset="0"/>
              </a:rPr>
              <a:t> </a:t>
            </a:r>
            <a:r>
              <a:rPr lang="it-IT" altLang="en-US" sz="2400" dirty="0" err="1">
                <a:latin typeface="Arial" panose="020B0604020202020204" pitchFamily="34" charset="0"/>
              </a:rPr>
              <a:t>shapes</a:t>
            </a:r>
            <a:r>
              <a:rPr lang="it-IT" altLang="en-US" sz="2400" dirty="0">
                <a:latin typeface="Arial" panose="020B0604020202020204" pitchFamily="34" charset="0"/>
              </a:rPr>
              <a:t> in 3D </a:t>
            </a:r>
            <a:r>
              <a:rPr lang="it-IT" altLang="en-US" sz="2400" dirty="0" err="1">
                <a:latin typeface="Arial" panose="020B0604020202020204" pitchFamily="34" charset="0"/>
              </a:rPr>
              <a:t>space</a:t>
            </a:r>
            <a:r>
              <a:rPr lang="it-IT" altLang="ja-JP" sz="2000" dirty="0">
                <a:latin typeface="Arial" panose="020B0604020202020204" pitchFamily="34" charset="0"/>
              </a:rPr>
              <a:t> 	</a:t>
            </a:r>
          </a:p>
          <a:p>
            <a:pPr marL="344488" eaLnBrk="1" hangingPunct="1">
              <a:spcBef>
                <a:spcPct val="50000"/>
              </a:spcBef>
              <a:buClr>
                <a:srgbClr val="FF0066"/>
              </a:buClr>
              <a:buFontTx/>
              <a:buChar char="•"/>
            </a:pPr>
            <a:r>
              <a:rPr lang="it-IT" altLang="ja-JP" sz="2200" dirty="0">
                <a:latin typeface="Arial" panose="020B0604020202020204" pitchFamily="34" charset="0"/>
              </a:rPr>
              <a:t> </a:t>
            </a:r>
            <a:r>
              <a:rPr lang="it-IT" altLang="ja-JP" sz="2200" dirty="0" err="1">
                <a:latin typeface="Arial" panose="020B0604020202020204" pitchFamily="34" charset="0"/>
              </a:rPr>
              <a:t>Wobble</a:t>
            </a:r>
            <a:r>
              <a:rPr lang="it-IT" altLang="ja-JP" sz="2200" dirty="0">
                <a:latin typeface="Arial" panose="020B0604020202020204" pitchFamily="34" charset="0"/>
              </a:rPr>
              <a:t> base </a:t>
            </a:r>
            <a:r>
              <a:rPr lang="it-IT" altLang="ja-JP" sz="2200" dirty="0" err="1">
                <a:latin typeface="Arial" panose="020B0604020202020204" pitchFamily="34" charset="0"/>
              </a:rPr>
              <a:t>pairs</a:t>
            </a:r>
            <a:r>
              <a:rPr lang="it-IT" altLang="ja-JP" sz="2200" dirty="0">
                <a:latin typeface="Arial" panose="020B0604020202020204" pitchFamily="34" charset="0"/>
              </a:rPr>
              <a:t> (</a:t>
            </a:r>
            <a:r>
              <a:rPr lang="it-IT" altLang="ja-JP" sz="2200" b="1" dirty="0">
                <a:latin typeface="Arial" panose="020B0604020202020204" pitchFamily="34" charset="0"/>
              </a:rPr>
              <a:t>G-U</a:t>
            </a:r>
            <a:r>
              <a:rPr lang="it-IT" altLang="ja-JP" sz="2200" dirty="0">
                <a:latin typeface="Arial" panose="020B0604020202020204" pitchFamily="34" charset="0"/>
              </a:rPr>
              <a:t>, I-U,  I-A, I-C)</a:t>
            </a:r>
          </a:p>
          <a:p>
            <a:pPr marL="344488" eaLnBrk="1" hangingPunct="1">
              <a:spcBef>
                <a:spcPct val="50000"/>
              </a:spcBef>
              <a:buClr>
                <a:srgbClr val="FF0066"/>
              </a:buClr>
              <a:buFontTx/>
              <a:buChar char="•"/>
            </a:pPr>
            <a:r>
              <a:rPr lang="it-IT" altLang="ja-JP" sz="2200" dirty="0">
                <a:latin typeface="Arial" panose="020B0604020202020204" pitchFamily="34" charset="0"/>
              </a:rPr>
              <a:t> </a:t>
            </a:r>
            <a:r>
              <a:rPr lang="it-IT" altLang="ja-JP" sz="2200" dirty="0" err="1">
                <a:latin typeface="Arial" panose="020B0604020202020204" pitchFamily="34" charset="0"/>
              </a:rPr>
              <a:t>Stem</a:t>
            </a:r>
            <a:r>
              <a:rPr lang="it-IT" altLang="ja-JP" sz="2200" dirty="0">
                <a:latin typeface="Arial" panose="020B0604020202020204" pitchFamily="34" charset="0"/>
              </a:rPr>
              <a:t>-loop, </a:t>
            </a:r>
            <a:r>
              <a:rPr lang="it-IT" altLang="ja-JP" sz="2200" dirty="0" err="1">
                <a:latin typeface="Arial" panose="020B0604020202020204" pitchFamily="34" charset="0"/>
              </a:rPr>
              <a:t>bulges</a:t>
            </a:r>
            <a:r>
              <a:rPr lang="it-IT" altLang="ja-JP" sz="2200" dirty="0">
                <a:latin typeface="Arial" panose="020B0604020202020204" pitchFamily="34" charset="0"/>
              </a:rPr>
              <a:t>, </a:t>
            </a:r>
            <a:r>
              <a:rPr lang="it-IT" altLang="ja-JP" sz="2200" dirty="0" err="1">
                <a:latin typeface="Arial" panose="020B0604020202020204" pitchFamily="34" charset="0"/>
              </a:rPr>
              <a:t>tetraloops</a:t>
            </a:r>
            <a:r>
              <a:rPr lang="it-IT" altLang="ja-JP" sz="2200" dirty="0">
                <a:latin typeface="Arial" panose="020B0604020202020204" pitchFamily="34" charset="0"/>
              </a:rPr>
              <a:t>, </a:t>
            </a:r>
            <a:r>
              <a:rPr lang="it-IT" altLang="ja-JP" sz="2200" dirty="0" err="1">
                <a:latin typeface="Arial" panose="020B0604020202020204" pitchFamily="34" charset="0"/>
              </a:rPr>
              <a:t>pseudoknots</a:t>
            </a:r>
            <a:endParaRPr lang="it-IT" altLang="ja-JP" sz="2200" dirty="0">
              <a:latin typeface="Arial" panose="020B0604020202020204" pitchFamily="34" charset="0"/>
            </a:endParaRPr>
          </a:p>
          <a:p>
            <a:pPr eaLnBrk="1" hangingPunct="1">
              <a:spcBef>
                <a:spcPct val="50000"/>
              </a:spcBef>
              <a:buClr>
                <a:srgbClr val="FF0066"/>
              </a:buClr>
              <a:buFontTx/>
              <a:buChar char="•"/>
            </a:pPr>
            <a:r>
              <a:rPr lang="it-IT" altLang="en-US" sz="2400" dirty="0">
                <a:latin typeface="Arial" panose="020B0604020202020204" pitchFamily="34" charset="0"/>
              </a:rPr>
              <a:t> The </a:t>
            </a:r>
            <a:r>
              <a:rPr lang="it-IT" altLang="en-US" sz="2400" dirty="0" err="1">
                <a:latin typeface="Arial" panose="020B0604020202020204" pitchFamily="34" charset="0"/>
              </a:rPr>
              <a:t>main</a:t>
            </a:r>
            <a:r>
              <a:rPr lang="it-IT" altLang="en-US" sz="2400" dirty="0">
                <a:latin typeface="Arial" panose="020B0604020202020204" pitchFamily="34" charset="0"/>
              </a:rPr>
              <a:t> </a:t>
            </a:r>
            <a:r>
              <a:rPr lang="it-IT" altLang="en-US" sz="2400" dirty="0" err="1">
                <a:latin typeface="Arial" panose="020B0604020202020204" pitchFamily="34" charset="0"/>
              </a:rPr>
              <a:t>function</a:t>
            </a:r>
            <a:r>
              <a:rPr lang="it-IT" altLang="en-US" sz="2400" dirty="0">
                <a:latin typeface="Arial" panose="020B0604020202020204" pitchFamily="34" charset="0"/>
              </a:rPr>
              <a:t> of RNA </a:t>
            </a:r>
            <a:r>
              <a:rPr lang="it-IT" altLang="en-US" sz="2400" dirty="0" err="1">
                <a:latin typeface="Arial" panose="020B0604020202020204" pitchFamily="34" charset="0"/>
              </a:rPr>
              <a:t>is</a:t>
            </a:r>
            <a:r>
              <a:rPr lang="it-IT" altLang="en-US" sz="2400" dirty="0">
                <a:latin typeface="Arial" panose="020B0604020202020204" pitchFamily="34" charset="0"/>
              </a:rPr>
              <a:t> </a:t>
            </a:r>
            <a:r>
              <a:rPr lang="it-IT" altLang="en-US" sz="2400" dirty="0" err="1">
                <a:latin typeface="Arial" panose="020B0604020202020204" pitchFamily="34" charset="0"/>
              </a:rPr>
              <a:t>informational</a:t>
            </a:r>
            <a:r>
              <a:rPr lang="it-IT" altLang="en-US" sz="2400" dirty="0">
                <a:latin typeface="Arial" panose="020B0604020202020204" pitchFamily="34" charset="0"/>
              </a:rPr>
              <a:t>, and </a:t>
            </a:r>
            <a:r>
              <a:rPr lang="it-IT" altLang="en-US" sz="2400" dirty="0" err="1">
                <a:latin typeface="Arial" panose="020B0604020202020204" pitchFamily="34" charset="0"/>
              </a:rPr>
              <a:t>lies</a:t>
            </a:r>
            <a:r>
              <a:rPr lang="it-IT" altLang="en-US" sz="2400" dirty="0">
                <a:latin typeface="Arial" panose="020B0604020202020204" pitchFamily="34" charset="0"/>
              </a:rPr>
              <a:t> in the transfer of information from DNA to </a:t>
            </a:r>
            <a:r>
              <a:rPr lang="it-IT" altLang="en-US" sz="2400" dirty="0" err="1">
                <a:latin typeface="Arial" panose="020B0604020202020204" pitchFamily="34" charset="0"/>
              </a:rPr>
              <a:t>protein</a:t>
            </a:r>
            <a:endParaRPr lang="it-IT" altLang="en-US" sz="2400" dirty="0">
              <a:latin typeface="Arial" panose="020B0604020202020204" pitchFamily="34" charset="0"/>
            </a:endParaRPr>
          </a:p>
          <a:p>
            <a:pPr eaLnBrk="1" hangingPunct="1">
              <a:spcBef>
                <a:spcPct val="50000"/>
              </a:spcBef>
              <a:buClr>
                <a:srgbClr val="FF0066"/>
              </a:buClr>
              <a:buFontTx/>
              <a:buChar char="•"/>
            </a:pPr>
            <a:r>
              <a:rPr lang="it-IT" altLang="en-US" sz="2400" dirty="0">
                <a:latin typeface="Arial" panose="020B0604020202020204" pitchFamily="34" charset="0"/>
              </a:rPr>
              <a:t> </a:t>
            </a:r>
            <a:r>
              <a:rPr lang="it-IT" altLang="en-US" sz="2400" dirty="0" err="1">
                <a:latin typeface="Arial" panose="020B0604020202020204" pitchFamily="34" charset="0"/>
              </a:rPr>
              <a:t>RNAs</a:t>
            </a:r>
            <a:r>
              <a:rPr lang="it-IT" altLang="en-US" sz="2400" dirty="0">
                <a:latin typeface="Arial" panose="020B0604020202020204" pitchFamily="34" charset="0"/>
              </a:rPr>
              <a:t> with </a:t>
            </a:r>
            <a:r>
              <a:rPr lang="it-IT" altLang="en-US" sz="2400" dirty="0" err="1">
                <a:latin typeface="Arial" panose="020B0604020202020204" pitchFamily="34" charset="0"/>
              </a:rPr>
              <a:t>catalytic</a:t>
            </a:r>
            <a:r>
              <a:rPr lang="it-IT" altLang="en-US" sz="2400" dirty="0">
                <a:latin typeface="Arial" panose="020B0604020202020204" pitchFamily="34" charset="0"/>
              </a:rPr>
              <a:t> </a:t>
            </a:r>
            <a:r>
              <a:rPr lang="it-IT" altLang="en-US" sz="2400" dirty="0" err="1">
                <a:latin typeface="Arial" panose="020B0604020202020204" pitchFamily="34" charset="0"/>
              </a:rPr>
              <a:t>function</a:t>
            </a:r>
            <a:r>
              <a:rPr lang="it-IT" altLang="en-US" sz="2400" dirty="0">
                <a:latin typeface="Arial" panose="020B0604020202020204" pitchFamily="34" charset="0"/>
              </a:rPr>
              <a:t> and with </a:t>
            </a:r>
            <a:r>
              <a:rPr lang="it-IT" altLang="en-US" sz="2400" dirty="0" err="1">
                <a:latin typeface="Arial" panose="020B0604020202020204" pitchFamily="34" charset="0"/>
              </a:rPr>
              <a:t>many</a:t>
            </a:r>
            <a:r>
              <a:rPr lang="it-IT" altLang="en-US" sz="2400" dirty="0">
                <a:latin typeface="Arial" panose="020B0604020202020204" pitchFamily="34" charset="0"/>
              </a:rPr>
              <a:t> </a:t>
            </a:r>
            <a:r>
              <a:rPr lang="it-IT" altLang="en-US" sz="2400" dirty="0" err="1">
                <a:latin typeface="Arial" panose="020B0604020202020204" pitchFamily="34" charset="0"/>
              </a:rPr>
              <a:t>other</a:t>
            </a:r>
            <a:r>
              <a:rPr lang="it-IT" altLang="en-US" sz="2400" dirty="0">
                <a:latin typeface="Arial" panose="020B0604020202020204" pitchFamily="34" charset="0"/>
              </a:rPr>
              <a:t> non-coding </a:t>
            </a:r>
            <a:r>
              <a:rPr lang="it-IT" altLang="en-US" sz="2400" dirty="0" err="1">
                <a:latin typeface="Arial" panose="020B0604020202020204" pitchFamily="34" charset="0"/>
              </a:rPr>
              <a:t>molecular</a:t>
            </a:r>
            <a:r>
              <a:rPr lang="it-IT" altLang="en-US" sz="2400" dirty="0">
                <a:latin typeface="Arial" panose="020B0604020202020204" pitchFamily="34" charset="0"/>
              </a:rPr>
              <a:t> </a:t>
            </a:r>
            <a:r>
              <a:rPr lang="it-IT" altLang="en-US" sz="2400" dirty="0" err="1">
                <a:latin typeface="Arial" panose="020B0604020202020204" pitchFamily="34" charset="0"/>
              </a:rPr>
              <a:t>functions</a:t>
            </a:r>
            <a:r>
              <a:rPr lang="it-IT" altLang="en-US" sz="2400" dirty="0">
                <a:latin typeface="Arial" panose="020B0604020202020204" pitchFamily="34" charset="0"/>
              </a:rPr>
              <a:t> (</a:t>
            </a:r>
            <a:r>
              <a:rPr lang="it-IT" altLang="en-US" sz="2400" dirty="0" err="1">
                <a:latin typeface="Arial" panose="020B0604020202020204" pitchFamily="34" charset="0"/>
              </a:rPr>
              <a:t>lncRNAs</a:t>
            </a:r>
            <a:r>
              <a:rPr lang="it-IT" altLang="en-US" sz="2400" dirty="0">
                <a:latin typeface="Arial" panose="020B0604020202020204" pitchFamily="34" charset="0"/>
              </a:rPr>
              <a:t>, </a:t>
            </a:r>
            <a:r>
              <a:rPr lang="it-IT" altLang="en-US" sz="2400" dirty="0" err="1">
                <a:latin typeface="Arial" panose="020B0604020202020204" pitchFamily="34" charset="0"/>
              </a:rPr>
              <a:t>miRNAs</a:t>
            </a:r>
            <a:r>
              <a:rPr lang="it-IT" altLang="en-US" sz="2400" dirty="0">
                <a:latin typeface="Arial" panose="020B0604020202020204" pitchFamily="34" charset="0"/>
              </a:rPr>
              <a:t>, </a:t>
            </a:r>
            <a:r>
              <a:rPr lang="it-IT" altLang="en-US" sz="2400" dirty="0" err="1">
                <a:latin typeface="Arial" panose="020B0604020202020204" pitchFamily="34" charset="0"/>
              </a:rPr>
              <a:t>circRNAs</a:t>
            </a:r>
            <a:r>
              <a:rPr lang="it-IT" altLang="en-US" sz="2400" dirty="0">
                <a:latin typeface="Arial" panose="020B0604020202020204" pitchFamily="34" charset="0"/>
              </a:rPr>
              <a:t>)</a:t>
            </a:r>
          </a:p>
        </p:txBody>
      </p:sp>
      <p:pic>
        <p:nvPicPr>
          <p:cNvPr id="19460" name="Immagine 1">
            <a:extLst>
              <a:ext uri="{FF2B5EF4-FFF2-40B4-BE49-F238E27FC236}">
                <a16:creationId xmlns:a16="http://schemas.microsoft.com/office/drawing/2014/main" id="{989D3333-EBCB-334D-BED9-93F766F436E8}"/>
              </a:ext>
            </a:extLst>
          </p:cNvPr>
          <p:cNvPicPr>
            <a:picLocks noChangeAspect="1"/>
          </p:cNvPicPr>
          <p:nvPr/>
        </p:nvPicPr>
        <p:blipFill>
          <a:blip r:embed="rId3">
            <a:extLst>
              <a:ext uri="{28A0092B-C50C-407E-A947-70E740481C1C}">
                <a14:useLocalDpi xmlns:a14="http://schemas.microsoft.com/office/drawing/2010/main" val="0"/>
              </a:ext>
            </a:extLst>
          </a:blip>
          <a:srcRect t="18440" b="30386"/>
          <a:stretch>
            <a:fillRect/>
          </a:stretch>
        </p:blipFill>
        <p:spPr bwMode="auto">
          <a:xfrm>
            <a:off x="5813425" y="862013"/>
            <a:ext cx="2921000" cy="111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B655E660-A17D-ABDD-2699-39584FA08192}"/>
              </a:ext>
            </a:extLst>
          </p:cNvPr>
          <p:cNvSpPr txBox="1">
            <a:spLocks noChangeArrowheads="1"/>
          </p:cNvSpPr>
          <p:nvPr/>
        </p:nvSpPr>
        <p:spPr bwMode="auto">
          <a:xfrm>
            <a:off x="7646550" y="203200"/>
            <a:ext cx="1331912" cy="701675"/>
          </a:xfrm>
          <a:prstGeom prst="rect">
            <a:avLst/>
          </a:prstGeom>
          <a:solidFill>
            <a:srgbClr val="E0DB8A"/>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4000" b="1" dirty="0">
                <a:solidFill>
                  <a:srgbClr val="000066"/>
                </a:solidFill>
                <a:latin typeface="Arial" panose="020B0604020202020204" pitchFamily="34" charset="0"/>
              </a:rPr>
              <a:t>RNA</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ttangolo 1">
            <a:extLst>
              <a:ext uri="{FF2B5EF4-FFF2-40B4-BE49-F238E27FC236}">
                <a16:creationId xmlns:a16="http://schemas.microsoft.com/office/drawing/2014/main" id="{929B0756-000C-664F-89CE-115AEFD7B1CF}"/>
              </a:ext>
            </a:extLst>
          </p:cNvPr>
          <p:cNvSpPr>
            <a:spLocks noChangeArrowheads="1"/>
          </p:cNvSpPr>
          <p:nvPr/>
        </p:nvSpPr>
        <p:spPr bwMode="auto">
          <a:xfrm>
            <a:off x="163513" y="-312738"/>
            <a:ext cx="8847137" cy="7017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500"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dirty="0">
                <a:latin typeface="Arial" panose="020B0604020202020204" pitchFamily="34" charset="0"/>
                <a:cs typeface="Arial" panose="020B0604020202020204" pitchFamily="34" charset="0"/>
              </a:rPr>
              <a:t>To </a:t>
            </a:r>
            <a:r>
              <a:rPr lang="it-IT" altLang="en-US" sz="2500" dirty="0" err="1">
                <a:latin typeface="Arial" panose="020B0604020202020204" pitchFamily="34" charset="0"/>
                <a:cs typeface="Arial" panose="020B0604020202020204" pitchFamily="34" charset="0"/>
              </a:rPr>
              <a:t>determine</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of a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structure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only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hydrophobic</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are </a:t>
            </a:r>
            <a:r>
              <a:rPr lang="it-IT" altLang="en-US" sz="2500" dirty="0" err="1">
                <a:latin typeface="Arial" panose="020B0604020202020204" pitchFamily="34" charset="0"/>
                <a:cs typeface="Arial" panose="020B0604020202020204" pitchFamily="34" charset="0"/>
              </a:rPr>
              <a:t>considered</a:t>
            </a:r>
            <a:r>
              <a:rPr lang="it-IT" altLang="en-US" sz="2500" dirty="0">
                <a:latin typeface="Arial" panose="020B0604020202020204" pitchFamily="34" charset="0"/>
                <a:cs typeface="Arial" panose="020B0604020202020204" pitchFamily="34" charset="0"/>
              </a:rPr>
              <a:t> by </a:t>
            </a:r>
            <a:r>
              <a:rPr lang="it-IT" altLang="en-US" sz="2500" b="1" dirty="0" err="1">
                <a:latin typeface="Arial" panose="020B0604020202020204" pitchFamily="34" charset="0"/>
                <a:cs typeface="Arial" panose="020B0604020202020204" pitchFamily="34" charset="0"/>
              </a:rPr>
              <a:t>counting</a:t>
            </a:r>
            <a:r>
              <a:rPr lang="it-IT" altLang="en-US" sz="2500" b="1" dirty="0">
                <a:latin typeface="Arial" panose="020B0604020202020204" pitchFamily="34" charset="0"/>
                <a:cs typeface="Arial" panose="020B0604020202020204" pitchFamily="34" charset="0"/>
              </a:rPr>
              <a:t> the </a:t>
            </a:r>
            <a:r>
              <a:rPr lang="it-IT" altLang="en-US" sz="2500" b="1" dirty="0" err="1">
                <a:latin typeface="Arial" panose="020B0604020202020204" pitchFamily="34" charset="0"/>
                <a:cs typeface="Arial" panose="020B0604020202020204" pitchFamily="34" charset="0"/>
              </a:rPr>
              <a:t>number</a:t>
            </a:r>
            <a:r>
              <a:rPr lang="it-IT" altLang="en-US" sz="2500" b="1" dirty="0">
                <a:latin typeface="Arial" panose="020B0604020202020204" pitchFamily="34" charset="0"/>
                <a:cs typeface="Arial" panose="020B0604020202020204" pitchFamily="34" charset="0"/>
              </a:rPr>
              <a:t> of H-H </a:t>
            </a:r>
            <a:r>
              <a:rPr lang="it-IT" altLang="en-US" sz="2500" b="1" dirty="0" err="1">
                <a:latin typeface="Arial" panose="020B0604020202020204" pitchFamily="34" charset="0"/>
                <a:cs typeface="Arial" panose="020B0604020202020204" pitchFamily="34" charset="0"/>
              </a:rPr>
              <a:t>monomer</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interactions</a:t>
            </a:r>
            <a:r>
              <a:rPr lang="it-IT" altLang="en-US" sz="2500" b="1" dirty="0">
                <a:latin typeface="Arial" panose="020B0604020202020204" pitchFamily="34" charset="0"/>
                <a:cs typeface="Arial" panose="020B0604020202020204" pitchFamily="34" charset="0"/>
              </a:rPr>
              <a: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excluding</a:t>
            </a:r>
            <a:r>
              <a:rPr lang="it-IT" altLang="en-US" sz="2500" dirty="0">
                <a:latin typeface="Arial" panose="020B0604020202020204" pitchFamily="34" charset="0"/>
                <a:cs typeface="Arial" panose="020B0604020202020204" pitchFamily="34" charset="0"/>
              </a:rPr>
              <a:t> consecutive </a:t>
            </a:r>
            <a:r>
              <a:rPr lang="it-IT" altLang="en-US" sz="2500" dirty="0" err="1">
                <a:latin typeface="Arial" panose="020B0604020202020204" pitchFamily="34" charset="0"/>
                <a:cs typeface="Arial" panose="020B0604020202020204" pitchFamily="34" charset="0"/>
              </a:rPr>
              <a:t>ones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along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chain</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dirty="0" err="1">
                <a:latin typeface="Arial" panose="020B0604020202020204" pitchFamily="34" charset="0"/>
                <a:cs typeface="Arial" panose="020B0604020202020204" pitchFamily="34" charset="0"/>
              </a:rPr>
              <a:t>Two</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monomers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interact</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if</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they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occupy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neighboring</a:t>
            </a:r>
            <a:r>
              <a:rPr lang="it-IT" altLang="en-US" sz="2500" dirty="0">
                <a:latin typeface="Arial" panose="020B0604020202020204" pitchFamily="34" charset="0"/>
                <a:cs typeface="Arial" panose="020B0604020202020204" pitchFamily="34" charset="0"/>
              </a:rPr>
              <a:t> positions in the lattice, </a:t>
            </a:r>
            <a:r>
              <a:rPr lang="it-IT" altLang="en-US" sz="2500" dirty="0" err="1">
                <a:latin typeface="Arial" panose="020B0604020202020204" pitchFamily="34" charset="0"/>
                <a:cs typeface="Arial" panose="020B0604020202020204" pitchFamily="34" charset="0"/>
              </a:rPr>
              <a:t>adding</a:t>
            </a:r>
            <a:r>
              <a:rPr lang="it-IT" altLang="en-US" sz="2500" dirty="0">
                <a:latin typeface="Arial" panose="020B0604020202020204" pitchFamily="34" charset="0"/>
                <a:cs typeface="Arial" panose="020B0604020202020204" pitchFamily="34" charset="0"/>
              </a:rPr>
              <a:t> an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gain of -1.</a:t>
            </a:r>
          </a:p>
          <a:p>
            <a:pPr algn="just" eaLnBrk="1" hangingPunct="1">
              <a:spcBef>
                <a:spcPct val="0"/>
              </a:spcBef>
              <a:buFontTx/>
              <a:buNone/>
            </a:pPr>
            <a:endParaRPr lang="it-IT" altLang="en-US" sz="1400" b="1" dirty="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500" b="1" dirty="0">
                <a:latin typeface="Arial" panose="020B0604020202020204" pitchFamily="34" charset="0"/>
                <a:cs typeface="Arial" panose="020B0604020202020204" pitchFamily="34" charset="0"/>
              </a:rPr>
              <a:t>A sample </a:t>
            </a:r>
            <a:r>
              <a:rPr lang="it-IT" altLang="en-US" sz="2500" b="1" dirty="0" err="1">
                <a:latin typeface="Arial" panose="020B0604020202020204" pitchFamily="34" charset="0"/>
                <a:cs typeface="Arial" panose="020B0604020202020204" pitchFamily="34" charset="0"/>
              </a:rPr>
              <a:t>protein</a:t>
            </a:r>
            <a:r>
              <a:rPr lang="it-IT" altLang="en-US" sz="2500" b="1" dirty="0">
                <a:latin typeface="Arial" panose="020B0604020202020204" pitchFamily="34" charset="0"/>
                <a:cs typeface="Arial" panose="020B0604020202020204" pitchFamily="34" charset="0"/>
              </a:rPr>
              <a:t> </a:t>
            </a:r>
            <a:r>
              <a:rPr lang="it-IT" altLang="en-US" sz="2500" b="1" dirty="0" err="1">
                <a:latin typeface="Arial" panose="020B0604020202020204" pitchFamily="34" charset="0"/>
                <a:cs typeface="Arial" panose="020B0604020202020204" pitchFamily="34" charset="0"/>
              </a:rPr>
              <a:t>conformation</a:t>
            </a:r>
            <a:r>
              <a:rPr lang="it-IT" altLang="en-US" sz="2500" b="1" dirty="0">
                <a:latin typeface="Arial" panose="020B0604020202020204" pitchFamily="34" charset="0"/>
                <a:cs typeface="Arial" panose="020B0604020202020204" pitchFamily="34" charset="0"/>
              </a:rPr>
              <a:t> in the 2D HP model</a:t>
            </a:r>
            <a:r>
              <a:rPr lang="it-IT" altLang="en-US" sz="2500" dirty="0">
                <a:latin typeface="Arial" panose="020B0604020202020204" pitchFamily="34" charset="0"/>
                <a:cs typeface="Arial" panose="020B0604020202020204" pitchFamily="34" charset="0"/>
              </a:rPr>
              <a:t>. </a:t>
            </a:r>
          </a:p>
          <a:p>
            <a:pPr algn="just" eaLnBrk="1" hangingPunct="1">
              <a:spcBef>
                <a:spcPct val="0"/>
              </a:spcBef>
              <a:buFontTx/>
              <a:buNone/>
            </a:pPr>
            <a:r>
              <a:rPr lang="it-IT" altLang="en-US" sz="2500" b="1" dirty="0">
                <a:solidFill>
                  <a:srgbClr val="FF0000"/>
                </a:solidFill>
                <a:latin typeface="Arial" panose="020B0604020202020204" pitchFamily="34" charset="0"/>
                <a:cs typeface="Arial" panose="020B0604020202020204" pitchFamily="34" charset="0"/>
              </a:rPr>
              <a:t>	H 		</a:t>
            </a:r>
            <a:r>
              <a:rPr lang="it-IT" altLang="en-US" sz="2500" b="1" dirty="0" err="1">
                <a:solidFill>
                  <a:srgbClr val="FF0000"/>
                </a:solidFill>
                <a:latin typeface="Arial" panose="020B0604020202020204" pitchFamily="34" charset="0"/>
                <a:cs typeface="Arial" panose="020B0604020202020204" pitchFamily="34" charset="0"/>
              </a:rPr>
              <a:t>P</a:t>
            </a:r>
            <a:endParaRPr lang="it-IT" altLang="en-US" sz="2500" b="1" dirty="0">
              <a:solidFill>
                <a:srgbClr val="FF0000"/>
              </a:solidFill>
              <a:latin typeface="Arial" panose="020B0604020202020204" pitchFamily="34" charset="0"/>
              <a:cs typeface="Arial" panose="020B0604020202020204" pitchFamily="34" charset="0"/>
            </a:endParaRP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protein</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sequence</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is</a:t>
            </a:r>
            <a:r>
              <a:rPr lang="it-IT" altLang="en-US" sz="2500" dirty="0">
                <a:latin typeface="Arial" panose="020B0604020202020204" pitchFamily="34" charset="0"/>
                <a:cs typeface="Arial" panose="020B0604020202020204" pitchFamily="34" charset="0"/>
              </a:rPr>
              <a:t> HPHPPHHPHPPHPHHPPHPH</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en-US" sz="2500" dirty="0" err="1">
                <a:latin typeface="Arial" panose="020B0604020202020204" pitchFamily="34" charset="0"/>
                <a:cs typeface="Arial" panose="020B0604020202020204" pitchFamily="34" charset="0"/>
              </a:rPr>
              <a:t>dotted</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lines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represents</a:t>
            </a:r>
            <a:r>
              <a:rPr lang="it-IT" altLang="en-US" sz="2500" dirty="0">
                <a:latin typeface="Arial" panose="020B0604020202020204" pitchFamily="34" charset="0"/>
                <a:cs typeface="Arial" panose="020B0604020202020204" pitchFamily="34" charset="0"/>
              </a:rPr>
              <a:t> the H-H </a:t>
            </a:r>
            <a:r>
              <a:rPr lang="it-IT" altLang="en-US" sz="2500" dirty="0" err="1">
                <a:latin typeface="Arial" panose="020B0604020202020204" pitchFamily="34" charset="0"/>
                <a:cs typeface="Arial" panose="020B0604020202020204" pitchFamily="34" charset="0"/>
              </a:rPr>
              <a:t>contacts</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underlying</a:t>
            </a:r>
            <a:r>
              <a:rPr lang="it-IT" altLang="en-US" sz="2500" dirty="0">
                <a:latin typeface="Arial" panose="020B0604020202020204" pitchFamily="34" charset="0"/>
                <a:cs typeface="Arial" panose="020B0604020202020204" pitchFamily="34" charset="0"/>
              </a:rPr>
              <a:t> the </a:t>
            </a:r>
            <a:r>
              <a:rPr lang="it-IT" altLang="en-US"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 </a:t>
            </a:r>
            <a:r>
              <a:rPr lang="it-IT" altLang="en-US" sz="2500" dirty="0" err="1">
                <a:latin typeface="Arial" panose="020B0604020202020204" pitchFamily="34" charset="0"/>
                <a:cs typeface="Arial" panose="020B0604020202020204" pitchFamily="34" charset="0"/>
              </a:rPr>
              <a:t>calculation</a:t>
            </a:r>
            <a:r>
              <a:rPr lang="it-IT" altLang="en-US" sz="2500" dirty="0">
                <a:latin typeface="Arial" panose="020B0604020202020204" pitchFamily="34" charset="0"/>
                <a:cs typeface="Arial" panose="020B0604020202020204" pitchFamily="34" charset="0"/>
              </a:rPr>
              <a:t>. </a:t>
            </a:r>
          </a:p>
          <a:p>
            <a:pPr marL="2424113" lvl="6" indent="0" defTabSz="230188" eaLnBrk="1" hangingPunct="1">
              <a:spcBef>
                <a:spcPct val="0"/>
              </a:spcBef>
              <a:buFontTx/>
              <a:buNone/>
              <a:tabLst>
                <a:tab pos="2424113" algn="l"/>
              </a:tabLst>
            </a:pPr>
            <a:r>
              <a:rPr lang="it-IT" altLang="en-US" sz="2500" dirty="0">
                <a:latin typeface="Arial" panose="020B0604020202020204" pitchFamily="34" charset="0"/>
                <a:cs typeface="Arial" panose="020B0604020202020204" pitchFamily="34" charset="0"/>
              </a:rPr>
              <a:t>The “</a:t>
            </a:r>
            <a:r>
              <a:rPr lang="it-IT" altLang="ja-JP" sz="2500" dirty="0" err="1">
                <a:latin typeface="Arial" panose="020B0604020202020204" pitchFamily="34" charset="0"/>
                <a:cs typeface="Arial" panose="020B0604020202020204" pitchFamily="34" charset="0"/>
              </a:rPr>
              <a:t>energy</a:t>
            </a:r>
            <a:r>
              <a:rPr lang="it-IT" altLang="en-US" sz="2500" dirty="0">
                <a:latin typeface="Arial" panose="020B0604020202020204" pitchFamily="34" charset="0"/>
                <a:cs typeface="Arial" panose="020B0604020202020204" pitchFamily="34" charset="0"/>
              </a:rPr>
              <a:t>”</a:t>
            </a:r>
            <a:r>
              <a:rPr lang="it-IT" altLang="ja-JP" sz="2500" dirty="0">
                <a:latin typeface="Arial" panose="020B0604020202020204" pitchFamily="34" charset="0"/>
                <a:cs typeface="Arial" panose="020B0604020202020204" pitchFamily="34" charset="0"/>
              </a:rPr>
              <a:t> of </a:t>
            </a:r>
            <a:r>
              <a:rPr lang="it-IT" altLang="ja-JP" sz="2500" dirty="0" err="1">
                <a:latin typeface="Arial" panose="020B0604020202020204" pitchFamily="34" charset="0"/>
                <a:cs typeface="Arial" panose="020B0604020202020204" pitchFamily="34" charset="0"/>
              </a:rPr>
              <a:t>this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conformation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-9, </a:t>
            </a:r>
            <a:r>
              <a:rPr lang="it-IT" altLang="ja-JP" sz="2500" dirty="0" err="1">
                <a:latin typeface="Arial" panose="020B0604020202020204" pitchFamily="34" charset="0"/>
                <a:cs typeface="Arial" panose="020B0604020202020204" pitchFamily="34" charset="0"/>
              </a:rPr>
              <a:t>which</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is</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optimal</a:t>
            </a:r>
            <a:r>
              <a:rPr lang="it-IT" altLang="ja-JP" sz="2500" dirty="0">
                <a:latin typeface="Arial" panose="020B0604020202020204" pitchFamily="34" charset="0"/>
                <a:cs typeface="Arial" panose="020B0604020202020204" pitchFamily="34" charset="0"/>
              </a:rPr>
              <a:t> for the </a:t>
            </a:r>
            <a:r>
              <a:rPr lang="it-IT" altLang="ja-JP" sz="2500" dirty="0" err="1">
                <a:latin typeface="Arial" panose="020B0604020202020204" pitchFamily="34" charset="0"/>
                <a:cs typeface="Arial" panose="020B0604020202020204" pitchFamily="34" charset="0"/>
              </a:rPr>
              <a:t>given</a:t>
            </a:r>
            <a:r>
              <a:rPr lang="it-IT" altLang="ja-JP" sz="2500" dirty="0">
                <a:latin typeface="Arial" panose="020B0604020202020204" pitchFamily="34" charset="0"/>
                <a:cs typeface="Arial" panose="020B0604020202020204" pitchFamily="34" charset="0"/>
              </a:rPr>
              <a:t> </a:t>
            </a:r>
            <a:r>
              <a:rPr lang="it-IT" altLang="ja-JP" sz="2500" dirty="0" err="1">
                <a:latin typeface="Arial" panose="020B0604020202020204" pitchFamily="34" charset="0"/>
                <a:cs typeface="Arial" panose="020B0604020202020204" pitchFamily="34" charset="0"/>
              </a:rPr>
              <a:t>sequence</a:t>
            </a:r>
            <a:r>
              <a:rPr lang="it-IT" altLang="ja-JP" sz="2500" dirty="0">
                <a:latin typeface="Arial" panose="020B0604020202020204" pitchFamily="34" charset="0"/>
                <a:cs typeface="Arial" panose="020B0604020202020204" pitchFamily="34" charset="0"/>
              </a:rPr>
              <a:t>. </a:t>
            </a:r>
            <a:endParaRPr lang="it-IT" altLang="en-US" sz="2500" dirty="0">
              <a:latin typeface="Arial" panose="020B0604020202020204" pitchFamily="34" charset="0"/>
              <a:cs typeface="Arial" panose="020B0604020202020204" pitchFamily="34" charset="0"/>
            </a:endParaRPr>
          </a:p>
        </p:txBody>
      </p:sp>
      <p:pic>
        <p:nvPicPr>
          <p:cNvPr id="79874" name="Immagine 2">
            <a:extLst>
              <a:ext uri="{FF2B5EF4-FFF2-40B4-BE49-F238E27FC236}">
                <a16:creationId xmlns:a16="http://schemas.microsoft.com/office/drawing/2014/main" id="{3ECDDAF9-F3AD-D943-968B-3E638D9C55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946" y="4599399"/>
            <a:ext cx="2058021" cy="2058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Ovale 3">
            <a:extLst>
              <a:ext uri="{FF2B5EF4-FFF2-40B4-BE49-F238E27FC236}">
                <a16:creationId xmlns:a16="http://schemas.microsoft.com/office/drawing/2014/main" id="{9AB1BEE1-50FB-A94D-84FC-F48612334131}"/>
              </a:ext>
            </a:extLst>
          </p:cNvPr>
          <p:cNvSpPr>
            <a:spLocks noChangeArrowheads="1"/>
          </p:cNvSpPr>
          <p:nvPr/>
        </p:nvSpPr>
        <p:spPr bwMode="auto">
          <a:xfrm>
            <a:off x="1547813" y="4191000"/>
            <a:ext cx="360362" cy="360363"/>
          </a:xfrm>
          <a:prstGeom prst="ellipse">
            <a:avLst/>
          </a:prstGeom>
          <a:solidFill>
            <a:schemeClr val="bg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6" name="Ovale 5">
            <a:extLst>
              <a:ext uri="{FF2B5EF4-FFF2-40B4-BE49-F238E27FC236}">
                <a16:creationId xmlns:a16="http://schemas.microsoft.com/office/drawing/2014/main" id="{C7BE17B1-6E69-A24E-849A-9CF8ED4476AF}"/>
              </a:ext>
            </a:extLst>
          </p:cNvPr>
          <p:cNvSpPr>
            <a:spLocks noChangeArrowheads="1"/>
          </p:cNvSpPr>
          <p:nvPr/>
        </p:nvSpPr>
        <p:spPr bwMode="auto">
          <a:xfrm>
            <a:off x="652463" y="4191000"/>
            <a:ext cx="360362" cy="360363"/>
          </a:xfrm>
          <a:prstGeom prst="ellipse">
            <a:avLst/>
          </a:prstGeom>
          <a:solidFill>
            <a:schemeClr val="tx1"/>
          </a:solidFill>
          <a:ln w="38100">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79877" name="Rettangolo 4">
            <a:extLst>
              <a:ext uri="{FF2B5EF4-FFF2-40B4-BE49-F238E27FC236}">
                <a16:creationId xmlns:a16="http://schemas.microsoft.com/office/drawing/2014/main" id="{CC8E0CB3-0487-8B4B-A105-F8C818A23503}"/>
              </a:ext>
            </a:extLst>
          </p:cNvPr>
          <p:cNvSpPr>
            <a:spLocks noChangeArrowheads="1"/>
          </p:cNvSpPr>
          <p:nvPr/>
        </p:nvSpPr>
        <p:spPr bwMode="auto">
          <a:xfrm>
            <a:off x="274638" y="184150"/>
            <a:ext cx="87360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600"/>
              </a:spcAft>
              <a:buClr>
                <a:srgbClr val="FF0000"/>
              </a:buClr>
              <a:buFont typeface="Wingdings" pitchFamily="2" charset="2"/>
              <a:buChar char="Ø"/>
            </a:pPr>
            <a:r>
              <a:rPr lang="it-IT" altLang="en-US" sz="2800" b="1" dirty="0">
                <a:latin typeface="Arial" panose="020B0604020202020204" pitchFamily="34" charset="0"/>
                <a:cs typeface="Arial" panose="020B0604020202020204" pitchFamily="34" charset="0"/>
              </a:rPr>
              <a:t>model </a:t>
            </a:r>
            <a:r>
              <a:rPr lang="it-IT" altLang="en-US" sz="2800" b="1" dirty="0" err="1">
                <a:latin typeface="Arial" panose="020B0604020202020204" pitchFamily="34" charset="0"/>
                <a:cs typeface="Arial" panose="020B0604020202020204" pitchFamily="34" charset="0"/>
              </a:rPr>
              <a:t>only</a:t>
            </a:r>
            <a:r>
              <a:rPr lang="it-IT" altLang="en-US" sz="2800" b="1" dirty="0">
                <a:latin typeface="Arial" panose="020B0604020202020204" pitchFamily="34" charset="0"/>
                <a:cs typeface="Arial" panose="020B0604020202020204" pitchFamily="34" charset="0"/>
              </a:rPr>
              <a:t> </a:t>
            </a:r>
            <a:r>
              <a:rPr lang="it-IT" altLang="en-US" sz="2800" b="1" dirty="0" err="1">
                <a:latin typeface="Arial" panose="020B0604020202020204" pitchFamily="34" charset="0"/>
                <a:cs typeface="Arial" panose="020B0604020202020204" pitchFamily="34" charset="0"/>
              </a:rPr>
              <a:t>hydrophobic</a:t>
            </a:r>
            <a:r>
              <a:rPr lang="it-IT" altLang="en-US" sz="2800" b="1" dirty="0">
                <a:latin typeface="Arial" panose="020B0604020202020204" pitchFamily="34" charset="0"/>
                <a:cs typeface="Arial" panose="020B0604020202020204" pitchFamily="34" charset="0"/>
              </a:rPr>
              <a:t> interactions</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Immagine 2" descr="Schermata 11-2457716 alle 09.37.03.png">
            <a:extLst>
              <a:ext uri="{FF2B5EF4-FFF2-40B4-BE49-F238E27FC236}">
                <a16:creationId xmlns:a16="http://schemas.microsoft.com/office/drawing/2014/main" id="{4566E7C1-5100-F14B-AC13-74B875B2A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863" y="0"/>
            <a:ext cx="7485062" cy="530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ttangolo 3">
            <a:extLst>
              <a:ext uri="{FF2B5EF4-FFF2-40B4-BE49-F238E27FC236}">
                <a16:creationId xmlns:a16="http://schemas.microsoft.com/office/drawing/2014/main" id="{AEA446B3-6EBE-ED4A-92EA-B0AF3C780FDD}"/>
              </a:ext>
            </a:extLst>
          </p:cNvPr>
          <p:cNvSpPr>
            <a:spLocks noChangeArrowheads="1"/>
          </p:cNvSpPr>
          <p:nvPr/>
        </p:nvSpPr>
        <p:spPr bwMode="auto">
          <a:xfrm>
            <a:off x="182563" y="5249863"/>
            <a:ext cx="9174162"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
                <a:srgbClr val="FF0000"/>
              </a:buClr>
              <a:buFont typeface="Wingdings" pitchFamily="2" charset="2"/>
              <a:buChar char="Ø"/>
            </a:pPr>
            <a:r>
              <a:rPr lang="it-IT" altLang="en-US" sz="2800" dirty="0">
                <a:latin typeface="Arial" panose="020B0604020202020204" pitchFamily="34" charset="0"/>
                <a:cs typeface="Arial" panose="020B0604020202020204" pitchFamily="34" charset="0"/>
              </a:rPr>
              <a:t> The model </a:t>
            </a:r>
            <a:r>
              <a:rPr lang="it-IT" altLang="en-US" sz="2800" dirty="0" err="1">
                <a:latin typeface="Arial" panose="020B0604020202020204" pitchFamily="34" charset="0"/>
                <a:cs typeface="Arial" panose="020B0604020202020204" pitchFamily="34" charset="0"/>
              </a:rPr>
              <a:t>only</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represents</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two</a:t>
            </a:r>
            <a:r>
              <a:rPr lang="it-IT" altLang="en-US" sz="2800" dirty="0">
                <a:latin typeface="Arial" panose="020B0604020202020204" pitchFamily="34" charset="0"/>
                <a:cs typeface="Arial" panose="020B0604020202020204" pitchFamily="34" charset="0"/>
              </a:rPr>
              <a:t> groups of amino acids</a:t>
            </a:r>
          </a:p>
          <a:p>
            <a:pPr eaLnBrk="1" hangingPunct="1">
              <a:spcBef>
                <a:spcPct val="0"/>
              </a:spcBef>
              <a:buClr>
                <a:srgbClr val="FF0000"/>
              </a:buClr>
              <a:buFont typeface="Wingdings" pitchFamily="2" charset="2"/>
              <a:buChar char="Ø"/>
            </a:pPr>
            <a:r>
              <a:rPr lang="en-US" altLang="en-US" sz="2800" dirty="0">
                <a:latin typeface="Arial" panose="020B0604020202020204" pitchFamily="34" charset="0"/>
                <a:cs typeface="Arial" panose="020B0604020202020204" pitchFamily="34" charset="0"/>
              </a:rPr>
              <a:t> Model only backbone (C-α) positions</a:t>
            </a:r>
          </a:p>
          <a:p>
            <a:pPr eaLnBrk="1" hangingPunct="1">
              <a:spcBef>
                <a:spcPct val="0"/>
              </a:spcBef>
              <a:buClr>
                <a:srgbClr val="FF0000"/>
              </a:buClr>
              <a:buFont typeface="Wingdings" pitchFamily="2" charset="2"/>
              <a:buChar char="Ø"/>
            </a:pPr>
            <a:r>
              <a:rPr lang="it-IT" altLang="en-US" sz="2800" dirty="0">
                <a:latin typeface="Arial" panose="020B0604020202020204" pitchFamily="34" charset="0"/>
                <a:cs typeface="Arial" panose="020B0604020202020204" pitchFamily="34" charset="0"/>
              </a:rPr>
              <a:t> Model </a:t>
            </a:r>
            <a:r>
              <a:rPr lang="it-IT" altLang="en-US" sz="2800" dirty="0" err="1">
                <a:latin typeface="Arial" panose="020B0604020202020204" pitchFamily="34" charset="0"/>
                <a:cs typeface="Arial" panose="020B0604020202020204" pitchFamily="34" charset="0"/>
              </a:rPr>
              <a:t>only</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hydrophobic</a:t>
            </a:r>
            <a:r>
              <a:rPr lang="it-IT" altLang="en-US" sz="2800" dirty="0">
                <a:latin typeface="Arial" panose="020B0604020202020204" pitchFamily="34" charset="0"/>
                <a:cs typeface="Arial" panose="020B0604020202020204" pitchFamily="34" charset="0"/>
              </a:rPr>
              <a:t> interactions</a:t>
            </a:r>
          </a:p>
          <a:p>
            <a:pPr eaLnBrk="1" hangingPunct="1">
              <a:spcBef>
                <a:spcPct val="0"/>
              </a:spcBef>
              <a:buClr>
                <a:srgbClr val="FF0000"/>
              </a:buClr>
              <a:buFont typeface="Wingdings" pitchFamily="2" charset="2"/>
              <a:buChar char="Ø"/>
            </a:pPr>
            <a:endParaRPr lang="en-US" altLang="en-US" sz="2800" dirty="0">
              <a:cs typeface="Arial" panose="020B0604020202020204" pitchFamily="34" charset="0"/>
            </a:endParaRPr>
          </a:p>
          <a:p>
            <a:pPr eaLnBrk="1" hangingPunct="1">
              <a:spcBef>
                <a:spcPct val="0"/>
              </a:spcBef>
              <a:buClr>
                <a:srgbClr val="FF0000"/>
              </a:buClr>
              <a:buFont typeface="Wingdings" pitchFamily="2" charset="2"/>
              <a:buChar char="Ø"/>
            </a:pPr>
            <a:endParaRPr lang="it-IT" altLang="en-US" sz="2800" dirty="0">
              <a:cs typeface="Arial" panose="020B0604020202020204" pitchFamily="34" charset="0"/>
            </a:endParaRPr>
          </a:p>
        </p:txBody>
      </p:sp>
      <p:sp>
        <p:nvSpPr>
          <p:cNvPr id="5" name="CasellaDiTesto 4">
            <a:extLst>
              <a:ext uri="{FF2B5EF4-FFF2-40B4-BE49-F238E27FC236}">
                <a16:creationId xmlns:a16="http://schemas.microsoft.com/office/drawing/2014/main" id="{2AB10EEE-546D-3341-AA4D-B5F099896FA5}"/>
              </a:ext>
            </a:extLst>
          </p:cNvPr>
          <p:cNvSpPr txBox="1"/>
          <p:nvPr/>
        </p:nvSpPr>
        <p:spPr>
          <a:xfrm>
            <a:off x="1947863" y="-6350"/>
            <a:ext cx="1882775" cy="523875"/>
          </a:xfrm>
          <a:prstGeom prst="rect">
            <a:avLst/>
          </a:prstGeom>
          <a:solidFill>
            <a:schemeClr val="bg1"/>
          </a:solidFill>
        </p:spPr>
        <p:txBody>
          <a:bodyPr>
            <a:spAutoFit/>
          </a:bodyPr>
          <a:lstStyle/>
          <a:p>
            <a:pPr algn="ctr" eaLnBrk="1" fontAlgn="auto" hangingPunct="1">
              <a:spcBef>
                <a:spcPts val="0"/>
              </a:spcBef>
              <a:spcAft>
                <a:spcPts val="0"/>
              </a:spcAft>
              <a:defRPr/>
            </a:pP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PP</a:t>
            </a:r>
            <a:r>
              <a:rPr lang="it-IT" sz="2800" b="1" dirty="0">
                <a:solidFill>
                  <a:srgbClr val="008000"/>
                </a:solidFill>
                <a:latin typeface="+mn-lt"/>
                <a:ea typeface="+mn-ea"/>
              </a:rPr>
              <a:t>H</a:t>
            </a:r>
            <a:r>
              <a:rPr lang="it-IT" sz="2800" b="1" dirty="0">
                <a:solidFill>
                  <a:schemeClr val="tx1">
                    <a:lumMod val="50000"/>
                    <a:lumOff val="50000"/>
                  </a:schemeClr>
                </a:solidFill>
                <a:latin typeface="+mn-lt"/>
                <a:ea typeface="+mn-ea"/>
              </a:rPr>
              <a:t>P</a:t>
            </a:r>
            <a:r>
              <a:rPr lang="it-IT" sz="2800" b="1" dirty="0">
                <a:solidFill>
                  <a:srgbClr val="008000"/>
                </a:solidFill>
                <a:latin typeface="+mn-lt"/>
                <a:ea typeface="+mn-ea"/>
              </a:rPr>
              <a:t>H</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a:extLst>
              <a:ext uri="{FF2B5EF4-FFF2-40B4-BE49-F238E27FC236}">
                <a16:creationId xmlns:a16="http://schemas.microsoft.com/office/drawing/2014/main" id="{315A743D-EDE8-D647-B503-9DEE0F0C01C6}"/>
              </a:ext>
            </a:extLst>
          </p:cNvPr>
          <p:cNvSpPr>
            <a:spLocks noChangeArrowheads="1"/>
          </p:cNvSpPr>
          <p:nvPr/>
        </p:nvSpPr>
        <p:spPr bwMode="auto">
          <a:xfrm>
            <a:off x="515938" y="755650"/>
            <a:ext cx="6848475" cy="5506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en-US" altLang="en-US" b="1" dirty="0">
                <a:solidFill>
                  <a:srgbClr val="FF0000"/>
                </a:solidFill>
                <a:latin typeface="Arial" panose="020B0604020202020204" pitchFamily="34" charset="0"/>
                <a:cs typeface="Arial" panose="020B0604020202020204" pitchFamily="34" charset="0"/>
              </a:rPr>
              <a:t>Off-lattice models</a:t>
            </a:r>
          </a:p>
          <a:p>
            <a:pPr algn="just">
              <a:spcBef>
                <a:spcPct val="0"/>
              </a:spcBef>
              <a:buFontTx/>
              <a:buNone/>
            </a:pPr>
            <a:r>
              <a:rPr lang="it-IT" altLang="en-US" dirty="0">
                <a:latin typeface="Arial" panose="020B0604020202020204" pitchFamily="34" charset="0"/>
                <a:cs typeface="Arial" panose="020B0604020202020204" pitchFamily="34" charset="0"/>
              </a:rPr>
              <a:t>More </a:t>
            </a:r>
            <a:r>
              <a:rPr lang="it-IT" altLang="en-US" dirty="0" err="1">
                <a:latin typeface="Arial" panose="020B0604020202020204" pitchFamily="34" charset="0"/>
                <a:cs typeface="Arial" panose="020B0604020202020204" pitchFamily="34" charset="0"/>
              </a:rPr>
              <a:t>details</a:t>
            </a:r>
            <a:r>
              <a:rPr lang="it-IT" altLang="en-US" dirty="0">
                <a:latin typeface="Arial" panose="020B0604020202020204" pitchFamily="34" charset="0"/>
                <a:cs typeface="Arial" panose="020B0604020202020204" pitchFamily="34" charset="0"/>
              </a:rPr>
              <a:t> on the position of the side chains</a:t>
            </a:r>
          </a:p>
          <a:p>
            <a:pPr algn="just">
              <a:spcBef>
                <a:spcPct val="0"/>
              </a:spcBef>
              <a:buFontTx/>
              <a:buNone/>
            </a:pPr>
            <a:endParaRPr lang="en-US" altLang="en-US" b="1" dirty="0">
              <a:solidFill>
                <a:srgbClr val="FF0000"/>
              </a:solidFill>
              <a:latin typeface="Arial" panose="020B0604020202020204" pitchFamily="34" charset="0"/>
              <a:cs typeface="Arial" panose="020B0604020202020204" pitchFamily="34" charset="0"/>
            </a:endParaRPr>
          </a:p>
          <a:p>
            <a:pPr algn="just">
              <a:spcBef>
                <a:spcPct val="0"/>
              </a:spcBef>
              <a:buFontTx/>
              <a:buNone/>
            </a:pPr>
            <a:r>
              <a:rPr lang="en-US" altLang="en-US" b="1" dirty="0">
                <a:solidFill>
                  <a:srgbClr val="FF0000"/>
                </a:solidFill>
                <a:latin typeface="Arial" panose="020B0604020202020204" pitchFamily="34" charset="0"/>
                <a:cs typeface="Arial" panose="020B0604020202020204" pitchFamily="34" charset="0"/>
              </a:rPr>
              <a:t>+ More realistic energy and optimization functions</a:t>
            </a:r>
          </a:p>
          <a:p>
            <a:pPr marL="457200" indent="-457200" algn="just">
              <a:spcBef>
                <a:spcPct val="0"/>
              </a:spcBef>
            </a:pPr>
            <a:r>
              <a:rPr lang="it-IT" altLang="en-US" dirty="0" err="1">
                <a:latin typeface="Arial" panose="020B0604020202020204" pitchFamily="34" charset="0"/>
                <a:cs typeface="Arial" panose="020B0604020202020204" pitchFamily="34" charset="0"/>
              </a:rPr>
              <a:t>Hydrophobic</a:t>
            </a:r>
            <a:r>
              <a:rPr lang="it-IT" altLang="en-US" dirty="0">
                <a:latin typeface="Arial" panose="020B0604020202020204" pitchFamily="34" charset="0"/>
                <a:cs typeface="Arial" panose="020B0604020202020204" pitchFamily="34" charset="0"/>
              </a:rPr>
              <a:t> interactions
</a:t>
            </a:r>
            <a:r>
              <a:rPr lang="it-IT" altLang="en-US" dirty="0" err="1">
                <a:latin typeface="Arial" panose="020B0604020202020204" pitchFamily="34" charset="0"/>
                <a:cs typeface="Arial" panose="020B0604020202020204" pitchFamily="34" charset="0"/>
              </a:rPr>
              <a:t>Hydrogen</a:t>
            </a:r>
            <a:r>
              <a:rPr lang="it-IT" altLang="en-US" dirty="0">
                <a:latin typeface="Arial" panose="020B0604020202020204" pitchFamily="34" charset="0"/>
                <a:cs typeface="Arial" panose="020B0604020202020204" pitchFamily="34" charset="0"/>
              </a:rPr>
              <a:t> bonds
</a:t>
            </a:r>
            <a:r>
              <a:rPr lang="it-IT" altLang="en-US" dirty="0" err="1">
                <a:latin typeface="Arial" panose="020B0604020202020204" pitchFamily="34" charset="0"/>
                <a:cs typeface="Arial" panose="020B0604020202020204" pitchFamily="34" charset="0"/>
              </a:rPr>
              <a:t>Electrostatic</a:t>
            </a:r>
            <a:r>
              <a:rPr lang="it-IT" altLang="en-US" dirty="0">
                <a:latin typeface="Arial" panose="020B0604020202020204" pitchFamily="34" charset="0"/>
                <a:cs typeface="Arial" panose="020B0604020202020204" pitchFamily="34" charset="0"/>
              </a:rPr>
              <a:t> interactions</a:t>
            </a:r>
          </a:p>
          <a:p>
            <a:pPr marL="457200" indent="-457200" algn="just">
              <a:spcBef>
                <a:spcPct val="0"/>
              </a:spcBef>
            </a:pPr>
            <a:r>
              <a:rPr lang="it-IT" altLang="en-US" dirty="0">
                <a:latin typeface="Arial" panose="020B0604020202020204" pitchFamily="34" charset="0"/>
                <a:cs typeface="Arial" panose="020B0604020202020204" pitchFamily="34" charset="0"/>
              </a:rPr>
              <a:t>…</a:t>
            </a:r>
          </a:p>
          <a:p>
            <a:pPr algn="just">
              <a:spcBef>
                <a:spcPct val="0"/>
              </a:spcBef>
              <a:buFontTx/>
              <a:buNone/>
            </a:pPr>
            <a:endParaRPr lang="en-US" altLang="en-US"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a:extLst>
              <a:ext uri="{FF2B5EF4-FFF2-40B4-BE49-F238E27FC236}">
                <a16:creationId xmlns:a16="http://schemas.microsoft.com/office/drawing/2014/main" id="{8A070651-ABAD-9A46-ACBB-B5D038A83B2B}"/>
              </a:ext>
            </a:extLst>
          </p:cNvPr>
          <p:cNvSpPr>
            <a:spLocks noChangeArrowheads="1"/>
          </p:cNvSpPr>
          <p:nvPr/>
        </p:nvSpPr>
        <p:spPr bwMode="auto">
          <a:xfrm>
            <a:off x="196850" y="1997075"/>
            <a:ext cx="8667750" cy="4431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200"/>
              </a:spcAft>
            </a:pPr>
            <a:r>
              <a:rPr lang="it-IT" altLang="en-US" sz="2800" dirty="0">
                <a:latin typeface="Arial" panose="020B0604020202020204" pitchFamily="34" charset="0"/>
              </a:rPr>
              <a:t>The </a:t>
            </a:r>
            <a:r>
              <a:rPr lang="it-IT" altLang="en-US" sz="2800" dirty="0" err="1">
                <a:latin typeface="Arial" panose="020B0604020202020204" pitchFamily="34" charset="0"/>
              </a:rPr>
              <a:t>sequence</a:t>
            </a:r>
            <a:r>
              <a:rPr lang="it-IT" altLang="en-US" sz="2800" dirty="0">
                <a:latin typeface="Arial" panose="020B0604020202020204" pitchFamily="34" charset="0"/>
              </a:rPr>
              <a:t> </a:t>
            </a:r>
            <a:r>
              <a:rPr lang="it-IT" altLang="en-US" sz="2800" dirty="0" err="1">
                <a:latin typeface="Arial" panose="020B0604020202020204" pitchFamily="34" charset="0"/>
              </a:rPr>
              <a:t>evolves</a:t>
            </a:r>
            <a:r>
              <a:rPr lang="it-IT" altLang="en-US" sz="2800" dirty="0">
                <a:latin typeface="Arial" panose="020B0604020202020204" pitchFamily="34" charset="0"/>
              </a:rPr>
              <a:t> </a:t>
            </a:r>
            <a:r>
              <a:rPr lang="it-IT" altLang="en-US" sz="2800" dirty="0" err="1">
                <a:latin typeface="Arial" panose="020B0604020202020204" pitchFamily="34" charset="0"/>
              </a:rPr>
              <a:t>faster</a:t>
            </a:r>
            <a:r>
              <a:rPr lang="it-IT" altLang="en-US" sz="2800" dirty="0">
                <a:latin typeface="Arial" panose="020B0604020202020204" pitchFamily="34" charset="0"/>
              </a:rPr>
              <a:t> </a:t>
            </a:r>
            <a:r>
              <a:rPr lang="it-IT" altLang="en-US" sz="2800" dirty="0" err="1">
                <a:latin typeface="Arial" panose="020B0604020202020204" pitchFamily="34" charset="0"/>
              </a:rPr>
              <a:t>than</a:t>
            </a:r>
            <a:r>
              <a:rPr lang="it-IT" altLang="en-US" sz="2800" dirty="0">
                <a:latin typeface="Arial" panose="020B0604020202020204" pitchFamily="34" charset="0"/>
              </a:rPr>
              <a:t> the </a:t>
            </a:r>
            <a:r>
              <a:rPr lang="it-IT" altLang="en-US" sz="2800" dirty="0" err="1">
                <a:latin typeface="Arial" panose="020B0604020202020204" pitchFamily="34" charset="0"/>
              </a:rPr>
              <a:t>structure</a:t>
            </a:r>
            <a:r>
              <a:rPr lang="it-IT" altLang="en-US" sz="2800" dirty="0">
                <a:latin typeface="Arial" panose="020B0604020202020204" pitchFamily="34" charset="0"/>
              </a:rPr>
              <a:t> (</a:t>
            </a:r>
            <a:r>
              <a:rPr lang="it-IT" altLang="en-US" sz="2800" dirty="0" err="1">
                <a:latin typeface="Arial" panose="020B0604020202020204" pitchFamily="34" charset="0"/>
              </a:rPr>
              <a:t>Chothia</a:t>
            </a:r>
            <a:r>
              <a:rPr lang="it-IT" altLang="en-US" sz="2800" dirty="0">
                <a:latin typeface="Arial" panose="020B0604020202020204" pitchFamily="34" charset="0"/>
              </a:rPr>
              <a:t> &amp; </a:t>
            </a:r>
            <a:r>
              <a:rPr lang="it-IT" altLang="en-US" sz="2800" dirty="0" err="1">
                <a:latin typeface="Arial" panose="020B0604020202020204" pitchFamily="34" charset="0"/>
              </a:rPr>
              <a:t>Lesk</a:t>
            </a:r>
            <a:r>
              <a:rPr lang="it-IT" altLang="en-US" sz="2800" dirty="0">
                <a:latin typeface="Arial" panose="020B0604020202020204" pitchFamily="34" charset="0"/>
              </a:rPr>
              <a:t>, 1986)</a:t>
            </a:r>
          </a:p>
          <a:p>
            <a:pPr eaLnBrk="1" hangingPunct="1">
              <a:spcBef>
                <a:spcPct val="0"/>
              </a:spcBef>
              <a:spcAft>
                <a:spcPts val="1200"/>
              </a:spcAft>
            </a:pPr>
            <a:r>
              <a:rPr lang="it-IT" altLang="en-US" sz="2800" dirty="0">
                <a:latin typeface="Arial" panose="020B0604020202020204" pitchFamily="34" charset="0"/>
              </a:rPr>
              <a:t>Limited </a:t>
            </a:r>
            <a:r>
              <a:rPr lang="it-IT" altLang="en-US" sz="2800" dirty="0" err="1">
                <a:latin typeface="Arial" panose="020B0604020202020204" pitchFamily="34" charset="0"/>
              </a:rPr>
              <a:t>number</a:t>
            </a:r>
            <a:r>
              <a:rPr lang="it-IT" altLang="en-US" sz="2800" dirty="0">
                <a:latin typeface="Arial" panose="020B0604020202020204" pitchFamily="34" charset="0"/>
              </a:rPr>
              <a:t> of </a:t>
            </a:r>
            <a:r>
              <a:rPr lang="it-IT" altLang="en-US" sz="2800" dirty="0" err="1">
                <a:latin typeface="Arial" panose="020B0604020202020204" pitchFamily="34" charset="0"/>
              </a:rPr>
              <a:t>folds</a:t>
            </a:r>
            <a:r>
              <a:rPr lang="it-IT" altLang="en-US" sz="2800" dirty="0">
                <a:latin typeface="Arial" panose="020B0604020202020204" pitchFamily="34" charset="0"/>
              </a:rPr>
              <a:t> </a:t>
            </a:r>
            <a:r>
              <a:rPr lang="it-IT" altLang="en-US" sz="2800" dirty="0" err="1">
                <a:latin typeface="Arial" panose="020B0604020202020204" pitchFamily="34" charset="0"/>
              </a:rPr>
              <a:t>observed</a:t>
            </a:r>
            <a:r>
              <a:rPr lang="it-IT" altLang="en-US" sz="2800" dirty="0">
                <a:latin typeface="Arial" panose="020B0604020202020204" pitchFamily="34" charset="0"/>
              </a:rPr>
              <a:t> in nature (1,000?)</a:t>
            </a:r>
          </a:p>
          <a:p>
            <a:pPr algn="just" eaLnBrk="1" hangingPunct="1">
              <a:spcBef>
                <a:spcPct val="0"/>
              </a:spcBef>
              <a:spcAft>
                <a:spcPts val="1200"/>
              </a:spcAft>
            </a:pPr>
            <a:r>
              <a:rPr lang="it-IT" altLang="en-US" sz="2800" dirty="0">
                <a:latin typeface="Arial" panose="020B0604020202020204" pitchFamily="34" charset="0"/>
              </a:rPr>
              <a:t>In general, the </a:t>
            </a:r>
            <a:r>
              <a:rPr lang="it-IT" altLang="en-US" sz="2800" dirty="0" err="1">
                <a:latin typeface="Arial" panose="020B0604020202020204" pitchFamily="34" charset="0"/>
              </a:rPr>
              <a:t>greater</a:t>
            </a:r>
            <a:r>
              <a:rPr lang="it-IT" altLang="en-US" sz="2800" dirty="0">
                <a:latin typeface="Arial" panose="020B0604020202020204" pitchFamily="34" charset="0"/>
              </a:rPr>
              <a:t> the </a:t>
            </a:r>
            <a:r>
              <a:rPr lang="it-IT" altLang="en-US" sz="2800" dirty="0" err="1">
                <a:latin typeface="Arial" panose="020B0604020202020204" pitchFamily="34" charset="0"/>
              </a:rPr>
              <a:t>sequence</a:t>
            </a:r>
            <a:r>
              <a:rPr lang="it-IT" altLang="en-US" sz="2800" dirty="0">
                <a:latin typeface="Arial" panose="020B0604020202020204" pitchFamily="34" charset="0"/>
              </a:rPr>
              <a:t> </a:t>
            </a:r>
            <a:r>
              <a:rPr lang="it-IT" altLang="en-US" sz="2800" dirty="0" err="1">
                <a:latin typeface="Arial" panose="020B0604020202020204" pitchFamily="34" charset="0"/>
              </a:rPr>
              <a:t>identity</a:t>
            </a:r>
            <a:r>
              <a:rPr lang="it-IT" altLang="en-US" sz="2800" dirty="0">
                <a:latin typeface="Arial" panose="020B0604020202020204" pitchFamily="34" charset="0"/>
              </a:rPr>
              <a:t> </a:t>
            </a:r>
            <a:r>
              <a:rPr lang="it-IT" altLang="en-US" sz="2800" dirty="0" err="1">
                <a:latin typeface="Arial" panose="020B0604020202020204" pitchFamily="34" charset="0"/>
              </a:rPr>
              <a:t>between</a:t>
            </a:r>
            <a:r>
              <a:rPr lang="it-IT" altLang="en-US" sz="2800" dirty="0">
                <a:latin typeface="Arial" panose="020B0604020202020204" pitchFamily="34" charset="0"/>
              </a:rPr>
              <a:t> </a:t>
            </a:r>
            <a:r>
              <a:rPr lang="it-IT" altLang="en-US" sz="2800" dirty="0" err="1">
                <a:latin typeface="Arial" panose="020B0604020202020204" pitchFamily="34" charset="0"/>
              </a:rPr>
              <a:t>two</a:t>
            </a:r>
            <a:r>
              <a:rPr lang="it-IT" altLang="en-US" sz="2800" dirty="0">
                <a:latin typeface="Arial" panose="020B0604020202020204" pitchFamily="34" charset="0"/>
              </a:rPr>
              <a:t> </a:t>
            </a:r>
            <a:r>
              <a:rPr lang="it-IT" altLang="en-US" sz="2800" dirty="0" err="1">
                <a:latin typeface="Arial" panose="020B0604020202020204" pitchFamily="34" charset="0"/>
              </a:rPr>
              <a:t>proteins</a:t>
            </a:r>
            <a:r>
              <a:rPr lang="it-IT" altLang="en-US" sz="2800" dirty="0">
                <a:latin typeface="Arial" panose="020B0604020202020204" pitchFamily="34" charset="0"/>
              </a:rPr>
              <a:t>, the </a:t>
            </a:r>
            <a:r>
              <a:rPr lang="it-IT" altLang="en-US" sz="2800" dirty="0" err="1">
                <a:latin typeface="Arial" panose="020B0604020202020204" pitchFamily="34" charset="0"/>
              </a:rPr>
              <a:t>greater</a:t>
            </a:r>
            <a:r>
              <a:rPr lang="it-IT" altLang="en-US" sz="2800" dirty="0">
                <a:latin typeface="Arial" panose="020B0604020202020204" pitchFamily="34" charset="0"/>
              </a:rPr>
              <a:t> the </a:t>
            </a:r>
            <a:r>
              <a:rPr lang="it-IT" altLang="en-US" sz="2800" dirty="0" err="1">
                <a:latin typeface="Arial" panose="020B0604020202020204" pitchFamily="34" charset="0"/>
              </a:rPr>
              <a:t>similarity</a:t>
            </a:r>
            <a:r>
              <a:rPr lang="it-IT" altLang="en-US" sz="2800" dirty="0">
                <a:latin typeface="Arial" panose="020B0604020202020204" pitchFamily="34" charset="0"/>
              </a:rPr>
              <a:t> </a:t>
            </a:r>
            <a:r>
              <a:rPr lang="it-IT" altLang="en-US" sz="2800" dirty="0" err="1">
                <a:latin typeface="Arial" panose="020B0604020202020204" pitchFamily="34" charset="0"/>
              </a:rPr>
              <a:t>between</a:t>
            </a:r>
            <a:r>
              <a:rPr lang="it-IT" altLang="en-US" sz="2800" dirty="0">
                <a:latin typeface="Arial" panose="020B0604020202020204" pitchFamily="34" charset="0"/>
              </a:rPr>
              <a:t> </a:t>
            </a:r>
            <a:r>
              <a:rPr lang="it-IT" altLang="en-US" sz="2800" dirty="0" err="1">
                <a:latin typeface="Arial" panose="020B0604020202020204" pitchFamily="34" charset="0"/>
              </a:rPr>
              <a:t>their</a:t>
            </a:r>
            <a:r>
              <a:rPr lang="it-IT" altLang="en-US" sz="2800" dirty="0">
                <a:latin typeface="Arial" panose="020B0604020202020204" pitchFamily="34" charset="0"/>
              </a:rPr>
              <a:t> </a:t>
            </a:r>
            <a:r>
              <a:rPr lang="it-IT" altLang="en-US" sz="2800" dirty="0" err="1">
                <a:latin typeface="Arial" panose="020B0604020202020204" pitchFamily="34" charset="0"/>
              </a:rPr>
              <a:t>structures</a:t>
            </a:r>
            <a:endParaRPr lang="it-IT" altLang="en-US" sz="2800" dirty="0">
              <a:latin typeface="Arial" panose="020B0604020202020204" pitchFamily="34" charset="0"/>
            </a:endParaRPr>
          </a:p>
          <a:p>
            <a:pPr algn="just" eaLnBrk="1" hangingPunct="1">
              <a:spcBef>
                <a:spcPct val="0"/>
              </a:spcBef>
              <a:spcAft>
                <a:spcPts val="1200"/>
              </a:spcAft>
            </a:pPr>
            <a:r>
              <a:rPr lang="it-IT" altLang="en-US" sz="2800" dirty="0">
                <a:latin typeface="Arial" panose="020B0604020202020204" pitchFamily="34" charset="0"/>
              </a:rPr>
              <a:t>The </a:t>
            </a:r>
            <a:r>
              <a:rPr lang="it-IT" altLang="en-US" sz="2800" dirty="0" err="1">
                <a:latin typeface="Arial" panose="020B0604020202020204" pitchFamily="34" charset="0"/>
              </a:rPr>
              <a:t>quality</a:t>
            </a:r>
            <a:r>
              <a:rPr lang="it-IT" altLang="en-US" sz="2800" dirty="0">
                <a:latin typeface="Arial" panose="020B0604020202020204" pitchFamily="34" charset="0"/>
              </a:rPr>
              <a:t> of the model </a:t>
            </a:r>
            <a:r>
              <a:rPr lang="it-IT" altLang="en-US" sz="2800" dirty="0" err="1">
                <a:latin typeface="Arial" panose="020B0604020202020204" pitchFamily="34" charset="0"/>
              </a:rPr>
              <a:t>depends</a:t>
            </a:r>
            <a:r>
              <a:rPr lang="it-IT" altLang="en-US" sz="2800" dirty="0">
                <a:latin typeface="Arial" panose="020B0604020202020204" pitchFamily="34" charset="0"/>
              </a:rPr>
              <a:t> on the </a:t>
            </a:r>
            <a:r>
              <a:rPr lang="it-IT" altLang="en-US" sz="2800" dirty="0" err="1">
                <a:latin typeface="Arial" panose="020B0604020202020204" pitchFamily="34" charset="0"/>
              </a:rPr>
              <a:t>similarity</a:t>
            </a:r>
            <a:r>
              <a:rPr lang="it-IT" altLang="en-US" sz="2800" dirty="0">
                <a:latin typeface="Arial" panose="020B0604020202020204" pitchFamily="34" charset="0"/>
              </a:rPr>
              <a:t> </a:t>
            </a:r>
            <a:r>
              <a:rPr lang="it-IT" altLang="en-US" sz="2800" dirty="0" err="1">
                <a:latin typeface="Arial" panose="020B0604020202020204" pitchFamily="34" charset="0"/>
              </a:rPr>
              <a:t>between</a:t>
            </a:r>
            <a:r>
              <a:rPr lang="it-IT" altLang="en-US" sz="2800" dirty="0">
                <a:latin typeface="Arial" panose="020B0604020202020204" pitchFamily="34" charset="0"/>
              </a:rPr>
              <a:t> the </a:t>
            </a:r>
            <a:r>
              <a:rPr lang="it-IT" altLang="en-US" sz="2800" dirty="0" err="1">
                <a:latin typeface="Arial" panose="020B0604020202020204" pitchFamily="34" charset="0"/>
              </a:rPr>
              <a:t>sequences</a:t>
            </a:r>
            <a:r>
              <a:rPr lang="it-IT" altLang="en-US" sz="2800" dirty="0">
                <a:latin typeface="Arial" panose="020B0604020202020204" pitchFamily="34" charset="0"/>
              </a:rPr>
              <a:t> of the </a:t>
            </a:r>
            <a:r>
              <a:rPr lang="it-IT" altLang="en-US" sz="2800" dirty="0" err="1">
                <a:latin typeface="Arial" panose="020B0604020202020204" pitchFamily="34" charset="0"/>
              </a:rPr>
              <a:t>two</a:t>
            </a:r>
            <a:r>
              <a:rPr lang="it-IT" altLang="en-US" sz="2800" dirty="0">
                <a:latin typeface="Arial" panose="020B0604020202020204" pitchFamily="34" charset="0"/>
              </a:rPr>
              <a:t> </a:t>
            </a:r>
            <a:r>
              <a:rPr lang="it-IT" altLang="en-US" sz="2800" dirty="0" err="1">
                <a:latin typeface="Arial" panose="020B0604020202020204" pitchFamily="34" charset="0"/>
              </a:rPr>
              <a:t>proteins</a:t>
            </a:r>
            <a:endParaRPr lang="it-IT" altLang="en-US" sz="2800" dirty="0">
              <a:latin typeface="Arial" panose="020B0604020202020204" pitchFamily="34" charset="0"/>
            </a:endParaRPr>
          </a:p>
        </p:txBody>
      </p:sp>
      <p:sp>
        <p:nvSpPr>
          <p:cNvPr id="11" name="Esagono orizzontale 10">
            <a:extLst>
              <a:ext uri="{FF2B5EF4-FFF2-40B4-BE49-F238E27FC236}">
                <a16:creationId xmlns:a16="http://schemas.microsoft.com/office/drawing/2014/main" id="{6F31AD37-1444-9D43-BA44-E28A5C2D6157}"/>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84997" name="CasellaDiTesto 11">
            <a:extLst>
              <a:ext uri="{FF2B5EF4-FFF2-40B4-BE49-F238E27FC236}">
                <a16:creationId xmlns:a16="http://schemas.microsoft.com/office/drawing/2014/main" id="{9E5531F4-7DFF-0140-A87D-92BE775A1F9D}"/>
              </a:ext>
            </a:extLst>
          </p:cNvPr>
          <p:cNvSpPr txBox="1">
            <a:spLocks noChangeArrowheads="1"/>
          </p:cNvSpPr>
          <p:nvPr/>
        </p:nvSpPr>
        <p:spPr bwMode="auto">
          <a:xfrm>
            <a:off x="196850" y="247490"/>
            <a:ext cx="1652588" cy="1261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900" b="1" dirty="0" err="1">
                <a:solidFill>
                  <a:srgbClr val="000000"/>
                </a:solidFill>
                <a:latin typeface="Arial" panose="020B0604020202020204" pitchFamily="34" charset="0"/>
                <a:cs typeface="Arial" panose="020B0604020202020204" pitchFamily="34" charset="0"/>
              </a:rPr>
              <a:t>Homology</a:t>
            </a:r>
            <a:endParaRPr lang="it-IT" altLang="en-US" sz="1900" b="1" dirty="0">
              <a:solidFill>
                <a:srgbClr val="000000"/>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sz="1900" b="1" dirty="0">
                <a:solidFill>
                  <a:srgbClr val="000000"/>
                </a:solidFill>
                <a:latin typeface="Arial" panose="020B0604020202020204" pitchFamily="34" charset="0"/>
                <a:cs typeface="Arial" panose="020B0604020202020204" pitchFamily="34" charset="0"/>
              </a:rPr>
              <a:t>or Comparative </a:t>
            </a:r>
            <a:r>
              <a:rPr lang="it-IT" altLang="en-US" sz="1900" b="1" dirty="0" err="1">
                <a:solidFill>
                  <a:srgbClr val="000000"/>
                </a:solidFill>
                <a:latin typeface="Arial" panose="020B0604020202020204" pitchFamily="34" charset="0"/>
                <a:cs typeface="Arial" panose="020B0604020202020204" pitchFamily="34" charset="0"/>
              </a:rPr>
              <a:t>modelling</a:t>
            </a:r>
            <a:endParaRPr lang="it-IT" altLang="en-US" sz="1900" b="1" dirty="0">
              <a:solidFill>
                <a:srgbClr val="000000"/>
              </a:solidFill>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A2144330-72EA-8695-8CEC-80AACAEC5767}"/>
              </a:ext>
            </a:extLst>
          </p:cNvPr>
          <p:cNvSpPr>
            <a:spLocks noChangeArrowheads="1"/>
          </p:cNvSpPr>
          <p:nvPr/>
        </p:nvSpPr>
        <p:spPr bwMode="auto">
          <a:xfrm>
            <a:off x="1550241" y="81342"/>
            <a:ext cx="7347697" cy="584775"/>
          </a:xfrm>
          <a:prstGeom prst="rect">
            <a:avLst/>
          </a:prstGeom>
          <a:noFill/>
          <a:ln>
            <a:noFill/>
          </a:ln>
          <a:effectLst/>
        </p:spPr>
        <p:txBody>
          <a:bodyPr wrap="square">
            <a:spAutoFit/>
          </a:bodyPr>
          <a:lstStyle/>
          <a:p>
            <a:pPr algn="ctr" eaLnBrk="1" fontAlgn="auto" hangingPunct="1">
              <a:spcBef>
                <a:spcPts val="0"/>
              </a:spcBef>
              <a:spcAft>
                <a:spcPts val="0"/>
              </a:spcAft>
              <a:defRPr/>
            </a:pPr>
            <a:r>
              <a:rPr lang="it-IT" sz="3200" i="1" dirty="0" err="1">
                <a:solidFill>
                  <a:srgbClr val="011BA1"/>
                </a:solidFill>
                <a:latin typeface="Arial"/>
                <a:ea typeface="+mn-ea"/>
              </a:rPr>
              <a:t>Homology</a:t>
            </a:r>
            <a:r>
              <a:rPr lang="it-IT" sz="3200" i="1" dirty="0">
                <a:solidFill>
                  <a:srgbClr val="011BA1"/>
                </a:solidFill>
                <a:latin typeface="Arial"/>
                <a:ea typeface="+mn-ea"/>
              </a:rPr>
              <a:t> (or Comparative</a:t>
            </a:r>
            <a:r>
              <a:rPr lang="it-IT" sz="3200" dirty="0">
                <a:solidFill>
                  <a:srgbClr val="011BA1"/>
                </a:solidFill>
                <a:latin typeface="Arial"/>
                <a:ea typeface="+mn-ea"/>
              </a:rPr>
              <a:t>) </a:t>
            </a:r>
            <a:r>
              <a:rPr lang="it-IT" sz="3200" i="1" dirty="0" err="1">
                <a:solidFill>
                  <a:srgbClr val="011BA1"/>
                </a:solidFill>
                <a:latin typeface="Arial"/>
                <a:ea typeface="+mn-ea"/>
              </a:rPr>
              <a:t>Modelling</a:t>
            </a:r>
            <a:endParaRPr lang="it-IT" sz="3200" dirty="0">
              <a:solidFill>
                <a:srgbClr val="011BA1"/>
              </a:solidFill>
              <a:latin typeface="Arial"/>
              <a:ea typeface="+mn-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3807968-C896-C945-8129-0EFC5AEE4F79}"/>
              </a:ext>
            </a:extLst>
          </p:cNvPr>
          <p:cNvSpPr>
            <a:spLocks noChangeArrowheads="1"/>
          </p:cNvSpPr>
          <p:nvPr/>
        </p:nvSpPr>
        <p:spPr bwMode="auto">
          <a:xfrm>
            <a:off x="1550241" y="75286"/>
            <a:ext cx="7347697" cy="584775"/>
          </a:xfrm>
          <a:prstGeom prst="rect">
            <a:avLst/>
          </a:prstGeom>
          <a:noFill/>
          <a:ln>
            <a:noFill/>
          </a:ln>
          <a:effectLst/>
        </p:spPr>
        <p:txBody>
          <a:bodyPr wrap="square">
            <a:spAutoFit/>
          </a:bodyPr>
          <a:lstStyle/>
          <a:p>
            <a:pPr algn="ctr" eaLnBrk="1" fontAlgn="auto" hangingPunct="1">
              <a:spcBef>
                <a:spcPts val="0"/>
              </a:spcBef>
              <a:spcAft>
                <a:spcPts val="0"/>
              </a:spcAft>
              <a:defRPr/>
            </a:pPr>
            <a:r>
              <a:rPr lang="it-IT" sz="3200" i="1" dirty="0" err="1">
                <a:solidFill>
                  <a:srgbClr val="011BA1"/>
                </a:solidFill>
                <a:latin typeface="Arial"/>
                <a:ea typeface="+mn-ea"/>
              </a:rPr>
              <a:t>Homology</a:t>
            </a:r>
            <a:r>
              <a:rPr lang="it-IT" sz="3200" i="1" dirty="0">
                <a:solidFill>
                  <a:srgbClr val="011BA1"/>
                </a:solidFill>
                <a:latin typeface="Arial"/>
                <a:ea typeface="+mn-ea"/>
              </a:rPr>
              <a:t> (or Comparative</a:t>
            </a:r>
            <a:r>
              <a:rPr lang="it-IT" sz="3200" dirty="0">
                <a:solidFill>
                  <a:srgbClr val="011BA1"/>
                </a:solidFill>
                <a:latin typeface="Arial"/>
                <a:ea typeface="+mn-ea"/>
              </a:rPr>
              <a:t>) </a:t>
            </a:r>
            <a:r>
              <a:rPr lang="it-IT" sz="3200" i="1" dirty="0" err="1">
                <a:solidFill>
                  <a:srgbClr val="011BA1"/>
                </a:solidFill>
                <a:latin typeface="Arial"/>
                <a:ea typeface="+mn-ea"/>
              </a:rPr>
              <a:t>Modelling</a:t>
            </a:r>
            <a:endParaRPr lang="it-IT" sz="3200" dirty="0">
              <a:solidFill>
                <a:srgbClr val="011BA1"/>
              </a:solidFill>
              <a:latin typeface="Arial"/>
              <a:ea typeface="+mn-ea"/>
            </a:endParaRPr>
          </a:p>
        </p:txBody>
      </p:sp>
      <p:pic>
        <p:nvPicPr>
          <p:cNvPr id="86018" name="Immagine 1">
            <a:extLst>
              <a:ext uri="{FF2B5EF4-FFF2-40B4-BE49-F238E27FC236}">
                <a16:creationId xmlns:a16="http://schemas.microsoft.com/office/drawing/2014/main" id="{0DE20315-952D-8049-9A1F-D5EB3E29B4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2267" y="789813"/>
            <a:ext cx="4986337" cy="4810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ttangolo 2">
            <a:extLst>
              <a:ext uri="{FF2B5EF4-FFF2-40B4-BE49-F238E27FC236}">
                <a16:creationId xmlns:a16="http://schemas.microsoft.com/office/drawing/2014/main" id="{725D8541-2DD8-3C44-8D6D-B0D52C19B019}"/>
              </a:ext>
            </a:extLst>
          </p:cNvPr>
          <p:cNvSpPr>
            <a:spLocks noChangeArrowheads="1"/>
          </p:cNvSpPr>
          <p:nvPr/>
        </p:nvSpPr>
        <p:spPr bwMode="auto">
          <a:xfrm>
            <a:off x="1550242" y="5487834"/>
            <a:ext cx="7593758" cy="1015663"/>
          </a:xfrm>
          <a:prstGeom prst="rect">
            <a:avLst/>
          </a:prstGeom>
          <a:solidFill>
            <a:srgbClr val="011BA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endParaRPr lang="it-IT" altLang="en-US" sz="2000" dirty="0">
              <a:solidFill>
                <a:schemeClr val="bg1"/>
              </a:solidFill>
              <a:latin typeface="Arial" panose="020B0604020202020204" pitchFamily="34" charset="0"/>
            </a:endParaRPr>
          </a:p>
          <a:p>
            <a:pPr algn="just" eaLnBrk="1" hangingPunct="1">
              <a:spcBef>
                <a:spcPct val="0"/>
              </a:spcBef>
              <a:buFontTx/>
              <a:buNone/>
            </a:pPr>
            <a:r>
              <a:rPr lang="it-IT" altLang="en-US" sz="2000" dirty="0" err="1">
                <a:solidFill>
                  <a:schemeClr val="bg1"/>
                </a:solidFill>
                <a:latin typeface="Arial" panose="020B0604020202020204" pitchFamily="34" charset="0"/>
              </a:rPr>
              <a:t>If</a:t>
            </a:r>
            <a:r>
              <a:rPr lang="it-IT" altLang="en-US" sz="2000" dirty="0">
                <a:solidFill>
                  <a:schemeClr val="bg1"/>
                </a:solidFill>
                <a:latin typeface="Arial" panose="020B0604020202020204" pitchFamily="34" charset="0"/>
              </a:rPr>
              <a:t> the </a:t>
            </a:r>
            <a:r>
              <a:rPr lang="it-IT" altLang="en-US" sz="2000" dirty="0" err="1">
                <a:solidFill>
                  <a:schemeClr val="bg1"/>
                </a:solidFill>
                <a:latin typeface="Arial" panose="020B0604020202020204" pitchFamily="34" charset="0"/>
              </a:rPr>
              <a:t>identity</a:t>
            </a:r>
            <a:r>
              <a:rPr lang="it-IT" altLang="en-US" sz="2000" dirty="0">
                <a:solidFill>
                  <a:schemeClr val="bg1"/>
                </a:solidFill>
                <a:latin typeface="Arial" panose="020B0604020202020204" pitchFamily="34" charset="0"/>
              </a:rPr>
              <a:t> </a:t>
            </a:r>
            <a:r>
              <a:rPr lang="it-IT" altLang="en-US" sz="2000" dirty="0" err="1">
                <a:solidFill>
                  <a:schemeClr val="bg1"/>
                </a:solidFill>
                <a:latin typeface="Arial" panose="020B0604020202020204" pitchFamily="34" charset="0"/>
              </a:rPr>
              <a:t>between</a:t>
            </a:r>
            <a:r>
              <a:rPr lang="it-IT" altLang="en-US" sz="2000" dirty="0">
                <a:solidFill>
                  <a:schemeClr val="bg1"/>
                </a:solidFill>
                <a:latin typeface="Arial" panose="020B0604020202020204" pitchFamily="34" charset="0"/>
              </a:rPr>
              <a:t> </a:t>
            </a:r>
            <a:r>
              <a:rPr lang="it-IT" altLang="en-US" sz="2000" dirty="0" err="1">
                <a:solidFill>
                  <a:schemeClr val="bg1"/>
                </a:solidFill>
                <a:latin typeface="Arial" panose="020B0604020202020204" pitchFamily="34" charset="0"/>
              </a:rPr>
              <a:t>two</a:t>
            </a:r>
            <a:r>
              <a:rPr lang="it-IT" altLang="en-US" sz="2000" dirty="0">
                <a:solidFill>
                  <a:schemeClr val="bg1"/>
                </a:solidFill>
                <a:latin typeface="Arial" panose="020B0604020202020204" pitchFamily="34" charset="0"/>
              </a:rPr>
              <a:t> </a:t>
            </a:r>
            <a:r>
              <a:rPr lang="it-IT" altLang="en-US" sz="2000" dirty="0" err="1">
                <a:solidFill>
                  <a:schemeClr val="bg1"/>
                </a:solidFill>
                <a:latin typeface="Arial" panose="020B0604020202020204" pitchFamily="34" charset="0"/>
              </a:rPr>
              <a:t>protein</a:t>
            </a:r>
            <a:r>
              <a:rPr lang="it-IT" altLang="en-US" sz="2000" dirty="0">
                <a:solidFill>
                  <a:schemeClr val="bg1"/>
                </a:solidFill>
                <a:latin typeface="Arial" panose="020B0604020202020204" pitchFamily="34" charset="0"/>
              </a:rPr>
              <a:t> </a:t>
            </a:r>
            <a:r>
              <a:rPr lang="it-IT" altLang="en-US" sz="2000" dirty="0" err="1">
                <a:solidFill>
                  <a:schemeClr val="bg1"/>
                </a:solidFill>
                <a:latin typeface="Arial" panose="020B0604020202020204" pitchFamily="34" charset="0"/>
              </a:rPr>
              <a:t>sequences</a:t>
            </a:r>
            <a:r>
              <a:rPr lang="it-IT" altLang="en-US" sz="2000" dirty="0">
                <a:solidFill>
                  <a:schemeClr val="bg1"/>
                </a:solidFill>
                <a:latin typeface="Arial" panose="020B0604020202020204" pitchFamily="34" charset="0"/>
              </a:rPr>
              <a:t> </a:t>
            </a:r>
            <a:r>
              <a:rPr lang="it-IT" altLang="en-US" sz="2000" dirty="0" err="1">
                <a:solidFill>
                  <a:schemeClr val="bg1"/>
                </a:solidFill>
                <a:latin typeface="Arial" panose="020B0604020202020204" pitchFamily="34" charset="0"/>
              </a:rPr>
              <a:t>is</a:t>
            </a:r>
            <a:r>
              <a:rPr lang="it-IT" altLang="en-US" sz="2000" dirty="0">
                <a:solidFill>
                  <a:schemeClr val="bg1"/>
                </a:solidFill>
                <a:latin typeface="Arial" panose="020B0604020202020204" pitchFamily="34" charset="0"/>
              </a:rPr>
              <a:t> </a:t>
            </a:r>
            <a:r>
              <a:rPr lang="it-IT" altLang="en-US" sz="2000" dirty="0" err="1">
                <a:solidFill>
                  <a:schemeClr val="bg1"/>
                </a:solidFill>
                <a:latin typeface="Arial" panose="020B0604020202020204" pitchFamily="34" charset="0"/>
              </a:rPr>
              <a:t>greater</a:t>
            </a:r>
            <a:r>
              <a:rPr lang="it-IT" altLang="en-US" sz="2000" dirty="0">
                <a:solidFill>
                  <a:schemeClr val="bg1"/>
                </a:solidFill>
                <a:latin typeface="Arial" panose="020B0604020202020204" pitchFamily="34" charset="0"/>
              </a:rPr>
              <a:t> </a:t>
            </a:r>
          </a:p>
          <a:p>
            <a:pPr algn="just" eaLnBrk="1" hangingPunct="1">
              <a:spcBef>
                <a:spcPct val="0"/>
              </a:spcBef>
              <a:buFontTx/>
              <a:buNone/>
            </a:pPr>
            <a:r>
              <a:rPr lang="it-IT" altLang="en-US" sz="2000" dirty="0" err="1">
                <a:solidFill>
                  <a:schemeClr val="bg1"/>
                </a:solidFill>
                <a:latin typeface="Arial" panose="020B0604020202020204" pitchFamily="34" charset="0"/>
              </a:rPr>
              <a:t>than</a:t>
            </a:r>
            <a:r>
              <a:rPr lang="it-IT" altLang="en-US" sz="2000" dirty="0">
                <a:solidFill>
                  <a:schemeClr val="bg1"/>
                </a:solidFill>
                <a:latin typeface="Arial" panose="020B0604020202020204" pitchFamily="34" charset="0"/>
              </a:rPr>
              <a:t> 30%, </a:t>
            </a:r>
            <a:r>
              <a:rPr lang="it-IT" altLang="en-US" sz="2000" dirty="0" err="1">
                <a:solidFill>
                  <a:schemeClr val="bg1"/>
                </a:solidFill>
                <a:latin typeface="Arial" panose="020B0604020202020204" pitchFamily="34" charset="0"/>
              </a:rPr>
              <a:t>it</a:t>
            </a:r>
            <a:r>
              <a:rPr lang="it-IT" altLang="en-US" sz="2000" dirty="0">
                <a:solidFill>
                  <a:schemeClr val="bg1"/>
                </a:solidFill>
                <a:latin typeface="Arial" panose="020B0604020202020204" pitchFamily="34" charset="0"/>
              </a:rPr>
              <a:t> can be </a:t>
            </a:r>
            <a:r>
              <a:rPr lang="it-IT" altLang="en-US" sz="2000" dirty="0" err="1">
                <a:solidFill>
                  <a:schemeClr val="bg1"/>
                </a:solidFill>
                <a:latin typeface="Arial" panose="020B0604020202020204" pitchFamily="34" charset="0"/>
              </a:rPr>
              <a:t>assumed</a:t>
            </a:r>
            <a:r>
              <a:rPr lang="it-IT" altLang="en-US" sz="2000" dirty="0">
                <a:solidFill>
                  <a:schemeClr val="bg1"/>
                </a:solidFill>
                <a:latin typeface="Arial" panose="020B0604020202020204" pitchFamily="34" charset="0"/>
              </a:rPr>
              <a:t> </a:t>
            </a:r>
            <a:r>
              <a:rPr lang="it-IT" altLang="en-US" sz="2000" dirty="0" err="1">
                <a:solidFill>
                  <a:schemeClr val="bg1"/>
                </a:solidFill>
                <a:latin typeface="Arial" panose="020B0604020202020204" pitchFamily="34" charset="0"/>
              </a:rPr>
              <a:t>that</a:t>
            </a:r>
            <a:r>
              <a:rPr lang="it-IT" altLang="en-US" sz="2000" dirty="0">
                <a:solidFill>
                  <a:schemeClr val="bg1"/>
                </a:solidFill>
                <a:latin typeface="Arial" panose="020B0604020202020204" pitchFamily="34" charset="0"/>
              </a:rPr>
              <a:t> </a:t>
            </a:r>
            <a:r>
              <a:rPr lang="it-IT" altLang="en-US" sz="2000" dirty="0" err="1">
                <a:solidFill>
                  <a:schemeClr val="bg1"/>
                </a:solidFill>
                <a:latin typeface="Arial" panose="020B0604020202020204" pitchFamily="34" charset="0"/>
              </a:rPr>
              <a:t>their</a:t>
            </a:r>
            <a:r>
              <a:rPr lang="it-IT" altLang="en-US" sz="2000" dirty="0">
                <a:solidFill>
                  <a:schemeClr val="bg1"/>
                </a:solidFill>
                <a:latin typeface="Arial" panose="020B0604020202020204" pitchFamily="34" charset="0"/>
              </a:rPr>
              <a:t> </a:t>
            </a:r>
            <a:r>
              <a:rPr lang="it-IT" altLang="en-US" sz="2000" dirty="0" err="1">
                <a:solidFill>
                  <a:schemeClr val="bg1"/>
                </a:solidFill>
                <a:latin typeface="Arial" panose="020B0604020202020204" pitchFamily="34" charset="0"/>
              </a:rPr>
              <a:t>structures</a:t>
            </a:r>
            <a:r>
              <a:rPr lang="it-IT" altLang="en-US" sz="2000" dirty="0">
                <a:solidFill>
                  <a:schemeClr val="bg1"/>
                </a:solidFill>
                <a:latin typeface="Arial" panose="020B0604020202020204" pitchFamily="34" charset="0"/>
              </a:rPr>
              <a:t> are </a:t>
            </a:r>
            <a:r>
              <a:rPr lang="it-IT" altLang="en-US" sz="2000" dirty="0" err="1">
                <a:solidFill>
                  <a:schemeClr val="bg1"/>
                </a:solidFill>
                <a:latin typeface="Arial" panose="020B0604020202020204" pitchFamily="34" charset="0"/>
              </a:rPr>
              <a:t>similar</a:t>
            </a:r>
            <a:endParaRPr lang="it-IT" altLang="en-US" sz="2000" dirty="0">
              <a:solidFill>
                <a:schemeClr val="bg1"/>
              </a:solidFill>
              <a:latin typeface="Arial" panose="020B0604020202020204" pitchFamily="34" charset="0"/>
            </a:endParaRPr>
          </a:p>
        </p:txBody>
      </p:sp>
      <p:sp>
        <p:nvSpPr>
          <p:cNvPr id="86022" name="Rettangolo 3">
            <a:extLst>
              <a:ext uri="{FF2B5EF4-FFF2-40B4-BE49-F238E27FC236}">
                <a16:creationId xmlns:a16="http://schemas.microsoft.com/office/drawing/2014/main" id="{478376CA-EAA9-ED45-8FE3-761B9F6745F9}"/>
              </a:ext>
            </a:extLst>
          </p:cNvPr>
          <p:cNvSpPr>
            <a:spLocks noChangeArrowheads="1"/>
          </p:cNvSpPr>
          <p:nvPr/>
        </p:nvSpPr>
        <p:spPr bwMode="auto">
          <a:xfrm>
            <a:off x="150813" y="1984375"/>
            <a:ext cx="3849687"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400" b="1" dirty="0"/>
              <a:t>RMSD (root-mean-square deviation</a:t>
            </a:r>
            <a:r>
              <a:rPr lang="en-US" altLang="en-US" sz="2400" dirty="0"/>
              <a:t>) = average distance between the atoms (usually the backbone atoms) of </a:t>
            </a:r>
            <a:r>
              <a:rPr lang="en-US" altLang="en-US" sz="2400" b="1" dirty="0"/>
              <a:t>superimposed proteins</a:t>
            </a:r>
            <a:endParaRPr lang="it-IT" altLang="en-US" sz="2400" b="1" dirty="0"/>
          </a:p>
        </p:txBody>
      </p:sp>
      <p:sp>
        <p:nvSpPr>
          <p:cNvPr id="2" name="Esagono orizzontale 10">
            <a:extLst>
              <a:ext uri="{FF2B5EF4-FFF2-40B4-BE49-F238E27FC236}">
                <a16:creationId xmlns:a16="http://schemas.microsoft.com/office/drawing/2014/main" id="{39EC4AEA-6D37-9775-B55A-8BE73DCC5C12}"/>
              </a:ext>
            </a:extLst>
          </p:cNvPr>
          <p:cNvSpPr>
            <a:spLocks noChangeArrowheads="1"/>
          </p:cNvSpPr>
          <p:nvPr/>
        </p:nvSpPr>
        <p:spPr bwMode="auto">
          <a:xfrm>
            <a:off x="66675" y="44450"/>
            <a:ext cx="1912938" cy="1655763"/>
          </a:xfrm>
          <a:prstGeom prst="hexagon">
            <a:avLst>
              <a:gd name="adj" fmla="val 25000"/>
              <a:gd name="vf" fmla="val 115470"/>
            </a:avLst>
          </a:prstGeom>
          <a:solidFill>
            <a:srgbClr val="3366FF"/>
          </a:solidFill>
          <a:ln w="9525">
            <a:solidFill>
              <a:srgbClr val="F9F9F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3" name="CasellaDiTesto 11">
            <a:extLst>
              <a:ext uri="{FF2B5EF4-FFF2-40B4-BE49-F238E27FC236}">
                <a16:creationId xmlns:a16="http://schemas.microsoft.com/office/drawing/2014/main" id="{380ECDB4-F26B-FD76-BA0B-A35E0144CEC2}"/>
              </a:ext>
            </a:extLst>
          </p:cNvPr>
          <p:cNvSpPr txBox="1">
            <a:spLocks noChangeArrowheads="1"/>
          </p:cNvSpPr>
          <p:nvPr/>
        </p:nvSpPr>
        <p:spPr bwMode="auto">
          <a:xfrm>
            <a:off x="196850" y="247490"/>
            <a:ext cx="1652588" cy="1261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1900" b="1" dirty="0" err="1">
                <a:solidFill>
                  <a:srgbClr val="000000"/>
                </a:solidFill>
                <a:latin typeface="Arial" panose="020B0604020202020204" pitchFamily="34" charset="0"/>
                <a:cs typeface="Arial" panose="020B0604020202020204" pitchFamily="34" charset="0"/>
              </a:rPr>
              <a:t>Homology</a:t>
            </a:r>
            <a:endParaRPr lang="it-IT" altLang="en-US" sz="1900" b="1" dirty="0">
              <a:solidFill>
                <a:srgbClr val="000000"/>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en-US" sz="1900" b="1" dirty="0">
                <a:solidFill>
                  <a:srgbClr val="000000"/>
                </a:solidFill>
                <a:latin typeface="Arial" panose="020B0604020202020204" pitchFamily="34" charset="0"/>
                <a:cs typeface="Arial" panose="020B0604020202020204" pitchFamily="34" charset="0"/>
              </a:rPr>
              <a:t>or Comparative </a:t>
            </a:r>
            <a:r>
              <a:rPr lang="it-IT" altLang="en-US" sz="1900" b="1" dirty="0" err="1">
                <a:solidFill>
                  <a:srgbClr val="000000"/>
                </a:solidFill>
                <a:latin typeface="Arial" panose="020B0604020202020204" pitchFamily="34" charset="0"/>
                <a:cs typeface="Arial" panose="020B0604020202020204" pitchFamily="34" charset="0"/>
              </a:rPr>
              <a:t>modelling</a:t>
            </a:r>
            <a:endParaRPr lang="it-IT" altLang="en-US" sz="1900" b="1"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F60D9ED-EA7D-6031-ED0B-F6ACC9F8D02F}"/>
              </a:ext>
            </a:extLst>
          </p:cNvPr>
          <p:cNvSpPr txBox="1"/>
          <p:nvPr/>
        </p:nvSpPr>
        <p:spPr>
          <a:xfrm>
            <a:off x="5171507" y="5163339"/>
            <a:ext cx="3094427" cy="369332"/>
          </a:xfrm>
          <a:prstGeom prst="rect">
            <a:avLst/>
          </a:prstGeom>
          <a:solidFill>
            <a:srgbClr val="011BA1"/>
          </a:solidFill>
          <a:ln>
            <a:noFill/>
          </a:ln>
        </p:spPr>
        <p:txBody>
          <a:bodyPr wrap="square" rtlCol="0">
            <a:spAutoFit/>
          </a:bodyPr>
          <a:lstStyle/>
          <a:p>
            <a:pPr algn="ctr"/>
            <a:r>
              <a:rPr lang="en-US" dirty="0">
                <a:solidFill>
                  <a:schemeClr val="bg1"/>
                </a:solidFill>
              </a:rPr>
              <a:t>% of identical residues </a:t>
            </a:r>
          </a:p>
        </p:txBody>
      </p:sp>
      <p:sp>
        <p:nvSpPr>
          <p:cNvPr id="5" name="TextBox 4">
            <a:extLst>
              <a:ext uri="{FF2B5EF4-FFF2-40B4-BE49-F238E27FC236}">
                <a16:creationId xmlns:a16="http://schemas.microsoft.com/office/drawing/2014/main" id="{98B4B1F5-41D2-57F4-8DCA-9478AB003971}"/>
              </a:ext>
            </a:extLst>
          </p:cNvPr>
          <p:cNvSpPr txBox="1"/>
          <p:nvPr/>
        </p:nvSpPr>
        <p:spPr>
          <a:xfrm rot="16200000">
            <a:off x="2045502" y="2979741"/>
            <a:ext cx="4726887" cy="369332"/>
          </a:xfrm>
          <a:prstGeom prst="rect">
            <a:avLst/>
          </a:prstGeom>
          <a:solidFill>
            <a:srgbClr val="011BA1"/>
          </a:solidFill>
          <a:ln>
            <a:noFill/>
          </a:ln>
        </p:spPr>
        <p:txBody>
          <a:bodyPr wrap="square" rtlCol="0">
            <a:spAutoFit/>
          </a:bodyPr>
          <a:lstStyle/>
          <a:p>
            <a:pPr algn="ctr"/>
            <a:r>
              <a:rPr lang="en-US" dirty="0">
                <a:solidFill>
                  <a:schemeClr val="bg1"/>
                </a:solidFill>
              </a:rPr>
              <a:t>RMSD between atoms in the backbone chain</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7042" name="Group 2">
            <a:extLst>
              <a:ext uri="{FF2B5EF4-FFF2-40B4-BE49-F238E27FC236}">
                <a16:creationId xmlns:a16="http://schemas.microsoft.com/office/drawing/2014/main" id="{FBF58D60-42EF-874B-832C-ADDED3FA4CA4}"/>
              </a:ext>
            </a:extLst>
          </p:cNvPr>
          <p:cNvGrpSpPr>
            <a:grpSpLocks/>
          </p:cNvGrpSpPr>
          <p:nvPr/>
        </p:nvGrpSpPr>
        <p:grpSpPr bwMode="auto">
          <a:xfrm>
            <a:off x="228600" y="76200"/>
            <a:ext cx="8012113" cy="5380038"/>
            <a:chOff x="144" y="48"/>
            <a:chExt cx="5047" cy="3389"/>
          </a:xfrm>
        </p:grpSpPr>
        <p:pic>
          <p:nvPicPr>
            <p:cNvPr id="87046" name="Picture 3">
              <a:extLst>
                <a:ext uri="{FF2B5EF4-FFF2-40B4-BE49-F238E27FC236}">
                  <a16:creationId xmlns:a16="http://schemas.microsoft.com/office/drawing/2014/main" id="{9D732914-CE8F-A441-AC56-A91FD906D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 y="48"/>
              <a:ext cx="4519" cy="3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E2643AA5-FA58-E046-A581-AD213BB024CC}"/>
                </a:ext>
              </a:extLst>
            </p:cNvPr>
            <p:cNvSpPr txBox="1">
              <a:spLocks noChangeArrowheads="1"/>
            </p:cNvSpPr>
            <p:nvPr/>
          </p:nvSpPr>
          <p:spPr bwMode="auto">
            <a:xfrm>
              <a:off x="144" y="252"/>
              <a:ext cx="1942" cy="330"/>
            </a:xfrm>
            <a:prstGeom prst="rect">
              <a:avLst/>
            </a:prstGeom>
            <a:noFill/>
            <a:ln>
              <a:noFill/>
            </a:ln>
            <a:effectLst/>
          </p:spPr>
          <p:txBody>
            <a:bodyPr wrap="none">
              <a:spAutoFit/>
            </a:bodyPr>
            <a:lstStyle/>
            <a:p>
              <a:pPr eaLnBrk="1" fontAlgn="auto" hangingPunct="1">
                <a:spcBef>
                  <a:spcPts val="0"/>
                </a:spcBef>
                <a:spcAft>
                  <a:spcPts val="0"/>
                </a:spcAft>
                <a:defRPr/>
              </a:pPr>
              <a:r>
                <a:rPr lang="it-IT" sz="2800" dirty="0">
                  <a:solidFill>
                    <a:schemeClr val="bg1"/>
                  </a:solidFill>
                  <a:latin typeface="Arial"/>
                  <a:ea typeface="+mn-ea"/>
                </a:rPr>
                <a:t>Chicken </a:t>
              </a:r>
              <a:r>
                <a:rPr lang="it-IT" sz="2800" dirty="0" err="1">
                  <a:solidFill>
                    <a:schemeClr val="bg1"/>
                  </a:solidFill>
                  <a:latin typeface="Arial"/>
                  <a:ea typeface="+mn-ea"/>
                </a:rPr>
                <a:t>lysozyme</a:t>
              </a:r>
              <a:endParaRPr lang="it-IT" sz="2800" dirty="0">
                <a:solidFill>
                  <a:schemeClr val="bg1"/>
                </a:solidFill>
                <a:latin typeface="Arial"/>
                <a:ea typeface="+mn-ea"/>
              </a:endParaRPr>
            </a:p>
          </p:txBody>
        </p:sp>
        <p:sp>
          <p:nvSpPr>
            <p:cNvPr id="12293" name="Text Box 5">
              <a:extLst>
                <a:ext uri="{FF2B5EF4-FFF2-40B4-BE49-F238E27FC236}">
                  <a16:creationId xmlns:a16="http://schemas.microsoft.com/office/drawing/2014/main" id="{347A7178-A36A-8240-9BBF-808DF4B389C2}"/>
                </a:ext>
              </a:extLst>
            </p:cNvPr>
            <p:cNvSpPr txBox="1">
              <a:spLocks noChangeArrowheads="1"/>
            </p:cNvSpPr>
            <p:nvPr/>
          </p:nvSpPr>
          <p:spPr bwMode="auto">
            <a:xfrm>
              <a:off x="231" y="864"/>
              <a:ext cx="1981" cy="601"/>
            </a:xfrm>
            <a:prstGeom prst="rect">
              <a:avLst/>
            </a:prstGeom>
            <a:noFill/>
            <a:ln>
              <a:noFill/>
            </a:ln>
            <a:effectLst/>
          </p:spPr>
          <p:txBody>
            <a:bodyPr wrap="none">
              <a:spAutoFit/>
            </a:bodyPr>
            <a:lstStyle/>
            <a:p>
              <a:pPr algn="ctr" eaLnBrk="1" fontAlgn="auto" hangingPunct="1">
                <a:spcBef>
                  <a:spcPts val="0"/>
                </a:spcBef>
                <a:spcAft>
                  <a:spcPts val="0"/>
                </a:spcAft>
                <a:defRPr/>
              </a:pPr>
              <a:r>
                <a:rPr lang="it-IT" sz="2800" dirty="0">
                  <a:solidFill>
                    <a:schemeClr val="bg1"/>
                  </a:solidFill>
                  <a:latin typeface="Arial"/>
                  <a:ea typeface="+mn-ea"/>
                </a:rPr>
                <a:t>Alpha-</a:t>
              </a:r>
              <a:r>
                <a:rPr lang="it-IT" sz="2800" dirty="0" err="1">
                  <a:solidFill>
                    <a:schemeClr val="bg1"/>
                  </a:solidFill>
                  <a:latin typeface="Arial"/>
                  <a:ea typeface="+mn-ea"/>
                </a:rPr>
                <a:t>lactalbumin</a:t>
              </a:r>
              <a:r>
                <a:rPr lang="it-IT" sz="2800" dirty="0">
                  <a:solidFill>
                    <a:schemeClr val="bg1"/>
                  </a:solidFill>
                  <a:latin typeface="Arial"/>
                  <a:ea typeface="+mn-ea"/>
                </a:rPr>
                <a:t> </a:t>
              </a:r>
            </a:p>
            <a:p>
              <a:pPr algn="ctr" eaLnBrk="1" fontAlgn="auto" hangingPunct="1">
                <a:spcBef>
                  <a:spcPts val="0"/>
                </a:spcBef>
                <a:spcAft>
                  <a:spcPts val="0"/>
                </a:spcAft>
                <a:defRPr/>
              </a:pPr>
              <a:r>
                <a:rPr lang="it-IT" sz="2800" dirty="0">
                  <a:solidFill>
                    <a:schemeClr val="bg1"/>
                  </a:solidFill>
                  <a:latin typeface="Arial"/>
                  <a:ea typeface="+mn-ea"/>
                </a:rPr>
                <a:t>of </a:t>
              </a:r>
              <a:r>
                <a:rPr lang="it-IT" sz="2800" dirty="0" err="1">
                  <a:solidFill>
                    <a:schemeClr val="bg1"/>
                  </a:solidFill>
                  <a:latin typeface="Arial"/>
                  <a:ea typeface="+mn-ea"/>
                </a:rPr>
                <a:t>baboon</a:t>
              </a:r>
              <a:endParaRPr lang="it-IT" sz="2800" dirty="0">
                <a:solidFill>
                  <a:schemeClr val="bg1"/>
                </a:solidFill>
                <a:latin typeface="Arial"/>
                <a:ea typeface="+mn-ea"/>
              </a:endParaRPr>
            </a:p>
          </p:txBody>
        </p:sp>
      </p:grpSp>
      <p:grpSp>
        <p:nvGrpSpPr>
          <p:cNvPr id="12294" name="Group 6">
            <a:extLst>
              <a:ext uri="{FF2B5EF4-FFF2-40B4-BE49-F238E27FC236}">
                <a16:creationId xmlns:a16="http://schemas.microsoft.com/office/drawing/2014/main" id="{936E0B81-E24C-F641-B3DA-B90F1E3E3356}"/>
              </a:ext>
            </a:extLst>
          </p:cNvPr>
          <p:cNvGrpSpPr>
            <a:grpSpLocks/>
          </p:cNvGrpSpPr>
          <p:nvPr/>
        </p:nvGrpSpPr>
        <p:grpSpPr bwMode="auto">
          <a:xfrm>
            <a:off x="60325" y="4419600"/>
            <a:ext cx="9051926" cy="2378075"/>
            <a:chOff x="38" y="2784"/>
            <a:chExt cx="5702" cy="1498"/>
          </a:xfrm>
        </p:grpSpPr>
        <p:sp>
          <p:nvSpPr>
            <p:cNvPr id="87044" name="Text Box 7">
              <a:extLst>
                <a:ext uri="{FF2B5EF4-FFF2-40B4-BE49-F238E27FC236}">
                  <a16:creationId xmlns:a16="http://schemas.microsoft.com/office/drawing/2014/main" id="{36C911F8-74D6-184F-838C-96E0F3174914}"/>
                </a:ext>
              </a:extLst>
            </p:cNvPr>
            <p:cNvSpPr txBox="1">
              <a:spLocks noChangeArrowheads="1"/>
            </p:cNvSpPr>
            <p:nvPr/>
          </p:nvSpPr>
          <p:spPr bwMode="auto">
            <a:xfrm>
              <a:off x="38" y="3552"/>
              <a:ext cx="5589" cy="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Calibri" panose="020F0502020204030204" pitchFamily="34" charset="0"/>
                  <a:ea typeface="ＭＳ Ｐゴシック" panose="020B0600070205080204" pitchFamily="34" charset="-128"/>
                </a:defRPr>
              </a:lvl1pPr>
              <a:lvl2pPr marL="914400" indent="-457200">
                <a:defRPr>
                  <a:solidFill>
                    <a:schemeClr val="tx1"/>
                  </a:solidFill>
                  <a:latin typeface="Calibri" panose="020F0502020204030204" pitchFamily="34" charset="0"/>
                  <a:ea typeface="ＭＳ Ｐゴシック" panose="020B0600070205080204" pitchFamily="34" charset="-128"/>
                </a:defRPr>
              </a:lvl2pPr>
              <a:lvl3pPr marL="1371600" indent="-457200">
                <a:defRPr>
                  <a:solidFill>
                    <a:schemeClr val="tx1"/>
                  </a:solidFill>
                  <a:latin typeface="Calibri" panose="020F0502020204030204" pitchFamily="34" charset="0"/>
                  <a:ea typeface="ＭＳ Ｐゴシック" panose="020B0600070205080204" pitchFamily="34" charset="-128"/>
                </a:defRPr>
              </a:lvl3pPr>
              <a:lvl4pPr marL="1828800" indent="-457200">
                <a:defRPr>
                  <a:solidFill>
                    <a:schemeClr val="tx1"/>
                  </a:solidFill>
                  <a:latin typeface="Calibri" panose="020F0502020204030204" pitchFamily="34" charset="0"/>
                  <a:ea typeface="ＭＳ Ｐゴシック" panose="020B0600070205080204" pitchFamily="34" charset="-128"/>
                </a:defRPr>
              </a:lvl4pPr>
              <a:lvl5pPr marL="2286000" indent="-457200">
                <a:defRPr>
                  <a:solidFill>
                    <a:schemeClr val="tx1"/>
                  </a:solidFill>
                  <a:latin typeface="Calibri" panose="020F0502020204030204" pitchFamily="34" charset="0"/>
                  <a:ea typeface="ＭＳ Ｐゴシック" panose="020B0600070205080204" pitchFamily="34" charset="-128"/>
                </a:defRPr>
              </a:lvl5pPr>
              <a:lvl6pPr marL="27432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32004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6576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4114800" indent="-4572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en-US" sz="1000" b="1">
                  <a:solidFill>
                    <a:schemeClr val="bg1"/>
                  </a:solidFill>
                  <a:latin typeface="Courier" pitchFamily="2" charset="0"/>
                </a:rPr>
                <a:t>  1  KQFTKCELSQ NLYD--IDGY GRIALPELIC TMFHTSGYDT QAIVENDE-S TEYGLFQISN ALWCKSSQSP QSRNICDITC DKFLDDDITD DIMCAKKILD</a:t>
              </a:r>
            </a:p>
            <a:p>
              <a:pPr eaLnBrk="1" hangingPunct="1"/>
              <a:r>
                <a:rPr lang="it-IT" altLang="en-US" sz="1000" b="1">
                  <a:solidFill>
                    <a:schemeClr val="bg1"/>
                  </a:solidFill>
                  <a:latin typeface="Courier" pitchFamily="2" charset="0"/>
                </a:rPr>
                <a:t>  1  KVFGRCELAA AMKRHGLDNY RGYSLGNWVC AAKFESNFNT QATNRNTDGS TDYGILQINS RWWCNDGRTP GSRNLCNIPC SALLSSDITA SVNCAKKIVS</a:t>
              </a:r>
            </a:p>
            <a:p>
              <a:pPr eaLnBrk="1" hangingPunct="1"/>
              <a:r>
                <a:rPr lang="it-IT" altLang="en-US" sz="1000" b="1">
                  <a:solidFill>
                    <a:schemeClr val="bg1"/>
                  </a:solidFill>
                  <a:latin typeface="Courier" pitchFamily="2" charset="0"/>
                </a:rPr>
                <a:t>     * * .***.   .    .* *    .* . .* .    * ..* **   * . * *.**..**..   **. ...*  ***.*.* *   .*  ***   . *****.</a:t>
              </a:r>
            </a:p>
            <a:p>
              <a:pPr eaLnBrk="1" hangingPunct="1"/>
              <a:endParaRPr lang="it-IT" altLang="en-US" sz="1000" b="1">
                <a:solidFill>
                  <a:schemeClr val="bg1"/>
                </a:solidFill>
                <a:latin typeface="Courier" pitchFamily="2" charset="0"/>
              </a:endParaRPr>
            </a:p>
            <a:p>
              <a:pPr eaLnBrk="1" hangingPunct="1"/>
              <a:r>
                <a:rPr lang="it-IT" altLang="en-US" sz="1000" b="1">
                  <a:solidFill>
                    <a:schemeClr val="bg1"/>
                  </a:solidFill>
                  <a:latin typeface="Courier" pitchFamily="2" charset="0"/>
                </a:rPr>
                <a:t> 98  IK-GIDYWIA HKALCT-EKL EQWL--CEK-                      </a:t>
              </a:r>
            </a:p>
            <a:p>
              <a:pPr eaLnBrk="1" hangingPunct="1"/>
              <a:r>
                <a:rPr lang="it-IT" altLang="en-US" sz="1000" b="1">
                  <a:solidFill>
                    <a:schemeClr val="bg1"/>
                  </a:solidFill>
                  <a:latin typeface="Courier" pitchFamily="2" charset="0"/>
                </a:rPr>
                <a:t>101  DGNGMNAWVA WRNRCKGTDV QAWIRGCRL                       </a:t>
              </a:r>
            </a:p>
            <a:p>
              <a:pPr eaLnBrk="1" hangingPunct="1"/>
              <a:r>
                <a:rPr lang="it-IT" altLang="en-US" sz="1000" b="1">
                  <a:solidFill>
                    <a:schemeClr val="bg1"/>
                  </a:solidFill>
                  <a:latin typeface="Courier" pitchFamily="2" charset="0"/>
                </a:rPr>
                <a:t>        *.. *.*  .  *    . . *.  * </a:t>
              </a:r>
            </a:p>
          </p:txBody>
        </p:sp>
        <p:sp>
          <p:nvSpPr>
            <p:cNvPr id="87045" name="Text Box 8">
              <a:extLst>
                <a:ext uri="{FF2B5EF4-FFF2-40B4-BE49-F238E27FC236}">
                  <a16:creationId xmlns:a16="http://schemas.microsoft.com/office/drawing/2014/main" id="{6A5FBE77-7313-1244-B2F0-35B847054839}"/>
                </a:ext>
              </a:extLst>
            </p:cNvPr>
            <p:cNvSpPr txBox="1">
              <a:spLocks noChangeArrowheads="1"/>
            </p:cNvSpPr>
            <p:nvPr/>
          </p:nvSpPr>
          <p:spPr bwMode="auto">
            <a:xfrm>
              <a:off x="3837" y="2784"/>
              <a:ext cx="1903" cy="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2800" dirty="0">
                  <a:solidFill>
                    <a:schemeClr val="bg1"/>
                  </a:solidFill>
                  <a:latin typeface="Arial" panose="020B0604020202020204" pitchFamily="34" charset="0"/>
                </a:rPr>
                <a:t>37% of </a:t>
              </a:r>
              <a:r>
                <a:rPr lang="it-IT" altLang="en-US" sz="2800" dirty="0" err="1">
                  <a:solidFill>
                    <a:schemeClr val="bg1"/>
                  </a:solidFill>
                  <a:latin typeface="Arial" panose="020B0604020202020204" pitchFamily="34" charset="0"/>
                </a:rPr>
                <a:t>sequence</a:t>
              </a:r>
              <a:endParaRPr lang="it-IT" altLang="en-US" sz="2800" dirty="0">
                <a:solidFill>
                  <a:schemeClr val="bg1"/>
                </a:solidFill>
                <a:latin typeface="Arial" panose="020B0604020202020204" pitchFamily="34" charset="0"/>
              </a:endParaRPr>
            </a:p>
            <a:p>
              <a:pPr algn="ctr" eaLnBrk="1" hangingPunct="1">
                <a:spcBef>
                  <a:spcPct val="0"/>
                </a:spcBef>
                <a:buFontTx/>
                <a:buNone/>
              </a:pPr>
              <a:r>
                <a:rPr lang="it-IT" altLang="en-US" sz="2800" dirty="0" err="1">
                  <a:solidFill>
                    <a:schemeClr val="bg1"/>
                  </a:solidFill>
                  <a:latin typeface="Arial" panose="020B0604020202020204" pitchFamily="34" charset="0"/>
                </a:rPr>
                <a:t>identity</a:t>
              </a:r>
              <a:endParaRPr lang="it-IT" altLang="en-US" sz="2800" dirty="0">
                <a:solidFill>
                  <a:schemeClr val="bg1"/>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up)">
                                      <p:cBhvr>
                                        <p:cTn id="7"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2">
            <a:extLst>
              <a:ext uri="{FF2B5EF4-FFF2-40B4-BE49-F238E27FC236}">
                <a16:creationId xmlns:a16="http://schemas.microsoft.com/office/drawing/2014/main" id="{D7695DEA-44DE-B446-9783-D4C3AF46C858}"/>
              </a:ext>
            </a:extLst>
          </p:cNvPr>
          <p:cNvSpPr txBox="1">
            <a:spLocks noChangeArrowheads="1"/>
          </p:cNvSpPr>
          <p:nvPr/>
        </p:nvSpPr>
        <p:spPr bwMode="auto">
          <a:xfrm>
            <a:off x="228600" y="101292"/>
            <a:ext cx="8763000" cy="6878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err="1">
                <a:solidFill>
                  <a:srgbClr val="011BA1"/>
                </a:solidFill>
                <a:latin typeface="Arial" panose="020B0604020202020204" pitchFamily="34" charset="0"/>
              </a:rPr>
              <a:t>Comparison</a:t>
            </a:r>
            <a:r>
              <a:rPr lang="it-IT" altLang="en-US" sz="3600" dirty="0">
                <a:solidFill>
                  <a:srgbClr val="011BA1"/>
                </a:solidFill>
                <a:latin typeface="Arial" panose="020B0604020202020204" pitchFamily="34" charset="0"/>
              </a:rPr>
              <a:t> of 3D </a:t>
            </a:r>
            <a:r>
              <a:rPr lang="it-IT" altLang="en-US" sz="3600" dirty="0" err="1">
                <a:solidFill>
                  <a:srgbClr val="011BA1"/>
                </a:solidFill>
                <a:latin typeface="Arial" panose="020B0604020202020204" pitchFamily="34" charset="0"/>
              </a:rPr>
              <a:t>structures</a:t>
            </a:r>
            <a:endParaRPr lang="it-IT" altLang="en-US" sz="1800" dirty="0">
              <a:solidFill>
                <a:srgbClr val="011BA1"/>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400" dirty="0">
              <a:solidFill>
                <a:srgbClr val="000000"/>
              </a:solidFill>
              <a:latin typeface="Arial" panose="020B0604020202020204" pitchFamily="34" charset="0"/>
            </a:endParaRPr>
          </a:p>
          <a:p>
            <a:pPr eaLnBrk="1" hangingPunct="1">
              <a:spcBef>
                <a:spcPct val="0"/>
              </a:spcBef>
              <a:spcAft>
                <a:spcPts val="600"/>
              </a:spcAft>
            </a:pPr>
            <a:endParaRPr lang="it-IT" altLang="en-US" sz="2000" dirty="0">
              <a:solidFill>
                <a:srgbClr val="000000"/>
              </a:solidFill>
              <a:latin typeface="Arial" panose="020B0604020202020204" pitchFamily="34" charset="0"/>
            </a:endParaRPr>
          </a:p>
          <a:p>
            <a:pPr eaLnBrk="1" hangingPunct="1">
              <a:spcBef>
                <a:spcPct val="0"/>
              </a:spcBef>
              <a:spcAft>
                <a:spcPts val="600"/>
              </a:spcAft>
            </a:pPr>
            <a:endParaRPr lang="it-IT" altLang="en-US" sz="2000" dirty="0">
              <a:solidFill>
                <a:srgbClr val="000000"/>
              </a:solidFill>
              <a:latin typeface="Arial" panose="020B0604020202020204" pitchFamily="34" charset="0"/>
            </a:endParaRPr>
          </a:p>
          <a:p>
            <a:pPr eaLnBrk="1" hangingPunct="1">
              <a:spcBef>
                <a:spcPct val="0"/>
              </a:spcBef>
              <a:spcAft>
                <a:spcPts val="600"/>
              </a:spcAft>
            </a:pPr>
            <a:r>
              <a:rPr lang="it-IT" altLang="en-US" sz="2400" dirty="0">
                <a:solidFill>
                  <a:srgbClr val="000000"/>
                </a:solidFill>
                <a:latin typeface="Arial" panose="020B0604020202020204" pitchFamily="34" charset="0"/>
              </a:rPr>
              <a:t>Just </a:t>
            </a:r>
            <a:r>
              <a:rPr lang="it-IT" altLang="en-US" sz="2400" dirty="0" err="1">
                <a:solidFill>
                  <a:srgbClr val="000000"/>
                </a:solidFill>
                <a:latin typeface="Arial" panose="020B0604020202020204" pitchFamily="34" charset="0"/>
              </a:rPr>
              <a:t>as</a:t>
            </a:r>
            <a:r>
              <a:rPr lang="it-IT" altLang="en-US" sz="2400" dirty="0">
                <a:solidFill>
                  <a:srgbClr val="000000"/>
                </a:solidFill>
                <a:latin typeface="Arial" panose="020B0604020202020204" pitchFamily="34" charset="0"/>
              </a:rPr>
              <a:t> to compare </a:t>
            </a:r>
            <a:r>
              <a:rPr lang="it-IT" altLang="en-US" sz="2400" dirty="0" err="1">
                <a:solidFill>
                  <a:srgbClr val="000000"/>
                </a:solidFill>
                <a:latin typeface="Arial" panose="020B0604020202020204" pitchFamily="34" charset="0"/>
              </a:rPr>
              <a:t>sequences</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it</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is</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necessary</a:t>
            </a:r>
            <a:r>
              <a:rPr lang="it-IT" altLang="en-US" sz="2400" dirty="0">
                <a:solidFill>
                  <a:srgbClr val="000000"/>
                </a:solidFill>
                <a:latin typeface="Arial" panose="020B0604020202020204" pitchFamily="34" charset="0"/>
              </a:rPr>
              <a:t> to </a:t>
            </a:r>
            <a:r>
              <a:rPr lang="it-IT" altLang="en-US" sz="2400" dirty="0" err="1">
                <a:solidFill>
                  <a:srgbClr val="000000"/>
                </a:solidFill>
                <a:latin typeface="Arial" panose="020B0604020202020204" pitchFamily="34" charset="0"/>
              </a:rPr>
              <a:t>align</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them</a:t>
            </a:r>
            <a:r>
              <a:rPr lang="it-IT" altLang="en-US" sz="2400" dirty="0">
                <a:solidFill>
                  <a:srgbClr val="000000"/>
                </a:solidFill>
                <a:latin typeface="Arial" panose="020B0604020202020204" pitchFamily="34" charset="0"/>
              </a:rPr>
              <a:t>, </a:t>
            </a:r>
            <a:r>
              <a:rPr lang="it-IT" altLang="en-US" sz="2400" b="1" dirty="0">
                <a:solidFill>
                  <a:srgbClr val="000000"/>
                </a:solidFill>
                <a:latin typeface="Arial" panose="020B0604020202020204" pitchFamily="34" charset="0"/>
              </a:rPr>
              <a:t>to </a:t>
            </a:r>
            <a:r>
              <a:rPr lang="it-IT" altLang="en-US" sz="2400" b="1" dirty="0" err="1">
                <a:solidFill>
                  <a:srgbClr val="000000"/>
                </a:solidFill>
                <a:latin typeface="Arial" panose="020B0604020202020204" pitchFamily="34" charset="0"/>
              </a:rPr>
              <a:t>obtain</a:t>
            </a:r>
            <a:r>
              <a:rPr lang="it-IT" altLang="en-US" sz="2400" b="1" dirty="0">
                <a:solidFill>
                  <a:srgbClr val="000000"/>
                </a:solidFill>
                <a:latin typeface="Arial" panose="020B0604020202020204" pitchFamily="34" charset="0"/>
              </a:rPr>
              <a:t> a </a:t>
            </a:r>
            <a:r>
              <a:rPr lang="it-IT" altLang="en-US" sz="2400" b="1" dirty="0" err="1">
                <a:solidFill>
                  <a:srgbClr val="000000"/>
                </a:solidFill>
                <a:latin typeface="Arial" panose="020B0604020202020204" pitchFamily="34" charset="0"/>
              </a:rPr>
              <a:t>comparison</a:t>
            </a:r>
            <a:r>
              <a:rPr lang="it-IT" altLang="en-US" sz="2400" b="1" dirty="0">
                <a:solidFill>
                  <a:srgbClr val="000000"/>
                </a:solidFill>
                <a:latin typeface="Arial" panose="020B0604020202020204" pitchFamily="34" charset="0"/>
              </a:rPr>
              <a:t> of 3D </a:t>
            </a:r>
            <a:r>
              <a:rPr lang="it-IT" altLang="en-US" sz="2400" b="1" dirty="0" err="1">
                <a:solidFill>
                  <a:srgbClr val="000000"/>
                </a:solidFill>
                <a:latin typeface="Arial" panose="020B0604020202020204" pitchFamily="34" charset="0"/>
              </a:rPr>
              <a:t>structures</a:t>
            </a:r>
            <a:r>
              <a:rPr lang="it-IT" altLang="en-US" sz="2400" b="1" dirty="0">
                <a:solidFill>
                  <a:srgbClr val="000000"/>
                </a:solidFill>
                <a:latin typeface="Arial" panose="020B0604020202020204" pitchFamily="34" charset="0"/>
              </a:rPr>
              <a:t> </a:t>
            </a:r>
            <a:r>
              <a:rPr lang="it-IT" altLang="en-US" sz="2400" b="1" dirty="0" err="1">
                <a:solidFill>
                  <a:srgbClr val="000000"/>
                </a:solidFill>
                <a:latin typeface="Arial" panose="020B0604020202020204" pitchFamily="34" charset="0"/>
              </a:rPr>
              <a:t>it</a:t>
            </a:r>
            <a:r>
              <a:rPr lang="it-IT" altLang="en-US" sz="2400" b="1" dirty="0">
                <a:solidFill>
                  <a:srgbClr val="000000"/>
                </a:solidFill>
                <a:latin typeface="Arial" panose="020B0604020202020204" pitchFamily="34" charset="0"/>
              </a:rPr>
              <a:t> </a:t>
            </a:r>
            <a:r>
              <a:rPr lang="it-IT" altLang="en-US" sz="2400" b="1" dirty="0" err="1">
                <a:solidFill>
                  <a:srgbClr val="000000"/>
                </a:solidFill>
                <a:latin typeface="Arial" panose="020B0604020202020204" pitchFamily="34" charset="0"/>
              </a:rPr>
              <a:t>is</a:t>
            </a:r>
            <a:r>
              <a:rPr lang="it-IT" altLang="en-US" sz="2400" b="1" dirty="0">
                <a:solidFill>
                  <a:srgbClr val="000000"/>
                </a:solidFill>
                <a:latin typeface="Arial" panose="020B0604020202020204" pitchFamily="34" charset="0"/>
              </a:rPr>
              <a:t> </a:t>
            </a:r>
            <a:r>
              <a:rPr lang="it-IT" altLang="en-US" sz="2400" b="1" dirty="0" err="1">
                <a:solidFill>
                  <a:srgbClr val="000000"/>
                </a:solidFill>
                <a:latin typeface="Arial" panose="020B0604020202020204" pitchFamily="34" charset="0"/>
              </a:rPr>
              <a:t>necessary</a:t>
            </a:r>
            <a:r>
              <a:rPr lang="it-IT" altLang="en-US" sz="2400" b="1" dirty="0">
                <a:solidFill>
                  <a:srgbClr val="000000"/>
                </a:solidFill>
                <a:latin typeface="Arial" panose="020B0604020202020204" pitchFamily="34" charset="0"/>
              </a:rPr>
              <a:t> to </a:t>
            </a:r>
            <a:r>
              <a:rPr lang="it-IT" altLang="en-US" sz="2400" b="1" dirty="0" err="1">
                <a:solidFill>
                  <a:srgbClr val="000000"/>
                </a:solidFill>
                <a:latin typeface="Arial" panose="020B0604020202020204" pitchFamily="34" charset="0"/>
              </a:rPr>
              <a:t>superimpose</a:t>
            </a:r>
            <a:r>
              <a:rPr lang="it-IT" altLang="en-US" sz="2400" b="1" dirty="0">
                <a:solidFill>
                  <a:srgbClr val="000000"/>
                </a:solidFill>
                <a:latin typeface="Arial" panose="020B0604020202020204" pitchFamily="34" charset="0"/>
              </a:rPr>
              <a:t> </a:t>
            </a:r>
            <a:r>
              <a:rPr lang="it-IT" altLang="en-US" sz="2400" b="1" dirty="0" err="1">
                <a:solidFill>
                  <a:srgbClr val="000000"/>
                </a:solidFill>
                <a:latin typeface="Arial" panose="020B0604020202020204" pitchFamily="34" charset="0"/>
              </a:rPr>
              <a:t>them</a:t>
            </a:r>
            <a:r>
              <a:rPr lang="it-IT" altLang="en-US" sz="2400" b="1" dirty="0">
                <a:solidFill>
                  <a:srgbClr val="000000"/>
                </a:solidFill>
                <a:latin typeface="Arial" panose="020B0604020202020204" pitchFamily="34" charset="0"/>
              </a:rPr>
              <a:t> </a:t>
            </a:r>
            <a:r>
              <a:rPr lang="it-IT" altLang="en-US" sz="2400" b="1" dirty="0" err="1">
                <a:solidFill>
                  <a:srgbClr val="000000"/>
                </a:solidFill>
                <a:latin typeface="Arial" panose="020B0604020202020204" pitchFamily="34" charset="0"/>
              </a:rPr>
              <a:t>as</a:t>
            </a:r>
            <a:r>
              <a:rPr lang="it-IT" altLang="en-US" sz="2400" b="1" dirty="0">
                <a:solidFill>
                  <a:srgbClr val="000000"/>
                </a:solidFill>
                <a:latin typeface="Arial" panose="020B0604020202020204" pitchFamily="34" charset="0"/>
              </a:rPr>
              <a:t> </a:t>
            </a:r>
            <a:r>
              <a:rPr lang="it-IT" altLang="en-US" sz="2400" b="1" dirty="0" err="1">
                <a:solidFill>
                  <a:srgbClr val="000000"/>
                </a:solidFill>
                <a:latin typeface="Arial" panose="020B0604020202020204" pitchFamily="34" charset="0"/>
              </a:rPr>
              <a:t>rigid</a:t>
            </a:r>
            <a:r>
              <a:rPr lang="it-IT" altLang="en-US" sz="2400" b="1" dirty="0">
                <a:solidFill>
                  <a:srgbClr val="000000"/>
                </a:solidFill>
                <a:latin typeface="Arial" panose="020B0604020202020204" pitchFamily="34" charset="0"/>
              </a:rPr>
              <a:t> bodie</a:t>
            </a:r>
            <a:r>
              <a:rPr lang="it-IT" altLang="en-US" sz="2400" dirty="0">
                <a:solidFill>
                  <a:srgbClr val="000000"/>
                </a:solidFill>
                <a:latin typeface="Arial" panose="020B0604020202020204" pitchFamily="34" charset="0"/>
              </a:rPr>
              <a:t>s by </a:t>
            </a:r>
            <a:r>
              <a:rPr lang="it-IT" altLang="en-US" sz="2400" dirty="0" err="1">
                <a:solidFill>
                  <a:srgbClr val="000000"/>
                </a:solidFill>
                <a:latin typeface="Arial" panose="020B0604020202020204" pitchFamily="34" charset="0"/>
              </a:rPr>
              <a:t>choosing</a:t>
            </a:r>
            <a:r>
              <a:rPr lang="it-IT" altLang="en-US" sz="2400" dirty="0">
                <a:solidFill>
                  <a:srgbClr val="000000"/>
                </a:solidFill>
                <a:latin typeface="Arial" panose="020B0604020202020204" pitchFamily="34" charset="0"/>
              </a:rPr>
              <a:t> a rule of </a:t>
            </a:r>
            <a:r>
              <a:rPr lang="it-IT" altLang="en-US" sz="2400" dirty="0" err="1">
                <a:solidFill>
                  <a:srgbClr val="000000"/>
                </a:solidFill>
                <a:latin typeface="Arial" panose="020B0604020202020204" pitchFamily="34" charset="0"/>
              </a:rPr>
              <a:t>correspondence</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between</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pairs</a:t>
            </a:r>
            <a:r>
              <a:rPr lang="it-IT" altLang="en-US" sz="2400" dirty="0">
                <a:solidFill>
                  <a:srgbClr val="000000"/>
                </a:solidFill>
                <a:latin typeface="Arial" panose="020B0604020202020204" pitchFamily="34" charset="0"/>
              </a:rPr>
              <a:t> of </a:t>
            </a:r>
            <a:r>
              <a:rPr lang="it-IT" altLang="en-US" sz="2400" dirty="0" err="1">
                <a:solidFill>
                  <a:srgbClr val="000000"/>
                </a:solidFill>
                <a:latin typeface="Arial" panose="020B0604020202020204" pitchFamily="34" charset="0"/>
              </a:rPr>
              <a:t>atoms</a:t>
            </a:r>
            <a:r>
              <a:rPr lang="it-IT" altLang="en-US" sz="2400" dirty="0">
                <a:solidFill>
                  <a:srgbClr val="000000"/>
                </a:solidFill>
                <a:latin typeface="Arial" panose="020B0604020202020204" pitchFamily="34" charset="0"/>
              </a:rPr>
              <a:t> or </a:t>
            </a:r>
            <a:r>
              <a:rPr lang="it-IT" altLang="en-US" sz="2400" dirty="0" err="1">
                <a:solidFill>
                  <a:srgbClr val="000000"/>
                </a:solidFill>
                <a:latin typeface="Arial" panose="020B0604020202020204" pitchFamily="34" charset="0"/>
              </a:rPr>
              <a:t>residues</a:t>
            </a:r>
            <a:r>
              <a:rPr lang="it-IT" altLang="en-US" sz="2400" dirty="0">
                <a:solidFill>
                  <a:srgbClr val="000000"/>
                </a:solidFill>
                <a:latin typeface="Arial" panose="020B0604020202020204" pitchFamily="34" charset="0"/>
              </a:rPr>
              <a:t> in the </a:t>
            </a:r>
            <a:r>
              <a:rPr lang="it-IT" altLang="en-US" sz="2400" dirty="0" err="1">
                <a:solidFill>
                  <a:srgbClr val="000000"/>
                </a:solidFill>
                <a:latin typeface="Arial" panose="020B0604020202020204" pitchFamily="34" charset="0"/>
              </a:rPr>
              <a:t>two</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structures</a:t>
            </a:r>
            <a:r>
              <a:rPr lang="it-IT" altLang="en-US" sz="2400" dirty="0">
                <a:solidFill>
                  <a:srgbClr val="000000"/>
                </a:solidFill>
                <a:latin typeface="Arial" panose="020B0604020202020204" pitchFamily="34" charset="0"/>
              </a:rPr>
              <a:t>.</a:t>
            </a:r>
          </a:p>
          <a:p>
            <a:pPr eaLnBrk="1" hangingPunct="1">
              <a:spcBef>
                <a:spcPct val="0"/>
              </a:spcBef>
              <a:spcAft>
                <a:spcPts val="600"/>
              </a:spcAft>
            </a:pPr>
            <a:r>
              <a:rPr lang="it-IT" altLang="en-US" sz="2400" dirty="0">
                <a:solidFill>
                  <a:srgbClr val="000000"/>
                </a:solidFill>
                <a:latin typeface="Arial" panose="020B0604020202020204" pitchFamily="34" charset="0"/>
              </a:rPr>
              <a:t>The first </a:t>
            </a:r>
            <a:r>
              <a:rPr lang="it-IT" altLang="en-US" sz="2400" dirty="0" err="1">
                <a:solidFill>
                  <a:srgbClr val="000000"/>
                </a:solidFill>
                <a:latin typeface="Arial" panose="020B0604020202020204" pitchFamily="34" charset="0"/>
              </a:rPr>
              <a:t>difficulty</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consists</a:t>
            </a:r>
            <a:r>
              <a:rPr lang="it-IT" altLang="en-US" sz="2400" dirty="0">
                <a:solidFill>
                  <a:srgbClr val="000000"/>
                </a:solidFill>
                <a:latin typeface="Arial" panose="020B0604020202020204" pitchFamily="34" charset="0"/>
              </a:rPr>
              <a:t> in the </a:t>
            </a:r>
            <a:r>
              <a:rPr lang="it-IT" altLang="en-US" sz="2400" dirty="0" err="1">
                <a:solidFill>
                  <a:srgbClr val="000000"/>
                </a:solidFill>
                <a:latin typeface="Arial" panose="020B0604020202020204" pitchFamily="34" charset="0"/>
              </a:rPr>
              <a:t>fact</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that</a:t>
            </a:r>
            <a:r>
              <a:rPr lang="it-IT" altLang="en-US" sz="2400" dirty="0">
                <a:solidFill>
                  <a:srgbClr val="000000"/>
                </a:solidFill>
                <a:latin typeface="Arial" panose="020B0604020202020204" pitchFamily="34" charset="0"/>
              </a:rPr>
              <a:t> the </a:t>
            </a:r>
            <a:r>
              <a:rPr lang="it-IT" altLang="en-US" sz="2400" dirty="0" err="1">
                <a:solidFill>
                  <a:srgbClr val="000000"/>
                </a:solidFill>
                <a:latin typeface="Arial" panose="020B0604020202020204" pitchFamily="34" charset="0"/>
              </a:rPr>
              <a:t>two</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proteins</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very</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often</a:t>
            </a:r>
            <a:r>
              <a:rPr lang="it-IT" altLang="en-US" sz="2400" dirty="0">
                <a:solidFill>
                  <a:srgbClr val="000000"/>
                </a:solidFill>
                <a:latin typeface="Arial" panose="020B0604020202020204" pitchFamily="34" charset="0"/>
              </a:rPr>
              <a:t> do </a:t>
            </a:r>
            <a:r>
              <a:rPr lang="it-IT" altLang="en-US" sz="2400" dirty="0" err="1">
                <a:solidFill>
                  <a:srgbClr val="000000"/>
                </a:solidFill>
                <a:latin typeface="Arial" panose="020B0604020202020204" pitchFamily="34" charset="0"/>
              </a:rPr>
              <a:t>not</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have</a:t>
            </a:r>
            <a:r>
              <a:rPr lang="it-IT" altLang="en-US" sz="2400" dirty="0">
                <a:solidFill>
                  <a:srgbClr val="000000"/>
                </a:solidFill>
                <a:latin typeface="Arial" panose="020B0604020202020204" pitchFamily="34" charset="0"/>
              </a:rPr>
              <a:t> the </a:t>
            </a:r>
            <a:r>
              <a:rPr lang="it-IT" altLang="en-US" sz="2400" dirty="0" err="1">
                <a:solidFill>
                  <a:srgbClr val="000000"/>
                </a:solidFill>
                <a:latin typeface="Arial" panose="020B0604020202020204" pitchFamily="34" charset="0"/>
              </a:rPr>
              <a:t>same</a:t>
            </a:r>
            <a:r>
              <a:rPr lang="it-IT" altLang="en-US" sz="2400" dirty="0">
                <a:solidFill>
                  <a:srgbClr val="000000"/>
                </a:solidFill>
                <a:latin typeface="Arial" panose="020B0604020202020204" pitchFamily="34" charset="0"/>
              </a:rPr>
              <a:t> </a:t>
            </a:r>
            <a:r>
              <a:rPr lang="it-IT" altLang="en-US" sz="2400" dirty="0" err="1">
                <a:solidFill>
                  <a:srgbClr val="000000"/>
                </a:solidFill>
                <a:latin typeface="Arial" panose="020B0604020202020204" pitchFamily="34" charset="0"/>
              </a:rPr>
              <a:t>number</a:t>
            </a:r>
            <a:r>
              <a:rPr lang="it-IT" altLang="en-US" sz="2400" dirty="0">
                <a:solidFill>
                  <a:srgbClr val="000000"/>
                </a:solidFill>
                <a:latin typeface="Arial" panose="020B0604020202020204" pitchFamily="34" charset="0"/>
              </a:rPr>
              <a:t> of </a:t>
            </a:r>
            <a:r>
              <a:rPr lang="it-IT" altLang="en-US" sz="2400" dirty="0" err="1">
                <a:solidFill>
                  <a:srgbClr val="000000"/>
                </a:solidFill>
                <a:latin typeface="Arial" panose="020B0604020202020204" pitchFamily="34" charset="0"/>
              </a:rPr>
              <a:t>residues</a:t>
            </a:r>
            <a:r>
              <a:rPr lang="it-IT" altLang="en-US" sz="2400" dirty="0">
                <a:solidFill>
                  <a:srgbClr val="000000"/>
                </a:solidFill>
                <a:latin typeface="Arial" panose="020B0604020202020204" pitchFamily="34" charset="0"/>
              </a:rPr>
              <a:t>.</a:t>
            </a:r>
          </a:p>
        </p:txBody>
      </p:sp>
      <p:pic>
        <p:nvPicPr>
          <p:cNvPr id="88066" name="Immagine 2">
            <a:extLst>
              <a:ext uri="{FF2B5EF4-FFF2-40B4-BE49-F238E27FC236}">
                <a16:creationId xmlns:a16="http://schemas.microsoft.com/office/drawing/2014/main" id="{FB37F98A-98DD-004F-BDE2-4A5CD00EA4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1938" y="680730"/>
            <a:ext cx="3440112" cy="3440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a:extLst>
              <a:ext uri="{FF2B5EF4-FFF2-40B4-BE49-F238E27FC236}">
                <a16:creationId xmlns:a16="http://schemas.microsoft.com/office/drawing/2014/main" id="{792DED8E-09A8-F048-ABD8-89B1F9082877}"/>
              </a:ext>
            </a:extLst>
          </p:cNvPr>
          <p:cNvSpPr txBox="1">
            <a:spLocks noChangeArrowheads="1"/>
          </p:cNvSpPr>
          <p:nvPr/>
        </p:nvSpPr>
        <p:spPr bwMode="auto">
          <a:xfrm>
            <a:off x="228600" y="190500"/>
            <a:ext cx="8763000" cy="4955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err="1">
                <a:solidFill>
                  <a:srgbClr val="011BA1"/>
                </a:solidFill>
                <a:latin typeface="Arial" panose="020B0604020202020204" pitchFamily="34" charset="0"/>
              </a:rPr>
              <a:t>Comparison</a:t>
            </a:r>
            <a:r>
              <a:rPr lang="it-IT" altLang="en-US" sz="3600" dirty="0">
                <a:solidFill>
                  <a:srgbClr val="011BA1"/>
                </a:solidFill>
                <a:latin typeface="Arial" panose="020B0604020202020204" pitchFamily="34" charset="0"/>
              </a:rPr>
              <a:t> of 3D </a:t>
            </a:r>
            <a:r>
              <a:rPr lang="it-IT" altLang="en-US" sz="3600" dirty="0" err="1">
                <a:solidFill>
                  <a:srgbClr val="011BA1"/>
                </a:solidFill>
                <a:latin typeface="Arial" panose="020B0604020202020204" pitchFamily="34" charset="0"/>
              </a:rPr>
              <a:t>structures</a:t>
            </a:r>
            <a:endParaRPr lang="it-IT" altLang="en-US" sz="1800" dirty="0">
              <a:solidFill>
                <a:srgbClr val="011BA1"/>
              </a:solidFill>
              <a:latin typeface="Arial" panose="020B0604020202020204" pitchFamily="34" charset="0"/>
            </a:endParaRPr>
          </a:p>
          <a:p>
            <a:pPr algn="ctr" eaLnBrk="1" hangingPunct="1">
              <a:spcBef>
                <a:spcPct val="0"/>
              </a:spcBef>
              <a:buFontTx/>
              <a:buNone/>
            </a:pPr>
            <a:endParaRPr lang="it-IT" altLang="en-US" sz="1800" dirty="0">
              <a:solidFill>
                <a:srgbClr val="FF0000"/>
              </a:solidFill>
              <a:latin typeface="Arial" panose="020B0604020202020204" pitchFamily="34" charset="0"/>
            </a:endParaRPr>
          </a:p>
          <a:p>
            <a:pPr eaLnBrk="1" hangingPunct="1">
              <a:spcBef>
                <a:spcPct val="0"/>
              </a:spcBef>
              <a:spcAft>
                <a:spcPts val="600"/>
              </a:spcAft>
            </a:pP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Generally</a:t>
            </a:r>
            <a:r>
              <a:rPr lang="it-IT" altLang="en-US" sz="2800" dirty="0">
                <a:solidFill>
                  <a:srgbClr val="000000"/>
                </a:solidFill>
                <a:latin typeface="Arial" panose="020B0604020202020204" pitchFamily="34" charset="0"/>
              </a:rPr>
              <a:t> the </a:t>
            </a:r>
            <a:r>
              <a:rPr lang="it-IT" altLang="en-US" sz="2800" dirty="0" err="1">
                <a:solidFill>
                  <a:srgbClr val="000000"/>
                </a:solidFill>
                <a:latin typeface="Arial" panose="020B0604020202020204" pitchFamily="34" charset="0"/>
              </a:rPr>
              <a:t>insertions</a:t>
            </a:r>
            <a:r>
              <a:rPr lang="it-IT" altLang="en-US" sz="2800" dirty="0">
                <a:solidFill>
                  <a:srgbClr val="000000"/>
                </a:solidFill>
                <a:latin typeface="Arial" panose="020B0604020202020204" pitchFamily="34" charset="0"/>
              </a:rPr>
              <a:t> and </a:t>
            </a:r>
            <a:r>
              <a:rPr lang="it-IT" altLang="en-US" sz="2800" dirty="0" err="1">
                <a:solidFill>
                  <a:srgbClr val="000000"/>
                </a:solidFill>
                <a:latin typeface="Arial" panose="020B0604020202020204" pitchFamily="34" charset="0"/>
              </a:rPr>
              <a:t>deletions</a:t>
            </a:r>
            <a:r>
              <a:rPr lang="it-IT" altLang="en-US" sz="2800" dirty="0">
                <a:solidFill>
                  <a:srgbClr val="000000"/>
                </a:solidFill>
                <a:latin typeface="Arial" panose="020B0604020202020204" pitchFamily="34" charset="0"/>
              </a:rPr>
              <a:t> accumulate in the loops </a:t>
            </a:r>
            <a:r>
              <a:rPr lang="it-IT" altLang="en-US" sz="2800" dirty="0" err="1">
                <a:solidFill>
                  <a:srgbClr val="000000"/>
                </a:solidFill>
                <a:latin typeface="Arial" panose="020B0604020202020204" pitchFamily="34" charset="0"/>
              </a:rPr>
              <a:t>that</a:t>
            </a:r>
            <a:r>
              <a:rPr lang="it-IT" altLang="en-US" sz="2800" dirty="0">
                <a:solidFill>
                  <a:srgbClr val="000000"/>
                </a:solidFill>
                <a:latin typeface="Arial" panose="020B0604020202020204" pitchFamily="34" charset="0"/>
              </a:rPr>
              <a:t> can </a:t>
            </a:r>
            <a:r>
              <a:rPr lang="it-IT" altLang="en-US" sz="2800" dirty="0" err="1">
                <a:solidFill>
                  <a:srgbClr val="000000"/>
                </a:solidFill>
                <a:latin typeface="Arial" panose="020B0604020202020204" pitchFamily="34" charset="0"/>
              </a:rPr>
              <a:t>simply</a:t>
            </a:r>
            <a:r>
              <a:rPr lang="it-IT" altLang="en-US" sz="2800" dirty="0">
                <a:solidFill>
                  <a:srgbClr val="000000"/>
                </a:solidFill>
                <a:latin typeface="Arial" panose="020B0604020202020204" pitchFamily="34" charset="0"/>
              </a:rPr>
              <a:t> be </a:t>
            </a:r>
            <a:r>
              <a:rPr lang="it-IT" altLang="en-US" sz="2800" dirty="0" err="1">
                <a:solidFill>
                  <a:srgbClr val="000000"/>
                </a:solidFill>
                <a:latin typeface="Arial" panose="020B0604020202020204" pitchFamily="34" charset="0"/>
              </a:rPr>
              <a:t>excluded</a:t>
            </a:r>
            <a:r>
              <a:rPr lang="it-IT" altLang="en-US" sz="2800" dirty="0">
                <a:solidFill>
                  <a:srgbClr val="000000"/>
                </a:solidFill>
                <a:latin typeface="Arial" panose="020B0604020202020204" pitchFamily="34" charset="0"/>
              </a:rPr>
              <a:t> from the </a:t>
            </a:r>
            <a:r>
              <a:rPr lang="it-IT" altLang="en-US" sz="2800" dirty="0" err="1">
                <a:solidFill>
                  <a:srgbClr val="000000"/>
                </a:solidFill>
                <a:latin typeface="Arial" panose="020B0604020202020204" pitchFamily="34" charset="0"/>
              </a:rPr>
              <a:t>superposition</a:t>
            </a:r>
            <a:r>
              <a:rPr lang="it-IT" altLang="en-US" sz="2800" dirty="0">
                <a:solidFill>
                  <a:srgbClr val="000000"/>
                </a:solidFill>
                <a:latin typeface="Arial" panose="020B0604020202020204" pitchFamily="34" charset="0"/>
              </a:rPr>
              <a:t>. </a:t>
            </a:r>
          </a:p>
          <a:p>
            <a:pPr eaLnBrk="1" hangingPunct="1">
              <a:spcBef>
                <a:spcPct val="0"/>
              </a:spcBef>
              <a:spcAft>
                <a:spcPts val="600"/>
              </a:spcAft>
            </a:pPr>
            <a:r>
              <a:rPr lang="it-IT" altLang="en-US" sz="2800" dirty="0">
                <a:solidFill>
                  <a:srgbClr val="000000"/>
                </a:solidFill>
                <a:latin typeface="Arial" panose="020B0604020202020204" pitchFamily="34" charset="0"/>
              </a:rPr>
              <a:t> For the </a:t>
            </a:r>
            <a:r>
              <a:rPr lang="it-IT" altLang="en-US" sz="2800" dirty="0" err="1">
                <a:solidFill>
                  <a:srgbClr val="000000"/>
                </a:solidFill>
                <a:latin typeface="Arial" panose="020B0604020202020204" pitchFamily="34" charset="0"/>
              </a:rPr>
              <a:t>superimposition</a:t>
            </a:r>
            <a:r>
              <a:rPr lang="it-IT" altLang="en-US" sz="2800" dirty="0">
                <a:solidFill>
                  <a:srgbClr val="000000"/>
                </a:solidFill>
                <a:latin typeface="Arial" panose="020B0604020202020204" pitchFamily="34" charset="0"/>
              </a:rPr>
              <a:t>, the chains of alpha carbons </a:t>
            </a:r>
            <a:r>
              <a:rPr lang="it-IT" altLang="en-US" sz="2800" dirty="0" err="1">
                <a:solidFill>
                  <a:srgbClr val="000000"/>
                </a:solidFill>
                <a:latin typeface="Arial" panose="020B0604020202020204" pitchFamily="34" charset="0"/>
              </a:rPr>
              <a:t>belonging</a:t>
            </a:r>
            <a:r>
              <a:rPr lang="it-IT" altLang="en-US" sz="2800" dirty="0">
                <a:solidFill>
                  <a:srgbClr val="000000"/>
                </a:solidFill>
                <a:latin typeface="Arial" panose="020B0604020202020204" pitchFamily="34" charset="0"/>
              </a:rPr>
              <a:t> to the </a:t>
            </a:r>
            <a:r>
              <a:rPr lang="it-IT" altLang="en-US" sz="2800" dirty="0" err="1">
                <a:solidFill>
                  <a:srgbClr val="000000"/>
                </a:solidFill>
                <a:latin typeface="Arial" panose="020B0604020202020204" pitchFamily="34" charset="0"/>
              </a:rPr>
              <a:t>elements</a:t>
            </a:r>
            <a:r>
              <a:rPr lang="it-IT" altLang="en-US" sz="2800" dirty="0">
                <a:solidFill>
                  <a:srgbClr val="000000"/>
                </a:solidFill>
                <a:latin typeface="Arial" panose="020B0604020202020204" pitchFamily="34" charset="0"/>
              </a:rPr>
              <a:t> of </a:t>
            </a:r>
            <a:r>
              <a:rPr lang="it-IT" altLang="en-US" sz="2800" dirty="0" err="1">
                <a:solidFill>
                  <a:srgbClr val="000000"/>
                </a:solidFill>
                <a:latin typeface="Arial" panose="020B0604020202020204" pitchFamily="34" charset="0"/>
              </a:rPr>
              <a:t>secondary</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structure</a:t>
            </a:r>
            <a:r>
              <a:rPr lang="it-IT" altLang="en-US" sz="2800" dirty="0">
                <a:solidFill>
                  <a:srgbClr val="000000"/>
                </a:solidFill>
                <a:latin typeface="Arial" panose="020B0604020202020204" pitchFamily="34" charset="0"/>
              </a:rPr>
              <a:t> can be </a:t>
            </a:r>
            <a:r>
              <a:rPr lang="it-IT" altLang="en-US" sz="2800" dirty="0" err="1">
                <a:solidFill>
                  <a:srgbClr val="000000"/>
                </a:solidFill>
                <a:latin typeface="Arial" panose="020B0604020202020204" pitchFamily="34" charset="0"/>
              </a:rPr>
              <a:t>used</a:t>
            </a:r>
            <a:r>
              <a:rPr lang="it-IT" altLang="en-US" sz="2800" dirty="0">
                <a:solidFill>
                  <a:srgbClr val="000000"/>
                </a:solidFill>
                <a:latin typeface="Arial" panose="020B0604020202020204" pitchFamily="34" charset="0"/>
              </a:rPr>
              <a:t>.
 3D </a:t>
            </a:r>
            <a:r>
              <a:rPr lang="it-IT" altLang="en-US" sz="2800" dirty="0" err="1">
                <a:solidFill>
                  <a:srgbClr val="000000"/>
                </a:solidFill>
                <a:latin typeface="Arial" panose="020B0604020202020204" pitchFamily="34" charset="0"/>
              </a:rPr>
              <a:t>comparison</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methods</a:t>
            </a:r>
            <a:r>
              <a:rPr lang="it-IT" altLang="en-US" sz="2800" dirty="0">
                <a:solidFill>
                  <a:srgbClr val="000000"/>
                </a:solidFill>
                <a:latin typeface="Arial" panose="020B0604020202020204" pitchFamily="34" charset="0"/>
              </a:rPr>
              <a:t> use </a:t>
            </a:r>
            <a:r>
              <a:rPr lang="it-IT" altLang="en-US" sz="2800" dirty="0" err="1">
                <a:solidFill>
                  <a:srgbClr val="000000"/>
                </a:solidFill>
                <a:latin typeface="Arial" panose="020B0604020202020204" pitchFamily="34" charset="0"/>
              </a:rPr>
              <a:t>sequence</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alignment</a:t>
            </a:r>
            <a:r>
              <a:rPr lang="it-IT" altLang="en-US" sz="2800" dirty="0">
                <a:solidFill>
                  <a:srgbClr val="000000"/>
                </a:solidFill>
                <a:latin typeface="Arial" panose="020B0604020202020204" pitchFamily="34" charset="0"/>
              </a:rPr>
              <a:t> to decide the residue matching rule of the </a:t>
            </a:r>
            <a:r>
              <a:rPr lang="it-IT" altLang="en-US" sz="2800" dirty="0" err="1">
                <a:solidFill>
                  <a:srgbClr val="000000"/>
                </a:solidFill>
                <a:latin typeface="Arial" panose="020B0604020202020204" pitchFamily="34" charset="0"/>
              </a:rPr>
              <a:t>compared</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proteins</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that</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underlies</a:t>
            </a:r>
            <a:r>
              <a:rPr lang="it-IT" altLang="en-US" sz="2800" dirty="0">
                <a:solidFill>
                  <a:srgbClr val="000000"/>
                </a:solidFill>
                <a:latin typeface="Arial" panose="020B0604020202020204" pitchFamily="34" charset="0"/>
              </a:rPr>
              <a:t> the </a:t>
            </a:r>
            <a:r>
              <a:rPr lang="it-IT" altLang="en-US" sz="2800" dirty="0" err="1">
                <a:solidFill>
                  <a:srgbClr val="000000"/>
                </a:solidFill>
                <a:latin typeface="Arial" panose="020B0604020202020204" pitchFamily="34" charset="0"/>
              </a:rPr>
              <a:t>structural</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superposition</a:t>
            </a:r>
            <a:r>
              <a:rPr lang="it-IT" altLang="en-US" sz="2800" dirty="0">
                <a:solidFill>
                  <a:srgbClr val="000000"/>
                </a:solidFill>
                <a:latin typeface="Arial" panose="020B0604020202020204" pitchFamily="34" charset="0"/>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2">
            <a:extLst>
              <a:ext uri="{FF2B5EF4-FFF2-40B4-BE49-F238E27FC236}">
                <a16:creationId xmlns:a16="http://schemas.microsoft.com/office/drawing/2014/main" id="{022E7CA2-FF9F-4C4E-8658-AB0C67F6F2A5}"/>
              </a:ext>
            </a:extLst>
          </p:cNvPr>
          <p:cNvSpPr txBox="1">
            <a:spLocks noChangeArrowheads="1"/>
          </p:cNvSpPr>
          <p:nvPr/>
        </p:nvSpPr>
        <p:spPr bwMode="auto">
          <a:xfrm>
            <a:off x="375444" y="1476829"/>
            <a:ext cx="8393112"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800" dirty="0">
                <a:solidFill>
                  <a:srgbClr val="000000"/>
                </a:solidFill>
                <a:latin typeface="Arial" panose="020B0604020202020204" pitchFamily="34" charset="0"/>
              </a:rPr>
              <a:t>A </a:t>
            </a:r>
            <a:r>
              <a:rPr lang="it-IT" altLang="en-US" sz="2800" dirty="0" err="1">
                <a:solidFill>
                  <a:srgbClr val="000000"/>
                </a:solidFill>
                <a:latin typeface="Arial" panose="020B0604020202020204" pitchFamily="34" charset="0"/>
              </a:rPr>
              <a:t>structural</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alignment</a:t>
            </a:r>
            <a:r>
              <a:rPr lang="it-IT" altLang="en-US" sz="2800" dirty="0">
                <a:solidFill>
                  <a:srgbClr val="000000"/>
                </a:solidFill>
                <a:latin typeface="Arial" panose="020B0604020202020204" pitchFamily="34" charset="0"/>
              </a:rPr>
              <a:t> can be </a:t>
            </a:r>
            <a:r>
              <a:rPr lang="it-IT" altLang="en-US" sz="2800" dirty="0" err="1">
                <a:solidFill>
                  <a:srgbClr val="000000"/>
                </a:solidFill>
                <a:latin typeface="Arial" panose="020B0604020202020204" pitchFamily="34" charset="0"/>
              </a:rPr>
              <a:t>evaluated</a:t>
            </a:r>
            <a:r>
              <a:rPr lang="it-IT" altLang="en-US" sz="2800" dirty="0">
                <a:solidFill>
                  <a:srgbClr val="000000"/>
                </a:solidFill>
                <a:latin typeface="Arial" panose="020B0604020202020204" pitchFamily="34" charset="0"/>
              </a:rPr>
              <a:t> </a:t>
            </a:r>
            <a:r>
              <a:rPr lang="it-IT" altLang="en-US" sz="2800" dirty="0" err="1">
                <a:solidFill>
                  <a:srgbClr val="000000"/>
                </a:solidFill>
                <a:latin typeface="Arial" panose="020B0604020202020204" pitchFamily="34" charset="0"/>
              </a:rPr>
              <a:t>based</a:t>
            </a:r>
            <a:r>
              <a:rPr lang="it-IT" altLang="en-US" sz="2800" dirty="0">
                <a:solidFill>
                  <a:srgbClr val="000000"/>
                </a:solidFill>
                <a:latin typeface="Arial" panose="020B0604020202020204" pitchFamily="34" charset="0"/>
              </a:rPr>
              <a:t> on:</a:t>
            </a:r>
          </a:p>
          <a:p>
            <a:pPr marL="457200" indent="-457200" algn="just" eaLnBrk="1" hangingPunct="1">
              <a:spcBef>
                <a:spcPct val="0"/>
              </a:spcBef>
            </a:pPr>
            <a:r>
              <a:rPr lang="it-IT" altLang="en-US" sz="2800" b="1" dirty="0">
                <a:solidFill>
                  <a:srgbClr val="000000"/>
                </a:solidFill>
                <a:latin typeface="Arial" panose="020B0604020202020204" pitchFamily="34" charset="0"/>
              </a:rPr>
              <a:t>root </a:t>
            </a:r>
            <a:r>
              <a:rPr lang="it-IT" altLang="en-US" sz="2800" b="1" dirty="0" err="1">
                <a:solidFill>
                  <a:srgbClr val="000000"/>
                </a:solidFill>
                <a:latin typeface="Arial" panose="020B0604020202020204" pitchFamily="34" charset="0"/>
              </a:rPr>
              <a:t>mean</a:t>
            </a:r>
            <a:r>
              <a:rPr lang="it-IT" altLang="en-US" sz="2800" b="1" dirty="0">
                <a:solidFill>
                  <a:srgbClr val="000000"/>
                </a:solidFill>
                <a:latin typeface="Arial" panose="020B0604020202020204" pitchFamily="34" charset="0"/>
              </a:rPr>
              <a:t> </a:t>
            </a:r>
            <a:r>
              <a:rPr lang="it-IT" altLang="en-US" sz="2800" b="1" dirty="0" err="1">
                <a:solidFill>
                  <a:srgbClr val="000000"/>
                </a:solidFill>
                <a:latin typeface="Arial" panose="020B0604020202020204" pitchFamily="34" charset="0"/>
              </a:rPr>
              <a:t>square</a:t>
            </a:r>
            <a:r>
              <a:rPr lang="it-IT" altLang="en-US" sz="2800" b="1" dirty="0">
                <a:solidFill>
                  <a:srgbClr val="000000"/>
                </a:solidFill>
                <a:latin typeface="Arial" panose="020B0604020202020204" pitchFamily="34" charset="0"/>
              </a:rPr>
              <a:t> </a:t>
            </a:r>
            <a:r>
              <a:rPr lang="it-IT" altLang="en-US" sz="2800" b="1" dirty="0" err="1">
                <a:solidFill>
                  <a:srgbClr val="000000"/>
                </a:solidFill>
                <a:latin typeface="Arial" panose="020B0604020202020204" pitchFamily="34" charset="0"/>
              </a:rPr>
              <a:t>deviation</a:t>
            </a:r>
            <a:r>
              <a:rPr lang="it-IT" altLang="en-US" sz="2800" b="1" dirty="0">
                <a:solidFill>
                  <a:srgbClr val="000000"/>
                </a:solidFill>
                <a:latin typeface="Arial" panose="020B0604020202020204" pitchFamily="34" charset="0"/>
              </a:rPr>
              <a:t> </a:t>
            </a:r>
            <a:r>
              <a:rPr lang="it-IT" altLang="en-US" sz="2800" b="1" i="1" dirty="0">
                <a:solidFill>
                  <a:srgbClr val="011BA1"/>
                </a:solidFill>
                <a:latin typeface="Arial" panose="020B0604020202020204" pitchFamily="34" charset="0"/>
              </a:rPr>
              <a:t>RMSD</a:t>
            </a:r>
          </a:p>
          <a:p>
            <a:pPr marL="457200" indent="-457200" algn="just" eaLnBrk="1" hangingPunct="1">
              <a:spcBef>
                <a:spcPct val="0"/>
              </a:spcBef>
            </a:pPr>
            <a:endParaRPr lang="it-IT" altLang="en-US" sz="2800" dirty="0">
              <a:solidFill>
                <a:srgbClr val="000000"/>
              </a:solidFill>
              <a:latin typeface="Arial" panose="020B0604020202020204" pitchFamily="34" charset="0"/>
            </a:endParaRPr>
          </a:p>
          <a:p>
            <a:pPr marL="457200" indent="-457200" algn="just" eaLnBrk="1" hangingPunct="1">
              <a:spcBef>
                <a:spcPct val="0"/>
              </a:spcBef>
            </a:pPr>
            <a:r>
              <a:rPr lang="it-IT" altLang="en-US" sz="2800" dirty="0">
                <a:solidFill>
                  <a:srgbClr val="000000"/>
                </a:solidFill>
                <a:latin typeface="Arial" panose="020B0604020202020204" pitchFamily="34" charset="0"/>
              </a:rPr>
              <a:t>But </a:t>
            </a:r>
            <a:r>
              <a:rPr lang="it-IT" altLang="en-US" sz="2800" dirty="0" err="1">
                <a:solidFill>
                  <a:srgbClr val="000000"/>
                </a:solidFill>
                <a:latin typeface="Arial" panose="020B0604020202020204" pitchFamily="34" charset="0"/>
              </a:rPr>
              <a:t>also</a:t>
            </a:r>
            <a:r>
              <a:rPr lang="it-IT" altLang="en-US" sz="2800" dirty="0">
                <a:solidFill>
                  <a:srgbClr val="000000"/>
                </a:solidFill>
                <a:latin typeface="Arial" panose="020B0604020202020204" pitchFamily="34" charset="0"/>
              </a:rPr>
              <a:t> on </a:t>
            </a:r>
            <a:r>
              <a:rPr lang="it-IT" altLang="en-US" sz="2800" b="1" dirty="0">
                <a:solidFill>
                  <a:srgbClr val="000000"/>
                </a:solidFill>
                <a:latin typeface="Arial" panose="020B0604020202020204" pitchFamily="34" charset="0"/>
              </a:rPr>
              <a:t>the </a:t>
            </a:r>
            <a:r>
              <a:rPr lang="it-IT" altLang="en-US" sz="2800" b="1" dirty="0" err="1">
                <a:solidFill>
                  <a:srgbClr val="000000"/>
                </a:solidFill>
                <a:latin typeface="Arial" panose="020B0604020202020204" pitchFamily="34" charset="0"/>
              </a:rPr>
              <a:t>number</a:t>
            </a:r>
            <a:r>
              <a:rPr lang="it-IT" altLang="en-US" sz="2800" b="1" dirty="0">
                <a:solidFill>
                  <a:srgbClr val="000000"/>
                </a:solidFill>
                <a:latin typeface="Arial" panose="020B0604020202020204" pitchFamily="34" charset="0"/>
              </a:rPr>
              <a:t> of </a:t>
            </a:r>
            <a:r>
              <a:rPr lang="it-IT" altLang="en-US" sz="2800" b="1" dirty="0" err="1">
                <a:solidFill>
                  <a:srgbClr val="000000"/>
                </a:solidFill>
                <a:latin typeface="Arial" panose="020B0604020202020204" pitchFamily="34" charset="0"/>
              </a:rPr>
              <a:t>atoms</a:t>
            </a:r>
            <a:r>
              <a:rPr lang="it-IT" altLang="en-US" sz="2800" b="1" dirty="0">
                <a:solidFill>
                  <a:srgbClr val="000000"/>
                </a:solidFill>
                <a:latin typeface="Arial" panose="020B0604020202020204" pitchFamily="34" charset="0"/>
              </a:rPr>
              <a:t> </a:t>
            </a:r>
            <a:r>
              <a:rPr lang="it-IT" altLang="en-US" sz="2800" b="1" dirty="0" err="1">
                <a:solidFill>
                  <a:srgbClr val="000000"/>
                </a:solidFill>
                <a:latin typeface="Arial" panose="020B0604020202020204" pitchFamily="34" charset="0"/>
              </a:rPr>
              <a:t>that</a:t>
            </a:r>
            <a:r>
              <a:rPr lang="it-IT" altLang="en-US" sz="2800" b="1" dirty="0">
                <a:solidFill>
                  <a:srgbClr val="000000"/>
                </a:solidFill>
                <a:latin typeface="Arial" panose="020B0604020202020204" pitchFamily="34" charset="0"/>
              </a:rPr>
              <a:t> </a:t>
            </a:r>
            <a:r>
              <a:rPr lang="it-IT" altLang="en-US" sz="2800" b="1" dirty="0" err="1">
                <a:solidFill>
                  <a:srgbClr val="000000"/>
                </a:solidFill>
                <a:latin typeface="Arial" panose="020B0604020202020204" pitchFamily="34" charset="0"/>
              </a:rPr>
              <a:t>have</a:t>
            </a:r>
            <a:r>
              <a:rPr lang="it-IT" altLang="en-US" sz="2800" b="1" dirty="0">
                <a:solidFill>
                  <a:srgbClr val="000000"/>
                </a:solidFill>
                <a:latin typeface="Arial" panose="020B0604020202020204" pitchFamily="34" charset="0"/>
              </a:rPr>
              <a:t> </a:t>
            </a:r>
            <a:r>
              <a:rPr lang="it-IT" altLang="en-US" sz="2800" b="1" dirty="0" err="1">
                <a:solidFill>
                  <a:srgbClr val="000000"/>
                </a:solidFill>
                <a:latin typeface="Arial" panose="020B0604020202020204" pitchFamily="34" charset="0"/>
              </a:rPr>
              <a:t>been</a:t>
            </a:r>
            <a:r>
              <a:rPr lang="it-IT" altLang="en-US" sz="2800" b="1" dirty="0">
                <a:solidFill>
                  <a:srgbClr val="000000"/>
                </a:solidFill>
                <a:latin typeface="Arial" panose="020B0604020202020204" pitchFamily="34" charset="0"/>
              </a:rPr>
              <a:t> </a:t>
            </a:r>
            <a:r>
              <a:rPr lang="it-IT" altLang="en-US" sz="2800" b="1" dirty="0" err="1">
                <a:solidFill>
                  <a:srgbClr val="000000"/>
                </a:solidFill>
                <a:latin typeface="Arial" panose="020B0604020202020204" pitchFamily="34" charset="0"/>
              </a:rPr>
              <a:t>coupled</a:t>
            </a:r>
            <a:r>
              <a:rPr lang="it-IT" altLang="en-US" sz="2800" b="1" dirty="0">
                <a:solidFill>
                  <a:srgbClr val="000000"/>
                </a:solidFill>
                <a:latin typeface="Arial" panose="020B0604020202020204" pitchFamily="34" charset="0"/>
              </a:rPr>
              <a:t> in the </a:t>
            </a:r>
            <a:r>
              <a:rPr lang="it-IT" altLang="en-US" sz="2800" b="1" dirty="0" err="1">
                <a:solidFill>
                  <a:srgbClr val="000000"/>
                </a:solidFill>
                <a:latin typeface="Arial" panose="020B0604020202020204" pitchFamily="34" charset="0"/>
              </a:rPr>
              <a:t>superposition</a:t>
            </a:r>
            <a:r>
              <a:rPr lang="it-IT" altLang="en-US" sz="2800" b="1" dirty="0">
                <a:solidFill>
                  <a:srgbClr val="000000"/>
                </a:solidFill>
                <a:latin typeface="Arial" panose="020B0604020202020204" pitchFamily="34" charset="0"/>
              </a:rPr>
              <a:t> </a:t>
            </a:r>
            <a:r>
              <a:rPr lang="it-IT" altLang="en-US" sz="2800" dirty="0">
                <a:solidFill>
                  <a:srgbClr val="000000"/>
                </a:solidFill>
                <a:latin typeface="Arial" panose="020B0604020202020204" pitchFamily="34" charset="0"/>
              </a:rPr>
              <a:t>
and the</a:t>
            </a:r>
            <a:r>
              <a:rPr lang="it-IT" altLang="en-US" sz="2800" b="1" dirty="0">
                <a:solidFill>
                  <a:srgbClr val="000000"/>
                </a:solidFill>
                <a:latin typeface="Arial" panose="020B0604020202020204" pitchFamily="34" charset="0"/>
              </a:rPr>
              <a:t> </a:t>
            </a:r>
            <a:r>
              <a:rPr lang="it-IT" altLang="en-US" sz="2800" b="1" dirty="0" err="1">
                <a:solidFill>
                  <a:srgbClr val="000000"/>
                </a:solidFill>
                <a:latin typeface="Arial" panose="020B0604020202020204" pitchFamily="34" charset="0"/>
              </a:rPr>
              <a:t>similarity</a:t>
            </a:r>
            <a:r>
              <a:rPr lang="it-IT" altLang="en-US" sz="2800" b="1" dirty="0">
                <a:solidFill>
                  <a:srgbClr val="000000"/>
                </a:solidFill>
                <a:latin typeface="Arial" panose="020B0604020202020204" pitchFamily="34" charset="0"/>
              </a:rPr>
              <a:t> of </a:t>
            </a:r>
            <a:r>
              <a:rPr lang="it-IT" altLang="en-US" sz="2800" b="1" dirty="0" err="1">
                <a:solidFill>
                  <a:srgbClr val="000000"/>
                </a:solidFill>
                <a:latin typeface="Arial" panose="020B0604020202020204" pitchFamily="34" charset="0"/>
              </a:rPr>
              <a:t>overlapping</a:t>
            </a:r>
            <a:r>
              <a:rPr lang="it-IT" altLang="en-US" sz="2800" b="1" dirty="0">
                <a:solidFill>
                  <a:srgbClr val="000000"/>
                </a:solidFill>
                <a:latin typeface="Arial" panose="020B0604020202020204" pitchFamily="34" charset="0"/>
              </a:rPr>
              <a:t> </a:t>
            </a:r>
            <a:r>
              <a:rPr lang="it-IT" altLang="en-US" sz="2800" b="1" dirty="0" err="1">
                <a:solidFill>
                  <a:srgbClr val="000000"/>
                </a:solidFill>
                <a:latin typeface="Arial" panose="020B0604020202020204" pitchFamily="34" charset="0"/>
              </a:rPr>
              <a:t>residues</a:t>
            </a:r>
            <a:r>
              <a:rPr lang="it-IT" altLang="en-US" sz="2800" dirty="0">
                <a:solidFill>
                  <a:srgbClr val="000000"/>
                </a:solidFill>
                <a:latin typeface="Arial" panose="020B0604020202020204" pitchFamily="34" charset="0"/>
              </a:rPr>
              <a:t>.</a:t>
            </a:r>
          </a:p>
        </p:txBody>
      </p:sp>
      <p:sp>
        <p:nvSpPr>
          <p:cNvPr id="90114" name="Rettangolo 1">
            <a:extLst>
              <a:ext uri="{FF2B5EF4-FFF2-40B4-BE49-F238E27FC236}">
                <a16:creationId xmlns:a16="http://schemas.microsoft.com/office/drawing/2014/main" id="{5045EC76-774E-B74F-AF49-1521E1C502FB}"/>
              </a:ext>
            </a:extLst>
          </p:cNvPr>
          <p:cNvSpPr>
            <a:spLocks noChangeArrowheads="1"/>
          </p:cNvSpPr>
          <p:nvPr/>
        </p:nvSpPr>
        <p:spPr bwMode="auto">
          <a:xfrm>
            <a:off x="992459" y="190500"/>
            <a:ext cx="71007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err="1">
                <a:solidFill>
                  <a:srgbClr val="011BA1"/>
                </a:solidFill>
                <a:latin typeface="Arial" panose="020B0604020202020204" pitchFamily="34" charset="0"/>
              </a:rPr>
              <a:t>Distance</a:t>
            </a:r>
            <a:r>
              <a:rPr lang="it-IT" altLang="en-US" sz="3600" dirty="0">
                <a:solidFill>
                  <a:srgbClr val="011BA1"/>
                </a:solidFill>
                <a:latin typeface="Arial" panose="020B0604020202020204" pitchFamily="34" charset="0"/>
              </a:rPr>
              <a:t> </a:t>
            </a:r>
            <a:r>
              <a:rPr lang="it-IT" altLang="en-US" sz="3600" dirty="0" err="1">
                <a:solidFill>
                  <a:srgbClr val="011BA1"/>
                </a:solidFill>
                <a:latin typeface="Arial" panose="020B0604020202020204" pitchFamily="34" charset="0"/>
              </a:rPr>
              <a:t>between</a:t>
            </a:r>
            <a:r>
              <a:rPr lang="it-IT" altLang="en-US" sz="3600" dirty="0">
                <a:solidFill>
                  <a:srgbClr val="011BA1"/>
                </a:solidFill>
                <a:latin typeface="Arial" panose="020B0604020202020204" pitchFamily="34" charset="0"/>
              </a:rPr>
              <a:t> 3D </a:t>
            </a:r>
            <a:r>
              <a:rPr lang="it-IT" altLang="en-US" sz="3600" dirty="0" err="1">
                <a:solidFill>
                  <a:srgbClr val="011BA1"/>
                </a:solidFill>
                <a:latin typeface="Arial" panose="020B0604020202020204" pitchFamily="34" charset="0"/>
              </a:rPr>
              <a:t>structures</a:t>
            </a:r>
            <a:endParaRPr lang="it-IT" altLang="en-US" sz="3600" dirty="0">
              <a:solidFill>
                <a:srgbClr val="011BA1"/>
              </a:solidFill>
              <a:latin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Text Box 3">
            <a:extLst>
              <a:ext uri="{FF2B5EF4-FFF2-40B4-BE49-F238E27FC236}">
                <a16:creationId xmlns:a16="http://schemas.microsoft.com/office/drawing/2014/main" id="{A1DB3105-275D-AE47-A403-00105F1CCC55}"/>
              </a:ext>
            </a:extLst>
          </p:cNvPr>
          <p:cNvSpPr txBox="1">
            <a:spLocks noChangeArrowheads="1"/>
          </p:cNvSpPr>
          <p:nvPr/>
        </p:nvSpPr>
        <p:spPr bwMode="auto">
          <a:xfrm>
            <a:off x="198438" y="246063"/>
            <a:ext cx="8723312" cy="6447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en-US" sz="2300" dirty="0">
                <a:solidFill>
                  <a:srgbClr val="000000"/>
                </a:solidFill>
                <a:latin typeface="Arial" panose="020B0604020202020204" pitchFamily="34" charset="0"/>
              </a:rPr>
              <a:t>The </a:t>
            </a:r>
            <a:r>
              <a:rPr lang="it-IT" altLang="en-US" sz="2300" b="1" dirty="0">
                <a:solidFill>
                  <a:srgbClr val="011BA1"/>
                </a:solidFill>
                <a:latin typeface="Arial" panose="020B0604020202020204" pitchFamily="34" charset="0"/>
              </a:rPr>
              <a:t>RMSD</a:t>
            </a:r>
            <a:r>
              <a:rPr lang="it-IT" altLang="en-US" sz="2300" dirty="0">
                <a:solidFill>
                  <a:srgbClr val="000000"/>
                </a:solidFill>
                <a:latin typeface="Arial" panose="020B0604020202020204" pitchFamily="34" charset="0"/>
              </a:rPr>
              <a:t> of </a:t>
            </a:r>
            <a:r>
              <a:rPr lang="it-IT" altLang="en-US" sz="2300" b="1" dirty="0">
                <a:solidFill>
                  <a:srgbClr val="000000"/>
                </a:solidFill>
                <a:latin typeface="Arial" panose="020B0604020202020204" pitchFamily="34" charset="0"/>
              </a:rPr>
              <a:t>a </a:t>
            </a:r>
            <a:r>
              <a:rPr lang="it-IT" altLang="en-US" sz="2300" b="1" dirty="0" err="1">
                <a:solidFill>
                  <a:srgbClr val="000000"/>
                </a:solidFill>
                <a:latin typeface="Arial" panose="020B0604020202020204" pitchFamily="34" charset="0"/>
              </a:rPr>
              <a:t>three-dimensional</a:t>
            </a:r>
            <a:r>
              <a:rPr lang="it-IT" altLang="en-US" sz="2300" b="1" dirty="0">
                <a:solidFill>
                  <a:srgbClr val="000000"/>
                </a:solidFill>
                <a:latin typeface="Arial" panose="020B0604020202020204" pitchFamily="34" charset="0"/>
              </a:rPr>
              <a:t> </a:t>
            </a:r>
            <a:r>
              <a:rPr lang="it-IT" altLang="en-US" sz="2300" b="1" dirty="0" err="1">
                <a:solidFill>
                  <a:srgbClr val="000000"/>
                </a:solidFill>
                <a:latin typeface="Arial" panose="020B0604020202020204" pitchFamily="34" charset="0"/>
              </a:rPr>
              <a:t>superposition</a:t>
            </a:r>
            <a:r>
              <a:rPr lang="it-IT" altLang="en-US" sz="2300" b="1" dirty="0">
                <a:solidFill>
                  <a:srgbClr val="000000"/>
                </a:solidFill>
                <a:latin typeface="Arial" panose="020B0604020202020204" pitchFamily="34" charset="0"/>
              </a:rPr>
              <a:t> </a:t>
            </a:r>
            <a:r>
              <a:rPr lang="it-IT" altLang="en-US" sz="2300" dirty="0" err="1">
                <a:solidFill>
                  <a:srgbClr val="000000"/>
                </a:solidFill>
                <a:latin typeface="Arial" panose="020B0604020202020204" pitchFamily="34" charset="0"/>
              </a:rPr>
              <a:t>is</a:t>
            </a:r>
            <a:r>
              <a:rPr lang="it-IT" altLang="en-US" sz="2300" dirty="0">
                <a:solidFill>
                  <a:srgbClr val="000000"/>
                </a:solidFill>
                <a:latin typeface="Arial" panose="020B0604020202020204" pitchFamily="34" charset="0"/>
              </a:rPr>
              <a:t> a </a:t>
            </a:r>
            <a:r>
              <a:rPr lang="it-IT" altLang="en-US" sz="2300" dirty="0" err="1">
                <a:solidFill>
                  <a:srgbClr val="000000"/>
                </a:solidFill>
                <a:latin typeface="Arial" panose="020B0604020202020204" pitchFamily="34" charset="0"/>
              </a:rPr>
              <a:t>measure</a:t>
            </a:r>
            <a:r>
              <a:rPr lang="it-IT" altLang="en-US" sz="2300" dirty="0">
                <a:solidFill>
                  <a:srgbClr val="000000"/>
                </a:solidFill>
                <a:latin typeface="Arial" panose="020B0604020202020204" pitchFamily="34" charset="0"/>
              </a:rPr>
              <a:t> of the </a:t>
            </a:r>
            <a:r>
              <a:rPr lang="it-IT" altLang="en-US" sz="2300" dirty="0" err="1">
                <a:solidFill>
                  <a:srgbClr val="000000"/>
                </a:solidFill>
                <a:latin typeface="Arial" panose="020B0604020202020204" pitchFamily="34" charset="0"/>
              </a:rPr>
              <a:t>average</a:t>
            </a:r>
            <a:r>
              <a:rPr lang="it-IT" altLang="en-US" sz="2300" dirty="0">
                <a:solidFill>
                  <a:srgbClr val="000000"/>
                </a:solidFill>
                <a:latin typeface="Arial" panose="020B0604020202020204" pitchFamily="34" charset="0"/>
              </a:rPr>
              <a:t> </a:t>
            </a:r>
            <a:r>
              <a:rPr lang="it-IT" altLang="en-US" sz="2300" dirty="0" err="1">
                <a:solidFill>
                  <a:srgbClr val="000000"/>
                </a:solidFill>
                <a:latin typeface="Arial" panose="020B0604020202020204" pitchFamily="34" charset="0"/>
              </a:rPr>
              <a:t>distance</a:t>
            </a:r>
            <a:r>
              <a:rPr lang="it-IT" altLang="en-US" sz="2300" dirty="0">
                <a:solidFill>
                  <a:srgbClr val="000000"/>
                </a:solidFill>
                <a:latin typeface="Arial" panose="020B0604020202020204" pitchFamily="34" charset="0"/>
              </a:rPr>
              <a:t> </a:t>
            </a:r>
            <a:r>
              <a:rPr lang="it-IT" altLang="en-US" sz="2300" dirty="0" err="1">
                <a:solidFill>
                  <a:srgbClr val="000000"/>
                </a:solidFill>
                <a:latin typeface="Arial" panose="020B0604020202020204" pitchFamily="34" charset="0"/>
              </a:rPr>
              <a:t>between</a:t>
            </a:r>
            <a:r>
              <a:rPr lang="it-IT" altLang="en-US" sz="2300" dirty="0">
                <a:solidFill>
                  <a:srgbClr val="000000"/>
                </a:solidFill>
                <a:latin typeface="Arial" panose="020B0604020202020204" pitchFamily="34" charset="0"/>
              </a:rPr>
              <a:t> the </a:t>
            </a:r>
            <a:r>
              <a:rPr lang="it-IT" altLang="en-US" sz="2300" dirty="0" err="1">
                <a:solidFill>
                  <a:srgbClr val="000000"/>
                </a:solidFill>
                <a:latin typeface="Arial" panose="020B0604020202020204" pitchFamily="34" charset="0"/>
              </a:rPr>
              <a:t>atoms</a:t>
            </a:r>
            <a:r>
              <a:rPr lang="it-IT" altLang="en-US" sz="2300" dirty="0">
                <a:solidFill>
                  <a:srgbClr val="000000"/>
                </a:solidFill>
                <a:latin typeface="Arial" panose="020B0604020202020204" pitchFamily="34" charset="0"/>
              </a:rPr>
              <a:t> of </a:t>
            </a:r>
            <a:r>
              <a:rPr lang="it-IT" altLang="en-US" sz="2300" dirty="0" err="1">
                <a:solidFill>
                  <a:srgbClr val="000000"/>
                </a:solidFill>
                <a:latin typeface="Arial" panose="020B0604020202020204" pitchFamily="34" charset="0"/>
              </a:rPr>
              <a:t>all</a:t>
            </a:r>
            <a:r>
              <a:rPr lang="it-IT" altLang="en-US" sz="2300" dirty="0">
                <a:solidFill>
                  <a:srgbClr val="000000"/>
                </a:solidFill>
                <a:latin typeface="Arial" panose="020B0604020202020204" pitchFamily="34" charset="0"/>
              </a:rPr>
              <a:t> </a:t>
            </a:r>
            <a:r>
              <a:rPr lang="it-IT" altLang="en-US" sz="2300" dirty="0" err="1">
                <a:solidFill>
                  <a:srgbClr val="000000"/>
                </a:solidFill>
                <a:latin typeface="Arial" panose="020B0604020202020204" pitchFamily="34" charset="0"/>
              </a:rPr>
              <a:t>pairs</a:t>
            </a:r>
            <a:r>
              <a:rPr lang="it-IT" altLang="en-US" sz="2300" dirty="0">
                <a:solidFill>
                  <a:srgbClr val="000000"/>
                </a:solidFill>
                <a:latin typeface="Arial" panose="020B0604020202020204" pitchFamily="34" charset="0"/>
              </a:rPr>
              <a:t> </a:t>
            </a:r>
            <a:r>
              <a:rPr lang="it-IT" altLang="en-US" sz="2300" dirty="0" err="1">
                <a:solidFill>
                  <a:srgbClr val="000000"/>
                </a:solidFill>
                <a:latin typeface="Arial" panose="020B0604020202020204" pitchFamily="34" charset="0"/>
              </a:rPr>
              <a:t>that</a:t>
            </a:r>
            <a:r>
              <a:rPr lang="it-IT" altLang="en-US" sz="2300" dirty="0">
                <a:solidFill>
                  <a:srgbClr val="000000"/>
                </a:solidFill>
                <a:latin typeface="Arial" panose="020B0604020202020204" pitchFamily="34" charset="0"/>
              </a:rPr>
              <a:t> </a:t>
            </a:r>
            <a:r>
              <a:rPr lang="it-IT" altLang="en-US" sz="2300" dirty="0" err="1">
                <a:solidFill>
                  <a:srgbClr val="000000"/>
                </a:solidFill>
                <a:latin typeface="Arial" panose="020B0604020202020204" pitchFamily="34" charset="0"/>
              </a:rPr>
              <a:t>participated</a:t>
            </a:r>
            <a:r>
              <a:rPr lang="it-IT" altLang="en-US" sz="2300" dirty="0">
                <a:solidFill>
                  <a:srgbClr val="000000"/>
                </a:solidFill>
                <a:latin typeface="Arial" panose="020B0604020202020204" pitchFamily="34" charset="0"/>
              </a:rPr>
              <a:t> in </a:t>
            </a:r>
            <a:r>
              <a:rPr lang="it-IT" altLang="en-US" sz="2300" dirty="0" err="1">
                <a:solidFill>
                  <a:srgbClr val="000000"/>
                </a:solidFill>
                <a:latin typeface="Arial" panose="020B0604020202020204" pitchFamily="34" charset="0"/>
              </a:rPr>
              <a:t>structural</a:t>
            </a:r>
            <a:r>
              <a:rPr lang="it-IT" altLang="en-US" sz="2300" dirty="0">
                <a:solidFill>
                  <a:srgbClr val="000000"/>
                </a:solidFill>
                <a:latin typeface="Arial" panose="020B0604020202020204" pitchFamily="34" charset="0"/>
              </a:rPr>
              <a:t> </a:t>
            </a:r>
            <a:r>
              <a:rPr lang="it-IT" altLang="en-US" sz="2300" dirty="0" err="1">
                <a:solidFill>
                  <a:srgbClr val="000000"/>
                </a:solidFill>
                <a:latin typeface="Arial" panose="020B0604020202020204" pitchFamily="34" charset="0"/>
              </a:rPr>
              <a:t>alignment</a:t>
            </a:r>
            <a:r>
              <a:rPr lang="it-IT" altLang="en-US" sz="2300" dirty="0">
                <a:solidFill>
                  <a:srgbClr val="000000"/>
                </a:solidFill>
                <a:latin typeface="Arial" panose="020B0604020202020204" pitchFamily="34" charset="0"/>
              </a:rPr>
              <a:t>.</a:t>
            </a:r>
          </a:p>
          <a:p>
            <a:pPr algn="just" eaLnBrk="1" hangingPunct="1">
              <a:spcBef>
                <a:spcPct val="0"/>
              </a:spcBef>
              <a:buFontTx/>
              <a:buNone/>
            </a:pPr>
            <a:endParaRPr lang="it-IT" altLang="en-US" sz="2300" dirty="0">
              <a:solidFill>
                <a:srgbClr val="000000"/>
              </a:solidFill>
              <a:latin typeface="Arial" panose="020B0604020202020204" pitchFamily="34" charset="0"/>
            </a:endParaRPr>
          </a:p>
          <a:p>
            <a:pPr algn="just" eaLnBrk="1" hangingPunct="1">
              <a:spcBef>
                <a:spcPct val="0"/>
              </a:spcBef>
              <a:buFontTx/>
              <a:buNone/>
            </a:pPr>
            <a:endParaRPr lang="it-IT" altLang="en-US" sz="2300" dirty="0">
              <a:solidFill>
                <a:srgbClr val="000000"/>
              </a:solidFill>
              <a:latin typeface="Arial" panose="020B0604020202020204" pitchFamily="34" charset="0"/>
            </a:endParaRPr>
          </a:p>
          <a:p>
            <a:pPr algn="just" eaLnBrk="1" hangingPunct="1">
              <a:spcBef>
                <a:spcPct val="0"/>
              </a:spcBef>
              <a:buFontTx/>
              <a:buNone/>
            </a:pPr>
            <a:endParaRPr lang="it-IT" altLang="en-US" sz="2300" dirty="0">
              <a:solidFill>
                <a:srgbClr val="000000"/>
              </a:solidFill>
              <a:latin typeface="Arial" panose="020B0604020202020204" pitchFamily="34" charset="0"/>
            </a:endParaRPr>
          </a:p>
          <a:p>
            <a:pPr algn="just" eaLnBrk="1" hangingPunct="1">
              <a:spcBef>
                <a:spcPct val="0"/>
              </a:spcBef>
              <a:buFontTx/>
              <a:buNone/>
            </a:pPr>
            <a:endParaRPr lang="it-IT" altLang="en-US" sz="2300" dirty="0">
              <a:solidFill>
                <a:srgbClr val="000000"/>
              </a:solidFill>
              <a:latin typeface="Arial" panose="020B0604020202020204" pitchFamily="34" charset="0"/>
            </a:endParaRPr>
          </a:p>
          <a:p>
            <a:pPr algn="just" eaLnBrk="1" hangingPunct="1">
              <a:spcBef>
                <a:spcPct val="0"/>
              </a:spcBef>
              <a:buFontTx/>
              <a:buNone/>
            </a:pPr>
            <a:endParaRPr lang="it-IT" altLang="en-US" sz="2300" dirty="0">
              <a:solidFill>
                <a:srgbClr val="000000"/>
              </a:solidFill>
              <a:latin typeface="Arial" panose="020B0604020202020204" pitchFamily="34" charset="0"/>
            </a:endParaRPr>
          </a:p>
          <a:p>
            <a:pPr algn="just" eaLnBrk="1" hangingPunct="1">
              <a:spcBef>
                <a:spcPct val="0"/>
              </a:spcBef>
              <a:buFontTx/>
              <a:buNone/>
            </a:pPr>
            <a:endParaRPr lang="it-IT" altLang="en-US" sz="2300" dirty="0">
              <a:solidFill>
                <a:srgbClr val="000000"/>
              </a:solidFill>
              <a:latin typeface="Arial" panose="020B0604020202020204" pitchFamily="34" charset="0"/>
            </a:endParaRPr>
          </a:p>
          <a:p>
            <a:pPr algn="just" eaLnBrk="1" hangingPunct="1">
              <a:spcBef>
                <a:spcPct val="0"/>
              </a:spcBef>
              <a:buFontTx/>
              <a:buNone/>
            </a:pPr>
            <a:endParaRPr lang="it-IT" altLang="en-US" sz="2300" dirty="0">
              <a:solidFill>
                <a:srgbClr val="000000"/>
              </a:solidFill>
              <a:latin typeface="Arial" panose="020B0604020202020204" pitchFamily="34" charset="0"/>
            </a:endParaRPr>
          </a:p>
          <a:p>
            <a:pPr algn="just" eaLnBrk="1" hangingPunct="1">
              <a:spcBef>
                <a:spcPct val="0"/>
              </a:spcBef>
              <a:buFontTx/>
              <a:buNone/>
            </a:pPr>
            <a:endParaRPr lang="it-IT" altLang="en-US" sz="3600" dirty="0">
              <a:solidFill>
                <a:srgbClr val="000000"/>
              </a:solidFill>
              <a:latin typeface="Arial" panose="020B0604020202020204" pitchFamily="34" charset="0"/>
            </a:endParaRPr>
          </a:p>
          <a:p>
            <a:pPr algn="just" eaLnBrk="1" hangingPunct="1">
              <a:spcBef>
                <a:spcPct val="0"/>
              </a:spcBef>
              <a:buFontTx/>
              <a:buNone/>
            </a:pPr>
            <a:endParaRPr lang="it-IT" altLang="en-US" sz="4000" dirty="0">
              <a:solidFill>
                <a:srgbClr val="000000"/>
              </a:solidFill>
              <a:latin typeface="Arial" panose="020B0604020202020204" pitchFamily="34" charset="0"/>
            </a:endParaRPr>
          </a:p>
          <a:p>
            <a:pPr algn="just" eaLnBrk="1" hangingPunct="1">
              <a:spcBef>
                <a:spcPct val="0"/>
              </a:spcBef>
              <a:buFontTx/>
              <a:buNone/>
            </a:pPr>
            <a:endParaRPr lang="it-IT" altLang="en-US" sz="2300" dirty="0">
              <a:solidFill>
                <a:srgbClr val="000000"/>
              </a:solidFill>
              <a:latin typeface="Arial" panose="020B0604020202020204" pitchFamily="34" charset="0"/>
            </a:endParaRPr>
          </a:p>
          <a:p>
            <a:pPr algn="just" eaLnBrk="1" hangingPunct="1">
              <a:spcBef>
                <a:spcPct val="0"/>
              </a:spcBef>
            </a:pPr>
            <a:r>
              <a:rPr lang="it-IT" altLang="en-US" sz="2200" dirty="0">
                <a:solidFill>
                  <a:srgbClr val="000000"/>
                </a:solidFill>
                <a:latin typeface="Arial" panose="020B0604020202020204" pitchFamily="34" charset="0"/>
              </a:rPr>
              <a:t> The </a:t>
            </a:r>
            <a:r>
              <a:rPr lang="it-IT" altLang="en-US" sz="2200" dirty="0" err="1">
                <a:solidFill>
                  <a:srgbClr val="000000"/>
                </a:solidFill>
                <a:latin typeface="Arial" panose="020B0604020202020204" pitchFamily="34" charset="0"/>
              </a:rPr>
              <a:t>lower</a:t>
            </a:r>
            <a:r>
              <a:rPr lang="it-IT" altLang="en-US" sz="2200" dirty="0">
                <a:solidFill>
                  <a:srgbClr val="000000"/>
                </a:solidFill>
                <a:latin typeface="Arial" panose="020B0604020202020204" pitchFamily="34" charset="0"/>
              </a:rPr>
              <a:t> the </a:t>
            </a:r>
            <a:r>
              <a:rPr lang="it-IT" altLang="en-US" sz="2200" b="1" dirty="0">
                <a:solidFill>
                  <a:srgbClr val="011BA1"/>
                </a:solidFill>
                <a:latin typeface="Arial" panose="020B0604020202020204" pitchFamily="34" charset="0"/>
              </a:rPr>
              <a:t>RMSD</a:t>
            </a:r>
            <a:r>
              <a:rPr lang="it-IT" altLang="en-US" sz="2200" dirty="0">
                <a:solidFill>
                  <a:srgbClr val="000000"/>
                </a:solidFill>
                <a:latin typeface="Arial" panose="020B0604020202020204" pitchFamily="34" charset="0"/>
              </a:rPr>
              <a:t>, the </a:t>
            </a:r>
            <a:r>
              <a:rPr lang="it-IT" altLang="en-US" sz="2200" dirty="0" err="1">
                <a:solidFill>
                  <a:srgbClr val="000000"/>
                </a:solidFill>
                <a:latin typeface="Arial" panose="020B0604020202020204" pitchFamily="34" charset="0"/>
              </a:rPr>
              <a:t>better</a:t>
            </a:r>
            <a:r>
              <a:rPr lang="it-IT" altLang="en-US" sz="2200" dirty="0">
                <a:solidFill>
                  <a:srgbClr val="000000"/>
                </a:solidFill>
                <a:latin typeface="Arial" panose="020B0604020202020204" pitchFamily="34" charset="0"/>
              </a:rPr>
              <a:t> the </a:t>
            </a:r>
            <a:r>
              <a:rPr lang="it-IT" altLang="en-US" sz="2200" dirty="0" err="1">
                <a:solidFill>
                  <a:srgbClr val="000000"/>
                </a:solidFill>
                <a:latin typeface="Arial" panose="020B0604020202020204" pitchFamily="34" charset="0"/>
              </a:rPr>
              <a:t>calculated</a:t>
            </a:r>
            <a:r>
              <a:rPr lang="it-IT" altLang="en-US" sz="2200" dirty="0">
                <a:solidFill>
                  <a:srgbClr val="000000"/>
                </a:solidFill>
                <a:latin typeface="Arial" panose="020B0604020202020204" pitchFamily="34" charset="0"/>
              </a:rPr>
              <a:t> </a:t>
            </a:r>
            <a:r>
              <a:rPr lang="it-IT" altLang="en-US" sz="2200" dirty="0" err="1">
                <a:solidFill>
                  <a:srgbClr val="000000"/>
                </a:solidFill>
                <a:latin typeface="Arial" panose="020B0604020202020204" pitchFamily="34" charset="0"/>
              </a:rPr>
              <a:t>structural</a:t>
            </a:r>
            <a:r>
              <a:rPr lang="it-IT" altLang="en-US" sz="2200" dirty="0">
                <a:solidFill>
                  <a:srgbClr val="000000"/>
                </a:solidFill>
                <a:latin typeface="Arial" panose="020B0604020202020204" pitchFamily="34" charset="0"/>
              </a:rPr>
              <a:t> </a:t>
            </a:r>
            <a:r>
              <a:rPr lang="it-IT" altLang="en-US" sz="2200" dirty="0" err="1">
                <a:solidFill>
                  <a:srgbClr val="000000"/>
                </a:solidFill>
                <a:latin typeface="Arial" panose="020B0604020202020204" pitchFamily="34" charset="0"/>
              </a:rPr>
              <a:t>alignment</a:t>
            </a:r>
            <a:r>
              <a:rPr lang="it-IT" altLang="en-US" sz="2200" dirty="0">
                <a:solidFill>
                  <a:srgbClr val="000000"/>
                </a:solidFill>
                <a:latin typeface="Arial" panose="020B0604020202020204" pitchFamily="34" charset="0"/>
              </a:rPr>
              <a:t> </a:t>
            </a:r>
            <a:r>
              <a:rPr lang="it-IT" altLang="en-US" sz="2200" dirty="0" err="1">
                <a:solidFill>
                  <a:srgbClr val="000000"/>
                </a:solidFill>
                <a:latin typeface="Arial" panose="020B0604020202020204" pitchFamily="34" charset="0"/>
              </a:rPr>
              <a:t>will</a:t>
            </a:r>
            <a:r>
              <a:rPr lang="it-IT" altLang="en-US" sz="2200" dirty="0">
                <a:solidFill>
                  <a:srgbClr val="000000"/>
                </a:solidFill>
                <a:latin typeface="Arial" panose="020B0604020202020204" pitchFamily="34" charset="0"/>
              </a:rPr>
              <a:t> be.
 With the </a:t>
            </a:r>
            <a:r>
              <a:rPr lang="it-IT" altLang="en-US" sz="2200" dirty="0" err="1">
                <a:solidFill>
                  <a:srgbClr val="000000"/>
                </a:solidFill>
                <a:latin typeface="Arial" panose="020B0604020202020204" pitchFamily="34" charset="0"/>
              </a:rPr>
              <a:t>same</a:t>
            </a:r>
            <a:r>
              <a:rPr lang="it-IT" altLang="en-US" sz="2200" dirty="0">
                <a:solidFill>
                  <a:srgbClr val="000000"/>
                </a:solidFill>
                <a:latin typeface="Arial" panose="020B0604020202020204" pitchFamily="34" charset="0"/>
              </a:rPr>
              <a:t> </a:t>
            </a:r>
            <a:r>
              <a:rPr lang="it-IT" altLang="en-US" sz="2200" b="1" dirty="0">
                <a:solidFill>
                  <a:srgbClr val="011BA1"/>
                </a:solidFill>
                <a:latin typeface="Arial" panose="020B0604020202020204" pitchFamily="34" charset="0"/>
              </a:rPr>
              <a:t>RMSD</a:t>
            </a:r>
            <a:r>
              <a:rPr lang="it-IT" altLang="en-US" sz="2200" dirty="0">
                <a:solidFill>
                  <a:srgbClr val="000000"/>
                </a:solidFill>
                <a:latin typeface="Arial" panose="020B0604020202020204" pitchFamily="34" charset="0"/>
              </a:rPr>
              <a:t>, the </a:t>
            </a:r>
            <a:r>
              <a:rPr lang="it-IT" altLang="en-US" sz="2200" dirty="0" err="1">
                <a:solidFill>
                  <a:srgbClr val="000000"/>
                </a:solidFill>
                <a:latin typeface="Arial" panose="020B0604020202020204" pitchFamily="34" charset="0"/>
              </a:rPr>
              <a:t>structural</a:t>
            </a:r>
            <a:r>
              <a:rPr lang="it-IT" altLang="en-US" sz="2200" dirty="0">
                <a:solidFill>
                  <a:srgbClr val="000000"/>
                </a:solidFill>
                <a:latin typeface="Arial" panose="020B0604020202020204" pitchFamily="34" charset="0"/>
              </a:rPr>
              <a:t> </a:t>
            </a:r>
            <a:r>
              <a:rPr lang="it-IT" altLang="en-US" sz="2200" dirty="0" err="1">
                <a:solidFill>
                  <a:srgbClr val="000000"/>
                </a:solidFill>
                <a:latin typeface="Arial" panose="020B0604020202020204" pitchFamily="34" charset="0"/>
              </a:rPr>
              <a:t>alignment</a:t>
            </a:r>
            <a:r>
              <a:rPr lang="it-IT" altLang="en-US" sz="2200" dirty="0">
                <a:solidFill>
                  <a:srgbClr val="000000"/>
                </a:solidFill>
                <a:latin typeface="Arial" panose="020B0604020202020204" pitchFamily="34" charset="0"/>
              </a:rPr>
              <a:t> made with a </a:t>
            </a:r>
            <a:r>
              <a:rPr lang="it-IT" altLang="en-US" sz="2200" dirty="0" err="1">
                <a:solidFill>
                  <a:srgbClr val="000000"/>
                </a:solidFill>
                <a:latin typeface="Arial" panose="020B0604020202020204" pitchFamily="34" charset="0"/>
              </a:rPr>
              <a:t>larger</a:t>
            </a:r>
            <a:r>
              <a:rPr lang="it-IT" altLang="en-US" sz="2200" dirty="0">
                <a:solidFill>
                  <a:srgbClr val="000000"/>
                </a:solidFill>
                <a:latin typeface="Arial" panose="020B0604020202020204" pitchFamily="34" charset="0"/>
              </a:rPr>
              <a:t> </a:t>
            </a:r>
            <a:r>
              <a:rPr lang="it-IT" altLang="en-US" sz="2200" dirty="0" err="1">
                <a:solidFill>
                  <a:srgbClr val="000000"/>
                </a:solidFill>
                <a:latin typeface="Arial" panose="020B0604020202020204" pitchFamily="34" charset="0"/>
              </a:rPr>
              <a:t>number</a:t>
            </a:r>
            <a:r>
              <a:rPr lang="it-IT" altLang="en-US" sz="2200" dirty="0">
                <a:solidFill>
                  <a:srgbClr val="000000"/>
                </a:solidFill>
                <a:latin typeface="Arial" panose="020B0604020202020204" pitchFamily="34" charset="0"/>
              </a:rPr>
              <a:t> of </a:t>
            </a:r>
            <a:r>
              <a:rPr lang="it-IT" altLang="en-US" sz="2200" dirty="0" err="1">
                <a:solidFill>
                  <a:srgbClr val="000000"/>
                </a:solidFill>
                <a:latin typeface="Arial" panose="020B0604020202020204" pitchFamily="34" charset="0"/>
              </a:rPr>
              <a:t>coupled</a:t>
            </a:r>
            <a:r>
              <a:rPr lang="it-IT" altLang="en-US" sz="2200" dirty="0">
                <a:solidFill>
                  <a:srgbClr val="000000"/>
                </a:solidFill>
                <a:latin typeface="Arial" panose="020B0604020202020204" pitchFamily="34" charset="0"/>
              </a:rPr>
              <a:t> </a:t>
            </a:r>
            <a:r>
              <a:rPr lang="it-IT" altLang="en-US" sz="2200" dirty="0" err="1">
                <a:solidFill>
                  <a:srgbClr val="000000"/>
                </a:solidFill>
                <a:latin typeface="Arial" panose="020B0604020202020204" pitchFamily="34" charset="0"/>
              </a:rPr>
              <a:t>atoms</a:t>
            </a:r>
            <a:r>
              <a:rPr lang="it-IT" altLang="en-US" sz="2200" dirty="0">
                <a:solidFill>
                  <a:srgbClr val="000000"/>
                </a:solidFill>
                <a:latin typeface="Arial" panose="020B0604020202020204" pitchFamily="34" charset="0"/>
              </a:rPr>
              <a:t> </a:t>
            </a:r>
            <a:r>
              <a:rPr lang="it-IT" altLang="en-US" sz="2200" dirty="0" err="1">
                <a:solidFill>
                  <a:srgbClr val="000000"/>
                </a:solidFill>
                <a:latin typeface="Arial" panose="020B0604020202020204" pitchFamily="34" charset="0"/>
              </a:rPr>
              <a:t>will</a:t>
            </a:r>
            <a:r>
              <a:rPr lang="it-IT" altLang="en-US" sz="2200" dirty="0">
                <a:solidFill>
                  <a:srgbClr val="000000"/>
                </a:solidFill>
                <a:latin typeface="Arial" panose="020B0604020202020204" pitchFamily="34" charset="0"/>
              </a:rPr>
              <a:t> be </a:t>
            </a:r>
            <a:r>
              <a:rPr lang="it-IT" altLang="en-US" sz="2200" dirty="0" err="1">
                <a:solidFill>
                  <a:srgbClr val="000000"/>
                </a:solidFill>
                <a:latin typeface="Arial" panose="020B0604020202020204" pitchFamily="34" charset="0"/>
              </a:rPr>
              <a:t>considered</a:t>
            </a:r>
            <a:r>
              <a:rPr lang="it-IT" altLang="en-US" sz="2200" dirty="0">
                <a:solidFill>
                  <a:srgbClr val="000000"/>
                </a:solidFill>
                <a:latin typeface="Arial" panose="020B0604020202020204" pitchFamily="34" charset="0"/>
              </a:rPr>
              <a:t> </a:t>
            </a:r>
            <a:r>
              <a:rPr lang="it-IT" altLang="en-US" sz="2200" dirty="0" err="1">
                <a:solidFill>
                  <a:srgbClr val="000000"/>
                </a:solidFill>
                <a:latin typeface="Arial" panose="020B0604020202020204" pitchFamily="34" charset="0"/>
              </a:rPr>
              <a:t>better</a:t>
            </a:r>
            <a:r>
              <a:rPr lang="it-IT" altLang="en-US" sz="2200" dirty="0">
                <a:solidFill>
                  <a:srgbClr val="000000"/>
                </a:solidFill>
                <a:latin typeface="Arial" panose="020B0604020202020204" pitchFamily="34" charset="0"/>
              </a:rPr>
              <a:t>.</a:t>
            </a:r>
            <a:endParaRPr lang="it-IT" altLang="en-US" sz="2300" dirty="0">
              <a:solidFill>
                <a:srgbClr val="000000"/>
              </a:solidFill>
              <a:latin typeface="Arial" panose="020B0604020202020204" pitchFamily="34" charset="0"/>
            </a:endParaRPr>
          </a:p>
        </p:txBody>
      </p:sp>
      <p:pic>
        <p:nvPicPr>
          <p:cNvPr id="91137" name="Immagine 2">
            <a:extLst>
              <a:ext uri="{FF2B5EF4-FFF2-40B4-BE49-F238E27FC236}">
                <a16:creationId xmlns:a16="http://schemas.microsoft.com/office/drawing/2014/main" id="{5CBEF9DA-ABAB-4E4E-BCAF-0E80FE76355F}"/>
              </a:ext>
            </a:extLst>
          </p:cNvPr>
          <p:cNvPicPr>
            <a:picLocks noChangeAspect="1"/>
          </p:cNvPicPr>
          <p:nvPr/>
        </p:nvPicPr>
        <p:blipFill>
          <a:blip r:embed="rId2">
            <a:extLst>
              <a:ext uri="{28A0092B-C50C-407E-A947-70E740481C1C}">
                <a14:useLocalDpi xmlns:a14="http://schemas.microsoft.com/office/drawing/2010/main" val="0"/>
              </a:ext>
            </a:extLst>
          </a:blip>
          <a:srcRect t="12129"/>
          <a:stretch>
            <a:fillRect/>
          </a:stretch>
        </p:blipFill>
        <p:spPr bwMode="auto">
          <a:xfrm>
            <a:off x="1741523" y="1412327"/>
            <a:ext cx="5775325" cy="3805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802DBC13-0094-B05A-C65F-A08D5F1639A7}"/>
              </a:ext>
            </a:extLst>
          </p:cNvPr>
          <p:cNvGrpSpPr/>
          <p:nvPr/>
        </p:nvGrpSpPr>
        <p:grpSpPr>
          <a:xfrm>
            <a:off x="2020769" y="1581329"/>
            <a:ext cx="2872180" cy="1211126"/>
            <a:chOff x="2020769" y="1459406"/>
            <a:chExt cx="2872180" cy="1211126"/>
          </a:xfrm>
        </p:grpSpPr>
        <p:pic>
          <p:nvPicPr>
            <p:cNvPr id="3" name="Picture 2">
              <a:extLst>
                <a:ext uri="{FF2B5EF4-FFF2-40B4-BE49-F238E27FC236}">
                  <a16:creationId xmlns:a16="http://schemas.microsoft.com/office/drawing/2014/main" id="{B98B1431-6900-3EE9-305E-D7E826D2A1A7}"/>
                </a:ext>
              </a:extLst>
            </p:cNvPr>
            <p:cNvPicPr>
              <a:picLocks noChangeAspect="1"/>
            </p:cNvPicPr>
            <p:nvPr/>
          </p:nvPicPr>
          <p:blipFill rotWithShape="1">
            <a:blip r:embed="rId3"/>
            <a:srcRect t="9180" r="8861" b="10233"/>
            <a:stretch/>
          </p:blipFill>
          <p:spPr>
            <a:xfrm>
              <a:off x="2020769" y="1459406"/>
              <a:ext cx="2872180" cy="1211126"/>
            </a:xfrm>
            <a:prstGeom prst="rect">
              <a:avLst/>
            </a:prstGeom>
          </p:spPr>
        </p:pic>
        <p:cxnSp>
          <p:nvCxnSpPr>
            <p:cNvPr id="5" name="Straight Connector 4">
              <a:extLst>
                <a:ext uri="{FF2B5EF4-FFF2-40B4-BE49-F238E27FC236}">
                  <a16:creationId xmlns:a16="http://schemas.microsoft.com/office/drawing/2014/main" id="{D28E35BC-C3DC-F162-CDC4-7F21B3898958}"/>
                </a:ext>
              </a:extLst>
            </p:cNvPr>
            <p:cNvCxnSpPr/>
            <p:nvPr/>
          </p:nvCxnSpPr>
          <p:spPr>
            <a:xfrm>
              <a:off x="3718156" y="1569501"/>
              <a:ext cx="1029457" cy="0"/>
            </a:xfrm>
            <a:prstGeom prst="line">
              <a:avLst/>
            </a:prstGeom>
            <a:effectLst/>
          </p:spPr>
          <p:style>
            <a:lnRef idx="2">
              <a:schemeClr val="dk1"/>
            </a:lnRef>
            <a:fillRef idx="0">
              <a:schemeClr val="dk1"/>
            </a:fillRef>
            <a:effectRef idx="1">
              <a:schemeClr val="dk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122BC3E6-E50D-E547-BF9F-E021FF0E2B5A}"/>
              </a:ext>
            </a:extLst>
          </p:cNvPr>
          <p:cNvSpPr>
            <a:spLocks noChangeArrowheads="1"/>
          </p:cNvSpPr>
          <p:nvPr/>
        </p:nvSpPr>
        <p:spPr bwMode="auto">
          <a:xfrm>
            <a:off x="0" y="765175"/>
            <a:ext cx="9144000" cy="6092825"/>
          </a:xfrm>
          <a:prstGeom prst="rect">
            <a:avLst/>
          </a:prstGeom>
          <a:solidFill>
            <a:schemeClr val="accent3">
              <a:lumMod val="40000"/>
              <a:lumOff val="60000"/>
            </a:schemeClr>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20482" name="Text Box 4">
            <a:extLst>
              <a:ext uri="{FF2B5EF4-FFF2-40B4-BE49-F238E27FC236}">
                <a16:creationId xmlns:a16="http://schemas.microsoft.com/office/drawing/2014/main" id="{1F6C9758-81AF-534F-A04B-783AA06B44FC}"/>
              </a:ext>
            </a:extLst>
          </p:cNvPr>
          <p:cNvSpPr txBox="1">
            <a:spLocks noChangeArrowheads="1"/>
          </p:cNvSpPr>
          <p:nvPr/>
        </p:nvSpPr>
        <p:spPr bwMode="auto">
          <a:xfrm>
            <a:off x="106363" y="957263"/>
            <a:ext cx="4174967" cy="5660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ts val="475"/>
              </a:spcBef>
              <a:buClr>
                <a:srgbClr val="FF0066"/>
              </a:buClr>
              <a:buFontTx/>
              <a:buNone/>
            </a:pPr>
            <a:r>
              <a:rPr lang="it-IT" altLang="en-US" b="1" dirty="0">
                <a:latin typeface="Arial" panose="020B0604020202020204" pitchFamily="34" charset="0"/>
              </a:rPr>
              <a:t>AMINO ACIDS</a:t>
            </a:r>
          </a:p>
          <a:p>
            <a:pPr eaLnBrk="1" hangingPunct="1">
              <a:spcBef>
                <a:spcPts val="475"/>
              </a:spcBef>
              <a:buClr>
                <a:srgbClr val="194B19"/>
              </a:buClr>
              <a:buFontTx/>
              <a:buChar char="•"/>
            </a:pPr>
            <a:r>
              <a:rPr lang="it-IT" altLang="en-US" sz="2400" dirty="0">
                <a:latin typeface="Arial" panose="020B0604020202020204" pitchFamily="34" charset="0"/>
              </a:rPr>
              <a:t> </a:t>
            </a:r>
            <a:r>
              <a:rPr lang="it-IT" altLang="en-US" sz="2400" dirty="0" err="1">
                <a:latin typeface="Arial" panose="020B0604020202020204" pitchFamily="34" charset="0"/>
              </a:rPr>
              <a:t>Compounds</a:t>
            </a:r>
            <a:r>
              <a:rPr lang="it-IT" altLang="en-US" sz="2400" dirty="0">
                <a:latin typeface="Arial" panose="020B0604020202020204" pitchFamily="34" charset="0"/>
              </a:rPr>
              <a:t> with multiple </a:t>
            </a:r>
            <a:r>
              <a:rPr lang="it-IT" altLang="en-US" sz="2400" dirty="0" err="1">
                <a:latin typeface="Arial" panose="020B0604020202020204" pitchFamily="34" charset="0"/>
              </a:rPr>
              <a:t>functional</a:t>
            </a:r>
            <a:r>
              <a:rPr lang="it-IT" altLang="en-US" sz="2400" dirty="0">
                <a:latin typeface="Arial" panose="020B0604020202020204" pitchFamily="34" charset="0"/>
              </a:rPr>
              <a:t> groups </a:t>
            </a:r>
            <a:r>
              <a:rPr lang="it-IT" altLang="en-US" sz="2400" dirty="0" err="1">
                <a:latin typeface="Arial" panose="020B0604020202020204" pitchFamily="34" charset="0"/>
              </a:rPr>
              <a:t>bound</a:t>
            </a:r>
            <a:r>
              <a:rPr lang="it-IT" altLang="en-US" sz="2400" dirty="0">
                <a:latin typeface="Arial" panose="020B0604020202020204" pitchFamily="34" charset="0"/>
              </a:rPr>
              <a:t> to one C </a:t>
            </a:r>
            <a:r>
              <a:rPr lang="it-IT" altLang="en-US" sz="2400" dirty="0" err="1">
                <a:latin typeface="Arial" panose="020B0604020202020204" pitchFamily="34" charset="0"/>
              </a:rPr>
              <a:t>atom</a:t>
            </a:r>
            <a:r>
              <a:rPr lang="it-IT" altLang="en-US" sz="2400" dirty="0">
                <a:latin typeface="Arial" panose="020B0604020202020204" pitchFamily="34" charset="0"/>
              </a:rPr>
              <a:t> (C</a:t>
            </a:r>
            <a:r>
              <a:rPr lang="el-GR" altLang="en-US" sz="2400" dirty="0">
                <a:latin typeface="Arial" panose="020B0604020202020204" pitchFamily="34" charset="0"/>
              </a:rPr>
              <a:t>α) </a:t>
            </a:r>
            <a:endParaRPr lang="it-IT" altLang="en-US" sz="2400" dirty="0">
              <a:latin typeface="Arial" panose="020B0604020202020204" pitchFamily="34" charset="0"/>
            </a:endParaRPr>
          </a:p>
          <a:p>
            <a:pPr eaLnBrk="1" hangingPunct="1">
              <a:spcBef>
                <a:spcPts val="475"/>
              </a:spcBef>
              <a:buClr>
                <a:srgbClr val="194B19"/>
              </a:buClr>
              <a:buFontTx/>
              <a:buChar char="•"/>
            </a:pPr>
            <a:r>
              <a:rPr lang="it-IT" altLang="ja-JP" sz="2400" b="1" dirty="0">
                <a:solidFill>
                  <a:srgbClr val="66CCFF"/>
                </a:solidFill>
                <a:latin typeface="Arial" panose="020B0604020202020204" pitchFamily="34" charset="0"/>
                <a:cs typeface="Arial" panose="020B0604020202020204" pitchFamily="34" charset="0"/>
              </a:rPr>
              <a:t> amino group</a:t>
            </a:r>
          </a:p>
          <a:p>
            <a:pPr eaLnBrk="1" hangingPunct="1">
              <a:spcBef>
                <a:spcPts val="475"/>
              </a:spcBef>
              <a:buClr>
                <a:srgbClr val="194B19"/>
              </a:buClr>
              <a:buFontTx/>
              <a:buChar char="•"/>
            </a:pPr>
            <a:r>
              <a:rPr lang="it-IT" altLang="ja-JP" sz="2400" b="1" dirty="0">
                <a:solidFill>
                  <a:srgbClr val="66CCFF"/>
                </a:solidFill>
                <a:latin typeface="Arial" panose="020B0604020202020204" pitchFamily="34" charset="0"/>
                <a:cs typeface="Arial" panose="020B0604020202020204" pitchFamily="34" charset="0"/>
              </a:rPr>
              <a:t> </a:t>
            </a:r>
            <a:r>
              <a:rPr lang="it-IT" altLang="ja-JP" sz="2400" b="1" dirty="0" err="1">
                <a:solidFill>
                  <a:srgbClr val="FF0066"/>
                </a:solidFill>
                <a:latin typeface="Arial" panose="020B0604020202020204" pitchFamily="34" charset="0"/>
                <a:cs typeface="Arial" panose="020B0604020202020204" pitchFamily="34" charset="0"/>
              </a:rPr>
              <a:t>carboxyl</a:t>
            </a:r>
            <a:r>
              <a:rPr lang="it-IT" altLang="ja-JP" sz="2400" b="1" dirty="0">
                <a:solidFill>
                  <a:srgbClr val="FF0066"/>
                </a:solidFill>
                <a:latin typeface="Arial" panose="020B0604020202020204" pitchFamily="34" charset="0"/>
                <a:cs typeface="Arial" panose="020B0604020202020204" pitchFamily="34" charset="0"/>
              </a:rPr>
              <a:t> group</a:t>
            </a:r>
            <a:endParaRPr lang="it-IT" altLang="ja-JP" sz="2400" dirty="0">
              <a:latin typeface="Arial" panose="020B0604020202020204" pitchFamily="34" charset="0"/>
              <a:cs typeface="Arial" panose="020B0604020202020204" pitchFamily="34" charset="0"/>
            </a:endParaRPr>
          </a:p>
          <a:p>
            <a:pPr eaLnBrk="1" hangingPunct="1">
              <a:lnSpc>
                <a:spcPct val="90000"/>
              </a:lnSpc>
              <a:spcBef>
                <a:spcPts val="475"/>
              </a:spcBef>
              <a:buClr>
                <a:srgbClr val="194B19"/>
              </a:buClr>
              <a:buFontTx/>
              <a:buChar char="-"/>
            </a:pPr>
            <a:r>
              <a:rPr lang="it-IT" altLang="ja-JP" sz="2400" dirty="0">
                <a:latin typeface="Arial" panose="020B0604020202020204" pitchFamily="34" charset="0"/>
                <a:cs typeface="Arial" panose="020B0604020202020204" pitchFamily="34" charset="0"/>
              </a:rPr>
              <a:t> H</a:t>
            </a:r>
          </a:p>
          <a:p>
            <a:pPr eaLnBrk="1" hangingPunct="1">
              <a:lnSpc>
                <a:spcPct val="90000"/>
              </a:lnSpc>
              <a:spcBef>
                <a:spcPts val="475"/>
              </a:spcBef>
              <a:buClr>
                <a:srgbClr val="194B19"/>
              </a:buClr>
              <a:buFontTx/>
              <a:buChar char="-"/>
            </a:pPr>
            <a:r>
              <a:rPr lang="ja-JP" altLang="it-IT" sz="2400">
                <a:latin typeface="Arial" panose="020B0604020202020204" pitchFamily="34" charset="0"/>
                <a:cs typeface="Arial" panose="020B0604020202020204" pitchFamily="34" charset="0"/>
              </a:rPr>
              <a:t>“</a:t>
            </a:r>
            <a:r>
              <a:rPr lang="it-IT" altLang="ja-JP" sz="2400" b="1" dirty="0">
                <a:solidFill>
                  <a:srgbClr val="DB00DB"/>
                </a:solidFill>
                <a:latin typeface="Arial" panose="020B0604020202020204" pitchFamily="34" charset="0"/>
                <a:cs typeface="Arial" panose="020B0604020202020204" pitchFamily="34" charset="0"/>
              </a:rPr>
              <a:t>Side Chain</a:t>
            </a:r>
            <a:r>
              <a:rPr lang="ja-JP" altLang="it-IT" sz="2400">
                <a:latin typeface="Arial" panose="020B0604020202020204" pitchFamily="34" charset="0"/>
                <a:cs typeface="Arial" panose="020B0604020202020204" pitchFamily="34" charset="0"/>
              </a:rPr>
              <a:t>”</a:t>
            </a:r>
            <a:endParaRPr lang="it-IT" altLang="ja-JP" sz="2400" dirty="0">
              <a:latin typeface="Arial" panose="020B0604020202020204" pitchFamily="34" charset="0"/>
              <a:cs typeface="Arial" panose="020B0604020202020204" pitchFamily="34" charset="0"/>
            </a:endParaRPr>
          </a:p>
          <a:p>
            <a:pPr eaLnBrk="1" hangingPunct="1">
              <a:spcBef>
                <a:spcPts val="475"/>
              </a:spcBef>
              <a:buClr>
                <a:srgbClr val="194B19"/>
              </a:buClr>
              <a:buFontTx/>
              <a:buChar char="•"/>
            </a:pPr>
            <a:r>
              <a:rPr lang="it-IT" altLang="en-US" sz="2400" dirty="0">
                <a:latin typeface="Arial" panose="020B0604020202020204" pitchFamily="34" charset="0"/>
                <a:cs typeface="Arial" panose="020B0604020202020204" pitchFamily="34" charset="0"/>
              </a:rPr>
              <a:t> </a:t>
            </a:r>
            <a:r>
              <a:rPr lang="it-IT" altLang="en-US" sz="2400" b="1" dirty="0" err="1">
                <a:latin typeface="Arial" panose="020B0604020202020204" pitchFamily="34" charset="0"/>
                <a:cs typeface="Arial" panose="020B0604020202020204" pitchFamily="34" charset="0"/>
              </a:rPr>
              <a:t>Different</a:t>
            </a:r>
            <a:r>
              <a:rPr lang="it-IT" altLang="en-US" sz="2400" b="1" dirty="0">
                <a:latin typeface="Arial" panose="020B0604020202020204" pitchFamily="34" charset="0"/>
                <a:cs typeface="Arial" panose="020B0604020202020204" pitchFamily="34" charset="0"/>
              </a:rPr>
              <a:t> side chains </a:t>
            </a:r>
            <a:r>
              <a:rPr lang="it-IT" altLang="en-US" sz="2400" dirty="0">
                <a:latin typeface="Arial" panose="020B0604020202020204" pitchFamily="34" charset="0"/>
                <a:cs typeface="Arial" panose="020B0604020202020204" pitchFamily="34" charset="0"/>
              </a:rPr>
              <a:t>are </a:t>
            </a:r>
            <a:r>
              <a:rPr lang="it-IT" altLang="en-US" sz="2400" dirty="0" err="1">
                <a:latin typeface="Arial" panose="020B0604020202020204" pitchFamily="34" charset="0"/>
                <a:cs typeface="Arial" panose="020B0604020202020204" pitchFamily="34" charset="0"/>
              </a:rPr>
              <a:t>found</a:t>
            </a:r>
            <a:r>
              <a:rPr lang="it-IT" altLang="en-US" sz="2400" dirty="0">
                <a:latin typeface="Arial" panose="020B0604020202020204" pitchFamily="34" charset="0"/>
                <a:cs typeface="Arial" panose="020B0604020202020204" pitchFamily="34" charset="0"/>
              </a:rPr>
              <a:t> in the </a:t>
            </a:r>
            <a:r>
              <a:rPr lang="it-IT" altLang="en-US" sz="2400" dirty="0" err="1">
                <a:latin typeface="Arial" panose="020B0604020202020204" pitchFamily="34" charset="0"/>
                <a:cs typeface="Arial" panose="020B0604020202020204" pitchFamily="34" charset="0"/>
              </a:rPr>
              <a:t>molecules</a:t>
            </a:r>
            <a:r>
              <a:rPr lang="it-IT" altLang="en-US" sz="2400" dirty="0">
                <a:latin typeface="Arial" panose="020B0604020202020204" pitchFamily="34" charset="0"/>
                <a:cs typeface="Arial" panose="020B0604020202020204" pitchFamily="34" charset="0"/>
              </a:rPr>
              <a:t> of the </a:t>
            </a:r>
            <a:r>
              <a:rPr lang="it-IT" altLang="en-US" sz="2400" dirty="0" err="1">
                <a:latin typeface="Arial" panose="020B0604020202020204" pitchFamily="34" charset="0"/>
                <a:cs typeface="Arial" panose="020B0604020202020204" pitchFamily="34" charset="0"/>
              </a:rPr>
              <a:t>different</a:t>
            </a:r>
            <a:r>
              <a:rPr lang="it-IT" altLang="en-US" sz="2400" dirty="0">
                <a:latin typeface="Arial" panose="020B0604020202020204" pitchFamily="34" charset="0"/>
                <a:cs typeface="Arial" panose="020B0604020202020204" pitchFamily="34" charset="0"/>
              </a:rPr>
              <a:t> amino acids, with </a:t>
            </a:r>
            <a:r>
              <a:rPr lang="it-IT" altLang="en-US" sz="2400" dirty="0" err="1">
                <a:latin typeface="Arial" panose="020B0604020202020204" pitchFamily="34" charset="0"/>
                <a:cs typeface="Arial" panose="020B0604020202020204" pitchFamily="34" charset="0"/>
              </a:rPr>
              <a:t>different</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composition</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chemical</a:t>
            </a:r>
            <a:r>
              <a:rPr lang="it-IT" altLang="en-US" sz="2400" dirty="0">
                <a:latin typeface="Arial" panose="020B0604020202020204" pitchFamily="34" charset="0"/>
                <a:cs typeface="Arial" panose="020B0604020202020204" pitchFamily="34" charset="0"/>
              </a:rPr>
              <a:t> </a:t>
            </a:r>
            <a:r>
              <a:rPr lang="it-IT" altLang="en-US" sz="2400" dirty="0" err="1">
                <a:latin typeface="Arial" panose="020B0604020202020204" pitchFamily="34" charset="0"/>
                <a:cs typeface="Arial" panose="020B0604020202020204" pitchFamily="34" charset="0"/>
              </a:rPr>
              <a:t>properties</a:t>
            </a:r>
            <a:r>
              <a:rPr lang="it-IT" altLang="en-US" sz="2400" dirty="0">
                <a:latin typeface="Arial" panose="020B0604020202020204" pitchFamily="34" charset="0"/>
                <a:cs typeface="Arial" panose="020B0604020202020204" pitchFamily="34" charset="0"/>
              </a:rPr>
              <a:t> and </a:t>
            </a:r>
            <a:r>
              <a:rPr lang="it-IT" altLang="en-US" sz="2400" dirty="0" err="1">
                <a:latin typeface="Arial" panose="020B0604020202020204" pitchFamily="34" charset="0"/>
                <a:cs typeface="Arial" panose="020B0604020202020204" pitchFamily="34" charset="0"/>
              </a:rPr>
              <a:t>steric</a:t>
            </a:r>
            <a:r>
              <a:rPr lang="it-IT" altLang="en-US" sz="2400" dirty="0">
                <a:latin typeface="Arial" panose="020B0604020202020204" pitchFamily="34" charset="0"/>
                <a:cs typeface="Arial" panose="020B0604020202020204" pitchFamily="34" charset="0"/>
              </a:rPr>
              <a:t> bulk</a:t>
            </a:r>
            <a:endParaRPr lang="el-GR" altLang="en-US" sz="2400" dirty="0">
              <a:latin typeface="Arial" panose="020B0604020202020204" pitchFamily="34" charset="0"/>
              <a:cs typeface="Arial" panose="020B0604020202020204" pitchFamily="34" charset="0"/>
            </a:endParaRPr>
          </a:p>
        </p:txBody>
      </p:sp>
      <p:pic>
        <p:nvPicPr>
          <p:cNvPr id="20483" name="Picture 6">
            <a:extLst>
              <a:ext uri="{FF2B5EF4-FFF2-40B4-BE49-F238E27FC236}">
                <a16:creationId xmlns:a16="http://schemas.microsoft.com/office/drawing/2014/main" id="{A3636D8C-0466-4C45-9D75-804D670EF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77"/>
          <a:stretch>
            <a:fillRect/>
          </a:stretch>
        </p:blipFill>
        <p:spPr bwMode="auto">
          <a:xfrm>
            <a:off x="4211638" y="2967038"/>
            <a:ext cx="4752975" cy="370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Fumetto 3 1">
            <a:extLst>
              <a:ext uri="{FF2B5EF4-FFF2-40B4-BE49-F238E27FC236}">
                <a16:creationId xmlns:a16="http://schemas.microsoft.com/office/drawing/2014/main" id="{28FCDA36-8A76-9747-93EF-4221DC799C7A}"/>
              </a:ext>
            </a:extLst>
          </p:cNvPr>
          <p:cNvSpPr>
            <a:spLocks noChangeArrowheads="1"/>
          </p:cNvSpPr>
          <p:nvPr/>
        </p:nvSpPr>
        <p:spPr bwMode="auto">
          <a:xfrm>
            <a:off x="3995738" y="765175"/>
            <a:ext cx="6032384" cy="2268695"/>
          </a:xfrm>
          <a:prstGeom prst="wedgeEllipseCallout">
            <a:avLst>
              <a:gd name="adj1" fmla="val -55431"/>
              <a:gd name="adj2" fmla="val -23106"/>
            </a:avLst>
          </a:prstGeom>
          <a:solidFill>
            <a:schemeClr val="bg1">
              <a:alpha val="72940"/>
            </a:schemeClr>
          </a:solidFill>
          <a:ln w="19050">
            <a:solidFill>
              <a:srgbClr val="008000"/>
            </a:solidFill>
            <a:round/>
            <a:headEnd/>
            <a:tailEnd type="triangle" w="med" len="med"/>
          </a:ln>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it-IT" altLang="en-US" sz="1700" b="1" i="1" dirty="0">
                <a:latin typeface="Arial" panose="020B0604020202020204" pitchFamily="34" charset="0"/>
              </a:rPr>
              <a:t>About 500 </a:t>
            </a:r>
            <a:r>
              <a:rPr lang="it-IT" altLang="en-US" sz="1700" b="1" i="1" dirty="0" err="1">
                <a:latin typeface="Arial" panose="020B0604020202020204" pitchFamily="34" charset="0"/>
              </a:rPr>
              <a:t>known</a:t>
            </a:r>
            <a:r>
              <a:rPr lang="it-IT" altLang="en-US" sz="1700" b="1" i="1" dirty="0">
                <a:latin typeface="Arial" panose="020B0604020202020204" pitchFamily="34" charset="0"/>
              </a:rPr>
              <a:t> aa
22 </a:t>
            </a:r>
            <a:r>
              <a:rPr lang="it-IT" altLang="en-US" sz="1700" b="1" i="1" dirty="0" err="1">
                <a:latin typeface="Arial" panose="020B0604020202020204" pitchFamily="34" charset="0"/>
              </a:rPr>
              <a:t>proteinogenics</a:t>
            </a:r>
            <a:r>
              <a:rPr lang="it-IT" altLang="en-US" sz="1700" b="1" i="1" dirty="0">
                <a:latin typeface="Arial" panose="020B0604020202020204" pitchFamily="34" charset="0"/>
              </a:rPr>
              <a:t> </a:t>
            </a:r>
            <a:r>
              <a:rPr lang="it-IT" altLang="en-US" sz="1700" b="1" i="1" dirty="0" err="1">
                <a:latin typeface="Arial" panose="020B0604020202020204" pitchFamily="34" charset="0"/>
              </a:rPr>
              <a:t>all</a:t>
            </a:r>
            <a:r>
              <a:rPr lang="it-IT" altLang="en-US" sz="1700" b="1" i="1" dirty="0">
                <a:latin typeface="Arial" panose="020B0604020202020204" pitchFamily="34" charset="0"/>
              </a:rPr>
              <a:t> </a:t>
            </a:r>
            <a:r>
              <a:rPr lang="el-GR" altLang="en-US" sz="1700" b="1" i="1" dirty="0">
                <a:latin typeface="Arial" panose="020B0604020202020204" pitchFamily="34" charset="0"/>
              </a:rPr>
              <a:t>α-</a:t>
            </a:r>
            <a:r>
              <a:rPr lang="it-IT" altLang="en-US" sz="1700" b="1" i="1" dirty="0">
                <a:latin typeface="Arial" panose="020B0604020202020204" pitchFamily="34" charset="0"/>
              </a:rPr>
              <a:t>AA
20 AA </a:t>
            </a:r>
            <a:r>
              <a:rPr lang="it-IT" altLang="en-US" sz="1700" b="1" i="1" dirty="0" err="1">
                <a:latin typeface="Arial" panose="020B0604020202020204" pitchFamily="34" charset="0"/>
              </a:rPr>
              <a:t>encoded</a:t>
            </a:r>
            <a:r>
              <a:rPr lang="it-IT" altLang="en-US" sz="1700" b="1" i="1" dirty="0">
                <a:latin typeface="Arial" panose="020B0604020202020204" pitchFamily="34" charset="0"/>
              </a:rPr>
              <a:t> by the </a:t>
            </a:r>
            <a:r>
              <a:rPr lang="it-IT" altLang="en-US" sz="1700" b="1" i="1" dirty="0" err="1">
                <a:latin typeface="Arial" panose="020B0604020202020204" pitchFamily="34" charset="0"/>
              </a:rPr>
              <a:t>genetic</a:t>
            </a:r>
            <a:r>
              <a:rPr lang="it-IT" altLang="en-US" sz="1700" b="1" i="1" dirty="0">
                <a:latin typeface="Arial" panose="020B0604020202020204" pitchFamily="34" charset="0"/>
              </a:rPr>
              <a:t> code
2 "non-</a:t>
            </a:r>
            <a:r>
              <a:rPr lang="it-IT" altLang="en-US" sz="1700" b="1" i="1" dirty="0" err="1">
                <a:latin typeface="Arial" panose="020B0604020202020204" pitchFamily="34" charset="0"/>
              </a:rPr>
              <a:t>canonical</a:t>
            </a:r>
            <a:r>
              <a:rPr lang="it-IT" altLang="en-US" sz="1700" b="1" i="1" dirty="0">
                <a:latin typeface="Arial" panose="020B0604020202020204" pitchFamily="34" charset="0"/>
              </a:rPr>
              <a:t>" (</a:t>
            </a:r>
            <a:r>
              <a:rPr lang="it-IT" altLang="en-US" sz="1700" b="1" i="1" dirty="0" err="1">
                <a:latin typeface="Arial" panose="020B0604020202020204" pitchFamily="34" charset="0"/>
              </a:rPr>
              <a:t>pyrrolisin</a:t>
            </a:r>
            <a:r>
              <a:rPr lang="it-IT" altLang="en-US" sz="1700" b="1" i="1" dirty="0">
                <a:latin typeface="Arial" panose="020B0604020202020204" pitchFamily="34" charset="0"/>
              </a:rPr>
              <a:t> and </a:t>
            </a:r>
            <a:r>
              <a:rPr lang="it-IT" altLang="en-US" sz="1700" b="1" i="1" dirty="0" err="1">
                <a:latin typeface="Arial" panose="020B0604020202020204" pitchFamily="34" charset="0"/>
              </a:rPr>
              <a:t>selenocystine</a:t>
            </a:r>
            <a:r>
              <a:rPr lang="it-IT" altLang="en-US" sz="1700" b="1" i="1" dirty="0">
                <a:latin typeface="Arial" panose="020B0604020202020204" pitchFamily="34" charset="0"/>
              </a:rPr>
              <a:t>)
Of the 20, 9 "</a:t>
            </a:r>
            <a:r>
              <a:rPr lang="it-IT" altLang="en-US" sz="1700" b="1" i="1" dirty="0" err="1">
                <a:latin typeface="Arial" panose="020B0604020202020204" pitchFamily="34" charset="0"/>
              </a:rPr>
              <a:t>essential</a:t>
            </a:r>
            <a:r>
              <a:rPr lang="it-IT" altLang="en-US" sz="1700" b="1" i="1" dirty="0">
                <a:latin typeface="Arial" panose="020B0604020202020204" pitchFamily="34" charset="0"/>
              </a:rPr>
              <a:t>" for </a:t>
            </a:r>
            <a:r>
              <a:rPr lang="it-IT" altLang="en-US" sz="1700" b="1" i="1" dirty="0" err="1">
                <a:latin typeface="Arial" panose="020B0604020202020204" pitchFamily="34" charset="0"/>
              </a:rPr>
              <a:t>humans</a:t>
            </a:r>
            <a:endParaRPr lang="en-US" altLang="en-US" sz="1700" b="1" i="1" dirty="0">
              <a:latin typeface="Arial" panose="020B0604020202020204" pitchFamily="34" charset="0"/>
            </a:endParaRPr>
          </a:p>
        </p:txBody>
      </p:sp>
      <p:sp>
        <p:nvSpPr>
          <p:cNvPr id="20485" name="Text Box 2">
            <a:extLst>
              <a:ext uri="{FF2B5EF4-FFF2-40B4-BE49-F238E27FC236}">
                <a16:creationId xmlns:a16="http://schemas.microsoft.com/office/drawing/2014/main" id="{1FE48292-FC51-CB4B-AF3B-054C2BAD57DB}"/>
              </a:ext>
            </a:extLst>
          </p:cNvPr>
          <p:cNvSpPr txBox="1">
            <a:spLocks noChangeArrowheads="1"/>
          </p:cNvSpPr>
          <p:nvPr/>
        </p:nvSpPr>
        <p:spPr bwMode="auto">
          <a:xfrm>
            <a:off x="2843213" y="44450"/>
            <a:ext cx="280397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4000" b="1" dirty="0">
                <a:solidFill>
                  <a:srgbClr val="194B19"/>
                </a:solidFill>
                <a:latin typeface="Arial" panose="020B0604020202020204" pitchFamily="34" charset="0"/>
              </a:rPr>
              <a:t>PROTEINS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ttangolo 1">
            <a:extLst>
              <a:ext uri="{FF2B5EF4-FFF2-40B4-BE49-F238E27FC236}">
                <a16:creationId xmlns:a16="http://schemas.microsoft.com/office/drawing/2014/main" id="{E8EA3FA1-C733-0949-B9A1-97E023DCAD95}"/>
              </a:ext>
            </a:extLst>
          </p:cNvPr>
          <p:cNvSpPr>
            <a:spLocks noChangeArrowheads="1"/>
          </p:cNvSpPr>
          <p:nvPr/>
        </p:nvSpPr>
        <p:spPr bwMode="auto">
          <a:xfrm>
            <a:off x="381000" y="920750"/>
            <a:ext cx="712566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i="1" dirty="0">
                <a:solidFill>
                  <a:srgbClr val="011BA1"/>
                </a:solidFill>
                <a:latin typeface="Arial" panose="020B0604020202020204" pitchFamily="34" charset="0"/>
                <a:cs typeface="Arial" panose="020B0604020202020204" pitchFamily="34" charset="0"/>
                <a:sym typeface="Wingdings" pitchFamily="2" charset="2"/>
              </a:rPr>
              <a:t> </a:t>
            </a:r>
            <a:r>
              <a:rPr lang="da-DK" altLang="en-US" sz="2800" b="1" i="1" dirty="0">
                <a:solidFill>
                  <a:srgbClr val="011BA1"/>
                </a:solidFill>
                <a:latin typeface="Arial" panose="020B0604020202020204" pitchFamily="34" charset="0"/>
                <a:cs typeface="Arial" panose="020B0604020202020204" pitchFamily="34" charset="0"/>
              </a:rPr>
              <a:t>RMSD </a:t>
            </a:r>
            <a:r>
              <a:rPr lang="da-DK" altLang="en-US" sz="2800" i="1" dirty="0">
                <a:latin typeface="Arial" panose="020B0604020202020204" pitchFamily="34" charset="0"/>
                <a:cs typeface="Arial" panose="020B0604020202020204" pitchFamily="34" charset="0"/>
              </a:rPr>
              <a:t>0.5-1</a:t>
            </a:r>
            <a:r>
              <a:rPr lang="it-IT" altLang="en-US" sz="2800" i="1" dirty="0">
                <a:latin typeface="Arial" panose="020B0604020202020204" pitchFamily="34" charset="0"/>
                <a:cs typeface="Arial" panose="020B0604020202020204" pitchFamily="34" charset="0"/>
                <a:sym typeface="Wingdings" pitchFamily="2" charset="2"/>
              </a:rPr>
              <a:t> </a:t>
            </a:r>
            <a:r>
              <a:rPr lang="da-DK" altLang="en-US" sz="2800" i="1" dirty="0">
                <a:latin typeface="Arial" panose="020B0604020202020204" pitchFamily="34" charset="0"/>
                <a:cs typeface="Arial" panose="020B0604020202020204" pitchFamily="34" charset="0"/>
              </a:rPr>
              <a:t>Å = </a:t>
            </a:r>
            <a:r>
              <a:rPr lang="da-DK" altLang="en-US" sz="2800" i="1" dirty="0" err="1">
                <a:latin typeface="Arial" panose="020B0604020202020204" pitchFamily="34" charset="0"/>
                <a:cs typeface="Arial" panose="020B0604020202020204" pitchFamily="34" charset="0"/>
              </a:rPr>
              <a:t>identical</a:t>
            </a:r>
            <a:r>
              <a:rPr lang="da-DK" altLang="en-US" sz="2800" i="1" dirty="0">
                <a:latin typeface="Arial" panose="020B0604020202020204" pitchFamily="34" charset="0"/>
                <a:cs typeface="Arial" panose="020B0604020202020204" pitchFamily="34" charset="0"/>
              </a:rPr>
              <a:t> or </a:t>
            </a:r>
            <a:r>
              <a:rPr lang="da-DK" altLang="en-US" sz="2800" i="1" dirty="0" err="1">
                <a:latin typeface="Arial" panose="020B0604020202020204" pitchFamily="34" charset="0"/>
                <a:cs typeface="Arial" panose="020B0604020202020204" pitchFamily="34" charset="0"/>
              </a:rPr>
              <a:t>very</a:t>
            </a:r>
            <a:r>
              <a:rPr lang="da-DK" altLang="en-US" sz="2800" i="1" dirty="0">
                <a:latin typeface="Arial" panose="020B0604020202020204" pitchFamily="34" charset="0"/>
                <a:cs typeface="Arial" panose="020B0604020202020204" pitchFamily="34" charset="0"/>
              </a:rPr>
              <a:t> </a:t>
            </a:r>
            <a:r>
              <a:rPr lang="da-DK" altLang="en-US" sz="2800" i="1" dirty="0" err="1">
                <a:latin typeface="Arial" panose="020B0604020202020204" pitchFamily="34" charset="0"/>
                <a:cs typeface="Arial" panose="020B0604020202020204" pitchFamily="34" charset="0"/>
              </a:rPr>
              <a:t>close</a:t>
            </a:r>
            <a:r>
              <a:rPr lang="da-DK" altLang="en-US" sz="2800" i="1" dirty="0">
                <a:latin typeface="Arial" panose="020B0604020202020204" pitchFamily="34" charset="0"/>
                <a:cs typeface="Arial" panose="020B0604020202020204" pitchFamily="34" charset="0"/>
              </a:rPr>
              <a:t> </a:t>
            </a:r>
            <a:r>
              <a:rPr lang="it-IT" altLang="en-US" sz="2800" i="1" dirty="0">
                <a:latin typeface="Arial" panose="020B0604020202020204" pitchFamily="34" charset="0"/>
                <a:cs typeface="Arial" panose="020B0604020202020204" pitchFamily="34" charset="0"/>
                <a:sym typeface="Wingdings" pitchFamily="2" charset="2"/>
              </a:rPr>
              <a:t>  </a:t>
            </a:r>
            <a:endParaRPr lang="it-IT" altLang="en-US" sz="2800" i="1" dirty="0">
              <a:latin typeface="Arial" panose="020B0604020202020204" pitchFamily="34" charset="0"/>
              <a:cs typeface="Arial" panose="020B0604020202020204" pitchFamily="34" charset="0"/>
            </a:endParaRPr>
          </a:p>
        </p:txBody>
      </p:sp>
      <p:sp>
        <p:nvSpPr>
          <p:cNvPr id="92162" name="Rettangolo 2">
            <a:extLst>
              <a:ext uri="{FF2B5EF4-FFF2-40B4-BE49-F238E27FC236}">
                <a16:creationId xmlns:a16="http://schemas.microsoft.com/office/drawing/2014/main" id="{17FB58CC-DF14-2841-A899-0BDCE4DA2356}"/>
              </a:ext>
            </a:extLst>
          </p:cNvPr>
          <p:cNvSpPr>
            <a:spLocks noChangeArrowheads="1"/>
          </p:cNvSpPr>
          <p:nvPr/>
        </p:nvSpPr>
        <p:spPr bwMode="auto">
          <a:xfrm>
            <a:off x="317500" y="1870075"/>
            <a:ext cx="83820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800" b="1">
                <a:latin typeface="Arial" panose="020B0604020202020204" pitchFamily="34" charset="0"/>
                <a:cs typeface="Arial" panose="020B0604020202020204" pitchFamily="34" charset="0"/>
              </a:rPr>
              <a:t>Statistical significance of a structural alignment</a:t>
            </a: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800" b="1">
                <a:solidFill>
                  <a:srgbClr val="FF0000"/>
                </a:solidFill>
                <a:latin typeface="Arial" panose="020B0604020202020204" pitchFamily="34" charset="0"/>
                <a:cs typeface="Arial" panose="020B0604020202020204" pitchFamily="34" charset="0"/>
              </a:rPr>
              <a:t>z-score</a:t>
            </a:r>
            <a:r>
              <a:rPr lang="en-US" altLang="en-US" sz="2800">
                <a:latin typeface="Arial" panose="020B0604020202020204" pitchFamily="34" charset="0"/>
                <a:cs typeface="Arial" panose="020B0604020202020204" pitchFamily="34" charset="0"/>
              </a:rPr>
              <a:t> = Distance, in standard deviations, between the observed alignment RMSD and the mean RMSD for random pairs of the same length, with the same or fewer gaps. </a:t>
            </a:r>
          </a:p>
          <a:p>
            <a:pPr algn="just" eaLnBrk="1" hangingPunct="1">
              <a:spcBef>
                <a:spcPct val="0"/>
              </a:spcBef>
              <a:buFontTx/>
              <a:buNone/>
            </a:pPr>
            <a:endParaRPr lang="en-US" altLang="en-US" sz="2800">
              <a:latin typeface="Arial" panose="020B0604020202020204" pitchFamily="34" charset="0"/>
              <a:cs typeface="Arial" panose="020B0604020202020204" pitchFamily="34" charset="0"/>
            </a:endParaRPr>
          </a:p>
          <a:p>
            <a:pPr algn="just" eaLnBrk="1" hangingPunct="1">
              <a:spcBef>
                <a:spcPct val="0"/>
              </a:spcBef>
              <a:buFontTx/>
              <a:buNone/>
            </a:pPr>
            <a:r>
              <a:rPr lang="it-IT" altLang="en-US" sz="2800" b="1">
                <a:solidFill>
                  <a:srgbClr val="FF0000"/>
                </a:solidFill>
                <a:latin typeface="Arial" panose="020B0604020202020204" pitchFamily="34" charset="0"/>
                <a:cs typeface="Arial" panose="020B0604020202020204" pitchFamily="34" charset="0"/>
                <a:sym typeface="Wingdings" pitchFamily="2" charset="2"/>
              </a:rPr>
              <a:t> </a:t>
            </a:r>
            <a:r>
              <a:rPr lang="en-US" altLang="en-US" sz="2800" b="1">
                <a:solidFill>
                  <a:srgbClr val="FF0000"/>
                </a:solidFill>
                <a:latin typeface="Arial" panose="020B0604020202020204" pitchFamily="34" charset="0"/>
                <a:cs typeface="Arial" panose="020B0604020202020204" pitchFamily="34" charset="0"/>
              </a:rPr>
              <a:t>Z-scores </a:t>
            </a:r>
            <a:r>
              <a:rPr lang="en-US" altLang="en-US" sz="2800">
                <a:latin typeface="Arial" panose="020B0604020202020204" pitchFamily="34" charset="0"/>
                <a:cs typeface="Arial" panose="020B0604020202020204" pitchFamily="34" charset="0"/>
              </a:rPr>
              <a:t>less than 2 are considered to lack statistical significance.</a:t>
            </a:r>
            <a:endParaRPr lang="it-IT" altLang="en-US" sz="2800">
              <a:latin typeface="Arial" panose="020B0604020202020204" pitchFamily="34" charset="0"/>
              <a:cs typeface="Arial" panose="020B0604020202020204" pitchFamily="34" charset="0"/>
            </a:endParaRPr>
          </a:p>
        </p:txBody>
      </p:sp>
      <p:sp>
        <p:nvSpPr>
          <p:cNvPr id="92163" name="Rettangolo 1">
            <a:extLst>
              <a:ext uri="{FF2B5EF4-FFF2-40B4-BE49-F238E27FC236}">
                <a16:creationId xmlns:a16="http://schemas.microsoft.com/office/drawing/2014/main" id="{14053458-9FB0-C844-8EB3-74845C38B0A3}"/>
              </a:ext>
            </a:extLst>
          </p:cNvPr>
          <p:cNvSpPr>
            <a:spLocks noChangeArrowheads="1"/>
          </p:cNvSpPr>
          <p:nvPr/>
        </p:nvSpPr>
        <p:spPr bwMode="auto">
          <a:xfrm>
            <a:off x="2381389" y="190500"/>
            <a:ext cx="469872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en-US" sz="3600" dirty="0">
                <a:solidFill>
                  <a:srgbClr val="FF0000"/>
                </a:solidFill>
                <a:latin typeface="Arial" panose="020B0604020202020204" pitchFamily="34" charset="0"/>
              </a:rPr>
              <a:t>Big or small </a:t>
            </a:r>
            <a:r>
              <a:rPr lang="it-IT" altLang="en-US" sz="3600" dirty="0" err="1">
                <a:solidFill>
                  <a:srgbClr val="FF0000"/>
                </a:solidFill>
                <a:latin typeface="Arial" panose="020B0604020202020204" pitchFamily="34" charset="0"/>
              </a:rPr>
              <a:t>distance</a:t>
            </a:r>
            <a:r>
              <a:rPr lang="it-IT" altLang="en-US" sz="3600" dirty="0">
                <a:solidFill>
                  <a:srgbClr val="FF0000"/>
                </a:solidFill>
                <a:latin typeface="Arial" panose="020B0604020202020204" pitchFamily="34" charset="0"/>
              </a:rPr>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Immagine 3" descr="animated.gif">
            <a:extLst>
              <a:ext uri="{FF2B5EF4-FFF2-40B4-BE49-F238E27FC236}">
                <a16:creationId xmlns:a16="http://schemas.microsoft.com/office/drawing/2014/main" id="{5173FCD1-BF1C-C044-8261-4B1AF561E9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3863" y="909638"/>
            <a:ext cx="4910137" cy="491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6" name="Rettangolo 5">
            <a:extLst>
              <a:ext uri="{FF2B5EF4-FFF2-40B4-BE49-F238E27FC236}">
                <a16:creationId xmlns:a16="http://schemas.microsoft.com/office/drawing/2014/main" id="{01776813-35A7-6446-9CF0-64F67C50A58E}"/>
              </a:ext>
            </a:extLst>
          </p:cNvPr>
          <p:cNvSpPr>
            <a:spLocks noChangeArrowheads="1"/>
          </p:cNvSpPr>
          <p:nvPr/>
        </p:nvSpPr>
        <p:spPr bwMode="auto">
          <a:xfrm>
            <a:off x="147638" y="381000"/>
            <a:ext cx="4318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2600">
                <a:latin typeface="Arial" panose="020B0604020202020204" pitchFamily="34" charset="0"/>
                <a:cs typeface="Arial" panose="020B0604020202020204" pitchFamily="34" charset="0"/>
              </a:rPr>
              <a:t>Bacterial cell division protein </a:t>
            </a:r>
            <a:r>
              <a:rPr lang="en-US" altLang="en-US" sz="2600" b="1">
                <a:solidFill>
                  <a:srgbClr val="FF0000"/>
                </a:solidFill>
                <a:latin typeface="Arial" panose="020B0604020202020204" pitchFamily="34" charset="0"/>
                <a:cs typeface="Arial" panose="020B0604020202020204" pitchFamily="34" charset="0"/>
              </a:rPr>
              <a:t>FtsZ</a:t>
            </a:r>
            <a:r>
              <a:rPr lang="en-US" altLang="en-US" sz="2600">
                <a:latin typeface="Arial" panose="020B0604020202020204" pitchFamily="34" charset="0"/>
                <a:cs typeface="Arial" panose="020B0604020202020204" pitchFamily="34" charset="0"/>
              </a:rPr>
              <a:t> aligned by Dali server with </a:t>
            </a:r>
            <a:r>
              <a:rPr lang="en-US" altLang="en-US" sz="2600" b="1">
                <a:solidFill>
                  <a:srgbClr val="E46C0A"/>
                </a:solidFill>
                <a:latin typeface="Arial" panose="020B0604020202020204" pitchFamily="34" charset="0"/>
                <a:cs typeface="Arial" panose="020B0604020202020204" pitchFamily="34" charset="0"/>
              </a:rPr>
              <a:t>mammalian tubulin </a:t>
            </a:r>
            <a:r>
              <a:rPr lang="en-US" altLang="en-US" sz="2600">
                <a:latin typeface="Arial" panose="020B0604020202020204" pitchFamily="34" charset="0"/>
                <a:cs typeface="Arial" panose="020B0604020202020204" pitchFamily="34" charset="0"/>
              </a:rPr>
              <a:t>Sequence identity in the structurally aligned regions is about 13%.</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RMSD for this Dali alignment is 3.2 Å (300 aa)</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r>
              <a:rPr lang="en-US" altLang="en-US" sz="2600">
                <a:latin typeface="Arial" panose="020B0604020202020204" pitchFamily="34" charset="0"/>
                <a:cs typeface="Arial" panose="020B0604020202020204" pitchFamily="34" charset="0"/>
              </a:rPr>
              <a:t>The non-aligned segments are white in the query (FtsZ) and thin in the target (tubulin). </a:t>
            </a:r>
          </a:p>
          <a:p>
            <a:pPr algn="just" eaLnBrk="1" hangingPunct="1">
              <a:spcBef>
                <a:spcPct val="0"/>
              </a:spcBef>
              <a:buFontTx/>
              <a:buNone/>
            </a:pPr>
            <a:endParaRPr lang="en-US" altLang="en-US" sz="2600">
              <a:latin typeface="Arial" panose="020B0604020202020204" pitchFamily="34" charset="0"/>
              <a:cs typeface="Arial" panose="020B0604020202020204" pitchFamily="34" charset="0"/>
            </a:endParaRPr>
          </a:p>
          <a:p>
            <a:pPr algn="just" eaLnBrk="1" hangingPunct="1">
              <a:spcBef>
                <a:spcPct val="0"/>
              </a:spcBef>
              <a:buFontTx/>
              <a:buNone/>
            </a:pPr>
            <a:endParaRPr lang="it-IT" altLang="en-US" sz="2600">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452BFBB-E540-2C4A-A154-F8454F18B903}"/>
              </a:ext>
            </a:extLst>
          </p:cNvPr>
          <p:cNvSpPr>
            <a:spLocks noChangeArrowheads="1"/>
          </p:cNvSpPr>
          <p:nvPr/>
        </p:nvSpPr>
        <p:spPr bwMode="auto">
          <a:xfrm>
            <a:off x="60325" y="68263"/>
            <a:ext cx="9083675" cy="584775"/>
          </a:xfrm>
          <a:prstGeom prst="rect">
            <a:avLst/>
          </a:prstGeom>
          <a:noFill/>
          <a:ln>
            <a:noFill/>
          </a:ln>
          <a:effectLst/>
        </p:spPr>
        <p:txBody>
          <a:bodyPr>
            <a:spAutoFit/>
          </a:bodyPr>
          <a:lstStyle/>
          <a:p>
            <a:pPr algn="ctr" eaLnBrk="1" fontAlgn="auto" hangingPunct="1">
              <a:spcBef>
                <a:spcPts val="0"/>
              </a:spcBef>
              <a:spcAft>
                <a:spcPts val="0"/>
              </a:spcAft>
              <a:defRPr/>
            </a:pPr>
            <a:r>
              <a:rPr lang="it-IT" sz="3200" b="1" dirty="0" err="1">
                <a:solidFill>
                  <a:srgbClr val="011BA1"/>
                </a:solidFill>
                <a:latin typeface="Arial"/>
                <a:ea typeface="+mn-ea"/>
              </a:rPr>
              <a:t>Homology</a:t>
            </a:r>
            <a:r>
              <a:rPr lang="it-IT" sz="3200" b="1" dirty="0">
                <a:solidFill>
                  <a:srgbClr val="011BA1"/>
                </a:solidFill>
                <a:latin typeface="Arial"/>
                <a:ea typeface="+mn-ea"/>
              </a:rPr>
              <a:t> (or Comparative) </a:t>
            </a:r>
            <a:r>
              <a:rPr lang="it-IT" sz="3200" b="1" dirty="0" err="1">
                <a:solidFill>
                  <a:srgbClr val="011BA1"/>
                </a:solidFill>
                <a:latin typeface="Arial"/>
                <a:ea typeface="+mn-ea"/>
              </a:rPr>
              <a:t>Modeling</a:t>
            </a:r>
            <a:endParaRPr lang="it-IT" sz="3200" b="1" dirty="0">
              <a:solidFill>
                <a:srgbClr val="011BA1"/>
              </a:solidFill>
              <a:latin typeface="Arial"/>
              <a:ea typeface="+mn-ea"/>
            </a:endParaRPr>
          </a:p>
        </p:txBody>
      </p:sp>
      <p:sp>
        <p:nvSpPr>
          <p:cNvPr id="94211" name="Rettangolo 2">
            <a:extLst>
              <a:ext uri="{FF2B5EF4-FFF2-40B4-BE49-F238E27FC236}">
                <a16:creationId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pic>
        <p:nvPicPr>
          <p:cNvPr id="2" name="Immagine 1"/>
          <p:cNvPicPr>
            <a:picLocks noChangeAspect="1"/>
          </p:cNvPicPr>
          <p:nvPr/>
        </p:nvPicPr>
        <p:blipFill>
          <a:blip r:embed="rId2"/>
          <a:stretch>
            <a:fillRect/>
          </a:stretch>
        </p:blipFill>
        <p:spPr>
          <a:xfrm>
            <a:off x="2401554" y="1146174"/>
            <a:ext cx="4269637" cy="571182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ttangolo 2">
            <a:extLst>
              <a:ext uri="{FF2B5EF4-FFF2-40B4-BE49-F238E27FC236}">
                <a16:creationId xmlns:a16="http://schemas.microsoft.com/office/drawing/2014/main" id="{CE6E0119-CD3A-BD42-B3CB-34002CB6B4C2}"/>
              </a:ext>
            </a:extLst>
          </p:cNvPr>
          <p:cNvSpPr>
            <a:spLocks noChangeArrowheads="1"/>
          </p:cNvSpPr>
          <p:nvPr/>
        </p:nvSpPr>
        <p:spPr bwMode="auto">
          <a:xfrm>
            <a:off x="4479925" y="3255963"/>
            <a:ext cx="184150"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12446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12446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1244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1244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1244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spcAft>
                <a:spcPct val="35000"/>
              </a:spcAft>
              <a:buFontTx/>
              <a:buNone/>
            </a:pPr>
            <a:endParaRPr lang="en-US" altLang="en-US" sz="1800" b="1">
              <a:solidFill>
                <a:srgbClr val="000000"/>
              </a:solidFill>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9A39BD3D-6A85-A389-0C4C-A0823557453E}"/>
              </a:ext>
            </a:extLst>
          </p:cNvPr>
          <p:cNvSpPr>
            <a:spLocks noChangeArrowheads="1"/>
          </p:cNvSpPr>
          <p:nvPr/>
        </p:nvSpPr>
        <p:spPr bwMode="auto">
          <a:xfrm>
            <a:off x="60325" y="68263"/>
            <a:ext cx="9083675" cy="584775"/>
          </a:xfrm>
          <a:prstGeom prst="rect">
            <a:avLst/>
          </a:prstGeom>
          <a:noFill/>
          <a:ln>
            <a:noFill/>
          </a:ln>
          <a:effectLst/>
        </p:spPr>
        <p:txBody>
          <a:bodyPr>
            <a:spAutoFit/>
          </a:bodyPr>
          <a:lstStyle/>
          <a:p>
            <a:pPr algn="ctr" eaLnBrk="1" fontAlgn="auto" hangingPunct="1">
              <a:spcBef>
                <a:spcPts val="0"/>
              </a:spcBef>
              <a:spcAft>
                <a:spcPts val="0"/>
              </a:spcAft>
              <a:defRPr/>
            </a:pPr>
            <a:r>
              <a:rPr lang="it-IT" sz="3200" b="1" dirty="0" err="1">
                <a:solidFill>
                  <a:srgbClr val="011BA1"/>
                </a:solidFill>
                <a:latin typeface="Arial"/>
                <a:ea typeface="+mn-ea"/>
              </a:rPr>
              <a:t>Homology</a:t>
            </a:r>
            <a:r>
              <a:rPr lang="it-IT" sz="3200" b="1" dirty="0">
                <a:solidFill>
                  <a:srgbClr val="011BA1"/>
                </a:solidFill>
                <a:latin typeface="Arial"/>
                <a:ea typeface="+mn-ea"/>
              </a:rPr>
              <a:t> (or Comparative) </a:t>
            </a:r>
            <a:r>
              <a:rPr lang="it-IT" sz="3200" b="1" dirty="0" err="1">
                <a:solidFill>
                  <a:srgbClr val="011BA1"/>
                </a:solidFill>
                <a:latin typeface="Arial"/>
                <a:ea typeface="+mn-ea"/>
              </a:rPr>
              <a:t>Modeling</a:t>
            </a:r>
            <a:endParaRPr lang="it-IT" sz="3200" b="1" dirty="0">
              <a:solidFill>
                <a:srgbClr val="011BA1"/>
              </a:solidFill>
              <a:latin typeface="Arial"/>
              <a:ea typeface="+mn-ea"/>
            </a:endParaRPr>
          </a:p>
        </p:txBody>
      </p:sp>
      <p:pic>
        <p:nvPicPr>
          <p:cNvPr id="1026" name="Picture 2" descr="Homology Modeling - Definition, Steps, Diagram, Applications - Biology  Notes Online">
            <a:extLst>
              <a:ext uri="{FF2B5EF4-FFF2-40B4-BE49-F238E27FC236}">
                <a16:creationId xmlns:a16="http://schemas.microsoft.com/office/drawing/2014/main" id="{D11F04D7-CD45-B43F-D363-F7FBA7646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671" y="736202"/>
            <a:ext cx="7519042" cy="612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57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12" name="Text Box 7">
            <a:extLst>
              <a:ext uri="{FF2B5EF4-FFF2-40B4-BE49-F238E27FC236}">
                <a16:creationId xmlns:a16="http://schemas.microsoft.com/office/drawing/2014/main" id="{99CD3933-A4B9-C94E-A980-6FD81115D0EB}"/>
              </a:ext>
            </a:extLst>
          </p:cNvPr>
          <p:cNvSpPr txBox="1">
            <a:spLocks noChangeArrowheads="1"/>
          </p:cNvSpPr>
          <p:nvPr/>
        </p:nvSpPr>
        <p:spPr bwMode="auto">
          <a:xfrm>
            <a:off x="600075" y="1158875"/>
            <a:ext cx="8272463" cy="2893100"/>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auto" hangingPunct="1">
              <a:spcBef>
                <a:spcPct val="50000"/>
              </a:spcBef>
              <a:spcAft>
                <a:spcPts val="0"/>
              </a:spcAft>
              <a:buFontTx/>
              <a:buChar char="•"/>
              <a:defRPr/>
            </a:pPr>
            <a:endParaRPr lang="it-IT" sz="2800" b="1" dirty="0">
              <a:latin typeface="Arial"/>
              <a:cs typeface="Arial"/>
            </a:endParaRPr>
          </a:p>
          <a:p>
            <a:pPr marL="514350" indent="-514350" eaLnBrk="1" fontAlgn="auto" hangingPunct="1">
              <a:spcBef>
                <a:spcPct val="50000"/>
              </a:spcBef>
              <a:spcAft>
                <a:spcPts val="0"/>
              </a:spcAft>
              <a:buFont typeface="+mj-lt"/>
              <a:buAutoNum type="arabicPeriod"/>
              <a:defRPr/>
            </a:pPr>
            <a:r>
              <a:rPr lang="it-IT" sz="2800" b="1" dirty="0">
                <a:latin typeface="Arial"/>
                <a:cs typeface="Arial"/>
              </a:rPr>
              <a:t>SEARCH FOR STRUCTURAL TEMPLATES</a:t>
            </a:r>
          </a:p>
          <a:p>
            <a:pPr marL="1257300" lvl="1" indent="-514350" eaLnBrk="1" fontAlgn="auto" hangingPunct="1">
              <a:spcBef>
                <a:spcPct val="50000"/>
              </a:spcBef>
              <a:spcAft>
                <a:spcPts val="0"/>
              </a:spcAft>
              <a:buFont typeface="Arial" panose="020B0604020202020204" pitchFamily="34" charset="0"/>
              <a:buChar char="•"/>
              <a:defRPr/>
            </a:pPr>
            <a:r>
              <a:rPr lang="it-IT" sz="2800" dirty="0">
                <a:latin typeface="Arial"/>
                <a:cs typeface="Arial"/>
              </a:rPr>
              <a:t>Blast-Fasta-PSI-BLAST</a:t>
            </a:r>
          </a:p>
          <a:p>
            <a:pPr marL="1257300" lvl="1" indent="-514350" eaLnBrk="1" fontAlgn="auto" hangingPunct="1">
              <a:spcBef>
                <a:spcPct val="50000"/>
              </a:spcBef>
              <a:spcAft>
                <a:spcPts val="0"/>
              </a:spcAft>
              <a:buFont typeface="Arial" panose="020B0604020202020204" pitchFamily="34" charset="0"/>
              <a:buChar char="•"/>
              <a:defRPr/>
            </a:pPr>
            <a:r>
              <a:rPr lang="it-IT" sz="2800" dirty="0" err="1">
                <a:latin typeface="Arial"/>
                <a:cs typeface="Arial"/>
              </a:rPr>
              <a:t>Against</a:t>
            </a:r>
            <a:r>
              <a:rPr lang="it-IT" sz="2800" dirty="0">
                <a:latin typeface="Arial"/>
                <a:cs typeface="Arial"/>
              </a:rPr>
              <a:t> </a:t>
            </a:r>
            <a:r>
              <a:rPr lang="it-IT" sz="2800" dirty="0" err="1">
                <a:latin typeface="Arial"/>
                <a:cs typeface="Arial"/>
              </a:rPr>
              <a:t>sequences</a:t>
            </a:r>
            <a:r>
              <a:rPr lang="it-IT" sz="2800" dirty="0">
                <a:latin typeface="Arial"/>
                <a:cs typeface="Arial"/>
              </a:rPr>
              <a:t> with </a:t>
            </a:r>
            <a:r>
              <a:rPr lang="it-IT" sz="2800" dirty="0" err="1">
                <a:latin typeface="Arial"/>
                <a:cs typeface="Arial"/>
              </a:rPr>
              <a:t>known</a:t>
            </a:r>
            <a:r>
              <a:rPr lang="it-IT" sz="2800" dirty="0">
                <a:latin typeface="Arial"/>
                <a:cs typeface="Arial"/>
              </a:rPr>
              <a:t> </a:t>
            </a:r>
            <a:r>
              <a:rPr lang="it-IT" sz="2800" dirty="0" err="1">
                <a:latin typeface="Arial"/>
                <a:cs typeface="Arial"/>
              </a:rPr>
              <a:t>structure</a:t>
            </a:r>
            <a:r>
              <a:rPr lang="it-IT" sz="2800" dirty="0">
                <a:latin typeface="Arial"/>
                <a:cs typeface="Arial"/>
              </a:rPr>
              <a:t> (PDB)</a:t>
            </a:r>
            <a:endParaRPr lang="it-IT" sz="2800" b="1" dirty="0">
              <a:latin typeface="Arial"/>
              <a:cs typeface="Arial"/>
            </a:endParaRPr>
          </a:p>
        </p:txBody>
      </p:sp>
      <p:sp>
        <p:nvSpPr>
          <p:cNvPr id="4" name="Rectangle 4">
            <a:extLst>
              <a:ext uri="{FF2B5EF4-FFF2-40B4-BE49-F238E27FC236}">
                <a16:creationId xmlns:a16="http://schemas.microsoft.com/office/drawing/2014/main" id="{697E1FA9-3F19-5C0B-79A3-B6FCD269763B}"/>
              </a:ext>
            </a:extLst>
          </p:cNvPr>
          <p:cNvSpPr txBox="1">
            <a:spLocks noChangeArrowheads="1"/>
          </p:cNvSpPr>
          <p:nvPr/>
        </p:nvSpPr>
        <p:spPr bwMode="auto">
          <a:xfrm>
            <a:off x="685800" y="-98425"/>
            <a:ext cx="77724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fontAlgn="auto" hangingPunct="1">
              <a:spcAft>
                <a:spcPts val="0"/>
              </a:spcAft>
              <a:defRPr/>
            </a:pPr>
            <a:r>
              <a:rPr lang="it-IT" sz="2800" b="1">
                <a:solidFill>
                  <a:schemeClr val="accent1">
                    <a:lumMod val="75000"/>
                  </a:schemeClr>
                </a:solidFill>
                <a:latin typeface="Arial"/>
                <a:ea typeface="+mj-ea"/>
                <a:cs typeface="Arial"/>
                <a:sym typeface="Symbol" pitchFamily="18" charset="2"/>
              </a:rPr>
              <a:t>HOMOLOGY MODELLING by steps</a:t>
            </a:r>
            <a:endParaRPr lang="it-IT" sz="2800" b="1" dirty="0">
              <a:solidFill>
                <a:schemeClr val="accent1">
                  <a:lumMod val="75000"/>
                </a:schemeClr>
              </a:solidFill>
              <a:latin typeface="Arial"/>
              <a:ea typeface="+mj-ea"/>
              <a:cs typeface="Arial"/>
              <a:sym typeface="Symbol" pitchFamily="18" charset="2"/>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A5541253-1927-1640-A069-CA8EA07B4D05}"/>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7283" name="Text Box 7">
            <a:extLst>
              <a:ext uri="{FF2B5EF4-FFF2-40B4-BE49-F238E27FC236}">
                <a16:creationId xmlns:a16="http://schemas.microsoft.com/office/drawing/2014/main" id="{125FE02E-CCE0-854C-9309-2910803E1C87}"/>
              </a:ext>
            </a:extLst>
          </p:cNvPr>
          <p:cNvSpPr txBox="1">
            <a:spLocks noChangeArrowheads="1"/>
          </p:cNvSpPr>
          <p:nvPr/>
        </p:nvSpPr>
        <p:spPr bwMode="auto">
          <a:xfrm>
            <a:off x="600075" y="1158875"/>
            <a:ext cx="8272463" cy="37548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Char char="•"/>
            </a:pPr>
            <a:endParaRPr lang="it-IT" altLang="en-US" sz="2800" b="1" dirty="0">
              <a:latin typeface="Arial" panose="020B0604020202020204" pitchFamily="34" charset="0"/>
              <a:cs typeface="Arial" panose="020B0604020202020204" pitchFamily="34" charset="0"/>
            </a:endParaRPr>
          </a:p>
          <a:p>
            <a:pPr eaLnBrk="1" hangingPunct="1">
              <a:spcBef>
                <a:spcPct val="50000"/>
              </a:spcBef>
              <a:buNone/>
            </a:pPr>
            <a:r>
              <a:rPr lang="it-IT" altLang="en-US" sz="2800" b="1" dirty="0">
                <a:latin typeface="Arial" panose="020B0604020202020204" pitchFamily="34" charset="0"/>
                <a:cs typeface="Arial" panose="020B0604020202020204" pitchFamily="34" charset="0"/>
              </a:rPr>
              <a:t>2. SELECT </a:t>
            </a:r>
            <a:r>
              <a:rPr lang="it-IT" sz="2800" b="1" dirty="0">
                <a:latin typeface="Arial"/>
                <a:cs typeface="Arial"/>
              </a:rPr>
              <a:t>STRUCTURAL TEMPLATES</a:t>
            </a:r>
            <a:endParaRPr lang="it-IT" altLang="en-US" sz="2800" b="1" dirty="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Higher</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identity</a:t>
            </a:r>
            <a:r>
              <a:rPr lang="it-IT" altLang="en-US" sz="2800" dirty="0">
                <a:latin typeface="Arial" panose="020B0604020202020204" pitchFamily="34" charset="0"/>
                <a:cs typeface="Arial" panose="020B0604020202020204" pitchFamily="34" charset="0"/>
              </a:rPr>
              <a:t>/</a:t>
            </a:r>
            <a:r>
              <a:rPr lang="it-IT" altLang="en-US" sz="2800" dirty="0" err="1">
                <a:latin typeface="Arial" panose="020B0604020202020204" pitchFamily="34" charset="0"/>
                <a:cs typeface="Arial" panose="020B0604020202020204" pitchFamily="34" charset="0"/>
              </a:rPr>
              <a:t>similarity</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Structure</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resolution</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Experimental</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conditions</a:t>
            </a:r>
            <a:r>
              <a:rPr lang="it-IT" altLang="en-US" sz="2800" dirty="0">
                <a:latin typeface="Arial" panose="020B0604020202020204" pitchFamily="34" charset="0"/>
                <a:cs typeface="Arial" panose="020B0604020202020204" pitchFamily="34" charset="0"/>
              </a:rPr>
              <a:t> and </a:t>
            </a:r>
            <a:r>
              <a:rPr lang="it-IT" altLang="en-US" sz="2800" dirty="0" err="1">
                <a:latin typeface="Arial" panose="020B0604020202020204" pitchFamily="34" charset="0"/>
                <a:cs typeface="Arial" panose="020B0604020202020204" pitchFamily="34" charset="0"/>
              </a:rPr>
              <a:t>possible</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ligands</a:t>
            </a:r>
            <a:r>
              <a:rPr lang="it-IT" altLang="en-US" sz="2800" dirty="0">
                <a:latin typeface="Arial" panose="020B0604020202020204" pitchFamily="34" charset="0"/>
                <a:cs typeface="Arial" panose="020B0604020202020204" pitchFamily="34" charset="0"/>
              </a:rPr>
              <a:t>
 </a:t>
            </a:r>
            <a:r>
              <a:rPr lang="it-IT" altLang="en-US" sz="2800" dirty="0" err="1">
                <a:latin typeface="Arial" panose="020B0604020202020204" pitchFamily="34" charset="0"/>
                <a:cs typeface="Arial" panose="020B0604020202020204" pitchFamily="34" charset="0"/>
              </a:rPr>
              <a:t>Functional</a:t>
            </a:r>
            <a:r>
              <a:rPr lang="it-IT" altLang="en-US" sz="2800" dirty="0">
                <a:latin typeface="Arial" panose="020B0604020202020204" pitchFamily="34" charset="0"/>
                <a:cs typeface="Arial" panose="020B0604020202020204" pitchFamily="34" charset="0"/>
              </a:rPr>
              <a:t> knowledge</a:t>
            </a:r>
            <a:endParaRPr lang="it-IT" altLang="en-US" sz="2800" b="1" dirty="0">
              <a:latin typeface="Arial" panose="020B0604020202020204" pitchFamily="34" charset="0"/>
              <a:cs typeface="Arial" panose="020B06040202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762E9840-E02A-774C-81D2-D159893233F4}"/>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sp>
        <p:nvSpPr>
          <p:cNvPr id="99331" name="Text Box 7">
            <a:extLst>
              <a:ext uri="{FF2B5EF4-FFF2-40B4-BE49-F238E27FC236}">
                <a16:creationId xmlns:a16="http://schemas.microsoft.com/office/drawing/2014/main" id="{4BF57DB7-6C2A-274B-B35B-1552DE9A5335}"/>
              </a:ext>
            </a:extLst>
          </p:cNvPr>
          <p:cNvSpPr txBox="1">
            <a:spLocks noChangeArrowheads="1"/>
          </p:cNvSpPr>
          <p:nvPr/>
        </p:nvSpPr>
        <p:spPr bwMode="auto">
          <a:xfrm>
            <a:off x="441325" y="885825"/>
            <a:ext cx="8431213" cy="5524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dirty="0">
                <a:latin typeface="Arial" panose="020B0604020202020204" pitchFamily="34" charset="0"/>
                <a:cs typeface="Arial" panose="020B0604020202020204" pitchFamily="34" charset="0"/>
              </a:rPr>
              <a:t>3. ALIGNMENT BETWEEN TARGET SEQUENCE (QUERY) AND STRUCTURAL TEMPLATES</a:t>
            </a:r>
          </a:p>
          <a:p>
            <a:pPr eaLnBrk="1" hangingPunct="1">
              <a:spcBef>
                <a:spcPct val="50000"/>
              </a:spcBef>
              <a:buFontTx/>
              <a:buChar char="-"/>
            </a:pP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Assign</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structural</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equivalences</a:t>
            </a:r>
            <a:r>
              <a:rPr lang="it-IT" altLang="en-US" sz="2700" dirty="0">
                <a:latin typeface="Arial" panose="020B0604020202020204" pitchFamily="34" charset="0"/>
                <a:cs typeface="Arial" panose="020B0604020202020204" pitchFamily="34" charset="0"/>
              </a:rPr>
              <a:t>
 Critical </a:t>
            </a:r>
            <a:r>
              <a:rPr lang="it-IT" altLang="en-US" sz="2700" dirty="0" err="1">
                <a:latin typeface="Arial" panose="020B0604020202020204" pitchFamily="34" charset="0"/>
                <a:cs typeface="Arial" panose="020B0604020202020204" pitchFamily="34" charset="0"/>
              </a:rPr>
              <a:t>phase</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Profile</a:t>
            </a:r>
            <a:r>
              <a:rPr lang="it-IT" altLang="en-US" sz="2700" dirty="0">
                <a:latin typeface="Arial" panose="020B0604020202020204" pitchFamily="34" charset="0"/>
                <a:cs typeface="Arial" panose="020B0604020202020204" pitchFamily="34" charset="0"/>
              </a:rPr>
              <a:t>-to-</a:t>
            </a:r>
            <a:r>
              <a:rPr lang="it-IT" altLang="en-US" sz="2700" dirty="0" err="1">
                <a:latin typeface="Arial" panose="020B0604020202020204" pitchFamily="34" charset="0"/>
                <a:cs typeface="Arial" panose="020B0604020202020204" pitchFamily="34" charset="0"/>
              </a:rPr>
              <a:t>Profile</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Alignment</a:t>
            </a:r>
            <a:r>
              <a:rPr lang="it-IT" altLang="en-US" sz="2700" dirty="0">
                <a:latin typeface="Arial" panose="020B0604020202020204" pitchFamily="34" charset="0"/>
                <a:cs typeface="Arial" panose="020B0604020202020204" pitchFamily="34" charset="0"/>
              </a:rPr>
              <a:t>
 Matching AA with </a:t>
            </a:r>
            <a:r>
              <a:rPr lang="it-IT" altLang="en-US" sz="2700" dirty="0" err="1">
                <a:latin typeface="Arial" panose="020B0604020202020204" pitchFamily="34" charset="0"/>
                <a:cs typeface="Arial" panose="020B0604020202020204" pitchFamily="34" charset="0"/>
              </a:rPr>
              <a:t>important</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functions</a:t>
            </a:r>
            <a:r>
              <a:rPr lang="it-IT" altLang="en-US" sz="2700" dirty="0">
                <a:latin typeface="Arial" panose="020B0604020202020204" pitchFamily="34" charset="0"/>
                <a:cs typeface="Arial" panose="020B0604020202020204" pitchFamily="34" charset="0"/>
              </a:rPr>
              <a:t>
 Matching the </a:t>
            </a:r>
            <a:r>
              <a:rPr lang="it-IT" altLang="en-US" sz="2700" dirty="0" err="1">
                <a:latin typeface="Arial" panose="020B0604020202020204" pitchFamily="34" charset="0"/>
                <a:cs typeface="Arial" panose="020B0604020202020204" pitchFamily="34" charset="0"/>
              </a:rPr>
              <a:t>substructure</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secondary</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str</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between</a:t>
            </a:r>
            <a:r>
              <a:rPr lang="it-IT" altLang="en-US" sz="2700" dirty="0">
                <a:latin typeface="Arial" panose="020B0604020202020204" pitchFamily="34" charset="0"/>
                <a:cs typeface="Arial" panose="020B0604020202020204" pitchFamily="34" charset="0"/>
              </a:rPr>
              <a:t> template and query
 </a:t>
            </a:r>
            <a:r>
              <a:rPr lang="it-IT" altLang="en-US" sz="2700" dirty="0" err="1">
                <a:latin typeface="Arial" panose="020B0604020202020204" pitchFamily="34" charset="0"/>
                <a:cs typeface="Arial" panose="020B0604020202020204" pitchFamily="34" charset="0"/>
              </a:rPr>
              <a:t>Refining</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alignment</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based</a:t>
            </a:r>
            <a:r>
              <a:rPr lang="it-IT" altLang="en-US" sz="2700" dirty="0">
                <a:latin typeface="Arial" panose="020B0604020202020204" pitchFamily="34" charset="0"/>
                <a:cs typeface="Arial" panose="020B0604020202020204" pitchFamily="34" charset="0"/>
              </a:rPr>
              <a:t> on the information </a:t>
            </a:r>
            <a:r>
              <a:rPr lang="it-IT" altLang="en-US" sz="2700" dirty="0" err="1">
                <a:latin typeface="Arial" panose="020B0604020202020204" pitchFamily="34" charset="0"/>
                <a:cs typeface="Arial" panose="020B0604020202020204" pitchFamily="34" charset="0"/>
              </a:rPr>
              <a:t>obtained</a:t>
            </a:r>
            <a:endParaRPr lang="it-IT" altLang="en-US" sz="2700" dirty="0">
              <a:latin typeface="Arial" panose="020B0604020202020204" pitchFamily="34"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3">
            <a:extLst>
              <a:ext uri="{FF2B5EF4-FFF2-40B4-BE49-F238E27FC236}">
                <a16:creationId xmlns:a16="http://schemas.microsoft.com/office/drawing/2014/main" id="{3DB43B31-E911-D840-8A61-7985AEE908E9}"/>
              </a:ext>
            </a:extLst>
          </p:cNvPr>
          <p:cNvSpPr>
            <a:spLocks noGrp="1"/>
          </p:cNvSpPr>
          <p:nvPr>
            <p:ph type="body" idx="1"/>
          </p:nvPr>
        </p:nvSpPr>
        <p:spPr>
          <a:xfrm>
            <a:off x="111125" y="1600200"/>
            <a:ext cx="5451475" cy="4114800"/>
          </a:xfrm>
        </p:spPr>
        <p:txBody>
          <a:bodyPr/>
          <a:lstStyle/>
          <a:p>
            <a:pPr eaLnBrk="1" hangingPunct="1">
              <a:lnSpc>
                <a:spcPct val="95000"/>
              </a:lnSpc>
            </a:pPr>
            <a:r>
              <a:rPr lang="de-DE" altLang="en-US" sz="2400" dirty="0">
                <a:latin typeface="Arial" panose="020B0604020202020204" pitchFamily="34" charset="0"/>
                <a:ea typeface="ＭＳ Ｐゴシック" panose="020B0600070205080204" pitchFamily="34" charset="-128"/>
                <a:cs typeface="Arial" panose="020B0604020202020204" pitchFamily="34" charset="0"/>
              </a:rPr>
              <a:t>The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template</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structure</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is</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used</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to</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build</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the</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model</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following</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the</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alignment</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The 3D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coordinates</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of</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structurally</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preserved</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residues</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can</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be</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copied</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directly</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Variable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regions</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of</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the</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structure</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usually</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loops</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cannot</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be</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 </a:t>
            </a:r>
            <a:r>
              <a:rPr lang="de-DE" altLang="en-US" sz="2400" dirty="0" err="1">
                <a:latin typeface="Arial" panose="020B0604020202020204" pitchFamily="34" charset="0"/>
                <a:ea typeface="ＭＳ Ｐゴシック" panose="020B0600070205080204" pitchFamily="34" charset="-128"/>
                <a:cs typeface="Arial" panose="020B0604020202020204" pitchFamily="34" charset="0"/>
              </a:rPr>
              <a:t>copied</a:t>
            </a:r>
            <a:r>
              <a:rPr lang="de-DE" altLang="en-US" sz="2400" dirty="0">
                <a:latin typeface="Arial" panose="020B0604020202020204" pitchFamily="34" charset="0"/>
                <a:ea typeface="ＭＳ Ｐゴシック" panose="020B0600070205080204" pitchFamily="34" charset="-128"/>
                <a:cs typeface="Arial" panose="020B0604020202020204" pitchFamily="34" charset="0"/>
              </a:rPr>
              <a:t>.</a:t>
            </a:r>
          </a:p>
        </p:txBody>
      </p:sp>
      <p:pic>
        <p:nvPicPr>
          <p:cNvPr id="101379" name="Picture 4" descr="ali-1">
            <a:extLst>
              <a:ext uri="{FF2B5EF4-FFF2-40B4-BE49-F238E27FC236}">
                <a16:creationId xmlns:a16="http://schemas.microsoft.com/office/drawing/2014/main" id="{4D536B40-542D-AE4A-BAC1-A811A28A8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69"/>
          <a:stretch>
            <a:fillRect/>
          </a:stretch>
        </p:blipFill>
        <p:spPr bwMode="auto">
          <a:xfrm>
            <a:off x="228600" y="5715000"/>
            <a:ext cx="8686800" cy="98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1380" name="Group 5">
            <a:extLst>
              <a:ext uri="{FF2B5EF4-FFF2-40B4-BE49-F238E27FC236}">
                <a16:creationId xmlns:a16="http://schemas.microsoft.com/office/drawing/2014/main" id="{117AE11B-13D0-F04E-A6B6-C40BB35FEED7}"/>
              </a:ext>
            </a:extLst>
          </p:cNvPr>
          <p:cNvGrpSpPr>
            <a:grpSpLocks/>
          </p:cNvGrpSpPr>
          <p:nvPr/>
        </p:nvGrpSpPr>
        <p:grpSpPr bwMode="auto">
          <a:xfrm>
            <a:off x="5562600" y="1600200"/>
            <a:ext cx="3581400" cy="3608388"/>
            <a:chOff x="3408" y="1005"/>
            <a:chExt cx="2256" cy="2273"/>
          </a:xfrm>
        </p:grpSpPr>
        <p:pic>
          <p:nvPicPr>
            <p:cNvPr id="101386" name="Picture 6" descr="3dfr-mult">
              <a:extLst>
                <a:ext uri="{FF2B5EF4-FFF2-40B4-BE49-F238E27FC236}">
                  <a16:creationId xmlns:a16="http://schemas.microsoft.com/office/drawing/2014/main" id="{307F228C-B4F3-E645-9C52-F51F18684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8" y="1296"/>
              <a:ext cx="2256" cy="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1387" name="Group 7">
              <a:extLst>
                <a:ext uri="{FF2B5EF4-FFF2-40B4-BE49-F238E27FC236}">
                  <a16:creationId xmlns:a16="http://schemas.microsoft.com/office/drawing/2014/main" id="{EE5BD263-3688-7440-A17C-515944E9FC57}"/>
                </a:ext>
              </a:extLst>
            </p:cNvPr>
            <p:cNvGrpSpPr>
              <a:grpSpLocks noChangeAspect="1"/>
            </p:cNvGrpSpPr>
            <p:nvPr/>
          </p:nvGrpSpPr>
          <p:grpSpPr bwMode="auto">
            <a:xfrm>
              <a:off x="3872" y="1005"/>
              <a:ext cx="720" cy="472"/>
              <a:chOff x="3264" y="1101"/>
              <a:chExt cx="1104" cy="723"/>
            </a:xfrm>
          </p:grpSpPr>
          <p:sp>
            <p:nvSpPr>
              <p:cNvPr id="101392" name="Line 8">
                <a:extLst>
                  <a:ext uri="{FF2B5EF4-FFF2-40B4-BE49-F238E27FC236}">
                    <a16:creationId xmlns:a16="http://schemas.microsoft.com/office/drawing/2014/main" id="{31BE598B-7DA5-FC47-A1C3-DD3FB26403CB}"/>
                  </a:ext>
                </a:extLst>
              </p:cNvPr>
              <p:cNvSpPr>
                <a:spLocks noChangeAspect="1" noChangeShapeType="1"/>
              </p:cNvSpPr>
              <p:nvPr/>
            </p:nvSpPr>
            <p:spPr bwMode="auto">
              <a:xfrm flipV="1">
                <a:off x="3264" y="1344"/>
                <a:ext cx="432" cy="480"/>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1393" name="Text Box 9">
                <a:extLst>
                  <a:ext uri="{FF2B5EF4-FFF2-40B4-BE49-F238E27FC236}">
                    <a16:creationId xmlns:a16="http://schemas.microsoft.com/office/drawing/2014/main" id="{51713454-4633-E34D-803A-1208F5C55D6F}"/>
                  </a:ext>
                </a:extLst>
              </p:cNvPr>
              <p:cNvSpPr txBox="1">
                <a:spLocks noChangeAspect="1" noChangeArrowheads="1"/>
              </p:cNvSpPr>
              <p:nvPr/>
            </p:nvSpPr>
            <p:spPr bwMode="auto">
              <a:xfrm>
                <a:off x="3344" y="1101"/>
                <a:ext cx="684" cy="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flexible</a:t>
                </a:r>
                <a:endParaRPr lang="de-DE" altLang="en-US" sz="1400">
                  <a:latin typeface="Times New Roman" panose="02020603050405020304" pitchFamily="18" charset="0"/>
                  <a:cs typeface="Arial" panose="020B0604020202020204" pitchFamily="34" charset="0"/>
                </a:endParaRPr>
              </a:p>
            </p:txBody>
          </p:sp>
          <p:sp>
            <p:nvSpPr>
              <p:cNvPr id="101394" name="Line 10">
                <a:extLst>
                  <a:ext uri="{FF2B5EF4-FFF2-40B4-BE49-F238E27FC236}">
                    <a16:creationId xmlns:a16="http://schemas.microsoft.com/office/drawing/2014/main" id="{F3885F86-013F-9C41-889A-DD5E4DAA7DB7}"/>
                  </a:ext>
                </a:extLst>
              </p:cNvPr>
              <p:cNvSpPr>
                <a:spLocks noChangeAspect="1" noChangeShapeType="1"/>
              </p:cNvSpPr>
              <p:nvPr/>
            </p:nvSpPr>
            <p:spPr bwMode="auto">
              <a:xfrm flipH="1" flipV="1">
                <a:off x="3696" y="1344"/>
                <a:ext cx="672" cy="288"/>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388" name="Group 11">
              <a:extLst>
                <a:ext uri="{FF2B5EF4-FFF2-40B4-BE49-F238E27FC236}">
                  <a16:creationId xmlns:a16="http://schemas.microsoft.com/office/drawing/2014/main" id="{3415DC48-5BC2-2B4A-A228-12F17CE620E6}"/>
                </a:ext>
              </a:extLst>
            </p:cNvPr>
            <p:cNvGrpSpPr>
              <a:grpSpLocks noChangeAspect="1"/>
            </p:cNvGrpSpPr>
            <p:nvPr/>
          </p:nvGrpSpPr>
          <p:grpSpPr bwMode="auto">
            <a:xfrm>
              <a:off x="4168" y="2560"/>
              <a:ext cx="1014" cy="634"/>
              <a:chOff x="3840" y="2976"/>
              <a:chExt cx="1268" cy="793"/>
            </a:xfrm>
          </p:grpSpPr>
          <p:sp>
            <p:nvSpPr>
              <p:cNvPr id="101389" name="Line 12">
                <a:extLst>
                  <a:ext uri="{FF2B5EF4-FFF2-40B4-BE49-F238E27FC236}">
                    <a16:creationId xmlns:a16="http://schemas.microsoft.com/office/drawing/2014/main" id="{9C17B53B-1F84-5E4C-B95B-CB8F51943912}"/>
                  </a:ext>
                </a:extLst>
              </p:cNvPr>
              <p:cNvSpPr>
                <a:spLocks noChangeAspect="1" noChangeShapeType="1"/>
              </p:cNvSpPr>
              <p:nvPr/>
            </p:nvSpPr>
            <p:spPr bwMode="auto">
              <a:xfrm>
                <a:off x="3840" y="2976"/>
                <a:ext cx="864" cy="624"/>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1390" name="Text Box 13">
                <a:extLst>
                  <a:ext uri="{FF2B5EF4-FFF2-40B4-BE49-F238E27FC236}">
                    <a16:creationId xmlns:a16="http://schemas.microsoft.com/office/drawing/2014/main" id="{D15A0E67-E4B8-B34F-BFCF-70D4E555A677}"/>
                  </a:ext>
                </a:extLst>
              </p:cNvPr>
              <p:cNvSpPr txBox="1">
                <a:spLocks noChangeAspect="1" noChangeArrowheads="1"/>
              </p:cNvSpPr>
              <p:nvPr/>
            </p:nvSpPr>
            <p:spPr bwMode="auto">
              <a:xfrm>
                <a:off x="4393" y="3529"/>
                <a:ext cx="715"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de-DE" altLang="en-US" sz="1400" i="1">
                    <a:latin typeface="Times New Roman" panose="02020603050405020304" pitchFamily="18" charset="0"/>
                    <a:cs typeface="Arial" panose="020B0604020202020204" pitchFamily="34" charset="0"/>
                  </a:rPr>
                  <a:t>conserved</a:t>
                </a:r>
                <a:endParaRPr lang="de-DE" altLang="en-US" sz="1400">
                  <a:latin typeface="Times New Roman" panose="02020603050405020304" pitchFamily="18" charset="0"/>
                  <a:cs typeface="Arial" panose="020B0604020202020204" pitchFamily="34" charset="0"/>
                </a:endParaRPr>
              </a:p>
            </p:txBody>
          </p:sp>
          <p:sp>
            <p:nvSpPr>
              <p:cNvPr id="101391" name="Line 14">
                <a:extLst>
                  <a:ext uri="{FF2B5EF4-FFF2-40B4-BE49-F238E27FC236}">
                    <a16:creationId xmlns:a16="http://schemas.microsoft.com/office/drawing/2014/main" id="{D06D6E7F-2E88-F44C-8EDD-843FB00F4119}"/>
                  </a:ext>
                </a:extLst>
              </p:cNvPr>
              <p:cNvSpPr>
                <a:spLocks noChangeAspect="1" noChangeShapeType="1"/>
              </p:cNvSpPr>
              <p:nvPr/>
            </p:nvSpPr>
            <p:spPr bwMode="auto">
              <a:xfrm flipH="1">
                <a:off x="4704" y="3024"/>
                <a:ext cx="336" cy="576"/>
              </a:xfrm>
              <a:prstGeom prst="line">
                <a:avLst/>
              </a:prstGeom>
              <a:noFill/>
              <a:ln w="190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01381" name="Group 15">
            <a:extLst>
              <a:ext uri="{FF2B5EF4-FFF2-40B4-BE49-F238E27FC236}">
                <a16:creationId xmlns:a16="http://schemas.microsoft.com/office/drawing/2014/main" id="{72C4CE41-DD87-D748-80BB-2B90B3C5A817}"/>
              </a:ext>
            </a:extLst>
          </p:cNvPr>
          <p:cNvGrpSpPr>
            <a:grpSpLocks/>
          </p:cNvGrpSpPr>
          <p:nvPr/>
        </p:nvGrpSpPr>
        <p:grpSpPr bwMode="auto">
          <a:xfrm>
            <a:off x="4495800" y="4343400"/>
            <a:ext cx="1828800" cy="1295400"/>
            <a:chOff x="2688" y="2736"/>
            <a:chExt cx="1152" cy="816"/>
          </a:xfrm>
        </p:grpSpPr>
        <p:sp>
          <p:nvSpPr>
            <p:cNvPr id="101384" name="Line 16">
              <a:extLst>
                <a:ext uri="{FF2B5EF4-FFF2-40B4-BE49-F238E27FC236}">
                  <a16:creationId xmlns:a16="http://schemas.microsoft.com/office/drawing/2014/main" id="{C51655A6-CFEF-3C43-A687-0F132C8E59D1}"/>
                </a:ext>
              </a:extLst>
            </p:cNvPr>
            <p:cNvSpPr>
              <a:spLocks noChangeShapeType="1"/>
            </p:cNvSpPr>
            <p:nvPr/>
          </p:nvSpPr>
          <p:spPr bwMode="auto">
            <a:xfrm flipV="1">
              <a:off x="2688" y="2736"/>
              <a:ext cx="1152" cy="816"/>
            </a:xfrm>
            <a:prstGeom prst="line">
              <a:avLst/>
            </a:prstGeom>
            <a:noFill/>
            <a:ln w="254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01385" name="Text Box 17">
              <a:extLst>
                <a:ext uri="{FF2B5EF4-FFF2-40B4-BE49-F238E27FC236}">
                  <a16:creationId xmlns:a16="http://schemas.microsoft.com/office/drawing/2014/main" id="{9AAD396F-E11F-BD46-800B-912C89C213D5}"/>
                </a:ext>
              </a:extLst>
            </p:cNvPr>
            <p:cNvSpPr txBox="1">
              <a:spLocks noChangeArrowheads="1"/>
            </p:cNvSpPr>
            <p:nvPr/>
          </p:nvSpPr>
          <p:spPr bwMode="auto">
            <a:xfrm>
              <a:off x="3072" y="2830"/>
              <a:ext cx="11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cs typeface="Arial" panose="020B0604020202020204" pitchFamily="34" charset="0"/>
              </a:endParaRPr>
            </a:p>
          </p:txBody>
        </p:sp>
      </p:grpSp>
      <p:sp>
        <p:nvSpPr>
          <p:cNvPr id="19" name="Rectangle 4">
            <a:extLst>
              <a:ext uri="{FF2B5EF4-FFF2-40B4-BE49-F238E27FC236}">
                <a16:creationId xmlns:a16="http://schemas.microsoft.com/office/drawing/2014/main" id="{35E2428B-FC39-8C4C-A5B7-9C869B4F759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1383" name="Text Box 7">
            <a:extLst>
              <a:ext uri="{FF2B5EF4-FFF2-40B4-BE49-F238E27FC236}">
                <a16:creationId xmlns:a16="http://schemas.microsoft.com/office/drawing/2014/main" id="{1349914E-3321-4A41-B369-A2103D9E483B}"/>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dirty="0">
                <a:latin typeface="Arial" panose="020B0604020202020204" pitchFamily="34" charset="0"/>
                <a:cs typeface="Arial" panose="020B0604020202020204" pitchFamily="34" charset="0"/>
              </a:rPr>
              <a:t>3. MODEL CONSTRUCTION</a:t>
            </a:r>
            <a:endParaRPr lang="it-IT" altLang="en-US" sz="2700" dirty="0">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id="{E5A243B2-51FB-7441-A493-34B49D3C4B29}"/>
              </a:ext>
            </a:extLst>
          </p:cNvPr>
          <p:cNvSpPr>
            <a:spLocks noGrp="1" noChangeArrowheads="1"/>
          </p:cNvSpPr>
          <p:nvPr>
            <p:ph type="ctrTitle"/>
          </p:nvPr>
        </p:nvSpPr>
        <p:spPr>
          <a:xfrm>
            <a:off x="685800" y="-98425"/>
            <a:ext cx="7772400" cy="1223963"/>
          </a:xfrm>
        </p:spPr>
        <p:txBody>
          <a:bodyPr rtlCol="0">
            <a:normAutofit/>
          </a:bodyPr>
          <a:lstStyle/>
          <a:p>
            <a:pPr eaLnBrk="1" fontAlgn="auto" hangingPunct="1">
              <a:spcAft>
                <a:spcPts val="0"/>
              </a:spcAft>
              <a:defRPr/>
            </a:pPr>
            <a:r>
              <a:rPr lang="it-IT" sz="2800" b="1" dirty="0">
                <a:solidFill>
                  <a:schemeClr val="accent1">
                    <a:lumMod val="75000"/>
                  </a:schemeClr>
                </a:solidFill>
                <a:latin typeface="Arial"/>
                <a:ea typeface="+mj-ea"/>
                <a:cs typeface="Arial"/>
                <a:sym typeface="Symbol" pitchFamily="18" charset="2"/>
              </a:rPr>
              <a:t>HOMOLOGY MODELLING by </a:t>
            </a:r>
            <a:r>
              <a:rPr lang="it-IT" sz="2800" b="1" dirty="0" err="1">
                <a:solidFill>
                  <a:schemeClr val="accent1">
                    <a:lumMod val="75000"/>
                  </a:schemeClr>
                </a:solidFill>
                <a:latin typeface="Arial"/>
                <a:ea typeface="+mj-ea"/>
                <a:cs typeface="Arial"/>
                <a:sym typeface="Symbol" pitchFamily="18" charset="2"/>
              </a:rPr>
              <a:t>steps</a:t>
            </a:r>
            <a:endParaRPr lang="it-IT" sz="2800" b="1" dirty="0">
              <a:solidFill>
                <a:schemeClr val="accent1">
                  <a:lumMod val="75000"/>
                </a:schemeClr>
              </a:solidFill>
              <a:latin typeface="Arial"/>
              <a:ea typeface="+mj-ea"/>
              <a:cs typeface="Arial"/>
              <a:sym typeface="Symbol" pitchFamily="18" charset="2"/>
            </a:endParaRPr>
          </a:p>
        </p:txBody>
      </p:sp>
      <p:pic>
        <p:nvPicPr>
          <p:cNvPr id="102404" name="Picture 2" descr="FigCap11_Fig_19">
            <a:extLst>
              <a:ext uri="{FF2B5EF4-FFF2-40B4-BE49-F238E27FC236}">
                <a16:creationId xmlns:a16="http://schemas.microsoft.com/office/drawing/2014/main" id="{DA900E83-2A5F-3E4E-BDFA-CCBDA0E00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613" y="2060575"/>
            <a:ext cx="3082925" cy="2636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5" name="Rettangolo 1">
            <a:extLst>
              <a:ext uri="{FF2B5EF4-FFF2-40B4-BE49-F238E27FC236}">
                <a16:creationId xmlns:a16="http://schemas.microsoft.com/office/drawing/2014/main" id="{64795CC2-FFE5-224C-8C7A-75E64CBC52A3}"/>
              </a:ext>
            </a:extLst>
          </p:cNvPr>
          <p:cNvSpPr>
            <a:spLocks noChangeArrowheads="1"/>
          </p:cNvSpPr>
          <p:nvPr/>
        </p:nvSpPr>
        <p:spPr bwMode="auto">
          <a:xfrm>
            <a:off x="6672263" y="4108450"/>
            <a:ext cx="10780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dirty="0" err="1">
                <a:latin typeface="Arial" panose="020B0604020202020204" pitchFamily="34" charset="0"/>
                <a:cs typeface="Arial" panose="020B0604020202020204" pitchFamily="34" charset="0"/>
              </a:rPr>
              <a:t>Variable</a:t>
            </a:r>
            <a:r>
              <a:rPr lang="it-IT" altLang="en-US" sz="1800" dirty="0">
                <a:latin typeface="Arial" panose="020B0604020202020204" pitchFamily="34" charset="0"/>
                <a:cs typeface="Arial" panose="020B0604020202020204" pitchFamily="34" charset="0"/>
              </a:rPr>
              <a:t> </a:t>
            </a:r>
            <a:endParaRPr lang="it-IT" altLang="en-US" sz="1800" dirty="0">
              <a:cs typeface="Arial" panose="020B0604020202020204" pitchFamily="34" charset="0"/>
            </a:endParaRPr>
          </a:p>
        </p:txBody>
      </p:sp>
      <p:sp>
        <p:nvSpPr>
          <p:cNvPr id="102406" name="Rettangolo 25">
            <a:extLst>
              <a:ext uri="{FF2B5EF4-FFF2-40B4-BE49-F238E27FC236}">
                <a16:creationId xmlns:a16="http://schemas.microsoft.com/office/drawing/2014/main" id="{1EDF189D-0160-7745-AC81-110D83F37577}"/>
              </a:ext>
            </a:extLst>
          </p:cNvPr>
          <p:cNvSpPr>
            <a:spLocks noChangeArrowheads="1"/>
          </p:cNvSpPr>
          <p:nvPr/>
        </p:nvSpPr>
        <p:spPr bwMode="auto">
          <a:xfrm>
            <a:off x="6672263" y="2767013"/>
            <a:ext cx="6715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1800" dirty="0">
                <a:latin typeface="Arial" panose="020B0604020202020204" pitchFamily="34" charset="0"/>
                <a:cs typeface="Arial" panose="020B0604020202020204" pitchFamily="34" charset="0"/>
              </a:rPr>
              <a:t>SCR</a:t>
            </a:r>
            <a:endParaRPr lang="it-IT" altLang="en-US" sz="1800" dirty="0">
              <a:cs typeface="Arial" panose="020B0604020202020204" pitchFamily="34" charset="0"/>
            </a:endParaRPr>
          </a:p>
        </p:txBody>
      </p:sp>
      <p:sp>
        <p:nvSpPr>
          <p:cNvPr id="102403" name="Text Box 7">
            <a:extLst>
              <a:ext uri="{FF2B5EF4-FFF2-40B4-BE49-F238E27FC236}">
                <a16:creationId xmlns:a16="http://schemas.microsoft.com/office/drawing/2014/main" id="{F7158974-805F-594A-A9C7-2509B0DAB43D}"/>
              </a:ext>
            </a:extLst>
          </p:cNvPr>
          <p:cNvSpPr txBox="1">
            <a:spLocks noChangeArrowheads="1"/>
          </p:cNvSpPr>
          <p:nvPr/>
        </p:nvSpPr>
        <p:spPr bwMode="auto">
          <a:xfrm>
            <a:off x="363505" y="885825"/>
            <a:ext cx="8702675" cy="5324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dirty="0">
                <a:latin typeface="Arial" panose="020B0604020202020204" pitchFamily="34" charset="0"/>
                <a:cs typeface="Arial" panose="020B0604020202020204" pitchFamily="34" charset="0"/>
              </a:rPr>
              <a:t>3. MODEL CONSTRUCTION</a:t>
            </a:r>
          </a:p>
          <a:p>
            <a:pPr eaLnBrk="1" hangingPunct="1">
              <a:spcBef>
                <a:spcPct val="50000"/>
              </a:spcBef>
              <a:buFontTx/>
              <a:buNone/>
            </a:pPr>
            <a:endParaRPr lang="it-IT" altLang="en-US" sz="1000" b="1" dirty="0">
              <a:latin typeface="Arial" panose="020B0604020202020204" pitchFamily="34" charset="0"/>
              <a:cs typeface="Arial" panose="020B0604020202020204" pitchFamily="34" charset="0"/>
            </a:endParaRPr>
          </a:p>
          <a:p>
            <a:pPr eaLnBrk="1" hangingPunct="1">
              <a:spcBef>
                <a:spcPct val="0"/>
              </a:spcBef>
              <a:buFontTx/>
              <a:buChar char="-"/>
            </a:pPr>
            <a:r>
              <a:rPr lang="it-IT" altLang="en-US" sz="2700" dirty="0">
                <a:latin typeface="Arial" panose="020B0604020202020204" pitchFamily="34" charset="0"/>
                <a:cs typeface="Arial" panose="020B0604020202020204" pitchFamily="34" charset="0"/>
              </a:rPr>
              <a:t> </a:t>
            </a:r>
            <a:r>
              <a:rPr lang="it-IT" altLang="en-US" sz="2700" b="1" dirty="0" err="1">
                <a:latin typeface="Arial" panose="020B0604020202020204" pitchFamily="34" charset="0"/>
                <a:cs typeface="Arial" panose="020B0604020202020204" pitchFamily="34" charset="0"/>
              </a:rPr>
              <a:t>Rigid</a:t>
            </a:r>
            <a:r>
              <a:rPr lang="it-IT" altLang="en-US" sz="2700" b="1" dirty="0">
                <a:latin typeface="Arial" panose="020B0604020202020204" pitchFamily="34" charset="0"/>
                <a:cs typeface="Arial" panose="020B0604020202020204" pitchFamily="34" charset="0"/>
              </a:rPr>
              <a:t> body assembly </a:t>
            </a:r>
            <a:r>
              <a:rPr lang="it-IT" altLang="en-US" sz="2700" dirty="0" err="1">
                <a:latin typeface="Arial" panose="020B0604020202020204" pitchFamily="34" charset="0"/>
                <a:cs typeface="Arial" panose="020B0604020202020204" pitchFamily="34" charset="0"/>
              </a:rPr>
              <a:t>based</a:t>
            </a:r>
            <a:r>
              <a:rPr lang="it-IT" altLang="en-US" sz="2700" dirty="0">
                <a:latin typeface="Arial" panose="020B0604020202020204" pitchFamily="34" charset="0"/>
                <a:cs typeface="Arial" panose="020B0604020202020204" pitchFamily="34" charset="0"/>
              </a:rPr>
              <a:t> on</a:t>
            </a:r>
          </a:p>
          <a:p>
            <a:pPr eaLnBrk="1" hangingPunct="1">
              <a:spcBef>
                <a:spcPct val="0"/>
              </a:spcBef>
              <a:buNone/>
            </a:pPr>
            <a:r>
              <a:rPr lang="it-IT" altLang="en-US" sz="2700" dirty="0" err="1">
                <a:latin typeface="Arial" panose="020B0604020202020204" pitchFamily="34" charset="0"/>
                <a:cs typeface="Arial" panose="020B0604020202020204" pitchFamily="34" charset="0"/>
              </a:rPr>
              <a:t>structurally</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conserved</a:t>
            </a:r>
            <a:r>
              <a:rPr lang="it-IT" altLang="en-US" sz="2700" dirty="0">
                <a:latin typeface="Arial" panose="020B0604020202020204" pitchFamily="34" charset="0"/>
                <a:cs typeface="Arial" panose="020B0604020202020204" pitchFamily="34" charset="0"/>
              </a:rPr>
              <a:t> zones (</a:t>
            </a:r>
            <a:r>
              <a:rPr lang="it-IT" altLang="en-US" sz="2700" dirty="0" err="1">
                <a:latin typeface="Arial" panose="020B0604020202020204" pitchFamily="34" charset="0"/>
                <a:cs typeface="Arial" panose="020B0604020202020204" pitchFamily="34" charset="0"/>
              </a:rPr>
              <a:t>SCRs</a:t>
            </a:r>
            <a:r>
              <a:rPr lang="it-IT" altLang="en-US" sz="2700" dirty="0">
                <a:latin typeface="Arial" panose="020B0604020202020204" pitchFamily="34" charset="0"/>
                <a:cs typeface="Arial" panose="020B0604020202020204" pitchFamily="34" charset="0"/>
              </a:rPr>
              <a:t>)</a:t>
            </a:r>
          </a:p>
          <a:p>
            <a:pPr eaLnBrk="1" hangingPunct="1">
              <a:spcBef>
                <a:spcPct val="0"/>
              </a:spcBef>
              <a:buNone/>
            </a:pPr>
            <a:r>
              <a:rPr lang="it-IT" altLang="en-US" sz="2700" dirty="0" err="1">
                <a:latin typeface="Arial" panose="020B0604020202020204" pitchFamily="34" charset="0"/>
                <a:cs typeface="Arial" panose="020B0604020202020204" pitchFamily="34" charset="0"/>
              </a:rPr>
              <a:t>that</a:t>
            </a:r>
            <a:r>
              <a:rPr lang="it-IT" altLang="en-US" sz="2700" dirty="0">
                <a:latin typeface="Arial" panose="020B0604020202020204" pitchFamily="34" charset="0"/>
                <a:cs typeface="Arial" panose="020B0604020202020204" pitchFamily="34" charset="0"/>
              </a:rPr>
              <a:t> are </a:t>
            </a:r>
            <a:r>
              <a:rPr lang="it-IT" altLang="en-US" sz="2700" dirty="0" err="1">
                <a:latin typeface="Arial" panose="020B0604020202020204" pitchFamily="34" charset="0"/>
                <a:cs typeface="Arial" panose="020B0604020202020204" pitchFamily="34" charset="0"/>
              </a:rPr>
              <a:t>used</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as</a:t>
            </a:r>
            <a:r>
              <a:rPr lang="it-IT" altLang="en-US" sz="2700" dirty="0">
                <a:latin typeface="Arial" panose="020B0604020202020204" pitchFamily="34" charset="0"/>
                <a:cs typeface="Arial" panose="020B0604020202020204" pitchFamily="34" charset="0"/>
              </a:rPr>
              <a:t> scaffolds</a:t>
            </a:r>
          </a:p>
          <a:p>
            <a:pPr eaLnBrk="1" hangingPunct="1">
              <a:spcBef>
                <a:spcPct val="50000"/>
              </a:spcBef>
              <a:buNone/>
            </a:pPr>
            <a:endParaRPr lang="it-IT" altLang="en-US" sz="2700" dirty="0">
              <a:latin typeface="Arial" panose="020B0604020202020204" pitchFamily="34" charset="0"/>
              <a:cs typeface="Arial" panose="020B0604020202020204" pitchFamily="34" charset="0"/>
            </a:endParaRPr>
          </a:p>
          <a:p>
            <a:pPr eaLnBrk="1" hangingPunct="1">
              <a:spcBef>
                <a:spcPct val="50000"/>
              </a:spcBef>
              <a:buNone/>
            </a:pPr>
            <a:endParaRPr lang="it-IT" altLang="en-US" sz="2700" dirty="0">
              <a:latin typeface="Arial" panose="020B0604020202020204" pitchFamily="34" charset="0"/>
              <a:cs typeface="Arial" panose="020B0604020202020204" pitchFamily="34" charset="0"/>
            </a:endParaRPr>
          </a:p>
          <a:p>
            <a:pPr eaLnBrk="1" hangingPunct="1">
              <a:spcBef>
                <a:spcPct val="50000"/>
              </a:spcBef>
              <a:buFontTx/>
              <a:buChar char="-"/>
            </a:pPr>
            <a:r>
              <a:rPr lang="it-IT" altLang="en-US" sz="2700" dirty="0">
                <a:latin typeface="Arial" panose="020B0604020202020204" pitchFamily="34" charset="0"/>
                <a:cs typeface="Arial" panose="020B0604020202020204" pitchFamily="34" charset="0"/>
              </a:rPr>
              <a:t> </a:t>
            </a:r>
            <a:r>
              <a:rPr lang="it-IT" altLang="en-US" sz="2700" b="1" dirty="0" err="1">
                <a:latin typeface="Arial" panose="020B0604020202020204" pitchFamily="34" charset="0"/>
                <a:cs typeface="Arial" panose="020B0604020202020204" pitchFamily="34" charset="0"/>
              </a:rPr>
              <a:t>Applying</a:t>
            </a:r>
            <a:r>
              <a:rPr lang="it-IT" altLang="en-US" sz="2700" b="1" dirty="0">
                <a:latin typeface="Arial" panose="020B0604020202020204" pitchFamily="34" charset="0"/>
                <a:cs typeface="Arial" panose="020B0604020202020204" pitchFamily="34" charset="0"/>
              </a:rPr>
              <a:t> </a:t>
            </a:r>
            <a:r>
              <a:rPr lang="it-IT" altLang="en-US" sz="2700" b="1" dirty="0" err="1">
                <a:latin typeface="Arial" panose="020B0604020202020204" pitchFamily="34" charset="0"/>
                <a:cs typeface="Arial" panose="020B0604020202020204" pitchFamily="34" charset="0"/>
              </a:rPr>
              <a:t>spatial</a:t>
            </a:r>
            <a:r>
              <a:rPr lang="it-IT" altLang="en-US" sz="2700" b="1" dirty="0">
                <a:latin typeface="Arial" panose="020B0604020202020204" pitchFamily="34" charset="0"/>
                <a:cs typeface="Arial" panose="020B0604020202020204" pitchFamily="34" charset="0"/>
              </a:rPr>
              <a:t> </a:t>
            </a:r>
            <a:r>
              <a:rPr lang="it-IT" altLang="en-US" sz="2700" b="1" dirty="0" err="1">
                <a:latin typeface="Arial" panose="020B0604020202020204" pitchFamily="34" charset="0"/>
                <a:cs typeface="Arial" panose="020B0604020202020204" pitchFamily="34" charset="0"/>
              </a:rPr>
              <a:t>constraints</a:t>
            </a:r>
            <a:endParaRPr lang="it-IT" altLang="en-US" sz="2700" b="1" dirty="0">
              <a:latin typeface="Arial" panose="020B0604020202020204" pitchFamily="34" charset="0"/>
              <a:cs typeface="Arial" panose="020B0604020202020204" pitchFamily="34" charset="0"/>
            </a:endParaRPr>
          </a:p>
          <a:p>
            <a:pPr eaLnBrk="1" hangingPunct="1">
              <a:spcBef>
                <a:spcPct val="50000"/>
              </a:spcBef>
              <a:buFontTx/>
              <a:buNone/>
            </a:pPr>
            <a:r>
              <a:rPr lang="it-IT" altLang="en-US" sz="2700" dirty="0" err="1">
                <a:latin typeface="Arial" panose="020B0604020202020204" pitchFamily="34" charset="0"/>
                <a:cs typeface="Arial" panose="020B0604020202020204" pitchFamily="34" charset="0"/>
              </a:rPr>
              <a:t>Conditional</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probability</a:t>
            </a:r>
            <a:r>
              <a:rPr lang="it-IT" altLang="en-US" sz="2700" dirty="0">
                <a:latin typeface="Arial" panose="020B0604020202020204" pitchFamily="34" charset="0"/>
                <a:cs typeface="Arial" panose="020B0604020202020204" pitchFamily="34" charset="0"/>
              </a:rPr>
              <a:t> of </a:t>
            </a:r>
            <a:r>
              <a:rPr lang="it-IT" altLang="en-US" sz="2700" dirty="0" err="1">
                <a:latin typeface="Arial" panose="020B0604020202020204" pitchFamily="34" charset="0"/>
                <a:cs typeface="Arial" panose="020B0604020202020204" pitchFamily="34" charset="0"/>
              </a:rPr>
              <a:t>observing</a:t>
            </a:r>
            <a:r>
              <a:rPr lang="it-IT" altLang="en-US" sz="2700" dirty="0">
                <a:latin typeface="Arial" panose="020B0604020202020204" pitchFamily="34" charset="0"/>
                <a:cs typeface="Arial" panose="020B0604020202020204" pitchFamily="34" charset="0"/>
              </a:rPr>
              <a:t> a </a:t>
            </a:r>
            <a:r>
              <a:rPr lang="it-IT" altLang="en-US" sz="2700" dirty="0" err="1">
                <a:latin typeface="Arial" panose="020B0604020202020204" pitchFamily="34" charset="0"/>
                <a:cs typeface="Arial" panose="020B0604020202020204" pitchFamily="34" charset="0"/>
              </a:rPr>
              <a:t>certain</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structural</a:t>
            </a:r>
            <a:r>
              <a:rPr lang="it-IT" altLang="en-US" sz="2700" dirty="0">
                <a:latin typeface="Arial" panose="020B0604020202020204" pitchFamily="34" charset="0"/>
                <a:cs typeface="Arial" panose="020B0604020202020204" pitchFamily="34" charset="0"/>
              </a:rPr>
              <a:t> feature (e.g., a </a:t>
            </a:r>
            <a:r>
              <a:rPr lang="it-IT" altLang="en-US" sz="2700" dirty="0" err="1">
                <a:latin typeface="Arial" panose="020B0604020202020204" pitchFamily="34" charset="0"/>
                <a:cs typeface="Arial" panose="020B0604020202020204" pitchFamily="34" charset="0"/>
              </a:rPr>
              <a:t>distance</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between</a:t>
            </a:r>
            <a:r>
              <a:rPr lang="it-IT" altLang="en-US" sz="2700" dirty="0">
                <a:latin typeface="Arial" panose="020B0604020202020204" pitchFamily="34" charset="0"/>
                <a:cs typeface="Arial" panose="020B0604020202020204" pitchFamily="34" charset="0"/>
              </a:rPr>
              <a:t> </a:t>
            </a:r>
            <a:r>
              <a:rPr lang="it-IT" altLang="en-US" sz="2700" dirty="0" err="1">
                <a:latin typeface="Arial" panose="020B0604020202020204" pitchFamily="34" charset="0"/>
                <a:cs typeface="Arial" panose="020B0604020202020204" pitchFamily="34" charset="0"/>
              </a:rPr>
              <a:t>C</a:t>
            </a:r>
            <a:r>
              <a:rPr lang="it-IT" altLang="en-US" sz="2700" baseline="-25000" dirty="0" err="1">
                <a:latin typeface="Arial" panose="020B0604020202020204" pitchFamily="34" charset="0"/>
                <a:cs typeface="Arial" panose="020B0604020202020204" pitchFamily="34" charset="0"/>
              </a:rPr>
              <a:t>alpha</a:t>
            </a:r>
            <a:r>
              <a:rPr lang="it-IT" altLang="en-US" sz="2700" dirty="0">
                <a:latin typeface="Arial" panose="020B0604020202020204" pitchFamily="34" charset="0"/>
                <a:cs typeface="Arial" panose="020B0604020202020204" pitchFamily="34" charset="0"/>
              </a:rPr>
              <a:t>) in the model </a:t>
            </a:r>
            <a:r>
              <a:rPr lang="it-IT" altLang="en-US" sz="2700" dirty="0" err="1">
                <a:latin typeface="Arial" panose="020B0604020202020204" pitchFamily="34" charset="0"/>
                <a:cs typeface="Arial" panose="020B0604020202020204" pitchFamily="34" charset="0"/>
              </a:rPr>
              <a:t>given</a:t>
            </a:r>
            <a:r>
              <a:rPr lang="it-IT" altLang="en-US" sz="2700" dirty="0">
                <a:latin typeface="Arial" panose="020B0604020202020204" pitchFamily="34" charset="0"/>
                <a:cs typeface="Arial" panose="020B0604020202020204" pitchFamily="34" charset="0"/>
              </a:rPr>
              <a:t> the </a:t>
            </a:r>
            <a:r>
              <a:rPr lang="it-IT" altLang="en-US" sz="2700" dirty="0" err="1">
                <a:latin typeface="Arial" panose="020B0604020202020204" pitchFamily="34" charset="0"/>
                <a:cs typeface="Arial" panose="020B0604020202020204" pitchFamily="34" charset="0"/>
              </a:rPr>
              <a:t>observation</a:t>
            </a:r>
            <a:r>
              <a:rPr lang="it-IT" altLang="en-US" sz="2700" dirty="0">
                <a:latin typeface="Arial" panose="020B0604020202020204" pitchFamily="34" charset="0"/>
                <a:cs typeface="Arial" panose="020B0604020202020204" pitchFamily="34" charset="0"/>
              </a:rPr>
              <a:t> in the template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ttangolo 55">
            <a:extLst>
              <a:ext uri="{FF2B5EF4-FFF2-40B4-BE49-F238E27FC236}">
                <a16:creationId xmlns:a16="http://schemas.microsoft.com/office/drawing/2014/main" id="{BCD0AB32-462E-084D-929B-5643442F8C6B}"/>
              </a:ext>
            </a:extLst>
          </p:cNvPr>
          <p:cNvSpPr>
            <a:spLocks noChangeArrowheads="1"/>
          </p:cNvSpPr>
          <p:nvPr/>
        </p:nvSpPr>
        <p:spPr bwMode="auto">
          <a:xfrm>
            <a:off x="3340100" y="806450"/>
            <a:ext cx="5610225" cy="6051550"/>
          </a:xfrm>
          <a:prstGeom prst="rect">
            <a:avLst/>
          </a:prstGeom>
          <a:solidFill>
            <a:schemeClr val="accent1">
              <a:lumMod val="60000"/>
              <a:lumOff val="40000"/>
            </a:schemeClr>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dirty="0">
              <a:solidFill>
                <a:srgbClr val="FFFFFF"/>
              </a:solidFill>
            </a:endParaRPr>
          </a:p>
        </p:txBody>
      </p:sp>
      <p:sp>
        <p:nvSpPr>
          <p:cNvPr id="35" name="Rettangolo 34">
            <a:extLst>
              <a:ext uri="{FF2B5EF4-FFF2-40B4-BE49-F238E27FC236}">
                <a16:creationId xmlns:a16="http://schemas.microsoft.com/office/drawing/2014/main" id="{7F220525-8C90-ED41-88F1-EABD122D8669}"/>
              </a:ext>
            </a:extLst>
          </p:cNvPr>
          <p:cNvSpPr>
            <a:spLocks noChangeArrowheads="1"/>
          </p:cNvSpPr>
          <p:nvPr/>
        </p:nvSpPr>
        <p:spPr bwMode="auto">
          <a:xfrm>
            <a:off x="6977063" y="2720975"/>
            <a:ext cx="1873250" cy="3279775"/>
          </a:xfrm>
          <a:prstGeom prst="rect">
            <a:avLst/>
          </a:prstGeom>
          <a:solidFill>
            <a:srgbClr val="558ED5"/>
          </a:solidFill>
          <a:ln w="38100">
            <a:solidFill>
              <a:schemeClr val="tx1"/>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highlight>
                <a:srgbClr val="C0C0C0"/>
              </a:highlight>
            </a:endParaRPr>
          </a:p>
        </p:txBody>
      </p:sp>
      <p:grpSp>
        <p:nvGrpSpPr>
          <p:cNvPr id="104452" name="Group 3">
            <a:extLst>
              <a:ext uri="{FF2B5EF4-FFF2-40B4-BE49-F238E27FC236}">
                <a16:creationId xmlns:a16="http://schemas.microsoft.com/office/drawing/2014/main" id="{1A284E8C-7D7E-B542-BFD3-D2A27D4001EA}"/>
              </a:ext>
            </a:extLst>
          </p:cNvPr>
          <p:cNvGrpSpPr>
            <a:grpSpLocks/>
          </p:cNvGrpSpPr>
          <p:nvPr/>
        </p:nvGrpSpPr>
        <p:grpSpPr bwMode="auto">
          <a:xfrm>
            <a:off x="4649788" y="3211513"/>
            <a:ext cx="1133475" cy="473075"/>
            <a:chOff x="3064" y="2023"/>
            <a:chExt cx="714" cy="298"/>
          </a:xfrm>
        </p:grpSpPr>
        <p:sp>
          <p:nvSpPr>
            <p:cNvPr id="104459" name="Freeform 4">
              <a:extLst>
                <a:ext uri="{FF2B5EF4-FFF2-40B4-BE49-F238E27FC236}">
                  <a16:creationId xmlns:a16="http://schemas.microsoft.com/office/drawing/2014/main" id="{C870EFDB-2EB1-FD46-8822-B7B4E5F60FD2}"/>
                </a:ext>
              </a:extLst>
            </p:cNvPr>
            <p:cNvSpPr>
              <a:spLocks/>
            </p:cNvSpPr>
            <p:nvPr/>
          </p:nvSpPr>
          <p:spPr bwMode="auto">
            <a:xfrm>
              <a:off x="3064" y="2023"/>
              <a:ext cx="663" cy="275"/>
            </a:xfrm>
            <a:custGeom>
              <a:avLst/>
              <a:gdLst>
                <a:gd name="T0" fmla="*/ 1 w 1325"/>
                <a:gd name="T1" fmla="*/ 0 h 549"/>
                <a:gd name="T2" fmla="*/ 0 w 1325"/>
                <a:gd name="T3" fmla="*/ 0 h 549"/>
                <a:gd name="T4" fmla="*/ 0 w 1325"/>
                <a:gd name="T5" fmla="*/ 1 h 549"/>
                <a:gd name="T6" fmla="*/ 0 w 1325"/>
                <a:gd name="T7" fmla="*/ 1 h 549"/>
                <a:gd name="T8" fmla="*/ 1 w 1325"/>
                <a:gd name="T9" fmla="*/ 1 h 549"/>
                <a:gd name="T10" fmla="*/ 2 w 1325"/>
                <a:gd name="T11" fmla="*/ 1 h 549"/>
                <a:gd name="T12" fmla="*/ 2 w 1325"/>
                <a:gd name="T13" fmla="*/ 1 h 549"/>
                <a:gd name="T14" fmla="*/ 1 w 1325"/>
                <a:gd name="T15" fmla="*/ 1 h 549"/>
                <a:gd name="T16" fmla="*/ 1 w 1325"/>
                <a:gd name="T17" fmla="*/ 1 h 549"/>
                <a:gd name="T18" fmla="*/ 1 w 1325"/>
                <a:gd name="T19" fmla="*/ 1 h 549"/>
                <a:gd name="T20" fmla="*/ 1 w 1325"/>
                <a:gd name="T21" fmla="*/ 0 h 5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25"/>
                <a:gd name="T34" fmla="*/ 0 h 549"/>
                <a:gd name="T35" fmla="*/ 1325 w 1325"/>
                <a:gd name="T36" fmla="*/ 549 h 5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25" h="549">
                  <a:moveTo>
                    <a:pt x="14" y="0"/>
                  </a:moveTo>
                  <a:lnTo>
                    <a:pt x="0" y="0"/>
                  </a:lnTo>
                  <a:lnTo>
                    <a:pt x="0" y="542"/>
                  </a:lnTo>
                  <a:lnTo>
                    <a:pt x="0" y="549"/>
                  </a:lnTo>
                  <a:lnTo>
                    <a:pt x="7" y="549"/>
                  </a:lnTo>
                  <a:lnTo>
                    <a:pt x="1325" y="549"/>
                  </a:lnTo>
                  <a:lnTo>
                    <a:pt x="1325" y="535"/>
                  </a:lnTo>
                  <a:lnTo>
                    <a:pt x="7" y="535"/>
                  </a:lnTo>
                  <a:lnTo>
                    <a:pt x="7" y="542"/>
                  </a:lnTo>
                  <a:lnTo>
                    <a:pt x="14" y="542"/>
                  </a:lnTo>
                  <a:lnTo>
                    <a:pt x="1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4460" name="Freeform 5">
              <a:extLst>
                <a:ext uri="{FF2B5EF4-FFF2-40B4-BE49-F238E27FC236}">
                  <a16:creationId xmlns:a16="http://schemas.microsoft.com/office/drawing/2014/main" id="{F75F4129-52EE-BF4D-BB7B-6C8A532DBB15}"/>
                </a:ext>
              </a:extLst>
            </p:cNvPr>
            <p:cNvSpPr>
              <a:spLocks/>
            </p:cNvSpPr>
            <p:nvPr/>
          </p:nvSpPr>
          <p:spPr bwMode="auto">
            <a:xfrm>
              <a:off x="3726" y="2268"/>
              <a:ext cx="52" cy="53"/>
            </a:xfrm>
            <a:custGeom>
              <a:avLst/>
              <a:gdLst>
                <a:gd name="T0" fmla="*/ 0 w 106"/>
                <a:gd name="T1" fmla="*/ 1 h 106"/>
                <a:gd name="T2" fmla="*/ 0 w 106"/>
                <a:gd name="T3" fmla="*/ 1 h 106"/>
                <a:gd name="T4" fmla="*/ 0 w 106"/>
                <a:gd name="T5" fmla="*/ 0 h 106"/>
                <a:gd name="T6" fmla="*/ 0 w 106"/>
                <a:gd name="T7" fmla="*/ 1 h 106"/>
                <a:gd name="T8" fmla="*/ 0 60000 65536"/>
                <a:gd name="T9" fmla="*/ 0 60000 65536"/>
                <a:gd name="T10" fmla="*/ 0 60000 65536"/>
                <a:gd name="T11" fmla="*/ 0 60000 65536"/>
                <a:gd name="T12" fmla="*/ 0 w 106"/>
                <a:gd name="T13" fmla="*/ 0 h 106"/>
                <a:gd name="T14" fmla="*/ 106 w 106"/>
                <a:gd name="T15" fmla="*/ 106 h 106"/>
              </a:gdLst>
              <a:ahLst/>
              <a:cxnLst>
                <a:cxn ang="T8">
                  <a:pos x="T0" y="T1"/>
                </a:cxn>
                <a:cxn ang="T9">
                  <a:pos x="T2" y="T3"/>
                </a:cxn>
                <a:cxn ang="T10">
                  <a:pos x="T4" y="T5"/>
                </a:cxn>
                <a:cxn ang="T11">
                  <a:pos x="T6" y="T7"/>
                </a:cxn>
              </a:cxnLst>
              <a:rect l="T12" t="T13" r="T14" b="T15"/>
              <a:pathLst>
                <a:path w="106" h="106">
                  <a:moveTo>
                    <a:pt x="0" y="106"/>
                  </a:moveTo>
                  <a:lnTo>
                    <a:pt x="106" y="52"/>
                  </a:lnTo>
                  <a:lnTo>
                    <a:pt x="0" y="0"/>
                  </a:lnTo>
                  <a:lnTo>
                    <a:pt x="0" y="1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24580" name="Group 6">
            <a:extLst>
              <a:ext uri="{FF2B5EF4-FFF2-40B4-BE49-F238E27FC236}">
                <a16:creationId xmlns:a16="http://schemas.microsoft.com/office/drawing/2014/main" id="{F720E4ED-B4B2-734F-A5AE-2EE7A6FDF81A}"/>
              </a:ext>
            </a:extLst>
          </p:cNvPr>
          <p:cNvGrpSpPr>
            <a:grpSpLocks/>
          </p:cNvGrpSpPr>
          <p:nvPr/>
        </p:nvGrpSpPr>
        <p:grpSpPr bwMode="auto">
          <a:xfrm>
            <a:off x="7171645" y="2905767"/>
            <a:ext cx="1484313" cy="2819400"/>
            <a:chOff x="4560" y="1824"/>
            <a:chExt cx="935" cy="1776"/>
          </a:xfrm>
          <a:solidFill>
            <a:schemeClr val="bg1"/>
          </a:solidFill>
        </p:grpSpPr>
        <p:sp>
          <p:nvSpPr>
            <p:cNvPr id="24585" name="Rectangle 7">
              <a:extLst>
                <a:ext uri="{FF2B5EF4-FFF2-40B4-BE49-F238E27FC236}">
                  <a16:creationId xmlns:a16="http://schemas.microsoft.com/office/drawing/2014/main" id="{F9645711-2DEC-1042-B0E1-FB1C9F97B028}"/>
                </a:ext>
              </a:extLst>
            </p:cNvPr>
            <p:cNvSpPr>
              <a:spLocks noChangeArrowheads="1"/>
            </p:cNvSpPr>
            <p:nvPr/>
          </p:nvSpPr>
          <p:spPr bwMode="auto">
            <a:xfrm>
              <a:off x="4560" y="1824"/>
              <a:ext cx="935" cy="254"/>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86" name="Rectangle 8">
              <a:extLst>
                <a:ext uri="{FF2B5EF4-FFF2-40B4-BE49-F238E27FC236}">
                  <a16:creationId xmlns:a16="http://schemas.microsoft.com/office/drawing/2014/main" id="{6D16EF9D-E849-914D-91F6-395E305E5C1B}"/>
                </a:ext>
              </a:extLst>
            </p:cNvPr>
            <p:cNvSpPr>
              <a:spLocks noChangeArrowheads="1"/>
            </p:cNvSpPr>
            <p:nvPr/>
          </p:nvSpPr>
          <p:spPr bwMode="auto">
            <a:xfrm>
              <a:off x="4600" y="1895"/>
              <a:ext cx="864" cy="115"/>
            </a:xfrm>
            <a:prstGeom prst="rect">
              <a:avLst/>
            </a:prstGeom>
            <a:grpFill/>
            <a:ln>
              <a:noFill/>
            </a:ln>
          </p:spPr>
          <p:txBody>
            <a:bodyPr lIns="0" tIns="0" rIns="0" bIns="0">
              <a:spAutoFit/>
            </a:bodyPr>
            <a:lstStyle/>
            <a:p>
              <a:pPr algn="ctr" fontAlgn="auto">
                <a:spcBef>
                  <a:spcPts val="0"/>
                </a:spcBef>
                <a:spcAft>
                  <a:spcPts val="0"/>
                </a:spcAft>
                <a:defRPr/>
              </a:pPr>
              <a:r>
                <a:rPr lang="de-DE" sz="1200" dirty="0">
                  <a:solidFill>
                    <a:srgbClr val="000000"/>
                  </a:solidFill>
                  <a:latin typeface="Times New Roman" charset="0"/>
                  <a:ea typeface="+mn-ea"/>
                </a:rPr>
                <a:t>Raw </a:t>
              </a:r>
              <a:r>
                <a:rPr lang="de-DE" sz="1200" dirty="0" err="1">
                  <a:solidFill>
                    <a:srgbClr val="000000"/>
                  </a:solidFill>
                  <a:latin typeface="Times New Roman" charset="0"/>
                  <a:ea typeface="+mn-ea"/>
                </a:rPr>
                <a:t>model</a:t>
              </a:r>
              <a:endParaRPr lang="de-DE" sz="2400" dirty="0">
                <a:latin typeface="Times New Roman" charset="0"/>
                <a:ea typeface="+mn-ea"/>
              </a:endParaRPr>
            </a:p>
          </p:txBody>
        </p:sp>
        <p:sp>
          <p:nvSpPr>
            <p:cNvPr id="24587" name="Rectangle 9">
              <a:extLst>
                <a:ext uri="{FF2B5EF4-FFF2-40B4-BE49-F238E27FC236}">
                  <a16:creationId xmlns:a16="http://schemas.microsoft.com/office/drawing/2014/main" id="{F0F2A88C-54AC-5C4E-8777-A09A684DB15D}"/>
                </a:ext>
              </a:extLst>
            </p:cNvPr>
            <p:cNvSpPr>
              <a:spLocks noChangeArrowheads="1"/>
            </p:cNvSpPr>
            <p:nvPr/>
          </p:nvSpPr>
          <p:spPr bwMode="auto">
            <a:xfrm>
              <a:off x="4560" y="2330"/>
              <a:ext cx="935" cy="255"/>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88" name="Rectangle 10">
              <a:extLst>
                <a:ext uri="{FF2B5EF4-FFF2-40B4-BE49-F238E27FC236}">
                  <a16:creationId xmlns:a16="http://schemas.microsoft.com/office/drawing/2014/main" id="{B03B2E6F-2321-294D-B4AD-C35222663C5D}"/>
                </a:ext>
              </a:extLst>
            </p:cNvPr>
            <p:cNvSpPr>
              <a:spLocks noChangeArrowheads="1"/>
            </p:cNvSpPr>
            <p:nvPr/>
          </p:nvSpPr>
          <p:spPr bwMode="auto">
            <a:xfrm>
              <a:off x="4576" y="2403"/>
              <a:ext cx="912" cy="115"/>
            </a:xfrm>
            <a:prstGeom prst="rect">
              <a:avLst/>
            </a:prstGeom>
            <a:grpFill/>
            <a:ln>
              <a:noFill/>
            </a:ln>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Loop modeling</a:t>
              </a:r>
              <a:endParaRPr lang="de-DE" sz="2400">
                <a:latin typeface="Times New Roman" charset="0"/>
                <a:ea typeface="+mn-ea"/>
              </a:endParaRPr>
            </a:p>
          </p:txBody>
        </p:sp>
        <p:sp>
          <p:nvSpPr>
            <p:cNvPr id="24589" name="Rectangle 11">
              <a:extLst>
                <a:ext uri="{FF2B5EF4-FFF2-40B4-BE49-F238E27FC236}">
                  <a16:creationId xmlns:a16="http://schemas.microsoft.com/office/drawing/2014/main" id="{ED40F140-7934-F444-9FDB-8113BC05E0C1}"/>
                </a:ext>
              </a:extLst>
            </p:cNvPr>
            <p:cNvSpPr>
              <a:spLocks noChangeArrowheads="1"/>
            </p:cNvSpPr>
            <p:nvPr/>
          </p:nvSpPr>
          <p:spPr bwMode="auto">
            <a:xfrm>
              <a:off x="4560" y="2838"/>
              <a:ext cx="935" cy="338"/>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90" name="Rectangle 12">
              <a:extLst>
                <a:ext uri="{FF2B5EF4-FFF2-40B4-BE49-F238E27FC236}">
                  <a16:creationId xmlns:a16="http://schemas.microsoft.com/office/drawing/2014/main" id="{B61A9D25-7BE5-1E46-8247-E62B8CED0A3C}"/>
                </a:ext>
              </a:extLst>
            </p:cNvPr>
            <p:cNvSpPr>
              <a:spLocks noChangeArrowheads="1"/>
            </p:cNvSpPr>
            <p:nvPr/>
          </p:nvSpPr>
          <p:spPr bwMode="auto">
            <a:xfrm>
              <a:off x="4608" y="2928"/>
              <a:ext cx="850" cy="575"/>
            </a:xfrm>
            <a:prstGeom prst="rect">
              <a:avLst/>
            </a:prstGeom>
            <a:noFill/>
            <a:ln>
              <a:noFill/>
            </a:ln>
          </p:spPr>
          <p:txBody>
            <a:bodyPr lIns="0" tIns="0" rIns="0" bIns="0">
              <a:spAutoFit/>
            </a:bodyPr>
            <a:lstStyle/>
            <a:p>
              <a:pPr algn="ctr" fontAlgn="auto">
                <a:spcBef>
                  <a:spcPts val="0"/>
                </a:spcBef>
                <a:spcAft>
                  <a:spcPts val="0"/>
                </a:spcAft>
                <a:defRPr/>
              </a:pPr>
              <a:r>
                <a:rPr lang="de-DE" sz="1200" dirty="0">
                  <a:solidFill>
                    <a:srgbClr val="000000"/>
                  </a:solidFill>
                  <a:latin typeface="Times New Roman" charset="0"/>
                  <a:ea typeface="+mn-ea"/>
                </a:rPr>
                <a:t>Side </a:t>
              </a:r>
              <a:r>
                <a:rPr lang="de-DE" sz="1200" dirty="0" err="1">
                  <a:solidFill>
                    <a:srgbClr val="000000"/>
                  </a:solidFill>
                  <a:latin typeface="Times New Roman" charset="0"/>
                  <a:ea typeface="+mn-ea"/>
                </a:rPr>
                <a:t>chain</a:t>
              </a:r>
              <a:r>
                <a:rPr lang="de-DE" sz="1200" dirty="0">
                  <a:solidFill>
                    <a:srgbClr val="000000"/>
                  </a:solidFill>
                  <a:latin typeface="Times New Roman" charset="0"/>
                  <a:ea typeface="+mn-ea"/>
                </a:rPr>
                <a:t> </a:t>
              </a:r>
              <a:r>
                <a:rPr lang="de-DE" sz="1200" dirty="0" err="1">
                  <a:solidFill>
                    <a:srgbClr val="000000"/>
                  </a:solidFill>
                  <a:latin typeface="Times New Roman" charset="0"/>
                  <a:ea typeface="+mn-ea"/>
                </a:rPr>
                <a:t>placement</a:t>
              </a: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a:p>
              <a:pPr algn="ctr" fontAlgn="auto">
                <a:spcBef>
                  <a:spcPts val="0"/>
                </a:spcBef>
                <a:spcAft>
                  <a:spcPts val="0"/>
                </a:spcAft>
                <a:defRPr/>
              </a:pPr>
              <a:endParaRPr lang="de-DE" sz="2400" dirty="0">
                <a:latin typeface="Times New Roman" charset="0"/>
                <a:ea typeface="+mn-ea"/>
              </a:endParaRPr>
            </a:p>
          </p:txBody>
        </p:sp>
        <p:grpSp>
          <p:nvGrpSpPr>
            <p:cNvPr id="24591" name="Group 13">
              <a:extLst>
                <a:ext uri="{FF2B5EF4-FFF2-40B4-BE49-F238E27FC236}">
                  <a16:creationId xmlns:a16="http://schemas.microsoft.com/office/drawing/2014/main" id="{A8AC967B-F98A-FF42-917E-9DD64F34980E}"/>
                </a:ext>
              </a:extLst>
            </p:cNvPr>
            <p:cNvGrpSpPr>
              <a:grpSpLocks/>
            </p:cNvGrpSpPr>
            <p:nvPr/>
          </p:nvGrpSpPr>
          <p:grpSpPr bwMode="auto">
            <a:xfrm>
              <a:off x="4992" y="2082"/>
              <a:ext cx="71" cy="246"/>
              <a:chOff x="4102" y="2402"/>
              <a:chExt cx="53" cy="202"/>
            </a:xfrm>
            <a:grpFill/>
          </p:grpSpPr>
          <p:sp>
            <p:nvSpPr>
              <p:cNvPr id="24600" name="Rectangle 14">
                <a:extLst>
                  <a:ext uri="{FF2B5EF4-FFF2-40B4-BE49-F238E27FC236}">
                    <a16:creationId xmlns:a16="http://schemas.microsoft.com/office/drawing/2014/main" id="{ADBCBFDC-7AF9-5D41-B7DE-238D6E9B4916}"/>
                  </a:ext>
                </a:extLst>
              </p:cNvPr>
              <p:cNvSpPr>
                <a:spLocks noChangeArrowheads="1"/>
              </p:cNvSpPr>
              <p:nvPr/>
            </p:nvSpPr>
            <p:spPr bwMode="auto">
              <a:xfrm>
                <a:off x="4125" y="2402"/>
                <a:ext cx="7" cy="150"/>
              </a:xfrm>
              <a:prstGeom prst="rect">
                <a:avLst/>
              </a:prstGeom>
              <a:grpFill/>
              <a:ln>
                <a:noFill/>
              </a:ln>
            </p:spPr>
            <p:txBody>
              <a:bodyPr/>
              <a:lstStyle/>
              <a:p>
                <a:pPr eaLnBrk="1" fontAlgn="auto" hangingPunct="1">
                  <a:spcBef>
                    <a:spcPts val="0"/>
                  </a:spcBef>
                  <a:spcAft>
                    <a:spcPts val="0"/>
                  </a:spcAft>
                  <a:defRPr/>
                </a:pPr>
                <a:endParaRPr lang="it-IT">
                  <a:latin typeface="Calibri" charset="0"/>
                  <a:ea typeface="+mn-ea"/>
                </a:endParaRPr>
              </a:p>
            </p:txBody>
          </p:sp>
          <p:sp>
            <p:nvSpPr>
              <p:cNvPr id="24601" name="Freeform 15">
                <a:extLst>
                  <a:ext uri="{FF2B5EF4-FFF2-40B4-BE49-F238E27FC236}">
                    <a16:creationId xmlns:a16="http://schemas.microsoft.com/office/drawing/2014/main" id="{A0C84F67-4787-CA45-91F9-1E8BF212197B}"/>
                  </a:ext>
                </a:extLst>
              </p:cNvPr>
              <p:cNvSpPr>
                <a:spLocks/>
              </p:cNvSpPr>
              <p:nvPr/>
            </p:nvSpPr>
            <p:spPr bwMode="auto">
              <a:xfrm>
                <a:off x="4102" y="2551"/>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p:spPr>
            <p:txBody>
              <a:bodyPr/>
              <a:lstStyle/>
              <a:p>
                <a:pPr eaLnBrk="1" fontAlgn="auto" hangingPunct="1">
                  <a:spcBef>
                    <a:spcPts val="0"/>
                  </a:spcBef>
                  <a:spcAft>
                    <a:spcPts val="0"/>
                  </a:spcAft>
                  <a:defRPr/>
                </a:pPr>
                <a:endParaRPr lang="it-IT">
                  <a:latin typeface="+mn-lt"/>
                  <a:ea typeface="+mn-ea"/>
                </a:endParaRPr>
              </a:p>
            </p:txBody>
          </p:sp>
        </p:grpSp>
        <p:grpSp>
          <p:nvGrpSpPr>
            <p:cNvPr id="24592" name="Group 16">
              <a:extLst>
                <a:ext uri="{FF2B5EF4-FFF2-40B4-BE49-F238E27FC236}">
                  <a16:creationId xmlns:a16="http://schemas.microsoft.com/office/drawing/2014/main" id="{998D5AC3-0EE2-E14D-A2F9-F9C12C308EB4}"/>
                </a:ext>
              </a:extLst>
            </p:cNvPr>
            <p:cNvGrpSpPr>
              <a:grpSpLocks/>
            </p:cNvGrpSpPr>
            <p:nvPr/>
          </p:nvGrpSpPr>
          <p:grpSpPr bwMode="auto">
            <a:xfrm>
              <a:off x="4992" y="2588"/>
              <a:ext cx="71" cy="246"/>
              <a:chOff x="4102" y="2818"/>
              <a:chExt cx="53" cy="202"/>
            </a:xfrm>
            <a:grpFill/>
          </p:grpSpPr>
          <p:sp>
            <p:nvSpPr>
              <p:cNvPr id="24598" name="Rectangle 17">
                <a:extLst>
                  <a:ext uri="{FF2B5EF4-FFF2-40B4-BE49-F238E27FC236}">
                    <a16:creationId xmlns:a16="http://schemas.microsoft.com/office/drawing/2014/main" id="{93EB7D30-B352-6D46-85C3-AE8A064C7F2C}"/>
                  </a:ext>
                </a:extLst>
              </p:cNvPr>
              <p:cNvSpPr>
                <a:spLocks noChangeArrowheads="1"/>
              </p:cNvSpPr>
              <p:nvPr/>
            </p:nvSpPr>
            <p:spPr bwMode="auto">
              <a:xfrm>
                <a:off x="4125" y="2818"/>
                <a:ext cx="7" cy="151"/>
              </a:xfrm>
              <a:prstGeom prst="rect">
                <a:avLst/>
              </a:prstGeom>
              <a:grpFill/>
              <a:ln>
                <a:noFill/>
              </a:ln>
            </p:spPr>
            <p:txBody>
              <a:bodyPr/>
              <a:lstStyle/>
              <a:p>
                <a:pPr eaLnBrk="1" fontAlgn="auto" hangingPunct="1">
                  <a:spcBef>
                    <a:spcPts val="0"/>
                  </a:spcBef>
                  <a:spcAft>
                    <a:spcPts val="0"/>
                  </a:spcAft>
                  <a:defRPr/>
                </a:pPr>
                <a:endParaRPr lang="it-IT">
                  <a:latin typeface="Calibri" charset="0"/>
                  <a:ea typeface="+mn-ea"/>
                </a:endParaRPr>
              </a:p>
            </p:txBody>
          </p:sp>
          <p:sp>
            <p:nvSpPr>
              <p:cNvPr id="24599" name="Freeform 18">
                <a:extLst>
                  <a:ext uri="{FF2B5EF4-FFF2-40B4-BE49-F238E27FC236}">
                    <a16:creationId xmlns:a16="http://schemas.microsoft.com/office/drawing/2014/main" id="{BB244770-46DD-7143-8187-2F88A084E34E}"/>
                  </a:ext>
                </a:extLst>
              </p:cNvPr>
              <p:cNvSpPr>
                <a:spLocks/>
              </p:cNvSpPr>
              <p:nvPr/>
            </p:nvSpPr>
            <p:spPr bwMode="auto">
              <a:xfrm>
                <a:off x="4102" y="2967"/>
                <a:ext cx="53" cy="53"/>
              </a:xfrm>
              <a:custGeom>
                <a:avLst/>
                <a:gdLst>
                  <a:gd name="T0" fmla="*/ 0 w 105"/>
                  <a:gd name="T1" fmla="*/ 0 h 105"/>
                  <a:gd name="T2" fmla="*/ 4 w 105"/>
                  <a:gd name="T3" fmla="*/ 7 h 105"/>
                  <a:gd name="T4" fmla="*/ 7 w 105"/>
                  <a:gd name="T5" fmla="*/ 0 h 105"/>
                  <a:gd name="T6" fmla="*/ 0 w 105"/>
                  <a:gd name="T7" fmla="*/ 0 h 105"/>
                  <a:gd name="T8" fmla="*/ 0 60000 65536"/>
                  <a:gd name="T9" fmla="*/ 0 60000 65536"/>
                  <a:gd name="T10" fmla="*/ 0 60000 65536"/>
                  <a:gd name="T11" fmla="*/ 0 60000 65536"/>
                  <a:gd name="T12" fmla="*/ 0 w 105"/>
                  <a:gd name="T13" fmla="*/ 0 h 105"/>
                  <a:gd name="T14" fmla="*/ 105 w 105"/>
                  <a:gd name="T15" fmla="*/ 105 h 105"/>
                </a:gdLst>
                <a:ahLst/>
                <a:cxnLst>
                  <a:cxn ang="T8">
                    <a:pos x="T0" y="T1"/>
                  </a:cxn>
                  <a:cxn ang="T9">
                    <a:pos x="T2" y="T3"/>
                  </a:cxn>
                  <a:cxn ang="T10">
                    <a:pos x="T4" y="T5"/>
                  </a:cxn>
                  <a:cxn ang="T11">
                    <a:pos x="T6" y="T7"/>
                  </a:cxn>
                </a:cxnLst>
                <a:rect l="T12" t="T13" r="T14" b="T15"/>
                <a:pathLst>
                  <a:path w="105" h="105">
                    <a:moveTo>
                      <a:pt x="0" y="0"/>
                    </a:moveTo>
                    <a:lnTo>
                      <a:pt x="52" y="105"/>
                    </a:lnTo>
                    <a:lnTo>
                      <a:pt x="105" y="0"/>
                    </a:lnTo>
                    <a:lnTo>
                      <a:pt x="0" y="0"/>
                    </a:lnTo>
                    <a:close/>
                  </a:path>
                </a:pathLst>
              </a:custGeom>
              <a:grpFill/>
              <a:ln>
                <a:noFill/>
              </a:ln>
            </p:spPr>
            <p:txBody>
              <a:bodyPr/>
              <a:lstStyle/>
              <a:p>
                <a:pPr eaLnBrk="1" fontAlgn="auto" hangingPunct="1">
                  <a:spcBef>
                    <a:spcPts val="0"/>
                  </a:spcBef>
                  <a:spcAft>
                    <a:spcPts val="0"/>
                  </a:spcAft>
                  <a:defRPr/>
                </a:pPr>
                <a:endParaRPr lang="it-IT">
                  <a:latin typeface="+mn-lt"/>
                  <a:ea typeface="+mn-ea"/>
                </a:endParaRPr>
              </a:p>
            </p:txBody>
          </p:sp>
        </p:grpSp>
        <p:sp>
          <p:nvSpPr>
            <p:cNvPr id="24593" name="Rectangle 19">
              <a:extLst>
                <a:ext uri="{FF2B5EF4-FFF2-40B4-BE49-F238E27FC236}">
                  <a16:creationId xmlns:a16="http://schemas.microsoft.com/office/drawing/2014/main" id="{66A6A26A-E9A3-634A-A727-22E0C3D3105F}"/>
                </a:ext>
              </a:extLst>
            </p:cNvPr>
            <p:cNvSpPr>
              <a:spLocks noChangeArrowheads="1"/>
            </p:cNvSpPr>
            <p:nvPr/>
          </p:nvSpPr>
          <p:spPr bwMode="auto">
            <a:xfrm>
              <a:off x="4560" y="3387"/>
              <a:ext cx="935" cy="213"/>
            </a:xfrm>
            <a:prstGeom prst="rect">
              <a:avLst/>
            </a:prstGeom>
            <a:grpFill/>
            <a:ln w="11113">
              <a:solidFill>
                <a:srgbClr val="000000"/>
              </a:solidFill>
              <a:miter lim="800000"/>
              <a:headEnd/>
              <a:tailEnd/>
            </a:ln>
          </p:spPr>
          <p:txBody>
            <a:bodyPr/>
            <a:lstStyle/>
            <a:p>
              <a:pPr eaLnBrk="1" fontAlgn="auto" hangingPunct="1">
                <a:spcBef>
                  <a:spcPts val="0"/>
                </a:spcBef>
                <a:spcAft>
                  <a:spcPts val="0"/>
                </a:spcAft>
                <a:defRPr/>
              </a:pPr>
              <a:endParaRPr lang="it-IT">
                <a:latin typeface="Calibri" charset="0"/>
                <a:ea typeface="+mn-ea"/>
              </a:endParaRPr>
            </a:p>
          </p:txBody>
        </p:sp>
        <p:sp>
          <p:nvSpPr>
            <p:cNvPr id="24594" name="Rectangle 20">
              <a:extLst>
                <a:ext uri="{FF2B5EF4-FFF2-40B4-BE49-F238E27FC236}">
                  <a16:creationId xmlns:a16="http://schemas.microsoft.com/office/drawing/2014/main" id="{27F693EA-2A20-074D-8451-C0D42B89F132}"/>
                </a:ext>
              </a:extLst>
            </p:cNvPr>
            <p:cNvSpPr>
              <a:spLocks noChangeArrowheads="1"/>
            </p:cNvSpPr>
            <p:nvPr/>
          </p:nvSpPr>
          <p:spPr bwMode="auto">
            <a:xfrm>
              <a:off x="4576" y="3439"/>
              <a:ext cx="864" cy="115"/>
            </a:xfrm>
            <a:prstGeom prst="rect">
              <a:avLst/>
            </a:prstGeom>
            <a:grpFill/>
            <a:ln>
              <a:noFill/>
            </a:ln>
          </p:spPr>
          <p:txBody>
            <a:bodyPr lIns="0" tIns="0" rIns="0" bIns="0">
              <a:spAutoFit/>
            </a:bodyPr>
            <a:lstStyle/>
            <a:p>
              <a:pPr algn="ctr" fontAlgn="auto">
                <a:spcBef>
                  <a:spcPts val="0"/>
                </a:spcBef>
                <a:spcAft>
                  <a:spcPts val="0"/>
                </a:spcAft>
                <a:defRPr/>
              </a:pPr>
              <a:r>
                <a:rPr lang="de-DE" sz="1200">
                  <a:solidFill>
                    <a:srgbClr val="000000"/>
                  </a:solidFill>
                  <a:latin typeface="Times New Roman" charset="0"/>
                  <a:ea typeface="+mn-ea"/>
                </a:rPr>
                <a:t>Refinement</a:t>
              </a:r>
              <a:endParaRPr lang="de-DE" sz="2400">
                <a:latin typeface="Times New Roman" charset="0"/>
                <a:ea typeface="+mn-ea"/>
              </a:endParaRPr>
            </a:p>
          </p:txBody>
        </p:sp>
        <p:grpSp>
          <p:nvGrpSpPr>
            <p:cNvPr id="24595" name="Group 21">
              <a:extLst>
                <a:ext uri="{FF2B5EF4-FFF2-40B4-BE49-F238E27FC236}">
                  <a16:creationId xmlns:a16="http://schemas.microsoft.com/office/drawing/2014/main" id="{CDB7681D-7529-9646-9690-30C3928CEB09}"/>
                </a:ext>
              </a:extLst>
            </p:cNvPr>
            <p:cNvGrpSpPr>
              <a:grpSpLocks/>
            </p:cNvGrpSpPr>
            <p:nvPr/>
          </p:nvGrpSpPr>
          <p:grpSpPr bwMode="auto">
            <a:xfrm>
              <a:off x="4992" y="3180"/>
              <a:ext cx="71" cy="203"/>
              <a:chOff x="4102" y="3304"/>
              <a:chExt cx="53" cy="167"/>
            </a:xfrm>
            <a:grpFill/>
          </p:grpSpPr>
          <p:sp>
            <p:nvSpPr>
              <p:cNvPr id="24596" name="Rectangle 22">
                <a:extLst>
                  <a:ext uri="{FF2B5EF4-FFF2-40B4-BE49-F238E27FC236}">
                    <a16:creationId xmlns:a16="http://schemas.microsoft.com/office/drawing/2014/main" id="{E052862C-1D78-9841-BAF2-05CA427B5B8B}"/>
                  </a:ext>
                </a:extLst>
              </p:cNvPr>
              <p:cNvSpPr>
                <a:spLocks noChangeArrowheads="1"/>
              </p:cNvSpPr>
              <p:nvPr/>
            </p:nvSpPr>
            <p:spPr bwMode="auto">
              <a:xfrm>
                <a:off x="4125" y="3304"/>
                <a:ext cx="7" cy="116"/>
              </a:xfrm>
              <a:prstGeom prst="rect">
                <a:avLst/>
              </a:prstGeom>
              <a:grpFill/>
              <a:ln>
                <a:noFill/>
              </a:ln>
            </p:spPr>
            <p:txBody>
              <a:bodyPr/>
              <a:lstStyle/>
              <a:p>
                <a:pPr eaLnBrk="1" fontAlgn="auto" hangingPunct="1">
                  <a:spcBef>
                    <a:spcPts val="0"/>
                  </a:spcBef>
                  <a:spcAft>
                    <a:spcPts val="0"/>
                  </a:spcAft>
                  <a:defRPr/>
                </a:pPr>
                <a:endParaRPr lang="it-IT">
                  <a:latin typeface="Calibri" charset="0"/>
                  <a:ea typeface="+mn-ea"/>
                </a:endParaRPr>
              </a:p>
            </p:txBody>
          </p:sp>
          <p:sp>
            <p:nvSpPr>
              <p:cNvPr id="24597" name="Freeform 23">
                <a:extLst>
                  <a:ext uri="{FF2B5EF4-FFF2-40B4-BE49-F238E27FC236}">
                    <a16:creationId xmlns:a16="http://schemas.microsoft.com/office/drawing/2014/main" id="{933B8155-E8D8-404C-A686-EEE14DB22470}"/>
                  </a:ext>
                </a:extLst>
              </p:cNvPr>
              <p:cNvSpPr>
                <a:spLocks/>
              </p:cNvSpPr>
              <p:nvPr/>
            </p:nvSpPr>
            <p:spPr bwMode="auto">
              <a:xfrm>
                <a:off x="4102" y="3419"/>
                <a:ext cx="53" cy="52"/>
              </a:xfrm>
              <a:custGeom>
                <a:avLst/>
                <a:gdLst>
                  <a:gd name="T0" fmla="*/ 0 w 105"/>
                  <a:gd name="T1" fmla="*/ 0 h 106"/>
                  <a:gd name="T2" fmla="*/ 4 w 105"/>
                  <a:gd name="T3" fmla="*/ 6 h 106"/>
                  <a:gd name="T4" fmla="*/ 7 w 105"/>
                  <a:gd name="T5" fmla="*/ 0 h 106"/>
                  <a:gd name="T6" fmla="*/ 0 w 105"/>
                  <a:gd name="T7" fmla="*/ 0 h 106"/>
                  <a:gd name="T8" fmla="*/ 0 60000 65536"/>
                  <a:gd name="T9" fmla="*/ 0 60000 65536"/>
                  <a:gd name="T10" fmla="*/ 0 60000 65536"/>
                  <a:gd name="T11" fmla="*/ 0 60000 65536"/>
                  <a:gd name="T12" fmla="*/ 0 w 105"/>
                  <a:gd name="T13" fmla="*/ 0 h 106"/>
                  <a:gd name="T14" fmla="*/ 105 w 105"/>
                  <a:gd name="T15" fmla="*/ 106 h 106"/>
                </a:gdLst>
                <a:ahLst/>
                <a:cxnLst>
                  <a:cxn ang="T8">
                    <a:pos x="T0" y="T1"/>
                  </a:cxn>
                  <a:cxn ang="T9">
                    <a:pos x="T2" y="T3"/>
                  </a:cxn>
                  <a:cxn ang="T10">
                    <a:pos x="T4" y="T5"/>
                  </a:cxn>
                  <a:cxn ang="T11">
                    <a:pos x="T6" y="T7"/>
                  </a:cxn>
                </a:cxnLst>
                <a:rect l="T12" t="T13" r="T14" b="T15"/>
                <a:pathLst>
                  <a:path w="105" h="106">
                    <a:moveTo>
                      <a:pt x="0" y="0"/>
                    </a:moveTo>
                    <a:lnTo>
                      <a:pt x="52" y="106"/>
                    </a:lnTo>
                    <a:lnTo>
                      <a:pt x="105" y="0"/>
                    </a:lnTo>
                    <a:lnTo>
                      <a:pt x="0" y="0"/>
                    </a:lnTo>
                    <a:close/>
                  </a:path>
                </a:pathLst>
              </a:custGeom>
              <a:grpFill/>
              <a:ln>
                <a:noFill/>
              </a:ln>
            </p:spPr>
            <p:txBody>
              <a:bodyPr/>
              <a:lstStyle/>
              <a:p>
                <a:pPr eaLnBrk="1" fontAlgn="auto" hangingPunct="1">
                  <a:spcBef>
                    <a:spcPts val="0"/>
                  </a:spcBef>
                  <a:spcAft>
                    <a:spcPts val="0"/>
                  </a:spcAft>
                  <a:defRPr/>
                </a:pPr>
                <a:endParaRPr lang="it-IT">
                  <a:latin typeface="+mn-lt"/>
                  <a:ea typeface="+mn-ea"/>
                </a:endParaRPr>
              </a:p>
            </p:txBody>
          </p:sp>
        </p:grpSp>
      </p:grpSp>
      <p:pic>
        <p:nvPicPr>
          <p:cNvPr id="104454" name="Picture 24">
            <a:extLst>
              <a:ext uri="{FF2B5EF4-FFF2-40B4-BE49-F238E27FC236}">
                <a16:creationId xmlns:a16="http://schemas.microsoft.com/office/drawing/2014/main" id="{4E89B6BA-37CC-4F43-8867-1820751A74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7483" y="860830"/>
            <a:ext cx="2814637"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29" name="Rectangle 4">
            <a:extLst>
              <a:ext uri="{FF2B5EF4-FFF2-40B4-BE49-F238E27FC236}">
                <a16:creationId xmlns:a16="http://schemas.microsoft.com/office/drawing/2014/main" id="{4ADF1687-B0F7-BF4D-B756-03576C6F19A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4456" name="Text Box 7">
            <a:extLst>
              <a:ext uri="{FF2B5EF4-FFF2-40B4-BE49-F238E27FC236}">
                <a16:creationId xmlns:a16="http://schemas.microsoft.com/office/drawing/2014/main" id="{4543BD1E-AAD0-184E-8782-16B59A50CE4D}"/>
              </a:ext>
            </a:extLst>
          </p:cNvPr>
          <p:cNvSpPr txBox="1">
            <a:spLocks noChangeArrowheads="1"/>
          </p:cNvSpPr>
          <p:nvPr/>
        </p:nvSpPr>
        <p:spPr bwMode="auto">
          <a:xfrm>
            <a:off x="441325" y="885825"/>
            <a:ext cx="8431213"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dirty="0">
                <a:latin typeface="Arial" panose="020B0604020202020204" pitchFamily="34" charset="0"/>
                <a:cs typeface="Arial" panose="020B0604020202020204" pitchFamily="34" charset="0"/>
              </a:rPr>
              <a:t>4. FINISHING </a:t>
            </a:r>
          </a:p>
          <a:p>
            <a:pPr eaLnBrk="1" hangingPunct="1">
              <a:spcBef>
                <a:spcPct val="50000"/>
              </a:spcBef>
              <a:buFontTx/>
              <a:buNone/>
            </a:pPr>
            <a:r>
              <a:rPr lang="it-IT" altLang="en-US" sz="2800" b="1" dirty="0">
                <a:latin typeface="Arial" panose="020B0604020202020204" pitchFamily="34" charset="0"/>
                <a:cs typeface="Arial" panose="020B0604020202020204" pitchFamily="34" charset="0"/>
              </a:rPr>
              <a:t>THE MODEL</a:t>
            </a:r>
            <a:endParaRPr lang="it-IT" altLang="en-US" sz="2700" dirty="0">
              <a:latin typeface="Arial" panose="020B0604020202020204" pitchFamily="34" charset="0"/>
              <a:cs typeface="Arial" panose="020B0604020202020204" pitchFamily="34" charset="0"/>
            </a:endParaRPr>
          </a:p>
        </p:txBody>
      </p:sp>
      <p:cxnSp>
        <p:nvCxnSpPr>
          <p:cNvPr id="5" name="Connettore 2 4">
            <a:extLst>
              <a:ext uri="{FF2B5EF4-FFF2-40B4-BE49-F238E27FC236}">
                <a16:creationId xmlns:a16="http://schemas.microsoft.com/office/drawing/2014/main" id="{803DE97D-74CC-724F-A0B2-1EF0B0BD6A62}"/>
              </a:ext>
            </a:extLst>
          </p:cNvPr>
          <p:cNvCxnSpPr>
            <a:cxnSpLocks noChangeShapeType="1"/>
          </p:cNvCxnSpPr>
          <p:nvPr/>
        </p:nvCxnSpPr>
        <p:spPr bwMode="auto">
          <a:xfrm flipV="1">
            <a:off x="6153150" y="2720975"/>
            <a:ext cx="823913" cy="1139825"/>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7" name="Connettore 2 36">
            <a:extLst>
              <a:ext uri="{FF2B5EF4-FFF2-40B4-BE49-F238E27FC236}">
                <a16:creationId xmlns:a16="http://schemas.microsoft.com/office/drawing/2014/main" id="{D396B1C1-33AF-E745-8784-785F25AA0267}"/>
              </a:ext>
            </a:extLst>
          </p:cNvPr>
          <p:cNvCxnSpPr>
            <a:cxnSpLocks noChangeShapeType="1"/>
          </p:cNvCxnSpPr>
          <p:nvPr/>
        </p:nvCxnSpPr>
        <p:spPr bwMode="auto">
          <a:xfrm flipH="1" flipV="1">
            <a:off x="6153150" y="4241800"/>
            <a:ext cx="823913" cy="1758950"/>
          </a:xfrm>
          <a:prstGeom prst="straightConnector1">
            <a:avLst/>
          </a:prstGeom>
          <a:noFill/>
          <a:ln w="25400">
            <a:solidFill>
              <a:schemeClr val="tx1"/>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a:extLst>
              <a:ext uri="{FF2B5EF4-FFF2-40B4-BE49-F238E27FC236}">
                <a16:creationId xmlns:a16="http://schemas.microsoft.com/office/drawing/2014/main" id="{CD144DA6-14C8-0242-B55C-A14F1B7D3486}"/>
              </a:ext>
            </a:extLst>
          </p:cNvPr>
          <p:cNvSpPr>
            <a:spLocks noChangeArrowheads="1"/>
          </p:cNvSpPr>
          <p:nvPr/>
        </p:nvSpPr>
        <p:spPr bwMode="auto">
          <a:xfrm>
            <a:off x="85725" y="-9525"/>
            <a:ext cx="837620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en-US" sz="2800" b="1" dirty="0">
                <a:solidFill>
                  <a:srgbClr val="194B19"/>
                </a:solidFill>
                <a:latin typeface="Arial" panose="020B0604020202020204" pitchFamily="34" charset="0"/>
              </a:rPr>
              <a:t>PROTEINS: </a:t>
            </a:r>
            <a:r>
              <a:rPr lang="it-IT" altLang="en-US" sz="4000" b="1" dirty="0">
                <a:solidFill>
                  <a:srgbClr val="194B19"/>
                </a:solidFill>
                <a:latin typeface="Arial" panose="020B0604020202020204" pitchFamily="34" charset="0"/>
              </a:rPr>
              <a:t>20 AMINO ACIDS </a:t>
            </a:r>
            <a:r>
              <a:rPr lang="it-IT" altLang="en-US" sz="2000" b="1" dirty="0" err="1">
                <a:solidFill>
                  <a:srgbClr val="194B19"/>
                </a:solidFill>
                <a:latin typeface="Arial" panose="020B0604020202020204" pitchFamily="34" charset="0"/>
              </a:rPr>
              <a:t>proteinogenics</a:t>
            </a:r>
            <a:endParaRPr lang="it-IT" altLang="en-US" sz="4000" b="1" dirty="0">
              <a:solidFill>
                <a:srgbClr val="194B19"/>
              </a:solidFill>
              <a:latin typeface="Arial" panose="020B0604020202020204" pitchFamily="34" charset="0"/>
            </a:endParaRPr>
          </a:p>
        </p:txBody>
      </p:sp>
      <p:pic>
        <p:nvPicPr>
          <p:cNvPr id="21506" name="Picture 5">
            <a:extLst>
              <a:ext uri="{FF2B5EF4-FFF2-40B4-BE49-F238E27FC236}">
                <a16:creationId xmlns:a16="http://schemas.microsoft.com/office/drawing/2014/main" id="{6D496929-045E-8D49-8C3B-35C849480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633663"/>
            <a:ext cx="3255962" cy="189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7" name="Picture 6">
            <a:extLst>
              <a:ext uri="{FF2B5EF4-FFF2-40B4-BE49-F238E27FC236}">
                <a16:creationId xmlns:a16="http://schemas.microsoft.com/office/drawing/2014/main" id="{CE811E90-5AFB-8A43-9322-C2A8C836E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92150"/>
            <a:ext cx="3292475" cy="198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Picture 7">
            <a:extLst>
              <a:ext uri="{FF2B5EF4-FFF2-40B4-BE49-F238E27FC236}">
                <a16:creationId xmlns:a16="http://schemas.microsoft.com/office/drawing/2014/main" id="{2BC2C692-2D2E-6E4D-A861-4BEC7DD31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8525" y="692150"/>
            <a:ext cx="3195638" cy="183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8">
            <a:extLst>
              <a:ext uri="{FF2B5EF4-FFF2-40B4-BE49-F238E27FC236}">
                <a16:creationId xmlns:a16="http://schemas.microsoft.com/office/drawing/2014/main" id="{9E737400-C24A-184D-8CFB-9784D4B04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2725738"/>
            <a:ext cx="3273425" cy="201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0" name="Picture 9">
            <a:extLst>
              <a:ext uri="{FF2B5EF4-FFF2-40B4-BE49-F238E27FC236}">
                <a16:creationId xmlns:a16="http://schemas.microsoft.com/office/drawing/2014/main" id="{5D6DE186-FB89-4C47-9A2B-DA5CCE2E9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4787900"/>
            <a:ext cx="3268662" cy="202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11" name="Picture 10">
            <a:extLst>
              <a:ext uri="{FF2B5EF4-FFF2-40B4-BE49-F238E27FC236}">
                <a16:creationId xmlns:a16="http://schemas.microsoft.com/office/drawing/2014/main" id="{478F5C96-2901-B74F-BE80-5D69D26C5C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188" y="4637088"/>
            <a:ext cx="3281362" cy="217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DA7EE85-1DF0-B64E-B9B7-EAC56D1DD510}"/>
              </a:ext>
            </a:extLst>
          </p:cNvPr>
          <p:cNvSpPr>
            <a:spLocks noChangeArrowheads="1"/>
          </p:cNvSpPr>
          <p:nvPr/>
        </p:nvSpPr>
        <p:spPr bwMode="auto">
          <a:xfrm>
            <a:off x="441325" y="2247900"/>
            <a:ext cx="8602663" cy="4321175"/>
          </a:xfrm>
          <a:prstGeom prst="rect">
            <a:avLst/>
          </a:prstGeom>
          <a:noFill/>
          <a:ln>
            <a:noFill/>
          </a:ln>
        </p:spPr>
        <p:txBody>
          <a:bodyPr/>
          <a:lstStyle/>
          <a:p>
            <a:pPr marL="342900" indent="-342900" fontAlgn="auto">
              <a:spcBef>
                <a:spcPct val="20000"/>
              </a:spcBef>
              <a:spcAft>
                <a:spcPts val="0"/>
              </a:spcAft>
              <a:buFontTx/>
              <a:buChar char="•"/>
              <a:defRPr/>
            </a:pPr>
            <a:r>
              <a:rPr lang="de-DE" sz="2000" dirty="0">
                <a:latin typeface="Arial"/>
                <a:ea typeface="+mn-ea"/>
                <a:cs typeface="Arial"/>
              </a:rPr>
              <a:t>Loops </a:t>
            </a:r>
            <a:r>
              <a:rPr lang="de-DE" sz="2000" dirty="0" err="1">
                <a:latin typeface="Arial"/>
                <a:ea typeface="+mn-ea"/>
                <a:cs typeface="Arial"/>
              </a:rPr>
              <a:t>are</a:t>
            </a:r>
            <a:r>
              <a:rPr lang="de-DE" sz="2000" dirty="0">
                <a:latin typeface="Arial"/>
                <a:ea typeface="+mn-ea"/>
                <a:cs typeface="Arial"/>
              </a:rPr>
              <a:t> </a:t>
            </a:r>
            <a:r>
              <a:rPr lang="de-DE" sz="2000" dirty="0" err="1">
                <a:latin typeface="Arial"/>
                <a:ea typeface="+mn-ea"/>
                <a:cs typeface="Arial"/>
              </a:rPr>
              <a:t>important</a:t>
            </a:r>
            <a:r>
              <a:rPr lang="de-DE" sz="2000" dirty="0">
                <a:latin typeface="Arial"/>
                <a:ea typeface="+mn-ea"/>
                <a:cs typeface="Arial"/>
              </a:rPr>
              <a:t> but </a:t>
            </a:r>
            <a:r>
              <a:rPr lang="de-DE" sz="2000" dirty="0" err="1">
                <a:latin typeface="Arial"/>
                <a:ea typeface="+mn-ea"/>
                <a:cs typeface="Arial"/>
              </a:rPr>
              <a:t>often</a:t>
            </a:r>
            <a:r>
              <a:rPr lang="de-DE" sz="2000" dirty="0">
                <a:latin typeface="Arial"/>
                <a:ea typeface="+mn-ea"/>
                <a:cs typeface="Arial"/>
              </a:rPr>
              <a:t> </a:t>
            </a:r>
            <a:r>
              <a:rPr lang="de-DE" sz="2000" dirty="0" err="1">
                <a:latin typeface="Arial"/>
                <a:ea typeface="+mn-ea"/>
                <a:cs typeface="Arial"/>
              </a:rPr>
              <a:t>correspond</a:t>
            </a:r>
            <a:r>
              <a:rPr lang="de-DE" sz="2000" dirty="0">
                <a:latin typeface="Arial"/>
                <a:ea typeface="+mn-ea"/>
                <a:cs typeface="Arial"/>
              </a:rPr>
              <a:t> </a:t>
            </a:r>
            <a:r>
              <a:rPr lang="de-DE" sz="2000" dirty="0" err="1">
                <a:latin typeface="Arial"/>
                <a:ea typeface="+mn-ea"/>
                <a:cs typeface="Arial"/>
              </a:rPr>
              <a:t>to</a:t>
            </a:r>
            <a:r>
              <a:rPr lang="de-DE" sz="2000" dirty="0">
                <a:latin typeface="Arial"/>
                <a:ea typeface="+mn-ea"/>
                <a:cs typeface="Arial"/>
              </a:rPr>
              <a:t> </a:t>
            </a:r>
            <a:r>
              <a:rPr lang="de-DE" sz="2000" dirty="0" err="1">
                <a:latin typeface="Arial"/>
                <a:ea typeface="+mn-ea"/>
                <a:cs typeface="Arial"/>
              </a:rPr>
              <a:t>poorly</a:t>
            </a:r>
            <a:r>
              <a:rPr lang="de-DE" sz="2000" dirty="0">
                <a:latin typeface="Arial"/>
                <a:ea typeface="+mn-ea"/>
                <a:cs typeface="Arial"/>
              </a:rPr>
              <a:t> </a:t>
            </a:r>
            <a:r>
              <a:rPr lang="de-DE" sz="2000" dirty="0" err="1">
                <a:latin typeface="Arial"/>
                <a:ea typeface="+mn-ea"/>
                <a:cs typeface="Arial"/>
              </a:rPr>
              <a:t>preserved</a:t>
            </a:r>
            <a:r>
              <a:rPr lang="de-DE" sz="2000" dirty="0">
                <a:latin typeface="Arial"/>
                <a:ea typeface="+mn-ea"/>
                <a:cs typeface="Arial"/>
              </a:rPr>
              <a:t> </a:t>
            </a:r>
            <a:r>
              <a:rPr lang="de-DE" sz="2000" dirty="0" err="1">
                <a:latin typeface="Arial"/>
                <a:ea typeface="+mn-ea"/>
                <a:cs typeface="Arial"/>
              </a:rPr>
              <a:t>regions</a:t>
            </a:r>
            <a:endParaRPr lang="de-DE" sz="2000" dirty="0">
              <a:latin typeface="Arial"/>
              <a:ea typeface="+mn-ea"/>
              <a:cs typeface="Arial"/>
            </a:endParaRPr>
          </a:p>
          <a:p>
            <a:pPr marL="342900" indent="-342900" fontAlgn="auto">
              <a:spcBef>
                <a:spcPct val="20000"/>
              </a:spcBef>
              <a:spcAft>
                <a:spcPts val="0"/>
              </a:spcAft>
              <a:buFontTx/>
              <a:buChar char="•"/>
              <a:defRPr/>
            </a:pPr>
            <a:r>
              <a:rPr lang="de-DE" sz="2000" dirty="0">
                <a:latin typeface="Arial"/>
                <a:ea typeface="+mn-ea"/>
                <a:cs typeface="Arial"/>
              </a:rPr>
              <a:t>INDELS</a:t>
            </a:r>
          </a:p>
          <a:p>
            <a:pPr marL="342900" indent="-342900" fontAlgn="auto">
              <a:spcBef>
                <a:spcPct val="20000"/>
              </a:spcBef>
              <a:spcAft>
                <a:spcPts val="0"/>
              </a:spcAft>
              <a:buFontTx/>
              <a:buChar char="•"/>
              <a:defRPr/>
            </a:pPr>
            <a:r>
              <a:rPr lang="de-DE" sz="2000" dirty="0" err="1">
                <a:latin typeface="Arial"/>
                <a:ea typeface="+mn-ea"/>
                <a:cs typeface="Arial"/>
              </a:rPr>
              <a:t>We</a:t>
            </a:r>
            <a:r>
              <a:rPr lang="de-DE" sz="2000" dirty="0">
                <a:latin typeface="Arial"/>
                <a:ea typeface="+mn-ea"/>
                <a:cs typeface="Arial"/>
              </a:rPr>
              <a:t> </a:t>
            </a:r>
            <a:r>
              <a:rPr lang="de-DE" sz="2000" dirty="0" err="1">
                <a:latin typeface="Arial"/>
                <a:ea typeface="+mn-ea"/>
                <a:cs typeface="Arial"/>
              </a:rPr>
              <a:t>look</a:t>
            </a:r>
            <a:r>
              <a:rPr lang="de-DE" sz="2000" dirty="0">
                <a:latin typeface="Arial"/>
                <a:ea typeface="+mn-ea"/>
                <a:cs typeface="Arial"/>
              </a:rPr>
              <a:t> </a:t>
            </a:r>
            <a:r>
              <a:rPr lang="de-DE" sz="2000" dirty="0" err="1">
                <a:latin typeface="Arial"/>
                <a:ea typeface="+mn-ea"/>
                <a:cs typeface="Arial"/>
              </a:rPr>
              <a:t>for</a:t>
            </a:r>
            <a:r>
              <a:rPr lang="de-DE" sz="2000" dirty="0">
                <a:latin typeface="Arial"/>
                <a:ea typeface="+mn-ea"/>
                <a:cs typeface="Arial"/>
              </a:rPr>
              <a:t> a </a:t>
            </a:r>
            <a:r>
              <a:rPr lang="de-DE" sz="2000" dirty="0" err="1">
                <a:latin typeface="Arial"/>
                <a:ea typeface="+mn-ea"/>
                <a:cs typeface="Arial"/>
              </a:rPr>
              <a:t>fold</a:t>
            </a:r>
            <a:r>
              <a:rPr lang="de-DE" sz="2000" dirty="0">
                <a:latin typeface="Arial"/>
                <a:ea typeface="+mn-ea"/>
                <a:cs typeface="Arial"/>
              </a:rPr>
              <a:t> </a:t>
            </a:r>
            <a:r>
              <a:rPr lang="de-DE" sz="2000" dirty="0" err="1">
                <a:latin typeface="Arial"/>
                <a:ea typeface="+mn-ea"/>
                <a:cs typeface="Arial"/>
              </a:rPr>
              <a:t>that</a:t>
            </a:r>
            <a:r>
              <a:rPr lang="de-DE" sz="2000" dirty="0">
                <a:latin typeface="Arial"/>
                <a:ea typeface="+mn-ea"/>
                <a:cs typeface="Arial"/>
              </a:rPr>
              <a:t> </a:t>
            </a:r>
            <a:r>
              <a:rPr lang="de-DE" sz="2000" dirty="0" err="1">
                <a:latin typeface="Arial"/>
                <a:ea typeface="+mn-ea"/>
                <a:cs typeface="Arial"/>
              </a:rPr>
              <a:t>connects</a:t>
            </a:r>
            <a:r>
              <a:rPr lang="de-DE" sz="2000" dirty="0">
                <a:latin typeface="Arial"/>
                <a:ea typeface="+mn-ea"/>
                <a:cs typeface="Arial"/>
              </a:rPr>
              <a:t> </a:t>
            </a:r>
            <a:r>
              <a:rPr lang="de-DE" sz="2000" dirty="0" err="1">
                <a:latin typeface="Arial"/>
                <a:ea typeface="+mn-ea"/>
                <a:cs typeface="Arial"/>
              </a:rPr>
              <a:t>the</a:t>
            </a:r>
            <a:r>
              <a:rPr lang="de-DE" sz="2000" dirty="0">
                <a:latin typeface="Arial"/>
                <a:ea typeface="+mn-ea"/>
                <a:cs typeface="Arial"/>
              </a:rPr>
              <a:t> N-terminal </a:t>
            </a:r>
            <a:r>
              <a:rPr lang="de-DE" sz="2000" dirty="0" err="1">
                <a:latin typeface="Arial"/>
                <a:ea typeface="+mn-ea"/>
                <a:cs typeface="Arial"/>
              </a:rPr>
              <a:t>fragment</a:t>
            </a:r>
            <a:r>
              <a:rPr lang="de-DE" sz="2000" dirty="0">
                <a:latin typeface="Arial"/>
                <a:ea typeface="+mn-ea"/>
                <a:cs typeface="Arial"/>
              </a:rPr>
              <a:t> (</a:t>
            </a:r>
            <a:r>
              <a:rPr lang="de-DE" sz="2000" dirty="0" err="1">
                <a:latin typeface="Arial"/>
                <a:ea typeface="+mn-ea"/>
                <a:cs typeface="Arial"/>
              </a:rPr>
              <a:t>pre</a:t>
            </a:r>
            <a:r>
              <a:rPr lang="de-DE" sz="2000" dirty="0">
                <a:latin typeface="Arial"/>
                <a:ea typeface="+mn-ea"/>
                <a:cs typeface="Arial"/>
              </a:rPr>
              <a:t>-loop) </a:t>
            </a:r>
            <a:r>
              <a:rPr lang="de-DE" sz="2000" dirty="0" err="1">
                <a:latin typeface="Arial"/>
                <a:ea typeface="+mn-ea"/>
                <a:cs typeface="Arial"/>
              </a:rPr>
              <a:t>with</a:t>
            </a:r>
            <a:r>
              <a:rPr lang="de-DE" sz="2000" dirty="0">
                <a:latin typeface="Arial"/>
                <a:ea typeface="+mn-ea"/>
                <a:cs typeface="Arial"/>
              </a:rPr>
              <a:t> </a:t>
            </a:r>
            <a:r>
              <a:rPr lang="de-DE" sz="2000" dirty="0" err="1">
                <a:latin typeface="Arial"/>
                <a:ea typeface="+mn-ea"/>
                <a:cs typeface="Arial"/>
              </a:rPr>
              <a:t>the</a:t>
            </a:r>
            <a:r>
              <a:rPr lang="de-DE" sz="2000" dirty="0">
                <a:latin typeface="Arial"/>
                <a:ea typeface="+mn-ea"/>
                <a:cs typeface="Arial"/>
              </a:rPr>
              <a:t> C-terminal </a:t>
            </a:r>
            <a:r>
              <a:rPr lang="de-DE" sz="2000" dirty="0" err="1">
                <a:latin typeface="Arial"/>
                <a:ea typeface="+mn-ea"/>
                <a:cs typeface="Arial"/>
              </a:rPr>
              <a:t>fragment</a:t>
            </a:r>
            <a:r>
              <a:rPr lang="de-DE" sz="2000" dirty="0">
                <a:latin typeface="Arial"/>
                <a:ea typeface="+mn-ea"/>
                <a:cs typeface="Arial"/>
              </a:rPr>
              <a:t> (post-loop) </a:t>
            </a:r>
            <a:r>
              <a:rPr lang="de-DE" sz="2000" dirty="0" err="1">
                <a:latin typeface="Arial"/>
                <a:ea typeface="+mn-ea"/>
                <a:cs typeface="Arial"/>
              </a:rPr>
              <a:t>through</a:t>
            </a:r>
            <a:r>
              <a:rPr lang="de-DE" sz="2000" dirty="0">
                <a:latin typeface="Arial"/>
                <a:ea typeface="+mn-ea"/>
                <a:cs typeface="Arial"/>
              </a:rPr>
              <a:t> </a:t>
            </a:r>
            <a:r>
              <a:rPr lang="de-DE" sz="2000" dirty="0" err="1">
                <a:latin typeface="Arial"/>
                <a:ea typeface="+mn-ea"/>
                <a:cs typeface="Arial"/>
              </a:rPr>
              <a:t>k</a:t>
            </a:r>
            <a:r>
              <a:rPr lang="de-DE" sz="2000" dirty="0">
                <a:latin typeface="Arial"/>
                <a:ea typeface="+mn-ea"/>
                <a:cs typeface="Arial"/>
              </a:rPr>
              <a:t> </a:t>
            </a:r>
            <a:r>
              <a:rPr lang="de-DE" sz="2000" dirty="0" err="1">
                <a:latin typeface="Arial"/>
                <a:ea typeface="+mn-ea"/>
                <a:cs typeface="Arial"/>
              </a:rPr>
              <a:t>residues</a:t>
            </a:r>
            <a:endParaRPr lang="de-DE" sz="2000" dirty="0">
              <a:latin typeface="Arial"/>
              <a:ea typeface="+mn-ea"/>
              <a:cs typeface="Arial"/>
            </a:endParaRPr>
          </a:p>
          <a:p>
            <a:pPr marL="4857750" indent="-342900" fontAlgn="auto">
              <a:spcBef>
                <a:spcPct val="20000"/>
              </a:spcBef>
              <a:spcAft>
                <a:spcPts val="0"/>
              </a:spcAft>
              <a:buFontTx/>
              <a:buChar char="•"/>
              <a:defRPr/>
            </a:pPr>
            <a:r>
              <a:rPr lang="de-DE" sz="2000" b="1" dirty="0" err="1">
                <a:latin typeface="Arial"/>
                <a:ea typeface="+mn-ea"/>
                <a:cs typeface="Arial"/>
              </a:rPr>
              <a:t>Two</a:t>
            </a:r>
            <a:r>
              <a:rPr lang="de-DE" sz="2000" b="1" dirty="0">
                <a:latin typeface="Arial"/>
                <a:ea typeface="+mn-ea"/>
                <a:cs typeface="Arial"/>
              </a:rPr>
              <a:t> </a:t>
            </a:r>
            <a:r>
              <a:rPr lang="de-DE" sz="2000" b="1" dirty="0" err="1">
                <a:latin typeface="Arial"/>
                <a:ea typeface="+mn-ea"/>
                <a:cs typeface="Arial"/>
              </a:rPr>
              <a:t>strategies</a:t>
            </a:r>
            <a:r>
              <a:rPr lang="de-DE" sz="2000" b="1" dirty="0">
                <a:latin typeface="Arial"/>
                <a:ea typeface="+mn-ea"/>
                <a:cs typeface="Arial"/>
              </a:rPr>
              <a:t>:</a:t>
            </a:r>
            <a:r>
              <a:rPr lang="de-DE" sz="2000" dirty="0">
                <a:latin typeface="Arial"/>
                <a:ea typeface="+mn-ea"/>
                <a:cs typeface="Arial"/>
              </a:rPr>
              <a:t>
</a:t>
            </a:r>
            <a:r>
              <a:rPr lang="de-DE" sz="2000" b="1" dirty="0">
                <a:latin typeface="Arial"/>
                <a:ea typeface="+mn-ea"/>
                <a:cs typeface="Arial"/>
              </a:rPr>
              <a:t>Modeling ab initio </a:t>
            </a:r>
            <a:r>
              <a:rPr lang="de-DE" sz="2000" dirty="0" err="1">
                <a:latin typeface="Arial"/>
                <a:ea typeface="+mn-ea"/>
                <a:cs typeface="Arial"/>
              </a:rPr>
              <a:t>based</a:t>
            </a:r>
            <a:r>
              <a:rPr lang="de-DE" sz="2000" dirty="0">
                <a:latin typeface="Arial"/>
                <a:ea typeface="+mn-ea"/>
                <a:cs typeface="Arial"/>
              </a:rPr>
              <a:t> on </a:t>
            </a:r>
            <a:r>
              <a:rPr lang="de-DE" sz="2000" dirty="0" err="1">
                <a:latin typeface="Arial"/>
                <a:ea typeface="+mn-ea"/>
                <a:cs typeface="Arial"/>
              </a:rPr>
              <a:t>structural</a:t>
            </a:r>
            <a:r>
              <a:rPr lang="de-DE" sz="2000" dirty="0">
                <a:latin typeface="Arial"/>
                <a:ea typeface="+mn-ea"/>
                <a:cs typeface="Arial"/>
              </a:rPr>
              <a:t> </a:t>
            </a:r>
            <a:r>
              <a:rPr lang="de-DE" sz="2000" dirty="0" err="1">
                <a:latin typeface="Arial"/>
                <a:ea typeface="+mn-ea"/>
                <a:cs typeface="Arial"/>
              </a:rPr>
              <a:t>mechanics</a:t>
            </a:r>
            <a:r>
              <a:rPr lang="de-DE" sz="2000" dirty="0">
                <a:latin typeface="Arial"/>
                <a:ea typeface="+mn-ea"/>
                <a:cs typeface="Arial"/>
              </a:rPr>
              <a:t>
</a:t>
            </a:r>
            <a:r>
              <a:rPr lang="de-DE" sz="2000" b="1" dirty="0">
                <a:latin typeface="Arial"/>
                <a:ea typeface="+mn-ea"/>
                <a:cs typeface="Arial"/>
              </a:rPr>
              <a:t>Transplantation</a:t>
            </a:r>
            <a:r>
              <a:rPr lang="de-DE" sz="2000" dirty="0">
                <a:latin typeface="Arial"/>
                <a:ea typeface="+mn-ea"/>
                <a:cs typeface="Arial"/>
              </a:rPr>
              <a:t> </a:t>
            </a:r>
            <a:r>
              <a:rPr lang="de-DE" sz="2000" dirty="0" err="1">
                <a:latin typeface="Arial"/>
                <a:ea typeface="+mn-ea"/>
                <a:cs typeface="Arial"/>
              </a:rPr>
              <a:t>from</a:t>
            </a:r>
            <a:r>
              <a:rPr lang="de-DE" sz="2000" dirty="0">
                <a:latin typeface="Arial"/>
                <a:ea typeface="+mn-ea"/>
                <a:cs typeface="Arial"/>
              </a:rPr>
              <a:t> </a:t>
            </a:r>
            <a:r>
              <a:rPr lang="de-DE" sz="2000" dirty="0" err="1">
                <a:latin typeface="Arial"/>
                <a:ea typeface="+mn-ea"/>
                <a:cs typeface="Arial"/>
              </a:rPr>
              <a:t>known</a:t>
            </a:r>
            <a:r>
              <a:rPr lang="de-DE" sz="2000" dirty="0">
                <a:latin typeface="Arial"/>
                <a:ea typeface="+mn-ea"/>
                <a:cs typeface="Arial"/>
              </a:rPr>
              <a:t> </a:t>
            </a:r>
            <a:r>
              <a:rPr lang="de-DE" sz="2000" dirty="0" err="1">
                <a:latin typeface="Arial"/>
                <a:ea typeface="+mn-ea"/>
                <a:cs typeface="Arial"/>
              </a:rPr>
              <a:t>structures</a:t>
            </a:r>
            <a:endParaRPr lang="de-DE" sz="2000" dirty="0">
              <a:latin typeface="Arial"/>
              <a:ea typeface="+mn-ea"/>
              <a:cs typeface="Arial"/>
            </a:endParaRPr>
          </a:p>
        </p:txBody>
      </p:sp>
      <p:sp>
        <p:nvSpPr>
          <p:cNvPr id="29" name="Rectangle 4">
            <a:extLst>
              <a:ext uri="{FF2B5EF4-FFF2-40B4-BE49-F238E27FC236}">
                <a16:creationId xmlns:a16="http://schemas.microsoft.com/office/drawing/2014/main" id="{62876AEB-C11B-5740-8899-AE83CB0BC351}"/>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5475" name="Text Box 7">
            <a:extLst>
              <a:ext uri="{FF2B5EF4-FFF2-40B4-BE49-F238E27FC236}">
                <a16:creationId xmlns:a16="http://schemas.microsoft.com/office/drawing/2014/main" id="{482DE521-2DDC-EF47-B3D2-2DB2A4D5340E}"/>
              </a:ext>
            </a:extLst>
          </p:cNvPr>
          <p:cNvSpPr txBox="1">
            <a:spLocks noChangeArrowheads="1"/>
          </p:cNvSpPr>
          <p:nvPr/>
        </p:nvSpPr>
        <p:spPr bwMode="auto">
          <a:xfrm>
            <a:off x="441325" y="885825"/>
            <a:ext cx="8431213" cy="179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dirty="0">
                <a:latin typeface="Arial" panose="020B0604020202020204" pitchFamily="34" charset="0"/>
                <a:cs typeface="Arial" panose="020B0604020202020204" pitchFamily="34" charset="0"/>
              </a:rPr>
              <a:t>4. FINISHING THE MODEL</a:t>
            </a:r>
          </a:p>
          <a:p>
            <a:pPr eaLnBrk="1" hangingPunct="1">
              <a:spcBef>
                <a:spcPct val="50000"/>
              </a:spcBef>
              <a:buFontTx/>
              <a:buNone/>
            </a:pPr>
            <a:r>
              <a:rPr lang="it-IT" altLang="en-US" sz="2800" b="1" dirty="0">
                <a:latin typeface="Arial" panose="020B0604020202020204" pitchFamily="34" charset="0"/>
                <a:cs typeface="Arial" panose="020B0604020202020204" pitchFamily="34" charset="0"/>
              </a:rPr>
              <a:t>Loop </a:t>
            </a:r>
            <a:r>
              <a:rPr lang="it-IT" altLang="en-US" sz="2800" b="1" dirty="0" err="1">
                <a:latin typeface="Arial" panose="020B0604020202020204" pitchFamily="34" charset="0"/>
                <a:cs typeface="Arial" panose="020B0604020202020204" pitchFamily="34" charset="0"/>
              </a:rPr>
              <a:t>modeling</a:t>
            </a:r>
            <a:endParaRPr lang="it-IT" altLang="en-US" sz="2400" dirty="0">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dirty="0">
              <a:latin typeface="Arial" panose="020B0604020202020204" pitchFamily="34" charset="0"/>
              <a:cs typeface="Arial" panose="020B0604020202020204" pitchFamily="34" charset="0"/>
            </a:endParaRPr>
          </a:p>
        </p:txBody>
      </p:sp>
      <p:sp>
        <p:nvSpPr>
          <p:cNvPr id="105476" name="Rectangle 5">
            <a:extLst>
              <a:ext uri="{FF2B5EF4-FFF2-40B4-BE49-F238E27FC236}">
                <a16:creationId xmlns:a16="http://schemas.microsoft.com/office/drawing/2014/main" id="{292AAF47-7258-F94C-9372-3CD53999DB26}"/>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pic>
        <p:nvPicPr>
          <p:cNvPr id="105478" name="Picture 2" descr="FigCap11_Fig_23">
            <a:extLst>
              <a:ext uri="{FF2B5EF4-FFF2-40B4-BE49-F238E27FC236}">
                <a16:creationId xmlns:a16="http://schemas.microsoft.com/office/drawing/2014/main" id="{39D8C0DE-068C-7C48-8BFF-F7491B3F7E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1" y="3772115"/>
            <a:ext cx="3892550" cy="29953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503" name="Text Box 7">
            <a:extLst>
              <a:ext uri="{FF2B5EF4-FFF2-40B4-BE49-F238E27FC236}">
                <a16:creationId xmlns:a16="http://schemas.microsoft.com/office/drawing/2014/main" id="{B9DC7C33-4617-3046-B988-7D6EC1DCE130}"/>
              </a:ext>
            </a:extLst>
          </p:cNvPr>
          <p:cNvSpPr txBox="1">
            <a:spLocks noChangeArrowheads="1"/>
          </p:cNvSpPr>
          <p:nvPr/>
        </p:nvSpPr>
        <p:spPr bwMode="auto">
          <a:xfrm>
            <a:off x="441325" y="885825"/>
            <a:ext cx="8431213" cy="179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None/>
            </a:pPr>
            <a:r>
              <a:rPr lang="it-IT" altLang="en-US" sz="2800" b="1" dirty="0">
                <a:latin typeface="Arial" panose="020B0604020202020204" pitchFamily="34" charset="0"/>
                <a:cs typeface="Arial" panose="020B0604020202020204" pitchFamily="34" charset="0"/>
              </a:rPr>
              <a:t>4. FINISHING THE MODEL: Side chains	</a:t>
            </a:r>
          </a:p>
          <a:p>
            <a:pPr eaLnBrk="1" hangingPunct="1">
              <a:spcBef>
                <a:spcPct val="50000"/>
              </a:spcBef>
              <a:buFontTx/>
              <a:buNone/>
            </a:pPr>
            <a:r>
              <a:rPr lang="it-IT" altLang="en-US" sz="2800" b="1" dirty="0">
                <a:solidFill>
                  <a:srgbClr val="000090"/>
                </a:solidFill>
                <a:latin typeface="Arial" panose="020B0604020202020204" pitchFamily="34" charset="0"/>
                <a:cs typeface="Arial" panose="020B0604020202020204" pitchFamily="34" charset="0"/>
              </a:rPr>
              <a:t>														</a:t>
            </a:r>
            <a:r>
              <a:rPr lang="it-IT" altLang="en-US" sz="2800" dirty="0" err="1">
                <a:solidFill>
                  <a:srgbClr val="000090"/>
                </a:solidFill>
                <a:latin typeface="Arial" panose="020B0604020202020204" pitchFamily="34" charset="0"/>
                <a:cs typeface="Arial" panose="020B0604020202020204" pitchFamily="34" charset="0"/>
              </a:rPr>
              <a:t>Tyr</a:t>
            </a:r>
            <a:endParaRPr lang="it-IT" altLang="en-US" sz="2400" dirty="0">
              <a:solidFill>
                <a:srgbClr val="000090"/>
              </a:solidFill>
              <a:latin typeface="Arial" panose="020B0604020202020204" pitchFamily="34" charset="0"/>
              <a:cs typeface="Arial" panose="020B0604020202020204" pitchFamily="34" charset="0"/>
            </a:endParaRPr>
          </a:p>
          <a:p>
            <a:pPr eaLnBrk="1" hangingPunct="1">
              <a:spcBef>
                <a:spcPct val="50000"/>
              </a:spcBef>
              <a:buFontTx/>
              <a:buChar char="-"/>
            </a:pPr>
            <a:endParaRPr lang="it-IT" altLang="en-US" sz="2700" dirty="0">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3306B6F4-706F-AE4D-A921-9FEDC8E483A2}"/>
              </a:ext>
            </a:extLst>
          </p:cNvPr>
          <p:cNvSpPr/>
          <p:nvPr/>
        </p:nvSpPr>
        <p:spPr>
          <a:xfrm>
            <a:off x="5422900" y="1671638"/>
            <a:ext cx="3727450" cy="3694112"/>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err="1">
                <a:solidFill>
                  <a:srgbClr val="000090"/>
                </a:solidFill>
                <a:latin typeface="Arial"/>
                <a:ea typeface="+mn-ea"/>
                <a:cs typeface="Arial"/>
              </a:rPr>
              <a:t>Prefered</a:t>
            </a:r>
            <a:r>
              <a:rPr lang="it-IT" dirty="0">
                <a:solidFill>
                  <a:srgbClr val="000090"/>
                </a:solidFill>
                <a:latin typeface="Arial"/>
                <a:ea typeface="+mn-ea"/>
                <a:cs typeface="Arial"/>
              </a:rPr>
              <a:t> </a:t>
            </a:r>
            <a:r>
              <a:rPr lang="it-IT" dirty="0" err="1">
                <a:solidFill>
                  <a:srgbClr val="000090"/>
                </a:solidFill>
                <a:latin typeface="Arial"/>
                <a:ea typeface="+mn-ea"/>
                <a:cs typeface="Arial"/>
              </a:rPr>
              <a:t>rotamers</a:t>
            </a:r>
            <a:r>
              <a:rPr lang="it-IT" dirty="0">
                <a:solidFill>
                  <a:srgbClr val="000090"/>
                </a:solidFill>
                <a:latin typeface="Arial"/>
                <a:ea typeface="+mn-ea"/>
                <a:cs typeface="Arial"/>
              </a:rPr>
              <a:t> of </a:t>
            </a:r>
            <a:r>
              <a:rPr lang="it-IT" dirty="0" err="1">
                <a:solidFill>
                  <a:srgbClr val="000090"/>
                </a:solidFill>
                <a:latin typeface="Arial"/>
                <a:ea typeface="+mn-ea"/>
                <a:cs typeface="Arial"/>
              </a:rPr>
              <a:t>this</a:t>
            </a:r>
            <a:r>
              <a:rPr lang="it-IT" dirty="0">
                <a:solidFill>
                  <a:srgbClr val="000090"/>
                </a:solidFill>
                <a:latin typeface="Arial"/>
                <a:ea typeface="+mn-ea"/>
                <a:cs typeface="Arial"/>
              </a:rPr>
              <a:t> </a:t>
            </a:r>
            <a:r>
              <a:rPr lang="it-IT" dirty="0" err="1">
                <a:solidFill>
                  <a:srgbClr val="000090"/>
                </a:solidFill>
                <a:latin typeface="Arial"/>
                <a:ea typeface="+mn-ea"/>
                <a:cs typeface="Arial"/>
              </a:rPr>
              <a:t>tyrosin</a:t>
            </a:r>
            <a:r>
              <a:rPr lang="it-IT" dirty="0">
                <a:solidFill>
                  <a:srgbClr val="000090"/>
                </a:solidFill>
                <a:latin typeface="Arial"/>
                <a:ea typeface="+mn-ea"/>
                <a:cs typeface="Arial"/>
              </a:rPr>
              <a:t> (</a:t>
            </a:r>
            <a:r>
              <a:rPr lang="it-IT" dirty="0" err="1">
                <a:solidFill>
                  <a:srgbClr val="000090"/>
                </a:solidFill>
                <a:latin typeface="Arial"/>
                <a:ea typeface="+mn-ea"/>
                <a:cs typeface="Arial"/>
              </a:rPr>
              <a:t>colored</a:t>
            </a:r>
            <a:r>
              <a:rPr lang="it-IT" dirty="0">
                <a:solidFill>
                  <a:srgbClr val="000090"/>
                </a:solidFill>
                <a:latin typeface="Arial"/>
                <a:ea typeface="+mn-ea"/>
                <a:cs typeface="Arial"/>
              </a:rPr>
              <a:t> </a:t>
            </a:r>
            <a:r>
              <a:rPr lang="it-IT" dirty="0" err="1">
                <a:solidFill>
                  <a:srgbClr val="000090"/>
                </a:solidFill>
                <a:latin typeface="Arial"/>
                <a:ea typeface="+mn-ea"/>
                <a:cs typeface="Arial"/>
              </a:rPr>
              <a:t>sticks</a:t>
            </a:r>
            <a:r>
              <a:rPr lang="it-IT" dirty="0">
                <a:solidFill>
                  <a:srgbClr val="000090"/>
                </a:solidFill>
                <a:latin typeface="Arial"/>
                <a:ea typeface="+mn-ea"/>
                <a:cs typeface="Arial"/>
              </a:rPr>
              <a:t>) the </a:t>
            </a:r>
            <a:r>
              <a:rPr lang="it-IT" dirty="0" err="1">
                <a:solidFill>
                  <a:srgbClr val="000090"/>
                </a:solidFill>
                <a:latin typeface="Arial"/>
                <a:ea typeface="+mn-ea"/>
                <a:cs typeface="Arial"/>
              </a:rPr>
              <a:t>real</a:t>
            </a:r>
            <a:r>
              <a:rPr lang="it-IT" dirty="0">
                <a:solidFill>
                  <a:srgbClr val="000090"/>
                </a:solidFill>
                <a:latin typeface="Arial"/>
                <a:ea typeface="+mn-ea"/>
                <a:cs typeface="Arial"/>
              </a:rPr>
              <a:t> side-</a:t>
            </a:r>
            <a:r>
              <a:rPr lang="it-IT" dirty="0" err="1">
                <a:solidFill>
                  <a:srgbClr val="000090"/>
                </a:solidFill>
                <a:latin typeface="Arial"/>
                <a:ea typeface="+mn-ea"/>
                <a:cs typeface="Arial"/>
              </a:rPr>
              <a:t>chain</a:t>
            </a:r>
            <a:r>
              <a:rPr lang="it-IT" dirty="0">
                <a:solidFill>
                  <a:srgbClr val="000090"/>
                </a:solidFill>
                <a:latin typeface="Arial"/>
                <a:ea typeface="+mn-ea"/>
                <a:cs typeface="Arial"/>
              </a:rPr>
              <a:t> (</a:t>
            </a:r>
            <a:r>
              <a:rPr lang="it-IT" dirty="0" err="1">
                <a:solidFill>
                  <a:srgbClr val="000090"/>
                </a:solidFill>
                <a:latin typeface="Arial"/>
                <a:ea typeface="+mn-ea"/>
                <a:cs typeface="Arial"/>
              </a:rPr>
              <a:t>cyan</a:t>
            </a:r>
            <a:r>
              <a:rPr lang="it-IT" dirty="0">
                <a:solidFill>
                  <a:srgbClr val="000090"/>
                </a:solidFill>
                <a:latin typeface="Arial"/>
                <a:ea typeface="+mn-ea"/>
                <a:cs typeface="Arial"/>
              </a:rPr>
              <a:t>) </a:t>
            </a:r>
            <a:r>
              <a:rPr lang="it-IT" dirty="0" err="1">
                <a:solidFill>
                  <a:srgbClr val="000090"/>
                </a:solidFill>
                <a:latin typeface="Arial"/>
                <a:ea typeface="+mn-ea"/>
                <a:cs typeface="Arial"/>
              </a:rPr>
              <a:t>fits</a:t>
            </a:r>
            <a:r>
              <a:rPr lang="it-IT" dirty="0">
                <a:solidFill>
                  <a:srgbClr val="000090"/>
                </a:solidFill>
                <a:latin typeface="Arial"/>
                <a:ea typeface="+mn-ea"/>
                <a:cs typeface="Arial"/>
              </a:rPr>
              <a:t> in </a:t>
            </a:r>
            <a:r>
              <a:rPr lang="it-IT" dirty="0" err="1">
                <a:solidFill>
                  <a:srgbClr val="000090"/>
                </a:solidFill>
                <a:latin typeface="Arial"/>
                <a:ea typeface="+mn-ea"/>
                <a:cs typeface="Arial"/>
              </a:rPr>
              <a:t>one</a:t>
            </a:r>
            <a:r>
              <a:rPr lang="it-IT" dirty="0">
                <a:solidFill>
                  <a:srgbClr val="000090"/>
                </a:solidFill>
                <a:latin typeface="Arial"/>
                <a:ea typeface="+mn-ea"/>
                <a:cs typeface="Arial"/>
              </a:rPr>
              <a:t> of </a:t>
            </a:r>
            <a:r>
              <a:rPr lang="it-IT" dirty="0" err="1">
                <a:solidFill>
                  <a:srgbClr val="000090"/>
                </a:solidFill>
                <a:latin typeface="Arial"/>
                <a:ea typeface="+mn-ea"/>
                <a:cs typeface="Arial"/>
              </a:rPr>
              <a:t>them</a:t>
            </a:r>
            <a:r>
              <a:rPr lang="it-IT" dirty="0">
                <a:solidFill>
                  <a:srgbClr val="000090"/>
                </a:solidFill>
                <a:latin typeface="Arial"/>
                <a:ea typeface="+mn-ea"/>
                <a:cs typeface="Arial"/>
              </a:rPr>
              <a:t>. </a:t>
            </a:r>
          </a:p>
        </p:txBody>
      </p:sp>
      <p:pic>
        <p:nvPicPr>
          <p:cNvPr id="106499" name="Immagine 2">
            <a:extLst>
              <a:ext uri="{FF2B5EF4-FFF2-40B4-BE49-F238E27FC236}">
                <a16:creationId xmlns:a16="http://schemas.microsoft.com/office/drawing/2014/main" id="{2F64416F-9073-3649-979D-28C9A87797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1833563"/>
            <a:ext cx="3562350" cy="242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Rectangle 4">
            <a:extLst>
              <a:ext uri="{FF2B5EF4-FFF2-40B4-BE49-F238E27FC236}">
                <a16:creationId xmlns:a16="http://schemas.microsoft.com/office/drawing/2014/main" id="{1C027BDB-56A6-F144-B2A9-5F53F2E60CF0}"/>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6501" name="Rectangle 5">
            <a:extLst>
              <a:ext uri="{FF2B5EF4-FFF2-40B4-BE49-F238E27FC236}">
                <a16:creationId xmlns:a16="http://schemas.microsoft.com/office/drawing/2014/main" id="{0C56C6EA-90BF-AF44-95E8-7AC409C93840}"/>
              </a:ext>
            </a:extLst>
          </p:cNvPr>
          <p:cNvSpPr>
            <a:spLocks noGrp="1"/>
          </p:cNvSpPr>
          <p:nvPr>
            <p:ph type="body" sz="half" idx="1"/>
          </p:nvPr>
        </p:nvSpPr>
        <p:spPr>
          <a:xfrm>
            <a:off x="-385763" y="3327400"/>
            <a:ext cx="4064001" cy="4395788"/>
          </a:xfrm>
        </p:spPr>
        <p:txBody>
          <a:bodyPr/>
          <a:lstStyle/>
          <a:p>
            <a:pPr eaLnBrk="1" hangingPunct="1"/>
            <a:endParaRPr lang="de-DE" altLang="en-US" sz="1800">
              <a:ea typeface="ＭＳ Ｐゴシック" panose="020B0600070205080204" pitchFamily="34" charset="-128"/>
            </a:endParaRPr>
          </a:p>
          <a:p>
            <a:pPr eaLnBrk="1" hangingPunct="1"/>
            <a:endParaRPr lang="de-DE" altLang="en-US" sz="1800">
              <a:ea typeface="ＭＳ Ｐゴシック" panose="020B0600070205080204" pitchFamily="34" charset="-128"/>
            </a:endParaRPr>
          </a:p>
        </p:txBody>
      </p:sp>
      <p:sp>
        <p:nvSpPr>
          <p:cNvPr id="106502" name="Rectangle 6">
            <a:extLst>
              <a:ext uri="{FF2B5EF4-FFF2-40B4-BE49-F238E27FC236}">
                <a16:creationId xmlns:a16="http://schemas.microsoft.com/office/drawing/2014/main" id="{B4291BFE-6E94-5540-839B-61DB81931274}"/>
              </a:ext>
            </a:extLst>
          </p:cNvPr>
          <p:cNvSpPr>
            <a:spLocks noChangeArrowheads="1"/>
          </p:cNvSpPr>
          <p:nvPr/>
        </p:nvSpPr>
        <p:spPr bwMode="auto">
          <a:xfrm>
            <a:off x="-6350" y="1522413"/>
            <a:ext cx="5551488" cy="432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FontTx/>
              <a:buChar char="•"/>
            </a:pPr>
            <a:r>
              <a:rPr lang="de-DE" altLang="en-US" sz="2000" dirty="0" err="1">
                <a:latin typeface="Arial" panose="020B0604020202020204" pitchFamily="34" charset="0"/>
                <a:cs typeface="Arial" panose="020B0604020202020204" pitchFamily="34" charset="0"/>
              </a:rPr>
              <a:t>Applying</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template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coordinates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to</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the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target</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sequence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the</a:t>
            </a:r>
            <a:r>
              <a:rPr lang="de-DE" altLang="en-US" sz="2000" dirty="0">
                <a:latin typeface="Arial" panose="020B0604020202020204" pitchFamily="34" charset="0"/>
                <a:cs typeface="Arial" panose="020B0604020202020204" pitchFamily="34" charset="0"/>
              </a:rPr>
              <a:t> type, </a:t>
            </a:r>
            <a:r>
              <a:rPr lang="de-DE" altLang="en-US" sz="2000" dirty="0" err="1">
                <a:latin typeface="Arial" panose="020B0604020202020204" pitchFamily="34" charset="0"/>
                <a:cs typeface="Arial" panose="020B0604020202020204" pitchFamily="34" charset="0"/>
              </a:rPr>
              <a:t>size</a:t>
            </a:r>
            <a:r>
              <a:rPr lang="de-DE" altLang="en-US" sz="2000" dirty="0">
                <a:latin typeface="Arial" panose="020B0604020202020204" pitchFamily="34" charset="0"/>
                <a:cs typeface="Arial" panose="020B0604020202020204" pitchFamily="34" charset="0"/>
              </a:rPr>
              <a:t>, and </a:t>
            </a:r>
            <a:r>
              <a:rPr lang="de-DE" altLang="en-US" sz="2000" dirty="0" err="1">
                <a:latin typeface="Arial" panose="020B0604020202020204" pitchFamily="34" charset="0"/>
                <a:cs typeface="Arial" panose="020B0604020202020204" pitchFamily="34" charset="0"/>
              </a:rPr>
              <a:t>position</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of</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the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side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chains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can</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change</a:t>
            </a:r>
            <a:r>
              <a:rPr lang="de-DE" altLang="en-US" sz="2000" dirty="0">
                <a:latin typeface="Arial" panose="020B0604020202020204" pitchFamily="34" charset="0"/>
                <a:cs typeface="Arial" panose="020B0604020202020204" pitchFamily="34" charset="0"/>
              </a:rPr>
              <a:t>
The </a:t>
            </a:r>
            <a:r>
              <a:rPr lang="de-DE" altLang="en-US" sz="2000" dirty="0" err="1">
                <a:latin typeface="Arial" panose="020B0604020202020204" pitchFamily="34" charset="0"/>
                <a:cs typeface="Arial" panose="020B0604020202020204" pitchFamily="34" charset="0"/>
              </a:rPr>
              <a:t>location</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of</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the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side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chains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can</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affect</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important</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regions</a:t>
            </a:r>
            <a:r>
              <a:rPr lang="de-DE" altLang="en-US" sz="2000" dirty="0">
                <a:latin typeface="Arial" panose="020B0604020202020204" pitchFamily="34" charset="0"/>
                <a:cs typeface="Arial" panose="020B0604020202020204" pitchFamily="34" charset="0"/>
              </a:rPr>
              <a:t> (e.g., </a:t>
            </a:r>
            <a:r>
              <a:rPr lang="de-DE" altLang="en-US" sz="2000" dirty="0" err="1">
                <a:latin typeface="Arial" panose="020B0604020202020204" pitchFamily="34" charset="0"/>
                <a:cs typeface="Arial" panose="020B0604020202020204" pitchFamily="34" charset="0"/>
              </a:rPr>
              <a:t>active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site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Where</a:t>
            </a:r>
            <a:r>
              <a:rPr lang="de-DE" altLang="en-US" sz="2000" dirty="0">
                <a:latin typeface="Arial" panose="020B0604020202020204" pitchFamily="34" charset="0"/>
                <a:cs typeface="Arial" panose="020B0604020202020204" pitchFamily="34" charset="0"/>
              </a:rPr>
              <a:t> possible, </a:t>
            </a:r>
            <a:r>
              <a:rPr lang="de-DE" altLang="en-US" sz="2000" dirty="0" err="1">
                <a:latin typeface="Arial" panose="020B0604020202020204" pitchFamily="34" charset="0"/>
                <a:cs typeface="Arial" panose="020B0604020202020204" pitchFamily="34" charset="0"/>
              </a:rPr>
              <a:t>it</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is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best</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to</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maintain</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the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conformations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of</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the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side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chains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of</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the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template</a:t>
            </a:r>
            <a:r>
              <a:rPr lang="de-DE" altLang="en-US" sz="2000" dirty="0">
                <a:latin typeface="Arial" panose="020B0604020202020204" pitchFamily="34" charset="0"/>
                <a:cs typeface="Arial" panose="020B0604020202020204" pitchFamily="34" charset="0"/>
              </a:rPr>
              <a:t>.
</a:t>
            </a:r>
            <a:r>
              <a:rPr lang="de-DE" altLang="en-US" sz="2000" b="1" dirty="0">
                <a:solidFill>
                  <a:srgbClr val="028ECE"/>
                </a:solidFill>
                <a:latin typeface="Arial" panose="020B0604020202020204" pitchFamily="34" charset="0"/>
                <a:cs typeface="Arial" panose="020B0604020202020204" pitchFamily="34" charset="0"/>
              </a:rPr>
              <a:t>ROTRAMER LIBRARIES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Contain</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the</a:t>
            </a:r>
            <a:r>
              <a:rPr lang="de-DE" altLang="en-US" sz="2000" dirty="0">
                <a:latin typeface="Arial" panose="020B0604020202020204" pitchFamily="34" charset="0"/>
                <a:cs typeface="Arial" panose="020B0604020202020204" pitchFamily="34" charset="0"/>
              </a:rPr>
              <a:t> possible </a:t>
            </a:r>
            <a:r>
              <a:rPr lang="de-DE" altLang="en-US" sz="2000" dirty="0" err="1">
                <a:latin typeface="Arial" panose="020B0604020202020204" pitchFamily="34" charset="0"/>
                <a:cs typeface="Arial" panose="020B0604020202020204" pitchFamily="34" charset="0"/>
              </a:rPr>
              <a:t>conformers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of</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the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side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chains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conformational</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preferences</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intrinsic</a:t>
            </a:r>
            <a:r>
              <a:rPr lang="de-DE" altLang="en-US" sz="2000" dirty="0">
                <a:latin typeface="Arial" panose="020B0604020202020204" pitchFamily="34" charset="0"/>
                <a:cs typeface="Arial" panose="020B0604020202020204" pitchFamily="34" charset="0"/>
              </a:rPr>
              <a:t> and main-</a:t>
            </a:r>
            <a:r>
              <a:rPr lang="de-DE" altLang="en-US" sz="2000" dirty="0" err="1">
                <a:latin typeface="Arial" panose="020B0604020202020204" pitchFamily="34" charset="0"/>
                <a:cs typeface="Arial" panose="020B0604020202020204" pitchFamily="34" charset="0"/>
              </a:rPr>
              <a:t>chain</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dependent</a:t>
            </a:r>
            <a:r>
              <a:rPr lang="de-DE" altLang="en-US" sz="2000" dirty="0">
                <a:latin typeface="Arial" panose="020B0604020202020204" pitchFamily="34" charset="0"/>
                <a:cs typeface="Arial" panose="020B0604020202020204" pitchFamily="34" charset="0"/>
              </a:rPr>
              <a:t>)
ENERGY OPTIMIZATION: </a:t>
            </a:r>
            <a:r>
              <a:rPr lang="de-DE" altLang="en-US" sz="2000" dirty="0" err="1">
                <a:latin typeface="Arial" panose="020B0604020202020204" pitchFamily="34" charset="0"/>
                <a:cs typeface="Arial" panose="020B0604020202020204" pitchFamily="34" charset="0"/>
              </a:rPr>
              <a:t>Removal</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of</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spherical</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interference</a:t>
            </a:r>
            <a:r>
              <a:rPr lang="de-DE" altLang="en-US" sz="2000" dirty="0">
                <a:latin typeface="Arial" panose="020B0604020202020204" pitchFamily="34" charset="0"/>
                <a:cs typeface="Arial" panose="020B0604020202020204" pitchFamily="34" charset="0"/>
              </a:rPr>
              <a:t> </a:t>
            </a:r>
            <a:r>
              <a:rPr lang="de-DE" altLang="en-US" sz="2000" dirty="0" err="1">
                <a:latin typeface="Arial" panose="020B0604020202020204" pitchFamily="34" charset="0"/>
                <a:cs typeface="Arial" panose="020B0604020202020204" pitchFamily="34" charset="0"/>
              </a:rPr>
              <a:t>phenomena</a:t>
            </a:r>
            <a:r>
              <a:rPr lang="de-DE" altLang="en-US" sz="2000" dirty="0">
                <a:latin typeface="Arial" panose="020B0604020202020204" pitchFamily="34" charset="0"/>
                <a:cs typeface="Arial" panose="020B0604020202020204" pitchFamily="34" charset="0"/>
              </a:rPr>
              <a:t> (</a:t>
            </a:r>
            <a:r>
              <a:rPr lang="de-DE" altLang="en-US" sz="2000" b="1" dirty="0">
                <a:solidFill>
                  <a:schemeClr val="accent2">
                    <a:lumMod val="75000"/>
                  </a:schemeClr>
                </a:solidFill>
                <a:latin typeface="Arial" panose="020B0604020202020204" pitchFamily="34" charset="0"/>
                <a:cs typeface="Arial" panose="020B0604020202020204" pitchFamily="34" charset="0"/>
              </a:rPr>
              <a:t>CLASH</a:t>
            </a:r>
            <a:r>
              <a:rPr lang="de-DE" altLang="en-US" sz="2000" dirty="0">
                <a:latin typeface="Arial" panose="020B0604020202020204" pitchFamily="34" charset="0"/>
                <a:cs typeface="Arial" panose="020B0604020202020204" pitchFamily="34" charset="0"/>
              </a:rPr>
              <a:t>)</a:t>
            </a:r>
          </a:p>
        </p:txBody>
      </p:sp>
      <p:sp>
        <p:nvSpPr>
          <p:cNvPr id="106504" name="Rettangolo 2">
            <a:extLst>
              <a:ext uri="{FF2B5EF4-FFF2-40B4-BE49-F238E27FC236}">
                <a16:creationId xmlns:a16="http://schemas.microsoft.com/office/drawing/2014/main" id="{A5CE7CF6-026B-A14B-BE54-0D51F1F5BC02}"/>
              </a:ext>
            </a:extLst>
          </p:cNvPr>
          <p:cNvSpPr>
            <a:spLocks noChangeArrowheads="1"/>
          </p:cNvSpPr>
          <p:nvPr/>
        </p:nvSpPr>
        <p:spPr bwMode="auto">
          <a:xfrm>
            <a:off x="5545138" y="5483225"/>
            <a:ext cx="360521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n-US" altLang="en-US" sz="1800" b="1" dirty="0">
                <a:solidFill>
                  <a:srgbClr val="028ECE"/>
                </a:solidFill>
                <a:latin typeface="Arial" panose="020B0604020202020204" pitchFamily="34" charset="0"/>
                <a:cs typeface="Arial" panose="020B0604020202020204" pitchFamily="34" charset="0"/>
              </a:rPr>
              <a:t>Rotamers are usually defined as low energy side-chain conformations  </a:t>
            </a:r>
            <a:r>
              <a:rPr lang="it-IT" altLang="en-US" sz="1800" b="1" dirty="0">
                <a:solidFill>
                  <a:srgbClr val="028ECE"/>
                </a:solidFill>
                <a:latin typeface="Arial" panose="020B0604020202020204" pitchFamily="34" charset="0"/>
                <a:cs typeface="Arial" panose="020B0604020202020204" pitchFamily="34" charset="0"/>
                <a:sym typeface="Wingdings" pitchFamily="2" charset="2"/>
              </a:rPr>
              <a:t> mode </a:t>
            </a:r>
            <a:r>
              <a:rPr lang="it-IT" altLang="en-US" sz="1800" b="1" dirty="0" err="1">
                <a:solidFill>
                  <a:srgbClr val="028ECE"/>
                </a:solidFill>
                <a:latin typeface="Arial" panose="020B0604020202020204" pitchFamily="34" charset="0"/>
                <a:cs typeface="Arial" panose="020B0604020202020204" pitchFamily="34" charset="0"/>
                <a:sym typeface="Wingdings" pitchFamily="2" charset="2"/>
              </a:rPr>
              <a:t>among</a:t>
            </a:r>
            <a:r>
              <a:rPr lang="it-IT" altLang="en-US" sz="1800" b="1" dirty="0">
                <a:solidFill>
                  <a:srgbClr val="028ECE"/>
                </a:solidFill>
                <a:latin typeface="Arial" panose="020B0604020202020204" pitchFamily="34" charset="0"/>
                <a:cs typeface="Arial" panose="020B0604020202020204" pitchFamily="34" charset="0"/>
                <a:sym typeface="Wingdings" pitchFamily="2" charset="2"/>
              </a:rPr>
              <a:t> </a:t>
            </a:r>
            <a:r>
              <a:rPr lang="it-IT" altLang="en-US" sz="1800" b="1" dirty="0" err="1">
                <a:solidFill>
                  <a:srgbClr val="028ECE"/>
                </a:solidFill>
                <a:latin typeface="Arial" panose="020B0604020202020204" pitchFamily="34" charset="0"/>
                <a:cs typeface="Arial" panose="020B0604020202020204" pitchFamily="34" charset="0"/>
                <a:sym typeface="Wingdings" pitchFamily="2" charset="2"/>
              </a:rPr>
              <a:t>observed</a:t>
            </a:r>
            <a:r>
              <a:rPr lang="it-IT" altLang="en-US" sz="1800" b="1" dirty="0">
                <a:solidFill>
                  <a:srgbClr val="028ECE"/>
                </a:solidFill>
                <a:latin typeface="Arial" panose="020B0604020202020204" pitchFamily="34" charset="0"/>
                <a:cs typeface="Arial" panose="020B0604020202020204" pitchFamily="34" charset="0"/>
                <a:sym typeface="Wingdings" pitchFamily="2" charset="2"/>
              </a:rPr>
              <a:t> in </a:t>
            </a:r>
            <a:r>
              <a:rPr lang="it-IT" altLang="en-US" sz="1800" b="1" dirty="0" err="1">
                <a:solidFill>
                  <a:srgbClr val="028ECE"/>
                </a:solidFill>
                <a:latin typeface="Arial" panose="020B0604020202020204" pitchFamily="34" charset="0"/>
                <a:cs typeface="Arial" panose="020B0604020202020204" pitchFamily="34" charset="0"/>
                <a:sym typeface="Wingdings" pitchFamily="2" charset="2"/>
              </a:rPr>
              <a:t>structures</a:t>
            </a:r>
            <a:endParaRPr lang="it-IT" altLang="en-US" sz="1800" b="1" dirty="0">
              <a:solidFill>
                <a:srgbClr val="028ECE"/>
              </a:solidFill>
              <a:latin typeface="Arial" panose="020B0604020202020204" pitchFamily="34" charset="0"/>
              <a:cs typeface="Arial" panose="020B0604020202020204" pitchFamily="34" charset="0"/>
            </a:endParaRPr>
          </a:p>
        </p:txBody>
      </p:sp>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299C2F9-539A-C242-A2FA-992EFF12185C}"/>
              </a:ext>
            </a:extLst>
          </p:cNvPr>
          <p:cNvSpPr/>
          <p:nvPr/>
        </p:nvSpPr>
        <p:spPr>
          <a:xfrm>
            <a:off x="5340350" y="1698625"/>
            <a:ext cx="3727450" cy="4524375"/>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endParaRPr lang="it-IT" dirty="0">
              <a:solidFill>
                <a:srgbClr val="000090"/>
              </a:solidFill>
              <a:latin typeface="Arial"/>
              <a:ea typeface="+mn-ea"/>
              <a:cs typeface="Arial"/>
            </a:endParaRPr>
          </a:p>
          <a:p>
            <a:pPr algn="ctr" eaLnBrk="1" fontAlgn="auto" hangingPunct="1">
              <a:spcBef>
                <a:spcPts val="0"/>
              </a:spcBef>
              <a:spcAft>
                <a:spcPts val="0"/>
              </a:spcAft>
              <a:defRPr/>
            </a:pPr>
            <a:r>
              <a:rPr lang="it-IT" dirty="0" err="1">
                <a:solidFill>
                  <a:srgbClr val="000090"/>
                </a:solidFill>
                <a:latin typeface="Arial"/>
                <a:ea typeface="+mn-ea"/>
                <a:cs typeface="Arial"/>
              </a:rPr>
              <a:t>Pair</a:t>
            </a:r>
            <a:r>
              <a:rPr lang="it-IT" dirty="0">
                <a:solidFill>
                  <a:srgbClr val="000090"/>
                </a:solidFill>
                <a:latin typeface="Arial"/>
                <a:ea typeface="+mn-ea"/>
                <a:cs typeface="Arial"/>
              </a:rPr>
              <a:t> </a:t>
            </a:r>
            <a:r>
              <a:rPr lang="it-IT" dirty="0" err="1">
                <a:solidFill>
                  <a:srgbClr val="000090"/>
                </a:solidFill>
                <a:latin typeface="Arial"/>
                <a:ea typeface="+mn-ea"/>
                <a:cs typeface="Arial"/>
              </a:rPr>
              <a:t>potentials</a:t>
            </a:r>
            <a:endParaRPr lang="it-IT" dirty="0">
              <a:solidFill>
                <a:srgbClr val="000090"/>
              </a:solidFill>
              <a:latin typeface="Arial"/>
              <a:ea typeface="+mn-ea"/>
              <a:cs typeface="Arial"/>
            </a:endParaRPr>
          </a:p>
        </p:txBody>
      </p:sp>
      <p:sp>
        <p:nvSpPr>
          <p:cNvPr id="29" name="Rectangle 4">
            <a:extLst>
              <a:ext uri="{FF2B5EF4-FFF2-40B4-BE49-F238E27FC236}">
                <a16:creationId xmlns:a16="http://schemas.microsoft.com/office/drawing/2014/main" id="{6570A7A8-516F-1745-B382-B77B2A2D57A5}"/>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7524" name="Rectangle 6">
            <a:extLst>
              <a:ext uri="{FF2B5EF4-FFF2-40B4-BE49-F238E27FC236}">
                <a16:creationId xmlns:a16="http://schemas.microsoft.com/office/drawing/2014/main" id="{CBF4F742-16B7-8D44-8E3A-93AC4954E1CF}"/>
              </a:ext>
            </a:extLst>
          </p:cNvPr>
          <p:cNvSpPr>
            <a:spLocks noChangeArrowheads="1"/>
          </p:cNvSpPr>
          <p:nvPr/>
        </p:nvSpPr>
        <p:spPr bwMode="auto">
          <a:xfrm>
            <a:off x="238125" y="1624013"/>
            <a:ext cx="5022850" cy="432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800100" indent="-3429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de-DE" altLang="en-US" sz="2400" b="1" dirty="0">
                <a:latin typeface="Arial" panose="020B0604020202020204" pitchFamily="34" charset="0"/>
                <a:cs typeface="Arial" panose="020B0604020202020204" pitchFamily="34" charset="0"/>
              </a:rPr>
              <a:t>The </a:t>
            </a:r>
            <a:r>
              <a:rPr lang="de-DE" altLang="en-US" sz="2400" b="1" dirty="0" err="1">
                <a:latin typeface="Arial" panose="020B0604020202020204" pitchFamily="34" charset="0"/>
                <a:cs typeface="Arial" panose="020B0604020202020204" pitchFamily="34" charset="0"/>
              </a:rPr>
              <a:t>model</a:t>
            </a:r>
            <a:r>
              <a:rPr lang="de-DE" altLang="en-US" sz="2400" b="1" dirty="0">
                <a:latin typeface="Arial" panose="020B0604020202020204" pitchFamily="34" charset="0"/>
                <a:cs typeface="Arial" panose="020B0604020202020204" pitchFamily="34" charset="0"/>
              </a:rPr>
              <a:t> </a:t>
            </a:r>
            <a:r>
              <a:rPr lang="de-DE" altLang="en-US" sz="2400" b="1" dirty="0" err="1">
                <a:latin typeface="Arial" panose="020B0604020202020204" pitchFamily="34" charset="0"/>
                <a:cs typeface="Arial" panose="020B0604020202020204" pitchFamily="34" charset="0"/>
              </a:rPr>
              <a:t>is</a:t>
            </a:r>
            <a:r>
              <a:rPr lang="de-DE" altLang="en-US" sz="2400" b="1" dirty="0">
                <a:latin typeface="Arial" panose="020B0604020202020204" pitchFamily="34" charset="0"/>
                <a:cs typeface="Arial" panose="020B0604020202020204" pitchFamily="34" charset="0"/>
              </a:rPr>
              <a:t> a </a:t>
            </a:r>
            <a:r>
              <a:rPr lang="de-DE" altLang="en-US" sz="2400" b="1" dirty="0" err="1">
                <a:latin typeface="Arial" panose="020B0604020202020204" pitchFamily="34" charset="0"/>
                <a:cs typeface="Arial" panose="020B0604020202020204" pitchFamily="34" charset="0"/>
              </a:rPr>
              <a:t>hypothesis</a:t>
            </a:r>
            <a:r>
              <a:rPr lang="de-DE" altLang="en-US" sz="2400" b="1" dirty="0">
                <a:latin typeface="Arial" panose="020B0604020202020204" pitchFamily="34" charset="0"/>
                <a:cs typeface="Arial" panose="020B0604020202020204" pitchFamily="34" charset="0"/>
              </a:rPr>
              <a:t>, </a:t>
            </a:r>
            <a:r>
              <a:rPr lang="de-DE" altLang="en-US" sz="2400" b="1" dirty="0" err="1">
                <a:latin typeface="Arial" panose="020B0604020202020204" pitchFamily="34" charset="0"/>
                <a:cs typeface="Arial" panose="020B0604020202020204" pitchFamily="34" charset="0"/>
              </a:rPr>
              <a:t>you</a:t>
            </a:r>
            <a:r>
              <a:rPr lang="de-DE" altLang="en-US" sz="2400" b="1" dirty="0">
                <a:latin typeface="Arial" panose="020B0604020202020204" pitchFamily="34" charset="0"/>
                <a:cs typeface="Arial" panose="020B0604020202020204" pitchFamily="34" charset="0"/>
              </a:rPr>
              <a:t> </a:t>
            </a:r>
            <a:r>
              <a:rPr lang="de-DE" altLang="en-US" sz="2400" b="1" dirty="0" err="1">
                <a:latin typeface="Arial" panose="020B0604020202020204" pitchFamily="34" charset="0"/>
                <a:cs typeface="Arial" panose="020B0604020202020204" pitchFamily="34" charset="0"/>
              </a:rPr>
              <a:t>need</a:t>
            </a:r>
            <a:r>
              <a:rPr lang="de-DE" altLang="en-US" sz="2400" b="1" dirty="0">
                <a:latin typeface="Arial" panose="020B0604020202020204" pitchFamily="34" charset="0"/>
                <a:cs typeface="Arial" panose="020B0604020202020204" pitchFamily="34" charset="0"/>
              </a:rPr>
              <a:t>:</a:t>
            </a:r>
          </a:p>
          <a:p>
            <a:pPr marL="342900" indent="-342900"/>
            <a:r>
              <a:rPr lang="de-DE" altLang="en-US" sz="2400" b="1" dirty="0" err="1">
                <a:latin typeface="Arial" panose="020B0604020202020204" pitchFamily="34" charset="0"/>
                <a:cs typeface="Arial" panose="020B0604020202020204" pitchFamily="34" charset="0"/>
              </a:rPr>
              <a:t>Stereochemical</a:t>
            </a:r>
            <a:r>
              <a:rPr lang="de-DE" altLang="en-US" sz="2400" b="1" dirty="0">
                <a:latin typeface="Arial" panose="020B0604020202020204" pitchFamily="34" charset="0"/>
                <a:cs typeface="Arial" panose="020B0604020202020204" pitchFamily="34" charset="0"/>
              </a:rPr>
              <a:t> </a:t>
            </a:r>
            <a:r>
              <a:rPr lang="de-DE" altLang="en-US" sz="2400" b="1" dirty="0" err="1">
                <a:latin typeface="Arial" panose="020B0604020202020204" pitchFamily="34" charset="0"/>
                <a:cs typeface="Arial" panose="020B0604020202020204" pitchFamily="34" charset="0"/>
              </a:rPr>
              <a:t>quality</a:t>
            </a:r>
            <a:r>
              <a:rPr lang="de-DE" altLang="en-US" sz="2400" b="1" dirty="0">
                <a:latin typeface="Arial" panose="020B0604020202020204" pitchFamily="34" charset="0"/>
                <a:cs typeface="Arial" panose="020B0604020202020204" pitchFamily="34" charset="0"/>
              </a:rPr>
              <a:t> </a:t>
            </a:r>
            <a:r>
              <a:rPr lang="de-DE" altLang="en-US" sz="2400" b="1" dirty="0" err="1">
                <a:latin typeface="Arial" panose="020B0604020202020204" pitchFamily="34" charset="0"/>
                <a:cs typeface="Arial" panose="020B0604020202020204" pitchFamily="34" charset="0"/>
              </a:rPr>
              <a:t>evaluation</a:t>
            </a:r>
            <a:r>
              <a:rPr lang="de-DE" altLang="en-US" sz="2400" b="1" dirty="0">
                <a:latin typeface="Arial" panose="020B0604020202020204" pitchFamily="34" charset="0"/>
                <a:cs typeface="Arial" panose="020B0604020202020204" pitchFamily="34" charset="0"/>
              </a:rPr>
              <a:t>:</a:t>
            </a:r>
            <a:r>
              <a:rPr lang="de-DE" altLang="en-US" sz="2400" dirty="0">
                <a:latin typeface="Arial" panose="020B0604020202020204" pitchFamily="34" charset="0"/>
                <a:cs typeface="Arial" panose="020B0604020202020204" pitchFamily="34" charset="0"/>
              </a:rPr>
              <a:t>
Bond </a:t>
            </a:r>
            <a:r>
              <a:rPr lang="de-DE" altLang="en-US" sz="2400" dirty="0" err="1">
                <a:latin typeface="Arial" panose="020B0604020202020204" pitchFamily="34" charset="0"/>
                <a:cs typeface="Arial" panose="020B0604020202020204" pitchFamily="34" charset="0"/>
              </a:rPr>
              <a:t>lengths</a:t>
            </a:r>
            <a:r>
              <a:rPr lang="de-DE" altLang="en-US" sz="2400" dirty="0">
                <a:latin typeface="Arial" panose="020B0604020202020204" pitchFamily="34" charset="0"/>
                <a:cs typeface="Arial" panose="020B0604020202020204" pitchFamily="34" charset="0"/>
              </a:rPr>
              <a:t> and </a:t>
            </a:r>
            <a:r>
              <a:rPr lang="de-DE" altLang="en-US" sz="2400" dirty="0" err="1">
                <a:latin typeface="Arial" panose="020B0604020202020204" pitchFamily="34" charset="0"/>
                <a:cs typeface="Arial" panose="020B0604020202020204" pitchFamily="34" charset="0"/>
              </a:rPr>
              <a:t>angles</a:t>
            </a:r>
            <a:r>
              <a:rPr lang="de-DE" altLang="en-US" sz="2400" dirty="0">
                <a:latin typeface="Arial" panose="020B0604020202020204" pitchFamily="34" charset="0"/>
                <a:cs typeface="Arial" panose="020B0604020202020204" pitchFamily="34" charset="0"/>
              </a:rPr>
              <a:t>
</a:t>
            </a:r>
            <a:r>
              <a:rPr lang="de-DE" altLang="en-US" sz="2400" dirty="0" err="1">
                <a:latin typeface="Arial" panose="020B0604020202020204" pitchFamily="34" charset="0"/>
                <a:cs typeface="Arial" panose="020B0604020202020204" pitchFamily="34" charset="0"/>
              </a:rPr>
              <a:t>Torsional</a:t>
            </a:r>
            <a:r>
              <a:rPr lang="de-DE" altLang="en-US" sz="2400" dirty="0">
                <a:latin typeface="Arial" panose="020B0604020202020204" pitchFamily="34" charset="0"/>
                <a:cs typeface="Arial" panose="020B0604020202020204" pitchFamily="34" charset="0"/>
              </a:rPr>
              <a:t> </a:t>
            </a:r>
            <a:r>
              <a:rPr lang="de-DE" altLang="en-US" sz="2400" dirty="0" err="1">
                <a:latin typeface="Arial" panose="020B0604020202020204" pitchFamily="34" charset="0"/>
                <a:cs typeface="Arial" panose="020B0604020202020204" pitchFamily="34" charset="0"/>
              </a:rPr>
              <a:t>angles</a:t>
            </a:r>
            <a:r>
              <a:rPr lang="de-DE" altLang="en-US" sz="2400" dirty="0">
                <a:latin typeface="Arial" panose="020B0604020202020204" pitchFamily="34" charset="0"/>
                <a:cs typeface="Arial" panose="020B0604020202020204" pitchFamily="34" charset="0"/>
              </a:rPr>
              <a:t>
</a:t>
            </a:r>
            <a:r>
              <a:rPr lang="de-DE" altLang="en-US" sz="2400" dirty="0" err="1">
                <a:latin typeface="Arial" panose="020B0604020202020204" pitchFamily="34" charset="0"/>
                <a:cs typeface="Arial" panose="020B0604020202020204" pitchFamily="34" charset="0"/>
              </a:rPr>
              <a:t>Flatness</a:t>
            </a:r>
            <a:r>
              <a:rPr lang="de-DE" altLang="en-US" sz="2400" dirty="0">
                <a:latin typeface="Arial" panose="020B0604020202020204" pitchFamily="34" charset="0"/>
                <a:cs typeface="Arial" panose="020B0604020202020204" pitchFamily="34" charset="0"/>
              </a:rPr>
              <a:t> </a:t>
            </a:r>
            <a:r>
              <a:rPr lang="de-DE" altLang="en-US" sz="2400" dirty="0" err="1">
                <a:latin typeface="Arial" panose="020B0604020202020204" pitchFamily="34" charset="0"/>
                <a:cs typeface="Arial" panose="020B0604020202020204" pitchFamily="34" charset="0"/>
              </a:rPr>
              <a:t>aromatic</a:t>
            </a:r>
            <a:r>
              <a:rPr lang="de-DE" altLang="en-US" sz="2400" dirty="0">
                <a:latin typeface="Arial" panose="020B0604020202020204" pitchFamily="34" charset="0"/>
                <a:cs typeface="Arial" panose="020B0604020202020204" pitchFamily="34" charset="0"/>
              </a:rPr>
              <a:t> rings
</a:t>
            </a:r>
            <a:r>
              <a:rPr lang="de-DE" altLang="en-US" sz="2400" dirty="0" err="1">
                <a:latin typeface="Arial" panose="020B0604020202020204" pitchFamily="34" charset="0"/>
                <a:cs typeface="Arial" panose="020B0604020202020204" pitchFamily="34" charset="0"/>
              </a:rPr>
              <a:t>Chirality</a:t>
            </a:r>
            <a:r>
              <a:rPr lang="de-DE" altLang="en-US" sz="2400" dirty="0">
                <a:latin typeface="Arial" panose="020B0604020202020204" pitchFamily="34" charset="0"/>
                <a:cs typeface="Arial" panose="020B0604020202020204" pitchFamily="34" charset="0"/>
              </a:rPr>
              <a:t> C
</a:t>
            </a:r>
            <a:r>
              <a:rPr lang="de-DE" altLang="en-US" sz="2400" b="1" dirty="0" err="1">
                <a:latin typeface="Arial" panose="020B0604020202020204" pitchFamily="34" charset="0"/>
                <a:cs typeface="Arial" panose="020B0604020202020204" pitchFamily="34" charset="0"/>
              </a:rPr>
              <a:t>Stability</a:t>
            </a:r>
            <a:r>
              <a:rPr lang="de-DE" altLang="en-US" sz="2400" b="1" dirty="0">
                <a:latin typeface="Arial" panose="020B0604020202020204" pitchFamily="34" charset="0"/>
                <a:cs typeface="Arial" panose="020B0604020202020204" pitchFamily="34" charset="0"/>
              </a:rPr>
              <a:t>:</a:t>
            </a:r>
            <a:r>
              <a:rPr lang="de-DE" altLang="en-US" sz="2400" dirty="0">
                <a:latin typeface="Arial" panose="020B0604020202020204" pitchFamily="34" charset="0"/>
                <a:cs typeface="Arial" panose="020B0604020202020204" pitchFamily="34" charset="0"/>
              </a:rPr>
              <a:t>
Pair </a:t>
            </a:r>
            <a:r>
              <a:rPr lang="de-DE" altLang="en-US" sz="2400" dirty="0" err="1">
                <a:latin typeface="Arial" panose="020B0604020202020204" pitchFamily="34" charset="0"/>
                <a:cs typeface="Arial" panose="020B0604020202020204" pitchFamily="34" charset="0"/>
              </a:rPr>
              <a:t>potentials</a:t>
            </a:r>
            <a:r>
              <a:rPr lang="de-DE" altLang="en-US" sz="2400" dirty="0">
                <a:latin typeface="Arial" panose="020B0604020202020204" pitchFamily="34" charset="0"/>
                <a:cs typeface="Arial" panose="020B0604020202020204" pitchFamily="34" charset="0"/>
              </a:rPr>
              <a:t> (</a:t>
            </a:r>
            <a:r>
              <a:rPr lang="de-DE" altLang="en-US" sz="2400" dirty="0" err="1">
                <a:latin typeface="Arial" panose="020B0604020202020204" pitchFamily="34" charset="0"/>
                <a:cs typeface="Arial" panose="020B0604020202020204" pitchFamily="34" charset="0"/>
              </a:rPr>
              <a:t>aa-aa</a:t>
            </a:r>
            <a:r>
              <a:rPr lang="de-DE" altLang="en-US" sz="2400" dirty="0">
                <a:latin typeface="Arial" panose="020B0604020202020204" pitchFamily="34" charset="0"/>
                <a:cs typeface="Arial" panose="020B0604020202020204" pitchFamily="34" charset="0"/>
              </a:rPr>
              <a:t> </a:t>
            </a:r>
            <a:r>
              <a:rPr lang="de-DE" altLang="en-US" sz="2400" dirty="0" err="1">
                <a:latin typeface="Arial" panose="020B0604020202020204" pitchFamily="34" charset="0"/>
                <a:cs typeface="Arial" panose="020B0604020202020204" pitchFamily="34" charset="0"/>
              </a:rPr>
              <a:t>interactions</a:t>
            </a:r>
            <a:r>
              <a:rPr lang="de-DE" altLang="en-US" sz="2400" dirty="0">
                <a:latin typeface="Arial" panose="020B0604020202020204" pitchFamily="34" charset="0"/>
                <a:cs typeface="Arial" panose="020B0604020202020204" pitchFamily="34" charset="0"/>
              </a:rPr>
              <a:t>)
</a:t>
            </a:r>
            <a:r>
              <a:rPr lang="de-DE" altLang="en-US" sz="2400" dirty="0" err="1">
                <a:latin typeface="Arial" panose="020B0604020202020204" pitchFamily="34" charset="0"/>
                <a:cs typeface="Arial" panose="020B0604020202020204" pitchFamily="34" charset="0"/>
              </a:rPr>
              <a:t>Solvation</a:t>
            </a:r>
            <a:r>
              <a:rPr lang="de-DE" altLang="en-US" sz="2400" dirty="0">
                <a:latin typeface="Arial" panose="020B0604020202020204" pitchFamily="34" charset="0"/>
                <a:cs typeface="Arial" panose="020B0604020202020204" pitchFamily="34" charset="0"/>
              </a:rPr>
              <a:t> </a:t>
            </a:r>
            <a:r>
              <a:rPr lang="de-DE" altLang="en-US" sz="2400" dirty="0" err="1">
                <a:latin typeface="Arial" panose="020B0604020202020204" pitchFamily="34" charset="0"/>
                <a:cs typeface="Arial" panose="020B0604020202020204" pitchFamily="34" charset="0"/>
              </a:rPr>
              <a:t>potentials</a:t>
            </a:r>
            <a:r>
              <a:rPr lang="de-DE" altLang="en-US" sz="2400" dirty="0">
                <a:latin typeface="Arial" panose="020B0604020202020204" pitchFamily="34" charset="0"/>
                <a:cs typeface="Arial" panose="020B0604020202020204" pitchFamily="34" charset="0"/>
              </a:rPr>
              <a:t> (</a:t>
            </a:r>
            <a:r>
              <a:rPr lang="de-DE" altLang="en-US" sz="2400" dirty="0" err="1">
                <a:latin typeface="Arial" panose="020B0604020202020204" pitchFamily="34" charset="0"/>
                <a:cs typeface="Arial" panose="020B0604020202020204" pitchFamily="34" charset="0"/>
              </a:rPr>
              <a:t>aa</a:t>
            </a:r>
            <a:r>
              <a:rPr lang="de-DE" altLang="en-US" sz="2400" dirty="0">
                <a:latin typeface="Arial" panose="020B0604020202020204" pitchFamily="34" charset="0"/>
                <a:cs typeface="Arial" panose="020B0604020202020204" pitchFamily="34" charset="0"/>
              </a:rPr>
              <a:t>-solvent)</a:t>
            </a:r>
            <a:endParaRPr lang="de-DE" altLang="en-US" sz="2000" dirty="0">
              <a:latin typeface="Arial" panose="020B0604020202020204" pitchFamily="34" charset="0"/>
              <a:cs typeface="Arial" panose="020B0604020202020204" pitchFamily="34" charset="0"/>
            </a:endParaRPr>
          </a:p>
        </p:txBody>
      </p:sp>
      <p:sp>
        <p:nvSpPr>
          <p:cNvPr id="107525" name="Text Box 7">
            <a:extLst>
              <a:ext uri="{FF2B5EF4-FFF2-40B4-BE49-F238E27FC236}">
                <a16:creationId xmlns:a16="http://schemas.microsoft.com/office/drawing/2014/main" id="{E749CE06-D7A0-E041-84EE-2FB09D3CDD8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dirty="0">
                <a:latin typeface="Arial" panose="020B0604020202020204" pitchFamily="34" charset="0"/>
                <a:cs typeface="Arial" panose="020B0604020202020204" pitchFamily="34" charset="0"/>
              </a:rPr>
              <a:t>5. MODEL QUALITY CONTROL</a:t>
            </a:r>
            <a:endParaRPr lang="it-IT" altLang="en-US" sz="2700" dirty="0">
              <a:latin typeface="Arial" panose="020B0604020202020204" pitchFamily="34" charset="0"/>
              <a:cs typeface="Arial" panose="020B0604020202020204" pitchFamily="34" charset="0"/>
            </a:endParaRPr>
          </a:p>
        </p:txBody>
      </p:sp>
      <p:pic>
        <p:nvPicPr>
          <p:cNvPr id="107526" name="Picture 2" descr="FigCap011_Fig_30">
            <a:extLst>
              <a:ext uri="{FF2B5EF4-FFF2-40B4-BE49-F238E27FC236}">
                <a16:creationId xmlns:a16="http://schemas.microsoft.com/office/drawing/2014/main" id="{5B9FDDF1-0C13-2142-9CB5-264E06A86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513" y="1931988"/>
            <a:ext cx="3159125" cy="367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4">
            <a:extLst>
              <a:ext uri="{FF2B5EF4-FFF2-40B4-BE49-F238E27FC236}">
                <a16:creationId xmlns:a16="http://schemas.microsoft.com/office/drawing/2014/main" id="{05BFAA6C-069E-E445-AEBF-62945FB2237E}"/>
              </a:ext>
            </a:extLst>
          </p:cNvPr>
          <p:cNvSpPr txBox="1">
            <a:spLocks noChangeArrowheads="1"/>
          </p:cNvSpPr>
          <p:nvPr/>
        </p:nvSpPr>
        <p:spPr>
          <a:xfrm>
            <a:off x="685800" y="-98425"/>
            <a:ext cx="7772400" cy="1223963"/>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2800" b="1">
                <a:solidFill>
                  <a:schemeClr val="accent1">
                    <a:lumMod val="75000"/>
                  </a:schemeClr>
                </a:solidFill>
                <a:latin typeface="Arial"/>
                <a:cs typeface="Arial"/>
                <a:sym typeface="Symbol" pitchFamily="18" charset="2"/>
              </a:rPr>
              <a:t>HOMOLOGY MODELLING by steps</a:t>
            </a:r>
            <a:endParaRPr lang="it-IT" sz="2800" b="1" dirty="0">
              <a:solidFill>
                <a:schemeClr val="accent1">
                  <a:lumMod val="75000"/>
                </a:schemeClr>
              </a:solidFill>
              <a:latin typeface="Arial"/>
              <a:cs typeface="Arial"/>
              <a:sym typeface="Symbol" pitchFamily="18" charset="2"/>
            </a:endParaRPr>
          </a:p>
        </p:txBody>
      </p:sp>
      <p:sp>
        <p:nvSpPr>
          <p:cNvPr id="109571" name="Text Box 7">
            <a:extLst>
              <a:ext uri="{FF2B5EF4-FFF2-40B4-BE49-F238E27FC236}">
                <a16:creationId xmlns:a16="http://schemas.microsoft.com/office/drawing/2014/main" id="{18293D47-F91D-6148-B7A4-DD84CD674F36}"/>
              </a:ext>
            </a:extLst>
          </p:cNvPr>
          <p:cNvSpPr txBox="1">
            <a:spLocks noChangeArrowheads="1"/>
          </p:cNvSpPr>
          <p:nvPr/>
        </p:nvSpPr>
        <p:spPr bwMode="auto">
          <a:xfrm>
            <a:off x="441325" y="885825"/>
            <a:ext cx="84312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it-IT" altLang="en-US" sz="2800" b="1" dirty="0">
                <a:latin typeface="Arial" panose="020B0604020202020204" pitchFamily="34" charset="0"/>
                <a:cs typeface="Arial" panose="020B0604020202020204" pitchFamily="34" charset="0"/>
              </a:rPr>
              <a:t>5. MODEL QUALITY CONTROL</a:t>
            </a:r>
            <a:endParaRPr lang="it-IT" altLang="en-US" sz="2700" dirty="0">
              <a:latin typeface="Arial" panose="020B0604020202020204" pitchFamily="34" charset="0"/>
              <a:cs typeface="Arial" panose="020B0604020202020204" pitchFamily="34" charset="0"/>
            </a:endParaRPr>
          </a:p>
        </p:txBody>
      </p:sp>
      <p:pic>
        <p:nvPicPr>
          <p:cNvPr id="109572" name="Picture 2" descr="FigCap11_Fig_28">
            <a:extLst>
              <a:ext uri="{FF2B5EF4-FFF2-40B4-BE49-F238E27FC236}">
                <a16:creationId xmlns:a16="http://schemas.microsoft.com/office/drawing/2014/main" id="{C62BEDE0-E729-1440-AAE7-6158A2139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5883"/>
          <a:stretch>
            <a:fillRect/>
          </a:stretch>
        </p:blipFill>
        <p:spPr bwMode="auto">
          <a:xfrm>
            <a:off x="915988" y="1498600"/>
            <a:ext cx="3957063" cy="534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02152BD6-0A9A-03BD-9FD6-F43846475537}"/>
              </a:ext>
            </a:extLst>
          </p:cNvPr>
          <p:cNvSpPr txBox="1"/>
          <p:nvPr/>
        </p:nvSpPr>
        <p:spPr>
          <a:xfrm>
            <a:off x="4855295" y="2180812"/>
            <a:ext cx="3400148"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it-IT" dirty="0" err="1"/>
              <a:t>Deviations</a:t>
            </a:r>
            <a:r>
              <a:rPr lang="it-IT" dirty="0"/>
              <a:t> from </a:t>
            </a:r>
            <a:r>
              <a:rPr lang="it-IT" dirty="0" err="1"/>
              <a:t>ideal</a:t>
            </a:r>
            <a:r>
              <a:rPr lang="it-IT" dirty="0"/>
              <a:t> </a:t>
            </a:r>
            <a:r>
              <a:rPr lang="it-IT" dirty="0" err="1"/>
              <a:t>geometry</a:t>
            </a:r>
            <a:r>
              <a:rPr lang="it-IT" dirty="0"/>
              <a:t> of side chains</a:t>
            </a:r>
          </a:p>
        </p:txBody>
      </p:sp>
      <p:sp>
        <p:nvSpPr>
          <p:cNvPr id="3" name="CasellaDiTesto 2">
            <a:extLst>
              <a:ext uri="{FF2B5EF4-FFF2-40B4-BE49-F238E27FC236}">
                <a16:creationId xmlns:a16="http://schemas.microsoft.com/office/drawing/2014/main" id="{6870866B-B926-03E2-BC6B-92B997992DB3}"/>
              </a:ext>
            </a:extLst>
          </p:cNvPr>
          <p:cNvSpPr txBox="1"/>
          <p:nvPr/>
        </p:nvSpPr>
        <p:spPr>
          <a:xfrm>
            <a:off x="4855295" y="3024892"/>
            <a:ext cx="3400148"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it-IT" dirty="0" err="1"/>
              <a:t>Deviations</a:t>
            </a:r>
            <a:r>
              <a:rPr lang="it-IT" dirty="0"/>
              <a:t> from </a:t>
            </a:r>
            <a:r>
              <a:rPr lang="it-IT" dirty="0" err="1"/>
              <a:t>planarity</a:t>
            </a:r>
            <a:r>
              <a:rPr lang="it-IT" dirty="0"/>
              <a:t> of the peptide bonds</a:t>
            </a:r>
          </a:p>
        </p:txBody>
      </p:sp>
      <p:sp>
        <p:nvSpPr>
          <p:cNvPr id="4" name="CasellaDiTesto 3">
            <a:extLst>
              <a:ext uri="{FF2B5EF4-FFF2-40B4-BE49-F238E27FC236}">
                <a16:creationId xmlns:a16="http://schemas.microsoft.com/office/drawing/2014/main" id="{C94EA2FC-83D7-6CC5-13EE-319E9890281C}"/>
              </a:ext>
            </a:extLst>
          </p:cNvPr>
          <p:cNvSpPr txBox="1"/>
          <p:nvPr/>
        </p:nvSpPr>
        <p:spPr>
          <a:xfrm>
            <a:off x="4855295" y="3957752"/>
            <a:ext cx="3400148"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it-IT" dirty="0" err="1"/>
              <a:t>Deviations</a:t>
            </a:r>
            <a:r>
              <a:rPr lang="it-IT" dirty="0"/>
              <a:t> from C-alpha </a:t>
            </a:r>
            <a:r>
              <a:rPr lang="it-IT" dirty="0" err="1"/>
              <a:t>geometry</a:t>
            </a:r>
            <a:endParaRPr lang="it-IT" dirty="0"/>
          </a:p>
        </p:txBody>
      </p:sp>
      <p:sp>
        <p:nvSpPr>
          <p:cNvPr id="5" name="CasellaDiTesto 4">
            <a:extLst>
              <a:ext uri="{FF2B5EF4-FFF2-40B4-BE49-F238E27FC236}">
                <a16:creationId xmlns:a16="http://schemas.microsoft.com/office/drawing/2014/main" id="{F3CDFADC-CBF9-BFF9-D3B3-5384C8F72C60}"/>
              </a:ext>
            </a:extLst>
          </p:cNvPr>
          <p:cNvSpPr txBox="1"/>
          <p:nvPr/>
        </p:nvSpPr>
        <p:spPr>
          <a:xfrm>
            <a:off x="4855295" y="4764530"/>
            <a:ext cx="3400148" cy="369332"/>
          </a:xfrm>
          <a:prstGeom prst="rect">
            <a:avLst/>
          </a:prstGeom>
          <a:solidFill>
            <a:schemeClr val="tx2">
              <a:lumMod val="20000"/>
              <a:lumOff val="80000"/>
            </a:schemeClr>
          </a:solidFill>
          <a:ln>
            <a:solidFill>
              <a:schemeClr val="tx1"/>
            </a:solidFill>
          </a:ln>
        </p:spPr>
        <p:txBody>
          <a:bodyPr wrap="square" rtlCol="0">
            <a:spAutoFit/>
          </a:bodyPr>
          <a:lstStyle/>
          <a:p>
            <a:pPr algn="ctr"/>
            <a:r>
              <a:rPr lang="it-IT" dirty="0" err="1"/>
              <a:t>Secondary</a:t>
            </a:r>
            <a:r>
              <a:rPr lang="it-IT" dirty="0"/>
              <a:t> </a:t>
            </a:r>
            <a:r>
              <a:rPr lang="it-IT" dirty="0" err="1"/>
              <a:t>structure</a:t>
            </a:r>
            <a:r>
              <a:rPr lang="it-IT" dirty="0"/>
              <a:t>, </a:t>
            </a:r>
            <a:r>
              <a:rPr lang="it-IT" dirty="0" err="1"/>
              <a:t>accessibility</a:t>
            </a:r>
            <a:endParaRPr lang="it-IT" dirty="0"/>
          </a:p>
        </p:txBody>
      </p:sp>
      <p:sp>
        <p:nvSpPr>
          <p:cNvPr id="6" name="CasellaDiTesto 5">
            <a:extLst>
              <a:ext uri="{FF2B5EF4-FFF2-40B4-BE49-F238E27FC236}">
                <a16:creationId xmlns:a16="http://schemas.microsoft.com/office/drawing/2014/main" id="{4E35848F-AE28-134C-AB1E-FFE4B9D2D277}"/>
              </a:ext>
            </a:extLst>
          </p:cNvPr>
          <p:cNvSpPr txBox="1"/>
          <p:nvPr/>
        </p:nvSpPr>
        <p:spPr>
          <a:xfrm>
            <a:off x="4855296" y="5260590"/>
            <a:ext cx="3400148"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it-IT" dirty="0"/>
              <a:t>Are </a:t>
            </a:r>
            <a:r>
              <a:rPr lang="it-IT" dirty="0" err="1"/>
              <a:t>angles</a:t>
            </a:r>
            <a:r>
              <a:rPr lang="it-IT" dirty="0"/>
              <a:t> in </a:t>
            </a:r>
            <a:r>
              <a:rPr lang="it-IT" dirty="0" err="1"/>
              <a:t>populated</a:t>
            </a:r>
            <a:r>
              <a:rPr lang="it-IT" dirty="0"/>
              <a:t> </a:t>
            </a:r>
            <a:r>
              <a:rPr lang="it-IT" dirty="0" err="1"/>
              <a:t>regions</a:t>
            </a:r>
            <a:r>
              <a:rPr lang="it-IT" dirty="0"/>
              <a:t> of Ramachandran plots?</a:t>
            </a:r>
          </a:p>
        </p:txBody>
      </p:sp>
      <p:sp>
        <p:nvSpPr>
          <p:cNvPr id="7" name="CasellaDiTesto 6">
            <a:extLst>
              <a:ext uri="{FF2B5EF4-FFF2-40B4-BE49-F238E27FC236}">
                <a16:creationId xmlns:a16="http://schemas.microsoft.com/office/drawing/2014/main" id="{27E06E4E-D562-62E6-3F33-186A44FBF910}"/>
              </a:ext>
            </a:extLst>
          </p:cNvPr>
          <p:cNvSpPr txBox="1"/>
          <p:nvPr/>
        </p:nvSpPr>
        <p:spPr>
          <a:xfrm>
            <a:off x="4873051" y="6069159"/>
            <a:ext cx="3400148"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it-IT" dirty="0" err="1"/>
              <a:t>Other</a:t>
            </a:r>
            <a:r>
              <a:rPr lang="it-IT" dirty="0"/>
              <a:t> </a:t>
            </a:r>
            <a:r>
              <a:rPr lang="it-IT" dirty="0" err="1"/>
              <a:t>geometrical</a:t>
            </a:r>
            <a:r>
              <a:rPr lang="it-IT" dirty="0"/>
              <a:t> </a:t>
            </a:r>
            <a:r>
              <a:rPr lang="it-IT" dirty="0" err="1"/>
              <a:t>factors</a:t>
            </a:r>
            <a:r>
              <a:rPr lang="it-IT" dirty="0"/>
              <a:t> </a:t>
            </a:r>
            <a:r>
              <a:rPr lang="it-IT" dirty="0" err="1"/>
              <a:t>evaluation</a:t>
            </a:r>
            <a:endParaRPr lang="it-IT" dirty="0"/>
          </a:p>
        </p:txBody>
      </p:sp>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E897E18D-9421-4247-9A0C-3AB992C144D6}"/>
              </a:ext>
            </a:extLst>
          </p:cNvPr>
          <p:cNvSpPr txBox="1">
            <a:spLocks noChangeArrowheads="1"/>
          </p:cNvSpPr>
          <p:nvPr/>
        </p:nvSpPr>
        <p:spPr bwMode="auto">
          <a:xfrm>
            <a:off x="76200" y="-76200"/>
            <a:ext cx="8686800" cy="519113"/>
          </a:xfrm>
          <a:prstGeom prst="rect">
            <a:avLst/>
          </a:prstGeom>
          <a:noFill/>
          <a:ln>
            <a:noFill/>
          </a:ln>
          <a:effec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sp>
        <p:nvSpPr>
          <p:cNvPr id="111619" name="Rettangolo 1">
            <a:extLst>
              <a:ext uri="{FF2B5EF4-FFF2-40B4-BE49-F238E27FC236}">
                <a16:creationId xmlns:a16="http://schemas.microsoft.com/office/drawing/2014/main" id="{C1F68D6F-91F6-9647-9EEF-4D20B907E265}"/>
              </a:ext>
            </a:extLst>
          </p:cNvPr>
          <p:cNvSpPr>
            <a:spLocks noChangeArrowheads="1"/>
          </p:cNvSpPr>
          <p:nvPr/>
        </p:nvSpPr>
        <p:spPr bwMode="auto">
          <a:xfrm>
            <a:off x="463782" y="527283"/>
            <a:ext cx="8467725" cy="5847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8034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spcAft>
                <a:spcPts val="1200"/>
              </a:spcAft>
            </a:pPr>
            <a:r>
              <a:rPr lang="it-IT" altLang="en-US" sz="2800" dirty="0">
                <a:solidFill>
                  <a:srgbClr val="000090"/>
                </a:solidFill>
                <a:latin typeface="Arial" panose="020B0604020202020204" pitchFamily="34" charset="0"/>
              </a:rPr>
              <a:t>The </a:t>
            </a:r>
            <a:r>
              <a:rPr lang="it-IT" altLang="en-US" sz="2800" dirty="0" err="1">
                <a:solidFill>
                  <a:srgbClr val="000090"/>
                </a:solidFill>
                <a:latin typeface="Arial" panose="020B0604020202020204" pitchFamily="34" charset="0"/>
              </a:rPr>
              <a:t>different</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known</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folds</a:t>
            </a:r>
            <a:r>
              <a:rPr lang="it-IT" altLang="en-US" sz="2800" dirty="0">
                <a:solidFill>
                  <a:srgbClr val="000090"/>
                </a:solidFill>
                <a:latin typeface="Arial" panose="020B0604020202020204" pitchFamily="34" charset="0"/>
              </a:rPr>
              <a:t> are a limited </a:t>
            </a:r>
            <a:r>
              <a:rPr lang="it-IT" altLang="en-US" sz="2800" dirty="0" err="1">
                <a:solidFill>
                  <a:srgbClr val="000090"/>
                </a:solidFill>
                <a:latin typeface="Arial" panose="020B0604020202020204" pitchFamily="34" charset="0"/>
              </a:rPr>
              <a:t>number</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about</a:t>
            </a:r>
            <a:r>
              <a:rPr lang="it-IT" altLang="en-US" sz="2800" dirty="0">
                <a:solidFill>
                  <a:srgbClr val="000090"/>
                </a:solidFill>
                <a:latin typeface="Arial" panose="020B0604020202020204" pitchFamily="34" charset="0"/>
              </a:rPr>
              <a:t> 1300). In </a:t>
            </a:r>
            <a:r>
              <a:rPr lang="it-IT" altLang="en-US" sz="2800" dirty="0" err="1">
                <a:solidFill>
                  <a:srgbClr val="000090"/>
                </a:solidFill>
                <a:latin typeface="Arial" panose="020B0604020202020204" pitchFamily="34" charset="0"/>
              </a:rPr>
              <a:t>fact</a:t>
            </a:r>
            <a:r>
              <a:rPr lang="it-IT" altLang="en-US" sz="2800" dirty="0">
                <a:solidFill>
                  <a:srgbClr val="000090"/>
                </a:solidFill>
                <a:latin typeface="Arial" panose="020B0604020202020204" pitchFamily="34" charset="0"/>
              </a:rPr>
              <a:t>, 90% new </a:t>
            </a:r>
            <a:r>
              <a:rPr lang="it-IT" altLang="en-US" sz="2800" dirty="0" err="1">
                <a:solidFill>
                  <a:srgbClr val="000090"/>
                </a:solidFill>
                <a:latin typeface="Arial" panose="020B0604020202020204" pitchFamily="34" charset="0"/>
              </a:rPr>
              <a:t>structures</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placed</a:t>
            </a:r>
            <a:r>
              <a:rPr lang="it-IT" altLang="en-US" sz="2800" dirty="0">
                <a:solidFill>
                  <a:srgbClr val="000090"/>
                </a:solidFill>
                <a:latin typeface="Arial" panose="020B0604020202020204" pitchFamily="34" charset="0"/>
              </a:rPr>
              <a:t> in </a:t>
            </a:r>
            <a:r>
              <a:rPr lang="it-IT" altLang="en-US" sz="2800" dirty="0" err="1">
                <a:solidFill>
                  <a:srgbClr val="000090"/>
                </a:solidFill>
                <a:latin typeface="Arial" panose="020B0604020202020204" pitchFamily="34" charset="0"/>
              </a:rPr>
              <a:t>PDBs</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similar</a:t>
            </a:r>
            <a:r>
              <a:rPr lang="it-IT" altLang="en-US" sz="2800" dirty="0">
                <a:solidFill>
                  <a:srgbClr val="000090"/>
                </a:solidFill>
                <a:latin typeface="Arial" panose="020B0604020202020204" pitchFamily="34" charset="0"/>
              </a:rPr>
              <a:t> to </a:t>
            </a:r>
            <a:r>
              <a:rPr lang="it-IT" altLang="en-US" sz="2800" dirty="0" err="1">
                <a:solidFill>
                  <a:srgbClr val="000090"/>
                </a:solidFill>
                <a:latin typeface="Arial" panose="020B0604020202020204" pitchFamily="34" charset="0"/>
              </a:rPr>
              <a:t>known</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folds</a:t>
            </a:r>
            <a:r>
              <a:rPr lang="it-IT" altLang="en-US" sz="2800" dirty="0">
                <a:solidFill>
                  <a:srgbClr val="000090"/>
                </a:solidFill>
                <a:latin typeface="Arial" panose="020B0604020202020204" pitchFamily="34" charset="0"/>
              </a:rPr>
              <a:t>.</a:t>
            </a:r>
          </a:p>
          <a:p>
            <a:pPr algn="just" eaLnBrk="1" hangingPunct="1">
              <a:spcBef>
                <a:spcPct val="0"/>
              </a:spcBef>
              <a:spcAft>
                <a:spcPts val="1200"/>
              </a:spcAft>
            </a:pPr>
            <a:r>
              <a:rPr lang="it-IT" altLang="en-US" sz="2800" dirty="0">
                <a:solidFill>
                  <a:srgbClr val="000090"/>
                </a:solidFill>
                <a:latin typeface="Arial" panose="020B0604020202020204" pitchFamily="34" charset="0"/>
              </a:rPr>
              <a:t>Non-</a:t>
            </a:r>
            <a:r>
              <a:rPr lang="it-IT" altLang="en-US" sz="2800" dirty="0" err="1">
                <a:solidFill>
                  <a:srgbClr val="000090"/>
                </a:solidFill>
                <a:latin typeface="Arial" panose="020B0604020202020204" pitchFamily="34" charset="0"/>
              </a:rPr>
              <a:t>evolutionarily</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related</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proteins</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also</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adopt</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similar</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folds</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structural</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analogy</a:t>
            </a:r>
            <a:r>
              <a:rPr lang="it-IT" altLang="en-US" sz="2800" dirty="0">
                <a:solidFill>
                  <a:srgbClr val="000090"/>
                </a:solidFill>
                <a:latin typeface="Arial" panose="020B0604020202020204" pitchFamily="34" charset="0"/>
              </a:rPr>
              <a:t>)</a:t>
            </a:r>
          </a:p>
          <a:p>
            <a:pPr algn="just" eaLnBrk="1" hangingPunct="1">
              <a:spcBef>
                <a:spcPct val="0"/>
              </a:spcBef>
              <a:spcAft>
                <a:spcPts val="1200"/>
              </a:spcAft>
              <a:buFontTx/>
              <a:buNone/>
            </a:pPr>
            <a:r>
              <a:rPr lang="it-IT" altLang="en-US" sz="3600" b="1" i="1" dirty="0">
                <a:solidFill>
                  <a:srgbClr val="000090"/>
                </a:solidFill>
                <a:latin typeface="Arial" panose="020B0604020202020204" pitchFamily="34" charset="0"/>
              </a:rPr>
              <a:t>Threading:</a:t>
            </a:r>
            <a:endParaRPr lang="it-IT" altLang="en-US" sz="2800" dirty="0">
              <a:solidFill>
                <a:srgbClr val="000090"/>
              </a:solidFill>
              <a:latin typeface="Arial" panose="020B0604020202020204" pitchFamily="34" charset="0"/>
            </a:endParaRPr>
          </a:p>
          <a:p>
            <a:pPr algn="just" eaLnBrk="1" hangingPunct="1">
              <a:spcBef>
                <a:spcPct val="0"/>
              </a:spcBef>
              <a:spcAft>
                <a:spcPts val="1200"/>
              </a:spcAft>
            </a:pPr>
            <a:r>
              <a:rPr lang="it-IT" altLang="en-US" sz="2800" dirty="0">
                <a:solidFill>
                  <a:srgbClr val="000090"/>
                </a:solidFill>
                <a:latin typeface="Arial" panose="020B0604020202020204" pitchFamily="34" charset="0"/>
              </a:rPr>
              <a:t>Given a </a:t>
            </a:r>
            <a:r>
              <a:rPr lang="it-IT" altLang="en-US" sz="2800" dirty="0" err="1">
                <a:solidFill>
                  <a:srgbClr val="000090"/>
                </a:solidFill>
                <a:latin typeface="Arial" panose="020B0604020202020204" pitchFamily="34" charset="0"/>
              </a:rPr>
              <a:t>protein</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sequence</a:t>
            </a:r>
            <a:r>
              <a:rPr lang="it-IT" altLang="en-US" sz="2800" dirty="0">
                <a:solidFill>
                  <a:srgbClr val="000090"/>
                </a:solidFill>
                <a:latin typeface="Arial" panose="020B0604020202020204" pitchFamily="34" charset="0"/>
              </a:rPr>
              <a:t> and a set of </a:t>
            </a:r>
            <a:r>
              <a:rPr lang="it-IT" altLang="en-US" sz="2800" dirty="0" err="1">
                <a:solidFill>
                  <a:srgbClr val="000090"/>
                </a:solidFill>
                <a:latin typeface="Arial" panose="020B0604020202020204" pitchFamily="34" charset="0"/>
              </a:rPr>
              <a:t>possible</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three-dimensional</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folds</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is</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it</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possible</a:t>
            </a:r>
            <a:r>
              <a:rPr lang="it-IT" altLang="en-US" sz="2800" dirty="0">
                <a:solidFill>
                  <a:srgbClr val="000090"/>
                </a:solidFill>
                <a:latin typeface="Arial" panose="020B0604020202020204" pitchFamily="34" charset="0"/>
              </a:rPr>
              <a:t> to </a:t>
            </a:r>
            <a:r>
              <a:rPr lang="it-IT" altLang="en-US" sz="2800" dirty="0" err="1">
                <a:solidFill>
                  <a:srgbClr val="000090"/>
                </a:solidFill>
                <a:latin typeface="Arial" panose="020B0604020202020204" pitchFamily="34" charset="0"/>
              </a:rPr>
              <a:t>identify</a:t>
            </a:r>
            <a:r>
              <a:rPr lang="it-IT" altLang="en-US" sz="2800" dirty="0">
                <a:solidFill>
                  <a:srgbClr val="000090"/>
                </a:solidFill>
                <a:latin typeface="Arial" panose="020B0604020202020204" pitchFamily="34" charset="0"/>
              </a:rPr>
              <a:t> the </a:t>
            </a:r>
            <a:r>
              <a:rPr lang="it-IT" altLang="en-US" sz="2800" dirty="0" err="1">
                <a:solidFill>
                  <a:srgbClr val="000090"/>
                </a:solidFill>
                <a:latin typeface="Arial" panose="020B0604020202020204" pitchFamily="34" charset="0"/>
              </a:rPr>
              <a:t>fold</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most</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similar</a:t>
            </a:r>
            <a:r>
              <a:rPr lang="it-IT" altLang="en-US" sz="2800" dirty="0">
                <a:solidFill>
                  <a:srgbClr val="000090"/>
                </a:solidFill>
                <a:latin typeface="Arial" panose="020B0604020202020204" pitchFamily="34" charset="0"/>
              </a:rPr>
              <a:t> to the one </a:t>
            </a:r>
            <a:r>
              <a:rPr lang="it-IT" altLang="en-US" sz="2800" dirty="0" err="1">
                <a:solidFill>
                  <a:srgbClr val="000090"/>
                </a:solidFill>
                <a:latin typeface="Arial" panose="020B0604020202020204" pitchFamily="34" charset="0"/>
              </a:rPr>
              <a:t>really</a:t>
            </a:r>
            <a:r>
              <a:rPr lang="it-IT" altLang="en-US" sz="2800" dirty="0">
                <a:solidFill>
                  <a:srgbClr val="000090"/>
                </a:solidFill>
                <a:latin typeface="Arial" panose="020B0604020202020204" pitchFamily="34" charset="0"/>
              </a:rPr>
              <a:t> </a:t>
            </a:r>
            <a:r>
              <a:rPr lang="it-IT" altLang="en-US" sz="2800" dirty="0" err="1">
                <a:solidFill>
                  <a:srgbClr val="000090"/>
                </a:solidFill>
                <a:latin typeface="Arial" panose="020B0604020202020204" pitchFamily="34" charset="0"/>
              </a:rPr>
              <a:t>assumed</a:t>
            </a:r>
            <a:r>
              <a:rPr lang="it-IT" altLang="en-US" sz="2800" dirty="0">
                <a:solidFill>
                  <a:srgbClr val="000090"/>
                </a:solidFill>
                <a:latin typeface="Arial" panose="020B0604020202020204" pitchFamily="34" charset="0"/>
              </a:rPr>
              <a:t> by the </a:t>
            </a:r>
            <a:r>
              <a:rPr lang="it-IT" altLang="en-US" sz="2800" dirty="0" err="1">
                <a:solidFill>
                  <a:srgbClr val="000090"/>
                </a:solidFill>
                <a:latin typeface="Arial" panose="020B0604020202020204" pitchFamily="34" charset="0"/>
              </a:rPr>
              <a:t>sequence</a:t>
            </a:r>
            <a:r>
              <a:rPr lang="it-IT" altLang="en-US" sz="2800" dirty="0">
                <a:solidFill>
                  <a:srgbClr val="000090"/>
                </a:solidFill>
                <a:latin typeface="Arial" panose="020B0604020202020204" pitchFamily="34" charset="0"/>
              </a:rPr>
              <a:t>?</a:t>
            </a:r>
          </a:p>
        </p:txBody>
      </p:sp>
      <p:sp>
        <p:nvSpPr>
          <p:cNvPr id="6" name="Esagono orizzontale 5">
            <a:extLst>
              <a:ext uri="{FF2B5EF4-FFF2-40B4-BE49-F238E27FC236}">
                <a16:creationId xmlns:a16="http://schemas.microsoft.com/office/drawing/2014/main" id="{760D6496-E4B6-4241-ACA1-028935A9812E}"/>
              </a:ext>
            </a:extLst>
          </p:cNvPr>
          <p:cNvSpPr>
            <a:spLocks noChangeArrowheads="1"/>
          </p:cNvSpPr>
          <p:nvPr/>
        </p:nvSpPr>
        <p:spPr bwMode="auto">
          <a:xfrm>
            <a:off x="0" y="42863"/>
            <a:ext cx="2011363" cy="1792287"/>
          </a:xfrm>
          <a:prstGeom prst="hexagon">
            <a:avLst>
              <a:gd name="adj" fmla="val 25001"/>
              <a:gd name="vf" fmla="val 115470"/>
            </a:avLst>
          </a:prstGeom>
          <a:solidFill>
            <a:srgbClr val="00FF00"/>
          </a:solidFill>
          <a:ln w="9525">
            <a:solidFill>
              <a:srgbClr val="C5C4D9"/>
            </a:solidFill>
            <a:miter lim="800000"/>
            <a:headEnd/>
            <a:tailEnd/>
          </a:ln>
          <a:effectLst>
            <a:outerShdw blurRad="40000" dist="23000" dir="5400000" rotWithShape="0">
              <a:srgbClr val="808080">
                <a:alpha val="34999"/>
              </a:srgbClr>
            </a:outerShdw>
          </a:effectLst>
        </p:spPr>
        <p:txBody>
          <a:bodyPr/>
          <a:lstStyle/>
          <a:p>
            <a:pPr eaLnBrk="1" hangingPunct="1">
              <a:defRPr/>
            </a:pPr>
            <a:endParaRPr lang="en-US"/>
          </a:p>
        </p:txBody>
      </p:sp>
      <p:sp>
        <p:nvSpPr>
          <p:cNvPr id="7" name="Esagono orizzontale 4">
            <a:extLst>
              <a:ext uri="{FF2B5EF4-FFF2-40B4-BE49-F238E27FC236}">
                <a16:creationId xmlns:a16="http://schemas.microsoft.com/office/drawing/2014/main" id="{BB6F8BF5-BCCF-A141-96E4-DD5DD2CEFE95}"/>
              </a:ext>
            </a:extLst>
          </p:cNvPr>
          <p:cNvSpPr/>
          <p:nvPr/>
        </p:nvSpPr>
        <p:spPr>
          <a:xfrm>
            <a:off x="312738" y="320675"/>
            <a:ext cx="1385887" cy="1235075"/>
          </a:xfrm>
          <a:prstGeom prst="rect">
            <a:avLst/>
          </a:prstGeom>
        </p:spPr>
        <p:style>
          <a:lnRef idx="0">
            <a:scrgbClr r="0" g="0" b="0"/>
          </a:lnRef>
          <a:fillRef idx="0">
            <a:scrgbClr r="0" g="0" b="0"/>
          </a:fillRef>
          <a:effectRef idx="0">
            <a:scrgbClr r="0" g="0" b="0"/>
          </a:effectRef>
          <a:fontRef idx="minor">
            <a:schemeClr val="lt1"/>
          </a:fontRef>
        </p:style>
        <p:txBody>
          <a:bodyPr lIns="0" tIns="40640" rIns="0" bIns="40640" spcCol="1270" anchor="ctr"/>
          <a:lstStyle/>
          <a:p>
            <a:pPr algn="ctr" defTabSz="1422400" eaLnBrk="1" fontAlgn="auto" hangingPunct="1">
              <a:lnSpc>
                <a:spcPct val="90000"/>
              </a:lnSpc>
              <a:spcAft>
                <a:spcPct val="35000"/>
              </a:spcAft>
              <a:defRPr/>
            </a:pPr>
            <a:r>
              <a:rPr lang="it-IT" sz="2000" b="1" dirty="0">
                <a:solidFill>
                  <a:srgbClr val="000000"/>
                </a:solidFill>
                <a:latin typeface="Arial"/>
                <a:cs typeface="Arial"/>
              </a:rPr>
              <a:t>Threading/</a:t>
            </a:r>
            <a:r>
              <a:rPr lang="it-IT" sz="2000" b="1" dirty="0" err="1">
                <a:solidFill>
                  <a:srgbClr val="000000"/>
                </a:solidFill>
                <a:latin typeface="Arial"/>
                <a:cs typeface="Arial"/>
              </a:rPr>
              <a:t>Fold</a:t>
            </a:r>
            <a:r>
              <a:rPr lang="it-IT" sz="2000" b="1" dirty="0">
                <a:solidFill>
                  <a:srgbClr val="000000"/>
                </a:solidFill>
                <a:latin typeface="Arial"/>
                <a:cs typeface="Arial"/>
              </a:rPr>
              <a:t> </a:t>
            </a:r>
            <a:r>
              <a:rPr lang="it-IT" sz="2000" b="1" dirty="0" err="1">
                <a:solidFill>
                  <a:srgbClr val="000000"/>
                </a:solidFill>
                <a:latin typeface="Arial"/>
                <a:cs typeface="Arial"/>
              </a:rPr>
              <a:t>recognition</a:t>
            </a:r>
            <a:endParaRPr lang="it-IT" sz="2000" b="1" dirty="0">
              <a:solidFill>
                <a:srgbClr val="000000"/>
              </a:solidFill>
              <a:latin typeface="Arial"/>
              <a:cs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A7158451-BB04-7248-A651-22D5D2087DFF}"/>
              </a:ext>
            </a:extLst>
          </p:cNvPr>
          <p:cNvSpPr txBox="1">
            <a:spLocks noChangeArrowheads="1"/>
          </p:cNvSpPr>
          <p:nvPr/>
        </p:nvSpPr>
        <p:spPr bwMode="auto">
          <a:xfrm>
            <a:off x="76200" y="-76200"/>
            <a:ext cx="8686800" cy="519113"/>
          </a:xfrm>
          <a:prstGeom prst="rect">
            <a:avLst/>
          </a:prstGeom>
          <a:noFill/>
          <a:ln>
            <a:noFill/>
          </a:ln>
          <a:effectLst/>
        </p:spPr>
        <p:txBody>
          <a:bodyPr>
            <a:spAutoFit/>
          </a:bodyPr>
          <a:lstStyle/>
          <a:p>
            <a:pPr eaLnBrk="1" fontAlgn="auto" hangingPunct="1">
              <a:spcBef>
                <a:spcPts val="0"/>
              </a:spcBef>
              <a:spcAft>
                <a:spcPts val="0"/>
              </a:spcAft>
              <a:defRPr/>
            </a:pPr>
            <a:r>
              <a:rPr lang="en-GB" sz="2800" dirty="0" err="1">
                <a:solidFill>
                  <a:schemeClr val="bg1"/>
                </a:solidFill>
                <a:latin typeface="Arial"/>
                <a:ea typeface="+mn-ea"/>
              </a:rPr>
              <a:t>obiettivi</a:t>
            </a:r>
            <a:r>
              <a:rPr lang="en-GB" sz="2800" dirty="0">
                <a:solidFill>
                  <a:schemeClr val="bg1"/>
                </a:solidFill>
                <a:latin typeface="Arial"/>
                <a:ea typeface="+mn-ea"/>
              </a:rPr>
              <a:t> </a:t>
            </a:r>
            <a:r>
              <a:rPr lang="en-GB" sz="2800" dirty="0" err="1">
                <a:solidFill>
                  <a:schemeClr val="bg1"/>
                </a:solidFill>
                <a:latin typeface="Arial"/>
                <a:ea typeface="+mn-ea"/>
              </a:rPr>
              <a:t>intermedi</a:t>
            </a:r>
            <a:r>
              <a:rPr lang="en-GB" sz="2800" dirty="0">
                <a:solidFill>
                  <a:schemeClr val="bg1"/>
                </a:solidFill>
                <a:latin typeface="Arial"/>
                <a:ea typeface="+mn-ea"/>
              </a:rPr>
              <a:t> e </a:t>
            </a:r>
            <a:r>
              <a:rPr lang="en-GB" sz="2800" dirty="0" err="1">
                <a:solidFill>
                  <a:schemeClr val="bg1"/>
                </a:solidFill>
                <a:latin typeface="Arial"/>
                <a:ea typeface="+mn-ea"/>
              </a:rPr>
              <a:t>meno</a:t>
            </a:r>
            <a:r>
              <a:rPr lang="en-GB" sz="2800" dirty="0">
                <a:solidFill>
                  <a:schemeClr val="bg1"/>
                </a:solidFill>
                <a:latin typeface="Arial"/>
                <a:ea typeface="+mn-ea"/>
              </a:rPr>
              <a:t> </a:t>
            </a:r>
            <a:r>
              <a:rPr lang="en-GB" sz="2800" dirty="0" err="1">
                <a:solidFill>
                  <a:schemeClr val="bg1"/>
                </a:solidFill>
                <a:latin typeface="Arial"/>
                <a:ea typeface="+mn-ea"/>
              </a:rPr>
              <a:t>ambiziosi</a:t>
            </a:r>
            <a:endParaRPr lang="en-GB" sz="2800" dirty="0">
              <a:solidFill>
                <a:schemeClr val="bg1"/>
              </a:solidFill>
              <a:latin typeface="Arial"/>
              <a:ea typeface="+mn-ea"/>
            </a:endParaRPr>
          </a:p>
        </p:txBody>
      </p:sp>
      <p:sp>
        <p:nvSpPr>
          <p:cNvPr id="5124" name="Text Box 4">
            <a:extLst>
              <a:ext uri="{FF2B5EF4-FFF2-40B4-BE49-F238E27FC236}">
                <a16:creationId xmlns:a16="http://schemas.microsoft.com/office/drawing/2014/main" id="{99498034-BB20-9A4F-B6CB-E3CDDDE54021}"/>
              </a:ext>
            </a:extLst>
          </p:cNvPr>
          <p:cNvSpPr txBox="1">
            <a:spLocks noChangeArrowheads="1"/>
          </p:cNvSpPr>
          <p:nvPr/>
        </p:nvSpPr>
        <p:spPr bwMode="auto">
          <a:xfrm>
            <a:off x="76200" y="93663"/>
            <a:ext cx="9144000" cy="584200"/>
          </a:xfrm>
          <a:prstGeom prst="rect">
            <a:avLst/>
          </a:prstGeom>
          <a:noFill/>
          <a:ln>
            <a:noFill/>
          </a:ln>
          <a:effectLst/>
        </p:spPr>
        <p:txBody>
          <a:bodyPr>
            <a:spAutoFit/>
          </a:bodyPr>
          <a:lstStyle/>
          <a:p>
            <a:pPr algn="ctr" eaLnBrk="1" fontAlgn="auto" hangingPunct="1">
              <a:spcBef>
                <a:spcPts val="0"/>
              </a:spcBef>
              <a:spcAft>
                <a:spcPts val="0"/>
              </a:spcAft>
              <a:defRPr/>
            </a:pPr>
            <a:r>
              <a:rPr lang="en-GB" sz="3200" b="1" i="1" dirty="0">
                <a:solidFill>
                  <a:srgbClr val="000090"/>
                </a:solidFill>
                <a:latin typeface="Arial"/>
                <a:ea typeface="+mn-ea"/>
              </a:rPr>
              <a:t>Threading</a:t>
            </a:r>
            <a:endParaRPr lang="en-GB" sz="3200" b="1" dirty="0">
              <a:solidFill>
                <a:srgbClr val="000090"/>
              </a:solidFill>
              <a:latin typeface="Arial"/>
              <a:ea typeface="+mn-ea"/>
            </a:endParaRPr>
          </a:p>
        </p:txBody>
      </p:sp>
      <p:pic>
        <p:nvPicPr>
          <p:cNvPr id="113668" name="Picture 2" descr="FigCap11_Fig_01">
            <a:extLst>
              <a:ext uri="{FF2B5EF4-FFF2-40B4-BE49-F238E27FC236}">
                <a16:creationId xmlns:a16="http://schemas.microsoft.com/office/drawing/2014/main" id="{1091B89D-5093-0241-9803-5A2964286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50" y="760413"/>
            <a:ext cx="7664450" cy="501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ttangolo 7">
            <a:extLst>
              <a:ext uri="{FF2B5EF4-FFF2-40B4-BE49-F238E27FC236}">
                <a16:creationId xmlns:a16="http://schemas.microsoft.com/office/drawing/2014/main" id="{4EFCC9A5-FBFC-3146-A974-D29BF0F3BEF7}"/>
              </a:ext>
            </a:extLst>
          </p:cNvPr>
          <p:cNvSpPr/>
          <p:nvPr/>
        </p:nvSpPr>
        <p:spPr>
          <a:xfrm>
            <a:off x="2857500" y="5984875"/>
            <a:ext cx="6138863" cy="831850"/>
          </a:xfrm>
          <a:prstGeom prst="rect">
            <a:avLst/>
          </a:prstGeom>
          <a:solidFill>
            <a:schemeClr val="accent5">
              <a:lumMod val="40000"/>
              <a:lumOff val="60000"/>
            </a:schemeClr>
          </a:solidFill>
        </p:spPr>
        <p:txBody>
          <a:bodyPr>
            <a:spAutoFit/>
          </a:bodyPr>
          <a:lstStyle/>
          <a:p>
            <a:pPr algn="just" eaLnBrk="1" fontAlgn="auto" hangingPunct="1">
              <a:spcBef>
                <a:spcPts val="0"/>
              </a:spcBef>
              <a:spcAft>
                <a:spcPts val="0"/>
              </a:spcAft>
              <a:defRPr/>
            </a:pPr>
            <a:r>
              <a:rPr lang="en-GB" sz="2400" dirty="0">
                <a:solidFill>
                  <a:srgbClr val="000090"/>
                </a:solidFill>
                <a:latin typeface="Arial"/>
                <a:ea typeface="+mn-ea"/>
              </a:rPr>
              <a:t>Then you build the model based on the selected </a:t>
            </a:r>
            <a:r>
              <a:rPr lang="en-GB" sz="2400" dirty="0" err="1">
                <a:solidFill>
                  <a:srgbClr val="000090"/>
                </a:solidFill>
                <a:latin typeface="Arial"/>
                <a:ea typeface="+mn-ea"/>
              </a:rPr>
              <a:t>mold</a:t>
            </a:r>
            <a:endParaRPr lang="en-GB" sz="2400" dirty="0">
              <a:solidFill>
                <a:srgbClr val="000090"/>
              </a:solidFill>
              <a:latin typeface="Arial"/>
              <a:ea typeface="+mn-ea"/>
            </a:endParaRPr>
          </a:p>
        </p:txBody>
      </p:sp>
      <p:sp>
        <p:nvSpPr>
          <p:cNvPr id="3" name="Freccia circolare in su 2">
            <a:extLst>
              <a:ext uri="{FF2B5EF4-FFF2-40B4-BE49-F238E27FC236}">
                <a16:creationId xmlns:a16="http://schemas.microsoft.com/office/drawing/2014/main" id="{C9553E5B-B211-E84D-B335-3D68E0EDE687}"/>
              </a:ext>
            </a:extLst>
          </p:cNvPr>
          <p:cNvSpPr>
            <a:spLocks noChangeArrowheads="1"/>
          </p:cNvSpPr>
          <p:nvPr/>
        </p:nvSpPr>
        <p:spPr bwMode="auto">
          <a:xfrm rot="-1137699">
            <a:off x="2438400" y="4359275"/>
            <a:ext cx="1651000" cy="684213"/>
          </a:xfrm>
          <a:prstGeom prst="curvedUpArrow">
            <a:avLst>
              <a:gd name="adj1" fmla="val 25001"/>
              <a:gd name="adj2" fmla="val 50003"/>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GB" sz="1800" dirty="0"/>
          </a:p>
        </p:txBody>
      </p:sp>
      <p:sp>
        <p:nvSpPr>
          <p:cNvPr id="10" name="Rettangolo 9">
            <a:extLst>
              <a:ext uri="{FF2B5EF4-FFF2-40B4-BE49-F238E27FC236}">
                <a16:creationId xmlns:a16="http://schemas.microsoft.com/office/drawing/2014/main" id="{20242D09-C7C8-1D4A-B7DD-6746197A7393}"/>
              </a:ext>
            </a:extLst>
          </p:cNvPr>
          <p:cNvSpPr/>
          <p:nvPr/>
        </p:nvSpPr>
        <p:spPr>
          <a:xfrm>
            <a:off x="119063" y="3743325"/>
            <a:ext cx="3119437" cy="831850"/>
          </a:xfrm>
          <a:prstGeom prst="rect">
            <a:avLst/>
          </a:prstGeom>
          <a:solidFill>
            <a:schemeClr val="accent5">
              <a:lumMod val="40000"/>
              <a:lumOff val="60000"/>
            </a:schemeClr>
          </a:solidFill>
        </p:spPr>
        <p:txBody>
          <a:bodyPr>
            <a:spAutoFit/>
          </a:bodyPr>
          <a:lstStyle/>
          <a:p>
            <a:pPr algn="ctr" eaLnBrk="1" fontAlgn="auto" hangingPunct="1">
              <a:spcBef>
                <a:spcPts val="0"/>
              </a:spcBef>
              <a:spcAft>
                <a:spcPts val="0"/>
              </a:spcAft>
              <a:defRPr/>
            </a:pPr>
            <a:r>
              <a:rPr lang="en-GB" sz="2400" dirty="0">
                <a:solidFill>
                  <a:srgbClr val="000090"/>
                </a:solidFill>
                <a:latin typeface="Arial"/>
                <a:ea typeface="+mn-ea"/>
              </a:rPr>
              <a:t>Boltzmann's Law
Energy functions</a:t>
            </a:r>
          </a:p>
        </p:txBody>
      </p:sp>
      <p:sp>
        <p:nvSpPr>
          <p:cNvPr id="2" name="CasellaDiTesto 1">
            <a:extLst>
              <a:ext uri="{FF2B5EF4-FFF2-40B4-BE49-F238E27FC236}">
                <a16:creationId xmlns:a16="http://schemas.microsoft.com/office/drawing/2014/main" id="{2F84A4DC-981F-99F6-E266-84BB0E66AB23}"/>
              </a:ext>
            </a:extLst>
          </p:cNvPr>
          <p:cNvSpPr txBox="1"/>
          <p:nvPr/>
        </p:nvSpPr>
        <p:spPr>
          <a:xfrm>
            <a:off x="688293" y="1311361"/>
            <a:ext cx="2800632" cy="422405"/>
          </a:xfrm>
          <a:prstGeom prst="rect">
            <a:avLst/>
          </a:prstGeom>
          <a:solidFill>
            <a:schemeClr val="tx2">
              <a:lumMod val="20000"/>
              <a:lumOff val="80000"/>
            </a:schemeClr>
          </a:solidFill>
          <a:ln>
            <a:solidFill>
              <a:schemeClr val="tx1"/>
            </a:solidFill>
          </a:ln>
        </p:spPr>
        <p:txBody>
          <a:bodyPr wrap="square" tIns="72000" bIns="72000" rtlCol="0">
            <a:spAutoFit/>
          </a:bodyPr>
          <a:lstStyle/>
          <a:p>
            <a:pPr algn="ctr"/>
            <a:r>
              <a:rPr lang="en-GB" dirty="0"/>
              <a:t>Sequence of interest</a:t>
            </a:r>
          </a:p>
        </p:txBody>
      </p:sp>
      <p:sp>
        <p:nvSpPr>
          <p:cNvPr id="4" name="CasellaDiTesto 3">
            <a:extLst>
              <a:ext uri="{FF2B5EF4-FFF2-40B4-BE49-F238E27FC236}">
                <a16:creationId xmlns:a16="http://schemas.microsoft.com/office/drawing/2014/main" id="{18C77C20-9B85-494F-9F44-2B9660B5AE30}"/>
              </a:ext>
            </a:extLst>
          </p:cNvPr>
          <p:cNvSpPr txBox="1"/>
          <p:nvPr/>
        </p:nvSpPr>
        <p:spPr>
          <a:xfrm>
            <a:off x="5121274" y="760412"/>
            <a:ext cx="3055059" cy="422405"/>
          </a:xfrm>
          <a:prstGeom prst="rect">
            <a:avLst/>
          </a:prstGeom>
          <a:solidFill>
            <a:schemeClr val="tx2">
              <a:lumMod val="20000"/>
              <a:lumOff val="80000"/>
            </a:schemeClr>
          </a:solidFill>
          <a:ln>
            <a:solidFill>
              <a:schemeClr val="tx1"/>
            </a:solidFill>
          </a:ln>
        </p:spPr>
        <p:txBody>
          <a:bodyPr wrap="square" tIns="72000" bIns="72000" rtlCol="0">
            <a:spAutoFit/>
          </a:bodyPr>
          <a:lstStyle/>
          <a:p>
            <a:pPr algn="ctr"/>
            <a:r>
              <a:rPr lang="en-GB" dirty="0"/>
              <a:t>1) Fold collection</a:t>
            </a:r>
          </a:p>
        </p:txBody>
      </p:sp>
      <p:sp>
        <p:nvSpPr>
          <p:cNvPr id="5" name="CasellaDiTesto 4">
            <a:extLst>
              <a:ext uri="{FF2B5EF4-FFF2-40B4-BE49-F238E27FC236}">
                <a16:creationId xmlns:a16="http://schemas.microsoft.com/office/drawing/2014/main" id="{E31FEA71-9CFE-3E28-DEE0-87188E7765D6}"/>
              </a:ext>
            </a:extLst>
          </p:cNvPr>
          <p:cNvSpPr txBox="1"/>
          <p:nvPr/>
        </p:nvSpPr>
        <p:spPr>
          <a:xfrm>
            <a:off x="754602" y="3259571"/>
            <a:ext cx="2325949" cy="422405"/>
          </a:xfrm>
          <a:prstGeom prst="rect">
            <a:avLst/>
          </a:prstGeom>
          <a:solidFill>
            <a:schemeClr val="tx2">
              <a:lumMod val="20000"/>
              <a:lumOff val="80000"/>
            </a:schemeClr>
          </a:solidFill>
          <a:ln>
            <a:solidFill>
              <a:schemeClr val="tx1"/>
            </a:solidFill>
          </a:ln>
        </p:spPr>
        <p:txBody>
          <a:bodyPr wrap="square" tIns="72000" bIns="72000" rtlCol="0">
            <a:spAutoFit/>
          </a:bodyPr>
          <a:lstStyle/>
          <a:p>
            <a:pPr algn="ctr"/>
            <a:r>
              <a:rPr lang="en-GB" dirty="0"/>
              <a:t>2) Alignment</a:t>
            </a:r>
          </a:p>
        </p:txBody>
      </p:sp>
      <p:sp>
        <p:nvSpPr>
          <p:cNvPr id="6" name="CasellaDiTesto 5">
            <a:extLst>
              <a:ext uri="{FF2B5EF4-FFF2-40B4-BE49-F238E27FC236}">
                <a16:creationId xmlns:a16="http://schemas.microsoft.com/office/drawing/2014/main" id="{873E0B2A-4E33-8C4F-4389-67CE34BA2445}"/>
              </a:ext>
            </a:extLst>
          </p:cNvPr>
          <p:cNvSpPr txBox="1"/>
          <p:nvPr/>
        </p:nvSpPr>
        <p:spPr>
          <a:xfrm>
            <a:off x="3657600" y="3728584"/>
            <a:ext cx="1668156" cy="422405"/>
          </a:xfrm>
          <a:prstGeom prst="rect">
            <a:avLst/>
          </a:prstGeom>
          <a:solidFill>
            <a:schemeClr val="tx2">
              <a:lumMod val="20000"/>
              <a:lumOff val="80000"/>
            </a:schemeClr>
          </a:solidFill>
          <a:ln>
            <a:solidFill>
              <a:schemeClr val="tx1"/>
            </a:solidFill>
          </a:ln>
        </p:spPr>
        <p:txBody>
          <a:bodyPr wrap="square" tIns="72000" bIns="72000" rtlCol="0">
            <a:spAutoFit/>
          </a:bodyPr>
          <a:lstStyle/>
          <a:p>
            <a:pPr algn="ctr"/>
            <a:r>
              <a:rPr lang="en-GB" dirty="0"/>
              <a:t>3) Energy</a:t>
            </a:r>
          </a:p>
        </p:txBody>
      </p:sp>
      <p:sp>
        <p:nvSpPr>
          <p:cNvPr id="7" name="CasellaDiTesto 6">
            <a:extLst>
              <a:ext uri="{FF2B5EF4-FFF2-40B4-BE49-F238E27FC236}">
                <a16:creationId xmlns:a16="http://schemas.microsoft.com/office/drawing/2014/main" id="{CA5AB48B-FFBC-6B47-ADA8-314CB16C643E}"/>
              </a:ext>
            </a:extLst>
          </p:cNvPr>
          <p:cNvSpPr txBox="1"/>
          <p:nvPr/>
        </p:nvSpPr>
        <p:spPr>
          <a:xfrm>
            <a:off x="7036260" y="4452749"/>
            <a:ext cx="1783736" cy="699404"/>
          </a:xfrm>
          <a:prstGeom prst="rect">
            <a:avLst/>
          </a:prstGeom>
          <a:solidFill>
            <a:schemeClr val="tx2">
              <a:lumMod val="20000"/>
              <a:lumOff val="80000"/>
            </a:schemeClr>
          </a:solidFill>
          <a:ln>
            <a:solidFill>
              <a:schemeClr val="tx1"/>
            </a:solidFill>
          </a:ln>
        </p:spPr>
        <p:txBody>
          <a:bodyPr wrap="square" tIns="72000" bIns="72000" rtlCol="0">
            <a:spAutoFit/>
          </a:bodyPr>
          <a:lstStyle/>
          <a:p>
            <a:pPr algn="ctr"/>
            <a:r>
              <a:rPr lang="en-GB" dirty="0"/>
              <a:t>4) Statistical evaluation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2003D3B9-AF52-C942-8265-9E9B231065BB}"/>
              </a:ext>
            </a:extLst>
          </p:cNvPr>
          <p:cNvSpPr txBox="1">
            <a:spLocks noChangeArrowheads="1"/>
          </p:cNvSpPr>
          <p:nvPr/>
        </p:nvSpPr>
        <p:spPr bwMode="auto">
          <a:xfrm>
            <a:off x="76200" y="-76200"/>
            <a:ext cx="8686800" cy="519113"/>
          </a:xfrm>
          <a:prstGeom prst="rect">
            <a:avLst/>
          </a:prstGeom>
          <a:noFill/>
          <a:ln>
            <a:noFill/>
          </a:ln>
          <a:effectLst/>
        </p:spPr>
        <p:txBody>
          <a:bodyPr>
            <a:spAutoFit/>
          </a:bodyPr>
          <a:lstStyle/>
          <a:p>
            <a:pPr eaLnBrk="1" fontAlgn="auto" hangingPunct="1">
              <a:spcBef>
                <a:spcPts val="0"/>
              </a:spcBef>
              <a:spcAft>
                <a:spcPts val="0"/>
              </a:spcAft>
              <a:defRPr/>
            </a:pPr>
            <a:r>
              <a:rPr lang="it-IT" sz="2800" dirty="0">
                <a:solidFill>
                  <a:schemeClr val="bg1"/>
                </a:solidFill>
                <a:latin typeface="Arial"/>
                <a:ea typeface="+mn-ea"/>
              </a:rPr>
              <a:t>obiettivi intermedi e meno ambiziosi</a:t>
            </a:r>
          </a:p>
        </p:txBody>
      </p:sp>
      <p:graphicFrame>
        <p:nvGraphicFramePr>
          <p:cNvPr id="6" name="Group 23">
            <a:extLst>
              <a:ext uri="{FF2B5EF4-FFF2-40B4-BE49-F238E27FC236}">
                <a16:creationId xmlns:a16="http://schemas.microsoft.com/office/drawing/2014/main" id="{0B3D9DBB-312E-4F48-9C5B-DAE1197F16C1}"/>
              </a:ext>
            </a:extLst>
          </p:cNvPr>
          <p:cNvGraphicFramePr>
            <a:graphicFrameLocks noGrp="1"/>
          </p:cNvGraphicFramePr>
          <p:nvPr>
            <p:extLst>
              <p:ext uri="{D42A27DB-BD31-4B8C-83A1-F6EECF244321}">
                <p14:modId xmlns:p14="http://schemas.microsoft.com/office/powerpoint/2010/main" val="2380808385"/>
              </p:ext>
            </p:extLst>
          </p:nvPr>
        </p:nvGraphicFramePr>
        <p:xfrm>
          <a:off x="384465" y="1309832"/>
          <a:ext cx="8239990" cy="4237038"/>
        </p:xfrm>
        <a:graphic>
          <a:graphicData uri="http://schemas.openxmlformats.org/drawingml/2006/table">
            <a:tbl>
              <a:tblPr/>
              <a:tblGrid>
                <a:gridCol w="4062844">
                  <a:extLst>
                    <a:ext uri="{9D8B030D-6E8A-4147-A177-3AD203B41FA5}">
                      <a16:colId xmlns:a16="http://schemas.microsoft.com/office/drawing/2014/main" val="1174628584"/>
                    </a:ext>
                  </a:extLst>
                </a:gridCol>
                <a:gridCol w="4177146">
                  <a:extLst>
                    <a:ext uri="{9D8B030D-6E8A-4147-A177-3AD203B41FA5}">
                      <a16:colId xmlns:a16="http://schemas.microsoft.com/office/drawing/2014/main" val="1907233287"/>
                    </a:ext>
                  </a:extLst>
                </a:gridCol>
              </a:tblGrid>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dirty="0" err="1">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Homology</a:t>
                      </a:r>
                      <a:r>
                        <a:rPr kumimoji="0" lang="it-IT" altLang="en-US" sz="2400" b="1" i="0" u="none" strike="noStrike" cap="none" normalizeH="0" baseline="0" dirty="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modelling</a:t>
                      </a:r>
                      <a:endParaRPr kumimoji="0" lang="it-IT" altLang="en-US" sz="2400" b="1" i="0" u="none" strike="noStrike" cap="none" normalizeH="0" baseline="0" dirty="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91439" marR="91439"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a:ln>
                            <a:noFill/>
                          </a:ln>
                          <a:solidFill>
                            <a:srgbClr val="002060"/>
                          </a:solidFill>
                          <a:effectLst/>
                          <a:latin typeface="Arial" panose="020B0604020202020204" pitchFamily="34" charset="0"/>
                          <a:ea typeface="ＭＳ Ｐゴシック" panose="020B0600070205080204" pitchFamily="34" charset="-128"/>
                          <a:cs typeface="Arial" panose="020B0604020202020204" pitchFamily="34" charset="0"/>
                        </a:rPr>
                        <a:t>Threading/Fold-recognition</a:t>
                      </a:r>
                    </a:p>
                  </a:txBody>
                  <a:tcPr marL="91439" marR="91439"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4998171"/>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Identify</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homologues</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first</a:t>
                      </a:r>
                    </a:p>
                  </a:txBody>
                  <a:tcPr marL="91439" marR="91439"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Try</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all</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possible</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structures</a:t>
                      </a:r>
                      <a:endPar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91439" marR="91439"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22096158"/>
                  </a:ext>
                </a:extLst>
              </a:tr>
              <a:tr h="11890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Determine the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optimal</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alignment</a:t>
                      </a:r>
                      <a:endPar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91439" marR="91439"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Try</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all</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possible</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structural</a:t>
                      </a:r>
                      <a:r>
                        <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1"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alignments</a:t>
                      </a:r>
                      <a:endParaRPr kumimoji="0" lang="it-IT" altLang="en-US" sz="2400" b="1"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91439" marR="91439"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92250613"/>
                  </a:ext>
                </a:extLst>
              </a:tr>
              <a:tr h="101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Optimize</a:t>
                      </a:r>
                      <a:r>
                        <a:rPr kumimoji="0" lang="it-IT" altLang="en-US" sz="2400" b="0"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 model</a:t>
                      </a:r>
                    </a:p>
                  </a:txBody>
                  <a:tcPr marL="91439" marR="91439" marT="45701" marB="4570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altLang="en-US" sz="2400" b="0"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Evaluate</a:t>
                      </a:r>
                      <a:r>
                        <a:rPr kumimoji="0" lang="it-IT" altLang="en-US" sz="2400" b="0"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t>
                      </a:r>
                      <a:r>
                        <a:rPr kumimoji="0" lang="it-IT" altLang="en-US" sz="2400" b="0"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many</a:t>
                      </a:r>
                      <a:r>
                        <a:rPr kumimoji="0" lang="it-IT" altLang="en-US" sz="2400" b="0"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models </a:t>
                      </a:r>
                      <a:r>
                        <a:rPr kumimoji="0" lang="it-IT" altLang="en-US" sz="2400" b="0"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that</a:t>
                      </a:r>
                      <a:r>
                        <a:rPr kumimoji="0" lang="it-IT" altLang="en-US" sz="2400" b="0"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 are inaccurate in </a:t>
                      </a:r>
                      <a:r>
                        <a:rPr kumimoji="0" lang="it-IT" altLang="en-US" sz="2400" b="0" i="0" u="none" strike="noStrike" cap="none" normalizeH="0" baseline="0" dirty="0" err="1">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rPr>
                        <a:t>detail</a:t>
                      </a:r>
                      <a:endParaRPr kumimoji="0" lang="it-IT" altLang="en-US" sz="2400" b="0" i="0" u="none" strike="noStrike" cap="none" normalizeH="0" baseline="0" dirty="0">
                        <a:ln>
                          <a:noFill/>
                        </a:ln>
                        <a:solidFill>
                          <a:srgbClr val="262626"/>
                        </a:solidFill>
                        <a:effectLst/>
                        <a:latin typeface="Arial" panose="020B0604020202020204" pitchFamily="34" charset="0"/>
                        <a:ea typeface="ＭＳ Ｐゴシック" panose="020B0600070205080204" pitchFamily="34" charset="-128"/>
                        <a:cs typeface="Arial" panose="020B0604020202020204" pitchFamily="34" charset="0"/>
                      </a:endParaRPr>
                    </a:p>
                  </a:txBody>
                  <a:tcPr marL="91439" marR="91439" marT="45701" marB="4570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578230"/>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B9861114-990B-B349-B8A7-C2BAB5226B61}"/>
              </a:ext>
            </a:extLst>
          </p:cNvPr>
          <p:cNvSpPr txBox="1">
            <a:spLocks noChangeArrowheads="1"/>
          </p:cNvSpPr>
          <p:nvPr/>
        </p:nvSpPr>
        <p:spPr bwMode="auto">
          <a:xfrm>
            <a:off x="673100" y="68263"/>
            <a:ext cx="7797800" cy="461962"/>
          </a:xfrm>
          <a:prstGeom prst="rect">
            <a:avLst/>
          </a:prstGeom>
          <a:noFill/>
          <a:ln>
            <a:noFill/>
          </a:ln>
          <a:effectLst/>
        </p:spPr>
        <p:txBody>
          <a:bodyPr wrap="none">
            <a:spAutoFit/>
          </a:bodyPr>
          <a:lstStyle/>
          <a:p>
            <a:pPr algn="ctr" eaLnBrk="1" fontAlgn="auto" hangingPunct="1">
              <a:spcBef>
                <a:spcPts val="0"/>
              </a:spcBef>
              <a:spcAft>
                <a:spcPts val="0"/>
              </a:spcAft>
              <a:defRPr/>
            </a:pPr>
            <a:r>
              <a:rPr lang="it-IT" dirty="0">
                <a:solidFill>
                  <a:schemeClr val="bg1"/>
                </a:solidFill>
                <a:latin typeface="Arial"/>
                <a:ea typeface="+mn-ea"/>
              </a:rPr>
              <a:t>Predizione della struttura terziaria - diagramma di flusso</a:t>
            </a:r>
          </a:p>
        </p:txBody>
      </p:sp>
      <p:grpSp>
        <p:nvGrpSpPr>
          <p:cNvPr id="13315" name="Group 3">
            <a:extLst>
              <a:ext uri="{FF2B5EF4-FFF2-40B4-BE49-F238E27FC236}">
                <a16:creationId xmlns:a16="http://schemas.microsoft.com/office/drawing/2014/main" id="{B6FCA606-016D-B141-A734-F18EC8311B67}"/>
              </a:ext>
            </a:extLst>
          </p:cNvPr>
          <p:cNvGrpSpPr>
            <a:grpSpLocks/>
          </p:cNvGrpSpPr>
          <p:nvPr/>
        </p:nvGrpSpPr>
        <p:grpSpPr bwMode="auto">
          <a:xfrm>
            <a:off x="1524000" y="884772"/>
            <a:ext cx="6172200" cy="609600"/>
            <a:chOff x="960" y="192"/>
            <a:chExt cx="3888" cy="384"/>
          </a:xfrm>
          <a:solidFill>
            <a:srgbClr val="000090"/>
          </a:solidFill>
        </p:grpSpPr>
        <p:sp>
          <p:nvSpPr>
            <p:cNvPr id="13316" name="Rectangle 4">
              <a:extLst>
                <a:ext uri="{FF2B5EF4-FFF2-40B4-BE49-F238E27FC236}">
                  <a16:creationId xmlns:a16="http://schemas.microsoft.com/office/drawing/2014/main" id="{223E7481-5CDF-444D-ABC6-817A5CC84471}"/>
                </a:ext>
              </a:extLst>
            </p:cNvPr>
            <p:cNvSpPr>
              <a:spLocks noChangeArrowheads="1"/>
            </p:cNvSpPr>
            <p:nvPr/>
          </p:nvSpPr>
          <p:spPr bwMode="auto">
            <a:xfrm>
              <a:off x="960" y="192"/>
              <a:ext cx="3888" cy="384"/>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17" name="Text Box 5">
              <a:extLst>
                <a:ext uri="{FF2B5EF4-FFF2-40B4-BE49-F238E27FC236}">
                  <a16:creationId xmlns:a16="http://schemas.microsoft.com/office/drawing/2014/main" id="{7BB25A9D-A571-DD41-A9D9-0D7DC78A9D7A}"/>
                </a:ext>
              </a:extLst>
            </p:cNvPr>
            <p:cNvSpPr txBox="1">
              <a:spLocks noChangeArrowheads="1"/>
            </p:cNvSpPr>
            <p:nvPr/>
          </p:nvSpPr>
          <p:spPr bwMode="auto">
            <a:xfrm>
              <a:off x="971" y="240"/>
              <a:ext cx="3865" cy="237"/>
            </a:xfrm>
            <a:prstGeom prst="rect">
              <a:avLst/>
            </a:prstGeom>
            <a:grpFill/>
            <a:ln w="9525">
              <a:noFill/>
              <a:miter lim="800000"/>
              <a:headEnd/>
              <a:tailEnd/>
            </a:ln>
            <a:effectLst/>
          </p:spPr>
          <p:txBody>
            <a:bodyPr>
              <a:spAutoFit/>
            </a:bodyPr>
            <a:lstStyle/>
            <a:p>
              <a:pPr algn="ctr" eaLnBrk="1" fontAlgn="auto" hangingPunct="1">
                <a:spcBef>
                  <a:spcPts val="0"/>
                </a:spcBef>
                <a:spcAft>
                  <a:spcPts val="0"/>
                </a:spcAft>
                <a:defRPr/>
              </a:pPr>
              <a:r>
                <a:rPr lang="it-IT" dirty="0" err="1">
                  <a:solidFill>
                    <a:srgbClr val="FFFFFF"/>
                  </a:solidFill>
                  <a:latin typeface="Arial"/>
                  <a:ea typeface="+mn-ea"/>
                </a:rPr>
                <a:t>Comparison</a:t>
              </a:r>
              <a:r>
                <a:rPr lang="it-IT" dirty="0">
                  <a:solidFill>
                    <a:srgbClr val="FFFFFF"/>
                  </a:solidFill>
                  <a:latin typeface="Arial"/>
                  <a:ea typeface="+mn-ea"/>
                </a:rPr>
                <a:t> with </a:t>
              </a:r>
              <a:r>
                <a:rPr lang="it-IT" dirty="0" err="1">
                  <a:solidFill>
                    <a:srgbClr val="FFFFFF"/>
                  </a:solidFill>
                  <a:latin typeface="Arial"/>
                  <a:ea typeface="+mn-ea"/>
                </a:rPr>
                <a:t>protein</a:t>
              </a:r>
              <a:r>
                <a:rPr lang="it-IT" dirty="0">
                  <a:solidFill>
                    <a:srgbClr val="FFFFFF"/>
                  </a:solidFill>
                  <a:latin typeface="Arial"/>
                  <a:ea typeface="+mn-ea"/>
                </a:rPr>
                <a:t> </a:t>
              </a:r>
              <a:r>
                <a:rPr lang="it-IT" dirty="0" err="1">
                  <a:solidFill>
                    <a:srgbClr val="FFFFFF"/>
                  </a:solidFill>
                  <a:latin typeface="Arial"/>
                  <a:ea typeface="+mn-ea"/>
                </a:rPr>
                <a:t>sequence</a:t>
              </a:r>
              <a:r>
                <a:rPr lang="it-IT" dirty="0">
                  <a:solidFill>
                    <a:srgbClr val="FFFFFF"/>
                  </a:solidFill>
                  <a:latin typeface="Arial"/>
                  <a:ea typeface="+mn-ea"/>
                </a:rPr>
                <a:t> databases</a:t>
              </a:r>
            </a:p>
          </p:txBody>
        </p:sp>
      </p:grpSp>
      <p:grpSp>
        <p:nvGrpSpPr>
          <p:cNvPr id="13318" name="Group 6">
            <a:extLst>
              <a:ext uri="{FF2B5EF4-FFF2-40B4-BE49-F238E27FC236}">
                <a16:creationId xmlns:a16="http://schemas.microsoft.com/office/drawing/2014/main" id="{886897A8-B7DF-A64D-BBEA-60DCF5E54582}"/>
              </a:ext>
            </a:extLst>
          </p:cNvPr>
          <p:cNvGrpSpPr>
            <a:grpSpLocks/>
          </p:cNvGrpSpPr>
          <p:nvPr/>
        </p:nvGrpSpPr>
        <p:grpSpPr bwMode="auto">
          <a:xfrm>
            <a:off x="5091113" y="2967572"/>
            <a:ext cx="3429000" cy="2209800"/>
            <a:chOff x="3207" y="1936"/>
            <a:chExt cx="2160" cy="1392"/>
          </a:xfrm>
          <a:solidFill>
            <a:srgbClr val="000090"/>
          </a:solidFill>
        </p:grpSpPr>
        <p:grpSp>
          <p:nvGrpSpPr>
            <p:cNvPr id="13319" name="Group 7">
              <a:extLst>
                <a:ext uri="{FF2B5EF4-FFF2-40B4-BE49-F238E27FC236}">
                  <a16:creationId xmlns:a16="http://schemas.microsoft.com/office/drawing/2014/main" id="{87BC8C03-0E06-114C-B118-DF4420C3ED8C}"/>
                </a:ext>
              </a:extLst>
            </p:cNvPr>
            <p:cNvGrpSpPr>
              <a:grpSpLocks/>
            </p:cNvGrpSpPr>
            <p:nvPr/>
          </p:nvGrpSpPr>
          <p:grpSpPr bwMode="auto">
            <a:xfrm>
              <a:off x="3207" y="2800"/>
              <a:ext cx="2160" cy="528"/>
              <a:chOff x="3207" y="2800"/>
              <a:chExt cx="2160" cy="528"/>
            </a:xfrm>
            <a:grpFill/>
          </p:grpSpPr>
          <p:sp>
            <p:nvSpPr>
              <p:cNvPr id="13320" name="Rectangle 8">
                <a:extLst>
                  <a:ext uri="{FF2B5EF4-FFF2-40B4-BE49-F238E27FC236}">
                    <a16:creationId xmlns:a16="http://schemas.microsoft.com/office/drawing/2014/main" id="{50B8F1EC-4AD0-CE4F-B3E4-A1AF369E3159}"/>
                  </a:ext>
                </a:extLst>
              </p:cNvPr>
              <p:cNvSpPr>
                <a:spLocks noChangeArrowheads="1"/>
              </p:cNvSpPr>
              <p:nvPr/>
            </p:nvSpPr>
            <p:spPr bwMode="auto">
              <a:xfrm>
                <a:off x="3207" y="2800"/>
                <a:ext cx="2160" cy="528"/>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1" name="Text Box 9">
                <a:extLst>
                  <a:ext uri="{FF2B5EF4-FFF2-40B4-BE49-F238E27FC236}">
                    <a16:creationId xmlns:a16="http://schemas.microsoft.com/office/drawing/2014/main" id="{98237ADC-F143-FD42-A71E-941DDB17A601}"/>
                  </a:ext>
                </a:extLst>
              </p:cNvPr>
              <p:cNvSpPr txBox="1">
                <a:spLocks noChangeArrowheads="1"/>
              </p:cNvSpPr>
              <p:nvPr/>
            </p:nvSpPr>
            <p:spPr bwMode="auto">
              <a:xfrm>
                <a:off x="3417" y="2846"/>
                <a:ext cx="1749" cy="407"/>
              </a:xfrm>
              <a:prstGeom prst="rect">
                <a:avLst/>
              </a:prstGeom>
              <a:grpFill/>
              <a:ln>
                <a:noFill/>
              </a:ln>
              <a:effectLst/>
            </p:spPr>
            <p:txBody>
              <a:bodyPr wrap="none">
                <a:spAutoFit/>
              </a:bodyPr>
              <a:lstStyle/>
              <a:p>
                <a:pPr algn="ctr" eaLnBrk="1" fontAlgn="auto" hangingPunct="1">
                  <a:spcBef>
                    <a:spcPts val="0"/>
                  </a:spcBef>
                  <a:spcAft>
                    <a:spcPts val="0"/>
                  </a:spcAft>
                  <a:defRPr/>
                </a:pPr>
                <a:r>
                  <a:rPr lang="it-IT" dirty="0" err="1">
                    <a:solidFill>
                      <a:srgbClr val="FFFF00"/>
                    </a:solidFill>
                    <a:latin typeface="Arial"/>
                    <a:ea typeface="+mn-ea"/>
                  </a:rPr>
                  <a:t>Motif</a:t>
                </a:r>
                <a:r>
                  <a:rPr lang="it-IT" dirty="0">
                    <a:solidFill>
                      <a:srgbClr val="FFFF00"/>
                    </a:solidFill>
                    <a:latin typeface="Arial"/>
                    <a:ea typeface="+mn-ea"/>
                  </a:rPr>
                  <a:t> </a:t>
                </a:r>
                <a:r>
                  <a:rPr lang="it-IT" dirty="0" err="1">
                    <a:solidFill>
                      <a:srgbClr val="FFFF00"/>
                    </a:solidFill>
                    <a:latin typeface="Arial"/>
                    <a:ea typeface="+mn-ea"/>
                  </a:rPr>
                  <a:t>searches</a:t>
                </a:r>
                <a:r>
                  <a:rPr lang="it-IT" dirty="0">
                    <a:solidFill>
                      <a:srgbClr val="FFFF00"/>
                    </a:solidFill>
                    <a:latin typeface="Arial"/>
                    <a:ea typeface="+mn-ea"/>
                  </a:rPr>
                  <a:t>,
</a:t>
                </a:r>
                <a:r>
                  <a:rPr lang="it-IT" dirty="0" err="1">
                    <a:solidFill>
                      <a:srgbClr val="FFFF00"/>
                    </a:solidFill>
                    <a:latin typeface="Arial"/>
                    <a:ea typeface="+mn-ea"/>
                  </a:rPr>
                  <a:t>fold</a:t>
                </a:r>
                <a:r>
                  <a:rPr lang="it-IT" dirty="0">
                    <a:solidFill>
                      <a:srgbClr val="FFFF00"/>
                    </a:solidFill>
                    <a:latin typeface="Arial"/>
                    <a:ea typeface="+mn-ea"/>
                  </a:rPr>
                  <a:t> </a:t>
                </a:r>
                <a:r>
                  <a:rPr lang="it-IT" dirty="0" err="1">
                    <a:solidFill>
                      <a:srgbClr val="FFFF00"/>
                    </a:solidFill>
                    <a:latin typeface="Arial"/>
                    <a:ea typeface="+mn-ea"/>
                  </a:rPr>
                  <a:t>recognition</a:t>
                </a:r>
                <a:r>
                  <a:rPr lang="it-IT" dirty="0">
                    <a:solidFill>
                      <a:srgbClr val="FFFF00"/>
                    </a:solidFill>
                    <a:latin typeface="Arial"/>
                    <a:ea typeface="+mn-ea"/>
                  </a:rPr>
                  <a:t>, ab </a:t>
                </a:r>
                <a:r>
                  <a:rPr lang="it-IT" dirty="0" err="1">
                    <a:solidFill>
                      <a:srgbClr val="FFFF00"/>
                    </a:solidFill>
                    <a:latin typeface="Arial"/>
                    <a:ea typeface="+mn-ea"/>
                  </a:rPr>
                  <a:t>initio</a:t>
                </a:r>
                <a:endParaRPr lang="it-IT" dirty="0">
                  <a:solidFill>
                    <a:srgbClr val="FFFF00"/>
                  </a:solidFill>
                  <a:latin typeface="Arial"/>
                  <a:ea typeface="+mn-ea"/>
                </a:endParaRPr>
              </a:p>
            </p:txBody>
          </p:sp>
        </p:grpSp>
        <p:cxnSp>
          <p:nvCxnSpPr>
            <p:cNvPr id="13322" name="AutoShape 10">
              <a:extLst>
                <a:ext uri="{FF2B5EF4-FFF2-40B4-BE49-F238E27FC236}">
                  <a16:creationId xmlns:a16="http://schemas.microsoft.com/office/drawing/2014/main" id="{E7FC6214-1FDF-044A-8B33-B4200B750000}"/>
                </a:ext>
              </a:extLst>
            </p:cNvPr>
            <p:cNvCxnSpPr>
              <a:cxnSpLocks noChangeShapeType="1"/>
            </p:cNvCxnSpPr>
            <p:nvPr/>
          </p:nvCxnSpPr>
          <p:spPr bwMode="auto">
            <a:xfrm flipH="1">
              <a:off x="4287" y="1936"/>
              <a:ext cx="4" cy="896"/>
            </a:xfrm>
            <a:prstGeom prst="straightConnector1">
              <a:avLst/>
            </a:prstGeom>
            <a:grpFill/>
            <a:ln w="28575">
              <a:solidFill>
                <a:schemeClr val="tx1"/>
              </a:solidFill>
              <a:round/>
              <a:headEnd/>
              <a:tailEnd type="triangle" w="med" len="med"/>
            </a:ln>
            <a:effectLst/>
          </p:spPr>
        </p:cxnSp>
      </p:grpSp>
      <p:grpSp>
        <p:nvGrpSpPr>
          <p:cNvPr id="13323" name="Group 11">
            <a:extLst>
              <a:ext uri="{FF2B5EF4-FFF2-40B4-BE49-F238E27FC236}">
                <a16:creationId xmlns:a16="http://schemas.microsoft.com/office/drawing/2014/main" id="{1E4ED2FD-4871-A04A-8FF5-43ADF934AD5F}"/>
              </a:ext>
            </a:extLst>
          </p:cNvPr>
          <p:cNvGrpSpPr>
            <a:grpSpLocks/>
          </p:cNvGrpSpPr>
          <p:nvPr/>
        </p:nvGrpSpPr>
        <p:grpSpPr bwMode="auto">
          <a:xfrm>
            <a:off x="2133600" y="5167847"/>
            <a:ext cx="4953000" cy="1355725"/>
            <a:chOff x="1344" y="3322"/>
            <a:chExt cx="3120" cy="854"/>
          </a:xfrm>
          <a:solidFill>
            <a:srgbClr val="000090"/>
          </a:solidFill>
        </p:grpSpPr>
        <p:grpSp>
          <p:nvGrpSpPr>
            <p:cNvPr id="13324" name="Group 12">
              <a:extLst>
                <a:ext uri="{FF2B5EF4-FFF2-40B4-BE49-F238E27FC236}">
                  <a16:creationId xmlns:a16="http://schemas.microsoft.com/office/drawing/2014/main" id="{04543ED2-2E39-2F42-A667-1E9E40F6A5DF}"/>
                </a:ext>
              </a:extLst>
            </p:cNvPr>
            <p:cNvGrpSpPr>
              <a:grpSpLocks/>
            </p:cNvGrpSpPr>
            <p:nvPr/>
          </p:nvGrpSpPr>
          <p:grpSpPr bwMode="auto">
            <a:xfrm>
              <a:off x="1344" y="3792"/>
              <a:ext cx="3120" cy="384"/>
              <a:chOff x="1344" y="3360"/>
              <a:chExt cx="3120" cy="384"/>
            </a:xfrm>
            <a:grpFill/>
          </p:grpSpPr>
          <p:sp>
            <p:nvSpPr>
              <p:cNvPr id="13325" name="Rectangle 13">
                <a:extLst>
                  <a:ext uri="{FF2B5EF4-FFF2-40B4-BE49-F238E27FC236}">
                    <a16:creationId xmlns:a16="http://schemas.microsoft.com/office/drawing/2014/main" id="{B884A16B-DFAB-F948-8241-C4E0C7C5957F}"/>
                  </a:ext>
                </a:extLst>
              </p:cNvPr>
              <p:cNvSpPr>
                <a:spLocks noChangeArrowheads="1"/>
              </p:cNvSpPr>
              <p:nvPr/>
            </p:nvSpPr>
            <p:spPr bwMode="auto">
              <a:xfrm>
                <a:off x="1344" y="3360"/>
                <a:ext cx="3120" cy="384"/>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26" name="Text Box 14">
                <a:extLst>
                  <a:ext uri="{FF2B5EF4-FFF2-40B4-BE49-F238E27FC236}">
                    <a16:creationId xmlns:a16="http://schemas.microsoft.com/office/drawing/2014/main" id="{61861423-2793-6241-BF1E-A0D1B1884240}"/>
                  </a:ext>
                </a:extLst>
              </p:cNvPr>
              <p:cNvSpPr txBox="1">
                <a:spLocks noChangeArrowheads="1"/>
              </p:cNvSpPr>
              <p:nvPr/>
            </p:nvSpPr>
            <p:spPr bwMode="auto">
              <a:xfrm>
                <a:off x="2490" y="3422"/>
                <a:ext cx="835" cy="233"/>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Assesment</a:t>
                </a:r>
              </a:p>
            </p:txBody>
          </p:sp>
        </p:grpSp>
        <p:cxnSp>
          <p:nvCxnSpPr>
            <p:cNvPr id="13327" name="AutoShape 15">
              <a:extLst>
                <a:ext uri="{FF2B5EF4-FFF2-40B4-BE49-F238E27FC236}">
                  <a16:creationId xmlns:a16="http://schemas.microsoft.com/office/drawing/2014/main" id="{ACEA690A-7347-8C45-B46D-681E130B9046}"/>
                </a:ext>
              </a:extLst>
            </p:cNvPr>
            <p:cNvCxnSpPr>
              <a:cxnSpLocks noChangeShapeType="1"/>
              <a:stCxn id="13331" idx="2"/>
              <a:endCxn id="13325" idx="0"/>
            </p:cNvCxnSpPr>
            <p:nvPr/>
          </p:nvCxnSpPr>
          <p:spPr bwMode="auto">
            <a:xfrm>
              <a:off x="1392" y="3328"/>
              <a:ext cx="1512" cy="464"/>
            </a:xfrm>
            <a:prstGeom prst="straightConnector1">
              <a:avLst/>
            </a:prstGeom>
            <a:grpFill/>
            <a:ln w="28575">
              <a:solidFill>
                <a:schemeClr val="tx1"/>
              </a:solidFill>
              <a:round/>
              <a:headEnd/>
              <a:tailEnd type="triangle" w="med" len="med"/>
            </a:ln>
            <a:effectLst/>
          </p:spPr>
        </p:cxnSp>
        <p:cxnSp>
          <p:nvCxnSpPr>
            <p:cNvPr id="13328" name="AutoShape 16">
              <a:extLst>
                <a:ext uri="{FF2B5EF4-FFF2-40B4-BE49-F238E27FC236}">
                  <a16:creationId xmlns:a16="http://schemas.microsoft.com/office/drawing/2014/main" id="{CF4C9F62-9F35-6940-92DC-04A3AFBAB9FE}"/>
                </a:ext>
              </a:extLst>
            </p:cNvPr>
            <p:cNvCxnSpPr>
              <a:cxnSpLocks noChangeShapeType="1"/>
              <a:stCxn id="13320" idx="2"/>
              <a:endCxn id="13325" idx="0"/>
            </p:cNvCxnSpPr>
            <p:nvPr/>
          </p:nvCxnSpPr>
          <p:spPr bwMode="auto">
            <a:xfrm flipH="1">
              <a:off x="2904" y="3322"/>
              <a:ext cx="1383" cy="470"/>
            </a:xfrm>
            <a:prstGeom prst="straightConnector1">
              <a:avLst/>
            </a:prstGeom>
            <a:grpFill/>
            <a:ln w="28575">
              <a:solidFill>
                <a:schemeClr val="tx1"/>
              </a:solidFill>
              <a:round/>
              <a:headEnd/>
              <a:tailEnd type="triangle" w="med" len="med"/>
            </a:ln>
            <a:effectLst/>
          </p:spPr>
        </p:cxnSp>
      </p:grpSp>
      <p:grpSp>
        <p:nvGrpSpPr>
          <p:cNvPr id="13329" name="Group 17">
            <a:extLst>
              <a:ext uri="{FF2B5EF4-FFF2-40B4-BE49-F238E27FC236}">
                <a16:creationId xmlns:a16="http://schemas.microsoft.com/office/drawing/2014/main" id="{D98B3E55-2E2A-DC49-B515-17695594E18A}"/>
              </a:ext>
            </a:extLst>
          </p:cNvPr>
          <p:cNvGrpSpPr>
            <a:grpSpLocks/>
          </p:cNvGrpSpPr>
          <p:nvPr/>
        </p:nvGrpSpPr>
        <p:grpSpPr bwMode="auto">
          <a:xfrm>
            <a:off x="228600" y="3096160"/>
            <a:ext cx="3962400" cy="2081213"/>
            <a:chOff x="144" y="2017"/>
            <a:chExt cx="2496" cy="1311"/>
          </a:xfrm>
          <a:solidFill>
            <a:srgbClr val="000090"/>
          </a:solidFill>
        </p:grpSpPr>
        <p:grpSp>
          <p:nvGrpSpPr>
            <p:cNvPr id="13330" name="Group 18">
              <a:extLst>
                <a:ext uri="{FF2B5EF4-FFF2-40B4-BE49-F238E27FC236}">
                  <a16:creationId xmlns:a16="http://schemas.microsoft.com/office/drawing/2014/main" id="{905163B3-22F3-5F44-ACB0-ACDB2C610440}"/>
                </a:ext>
              </a:extLst>
            </p:cNvPr>
            <p:cNvGrpSpPr>
              <a:grpSpLocks/>
            </p:cNvGrpSpPr>
            <p:nvPr/>
          </p:nvGrpSpPr>
          <p:grpSpPr bwMode="auto">
            <a:xfrm>
              <a:off x="144" y="2464"/>
              <a:ext cx="2496" cy="864"/>
              <a:chOff x="144" y="2032"/>
              <a:chExt cx="2496" cy="864"/>
            </a:xfrm>
            <a:grpFill/>
          </p:grpSpPr>
          <p:sp>
            <p:nvSpPr>
              <p:cNvPr id="13331" name="Rectangle 19">
                <a:extLst>
                  <a:ext uri="{FF2B5EF4-FFF2-40B4-BE49-F238E27FC236}">
                    <a16:creationId xmlns:a16="http://schemas.microsoft.com/office/drawing/2014/main" id="{8E9D9385-95A8-F648-96B9-3741FAD57CB4}"/>
                  </a:ext>
                </a:extLst>
              </p:cNvPr>
              <p:cNvSpPr>
                <a:spLocks noChangeArrowheads="1"/>
              </p:cNvSpPr>
              <p:nvPr/>
            </p:nvSpPr>
            <p:spPr bwMode="auto">
              <a:xfrm>
                <a:off x="144" y="2032"/>
                <a:ext cx="2496" cy="864"/>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2" name="Text Box 20">
                <a:extLst>
                  <a:ext uri="{FF2B5EF4-FFF2-40B4-BE49-F238E27FC236}">
                    <a16:creationId xmlns:a16="http://schemas.microsoft.com/office/drawing/2014/main" id="{818DCFB2-6902-B540-A10E-3E140F8D915A}"/>
                  </a:ext>
                </a:extLst>
              </p:cNvPr>
              <p:cNvSpPr txBox="1">
                <a:spLocks noChangeArrowheads="1"/>
              </p:cNvSpPr>
              <p:nvPr/>
            </p:nvSpPr>
            <p:spPr bwMode="auto">
              <a:xfrm>
                <a:off x="521" y="2156"/>
                <a:ext cx="1740" cy="582"/>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err="1">
                    <a:solidFill>
                      <a:srgbClr val="FFFFFF"/>
                    </a:solidFill>
                    <a:latin typeface="Arial"/>
                    <a:ea typeface="+mn-ea"/>
                  </a:rPr>
                  <a:t>Modeling</a:t>
                </a:r>
                <a:r>
                  <a:rPr lang="it-IT" dirty="0">
                    <a:solidFill>
                      <a:srgbClr val="FFFFFF"/>
                    </a:solidFill>
                    <a:latin typeface="Arial"/>
                    <a:ea typeface="+mn-ea"/>
                  </a:rPr>
                  <a:t> by </a:t>
                </a:r>
                <a:r>
                  <a:rPr lang="it-IT" dirty="0" err="1">
                    <a:solidFill>
                      <a:srgbClr val="FFFFFF"/>
                    </a:solidFill>
                    <a:latin typeface="Arial"/>
                    <a:ea typeface="+mn-ea"/>
                  </a:rPr>
                  <a:t>homology</a:t>
                </a:r>
                <a:r>
                  <a:rPr lang="it-IT" dirty="0">
                    <a:solidFill>
                      <a:srgbClr val="FFFFFF"/>
                    </a:solidFill>
                    <a:latin typeface="Arial"/>
                    <a:ea typeface="+mn-ea"/>
                  </a:rPr>
                  <a:t>
</a:t>
                </a:r>
                <a:r>
                  <a:rPr lang="it-IT" dirty="0" err="1">
                    <a:solidFill>
                      <a:srgbClr val="FFFFFF"/>
                    </a:solidFill>
                    <a:latin typeface="Arial"/>
                    <a:ea typeface="+mn-ea"/>
                  </a:rPr>
                  <a:t>using</a:t>
                </a:r>
                <a:r>
                  <a:rPr lang="it-IT" dirty="0">
                    <a:solidFill>
                      <a:srgbClr val="FFFFFF"/>
                    </a:solidFill>
                    <a:latin typeface="Arial"/>
                    <a:ea typeface="+mn-ea"/>
                  </a:rPr>
                  <a:t> </a:t>
                </a:r>
                <a:r>
                  <a:rPr lang="it-IT" dirty="0" err="1">
                    <a:solidFill>
                      <a:srgbClr val="FFFFFF"/>
                    </a:solidFill>
                    <a:latin typeface="Arial"/>
                    <a:ea typeface="+mn-ea"/>
                  </a:rPr>
                  <a:t>protein</a:t>
                </a:r>
                <a:r>
                  <a:rPr lang="it-IT" dirty="0">
                    <a:solidFill>
                      <a:srgbClr val="FFFFFF"/>
                    </a:solidFill>
                    <a:latin typeface="Arial"/>
                    <a:ea typeface="+mn-ea"/>
                  </a:rPr>
                  <a:t> </a:t>
                </a:r>
                <a:r>
                  <a:rPr lang="it-IT" dirty="0" err="1">
                    <a:solidFill>
                      <a:srgbClr val="FFFFFF"/>
                    </a:solidFill>
                    <a:latin typeface="Arial"/>
                    <a:ea typeface="+mn-ea"/>
                  </a:rPr>
                  <a:t>coordinates</a:t>
                </a:r>
                <a:r>
                  <a:rPr lang="it-IT" dirty="0">
                    <a:solidFill>
                      <a:srgbClr val="FFFFFF"/>
                    </a:solidFill>
                    <a:latin typeface="Arial"/>
                    <a:ea typeface="+mn-ea"/>
                  </a:rPr>
                  <a:t>
of the </a:t>
                </a:r>
                <a:r>
                  <a:rPr lang="it-IT" dirty="0" err="1">
                    <a:solidFill>
                      <a:srgbClr val="FFFFFF"/>
                    </a:solidFill>
                    <a:latin typeface="Arial"/>
                    <a:ea typeface="+mn-ea"/>
                  </a:rPr>
                  <a:t>known</a:t>
                </a:r>
                <a:r>
                  <a:rPr lang="it-IT" dirty="0">
                    <a:solidFill>
                      <a:srgbClr val="FFFFFF"/>
                    </a:solidFill>
                    <a:latin typeface="Arial"/>
                    <a:ea typeface="+mn-ea"/>
                  </a:rPr>
                  <a:t> </a:t>
                </a:r>
                <a:r>
                  <a:rPr lang="it-IT" dirty="0" err="1">
                    <a:solidFill>
                      <a:srgbClr val="FFFFFF"/>
                    </a:solidFill>
                    <a:latin typeface="Arial"/>
                    <a:ea typeface="+mn-ea"/>
                  </a:rPr>
                  <a:t>structure</a:t>
                </a:r>
                <a:endParaRPr lang="it-IT" dirty="0">
                  <a:solidFill>
                    <a:srgbClr val="FFFFFF"/>
                  </a:solidFill>
                  <a:latin typeface="Arial"/>
                  <a:ea typeface="+mn-ea"/>
                </a:endParaRPr>
              </a:p>
            </p:txBody>
          </p:sp>
        </p:grpSp>
        <p:cxnSp>
          <p:nvCxnSpPr>
            <p:cNvPr id="13333" name="AutoShape 21">
              <a:extLst>
                <a:ext uri="{FF2B5EF4-FFF2-40B4-BE49-F238E27FC236}">
                  <a16:creationId xmlns:a16="http://schemas.microsoft.com/office/drawing/2014/main" id="{61225E4B-BD41-F045-95D5-53B4C6346579}"/>
                </a:ext>
              </a:extLst>
            </p:cNvPr>
            <p:cNvCxnSpPr>
              <a:cxnSpLocks noChangeShapeType="1"/>
              <a:stCxn id="13337" idx="2"/>
              <a:endCxn id="13331" idx="0"/>
            </p:cNvCxnSpPr>
            <p:nvPr/>
          </p:nvCxnSpPr>
          <p:spPr bwMode="auto">
            <a:xfrm flipH="1">
              <a:off x="1392" y="2017"/>
              <a:ext cx="0" cy="447"/>
            </a:xfrm>
            <a:prstGeom prst="straightConnector1">
              <a:avLst/>
            </a:prstGeom>
            <a:grpFill/>
            <a:ln w="28575">
              <a:solidFill>
                <a:schemeClr val="tx1"/>
              </a:solidFill>
              <a:round/>
              <a:headEnd/>
              <a:tailEnd type="triangle" w="med" len="med"/>
            </a:ln>
            <a:effectLst/>
          </p:spPr>
        </p:cxnSp>
        <p:sp>
          <p:nvSpPr>
            <p:cNvPr id="13334" name="Text Box 22">
              <a:extLst>
                <a:ext uri="{FF2B5EF4-FFF2-40B4-BE49-F238E27FC236}">
                  <a16:creationId xmlns:a16="http://schemas.microsoft.com/office/drawing/2014/main" id="{D3B63D4B-0FF9-CE46-9279-A3095851E3D5}"/>
                </a:ext>
              </a:extLst>
            </p:cNvPr>
            <p:cNvSpPr txBox="1">
              <a:spLocks noChangeArrowheads="1"/>
            </p:cNvSpPr>
            <p:nvPr/>
          </p:nvSpPr>
          <p:spPr bwMode="auto">
            <a:xfrm>
              <a:off x="1196" y="2112"/>
              <a:ext cx="380" cy="233"/>
            </a:xfrm>
            <a:prstGeom prst="rect">
              <a:avLst/>
            </a:prstGeom>
            <a:solidFill>
              <a:srgbClr val="008000"/>
            </a:solidFill>
            <a:ln>
              <a:noFill/>
            </a:ln>
            <a:effectLst/>
          </p:spPr>
          <p:txBody>
            <a:bodyPr wrap="square">
              <a:spAutoFit/>
            </a:bodyPr>
            <a:lstStyle/>
            <a:p>
              <a:pPr algn="ctr" eaLnBrk="1" fontAlgn="auto" hangingPunct="1">
                <a:spcBef>
                  <a:spcPts val="0"/>
                </a:spcBef>
                <a:spcAft>
                  <a:spcPts val="0"/>
                </a:spcAft>
                <a:defRPr/>
              </a:pPr>
              <a:r>
                <a:rPr lang="it-IT" dirty="0">
                  <a:solidFill>
                    <a:srgbClr val="FFFFFF"/>
                  </a:solidFill>
                  <a:latin typeface="Arial"/>
                  <a:ea typeface="+mn-ea"/>
                </a:rPr>
                <a:t>Yes</a:t>
              </a:r>
            </a:p>
          </p:txBody>
        </p:sp>
      </p:grpSp>
      <p:grpSp>
        <p:nvGrpSpPr>
          <p:cNvPr id="13335" name="Group 23">
            <a:extLst>
              <a:ext uri="{FF2B5EF4-FFF2-40B4-BE49-F238E27FC236}">
                <a16:creationId xmlns:a16="http://schemas.microsoft.com/office/drawing/2014/main" id="{3A598B59-0B07-3846-8A52-CE1394D5A7B8}"/>
              </a:ext>
            </a:extLst>
          </p:cNvPr>
          <p:cNvGrpSpPr>
            <a:grpSpLocks/>
          </p:cNvGrpSpPr>
          <p:nvPr/>
        </p:nvGrpSpPr>
        <p:grpSpPr bwMode="auto">
          <a:xfrm>
            <a:off x="409576" y="1511481"/>
            <a:ext cx="4200528" cy="1627188"/>
            <a:chOff x="258" y="1002"/>
            <a:chExt cx="2646" cy="1025"/>
          </a:xfrm>
          <a:solidFill>
            <a:srgbClr val="000090"/>
          </a:solidFill>
        </p:grpSpPr>
        <p:grpSp>
          <p:nvGrpSpPr>
            <p:cNvPr id="13336" name="Group 24">
              <a:extLst>
                <a:ext uri="{FF2B5EF4-FFF2-40B4-BE49-F238E27FC236}">
                  <a16:creationId xmlns:a16="http://schemas.microsoft.com/office/drawing/2014/main" id="{872D7D93-028C-554A-8095-FC3863814AE5}"/>
                </a:ext>
              </a:extLst>
            </p:cNvPr>
            <p:cNvGrpSpPr>
              <a:grpSpLocks/>
            </p:cNvGrpSpPr>
            <p:nvPr/>
          </p:nvGrpSpPr>
          <p:grpSpPr bwMode="auto">
            <a:xfrm>
              <a:off x="258" y="1445"/>
              <a:ext cx="2248" cy="582"/>
              <a:chOff x="258" y="1013"/>
              <a:chExt cx="2248" cy="582"/>
            </a:xfrm>
            <a:grpFill/>
          </p:grpSpPr>
          <p:sp>
            <p:nvSpPr>
              <p:cNvPr id="13337" name="Rectangle 25">
                <a:extLst>
                  <a:ext uri="{FF2B5EF4-FFF2-40B4-BE49-F238E27FC236}">
                    <a16:creationId xmlns:a16="http://schemas.microsoft.com/office/drawing/2014/main" id="{EA74B470-A59E-CF44-B812-4312AF4F3E41}"/>
                  </a:ext>
                </a:extLst>
              </p:cNvPr>
              <p:cNvSpPr>
                <a:spLocks noChangeArrowheads="1"/>
              </p:cNvSpPr>
              <p:nvPr/>
            </p:nvSpPr>
            <p:spPr bwMode="auto">
              <a:xfrm>
                <a:off x="288" y="1040"/>
                <a:ext cx="2208" cy="528"/>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sp>
            <p:nvSpPr>
              <p:cNvPr id="13338" name="Text Box 26">
                <a:extLst>
                  <a:ext uri="{FF2B5EF4-FFF2-40B4-BE49-F238E27FC236}">
                    <a16:creationId xmlns:a16="http://schemas.microsoft.com/office/drawing/2014/main" id="{09B29A42-67BF-8E44-8226-40E9791EB37A}"/>
                  </a:ext>
                </a:extLst>
              </p:cNvPr>
              <p:cNvSpPr txBox="1">
                <a:spLocks noChangeArrowheads="1"/>
              </p:cNvSpPr>
              <p:nvPr/>
            </p:nvSpPr>
            <p:spPr bwMode="auto">
              <a:xfrm>
                <a:off x="258" y="1013"/>
                <a:ext cx="2248" cy="582"/>
              </a:xfrm>
              <a:prstGeom prst="rect">
                <a:avLst/>
              </a:prstGeom>
              <a:grpFill/>
              <a:ln w="9525">
                <a:noFill/>
                <a:miter lim="800000"/>
                <a:headEnd/>
                <a:tailEnd/>
              </a:ln>
              <a:effectLst/>
            </p:spPr>
            <p:txBody>
              <a:bodyPr wrap="square">
                <a:spAutoFit/>
              </a:bodyPr>
              <a:lstStyle/>
              <a:p>
                <a:pPr algn="ctr" eaLnBrk="1" fontAlgn="auto" hangingPunct="1">
                  <a:spcBef>
                    <a:spcPts val="0"/>
                  </a:spcBef>
                  <a:spcAft>
                    <a:spcPts val="0"/>
                  </a:spcAft>
                  <a:defRPr/>
                </a:pPr>
                <a:r>
                  <a:rPr lang="it-IT" dirty="0" err="1">
                    <a:solidFill>
                      <a:srgbClr val="FFFFFF"/>
                    </a:solidFill>
                    <a:latin typeface="Arial"/>
                    <a:ea typeface="+mn-ea"/>
                  </a:rPr>
                  <a:t>Sequence</a:t>
                </a:r>
                <a:r>
                  <a:rPr lang="it-IT" dirty="0">
                    <a:solidFill>
                      <a:srgbClr val="FFFFFF"/>
                    </a:solidFill>
                    <a:latin typeface="Arial"/>
                    <a:ea typeface="+mn-ea"/>
                  </a:rPr>
                  <a:t> </a:t>
                </a:r>
                <a:r>
                  <a:rPr lang="it-IT" dirty="0" err="1">
                    <a:solidFill>
                      <a:srgbClr val="FFFFFF"/>
                    </a:solidFill>
                    <a:latin typeface="Arial"/>
                    <a:ea typeface="+mn-ea"/>
                  </a:rPr>
                  <a:t>alignment</a:t>
                </a:r>
                <a:r>
                  <a:rPr lang="it-IT" dirty="0">
                    <a:solidFill>
                      <a:srgbClr val="FFFFFF"/>
                    </a:solidFill>
                    <a:latin typeface="Arial"/>
                    <a:ea typeface="+mn-ea"/>
                  </a:rPr>
                  <a:t> with </a:t>
                </a:r>
                <a:r>
                  <a:rPr lang="it-IT" dirty="0" err="1">
                    <a:solidFill>
                      <a:srgbClr val="FFFFFF"/>
                    </a:solidFill>
                    <a:latin typeface="Arial"/>
                    <a:ea typeface="+mn-ea"/>
                  </a:rPr>
                  <a:t>proteins</a:t>
                </a:r>
                <a:endParaRPr lang="it-IT" dirty="0">
                  <a:solidFill>
                    <a:srgbClr val="FFFFFF"/>
                  </a:solidFill>
                  <a:latin typeface="Arial"/>
                  <a:ea typeface="+mn-ea"/>
                </a:endParaRPr>
              </a:p>
              <a:p>
                <a:pPr algn="ctr" eaLnBrk="1" fontAlgn="auto" hangingPunct="1">
                  <a:spcBef>
                    <a:spcPts val="0"/>
                  </a:spcBef>
                  <a:spcAft>
                    <a:spcPts val="0"/>
                  </a:spcAft>
                  <a:defRPr/>
                </a:pPr>
                <a:r>
                  <a:rPr lang="it-IT" dirty="0">
                    <a:solidFill>
                      <a:srgbClr val="FFFFFF"/>
                    </a:solidFill>
                    <a:latin typeface="Arial"/>
                    <a:ea typeface="+mn-ea"/>
                  </a:rPr>
                  <a:t> of </a:t>
                </a:r>
                <a:r>
                  <a:rPr lang="it-IT" dirty="0" err="1">
                    <a:solidFill>
                      <a:srgbClr val="FFFFFF"/>
                    </a:solidFill>
                    <a:latin typeface="Arial"/>
                    <a:ea typeface="+mn-ea"/>
                  </a:rPr>
                  <a:t>known</a:t>
                </a:r>
                <a:r>
                  <a:rPr lang="it-IT" dirty="0">
                    <a:solidFill>
                      <a:srgbClr val="FFFFFF"/>
                    </a:solidFill>
                    <a:latin typeface="Arial"/>
                    <a:ea typeface="+mn-ea"/>
                  </a:rPr>
                  <a:t> </a:t>
                </a:r>
                <a:r>
                  <a:rPr lang="it-IT" dirty="0" err="1">
                    <a:solidFill>
                      <a:srgbClr val="FFFFFF"/>
                    </a:solidFill>
                    <a:latin typeface="Arial"/>
                    <a:ea typeface="+mn-ea"/>
                  </a:rPr>
                  <a:t>structure</a:t>
                </a:r>
                <a:r>
                  <a:rPr lang="it-IT" dirty="0">
                    <a:solidFill>
                      <a:srgbClr val="FFFFFF"/>
                    </a:solidFill>
                    <a:latin typeface="Arial"/>
                    <a:ea typeface="+mn-ea"/>
                  </a:rPr>
                  <a:t>?</a:t>
                </a:r>
              </a:p>
            </p:txBody>
          </p:sp>
        </p:grpSp>
        <p:cxnSp>
          <p:nvCxnSpPr>
            <p:cNvPr id="13339" name="AutoShape 27">
              <a:extLst>
                <a:ext uri="{FF2B5EF4-FFF2-40B4-BE49-F238E27FC236}">
                  <a16:creationId xmlns:a16="http://schemas.microsoft.com/office/drawing/2014/main" id="{C608FB4B-5884-534D-A726-2102F0F95332}"/>
                </a:ext>
              </a:extLst>
            </p:cNvPr>
            <p:cNvCxnSpPr>
              <a:cxnSpLocks noChangeShapeType="1"/>
              <a:stCxn id="13316" idx="2"/>
              <a:endCxn id="13337" idx="0"/>
            </p:cNvCxnSpPr>
            <p:nvPr/>
          </p:nvCxnSpPr>
          <p:spPr bwMode="auto">
            <a:xfrm flipH="1">
              <a:off x="1392" y="1002"/>
              <a:ext cx="1512" cy="470"/>
            </a:xfrm>
            <a:prstGeom prst="straightConnector1">
              <a:avLst/>
            </a:prstGeom>
            <a:grpFill/>
            <a:ln w="28575">
              <a:solidFill>
                <a:schemeClr val="tx1"/>
              </a:solidFill>
              <a:round/>
              <a:headEnd/>
              <a:tailEnd type="triangle" w="med" len="med"/>
            </a:ln>
            <a:effectLst/>
          </p:spPr>
        </p:cxnSp>
        <p:sp>
          <p:nvSpPr>
            <p:cNvPr id="13340" name="Text Box 28">
              <a:extLst>
                <a:ext uri="{FF2B5EF4-FFF2-40B4-BE49-F238E27FC236}">
                  <a16:creationId xmlns:a16="http://schemas.microsoft.com/office/drawing/2014/main" id="{B742757D-138C-4A4B-BC52-D6DEFD0315AB}"/>
                </a:ext>
              </a:extLst>
            </p:cNvPr>
            <p:cNvSpPr txBox="1">
              <a:spLocks noChangeArrowheads="1"/>
            </p:cNvSpPr>
            <p:nvPr/>
          </p:nvSpPr>
          <p:spPr bwMode="auto">
            <a:xfrm>
              <a:off x="1636" y="1112"/>
              <a:ext cx="353" cy="233"/>
            </a:xfrm>
            <a:prstGeom prst="rect">
              <a:avLst/>
            </a:prstGeom>
            <a:solidFill>
              <a:srgbClr val="008000"/>
            </a:solidFill>
            <a:ln>
              <a:noFill/>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Yes</a:t>
              </a:r>
            </a:p>
          </p:txBody>
        </p:sp>
      </p:grpSp>
      <p:grpSp>
        <p:nvGrpSpPr>
          <p:cNvPr id="13341" name="Group 29">
            <a:extLst>
              <a:ext uri="{FF2B5EF4-FFF2-40B4-BE49-F238E27FC236}">
                <a16:creationId xmlns:a16="http://schemas.microsoft.com/office/drawing/2014/main" id="{635ECC79-48CD-334B-9A9F-06D77985B0FC}"/>
              </a:ext>
            </a:extLst>
          </p:cNvPr>
          <p:cNvGrpSpPr>
            <a:grpSpLocks/>
          </p:cNvGrpSpPr>
          <p:nvPr/>
        </p:nvGrpSpPr>
        <p:grpSpPr bwMode="auto">
          <a:xfrm>
            <a:off x="3962400" y="1485904"/>
            <a:ext cx="4945063" cy="1457325"/>
            <a:chOff x="2496" y="986"/>
            <a:chExt cx="3115" cy="918"/>
          </a:xfrm>
          <a:solidFill>
            <a:srgbClr val="000090"/>
          </a:solidFill>
        </p:grpSpPr>
        <p:grpSp>
          <p:nvGrpSpPr>
            <p:cNvPr id="13342" name="Group 30">
              <a:extLst>
                <a:ext uri="{FF2B5EF4-FFF2-40B4-BE49-F238E27FC236}">
                  <a16:creationId xmlns:a16="http://schemas.microsoft.com/office/drawing/2014/main" id="{8F6D55D7-EB6B-0947-AC34-2823B0FE8400}"/>
                </a:ext>
              </a:extLst>
            </p:cNvPr>
            <p:cNvGrpSpPr>
              <a:grpSpLocks/>
            </p:cNvGrpSpPr>
            <p:nvPr/>
          </p:nvGrpSpPr>
          <p:grpSpPr bwMode="auto">
            <a:xfrm>
              <a:off x="2496" y="986"/>
              <a:ext cx="3115" cy="918"/>
              <a:chOff x="2496" y="986"/>
              <a:chExt cx="3115" cy="918"/>
            </a:xfrm>
            <a:grpFill/>
          </p:grpSpPr>
          <p:sp>
            <p:nvSpPr>
              <p:cNvPr id="13343" name="Rectangle 31">
                <a:extLst>
                  <a:ext uri="{FF2B5EF4-FFF2-40B4-BE49-F238E27FC236}">
                    <a16:creationId xmlns:a16="http://schemas.microsoft.com/office/drawing/2014/main" id="{AC6CADC3-8503-3C4B-A0F2-9384809DAFD6}"/>
                  </a:ext>
                </a:extLst>
              </p:cNvPr>
              <p:cNvSpPr>
                <a:spLocks noChangeArrowheads="1"/>
              </p:cNvSpPr>
              <p:nvPr/>
            </p:nvSpPr>
            <p:spPr bwMode="auto">
              <a:xfrm>
                <a:off x="2971" y="1568"/>
                <a:ext cx="2640" cy="336"/>
              </a:xfrm>
              <a:prstGeom prst="rect">
                <a:avLst/>
              </a:prstGeom>
              <a:grpFill/>
              <a:ln w="9525">
                <a:solidFill>
                  <a:srgbClr val="00FFFF"/>
                </a:solidFill>
                <a:miter lim="800000"/>
                <a:headEnd/>
                <a:tailEnd/>
              </a:ln>
              <a:effectLst/>
            </p:spPr>
            <p:txBody>
              <a:bodyPr wrap="none" anchor="ctr"/>
              <a:lstStyle/>
              <a:p>
                <a:pPr eaLnBrk="1" fontAlgn="auto" hangingPunct="1">
                  <a:spcBef>
                    <a:spcPts val="0"/>
                  </a:spcBef>
                  <a:spcAft>
                    <a:spcPts val="0"/>
                  </a:spcAft>
                  <a:defRPr/>
                </a:pPr>
                <a:endParaRPr lang="it-IT" dirty="0">
                  <a:solidFill>
                    <a:srgbClr val="FFFFFF"/>
                  </a:solidFill>
                  <a:latin typeface="Arial"/>
                  <a:ea typeface="+mn-ea"/>
                </a:endParaRPr>
              </a:p>
            </p:txBody>
          </p:sp>
          <p:cxnSp>
            <p:nvCxnSpPr>
              <p:cNvPr id="13344" name="AutoShape 32">
                <a:extLst>
                  <a:ext uri="{FF2B5EF4-FFF2-40B4-BE49-F238E27FC236}">
                    <a16:creationId xmlns:a16="http://schemas.microsoft.com/office/drawing/2014/main" id="{3992290B-5779-4A4C-BE62-12A3425461CA}"/>
                  </a:ext>
                </a:extLst>
              </p:cNvPr>
              <p:cNvCxnSpPr>
                <a:cxnSpLocks noChangeShapeType="1"/>
                <a:stCxn id="13316" idx="2"/>
                <a:endCxn id="13343" idx="0"/>
              </p:cNvCxnSpPr>
              <p:nvPr/>
            </p:nvCxnSpPr>
            <p:spPr bwMode="auto">
              <a:xfrm>
                <a:off x="2904" y="986"/>
                <a:ext cx="1387" cy="582"/>
              </a:xfrm>
              <a:prstGeom prst="straightConnector1">
                <a:avLst/>
              </a:prstGeom>
              <a:grpFill/>
              <a:ln w="28575">
                <a:solidFill>
                  <a:schemeClr val="tx1"/>
                </a:solidFill>
                <a:round/>
                <a:headEnd/>
                <a:tailEnd type="triangle" w="med" len="med"/>
              </a:ln>
              <a:effectLst/>
            </p:spPr>
          </p:cxnSp>
          <p:cxnSp>
            <p:nvCxnSpPr>
              <p:cNvPr id="13345" name="AutoShape 33">
                <a:extLst>
                  <a:ext uri="{FF2B5EF4-FFF2-40B4-BE49-F238E27FC236}">
                    <a16:creationId xmlns:a16="http://schemas.microsoft.com/office/drawing/2014/main" id="{5856DEEB-A117-C740-92FC-C5ABDE14A5D9}"/>
                  </a:ext>
                </a:extLst>
              </p:cNvPr>
              <p:cNvCxnSpPr>
                <a:cxnSpLocks noChangeShapeType="1"/>
                <a:stCxn id="13337" idx="3"/>
                <a:endCxn id="13343" idx="1"/>
              </p:cNvCxnSpPr>
              <p:nvPr/>
            </p:nvCxnSpPr>
            <p:spPr bwMode="auto">
              <a:xfrm flipV="1">
                <a:off x="2496" y="1736"/>
                <a:ext cx="475" cy="0"/>
              </a:xfrm>
              <a:prstGeom prst="straightConnector1">
                <a:avLst/>
              </a:prstGeom>
              <a:grpFill/>
              <a:ln w="28575">
                <a:solidFill>
                  <a:schemeClr val="tx1"/>
                </a:solidFill>
                <a:round/>
                <a:headEnd/>
                <a:tailEnd type="triangle" w="med" len="med"/>
              </a:ln>
              <a:effectLst/>
            </p:spPr>
          </p:cxnSp>
          <p:sp>
            <p:nvSpPr>
              <p:cNvPr id="13346" name="Text Box 34">
                <a:extLst>
                  <a:ext uri="{FF2B5EF4-FFF2-40B4-BE49-F238E27FC236}">
                    <a16:creationId xmlns:a16="http://schemas.microsoft.com/office/drawing/2014/main" id="{7FB94FC7-8974-7D47-8F8E-59E2C5C28A68}"/>
                  </a:ext>
                </a:extLst>
              </p:cNvPr>
              <p:cNvSpPr txBox="1">
                <a:spLocks noChangeArrowheads="1"/>
              </p:cNvSpPr>
              <p:nvPr/>
            </p:nvSpPr>
            <p:spPr bwMode="auto">
              <a:xfrm>
                <a:off x="2566" y="1468"/>
                <a:ext cx="278" cy="233"/>
              </a:xfrm>
              <a:prstGeom prst="rect">
                <a:avLst/>
              </a:prstGeom>
              <a:solidFill>
                <a:srgbClr val="953735"/>
              </a:solidFill>
              <a:ln>
                <a:noFill/>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sp>
            <p:nvSpPr>
              <p:cNvPr id="13347" name="Text Box 35">
                <a:extLst>
                  <a:ext uri="{FF2B5EF4-FFF2-40B4-BE49-F238E27FC236}">
                    <a16:creationId xmlns:a16="http://schemas.microsoft.com/office/drawing/2014/main" id="{91443A82-0DE1-7E4A-B3B5-4B003A081DF4}"/>
                  </a:ext>
                </a:extLst>
              </p:cNvPr>
              <p:cNvSpPr txBox="1">
                <a:spLocks noChangeArrowheads="1"/>
              </p:cNvSpPr>
              <p:nvPr/>
            </p:nvSpPr>
            <p:spPr bwMode="auto">
              <a:xfrm>
                <a:off x="3594" y="1064"/>
                <a:ext cx="278" cy="233"/>
              </a:xfrm>
              <a:prstGeom prst="rect">
                <a:avLst/>
              </a:prstGeom>
              <a:solidFill>
                <a:schemeClr val="accent2">
                  <a:lumMod val="75000"/>
                </a:schemeClr>
              </a:solidFill>
              <a:ln>
                <a:noFill/>
              </a:ln>
              <a:effectLst/>
            </p:spPr>
            <p:txBody>
              <a:bodyPr wrap="none">
                <a:spAutoFit/>
              </a:bodyPr>
              <a:lstStyle/>
              <a:p>
                <a:pPr algn="ctr" eaLnBrk="1" fontAlgn="auto" hangingPunct="1">
                  <a:spcBef>
                    <a:spcPts val="0"/>
                  </a:spcBef>
                  <a:spcAft>
                    <a:spcPts val="0"/>
                  </a:spcAft>
                  <a:defRPr/>
                </a:pPr>
                <a:r>
                  <a:rPr lang="it-IT" dirty="0">
                    <a:solidFill>
                      <a:srgbClr val="FFFFFF"/>
                    </a:solidFill>
                    <a:latin typeface="Arial"/>
                    <a:ea typeface="+mn-ea"/>
                  </a:rPr>
                  <a:t>no</a:t>
                </a:r>
              </a:p>
            </p:txBody>
          </p:sp>
        </p:grpSp>
        <p:sp>
          <p:nvSpPr>
            <p:cNvPr id="13348" name="Text Box 36">
              <a:extLst>
                <a:ext uri="{FF2B5EF4-FFF2-40B4-BE49-F238E27FC236}">
                  <a16:creationId xmlns:a16="http://schemas.microsoft.com/office/drawing/2014/main" id="{8D18E63A-9E99-D14E-B2CF-DD47F9485786}"/>
                </a:ext>
              </a:extLst>
            </p:cNvPr>
            <p:cNvSpPr txBox="1">
              <a:spLocks noChangeArrowheads="1"/>
            </p:cNvSpPr>
            <p:nvPr/>
          </p:nvSpPr>
          <p:spPr bwMode="auto">
            <a:xfrm>
              <a:off x="3264" y="1622"/>
              <a:ext cx="2087" cy="233"/>
            </a:xfrm>
            <a:prstGeom prst="rect">
              <a:avLst/>
            </a:prstGeom>
            <a:grpFill/>
            <a:ln w="9525">
              <a:noFill/>
              <a:miter lim="800000"/>
              <a:headEnd/>
              <a:tailEnd/>
            </a:ln>
            <a:effectLst/>
          </p:spPr>
          <p:txBody>
            <a:bodyPr wrap="none">
              <a:spAutoFit/>
            </a:bodyPr>
            <a:lstStyle/>
            <a:p>
              <a:pPr algn="ctr" eaLnBrk="1" fontAlgn="auto" hangingPunct="1">
                <a:spcBef>
                  <a:spcPts val="0"/>
                </a:spcBef>
                <a:spcAft>
                  <a:spcPts val="0"/>
                </a:spcAft>
                <a:defRPr/>
              </a:pPr>
              <a:r>
                <a:rPr lang="it-IT" dirty="0" err="1">
                  <a:solidFill>
                    <a:srgbClr val="FFFFFF"/>
                  </a:solidFill>
                  <a:latin typeface="Arial"/>
                  <a:ea typeface="+mn-ea"/>
                </a:rPr>
                <a:t>Secondary</a:t>
              </a:r>
              <a:r>
                <a:rPr lang="it-IT" dirty="0">
                  <a:solidFill>
                    <a:srgbClr val="FFFFFF"/>
                  </a:solidFill>
                  <a:latin typeface="Arial"/>
                  <a:ea typeface="+mn-ea"/>
                </a:rPr>
                <a:t> </a:t>
              </a:r>
              <a:r>
                <a:rPr lang="it-IT" dirty="0" err="1">
                  <a:solidFill>
                    <a:srgbClr val="FFFFFF"/>
                  </a:solidFill>
                  <a:latin typeface="Arial"/>
                  <a:ea typeface="+mn-ea"/>
                </a:rPr>
                <a:t>structure</a:t>
              </a:r>
              <a:r>
                <a:rPr lang="it-IT" dirty="0">
                  <a:solidFill>
                    <a:srgbClr val="FFFFFF"/>
                  </a:solidFill>
                  <a:latin typeface="Arial"/>
                  <a:ea typeface="+mn-ea"/>
                </a:rPr>
                <a:t> </a:t>
              </a:r>
              <a:r>
                <a:rPr lang="it-IT" dirty="0" err="1">
                  <a:solidFill>
                    <a:srgbClr val="FFFFFF"/>
                  </a:solidFill>
                  <a:latin typeface="Arial"/>
                  <a:ea typeface="+mn-ea"/>
                </a:rPr>
                <a:t>prediction</a:t>
              </a:r>
              <a:endParaRPr lang="it-IT" dirty="0">
                <a:solidFill>
                  <a:srgbClr val="FFFFFF"/>
                </a:solidFill>
                <a:latin typeface="Arial"/>
                <a:ea typeface="+mn-ea"/>
              </a:endParaRPr>
            </a:p>
          </p:txBody>
        </p:sp>
      </p:grpSp>
      <p:sp>
        <p:nvSpPr>
          <p:cNvPr id="37" name="Text Box 4">
            <a:extLst>
              <a:ext uri="{FF2B5EF4-FFF2-40B4-BE49-F238E27FC236}">
                <a16:creationId xmlns:a16="http://schemas.microsoft.com/office/drawing/2014/main" id="{5D8F3D37-1158-9646-8603-82D06656887F}"/>
              </a:ext>
            </a:extLst>
          </p:cNvPr>
          <p:cNvSpPr txBox="1">
            <a:spLocks noChangeArrowheads="1"/>
          </p:cNvSpPr>
          <p:nvPr/>
        </p:nvSpPr>
        <p:spPr bwMode="auto">
          <a:xfrm>
            <a:off x="76200" y="93663"/>
            <a:ext cx="9144000" cy="584200"/>
          </a:xfrm>
          <a:prstGeom prst="rect">
            <a:avLst/>
          </a:prstGeom>
          <a:noFill/>
          <a:ln>
            <a:noFill/>
          </a:ln>
          <a:effectLst/>
        </p:spPr>
        <p:txBody>
          <a:bodyPr>
            <a:spAutoFit/>
          </a:bodyPr>
          <a:lstStyle/>
          <a:p>
            <a:pPr algn="ctr" eaLnBrk="1" fontAlgn="auto" hangingPunct="1">
              <a:spcBef>
                <a:spcPts val="0"/>
              </a:spcBef>
              <a:spcAft>
                <a:spcPts val="0"/>
              </a:spcAft>
              <a:defRPr/>
            </a:pPr>
            <a:r>
              <a:rPr lang="it-IT" sz="3200" i="1" dirty="0" err="1">
                <a:solidFill>
                  <a:srgbClr val="000090"/>
                </a:solidFill>
                <a:latin typeface="Arial"/>
                <a:ea typeface="+mn-ea"/>
              </a:rPr>
              <a:t>Summary</a:t>
            </a:r>
            <a:endParaRPr lang="it-IT" sz="3200" dirty="0">
              <a:solidFill>
                <a:srgbClr val="000090"/>
              </a:solidFill>
              <a:latin typeface="Arial"/>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35"/>
                                        </p:tgtEl>
                                        <p:attrNameLst>
                                          <p:attrName>style.visibility</p:attrName>
                                        </p:attrNameLst>
                                      </p:cBhvr>
                                      <p:to>
                                        <p:strVal val="visible"/>
                                      </p:to>
                                    </p:set>
                                    <p:animEffect transition="in" filter="wipe(up)">
                                      <p:cBhvr>
                                        <p:cTn id="7" dur="500"/>
                                        <p:tgtEl>
                                          <p:spTgt spid="13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341"/>
                                        </p:tgtEl>
                                        <p:attrNameLst>
                                          <p:attrName>style.visibility</p:attrName>
                                        </p:attrNameLst>
                                      </p:cBhvr>
                                      <p:to>
                                        <p:strVal val="visible"/>
                                      </p:to>
                                    </p:set>
                                    <p:animEffect transition="in" filter="wipe(up)">
                                      <p:cBhvr>
                                        <p:cTn id="12" dur="500"/>
                                        <p:tgtEl>
                                          <p:spTgt spid="133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wipe(up)">
                                      <p:cBhvr>
                                        <p:cTn id="17" dur="500"/>
                                        <p:tgtEl>
                                          <p:spTgt spid="133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329"/>
                                        </p:tgtEl>
                                        <p:attrNameLst>
                                          <p:attrName>style.visibility</p:attrName>
                                        </p:attrNameLst>
                                      </p:cBhvr>
                                      <p:to>
                                        <p:strVal val="visible"/>
                                      </p:to>
                                    </p:set>
                                    <p:animEffect transition="in" filter="wipe(up)">
                                      <p:cBhvr>
                                        <p:cTn id="22" dur="500"/>
                                        <p:tgtEl>
                                          <p:spTgt spid="133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3323"/>
                                        </p:tgtEl>
                                        <p:attrNameLst>
                                          <p:attrName>style.visibility</p:attrName>
                                        </p:attrNameLst>
                                      </p:cBhvr>
                                      <p:to>
                                        <p:strVal val="visible"/>
                                      </p:to>
                                    </p:set>
                                    <p:animEffect transition="in" filter="wipe(up)">
                                      <p:cBhvr>
                                        <p:cTn id="27" dur="500"/>
                                        <p:tgtEl>
                                          <p:spTgt spid="13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FCF6B83D-24FF-EF4C-AE81-07C965D7B6AF}"/>
              </a:ext>
            </a:extLst>
          </p:cNvPr>
          <p:cNvSpPr txBox="1">
            <a:spLocks noChangeArrowheads="1"/>
          </p:cNvSpPr>
          <p:nvPr/>
        </p:nvSpPr>
        <p:spPr bwMode="auto">
          <a:xfrm>
            <a:off x="0" y="2413000"/>
            <a:ext cx="9144000" cy="2308225"/>
          </a:xfrm>
          <a:prstGeom prst="rect">
            <a:avLst/>
          </a:prstGeom>
          <a:noFill/>
          <a:ln>
            <a:noFill/>
          </a:ln>
          <a:effectLst/>
        </p:spPr>
        <p:txBody>
          <a:bodyPr>
            <a:spAutoFit/>
          </a:bodyPr>
          <a:lstStyle/>
          <a:p>
            <a:pPr algn="ctr" eaLnBrk="1" fontAlgn="auto" hangingPunct="1">
              <a:spcBef>
                <a:spcPts val="0"/>
              </a:spcBef>
              <a:spcAft>
                <a:spcPts val="0"/>
              </a:spcAft>
              <a:defRPr/>
            </a:pPr>
            <a:r>
              <a:rPr lang="it-IT" sz="4800" dirty="0">
                <a:solidFill>
                  <a:srgbClr val="000090"/>
                </a:solidFill>
                <a:latin typeface="Arial"/>
                <a:ea typeface="+mn-ea"/>
              </a:rPr>
              <a:t>An </a:t>
            </a:r>
            <a:r>
              <a:rPr lang="it-IT" sz="4800" dirty="0" err="1">
                <a:solidFill>
                  <a:srgbClr val="000090"/>
                </a:solidFill>
                <a:latin typeface="Arial"/>
                <a:ea typeface="+mn-ea"/>
              </a:rPr>
              <a:t>example</a:t>
            </a:r>
            <a:r>
              <a:rPr lang="it-IT" sz="4800" dirty="0">
                <a:solidFill>
                  <a:srgbClr val="000090"/>
                </a:solidFill>
                <a:latin typeface="Arial"/>
                <a:ea typeface="+mn-ea"/>
              </a:rPr>
              <a:t>: </a:t>
            </a:r>
            <a:r>
              <a:rPr lang="it-IT" sz="4800" b="1" dirty="0" err="1">
                <a:solidFill>
                  <a:srgbClr val="000090"/>
                </a:solidFill>
                <a:latin typeface="Arial"/>
                <a:ea typeface="+mn-ea"/>
              </a:rPr>
              <a:t>Phyre</a:t>
            </a:r>
            <a:endParaRPr lang="it-IT" sz="4800" b="1" dirty="0">
              <a:solidFill>
                <a:srgbClr val="000090"/>
              </a:solidFill>
              <a:latin typeface="Arial"/>
              <a:ea typeface="+mn-ea"/>
            </a:endParaRPr>
          </a:p>
          <a:p>
            <a:pPr algn="ctr" eaLnBrk="1" fontAlgn="auto" hangingPunct="1">
              <a:spcBef>
                <a:spcPts val="0"/>
              </a:spcBef>
              <a:spcAft>
                <a:spcPts val="0"/>
              </a:spcAft>
              <a:defRPr/>
            </a:pPr>
            <a:r>
              <a:rPr lang="it-IT" sz="4800" dirty="0" err="1">
                <a:solidFill>
                  <a:srgbClr val="000090"/>
                </a:solidFill>
                <a:latin typeface="Arial"/>
                <a:ea typeface="+mn-ea"/>
              </a:rPr>
              <a:t>protein</a:t>
            </a:r>
            <a:r>
              <a:rPr lang="it-IT" sz="4800" dirty="0">
                <a:solidFill>
                  <a:srgbClr val="000090"/>
                </a:solidFill>
                <a:latin typeface="Arial"/>
                <a:ea typeface="+mn-ea"/>
              </a:rPr>
              <a:t> </a:t>
            </a:r>
            <a:r>
              <a:rPr lang="it-IT" sz="4800" dirty="0" err="1">
                <a:solidFill>
                  <a:srgbClr val="000090"/>
                </a:solidFill>
                <a:latin typeface="Arial"/>
                <a:ea typeface="+mn-ea"/>
              </a:rPr>
              <a:t>homology</a:t>
            </a:r>
            <a:r>
              <a:rPr lang="it-IT" sz="4800" dirty="0">
                <a:solidFill>
                  <a:srgbClr val="000090"/>
                </a:solidFill>
                <a:latin typeface="Arial"/>
                <a:ea typeface="+mn-ea"/>
              </a:rPr>
              <a:t>/</a:t>
            </a:r>
            <a:r>
              <a:rPr lang="it-IT" sz="4800" dirty="0" err="1">
                <a:solidFill>
                  <a:srgbClr val="000090"/>
                </a:solidFill>
                <a:latin typeface="Arial"/>
                <a:ea typeface="+mn-ea"/>
              </a:rPr>
              <a:t>analogy</a:t>
            </a:r>
            <a:r>
              <a:rPr lang="it-IT" sz="4800" dirty="0">
                <a:solidFill>
                  <a:srgbClr val="000090"/>
                </a:solidFill>
                <a:latin typeface="Arial"/>
                <a:ea typeface="+mn-ea"/>
              </a:rPr>
              <a:t> </a:t>
            </a:r>
          </a:p>
          <a:p>
            <a:pPr algn="ctr" eaLnBrk="1" fontAlgn="auto" hangingPunct="1">
              <a:spcBef>
                <a:spcPts val="0"/>
              </a:spcBef>
              <a:spcAft>
                <a:spcPts val="0"/>
              </a:spcAft>
              <a:defRPr/>
            </a:pPr>
            <a:r>
              <a:rPr lang="it-IT" sz="4800" dirty="0" err="1">
                <a:solidFill>
                  <a:srgbClr val="000090"/>
                </a:solidFill>
                <a:latin typeface="Arial"/>
                <a:ea typeface="+mn-ea"/>
              </a:rPr>
              <a:t>recognition</a:t>
            </a:r>
            <a:r>
              <a:rPr lang="it-IT" sz="4800" dirty="0">
                <a:solidFill>
                  <a:srgbClr val="000090"/>
                </a:solidFill>
                <a:latin typeface="Arial"/>
                <a:ea typeface="+mn-ea"/>
              </a:rPr>
              <a:t> </a:t>
            </a:r>
            <a:r>
              <a:rPr lang="it-IT" sz="4800" dirty="0" err="1">
                <a:solidFill>
                  <a:srgbClr val="000090"/>
                </a:solidFill>
                <a:latin typeface="Arial"/>
                <a:ea typeface="+mn-ea"/>
              </a:rPr>
              <a:t>engine</a:t>
            </a:r>
            <a:r>
              <a:rPr lang="it-IT" sz="4800" dirty="0">
                <a:solidFill>
                  <a:srgbClr val="000090"/>
                </a:solidFill>
                <a:latin typeface="Arial"/>
                <a:ea typeface="+mn-ea"/>
              </a:rPr>
              <a:t>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0C969D-9B48-3D40-9490-7EF2DCD94548}"/>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8" name="Right Arrow 7">
            <a:extLst>
              <a:ext uri="{FF2B5EF4-FFF2-40B4-BE49-F238E27FC236}">
                <a16:creationId xmlns:a16="http://schemas.microsoft.com/office/drawing/2014/main" id="{9573880C-930A-6444-B1A6-1F37197F023D}"/>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8787" name="TextBox 8">
            <a:extLst>
              <a:ext uri="{FF2B5EF4-FFF2-40B4-BE49-F238E27FC236}">
                <a16:creationId xmlns:a16="http://schemas.microsoft.com/office/drawing/2014/main" id="{45349F66-939C-3A40-9C30-BBBFB257EB09}"/>
              </a:ext>
            </a:extLst>
          </p:cNvPr>
          <p:cNvSpPr txBox="1">
            <a:spLocks noChangeArrowheads="1"/>
          </p:cNvSpPr>
          <p:nvPr/>
        </p:nvSpPr>
        <p:spPr bwMode="auto">
          <a:xfrm>
            <a:off x="1841500" y="3455988"/>
            <a:ext cx="5338763"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a:t>Search the 10 million known sequences for homologues using PSI-Blast.</a:t>
            </a:r>
          </a:p>
        </p:txBody>
      </p:sp>
      <p:cxnSp>
        <p:nvCxnSpPr>
          <p:cNvPr id="28" name="Straight Connector 27">
            <a:extLst>
              <a:ext uri="{FF2B5EF4-FFF2-40B4-BE49-F238E27FC236}">
                <a16:creationId xmlns:a16="http://schemas.microsoft.com/office/drawing/2014/main" id="{8E8B06DD-471C-AB41-B3C6-D44A28935C3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A20B120C-206C-804E-B8A2-2FA57A078603}"/>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3B02D8EF-3DA4-0144-B931-D1C58DD9EE03}"/>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4B80AB8F-285C-B24D-B870-DBEBCA3C9794}"/>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36443839-54B0-4448-842F-5B6D92792907}"/>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7" name="Rectangle 26">
            <a:extLst>
              <a:ext uri="{FF2B5EF4-FFF2-40B4-BE49-F238E27FC236}">
                <a16:creationId xmlns:a16="http://schemas.microsoft.com/office/drawing/2014/main" id="{4E4714EC-CACF-6B4D-9E30-D325DEEE162E}"/>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8794" name="TextBox 33">
            <a:extLst>
              <a:ext uri="{FF2B5EF4-FFF2-40B4-BE49-F238E27FC236}">
                <a16:creationId xmlns:a16="http://schemas.microsoft.com/office/drawing/2014/main" id="{56765E97-49D7-3741-AA4C-FB1BEDE1EBC9}"/>
              </a:ext>
            </a:extLst>
          </p:cNvPr>
          <p:cNvSpPr txBox="1">
            <a:spLocks noChangeArrowheads="1"/>
          </p:cNvSpPr>
          <p:nvPr/>
        </p:nvSpPr>
        <p:spPr bwMode="auto">
          <a:xfrm>
            <a:off x="5434013" y="1176338"/>
            <a:ext cx="2341562"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Homologous sequences</a:t>
            </a:r>
          </a:p>
        </p:txBody>
      </p:sp>
      <p:sp>
        <p:nvSpPr>
          <p:cNvPr id="118795" name="TextBox 11">
            <a:extLst>
              <a:ext uri="{FF2B5EF4-FFF2-40B4-BE49-F238E27FC236}">
                <a16:creationId xmlns:a16="http://schemas.microsoft.com/office/drawing/2014/main" id="{F01B015E-5B03-1E4E-88E8-36911CC9CE62}"/>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3">
            <a:extLst>
              <a:ext uri="{FF2B5EF4-FFF2-40B4-BE49-F238E27FC236}">
                <a16:creationId xmlns:a16="http://schemas.microsoft.com/office/drawing/2014/main" id="{E0C3302B-CFF7-C546-BC7A-14FEE182B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88" y="0"/>
            <a:ext cx="8113712"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757FD8D-206F-E561-47E2-06284E89C513}"/>
              </a:ext>
            </a:extLst>
          </p:cNvPr>
          <p:cNvSpPr/>
          <p:nvPr/>
        </p:nvSpPr>
        <p:spPr>
          <a:xfrm>
            <a:off x="4481165" y="0"/>
            <a:ext cx="3978549" cy="1958177"/>
          </a:xfrm>
          <a:prstGeom prst="rect">
            <a:avLst/>
          </a:prstGeom>
          <a:solidFill>
            <a:schemeClr val="bg1"/>
          </a:solidFill>
          <a:ln>
            <a:noFill/>
          </a:ln>
        </p:spPr>
        <p:style>
          <a:lnRef idx="0">
            <a:schemeClr val="dk1"/>
          </a:lnRef>
          <a:fillRef idx="3">
            <a:schemeClr val="dk1"/>
          </a:fillRef>
          <a:effectRef idx="3">
            <a:schemeClr val="dk1"/>
          </a:effectRef>
          <a:fontRef idx="minor">
            <a:schemeClr val="lt1"/>
          </a:fontRef>
        </p:style>
        <p:txBody>
          <a:bodyPr rtlCol="0" anchor="ctr"/>
          <a:lstStyle/>
          <a:p>
            <a:pPr algn="ctr"/>
            <a:r>
              <a:rPr lang="en-US" sz="4000" dirty="0">
                <a:ln w="0"/>
                <a:solidFill>
                  <a:schemeClr val="tx1"/>
                </a:solidFill>
                <a:effectLst>
                  <a:outerShdw blurRad="38100" dist="19050" dir="2700000" algn="tl" rotWithShape="0">
                    <a:schemeClr val="dk1">
                      <a:alpha val="40000"/>
                    </a:schemeClr>
                  </a:outerShdw>
                </a:effectLst>
              </a:rPr>
              <a:t>Protein</a:t>
            </a:r>
          </a:p>
          <a:p>
            <a:pPr algn="ctr"/>
            <a:r>
              <a:rPr lang="en-US" sz="4000" dirty="0">
                <a:ln w="0"/>
                <a:solidFill>
                  <a:schemeClr val="tx1"/>
                </a:solidFill>
                <a:effectLst>
                  <a:outerShdw blurRad="38100" dist="19050" dir="2700000" algn="tl" rotWithShape="0">
                    <a:schemeClr val="dk1">
                      <a:alpha val="40000"/>
                    </a:schemeClr>
                  </a:outerShdw>
                </a:effectLst>
              </a:rPr>
              <a:t>structure</a:t>
            </a:r>
          </a:p>
          <a:p>
            <a:pPr algn="ctr"/>
            <a:r>
              <a:rPr lang="en-US" sz="4000" dirty="0">
                <a:ln w="0"/>
                <a:solidFill>
                  <a:schemeClr val="tx1"/>
                </a:solidFill>
                <a:effectLst>
                  <a:outerShdw blurRad="38100" dist="19050" dir="2700000" algn="tl" rotWithShape="0">
                    <a:schemeClr val="dk1">
                      <a:alpha val="40000"/>
                    </a:schemeClr>
                  </a:outerShdw>
                </a:effectLst>
              </a:rPr>
              <a:t>levels</a:t>
            </a:r>
          </a:p>
        </p:txBody>
      </p:sp>
      <p:sp>
        <p:nvSpPr>
          <p:cNvPr id="3" name="TextBox 2">
            <a:extLst>
              <a:ext uri="{FF2B5EF4-FFF2-40B4-BE49-F238E27FC236}">
                <a16:creationId xmlns:a16="http://schemas.microsoft.com/office/drawing/2014/main" id="{1BEEFE30-73AA-19F8-B759-57D928E59B84}"/>
              </a:ext>
            </a:extLst>
          </p:cNvPr>
          <p:cNvSpPr txBox="1"/>
          <p:nvPr/>
        </p:nvSpPr>
        <p:spPr>
          <a:xfrm>
            <a:off x="583324" y="0"/>
            <a:ext cx="3736168" cy="307777"/>
          </a:xfrm>
          <a:prstGeom prst="rect">
            <a:avLst/>
          </a:prstGeom>
          <a:solidFill>
            <a:schemeClr val="accent2">
              <a:lumMod val="60000"/>
              <a:lumOff val="40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PRIMARY STRUCTURE</a:t>
            </a:r>
          </a:p>
        </p:txBody>
      </p:sp>
      <p:sp>
        <p:nvSpPr>
          <p:cNvPr id="5" name="TextBox 4">
            <a:extLst>
              <a:ext uri="{FF2B5EF4-FFF2-40B4-BE49-F238E27FC236}">
                <a16:creationId xmlns:a16="http://schemas.microsoft.com/office/drawing/2014/main" id="{19940D61-49D3-ACB9-B94C-2DAC0EEF659C}"/>
              </a:ext>
            </a:extLst>
          </p:cNvPr>
          <p:cNvSpPr txBox="1"/>
          <p:nvPr/>
        </p:nvSpPr>
        <p:spPr>
          <a:xfrm>
            <a:off x="583324" y="1991241"/>
            <a:ext cx="3736168" cy="307777"/>
          </a:xfrm>
          <a:prstGeom prst="rect">
            <a:avLst/>
          </a:prstGeom>
          <a:solidFill>
            <a:schemeClr val="accent3">
              <a:lumMod val="75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SECONDARY STRUCTURE</a:t>
            </a:r>
          </a:p>
        </p:txBody>
      </p:sp>
      <p:sp>
        <p:nvSpPr>
          <p:cNvPr id="6" name="TextBox 5">
            <a:extLst>
              <a:ext uri="{FF2B5EF4-FFF2-40B4-BE49-F238E27FC236}">
                <a16:creationId xmlns:a16="http://schemas.microsoft.com/office/drawing/2014/main" id="{67CE9692-A0D6-FFF8-C7CB-6903BD047AD2}"/>
              </a:ext>
            </a:extLst>
          </p:cNvPr>
          <p:cNvSpPr txBox="1"/>
          <p:nvPr/>
        </p:nvSpPr>
        <p:spPr>
          <a:xfrm>
            <a:off x="583324" y="4315975"/>
            <a:ext cx="3736168" cy="307777"/>
          </a:xfrm>
          <a:prstGeom prst="rect">
            <a:avLst/>
          </a:prstGeom>
          <a:solidFill>
            <a:schemeClr val="bg2">
              <a:lumMod val="50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TERTIARY STRUCTURE</a:t>
            </a:r>
          </a:p>
        </p:txBody>
      </p:sp>
      <p:sp>
        <p:nvSpPr>
          <p:cNvPr id="7" name="TextBox 6">
            <a:extLst>
              <a:ext uri="{FF2B5EF4-FFF2-40B4-BE49-F238E27FC236}">
                <a16:creationId xmlns:a16="http://schemas.microsoft.com/office/drawing/2014/main" id="{344BCC63-ACFC-60BC-8997-6D7EA63213BE}"/>
              </a:ext>
            </a:extLst>
          </p:cNvPr>
          <p:cNvSpPr txBox="1"/>
          <p:nvPr/>
        </p:nvSpPr>
        <p:spPr>
          <a:xfrm>
            <a:off x="4432395" y="1998357"/>
            <a:ext cx="4069267" cy="307777"/>
          </a:xfrm>
          <a:prstGeom prst="rect">
            <a:avLst/>
          </a:prstGeom>
          <a:solidFill>
            <a:srgbClr val="D2297A"/>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SECONDARY STRUCTURE</a:t>
            </a:r>
          </a:p>
        </p:txBody>
      </p:sp>
      <p:sp>
        <p:nvSpPr>
          <p:cNvPr id="8" name="TextBox 7">
            <a:extLst>
              <a:ext uri="{FF2B5EF4-FFF2-40B4-BE49-F238E27FC236}">
                <a16:creationId xmlns:a16="http://schemas.microsoft.com/office/drawing/2014/main" id="{A290FB8D-F399-7EA1-BEE9-35681765B428}"/>
              </a:ext>
            </a:extLst>
          </p:cNvPr>
          <p:cNvSpPr txBox="1"/>
          <p:nvPr/>
        </p:nvSpPr>
        <p:spPr>
          <a:xfrm>
            <a:off x="4432395" y="4299444"/>
            <a:ext cx="4112098" cy="307777"/>
          </a:xfrm>
          <a:prstGeom prst="rect">
            <a:avLst/>
          </a:prstGeom>
          <a:solidFill>
            <a:schemeClr val="accent6">
              <a:lumMod val="75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QUATERNARY STRUCTURE</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85F4DF-3226-624E-81BD-B766D90B81BD}"/>
              </a:ext>
            </a:extLst>
          </p:cNvPr>
          <p:cNvSpPr txBox="1"/>
          <p:nvPr/>
        </p:nvSpPr>
        <p:spPr>
          <a:xfrm>
            <a:off x="439738" y="1209675"/>
            <a:ext cx="19923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18D3F984-09F5-E742-A470-24202A9BC29F}"/>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7AEB7ACB-F051-6B41-B83C-2059DA58B0D5}"/>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19812" name="TextBox 8">
            <a:extLst>
              <a:ext uri="{FF2B5EF4-FFF2-40B4-BE49-F238E27FC236}">
                <a16:creationId xmlns:a16="http://schemas.microsoft.com/office/drawing/2014/main" id="{AA1C7E35-5024-D94B-9702-DDA6A25E8EA5}"/>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a16="http://schemas.microsoft.com/office/drawing/2014/main" id="{65E2E4B8-6F26-724B-B730-F9BDE433DAD0}"/>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CA55679C-8581-E747-B289-933B7E68721B}"/>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8923CC7D-4E0F-9F49-9712-FDF39AA49A46}"/>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DB8819A4-3A72-B144-8AAC-E9FC5B99AC9F}"/>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0599530E-D297-7D4E-8970-1EFBB373CACB}"/>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B02AD3FC-8425-D040-AD1E-D66E2B114068}"/>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a16="http://schemas.microsoft.com/office/drawing/2014/main" id="{22AD5566-B866-4147-8E4D-40A7FFBAC393}"/>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19820" name="TextBox 18">
            <a:extLst>
              <a:ext uri="{FF2B5EF4-FFF2-40B4-BE49-F238E27FC236}">
                <a16:creationId xmlns:a16="http://schemas.microsoft.com/office/drawing/2014/main" id="{F6C02467-2522-9640-A9BE-5A756B447FF3}"/>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19821" name="TextBox 19">
            <a:extLst>
              <a:ext uri="{FF2B5EF4-FFF2-40B4-BE49-F238E27FC236}">
                <a16:creationId xmlns:a16="http://schemas.microsoft.com/office/drawing/2014/main" id="{996C129D-E3F7-534C-8A13-9D3A6D25148E}"/>
              </a:ext>
            </a:extLst>
          </p:cNvPr>
          <p:cNvSpPr txBox="1">
            <a:spLocks noChangeArrowheads="1"/>
          </p:cNvSpPr>
          <p:nvPr/>
        </p:nvSpPr>
        <p:spPr bwMode="auto">
          <a:xfrm>
            <a:off x="1563688" y="3492500"/>
            <a:ext cx="6451600" cy="126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 </a:t>
            </a:r>
          </a:p>
        </p:txBody>
      </p:sp>
      <p:sp>
        <p:nvSpPr>
          <p:cNvPr id="119822" name="TextBox 14">
            <a:extLst>
              <a:ext uri="{FF2B5EF4-FFF2-40B4-BE49-F238E27FC236}">
                <a16:creationId xmlns:a16="http://schemas.microsoft.com/office/drawing/2014/main" id="{13BC7EAC-362E-5344-8FDA-1A37B37D5A9B}"/>
              </a:ext>
            </a:extLst>
          </p:cNvPr>
          <p:cNvSpPr txBox="1">
            <a:spLocks noChangeArrowheads="1"/>
          </p:cNvSpPr>
          <p:nvPr/>
        </p:nvSpPr>
        <p:spPr bwMode="auto">
          <a:xfrm>
            <a:off x="439738" y="1701800"/>
            <a:ext cx="23415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User sequence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extBox 12">
            <a:extLst>
              <a:ext uri="{FF2B5EF4-FFF2-40B4-BE49-F238E27FC236}">
                <a16:creationId xmlns:a16="http://schemas.microsoft.com/office/drawing/2014/main" id="{CCB93A7C-59D9-5F40-AF25-6A31187FA5EE}"/>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9EE46101-7E5E-0148-B570-2F95B8975FD9}"/>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0835" name="Picture 4">
            <a:extLst>
              <a:ext uri="{FF2B5EF4-FFF2-40B4-BE49-F238E27FC236}">
                <a16:creationId xmlns:a16="http://schemas.microsoft.com/office/drawing/2014/main" id="{3A12E945-CF5A-EF4E-A72A-B9AC50D915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6" name="Picture 3">
            <a:extLst>
              <a:ext uri="{FF2B5EF4-FFF2-40B4-BE49-F238E27FC236}">
                <a16:creationId xmlns:a16="http://schemas.microsoft.com/office/drawing/2014/main" id="{DC71A47B-E7CB-ED44-8E95-D605D2A772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7" name="Picture 5">
            <a:extLst>
              <a:ext uri="{FF2B5EF4-FFF2-40B4-BE49-F238E27FC236}">
                <a16:creationId xmlns:a16="http://schemas.microsoft.com/office/drawing/2014/main" id="{A838CCEB-9B04-A649-87D9-A992D71BB3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D2BE49D7-F24E-5745-BDB0-3B29DAE1F7B4}"/>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12">
            <a:extLst>
              <a:ext uri="{FF2B5EF4-FFF2-40B4-BE49-F238E27FC236}">
                <a16:creationId xmlns:a16="http://schemas.microsoft.com/office/drawing/2014/main" id="{75A3262E-3A37-FB47-8EED-1B024B49F25C}"/>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7D6323F0-C098-A447-A672-24638E3F8FFD}"/>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1859" name="Picture 4">
            <a:extLst>
              <a:ext uri="{FF2B5EF4-FFF2-40B4-BE49-F238E27FC236}">
                <a16:creationId xmlns:a16="http://schemas.microsoft.com/office/drawing/2014/main" id="{CD68DAC9-B2AB-4241-94E0-B1B29EA7A9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0" name="Picture 3">
            <a:extLst>
              <a:ext uri="{FF2B5EF4-FFF2-40B4-BE49-F238E27FC236}">
                <a16:creationId xmlns:a16="http://schemas.microsoft.com/office/drawing/2014/main" id="{23785E69-8B82-5E40-BCEA-E36BF76BD7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1861" name="Picture 5">
            <a:extLst>
              <a:ext uri="{FF2B5EF4-FFF2-40B4-BE49-F238E27FC236}">
                <a16:creationId xmlns:a16="http://schemas.microsoft.com/office/drawing/2014/main" id="{213F9520-328C-4E41-9EDF-5CCD4E602D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C6DDC63-B5D9-1444-BEDE-30EF304A401A}"/>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1863" name="Picture 7">
            <a:extLst>
              <a:ext uri="{FF2B5EF4-FFF2-40B4-BE49-F238E27FC236}">
                <a16:creationId xmlns:a16="http://schemas.microsoft.com/office/drawing/2014/main" id="{E2E45AB4-B749-8D4C-892A-7B019D9574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33DFC7FF-CD0B-E14D-AEA3-13F0B6FF5F18}"/>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Box 12">
            <a:extLst>
              <a:ext uri="{FF2B5EF4-FFF2-40B4-BE49-F238E27FC236}">
                <a16:creationId xmlns:a16="http://schemas.microsoft.com/office/drawing/2014/main" id="{446B80D9-9E67-844D-BBC1-35DE8CD16896}"/>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561C3247-772D-8B48-B190-2D4DBF956EDC}"/>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2883" name="Picture 4">
            <a:extLst>
              <a:ext uri="{FF2B5EF4-FFF2-40B4-BE49-F238E27FC236}">
                <a16:creationId xmlns:a16="http://schemas.microsoft.com/office/drawing/2014/main" id="{D07D29A9-18E1-8B44-8A58-C9D4930C56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4" name="Picture 3">
            <a:extLst>
              <a:ext uri="{FF2B5EF4-FFF2-40B4-BE49-F238E27FC236}">
                <a16:creationId xmlns:a16="http://schemas.microsoft.com/office/drawing/2014/main" id="{18BD6516-7823-E24A-A950-5291006C69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5" name="Picture 5">
            <a:extLst>
              <a:ext uri="{FF2B5EF4-FFF2-40B4-BE49-F238E27FC236}">
                <a16:creationId xmlns:a16="http://schemas.microsoft.com/office/drawing/2014/main" id="{0EDAA622-21C4-A844-B05A-6453C5CCDB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09352FA-87E6-5F46-A5F3-628D455B323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2887" name="Picture 7">
            <a:extLst>
              <a:ext uri="{FF2B5EF4-FFF2-40B4-BE49-F238E27FC236}">
                <a16:creationId xmlns:a16="http://schemas.microsoft.com/office/drawing/2014/main" id="{532F6959-A452-0C49-B12A-B9F530B0DC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4AC847AF-B289-6745-919B-073FCF177CDD}"/>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3DD6A64E-F91D-5F47-915A-E71CD7CD0EE3}"/>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2890" name="TextBox 10">
            <a:extLst>
              <a:ext uri="{FF2B5EF4-FFF2-40B4-BE49-F238E27FC236}">
                <a16:creationId xmlns:a16="http://schemas.microsoft.com/office/drawing/2014/main" id="{D6514C73-600D-2D46-96FF-230EED6DD740}"/>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2891" name="TextBox 29">
            <a:extLst>
              <a:ext uri="{FF2B5EF4-FFF2-40B4-BE49-F238E27FC236}">
                <a16:creationId xmlns:a16="http://schemas.microsoft.com/office/drawing/2014/main" id="{8B59B762-2050-CE4D-8F07-94075CBCE261}"/>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Box 12">
            <a:extLst>
              <a:ext uri="{FF2B5EF4-FFF2-40B4-BE49-F238E27FC236}">
                <a16:creationId xmlns:a16="http://schemas.microsoft.com/office/drawing/2014/main" id="{72A9A5CC-30FA-174F-9272-EBB495ED5091}"/>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33E3BFFA-1800-FF46-BC98-150B355D785E}"/>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3907" name="Picture 4">
            <a:extLst>
              <a:ext uri="{FF2B5EF4-FFF2-40B4-BE49-F238E27FC236}">
                <a16:creationId xmlns:a16="http://schemas.microsoft.com/office/drawing/2014/main" id="{6C7DF9ED-B563-4E48-90BC-52CFF9C146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3">
            <a:extLst>
              <a:ext uri="{FF2B5EF4-FFF2-40B4-BE49-F238E27FC236}">
                <a16:creationId xmlns:a16="http://schemas.microsoft.com/office/drawing/2014/main" id="{E7D0A274-FA68-A64F-A54B-2AC8C9F95F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9" name="Picture 5">
            <a:extLst>
              <a:ext uri="{FF2B5EF4-FFF2-40B4-BE49-F238E27FC236}">
                <a16:creationId xmlns:a16="http://schemas.microsoft.com/office/drawing/2014/main" id="{818BC6F1-C431-664E-A703-EB8C7EC744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3E458703-10C3-E847-977E-ABA4EA9846BB}"/>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3911" name="Picture 7">
            <a:extLst>
              <a:ext uri="{FF2B5EF4-FFF2-40B4-BE49-F238E27FC236}">
                <a16:creationId xmlns:a16="http://schemas.microsoft.com/office/drawing/2014/main" id="{82167378-768E-1441-869E-65FC120A8B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8F1915E6-DDCD-594F-81E4-674D961B4E0B}"/>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ADC9E55C-FAFF-A244-AD81-C7F77EC4BFD4}"/>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14" name="TextBox 10">
            <a:extLst>
              <a:ext uri="{FF2B5EF4-FFF2-40B4-BE49-F238E27FC236}">
                <a16:creationId xmlns:a16="http://schemas.microsoft.com/office/drawing/2014/main" id="{FFE8665D-A671-144B-9BA9-91673FDE1FF6}"/>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cxnSp>
        <p:nvCxnSpPr>
          <p:cNvPr id="14" name="Straight Connector 13">
            <a:extLst>
              <a:ext uri="{FF2B5EF4-FFF2-40B4-BE49-F238E27FC236}">
                <a16:creationId xmlns:a16="http://schemas.microsoft.com/office/drawing/2014/main" id="{7A60EAE7-E084-C741-A110-377DE28DF91F}"/>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6" name="Straight Connector 15">
            <a:extLst>
              <a:ext uri="{FF2B5EF4-FFF2-40B4-BE49-F238E27FC236}">
                <a16:creationId xmlns:a16="http://schemas.microsoft.com/office/drawing/2014/main" id="{C8496673-A6EE-C240-9966-35320800CC9D}"/>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8" name="Straight Connector 17">
            <a:extLst>
              <a:ext uri="{FF2B5EF4-FFF2-40B4-BE49-F238E27FC236}">
                <a16:creationId xmlns:a16="http://schemas.microsoft.com/office/drawing/2014/main" id="{7A286129-DE8C-1546-A918-4BE267B19923}"/>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9" name="Straight Connector 18">
            <a:extLst>
              <a:ext uri="{FF2B5EF4-FFF2-40B4-BE49-F238E27FC236}">
                <a16:creationId xmlns:a16="http://schemas.microsoft.com/office/drawing/2014/main" id="{4C5F27A0-659C-2548-BE8F-3BD08917E621}"/>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 name="Straight Connector 19">
            <a:extLst>
              <a:ext uri="{FF2B5EF4-FFF2-40B4-BE49-F238E27FC236}">
                <a16:creationId xmlns:a16="http://schemas.microsoft.com/office/drawing/2014/main" id="{18D04562-EA08-AB45-BDD8-040C61FB592A}"/>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1" name="Right Arrow 20">
            <a:extLst>
              <a:ext uri="{FF2B5EF4-FFF2-40B4-BE49-F238E27FC236}">
                <a16:creationId xmlns:a16="http://schemas.microsoft.com/office/drawing/2014/main" id="{9807767E-85C8-8741-8928-63BD6714F515}"/>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3921" name="TextBox 26">
            <a:extLst>
              <a:ext uri="{FF2B5EF4-FFF2-40B4-BE49-F238E27FC236}">
                <a16:creationId xmlns:a16="http://schemas.microsoft.com/office/drawing/2014/main" id="{32F7DA3C-3901-9B4D-9BF0-E555B33D9A8C}"/>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23922" name="TextBox 29">
            <a:extLst>
              <a:ext uri="{FF2B5EF4-FFF2-40B4-BE49-F238E27FC236}">
                <a16:creationId xmlns:a16="http://schemas.microsoft.com/office/drawing/2014/main" id="{936C8494-A5E4-7341-836E-D010526C565F}"/>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2">
            <a:extLst>
              <a:ext uri="{FF2B5EF4-FFF2-40B4-BE49-F238E27FC236}">
                <a16:creationId xmlns:a16="http://schemas.microsoft.com/office/drawing/2014/main" id="{E2A9217C-A758-174E-A6B3-83BEEFE9FB45}"/>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137A9979-D215-BE4D-99EE-02DBBE34B0D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4931" name="Picture 4">
            <a:extLst>
              <a:ext uri="{FF2B5EF4-FFF2-40B4-BE49-F238E27FC236}">
                <a16:creationId xmlns:a16="http://schemas.microsoft.com/office/drawing/2014/main" id="{742724FA-EB08-AE47-A8BB-2AA49EC39C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3">
            <a:extLst>
              <a:ext uri="{FF2B5EF4-FFF2-40B4-BE49-F238E27FC236}">
                <a16:creationId xmlns:a16="http://schemas.microsoft.com/office/drawing/2014/main" id="{CE4481E5-8EED-E64C-8933-BC76F2CB55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5">
            <a:extLst>
              <a:ext uri="{FF2B5EF4-FFF2-40B4-BE49-F238E27FC236}">
                <a16:creationId xmlns:a16="http://schemas.microsoft.com/office/drawing/2014/main" id="{3BDB5CDC-7DF5-4B48-8A49-050541D0F7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393E5708-929A-7143-A8F7-8900EC9ED825}"/>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pic>
        <p:nvPicPr>
          <p:cNvPr id="124935" name="Picture 7">
            <a:extLst>
              <a:ext uri="{FF2B5EF4-FFF2-40B4-BE49-F238E27FC236}">
                <a16:creationId xmlns:a16="http://schemas.microsoft.com/office/drawing/2014/main" id="{6B4D2630-4157-1946-A668-E5A38DDCB0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7363" y="1579563"/>
            <a:ext cx="1049337"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Curved Down Arrow 8">
            <a:extLst>
              <a:ext uri="{FF2B5EF4-FFF2-40B4-BE49-F238E27FC236}">
                <a16:creationId xmlns:a16="http://schemas.microsoft.com/office/drawing/2014/main" id="{376EE9CB-4746-404E-A6AA-8B0DF94DC1A6}"/>
              </a:ext>
            </a:extLst>
          </p:cNvPr>
          <p:cNvSpPr>
            <a:spLocks noChangeArrowheads="1"/>
          </p:cNvSpPr>
          <p:nvPr/>
        </p:nvSpPr>
        <p:spPr bwMode="auto">
          <a:xfrm>
            <a:off x="3368675" y="963613"/>
            <a:ext cx="1270000" cy="615950"/>
          </a:xfrm>
          <a:prstGeom prst="curvedDownArrow">
            <a:avLst>
              <a:gd name="adj1" fmla="val 25010"/>
              <a:gd name="adj2" fmla="val 50000"/>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0" name="Right Arrow 9">
            <a:extLst>
              <a:ext uri="{FF2B5EF4-FFF2-40B4-BE49-F238E27FC236}">
                <a16:creationId xmlns:a16="http://schemas.microsoft.com/office/drawing/2014/main" id="{E05584AC-0261-324D-898B-AE29220A2EF7}"/>
              </a:ext>
            </a:extLst>
          </p:cNvPr>
          <p:cNvSpPr>
            <a:spLocks noChangeArrowheads="1"/>
          </p:cNvSpPr>
          <p:nvPr/>
        </p:nvSpPr>
        <p:spPr bwMode="auto">
          <a:xfrm>
            <a:off x="5595938" y="2043113"/>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38" name="TextBox 10">
            <a:extLst>
              <a:ext uri="{FF2B5EF4-FFF2-40B4-BE49-F238E27FC236}">
                <a16:creationId xmlns:a16="http://schemas.microsoft.com/office/drawing/2014/main" id="{7202C90B-8746-B044-BD3F-F865B0BAB8B2}"/>
              </a:ext>
            </a:extLst>
          </p:cNvPr>
          <p:cNvSpPr txBox="1">
            <a:spLocks noChangeArrowheads="1"/>
          </p:cNvSpPr>
          <p:nvPr/>
        </p:nvSpPr>
        <p:spPr bwMode="auto">
          <a:xfrm>
            <a:off x="6753225" y="2043113"/>
            <a:ext cx="16716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E46C0A"/>
                </a:solidFill>
              </a:rPr>
              <a:t>HAPTLVRDC…….</a:t>
            </a:r>
          </a:p>
        </p:txBody>
      </p:sp>
      <p:sp>
        <p:nvSpPr>
          <p:cNvPr id="12" name="Rounded Rectangle 11">
            <a:extLst>
              <a:ext uri="{FF2B5EF4-FFF2-40B4-BE49-F238E27FC236}">
                <a16:creationId xmlns:a16="http://schemas.microsoft.com/office/drawing/2014/main" id="{CC7AB0D8-A416-FA4E-AF72-CD0458567DDF}"/>
              </a:ext>
            </a:extLst>
          </p:cNvPr>
          <p:cNvSpPr>
            <a:spLocks noChangeArrowheads="1"/>
          </p:cNvSpPr>
          <p:nvPr/>
        </p:nvSpPr>
        <p:spPr bwMode="auto">
          <a:xfrm>
            <a:off x="4445000" y="4227513"/>
            <a:ext cx="901700" cy="698500"/>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cxnSp>
        <p:nvCxnSpPr>
          <p:cNvPr id="14" name="Straight Connector 13">
            <a:extLst>
              <a:ext uri="{FF2B5EF4-FFF2-40B4-BE49-F238E27FC236}">
                <a16:creationId xmlns:a16="http://schemas.microsoft.com/office/drawing/2014/main" id="{942E0BBF-DB03-0148-A530-10A52E5F047E}"/>
              </a:ext>
            </a:extLst>
          </p:cNvPr>
          <p:cNvCxnSpPr>
            <a:cxnSpLocks noChangeShapeType="1"/>
          </p:cNvCxnSpPr>
          <p:nvPr/>
        </p:nvCxnSpPr>
        <p:spPr bwMode="auto">
          <a:xfrm>
            <a:off x="7081838" y="4225925"/>
            <a:ext cx="8064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6" name="Straight Connector 15">
            <a:extLst>
              <a:ext uri="{FF2B5EF4-FFF2-40B4-BE49-F238E27FC236}">
                <a16:creationId xmlns:a16="http://schemas.microsoft.com/office/drawing/2014/main" id="{34C86505-6A82-2341-9572-DF7C90BDB526}"/>
              </a:ext>
            </a:extLst>
          </p:cNvPr>
          <p:cNvCxnSpPr>
            <a:cxnSpLocks noChangeShapeType="1"/>
          </p:cNvCxnSpPr>
          <p:nvPr/>
        </p:nvCxnSpPr>
        <p:spPr bwMode="auto">
          <a:xfrm>
            <a:off x="6810375" y="43767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8" name="Straight Connector 17">
            <a:extLst>
              <a:ext uri="{FF2B5EF4-FFF2-40B4-BE49-F238E27FC236}">
                <a16:creationId xmlns:a16="http://schemas.microsoft.com/office/drawing/2014/main" id="{6009B370-16A4-D44E-8D42-022E556FD3C0}"/>
              </a:ext>
            </a:extLst>
          </p:cNvPr>
          <p:cNvCxnSpPr>
            <a:cxnSpLocks noChangeShapeType="1"/>
          </p:cNvCxnSpPr>
          <p:nvPr/>
        </p:nvCxnSpPr>
        <p:spPr bwMode="auto">
          <a:xfrm>
            <a:off x="7081838" y="4529138"/>
            <a:ext cx="806450"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9" name="Straight Connector 18">
            <a:extLst>
              <a:ext uri="{FF2B5EF4-FFF2-40B4-BE49-F238E27FC236}">
                <a16:creationId xmlns:a16="http://schemas.microsoft.com/office/drawing/2014/main" id="{40E6191F-71E7-0A4D-860D-62AF1A28E1D0}"/>
              </a:ext>
            </a:extLst>
          </p:cNvPr>
          <p:cNvCxnSpPr>
            <a:cxnSpLocks noChangeShapeType="1"/>
          </p:cNvCxnSpPr>
          <p:nvPr/>
        </p:nvCxnSpPr>
        <p:spPr bwMode="auto">
          <a:xfrm>
            <a:off x="7539038" y="4683125"/>
            <a:ext cx="349250"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 name="Straight Connector 19">
            <a:extLst>
              <a:ext uri="{FF2B5EF4-FFF2-40B4-BE49-F238E27FC236}">
                <a16:creationId xmlns:a16="http://schemas.microsoft.com/office/drawing/2014/main" id="{7A05FFB5-C905-504D-8073-F6F33C4A022F}"/>
              </a:ext>
            </a:extLst>
          </p:cNvPr>
          <p:cNvCxnSpPr>
            <a:cxnSpLocks noChangeShapeType="1"/>
          </p:cNvCxnSpPr>
          <p:nvPr/>
        </p:nvCxnSpPr>
        <p:spPr bwMode="auto">
          <a:xfrm>
            <a:off x="6985000" y="48339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1" name="Right Arrow 20">
            <a:extLst>
              <a:ext uri="{FF2B5EF4-FFF2-40B4-BE49-F238E27FC236}">
                <a16:creationId xmlns:a16="http://schemas.microsoft.com/office/drawing/2014/main" id="{20F6E113-6145-AC46-8775-2251BEAC7820}"/>
              </a:ext>
            </a:extLst>
          </p:cNvPr>
          <p:cNvSpPr>
            <a:spLocks noChangeArrowheads="1"/>
          </p:cNvSpPr>
          <p:nvPr/>
        </p:nvSpPr>
        <p:spPr bwMode="auto">
          <a:xfrm rot="5400000">
            <a:off x="6827838" y="3076575"/>
            <a:ext cx="1236662" cy="369888"/>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6" name="TextBox 26">
            <a:extLst>
              <a:ext uri="{FF2B5EF4-FFF2-40B4-BE49-F238E27FC236}">
                <a16:creationId xmlns:a16="http://schemas.microsoft.com/office/drawing/2014/main" id="{7C4EA72D-ADB5-F942-ACB1-F9220A0E2C74}"/>
              </a:ext>
            </a:extLst>
          </p:cNvPr>
          <p:cNvSpPr txBox="1">
            <a:spLocks noChangeArrowheads="1"/>
          </p:cNvSpPr>
          <p:nvPr/>
        </p:nvSpPr>
        <p:spPr bwMode="auto">
          <a:xfrm>
            <a:off x="7758113" y="2933700"/>
            <a:ext cx="1030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28" name="Right Arrow 27">
            <a:extLst>
              <a:ext uri="{FF2B5EF4-FFF2-40B4-BE49-F238E27FC236}">
                <a16:creationId xmlns:a16="http://schemas.microsoft.com/office/drawing/2014/main" id="{E2C005C2-FBAB-424B-8090-2A355CF453BC}"/>
              </a:ext>
            </a:extLst>
          </p:cNvPr>
          <p:cNvSpPr>
            <a:spLocks noChangeArrowheads="1"/>
          </p:cNvSpPr>
          <p:nvPr/>
        </p:nvSpPr>
        <p:spPr bwMode="auto">
          <a:xfrm rot="10800000">
            <a:off x="5595938" y="4376738"/>
            <a:ext cx="955675" cy="292100"/>
          </a:xfrm>
          <a:prstGeom prst="rightArrow">
            <a:avLst>
              <a:gd name="adj1" fmla="val 50000"/>
              <a:gd name="adj2"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4948" name="TextBox 28">
            <a:extLst>
              <a:ext uri="{FF2B5EF4-FFF2-40B4-BE49-F238E27FC236}">
                <a16:creationId xmlns:a16="http://schemas.microsoft.com/office/drawing/2014/main" id="{C464B20C-A468-FB40-BE72-9F09DBE35207}"/>
              </a:ext>
            </a:extLst>
          </p:cNvPr>
          <p:cNvSpPr txBox="1">
            <a:spLocks noChangeArrowheads="1"/>
          </p:cNvSpPr>
          <p:nvPr/>
        </p:nvSpPr>
        <p:spPr bwMode="auto">
          <a:xfrm>
            <a:off x="3786188" y="5291138"/>
            <a:ext cx="3378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a:p>
            <a:pPr eaLnBrk="1" hangingPunct="1">
              <a:spcBef>
                <a:spcPct val="0"/>
              </a:spcBef>
              <a:buFontTx/>
              <a:buNone/>
            </a:pPr>
            <a:r>
              <a:rPr lang="en-US" altLang="en-US" sz="1800"/>
              <a:t>for sequence of KNOWN structure</a:t>
            </a:r>
          </a:p>
        </p:txBody>
      </p:sp>
      <p:sp>
        <p:nvSpPr>
          <p:cNvPr id="124949" name="TextBox 29">
            <a:extLst>
              <a:ext uri="{FF2B5EF4-FFF2-40B4-BE49-F238E27FC236}">
                <a16:creationId xmlns:a16="http://schemas.microsoft.com/office/drawing/2014/main" id="{E63F82D0-79C5-2C47-9432-537B565C797E}"/>
              </a:ext>
            </a:extLst>
          </p:cNvPr>
          <p:cNvSpPr txBox="1">
            <a:spLocks noChangeArrowheads="1"/>
          </p:cNvSpPr>
          <p:nvPr/>
        </p:nvSpPr>
        <p:spPr bwMode="auto">
          <a:xfrm>
            <a:off x="5378450" y="1481138"/>
            <a:ext cx="17859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Extract sequence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Box 12">
            <a:extLst>
              <a:ext uri="{FF2B5EF4-FFF2-40B4-BE49-F238E27FC236}">
                <a16:creationId xmlns:a16="http://schemas.microsoft.com/office/drawing/2014/main" id="{E6B43A23-8FE8-BF41-B148-E132F700D0CD}"/>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50CBB0FA-4E51-4443-8221-05CA2B3CF9F1}"/>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5955" name="Picture 4">
            <a:extLst>
              <a:ext uri="{FF2B5EF4-FFF2-40B4-BE49-F238E27FC236}">
                <a16:creationId xmlns:a16="http://schemas.microsoft.com/office/drawing/2014/main" id="{95D57528-4488-6A42-947A-57342F5272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6" name="Picture 3">
            <a:extLst>
              <a:ext uri="{FF2B5EF4-FFF2-40B4-BE49-F238E27FC236}">
                <a16:creationId xmlns:a16="http://schemas.microsoft.com/office/drawing/2014/main" id="{60A95A61-DBEE-2D4A-99BD-2BF41BAB6C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a:extLst>
              <a:ext uri="{FF2B5EF4-FFF2-40B4-BE49-F238E27FC236}">
                <a16:creationId xmlns:a16="http://schemas.microsoft.com/office/drawing/2014/main" id="{74502F61-156B-3749-8D43-81BC84BCB7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C735E988-A6F3-8145-BC0B-AE72D9FB80B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 name="Rounded Rectangle 11">
            <a:extLst>
              <a:ext uri="{FF2B5EF4-FFF2-40B4-BE49-F238E27FC236}">
                <a16:creationId xmlns:a16="http://schemas.microsoft.com/office/drawing/2014/main" id="{31A146F2-24AA-BA43-A662-208B66B9EA99}"/>
              </a:ext>
            </a:extLst>
          </p:cNvPr>
          <p:cNvSpPr>
            <a:spLocks noChangeArrowheads="1"/>
          </p:cNvSpPr>
          <p:nvPr/>
        </p:nvSpPr>
        <p:spPr bwMode="auto">
          <a:xfrm>
            <a:off x="5419725"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2" name="Rounded Rectangle 21">
            <a:extLst>
              <a:ext uri="{FF2B5EF4-FFF2-40B4-BE49-F238E27FC236}">
                <a16:creationId xmlns:a16="http://schemas.microsoft.com/office/drawing/2014/main" id="{F69B0C65-B578-8948-96EF-9FCA37B45141}"/>
              </a:ext>
            </a:extLst>
          </p:cNvPr>
          <p:cNvSpPr>
            <a:spLocks noChangeArrowheads="1"/>
          </p:cNvSpPr>
          <p:nvPr/>
        </p:nvSpPr>
        <p:spPr bwMode="auto">
          <a:xfrm>
            <a:off x="5122863" y="1066800"/>
            <a:ext cx="3509962"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sp>
        <p:nvSpPr>
          <p:cNvPr id="23" name="Rounded Rectangle 22">
            <a:extLst>
              <a:ext uri="{FF2B5EF4-FFF2-40B4-BE49-F238E27FC236}">
                <a16:creationId xmlns:a16="http://schemas.microsoft.com/office/drawing/2014/main" id="{EE7CBCDB-8189-3846-BC3F-6CAB7EF2C2EC}"/>
              </a:ext>
            </a:extLst>
          </p:cNvPr>
          <p:cNvSpPr>
            <a:spLocks noChangeArrowheads="1"/>
          </p:cNvSpPr>
          <p:nvPr/>
        </p:nvSpPr>
        <p:spPr bwMode="auto">
          <a:xfrm>
            <a:off x="6473825" y="1428750"/>
            <a:ext cx="903288"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24" name="Rounded Rectangle 23">
            <a:extLst>
              <a:ext uri="{FF2B5EF4-FFF2-40B4-BE49-F238E27FC236}">
                <a16:creationId xmlns:a16="http://schemas.microsoft.com/office/drawing/2014/main" id="{6F92F50A-2C4D-CF46-9B0F-962B13D7628F}"/>
              </a:ext>
            </a:extLst>
          </p:cNvPr>
          <p:cNvSpPr>
            <a:spLocks noChangeArrowheads="1"/>
          </p:cNvSpPr>
          <p:nvPr/>
        </p:nvSpPr>
        <p:spPr bwMode="auto">
          <a:xfrm>
            <a:off x="7532688" y="1435100"/>
            <a:ext cx="901700" cy="700088"/>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125963" name="TextBox 24">
            <a:extLst>
              <a:ext uri="{FF2B5EF4-FFF2-40B4-BE49-F238E27FC236}">
                <a16:creationId xmlns:a16="http://schemas.microsoft.com/office/drawing/2014/main" id="{39B1809D-5546-604C-9DAD-DFAE23C67932}"/>
              </a:ext>
            </a:extLst>
          </p:cNvPr>
          <p:cNvSpPr txBox="1">
            <a:spLocks noChangeArrowheads="1"/>
          </p:cNvSpPr>
          <p:nvPr/>
        </p:nvSpPr>
        <p:spPr bwMode="auto">
          <a:xfrm>
            <a:off x="5133975" y="2533650"/>
            <a:ext cx="35353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hidden Markov models</a:t>
            </a:r>
          </a:p>
        </p:txBody>
      </p:sp>
      <p:sp>
        <p:nvSpPr>
          <p:cNvPr id="26" name="Right Arrow 25">
            <a:extLst>
              <a:ext uri="{FF2B5EF4-FFF2-40B4-BE49-F238E27FC236}">
                <a16:creationId xmlns:a16="http://schemas.microsoft.com/office/drawing/2014/main" id="{1C6200A1-6960-EE45-862F-9B50912B2889}"/>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2">
            <a:extLst>
              <a:ext uri="{FF2B5EF4-FFF2-40B4-BE49-F238E27FC236}">
                <a16:creationId xmlns:a16="http://schemas.microsoft.com/office/drawing/2014/main" id="{4BD494F4-458A-A941-A234-1B71FBC90D78}"/>
              </a:ext>
            </a:extLst>
          </p:cNvPr>
          <p:cNvSpPr txBox="1">
            <a:spLocks noChangeArrowheads="1"/>
          </p:cNvSpPr>
          <p:nvPr/>
        </p:nvSpPr>
        <p:spPr bwMode="auto">
          <a:xfrm>
            <a:off x="277813" y="2533650"/>
            <a:ext cx="330041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t>~ 65,000 known 3D structures</a:t>
            </a:r>
          </a:p>
        </p:txBody>
      </p:sp>
      <p:sp>
        <p:nvSpPr>
          <p:cNvPr id="15" name="Rounded Rectangle 14">
            <a:extLst>
              <a:ext uri="{FF2B5EF4-FFF2-40B4-BE49-F238E27FC236}">
                <a16:creationId xmlns:a16="http://schemas.microsoft.com/office/drawing/2014/main" id="{CC21289D-1A10-9848-B367-49D79DF36507}"/>
              </a:ext>
            </a:extLst>
          </p:cNvPr>
          <p:cNvSpPr>
            <a:spLocks noChangeArrowheads="1"/>
          </p:cNvSpPr>
          <p:nvPr/>
        </p:nvSpPr>
        <p:spPr bwMode="auto">
          <a:xfrm>
            <a:off x="277813" y="1066800"/>
            <a:ext cx="3508375" cy="3465513"/>
          </a:xfrm>
          <a:prstGeom prst="roundRect">
            <a:avLst>
              <a:gd name="adj" fmla="val 16667"/>
            </a:avLst>
          </a:prstGeom>
          <a:noFill/>
          <a:ln w="9525">
            <a:solidFill>
              <a:srgbClr val="4A7EBB"/>
            </a:solidFill>
            <a:round/>
            <a:headEnd/>
            <a:tailEnd/>
          </a:ln>
          <a:effectLst>
            <a:outerShdw blurRad="40000" dist="23000" dir="5400000" rotWithShape="0">
              <a:srgbClr val="80808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b="1"/>
          </a:p>
        </p:txBody>
      </p:sp>
      <p:pic>
        <p:nvPicPr>
          <p:cNvPr id="126979" name="Picture 4">
            <a:extLst>
              <a:ext uri="{FF2B5EF4-FFF2-40B4-BE49-F238E27FC236}">
                <a16:creationId xmlns:a16="http://schemas.microsoft.com/office/drawing/2014/main" id="{B4E46E50-1E8D-0D4E-956B-7124926701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435100"/>
            <a:ext cx="1147763" cy="90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0" name="Picture 3">
            <a:extLst>
              <a:ext uri="{FF2B5EF4-FFF2-40B4-BE49-F238E27FC236}">
                <a16:creationId xmlns:a16="http://schemas.microsoft.com/office/drawing/2014/main" id="{173EBCB0-A3B5-3F4E-A4ED-2874793F38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484313"/>
            <a:ext cx="1030288"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1" name="Picture 5">
            <a:extLst>
              <a:ext uri="{FF2B5EF4-FFF2-40B4-BE49-F238E27FC236}">
                <a16:creationId xmlns:a16="http://schemas.microsoft.com/office/drawing/2014/main" id="{8E1F09AF-FB2B-1347-B097-EF247075E6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7613" y="1271588"/>
            <a:ext cx="1050925"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7184EB46-2077-4F43-A400-6432F5D6A65F}"/>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26" name="Right Arrow 25">
            <a:extLst>
              <a:ext uri="{FF2B5EF4-FFF2-40B4-BE49-F238E27FC236}">
                <a16:creationId xmlns:a16="http://schemas.microsoft.com/office/drawing/2014/main" id="{274F2F30-9B50-0347-ACA5-01F08ACA375D}"/>
              </a:ext>
            </a:extLst>
          </p:cNvPr>
          <p:cNvSpPr>
            <a:spLocks noChangeArrowheads="1"/>
          </p:cNvSpPr>
          <p:nvPr/>
        </p:nvSpPr>
        <p:spPr bwMode="auto">
          <a:xfrm>
            <a:off x="3911600" y="2533650"/>
            <a:ext cx="957263" cy="400050"/>
          </a:xfrm>
          <a:prstGeom prst="rightArrow">
            <a:avLst>
              <a:gd name="adj1" fmla="val 50000"/>
              <a:gd name="adj2" fmla="val 49995"/>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4" name="Rounded Rectangle 13">
            <a:extLst>
              <a:ext uri="{FF2B5EF4-FFF2-40B4-BE49-F238E27FC236}">
                <a16:creationId xmlns:a16="http://schemas.microsoft.com/office/drawing/2014/main" id="{A04DC928-AAD6-D44E-B64C-1E1F71DB6877}"/>
              </a:ext>
            </a:extLst>
          </p:cNvPr>
          <p:cNvSpPr>
            <a:spLocks noChangeArrowheads="1"/>
          </p:cNvSpPr>
          <p:nvPr/>
        </p:nvSpPr>
        <p:spPr bwMode="auto">
          <a:xfrm>
            <a:off x="5126038" y="1066800"/>
            <a:ext cx="3497262" cy="3465513"/>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sz="2400" dirty="0">
                <a:solidFill>
                  <a:schemeClr val="lt1"/>
                </a:solidFill>
                <a:latin typeface="+mn-lt"/>
                <a:ea typeface="+mn-ea"/>
              </a:rPr>
              <a:t>Hidden Markov Model Database of </a:t>
            </a:r>
          </a:p>
          <a:p>
            <a:pPr algn="ctr" eaLnBrk="1" fontAlgn="auto" hangingPunct="1">
              <a:spcBef>
                <a:spcPts val="0"/>
              </a:spcBef>
              <a:spcAft>
                <a:spcPts val="0"/>
              </a:spcAft>
              <a:defRPr/>
            </a:pPr>
            <a:r>
              <a:rPr lang="en-US" sz="2400" b="1" dirty="0">
                <a:latin typeface="+mn-lt"/>
                <a:ea typeface="+mn-ea"/>
              </a:rPr>
              <a:t>KNOWN</a:t>
            </a:r>
          </a:p>
          <a:p>
            <a:pPr algn="ctr" eaLnBrk="1" fontAlgn="auto" hangingPunct="1">
              <a:spcBef>
                <a:spcPts val="0"/>
              </a:spcBef>
              <a:spcAft>
                <a:spcPts val="0"/>
              </a:spcAft>
              <a:defRPr/>
            </a:pPr>
            <a:r>
              <a:rPr lang="en-US" sz="2400" b="1" dirty="0">
                <a:latin typeface="+mn-lt"/>
                <a:ea typeface="+mn-ea"/>
              </a:rPr>
              <a:t>STRUCTURES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F48FED-4785-9642-98AE-CF9C53E86537}"/>
              </a:ext>
            </a:extLst>
          </p:cNvPr>
          <p:cNvSpPr txBox="1"/>
          <p:nvPr/>
        </p:nvSpPr>
        <p:spPr>
          <a:xfrm>
            <a:off x="231775" y="1090613"/>
            <a:ext cx="2235200" cy="706437"/>
          </a:xfrm>
          <a:prstGeom prst="rect">
            <a:avLst/>
          </a:prstGeom>
          <a:solidFill>
            <a:srgbClr val="FFFF00"/>
          </a:solidFill>
        </p:spPr>
        <p:txBody>
          <a:bodyPr wrap="none">
            <a:spAutoFit/>
          </a:bodyPr>
          <a:lstStyle/>
          <a:p>
            <a:pPr algn="ctr" eaLnBrk="1" fontAlgn="auto" hangingPunct="1">
              <a:spcBef>
                <a:spcPts val="0"/>
              </a:spcBef>
              <a:spcAft>
                <a:spcPts val="0"/>
              </a:spcAft>
              <a:defRPr/>
            </a:pPr>
            <a:r>
              <a:rPr lang="en-US" sz="2000" dirty="0">
                <a:solidFill>
                  <a:schemeClr val="accent6">
                    <a:lumMod val="75000"/>
                  </a:schemeClr>
                </a:solidFill>
                <a:latin typeface="+mn-lt"/>
                <a:ea typeface="+mn-ea"/>
              </a:rPr>
              <a:t>Query Sequence</a:t>
            </a:r>
          </a:p>
          <a:p>
            <a:pPr algn="ctr" eaLnBrk="1" fontAlgn="auto" hangingPunct="1">
              <a:spcBef>
                <a:spcPts val="0"/>
              </a:spcBef>
              <a:spcAft>
                <a:spcPts val="0"/>
              </a:spcAft>
              <a:defRPr/>
            </a:pPr>
            <a:r>
              <a:rPr lang="en-US" sz="2000"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3BBAFA05-12CE-A747-85B3-A8650CDE2246}"/>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1C49F470-D665-5249-8F93-0A1D0FB168A1}"/>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8004" name="TextBox 8">
            <a:extLst>
              <a:ext uri="{FF2B5EF4-FFF2-40B4-BE49-F238E27FC236}">
                <a16:creationId xmlns:a16="http://schemas.microsoft.com/office/drawing/2014/main" id="{85E01E99-9D6D-544C-866D-B7ACB241E10E}"/>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cxnSp>
        <p:nvCxnSpPr>
          <p:cNvPr id="28" name="Straight Connector 27">
            <a:extLst>
              <a:ext uri="{FF2B5EF4-FFF2-40B4-BE49-F238E27FC236}">
                <a16:creationId xmlns:a16="http://schemas.microsoft.com/office/drawing/2014/main" id="{7C0B2C86-DD74-B84E-8D40-1288BBD1DD42}"/>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2BD6FF33-A078-D640-9AAE-6D1450875452}"/>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10C7686D-D623-0242-9407-D22EC485EA29}"/>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DE4F606C-3305-EB4D-BE43-34ACD582F971}"/>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95B5BAB3-62C2-AF40-B239-3FA472A858B0}"/>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4F6340DD-72EE-9D40-9B1B-AC15B0AC36AA}"/>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27" name="Rectangle 26">
            <a:extLst>
              <a:ext uri="{FF2B5EF4-FFF2-40B4-BE49-F238E27FC236}">
                <a16:creationId xmlns:a16="http://schemas.microsoft.com/office/drawing/2014/main" id="{66785783-9B46-3E46-9608-181E04D3AC19}"/>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8012" name="TextBox 18">
            <a:extLst>
              <a:ext uri="{FF2B5EF4-FFF2-40B4-BE49-F238E27FC236}">
                <a16:creationId xmlns:a16="http://schemas.microsoft.com/office/drawing/2014/main" id="{D172EEED-538C-744B-BB77-40AFB9B590A5}"/>
              </a:ext>
            </a:extLst>
          </p:cNvPr>
          <p:cNvSpPr txBox="1">
            <a:spLocks noChangeArrowheads="1"/>
          </p:cNvSpPr>
          <p:nvPr/>
        </p:nvSpPr>
        <p:spPr bwMode="auto">
          <a:xfrm>
            <a:off x="6699250" y="2035175"/>
            <a:ext cx="22701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Hidden Markov model</a:t>
            </a:r>
          </a:p>
        </p:txBody>
      </p:sp>
      <p:sp>
        <p:nvSpPr>
          <p:cNvPr id="128013" name="TextBox 19">
            <a:extLst>
              <a:ext uri="{FF2B5EF4-FFF2-40B4-BE49-F238E27FC236}">
                <a16:creationId xmlns:a16="http://schemas.microsoft.com/office/drawing/2014/main" id="{A220881F-C23C-134A-9E00-15F83B70E381}"/>
              </a:ext>
            </a:extLst>
          </p:cNvPr>
          <p:cNvSpPr txBox="1">
            <a:spLocks noChangeArrowheads="1"/>
          </p:cNvSpPr>
          <p:nvPr/>
        </p:nvSpPr>
        <p:spPr bwMode="auto">
          <a:xfrm>
            <a:off x="1563688" y="3492500"/>
            <a:ext cx="6470650" cy="1878013"/>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Capture the mutational propensities at each position in the protein</a:t>
            </a:r>
          </a:p>
          <a:p>
            <a:pPr eaLnBrk="1" hangingPunct="1">
              <a:spcBef>
                <a:spcPct val="0"/>
              </a:spcBef>
              <a:buFontTx/>
              <a:buNone/>
            </a:pPr>
            <a:endParaRPr lang="en-US" altLang="en-US" sz="1800"/>
          </a:p>
          <a:p>
            <a:pPr eaLnBrk="1" hangingPunct="1">
              <a:spcBef>
                <a:spcPct val="0"/>
              </a:spcBef>
              <a:buFontTx/>
              <a:buNone/>
            </a:pPr>
            <a:r>
              <a:rPr lang="en-US" altLang="en-US" sz="4000"/>
              <a:t>An evolutionary fingerprint</a:t>
            </a:r>
          </a:p>
          <a:p>
            <a:pPr eaLnBrk="1" hangingPunct="1">
              <a:spcBef>
                <a:spcPct val="0"/>
              </a:spcBef>
              <a:buFontTx/>
              <a:buNone/>
            </a:pPr>
            <a:r>
              <a:rPr lang="en-US" altLang="en-US" sz="4000"/>
              <a:t>Of the query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673964-06F1-2042-BDD2-FAF459E81F63}"/>
              </a:ext>
            </a:extLst>
          </p:cNvPr>
          <p:cNvSpPr txBox="1"/>
          <p:nvPr/>
        </p:nvSpPr>
        <p:spPr>
          <a:xfrm>
            <a:off x="439738" y="1209675"/>
            <a:ext cx="2005012" cy="369888"/>
          </a:xfrm>
          <a:prstGeom prst="rect">
            <a:avLst/>
          </a:prstGeom>
          <a:noFill/>
        </p:spPr>
        <p:txBody>
          <a:bodyPr wrap="none">
            <a:spAutoFit/>
          </a:bodyPr>
          <a:lstStyle/>
          <a:p>
            <a:pPr eaLnBrk="1" fontAlgn="auto" hangingPunct="1">
              <a:spcBef>
                <a:spcPts val="0"/>
              </a:spcBef>
              <a:spcAft>
                <a:spcPts val="0"/>
              </a:spcAft>
              <a:defRPr/>
            </a:pPr>
            <a:r>
              <a:rPr lang="en-US" dirty="0">
                <a:solidFill>
                  <a:schemeClr val="accent6">
                    <a:lumMod val="75000"/>
                  </a:schemeClr>
                </a:solidFill>
                <a:latin typeface="+mn-lt"/>
                <a:ea typeface="+mn-ea"/>
              </a:rPr>
              <a:t>ARDLVIPMIYCGHGY</a:t>
            </a:r>
          </a:p>
        </p:txBody>
      </p:sp>
      <p:sp>
        <p:nvSpPr>
          <p:cNvPr id="7" name="Rounded Rectangle 6">
            <a:extLst>
              <a:ext uri="{FF2B5EF4-FFF2-40B4-BE49-F238E27FC236}">
                <a16:creationId xmlns:a16="http://schemas.microsoft.com/office/drawing/2014/main" id="{BB2B6999-223D-184F-8045-7A2751B1E060}"/>
              </a:ext>
            </a:extLst>
          </p:cNvPr>
          <p:cNvSpPr>
            <a:spLocks noChangeArrowheads="1"/>
          </p:cNvSpPr>
          <p:nvPr/>
        </p:nvSpPr>
        <p:spPr bwMode="auto">
          <a:xfrm>
            <a:off x="7178675" y="1001713"/>
            <a:ext cx="901700" cy="70008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HMM</a:t>
            </a:r>
          </a:p>
        </p:txBody>
      </p:sp>
      <p:sp>
        <p:nvSpPr>
          <p:cNvPr id="8" name="Right Arrow 7">
            <a:extLst>
              <a:ext uri="{FF2B5EF4-FFF2-40B4-BE49-F238E27FC236}">
                <a16:creationId xmlns:a16="http://schemas.microsoft.com/office/drawing/2014/main" id="{8D2C1A81-65E5-AA4B-B6AF-480B948AF5AC}"/>
              </a:ext>
            </a:extLst>
          </p:cNvPr>
          <p:cNvSpPr>
            <a:spLocks noChangeArrowheads="1"/>
          </p:cNvSpPr>
          <p:nvPr/>
        </p:nvSpPr>
        <p:spPr bwMode="auto">
          <a:xfrm>
            <a:off x="2622550" y="1244600"/>
            <a:ext cx="976313" cy="368300"/>
          </a:xfrm>
          <a:prstGeom prst="rightArrow">
            <a:avLst>
              <a:gd name="adj1" fmla="val 50000"/>
              <a:gd name="adj2" fmla="val 499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129028" name="TextBox 8">
            <a:extLst>
              <a:ext uri="{FF2B5EF4-FFF2-40B4-BE49-F238E27FC236}">
                <a16:creationId xmlns:a16="http://schemas.microsoft.com/office/drawing/2014/main" id="{C8502E32-9F69-0F4E-BCCA-6C1DD705A87C}"/>
              </a:ext>
            </a:extLst>
          </p:cNvPr>
          <p:cNvSpPr txBox="1">
            <a:spLocks noChangeArrowheads="1"/>
          </p:cNvSpPr>
          <p:nvPr/>
        </p:nvSpPr>
        <p:spPr bwMode="auto">
          <a:xfrm>
            <a:off x="2530475" y="1701800"/>
            <a:ext cx="10302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PSI-Blast</a:t>
            </a:r>
          </a:p>
        </p:txBody>
      </p:sp>
      <p:sp>
        <p:nvSpPr>
          <p:cNvPr id="10" name="Rounded Rectangle 9">
            <a:extLst>
              <a:ext uri="{FF2B5EF4-FFF2-40B4-BE49-F238E27FC236}">
                <a16:creationId xmlns:a16="http://schemas.microsoft.com/office/drawing/2014/main" id="{D9BF0DDA-0361-5141-A041-7D09796CCE91}"/>
              </a:ext>
            </a:extLst>
          </p:cNvPr>
          <p:cNvSpPr>
            <a:spLocks noChangeArrowheads="1"/>
          </p:cNvSpPr>
          <p:nvPr/>
        </p:nvSpPr>
        <p:spPr bwMode="auto">
          <a:xfrm>
            <a:off x="4849813" y="2493963"/>
            <a:ext cx="1849437" cy="1620837"/>
          </a:xfrm>
          <a:prstGeom prst="roundRect">
            <a:avLst>
              <a:gd name="adj" fmla="val 16667"/>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r>
              <a:rPr lang="en-US" dirty="0">
                <a:solidFill>
                  <a:schemeClr val="lt1"/>
                </a:solidFill>
                <a:latin typeface="+mn-lt"/>
                <a:ea typeface="+mn-ea"/>
              </a:rPr>
              <a:t>Hidden Markov Model DB of </a:t>
            </a:r>
            <a:r>
              <a:rPr lang="en-US" b="1" dirty="0">
                <a:latin typeface="+mn-lt"/>
                <a:ea typeface="+mn-ea"/>
              </a:rPr>
              <a:t>KNOWN</a:t>
            </a:r>
          </a:p>
          <a:p>
            <a:pPr algn="ctr" eaLnBrk="1" fontAlgn="auto" hangingPunct="1">
              <a:spcBef>
                <a:spcPts val="0"/>
              </a:spcBef>
              <a:spcAft>
                <a:spcPts val="0"/>
              </a:spcAft>
              <a:defRPr/>
            </a:pPr>
            <a:r>
              <a:rPr lang="en-US" b="1" dirty="0">
                <a:latin typeface="+mn-lt"/>
                <a:ea typeface="+mn-ea"/>
              </a:rPr>
              <a:t>STRUCTURES</a:t>
            </a:r>
          </a:p>
        </p:txBody>
      </p:sp>
      <p:cxnSp>
        <p:nvCxnSpPr>
          <p:cNvPr id="28" name="Straight Connector 27">
            <a:extLst>
              <a:ext uri="{FF2B5EF4-FFF2-40B4-BE49-F238E27FC236}">
                <a16:creationId xmlns:a16="http://schemas.microsoft.com/office/drawing/2014/main" id="{7666B042-31C4-8444-B56C-1AD620AFB40B}"/>
              </a:ext>
            </a:extLst>
          </p:cNvPr>
          <p:cNvCxnSpPr>
            <a:cxnSpLocks noChangeShapeType="1"/>
          </p:cNvCxnSpPr>
          <p:nvPr/>
        </p:nvCxnSpPr>
        <p:spPr bwMode="auto">
          <a:xfrm>
            <a:off x="4256088" y="1089025"/>
            <a:ext cx="8048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9" name="Straight Connector 28">
            <a:extLst>
              <a:ext uri="{FF2B5EF4-FFF2-40B4-BE49-F238E27FC236}">
                <a16:creationId xmlns:a16="http://schemas.microsoft.com/office/drawing/2014/main" id="{DD6AF26C-8240-064E-87DA-9BA281705855}"/>
              </a:ext>
            </a:extLst>
          </p:cNvPr>
          <p:cNvCxnSpPr>
            <a:cxnSpLocks noChangeShapeType="1"/>
          </p:cNvCxnSpPr>
          <p:nvPr/>
        </p:nvCxnSpPr>
        <p:spPr bwMode="auto">
          <a:xfrm>
            <a:off x="3984625" y="1239838"/>
            <a:ext cx="804863"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0" name="Straight Connector 29">
            <a:extLst>
              <a:ext uri="{FF2B5EF4-FFF2-40B4-BE49-F238E27FC236}">
                <a16:creationId xmlns:a16="http://schemas.microsoft.com/office/drawing/2014/main" id="{4D4E0931-E5BD-ED48-ADE6-1A69AA0198AB}"/>
              </a:ext>
            </a:extLst>
          </p:cNvPr>
          <p:cNvCxnSpPr>
            <a:cxnSpLocks noChangeShapeType="1"/>
          </p:cNvCxnSpPr>
          <p:nvPr/>
        </p:nvCxnSpPr>
        <p:spPr bwMode="auto">
          <a:xfrm>
            <a:off x="4256088" y="1392238"/>
            <a:ext cx="804862" cy="158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1" name="Straight Connector 30">
            <a:extLst>
              <a:ext uri="{FF2B5EF4-FFF2-40B4-BE49-F238E27FC236}">
                <a16:creationId xmlns:a16="http://schemas.microsoft.com/office/drawing/2014/main" id="{FB039B31-8E28-8448-BA0F-AD36CD751D95}"/>
              </a:ext>
            </a:extLst>
          </p:cNvPr>
          <p:cNvCxnSpPr>
            <a:cxnSpLocks noChangeShapeType="1"/>
          </p:cNvCxnSpPr>
          <p:nvPr/>
        </p:nvCxnSpPr>
        <p:spPr bwMode="auto">
          <a:xfrm>
            <a:off x="4713288" y="1546225"/>
            <a:ext cx="347662" cy="15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32" name="Straight Connector 31">
            <a:extLst>
              <a:ext uri="{FF2B5EF4-FFF2-40B4-BE49-F238E27FC236}">
                <a16:creationId xmlns:a16="http://schemas.microsoft.com/office/drawing/2014/main" id="{4A0E4723-FDB2-484C-AE7D-A9BCB8F2B518}"/>
              </a:ext>
            </a:extLst>
          </p:cNvPr>
          <p:cNvCxnSpPr>
            <a:cxnSpLocks noChangeShapeType="1"/>
          </p:cNvCxnSpPr>
          <p:nvPr/>
        </p:nvCxnSpPr>
        <p:spPr bwMode="auto">
          <a:xfrm>
            <a:off x="4159250" y="1697038"/>
            <a:ext cx="554038" cy="476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5" name="Right Arrow 34">
            <a:extLst>
              <a:ext uri="{FF2B5EF4-FFF2-40B4-BE49-F238E27FC236}">
                <a16:creationId xmlns:a16="http://schemas.microsoft.com/office/drawing/2014/main" id="{FCFF90D0-A545-9342-9274-2273231B564C}"/>
              </a:ext>
            </a:extLst>
          </p:cNvPr>
          <p:cNvSpPr>
            <a:spLocks noChangeArrowheads="1"/>
          </p:cNvSpPr>
          <p:nvPr/>
        </p:nvSpPr>
        <p:spPr bwMode="auto">
          <a:xfrm>
            <a:off x="5464175" y="1206500"/>
            <a:ext cx="1235075" cy="369888"/>
          </a:xfrm>
          <a:prstGeom prst="rightArrow">
            <a:avLst>
              <a:gd name="adj1" fmla="val 50000"/>
              <a:gd name="adj2" fmla="val 4999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solidFill>
                <a:srgbClr val="FFFFFF"/>
              </a:solidFill>
            </a:endParaRPr>
          </a:p>
        </p:txBody>
      </p:sp>
      <p:sp>
        <p:nvSpPr>
          <p:cNvPr id="36" name="Curved Right Arrow 35">
            <a:extLst>
              <a:ext uri="{FF2B5EF4-FFF2-40B4-BE49-F238E27FC236}">
                <a16:creationId xmlns:a16="http://schemas.microsoft.com/office/drawing/2014/main" id="{900246F6-CB20-C14C-813F-31415A502383}"/>
              </a:ext>
            </a:extLst>
          </p:cNvPr>
          <p:cNvSpPr>
            <a:spLocks noChangeArrowheads="1"/>
          </p:cNvSpPr>
          <p:nvPr/>
        </p:nvSpPr>
        <p:spPr bwMode="auto">
          <a:xfrm>
            <a:off x="6854825" y="1885950"/>
            <a:ext cx="646113" cy="2844800"/>
          </a:xfrm>
          <a:prstGeom prst="curvedRightArrow">
            <a:avLst>
              <a:gd name="adj1" fmla="val 25011"/>
              <a:gd name="adj2" fmla="val 50002"/>
              <a:gd name="adj3" fmla="val 25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defRPr/>
            </a:pPr>
            <a:endParaRPr lang="en-US" altLang="en-US" sz="1800"/>
          </a:p>
        </p:txBody>
      </p:sp>
      <p:sp>
        <p:nvSpPr>
          <p:cNvPr id="129037" name="TextBox 36">
            <a:extLst>
              <a:ext uri="{FF2B5EF4-FFF2-40B4-BE49-F238E27FC236}">
                <a16:creationId xmlns:a16="http://schemas.microsoft.com/office/drawing/2014/main" id="{8C10E63E-ED42-6F43-B47B-EFA498822229}"/>
              </a:ext>
            </a:extLst>
          </p:cNvPr>
          <p:cNvSpPr txBox="1">
            <a:spLocks noChangeArrowheads="1"/>
          </p:cNvSpPr>
          <p:nvPr/>
        </p:nvSpPr>
        <p:spPr bwMode="auto">
          <a:xfrm>
            <a:off x="7356475" y="2719388"/>
            <a:ext cx="13319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HMM-HMM </a:t>
            </a:r>
          </a:p>
          <a:p>
            <a:pPr eaLnBrk="1" hangingPunct="1">
              <a:spcBef>
                <a:spcPct val="0"/>
              </a:spcBef>
              <a:buFontTx/>
              <a:buNone/>
            </a:pPr>
            <a:r>
              <a:rPr lang="en-US" altLang="en-US" sz="1800"/>
              <a:t>matching</a:t>
            </a:r>
          </a:p>
        </p:txBody>
      </p:sp>
      <p:sp>
        <p:nvSpPr>
          <p:cNvPr id="27" name="Rectangle 26">
            <a:extLst>
              <a:ext uri="{FF2B5EF4-FFF2-40B4-BE49-F238E27FC236}">
                <a16:creationId xmlns:a16="http://schemas.microsoft.com/office/drawing/2014/main" id="{4DB4D262-8860-8F41-BCA0-AC742AC5601C}"/>
              </a:ext>
            </a:extLst>
          </p:cNvPr>
          <p:cNvSpPr/>
          <p:nvPr/>
        </p:nvSpPr>
        <p:spPr>
          <a:xfrm>
            <a:off x="0" y="0"/>
            <a:ext cx="9144000" cy="838200"/>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37" tIns="45719" rIns="91437" bIns="45719"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eaLnBrk="1" hangingPunct="1">
              <a:defRPr/>
            </a:pPr>
            <a:r>
              <a:rPr lang="en-US" sz="3400" dirty="0">
                <a:solidFill>
                  <a:srgbClr val="FFFFFF"/>
                </a:solidFill>
                <a:latin typeface="Arial" charset="0"/>
                <a:ea typeface="ＭＳ Ｐゴシック" charset="-128"/>
                <a:cs typeface="Arial" charset="0"/>
              </a:rPr>
              <a:t>Phyre2</a:t>
            </a:r>
          </a:p>
        </p:txBody>
      </p:sp>
      <p:sp>
        <p:nvSpPr>
          <p:cNvPr id="129039" name="TextBox 18">
            <a:extLst>
              <a:ext uri="{FF2B5EF4-FFF2-40B4-BE49-F238E27FC236}">
                <a16:creationId xmlns:a16="http://schemas.microsoft.com/office/drawing/2014/main" id="{BC1DC4D7-8824-D44F-B4F1-7F40E91816F3}"/>
              </a:ext>
            </a:extLst>
          </p:cNvPr>
          <p:cNvSpPr txBox="1">
            <a:spLocks noChangeArrowheads="1"/>
          </p:cNvSpPr>
          <p:nvPr/>
        </p:nvSpPr>
        <p:spPr bwMode="auto">
          <a:xfrm>
            <a:off x="439738" y="5056188"/>
            <a:ext cx="4808537"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Alignments of user query sequence to known structures ranked by confidence.</a:t>
            </a:r>
          </a:p>
        </p:txBody>
      </p:sp>
      <p:sp>
        <p:nvSpPr>
          <p:cNvPr id="40" name="Text Box 4">
            <a:extLst>
              <a:ext uri="{FF2B5EF4-FFF2-40B4-BE49-F238E27FC236}">
                <a16:creationId xmlns:a16="http://schemas.microsoft.com/office/drawing/2014/main" id="{D2162F86-016E-4343-B1AD-24FA8082F297}"/>
              </a:ext>
            </a:extLst>
          </p:cNvPr>
          <p:cNvSpPr txBox="1">
            <a:spLocks noChangeArrowheads="1"/>
          </p:cNvSpPr>
          <p:nvPr/>
        </p:nvSpPr>
        <p:spPr bwMode="auto">
          <a:xfrm>
            <a:off x="5464175" y="5056188"/>
            <a:ext cx="3336925" cy="461962"/>
          </a:xfrm>
          <a:prstGeom prst="rect">
            <a:avLst/>
          </a:prstGeom>
          <a:noFill/>
          <a:ln w="9525">
            <a:noFill/>
            <a:miter lim="800000"/>
            <a:headEnd/>
            <a:tailEnd/>
          </a:ln>
        </p:spPr>
        <p:txBody>
          <a:bodyPr wrap="none">
            <a:spAutoFit/>
          </a:bodyPr>
          <a:lstStyle/>
          <a:p>
            <a:pPr eaLnBrk="1" fontAlgn="auto" hangingPunct="1">
              <a:spcBef>
                <a:spcPts val="0"/>
              </a:spcBef>
              <a:spcAft>
                <a:spcPts val="0"/>
              </a:spcAft>
              <a:defRPr/>
            </a:pPr>
            <a:r>
              <a:rPr lang="en-GB" sz="2400" b="1" dirty="0">
                <a:solidFill>
                  <a:schemeClr val="accent6">
                    <a:lumMod val="75000"/>
                  </a:schemeClr>
                </a:solidFill>
                <a:latin typeface="Courier New" charset="0"/>
                <a:ea typeface="+mn-ea"/>
              </a:rPr>
              <a:t>ARDL</a:t>
            </a:r>
            <a:r>
              <a:rPr lang="en-GB" sz="2400" dirty="0">
                <a:solidFill>
                  <a:schemeClr val="accent6">
                    <a:lumMod val="75000"/>
                  </a:schemeClr>
                </a:solidFill>
                <a:latin typeface="Courier New" charset="0"/>
                <a:ea typeface="+mn-ea"/>
              </a:rPr>
              <a:t>--</a:t>
            </a:r>
            <a:r>
              <a:rPr lang="en-GB" sz="2400" b="1" dirty="0">
                <a:solidFill>
                  <a:schemeClr val="accent6">
                    <a:lumMod val="75000"/>
                  </a:schemeClr>
                </a:solidFill>
                <a:latin typeface="Courier New" charset="0"/>
                <a:ea typeface="+mn-ea"/>
              </a:rPr>
              <a:t>VIPM</a:t>
            </a:r>
            <a:r>
              <a:rPr lang="en-GB" sz="2400" dirty="0">
                <a:solidFill>
                  <a:schemeClr val="accent6">
                    <a:lumMod val="75000"/>
                  </a:schemeClr>
                </a:solidFill>
                <a:latin typeface="Courier New" charset="0"/>
                <a:ea typeface="+mn-ea"/>
              </a:rPr>
              <a:t>IY</a:t>
            </a:r>
            <a:r>
              <a:rPr lang="en-GB" sz="2400" b="1" dirty="0">
                <a:solidFill>
                  <a:schemeClr val="accent6">
                    <a:lumMod val="75000"/>
                  </a:schemeClr>
                </a:solidFill>
                <a:latin typeface="Courier New" charset="0"/>
                <a:ea typeface="+mn-ea"/>
              </a:rPr>
              <a:t>CGHGY</a:t>
            </a:r>
          </a:p>
        </p:txBody>
      </p:sp>
      <p:sp>
        <p:nvSpPr>
          <p:cNvPr id="129041" name="Text Box 5">
            <a:extLst>
              <a:ext uri="{FF2B5EF4-FFF2-40B4-BE49-F238E27FC236}">
                <a16:creationId xmlns:a16="http://schemas.microsoft.com/office/drawing/2014/main" id="{336DB378-6331-1749-8906-936F2E55E2D8}"/>
              </a:ext>
            </a:extLst>
          </p:cNvPr>
          <p:cNvSpPr txBox="1">
            <a:spLocks noChangeArrowheads="1"/>
          </p:cNvSpPr>
          <p:nvPr/>
        </p:nvSpPr>
        <p:spPr bwMode="auto">
          <a:xfrm>
            <a:off x="5464175" y="5416550"/>
            <a:ext cx="3336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en-US" sz="2400" b="1">
                <a:latin typeface="Courier New" panose="02070309020205020404" pitchFamily="49" charset="0"/>
              </a:rPr>
              <a:t>AFDL</a:t>
            </a:r>
            <a:r>
              <a:rPr lang="en-GB" altLang="en-US" sz="2400">
                <a:latin typeface="Courier New" panose="02070309020205020404" pitchFamily="49" charset="0"/>
              </a:rPr>
              <a:t>CD</a:t>
            </a:r>
            <a:r>
              <a:rPr lang="en-GB" altLang="en-US" sz="2400" b="1">
                <a:latin typeface="Courier New" panose="02070309020205020404" pitchFamily="49" charset="0"/>
              </a:rPr>
              <a:t>LIPV</a:t>
            </a:r>
            <a:r>
              <a:rPr lang="en-GB" altLang="en-US" sz="2400">
                <a:latin typeface="Courier New" panose="02070309020205020404" pitchFamily="49" charset="0"/>
              </a:rPr>
              <a:t>--</a:t>
            </a:r>
            <a:r>
              <a:rPr lang="en-GB" altLang="en-US" sz="2400" b="1">
                <a:latin typeface="Courier New" panose="02070309020205020404" pitchFamily="49" charset="0"/>
              </a:rPr>
              <a:t>CGMAY</a:t>
            </a:r>
          </a:p>
        </p:txBody>
      </p:sp>
      <p:sp>
        <p:nvSpPr>
          <p:cNvPr id="129042" name="TextBox 41">
            <a:extLst>
              <a:ext uri="{FF2B5EF4-FFF2-40B4-BE49-F238E27FC236}">
                <a16:creationId xmlns:a16="http://schemas.microsoft.com/office/drawing/2014/main" id="{D3806B68-E82F-3446-8373-83D18C1210D8}"/>
              </a:ext>
            </a:extLst>
          </p:cNvPr>
          <p:cNvSpPr txBox="1">
            <a:spLocks noChangeArrowheads="1"/>
          </p:cNvSpPr>
          <p:nvPr/>
        </p:nvSpPr>
        <p:spPr bwMode="auto">
          <a:xfrm>
            <a:off x="5711825" y="5878513"/>
            <a:ext cx="29337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Sequence of known structure</a:t>
            </a:r>
          </a:p>
        </p:txBody>
      </p:sp>
      <p:sp>
        <p:nvSpPr>
          <p:cNvPr id="2" name="Rettangolo 1">
            <a:extLst>
              <a:ext uri="{FF2B5EF4-FFF2-40B4-BE49-F238E27FC236}">
                <a16:creationId xmlns:a16="http://schemas.microsoft.com/office/drawing/2014/main" id="{C96E6F79-873E-7F4B-9986-D0EE6011045A}"/>
              </a:ext>
            </a:extLst>
          </p:cNvPr>
          <p:cNvSpPr/>
          <p:nvPr/>
        </p:nvSpPr>
        <p:spPr>
          <a:xfrm>
            <a:off x="6962775" y="4730750"/>
            <a:ext cx="1725613" cy="368300"/>
          </a:xfrm>
          <a:prstGeom prst="rect">
            <a:avLst/>
          </a:prstGeom>
        </p:spPr>
        <p:txBody>
          <a:bodyPr wrap="none">
            <a:spAutoFit/>
          </a:bodyPr>
          <a:lstStyle/>
          <a:p>
            <a:pPr algn="ctr" eaLnBrk="1" fontAlgn="auto" hangingPunct="1">
              <a:spcBef>
                <a:spcPts val="0"/>
              </a:spcBef>
              <a:spcAft>
                <a:spcPts val="0"/>
              </a:spcAft>
              <a:defRPr/>
            </a:pPr>
            <a:r>
              <a:rPr lang="en-US" dirty="0">
                <a:solidFill>
                  <a:schemeClr val="accent6">
                    <a:lumMod val="75000"/>
                  </a:schemeClr>
                </a:solidFill>
                <a:latin typeface="+mn-lt"/>
                <a:ea typeface="+mn-ea"/>
              </a:rPr>
              <a:t>Query Sequence</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44334</TotalTime>
  <Words>6237</Words>
  <Application>Microsoft Macintosh PowerPoint</Application>
  <PresentationFormat>Presentazione su schermo (4:3)</PresentationFormat>
  <Paragraphs>910</Paragraphs>
  <Slides>112</Slides>
  <Notes>28</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1</vt:i4>
      </vt:variant>
      <vt:variant>
        <vt:lpstr>Titoli diapositive</vt:lpstr>
      </vt:variant>
      <vt:variant>
        <vt:i4>112</vt:i4>
      </vt:variant>
    </vt:vector>
  </HeadingPairs>
  <TitlesOfParts>
    <vt:vector size="126" baseType="lpstr">
      <vt:lpstr>ＭＳ Ｐゴシック</vt:lpstr>
      <vt:lpstr>Arial</vt:lpstr>
      <vt:lpstr>Calibri</vt:lpstr>
      <vt:lpstr>Comic Sans MS</vt:lpstr>
      <vt:lpstr>Courier</vt:lpstr>
      <vt:lpstr>Courier New</vt:lpstr>
      <vt:lpstr>Roboto</vt:lpstr>
      <vt:lpstr>Source Sans Pro</vt:lpstr>
      <vt:lpstr>Symbol</vt:lpstr>
      <vt:lpstr>Times</vt:lpstr>
      <vt:lpstr>Times New Roman</vt:lpstr>
      <vt:lpstr>Wingdings</vt:lpstr>
      <vt:lpstr>Tema di Office</vt:lpstr>
      <vt:lpstr>圖表</vt:lpstr>
      <vt:lpstr>A.A. 2024-2025 Master degree in Evolutionary Biology School of Science University of Padova  MOLECULAR METHODS and BIOINFORMATICS  Prof. STEFANIA BORTOLUZZI       </vt:lpstr>
      <vt:lpstr>PREDICTION OF BIOMOLECULAR STRUCTURES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X-Ray Crystallography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Is AI just an imitation of the human mind?</vt:lpstr>
      <vt:lpstr>Is AI just an imitation of the human mind?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K-FOLD CROSS VALIDATION</vt:lpstr>
      <vt:lpstr>VALIDATION and TESTING</vt:lpstr>
      <vt:lpstr>Presentazione standard di PowerPoint</vt:lpstr>
      <vt:lpstr>Presentazione standard di PowerPoint</vt:lpstr>
      <vt:lpstr>Presentazione standard di PowerPoint</vt:lpstr>
      <vt:lpstr>Presentazione standard di PowerPoint</vt:lpstr>
      <vt:lpstr>PSIpred Output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HOMOLOGY MODELLING by steps</vt:lpstr>
      <vt:lpstr>HOMOLOGY MODELLING by steps</vt:lpstr>
      <vt:lpstr>Presentazione standard di PowerPoint</vt:lpstr>
      <vt:lpstr>HOMOLOGY MODELLING by steps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Approach</vt:lpstr>
      <vt:lpstr>Accuracy</vt:lpstr>
    </vt:vector>
  </TitlesOfParts>
  <Company>Università di Padova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PREDIZIONE DELLA STRUTTURA DI BIOMOLECOLE </dc:title>
  <dc:creator>Stefania Bortoluzzi</dc:creator>
  <cp:lastModifiedBy>Stefania Bortoluzzi</cp:lastModifiedBy>
  <cp:revision>150</cp:revision>
  <dcterms:created xsi:type="dcterms:W3CDTF">2014-09-05T13:11:53Z</dcterms:created>
  <dcterms:modified xsi:type="dcterms:W3CDTF">2025-11-06T09:41:14Z</dcterms:modified>
</cp:coreProperties>
</file>