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94" r:id="rId2"/>
    <p:sldId id="421" r:id="rId3"/>
    <p:sldId id="386" r:id="rId4"/>
    <p:sldId id="260" r:id="rId5"/>
    <p:sldId id="261" r:id="rId6"/>
    <p:sldId id="360" r:id="rId7"/>
    <p:sldId id="434" r:id="rId8"/>
    <p:sldId id="435" r:id="rId9"/>
    <p:sldId id="437" r:id="rId10"/>
    <p:sldId id="438" r:id="rId11"/>
    <p:sldId id="461" r:id="rId12"/>
    <p:sldId id="482" r:id="rId13"/>
    <p:sldId id="422" r:id="rId14"/>
    <p:sldId id="470" r:id="rId15"/>
    <p:sldId id="439" r:id="rId16"/>
    <p:sldId id="473" r:id="rId17"/>
    <p:sldId id="469" r:id="rId18"/>
    <p:sldId id="483" r:id="rId19"/>
    <p:sldId id="423" r:id="rId20"/>
    <p:sldId id="484" r:id="rId21"/>
    <p:sldId id="364" r:id="rId22"/>
    <p:sldId id="399" r:id="rId23"/>
    <p:sldId id="471" r:id="rId24"/>
    <p:sldId id="383" r:id="rId25"/>
    <p:sldId id="426" r:id="rId26"/>
    <p:sldId id="448" r:id="rId27"/>
    <p:sldId id="472" r:id="rId28"/>
    <p:sldId id="390" r:id="rId29"/>
    <p:sldId id="401" r:id="rId30"/>
    <p:sldId id="398" r:id="rId31"/>
    <p:sldId id="427" r:id="rId32"/>
    <p:sldId id="428" r:id="rId33"/>
    <p:sldId id="394" r:id="rId34"/>
    <p:sldId id="395" r:id="rId35"/>
    <p:sldId id="396" r:id="rId36"/>
    <p:sldId id="384" r:id="rId37"/>
    <p:sldId id="385" r:id="rId38"/>
    <p:sldId id="366" r:id="rId39"/>
    <p:sldId id="480" r:id="rId40"/>
    <p:sldId id="440" r:id="rId41"/>
    <p:sldId id="441" r:id="rId42"/>
    <p:sldId id="442" r:id="rId43"/>
    <p:sldId id="443" r:id="rId44"/>
    <p:sldId id="444" r:id="rId45"/>
    <p:sldId id="445" r:id="rId46"/>
    <p:sldId id="466" r:id="rId47"/>
    <p:sldId id="467" r:id="rId48"/>
    <p:sldId id="481" r:id="rId49"/>
    <p:sldId id="373" r:id="rId50"/>
    <p:sldId id="374" r:id="rId51"/>
    <p:sldId id="474" r:id="rId52"/>
    <p:sldId id="375" r:id="rId53"/>
    <p:sldId id="376" r:id="rId54"/>
    <p:sldId id="449" r:id="rId55"/>
    <p:sldId id="377" r:id="rId56"/>
    <p:sldId id="379" r:id="rId57"/>
    <p:sldId id="479" r:id="rId58"/>
    <p:sldId id="380" r:id="rId59"/>
    <p:sldId id="381" r:id="rId60"/>
    <p:sldId id="432" r:id="rId61"/>
    <p:sldId id="416" r:id="rId62"/>
    <p:sldId id="446" r:id="rId63"/>
    <p:sldId id="447" r:id="rId64"/>
    <p:sldId id="458" r:id="rId65"/>
    <p:sldId id="450" r:id="rId66"/>
    <p:sldId id="417" r:id="rId67"/>
    <p:sldId id="452" r:id="rId68"/>
    <p:sldId id="465" r:id="rId69"/>
    <p:sldId id="453" r:id="rId70"/>
    <p:sldId id="464" r:id="rId71"/>
    <p:sldId id="456" r:id="rId72"/>
    <p:sldId id="485" r:id="rId73"/>
    <p:sldId id="475" r:id="rId74"/>
    <p:sldId id="457" r:id="rId75"/>
    <p:sldId id="477" r:id="rId76"/>
    <p:sldId id="433" r:id="rId77"/>
    <p:sldId id="478" r:id="rId78"/>
    <p:sldId id="430" r:id="rId79"/>
    <p:sldId id="431" r:id="rId80"/>
    <p:sldId id="414" r:id="rId81"/>
    <p:sldId id="403" r:id="rId82"/>
    <p:sldId id="404" r:id="rId83"/>
    <p:sldId id="413" r:id="rId84"/>
    <p:sldId id="419" r:id="rId85"/>
    <p:sldId id="405" r:id="rId86"/>
    <p:sldId id="406" r:id="rId87"/>
    <p:sldId id="415" r:id="rId88"/>
    <p:sldId id="425" r:id="rId89"/>
    <p:sldId id="459" r:id="rId90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9DD"/>
    <a:srgbClr val="FFC000"/>
    <a:srgbClr val="FFC804"/>
    <a:srgbClr val="0432FF"/>
    <a:srgbClr val="E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5"/>
    <p:restoredTop sz="94118"/>
  </p:normalViewPr>
  <p:slideViewPr>
    <p:cSldViewPr snapToGrid="0" snapToObjects="1">
      <p:cViewPr varScale="1">
        <p:scale>
          <a:sx n="112" d="100"/>
          <a:sy n="112" d="100"/>
        </p:scale>
        <p:origin x="11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Entry per Molecule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Sheet1!$H$3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AB-1342-ACF5-D05064FB0D8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AB-1342-ACF5-D05064FB0D8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AB-1342-ACF5-D05064FB0D8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AB-1342-ACF5-D05064FB0D8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AB-1342-ACF5-D05064FB0D8A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EAB-1342-ACF5-D05064FB0D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Sheet1!$A$4:$A$9</c:f>
              <c:strCache>
                <c:ptCount val="6"/>
                <c:pt idx="0">
                  <c:v>Protein (only)</c:v>
                </c:pt>
                <c:pt idx="1">
                  <c:v>Protein/Oligosaccharide</c:v>
                </c:pt>
                <c:pt idx="2">
                  <c:v>Protein/NA</c:v>
                </c:pt>
                <c:pt idx="3">
                  <c:v>Nucleic acid (only)</c:v>
                </c:pt>
                <c:pt idx="4">
                  <c:v>Other</c:v>
                </c:pt>
                <c:pt idx="5">
                  <c:v>Oligosaccharide (only)</c:v>
                </c:pt>
              </c:strCache>
            </c:strRef>
          </c:cat>
          <c:val>
            <c:numRef>
              <c:f>Sheet1!$H$4:$H$9</c:f>
              <c:numCache>
                <c:formatCode>0</c:formatCode>
                <c:ptCount val="6"/>
                <c:pt idx="0">
                  <c:v>182176</c:v>
                </c:pt>
                <c:pt idx="1">
                  <c:v>11288</c:v>
                </c:pt>
                <c:pt idx="2">
                  <c:v>12170</c:v>
                </c:pt>
                <c:pt idx="3">
                  <c:v>4319</c:v>
                </c:pt>
                <c:pt idx="4">
                  <c:v>205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AB-1342-ACF5-D05064FB0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Entry per Analysis method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Sheet1!$A$10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1-104F-AE12-B2222C578D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1-104F-AE12-B2222C578D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1-104F-AE12-B2222C578D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1-104F-AE12-B2222C578D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D1-104F-AE12-B2222C578D8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D1-104F-AE12-B2222C578D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Sheet1!$B$3:$G$3</c:f>
              <c:strCache>
                <c:ptCount val="6"/>
                <c:pt idx="0">
                  <c:v>X-ray</c:v>
                </c:pt>
                <c:pt idx="1">
                  <c:v>EM</c:v>
                </c:pt>
                <c:pt idx="2">
                  <c:v>NMR</c:v>
                </c:pt>
                <c:pt idx="3">
                  <c:v>Multiple methods</c:v>
                </c:pt>
                <c:pt idx="4">
                  <c:v>Neutron</c:v>
                </c:pt>
                <c:pt idx="5">
                  <c:v>Other</c:v>
                </c:pt>
              </c:strCache>
            </c:strRef>
          </c:cat>
          <c:val>
            <c:numRef>
              <c:f>Sheet1!$B$10:$G$10</c:f>
              <c:numCache>
                <c:formatCode>0</c:formatCode>
                <c:ptCount val="6"/>
                <c:pt idx="0">
                  <c:v>178569</c:v>
                </c:pt>
                <c:pt idx="1">
                  <c:v>17178</c:v>
                </c:pt>
                <c:pt idx="2">
                  <c:v>14093</c:v>
                </c:pt>
                <c:pt idx="3">
                  <c:v>226</c:v>
                </c:pt>
                <c:pt idx="4">
                  <c:v>77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ED1-104F-AE12-B2222C578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B808-3857-1A4B-B3B1-20A8E23A85E6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4826C23-731D-D348-B0FF-E41EFD23492A}">
      <dgm:prSet phldrT="[Testo]"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A733C41E-670A-704D-933F-C4033F7A5963}" type="par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74DED28C-981C-4448-8F21-55893C36D015}" type="sib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533ED814-EDB8-AA41-972E-35AB530BF37B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gm:t>
    </dgm:pt>
    <dgm:pt modelId="{1BD18038-A8C8-B941-8149-549239BC3D2C}" type="par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CFD901C0-544B-7341-8662-94C86D4CA331}" type="sib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92E0683-3CAE-E24B-B939-51529B1E4705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gm:t>
    </dgm:pt>
    <dgm:pt modelId="{E474D32C-4558-0944-9759-99F3FAF6A5CC}" type="par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CB85545-49E9-264D-9091-82A8C86E4E62}" type="sib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F7B58E7D-E4F1-5848-9A10-387359862177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gm:t>
    </dgm:pt>
    <dgm:pt modelId="{42B9EB88-766B-0F46-9541-E37CEF427207}" type="par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05D05F76-6C5C-C841-8689-A02FB2A7EB99}" type="sib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ACE9758B-C4C1-1646-989A-DBACBCA22A8E}">
      <dgm:prSet/>
      <dgm:spPr/>
      <dgm:t>
        <a:bodyPr/>
        <a:lstStyle/>
        <a:p>
          <a:r>
            <a:rPr lang="it-IT" b="1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/>
        </a:p>
      </dgm:t>
    </dgm:pt>
    <dgm:pt modelId="{22833A5E-EED0-EB43-AD47-5A10B0B102AB}" type="parTrans" cxnId="{CE7B7925-839C-2142-B93F-FA4E3774DF75}">
      <dgm:prSet/>
      <dgm:spPr/>
      <dgm:t>
        <a:bodyPr/>
        <a:lstStyle/>
        <a:p>
          <a:endParaRPr lang="it-IT"/>
        </a:p>
      </dgm:t>
    </dgm:pt>
    <dgm:pt modelId="{B0DB74B8-E67C-984E-B774-D8725D9BCD81}" type="sibTrans" cxnId="{CE7B7925-839C-2142-B93F-FA4E3774DF75}">
      <dgm:prSet/>
      <dgm:spPr/>
      <dgm:t>
        <a:bodyPr/>
        <a:lstStyle/>
        <a:p>
          <a:endParaRPr lang="it-IT"/>
        </a:p>
      </dgm:t>
    </dgm:pt>
    <dgm:pt modelId="{E80717C2-DDD4-2443-84F6-ACB99C91D732}">
      <dgm:prSet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gm:t>
    </dgm:pt>
    <dgm:pt modelId="{474084CC-608F-0642-A0A8-256AFB704A3D}" type="parTrans" cxnId="{B83B9E0C-ECAA-C34F-8C0F-B27C30EDC892}">
      <dgm:prSet/>
      <dgm:spPr/>
      <dgm:t>
        <a:bodyPr/>
        <a:lstStyle/>
        <a:p>
          <a:endParaRPr lang="it-IT"/>
        </a:p>
      </dgm:t>
    </dgm:pt>
    <dgm:pt modelId="{5C36088F-7007-EB42-A222-723F5970FBB7}" type="sibTrans" cxnId="{B83B9E0C-ECAA-C34F-8C0F-B27C30EDC892}">
      <dgm:prSet/>
      <dgm:spPr/>
      <dgm:t>
        <a:bodyPr/>
        <a:lstStyle/>
        <a:p>
          <a:endParaRPr lang="it-IT"/>
        </a:p>
      </dgm:t>
    </dgm:pt>
    <dgm:pt modelId="{964865EC-FF9D-6545-BDCB-EF43DF31134E}" type="pres">
      <dgm:prSet presAssocID="{F61AB808-3857-1A4B-B3B1-20A8E23A8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3340A7-0208-1748-BF24-68616750590F}" type="pres">
      <dgm:prSet presAssocID="{24826C23-731D-D348-B0FF-E41EFD23492A}" presName="hierRoot1" presStyleCnt="0">
        <dgm:presLayoutVars>
          <dgm:hierBranch val="init"/>
        </dgm:presLayoutVars>
      </dgm:prSet>
      <dgm:spPr/>
    </dgm:pt>
    <dgm:pt modelId="{9A7917FE-98DF-9741-897C-4BF0AA5A8212}" type="pres">
      <dgm:prSet presAssocID="{24826C23-731D-D348-B0FF-E41EFD23492A}" presName="rootComposite1" presStyleCnt="0"/>
      <dgm:spPr/>
    </dgm:pt>
    <dgm:pt modelId="{D6B29087-5CF7-1C49-89A3-78F55EF1764C}" type="pres">
      <dgm:prSet presAssocID="{24826C23-731D-D348-B0FF-E41EFD23492A}" presName="rootText1" presStyleLbl="node0" presStyleIdx="0" presStyleCnt="1">
        <dgm:presLayoutVars>
          <dgm:chPref val="3"/>
        </dgm:presLayoutVars>
      </dgm:prSet>
      <dgm:spPr/>
    </dgm:pt>
    <dgm:pt modelId="{C56ED5C3-A7FC-2B4B-87A6-777EC7939A96}" type="pres">
      <dgm:prSet presAssocID="{24826C23-731D-D348-B0FF-E41EFD23492A}" presName="rootConnector1" presStyleLbl="node1" presStyleIdx="0" presStyleCnt="0"/>
      <dgm:spPr/>
    </dgm:pt>
    <dgm:pt modelId="{112D4674-578B-5046-AD93-A0F58C4BC3A3}" type="pres">
      <dgm:prSet presAssocID="{24826C23-731D-D348-B0FF-E41EFD23492A}" presName="hierChild2" presStyleCnt="0"/>
      <dgm:spPr/>
    </dgm:pt>
    <dgm:pt modelId="{6849A619-1ECE-D544-AB44-4B7CF51CE58A}" type="pres">
      <dgm:prSet presAssocID="{1BD18038-A8C8-B941-8149-549239BC3D2C}" presName="Name37" presStyleLbl="parChTrans1D2" presStyleIdx="0" presStyleCnt="3"/>
      <dgm:spPr/>
    </dgm:pt>
    <dgm:pt modelId="{E457AE2C-F54B-0147-BE3C-FA6B9CE5F772}" type="pres">
      <dgm:prSet presAssocID="{533ED814-EDB8-AA41-972E-35AB530BF37B}" presName="hierRoot2" presStyleCnt="0">
        <dgm:presLayoutVars>
          <dgm:hierBranch val="init"/>
        </dgm:presLayoutVars>
      </dgm:prSet>
      <dgm:spPr/>
    </dgm:pt>
    <dgm:pt modelId="{F3091637-961B-F840-84F7-4B208E308AE0}" type="pres">
      <dgm:prSet presAssocID="{533ED814-EDB8-AA41-972E-35AB530BF37B}" presName="rootComposite" presStyleCnt="0"/>
      <dgm:spPr/>
    </dgm:pt>
    <dgm:pt modelId="{165525CD-EFE3-C74A-A7A5-4CCD17B5D9BA}" type="pres">
      <dgm:prSet presAssocID="{533ED814-EDB8-AA41-972E-35AB530BF37B}" presName="rootText" presStyleLbl="node2" presStyleIdx="0" presStyleCnt="3">
        <dgm:presLayoutVars>
          <dgm:chPref val="3"/>
        </dgm:presLayoutVars>
      </dgm:prSet>
      <dgm:spPr/>
    </dgm:pt>
    <dgm:pt modelId="{2FD78AA9-ADBE-A44A-AA52-324EA6591432}" type="pres">
      <dgm:prSet presAssocID="{533ED814-EDB8-AA41-972E-35AB530BF37B}" presName="rootConnector" presStyleLbl="node2" presStyleIdx="0" presStyleCnt="3"/>
      <dgm:spPr/>
    </dgm:pt>
    <dgm:pt modelId="{7210F710-1F3F-094E-A8EC-B3D327B96D29}" type="pres">
      <dgm:prSet presAssocID="{533ED814-EDB8-AA41-972E-35AB530BF37B}" presName="hierChild4" presStyleCnt="0"/>
      <dgm:spPr/>
    </dgm:pt>
    <dgm:pt modelId="{ABF79883-CF3C-E84B-84D3-15D80C029F66}" type="pres">
      <dgm:prSet presAssocID="{22833A5E-EED0-EB43-AD47-5A10B0B102AB}" presName="Name37" presStyleLbl="parChTrans1D3" presStyleIdx="0" presStyleCnt="2"/>
      <dgm:spPr/>
    </dgm:pt>
    <dgm:pt modelId="{551795FD-89EB-514C-820F-E38C3DFDB63D}" type="pres">
      <dgm:prSet presAssocID="{ACE9758B-C4C1-1646-989A-DBACBCA22A8E}" presName="hierRoot2" presStyleCnt="0">
        <dgm:presLayoutVars>
          <dgm:hierBranch val="init"/>
        </dgm:presLayoutVars>
      </dgm:prSet>
      <dgm:spPr/>
    </dgm:pt>
    <dgm:pt modelId="{B004C808-1306-1D44-8DEC-7CE08DB14011}" type="pres">
      <dgm:prSet presAssocID="{ACE9758B-C4C1-1646-989A-DBACBCA22A8E}" presName="rootComposite" presStyleCnt="0"/>
      <dgm:spPr/>
    </dgm:pt>
    <dgm:pt modelId="{E6F8F7F9-0BBD-A548-B432-5318A0DB40D0}" type="pres">
      <dgm:prSet presAssocID="{ACE9758B-C4C1-1646-989A-DBACBCA22A8E}" presName="rootText" presStyleLbl="node3" presStyleIdx="0" presStyleCnt="2">
        <dgm:presLayoutVars>
          <dgm:chPref val="3"/>
        </dgm:presLayoutVars>
      </dgm:prSet>
      <dgm:spPr/>
    </dgm:pt>
    <dgm:pt modelId="{DEC766C2-0700-FB41-957A-A60E4701803F}" type="pres">
      <dgm:prSet presAssocID="{ACE9758B-C4C1-1646-989A-DBACBCA22A8E}" presName="rootConnector" presStyleLbl="node3" presStyleIdx="0" presStyleCnt="2"/>
      <dgm:spPr/>
    </dgm:pt>
    <dgm:pt modelId="{08A4AFB1-A793-AE45-BA74-EA09282A1FE4}" type="pres">
      <dgm:prSet presAssocID="{ACE9758B-C4C1-1646-989A-DBACBCA22A8E}" presName="hierChild4" presStyleCnt="0"/>
      <dgm:spPr/>
    </dgm:pt>
    <dgm:pt modelId="{DBD9CF56-9AD1-CC4C-926F-3F40403D2B0F}" type="pres">
      <dgm:prSet presAssocID="{ACE9758B-C4C1-1646-989A-DBACBCA22A8E}" presName="hierChild5" presStyleCnt="0"/>
      <dgm:spPr/>
    </dgm:pt>
    <dgm:pt modelId="{D513FE9B-7602-E744-A7B2-95790F445F2F}" type="pres">
      <dgm:prSet presAssocID="{474084CC-608F-0642-A0A8-256AFB704A3D}" presName="Name37" presStyleLbl="parChTrans1D3" presStyleIdx="1" presStyleCnt="2"/>
      <dgm:spPr/>
    </dgm:pt>
    <dgm:pt modelId="{17201CBE-738E-9148-AE6E-9347676B1D6E}" type="pres">
      <dgm:prSet presAssocID="{E80717C2-DDD4-2443-84F6-ACB99C91D732}" presName="hierRoot2" presStyleCnt="0">
        <dgm:presLayoutVars>
          <dgm:hierBranch val="init"/>
        </dgm:presLayoutVars>
      </dgm:prSet>
      <dgm:spPr/>
    </dgm:pt>
    <dgm:pt modelId="{01A7749A-75C0-0D4C-9F8D-69FC2F6D9282}" type="pres">
      <dgm:prSet presAssocID="{E80717C2-DDD4-2443-84F6-ACB99C91D732}" presName="rootComposite" presStyleCnt="0"/>
      <dgm:spPr/>
    </dgm:pt>
    <dgm:pt modelId="{2BA55EA4-6B12-BC47-8E75-4A9EF89CB741}" type="pres">
      <dgm:prSet presAssocID="{E80717C2-DDD4-2443-84F6-ACB99C91D732}" presName="rootText" presStyleLbl="node3" presStyleIdx="1" presStyleCnt="2">
        <dgm:presLayoutVars>
          <dgm:chPref val="3"/>
        </dgm:presLayoutVars>
      </dgm:prSet>
      <dgm:spPr/>
    </dgm:pt>
    <dgm:pt modelId="{7B0CCEBE-E8CF-4949-BDAF-138077204425}" type="pres">
      <dgm:prSet presAssocID="{E80717C2-DDD4-2443-84F6-ACB99C91D732}" presName="rootConnector" presStyleLbl="node3" presStyleIdx="1" presStyleCnt="2"/>
      <dgm:spPr/>
    </dgm:pt>
    <dgm:pt modelId="{8A8069E3-1755-9547-B1B1-C003A5544FAA}" type="pres">
      <dgm:prSet presAssocID="{E80717C2-DDD4-2443-84F6-ACB99C91D732}" presName="hierChild4" presStyleCnt="0"/>
      <dgm:spPr/>
    </dgm:pt>
    <dgm:pt modelId="{3841E90B-6988-BC47-BB01-4DEBF2B64A06}" type="pres">
      <dgm:prSet presAssocID="{E80717C2-DDD4-2443-84F6-ACB99C91D732}" presName="hierChild5" presStyleCnt="0"/>
      <dgm:spPr/>
    </dgm:pt>
    <dgm:pt modelId="{60718AD1-318A-494F-BFA2-8BB098BD615C}" type="pres">
      <dgm:prSet presAssocID="{533ED814-EDB8-AA41-972E-35AB530BF37B}" presName="hierChild5" presStyleCnt="0"/>
      <dgm:spPr/>
    </dgm:pt>
    <dgm:pt modelId="{5F146CD3-06E3-6146-B46A-9DCBE67EF428}" type="pres">
      <dgm:prSet presAssocID="{42B9EB88-766B-0F46-9541-E37CEF427207}" presName="Name37" presStyleLbl="parChTrans1D2" presStyleIdx="1" presStyleCnt="3"/>
      <dgm:spPr/>
    </dgm:pt>
    <dgm:pt modelId="{BD5E3B0D-F97B-2746-B21D-9DAB44723A9D}" type="pres">
      <dgm:prSet presAssocID="{F7B58E7D-E4F1-5848-9A10-387359862177}" presName="hierRoot2" presStyleCnt="0">
        <dgm:presLayoutVars>
          <dgm:hierBranch val="init"/>
        </dgm:presLayoutVars>
      </dgm:prSet>
      <dgm:spPr/>
    </dgm:pt>
    <dgm:pt modelId="{6D80157B-3C09-6D42-AF68-EB6116391C0A}" type="pres">
      <dgm:prSet presAssocID="{F7B58E7D-E4F1-5848-9A10-387359862177}" presName="rootComposite" presStyleCnt="0"/>
      <dgm:spPr/>
    </dgm:pt>
    <dgm:pt modelId="{D4EFCF42-9060-4D44-9A26-3F9D99DCDBE2}" type="pres">
      <dgm:prSet presAssocID="{F7B58E7D-E4F1-5848-9A10-387359862177}" presName="rootText" presStyleLbl="node2" presStyleIdx="1" presStyleCnt="3">
        <dgm:presLayoutVars>
          <dgm:chPref val="3"/>
        </dgm:presLayoutVars>
      </dgm:prSet>
      <dgm:spPr/>
    </dgm:pt>
    <dgm:pt modelId="{07E1FDAA-CA66-0E4A-93BD-1DF1B9012209}" type="pres">
      <dgm:prSet presAssocID="{F7B58E7D-E4F1-5848-9A10-387359862177}" presName="rootConnector" presStyleLbl="node2" presStyleIdx="1" presStyleCnt="3"/>
      <dgm:spPr/>
    </dgm:pt>
    <dgm:pt modelId="{45904B16-D4FF-1941-9DFD-293623C615B7}" type="pres">
      <dgm:prSet presAssocID="{F7B58E7D-E4F1-5848-9A10-387359862177}" presName="hierChild4" presStyleCnt="0"/>
      <dgm:spPr/>
    </dgm:pt>
    <dgm:pt modelId="{F8F7AE39-6D8F-284A-BF07-7FD13E14F716}" type="pres">
      <dgm:prSet presAssocID="{F7B58E7D-E4F1-5848-9A10-387359862177}" presName="hierChild5" presStyleCnt="0"/>
      <dgm:spPr/>
    </dgm:pt>
    <dgm:pt modelId="{062C563B-B262-AB4F-A934-C01E713B1017}" type="pres">
      <dgm:prSet presAssocID="{E474D32C-4558-0944-9759-99F3FAF6A5CC}" presName="Name37" presStyleLbl="parChTrans1D2" presStyleIdx="2" presStyleCnt="3"/>
      <dgm:spPr/>
    </dgm:pt>
    <dgm:pt modelId="{8F748867-A47B-4543-81F9-0D24F866729E}" type="pres">
      <dgm:prSet presAssocID="{392E0683-3CAE-E24B-B939-51529B1E4705}" presName="hierRoot2" presStyleCnt="0">
        <dgm:presLayoutVars>
          <dgm:hierBranch val="init"/>
        </dgm:presLayoutVars>
      </dgm:prSet>
      <dgm:spPr/>
    </dgm:pt>
    <dgm:pt modelId="{D478A7CB-5C31-7644-8E5D-2D63D1AEFC59}" type="pres">
      <dgm:prSet presAssocID="{392E0683-3CAE-E24B-B939-51529B1E4705}" presName="rootComposite" presStyleCnt="0"/>
      <dgm:spPr/>
    </dgm:pt>
    <dgm:pt modelId="{4F13297A-EB70-EC46-AB41-CF226C121BD2}" type="pres">
      <dgm:prSet presAssocID="{392E0683-3CAE-E24B-B939-51529B1E4705}" presName="rootText" presStyleLbl="node2" presStyleIdx="2" presStyleCnt="3">
        <dgm:presLayoutVars>
          <dgm:chPref val="3"/>
        </dgm:presLayoutVars>
      </dgm:prSet>
      <dgm:spPr/>
    </dgm:pt>
    <dgm:pt modelId="{06D501BC-DE1F-774A-9A04-00E90443AD2B}" type="pres">
      <dgm:prSet presAssocID="{392E0683-3CAE-E24B-B939-51529B1E4705}" presName="rootConnector" presStyleLbl="node2" presStyleIdx="2" presStyleCnt="3"/>
      <dgm:spPr/>
    </dgm:pt>
    <dgm:pt modelId="{D6E783D5-3857-244C-BC84-002D6E96AAFA}" type="pres">
      <dgm:prSet presAssocID="{392E0683-3CAE-E24B-B939-51529B1E4705}" presName="hierChild4" presStyleCnt="0"/>
      <dgm:spPr/>
    </dgm:pt>
    <dgm:pt modelId="{6A39862D-3E31-6745-8DF5-7CE3F33F9575}" type="pres">
      <dgm:prSet presAssocID="{392E0683-3CAE-E24B-B939-51529B1E4705}" presName="hierChild5" presStyleCnt="0"/>
      <dgm:spPr/>
    </dgm:pt>
    <dgm:pt modelId="{2A4335F5-4EAF-504C-BB92-B4D20F09066E}" type="pres">
      <dgm:prSet presAssocID="{24826C23-731D-D348-B0FF-E41EFD23492A}" presName="hierChild3" presStyleCnt="0"/>
      <dgm:spPr/>
    </dgm:pt>
  </dgm:ptLst>
  <dgm:cxnLst>
    <dgm:cxn modelId="{B83B9E0C-ECAA-C34F-8C0F-B27C30EDC892}" srcId="{533ED814-EDB8-AA41-972E-35AB530BF37B}" destId="{E80717C2-DDD4-2443-84F6-ACB99C91D732}" srcOrd="1" destOrd="0" parTransId="{474084CC-608F-0642-A0A8-256AFB704A3D}" sibTransId="{5C36088F-7007-EB42-A222-723F5970FBB7}"/>
    <dgm:cxn modelId="{B971CC15-3A46-A74A-89E0-BFBA1FE3070C}" type="presOf" srcId="{F7B58E7D-E4F1-5848-9A10-387359862177}" destId="{07E1FDAA-CA66-0E4A-93BD-1DF1B9012209}" srcOrd="1" destOrd="0" presId="urn:microsoft.com/office/officeart/2005/8/layout/orgChart1"/>
    <dgm:cxn modelId="{0329C918-D95C-5E44-8071-C612FE8718DB}" type="presOf" srcId="{1BD18038-A8C8-B941-8149-549239BC3D2C}" destId="{6849A619-1ECE-D544-AB44-4B7CF51CE58A}" srcOrd="0" destOrd="0" presId="urn:microsoft.com/office/officeart/2005/8/layout/orgChart1"/>
    <dgm:cxn modelId="{4C512819-AD73-9140-8D3B-7FF01E4061D2}" srcId="{24826C23-731D-D348-B0FF-E41EFD23492A}" destId="{392E0683-3CAE-E24B-B939-51529B1E4705}" srcOrd="2" destOrd="0" parTransId="{E474D32C-4558-0944-9759-99F3FAF6A5CC}" sibTransId="{3CB85545-49E9-264D-9091-82A8C86E4E62}"/>
    <dgm:cxn modelId="{A7418C1A-BF53-E34F-BDD8-3E9FD8F7CBD9}" type="presOf" srcId="{ACE9758B-C4C1-1646-989A-DBACBCA22A8E}" destId="{DEC766C2-0700-FB41-957A-A60E4701803F}" srcOrd="1" destOrd="0" presId="urn:microsoft.com/office/officeart/2005/8/layout/orgChart1"/>
    <dgm:cxn modelId="{AAA9DC1A-D1FB-B941-9DA1-1E24E7029050}" type="presOf" srcId="{24826C23-731D-D348-B0FF-E41EFD23492A}" destId="{D6B29087-5CF7-1C49-89A3-78F55EF1764C}" srcOrd="0" destOrd="0" presId="urn:microsoft.com/office/officeart/2005/8/layout/orgChart1"/>
    <dgm:cxn modelId="{CE7B7925-839C-2142-B93F-FA4E3774DF75}" srcId="{533ED814-EDB8-AA41-972E-35AB530BF37B}" destId="{ACE9758B-C4C1-1646-989A-DBACBCA22A8E}" srcOrd="0" destOrd="0" parTransId="{22833A5E-EED0-EB43-AD47-5A10B0B102AB}" sibTransId="{B0DB74B8-E67C-984E-B774-D8725D9BCD81}"/>
    <dgm:cxn modelId="{8E6DFA28-33DF-6841-978D-625D8B8D726B}" type="presOf" srcId="{E80717C2-DDD4-2443-84F6-ACB99C91D732}" destId="{2BA55EA4-6B12-BC47-8E75-4A9EF89CB741}" srcOrd="0" destOrd="0" presId="urn:microsoft.com/office/officeart/2005/8/layout/orgChart1"/>
    <dgm:cxn modelId="{2B50382C-1ED3-0B4E-A75A-CFA06D2712CA}" type="presOf" srcId="{24826C23-731D-D348-B0FF-E41EFD23492A}" destId="{C56ED5C3-A7FC-2B4B-87A6-777EC7939A96}" srcOrd="1" destOrd="0" presId="urn:microsoft.com/office/officeart/2005/8/layout/orgChart1"/>
    <dgm:cxn modelId="{51110D2D-433F-A743-BCC7-A349D492C5B4}" type="presOf" srcId="{392E0683-3CAE-E24B-B939-51529B1E4705}" destId="{4F13297A-EB70-EC46-AB41-CF226C121BD2}" srcOrd="0" destOrd="0" presId="urn:microsoft.com/office/officeart/2005/8/layout/orgChart1"/>
    <dgm:cxn modelId="{3BC73033-7B37-F142-B53A-E49A4ABEEBDD}" srcId="{24826C23-731D-D348-B0FF-E41EFD23492A}" destId="{533ED814-EDB8-AA41-972E-35AB530BF37B}" srcOrd="0" destOrd="0" parTransId="{1BD18038-A8C8-B941-8149-549239BC3D2C}" sibTransId="{CFD901C0-544B-7341-8662-94C86D4CA331}"/>
    <dgm:cxn modelId="{51519934-D07B-BF41-9E41-DAF6862CC87F}" type="presOf" srcId="{22833A5E-EED0-EB43-AD47-5A10B0B102AB}" destId="{ABF79883-CF3C-E84B-84D3-15D80C029F66}" srcOrd="0" destOrd="0" presId="urn:microsoft.com/office/officeart/2005/8/layout/orgChart1"/>
    <dgm:cxn modelId="{94651C39-A8E4-3A4F-9FCD-33CEE3A6BE0E}" type="presOf" srcId="{E80717C2-DDD4-2443-84F6-ACB99C91D732}" destId="{7B0CCEBE-E8CF-4949-BDAF-138077204425}" srcOrd="1" destOrd="0" presId="urn:microsoft.com/office/officeart/2005/8/layout/orgChart1"/>
    <dgm:cxn modelId="{EFF87443-E589-D841-9891-605413049D1F}" type="presOf" srcId="{F7B58E7D-E4F1-5848-9A10-387359862177}" destId="{D4EFCF42-9060-4D44-9A26-3F9D99DCDBE2}" srcOrd="0" destOrd="0" presId="urn:microsoft.com/office/officeart/2005/8/layout/orgChart1"/>
    <dgm:cxn modelId="{2BC7C269-5F8D-6242-8AD5-AE983D878A8D}" type="presOf" srcId="{42B9EB88-766B-0F46-9541-E37CEF427207}" destId="{5F146CD3-06E3-6146-B46A-9DCBE67EF428}" srcOrd="0" destOrd="0" presId="urn:microsoft.com/office/officeart/2005/8/layout/orgChart1"/>
    <dgm:cxn modelId="{2738297D-B7CC-AA44-AFE1-D64F94953993}" srcId="{F61AB808-3857-1A4B-B3B1-20A8E23A85E6}" destId="{24826C23-731D-D348-B0FF-E41EFD23492A}" srcOrd="0" destOrd="0" parTransId="{A733C41E-670A-704D-933F-C4033F7A5963}" sibTransId="{74DED28C-981C-4448-8F21-55893C36D015}"/>
    <dgm:cxn modelId="{9E201980-FE95-A24F-B813-BE53EBCCC6BB}" type="presOf" srcId="{533ED814-EDB8-AA41-972E-35AB530BF37B}" destId="{165525CD-EFE3-C74A-A7A5-4CCD17B5D9BA}" srcOrd="0" destOrd="0" presId="urn:microsoft.com/office/officeart/2005/8/layout/orgChart1"/>
    <dgm:cxn modelId="{C6F8278A-0244-C048-97E5-80885D320F69}" type="presOf" srcId="{533ED814-EDB8-AA41-972E-35AB530BF37B}" destId="{2FD78AA9-ADBE-A44A-AA52-324EA6591432}" srcOrd="1" destOrd="0" presId="urn:microsoft.com/office/officeart/2005/8/layout/orgChart1"/>
    <dgm:cxn modelId="{81DA8D9F-03BD-E144-82E9-61A591091240}" type="presOf" srcId="{E474D32C-4558-0944-9759-99F3FAF6A5CC}" destId="{062C563B-B262-AB4F-A934-C01E713B1017}" srcOrd="0" destOrd="0" presId="urn:microsoft.com/office/officeart/2005/8/layout/orgChart1"/>
    <dgm:cxn modelId="{2A3D40BC-D7FA-AA49-B951-401A7FC28DB3}" type="presOf" srcId="{ACE9758B-C4C1-1646-989A-DBACBCA22A8E}" destId="{E6F8F7F9-0BBD-A548-B432-5318A0DB40D0}" srcOrd="0" destOrd="0" presId="urn:microsoft.com/office/officeart/2005/8/layout/orgChart1"/>
    <dgm:cxn modelId="{D01361CD-FB9B-EB40-A2A5-A56B7260462B}" type="presOf" srcId="{F61AB808-3857-1A4B-B3B1-20A8E23A85E6}" destId="{964865EC-FF9D-6545-BDCB-EF43DF31134E}" srcOrd="0" destOrd="0" presId="urn:microsoft.com/office/officeart/2005/8/layout/orgChart1"/>
    <dgm:cxn modelId="{514DB8CE-CF28-2544-9684-D19B14B89895}" type="presOf" srcId="{392E0683-3CAE-E24B-B939-51529B1E4705}" destId="{06D501BC-DE1F-774A-9A04-00E90443AD2B}" srcOrd="1" destOrd="0" presId="urn:microsoft.com/office/officeart/2005/8/layout/orgChart1"/>
    <dgm:cxn modelId="{663D5CD0-996C-5F4D-9EA3-82920036CEA5}" srcId="{24826C23-731D-D348-B0FF-E41EFD23492A}" destId="{F7B58E7D-E4F1-5848-9A10-387359862177}" srcOrd="1" destOrd="0" parTransId="{42B9EB88-766B-0F46-9541-E37CEF427207}" sibTransId="{05D05F76-6C5C-C841-8689-A02FB2A7EB99}"/>
    <dgm:cxn modelId="{3D1E90DA-FFE7-E24F-BFA2-801BDF950C5A}" type="presOf" srcId="{474084CC-608F-0642-A0A8-256AFB704A3D}" destId="{D513FE9B-7602-E744-A7B2-95790F445F2F}" srcOrd="0" destOrd="0" presId="urn:microsoft.com/office/officeart/2005/8/layout/orgChart1"/>
    <dgm:cxn modelId="{1FB11E4F-A483-FC4C-9A6A-BA265830C5D0}" type="presParOf" srcId="{964865EC-FF9D-6545-BDCB-EF43DF31134E}" destId="{893340A7-0208-1748-BF24-68616750590F}" srcOrd="0" destOrd="0" presId="urn:microsoft.com/office/officeart/2005/8/layout/orgChart1"/>
    <dgm:cxn modelId="{B679ADB3-3545-634E-B7E3-3872180740F0}" type="presParOf" srcId="{893340A7-0208-1748-BF24-68616750590F}" destId="{9A7917FE-98DF-9741-897C-4BF0AA5A8212}" srcOrd="0" destOrd="0" presId="urn:microsoft.com/office/officeart/2005/8/layout/orgChart1"/>
    <dgm:cxn modelId="{9170320A-DE06-0B41-BE57-90AC40DDFC77}" type="presParOf" srcId="{9A7917FE-98DF-9741-897C-4BF0AA5A8212}" destId="{D6B29087-5CF7-1C49-89A3-78F55EF1764C}" srcOrd="0" destOrd="0" presId="urn:microsoft.com/office/officeart/2005/8/layout/orgChart1"/>
    <dgm:cxn modelId="{AE28FE9C-350C-6A4D-940F-F6E701418726}" type="presParOf" srcId="{9A7917FE-98DF-9741-897C-4BF0AA5A8212}" destId="{C56ED5C3-A7FC-2B4B-87A6-777EC7939A96}" srcOrd="1" destOrd="0" presId="urn:microsoft.com/office/officeart/2005/8/layout/orgChart1"/>
    <dgm:cxn modelId="{69565152-5DB7-F14F-8721-8C01BD229744}" type="presParOf" srcId="{893340A7-0208-1748-BF24-68616750590F}" destId="{112D4674-578B-5046-AD93-A0F58C4BC3A3}" srcOrd="1" destOrd="0" presId="urn:microsoft.com/office/officeart/2005/8/layout/orgChart1"/>
    <dgm:cxn modelId="{6BF8F430-8429-8C47-A331-25FE11273C0A}" type="presParOf" srcId="{112D4674-578B-5046-AD93-A0F58C4BC3A3}" destId="{6849A619-1ECE-D544-AB44-4B7CF51CE58A}" srcOrd="0" destOrd="0" presId="urn:microsoft.com/office/officeart/2005/8/layout/orgChart1"/>
    <dgm:cxn modelId="{CDECBF53-ECB8-6E4D-8519-8E070F2894E2}" type="presParOf" srcId="{112D4674-578B-5046-AD93-A0F58C4BC3A3}" destId="{E457AE2C-F54B-0147-BE3C-FA6B9CE5F772}" srcOrd="1" destOrd="0" presId="urn:microsoft.com/office/officeart/2005/8/layout/orgChart1"/>
    <dgm:cxn modelId="{3741E9C9-22AF-694F-AB87-8F2AFAE443AB}" type="presParOf" srcId="{E457AE2C-F54B-0147-BE3C-FA6B9CE5F772}" destId="{F3091637-961B-F840-84F7-4B208E308AE0}" srcOrd="0" destOrd="0" presId="urn:microsoft.com/office/officeart/2005/8/layout/orgChart1"/>
    <dgm:cxn modelId="{4F0204B2-C09E-7D40-8C23-AEE3D67F9B18}" type="presParOf" srcId="{F3091637-961B-F840-84F7-4B208E308AE0}" destId="{165525CD-EFE3-C74A-A7A5-4CCD17B5D9BA}" srcOrd="0" destOrd="0" presId="urn:microsoft.com/office/officeart/2005/8/layout/orgChart1"/>
    <dgm:cxn modelId="{440F9018-742A-C34D-95CF-9C5BE3FE19C1}" type="presParOf" srcId="{F3091637-961B-F840-84F7-4B208E308AE0}" destId="{2FD78AA9-ADBE-A44A-AA52-324EA6591432}" srcOrd="1" destOrd="0" presId="urn:microsoft.com/office/officeart/2005/8/layout/orgChart1"/>
    <dgm:cxn modelId="{AB4B2391-88F1-B84B-83BE-AD96083CCE86}" type="presParOf" srcId="{E457AE2C-F54B-0147-BE3C-FA6B9CE5F772}" destId="{7210F710-1F3F-094E-A8EC-B3D327B96D29}" srcOrd="1" destOrd="0" presId="urn:microsoft.com/office/officeart/2005/8/layout/orgChart1"/>
    <dgm:cxn modelId="{7F4A13F8-DF24-714A-8517-5DBCE388A6BC}" type="presParOf" srcId="{7210F710-1F3F-094E-A8EC-B3D327B96D29}" destId="{ABF79883-CF3C-E84B-84D3-15D80C029F66}" srcOrd="0" destOrd="0" presId="urn:microsoft.com/office/officeart/2005/8/layout/orgChart1"/>
    <dgm:cxn modelId="{DD8640CA-03AF-954A-A58E-9CD22EE415AC}" type="presParOf" srcId="{7210F710-1F3F-094E-A8EC-B3D327B96D29}" destId="{551795FD-89EB-514C-820F-E38C3DFDB63D}" srcOrd="1" destOrd="0" presId="urn:microsoft.com/office/officeart/2005/8/layout/orgChart1"/>
    <dgm:cxn modelId="{49B0B8A0-4673-F443-8E58-3569428DD912}" type="presParOf" srcId="{551795FD-89EB-514C-820F-E38C3DFDB63D}" destId="{B004C808-1306-1D44-8DEC-7CE08DB14011}" srcOrd="0" destOrd="0" presId="urn:microsoft.com/office/officeart/2005/8/layout/orgChart1"/>
    <dgm:cxn modelId="{58D689AD-FE77-934B-97CD-E974F3345617}" type="presParOf" srcId="{B004C808-1306-1D44-8DEC-7CE08DB14011}" destId="{E6F8F7F9-0BBD-A548-B432-5318A0DB40D0}" srcOrd="0" destOrd="0" presId="urn:microsoft.com/office/officeart/2005/8/layout/orgChart1"/>
    <dgm:cxn modelId="{134D249B-151A-8A44-8BDE-09C15B831483}" type="presParOf" srcId="{B004C808-1306-1D44-8DEC-7CE08DB14011}" destId="{DEC766C2-0700-FB41-957A-A60E4701803F}" srcOrd="1" destOrd="0" presId="urn:microsoft.com/office/officeart/2005/8/layout/orgChart1"/>
    <dgm:cxn modelId="{25721D2F-BE97-824C-BDFA-979854D1F4F5}" type="presParOf" srcId="{551795FD-89EB-514C-820F-E38C3DFDB63D}" destId="{08A4AFB1-A793-AE45-BA74-EA09282A1FE4}" srcOrd="1" destOrd="0" presId="urn:microsoft.com/office/officeart/2005/8/layout/orgChart1"/>
    <dgm:cxn modelId="{CD872B18-1B9E-AE4D-A7A8-4166BD8A76C8}" type="presParOf" srcId="{551795FD-89EB-514C-820F-E38C3DFDB63D}" destId="{DBD9CF56-9AD1-CC4C-926F-3F40403D2B0F}" srcOrd="2" destOrd="0" presId="urn:microsoft.com/office/officeart/2005/8/layout/orgChart1"/>
    <dgm:cxn modelId="{70A83C4A-1E61-3C40-9C67-3722BFAE1FD5}" type="presParOf" srcId="{7210F710-1F3F-094E-A8EC-B3D327B96D29}" destId="{D513FE9B-7602-E744-A7B2-95790F445F2F}" srcOrd="2" destOrd="0" presId="urn:microsoft.com/office/officeart/2005/8/layout/orgChart1"/>
    <dgm:cxn modelId="{11C7F809-14B5-4A45-8CED-8CBB99040B74}" type="presParOf" srcId="{7210F710-1F3F-094E-A8EC-B3D327B96D29}" destId="{17201CBE-738E-9148-AE6E-9347676B1D6E}" srcOrd="3" destOrd="0" presId="urn:microsoft.com/office/officeart/2005/8/layout/orgChart1"/>
    <dgm:cxn modelId="{DF70F02D-D221-7043-A1BD-E145F28765F5}" type="presParOf" srcId="{17201CBE-738E-9148-AE6E-9347676B1D6E}" destId="{01A7749A-75C0-0D4C-9F8D-69FC2F6D9282}" srcOrd="0" destOrd="0" presId="urn:microsoft.com/office/officeart/2005/8/layout/orgChart1"/>
    <dgm:cxn modelId="{A8A62388-5B2D-ED4D-8C0C-4A00CD0B6A71}" type="presParOf" srcId="{01A7749A-75C0-0D4C-9F8D-69FC2F6D9282}" destId="{2BA55EA4-6B12-BC47-8E75-4A9EF89CB741}" srcOrd="0" destOrd="0" presId="urn:microsoft.com/office/officeart/2005/8/layout/orgChart1"/>
    <dgm:cxn modelId="{FFDBDA8C-36A9-B24A-B30E-886131AFFDDB}" type="presParOf" srcId="{01A7749A-75C0-0D4C-9F8D-69FC2F6D9282}" destId="{7B0CCEBE-E8CF-4949-BDAF-138077204425}" srcOrd="1" destOrd="0" presId="urn:microsoft.com/office/officeart/2005/8/layout/orgChart1"/>
    <dgm:cxn modelId="{BDC352FC-DFCB-0045-B800-39B62756BD95}" type="presParOf" srcId="{17201CBE-738E-9148-AE6E-9347676B1D6E}" destId="{8A8069E3-1755-9547-B1B1-C003A5544FAA}" srcOrd="1" destOrd="0" presId="urn:microsoft.com/office/officeart/2005/8/layout/orgChart1"/>
    <dgm:cxn modelId="{82A61CF2-56A4-3548-9625-5AFD8755208F}" type="presParOf" srcId="{17201CBE-738E-9148-AE6E-9347676B1D6E}" destId="{3841E90B-6988-BC47-BB01-4DEBF2B64A06}" srcOrd="2" destOrd="0" presId="urn:microsoft.com/office/officeart/2005/8/layout/orgChart1"/>
    <dgm:cxn modelId="{576AD4CF-56CF-EC40-B6F3-30427C3180AA}" type="presParOf" srcId="{E457AE2C-F54B-0147-BE3C-FA6B9CE5F772}" destId="{60718AD1-318A-494F-BFA2-8BB098BD615C}" srcOrd="2" destOrd="0" presId="urn:microsoft.com/office/officeart/2005/8/layout/orgChart1"/>
    <dgm:cxn modelId="{2B7DFC56-ECBC-B04D-89AA-07E6AAE7EC77}" type="presParOf" srcId="{112D4674-578B-5046-AD93-A0F58C4BC3A3}" destId="{5F146CD3-06E3-6146-B46A-9DCBE67EF428}" srcOrd="2" destOrd="0" presId="urn:microsoft.com/office/officeart/2005/8/layout/orgChart1"/>
    <dgm:cxn modelId="{3026A1CB-E28B-9841-B0D1-D3383A093FC5}" type="presParOf" srcId="{112D4674-578B-5046-AD93-A0F58C4BC3A3}" destId="{BD5E3B0D-F97B-2746-B21D-9DAB44723A9D}" srcOrd="3" destOrd="0" presId="urn:microsoft.com/office/officeart/2005/8/layout/orgChart1"/>
    <dgm:cxn modelId="{59CFBB1E-DDAE-554E-8DA1-01398309798B}" type="presParOf" srcId="{BD5E3B0D-F97B-2746-B21D-9DAB44723A9D}" destId="{6D80157B-3C09-6D42-AF68-EB6116391C0A}" srcOrd="0" destOrd="0" presId="urn:microsoft.com/office/officeart/2005/8/layout/orgChart1"/>
    <dgm:cxn modelId="{DE144B8F-29BB-4F4C-B425-99DFB07467EA}" type="presParOf" srcId="{6D80157B-3C09-6D42-AF68-EB6116391C0A}" destId="{D4EFCF42-9060-4D44-9A26-3F9D99DCDBE2}" srcOrd="0" destOrd="0" presId="urn:microsoft.com/office/officeart/2005/8/layout/orgChart1"/>
    <dgm:cxn modelId="{6EBAA9B7-D93E-9043-8501-1EC3CC635112}" type="presParOf" srcId="{6D80157B-3C09-6D42-AF68-EB6116391C0A}" destId="{07E1FDAA-CA66-0E4A-93BD-1DF1B9012209}" srcOrd="1" destOrd="0" presId="urn:microsoft.com/office/officeart/2005/8/layout/orgChart1"/>
    <dgm:cxn modelId="{9829DB44-4A6F-3C4C-9987-C7662BBF0979}" type="presParOf" srcId="{BD5E3B0D-F97B-2746-B21D-9DAB44723A9D}" destId="{45904B16-D4FF-1941-9DFD-293623C615B7}" srcOrd="1" destOrd="0" presId="urn:microsoft.com/office/officeart/2005/8/layout/orgChart1"/>
    <dgm:cxn modelId="{775A8AF5-7B23-C74C-B9E9-2ECC086090C1}" type="presParOf" srcId="{BD5E3B0D-F97B-2746-B21D-9DAB44723A9D}" destId="{F8F7AE39-6D8F-284A-BF07-7FD13E14F716}" srcOrd="2" destOrd="0" presId="urn:microsoft.com/office/officeart/2005/8/layout/orgChart1"/>
    <dgm:cxn modelId="{FAA17012-6176-3246-AC8D-18A1D672280F}" type="presParOf" srcId="{112D4674-578B-5046-AD93-A0F58C4BC3A3}" destId="{062C563B-B262-AB4F-A934-C01E713B1017}" srcOrd="4" destOrd="0" presId="urn:microsoft.com/office/officeart/2005/8/layout/orgChart1"/>
    <dgm:cxn modelId="{B598FB69-F64F-EB46-AD4F-B952A8FD93D2}" type="presParOf" srcId="{112D4674-578B-5046-AD93-A0F58C4BC3A3}" destId="{8F748867-A47B-4543-81F9-0D24F866729E}" srcOrd="5" destOrd="0" presId="urn:microsoft.com/office/officeart/2005/8/layout/orgChart1"/>
    <dgm:cxn modelId="{ED9E7D48-157F-F448-9F4C-7D12D472F69F}" type="presParOf" srcId="{8F748867-A47B-4543-81F9-0D24F866729E}" destId="{D478A7CB-5C31-7644-8E5D-2D63D1AEFC59}" srcOrd="0" destOrd="0" presId="urn:microsoft.com/office/officeart/2005/8/layout/orgChart1"/>
    <dgm:cxn modelId="{0B06F97E-B048-1E4C-AEE5-84B5D814AF06}" type="presParOf" srcId="{D478A7CB-5C31-7644-8E5D-2D63D1AEFC59}" destId="{4F13297A-EB70-EC46-AB41-CF226C121BD2}" srcOrd="0" destOrd="0" presId="urn:microsoft.com/office/officeart/2005/8/layout/orgChart1"/>
    <dgm:cxn modelId="{EADC9597-A5EF-A048-8814-6C511C3262E5}" type="presParOf" srcId="{D478A7CB-5C31-7644-8E5D-2D63D1AEFC59}" destId="{06D501BC-DE1F-774A-9A04-00E90443AD2B}" srcOrd="1" destOrd="0" presId="urn:microsoft.com/office/officeart/2005/8/layout/orgChart1"/>
    <dgm:cxn modelId="{1F58A31C-C296-1840-B268-B72FBC348366}" type="presParOf" srcId="{8F748867-A47B-4543-81F9-0D24F866729E}" destId="{D6E783D5-3857-244C-BC84-002D6E96AAFA}" srcOrd="1" destOrd="0" presId="urn:microsoft.com/office/officeart/2005/8/layout/orgChart1"/>
    <dgm:cxn modelId="{495CACF2-4E5D-CC4B-9066-302060C16B50}" type="presParOf" srcId="{8F748867-A47B-4543-81F9-0D24F866729E}" destId="{6A39862D-3E31-6745-8DF5-7CE3F33F9575}" srcOrd="2" destOrd="0" presId="urn:microsoft.com/office/officeart/2005/8/layout/orgChart1"/>
    <dgm:cxn modelId="{BD1C9849-8D71-1249-AC38-B665577D5415}" type="presParOf" srcId="{893340A7-0208-1748-BF24-68616750590F}" destId="{2A4335F5-4EAF-504C-BB92-B4D20F090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B89E7-F7E2-0C4C-86BD-254FF0915E09}" type="doc">
      <dgm:prSet loTypeId="urn:microsoft.com/office/officeart/2005/8/layout/vList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40B9A20-A9F0-E441-8BBA-8B1692EB4AA9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Family</a:t>
          </a:r>
          <a:endParaRPr lang="it-IT" sz="3200" b="0" dirty="0">
            <a:solidFill>
              <a:srgbClr val="000000"/>
            </a:solidFill>
          </a:endParaRPr>
        </a:p>
      </dgm:t>
    </dgm:pt>
    <dgm:pt modelId="{8D2872A7-3711-9846-A584-1B27EEBFBDF7}" type="par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FA3C86A-C94F-F844-96AC-90F6261A7CC2}" type="sib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E78843BD-1451-DE4B-A137-0BD84E28D2C9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dirty="0">
            <a:solidFill>
              <a:srgbClr val="000000"/>
            </a:solidFill>
          </a:endParaRPr>
        </a:p>
      </dgm:t>
    </dgm:pt>
    <dgm:pt modelId="{90C3C4DE-134F-0946-BBFB-6E573708C029}" type="par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EAB25A5-DF19-8841-A853-48F145620DBA}" type="sib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C8B8AFE2-B5E2-5A44-8436-7A682D035948}">
      <dgm:prSet phldrT="[Testo]" custT="1"/>
      <dgm:spPr/>
      <dgm:t>
        <a:bodyPr/>
        <a:lstStyle/>
        <a:p>
          <a:r>
            <a:rPr lang="it-IT" sz="2800" b="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dirty="0">
            <a:solidFill>
              <a:srgbClr val="000000"/>
            </a:solidFill>
          </a:endParaRPr>
        </a:p>
      </dgm:t>
    </dgm:pt>
    <dgm:pt modelId="{5A3D3CCA-669B-0F4B-B765-F8A39BB41ADF}" type="par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4D6E3DF2-BFCC-AD4D-8DCC-624C884C24BA}" type="sib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93A98-0A3D-5545-B4BF-2B4CB8F34EDC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dirty="0">
            <a:solidFill>
              <a:srgbClr val="000000"/>
            </a:solidFill>
          </a:endParaRPr>
        </a:p>
      </dgm:t>
    </dgm:pt>
    <dgm:pt modelId="{97B218CB-8FEC-4345-999C-B7763A3E2C55}" type="par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686E8F4-03E1-8D43-8DFA-A65FFF9AD017}" type="sib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3D409A9-CD5A-6A43-83F9-D578413C88D6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Repeat</a:t>
          </a:r>
          <a:endParaRPr lang="it-IT" sz="3200" b="0" dirty="0">
            <a:solidFill>
              <a:srgbClr val="000000"/>
            </a:solidFill>
          </a:endParaRPr>
        </a:p>
      </dgm:t>
    </dgm:pt>
    <dgm:pt modelId="{1DF1E672-484F-F943-A62F-22FC39EE8EBC}" type="par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310B2EE-3ED1-B145-BAC0-FB4635D668ED}" type="sib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A2DC6BE-2A97-1144-BB2F-F51B601AAA60}">
      <dgm:prSet phldrT="[Testo]" custT="1"/>
      <dgm:spPr/>
      <dgm:t>
        <a:bodyPr/>
        <a:lstStyle/>
        <a:p>
          <a:r>
            <a:rPr lang="it-IT" sz="20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dirty="0">
            <a:solidFill>
              <a:srgbClr val="000000"/>
            </a:solidFill>
          </a:endParaRPr>
        </a:p>
      </dgm:t>
    </dgm:pt>
    <dgm:pt modelId="{2161C3E2-4EB3-F244-A704-2E9AD2476C45}" type="sib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D388345-3601-5A4C-85CD-53E098F0ADC4}" type="par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36F5BC71-40E3-3B49-A0CB-B8C077EEC047}">
      <dgm:prSet custT="1"/>
      <dgm:spPr/>
      <dgm:t>
        <a:bodyPr/>
        <a:lstStyle/>
        <a:p>
          <a:r>
            <a:rPr lang="it-IT" sz="3200" b="0" dirty="0" err="1">
              <a:solidFill>
                <a:srgbClr val="000000"/>
              </a:solidFill>
            </a:rPr>
            <a:t>Motif</a:t>
          </a:r>
          <a:endParaRPr lang="it-IT" sz="3200" b="0" dirty="0">
            <a:solidFill>
              <a:srgbClr val="000000"/>
            </a:solidFill>
          </a:endParaRPr>
        </a:p>
      </dgm:t>
    </dgm:pt>
    <dgm:pt modelId="{E7098558-1A3F-D443-A202-98469D02A5FD}" type="par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1C6218D6-4759-364F-B3AB-97F767E002E5}" type="sib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68C5E-65D6-1E44-833E-939C7E768F63}">
      <dgm:prSet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dirty="0">
            <a:solidFill>
              <a:srgbClr val="000000"/>
            </a:solidFill>
          </a:endParaRPr>
        </a:p>
      </dgm:t>
    </dgm:pt>
    <dgm:pt modelId="{1ABA4CB0-4D35-504F-A2E0-2C9A992FB766}" type="par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6560A704-1EE3-3846-85A8-1D56D7D1803A}" type="sib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266CD7-6027-A14A-9274-9EB95DAA7C2B}">
      <dgm:prSet custT="1"/>
      <dgm:spPr/>
      <dgm:t>
        <a:bodyPr/>
        <a:lstStyle/>
        <a:p>
          <a:pPr algn="just"/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dirty="0">
            <a:solidFill>
              <a:srgbClr val="000000"/>
            </a:solidFill>
          </a:endParaRPr>
        </a:p>
      </dgm:t>
    </dgm:pt>
    <dgm:pt modelId="{9A4EDCED-3750-4047-AE5C-459B40CEC063}" type="par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0249522-3EA4-CF45-881E-04D0767D74D3}" type="sib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0A5683F-3E39-F547-9429-3FB911A3BF5A}" type="pres">
      <dgm:prSet presAssocID="{D7AB89E7-F7E2-0C4C-86BD-254FF0915E09}" presName="Name0" presStyleCnt="0">
        <dgm:presLayoutVars>
          <dgm:dir/>
          <dgm:animLvl val="lvl"/>
          <dgm:resizeHandles val="exact"/>
        </dgm:presLayoutVars>
      </dgm:prSet>
      <dgm:spPr/>
    </dgm:pt>
    <dgm:pt modelId="{0B8F1406-F6D0-9342-AC14-0AE9ADD33817}" type="pres">
      <dgm:prSet presAssocID="{840B9A20-A9F0-E441-8BBA-8B1692EB4AA9}" presName="linNode" presStyleCnt="0"/>
      <dgm:spPr/>
    </dgm:pt>
    <dgm:pt modelId="{1CDAD5E5-7ADB-DE42-8004-DD61CBDEB42C}" type="pres">
      <dgm:prSet presAssocID="{840B9A20-A9F0-E441-8BBA-8B1692EB4AA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F2063E8-56D1-3042-B048-86A41129C51E}" type="pres">
      <dgm:prSet presAssocID="{840B9A20-A9F0-E441-8BBA-8B1692EB4AA9}" presName="descendantText" presStyleLbl="alignAccFollowNode1" presStyleIdx="0" presStyleCnt="4">
        <dgm:presLayoutVars>
          <dgm:bulletEnabled val="1"/>
        </dgm:presLayoutVars>
      </dgm:prSet>
      <dgm:spPr/>
    </dgm:pt>
    <dgm:pt modelId="{AC4D4A7B-E357-F747-81A0-80D12A29B341}" type="pres">
      <dgm:prSet presAssocID="{8FA3C86A-C94F-F844-96AC-90F6261A7CC2}" presName="sp" presStyleCnt="0"/>
      <dgm:spPr/>
    </dgm:pt>
    <dgm:pt modelId="{2F24D8EE-1F56-8349-A08C-E9AA7B349070}" type="pres">
      <dgm:prSet presAssocID="{C8B8AFE2-B5E2-5A44-8436-7A682D035948}" presName="linNode" presStyleCnt="0"/>
      <dgm:spPr/>
    </dgm:pt>
    <dgm:pt modelId="{D7BC7CA0-21A1-794D-9D14-09475093F925}" type="pres">
      <dgm:prSet presAssocID="{C8B8AFE2-B5E2-5A44-8436-7A682D03594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536DC-6EA5-AE44-9312-440C8E062E42}" type="pres">
      <dgm:prSet presAssocID="{C8B8AFE2-B5E2-5A44-8436-7A682D035948}" presName="descendantText" presStyleLbl="alignAccFollowNode1" presStyleIdx="1" presStyleCnt="4">
        <dgm:presLayoutVars>
          <dgm:bulletEnabled val="1"/>
        </dgm:presLayoutVars>
      </dgm:prSet>
      <dgm:spPr/>
    </dgm:pt>
    <dgm:pt modelId="{A131E47D-ECA7-8548-9F03-391F1B9224B9}" type="pres">
      <dgm:prSet presAssocID="{4D6E3DF2-BFCC-AD4D-8DCC-624C884C24BA}" presName="sp" presStyleCnt="0"/>
      <dgm:spPr/>
    </dgm:pt>
    <dgm:pt modelId="{8EF3248C-4D84-B04F-886C-CFEF2FA8DADD}" type="pres">
      <dgm:prSet presAssocID="{F3D409A9-CD5A-6A43-83F9-D578413C88D6}" presName="linNode" presStyleCnt="0"/>
      <dgm:spPr/>
    </dgm:pt>
    <dgm:pt modelId="{75A32604-8030-4047-989E-52DD9919B267}" type="pres">
      <dgm:prSet presAssocID="{F3D409A9-CD5A-6A43-83F9-D578413C88D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8F2F5A9-EA84-3541-9762-8908DE444E8A}" type="pres">
      <dgm:prSet presAssocID="{F3D409A9-CD5A-6A43-83F9-D578413C88D6}" presName="descendantText" presStyleLbl="alignAccFollowNode1" presStyleIdx="2" presStyleCnt="4">
        <dgm:presLayoutVars>
          <dgm:bulletEnabled val="1"/>
        </dgm:presLayoutVars>
      </dgm:prSet>
      <dgm:spPr/>
    </dgm:pt>
    <dgm:pt modelId="{75C1D195-AB88-F24C-8E72-A9DB1481FD46}" type="pres">
      <dgm:prSet presAssocID="{0310B2EE-3ED1-B145-BAC0-FB4635D668ED}" presName="sp" presStyleCnt="0"/>
      <dgm:spPr/>
    </dgm:pt>
    <dgm:pt modelId="{0ED4CB26-FBA3-CE4D-9C41-DDAAF9F98475}" type="pres">
      <dgm:prSet presAssocID="{36F5BC71-40E3-3B49-A0CB-B8C077EEC047}" presName="linNode" presStyleCnt="0"/>
      <dgm:spPr/>
    </dgm:pt>
    <dgm:pt modelId="{60B46FA3-50EF-C443-A4EC-1D9956A0BBAD}" type="pres">
      <dgm:prSet presAssocID="{36F5BC71-40E3-3B49-A0CB-B8C077EEC04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074C110-C1C1-8B4D-AE50-EA70947176B1}" type="pres">
      <dgm:prSet presAssocID="{36F5BC71-40E3-3B49-A0CB-B8C077EEC047}" presName="descendantText" presStyleLbl="alignAccFollowNode1" presStyleIdx="3" presStyleCnt="4">
        <dgm:presLayoutVars>
          <dgm:bulletEnabled val="1"/>
        </dgm:presLayoutVars>
      </dgm:prSet>
      <dgm:spPr/>
    </dgm:pt>
    <dgm:pt modelId="{A313F6E6-E905-3A4C-8069-038E3359CF75}" type="pres">
      <dgm:prSet presAssocID="{1C6218D6-4759-364F-B3AB-97F767E002E5}" presName="sp" presStyleCnt="0"/>
      <dgm:spPr/>
    </dgm:pt>
    <dgm:pt modelId="{287F33B4-FD35-164A-9CC8-10ABAC01270F}" type="pres">
      <dgm:prSet presAssocID="{FF266CD7-6027-A14A-9274-9EB95DAA7C2B}" presName="linNode" presStyleCnt="0"/>
      <dgm:spPr/>
    </dgm:pt>
    <dgm:pt modelId="{52E0344F-B707-DB4E-AC46-574FD1F7AA3E}" type="pres">
      <dgm:prSet presAssocID="{FF266CD7-6027-A14A-9274-9EB95DAA7C2B}" presName="parentText" presStyleLbl="node1" presStyleIdx="4" presStyleCnt="5" custScaleX="277778" custLinFactNeighborY="2208">
        <dgm:presLayoutVars>
          <dgm:chMax val="1"/>
          <dgm:bulletEnabled val="1"/>
        </dgm:presLayoutVars>
      </dgm:prSet>
      <dgm:spPr/>
    </dgm:pt>
  </dgm:ptLst>
  <dgm:cxnLst>
    <dgm:cxn modelId="{B2E29302-CCC3-894A-A81B-DCF21CFE95D4}" type="presOf" srcId="{F3D409A9-CD5A-6A43-83F9-D578413C88D6}" destId="{75A32604-8030-4047-989E-52DD9919B267}" srcOrd="0" destOrd="0" presId="urn:microsoft.com/office/officeart/2005/8/layout/vList5"/>
    <dgm:cxn modelId="{93E33B03-25CD-DD4D-B33A-17061DBD8AFA}" type="presOf" srcId="{840B9A20-A9F0-E441-8BBA-8B1692EB4AA9}" destId="{1CDAD5E5-7ADB-DE42-8004-DD61CBDEB42C}" srcOrd="0" destOrd="0" presId="urn:microsoft.com/office/officeart/2005/8/layout/vList5"/>
    <dgm:cxn modelId="{EC462A04-2323-E140-875C-8C7741FCD4D7}" srcId="{D7AB89E7-F7E2-0C4C-86BD-254FF0915E09}" destId="{36F5BC71-40E3-3B49-A0CB-B8C077EEC047}" srcOrd="3" destOrd="0" parTransId="{E7098558-1A3F-D443-A202-98469D02A5FD}" sibTransId="{1C6218D6-4759-364F-B3AB-97F767E002E5}"/>
    <dgm:cxn modelId="{6A9BC51E-741F-7A46-8C13-CE01801DFC05}" srcId="{F3D409A9-CD5A-6A43-83F9-D578413C88D6}" destId="{8A2DC6BE-2A97-1144-BB2F-F51B601AAA60}" srcOrd="0" destOrd="0" parTransId="{BD388345-3601-5A4C-85CD-53E098F0ADC4}" sibTransId="{2161C3E2-4EB3-F244-A704-2E9AD2476C45}"/>
    <dgm:cxn modelId="{C9F4E820-18EF-6F40-83B2-B305097DF3E1}" srcId="{D7AB89E7-F7E2-0C4C-86BD-254FF0915E09}" destId="{F3D409A9-CD5A-6A43-83F9-D578413C88D6}" srcOrd="2" destOrd="0" parTransId="{1DF1E672-484F-F943-A62F-22FC39EE8EBC}" sibTransId="{0310B2EE-3ED1-B145-BAC0-FB4635D668ED}"/>
    <dgm:cxn modelId="{26C1B12B-5FC4-2248-94E3-D88A4976CE30}" type="presOf" srcId="{FF493A98-0A3D-5545-B4BF-2B4CB8F34EDC}" destId="{841536DC-6EA5-AE44-9312-440C8E062E42}" srcOrd="0" destOrd="0" presId="urn:microsoft.com/office/officeart/2005/8/layout/vList5"/>
    <dgm:cxn modelId="{926CD031-DC22-DE4F-8F71-62405484F9BF}" type="presOf" srcId="{C8B8AFE2-B5E2-5A44-8436-7A682D035948}" destId="{D7BC7CA0-21A1-794D-9D14-09475093F925}" srcOrd="0" destOrd="0" presId="urn:microsoft.com/office/officeart/2005/8/layout/vList5"/>
    <dgm:cxn modelId="{3932635F-7BA3-EE41-998B-EF5F0BAFE02B}" type="presOf" srcId="{36F5BC71-40E3-3B49-A0CB-B8C077EEC047}" destId="{60B46FA3-50EF-C443-A4EC-1D9956A0BBAD}" srcOrd="0" destOrd="0" presId="urn:microsoft.com/office/officeart/2005/8/layout/vList5"/>
    <dgm:cxn modelId="{26620B76-D6D1-CE44-A957-B3703AE6BE92}" srcId="{C8B8AFE2-B5E2-5A44-8436-7A682D035948}" destId="{FF493A98-0A3D-5545-B4BF-2B4CB8F34EDC}" srcOrd="0" destOrd="0" parTransId="{97B218CB-8FEC-4345-999C-B7763A3E2C55}" sibTransId="{0686E8F4-03E1-8D43-8DFA-A65FFF9AD017}"/>
    <dgm:cxn modelId="{62987178-A75A-F844-926D-64422E014344}" type="presOf" srcId="{D7AB89E7-F7E2-0C4C-86BD-254FF0915E09}" destId="{90A5683F-3E39-F547-9429-3FB911A3BF5A}" srcOrd="0" destOrd="0" presId="urn:microsoft.com/office/officeart/2005/8/layout/vList5"/>
    <dgm:cxn modelId="{21CCA388-0C45-7D49-B1F1-D4DEA19ACD48}" type="presOf" srcId="{8A2DC6BE-2A97-1144-BB2F-F51B601AAA60}" destId="{C8F2F5A9-EA84-3541-9762-8908DE444E8A}" srcOrd="0" destOrd="0" presId="urn:microsoft.com/office/officeart/2005/8/layout/vList5"/>
    <dgm:cxn modelId="{8E9E5D8E-AC75-F64D-AF1E-6263BDB2BBBB}" srcId="{840B9A20-A9F0-E441-8BBA-8B1692EB4AA9}" destId="{E78843BD-1451-DE4B-A137-0BD84E28D2C9}" srcOrd="0" destOrd="0" parTransId="{90C3C4DE-134F-0946-BBFB-6E573708C029}" sibTransId="{9EAB25A5-DF19-8841-A853-48F145620DBA}"/>
    <dgm:cxn modelId="{734BF99C-E3C3-9B43-BC3D-2D625902E434}" type="presOf" srcId="{FF266CD7-6027-A14A-9274-9EB95DAA7C2B}" destId="{52E0344F-B707-DB4E-AC46-574FD1F7AA3E}" srcOrd="0" destOrd="0" presId="urn:microsoft.com/office/officeart/2005/8/layout/vList5"/>
    <dgm:cxn modelId="{AE0C8EBC-5A01-D24F-AFA7-68ADEF9F3FAB}" srcId="{36F5BC71-40E3-3B49-A0CB-B8C077EEC047}" destId="{FF468C5E-65D6-1E44-833E-939C7E768F63}" srcOrd="0" destOrd="0" parTransId="{1ABA4CB0-4D35-504F-A2E0-2C9A992FB766}" sibTransId="{6560A704-1EE3-3846-85A8-1D56D7D1803A}"/>
    <dgm:cxn modelId="{3FEAB3D6-45B1-E747-930F-3D0C896B2341}" srcId="{D7AB89E7-F7E2-0C4C-86BD-254FF0915E09}" destId="{840B9A20-A9F0-E441-8BBA-8B1692EB4AA9}" srcOrd="0" destOrd="0" parTransId="{8D2872A7-3711-9846-A584-1B27EEBFBDF7}" sibTransId="{8FA3C86A-C94F-F844-96AC-90F6261A7CC2}"/>
    <dgm:cxn modelId="{9F7FD1F1-03AC-1C48-ADA0-E6368FB9DD59}" srcId="{D7AB89E7-F7E2-0C4C-86BD-254FF0915E09}" destId="{FF266CD7-6027-A14A-9274-9EB95DAA7C2B}" srcOrd="4" destOrd="0" parTransId="{9A4EDCED-3750-4047-AE5C-459B40CEC063}" sibTransId="{B0249522-3EA4-CF45-881E-04D0767D74D3}"/>
    <dgm:cxn modelId="{330D42F2-1B0C-524C-A784-F8502641AF95}" type="presOf" srcId="{E78843BD-1451-DE4B-A137-0BD84E28D2C9}" destId="{4F2063E8-56D1-3042-B048-86A41129C51E}" srcOrd="0" destOrd="0" presId="urn:microsoft.com/office/officeart/2005/8/layout/vList5"/>
    <dgm:cxn modelId="{59B2A3F7-7482-8240-ACF9-E0E8AE787631}" type="presOf" srcId="{FF468C5E-65D6-1E44-833E-939C7E768F63}" destId="{D074C110-C1C1-8B4D-AE50-EA70947176B1}" srcOrd="0" destOrd="0" presId="urn:microsoft.com/office/officeart/2005/8/layout/vList5"/>
    <dgm:cxn modelId="{4A786DFE-B3C1-1045-94DB-166F8756A422}" srcId="{D7AB89E7-F7E2-0C4C-86BD-254FF0915E09}" destId="{C8B8AFE2-B5E2-5A44-8436-7A682D035948}" srcOrd="1" destOrd="0" parTransId="{5A3D3CCA-669B-0F4B-B765-F8A39BB41ADF}" sibTransId="{4D6E3DF2-BFCC-AD4D-8DCC-624C884C24BA}"/>
    <dgm:cxn modelId="{E42CF615-B686-664A-98F2-92CA6A8F0056}" type="presParOf" srcId="{90A5683F-3E39-F547-9429-3FB911A3BF5A}" destId="{0B8F1406-F6D0-9342-AC14-0AE9ADD33817}" srcOrd="0" destOrd="0" presId="urn:microsoft.com/office/officeart/2005/8/layout/vList5"/>
    <dgm:cxn modelId="{23726316-D6C2-9B44-97E8-271323257673}" type="presParOf" srcId="{0B8F1406-F6D0-9342-AC14-0AE9ADD33817}" destId="{1CDAD5E5-7ADB-DE42-8004-DD61CBDEB42C}" srcOrd="0" destOrd="0" presId="urn:microsoft.com/office/officeart/2005/8/layout/vList5"/>
    <dgm:cxn modelId="{56695854-8ADA-9842-BE28-2183E51A2B44}" type="presParOf" srcId="{0B8F1406-F6D0-9342-AC14-0AE9ADD33817}" destId="{4F2063E8-56D1-3042-B048-86A41129C51E}" srcOrd="1" destOrd="0" presId="urn:microsoft.com/office/officeart/2005/8/layout/vList5"/>
    <dgm:cxn modelId="{4F666184-2CB4-6C42-93AA-12B270E3DA47}" type="presParOf" srcId="{90A5683F-3E39-F547-9429-3FB911A3BF5A}" destId="{AC4D4A7B-E357-F747-81A0-80D12A29B341}" srcOrd="1" destOrd="0" presId="urn:microsoft.com/office/officeart/2005/8/layout/vList5"/>
    <dgm:cxn modelId="{FF59F811-45E1-7840-93CC-BAFDD31EF9B8}" type="presParOf" srcId="{90A5683F-3E39-F547-9429-3FB911A3BF5A}" destId="{2F24D8EE-1F56-8349-A08C-E9AA7B349070}" srcOrd="2" destOrd="0" presId="urn:microsoft.com/office/officeart/2005/8/layout/vList5"/>
    <dgm:cxn modelId="{9C70BFA8-646B-0049-BD34-EBB9CC578A35}" type="presParOf" srcId="{2F24D8EE-1F56-8349-A08C-E9AA7B349070}" destId="{D7BC7CA0-21A1-794D-9D14-09475093F925}" srcOrd="0" destOrd="0" presId="urn:microsoft.com/office/officeart/2005/8/layout/vList5"/>
    <dgm:cxn modelId="{8160F052-BE2D-F44A-B320-1461D235F627}" type="presParOf" srcId="{2F24D8EE-1F56-8349-A08C-E9AA7B349070}" destId="{841536DC-6EA5-AE44-9312-440C8E062E42}" srcOrd="1" destOrd="0" presId="urn:microsoft.com/office/officeart/2005/8/layout/vList5"/>
    <dgm:cxn modelId="{B2974052-A7AE-AD4A-9080-BC4D4DE5CA17}" type="presParOf" srcId="{90A5683F-3E39-F547-9429-3FB911A3BF5A}" destId="{A131E47D-ECA7-8548-9F03-391F1B9224B9}" srcOrd="3" destOrd="0" presId="urn:microsoft.com/office/officeart/2005/8/layout/vList5"/>
    <dgm:cxn modelId="{2DC1F01D-4028-6043-86C0-F841BDFE5686}" type="presParOf" srcId="{90A5683F-3E39-F547-9429-3FB911A3BF5A}" destId="{8EF3248C-4D84-B04F-886C-CFEF2FA8DADD}" srcOrd="4" destOrd="0" presId="urn:microsoft.com/office/officeart/2005/8/layout/vList5"/>
    <dgm:cxn modelId="{0BFB2D95-F332-F44B-B59A-918B89DA091E}" type="presParOf" srcId="{8EF3248C-4D84-B04F-886C-CFEF2FA8DADD}" destId="{75A32604-8030-4047-989E-52DD9919B267}" srcOrd="0" destOrd="0" presId="urn:microsoft.com/office/officeart/2005/8/layout/vList5"/>
    <dgm:cxn modelId="{B831A2DC-46FB-5246-BE8A-5BB3AD1C239C}" type="presParOf" srcId="{8EF3248C-4D84-B04F-886C-CFEF2FA8DADD}" destId="{C8F2F5A9-EA84-3541-9762-8908DE444E8A}" srcOrd="1" destOrd="0" presId="urn:microsoft.com/office/officeart/2005/8/layout/vList5"/>
    <dgm:cxn modelId="{C71F1643-15A8-0542-A89B-7871DA6ECCA9}" type="presParOf" srcId="{90A5683F-3E39-F547-9429-3FB911A3BF5A}" destId="{75C1D195-AB88-F24C-8E72-A9DB1481FD46}" srcOrd="5" destOrd="0" presId="urn:microsoft.com/office/officeart/2005/8/layout/vList5"/>
    <dgm:cxn modelId="{93680589-261F-4F4A-A7F0-7EF06AFDD8B4}" type="presParOf" srcId="{90A5683F-3E39-F547-9429-3FB911A3BF5A}" destId="{0ED4CB26-FBA3-CE4D-9C41-DDAAF9F98475}" srcOrd="6" destOrd="0" presId="urn:microsoft.com/office/officeart/2005/8/layout/vList5"/>
    <dgm:cxn modelId="{97822FA5-06B6-1A48-8D46-F98BAF57E2BF}" type="presParOf" srcId="{0ED4CB26-FBA3-CE4D-9C41-DDAAF9F98475}" destId="{60B46FA3-50EF-C443-A4EC-1D9956A0BBAD}" srcOrd="0" destOrd="0" presId="urn:microsoft.com/office/officeart/2005/8/layout/vList5"/>
    <dgm:cxn modelId="{9BF28415-41AB-E148-B710-9FA75D290F8E}" type="presParOf" srcId="{0ED4CB26-FBA3-CE4D-9C41-DDAAF9F98475}" destId="{D074C110-C1C1-8B4D-AE50-EA70947176B1}" srcOrd="1" destOrd="0" presId="urn:microsoft.com/office/officeart/2005/8/layout/vList5"/>
    <dgm:cxn modelId="{5855CF12-50CD-C94E-8C81-ACD62C766111}" type="presParOf" srcId="{90A5683F-3E39-F547-9429-3FB911A3BF5A}" destId="{A313F6E6-E905-3A4C-8069-038E3359CF75}" srcOrd="7" destOrd="0" presId="urn:microsoft.com/office/officeart/2005/8/layout/vList5"/>
    <dgm:cxn modelId="{39B79B32-EDAD-4C41-B43E-D3BE969043EE}" type="presParOf" srcId="{90A5683F-3E39-F547-9429-3FB911A3BF5A}" destId="{287F33B4-FD35-164A-9CC8-10ABAC01270F}" srcOrd="8" destOrd="0" presId="urn:microsoft.com/office/officeart/2005/8/layout/vList5"/>
    <dgm:cxn modelId="{7C1E2B31-651C-C84D-A317-613E990E1BED}" type="presParOf" srcId="{287F33B4-FD35-164A-9CC8-10ABAC01270F}" destId="{52E0344F-B707-DB4E-AC46-574FD1F7AA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C563B-B262-AB4F-A934-C01E713B1017}">
      <dsp:nvSpPr>
        <dsp:cNvPr id="0" name=""/>
        <dsp:cNvSpPr/>
      </dsp:nvSpPr>
      <dsp:spPr>
        <a:xfrm>
          <a:off x="2292728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62"/>
              </a:lnTo>
              <a:lnTo>
                <a:pt x="1622122" y="140762"/>
              </a:lnTo>
              <a:lnTo>
                <a:pt x="1622122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46CD3-06E3-6146-B46A-9DCBE67EF428}">
      <dsp:nvSpPr>
        <dsp:cNvPr id="0" name=""/>
        <dsp:cNvSpPr/>
      </dsp:nvSpPr>
      <dsp:spPr>
        <a:xfrm>
          <a:off x="2247008" y="939413"/>
          <a:ext cx="91440" cy="281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3FE9B-7602-E744-A7B2-95790F445F2F}">
      <dsp:nvSpPr>
        <dsp:cNvPr id="0" name=""/>
        <dsp:cNvSpPr/>
      </dsp:nvSpPr>
      <dsp:spPr>
        <a:xfrm>
          <a:off x="134367" y="1891237"/>
          <a:ext cx="201089" cy="156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498"/>
              </a:lnTo>
              <a:lnTo>
                <a:pt x="201089" y="1568498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9883-CF3C-E84B-84D3-15D80C029F66}">
      <dsp:nvSpPr>
        <dsp:cNvPr id="0" name=""/>
        <dsp:cNvSpPr/>
      </dsp:nvSpPr>
      <dsp:spPr>
        <a:xfrm>
          <a:off x="134367" y="1891237"/>
          <a:ext cx="201089" cy="616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674"/>
              </a:lnTo>
              <a:lnTo>
                <a:pt x="201089" y="61667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9A619-1ECE-D544-AB44-4B7CF51CE58A}">
      <dsp:nvSpPr>
        <dsp:cNvPr id="0" name=""/>
        <dsp:cNvSpPr/>
      </dsp:nvSpPr>
      <dsp:spPr>
        <a:xfrm>
          <a:off x="670606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1622122" y="0"/>
              </a:moveTo>
              <a:lnTo>
                <a:pt x="1622122" y="140762"/>
              </a:lnTo>
              <a:lnTo>
                <a:pt x="0" y="140762"/>
              </a:lnTo>
              <a:lnTo>
                <a:pt x="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29087-5CF7-1C49-89A3-78F55EF1764C}">
      <dsp:nvSpPr>
        <dsp:cNvPr id="0" name=""/>
        <dsp:cNvSpPr/>
      </dsp:nvSpPr>
      <dsp:spPr>
        <a:xfrm>
          <a:off x="1622430" y="269115"/>
          <a:ext cx="1340596" cy="6702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sz="18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622430" y="269115"/>
        <a:ext cx="1340596" cy="670298"/>
      </dsp:txXfrm>
    </dsp:sp>
    <dsp:sp modelId="{165525CD-EFE3-C74A-A7A5-4CCD17B5D9BA}">
      <dsp:nvSpPr>
        <dsp:cNvPr id="0" name=""/>
        <dsp:cNvSpPr/>
      </dsp:nvSpPr>
      <dsp:spPr>
        <a:xfrm>
          <a:off x="307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sp:txBody>
      <dsp:txXfrm>
        <a:off x="307" y="1220938"/>
        <a:ext cx="1340596" cy="670298"/>
      </dsp:txXfrm>
    </dsp:sp>
    <dsp:sp modelId="{E6F8F7F9-0BBD-A548-B432-5318A0DB40D0}">
      <dsp:nvSpPr>
        <dsp:cNvPr id="0" name=""/>
        <dsp:cNvSpPr/>
      </dsp:nvSpPr>
      <dsp:spPr>
        <a:xfrm>
          <a:off x="335457" y="2172762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 sz="1800" kern="1200"/>
        </a:p>
      </dsp:txBody>
      <dsp:txXfrm>
        <a:off x="335457" y="2172762"/>
        <a:ext cx="1340596" cy="670298"/>
      </dsp:txXfrm>
    </dsp:sp>
    <dsp:sp modelId="{2BA55EA4-6B12-BC47-8E75-4A9EF89CB741}">
      <dsp:nvSpPr>
        <dsp:cNvPr id="0" name=""/>
        <dsp:cNvSpPr/>
      </dsp:nvSpPr>
      <dsp:spPr>
        <a:xfrm>
          <a:off x="335457" y="3124586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sp:txBody>
      <dsp:txXfrm>
        <a:off x="335457" y="3124586"/>
        <a:ext cx="1340596" cy="670298"/>
      </dsp:txXfrm>
    </dsp:sp>
    <dsp:sp modelId="{D4EFCF42-9060-4D44-9A26-3F9D99DCDBE2}">
      <dsp:nvSpPr>
        <dsp:cNvPr id="0" name=""/>
        <dsp:cNvSpPr/>
      </dsp:nvSpPr>
      <dsp:spPr>
        <a:xfrm>
          <a:off x="1622430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sp:txBody>
      <dsp:txXfrm>
        <a:off x="1622430" y="1220938"/>
        <a:ext cx="1340596" cy="670298"/>
      </dsp:txXfrm>
    </dsp:sp>
    <dsp:sp modelId="{4F13297A-EB70-EC46-AB41-CF226C121BD2}">
      <dsp:nvSpPr>
        <dsp:cNvPr id="0" name=""/>
        <dsp:cNvSpPr/>
      </dsp:nvSpPr>
      <dsp:spPr>
        <a:xfrm>
          <a:off x="3244552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sp:txBody>
      <dsp:txXfrm>
        <a:off x="3244552" y="1220938"/>
        <a:ext cx="1340596" cy="670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63E8-56D1-3042-B048-86A41129C51E}">
      <dsp:nvSpPr>
        <dsp:cNvPr id="0" name=""/>
        <dsp:cNvSpPr/>
      </dsp:nvSpPr>
      <dsp:spPr>
        <a:xfrm rot="5400000">
          <a:off x="5161069" y="-208716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53729"/>
        <a:ext cx="5224468" cy="785165"/>
      </dsp:txXfrm>
    </dsp:sp>
    <dsp:sp modelId="{1CDAD5E5-7ADB-DE42-8004-DD61CBDEB42C}">
      <dsp:nvSpPr>
        <dsp:cNvPr id="0" name=""/>
        <dsp:cNvSpPr/>
      </dsp:nvSpPr>
      <dsp:spPr>
        <a:xfrm>
          <a:off x="0" y="248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Family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55582"/>
        <a:ext cx="2856465" cy="981457"/>
      </dsp:txXfrm>
    </dsp:sp>
    <dsp:sp modelId="{841536DC-6EA5-AE44-9312-440C8E062E42}">
      <dsp:nvSpPr>
        <dsp:cNvPr id="0" name=""/>
        <dsp:cNvSpPr/>
      </dsp:nvSpPr>
      <dsp:spPr>
        <a:xfrm rot="5400000">
          <a:off x="5161069" y="-94513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3572283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3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295759"/>
        <a:ext cx="5224468" cy="785165"/>
      </dsp:txXfrm>
    </dsp:sp>
    <dsp:sp modelId="{D7BC7CA0-21A1-794D-9D14-09475093F925}">
      <dsp:nvSpPr>
        <dsp:cNvPr id="0" name=""/>
        <dsp:cNvSpPr/>
      </dsp:nvSpPr>
      <dsp:spPr>
        <a:xfrm>
          <a:off x="0" y="114451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kern="1200" dirty="0">
            <a:solidFill>
              <a:srgbClr val="000000"/>
            </a:solidFill>
          </a:endParaRPr>
        </a:p>
      </dsp:txBody>
      <dsp:txXfrm>
        <a:off x="53095" y="1197612"/>
        <a:ext cx="2856465" cy="981457"/>
      </dsp:txXfrm>
    </dsp:sp>
    <dsp:sp modelId="{C8F2F5A9-EA84-3541-9762-8908DE444E8A}">
      <dsp:nvSpPr>
        <dsp:cNvPr id="0" name=""/>
        <dsp:cNvSpPr/>
      </dsp:nvSpPr>
      <dsp:spPr>
        <a:xfrm rot="5400000">
          <a:off x="5161069" y="19689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7144567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7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kern="1200" dirty="0">
            <a:solidFill>
              <a:srgbClr val="000000"/>
            </a:solidFill>
          </a:endParaRPr>
        </a:p>
      </dsp:txBody>
      <dsp:txXfrm rot="-5400000">
        <a:off x="2962656" y="2437787"/>
        <a:ext cx="5224468" cy="785165"/>
      </dsp:txXfrm>
    </dsp:sp>
    <dsp:sp modelId="{75A32604-8030-4047-989E-52DD9919B267}">
      <dsp:nvSpPr>
        <dsp:cNvPr id="0" name=""/>
        <dsp:cNvSpPr/>
      </dsp:nvSpPr>
      <dsp:spPr>
        <a:xfrm>
          <a:off x="0" y="228654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Repeat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2339642"/>
        <a:ext cx="2856465" cy="981457"/>
      </dsp:txXfrm>
    </dsp:sp>
    <dsp:sp modelId="{D074C110-C1C1-8B4D-AE50-EA70947176B1}">
      <dsp:nvSpPr>
        <dsp:cNvPr id="0" name=""/>
        <dsp:cNvSpPr/>
      </dsp:nvSpPr>
      <dsp:spPr>
        <a:xfrm rot="5400000">
          <a:off x="5161069" y="133892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3579817"/>
        <a:ext cx="5224468" cy="785165"/>
      </dsp:txXfrm>
    </dsp:sp>
    <dsp:sp modelId="{60B46FA3-50EF-C443-A4EC-1D9956A0BBAD}">
      <dsp:nvSpPr>
        <dsp:cNvPr id="0" name=""/>
        <dsp:cNvSpPr/>
      </dsp:nvSpPr>
      <dsp:spPr>
        <a:xfrm>
          <a:off x="0" y="342857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 err="1">
              <a:solidFill>
                <a:srgbClr val="000000"/>
              </a:solidFill>
            </a:rPr>
            <a:t>Motif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3481672"/>
        <a:ext cx="2856465" cy="981457"/>
      </dsp:txXfrm>
    </dsp:sp>
    <dsp:sp modelId="{52E0344F-B707-DB4E-AC46-574FD1F7AA3E}">
      <dsp:nvSpPr>
        <dsp:cNvPr id="0" name=""/>
        <dsp:cNvSpPr/>
      </dsp:nvSpPr>
      <dsp:spPr>
        <a:xfrm>
          <a:off x="0" y="4573094"/>
          <a:ext cx="8221569" cy="1087647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kern="1200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kern="1200" dirty="0">
            <a:solidFill>
              <a:srgbClr val="000000"/>
            </a:solidFill>
          </a:endParaRPr>
        </a:p>
      </dsp:txBody>
      <dsp:txXfrm>
        <a:off x="53095" y="4626189"/>
        <a:ext cx="8115379" cy="981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6F5DA2-F700-5045-8E85-97AF7BBE7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0C09D2-910B-1247-A917-6E0C80341A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FF0004-01ED-934F-BE06-B415B257CFB7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FDB144F9-EE7B-CF4E-884F-B3B8C3D99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0405B41B-B387-184E-BDF4-96C233B4C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308FBC-618C-EC4B-A6B3-743395566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C93BF-AF6E-B747-880B-4AB7F1D6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9AA3896-C9A4-0345-A2CF-AE08BE9DC55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1621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1,000,000" TargetMode="External"/><Relationship Id="rId3" Type="http://schemas.openxmlformats.org/officeDocument/2006/relationships/hyperlink" Target="https://en.wikipedia.org/wiki/Orders_of_magnitude_(numbers)#1015" TargetMode="External"/><Relationship Id="rId7" Type="http://schemas.openxmlformats.org/officeDocument/2006/relationships/hyperlink" Target="https://en.wikipedia.org/wiki/Mega-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1,000,000,000" TargetMode="External"/><Relationship Id="rId5" Type="http://schemas.openxmlformats.org/officeDocument/2006/relationships/hyperlink" Target="https://en.wikipedia.org/wiki/Giga-" TargetMode="External"/><Relationship Id="rId4" Type="http://schemas.openxmlformats.org/officeDocument/2006/relationships/hyperlink" Target="https://en.wikipedia.org/wiki/Orders_of_magnitude_(numbers)#1012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C2BD6-D6BC-9B47-BEA0-FD0969EBBD2C}" type="slidenum">
              <a:rPr lang="it-IT" altLang="en-US" smtClean="0"/>
              <a:pPr>
                <a:defRPr/>
              </a:pPr>
              <a:t>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88422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tRNA</a:t>
            </a:r>
            <a:r>
              <a:rPr lang="it-IT" dirty="0"/>
              <a:t> loading or </a:t>
            </a:r>
            <a:r>
              <a:rPr lang="it-IT" dirty="0" err="1"/>
              <a:t>amminacylation</a:t>
            </a:r>
            <a:r>
              <a:rPr lang="it-IT" dirty="0"/>
              <a:t>, </a:t>
            </a:r>
            <a:r>
              <a:rPr lang="it-IT" dirty="0" err="1"/>
              <a:t>adelynation</a:t>
            </a:r>
            <a:r>
              <a:rPr lang="it-IT" dirty="0"/>
              <a:t> of the aa for </a:t>
            </a:r>
            <a:r>
              <a:rPr lang="it-IT" dirty="0" err="1"/>
              <a:t>activation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charging</a:t>
            </a:r>
            <a:r>
              <a:rPr lang="it-IT" dirty="0"/>
              <a:t> of the </a:t>
            </a:r>
            <a:r>
              <a:rPr lang="it-IT" dirty="0" err="1"/>
              <a:t>tRNA</a:t>
            </a:r>
            <a:r>
              <a:rPr lang="it-IT" dirty="0"/>
              <a:t> with the aa </a:t>
            </a:r>
            <a:r>
              <a:rPr lang="it-IT" dirty="0" err="1"/>
              <a:t>covalent</a:t>
            </a:r>
            <a:r>
              <a:rPr lang="it-IT" dirty="0"/>
              <a:t> (</a:t>
            </a:r>
            <a:r>
              <a:rPr lang="it-IT" dirty="0" err="1"/>
              <a:t>ester</a:t>
            </a:r>
            <a:r>
              <a:rPr lang="it-IT" dirty="0"/>
              <a:t>) bond of the </a:t>
            </a:r>
            <a:r>
              <a:rPr lang="it-IT" dirty="0" err="1"/>
              <a:t>carbonyl</a:t>
            </a:r>
            <a:r>
              <a:rPr lang="it-IT" dirty="0"/>
              <a:t> carbon to the 3’ end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64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60558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>
            <a:extLst>
              <a:ext uri="{FF2B5EF4-FFF2-40B4-BE49-F238E27FC236}">
                <a16:creationId xmlns:a16="http://schemas.microsoft.com/office/drawing/2014/main" id="{6E2E66C5-8E74-2E4F-98FF-4BDE41810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Segnaposto note 2">
            <a:extLst>
              <a:ext uri="{FF2B5EF4-FFF2-40B4-BE49-F238E27FC236}">
                <a16:creationId xmlns:a16="http://schemas.microsoft.com/office/drawing/2014/main" id="{34717602-C0ED-E648-B77F-A55DB0908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with mostly parallel sheet(s), called alpha/beta, and one with mostly antiparallel sheet(s), called alpha + beta</a:t>
            </a:r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6454FC-C1FC-4044-8819-7E8D89E0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55A81F-E74D-8A40-9331-6EF8614E7ECF}" type="slidenum">
              <a:rPr lang="it-IT" altLang="en-US" sz="1200">
                <a:latin typeface="Arial" panose="020B0604020202020204" pitchFamily="34" charset="0"/>
              </a:rPr>
              <a:pPr eaLnBrk="1" hangingPunct="1"/>
              <a:t>86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peta</a:t>
            </a:r>
            <a:r>
              <a:rPr lang="en-US" dirty="0">
                <a:effectLst/>
              </a:rPr>
              <a:t> P </a:t>
            </a:r>
            <a:r>
              <a:rPr lang="en-US" dirty="0">
                <a:effectLst/>
                <a:hlinkClick r:id="rId3" tooltip="Orders of magnitude (numbers)"/>
              </a:rPr>
              <a:t>10</a:t>
            </a:r>
            <a:r>
              <a:rPr lang="en-US" baseline="30000" dirty="0">
                <a:effectLst/>
                <a:hlinkClick r:id="rId3" tooltip="Orders of magnitude (numbers)"/>
              </a:rPr>
              <a:t>15</a:t>
            </a:r>
            <a:r>
              <a:rPr lang="en-US" dirty="0">
                <a:effectLst/>
              </a:rPr>
              <a:t> 1000000000000000 Quadrillion tera T </a:t>
            </a:r>
            <a:r>
              <a:rPr lang="en-US" dirty="0">
                <a:effectLst/>
                <a:hlinkClick r:id="rId4" tooltip="Orders of magnitude (numbers)"/>
              </a:rPr>
              <a:t>10</a:t>
            </a:r>
            <a:r>
              <a:rPr lang="en-US" baseline="30000" dirty="0">
                <a:effectLst/>
                <a:hlinkClick r:id="rId4" tooltip="Orders of magnitude (numbers)"/>
              </a:rPr>
              <a:t>12</a:t>
            </a:r>
            <a:r>
              <a:rPr lang="en-US" dirty="0">
                <a:effectLst/>
              </a:rPr>
              <a:t> 1000000000000 Trillion 1960 </a:t>
            </a:r>
            <a:r>
              <a:rPr lang="en-US" dirty="0">
                <a:effectLst/>
                <a:hlinkClick r:id="rId5" tooltip="Giga-"/>
              </a:rPr>
              <a:t>giga</a:t>
            </a:r>
            <a:r>
              <a:rPr lang="en-US" dirty="0">
                <a:effectLst/>
              </a:rPr>
              <a:t> G </a:t>
            </a:r>
            <a:r>
              <a:rPr lang="en-US" dirty="0">
                <a:effectLst/>
                <a:hlinkClick r:id="rId6" tooltip="1,000,000,000"/>
              </a:rPr>
              <a:t>10</a:t>
            </a:r>
            <a:r>
              <a:rPr lang="en-US" baseline="30000" dirty="0">
                <a:effectLst/>
                <a:hlinkClick r:id="rId6" tooltip="1,000,000,000"/>
              </a:rPr>
              <a:t>9</a:t>
            </a:r>
            <a:r>
              <a:rPr lang="en-US" dirty="0">
                <a:effectLst/>
              </a:rPr>
              <a:t> 1000000000 Billion </a:t>
            </a:r>
            <a:r>
              <a:rPr lang="en-US" dirty="0">
                <a:effectLst/>
                <a:hlinkClick r:id="rId7" tooltip="Mega-"/>
              </a:rPr>
              <a:t>mega</a:t>
            </a:r>
            <a:r>
              <a:rPr lang="en-US" dirty="0">
                <a:effectLst/>
              </a:rPr>
              <a:t> M </a:t>
            </a:r>
            <a:r>
              <a:rPr lang="en-US" dirty="0">
                <a:effectLst/>
                <a:hlinkClick r:id="rId8" tooltip="1,000,000"/>
              </a:rPr>
              <a:t>10</a:t>
            </a:r>
            <a:r>
              <a:rPr lang="en-US" baseline="30000" dirty="0">
                <a:effectLst/>
                <a:hlinkClick r:id="rId8" tooltip="1,000,000"/>
              </a:rPr>
              <a:t>6</a:t>
            </a:r>
            <a:r>
              <a:rPr lang="en-US" dirty="0">
                <a:effectLst/>
              </a:rPr>
              <a:t> 1000000 Million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13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36236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NMR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Magtnetic</a:t>
            </a:r>
            <a:r>
              <a:rPr lang="it-IT" dirty="0"/>
              <a:t> </a:t>
            </a:r>
            <a:r>
              <a:rPr lang="it-IT" dirty="0" err="1"/>
              <a:t>Resonance</a:t>
            </a:r>
            <a:r>
              <a:rPr lang="it-IT" dirty="0"/>
              <a:t>, </a:t>
            </a:r>
            <a:r>
              <a:rPr lang="it-IT" dirty="0" err="1"/>
              <a:t>Neutron</a:t>
            </a:r>
            <a:r>
              <a:rPr lang="it-IT" dirty="0"/>
              <a:t> Scattering, </a:t>
            </a:r>
            <a:r>
              <a:rPr lang="it-IT" dirty="0" err="1"/>
              <a:t>Electon</a:t>
            </a:r>
            <a:r>
              <a:rPr lang="it-IT" dirty="0"/>
              <a:t> </a:t>
            </a:r>
            <a:r>
              <a:rPr lang="it-IT" dirty="0" err="1"/>
              <a:t>Microscopy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24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70214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purified</a:t>
            </a:r>
            <a:r>
              <a:rPr lang="it-IT" dirty="0"/>
              <a:t> and </a:t>
            </a:r>
            <a:r>
              <a:rPr lang="it-IT" dirty="0" err="1"/>
              <a:t>grown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crystal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exposed</a:t>
            </a:r>
            <a:r>
              <a:rPr lang="it-IT" dirty="0"/>
              <a:t> to X-rays </a:t>
            </a:r>
            <a:r>
              <a:rPr lang="it-IT" dirty="0" err="1"/>
              <a:t>whose</a:t>
            </a:r>
            <a:r>
              <a:rPr lang="it-IT" dirty="0"/>
              <a:t> </a:t>
            </a:r>
            <a:r>
              <a:rPr lang="it-IT" dirty="0" err="1"/>
              <a:t>diffraction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crystal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, a detector </a:t>
            </a:r>
            <a:r>
              <a:rPr lang="it-IT" dirty="0" err="1"/>
              <a:t>records</a:t>
            </a:r>
            <a:r>
              <a:rPr lang="it-IT" dirty="0"/>
              <a:t> a </a:t>
            </a:r>
            <a:r>
              <a:rPr lang="it-IT" dirty="0" err="1"/>
              <a:t>diffractino</a:t>
            </a:r>
            <a:r>
              <a:rPr lang="it-IT" dirty="0"/>
              <a:t> pattern and </a:t>
            </a:r>
            <a:r>
              <a:rPr lang="it-IT" dirty="0" err="1"/>
              <a:t>then</a:t>
            </a:r>
            <a:r>
              <a:rPr lang="it-IT" dirty="0"/>
              <a:t> the software-</a:t>
            </a:r>
            <a:r>
              <a:rPr lang="it-IT" dirty="0" err="1"/>
              <a:t>based</a:t>
            </a:r>
            <a:r>
              <a:rPr lang="it-IT" dirty="0"/>
              <a:t> electron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calcculated</a:t>
            </a:r>
            <a:r>
              <a:rPr lang="it-IT" dirty="0"/>
              <a:t> and an </a:t>
            </a:r>
            <a:r>
              <a:rPr lang="it-IT" dirty="0" err="1"/>
              <a:t>anotmic</a:t>
            </a:r>
            <a:r>
              <a:rPr lang="it-IT" dirty="0"/>
              <a:t>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up, </a:t>
            </a:r>
            <a:r>
              <a:rPr lang="it-IT" dirty="0" err="1"/>
              <a:t>advantages</a:t>
            </a:r>
            <a:r>
              <a:rPr lang="it-IT" dirty="0"/>
              <a:t> high </a:t>
            </a:r>
            <a:r>
              <a:rPr lang="it-IT" dirty="0" err="1"/>
              <a:t>resolution</a:t>
            </a:r>
            <a:r>
              <a:rPr lang="it-IT" dirty="0"/>
              <a:t>, </a:t>
            </a:r>
            <a:r>
              <a:rPr lang="it-IT" dirty="0" err="1"/>
              <a:t>limitations</a:t>
            </a:r>
            <a:r>
              <a:rPr lang="it-IT" dirty="0"/>
              <a:t> </a:t>
            </a:r>
            <a:r>
              <a:rPr lang="it-IT" dirty="0" err="1"/>
              <a:t>reside</a:t>
            </a:r>
            <a:r>
              <a:rPr lang="it-IT" dirty="0"/>
              <a:t> in the </a:t>
            </a:r>
            <a:r>
              <a:rPr lang="it-IT" dirty="0" err="1"/>
              <a:t>difficulty</a:t>
            </a:r>
            <a:r>
              <a:rPr lang="it-IT" dirty="0"/>
              <a:t> to </a:t>
            </a:r>
            <a:r>
              <a:rPr lang="it-IT" dirty="0" err="1"/>
              <a:t>ontain</a:t>
            </a:r>
            <a:r>
              <a:rPr lang="it-IT" dirty="0"/>
              <a:t> a </a:t>
            </a:r>
            <a:r>
              <a:rPr lang="it-IT" dirty="0" err="1"/>
              <a:t>crystal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26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05424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29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2574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4C61F1CC-8F2A-7D46-9F08-131CE48F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BD5404F3-2EBF-754C-B7EB-1EFD70A29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54622F-47F7-E84C-85B8-B26CD39A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DCD7A-B037-C84A-B514-CB986A036E56}" type="slidenum">
              <a:rPr lang="it-IT" altLang="en-US" sz="1200">
                <a:latin typeface="Arial" panose="020B0604020202020204" pitchFamily="34" charset="0"/>
              </a:rPr>
              <a:pPr eaLnBrk="1" hangingPunct="1"/>
              <a:t>30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>
            <a:extLst>
              <a:ext uri="{FF2B5EF4-FFF2-40B4-BE49-F238E27FC236}">
                <a16:creationId xmlns:a16="http://schemas.microsoft.com/office/drawing/2014/main" id="{7D4B1022-F92B-4746-83FA-25DECD89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Segnaposto note 2">
            <a:extLst>
              <a:ext uri="{FF2B5EF4-FFF2-40B4-BE49-F238E27FC236}">
                <a16:creationId xmlns:a16="http://schemas.microsoft.com/office/drawing/2014/main" id="{FE38706B-07B4-8641-8726-69898A422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1852B9-655D-4B4E-97C6-5B4E5E46E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6FA42C-22C6-C343-B077-3B0FC0356075}" type="slidenum">
              <a:rPr lang="it-IT" altLang="en-US" sz="1200">
                <a:latin typeface="Arial" panose="020B0604020202020204" pitchFamily="34" charset="0"/>
              </a:rPr>
              <a:pPr eaLnBrk="1" hangingPunct="1"/>
              <a:t>31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>
            <a:extLst>
              <a:ext uri="{FF2B5EF4-FFF2-40B4-BE49-F238E27FC236}">
                <a16:creationId xmlns:a16="http://schemas.microsoft.com/office/drawing/2014/main" id="{3C4FC888-6551-A54E-AAA2-BC0D97DAD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Segnaposto note 2">
            <a:extLst>
              <a:ext uri="{FF2B5EF4-FFF2-40B4-BE49-F238E27FC236}">
                <a16:creationId xmlns:a16="http://schemas.microsoft.com/office/drawing/2014/main" id="{76726E0F-B4A9-5348-B0E2-69255BB8E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653FF-E4C3-8C4B-96BD-D5DFAD77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45CFA2-63E7-364F-8971-5BCBA2EDE324}" type="slidenum">
              <a:rPr lang="it-IT" altLang="en-US" sz="1200">
                <a:latin typeface="Arial" panose="020B0604020202020204" pitchFamily="34" charset="0"/>
              </a:rPr>
              <a:pPr eaLnBrk="1" hangingPunct="1"/>
              <a:t>32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>
            <a:extLst>
              <a:ext uri="{FF2B5EF4-FFF2-40B4-BE49-F238E27FC236}">
                <a16:creationId xmlns:a16="http://schemas.microsoft.com/office/drawing/2014/main" id="{4E736F0D-2A21-9B46-8BFC-89720EC3C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Segnaposto note 2">
            <a:extLst>
              <a:ext uri="{FF2B5EF4-FFF2-40B4-BE49-F238E27FC236}">
                <a16:creationId xmlns:a16="http://schemas.microsoft.com/office/drawing/2014/main" id="{467DF1BC-3DF0-434E-B8EF-1FB30D2394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66E71C-EAB8-484E-9254-98FF6D17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131B0-F98F-9349-914B-51452F08BBEA}" type="slidenum">
              <a:rPr lang="it-IT" altLang="en-US" sz="1200">
                <a:latin typeface="Arial" panose="020B0604020202020204" pitchFamily="34" charset="0"/>
              </a:rPr>
              <a:pPr eaLnBrk="1" hangingPunct="1"/>
              <a:t>63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88E3E-AA80-8A40-8919-2172EB2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B8D3B-AF00-5F4A-9F83-D2C1A6B33029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508C2-232B-D64B-9D90-B51F0AFF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A51C81-E0F0-AF46-94F8-85229A1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B2ED-BB9F-7448-AE2E-3FE224FFEE3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4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B0801-55E7-4F4E-9614-74293C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B9DA3-282D-4043-9298-6D1EED4DF23D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0745D0-DCB0-7F46-88A9-750948A1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B4C4C-4298-3342-84F8-2450509B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BB4C-6652-7846-B4BB-516F7585B7C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01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44BFB5-353B-9B42-B0A4-D8717EE5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9B0E4-16C8-6F4A-9893-5F9FAA080441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4995-8481-5547-993B-02D0DC37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47A4C-3D26-6F44-A26E-873429F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43AA-6BFE-4A4C-AA50-EDCC5453E55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54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D314A-D3B8-1B4B-90AF-DD386ECE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2AC63-E59E-B34F-B129-BBFD4C7A21DF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E1DEE3-53D7-E14B-A3C7-62380B8F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C1BAF-386A-A44A-9407-0CC7F148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5CB8-3C82-B542-A4B7-952EF0785EE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63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C385E-548B-3D49-B7B3-2CD9B9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E6984E-7123-044F-85E4-022C5CD88DF6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B494A1-90B8-304A-91ED-227879E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76F24-1604-B84C-9B4A-053400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52BF-58E4-2C40-B699-E1E898A45C2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271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8B42BCD-5972-3942-AB7B-62D0F974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691E3-C74C-AC44-AAC8-93D5163928B4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ADFB918-EC81-AF41-95A2-946E618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C1E2A22-F5DF-DC41-87A3-E54C3B41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A41E6-B12A-3546-996E-B1DD6A40D45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37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009FF46-2EE0-804F-9CB7-3B3CACA9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15F89-3B46-1243-8568-E41D2F8CBD5A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D4F5A62-51ED-CE42-999D-5706792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7654DEA-20A7-6042-B655-2D673BC2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A8B24-F962-D54B-AD1B-AFD1C3C767E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169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0D57F98-7C97-C946-ABF9-C95CD6EA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582-966A-5441-9CE1-F0CE2728BBED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7EDE25A-287F-E14A-AEAD-11D3195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25201F9-B06B-994A-AFA6-5545EF0B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6EA-2232-7244-A518-9CDB05D894A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32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D4E6126-55E4-9344-A8E4-A8EDF561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2FFB9-2ABA-264C-8557-0EF1F8DE48C7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04F2D12-C237-F248-8C3B-58BDFC14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868D6D77-0000-314F-8850-1BA41A06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1B53-F23F-5E4C-B806-9655028FE59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2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8A171D-CADD-A340-AE79-CE4E6EE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2A60D-75DC-214F-A5D7-3D5066A69BD4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B0E9D12-23B2-504F-A85F-2D9C1356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105EEA-2558-954F-B028-81C9B62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17A6-E3CC-6341-A5F2-574F6934D251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3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2C9F0FD-2B04-F249-B6A8-EF08AE1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7464-D15C-1F4C-ABB5-18440D21D44E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3E1DB9E-D2D6-0742-8372-A960CF6A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BC6642E-F88B-7F43-85DD-038D5A5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881D-6CEA-004A-BB87-A8D6DF0BCF3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10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4D157A6-8D69-CA4F-A5D4-13DF3994A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2737E38-B7B9-CA4C-B3CE-EC77DE891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12F3F-00CE-5D45-907B-CA786C983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6C940FE7-A2FB-6748-B7C3-956CE557D892}" type="datetimeFigureOut">
              <a:rPr lang="it-IT" altLang="en-US"/>
              <a:pPr/>
              <a:t>02/10/25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381D44-B6B6-F744-86DB-69A4AF7A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FF082-F66F-7E40-B59E-91F0144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BE059C2-0FD6-5640-B5F0-FB32DD1A03FB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ncbi.nlm.nih.gov/genome/annotation_prok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blast/" TargetMode="External"/><Relationship Id="rId2" Type="http://schemas.openxmlformats.org/officeDocument/2006/relationships/hyperlink" Target="http://www.ebi.ac.uk/uniprot/search/textSearch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://www.ebi.ac.uk/uniprot/database/download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3.emf"/><Relationship Id="rId7" Type="http://schemas.openxmlformats.org/officeDocument/2006/relationships/image" Target="../media/image6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7.emf"/><Relationship Id="rId5" Type="http://schemas.openxmlformats.org/officeDocument/2006/relationships/image" Target="../media/image64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ekhidna.biocenter.helsinki.fi/sqgraph/pairsdb/index_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B4D1D03F-60D3-B34B-B68C-182228270A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3709072"/>
            <a:ext cx="8458200" cy="3427485"/>
          </a:xfrm>
        </p:spPr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</a:pPr>
            <a:r>
              <a:rPr lang="it-IT" altLang="en-US" sz="32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A.A. 2025-2026</a:t>
            </a:r>
            <a:br>
              <a:rPr lang="it-IT" altLang="en-US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Master degree in </a:t>
            </a:r>
            <a:r>
              <a:rPr lang="it-IT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Evolutionary</a:t>
            </a:r>
            <a:r>
              <a:rPr lang="it-IT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Biology</a:t>
            </a:r>
            <a:br>
              <a:rPr lang="it-IT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2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School of Science</a:t>
            </a:r>
            <a:br>
              <a:rPr lang="it-IT" altLang="en-US" sz="2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2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University of Padova</a:t>
            </a:r>
            <a:br>
              <a:rPr lang="it-IT" altLang="en-US" sz="36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it-IT" altLang="en-US" sz="36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MOLECULAR METHODS and </a:t>
            </a:r>
            <a:r>
              <a:rPr lang="it-IT" altLang="en-US" sz="6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BIOINFORMATICS</a:t>
            </a:r>
            <a:br>
              <a:rPr lang="it-IT" altLang="en-US" sz="4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it-IT" altLang="en-US" sz="4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Prof. STEFANIA BORTOLUZZI</a:t>
            </a:r>
            <a:br>
              <a:rPr lang="it-IT" altLang="en-US" sz="4000" dirty="0"/>
            </a:br>
            <a:br>
              <a:rPr lang="it-IT" altLang="en-US" sz="3200" dirty="0">
                <a:ea typeface="ＭＳ Ｐゴシック" panose="020B0600070205080204" pitchFamily="34" charset="-128"/>
              </a:rPr>
            </a:br>
            <a:br>
              <a:rPr lang="it-IT" altLang="en-US" sz="32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solidFill>
                  <a:srgbClr val="CC0000"/>
                </a:solidFill>
                <a:ea typeface="ＭＳ Ｐゴシック" panose="020B0600070205080204" pitchFamily="34" charset="-128"/>
              </a:rPr>
            </a:br>
            <a:endParaRPr lang="it-IT" altLang="en-US" sz="4000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8" name="TextBox 1">
            <a:extLst>
              <a:ext uri="{FF2B5EF4-FFF2-40B4-BE49-F238E27FC236}">
                <a16:creationId xmlns:a16="http://schemas.microsoft.com/office/drawing/2014/main" id="{7539CCF2-85B9-5147-9401-EDD8D9BC5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573016"/>
            <a:ext cx="619283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it-IT" altLang="en-US" sz="2800" dirty="0"/>
            </a:br>
            <a:endParaRPr lang="en-US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Schermata 10-2457674 alle 09.30.20.png">
            <a:extLst>
              <a:ext uri="{FF2B5EF4-FFF2-40B4-BE49-F238E27FC236}">
                <a16:creationId xmlns:a16="http://schemas.microsoft.com/office/drawing/2014/main" id="{9D2819A4-8E6B-EC48-8E0D-7618118C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" y="1571373"/>
            <a:ext cx="8780662" cy="39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19D5530-3699-9D4D-B8F4-21FD6909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01675"/>
            <a:ext cx="8915400" cy="5895975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Rectangle 25">
            <a:extLst>
              <a:ext uri="{FF2B5EF4-FFF2-40B4-BE49-F238E27FC236}">
                <a16:creationId xmlns:a16="http://schemas.microsoft.com/office/drawing/2014/main" id="{672C7DD8-C735-F843-87CE-489AC536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3104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A bit of history ...</a:t>
            </a:r>
            <a:endParaRPr lang="it-IT" altLang="en-US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id="{4F50A3EB-2A65-C24D-AA29-14E755F6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715810"/>
            <a:ext cx="88376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2002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founded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WGS (</a:t>
            </a:r>
            <a:r>
              <a:rPr lang="it-IT" altLang="en-US" sz="28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Whole </a:t>
            </a:r>
            <a:r>
              <a:rPr lang="it-IT" altLang="en-US" sz="2800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it-IT" altLang="en-US" sz="28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Shotgun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it-IT" altLang="en-US" sz="3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Immagine 4" descr="Screen Shot 2015-10-09 at 2.32.31 PM.png">
            <a:extLst>
              <a:ext uri="{FF2B5EF4-FFF2-40B4-BE49-F238E27FC236}">
                <a16:creationId xmlns:a16="http://schemas.microsoft.com/office/drawing/2014/main" id="{26525F0A-B9C3-0D4C-9B18-AEE76B383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4"/>
          <a:stretch/>
        </p:blipFill>
        <p:spPr bwMode="auto">
          <a:xfrm>
            <a:off x="0" y="1228008"/>
            <a:ext cx="9144000" cy="87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5B01-148C-6D17-620B-012D136B4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870" y="1654242"/>
            <a:ext cx="3412545" cy="5041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F5963-DF35-7D9E-2543-0E656DE36284}"/>
              </a:ext>
            </a:extLst>
          </p:cNvPr>
          <p:cNvSpPr txBox="1"/>
          <p:nvPr/>
        </p:nvSpPr>
        <p:spPr>
          <a:xfrm>
            <a:off x="0" y="2098681"/>
            <a:ext cx="4186959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 is WGS?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WGS projects are genome assemblies of incomplete genomes or incomplete chromosomes of prokaryotes or eukaryotes that are generally being sequenced by a whole genome shotgun strategy.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WGS projects may be annotated, but annotation is not required. </a:t>
            </a: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NCBI has 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Prokaryotic Genomes Annotation Pipeline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that may be requested at the time the genome files are submitted to GenBank. This pipeline generates a submission-ready annotated file that is posted back to the submitter for review and which the submitter could edit prior to data release.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FA744-74BB-8713-4AD7-EE62CD8914FA}"/>
              </a:ext>
            </a:extLst>
          </p:cNvPr>
          <p:cNvSpPr/>
          <p:nvPr/>
        </p:nvSpPr>
        <p:spPr>
          <a:xfrm>
            <a:off x="6696279" y="2811010"/>
            <a:ext cx="2447721" cy="3475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77EEF-EF62-AC64-2CFA-14FB88394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149" y="3028137"/>
            <a:ext cx="2296851" cy="8800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47A725-5248-4DB7-CA78-E8A95617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" y="274638"/>
            <a:ext cx="9086850" cy="1143000"/>
          </a:xfrm>
        </p:spPr>
        <p:txBody>
          <a:bodyPr/>
          <a:lstStyle/>
          <a:p>
            <a:r>
              <a:rPr lang="it-IT" altLang="en-US" sz="3200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200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Whole </a:t>
            </a:r>
            <a:r>
              <a:rPr lang="it-IT" altLang="en-US" sz="3200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200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Shotgun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200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sz="3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75B01BD-8669-E3A6-3DB5-19615457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b="53667"/>
          <a:stretch>
            <a:fillRect/>
          </a:stretch>
        </p:blipFill>
        <p:spPr bwMode="auto">
          <a:xfrm>
            <a:off x="457200" y="1648528"/>
            <a:ext cx="8321040" cy="485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865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BC5DA5-F733-DD4B-AD58-6A7E4EDA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19138"/>
            <a:ext cx="8763000" cy="5895975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24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 AND </a:t>
            </a:r>
            <a:r>
              <a:rPr lang="it-IT" altLang="en-US" sz="240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WGS</a:t>
            </a:r>
            <a:r>
              <a:rPr lang="it-IT" altLang="en-US" sz="24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STATISTICS </a:t>
            </a: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		</a:t>
            </a:r>
            <a:r>
              <a:rPr lang="it-IT" altLang="en-US" sz="18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</a:t>
            </a: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					WGS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 	                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         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endParaRPr lang="it-IT" altLang="en-US" sz="1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it-IT" altLang="en-US" sz="1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   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Dec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1982	                680,338                 606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…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…</a:t>
            </a:r>
            <a:endParaRPr lang="it-IT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268, 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Aug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2025	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fr-FR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25">
            <a:extLst>
              <a:ext uri="{FF2B5EF4-FFF2-40B4-BE49-F238E27FC236}">
                <a16:creationId xmlns:a16="http://schemas.microsoft.com/office/drawing/2014/main" id="{9931510B-4865-FA4B-AF74-DB595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7713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</a:rPr>
              <a:t> NUCLEOTIDE SEQUENCE DATABASE – </a:t>
            </a:r>
            <a:r>
              <a:rPr lang="en-GB" altLang="en-US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</a:rPr>
              <a:t>GenBank </a:t>
            </a:r>
            <a:endParaRPr lang="it-IT" altLang="en-US" b="1" dirty="0">
              <a:solidFill>
                <a:schemeClr val="accent5">
                  <a:lumMod val="50000"/>
                </a:schemeClr>
              </a:solidFill>
              <a:highlight>
                <a:srgbClr val="008080"/>
              </a:highlight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C3ADC-0222-AA8D-89A2-E9C6F28EBA1F}"/>
              </a:ext>
            </a:extLst>
          </p:cNvPr>
          <p:cNvSpPr txBox="1"/>
          <p:nvPr/>
        </p:nvSpPr>
        <p:spPr>
          <a:xfrm>
            <a:off x="2335094" y="2828559"/>
            <a:ext cx="70727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5.7E+12	           2.6E+08	         4.0E+13	             4.4E+09</a:t>
            </a:r>
          </a:p>
        </p:txBody>
      </p:sp>
      <p:pic>
        <p:nvPicPr>
          <p:cNvPr id="11" name="Picture 10" descr="A graph of a person and person&#10;&#10;AI-generated content may be incorrect.">
            <a:extLst>
              <a:ext uri="{FF2B5EF4-FFF2-40B4-BE49-F238E27FC236}">
                <a16:creationId xmlns:a16="http://schemas.microsoft.com/office/drawing/2014/main" id="{BF3C088F-655E-C33D-B536-BFCE92DB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621106"/>
            <a:ext cx="8441620" cy="2861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291DC-A234-5DDD-46D6-96B56DD55B07}"/>
              </a:ext>
            </a:extLst>
          </p:cNvPr>
          <p:cNvSpPr txBox="1"/>
          <p:nvPr/>
        </p:nvSpPr>
        <p:spPr>
          <a:xfrm>
            <a:off x="3383347" y="4343810"/>
            <a:ext cx="94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260 TB</a:t>
            </a:r>
          </a:p>
          <a:p>
            <a:r>
              <a:rPr lang="en-US" dirty="0">
                <a:solidFill>
                  <a:srgbClr val="0070C0"/>
                </a:solidFill>
              </a:rPr>
              <a:t>6 TB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4D259-FE28-1F6B-0DF2-B707CFC2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836"/>
            <a:ext cx="9130992" cy="251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6A652-4273-EECF-798D-D8B7F320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6" r="865"/>
          <a:stretch/>
        </p:blipFill>
        <p:spPr>
          <a:xfrm>
            <a:off x="-1" y="4607626"/>
            <a:ext cx="9072749" cy="1830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31172" y="371122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Sequences from High throughput sequencing platforms go to </a:t>
            </a:r>
            <a:r>
              <a:rPr lang="en-US" sz="3600" b="1" dirty="0">
                <a:solidFill>
                  <a:schemeClr val="tx2"/>
                </a:solidFill>
              </a:rPr>
              <a:t>SRA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1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Screen Shot 2017-10-11 at 9.35.25 AM.png">
            <a:extLst>
              <a:ext uri="{FF2B5EF4-FFF2-40B4-BE49-F238E27FC236}">
                <a16:creationId xmlns:a16="http://schemas.microsoft.com/office/drawing/2014/main" id="{95E031E6-026C-6946-8DD1-69F3CF60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" y="976313"/>
            <a:ext cx="87804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2C94F00E-9BAA-FA47-A2D8-765A7278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06" y="101600"/>
            <a:ext cx="9001070" cy="672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The Sequence Read Archive (SRA) stores raw sequence data from "next-generation" sequencing technologies </a:t>
            </a: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8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Illumina, 454, </a:t>
            </a:r>
            <a:r>
              <a:rPr lang="en-GB" sz="1900" dirty="0" err="1">
                <a:latin typeface="Arial" charset="0"/>
                <a:ea typeface="ＭＳ Ｐゴシック" charset="0"/>
                <a:cs typeface="ＭＳ Ｐゴシック" charset="0"/>
              </a:rPr>
              <a:t>IonTorrent</a:t>
            </a: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, Complete Genomics, PacBio and Oxford Nanopore.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In addition to raw sequence data, SRA now stores read alignment to a reference sequence.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International partnership of archives (INSDC) at the NCBI, the EBI and the DDBJ.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3E4D9-2F5C-924A-3FF0-1F3C9AE6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2" y="567158"/>
            <a:ext cx="7215419" cy="3955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51C44-4AB4-1117-6358-12C13342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352" y="4352020"/>
            <a:ext cx="7053944" cy="241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9426B-62BD-EE9E-031C-9F7E82C06194}"/>
              </a:ext>
            </a:extLst>
          </p:cNvPr>
          <p:cNvSpPr txBox="1"/>
          <p:nvPr/>
        </p:nvSpPr>
        <p:spPr>
          <a:xfrm>
            <a:off x="362197" y="13022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SRA entry example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40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Screen Shot 2015-10-09 at 2.27.53 PM.png">
            <a:extLst>
              <a:ext uri="{FF2B5EF4-FFF2-40B4-BE49-F238E27FC236}">
                <a16:creationId xmlns:a16="http://schemas.microsoft.com/office/drawing/2014/main" id="{D224D4B4-1C95-BE40-AE4B-A2FEDA83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0486"/>
          <a:stretch/>
        </p:blipFill>
        <p:spPr bwMode="auto">
          <a:xfrm>
            <a:off x="122899" y="1060598"/>
            <a:ext cx="8876135" cy="2630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7027145" y="371122"/>
            <a:ext cx="133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TSA</a:t>
            </a:r>
          </a:p>
        </p:txBody>
      </p:sp>
    </p:spTree>
    <p:extLst>
      <p:ext uri="{BB962C8B-B14F-4D97-AF65-F5344CB8AC3E}">
        <p14:creationId xmlns:p14="http://schemas.microsoft.com/office/powerpoint/2010/main" val="4270038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id="{102CAAEA-2734-6496-7F44-EFBDE7899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40" y="662511"/>
            <a:ext cx="4560569" cy="619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9C4B997-0984-4E30-E11B-F063942B83F1}"/>
              </a:ext>
            </a:extLst>
          </p:cNvPr>
          <p:cNvSpPr txBox="1">
            <a:spLocks/>
          </p:cNvSpPr>
          <p:nvPr/>
        </p:nvSpPr>
        <p:spPr>
          <a:xfrm>
            <a:off x="34290" y="46038"/>
            <a:ext cx="908685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en-US" sz="3200" dirty="0" err="1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200" dirty="0" err="1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200" dirty="0" err="1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Transcriptome</a:t>
            </a:r>
            <a:r>
              <a:rPr lang="it-IT" altLang="en-US" sz="3200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Assembly?</a:t>
            </a:r>
            <a:endParaRPr lang="it-IT" sz="3200" dirty="0"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2223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4A6392-DA6F-734E-95EE-160E067A7A28}"/>
              </a:ext>
            </a:extLst>
          </p:cNvPr>
          <p:cNvSpPr txBox="1"/>
          <p:nvPr/>
        </p:nvSpPr>
        <p:spPr>
          <a:xfrm>
            <a:off x="6848916" y="164020"/>
            <a:ext cx="229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Metagenome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3815F-860C-598D-A7FC-D1B4DA008612}"/>
              </a:ext>
            </a:extLst>
          </p:cNvPr>
          <p:cNvSpPr txBox="1"/>
          <p:nvPr/>
        </p:nvSpPr>
        <p:spPr>
          <a:xfrm>
            <a:off x="51517" y="2625681"/>
            <a:ext cx="884119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Microorganisms comprise the majority of the planet's biological diversity. However, many of these cannot be cultured by standard techniques.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Culture-independent methods are essential for understanding the genetic diversity, population structure, and ecological roles of these uncultured microorganisms.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Metagenomics is the culture-independent genomic analysis of a community of microorganisms.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provides a community-wide assessment of metabolic function, and a way to identify new organisms and isolate complete genomes environmental samples.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Metagenome projects may include raw sequence reads collected from an ecological or organismal source (submitted to the Sequence Read Archive), assembled contigs and/or scaffolds derived from the raw sequence data, including partial genomes from taxonomically defined organisms (submitted as a WGS project).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8DD29-ECE0-5265-AFB8-56D82BF4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3" y="735122"/>
            <a:ext cx="8841194" cy="16821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1">
            <a:extLst>
              <a:ext uri="{FF2B5EF4-FFF2-40B4-BE49-F238E27FC236}">
                <a16:creationId xmlns:a16="http://schemas.microsoft.com/office/drawing/2014/main" id="{08A872AB-9775-EE4B-915A-20BEDF2C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34" y="2079057"/>
            <a:ext cx="798195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1200"/>
              </a:spcBef>
            </a:pPr>
            <a:r>
              <a:rPr lang="it-IT" alt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DATABASES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 err="1">
                <a:latin typeface="Arial" panose="020B0604020202020204" pitchFamily="34" charset="0"/>
              </a:rPr>
              <a:t>Classifications</a:t>
            </a:r>
            <a:r>
              <a:rPr lang="it-IT" altLang="en-US" sz="4000" dirty="0">
                <a:latin typeface="Arial" panose="020B0604020202020204" pitchFamily="34" charset="0"/>
              </a:rPr>
              <a:t> of </a:t>
            </a:r>
            <a:r>
              <a:rPr lang="it-IT" altLang="en-US" sz="4000" dirty="0" err="1">
                <a:latin typeface="Arial" panose="020B0604020202020204" pitchFamily="34" charset="0"/>
              </a:rPr>
              <a:t>DBs</a:t>
            </a:r>
            <a:endParaRPr lang="it-IT" altLang="en-US" sz="4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 err="1">
                <a:latin typeface="Arial" panose="020B0604020202020204" pitchFamily="34" charset="0"/>
              </a:rPr>
              <a:t>Biosequence</a:t>
            </a:r>
            <a:r>
              <a:rPr lang="it-IT" altLang="en-US" sz="4000" dirty="0">
                <a:latin typeface="Arial" panose="020B0604020202020204" pitchFamily="34" charset="0"/>
              </a:rPr>
              <a:t> </a:t>
            </a:r>
            <a:r>
              <a:rPr lang="it-IT" altLang="en-US" sz="4000" dirty="0" err="1">
                <a:latin typeface="Arial" panose="020B0604020202020204" pitchFamily="34" charset="0"/>
              </a:rPr>
              <a:t>DBs</a:t>
            </a:r>
            <a:endParaRPr lang="it-IT" altLang="en-US" sz="4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 err="1">
                <a:latin typeface="Arial" panose="020B0604020202020204" pitchFamily="34" charset="0"/>
              </a:rPr>
              <a:t>Structural</a:t>
            </a:r>
            <a:r>
              <a:rPr lang="it-IT" altLang="en-US" sz="4000" dirty="0">
                <a:latin typeface="Arial" panose="020B0604020202020204" pitchFamily="34" charset="0"/>
              </a:rPr>
              <a:t> data </a:t>
            </a:r>
            <a:r>
              <a:rPr lang="it-IT" altLang="en-US" sz="4000" dirty="0" err="1">
                <a:latin typeface="Arial" panose="020B0604020202020204" pitchFamily="34" charset="0"/>
              </a:rPr>
              <a:t>DBs</a:t>
            </a:r>
            <a:endParaRPr lang="it-IT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48C4E65-40A2-00AE-F079-67A6C9A8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848"/>
            <a:ext cx="9144000" cy="6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39A1D6D-E297-5428-0C5C-7731CCF93518}"/>
              </a:ext>
            </a:extLst>
          </p:cNvPr>
          <p:cNvSpPr txBox="1">
            <a:spLocks/>
          </p:cNvSpPr>
          <p:nvPr/>
        </p:nvSpPr>
        <p:spPr>
          <a:xfrm>
            <a:off x="34290" y="46038"/>
            <a:ext cx="625221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en-US" sz="4000" dirty="0" err="1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Metagenomics</a:t>
            </a:r>
            <a:r>
              <a:rPr lang="it-IT" altLang="en-US" sz="4000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altLang="en-US" sz="4000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</a:p>
          <a:p>
            <a:r>
              <a:rPr lang="it-IT" altLang="en-US" sz="4000" dirty="0" err="1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Amplicon</a:t>
            </a:r>
            <a:r>
              <a:rPr lang="it-IT" altLang="en-US" sz="4000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4000" dirty="0" err="1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seq</a:t>
            </a:r>
            <a:r>
              <a:rPr lang="it-IT" altLang="en-US" sz="4000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4000" dirty="0"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44736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525D2931-AA09-CC40-A514-EE23A424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  <a:solidFill>
            <a:srgbClr val="FFFFFF">
              <a:alpha val="67058"/>
            </a:srgbClr>
          </a:solidFill>
        </p:spPr>
        <p:txBody>
          <a:bodyPr/>
          <a:lstStyle/>
          <a:p>
            <a:pPr indent="-50800" algn="ctr" eaLnBrk="1" hangingPunct="1">
              <a:buFontTx/>
              <a:buNone/>
            </a:pPr>
            <a:r>
              <a:rPr lang="it-IT" alt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Databases - </a:t>
            </a:r>
            <a:r>
              <a:rPr lang="et-EE" altLang="en-US" b="1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Biosequences</a:t>
            </a:r>
            <a:endParaRPr lang="et-EE" altLang="en-US" b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SEQUENCE DATABASE</a:t>
            </a:r>
          </a:p>
          <a:p>
            <a:pPr algn="ctr" eaLnBrk="1" hangingPunct="1">
              <a:buFontTx/>
              <a:buNone/>
            </a:pPr>
            <a:r>
              <a:rPr lang="it-IT" altLang="en-US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>
              <a:buFontTx/>
              <a:buNone/>
            </a:pP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Database of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annotated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"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scarcely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redundant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cross-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referenced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protein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</a:p>
          <a:p>
            <a:pPr eaLnBrk="1" hangingPunct="1">
              <a:buFontTx/>
              <a:buNone/>
            </a:pP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including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/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supplement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to SWISS-PROT with computer-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annotated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translation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coding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present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the EMBL	</a:t>
            </a:r>
          </a:p>
          <a:p>
            <a:pPr eaLnBrk="1" hangingPunct="1"/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sections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pPr lvl="1" eaLnBrk="1" hangingPunct="1"/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SP-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go in SWISSPROT, with AC.</a:t>
            </a:r>
          </a:p>
          <a:p>
            <a:pPr lvl="1" eaLnBrk="1" hangingPunct="1"/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REM-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remaining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immunoglobulins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synthetic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proteins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...), no AC.</a:t>
            </a:r>
            <a:endParaRPr lang="en-GB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Today part of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Universal Protein Knowledgebase (</a:t>
            </a:r>
            <a:r>
              <a:rPr lang="en-US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2" descr="Screen Shot 2014-09-10 at 3.42.50 PM.png">
            <a:extLst>
              <a:ext uri="{FF2B5EF4-FFF2-40B4-BE49-F238E27FC236}">
                <a16:creationId xmlns:a16="http://schemas.microsoft.com/office/drawing/2014/main" id="{CAA9C2EC-43A9-934E-9EC6-0086C3C8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889">
            <a:off x="3067050" y="527050"/>
            <a:ext cx="63119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041B56B-64AB-5E4D-99B3-9254E95C9C34}"/>
              </a:ext>
            </a:extLst>
          </p:cNvPr>
          <p:cNvSpPr/>
          <p:nvPr/>
        </p:nvSpPr>
        <p:spPr>
          <a:xfrm>
            <a:off x="63500" y="1190625"/>
            <a:ext cx="5537200" cy="489267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LOCUS       AIL58882                 140 aa            linear   BCT 29-AUG-2014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DEFINITION  crystallin [Staphylococcus aureus].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ACCESSION   AIL58882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VERSION     AIL58882.1  GI:675303284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DBLINK      BioProject: PRJNA240091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DBSOURCE    accession CP007499.1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KEYWORDS    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SOURCE    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ORGANISM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Bacteria; Firmicutes; Bacilli; Bacillales; Staphylococcus.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1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Benson,M.A., Ohneck,E.A., Ryan,C., Alonzo,F. III, Smith,H.,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Narechania,A., Kolokotronis,S.O., Satola,S.W., Uhlemann,A.C.,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Sebra,R., Deikus,G., Shopsin,B., Planet,P.J. and Torres,V.J.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Evolution of hypervirulence by a MRSA clone through acquisition of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a transposable element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Mol. Microbiol. 93 (4), 664-681 (2014)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PUBMED   24962815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2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Planet,P.J., Narechania,A., Shopsin,B. and Torres,V.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Direct Submission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Submitted (18-MAR-2014) Pediatrics, Columbia University, 650 West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168th St, New York, NY 10032, USA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COMMENT     Annotation was added by the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Pipeline (released 2013). Information about the Pipeline can be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found here: http://www.ncbi.nlm.nih.gov/genome/annotation_prok/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##Genome-Annotation-Data-START##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Provider          :: NCBI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Date              :: 03/20/2014 14:06:33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Pipeline          ::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Pipeline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Method            :: Best-placed reference protein set;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GeneMarkS+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Software revision :: 2.4 (rev. 429283)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Features Annotated           :: Gene; CDS; rRNA; tRNA; ncRNA;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repeat_region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Genes                        :: 2,836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CDS                          :: 2,729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Pseudo Genes                 :: 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rRNAs                        :: 19 ( 5S, 16S, 23S 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tRNAs                        :: 59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ncRNA                        :: 0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Frameshifted Genes           :: 23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##Genome-Annotation-Data-END##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FEATURES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…</a:t>
            </a:r>
            <a:endParaRPr lang="it-IT" altLang="en-US" sz="800" b="1">
              <a:latin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543938-F064-8D4F-9B09-B8399C993D17}"/>
              </a:ext>
            </a:extLst>
          </p:cNvPr>
          <p:cNvSpPr/>
          <p:nvPr/>
        </p:nvSpPr>
        <p:spPr>
          <a:xfrm>
            <a:off x="4102100" y="2673350"/>
            <a:ext cx="5016500" cy="4154488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FEATURES             Location/Qualifiers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source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/organism="Staphylococcus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aureus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/strain="2395 USA500"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="taxon:1280"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Protein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/product="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1..137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IbpA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/note="Molecular chaperone (small heat shock protein)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[Posttranslational modification, protein turnover,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chaperones]; COG0071"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="CDD:223149"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36..124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="alpha-crystallin-Hsps_p23-like"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domain (ACD) found in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-type small heat shock proteins, and 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similar domain found in p23 (a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cochaperone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for Hsp90) and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in other p23-like proteins; cl00175"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="CDD:260235"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CDS   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locus_tag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="CH51_12820"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coded_by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="CP007499.1:2592248..2592670"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/inference="EXISTENCE: similar to AA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sequence:RefSeq:WP_001010521.1"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/note="Derived by automated computational analysis using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gene prediction method: Protein Homology."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transl_table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=11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ORIGIN      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mnfnqfenqn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ffngnpsdtf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kdlgkqvfny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fstpsfvtni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yetdelyyle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aelagvnked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61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isidfnnntl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tiqatrsaky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kseqlilder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nfeslmrqfd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feavdkqhit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asfengllti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121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tlpkikpsne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ttsstsipis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//</a:t>
            </a:r>
            <a:endParaRPr lang="it-IT" sz="8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79D2D8C-FF27-E843-AF95-F04BEB332D34}"/>
              </a:ext>
            </a:extLst>
          </p:cNvPr>
          <p:cNvSpPr/>
          <p:nvPr/>
        </p:nvSpPr>
        <p:spPr>
          <a:xfrm rot="18405674">
            <a:off x="1789906" y="4199732"/>
            <a:ext cx="3814763" cy="444500"/>
          </a:xfrm>
          <a:prstGeom prst="rightArrow">
            <a:avLst/>
          </a:prstGeom>
          <a:gradFill flip="none" rotWithShape="1">
            <a:gsLst>
              <a:gs pos="0">
                <a:srgbClr val="DCE6F2">
                  <a:alpha val="63000"/>
                </a:srgbClr>
              </a:gs>
              <a:gs pos="100000">
                <a:srgbClr val="00009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F375A-E960-0232-1A9E-A3C524CC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06119"/>
            <a:ext cx="9128995" cy="50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08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6E542EB1-9903-974D-BFB8-D9862AFF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8" y="1762034"/>
            <a:ext cx="8797925" cy="1202170"/>
          </a:xfrm>
        </p:spPr>
        <p:txBody>
          <a:bodyPr/>
          <a:lstStyle/>
          <a:p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Database of 3-D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structures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proteins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nucleic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acids
Data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obtained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experimentally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submitted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directly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by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researchers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
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Founded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1971</a:t>
            </a:r>
          </a:p>
          <a:p>
            <a:endParaRPr lang="it-IT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DB6D69B-9B4A-41C3-105C-B8212407BA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773272"/>
              </p:ext>
            </p:extLst>
          </p:nvPr>
        </p:nvGraphicFramePr>
        <p:xfrm>
          <a:off x="-97630" y="3190009"/>
          <a:ext cx="4720431" cy="358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D1D37B7-A9D9-0C4D-93BE-CC44DCBC46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837635"/>
              </p:ext>
            </p:extLst>
          </p:nvPr>
        </p:nvGraphicFramePr>
        <p:xfrm>
          <a:off x="4572000" y="3179618"/>
          <a:ext cx="4720431" cy="358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DBD705F-4FF9-C9DF-3C0C-4130A7AD63A1}"/>
              </a:ext>
            </a:extLst>
          </p:cNvPr>
          <p:cNvSpPr txBox="1"/>
          <p:nvPr/>
        </p:nvSpPr>
        <p:spPr>
          <a:xfrm>
            <a:off x="2223930" y="111888"/>
            <a:ext cx="4696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PRIMARY DATABASES</a:t>
            </a:r>
          </a:p>
        </p:txBody>
      </p:sp>
      <p:pic>
        <p:nvPicPr>
          <p:cNvPr id="5" name="Picture 4" descr="A blue and white text with black text&#10;&#10;AI-generated content may be incorrect.">
            <a:extLst>
              <a:ext uri="{FF2B5EF4-FFF2-40B4-BE49-F238E27FC236}">
                <a16:creationId xmlns:a16="http://schemas.microsoft.com/office/drawing/2014/main" id="{38866DE2-B8BB-2C51-8E17-BB4EF37A3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87" y="620514"/>
            <a:ext cx="6389336" cy="10088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>
            <a:extLst>
              <a:ext uri="{FF2B5EF4-FFF2-40B4-BE49-F238E27FC236}">
                <a16:creationId xmlns:a16="http://schemas.microsoft.com/office/drawing/2014/main" id="{77B4DFA3-291E-6440-B9FD-5756792C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12838"/>
            <a:ext cx="891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olo 1">
            <a:extLst>
              <a:ext uri="{FF2B5EF4-FFF2-40B4-BE49-F238E27FC236}">
                <a16:creationId xmlns:a16="http://schemas.microsoft.com/office/drawing/2014/main" id="{8EE44F34-27E8-C248-A210-429579AF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4638"/>
            <a:ext cx="8915400" cy="6256337"/>
          </a:xfrm>
        </p:spPr>
        <p:txBody>
          <a:bodyPr/>
          <a:lstStyle/>
          <a:p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Myoglobin</a:t>
            </a: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ribbon 		vs		 </a:t>
            </a:r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atom</a:t>
            </a: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positions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>
            <a:extLst>
              <a:ext uri="{FF2B5EF4-FFF2-40B4-BE49-F238E27FC236}">
                <a16:creationId xmlns:a16="http://schemas.microsoft.com/office/drawing/2014/main" id="{2A6839D3-445B-B64B-8243-047558D04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6513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DF81C7-2678-C945-B1E4-9EC7A1287340}"/>
              </a:ext>
            </a:extLst>
          </p:cNvPr>
          <p:cNvSpPr txBox="1"/>
          <p:nvPr/>
        </p:nvSpPr>
        <p:spPr>
          <a:xfrm>
            <a:off x="4123884" y="5366769"/>
            <a:ext cx="4974079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000" dirty="0">
                <a:latin typeface="Arial"/>
                <a:ea typeface="ＭＳ Ｐゴシック" charset="0"/>
                <a:cs typeface="Arial"/>
              </a:rPr>
              <a:t>PDB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stores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in separate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sections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Experimental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associated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to models</a:t>
            </a:r>
          </a:p>
        </p:txBody>
      </p:sp>
      <p:pic>
        <p:nvPicPr>
          <p:cNvPr id="35843" name="Immagine 4" descr="Screen Shot 2017-10-11 at 9.42.30 AM.png">
            <a:extLst>
              <a:ext uri="{FF2B5EF4-FFF2-40B4-BE49-F238E27FC236}">
                <a16:creationId xmlns:a16="http://schemas.microsoft.com/office/drawing/2014/main" id="{CBDB3DEA-922F-2347-B689-7E2D6C4B9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r="59190" b="4059"/>
          <a:stretch>
            <a:fillRect/>
          </a:stretch>
        </p:blipFill>
        <p:spPr bwMode="auto">
          <a:xfrm>
            <a:off x="5091686" y="60554"/>
            <a:ext cx="3038475" cy="338613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Immagine 2" descr="Screen Shot 2017-10-11 at 9.42.30 AM.png">
            <a:extLst>
              <a:ext uri="{FF2B5EF4-FFF2-40B4-BE49-F238E27FC236}">
                <a16:creationId xmlns:a16="http://schemas.microsoft.com/office/drawing/2014/main" id="{F6FA32DC-AAB7-7144-83EC-86EA4BAC9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20613" r="6737" b="24750"/>
          <a:stretch>
            <a:fillRect/>
          </a:stretch>
        </p:blipFill>
        <p:spPr bwMode="auto">
          <a:xfrm>
            <a:off x="4837686" y="3482099"/>
            <a:ext cx="3546475" cy="18415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ttangolo 4">
            <a:extLst>
              <a:ext uri="{FF2B5EF4-FFF2-40B4-BE49-F238E27FC236}">
                <a16:creationId xmlns:a16="http://schemas.microsoft.com/office/drawing/2014/main" id="{E5991DE5-010B-1C4B-ABF1-15BC1C7F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36513"/>
            <a:ext cx="173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</a:rPr>
              <a:t>X-RAYS </a:t>
            </a:r>
            <a:endParaRPr lang="it-IT" altLang="en-US" sz="1800" dirty="0">
              <a:solidFill>
                <a:schemeClr val="bg1"/>
              </a:solidFill>
              <a:highlight>
                <a:srgbClr val="000080"/>
              </a:highlight>
              <a:latin typeface="Arial" panose="020B0604020202020204" pitchFamily="34" charset="0"/>
            </a:endParaRPr>
          </a:p>
          <a:p>
            <a:pPr algn="ctr" eaLnBrk="1" hangingPunct="1"/>
            <a:r>
              <a:rPr lang="it-IT" altLang="en-US" sz="1800" dirty="0" err="1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</a:rPr>
              <a:t>crystallography</a:t>
            </a:r>
            <a:endParaRPr lang="it-IT" altLang="en-US" sz="1800" dirty="0">
              <a:solidFill>
                <a:schemeClr val="bg1"/>
              </a:solidFill>
              <a:highlight>
                <a:srgbClr val="000080"/>
              </a:highlight>
              <a:latin typeface="Arial" panose="020B0604020202020204" pitchFamily="34" charset="0"/>
            </a:endParaRPr>
          </a:p>
        </p:txBody>
      </p:sp>
      <p:sp>
        <p:nvSpPr>
          <p:cNvPr id="35846" name="Rettangolo 3">
            <a:extLst>
              <a:ext uri="{FF2B5EF4-FFF2-40B4-BE49-F238E27FC236}">
                <a16:creationId xmlns:a16="http://schemas.microsoft.com/office/drawing/2014/main" id="{75A6C932-2555-2F41-943E-414376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40" y="4862201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FF"/>
                </a:solidFill>
              </a:rPr>
              <a:t>median resolution 2.05 </a:t>
            </a:r>
            <a:r>
              <a:rPr lang="en-US" altLang="en-US" sz="1600" b="1" dirty="0" err="1">
                <a:solidFill>
                  <a:srgbClr val="0000FF"/>
                </a:solidFill>
              </a:rPr>
              <a:t>Å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EA84A97-783D-EF76-FB0F-039F38BD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984"/>
            <a:ext cx="9163582" cy="52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1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099DCB09-863B-2047-A61E-C65BAF1B5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most common format for storage and exchange of atomic coordinates for biological molecules is </a:t>
            </a:r>
            <a:r>
              <a:rPr lang="en-US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 is a </a:t>
            </a:r>
            <a:r>
              <a:rPr lang="en-US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text (ASCII) format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with an extensive header that can be read and interpreted either by programs or by people</a:t>
            </a:r>
          </a:p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Next slide: </a:t>
            </a:r>
            <a:r>
              <a:rPr lang="en-US" altLang="en-US" b="1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F5CEB-6575-3301-1483-245B2FE84B40}"/>
              </a:ext>
            </a:extLst>
          </p:cNvPr>
          <p:cNvSpPr txBox="1"/>
          <p:nvPr/>
        </p:nvSpPr>
        <p:spPr>
          <a:xfrm>
            <a:off x="2286000" y="39315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PDB files</a:t>
            </a:r>
            <a:endParaRPr lang="en-US" sz="4400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8FCCC2C1-4AD4-6947-A2B8-573B101441E4}"/>
              </a:ext>
            </a:extLst>
          </p:cNvPr>
          <p:cNvGrpSpPr>
            <a:grpSpLocks/>
          </p:cNvGrpSpPr>
          <p:nvPr/>
        </p:nvGrpSpPr>
        <p:grpSpPr bwMode="auto">
          <a:xfrm>
            <a:off x="1901006" y="46038"/>
            <a:ext cx="6356350" cy="6324600"/>
            <a:chOff x="1228" y="47"/>
            <a:chExt cx="4004" cy="3984"/>
          </a:xfrm>
          <a:noFill/>
        </p:grpSpPr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id="{B24B91EC-2339-8F47-86D1-6905E8C4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47"/>
              <a:ext cx="3956" cy="39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HEADER    TRANSCRIPTION REGULATION                25-AUG-94   1RPO      1RPO 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 ROP (COLE1 REPRESSOR OF PRIMER) MUTANT WITH ALA INSERTED ON   1RPO 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2 EITHER SIDE OF ASP 31 (INS (A-D31-A))                        1RPO   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SOURCE    (ESCHERICHIA COLI)                                            1RPO   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AUTHOR    M.VLASSI,M.KOKKINIDIS                                         1RPO   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2   15-MAY-95 1RPOA   1       REMARK                           1RPOA  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1   14-FEB-95 1RPO    0                                        1RPO   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  M.VLASSI,C.STEIF,P.WEBER,D.TSERNOGLOU,K.WILSON,      1RPO   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2 H.J.HINZ,M.KOKKINIDIS                                1RPO   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  RESTORED HEPTAD PATTERN CONTINUITY DOES NOT          1RPO  10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2 ALTER THE FOLDING OF A 4-ALPHA-HELICAL BUNDLE        1RPO  11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    NAT.STRUCT.BIOL.              V.   1   706 1994      1RPO  12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REFN   ASTM NSBIEW  US ISSN 1072-8368                 2024  1RPO  13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                                                            1RPO  14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REFERENCE 1                                                  1RPO  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  M.KOKKINIDIS,M.VLASSI,Y.PAPANIKOLAOU,D.KOTSIFAKI,    1RPO  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2 A.KINGSWELL,D.TSERNOGLOU,H.J.HINZ                    1RPO  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  CORRELATION BETWEEN PROTEIN STABILITY AND CRYSTAL    1RPO  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2 PROPERTIES OF DESIGNED ROP VARIANTS                  1RPO  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  PROTEINS.STRUCT.,FUNCT.,      V.  16   214 1993      1RPOA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2 GENET.                                               1RPOA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REFN   ASTM PSFGEY  US ISSN 0887-3585                 0867  1RPO  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                                                             1RPO  29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RESOLUTION. 1.4  ANGSTROMS.                                  1RPO  30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                                                               1RPO  94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999 SEQUENCE NUMBER IS ALSO THAT FROM PDB ENTRY                  1RPO  95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1     65  MET THR LYS GLN GLU LYS THR ALA LEU ASN MET ALA ARG  1RPO  96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2     65  PHE ILE ARG SER GLN THR LEU THR LEU LEU GLU LYS LEU  1RPO  97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3     65  ASN GLU LEU ALA ASP ALA ALA ASP GLU GLN ALA ASP ILE  1RPO  98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4     65  CYS GLU SER LEU HIS ASP HIS ALA ASP GLU LEU TYR ARG  1RPO  99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5     65  SER CYS LEU ALA ARG PHE GLY ASP ASP GLY GLU ASN LEU  1RPO 100</a:t>
              </a: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1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MET     1       1.132   3.053   2.801  1.00 25.53      1RPO 115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2  CA  MET     1       2.398   3.546   2.283  1.00 27.85      1RPO 116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3  C   MET     1       3.091   2.466   1.442  1.00 21.34      1RPO 117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4  O   MET     1       2.642   1.298   1.451  1.00 19.29      1RPO 118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5  CB  MET     1       3.281   3.936   3.463  1.00 23.96      1RPO 119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6  CG  MET     1       3.718   2.760   4.291  1.00 27.52      1RPO 120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8  CE  MET     1       3.039   3.650   6.762  1.00 25.19      1RPO 122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9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THR     2       4.142   2.833   0.689  1.00 13.20      1RPO 123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10  CA  THR     2       4.851   1.806  -0.025  1.00 12.76      1RPO 124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11  C   THR     2       5.719   1.011   0.950  1.00 14.35      1RPO 125</a:t>
              </a:r>
              <a:endParaRPr lang="it-IT" b="1" dirty="0">
                <a:solidFill>
                  <a:srgbClr val="FFFFFF"/>
                </a:solidFill>
                <a:latin typeface="Courier New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</p:txBody>
        </p:sp>
        <p:sp>
          <p:nvSpPr>
            <p:cNvPr id="22532" name="Rectangle 4">
              <a:extLst>
                <a:ext uri="{FF2B5EF4-FFF2-40B4-BE49-F238E27FC236}">
                  <a16:creationId xmlns:a16="http://schemas.microsoft.com/office/drawing/2014/main" id="{907867E9-8B32-654D-9D0A-767EB5890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47"/>
              <a:ext cx="3648" cy="273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Rectangle 5">
              <a:extLst>
                <a:ext uri="{FF2B5EF4-FFF2-40B4-BE49-F238E27FC236}">
                  <a16:creationId xmlns:a16="http://schemas.microsoft.com/office/drawing/2014/main" id="{36D65C9C-8B5E-0A41-9533-360DC9605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2783"/>
              <a:ext cx="3648" cy="110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id="{A7B2AFF7-1B21-4E41-991E-2FEA9168D0DB}"/>
              </a:ext>
            </a:extLst>
          </p:cNvPr>
          <p:cNvGrpSpPr>
            <a:grpSpLocks/>
          </p:cNvGrpSpPr>
          <p:nvPr/>
        </p:nvGrpSpPr>
        <p:grpSpPr bwMode="auto">
          <a:xfrm>
            <a:off x="4290194" y="6218238"/>
            <a:ext cx="1452562" cy="609600"/>
            <a:chOff x="2733" y="3936"/>
            <a:chExt cx="915" cy="384"/>
          </a:xfrm>
        </p:grpSpPr>
        <p:sp>
          <p:nvSpPr>
            <p:cNvPr id="22535" name="AutoShape 7">
              <a:extLst>
                <a:ext uri="{FF2B5EF4-FFF2-40B4-BE49-F238E27FC236}">
                  <a16:creationId xmlns:a16="http://schemas.microsoft.com/office/drawing/2014/main" id="{CCB7A4C2-5DA3-E042-8050-0AC487E4F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AutoShape 8">
              <a:extLst>
                <a:ext uri="{FF2B5EF4-FFF2-40B4-BE49-F238E27FC236}">
                  <a16:creationId xmlns:a16="http://schemas.microsoft.com/office/drawing/2014/main" id="{216433AC-7747-C549-9DBA-ED3EF45C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AutoShape 9">
              <a:extLst>
                <a:ext uri="{FF2B5EF4-FFF2-40B4-BE49-F238E27FC236}">
                  <a16:creationId xmlns:a16="http://schemas.microsoft.com/office/drawing/2014/main" id="{0E23A706-AF3A-4144-9B93-640DEB4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id="{5693039F-03F6-3D4C-A53B-D09B2970D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sp>
          <p:nvSpPr>
            <p:cNvPr id="22539" name="Text Box 11">
              <a:extLst>
                <a:ext uri="{FF2B5EF4-FFF2-40B4-BE49-F238E27FC236}">
                  <a16:creationId xmlns:a16="http://schemas.microsoft.com/office/drawing/2014/main" id="{C803C435-ED8C-2C49-AF8F-1E174A5A5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</a:t>
              </a: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id="{7C57E1A6-9A67-7842-B761-6D141A540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4070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</p:grpSp>
      <p:grpSp>
        <p:nvGrpSpPr>
          <p:cNvPr id="22541" name="Group 13">
            <a:extLst>
              <a:ext uri="{FF2B5EF4-FFF2-40B4-BE49-F238E27FC236}">
                <a16:creationId xmlns:a16="http://schemas.microsoft.com/office/drawing/2014/main" id="{519165B5-D4BA-9A43-A02B-77F794FFD2FB}"/>
              </a:ext>
            </a:extLst>
          </p:cNvPr>
          <p:cNvGrpSpPr>
            <a:grpSpLocks/>
          </p:cNvGrpSpPr>
          <p:nvPr/>
        </p:nvGrpSpPr>
        <p:grpSpPr bwMode="auto">
          <a:xfrm>
            <a:off x="931042" y="4465638"/>
            <a:ext cx="746125" cy="1143000"/>
            <a:chOff x="617" y="2831"/>
            <a:chExt cx="470" cy="720"/>
          </a:xfrm>
        </p:grpSpPr>
        <p:sp>
          <p:nvSpPr>
            <p:cNvPr id="22542" name="Line 14">
              <a:extLst>
                <a:ext uri="{FF2B5EF4-FFF2-40B4-BE49-F238E27FC236}">
                  <a16:creationId xmlns:a16="http://schemas.microsoft.com/office/drawing/2014/main" id="{B7E5E2CD-3F98-2545-9E01-58F64BECC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31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15">
              <a:extLst>
                <a:ext uri="{FF2B5EF4-FFF2-40B4-BE49-F238E27FC236}">
                  <a16:creationId xmlns:a16="http://schemas.microsoft.com/office/drawing/2014/main" id="{D4C58822-8091-D243-ADA9-4ACEBA1B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359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id="{F6EA232A-7C7D-9743-93D9-787961960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5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7">
              <a:extLst>
                <a:ext uri="{FF2B5EF4-FFF2-40B4-BE49-F238E27FC236}">
                  <a16:creationId xmlns:a16="http://schemas.microsoft.com/office/drawing/2014/main" id="{BC839D5F-3150-7D40-A652-3C3D9DA94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83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18">
              <a:extLst>
                <a:ext uri="{FF2B5EF4-FFF2-40B4-BE49-F238E27FC236}">
                  <a16:creationId xmlns:a16="http://schemas.microsoft.com/office/drawing/2014/main" id="{91DDDCF5-2EA1-C34B-98B3-3CF384685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" y="3052"/>
              <a:ext cx="47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residue 1</a:t>
              </a:r>
            </a:p>
          </p:txBody>
        </p:sp>
      </p:grpSp>
      <p:grpSp>
        <p:nvGrpSpPr>
          <p:cNvPr id="22547" name="Group 19">
            <a:extLst>
              <a:ext uri="{FF2B5EF4-FFF2-40B4-BE49-F238E27FC236}">
                <a16:creationId xmlns:a16="http://schemas.microsoft.com/office/drawing/2014/main" id="{232C26C0-55D7-684C-A5CD-23DB176E474F}"/>
              </a:ext>
            </a:extLst>
          </p:cNvPr>
          <p:cNvGrpSpPr>
            <a:grpSpLocks/>
          </p:cNvGrpSpPr>
          <p:nvPr/>
        </p:nvGrpSpPr>
        <p:grpSpPr bwMode="auto">
          <a:xfrm>
            <a:off x="956445" y="5684838"/>
            <a:ext cx="746125" cy="533400"/>
            <a:chOff x="633" y="3599"/>
            <a:chExt cx="470" cy="336"/>
          </a:xfrm>
        </p:grpSpPr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id="{F255FDF9-0056-9D4C-831E-6351B4D7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3666"/>
              <a:ext cx="47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residue 2</a:t>
              </a:r>
            </a:p>
          </p:txBody>
        </p:sp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id="{90C484B4-FFF0-8D44-859E-9422A3123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9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0" name="Line 22">
              <a:extLst>
                <a:ext uri="{FF2B5EF4-FFF2-40B4-BE49-F238E27FC236}">
                  <a16:creationId xmlns:a16="http://schemas.microsoft.com/office/drawing/2014/main" id="{CF333807-2250-DF48-AD83-EB6D34105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99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1" name="Line 23">
              <a:extLst>
                <a:ext uri="{FF2B5EF4-FFF2-40B4-BE49-F238E27FC236}">
                  <a16:creationId xmlns:a16="http://schemas.microsoft.com/office/drawing/2014/main" id="{9110C9AB-00FE-234B-AD17-E4CC927A8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83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2" name="Group 24">
            <a:extLst>
              <a:ext uri="{FF2B5EF4-FFF2-40B4-BE49-F238E27FC236}">
                <a16:creationId xmlns:a16="http://schemas.microsoft.com/office/drawing/2014/main" id="{995933A3-1EFB-1944-A3B1-39A682225CD5}"/>
              </a:ext>
            </a:extLst>
          </p:cNvPr>
          <p:cNvGrpSpPr>
            <a:grpSpLocks/>
          </p:cNvGrpSpPr>
          <p:nvPr/>
        </p:nvGrpSpPr>
        <p:grpSpPr bwMode="auto">
          <a:xfrm>
            <a:off x="942159" y="3627438"/>
            <a:ext cx="750889" cy="685800"/>
            <a:chOff x="624" y="2303"/>
            <a:chExt cx="473" cy="432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id="{3572DD19-235C-0A42-BEDE-5C77EBAA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303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id="{873838F9-276E-0145-A06E-39F75B2F0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59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5" name="Line 27">
              <a:extLst>
                <a:ext uri="{FF2B5EF4-FFF2-40B4-BE49-F238E27FC236}">
                  <a16:creationId xmlns:a16="http://schemas.microsoft.com/office/drawing/2014/main" id="{A7D8DEDF-8548-AC49-9658-7788A9F4B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73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id="{041D1E33-B0F0-5A49-A1E4-3A0F97F91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03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 Box 29">
              <a:extLst>
                <a:ext uri="{FF2B5EF4-FFF2-40B4-BE49-F238E27FC236}">
                  <a16:creationId xmlns:a16="http://schemas.microsoft.com/office/drawing/2014/main" id="{521DE8C0-6B48-B74B-B9BB-0355CB02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18"/>
              <a:ext cx="47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sequence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70785D20-DB42-7C42-A12C-9D3ABB3D8A1D}"/>
              </a:ext>
            </a:extLst>
          </p:cNvPr>
          <p:cNvGrpSpPr>
            <a:grpSpLocks/>
          </p:cNvGrpSpPr>
          <p:nvPr/>
        </p:nvGrpSpPr>
        <p:grpSpPr bwMode="auto">
          <a:xfrm>
            <a:off x="942158" y="2027238"/>
            <a:ext cx="819151" cy="914400"/>
            <a:chOff x="624" y="1295"/>
            <a:chExt cx="516" cy="576"/>
          </a:xfrm>
        </p:grpSpPr>
        <p:sp>
          <p:nvSpPr>
            <p:cNvPr id="22559" name="Line 31">
              <a:extLst>
                <a:ext uri="{FF2B5EF4-FFF2-40B4-BE49-F238E27FC236}">
                  <a16:creationId xmlns:a16="http://schemas.microsoft.com/office/drawing/2014/main" id="{06F36B4F-C761-4743-96A2-12EC5B11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295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id="{9BABFF1F-C78B-E74B-9E05-00B497209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27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1" name="Line 33">
              <a:extLst>
                <a:ext uri="{FF2B5EF4-FFF2-40B4-BE49-F238E27FC236}">
                  <a16:creationId xmlns:a16="http://schemas.microsoft.com/office/drawing/2014/main" id="{C733A698-F1F4-A542-B7E2-340A435B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2" name="Line 34">
              <a:extLst>
                <a:ext uri="{FF2B5EF4-FFF2-40B4-BE49-F238E27FC236}">
                  <a16:creationId xmlns:a16="http://schemas.microsoft.com/office/drawing/2014/main" id="{5E898F24-3C07-774E-95C3-D1025A15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9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D9368BC7-74F2-EF4A-A7AF-D2D4C0D1D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10"/>
              <a:ext cx="51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references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4" name="Group 36">
            <a:extLst>
              <a:ext uri="{FF2B5EF4-FFF2-40B4-BE49-F238E27FC236}">
                <a16:creationId xmlns:a16="http://schemas.microsoft.com/office/drawing/2014/main" id="{056FDEFF-92C1-A94F-9EA7-39948130F1A5}"/>
              </a:ext>
            </a:extLst>
          </p:cNvPr>
          <p:cNvGrpSpPr>
            <a:grpSpLocks/>
          </p:cNvGrpSpPr>
          <p:nvPr/>
        </p:nvGrpSpPr>
        <p:grpSpPr bwMode="auto">
          <a:xfrm>
            <a:off x="865956" y="3154357"/>
            <a:ext cx="990600" cy="276224"/>
            <a:chOff x="576" y="2005"/>
            <a:chExt cx="624" cy="174"/>
          </a:xfrm>
        </p:grpSpPr>
        <p:sp>
          <p:nvSpPr>
            <p:cNvPr id="22565" name="Text Box 37">
              <a:extLst>
                <a:ext uri="{FF2B5EF4-FFF2-40B4-BE49-F238E27FC236}">
                  <a16:creationId xmlns:a16="http://schemas.microsoft.com/office/drawing/2014/main" id="{0AED7AC4-C673-6248-B7BE-DFC85063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05"/>
              <a:ext cx="50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resolution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6" name="AutoShape 38">
              <a:extLst>
                <a:ext uri="{FF2B5EF4-FFF2-40B4-BE49-F238E27FC236}">
                  <a16:creationId xmlns:a16="http://schemas.microsoft.com/office/drawing/2014/main" id="{2EFC55AD-6319-C54F-93A2-FEC60F792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7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7" name="Group 39">
            <a:extLst>
              <a:ext uri="{FF2B5EF4-FFF2-40B4-BE49-F238E27FC236}">
                <a16:creationId xmlns:a16="http://schemas.microsoft.com/office/drawing/2014/main" id="{8D96E1F7-CD35-6746-B023-29D3C331D563}"/>
              </a:ext>
            </a:extLst>
          </p:cNvPr>
          <p:cNvGrpSpPr>
            <a:grpSpLocks/>
          </p:cNvGrpSpPr>
          <p:nvPr/>
        </p:nvGrpSpPr>
        <p:grpSpPr bwMode="auto">
          <a:xfrm>
            <a:off x="926281" y="0"/>
            <a:ext cx="930275" cy="398463"/>
            <a:chOff x="614" y="18"/>
            <a:chExt cx="586" cy="251"/>
          </a:xfrm>
        </p:grpSpPr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id="{3E972C95-C0E2-FF44-85BC-21518401E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18"/>
              <a:ext cx="32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name</a:t>
              </a:r>
            </a:p>
          </p:txBody>
        </p:sp>
        <p:sp>
          <p:nvSpPr>
            <p:cNvPr id="22569" name="AutoShape 41">
              <a:extLst>
                <a:ext uri="{FF2B5EF4-FFF2-40B4-BE49-F238E27FC236}">
                  <a16:creationId xmlns:a16="http://schemas.microsoft.com/office/drawing/2014/main" id="{947497C6-FDC8-4245-9305-CCDF6D26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6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id="{C91B3AA9-4724-964A-A18D-9B5837C24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95"/>
              <a:ext cx="52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compound</a:t>
              </a:r>
            </a:p>
          </p:txBody>
        </p:sp>
        <p:sp>
          <p:nvSpPr>
            <p:cNvPr id="22571" name="AutoShape 43">
              <a:extLst>
                <a:ext uri="{FF2B5EF4-FFF2-40B4-BE49-F238E27FC236}">
                  <a16:creationId xmlns:a16="http://schemas.microsoft.com/office/drawing/2014/main" id="{E8D4A006-D8BC-1F4D-861D-BC43E023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6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72" name="Group 44">
            <a:extLst>
              <a:ext uri="{FF2B5EF4-FFF2-40B4-BE49-F238E27FC236}">
                <a16:creationId xmlns:a16="http://schemas.microsoft.com/office/drawing/2014/main" id="{DDBCD4B0-B6A8-EA4C-9917-99462E005453}"/>
              </a:ext>
            </a:extLst>
          </p:cNvPr>
          <p:cNvGrpSpPr>
            <a:grpSpLocks/>
          </p:cNvGrpSpPr>
          <p:nvPr/>
        </p:nvGrpSpPr>
        <p:grpSpPr bwMode="auto">
          <a:xfrm>
            <a:off x="875481" y="457201"/>
            <a:ext cx="981075" cy="398463"/>
            <a:chOff x="582" y="306"/>
            <a:chExt cx="618" cy="251"/>
          </a:xfrm>
        </p:grpSpPr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id="{1794D711-4D69-C341-A9A8-0D80DD05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" y="383"/>
              <a:ext cx="36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author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7916" name="Group 46">
              <a:extLst>
                <a:ext uri="{FF2B5EF4-FFF2-40B4-BE49-F238E27FC236}">
                  <a16:creationId xmlns:a16="http://schemas.microsoft.com/office/drawing/2014/main" id="{1CF7A40A-FE62-824B-9D8F-471D6B42B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06"/>
              <a:ext cx="618" cy="193"/>
              <a:chOff x="582" y="306"/>
              <a:chExt cx="618" cy="193"/>
            </a:xfrm>
          </p:grpSpPr>
          <p:sp>
            <p:nvSpPr>
              <p:cNvPr id="22575" name="Text Box 47">
                <a:extLst>
                  <a:ext uri="{FF2B5EF4-FFF2-40B4-BE49-F238E27FC236}">
                    <a16:creationId xmlns:a16="http://schemas.microsoft.com/office/drawing/2014/main" id="{318D19E1-38AE-DC4A-BD0E-2B57389D6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" y="306"/>
                <a:ext cx="47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 dirty="0" err="1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organism</a:t>
                </a:r>
                <a:endPara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6" name="AutoShape 48">
                <a:extLst>
                  <a:ext uri="{FF2B5EF4-FFF2-40B4-BE49-F238E27FC236}">
                    <a16:creationId xmlns:a16="http://schemas.microsoft.com/office/drawing/2014/main" id="{4C3C01B7-09B2-EB4D-952D-E5C1488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74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AutoShape 49">
                <a:extLst>
                  <a:ext uri="{FF2B5EF4-FFF2-40B4-BE49-F238E27FC236}">
                    <a16:creationId xmlns:a16="http://schemas.microsoft.com/office/drawing/2014/main" id="{42B3FCDD-D0E5-6442-9AA6-E2255F92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51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2578" name="Group 50">
            <a:extLst>
              <a:ext uri="{FF2B5EF4-FFF2-40B4-BE49-F238E27FC236}">
                <a16:creationId xmlns:a16="http://schemas.microsoft.com/office/drawing/2014/main" id="{AC3797ED-BA78-144F-959D-605A35340079}"/>
              </a:ext>
            </a:extLst>
          </p:cNvPr>
          <p:cNvGrpSpPr>
            <a:grpSpLocks/>
          </p:cNvGrpSpPr>
          <p:nvPr/>
        </p:nvGrpSpPr>
        <p:grpSpPr bwMode="auto">
          <a:xfrm>
            <a:off x="1664472" y="6096011"/>
            <a:ext cx="1106491" cy="276226"/>
            <a:chOff x="1079" y="3858"/>
            <a:chExt cx="697" cy="174"/>
          </a:xfrm>
        </p:grpSpPr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id="{CA437634-0C85-2346-A070-6CF57E603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" y="3858"/>
              <a:ext cx="65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Atom</a:t>
              </a: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number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0" name="Line 52">
              <a:extLst>
                <a:ext uri="{FF2B5EF4-FFF2-40B4-BE49-F238E27FC236}">
                  <a16:creationId xmlns:a16="http://schemas.microsoft.com/office/drawing/2014/main" id="{F31B656F-7506-7A43-B13C-63BD1E7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95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1" name="Line 53">
              <a:extLst>
                <a:ext uri="{FF2B5EF4-FFF2-40B4-BE49-F238E27FC236}">
                  <a16:creationId xmlns:a16="http://schemas.microsoft.com/office/drawing/2014/main" id="{7F4BBA00-245A-F24D-A309-0660D1C2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887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2" name="Group 54">
            <a:extLst>
              <a:ext uri="{FF2B5EF4-FFF2-40B4-BE49-F238E27FC236}">
                <a16:creationId xmlns:a16="http://schemas.microsoft.com/office/drawing/2014/main" id="{A0201DC7-6CF8-AA44-8C12-CE8E150BBD8E}"/>
              </a:ext>
            </a:extLst>
          </p:cNvPr>
          <p:cNvGrpSpPr>
            <a:grpSpLocks/>
          </p:cNvGrpSpPr>
          <p:nvPr/>
        </p:nvGrpSpPr>
        <p:grpSpPr bwMode="auto">
          <a:xfrm>
            <a:off x="1729874" y="6142046"/>
            <a:ext cx="1223962" cy="398463"/>
            <a:chOff x="1149" y="3887"/>
            <a:chExt cx="771" cy="251"/>
          </a:xfrm>
        </p:grpSpPr>
        <p:sp>
          <p:nvSpPr>
            <p:cNvPr id="22583" name="Text Box 55">
              <a:extLst>
                <a:ext uri="{FF2B5EF4-FFF2-40B4-BE49-F238E27FC236}">
                  <a16:creationId xmlns:a16="http://schemas.microsoft.com/office/drawing/2014/main" id="{A144E955-CE94-F649-A940-E75EDA78E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964"/>
              <a:ext cx="52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Atom</a:t>
              </a: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type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4" name="Line 56">
              <a:extLst>
                <a:ext uri="{FF2B5EF4-FFF2-40B4-BE49-F238E27FC236}">
                  <a16:creationId xmlns:a16="http://schemas.microsoft.com/office/drawing/2014/main" id="{57921454-98CB-7249-AF51-30B8F020A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056"/>
              <a:ext cx="24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5" name="Line 57">
              <a:extLst>
                <a:ext uri="{FF2B5EF4-FFF2-40B4-BE49-F238E27FC236}">
                  <a16:creationId xmlns:a16="http://schemas.microsoft.com/office/drawing/2014/main" id="{2EDE09AD-F8FC-924A-B84F-625AC80A0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887"/>
              <a:ext cx="0" cy="1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6" name="Group 58">
            <a:extLst>
              <a:ext uri="{FF2B5EF4-FFF2-40B4-BE49-F238E27FC236}">
                <a16:creationId xmlns:a16="http://schemas.microsoft.com/office/drawing/2014/main" id="{2D4E137C-668B-9E4B-9C3F-296B91D36965}"/>
              </a:ext>
            </a:extLst>
          </p:cNvPr>
          <p:cNvGrpSpPr>
            <a:grpSpLocks/>
          </p:cNvGrpSpPr>
          <p:nvPr/>
        </p:nvGrpSpPr>
        <p:grpSpPr bwMode="auto">
          <a:xfrm>
            <a:off x="1466031" y="6142034"/>
            <a:ext cx="2200275" cy="733424"/>
            <a:chOff x="1062" y="3887"/>
            <a:chExt cx="1386" cy="462"/>
          </a:xfrm>
        </p:grpSpPr>
        <p:sp>
          <p:nvSpPr>
            <p:cNvPr id="22587" name="Text Box 59">
              <a:extLst>
                <a:ext uri="{FF2B5EF4-FFF2-40B4-BE49-F238E27FC236}">
                  <a16:creationId xmlns:a16="http://schemas.microsoft.com/office/drawing/2014/main" id="{82C5A288-3CB8-C346-BF01-B2348DAA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" y="4175"/>
              <a:ext cx="75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Residue </a:t>
              </a: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number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8" name="Line 60">
              <a:extLst>
                <a:ext uri="{FF2B5EF4-FFF2-40B4-BE49-F238E27FC236}">
                  <a16:creationId xmlns:a16="http://schemas.microsoft.com/office/drawing/2014/main" id="{1E9F63F9-92D2-5B4C-A5DC-978823643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271"/>
              <a:ext cx="7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9" name="Line 61">
              <a:extLst>
                <a:ext uri="{FF2B5EF4-FFF2-40B4-BE49-F238E27FC236}">
                  <a16:creationId xmlns:a16="http://schemas.microsoft.com/office/drawing/2014/main" id="{B6BF5866-EFFE-7D4A-9F10-066FBDB3A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3887"/>
              <a:ext cx="0" cy="3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90" name="Group 62">
            <a:extLst>
              <a:ext uri="{FF2B5EF4-FFF2-40B4-BE49-F238E27FC236}">
                <a16:creationId xmlns:a16="http://schemas.microsoft.com/office/drawing/2014/main" id="{46837547-0FE1-2C4C-907E-63430E6D6B37}"/>
              </a:ext>
            </a:extLst>
          </p:cNvPr>
          <p:cNvGrpSpPr>
            <a:grpSpLocks/>
          </p:cNvGrpSpPr>
          <p:nvPr/>
        </p:nvGrpSpPr>
        <p:grpSpPr bwMode="auto">
          <a:xfrm>
            <a:off x="1704156" y="6142043"/>
            <a:ext cx="1600200" cy="566738"/>
            <a:chOff x="1104" y="3887"/>
            <a:chExt cx="1008" cy="357"/>
          </a:xfrm>
        </p:grpSpPr>
        <p:sp>
          <p:nvSpPr>
            <p:cNvPr id="22591" name="Text Box 63">
              <a:extLst>
                <a:ext uri="{FF2B5EF4-FFF2-40B4-BE49-F238E27FC236}">
                  <a16:creationId xmlns:a16="http://schemas.microsoft.com/office/drawing/2014/main" id="{E592048C-C8C4-9244-859E-2745C56DD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70"/>
              <a:ext cx="62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Residue </a:t>
              </a:r>
              <a:r>
                <a:rPr lang="it-IT" sz="1200" dirty="0" err="1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type</a:t>
              </a:r>
              <a:endParaRPr lang="it-IT" sz="1200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2" name="Line 64">
              <a:extLst>
                <a:ext uri="{FF2B5EF4-FFF2-40B4-BE49-F238E27FC236}">
                  <a16:creationId xmlns:a16="http://schemas.microsoft.com/office/drawing/2014/main" id="{1D0A1BA3-6011-A940-8EC2-E5A9D75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3887"/>
              <a:ext cx="0" cy="26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3" name="Line 65">
              <a:extLst>
                <a:ext uri="{FF2B5EF4-FFF2-40B4-BE49-F238E27FC236}">
                  <a16:creationId xmlns:a16="http://schemas.microsoft.com/office/drawing/2014/main" id="{FB0AF6DF-9D6D-6B44-A206-B093947A2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152"/>
              <a:ext cx="4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1">
            <a:extLst>
              <a:ext uri="{FF2B5EF4-FFF2-40B4-BE49-F238E27FC236}">
                <a16:creationId xmlns:a16="http://schemas.microsoft.com/office/drawing/2014/main" id="{F587D9B6-D410-1944-A16C-A8C439AA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731489"/>
            <a:ext cx="8660626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Databases 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index data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experimentally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f.i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nucleotide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dimensional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it-IT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it-IT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3000" b="1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altLang="en-US" sz="3000" b="1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Databases 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it-IT" alt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treatment or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algn="just" eaLnBrk="1" hangingPunct="1"/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F.i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DBs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of :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alignments</a:t>
            </a:r>
            <a:endParaRPr lang="it-IT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lang="it-IT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hydrophobicity</a:t>
            </a: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plots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domains </a:t>
            </a:r>
          </a:p>
          <a:p>
            <a:pPr algn="just" eaLnBrk="1" hangingPunct="1"/>
            <a:r>
              <a:rPr lang="it-IT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it-IT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knowledgebases</a:t>
            </a:r>
            <a:endParaRPr lang="it-IT" altLang="en-US" sz="3000" dirty="0"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7D20CBB-37E9-4511-8968-C9C2064B01D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13317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How can we classify databases?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6">
            <a:extLst>
              <a:ext uri="{FF2B5EF4-FFF2-40B4-BE49-F238E27FC236}">
                <a16:creationId xmlns:a16="http://schemas.microsoft.com/office/drawing/2014/main" id="{37B97FAD-E7B6-C046-83C7-DAB74794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9063"/>
            <a:ext cx="65690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ttangolo 1">
            <a:extLst>
              <a:ext uri="{FF2B5EF4-FFF2-40B4-BE49-F238E27FC236}">
                <a16:creationId xmlns:a16="http://schemas.microsoft.com/office/drawing/2014/main" id="{EB42D8E7-7F65-D54D-B531-FE77FD34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9" y="3609975"/>
            <a:ext cx="3566161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2000" b="1" dirty="0"/>
              <a:t>Occupancy</a:t>
            </a:r>
            <a:r>
              <a:rPr lang="en-US" altLang="en-US" sz="1600" b="1" dirty="0"/>
              <a:t>: the fraction of unit cells that contain the atom in this particular location</a:t>
            </a:r>
            <a:r>
              <a:rPr lang="en-US" altLang="en-US" sz="1600" dirty="0"/>
              <a:t>, usually 1.00, or all of them (can be used to represent</a:t>
            </a:r>
            <a:r>
              <a:rPr lang="en-US" altLang="en-US" sz="1600" b="1" dirty="0"/>
              <a:t> </a:t>
            </a:r>
            <a:r>
              <a:rPr lang="en-US" altLang="en-US" sz="1600" b="1" u="sng" dirty="0"/>
              <a:t>alternative conformations of side chains</a:t>
            </a:r>
            <a:r>
              <a:rPr lang="en-US" altLang="en-US" sz="1600" dirty="0"/>
              <a:t>);</a:t>
            </a:r>
          </a:p>
          <a:p>
            <a:pPr algn="just" eaLnBrk="1" hangingPunct="1"/>
            <a:endParaRPr lang="en-US" altLang="en-US" sz="1600" dirty="0"/>
          </a:p>
          <a:p>
            <a:pPr algn="just" eaLnBrk="1" hangingPunct="1"/>
            <a:r>
              <a:rPr lang="en-US" altLang="en-US" sz="2000" b="1" dirty="0"/>
              <a:t>Temperature factor</a:t>
            </a:r>
            <a:r>
              <a:rPr lang="en-US" altLang="en-US" sz="1600" b="1" dirty="0"/>
              <a:t>: an indication of </a:t>
            </a:r>
            <a:r>
              <a:rPr lang="en-US" altLang="en-US" sz="1600" b="1" u="sng" dirty="0"/>
              <a:t>uncertainty in this atom's position </a:t>
            </a:r>
            <a:r>
              <a:rPr lang="en-US" altLang="en-US" sz="1600" dirty="0"/>
              <a:t>due to </a:t>
            </a:r>
            <a:r>
              <a:rPr lang="en-US" altLang="en-US" sz="1600" b="1" dirty="0"/>
              <a:t>disorder or thermal vibrations </a:t>
            </a:r>
            <a:r>
              <a:rPr lang="en-US" altLang="en-US" sz="1600" dirty="0"/>
              <a:t>(can be used by graphics programs to represent the relative mobility of different parts of a protein)</a:t>
            </a:r>
            <a:endParaRPr lang="it-IT" altLang="en-US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1">
            <a:extLst>
              <a:ext uri="{FF2B5EF4-FFF2-40B4-BE49-F238E27FC236}">
                <a16:creationId xmlns:a16="http://schemas.microsoft.com/office/drawing/2014/main" id="{7ED01F7C-2F9C-7F4A-9C3B-F20431C7A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858838"/>
            <a:ext cx="55753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olo 1">
            <a:extLst>
              <a:ext uri="{FF2B5EF4-FFF2-40B4-BE49-F238E27FC236}">
                <a16:creationId xmlns:a16="http://schemas.microsoft.com/office/drawing/2014/main" id="{E4A2BCD1-0B72-5D44-B80B-0245A7EA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Occupancy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ttangolo 5">
            <a:extLst>
              <a:ext uri="{FF2B5EF4-FFF2-40B4-BE49-F238E27FC236}">
                <a16:creationId xmlns:a16="http://schemas.microsoft.com/office/drawing/2014/main" id="{DAAC1C11-69FC-E149-B2A5-E891526B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142038"/>
            <a:ext cx="899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Alternative conformations: myoglobin aa with two conf.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3593B3E6-C243-854D-9733-36343E1B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Temperature factor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3011" name="Segnaposto contenuto 3">
            <a:extLst>
              <a:ext uri="{FF2B5EF4-FFF2-40B4-BE49-F238E27FC236}">
                <a16:creationId xmlns:a16="http://schemas.microsoft.com/office/drawing/2014/main" id="{03591ABD-9714-0946-8F03-DF6D23EE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r="6506"/>
          <a:stretch>
            <a:fillRect/>
          </a:stretch>
        </p:blipFill>
        <p:spPr>
          <a:xfrm>
            <a:off x="258763" y="1147763"/>
            <a:ext cx="4014787" cy="4525962"/>
          </a:xfrm>
        </p:spPr>
      </p:pic>
      <p:pic>
        <p:nvPicPr>
          <p:cNvPr id="43012" name="Immagine 4">
            <a:extLst>
              <a:ext uri="{FF2B5EF4-FFF2-40B4-BE49-F238E27FC236}">
                <a16:creationId xmlns:a16="http://schemas.microsoft.com/office/drawing/2014/main" id="{0C372E25-2135-5D4F-9C13-9987566C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47763"/>
            <a:ext cx="45354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ttangolo 5">
            <a:extLst>
              <a:ext uri="{FF2B5EF4-FFF2-40B4-BE49-F238E27FC236}">
                <a16:creationId xmlns:a16="http://schemas.microsoft.com/office/drawing/2014/main" id="{F7F824A5-D757-4549-A2BF-FFC4A502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711825"/>
            <a:ext cx="4475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Electron density depends on vibrations</a:t>
            </a:r>
          </a:p>
        </p:txBody>
      </p:sp>
      <p:sp>
        <p:nvSpPr>
          <p:cNvPr id="43014" name="Rettangolo 9">
            <a:extLst>
              <a:ext uri="{FF2B5EF4-FFF2-40B4-BE49-F238E27FC236}">
                <a16:creationId xmlns:a16="http://schemas.microsoft.com/office/drawing/2014/main" id="{610A7222-0E7F-3147-BCA9-1DD8AEA9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770563"/>
            <a:ext cx="424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</a:rPr>
              <a:t>Atoms colored by the temperature factors</a:t>
            </a:r>
            <a:endParaRPr lang="it-IT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960A9-857E-92EE-FADC-A313642B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5938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Immagine 2" descr="Screen Shot 2014-09-10 at 12.58.32 PM.png">
            <a:extLst>
              <a:ext uri="{FF2B5EF4-FFF2-40B4-BE49-F238E27FC236}">
                <a16:creationId xmlns:a16="http://schemas.microsoft.com/office/drawing/2014/main" id="{31A7D662-CDDA-464E-BE32-DED788A1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74" y="4418099"/>
            <a:ext cx="5017124" cy="243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5B62A-87A6-BDBE-B153-950B55ED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4"/>
            <a:ext cx="6011567" cy="4425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36F04-30F9-FF36-84DF-79A89B824881}"/>
              </a:ext>
            </a:extLst>
          </p:cNvPr>
          <p:cNvSpPr txBox="1"/>
          <p:nvPr/>
        </p:nvSpPr>
        <p:spPr>
          <a:xfrm>
            <a:off x="2713512" y="71252"/>
            <a:ext cx="169817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SEQUENCE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51E1A0-3B57-75E3-2416-DB9DB475EE46}"/>
              </a:ext>
            </a:extLst>
          </p:cNvPr>
          <p:cNvSpPr txBox="1"/>
          <p:nvPr/>
        </p:nvSpPr>
        <p:spPr>
          <a:xfrm>
            <a:off x="6059071" y="3994068"/>
            <a:ext cx="270888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STRUCTURE VALIDATION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ttangolo 5">
            <a:extLst>
              <a:ext uri="{FF2B5EF4-FFF2-40B4-BE49-F238E27FC236}">
                <a16:creationId xmlns:a16="http://schemas.microsoft.com/office/drawing/2014/main" id="{C142F3A1-6E7C-854F-98C6-1433485DA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585" y="5951388"/>
            <a:ext cx="209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Rettangolo 6">
            <a:extLst>
              <a:ext uri="{FF2B5EF4-FFF2-40B4-BE49-F238E27FC236}">
                <a16:creationId xmlns:a16="http://schemas.microsoft.com/office/drawing/2014/main" id="{3285DFD1-4E93-0D41-94BD-6B647F2B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5145088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29ACA-FEB8-2048-EB82-FBC1BB052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2" y="-5938"/>
            <a:ext cx="7772400" cy="591873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>
            <a:extLst>
              <a:ext uri="{FF2B5EF4-FFF2-40B4-BE49-F238E27FC236}">
                <a16:creationId xmlns:a16="http://schemas.microsoft.com/office/drawing/2014/main" id="{E93FD1B2-15CA-F54B-A14F-A675538184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0190" name="Rectangle 5">
              <a:extLst>
                <a:ext uri="{FF2B5EF4-FFF2-40B4-BE49-F238E27FC236}">
                  <a16:creationId xmlns:a16="http://schemas.microsoft.com/office/drawing/2014/main" id="{09D2F7E1-736F-C949-8CC3-E846B05E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6">
              <a:extLst>
                <a:ext uri="{FF2B5EF4-FFF2-40B4-BE49-F238E27FC236}">
                  <a16:creationId xmlns:a16="http://schemas.microsoft.com/office/drawing/2014/main" id="{6B73A049-F43F-6347-B6F7-7A992767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7">
              <a:extLst>
                <a:ext uri="{FF2B5EF4-FFF2-40B4-BE49-F238E27FC236}">
                  <a16:creationId xmlns:a16="http://schemas.microsoft.com/office/drawing/2014/main" id="{69D8508A-F993-6749-838C-24A0C109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Rectangle 8">
              <a:extLst>
                <a:ext uri="{FF2B5EF4-FFF2-40B4-BE49-F238E27FC236}">
                  <a16:creationId xmlns:a16="http://schemas.microsoft.com/office/drawing/2014/main" id="{853D2AC2-7A3C-D849-A9CA-0F700704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Rectangle 9">
              <a:extLst>
                <a:ext uri="{FF2B5EF4-FFF2-40B4-BE49-F238E27FC236}">
                  <a16:creationId xmlns:a16="http://schemas.microsoft.com/office/drawing/2014/main" id="{AFD91D4C-141D-1947-BD45-C6B929E4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5" name="Rectangle 10">
              <a:extLst>
                <a:ext uri="{FF2B5EF4-FFF2-40B4-BE49-F238E27FC236}">
                  <a16:creationId xmlns:a16="http://schemas.microsoft.com/office/drawing/2014/main" id="{499F54FE-83E6-7F40-9D81-6417F5A9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6" name="Rectangle 11">
              <a:extLst>
                <a:ext uri="{FF2B5EF4-FFF2-40B4-BE49-F238E27FC236}">
                  <a16:creationId xmlns:a16="http://schemas.microsoft.com/office/drawing/2014/main" id="{EC71D797-7C3D-AD4B-AB26-2719B931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7" name="Rectangle 12">
              <a:extLst>
                <a:ext uri="{FF2B5EF4-FFF2-40B4-BE49-F238E27FC236}">
                  <a16:creationId xmlns:a16="http://schemas.microsoft.com/office/drawing/2014/main" id="{C5478339-F50F-3941-9B7F-B1AAA11D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8" name="Rectangle 13">
              <a:extLst>
                <a:ext uri="{FF2B5EF4-FFF2-40B4-BE49-F238E27FC236}">
                  <a16:creationId xmlns:a16="http://schemas.microsoft.com/office/drawing/2014/main" id="{D8271188-8B6B-074F-9C4C-8DA4D09C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9" name="Rectangle 14">
              <a:extLst>
                <a:ext uri="{FF2B5EF4-FFF2-40B4-BE49-F238E27FC236}">
                  <a16:creationId xmlns:a16="http://schemas.microsoft.com/office/drawing/2014/main" id="{10911035-C66D-174A-A31F-8047D435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179" name="Group 15">
            <a:extLst>
              <a:ext uri="{FF2B5EF4-FFF2-40B4-BE49-F238E27FC236}">
                <a16:creationId xmlns:a16="http://schemas.microsoft.com/office/drawing/2014/main" id="{25B94ACF-7EF3-4A46-A2A8-0BD4804CB89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0180" name="Rectangle 16">
              <a:extLst>
                <a:ext uri="{FF2B5EF4-FFF2-40B4-BE49-F238E27FC236}">
                  <a16:creationId xmlns:a16="http://schemas.microsoft.com/office/drawing/2014/main" id="{E6221AF2-A429-3043-A5C0-452CA6C3D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1" name="Rectangle 17">
              <a:extLst>
                <a:ext uri="{FF2B5EF4-FFF2-40B4-BE49-F238E27FC236}">
                  <a16:creationId xmlns:a16="http://schemas.microsoft.com/office/drawing/2014/main" id="{D87D7533-2935-9546-8C47-3DCC6A4E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2" name="Rectangle 18">
              <a:extLst>
                <a:ext uri="{FF2B5EF4-FFF2-40B4-BE49-F238E27FC236}">
                  <a16:creationId xmlns:a16="http://schemas.microsoft.com/office/drawing/2014/main" id="{852E9BF8-393C-B543-8D15-8DC28D4F1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3" name="Rectangle 19">
              <a:extLst>
                <a:ext uri="{FF2B5EF4-FFF2-40B4-BE49-F238E27FC236}">
                  <a16:creationId xmlns:a16="http://schemas.microsoft.com/office/drawing/2014/main" id="{481AE419-AF35-1A43-9DD0-272E24C8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4" name="Rectangle 20">
              <a:extLst>
                <a:ext uri="{FF2B5EF4-FFF2-40B4-BE49-F238E27FC236}">
                  <a16:creationId xmlns:a16="http://schemas.microsoft.com/office/drawing/2014/main" id="{13D256D3-0AD4-FD44-99A2-9DE62435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5" name="Rectangle 21">
              <a:extLst>
                <a:ext uri="{FF2B5EF4-FFF2-40B4-BE49-F238E27FC236}">
                  <a16:creationId xmlns:a16="http://schemas.microsoft.com/office/drawing/2014/main" id="{503BA814-78DA-0B4D-AC49-3D403F4B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6" name="Rectangle 22">
              <a:extLst>
                <a:ext uri="{FF2B5EF4-FFF2-40B4-BE49-F238E27FC236}">
                  <a16:creationId xmlns:a16="http://schemas.microsoft.com/office/drawing/2014/main" id="{06248CD2-268B-BA44-9E79-ACAC70DD0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7" name="Rectangle 23">
              <a:extLst>
                <a:ext uri="{FF2B5EF4-FFF2-40B4-BE49-F238E27FC236}">
                  <a16:creationId xmlns:a16="http://schemas.microsoft.com/office/drawing/2014/main" id="{8FBCD161-69B8-C84E-AA50-83C63B79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8" name="Rectangle 24">
              <a:extLst>
                <a:ext uri="{FF2B5EF4-FFF2-40B4-BE49-F238E27FC236}">
                  <a16:creationId xmlns:a16="http://schemas.microsoft.com/office/drawing/2014/main" id="{500A6CFE-9BDA-CA48-83AB-D8CDE081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9" name="Rectangle 25">
              <a:extLst>
                <a:ext uri="{FF2B5EF4-FFF2-40B4-BE49-F238E27FC236}">
                  <a16:creationId xmlns:a16="http://schemas.microsoft.com/office/drawing/2014/main" id="{5C9D21A1-7692-074E-AA0C-A5983D64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AD1ED3-86CF-43EF-59A6-DB431C10E697}"/>
              </a:ext>
            </a:extLst>
          </p:cNvPr>
          <p:cNvSpPr txBox="1"/>
          <p:nvPr/>
        </p:nvSpPr>
        <p:spPr>
          <a:xfrm>
            <a:off x="2295162" y="2562988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0800" algn="ctr" eaLnBrk="1" hangingPunct="1">
              <a:buFontTx/>
              <a:buNone/>
            </a:pPr>
            <a:r>
              <a:rPr lang="it-IT" altLang="en-U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DATABASES</a:t>
            </a:r>
            <a:endParaRPr lang="et-EE" altLang="en-US" sz="5400" b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C4D4BF07-44A7-5648-89C0-C1FB33B5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4450"/>
            <a:ext cx="8763000" cy="6477000"/>
          </a:xfrm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SECONDARY DATABASES</a:t>
            </a:r>
          </a:p>
          <a:p>
            <a:pPr marL="0" indent="14288" algn="ctr" eaLnBrk="1" hangingPunct="1">
              <a:buFontTx/>
              <a:buNone/>
            </a:pPr>
            <a:r>
              <a:rPr lang="en-GB" altLang="en-US" sz="2400" b="1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GB" altLang="en-US" sz="2400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(Universal Protein Resource)</a:t>
            </a:r>
            <a:r>
              <a:rPr lang="en-GB" altLang="en-US" sz="24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largest </a:t>
            </a:r>
            <a:r>
              <a:rPr lang="en-GB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catalog</a:t>
            </a: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protein information. 
It contains information on the sequence and function of proteins and is obtained from the set of information contained in Swiss-</a:t>
            </a:r>
            <a:r>
              <a:rPr lang="en-GB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</a:t>
            </a: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GB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PIR.</a:t>
            </a:r>
          </a:p>
        </p:txBody>
      </p:sp>
      <p:pic>
        <p:nvPicPr>
          <p:cNvPr id="51204" name="Immagine 2" descr="Screen Shot 2017-10-11 at 9.57.08 AM.png">
            <a:extLst>
              <a:ext uri="{FF2B5EF4-FFF2-40B4-BE49-F238E27FC236}">
                <a16:creationId xmlns:a16="http://schemas.microsoft.com/office/drawing/2014/main" id="{7B802A81-6A9B-E54C-B1AF-FD10598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466975"/>
            <a:ext cx="882491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8B16179-2674-B745-A4CB-01B4D257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813" y="19050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None/>
              <a:defRPr/>
            </a:pPr>
            <a:r>
              <a:rPr lang="en-GB" sz="2400" b="1" dirty="0">
                <a:latin typeface="Arial" charset="0"/>
              </a:rPr>
              <a:t> </a:t>
            </a:r>
            <a:r>
              <a:rPr lang="en-GB" altLang="en-US" sz="2800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http://www.uniprot.org/uniprot/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marL="0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527300" indent="0" eaLnBrk="1" hangingPunct="1">
              <a:buNone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>
                <a:latin typeface="Arial" charset="0"/>
              </a:rPr>
              <a:t>Swiss-</a:t>
            </a:r>
            <a:r>
              <a:rPr lang="en-GB" sz="2800" b="1" dirty="0" err="1">
                <a:latin typeface="Arial" charset="0"/>
              </a:rPr>
              <a:t>Prot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manually annotated records, information from literature</a:t>
            </a: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 err="1">
                <a:latin typeface="Arial" charset="0"/>
              </a:rPr>
              <a:t>TrEMBL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made by computational analysis, pending complete annotation</a:t>
            </a:r>
            <a:endParaRPr lang="en-GB" sz="2200" dirty="0">
              <a:latin typeface="Arial" charset="0"/>
            </a:endParaRPr>
          </a:p>
        </p:txBody>
      </p:sp>
      <p:pic>
        <p:nvPicPr>
          <p:cNvPr id="52228" name="Immagine 24" descr="Screen Shot 2017-10-11 at 9.57.08 AM.png">
            <a:extLst>
              <a:ext uri="{FF2B5EF4-FFF2-40B4-BE49-F238E27FC236}">
                <a16:creationId xmlns:a16="http://schemas.microsoft.com/office/drawing/2014/main" id="{04404D1E-3A05-4A47-85EB-6939560A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8067" r="74873"/>
          <a:stretch>
            <a:fillRect/>
          </a:stretch>
        </p:blipFill>
        <p:spPr bwMode="auto">
          <a:xfrm>
            <a:off x="141288" y="2116952"/>
            <a:ext cx="301783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ttangolo 1">
            <a:extLst>
              <a:ext uri="{FF2B5EF4-FFF2-40B4-BE49-F238E27FC236}">
                <a16:creationId xmlns:a16="http://schemas.microsoft.com/office/drawing/2014/main" id="{B0E45B2C-0DC7-324B-8844-8F63AE53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85825"/>
            <a:ext cx="8605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UniProt</a:t>
            </a:r>
            <a:r>
              <a:rPr lang="en-GB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Knowledgebase</a:t>
            </a:r>
            <a:r>
              <a:rPr lang="en-GB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central access point for extensive curated protein information, including function, classification, and cross-reference.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20A3A51-6BF3-29C5-1A9E-AF3EEE56C5C5}"/>
              </a:ext>
            </a:extLst>
          </p:cNvPr>
          <p:cNvSpPr txBox="1"/>
          <p:nvPr/>
        </p:nvSpPr>
        <p:spPr>
          <a:xfrm>
            <a:off x="932522" y="211202"/>
            <a:ext cx="7278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What is UniProt useful for?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7FB1D-6409-A88E-DCA7-C5913E360471}"/>
              </a:ext>
            </a:extLst>
          </p:cNvPr>
          <p:cNvSpPr txBox="1"/>
          <p:nvPr/>
        </p:nvSpPr>
        <p:spPr>
          <a:xfrm>
            <a:off x="211873" y="1393902"/>
            <a:ext cx="89321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Very useful to find protein sequence and functional information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Useful for evolutionary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 can find out: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Properties of proteins including the biological processes they are involved 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Post-translational modification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Variants observed intra species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Interactions with other molecules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Location in cells and organisms</a:t>
            </a:r>
          </a:p>
        </p:txBody>
      </p:sp>
    </p:spTree>
    <p:extLst>
      <p:ext uri="{BB962C8B-B14F-4D97-AF65-F5344CB8AC3E}">
        <p14:creationId xmlns:p14="http://schemas.microsoft.com/office/powerpoint/2010/main" val="3851578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6D303876-65B5-60B2-1615-85AFFB52C9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06137"/>
            <a:ext cx="8229600" cy="4041678"/>
          </a:xfrm>
        </p:spPr>
        <p:txBody>
          <a:bodyPr/>
          <a:lstStyle/>
          <a:p>
            <a:r>
              <a:rPr lang="en-US" altLang="en-US" sz="3600" dirty="0"/>
              <a:t>Technical design </a:t>
            </a:r>
          </a:p>
          <a:p>
            <a:pPr lvl="1"/>
            <a:r>
              <a:rPr lang="en-US" altLang="en-US" sz="3200" dirty="0"/>
              <a:t>Flat-files </a:t>
            </a:r>
          </a:p>
          <a:p>
            <a:pPr lvl="1"/>
            <a:r>
              <a:rPr lang="en-US" altLang="en-US" sz="3200" dirty="0"/>
              <a:t>Relational database (SQL) </a:t>
            </a:r>
          </a:p>
          <a:p>
            <a:pPr lvl="1"/>
            <a:r>
              <a:rPr lang="en-US" altLang="en-US" sz="3200" dirty="0"/>
              <a:t>Exchange/publication technologies (FTP, HTML, CORBA, XML,...) </a:t>
            </a:r>
          </a:p>
          <a:p>
            <a:endParaRPr lang="en-US" altLang="en-US" sz="36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F4CED5-F84E-1814-A7E6-9B2E64696AD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13317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How can we classify databases?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0A3D33B-B1A6-4349-8D30-BF5572C94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6567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eaLnBrk="1" hangingPunct="1">
              <a:buFontTx/>
              <a:buNone/>
            </a:pPr>
            <a:endParaRPr lang="en-GB" altLang="en-US" sz="24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Non-redundant Reference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UniRef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databases combine closely related sequences into a single record to speed searches.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Archive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UniParc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is a comprehensive repository, reflecting the history of all protein sequences. </a:t>
            </a:r>
            <a:b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sequences and information in 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 accessible via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2"/>
              </a:rPr>
              <a:t>text search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BLAST similarity search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and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FTP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14288" eaLnBrk="1" hangingPunct="1">
              <a:buFontTx/>
              <a:buNone/>
            </a:pPr>
            <a:endParaRPr lang="en-GB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3250" name="Group 8">
            <a:extLst>
              <a:ext uri="{FF2B5EF4-FFF2-40B4-BE49-F238E27FC236}">
                <a16:creationId xmlns:a16="http://schemas.microsoft.com/office/drawing/2014/main" id="{77FE9281-3D13-D94D-B08B-5651197F11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3263" name="Rectangle 9">
              <a:extLst>
                <a:ext uri="{FF2B5EF4-FFF2-40B4-BE49-F238E27FC236}">
                  <a16:creationId xmlns:a16="http://schemas.microsoft.com/office/drawing/2014/main" id="{56A86904-5F10-0746-AD62-9D71EE77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4" name="Rectangle 10">
              <a:extLst>
                <a:ext uri="{FF2B5EF4-FFF2-40B4-BE49-F238E27FC236}">
                  <a16:creationId xmlns:a16="http://schemas.microsoft.com/office/drawing/2014/main" id="{03077E48-03C6-8749-A3BF-B388DB6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5" name="Rectangle 11">
              <a:extLst>
                <a:ext uri="{FF2B5EF4-FFF2-40B4-BE49-F238E27FC236}">
                  <a16:creationId xmlns:a16="http://schemas.microsoft.com/office/drawing/2014/main" id="{20C43571-8228-7743-9AD0-548DBF2AA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6" name="Rectangle 12">
              <a:extLst>
                <a:ext uri="{FF2B5EF4-FFF2-40B4-BE49-F238E27FC236}">
                  <a16:creationId xmlns:a16="http://schemas.microsoft.com/office/drawing/2014/main" id="{7557F43C-6669-824D-998B-1F60429C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7" name="Rectangle 13">
              <a:extLst>
                <a:ext uri="{FF2B5EF4-FFF2-40B4-BE49-F238E27FC236}">
                  <a16:creationId xmlns:a16="http://schemas.microsoft.com/office/drawing/2014/main" id="{0E5311EE-13C4-C244-B9FA-AEB7BD9A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8" name="Rectangle 14">
              <a:extLst>
                <a:ext uri="{FF2B5EF4-FFF2-40B4-BE49-F238E27FC236}">
                  <a16:creationId xmlns:a16="http://schemas.microsoft.com/office/drawing/2014/main" id="{E764D5AB-AA89-B04F-BB67-9235092C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9" name="Rectangle 15">
              <a:extLst>
                <a:ext uri="{FF2B5EF4-FFF2-40B4-BE49-F238E27FC236}">
                  <a16:creationId xmlns:a16="http://schemas.microsoft.com/office/drawing/2014/main" id="{750DABA0-1EB2-F446-A487-5BD56CB2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0" name="Rectangle 16">
              <a:extLst>
                <a:ext uri="{FF2B5EF4-FFF2-40B4-BE49-F238E27FC236}">
                  <a16:creationId xmlns:a16="http://schemas.microsoft.com/office/drawing/2014/main" id="{0D926F57-FD43-5349-8288-CEBF7B6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1" name="Rectangle 17">
              <a:extLst>
                <a:ext uri="{FF2B5EF4-FFF2-40B4-BE49-F238E27FC236}">
                  <a16:creationId xmlns:a16="http://schemas.microsoft.com/office/drawing/2014/main" id="{DE630FA2-D701-FD40-B19A-93FBE2CA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2" name="Rectangle 18">
              <a:extLst>
                <a:ext uri="{FF2B5EF4-FFF2-40B4-BE49-F238E27FC236}">
                  <a16:creationId xmlns:a16="http://schemas.microsoft.com/office/drawing/2014/main" id="{6210C002-C5D5-D94D-A26F-16DD81D6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3251" name="Group 19">
            <a:extLst>
              <a:ext uri="{FF2B5EF4-FFF2-40B4-BE49-F238E27FC236}">
                <a16:creationId xmlns:a16="http://schemas.microsoft.com/office/drawing/2014/main" id="{856FCD29-AA56-F742-BED7-B5318C82146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3253" name="Rectangle 20">
              <a:extLst>
                <a:ext uri="{FF2B5EF4-FFF2-40B4-BE49-F238E27FC236}">
                  <a16:creationId xmlns:a16="http://schemas.microsoft.com/office/drawing/2014/main" id="{B0407CDA-133E-B041-899B-6684B4B41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4" name="Rectangle 21">
              <a:extLst>
                <a:ext uri="{FF2B5EF4-FFF2-40B4-BE49-F238E27FC236}">
                  <a16:creationId xmlns:a16="http://schemas.microsoft.com/office/drawing/2014/main" id="{D0F3C8EE-9D0C-5048-9F21-03E692017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5" name="Rectangle 22">
              <a:extLst>
                <a:ext uri="{FF2B5EF4-FFF2-40B4-BE49-F238E27FC236}">
                  <a16:creationId xmlns:a16="http://schemas.microsoft.com/office/drawing/2014/main" id="{0213E0DF-717E-074A-821F-5348CACC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6" name="Rectangle 23">
              <a:extLst>
                <a:ext uri="{FF2B5EF4-FFF2-40B4-BE49-F238E27FC236}">
                  <a16:creationId xmlns:a16="http://schemas.microsoft.com/office/drawing/2014/main" id="{8CA92D3E-8531-C04A-A192-E6F3F6B9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7" name="Rectangle 24">
              <a:extLst>
                <a:ext uri="{FF2B5EF4-FFF2-40B4-BE49-F238E27FC236}">
                  <a16:creationId xmlns:a16="http://schemas.microsoft.com/office/drawing/2014/main" id="{006D98BD-A693-CF4A-ACDF-FBFF72E2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8" name="Rectangle 25">
              <a:extLst>
                <a:ext uri="{FF2B5EF4-FFF2-40B4-BE49-F238E27FC236}">
                  <a16:creationId xmlns:a16="http://schemas.microsoft.com/office/drawing/2014/main" id="{D9DFDF73-CE12-AE45-80A3-D8394C4E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9" name="Rectangle 26">
              <a:extLst>
                <a:ext uri="{FF2B5EF4-FFF2-40B4-BE49-F238E27FC236}">
                  <a16:creationId xmlns:a16="http://schemas.microsoft.com/office/drawing/2014/main" id="{7E331EEE-A288-2C4A-B74C-C1A37919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0" name="Rectangle 27">
              <a:extLst>
                <a:ext uri="{FF2B5EF4-FFF2-40B4-BE49-F238E27FC236}">
                  <a16:creationId xmlns:a16="http://schemas.microsoft.com/office/drawing/2014/main" id="{1A2674A2-71B8-BB46-BC33-2C8AD423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1" name="Rectangle 28">
              <a:extLst>
                <a:ext uri="{FF2B5EF4-FFF2-40B4-BE49-F238E27FC236}">
                  <a16:creationId xmlns:a16="http://schemas.microsoft.com/office/drawing/2014/main" id="{A5EBDE1D-DB87-E845-94E0-3C93089A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2" name="Rectangle 29">
              <a:extLst>
                <a:ext uri="{FF2B5EF4-FFF2-40B4-BE49-F238E27FC236}">
                  <a16:creationId xmlns:a16="http://schemas.microsoft.com/office/drawing/2014/main" id="{96FF1A6A-8E3B-7A46-BFFB-543C55BF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3C6EA2-E6F4-7A53-C071-333C96070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9349"/>
            <a:ext cx="8885434" cy="227713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Schermata 10-2457674 alle 09.50.28.png">
            <a:extLst>
              <a:ext uri="{FF2B5EF4-FFF2-40B4-BE49-F238E27FC236}">
                <a16:creationId xmlns:a16="http://schemas.microsoft.com/office/drawing/2014/main" id="{53230328-8043-3349-B9BB-5304A3DD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/>
          <a:stretch>
            <a:fillRect/>
          </a:stretch>
        </p:blipFill>
        <p:spPr bwMode="auto">
          <a:xfrm>
            <a:off x="466283" y="272805"/>
            <a:ext cx="6931897" cy="302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4" descr="Schermata 10-2457674 alle 09.50.28.png">
            <a:extLst>
              <a:ext uri="{FF2B5EF4-FFF2-40B4-BE49-F238E27FC236}">
                <a16:creationId xmlns:a16="http://schemas.microsoft.com/office/drawing/2014/main" id="{78F4FAEB-FAD9-134D-8895-CABF9F78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4" t="8521" r="874" b="-8521"/>
          <a:stretch>
            <a:fillRect/>
          </a:stretch>
        </p:blipFill>
        <p:spPr bwMode="auto">
          <a:xfrm>
            <a:off x="1690245" y="3674817"/>
            <a:ext cx="6931897" cy="30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egnaposto contenuto 3" descr="Schermata 10-2457674 alle 09.54.13.png">
            <a:extLst>
              <a:ext uri="{FF2B5EF4-FFF2-40B4-BE49-F238E27FC236}">
                <a16:creationId xmlns:a16="http://schemas.microsoft.com/office/drawing/2014/main" id="{BA367B15-66C8-C64D-8C66-56E34A78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>
            <a:fillRect/>
          </a:stretch>
        </p:blipFill>
        <p:spPr/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2" descr="Schermata 10-2457674 alle 09.54.28.png">
            <a:extLst>
              <a:ext uri="{FF2B5EF4-FFF2-40B4-BE49-F238E27FC236}">
                <a16:creationId xmlns:a16="http://schemas.microsoft.com/office/drawing/2014/main" id="{B7BA5D32-BCF1-4149-B516-90B4B167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10-2457674 alle 09.54.53.png">
            <a:extLst>
              <a:ext uri="{FF2B5EF4-FFF2-40B4-BE49-F238E27FC236}">
                <a16:creationId xmlns:a16="http://schemas.microsoft.com/office/drawing/2014/main" id="{15B1479D-5008-EB47-98ED-690174C2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3" descr="Schermata 10-2457674 alle 09.57.26.png">
            <a:extLst>
              <a:ext uri="{FF2B5EF4-FFF2-40B4-BE49-F238E27FC236}">
                <a16:creationId xmlns:a16="http://schemas.microsoft.com/office/drawing/2014/main" id="{EBB8D4E2-4896-BE4D-8A96-0ECE3B14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4" descr="Schermata 10-2457674 alle 09.58.07.png">
            <a:extLst>
              <a:ext uri="{FF2B5EF4-FFF2-40B4-BE49-F238E27FC236}">
                <a16:creationId xmlns:a16="http://schemas.microsoft.com/office/drawing/2014/main" id="{7D36CBA8-DA78-EC48-B494-A29C35E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10-2458771 alle 09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" y="2566691"/>
            <a:ext cx="9144000" cy="37938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19" y="0"/>
            <a:ext cx="2752819" cy="27161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67000" y="777274"/>
            <a:ext cx="6065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it-IT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are </a:t>
            </a:r>
            <a:r>
              <a:rPr lang="it-IT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encoded</a:t>
            </a:r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926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erarchical mapping of Gene Ontology (GO) categories enriched in the... |  Download Scientific Diagram">
            <a:extLst>
              <a:ext uri="{FF2B5EF4-FFF2-40B4-BE49-F238E27FC236}">
                <a16:creationId xmlns:a16="http://schemas.microsoft.com/office/drawing/2014/main" id="{BCD20BB9-56A9-AB4F-B46D-BF4DB9D51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/>
          <a:stretch/>
        </p:blipFill>
        <p:spPr bwMode="auto">
          <a:xfrm>
            <a:off x="47505" y="1035050"/>
            <a:ext cx="5424332" cy="39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NAseq analysis | Gene ontology (GO) in R - YouTube">
            <a:extLst>
              <a:ext uri="{FF2B5EF4-FFF2-40B4-BE49-F238E27FC236}">
                <a16:creationId xmlns:a16="http://schemas.microsoft.com/office/drawing/2014/main" id="{ECC21B8E-4797-C203-347C-9DC5392BD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4" t="11846" r="8701" b="4260"/>
          <a:stretch/>
        </p:blipFill>
        <p:spPr bwMode="auto">
          <a:xfrm>
            <a:off x="5979226" y="2162117"/>
            <a:ext cx="2844140" cy="37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3C9D6-A725-107A-1483-5D9562316DA1}"/>
              </a:ext>
            </a:extLst>
          </p:cNvPr>
          <p:cNvSpPr txBox="1"/>
          <p:nvPr/>
        </p:nvSpPr>
        <p:spPr>
          <a:xfrm>
            <a:off x="7077700" y="5745165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Enrichment score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B1147-5078-EFFB-45BC-554289FF6CF8}"/>
              </a:ext>
            </a:extLst>
          </p:cNvPr>
          <p:cNvSpPr txBox="1"/>
          <p:nvPr/>
        </p:nvSpPr>
        <p:spPr>
          <a:xfrm>
            <a:off x="6606645" y="761487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list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82E655-4B9D-5C9A-5F05-0350F6715603}"/>
              </a:ext>
            </a:extLst>
          </p:cNvPr>
          <p:cNvCxnSpPr/>
          <p:nvPr/>
        </p:nvCxnSpPr>
        <p:spPr>
          <a:xfrm>
            <a:off x="7220197" y="1252849"/>
            <a:ext cx="0" cy="726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044815-2553-C497-B755-6925FD123D77}"/>
              </a:ext>
            </a:extLst>
          </p:cNvPr>
          <p:cNvSpPr txBox="1"/>
          <p:nvPr/>
        </p:nvSpPr>
        <p:spPr>
          <a:xfrm>
            <a:off x="7263750" y="1200495"/>
            <a:ext cx="1880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Statistical analysis of enriched GO terms</a:t>
            </a:r>
          </a:p>
        </p:txBody>
      </p:sp>
    </p:spTree>
    <p:extLst>
      <p:ext uri="{BB962C8B-B14F-4D97-AF65-F5344CB8AC3E}">
        <p14:creationId xmlns:p14="http://schemas.microsoft.com/office/powerpoint/2010/main" val="2523065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79705B0-E42D-8844-3ADA-4C459FECA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0213"/>
            <a:ext cx="9043639" cy="55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95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29" descr="Picture 11.png">
            <a:extLst>
              <a:ext uri="{FF2B5EF4-FFF2-40B4-BE49-F238E27FC236}">
                <a16:creationId xmlns:a16="http://schemas.microsoft.com/office/drawing/2014/main" id="{F338BF62-00C3-7F42-B4E5-A4CA1BC0F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8"/>
          <a:stretch/>
        </p:blipFill>
        <p:spPr bwMode="auto">
          <a:xfrm>
            <a:off x="201242" y="1189038"/>
            <a:ext cx="6572992" cy="295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B347C32A-FCF3-AA45-9D53-0EE82E9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DBC8CD3-3124-1747-9782-65E5D72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FF8C0182-5ED6-3546-BAD9-990773CC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4CD2EF02-3C5B-7440-BE43-1206040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81000"/>
            <a:ext cx="3007934" cy="579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DD9E4141-8CAB-804B-9DA2-B920480F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2873" y="222250"/>
            <a:ext cx="59345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dirty="0" err="1">
                <a:latin typeface="Arial" panose="020B0604020202020204" pitchFamily="34" charset="0"/>
              </a:rPr>
              <a:t>Unified</a:t>
            </a: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sz="1800" dirty="0" err="1">
                <a:latin typeface="Arial" panose="020B0604020202020204" pitchFamily="34" charset="0"/>
              </a:rPr>
              <a:t>interface</a:t>
            </a:r>
            <a:r>
              <a:rPr lang="it-IT" altLang="en-US" sz="1800" dirty="0">
                <a:latin typeface="Arial" panose="020B0604020202020204" pitchFamily="34" charset="0"/>
              </a:rPr>
              <a:t> to </a:t>
            </a:r>
            <a:r>
              <a:rPr lang="it-IT" altLang="en-US" sz="1800" dirty="0" err="1">
                <a:latin typeface="Arial" panose="020B0604020202020204" pitchFamily="34" charset="0"/>
              </a:rPr>
              <a:t>search</a:t>
            </a:r>
            <a:r>
              <a:rPr lang="it-IT" altLang="en-US" sz="1800" dirty="0">
                <a:latin typeface="Arial" panose="020B0604020202020204" pitchFamily="34" charset="0"/>
              </a:rPr>
              <a:t> for information on </a:t>
            </a:r>
            <a:r>
              <a:rPr lang="it-IT" altLang="en-US" sz="1800" dirty="0" err="1">
                <a:latin typeface="Arial" panose="020B0604020202020204" pitchFamily="34" charset="0"/>
              </a:rPr>
              <a:t>genetic</a:t>
            </a: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sz="1800" dirty="0" err="1">
                <a:latin typeface="Arial" panose="020B0604020202020204" pitchFamily="34" charset="0"/>
              </a:rPr>
              <a:t>sequences</a:t>
            </a:r>
            <a:r>
              <a:rPr lang="it-IT" altLang="en-US" sz="1800" dirty="0">
                <a:latin typeface="Arial" panose="020B0604020202020204" pitchFamily="34" charset="0"/>
              </a:rPr>
              <a:t> and loci. </a:t>
            </a:r>
          </a:p>
          <a:p>
            <a:pPr algn="just" eaLnBrk="1" hangingPunct="1"/>
            <a:r>
              <a:rPr lang="it-IT" altLang="en-US" sz="1800" dirty="0">
                <a:latin typeface="Arial" panose="020B0604020202020204" pitchFamily="34" charset="0"/>
              </a:rPr>
              <a:t>Information on official nomenclature, </a:t>
            </a:r>
            <a:r>
              <a:rPr lang="it-IT" altLang="en-US" sz="1800" dirty="0" err="1">
                <a:latin typeface="Arial" panose="020B0604020202020204" pitchFamily="34" charset="0"/>
              </a:rPr>
              <a:t>accession</a:t>
            </a: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sz="1800" dirty="0" err="1">
                <a:latin typeface="Arial" panose="020B0604020202020204" pitchFamily="34" charset="0"/>
              </a:rPr>
              <a:t>numbers</a:t>
            </a:r>
            <a:r>
              <a:rPr lang="it-IT" altLang="en-US" sz="1800" dirty="0">
                <a:latin typeface="Arial" panose="020B0604020202020204" pitchFamily="34" charset="0"/>
              </a:rPr>
              <a:t>, </a:t>
            </a:r>
            <a:r>
              <a:rPr lang="it-IT" altLang="en-US" sz="1800" dirty="0" err="1">
                <a:latin typeface="Arial" panose="020B0604020202020204" pitchFamily="34" charset="0"/>
              </a:rPr>
              <a:t>phenotypes</a:t>
            </a:r>
            <a:r>
              <a:rPr lang="it-IT" altLang="en-US" sz="1800" dirty="0">
                <a:latin typeface="Arial" panose="020B0604020202020204" pitchFamily="34" charset="0"/>
              </a:rPr>
              <a:t>, MIM </a:t>
            </a:r>
            <a:r>
              <a:rPr lang="it-IT" altLang="en-US" sz="1800" dirty="0" err="1">
                <a:latin typeface="Arial" panose="020B0604020202020204" pitchFamily="34" charset="0"/>
              </a:rPr>
              <a:t>numbers</a:t>
            </a:r>
            <a:r>
              <a:rPr lang="it-IT" altLang="en-US" sz="1800" dirty="0">
                <a:latin typeface="Arial" panose="020B0604020202020204" pitchFamily="34" charset="0"/>
              </a:rPr>
              <a:t>, </a:t>
            </a:r>
            <a:r>
              <a:rPr lang="it-IT" altLang="en-US" sz="1800" dirty="0" err="1">
                <a:latin typeface="Arial" panose="020B0604020202020204" pitchFamily="34" charset="0"/>
              </a:rPr>
              <a:t>UniGene</a:t>
            </a:r>
            <a:r>
              <a:rPr lang="it-IT" altLang="en-US" sz="1800" dirty="0">
                <a:latin typeface="Arial" panose="020B0604020202020204" pitchFamily="34" charset="0"/>
              </a:rPr>
              <a:t> clusters, </a:t>
            </a:r>
            <a:r>
              <a:rPr lang="it-IT" altLang="en-US" sz="1800" dirty="0" err="1">
                <a:latin typeface="Arial" panose="020B0604020202020204" pitchFamily="34" charset="0"/>
              </a:rPr>
              <a:t>homology</a:t>
            </a:r>
            <a:r>
              <a:rPr lang="it-IT" altLang="en-US" sz="1800" dirty="0">
                <a:latin typeface="Arial" panose="020B0604020202020204" pitchFamily="34" charset="0"/>
              </a:rPr>
              <a:t>, </a:t>
            </a:r>
            <a:r>
              <a:rPr lang="it-IT" altLang="en-US" sz="1800" dirty="0" err="1">
                <a:latin typeface="Arial" panose="020B0604020202020204" pitchFamily="34" charset="0"/>
              </a:rPr>
              <a:t>map</a:t>
            </a:r>
            <a:r>
              <a:rPr lang="it-IT" altLang="en-US" sz="1800" dirty="0">
                <a:latin typeface="Arial" panose="020B0604020202020204" pitchFamily="34" charset="0"/>
              </a:rPr>
              <a:t> locations and links to </a:t>
            </a:r>
            <a:r>
              <a:rPr lang="it-IT" altLang="en-US" sz="1800" dirty="0" err="1">
                <a:latin typeface="Arial" panose="020B0604020202020204" pitchFamily="34" charset="0"/>
              </a:rPr>
              <a:t>other</a:t>
            </a:r>
            <a:r>
              <a:rPr lang="it-IT" altLang="en-US" sz="1800" dirty="0">
                <a:latin typeface="Arial" panose="020B0604020202020204" pitchFamily="34" charset="0"/>
              </a:rPr>
              <a:t> websites.</a:t>
            </a:r>
            <a:endParaRPr lang="it-IT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59399" name="Group 8">
            <a:extLst>
              <a:ext uri="{FF2B5EF4-FFF2-40B4-BE49-F238E27FC236}">
                <a16:creationId xmlns:a16="http://schemas.microsoft.com/office/drawing/2014/main" id="{41F73F90-4A10-0B43-AC2D-01D5094E6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9411" name="Rectangle 9">
              <a:extLst>
                <a:ext uri="{FF2B5EF4-FFF2-40B4-BE49-F238E27FC236}">
                  <a16:creationId xmlns:a16="http://schemas.microsoft.com/office/drawing/2014/main" id="{E73A51AA-8429-2446-AAC2-7282C1067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2" name="Rectangle 10">
              <a:extLst>
                <a:ext uri="{FF2B5EF4-FFF2-40B4-BE49-F238E27FC236}">
                  <a16:creationId xmlns:a16="http://schemas.microsoft.com/office/drawing/2014/main" id="{52DB0483-1BAF-9549-B6C7-AED6A64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3" name="Rectangle 11">
              <a:extLst>
                <a:ext uri="{FF2B5EF4-FFF2-40B4-BE49-F238E27FC236}">
                  <a16:creationId xmlns:a16="http://schemas.microsoft.com/office/drawing/2014/main" id="{F86C8992-5B0D-2645-869C-3A295EBA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4" name="Rectangle 12">
              <a:extLst>
                <a:ext uri="{FF2B5EF4-FFF2-40B4-BE49-F238E27FC236}">
                  <a16:creationId xmlns:a16="http://schemas.microsoft.com/office/drawing/2014/main" id="{F4E7CC02-D801-AB42-9AE9-79C16EFC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5" name="Rectangle 13">
              <a:extLst>
                <a:ext uri="{FF2B5EF4-FFF2-40B4-BE49-F238E27FC236}">
                  <a16:creationId xmlns:a16="http://schemas.microsoft.com/office/drawing/2014/main" id="{EEBDE070-AEBB-A845-8B9B-100D75A3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6" name="Rectangle 14">
              <a:extLst>
                <a:ext uri="{FF2B5EF4-FFF2-40B4-BE49-F238E27FC236}">
                  <a16:creationId xmlns:a16="http://schemas.microsoft.com/office/drawing/2014/main" id="{C666B49E-A46B-9941-8DF8-CA8AB15B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7" name="Rectangle 15">
              <a:extLst>
                <a:ext uri="{FF2B5EF4-FFF2-40B4-BE49-F238E27FC236}">
                  <a16:creationId xmlns:a16="http://schemas.microsoft.com/office/drawing/2014/main" id="{1F0C5121-250F-CF4C-A51F-D64D51197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8" name="Rectangle 16">
              <a:extLst>
                <a:ext uri="{FF2B5EF4-FFF2-40B4-BE49-F238E27FC236}">
                  <a16:creationId xmlns:a16="http://schemas.microsoft.com/office/drawing/2014/main" id="{56E27FD3-D0DA-8241-99D4-A8F0C2F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9" name="Rectangle 17">
              <a:extLst>
                <a:ext uri="{FF2B5EF4-FFF2-40B4-BE49-F238E27FC236}">
                  <a16:creationId xmlns:a16="http://schemas.microsoft.com/office/drawing/2014/main" id="{FC923822-0DC2-2047-A91C-067447F9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20" name="Rectangle 18">
              <a:extLst>
                <a:ext uri="{FF2B5EF4-FFF2-40B4-BE49-F238E27FC236}">
                  <a16:creationId xmlns:a16="http://schemas.microsoft.com/office/drawing/2014/main" id="{935C8BD1-F164-1847-B06D-89A6AC3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9400" name="Group 19">
            <a:extLst>
              <a:ext uri="{FF2B5EF4-FFF2-40B4-BE49-F238E27FC236}">
                <a16:creationId xmlns:a16="http://schemas.microsoft.com/office/drawing/2014/main" id="{395288AC-03B3-3A4F-ABD7-52987CF2E36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9401" name="Rectangle 20">
              <a:extLst>
                <a:ext uri="{FF2B5EF4-FFF2-40B4-BE49-F238E27FC236}">
                  <a16:creationId xmlns:a16="http://schemas.microsoft.com/office/drawing/2014/main" id="{5D7A4B91-809D-5543-B73A-1CB17BED0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2" name="Rectangle 21">
              <a:extLst>
                <a:ext uri="{FF2B5EF4-FFF2-40B4-BE49-F238E27FC236}">
                  <a16:creationId xmlns:a16="http://schemas.microsoft.com/office/drawing/2014/main" id="{B08DB6A0-05F8-EB4D-AF54-1686498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3" name="Rectangle 22">
              <a:extLst>
                <a:ext uri="{FF2B5EF4-FFF2-40B4-BE49-F238E27FC236}">
                  <a16:creationId xmlns:a16="http://schemas.microsoft.com/office/drawing/2014/main" id="{11657E04-644E-3B45-8D81-BA5869F16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4" name="Rectangle 23">
              <a:extLst>
                <a:ext uri="{FF2B5EF4-FFF2-40B4-BE49-F238E27FC236}">
                  <a16:creationId xmlns:a16="http://schemas.microsoft.com/office/drawing/2014/main" id="{81CB2268-A380-9D48-9B9E-59125E0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5" name="Rectangle 24">
              <a:extLst>
                <a:ext uri="{FF2B5EF4-FFF2-40B4-BE49-F238E27FC236}">
                  <a16:creationId xmlns:a16="http://schemas.microsoft.com/office/drawing/2014/main" id="{B5F57EDD-8944-2642-B372-B3D27F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6" name="Rectangle 25">
              <a:extLst>
                <a:ext uri="{FF2B5EF4-FFF2-40B4-BE49-F238E27FC236}">
                  <a16:creationId xmlns:a16="http://schemas.microsoft.com/office/drawing/2014/main" id="{063EB934-CD4D-9642-976F-D1B337F6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7" name="Rectangle 26">
              <a:extLst>
                <a:ext uri="{FF2B5EF4-FFF2-40B4-BE49-F238E27FC236}">
                  <a16:creationId xmlns:a16="http://schemas.microsoft.com/office/drawing/2014/main" id="{6E03494B-CCD0-4348-843D-45480864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8" name="Rectangle 27">
              <a:extLst>
                <a:ext uri="{FF2B5EF4-FFF2-40B4-BE49-F238E27FC236}">
                  <a16:creationId xmlns:a16="http://schemas.microsoft.com/office/drawing/2014/main" id="{0EEF51D4-0F20-654A-BF0E-03087647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9" name="Rectangle 28">
              <a:extLst>
                <a:ext uri="{FF2B5EF4-FFF2-40B4-BE49-F238E27FC236}">
                  <a16:creationId xmlns:a16="http://schemas.microsoft.com/office/drawing/2014/main" id="{5B5A71F8-F2F6-D343-AF3A-EB96B711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0" name="Rectangle 29">
              <a:extLst>
                <a:ext uri="{FF2B5EF4-FFF2-40B4-BE49-F238E27FC236}">
                  <a16:creationId xmlns:a16="http://schemas.microsoft.com/office/drawing/2014/main" id="{35A76E96-8F86-4747-B1E9-265027BEB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63EB97A-FA88-0955-4553-60B6E262B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97"/>
          <a:stretch/>
        </p:blipFill>
        <p:spPr>
          <a:xfrm>
            <a:off x="151180" y="4083069"/>
            <a:ext cx="7069546" cy="1200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E6FD8-3D5A-9C01-D2D1-C9971107C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02" t="48054" r="21016" b="-2892"/>
          <a:stretch/>
        </p:blipFill>
        <p:spPr>
          <a:xfrm>
            <a:off x="2481879" y="5257800"/>
            <a:ext cx="2976167" cy="15448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59E374F8-D349-CE0C-0F87-0B57AE9F6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Availability </a:t>
            </a:r>
          </a:p>
          <a:p>
            <a:pPr lvl="1"/>
            <a:r>
              <a:rPr lang="en-US" altLang="en-US" u="sng" dirty="0"/>
              <a:t>Publicly available, no restrictions </a:t>
            </a:r>
          </a:p>
          <a:p>
            <a:pPr lvl="1"/>
            <a:r>
              <a:rPr lang="en-US" altLang="en-US" dirty="0"/>
              <a:t>Available, but with copyright </a:t>
            </a:r>
          </a:p>
          <a:p>
            <a:pPr lvl="1"/>
            <a:r>
              <a:rPr lang="en-US" altLang="en-US" dirty="0"/>
              <a:t>Accessible, but not downloadable </a:t>
            </a:r>
          </a:p>
          <a:p>
            <a:pPr lvl="1"/>
            <a:r>
              <a:rPr lang="en-US" altLang="en-US" dirty="0"/>
              <a:t>Academic, but not freely available </a:t>
            </a:r>
          </a:p>
          <a:p>
            <a:pPr lvl="1"/>
            <a:r>
              <a:rPr lang="en-US" altLang="en-US" dirty="0"/>
              <a:t>Proprietary, commercial; possibly free for academics </a:t>
            </a:r>
          </a:p>
          <a:p>
            <a:endParaRPr lang="en-US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D42640F-B136-92C2-0324-E7A5D2CBCE5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13317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How can we classify databases?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82E7FA5-B6BA-8048-913D-64D5C042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96838"/>
            <a:ext cx="18415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B1A8CDD-D477-B244-BAA7-74EA3F18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53B6B971-8B9E-114A-90BC-A96FD11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0420" name="Group 7">
            <a:extLst>
              <a:ext uri="{FF2B5EF4-FFF2-40B4-BE49-F238E27FC236}">
                <a16:creationId xmlns:a16="http://schemas.microsoft.com/office/drawing/2014/main" id="{4157DC30-6B3F-B842-B7CE-F6C40BBFA1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0434" name="Rectangle 8">
              <a:extLst>
                <a:ext uri="{FF2B5EF4-FFF2-40B4-BE49-F238E27FC236}">
                  <a16:creationId xmlns:a16="http://schemas.microsoft.com/office/drawing/2014/main" id="{C234FA8B-2A8F-D647-AB75-9783E568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5" name="Rectangle 9">
              <a:extLst>
                <a:ext uri="{FF2B5EF4-FFF2-40B4-BE49-F238E27FC236}">
                  <a16:creationId xmlns:a16="http://schemas.microsoft.com/office/drawing/2014/main" id="{70132F0A-0B0A-3E4C-83E3-72E467BE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6" name="Rectangle 10">
              <a:extLst>
                <a:ext uri="{FF2B5EF4-FFF2-40B4-BE49-F238E27FC236}">
                  <a16:creationId xmlns:a16="http://schemas.microsoft.com/office/drawing/2014/main" id="{12AA79BE-48FC-FB4F-8C97-5A9408924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7" name="Rectangle 11">
              <a:extLst>
                <a:ext uri="{FF2B5EF4-FFF2-40B4-BE49-F238E27FC236}">
                  <a16:creationId xmlns:a16="http://schemas.microsoft.com/office/drawing/2014/main" id="{4917DF0D-867C-0D4A-9D10-8DC4A62B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8" name="Rectangle 12">
              <a:extLst>
                <a:ext uri="{FF2B5EF4-FFF2-40B4-BE49-F238E27FC236}">
                  <a16:creationId xmlns:a16="http://schemas.microsoft.com/office/drawing/2014/main" id="{4E3591CB-2B17-754E-85D2-41573900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9" name="Rectangle 13">
              <a:extLst>
                <a:ext uri="{FF2B5EF4-FFF2-40B4-BE49-F238E27FC236}">
                  <a16:creationId xmlns:a16="http://schemas.microsoft.com/office/drawing/2014/main" id="{9547EB74-DD5C-4B48-A39E-9CD328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0" name="Rectangle 14">
              <a:extLst>
                <a:ext uri="{FF2B5EF4-FFF2-40B4-BE49-F238E27FC236}">
                  <a16:creationId xmlns:a16="http://schemas.microsoft.com/office/drawing/2014/main" id="{D5F79917-4CCD-9440-BD22-D08C7FCE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1" name="Rectangle 15">
              <a:extLst>
                <a:ext uri="{FF2B5EF4-FFF2-40B4-BE49-F238E27FC236}">
                  <a16:creationId xmlns:a16="http://schemas.microsoft.com/office/drawing/2014/main" id="{EF80CD85-F790-3F40-8858-6C52C04D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2" name="Rectangle 16">
              <a:extLst>
                <a:ext uri="{FF2B5EF4-FFF2-40B4-BE49-F238E27FC236}">
                  <a16:creationId xmlns:a16="http://schemas.microsoft.com/office/drawing/2014/main" id="{4666E3E6-9348-3845-8682-00268E8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3" name="Rectangle 17">
              <a:extLst>
                <a:ext uri="{FF2B5EF4-FFF2-40B4-BE49-F238E27FC236}">
                  <a16:creationId xmlns:a16="http://schemas.microsoft.com/office/drawing/2014/main" id="{8E1B997C-F914-7E49-B711-8858EF38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0421" name="Group 18">
            <a:extLst>
              <a:ext uri="{FF2B5EF4-FFF2-40B4-BE49-F238E27FC236}">
                <a16:creationId xmlns:a16="http://schemas.microsoft.com/office/drawing/2014/main" id="{165A6941-2E42-3C47-9E58-BDCB5386FA1F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0424" name="Rectangle 19">
              <a:extLst>
                <a:ext uri="{FF2B5EF4-FFF2-40B4-BE49-F238E27FC236}">
                  <a16:creationId xmlns:a16="http://schemas.microsoft.com/office/drawing/2014/main" id="{895F6FDE-1325-1A4B-94FF-5E5CB655D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5" name="Rectangle 20">
              <a:extLst>
                <a:ext uri="{FF2B5EF4-FFF2-40B4-BE49-F238E27FC236}">
                  <a16:creationId xmlns:a16="http://schemas.microsoft.com/office/drawing/2014/main" id="{3E9EC071-9C48-674E-A932-0F31BDEF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6" name="Rectangle 21">
              <a:extLst>
                <a:ext uri="{FF2B5EF4-FFF2-40B4-BE49-F238E27FC236}">
                  <a16:creationId xmlns:a16="http://schemas.microsoft.com/office/drawing/2014/main" id="{A5155205-3BFC-6741-ACD6-E8A845DC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7" name="Rectangle 22">
              <a:extLst>
                <a:ext uri="{FF2B5EF4-FFF2-40B4-BE49-F238E27FC236}">
                  <a16:creationId xmlns:a16="http://schemas.microsoft.com/office/drawing/2014/main" id="{25C222A1-7D20-7C4E-8210-3EADBE8D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8" name="Rectangle 23">
              <a:extLst>
                <a:ext uri="{FF2B5EF4-FFF2-40B4-BE49-F238E27FC236}">
                  <a16:creationId xmlns:a16="http://schemas.microsoft.com/office/drawing/2014/main" id="{FAD4B46E-059D-A14A-A0FB-EA2097BD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9" name="Rectangle 24">
              <a:extLst>
                <a:ext uri="{FF2B5EF4-FFF2-40B4-BE49-F238E27FC236}">
                  <a16:creationId xmlns:a16="http://schemas.microsoft.com/office/drawing/2014/main" id="{6F2D827A-0BE4-FE43-9FA3-F1456610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0" name="Rectangle 25">
              <a:extLst>
                <a:ext uri="{FF2B5EF4-FFF2-40B4-BE49-F238E27FC236}">
                  <a16:creationId xmlns:a16="http://schemas.microsoft.com/office/drawing/2014/main" id="{66EF7E01-7B7B-104B-9EF8-B3646D3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1" name="Rectangle 26">
              <a:extLst>
                <a:ext uri="{FF2B5EF4-FFF2-40B4-BE49-F238E27FC236}">
                  <a16:creationId xmlns:a16="http://schemas.microsoft.com/office/drawing/2014/main" id="{E51D8B06-8493-5E45-B2CE-710CBAC03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2" name="Rectangle 27">
              <a:extLst>
                <a:ext uri="{FF2B5EF4-FFF2-40B4-BE49-F238E27FC236}">
                  <a16:creationId xmlns:a16="http://schemas.microsoft.com/office/drawing/2014/main" id="{85E32ACC-9A27-0344-93A3-0FABB034D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3" name="Rectangle 28">
              <a:extLst>
                <a:ext uri="{FF2B5EF4-FFF2-40B4-BE49-F238E27FC236}">
                  <a16:creationId xmlns:a16="http://schemas.microsoft.com/office/drawing/2014/main" id="{36903D94-2274-4443-B82E-AE3F7B456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0422" name="Immagine 28" descr="Picture 12.png">
            <a:extLst>
              <a:ext uri="{FF2B5EF4-FFF2-40B4-BE49-F238E27FC236}">
                <a16:creationId xmlns:a16="http://schemas.microsoft.com/office/drawing/2014/main" id="{2B6CC9AC-BDDF-314D-8B82-4231E685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627063"/>
            <a:ext cx="72580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5">
            <a:extLst>
              <a:ext uri="{FF2B5EF4-FFF2-40B4-BE49-F238E27FC236}">
                <a16:creationId xmlns:a16="http://schemas.microsoft.com/office/drawing/2014/main" id="{40EAEF50-4415-484B-8A65-A5BC0192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613DE-75DD-4C32-EC13-B5B7B23F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2" y="1570613"/>
            <a:ext cx="8787740" cy="35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7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3D501711-835E-D34D-932A-9198141B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A20EEB3-9B5B-FA48-B2BE-EF6A8FEB0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0DA52FBC-CDF4-AE47-8AEB-EBE37DCA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1444" name="Group 8">
            <a:extLst>
              <a:ext uri="{FF2B5EF4-FFF2-40B4-BE49-F238E27FC236}">
                <a16:creationId xmlns:a16="http://schemas.microsoft.com/office/drawing/2014/main" id="{7D76251C-0C3A-624B-9957-6DBA4CC10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1458" name="Rectangle 9">
              <a:extLst>
                <a:ext uri="{FF2B5EF4-FFF2-40B4-BE49-F238E27FC236}">
                  <a16:creationId xmlns:a16="http://schemas.microsoft.com/office/drawing/2014/main" id="{14A83EBE-34C9-6D49-9146-A1605EDE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9" name="Rectangle 10">
              <a:extLst>
                <a:ext uri="{FF2B5EF4-FFF2-40B4-BE49-F238E27FC236}">
                  <a16:creationId xmlns:a16="http://schemas.microsoft.com/office/drawing/2014/main" id="{8236857B-F483-3D4E-9D69-DD122AF9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0" name="Rectangle 11">
              <a:extLst>
                <a:ext uri="{FF2B5EF4-FFF2-40B4-BE49-F238E27FC236}">
                  <a16:creationId xmlns:a16="http://schemas.microsoft.com/office/drawing/2014/main" id="{B0551A24-A91F-DC47-8958-B299E6F1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1" name="Rectangle 12">
              <a:extLst>
                <a:ext uri="{FF2B5EF4-FFF2-40B4-BE49-F238E27FC236}">
                  <a16:creationId xmlns:a16="http://schemas.microsoft.com/office/drawing/2014/main" id="{11633F75-7D83-DC47-A79A-63F4D750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2" name="Rectangle 13">
              <a:extLst>
                <a:ext uri="{FF2B5EF4-FFF2-40B4-BE49-F238E27FC236}">
                  <a16:creationId xmlns:a16="http://schemas.microsoft.com/office/drawing/2014/main" id="{426E29FC-268C-0F46-BA5C-D021F0AD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3" name="Rectangle 14">
              <a:extLst>
                <a:ext uri="{FF2B5EF4-FFF2-40B4-BE49-F238E27FC236}">
                  <a16:creationId xmlns:a16="http://schemas.microsoft.com/office/drawing/2014/main" id="{92AD15FA-782F-E243-B027-4F6CEBEE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4" name="Rectangle 15">
              <a:extLst>
                <a:ext uri="{FF2B5EF4-FFF2-40B4-BE49-F238E27FC236}">
                  <a16:creationId xmlns:a16="http://schemas.microsoft.com/office/drawing/2014/main" id="{278C0C29-5E30-FE42-9912-AF99F64F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5" name="Rectangle 16">
              <a:extLst>
                <a:ext uri="{FF2B5EF4-FFF2-40B4-BE49-F238E27FC236}">
                  <a16:creationId xmlns:a16="http://schemas.microsoft.com/office/drawing/2014/main" id="{1960B343-9F29-1C40-9FF4-CFD8A5EE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6" name="Rectangle 17">
              <a:extLst>
                <a:ext uri="{FF2B5EF4-FFF2-40B4-BE49-F238E27FC236}">
                  <a16:creationId xmlns:a16="http://schemas.microsoft.com/office/drawing/2014/main" id="{3C6E4976-7D33-F546-8B29-8AE8E61A5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7" name="Rectangle 18">
              <a:extLst>
                <a:ext uri="{FF2B5EF4-FFF2-40B4-BE49-F238E27FC236}">
                  <a16:creationId xmlns:a16="http://schemas.microsoft.com/office/drawing/2014/main" id="{CEB027B3-56CB-7C48-AAC9-CBC96428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1445" name="Group 19">
            <a:extLst>
              <a:ext uri="{FF2B5EF4-FFF2-40B4-BE49-F238E27FC236}">
                <a16:creationId xmlns:a16="http://schemas.microsoft.com/office/drawing/2014/main" id="{0DD2998B-1078-C044-B9E1-C47A9F76FA14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1448" name="Rectangle 20">
              <a:extLst>
                <a:ext uri="{FF2B5EF4-FFF2-40B4-BE49-F238E27FC236}">
                  <a16:creationId xmlns:a16="http://schemas.microsoft.com/office/drawing/2014/main" id="{D9F45BF4-4362-C54D-A797-592A1E5F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49" name="Rectangle 21">
              <a:extLst>
                <a:ext uri="{FF2B5EF4-FFF2-40B4-BE49-F238E27FC236}">
                  <a16:creationId xmlns:a16="http://schemas.microsoft.com/office/drawing/2014/main" id="{5789AB3B-1562-7244-9796-83832BCD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0" name="Rectangle 22">
              <a:extLst>
                <a:ext uri="{FF2B5EF4-FFF2-40B4-BE49-F238E27FC236}">
                  <a16:creationId xmlns:a16="http://schemas.microsoft.com/office/drawing/2014/main" id="{3A8D9A64-A168-CE47-99B1-15B8876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1" name="Rectangle 23">
              <a:extLst>
                <a:ext uri="{FF2B5EF4-FFF2-40B4-BE49-F238E27FC236}">
                  <a16:creationId xmlns:a16="http://schemas.microsoft.com/office/drawing/2014/main" id="{D0CDC71C-4756-A743-9A21-9AC83BA3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2" name="Rectangle 24">
              <a:extLst>
                <a:ext uri="{FF2B5EF4-FFF2-40B4-BE49-F238E27FC236}">
                  <a16:creationId xmlns:a16="http://schemas.microsoft.com/office/drawing/2014/main" id="{BC806735-C966-8647-8CFC-F312F4C4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3" name="Rectangle 25">
              <a:extLst>
                <a:ext uri="{FF2B5EF4-FFF2-40B4-BE49-F238E27FC236}">
                  <a16:creationId xmlns:a16="http://schemas.microsoft.com/office/drawing/2014/main" id="{998DBD11-1D4A-9344-BFFA-5AABC71A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4" name="Rectangle 26">
              <a:extLst>
                <a:ext uri="{FF2B5EF4-FFF2-40B4-BE49-F238E27FC236}">
                  <a16:creationId xmlns:a16="http://schemas.microsoft.com/office/drawing/2014/main" id="{193BA9F0-8C02-354D-924C-E67ADD3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5" name="Rectangle 27">
              <a:extLst>
                <a:ext uri="{FF2B5EF4-FFF2-40B4-BE49-F238E27FC236}">
                  <a16:creationId xmlns:a16="http://schemas.microsoft.com/office/drawing/2014/main" id="{4AB2C5AF-8BC6-B04B-8B50-1F1C0CD5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6" name="Rectangle 28">
              <a:extLst>
                <a:ext uri="{FF2B5EF4-FFF2-40B4-BE49-F238E27FC236}">
                  <a16:creationId xmlns:a16="http://schemas.microsoft.com/office/drawing/2014/main" id="{D2144CE6-89A7-2C4C-B1C7-4FBC5D8A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7" name="Rectangle 29">
              <a:extLst>
                <a:ext uri="{FF2B5EF4-FFF2-40B4-BE49-F238E27FC236}">
                  <a16:creationId xmlns:a16="http://schemas.microsoft.com/office/drawing/2014/main" id="{E72ED314-B23B-024B-ABC4-70A374F7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1446" name="Immagine 29" descr="Picture 13.png">
            <a:extLst>
              <a:ext uri="{FF2B5EF4-FFF2-40B4-BE49-F238E27FC236}">
                <a16:creationId xmlns:a16="http://schemas.microsoft.com/office/drawing/2014/main" id="{E493734E-9A2C-154A-8437-7421A6F4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4975"/>
            <a:ext cx="73326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5">
            <a:extLst>
              <a:ext uri="{FF2B5EF4-FFF2-40B4-BE49-F238E27FC236}">
                <a16:creationId xmlns:a16="http://schemas.microsoft.com/office/drawing/2014/main" id="{6AF68EB7-0498-3140-901B-174E8214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D08DA78-A922-BC4D-811D-8525A3FB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935921F-4417-AC4F-ACCB-78507ED1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883636DB-8CD0-6D4F-96C2-F9A622BCD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2468" name="Group 8">
            <a:extLst>
              <a:ext uri="{FF2B5EF4-FFF2-40B4-BE49-F238E27FC236}">
                <a16:creationId xmlns:a16="http://schemas.microsoft.com/office/drawing/2014/main" id="{9BCE12B8-21BC-8C48-A359-65C7531D61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2482" name="Rectangle 9">
              <a:extLst>
                <a:ext uri="{FF2B5EF4-FFF2-40B4-BE49-F238E27FC236}">
                  <a16:creationId xmlns:a16="http://schemas.microsoft.com/office/drawing/2014/main" id="{F361B353-5DF3-354E-8228-89511E01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3" name="Rectangle 10">
              <a:extLst>
                <a:ext uri="{FF2B5EF4-FFF2-40B4-BE49-F238E27FC236}">
                  <a16:creationId xmlns:a16="http://schemas.microsoft.com/office/drawing/2014/main" id="{ED299813-3FA1-DA4F-9401-D3B762A8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4" name="Rectangle 11">
              <a:extLst>
                <a:ext uri="{FF2B5EF4-FFF2-40B4-BE49-F238E27FC236}">
                  <a16:creationId xmlns:a16="http://schemas.microsoft.com/office/drawing/2014/main" id="{DD25919A-0772-2845-8024-C99F9BD7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5" name="Rectangle 12">
              <a:extLst>
                <a:ext uri="{FF2B5EF4-FFF2-40B4-BE49-F238E27FC236}">
                  <a16:creationId xmlns:a16="http://schemas.microsoft.com/office/drawing/2014/main" id="{226A5E0F-7715-7F4B-A24E-68974ADCB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6" name="Rectangle 13">
              <a:extLst>
                <a:ext uri="{FF2B5EF4-FFF2-40B4-BE49-F238E27FC236}">
                  <a16:creationId xmlns:a16="http://schemas.microsoft.com/office/drawing/2014/main" id="{7A3EF30C-B24A-1142-B554-7BB18775E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7" name="Rectangle 14">
              <a:extLst>
                <a:ext uri="{FF2B5EF4-FFF2-40B4-BE49-F238E27FC236}">
                  <a16:creationId xmlns:a16="http://schemas.microsoft.com/office/drawing/2014/main" id="{FB60F354-85C2-0E4B-A656-4DE514E2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8" name="Rectangle 15">
              <a:extLst>
                <a:ext uri="{FF2B5EF4-FFF2-40B4-BE49-F238E27FC236}">
                  <a16:creationId xmlns:a16="http://schemas.microsoft.com/office/drawing/2014/main" id="{6F426A71-0180-5C4D-AD5A-7EF6F6941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9" name="Rectangle 16">
              <a:extLst>
                <a:ext uri="{FF2B5EF4-FFF2-40B4-BE49-F238E27FC236}">
                  <a16:creationId xmlns:a16="http://schemas.microsoft.com/office/drawing/2014/main" id="{723505FB-1D3D-1348-B774-3829E54A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0" name="Rectangle 17">
              <a:extLst>
                <a:ext uri="{FF2B5EF4-FFF2-40B4-BE49-F238E27FC236}">
                  <a16:creationId xmlns:a16="http://schemas.microsoft.com/office/drawing/2014/main" id="{D8EF46E0-AA5D-5643-B2EC-2CA5C7F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1" name="Rectangle 18">
              <a:extLst>
                <a:ext uri="{FF2B5EF4-FFF2-40B4-BE49-F238E27FC236}">
                  <a16:creationId xmlns:a16="http://schemas.microsoft.com/office/drawing/2014/main" id="{4568E57F-39CE-2D4E-BCFC-68BC1169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id="{46AA2BFA-8E02-3445-86E3-9B772C8ACCA3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2472" name="Rectangle 20">
              <a:extLst>
                <a:ext uri="{FF2B5EF4-FFF2-40B4-BE49-F238E27FC236}">
                  <a16:creationId xmlns:a16="http://schemas.microsoft.com/office/drawing/2014/main" id="{3DDE3E44-35EA-9642-9BF7-9E4514DD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3" name="Rectangle 21">
              <a:extLst>
                <a:ext uri="{FF2B5EF4-FFF2-40B4-BE49-F238E27FC236}">
                  <a16:creationId xmlns:a16="http://schemas.microsoft.com/office/drawing/2014/main" id="{5CF8181F-163C-E749-A491-7111EB40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4" name="Rectangle 22">
              <a:extLst>
                <a:ext uri="{FF2B5EF4-FFF2-40B4-BE49-F238E27FC236}">
                  <a16:creationId xmlns:a16="http://schemas.microsoft.com/office/drawing/2014/main" id="{6495DE15-0863-E743-85D4-3A22D8EA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5" name="Rectangle 23">
              <a:extLst>
                <a:ext uri="{FF2B5EF4-FFF2-40B4-BE49-F238E27FC236}">
                  <a16:creationId xmlns:a16="http://schemas.microsoft.com/office/drawing/2014/main" id="{C6D0C47B-F76E-8E4A-BA9C-828808E4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6" name="Rectangle 24">
              <a:extLst>
                <a:ext uri="{FF2B5EF4-FFF2-40B4-BE49-F238E27FC236}">
                  <a16:creationId xmlns:a16="http://schemas.microsoft.com/office/drawing/2014/main" id="{CEE21311-75E1-2846-8951-74DF55C0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7" name="Rectangle 25">
              <a:extLst>
                <a:ext uri="{FF2B5EF4-FFF2-40B4-BE49-F238E27FC236}">
                  <a16:creationId xmlns:a16="http://schemas.microsoft.com/office/drawing/2014/main" id="{096681F3-3F95-7041-9A33-E582CD89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8" name="Rectangle 26">
              <a:extLst>
                <a:ext uri="{FF2B5EF4-FFF2-40B4-BE49-F238E27FC236}">
                  <a16:creationId xmlns:a16="http://schemas.microsoft.com/office/drawing/2014/main" id="{B7636DA4-3984-8245-886A-408DF25C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9" name="Rectangle 27">
              <a:extLst>
                <a:ext uri="{FF2B5EF4-FFF2-40B4-BE49-F238E27FC236}">
                  <a16:creationId xmlns:a16="http://schemas.microsoft.com/office/drawing/2014/main" id="{61448523-E68B-6A40-9AEF-88DDA7F2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0" name="Rectangle 28">
              <a:extLst>
                <a:ext uri="{FF2B5EF4-FFF2-40B4-BE49-F238E27FC236}">
                  <a16:creationId xmlns:a16="http://schemas.microsoft.com/office/drawing/2014/main" id="{9C6D5477-9156-5A42-B8DE-3E0F3F6FA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1" name="Rectangle 29">
              <a:extLst>
                <a:ext uri="{FF2B5EF4-FFF2-40B4-BE49-F238E27FC236}">
                  <a16:creationId xmlns:a16="http://schemas.microsoft.com/office/drawing/2014/main" id="{1A212BD9-E37E-7848-85EA-43AD2E2A9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9DA8C1C7-751A-D94C-8CA8-32F121544D84}"/>
              </a:ext>
            </a:extLst>
          </p:cNvPr>
          <p:cNvSpPr/>
          <p:nvPr/>
        </p:nvSpPr>
        <p:spPr>
          <a:xfrm>
            <a:off x="134938" y="609283"/>
            <a:ext cx="8947150" cy="58169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RefSeq</a:t>
            </a:r>
            <a:r>
              <a:rPr lang="it-IT" sz="36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it-IT" sz="3600" b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  <a:p>
            <a:pPr>
              <a:defRPr/>
            </a:pPr>
            <a:r>
              <a:rPr lang="it-IT" sz="28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Reference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collection</a:t>
            </a:r>
            <a:r>
              <a:rPr lang="it-IT" sz="28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genomic</a:t>
            </a:r>
            <a:r>
              <a:rPr lang="it-IT" sz="28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 DNA,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transcripts</a:t>
            </a:r>
            <a:r>
              <a:rPr lang="it-IT" sz="28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, and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proteins</a:t>
            </a:r>
            <a:endParaRPr lang="it-IT" sz="2800" dirty="0">
              <a:solidFill>
                <a:schemeClr val="bg1"/>
              </a:solidFill>
              <a:highlight>
                <a:srgbClr val="000080"/>
              </a:highlight>
              <a:latin typeface="Arial"/>
              <a:ea typeface="ＭＳ Ｐゴシック" charset="0"/>
              <a:cs typeface="Arial"/>
            </a:endParaRPr>
          </a:p>
          <a:p>
            <a:pPr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Distinguishing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Features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non-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redundancy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explicitly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linked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nucleotide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sequences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updates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reflect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knowledge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data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biology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data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validation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and format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consistency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accessions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with '_'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character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by NCBI staff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collaborators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with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reviewed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records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indicated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75BD697E-FA09-5541-BECC-E7E28F61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AE9E644F-D537-3748-8A7A-D0197DFD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51795989-7926-E94E-8A54-1D0BB65C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3492" name="Group 8">
            <a:extLst>
              <a:ext uri="{FF2B5EF4-FFF2-40B4-BE49-F238E27FC236}">
                <a16:creationId xmlns:a16="http://schemas.microsoft.com/office/drawing/2014/main" id="{BCB953C6-5FDA-C54C-902D-EF06046C6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3506" name="Rectangle 9">
              <a:extLst>
                <a:ext uri="{FF2B5EF4-FFF2-40B4-BE49-F238E27FC236}">
                  <a16:creationId xmlns:a16="http://schemas.microsoft.com/office/drawing/2014/main" id="{75AE2D80-3F9F-1042-A144-9DBDCCB7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7" name="Rectangle 10">
              <a:extLst>
                <a:ext uri="{FF2B5EF4-FFF2-40B4-BE49-F238E27FC236}">
                  <a16:creationId xmlns:a16="http://schemas.microsoft.com/office/drawing/2014/main" id="{045B305F-E939-2544-ACDA-ED1CA5AFF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8" name="Rectangle 11">
              <a:extLst>
                <a:ext uri="{FF2B5EF4-FFF2-40B4-BE49-F238E27FC236}">
                  <a16:creationId xmlns:a16="http://schemas.microsoft.com/office/drawing/2014/main" id="{665B31E3-ACDF-C945-990A-60967E9A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9" name="Rectangle 12">
              <a:extLst>
                <a:ext uri="{FF2B5EF4-FFF2-40B4-BE49-F238E27FC236}">
                  <a16:creationId xmlns:a16="http://schemas.microsoft.com/office/drawing/2014/main" id="{12917801-1DD9-5E4C-B196-6DACA886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0" name="Rectangle 13">
              <a:extLst>
                <a:ext uri="{FF2B5EF4-FFF2-40B4-BE49-F238E27FC236}">
                  <a16:creationId xmlns:a16="http://schemas.microsoft.com/office/drawing/2014/main" id="{C1D724B2-CBD0-5A43-A3C6-8A03B6E5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1" name="Rectangle 14">
              <a:extLst>
                <a:ext uri="{FF2B5EF4-FFF2-40B4-BE49-F238E27FC236}">
                  <a16:creationId xmlns:a16="http://schemas.microsoft.com/office/drawing/2014/main" id="{1B4B9A54-4913-884D-A644-83871EF9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2" name="Rectangle 15">
              <a:extLst>
                <a:ext uri="{FF2B5EF4-FFF2-40B4-BE49-F238E27FC236}">
                  <a16:creationId xmlns:a16="http://schemas.microsoft.com/office/drawing/2014/main" id="{C246298E-1CFB-A940-B2A0-89F024C2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3" name="Rectangle 16">
              <a:extLst>
                <a:ext uri="{FF2B5EF4-FFF2-40B4-BE49-F238E27FC236}">
                  <a16:creationId xmlns:a16="http://schemas.microsoft.com/office/drawing/2014/main" id="{BC441497-B08A-BD4A-BE2A-87434346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4" name="Rectangle 17">
              <a:extLst>
                <a:ext uri="{FF2B5EF4-FFF2-40B4-BE49-F238E27FC236}">
                  <a16:creationId xmlns:a16="http://schemas.microsoft.com/office/drawing/2014/main" id="{5D2991DA-1509-BF43-80EB-8A3A5B94C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5" name="Rectangle 18">
              <a:extLst>
                <a:ext uri="{FF2B5EF4-FFF2-40B4-BE49-F238E27FC236}">
                  <a16:creationId xmlns:a16="http://schemas.microsoft.com/office/drawing/2014/main" id="{2552E695-A388-5342-BC8D-84A58E2E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3493" name="Group 19">
            <a:extLst>
              <a:ext uri="{FF2B5EF4-FFF2-40B4-BE49-F238E27FC236}">
                <a16:creationId xmlns:a16="http://schemas.microsoft.com/office/drawing/2014/main" id="{06BC97FD-E98F-8C47-AE95-7AC366080742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3496" name="Rectangle 20">
              <a:extLst>
                <a:ext uri="{FF2B5EF4-FFF2-40B4-BE49-F238E27FC236}">
                  <a16:creationId xmlns:a16="http://schemas.microsoft.com/office/drawing/2014/main" id="{36C266C9-DE77-8A4F-A9FD-F1EA00C0B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7" name="Rectangle 21">
              <a:extLst>
                <a:ext uri="{FF2B5EF4-FFF2-40B4-BE49-F238E27FC236}">
                  <a16:creationId xmlns:a16="http://schemas.microsoft.com/office/drawing/2014/main" id="{4AFED78D-2C70-F04A-9821-0F8E2C615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8" name="Rectangle 22">
              <a:extLst>
                <a:ext uri="{FF2B5EF4-FFF2-40B4-BE49-F238E27FC236}">
                  <a16:creationId xmlns:a16="http://schemas.microsoft.com/office/drawing/2014/main" id="{95DF4772-2457-AB4E-BBAC-E94F594F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9" name="Rectangle 23">
              <a:extLst>
                <a:ext uri="{FF2B5EF4-FFF2-40B4-BE49-F238E27FC236}">
                  <a16:creationId xmlns:a16="http://schemas.microsoft.com/office/drawing/2014/main" id="{B0BD982F-CAB4-4F49-ACFC-0AA4E54A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0" name="Rectangle 24">
              <a:extLst>
                <a:ext uri="{FF2B5EF4-FFF2-40B4-BE49-F238E27FC236}">
                  <a16:creationId xmlns:a16="http://schemas.microsoft.com/office/drawing/2014/main" id="{5EC48320-9D57-4045-8659-B02ACA96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1" name="Rectangle 25">
              <a:extLst>
                <a:ext uri="{FF2B5EF4-FFF2-40B4-BE49-F238E27FC236}">
                  <a16:creationId xmlns:a16="http://schemas.microsoft.com/office/drawing/2014/main" id="{70321A60-78BA-C642-8351-6FE64742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2" name="Rectangle 26">
              <a:extLst>
                <a:ext uri="{FF2B5EF4-FFF2-40B4-BE49-F238E27FC236}">
                  <a16:creationId xmlns:a16="http://schemas.microsoft.com/office/drawing/2014/main" id="{9CC1107F-9594-5146-BB67-23A49893B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3" name="Rectangle 27">
              <a:extLst>
                <a:ext uri="{FF2B5EF4-FFF2-40B4-BE49-F238E27FC236}">
                  <a16:creationId xmlns:a16="http://schemas.microsoft.com/office/drawing/2014/main" id="{31970F5F-CA84-8F4C-BB35-D83B45FA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4" name="Rectangle 28">
              <a:extLst>
                <a:ext uri="{FF2B5EF4-FFF2-40B4-BE49-F238E27FC236}">
                  <a16:creationId xmlns:a16="http://schemas.microsoft.com/office/drawing/2014/main" id="{FD8BEBF5-0C6E-7645-970C-1869349A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5" name="Rectangle 29">
              <a:extLst>
                <a:ext uri="{FF2B5EF4-FFF2-40B4-BE49-F238E27FC236}">
                  <a16:creationId xmlns:a16="http://schemas.microsoft.com/office/drawing/2014/main" id="{274B163A-743C-6842-A13F-35697B2F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3494" name="Immagine 28" descr="Picture 14.png">
            <a:extLst>
              <a:ext uri="{FF2B5EF4-FFF2-40B4-BE49-F238E27FC236}">
                <a16:creationId xmlns:a16="http://schemas.microsoft.com/office/drawing/2014/main" id="{FA1BEFF8-61FC-344D-A8D9-F90481486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636588"/>
            <a:ext cx="6043613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5">
            <a:extLst>
              <a:ext uri="{FF2B5EF4-FFF2-40B4-BE49-F238E27FC236}">
                <a16:creationId xmlns:a16="http://schemas.microsoft.com/office/drawing/2014/main" id="{958D5277-E046-0342-B4DE-630A595D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85FBAEE-48BC-494A-BF72-317C8898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5128A1F6-CCF6-8945-8B92-F8D1882F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0DABF3BC-4EC6-7B40-BEE4-916813F3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4516" name="Group 7">
            <a:extLst>
              <a:ext uri="{FF2B5EF4-FFF2-40B4-BE49-F238E27FC236}">
                <a16:creationId xmlns:a16="http://schemas.microsoft.com/office/drawing/2014/main" id="{97362C30-613A-5E40-A13A-C44AE0E6D1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4529" name="Rectangle 8">
              <a:extLst>
                <a:ext uri="{FF2B5EF4-FFF2-40B4-BE49-F238E27FC236}">
                  <a16:creationId xmlns:a16="http://schemas.microsoft.com/office/drawing/2014/main" id="{7838F554-169F-A54B-9A9A-C7617263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0" name="Rectangle 9">
              <a:extLst>
                <a:ext uri="{FF2B5EF4-FFF2-40B4-BE49-F238E27FC236}">
                  <a16:creationId xmlns:a16="http://schemas.microsoft.com/office/drawing/2014/main" id="{AADB1E46-4BD6-FC4F-88A1-F83E4CC50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1" name="Rectangle 10">
              <a:extLst>
                <a:ext uri="{FF2B5EF4-FFF2-40B4-BE49-F238E27FC236}">
                  <a16:creationId xmlns:a16="http://schemas.microsoft.com/office/drawing/2014/main" id="{380281FE-55A0-4649-8E14-02DDDBF3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2" name="Rectangle 11">
              <a:extLst>
                <a:ext uri="{FF2B5EF4-FFF2-40B4-BE49-F238E27FC236}">
                  <a16:creationId xmlns:a16="http://schemas.microsoft.com/office/drawing/2014/main" id="{17ACCBAB-752F-254C-9D50-7636E782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3" name="Rectangle 12">
              <a:extLst>
                <a:ext uri="{FF2B5EF4-FFF2-40B4-BE49-F238E27FC236}">
                  <a16:creationId xmlns:a16="http://schemas.microsoft.com/office/drawing/2014/main" id="{5FF0C253-8137-B246-AB8C-E5B48E2F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4" name="Rectangle 13">
              <a:extLst>
                <a:ext uri="{FF2B5EF4-FFF2-40B4-BE49-F238E27FC236}">
                  <a16:creationId xmlns:a16="http://schemas.microsoft.com/office/drawing/2014/main" id="{338360C8-3DF7-7A4D-B477-D2667D7D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5" name="Rectangle 14">
              <a:extLst>
                <a:ext uri="{FF2B5EF4-FFF2-40B4-BE49-F238E27FC236}">
                  <a16:creationId xmlns:a16="http://schemas.microsoft.com/office/drawing/2014/main" id="{F2497087-757F-0F44-A6F6-22A9ACFD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6" name="Rectangle 15">
              <a:extLst>
                <a:ext uri="{FF2B5EF4-FFF2-40B4-BE49-F238E27FC236}">
                  <a16:creationId xmlns:a16="http://schemas.microsoft.com/office/drawing/2014/main" id="{D1584FCB-112B-D84F-BE51-B5288E0C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7" name="Rectangle 16">
              <a:extLst>
                <a:ext uri="{FF2B5EF4-FFF2-40B4-BE49-F238E27FC236}">
                  <a16:creationId xmlns:a16="http://schemas.microsoft.com/office/drawing/2014/main" id="{2F0E4747-6FB2-9842-B324-99648EE8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8" name="Rectangle 17">
              <a:extLst>
                <a:ext uri="{FF2B5EF4-FFF2-40B4-BE49-F238E27FC236}">
                  <a16:creationId xmlns:a16="http://schemas.microsoft.com/office/drawing/2014/main" id="{217D7A1C-7A6D-6749-AAF9-6843182D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4517" name="Group 18">
            <a:extLst>
              <a:ext uri="{FF2B5EF4-FFF2-40B4-BE49-F238E27FC236}">
                <a16:creationId xmlns:a16="http://schemas.microsoft.com/office/drawing/2014/main" id="{BF4860A8-47B6-6A46-A010-C51DEA14875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4519" name="Rectangle 19">
              <a:extLst>
                <a:ext uri="{FF2B5EF4-FFF2-40B4-BE49-F238E27FC236}">
                  <a16:creationId xmlns:a16="http://schemas.microsoft.com/office/drawing/2014/main" id="{47440DC7-08E9-5B49-A08A-21DCF242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0" name="Rectangle 20">
              <a:extLst>
                <a:ext uri="{FF2B5EF4-FFF2-40B4-BE49-F238E27FC236}">
                  <a16:creationId xmlns:a16="http://schemas.microsoft.com/office/drawing/2014/main" id="{63993092-204B-DC44-AB0D-B15A5CC24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1" name="Rectangle 21">
              <a:extLst>
                <a:ext uri="{FF2B5EF4-FFF2-40B4-BE49-F238E27FC236}">
                  <a16:creationId xmlns:a16="http://schemas.microsoft.com/office/drawing/2014/main" id="{C68E5942-EBB1-0047-B731-A58BA2226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2" name="Rectangle 22">
              <a:extLst>
                <a:ext uri="{FF2B5EF4-FFF2-40B4-BE49-F238E27FC236}">
                  <a16:creationId xmlns:a16="http://schemas.microsoft.com/office/drawing/2014/main" id="{A665C34F-E215-D243-8CB2-6D49CEC0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3" name="Rectangle 23">
              <a:extLst>
                <a:ext uri="{FF2B5EF4-FFF2-40B4-BE49-F238E27FC236}">
                  <a16:creationId xmlns:a16="http://schemas.microsoft.com/office/drawing/2014/main" id="{E2E4A4E0-ABB2-2E40-9028-DC1BCA88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4" name="Rectangle 24">
              <a:extLst>
                <a:ext uri="{FF2B5EF4-FFF2-40B4-BE49-F238E27FC236}">
                  <a16:creationId xmlns:a16="http://schemas.microsoft.com/office/drawing/2014/main" id="{8F3E8C9F-A9E5-C840-8A15-61AFF51D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5" name="Rectangle 25">
              <a:extLst>
                <a:ext uri="{FF2B5EF4-FFF2-40B4-BE49-F238E27FC236}">
                  <a16:creationId xmlns:a16="http://schemas.microsoft.com/office/drawing/2014/main" id="{4E806686-A8B6-6C44-9852-B0BB8329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6" name="Rectangle 26">
              <a:extLst>
                <a:ext uri="{FF2B5EF4-FFF2-40B4-BE49-F238E27FC236}">
                  <a16:creationId xmlns:a16="http://schemas.microsoft.com/office/drawing/2014/main" id="{66E96441-FEF3-8247-8895-9A171A85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7" name="Rectangle 27">
              <a:extLst>
                <a:ext uri="{FF2B5EF4-FFF2-40B4-BE49-F238E27FC236}">
                  <a16:creationId xmlns:a16="http://schemas.microsoft.com/office/drawing/2014/main" id="{D715B863-C628-C648-8E63-3B194DFB3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8" name="Rectangle 28">
              <a:extLst>
                <a:ext uri="{FF2B5EF4-FFF2-40B4-BE49-F238E27FC236}">
                  <a16:creationId xmlns:a16="http://schemas.microsoft.com/office/drawing/2014/main" id="{2A8FE169-4861-D94A-BC22-F0CC62AA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D7BAA6-3688-4273-ACF4-92B0F0E6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341"/>
            <a:ext cx="9057421" cy="373253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SECONDARY DATABASES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Information </a:t>
            </a:r>
            <a:r>
              <a:rPr lang="it-IT" altLang="en-US" sz="2800" dirty="0" err="1">
                <a:solidFill>
                  <a:srgbClr val="0070C0"/>
                </a:solidFill>
                <a:latin typeface="Arial" panose="020B0604020202020204" pitchFamily="34" charset="0"/>
              </a:rPr>
              <a:t>retrieval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Developed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at</a:t>
            </a:r>
            <a:r>
              <a:rPr lang="it-IT" altLang="en-US" dirty="0">
                <a:latin typeface="Arial" panose="020B0604020202020204" pitchFamily="34" charset="0"/>
              </a:rPr>
              <a:t> the NCBI to </a:t>
            </a:r>
            <a:r>
              <a:rPr lang="it-IT" altLang="en-US" dirty="0" err="1">
                <a:latin typeface="Arial" panose="020B0604020202020204" pitchFamily="34" charset="0"/>
              </a:rPr>
              <a:t>allow</a:t>
            </a:r>
            <a:r>
              <a:rPr lang="it-IT" altLang="en-US" dirty="0">
                <a:latin typeface="Arial" panose="020B0604020202020204" pitchFamily="34" charset="0"/>
              </a:rPr>
              <a:t> access to </a:t>
            </a:r>
            <a:r>
              <a:rPr lang="it-IT" altLang="en-US" dirty="0" err="1">
                <a:latin typeface="Arial" panose="020B0604020202020204" pitchFamily="34" charset="0"/>
              </a:rPr>
              <a:t>molecular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biology</a:t>
            </a:r>
            <a:r>
              <a:rPr lang="it-IT" altLang="en-US" dirty="0">
                <a:latin typeface="Arial" panose="020B0604020202020204" pitchFamily="34" charset="0"/>
              </a:rPr>
              <a:t> data and </a:t>
            </a:r>
            <a:r>
              <a:rPr lang="it-IT" altLang="en-US" dirty="0" err="1">
                <a:latin typeface="Arial" panose="020B0604020202020204" pitchFamily="34" charset="0"/>
              </a:rPr>
              <a:t>bibliographic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citations</a:t>
            </a:r>
            <a:r>
              <a:rPr lang="it-IT" altLang="en-US" dirty="0">
                <a:latin typeface="Arial" panose="020B0604020202020204" pitchFamily="34" charset="0"/>
              </a:rPr>
              <a:t>.
 </a:t>
            </a:r>
            <a:r>
              <a:rPr lang="it-IT" altLang="en-US" dirty="0" err="1">
                <a:latin typeface="Arial" panose="020B0604020202020204" pitchFamily="34" charset="0"/>
              </a:rPr>
              <a:t>It</a:t>
            </a:r>
            <a:r>
              <a:rPr lang="it-IT" altLang="en-US" dirty="0">
                <a:latin typeface="Arial" panose="020B0604020202020204" pitchFamily="34" charset="0"/>
              </a:rPr>
              <a:t> exploits the concept of "</a:t>
            </a:r>
            <a:r>
              <a:rPr lang="it-IT" altLang="en-US" dirty="0" err="1">
                <a:latin typeface="Arial" panose="020B0604020202020204" pitchFamily="34" charset="0"/>
              </a:rPr>
              <a:t>neighbouring</a:t>
            </a:r>
            <a:r>
              <a:rPr lang="it-IT" altLang="en-US" dirty="0">
                <a:latin typeface="Arial" panose="020B0604020202020204" pitchFamily="34" charset="0"/>
              </a:rPr>
              <a:t>": the </a:t>
            </a:r>
            <a:r>
              <a:rPr lang="it-IT" altLang="en-US" dirty="0" err="1">
                <a:latin typeface="Arial" panose="020B0604020202020204" pitchFamily="34" charset="0"/>
              </a:rPr>
              <a:t>possibility</a:t>
            </a:r>
            <a:r>
              <a:rPr lang="it-IT" altLang="en-US" dirty="0">
                <a:latin typeface="Arial" panose="020B0604020202020204" pitchFamily="34" charset="0"/>
              </a:rPr>
              <a:t> of linking </a:t>
            </a:r>
            <a:r>
              <a:rPr lang="it-IT" altLang="en-US" dirty="0" err="1">
                <a:latin typeface="Arial" panose="020B0604020202020204" pitchFamily="34" charset="0"/>
              </a:rPr>
              <a:t>different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objects</a:t>
            </a:r>
            <a:r>
              <a:rPr lang="it-IT" altLang="en-US" dirty="0">
                <a:latin typeface="Arial" panose="020B0604020202020204" pitchFamily="34" charset="0"/>
              </a:rPr>
              <a:t> from </a:t>
            </a:r>
            <a:r>
              <a:rPr lang="it-IT" altLang="en-US" dirty="0" err="1">
                <a:latin typeface="Arial" panose="020B0604020202020204" pitchFamily="34" charset="0"/>
              </a:rPr>
              <a:t>different</a:t>
            </a:r>
            <a:r>
              <a:rPr lang="it-IT" altLang="en-US" dirty="0">
                <a:latin typeface="Arial" panose="020B0604020202020204" pitchFamily="34" charset="0"/>
              </a:rPr>
              <a:t> databases to </a:t>
            </a:r>
            <a:r>
              <a:rPr lang="it-IT" altLang="en-US" dirty="0" err="1">
                <a:latin typeface="Arial" panose="020B0604020202020204" pitchFamily="34" charset="0"/>
              </a:rPr>
              <a:t>each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other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regardless</a:t>
            </a:r>
            <a:r>
              <a:rPr lang="it-IT" altLang="en-US" dirty="0">
                <a:latin typeface="Arial" panose="020B0604020202020204" pitchFamily="34" charset="0"/>
              </a:rPr>
              <a:t> of </a:t>
            </a:r>
            <a:r>
              <a:rPr lang="it-IT" altLang="en-US" dirty="0" err="1">
                <a:latin typeface="Arial" panose="020B0604020202020204" pitchFamily="34" charset="0"/>
              </a:rPr>
              <a:t>whether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they</a:t>
            </a:r>
            <a:r>
              <a:rPr lang="it-IT" altLang="en-US" dirty="0">
                <a:latin typeface="Arial" panose="020B0604020202020204" pitchFamily="34" charset="0"/>
              </a:rPr>
              <a:t> are </a:t>
            </a:r>
            <a:r>
              <a:rPr lang="it-IT" altLang="en-US" dirty="0" err="1">
                <a:latin typeface="Arial" panose="020B0604020202020204" pitchFamily="34" charset="0"/>
              </a:rPr>
              <a:t>directly</a:t>
            </a:r>
            <a:r>
              <a:rPr lang="it-IT" altLang="en-US" dirty="0">
                <a:latin typeface="Arial" panose="020B0604020202020204" pitchFamily="34" charset="0"/>
              </a:rPr>
              <a:t> "cross-</a:t>
            </a:r>
            <a:r>
              <a:rPr lang="it-IT" altLang="en-US" dirty="0" err="1">
                <a:latin typeface="Arial" panose="020B0604020202020204" pitchFamily="34" charset="0"/>
              </a:rPr>
              <a:t>referenced</a:t>
            </a:r>
            <a:r>
              <a:rPr lang="it-IT" altLang="en-US" dirty="0">
                <a:latin typeface="Arial" panose="020B0604020202020204" pitchFamily="34" charset="0"/>
              </a:rPr>
              <a:t>". 
 </a:t>
            </a:r>
            <a:r>
              <a:rPr lang="it-IT" altLang="en-US" dirty="0" err="1">
                <a:latin typeface="Arial" panose="020B0604020202020204" pitchFamily="34" charset="0"/>
              </a:rPr>
              <a:t>Typically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it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allows</a:t>
            </a:r>
            <a:r>
              <a:rPr lang="it-IT" altLang="en-US" dirty="0">
                <a:latin typeface="Arial" panose="020B0604020202020204" pitchFamily="34" charset="0"/>
              </a:rPr>
              <a:t> access to databases of nucleotide </a:t>
            </a:r>
            <a:r>
              <a:rPr lang="it-IT" altLang="en-US" dirty="0" err="1">
                <a:latin typeface="Arial" panose="020B0604020202020204" pitchFamily="34" charset="0"/>
              </a:rPr>
              <a:t>sequences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protein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sequences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chromosome</a:t>
            </a:r>
            <a:r>
              <a:rPr lang="it-IT" altLang="en-US" dirty="0">
                <a:latin typeface="Arial" panose="020B0604020202020204" pitchFamily="34" charset="0"/>
              </a:rPr>
              <a:t> and </a:t>
            </a:r>
            <a:r>
              <a:rPr lang="it-IT" altLang="en-US" dirty="0" err="1">
                <a:latin typeface="Arial" panose="020B0604020202020204" pitchFamily="34" charset="0"/>
              </a:rPr>
              <a:t>genome</a:t>
            </a:r>
            <a:r>
              <a:rPr lang="it-IT" altLang="en-US" dirty="0">
                <a:latin typeface="Arial" panose="020B0604020202020204" pitchFamily="34" charset="0"/>
              </a:rPr>
              <a:t> mapping, 3D </a:t>
            </a:r>
            <a:r>
              <a:rPr lang="it-IT" altLang="en-US" dirty="0" err="1">
                <a:latin typeface="Arial" panose="020B0604020202020204" pitchFamily="34" charset="0"/>
              </a:rPr>
              <a:t>structure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bibliography</a:t>
            </a:r>
            <a:r>
              <a:rPr lang="it-IT" altLang="en-US" dirty="0">
                <a:latin typeface="Arial" panose="020B0604020202020204" pitchFamily="34" charset="0"/>
              </a:rPr>
              <a:t> (</a:t>
            </a:r>
            <a:r>
              <a:rPr lang="it-IT" altLang="en-US" dirty="0" err="1">
                <a:latin typeface="Arial" panose="020B0604020202020204" pitchFamily="34" charset="0"/>
              </a:rPr>
              <a:t>PubMed</a:t>
            </a:r>
            <a:r>
              <a:rPr lang="it-IT" altLang="en-US" dirty="0">
                <a:latin typeface="Arial" panose="020B0604020202020204" pitchFamily="34" charset="0"/>
              </a:rPr>
              <a:t>) and </a:t>
            </a:r>
            <a:r>
              <a:rPr lang="it-IT" altLang="en-US" dirty="0" err="1">
                <a:latin typeface="Arial" panose="020B0604020202020204" pitchFamily="34" charset="0"/>
              </a:rPr>
              <a:t>many</a:t>
            </a:r>
            <a:r>
              <a:rPr lang="it-IT" altLang="en-US" dirty="0">
                <a:latin typeface="Arial" panose="020B0604020202020204" pitchFamily="34" charset="0"/>
              </a:rPr>
              <a:t> more.</a:t>
            </a:r>
            <a:endParaRPr lang="it-IT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SECONDARY DATABASES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Information </a:t>
            </a:r>
            <a:r>
              <a:rPr lang="it-IT" altLang="en-US" sz="2800" dirty="0" err="1">
                <a:solidFill>
                  <a:srgbClr val="0070C0"/>
                </a:solidFill>
                <a:latin typeface="Arial" panose="020B0604020202020204" pitchFamily="34" charset="0"/>
              </a:rPr>
              <a:t>retrieval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 system</a:t>
            </a: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5540" name="Immagine 3" descr="Screen Shot 2013-12-11 at 12.05.05 PM.png">
            <a:extLst>
              <a:ext uri="{FF2B5EF4-FFF2-40B4-BE49-F238E27FC236}">
                <a16:creationId xmlns:a16="http://schemas.microsoft.com/office/drawing/2014/main" id="{98E60C48-CF29-BD4D-8B6A-3673F00C8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3"/>
          <a:stretch/>
        </p:blipFill>
        <p:spPr bwMode="auto">
          <a:xfrm>
            <a:off x="910863" y="1302976"/>
            <a:ext cx="7583329" cy="558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896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shot">
            <a:extLst>
              <a:ext uri="{FF2B5EF4-FFF2-40B4-BE49-F238E27FC236}">
                <a16:creationId xmlns:a16="http://schemas.microsoft.com/office/drawing/2014/main" id="{4553A2A9-C403-9846-A42A-44DD1AC4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70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0BE5A39E-3D12-5345-9ED7-0034AEE4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PubMed</a:t>
            </a:r>
          </a:p>
        </p:txBody>
      </p:sp>
      <p:sp>
        <p:nvSpPr>
          <p:cNvPr id="66563" name="Oval 4">
            <a:extLst>
              <a:ext uri="{FF2B5EF4-FFF2-40B4-BE49-F238E27FC236}">
                <a16:creationId xmlns:a16="http://schemas.microsoft.com/office/drawing/2014/main" id="{C9B46542-0734-0C4D-8B85-92400D3B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025"/>
            <a:ext cx="760413" cy="2762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6564" name="Picture 5" descr="screenshot">
            <a:extLst>
              <a:ext uri="{FF2B5EF4-FFF2-40B4-BE49-F238E27FC236}">
                <a16:creationId xmlns:a16="http://schemas.microsoft.com/office/drawing/2014/main" id="{8D0000D6-3317-7447-B979-E0627030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1600"/>
            <a:ext cx="802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id="{6BD54E3A-0097-6B48-8E69-CC914505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Bookshelf</a:t>
            </a:r>
          </a:p>
        </p:txBody>
      </p:sp>
      <p:pic>
        <p:nvPicPr>
          <p:cNvPr id="67586" name="Picture 7">
            <a:extLst>
              <a:ext uri="{FF2B5EF4-FFF2-40B4-BE49-F238E27FC236}">
                <a16:creationId xmlns:a16="http://schemas.microsoft.com/office/drawing/2014/main" id="{7C7DE822-7B71-2A4C-A59C-7E79A6B7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402" r="55769" b="11450"/>
          <a:stretch>
            <a:fillRect/>
          </a:stretch>
        </p:blipFill>
        <p:spPr bwMode="auto">
          <a:xfrm>
            <a:off x="0" y="1125538"/>
            <a:ext cx="4500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id="{1B30376E-CA93-6848-8743-2F88CBB1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4137" r="55153" b="8398"/>
          <a:stretch>
            <a:fillRect/>
          </a:stretch>
        </p:blipFill>
        <p:spPr bwMode="auto">
          <a:xfrm>
            <a:off x="4211638" y="1125538"/>
            <a:ext cx="480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95F98D-EA98-474D-A5F0-FAE1D479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7" y="186783"/>
            <a:ext cx="8886825" cy="6484434"/>
          </a:xfrm>
          <a:noFill/>
        </p:spPr>
        <p:txBody>
          <a:bodyPr>
            <a:noAutofit/>
          </a:bodyPr>
          <a:lstStyle/>
          <a:p>
            <a:pPr indent="-50800" algn="ctr" eaLnBrk="1" hangingPunct="1">
              <a:buFontTx/>
              <a:buNone/>
            </a:pPr>
            <a:r>
              <a:rPr lang="it-IT" alt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Databases - </a:t>
            </a:r>
            <a:r>
              <a:rPr lang="et-EE" altLang="en-US" b="1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Biosequences</a:t>
            </a:r>
            <a:endParaRPr lang="et-EE" altLang="en-US" b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5088" indent="0" eaLnBrk="1" hangingPunct="1">
              <a:buNone/>
            </a:pP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Collections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individual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records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each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containing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annotated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stretch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DNA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or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RNA. </a:t>
            </a:r>
          </a:p>
          <a:p>
            <a:pPr marL="65088" indent="0" eaLnBrk="1" hangingPunct="1">
              <a:buNone/>
            </a:pP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Each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record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also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called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ENTRY, and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uniquely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identified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by a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code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(ACCESSION NUMBER)</a:t>
            </a:r>
          </a:p>
          <a:p>
            <a:pPr marL="65088" indent="0" eaLnBrk="1" hangingPunct="1">
              <a:buNone/>
            </a:pPr>
            <a:endParaRPr lang="et-EE" altLang="en-US" sz="2000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07988" eaLnBrk="1" hangingPunct="1"/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EMBL </a:t>
            </a:r>
            <a:r>
              <a:rPr lang="et-EE" altLang="en-US" sz="24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nucleotide</a:t>
            </a:r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database</a:t>
            </a:r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(1980),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now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maintained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by</a:t>
            </a:r>
          </a:p>
          <a:p>
            <a:pPr marL="808038" lvl="1" eaLnBrk="1" hangingPunct="1"/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EMBL =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European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Molecular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Biology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Laboratory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(Heidelberg, DE)</a:t>
            </a:r>
          </a:p>
          <a:p>
            <a:pPr marL="808038" lvl="1" eaLnBrk="1" hangingPunct="1"/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EBI =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European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Bioinformatics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Institute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Hinxton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UK)</a:t>
            </a:r>
          </a:p>
          <a:p>
            <a:pPr marL="407988" eaLnBrk="1" hangingPunct="1"/>
            <a:r>
              <a:rPr lang="et-EE" altLang="en-US" sz="24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GenBank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= NIH, at NCBI (1982)</a:t>
            </a:r>
          </a:p>
          <a:p>
            <a:pPr marL="808038" lvl="1" eaLnBrk="1" hangingPunct="1"/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NIH = National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Institutes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Health (USA)</a:t>
            </a:r>
          </a:p>
          <a:p>
            <a:pPr marL="808038" lvl="1" eaLnBrk="1" hangingPunct="1"/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NCBI = National Center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for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Biotechnology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Information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Bethesda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Maryland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it-IT" altLang="en-US" sz="2400" dirty="0">
                <a:latin typeface="Arial" panose="020B0604020202020204" pitchFamily="34" charset="0"/>
              </a:rPr>
              <a:t>USA) </a:t>
            </a:r>
            <a:endParaRPr lang="et-EE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07988" eaLnBrk="1" hangingPunct="1"/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DDBJ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= DNA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DataBase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Japan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(1986)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olo 1">
            <a:extLst>
              <a:ext uri="{FF2B5EF4-FFF2-40B4-BE49-F238E27FC236}">
                <a16:creationId xmlns:a16="http://schemas.microsoft.com/office/drawing/2014/main" id="{4DE8BAEA-CB24-3A48-9A93-2EB77FCE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143000"/>
          </a:xfrm>
        </p:spPr>
        <p:txBody>
          <a:bodyPr/>
          <a:lstStyle/>
          <a:p>
            <a:r>
              <a:rPr lang="it-IT" altLang="en-US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Molecular</a:t>
            </a:r>
            <a:r>
              <a:rPr lang="it-IT" altLang="en-US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Structures</a:t>
            </a:r>
            <a:r>
              <a:rPr lang="it-IT" altLang="en-US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DBs</a:t>
            </a:r>
            <a:endParaRPr lang="it-IT" altLang="en-US" dirty="0">
              <a:solidFill>
                <a:schemeClr val="bg1"/>
              </a:solidFill>
              <a:highlight>
                <a:srgbClr val="008080"/>
              </a:highlight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0" name="Segnaposto contenuto 2">
            <a:extLst>
              <a:ext uri="{FF2B5EF4-FFF2-40B4-BE49-F238E27FC236}">
                <a16:creationId xmlns:a16="http://schemas.microsoft.com/office/drawing/2014/main" id="{A939E51C-7A26-0346-9F01-CD4890A3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PFAM, CATH, SCOP</a:t>
            </a:r>
          </a:p>
          <a:p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Secondary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databases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derived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from PDB</a:t>
            </a:r>
          </a:p>
          <a:p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Structures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organized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according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to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hierarchical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evolutionary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similarity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criteria</a:t>
            </a:r>
            <a:endParaRPr lang="it-IT" altLang="en-US" sz="3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BC18C1-4D8F-9DC3-DA0B-EF17595DB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SECONDARY DATABASES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8E637649-6BD1-304E-B02A-EE5339A8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788" y="850900"/>
            <a:ext cx="4273550" cy="5538788"/>
          </a:xfrm>
        </p:spPr>
        <p:txBody>
          <a:bodyPr/>
          <a:lstStyle/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 contain conserved regions</a:t>
            </a:r>
          </a:p>
          <a:p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Based on the conserved regions, proteins are classified into families, and subfamilies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 protein family is a group of evolutionarily-related proteins</a:t>
            </a:r>
          </a:p>
          <a:p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1D65C5C-7994-B24A-AB5B-267A100EB8FC}"/>
              </a:ext>
            </a:extLst>
          </p:cNvPr>
          <p:cNvGraphicFramePr/>
          <p:nvPr/>
        </p:nvGraphicFramePr>
        <p:xfrm>
          <a:off x="215278" y="1587567"/>
          <a:ext cx="45854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9EA0E7C-1526-3749-BD38-35E750797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772343"/>
              </p:ext>
            </p:extLst>
          </p:nvPr>
        </p:nvGraphicFramePr>
        <p:xfrm>
          <a:off x="457200" y="1362075"/>
          <a:ext cx="8391525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Domains can be considered as building blocks of proteins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Some domains can be found in many proteins with different functions, while others are only found in proteins with a certain function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The presence of a particular domain can be indicative of the function of the protein</a:t>
                      </a: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36px-Structural_coverage_of_the_human_cyclophilin_family">
            <a:extLst>
              <a:ext uri="{FF2B5EF4-FFF2-40B4-BE49-F238E27FC236}">
                <a16:creationId xmlns:a16="http://schemas.microsoft.com/office/drawing/2014/main" id="{6A096EF1-E3CD-E841-BB28-13ABF83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17550"/>
            <a:ext cx="4071937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F2EDFC4E-3317-8F4C-A612-C53B1A69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489450"/>
            <a:ext cx="4813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Structures of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isomerase domains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 of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human 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cyclophilin 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</p:txBody>
      </p:sp>
      <p:sp>
        <p:nvSpPr>
          <p:cNvPr id="71683" name="Rettangolo 1">
            <a:extLst>
              <a:ext uri="{FF2B5EF4-FFF2-40B4-BE49-F238E27FC236}">
                <a16:creationId xmlns:a16="http://schemas.microsoft.com/office/drawing/2014/main" id="{257990E1-D70D-314D-B622-5EF008A4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5378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Fumetto 4 1">
            <a:extLst>
              <a:ext uri="{FF2B5EF4-FFF2-40B4-BE49-F238E27FC236}">
                <a16:creationId xmlns:a16="http://schemas.microsoft.com/office/drawing/2014/main" id="{120D4293-A77B-D743-A0CA-8DE71EAF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271" y="400050"/>
            <a:ext cx="4813300" cy="3308350"/>
          </a:xfrm>
          <a:prstGeom prst="cloudCallout">
            <a:avLst>
              <a:gd name="adj1" fmla="val 301"/>
              <a:gd name="adj2" fmla="val 74602"/>
            </a:avLst>
          </a:prstGeom>
          <a:solidFill>
            <a:srgbClr val="DBEEF4"/>
          </a:solidFill>
          <a:ln w="9525">
            <a:solidFill>
              <a:srgbClr val="93CDD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Cyclophilins</a:t>
            </a:r>
            <a:endParaRPr lang="cs-CZ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Peptidylprolyl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isomerases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Accelerate the folding of proteins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Cyclosporin binding-protein modulating immunosuppression</a:t>
            </a:r>
            <a:endParaRPr lang="it-IT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F77496D0-609E-3E41-BA46-44325DB09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3838"/>
            <a:ext cx="4275137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id="{E96ABF01-B0A9-8F42-9058-7E66AFED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1438275"/>
            <a:ext cx="3306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</a:p>
          <a:p>
            <a:pPr algn="just" eaLnBrk="1" hangingPunct="1"/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Aspartyl-tRNA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Synthetase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Two domains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Each domain belongs to a distinct family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id="{3CAE952E-B9D6-3543-A499-AF2A46EB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532438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Arial" panose="020B0604020202020204" pitchFamily="34" charset="0"/>
                <a:cs typeface="Arial" panose="020B0604020202020204" pitchFamily="34" charset="0"/>
              </a:rPr>
              <a:t>Matthew Bashton,  Cyrus Chothia 2007</a:t>
            </a:r>
          </a:p>
        </p:txBody>
      </p:sp>
      <p:sp>
        <p:nvSpPr>
          <p:cNvPr id="73732" name="TextBox 4">
            <a:extLst>
              <a:ext uri="{FF2B5EF4-FFF2-40B4-BE49-F238E27FC236}">
                <a16:creationId xmlns:a16="http://schemas.microsoft.com/office/drawing/2014/main" id="{BEF535DD-EF49-174D-923C-FFE403B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738813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Generation of New Protein Functions by the Combination of Domains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BCC0C42-9B76-0142-AC6A-B844E121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39688"/>
            <a:ext cx="48133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ea typeface="ＭＳ Ｐゴシック" charset="0"/>
                <a:cs typeface="Arial"/>
              </a:rPr>
              <a:t>Most proteins include two or more domains</a:t>
            </a:r>
          </a:p>
        </p:txBody>
      </p:sp>
      <p:sp>
        <p:nvSpPr>
          <p:cNvPr id="73734" name="Rettangolo 1">
            <a:extLst>
              <a:ext uri="{FF2B5EF4-FFF2-40B4-BE49-F238E27FC236}">
                <a16:creationId xmlns:a16="http://schemas.microsoft.com/office/drawing/2014/main" id="{52AEF58C-C285-D340-8010-29B68D77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" y="22383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</a:p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acid-binding</a:t>
            </a:r>
            <a:endParaRPr lang="en-US" altLang="en-US" sz="1800" b="1">
              <a:solidFill>
                <a:srgbClr val="FF6600"/>
              </a:solidFill>
            </a:endParaRPr>
          </a:p>
        </p:txBody>
      </p:sp>
      <p:sp>
        <p:nvSpPr>
          <p:cNvPr id="73735" name="Rettangolo 2">
            <a:extLst>
              <a:ext uri="{FF2B5EF4-FFF2-40B4-BE49-F238E27FC236}">
                <a16:creationId xmlns:a16="http://schemas.microsoft.com/office/drawing/2014/main" id="{24BE17C0-AA97-F34B-88AA-D5DF8665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" y="56594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endParaRPr lang="en-US" altLang="en-US" sz="2000" b="1" dirty="0">
              <a:solidFill>
                <a:srgbClr val="00009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495105-A532-F942-8CD5-4E22B6EB1A3C}"/>
              </a:ext>
            </a:extLst>
          </p:cNvPr>
          <p:cNvSpPr/>
          <p:nvPr/>
        </p:nvSpPr>
        <p:spPr>
          <a:xfrm>
            <a:off x="3708400" y="1069975"/>
            <a:ext cx="10525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tRNA</a:t>
            </a:r>
            <a:r>
              <a:rPr lang="en-US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Asp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CasellaDiTesto 1">
            <a:extLst>
              <a:ext uri="{FF2B5EF4-FFF2-40B4-BE49-F238E27FC236}">
                <a16:creationId xmlns:a16="http://schemas.microsoft.com/office/drawing/2014/main" id="{B6592825-0C73-C545-B9CE-E5B1A394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" y="6042025"/>
            <a:ext cx="527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biotin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synthetases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superfamily </a:t>
            </a:r>
            <a:endParaRPr lang="en-US" altLang="en-US" sz="1800" dirty="0">
              <a:solidFill>
                <a:srgbClr val="000090"/>
              </a:solidFill>
            </a:endParaRPr>
          </a:p>
        </p:txBody>
      </p:sp>
      <p:sp>
        <p:nvSpPr>
          <p:cNvPr id="73738" name="Rettangolo 2">
            <a:extLst>
              <a:ext uri="{FF2B5EF4-FFF2-40B4-BE49-F238E27FC236}">
                <a16:creationId xmlns:a16="http://schemas.microsoft.com/office/drawing/2014/main" id="{DFC9CD3D-97C2-2447-BCF3-454EABFE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4668838"/>
            <a:ext cx="1766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58D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bound in the active site </a:t>
            </a:r>
            <a:endParaRPr lang="en-US" altLang="en-US" sz="1800">
              <a:solidFill>
                <a:srgbClr val="58DC58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CEFE8F99-865C-E94A-8955-7110A8A4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638" y="3930650"/>
            <a:ext cx="88693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 </a:t>
            </a:r>
          </a:p>
          <a:p>
            <a:pPr marL="0" indent="0"/>
            <a:endParaRPr lang="en-US" altLang="en-US" sz="26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0ABA9F3-3689-164B-B8AD-90C5F58A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221564"/>
              </p:ext>
            </p:extLst>
          </p:nvPr>
        </p:nvGraphicFramePr>
        <p:xfrm>
          <a:off x="457200" y="2862263"/>
          <a:ext cx="8391525" cy="3578848"/>
        </p:xfrm>
        <a:graphic>
          <a:graphicData uri="http://schemas.openxmlformats.org/drawingml/2006/table">
            <a:tbl>
              <a:tblPr/>
              <a:tblGrid>
                <a:gridCol w="8391525">
                  <a:extLst>
                    <a:ext uri="{9D8B030D-6E8A-4147-A177-3AD203B41FA5}">
                      <a16:colId xmlns:a16="http://schemas.microsoft.com/office/drawing/2014/main" val="123647817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proteins comprise multiple independent structural and functional domains. 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70117"/>
                  </a:ext>
                </a:extLst>
              </a:tr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Due to 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evolutionary shuffling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different domains in a protein evolve independently. </a:t>
                      </a:r>
                      <a:endParaRPr kumimoji="0" lang="it-IT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51606"/>
                  </a:ext>
                </a:extLst>
              </a:tr>
              <a:tr h="1689100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à"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Focus on 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families of protein domains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online resources are devoted to identify and catalog such domains.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83996"/>
                  </a:ext>
                </a:extLst>
              </a:tr>
            </a:tbl>
          </a:graphicData>
        </a:graphic>
      </p:graphicFrame>
      <p:pic>
        <p:nvPicPr>
          <p:cNvPr id="74764" name="Immagine 2" descr="Schermata 10-2456576 alle 10.43.16.png">
            <a:extLst>
              <a:ext uri="{FF2B5EF4-FFF2-40B4-BE49-F238E27FC236}">
                <a16:creationId xmlns:a16="http://schemas.microsoft.com/office/drawing/2014/main" id="{E1056DFD-988F-6D4F-B4C9-6A35B467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84200"/>
            <a:ext cx="84058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id="{0BDB7607-4C7C-4844-9BAC-0F37E56B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33500"/>
            <a:ext cx="8699500" cy="4525963"/>
          </a:xfrm>
        </p:spPr>
        <p:txBody>
          <a:bodyPr/>
          <a:lstStyle/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US" sz="3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Pfam</a:t>
            </a:r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database is a large collection of </a:t>
            </a:r>
            <a:r>
              <a:rPr lang="en-US" altLang="en-US" sz="3000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protein domain families</a:t>
            </a:r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Each family is represented by multiple sequence alignments and hidden Markov models (HMMs), useful also to classify in this context new sequences.</a:t>
            </a:r>
          </a:p>
          <a:p>
            <a:pPr marL="457200" lvl="1" indent="0">
              <a:buNone/>
            </a:pPr>
            <a:r>
              <a:rPr lang="en-US" altLang="en-US" sz="26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 sz="26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HMM </a:t>
            </a:r>
            <a:r>
              <a:rPr lang="en-US" altLang="en-US" sz="2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it-IT" altLang="en-US" sz="26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it-IT" altLang="en-US" sz="2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Models)</a:t>
            </a:r>
            <a:r>
              <a:rPr lang="en-US" altLang="en-US" sz="2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6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are probabilistic models used here to describe the evolution and conservation of protein families</a:t>
            </a:r>
          </a:p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Provides links to external databases like PDB, SCOP, CATH etc.</a:t>
            </a: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B1ED5F53-9430-A342-A3ED-AC9F5388CFE9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Pfam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ttangolo 3">
            <a:extLst>
              <a:ext uri="{FF2B5EF4-FFF2-40B4-BE49-F238E27FC236}">
                <a16:creationId xmlns:a16="http://schemas.microsoft.com/office/drawing/2014/main" id="{BBF043D4-8FBE-AC48-9B2D-7B6F0526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947"/>
            <a:ext cx="914399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Markov Models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(or </a:t>
            </a:r>
            <a:r>
              <a:rPr lang="it-IT" altLang="en-US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Markov chains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) are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models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) of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state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state or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92749DB-E387-0543-AC5C-76820BE737A2}"/>
              </a:ext>
            </a:extLst>
          </p:cNvPr>
          <p:cNvSpPr/>
          <p:nvPr/>
        </p:nvSpPr>
        <p:spPr>
          <a:xfrm>
            <a:off x="130175" y="3813706"/>
            <a:ext cx="8859838" cy="2955925"/>
          </a:xfrm>
          <a:prstGeom prst="rect">
            <a:avLst/>
          </a:prstGeom>
          <a:solidFill>
            <a:schemeClr val="tx2">
              <a:lumMod val="20000"/>
              <a:lumOff val="80000"/>
              <a:alpha val="58039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 Markov model describes the probabilistic relationship between different states.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To model the probability of transitioning from one state to another we can create a matrix which describes the probability of being in state </a:t>
            </a:r>
            <a:r>
              <a:rPr lang="en-US" sz="2200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at time t and being in state j at time t+1.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Now one question we may ask given a Markov model is: what is the probability that our model generated a particular sequence of states?</a:t>
            </a:r>
          </a:p>
        </p:txBody>
      </p:sp>
      <p:pic>
        <p:nvPicPr>
          <p:cNvPr id="76803" name="Immagine 2">
            <a:extLst>
              <a:ext uri="{FF2B5EF4-FFF2-40B4-BE49-F238E27FC236}">
                <a16:creationId xmlns:a16="http://schemas.microsoft.com/office/drawing/2014/main" id="{0C5A4C2F-21A4-4D41-BC93-A40D2EA4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59208"/>
            <a:ext cx="759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>
            <a:extLst>
              <a:ext uri="{FF2B5EF4-FFF2-40B4-BE49-F238E27FC236}">
                <a16:creationId xmlns:a16="http://schemas.microsoft.com/office/drawing/2014/main" id="{AE3B6B81-4A31-304A-A57F-7987E760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07550"/>
            <a:ext cx="8382000" cy="563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Possible states:</a:t>
            </a:r>
          </a:p>
          <a:p>
            <a:pPr eaLnBrk="1" hangingPunct="1"/>
            <a:r>
              <a:rPr lang="en-US" altLang="en-US" sz="26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The process goes from one state to another, generating a sequence of states: </a:t>
            </a:r>
          </a:p>
          <a:p>
            <a:pPr eaLnBrk="1" hangingPunct="1"/>
            <a:r>
              <a:rPr lang="en-US" altLang="en-US" sz="2600" dirty="0">
                <a:solidFill>
                  <a:srgbClr val="002060"/>
                </a:solidFill>
              </a:rPr>
              <a:t>   </a:t>
            </a: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Properties of Markov Chains: the probability of a certain state depends only on what the previous state is:</a:t>
            </a:r>
          </a:p>
          <a:p>
            <a:pPr eaLnBrk="1" hangingPunct="1"/>
            <a:r>
              <a:rPr lang="en-US" altLang="en-US" sz="2600" dirty="0">
                <a:solidFill>
                  <a:srgbClr val="002060"/>
                </a:solidFill>
              </a:rPr>
              <a:t>	</a:t>
            </a: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To define a Markov model, we need to define the following probabilities:</a:t>
            </a:r>
          </a:p>
          <a:p>
            <a:pPr lvl="1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600" dirty="0">
                <a:solidFill>
                  <a:srgbClr val="C00000"/>
                </a:solidFill>
              </a:rPr>
              <a:t>transition probabilities                               
initial probabilities</a:t>
            </a:r>
          </a:p>
        </p:txBody>
      </p:sp>
      <p:sp>
        <p:nvSpPr>
          <p:cNvPr id="74754" name="Rectangle 1028">
            <a:extLst>
              <a:ext uri="{FF2B5EF4-FFF2-40B4-BE49-F238E27FC236}">
                <a16:creationId xmlns:a16="http://schemas.microsoft.com/office/drawing/2014/main" id="{3D10D3B1-5D3E-D441-9507-86C98EDE5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r>
              <a:rPr lang="it-IT" altLang="en-US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Markov Models </a:t>
            </a:r>
            <a:b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4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4755" name="Object 1029">
            <a:extLst>
              <a:ext uri="{FF2B5EF4-FFF2-40B4-BE49-F238E27FC236}">
                <a16:creationId xmlns:a16="http://schemas.microsoft.com/office/drawing/2014/main" id="{B3EC6F78-C665-5740-A4B7-BDA71A59E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374780"/>
              </p:ext>
            </p:extLst>
          </p:nvPr>
        </p:nvGraphicFramePr>
        <p:xfrm>
          <a:off x="3440493" y="1228321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98050" imgH="2635250" progId="Equation.3">
                  <p:embed/>
                </p:oleObj>
              </mc:Choice>
              <mc:Fallback>
                <p:oleObj name="Equation" r:id="rId2" imgW="9798050" imgH="2635250" progId="Equation.3">
                  <p:embed/>
                  <p:pic>
                    <p:nvPicPr>
                      <p:cNvPr id="74755" name="Object 1029">
                        <a:extLst>
                          <a:ext uri="{FF2B5EF4-FFF2-40B4-BE49-F238E27FC236}">
                            <a16:creationId xmlns:a16="http://schemas.microsoft.com/office/drawing/2014/main" id="{B3EC6F78-C665-5740-A4B7-BDA71A59E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493" y="1228321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1030">
            <a:extLst>
              <a:ext uri="{FF2B5EF4-FFF2-40B4-BE49-F238E27FC236}">
                <a16:creationId xmlns:a16="http://schemas.microsoft.com/office/drawing/2014/main" id="{47BB8168-7E6B-4441-9641-79909F228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973293"/>
              </p:ext>
            </p:extLst>
          </p:nvPr>
        </p:nvGraphicFramePr>
        <p:xfrm>
          <a:off x="3844821" y="2507087"/>
          <a:ext cx="2306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950" imgH="2635250" progId="Equation.3">
                  <p:embed/>
                </p:oleObj>
              </mc:Choice>
              <mc:Fallback>
                <p:oleObj name="Equation" r:id="rId4" imgW="11410950" imgH="2635250" progId="Equation.3">
                  <p:embed/>
                  <p:pic>
                    <p:nvPicPr>
                      <p:cNvPr id="74756" name="Object 1030">
                        <a:extLst>
                          <a:ext uri="{FF2B5EF4-FFF2-40B4-BE49-F238E27FC236}">
                            <a16:creationId xmlns:a16="http://schemas.microsoft.com/office/drawing/2014/main" id="{47BB8168-7E6B-4441-9641-79909F228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821" y="2507087"/>
                        <a:ext cx="2306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1031">
            <a:extLst>
              <a:ext uri="{FF2B5EF4-FFF2-40B4-BE49-F238E27FC236}">
                <a16:creationId xmlns:a16="http://schemas.microsoft.com/office/drawing/2014/main" id="{99B0AE83-2236-464B-90DF-4E3518D70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630043"/>
              </p:ext>
            </p:extLst>
          </p:nvPr>
        </p:nvGraphicFramePr>
        <p:xfrm>
          <a:off x="2541851" y="4089136"/>
          <a:ext cx="5027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66600" imgH="2635250" progId="Equation.3">
                  <p:embed/>
                </p:oleObj>
              </mc:Choice>
              <mc:Fallback>
                <p:oleObj name="Equation" r:id="rId6" imgW="24866600" imgH="2635250" progId="Equation.3">
                  <p:embed/>
                  <p:pic>
                    <p:nvPicPr>
                      <p:cNvPr id="74757" name="Object 1031">
                        <a:extLst>
                          <a:ext uri="{FF2B5EF4-FFF2-40B4-BE49-F238E27FC236}">
                            <a16:creationId xmlns:a16="http://schemas.microsoft.com/office/drawing/2014/main" id="{99B0AE83-2236-464B-90DF-4E3518D701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851" y="4089136"/>
                        <a:ext cx="50276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1032">
            <a:extLst>
              <a:ext uri="{FF2B5EF4-FFF2-40B4-BE49-F238E27FC236}">
                <a16:creationId xmlns:a16="http://schemas.microsoft.com/office/drawing/2014/main" id="{7A237E00-2754-BF49-B639-5BC6C75B4F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750236"/>
              </p:ext>
            </p:extLst>
          </p:nvPr>
        </p:nvGraphicFramePr>
        <p:xfrm>
          <a:off x="4800600" y="5595455"/>
          <a:ext cx="20399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096500" imgH="2781300" progId="Equation.3">
                  <p:embed/>
                </p:oleObj>
              </mc:Choice>
              <mc:Fallback>
                <p:oleObj name="Equation" r:id="rId8" imgW="10096500" imgH="2781300" progId="Equation.3">
                  <p:embed/>
                  <p:pic>
                    <p:nvPicPr>
                      <p:cNvPr id="74758" name="Object 1032">
                        <a:extLst>
                          <a:ext uri="{FF2B5EF4-FFF2-40B4-BE49-F238E27FC236}">
                            <a16:creationId xmlns:a16="http://schemas.microsoft.com/office/drawing/2014/main" id="{7A237E00-2754-BF49-B639-5BC6C75B4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595455"/>
                        <a:ext cx="20399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1033">
            <a:extLst>
              <a:ext uri="{FF2B5EF4-FFF2-40B4-BE49-F238E27FC236}">
                <a16:creationId xmlns:a16="http://schemas.microsoft.com/office/drawing/2014/main" id="{04DDB915-9F0E-DD48-9307-D7E25FD41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652549"/>
              </p:ext>
            </p:extLst>
          </p:nvPr>
        </p:nvGraphicFramePr>
        <p:xfrm>
          <a:off x="4800600" y="6098467"/>
          <a:ext cx="1508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61250" imgH="2635250" progId="Equation.3">
                  <p:embed/>
                </p:oleObj>
              </mc:Choice>
              <mc:Fallback>
                <p:oleObj name="Equation" r:id="rId10" imgW="7461250" imgH="2635250" progId="Equation.3">
                  <p:embed/>
                  <p:pic>
                    <p:nvPicPr>
                      <p:cNvPr id="74759" name="Object 1033">
                        <a:extLst>
                          <a:ext uri="{FF2B5EF4-FFF2-40B4-BE49-F238E27FC236}">
                            <a16:creationId xmlns:a16="http://schemas.microsoft.com/office/drawing/2014/main" id="{04DDB915-9F0E-DD48-9307-D7E25FD41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098467"/>
                        <a:ext cx="1508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7463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18">
            <a:extLst>
              <a:ext uri="{FF2B5EF4-FFF2-40B4-BE49-F238E27FC236}">
                <a16:creationId xmlns:a16="http://schemas.microsoft.com/office/drawing/2014/main" id="{DB8F9A6E-F273-734B-919D-A8D16206CCE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40068"/>
            <a:ext cx="4965700" cy="2043112"/>
            <a:chOff x="768" y="1200"/>
            <a:chExt cx="3128" cy="1287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813ECDEB-A5FA-C94F-A657-DF9C33FD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B5D5BE34-2D53-F045-9692-89ADC4C6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091D2CD-FDF7-8143-8093-ADE038E8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id="{783F2D82-06E5-954C-AFB5-626AB49AC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177" name="AutoShape 9">
              <a:extLst>
                <a:ext uri="{FF2B5EF4-FFF2-40B4-BE49-F238E27FC236}">
                  <a16:creationId xmlns:a16="http://schemas.microsoft.com/office/drawing/2014/main" id="{6A0CB2C5-5456-0C49-A9F3-2B7F53161BA8}"/>
                </a:ext>
              </a:extLst>
            </p:cNvPr>
            <p:cNvCxnSpPr>
              <a:cxnSpLocks noChangeShapeType="1"/>
              <a:stCxn id="7172" idx="7"/>
              <a:endCxn id="717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78" name="AutoShape 10">
              <a:extLst>
                <a:ext uri="{FF2B5EF4-FFF2-40B4-BE49-F238E27FC236}">
                  <a16:creationId xmlns:a16="http://schemas.microsoft.com/office/drawing/2014/main" id="{EF06C878-18CA-4347-9884-44826148D358}"/>
                </a:ext>
              </a:extLst>
            </p:cNvPr>
            <p:cNvCxnSpPr>
              <a:cxnSpLocks noChangeShapeType="1"/>
              <a:stCxn id="7175" idx="3"/>
              <a:endCxn id="7172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0" name="AutoShape 12">
              <a:extLst>
                <a:ext uri="{FF2B5EF4-FFF2-40B4-BE49-F238E27FC236}">
                  <a16:creationId xmlns:a16="http://schemas.microsoft.com/office/drawing/2014/main" id="{1C6A04A9-D12C-F24A-8768-CF3B6FD21B84}"/>
                </a:ext>
              </a:extLst>
            </p:cNvPr>
            <p:cNvCxnSpPr>
              <a:cxnSpLocks noChangeShapeType="1"/>
              <a:stCxn id="7172" idx="0"/>
              <a:endCxn id="7172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1" name="AutoShape 13">
              <a:extLst>
                <a:ext uri="{FF2B5EF4-FFF2-40B4-BE49-F238E27FC236}">
                  <a16:creationId xmlns:a16="http://schemas.microsoft.com/office/drawing/2014/main" id="{700EAE88-6D1E-054C-A18E-D38886F35A74}"/>
                </a:ext>
              </a:extLst>
            </p:cNvPr>
            <p:cNvCxnSpPr>
              <a:cxnSpLocks noChangeShapeType="1"/>
              <a:stCxn id="7175" idx="4"/>
              <a:endCxn id="717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82" name="Text Box 14">
              <a:extLst>
                <a:ext uri="{FF2B5EF4-FFF2-40B4-BE49-F238E27FC236}">
                  <a16:creationId xmlns:a16="http://schemas.microsoft.com/office/drawing/2014/main" id="{CECE6EF4-E420-7848-A1BA-8FAEC0A9A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id="{337B8574-0F70-4040-8666-A10C8201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id="{4E358CBD-8937-CF41-8EBD-DF1240BD7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7185" name="Text Box 17">
              <a:extLst>
                <a:ext uri="{FF2B5EF4-FFF2-40B4-BE49-F238E27FC236}">
                  <a16:creationId xmlns:a16="http://schemas.microsoft.com/office/drawing/2014/main" id="{5799EF4D-4FE5-4C40-98E6-21432EA66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7188" name="Text Box 20">
            <a:extLst>
              <a:ext uri="{FF2B5EF4-FFF2-40B4-BE49-F238E27FC236}">
                <a16:creationId xmlns:a16="http://schemas.microsoft.com/office/drawing/2014/main" id="{24D19ABF-9FEB-424F-B6F2-0A7D25B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7181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=0.6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21">
            <a:extLst>
              <a:ext uri="{FF2B5EF4-FFF2-40B4-BE49-F238E27FC236}">
                <a16:creationId xmlns:a16="http://schemas.microsoft.com/office/drawing/2014/main" id="{81E5EA5A-DBAD-1D42-B6A2-0B6DB1EDB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88608"/>
            <a:ext cx="7772400" cy="1143001"/>
          </a:xfrm>
        </p:spPr>
        <p:txBody>
          <a:bodyPr/>
          <a:lstStyle/>
          <a:p>
            <a:r>
              <a:rPr lang="it-IT" altLang="en-US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altLang="en-US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of a Markov Model 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4005D8-C3A6-C04F-B229-96B3F6BF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930" y="1423739"/>
            <a:ext cx="8763000" cy="5282709"/>
          </a:xfrm>
          <a:solidFill>
            <a:schemeClr val="accent1">
              <a:lumMod val="20000"/>
              <a:lumOff val="80000"/>
              <a:alpha val="67058"/>
            </a:scheme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GB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5088" indent="0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  <a:tabLst>
                <a:tab pos="8226425" algn="l"/>
              </a:tabLst>
            </a:pPr>
            <a:r>
              <a:rPr lang="en-GB" sz="24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DIRECT SUBMISSION </a:t>
            </a:r>
            <a:r>
              <a:rPr lang="en-GB" sz="24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GB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Most of the sequences end up in one of the three databases because the author (the laboratory where this sequence was obtained) sends it directly. </a:t>
            </a:r>
          </a:p>
          <a:p>
            <a:pPr marL="65088" indent="0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  <a:tabLst>
                <a:tab pos="8226425" algn="l"/>
              </a:tabLst>
            </a:pPr>
            <a:r>
              <a:rPr lang="en-GB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sequence is then inserted and the corresponding record remains the property of only that database, the only one with the right to modify it. </a:t>
            </a:r>
          </a:p>
          <a:p>
            <a:pPr marL="65088" indent="0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  <a:tabLst>
                <a:tab pos="8226425" algn="l"/>
              </a:tabLst>
            </a:pPr>
            <a:r>
              <a:rPr lang="en-GB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database that receives the sequence then sends it to the other two.</a:t>
            </a:r>
          </a:p>
          <a:p>
            <a:pPr marL="65088" indent="0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  <a:tabLst>
                <a:tab pos="8226425" algn="l"/>
              </a:tabLst>
            </a:pPr>
            <a:endParaRPr lang="en-GB" sz="2400" dirty="0">
              <a:solidFill>
                <a:schemeClr val="bg1"/>
              </a:solidFill>
              <a:highlight>
                <a:srgbClr val="008080"/>
              </a:highlight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5088" indent="0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  <a:tabLst>
                <a:tab pos="8226425" algn="l"/>
              </a:tabLst>
            </a:pPr>
            <a:r>
              <a:rPr lang="en-GB" sz="24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ANNOTATION </a:t>
            </a:r>
            <a:r>
              <a:rPr lang="en-GB" sz="24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GB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« </a:t>
            </a:r>
            <a:r>
              <a:rPr lang="en-GB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Annotators» extract the sequences from scientific journals and transfer them to the database.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GB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sz="24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  </a:t>
            </a:r>
            <a:r>
              <a:rPr lang="en-GB" sz="28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Redundancy</a:t>
            </a:r>
            <a:r>
              <a:rPr lang="en-GB" sz="28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sz="28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en-GB" sz="2400" dirty="0">
              <a:solidFill>
                <a:schemeClr val="bg1"/>
              </a:solidFill>
              <a:highlight>
                <a:srgbClr val="008080"/>
              </a:highlight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EA088DF-2DB1-8547-B1D8-1028FB0F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96" y="132356"/>
            <a:ext cx="8837613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65088" indent="0" algn="just"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EXCHANGE: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 of DNA Sequence Databases (1988) establishes a common format for the daily exchange of sequences.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>
            <a:extLst>
              <a:ext uri="{FF2B5EF4-FFF2-40B4-BE49-F238E27FC236}">
                <a16:creationId xmlns:a16="http://schemas.microsoft.com/office/drawing/2014/main" id="{44185239-29FB-184B-9DEE-E6377ED2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6075"/>
            <a:ext cx="86487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Suppose we want to </a:t>
            </a:r>
            <a:r>
              <a:rPr lang="en-US" altLang="en-US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a probability of a sequence of states 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example,  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,’Rain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 </a:t>
            </a:r>
          </a:p>
          <a:p>
            <a:pPr eaLnBrk="1" hangingPunct="1"/>
            <a:r>
              <a:rPr lang="en-US" altLang="en-US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altLang="ja-JP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0.3*0.2*0.8*0.6=0.288</a:t>
            </a:r>
          </a:p>
          <a:p>
            <a:pPr eaLnBrk="1" hangingPunct="1">
              <a:buFontTx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sellaDiTesto 30">
            <a:extLst>
              <a:ext uri="{FF2B5EF4-FFF2-40B4-BE49-F238E27FC236}">
                <a16:creationId xmlns:a16="http://schemas.microsoft.com/office/drawing/2014/main" id="{2A6C9324-7BC6-4E48-98CF-F2D5BFAB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9913" y="20605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829A71F0-330E-C002-2DEE-5C82094074EF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555308"/>
            <a:ext cx="4965700" cy="2043112"/>
            <a:chOff x="768" y="1200"/>
            <a:chExt cx="3128" cy="1287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66B57467-45D6-B845-1614-2A610E351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BF3341F0-CBF2-6660-F402-A574E7AF7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FFF108E9-C51D-6A40-7770-EF45145B1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30EA32A0-5B02-C57C-D6F7-01B6FE135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" name="AutoShape 9">
              <a:extLst>
                <a:ext uri="{FF2B5EF4-FFF2-40B4-BE49-F238E27FC236}">
                  <a16:creationId xmlns:a16="http://schemas.microsoft.com/office/drawing/2014/main" id="{55ADBFCE-206E-9ACB-4B4E-BE0CF2DC4285}"/>
                </a:ext>
              </a:extLst>
            </p:cNvPr>
            <p:cNvCxnSpPr>
              <a:cxnSpLocks noChangeShapeType="1"/>
              <a:stCxn id="3" idx="7"/>
              <a:endCxn id="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AutoShape 10">
              <a:extLst>
                <a:ext uri="{FF2B5EF4-FFF2-40B4-BE49-F238E27FC236}">
                  <a16:creationId xmlns:a16="http://schemas.microsoft.com/office/drawing/2014/main" id="{25BBE452-7EE1-3DCC-6B01-EE7D385E64C9}"/>
                </a:ext>
              </a:extLst>
            </p:cNvPr>
            <p:cNvCxnSpPr>
              <a:cxnSpLocks noChangeShapeType="1"/>
              <a:stCxn id="5" idx="3"/>
              <a:endCxn id="3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AutoShape 12">
              <a:extLst>
                <a:ext uri="{FF2B5EF4-FFF2-40B4-BE49-F238E27FC236}">
                  <a16:creationId xmlns:a16="http://schemas.microsoft.com/office/drawing/2014/main" id="{1DF5AE1E-F979-0B76-2009-B01FF08831B9}"/>
                </a:ext>
              </a:extLst>
            </p:cNvPr>
            <p:cNvCxnSpPr>
              <a:cxnSpLocks noChangeShapeType="1"/>
              <a:stCxn id="3" idx="0"/>
              <a:endCxn id="3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AutoShape 13">
              <a:extLst>
                <a:ext uri="{FF2B5EF4-FFF2-40B4-BE49-F238E27FC236}">
                  <a16:creationId xmlns:a16="http://schemas.microsoft.com/office/drawing/2014/main" id="{D325537A-9A0C-D08E-4A77-4827D1E5F8E5}"/>
                </a:ext>
              </a:extLst>
            </p:cNvPr>
            <p:cNvCxnSpPr>
              <a:cxnSpLocks noChangeShapeType="1"/>
              <a:stCxn id="5" idx="4"/>
              <a:endCxn id="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0AB461ED-E636-F053-D4BC-21789A9D0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08C7BE3A-475B-EFBC-B7F9-5B0A58B5C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06834ACF-FA85-A18B-FFFB-707CFABF2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14" name="Text Box 17">
              <a:extLst>
                <a:ext uri="{FF2B5EF4-FFF2-40B4-BE49-F238E27FC236}">
                  <a16:creationId xmlns:a16="http://schemas.microsoft.com/office/drawing/2014/main" id="{27831A68-408E-421B-787B-98455DA3B7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15" name="Text Box 20">
            <a:extLst>
              <a:ext uri="{FF2B5EF4-FFF2-40B4-BE49-F238E27FC236}">
                <a16:creationId xmlns:a16="http://schemas.microsoft.com/office/drawing/2014/main" id="{C1F235E1-84B5-5C86-1F71-27C84CAE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58705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=0.6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BBD6049B-8259-5EDC-08FE-AB4C16923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9622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en-US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altLang="en-US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of a Markov Model 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po 3">
            <a:extLst>
              <a:ext uri="{FF2B5EF4-FFF2-40B4-BE49-F238E27FC236}">
                <a16:creationId xmlns:a16="http://schemas.microsoft.com/office/drawing/2014/main" id="{0136F4A4-3155-614C-BD61-2A9E7DE7EBF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703263"/>
            <a:ext cx="4679950" cy="2927350"/>
            <a:chOff x="1172623" y="1337728"/>
            <a:chExt cx="4965700" cy="3657600"/>
          </a:xfrm>
        </p:grpSpPr>
        <p:grpSp>
          <p:nvGrpSpPr>
            <p:cNvPr id="80902" name="Group 3">
              <a:extLst>
                <a:ext uri="{FF2B5EF4-FFF2-40B4-BE49-F238E27FC236}">
                  <a16:creationId xmlns:a16="http://schemas.microsoft.com/office/drawing/2014/main" id="{288BE5A6-0283-7047-AA6D-AF71A90B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623" y="1337728"/>
              <a:ext cx="4965700" cy="2043113"/>
              <a:chOff x="768" y="1200"/>
              <a:chExt cx="3128" cy="1287"/>
            </a:xfrm>
          </p:grpSpPr>
          <p:sp>
            <p:nvSpPr>
              <p:cNvPr id="10244" name="Oval 4">
                <a:extLst>
                  <a:ext uri="{FF2B5EF4-FFF2-40B4-BE49-F238E27FC236}">
                    <a16:creationId xmlns:a16="http://schemas.microsoft.com/office/drawing/2014/main" id="{963208B1-2832-514E-91AA-49F4DCFEA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917" cy="5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5" name="Text Box 5">
                <a:extLst>
                  <a:ext uri="{FF2B5EF4-FFF2-40B4-BE49-F238E27FC236}">
                    <a16:creationId xmlns:a16="http://schemas.microsoft.com/office/drawing/2014/main" id="{7F21BBCF-364F-7748-A003-87A879C5B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1659"/>
                <a:ext cx="468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Low</a:t>
                </a:r>
              </a:p>
            </p:txBody>
          </p:sp>
          <p:sp>
            <p:nvSpPr>
              <p:cNvPr id="10246" name="Oval 6">
                <a:extLst>
                  <a:ext uri="{FF2B5EF4-FFF2-40B4-BE49-F238E27FC236}">
                    <a16:creationId xmlns:a16="http://schemas.microsoft.com/office/drawing/2014/main" id="{3AA51ABE-DC02-7841-B952-218688F5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84"/>
                <a:ext cx="907" cy="53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7" name="Text Box 7">
                <a:extLst>
                  <a:ext uri="{FF2B5EF4-FFF2-40B4-BE49-F238E27FC236}">
                    <a16:creationId xmlns:a16="http://schemas.microsoft.com/office/drawing/2014/main" id="{719F93C9-37D6-4B47-AF7A-1EAF52A73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680"/>
                <a:ext cx="500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High</a:t>
                </a:r>
              </a:p>
            </p:txBody>
          </p:sp>
          <p:cxnSp>
            <p:nvCxnSpPr>
              <p:cNvPr id="10248" name="AutoShape 8">
                <a:extLst>
                  <a:ext uri="{FF2B5EF4-FFF2-40B4-BE49-F238E27FC236}">
                    <a16:creationId xmlns:a16="http://schemas.microsoft.com/office/drawing/2014/main" id="{5366BE6C-4F0E-5E44-9AFF-A0A7F82BBBA6}"/>
                  </a:ext>
                </a:extLst>
              </p:cNvPr>
              <p:cNvCxnSpPr>
                <a:cxnSpLocks noChangeShapeType="1"/>
                <a:stCxn id="10244" idx="7"/>
                <a:endCxn id="10246" idx="1"/>
              </p:cNvCxnSpPr>
              <p:nvPr/>
            </p:nvCxnSpPr>
            <p:spPr bwMode="auto">
              <a:xfrm rot="5400000" flipV="1">
                <a:off x="2304" y="903"/>
                <a:ext cx="47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9" name="AutoShape 9">
                <a:extLst>
                  <a:ext uri="{FF2B5EF4-FFF2-40B4-BE49-F238E27FC236}">
                    <a16:creationId xmlns:a16="http://schemas.microsoft.com/office/drawing/2014/main" id="{0B74633A-EFA7-9441-A0B4-B9820D617B23}"/>
                  </a:ext>
                </a:extLst>
              </p:cNvPr>
              <p:cNvCxnSpPr>
                <a:cxnSpLocks noChangeShapeType="1"/>
                <a:stCxn id="10246" idx="3"/>
                <a:endCxn id="10244" idx="5"/>
              </p:cNvCxnSpPr>
              <p:nvPr/>
            </p:nvCxnSpPr>
            <p:spPr bwMode="auto">
              <a:xfrm rot="16200000" flipV="1">
                <a:off x="2305" y="1277"/>
                <a:ext cx="46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0" name="AutoShape 10">
                <a:extLst>
                  <a:ext uri="{FF2B5EF4-FFF2-40B4-BE49-F238E27FC236}">
                    <a16:creationId xmlns:a16="http://schemas.microsoft.com/office/drawing/2014/main" id="{01035E5C-5708-C540-B501-873C6318998A}"/>
                  </a:ext>
                </a:extLst>
              </p:cNvPr>
              <p:cNvCxnSpPr>
                <a:cxnSpLocks noChangeShapeType="1"/>
                <a:stCxn id="10244" idx="0"/>
                <a:endCxn id="10244" idx="2"/>
              </p:cNvCxnSpPr>
              <p:nvPr/>
            </p:nvCxnSpPr>
            <p:spPr bwMode="auto">
              <a:xfrm rot="16200000" flipH="1" flipV="1">
                <a:off x="912" y="1440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1" name="AutoShape 11">
                <a:extLst>
                  <a:ext uri="{FF2B5EF4-FFF2-40B4-BE49-F238E27FC236}">
                    <a16:creationId xmlns:a16="http://schemas.microsoft.com/office/drawing/2014/main" id="{6CAD3A79-AB43-9446-B8EC-632DE9C1D8D8}"/>
                  </a:ext>
                </a:extLst>
              </p:cNvPr>
              <p:cNvCxnSpPr>
                <a:cxnSpLocks noChangeShapeType="1"/>
                <a:stCxn id="10246" idx="4"/>
                <a:endCxn id="10246" idx="6"/>
              </p:cNvCxnSpPr>
              <p:nvPr/>
            </p:nvCxnSpPr>
            <p:spPr bwMode="auto">
              <a:xfrm rot="5400000" flipH="1" flipV="1">
                <a:off x="3480" y="1752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252" name="Text Box 12">
                <a:extLst>
                  <a:ext uri="{FF2B5EF4-FFF2-40B4-BE49-F238E27FC236}">
                    <a16:creationId xmlns:a16="http://schemas.microsoft.com/office/drawing/2014/main" id="{06AF2DAF-EAD0-784E-8866-5645F44A9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0.7</a:t>
                </a:r>
              </a:p>
            </p:txBody>
          </p:sp>
          <p:sp>
            <p:nvSpPr>
              <p:cNvPr id="10253" name="Text Box 13">
                <a:extLst>
                  <a:ext uri="{FF2B5EF4-FFF2-40B4-BE49-F238E27FC236}">
                    <a16:creationId xmlns:a16="http://schemas.microsoft.com/office/drawing/2014/main" id="{D362F5B6-D6DE-EB43-8470-30FF504C2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0.3</a:t>
                </a:r>
              </a:p>
            </p:txBody>
          </p:sp>
          <p:sp>
            <p:nvSpPr>
              <p:cNvPr id="10254" name="Text Box 14">
                <a:extLst>
                  <a:ext uri="{FF2B5EF4-FFF2-40B4-BE49-F238E27FC236}">
                    <a16:creationId xmlns:a16="http://schemas.microsoft.com/office/drawing/2014/main" id="{192AEF42-5C53-8742-9D79-A3B000441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0.2</a:t>
                </a:r>
              </a:p>
            </p:txBody>
          </p:sp>
          <p:sp>
            <p:nvSpPr>
              <p:cNvPr id="10255" name="Text Box 15">
                <a:extLst>
                  <a:ext uri="{FF2B5EF4-FFF2-40B4-BE49-F238E27FC236}">
                    <a16:creationId xmlns:a16="http://schemas.microsoft.com/office/drawing/2014/main" id="{D8733F84-1671-AD45-9FAA-AD8316D2A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  <a:cs typeface="ＭＳ Ｐゴシック" charset="0"/>
                  </a:rPr>
                  <a:t>0.8</a:t>
                </a:r>
              </a:p>
            </p:txBody>
          </p:sp>
        </p:grp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id="{2351BA4C-F274-B54E-B564-85D6952F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922" y="4461762"/>
              <a:ext cx="658613" cy="45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grpSp>
          <p:nvGrpSpPr>
            <p:cNvPr id="80904" name="Group 21">
              <a:extLst>
                <a:ext uri="{FF2B5EF4-FFF2-40B4-BE49-F238E27FC236}">
                  <a16:creationId xmlns:a16="http://schemas.microsoft.com/office/drawing/2014/main" id="{D9AA6879-4C63-304F-938C-166225CE4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623" y="4385728"/>
              <a:ext cx="914400" cy="609600"/>
              <a:chOff x="1392" y="2976"/>
              <a:chExt cx="576" cy="384"/>
            </a:xfrm>
          </p:grpSpPr>
          <p:sp>
            <p:nvSpPr>
              <p:cNvPr id="10257" name="Text Box 17">
                <a:extLst>
                  <a:ext uri="{FF2B5EF4-FFF2-40B4-BE49-F238E27FC236}">
                    <a16:creationId xmlns:a16="http://schemas.microsoft.com/office/drawing/2014/main" id="{0AED8463-9C20-EB4F-B66C-7C9A73289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0" y="3004"/>
                <a:ext cx="47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Rain</a:t>
                </a:r>
              </a:p>
            </p:txBody>
          </p:sp>
          <p:sp>
            <p:nvSpPr>
              <p:cNvPr id="10259" name="Rectangle 19">
                <a:extLst>
                  <a:ext uri="{FF2B5EF4-FFF2-40B4-BE49-F238E27FC236}">
                    <a16:creationId xmlns:a16="http://schemas.microsoft.com/office/drawing/2014/main" id="{82E9C1CB-74B1-9946-9851-4476D906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id="{D513F015-C077-8945-BB51-0BC827426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39" y="4386389"/>
              <a:ext cx="1067929" cy="608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267" name="AutoShape 27">
              <a:extLst>
                <a:ext uri="{FF2B5EF4-FFF2-40B4-BE49-F238E27FC236}">
                  <a16:creationId xmlns:a16="http://schemas.microsoft.com/office/drawing/2014/main" id="{5CD78630-379E-304E-917E-C009CBF317D2}"/>
                </a:ext>
              </a:extLst>
            </p:cNvPr>
            <p:cNvCxnSpPr>
              <a:cxnSpLocks noChangeShapeType="1"/>
              <a:stCxn id="10244" idx="4"/>
              <a:endCxn id="10259" idx="0"/>
            </p:cNvCxnSpPr>
            <p:nvPr/>
          </p:nvCxnSpPr>
          <p:spPr bwMode="auto">
            <a:xfrm>
              <a:off x="1972727" y="2710320"/>
              <a:ext cx="419424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8" name="AutoShape 28">
              <a:extLst>
                <a:ext uri="{FF2B5EF4-FFF2-40B4-BE49-F238E27FC236}">
                  <a16:creationId xmlns:a16="http://schemas.microsoft.com/office/drawing/2014/main" id="{ABC7D4B0-08C8-0A4D-98A4-0656943AC756}"/>
                </a:ext>
              </a:extLst>
            </p:cNvPr>
            <p:cNvCxnSpPr>
              <a:cxnSpLocks noChangeShapeType="1"/>
              <a:stCxn id="10246" idx="4"/>
              <a:endCxn id="10259" idx="0"/>
            </p:cNvCxnSpPr>
            <p:nvPr/>
          </p:nvCxnSpPr>
          <p:spPr bwMode="auto">
            <a:xfrm flipH="1">
              <a:off x="2392150" y="2785693"/>
              <a:ext cx="2932592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9" name="AutoShape 29">
              <a:extLst>
                <a:ext uri="{FF2B5EF4-FFF2-40B4-BE49-F238E27FC236}">
                  <a16:creationId xmlns:a16="http://schemas.microsoft.com/office/drawing/2014/main" id="{D836AB00-0BE4-7040-A701-039B22051138}"/>
                </a:ext>
              </a:extLst>
            </p:cNvPr>
            <p:cNvCxnSpPr>
              <a:cxnSpLocks noChangeShapeType="1"/>
              <a:stCxn id="10244" idx="4"/>
              <a:endCxn id="10260" idx="0"/>
            </p:cNvCxnSpPr>
            <p:nvPr/>
          </p:nvCxnSpPr>
          <p:spPr bwMode="auto">
            <a:xfrm>
              <a:off x="1972727" y="2710320"/>
              <a:ext cx="3010077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70" name="AutoShape 30">
              <a:extLst>
                <a:ext uri="{FF2B5EF4-FFF2-40B4-BE49-F238E27FC236}">
                  <a16:creationId xmlns:a16="http://schemas.microsoft.com/office/drawing/2014/main" id="{4806FD8F-6D70-2B4B-8C2B-27B44B6E414D}"/>
                </a:ext>
              </a:extLst>
            </p:cNvPr>
            <p:cNvCxnSpPr>
              <a:cxnSpLocks noChangeShapeType="1"/>
              <a:stCxn id="10246" idx="4"/>
              <a:endCxn id="10260" idx="0"/>
            </p:cNvCxnSpPr>
            <p:nvPr/>
          </p:nvCxnSpPr>
          <p:spPr bwMode="auto">
            <a:xfrm flipH="1">
              <a:off x="4982804" y="2785693"/>
              <a:ext cx="341939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71" name="Text Box 31">
              <a:extLst>
                <a:ext uri="{FF2B5EF4-FFF2-40B4-BE49-F238E27FC236}">
                  <a16:creationId xmlns:a16="http://schemas.microsoft.com/office/drawing/2014/main" id="{BE703E68-D686-5B45-9F62-C1176209E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186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2" name="Text Box 32">
              <a:extLst>
                <a:ext uri="{FF2B5EF4-FFF2-40B4-BE49-F238E27FC236}">
                  <a16:creationId xmlns:a16="http://schemas.microsoft.com/office/drawing/2014/main" id="{5DE5D91E-D030-8347-8477-666AA66EE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403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id="{462363D2-2D9B-D949-B782-1D16FD1C6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713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  <p:sp>
          <p:nvSpPr>
            <p:cNvPr id="10274" name="Text Box 34">
              <a:extLst>
                <a:ext uri="{FF2B5EF4-FFF2-40B4-BE49-F238E27FC236}">
                  <a16:creationId xmlns:a16="http://schemas.microsoft.com/office/drawing/2014/main" id="{9AAF3CCC-FDAF-6E43-AC1A-F9311134C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559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</p:grpSp>
      <p:sp>
        <p:nvSpPr>
          <p:cNvPr id="80898" name="Rectangle 35">
            <a:extLst>
              <a:ext uri="{FF2B5EF4-FFF2-40B4-BE49-F238E27FC236}">
                <a16:creationId xmlns:a16="http://schemas.microsoft.com/office/drawing/2014/main" id="{07B42E16-0BA1-2149-8A80-11AC39B77B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336233"/>
            <a:ext cx="8229600" cy="1219201"/>
          </a:xfrm>
        </p:spPr>
        <p:txBody>
          <a:bodyPr/>
          <a:lstStyle/>
          <a:p>
            <a:r>
              <a:rPr lang="en-US" altLang="en-US" u="sng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en-US" altLang="en-US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</a:t>
            </a:r>
          </a:p>
        </p:txBody>
      </p:sp>
      <p:sp>
        <p:nvSpPr>
          <p:cNvPr id="80899" name="CasellaDiTesto 1">
            <a:extLst>
              <a:ext uri="{FF2B5EF4-FFF2-40B4-BE49-F238E27FC236}">
                <a16:creationId xmlns:a16="http://schemas.microsoft.com/office/drawing/2014/main" id="{5A3E2F6C-A87E-3043-BCD4-2EC14621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1117283"/>
            <a:ext cx="24304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 dirty="0">
                <a:solidFill>
                  <a:schemeClr val="accent5">
                    <a:lumMod val="75000"/>
                  </a:schemeClr>
                </a:solidFill>
              </a:rPr>
              <a:t>States (</a:t>
            </a:r>
            <a:r>
              <a:rPr lang="it-IT" altLang="en-US" sz="2800" dirty="0" err="1">
                <a:solidFill>
                  <a:schemeClr val="accent5">
                    <a:lumMod val="75000"/>
                  </a:schemeClr>
                </a:solidFill>
              </a:rPr>
              <a:t>Hidden</a:t>
            </a:r>
            <a:r>
              <a:rPr lang="it-IT" altLang="en-US" sz="28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eaLnBrk="1" hangingPunct="1"/>
            <a:endParaRPr lang="it-IT" alt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/>
            <a:endParaRPr lang="it-IT" alt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/>
            <a:endParaRPr lang="it-IT" alt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/>
            <a:r>
              <a:rPr lang="it-IT" altLang="en-US" sz="2800" dirty="0" err="1">
                <a:solidFill>
                  <a:schemeClr val="accent5">
                    <a:lumMod val="75000"/>
                  </a:schemeClr>
                </a:solidFill>
              </a:rPr>
              <a:t>Observations</a:t>
            </a:r>
            <a:endParaRPr lang="it-IT" alt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810F33-904A-1D42-9D31-1D1EEB0B0DC1}"/>
              </a:ext>
            </a:extLst>
          </p:cNvPr>
          <p:cNvSpPr/>
          <p:nvPr/>
        </p:nvSpPr>
        <p:spPr>
          <a:xfrm>
            <a:off x="33338" y="3621088"/>
            <a:ext cx="9144000" cy="301621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17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dirty="0"/>
              <a:t>In </a:t>
            </a:r>
            <a:r>
              <a:rPr lang="it-IT" altLang="en-US" b="1" u="sng" dirty="0" err="1"/>
              <a:t>Hidden</a:t>
            </a:r>
            <a:r>
              <a:rPr lang="it-IT" altLang="en-US" b="1" dirty="0"/>
              <a:t> Markov Models </a:t>
            </a:r>
            <a:r>
              <a:rPr lang="it-IT" altLang="en-US" dirty="0"/>
              <a:t>the </a:t>
            </a:r>
            <a:r>
              <a:rPr lang="it-IT" altLang="en-US" dirty="0" err="1"/>
              <a:t>observations</a:t>
            </a:r>
            <a:r>
              <a:rPr lang="it-IT" altLang="en-US" dirty="0"/>
              <a:t> are </a:t>
            </a:r>
            <a:r>
              <a:rPr lang="it-IT" altLang="en-US" dirty="0" err="1"/>
              <a:t>related</a:t>
            </a:r>
            <a:r>
              <a:rPr lang="it-IT" altLang="en-US" dirty="0"/>
              <a:t> to </a:t>
            </a:r>
            <a:r>
              <a:rPr lang="it-IT" altLang="en-US" dirty="0" err="1"/>
              <a:t>states</a:t>
            </a:r>
            <a:r>
              <a:rPr lang="it-IT" altLang="en-US" dirty="0"/>
              <a:t>, </a:t>
            </a:r>
            <a:r>
              <a:rPr lang="it-IT" altLang="en-US" dirty="0" err="1"/>
              <a:t>but</a:t>
            </a:r>
            <a:r>
              <a:rPr lang="it-IT" altLang="en-US" dirty="0"/>
              <a:t> </a:t>
            </a:r>
            <a:r>
              <a:rPr lang="it-IT" altLang="en-US" dirty="0" err="1"/>
              <a:t>we</a:t>
            </a:r>
            <a:r>
              <a:rPr lang="it-IT" altLang="en-US" dirty="0"/>
              <a:t> </a:t>
            </a:r>
            <a:r>
              <a:rPr lang="it-IT" altLang="en-US" dirty="0" err="1"/>
              <a:t>don't</a:t>
            </a:r>
            <a:r>
              <a:rPr lang="it-IT" altLang="en-US" dirty="0"/>
              <a:t> know </a:t>
            </a:r>
            <a:r>
              <a:rPr lang="it-IT" altLang="en-US" dirty="0" err="1"/>
              <a:t>them</a:t>
            </a:r>
            <a:r>
              <a:rPr lang="it-IT" altLang="en-US" dirty="0"/>
              <a:t>. The system </a:t>
            </a:r>
            <a:r>
              <a:rPr lang="it-IT" altLang="en-US" dirty="0" err="1"/>
              <a:t>states</a:t>
            </a:r>
            <a:r>
              <a:rPr lang="it-IT" altLang="en-US" dirty="0"/>
              <a:t> are </a:t>
            </a:r>
            <a:r>
              <a:rPr lang="it-IT" altLang="en-US" dirty="0" err="1"/>
              <a:t>hidden</a:t>
            </a:r>
            <a:r>
              <a:rPr lang="it-IT" altLang="en-US" dirty="0"/>
              <a:t>, and </a:t>
            </a:r>
            <a:r>
              <a:rPr lang="it-IT" altLang="en-US" dirty="0" err="1"/>
              <a:t>we</a:t>
            </a:r>
            <a:r>
              <a:rPr lang="it-IT" altLang="en-US" dirty="0"/>
              <a:t> can deduce </a:t>
            </a:r>
            <a:r>
              <a:rPr lang="it-IT" altLang="en-US" dirty="0" err="1"/>
              <a:t>their</a:t>
            </a:r>
            <a:r>
              <a:rPr lang="it-IT" altLang="en-US" dirty="0"/>
              <a:t> </a:t>
            </a:r>
            <a:r>
              <a:rPr lang="it-IT" altLang="en-US" dirty="0" err="1"/>
              <a:t>probability</a:t>
            </a:r>
            <a:r>
              <a:rPr lang="it-IT" altLang="en-US" dirty="0"/>
              <a:t>  from the </a:t>
            </a:r>
            <a:r>
              <a:rPr lang="it-IT" altLang="en-US" dirty="0" err="1"/>
              <a:t>observations</a:t>
            </a:r>
            <a:r>
              <a:rPr lang="it-IT" altLang="en-US" dirty="0"/>
              <a:t>.</a:t>
            </a:r>
          </a:p>
          <a:p>
            <a:pPr eaLnBrk="1" hangingPunct="1"/>
            <a:r>
              <a:rPr lang="it-IT" altLang="en-US" dirty="0"/>
              <a:t>The model </a:t>
            </a:r>
            <a:r>
              <a:rPr lang="it-IT" altLang="en-US" dirty="0" err="1"/>
              <a:t>is</a:t>
            </a:r>
            <a:r>
              <a:rPr lang="it-IT" altLang="en-US" dirty="0"/>
              <a:t> </a:t>
            </a:r>
            <a:r>
              <a:rPr lang="it-IT" altLang="en-US" dirty="0" err="1"/>
              <a:t>defined</a:t>
            </a:r>
            <a:r>
              <a:rPr lang="it-IT" altLang="en-US" dirty="0"/>
              <a:t> by: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C00000"/>
                </a:solidFill>
              </a:rPr>
              <a:t> matrix of transition probabilities A=(</a:t>
            </a:r>
            <a:r>
              <a:rPr lang="en-US" altLang="en-US" dirty="0" err="1">
                <a:solidFill>
                  <a:srgbClr val="C00000"/>
                </a:solidFill>
              </a:rPr>
              <a:t>a</a:t>
            </a:r>
            <a:r>
              <a:rPr lang="en-US" altLang="en-US" baseline="-16000" dirty="0" err="1">
                <a:solidFill>
                  <a:srgbClr val="C00000"/>
                </a:solidFill>
              </a:rPr>
              <a:t>ij</a:t>
            </a:r>
            <a:r>
              <a:rPr lang="en-US" altLang="en-US" dirty="0">
                <a:solidFill>
                  <a:srgbClr val="C00000"/>
                </a:solidFill>
              </a:rPr>
              <a:t>), </a:t>
            </a:r>
            <a:r>
              <a:rPr lang="en-US" altLang="en-US" dirty="0" err="1">
                <a:solidFill>
                  <a:srgbClr val="C00000"/>
                </a:solidFill>
              </a:rPr>
              <a:t>a</a:t>
            </a:r>
            <a:r>
              <a:rPr lang="en-US" altLang="en-US" baseline="-16000" dirty="0" err="1">
                <a:solidFill>
                  <a:srgbClr val="C00000"/>
                </a:solidFill>
              </a:rPr>
              <a:t>ij</a:t>
            </a:r>
            <a:r>
              <a:rPr lang="en-US" altLang="en-US" dirty="0">
                <a:solidFill>
                  <a:srgbClr val="C00000"/>
                </a:solidFill>
              </a:rPr>
              <a:t>= P(</a:t>
            </a:r>
            <a:r>
              <a:rPr lang="en-US" altLang="en-US" dirty="0" err="1">
                <a:solidFill>
                  <a:srgbClr val="C00000"/>
                </a:solidFill>
              </a:rPr>
              <a:t>s</a:t>
            </a:r>
            <a:r>
              <a:rPr lang="en-US" altLang="en-US" baseline="-16000" dirty="0" err="1">
                <a:solidFill>
                  <a:srgbClr val="C00000"/>
                </a:solidFill>
              </a:rPr>
              <a:t>i</a:t>
            </a:r>
            <a:r>
              <a:rPr lang="en-US" altLang="en-US" baseline="-26000" dirty="0">
                <a:solidFill>
                  <a:srgbClr val="C00000"/>
                </a:solidFill>
              </a:rPr>
              <a:t> </a:t>
            </a:r>
            <a:r>
              <a:rPr lang="en-US" altLang="en-US" dirty="0">
                <a:solidFill>
                  <a:srgbClr val="C00000"/>
                </a:solidFill>
              </a:rPr>
              <a:t>| </a:t>
            </a:r>
            <a:r>
              <a:rPr lang="en-US" altLang="en-US" dirty="0" err="1">
                <a:solidFill>
                  <a:srgbClr val="C00000"/>
                </a:solidFill>
              </a:rPr>
              <a:t>s</a:t>
            </a:r>
            <a:r>
              <a:rPr lang="en-US" altLang="en-US" baseline="-16000" dirty="0" err="1">
                <a:solidFill>
                  <a:srgbClr val="C00000"/>
                </a:solidFill>
              </a:rPr>
              <a:t>j</a:t>
            </a:r>
            <a:r>
              <a:rPr lang="en-US" altLang="en-US" dirty="0">
                <a:solidFill>
                  <a:srgbClr val="C0000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C00000"/>
                </a:solidFill>
              </a:rPr>
              <a:t> vector of initial probabilities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FF"/>
                </a:solidFill>
              </a:rPr>
              <a:t> matrix of observation probabilities B=(b</a:t>
            </a:r>
            <a:r>
              <a:rPr lang="en-US" altLang="en-US" baseline="-16000" dirty="0">
                <a:solidFill>
                  <a:srgbClr val="0000FF"/>
                </a:solidFill>
              </a:rPr>
              <a:t>i </a:t>
            </a:r>
            <a:r>
              <a:rPr lang="en-US" altLang="en-US" dirty="0">
                <a:solidFill>
                  <a:srgbClr val="0000FF"/>
                </a:solidFill>
              </a:rPr>
              <a:t>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1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)), b</a:t>
            </a:r>
            <a:r>
              <a:rPr lang="en-US" altLang="en-US" baseline="-16000" dirty="0">
                <a:solidFill>
                  <a:srgbClr val="0000FF"/>
                </a:solidFill>
              </a:rPr>
              <a:t>i</a:t>
            </a:r>
            <a:r>
              <a:rPr lang="en-US" altLang="en-US" dirty="0">
                <a:solidFill>
                  <a:srgbClr val="0000FF"/>
                </a:solidFill>
              </a:rPr>
              <a:t>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1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  <a:r>
              <a:rPr lang="en-US" altLang="en-US" baseline="-2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= P(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2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| </a:t>
            </a:r>
            <a:r>
              <a:rPr lang="en-US" altLang="en-US" dirty="0" err="1">
                <a:solidFill>
                  <a:srgbClr val="0000FF"/>
                </a:solidFill>
              </a:rPr>
              <a:t>s</a:t>
            </a:r>
            <a:r>
              <a:rPr lang="en-US" altLang="en-US" baseline="-16000" dirty="0" err="1">
                <a:solidFill>
                  <a:srgbClr val="0000FF"/>
                </a:solidFill>
              </a:rPr>
              <a:t>i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  <a:p>
            <a:pPr lvl="1" eaLnBrk="1" hangingPunct="1"/>
            <a:r>
              <a:rPr lang="en-US" altLang="en-US" sz="2200" dirty="0">
                <a:solidFill>
                  <a:srgbClr val="0000FF"/>
                </a:solidFill>
              </a:rPr>
              <a:t>(probability that of each state to produce a certain observation)</a:t>
            </a:r>
          </a:p>
        </p:txBody>
      </p:sp>
      <p:graphicFrame>
        <p:nvGraphicFramePr>
          <p:cNvPr id="80901" name="Object 12">
            <a:extLst>
              <a:ext uri="{FF2B5EF4-FFF2-40B4-BE49-F238E27FC236}">
                <a16:creationId xmlns:a16="http://schemas.microsoft.com/office/drawing/2014/main" id="{9CF0AFD3-BBD1-4943-B4D8-E393DA7CC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2338388"/>
          <a:ext cx="20399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96500" imgH="2489200" progId="Equation.3">
                  <p:embed/>
                </p:oleObj>
              </mc:Choice>
              <mc:Fallback>
                <p:oleObj name="Equation" r:id="rId2" imgW="10096500" imgH="2489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2338388"/>
                        <a:ext cx="20399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EBDE05-8DF6-F9BB-02C9-AE6E1EE64403}"/>
              </a:ext>
            </a:extLst>
          </p:cNvPr>
          <p:cNvSpPr txBox="1"/>
          <p:nvPr/>
        </p:nvSpPr>
        <p:spPr>
          <a:xfrm>
            <a:off x="560070" y="1348740"/>
            <a:ext cx="81495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In the context of multiple alignments of proteins from the same family HMM can be used:</a:t>
            </a:r>
          </a:p>
          <a:p>
            <a:pPr marL="285750" indent="-285750" algn="just">
              <a:buFontTx/>
              <a:buChar char="-"/>
            </a:pPr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to represent the statistical profile of the sequence family; </a:t>
            </a:r>
          </a:p>
          <a:p>
            <a:pPr marL="285750" indent="-285750" algn="just">
              <a:buFontTx/>
              <a:buChar char="-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find the most likely alignment between a sequence and the profile representing the family.</a:t>
            </a:r>
          </a:p>
          <a:p>
            <a:pPr marL="285750" indent="-285750" algn="just">
              <a:buFontTx/>
              <a:buChar char="-"/>
            </a:pPr>
            <a:endParaRPr lang="en-GB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Hidden states “generate” the observed sequence alignment, thus the alignment process becomes a way to find the most probable path among the states that could have produces the given biological sequences.</a:t>
            </a:r>
          </a:p>
          <a:p>
            <a:pPr algn="just"/>
            <a:r>
              <a:rPr lang="en-GB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35">
            <a:extLst>
              <a:ext uri="{FF2B5EF4-FFF2-40B4-BE49-F238E27FC236}">
                <a16:creationId xmlns:a16="http://schemas.microsoft.com/office/drawing/2014/main" id="{38B727F8-08A4-D2F7-A86D-8B0E4F16B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" y="63817"/>
            <a:ext cx="82296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Hidden Markov Models are used to describe multiple alignments of protein families</a:t>
            </a:r>
          </a:p>
        </p:txBody>
      </p:sp>
    </p:spTree>
    <p:extLst>
      <p:ext uri="{BB962C8B-B14F-4D97-AF65-F5344CB8AC3E}">
        <p14:creationId xmlns:p14="http://schemas.microsoft.com/office/powerpoint/2010/main" val="29119151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6021AB3-857F-625A-C86F-E4114398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670" b="4"/>
          <a:stretch>
            <a:fillRect/>
          </a:stretch>
        </p:blipFill>
        <p:spPr>
          <a:xfrm>
            <a:off x="22861" y="1317850"/>
            <a:ext cx="9121140" cy="20082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64C90AE-1541-7420-E504-F239029D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637" y="3344075"/>
            <a:ext cx="5736920" cy="3394949"/>
          </a:xfrm>
          <a:prstGeom prst="rect">
            <a:avLst/>
          </a:prstGeom>
        </p:spPr>
      </p:pic>
      <p:sp>
        <p:nvSpPr>
          <p:cNvPr id="3" name="Rectangle 35">
            <a:extLst>
              <a:ext uri="{FF2B5EF4-FFF2-40B4-BE49-F238E27FC236}">
                <a16:creationId xmlns:a16="http://schemas.microsoft.com/office/drawing/2014/main" id="{4EF9DC19-4747-BC0B-E281-3272B8363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" y="63817"/>
            <a:ext cx="82296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Hidden Markov Models are used to describe multiple alignments of protein families</a:t>
            </a:r>
          </a:p>
        </p:txBody>
      </p:sp>
    </p:spTree>
    <p:extLst>
      <p:ext uri="{BB962C8B-B14F-4D97-AF65-F5344CB8AC3E}">
        <p14:creationId xmlns:p14="http://schemas.microsoft.com/office/powerpoint/2010/main" val="39153522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92920C-19AF-6B46-A121-03687E46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386263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ECC7A2A-1650-724F-BE17-69657AA4D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08" y="4638404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panose="020B0604020202020204" pitchFamily="34" charset="0"/>
              </a:rPr>
              <a:t>HMM model</a:t>
            </a:r>
            <a:r>
              <a:rPr lang="en-US" sz="2000" dirty="0">
                <a:latin typeface="Calibri" charset="0"/>
                <a:ea typeface="ＭＳ Ｐゴシック" charset="0"/>
                <a:cs typeface="Arial" panose="020B0604020202020204" pitchFamily="34" charset="0"/>
              </a:rPr>
              <a:t> for a DNA motif alignments.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panose="020B0604020202020204" pitchFamily="34" charset="0"/>
              </a:rPr>
              <a:t>transitions</a:t>
            </a:r>
            <a:r>
              <a:rPr lang="en-US" sz="2000" dirty="0">
                <a:latin typeface="Calibri" charset="0"/>
                <a:ea typeface="ＭＳ Ｐゴシック" charset="0"/>
                <a:cs typeface="Arial" panose="020B0604020202020204" pitchFamily="34" charset="0"/>
              </a:rPr>
              <a:t> are shown with arrows whose thickness indicate their probability. In each state,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" panose="020B0604020202020204" pitchFamily="34" charset="0"/>
              </a:rPr>
              <a:t>histogram</a:t>
            </a:r>
            <a:r>
              <a:rPr lang="en-US" sz="2000" dirty="0">
                <a:latin typeface="Calibri" charset="0"/>
                <a:ea typeface="ＭＳ Ｐゴシック" charset="0"/>
                <a:cs typeface="Arial" panose="020B0604020202020204" pitchFamily="34" charset="0"/>
              </a:rPr>
              <a:t> shows the probabilities of the four bases.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Arial" panose="020B0604020202020204" pitchFamily="34" charset="0"/>
              </a:rPr>
              <a:t>Next, use the model to calculate probability of a given sequence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Arial" panose="020B0604020202020204" pitchFamily="34" charset="0"/>
              </a:rPr>
              <a:t>E.g.  P(ACACATC) = (0.8 * 1)*(0.8*1)*(0.8*0.6)*(0.4*0.6)*(1*1)*(0.8*1)*(0.8)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Arial" panose="020B0604020202020204" pitchFamily="34" charset="0"/>
              </a:rPr>
              <a:t>                                       A             C	             A	     C             A         T          C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81923" name="Picture 5" descr="G:\111\fig\01.gif">
            <a:extLst>
              <a:ext uri="{FF2B5EF4-FFF2-40B4-BE49-F238E27FC236}">
                <a16:creationId xmlns:a16="http://schemas.microsoft.com/office/drawing/2014/main" id="{6D9C27B2-529B-CD47-A224-B2AA8A5A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3063"/>
            <a:ext cx="76676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08C42D42-EFE3-124B-A939-B25D7FAA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41388"/>
            <a:ext cx="2057400" cy="16160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 - - -  ATG   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TCA  ACT  ATC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</a:t>
            </a:r>
            <a:r>
              <a:rPr lang="en-US" sz="16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C - -  AGC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AGA </a:t>
            </a:r>
            <a:r>
              <a:rPr lang="en-US" sz="14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- - -  ATC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ACC  G - -  ATC</a:t>
            </a:r>
            <a:endParaRPr lang="en-US" dirty="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B73E434-72C2-B94F-935A-D8581E21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2238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Multiple alignment</a:t>
            </a:r>
            <a:r>
              <a:rPr lang="it-IT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HMM </a:t>
            </a:r>
            <a:r>
              <a:rPr lang="it-IT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profile</a:t>
            </a:r>
            <a:endParaRPr lang="it-IT" sz="44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921B8480-5FD7-6B48-8651-E0DB07664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024063"/>
            <a:ext cx="17526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E2EA5C23-133F-D94B-B519-2E2C97382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2709863"/>
            <a:ext cx="18288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815AEB66-09F5-BE45-8F5F-06ED60284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709863"/>
            <a:ext cx="1371600" cy="3810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60EA3D-2462-344B-963D-1E4E665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9555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 probabilities</a:t>
            </a:r>
          </a:p>
        </p:txBody>
      </p:sp>
      <p:sp>
        <p:nvSpPr>
          <p:cNvPr id="25616" name="Line 16">
            <a:extLst>
              <a:ext uri="{FF2B5EF4-FFF2-40B4-BE49-F238E27FC236}">
                <a16:creationId xmlns:a16="http://schemas.microsoft.com/office/drawing/2014/main" id="{9F8B9A06-4F23-9245-91BE-AAEDD51D3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167063"/>
            <a:ext cx="152400" cy="9144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id="{04432A72-27D7-1842-8C56-A7E52063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67063"/>
            <a:ext cx="228600" cy="304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4CA97991-3BDC-BD4E-9412-953875FD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86226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Output Probabilities</a:t>
            </a:r>
          </a:p>
        </p:txBody>
      </p:sp>
      <p:sp>
        <p:nvSpPr>
          <p:cNvPr id="25619" name="Rectangle 19">
            <a:extLst>
              <a:ext uri="{FF2B5EF4-FFF2-40B4-BE49-F238E27FC236}">
                <a16:creationId xmlns:a16="http://schemas.microsoft.com/office/drawing/2014/main" id="{09AFC3B9-470B-8B45-8EC1-B55AD2F5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804863"/>
            <a:ext cx="614362" cy="1905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9538589B-0C32-084A-BC70-543E8B216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633663"/>
            <a:ext cx="1676400" cy="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id="{0C9FBE7D-6049-8A4E-AF22-5A793EDE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7646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insertion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7326C58-DC1F-C7AB-E13D-B0AFD11F5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56"/>
          <a:stretch/>
        </p:blipFill>
        <p:spPr>
          <a:xfrm>
            <a:off x="2877714" y="2580362"/>
            <a:ext cx="6767329" cy="42275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00AC92-59C8-F796-FF9D-3B01555B216D}"/>
              </a:ext>
            </a:extLst>
          </p:cNvPr>
          <p:cNvSpPr txBox="1"/>
          <p:nvPr/>
        </p:nvSpPr>
        <p:spPr>
          <a:xfrm>
            <a:off x="187889" y="61978"/>
            <a:ext cx="886467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Creating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 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Pfam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model 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an iterative 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process</a:t>
            </a:r>
            <a:endParaRPr lang="it-IT" sz="2000" b="1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  <a:p>
            <a:pPr algn="just"/>
            <a:endParaRPr lang="it-IT" sz="2000" b="1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  <a:p>
            <a:pPr marL="342900" indent="-342900" algn="just">
              <a:buAutoNum type="arabicParenR"/>
            </a:pP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and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curated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example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(i.e. 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seed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),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which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calculate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hidden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Markov model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(HMM)</a:t>
            </a:r>
          </a:p>
          <a:p>
            <a:pPr marL="342900" indent="-342900" algn="just">
              <a:buAutoNum type="arabicParenR"/>
            </a:pP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HMM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against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reference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proteomes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database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find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additional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matching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members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that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pass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inclusion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thresholds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Thresholds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adjusted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avoid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inclusion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false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positives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 </a:t>
            </a:r>
          </a:p>
          <a:p>
            <a:pPr marL="342900" indent="-342900" algn="just">
              <a:buFontTx/>
              <a:buAutoNum type="arabicParenR"/>
            </a:pP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 information in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new set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full 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improve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probabilities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in the model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which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may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lead to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slightly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different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</a:t>
            </a:r>
          </a:p>
          <a:p>
            <a:pPr marL="342900" indent="-342900" algn="just">
              <a:buAutoNum type="arabicParenR"/>
            </a:pPr>
            <a:endParaRPr lang="it-IT" b="0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86DB93-24FF-407E-7028-84F003F3138E}"/>
              </a:ext>
            </a:extLst>
          </p:cNvPr>
          <p:cNvSpPr txBox="1"/>
          <p:nvPr/>
        </p:nvSpPr>
        <p:spPr>
          <a:xfrm>
            <a:off x="187889" y="2924318"/>
            <a:ext cx="32731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350838" algn="l"/>
              </a:tabLst>
            </a:pP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4) </a:t>
            </a:r>
            <a:r>
              <a:rPr lang="it-IT" dirty="0" err="1">
                <a:solidFill>
                  <a:srgbClr val="1A1C1A"/>
                </a:solidFill>
                <a:latin typeface="IBM Plex Sans" panose="020F0502020204030204" pitchFamily="34" charset="0"/>
              </a:rPr>
              <a:t>T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adjusted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full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refined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through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determination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boundaries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and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minimisation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redundancy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 to produce a new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, and a new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HMM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generated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iterative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process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repeated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until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no more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homologs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detected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in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database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(i.e.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has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converged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757912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22DD0964-12A8-7A40-AB6D-1231F1F87F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11617"/>
          <a:ext cx="8229600" cy="566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0" name="Title 1">
            <a:extLst>
              <a:ext uri="{FF2B5EF4-FFF2-40B4-BE49-F238E27FC236}">
                <a16:creationId xmlns:a16="http://schemas.microsoft.com/office/drawing/2014/main" id="{1E5FD65D-7D9E-284A-B328-D12007A559A6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classification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22F231-78D2-B4B5-1815-4780C511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087381-B9A8-45C3-E249-08E04EFE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74960"/>
            <a:ext cx="82296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345EC4-BD91-5750-F97F-8A5B15B4ECEC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entry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types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42563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>
            <a:extLst>
              <a:ext uri="{FF2B5EF4-FFF2-40B4-BE49-F238E27FC236}">
                <a16:creationId xmlns:a16="http://schemas.microsoft.com/office/drawing/2014/main" id="{B7782F89-51BF-0842-BA92-065F0C5A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6313"/>
            <a:ext cx="8229600" cy="4525962"/>
          </a:xfrm>
        </p:spPr>
        <p:txBody>
          <a:bodyPr/>
          <a:lstStyle/>
          <a:p>
            <a:r>
              <a:rPr lang="it-IT" altLang="en-US" sz="4000" dirty="0" err="1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</a:t>
            </a:r>
            <a: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-A   </a:t>
            </a:r>
            <a:r>
              <a:rPr lang="it-IT" altLang="en-US" sz="4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Seed</a:t>
            </a:r>
            <a:r>
              <a:rPr lang="it-IT" altLang="en-US" sz="4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full </a:t>
            </a:r>
            <a:r>
              <a:rPr lang="it-IT" altLang="en-US" sz="4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alignments</a:t>
            </a:r>
            <a: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</a:p>
          <a:p>
            <a:r>
              <a:rPr lang="it-IT" altLang="en-US" sz="4000" dirty="0" err="1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</a:t>
            </a:r>
            <a: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-B  "Incomplete" families</a:t>
            </a:r>
            <a:endParaRPr lang="it-IT" altLang="en-US" sz="4000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FEB2CFE3-C711-094D-9F6A-53FBF747AEC1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Two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sections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ontent Placeholder 2">
            <a:extLst>
              <a:ext uri="{FF2B5EF4-FFF2-40B4-BE49-F238E27FC236}">
                <a16:creationId xmlns:a16="http://schemas.microsoft.com/office/drawing/2014/main" id="{2B51BD7E-A42E-0343-B87A-0B60AB3B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713"/>
            <a:ext cx="8229600" cy="4525962"/>
          </a:xfrm>
        </p:spPr>
        <p:txBody>
          <a:bodyPr/>
          <a:lstStyle/>
          <a:p>
            <a:r>
              <a:rPr lang="it-IT" altLang="en-US" i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Pfam-B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families are 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un-annotated and of lower quality as they are generated automatically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from the non-redundant clusters of the latest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ADDA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(Automatic Domain Decomposition Algorithm) database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release. </a:t>
            </a:r>
          </a:p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Although of lower quality, Pfam-B families can be useful for identifying functionally conserved regions when no Pfam-A entries are found.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Schermata 10-2457674 alle 09.29.34.png">
            <a:extLst>
              <a:ext uri="{FF2B5EF4-FFF2-40B4-BE49-F238E27FC236}">
                <a16:creationId xmlns:a16="http://schemas.microsoft.com/office/drawing/2014/main" id="{F008410A-D3BE-0E4D-BFB1-9ECE8C2D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-1"/>
          <a:stretch/>
        </p:blipFill>
        <p:spPr bwMode="auto">
          <a:xfrm>
            <a:off x="254336" y="1"/>
            <a:ext cx="4553835" cy="39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Schermata 10-2457674 alle 09.31.27.png">
            <a:extLst>
              <a:ext uri="{FF2B5EF4-FFF2-40B4-BE49-F238E27FC236}">
                <a16:creationId xmlns:a16="http://schemas.microsoft.com/office/drawing/2014/main" id="{202C7940-195D-F641-9CFA-731A6328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" y="3736323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3" descr="Screen Shot 2014-10-01 at 3.13.15 PM.png">
            <a:extLst>
              <a:ext uri="{FF2B5EF4-FFF2-40B4-BE49-F238E27FC236}">
                <a16:creationId xmlns:a16="http://schemas.microsoft.com/office/drawing/2014/main" id="{38DCD428-6DEB-5440-9058-2FD5C0A76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73100"/>
            <a:ext cx="8813800" cy="3003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Immagine 2" descr="Screen Shot 2014-10-01 at 3.12.52 PM.png">
            <a:extLst>
              <a:ext uri="{FF2B5EF4-FFF2-40B4-BE49-F238E27FC236}">
                <a16:creationId xmlns:a16="http://schemas.microsoft.com/office/drawing/2014/main" id="{AF329774-0268-164D-9E83-C1E5FC05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7"/>
          <a:stretch>
            <a:fillRect/>
          </a:stretch>
        </p:blipFill>
        <p:spPr bwMode="auto">
          <a:xfrm>
            <a:off x="-203200" y="3676650"/>
            <a:ext cx="1205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>
            <a:extLst>
              <a:ext uri="{FF2B5EF4-FFF2-40B4-BE49-F238E27FC236}">
                <a16:creationId xmlns:a16="http://schemas.microsoft.com/office/drawing/2014/main" id="{2AD95EBA-B451-3B48-B599-930B9DB370BE}"/>
              </a:ext>
            </a:extLst>
          </p:cNvPr>
          <p:cNvSpPr txBox="1">
            <a:spLocks/>
          </p:cNvSpPr>
          <p:nvPr/>
        </p:nvSpPr>
        <p:spPr bwMode="auto">
          <a:xfrm>
            <a:off x="914400" y="2222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HMM logo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alignment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CasellaDiTesto 1">
            <a:extLst>
              <a:ext uri="{FF2B5EF4-FFF2-40B4-BE49-F238E27FC236}">
                <a16:creationId xmlns:a16="http://schemas.microsoft.com/office/drawing/2014/main" id="{01B94E29-9E5D-C848-A603-4656F4F6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39888"/>
            <a:ext cx="2390775" cy="5842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AA PROB. PER POSITION IN THE FAMILY</a:t>
            </a:r>
          </a:p>
        </p:txBody>
      </p:sp>
      <p:sp>
        <p:nvSpPr>
          <p:cNvPr id="87045" name="CasellaDiTesto 5">
            <a:extLst>
              <a:ext uri="{FF2B5EF4-FFF2-40B4-BE49-F238E27FC236}">
                <a16:creationId xmlns:a16="http://schemas.microsoft.com/office/drawing/2014/main" id="{7156128E-D2A6-3849-AF92-67DBFBF5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224088"/>
            <a:ext cx="1625600" cy="3381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INSERTIONS</a:t>
            </a:r>
          </a:p>
        </p:txBody>
      </p:sp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12B65E10-10EE-384A-8D75-41F67726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</a:t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Structure Classification Database at UCL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9B231349-F425-664C-9C2B-34EDF0F4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Classification of proteins based on domain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Each protein chopped into individual domains and assigned into homologous superfamilies.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Hierarchial domain classification of PDB entries.</a:t>
            </a:r>
          </a:p>
        </p:txBody>
      </p:sp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A240776C-4FC1-8E4A-861D-42E5D254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849F-27EC-ED42-83F2-1EADF6A6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952500"/>
            <a:ext cx="90932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Class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derived from secondary structure content is assigned automatically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Architecture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– describes gross orientation of secondary structures, independent of connectivity and homology (based on known structures)</a:t>
            </a:r>
          </a:p>
          <a:p>
            <a:pPr lvl="2" algn="just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Topology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clusters structures according to their topological connections and numbers of secondary structures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Homologous superfamily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level groups together protein domains which are thought to share a common ancestor and can therefore be described as homologous</a:t>
            </a:r>
          </a:p>
        </p:txBody>
      </p:sp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4">
            <a:extLst>
              <a:ext uri="{FF2B5EF4-FFF2-40B4-BE49-F238E27FC236}">
                <a16:creationId xmlns:a16="http://schemas.microsoft.com/office/drawing/2014/main" id="{4104A7A9-A210-EA48-90CA-9956435B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4950"/>
            <a:ext cx="4699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ttangolo 9">
            <a:extLst>
              <a:ext uri="{FF2B5EF4-FFF2-40B4-BE49-F238E27FC236}">
                <a16:creationId xmlns:a16="http://schemas.microsoft.com/office/drawing/2014/main" id="{A2D1CAD9-FB1D-5847-85B3-FFBC3AEB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09538"/>
            <a:ext cx="4229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C-level</a:t>
            </a: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mainly-alpha, mainly-beta and alpha-beta (including alternating alpha/beta structures and alpha+beta structures) plus a fourth class with low secondary structure content. 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A-level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Overall shape; ignores the connectivity between the secondary structures. Assigned manually using literature for well-known architectures (e.g the beta-propellor or alpha four helix bundle) as reference.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</a:t>
            </a:r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(Fold family), T-level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Structures are grouped into fold families at this level depending on both the overall shape and connectivity of the secondary structures. This is done using the structure comparison algorithm SSAP. </a:t>
            </a:r>
          </a:p>
        </p:txBody>
      </p:sp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>
            <a:extLst>
              <a:ext uri="{FF2B5EF4-FFF2-40B4-BE49-F238E27FC236}">
                <a16:creationId xmlns:a16="http://schemas.microsoft.com/office/drawing/2014/main" id="{5EDE92DD-DE60-304A-AFBE-B48E29B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/>
          <a:lstStyle/>
          <a:p>
            <a:r>
              <a:rPr lang="it-IT" altLang="en-US" sz="36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– </a:t>
            </a:r>
            <a:r>
              <a:rPr lang="it-IT" altLang="en-US" sz="32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Human serine </a:t>
            </a:r>
            <a:r>
              <a:rPr lang="it-IT" alt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hydroxymethyltransferase</a:t>
            </a:r>
            <a:r>
              <a:rPr lang="it-IT" altLang="en-US" sz="32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major domain</a:t>
            </a:r>
            <a:endParaRPr lang="it-IT" altLang="en-US" sz="3600" dirty="0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1138" name="Picture 2" descr="FigCap2_Fig_22">
            <a:extLst>
              <a:ext uri="{FF2B5EF4-FFF2-40B4-BE49-F238E27FC236}">
                <a16:creationId xmlns:a16="http://schemas.microsoft.com/office/drawing/2014/main" id="{0021D42E-ED50-EA45-BBD2-40B362ED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79525"/>
            <a:ext cx="8934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4A8F99E-6CB4-434A-B85D-263EF4C6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SCOP</a:t>
            </a:r>
            <a:b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Classification of Proteins</a:t>
            </a:r>
            <a:endParaRPr lang="en-US" altLang="en-US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D66B53-8BF4-B040-9969-FF6569F9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5725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Description of structural and evolutionary relationships between all the proteins with known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Uses the PDB entries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Search using keywords or PDB identifiers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AE35410-7CF9-BA41-93C6-C812AA49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Hierarchy in SCOP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E622-CF6C-AF47-9769-0BE056AD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0800"/>
            <a:ext cx="8597900" cy="4525963"/>
          </a:xfrm>
        </p:spPr>
        <p:txBody>
          <a:bodyPr>
            <a:noAutofit/>
          </a:bodyPr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While the four major levels of CATH are class, architecture, topology and homologous superfamily SCOP uses:</a:t>
            </a:r>
          </a:p>
          <a:p>
            <a:pPr marL="342900" lvl="2" indent="-342900"/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Class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β, α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β)</a:t>
            </a:r>
            <a:endParaRPr lang="en-US" altLang="en-US" sz="2800" b="1">
              <a:solidFill>
                <a:srgbClr val="008000"/>
              </a:solidFill>
              <a:latin typeface="Calibri (Body)" charset="0"/>
              <a:ea typeface="ＭＳ Ｐゴシック" panose="020B0600070205080204" pitchFamily="34" charset="-128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Fold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Superfamily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Family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SCOP database is mainly based on expert knowledge, while CATH grounds more on automation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altLang="en-US" sz="2800">
              <a:latin typeface="Calibri (Body)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74DA500-9369-0C4B-B2BD-D408A93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 anchor="t"/>
          <a:lstStyle/>
          <a:p>
            <a: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What about Genomic databases?</a:t>
            </a:r>
            <a:b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They will be covered in the part of the course concerning Genomics</a:t>
            </a:r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BDF3ACC0-16CE-C541-A407-5014AE3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6" y="105003"/>
            <a:ext cx="8878887" cy="1143000"/>
          </a:xfrm>
        </p:spPr>
        <p:txBody>
          <a:bodyPr anchor="t"/>
          <a:lstStyle/>
          <a:p>
            <a:r>
              <a:rPr lang="en-US" altLang="en-US" sz="3800" dirty="0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ea typeface="ＭＳ Ｐゴシック" panose="020B0600070205080204" pitchFamily="34" charset="-128"/>
              </a:rPr>
              <a:t>Homework:</a:t>
            </a:r>
            <a:r>
              <a:rPr lang="en-US" altLang="en-US" sz="3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Explore the NAR DB issue 2025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170" name="Picture 2" descr="issue cover">
            <a:extLst>
              <a:ext uri="{FF2B5EF4-FFF2-40B4-BE49-F238E27FC236}">
                <a16:creationId xmlns:a16="http://schemas.microsoft.com/office/drawing/2014/main" id="{5D58945E-1593-DA51-D31C-B15279C8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3" y="1435732"/>
            <a:ext cx="3919055" cy="50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421F3DBB-DCCF-6CFB-FE07-F39C622B92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32"/>
          <a:stretch>
            <a:fillRect/>
          </a:stretch>
        </p:blipFill>
        <p:spPr>
          <a:xfrm>
            <a:off x="5246527" y="1435731"/>
            <a:ext cx="2624268" cy="50735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3E030F6E-1D24-F211-EFBB-AD5A8F19C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0" y="773085"/>
            <a:ext cx="6231315" cy="235047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5C2D24-0A0D-AD70-51AE-56843029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384" y="2603156"/>
            <a:ext cx="6231315" cy="226124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A458DE-E6AE-06D0-D7DF-EB75C3C5B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407" y="4349078"/>
            <a:ext cx="6231315" cy="234165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B4B7E8-D395-1B78-63DF-94E25A522883}"/>
              </a:ext>
            </a:extLst>
          </p:cNvPr>
          <p:cNvSpPr txBox="1"/>
          <p:nvPr/>
        </p:nvSpPr>
        <p:spPr>
          <a:xfrm>
            <a:off x="2709747" y="4072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Just a few examples</a:t>
            </a:r>
            <a:endParaRPr lang="en-US" sz="3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hermata 10-2457674 alle 09.29.52.png">
            <a:extLst>
              <a:ext uri="{FF2B5EF4-FFF2-40B4-BE49-F238E27FC236}">
                <a16:creationId xmlns:a16="http://schemas.microsoft.com/office/drawing/2014/main" id="{6670C53B-34D2-624E-A664-81C58086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8" y="926511"/>
            <a:ext cx="5977335" cy="48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{387242F4-ACF2-A14D-87CF-F4F8A24417C2}tf10001067</Template>
  <TotalTime>34899</TotalTime>
  <Words>4602</Words>
  <Application>Microsoft Macintosh PowerPoint</Application>
  <PresentationFormat>Presentazione su schermo (4:3)</PresentationFormat>
  <Paragraphs>574</Paragraphs>
  <Slides>89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89</vt:i4>
      </vt:variant>
    </vt:vector>
  </HeadingPairs>
  <TitlesOfParts>
    <vt:vector size="101" baseType="lpstr">
      <vt:lpstr>ＭＳ Ｐゴシック</vt:lpstr>
      <vt:lpstr>Arial</vt:lpstr>
      <vt:lpstr>Calibri</vt:lpstr>
      <vt:lpstr>Calibri (Body)</vt:lpstr>
      <vt:lpstr>Courier</vt:lpstr>
      <vt:lpstr>Courier New</vt:lpstr>
      <vt:lpstr>IBM Plex Sans</vt:lpstr>
      <vt:lpstr>Times</vt:lpstr>
      <vt:lpstr>Times New Roman</vt:lpstr>
      <vt:lpstr>Wingdings</vt:lpstr>
      <vt:lpstr>Tema di Office</vt:lpstr>
      <vt:lpstr>Equation</vt:lpstr>
      <vt:lpstr>A.A. 2025-2026 Master degree in Evolutionary Biology School of Science University of Padova  MOLECULAR METHODS and BIOINFORMATICS  Prof. STEFANIA BORTOLUZZI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is Whole Genome Shotgun sequencing?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Myoglobin structure        ribbon   vs   atom positions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Occupancy </vt:lpstr>
      <vt:lpstr>Temperature factor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PubMed</vt:lpstr>
      <vt:lpstr>Bookshelf</vt:lpstr>
      <vt:lpstr>Molecular Structures DBs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Markov Models  </vt:lpstr>
      <vt:lpstr> Example of a Markov Model </vt:lpstr>
      <vt:lpstr>Presentazione standard di PowerPoint</vt:lpstr>
      <vt:lpstr>Hidden Markov Model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CATH Protein Structure Classification Database at UCL</vt:lpstr>
      <vt:lpstr>CATH hierarchy</vt:lpstr>
      <vt:lpstr>Presentazione standard di PowerPoint</vt:lpstr>
      <vt:lpstr>CATH – Human serine hydroxymethyltransferase major domain</vt:lpstr>
      <vt:lpstr>SCOP Structural Classification of Proteins</vt:lpstr>
      <vt:lpstr>Hierarchy in SCOP</vt:lpstr>
      <vt:lpstr>What about Genomic databases?   They will be covered in the part of the course concerning Genomics</vt:lpstr>
      <vt:lpstr>Homework: Explore the NAR DB issue 2025</vt:lpstr>
      <vt:lpstr>Presentazione standard di PowerPoint</vt:lpstr>
    </vt:vector>
  </TitlesOfParts>
  <Manager/>
  <Company>Università di Padova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ERA</dc:title>
  <dc:subject/>
  <dc:creator>Stefania Bortoluzzi</dc:creator>
  <cp:keywords/>
  <dc:description/>
  <cp:lastModifiedBy>Stefania Bortoluzzi</cp:lastModifiedBy>
  <cp:revision>166</cp:revision>
  <dcterms:created xsi:type="dcterms:W3CDTF">2013-01-15T08:13:34Z</dcterms:created>
  <dcterms:modified xsi:type="dcterms:W3CDTF">2025-10-07T09:05:30Z</dcterms:modified>
  <cp:category/>
</cp:coreProperties>
</file>