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94"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4" r:id="rId16"/>
    <p:sldId id="275" r:id="rId17"/>
    <p:sldId id="276" r:id="rId18"/>
    <p:sldId id="277" r:id="rId19"/>
    <p:sldId id="295" r:id="rId20"/>
    <p:sldId id="279" r:id="rId21"/>
    <p:sldId id="281" r:id="rId22"/>
    <p:sldId id="272" r:id="rId23"/>
    <p:sldId id="273" r:id="rId24"/>
    <p:sldId id="269" r:id="rId25"/>
    <p:sldId id="293" r:id="rId26"/>
    <p:sldId id="291" r:id="rId27"/>
    <p:sldId id="282" r:id="rId28"/>
    <p:sldId id="280" r:id="rId29"/>
    <p:sldId id="292" r:id="rId30"/>
    <p:sldId id="283" r:id="rId31"/>
    <p:sldId id="284" r:id="rId32"/>
    <p:sldId id="285" r:id="rId33"/>
    <p:sldId id="286" r:id="rId34"/>
    <p:sldId id="287" r:id="rId35"/>
    <p:sldId id="288" r:id="rId36"/>
    <p:sldId id="289" r:id="rId37"/>
    <p:sldId id="290" r:id="rId3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4D611"/>
    <a:srgbClr val="AAAB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32"/>
    <p:restoredTop sz="94009"/>
  </p:normalViewPr>
  <p:slideViewPr>
    <p:cSldViewPr snapToGrid="0" snapToObjects="1">
      <p:cViewPr varScale="1">
        <p:scale>
          <a:sx n="147" d="100"/>
          <a:sy n="147" d="100"/>
        </p:scale>
        <p:origin x="2504" y="20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4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5593C-E2AA-334B-86C1-735F8BF1F15D}" type="doc">
      <dgm:prSet loTypeId="urn:microsoft.com/office/officeart/2005/8/layout/radial5" loCatId="" qsTypeId="urn:microsoft.com/office/officeart/2005/8/quickstyle/simple1" qsCatId="simple" csTypeId="urn:microsoft.com/office/officeart/2005/8/colors/colorful3" csCatId="colorful" phldr="1"/>
      <dgm:spPr/>
      <dgm:t>
        <a:bodyPr/>
        <a:lstStyle/>
        <a:p>
          <a:endParaRPr lang="it-IT"/>
        </a:p>
      </dgm:t>
    </dgm:pt>
    <dgm:pt modelId="{B9B227EF-BE8E-7942-880F-A2436F8C0F9E}">
      <dgm:prSet phldrT="[Testo]" custT="1"/>
      <dgm:spPr>
        <a:solidFill>
          <a:schemeClr val="tx1"/>
        </a:solidFill>
      </dgm:spPr>
      <dgm:t>
        <a:bodyPr/>
        <a:lstStyle/>
        <a:p>
          <a:r>
            <a:rPr lang="it-IT" sz="2000" b="1">
              <a:solidFill>
                <a:schemeClr val="bg1"/>
              </a:solidFill>
            </a:rPr>
            <a:t>Bioinformatics</a:t>
          </a:r>
          <a:endParaRPr lang="it-IT" sz="2000" b="1" dirty="0">
            <a:solidFill>
              <a:schemeClr val="bg1"/>
            </a:solidFill>
          </a:endParaRPr>
        </a:p>
      </dgm:t>
    </dgm:pt>
    <dgm:pt modelId="{E6ADFDA7-2B1E-4840-B19C-A7C866141CE5}" type="parTrans" cxnId="{C7233B58-2610-FA40-B04F-05ABDA491D43}">
      <dgm:prSet/>
      <dgm:spPr/>
      <dgm:t>
        <a:bodyPr/>
        <a:lstStyle/>
        <a:p>
          <a:endParaRPr lang="it-IT" sz="3200" b="1">
            <a:solidFill>
              <a:schemeClr val="tx1"/>
            </a:solidFill>
          </a:endParaRPr>
        </a:p>
      </dgm:t>
    </dgm:pt>
    <dgm:pt modelId="{37A417AC-8DEF-324D-9467-4414A6FB0EC6}" type="sibTrans" cxnId="{C7233B58-2610-FA40-B04F-05ABDA491D43}">
      <dgm:prSet/>
      <dgm:spPr/>
      <dgm:t>
        <a:bodyPr/>
        <a:lstStyle/>
        <a:p>
          <a:endParaRPr lang="it-IT" sz="3200" b="1">
            <a:solidFill>
              <a:schemeClr val="tx1"/>
            </a:solidFill>
          </a:endParaRPr>
        </a:p>
      </dgm:t>
    </dgm:pt>
    <dgm:pt modelId="{BE7AED8B-61F9-344B-B25E-86BAE8CB380E}">
      <dgm:prSet phldrT="[Testo]" custT="1"/>
      <dgm:spPr/>
      <dgm:t>
        <a:bodyPr/>
        <a:lstStyle/>
        <a:p>
          <a:r>
            <a:rPr lang="it-IT" sz="1800" b="1" dirty="0" err="1">
              <a:solidFill>
                <a:schemeClr val="tx1"/>
              </a:solidFill>
            </a:rPr>
            <a:t>Medical</a:t>
          </a:r>
          <a:r>
            <a:rPr lang="it-IT" sz="1800" b="1" dirty="0">
              <a:solidFill>
                <a:schemeClr val="tx1"/>
              </a:solidFill>
            </a:rPr>
            <a:t> </a:t>
          </a:r>
          <a:r>
            <a:rPr lang="it-IT" sz="1800" b="1" dirty="0" err="1">
              <a:solidFill>
                <a:schemeClr val="tx1"/>
              </a:solidFill>
            </a:rPr>
            <a:t>Informatics</a:t>
          </a:r>
          <a:endParaRPr lang="it-IT" sz="1800" b="1" dirty="0">
            <a:solidFill>
              <a:schemeClr val="tx1"/>
            </a:solidFill>
          </a:endParaRPr>
        </a:p>
      </dgm:t>
    </dgm:pt>
    <dgm:pt modelId="{11F4A6D6-94CF-1E4B-89D6-89D1D4E825EC}" type="parTrans" cxnId="{56170ED7-FF3E-0242-86F1-0109A076E876}">
      <dgm:prSet custT="1"/>
      <dgm:spPr/>
      <dgm:t>
        <a:bodyPr/>
        <a:lstStyle/>
        <a:p>
          <a:endParaRPr lang="it-IT" sz="1800" b="1">
            <a:solidFill>
              <a:schemeClr val="tx1"/>
            </a:solidFill>
          </a:endParaRPr>
        </a:p>
      </dgm:t>
    </dgm:pt>
    <dgm:pt modelId="{88B36FBF-921E-1640-9CBC-0F18C66AE747}" type="sibTrans" cxnId="{56170ED7-FF3E-0242-86F1-0109A076E876}">
      <dgm:prSet/>
      <dgm:spPr/>
      <dgm:t>
        <a:bodyPr/>
        <a:lstStyle/>
        <a:p>
          <a:endParaRPr lang="it-IT" sz="3200" b="1">
            <a:solidFill>
              <a:schemeClr val="tx1"/>
            </a:solidFill>
          </a:endParaRPr>
        </a:p>
      </dgm:t>
    </dgm:pt>
    <dgm:pt modelId="{B2736AD4-4684-3948-A524-11FA931067F8}">
      <dgm:prSet phldrT="[Testo]" custT="1"/>
      <dgm:spPr/>
      <dgm:t>
        <a:bodyPr/>
        <a:lstStyle/>
        <a:p>
          <a:r>
            <a:rPr lang="it-IT" sz="1800" b="1" dirty="0" err="1">
              <a:solidFill>
                <a:schemeClr val="tx1"/>
              </a:solidFill>
            </a:rPr>
            <a:t>Computational</a:t>
          </a:r>
          <a:r>
            <a:rPr lang="it-IT" sz="1800" b="1" dirty="0">
              <a:solidFill>
                <a:schemeClr val="tx1"/>
              </a:solidFill>
            </a:rPr>
            <a:t> </a:t>
          </a:r>
          <a:r>
            <a:rPr lang="it-IT" sz="1800" b="1" dirty="0" err="1">
              <a:solidFill>
                <a:schemeClr val="tx1"/>
              </a:solidFill>
            </a:rPr>
            <a:t>Biology</a:t>
          </a:r>
          <a:endParaRPr lang="it-IT" sz="1800" b="1" dirty="0">
            <a:solidFill>
              <a:schemeClr val="tx1"/>
            </a:solidFill>
          </a:endParaRPr>
        </a:p>
      </dgm:t>
    </dgm:pt>
    <dgm:pt modelId="{B4F99A1C-E389-9D40-B736-277546153BC0}" type="parTrans" cxnId="{02AF8D9F-F87D-F242-AD0E-8004A48B8480}">
      <dgm:prSet custT="1"/>
      <dgm:spPr/>
      <dgm:t>
        <a:bodyPr/>
        <a:lstStyle/>
        <a:p>
          <a:endParaRPr lang="it-IT" sz="1800" b="1">
            <a:solidFill>
              <a:schemeClr val="tx1"/>
            </a:solidFill>
          </a:endParaRPr>
        </a:p>
      </dgm:t>
    </dgm:pt>
    <dgm:pt modelId="{D243506D-1544-1B40-AD7E-A60CE8966D48}" type="sibTrans" cxnId="{02AF8D9F-F87D-F242-AD0E-8004A48B8480}">
      <dgm:prSet/>
      <dgm:spPr/>
      <dgm:t>
        <a:bodyPr/>
        <a:lstStyle/>
        <a:p>
          <a:endParaRPr lang="it-IT" sz="3200" b="1">
            <a:solidFill>
              <a:schemeClr val="tx1"/>
            </a:solidFill>
          </a:endParaRPr>
        </a:p>
      </dgm:t>
    </dgm:pt>
    <dgm:pt modelId="{463C15B0-27DE-8442-B8E7-4BE22F706300}">
      <dgm:prSet phldrT="[Testo]" custT="1"/>
      <dgm:spPr/>
      <dgm:t>
        <a:bodyPr/>
        <a:lstStyle/>
        <a:p>
          <a:r>
            <a:rPr lang="it-IT" sz="1800" b="1" dirty="0" err="1">
              <a:solidFill>
                <a:schemeClr val="tx1"/>
              </a:solidFill>
            </a:rPr>
            <a:t>Genomics</a:t>
          </a:r>
          <a:endParaRPr lang="it-IT" sz="1800" b="1" dirty="0">
            <a:solidFill>
              <a:schemeClr val="tx1"/>
            </a:solidFill>
          </a:endParaRPr>
        </a:p>
      </dgm:t>
    </dgm:pt>
    <dgm:pt modelId="{1BE12539-084A-B94A-AFFB-7D7C056670BF}" type="parTrans" cxnId="{510C20B2-4348-E341-9F56-4C382447B466}">
      <dgm:prSet custT="1"/>
      <dgm:spPr/>
      <dgm:t>
        <a:bodyPr/>
        <a:lstStyle/>
        <a:p>
          <a:endParaRPr lang="it-IT" sz="1800" b="1">
            <a:solidFill>
              <a:schemeClr val="tx1"/>
            </a:solidFill>
          </a:endParaRPr>
        </a:p>
      </dgm:t>
    </dgm:pt>
    <dgm:pt modelId="{E9C2DF1A-4619-094B-9522-F2240DBC0C96}" type="sibTrans" cxnId="{510C20B2-4348-E341-9F56-4C382447B466}">
      <dgm:prSet/>
      <dgm:spPr/>
      <dgm:t>
        <a:bodyPr/>
        <a:lstStyle/>
        <a:p>
          <a:endParaRPr lang="it-IT" sz="3200" b="1">
            <a:solidFill>
              <a:schemeClr val="tx1"/>
            </a:solidFill>
          </a:endParaRPr>
        </a:p>
      </dgm:t>
    </dgm:pt>
    <dgm:pt modelId="{D475A4DC-36B7-A144-9C4B-A35884519B61}">
      <dgm:prSet phldrT="[Testo]" custT="1"/>
      <dgm:spPr/>
      <dgm:t>
        <a:bodyPr/>
        <a:lstStyle/>
        <a:p>
          <a:r>
            <a:rPr lang="it-IT" sz="1800" b="1" dirty="0" err="1">
              <a:solidFill>
                <a:schemeClr val="tx1"/>
              </a:solidFill>
            </a:rPr>
            <a:t>Proteomics</a:t>
          </a:r>
          <a:endParaRPr lang="it-IT" sz="1800" b="1" dirty="0">
            <a:solidFill>
              <a:schemeClr val="tx1"/>
            </a:solidFill>
          </a:endParaRPr>
        </a:p>
      </dgm:t>
    </dgm:pt>
    <dgm:pt modelId="{D680617E-FBC4-1D42-A28D-7C0F30607FAA}" type="parTrans" cxnId="{13E40948-1D72-1149-9213-B924B60010A4}">
      <dgm:prSet custT="1"/>
      <dgm:spPr/>
      <dgm:t>
        <a:bodyPr/>
        <a:lstStyle/>
        <a:p>
          <a:endParaRPr lang="it-IT" sz="1800" b="1">
            <a:solidFill>
              <a:schemeClr val="tx1"/>
            </a:solidFill>
          </a:endParaRPr>
        </a:p>
      </dgm:t>
    </dgm:pt>
    <dgm:pt modelId="{475839AC-24CD-DE4F-9B5A-BF82D04A79C6}" type="sibTrans" cxnId="{13E40948-1D72-1149-9213-B924B60010A4}">
      <dgm:prSet/>
      <dgm:spPr/>
      <dgm:t>
        <a:bodyPr/>
        <a:lstStyle/>
        <a:p>
          <a:endParaRPr lang="it-IT" sz="3200" b="1">
            <a:solidFill>
              <a:schemeClr val="tx1"/>
            </a:solidFill>
          </a:endParaRPr>
        </a:p>
      </dgm:t>
    </dgm:pt>
    <dgm:pt modelId="{D42253BB-1112-D546-99B8-358982C161D6}">
      <dgm:prSet custT="1"/>
      <dgm:spPr/>
      <dgm:t>
        <a:bodyPr/>
        <a:lstStyle/>
        <a:p>
          <a:r>
            <a:rPr lang="en-US" sz="1800" b="1" dirty="0">
              <a:solidFill>
                <a:schemeClr val="tx1"/>
              </a:solidFill>
              <a:cs typeface="+mj-cs"/>
            </a:rPr>
            <a:t>Pharmacogenomics</a:t>
          </a:r>
          <a:endParaRPr lang="it-IT" sz="1800" b="1" dirty="0">
            <a:solidFill>
              <a:schemeClr val="tx1"/>
            </a:solidFill>
          </a:endParaRPr>
        </a:p>
      </dgm:t>
    </dgm:pt>
    <dgm:pt modelId="{63074930-B1BE-A247-A513-F4C58BA328DA}" type="parTrans" cxnId="{B8ABF6B2-9937-B944-8CBF-37B8D5628A61}">
      <dgm:prSet custT="1"/>
      <dgm:spPr/>
      <dgm:t>
        <a:bodyPr/>
        <a:lstStyle/>
        <a:p>
          <a:endParaRPr lang="it-IT" sz="1800" b="1">
            <a:solidFill>
              <a:schemeClr val="tx1"/>
            </a:solidFill>
          </a:endParaRPr>
        </a:p>
      </dgm:t>
    </dgm:pt>
    <dgm:pt modelId="{E177DC3B-F16E-7D43-B123-0F00D5BF9272}" type="sibTrans" cxnId="{B8ABF6B2-9937-B944-8CBF-37B8D5628A61}">
      <dgm:prSet/>
      <dgm:spPr/>
      <dgm:t>
        <a:bodyPr/>
        <a:lstStyle/>
        <a:p>
          <a:endParaRPr lang="it-IT" sz="3200" b="1">
            <a:solidFill>
              <a:schemeClr val="tx1"/>
            </a:solidFill>
          </a:endParaRPr>
        </a:p>
      </dgm:t>
    </dgm:pt>
    <dgm:pt modelId="{3DCAA089-4E42-2D42-BE04-ADC19A366EA8}">
      <dgm:prSet custT="1"/>
      <dgm:spPr/>
      <dgm:t>
        <a:bodyPr/>
        <a:lstStyle/>
        <a:p>
          <a:r>
            <a:rPr lang="it-IT" sz="1800" b="1" dirty="0" err="1">
              <a:solidFill>
                <a:schemeClr val="tx1"/>
              </a:solidFill>
            </a:rPr>
            <a:t>Evolutionary</a:t>
          </a:r>
          <a:r>
            <a:rPr lang="it-IT" sz="1800" b="1" dirty="0">
              <a:solidFill>
                <a:schemeClr val="tx1"/>
              </a:solidFill>
            </a:rPr>
            <a:t> </a:t>
          </a:r>
          <a:r>
            <a:rPr lang="it-IT" sz="1800" b="1" dirty="0" err="1">
              <a:solidFill>
                <a:schemeClr val="tx1"/>
              </a:solidFill>
            </a:rPr>
            <a:t>Biology</a:t>
          </a:r>
          <a:endParaRPr lang="it-IT" sz="1800" b="1" dirty="0">
            <a:solidFill>
              <a:schemeClr val="tx1"/>
            </a:solidFill>
          </a:endParaRPr>
        </a:p>
      </dgm:t>
    </dgm:pt>
    <dgm:pt modelId="{78F33E0A-EB57-C243-8F4C-2262657FF575}" type="parTrans" cxnId="{1B698E61-B4CD-9440-BBFE-43CD2B20F961}">
      <dgm:prSet custT="1"/>
      <dgm:spPr/>
      <dgm:t>
        <a:bodyPr/>
        <a:lstStyle/>
        <a:p>
          <a:endParaRPr lang="it-IT" sz="1800" b="1">
            <a:solidFill>
              <a:schemeClr val="tx1"/>
            </a:solidFill>
          </a:endParaRPr>
        </a:p>
      </dgm:t>
    </dgm:pt>
    <dgm:pt modelId="{EC2FAAA1-D86A-7C4B-8752-C67DC585D989}" type="sibTrans" cxnId="{1B698E61-B4CD-9440-BBFE-43CD2B20F961}">
      <dgm:prSet/>
      <dgm:spPr/>
      <dgm:t>
        <a:bodyPr/>
        <a:lstStyle/>
        <a:p>
          <a:endParaRPr lang="it-IT" sz="3200" b="1">
            <a:solidFill>
              <a:schemeClr val="tx1"/>
            </a:solidFill>
          </a:endParaRPr>
        </a:p>
      </dgm:t>
    </dgm:pt>
    <dgm:pt modelId="{5C5F93AB-0A7C-E940-AA51-91291775EFD5}" type="pres">
      <dgm:prSet presAssocID="{4655593C-E2AA-334B-86C1-735F8BF1F15D}" presName="Name0" presStyleCnt="0">
        <dgm:presLayoutVars>
          <dgm:chMax val="1"/>
          <dgm:dir/>
          <dgm:animLvl val="ctr"/>
          <dgm:resizeHandles val="exact"/>
        </dgm:presLayoutVars>
      </dgm:prSet>
      <dgm:spPr/>
    </dgm:pt>
    <dgm:pt modelId="{29B4102A-FDE5-B84B-A828-EDFD2C1BEE95}" type="pres">
      <dgm:prSet presAssocID="{B9B227EF-BE8E-7942-880F-A2436F8C0F9E}" presName="centerShape" presStyleLbl="node0" presStyleIdx="0" presStyleCnt="1" custScaleX="167326" custScaleY="113312"/>
      <dgm:spPr/>
    </dgm:pt>
    <dgm:pt modelId="{31852F63-56DE-F54D-A0AC-D4D2F6926F94}" type="pres">
      <dgm:prSet presAssocID="{11F4A6D6-94CF-1E4B-89D6-89D1D4E825EC}" presName="parTrans" presStyleLbl="sibTrans2D1" presStyleIdx="0" presStyleCnt="6"/>
      <dgm:spPr/>
    </dgm:pt>
    <dgm:pt modelId="{F9DEBB12-1B08-784E-AAE1-F01FB48F1E32}" type="pres">
      <dgm:prSet presAssocID="{11F4A6D6-94CF-1E4B-89D6-89D1D4E825EC}" presName="connectorText" presStyleLbl="sibTrans2D1" presStyleIdx="0" presStyleCnt="6"/>
      <dgm:spPr/>
    </dgm:pt>
    <dgm:pt modelId="{12A1D72B-5F2B-9E4A-B69A-2922BE22C4ED}" type="pres">
      <dgm:prSet presAssocID="{BE7AED8B-61F9-344B-B25E-86BAE8CB380E}" presName="node" presStyleLbl="node1" presStyleIdx="0" presStyleCnt="6" custScaleX="184712" custRadScaleRad="98296">
        <dgm:presLayoutVars>
          <dgm:bulletEnabled val="1"/>
        </dgm:presLayoutVars>
      </dgm:prSet>
      <dgm:spPr/>
    </dgm:pt>
    <dgm:pt modelId="{F6254196-3855-424A-A7C1-29364611EF71}" type="pres">
      <dgm:prSet presAssocID="{B4F99A1C-E389-9D40-B736-277546153BC0}" presName="parTrans" presStyleLbl="sibTrans2D1" presStyleIdx="1" presStyleCnt="6"/>
      <dgm:spPr/>
    </dgm:pt>
    <dgm:pt modelId="{6ECFC042-CE83-2445-8920-574F0944F200}" type="pres">
      <dgm:prSet presAssocID="{B4F99A1C-E389-9D40-B736-277546153BC0}" presName="connectorText" presStyleLbl="sibTrans2D1" presStyleIdx="1" presStyleCnt="6"/>
      <dgm:spPr/>
    </dgm:pt>
    <dgm:pt modelId="{AD13FE5C-130E-904F-BEC3-66973F1EE2DC}" type="pres">
      <dgm:prSet presAssocID="{B2736AD4-4684-3948-A524-11FA931067F8}" presName="node" presStyleLbl="node1" presStyleIdx="1" presStyleCnt="6" custScaleX="184712" custRadScaleRad="129992" custRadScaleInc="27302">
        <dgm:presLayoutVars>
          <dgm:bulletEnabled val="1"/>
        </dgm:presLayoutVars>
      </dgm:prSet>
      <dgm:spPr/>
    </dgm:pt>
    <dgm:pt modelId="{8D297D70-0884-5240-B00B-60E6CB04B378}" type="pres">
      <dgm:prSet presAssocID="{1BE12539-084A-B94A-AFFB-7D7C056670BF}" presName="parTrans" presStyleLbl="sibTrans2D1" presStyleIdx="2" presStyleCnt="6"/>
      <dgm:spPr/>
    </dgm:pt>
    <dgm:pt modelId="{CFAD554A-214F-FF42-9A25-03940C8D13A3}" type="pres">
      <dgm:prSet presAssocID="{1BE12539-084A-B94A-AFFB-7D7C056670BF}" presName="connectorText" presStyleLbl="sibTrans2D1" presStyleIdx="2" presStyleCnt="6"/>
      <dgm:spPr/>
    </dgm:pt>
    <dgm:pt modelId="{B45F9DAC-87A6-AA49-802B-B691E99F903E}" type="pres">
      <dgm:prSet presAssocID="{463C15B0-27DE-8442-B8E7-4BE22F706300}" presName="node" presStyleLbl="node1" presStyleIdx="2" presStyleCnt="6" custScaleX="184712" custRadScaleRad="129992" custRadScaleInc="-27302">
        <dgm:presLayoutVars>
          <dgm:bulletEnabled val="1"/>
        </dgm:presLayoutVars>
      </dgm:prSet>
      <dgm:spPr/>
    </dgm:pt>
    <dgm:pt modelId="{B602CD86-D96D-E14F-B8CC-7B323CFB263D}" type="pres">
      <dgm:prSet presAssocID="{D680617E-FBC4-1D42-A28D-7C0F30607FAA}" presName="parTrans" presStyleLbl="sibTrans2D1" presStyleIdx="3" presStyleCnt="6"/>
      <dgm:spPr/>
    </dgm:pt>
    <dgm:pt modelId="{0E129EE6-2AB3-8D48-A301-3ED298556E79}" type="pres">
      <dgm:prSet presAssocID="{D680617E-FBC4-1D42-A28D-7C0F30607FAA}" presName="connectorText" presStyleLbl="sibTrans2D1" presStyleIdx="3" presStyleCnt="6"/>
      <dgm:spPr/>
    </dgm:pt>
    <dgm:pt modelId="{91126E6F-AB7A-0245-887F-DF5F53D9D2E0}" type="pres">
      <dgm:prSet presAssocID="{D475A4DC-36B7-A144-9C4B-A35884519B61}" presName="node" presStyleLbl="node1" presStyleIdx="3" presStyleCnt="6" custScaleX="184712" custRadScaleRad="98296">
        <dgm:presLayoutVars>
          <dgm:bulletEnabled val="1"/>
        </dgm:presLayoutVars>
      </dgm:prSet>
      <dgm:spPr/>
    </dgm:pt>
    <dgm:pt modelId="{5A1FE189-2A26-7345-A02D-A0607C8FCC1F}" type="pres">
      <dgm:prSet presAssocID="{63074930-B1BE-A247-A513-F4C58BA328DA}" presName="parTrans" presStyleLbl="sibTrans2D1" presStyleIdx="4" presStyleCnt="6"/>
      <dgm:spPr/>
    </dgm:pt>
    <dgm:pt modelId="{5A1DEF06-1DFC-114F-AAB3-20503A34D31E}" type="pres">
      <dgm:prSet presAssocID="{63074930-B1BE-A247-A513-F4C58BA328DA}" presName="connectorText" presStyleLbl="sibTrans2D1" presStyleIdx="4" presStyleCnt="6"/>
      <dgm:spPr/>
    </dgm:pt>
    <dgm:pt modelId="{8A1B2653-99CC-BB48-ADFB-10CC39F42F66}" type="pres">
      <dgm:prSet presAssocID="{D42253BB-1112-D546-99B8-358982C161D6}" presName="node" presStyleLbl="node1" presStyleIdx="4" presStyleCnt="6" custScaleX="184712" custRadScaleRad="127622" custRadScaleInc="25880">
        <dgm:presLayoutVars>
          <dgm:bulletEnabled val="1"/>
        </dgm:presLayoutVars>
      </dgm:prSet>
      <dgm:spPr/>
    </dgm:pt>
    <dgm:pt modelId="{FBBB38E9-C7A8-094F-92AE-3FB3BA93F876}" type="pres">
      <dgm:prSet presAssocID="{78F33E0A-EB57-C243-8F4C-2262657FF575}" presName="parTrans" presStyleLbl="sibTrans2D1" presStyleIdx="5" presStyleCnt="6"/>
      <dgm:spPr/>
    </dgm:pt>
    <dgm:pt modelId="{7B3BEBE2-B994-374C-8361-FE436303DB28}" type="pres">
      <dgm:prSet presAssocID="{78F33E0A-EB57-C243-8F4C-2262657FF575}" presName="connectorText" presStyleLbl="sibTrans2D1" presStyleIdx="5" presStyleCnt="6"/>
      <dgm:spPr/>
    </dgm:pt>
    <dgm:pt modelId="{F0B5DC23-6787-8241-8430-24A2F895CAA5}" type="pres">
      <dgm:prSet presAssocID="{3DCAA089-4E42-2D42-BE04-ADC19A366EA8}" presName="node" presStyleLbl="node1" presStyleIdx="5" presStyleCnt="6" custScaleX="184712" custRadScaleRad="127622" custRadScaleInc="-25880">
        <dgm:presLayoutVars>
          <dgm:bulletEnabled val="1"/>
        </dgm:presLayoutVars>
      </dgm:prSet>
      <dgm:spPr/>
    </dgm:pt>
  </dgm:ptLst>
  <dgm:cxnLst>
    <dgm:cxn modelId="{FF753D01-2866-1D46-8BE0-1CAEB3DEDDE7}" type="presOf" srcId="{4655593C-E2AA-334B-86C1-735F8BF1F15D}" destId="{5C5F93AB-0A7C-E940-AA51-91291775EFD5}" srcOrd="0" destOrd="0" presId="urn:microsoft.com/office/officeart/2005/8/layout/radial5"/>
    <dgm:cxn modelId="{04EE290D-B9F7-6843-BF12-894817FA4726}" type="presOf" srcId="{B4F99A1C-E389-9D40-B736-277546153BC0}" destId="{F6254196-3855-424A-A7C1-29364611EF71}" srcOrd="0" destOrd="0" presId="urn:microsoft.com/office/officeart/2005/8/layout/radial5"/>
    <dgm:cxn modelId="{4990320D-93E8-4243-B21D-CCA3A88DBD1B}" type="presOf" srcId="{3DCAA089-4E42-2D42-BE04-ADC19A366EA8}" destId="{F0B5DC23-6787-8241-8430-24A2F895CAA5}" srcOrd="0" destOrd="0" presId="urn:microsoft.com/office/officeart/2005/8/layout/radial5"/>
    <dgm:cxn modelId="{08414E1B-FBB5-BB4A-94C1-DCF2538800EF}" type="presOf" srcId="{B9B227EF-BE8E-7942-880F-A2436F8C0F9E}" destId="{29B4102A-FDE5-B84B-A828-EDFD2C1BEE95}" srcOrd="0" destOrd="0" presId="urn:microsoft.com/office/officeart/2005/8/layout/radial5"/>
    <dgm:cxn modelId="{1454CA34-8187-F549-93FF-58E45E5FF87B}" type="presOf" srcId="{B4F99A1C-E389-9D40-B736-277546153BC0}" destId="{6ECFC042-CE83-2445-8920-574F0944F200}" srcOrd="1" destOrd="0" presId="urn:microsoft.com/office/officeart/2005/8/layout/radial5"/>
    <dgm:cxn modelId="{A9AFF238-E877-0D4D-938A-F1B260FDFE47}" type="presOf" srcId="{1BE12539-084A-B94A-AFFB-7D7C056670BF}" destId="{8D297D70-0884-5240-B00B-60E6CB04B378}" srcOrd="0" destOrd="0" presId="urn:microsoft.com/office/officeart/2005/8/layout/radial5"/>
    <dgm:cxn modelId="{13E40948-1D72-1149-9213-B924B60010A4}" srcId="{B9B227EF-BE8E-7942-880F-A2436F8C0F9E}" destId="{D475A4DC-36B7-A144-9C4B-A35884519B61}" srcOrd="3" destOrd="0" parTransId="{D680617E-FBC4-1D42-A28D-7C0F30607FAA}" sibTransId="{475839AC-24CD-DE4F-9B5A-BF82D04A79C6}"/>
    <dgm:cxn modelId="{6A58014D-9434-3343-ACFA-CE9C66F21D3D}" type="presOf" srcId="{B2736AD4-4684-3948-A524-11FA931067F8}" destId="{AD13FE5C-130E-904F-BEC3-66973F1EE2DC}" srcOrd="0" destOrd="0" presId="urn:microsoft.com/office/officeart/2005/8/layout/radial5"/>
    <dgm:cxn modelId="{3CBDB751-DE42-4A4B-9C05-B647429218ED}" type="presOf" srcId="{78F33E0A-EB57-C243-8F4C-2262657FF575}" destId="{7B3BEBE2-B994-374C-8361-FE436303DB28}" srcOrd="1" destOrd="0" presId="urn:microsoft.com/office/officeart/2005/8/layout/radial5"/>
    <dgm:cxn modelId="{C7233B58-2610-FA40-B04F-05ABDA491D43}" srcId="{4655593C-E2AA-334B-86C1-735F8BF1F15D}" destId="{B9B227EF-BE8E-7942-880F-A2436F8C0F9E}" srcOrd="0" destOrd="0" parTransId="{E6ADFDA7-2B1E-4840-B19C-A7C866141CE5}" sibTransId="{37A417AC-8DEF-324D-9467-4414A6FB0EC6}"/>
    <dgm:cxn modelId="{1B698E61-B4CD-9440-BBFE-43CD2B20F961}" srcId="{B9B227EF-BE8E-7942-880F-A2436F8C0F9E}" destId="{3DCAA089-4E42-2D42-BE04-ADC19A366EA8}" srcOrd="5" destOrd="0" parTransId="{78F33E0A-EB57-C243-8F4C-2262657FF575}" sibTransId="{EC2FAAA1-D86A-7C4B-8752-C67DC585D989}"/>
    <dgm:cxn modelId="{AF721471-393E-CE4D-B190-BC94090D098A}" type="presOf" srcId="{BE7AED8B-61F9-344B-B25E-86BAE8CB380E}" destId="{12A1D72B-5F2B-9E4A-B69A-2922BE22C4ED}" srcOrd="0" destOrd="0" presId="urn:microsoft.com/office/officeart/2005/8/layout/radial5"/>
    <dgm:cxn modelId="{2092F27C-8F54-9847-AD51-036BCB85B755}" type="presOf" srcId="{463C15B0-27DE-8442-B8E7-4BE22F706300}" destId="{B45F9DAC-87A6-AA49-802B-B691E99F903E}" srcOrd="0" destOrd="0" presId="urn:microsoft.com/office/officeart/2005/8/layout/radial5"/>
    <dgm:cxn modelId="{9CAE6585-2AFB-744D-82B8-20DA25598496}" type="presOf" srcId="{63074930-B1BE-A247-A513-F4C58BA328DA}" destId="{5A1DEF06-1DFC-114F-AAB3-20503A34D31E}" srcOrd="1" destOrd="0" presId="urn:microsoft.com/office/officeart/2005/8/layout/radial5"/>
    <dgm:cxn modelId="{E7545397-445F-4E45-9CF6-C4F735068052}" type="presOf" srcId="{1BE12539-084A-B94A-AFFB-7D7C056670BF}" destId="{CFAD554A-214F-FF42-9A25-03940C8D13A3}" srcOrd="1" destOrd="0" presId="urn:microsoft.com/office/officeart/2005/8/layout/radial5"/>
    <dgm:cxn modelId="{02AF8D9F-F87D-F242-AD0E-8004A48B8480}" srcId="{B9B227EF-BE8E-7942-880F-A2436F8C0F9E}" destId="{B2736AD4-4684-3948-A524-11FA931067F8}" srcOrd="1" destOrd="0" parTransId="{B4F99A1C-E389-9D40-B736-277546153BC0}" sibTransId="{D243506D-1544-1B40-AD7E-A60CE8966D48}"/>
    <dgm:cxn modelId="{24FF79A1-EFCB-DC47-8259-AE54839ACEA9}" type="presOf" srcId="{D42253BB-1112-D546-99B8-358982C161D6}" destId="{8A1B2653-99CC-BB48-ADFB-10CC39F42F66}" srcOrd="0" destOrd="0" presId="urn:microsoft.com/office/officeart/2005/8/layout/radial5"/>
    <dgm:cxn modelId="{AD6161AD-461D-034B-8B3D-9BADD8519C7D}" type="presOf" srcId="{D680617E-FBC4-1D42-A28D-7C0F30607FAA}" destId="{0E129EE6-2AB3-8D48-A301-3ED298556E79}" srcOrd="1" destOrd="0" presId="urn:microsoft.com/office/officeart/2005/8/layout/radial5"/>
    <dgm:cxn modelId="{510C20B2-4348-E341-9F56-4C382447B466}" srcId="{B9B227EF-BE8E-7942-880F-A2436F8C0F9E}" destId="{463C15B0-27DE-8442-B8E7-4BE22F706300}" srcOrd="2" destOrd="0" parTransId="{1BE12539-084A-B94A-AFFB-7D7C056670BF}" sibTransId="{E9C2DF1A-4619-094B-9522-F2240DBC0C96}"/>
    <dgm:cxn modelId="{B8ABF6B2-9937-B944-8CBF-37B8D5628A61}" srcId="{B9B227EF-BE8E-7942-880F-A2436F8C0F9E}" destId="{D42253BB-1112-D546-99B8-358982C161D6}" srcOrd="4" destOrd="0" parTransId="{63074930-B1BE-A247-A513-F4C58BA328DA}" sibTransId="{E177DC3B-F16E-7D43-B123-0F00D5BF9272}"/>
    <dgm:cxn modelId="{89C5E2B4-6E1D-0844-B6D5-FE207D2DB329}" type="presOf" srcId="{11F4A6D6-94CF-1E4B-89D6-89D1D4E825EC}" destId="{31852F63-56DE-F54D-A0AC-D4D2F6926F94}" srcOrd="0" destOrd="0" presId="urn:microsoft.com/office/officeart/2005/8/layout/radial5"/>
    <dgm:cxn modelId="{75F539BF-3C50-6C46-A1AE-B627EE6E0B88}" type="presOf" srcId="{D680617E-FBC4-1D42-A28D-7C0F30607FAA}" destId="{B602CD86-D96D-E14F-B8CC-7B323CFB263D}" srcOrd="0" destOrd="0" presId="urn:microsoft.com/office/officeart/2005/8/layout/radial5"/>
    <dgm:cxn modelId="{A49657C1-C108-7D4A-8680-943A71CCC061}" type="presOf" srcId="{78F33E0A-EB57-C243-8F4C-2262657FF575}" destId="{FBBB38E9-C7A8-094F-92AE-3FB3BA93F876}" srcOrd="0" destOrd="0" presId="urn:microsoft.com/office/officeart/2005/8/layout/radial5"/>
    <dgm:cxn modelId="{56170ED7-FF3E-0242-86F1-0109A076E876}" srcId="{B9B227EF-BE8E-7942-880F-A2436F8C0F9E}" destId="{BE7AED8B-61F9-344B-B25E-86BAE8CB380E}" srcOrd="0" destOrd="0" parTransId="{11F4A6D6-94CF-1E4B-89D6-89D1D4E825EC}" sibTransId="{88B36FBF-921E-1640-9CBC-0F18C66AE747}"/>
    <dgm:cxn modelId="{906495E2-94AA-404A-AEE1-21047433574A}" type="presOf" srcId="{D475A4DC-36B7-A144-9C4B-A35884519B61}" destId="{91126E6F-AB7A-0245-887F-DF5F53D9D2E0}" srcOrd="0" destOrd="0" presId="urn:microsoft.com/office/officeart/2005/8/layout/radial5"/>
    <dgm:cxn modelId="{74D470E6-2E50-444D-84D6-06A935A85ED8}" type="presOf" srcId="{63074930-B1BE-A247-A513-F4C58BA328DA}" destId="{5A1FE189-2A26-7345-A02D-A0607C8FCC1F}" srcOrd="0" destOrd="0" presId="urn:microsoft.com/office/officeart/2005/8/layout/radial5"/>
    <dgm:cxn modelId="{2DF433F1-B075-F44C-B12E-DA96CA1B17BC}" type="presOf" srcId="{11F4A6D6-94CF-1E4B-89D6-89D1D4E825EC}" destId="{F9DEBB12-1B08-784E-AAE1-F01FB48F1E32}" srcOrd="1" destOrd="0" presId="urn:microsoft.com/office/officeart/2005/8/layout/radial5"/>
    <dgm:cxn modelId="{4A478475-9E41-504B-B3CF-7002083ABC8E}" type="presParOf" srcId="{5C5F93AB-0A7C-E940-AA51-91291775EFD5}" destId="{29B4102A-FDE5-B84B-A828-EDFD2C1BEE95}" srcOrd="0" destOrd="0" presId="urn:microsoft.com/office/officeart/2005/8/layout/radial5"/>
    <dgm:cxn modelId="{C0FF0C80-343A-0548-918B-F1B15428F8D4}" type="presParOf" srcId="{5C5F93AB-0A7C-E940-AA51-91291775EFD5}" destId="{31852F63-56DE-F54D-A0AC-D4D2F6926F94}" srcOrd="1" destOrd="0" presId="urn:microsoft.com/office/officeart/2005/8/layout/radial5"/>
    <dgm:cxn modelId="{D2368A19-BD51-C141-A574-F947BC648BBC}" type="presParOf" srcId="{31852F63-56DE-F54D-A0AC-D4D2F6926F94}" destId="{F9DEBB12-1B08-784E-AAE1-F01FB48F1E32}" srcOrd="0" destOrd="0" presId="urn:microsoft.com/office/officeart/2005/8/layout/radial5"/>
    <dgm:cxn modelId="{871B3D68-656B-4145-8AF0-D8F6895C60C5}" type="presParOf" srcId="{5C5F93AB-0A7C-E940-AA51-91291775EFD5}" destId="{12A1D72B-5F2B-9E4A-B69A-2922BE22C4ED}" srcOrd="2" destOrd="0" presId="urn:microsoft.com/office/officeart/2005/8/layout/radial5"/>
    <dgm:cxn modelId="{D5B47903-EAEA-8D4F-B844-F80F10C09511}" type="presParOf" srcId="{5C5F93AB-0A7C-E940-AA51-91291775EFD5}" destId="{F6254196-3855-424A-A7C1-29364611EF71}" srcOrd="3" destOrd="0" presId="urn:microsoft.com/office/officeart/2005/8/layout/radial5"/>
    <dgm:cxn modelId="{FEB3F63A-B96A-7045-9BD5-885E190F1D45}" type="presParOf" srcId="{F6254196-3855-424A-A7C1-29364611EF71}" destId="{6ECFC042-CE83-2445-8920-574F0944F200}" srcOrd="0" destOrd="0" presId="urn:microsoft.com/office/officeart/2005/8/layout/radial5"/>
    <dgm:cxn modelId="{76FD1054-1509-3A4C-B1F6-11DD22461614}" type="presParOf" srcId="{5C5F93AB-0A7C-E940-AA51-91291775EFD5}" destId="{AD13FE5C-130E-904F-BEC3-66973F1EE2DC}" srcOrd="4" destOrd="0" presId="urn:microsoft.com/office/officeart/2005/8/layout/radial5"/>
    <dgm:cxn modelId="{04C73042-E5DA-7A41-B288-A67BC1BA0F30}" type="presParOf" srcId="{5C5F93AB-0A7C-E940-AA51-91291775EFD5}" destId="{8D297D70-0884-5240-B00B-60E6CB04B378}" srcOrd="5" destOrd="0" presId="urn:microsoft.com/office/officeart/2005/8/layout/radial5"/>
    <dgm:cxn modelId="{EA239820-13CC-3F4A-8722-0E8B0E8ABDDA}" type="presParOf" srcId="{8D297D70-0884-5240-B00B-60E6CB04B378}" destId="{CFAD554A-214F-FF42-9A25-03940C8D13A3}" srcOrd="0" destOrd="0" presId="urn:microsoft.com/office/officeart/2005/8/layout/radial5"/>
    <dgm:cxn modelId="{454BAB80-BD74-8440-9951-0C0FCF9AFF98}" type="presParOf" srcId="{5C5F93AB-0A7C-E940-AA51-91291775EFD5}" destId="{B45F9DAC-87A6-AA49-802B-B691E99F903E}" srcOrd="6" destOrd="0" presId="urn:microsoft.com/office/officeart/2005/8/layout/radial5"/>
    <dgm:cxn modelId="{116D15C7-503C-BE47-9951-97F240BD90D3}" type="presParOf" srcId="{5C5F93AB-0A7C-E940-AA51-91291775EFD5}" destId="{B602CD86-D96D-E14F-B8CC-7B323CFB263D}" srcOrd="7" destOrd="0" presId="urn:microsoft.com/office/officeart/2005/8/layout/radial5"/>
    <dgm:cxn modelId="{40DC2642-A092-CF41-AAE4-726358383C4A}" type="presParOf" srcId="{B602CD86-D96D-E14F-B8CC-7B323CFB263D}" destId="{0E129EE6-2AB3-8D48-A301-3ED298556E79}" srcOrd="0" destOrd="0" presId="urn:microsoft.com/office/officeart/2005/8/layout/radial5"/>
    <dgm:cxn modelId="{5B399391-A5F5-BC4E-AA28-9507DB4FB7DB}" type="presParOf" srcId="{5C5F93AB-0A7C-E940-AA51-91291775EFD5}" destId="{91126E6F-AB7A-0245-887F-DF5F53D9D2E0}" srcOrd="8" destOrd="0" presId="urn:microsoft.com/office/officeart/2005/8/layout/radial5"/>
    <dgm:cxn modelId="{08D987D4-94C1-9B43-88E2-CBEAC0CB4581}" type="presParOf" srcId="{5C5F93AB-0A7C-E940-AA51-91291775EFD5}" destId="{5A1FE189-2A26-7345-A02D-A0607C8FCC1F}" srcOrd="9" destOrd="0" presId="urn:microsoft.com/office/officeart/2005/8/layout/radial5"/>
    <dgm:cxn modelId="{9A1FE635-3A09-E14B-BE10-92D57657712C}" type="presParOf" srcId="{5A1FE189-2A26-7345-A02D-A0607C8FCC1F}" destId="{5A1DEF06-1DFC-114F-AAB3-20503A34D31E}" srcOrd="0" destOrd="0" presId="urn:microsoft.com/office/officeart/2005/8/layout/radial5"/>
    <dgm:cxn modelId="{D76EE8FB-C589-4544-BFA7-4401CD6B0322}" type="presParOf" srcId="{5C5F93AB-0A7C-E940-AA51-91291775EFD5}" destId="{8A1B2653-99CC-BB48-ADFB-10CC39F42F66}" srcOrd="10" destOrd="0" presId="urn:microsoft.com/office/officeart/2005/8/layout/radial5"/>
    <dgm:cxn modelId="{CAB16F7C-B471-4244-8AA8-A67BC75E73C5}" type="presParOf" srcId="{5C5F93AB-0A7C-E940-AA51-91291775EFD5}" destId="{FBBB38E9-C7A8-094F-92AE-3FB3BA93F876}" srcOrd="11" destOrd="0" presId="urn:microsoft.com/office/officeart/2005/8/layout/radial5"/>
    <dgm:cxn modelId="{07E433FE-2D82-7245-8887-645E2F792091}" type="presParOf" srcId="{FBBB38E9-C7A8-094F-92AE-3FB3BA93F876}" destId="{7B3BEBE2-B994-374C-8361-FE436303DB28}" srcOrd="0" destOrd="0" presId="urn:microsoft.com/office/officeart/2005/8/layout/radial5"/>
    <dgm:cxn modelId="{99236F0E-B1DA-D34E-A7C0-7EFC0FA4AE5B}" type="presParOf" srcId="{5C5F93AB-0A7C-E940-AA51-91291775EFD5}" destId="{F0B5DC23-6787-8241-8430-24A2F895CAA5}"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B73F50-AAC6-EF4B-8418-BB398320F069}" type="doc">
      <dgm:prSet loTypeId="urn:microsoft.com/office/officeart/2005/8/layout/cycle8" loCatId="" qsTypeId="urn:microsoft.com/office/officeart/2005/8/quickstyle/simple2" qsCatId="simple" csTypeId="urn:microsoft.com/office/officeart/2005/8/colors/colorful1" csCatId="colorful" phldr="1"/>
      <dgm:spPr/>
      <dgm:t>
        <a:bodyPr/>
        <a:lstStyle/>
        <a:p>
          <a:endParaRPr lang="it-IT"/>
        </a:p>
      </dgm:t>
    </dgm:pt>
    <dgm:pt modelId="{BD5239F6-A75F-3143-A378-28937C423190}">
      <dgm:prSet custT="1"/>
      <dgm:spPr/>
      <dgm:t>
        <a:bodyPr/>
        <a:lstStyle/>
        <a:p>
          <a:pPr rtl="0"/>
          <a:r>
            <a:rPr lang="en-US" sz="3600" dirty="0"/>
            <a:t>ORGANISM</a:t>
          </a:r>
        </a:p>
      </dgm:t>
    </dgm:pt>
    <dgm:pt modelId="{6F696416-1CE9-A444-A3BE-2A54EACECC99}" type="parTrans" cxnId="{117AE77C-E2EF-9941-9D0C-8A89C965E5A5}">
      <dgm:prSet/>
      <dgm:spPr/>
      <dgm:t>
        <a:bodyPr/>
        <a:lstStyle/>
        <a:p>
          <a:endParaRPr lang="it-IT" sz="2800" dirty="0">
            <a:solidFill>
              <a:srgbClr val="000000"/>
            </a:solidFill>
          </a:endParaRPr>
        </a:p>
      </dgm:t>
    </dgm:pt>
    <dgm:pt modelId="{37EF4D78-2EBB-2C4F-BF10-E5655BF9D742}" type="sibTrans" cxnId="{117AE77C-E2EF-9941-9D0C-8A89C965E5A5}">
      <dgm:prSet/>
      <dgm:spPr/>
      <dgm:t>
        <a:bodyPr/>
        <a:lstStyle/>
        <a:p>
          <a:endParaRPr lang="it-IT" sz="2800" dirty="0">
            <a:solidFill>
              <a:srgbClr val="000000"/>
            </a:solidFill>
          </a:endParaRPr>
        </a:p>
      </dgm:t>
    </dgm:pt>
    <dgm:pt modelId="{0BCFBF56-7473-5740-B2E7-D3BDCD9D3AF0}">
      <dgm:prSet custT="1"/>
      <dgm:spPr/>
      <dgm:t>
        <a:bodyPr/>
        <a:lstStyle/>
        <a:p>
          <a:pPr rtl="0"/>
          <a:r>
            <a:rPr lang="en-US" sz="3600" dirty="0"/>
            <a:t>TREE OF LIFE</a:t>
          </a:r>
        </a:p>
      </dgm:t>
    </dgm:pt>
    <dgm:pt modelId="{7F199A7A-20B8-584D-A83D-8D599CEE50AD}" type="parTrans" cxnId="{A1B12CA4-6BC9-9449-908A-4B88A31F0723}">
      <dgm:prSet/>
      <dgm:spPr/>
      <dgm:t>
        <a:bodyPr/>
        <a:lstStyle/>
        <a:p>
          <a:endParaRPr lang="it-IT" sz="2800" dirty="0">
            <a:solidFill>
              <a:srgbClr val="000000"/>
            </a:solidFill>
          </a:endParaRPr>
        </a:p>
      </dgm:t>
    </dgm:pt>
    <dgm:pt modelId="{2EEAFD87-F610-7543-8D3C-E8703E979D9B}" type="sibTrans" cxnId="{A1B12CA4-6BC9-9449-908A-4B88A31F0723}">
      <dgm:prSet/>
      <dgm:spPr/>
      <dgm:t>
        <a:bodyPr/>
        <a:lstStyle/>
        <a:p>
          <a:endParaRPr lang="it-IT" sz="2800" dirty="0">
            <a:solidFill>
              <a:srgbClr val="000000"/>
            </a:solidFill>
          </a:endParaRPr>
        </a:p>
      </dgm:t>
    </dgm:pt>
    <dgm:pt modelId="{598DF5FF-3F00-E146-930B-570F38D6EFC0}">
      <dgm:prSet custT="1"/>
      <dgm:spPr/>
      <dgm:t>
        <a:bodyPr/>
        <a:lstStyle/>
        <a:p>
          <a:pPr rtl="0"/>
          <a:r>
            <a:rPr lang="en-US" sz="3600" dirty="0"/>
            <a:t>CELL</a:t>
          </a:r>
        </a:p>
      </dgm:t>
    </dgm:pt>
    <dgm:pt modelId="{19392A7D-0523-E241-A966-39970E0E9CD1}" type="sibTrans" cxnId="{0C078063-4663-4847-BDBE-5ADCA0CB26EC}">
      <dgm:prSet/>
      <dgm:spPr/>
      <dgm:t>
        <a:bodyPr/>
        <a:lstStyle/>
        <a:p>
          <a:endParaRPr lang="it-IT" sz="2800" dirty="0">
            <a:solidFill>
              <a:srgbClr val="000000"/>
            </a:solidFill>
          </a:endParaRPr>
        </a:p>
      </dgm:t>
    </dgm:pt>
    <dgm:pt modelId="{A9572FFD-768B-4D4D-B3EA-95FB91C7032C}" type="parTrans" cxnId="{0C078063-4663-4847-BDBE-5ADCA0CB26EC}">
      <dgm:prSet/>
      <dgm:spPr/>
      <dgm:t>
        <a:bodyPr/>
        <a:lstStyle/>
        <a:p>
          <a:endParaRPr lang="it-IT" sz="2800" dirty="0">
            <a:solidFill>
              <a:srgbClr val="000000"/>
            </a:solidFill>
          </a:endParaRPr>
        </a:p>
      </dgm:t>
    </dgm:pt>
    <dgm:pt modelId="{A37E51BB-F271-7F47-9EB9-51D0345B81A8}" type="pres">
      <dgm:prSet presAssocID="{FAB73F50-AAC6-EF4B-8418-BB398320F069}" presName="compositeShape" presStyleCnt="0">
        <dgm:presLayoutVars>
          <dgm:chMax val="7"/>
          <dgm:dir/>
          <dgm:resizeHandles val="exact"/>
        </dgm:presLayoutVars>
      </dgm:prSet>
      <dgm:spPr/>
    </dgm:pt>
    <dgm:pt modelId="{6BD66129-9E0C-1143-809B-C74319D8697A}" type="pres">
      <dgm:prSet presAssocID="{FAB73F50-AAC6-EF4B-8418-BB398320F069}" presName="wedge1" presStyleLbl="node1" presStyleIdx="0" presStyleCnt="3"/>
      <dgm:spPr/>
    </dgm:pt>
    <dgm:pt modelId="{39F1F9D9-E6CE-9E48-A0C1-48BBCB4507B2}" type="pres">
      <dgm:prSet presAssocID="{FAB73F50-AAC6-EF4B-8418-BB398320F069}" presName="dummy1a" presStyleCnt="0"/>
      <dgm:spPr/>
    </dgm:pt>
    <dgm:pt modelId="{723AF025-B55C-8947-A76E-E392A578A3F6}" type="pres">
      <dgm:prSet presAssocID="{FAB73F50-AAC6-EF4B-8418-BB398320F069}" presName="dummy1b" presStyleCnt="0"/>
      <dgm:spPr/>
    </dgm:pt>
    <dgm:pt modelId="{C9EAD63D-E821-CC4B-BAD9-F668A372E8E2}" type="pres">
      <dgm:prSet presAssocID="{FAB73F50-AAC6-EF4B-8418-BB398320F069}" presName="wedge1Tx" presStyleLbl="node1" presStyleIdx="0" presStyleCnt="3">
        <dgm:presLayoutVars>
          <dgm:chMax val="0"/>
          <dgm:chPref val="0"/>
          <dgm:bulletEnabled val="1"/>
        </dgm:presLayoutVars>
      </dgm:prSet>
      <dgm:spPr/>
    </dgm:pt>
    <dgm:pt modelId="{50883B25-6D02-2841-98EE-1E1DD8016969}" type="pres">
      <dgm:prSet presAssocID="{FAB73F50-AAC6-EF4B-8418-BB398320F069}" presName="wedge2" presStyleLbl="node1" presStyleIdx="1" presStyleCnt="3"/>
      <dgm:spPr/>
    </dgm:pt>
    <dgm:pt modelId="{64D60A18-052D-D741-86B2-F8797A7E2381}" type="pres">
      <dgm:prSet presAssocID="{FAB73F50-AAC6-EF4B-8418-BB398320F069}" presName="dummy2a" presStyleCnt="0"/>
      <dgm:spPr/>
    </dgm:pt>
    <dgm:pt modelId="{53E9ECAA-53E3-6D49-BC67-12DD20B144E5}" type="pres">
      <dgm:prSet presAssocID="{FAB73F50-AAC6-EF4B-8418-BB398320F069}" presName="dummy2b" presStyleCnt="0"/>
      <dgm:spPr/>
    </dgm:pt>
    <dgm:pt modelId="{3527AA97-B312-7C4C-B1CC-E8D441427899}" type="pres">
      <dgm:prSet presAssocID="{FAB73F50-AAC6-EF4B-8418-BB398320F069}" presName="wedge2Tx" presStyleLbl="node1" presStyleIdx="1" presStyleCnt="3">
        <dgm:presLayoutVars>
          <dgm:chMax val="0"/>
          <dgm:chPref val="0"/>
          <dgm:bulletEnabled val="1"/>
        </dgm:presLayoutVars>
      </dgm:prSet>
      <dgm:spPr/>
    </dgm:pt>
    <dgm:pt modelId="{B60C405A-253D-A64B-8952-32145DFCFA18}" type="pres">
      <dgm:prSet presAssocID="{FAB73F50-AAC6-EF4B-8418-BB398320F069}" presName="wedge3" presStyleLbl="node1" presStyleIdx="2" presStyleCnt="3"/>
      <dgm:spPr/>
    </dgm:pt>
    <dgm:pt modelId="{E4001B61-FAAF-8042-80CC-9D769F57AABA}" type="pres">
      <dgm:prSet presAssocID="{FAB73F50-AAC6-EF4B-8418-BB398320F069}" presName="dummy3a" presStyleCnt="0"/>
      <dgm:spPr/>
    </dgm:pt>
    <dgm:pt modelId="{64037CA8-4BF8-E943-BEF9-0BBBA15F26F2}" type="pres">
      <dgm:prSet presAssocID="{FAB73F50-AAC6-EF4B-8418-BB398320F069}" presName="dummy3b" presStyleCnt="0"/>
      <dgm:spPr/>
    </dgm:pt>
    <dgm:pt modelId="{7B95F6D6-3A09-514C-8894-B609874C12F6}" type="pres">
      <dgm:prSet presAssocID="{FAB73F50-AAC6-EF4B-8418-BB398320F069}" presName="wedge3Tx" presStyleLbl="node1" presStyleIdx="2" presStyleCnt="3">
        <dgm:presLayoutVars>
          <dgm:chMax val="0"/>
          <dgm:chPref val="0"/>
          <dgm:bulletEnabled val="1"/>
        </dgm:presLayoutVars>
      </dgm:prSet>
      <dgm:spPr/>
    </dgm:pt>
    <dgm:pt modelId="{FA635FCF-F8E3-7842-AA90-E4DF7DF30421}" type="pres">
      <dgm:prSet presAssocID="{19392A7D-0523-E241-A966-39970E0E9CD1}" presName="arrowWedge1" presStyleLbl="fgSibTrans2D1" presStyleIdx="0" presStyleCnt="3"/>
      <dgm:spPr/>
    </dgm:pt>
    <dgm:pt modelId="{28974C1C-5FA9-FE42-8F8A-487EA4D6B39E}" type="pres">
      <dgm:prSet presAssocID="{37EF4D78-2EBB-2C4F-BF10-E5655BF9D742}" presName="arrowWedge2" presStyleLbl="fgSibTrans2D1" presStyleIdx="1" presStyleCnt="3"/>
      <dgm:spPr/>
    </dgm:pt>
    <dgm:pt modelId="{44627B18-6D3F-164C-BA68-91F194FA3B59}" type="pres">
      <dgm:prSet presAssocID="{2EEAFD87-F610-7543-8D3C-E8703E979D9B}" presName="arrowWedge3" presStyleLbl="fgSibTrans2D1" presStyleIdx="2" presStyleCnt="3" custLinFactNeighborY="-888"/>
      <dgm:spPr/>
    </dgm:pt>
  </dgm:ptLst>
  <dgm:cxnLst>
    <dgm:cxn modelId="{DFE53816-A8F6-6A4B-A408-07D686A952E0}" type="presOf" srcId="{BD5239F6-A75F-3143-A378-28937C423190}" destId="{3527AA97-B312-7C4C-B1CC-E8D441427899}" srcOrd="1" destOrd="0" presId="urn:microsoft.com/office/officeart/2005/8/layout/cycle8"/>
    <dgm:cxn modelId="{3E0E0C45-B556-4243-B843-AD58B1A276EE}" type="presOf" srcId="{598DF5FF-3F00-E146-930B-570F38D6EFC0}" destId="{6BD66129-9E0C-1143-809B-C74319D8697A}" srcOrd="0" destOrd="0" presId="urn:microsoft.com/office/officeart/2005/8/layout/cycle8"/>
    <dgm:cxn modelId="{0C078063-4663-4847-BDBE-5ADCA0CB26EC}" srcId="{FAB73F50-AAC6-EF4B-8418-BB398320F069}" destId="{598DF5FF-3F00-E146-930B-570F38D6EFC0}" srcOrd="0" destOrd="0" parTransId="{A9572FFD-768B-4D4D-B3EA-95FB91C7032C}" sibTransId="{19392A7D-0523-E241-A966-39970E0E9CD1}"/>
    <dgm:cxn modelId="{9A1EE86E-5842-C847-92E0-31C193C59182}" type="presOf" srcId="{598DF5FF-3F00-E146-930B-570F38D6EFC0}" destId="{C9EAD63D-E821-CC4B-BAD9-F668A372E8E2}" srcOrd="1" destOrd="0" presId="urn:microsoft.com/office/officeart/2005/8/layout/cycle8"/>
    <dgm:cxn modelId="{117AE77C-E2EF-9941-9D0C-8A89C965E5A5}" srcId="{FAB73F50-AAC6-EF4B-8418-BB398320F069}" destId="{BD5239F6-A75F-3143-A378-28937C423190}" srcOrd="1" destOrd="0" parTransId="{6F696416-1CE9-A444-A3BE-2A54EACECC99}" sibTransId="{37EF4D78-2EBB-2C4F-BF10-E5655BF9D742}"/>
    <dgm:cxn modelId="{5F620F81-2E0A-4642-9A76-BF0C5ABB207A}" type="presOf" srcId="{0BCFBF56-7473-5740-B2E7-D3BDCD9D3AF0}" destId="{B60C405A-253D-A64B-8952-32145DFCFA18}" srcOrd="0" destOrd="0" presId="urn:microsoft.com/office/officeart/2005/8/layout/cycle8"/>
    <dgm:cxn modelId="{A1B12CA4-6BC9-9449-908A-4B88A31F0723}" srcId="{FAB73F50-AAC6-EF4B-8418-BB398320F069}" destId="{0BCFBF56-7473-5740-B2E7-D3BDCD9D3AF0}" srcOrd="2" destOrd="0" parTransId="{7F199A7A-20B8-584D-A83D-8D599CEE50AD}" sibTransId="{2EEAFD87-F610-7543-8D3C-E8703E979D9B}"/>
    <dgm:cxn modelId="{451F3AAC-65A9-5344-9A61-5BB143A87D34}" type="presOf" srcId="{0BCFBF56-7473-5740-B2E7-D3BDCD9D3AF0}" destId="{7B95F6D6-3A09-514C-8894-B609874C12F6}" srcOrd="1" destOrd="0" presId="urn:microsoft.com/office/officeart/2005/8/layout/cycle8"/>
    <dgm:cxn modelId="{46C388B0-6E37-F24E-AE4C-349CB3664878}" type="presOf" srcId="{BD5239F6-A75F-3143-A378-28937C423190}" destId="{50883B25-6D02-2841-98EE-1E1DD8016969}" srcOrd="0" destOrd="0" presId="urn:microsoft.com/office/officeart/2005/8/layout/cycle8"/>
    <dgm:cxn modelId="{27772FD3-1F7D-5946-B945-A4A17040AEE2}" type="presOf" srcId="{FAB73F50-AAC6-EF4B-8418-BB398320F069}" destId="{A37E51BB-F271-7F47-9EB9-51D0345B81A8}" srcOrd="0" destOrd="0" presId="urn:microsoft.com/office/officeart/2005/8/layout/cycle8"/>
    <dgm:cxn modelId="{F04349A8-45BA-904A-BBE1-8DF9B678CD0D}" type="presParOf" srcId="{A37E51BB-F271-7F47-9EB9-51D0345B81A8}" destId="{6BD66129-9E0C-1143-809B-C74319D8697A}" srcOrd="0" destOrd="0" presId="urn:microsoft.com/office/officeart/2005/8/layout/cycle8"/>
    <dgm:cxn modelId="{F4846970-73B8-684D-BD4E-62286744E39D}" type="presParOf" srcId="{A37E51BB-F271-7F47-9EB9-51D0345B81A8}" destId="{39F1F9D9-E6CE-9E48-A0C1-48BBCB4507B2}" srcOrd="1" destOrd="0" presId="urn:microsoft.com/office/officeart/2005/8/layout/cycle8"/>
    <dgm:cxn modelId="{DC025866-E268-E342-8884-F6EA0F070351}" type="presParOf" srcId="{A37E51BB-F271-7F47-9EB9-51D0345B81A8}" destId="{723AF025-B55C-8947-A76E-E392A578A3F6}" srcOrd="2" destOrd="0" presId="urn:microsoft.com/office/officeart/2005/8/layout/cycle8"/>
    <dgm:cxn modelId="{B6D0B442-BA0D-DD45-B321-503C6DB162D6}" type="presParOf" srcId="{A37E51BB-F271-7F47-9EB9-51D0345B81A8}" destId="{C9EAD63D-E821-CC4B-BAD9-F668A372E8E2}" srcOrd="3" destOrd="0" presId="urn:microsoft.com/office/officeart/2005/8/layout/cycle8"/>
    <dgm:cxn modelId="{FC48E86A-2FF8-5947-91F6-CDBA80FABF96}" type="presParOf" srcId="{A37E51BB-F271-7F47-9EB9-51D0345B81A8}" destId="{50883B25-6D02-2841-98EE-1E1DD8016969}" srcOrd="4" destOrd="0" presId="urn:microsoft.com/office/officeart/2005/8/layout/cycle8"/>
    <dgm:cxn modelId="{3EC35E7E-50C4-AD40-BEFB-B1ED83F675CD}" type="presParOf" srcId="{A37E51BB-F271-7F47-9EB9-51D0345B81A8}" destId="{64D60A18-052D-D741-86B2-F8797A7E2381}" srcOrd="5" destOrd="0" presId="urn:microsoft.com/office/officeart/2005/8/layout/cycle8"/>
    <dgm:cxn modelId="{06BF4892-EC72-564C-96F8-CE119F516E21}" type="presParOf" srcId="{A37E51BB-F271-7F47-9EB9-51D0345B81A8}" destId="{53E9ECAA-53E3-6D49-BC67-12DD20B144E5}" srcOrd="6" destOrd="0" presId="urn:microsoft.com/office/officeart/2005/8/layout/cycle8"/>
    <dgm:cxn modelId="{3DBBFDC7-8D7B-6D40-83A0-A97834FB88AB}" type="presParOf" srcId="{A37E51BB-F271-7F47-9EB9-51D0345B81A8}" destId="{3527AA97-B312-7C4C-B1CC-E8D441427899}" srcOrd="7" destOrd="0" presId="urn:microsoft.com/office/officeart/2005/8/layout/cycle8"/>
    <dgm:cxn modelId="{BF7B4A81-9CDA-8649-85B4-594585AF4E10}" type="presParOf" srcId="{A37E51BB-F271-7F47-9EB9-51D0345B81A8}" destId="{B60C405A-253D-A64B-8952-32145DFCFA18}" srcOrd="8" destOrd="0" presId="urn:microsoft.com/office/officeart/2005/8/layout/cycle8"/>
    <dgm:cxn modelId="{49A8C901-5250-E54E-BFB6-26041665264A}" type="presParOf" srcId="{A37E51BB-F271-7F47-9EB9-51D0345B81A8}" destId="{E4001B61-FAAF-8042-80CC-9D769F57AABA}" srcOrd="9" destOrd="0" presId="urn:microsoft.com/office/officeart/2005/8/layout/cycle8"/>
    <dgm:cxn modelId="{1F2B35E9-3590-0E4C-8515-942864C47E83}" type="presParOf" srcId="{A37E51BB-F271-7F47-9EB9-51D0345B81A8}" destId="{64037CA8-4BF8-E943-BEF9-0BBBA15F26F2}" srcOrd="10" destOrd="0" presId="urn:microsoft.com/office/officeart/2005/8/layout/cycle8"/>
    <dgm:cxn modelId="{016F0608-87F5-354D-A48F-C02FBE8CB917}" type="presParOf" srcId="{A37E51BB-F271-7F47-9EB9-51D0345B81A8}" destId="{7B95F6D6-3A09-514C-8894-B609874C12F6}" srcOrd="11" destOrd="0" presId="urn:microsoft.com/office/officeart/2005/8/layout/cycle8"/>
    <dgm:cxn modelId="{E17D630F-B07F-274F-8E04-14F405F5FD63}" type="presParOf" srcId="{A37E51BB-F271-7F47-9EB9-51D0345B81A8}" destId="{FA635FCF-F8E3-7842-AA90-E4DF7DF30421}" srcOrd="12" destOrd="0" presId="urn:microsoft.com/office/officeart/2005/8/layout/cycle8"/>
    <dgm:cxn modelId="{FD98B7D9-2BF1-5847-9EED-7B11C1386E8B}" type="presParOf" srcId="{A37E51BB-F271-7F47-9EB9-51D0345B81A8}" destId="{28974C1C-5FA9-FE42-8F8A-487EA4D6B39E}" srcOrd="13" destOrd="0" presId="urn:microsoft.com/office/officeart/2005/8/layout/cycle8"/>
    <dgm:cxn modelId="{F159B09D-CC22-024E-A181-EEF3CA15DBE9}" type="presParOf" srcId="{A37E51BB-F271-7F47-9EB9-51D0345B81A8}" destId="{44627B18-6D3F-164C-BA68-91F194FA3B5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CEC30D-DB71-0743-BC55-14DBDA591146}"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7768F404-2A00-1240-814B-40D81A82EE53}">
      <dgm:prSet phldrT="[Text]" custT="1"/>
      <dgm:spPr/>
      <dgm:t>
        <a:bodyPr/>
        <a:lstStyle/>
        <a:p>
          <a:r>
            <a:rPr lang="fr-FR" sz="3600" dirty="0" err="1">
              <a:solidFill>
                <a:schemeClr val="tx1"/>
              </a:solidFill>
              <a:latin typeface="Arial" charset="0"/>
            </a:rPr>
            <a:t>Sequence</a:t>
          </a:r>
          <a:endParaRPr lang="en-US" sz="3600" dirty="0">
            <a:solidFill>
              <a:schemeClr val="tx1"/>
            </a:solidFill>
          </a:endParaRPr>
        </a:p>
      </dgm:t>
    </dgm:pt>
    <dgm:pt modelId="{390B8B4E-0F5C-614D-B1EE-AD76D3F9E0F8}" type="parTrans" cxnId="{76450EEF-8BE6-374A-BC2D-3EDFFC2E17EC}">
      <dgm:prSet/>
      <dgm:spPr/>
      <dgm:t>
        <a:bodyPr/>
        <a:lstStyle/>
        <a:p>
          <a:endParaRPr lang="en-US" sz="3200"/>
        </a:p>
      </dgm:t>
    </dgm:pt>
    <dgm:pt modelId="{4315671D-5E22-5D4B-9874-E60899C4CC7C}" type="sibTrans" cxnId="{76450EEF-8BE6-374A-BC2D-3EDFFC2E17EC}">
      <dgm:prSet/>
      <dgm:spPr/>
      <dgm:t>
        <a:bodyPr/>
        <a:lstStyle/>
        <a:p>
          <a:endParaRPr lang="en-US" sz="3200"/>
        </a:p>
      </dgm:t>
    </dgm:pt>
    <dgm:pt modelId="{F5ED8F17-8E36-4446-B8B6-8B090E98574C}">
      <dgm:prSet custT="1"/>
      <dgm:spPr/>
      <dgm:t>
        <a:bodyPr/>
        <a:lstStyle/>
        <a:p>
          <a:r>
            <a:rPr lang="en-US" sz="3600">
              <a:solidFill>
                <a:schemeClr val="tx1"/>
              </a:solidFill>
              <a:latin typeface="Arial" charset="0"/>
            </a:rPr>
            <a:t>Structural information</a:t>
          </a:r>
          <a:endParaRPr lang="en-US" sz="3600" dirty="0">
            <a:solidFill>
              <a:schemeClr val="tx1"/>
            </a:solidFill>
            <a:latin typeface="Arial" charset="0"/>
          </a:endParaRPr>
        </a:p>
      </dgm:t>
    </dgm:pt>
    <dgm:pt modelId="{CB6A0FB0-2AAF-0E42-9F84-946BD4F85C0A}" type="parTrans" cxnId="{A2CE4381-27A7-4543-8B05-5870042C7806}">
      <dgm:prSet/>
      <dgm:spPr/>
      <dgm:t>
        <a:bodyPr/>
        <a:lstStyle/>
        <a:p>
          <a:endParaRPr lang="en-US" sz="3200"/>
        </a:p>
      </dgm:t>
    </dgm:pt>
    <dgm:pt modelId="{A523822A-D692-F547-ADC4-C9AA14EA0E3F}" type="sibTrans" cxnId="{A2CE4381-27A7-4543-8B05-5870042C7806}">
      <dgm:prSet/>
      <dgm:spPr/>
      <dgm:t>
        <a:bodyPr/>
        <a:lstStyle/>
        <a:p>
          <a:endParaRPr lang="en-US" sz="3200"/>
        </a:p>
      </dgm:t>
    </dgm:pt>
    <dgm:pt modelId="{0818A341-132D-734A-844C-F0DA06F42F60}">
      <dgm:prSet custT="1"/>
      <dgm:spPr/>
      <dgm:t>
        <a:bodyPr/>
        <a:lstStyle/>
        <a:p>
          <a:r>
            <a:rPr lang="fr-FR" sz="3600">
              <a:solidFill>
                <a:schemeClr val="tx1"/>
              </a:solidFill>
              <a:latin typeface="Arial" charset="0"/>
            </a:rPr>
            <a:t>Expression</a:t>
          </a:r>
          <a:endParaRPr lang="fr-FR" sz="3600" dirty="0">
            <a:solidFill>
              <a:schemeClr val="tx1"/>
            </a:solidFill>
            <a:latin typeface="Arial" charset="0"/>
          </a:endParaRPr>
        </a:p>
      </dgm:t>
    </dgm:pt>
    <dgm:pt modelId="{803F237A-BCB1-CD41-A6FF-CCDEF10F8B61}" type="parTrans" cxnId="{E3374B10-6600-DF43-A79B-46D860C5D2C4}">
      <dgm:prSet/>
      <dgm:spPr/>
      <dgm:t>
        <a:bodyPr/>
        <a:lstStyle/>
        <a:p>
          <a:endParaRPr lang="en-US" sz="3200"/>
        </a:p>
      </dgm:t>
    </dgm:pt>
    <dgm:pt modelId="{D433C579-8C4E-D545-9F3B-8AD83D90F207}" type="sibTrans" cxnId="{E3374B10-6600-DF43-A79B-46D860C5D2C4}">
      <dgm:prSet/>
      <dgm:spPr/>
      <dgm:t>
        <a:bodyPr/>
        <a:lstStyle/>
        <a:p>
          <a:endParaRPr lang="en-US" sz="3200"/>
        </a:p>
      </dgm:t>
    </dgm:pt>
    <dgm:pt modelId="{DE2FD7FF-F793-8843-B36C-21FBA0FEEF6A}">
      <dgm:prSet custT="1"/>
      <dgm:spPr/>
      <dgm:t>
        <a:bodyPr/>
        <a:lstStyle/>
        <a:p>
          <a:r>
            <a:rPr lang="fr-FR" sz="3600">
              <a:solidFill>
                <a:schemeClr val="tx1"/>
              </a:solidFill>
              <a:latin typeface="Arial" charset="0"/>
            </a:rPr>
            <a:t>Molecular interaction</a:t>
          </a:r>
          <a:endParaRPr lang="fr-FR" sz="3600" dirty="0">
            <a:solidFill>
              <a:schemeClr val="tx1"/>
            </a:solidFill>
            <a:latin typeface="Arial" charset="0"/>
          </a:endParaRPr>
        </a:p>
      </dgm:t>
    </dgm:pt>
    <dgm:pt modelId="{EE4241A5-020C-334D-AAEB-718CDB0EBB34}" type="parTrans" cxnId="{C8E885A4-2A80-D943-A767-897187C2C675}">
      <dgm:prSet/>
      <dgm:spPr/>
      <dgm:t>
        <a:bodyPr/>
        <a:lstStyle/>
        <a:p>
          <a:endParaRPr lang="en-US" sz="3200"/>
        </a:p>
      </dgm:t>
    </dgm:pt>
    <dgm:pt modelId="{E262A4B2-8D5E-994C-9761-BBBDEEFE50A4}" type="sibTrans" cxnId="{C8E885A4-2A80-D943-A767-897187C2C675}">
      <dgm:prSet/>
      <dgm:spPr/>
      <dgm:t>
        <a:bodyPr/>
        <a:lstStyle/>
        <a:p>
          <a:endParaRPr lang="en-US" sz="3200"/>
        </a:p>
      </dgm:t>
    </dgm:pt>
    <dgm:pt modelId="{A8EA3FE5-395F-1440-9CFC-CBE814AC309C}">
      <dgm:prSet custT="1"/>
      <dgm:spPr/>
      <dgm:t>
        <a:bodyPr/>
        <a:lstStyle/>
        <a:p>
          <a:r>
            <a:rPr lang="fr-FR" sz="3600">
              <a:solidFill>
                <a:schemeClr val="tx1"/>
              </a:solidFill>
              <a:latin typeface="Arial" charset="0"/>
            </a:rPr>
            <a:t>Mutation</a:t>
          </a:r>
          <a:endParaRPr lang="fr-FR" sz="3600" dirty="0">
            <a:solidFill>
              <a:schemeClr val="tx1"/>
            </a:solidFill>
            <a:latin typeface="Arial" charset="0"/>
          </a:endParaRPr>
        </a:p>
      </dgm:t>
    </dgm:pt>
    <dgm:pt modelId="{7CDFDFB8-05A0-624A-9089-EF0B5A9CAE06}" type="parTrans" cxnId="{1F3FAE4A-06D0-9842-9459-8F3FD891F3A1}">
      <dgm:prSet/>
      <dgm:spPr/>
      <dgm:t>
        <a:bodyPr/>
        <a:lstStyle/>
        <a:p>
          <a:endParaRPr lang="en-US" sz="3200"/>
        </a:p>
      </dgm:t>
    </dgm:pt>
    <dgm:pt modelId="{6A25C42D-3D0D-874D-A3B5-DD876F669E48}" type="sibTrans" cxnId="{1F3FAE4A-06D0-9842-9459-8F3FD891F3A1}">
      <dgm:prSet/>
      <dgm:spPr/>
      <dgm:t>
        <a:bodyPr/>
        <a:lstStyle/>
        <a:p>
          <a:endParaRPr lang="en-US" sz="3200"/>
        </a:p>
      </dgm:t>
    </dgm:pt>
    <dgm:pt modelId="{A66692A1-502E-4340-AFFF-48EC09ABED49}">
      <dgm:prSet custT="1"/>
      <dgm:spPr/>
      <dgm:t>
        <a:bodyPr/>
        <a:lstStyle/>
        <a:p>
          <a:r>
            <a:rPr lang="en-US" sz="3600">
              <a:solidFill>
                <a:schemeClr val="tx1"/>
              </a:solidFill>
              <a:latin typeface="Arial" charset="0"/>
            </a:rPr>
            <a:t>Phenotypic</a:t>
          </a:r>
          <a:endParaRPr lang="en-US" sz="3600" dirty="0">
            <a:solidFill>
              <a:schemeClr val="tx1"/>
            </a:solidFill>
            <a:latin typeface="Arial" charset="0"/>
          </a:endParaRPr>
        </a:p>
      </dgm:t>
    </dgm:pt>
    <dgm:pt modelId="{242CAC88-5861-0B4A-82F3-768F1FEBA6F2}" type="parTrans" cxnId="{1A62DC7F-A1D0-554B-A87A-D50C0BCB94A1}">
      <dgm:prSet/>
      <dgm:spPr/>
      <dgm:t>
        <a:bodyPr/>
        <a:lstStyle/>
        <a:p>
          <a:endParaRPr lang="en-US" sz="3200"/>
        </a:p>
      </dgm:t>
    </dgm:pt>
    <dgm:pt modelId="{ABF1D253-1A8F-244D-835D-7D45C8AE0AB0}" type="sibTrans" cxnId="{1A62DC7F-A1D0-554B-A87A-D50C0BCB94A1}">
      <dgm:prSet/>
      <dgm:spPr/>
      <dgm:t>
        <a:bodyPr/>
        <a:lstStyle/>
        <a:p>
          <a:endParaRPr lang="en-US" sz="3200"/>
        </a:p>
      </dgm:t>
    </dgm:pt>
    <dgm:pt modelId="{7DCB1D44-27E6-C64B-A64D-A9CFCBE0E32A}">
      <dgm:prSet custT="1"/>
      <dgm:spPr/>
      <dgm:t>
        <a:bodyPr/>
        <a:lstStyle/>
        <a:p>
          <a:r>
            <a:rPr lang="en-US" sz="3600" dirty="0">
              <a:solidFill>
                <a:schemeClr val="tx1"/>
              </a:solidFill>
              <a:latin typeface="Arial" charset="0"/>
            </a:rPr>
            <a:t>Imaging</a:t>
          </a:r>
        </a:p>
      </dgm:t>
    </dgm:pt>
    <dgm:pt modelId="{D0A5100F-C7A4-6A41-8240-A918066278F1}" type="parTrans" cxnId="{A06DBADC-CAEC-B44C-96AE-EFF1C4AF4867}">
      <dgm:prSet/>
      <dgm:spPr/>
      <dgm:t>
        <a:bodyPr/>
        <a:lstStyle/>
        <a:p>
          <a:endParaRPr lang="en-US" sz="3200"/>
        </a:p>
      </dgm:t>
    </dgm:pt>
    <dgm:pt modelId="{8B4C99FC-3C03-974E-98F9-4E39603871C3}" type="sibTrans" cxnId="{A06DBADC-CAEC-B44C-96AE-EFF1C4AF4867}">
      <dgm:prSet/>
      <dgm:spPr/>
      <dgm:t>
        <a:bodyPr/>
        <a:lstStyle/>
        <a:p>
          <a:endParaRPr lang="en-US" sz="3200"/>
        </a:p>
      </dgm:t>
    </dgm:pt>
    <dgm:pt modelId="{3E48065E-60A5-B844-B3EA-A39DF699159C}" type="pres">
      <dgm:prSet presAssocID="{6BCEC30D-DB71-0743-BC55-14DBDA591146}" presName="Name0" presStyleCnt="0">
        <dgm:presLayoutVars>
          <dgm:chMax val="7"/>
          <dgm:chPref val="7"/>
          <dgm:dir/>
        </dgm:presLayoutVars>
      </dgm:prSet>
      <dgm:spPr/>
    </dgm:pt>
    <dgm:pt modelId="{F2238966-0DB0-5D40-A33D-23DBF6A09FEA}" type="pres">
      <dgm:prSet presAssocID="{6BCEC30D-DB71-0743-BC55-14DBDA591146}" presName="Name1" presStyleCnt="0"/>
      <dgm:spPr/>
    </dgm:pt>
    <dgm:pt modelId="{F9D696E3-429F-1C44-9770-3C562F6300D5}" type="pres">
      <dgm:prSet presAssocID="{6BCEC30D-DB71-0743-BC55-14DBDA591146}" presName="cycle" presStyleCnt="0"/>
      <dgm:spPr/>
    </dgm:pt>
    <dgm:pt modelId="{5F2D407A-5612-8D4A-B5D3-98CCAEC0F9F0}" type="pres">
      <dgm:prSet presAssocID="{6BCEC30D-DB71-0743-BC55-14DBDA591146}" presName="srcNode" presStyleLbl="node1" presStyleIdx="0" presStyleCnt="7"/>
      <dgm:spPr/>
    </dgm:pt>
    <dgm:pt modelId="{7539C581-D8FB-3141-B530-19BC18681EAA}" type="pres">
      <dgm:prSet presAssocID="{6BCEC30D-DB71-0743-BC55-14DBDA591146}" presName="conn" presStyleLbl="parChTrans1D2" presStyleIdx="0" presStyleCnt="1"/>
      <dgm:spPr/>
    </dgm:pt>
    <dgm:pt modelId="{7768BA18-92FF-D84A-A7D7-8E8EC91FD36E}" type="pres">
      <dgm:prSet presAssocID="{6BCEC30D-DB71-0743-BC55-14DBDA591146}" presName="extraNode" presStyleLbl="node1" presStyleIdx="0" presStyleCnt="7"/>
      <dgm:spPr/>
    </dgm:pt>
    <dgm:pt modelId="{0F1B7A91-ED4A-AE4F-B03C-4EBCAF2036D4}" type="pres">
      <dgm:prSet presAssocID="{6BCEC30D-DB71-0743-BC55-14DBDA591146}" presName="dstNode" presStyleLbl="node1" presStyleIdx="0" presStyleCnt="7"/>
      <dgm:spPr/>
    </dgm:pt>
    <dgm:pt modelId="{C9C2C339-32D4-A946-84F9-15CEC1DAF02B}" type="pres">
      <dgm:prSet presAssocID="{7768F404-2A00-1240-814B-40D81A82EE53}" presName="text_1" presStyleLbl="node1" presStyleIdx="0" presStyleCnt="7">
        <dgm:presLayoutVars>
          <dgm:bulletEnabled val="1"/>
        </dgm:presLayoutVars>
      </dgm:prSet>
      <dgm:spPr/>
    </dgm:pt>
    <dgm:pt modelId="{3965F195-33E5-3649-88F7-C470454B5F98}" type="pres">
      <dgm:prSet presAssocID="{7768F404-2A00-1240-814B-40D81A82EE53}" presName="accent_1" presStyleCnt="0"/>
      <dgm:spPr/>
    </dgm:pt>
    <dgm:pt modelId="{3519F261-832C-CF4F-B092-140CB714CD7F}" type="pres">
      <dgm:prSet presAssocID="{7768F404-2A00-1240-814B-40D81A82EE53}" presName="accentRepeatNode" presStyleLbl="solidFgAcc1" presStyleIdx="0" presStyleCnt="7"/>
      <dgm:spPr/>
    </dgm:pt>
    <dgm:pt modelId="{6E37D3E9-4BBA-B242-B2C4-F92EE44EC71F}" type="pres">
      <dgm:prSet presAssocID="{F5ED8F17-8E36-4446-B8B6-8B090E98574C}" presName="text_2" presStyleLbl="node1" presStyleIdx="1" presStyleCnt="7">
        <dgm:presLayoutVars>
          <dgm:bulletEnabled val="1"/>
        </dgm:presLayoutVars>
      </dgm:prSet>
      <dgm:spPr/>
    </dgm:pt>
    <dgm:pt modelId="{0C743762-BE0C-4B4F-B4B5-C93A7F03BFFF}" type="pres">
      <dgm:prSet presAssocID="{F5ED8F17-8E36-4446-B8B6-8B090E98574C}" presName="accent_2" presStyleCnt="0"/>
      <dgm:spPr/>
    </dgm:pt>
    <dgm:pt modelId="{87FAACFA-B5DD-A94E-AA26-C22EB1281022}" type="pres">
      <dgm:prSet presAssocID="{F5ED8F17-8E36-4446-B8B6-8B090E98574C}" presName="accentRepeatNode" presStyleLbl="solidFgAcc1" presStyleIdx="1" presStyleCnt="7"/>
      <dgm:spPr/>
    </dgm:pt>
    <dgm:pt modelId="{D5C9AE38-E4F2-5240-8162-C8C586177AFA}" type="pres">
      <dgm:prSet presAssocID="{0818A341-132D-734A-844C-F0DA06F42F60}" presName="text_3" presStyleLbl="node1" presStyleIdx="2" presStyleCnt="7">
        <dgm:presLayoutVars>
          <dgm:bulletEnabled val="1"/>
        </dgm:presLayoutVars>
      </dgm:prSet>
      <dgm:spPr/>
    </dgm:pt>
    <dgm:pt modelId="{769E1BCC-2AA0-0A4E-AE65-674738C1F3F8}" type="pres">
      <dgm:prSet presAssocID="{0818A341-132D-734A-844C-F0DA06F42F60}" presName="accent_3" presStyleCnt="0"/>
      <dgm:spPr/>
    </dgm:pt>
    <dgm:pt modelId="{39BF5248-5BC8-694D-889E-A065449DCF78}" type="pres">
      <dgm:prSet presAssocID="{0818A341-132D-734A-844C-F0DA06F42F60}" presName="accentRepeatNode" presStyleLbl="solidFgAcc1" presStyleIdx="2" presStyleCnt="7"/>
      <dgm:spPr/>
    </dgm:pt>
    <dgm:pt modelId="{C3E308F2-0EEB-DD48-B542-047B9344FB30}" type="pres">
      <dgm:prSet presAssocID="{DE2FD7FF-F793-8843-B36C-21FBA0FEEF6A}" presName="text_4" presStyleLbl="node1" presStyleIdx="3" presStyleCnt="7">
        <dgm:presLayoutVars>
          <dgm:bulletEnabled val="1"/>
        </dgm:presLayoutVars>
      </dgm:prSet>
      <dgm:spPr/>
    </dgm:pt>
    <dgm:pt modelId="{A68ADE62-E6D7-F24F-BFA5-919B55172FDA}" type="pres">
      <dgm:prSet presAssocID="{DE2FD7FF-F793-8843-B36C-21FBA0FEEF6A}" presName="accent_4" presStyleCnt="0"/>
      <dgm:spPr/>
    </dgm:pt>
    <dgm:pt modelId="{95630B53-52C8-9D47-A02D-8F69BDA64D4D}" type="pres">
      <dgm:prSet presAssocID="{DE2FD7FF-F793-8843-B36C-21FBA0FEEF6A}" presName="accentRepeatNode" presStyleLbl="solidFgAcc1" presStyleIdx="3" presStyleCnt="7"/>
      <dgm:spPr/>
    </dgm:pt>
    <dgm:pt modelId="{0FCFF7E2-E467-444A-9216-F2D3F76B3C5F}" type="pres">
      <dgm:prSet presAssocID="{A8EA3FE5-395F-1440-9CFC-CBE814AC309C}" presName="text_5" presStyleLbl="node1" presStyleIdx="4" presStyleCnt="7">
        <dgm:presLayoutVars>
          <dgm:bulletEnabled val="1"/>
        </dgm:presLayoutVars>
      </dgm:prSet>
      <dgm:spPr/>
    </dgm:pt>
    <dgm:pt modelId="{DEA8F08E-3B83-374C-AA7A-A2742DC28CE8}" type="pres">
      <dgm:prSet presAssocID="{A8EA3FE5-395F-1440-9CFC-CBE814AC309C}" presName="accent_5" presStyleCnt="0"/>
      <dgm:spPr/>
    </dgm:pt>
    <dgm:pt modelId="{503625B6-AAD1-AB4A-BE16-75FCE92DB72D}" type="pres">
      <dgm:prSet presAssocID="{A8EA3FE5-395F-1440-9CFC-CBE814AC309C}" presName="accentRepeatNode" presStyleLbl="solidFgAcc1" presStyleIdx="4" presStyleCnt="7"/>
      <dgm:spPr/>
    </dgm:pt>
    <dgm:pt modelId="{E5C26295-E4CF-4343-B57C-0DB0A2AC386E}" type="pres">
      <dgm:prSet presAssocID="{A66692A1-502E-4340-AFFF-48EC09ABED49}" presName="text_6" presStyleLbl="node1" presStyleIdx="5" presStyleCnt="7">
        <dgm:presLayoutVars>
          <dgm:bulletEnabled val="1"/>
        </dgm:presLayoutVars>
      </dgm:prSet>
      <dgm:spPr/>
    </dgm:pt>
    <dgm:pt modelId="{4567D198-0335-DA41-B302-C8308DA35EC5}" type="pres">
      <dgm:prSet presAssocID="{A66692A1-502E-4340-AFFF-48EC09ABED49}" presName="accent_6" presStyleCnt="0"/>
      <dgm:spPr/>
    </dgm:pt>
    <dgm:pt modelId="{141F1E89-6677-744E-8275-2E2BB99B6992}" type="pres">
      <dgm:prSet presAssocID="{A66692A1-502E-4340-AFFF-48EC09ABED49}" presName="accentRepeatNode" presStyleLbl="solidFgAcc1" presStyleIdx="5" presStyleCnt="7"/>
      <dgm:spPr/>
    </dgm:pt>
    <dgm:pt modelId="{F52A89B5-9D8D-784C-93B9-C91E8FF79EDD}" type="pres">
      <dgm:prSet presAssocID="{7DCB1D44-27E6-C64B-A64D-A9CFCBE0E32A}" presName="text_7" presStyleLbl="node1" presStyleIdx="6" presStyleCnt="7">
        <dgm:presLayoutVars>
          <dgm:bulletEnabled val="1"/>
        </dgm:presLayoutVars>
      </dgm:prSet>
      <dgm:spPr/>
    </dgm:pt>
    <dgm:pt modelId="{F5B68D30-83C5-2A41-9470-7A0AEDC554BC}" type="pres">
      <dgm:prSet presAssocID="{7DCB1D44-27E6-C64B-A64D-A9CFCBE0E32A}" presName="accent_7" presStyleCnt="0"/>
      <dgm:spPr/>
    </dgm:pt>
    <dgm:pt modelId="{4895EE7E-291D-3343-8D2A-046E1367B737}" type="pres">
      <dgm:prSet presAssocID="{7DCB1D44-27E6-C64B-A64D-A9CFCBE0E32A}" presName="accentRepeatNode" presStyleLbl="solidFgAcc1" presStyleIdx="6" presStyleCnt="7"/>
      <dgm:spPr/>
    </dgm:pt>
  </dgm:ptLst>
  <dgm:cxnLst>
    <dgm:cxn modelId="{E3374B10-6600-DF43-A79B-46D860C5D2C4}" srcId="{6BCEC30D-DB71-0743-BC55-14DBDA591146}" destId="{0818A341-132D-734A-844C-F0DA06F42F60}" srcOrd="2" destOrd="0" parTransId="{803F237A-BCB1-CD41-A6FF-CCDEF10F8B61}" sibTransId="{D433C579-8C4E-D545-9F3B-8AD83D90F207}"/>
    <dgm:cxn modelId="{45F29D16-A07C-9E43-8DF6-E8C2B5ECA291}" type="presOf" srcId="{F5ED8F17-8E36-4446-B8B6-8B090E98574C}" destId="{6E37D3E9-4BBA-B242-B2C4-F92EE44EC71F}" srcOrd="0" destOrd="0" presId="urn:microsoft.com/office/officeart/2008/layout/VerticalCurvedList"/>
    <dgm:cxn modelId="{8E9FD025-9DEB-FE42-881C-7C551E2CE27A}" type="presOf" srcId="{DE2FD7FF-F793-8843-B36C-21FBA0FEEF6A}" destId="{C3E308F2-0EEB-DD48-B542-047B9344FB30}" srcOrd="0" destOrd="0" presId="urn:microsoft.com/office/officeart/2008/layout/VerticalCurvedList"/>
    <dgm:cxn modelId="{1F3FAE4A-06D0-9842-9459-8F3FD891F3A1}" srcId="{6BCEC30D-DB71-0743-BC55-14DBDA591146}" destId="{A8EA3FE5-395F-1440-9CFC-CBE814AC309C}" srcOrd="4" destOrd="0" parTransId="{7CDFDFB8-05A0-624A-9089-EF0B5A9CAE06}" sibTransId="{6A25C42D-3D0D-874D-A3B5-DD876F669E48}"/>
    <dgm:cxn modelId="{2106285A-E3EE-9742-985D-76E8A5BD48BF}" type="presOf" srcId="{0818A341-132D-734A-844C-F0DA06F42F60}" destId="{D5C9AE38-E4F2-5240-8162-C8C586177AFA}" srcOrd="0" destOrd="0" presId="urn:microsoft.com/office/officeart/2008/layout/VerticalCurvedList"/>
    <dgm:cxn modelId="{507ECF5A-B292-0540-A75B-763B765BDDFA}" type="presOf" srcId="{6BCEC30D-DB71-0743-BC55-14DBDA591146}" destId="{3E48065E-60A5-B844-B3EA-A39DF699159C}" srcOrd="0" destOrd="0" presId="urn:microsoft.com/office/officeart/2008/layout/VerticalCurvedList"/>
    <dgm:cxn modelId="{7316676D-2F2F-F046-A3F1-128688A3821F}" type="presOf" srcId="{A66692A1-502E-4340-AFFF-48EC09ABED49}" destId="{E5C26295-E4CF-4343-B57C-0DB0A2AC386E}" srcOrd="0" destOrd="0" presId="urn:microsoft.com/office/officeart/2008/layout/VerticalCurvedList"/>
    <dgm:cxn modelId="{695F937C-C712-7145-8100-5E1EBE6B878B}" type="presOf" srcId="{7768F404-2A00-1240-814B-40D81A82EE53}" destId="{C9C2C339-32D4-A946-84F9-15CEC1DAF02B}" srcOrd="0" destOrd="0" presId="urn:microsoft.com/office/officeart/2008/layout/VerticalCurvedList"/>
    <dgm:cxn modelId="{1A62DC7F-A1D0-554B-A87A-D50C0BCB94A1}" srcId="{6BCEC30D-DB71-0743-BC55-14DBDA591146}" destId="{A66692A1-502E-4340-AFFF-48EC09ABED49}" srcOrd="5" destOrd="0" parTransId="{242CAC88-5861-0B4A-82F3-768F1FEBA6F2}" sibTransId="{ABF1D253-1A8F-244D-835D-7D45C8AE0AB0}"/>
    <dgm:cxn modelId="{A2CE4381-27A7-4543-8B05-5870042C7806}" srcId="{6BCEC30D-DB71-0743-BC55-14DBDA591146}" destId="{F5ED8F17-8E36-4446-B8B6-8B090E98574C}" srcOrd="1" destOrd="0" parTransId="{CB6A0FB0-2AAF-0E42-9F84-946BD4F85C0A}" sibTransId="{A523822A-D692-F547-ADC4-C9AA14EA0E3F}"/>
    <dgm:cxn modelId="{C8E885A4-2A80-D943-A767-897187C2C675}" srcId="{6BCEC30D-DB71-0743-BC55-14DBDA591146}" destId="{DE2FD7FF-F793-8843-B36C-21FBA0FEEF6A}" srcOrd="3" destOrd="0" parTransId="{EE4241A5-020C-334D-AAEB-718CDB0EBB34}" sibTransId="{E262A4B2-8D5E-994C-9761-BBBDEEFE50A4}"/>
    <dgm:cxn modelId="{9864E5AE-F792-6F41-881D-5E906EF79DF7}" type="presOf" srcId="{7DCB1D44-27E6-C64B-A64D-A9CFCBE0E32A}" destId="{F52A89B5-9D8D-784C-93B9-C91E8FF79EDD}" srcOrd="0" destOrd="0" presId="urn:microsoft.com/office/officeart/2008/layout/VerticalCurvedList"/>
    <dgm:cxn modelId="{AA4348C2-5ADB-EA43-8F9B-C1DBD9D2F71B}" type="presOf" srcId="{4315671D-5E22-5D4B-9874-E60899C4CC7C}" destId="{7539C581-D8FB-3141-B530-19BC18681EAA}" srcOrd="0" destOrd="0" presId="urn:microsoft.com/office/officeart/2008/layout/VerticalCurvedList"/>
    <dgm:cxn modelId="{9DA592CF-15D6-1F40-9FA0-108CCC64C994}" type="presOf" srcId="{A8EA3FE5-395F-1440-9CFC-CBE814AC309C}" destId="{0FCFF7E2-E467-444A-9216-F2D3F76B3C5F}" srcOrd="0" destOrd="0" presId="urn:microsoft.com/office/officeart/2008/layout/VerticalCurvedList"/>
    <dgm:cxn modelId="{A06DBADC-CAEC-B44C-96AE-EFF1C4AF4867}" srcId="{6BCEC30D-DB71-0743-BC55-14DBDA591146}" destId="{7DCB1D44-27E6-C64B-A64D-A9CFCBE0E32A}" srcOrd="6" destOrd="0" parTransId="{D0A5100F-C7A4-6A41-8240-A918066278F1}" sibTransId="{8B4C99FC-3C03-974E-98F9-4E39603871C3}"/>
    <dgm:cxn modelId="{76450EEF-8BE6-374A-BC2D-3EDFFC2E17EC}" srcId="{6BCEC30D-DB71-0743-BC55-14DBDA591146}" destId="{7768F404-2A00-1240-814B-40D81A82EE53}" srcOrd="0" destOrd="0" parTransId="{390B8B4E-0F5C-614D-B1EE-AD76D3F9E0F8}" sibTransId="{4315671D-5E22-5D4B-9874-E60899C4CC7C}"/>
    <dgm:cxn modelId="{2A4319D1-1058-924A-A38D-E392DC942DBF}" type="presParOf" srcId="{3E48065E-60A5-B844-B3EA-A39DF699159C}" destId="{F2238966-0DB0-5D40-A33D-23DBF6A09FEA}" srcOrd="0" destOrd="0" presId="urn:microsoft.com/office/officeart/2008/layout/VerticalCurvedList"/>
    <dgm:cxn modelId="{59691C57-1A7D-9544-9665-039DE9ED7EE8}" type="presParOf" srcId="{F2238966-0DB0-5D40-A33D-23DBF6A09FEA}" destId="{F9D696E3-429F-1C44-9770-3C562F6300D5}" srcOrd="0" destOrd="0" presId="urn:microsoft.com/office/officeart/2008/layout/VerticalCurvedList"/>
    <dgm:cxn modelId="{00BDC8F0-C234-1949-A0DF-EAC2D2B0BB86}" type="presParOf" srcId="{F9D696E3-429F-1C44-9770-3C562F6300D5}" destId="{5F2D407A-5612-8D4A-B5D3-98CCAEC0F9F0}" srcOrd="0" destOrd="0" presId="urn:microsoft.com/office/officeart/2008/layout/VerticalCurvedList"/>
    <dgm:cxn modelId="{5491DAF4-E861-A143-A2D3-434DC658128C}" type="presParOf" srcId="{F9D696E3-429F-1C44-9770-3C562F6300D5}" destId="{7539C581-D8FB-3141-B530-19BC18681EAA}" srcOrd="1" destOrd="0" presId="urn:microsoft.com/office/officeart/2008/layout/VerticalCurvedList"/>
    <dgm:cxn modelId="{EA577EFD-A226-4F49-9F2A-BF23CA0EB405}" type="presParOf" srcId="{F9D696E3-429F-1C44-9770-3C562F6300D5}" destId="{7768BA18-92FF-D84A-A7D7-8E8EC91FD36E}" srcOrd="2" destOrd="0" presId="urn:microsoft.com/office/officeart/2008/layout/VerticalCurvedList"/>
    <dgm:cxn modelId="{C016E9A5-A68A-DA42-B82F-F8D3F55B5EE9}" type="presParOf" srcId="{F9D696E3-429F-1C44-9770-3C562F6300D5}" destId="{0F1B7A91-ED4A-AE4F-B03C-4EBCAF2036D4}" srcOrd="3" destOrd="0" presId="urn:microsoft.com/office/officeart/2008/layout/VerticalCurvedList"/>
    <dgm:cxn modelId="{AD28B690-0D8B-3A47-A13C-605B2A12D7C2}" type="presParOf" srcId="{F2238966-0DB0-5D40-A33D-23DBF6A09FEA}" destId="{C9C2C339-32D4-A946-84F9-15CEC1DAF02B}" srcOrd="1" destOrd="0" presId="urn:microsoft.com/office/officeart/2008/layout/VerticalCurvedList"/>
    <dgm:cxn modelId="{898FC04B-6400-D54C-8AD5-F77837711510}" type="presParOf" srcId="{F2238966-0DB0-5D40-A33D-23DBF6A09FEA}" destId="{3965F195-33E5-3649-88F7-C470454B5F98}" srcOrd="2" destOrd="0" presId="urn:microsoft.com/office/officeart/2008/layout/VerticalCurvedList"/>
    <dgm:cxn modelId="{DF344E39-7E76-7549-84DD-8719AA6AEE3C}" type="presParOf" srcId="{3965F195-33E5-3649-88F7-C470454B5F98}" destId="{3519F261-832C-CF4F-B092-140CB714CD7F}" srcOrd="0" destOrd="0" presId="urn:microsoft.com/office/officeart/2008/layout/VerticalCurvedList"/>
    <dgm:cxn modelId="{FFCA2399-96BD-6045-BEDF-2D6BE1042546}" type="presParOf" srcId="{F2238966-0DB0-5D40-A33D-23DBF6A09FEA}" destId="{6E37D3E9-4BBA-B242-B2C4-F92EE44EC71F}" srcOrd="3" destOrd="0" presId="urn:microsoft.com/office/officeart/2008/layout/VerticalCurvedList"/>
    <dgm:cxn modelId="{606A3EDA-5EB6-5249-ACCB-13D7E4F04EAF}" type="presParOf" srcId="{F2238966-0DB0-5D40-A33D-23DBF6A09FEA}" destId="{0C743762-BE0C-4B4F-B4B5-C93A7F03BFFF}" srcOrd="4" destOrd="0" presId="urn:microsoft.com/office/officeart/2008/layout/VerticalCurvedList"/>
    <dgm:cxn modelId="{486E8B26-3873-E74E-B45C-25108693D6DF}" type="presParOf" srcId="{0C743762-BE0C-4B4F-B4B5-C93A7F03BFFF}" destId="{87FAACFA-B5DD-A94E-AA26-C22EB1281022}" srcOrd="0" destOrd="0" presId="urn:microsoft.com/office/officeart/2008/layout/VerticalCurvedList"/>
    <dgm:cxn modelId="{C034B474-79AE-C74F-9AC8-C71BF3C95400}" type="presParOf" srcId="{F2238966-0DB0-5D40-A33D-23DBF6A09FEA}" destId="{D5C9AE38-E4F2-5240-8162-C8C586177AFA}" srcOrd="5" destOrd="0" presId="urn:microsoft.com/office/officeart/2008/layout/VerticalCurvedList"/>
    <dgm:cxn modelId="{E8E729A9-43ED-C341-8CF6-DC3C66AF3F09}" type="presParOf" srcId="{F2238966-0DB0-5D40-A33D-23DBF6A09FEA}" destId="{769E1BCC-2AA0-0A4E-AE65-674738C1F3F8}" srcOrd="6" destOrd="0" presId="urn:microsoft.com/office/officeart/2008/layout/VerticalCurvedList"/>
    <dgm:cxn modelId="{1C2C6453-E77A-8B46-B8AC-39EBD09394F9}" type="presParOf" srcId="{769E1BCC-2AA0-0A4E-AE65-674738C1F3F8}" destId="{39BF5248-5BC8-694D-889E-A065449DCF78}" srcOrd="0" destOrd="0" presId="urn:microsoft.com/office/officeart/2008/layout/VerticalCurvedList"/>
    <dgm:cxn modelId="{F5F113C8-81E7-774B-95B2-F75DA9EF11E0}" type="presParOf" srcId="{F2238966-0DB0-5D40-A33D-23DBF6A09FEA}" destId="{C3E308F2-0EEB-DD48-B542-047B9344FB30}" srcOrd="7" destOrd="0" presId="urn:microsoft.com/office/officeart/2008/layout/VerticalCurvedList"/>
    <dgm:cxn modelId="{1673AB28-4FF9-954E-AE96-FEB63AF9FF71}" type="presParOf" srcId="{F2238966-0DB0-5D40-A33D-23DBF6A09FEA}" destId="{A68ADE62-E6D7-F24F-BFA5-919B55172FDA}" srcOrd="8" destOrd="0" presId="urn:microsoft.com/office/officeart/2008/layout/VerticalCurvedList"/>
    <dgm:cxn modelId="{7E204BF4-3A14-A445-A839-788BEBC2A889}" type="presParOf" srcId="{A68ADE62-E6D7-F24F-BFA5-919B55172FDA}" destId="{95630B53-52C8-9D47-A02D-8F69BDA64D4D}" srcOrd="0" destOrd="0" presId="urn:microsoft.com/office/officeart/2008/layout/VerticalCurvedList"/>
    <dgm:cxn modelId="{8275D703-34B4-C547-9F34-FE72A58BD89E}" type="presParOf" srcId="{F2238966-0DB0-5D40-A33D-23DBF6A09FEA}" destId="{0FCFF7E2-E467-444A-9216-F2D3F76B3C5F}" srcOrd="9" destOrd="0" presId="urn:microsoft.com/office/officeart/2008/layout/VerticalCurvedList"/>
    <dgm:cxn modelId="{5B605A5A-25B1-A647-BBCC-47ED84EABB9D}" type="presParOf" srcId="{F2238966-0DB0-5D40-A33D-23DBF6A09FEA}" destId="{DEA8F08E-3B83-374C-AA7A-A2742DC28CE8}" srcOrd="10" destOrd="0" presId="urn:microsoft.com/office/officeart/2008/layout/VerticalCurvedList"/>
    <dgm:cxn modelId="{0BF83E7A-697D-984F-9D2E-F0D1E9C3DEA2}" type="presParOf" srcId="{DEA8F08E-3B83-374C-AA7A-A2742DC28CE8}" destId="{503625B6-AAD1-AB4A-BE16-75FCE92DB72D}" srcOrd="0" destOrd="0" presId="urn:microsoft.com/office/officeart/2008/layout/VerticalCurvedList"/>
    <dgm:cxn modelId="{6FC72A37-6B47-7047-BBE2-C07E44559C81}" type="presParOf" srcId="{F2238966-0DB0-5D40-A33D-23DBF6A09FEA}" destId="{E5C26295-E4CF-4343-B57C-0DB0A2AC386E}" srcOrd="11" destOrd="0" presId="urn:microsoft.com/office/officeart/2008/layout/VerticalCurvedList"/>
    <dgm:cxn modelId="{4E311E41-1785-784A-92DB-A27683091A8A}" type="presParOf" srcId="{F2238966-0DB0-5D40-A33D-23DBF6A09FEA}" destId="{4567D198-0335-DA41-B302-C8308DA35EC5}" srcOrd="12" destOrd="0" presId="urn:microsoft.com/office/officeart/2008/layout/VerticalCurvedList"/>
    <dgm:cxn modelId="{54A31E64-8FE9-B346-9C3F-15920F48CF63}" type="presParOf" srcId="{4567D198-0335-DA41-B302-C8308DA35EC5}" destId="{141F1E89-6677-744E-8275-2E2BB99B6992}" srcOrd="0" destOrd="0" presId="urn:microsoft.com/office/officeart/2008/layout/VerticalCurvedList"/>
    <dgm:cxn modelId="{85AE449D-1E63-C945-A980-2F5A2968C2E3}" type="presParOf" srcId="{F2238966-0DB0-5D40-A33D-23DBF6A09FEA}" destId="{F52A89B5-9D8D-784C-93B9-C91E8FF79EDD}" srcOrd="13" destOrd="0" presId="urn:microsoft.com/office/officeart/2008/layout/VerticalCurvedList"/>
    <dgm:cxn modelId="{E4DFEA75-55C7-CD47-9059-454351A33AFF}" type="presParOf" srcId="{F2238966-0DB0-5D40-A33D-23DBF6A09FEA}" destId="{F5B68D30-83C5-2A41-9470-7A0AEDC554BC}" srcOrd="14" destOrd="0" presId="urn:microsoft.com/office/officeart/2008/layout/VerticalCurvedList"/>
    <dgm:cxn modelId="{3C8E414A-7BAB-E74E-AC0E-36E03F62A773}" type="presParOf" srcId="{F5B68D30-83C5-2A41-9470-7A0AEDC554BC}" destId="{4895EE7E-291D-3343-8D2A-046E1367B73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D06354-86AC-499E-B3F4-9F3B061276F1}" type="doc">
      <dgm:prSet loTypeId="urn:microsoft.com/office/officeart/2005/8/layout/hProcess6" loCatId="process" qsTypeId="urn:microsoft.com/office/officeart/2005/8/quickstyle/simple1" qsCatId="simple" csTypeId="urn:microsoft.com/office/officeart/2005/8/colors/accent1_2" csCatId="accent1" phldr="1"/>
      <dgm:spPr/>
    </dgm:pt>
    <dgm:pt modelId="{A5001FF1-CA00-43E5-9773-13A65B265BD3}">
      <dgm:prSet phldrT="[Testo]"/>
      <dgm:spPr/>
      <dgm:t>
        <a:bodyPr/>
        <a:lstStyle/>
        <a:p>
          <a:r>
            <a:rPr lang="it-IT" b="1" dirty="0">
              <a:effectLst>
                <a:outerShdw blurRad="38100" dist="38100" dir="2700000" algn="tl">
                  <a:srgbClr val="000000">
                    <a:alpha val="43137"/>
                  </a:srgbClr>
                </a:outerShdw>
              </a:effectLst>
            </a:rPr>
            <a:t>1° generation:</a:t>
          </a:r>
        </a:p>
      </dgm:t>
    </dgm:pt>
    <dgm:pt modelId="{6BB6B81A-DBA8-455A-9FAA-178520E52AD5}" type="parTrans" cxnId="{351289C4-04E1-4542-87CB-7FD157AD62A3}">
      <dgm:prSet/>
      <dgm:spPr/>
      <dgm:t>
        <a:bodyPr/>
        <a:lstStyle/>
        <a:p>
          <a:endParaRPr lang="it-IT"/>
        </a:p>
      </dgm:t>
    </dgm:pt>
    <dgm:pt modelId="{3968C1B6-8AB6-4467-8D38-0F80E6911AB6}" type="sibTrans" cxnId="{351289C4-04E1-4542-87CB-7FD157AD62A3}">
      <dgm:prSet/>
      <dgm:spPr/>
      <dgm:t>
        <a:bodyPr/>
        <a:lstStyle/>
        <a:p>
          <a:endParaRPr lang="it-IT"/>
        </a:p>
      </dgm:t>
    </dgm:pt>
    <dgm:pt modelId="{3810E89D-36B6-4391-9A41-286E67644E92}">
      <dgm:prSet phldrT="[Testo]"/>
      <dgm:spPr/>
      <dgm:t>
        <a:bodyPr/>
        <a:lstStyle/>
        <a:p>
          <a:r>
            <a:rPr lang="it-IT" b="1" dirty="0">
              <a:effectLst>
                <a:outerShdw blurRad="38100" dist="38100" dir="2700000" algn="tl">
                  <a:srgbClr val="000000">
                    <a:alpha val="43137"/>
                  </a:srgbClr>
                </a:outerShdw>
              </a:effectLst>
            </a:rPr>
            <a:t>2° generation:</a:t>
          </a:r>
        </a:p>
      </dgm:t>
    </dgm:pt>
    <dgm:pt modelId="{1FC45481-C526-44E6-ABDE-391359D58196}" type="parTrans" cxnId="{8C2F3B47-7AF1-4D99-B5FA-42228A151DDA}">
      <dgm:prSet/>
      <dgm:spPr/>
      <dgm:t>
        <a:bodyPr/>
        <a:lstStyle/>
        <a:p>
          <a:endParaRPr lang="it-IT"/>
        </a:p>
      </dgm:t>
    </dgm:pt>
    <dgm:pt modelId="{A0AA94B3-96FF-44C2-B15D-77BEA0352FE5}" type="sibTrans" cxnId="{8C2F3B47-7AF1-4D99-B5FA-42228A151DDA}">
      <dgm:prSet/>
      <dgm:spPr/>
      <dgm:t>
        <a:bodyPr/>
        <a:lstStyle/>
        <a:p>
          <a:endParaRPr lang="it-IT"/>
        </a:p>
      </dgm:t>
    </dgm:pt>
    <dgm:pt modelId="{34392F78-13BF-41A7-9686-626D3CCDADE4}">
      <dgm:prSet phldrT="[Testo]"/>
      <dgm:spPr/>
      <dgm:t>
        <a:bodyPr/>
        <a:lstStyle/>
        <a:p>
          <a:r>
            <a:rPr lang="it-IT" b="1" dirty="0">
              <a:effectLst>
                <a:outerShdw blurRad="38100" dist="38100" dir="2700000" algn="tl">
                  <a:srgbClr val="000000">
                    <a:alpha val="43137"/>
                  </a:srgbClr>
                </a:outerShdw>
              </a:effectLst>
            </a:rPr>
            <a:t>3° generation:</a:t>
          </a:r>
        </a:p>
      </dgm:t>
    </dgm:pt>
    <dgm:pt modelId="{694600E3-6991-444D-B3DE-33A252D53FBD}" type="parTrans" cxnId="{5251E558-6636-46BB-8A99-D4143B6B691F}">
      <dgm:prSet/>
      <dgm:spPr/>
      <dgm:t>
        <a:bodyPr/>
        <a:lstStyle/>
        <a:p>
          <a:endParaRPr lang="it-IT"/>
        </a:p>
      </dgm:t>
    </dgm:pt>
    <dgm:pt modelId="{523CA9EB-B6CB-4BBC-A05A-CDF4081EC110}" type="sibTrans" cxnId="{5251E558-6636-46BB-8A99-D4143B6B691F}">
      <dgm:prSet/>
      <dgm:spPr/>
      <dgm:t>
        <a:bodyPr/>
        <a:lstStyle/>
        <a:p>
          <a:endParaRPr lang="it-IT"/>
        </a:p>
      </dgm:t>
    </dgm:pt>
    <dgm:pt modelId="{243DFAB1-6084-4247-908D-E6FE0CACD85C}">
      <dgm:prSet phldrT="[Testo]" custT="1"/>
      <dgm:spPr/>
      <dgm:t>
        <a:bodyPr/>
        <a:lstStyle/>
        <a:p>
          <a:r>
            <a:rPr lang="it-IT" sz="1800" dirty="0"/>
            <a:t>Standard </a:t>
          </a:r>
          <a:r>
            <a:rPr lang="it-IT" sz="1800" dirty="0" err="1"/>
            <a:t>Sanger</a:t>
          </a:r>
          <a:endParaRPr lang="it-IT" sz="1800" dirty="0"/>
        </a:p>
      </dgm:t>
    </dgm:pt>
    <dgm:pt modelId="{8E429D68-C8F9-4988-A81B-8BB911CF815D}" type="parTrans" cxnId="{63B279D9-E84F-4A44-BC35-4B19F864D77E}">
      <dgm:prSet/>
      <dgm:spPr/>
      <dgm:t>
        <a:bodyPr/>
        <a:lstStyle/>
        <a:p>
          <a:endParaRPr lang="it-IT"/>
        </a:p>
      </dgm:t>
    </dgm:pt>
    <dgm:pt modelId="{33630089-E333-41AB-A382-92F0CA2EFDBF}" type="sibTrans" cxnId="{63B279D9-E84F-4A44-BC35-4B19F864D77E}">
      <dgm:prSet/>
      <dgm:spPr/>
      <dgm:t>
        <a:bodyPr/>
        <a:lstStyle/>
        <a:p>
          <a:endParaRPr lang="it-IT"/>
        </a:p>
      </dgm:t>
    </dgm:pt>
    <dgm:pt modelId="{1F9E1009-3371-4D81-9365-3F1901D9E870}">
      <dgm:prSet phldrT="[Testo]"/>
      <dgm:spPr/>
      <dgm:t>
        <a:bodyPr/>
        <a:lstStyle/>
        <a:p>
          <a:r>
            <a:rPr lang="it-IT" b="1" dirty="0" err="1"/>
            <a:t>Next</a:t>
          </a:r>
          <a:r>
            <a:rPr lang="it-IT" b="1" dirty="0"/>
            <a:t> Generation </a:t>
          </a:r>
          <a:r>
            <a:rPr lang="it-IT" b="1" dirty="0" err="1"/>
            <a:t>Sequencing</a:t>
          </a:r>
          <a:r>
            <a:rPr lang="it-IT" b="1" dirty="0"/>
            <a:t> </a:t>
          </a:r>
          <a:r>
            <a:rPr lang="it-IT" dirty="0"/>
            <a:t>(</a:t>
          </a:r>
          <a:r>
            <a:rPr lang="it-IT" b="1" dirty="0"/>
            <a:t>NGS</a:t>
          </a:r>
          <a:r>
            <a:rPr lang="it-IT" dirty="0"/>
            <a:t>)</a:t>
          </a:r>
        </a:p>
      </dgm:t>
    </dgm:pt>
    <dgm:pt modelId="{6600B02A-025D-4B1C-8572-8BDE19751508}" type="parTrans" cxnId="{F18A57B1-47E8-4CFD-A6D9-73783DFAD9D5}">
      <dgm:prSet/>
      <dgm:spPr/>
      <dgm:t>
        <a:bodyPr/>
        <a:lstStyle/>
        <a:p>
          <a:endParaRPr lang="it-IT"/>
        </a:p>
      </dgm:t>
    </dgm:pt>
    <dgm:pt modelId="{9164C54C-1E68-427B-B286-B37F77490A2A}" type="sibTrans" cxnId="{F18A57B1-47E8-4CFD-A6D9-73783DFAD9D5}">
      <dgm:prSet/>
      <dgm:spPr/>
      <dgm:t>
        <a:bodyPr/>
        <a:lstStyle/>
        <a:p>
          <a:endParaRPr lang="it-IT"/>
        </a:p>
      </dgm:t>
    </dgm:pt>
    <dgm:pt modelId="{1EA5400F-5CF3-4E9E-B2C2-C96D41523F1F}">
      <dgm:prSet phldrT="[Testo]"/>
      <dgm:spPr/>
      <dgm:t>
        <a:bodyPr/>
        <a:lstStyle/>
        <a:p>
          <a:pPr>
            <a:spcAft>
              <a:spcPts val="0"/>
            </a:spcAft>
          </a:pPr>
          <a:r>
            <a:rPr lang="it-IT" dirty="0"/>
            <a:t>Real time single </a:t>
          </a:r>
          <a:r>
            <a:rPr lang="it-IT" dirty="0" err="1"/>
            <a:t>molecule</a:t>
          </a:r>
          <a:r>
            <a:rPr lang="it-IT" dirty="0"/>
            <a:t>,</a:t>
          </a:r>
        </a:p>
        <a:p>
          <a:pPr>
            <a:spcAft>
              <a:spcPts val="0"/>
            </a:spcAft>
          </a:pPr>
          <a:r>
            <a:rPr lang="it-IT" dirty="0" err="1"/>
            <a:t>Nanopore</a:t>
          </a:r>
          <a:r>
            <a:rPr lang="it-IT" dirty="0"/>
            <a:t>, </a:t>
          </a:r>
          <a:r>
            <a:rPr lang="it-IT" dirty="0" err="1"/>
            <a:t>sequencing</a:t>
          </a:r>
          <a:endParaRPr lang="it-IT" dirty="0"/>
        </a:p>
      </dgm:t>
    </dgm:pt>
    <dgm:pt modelId="{E0454F34-CBC5-4935-BD89-582B0682CB6F}" type="parTrans" cxnId="{D5AB94D5-8CC6-47A4-84DD-03F441336AED}">
      <dgm:prSet/>
      <dgm:spPr/>
      <dgm:t>
        <a:bodyPr/>
        <a:lstStyle/>
        <a:p>
          <a:endParaRPr lang="it-IT"/>
        </a:p>
      </dgm:t>
    </dgm:pt>
    <dgm:pt modelId="{E48FA9D4-9A9E-425B-A2E4-8EF495087FA0}" type="sibTrans" cxnId="{D5AB94D5-8CC6-47A4-84DD-03F441336AED}">
      <dgm:prSet/>
      <dgm:spPr/>
      <dgm:t>
        <a:bodyPr/>
        <a:lstStyle/>
        <a:p>
          <a:endParaRPr lang="it-IT"/>
        </a:p>
      </dgm:t>
    </dgm:pt>
    <dgm:pt modelId="{3C3A2E95-965A-400B-9C86-1B69219A01E0}" type="pres">
      <dgm:prSet presAssocID="{CED06354-86AC-499E-B3F4-9F3B061276F1}" presName="theList" presStyleCnt="0">
        <dgm:presLayoutVars>
          <dgm:dir/>
          <dgm:animLvl val="lvl"/>
          <dgm:resizeHandles val="exact"/>
        </dgm:presLayoutVars>
      </dgm:prSet>
      <dgm:spPr/>
    </dgm:pt>
    <dgm:pt modelId="{7EF2042A-3105-4E4C-84DA-8B4678D2B9DE}" type="pres">
      <dgm:prSet presAssocID="{A5001FF1-CA00-43E5-9773-13A65B265BD3}" presName="compNode" presStyleCnt="0"/>
      <dgm:spPr/>
    </dgm:pt>
    <dgm:pt modelId="{8F9D9D3C-052D-4E07-97A4-716DBB8FE756}" type="pres">
      <dgm:prSet presAssocID="{A5001FF1-CA00-43E5-9773-13A65B265BD3}" presName="noGeometry" presStyleCnt="0"/>
      <dgm:spPr/>
    </dgm:pt>
    <dgm:pt modelId="{8300005E-3C6B-4675-B46A-13F4036BCF9E}" type="pres">
      <dgm:prSet presAssocID="{A5001FF1-CA00-43E5-9773-13A65B265BD3}" presName="childTextVisible" presStyleLbl="bgAccFollowNode1" presStyleIdx="0" presStyleCnt="3">
        <dgm:presLayoutVars>
          <dgm:bulletEnabled val="1"/>
        </dgm:presLayoutVars>
      </dgm:prSet>
      <dgm:spPr/>
    </dgm:pt>
    <dgm:pt modelId="{470E9906-8A35-41A6-8BC7-408A6E2FA743}" type="pres">
      <dgm:prSet presAssocID="{A5001FF1-CA00-43E5-9773-13A65B265BD3}" presName="childTextHidden" presStyleLbl="bgAccFollowNode1" presStyleIdx="0" presStyleCnt="3"/>
      <dgm:spPr/>
    </dgm:pt>
    <dgm:pt modelId="{340424D9-06EF-4460-9485-7F9A1C86E5E4}" type="pres">
      <dgm:prSet presAssocID="{A5001FF1-CA00-43E5-9773-13A65B265BD3}" presName="parentText" presStyleLbl="node1" presStyleIdx="0" presStyleCnt="3">
        <dgm:presLayoutVars>
          <dgm:chMax val="1"/>
          <dgm:bulletEnabled val="1"/>
        </dgm:presLayoutVars>
      </dgm:prSet>
      <dgm:spPr/>
    </dgm:pt>
    <dgm:pt modelId="{5C8C0FE9-A380-49E7-94B0-8D2C4BBB804D}" type="pres">
      <dgm:prSet presAssocID="{A5001FF1-CA00-43E5-9773-13A65B265BD3}" presName="aSpace" presStyleCnt="0"/>
      <dgm:spPr/>
    </dgm:pt>
    <dgm:pt modelId="{8043F428-1AAE-4245-80BC-8239ACC21953}" type="pres">
      <dgm:prSet presAssocID="{3810E89D-36B6-4391-9A41-286E67644E92}" presName="compNode" presStyleCnt="0"/>
      <dgm:spPr/>
    </dgm:pt>
    <dgm:pt modelId="{92DFA746-0E8E-4971-A397-58AC8A678F6C}" type="pres">
      <dgm:prSet presAssocID="{3810E89D-36B6-4391-9A41-286E67644E92}" presName="noGeometry" presStyleCnt="0"/>
      <dgm:spPr/>
    </dgm:pt>
    <dgm:pt modelId="{3EA9119B-EFBF-4A44-89D0-A84C9BFAA066}" type="pres">
      <dgm:prSet presAssocID="{3810E89D-36B6-4391-9A41-286E67644E92}" presName="childTextVisible" presStyleLbl="bgAccFollowNode1" presStyleIdx="1" presStyleCnt="3">
        <dgm:presLayoutVars>
          <dgm:bulletEnabled val="1"/>
        </dgm:presLayoutVars>
      </dgm:prSet>
      <dgm:spPr/>
    </dgm:pt>
    <dgm:pt modelId="{330CE5CF-866B-4417-8B1E-62A09F4942B0}" type="pres">
      <dgm:prSet presAssocID="{3810E89D-36B6-4391-9A41-286E67644E92}" presName="childTextHidden" presStyleLbl="bgAccFollowNode1" presStyleIdx="1" presStyleCnt="3"/>
      <dgm:spPr/>
    </dgm:pt>
    <dgm:pt modelId="{C3284166-21C8-4B0F-9BB4-CCC80C860291}" type="pres">
      <dgm:prSet presAssocID="{3810E89D-36B6-4391-9A41-286E67644E92}" presName="parentText" presStyleLbl="node1" presStyleIdx="1" presStyleCnt="3">
        <dgm:presLayoutVars>
          <dgm:chMax val="1"/>
          <dgm:bulletEnabled val="1"/>
        </dgm:presLayoutVars>
      </dgm:prSet>
      <dgm:spPr/>
    </dgm:pt>
    <dgm:pt modelId="{54AB1186-D1A5-45C0-BA74-3A654DB89842}" type="pres">
      <dgm:prSet presAssocID="{3810E89D-36B6-4391-9A41-286E67644E92}" presName="aSpace" presStyleCnt="0"/>
      <dgm:spPr/>
    </dgm:pt>
    <dgm:pt modelId="{CCE82654-7F53-4694-B2C5-AAAE1607F42D}" type="pres">
      <dgm:prSet presAssocID="{34392F78-13BF-41A7-9686-626D3CCDADE4}" presName="compNode" presStyleCnt="0"/>
      <dgm:spPr/>
    </dgm:pt>
    <dgm:pt modelId="{1C55B8FB-5E1C-4329-BA68-DE49A928D68A}" type="pres">
      <dgm:prSet presAssocID="{34392F78-13BF-41A7-9686-626D3CCDADE4}" presName="noGeometry" presStyleCnt="0"/>
      <dgm:spPr/>
    </dgm:pt>
    <dgm:pt modelId="{00E9C03F-3862-4E6D-9C86-B07FF671F06F}" type="pres">
      <dgm:prSet presAssocID="{34392F78-13BF-41A7-9686-626D3CCDADE4}" presName="childTextVisible" presStyleLbl="bgAccFollowNode1" presStyleIdx="2" presStyleCnt="3" custScaleX="123449">
        <dgm:presLayoutVars>
          <dgm:bulletEnabled val="1"/>
        </dgm:presLayoutVars>
      </dgm:prSet>
      <dgm:spPr/>
    </dgm:pt>
    <dgm:pt modelId="{86C26404-1939-4736-B2DA-A687D0E8F933}" type="pres">
      <dgm:prSet presAssocID="{34392F78-13BF-41A7-9686-626D3CCDADE4}" presName="childTextHidden" presStyleLbl="bgAccFollowNode1" presStyleIdx="2" presStyleCnt="3"/>
      <dgm:spPr/>
    </dgm:pt>
    <dgm:pt modelId="{75F3D143-8C35-44CE-8FB9-A035B6E64C91}" type="pres">
      <dgm:prSet presAssocID="{34392F78-13BF-41A7-9686-626D3CCDADE4}" presName="parentText" presStyleLbl="node1" presStyleIdx="2" presStyleCnt="3">
        <dgm:presLayoutVars>
          <dgm:chMax val="1"/>
          <dgm:bulletEnabled val="1"/>
        </dgm:presLayoutVars>
      </dgm:prSet>
      <dgm:spPr/>
    </dgm:pt>
  </dgm:ptLst>
  <dgm:cxnLst>
    <dgm:cxn modelId="{817A6008-3E96-9745-BD33-AB7E72B80FB1}" type="presOf" srcId="{34392F78-13BF-41A7-9686-626D3CCDADE4}" destId="{75F3D143-8C35-44CE-8FB9-A035B6E64C91}" srcOrd="0" destOrd="0" presId="urn:microsoft.com/office/officeart/2005/8/layout/hProcess6"/>
    <dgm:cxn modelId="{68DB3015-A1BE-F04C-88D7-F0D24CFCDEDC}" type="presOf" srcId="{1F9E1009-3371-4D81-9365-3F1901D9E870}" destId="{330CE5CF-866B-4417-8B1E-62A09F4942B0}" srcOrd="1" destOrd="0" presId="urn:microsoft.com/office/officeart/2005/8/layout/hProcess6"/>
    <dgm:cxn modelId="{21776D1B-BD74-FE47-BFBE-56BF91C1E04B}" type="presOf" srcId="{243DFAB1-6084-4247-908D-E6FE0CACD85C}" destId="{8300005E-3C6B-4675-B46A-13F4036BCF9E}" srcOrd="0" destOrd="0" presId="urn:microsoft.com/office/officeart/2005/8/layout/hProcess6"/>
    <dgm:cxn modelId="{C2203F34-D605-3444-9DDE-9B44A3A4F934}" type="presOf" srcId="{1EA5400F-5CF3-4E9E-B2C2-C96D41523F1F}" destId="{00E9C03F-3862-4E6D-9C86-B07FF671F06F}" srcOrd="0" destOrd="0" presId="urn:microsoft.com/office/officeart/2005/8/layout/hProcess6"/>
    <dgm:cxn modelId="{62F79C46-3BDD-5B45-AB7C-D1810BC8EB0E}" type="presOf" srcId="{A5001FF1-CA00-43E5-9773-13A65B265BD3}" destId="{340424D9-06EF-4460-9485-7F9A1C86E5E4}" srcOrd="0" destOrd="0" presId="urn:microsoft.com/office/officeart/2005/8/layout/hProcess6"/>
    <dgm:cxn modelId="{8C2F3B47-7AF1-4D99-B5FA-42228A151DDA}" srcId="{CED06354-86AC-499E-B3F4-9F3B061276F1}" destId="{3810E89D-36B6-4391-9A41-286E67644E92}" srcOrd="1" destOrd="0" parTransId="{1FC45481-C526-44E6-ABDE-391359D58196}" sibTransId="{A0AA94B3-96FF-44C2-B15D-77BEA0352FE5}"/>
    <dgm:cxn modelId="{5251E558-6636-46BB-8A99-D4143B6B691F}" srcId="{CED06354-86AC-499E-B3F4-9F3B061276F1}" destId="{34392F78-13BF-41A7-9686-626D3CCDADE4}" srcOrd="2" destOrd="0" parTransId="{694600E3-6991-444D-B3DE-33A252D53FBD}" sibTransId="{523CA9EB-B6CB-4BBC-A05A-CDF4081EC110}"/>
    <dgm:cxn modelId="{08FD7C68-A2BF-9140-87C1-F235B8A79870}" type="presOf" srcId="{243DFAB1-6084-4247-908D-E6FE0CACD85C}" destId="{470E9906-8A35-41A6-8BC7-408A6E2FA743}" srcOrd="1" destOrd="0" presId="urn:microsoft.com/office/officeart/2005/8/layout/hProcess6"/>
    <dgm:cxn modelId="{344B1B76-59AE-704F-A7B8-0BC503F65B49}" type="presOf" srcId="{1EA5400F-5CF3-4E9E-B2C2-C96D41523F1F}" destId="{86C26404-1939-4736-B2DA-A687D0E8F933}" srcOrd="1" destOrd="0" presId="urn:microsoft.com/office/officeart/2005/8/layout/hProcess6"/>
    <dgm:cxn modelId="{97CAC4B0-2E3C-5746-98D8-88DE7EABDB1B}" type="presOf" srcId="{CED06354-86AC-499E-B3F4-9F3B061276F1}" destId="{3C3A2E95-965A-400B-9C86-1B69219A01E0}" srcOrd="0" destOrd="0" presId="urn:microsoft.com/office/officeart/2005/8/layout/hProcess6"/>
    <dgm:cxn modelId="{F18A57B1-47E8-4CFD-A6D9-73783DFAD9D5}" srcId="{3810E89D-36B6-4391-9A41-286E67644E92}" destId="{1F9E1009-3371-4D81-9365-3F1901D9E870}" srcOrd="0" destOrd="0" parTransId="{6600B02A-025D-4B1C-8572-8BDE19751508}" sibTransId="{9164C54C-1E68-427B-B286-B37F77490A2A}"/>
    <dgm:cxn modelId="{0CD6B3BA-2739-A442-B9EF-793E56DD74D4}" type="presOf" srcId="{1F9E1009-3371-4D81-9365-3F1901D9E870}" destId="{3EA9119B-EFBF-4A44-89D0-A84C9BFAA066}" srcOrd="0" destOrd="0" presId="urn:microsoft.com/office/officeart/2005/8/layout/hProcess6"/>
    <dgm:cxn modelId="{351289C4-04E1-4542-87CB-7FD157AD62A3}" srcId="{CED06354-86AC-499E-B3F4-9F3B061276F1}" destId="{A5001FF1-CA00-43E5-9773-13A65B265BD3}" srcOrd="0" destOrd="0" parTransId="{6BB6B81A-DBA8-455A-9FAA-178520E52AD5}" sibTransId="{3968C1B6-8AB6-4467-8D38-0F80E6911AB6}"/>
    <dgm:cxn modelId="{D5AB94D5-8CC6-47A4-84DD-03F441336AED}" srcId="{34392F78-13BF-41A7-9686-626D3CCDADE4}" destId="{1EA5400F-5CF3-4E9E-B2C2-C96D41523F1F}" srcOrd="0" destOrd="0" parTransId="{E0454F34-CBC5-4935-BD89-582B0682CB6F}" sibTransId="{E48FA9D4-9A9E-425B-A2E4-8EF495087FA0}"/>
    <dgm:cxn modelId="{63B279D9-E84F-4A44-BC35-4B19F864D77E}" srcId="{A5001FF1-CA00-43E5-9773-13A65B265BD3}" destId="{243DFAB1-6084-4247-908D-E6FE0CACD85C}" srcOrd="0" destOrd="0" parTransId="{8E429D68-C8F9-4988-A81B-8BB911CF815D}" sibTransId="{33630089-E333-41AB-A382-92F0CA2EFDBF}"/>
    <dgm:cxn modelId="{4862AAFF-4717-D64B-BCF8-461B0DD18A53}" type="presOf" srcId="{3810E89D-36B6-4391-9A41-286E67644E92}" destId="{C3284166-21C8-4B0F-9BB4-CCC80C860291}" srcOrd="0" destOrd="0" presId="urn:microsoft.com/office/officeart/2005/8/layout/hProcess6"/>
    <dgm:cxn modelId="{7B96A1A2-1608-3E40-8B4F-5152306EF281}" type="presParOf" srcId="{3C3A2E95-965A-400B-9C86-1B69219A01E0}" destId="{7EF2042A-3105-4E4C-84DA-8B4678D2B9DE}" srcOrd="0" destOrd="0" presId="urn:microsoft.com/office/officeart/2005/8/layout/hProcess6"/>
    <dgm:cxn modelId="{6EAE0F9B-014F-E44B-802D-E54ADF4CCF83}" type="presParOf" srcId="{7EF2042A-3105-4E4C-84DA-8B4678D2B9DE}" destId="{8F9D9D3C-052D-4E07-97A4-716DBB8FE756}" srcOrd="0" destOrd="0" presId="urn:microsoft.com/office/officeart/2005/8/layout/hProcess6"/>
    <dgm:cxn modelId="{DF68415B-F7EB-1B44-B45F-066EC9C5FBDC}" type="presParOf" srcId="{7EF2042A-3105-4E4C-84DA-8B4678D2B9DE}" destId="{8300005E-3C6B-4675-B46A-13F4036BCF9E}" srcOrd="1" destOrd="0" presId="urn:microsoft.com/office/officeart/2005/8/layout/hProcess6"/>
    <dgm:cxn modelId="{63E0197D-852D-884F-8FEF-10E9870CD3F0}" type="presParOf" srcId="{7EF2042A-3105-4E4C-84DA-8B4678D2B9DE}" destId="{470E9906-8A35-41A6-8BC7-408A6E2FA743}" srcOrd="2" destOrd="0" presId="urn:microsoft.com/office/officeart/2005/8/layout/hProcess6"/>
    <dgm:cxn modelId="{9AA51CBC-F9FF-1B43-8CD2-4E36CE92072E}" type="presParOf" srcId="{7EF2042A-3105-4E4C-84DA-8B4678D2B9DE}" destId="{340424D9-06EF-4460-9485-7F9A1C86E5E4}" srcOrd="3" destOrd="0" presId="urn:microsoft.com/office/officeart/2005/8/layout/hProcess6"/>
    <dgm:cxn modelId="{D966BBFF-068E-354C-9E71-826357B6E384}" type="presParOf" srcId="{3C3A2E95-965A-400B-9C86-1B69219A01E0}" destId="{5C8C0FE9-A380-49E7-94B0-8D2C4BBB804D}" srcOrd="1" destOrd="0" presId="urn:microsoft.com/office/officeart/2005/8/layout/hProcess6"/>
    <dgm:cxn modelId="{DA06ED9F-6C6E-8347-ABB2-3A95E287EFF7}" type="presParOf" srcId="{3C3A2E95-965A-400B-9C86-1B69219A01E0}" destId="{8043F428-1AAE-4245-80BC-8239ACC21953}" srcOrd="2" destOrd="0" presId="urn:microsoft.com/office/officeart/2005/8/layout/hProcess6"/>
    <dgm:cxn modelId="{BD220C85-6E5A-4041-BAE0-2AA44B19C694}" type="presParOf" srcId="{8043F428-1AAE-4245-80BC-8239ACC21953}" destId="{92DFA746-0E8E-4971-A397-58AC8A678F6C}" srcOrd="0" destOrd="0" presId="urn:microsoft.com/office/officeart/2005/8/layout/hProcess6"/>
    <dgm:cxn modelId="{1F48D419-55E5-FF41-A24B-E0B2927FA9B9}" type="presParOf" srcId="{8043F428-1AAE-4245-80BC-8239ACC21953}" destId="{3EA9119B-EFBF-4A44-89D0-A84C9BFAA066}" srcOrd="1" destOrd="0" presId="urn:microsoft.com/office/officeart/2005/8/layout/hProcess6"/>
    <dgm:cxn modelId="{B0A8517F-43C0-0843-9D10-FB1F1F2D91CC}" type="presParOf" srcId="{8043F428-1AAE-4245-80BC-8239ACC21953}" destId="{330CE5CF-866B-4417-8B1E-62A09F4942B0}" srcOrd="2" destOrd="0" presId="urn:microsoft.com/office/officeart/2005/8/layout/hProcess6"/>
    <dgm:cxn modelId="{2977EB4C-E645-C74C-88E7-C58C254D5DFE}" type="presParOf" srcId="{8043F428-1AAE-4245-80BC-8239ACC21953}" destId="{C3284166-21C8-4B0F-9BB4-CCC80C860291}" srcOrd="3" destOrd="0" presId="urn:microsoft.com/office/officeart/2005/8/layout/hProcess6"/>
    <dgm:cxn modelId="{B27615BC-B4CC-1044-9432-C295F87EA252}" type="presParOf" srcId="{3C3A2E95-965A-400B-9C86-1B69219A01E0}" destId="{54AB1186-D1A5-45C0-BA74-3A654DB89842}" srcOrd="3" destOrd="0" presId="urn:microsoft.com/office/officeart/2005/8/layout/hProcess6"/>
    <dgm:cxn modelId="{CD49C125-684F-EC4E-BBA0-AE97DAAC6B5D}" type="presParOf" srcId="{3C3A2E95-965A-400B-9C86-1B69219A01E0}" destId="{CCE82654-7F53-4694-B2C5-AAAE1607F42D}" srcOrd="4" destOrd="0" presId="urn:microsoft.com/office/officeart/2005/8/layout/hProcess6"/>
    <dgm:cxn modelId="{2EAB0BC4-ADBF-164B-BBF5-E16AEE9E786A}" type="presParOf" srcId="{CCE82654-7F53-4694-B2C5-AAAE1607F42D}" destId="{1C55B8FB-5E1C-4329-BA68-DE49A928D68A}" srcOrd="0" destOrd="0" presId="urn:microsoft.com/office/officeart/2005/8/layout/hProcess6"/>
    <dgm:cxn modelId="{78B6D6D5-6E4F-FB4C-8700-79BC6B603751}" type="presParOf" srcId="{CCE82654-7F53-4694-B2C5-AAAE1607F42D}" destId="{00E9C03F-3862-4E6D-9C86-B07FF671F06F}" srcOrd="1" destOrd="0" presId="urn:microsoft.com/office/officeart/2005/8/layout/hProcess6"/>
    <dgm:cxn modelId="{CA5B4A41-9F3D-1543-9694-D4BDD2E73C14}" type="presParOf" srcId="{CCE82654-7F53-4694-B2C5-AAAE1607F42D}" destId="{86C26404-1939-4736-B2DA-A687D0E8F933}" srcOrd="2" destOrd="0" presId="urn:microsoft.com/office/officeart/2005/8/layout/hProcess6"/>
    <dgm:cxn modelId="{E5679323-D4FF-D244-8375-1352F5C49ACF}" type="presParOf" srcId="{CCE82654-7F53-4694-B2C5-AAAE1607F42D}" destId="{75F3D143-8C35-44CE-8FB9-A035B6E64C91}" srcOrd="3" destOrd="0" presId="urn:microsoft.com/office/officeart/2005/8/layout/hProcess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4102A-FDE5-B84B-A828-EDFD2C1BEE95}">
      <dsp:nvSpPr>
        <dsp:cNvPr id="0" name=""/>
        <dsp:cNvSpPr/>
      </dsp:nvSpPr>
      <dsp:spPr>
        <a:xfrm>
          <a:off x="3011710" y="2095175"/>
          <a:ext cx="2358587" cy="1597219"/>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b="1" kern="1200">
              <a:solidFill>
                <a:schemeClr val="bg1"/>
              </a:solidFill>
            </a:rPr>
            <a:t>Bioinformatics</a:t>
          </a:r>
          <a:endParaRPr lang="it-IT" sz="2000" b="1" kern="1200" dirty="0">
            <a:solidFill>
              <a:schemeClr val="bg1"/>
            </a:solidFill>
          </a:endParaRPr>
        </a:p>
      </dsp:txBody>
      <dsp:txXfrm>
        <a:off x="3357117" y="2329082"/>
        <a:ext cx="1667773" cy="1129405"/>
      </dsp:txXfrm>
    </dsp:sp>
    <dsp:sp modelId="{31852F63-56DE-F54D-A0AC-D4D2F6926F94}">
      <dsp:nvSpPr>
        <dsp:cNvPr id="0" name=""/>
        <dsp:cNvSpPr/>
      </dsp:nvSpPr>
      <dsp:spPr>
        <a:xfrm rot="16200000">
          <a:off x="4049609" y="1577916"/>
          <a:ext cx="282790" cy="51695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4092028" y="1723727"/>
        <a:ext cx="197953" cy="310174"/>
      </dsp:txXfrm>
    </dsp:sp>
    <dsp:sp modelId="{12A1D72B-5F2B-9E4A-B69A-2922BE22C4ED}">
      <dsp:nvSpPr>
        <dsp:cNvPr id="0" name=""/>
        <dsp:cNvSpPr/>
      </dsp:nvSpPr>
      <dsp:spPr>
        <a:xfrm>
          <a:off x="2786762" y="41142"/>
          <a:ext cx="2808484" cy="152046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Medical</a:t>
          </a:r>
          <a:r>
            <a:rPr lang="it-IT" sz="1800" b="1" kern="1200" dirty="0">
              <a:solidFill>
                <a:schemeClr val="tx1"/>
              </a:solidFill>
            </a:rPr>
            <a:t> </a:t>
          </a:r>
          <a:r>
            <a:rPr lang="it-IT" sz="1800" b="1" kern="1200" dirty="0" err="1">
              <a:solidFill>
                <a:schemeClr val="tx1"/>
              </a:solidFill>
            </a:rPr>
            <a:t>Informatics</a:t>
          </a:r>
          <a:endParaRPr lang="it-IT" sz="1800" b="1" kern="1200" dirty="0">
            <a:solidFill>
              <a:schemeClr val="tx1"/>
            </a:solidFill>
          </a:endParaRPr>
        </a:p>
      </dsp:txBody>
      <dsp:txXfrm>
        <a:off x="3198055" y="263809"/>
        <a:ext cx="1985898" cy="1075132"/>
      </dsp:txXfrm>
    </dsp:sp>
    <dsp:sp modelId="{F6254196-3855-424A-A7C1-29364611EF71}">
      <dsp:nvSpPr>
        <dsp:cNvPr id="0" name=""/>
        <dsp:cNvSpPr/>
      </dsp:nvSpPr>
      <dsp:spPr>
        <a:xfrm rot="20291436">
          <a:off x="5291011" y="2146636"/>
          <a:ext cx="242344" cy="516958"/>
        </a:xfrm>
        <a:prstGeom prst="rightArrow">
          <a:avLst>
            <a:gd name="adj1" fmla="val 60000"/>
            <a:gd name="adj2" fmla="val 50000"/>
          </a:avLst>
        </a:prstGeom>
        <a:solidFill>
          <a:schemeClr val="accent3">
            <a:hueOff val="2250053"/>
            <a:satOff val="-337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5293613" y="2263533"/>
        <a:ext cx="169641" cy="310174"/>
      </dsp:txXfrm>
    </dsp:sp>
    <dsp:sp modelId="{AD13FE5C-130E-904F-BEC3-66973F1EE2DC}">
      <dsp:nvSpPr>
        <dsp:cNvPr id="0" name=""/>
        <dsp:cNvSpPr/>
      </dsp:nvSpPr>
      <dsp:spPr>
        <a:xfrm>
          <a:off x="5355821" y="1105512"/>
          <a:ext cx="2808484" cy="1520466"/>
        </a:xfrm>
        <a:prstGeom prst="ellipse">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Computational</a:t>
          </a:r>
          <a:r>
            <a:rPr lang="it-IT" sz="1800" b="1" kern="1200" dirty="0">
              <a:solidFill>
                <a:schemeClr val="tx1"/>
              </a:solidFill>
            </a:rPr>
            <a:t> </a:t>
          </a:r>
          <a:r>
            <a:rPr lang="it-IT" sz="1800" b="1" kern="1200" dirty="0" err="1">
              <a:solidFill>
                <a:schemeClr val="tx1"/>
              </a:solidFill>
            </a:rPr>
            <a:t>Biology</a:t>
          </a:r>
          <a:endParaRPr lang="it-IT" sz="1800" b="1" kern="1200" dirty="0">
            <a:solidFill>
              <a:schemeClr val="tx1"/>
            </a:solidFill>
          </a:endParaRPr>
        </a:p>
      </dsp:txBody>
      <dsp:txXfrm>
        <a:off x="5767114" y="1328179"/>
        <a:ext cx="1985898" cy="1075132"/>
      </dsp:txXfrm>
    </dsp:sp>
    <dsp:sp modelId="{8D297D70-0884-5240-B00B-60E6CB04B378}">
      <dsp:nvSpPr>
        <dsp:cNvPr id="0" name=""/>
        <dsp:cNvSpPr/>
      </dsp:nvSpPr>
      <dsp:spPr>
        <a:xfrm rot="1308564">
          <a:off x="5291011" y="3123975"/>
          <a:ext cx="242344" cy="516958"/>
        </a:xfrm>
        <a:prstGeom prst="rightArrow">
          <a:avLst>
            <a:gd name="adj1" fmla="val 60000"/>
            <a:gd name="adj2" fmla="val 50000"/>
          </a:avLst>
        </a:prstGeom>
        <a:solidFill>
          <a:schemeClr val="accent3">
            <a:hueOff val="4500106"/>
            <a:satOff val="-6752"/>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5293613" y="3213862"/>
        <a:ext cx="169641" cy="310174"/>
      </dsp:txXfrm>
    </dsp:sp>
    <dsp:sp modelId="{B45F9DAC-87A6-AA49-802B-B691E99F903E}">
      <dsp:nvSpPr>
        <dsp:cNvPr id="0" name=""/>
        <dsp:cNvSpPr/>
      </dsp:nvSpPr>
      <dsp:spPr>
        <a:xfrm>
          <a:off x="5355821" y="3161591"/>
          <a:ext cx="2808484" cy="1520466"/>
        </a:xfrm>
        <a:prstGeom prst="ellipse">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Genomics</a:t>
          </a:r>
          <a:endParaRPr lang="it-IT" sz="1800" b="1" kern="1200" dirty="0">
            <a:solidFill>
              <a:schemeClr val="tx1"/>
            </a:solidFill>
          </a:endParaRPr>
        </a:p>
      </dsp:txBody>
      <dsp:txXfrm>
        <a:off x="5767114" y="3384258"/>
        <a:ext cx="1985898" cy="1075132"/>
      </dsp:txXfrm>
    </dsp:sp>
    <dsp:sp modelId="{B602CD86-D96D-E14F-B8CC-7B323CFB263D}">
      <dsp:nvSpPr>
        <dsp:cNvPr id="0" name=""/>
        <dsp:cNvSpPr/>
      </dsp:nvSpPr>
      <dsp:spPr>
        <a:xfrm rot="5400000">
          <a:off x="4049609" y="3692695"/>
          <a:ext cx="282790" cy="516958"/>
        </a:xfrm>
        <a:prstGeom prst="rightArrow">
          <a:avLst>
            <a:gd name="adj1" fmla="val 60000"/>
            <a:gd name="adj2" fmla="val 50000"/>
          </a:avLst>
        </a:prstGeom>
        <a:solidFill>
          <a:schemeClr val="accent3">
            <a:hueOff val="6750158"/>
            <a:satOff val="-10128"/>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4092028" y="3753669"/>
        <a:ext cx="197953" cy="310174"/>
      </dsp:txXfrm>
    </dsp:sp>
    <dsp:sp modelId="{91126E6F-AB7A-0245-887F-DF5F53D9D2E0}">
      <dsp:nvSpPr>
        <dsp:cNvPr id="0" name=""/>
        <dsp:cNvSpPr/>
      </dsp:nvSpPr>
      <dsp:spPr>
        <a:xfrm>
          <a:off x="2786762" y="4225961"/>
          <a:ext cx="2808484" cy="1520466"/>
        </a:xfrm>
        <a:prstGeom prst="ellipse">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Proteomics</a:t>
          </a:r>
          <a:endParaRPr lang="it-IT" sz="1800" b="1" kern="1200" dirty="0">
            <a:solidFill>
              <a:schemeClr val="tx1"/>
            </a:solidFill>
          </a:endParaRPr>
        </a:p>
      </dsp:txBody>
      <dsp:txXfrm>
        <a:off x="3198055" y="4448628"/>
        <a:ext cx="1985898" cy="1075132"/>
      </dsp:txXfrm>
    </dsp:sp>
    <dsp:sp modelId="{5A1FE189-2A26-7345-A02D-A0607C8FCC1F}">
      <dsp:nvSpPr>
        <dsp:cNvPr id="0" name=""/>
        <dsp:cNvSpPr/>
      </dsp:nvSpPr>
      <dsp:spPr>
        <a:xfrm rot="9465840">
          <a:off x="2884910" y="3124275"/>
          <a:ext cx="220121" cy="516958"/>
        </a:xfrm>
        <a:prstGeom prst="rightArrow">
          <a:avLst>
            <a:gd name="adj1" fmla="val 60000"/>
            <a:gd name="adj2" fmla="val 50000"/>
          </a:avLst>
        </a:prstGeom>
        <a:solidFill>
          <a:schemeClr val="accent3">
            <a:hueOff val="9000211"/>
            <a:satOff val="-13504"/>
            <a:lumOff val="-2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rot="10800000">
        <a:off x="2948491" y="3215172"/>
        <a:ext cx="154085" cy="310174"/>
      </dsp:txXfrm>
    </dsp:sp>
    <dsp:sp modelId="{8A1B2653-99CC-BB48-ADFB-10CC39F42F66}">
      <dsp:nvSpPr>
        <dsp:cNvPr id="0" name=""/>
        <dsp:cNvSpPr/>
      </dsp:nvSpPr>
      <dsp:spPr>
        <a:xfrm>
          <a:off x="272125" y="3161599"/>
          <a:ext cx="2808484" cy="1520466"/>
        </a:xfrm>
        <a:prstGeom prst="ellipse">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cs typeface="+mj-cs"/>
            </a:rPr>
            <a:t>Pharmacogenomics</a:t>
          </a:r>
          <a:endParaRPr lang="it-IT" sz="1800" b="1" kern="1200" dirty="0">
            <a:solidFill>
              <a:schemeClr val="tx1"/>
            </a:solidFill>
          </a:endParaRPr>
        </a:p>
      </dsp:txBody>
      <dsp:txXfrm>
        <a:off x="683418" y="3384266"/>
        <a:ext cx="1985898" cy="1075132"/>
      </dsp:txXfrm>
    </dsp:sp>
    <dsp:sp modelId="{FBBB38E9-C7A8-094F-92AE-3FB3BA93F876}">
      <dsp:nvSpPr>
        <dsp:cNvPr id="0" name=""/>
        <dsp:cNvSpPr/>
      </dsp:nvSpPr>
      <dsp:spPr>
        <a:xfrm rot="12134160">
          <a:off x="2884910" y="2146337"/>
          <a:ext cx="220121" cy="516958"/>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rot="10800000">
        <a:off x="2948491" y="2262224"/>
        <a:ext cx="154085" cy="310174"/>
      </dsp:txXfrm>
    </dsp:sp>
    <dsp:sp modelId="{F0B5DC23-6787-8241-8430-24A2F895CAA5}">
      <dsp:nvSpPr>
        <dsp:cNvPr id="0" name=""/>
        <dsp:cNvSpPr/>
      </dsp:nvSpPr>
      <dsp:spPr>
        <a:xfrm>
          <a:off x="272125" y="1105504"/>
          <a:ext cx="2808484" cy="1520466"/>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Evolutionary</a:t>
          </a:r>
          <a:r>
            <a:rPr lang="it-IT" sz="1800" b="1" kern="1200" dirty="0">
              <a:solidFill>
                <a:schemeClr val="tx1"/>
              </a:solidFill>
            </a:rPr>
            <a:t> </a:t>
          </a:r>
          <a:r>
            <a:rPr lang="it-IT" sz="1800" b="1" kern="1200" dirty="0" err="1">
              <a:solidFill>
                <a:schemeClr val="tx1"/>
              </a:solidFill>
            </a:rPr>
            <a:t>Biology</a:t>
          </a:r>
          <a:endParaRPr lang="it-IT" sz="1800" b="1" kern="1200" dirty="0">
            <a:solidFill>
              <a:schemeClr val="tx1"/>
            </a:solidFill>
          </a:endParaRPr>
        </a:p>
      </dsp:txBody>
      <dsp:txXfrm>
        <a:off x="683418" y="1328171"/>
        <a:ext cx="1985898" cy="1075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66129-9E0C-1143-809B-C74319D8697A}">
      <dsp:nvSpPr>
        <dsp:cNvPr id="0" name=""/>
        <dsp:cNvSpPr/>
      </dsp:nvSpPr>
      <dsp:spPr>
        <a:xfrm>
          <a:off x="2337130" y="374226"/>
          <a:ext cx="4836160" cy="4836160"/>
        </a:xfrm>
        <a:prstGeom prst="pie">
          <a:avLst>
            <a:gd name="adj1" fmla="val 16200000"/>
            <a:gd name="adj2" fmla="val 18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t>CELL</a:t>
          </a:r>
        </a:p>
      </dsp:txBody>
      <dsp:txXfrm>
        <a:off x="4885901" y="1399032"/>
        <a:ext cx="1727200" cy="1439333"/>
      </dsp:txXfrm>
    </dsp:sp>
    <dsp:sp modelId="{50883B25-6D02-2841-98EE-1E1DD8016969}">
      <dsp:nvSpPr>
        <dsp:cNvPr id="0" name=""/>
        <dsp:cNvSpPr/>
      </dsp:nvSpPr>
      <dsp:spPr>
        <a:xfrm>
          <a:off x="2237528" y="546946"/>
          <a:ext cx="4836160" cy="4836160"/>
        </a:xfrm>
        <a:prstGeom prst="pie">
          <a:avLst>
            <a:gd name="adj1" fmla="val 1800000"/>
            <a:gd name="adj2" fmla="val 900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t>ORGANISM</a:t>
          </a:r>
        </a:p>
      </dsp:txBody>
      <dsp:txXfrm>
        <a:off x="3388995" y="3684693"/>
        <a:ext cx="2590800" cy="1266613"/>
      </dsp:txXfrm>
    </dsp:sp>
    <dsp:sp modelId="{B60C405A-253D-A64B-8952-32145DFCFA18}">
      <dsp:nvSpPr>
        <dsp:cNvPr id="0" name=""/>
        <dsp:cNvSpPr/>
      </dsp:nvSpPr>
      <dsp:spPr>
        <a:xfrm>
          <a:off x="2137926" y="374226"/>
          <a:ext cx="4836160" cy="4836160"/>
        </a:xfrm>
        <a:prstGeom prst="pie">
          <a:avLst>
            <a:gd name="adj1" fmla="val 9000000"/>
            <a:gd name="adj2" fmla="val 1620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t>TREE OF LIFE</a:t>
          </a:r>
        </a:p>
      </dsp:txBody>
      <dsp:txXfrm>
        <a:off x="2698114" y="1399032"/>
        <a:ext cx="1727200" cy="1439333"/>
      </dsp:txXfrm>
    </dsp:sp>
    <dsp:sp modelId="{FA635FCF-F8E3-7842-AA90-E4DF7DF30421}">
      <dsp:nvSpPr>
        <dsp:cNvPr id="0" name=""/>
        <dsp:cNvSpPr/>
      </dsp:nvSpPr>
      <dsp:spPr>
        <a:xfrm>
          <a:off x="2038147" y="74845"/>
          <a:ext cx="5434923" cy="5434923"/>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8974C1C-5FA9-FE42-8F8A-487EA4D6B39E}">
      <dsp:nvSpPr>
        <dsp:cNvPr id="0" name=""/>
        <dsp:cNvSpPr/>
      </dsp:nvSpPr>
      <dsp:spPr>
        <a:xfrm>
          <a:off x="1938146" y="247259"/>
          <a:ext cx="5434923" cy="5434923"/>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4627B18-6D3F-164C-BA68-91F194FA3B59}">
      <dsp:nvSpPr>
        <dsp:cNvPr id="0" name=""/>
        <dsp:cNvSpPr/>
      </dsp:nvSpPr>
      <dsp:spPr>
        <a:xfrm>
          <a:off x="1838145" y="26583"/>
          <a:ext cx="5434923" cy="5434923"/>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9C581-D8FB-3141-B530-19BC18681EAA}">
      <dsp:nvSpPr>
        <dsp:cNvPr id="0" name=""/>
        <dsp:cNvSpPr/>
      </dsp:nvSpPr>
      <dsp:spPr>
        <a:xfrm>
          <a:off x="-5941508" y="-909799"/>
          <a:ext cx="7077734" cy="7077734"/>
        </a:xfrm>
        <a:prstGeom prst="blockArc">
          <a:avLst>
            <a:gd name="adj1" fmla="val 18900000"/>
            <a:gd name="adj2" fmla="val 2700000"/>
            <a:gd name="adj3" fmla="val 30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2C339-32D4-A946-84F9-15CEC1DAF02B}">
      <dsp:nvSpPr>
        <dsp:cNvPr id="0" name=""/>
        <dsp:cNvSpPr/>
      </dsp:nvSpPr>
      <dsp:spPr>
        <a:xfrm>
          <a:off x="368858" y="239034"/>
          <a:ext cx="5703371" cy="47785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dirty="0" err="1">
              <a:solidFill>
                <a:schemeClr val="tx1"/>
              </a:solidFill>
              <a:latin typeface="Arial" charset="0"/>
            </a:rPr>
            <a:t>Sequence</a:t>
          </a:r>
          <a:endParaRPr lang="en-US" sz="3600" kern="1200" dirty="0">
            <a:solidFill>
              <a:schemeClr val="tx1"/>
            </a:solidFill>
          </a:endParaRPr>
        </a:p>
      </dsp:txBody>
      <dsp:txXfrm>
        <a:off x="368858" y="239034"/>
        <a:ext cx="5703371" cy="477859"/>
      </dsp:txXfrm>
    </dsp:sp>
    <dsp:sp modelId="{3519F261-832C-CF4F-B092-140CB714CD7F}">
      <dsp:nvSpPr>
        <dsp:cNvPr id="0" name=""/>
        <dsp:cNvSpPr/>
      </dsp:nvSpPr>
      <dsp:spPr>
        <a:xfrm>
          <a:off x="70196" y="179302"/>
          <a:ext cx="597324" cy="597324"/>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37D3E9-4BBA-B242-B2C4-F92EE44EC71F}">
      <dsp:nvSpPr>
        <dsp:cNvPr id="0" name=""/>
        <dsp:cNvSpPr/>
      </dsp:nvSpPr>
      <dsp:spPr>
        <a:xfrm>
          <a:off x="801602" y="956244"/>
          <a:ext cx="5270627" cy="477859"/>
        </a:xfrm>
        <a:prstGeom prst="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a:solidFill>
                <a:schemeClr val="tx1"/>
              </a:solidFill>
              <a:latin typeface="Arial" charset="0"/>
            </a:rPr>
            <a:t>Structural information</a:t>
          </a:r>
          <a:endParaRPr lang="en-US" sz="3600" kern="1200" dirty="0">
            <a:solidFill>
              <a:schemeClr val="tx1"/>
            </a:solidFill>
            <a:latin typeface="Arial" charset="0"/>
          </a:endParaRPr>
        </a:p>
      </dsp:txBody>
      <dsp:txXfrm>
        <a:off x="801602" y="956244"/>
        <a:ext cx="5270627" cy="477859"/>
      </dsp:txXfrm>
    </dsp:sp>
    <dsp:sp modelId="{87FAACFA-B5DD-A94E-AA26-C22EB1281022}">
      <dsp:nvSpPr>
        <dsp:cNvPr id="0" name=""/>
        <dsp:cNvSpPr/>
      </dsp:nvSpPr>
      <dsp:spPr>
        <a:xfrm>
          <a:off x="502940" y="896512"/>
          <a:ext cx="597324" cy="597324"/>
        </a:xfrm>
        <a:prstGeom prst="ellipse">
          <a:avLst/>
        </a:prstGeom>
        <a:solidFill>
          <a:schemeClr val="lt1">
            <a:hueOff val="0"/>
            <a:satOff val="0"/>
            <a:lumOff val="0"/>
            <a:alphaOff val="0"/>
          </a:schemeClr>
        </a:solidFill>
        <a:ln w="25400" cap="flat" cmpd="sng" algn="ctr">
          <a:solidFill>
            <a:schemeClr val="accent5">
              <a:hueOff val="-1655646"/>
              <a:satOff val="6635"/>
              <a:lumOff val="1438"/>
              <a:alphaOff val="0"/>
            </a:schemeClr>
          </a:solidFill>
          <a:prstDash val="solid"/>
        </a:ln>
        <a:effectLst/>
      </dsp:spPr>
      <dsp:style>
        <a:lnRef idx="2">
          <a:scrgbClr r="0" g="0" b="0"/>
        </a:lnRef>
        <a:fillRef idx="1">
          <a:scrgbClr r="0" g="0" b="0"/>
        </a:fillRef>
        <a:effectRef idx="0">
          <a:scrgbClr r="0" g="0" b="0"/>
        </a:effectRef>
        <a:fontRef idx="minor"/>
      </dsp:style>
    </dsp:sp>
    <dsp:sp modelId="{D5C9AE38-E4F2-5240-8162-C8C586177AFA}">
      <dsp:nvSpPr>
        <dsp:cNvPr id="0" name=""/>
        <dsp:cNvSpPr/>
      </dsp:nvSpPr>
      <dsp:spPr>
        <a:xfrm>
          <a:off x="1038744" y="1672928"/>
          <a:ext cx="5033485" cy="477859"/>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a:solidFill>
                <a:schemeClr val="tx1"/>
              </a:solidFill>
              <a:latin typeface="Arial" charset="0"/>
            </a:rPr>
            <a:t>Expression</a:t>
          </a:r>
          <a:endParaRPr lang="fr-FR" sz="3600" kern="1200" dirty="0">
            <a:solidFill>
              <a:schemeClr val="tx1"/>
            </a:solidFill>
            <a:latin typeface="Arial" charset="0"/>
          </a:endParaRPr>
        </a:p>
      </dsp:txBody>
      <dsp:txXfrm>
        <a:off x="1038744" y="1672928"/>
        <a:ext cx="5033485" cy="477859"/>
      </dsp:txXfrm>
    </dsp:sp>
    <dsp:sp modelId="{39BF5248-5BC8-694D-889E-A065449DCF78}">
      <dsp:nvSpPr>
        <dsp:cNvPr id="0" name=""/>
        <dsp:cNvSpPr/>
      </dsp:nvSpPr>
      <dsp:spPr>
        <a:xfrm>
          <a:off x="740082" y="1613196"/>
          <a:ext cx="597324" cy="597324"/>
        </a:xfrm>
        <a:prstGeom prst="ellipse">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C3E308F2-0EEB-DD48-B542-047B9344FB30}">
      <dsp:nvSpPr>
        <dsp:cNvPr id="0" name=""/>
        <dsp:cNvSpPr/>
      </dsp:nvSpPr>
      <dsp:spPr>
        <a:xfrm>
          <a:off x="1114461" y="2390138"/>
          <a:ext cx="4957767" cy="477859"/>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a:solidFill>
                <a:schemeClr val="tx1"/>
              </a:solidFill>
              <a:latin typeface="Arial" charset="0"/>
            </a:rPr>
            <a:t>Molecular interaction</a:t>
          </a:r>
          <a:endParaRPr lang="fr-FR" sz="3600" kern="1200" dirty="0">
            <a:solidFill>
              <a:schemeClr val="tx1"/>
            </a:solidFill>
            <a:latin typeface="Arial" charset="0"/>
          </a:endParaRPr>
        </a:p>
      </dsp:txBody>
      <dsp:txXfrm>
        <a:off x="1114461" y="2390138"/>
        <a:ext cx="4957767" cy="477859"/>
      </dsp:txXfrm>
    </dsp:sp>
    <dsp:sp modelId="{95630B53-52C8-9D47-A02D-8F69BDA64D4D}">
      <dsp:nvSpPr>
        <dsp:cNvPr id="0" name=""/>
        <dsp:cNvSpPr/>
      </dsp:nvSpPr>
      <dsp:spPr>
        <a:xfrm>
          <a:off x="815799" y="2330405"/>
          <a:ext cx="597324" cy="597324"/>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0FCFF7E2-E467-444A-9216-F2D3F76B3C5F}">
      <dsp:nvSpPr>
        <dsp:cNvPr id="0" name=""/>
        <dsp:cNvSpPr/>
      </dsp:nvSpPr>
      <dsp:spPr>
        <a:xfrm>
          <a:off x="1038744" y="3107348"/>
          <a:ext cx="5033485" cy="477859"/>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a:solidFill>
                <a:schemeClr val="tx1"/>
              </a:solidFill>
              <a:latin typeface="Arial" charset="0"/>
            </a:rPr>
            <a:t>Mutation</a:t>
          </a:r>
          <a:endParaRPr lang="fr-FR" sz="3600" kern="1200" dirty="0">
            <a:solidFill>
              <a:schemeClr val="tx1"/>
            </a:solidFill>
            <a:latin typeface="Arial" charset="0"/>
          </a:endParaRPr>
        </a:p>
      </dsp:txBody>
      <dsp:txXfrm>
        <a:off x="1038744" y="3107348"/>
        <a:ext cx="5033485" cy="477859"/>
      </dsp:txXfrm>
    </dsp:sp>
    <dsp:sp modelId="{503625B6-AAD1-AB4A-BE16-75FCE92DB72D}">
      <dsp:nvSpPr>
        <dsp:cNvPr id="0" name=""/>
        <dsp:cNvSpPr/>
      </dsp:nvSpPr>
      <dsp:spPr>
        <a:xfrm>
          <a:off x="740082" y="3047615"/>
          <a:ext cx="597324" cy="597324"/>
        </a:xfrm>
        <a:prstGeom prst="ellipse">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E5C26295-E4CF-4343-B57C-0DB0A2AC386E}">
      <dsp:nvSpPr>
        <dsp:cNvPr id="0" name=""/>
        <dsp:cNvSpPr/>
      </dsp:nvSpPr>
      <dsp:spPr>
        <a:xfrm>
          <a:off x="801602" y="3824031"/>
          <a:ext cx="5270627" cy="477859"/>
        </a:xfrm>
        <a:prstGeom prst="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a:solidFill>
                <a:schemeClr val="tx1"/>
              </a:solidFill>
              <a:latin typeface="Arial" charset="0"/>
            </a:rPr>
            <a:t>Phenotypic</a:t>
          </a:r>
          <a:endParaRPr lang="en-US" sz="3600" kern="1200" dirty="0">
            <a:solidFill>
              <a:schemeClr val="tx1"/>
            </a:solidFill>
            <a:latin typeface="Arial" charset="0"/>
          </a:endParaRPr>
        </a:p>
      </dsp:txBody>
      <dsp:txXfrm>
        <a:off x="801602" y="3824031"/>
        <a:ext cx="5270627" cy="477859"/>
      </dsp:txXfrm>
    </dsp:sp>
    <dsp:sp modelId="{141F1E89-6677-744E-8275-2E2BB99B6992}">
      <dsp:nvSpPr>
        <dsp:cNvPr id="0" name=""/>
        <dsp:cNvSpPr/>
      </dsp:nvSpPr>
      <dsp:spPr>
        <a:xfrm>
          <a:off x="502940" y="3764299"/>
          <a:ext cx="597324" cy="597324"/>
        </a:xfrm>
        <a:prstGeom prst="ellipse">
          <a:avLst/>
        </a:prstGeom>
        <a:solidFill>
          <a:schemeClr val="lt1">
            <a:hueOff val="0"/>
            <a:satOff val="0"/>
            <a:lumOff val="0"/>
            <a:alphaOff val="0"/>
          </a:schemeClr>
        </a:solidFill>
        <a:ln w="25400" cap="flat" cmpd="sng" algn="ctr">
          <a:solidFill>
            <a:schemeClr val="accent5">
              <a:hueOff val="-8278230"/>
              <a:satOff val="33176"/>
              <a:lumOff val="7190"/>
              <a:alphaOff val="0"/>
            </a:schemeClr>
          </a:solidFill>
          <a:prstDash val="solid"/>
        </a:ln>
        <a:effectLst/>
      </dsp:spPr>
      <dsp:style>
        <a:lnRef idx="2">
          <a:scrgbClr r="0" g="0" b="0"/>
        </a:lnRef>
        <a:fillRef idx="1">
          <a:scrgbClr r="0" g="0" b="0"/>
        </a:fillRef>
        <a:effectRef idx="0">
          <a:scrgbClr r="0" g="0" b="0"/>
        </a:effectRef>
        <a:fontRef idx="minor"/>
      </dsp:style>
    </dsp:sp>
    <dsp:sp modelId="{F52A89B5-9D8D-784C-93B9-C91E8FF79EDD}">
      <dsp:nvSpPr>
        <dsp:cNvPr id="0" name=""/>
        <dsp:cNvSpPr/>
      </dsp:nvSpPr>
      <dsp:spPr>
        <a:xfrm>
          <a:off x="368858" y="4541241"/>
          <a:ext cx="5703371" cy="47785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tx1"/>
              </a:solidFill>
              <a:latin typeface="Arial" charset="0"/>
            </a:rPr>
            <a:t>Imaging</a:t>
          </a:r>
        </a:p>
      </dsp:txBody>
      <dsp:txXfrm>
        <a:off x="368858" y="4541241"/>
        <a:ext cx="5703371" cy="477859"/>
      </dsp:txXfrm>
    </dsp:sp>
    <dsp:sp modelId="{4895EE7E-291D-3343-8D2A-046E1367B737}">
      <dsp:nvSpPr>
        <dsp:cNvPr id="0" name=""/>
        <dsp:cNvSpPr/>
      </dsp:nvSpPr>
      <dsp:spPr>
        <a:xfrm>
          <a:off x="70196" y="4481509"/>
          <a:ext cx="597324" cy="597324"/>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0005E-3C6B-4675-B46A-13F4036BCF9E}">
      <dsp:nvSpPr>
        <dsp:cNvPr id="0" name=""/>
        <dsp:cNvSpPr/>
      </dsp:nvSpPr>
      <dsp:spPr>
        <a:xfrm>
          <a:off x="529275" y="506248"/>
          <a:ext cx="2110706"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it-IT" sz="1800" kern="1200" dirty="0"/>
            <a:t>Standard </a:t>
          </a:r>
          <a:r>
            <a:rPr lang="it-IT" sz="1800" kern="1200" dirty="0" err="1"/>
            <a:t>Sanger</a:t>
          </a:r>
          <a:endParaRPr lang="it-IT" sz="1800" kern="1200" dirty="0"/>
        </a:p>
      </dsp:txBody>
      <dsp:txXfrm>
        <a:off x="1056951" y="783001"/>
        <a:ext cx="1028969" cy="1291517"/>
      </dsp:txXfrm>
    </dsp:sp>
    <dsp:sp modelId="{340424D9-06EF-4460-9485-7F9A1C86E5E4}">
      <dsp:nvSpPr>
        <dsp:cNvPr id="0" name=""/>
        <dsp:cNvSpPr/>
      </dsp:nvSpPr>
      <dsp:spPr>
        <a:xfrm>
          <a:off x="1598"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1° generation:</a:t>
          </a:r>
        </a:p>
      </dsp:txBody>
      <dsp:txXfrm>
        <a:off x="156151" y="1055636"/>
        <a:ext cx="746247" cy="746247"/>
      </dsp:txXfrm>
    </dsp:sp>
    <dsp:sp modelId="{3EA9119B-EFBF-4A44-89D0-A84C9BFAA066}">
      <dsp:nvSpPr>
        <dsp:cNvPr id="0" name=""/>
        <dsp:cNvSpPr/>
      </dsp:nvSpPr>
      <dsp:spPr>
        <a:xfrm>
          <a:off x="3299577" y="506248"/>
          <a:ext cx="2110706"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0" lvl="0" indent="0" algn="ctr" defTabSz="666750">
            <a:lnSpc>
              <a:spcPct val="90000"/>
            </a:lnSpc>
            <a:spcBef>
              <a:spcPct val="0"/>
            </a:spcBef>
            <a:spcAft>
              <a:spcPct val="35000"/>
            </a:spcAft>
            <a:buNone/>
          </a:pPr>
          <a:r>
            <a:rPr lang="it-IT" sz="1500" b="1" kern="1200" dirty="0" err="1"/>
            <a:t>Next</a:t>
          </a:r>
          <a:r>
            <a:rPr lang="it-IT" sz="1500" b="1" kern="1200" dirty="0"/>
            <a:t> Generation </a:t>
          </a:r>
          <a:r>
            <a:rPr lang="it-IT" sz="1500" b="1" kern="1200" dirty="0" err="1"/>
            <a:t>Sequencing</a:t>
          </a:r>
          <a:r>
            <a:rPr lang="it-IT" sz="1500" b="1" kern="1200" dirty="0"/>
            <a:t> </a:t>
          </a:r>
          <a:r>
            <a:rPr lang="it-IT" sz="1500" kern="1200" dirty="0"/>
            <a:t>(</a:t>
          </a:r>
          <a:r>
            <a:rPr lang="it-IT" sz="1500" b="1" kern="1200" dirty="0"/>
            <a:t>NGS</a:t>
          </a:r>
          <a:r>
            <a:rPr lang="it-IT" sz="1500" kern="1200" dirty="0"/>
            <a:t>)</a:t>
          </a:r>
        </a:p>
      </dsp:txBody>
      <dsp:txXfrm>
        <a:off x="3827253" y="783001"/>
        <a:ext cx="1028969" cy="1291517"/>
      </dsp:txXfrm>
    </dsp:sp>
    <dsp:sp modelId="{C3284166-21C8-4B0F-9BB4-CCC80C860291}">
      <dsp:nvSpPr>
        <dsp:cNvPr id="0" name=""/>
        <dsp:cNvSpPr/>
      </dsp:nvSpPr>
      <dsp:spPr>
        <a:xfrm>
          <a:off x="2771900"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2° generation:</a:t>
          </a:r>
        </a:p>
      </dsp:txBody>
      <dsp:txXfrm>
        <a:off x="2926453" y="1055636"/>
        <a:ext cx="746247" cy="746247"/>
      </dsp:txXfrm>
    </dsp:sp>
    <dsp:sp modelId="{00E9C03F-3862-4E6D-9C86-B07FF671F06F}">
      <dsp:nvSpPr>
        <dsp:cNvPr id="0" name=""/>
        <dsp:cNvSpPr/>
      </dsp:nvSpPr>
      <dsp:spPr>
        <a:xfrm>
          <a:off x="5822409" y="506248"/>
          <a:ext cx="2605645"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0" lvl="0" indent="0" algn="ctr" defTabSz="666750">
            <a:lnSpc>
              <a:spcPct val="90000"/>
            </a:lnSpc>
            <a:spcBef>
              <a:spcPct val="0"/>
            </a:spcBef>
            <a:spcAft>
              <a:spcPts val="0"/>
            </a:spcAft>
            <a:buNone/>
          </a:pPr>
          <a:r>
            <a:rPr lang="it-IT" sz="1500" kern="1200" dirty="0"/>
            <a:t>Real time single </a:t>
          </a:r>
          <a:r>
            <a:rPr lang="it-IT" sz="1500" kern="1200" dirty="0" err="1"/>
            <a:t>molecule</a:t>
          </a:r>
          <a:r>
            <a:rPr lang="it-IT" sz="1500" kern="1200" dirty="0"/>
            <a:t>,</a:t>
          </a:r>
        </a:p>
        <a:p>
          <a:pPr marL="0" lvl="0" indent="0" algn="ctr" defTabSz="666750">
            <a:lnSpc>
              <a:spcPct val="90000"/>
            </a:lnSpc>
            <a:spcBef>
              <a:spcPct val="0"/>
            </a:spcBef>
            <a:spcAft>
              <a:spcPts val="0"/>
            </a:spcAft>
            <a:buNone/>
          </a:pPr>
          <a:r>
            <a:rPr lang="it-IT" sz="1500" kern="1200" dirty="0" err="1"/>
            <a:t>Nanopore</a:t>
          </a:r>
          <a:r>
            <a:rPr lang="it-IT" sz="1500" kern="1200" dirty="0"/>
            <a:t>, </a:t>
          </a:r>
          <a:r>
            <a:rPr lang="it-IT" sz="1500" kern="1200" dirty="0" err="1"/>
            <a:t>sequencing</a:t>
          </a:r>
          <a:endParaRPr lang="it-IT" sz="1500" kern="1200" dirty="0"/>
        </a:p>
      </dsp:txBody>
      <dsp:txXfrm>
        <a:off x="6473821" y="783001"/>
        <a:ext cx="1308476" cy="1291517"/>
      </dsp:txXfrm>
    </dsp:sp>
    <dsp:sp modelId="{75F3D143-8C35-44CE-8FB9-A035B6E64C91}">
      <dsp:nvSpPr>
        <dsp:cNvPr id="0" name=""/>
        <dsp:cNvSpPr/>
      </dsp:nvSpPr>
      <dsp:spPr>
        <a:xfrm>
          <a:off x="5542202"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3° generation:</a:t>
          </a:r>
        </a:p>
      </dsp:txBody>
      <dsp:txXfrm>
        <a:off x="5696755" y="1055636"/>
        <a:ext cx="746247" cy="74624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D6D32-C03B-5740-A4C0-59D228FC2942}" type="datetimeFigureOut">
              <a:rPr lang="it-IT" smtClean="0"/>
              <a:t>30/09/25</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FA9246-C099-164A-A4D1-6F4617DF849F}" type="slidenum">
              <a:rPr lang="en-US" smtClean="0"/>
              <a:t>‹#›</a:t>
            </a:fld>
            <a:endParaRPr lang="en-US"/>
          </a:p>
        </p:txBody>
      </p:sp>
    </p:spTree>
    <p:extLst>
      <p:ext uri="{BB962C8B-B14F-4D97-AF65-F5344CB8AC3E}">
        <p14:creationId xmlns:p14="http://schemas.microsoft.com/office/powerpoint/2010/main" val="33522280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5"/>
          </p:nvPr>
        </p:nvSpPr>
        <p:spPr/>
        <p:txBody>
          <a:bodyPr/>
          <a:lstStyle/>
          <a:p>
            <a:pPr>
              <a:defRPr/>
            </a:pPr>
            <a:fld id="{023C2BD6-D6BC-9B47-BEA0-FD0969EBBD2C}" type="slidenum">
              <a:rPr lang="it-IT" altLang="en-US" smtClean="0"/>
              <a:pPr>
                <a:defRPr/>
              </a:pPr>
              <a:t>1</a:t>
            </a:fld>
            <a:endParaRPr lang="it-IT" altLang="en-US"/>
          </a:p>
        </p:txBody>
      </p:sp>
    </p:spTree>
    <p:extLst>
      <p:ext uri="{BB962C8B-B14F-4D97-AF65-F5344CB8AC3E}">
        <p14:creationId xmlns:p14="http://schemas.microsoft.com/office/powerpoint/2010/main" val="1188422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3AEB328-A198-8C48-A787-4678E84ED98B}" type="slidenum">
              <a:rPr lang="en-US" sz="1200">
                <a:latin typeface="Arial" charset="0"/>
              </a:rPr>
              <a:pPr eaLnBrk="1" fontAlgn="base" hangingPunct="1">
                <a:spcBef>
                  <a:spcPct val="0"/>
                </a:spcBef>
                <a:spcAft>
                  <a:spcPct val="0"/>
                </a:spcAft>
              </a:pPr>
              <a:t>18</a:t>
            </a:fld>
            <a:endParaRPr lang="en-US" sz="1200">
              <a:latin typeface="Arial"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202D1-FEB6-2BE7-A7FE-A8DC367E5024}"/>
            </a:ext>
          </a:extLst>
        </p:cNvPr>
        <p:cNvGrpSpPr/>
        <p:nvPr/>
      </p:nvGrpSpPr>
      <p:grpSpPr>
        <a:xfrm>
          <a:off x="0" y="0"/>
          <a:ext cx="0" cy="0"/>
          <a:chOff x="0" y="0"/>
          <a:chExt cx="0" cy="0"/>
        </a:xfrm>
      </p:grpSpPr>
      <p:sp>
        <p:nvSpPr>
          <p:cNvPr id="46081" name="Rectangle 7">
            <a:extLst>
              <a:ext uri="{FF2B5EF4-FFF2-40B4-BE49-F238E27FC236}">
                <a16:creationId xmlns:a16="http://schemas.microsoft.com/office/drawing/2014/main" id="{E767C466-9354-5B82-8208-13A16FD79E25}"/>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3AEB328-A198-8C48-A787-4678E84ED98B}" type="slidenum">
              <a:rPr lang="en-US" sz="1200">
                <a:latin typeface="Arial" charset="0"/>
              </a:rPr>
              <a:pPr eaLnBrk="1" fontAlgn="base" hangingPunct="1">
                <a:spcBef>
                  <a:spcPct val="0"/>
                </a:spcBef>
                <a:spcAft>
                  <a:spcPct val="0"/>
                </a:spcAft>
              </a:pPr>
              <a:t>19</a:t>
            </a:fld>
            <a:endParaRPr lang="en-US" sz="1200">
              <a:latin typeface="Arial" charset="0"/>
            </a:endParaRPr>
          </a:p>
        </p:txBody>
      </p:sp>
      <p:sp>
        <p:nvSpPr>
          <p:cNvPr id="46082" name="Rectangle 2">
            <a:extLst>
              <a:ext uri="{FF2B5EF4-FFF2-40B4-BE49-F238E27FC236}">
                <a16:creationId xmlns:a16="http://schemas.microsoft.com/office/drawing/2014/main" id="{AC6B023B-A11B-D69B-EAC1-2B56B30C6B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Rectangle 3">
            <a:extLst>
              <a:ext uri="{FF2B5EF4-FFF2-40B4-BE49-F238E27FC236}">
                <a16:creationId xmlns:a16="http://schemas.microsoft.com/office/drawing/2014/main" id="{15347939-2E1B-363D-DC97-D828F7FAC3C0}"/>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effectLst/>
              </a:rPr>
              <a:t>The idea of evolution in the conceptualization of biological phenomena and its progressive redefinition on the basis of theoretical and technical developments in the biological sciences are among the most significant intellectual achievements of science</a:t>
            </a:r>
          </a:p>
          <a:p>
            <a:pPr eaLnBrk="1" hangingPunct="1">
              <a:spcBef>
                <a:spcPct val="0"/>
              </a:spcBef>
            </a:pPr>
            <a:endParaRPr lang="it-IT" dirty="0">
              <a:latin typeface="Arial" charset="0"/>
            </a:endParaRPr>
          </a:p>
        </p:txBody>
      </p:sp>
    </p:spTree>
    <p:extLst>
      <p:ext uri="{BB962C8B-B14F-4D97-AF65-F5344CB8AC3E}">
        <p14:creationId xmlns:p14="http://schemas.microsoft.com/office/powerpoint/2010/main" val="3347752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D55AD90F-3966-5840-B471-13F544718F7A}" type="slidenum">
              <a:rPr lang="en-US" sz="1200">
                <a:latin typeface="Arial" charset="0"/>
              </a:rPr>
              <a:pPr eaLnBrk="1" fontAlgn="base" hangingPunct="1">
                <a:spcBef>
                  <a:spcPct val="0"/>
                </a:spcBef>
                <a:spcAft>
                  <a:spcPct val="0"/>
                </a:spcAft>
              </a:pPr>
              <a:t>20</a:t>
            </a:fld>
            <a:endParaRPr lang="en-US" sz="1200">
              <a:latin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E8CD913-BDB7-9C4B-B2F5-45982973037E}" type="slidenum">
              <a:rPr lang="en-US" sz="1200">
                <a:latin typeface="Arial" charset="0"/>
              </a:rPr>
              <a:pPr eaLnBrk="1" fontAlgn="base" hangingPunct="1">
                <a:spcBef>
                  <a:spcPct val="0"/>
                </a:spcBef>
                <a:spcAft>
                  <a:spcPct val="0"/>
                </a:spcAft>
              </a:pPr>
              <a:t>22</a:t>
            </a:fld>
            <a:endParaRPr lang="en-US" sz="1200">
              <a:latin typeface="Arial" charset="0"/>
            </a:endParaRPr>
          </a:p>
        </p:txBody>
      </p:sp>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Calibri" charset="0"/>
                <a:ea typeface="ＭＳ Ｐゴシック" charset="0"/>
                <a:cs typeface="ＭＳ Ｐゴシック" charset="0"/>
              </a:defRPr>
            </a:lvl1pPr>
            <a:lvl2pPr marL="742950" indent="-285750" defTabSz="931863" eaLnBrk="0" hangingPunct="0">
              <a:defRPr sz="2400">
                <a:solidFill>
                  <a:schemeClr val="tx1"/>
                </a:solidFill>
                <a:latin typeface="Calibri" charset="0"/>
                <a:ea typeface="ＭＳ Ｐゴシック" charset="0"/>
              </a:defRPr>
            </a:lvl2pPr>
            <a:lvl3pPr marL="1143000" indent="-228600" defTabSz="931863" eaLnBrk="0" hangingPunct="0">
              <a:defRPr sz="2400">
                <a:solidFill>
                  <a:schemeClr val="tx1"/>
                </a:solidFill>
                <a:latin typeface="Calibri" charset="0"/>
                <a:ea typeface="ＭＳ Ｐゴシック" charset="0"/>
              </a:defRPr>
            </a:lvl3pPr>
            <a:lvl4pPr marL="1600200" indent="-228600" defTabSz="931863" eaLnBrk="0" hangingPunct="0">
              <a:defRPr sz="2400">
                <a:solidFill>
                  <a:schemeClr val="tx1"/>
                </a:solidFill>
                <a:latin typeface="Calibri" charset="0"/>
                <a:ea typeface="ＭＳ Ｐゴシック" charset="0"/>
              </a:defRPr>
            </a:lvl4pPr>
            <a:lvl5pPr marL="2057400" indent="-228600" defTabSz="931863" eaLnBrk="0" hangingPunct="0">
              <a:defRPr sz="2400">
                <a:solidFill>
                  <a:schemeClr val="tx1"/>
                </a:solidFill>
                <a:latin typeface="Calibri"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Calibri" charset="0"/>
                <a:ea typeface="ＭＳ Ｐゴシック" charset="0"/>
              </a:defRPr>
            </a:lvl9pPr>
          </a:lstStyle>
          <a:p>
            <a:pPr algn="r"/>
            <a:fld id="{DF84F280-3F39-DF40-8961-06C769811F59}" type="slidenum">
              <a:rPr lang="en-US" sz="1200">
                <a:latin typeface="Times" charset="0"/>
              </a:rPr>
              <a:pPr algn="r"/>
              <a:t>22</a:t>
            </a:fld>
            <a:endParaRPr lang="en-US" sz="1200">
              <a:latin typeface="Times"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4" name="Rectangle 3"/>
          <p:cNvSpPr>
            <a:spLocks noGrp="1" noChangeArrowheads="1"/>
          </p:cNvSpPr>
          <p:nvPr>
            <p:ph type="body" idx="1"/>
          </p:nvPr>
        </p:nvSpPr>
        <p:spPr bwMode="auto">
          <a:xfrm>
            <a:off x="685800" y="4344988"/>
            <a:ext cx="5486400" cy="41132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3177" tIns="46589" rIns="93177" bIns="46589" numCol="1" anchor="t" anchorCtr="0" compatLnSpc="1">
            <a:prstTxWarp prst="textNoShape">
              <a:avLst/>
            </a:prstTxWarp>
          </a:bodyPr>
          <a:lstStyle/>
          <a:p>
            <a:pPr eaLnBrk="1" hangingPunct="1">
              <a:spcBef>
                <a:spcPct val="0"/>
              </a:spcBef>
            </a:pPr>
            <a:endParaRPr lang="en-US">
              <a:latin typeface="Arial" charset="0"/>
            </a:endParaRPr>
          </a:p>
        </p:txBody>
      </p:sp>
    </p:spTree>
    <p:extLst>
      <p:ext uri="{BB962C8B-B14F-4D97-AF65-F5344CB8AC3E}">
        <p14:creationId xmlns:p14="http://schemas.microsoft.com/office/powerpoint/2010/main" val="2039509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B7413EB4-8329-7A47-87E8-310B519E232F}" type="slidenum">
              <a:rPr lang="en-US" sz="1200">
                <a:latin typeface="Arial" charset="0"/>
              </a:rPr>
              <a:pPr eaLnBrk="1" fontAlgn="base" hangingPunct="1">
                <a:spcBef>
                  <a:spcPct val="0"/>
                </a:spcBef>
                <a:spcAft>
                  <a:spcPct val="0"/>
                </a:spcAft>
              </a:pPr>
              <a:t>23</a:t>
            </a:fld>
            <a:endParaRPr lang="en-US" sz="1200">
              <a:latin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extLst>
      <p:ext uri="{BB962C8B-B14F-4D97-AF65-F5344CB8AC3E}">
        <p14:creationId xmlns:p14="http://schemas.microsoft.com/office/powerpoint/2010/main" val="392289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sz="1200" dirty="0">
                <a:latin typeface="Arial" charset="0"/>
              </a:rPr>
              <a:t>Cominciamo con uno scorcio sull’evoluzione delle tecnologie di sequenziamento.</a:t>
            </a:r>
          </a:p>
          <a:p>
            <a:pPr eaLnBrk="1" hangingPunct="1">
              <a:spcBef>
                <a:spcPct val="0"/>
              </a:spcBef>
            </a:pPr>
            <a:r>
              <a:rPr lang="it-IT" sz="1200" dirty="0">
                <a:latin typeface="Arial" charset="0"/>
              </a:rPr>
              <a:t>Fin dagli anni settanta (‘75 o ‘77) è stato utilizzato il metodo </a:t>
            </a:r>
            <a:r>
              <a:rPr lang="it-IT" sz="1200" dirty="0" err="1">
                <a:latin typeface="Arial" charset="0"/>
              </a:rPr>
              <a:t>Sanger</a:t>
            </a:r>
            <a:r>
              <a:rPr lang="it-IT" sz="1200" dirty="0">
                <a:latin typeface="Arial" charset="0"/>
              </a:rPr>
              <a:t>. (</a:t>
            </a:r>
            <a:r>
              <a:rPr lang="it-IT" sz="1200" dirty="0" err="1">
                <a:latin typeface="Arial" charset="0"/>
              </a:rPr>
              <a:t>chain</a:t>
            </a:r>
            <a:r>
              <a:rPr lang="it-IT" sz="1200" dirty="0">
                <a:latin typeface="Arial" charset="0"/>
              </a:rPr>
              <a:t> </a:t>
            </a:r>
            <a:r>
              <a:rPr lang="it-IT" sz="1200" dirty="0" err="1">
                <a:latin typeface="Arial" charset="0"/>
              </a:rPr>
              <a:t>termination</a:t>
            </a:r>
            <a:r>
              <a:rPr lang="it-IT" sz="1200" dirty="0">
                <a:latin typeface="Arial" charset="0"/>
              </a:rPr>
              <a:t> </a:t>
            </a:r>
            <a:r>
              <a:rPr lang="it-IT" sz="1200" dirty="0" err="1">
                <a:latin typeface="Arial" charset="0"/>
              </a:rPr>
              <a:t>method</a:t>
            </a:r>
            <a:r>
              <a:rPr lang="it-IT" sz="1200" dirty="0">
                <a:latin typeface="Arial" charset="0"/>
              </a:rPr>
              <a:t>, </a:t>
            </a:r>
            <a:r>
              <a:rPr lang="it-IT" sz="1200" dirty="0" err="1">
                <a:latin typeface="Arial" charset="0"/>
              </a:rPr>
              <a:t>dideoxynucleotides</a:t>
            </a:r>
            <a:r>
              <a:rPr lang="it-IT" sz="1200" dirty="0">
                <a:latin typeface="Arial" charset="0"/>
              </a:rPr>
              <a:t> </a:t>
            </a:r>
            <a:r>
              <a:rPr lang="it-IT" sz="1200" dirty="0" err="1">
                <a:latin typeface="Arial" charset="0"/>
              </a:rPr>
              <a:t>ddNTPs</a:t>
            </a:r>
            <a:r>
              <a:rPr lang="it-IT" sz="1200" dirty="0">
                <a:latin typeface="Arial" charset="0"/>
              </a:rPr>
              <a:t>) Questa tecnica nel corso degli anni è stata perfezionata ed automatizzata fino a raggiungere sequenze, o </a:t>
            </a:r>
            <a:r>
              <a:rPr lang="it-IT" sz="1200" dirty="0" err="1">
                <a:latin typeface="Arial" charset="0"/>
              </a:rPr>
              <a:t>reads</a:t>
            </a:r>
            <a:r>
              <a:rPr lang="it-IT" sz="1200" dirty="0">
                <a:latin typeface="Arial" charset="0"/>
              </a:rPr>
              <a:t>, lunghe fino a mille paia di basi, e fino ad un totale di trecento (384) sequenze per esperimento. Il metodo </a:t>
            </a:r>
            <a:r>
              <a:rPr lang="it-IT" sz="1200" dirty="0" err="1">
                <a:latin typeface="Arial" charset="0"/>
              </a:rPr>
              <a:t>Sanger</a:t>
            </a:r>
            <a:r>
              <a:rPr lang="it-IT" sz="1200" dirty="0">
                <a:latin typeface="Arial" charset="0"/>
              </a:rPr>
              <a:t> richiede però lunghi tempi di preparazione dei campioni (clonazione) e la quantità di paia di basi sequenziate è relativamente bassa. </a:t>
            </a:r>
          </a:p>
          <a:p>
            <a:pPr eaLnBrk="1" hangingPunct="1">
              <a:spcBef>
                <a:spcPct val="0"/>
              </a:spcBef>
            </a:pPr>
            <a:r>
              <a:rPr lang="it-IT" sz="1200" dirty="0">
                <a:latin typeface="Arial" charset="0"/>
              </a:rPr>
              <a:t>A partire dal 2004 sono state introdotte le tecnologie di sequenziamento chiamate </a:t>
            </a:r>
            <a:r>
              <a:rPr lang="it-IT" sz="1200" dirty="0" err="1">
                <a:latin typeface="Arial" charset="0"/>
              </a:rPr>
              <a:t>Next</a:t>
            </a:r>
            <a:r>
              <a:rPr lang="it-IT" sz="1200" dirty="0">
                <a:latin typeface="Arial" charset="0"/>
              </a:rPr>
              <a:t> Generation </a:t>
            </a:r>
            <a:r>
              <a:rPr lang="it-IT" sz="1200" dirty="0" err="1">
                <a:latin typeface="Arial" charset="0"/>
              </a:rPr>
              <a:t>Sequencing</a:t>
            </a:r>
            <a:r>
              <a:rPr lang="it-IT" sz="1200" dirty="0">
                <a:latin typeface="Arial" charset="0"/>
              </a:rPr>
              <a:t>, o NGS, sviluppate da compagnie come Roche/454 , </a:t>
            </a:r>
            <a:r>
              <a:rPr lang="it-IT" sz="1200" dirty="0" err="1">
                <a:latin typeface="Arial" charset="0"/>
              </a:rPr>
              <a:t>Applied</a:t>
            </a:r>
            <a:r>
              <a:rPr lang="it-IT" sz="1200" dirty="0">
                <a:latin typeface="Arial" charset="0"/>
              </a:rPr>
              <a:t> </a:t>
            </a:r>
            <a:r>
              <a:rPr lang="it-IT" sz="1200" dirty="0" err="1">
                <a:latin typeface="Arial" charset="0"/>
              </a:rPr>
              <a:t>Biosystems</a:t>
            </a:r>
            <a:r>
              <a:rPr lang="it-IT" sz="1200" dirty="0">
                <a:latin typeface="Arial" charset="0"/>
              </a:rPr>
              <a:t>/Solid o Illumina/</a:t>
            </a:r>
            <a:r>
              <a:rPr lang="it-IT" sz="1200" dirty="0" err="1">
                <a:latin typeface="Arial" charset="0"/>
              </a:rPr>
              <a:t>Solexa</a:t>
            </a:r>
            <a:r>
              <a:rPr lang="it-IT" sz="1200" dirty="0">
                <a:latin typeface="Arial" charset="0"/>
              </a:rPr>
              <a:t>. La caratteristiche principali di queste tecnologie sono la brevità delle </a:t>
            </a:r>
            <a:r>
              <a:rPr lang="it-IT" sz="1200" dirty="0" err="1">
                <a:latin typeface="Arial" charset="0"/>
              </a:rPr>
              <a:t>reads</a:t>
            </a:r>
            <a:r>
              <a:rPr lang="it-IT" sz="1200" dirty="0">
                <a:latin typeface="Arial" charset="0"/>
              </a:rPr>
              <a:t> sequenziate, in un </a:t>
            </a:r>
            <a:r>
              <a:rPr lang="it-IT" sz="1200" dirty="0" err="1">
                <a:latin typeface="Arial" charset="0"/>
              </a:rPr>
              <a:t>range</a:t>
            </a:r>
            <a:r>
              <a:rPr lang="it-IT" sz="1200" dirty="0">
                <a:latin typeface="Arial" charset="0"/>
              </a:rPr>
              <a:t> tra 35 e 1000 paia di basi a seconda della macchina utilizzata, e l’alto parallelismo automatizzato dei processi di sequenziamento, che permette di ottenere un’enorme quantità di basi sequenziate per ogni esperimento. Per questa caratteristica ci si riferisce al </a:t>
            </a:r>
            <a:r>
              <a:rPr lang="it-IT" sz="1200" dirty="0" err="1">
                <a:latin typeface="Arial" charset="0"/>
              </a:rPr>
              <a:t>Next</a:t>
            </a:r>
            <a:r>
              <a:rPr lang="it-IT" sz="1200" dirty="0">
                <a:latin typeface="Arial" charset="0"/>
              </a:rPr>
              <a:t> generation </a:t>
            </a:r>
            <a:r>
              <a:rPr lang="it-IT" sz="1200" dirty="0" err="1">
                <a:latin typeface="Arial" charset="0"/>
              </a:rPr>
              <a:t>Sequencing</a:t>
            </a:r>
            <a:r>
              <a:rPr lang="it-IT" sz="1200" dirty="0">
                <a:latin typeface="Arial" charset="0"/>
              </a:rPr>
              <a:t> anche con il termine di Massive </a:t>
            </a:r>
            <a:r>
              <a:rPr lang="it-IT" sz="1200" dirty="0" err="1">
                <a:latin typeface="Arial" charset="0"/>
              </a:rPr>
              <a:t>Parallel</a:t>
            </a:r>
            <a:r>
              <a:rPr lang="it-IT" sz="1200" dirty="0">
                <a:latin typeface="Arial" charset="0"/>
              </a:rPr>
              <a:t> </a:t>
            </a:r>
            <a:r>
              <a:rPr lang="it-IT" sz="1200" dirty="0" err="1">
                <a:latin typeface="Arial" charset="0"/>
              </a:rPr>
              <a:t>Sequencing</a:t>
            </a:r>
            <a:r>
              <a:rPr lang="it-IT" sz="1200" dirty="0">
                <a:latin typeface="Arial" charset="0"/>
              </a:rPr>
              <a:t>. Confrontando con il metodo della prima generazione vediamo come il numero di paia di basi sequenziate è da uno a due ordini di grandezza superiore. </a:t>
            </a:r>
          </a:p>
          <a:p>
            <a:pPr eaLnBrk="1" hangingPunct="1">
              <a:spcBef>
                <a:spcPct val="0"/>
              </a:spcBef>
            </a:pPr>
            <a:r>
              <a:rPr lang="it-IT" sz="1200" dirty="0">
                <a:latin typeface="Arial" charset="0"/>
              </a:rPr>
              <a:t>Già dallo scorso anno sono state presentate nuove tecnologie che rappresentano un’ulteriore evoluzione dei metodi NGS, come l’</a:t>
            </a:r>
            <a:r>
              <a:rPr lang="it-IT" altLang="ja-JP" sz="1200" dirty="0" err="1">
                <a:latin typeface="Arial" charset="0"/>
              </a:rPr>
              <a:t>Ion</a:t>
            </a:r>
            <a:r>
              <a:rPr lang="it-IT" altLang="ja-JP" sz="1200" dirty="0">
                <a:latin typeface="Arial" charset="0"/>
              </a:rPr>
              <a:t> </a:t>
            </a:r>
            <a:r>
              <a:rPr lang="it-IT" altLang="ja-JP" sz="1200" dirty="0" err="1">
                <a:latin typeface="Arial" charset="0"/>
              </a:rPr>
              <a:t>Torrent</a:t>
            </a:r>
            <a:r>
              <a:rPr lang="it-IT" altLang="ja-JP" sz="1200" dirty="0">
                <a:latin typeface="Arial" charset="0"/>
              </a:rPr>
              <a:t> della Life Technologies o l</a:t>
            </a:r>
            <a:r>
              <a:rPr lang="it-IT" sz="1200" dirty="0">
                <a:latin typeface="Arial" charset="0"/>
              </a:rPr>
              <a:t>’</a:t>
            </a:r>
            <a:r>
              <a:rPr lang="it-IT" altLang="ja-JP" sz="1200" dirty="0">
                <a:latin typeface="Arial" charset="0"/>
              </a:rPr>
              <a:t> Oxford </a:t>
            </a:r>
            <a:r>
              <a:rPr lang="it-IT" altLang="ja-JP" sz="1200" dirty="0" err="1">
                <a:latin typeface="Arial" charset="0"/>
              </a:rPr>
              <a:t>Nanopore</a:t>
            </a:r>
            <a:r>
              <a:rPr lang="it-IT" altLang="ja-JP" sz="1200" dirty="0">
                <a:latin typeface="Arial" charset="0"/>
              </a:rPr>
              <a:t>, che puntano alla riduzione dei costi e al miglioramento della qualità dei sequenziamenti, non rinunciando all</a:t>
            </a:r>
            <a:r>
              <a:rPr lang="it-IT" sz="1200" dirty="0">
                <a:latin typeface="Arial" charset="0"/>
              </a:rPr>
              <a:t>’</a:t>
            </a:r>
            <a:r>
              <a:rPr lang="it-IT" altLang="ja-JP" sz="1200" dirty="0">
                <a:latin typeface="Arial" charset="0"/>
              </a:rPr>
              <a:t>elevato </a:t>
            </a:r>
            <a:r>
              <a:rPr lang="it-IT" altLang="ja-JP" sz="1200" dirty="0" err="1">
                <a:latin typeface="Arial" charset="0"/>
              </a:rPr>
              <a:t>throughput</a:t>
            </a:r>
            <a:r>
              <a:rPr lang="it-IT" altLang="ja-JP" sz="1200">
                <a:latin typeface="Arial" charset="0"/>
              </a:rPr>
              <a:t> che caratterizza i metodi NGS. </a:t>
            </a:r>
            <a:endParaRPr lang="it-IT" sz="1200">
              <a:latin typeface="Arial" charset="0"/>
            </a:endParaRPr>
          </a:p>
          <a:p>
            <a:pPr eaLnBrk="1" hangingPunct="1">
              <a:spcBef>
                <a:spcPct val="0"/>
              </a:spcBef>
            </a:pPr>
            <a:endParaRPr lang="it-IT" dirty="0">
              <a:latin typeface="Arial" charset="0"/>
            </a:endParaRPr>
          </a:p>
        </p:txBody>
      </p:sp>
      <p:sp>
        <p:nvSpPr>
          <p:cNvPr id="55299"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08ADD81F-DEBF-5D49-AC02-F653C530C208}" type="slidenum">
              <a:rPr lang="it-IT" sz="1200">
                <a:latin typeface="Arial" charset="0"/>
              </a:rPr>
              <a:pPr eaLnBrk="1" fontAlgn="base" hangingPunct="1">
                <a:spcBef>
                  <a:spcPct val="0"/>
                </a:spcBef>
                <a:spcAft>
                  <a:spcPct val="0"/>
                </a:spcAft>
              </a:pPr>
              <a:t>30</a:t>
            </a:fld>
            <a:endParaRPr lang="it-IT"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6"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z="1100" dirty="0">
              <a:latin typeface="Arial" charset="0"/>
            </a:endParaRPr>
          </a:p>
        </p:txBody>
      </p:sp>
      <p:sp>
        <p:nvSpPr>
          <p:cNvPr id="57347"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471F2995-3B45-CB4E-85DD-A1F0DA7433F4}" type="slidenum">
              <a:rPr lang="it-IT" sz="1200">
                <a:latin typeface="Arial" charset="0"/>
              </a:rPr>
              <a:pPr eaLnBrk="1" fontAlgn="base" hangingPunct="1">
                <a:spcBef>
                  <a:spcPct val="0"/>
                </a:spcBef>
                <a:spcAft>
                  <a:spcPct val="0"/>
                </a:spcAft>
              </a:pPr>
              <a:t>31</a:t>
            </a:fld>
            <a:endParaRPr lang="it-IT"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FA9246-C099-164A-A4D1-6F4617DF849F}" type="slidenum">
              <a:rPr lang="en-US" smtClean="0"/>
              <a:t>34</a:t>
            </a:fld>
            <a:endParaRPr lang="en-US"/>
          </a:p>
        </p:txBody>
      </p:sp>
    </p:spTree>
    <p:extLst>
      <p:ext uri="{BB962C8B-B14F-4D97-AF65-F5344CB8AC3E}">
        <p14:creationId xmlns:p14="http://schemas.microsoft.com/office/powerpoint/2010/main" val="615836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2466"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62467"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CF01340-0DC3-6541-9EF4-326303C8F2DE}" type="slidenum">
              <a:rPr lang="it-IT" sz="1200">
                <a:latin typeface="Arial" charset="0"/>
              </a:rPr>
              <a:pPr eaLnBrk="1" fontAlgn="base" hangingPunct="1">
                <a:spcBef>
                  <a:spcPct val="0"/>
                </a:spcBef>
                <a:spcAft>
                  <a:spcPct val="0"/>
                </a:spcAft>
              </a:pPr>
              <a:t>35</a:t>
            </a:fld>
            <a:endParaRPr lang="it-IT" sz="12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4"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64515"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F53E992D-D16E-084F-880C-C9F54255DEE5}" type="slidenum">
              <a:rPr lang="it-IT" sz="1200">
                <a:latin typeface="Arial" charset="0"/>
              </a:rPr>
              <a:pPr eaLnBrk="1" fontAlgn="base" hangingPunct="1">
                <a:spcBef>
                  <a:spcPct val="0"/>
                </a:spcBef>
                <a:spcAft>
                  <a:spcPct val="0"/>
                </a:spcAft>
              </a:pPr>
              <a:t>36</a:t>
            </a:fld>
            <a:endParaRPr lang="it-IT"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SINONIMO BIOINFORMATICS</a:t>
            </a:r>
          </a:p>
          <a:p>
            <a:r>
              <a:rPr lang="it-IT">
                <a:latin typeface="Arial" charset="0"/>
              </a:rPr>
              <a:t>A SUA VOLTA MOLTE DISCIPLINE FIGLIE</a:t>
            </a:r>
          </a:p>
        </p:txBody>
      </p:sp>
      <p:sp>
        <p:nvSpPr>
          <p:cNvPr id="4" name="Segnaposto numero diapositiva 3"/>
          <p:cNvSpPr>
            <a:spLocks noGrp="1"/>
          </p:cNvSpPr>
          <p:nvPr>
            <p:ph type="sldNum" sz="quarter" idx="5"/>
          </p:nvPr>
        </p:nvSpPr>
        <p:spPr/>
        <p:txBody>
          <a:bodyPr/>
          <a:lstStyle/>
          <a:p>
            <a:pPr>
              <a:defRPr/>
            </a:pPr>
            <a:fld id="{34F62D75-30B7-DB4E-A7CB-0BF0565B12FF}" type="slidenum">
              <a:rPr lang="it-IT"/>
              <a:pPr>
                <a:defRPr/>
              </a:pPr>
              <a:t>5</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2"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Arial" charset="0"/>
              </a:rPr>
              <a:t>Da transcibed dark matter a increase appreciation of the biological role or RNAs and integractions thereof</a:t>
            </a:r>
          </a:p>
          <a:p>
            <a:pPr eaLnBrk="1" hangingPunct="1">
              <a:spcBef>
                <a:spcPct val="0"/>
              </a:spcBef>
            </a:pPr>
            <a:r>
              <a:rPr lang="en-US">
                <a:latin typeface="Arial" charset="0"/>
                <a:cs typeface="Arial" charset="0"/>
              </a:rPr>
              <a:t>Concept of </a:t>
            </a:r>
            <a:r>
              <a:rPr lang="en-US" b="1">
                <a:latin typeface="Arial" charset="0"/>
                <a:cs typeface="Arial" charset="0"/>
              </a:rPr>
              <a:t>“transcribed dark matter”</a:t>
            </a:r>
            <a:r>
              <a:rPr lang="en-US" altLang="ja-JP">
                <a:latin typeface="Arial" charset="0"/>
                <a:cs typeface="Arial" charset="0"/>
              </a:rPr>
              <a:t>, i.e. transcripts with unknown function and meaning</a:t>
            </a:r>
            <a:endParaRPr lang="it-IT">
              <a:latin typeface="Arial" charset="0"/>
            </a:endParaRPr>
          </a:p>
        </p:txBody>
      </p:sp>
      <p:sp>
        <p:nvSpPr>
          <p:cNvPr id="66563"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EC71658-0B63-1949-9C90-D73B552211A5}" type="slidenum">
              <a:rPr lang="it-IT" sz="1200">
                <a:latin typeface="Arial" charset="0"/>
              </a:rPr>
              <a:pPr eaLnBrk="1" fontAlgn="base" hangingPunct="1">
                <a:spcBef>
                  <a:spcPct val="0"/>
                </a:spcBef>
                <a:spcAft>
                  <a:spcPct val="0"/>
                </a:spcAft>
              </a:pPr>
              <a:t>37</a:t>
            </a:fld>
            <a:endParaRPr lang="it-IT"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Computational and Statistical Genetics. </a:t>
            </a:r>
          </a:p>
        </p:txBody>
      </p:sp>
      <p:sp>
        <p:nvSpPr>
          <p:cNvPr id="4" name="Segnaposto numero diapositiva 3"/>
          <p:cNvSpPr>
            <a:spLocks noGrp="1"/>
          </p:cNvSpPr>
          <p:nvPr>
            <p:ph type="sldNum" sz="quarter" idx="5"/>
          </p:nvPr>
        </p:nvSpPr>
        <p:spPr/>
        <p:txBody>
          <a:bodyPr/>
          <a:lstStyle/>
          <a:p>
            <a:pPr>
              <a:defRPr/>
            </a:pPr>
            <a:fld id="{6CA9096E-8596-B445-916D-D4FBDE1ECA74}" type="slidenum">
              <a:rPr lang="it-IT"/>
              <a:pPr>
                <a:defRPr/>
              </a:pPr>
              <a:t>6</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sz="1600">
                <a:latin typeface="Arial" charset="0"/>
              </a:rPr>
              <a:t>Pharmacogenomics is the study of how genes affect a person’s response to drugs. </a:t>
            </a:r>
          </a:p>
          <a:p>
            <a:r>
              <a:rPr lang="it-IT" sz="1600">
                <a:latin typeface="Arial" charset="0"/>
              </a:rPr>
              <a:t>This relatively new field combines pharmacology (the science of drugs) and genomics (the study of genes and their functions) to develop effective, safe medications and doses that will be tailored to a person’s genetic makeup.</a:t>
            </a:r>
          </a:p>
        </p:txBody>
      </p:sp>
      <p:sp>
        <p:nvSpPr>
          <p:cNvPr id="4" name="Segnaposto numero diapositiva 3"/>
          <p:cNvSpPr>
            <a:spLocks noGrp="1"/>
          </p:cNvSpPr>
          <p:nvPr>
            <p:ph type="sldNum" sz="quarter" idx="5"/>
          </p:nvPr>
        </p:nvSpPr>
        <p:spPr/>
        <p:txBody>
          <a:bodyPr/>
          <a:lstStyle/>
          <a:p>
            <a:pPr>
              <a:defRPr/>
            </a:pPr>
            <a:fld id="{B5762A92-C6C2-1443-A507-09BDB7942A32}" type="slidenum">
              <a:rPr lang="it-IT"/>
              <a:pPr>
                <a:defRPr/>
              </a:pPr>
              <a:t>8</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0"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Biomedical informatics (BMI) is the interdisciplinary, scientific field that studies and pursues the effective uses of biomedical data, information, and knowledge for scientific inquiry, problem solving and decision making, motivated by efforts to improve human health.</a:t>
            </a:r>
          </a:p>
        </p:txBody>
      </p:sp>
      <p:sp>
        <p:nvSpPr>
          <p:cNvPr id="4" name="Segnaposto numero diapositiva 3"/>
          <p:cNvSpPr>
            <a:spLocks noGrp="1"/>
          </p:cNvSpPr>
          <p:nvPr>
            <p:ph type="sldNum" sz="quarter" idx="5"/>
          </p:nvPr>
        </p:nvSpPr>
        <p:spPr/>
        <p:txBody>
          <a:bodyPr/>
          <a:lstStyle/>
          <a:p>
            <a:pPr>
              <a:defRPr/>
            </a:pPr>
            <a:fld id="{521B05FE-51F9-574F-9D3F-1B431AD0FB0D}" type="slidenum">
              <a:rPr lang="it-IT"/>
              <a:pPr>
                <a:defRPr/>
              </a:pPr>
              <a:t>10</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9727037-AC9D-584E-BF4A-AF405D9861E2}" type="slidenum">
              <a:rPr lang="en-US" sz="1200">
                <a:latin typeface="Arial" charset="0"/>
              </a:rPr>
              <a:pPr eaLnBrk="1" fontAlgn="base" hangingPunct="1">
                <a:spcBef>
                  <a:spcPct val="0"/>
                </a:spcBef>
                <a:spcAft>
                  <a:spcPct val="0"/>
                </a:spcAft>
              </a:pPr>
              <a:t>14</a:t>
            </a:fld>
            <a:endParaRPr lang="en-US" sz="1200">
              <a:latin typeface="Arial"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07CB6B7-27E5-2447-BE22-B1CD169E0DF6}" type="slidenum">
              <a:rPr lang="en-US" sz="1200">
                <a:latin typeface="Arial" charset="0"/>
              </a:rPr>
              <a:pPr eaLnBrk="1" fontAlgn="base" hangingPunct="1">
                <a:spcBef>
                  <a:spcPct val="0"/>
                </a:spcBef>
                <a:spcAft>
                  <a:spcPct val="0"/>
                </a:spcAft>
              </a:pPr>
              <a:t>15</a:t>
            </a:fld>
            <a:endParaRPr lang="en-US" sz="1200">
              <a:latin typeface="Arial"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164FE6DB-B40D-5E4B-98FF-2630B6CF30BD}" type="slidenum">
              <a:rPr lang="en-US" sz="1200">
                <a:latin typeface="Arial" charset="0"/>
              </a:rPr>
              <a:pPr eaLnBrk="1" fontAlgn="base" hangingPunct="1">
                <a:spcBef>
                  <a:spcPct val="0"/>
                </a:spcBef>
                <a:spcAft>
                  <a:spcPct val="0"/>
                </a:spcAft>
              </a:pPr>
              <a:t>16</a:t>
            </a:fld>
            <a:endParaRPr lang="en-US" sz="1200">
              <a:latin typeface="Arial"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124A48F-D045-F548-8673-4AE49A1253FD}" type="slidenum">
              <a:rPr lang="en-US" sz="1200">
                <a:latin typeface="Arial" charset="0"/>
              </a:rPr>
              <a:pPr eaLnBrk="1" fontAlgn="base" hangingPunct="1">
                <a:spcBef>
                  <a:spcPct val="0"/>
                </a:spcBef>
                <a:spcAft>
                  <a:spcPct val="0"/>
                </a:spcAft>
              </a:pPr>
              <a:t>17</a:t>
            </a:fld>
            <a:endParaRPr lang="en-US" sz="1200">
              <a:latin typeface="Arial"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30/09/25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21953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30/09/25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331519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30/09/25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145849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30/09/25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09373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700A7CD4-421E-2C44-9AC0-D7476549365C}" type="datetimeFigureOut">
              <a:rPr lang="it-IT" smtClean="0"/>
              <a:t>30/09/25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52551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700A7CD4-421E-2C44-9AC0-D7476549365C}" type="datetimeFigureOut">
              <a:rPr lang="it-IT" smtClean="0"/>
              <a:t>30/09/25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99126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700A7CD4-421E-2C44-9AC0-D7476549365C}" type="datetimeFigureOut">
              <a:rPr lang="it-IT" smtClean="0"/>
              <a:t>30/09/25</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57388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data 2"/>
          <p:cNvSpPr>
            <a:spLocks noGrp="1"/>
          </p:cNvSpPr>
          <p:nvPr>
            <p:ph type="dt" sz="half" idx="10"/>
          </p:nvPr>
        </p:nvSpPr>
        <p:spPr/>
        <p:txBody>
          <a:bodyPr/>
          <a:lstStyle/>
          <a:p>
            <a:fld id="{700A7CD4-421E-2C44-9AC0-D7476549365C}" type="datetimeFigureOut">
              <a:rPr lang="it-IT" smtClean="0"/>
              <a:t>30/09/25</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98068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00A7CD4-421E-2C44-9AC0-D7476549365C}" type="datetimeFigureOut">
              <a:rPr lang="it-IT" smtClean="0"/>
              <a:t>30/09/25</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72029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00A7CD4-421E-2C44-9AC0-D7476549365C}" type="datetimeFigureOut">
              <a:rPr lang="it-IT" smtClean="0"/>
              <a:t>30/09/25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73688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00A7CD4-421E-2C44-9AC0-D7476549365C}" type="datetimeFigureOut">
              <a:rPr lang="it-IT" smtClean="0"/>
              <a:t>30/09/25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673944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A7CD4-421E-2C44-9AC0-D7476549365C}" type="datetimeFigureOut">
              <a:rPr lang="it-IT" smtClean="0"/>
              <a:t>30/09/25</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E1889-410C-DB4B-85D1-F20A9143A93D}" type="slidenum">
              <a:rPr lang="en-US" smtClean="0"/>
              <a:t>‹#›</a:t>
            </a:fld>
            <a:endParaRPr lang="en-US"/>
          </a:p>
        </p:txBody>
      </p:sp>
    </p:spTree>
    <p:extLst>
      <p:ext uri="{BB962C8B-B14F-4D97-AF65-F5344CB8AC3E}">
        <p14:creationId xmlns:p14="http://schemas.microsoft.com/office/powerpoint/2010/main" val="1144845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diagramLayout" Target="../diagrams/layout4.xml"/><Relationship Id="rId12"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27.jpeg"/><Relationship Id="rId5" Type="http://schemas.openxmlformats.org/officeDocument/2006/relationships/image" Target="../media/image26.jpeg"/><Relationship Id="rId10" Type="http://schemas.microsoft.com/office/2007/relationships/diagramDrawing" Target="../diagrams/drawing4.xml"/><Relationship Id="rId4" Type="http://schemas.openxmlformats.org/officeDocument/2006/relationships/image" Target="../media/image25.jpeg"/><Relationship Id="rId9" Type="http://schemas.openxmlformats.org/officeDocument/2006/relationships/diagramColors" Target="../diagrams/colors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B4D1D03F-60D3-B34B-B68C-182228270A22}"/>
              </a:ext>
            </a:extLst>
          </p:cNvPr>
          <p:cNvSpPr>
            <a:spLocks noGrp="1" noChangeArrowheads="1"/>
          </p:cNvSpPr>
          <p:nvPr>
            <p:ph type="ctrTitle"/>
          </p:nvPr>
        </p:nvSpPr>
        <p:spPr>
          <a:xfrm>
            <a:off x="395288" y="3643762"/>
            <a:ext cx="8458200" cy="3427485"/>
          </a:xfrm>
        </p:spPr>
        <p:txBody>
          <a:bodyPr>
            <a:noAutofit/>
          </a:bodyPr>
          <a:lstStyle/>
          <a:p>
            <a:pPr marL="342900" indent="-342900">
              <a:spcAft>
                <a:spcPts val="1200"/>
              </a:spcAft>
            </a:pPr>
            <a:r>
              <a:rPr lang="it-IT" altLang="en-US" sz="3200" i="1" dirty="0">
                <a:latin typeface="Arial" panose="020B0604020202020204" pitchFamily="34" charset="0"/>
                <a:ea typeface="ＭＳ Ｐゴシック" panose="020B0600070205080204" pitchFamily="34" charset="-128"/>
                <a:cs typeface="Arial" panose="020B0604020202020204" pitchFamily="34" charset="0"/>
              </a:rPr>
              <a:t>A.A. 2025-2026</a:t>
            </a:r>
            <a:br>
              <a:rPr lang="it-IT" altLang="en-US" sz="36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br>
            <a:r>
              <a:rPr lang="it-IT" altLang="en-US" sz="2800" dirty="0">
                <a:latin typeface="Arial" panose="020B0604020202020204" pitchFamily="34" charset="0"/>
                <a:ea typeface="ＭＳ Ｐゴシック" panose="020B0600070205080204" pitchFamily="34" charset="-128"/>
                <a:cs typeface="Arial" panose="020B0604020202020204" pitchFamily="34" charset="0"/>
              </a:rPr>
              <a:t>Master degree in </a:t>
            </a:r>
            <a:r>
              <a:rPr lang="it-IT" altLang="en-US" sz="2800" dirty="0" err="1">
                <a:latin typeface="Arial" panose="020B0604020202020204" pitchFamily="34" charset="0"/>
                <a:ea typeface="ＭＳ Ｐゴシック" panose="020B0600070205080204" pitchFamily="34" charset="-128"/>
                <a:cs typeface="Arial" panose="020B0604020202020204" pitchFamily="34" charset="0"/>
              </a:rPr>
              <a:t>Evolutionary</a:t>
            </a:r>
            <a:r>
              <a:rPr lang="it-IT" altLang="en-US" sz="2800" dirty="0">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latin typeface="Arial" panose="020B0604020202020204" pitchFamily="34" charset="0"/>
                <a:ea typeface="ＭＳ Ｐゴシック" panose="020B0600070205080204" pitchFamily="34" charset="-128"/>
                <a:cs typeface="Arial" panose="020B0604020202020204" pitchFamily="34" charset="0"/>
              </a:rPr>
              <a:t>Biology</a:t>
            </a:r>
            <a:br>
              <a:rPr lang="it-IT" altLang="en-US" sz="2800" dirty="0">
                <a:latin typeface="Arial" panose="020B0604020202020204" pitchFamily="34" charset="0"/>
                <a:ea typeface="ＭＳ Ｐゴシック" panose="020B0600070205080204" pitchFamily="34" charset="-128"/>
                <a:cs typeface="Arial" panose="020B0604020202020204" pitchFamily="34" charset="0"/>
              </a:rPr>
            </a:br>
            <a:r>
              <a:rPr lang="it-IT" altLang="en-US" sz="2800" i="1" dirty="0">
                <a:latin typeface="Arial" panose="020B0604020202020204" pitchFamily="34" charset="0"/>
                <a:ea typeface="ＭＳ Ｐゴシック" panose="020B0600070205080204" pitchFamily="34" charset="-128"/>
                <a:cs typeface="Arial" panose="020B0604020202020204" pitchFamily="34" charset="0"/>
              </a:rPr>
              <a:t>School of Science</a:t>
            </a:r>
            <a:br>
              <a:rPr lang="it-IT" altLang="en-US" sz="2800" i="1" dirty="0">
                <a:latin typeface="Arial" panose="020B0604020202020204" pitchFamily="34" charset="0"/>
                <a:ea typeface="ＭＳ Ｐゴシック" panose="020B0600070205080204" pitchFamily="34" charset="-128"/>
                <a:cs typeface="Arial" panose="020B0604020202020204" pitchFamily="34" charset="0"/>
              </a:rPr>
            </a:br>
            <a:r>
              <a:rPr lang="it-IT" altLang="en-US" sz="2800" i="1" dirty="0">
                <a:latin typeface="Arial" panose="020B0604020202020204" pitchFamily="34" charset="0"/>
                <a:ea typeface="ＭＳ Ｐゴシック" panose="020B0600070205080204" pitchFamily="34" charset="-128"/>
                <a:cs typeface="Arial" panose="020B0604020202020204" pitchFamily="34" charset="0"/>
              </a:rPr>
              <a:t>University of Padova</a:t>
            </a:r>
            <a:br>
              <a:rPr lang="it-IT" altLang="en-US" sz="2800" i="1" dirty="0">
                <a:latin typeface="Arial" panose="020B0604020202020204" pitchFamily="34" charset="0"/>
                <a:ea typeface="ＭＳ Ｐゴシック" panose="020B0600070205080204" pitchFamily="34" charset="-128"/>
                <a:cs typeface="Arial" panose="020B0604020202020204" pitchFamily="34" charset="0"/>
              </a:rPr>
            </a:br>
            <a:br>
              <a:rPr lang="it-IT" altLang="en-US" sz="2800" i="1" dirty="0">
                <a:latin typeface="Arial" panose="020B0604020202020204" pitchFamily="34" charset="0"/>
                <a:ea typeface="ＭＳ Ｐゴシック" panose="020B0600070205080204" pitchFamily="34" charset="-128"/>
                <a:cs typeface="Arial" panose="020B0604020202020204" pitchFamily="34" charset="0"/>
              </a:rPr>
            </a:br>
            <a:r>
              <a:rPr lang="it-IT" altLang="en-US" sz="32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MOLECULAR METHODS and </a:t>
            </a:r>
            <a:r>
              <a:rPr lang="it-IT" altLang="en-US" sz="48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BIOINFORMATICS</a:t>
            </a:r>
            <a:br>
              <a:rPr lang="it-IT" altLang="en-US" sz="3200" i="1" dirty="0">
                <a:latin typeface="Arial" panose="020B0604020202020204" pitchFamily="34" charset="0"/>
                <a:ea typeface="ＭＳ Ｐゴシック" panose="020B0600070205080204" pitchFamily="34" charset="-128"/>
                <a:cs typeface="Arial" panose="020B0604020202020204" pitchFamily="34" charset="0"/>
              </a:rPr>
            </a:br>
            <a:br>
              <a:rPr lang="it-IT" altLang="en-US" sz="3200" i="1" dirty="0">
                <a:latin typeface="Arial" panose="020B0604020202020204" pitchFamily="34" charset="0"/>
                <a:ea typeface="ＭＳ Ｐゴシック" panose="020B0600070205080204" pitchFamily="34" charset="-128"/>
                <a:cs typeface="Arial" panose="020B0604020202020204" pitchFamily="34" charset="0"/>
              </a:rPr>
            </a:br>
            <a:r>
              <a:rPr lang="it-IT" altLang="en-US" sz="2800" dirty="0">
                <a:latin typeface="Arial" panose="020B0604020202020204" pitchFamily="34" charset="0"/>
                <a:cs typeface="Arial" panose="020B0604020202020204" pitchFamily="34" charset="0"/>
              </a:rPr>
              <a:t>Prof. STEFANIA BORTOLUZZI</a:t>
            </a:r>
            <a:br>
              <a:rPr lang="it-IT" altLang="en-US" sz="3200" dirty="0"/>
            </a:br>
            <a:br>
              <a:rPr lang="it-IT" altLang="en-US" sz="3200" dirty="0">
                <a:ea typeface="ＭＳ Ｐゴシック" panose="020B0600070205080204" pitchFamily="34" charset="-128"/>
              </a:rPr>
            </a:br>
            <a:br>
              <a:rPr lang="it-IT" altLang="en-US" sz="32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solidFill>
                  <a:srgbClr val="CC0000"/>
                </a:solidFill>
                <a:ea typeface="ＭＳ Ｐゴシック" panose="020B0600070205080204" pitchFamily="34" charset="-128"/>
              </a:rPr>
            </a:br>
            <a:endParaRPr lang="it-IT" altLang="en-US" sz="4000" dirty="0">
              <a:solidFill>
                <a:srgbClr val="CC0000"/>
              </a:solidFill>
              <a:ea typeface="ＭＳ Ｐゴシック" panose="020B0600070205080204" pitchFamily="34" charset="-128"/>
            </a:endParaRPr>
          </a:p>
        </p:txBody>
      </p:sp>
      <p:sp>
        <p:nvSpPr>
          <p:cNvPr id="14338" name="TextBox 1">
            <a:extLst>
              <a:ext uri="{FF2B5EF4-FFF2-40B4-BE49-F238E27FC236}">
                <a16:creationId xmlns:a16="http://schemas.microsoft.com/office/drawing/2014/main" id="{7539CCF2-85B9-5147-9401-EDD8D9BC5A7F}"/>
              </a:ext>
            </a:extLst>
          </p:cNvPr>
          <p:cNvSpPr txBox="1">
            <a:spLocks noChangeArrowheads="1"/>
          </p:cNvSpPr>
          <p:nvPr/>
        </p:nvSpPr>
        <p:spPr bwMode="auto">
          <a:xfrm>
            <a:off x="1331913" y="3573016"/>
            <a:ext cx="6192837"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br>
              <a:rPr lang="it-IT" altLang="en-US" sz="2800" dirty="0"/>
            </a:br>
            <a:endParaRPr lang="en-US"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66409"/>
            <a:ext cx="7037387" cy="485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BIOINFORMATICS</a:t>
            </a:r>
          </a:p>
        </p:txBody>
      </p:sp>
      <p:sp>
        <p:nvSpPr>
          <p:cNvPr id="3" name="Rettangolo 2"/>
          <p:cNvSpPr/>
          <p:nvPr/>
        </p:nvSpPr>
        <p:spPr>
          <a:xfrm>
            <a:off x="741363" y="1073150"/>
            <a:ext cx="7905750" cy="708025"/>
          </a:xfrm>
          <a:prstGeom prst="rect">
            <a:avLst/>
          </a:prstGeom>
          <a:solidFill>
            <a:schemeClr val="bg1">
              <a:alpha val="69000"/>
            </a:schemeClr>
          </a:solidFill>
        </p:spPr>
        <p:txBody>
          <a:bodyPr>
            <a:spAutoFit/>
          </a:bodyPr>
          <a:lstStyle/>
          <a:p>
            <a:pPr algn="ctr" fontAlgn="auto">
              <a:spcBef>
                <a:spcPts val="0"/>
              </a:spcBef>
              <a:spcAft>
                <a:spcPts val="0"/>
              </a:spcAft>
              <a:defRPr/>
            </a:pPr>
            <a:r>
              <a:rPr lang="en-US" sz="2000" dirty="0">
                <a:solidFill>
                  <a:schemeClr val="accent3">
                    <a:lumMod val="50000"/>
                  </a:schemeClr>
                </a:solidFill>
                <a:latin typeface="Arial"/>
                <a:ea typeface="+mn-ea"/>
                <a:cs typeface="Arial"/>
              </a:rPr>
              <a:t>The study and application of computing methods to improve communication, understanding, and management of medical data</a:t>
            </a:r>
          </a:p>
        </p:txBody>
      </p:sp>
    </p:spTree>
    <p:extLst>
      <p:ext uri="{BB962C8B-B14F-4D97-AF65-F5344CB8AC3E}">
        <p14:creationId xmlns:p14="http://schemas.microsoft.com/office/powerpoint/2010/main" val="87300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423988"/>
          </a:xfrm>
          <a:gradFill flip="none" rotWithShape="1">
            <a:gsLst>
              <a:gs pos="0">
                <a:schemeClr val="accent5">
                  <a:lumMod val="75000"/>
                </a:schemeClr>
              </a:gs>
              <a:gs pos="100000">
                <a:srgbClr val="008000"/>
              </a:gs>
            </a:gsLst>
            <a:path path="rect">
              <a:fillToRect l="100000" t="100000"/>
            </a:path>
            <a:tileRect r="-100000" b="-100000"/>
          </a:gradFill>
        </p:spPr>
        <p:txBody>
          <a:bodyPr rtlCol="0">
            <a:noAutofit/>
          </a:bodyPr>
          <a:lstStyle/>
          <a:p>
            <a:pPr eaLnBrk="1" fontAlgn="auto" hangingPunct="1">
              <a:spcAft>
                <a:spcPts val="0"/>
              </a:spcAft>
              <a:defRPr/>
            </a:pPr>
            <a:r>
              <a:rPr lang="it-IT" sz="4300" dirty="0">
                <a:solidFill>
                  <a:srgbClr val="FFFFFF"/>
                </a:solidFill>
                <a:ea typeface="+mj-ea"/>
                <a:cs typeface="+mj-cs"/>
              </a:rPr>
              <a:t>BIOINFORMATICS: </a:t>
            </a:r>
            <a:br>
              <a:rPr lang="it-IT" sz="4300" dirty="0">
                <a:solidFill>
                  <a:srgbClr val="FFFFFF"/>
                </a:solidFill>
              </a:rPr>
            </a:br>
            <a:r>
              <a:rPr lang="it-IT" sz="4300" dirty="0" err="1"/>
              <a:t>Main</a:t>
            </a:r>
            <a:r>
              <a:rPr lang="it-IT" sz="4300" dirty="0"/>
              <a:t> </a:t>
            </a:r>
            <a:r>
              <a:rPr lang="it-IT" sz="4300" dirty="0" err="1"/>
              <a:t>areas</a:t>
            </a:r>
            <a:endParaRPr lang="it-IT" sz="4300" b="1" dirty="0">
              <a:ea typeface="+mj-ea"/>
              <a:cs typeface="+mj-cs"/>
            </a:endParaRPr>
          </a:p>
        </p:txBody>
      </p:sp>
      <p:sp>
        <p:nvSpPr>
          <p:cNvPr id="3" name="Segnaposto contenuto 2"/>
          <p:cNvSpPr>
            <a:spLocks noGrp="1"/>
          </p:cNvSpPr>
          <p:nvPr>
            <p:ph idx="1"/>
          </p:nvPr>
        </p:nvSpPr>
        <p:spPr>
          <a:xfrm>
            <a:off x="264318" y="1755765"/>
            <a:ext cx="8615363" cy="4525962"/>
          </a:xfrm>
        </p:spPr>
        <p:txBody>
          <a:bodyPr rtlCol="0">
            <a:noAutofit/>
          </a:bodyPr>
          <a:lstStyle/>
          <a:p>
            <a:r>
              <a:rPr lang="en-US" sz="2800" dirty="0">
                <a:latin typeface="Arial" panose="020B0604020202020204" pitchFamily="34" charset="0"/>
                <a:cs typeface="Arial" panose="020B0604020202020204" pitchFamily="34" charset="0"/>
              </a:rPr>
              <a:t>Development and implementation of </a:t>
            </a:r>
            <a:r>
              <a:rPr lang="en-US" sz="2800" b="1" dirty="0">
                <a:latin typeface="Arial" panose="020B0604020202020204" pitchFamily="34" charset="0"/>
                <a:cs typeface="Arial" panose="020B0604020202020204" pitchFamily="34" charset="0"/>
              </a:rPr>
              <a:t>software</a:t>
            </a:r>
            <a:r>
              <a:rPr lang="en-US" sz="2800" dirty="0">
                <a:latin typeface="Arial" panose="020B0604020202020204" pitchFamily="34" charset="0"/>
                <a:cs typeface="Arial" panose="020B0604020202020204" pitchFamily="34" charset="0"/>
              </a:rPr>
              <a:t> to store, disseminate and process different types of information</a:t>
            </a:r>
          </a:p>
          <a:p>
            <a:r>
              <a:rPr lang="en-US" sz="2800" dirty="0">
                <a:latin typeface="Arial" panose="020B0604020202020204" pitchFamily="34" charset="0"/>
                <a:cs typeface="Arial" panose="020B0604020202020204" pitchFamily="34" charset="0"/>
              </a:rPr>
              <a:t>Development of </a:t>
            </a:r>
            <a:r>
              <a:rPr lang="en-US" sz="2800" b="1" dirty="0">
                <a:latin typeface="Arial" panose="020B0604020202020204" pitchFamily="34" charset="0"/>
                <a:cs typeface="Arial" panose="020B0604020202020204" pitchFamily="34" charset="0"/>
              </a:rPr>
              <a:t>new algorithms and statistical methods</a:t>
            </a:r>
            <a:r>
              <a:rPr lang="en-US" sz="2800" dirty="0">
                <a:latin typeface="Arial" panose="020B0604020202020204" pitchFamily="34" charset="0"/>
                <a:cs typeface="Arial" panose="020B0604020202020204" pitchFamily="34" charset="0"/>
              </a:rPr>
              <a:t> to integrate different data, search and study different types of relationships and interactions in large datasets</a:t>
            </a:r>
          </a:p>
          <a:p>
            <a:r>
              <a:rPr lang="en-US" sz="2800" b="1" dirty="0">
                <a:latin typeface="Arial" panose="020B0604020202020204" pitchFamily="34" charset="0"/>
                <a:cs typeface="Arial" panose="020B0604020202020204" pitchFamily="34" charset="0"/>
              </a:rPr>
              <a:t>Analysis and interpretation </a:t>
            </a:r>
            <a:r>
              <a:rPr lang="en-US" sz="2800" dirty="0">
                <a:latin typeface="Arial" panose="020B0604020202020204" pitchFamily="34" charset="0"/>
                <a:cs typeface="Arial" panose="020B0604020202020204" pitchFamily="34" charset="0"/>
              </a:rPr>
              <a:t>of various types of data, such as </a:t>
            </a:r>
            <a:r>
              <a:rPr lang="en-US" sz="2800" dirty="0" err="1">
                <a:latin typeface="Arial" panose="020B0604020202020204" pitchFamily="34" charset="0"/>
                <a:cs typeface="Arial" panose="020B0604020202020204" pitchFamily="34" charset="0"/>
              </a:rPr>
              <a:t>biosequences</a:t>
            </a:r>
            <a:r>
              <a:rPr lang="en-US" sz="2800" dirty="0">
                <a:latin typeface="Arial" panose="020B0604020202020204" pitchFamily="34" charset="0"/>
                <a:cs typeface="Arial" panose="020B0604020202020204" pitchFamily="34" charset="0"/>
              </a:rPr>
              <a:t>, structures, interactions, gene expression profiles, up to multi-modal omics data</a:t>
            </a:r>
          </a:p>
          <a:p>
            <a:pPr marL="0" indent="0" algn="just" eaLnBrk="1" fontAlgn="auto" hangingPunct="1">
              <a:spcAft>
                <a:spcPts val="0"/>
              </a:spcAft>
              <a:buFont typeface="Arial"/>
              <a:buNone/>
              <a:defRPr/>
            </a:pPr>
            <a:endParaRPr lang="it-IT"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12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9857" y="1594124"/>
            <a:ext cx="8637724" cy="4228850"/>
          </a:xfrm>
        </p:spPr>
        <p:txBody>
          <a:bodyPr rtlCol="0">
            <a:noAutofit/>
          </a:bodyPr>
          <a:lstStyle/>
          <a:p>
            <a:pPr algn="just">
              <a:spcBef>
                <a:spcPts val="300"/>
              </a:spcBef>
              <a:defRPr/>
            </a:pPr>
            <a:r>
              <a:rPr lang="da-DK" sz="2500" dirty="0">
                <a:latin typeface="Arial"/>
                <a:cs typeface="Arial"/>
              </a:rPr>
              <a:t>Databases (design, handling, ...)</a:t>
            </a:r>
          </a:p>
          <a:p>
            <a:pPr algn="just">
              <a:spcBef>
                <a:spcPts val="300"/>
              </a:spcBef>
              <a:defRPr/>
            </a:pPr>
            <a:r>
              <a:rPr lang="da-DK" sz="2500" dirty="0" err="1">
                <a:latin typeface="Arial"/>
                <a:cs typeface="Arial"/>
              </a:rPr>
              <a:t>Sequence</a:t>
            </a:r>
            <a:r>
              <a:rPr lang="da-DK" sz="2500" dirty="0">
                <a:latin typeface="Arial"/>
                <a:cs typeface="Arial"/>
              </a:rPr>
              <a:t> data </a:t>
            </a:r>
            <a:r>
              <a:rPr lang="da-DK" sz="2500" dirty="0" err="1">
                <a:latin typeface="Arial"/>
                <a:cs typeface="Arial"/>
              </a:rPr>
              <a:t>analysis</a:t>
            </a:r>
            <a:endParaRPr lang="da-DK" sz="2500" dirty="0">
              <a:latin typeface="Arial"/>
              <a:cs typeface="Arial"/>
            </a:endParaRPr>
          </a:p>
          <a:p>
            <a:pPr algn="just">
              <a:spcBef>
                <a:spcPts val="300"/>
              </a:spcBef>
              <a:defRPr/>
            </a:pPr>
            <a:r>
              <a:rPr lang="da-DK" sz="2500" dirty="0" err="1">
                <a:latin typeface="Arial"/>
                <a:cs typeface="Arial"/>
              </a:rPr>
              <a:t>Understading</a:t>
            </a:r>
            <a:r>
              <a:rPr lang="da-DK" sz="2500" dirty="0">
                <a:latin typeface="Arial"/>
                <a:cs typeface="Arial"/>
              </a:rPr>
              <a:t> evolution</a:t>
            </a:r>
          </a:p>
          <a:p>
            <a:pPr algn="just">
              <a:spcBef>
                <a:spcPts val="300"/>
              </a:spcBef>
              <a:defRPr/>
            </a:pPr>
            <a:r>
              <a:rPr lang="da-DK" sz="2500" dirty="0" err="1">
                <a:latin typeface="Arial"/>
                <a:cs typeface="Arial"/>
              </a:rPr>
              <a:t>Study</a:t>
            </a:r>
            <a:r>
              <a:rPr lang="da-DK" sz="2500" dirty="0">
                <a:latin typeface="Arial"/>
                <a:cs typeface="Arial"/>
              </a:rPr>
              <a:t> population </a:t>
            </a:r>
            <a:r>
              <a:rPr lang="da-DK" sz="2500" dirty="0" err="1">
                <a:latin typeface="Arial"/>
                <a:cs typeface="Arial"/>
              </a:rPr>
              <a:t>dynamics</a:t>
            </a:r>
            <a:endParaRPr lang="da-DK" sz="2500" dirty="0">
              <a:latin typeface="Arial"/>
              <a:cs typeface="Arial"/>
            </a:endParaRPr>
          </a:p>
          <a:p>
            <a:pPr algn="just">
              <a:spcBef>
                <a:spcPts val="300"/>
              </a:spcBef>
              <a:defRPr/>
            </a:pPr>
            <a:r>
              <a:rPr lang="da-DK" sz="2500" dirty="0">
                <a:latin typeface="Arial"/>
                <a:cs typeface="Arial"/>
              </a:rPr>
              <a:t>Analysis of gene </a:t>
            </a:r>
            <a:r>
              <a:rPr lang="da-DK" sz="2500" dirty="0" err="1">
                <a:latin typeface="Arial"/>
                <a:cs typeface="Arial"/>
              </a:rPr>
              <a:t>expression</a:t>
            </a:r>
            <a:r>
              <a:rPr lang="da-DK" sz="2500" dirty="0">
                <a:latin typeface="Arial"/>
                <a:cs typeface="Arial"/>
              </a:rPr>
              <a:t> data</a:t>
            </a:r>
          </a:p>
          <a:p>
            <a:pPr algn="just">
              <a:spcBef>
                <a:spcPts val="300"/>
              </a:spcBef>
              <a:defRPr/>
            </a:pPr>
            <a:r>
              <a:rPr lang="da-DK" sz="2500" dirty="0" err="1">
                <a:latin typeface="Arial"/>
                <a:cs typeface="Arial"/>
              </a:rPr>
              <a:t>Prediction</a:t>
            </a:r>
            <a:r>
              <a:rPr lang="da-DK" sz="2500" dirty="0">
                <a:latin typeface="Arial"/>
                <a:cs typeface="Arial"/>
              </a:rPr>
              <a:t> of </a:t>
            </a:r>
            <a:r>
              <a:rPr lang="da-DK" sz="2500" dirty="0" err="1">
                <a:latin typeface="Arial"/>
                <a:cs typeface="Arial"/>
              </a:rPr>
              <a:t>structures</a:t>
            </a:r>
            <a:endParaRPr lang="da-DK" sz="2500" dirty="0">
              <a:latin typeface="Arial"/>
              <a:cs typeface="Arial"/>
            </a:endParaRPr>
          </a:p>
          <a:p>
            <a:pPr algn="just">
              <a:spcBef>
                <a:spcPts val="300"/>
              </a:spcBef>
              <a:defRPr/>
            </a:pPr>
            <a:r>
              <a:rPr lang="da-DK" sz="2500" dirty="0" err="1">
                <a:latin typeface="Arial"/>
                <a:cs typeface="Arial"/>
              </a:rPr>
              <a:t>Prediction</a:t>
            </a:r>
            <a:r>
              <a:rPr lang="da-DK" sz="2500" dirty="0">
                <a:latin typeface="Arial"/>
                <a:cs typeface="Arial"/>
              </a:rPr>
              <a:t> of gene </a:t>
            </a:r>
            <a:r>
              <a:rPr lang="da-DK" sz="2500" dirty="0" err="1">
                <a:latin typeface="Arial"/>
                <a:cs typeface="Arial"/>
              </a:rPr>
              <a:t>functions</a:t>
            </a:r>
            <a:endParaRPr lang="da-DK" sz="2500" dirty="0">
              <a:latin typeface="Arial"/>
              <a:cs typeface="Arial"/>
            </a:endParaRPr>
          </a:p>
          <a:p>
            <a:pPr algn="just">
              <a:spcBef>
                <a:spcPts val="300"/>
              </a:spcBef>
              <a:defRPr/>
            </a:pPr>
            <a:r>
              <a:rPr lang="da-DK" sz="2500" dirty="0" err="1">
                <a:latin typeface="Arial"/>
                <a:cs typeface="Arial"/>
              </a:rPr>
              <a:t>Identification</a:t>
            </a:r>
            <a:r>
              <a:rPr lang="da-DK" sz="2500" dirty="0">
                <a:latin typeface="Arial"/>
                <a:cs typeface="Arial"/>
              </a:rPr>
              <a:t> of </a:t>
            </a:r>
            <a:r>
              <a:rPr lang="da-DK" sz="2500" dirty="0" err="1">
                <a:latin typeface="Arial"/>
                <a:cs typeface="Arial"/>
              </a:rPr>
              <a:t>risk</a:t>
            </a:r>
            <a:r>
              <a:rPr lang="da-DK" sz="2500" dirty="0">
                <a:latin typeface="Arial"/>
                <a:cs typeface="Arial"/>
              </a:rPr>
              <a:t> factors for </a:t>
            </a:r>
            <a:r>
              <a:rPr lang="da-DK" sz="2500" dirty="0" err="1">
                <a:latin typeface="Arial"/>
                <a:cs typeface="Arial"/>
              </a:rPr>
              <a:t>diseases</a:t>
            </a:r>
            <a:endParaRPr lang="da-DK" sz="2500" dirty="0">
              <a:latin typeface="Arial"/>
              <a:cs typeface="Arial"/>
            </a:endParaRPr>
          </a:p>
          <a:p>
            <a:pPr algn="just">
              <a:spcBef>
                <a:spcPts val="300"/>
              </a:spcBef>
              <a:defRPr/>
            </a:pPr>
            <a:r>
              <a:rPr lang="da-DK" sz="2500" dirty="0" err="1">
                <a:latin typeface="Arial"/>
                <a:cs typeface="Arial"/>
              </a:rPr>
              <a:t>Identification</a:t>
            </a:r>
            <a:r>
              <a:rPr lang="da-DK" sz="2500" dirty="0">
                <a:latin typeface="Arial"/>
                <a:cs typeface="Arial"/>
              </a:rPr>
              <a:t> of drug </a:t>
            </a:r>
            <a:r>
              <a:rPr lang="da-DK" sz="2500" dirty="0" err="1">
                <a:latin typeface="Arial"/>
                <a:cs typeface="Arial"/>
              </a:rPr>
              <a:t>targets</a:t>
            </a:r>
            <a:r>
              <a:rPr lang="da-DK" sz="2500" dirty="0">
                <a:latin typeface="Arial"/>
                <a:cs typeface="Arial"/>
              </a:rPr>
              <a:t> and drug design</a:t>
            </a:r>
          </a:p>
          <a:p>
            <a:pPr algn="just">
              <a:spcBef>
                <a:spcPts val="300"/>
              </a:spcBef>
              <a:defRPr/>
            </a:pPr>
            <a:r>
              <a:rPr lang="da-DK" sz="2500" dirty="0" err="1">
                <a:latin typeface="Arial"/>
                <a:cs typeface="Arial"/>
              </a:rPr>
              <a:t>Increase</a:t>
            </a:r>
            <a:r>
              <a:rPr lang="da-DK" sz="2500" dirty="0">
                <a:latin typeface="Arial"/>
                <a:cs typeface="Arial"/>
              </a:rPr>
              <a:t> </a:t>
            </a:r>
            <a:r>
              <a:rPr lang="da-DK" sz="2500" dirty="0" err="1">
                <a:latin typeface="Arial"/>
                <a:cs typeface="Arial"/>
              </a:rPr>
              <a:t>understanding</a:t>
            </a:r>
            <a:r>
              <a:rPr lang="da-DK" sz="2500" dirty="0">
                <a:latin typeface="Arial"/>
                <a:cs typeface="Arial"/>
              </a:rPr>
              <a:t> of </a:t>
            </a:r>
            <a:r>
              <a:rPr lang="da-DK" sz="2500" dirty="0" err="1">
                <a:latin typeface="Arial"/>
                <a:cs typeface="Arial"/>
              </a:rPr>
              <a:t>biology</a:t>
            </a:r>
            <a:r>
              <a:rPr lang="da-DK" sz="2500" dirty="0">
                <a:latin typeface="Arial"/>
                <a:cs typeface="Arial"/>
              </a:rPr>
              <a:t> at a </a:t>
            </a:r>
            <a:r>
              <a:rPr lang="da-DK" sz="2500" dirty="0" err="1">
                <a:latin typeface="Arial"/>
                <a:cs typeface="Arial"/>
              </a:rPr>
              <a:t>functional</a:t>
            </a:r>
            <a:r>
              <a:rPr lang="da-DK" sz="2500" dirty="0">
                <a:latin typeface="Arial"/>
                <a:cs typeface="Arial"/>
              </a:rPr>
              <a:t> </a:t>
            </a:r>
            <a:r>
              <a:rPr lang="da-DK" sz="2500" dirty="0" err="1">
                <a:latin typeface="Arial"/>
                <a:cs typeface="Arial"/>
              </a:rPr>
              <a:t>level</a:t>
            </a:r>
            <a:endParaRPr lang="da-DK" sz="2500" dirty="0">
              <a:latin typeface="Arial"/>
              <a:cs typeface="Arial"/>
            </a:endParaRPr>
          </a:p>
          <a:p>
            <a:pPr algn="just">
              <a:spcBef>
                <a:spcPts val="300"/>
              </a:spcBef>
              <a:defRPr/>
            </a:pPr>
            <a:r>
              <a:rPr lang="da-DK" sz="2500" dirty="0">
                <a:latin typeface="Arial"/>
                <a:cs typeface="Arial"/>
              </a:rPr>
              <a:t>Model the </a:t>
            </a:r>
            <a:r>
              <a:rPr lang="da-DK" sz="2500" dirty="0" err="1">
                <a:latin typeface="Arial"/>
                <a:cs typeface="Arial"/>
              </a:rPr>
              <a:t>functioning</a:t>
            </a:r>
            <a:r>
              <a:rPr lang="da-DK" sz="2500" dirty="0">
                <a:latin typeface="Arial"/>
                <a:cs typeface="Arial"/>
              </a:rPr>
              <a:t> of </a:t>
            </a:r>
            <a:r>
              <a:rPr lang="da-DK" sz="2500" dirty="0" err="1">
                <a:latin typeface="Arial"/>
                <a:cs typeface="Arial"/>
              </a:rPr>
              <a:t>cells</a:t>
            </a:r>
            <a:r>
              <a:rPr lang="da-DK" sz="2500" dirty="0">
                <a:latin typeface="Arial"/>
                <a:cs typeface="Arial"/>
              </a:rPr>
              <a:t> and </a:t>
            </a:r>
            <a:r>
              <a:rPr lang="da-DK" sz="2500" dirty="0" err="1">
                <a:latin typeface="Arial"/>
                <a:cs typeface="Arial"/>
              </a:rPr>
              <a:t>organisms</a:t>
            </a:r>
            <a:r>
              <a:rPr lang="da-DK" sz="2500" dirty="0">
                <a:latin typeface="Arial"/>
                <a:cs typeface="Arial"/>
              </a:rPr>
              <a:t>, </a:t>
            </a:r>
            <a:r>
              <a:rPr lang="da-DK" sz="2500" dirty="0" err="1">
                <a:latin typeface="Arial"/>
                <a:cs typeface="Arial"/>
              </a:rPr>
              <a:t>e.g</a:t>
            </a:r>
            <a:r>
              <a:rPr lang="da-DK" sz="2500" dirty="0">
                <a:latin typeface="Arial"/>
                <a:cs typeface="Arial"/>
              </a:rPr>
              <a:t>. </a:t>
            </a:r>
            <a:r>
              <a:rPr lang="da-DK" sz="2500" dirty="0" err="1">
                <a:latin typeface="Arial"/>
                <a:cs typeface="Arial"/>
              </a:rPr>
              <a:t>through</a:t>
            </a:r>
            <a:r>
              <a:rPr lang="da-DK" sz="2500" dirty="0">
                <a:latin typeface="Arial"/>
                <a:cs typeface="Arial"/>
              </a:rPr>
              <a:t> </a:t>
            </a:r>
            <a:r>
              <a:rPr lang="da-DK" sz="2500" dirty="0" err="1">
                <a:latin typeface="Arial"/>
                <a:cs typeface="Arial"/>
              </a:rPr>
              <a:t>regulatory</a:t>
            </a:r>
            <a:r>
              <a:rPr lang="da-DK" sz="2500" dirty="0">
                <a:latin typeface="Arial"/>
                <a:cs typeface="Arial"/>
              </a:rPr>
              <a:t> and </a:t>
            </a:r>
            <a:r>
              <a:rPr lang="da-DK" sz="2500" dirty="0" err="1">
                <a:latin typeface="Arial"/>
                <a:cs typeface="Arial"/>
              </a:rPr>
              <a:t>metabolic</a:t>
            </a:r>
            <a:r>
              <a:rPr lang="da-DK" sz="2500" dirty="0">
                <a:latin typeface="Arial"/>
                <a:cs typeface="Arial"/>
              </a:rPr>
              <a:t> </a:t>
            </a:r>
            <a:r>
              <a:rPr lang="da-DK" sz="2500" dirty="0" err="1">
                <a:latin typeface="Arial"/>
                <a:cs typeface="Arial"/>
              </a:rPr>
              <a:t>networks</a:t>
            </a:r>
            <a:endParaRPr lang="en-US" sz="2500" dirty="0">
              <a:latin typeface="Arial"/>
              <a:ea typeface="+mn-ea"/>
              <a:cs typeface="Arial"/>
            </a:endParaRPr>
          </a:p>
        </p:txBody>
      </p:sp>
      <p:sp>
        <p:nvSpPr>
          <p:cNvPr id="5" name="Title 4">
            <a:extLst>
              <a:ext uri="{FF2B5EF4-FFF2-40B4-BE49-F238E27FC236}">
                <a16:creationId xmlns:a16="http://schemas.microsoft.com/office/drawing/2014/main" id="{6A8EDF86-5548-82D7-0D90-3A3E268A88AB}"/>
              </a:ext>
            </a:extLst>
          </p:cNvPr>
          <p:cNvSpPr>
            <a:spLocks noGrp="1"/>
          </p:cNvSpPr>
          <p:nvPr>
            <p:ph type="title"/>
          </p:nvPr>
        </p:nvSpPr>
        <p:spPr/>
        <p:txBody>
          <a:bodyPr/>
          <a:lstStyle/>
          <a:p>
            <a:endParaRPr lang="en-US"/>
          </a:p>
        </p:txBody>
      </p:sp>
      <p:sp>
        <p:nvSpPr>
          <p:cNvPr id="6" name="Titolo 1">
            <a:extLst>
              <a:ext uri="{FF2B5EF4-FFF2-40B4-BE49-F238E27FC236}">
                <a16:creationId xmlns:a16="http://schemas.microsoft.com/office/drawing/2014/main" id="{CF5E09CD-76C2-455A-357E-88DD528ED8C1}"/>
              </a:ext>
            </a:extLst>
          </p:cNvPr>
          <p:cNvSpPr txBox="1">
            <a:spLocks/>
          </p:cNvSpPr>
          <p:nvPr/>
        </p:nvSpPr>
        <p:spPr>
          <a:xfrm>
            <a:off x="0" y="-15875"/>
            <a:ext cx="9144000" cy="1423988"/>
          </a:xfrm>
          <a:prstGeom prst="rect">
            <a:avLst/>
          </a:prstGeom>
          <a:gradFill flip="none" rotWithShape="1">
            <a:gsLst>
              <a:gs pos="0">
                <a:schemeClr val="accent5">
                  <a:lumMod val="75000"/>
                </a:schemeClr>
              </a:gs>
              <a:gs pos="100000">
                <a:srgbClr val="008000"/>
              </a:gs>
            </a:gsLst>
            <a:path path="rect">
              <a:fillToRect l="100000" t="100000"/>
            </a:path>
            <a:tileRect r="-100000" b="-100000"/>
          </a:gra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it-IT" sz="4300" dirty="0">
                <a:solidFill>
                  <a:srgbClr val="FFFFFF"/>
                </a:solidFill>
              </a:rPr>
              <a:t>BIOINFORMATICS: </a:t>
            </a:r>
            <a:r>
              <a:rPr lang="it-IT" sz="4300" dirty="0" err="1"/>
              <a:t>Aims</a:t>
            </a:r>
            <a:endParaRPr lang="it-IT" sz="4300" b="1" dirty="0"/>
          </a:p>
        </p:txBody>
      </p:sp>
    </p:spTree>
    <p:extLst>
      <p:ext uri="{BB962C8B-B14F-4D97-AF65-F5344CB8AC3E}">
        <p14:creationId xmlns:p14="http://schemas.microsoft.com/office/powerpoint/2010/main" val="78366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extLst>
              <p:ext uri="{D42A27DB-BD31-4B8C-83A1-F6EECF244321}">
                <p14:modId xmlns:p14="http://schemas.microsoft.com/office/powerpoint/2010/main" val="4168610667"/>
              </p:ext>
            </p:extLst>
          </p:nvPr>
        </p:nvGraphicFramePr>
        <p:xfrm>
          <a:off x="0" y="493286"/>
          <a:ext cx="9311217" cy="5757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879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2" descr="04_03aProkEukCellSize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1414463"/>
            <a:ext cx="6437312" cy="4827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pic>
      <p:sp>
        <p:nvSpPr>
          <p:cNvPr id="32770"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dirty="0">
                <a:solidFill>
                  <a:schemeClr val="bg1"/>
                </a:solidFill>
                <a:latin typeface="Arial" charset="0"/>
              </a:rPr>
              <a:t>CELL</a:t>
            </a:r>
          </a:p>
        </p:txBody>
      </p:sp>
    </p:spTree>
    <p:extLst>
      <p:ext uri="{BB962C8B-B14F-4D97-AF65-F5344CB8AC3E}">
        <p14:creationId xmlns:p14="http://schemas.microsoft.com/office/powerpoint/2010/main" val="817883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49263" y="769938"/>
            <a:ext cx="8229600" cy="1143000"/>
          </a:xfrm>
        </p:spPr>
        <p:txBody>
          <a:bodyPr>
            <a:normAutofit/>
          </a:bodyPr>
          <a:lstStyle/>
          <a:p>
            <a:pPr eaLnBrk="1" hangingPunct="1"/>
            <a:r>
              <a:rPr lang="en-US" sz="4000" dirty="0">
                <a:solidFill>
                  <a:srgbClr val="0070C0"/>
                </a:solidFill>
                <a:latin typeface="Arial" charset="0"/>
              </a:rPr>
              <a:t>The role of bioinformatics</a:t>
            </a:r>
          </a:p>
        </p:txBody>
      </p:sp>
      <p:sp>
        <p:nvSpPr>
          <p:cNvPr id="38914" name="Rectangle 3"/>
          <p:cNvSpPr>
            <a:spLocks noGrp="1" noChangeArrowheads="1"/>
          </p:cNvSpPr>
          <p:nvPr>
            <p:ph type="body" idx="1"/>
          </p:nvPr>
        </p:nvSpPr>
        <p:spPr>
          <a:xfrm>
            <a:off x="354013" y="2047875"/>
            <a:ext cx="8229600" cy="4525963"/>
          </a:xfrm>
        </p:spPr>
        <p:txBody>
          <a:bodyPr>
            <a:normAutofit/>
          </a:bodyPr>
          <a:lstStyle/>
          <a:p>
            <a:pPr marL="0" indent="0" eaLnBrk="1" hangingPunct="1">
              <a:buNone/>
            </a:pPr>
            <a:r>
              <a:rPr lang="en-US" sz="2800" dirty="0">
                <a:latin typeface="Arial" panose="020B0604020202020204" pitchFamily="34" charset="0"/>
                <a:cs typeface="Arial" panose="020B0604020202020204" pitchFamily="34" charset="0"/>
              </a:rPr>
              <a:t>These billions of sequences present challenges and opportunities, to study many different biological problems, such as: </a:t>
            </a:r>
          </a:p>
          <a:p>
            <a:pPr lvl="1"/>
            <a:r>
              <a:rPr lang="en-US" dirty="0">
                <a:latin typeface="Arial" panose="020B0604020202020204" pitchFamily="34" charset="0"/>
                <a:cs typeface="Arial" panose="020B0604020202020204" pitchFamily="34" charset="0"/>
              </a:rPr>
              <a:t>Cell states in relation to cell cycle, differentiation, disease etc. </a:t>
            </a:r>
          </a:p>
          <a:p>
            <a:pPr lvl="1"/>
            <a:r>
              <a:rPr lang="en-US" dirty="0">
                <a:latin typeface="Arial" panose="020B0604020202020204" pitchFamily="34" charset="0"/>
                <a:cs typeface="Arial" panose="020B0604020202020204" pitchFamily="34" charset="0"/>
              </a:rPr>
              <a:t>Process regulation, …</a:t>
            </a:r>
          </a:p>
        </p:txBody>
      </p:sp>
      <p:sp>
        <p:nvSpPr>
          <p:cNvPr id="2" name="Rectangle 2">
            <a:extLst>
              <a:ext uri="{FF2B5EF4-FFF2-40B4-BE49-F238E27FC236}">
                <a16:creationId xmlns:a16="http://schemas.microsoft.com/office/drawing/2014/main" id="{D2ABF7E4-8942-BDC4-0DDE-ACA2905E7CAB}"/>
              </a:ext>
            </a:extLst>
          </p:cNvPr>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dirty="0">
                <a:solidFill>
                  <a:schemeClr val="bg1"/>
                </a:solidFill>
                <a:latin typeface="Arial" charset="0"/>
              </a:rPr>
              <a:t>CELL</a:t>
            </a:r>
          </a:p>
        </p:txBody>
      </p:sp>
    </p:spTree>
    <p:extLst>
      <p:ext uri="{BB962C8B-B14F-4D97-AF65-F5344CB8AC3E}">
        <p14:creationId xmlns:p14="http://schemas.microsoft.com/office/powerpoint/2010/main" val="76205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4224" y="830263"/>
            <a:ext cx="4949825" cy="602773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grpSp>
        <p:nvGrpSpPr>
          <p:cNvPr id="40962" name="Group 4"/>
          <p:cNvGrpSpPr>
            <a:grpSpLocks/>
          </p:cNvGrpSpPr>
          <p:nvPr/>
        </p:nvGrpSpPr>
        <p:grpSpPr bwMode="auto">
          <a:xfrm>
            <a:off x="190179" y="1136650"/>
            <a:ext cx="5467473" cy="4991100"/>
            <a:chOff x="1242" y="576"/>
            <a:chExt cx="4662" cy="3841"/>
          </a:xfrm>
        </p:grpSpPr>
        <p:sp>
          <p:nvSpPr>
            <p:cNvPr id="40965" name="Line 6"/>
            <p:cNvSpPr>
              <a:spLocks noChangeShapeType="1"/>
            </p:cNvSpPr>
            <p:nvPr/>
          </p:nvSpPr>
          <p:spPr bwMode="auto">
            <a:xfrm>
              <a:off x="1247" y="3504"/>
              <a:ext cx="2448" cy="0"/>
            </a:xfrm>
            <a:prstGeom prst="line">
              <a:avLst/>
            </a:prstGeom>
            <a:noFill/>
            <a:ln w="28575">
              <a:solidFill>
                <a:schemeClr val="tx1"/>
              </a:solidFill>
              <a:round/>
              <a:headEnd type="arrow" w="med" len="lg"/>
              <a:tailEnd type="arrow"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0966" name="Line 7"/>
            <p:cNvSpPr>
              <a:spLocks noChangeShapeType="1"/>
            </p:cNvSpPr>
            <p:nvPr/>
          </p:nvSpPr>
          <p:spPr bwMode="auto">
            <a:xfrm rot="16200000">
              <a:off x="2663" y="1848"/>
              <a:ext cx="2448" cy="0"/>
            </a:xfrm>
            <a:prstGeom prst="line">
              <a:avLst/>
            </a:prstGeom>
            <a:noFill/>
            <a:ln w="28575">
              <a:solidFill>
                <a:schemeClr val="tx1"/>
              </a:solidFill>
              <a:round/>
              <a:headEnd type="arrow" w="med" len="lg"/>
              <a:tailEnd type="arrow"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0967" name="Text Box 8"/>
            <p:cNvSpPr txBox="1">
              <a:spLocks noChangeArrowheads="1"/>
            </p:cNvSpPr>
            <p:nvPr/>
          </p:nvSpPr>
          <p:spPr bwMode="auto">
            <a:xfrm>
              <a:off x="3950" y="1739"/>
              <a:ext cx="1954" cy="7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dirty="0">
                  <a:latin typeface="Arial" charset="0"/>
                </a:rPr>
                <a:t>TIME</a:t>
              </a:r>
              <a:r>
                <a:rPr lang="en-US" sz="2000" dirty="0">
                  <a:latin typeface="Arial" charset="0"/>
                </a:rPr>
                <a:t>    </a:t>
              </a:r>
            </a:p>
            <a:p>
              <a:r>
                <a:rPr lang="en-US" sz="1800" dirty="0">
                  <a:latin typeface="Arial" charset="0"/>
                </a:rPr>
                <a:t>Development</a:t>
              </a:r>
            </a:p>
            <a:p>
              <a:r>
                <a:rPr lang="en-US" sz="1800" dirty="0">
                  <a:latin typeface="Arial" charset="0"/>
                </a:rPr>
                <a:t>Differentiation</a:t>
              </a:r>
            </a:p>
          </p:txBody>
        </p:sp>
        <p:sp>
          <p:nvSpPr>
            <p:cNvPr id="40968" name="Text Box 9"/>
            <p:cNvSpPr txBox="1">
              <a:spLocks noChangeArrowheads="1"/>
            </p:cNvSpPr>
            <p:nvPr/>
          </p:nvSpPr>
          <p:spPr bwMode="auto">
            <a:xfrm>
              <a:off x="1242" y="3635"/>
              <a:ext cx="2584" cy="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2000" b="1" dirty="0">
                  <a:latin typeface="Arial" charset="0"/>
                </a:rPr>
                <a:t>Space and state</a:t>
              </a:r>
            </a:p>
            <a:p>
              <a:pPr algn="ctr"/>
              <a:r>
                <a:rPr lang="en-US" sz="2000" dirty="0">
                  <a:latin typeface="Arial" charset="0"/>
                </a:rPr>
                <a:t>Body region, physiology, </a:t>
              </a:r>
            </a:p>
            <a:p>
              <a:pPr algn="ctr"/>
              <a:r>
                <a:rPr lang="en-US" sz="2000" dirty="0">
                  <a:latin typeface="Arial" charset="0"/>
                </a:rPr>
                <a:t>pathology, pharmacology</a:t>
              </a:r>
            </a:p>
          </p:txBody>
        </p:sp>
        <p:pic>
          <p:nvPicPr>
            <p:cNvPr id="4096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 y="576"/>
              <a:ext cx="2520" cy="2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4" name="Rectangle 2"/>
          <p:cNvSpPr txBox="1">
            <a:spLocks noChangeArrowheads="1"/>
          </p:cNvSpPr>
          <p:nvPr/>
        </p:nvSpPr>
        <p:spPr>
          <a:xfrm>
            <a:off x="0" y="0"/>
            <a:ext cx="9144000" cy="830263"/>
          </a:xfrm>
          <a:prstGeom prst="rect">
            <a:avLst/>
          </a:prstGeom>
          <a:solidFill>
            <a:schemeClr val="accent3">
              <a:lumMod val="60000"/>
              <a:lumOff val="40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latin typeface="Arial" charset="0"/>
                <a:ea typeface="ＭＳ Ｐゴシック" charset="0"/>
                <a:cs typeface="Times New Roman" charset="0"/>
              </a:rPr>
              <a:t>ORGANISM</a:t>
            </a:r>
          </a:p>
        </p:txBody>
      </p:sp>
      <p:pic>
        <p:nvPicPr>
          <p:cNvPr id="40964"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5601" y="830263"/>
            <a:ext cx="4194175" cy="6027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574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107950" y="1663878"/>
            <a:ext cx="8907463" cy="4525963"/>
          </a:xfrm>
        </p:spPr>
        <p:txBody>
          <a:bodyPr rtlCol="0">
            <a:noAutofit/>
          </a:bodyPr>
          <a:lstStyle/>
          <a:p>
            <a:pPr eaLnBrk="1" fontAlgn="auto" hangingPunct="1">
              <a:spcAft>
                <a:spcPts val="0"/>
              </a:spcAft>
              <a:buFont typeface="Arial"/>
              <a:buChar char="•"/>
              <a:defRPr/>
            </a:pPr>
            <a:r>
              <a:rPr lang="en-US" sz="2800" dirty="0">
                <a:solidFill>
                  <a:srgbClr val="000000"/>
                </a:solidFill>
                <a:latin typeface="Arial"/>
                <a:ea typeface="+mn-ea"/>
                <a:cs typeface="Arial"/>
              </a:rPr>
              <a:t>Study of the genome, and particularly the set of genes expressed in RNA transcripts and protein products.</a:t>
            </a:r>
          </a:p>
          <a:p>
            <a:pPr eaLnBrk="1" fontAlgn="auto" hangingPunct="1">
              <a:spcAft>
                <a:spcPts val="0"/>
              </a:spcAft>
              <a:buFont typeface="Arial"/>
              <a:buChar char="•"/>
              <a:defRPr/>
            </a:pPr>
            <a:r>
              <a:rPr lang="en-US" sz="2800" dirty="0">
                <a:solidFill>
                  <a:srgbClr val="000000"/>
                </a:solidFill>
                <a:latin typeface="Arial"/>
                <a:ea typeface="+mn-ea"/>
                <a:cs typeface="Arial"/>
              </a:rPr>
              <a:t>Bioinformatic tools can be used to describe qualitative and quantitative changes in the elements considered:</a:t>
            </a:r>
          </a:p>
          <a:p>
            <a:pPr lvl="1">
              <a:buFont typeface="Arial"/>
              <a:buChar char="•"/>
              <a:defRPr/>
            </a:pPr>
            <a:r>
              <a:rPr lang="en-US" sz="2750" dirty="0">
                <a:solidFill>
                  <a:srgbClr val="000000"/>
                </a:solidFill>
                <a:latin typeface="Arial"/>
                <a:cs typeface="Arial"/>
              </a:rPr>
              <a:t>D</a:t>
            </a:r>
            <a:r>
              <a:rPr lang="en-US" sz="2750" dirty="0">
                <a:solidFill>
                  <a:srgbClr val="000000"/>
                </a:solidFill>
                <a:latin typeface="Arial"/>
                <a:ea typeface="+mn-ea"/>
                <a:cs typeface="Arial"/>
              </a:rPr>
              <a:t>uring development</a:t>
            </a:r>
          </a:p>
          <a:p>
            <a:pPr lvl="1">
              <a:buFont typeface="Arial"/>
              <a:buChar char="•"/>
              <a:defRPr/>
            </a:pPr>
            <a:r>
              <a:rPr lang="en-US" sz="2750" dirty="0">
                <a:solidFill>
                  <a:srgbClr val="000000"/>
                </a:solidFill>
                <a:latin typeface="Arial"/>
                <a:cs typeface="Arial"/>
              </a:rPr>
              <a:t>I</a:t>
            </a:r>
            <a:r>
              <a:rPr lang="en-US" sz="2750" dirty="0">
                <a:solidFill>
                  <a:srgbClr val="000000"/>
                </a:solidFill>
                <a:latin typeface="Arial"/>
                <a:ea typeface="+mn-ea"/>
                <a:cs typeface="Arial"/>
              </a:rPr>
              <a:t>n relation to the different areas of the body</a:t>
            </a:r>
          </a:p>
          <a:p>
            <a:pPr lvl="1">
              <a:buFont typeface="Arial"/>
              <a:buChar char="•"/>
              <a:defRPr/>
            </a:pPr>
            <a:r>
              <a:rPr lang="en-US" sz="2750" dirty="0">
                <a:solidFill>
                  <a:srgbClr val="000000"/>
                </a:solidFill>
                <a:latin typeface="Arial"/>
                <a:ea typeface="+mn-ea"/>
                <a:cs typeface="Arial"/>
              </a:rPr>
              <a:t>In a very broad range of physiological or pathological states</a:t>
            </a:r>
          </a:p>
          <a:p>
            <a:pPr lvl="1">
              <a:buFont typeface="Arial"/>
              <a:buChar char="•"/>
              <a:defRPr/>
            </a:pPr>
            <a:r>
              <a:rPr lang="en-US" sz="2750" dirty="0">
                <a:solidFill>
                  <a:srgbClr val="000000"/>
                </a:solidFill>
                <a:latin typeface="Arial"/>
                <a:cs typeface="Arial"/>
              </a:rPr>
              <a:t>With cell and spatial resolution</a:t>
            </a:r>
            <a:endParaRPr lang="en-US" sz="2750" dirty="0">
              <a:latin typeface="Arial"/>
              <a:ea typeface="+mn-ea"/>
              <a:cs typeface="Arial"/>
            </a:endParaRPr>
          </a:p>
        </p:txBody>
      </p:sp>
      <p:sp>
        <p:nvSpPr>
          <p:cNvPr id="2" name="Rectangle 2">
            <a:extLst>
              <a:ext uri="{FF2B5EF4-FFF2-40B4-BE49-F238E27FC236}">
                <a16:creationId xmlns:a16="http://schemas.microsoft.com/office/drawing/2014/main" id="{4280626E-DC42-48B3-0CA3-002D5037B7B8}"/>
              </a:ext>
            </a:extLst>
          </p:cNvPr>
          <p:cNvSpPr txBox="1">
            <a:spLocks noChangeArrowheads="1"/>
          </p:cNvSpPr>
          <p:nvPr/>
        </p:nvSpPr>
        <p:spPr>
          <a:xfrm>
            <a:off x="0" y="0"/>
            <a:ext cx="9144000" cy="830263"/>
          </a:xfrm>
          <a:prstGeom prst="rect">
            <a:avLst/>
          </a:prstGeom>
          <a:solidFill>
            <a:schemeClr val="accent3">
              <a:lumMod val="60000"/>
              <a:lumOff val="40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latin typeface="Arial" charset="0"/>
                <a:ea typeface="ＭＳ Ｐゴシック" charset="0"/>
                <a:cs typeface="Times New Roman" charset="0"/>
              </a:rPr>
              <a:t>ORGANISM</a:t>
            </a:r>
          </a:p>
        </p:txBody>
      </p:sp>
      <p:sp>
        <p:nvSpPr>
          <p:cNvPr id="6" name="Rectangle 2">
            <a:extLst>
              <a:ext uri="{FF2B5EF4-FFF2-40B4-BE49-F238E27FC236}">
                <a16:creationId xmlns:a16="http://schemas.microsoft.com/office/drawing/2014/main" id="{ED0CAFAF-B554-399B-F00D-DE0E8F19E384}"/>
              </a:ext>
            </a:extLst>
          </p:cNvPr>
          <p:cNvSpPr txBox="1">
            <a:spLocks noChangeArrowheads="1"/>
          </p:cNvSpPr>
          <p:nvPr/>
        </p:nvSpPr>
        <p:spPr>
          <a:xfrm>
            <a:off x="449263" y="7699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0070C0"/>
                </a:solidFill>
                <a:latin typeface="Arial" charset="0"/>
              </a:rPr>
              <a:t>The role of bioinformatics</a:t>
            </a:r>
          </a:p>
        </p:txBody>
      </p:sp>
    </p:spTree>
    <p:extLst>
      <p:ext uri="{BB962C8B-B14F-4D97-AF65-F5344CB8AC3E}">
        <p14:creationId xmlns:p14="http://schemas.microsoft.com/office/powerpoint/2010/main" val="2690930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TREE OF LIFE</a:t>
            </a:r>
          </a:p>
        </p:txBody>
      </p:sp>
      <p:pic>
        <p:nvPicPr>
          <p:cNvPr id="45058"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9350" y="1753970"/>
            <a:ext cx="2068513" cy="3514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59" name="Immagin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1613" y="1722218"/>
            <a:ext cx="2568370" cy="3766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0" name="Rettangolo 8"/>
          <p:cNvSpPr>
            <a:spLocks noChangeArrowheads="1"/>
          </p:cNvSpPr>
          <p:nvPr/>
        </p:nvSpPr>
        <p:spPr bwMode="auto">
          <a:xfrm>
            <a:off x="876891" y="1009335"/>
            <a:ext cx="87566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it-IT" sz="2400" dirty="0">
                <a:solidFill>
                  <a:srgbClr val="0070C0"/>
                </a:solidFill>
                <a:latin typeface="Arial" charset="0"/>
                <a:cs typeface="Arial" charset="0"/>
              </a:rPr>
              <a:t>Darwin (1837)				Haeckel (1866)			</a:t>
            </a:r>
          </a:p>
        </p:txBody>
      </p:sp>
      <p:sp>
        <p:nvSpPr>
          <p:cNvPr id="45062" name="CasellaDiTesto 1"/>
          <p:cNvSpPr txBox="1">
            <a:spLocks noChangeArrowheads="1"/>
          </p:cNvSpPr>
          <p:nvPr/>
        </p:nvSpPr>
        <p:spPr bwMode="auto">
          <a:xfrm>
            <a:off x="0" y="5166146"/>
            <a:ext cx="4319451"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1600" i="1" dirty="0">
                <a:solidFill>
                  <a:srgbClr val="0070C0"/>
                </a:solidFill>
                <a:latin typeface="Arial" charset="0"/>
              </a:rPr>
              <a:t>“The green and </a:t>
            </a:r>
            <a:r>
              <a:rPr lang="it-IT" sz="1600" i="1" dirty="0" err="1">
                <a:solidFill>
                  <a:srgbClr val="0070C0"/>
                </a:solidFill>
                <a:latin typeface="Arial" charset="0"/>
              </a:rPr>
              <a:t>budding</a:t>
            </a:r>
            <a:r>
              <a:rPr lang="it-IT" sz="1600" i="1" dirty="0">
                <a:solidFill>
                  <a:srgbClr val="0070C0"/>
                </a:solidFill>
                <a:latin typeface="Arial" charset="0"/>
              </a:rPr>
              <a:t> </a:t>
            </a:r>
            <a:r>
              <a:rPr lang="it-IT" sz="1600" i="1" dirty="0" err="1">
                <a:solidFill>
                  <a:srgbClr val="0070C0"/>
                </a:solidFill>
                <a:latin typeface="Arial" charset="0"/>
              </a:rPr>
              <a:t>twigs</a:t>
            </a:r>
            <a:r>
              <a:rPr lang="it-IT" sz="1600" i="1" dirty="0">
                <a:solidFill>
                  <a:srgbClr val="0070C0"/>
                </a:solidFill>
                <a:latin typeface="Arial" charset="0"/>
              </a:rPr>
              <a:t> </a:t>
            </a:r>
            <a:r>
              <a:rPr lang="it-IT" sz="1600" i="1" dirty="0" err="1">
                <a:solidFill>
                  <a:srgbClr val="0070C0"/>
                </a:solidFill>
                <a:latin typeface="Arial" charset="0"/>
              </a:rPr>
              <a:t>may</a:t>
            </a:r>
            <a:r>
              <a:rPr lang="it-IT" sz="1600" i="1" dirty="0">
                <a:solidFill>
                  <a:srgbClr val="0070C0"/>
                </a:solidFill>
                <a:latin typeface="Arial" charset="0"/>
              </a:rPr>
              <a:t> </a:t>
            </a:r>
            <a:r>
              <a:rPr lang="it-IT" sz="1600" i="1" dirty="0" err="1">
                <a:solidFill>
                  <a:srgbClr val="0070C0"/>
                </a:solidFill>
                <a:latin typeface="Arial" charset="0"/>
              </a:rPr>
              <a:t>represent</a:t>
            </a:r>
            <a:r>
              <a:rPr lang="it-IT" sz="1600" i="1" dirty="0">
                <a:solidFill>
                  <a:srgbClr val="0070C0"/>
                </a:solidFill>
                <a:latin typeface="Arial" charset="0"/>
              </a:rPr>
              <a:t> </a:t>
            </a:r>
            <a:r>
              <a:rPr lang="it-IT" sz="1600" i="1" dirty="0" err="1">
                <a:solidFill>
                  <a:srgbClr val="0070C0"/>
                </a:solidFill>
                <a:latin typeface="Arial" charset="0"/>
              </a:rPr>
              <a:t>existing</a:t>
            </a:r>
            <a:r>
              <a:rPr lang="it-IT" sz="1600" i="1" dirty="0">
                <a:solidFill>
                  <a:srgbClr val="0070C0"/>
                </a:solidFill>
                <a:latin typeface="Arial" charset="0"/>
              </a:rPr>
              <a:t> </a:t>
            </a:r>
            <a:r>
              <a:rPr lang="it-IT" sz="1600" i="1" dirty="0" err="1">
                <a:solidFill>
                  <a:srgbClr val="0070C0"/>
                </a:solidFill>
                <a:latin typeface="Arial" charset="0"/>
              </a:rPr>
              <a:t>species</a:t>
            </a:r>
            <a:r>
              <a:rPr lang="it-IT" sz="1600" i="1" dirty="0">
                <a:solidFill>
                  <a:srgbClr val="0070C0"/>
                </a:solidFill>
                <a:latin typeface="Arial" charset="0"/>
              </a:rPr>
              <a:t>; and </a:t>
            </a:r>
            <a:r>
              <a:rPr lang="it-IT" sz="1600" i="1" dirty="0" err="1">
                <a:solidFill>
                  <a:srgbClr val="0070C0"/>
                </a:solidFill>
                <a:latin typeface="Arial" charset="0"/>
              </a:rPr>
              <a:t>those</a:t>
            </a:r>
            <a:r>
              <a:rPr lang="it-IT" sz="1600" i="1" dirty="0">
                <a:solidFill>
                  <a:srgbClr val="0070C0"/>
                </a:solidFill>
                <a:latin typeface="Arial" charset="0"/>
              </a:rPr>
              <a:t> </a:t>
            </a:r>
            <a:r>
              <a:rPr lang="it-IT" sz="1600" i="1" dirty="0" err="1">
                <a:solidFill>
                  <a:srgbClr val="0070C0"/>
                </a:solidFill>
                <a:latin typeface="Arial" charset="0"/>
              </a:rPr>
              <a:t>produced</a:t>
            </a:r>
            <a:r>
              <a:rPr lang="it-IT" sz="1600" i="1" dirty="0">
                <a:solidFill>
                  <a:srgbClr val="0070C0"/>
                </a:solidFill>
                <a:latin typeface="Arial" charset="0"/>
              </a:rPr>
              <a:t> </a:t>
            </a:r>
            <a:r>
              <a:rPr lang="it-IT" sz="1600" i="1" dirty="0" err="1">
                <a:solidFill>
                  <a:srgbClr val="0070C0"/>
                </a:solidFill>
                <a:latin typeface="Arial" charset="0"/>
              </a:rPr>
              <a:t>during</a:t>
            </a:r>
            <a:r>
              <a:rPr lang="it-IT" sz="1600" i="1" dirty="0">
                <a:solidFill>
                  <a:srgbClr val="0070C0"/>
                </a:solidFill>
                <a:latin typeface="Arial" charset="0"/>
              </a:rPr>
              <a:t> </a:t>
            </a:r>
            <a:r>
              <a:rPr lang="it-IT" sz="1600" i="1" dirty="0" err="1">
                <a:solidFill>
                  <a:srgbClr val="0070C0"/>
                </a:solidFill>
                <a:latin typeface="Arial" charset="0"/>
              </a:rPr>
              <a:t>former</a:t>
            </a:r>
            <a:r>
              <a:rPr lang="it-IT" sz="1600" i="1" dirty="0">
                <a:solidFill>
                  <a:srgbClr val="0070C0"/>
                </a:solidFill>
                <a:latin typeface="Arial" charset="0"/>
              </a:rPr>
              <a:t> </a:t>
            </a:r>
            <a:r>
              <a:rPr lang="it-IT" sz="1600" i="1" dirty="0" err="1">
                <a:solidFill>
                  <a:srgbClr val="0070C0"/>
                </a:solidFill>
                <a:latin typeface="Arial" charset="0"/>
              </a:rPr>
              <a:t>years</a:t>
            </a:r>
            <a:r>
              <a:rPr lang="it-IT" sz="1600" i="1" dirty="0">
                <a:solidFill>
                  <a:srgbClr val="0070C0"/>
                </a:solidFill>
                <a:latin typeface="Arial" charset="0"/>
              </a:rPr>
              <a:t> </a:t>
            </a:r>
            <a:r>
              <a:rPr lang="it-IT" sz="1600" i="1" dirty="0" err="1">
                <a:solidFill>
                  <a:srgbClr val="0070C0"/>
                </a:solidFill>
                <a:latin typeface="Arial" charset="0"/>
              </a:rPr>
              <a:t>may</a:t>
            </a:r>
            <a:r>
              <a:rPr lang="it-IT" sz="1600" i="1" dirty="0">
                <a:solidFill>
                  <a:srgbClr val="0070C0"/>
                </a:solidFill>
                <a:latin typeface="Arial" charset="0"/>
              </a:rPr>
              <a:t> </a:t>
            </a:r>
            <a:r>
              <a:rPr lang="it-IT" sz="1600" i="1" dirty="0" err="1">
                <a:solidFill>
                  <a:srgbClr val="0070C0"/>
                </a:solidFill>
                <a:latin typeface="Arial" charset="0"/>
              </a:rPr>
              <a:t>represent</a:t>
            </a:r>
            <a:r>
              <a:rPr lang="it-IT" sz="1600" i="1" dirty="0">
                <a:solidFill>
                  <a:srgbClr val="0070C0"/>
                </a:solidFill>
                <a:latin typeface="Arial" charset="0"/>
              </a:rPr>
              <a:t> the long </a:t>
            </a:r>
            <a:r>
              <a:rPr lang="it-IT" sz="1600" i="1" dirty="0" err="1">
                <a:solidFill>
                  <a:srgbClr val="0070C0"/>
                </a:solidFill>
                <a:latin typeface="Arial" charset="0"/>
              </a:rPr>
              <a:t>succession</a:t>
            </a:r>
            <a:r>
              <a:rPr lang="it-IT" sz="1600" i="1" dirty="0">
                <a:solidFill>
                  <a:srgbClr val="0070C0"/>
                </a:solidFill>
                <a:latin typeface="Arial" charset="0"/>
              </a:rPr>
              <a:t> of </a:t>
            </a:r>
            <a:r>
              <a:rPr lang="it-IT" sz="1600" i="1" dirty="0" err="1">
                <a:solidFill>
                  <a:srgbClr val="0070C0"/>
                </a:solidFill>
                <a:latin typeface="Arial" charset="0"/>
              </a:rPr>
              <a:t>extinct</a:t>
            </a:r>
            <a:r>
              <a:rPr lang="it-IT" sz="1600" i="1" dirty="0">
                <a:solidFill>
                  <a:srgbClr val="0070C0"/>
                </a:solidFill>
                <a:latin typeface="Arial" charset="0"/>
              </a:rPr>
              <a:t> </a:t>
            </a:r>
            <a:r>
              <a:rPr lang="it-IT" sz="1600" i="1" dirty="0" err="1">
                <a:solidFill>
                  <a:srgbClr val="0070C0"/>
                </a:solidFill>
                <a:latin typeface="Arial" charset="0"/>
              </a:rPr>
              <a:t>species</a:t>
            </a:r>
            <a:r>
              <a:rPr lang="it-IT" sz="1600" i="1" dirty="0">
                <a:solidFill>
                  <a:srgbClr val="0070C0"/>
                </a:solidFill>
                <a:latin typeface="Arial" charset="0"/>
              </a:rPr>
              <a:t>.”</a:t>
            </a:r>
          </a:p>
        </p:txBody>
      </p:sp>
    </p:spTree>
    <p:extLst>
      <p:ext uri="{BB962C8B-B14F-4D97-AF65-F5344CB8AC3E}">
        <p14:creationId xmlns:p14="http://schemas.microsoft.com/office/powerpoint/2010/main" val="3655220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C39BD-D101-F076-F600-8138B8997797}"/>
            </a:ext>
          </a:extLst>
        </p:cNvPr>
        <p:cNvGrpSpPr/>
        <p:nvPr/>
      </p:nvGrpSpPr>
      <p:grpSpPr>
        <a:xfrm>
          <a:off x="0" y="0"/>
          <a:ext cx="0" cy="0"/>
          <a:chOff x="0" y="0"/>
          <a:chExt cx="0" cy="0"/>
        </a:xfrm>
      </p:grpSpPr>
      <p:sp>
        <p:nvSpPr>
          <p:cNvPr id="10" name="Rectangle 2">
            <a:extLst>
              <a:ext uri="{FF2B5EF4-FFF2-40B4-BE49-F238E27FC236}">
                <a16:creationId xmlns:a16="http://schemas.microsoft.com/office/drawing/2014/main" id="{14181466-8FE1-F9C8-F53C-7CB2B5455AF4}"/>
              </a:ext>
            </a:extLst>
          </p:cNvPr>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TREE OF LIFE</a:t>
            </a:r>
          </a:p>
        </p:txBody>
      </p:sp>
      <p:sp>
        <p:nvSpPr>
          <p:cNvPr id="45061" name="Rettangolo 13">
            <a:extLst>
              <a:ext uri="{FF2B5EF4-FFF2-40B4-BE49-F238E27FC236}">
                <a16:creationId xmlns:a16="http://schemas.microsoft.com/office/drawing/2014/main" id="{7BBCB672-CBB9-802C-1CF6-568FEEAEE5B8}"/>
              </a:ext>
            </a:extLst>
          </p:cNvPr>
          <p:cNvSpPr>
            <a:spLocks noChangeArrowheads="1"/>
          </p:cNvSpPr>
          <p:nvPr/>
        </p:nvSpPr>
        <p:spPr bwMode="auto">
          <a:xfrm>
            <a:off x="119555" y="2096452"/>
            <a:ext cx="409394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it-IT" sz="2400" dirty="0">
                <a:solidFill>
                  <a:srgbClr val="0070C0"/>
                </a:solidFill>
                <a:latin typeface="Arial" charset="0"/>
                <a:cs typeface="Arial" charset="0"/>
              </a:rPr>
              <a:t>(</a:t>
            </a:r>
            <a:r>
              <a:rPr lang="it-IT" sz="2400" dirty="0" err="1">
                <a:solidFill>
                  <a:srgbClr val="0070C0"/>
                </a:solidFill>
                <a:latin typeface="Arial" charset="0"/>
                <a:cs typeface="Arial" charset="0"/>
              </a:rPr>
              <a:t>Dobzhansky</a:t>
            </a:r>
            <a:r>
              <a:rPr lang="it-IT" sz="2400" dirty="0">
                <a:solidFill>
                  <a:srgbClr val="0070C0"/>
                </a:solidFill>
                <a:latin typeface="Arial" charset="0"/>
                <a:cs typeface="Arial" charset="0"/>
              </a:rPr>
              <a:t>, 1973) </a:t>
            </a:r>
          </a:p>
        </p:txBody>
      </p:sp>
      <p:pic>
        <p:nvPicPr>
          <p:cNvPr id="3" name="Picture 2">
            <a:extLst>
              <a:ext uri="{FF2B5EF4-FFF2-40B4-BE49-F238E27FC236}">
                <a16:creationId xmlns:a16="http://schemas.microsoft.com/office/drawing/2014/main" id="{7D16E712-BF0F-4EC2-D6F3-5C6280529CF7}"/>
              </a:ext>
            </a:extLst>
          </p:cNvPr>
          <p:cNvPicPr>
            <a:picLocks noChangeAspect="1"/>
          </p:cNvPicPr>
          <p:nvPr/>
        </p:nvPicPr>
        <p:blipFill rotWithShape="1">
          <a:blip r:embed="rId3"/>
          <a:srcRect l="3025" t="5850" r="1063" b="7391"/>
          <a:stretch/>
        </p:blipFill>
        <p:spPr>
          <a:xfrm>
            <a:off x="318145" y="1004855"/>
            <a:ext cx="3821102" cy="917005"/>
          </a:xfrm>
          <a:prstGeom prst="rect">
            <a:avLst/>
          </a:prstGeom>
        </p:spPr>
      </p:pic>
      <p:sp>
        <p:nvSpPr>
          <p:cNvPr id="4" name="TextBox 3">
            <a:extLst>
              <a:ext uri="{FF2B5EF4-FFF2-40B4-BE49-F238E27FC236}">
                <a16:creationId xmlns:a16="http://schemas.microsoft.com/office/drawing/2014/main" id="{B5AE292E-0554-FAE0-DBE9-B5C3E789BCE1}"/>
              </a:ext>
            </a:extLst>
          </p:cNvPr>
          <p:cNvSpPr txBox="1"/>
          <p:nvPr/>
        </p:nvSpPr>
        <p:spPr>
          <a:xfrm>
            <a:off x="119555" y="2573331"/>
            <a:ext cx="8825855" cy="2246769"/>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a:effectLst/>
                <a:latin typeface="Arial" panose="020B0604020202020204" pitchFamily="34" charset="0"/>
                <a:cs typeface="Arial" panose="020B0604020202020204" pitchFamily="34" charset="0"/>
              </a:rPr>
              <a:t>The idea of evolution in the conceptualization of biological phenomena and its progressive redefinition on the basis of theoretical and technical developments in the biological sciences are among the most significant intellectual achievements of science</a:t>
            </a:r>
          </a:p>
        </p:txBody>
      </p:sp>
      <p:pic>
        <p:nvPicPr>
          <p:cNvPr id="6" name="Picture 5">
            <a:extLst>
              <a:ext uri="{FF2B5EF4-FFF2-40B4-BE49-F238E27FC236}">
                <a16:creationId xmlns:a16="http://schemas.microsoft.com/office/drawing/2014/main" id="{8AA749A1-7EA1-B1DE-33BA-519A9C7DB440}"/>
              </a:ext>
            </a:extLst>
          </p:cNvPr>
          <p:cNvPicPr>
            <a:picLocks noChangeAspect="1"/>
          </p:cNvPicPr>
          <p:nvPr/>
        </p:nvPicPr>
        <p:blipFill>
          <a:blip r:embed="rId4"/>
          <a:stretch>
            <a:fillRect/>
          </a:stretch>
        </p:blipFill>
        <p:spPr>
          <a:xfrm>
            <a:off x="5592354" y="5043331"/>
            <a:ext cx="3551646" cy="1814669"/>
          </a:xfrm>
          <a:prstGeom prst="rect">
            <a:avLst/>
          </a:prstGeom>
        </p:spPr>
      </p:pic>
    </p:spTree>
    <p:extLst>
      <p:ext uri="{BB962C8B-B14F-4D97-AF65-F5344CB8AC3E}">
        <p14:creationId xmlns:p14="http://schemas.microsoft.com/office/powerpoint/2010/main" val="215950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ttangolo 1"/>
          <p:cNvSpPr>
            <a:spLocks noChangeArrowheads="1"/>
          </p:cNvSpPr>
          <p:nvPr/>
        </p:nvSpPr>
        <p:spPr bwMode="auto">
          <a:xfrm>
            <a:off x="420688" y="1132341"/>
            <a:ext cx="7981950" cy="4609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50000"/>
              </a:lnSpc>
            </a:pPr>
            <a:r>
              <a:rPr lang="it-IT" sz="4000" b="1" dirty="0">
                <a:solidFill>
                  <a:srgbClr val="0070C0"/>
                </a:solidFill>
                <a:latin typeface="Arial" charset="0"/>
              </a:rPr>
              <a:t>LECTURE OVERVIEW</a:t>
            </a:r>
          </a:p>
          <a:p>
            <a:pPr marL="457200" indent="-457200">
              <a:lnSpc>
                <a:spcPct val="150000"/>
              </a:lnSpc>
              <a:buFont typeface="Arial" charset="0"/>
              <a:buChar char="•"/>
            </a:pPr>
            <a:r>
              <a:rPr lang="it-IT" sz="4000" dirty="0" err="1">
                <a:latin typeface="Arial" charset="0"/>
              </a:rPr>
              <a:t>Introduction</a:t>
            </a:r>
            <a:r>
              <a:rPr lang="it-IT" sz="4000" dirty="0">
                <a:latin typeface="Arial" charset="0"/>
              </a:rPr>
              <a:t> to </a:t>
            </a:r>
            <a:r>
              <a:rPr lang="it-IT" sz="4000" dirty="0" err="1">
                <a:latin typeface="Arial" charset="0"/>
              </a:rPr>
              <a:t>bioinformatics</a:t>
            </a:r>
            <a:endParaRPr lang="it-IT" sz="4000" dirty="0">
              <a:latin typeface="Arial" charset="0"/>
            </a:endParaRPr>
          </a:p>
          <a:p>
            <a:pPr marL="457200" indent="-457200">
              <a:lnSpc>
                <a:spcPct val="150000"/>
              </a:lnSpc>
              <a:buFont typeface="Arial" charset="0"/>
              <a:buChar char="•"/>
            </a:pPr>
            <a:r>
              <a:rPr lang="it-IT" sz="4000" dirty="0" err="1">
                <a:latin typeface="Arial" charset="0"/>
              </a:rPr>
              <a:t>Biosequences</a:t>
            </a:r>
            <a:r>
              <a:rPr lang="it-IT" sz="4000" dirty="0">
                <a:latin typeface="Arial" charset="0"/>
              </a:rPr>
              <a:t>, </a:t>
            </a:r>
            <a:r>
              <a:rPr lang="it-IT" sz="4000" dirty="0" err="1">
                <a:latin typeface="Arial" charset="0"/>
              </a:rPr>
              <a:t>genes</a:t>
            </a:r>
            <a:r>
              <a:rPr lang="it-IT" sz="4000" dirty="0">
                <a:latin typeface="Arial" charset="0"/>
              </a:rPr>
              <a:t>, </a:t>
            </a:r>
            <a:r>
              <a:rPr lang="it-IT" sz="4000" dirty="0" err="1">
                <a:latin typeface="Arial" charset="0"/>
              </a:rPr>
              <a:t>genome</a:t>
            </a:r>
            <a:r>
              <a:rPr lang="it-IT" sz="4000" dirty="0">
                <a:latin typeface="Arial" charset="0"/>
              </a:rPr>
              <a:t> and </a:t>
            </a:r>
            <a:r>
              <a:rPr lang="it-IT" sz="4000" dirty="0" err="1">
                <a:latin typeface="Arial" charset="0"/>
              </a:rPr>
              <a:t>transcriptome</a:t>
            </a:r>
            <a:endParaRPr lang="it-IT" sz="4000" dirty="0">
              <a:latin typeface="Arial" charset="0"/>
            </a:endParaRPr>
          </a:p>
          <a:p>
            <a:pPr marL="457200" indent="-457200">
              <a:lnSpc>
                <a:spcPct val="150000"/>
              </a:lnSpc>
              <a:buFont typeface="Arial" charset="0"/>
              <a:buChar char="•"/>
            </a:pPr>
            <a:r>
              <a:rPr lang="it-IT" sz="4000" dirty="0">
                <a:latin typeface="Arial" charset="0"/>
              </a:rPr>
              <a:t>High-throughput </a:t>
            </a:r>
            <a:r>
              <a:rPr lang="it-IT" sz="4000" dirty="0" err="1">
                <a:latin typeface="Arial" charset="0"/>
              </a:rPr>
              <a:t>methodologies</a:t>
            </a:r>
            <a:endParaRPr lang="it-IT" sz="4000" dirty="0"/>
          </a:p>
        </p:txBody>
      </p:sp>
    </p:spTree>
    <p:extLst>
      <p:ext uri="{BB962C8B-B14F-4D97-AF65-F5344CB8AC3E}">
        <p14:creationId xmlns:p14="http://schemas.microsoft.com/office/powerpoint/2010/main" val="34557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type="body" idx="1"/>
          </p:nvPr>
        </p:nvSpPr>
        <p:spPr>
          <a:xfrm>
            <a:off x="457200" y="1942151"/>
            <a:ext cx="8229600" cy="4525962"/>
          </a:xfrm>
        </p:spPr>
        <p:txBody>
          <a:bodyPr>
            <a:normAutofit lnSpcReduction="10000"/>
          </a:bodyPr>
          <a:lstStyle/>
          <a:p>
            <a:pPr eaLnBrk="1" hangingPunct="1"/>
            <a:r>
              <a:rPr lang="en-US" dirty="0">
                <a:latin typeface="Arial" charset="0"/>
              </a:rPr>
              <a:t>Historically, molecular evolution was the first biology area that resorted to computer science -&gt; birth of bioinformatics</a:t>
            </a:r>
          </a:p>
          <a:p>
            <a:pPr eaLnBrk="1" hangingPunct="1"/>
            <a:r>
              <a:rPr lang="en-US" dirty="0">
                <a:latin typeface="Arial" charset="0"/>
              </a:rPr>
              <a:t>Study evolutionary processes (from macro- to micro-evolution)</a:t>
            </a:r>
          </a:p>
          <a:p>
            <a:pPr eaLnBrk="1" hangingPunct="1"/>
            <a:r>
              <a:rPr lang="en-US" dirty="0">
                <a:latin typeface="Arial" charset="0"/>
              </a:rPr>
              <a:t>Reconstruct past history</a:t>
            </a:r>
          </a:p>
          <a:p>
            <a:pPr eaLnBrk="1" hangingPunct="1"/>
            <a:r>
              <a:rPr lang="en-US" dirty="0">
                <a:latin typeface="Arial" charset="0"/>
              </a:rPr>
              <a:t>Understand evolutionary pressures in relation to functional information and vice versa</a:t>
            </a:r>
          </a:p>
        </p:txBody>
      </p:sp>
      <p:sp>
        <p:nvSpPr>
          <p:cNvPr id="2" name="Rectangle 2">
            <a:extLst>
              <a:ext uri="{FF2B5EF4-FFF2-40B4-BE49-F238E27FC236}">
                <a16:creationId xmlns:a16="http://schemas.microsoft.com/office/drawing/2014/main" id="{D9F9B30A-FBF9-BAFC-5567-81529E0358FA}"/>
              </a:ext>
            </a:extLst>
          </p:cNvPr>
          <p:cNvSpPr>
            <a:spLocks noGrp="1" noChangeArrowheads="1"/>
          </p:cNvSpPr>
          <p:nvPr>
            <p:ph type="title"/>
          </p:nvPr>
        </p:nvSpPr>
        <p:spPr>
          <a:xfrm>
            <a:off x="449263" y="830901"/>
            <a:ext cx="8229600" cy="1143000"/>
          </a:xfrm>
        </p:spPr>
        <p:txBody>
          <a:bodyPr/>
          <a:lstStyle/>
          <a:p>
            <a:pPr eaLnBrk="1" hangingPunct="1"/>
            <a:r>
              <a:rPr lang="en-US" dirty="0">
                <a:solidFill>
                  <a:schemeClr val="accent5">
                    <a:lumMod val="75000"/>
                  </a:schemeClr>
                </a:solidFill>
                <a:latin typeface="Arial" charset="0"/>
              </a:rPr>
              <a:t>The role of bioinformatics</a:t>
            </a:r>
          </a:p>
        </p:txBody>
      </p:sp>
      <p:sp>
        <p:nvSpPr>
          <p:cNvPr id="3" name="Rectangle 2">
            <a:extLst>
              <a:ext uri="{FF2B5EF4-FFF2-40B4-BE49-F238E27FC236}">
                <a16:creationId xmlns:a16="http://schemas.microsoft.com/office/drawing/2014/main" id="{0737831A-D04B-4917-85A4-3EE77539D4F1}"/>
              </a:ext>
            </a:extLst>
          </p:cNvPr>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TREE OF LIFE</a:t>
            </a:r>
          </a:p>
        </p:txBody>
      </p:sp>
    </p:spTree>
    <p:extLst>
      <p:ext uri="{BB962C8B-B14F-4D97-AF65-F5344CB8AC3E}">
        <p14:creationId xmlns:p14="http://schemas.microsoft.com/office/powerpoint/2010/main" val="39773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77F29-67FA-CE56-9A39-5F29AFB27924}"/>
            </a:ext>
          </a:extLst>
        </p:cNvPr>
        <p:cNvGrpSpPr/>
        <p:nvPr/>
      </p:nvGrpSpPr>
      <p:grpSpPr>
        <a:xfrm>
          <a:off x="0" y="0"/>
          <a:ext cx="0" cy="0"/>
          <a:chOff x="0" y="0"/>
          <a:chExt cx="0" cy="0"/>
        </a:xfrm>
      </p:grpSpPr>
      <p:pic>
        <p:nvPicPr>
          <p:cNvPr id="1030" name="Picture 6" descr="Protein classification | Protein classification">
            <a:extLst>
              <a:ext uri="{FF2B5EF4-FFF2-40B4-BE49-F238E27FC236}">
                <a16:creationId xmlns:a16="http://schemas.microsoft.com/office/drawing/2014/main" id="{BAF6A772-28C9-008D-1D18-1DE82C399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31747">
            <a:off x="399641" y="2934370"/>
            <a:ext cx="3562788" cy="14200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ene Dna Sequence">
            <a:extLst>
              <a:ext uri="{FF2B5EF4-FFF2-40B4-BE49-F238E27FC236}">
                <a16:creationId xmlns:a16="http://schemas.microsoft.com/office/drawing/2014/main" id="{7A4B26A0-439E-3CB9-A419-C8576570C7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981" b="18697"/>
          <a:stretch>
            <a:fillRect/>
          </a:stretch>
        </p:blipFill>
        <p:spPr bwMode="auto">
          <a:xfrm rot="1305301">
            <a:off x="228125" y="489080"/>
            <a:ext cx="4252822" cy="177774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2">
            <a:extLst>
              <a:ext uri="{FF2B5EF4-FFF2-40B4-BE49-F238E27FC236}">
                <a16:creationId xmlns:a16="http://schemas.microsoft.com/office/drawing/2014/main" id="{4740A90A-B2E2-083F-9266-98E2643BED3B}"/>
              </a:ext>
            </a:extLst>
          </p:cNvPr>
          <p:cNvSpPr txBox="1">
            <a:spLocks noChangeArrowheads="1"/>
          </p:cNvSpPr>
          <p:nvPr/>
        </p:nvSpPr>
        <p:spPr bwMode="auto">
          <a:xfrm>
            <a:off x="231774" y="5954299"/>
            <a:ext cx="8813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b="1" dirty="0">
                <a:latin typeface="Arial" charset="0"/>
              </a:rPr>
              <a:t>NUCLEIC ACIDS AND PROTEINS ARE LINEAR POLYMERS </a:t>
            </a:r>
            <a:r>
              <a:rPr lang="it-IT" b="1" dirty="0">
                <a:solidFill>
                  <a:srgbClr val="0070C0"/>
                </a:solidFill>
                <a:latin typeface="Arial" charset="0"/>
                <a:sym typeface="Wingdings" pitchFamily="2" charset="2"/>
              </a:rPr>
              <a:t></a:t>
            </a:r>
            <a:r>
              <a:rPr lang="it-IT" b="1" dirty="0">
                <a:solidFill>
                  <a:srgbClr val="0070C0"/>
                </a:solidFill>
                <a:latin typeface="Arial" charset="0"/>
              </a:rPr>
              <a:t> BIOSEQUENCES under a MOLECULAR ALPHABET</a:t>
            </a:r>
            <a:r>
              <a:rPr lang="it-IT" b="1" dirty="0">
                <a:solidFill>
                  <a:srgbClr val="0070C0"/>
                </a:solidFill>
                <a:latin typeface="Arial" charset="0"/>
                <a:sym typeface="Wingdings" charset="0"/>
              </a:rPr>
              <a:t>	</a:t>
            </a:r>
            <a:endParaRPr lang="it-IT" b="1" dirty="0">
              <a:solidFill>
                <a:srgbClr val="0070C0"/>
              </a:solidFill>
              <a:latin typeface="Arial" charset="0"/>
            </a:endParaRPr>
          </a:p>
        </p:txBody>
      </p:sp>
      <p:sp>
        <p:nvSpPr>
          <p:cNvPr id="4" name="Text Box 3">
            <a:extLst>
              <a:ext uri="{FF2B5EF4-FFF2-40B4-BE49-F238E27FC236}">
                <a16:creationId xmlns:a16="http://schemas.microsoft.com/office/drawing/2014/main" id="{56FCD914-17C1-906E-2E7E-04AF1C144627}"/>
              </a:ext>
            </a:extLst>
          </p:cNvPr>
          <p:cNvSpPr txBox="1">
            <a:spLocks noChangeArrowheads="1"/>
          </p:cNvSpPr>
          <p:nvPr/>
        </p:nvSpPr>
        <p:spPr bwMode="auto">
          <a:xfrm>
            <a:off x="1942012" y="158539"/>
            <a:ext cx="6970214" cy="5816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spcBef>
                <a:spcPct val="50000"/>
              </a:spcBef>
              <a:buClr>
                <a:srgbClr val="FF0066"/>
              </a:buClr>
              <a:buFontTx/>
              <a:buChar char="•"/>
            </a:pPr>
            <a:r>
              <a:rPr lang="it-IT" dirty="0">
                <a:latin typeface="Arial" charset="0"/>
              </a:rPr>
              <a:t> DNA and RNA are </a:t>
            </a:r>
            <a:r>
              <a:rPr lang="it-IT" b="1" dirty="0">
                <a:latin typeface="Arial" charset="0"/>
              </a:rPr>
              <a:t>linear </a:t>
            </a:r>
            <a:r>
              <a:rPr lang="it-IT" b="1" dirty="0" err="1">
                <a:latin typeface="Arial" charset="0"/>
              </a:rPr>
              <a:t>polymers</a:t>
            </a:r>
            <a:r>
              <a:rPr lang="it-IT" b="1" dirty="0">
                <a:latin typeface="Arial" charset="0"/>
              </a:rPr>
              <a:t> </a:t>
            </a:r>
            <a:r>
              <a:rPr lang="it-IT" dirty="0">
                <a:latin typeface="Arial" charset="0"/>
              </a:rPr>
              <a:t>of </a:t>
            </a:r>
            <a:r>
              <a:rPr lang="it-IT" dirty="0" err="1">
                <a:latin typeface="Arial" charset="0"/>
              </a:rPr>
              <a:t>nucleotides</a:t>
            </a:r>
            <a:r>
              <a:rPr lang="it-IT" dirty="0">
                <a:latin typeface="Arial" charset="0"/>
              </a:rPr>
              <a:t>, </a:t>
            </a:r>
            <a:r>
              <a:rPr lang="it-IT" dirty="0" err="1">
                <a:latin typeface="Arial" charset="0"/>
              </a:rPr>
              <a:t>specialized</a:t>
            </a:r>
            <a:r>
              <a:rPr lang="it-IT" dirty="0">
                <a:latin typeface="Arial" charset="0"/>
              </a:rPr>
              <a:t> in the storage, transmission and use of </a:t>
            </a:r>
            <a:r>
              <a:rPr lang="it-IT" dirty="0" err="1">
                <a:latin typeface="Arial" charset="0"/>
              </a:rPr>
              <a:t>genetic</a:t>
            </a:r>
            <a:r>
              <a:rPr lang="it-IT" dirty="0">
                <a:latin typeface="Arial" charset="0"/>
              </a:rPr>
              <a:t> information</a:t>
            </a:r>
          </a:p>
          <a:p>
            <a:pPr algn="just" eaLnBrk="1" hangingPunct="1">
              <a:spcBef>
                <a:spcPct val="50000"/>
              </a:spcBef>
              <a:buClr>
                <a:srgbClr val="FF0066"/>
              </a:buClr>
              <a:buFontTx/>
              <a:buChar char="•"/>
            </a:pPr>
            <a:endParaRPr lang="it-IT" dirty="0">
              <a:latin typeface="Arial" charset="0"/>
            </a:endParaRPr>
          </a:p>
          <a:p>
            <a:pPr algn="just" eaLnBrk="1" hangingPunct="1">
              <a:spcBef>
                <a:spcPct val="50000"/>
              </a:spcBef>
              <a:buClr>
                <a:srgbClr val="FF0066"/>
              </a:buClr>
              <a:buFontTx/>
              <a:buChar char="•"/>
            </a:pPr>
            <a:endParaRPr lang="it-IT" dirty="0">
              <a:latin typeface="Arial" charset="0"/>
            </a:endParaRPr>
          </a:p>
          <a:p>
            <a:pPr algn="just" eaLnBrk="1" hangingPunct="1">
              <a:spcBef>
                <a:spcPct val="50000"/>
              </a:spcBef>
              <a:buClr>
                <a:srgbClr val="FF0066"/>
              </a:buClr>
              <a:buFontTx/>
              <a:buChar char="•"/>
            </a:pPr>
            <a:endParaRPr lang="it-IT" dirty="0">
              <a:latin typeface="Arial" charset="0"/>
            </a:endParaRPr>
          </a:p>
          <a:p>
            <a:pPr algn="just" eaLnBrk="1" hangingPunct="1">
              <a:spcBef>
                <a:spcPct val="50000"/>
              </a:spcBef>
              <a:buClr>
                <a:srgbClr val="FF0066"/>
              </a:buClr>
              <a:buFontTx/>
              <a:buChar char="•"/>
            </a:pPr>
            <a:endParaRPr lang="it-IT" dirty="0">
              <a:latin typeface="Arial" charset="0"/>
            </a:endParaRPr>
          </a:p>
          <a:p>
            <a:pPr algn="just" eaLnBrk="1" hangingPunct="1">
              <a:spcBef>
                <a:spcPct val="50000"/>
              </a:spcBef>
              <a:buClr>
                <a:srgbClr val="FF0066"/>
              </a:buClr>
            </a:pPr>
            <a:endParaRPr lang="it-IT" sz="1800" dirty="0">
              <a:latin typeface="Arial" charset="0"/>
            </a:endParaRPr>
          </a:p>
          <a:p>
            <a:pPr algn="just" eaLnBrk="1" hangingPunct="1">
              <a:spcBef>
                <a:spcPct val="50000"/>
              </a:spcBef>
              <a:buClr>
                <a:srgbClr val="FF0066"/>
              </a:buClr>
              <a:buFontTx/>
              <a:buChar char="•"/>
            </a:pPr>
            <a:r>
              <a:rPr lang="it-IT" dirty="0">
                <a:latin typeface="Arial" charset="0"/>
              </a:rPr>
              <a:t> </a:t>
            </a:r>
            <a:r>
              <a:rPr lang="it-IT" dirty="0" err="1">
                <a:latin typeface="Arial" charset="0"/>
              </a:rPr>
              <a:t>Proteins</a:t>
            </a:r>
            <a:r>
              <a:rPr lang="it-IT" dirty="0">
                <a:latin typeface="Arial" charset="0"/>
              </a:rPr>
              <a:t> are aa </a:t>
            </a:r>
            <a:r>
              <a:rPr lang="it-IT" dirty="0" err="1">
                <a:latin typeface="Arial" charset="0"/>
              </a:rPr>
              <a:t>polymers</a:t>
            </a:r>
            <a:endParaRPr lang="it-IT" dirty="0">
              <a:latin typeface="Arial" charset="0"/>
            </a:endParaRPr>
          </a:p>
          <a:p>
            <a:pPr algn="just" eaLnBrk="1" hangingPunct="1">
              <a:spcBef>
                <a:spcPct val="50000"/>
              </a:spcBef>
              <a:buClr>
                <a:srgbClr val="FF0066"/>
              </a:buClr>
              <a:buFontTx/>
              <a:buChar char="•"/>
            </a:pPr>
            <a:r>
              <a:rPr lang="it-IT" dirty="0">
                <a:latin typeface="Arial" charset="0"/>
              </a:rPr>
              <a:t> </a:t>
            </a:r>
            <a:r>
              <a:rPr lang="it-IT" dirty="0" err="1">
                <a:latin typeface="Arial" charset="0"/>
              </a:rPr>
              <a:t>These</a:t>
            </a:r>
            <a:r>
              <a:rPr lang="it-IT" dirty="0">
                <a:latin typeface="Arial" charset="0"/>
              </a:rPr>
              <a:t> </a:t>
            </a:r>
            <a:r>
              <a:rPr lang="it-IT" dirty="0" err="1">
                <a:latin typeface="Arial" charset="0"/>
              </a:rPr>
              <a:t>molecules</a:t>
            </a:r>
            <a:r>
              <a:rPr lang="it-IT" dirty="0">
                <a:latin typeface="Arial" charset="0"/>
              </a:rPr>
              <a:t> </a:t>
            </a:r>
            <a:r>
              <a:rPr lang="it-IT" dirty="0" err="1">
                <a:latin typeface="Arial" charset="0"/>
              </a:rPr>
              <a:t>fold</a:t>
            </a:r>
            <a:r>
              <a:rPr lang="it-IT" dirty="0">
                <a:latin typeface="Arial" charset="0"/>
              </a:rPr>
              <a:t> in 3D </a:t>
            </a:r>
            <a:r>
              <a:rPr lang="it-IT" dirty="0" err="1">
                <a:latin typeface="Arial" charset="0"/>
              </a:rPr>
              <a:t>space</a:t>
            </a:r>
            <a:r>
              <a:rPr lang="it-IT" dirty="0">
                <a:latin typeface="Arial" charset="0"/>
              </a:rPr>
              <a:t>, and </a:t>
            </a:r>
            <a:r>
              <a:rPr lang="it-IT" dirty="0" err="1">
                <a:latin typeface="Arial" charset="0"/>
              </a:rPr>
              <a:t>perform</a:t>
            </a:r>
            <a:r>
              <a:rPr lang="it-IT" dirty="0">
                <a:latin typeface="Arial" charset="0"/>
              </a:rPr>
              <a:t> </a:t>
            </a:r>
            <a:r>
              <a:rPr lang="it-IT" dirty="0" err="1">
                <a:latin typeface="Arial" charset="0"/>
              </a:rPr>
              <a:t>different</a:t>
            </a:r>
            <a:r>
              <a:rPr lang="it-IT" dirty="0">
                <a:latin typeface="Arial" charset="0"/>
              </a:rPr>
              <a:t> activities (e.g. </a:t>
            </a:r>
            <a:r>
              <a:rPr lang="it-IT" dirty="0" err="1">
                <a:latin typeface="Arial" charset="0"/>
              </a:rPr>
              <a:t>catalysis</a:t>
            </a:r>
            <a:r>
              <a:rPr lang="it-IT" dirty="0">
                <a:latin typeface="Arial" charset="0"/>
              </a:rPr>
              <a:t>, </a:t>
            </a:r>
            <a:r>
              <a:rPr lang="it-IT" dirty="0" err="1">
                <a:latin typeface="Arial" charset="0"/>
              </a:rPr>
              <a:t>regulatory</a:t>
            </a:r>
            <a:r>
              <a:rPr lang="it-IT" dirty="0">
                <a:latin typeface="Arial" charset="0"/>
              </a:rPr>
              <a:t> </a:t>
            </a:r>
            <a:r>
              <a:rPr lang="it-IT" dirty="0" err="1">
                <a:latin typeface="Arial" charset="0"/>
              </a:rPr>
              <a:t>functions</a:t>
            </a:r>
            <a:r>
              <a:rPr lang="it-IT" dirty="0">
                <a:latin typeface="Arial" charset="0"/>
              </a:rPr>
              <a:t>)</a:t>
            </a:r>
          </a:p>
        </p:txBody>
      </p:sp>
      <p:pic>
        <p:nvPicPr>
          <p:cNvPr id="1028" name="Picture 4" descr="Alignment and folding of six RNA orthologous sequences corresponding to ...">
            <a:extLst>
              <a:ext uri="{FF2B5EF4-FFF2-40B4-BE49-F238E27FC236}">
                <a16:creationId xmlns:a16="http://schemas.microsoft.com/office/drawing/2014/main" id="{33B1941E-A1F4-F7F1-19BB-C7033E3F1A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2" t="73827" r="67502" b="2546"/>
          <a:stretch>
            <a:fillRect/>
          </a:stretch>
        </p:blipFill>
        <p:spPr bwMode="auto">
          <a:xfrm rot="20476236">
            <a:off x="5357554" y="1892779"/>
            <a:ext cx="2856066" cy="152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771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20"/>
          <p:cNvGrpSpPr>
            <a:grpSpLocks/>
          </p:cNvGrpSpPr>
          <p:nvPr/>
        </p:nvGrpSpPr>
        <p:grpSpPr bwMode="auto">
          <a:xfrm>
            <a:off x="1471875" y="1204340"/>
            <a:ext cx="6172200" cy="3698823"/>
            <a:chOff x="624" y="298"/>
            <a:chExt cx="4512" cy="2961"/>
          </a:xfrm>
        </p:grpSpPr>
        <p:sp>
          <p:nvSpPr>
            <p:cNvPr id="34831" name="Oval 2"/>
            <p:cNvSpPr>
              <a:spLocks noChangeArrowheads="1"/>
            </p:cNvSpPr>
            <p:nvPr/>
          </p:nvSpPr>
          <p:spPr bwMode="auto">
            <a:xfrm>
              <a:off x="624" y="298"/>
              <a:ext cx="4512" cy="2961"/>
            </a:xfrm>
            <a:prstGeom prst="ellipse">
              <a:avLst/>
            </a:prstGeom>
            <a:solidFill>
              <a:schemeClr val="bg1"/>
            </a:solidFill>
            <a:ln w="38100">
              <a:solidFill>
                <a:schemeClr val="accent5">
                  <a:lumMod val="60000"/>
                  <a:lumOff val="40000"/>
                </a:schemeClr>
              </a:solidFill>
              <a:round/>
              <a:headEnd/>
              <a:tailEnd/>
            </a:ln>
          </p:spPr>
          <p:txBody>
            <a:bodyPr wrap="none" anchor="ctr"/>
            <a:lstStyle/>
            <a:p>
              <a:pPr eaLnBrk="0" hangingPunct="0"/>
              <a:endParaRPr lang="en-US" sz="2400">
                <a:solidFill>
                  <a:schemeClr val="bg1"/>
                </a:solidFill>
                <a:latin typeface="Arial" charset="0"/>
              </a:endParaRPr>
            </a:p>
          </p:txBody>
        </p:sp>
        <p:sp>
          <p:nvSpPr>
            <p:cNvPr id="34832" name="Oval 3"/>
            <p:cNvSpPr>
              <a:spLocks noChangeArrowheads="1"/>
            </p:cNvSpPr>
            <p:nvPr/>
          </p:nvSpPr>
          <p:spPr bwMode="auto">
            <a:xfrm>
              <a:off x="768" y="912"/>
              <a:ext cx="1776" cy="1776"/>
            </a:xfrm>
            <a:prstGeom prst="ellipse">
              <a:avLst/>
            </a:prstGeom>
            <a:solidFill>
              <a:schemeClr val="bg1"/>
            </a:solidFill>
            <a:ln w="28575">
              <a:solidFill>
                <a:srgbClr val="4F81BD"/>
              </a:solidFill>
              <a:round/>
              <a:headEnd/>
              <a:tailEnd/>
            </a:ln>
          </p:spPr>
          <p:txBody>
            <a:bodyPr wrap="none" anchor="ctr"/>
            <a:lstStyle/>
            <a:p>
              <a:pPr eaLnBrk="0" hangingPunct="0"/>
              <a:endParaRPr lang="en-US" sz="2400">
                <a:solidFill>
                  <a:schemeClr val="bg1"/>
                </a:solidFill>
                <a:latin typeface="Arial" charset="0"/>
              </a:endParaRPr>
            </a:p>
          </p:txBody>
        </p:sp>
        <p:sp>
          <p:nvSpPr>
            <p:cNvPr id="34833" name="Text Box 4"/>
            <p:cNvSpPr txBox="1">
              <a:spLocks noChangeArrowheads="1"/>
            </p:cNvSpPr>
            <p:nvPr/>
          </p:nvSpPr>
          <p:spPr bwMode="auto">
            <a:xfrm>
              <a:off x="1340" y="1547"/>
              <a:ext cx="538" cy="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DNA</a:t>
              </a:r>
            </a:p>
          </p:txBody>
        </p:sp>
        <p:sp>
          <p:nvSpPr>
            <p:cNvPr id="34834" name="Text Box 5"/>
            <p:cNvSpPr txBox="1">
              <a:spLocks noChangeArrowheads="1"/>
            </p:cNvSpPr>
            <p:nvPr/>
          </p:nvSpPr>
          <p:spPr bwMode="auto">
            <a:xfrm>
              <a:off x="2543" y="1547"/>
              <a:ext cx="539" cy="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RNA</a:t>
              </a:r>
            </a:p>
          </p:txBody>
        </p:sp>
        <p:sp>
          <p:nvSpPr>
            <p:cNvPr id="34835" name="AutoShape 7"/>
            <p:cNvSpPr>
              <a:spLocks noChangeArrowheads="1"/>
            </p:cNvSpPr>
            <p:nvPr/>
          </p:nvSpPr>
          <p:spPr bwMode="auto">
            <a:xfrm>
              <a:off x="1878" y="1551"/>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pic>
          <p:nvPicPr>
            <p:cNvPr id="34836" name="Picture 9" descr="dn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 y="1104"/>
              <a:ext cx="458" cy="1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37" name="Text Box 11"/>
            <p:cNvSpPr txBox="1">
              <a:spLocks noChangeArrowheads="1"/>
            </p:cNvSpPr>
            <p:nvPr/>
          </p:nvSpPr>
          <p:spPr bwMode="auto">
            <a:xfrm>
              <a:off x="3723" y="1517"/>
              <a:ext cx="781" cy="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dirty="0">
                  <a:latin typeface="Arial" charset="0"/>
                </a:rPr>
                <a:t>Protein</a:t>
              </a:r>
            </a:p>
          </p:txBody>
        </p:sp>
        <p:sp>
          <p:nvSpPr>
            <p:cNvPr id="34838" name="AutoShape 8"/>
            <p:cNvSpPr>
              <a:spLocks noChangeArrowheads="1"/>
            </p:cNvSpPr>
            <p:nvPr/>
          </p:nvSpPr>
          <p:spPr bwMode="auto">
            <a:xfrm>
              <a:off x="3120" y="1551"/>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grpSp>
      <p:sp>
        <p:nvSpPr>
          <p:cNvPr id="34818" name="Text Box 18"/>
          <p:cNvSpPr txBox="1">
            <a:spLocks noChangeArrowheads="1"/>
          </p:cNvSpPr>
          <p:nvPr/>
        </p:nvSpPr>
        <p:spPr bwMode="auto">
          <a:xfrm>
            <a:off x="655334" y="196796"/>
            <a:ext cx="81089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800" b="1" dirty="0">
                <a:latin typeface="Arial" charset="0"/>
              </a:rPr>
              <a:t>CENTRAL DOGMA OF MOLECULAR BIOLOGY</a:t>
            </a:r>
          </a:p>
        </p:txBody>
      </p:sp>
      <p:grpSp>
        <p:nvGrpSpPr>
          <p:cNvPr id="2" name="Group 25"/>
          <p:cNvGrpSpPr>
            <a:grpSpLocks/>
          </p:cNvGrpSpPr>
          <p:nvPr/>
        </p:nvGrpSpPr>
        <p:grpSpPr bwMode="auto">
          <a:xfrm>
            <a:off x="238918" y="5280021"/>
            <a:ext cx="8666163" cy="1304930"/>
            <a:chOff x="-120" y="3583"/>
            <a:chExt cx="6232" cy="822"/>
          </a:xfrm>
        </p:grpSpPr>
        <p:sp>
          <p:nvSpPr>
            <p:cNvPr id="34825" name="Text Box 19"/>
            <p:cNvSpPr txBox="1">
              <a:spLocks noChangeArrowheads="1"/>
            </p:cNvSpPr>
            <p:nvPr/>
          </p:nvSpPr>
          <p:spPr bwMode="auto">
            <a:xfrm>
              <a:off x="701" y="3604"/>
              <a:ext cx="871"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dirty="0">
                  <a:latin typeface="Arial" charset="0"/>
                </a:rPr>
                <a:t>Genome</a:t>
              </a:r>
            </a:p>
          </p:txBody>
        </p:sp>
        <p:sp>
          <p:nvSpPr>
            <p:cNvPr id="34826" name="Text Box 20"/>
            <p:cNvSpPr txBox="1">
              <a:spLocks noChangeArrowheads="1"/>
            </p:cNvSpPr>
            <p:nvPr/>
          </p:nvSpPr>
          <p:spPr bwMode="auto">
            <a:xfrm>
              <a:off x="2237" y="3604"/>
              <a:ext cx="1397"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dirty="0">
                  <a:latin typeface="Arial" charset="0"/>
                </a:rPr>
                <a:t>Transcriptome</a:t>
              </a:r>
            </a:p>
          </p:txBody>
        </p:sp>
        <p:sp>
          <p:nvSpPr>
            <p:cNvPr id="34827" name="Text Box 21"/>
            <p:cNvSpPr txBox="1">
              <a:spLocks noChangeArrowheads="1"/>
            </p:cNvSpPr>
            <p:nvPr/>
          </p:nvSpPr>
          <p:spPr bwMode="auto">
            <a:xfrm>
              <a:off x="4241" y="3604"/>
              <a:ext cx="984"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dirty="0">
                  <a:latin typeface="Arial" charset="0"/>
                </a:rPr>
                <a:t>Proteome</a:t>
              </a:r>
            </a:p>
          </p:txBody>
        </p:sp>
        <p:sp>
          <p:nvSpPr>
            <p:cNvPr id="34828" name="AutoShape 22"/>
            <p:cNvSpPr>
              <a:spLocks noChangeArrowheads="1"/>
            </p:cNvSpPr>
            <p:nvPr/>
          </p:nvSpPr>
          <p:spPr bwMode="auto">
            <a:xfrm>
              <a:off x="1562" y="3583"/>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sp>
          <p:nvSpPr>
            <p:cNvPr id="34829" name="AutoShape 23"/>
            <p:cNvSpPr>
              <a:spLocks noChangeArrowheads="1"/>
            </p:cNvSpPr>
            <p:nvPr/>
          </p:nvSpPr>
          <p:spPr bwMode="auto">
            <a:xfrm>
              <a:off x="3626" y="3583"/>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sp>
          <p:nvSpPr>
            <p:cNvPr id="34830" name="Text Box 24"/>
            <p:cNvSpPr txBox="1">
              <a:spLocks noChangeArrowheads="1"/>
            </p:cNvSpPr>
            <p:nvPr/>
          </p:nvSpPr>
          <p:spPr bwMode="auto">
            <a:xfrm>
              <a:off x="-120" y="4114"/>
              <a:ext cx="6232"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b="1" dirty="0">
                  <a:latin typeface="Arial" charset="0"/>
                </a:rPr>
                <a:t>CENTRAL DOGMA OF BIOINFORMATICS AND GENOMICS</a:t>
              </a:r>
            </a:p>
          </p:txBody>
        </p:sp>
      </p:grpSp>
      <p:sp>
        <p:nvSpPr>
          <p:cNvPr id="20501" name="Text Box 21"/>
          <p:cNvSpPr txBox="1">
            <a:spLocks noChangeArrowheads="1"/>
          </p:cNvSpPr>
          <p:nvPr/>
        </p:nvSpPr>
        <p:spPr bwMode="auto">
          <a:xfrm>
            <a:off x="2940313" y="3146399"/>
            <a:ext cx="168592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b="1" dirty="0">
                <a:solidFill>
                  <a:schemeClr val="accent5">
                    <a:lumMod val="75000"/>
                  </a:schemeClr>
                </a:solidFill>
                <a:latin typeface="Arial"/>
                <a:ea typeface="+mn-ea"/>
                <a:cs typeface="Arial" charset="0"/>
              </a:rPr>
              <a:t>Transcription</a:t>
            </a:r>
          </a:p>
        </p:txBody>
      </p:sp>
      <p:sp>
        <p:nvSpPr>
          <p:cNvPr id="20502" name="Text Box 22"/>
          <p:cNvSpPr txBox="1">
            <a:spLocks noChangeArrowheads="1"/>
          </p:cNvSpPr>
          <p:nvPr/>
        </p:nvSpPr>
        <p:spPr bwMode="auto">
          <a:xfrm>
            <a:off x="4735775" y="3146399"/>
            <a:ext cx="1597025"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b="1" dirty="0">
                <a:solidFill>
                  <a:schemeClr val="accent5">
                    <a:lumMod val="75000"/>
                  </a:schemeClr>
                </a:solidFill>
                <a:latin typeface="Arial"/>
                <a:ea typeface="+mn-ea"/>
                <a:cs typeface="Arial" charset="0"/>
              </a:rPr>
              <a:t>Translation</a:t>
            </a:r>
          </a:p>
        </p:txBody>
      </p:sp>
      <p:pic>
        <p:nvPicPr>
          <p:cNvPr id="34823"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7600" y="1512862"/>
            <a:ext cx="750888" cy="1252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4" name="Immagin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24750" y="1838299"/>
            <a:ext cx="1146175"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1832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Graphic of the growth of GenBank 1982-2008"/>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587500" y="1047750"/>
            <a:ext cx="5414963" cy="5554663"/>
          </a:xfrm>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3" name="Rectangle 2">
            <a:extLst>
              <a:ext uri="{FF2B5EF4-FFF2-40B4-BE49-F238E27FC236}">
                <a16:creationId xmlns:a16="http://schemas.microsoft.com/office/drawing/2014/main" id="{06928BB4-AC79-3EE6-BA76-7C81DDE26C64}"/>
              </a:ext>
            </a:extLst>
          </p:cNvPr>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dirty="0">
                <a:solidFill>
                  <a:schemeClr val="bg1"/>
                </a:solidFill>
                <a:latin typeface="Arial" charset="0"/>
              </a:rPr>
              <a:t>CELL</a:t>
            </a:r>
          </a:p>
        </p:txBody>
      </p:sp>
    </p:spTree>
    <p:extLst>
      <p:ext uri="{BB962C8B-B14F-4D97-AF65-F5344CB8AC3E}">
        <p14:creationId xmlns:p14="http://schemas.microsoft.com/office/powerpoint/2010/main" val="22713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4800" dirty="0">
                <a:solidFill>
                  <a:srgbClr val="FFFFFF"/>
                </a:solidFill>
                <a:ea typeface="+mj-ea"/>
                <a:cs typeface="+mj-cs"/>
              </a:rPr>
              <a:t>BIOINFORMATICS: </a:t>
            </a:r>
            <a:r>
              <a:rPr lang="en-US" sz="4800" b="1" dirty="0">
                <a:ea typeface="+mj-ea"/>
                <a:cs typeface="+mj-cs"/>
              </a:rPr>
              <a:t>WHICH DATA?</a:t>
            </a:r>
            <a:endParaRPr lang="it-IT" sz="4800" b="1" dirty="0">
              <a:solidFill>
                <a:srgbClr val="FFFFFF"/>
              </a:solidFill>
              <a:ea typeface="+mj-ea"/>
              <a:cs typeface="+mj-cs"/>
            </a:endParaRPr>
          </a:p>
        </p:txBody>
      </p:sp>
      <p:sp>
        <p:nvSpPr>
          <p:cNvPr id="2" name="Rectangle 1">
            <a:extLst>
              <a:ext uri="{FF2B5EF4-FFF2-40B4-BE49-F238E27FC236}">
                <a16:creationId xmlns:a16="http://schemas.microsoft.com/office/drawing/2014/main" id="{16B8A6CB-3B9E-D14C-BFED-CB33479EEF46}"/>
              </a:ext>
            </a:extLst>
          </p:cNvPr>
          <p:cNvSpPr/>
          <p:nvPr/>
        </p:nvSpPr>
        <p:spPr>
          <a:xfrm>
            <a:off x="6871281" y="1588710"/>
            <a:ext cx="1061253" cy="4739422"/>
          </a:xfrm>
          <a:prstGeom prst="rect">
            <a:avLst/>
          </a:prstGeom>
          <a:solidFill>
            <a:schemeClr val="tx1"/>
          </a:solidFill>
        </p:spPr>
        <p:txBody>
          <a:bodyPr vert="wordArtVert" wrap="square" anchor="ctr">
            <a:spAutoFit/>
          </a:bodyPr>
          <a:lstStyle/>
          <a:p>
            <a:pPr algn="ctr"/>
            <a:r>
              <a:rPr lang="en-US" sz="4800" dirty="0">
                <a:solidFill>
                  <a:schemeClr val="bg1"/>
                </a:solidFill>
                <a:latin typeface="Arial" charset="0"/>
              </a:rPr>
              <a:t>DATA</a:t>
            </a:r>
            <a:endParaRPr lang="en-US" sz="4800" dirty="0">
              <a:solidFill>
                <a:schemeClr val="bg1"/>
              </a:solidFill>
            </a:endParaRPr>
          </a:p>
        </p:txBody>
      </p:sp>
      <p:graphicFrame>
        <p:nvGraphicFramePr>
          <p:cNvPr id="3" name="Diagram 2">
            <a:extLst>
              <a:ext uri="{FF2B5EF4-FFF2-40B4-BE49-F238E27FC236}">
                <a16:creationId xmlns:a16="http://schemas.microsoft.com/office/drawing/2014/main" id="{982F25E9-1A94-FE4B-868D-FDE35A4FBE15}"/>
              </a:ext>
            </a:extLst>
          </p:cNvPr>
          <p:cNvGraphicFramePr/>
          <p:nvPr/>
        </p:nvGraphicFramePr>
        <p:xfrm>
          <a:off x="785216" y="1330389"/>
          <a:ext cx="6142426" cy="5258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3358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FED1D9F-419F-A04B-B030-92DF0A2B22A4}"/>
              </a:ext>
            </a:extLst>
          </p:cNvPr>
          <p:cNvPicPr>
            <a:picLocks noGrp="1" noChangeAspect="1"/>
          </p:cNvPicPr>
          <p:nvPr>
            <p:ph idx="1"/>
          </p:nvPr>
        </p:nvPicPr>
        <p:blipFill>
          <a:blip r:embed="rId2"/>
          <a:stretch>
            <a:fillRect/>
          </a:stretch>
        </p:blipFill>
        <p:spPr>
          <a:xfrm>
            <a:off x="1252271" y="1385529"/>
            <a:ext cx="6288560" cy="5291815"/>
          </a:xfrm>
          <a:prstGeom prst="rect">
            <a:avLst/>
          </a:prstGeom>
        </p:spPr>
      </p:pic>
      <p:sp>
        <p:nvSpPr>
          <p:cNvPr id="4" name="Titolo 1">
            <a:extLst>
              <a:ext uri="{FF2B5EF4-FFF2-40B4-BE49-F238E27FC236}">
                <a16:creationId xmlns:a16="http://schemas.microsoft.com/office/drawing/2014/main" id="{D8B3040B-E751-DACE-CF9C-057E17BB5ED2}"/>
              </a:ext>
            </a:extLst>
          </p:cNvPr>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4800" dirty="0">
                <a:solidFill>
                  <a:srgbClr val="FFFFFF"/>
                </a:solidFill>
                <a:ea typeface="+mj-ea"/>
                <a:cs typeface="+mj-cs"/>
              </a:rPr>
              <a:t>BIOINFORMATICS: </a:t>
            </a:r>
            <a:r>
              <a:rPr lang="en-US" sz="4800" b="1" dirty="0">
                <a:ea typeface="+mj-ea"/>
                <a:cs typeface="+mj-cs"/>
              </a:rPr>
              <a:t>WHICH DATA?</a:t>
            </a:r>
            <a:endParaRPr lang="it-IT" sz="4800" b="1" dirty="0">
              <a:solidFill>
                <a:srgbClr val="FFFFFF"/>
              </a:solidFill>
              <a:ea typeface="+mj-ea"/>
              <a:cs typeface="+mj-cs"/>
            </a:endParaRPr>
          </a:p>
        </p:txBody>
      </p:sp>
    </p:spTree>
    <p:extLst>
      <p:ext uri="{BB962C8B-B14F-4D97-AF65-F5344CB8AC3E}">
        <p14:creationId xmlns:p14="http://schemas.microsoft.com/office/powerpoint/2010/main" val="223236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225425" y="794091"/>
            <a:ext cx="4700588" cy="3447098"/>
          </a:xfrm>
          <a:prstGeom prst="rect">
            <a:avLst/>
          </a:prstGeom>
          <a:solidFill>
            <a:schemeClr val="accent5">
              <a:lumMod val="20000"/>
              <a:lumOff val="80000"/>
            </a:schemeClr>
          </a:solidFill>
          <a:ln w="9525">
            <a:noFill/>
            <a:miter lim="800000"/>
            <a:headEnd/>
            <a:tailEnd/>
          </a:ln>
        </p:spPr>
        <p:txBody>
          <a:bodyPr wrap="square" anchor="ctr">
            <a:spAutoFit/>
          </a:bodyPr>
          <a:lstStyle/>
          <a:p>
            <a:pPr marL="2055813" algn="just">
              <a:defRPr/>
            </a:pPr>
            <a:r>
              <a:rPr lang="it-IT" sz="2000" i="1" dirty="0">
                <a:solidFill>
                  <a:schemeClr val="tx2"/>
                </a:solidFill>
                <a:latin typeface="Arial"/>
                <a:cs typeface="Arial" charset="0"/>
              </a:rPr>
              <a:t>“</a:t>
            </a:r>
            <a:r>
              <a:rPr lang="it-IT" sz="2000" i="1" dirty="0" err="1">
                <a:solidFill>
                  <a:schemeClr val="tx2"/>
                </a:solidFill>
                <a:latin typeface="Arial"/>
                <a:cs typeface="Arial" charset="0"/>
              </a:rPr>
              <a:t>Researchers</a:t>
            </a:r>
            <a:r>
              <a:rPr lang="it-IT" sz="2000" i="1" dirty="0">
                <a:solidFill>
                  <a:schemeClr val="tx2"/>
                </a:solidFill>
                <a:latin typeface="Arial"/>
                <a:cs typeface="Arial" charset="0"/>
              </a:rPr>
              <a:t> </a:t>
            </a:r>
            <a:r>
              <a:rPr lang="it-IT" sz="2000" i="1" dirty="0" err="1">
                <a:solidFill>
                  <a:schemeClr val="tx2"/>
                </a:solidFill>
                <a:latin typeface="Arial"/>
                <a:cs typeface="Arial" charset="0"/>
              </a:rPr>
              <a:t>need</a:t>
            </a:r>
            <a:r>
              <a:rPr lang="it-IT" sz="2000" i="1" dirty="0">
                <a:solidFill>
                  <a:schemeClr val="tx2"/>
                </a:solidFill>
                <a:latin typeface="Arial"/>
                <a:cs typeface="Arial" charset="0"/>
              </a:rPr>
              <a:t> to be </a:t>
            </a:r>
            <a:r>
              <a:rPr lang="it-IT" sz="2000" i="1" dirty="0" err="1">
                <a:solidFill>
                  <a:schemeClr val="tx2"/>
                </a:solidFill>
                <a:latin typeface="Arial"/>
                <a:cs typeface="Arial" charset="0"/>
              </a:rPr>
              <a:t>obliged</a:t>
            </a:r>
            <a:r>
              <a:rPr lang="it-IT" sz="2000" i="1" dirty="0">
                <a:solidFill>
                  <a:schemeClr val="tx2"/>
                </a:solidFill>
                <a:latin typeface="Arial"/>
                <a:cs typeface="Arial" charset="0"/>
              </a:rPr>
              <a:t> to </a:t>
            </a:r>
            <a:r>
              <a:rPr lang="it-IT" sz="2000" i="1" dirty="0" err="1">
                <a:solidFill>
                  <a:schemeClr val="tx2"/>
                </a:solidFill>
                <a:latin typeface="Arial"/>
                <a:cs typeface="Arial" charset="0"/>
              </a:rPr>
              <a:t>document</a:t>
            </a:r>
            <a:r>
              <a:rPr lang="it-IT" sz="2000" i="1" dirty="0">
                <a:solidFill>
                  <a:schemeClr val="tx2"/>
                </a:solidFill>
                <a:latin typeface="Arial"/>
                <a:cs typeface="Arial" charset="0"/>
              </a:rPr>
              <a:t> and </a:t>
            </a:r>
            <a:r>
              <a:rPr lang="it-IT" sz="2000" i="1" dirty="0" err="1">
                <a:solidFill>
                  <a:schemeClr val="tx2"/>
                </a:solidFill>
                <a:latin typeface="Arial"/>
                <a:cs typeface="Arial" charset="0"/>
              </a:rPr>
              <a:t>manage</a:t>
            </a:r>
            <a:r>
              <a:rPr lang="it-IT" sz="2000" i="1" dirty="0">
                <a:solidFill>
                  <a:schemeClr val="tx2"/>
                </a:solidFill>
                <a:latin typeface="Arial"/>
                <a:cs typeface="Arial" charset="0"/>
              </a:rPr>
              <a:t> </a:t>
            </a:r>
            <a:r>
              <a:rPr lang="it-IT" sz="2000" i="1" dirty="0" err="1">
                <a:solidFill>
                  <a:schemeClr val="tx2"/>
                </a:solidFill>
                <a:latin typeface="Arial"/>
                <a:cs typeface="Arial" charset="0"/>
              </a:rPr>
              <a:t>their</a:t>
            </a:r>
            <a:r>
              <a:rPr lang="it-IT" sz="2000" i="1" dirty="0">
                <a:solidFill>
                  <a:schemeClr val="tx2"/>
                </a:solidFill>
                <a:latin typeface="Arial"/>
                <a:cs typeface="Arial" charset="0"/>
              </a:rPr>
              <a:t> data with </a:t>
            </a:r>
            <a:r>
              <a:rPr lang="it-IT" sz="2000" i="1" dirty="0" err="1">
                <a:solidFill>
                  <a:schemeClr val="tx2"/>
                </a:solidFill>
                <a:latin typeface="Arial"/>
                <a:cs typeface="Arial" charset="0"/>
              </a:rPr>
              <a:t>as</a:t>
            </a:r>
            <a:r>
              <a:rPr lang="it-IT" sz="2000" i="1" dirty="0">
                <a:solidFill>
                  <a:schemeClr val="tx2"/>
                </a:solidFill>
                <a:latin typeface="Arial"/>
                <a:cs typeface="Arial" charset="0"/>
              </a:rPr>
              <a:t> </a:t>
            </a:r>
            <a:r>
              <a:rPr lang="it-IT" sz="2000" i="1" dirty="0" err="1">
                <a:solidFill>
                  <a:schemeClr val="tx2"/>
                </a:solidFill>
                <a:latin typeface="Arial"/>
                <a:cs typeface="Arial" charset="0"/>
              </a:rPr>
              <a:t>much</a:t>
            </a:r>
            <a:r>
              <a:rPr lang="it-IT" sz="2000" i="1" dirty="0">
                <a:solidFill>
                  <a:schemeClr val="tx2"/>
                </a:solidFill>
                <a:latin typeface="Arial"/>
                <a:cs typeface="Arial" charset="0"/>
              </a:rPr>
              <a:t> </a:t>
            </a:r>
            <a:r>
              <a:rPr lang="it-IT" sz="2000" i="1" dirty="0" err="1">
                <a:solidFill>
                  <a:schemeClr val="tx2"/>
                </a:solidFill>
                <a:latin typeface="Arial"/>
                <a:cs typeface="Arial" charset="0"/>
              </a:rPr>
              <a:t>professionalism</a:t>
            </a:r>
            <a:r>
              <a:rPr lang="it-IT" sz="2000" i="1" dirty="0">
                <a:solidFill>
                  <a:schemeClr val="tx2"/>
                </a:solidFill>
                <a:latin typeface="Arial"/>
                <a:cs typeface="Arial" charset="0"/>
              </a:rPr>
              <a:t> </a:t>
            </a:r>
            <a:r>
              <a:rPr lang="it-IT" sz="2000" i="1" dirty="0" err="1">
                <a:solidFill>
                  <a:schemeClr val="tx2"/>
                </a:solidFill>
                <a:latin typeface="Arial"/>
                <a:cs typeface="Arial" charset="0"/>
              </a:rPr>
              <a:t>as</a:t>
            </a:r>
            <a:r>
              <a:rPr lang="it-IT" sz="2000" i="1" dirty="0">
                <a:solidFill>
                  <a:schemeClr val="tx2"/>
                </a:solidFill>
                <a:latin typeface="Arial"/>
                <a:cs typeface="Arial" charset="0"/>
              </a:rPr>
              <a:t> </a:t>
            </a:r>
            <a:r>
              <a:rPr lang="it-IT" sz="2000" i="1" dirty="0" err="1">
                <a:solidFill>
                  <a:schemeClr val="tx2"/>
                </a:solidFill>
                <a:latin typeface="Arial"/>
                <a:cs typeface="Arial" charset="0"/>
              </a:rPr>
              <a:t>they</a:t>
            </a:r>
            <a:r>
              <a:rPr lang="it-IT" sz="2000" i="1" dirty="0">
                <a:solidFill>
                  <a:schemeClr val="tx2"/>
                </a:solidFill>
                <a:latin typeface="Arial"/>
                <a:cs typeface="Arial" charset="0"/>
              </a:rPr>
              <a:t> devote to </a:t>
            </a:r>
            <a:r>
              <a:rPr lang="it-IT" sz="2000" i="1" dirty="0" err="1">
                <a:solidFill>
                  <a:schemeClr val="tx2"/>
                </a:solidFill>
                <a:latin typeface="Arial"/>
                <a:cs typeface="Arial" charset="0"/>
              </a:rPr>
              <a:t>their</a:t>
            </a:r>
            <a:r>
              <a:rPr lang="it-IT" sz="2000" i="1" dirty="0">
                <a:solidFill>
                  <a:schemeClr val="tx2"/>
                </a:solidFill>
                <a:latin typeface="Arial"/>
                <a:cs typeface="Arial" charset="0"/>
              </a:rPr>
              <a:t> </a:t>
            </a:r>
            <a:r>
              <a:rPr lang="it-IT" sz="2000" i="1" dirty="0" err="1">
                <a:solidFill>
                  <a:schemeClr val="tx2"/>
                </a:solidFill>
                <a:latin typeface="Arial"/>
                <a:cs typeface="Arial" charset="0"/>
              </a:rPr>
              <a:t>experiments</a:t>
            </a:r>
            <a:r>
              <a:rPr lang="it-IT" sz="2000" i="1" dirty="0">
                <a:solidFill>
                  <a:schemeClr val="tx2"/>
                </a:solidFill>
                <a:latin typeface="Arial"/>
                <a:cs typeface="Arial" charset="0"/>
              </a:rPr>
              <a:t>.”</a:t>
            </a:r>
          </a:p>
          <a:p>
            <a:pPr marL="2001838" algn="just">
              <a:defRPr/>
            </a:pPr>
            <a:endParaRPr lang="it-IT" i="1" dirty="0">
              <a:solidFill>
                <a:schemeClr val="tx2"/>
              </a:solidFill>
              <a:latin typeface="Arial"/>
              <a:cs typeface="Arial" charset="0"/>
            </a:endParaRPr>
          </a:p>
          <a:p>
            <a:pPr>
              <a:defRPr/>
            </a:pPr>
            <a:endParaRPr lang="it-IT" sz="2000" i="1" dirty="0">
              <a:solidFill>
                <a:schemeClr val="tx2"/>
              </a:solidFill>
              <a:latin typeface="Arial"/>
              <a:cs typeface="Arial" charset="0"/>
            </a:endParaRPr>
          </a:p>
          <a:p>
            <a:pPr>
              <a:defRPr/>
            </a:pPr>
            <a:endParaRPr lang="it-IT" sz="2000" i="1" dirty="0">
              <a:latin typeface="Arial"/>
              <a:cs typeface="Arial" charset="0"/>
            </a:endParaRPr>
          </a:p>
        </p:txBody>
      </p:sp>
      <p:pic>
        <p:nvPicPr>
          <p:cNvPr id="15364" name="Picture 4"/>
          <p:cNvPicPr>
            <a:picLocks noChangeAspect="1" noChangeArrowheads="1"/>
          </p:cNvPicPr>
          <p:nvPr/>
        </p:nvPicPr>
        <p:blipFill>
          <a:blip r:embed="rId2"/>
          <a:srcRect/>
          <a:stretch>
            <a:fillRect/>
          </a:stretch>
        </p:blipFill>
        <p:spPr bwMode="auto">
          <a:xfrm>
            <a:off x="216802" y="911685"/>
            <a:ext cx="2039938" cy="2719388"/>
          </a:xfrm>
          <a:prstGeom prst="rect">
            <a:avLst/>
          </a:prstGeom>
          <a:ln>
            <a:noFill/>
          </a:ln>
          <a:effectLst>
            <a:outerShdw blurRad="292100" dist="139700" dir="2700000" algn="tl" rotWithShape="0">
              <a:srgbClr val="333333">
                <a:alpha val="65000"/>
              </a:srgbClr>
            </a:outerShdw>
          </a:effectLst>
        </p:spPr>
      </p:pic>
      <p:sp>
        <p:nvSpPr>
          <p:cNvPr id="21508" name="Rectangle 5"/>
          <p:cNvSpPr>
            <a:spLocks noChangeArrowheads="1"/>
          </p:cNvSpPr>
          <p:nvPr/>
        </p:nvSpPr>
        <p:spPr bwMode="auto">
          <a:xfrm>
            <a:off x="323850" y="3846973"/>
            <a:ext cx="470058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it-IT" b="1" i="1" dirty="0">
                <a:solidFill>
                  <a:schemeClr val="tx2"/>
                </a:solidFill>
              </a:rPr>
              <a:t>Nature journal </a:t>
            </a:r>
            <a:r>
              <a:rPr lang="it-IT" b="1" dirty="0" err="1">
                <a:solidFill>
                  <a:schemeClr val="tx2"/>
                </a:solidFill>
              </a:rPr>
              <a:t>Issue</a:t>
            </a:r>
            <a:r>
              <a:rPr lang="it-IT" b="1" dirty="0">
                <a:solidFill>
                  <a:schemeClr val="tx2"/>
                </a:solidFill>
              </a:rPr>
              <a:t> of 4  2008</a:t>
            </a:r>
          </a:p>
        </p:txBody>
      </p:sp>
      <p:sp>
        <p:nvSpPr>
          <p:cNvPr id="21509" name="Rectangle 6"/>
          <p:cNvSpPr>
            <a:spLocks noChangeArrowheads="1"/>
          </p:cNvSpPr>
          <p:nvPr/>
        </p:nvSpPr>
        <p:spPr bwMode="auto">
          <a:xfrm>
            <a:off x="5148263" y="741843"/>
            <a:ext cx="3744912" cy="2093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it-IT" sz="2600" dirty="0">
                <a:solidFill>
                  <a:srgbClr val="000000"/>
                </a:solidFill>
                <a:latin typeface="Arial"/>
                <a:cs typeface="Arial"/>
                <a:sym typeface="Wingdings" charset="0"/>
              </a:rPr>
              <a:t> </a:t>
            </a:r>
            <a:r>
              <a:rPr lang="it-IT" sz="2600" dirty="0" err="1">
                <a:solidFill>
                  <a:srgbClr val="000000"/>
                </a:solidFill>
                <a:latin typeface="Arial"/>
                <a:cs typeface="Arial"/>
              </a:rPr>
              <a:t>Importance</a:t>
            </a:r>
            <a:r>
              <a:rPr lang="it-IT" sz="2600" dirty="0">
                <a:solidFill>
                  <a:srgbClr val="000000"/>
                </a:solidFill>
                <a:latin typeface="Arial"/>
                <a:cs typeface="Arial"/>
              </a:rPr>
              <a:t> of data:</a:t>
            </a:r>
          </a:p>
          <a:p>
            <a:pPr algn="just">
              <a:buFontTx/>
              <a:buChar char="•"/>
            </a:pPr>
            <a:r>
              <a:rPr lang="it-IT" sz="2600" dirty="0">
                <a:solidFill>
                  <a:srgbClr val="000000"/>
                </a:solidFill>
                <a:latin typeface="Arial"/>
                <a:cs typeface="Arial"/>
              </a:rPr>
              <a:t> </a:t>
            </a:r>
            <a:r>
              <a:rPr lang="it-IT" sz="2600" dirty="0" err="1">
                <a:solidFill>
                  <a:srgbClr val="000000"/>
                </a:solidFill>
                <a:latin typeface="Arial"/>
                <a:cs typeface="Arial"/>
              </a:rPr>
              <a:t>Retrieval</a:t>
            </a:r>
            <a:endParaRPr lang="it-IT" sz="2600" dirty="0">
              <a:solidFill>
                <a:srgbClr val="000000"/>
              </a:solidFill>
              <a:latin typeface="Arial"/>
              <a:cs typeface="Arial"/>
            </a:endParaRPr>
          </a:p>
          <a:p>
            <a:pPr algn="just">
              <a:buFontTx/>
              <a:buChar char="•"/>
            </a:pPr>
            <a:r>
              <a:rPr lang="it-IT" sz="2600" dirty="0">
                <a:solidFill>
                  <a:srgbClr val="000000"/>
                </a:solidFill>
                <a:latin typeface="Arial"/>
                <a:cs typeface="Arial"/>
              </a:rPr>
              <a:t> Integration</a:t>
            </a:r>
          </a:p>
          <a:p>
            <a:pPr algn="just">
              <a:buFontTx/>
              <a:buChar char="•"/>
            </a:pPr>
            <a:r>
              <a:rPr lang="it-IT" sz="2600" dirty="0">
                <a:solidFill>
                  <a:srgbClr val="000000"/>
                </a:solidFill>
                <a:latin typeface="Arial"/>
                <a:cs typeface="Arial"/>
              </a:rPr>
              <a:t> Analysis </a:t>
            </a:r>
          </a:p>
          <a:p>
            <a:pPr algn="just">
              <a:buFontTx/>
              <a:buChar char="•"/>
            </a:pPr>
            <a:endParaRPr lang="it-IT" sz="2600" dirty="0">
              <a:solidFill>
                <a:srgbClr val="000000"/>
              </a:solidFill>
              <a:latin typeface="Arial"/>
              <a:cs typeface="Arial"/>
            </a:endParaRPr>
          </a:p>
        </p:txBody>
      </p:sp>
      <p:sp>
        <p:nvSpPr>
          <p:cNvPr id="21510" name="Rectangle 7"/>
          <p:cNvSpPr>
            <a:spLocks noChangeArrowheads="1"/>
          </p:cNvSpPr>
          <p:nvPr/>
        </p:nvSpPr>
        <p:spPr bwMode="auto">
          <a:xfrm>
            <a:off x="107950" y="4280360"/>
            <a:ext cx="8785225"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it-IT" sz="2600" dirty="0">
                <a:solidFill>
                  <a:srgbClr val="000000"/>
                </a:solidFill>
                <a:latin typeface="Arial"/>
                <a:cs typeface="Arial"/>
                <a:sym typeface="Wingdings" charset="0"/>
              </a:rPr>
              <a:t> </a:t>
            </a:r>
            <a:r>
              <a:rPr lang="it-IT" sz="2600" dirty="0">
                <a:solidFill>
                  <a:srgbClr val="000000"/>
                </a:solidFill>
                <a:latin typeface="Arial"/>
                <a:cs typeface="Arial"/>
              </a:rPr>
              <a:t>An </a:t>
            </a:r>
            <a:r>
              <a:rPr lang="it-IT" sz="2600" dirty="0" err="1">
                <a:solidFill>
                  <a:srgbClr val="000000"/>
                </a:solidFill>
                <a:latin typeface="Arial"/>
                <a:cs typeface="Arial"/>
              </a:rPr>
              <a:t>at</a:t>
            </a:r>
            <a:r>
              <a:rPr lang="it-IT" sz="2600" dirty="0">
                <a:solidFill>
                  <a:srgbClr val="000000"/>
                </a:solidFill>
                <a:latin typeface="Arial"/>
                <a:cs typeface="Arial"/>
              </a:rPr>
              <a:t> </a:t>
            </a:r>
            <a:r>
              <a:rPr lang="it-IT" sz="2600" dirty="0" err="1">
                <a:solidFill>
                  <a:srgbClr val="000000"/>
                </a:solidFill>
                <a:latin typeface="Arial"/>
                <a:cs typeface="Arial"/>
              </a:rPr>
              <a:t>least</a:t>
            </a:r>
            <a:r>
              <a:rPr lang="it-IT" sz="2600" dirty="0">
                <a:solidFill>
                  <a:srgbClr val="000000"/>
                </a:solidFill>
                <a:latin typeface="Arial"/>
                <a:cs typeface="Arial"/>
              </a:rPr>
              <a:t> </a:t>
            </a:r>
            <a:r>
              <a:rPr lang="it-IT" sz="2600" dirty="0" err="1">
                <a:solidFill>
                  <a:srgbClr val="000000"/>
                </a:solidFill>
                <a:latin typeface="Arial"/>
                <a:cs typeface="Arial"/>
              </a:rPr>
              <a:t>basic</a:t>
            </a:r>
            <a:r>
              <a:rPr lang="it-IT" sz="2600" dirty="0">
                <a:solidFill>
                  <a:srgbClr val="000000"/>
                </a:solidFill>
                <a:latin typeface="Arial"/>
                <a:cs typeface="Arial"/>
              </a:rPr>
              <a:t> </a:t>
            </a:r>
            <a:r>
              <a:rPr lang="it-IT" sz="2600" dirty="0" err="1">
                <a:solidFill>
                  <a:srgbClr val="000000"/>
                </a:solidFill>
                <a:latin typeface="Arial"/>
                <a:cs typeface="Arial"/>
              </a:rPr>
              <a:t>knowledge</a:t>
            </a:r>
            <a:r>
              <a:rPr lang="it-IT" sz="2600" dirty="0">
                <a:solidFill>
                  <a:srgbClr val="000000"/>
                </a:solidFill>
                <a:latin typeface="Arial"/>
                <a:cs typeface="Arial"/>
              </a:rPr>
              <a:t> of </a:t>
            </a:r>
            <a:r>
              <a:rPr lang="it-IT" sz="2600" dirty="0" err="1">
                <a:solidFill>
                  <a:srgbClr val="000000"/>
                </a:solidFill>
                <a:latin typeface="Arial"/>
                <a:cs typeface="Arial"/>
              </a:rPr>
              <a:t>bioinformatic</a:t>
            </a:r>
            <a:r>
              <a:rPr lang="it-IT" sz="2600" dirty="0">
                <a:solidFill>
                  <a:srgbClr val="000000"/>
                </a:solidFill>
                <a:latin typeface="Arial"/>
                <a:cs typeface="Arial"/>
              </a:rPr>
              <a:t> </a:t>
            </a:r>
            <a:r>
              <a:rPr lang="it-IT" sz="2600" dirty="0" err="1">
                <a:solidFill>
                  <a:srgbClr val="000000"/>
                </a:solidFill>
                <a:latin typeface="Arial"/>
                <a:cs typeface="Arial"/>
              </a:rPr>
              <a:t>methods</a:t>
            </a:r>
            <a:r>
              <a:rPr lang="it-IT" sz="2600" dirty="0">
                <a:solidFill>
                  <a:srgbClr val="000000"/>
                </a:solidFill>
                <a:latin typeface="Arial"/>
                <a:cs typeface="Arial"/>
              </a:rPr>
              <a:t> in </a:t>
            </a:r>
            <a:r>
              <a:rPr lang="it-IT" sz="2600" dirty="0" err="1">
                <a:solidFill>
                  <a:srgbClr val="000000"/>
                </a:solidFill>
                <a:latin typeface="Arial"/>
                <a:cs typeface="Arial"/>
              </a:rPr>
              <a:t>unavoidable</a:t>
            </a:r>
            <a:r>
              <a:rPr lang="it-IT" sz="2600" dirty="0">
                <a:solidFill>
                  <a:srgbClr val="000000"/>
                </a:solidFill>
                <a:latin typeface="Arial"/>
                <a:cs typeface="Arial"/>
              </a:rPr>
              <a:t> </a:t>
            </a:r>
            <a:r>
              <a:rPr lang="it-IT" sz="2600" dirty="0" err="1">
                <a:solidFill>
                  <a:srgbClr val="000000"/>
                </a:solidFill>
                <a:latin typeface="Arial"/>
                <a:cs typeface="Arial"/>
              </a:rPr>
              <a:t>also</a:t>
            </a:r>
            <a:r>
              <a:rPr lang="it-IT" sz="2600" dirty="0">
                <a:solidFill>
                  <a:srgbClr val="000000"/>
                </a:solidFill>
                <a:latin typeface="Arial"/>
                <a:cs typeface="Arial"/>
              </a:rPr>
              <a:t> for </a:t>
            </a:r>
            <a:r>
              <a:rPr lang="it-IT" sz="2600" dirty="0" err="1">
                <a:solidFill>
                  <a:srgbClr val="000000"/>
                </a:solidFill>
                <a:latin typeface="Arial"/>
                <a:cs typeface="Arial"/>
              </a:rPr>
              <a:t>experimental</a:t>
            </a:r>
            <a:r>
              <a:rPr lang="it-IT" sz="2600" dirty="0">
                <a:solidFill>
                  <a:srgbClr val="000000"/>
                </a:solidFill>
                <a:latin typeface="Arial"/>
                <a:cs typeface="Arial"/>
              </a:rPr>
              <a:t> </a:t>
            </a:r>
            <a:r>
              <a:rPr lang="it-IT" sz="2600" dirty="0" err="1">
                <a:solidFill>
                  <a:srgbClr val="000000"/>
                </a:solidFill>
                <a:latin typeface="Arial"/>
                <a:cs typeface="Arial"/>
              </a:rPr>
              <a:t>researchers</a:t>
            </a:r>
            <a:endParaRPr lang="it-IT" sz="2600" dirty="0">
              <a:solidFill>
                <a:srgbClr val="000000"/>
              </a:solidFill>
              <a:latin typeface="Arial"/>
              <a:cs typeface="Arial"/>
            </a:endParaRPr>
          </a:p>
        </p:txBody>
      </p:sp>
      <p:sp>
        <p:nvSpPr>
          <p:cNvPr id="21511" name="Rectangle 8"/>
          <p:cNvSpPr>
            <a:spLocks noChangeArrowheads="1"/>
          </p:cNvSpPr>
          <p:nvPr/>
        </p:nvSpPr>
        <p:spPr bwMode="auto">
          <a:xfrm>
            <a:off x="107950" y="5483403"/>
            <a:ext cx="8785225" cy="169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it-IT" sz="2600">
                <a:solidFill>
                  <a:srgbClr val="000000"/>
                </a:solidFill>
                <a:latin typeface="Arial"/>
                <a:cs typeface="Arial"/>
                <a:sym typeface="Wingdings" charset="0"/>
              </a:rPr>
              <a:t> </a:t>
            </a:r>
            <a:r>
              <a:rPr lang="it-IT" sz="2600">
                <a:solidFill>
                  <a:srgbClr val="000000"/>
                </a:solidFill>
                <a:latin typeface="Arial"/>
                <a:cs typeface="Arial"/>
              </a:rPr>
              <a:t>Bioinformatics</a:t>
            </a:r>
          </a:p>
          <a:p>
            <a:pPr algn="just"/>
            <a:r>
              <a:rPr lang="it-IT" sz="2600">
                <a:solidFill>
                  <a:srgbClr val="000000"/>
                </a:solidFill>
                <a:latin typeface="Arial"/>
                <a:cs typeface="Arial"/>
              </a:rPr>
              <a:t>from basic methods for managing biosequences to systems biology models</a:t>
            </a:r>
          </a:p>
          <a:p>
            <a:pPr algn="just"/>
            <a:endParaRPr lang="it-IT" sz="2600">
              <a:solidFill>
                <a:srgbClr val="000000"/>
              </a:solidFill>
              <a:latin typeface="Arial"/>
              <a:cs typeface="Arial"/>
            </a:endParaRPr>
          </a:p>
        </p:txBody>
      </p:sp>
      <p:sp>
        <p:nvSpPr>
          <p:cNvPr id="5" name="Rectangle 2">
            <a:extLst>
              <a:ext uri="{FF2B5EF4-FFF2-40B4-BE49-F238E27FC236}">
                <a16:creationId xmlns:a16="http://schemas.microsoft.com/office/drawing/2014/main" id="{E2FB7BD6-A696-8D1B-64E7-0A2F26214AA4}"/>
              </a:ext>
            </a:extLst>
          </p:cNvPr>
          <p:cNvSpPr txBox="1">
            <a:spLocks noChangeArrowheads="1"/>
          </p:cNvSpPr>
          <p:nvPr/>
        </p:nvSpPr>
        <p:spPr>
          <a:xfrm>
            <a:off x="63972" y="143419"/>
            <a:ext cx="9001652" cy="576263"/>
          </a:xfrm>
          <a:prstGeom prst="rect">
            <a:avLst/>
          </a:prstGeom>
        </p:spPr>
        <p:txBody>
          <a:bodyPr anchor="ctr">
            <a:normAutofit fontScale="82500" lnSpcReduction="20000"/>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b="1" i="1" dirty="0">
                <a:solidFill>
                  <a:srgbClr val="0070C0"/>
                </a:solidFill>
              </a:rPr>
              <a:t>THE BIG DATA ERA</a:t>
            </a:r>
            <a:endParaRPr lang="it-IT" b="1" dirty="0">
              <a:solidFill>
                <a:srgbClr val="0070C0"/>
              </a:solidFill>
            </a:endParaRPr>
          </a:p>
        </p:txBody>
      </p:sp>
    </p:spTree>
    <p:extLst>
      <p:ext uri="{BB962C8B-B14F-4D97-AF65-F5344CB8AC3E}">
        <p14:creationId xmlns:p14="http://schemas.microsoft.com/office/powerpoint/2010/main" val="1930645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egnaposto contenuto 2"/>
          <p:cNvSpPr>
            <a:spLocks noGrp="1"/>
          </p:cNvSpPr>
          <p:nvPr>
            <p:ph idx="1"/>
          </p:nvPr>
        </p:nvSpPr>
        <p:spPr>
          <a:xfrm>
            <a:off x="2523454" y="980942"/>
            <a:ext cx="6542169" cy="3268303"/>
          </a:xfrm>
        </p:spPr>
        <p:txBody>
          <a:bodyPr>
            <a:noAutofit/>
          </a:bodyPr>
          <a:lstStyle/>
          <a:p>
            <a:pPr>
              <a:spcBef>
                <a:spcPts val="0"/>
              </a:spcBef>
              <a:spcAft>
                <a:spcPts val="1200"/>
              </a:spcAft>
            </a:pPr>
            <a:r>
              <a:rPr lang="it-IT" sz="2800" b="1" dirty="0">
                <a:latin typeface="Arial" charset="0"/>
              </a:rPr>
              <a:t>Big data </a:t>
            </a:r>
            <a:r>
              <a:rPr lang="it-IT" sz="2800" b="1" dirty="0" err="1">
                <a:latin typeface="Arial" charset="0"/>
              </a:rPr>
              <a:t>became</a:t>
            </a:r>
            <a:r>
              <a:rPr lang="it-IT" sz="2800" b="1" dirty="0">
                <a:latin typeface="Arial" charset="0"/>
              </a:rPr>
              <a:t> </a:t>
            </a:r>
            <a:r>
              <a:rPr lang="it-IT" sz="2800" dirty="0">
                <a:latin typeface="Arial" charset="0"/>
              </a:rPr>
              <a:t>pervasive in </a:t>
            </a:r>
            <a:r>
              <a:rPr lang="it-IT" sz="2800" dirty="0" err="1">
                <a:latin typeface="Arial" charset="0"/>
              </a:rPr>
              <a:t>biology</a:t>
            </a:r>
            <a:r>
              <a:rPr lang="it-IT" sz="2800" dirty="0">
                <a:latin typeface="Arial" charset="0"/>
              </a:rPr>
              <a:t> </a:t>
            </a:r>
            <a:r>
              <a:rPr lang="it-IT" sz="2800" dirty="0" err="1">
                <a:latin typeface="Arial" charset="0"/>
              </a:rPr>
              <a:t>several</a:t>
            </a:r>
            <a:r>
              <a:rPr lang="it-IT" sz="2800" dirty="0">
                <a:latin typeface="Arial" charset="0"/>
              </a:rPr>
              <a:t> </a:t>
            </a:r>
            <a:r>
              <a:rPr lang="it-IT" sz="2800" dirty="0" err="1">
                <a:latin typeface="Arial" charset="0"/>
              </a:rPr>
              <a:t>years</a:t>
            </a:r>
            <a:r>
              <a:rPr lang="it-IT" sz="2800" dirty="0">
                <a:latin typeface="Arial" charset="0"/>
              </a:rPr>
              <a:t> ago and </a:t>
            </a:r>
            <a:r>
              <a:rPr lang="it-IT" sz="2800" dirty="0" err="1">
                <a:latin typeface="Arial" charset="0"/>
              </a:rPr>
              <a:t>they</a:t>
            </a:r>
            <a:r>
              <a:rPr lang="it-IT" sz="2800" dirty="0">
                <a:latin typeface="Arial" charset="0"/>
              </a:rPr>
              <a:t> </a:t>
            </a:r>
            <a:r>
              <a:rPr lang="it-IT" sz="2800" b="1" dirty="0" err="1">
                <a:latin typeface="Arial" charset="0"/>
              </a:rPr>
              <a:t>came</a:t>
            </a:r>
            <a:r>
              <a:rPr lang="it-IT" sz="2800" b="1" dirty="0">
                <a:latin typeface="Arial" charset="0"/>
              </a:rPr>
              <a:t> to stay</a:t>
            </a:r>
          </a:p>
          <a:p>
            <a:pPr eaLnBrk="1" hangingPunct="1">
              <a:spcBef>
                <a:spcPts val="0"/>
              </a:spcBef>
              <a:spcAft>
                <a:spcPts val="1200"/>
              </a:spcAft>
            </a:pPr>
            <a:r>
              <a:rPr lang="it-IT" sz="2800" dirty="0">
                <a:latin typeface="Arial" charset="0"/>
              </a:rPr>
              <a:t>High-throughput </a:t>
            </a:r>
            <a:r>
              <a:rPr lang="it-IT" sz="2800" dirty="0" err="1">
                <a:latin typeface="Arial" charset="0"/>
              </a:rPr>
              <a:t>experimental</a:t>
            </a:r>
            <a:r>
              <a:rPr lang="it-IT" sz="2800" dirty="0">
                <a:latin typeface="Arial" charset="0"/>
              </a:rPr>
              <a:t> </a:t>
            </a:r>
            <a:r>
              <a:rPr lang="it-IT" sz="2800" dirty="0" err="1">
                <a:latin typeface="Arial" charset="0"/>
              </a:rPr>
              <a:t>methodologies</a:t>
            </a:r>
            <a:r>
              <a:rPr lang="it-IT" sz="2800" dirty="0">
                <a:latin typeface="Arial" charset="0"/>
              </a:rPr>
              <a:t> </a:t>
            </a:r>
            <a:r>
              <a:rPr lang="it-IT" sz="2800" dirty="0" err="1">
                <a:latin typeface="Arial" charset="0"/>
              </a:rPr>
              <a:t>allow</a:t>
            </a:r>
            <a:r>
              <a:rPr lang="it-IT" sz="2800" dirty="0">
                <a:latin typeface="Arial" charset="0"/>
              </a:rPr>
              <a:t> </a:t>
            </a:r>
            <a:r>
              <a:rPr lang="it-IT" sz="2800" dirty="0" err="1">
                <a:latin typeface="Arial" charset="0"/>
              </a:rPr>
              <a:t>studying</a:t>
            </a:r>
            <a:r>
              <a:rPr lang="it-IT" sz="2800" dirty="0">
                <a:latin typeface="Arial" charset="0"/>
              </a:rPr>
              <a:t> </a:t>
            </a:r>
            <a:r>
              <a:rPr lang="it-IT" sz="2800" dirty="0" err="1">
                <a:latin typeface="Arial" charset="0"/>
              </a:rPr>
              <a:t>many</a:t>
            </a:r>
            <a:r>
              <a:rPr lang="it-IT" sz="2800" dirty="0">
                <a:latin typeface="Arial" charset="0"/>
              </a:rPr>
              <a:t> </a:t>
            </a:r>
            <a:r>
              <a:rPr lang="it-IT" sz="2800" dirty="0" err="1">
                <a:latin typeface="Arial" charset="0"/>
              </a:rPr>
              <a:t>processes</a:t>
            </a:r>
            <a:r>
              <a:rPr lang="it-IT" sz="2800" dirty="0">
                <a:latin typeface="Arial" charset="0"/>
              </a:rPr>
              <a:t> on a </a:t>
            </a:r>
            <a:r>
              <a:rPr lang="it-IT" sz="2800" dirty="0" err="1">
                <a:latin typeface="Arial" charset="0"/>
              </a:rPr>
              <a:t>genomic</a:t>
            </a:r>
            <a:r>
              <a:rPr lang="it-IT" sz="2800" dirty="0">
                <a:latin typeface="Arial" charset="0"/>
              </a:rPr>
              <a:t> scale, or </a:t>
            </a:r>
            <a:r>
              <a:rPr lang="it-IT" sz="2800" dirty="0" err="1">
                <a:latin typeface="Arial" charset="0"/>
              </a:rPr>
              <a:t>using</a:t>
            </a:r>
            <a:r>
              <a:rPr lang="it-IT" sz="2800" dirty="0">
                <a:latin typeface="Arial" charset="0"/>
              </a:rPr>
              <a:t> comparative </a:t>
            </a:r>
            <a:r>
              <a:rPr lang="it-IT" sz="2800" dirty="0" err="1">
                <a:latin typeface="Arial" charset="0"/>
              </a:rPr>
              <a:t>genomics</a:t>
            </a:r>
            <a:endParaRPr lang="it-IT" sz="2800" dirty="0">
              <a:latin typeface="Arial" charset="0"/>
            </a:endParaRPr>
          </a:p>
          <a:p>
            <a:pPr eaLnBrk="1" hangingPunct="1">
              <a:spcBef>
                <a:spcPts val="0"/>
              </a:spcBef>
              <a:spcAft>
                <a:spcPts val="1200"/>
              </a:spcAft>
            </a:pPr>
            <a:r>
              <a:rPr lang="it-IT" sz="2800" dirty="0">
                <a:latin typeface="Arial" charset="0"/>
              </a:rPr>
              <a:t>The </a:t>
            </a:r>
            <a:r>
              <a:rPr lang="it-IT" sz="2800" dirty="0" err="1">
                <a:latin typeface="Arial" charset="0"/>
              </a:rPr>
              <a:t>availability</a:t>
            </a:r>
            <a:r>
              <a:rPr lang="it-IT" sz="2800" dirty="0">
                <a:latin typeface="Arial" charset="0"/>
              </a:rPr>
              <a:t> of </a:t>
            </a:r>
            <a:r>
              <a:rPr lang="it-IT" sz="2800" dirty="0" err="1">
                <a:latin typeface="Arial" charset="0"/>
              </a:rPr>
              <a:t>experimental</a:t>
            </a:r>
            <a:r>
              <a:rPr lang="it-IT" sz="2800" dirty="0">
                <a:latin typeface="Arial" charset="0"/>
              </a:rPr>
              <a:t> data and knowledge </a:t>
            </a:r>
            <a:r>
              <a:rPr lang="it-IT" sz="2800" dirty="0" err="1">
                <a:latin typeface="Arial" charset="0"/>
              </a:rPr>
              <a:t>requires</a:t>
            </a:r>
            <a:r>
              <a:rPr lang="it-IT" sz="2800" dirty="0">
                <a:latin typeface="Arial" charset="0"/>
              </a:rPr>
              <a:t> </a:t>
            </a:r>
            <a:r>
              <a:rPr lang="it-IT" sz="2800" b="1" dirty="0">
                <a:latin typeface="Arial" charset="0"/>
              </a:rPr>
              <a:t>quantitative </a:t>
            </a:r>
            <a:r>
              <a:rPr lang="it-IT" sz="2800" b="1" dirty="0" err="1">
                <a:latin typeface="Arial" charset="0"/>
              </a:rPr>
              <a:t>approaches</a:t>
            </a:r>
            <a:r>
              <a:rPr lang="it-IT" sz="2800" b="1" dirty="0">
                <a:latin typeface="Arial" charset="0"/>
              </a:rPr>
              <a:t> </a:t>
            </a:r>
            <a:r>
              <a:rPr lang="it-IT" sz="2800" b="1" dirty="0" err="1">
                <a:latin typeface="Arial" charset="0"/>
              </a:rPr>
              <a:t>based</a:t>
            </a:r>
            <a:r>
              <a:rPr lang="it-IT" sz="2800" b="1" dirty="0">
                <a:latin typeface="Arial" charset="0"/>
              </a:rPr>
              <a:t> on computer science and </a:t>
            </a:r>
            <a:r>
              <a:rPr lang="it-IT" sz="2800" b="1" dirty="0" err="1">
                <a:latin typeface="Arial" charset="0"/>
              </a:rPr>
              <a:t>statistics</a:t>
            </a:r>
            <a:r>
              <a:rPr lang="it-IT" sz="2800" b="1" dirty="0">
                <a:latin typeface="Arial" charset="0"/>
              </a:rPr>
              <a:t> </a:t>
            </a:r>
            <a:r>
              <a:rPr lang="it-IT" sz="2800" dirty="0">
                <a:latin typeface="Arial" charset="0"/>
              </a:rPr>
              <a:t>to study </a:t>
            </a:r>
            <a:r>
              <a:rPr lang="it-IT" sz="2800" dirty="0" err="1">
                <a:latin typeface="Arial" charset="0"/>
              </a:rPr>
              <a:t>biological</a:t>
            </a:r>
            <a:r>
              <a:rPr lang="it-IT" sz="2800" dirty="0">
                <a:latin typeface="Arial" charset="0"/>
              </a:rPr>
              <a:t> </a:t>
            </a:r>
            <a:r>
              <a:rPr lang="it-IT" sz="2800" dirty="0" err="1">
                <a:latin typeface="Arial" charset="0"/>
              </a:rPr>
              <a:t>phenomena</a:t>
            </a:r>
            <a:endParaRPr lang="it-IT" sz="2800" dirty="0">
              <a:latin typeface="Arial" charset="0"/>
            </a:endParaRPr>
          </a:p>
          <a:p>
            <a:pPr eaLnBrk="1" hangingPunct="1">
              <a:spcBef>
                <a:spcPts val="0"/>
              </a:spcBef>
              <a:spcAft>
                <a:spcPts val="1200"/>
              </a:spcAft>
            </a:pPr>
            <a:endParaRPr lang="it-IT" sz="2800" dirty="0">
              <a:latin typeface="Arial" charset="0"/>
            </a:endParaRPr>
          </a:p>
        </p:txBody>
      </p:sp>
      <p:sp>
        <p:nvSpPr>
          <p:cNvPr id="5" name="Rectangle 2"/>
          <p:cNvSpPr txBox="1">
            <a:spLocks noChangeArrowheads="1"/>
          </p:cNvSpPr>
          <p:nvPr/>
        </p:nvSpPr>
        <p:spPr>
          <a:xfrm>
            <a:off x="63972" y="143419"/>
            <a:ext cx="9001652" cy="576263"/>
          </a:xfrm>
          <a:prstGeom prst="rect">
            <a:avLst/>
          </a:prstGeom>
        </p:spPr>
        <p:txBody>
          <a:bodyPr anchor="ctr">
            <a:normAutofit fontScale="82500" lnSpcReduction="20000"/>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b="1" i="1">
                <a:solidFill>
                  <a:srgbClr val="008000"/>
                </a:solidFill>
              </a:rPr>
              <a:t>THE BIG DATA ERA</a:t>
            </a:r>
            <a:endParaRPr lang="it-IT" b="1" dirty="0">
              <a:solidFill>
                <a:srgbClr val="008000"/>
              </a:solidFill>
            </a:endParaRPr>
          </a:p>
        </p:txBody>
      </p:sp>
      <p:pic>
        <p:nvPicPr>
          <p:cNvPr id="1026" name="Picture 2">
            <a:extLst>
              <a:ext uri="{FF2B5EF4-FFF2-40B4-BE49-F238E27FC236}">
                <a16:creationId xmlns:a16="http://schemas.microsoft.com/office/drawing/2014/main" id="{FF19CFC6-A724-3637-45D4-3EC73366D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13" y="583474"/>
            <a:ext cx="2286000" cy="31049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0745508-BB8A-6CDC-5E7C-441081C72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35" y="3750047"/>
            <a:ext cx="2286000" cy="303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250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5"/>
          <p:cNvSpPr>
            <a:spLocks noChangeArrowheads="1"/>
          </p:cNvSpPr>
          <p:nvPr/>
        </p:nvSpPr>
        <p:spPr bwMode="auto">
          <a:xfrm>
            <a:off x="0" y="134938"/>
            <a:ext cx="9009063" cy="1138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it-IT" sz="3600" b="1">
                <a:solidFill>
                  <a:srgbClr val="CC0000"/>
                </a:solidFill>
                <a:latin typeface="Arial" charset="0"/>
              </a:rPr>
              <a:t>DATABASES AND DATA RETRIEVAL</a:t>
            </a:r>
          </a:p>
          <a:p>
            <a:pPr algn="ctr"/>
            <a:r>
              <a:rPr lang="it-IT" sz="3200" b="1">
                <a:latin typeface="Arial" charset="0"/>
              </a:rPr>
              <a:t>Biosequences and Gene-related info</a:t>
            </a:r>
            <a:r>
              <a:rPr lang="it-IT" sz="3200" b="1">
                <a:solidFill>
                  <a:srgbClr val="CC0000"/>
                </a:solidFill>
                <a:latin typeface="Arial" charset="0"/>
              </a:rPr>
              <a:t> </a:t>
            </a:r>
          </a:p>
        </p:txBody>
      </p:sp>
      <p:pic>
        <p:nvPicPr>
          <p:cNvPr id="2" name="Immagine 1" descr="Screen Shot 2013-12-11 at 11.46.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2" y="1474702"/>
            <a:ext cx="4742177" cy="4349799"/>
          </a:xfrm>
          <a:prstGeom prst="rect">
            <a:avLst/>
          </a:prstGeom>
          <a:effectLst>
            <a:glow rad="101600">
              <a:schemeClr val="accent1">
                <a:satMod val="175000"/>
                <a:alpha val="40000"/>
              </a:schemeClr>
            </a:glow>
          </a:effectLst>
        </p:spPr>
      </p:pic>
      <p:pic>
        <p:nvPicPr>
          <p:cNvPr id="3" name="Immagine 2" descr="Screen Shot 2013-12-11 at 11.46.53 AM.png"/>
          <p:cNvPicPr>
            <a:picLocks noChangeAspect="1"/>
          </p:cNvPicPr>
          <p:nvPr/>
        </p:nvPicPr>
        <p:blipFill rotWithShape="1">
          <a:blip r:embed="rId3">
            <a:extLst>
              <a:ext uri="{28A0092B-C50C-407E-A947-70E740481C1C}">
                <a14:useLocalDpi xmlns:a14="http://schemas.microsoft.com/office/drawing/2010/main" val="0"/>
              </a:ext>
            </a:extLst>
          </a:blip>
          <a:srcRect r="4610"/>
          <a:stretch/>
        </p:blipFill>
        <p:spPr>
          <a:xfrm>
            <a:off x="4173393" y="2288578"/>
            <a:ext cx="4915785" cy="4514606"/>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2731301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0" y="-458788"/>
            <a:ext cx="8964613" cy="1581151"/>
          </a:xfrm>
        </p:spPr>
        <p:txBody>
          <a:bodyPr/>
          <a:lstStyle/>
          <a:p>
            <a:pPr eaLnBrk="1" hangingPunct="1"/>
            <a:r>
              <a:rPr lang="it-IT" sz="3600" b="1" i="1">
                <a:solidFill>
                  <a:srgbClr val="004080"/>
                </a:solidFill>
                <a:latin typeface="Arial" charset="0"/>
              </a:rPr>
              <a:t>NIH BIG DATA to Knowledge (BD2K)</a:t>
            </a:r>
            <a:endParaRPr lang="it-IT" sz="3600" b="1">
              <a:solidFill>
                <a:srgbClr val="004080"/>
              </a:solidFill>
              <a:latin typeface="Arial" charset="0"/>
            </a:endParaRPr>
          </a:p>
        </p:txBody>
      </p:sp>
      <p:pic>
        <p:nvPicPr>
          <p:cNvPr id="22530" name="Immagine 1" descr="Screen Shot 2013-12-11 at 11.40.28 AM.png"/>
          <p:cNvPicPr>
            <a:picLocks noChangeAspect="1"/>
          </p:cNvPicPr>
          <p:nvPr/>
        </p:nvPicPr>
        <p:blipFill>
          <a:blip r:embed="rId2">
            <a:extLst>
              <a:ext uri="{28A0092B-C50C-407E-A947-70E740481C1C}">
                <a14:useLocalDpi xmlns:a14="http://schemas.microsoft.com/office/drawing/2010/main" val="0"/>
              </a:ext>
            </a:extLst>
          </a:blip>
          <a:srcRect l="3957" t="18106" r="5103" b="9541"/>
          <a:stretch>
            <a:fillRect/>
          </a:stretch>
        </p:blipFill>
        <p:spPr bwMode="auto">
          <a:xfrm>
            <a:off x="20638" y="817429"/>
            <a:ext cx="5303837" cy="338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5" name="Rectangle 6"/>
          <p:cNvSpPr>
            <a:spLocks noChangeArrowheads="1"/>
          </p:cNvSpPr>
          <p:nvPr/>
        </p:nvSpPr>
        <p:spPr bwMode="auto">
          <a:xfrm>
            <a:off x="127168" y="736484"/>
            <a:ext cx="8975851" cy="6046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200650" algn="just">
              <a:lnSpc>
                <a:spcPct val="120000"/>
              </a:lnSpc>
              <a:defRPr/>
            </a:pPr>
            <a:r>
              <a:rPr lang="it-IT" sz="1900" dirty="0">
                <a:latin typeface="Arial"/>
                <a:cs typeface="Arial"/>
              </a:rPr>
              <a:t>With </a:t>
            </a:r>
            <a:r>
              <a:rPr lang="it-IT" sz="1900" dirty="0" err="1">
                <a:latin typeface="Arial"/>
                <a:cs typeface="Arial"/>
              </a:rPr>
              <a:t>advances</a:t>
            </a:r>
            <a:r>
              <a:rPr lang="it-IT" sz="1900" dirty="0">
                <a:latin typeface="Arial"/>
                <a:cs typeface="Arial"/>
              </a:rPr>
              <a:t> in </a:t>
            </a:r>
            <a:r>
              <a:rPr lang="it-IT" sz="1900" dirty="0" err="1">
                <a:latin typeface="Arial"/>
                <a:cs typeface="Arial"/>
              </a:rPr>
              <a:t>technologies</a:t>
            </a:r>
            <a:r>
              <a:rPr lang="it-IT" sz="1900" dirty="0">
                <a:latin typeface="Arial"/>
                <a:cs typeface="Arial"/>
              </a:rPr>
              <a:t>, </a:t>
            </a:r>
            <a:r>
              <a:rPr lang="it-IT" sz="1900" dirty="0" err="1">
                <a:latin typeface="Arial"/>
                <a:cs typeface="Arial"/>
              </a:rPr>
              <a:t>investigators</a:t>
            </a:r>
            <a:r>
              <a:rPr lang="it-IT" sz="1900" dirty="0">
                <a:latin typeface="Arial"/>
                <a:cs typeface="Arial"/>
              </a:rPr>
              <a:t> are </a:t>
            </a:r>
            <a:r>
              <a:rPr lang="it-IT" sz="1900" dirty="0" err="1">
                <a:latin typeface="Arial"/>
                <a:cs typeface="Arial"/>
              </a:rPr>
              <a:t>increasingly</a:t>
            </a:r>
            <a:r>
              <a:rPr lang="it-IT" sz="1900" dirty="0">
                <a:latin typeface="Arial"/>
                <a:cs typeface="Arial"/>
              </a:rPr>
              <a:t> </a:t>
            </a:r>
            <a:r>
              <a:rPr lang="it-IT" sz="1900" dirty="0" err="1">
                <a:latin typeface="Arial"/>
                <a:cs typeface="Arial"/>
              </a:rPr>
              <a:t>generating</a:t>
            </a:r>
            <a:r>
              <a:rPr lang="it-IT" sz="1900" dirty="0">
                <a:latin typeface="Arial"/>
                <a:cs typeface="Arial"/>
              </a:rPr>
              <a:t> and </a:t>
            </a:r>
            <a:r>
              <a:rPr lang="it-IT" sz="1900" dirty="0" err="1">
                <a:latin typeface="Arial"/>
                <a:cs typeface="Arial"/>
              </a:rPr>
              <a:t>using</a:t>
            </a:r>
            <a:r>
              <a:rPr lang="it-IT" sz="1900" dirty="0">
                <a:latin typeface="Arial"/>
                <a:cs typeface="Arial"/>
              </a:rPr>
              <a:t> large, </a:t>
            </a:r>
            <a:r>
              <a:rPr lang="it-IT" sz="1900" dirty="0" err="1">
                <a:latin typeface="Arial"/>
                <a:cs typeface="Arial"/>
              </a:rPr>
              <a:t>complex</a:t>
            </a:r>
            <a:r>
              <a:rPr lang="it-IT" sz="1900" dirty="0">
                <a:latin typeface="Arial"/>
                <a:cs typeface="Arial"/>
              </a:rPr>
              <a:t>, and diverse </a:t>
            </a:r>
            <a:r>
              <a:rPr lang="it-IT" sz="1900" dirty="0" err="1">
                <a:latin typeface="Arial"/>
                <a:cs typeface="Arial"/>
              </a:rPr>
              <a:t>datasets</a:t>
            </a:r>
            <a:r>
              <a:rPr lang="it-IT" sz="1900" dirty="0">
                <a:latin typeface="Arial"/>
                <a:cs typeface="Arial"/>
              </a:rPr>
              <a:t>.</a:t>
            </a:r>
          </a:p>
          <a:p>
            <a:pPr marL="5200650" algn="just">
              <a:lnSpc>
                <a:spcPct val="120000"/>
              </a:lnSpc>
              <a:defRPr/>
            </a:pPr>
            <a:endParaRPr lang="it-IT" sz="1900" dirty="0">
              <a:latin typeface="Arial"/>
              <a:cs typeface="Arial"/>
            </a:endParaRPr>
          </a:p>
          <a:p>
            <a:pPr marL="5200650" algn="just">
              <a:lnSpc>
                <a:spcPct val="120000"/>
              </a:lnSpc>
              <a:defRPr/>
            </a:pPr>
            <a:r>
              <a:rPr lang="it-IT" sz="1900" dirty="0" err="1">
                <a:latin typeface="Arial"/>
                <a:cs typeface="Arial"/>
              </a:rPr>
              <a:t>Consequently</a:t>
            </a:r>
            <a:r>
              <a:rPr lang="it-IT" sz="1900" dirty="0">
                <a:latin typeface="Arial"/>
                <a:cs typeface="Arial"/>
              </a:rPr>
              <a:t>, the </a:t>
            </a:r>
            <a:r>
              <a:rPr lang="it-IT" sz="1900" dirty="0" err="1">
                <a:latin typeface="Arial"/>
                <a:cs typeface="Arial"/>
              </a:rPr>
              <a:t>biomedical</a:t>
            </a:r>
            <a:r>
              <a:rPr lang="it-IT" sz="1900" dirty="0">
                <a:latin typeface="Arial"/>
                <a:cs typeface="Arial"/>
              </a:rPr>
              <a:t> </a:t>
            </a:r>
            <a:r>
              <a:rPr lang="it-IT" sz="1900" dirty="0" err="1">
                <a:latin typeface="Arial"/>
                <a:cs typeface="Arial"/>
              </a:rPr>
              <a:t>research</a:t>
            </a:r>
            <a:r>
              <a:rPr lang="it-IT" sz="1900" dirty="0">
                <a:latin typeface="Arial"/>
                <a:cs typeface="Arial"/>
              </a:rPr>
              <a:t> </a:t>
            </a:r>
            <a:r>
              <a:rPr lang="it-IT" sz="1900" dirty="0" err="1">
                <a:latin typeface="Arial"/>
                <a:cs typeface="Arial"/>
              </a:rPr>
              <a:t>enterprise</a:t>
            </a:r>
            <a:r>
              <a:rPr lang="it-IT" sz="1900" dirty="0">
                <a:latin typeface="Arial"/>
                <a:cs typeface="Arial"/>
              </a:rPr>
              <a:t> </a:t>
            </a:r>
            <a:r>
              <a:rPr lang="it-IT" sz="1900" dirty="0" err="1">
                <a:latin typeface="Arial"/>
                <a:cs typeface="Arial"/>
              </a:rPr>
              <a:t>is</a:t>
            </a:r>
            <a:r>
              <a:rPr lang="it-IT" sz="1900" dirty="0">
                <a:latin typeface="Arial"/>
                <a:cs typeface="Arial"/>
              </a:rPr>
              <a:t> </a:t>
            </a:r>
            <a:r>
              <a:rPr lang="it-IT" sz="1900" dirty="0" err="1">
                <a:latin typeface="Arial"/>
                <a:cs typeface="Arial"/>
              </a:rPr>
              <a:t>increasingly</a:t>
            </a:r>
            <a:r>
              <a:rPr lang="it-IT" sz="1900" dirty="0">
                <a:latin typeface="Arial"/>
                <a:cs typeface="Arial"/>
              </a:rPr>
              <a:t> </a:t>
            </a:r>
            <a:r>
              <a:rPr lang="it-IT" sz="1900" dirty="0" err="1">
                <a:latin typeface="Arial"/>
                <a:cs typeface="Arial"/>
              </a:rPr>
              <a:t>becoming</a:t>
            </a:r>
            <a:r>
              <a:rPr lang="it-IT" sz="1900" dirty="0">
                <a:latin typeface="Arial"/>
                <a:cs typeface="Arial"/>
              </a:rPr>
              <a:t> data-intensive and data-</a:t>
            </a:r>
            <a:r>
              <a:rPr lang="it-IT" sz="1900" dirty="0" err="1">
                <a:latin typeface="Arial"/>
                <a:cs typeface="Arial"/>
              </a:rPr>
              <a:t>driven</a:t>
            </a:r>
            <a:r>
              <a:rPr lang="it-IT" sz="1900" dirty="0">
                <a:latin typeface="Arial"/>
                <a:cs typeface="Arial"/>
              </a:rPr>
              <a:t>. </a:t>
            </a:r>
          </a:p>
          <a:p>
            <a:pPr algn="just">
              <a:lnSpc>
                <a:spcPct val="120000"/>
              </a:lnSpc>
              <a:defRPr/>
            </a:pPr>
            <a:endParaRPr lang="it-IT" sz="1900" dirty="0">
              <a:latin typeface="Arial"/>
              <a:cs typeface="Arial"/>
            </a:endParaRPr>
          </a:p>
          <a:p>
            <a:pPr algn="just">
              <a:lnSpc>
                <a:spcPct val="120000"/>
              </a:lnSpc>
              <a:defRPr/>
            </a:pPr>
            <a:r>
              <a:rPr lang="it-IT" sz="1900" dirty="0" err="1">
                <a:latin typeface="Arial"/>
                <a:cs typeface="Arial"/>
              </a:rPr>
              <a:t>However</a:t>
            </a:r>
            <a:r>
              <a:rPr lang="it-IT" sz="1900" dirty="0">
                <a:latin typeface="Arial"/>
                <a:cs typeface="Arial"/>
              </a:rPr>
              <a:t>, the </a:t>
            </a:r>
            <a:r>
              <a:rPr lang="it-IT" sz="1900" dirty="0" err="1">
                <a:latin typeface="Arial"/>
                <a:cs typeface="Arial"/>
              </a:rPr>
              <a:t>ability</a:t>
            </a:r>
            <a:r>
              <a:rPr lang="it-IT" sz="1900" dirty="0">
                <a:latin typeface="Arial"/>
                <a:cs typeface="Arial"/>
              </a:rPr>
              <a:t> of </a:t>
            </a:r>
            <a:r>
              <a:rPr lang="it-IT" sz="1900" dirty="0" err="1">
                <a:latin typeface="Arial"/>
                <a:cs typeface="Arial"/>
              </a:rPr>
              <a:t>researchers</a:t>
            </a:r>
            <a:r>
              <a:rPr lang="it-IT" sz="1900" dirty="0">
                <a:latin typeface="Arial"/>
                <a:cs typeface="Arial"/>
              </a:rPr>
              <a:t> to locate, </a:t>
            </a:r>
            <a:r>
              <a:rPr lang="it-IT" sz="1900" dirty="0" err="1">
                <a:latin typeface="Arial"/>
                <a:cs typeface="Arial"/>
              </a:rPr>
              <a:t>analyze</a:t>
            </a:r>
            <a:r>
              <a:rPr lang="it-IT" sz="1900" dirty="0">
                <a:latin typeface="Arial"/>
                <a:cs typeface="Arial"/>
              </a:rPr>
              <a:t>, and use Big Data (and more </a:t>
            </a:r>
            <a:r>
              <a:rPr lang="it-IT" sz="1900" dirty="0" err="1">
                <a:latin typeface="Arial"/>
                <a:cs typeface="Arial"/>
              </a:rPr>
              <a:t>generally</a:t>
            </a:r>
            <a:r>
              <a:rPr lang="it-IT" sz="1900" dirty="0">
                <a:latin typeface="Arial"/>
                <a:cs typeface="Arial"/>
              </a:rPr>
              <a:t> </a:t>
            </a:r>
            <a:r>
              <a:rPr lang="it-IT" sz="1900" dirty="0" err="1">
                <a:latin typeface="Arial"/>
                <a:cs typeface="Arial"/>
              </a:rPr>
              <a:t>all</a:t>
            </a:r>
            <a:r>
              <a:rPr lang="it-IT" sz="1900" dirty="0">
                <a:latin typeface="Arial"/>
                <a:cs typeface="Arial"/>
              </a:rPr>
              <a:t> </a:t>
            </a:r>
            <a:r>
              <a:rPr lang="it-IT" sz="1900" dirty="0" err="1">
                <a:latin typeface="Arial"/>
                <a:cs typeface="Arial"/>
              </a:rPr>
              <a:t>biomedical</a:t>
            </a:r>
            <a:r>
              <a:rPr lang="it-IT" sz="1900" dirty="0">
                <a:latin typeface="Arial"/>
                <a:cs typeface="Arial"/>
              </a:rPr>
              <a:t> and </a:t>
            </a:r>
            <a:r>
              <a:rPr lang="it-IT" sz="1900" dirty="0" err="1">
                <a:latin typeface="Arial"/>
                <a:cs typeface="Arial"/>
              </a:rPr>
              <a:t>behavioral</a:t>
            </a:r>
            <a:r>
              <a:rPr lang="it-IT" sz="1900" dirty="0">
                <a:latin typeface="Arial"/>
                <a:cs typeface="Arial"/>
              </a:rPr>
              <a:t> data) </a:t>
            </a:r>
            <a:r>
              <a:rPr lang="it-IT" sz="1900" dirty="0" err="1">
                <a:latin typeface="Arial"/>
                <a:cs typeface="Arial"/>
              </a:rPr>
              <a:t>is</a:t>
            </a:r>
            <a:r>
              <a:rPr lang="it-IT" sz="1900" dirty="0">
                <a:latin typeface="Arial"/>
                <a:cs typeface="Arial"/>
              </a:rPr>
              <a:t> </a:t>
            </a:r>
            <a:r>
              <a:rPr lang="it-IT" sz="1900" dirty="0" err="1">
                <a:latin typeface="Arial"/>
                <a:cs typeface="Arial"/>
              </a:rPr>
              <a:t>often</a:t>
            </a:r>
            <a:r>
              <a:rPr lang="it-IT" sz="1900" dirty="0">
                <a:latin typeface="Arial"/>
                <a:cs typeface="Arial"/>
              </a:rPr>
              <a:t> </a:t>
            </a:r>
            <a:r>
              <a:rPr lang="it-IT" sz="1900" dirty="0" err="1">
                <a:latin typeface="Arial"/>
                <a:cs typeface="Arial"/>
              </a:rPr>
              <a:t>limited</a:t>
            </a:r>
            <a:r>
              <a:rPr lang="it-IT" sz="1900" dirty="0">
                <a:latin typeface="Arial"/>
                <a:cs typeface="Arial"/>
              </a:rPr>
              <a:t> for </a:t>
            </a:r>
            <a:r>
              <a:rPr lang="it-IT" sz="1900" dirty="0" err="1">
                <a:latin typeface="Arial"/>
                <a:cs typeface="Arial"/>
              </a:rPr>
              <a:t>reasons</a:t>
            </a:r>
            <a:r>
              <a:rPr lang="it-IT" sz="1900" dirty="0">
                <a:latin typeface="Arial"/>
                <a:cs typeface="Arial"/>
              </a:rPr>
              <a:t> </a:t>
            </a:r>
            <a:r>
              <a:rPr lang="it-IT" sz="1900" dirty="0" err="1">
                <a:latin typeface="Arial"/>
                <a:cs typeface="Arial"/>
              </a:rPr>
              <a:t>related</a:t>
            </a:r>
            <a:r>
              <a:rPr lang="it-IT" sz="1900" dirty="0">
                <a:latin typeface="Arial"/>
                <a:cs typeface="Arial"/>
              </a:rPr>
              <a:t> to </a:t>
            </a:r>
            <a:r>
              <a:rPr lang="it-IT" sz="1900" dirty="0" err="1">
                <a:latin typeface="Arial"/>
                <a:cs typeface="Arial"/>
              </a:rPr>
              <a:t>access</a:t>
            </a:r>
            <a:r>
              <a:rPr lang="it-IT" sz="1900" dirty="0">
                <a:latin typeface="Arial"/>
                <a:cs typeface="Arial"/>
              </a:rPr>
              <a:t> to </a:t>
            </a:r>
            <a:r>
              <a:rPr lang="it-IT" sz="1900" dirty="0" err="1">
                <a:latin typeface="Arial"/>
                <a:cs typeface="Arial"/>
              </a:rPr>
              <a:t>relevant</a:t>
            </a:r>
            <a:r>
              <a:rPr lang="it-IT" sz="1900" dirty="0">
                <a:latin typeface="Arial"/>
                <a:cs typeface="Arial"/>
              </a:rPr>
              <a:t> software and </a:t>
            </a:r>
            <a:r>
              <a:rPr lang="it-IT" sz="1900" dirty="0" err="1">
                <a:latin typeface="Arial"/>
                <a:cs typeface="Arial"/>
              </a:rPr>
              <a:t>tools</a:t>
            </a:r>
            <a:r>
              <a:rPr lang="it-IT" sz="1900" dirty="0">
                <a:latin typeface="Arial"/>
                <a:cs typeface="Arial"/>
              </a:rPr>
              <a:t>, expertise, and </a:t>
            </a:r>
            <a:r>
              <a:rPr lang="it-IT" sz="1900" dirty="0" err="1">
                <a:latin typeface="Arial"/>
                <a:cs typeface="Arial"/>
              </a:rPr>
              <a:t>other</a:t>
            </a:r>
            <a:r>
              <a:rPr lang="it-IT" sz="1900" dirty="0">
                <a:latin typeface="Arial"/>
                <a:cs typeface="Arial"/>
              </a:rPr>
              <a:t> </a:t>
            </a:r>
            <a:r>
              <a:rPr lang="it-IT" sz="1900" dirty="0" err="1">
                <a:latin typeface="Arial"/>
                <a:cs typeface="Arial"/>
              </a:rPr>
              <a:t>factors</a:t>
            </a:r>
            <a:r>
              <a:rPr lang="it-IT" sz="1900" dirty="0">
                <a:latin typeface="Arial"/>
                <a:cs typeface="Arial"/>
              </a:rPr>
              <a:t>. </a:t>
            </a:r>
          </a:p>
          <a:p>
            <a:pPr algn="just">
              <a:lnSpc>
                <a:spcPct val="120000"/>
              </a:lnSpc>
              <a:defRPr/>
            </a:pPr>
            <a:endParaRPr lang="it-IT" sz="1900" dirty="0">
              <a:latin typeface="Arial"/>
              <a:cs typeface="Arial"/>
            </a:endParaRPr>
          </a:p>
          <a:p>
            <a:pPr algn="just">
              <a:lnSpc>
                <a:spcPct val="120000"/>
              </a:lnSpc>
              <a:defRPr/>
            </a:pPr>
            <a:r>
              <a:rPr lang="it-IT" sz="1900" dirty="0">
                <a:latin typeface="Arial"/>
                <a:cs typeface="Arial"/>
              </a:rPr>
              <a:t>D2K </a:t>
            </a:r>
            <a:r>
              <a:rPr lang="it-IT" sz="1900" dirty="0" err="1">
                <a:latin typeface="Arial"/>
                <a:cs typeface="Arial"/>
              </a:rPr>
              <a:t>aims</a:t>
            </a:r>
            <a:r>
              <a:rPr lang="it-IT" sz="1900" dirty="0">
                <a:latin typeface="Arial"/>
                <a:cs typeface="Arial"/>
              </a:rPr>
              <a:t> to </a:t>
            </a:r>
            <a:r>
              <a:rPr lang="it-IT" sz="1900" dirty="0" err="1">
                <a:latin typeface="Arial"/>
                <a:cs typeface="Arial"/>
              </a:rPr>
              <a:t>develop</a:t>
            </a:r>
            <a:r>
              <a:rPr lang="it-IT" sz="1900" dirty="0">
                <a:latin typeface="Arial"/>
                <a:cs typeface="Arial"/>
              </a:rPr>
              <a:t> the new </a:t>
            </a:r>
            <a:r>
              <a:rPr lang="it-IT" sz="1900" dirty="0" err="1">
                <a:latin typeface="Arial"/>
                <a:cs typeface="Arial"/>
              </a:rPr>
              <a:t>approaches</a:t>
            </a:r>
            <a:r>
              <a:rPr lang="it-IT" sz="1900" dirty="0">
                <a:latin typeface="Arial"/>
                <a:cs typeface="Arial"/>
              </a:rPr>
              <a:t>, </a:t>
            </a:r>
            <a:r>
              <a:rPr lang="it-IT" sz="1900" dirty="0" err="1">
                <a:latin typeface="Arial"/>
                <a:cs typeface="Arial"/>
              </a:rPr>
              <a:t>standards</a:t>
            </a:r>
            <a:r>
              <a:rPr lang="it-IT" sz="1900" dirty="0">
                <a:latin typeface="Arial"/>
                <a:cs typeface="Arial"/>
              </a:rPr>
              <a:t>, </a:t>
            </a:r>
            <a:r>
              <a:rPr lang="it-IT" sz="1900" dirty="0" err="1">
                <a:latin typeface="Arial"/>
                <a:cs typeface="Arial"/>
              </a:rPr>
              <a:t>methods</a:t>
            </a:r>
            <a:r>
              <a:rPr lang="it-IT" sz="1900" dirty="0">
                <a:latin typeface="Arial"/>
                <a:cs typeface="Arial"/>
              </a:rPr>
              <a:t>, </a:t>
            </a:r>
            <a:r>
              <a:rPr lang="it-IT" sz="1900" dirty="0" err="1">
                <a:latin typeface="Arial"/>
                <a:cs typeface="Arial"/>
              </a:rPr>
              <a:t>tools</a:t>
            </a:r>
            <a:r>
              <a:rPr lang="it-IT" sz="1900" dirty="0">
                <a:latin typeface="Arial"/>
                <a:cs typeface="Arial"/>
              </a:rPr>
              <a:t>, software, and </a:t>
            </a:r>
            <a:r>
              <a:rPr lang="it-IT" sz="1900" dirty="0" err="1">
                <a:latin typeface="Arial"/>
                <a:cs typeface="Arial"/>
              </a:rPr>
              <a:t>competencies</a:t>
            </a:r>
            <a:r>
              <a:rPr lang="it-IT" sz="1900" dirty="0">
                <a:latin typeface="Arial"/>
                <a:cs typeface="Arial"/>
              </a:rPr>
              <a:t> </a:t>
            </a:r>
            <a:r>
              <a:rPr lang="it-IT" sz="1900" dirty="0" err="1">
                <a:latin typeface="Arial"/>
                <a:cs typeface="Arial"/>
              </a:rPr>
              <a:t>that</a:t>
            </a:r>
            <a:r>
              <a:rPr lang="it-IT" sz="1900" dirty="0">
                <a:latin typeface="Arial"/>
                <a:cs typeface="Arial"/>
              </a:rPr>
              <a:t> </a:t>
            </a:r>
            <a:r>
              <a:rPr lang="it-IT" sz="1900" dirty="0" err="1">
                <a:latin typeface="Arial"/>
                <a:cs typeface="Arial"/>
              </a:rPr>
              <a:t>will</a:t>
            </a:r>
            <a:r>
              <a:rPr lang="it-IT" sz="1900" dirty="0">
                <a:latin typeface="Arial"/>
                <a:cs typeface="Arial"/>
              </a:rPr>
              <a:t> </a:t>
            </a:r>
            <a:r>
              <a:rPr lang="it-IT" sz="1900" dirty="0" err="1">
                <a:latin typeface="Arial"/>
                <a:cs typeface="Arial"/>
              </a:rPr>
              <a:t>enhance</a:t>
            </a:r>
            <a:r>
              <a:rPr lang="it-IT" sz="1900" dirty="0">
                <a:latin typeface="Arial"/>
                <a:cs typeface="Arial"/>
              </a:rPr>
              <a:t> the use of </a:t>
            </a:r>
            <a:r>
              <a:rPr lang="it-IT" sz="1900" dirty="0" err="1">
                <a:latin typeface="Arial"/>
                <a:cs typeface="Arial"/>
              </a:rPr>
              <a:t>biomedical</a:t>
            </a:r>
            <a:r>
              <a:rPr lang="it-IT" sz="1900" dirty="0">
                <a:latin typeface="Arial"/>
                <a:cs typeface="Arial"/>
              </a:rPr>
              <a:t> Big Data by </a:t>
            </a:r>
            <a:r>
              <a:rPr lang="it-IT" sz="1900" dirty="0" err="1">
                <a:latin typeface="Arial"/>
                <a:cs typeface="Arial"/>
              </a:rPr>
              <a:t>supporting</a:t>
            </a:r>
            <a:r>
              <a:rPr lang="it-IT" sz="1900" dirty="0">
                <a:latin typeface="Arial"/>
                <a:cs typeface="Arial"/>
              </a:rPr>
              <a:t> </a:t>
            </a:r>
            <a:r>
              <a:rPr lang="it-IT" sz="1900" dirty="0" err="1">
                <a:latin typeface="Arial"/>
                <a:cs typeface="Arial"/>
              </a:rPr>
              <a:t>research</a:t>
            </a:r>
            <a:r>
              <a:rPr lang="it-IT" sz="1900" dirty="0">
                <a:latin typeface="Arial"/>
                <a:cs typeface="Arial"/>
              </a:rPr>
              <a:t>, </a:t>
            </a:r>
            <a:r>
              <a:rPr lang="it-IT" sz="1900" dirty="0" err="1">
                <a:latin typeface="Arial"/>
                <a:cs typeface="Arial"/>
              </a:rPr>
              <a:t>implementation</a:t>
            </a:r>
            <a:r>
              <a:rPr lang="it-IT" sz="1900" dirty="0">
                <a:latin typeface="Arial"/>
                <a:cs typeface="Arial"/>
              </a:rPr>
              <a:t>, and training in data science and </a:t>
            </a:r>
            <a:r>
              <a:rPr lang="it-IT" sz="1900" dirty="0" err="1">
                <a:latin typeface="Arial"/>
                <a:cs typeface="Arial"/>
              </a:rPr>
              <a:t>other</a:t>
            </a:r>
            <a:r>
              <a:rPr lang="it-IT" sz="1900" dirty="0">
                <a:latin typeface="Arial"/>
                <a:cs typeface="Arial"/>
              </a:rPr>
              <a:t> </a:t>
            </a:r>
            <a:r>
              <a:rPr lang="it-IT" sz="1900" dirty="0" err="1">
                <a:latin typeface="Arial"/>
                <a:cs typeface="Arial"/>
              </a:rPr>
              <a:t>relevant</a:t>
            </a:r>
            <a:r>
              <a:rPr lang="it-IT" sz="1900" dirty="0">
                <a:latin typeface="Arial"/>
                <a:cs typeface="Arial"/>
              </a:rPr>
              <a:t> </a:t>
            </a:r>
            <a:r>
              <a:rPr lang="it-IT" sz="1900" dirty="0" err="1">
                <a:latin typeface="Arial"/>
                <a:cs typeface="Arial"/>
              </a:rPr>
              <a:t>fields</a:t>
            </a:r>
            <a:r>
              <a:rPr lang="it-IT" sz="1900" dirty="0">
                <a:latin typeface="Arial"/>
                <a:cs typeface="Arial"/>
              </a:rPr>
              <a:t>.</a:t>
            </a:r>
            <a:endParaRPr lang="it-IT" sz="1900" b="1" dirty="0">
              <a:solidFill>
                <a:srgbClr val="000000"/>
              </a:solidFill>
              <a:latin typeface="Arial"/>
              <a:cs typeface="Arial"/>
            </a:endParaRPr>
          </a:p>
        </p:txBody>
      </p:sp>
    </p:spTree>
    <p:extLst>
      <p:ext uri="{BB962C8B-B14F-4D97-AF65-F5344CB8AC3E}">
        <p14:creationId xmlns:p14="http://schemas.microsoft.com/office/powerpoint/2010/main" val="1173847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Autofit/>
          </a:bodyPr>
          <a:lstStyle/>
          <a:p>
            <a:pPr eaLnBrk="1" fontAlgn="auto" hangingPunct="1">
              <a:spcAft>
                <a:spcPts val="0"/>
              </a:spcAft>
              <a:defRPr/>
            </a:pPr>
            <a:r>
              <a:rPr lang="it-IT" dirty="0">
                <a:solidFill>
                  <a:schemeClr val="bg1"/>
                </a:solidFill>
                <a:ea typeface="+mj-ea"/>
                <a:cs typeface="+mj-cs"/>
              </a:rPr>
              <a:t>BIOINFORMATICS - DEFINITIONS</a:t>
            </a:r>
          </a:p>
        </p:txBody>
      </p:sp>
      <p:sp>
        <p:nvSpPr>
          <p:cNvPr id="16386" name="Segnaposto contenuto 2"/>
          <p:cNvSpPr>
            <a:spLocks noGrp="1"/>
          </p:cNvSpPr>
          <p:nvPr>
            <p:ph idx="1"/>
          </p:nvPr>
        </p:nvSpPr>
        <p:spPr>
          <a:xfrm>
            <a:off x="279400" y="4314825"/>
            <a:ext cx="8453438" cy="4570413"/>
          </a:xfrm>
        </p:spPr>
        <p:txBody>
          <a:bodyPr/>
          <a:lstStyle/>
          <a:p>
            <a:pPr marL="0" indent="0" algn="just" eaLnBrk="1" hangingPunct="1">
              <a:lnSpc>
                <a:spcPct val="90000"/>
              </a:lnSpc>
            </a:pPr>
            <a:r>
              <a:rPr lang="en-US" sz="3100">
                <a:latin typeface="Arial" charset="0"/>
                <a:cs typeface="Arial" charset="0"/>
              </a:rPr>
              <a:t> NIH: “research, development, or application of computational tools and approaches for expanding the use of biological, medical, behavioral or health data, including those to acquire, store, analyze, or visualize such data</a:t>
            </a:r>
            <a:r>
              <a:rPr lang="ja-JP" altLang="en-US" sz="3100">
                <a:latin typeface="Arial" charset="0"/>
                <a:cs typeface="Arial" charset="0"/>
              </a:rPr>
              <a:t>”</a:t>
            </a:r>
            <a:endParaRPr lang="it-IT" sz="3100">
              <a:latin typeface="Arial" charset="0"/>
              <a:cs typeface="Arial" charset="0"/>
            </a:endParaRPr>
          </a:p>
        </p:txBody>
      </p:sp>
      <p:pic>
        <p:nvPicPr>
          <p:cNvPr id="16387"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8" y="1422400"/>
            <a:ext cx="1905000" cy="2459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8" name="Rettangolo 4"/>
          <p:cNvSpPr>
            <a:spLocks noChangeArrowheads="1"/>
          </p:cNvSpPr>
          <p:nvPr/>
        </p:nvSpPr>
        <p:spPr bwMode="auto">
          <a:xfrm>
            <a:off x="2084388" y="1331913"/>
            <a:ext cx="6724650" cy="267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lnSpc>
                <a:spcPct val="90000"/>
              </a:lnSpc>
              <a:buFont typeface="Arial" charset="0"/>
              <a:buChar char="•"/>
            </a:pPr>
            <a:r>
              <a:rPr lang="en-US" sz="3100" dirty="0">
                <a:latin typeface="Arial" charset="0"/>
                <a:cs typeface="Arial" charset="0"/>
              </a:rPr>
              <a:t> The application of computer technology to organize and analyze biological data</a:t>
            </a:r>
          </a:p>
          <a:p>
            <a:pPr algn="just">
              <a:lnSpc>
                <a:spcPct val="90000"/>
              </a:lnSpc>
            </a:pPr>
            <a:endParaRPr lang="en-US" sz="3100" dirty="0">
              <a:latin typeface="Arial" charset="0"/>
              <a:cs typeface="Arial" charset="0"/>
            </a:endParaRPr>
          </a:p>
          <a:p>
            <a:pPr algn="just">
              <a:lnSpc>
                <a:spcPct val="90000"/>
              </a:lnSpc>
              <a:buFont typeface="Arial" charset="0"/>
              <a:buChar char="•"/>
            </a:pPr>
            <a:r>
              <a:rPr lang="en-US" sz="3100" dirty="0">
                <a:latin typeface="Arial" charset="0"/>
                <a:cs typeface="Arial" charset="0"/>
              </a:rPr>
              <a:t> Analysis of proteins, genes, and genomes using computer algorithms</a:t>
            </a:r>
          </a:p>
        </p:txBody>
      </p:sp>
    </p:spTree>
    <p:extLst>
      <p:ext uri="{BB962C8B-B14F-4D97-AF65-F5344CB8AC3E}">
        <p14:creationId xmlns:p14="http://schemas.microsoft.com/office/powerpoint/2010/main" val="1463316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descr="C:\Documents and Settings\enrico\Desktop\imgs\IlluminaHiSeq2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347" y="3806825"/>
            <a:ext cx="1154112" cy="1030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4" name="Picture 2" descr="C:\Documents and Settings\enrico\Desktop\imgs\454Roch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170" y="3806825"/>
            <a:ext cx="906462" cy="817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5" name="Picture 3" descr="C:\Documents and Settings\enrico\Desktop\imgs\solid5500ABI.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8340" y="4235450"/>
            <a:ext cx="1000125" cy="94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6" name="Titolo 1"/>
          <p:cNvSpPr>
            <a:spLocks noGrp="1"/>
          </p:cNvSpPr>
          <p:nvPr>
            <p:ph type="title"/>
          </p:nvPr>
        </p:nvSpPr>
        <p:spPr>
          <a:xfrm>
            <a:off x="-71438" y="711200"/>
            <a:ext cx="9144001" cy="1143000"/>
          </a:xfrm>
        </p:spPr>
        <p:txBody>
          <a:bodyPr>
            <a:normAutofit/>
          </a:bodyPr>
          <a:lstStyle/>
          <a:p>
            <a:pPr eaLnBrk="1" hangingPunct="1"/>
            <a:r>
              <a:rPr lang="it-IT" sz="3200" b="1" dirty="0" err="1">
                <a:solidFill>
                  <a:srgbClr val="FF0000"/>
                </a:solidFill>
                <a:latin typeface="Arial" charset="0"/>
              </a:rPr>
              <a:t>Evolution</a:t>
            </a:r>
            <a:r>
              <a:rPr lang="it-IT" sz="3200" b="1" dirty="0">
                <a:solidFill>
                  <a:srgbClr val="FF0000"/>
                </a:solidFill>
                <a:latin typeface="Arial" charset="0"/>
              </a:rPr>
              <a:t> of DNA </a:t>
            </a:r>
            <a:r>
              <a:rPr lang="it-IT" sz="3200" b="1" dirty="0" err="1">
                <a:solidFill>
                  <a:srgbClr val="FF0000"/>
                </a:solidFill>
                <a:latin typeface="Arial" charset="0"/>
              </a:rPr>
              <a:t>sequencing</a:t>
            </a:r>
            <a:r>
              <a:rPr lang="it-IT" sz="3200" b="1" dirty="0">
                <a:solidFill>
                  <a:srgbClr val="FF0000"/>
                </a:solidFill>
                <a:latin typeface="Arial" charset="0"/>
              </a:rPr>
              <a:t> </a:t>
            </a:r>
            <a:r>
              <a:rPr lang="it-IT" sz="3200" b="1" dirty="0" err="1">
                <a:solidFill>
                  <a:srgbClr val="FF0000"/>
                </a:solidFill>
                <a:latin typeface="Arial" charset="0"/>
              </a:rPr>
              <a:t>technologies</a:t>
            </a:r>
            <a:endParaRPr lang="it-IT" sz="3200" b="1" dirty="0">
              <a:solidFill>
                <a:srgbClr val="FF0000"/>
              </a:solidFill>
              <a:latin typeface="Arial" charset="0"/>
            </a:endParaRP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911821702"/>
              </p:ext>
            </p:extLst>
          </p:nvPr>
        </p:nvGraphicFramePr>
        <p:xfrm>
          <a:off x="428596" y="1471805"/>
          <a:ext cx="8429654" cy="28575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4278" name="Picture 3" descr="E:\Immagini\Sequencers\sangerSeq.jpeg.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3878263"/>
            <a:ext cx="1077913" cy="128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9" name="CasellaDiTesto 10"/>
          <p:cNvSpPr txBox="1">
            <a:spLocks noChangeArrowheads="1"/>
          </p:cNvSpPr>
          <p:nvPr/>
        </p:nvSpPr>
        <p:spPr bwMode="auto">
          <a:xfrm>
            <a:off x="2358732" y="4592638"/>
            <a:ext cx="9286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dirty="0">
                <a:latin typeface="Arial" charset="0"/>
              </a:rPr>
              <a:t>Roche/454</a:t>
            </a:r>
          </a:p>
        </p:txBody>
      </p:sp>
      <p:sp>
        <p:nvSpPr>
          <p:cNvPr id="54280" name="CasellaDiTesto 11"/>
          <p:cNvSpPr txBox="1">
            <a:spLocks noChangeArrowheads="1"/>
          </p:cNvSpPr>
          <p:nvPr/>
        </p:nvSpPr>
        <p:spPr bwMode="auto">
          <a:xfrm>
            <a:off x="4449902" y="4816475"/>
            <a:ext cx="121443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Illumina/Solexa</a:t>
            </a:r>
          </a:p>
        </p:txBody>
      </p:sp>
      <p:sp>
        <p:nvSpPr>
          <p:cNvPr id="54281" name="CasellaDiTesto 12"/>
          <p:cNvSpPr txBox="1">
            <a:spLocks noChangeArrowheads="1"/>
          </p:cNvSpPr>
          <p:nvPr/>
        </p:nvSpPr>
        <p:spPr bwMode="auto">
          <a:xfrm>
            <a:off x="3521215" y="5164138"/>
            <a:ext cx="8191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ABI/Solid</a:t>
            </a:r>
          </a:p>
        </p:txBody>
      </p:sp>
      <p:pic>
        <p:nvPicPr>
          <p:cNvPr id="54282" name="Picture 5" descr="C:\Documents and Settings\enrico\Desktop\imgs\ITorr.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91496" y="4306888"/>
            <a:ext cx="681037" cy="88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85" name="CasellaDiTesto 16"/>
          <p:cNvSpPr txBox="1">
            <a:spLocks noChangeArrowheads="1"/>
          </p:cNvSpPr>
          <p:nvPr/>
        </p:nvSpPr>
        <p:spPr bwMode="auto">
          <a:xfrm>
            <a:off x="5947349" y="5164138"/>
            <a:ext cx="14652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dirty="0" err="1">
                <a:latin typeface="Arial" charset="0"/>
              </a:rPr>
              <a:t>LifeTechnologies</a:t>
            </a:r>
            <a:r>
              <a:rPr lang="it-IT" sz="1200" dirty="0">
                <a:latin typeface="Arial" charset="0"/>
              </a:rPr>
              <a:t>’ </a:t>
            </a:r>
            <a:r>
              <a:rPr lang="it-IT" sz="1200" dirty="0" err="1">
                <a:latin typeface="Arial" charset="0"/>
              </a:rPr>
              <a:t>IonTorrent</a:t>
            </a:r>
            <a:endParaRPr lang="it-IT" sz="1200" dirty="0">
              <a:latin typeface="Arial" charset="0"/>
            </a:endParaRPr>
          </a:p>
        </p:txBody>
      </p:sp>
      <p:sp>
        <p:nvSpPr>
          <p:cNvPr id="54286" name="CasellaDiTesto 17"/>
          <p:cNvSpPr txBox="1">
            <a:spLocks noChangeArrowheads="1"/>
          </p:cNvSpPr>
          <p:nvPr/>
        </p:nvSpPr>
        <p:spPr bwMode="auto">
          <a:xfrm>
            <a:off x="123824" y="5584825"/>
            <a:ext cx="902017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schemeClr val="accent1"/>
                </a:solidFill>
                <a:latin typeface="Arial" charset="0"/>
              </a:rPr>
              <a:t>Since:	            </a:t>
            </a:r>
            <a:r>
              <a:rPr lang="en-US" sz="2000" dirty="0">
                <a:latin typeface="Arial" charset="0"/>
              </a:rPr>
              <a:t>‘</a:t>
            </a:r>
            <a:r>
              <a:rPr lang="en-US" altLang="ja-JP" sz="2000" dirty="0">
                <a:latin typeface="Arial" charset="0"/>
              </a:rPr>
              <a:t>70s	                   2004 		                            today			</a:t>
            </a:r>
          </a:p>
          <a:p>
            <a:pPr eaLnBrk="1" hangingPunct="1"/>
            <a:r>
              <a:rPr lang="en-US" sz="2000" dirty="0">
                <a:solidFill>
                  <a:schemeClr val="accent1"/>
                </a:solidFill>
                <a:latin typeface="Arial" charset="0"/>
              </a:rPr>
              <a:t>Read length:</a:t>
            </a:r>
            <a:r>
              <a:rPr lang="en-US" sz="2000" dirty="0">
                <a:latin typeface="Arial" charset="0"/>
              </a:rPr>
              <a:t>   1000 bp             35-1000 bp	           100-150 bp	     up to 4Mb</a:t>
            </a:r>
          </a:p>
          <a:p>
            <a:pPr eaLnBrk="1" hangingPunct="1"/>
            <a:r>
              <a:rPr lang="en-US" sz="2000" dirty="0">
                <a:solidFill>
                  <a:schemeClr val="accent1"/>
                </a:solidFill>
                <a:latin typeface="Arial" charset="0"/>
              </a:rPr>
              <a:t>Throughput:   </a:t>
            </a:r>
            <a:r>
              <a:rPr lang="en-US" sz="2000" dirty="0">
                <a:latin typeface="Arial" charset="0"/>
              </a:rPr>
              <a:t>300 Kb/run	      700-50 Mb/day       &gt;30 Gb/day        200 Gb</a:t>
            </a:r>
            <a:endParaRPr lang="it-IT" sz="2000" dirty="0">
              <a:latin typeface="Arial" charset="0"/>
            </a:endParaRPr>
          </a:p>
        </p:txBody>
      </p:sp>
      <p:sp>
        <p:nvSpPr>
          <p:cNvPr id="17" name="Titolo 1"/>
          <p:cNvSpPr txBox="1">
            <a:spLocks/>
          </p:cNvSpPr>
          <p:nvPr/>
        </p:nvSpPr>
        <p:spPr>
          <a:xfrm>
            <a:off x="0" y="3175"/>
            <a:ext cx="9144000" cy="709613"/>
          </a:xfrm>
          <a:prstGeom prst="rect">
            <a:avLst/>
          </a:prstGeom>
          <a:solidFill>
            <a:srgbClr val="1F497D"/>
          </a:solidFill>
          <a:effectLst/>
        </p:spPr>
        <p:txBody>
          <a:bodyPr anchor="ctr"/>
          <a:lstStyle/>
          <a:p>
            <a:pPr algn="ctr" fontAlgn="auto">
              <a:spcAft>
                <a:spcPts val="0"/>
              </a:spcAft>
              <a:defRPr/>
            </a:pPr>
            <a:r>
              <a:rPr lang="it-IT" sz="2800" b="1" cap="all" dirty="0" err="1">
                <a:solidFill>
                  <a:srgbClr val="FFFFFF"/>
                </a:solidFill>
                <a:latin typeface="Arial"/>
                <a:ea typeface="+mj-ea"/>
                <a:cs typeface="Arial"/>
              </a:rPr>
              <a:t>Deep</a:t>
            </a:r>
            <a:r>
              <a:rPr lang="it-IT" sz="2800" b="1" cap="all" dirty="0">
                <a:solidFill>
                  <a:srgbClr val="FFFFFF"/>
                </a:solidFill>
                <a:latin typeface="Arial"/>
                <a:ea typeface="+mj-ea"/>
                <a:cs typeface="Arial"/>
              </a:rPr>
              <a:t> </a:t>
            </a:r>
            <a:r>
              <a:rPr lang="it-IT" sz="2800" b="1" cap="all" dirty="0" err="1">
                <a:solidFill>
                  <a:srgbClr val="FFFFFF"/>
                </a:solidFill>
                <a:latin typeface="Arial"/>
                <a:ea typeface="+mj-ea"/>
                <a:cs typeface="Arial"/>
              </a:rPr>
              <a:t>sequencing</a:t>
            </a:r>
            <a:endParaRPr lang="it-IT" sz="2800" b="1" cap="all" dirty="0">
              <a:solidFill>
                <a:srgbClr val="FF0000"/>
              </a:solidFill>
              <a:effectLst>
                <a:outerShdw blurRad="50800" dist="38100" dir="2700000">
                  <a:schemeClr val="bg1">
                    <a:alpha val="46000"/>
                  </a:schemeClr>
                </a:outerShdw>
              </a:effectLst>
              <a:latin typeface="Arial"/>
              <a:ea typeface="+mj-ea"/>
              <a:cs typeface="Arial"/>
            </a:endParaRPr>
          </a:p>
        </p:txBody>
      </p:sp>
      <p:sp>
        <p:nvSpPr>
          <p:cNvPr id="2" name="CasellaDiTesto 16">
            <a:extLst>
              <a:ext uri="{FF2B5EF4-FFF2-40B4-BE49-F238E27FC236}">
                <a16:creationId xmlns:a16="http://schemas.microsoft.com/office/drawing/2014/main" id="{DFB9CE1D-7407-37ED-1B9A-BC37D562E07D}"/>
              </a:ext>
            </a:extLst>
          </p:cNvPr>
          <p:cNvSpPr txBox="1">
            <a:spLocks noChangeArrowheads="1"/>
          </p:cNvSpPr>
          <p:nvPr/>
        </p:nvSpPr>
        <p:spPr bwMode="auto">
          <a:xfrm>
            <a:off x="7491843" y="5164138"/>
            <a:ext cx="86388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1200" dirty="0">
                <a:latin typeface="Arial" charset="0"/>
              </a:rPr>
              <a:t>Oxford </a:t>
            </a:r>
            <a:r>
              <a:rPr lang="it-IT" sz="1200" dirty="0" err="1">
                <a:latin typeface="Arial" charset="0"/>
              </a:rPr>
              <a:t>Nanopore</a:t>
            </a:r>
            <a:r>
              <a:rPr lang="it-IT" sz="1200" dirty="0">
                <a:latin typeface="Arial" charset="0"/>
              </a:rPr>
              <a:t> </a:t>
            </a:r>
          </a:p>
        </p:txBody>
      </p:sp>
      <p:pic>
        <p:nvPicPr>
          <p:cNvPr id="1026" name="Picture 2" descr="MinION or GridION for your core lab - Enseqlopedia">
            <a:extLst>
              <a:ext uri="{FF2B5EF4-FFF2-40B4-BE49-F238E27FC236}">
                <a16:creationId xmlns:a16="http://schemas.microsoft.com/office/drawing/2014/main" id="{0E59BD58-3245-E99C-FD0E-ABABD4FAA92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24590" y="4288826"/>
            <a:ext cx="768929" cy="728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2ED5A9-B2C8-70AC-0F8A-44A889826FA9}"/>
              </a:ext>
            </a:extLst>
          </p:cNvPr>
          <p:cNvSpPr txBox="1"/>
          <p:nvPr/>
        </p:nvSpPr>
        <p:spPr>
          <a:xfrm rot="742118">
            <a:off x="7539135" y="4134002"/>
            <a:ext cx="1154112" cy="276999"/>
          </a:xfrm>
          <a:prstGeom prst="rect">
            <a:avLst/>
          </a:prstGeom>
          <a:noFill/>
        </p:spPr>
        <p:txBody>
          <a:bodyPr wrap="square">
            <a:spAutoFit/>
          </a:bodyPr>
          <a:lstStyle/>
          <a:p>
            <a:pPr algn="just"/>
            <a:r>
              <a:rPr lang="en-US" sz="1200" b="1" dirty="0" err="1">
                <a:effectLst/>
              </a:rPr>
              <a:t>GridION</a:t>
            </a:r>
            <a:r>
              <a:rPr lang="en-US" sz="1200" b="1" dirty="0">
                <a:effectLst/>
              </a:rPr>
              <a:t> X5</a:t>
            </a:r>
          </a:p>
        </p:txBody>
      </p:sp>
    </p:spTree>
    <p:extLst>
      <p:ext uri="{BB962C8B-B14F-4D97-AF65-F5344CB8AC3E}">
        <p14:creationId xmlns:p14="http://schemas.microsoft.com/office/powerpoint/2010/main" val="399504943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Immagine 8"/>
          <p:cNvPicPr>
            <a:picLocks noChangeAspect="1"/>
          </p:cNvPicPr>
          <p:nvPr/>
        </p:nvPicPr>
        <p:blipFill>
          <a:blip r:embed="rId3">
            <a:extLst>
              <a:ext uri="{28A0092B-C50C-407E-A947-70E740481C1C}">
                <a14:useLocalDpi xmlns:a14="http://schemas.microsoft.com/office/drawing/2010/main" val="0"/>
              </a:ext>
            </a:extLst>
          </a:blip>
          <a:srcRect b="13162"/>
          <a:stretch>
            <a:fillRect/>
          </a:stretch>
        </p:blipFill>
        <p:spPr bwMode="auto">
          <a:xfrm>
            <a:off x="4300538" y="1054100"/>
            <a:ext cx="2328862" cy="151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Freccia circolare a destra 19"/>
          <p:cNvSpPr/>
          <p:nvPr/>
        </p:nvSpPr>
        <p:spPr>
          <a:xfrm rot="14569275" flipH="1">
            <a:off x="3455988" y="1271587"/>
            <a:ext cx="573088" cy="1096963"/>
          </a:xfrm>
          <a:prstGeom prst="curvedRightArrow">
            <a:avLst>
              <a:gd name="adj1" fmla="val 25000"/>
              <a:gd name="adj2" fmla="val 95648"/>
              <a:gd name="adj3" fmla="val 25000"/>
            </a:avLst>
          </a:prstGeom>
          <a:solidFill>
            <a:srgbClr val="FF0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solidFill>
                <a:schemeClr val="tx1"/>
              </a:solidFill>
              <a:latin typeface="Arial"/>
            </a:endParaRPr>
          </a:p>
        </p:txBody>
      </p:sp>
      <p:pic>
        <p:nvPicPr>
          <p:cNvPr id="56323" name="Immagine 4"/>
          <p:cNvPicPr>
            <a:picLocks noChangeAspect="1"/>
          </p:cNvPicPr>
          <p:nvPr/>
        </p:nvPicPr>
        <p:blipFill>
          <a:blip r:embed="rId4">
            <a:extLst>
              <a:ext uri="{28A0092B-C50C-407E-A947-70E740481C1C}">
                <a14:useLocalDpi xmlns:a14="http://schemas.microsoft.com/office/drawing/2010/main" val="0"/>
              </a:ext>
            </a:extLst>
          </a:blip>
          <a:srcRect b="5898"/>
          <a:stretch>
            <a:fillRect/>
          </a:stretch>
        </p:blipFill>
        <p:spPr bwMode="auto">
          <a:xfrm>
            <a:off x="1690688" y="549275"/>
            <a:ext cx="1944687" cy="180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ttangolo 23"/>
          <p:cNvSpPr/>
          <p:nvPr/>
        </p:nvSpPr>
        <p:spPr>
          <a:xfrm rot="1266602">
            <a:off x="4805232" y="1436404"/>
            <a:ext cx="3779088" cy="1276463"/>
          </a:xfrm>
          <a:prstGeom prst="rect">
            <a:avLst/>
          </a:prstGeom>
        </p:spPr>
        <p:txBody>
          <a:bodyPr spcFirstLastPara="1">
            <a:prstTxWarp prst="textArchUp">
              <a:avLst/>
            </a:prstTxWarp>
            <a:spAutoFit/>
          </a:bodyPr>
          <a:lstStyle/>
          <a:p>
            <a:pPr fontAlgn="auto">
              <a:lnSpc>
                <a:spcPct val="90000"/>
              </a:lnSpc>
              <a:spcBef>
                <a:spcPts val="0"/>
              </a:spcBef>
              <a:spcAft>
                <a:spcPts val="0"/>
              </a:spcAft>
              <a:defRPr/>
            </a:pPr>
            <a:r>
              <a:rPr lang="en-US" sz="3200" b="1" dirty="0">
                <a:solidFill>
                  <a:srgbClr val="FF0000"/>
                </a:solidFill>
                <a:latin typeface="Arial"/>
                <a:ea typeface="ＭＳ Ｐゴシック" pitchFamily="-107" charset="-128"/>
                <a:cs typeface="Arial"/>
              </a:rPr>
              <a:t>Millions of sequences </a:t>
            </a:r>
          </a:p>
          <a:p>
            <a:pPr fontAlgn="auto">
              <a:lnSpc>
                <a:spcPct val="90000"/>
              </a:lnSpc>
              <a:spcBef>
                <a:spcPts val="0"/>
              </a:spcBef>
              <a:spcAft>
                <a:spcPts val="0"/>
              </a:spcAft>
              <a:defRPr/>
            </a:pPr>
            <a:r>
              <a:rPr lang="en-US" sz="3200" b="1" dirty="0">
                <a:solidFill>
                  <a:srgbClr val="FF0000"/>
                </a:solidFill>
                <a:latin typeface="Arial"/>
                <a:ea typeface="ＭＳ Ｐゴシック" pitchFamily="-107" charset="-128"/>
                <a:cs typeface="Arial"/>
              </a:rPr>
              <a:t>(</a:t>
            </a:r>
            <a:r>
              <a:rPr lang="en-GB" sz="3200" b="1" dirty="0">
                <a:solidFill>
                  <a:srgbClr val="FF0000"/>
                </a:solidFill>
                <a:latin typeface="Arial"/>
                <a:ea typeface="ＭＳ Ｐゴシック" pitchFamily="-107" charset="-128"/>
                <a:cs typeface="Arial"/>
              </a:rPr>
              <a:t>raw reads)</a:t>
            </a:r>
          </a:p>
          <a:p>
            <a:pPr fontAlgn="auto">
              <a:lnSpc>
                <a:spcPct val="90000"/>
              </a:lnSpc>
              <a:spcBef>
                <a:spcPts val="0"/>
              </a:spcBef>
              <a:spcAft>
                <a:spcPts val="0"/>
              </a:spcAft>
              <a:defRPr/>
            </a:pPr>
            <a:r>
              <a:rPr lang="en-GB" sz="3200" b="1" dirty="0">
                <a:solidFill>
                  <a:srgbClr val="FF0000"/>
                </a:solidFill>
                <a:latin typeface="Arial"/>
                <a:ea typeface="ＭＳ Ｐゴシック" pitchFamily="-107" charset="-128"/>
                <a:cs typeface="Arial"/>
              </a:rPr>
              <a:t>per sample </a:t>
            </a:r>
            <a:endParaRPr lang="en-US" sz="3200" b="1" dirty="0">
              <a:solidFill>
                <a:srgbClr val="FF0000"/>
              </a:solidFill>
              <a:latin typeface="Arial"/>
              <a:ea typeface="ＭＳ Ｐゴシック" pitchFamily="-107" charset="-128"/>
              <a:cs typeface="Arial"/>
            </a:endParaRPr>
          </a:p>
        </p:txBody>
      </p:sp>
      <p:pic>
        <p:nvPicPr>
          <p:cNvPr id="56325" name="Immagine 2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50405" y="2823979"/>
            <a:ext cx="6359173" cy="3976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01899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alphaModFix amt="30000"/>
          </a:blip>
          <a:stretch>
            <a:fillRect/>
          </a:stretch>
        </p:blipFill>
        <p:spPr>
          <a:xfrm>
            <a:off x="0" y="11766"/>
            <a:ext cx="9144000" cy="1301637"/>
          </a:xfrm>
          <a:prstGeom prst="rect">
            <a:avLst/>
          </a:prstGeom>
          <a:ln>
            <a:noFill/>
          </a:ln>
          <a:effectLst>
            <a:softEdge rad="112500"/>
          </a:effectLst>
        </p:spPr>
      </p:pic>
      <p:sp>
        <p:nvSpPr>
          <p:cNvPr id="8" name="Titolo 1"/>
          <p:cNvSpPr>
            <a:spLocks noGrp="1"/>
          </p:cNvSpPr>
          <p:nvPr>
            <p:ph type="title"/>
          </p:nvPr>
        </p:nvSpPr>
        <p:spPr>
          <a:xfrm>
            <a:off x="457200" y="88082"/>
            <a:ext cx="8229600" cy="1143000"/>
          </a:xfrm>
        </p:spPr>
        <p:txBody>
          <a:bodyPr>
            <a:normAutofit/>
          </a:bodyPr>
          <a:lstStyle/>
          <a:p>
            <a:pPr eaLnBrk="1" hangingPunct="1">
              <a:defRPr/>
            </a:pPr>
            <a:r>
              <a:rPr lang="it-IT"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elvetica Neue"/>
                <a:cs typeface="Helvetica Neue"/>
              </a:rPr>
              <a:t>DNA and RNA </a:t>
            </a:r>
            <a:r>
              <a:rPr lang="it-IT" sz="25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elvetica Neue"/>
                <a:cs typeface="Helvetica Neue"/>
              </a:rPr>
              <a:t>seq</a:t>
            </a:r>
            <a:endParaRPr lang="it-IT" sz="2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elvetica Neue"/>
              <a:cs typeface="Helvetica Neue"/>
            </a:endParaRPr>
          </a:p>
        </p:txBody>
      </p:sp>
      <p:sp>
        <p:nvSpPr>
          <p:cNvPr id="9" name="Rettangolo 8"/>
          <p:cNvSpPr/>
          <p:nvPr/>
        </p:nvSpPr>
        <p:spPr>
          <a:xfrm>
            <a:off x="1363663" y="1417638"/>
            <a:ext cx="1363662" cy="601662"/>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GENOME</a:t>
            </a:r>
          </a:p>
        </p:txBody>
      </p:sp>
      <p:sp>
        <p:nvSpPr>
          <p:cNvPr id="10" name="Rettangolo 9"/>
          <p:cNvSpPr/>
          <p:nvPr/>
        </p:nvSpPr>
        <p:spPr>
          <a:xfrm>
            <a:off x="746125" y="2479675"/>
            <a:ext cx="1139825" cy="600075"/>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DE-NOVO</a:t>
            </a:r>
          </a:p>
        </p:txBody>
      </p:sp>
      <p:sp>
        <p:nvSpPr>
          <p:cNvPr id="11" name="Rettangolo 10"/>
          <p:cNvSpPr/>
          <p:nvPr/>
        </p:nvSpPr>
        <p:spPr>
          <a:xfrm>
            <a:off x="2065338" y="2479675"/>
            <a:ext cx="1701800" cy="600075"/>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RE-SEQUENCING</a:t>
            </a:r>
          </a:p>
        </p:txBody>
      </p:sp>
      <p:sp>
        <p:nvSpPr>
          <p:cNvPr id="12" name="Rettangolo 11"/>
          <p:cNvSpPr/>
          <p:nvPr/>
        </p:nvSpPr>
        <p:spPr>
          <a:xfrm>
            <a:off x="74613" y="3451225"/>
            <a:ext cx="1147762"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AMPLICON</a:t>
            </a:r>
          </a:p>
        </p:txBody>
      </p:sp>
      <p:sp>
        <p:nvSpPr>
          <p:cNvPr id="13" name="Rettangolo 12"/>
          <p:cNvSpPr/>
          <p:nvPr/>
        </p:nvSpPr>
        <p:spPr>
          <a:xfrm>
            <a:off x="1292225" y="3451225"/>
            <a:ext cx="1139825"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EXOME</a:t>
            </a:r>
          </a:p>
        </p:txBody>
      </p:sp>
      <p:sp>
        <p:nvSpPr>
          <p:cNvPr id="14" name="Rettangolo 13"/>
          <p:cNvSpPr/>
          <p:nvPr/>
        </p:nvSpPr>
        <p:spPr>
          <a:xfrm>
            <a:off x="2625725" y="3451225"/>
            <a:ext cx="1141413"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WHOLE</a:t>
            </a:r>
          </a:p>
          <a:p>
            <a:pPr algn="ctr" defTabSz="977900">
              <a:lnSpc>
                <a:spcPct val="90000"/>
              </a:lnSpc>
              <a:spcAft>
                <a:spcPct val="35000"/>
              </a:spcAft>
              <a:defRPr/>
            </a:pPr>
            <a:r>
              <a:rPr lang="it-IT" sz="1400" dirty="0">
                <a:latin typeface="Arial"/>
              </a:rPr>
              <a:t>GENOME</a:t>
            </a:r>
          </a:p>
        </p:txBody>
      </p:sp>
      <p:sp>
        <p:nvSpPr>
          <p:cNvPr id="15" name="Rettangolo 14"/>
          <p:cNvSpPr/>
          <p:nvPr/>
        </p:nvSpPr>
        <p:spPr>
          <a:xfrm>
            <a:off x="5653088" y="1417638"/>
            <a:ext cx="1698625" cy="601662"/>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TRASCRIPTOME</a:t>
            </a:r>
          </a:p>
        </p:txBody>
      </p:sp>
      <p:sp>
        <p:nvSpPr>
          <p:cNvPr id="16" name="Rettangolo 15"/>
          <p:cNvSpPr/>
          <p:nvPr/>
        </p:nvSpPr>
        <p:spPr>
          <a:xfrm>
            <a:off x="4725988" y="2479675"/>
            <a:ext cx="1139825" cy="6000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LONG</a:t>
            </a:r>
          </a:p>
        </p:txBody>
      </p:sp>
      <p:sp>
        <p:nvSpPr>
          <p:cNvPr id="17" name="Rettangolo 16"/>
          <p:cNvSpPr/>
          <p:nvPr/>
        </p:nvSpPr>
        <p:spPr>
          <a:xfrm>
            <a:off x="7135813" y="2479675"/>
            <a:ext cx="1139825" cy="6000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SHORT</a:t>
            </a:r>
          </a:p>
        </p:txBody>
      </p:sp>
      <p:sp>
        <p:nvSpPr>
          <p:cNvPr id="18" name="Rettangolo 17"/>
          <p:cNvSpPr/>
          <p:nvPr/>
        </p:nvSpPr>
        <p:spPr>
          <a:xfrm>
            <a:off x="5295900" y="3451225"/>
            <a:ext cx="1147763"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NON CODING</a:t>
            </a:r>
          </a:p>
        </p:txBody>
      </p:sp>
      <p:sp>
        <p:nvSpPr>
          <p:cNvPr id="19" name="Rettangolo 18"/>
          <p:cNvSpPr/>
          <p:nvPr/>
        </p:nvSpPr>
        <p:spPr>
          <a:xfrm>
            <a:off x="6564313" y="3451225"/>
            <a:ext cx="1141412"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err="1">
                <a:latin typeface="Arial"/>
              </a:rPr>
              <a:t>miRNA</a:t>
            </a:r>
            <a:endParaRPr lang="it-IT" sz="1400" dirty="0">
              <a:latin typeface="Arial"/>
            </a:endParaRPr>
          </a:p>
        </p:txBody>
      </p:sp>
      <p:sp>
        <p:nvSpPr>
          <p:cNvPr id="20" name="Rettangolo 19"/>
          <p:cNvSpPr/>
          <p:nvPr/>
        </p:nvSpPr>
        <p:spPr>
          <a:xfrm>
            <a:off x="7770813" y="3451225"/>
            <a:ext cx="1139825"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OTHER</a:t>
            </a:r>
          </a:p>
        </p:txBody>
      </p:sp>
      <p:sp>
        <p:nvSpPr>
          <p:cNvPr id="21" name="Rettangolo 20"/>
          <p:cNvSpPr/>
          <p:nvPr/>
        </p:nvSpPr>
        <p:spPr>
          <a:xfrm>
            <a:off x="4097338" y="3451225"/>
            <a:ext cx="1139825"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CODING</a:t>
            </a:r>
          </a:p>
        </p:txBody>
      </p:sp>
      <p:cxnSp>
        <p:nvCxnSpPr>
          <p:cNvPr id="22" name="Connettore 2 21"/>
          <p:cNvCxnSpPr>
            <a:stCxn id="9" idx="2"/>
            <a:endCxn id="10" idx="0"/>
          </p:cNvCxnSpPr>
          <p:nvPr/>
        </p:nvCxnSpPr>
        <p:spPr>
          <a:xfrm flipH="1">
            <a:off x="1316038" y="2019300"/>
            <a:ext cx="730250"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Connettore 2 22"/>
          <p:cNvCxnSpPr>
            <a:stCxn id="11" idx="2"/>
          </p:cNvCxnSpPr>
          <p:nvPr/>
        </p:nvCxnSpPr>
        <p:spPr>
          <a:xfrm flipH="1">
            <a:off x="654050" y="3079750"/>
            <a:ext cx="2262188"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Connettore 2 23"/>
          <p:cNvCxnSpPr>
            <a:stCxn id="11" idx="2"/>
            <a:endCxn id="13" idx="0"/>
          </p:cNvCxnSpPr>
          <p:nvPr/>
        </p:nvCxnSpPr>
        <p:spPr>
          <a:xfrm flipH="1">
            <a:off x="1862138" y="3079750"/>
            <a:ext cx="1054100"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Connettore 2 24"/>
          <p:cNvCxnSpPr>
            <a:stCxn id="11" idx="2"/>
          </p:cNvCxnSpPr>
          <p:nvPr/>
        </p:nvCxnSpPr>
        <p:spPr>
          <a:xfrm>
            <a:off x="2916238" y="3079750"/>
            <a:ext cx="274637"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Connettore 2 25"/>
          <p:cNvCxnSpPr>
            <a:endCxn id="11" idx="0"/>
          </p:cNvCxnSpPr>
          <p:nvPr/>
        </p:nvCxnSpPr>
        <p:spPr>
          <a:xfrm>
            <a:off x="1958975" y="2019300"/>
            <a:ext cx="957263"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Connettore 2 26"/>
          <p:cNvCxnSpPr>
            <a:endCxn id="17" idx="0"/>
          </p:cNvCxnSpPr>
          <p:nvPr/>
        </p:nvCxnSpPr>
        <p:spPr>
          <a:xfrm>
            <a:off x="6443663" y="2019300"/>
            <a:ext cx="1262062"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Connettore 2 27"/>
          <p:cNvCxnSpPr>
            <a:stCxn id="17" idx="2"/>
            <a:endCxn id="20" idx="0"/>
          </p:cNvCxnSpPr>
          <p:nvPr/>
        </p:nvCxnSpPr>
        <p:spPr>
          <a:xfrm>
            <a:off x="7705725" y="3079750"/>
            <a:ext cx="635000"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Connettore 2 28"/>
          <p:cNvCxnSpPr>
            <a:endCxn id="18" idx="0"/>
          </p:cNvCxnSpPr>
          <p:nvPr/>
        </p:nvCxnSpPr>
        <p:spPr>
          <a:xfrm>
            <a:off x="5295900" y="3079750"/>
            <a:ext cx="574675"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Connettore 2 29"/>
          <p:cNvCxnSpPr>
            <a:endCxn id="21" idx="0"/>
          </p:cNvCxnSpPr>
          <p:nvPr/>
        </p:nvCxnSpPr>
        <p:spPr>
          <a:xfrm flipH="1">
            <a:off x="4667250" y="3079750"/>
            <a:ext cx="611188"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Connettore 2 30"/>
          <p:cNvCxnSpPr>
            <a:endCxn id="19" idx="0"/>
          </p:cNvCxnSpPr>
          <p:nvPr/>
        </p:nvCxnSpPr>
        <p:spPr>
          <a:xfrm flipH="1">
            <a:off x="7135813" y="3079750"/>
            <a:ext cx="561975"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Connettore 2 31"/>
          <p:cNvCxnSpPr>
            <a:endCxn id="16" idx="0"/>
          </p:cNvCxnSpPr>
          <p:nvPr/>
        </p:nvCxnSpPr>
        <p:spPr>
          <a:xfrm flipH="1">
            <a:off x="5295900" y="2019300"/>
            <a:ext cx="1147763"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CasellaDiTesto 32"/>
          <p:cNvSpPr txBox="1"/>
          <p:nvPr/>
        </p:nvSpPr>
        <p:spPr>
          <a:xfrm>
            <a:off x="74613" y="4248150"/>
            <a:ext cx="4297362" cy="1672637"/>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it-IT" sz="2000" b="1" dirty="0" err="1">
                <a:solidFill>
                  <a:srgbClr val="008000"/>
                </a:solidFill>
                <a:latin typeface="Helvetica Neue"/>
                <a:cs typeface="Helvetica Neue"/>
              </a:rPr>
              <a:t>Pros</a:t>
            </a:r>
            <a:endParaRPr lang="it-IT" sz="2000" b="1" dirty="0">
              <a:solidFill>
                <a:srgbClr val="008000"/>
              </a:solidFill>
              <a:latin typeface="Helvetica Neue"/>
              <a:cs typeface="Helvetica Neue"/>
            </a:endParaRPr>
          </a:p>
          <a:p>
            <a:pPr algn="ctr">
              <a:defRPr/>
            </a:pPr>
            <a:endParaRPr lang="it-IT" sz="2000" dirty="0">
              <a:solidFill>
                <a:srgbClr val="000000"/>
              </a:solidFill>
              <a:latin typeface="Helvetica Neue"/>
              <a:cs typeface="Helvetica Neue"/>
            </a:endParaRPr>
          </a:p>
          <a:p>
            <a:pPr marL="342900" indent="-342900" algn="just">
              <a:lnSpc>
                <a:spcPct val="120000"/>
              </a:lnSpc>
              <a:buFont typeface="Arial"/>
              <a:buChar char="•"/>
              <a:defRPr/>
            </a:pPr>
            <a:r>
              <a:rPr lang="it-IT" dirty="0" err="1">
                <a:solidFill>
                  <a:srgbClr val="000000"/>
                </a:solidFill>
                <a:latin typeface="Helvetica Neue"/>
                <a:cs typeface="Helvetica Neue"/>
              </a:rPr>
              <a:t>Lot</a:t>
            </a:r>
            <a:r>
              <a:rPr lang="it-IT" dirty="0">
                <a:solidFill>
                  <a:srgbClr val="000000"/>
                </a:solidFill>
                <a:latin typeface="Helvetica Neue"/>
                <a:cs typeface="Helvetica Neue"/>
              </a:rPr>
              <a:t> of data</a:t>
            </a:r>
          </a:p>
          <a:p>
            <a:pPr marL="342900" indent="-342900" algn="just">
              <a:lnSpc>
                <a:spcPct val="120000"/>
              </a:lnSpc>
              <a:buFont typeface="Arial"/>
              <a:buChar char="•"/>
              <a:defRPr/>
            </a:pPr>
            <a:r>
              <a:rPr lang="it-IT" dirty="0">
                <a:solidFill>
                  <a:srgbClr val="000000"/>
                </a:solidFill>
                <a:latin typeface="Helvetica Neue"/>
                <a:cs typeface="Helvetica Neue"/>
              </a:rPr>
              <a:t>High </a:t>
            </a:r>
            <a:r>
              <a:rPr lang="it-IT" dirty="0" err="1">
                <a:solidFill>
                  <a:srgbClr val="000000"/>
                </a:solidFill>
                <a:latin typeface="Helvetica Neue"/>
                <a:cs typeface="Helvetica Neue"/>
              </a:rPr>
              <a:t>discovery</a:t>
            </a:r>
            <a:r>
              <a:rPr lang="it-IT" dirty="0">
                <a:solidFill>
                  <a:srgbClr val="000000"/>
                </a:solidFill>
                <a:latin typeface="Helvetica Neue"/>
                <a:cs typeface="Helvetica Neue"/>
              </a:rPr>
              <a:t> power</a:t>
            </a:r>
          </a:p>
          <a:p>
            <a:pPr marL="342900" indent="-342900" algn="just">
              <a:lnSpc>
                <a:spcPct val="120000"/>
              </a:lnSpc>
              <a:buFont typeface="Arial"/>
              <a:buChar char="•"/>
              <a:defRPr/>
            </a:pPr>
            <a:r>
              <a:rPr lang="it-IT" dirty="0" err="1">
                <a:solidFill>
                  <a:srgbClr val="000000"/>
                </a:solidFill>
                <a:latin typeface="Helvetica Neue"/>
                <a:cs typeface="Helvetica Neue"/>
              </a:rPr>
              <a:t>Many</a:t>
            </a:r>
            <a:r>
              <a:rPr lang="it-IT" dirty="0">
                <a:solidFill>
                  <a:srgbClr val="000000"/>
                </a:solidFill>
                <a:latin typeface="Helvetica Neue"/>
                <a:cs typeface="Helvetica Neue"/>
              </a:rPr>
              <a:t> </a:t>
            </a:r>
            <a:r>
              <a:rPr lang="it-IT" dirty="0" err="1">
                <a:solidFill>
                  <a:srgbClr val="000000"/>
                </a:solidFill>
                <a:latin typeface="Helvetica Neue"/>
                <a:cs typeface="Helvetica Neue"/>
              </a:rPr>
              <a:t>applications</a:t>
            </a:r>
            <a:endParaRPr lang="it-IT" dirty="0">
              <a:solidFill>
                <a:srgbClr val="000000"/>
              </a:solidFill>
              <a:latin typeface="Helvetica Neue"/>
              <a:cs typeface="Helvetica Neue"/>
            </a:endParaRPr>
          </a:p>
        </p:txBody>
      </p:sp>
      <p:sp>
        <p:nvSpPr>
          <p:cNvPr id="34" name="CasellaDiTesto 33"/>
          <p:cNvSpPr txBox="1"/>
          <p:nvPr/>
        </p:nvSpPr>
        <p:spPr>
          <a:xfrm>
            <a:off x="4491038" y="4241800"/>
            <a:ext cx="4419600" cy="16726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it-IT" sz="2000" b="1" dirty="0">
                <a:solidFill>
                  <a:srgbClr val="FF0000"/>
                </a:solidFill>
                <a:latin typeface="Helvetica Neue"/>
                <a:cs typeface="Helvetica Neue"/>
              </a:rPr>
              <a:t>Cons</a:t>
            </a:r>
          </a:p>
          <a:p>
            <a:pPr algn="ctr">
              <a:defRPr/>
            </a:pPr>
            <a:endParaRPr lang="it-IT" sz="2000" dirty="0">
              <a:solidFill>
                <a:srgbClr val="000000"/>
              </a:solidFill>
              <a:latin typeface="Helvetica Neue"/>
              <a:cs typeface="Helvetica Neue"/>
            </a:endParaRPr>
          </a:p>
          <a:p>
            <a:pPr marL="342900" indent="-342900" algn="just">
              <a:lnSpc>
                <a:spcPct val="120000"/>
              </a:lnSpc>
              <a:buFont typeface="Arial"/>
              <a:buChar char="•"/>
              <a:defRPr/>
            </a:pPr>
            <a:r>
              <a:rPr lang="it-IT" dirty="0" err="1">
                <a:solidFill>
                  <a:srgbClr val="000000"/>
                </a:solidFill>
                <a:latin typeface="Helvetica Neue"/>
                <a:cs typeface="Helvetica Neue"/>
              </a:rPr>
              <a:t>Lot</a:t>
            </a:r>
            <a:r>
              <a:rPr lang="it-IT" dirty="0">
                <a:solidFill>
                  <a:srgbClr val="000000"/>
                </a:solidFill>
                <a:latin typeface="Helvetica Neue"/>
                <a:cs typeface="Helvetica Neue"/>
              </a:rPr>
              <a:t> of data</a:t>
            </a:r>
          </a:p>
          <a:p>
            <a:pPr marL="342900" indent="-342900" algn="just">
              <a:lnSpc>
                <a:spcPct val="120000"/>
              </a:lnSpc>
              <a:buFont typeface="Arial"/>
              <a:buChar char="•"/>
              <a:defRPr/>
            </a:pPr>
            <a:r>
              <a:rPr lang="it-IT" dirty="0" err="1">
                <a:solidFill>
                  <a:srgbClr val="000000"/>
                </a:solidFill>
                <a:latin typeface="Helvetica Neue"/>
                <a:cs typeface="Helvetica Neue"/>
              </a:rPr>
              <a:t>Complex</a:t>
            </a:r>
            <a:r>
              <a:rPr lang="it-IT" dirty="0">
                <a:solidFill>
                  <a:srgbClr val="000000"/>
                </a:solidFill>
                <a:latin typeface="Helvetica Neue"/>
                <a:cs typeface="Helvetica Neue"/>
              </a:rPr>
              <a:t> </a:t>
            </a:r>
            <a:r>
              <a:rPr lang="it-IT" dirty="0" err="1">
                <a:solidFill>
                  <a:srgbClr val="000000"/>
                </a:solidFill>
                <a:latin typeface="Helvetica Neue"/>
                <a:cs typeface="Helvetica Neue"/>
              </a:rPr>
              <a:t>analysis</a:t>
            </a:r>
            <a:endParaRPr lang="it-IT" dirty="0">
              <a:solidFill>
                <a:srgbClr val="000000"/>
              </a:solidFill>
              <a:latin typeface="Helvetica Neue"/>
              <a:cs typeface="Helvetica Neue"/>
            </a:endParaRPr>
          </a:p>
          <a:p>
            <a:pPr marL="342900" indent="-342900" algn="just">
              <a:lnSpc>
                <a:spcPct val="120000"/>
              </a:lnSpc>
              <a:buFont typeface="Arial"/>
              <a:buChar char="•"/>
              <a:defRPr/>
            </a:pPr>
            <a:r>
              <a:rPr lang="it-IT" dirty="0" err="1">
                <a:solidFill>
                  <a:srgbClr val="000000"/>
                </a:solidFill>
                <a:latin typeface="Helvetica Neue"/>
                <a:cs typeface="Helvetica Neue"/>
              </a:rPr>
              <a:t>Different</a:t>
            </a:r>
            <a:r>
              <a:rPr lang="it-IT" dirty="0">
                <a:solidFill>
                  <a:srgbClr val="000000"/>
                </a:solidFill>
                <a:latin typeface="Helvetica Neue"/>
                <a:cs typeface="Helvetica Neue"/>
              </a:rPr>
              <a:t> </a:t>
            </a:r>
            <a:r>
              <a:rPr lang="it-IT" dirty="0" err="1">
                <a:solidFill>
                  <a:srgbClr val="000000"/>
                </a:solidFill>
                <a:latin typeface="Helvetica Neue"/>
                <a:cs typeface="Helvetica Neue"/>
              </a:rPr>
              <a:t>biological</a:t>
            </a:r>
            <a:r>
              <a:rPr lang="it-IT" dirty="0">
                <a:solidFill>
                  <a:srgbClr val="000000"/>
                </a:solidFill>
                <a:latin typeface="Helvetica Neue"/>
                <a:cs typeface="Helvetica Neue"/>
              </a:rPr>
              <a:t> </a:t>
            </a:r>
            <a:r>
              <a:rPr lang="it-IT" dirty="0" err="1">
                <a:solidFill>
                  <a:srgbClr val="000000"/>
                </a:solidFill>
                <a:latin typeface="Helvetica Neue"/>
                <a:cs typeface="Helvetica Neue"/>
              </a:rPr>
              <a:t>questions</a:t>
            </a:r>
            <a:endParaRPr lang="it-IT" dirty="0">
              <a:solidFill>
                <a:srgbClr val="000000"/>
              </a:solidFill>
              <a:latin typeface="Helvetica Neue"/>
              <a:cs typeface="Helvetica Neue"/>
            </a:endParaRPr>
          </a:p>
        </p:txBody>
      </p:sp>
    </p:spTree>
    <p:extLst>
      <p:ext uri="{BB962C8B-B14F-4D97-AF65-F5344CB8AC3E}">
        <p14:creationId xmlns:p14="http://schemas.microsoft.com/office/powerpoint/2010/main" val="1937216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par>
                                <p:cTn id="29" presetID="3"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par>
                                <p:cTn id="32" presetID="3" presetClass="entr" presetSubtype="1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linds(horizontal)">
                                      <p:cBhvr>
                                        <p:cTn id="45" dur="500"/>
                                        <p:tgtEl>
                                          <p:spTgt spid="1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linds(horizontal)">
                                      <p:cBhvr>
                                        <p:cTn id="54" dur="500"/>
                                        <p:tgtEl>
                                          <p:spTgt spid="21"/>
                                        </p:tgtEl>
                                      </p:cBhvr>
                                    </p:animEffect>
                                  </p:childTnLst>
                                </p:cTn>
                              </p:par>
                              <p:par>
                                <p:cTn id="55" presetID="3" presetClass="entr" presetSubtype="1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par>
                                <p:cTn id="58" presetID="3" presetClass="entr" presetSubtype="1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horizontal)">
                                      <p:cBhvr>
                                        <p:cTn id="60" dur="500"/>
                                        <p:tgtEl>
                                          <p:spTgt spid="28"/>
                                        </p:tgtEl>
                                      </p:cBhvr>
                                    </p:animEffect>
                                  </p:childTnLst>
                                </p:cTn>
                              </p:par>
                              <p:par>
                                <p:cTn id="61" presetID="3" presetClass="entr" presetSubtype="1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linds(horizontal)">
                                      <p:cBhvr>
                                        <p:cTn id="63" dur="500"/>
                                        <p:tgtEl>
                                          <p:spTgt spid="29"/>
                                        </p:tgtEl>
                                      </p:cBhvr>
                                    </p:animEffect>
                                  </p:childTnLst>
                                </p:cTn>
                              </p:par>
                              <p:par>
                                <p:cTn id="64" presetID="3" presetClass="entr" presetSubtype="1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linds(horizontal)">
                                      <p:cBhvr>
                                        <p:cTn id="66" dur="500"/>
                                        <p:tgtEl>
                                          <p:spTgt spid="30"/>
                                        </p:tgtEl>
                                      </p:cBhvr>
                                    </p:animEffect>
                                  </p:childTnLst>
                                </p:cTn>
                              </p:par>
                              <p:par>
                                <p:cTn id="67" presetID="3" presetClass="entr" presetSubtype="1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linds(horizontal)">
                                      <p:cBhvr>
                                        <p:cTn id="69" dur="500"/>
                                        <p:tgtEl>
                                          <p:spTgt spid="31"/>
                                        </p:tgtEl>
                                      </p:cBhvr>
                                    </p:animEffect>
                                  </p:childTnLst>
                                </p:cTn>
                              </p:par>
                              <p:par>
                                <p:cTn id="70" presetID="3" presetClass="entr" presetSubtype="1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500" fill="hold"/>
                                        <p:tgtEl>
                                          <p:spTgt spid="33"/>
                                        </p:tgtEl>
                                        <p:attrNameLst>
                                          <p:attrName>ppt_x</p:attrName>
                                        </p:attrNameLst>
                                      </p:cBhvr>
                                      <p:tavLst>
                                        <p:tav tm="0">
                                          <p:val>
                                            <p:strVal val="#ppt_x"/>
                                          </p:val>
                                        </p:tav>
                                        <p:tav tm="100000">
                                          <p:val>
                                            <p:strVal val="#ppt_x"/>
                                          </p:val>
                                        </p:tav>
                                      </p:tavLst>
                                    </p:anim>
                                    <p:anim calcmode="lin" valueType="num">
                                      <p:cBhvr additive="base">
                                        <p:cTn id="7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ppt_x"/>
                                          </p:val>
                                        </p:tav>
                                        <p:tav tm="100000">
                                          <p:val>
                                            <p:strVal val="#ppt_x"/>
                                          </p:val>
                                        </p:tav>
                                      </p:tavLst>
                                    </p:anim>
                                    <p:anim calcmode="lin" valueType="num">
                                      <p:cBhvr additive="base">
                                        <p:cTn id="8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33" grpId="0"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marL="342900" indent="-342900" algn="ctr" fontAlgn="auto">
              <a:spcBef>
                <a:spcPct val="50000"/>
              </a:spcBef>
              <a:spcAft>
                <a:spcPts val="0"/>
              </a:spcAft>
              <a:defRPr/>
            </a:pPr>
            <a:r>
              <a:rPr lang="it-IT" sz="3600" b="1" dirty="0" err="1">
                <a:solidFill>
                  <a:srgbClr val="FF0000"/>
                </a:solidFill>
                <a:effectLst>
                  <a:outerShdw blurRad="50800" dist="38100" dir="2700000">
                    <a:srgbClr val="000000">
                      <a:alpha val="43000"/>
                    </a:srgbClr>
                  </a:outerShdw>
                </a:effectLst>
                <a:latin typeface="Arial"/>
                <a:ea typeface="+mn-ea"/>
                <a:cs typeface="Arial"/>
              </a:rPr>
              <a:t>RNA-seq</a:t>
            </a:r>
            <a:r>
              <a:rPr lang="it-IT" sz="3600" b="1" dirty="0">
                <a:solidFill>
                  <a:srgbClr val="FF0000"/>
                </a:solidFill>
                <a:effectLst>
                  <a:outerShdw blurRad="50800" dist="38100" dir="2700000">
                    <a:srgbClr val="000000">
                      <a:alpha val="43000"/>
                    </a:srgbClr>
                  </a:outerShdw>
                </a:effectLst>
                <a:latin typeface="Arial"/>
                <a:ea typeface="+mn-ea"/>
                <a:cs typeface="Arial"/>
              </a:rPr>
              <a:t> </a:t>
            </a:r>
            <a:r>
              <a:rPr lang="it-IT" sz="2400" b="1" dirty="0" err="1">
                <a:solidFill>
                  <a:srgbClr val="FF0000"/>
                </a:solidFill>
                <a:effectLst>
                  <a:outerShdw blurRad="50800" dist="38100" dir="2700000">
                    <a:srgbClr val="000000">
                      <a:alpha val="43000"/>
                    </a:srgbClr>
                  </a:outerShdw>
                </a:effectLst>
                <a:latin typeface="Arial"/>
                <a:ea typeface="+mn-ea"/>
                <a:cs typeface="Arial"/>
              </a:rPr>
              <a:t>for</a:t>
            </a:r>
            <a:r>
              <a:rPr lang="it-IT" sz="2400" b="1" dirty="0">
                <a:solidFill>
                  <a:srgbClr val="FF0000"/>
                </a:solidFill>
                <a:effectLst>
                  <a:outerShdw blurRad="50800" dist="38100" dir="2700000">
                    <a:srgbClr val="000000">
                      <a:alpha val="43000"/>
                    </a:srgbClr>
                  </a:outerShdw>
                </a:effectLst>
                <a:latin typeface="Arial"/>
                <a:ea typeface="+mn-ea"/>
                <a:cs typeface="Arial"/>
              </a:rPr>
              <a:t> Reverse </a:t>
            </a:r>
            <a:r>
              <a:rPr lang="it-IT" sz="2400" b="1" dirty="0" err="1">
                <a:solidFill>
                  <a:srgbClr val="FF0000"/>
                </a:solidFill>
                <a:effectLst>
                  <a:outerShdw blurRad="50800" dist="38100" dir="2700000">
                    <a:srgbClr val="000000">
                      <a:alpha val="43000"/>
                    </a:srgbClr>
                  </a:outerShdw>
                </a:effectLst>
                <a:latin typeface="Arial"/>
                <a:ea typeface="+mn-ea"/>
                <a:cs typeface="Arial"/>
              </a:rPr>
              <a:t>Engineering</a:t>
            </a:r>
            <a:r>
              <a:rPr lang="it-IT" sz="2400" b="1" dirty="0">
                <a:solidFill>
                  <a:srgbClr val="FF0000"/>
                </a:solidFill>
                <a:effectLst>
                  <a:outerShdw blurRad="50800" dist="38100" dir="2700000">
                    <a:srgbClr val="000000">
                      <a:alpha val="43000"/>
                    </a:srgbClr>
                  </a:outerShdw>
                </a:effectLst>
                <a:latin typeface="Arial"/>
                <a:ea typeface="+mn-ea"/>
                <a:cs typeface="Arial"/>
              </a:rPr>
              <a:t> </a:t>
            </a:r>
            <a:r>
              <a:rPr lang="it-IT" sz="2400" b="1" dirty="0" err="1">
                <a:solidFill>
                  <a:srgbClr val="FF0000"/>
                </a:solidFill>
                <a:effectLst>
                  <a:outerShdw blurRad="50800" dist="38100" dir="2700000">
                    <a:srgbClr val="000000">
                      <a:alpha val="43000"/>
                    </a:srgbClr>
                  </a:outerShdw>
                </a:effectLst>
                <a:latin typeface="Arial"/>
                <a:ea typeface="+mn-ea"/>
                <a:cs typeface="Arial"/>
              </a:rPr>
              <a:t>of</a:t>
            </a:r>
            <a:r>
              <a:rPr lang="it-IT" sz="2400" b="1" dirty="0">
                <a:solidFill>
                  <a:srgbClr val="FF0000"/>
                </a:solidFill>
                <a:effectLst>
                  <a:outerShdw blurRad="50800" dist="38100" dir="2700000">
                    <a:srgbClr val="000000">
                      <a:alpha val="43000"/>
                    </a:srgbClr>
                  </a:outerShdw>
                </a:effectLst>
                <a:latin typeface="Arial"/>
                <a:ea typeface="+mn-ea"/>
                <a:cs typeface="Arial"/>
              </a:rPr>
              <a:t> the </a:t>
            </a:r>
            <a:r>
              <a:rPr lang="it-IT" sz="2400" b="1" dirty="0" err="1">
                <a:solidFill>
                  <a:srgbClr val="FF0000"/>
                </a:solidFill>
                <a:effectLst>
                  <a:outerShdw blurRad="50800" dist="38100" dir="2700000">
                    <a:srgbClr val="000000">
                      <a:alpha val="43000"/>
                    </a:srgbClr>
                  </a:outerShdw>
                </a:effectLst>
                <a:latin typeface="Arial"/>
                <a:ea typeface="+mn-ea"/>
                <a:cs typeface="Arial"/>
              </a:rPr>
              <a:t>genome</a:t>
            </a:r>
            <a:r>
              <a:rPr lang="it-IT" sz="2400" b="1" dirty="0">
                <a:solidFill>
                  <a:srgbClr val="FF0000"/>
                </a:solidFill>
                <a:effectLst>
                  <a:outerShdw blurRad="50800" dist="38100" dir="2700000">
                    <a:srgbClr val="000000">
                      <a:alpha val="43000"/>
                    </a:srgbClr>
                  </a:outerShdw>
                </a:effectLst>
                <a:latin typeface="Arial"/>
                <a:ea typeface="+mn-ea"/>
                <a:cs typeface="Arial"/>
              </a:rPr>
              <a:t> state</a:t>
            </a:r>
            <a:endParaRPr lang="en-US" sz="2400" b="1" dirty="0">
              <a:solidFill>
                <a:srgbClr val="FF0000"/>
              </a:solidFill>
              <a:effectLst>
                <a:outerShdw blurRad="50800" dist="38100" dir="2700000">
                  <a:srgbClr val="000000">
                    <a:alpha val="43000"/>
                  </a:srgbClr>
                </a:outerShdw>
              </a:effectLst>
              <a:latin typeface="Arial"/>
              <a:ea typeface="+mn-ea"/>
              <a:cs typeface="Arial"/>
            </a:endParaRPr>
          </a:p>
        </p:txBody>
      </p:sp>
      <p:pic>
        <p:nvPicPr>
          <p:cNvPr id="59394" name="Immagine 10"/>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481388" y="1201738"/>
            <a:ext cx="5399087" cy="359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4" name="Rectangle 63"/>
          <p:cNvSpPr>
            <a:spLocks/>
          </p:cNvSpPr>
          <p:nvPr/>
        </p:nvSpPr>
        <p:spPr bwMode="auto">
          <a:xfrm>
            <a:off x="165100" y="782638"/>
            <a:ext cx="2462213" cy="350837"/>
          </a:xfrm>
          <a:prstGeom prst="rect">
            <a:avLst/>
          </a:prstGeom>
          <a:noFill/>
          <a:ln w="12700" cap="flat">
            <a:noFill/>
            <a:miter lim="800000"/>
            <a:headEnd type="none" w="med" len="med"/>
            <a:tailEnd type="none" w="med" len="med"/>
          </a:ln>
          <a:effectLst>
            <a:outerShdw blurRad="50800" dist="38100" dir="2700000">
              <a:schemeClr val="accent5">
                <a:lumMod val="60000"/>
                <a:lumOff val="40000"/>
                <a:alpha val="43000"/>
              </a:schemeClr>
            </a:outerShdw>
          </a:effectLst>
        </p:spPr>
        <p:txBody>
          <a:bodyPr lIns="0" tIns="0" rIns="0" bIns="0" anchor="ctr"/>
          <a:lstStyle/>
          <a:p>
            <a:pPr fontAlgn="auto">
              <a:lnSpc>
                <a:spcPct val="60000"/>
              </a:lnSpc>
              <a:spcBef>
                <a:spcPts val="0"/>
              </a:spcBef>
              <a:spcAft>
                <a:spcPts val="0"/>
              </a:spcAft>
              <a:defRPr/>
            </a:pPr>
            <a:r>
              <a:rPr lang="en-US" sz="2000" dirty="0">
                <a:solidFill>
                  <a:srgbClr val="25608D"/>
                </a:solidFill>
                <a:latin typeface="Arial"/>
                <a:ea typeface="Gill Sans" pitchFamily="-65" charset="0"/>
                <a:cs typeface="Arial"/>
              </a:rPr>
              <a:t>Cells/</a:t>
            </a:r>
            <a:r>
              <a:rPr lang="en-US" sz="2000" dirty="0" err="1">
                <a:solidFill>
                  <a:srgbClr val="25608D"/>
                </a:solidFill>
                <a:latin typeface="Arial"/>
                <a:ea typeface="Gill Sans" pitchFamily="-65" charset="0"/>
                <a:cs typeface="Arial"/>
              </a:rPr>
              <a:t>Biosamples</a:t>
            </a:r>
            <a:endParaRPr lang="en-US" sz="2000" dirty="0">
              <a:solidFill>
                <a:srgbClr val="25608D"/>
              </a:solidFill>
              <a:latin typeface="Arial"/>
              <a:ea typeface="Gill Sans" pitchFamily="-65" charset="0"/>
              <a:cs typeface="Arial"/>
            </a:endParaRPr>
          </a:p>
        </p:txBody>
      </p:sp>
      <p:sp>
        <p:nvSpPr>
          <p:cNvPr id="81" name="Rectangle 73"/>
          <p:cNvSpPr>
            <a:spLocks/>
          </p:cNvSpPr>
          <p:nvPr/>
        </p:nvSpPr>
        <p:spPr bwMode="auto">
          <a:xfrm>
            <a:off x="4941888" y="782638"/>
            <a:ext cx="2255837"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lnSpc>
                <a:spcPct val="140000"/>
              </a:lnSpc>
              <a:spcBef>
                <a:spcPts val="0"/>
              </a:spcBef>
              <a:spcAft>
                <a:spcPts val="0"/>
              </a:spcAft>
              <a:defRPr/>
            </a:pPr>
            <a:r>
              <a:rPr lang="en-US" sz="2000" dirty="0">
                <a:solidFill>
                  <a:srgbClr val="25608D"/>
                </a:solidFill>
                <a:latin typeface="Arial"/>
                <a:ea typeface="Gill Sans" pitchFamily="-65" charset="0"/>
                <a:cs typeface="Arial"/>
              </a:rPr>
              <a:t>Library preparation</a:t>
            </a:r>
          </a:p>
        </p:txBody>
      </p:sp>
      <p:pic>
        <p:nvPicPr>
          <p:cNvPr id="83" name="Immagine 82"/>
          <p:cNvPicPr>
            <a:picLocks noChangeAspect="1"/>
          </p:cNvPicPr>
          <p:nvPr/>
        </p:nvPicPr>
        <p:blipFill>
          <a:blip r:embed="rId3"/>
          <a:srcRect l="21419" t="6379" b="9555"/>
          <a:stretch>
            <a:fillRect/>
          </a:stretch>
        </p:blipFill>
        <p:spPr>
          <a:xfrm>
            <a:off x="252413" y="1201738"/>
            <a:ext cx="1708150" cy="1366837"/>
          </a:xfrm>
          <a:prstGeom prst="rect">
            <a:avLst/>
          </a:prstGeom>
          <a:effectLst>
            <a:outerShdw blurRad="50800" dist="38100" dir="2700000">
              <a:srgbClr val="000000">
                <a:alpha val="43000"/>
              </a:srgbClr>
            </a:outerShdw>
          </a:effectLst>
        </p:spPr>
      </p:pic>
      <p:sp>
        <p:nvSpPr>
          <p:cNvPr id="84" name="Rectangle 73"/>
          <p:cNvSpPr>
            <a:spLocks/>
          </p:cNvSpPr>
          <p:nvPr/>
        </p:nvSpPr>
        <p:spPr bwMode="auto">
          <a:xfrm>
            <a:off x="7073900" y="1900238"/>
            <a:ext cx="2255838"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lnSpc>
                <a:spcPct val="140000"/>
              </a:lnSpc>
              <a:spcBef>
                <a:spcPts val="0"/>
              </a:spcBef>
              <a:spcAft>
                <a:spcPts val="0"/>
              </a:spcAft>
              <a:defRPr/>
            </a:pPr>
            <a:r>
              <a:rPr lang="en-US" sz="2000" dirty="0">
                <a:solidFill>
                  <a:srgbClr val="25608D"/>
                </a:solidFill>
                <a:latin typeface="Arial"/>
                <a:ea typeface="Gill Sans" pitchFamily="-65" charset="0"/>
                <a:cs typeface="Arial"/>
              </a:rPr>
              <a:t>Sequencing</a:t>
            </a:r>
          </a:p>
        </p:txBody>
      </p:sp>
      <p:cxnSp>
        <p:nvCxnSpPr>
          <p:cNvPr id="89" name="Connettore 2 88"/>
          <p:cNvCxnSpPr/>
          <p:nvPr/>
        </p:nvCxnSpPr>
        <p:spPr>
          <a:xfrm>
            <a:off x="2224088" y="2020888"/>
            <a:ext cx="825500" cy="9525"/>
          </a:xfrm>
          <a:prstGeom prst="straightConnector1">
            <a:avLst/>
          </a:prstGeom>
          <a:ln w="12700" cap="flat" cmpd="sng" algn="ctr">
            <a:solidFill>
              <a:schemeClr val="tx1"/>
            </a:solidFill>
            <a:prstDash val="solid"/>
            <a:round/>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94" name="Freccia angolare in su 93"/>
          <p:cNvSpPr/>
          <p:nvPr/>
        </p:nvSpPr>
        <p:spPr>
          <a:xfrm flipH="1">
            <a:off x="0" y="2803525"/>
            <a:ext cx="8880475" cy="3790950"/>
          </a:xfrm>
          <a:prstGeom prst="bentUpArrow">
            <a:avLst>
              <a:gd name="adj1" fmla="val 47555"/>
              <a:gd name="adj2" fmla="val 48655"/>
              <a:gd name="adj3" fmla="val 21636"/>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pic>
        <p:nvPicPr>
          <p:cNvPr id="59401" name="Immagine 8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7900" y="3444875"/>
            <a:ext cx="173355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 name="Rectangle 73"/>
          <p:cNvSpPr>
            <a:spLocks/>
          </p:cNvSpPr>
          <p:nvPr/>
        </p:nvSpPr>
        <p:spPr bwMode="auto">
          <a:xfrm>
            <a:off x="2465388" y="5507038"/>
            <a:ext cx="5138737"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spcBef>
                <a:spcPts val="0"/>
              </a:spcBef>
              <a:spcAft>
                <a:spcPts val="0"/>
              </a:spcAft>
              <a:defRPr/>
            </a:pPr>
            <a:r>
              <a:rPr lang="en-US" sz="2800" dirty="0">
                <a:solidFill>
                  <a:srgbClr val="25608D"/>
                </a:solidFill>
                <a:latin typeface="Arial"/>
                <a:ea typeface="Gill Sans" pitchFamily="-65" charset="0"/>
                <a:cs typeface="Arial"/>
              </a:rPr>
              <a:t>Computational analysis</a:t>
            </a:r>
          </a:p>
          <a:p>
            <a:pPr algn="ctr" fontAlgn="auto">
              <a:spcBef>
                <a:spcPts val="0"/>
              </a:spcBef>
              <a:spcAft>
                <a:spcPts val="0"/>
              </a:spcAft>
              <a:defRPr/>
            </a:pPr>
            <a:r>
              <a:rPr lang="en-US" sz="2800" dirty="0">
                <a:solidFill>
                  <a:srgbClr val="25608D"/>
                </a:solidFill>
                <a:latin typeface="Arial"/>
                <a:ea typeface="Gill Sans" pitchFamily="-65" charset="0"/>
                <a:cs typeface="Arial"/>
              </a:rPr>
              <a:t> for reverse engineering</a:t>
            </a:r>
          </a:p>
        </p:txBody>
      </p:sp>
      <p:cxnSp>
        <p:nvCxnSpPr>
          <p:cNvPr id="95" name="Connettore 2 94"/>
          <p:cNvCxnSpPr/>
          <p:nvPr/>
        </p:nvCxnSpPr>
        <p:spPr>
          <a:xfrm rot="5400000">
            <a:off x="6299201" y="4737100"/>
            <a:ext cx="641350" cy="479425"/>
          </a:xfrm>
          <a:prstGeom prst="straightConnector1">
            <a:avLst/>
          </a:prstGeom>
          <a:ln w="12700" cap="flat" cmpd="sng" algn="ctr">
            <a:solidFill>
              <a:schemeClr val="tx1"/>
            </a:solidFill>
            <a:prstDash val="solid"/>
            <a:round/>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597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ttangolo 2"/>
          <p:cNvSpPr>
            <a:spLocks noChangeArrowheads="1"/>
          </p:cNvSpPr>
          <p:nvPr/>
        </p:nvSpPr>
        <p:spPr bwMode="auto">
          <a:xfrm>
            <a:off x="128588" y="1016875"/>
            <a:ext cx="8905875" cy="4939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spcAft>
                <a:spcPts val="1800"/>
              </a:spcAft>
              <a:buFont typeface="Arial" charset="0"/>
              <a:buChar char="•"/>
            </a:pPr>
            <a:r>
              <a:rPr lang="en-US" sz="2400" b="1" dirty="0">
                <a:latin typeface="Arial" charset="0"/>
                <a:cs typeface="Arial" charset="0"/>
              </a:rPr>
              <a:t>&lt; 3% of the human genome encodes for proteins</a:t>
            </a:r>
          </a:p>
          <a:p>
            <a:pPr marL="342900" indent="-342900">
              <a:spcAft>
                <a:spcPts val="1800"/>
              </a:spcAft>
              <a:buFont typeface="Arial" charset="0"/>
              <a:buChar char="•"/>
            </a:pPr>
            <a:r>
              <a:rPr lang="en-US" sz="2400" b="1" dirty="0">
                <a:latin typeface="Arial" charset="0"/>
                <a:cs typeface="Arial" charset="0"/>
              </a:rPr>
              <a:t>&gt;70% of the genome is pervasively transcribed (</a:t>
            </a:r>
            <a:r>
              <a:rPr lang="en-US" sz="2400" dirty="0">
                <a:latin typeface="Arial" charset="0"/>
                <a:cs typeface="Arial" charset="0"/>
              </a:rPr>
              <a:t>genomic-tiling array analysis; transcriptome sequencing data) </a:t>
            </a:r>
            <a:r>
              <a:rPr lang="en-US" sz="2400" b="1" dirty="0">
                <a:latin typeface="Arial" charset="0"/>
                <a:cs typeface="Arial" charset="0"/>
              </a:rPr>
              <a:t>in:</a:t>
            </a:r>
          </a:p>
          <a:p>
            <a:pPr marL="800100" lvl="1" indent="-342900">
              <a:spcAft>
                <a:spcPts val="1800"/>
              </a:spcAft>
              <a:buFont typeface="Arial" charset="0"/>
              <a:buChar char="•"/>
            </a:pPr>
            <a:r>
              <a:rPr lang="en-US" sz="2400" b="1" dirty="0">
                <a:latin typeface="Arial" charset="0"/>
                <a:cs typeface="Arial" charset="0"/>
              </a:rPr>
              <a:t>Coding RNA (</a:t>
            </a:r>
            <a:r>
              <a:rPr lang="en-US" sz="2400" b="1" dirty="0">
                <a:latin typeface="Arial" charset="0"/>
                <a:cs typeface="Arial" charset="0"/>
                <a:sym typeface="Wingdings" charset="0"/>
              </a:rPr>
              <a:t> mRNA)</a:t>
            </a:r>
            <a:endParaRPr lang="en-US" sz="2400" b="1" dirty="0">
              <a:latin typeface="Arial" charset="0"/>
              <a:cs typeface="Arial" charset="0"/>
            </a:endParaRPr>
          </a:p>
          <a:p>
            <a:pPr marL="800100" lvl="1" indent="-342900">
              <a:spcAft>
                <a:spcPts val="1800"/>
              </a:spcAft>
              <a:buFont typeface="Arial" charset="0"/>
              <a:buChar char="•"/>
            </a:pPr>
            <a:r>
              <a:rPr lang="en-US" sz="2400" dirty="0">
                <a:latin typeface="Arial" charset="0"/>
                <a:cs typeface="Arial" charset="0"/>
              </a:rPr>
              <a:t>Many other transcripts including </a:t>
            </a:r>
            <a:r>
              <a:rPr lang="en-US" sz="2400" b="1" dirty="0">
                <a:latin typeface="Arial" charset="0"/>
                <a:cs typeface="Arial" charset="0"/>
              </a:rPr>
              <a:t>short and long RNAs with scarce coding potential</a:t>
            </a:r>
          </a:p>
          <a:p>
            <a:pPr marL="342900" indent="-342900">
              <a:spcAft>
                <a:spcPts val="1800"/>
              </a:spcAft>
              <a:buFont typeface="Wingdings" charset="0"/>
              <a:buChar char="à"/>
            </a:pPr>
            <a:r>
              <a:rPr lang="it-IT" sz="2400" b="1" dirty="0" err="1">
                <a:solidFill>
                  <a:srgbClr val="0000FF"/>
                </a:solidFill>
                <a:latin typeface="Arial" charset="0"/>
                <a:cs typeface="Arial" charset="0"/>
                <a:sym typeface="Wingdings" charset="0"/>
              </a:rPr>
              <a:t>Most</a:t>
            </a:r>
            <a:r>
              <a:rPr lang="it-IT" sz="2400" b="1" dirty="0">
                <a:solidFill>
                  <a:srgbClr val="0000FF"/>
                </a:solidFill>
                <a:latin typeface="Arial" charset="0"/>
                <a:cs typeface="Arial" charset="0"/>
                <a:sym typeface="Wingdings" charset="0"/>
              </a:rPr>
              <a:t> </a:t>
            </a:r>
            <a:r>
              <a:rPr lang="it-IT" sz="2400" b="1" dirty="0" err="1">
                <a:solidFill>
                  <a:srgbClr val="0000FF"/>
                </a:solidFill>
                <a:latin typeface="Arial" charset="0"/>
                <a:cs typeface="Arial" charset="0"/>
                <a:sym typeface="Wingdings" charset="0"/>
              </a:rPr>
              <a:t>eukaryotic</a:t>
            </a:r>
            <a:r>
              <a:rPr lang="it-IT" sz="2400" b="1" dirty="0">
                <a:solidFill>
                  <a:srgbClr val="0000FF"/>
                </a:solidFill>
                <a:latin typeface="Arial" charset="0"/>
                <a:cs typeface="Arial" charset="0"/>
                <a:sym typeface="Wingdings" charset="0"/>
              </a:rPr>
              <a:t> DNA in non coding</a:t>
            </a:r>
          </a:p>
          <a:p>
            <a:pPr marL="342900" indent="-342900">
              <a:spcAft>
                <a:spcPts val="1800"/>
              </a:spcAft>
              <a:buFont typeface="Wingdings" charset="0"/>
              <a:buChar char="à"/>
            </a:pPr>
            <a:r>
              <a:rPr lang="it-IT" sz="2400" b="1" dirty="0">
                <a:solidFill>
                  <a:srgbClr val="0000FF"/>
                </a:solidFill>
                <a:latin typeface="Arial" charset="0"/>
                <a:cs typeface="Arial" charset="0"/>
                <a:sym typeface="Wingdings" charset="0"/>
              </a:rPr>
              <a:t>ENCODE project production </a:t>
            </a:r>
            <a:r>
              <a:rPr lang="it-IT" sz="2400" b="1" dirty="0" err="1">
                <a:solidFill>
                  <a:srgbClr val="0000FF"/>
                </a:solidFill>
                <a:latin typeface="Arial" charset="0"/>
                <a:cs typeface="Arial" charset="0"/>
                <a:sym typeface="Wingdings" charset="0"/>
              </a:rPr>
              <a:t>phase</a:t>
            </a:r>
            <a:r>
              <a:rPr lang="it-IT" sz="2400" b="1" dirty="0">
                <a:solidFill>
                  <a:srgbClr val="0000FF"/>
                </a:solidFill>
                <a:latin typeface="Arial" charset="0"/>
                <a:cs typeface="Arial" charset="0"/>
                <a:sym typeface="Wingdings" charset="0"/>
              </a:rPr>
              <a:t> </a:t>
            </a:r>
            <a:r>
              <a:rPr lang="it-IT" sz="2400" b="1" dirty="0" err="1">
                <a:solidFill>
                  <a:srgbClr val="0000FF"/>
                </a:solidFill>
                <a:latin typeface="Arial" charset="0"/>
                <a:cs typeface="Arial" charset="0"/>
                <a:sym typeface="Wingdings" charset="0"/>
              </a:rPr>
              <a:t>showed</a:t>
            </a:r>
            <a:r>
              <a:rPr lang="it-IT" sz="2400" b="1" dirty="0">
                <a:solidFill>
                  <a:srgbClr val="0000FF"/>
                </a:solidFill>
                <a:latin typeface="Arial" charset="0"/>
                <a:cs typeface="Arial" charset="0"/>
                <a:sym typeface="Wingdings" charset="0"/>
              </a:rPr>
              <a:t> </a:t>
            </a:r>
            <a:r>
              <a:rPr lang="it-IT" sz="2400" b="1" dirty="0" err="1">
                <a:solidFill>
                  <a:srgbClr val="0000FF"/>
                </a:solidFill>
                <a:latin typeface="Arial" charset="0"/>
                <a:cs typeface="Arial" charset="0"/>
                <a:sym typeface="Wingdings" charset="0"/>
              </a:rPr>
              <a:t>that</a:t>
            </a:r>
            <a:r>
              <a:rPr lang="it-IT" sz="2400" b="1" dirty="0">
                <a:solidFill>
                  <a:srgbClr val="0000FF"/>
                </a:solidFill>
                <a:latin typeface="Arial" charset="0"/>
                <a:cs typeface="Arial" charset="0"/>
                <a:sym typeface="Wingdings" charset="0"/>
              </a:rPr>
              <a:t> &gt;80% of the genoma </a:t>
            </a:r>
            <a:r>
              <a:rPr lang="it-IT" sz="2400" b="1" dirty="0" err="1">
                <a:solidFill>
                  <a:srgbClr val="0000FF"/>
                </a:solidFill>
                <a:latin typeface="Arial" charset="0"/>
                <a:cs typeface="Arial" charset="0"/>
                <a:sym typeface="Wingdings" charset="0"/>
              </a:rPr>
              <a:t>is</a:t>
            </a:r>
            <a:r>
              <a:rPr lang="it-IT" sz="2400" b="1" dirty="0">
                <a:solidFill>
                  <a:srgbClr val="0000FF"/>
                </a:solidFill>
                <a:latin typeface="Arial" charset="0"/>
                <a:cs typeface="Arial" charset="0"/>
                <a:sym typeface="Wingdings" charset="0"/>
              </a:rPr>
              <a:t> </a:t>
            </a:r>
            <a:r>
              <a:rPr lang="it-IT" sz="2400" b="1" dirty="0" err="1">
                <a:solidFill>
                  <a:srgbClr val="0000FF"/>
                </a:solidFill>
                <a:latin typeface="Arial" charset="0"/>
                <a:cs typeface="Arial" charset="0"/>
                <a:sym typeface="Wingdings" charset="0"/>
              </a:rPr>
              <a:t>active</a:t>
            </a:r>
            <a:r>
              <a:rPr lang="it-IT" sz="2400" b="1" dirty="0">
                <a:solidFill>
                  <a:srgbClr val="0000FF"/>
                </a:solidFill>
                <a:latin typeface="Arial" charset="0"/>
                <a:cs typeface="Arial" charset="0"/>
                <a:sym typeface="Wingdings" charset="0"/>
              </a:rPr>
              <a:t> and play (</a:t>
            </a:r>
            <a:r>
              <a:rPr lang="it-IT" sz="2400" b="1" dirty="0" err="1">
                <a:solidFill>
                  <a:srgbClr val="0000FF"/>
                </a:solidFill>
                <a:latin typeface="Arial" charset="0"/>
                <a:cs typeface="Arial" charset="0"/>
                <a:sym typeface="Wingdings" charset="0"/>
              </a:rPr>
              <a:t>mainly</a:t>
            </a:r>
            <a:r>
              <a:rPr lang="it-IT" sz="2400" b="1" dirty="0">
                <a:solidFill>
                  <a:srgbClr val="0000FF"/>
                </a:solidFill>
                <a:latin typeface="Arial" charset="0"/>
                <a:cs typeface="Arial" charset="0"/>
                <a:sym typeface="Wingdings" charset="0"/>
              </a:rPr>
              <a:t> </a:t>
            </a:r>
            <a:r>
              <a:rPr lang="it-IT" sz="2400" b="1" dirty="0" err="1">
                <a:solidFill>
                  <a:srgbClr val="0000FF"/>
                </a:solidFill>
                <a:latin typeface="Arial" charset="0"/>
                <a:cs typeface="Arial" charset="0"/>
                <a:sym typeface="Wingdings" charset="0"/>
              </a:rPr>
              <a:t>regulatory</a:t>
            </a:r>
            <a:r>
              <a:rPr lang="it-IT" sz="2400" b="1" dirty="0">
                <a:solidFill>
                  <a:srgbClr val="0000FF"/>
                </a:solidFill>
                <a:latin typeface="Arial" charset="0"/>
                <a:cs typeface="Arial" charset="0"/>
                <a:sym typeface="Wingdings" charset="0"/>
              </a:rPr>
              <a:t>) </a:t>
            </a:r>
            <a:r>
              <a:rPr lang="it-IT" sz="2400" b="1" dirty="0" err="1">
                <a:solidFill>
                  <a:srgbClr val="0000FF"/>
                </a:solidFill>
                <a:latin typeface="Arial" charset="0"/>
                <a:cs typeface="Arial" charset="0"/>
                <a:sym typeface="Wingdings" charset="0"/>
              </a:rPr>
              <a:t>functions</a:t>
            </a:r>
            <a:endParaRPr lang="en-US" sz="2400" dirty="0">
              <a:latin typeface="Arial" charset="0"/>
              <a:cs typeface="Arial" charset="0"/>
            </a:endParaRPr>
          </a:p>
        </p:txBody>
      </p:sp>
      <p:sp>
        <p:nvSpPr>
          <p:cNvPr id="4" name="Titolo 1"/>
          <p:cNvSpPr>
            <a:spLocks noGrp="1"/>
          </p:cNvSpPr>
          <p:nvPr>
            <p:ph type="ctrTitle"/>
          </p:nvPr>
        </p:nvSpPr>
        <p:spPr>
          <a:xfrm>
            <a:off x="0" y="2786"/>
            <a:ext cx="9144000" cy="709488"/>
          </a:xfrm>
          <a:solidFill>
            <a:srgbClr val="1F497D"/>
          </a:solidFill>
        </p:spPr>
        <p:txBody>
          <a:bodyPr rtlCol="0">
            <a:noAutofit/>
          </a:bodyPr>
          <a:lstStyle/>
          <a:p>
            <a:pPr eaLnBrk="1" fontAlgn="auto" hangingPunct="1">
              <a:spcAft>
                <a:spcPts val="0"/>
              </a:spcAft>
              <a:defRPr/>
            </a:pPr>
            <a:r>
              <a:rPr lang="it-IT" sz="3200" b="1" dirty="0" err="1">
                <a:solidFill>
                  <a:srgbClr val="FFFFFF"/>
                </a:solidFill>
                <a:ea typeface="+mj-ea"/>
                <a:cs typeface="Arial"/>
              </a:rPr>
              <a:t>Genome</a:t>
            </a:r>
            <a:endParaRPr lang="it-IT" sz="3200" b="1" dirty="0">
              <a:solidFill>
                <a:schemeClr val="bg1"/>
              </a:solidFill>
              <a:effectLst>
                <a:glow rad="101600">
                  <a:schemeClr val="accent5">
                    <a:alpha val="75000"/>
                  </a:schemeClr>
                </a:glow>
              </a:effectLst>
              <a:ea typeface="+mj-ea"/>
              <a:cs typeface="Arial"/>
            </a:endParaRPr>
          </a:p>
        </p:txBody>
      </p:sp>
    </p:spTree>
    <p:extLst>
      <p:ext uri="{BB962C8B-B14F-4D97-AF65-F5344CB8AC3E}">
        <p14:creationId xmlns:p14="http://schemas.microsoft.com/office/powerpoint/2010/main" val="1852110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ttangolo 2"/>
          <p:cNvSpPr>
            <a:spLocks noChangeArrowheads="1"/>
          </p:cNvSpPr>
          <p:nvPr/>
        </p:nvSpPr>
        <p:spPr bwMode="auto">
          <a:xfrm>
            <a:off x="249238" y="1195695"/>
            <a:ext cx="8764587" cy="56015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marL="4035425">
              <a:spcAft>
                <a:spcPts val="3000"/>
              </a:spcAft>
              <a:buClr>
                <a:srgbClr val="FF0000"/>
              </a:buClr>
              <a:buFont typeface="Wingdings" charset="0"/>
              <a:buChar char="u"/>
              <a:tabLst>
                <a:tab pos="4127500" algn="l"/>
              </a:tabLst>
            </a:pPr>
            <a:r>
              <a:rPr lang="it-IT" sz="2800" dirty="0">
                <a:latin typeface="Arial" charset="0"/>
                <a:cs typeface="Arial" charset="0"/>
              </a:rPr>
              <a:t> RNA </a:t>
            </a:r>
            <a:r>
              <a:rPr lang="it-IT" sz="2800" dirty="0" err="1">
                <a:latin typeface="Arial" charset="0"/>
                <a:cs typeface="Arial" charset="0"/>
              </a:rPr>
              <a:t>molecules</a:t>
            </a:r>
            <a:r>
              <a:rPr lang="it-IT" sz="2800" dirty="0">
                <a:latin typeface="Arial" charset="0"/>
                <a:cs typeface="Arial" charset="0"/>
              </a:rPr>
              <a:t> can </a:t>
            </a:r>
            <a:r>
              <a:rPr lang="it-IT" sz="2800" dirty="0" err="1">
                <a:latin typeface="Arial" charset="0"/>
                <a:cs typeface="Arial" charset="0"/>
              </a:rPr>
              <a:t>simultaneously</a:t>
            </a:r>
            <a:r>
              <a:rPr lang="it-IT" sz="2800" dirty="0">
                <a:latin typeface="Arial" charset="0"/>
                <a:cs typeface="Arial" charset="0"/>
              </a:rPr>
              <a:t> </a:t>
            </a:r>
            <a:r>
              <a:rPr lang="it-IT" sz="2800" dirty="0" err="1">
                <a:latin typeface="Arial" charset="0"/>
                <a:cs typeface="Arial" charset="0"/>
              </a:rPr>
              <a:t>contain</a:t>
            </a:r>
            <a:r>
              <a:rPr lang="it-IT" sz="2800" dirty="0">
                <a:latin typeface="Arial" charset="0"/>
                <a:cs typeface="Arial" charset="0"/>
              </a:rPr>
              <a:t> </a:t>
            </a:r>
            <a:r>
              <a:rPr lang="it-IT" sz="2800" b="1" dirty="0" err="1">
                <a:latin typeface="Arial" charset="0"/>
                <a:cs typeface="Arial" charset="0"/>
              </a:rPr>
              <a:t>sequence</a:t>
            </a:r>
            <a:r>
              <a:rPr lang="it-IT" sz="2800" b="1" dirty="0">
                <a:latin typeface="Arial" charset="0"/>
                <a:cs typeface="Arial" charset="0"/>
              </a:rPr>
              <a:t> information </a:t>
            </a:r>
            <a:r>
              <a:rPr lang="it-IT" sz="2800" dirty="0">
                <a:latin typeface="Arial" charset="0"/>
                <a:cs typeface="Arial" charset="0"/>
              </a:rPr>
              <a:t>and </a:t>
            </a:r>
            <a:r>
              <a:rPr lang="it-IT" sz="2800" dirty="0" err="1">
                <a:latin typeface="Arial" charset="0"/>
                <a:cs typeface="Arial" charset="0"/>
              </a:rPr>
              <a:t>possess</a:t>
            </a:r>
            <a:r>
              <a:rPr lang="it-IT" sz="2800" dirty="0">
                <a:latin typeface="Arial" charset="0"/>
                <a:cs typeface="Arial" charset="0"/>
              </a:rPr>
              <a:t> </a:t>
            </a:r>
            <a:r>
              <a:rPr lang="it-IT" sz="2800" b="1" dirty="0" err="1">
                <a:latin typeface="Arial" charset="0"/>
                <a:cs typeface="Arial" charset="0"/>
              </a:rPr>
              <a:t>structural</a:t>
            </a:r>
            <a:r>
              <a:rPr lang="it-IT" sz="2800" b="1" dirty="0">
                <a:latin typeface="Arial" charset="0"/>
                <a:cs typeface="Arial" charset="0"/>
              </a:rPr>
              <a:t> </a:t>
            </a:r>
            <a:r>
              <a:rPr lang="it-IT" sz="2800" b="1" dirty="0" err="1">
                <a:latin typeface="Arial" charset="0"/>
                <a:cs typeface="Arial" charset="0"/>
              </a:rPr>
              <a:t>plasticity</a:t>
            </a:r>
            <a:endParaRPr lang="it-IT" sz="2800" b="1" dirty="0">
              <a:latin typeface="Arial" charset="0"/>
              <a:cs typeface="Arial" charset="0"/>
            </a:endParaRPr>
          </a:p>
          <a:p>
            <a:pPr marL="4035425">
              <a:spcAft>
                <a:spcPts val="3000"/>
              </a:spcAft>
              <a:buClr>
                <a:srgbClr val="FF0000"/>
              </a:buClr>
              <a:buFont typeface="Wingdings" charset="0"/>
              <a:buChar char="u"/>
              <a:tabLst>
                <a:tab pos="4127500" algn="l"/>
              </a:tabLst>
            </a:pPr>
            <a:r>
              <a:rPr lang="it-IT" sz="2800" dirty="0">
                <a:latin typeface="Arial" charset="0"/>
                <a:cs typeface="Arial" charset="0"/>
              </a:rPr>
              <a:t> </a:t>
            </a:r>
            <a:r>
              <a:rPr lang="it-IT" sz="2800" dirty="0" err="1">
                <a:latin typeface="Arial" charset="0"/>
                <a:cs typeface="Arial" charset="0"/>
              </a:rPr>
              <a:t>RNAs</a:t>
            </a:r>
            <a:r>
              <a:rPr lang="it-IT" sz="2800" dirty="0">
                <a:latin typeface="Arial" charset="0"/>
                <a:cs typeface="Arial" charset="0"/>
              </a:rPr>
              <a:t> can </a:t>
            </a:r>
            <a:r>
              <a:rPr lang="it-IT" sz="2800" b="1" dirty="0" err="1">
                <a:latin typeface="Arial" charset="0"/>
                <a:cs typeface="Arial" charset="0"/>
              </a:rPr>
              <a:t>both</a:t>
            </a:r>
            <a:r>
              <a:rPr lang="it-IT" sz="2800" b="1" dirty="0">
                <a:latin typeface="Arial" charset="0"/>
                <a:cs typeface="Arial" charset="0"/>
              </a:rPr>
              <a:t> </a:t>
            </a:r>
            <a:r>
              <a:rPr lang="it-IT" sz="2800" b="1" dirty="0" err="1">
                <a:latin typeface="Arial" charset="0"/>
                <a:cs typeface="Arial" charset="0"/>
              </a:rPr>
              <a:t>interact</a:t>
            </a:r>
            <a:r>
              <a:rPr lang="it-IT" sz="2800" b="1" dirty="0">
                <a:latin typeface="Arial" charset="0"/>
                <a:cs typeface="Arial" charset="0"/>
              </a:rPr>
              <a:t> with DNA and </a:t>
            </a:r>
            <a:r>
              <a:rPr lang="it-IT" sz="2800" b="1" dirty="0" err="1">
                <a:latin typeface="Arial" charset="0"/>
                <a:cs typeface="Arial" charset="0"/>
              </a:rPr>
              <a:t>other</a:t>
            </a:r>
            <a:r>
              <a:rPr lang="it-IT" sz="2800" b="1" dirty="0">
                <a:latin typeface="Arial" charset="0"/>
                <a:cs typeface="Arial" charset="0"/>
              </a:rPr>
              <a:t> </a:t>
            </a:r>
            <a:r>
              <a:rPr lang="it-IT" sz="2800" b="1" dirty="0" err="1">
                <a:latin typeface="Arial" charset="0"/>
                <a:cs typeface="Arial" charset="0"/>
              </a:rPr>
              <a:t>RNAs</a:t>
            </a:r>
            <a:r>
              <a:rPr lang="it-IT" sz="2800" b="1" dirty="0">
                <a:latin typeface="Arial" charset="0"/>
                <a:cs typeface="Arial" charset="0"/>
              </a:rPr>
              <a:t> </a:t>
            </a:r>
            <a:r>
              <a:rPr lang="it-IT" sz="2800" dirty="0">
                <a:latin typeface="Arial" charset="0"/>
                <a:cs typeface="Arial" charset="0"/>
              </a:rPr>
              <a:t>by </a:t>
            </a:r>
            <a:r>
              <a:rPr lang="it-IT" sz="2800" dirty="0" err="1">
                <a:latin typeface="Arial" charset="0"/>
                <a:cs typeface="Arial" charset="0"/>
              </a:rPr>
              <a:t>complementary</a:t>
            </a:r>
            <a:r>
              <a:rPr lang="it-IT" sz="2800" dirty="0">
                <a:latin typeface="Arial" charset="0"/>
                <a:cs typeface="Arial" charset="0"/>
              </a:rPr>
              <a:t> base </a:t>
            </a:r>
            <a:r>
              <a:rPr lang="it-IT" sz="2800" dirty="0" err="1">
                <a:latin typeface="Arial" charset="0"/>
                <a:cs typeface="Arial" charset="0"/>
              </a:rPr>
              <a:t>pairing</a:t>
            </a:r>
            <a:r>
              <a:rPr lang="it-IT" sz="2800" dirty="0">
                <a:latin typeface="Arial" charset="0"/>
                <a:cs typeface="Arial" charset="0"/>
              </a:rPr>
              <a:t> and</a:t>
            </a:r>
            <a:r>
              <a:rPr lang="it-IT" sz="2800" b="1" dirty="0">
                <a:latin typeface="Arial" charset="0"/>
                <a:cs typeface="Arial" charset="0"/>
              </a:rPr>
              <a:t> </a:t>
            </a:r>
            <a:r>
              <a:rPr lang="it-IT" sz="2800" b="1" dirty="0" err="1">
                <a:latin typeface="Arial" charset="0"/>
                <a:cs typeface="Arial" charset="0"/>
              </a:rPr>
              <a:t>provide</a:t>
            </a:r>
            <a:r>
              <a:rPr lang="it-IT" sz="2800" b="1" dirty="0">
                <a:latin typeface="Arial" charset="0"/>
                <a:cs typeface="Arial" charset="0"/>
              </a:rPr>
              <a:t> </a:t>
            </a:r>
            <a:r>
              <a:rPr lang="it-IT" sz="2800" b="1" dirty="0" err="1">
                <a:latin typeface="Arial" charset="0"/>
                <a:cs typeface="Arial" charset="0"/>
              </a:rPr>
              <a:t>binding</a:t>
            </a:r>
            <a:r>
              <a:rPr lang="it-IT" sz="2800" b="1" dirty="0">
                <a:latin typeface="Arial" charset="0"/>
                <a:cs typeface="Arial" charset="0"/>
              </a:rPr>
              <a:t> </a:t>
            </a:r>
            <a:r>
              <a:rPr lang="it-IT" sz="2800" b="1" dirty="0" err="1">
                <a:latin typeface="Arial" charset="0"/>
                <a:cs typeface="Arial" charset="0"/>
              </a:rPr>
              <a:t>sites</a:t>
            </a:r>
            <a:r>
              <a:rPr lang="it-IT" sz="2800" b="1" dirty="0">
                <a:latin typeface="Arial" charset="0"/>
                <a:cs typeface="Arial" charset="0"/>
              </a:rPr>
              <a:t> for </a:t>
            </a:r>
            <a:r>
              <a:rPr lang="it-IT" sz="2800" b="1" dirty="0" err="1">
                <a:latin typeface="Arial" charset="0"/>
                <a:cs typeface="Arial" charset="0"/>
              </a:rPr>
              <a:t>proteins</a:t>
            </a:r>
            <a:endParaRPr lang="it-IT" sz="2800" b="1" dirty="0">
              <a:latin typeface="Arial" charset="0"/>
              <a:cs typeface="Arial" charset="0"/>
            </a:endParaRPr>
          </a:p>
          <a:p>
            <a:pPr marL="4035425">
              <a:spcAft>
                <a:spcPts val="3000"/>
              </a:spcAft>
              <a:buClr>
                <a:srgbClr val="FF0000"/>
              </a:buClr>
              <a:buFont typeface="Wingdings" charset="0"/>
              <a:buChar char="u"/>
              <a:tabLst>
                <a:tab pos="4127500" algn="l"/>
              </a:tabLst>
            </a:pPr>
            <a:endParaRPr lang="it-IT" sz="2800" dirty="0">
              <a:latin typeface="Arial" charset="0"/>
              <a:cs typeface="Arial" charset="0"/>
            </a:endParaRPr>
          </a:p>
        </p:txBody>
      </p:sp>
      <p:sp>
        <p:nvSpPr>
          <p:cNvPr id="4" name="Titolo 1"/>
          <p:cNvSpPr>
            <a:spLocks noGrp="1"/>
          </p:cNvSpPr>
          <p:nvPr>
            <p:ph type="ctrTitle"/>
          </p:nvPr>
        </p:nvSpPr>
        <p:spPr>
          <a:xfrm>
            <a:off x="0" y="2786"/>
            <a:ext cx="9144000" cy="709488"/>
          </a:xfrm>
          <a:solidFill>
            <a:srgbClr val="1F497D"/>
          </a:solidFill>
        </p:spPr>
        <p:txBody>
          <a:bodyPr rtlCol="0">
            <a:noAutofit/>
          </a:bodyPr>
          <a:lstStyle/>
          <a:p>
            <a:pPr>
              <a:defRPr/>
            </a:pPr>
            <a:r>
              <a:rPr lang="it-IT" sz="3200" b="1" dirty="0">
                <a:solidFill>
                  <a:srgbClr val="FFFFFF"/>
                </a:solidFill>
                <a:cs typeface="Arial"/>
              </a:rPr>
              <a:t>The non-coding </a:t>
            </a:r>
            <a:r>
              <a:rPr lang="it-IT" sz="3200" b="1" dirty="0" err="1">
                <a:solidFill>
                  <a:srgbClr val="FFFFFF"/>
                </a:solidFill>
                <a:cs typeface="Arial"/>
              </a:rPr>
              <a:t>transcriptome</a:t>
            </a:r>
            <a:endParaRPr lang="it-IT" sz="3200" b="1" dirty="0">
              <a:solidFill>
                <a:schemeClr val="bg1"/>
              </a:solidFill>
              <a:effectLst>
                <a:glow rad="101600">
                  <a:schemeClr val="accent5">
                    <a:alpha val="75000"/>
                  </a:schemeClr>
                </a:glow>
              </a:effectLst>
              <a:ea typeface="+mj-ea"/>
              <a:cs typeface="Arial"/>
            </a:endParaRPr>
          </a:p>
        </p:txBody>
      </p:sp>
      <p:sp>
        <p:nvSpPr>
          <p:cNvPr id="5" name="Rettangolo 4"/>
          <p:cNvSpPr/>
          <p:nvPr/>
        </p:nvSpPr>
        <p:spPr>
          <a:xfrm>
            <a:off x="177800" y="2304405"/>
            <a:ext cx="3963988" cy="2923877"/>
          </a:xfrm>
          <a:prstGeom prst="rect">
            <a:avLst/>
          </a:prstGeom>
          <a:solidFill>
            <a:schemeClr val="accent1">
              <a:lumMod val="60000"/>
              <a:lumOff val="40000"/>
              <a:alpha val="37000"/>
            </a:schemeClr>
          </a:solidFill>
        </p:spPr>
        <p:txBody>
          <a:bodyPr anchor="ctr">
            <a:spAutoFit/>
          </a:bodyPr>
          <a:lstStyle/>
          <a:p>
            <a:pPr marL="0" lvl="1" fontAlgn="auto">
              <a:spcBef>
                <a:spcPts val="0"/>
              </a:spcBef>
              <a:spcAft>
                <a:spcPts val="1200"/>
              </a:spcAft>
              <a:buFont typeface="Arial" charset="0"/>
              <a:buChar char="•"/>
              <a:defRPr/>
            </a:pPr>
            <a:r>
              <a:rPr lang="en-US" sz="2400" b="1" i="1" dirty="0">
                <a:solidFill>
                  <a:srgbClr val="192C4E"/>
                </a:solidFill>
                <a:latin typeface="Arial Narrow"/>
                <a:ea typeface="Arial" charset="0"/>
                <a:cs typeface="Arial Narrow"/>
              </a:rPr>
              <a:t>Well known non coding RNAs:</a:t>
            </a: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rRNA and tRNA in translation</a:t>
            </a: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snRNA and snoRNA in mRNA processing</a:t>
            </a: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ribozymes</a:t>
            </a:r>
          </a:p>
          <a:p>
            <a:pPr>
              <a:spcAft>
                <a:spcPts val="1200"/>
              </a:spcAft>
              <a:buClr>
                <a:srgbClr val="0000FF"/>
              </a:buClr>
              <a:buSzPct val="50000"/>
              <a:defRPr/>
            </a:pPr>
            <a:r>
              <a:rPr lang="en-US" sz="2400" b="1" i="1" dirty="0">
                <a:solidFill>
                  <a:srgbClr val="192C4E"/>
                </a:solidFill>
                <a:latin typeface="Arial Narrow"/>
                <a:ea typeface="Arial" charset="0"/>
                <a:cs typeface="Arial Narrow"/>
              </a:rPr>
              <a:t>“RNA world” </a:t>
            </a:r>
            <a:r>
              <a:rPr lang="en-US" sz="2400" i="1" dirty="0">
                <a:solidFill>
                  <a:srgbClr val="192C4E"/>
                </a:solidFill>
                <a:latin typeface="Arial Narrow"/>
                <a:ea typeface="Arial" charset="0"/>
                <a:cs typeface="Arial Narrow"/>
              </a:rPr>
              <a:t>(W. Gilbert 1986)</a:t>
            </a:r>
          </a:p>
        </p:txBody>
      </p:sp>
    </p:spTree>
    <p:extLst>
      <p:ext uri="{BB962C8B-B14F-4D97-AF65-F5344CB8AC3E}">
        <p14:creationId xmlns:p14="http://schemas.microsoft.com/office/powerpoint/2010/main" val="2391926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ccia giù 26"/>
          <p:cNvSpPr/>
          <p:nvPr/>
        </p:nvSpPr>
        <p:spPr>
          <a:xfrm>
            <a:off x="1935163" y="4646613"/>
            <a:ext cx="2540000" cy="108108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Translation</a:t>
            </a:r>
            <a:endParaRPr lang="it-IT" dirty="0">
              <a:solidFill>
                <a:srgbClr val="000090"/>
              </a:solidFill>
              <a:latin typeface="Arial"/>
              <a:cs typeface="Arial"/>
            </a:endParaRPr>
          </a:p>
        </p:txBody>
      </p:sp>
      <p:sp>
        <p:nvSpPr>
          <p:cNvPr id="18" name="Rettangolo arrotondato 17"/>
          <p:cNvSpPr/>
          <p:nvPr/>
        </p:nvSpPr>
        <p:spPr>
          <a:xfrm>
            <a:off x="2124075" y="5764213"/>
            <a:ext cx="2160588" cy="720725"/>
          </a:xfrm>
          <a:prstGeom prst="roundRect">
            <a:avLst/>
          </a:prstGeom>
          <a:solidFill>
            <a:srgbClr val="400080"/>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800" cap="all" dirty="0" err="1">
                <a:latin typeface="Arial"/>
                <a:cs typeface="Arial"/>
              </a:rPr>
              <a:t>proteins</a:t>
            </a:r>
            <a:endParaRPr lang="it-IT" sz="2800" cap="all" dirty="0">
              <a:latin typeface="Arial"/>
              <a:cs typeface="Arial"/>
            </a:endParaRPr>
          </a:p>
        </p:txBody>
      </p:sp>
      <p:sp>
        <p:nvSpPr>
          <p:cNvPr id="19" name="Rettangolo arrotondato 18"/>
          <p:cNvSpPr/>
          <p:nvPr/>
        </p:nvSpPr>
        <p:spPr>
          <a:xfrm>
            <a:off x="241300" y="3990975"/>
            <a:ext cx="4208463" cy="684213"/>
          </a:xfrm>
          <a:prstGeom prst="roundRect">
            <a:avLst/>
          </a:prstGeom>
          <a:solidFill>
            <a:srgbClr val="000090">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mRNA</a:t>
            </a:r>
            <a:endParaRPr lang="it-IT" sz="3200" dirty="0">
              <a:latin typeface="Arial"/>
              <a:cs typeface="Arial"/>
            </a:endParaRPr>
          </a:p>
        </p:txBody>
      </p:sp>
      <p:sp>
        <p:nvSpPr>
          <p:cNvPr id="41" name="Freccia giù 40"/>
          <p:cNvSpPr/>
          <p:nvPr/>
        </p:nvSpPr>
        <p:spPr>
          <a:xfrm>
            <a:off x="1935163" y="2882900"/>
            <a:ext cx="2540000" cy="1079500"/>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48" name="Rettangolo arrotondato 47"/>
          <p:cNvSpPr/>
          <p:nvPr/>
        </p:nvSpPr>
        <p:spPr>
          <a:xfrm>
            <a:off x="2124075" y="2181225"/>
            <a:ext cx="2160588" cy="720725"/>
          </a:xfrm>
          <a:prstGeom prst="roundRect">
            <a:avLst/>
          </a:prstGeom>
          <a:solidFill>
            <a:schemeClr val="accent5">
              <a:lumMod val="50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RNA</a:t>
            </a:r>
          </a:p>
        </p:txBody>
      </p:sp>
      <p:sp>
        <p:nvSpPr>
          <p:cNvPr id="53" name="Freccia giù 52"/>
          <p:cNvSpPr/>
          <p:nvPr/>
        </p:nvSpPr>
        <p:spPr>
          <a:xfrm>
            <a:off x="1935163" y="1063625"/>
            <a:ext cx="2540000" cy="108108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8" name="Rettangolo arrotondato 57"/>
          <p:cNvSpPr/>
          <p:nvPr/>
        </p:nvSpPr>
        <p:spPr>
          <a:xfrm>
            <a:off x="4533900" y="3990975"/>
            <a:ext cx="1543050" cy="684213"/>
          </a:xfrm>
          <a:prstGeom prst="roundRect">
            <a:avLst/>
          </a:prstGeom>
          <a:solidFill>
            <a:srgbClr val="0000FF">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ncRNA</a:t>
            </a:r>
            <a:endParaRPr lang="it-IT" sz="3200" dirty="0">
              <a:latin typeface="Arial"/>
              <a:cs typeface="Arial"/>
            </a:endParaRPr>
          </a:p>
        </p:txBody>
      </p:sp>
      <p:sp>
        <p:nvSpPr>
          <p:cNvPr id="59" name="Nuvola 58"/>
          <p:cNvSpPr/>
          <p:nvPr/>
        </p:nvSpPr>
        <p:spPr>
          <a:xfrm>
            <a:off x="4449763" y="1204913"/>
            <a:ext cx="4675187" cy="2879725"/>
          </a:xfrm>
          <a:prstGeom prst="cloud">
            <a:avLst/>
          </a:prstGeom>
          <a:solidFill>
            <a:srgbClr val="DBF5FF">
              <a:alpha val="19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sz="2400" dirty="0">
                <a:solidFill>
                  <a:schemeClr val="tx1"/>
                </a:solidFill>
                <a:latin typeface="Arial"/>
                <a:cs typeface="Arial"/>
              </a:rPr>
              <a:t> &lt;3% </a:t>
            </a:r>
            <a:r>
              <a:rPr lang="it-IT" sz="2400" dirty="0" err="1">
                <a:solidFill>
                  <a:schemeClr val="tx1"/>
                </a:solidFill>
                <a:latin typeface="Arial"/>
                <a:cs typeface="Arial"/>
              </a:rPr>
              <a:t>of</a:t>
            </a:r>
            <a:r>
              <a:rPr lang="it-IT" sz="2400" dirty="0">
                <a:solidFill>
                  <a:schemeClr val="tx1"/>
                </a:solidFill>
                <a:latin typeface="Arial"/>
                <a:cs typeface="Arial"/>
              </a:rPr>
              <a:t> the </a:t>
            </a:r>
            <a:r>
              <a:rPr lang="it-IT" sz="2400" dirty="0" err="1">
                <a:solidFill>
                  <a:schemeClr val="tx1"/>
                </a:solidFill>
                <a:latin typeface="Arial"/>
                <a:cs typeface="Arial"/>
              </a:rPr>
              <a:t>genome</a:t>
            </a:r>
            <a:r>
              <a:rPr lang="it-IT" sz="2400" dirty="0">
                <a:solidFill>
                  <a:schemeClr val="tx1"/>
                </a:solidFill>
                <a:latin typeface="Arial"/>
                <a:cs typeface="Arial"/>
              </a:rPr>
              <a:t> </a:t>
            </a:r>
            <a:r>
              <a:rPr lang="it-IT" sz="2400" dirty="0" err="1">
                <a:solidFill>
                  <a:schemeClr val="tx1"/>
                </a:solidFill>
                <a:latin typeface="Arial"/>
                <a:cs typeface="Arial"/>
              </a:rPr>
              <a:t>is</a:t>
            </a:r>
            <a:r>
              <a:rPr lang="it-IT" sz="2400" dirty="0">
                <a:solidFill>
                  <a:schemeClr val="tx1"/>
                </a:solidFill>
                <a:latin typeface="Arial"/>
                <a:cs typeface="Arial"/>
              </a:rPr>
              <a:t>  </a:t>
            </a:r>
            <a:r>
              <a:rPr lang="it-IT" sz="2400" dirty="0" err="1">
                <a:solidFill>
                  <a:schemeClr val="tx1"/>
                </a:solidFill>
                <a:latin typeface="Arial"/>
                <a:cs typeface="Arial"/>
              </a:rPr>
              <a:t>important</a:t>
            </a:r>
            <a:r>
              <a:rPr lang="it-IT" sz="2400" dirty="0">
                <a:solidFill>
                  <a:schemeClr val="tx1"/>
                </a:solidFill>
                <a:latin typeface="Arial"/>
                <a:cs typeface="Arial"/>
              </a:rPr>
              <a:t> </a:t>
            </a:r>
            <a:r>
              <a:rPr lang="it-IT" sz="2400" dirty="0" err="1">
                <a:solidFill>
                  <a:schemeClr val="tx1"/>
                </a:solidFill>
                <a:latin typeface="Arial"/>
                <a:cs typeface="Arial"/>
              </a:rPr>
              <a:t>since</a:t>
            </a:r>
            <a:r>
              <a:rPr lang="it-IT" sz="2400" dirty="0">
                <a:solidFill>
                  <a:schemeClr val="tx1"/>
                </a:solidFill>
                <a:latin typeface="Arial"/>
                <a:cs typeface="Arial"/>
              </a:rPr>
              <a:t> </a:t>
            </a:r>
            <a:r>
              <a:rPr lang="it-IT" sz="2400" dirty="0" err="1">
                <a:solidFill>
                  <a:schemeClr val="tx1"/>
                </a:solidFill>
                <a:latin typeface="Arial"/>
                <a:cs typeface="Arial"/>
              </a:rPr>
              <a:t>transcribed</a:t>
            </a:r>
            <a:r>
              <a:rPr lang="it-IT" sz="2400" dirty="0">
                <a:solidFill>
                  <a:schemeClr val="tx1"/>
                </a:solidFill>
                <a:latin typeface="Arial"/>
                <a:cs typeface="Arial"/>
              </a:rPr>
              <a:t>/</a:t>
            </a:r>
            <a:r>
              <a:rPr lang="it-IT" sz="2400" dirty="0" err="1">
                <a:solidFill>
                  <a:schemeClr val="tx1"/>
                </a:solidFill>
                <a:latin typeface="Arial"/>
                <a:cs typeface="Arial"/>
              </a:rPr>
              <a:t>coding</a:t>
            </a:r>
            <a:endParaRPr lang="it-IT" sz="2400" dirty="0">
              <a:solidFill>
                <a:schemeClr val="tx1"/>
              </a:solidFill>
              <a:latin typeface="Arial"/>
              <a:cs typeface="Arial"/>
            </a:endParaRPr>
          </a:p>
          <a:p>
            <a:pPr fontAlgn="auto">
              <a:spcBef>
                <a:spcPts val="0"/>
              </a:spcBef>
              <a:spcAft>
                <a:spcPts val="0"/>
              </a:spcAft>
              <a:buFont typeface="Arial"/>
              <a:buChar char="•"/>
              <a:defRPr/>
            </a:pPr>
            <a:r>
              <a:rPr lang="it-IT" sz="2400" dirty="0">
                <a:solidFill>
                  <a:schemeClr val="tx1"/>
                </a:solidFill>
                <a:latin typeface="Arial"/>
                <a:cs typeface="Arial"/>
              </a:rPr>
              <a:t> </a:t>
            </a:r>
            <a:r>
              <a:rPr lang="it-IT" sz="2400" dirty="0" err="1">
                <a:solidFill>
                  <a:schemeClr val="tx1"/>
                </a:solidFill>
                <a:latin typeface="Arial"/>
                <a:cs typeface="Arial"/>
              </a:rPr>
              <a:t>abundant</a:t>
            </a:r>
            <a:r>
              <a:rPr lang="it-IT" sz="2400" dirty="0">
                <a:solidFill>
                  <a:schemeClr val="tx1"/>
                </a:solidFill>
                <a:latin typeface="Arial"/>
                <a:cs typeface="Arial"/>
              </a:rPr>
              <a:t> “junk DNA”</a:t>
            </a:r>
          </a:p>
        </p:txBody>
      </p:sp>
      <p:sp>
        <p:nvSpPr>
          <p:cNvPr id="60" name="Rettangolo arrotondato 59"/>
          <p:cNvSpPr/>
          <p:nvPr/>
        </p:nvSpPr>
        <p:spPr>
          <a:xfrm>
            <a:off x="415925" y="339725"/>
            <a:ext cx="8256588" cy="719138"/>
          </a:xfrm>
          <a:prstGeom prst="roundRect">
            <a:avLst/>
          </a:prstGeom>
          <a:solidFill>
            <a:schemeClr val="tx1">
              <a:lumMod val="75000"/>
              <a:lumOff val="2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DNA</a:t>
            </a:r>
          </a:p>
        </p:txBody>
      </p:sp>
      <p:sp>
        <p:nvSpPr>
          <p:cNvPr id="63" name="Rettangolo 62"/>
          <p:cNvSpPr/>
          <p:nvPr/>
        </p:nvSpPr>
        <p:spPr>
          <a:xfrm>
            <a:off x="2855913" y="339725"/>
            <a:ext cx="684212" cy="7207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spTree>
    <p:extLst>
      <p:ext uri="{BB962C8B-B14F-4D97-AF65-F5344CB8AC3E}">
        <p14:creationId xmlns:p14="http://schemas.microsoft.com/office/powerpoint/2010/main" val="3925979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tangolo arrotondato 29"/>
          <p:cNvSpPr/>
          <p:nvPr/>
        </p:nvSpPr>
        <p:spPr>
          <a:xfrm>
            <a:off x="4789488" y="595630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siRNAs</a:t>
            </a:r>
            <a:endParaRPr lang="it-IT" sz="2000" dirty="0">
              <a:latin typeface="Arial"/>
              <a:cs typeface="Arial"/>
            </a:endParaRPr>
          </a:p>
        </p:txBody>
      </p:sp>
      <p:sp>
        <p:nvSpPr>
          <p:cNvPr id="33" name="Rettangolo arrotondato 32"/>
          <p:cNvSpPr/>
          <p:nvPr/>
        </p:nvSpPr>
        <p:spPr>
          <a:xfrm>
            <a:off x="6070600" y="5956300"/>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tRFs</a:t>
            </a:r>
            <a:endParaRPr lang="it-IT" sz="2000" dirty="0">
              <a:latin typeface="Arial"/>
              <a:cs typeface="Arial"/>
            </a:endParaRPr>
          </a:p>
        </p:txBody>
      </p:sp>
      <p:sp>
        <p:nvSpPr>
          <p:cNvPr id="36" name="Rettangolo arrotondato 35"/>
          <p:cNvSpPr/>
          <p:nvPr/>
        </p:nvSpPr>
        <p:spPr>
          <a:xfrm>
            <a:off x="7329488" y="595630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a:latin typeface="Arial"/>
                <a:cs typeface="Arial"/>
              </a:rPr>
              <a:t>?</a:t>
            </a:r>
          </a:p>
        </p:txBody>
      </p:sp>
      <p:sp>
        <p:nvSpPr>
          <p:cNvPr id="27" name="Freccia giù 26"/>
          <p:cNvSpPr/>
          <p:nvPr/>
        </p:nvSpPr>
        <p:spPr>
          <a:xfrm>
            <a:off x="1816100" y="501491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Translation</a:t>
            </a:r>
            <a:endParaRPr lang="it-IT" dirty="0">
              <a:solidFill>
                <a:srgbClr val="000090"/>
              </a:solidFill>
              <a:latin typeface="Arial"/>
              <a:cs typeface="Arial"/>
            </a:endParaRPr>
          </a:p>
        </p:txBody>
      </p:sp>
      <p:sp>
        <p:nvSpPr>
          <p:cNvPr id="39" name="Freccia giù 38"/>
          <p:cNvSpPr/>
          <p:nvPr/>
        </p:nvSpPr>
        <p:spPr>
          <a:xfrm>
            <a:off x="438150" y="125888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600" dirty="0">
                <a:solidFill>
                  <a:srgbClr val="000090"/>
                </a:solidFill>
                <a:latin typeface="Arial"/>
                <a:cs typeface="Arial"/>
              </a:rPr>
              <a:t>Alternative </a:t>
            </a:r>
            <a:r>
              <a:rPr lang="it-IT" sz="1600" dirty="0" err="1">
                <a:solidFill>
                  <a:srgbClr val="000090"/>
                </a:solidFill>
                <a:latin typeface="Arial"/>
                <a:cs typeface="Arial"/>
              </a:rPr>
              <a:t>TSSs</a:t>
            </a:r>
            <a:endParaRPr lang="it-IT" sz="1600" dirty="0">
              <a:solidFill>
                <a:srgbClr val="000090"/>
              </a:solidFill>
              <a:latin typeface="Arial"/>
              <a:cs typeface="Arial"/>
            </a:endParaRPr>
          </a:p>
        </p:txBody>
      </p:sp>
      <p:sp>
        <p:nvSpPr>
          <p:cNvPr id="18" name="Rettangolo arrotondato 17"/>
          <p:cNvSpPr/>
          <p:nvPr/>
        </p:nvSpPr>
        <p:spPr>
          <a:xfrm>
            <a:off x="2006600" y="5553075"/>
            <a:ext cx="2159000" cy="719138"/>
          </a:xfrm>
          <a:prstGeom prst="roundRect">
            <a:avLst/>
          </a:prstGeom>
          <a:solidFill>
            <a:srgbClr val="400080"/>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800" cap="all" dirty="0" err="1">
                <a:latin typeface="Arial"/>
                <a:cs typeface="Arial"/>
              </a:rPr>
              <a:t>proteins</a:t>
            </a:r>
            <a:endParaRPr lang="it-IT" sz="2800" cap="all" dirty="0">
              <a:latin typeface="Arial"/>
              <a:cs typeface="Arial"/>
            </a:endParaRPr>
          </a:p>
        </p:txBody>
      </p:sp>
      <p:sp>
        <p:nvSpPr>
          <p:cNvPr id="19" name="Rettangolo arrotondato 18"/>
          <p:cNvSpPr/>
          <p:nvPr/>
        </p:nvSpPr>
        <p:spPr>
          <a:xfrm>
            <a:off x="438150" y="4338638"/>
            <a:ext cx="4545013" cy="684212"/>
          </a:xfrm>
          <a:prstGeom prst="roundRect">
            <a:avLst/>
          </a:prstGeom>
          <a:solidFill>
            <a:srgbClr val="000090">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mRNA</a:t>
            </a:r>
            <a:endParaRPr lang="it-IT" sz="3200" dirty="0">
              <a:latin typeface="Arial"/>
              <a:cs typeface="Arial"/>
            </a:endParaRPr>
          </a:p>
        </p:txBody>
      </p:sp>
      <p:sp>
        <p:nvSpPr>
          <p:cNvPr id="37" name="Freccia giù 36"/>
          <p:cNvSpPr/>
          <p:nvPr/>
        </p:nvSpPr>
        <p:spPr>
          <a:xfrm>
            <a:off x="438150" y="3794125"/>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Trans-splicing</a:t>
            </a:r>
            <a:endParaRPr lang="it-IT" dirty="0">
              <a:solidFill>
                <a:srgbClr val="000090"/>
              </a:solidFill>
              <a:latin typeface="Arial"/>
              <a:cs typeface="Arial"/>
            </a:endParaRPr>
          </a:p>
        </p:txBody>
      </p:sp>
      <p:sp>
        <p:nvSpPr>
          <p:cNvPr id="38" name="Freccia giù 37"/>
          <p:cNvSpPr/>
          <p:nvPr/>
        </p:nvSpPr>
        <p:spPr>
          <a:xfrm>
            <a:off x="438150" y="337026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Editing</a:t>
            </a:r>
          </a:p>
        </p:txBody>
      </p:sp>
      <p:sp>
        <p:nvSpPr>
          <p:cNvPr id="40" name="Freccia giù 39"/>
          <p:cNvSpPr/>
          <p:nvPr/>
        </p:nvSpPr>
        <p:spPr>
          <a:xfrm>
            <a:off x="438150" y="2946400"/>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Polyadenylation</a:t>
            </a:r>
            <a:endParaRPr lang="it-IT" dirty="0">
              <a:solidFill>
                <a:srgbClr val="000090"/>
              </a:solidFill>
              <a:latin typeface="Arial"/>
              <a:cs typeface="Arial"/>
            </a:endParaRPr>
          </a:p>
        </p:txBody>
      </p:sp>
      <p:sp>
        <p:nvSpPr>
          <p:cNvPr id="41" name="Freccia giù 40"/>
          <p:cNvSpPr/>
          <p:nvPr/>
        </p:nvSpPr>
        <p:spPr>
          <a:xfrm>
            <a:off x="438150" y="252253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Splicing</a:t>
            </a:r>
            <a:endParaRPr lang="it-IT" dirty="0">
              <a:solidFill>
                <a:srgbClr val="000090"/>
              </a:solidFill>
              <a:latin typeface="Arial"/>
              <a:cs typeface="Arial"/>
            </a:endParaRPr>
          </a:p>
        </p:txBody>
      </p:sp>
      <p:sp>
        <p:nvSpPr>
          <p:cNvPr id="43" name="Freccia giù 42"/>
          <p:cNvSpPr/>
          <p:nvPr/>
        </p:nvSpPr>
        <p:spPr>
          <a:xfrm>
            <a:off x="5910263" y="3794125"/>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Sequestration</a:t>
            </a:r>
            <a:endParaRPr lang="it-IT" dirty="0">
              <a:solidFill>
                <a:srgbClr val="000090"/>
              </a:solidFill>
              <a:latin typeface="Arial"/>
              <a:cs typeface="Arial"/>
            </a:endParaRPr>
          </a:p>
        </p:txBody>
      </p:sp>
      <p:sp>
        <p:nvSpPr>
          <p:cNvPr id="45" name="Freccia giù 44"/>
          <p:cNvSpPr/>
          <p:nvPr/>
        </p:nvSpPr>
        <p:spPr>
          <a:xfrm>
            <a:off x="5910263" y="337026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Turn-over</a:t>
            </a:r>
          </a:p>
        </p:txBody>
      </p:sp>
      <p:sp>
        <p:nvSpPr>
          <p:cNvPr id="44" name="Freccia giù 43"/>
          <p:cNvSpPr/>
          <p:nvPr/>
        </p:nvSpPr>
        <p:spPr>
          <a:xfrm>
            <a:off x="5910263" y="2946400"/>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Editing</a:t>
            </a:r>
          </a:p>
        </p:txBody>
      </p:sp>
      <p:sp>
        <p:nvSpPr>
          <p:cNvPr id="42" name="Freccia giù 41"/>
          <p:cNvSpPr/>
          <p:nvPr/>
        </p:nvSpPr>
        <p:spPr>
          <a:xfrm>
            <a:off x="5910263" y="252253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48" name="Rettangolo arrotondato 47"/>
          <p:cNvSpPr/>
          <p:nvPr/>
        </p:nvSpPr>
        <p:spPr>
          <a:xfrm>
            <a:off x="415925" y="1797050"/>
            <a:ext cx="8256588" cy="719138"/>
          </a:xfrm>
          <a:prstGeom prst="roundRect">
            <a:avLst/>
          </a:prstGeom>
          <a:solidFill>
            <a:schemeClr val="accent5">
              <a:lumMod val="50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RNA </a:t>
            </a:r>
            <a:r>
              <a:rPr lang="it-IT" sz="3200" dirty="0" err="1">
                <a:latin typeface="Arial"/>
                <a:cs typeface="Arial"/>
              </a:rPr>
              <a:t>transcripts</a:t>
            </a:r>
            <a:r>
              <a:rPr lang="it-IT" sz="3200" dirty="0">
                <a:latin typeface="Arial"/>
                <a:cs typeface="Arial"/>
              </a:rPr>
              <a:t>/</a:t>
            </a:r>
            <a:r>
              <a:rPr lang="it-IT" sz="3200" dirty="0" err="1">
                <a:latin typeface="Arial"/>
                <a:cs typeface="Arial"/>
              </a:rPr>
              <a:t>precursors</a:t>
            </a:r>
            <a:endParaRPr lang="it-IT" sz="3200" dirty="0">
              <a:latin typeface="Arial"/>
              <a:cs typeface="Arial"/>
            </a:endParaRPr>
          </a:p>
        </p:txBody>
      </p:sp>
      <p:sp>
        <p:nvSpPr>
          <p:cNvPr id="49" name="Freccia giù 48"/>
          <p:cNvSpPr/>
          <p:nvPr/>
        </p:nvSpPr>
        <p:spPr>
          <a:xfrm>
            <a:off x="3203575" y="3792538"/>
            <a:ext cx="2540000" cy="49053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Sequestration</a:t>
            </a:r>
            <a:endParaRPr lang="it-IT" dirty="0">
              <a:solidFill>
                <a:srgbClr val="000090"/>
              </a:solidFill>
              <a:latin typeface="Arial"/>
              <a:cs typeface="Arial"/>
            </a:endParaRPr>
          </a:p>
        </p:txBody>
      </p:sp>
      <p:sp>
        <p:nvSpPr>
          <p:cNvPr id="50" name="Freccia giù 49"/>
          <p:cNvSpPr/>
          <p:nvPr/>
        </p:nvSpPr>
        <p:spPr>
          <a:xfrm>
            <a:off x="3203575" y="336867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Turn-over</a:t>
            </a:r>
          </a:p>
        </p:txBody>
      </p:sp>
      <p:sp>
        <p:nvSpPr>
          <p:cNvPr id="51" name="Freccia giù 50"/>
          <p:cNvSpPr/>
          <p:nvPr/>
        </p:nvSpPr>
        <p:spPr>
          <a:xfrm>
            <a:off x="3203575" y="2944813"/>
            <a:ext cx="2540000" cy="49053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Silencing</a:t>
            </a:r>
            <a:endParaRPr lang="it-IT" dirty="0">
              <a:solidFill>
                <a:srgbClr val="000090"/>
              </a:solidFill>
              <a:latin typeface="Arial"/>
              <a:cs typeface="Arial"/>
            </a:endParaRPr>
          </a:p>
        </p:txBody>
      </p:sp>
      <p:sp>
        <p:nvSpPr>
          <p:cNvPr id="52" name="Freccia giù 51"/>
          <p:cNvSpPr/>
          <p:nvPr/>
        </p:nvSpPr>
        <p:spPr>
          <a:xfrm>
            <a:off x="3195638" y="2520950"/>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Nuclear</a:t>
            </a:r>
            <a:r>
              <a:rPr lang="it-IT" dirty="0">
                <a:solidFill>
                  <a:srgbClr val="000090"/>
                </a:solidFill>
                <a:latin typeface="Arial"/>
                <a:cs typeface="Arial"/>
              </a:rPr>
              <a:t> export</a:t>
            </a:r>
          </a:p>
        </p:txBody>
      </p:sp>
      <p:sp>
        <p:nvSpPr>
          <p:cNvPr id="53" name="Freccia giù 52"/>
          <p:cNvSpPr/>
          <p:nvPr/>
        </p:nvSpPr>
        <p:spPr>
          <a:xfrm>
            <a:off x="438150" y="86042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4" name="Freccia giù 53"/>
          <p:cNvSpPr/>
          <p:nvPr/>
        </p:nvSpPr>
        <p:spPr>
          <a:xfrm>
            <a:off x="5910263" y="132397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55" name="Freccia giù 54"/>
          <p:cNvSpPr/>
          <p:nvPr/>
        </p:nvSpPr>
        <p:spPr>
          <a:xfrm>
            <a:off x="5910263" y="86042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6" name="Rettangolo arrotondato 55"/>
          <p:cNvSpPr/>
          <p:nvPr/>
        </p:nvSpPr>
        <p:spPr>
          <a:xfrm>
            <a:off x="4165600" y="4338638"/>
            <a:ext cx="4506913" cy="684212"/>
          </a:xfrm>
          <a:prstGeom prst="roundRect">
            <a:avLst/>
          </a:prstGeom>
          <a:solidFill>
            <a:srgbClr val="0000FF">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ncRNA</a:t>
            </a:r>
            <a:endParaRPr lang="it-IT" sz="3200" dirty="0">
              <a:latin typeface="Arial"/>
              <a:cs typeface="Arial"/>
            </a:endParaRPr>
          </a:p>
        </p:txBody>
      </p:sp>
      <p:sp>
        <p:nvSpPr>
          <p:cNvPr id="29" name="Rettangolo arrotondato 28"/>
          <p:cNvSpPr/>
          <p:nvPr/>
        </p:nvSpPr>
        <p:spPr>
          <a:xfrm>
            <a:off x="4602163" y="5495925"/>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piRNAs</a:t>
            </a:r>
            <a:endParaRPr lang="it-IT" sz="2000" dirty="0">
              <a:latin typeface="Arial"/>
              <a:cs typeface="Arial"/>
            </a:endParaRPr>
          </a:p>
        </p:txBody>
      </p:sp>
      <p:sp>
        <p:nvSpPr>
          <p:cNvPr id="32" name="Rettangolo arrotondato 31"/>
          <p:cNvSpPr/>
          <p:nvPr/>
        </p:nvSpPr>
        <p:spPr>
          <a:xfrm>
            <a:off x="5883275" y="5495925"/>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snoRNAs</a:t>
            </a:r>
            <a:endParaRPr lang="it-IT" sz="2000" dirty="0">
              <a:latin typeface="Arial"/>
              <a:cs typeface="Arial"/>
            </a:endParaRPr>
          </a:p>
        </p:txBody>
      </p:sp>
      <p:sp>
        <p:nvSpPr>
          <p:cNvPr id="35" name="Rettangolo arrotondato 34"/>
          <p:cNvSpPr/>
          <p:nvPr/>
        </p:nvSpPr>
        <p:spPr>
          <a:xfrm>
            <a:off x="7156450" y="5495925"/>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circRNAs</a:t>
            </a:r>
            <a:endParaRPr lang="it-IT" sz="2000" dirty="0">
              <a:latin typeface="Arial"/>
              <a:cs typeface="Arial"/>
            </a:endParaRPr>
          </a:p>
        </p:txBody>
      </p:sp>
      <p:sp>
        <p:nvSpPr>
          <p:cNvPr id="46" name="Rettangolo arrotondato 45"/>
          <p:cNvSpPr/>
          <p:nvPr/>
        </p:nvSpPr>
        <p:spPr>
          <a:xfrm>
            <a:off x="415925" y="134938"/>
            <a:ext cx="8256588" cy="720725"/>
          </a:xfrm>
          <a:prstGeom prst="roundRect">
            <a:avLst/>
          </a:prstGeom>
          <a:solidFill>
            <a:schemeClr val="tx1"/>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DNA</a:t>
            </a:r>
          </a:p>
        </p:txBody>
      </p:sp>
      <p:sp>
        <p:nvSpPr>
          <p:cNvPr id="57" name="Rettangolo 56"/>
          <p:cNvSpPr/>
          <p:nvPr/>
        </p:nvSpPr>
        <p:spPr>
          <a:xfrm>
            <a:off x="1417638" y="144463"/>
            <a:ext cx="2420937" cy="701675"/>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sp>
        <p:nvSpPr>
          <p:cNvPr id="47" name="Nuvola 46"/>
          <p:cNvSpPr/>
          <p:nvPr/>
        </p:nvSpPr>
        <p:spPr>
          <a:xfrm>
            <a:off x="5432425" y="0"/>
            <a:ext cx="3875088" cy="1025525"/>
          </a:xfrm>
          <a:prstGeom prst="cloud">
            <a:avLst/>
          </a:prstGeom>
          <a:solidFill>
            <a:srgbClr val="DBF5FF">
              <a:alpha val="75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dirty="0">
                <a:solidFill>
                  <a:schemeClr val="tx1"/>
                </a:solidFill>
                <a:latin typeface="Arial"/>
                <a:cs typeface="Arial"/>
              </a:rPr>
              <a:t> &gt;70% </a:t>
            </a:r>
            <a:r>
              <a:rPr lang="it-IT" dirty="0" err="1">
                <a:solidFill>
                  <a:schemeClr val="tx1"/>
                </a:solidFill>
                <a:latin typeface="Arial"/>
                <a:cs typeface="Arial"/>
              </a:rPr>
              <a:t>transcribed</a:t>
            </a:r>
            <a:r>
              <a:rPr lang="it-IT" dirty="0">
                <a:solidFill>
                  <a:schemeClr val="tx1"/>
                </a:solidFill>
                <a:latin typeface="Arial"/>
                <a:cs typeface="Arial"/>
              </a:rPr>
              <a:t> in  “dark </a:t>
            </a:r>
            <a:r>
              <a:rPr lang="it-IT" dirty="0" err="1">
                <a:solidFill>
                  <a:schemeClr val="tx1"/>
                </a:solidFill>
                <a:latin typeface="Arial"/>
                <a:cs typeface="Arial"/>
              </a:rPr>
              <a:t>matter</a:t>
            </a:r>
            <a:r>
              <a:rPr lang="it-IT" dirty="0">
                <a:solidFill>
                  <a:schemeClr val="tx1"/>
                </a:solidFill>
                <a:latin typeface="Arial"/>
                <a:cs typeface="Arial"/>
              </a:rPr>
              <a:t>”</a:t>
            </a:r>
          </a:p>
        </p:txBody>
      </p:sp>
      <p:sp>
        <p:nvSpPr>
          <p:cNvPr id="58" name="Nuvola 57"/>
          <p:cNvSpPr/>
          <p:nvPr/>
        </p:nvSpPr>
        <p:spPr>
          <a:xfrm>
            <a:off x="0" y="6089650"/>
            <a:ext cx="4602163" cy="812800"/>
          </a:xfrm>
          <a:prstGeom prst="cloud">
            <a:avLst/>
          </a:prstGeom>
          <a:solidFill>
            <a:srgbClr val="DBF5FF">
              <a:alpha val="30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dirty="0">
                <a:solidFill>
                  <a:schemeClr val="tx1"/>
                </a:solidFill>
                <a:latin typeface="Arial"/>
                <a:cs typeface="Arial"/>
              </a:rPr>
              <a:t> Diverse </a:t>
            </a:r>
            <a:r>
              <a:rPr lang="it-IT" dirty="0" err="1">
                <a:solidFill>
                  <a:schemeClr val="tx1"/>
                </a:solidFill>
                <a:latin typeface="Arial"/>
                <a:cs typeface="Arial"/>
              </a:rPr>
              <a:t>functional</a:t>
            </a:r>
            <a:r>
              <a:rPr lang="it-IT" dirty="0">
                <a:solidFill>
                  <a:schemeClr val="tx1"/>
                </a:solidFill>
                <a:latin typeface="Arial"/>
                <a:cs typeface="Arial"/>
              </a:rPr>
              <a:t> </a:t>
            </a:r>
            <a:r>
              <a:rPr lang="it-IT" dirty="0" err="1">
                <a:solidFill>
                  <a:schemeClr val="tx1"/>
                </a:solidFill>
                <a:latin typeface="Arial"/>
                <a:cs typeface="Arial"/>
              </a:rPr>
              <a:t>roles</a:t>
            </a:r>
            <a:r>
              <a:rPr lang="it-IT" dirty="0">
                <a:solidFill>
                  <a:schemeClr val="tx1"/>
                </a:solidFill>
                <a:latin typeface="Arial"/>
                <a:cs typeface="Arial"/>
              </a:rPr>
              <a:t> </a:t>
            </a:r>
            <a:r>
              <a:rPr lang="it-IT" dirty="0" err="1">
                <a:solidFill>
                  <a:schemeClr val="tx1"/>
                </a:solidFill>
                <a:latin typeface="Arial"/>
                <a:cs typeface="Arial"/>
              </a:rPr>
              <a:t>for</a:t>
            </a:r>
            <a:r>
              <a:rPr lang="it-IT" dirty="0">
                <a:solidFill>
                  <a:schemeClr val="tx1"/>
                </a:solidFill>
                <a:latin typeface="Arial"/>
                <a:cs typeface="Arial"/>
              </a:rPr>
              <a:t> </a:t>
            </a:r>
            <a:r>
              <a:rPr lang="it-IT" dirty="0" err="1">
                <a:solidFill>
                  <a:schemeClr val="tx1"/>
                </a:solidFill>
                <a:latin typeface="Arial"/>
                <a:cs typeface="Arial"/>
              </a:rPr>
              <a:t>ncRNAs</a:t>
            </a:r>
            <a:r>
              <a:rPr lang="it-IT" dirty="0">
                <a:solidFill>
                  <a:schemeClr val="tx1"/>
                </a:solidFill>
                <a:latin typeface="Arial"/>
                <a:cs typeface="Arial"/>
              </a:rPr>
              <a:t> </a:t>
            </a:r>
            <a:r>
              <a:rPr lang="it-IT" dirty="0" err="1">
                <a:solidFill>
                  <a:schemeClr val="tx1"/>
                </a:solidFill>
                <a:latin typeface="Arial"/>
                <a:cs typeface="Arial"/>
              </a:rPr>
              <a:t>uncovered</a:t>
            </a:r>
            <a:endParaRPr lang="it-IT" dirty="0">
              <a:solidFill>
                <a:schemeClr val="tx1"/>
              </a:solidFill>
              <a:latin typeface="Arial"/>
              <a:cs typeface="Arial"/>
            </a:endParaRPr>
          </a:p>
        </p:txBody>
      </p:sp>
      <p:sp>
        <p:nvSpPr>
          <p:cNvPr id="31" name="Rettangolo arrotondato 30"/>
          <p:cNvSpPr/>
          <p:nvPr/>
        </p:nvSpPr>
        <p:spPr>
          <a:xfrm>
            <a:off x="6951663" y="503555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lncRNAs</a:t>
            </a:r>
            <a:endParaRPr lang="it-IT" sz="2000" dirty="0">
              <a:latin typeface="Arial"/>
              <a:cs typeface="Arial"/>
            </a:endParaRPr>
          </a:p>
        </p:txBody>
      </p:sp>
      <p:sp>
        <p:nvSpPr>
          <p:cNvPr id="34" name="Rettangolo arrotondato 33"/>
          <p:cNvSpPr/>
          <p:nvPr/>
        </p:nvSpPr>
        <p:spPr>
          <a:xfrm>
            <a:off x="5680075" y="5035550"/>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snRNAs</a:t>
            </a:r>
            <a:endParaRPr lang="it-IT" sz="2000" dirty="0">
              <a:latin typeface="Arial"/>
              <a:cs typeface="Arial"/>
            </a:endParaRPr>
          </a:p>
        </p:txBody>
      </p:sp>
      <p:sp>
        <p:nvSpPr>
          <p:cNvPr id="28" name="Rettangolo arrotondato 27"/>
          <p:cNvSpPr/>
          <p:nvPr/>
        </p:nvSpPr>
        <p:spPr>
          <a:xfrm>
            <a:off x="4398963" y="5035550"/>
            <a:ext cx="1331912" cy="539750"/>
          </a:xfrm>
          <a:prstGeom prst="roundRect">
            <a:avLst/>
          </a:prstGeom>
          <a:solidFill>
            <a:srgbClr val="0000FF"/>
          </a:solidFill>
          <a:ln w="28575" cap="flat" cmpd="sng" algn="ctr">
            <a:noFill/>
            <a:prstDash val="solid"/>
            <a:round/>
            <a:headEnd type="none" w="med" len="med"/>
            <a:tailEnd type="none" w="med" len="med"/>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miRNAs</a:t>
            </a:r>
            <a:endParaRPr lang="it-IT" sz="2000" dirty="0">
              <a:latin typeface="Arial"/>
              <a:cs typeface="Arial"/>
            </a:endParaRPr>
          </a:p>
        </p:txBody>
      </p:sp>
    </p:spTree>
    <p:extLst>
      <p:ext uri="{BB962C8B-B14F-4D97-AF65-F5344CB8AC3E}">
        <p14:creationId xmlns:p14="http://schemas.microsoft.com/office/powerpoint/2010/main" val="402842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BIOINFORMATICS</a:t>
            </a:r>
          </a:p>
        </p:txBody>
      </p:sp>
      <p:graphicFrame>
        <p:nvGraphicFramePr>
          <p:cNvPr id="6" name="Diagramma 5"/>
          <p:cNvGraphicFramePr/>
          <p:nvPr/>
        </p:nvGraphicFramePr>
        <p:xfrm>
          <a:off x="326563" y="1070428"/>
          <a:ext cx="8382009" cy="5787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BIOINFORMATICS</a:t>
            </a:r>
          </a:p>
        </p:txBody>
      </p:sp>
      <p:sp>
        <p:nvSpPr>
          <p:cNvPr id="18435" name="Rettangolo 2"/>
          <p:cNvSpPr>
            <a:spLocks noChangeArrowheads="1"/>
          </p:cNvSpPr>
          <p:nvPr/>
        </p:nvSpPr>
        <p:spPr bwMode="auto">
          <a:xfrm>
            <a:off x="5799138" y="1165225"/>
            <a:ext cx="3143250" cy="1570038"/>
          </a:xfrm>
          <a:prstGeom prst="rect">
            <a:avLst/>
          </a:prstGeom>
          <a:solidFill>
            <a:schemeClr val="bg1">
              <a:alpha val="6901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a:solidFill>
                  <a:srgbClr val="008000"/>
                </a:solidFill>
                <a:latin typeface="Arial" charset="0"/>
                <a:cs typeface="Arial" charset="0"/>
              </a:rPr>
              <a:t>The study and application of computing methods for classical biology</a:t>
            </a:r>
          </a:p>
        </p:txBody>
      </p:sp>
    </p:spTree>
    <p:extLst>
      <p:ext uri="{BB962C8B-B14F-4D97-AF65-F5344CB8AC3E}">
        <p14:creationId xmlns:p14="http://schemas.microsoft.com/office/powerpoint/2010/main" val="372455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BIOINFORMATICS</a:t>
            </a:r>
          </a:p>
        </p:txBody>
      </p:sp>
      <p:sp>
        <p:nvSpPr>
          <p:cNvPr id="20483" name="Rettangolo 2"/>
          <p:cNvSpPr>
            <a:spLocks noChangeArrowheads="1"/>
          </p:cNvSpPr>
          <p:nvPr/>
        </p:nvSpPr>
        <p:spPr bwMode="auto">
          <a:xfrm>
            <a:off x="5894388" y="5287963"/>
            <a:ext cx="3143250" cy="1323975"/>
          </a:xfrm>
          <a:prstGeom prst="rect">
            <a:avLst/>
          </a:prstGeom>
          <a:solidFill>
            <a:schemeClr val="bg1">
              <a:alpha val="6901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a:solidFill>
                  <a:srgbClr val="008040"/>
                </a:solidFill>
                <a:latin typeface="Arial" charset="0"/>
                <a:cs typeface="Arial" charset="0"/>
              </a:rPr>
              <a:t>Analysis and comparison of the entire genome of a single species or of multiple species</a:t>
            </a:r>
          </a:p>
        </p:txBody>
      </p:sp>
    </p:spTree>
    <p:extLst>
      <p:ext uri="{BB962C8B-B14F-4D97-AF65-F5344CB8AC3E}">
        <p14:creationId xmlns:p14="http://schemas.microsoft.com/office/powerpoint/2010/main" val="103097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BIOINFORMATICS</a:t>
            </a:r>
          </a:p>
        </p:txBody>
      </p:sp>
      <p:sp>
        <p:nvSpPr>
          <p:cNvPr id="3" name="Rettangolo 2"/>
          <p:cNvSpPr/>
          <p:nvPr/>
        </p:nvSpPr>
        <p:spPr>
          <a:xfrm>
            <a:off x="1587500" y="6132513"/>
            <a:ext cx="6170613" cy="708025"/>
          </a:xfrm>
          <a:prstGeom prst="rect">
            <a:avLst/>
          </a:prstGeom>
          <a:solidFill>
            <a:schemeClr val="bg1">
              <a:alpha val="69000"/>
            </a:schemeClr>
          </a:solidFill>
        </p:spPr>
        <p:txBody>
          <a:bodyPr>
            <a:spAutoFit/>
          </a:bodyPr>
          <a:lstStyle/>
          <a:p>
            <a:pPr algn="ctr" fontAlgn="auto">
              <a:spcBef>
                <a:spcPts val="0"/>
              </a:spcBef>
              <a:spcAft>
                <a:spcPts val="0"/>
              </a:spcAft>
              <a:defRPr/>
            </a:pPr>
            <a:r>
              <a:rPr lang="en-US" sz="2000" dirty="0">
                <a:solidFill>
                  <a:schemeClr val="accent5">
                    <a:lumMod val="50000"/>
                  </a:schemeClr>
                </a:solidFill>
                <a:latin typeface="Arial"/>
                <a:ea typeface="+mn-ea"/>
                <a:cs typeface="Arial"/>
              </a:rPr>
              <a:t>Study of how the genome is expressed in proteins, and of how these proteins function and interact</a:t>
            </a:r>
          </a:p>
        </p:txBody>
      </p:sp>
    </p:spTree>
    <p:extLst>
      <p:ext uri="{BB962C8B-B14F-4D97-AF65-F5344CB8AC3E}">
        <p14:creationId xmlns:p14="http://schemas.microsoft.com/office/powerpoint/2010/main" val="300419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BIOINFORMATICS</a:t>
            </a:r>
          </a:p>
        </p:txBody>
      </p:sp>
      <p:sp>
        <p:nvSpPr>
          <p:cNvPr id="23555" name="Rettangolo 2"/>
          <p:cNvSpPr>
            <a:spLocks noChangeArrowheads="1"/>
          </p:cNvSpPr>
          <p:nvPr/>
        </p:nvSpPr>
        <p:spPr bwMode="auto">
          <a:xfrm>
            <a:off x="84138" y="5410200"/>
            <a:ext cx="4213225" cy="1323975"/>
          </a:xfrm>
          <a:prstGeom prst="rect">
            <a:avLst/>
          </a:prstGeom>
          <a:solidFill>
            <a:schemeClr val="bg1">
              <a:alpha val="6901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a:solidFill>
                  <a:srgbClr val="000090"/>
                </a:solidFill>
                <a:latin typeface="Arial" charset="0"/>
                <a:cs typeface="Arial" charset="0"/>
              </a:rPr>
              <a:t>The application of genomic methods to identify drug targets, for example, searching entire genomes for potential drug receptors</a:t>
            </a:r>
          </a:p>
        </p:txBody>
      </p:sp>
    </p:spTree>
    <p:extLst>
      <p:ext uri="{BB962C8B-B14F-4D97-AF65-F5344CB8AC3E}">
        <p14:creationId xmlns:p14="http://schemas.microsoft.com/office/powerpoint/2010/main" val="14559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BIOINFORMATICS</a:t>
            </a:r>
          </a:p>
        </p:txBody>
      </p:sp>
      <p:sp>
        <p:nvSpPr>
          <p:cNvPr id="25603" name="Rettangolo 2"/>
          <p:cNvSpPr>
            <a:spLocks noChangeArrowheads="1"/>
          </p:cNvSpPr>
          <p:nvPr/>
        </p:nvSpPr>
        <p:spPr bwMode="auto">
          <a:xfrm>
            <a:off x="84138" y="1166813"/>
            <a:ext cx="3927475" cy="1630362"/>
          </a:xfrm>
          <a:prstGeom prst="rect">
            <a:avLst/>
          </a:prstGeom>
          <a:solidFill>
            <a:schemeClr val="bg1">
              <a:alpha val="6901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a:solidFill>
                  <a:srgbClr val="000090"/>
                </a:solidFill>
                <a:latin typeface="Arial" charset="0"/>
                <a:cs typeface="Arial" charset="0"/>
              </a:rPr>
              <a:t>Study of the evolutionary processes that produced the diversity of life, the descent of species, and the origin of new species.</a:t>
            </a:r>
          </a:p>
        </p:txBody>
      </p:sp>
    </p:spTree>
    <p:extLst>
      <p:ext uri="{BB962C8B-B14F-4D97-AF65-F5344CB8AC3E}">
        <p14:creationId xmlns:p14="http://schemas.microsoft.com/office/powerpoint/2010/main" val="51178158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22589</TotalTime>
  <Words>1887</Words>
  <Application>Microsoft Macintosh PowerPoint</Application>
  <PresentationFormat>On-screen Show (4:3)</PresentationFormat>
  <Paragraphs>282</Paragraphs>
  <Slides>37</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ＭＳ Ｐゴシック</vt:lpstr>
      <vt:lpstr>Times</vt:lpstr>
      <vt:lpstr>Arial</vt:lpstr>
      <vt:lpstr>Arial Narrow</vt:lpstr>
      <vt:lpstr>Calibri</vt:lpstr>
      <vt:lpstr>Helvetica Neue</vt:lpstr>
      <vt:lpstr>Wingdings</vt:lpstr>
      <vt:lpstr>Tema di Office</vt:lpstr>
      <vt:lpstr>A.A. 2025-2026 Master degree in Evolutionary Biology School of Science University of Padova  MOLECULAR METHODS and BIOINFORMATICS  Prof. STEFANIA BORTOLUZZI       </vt:lpstr>
      <vt:lpstr>PowerPoint Presentation</vt:lpstr>
      <vt:lpstr>BIOINFORMATICS - DEFINITIONS</vt:lpstr>
      <vt:lpstr>BIOINFORMATICS</vt:lpstr>
      <vt:lpstr>BIOINFORMATICS</vt:lpstr>
      <vt:lpstr>BIOINFORMATICS</vt:lpstr>
      <vt:lpstr>BIOINFORMATICS</vt:lpstr>
      <vt:lpstr>BIOINFORMATICS</vt:lpstr>
      <vt:lpstr>BIOINFORMATICS</vt:lpstr>
      <vt:lpstr>BIOINFORMATICS</vt:lpstr>
      <vt:lpstr>BIOINFORMATICS:  Main areas</vt:lpstr>
      <vt:lpstr>PowerPoint Presentation</vt:lpstr>
      <vt:lpstr>PowerPoint Presentation</vt:lpstr>
      <vt:lpstr>PowerPoint Presentation</vt:lpstr>
      <vt:lpstr>The role of bioinformatics</vt:lpstr>
      <vt:lpstr>PowerPoint Presentation</vt:lpstr>
      <vt:lpstr>PowerPoint Presentation</vt:lpstr>
      <vt:lpstr>PowerPoint Presentation</vt:lpstr>
      <vt:lpstr>PowerPoint Presentation</vt:lpstr>
      <vt:lpstr>The role of bioinformatics</vt:lpstr>
      <vt:lpstr>PowerPoint Presentation</vt:lpstr>
      <vt:lpstr>PowerPoint Presentation</vt:lpstr>
      <vt:lpstr>PowerPoint Presentation</vt:lpstr>
      <vt:lpstr>BIOINFORMATICS: WHICH DATA?</vt:lpstr>
      <vt:lpstr>BIOINFORMATICS: WHICH DATA?</vt:lpstr>
      <vt:lpstr>PowerPoint Presentation</vt:lpstr>
      <vt:lpstr>PowerPoint Presentation</vt:lpstr>
      <vt:lpstr>PowerPoint Presentation</vt:lpstr>
      <vt:lpstr>NIH BIG DATA to Knowledge (BD2K)</vt:lpstr>
      <vt:lpstr>Evolution of DNA sequencing technologies</vt:lpstr>
      <vt:lpstr>PowerPoint Presentation</vt:lpstr>
      <vt:lpstr>DNA and RNA seq</vt:lpstr>
      <vt:lpstr>PowerPoint Presentation</vt:lpstr>
      <vt:lpstr>Genome</vt:lpstr>
      <vt:lpstr>The non-coding transcriptome</vt:lpstr>
      <vt:lpstr>PowerPoint Presentation</vt:lpstr>
      <vt:lpstr>PowerPoint Presentation</vt:lpstr>
    </vt:vector>
  </TitlesOfParts>
  <Manager/>
  <Company>Università di Padova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 2016-2017 CORSO DI BIOINFORMATICA 2 per il CLM in BIOLOGIA EVOLUZIONISTICA Scuola di Scienze, Università di Padova  Docente: Prof. Stefania Bortoluzzi  </dc:title>
  <dc:subject/>
  <dc:creator>Stefania Bortoluzzi</dc:creator>
  <cp:keywords/>
  <dc:description/>
  <cp:lastModifiedBy>stefania</cp:lastModifiedBy>
  <cp:revision>29</cp:revision>
  <dcterms:created xsi:type="dcterms:W3CDTF">2016-09-26T14:41:49Z</dcterms:created>
  <dcterms:modified xsi:type="dcterms:W3CDTF">2025-09-30T16:17:24Z</dcterms:modified>
  <cp:category/>
</cp:coreProperties>
</file>