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9" r:id="rId2"/>
    <p:sldId id="257" r:id="rId3"/>
    <p:sldId id="260" r:id="rId4"/>
    <p:sldId id="258" r:id="rId5"/>
    <p:sldId id="265" r:id="rId6"/>
    <p:sldId id="262" r:id="rId7"/>
    <p:sldId id="263" r:id="rId8"/>
    <p:sldId id="270" r:id="rId9"/>
    <p:sldId id="271" r:id="rId10"/>
    <p:sldId id="267" r:id="rId11"/>
    <p:sldId id="264" r:id="rId12"/>
    <p:sldId id="266" r:id="rId13"/>
    <p:sldId id="261" r:id="rId14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F00"/>
    <a:srgbClr val="B187A4"/>
    <a:srgbClr val="AFAE65"/>
    <a:srgbClr val="C95C35"/>
    <a:srgbClr val="53ACDB"/>
    <a:srgbClr val="76D6FF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978"/>
  </p:normalViewPr>
  <p:slideViewPr>
    <p:cSldViewPr>
      <p:cViewPr varScale="1">
        <p:scale>
          <a:sx n="112" d="100"/>
          <a:sy n="112" d="100"/>
        </p:scale>
        <p:origin x="272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749BD-7162-324D-9D55-D6EF636BCCC1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FA4C5-5B4C-124B-82BD-074E7BE2C1C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3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FA4C5-5B4C-124B-82BD-074E7BE2C1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4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1E365-02A1-0E4C-900B-8409232EDEB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1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734533-7096-5D46-B3C7-171A4B7A2B7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175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87C62-A170-A843-B132-3EC8EAA3ED1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6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EE4E51-FCB7-584E-AF34-E4D69B59DA9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53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A3F54-7669-6A4F-B373-2A57E62427B8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251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87BBA-929F-1642-B956-90DE1BE6C20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0887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F5BE87-5946-6B49-884D-A2A4061B07C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2155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040D67-331E-E846-AEBD-94BBEC87AA55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80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0E269-7A0D-4144-9D76-59A2EF7652E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5855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F3B66-7EC0-664D-8C08-90C4BE2BBC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9CC4EC-780E-6949-B896-84A2331FB560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21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2BD35E-E420-DF40-9942-156FEE3A6FD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C6CE20E-7CA2-2840-A50D-EA0E89DD6D1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36F651-9866-B046-A4CB-B9C3C7FE63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79FA1CF-5F6A-7E4F-A534-D73879BDC2F3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ＭＳ Ｐゴシック" charset="0"/>
          <a:cs typeface="Arial" pitchFamily="-10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  <a:ea typeface="Arial" pitchFamily="-108" charset="0"/>
          <a:cs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zanichelli" TargetMode="External"/><Relationship Id="rId4" Type="http://schemas.openxmlformats.org/officeDocument/2006/relationships/hyperlink" Target="https://www.ibs.it/libri/autori/daniel-l.-hart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s.it/libri/editori/zanichelli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bs.it/libri/editori/edise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s.it/libri/editori/piccin--nuova-libraria" TargetMode="External"/><Relationship Id="rId4" Type="http://schemas.openxmlformats.org/officeDocument/2006/relationships/hyperlink" Target="https://www.ibs.it/libri/autori/peter-h.-raven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850900"/>
            <a:ext cx="8785225" cy="5530850"/>
          </a:xfrm>
        </p:spPr>
        <p:txBody>
          <a:bodyPr/>
          <a:lstStyle/>
          <a:p>
            <a:pPr algn="l" eaLnBrk="1" hangingPunct="1">
              <a:spcAft>
                <a:spcPts val="400"/>
              </a:spcAft>
            </a:pPr>
            <a:br>
              <a:rPr lang="it-IT" sz="1200" i="1" dirty="0">
                <a:latin typeface="Arial" charset="0"/>
                <a:cs typeface="Arial" charset="0"/>
              </a:rPr>
            </a:br>
            <a:r>
              <a:rPr lang="it-IT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r>
              <a:rPr lang="it-IT" b="1" dirty="0">
                <a:latin typeface="Arial" charset="0"/>
                <a:cs typeface="Arial" charset="0"/>
              </a:rPr>
              <a:t> 8 CFU</a:t>
            </a:r>
            <a:br>
              <a:rPr lang="it-IT" b="1" dirty="0">
                <a:latin typeface="Arial" charset="0"/>
                <a:cs typeface="Arial" charset="0"/>
              </a:rPr>
            </a:br>
            <a:br>
              <a:rPr lang="it-IT" sz="2000" b="1" i="1" dirty="0">
                <a:latin typeface="Arial" charset="0"/>
                <a:cs typeface="Arial" charset="0"/>
              </a:rPr>
            </a:br>
            <a:r>
              <a:rPr lang="it-IT" sz="3600" i="1" dirty="0">
                <a:latin typeface="Arial" charset="0"/>
                <a:cs typeface="Arial" charset="0"/>
              </a:rPr>
              <a:t>Due parti:</a:t>
            </a:r>
            <a:br>
              <a:rPr lang="it-IT" sz="3600" i="1" dirty="0">
                <a:latin typeface="Arial" charset="0"/>
                <a:cs typeface="Arial" charset="0"/>
              </a:rPr>
            </a:br>
            <a:r>
              <a:rPr lang="it-IT" sz="3600" i="1" dirty="0">
                <a:solidFill>
                  <a:srgbClr val="0000FF"/>
                </a:solidFill>
                <a:latin typeface="Arial" charset="0"/>
                <a:cs typeface="Arial" charset="0"/>
              </a:rPr>
              <a:t>- Biologia e istologia (5 CFU; 40F) + laboratori (1CFU; 16L)</a:t>
            </a:r>
            <a:br>
              <a:rPr lang="it-IT" sz="36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r>
              <a:rPr lang="it-IT" sz="3600" i="1" dirty="0">
                <a:solidFill>
                  <a:srgbClr val="0000FF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3600" i="1" dirty="0">
                <a:solidFill>
                  <a:srgbClr val="0000FF"/>
                </a:solidFill>
                <a:latin typeface="Arial" charset="0"/>
                <a:cs typeface="Arial" charset="0"/>
              </a:rPr>
              <a:t>Prof. Stefania Bortoluzzi (responsabile)</a:t>
            </a:r>
            <a:br>
              <a:rPr lang="it-IT" sz="3600" i="1" dirty="0">
                <a:solidFill>
                  <a:srgbClr val="0000FF"/>
                </a:solidFill>
                <a:latin typeface="Arial" charset="0"/>
                <a:cs typeface="Arial" charset="0"/>
              </a:rPr>
            </a:br>
            <a:br>
              <a:rPr lang="it-IT" sz="3600" i="1" dirty="0">
                <a:latin typeface="Arial" charset="0"/>
                <a:cs typeface="Arial" charset="0"/>
              </a:rPr>
            </a:br>
            <a: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  <a:t>- Microbiologia (2 CFU, 16F) </a:t>
            </a:r>
            <a:b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  <a:sym typeface="Wingdings" charset="0"/>
              </a:rPr>
              <a:t> </a:t>
            </a:r>
            <a: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  <a:t>Prof. Roberta Provvedi </a:t>
            </a:r>
            <a:b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  <a:t>P4 [COMPLESSO PAOLOTTI]</a:t>
            </a:r>
            <a:b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</a:br>
            <a:r>
              <a:rPr lang="it-IT" sz="3600" i="1" dirty="0">
                <a:solidFill>
                  <a:srgbClr val="008000"/>
                </a:solidFill>
                <a:latin typeface="Arial" charset="0"/>
                <a:cs typeface="Arial" charset="0"/>
              </a:rPr>
              <a:t> (inizia mar 28 ottobre)</a:t>
            </a:r>
            <a:endParaRPr lang="it-IT" sz="2800" b="1" dirty="0">
              <a:solidFill>
                <a:srgbClr val="00800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>
            <a:extLst>
              <a:ext uri="{FF2B5EF4-FFF2-40B4-BE49-F238E27FC236}">
                <a16:creationId xmlns:a16="http://schemas.microsoft.com/office/drawing/2014/main" id="{5A88D47F-3094-954E-BD76-D53DD8950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53ACDB">
              <a:alpha val="4705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150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1506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FFECD-A3DD-3F45-AB99-4BDD61562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1905000"/>
            <a:ext cx="3403600" cy="4808116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69F1E95-EBED-9D41-88D9-BA33A88D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2677562"/>
            <a:ext cx="403244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Come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funziona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la vita. Cellule.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Con e-book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Daniel L. Hartl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Zanichelli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FCF89314-3274-AA44-9420-24DF3536FC5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4032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016" y="1916832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lementi di istologia. Con e-book">
            <a:extLst>
              <a:ext uri="{FF2B5EF4-FFF2-40B4-BE49-F238E27FC236}">
                <a16:creationId xmlns:a16="http://schemas.microsoft.com/office/drawing/2014/main" id="{29675453-22F0-2642-95AB-B19B32E2F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9288"/>
            <a:ext cx="3200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000">
              <a:solidFill>
                <a:schemeClr val="accent2"/>
              </a:solidFill>
              <a:latin typeface="Verdana" charset="0"/>
            </a:endParaRPr>
          </a:p>
          <a:p>
            <a:pPr algn="ctr"/>
            <a:endParaRPr lang="en-US" sz="2400">
              <a:latin typeface="Times" charset="0"/>
            </a:endParaRP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15C852E1-4476-2A45-8F02-7F199F1B61BC}"/>
              </a:ext>
            </a:extLst>
          </p:cNvPr>
          <p:cNvSpPr/>
          <p:nvPr/>
        </p:nvSpPr>
        <p:spPr>
          <a:xfrm>
            <a:off x="7772400" y="5562600"/>
            <a:ext cx="1371600" cy="381000"/>
          </a:xfrm>
          <a:prstGeom prst="rect">
            <a:avLst/>
          </a:prstGeom>
          <a:solidFill>
            <a:srgbClr val="F8FC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D0CA7042-03E7-3987-12E6-EC794523B7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033" t="-2572" r="-1457" b="82265"/>
          <a:stretch>
            <a:fillRect/>
          </a:stretch>
        </p:blipFill>
        <p:spPr>
          <a:xfrm>
            <a:off x="776536" y="1824186"/>
            <a:ext cx="7757864" cy="1024235"/>
          </a:xfrm>
          <a:prstGeom prst="rect">
            <a:avLst/>
          </a:prstGeom>
        </p:spPr>
      </p:pic>
      <p:pic>
        <p:nvPicPr>
          <p:cNvPr id="3" name="Picture 2" descr="A screenshot of a website&#10;&#10;AI-generated content may be incorrect.">
            <a:extLst>
              <a:ext uri="{FF2B5EF4-FFF2-40B4-BE49-F238E27FC236}">
                <a16:creationId xmlns:a16="http://schemas.microsoft.com/office/drawing/2014/main" id="{C946D014-0ED5-BB02-7A99-A7CE1F0D3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38" t="16241" r="69427" b="4879"/>
          <a:stretch>
            <a:fillRect/>
          </a:stretch>
        </p:blipFill>
        <p:spPr>
          <a:xfrm>
            <a:off x="4933256" y="2492896"/>
            <a:ext cx="2808312" cy="39784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1916088"/>
            <a:ext cx="8280152" cy="3313112"/>
          </a:xfrm>
        </p:spPr>
        <p:txBody>
          <a:bodyPr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latin typeface="Arial" charset="0"/>
                <a:cs typeface="Arial" charset="0"/>
              </a:rPr>
            </a:br>
            <a:br>
              <a:rPr lang="it-IT" sz="3200" b="1" dirty="0">
                <a:latin typeface="Arial" charset="0"/>
                <a:cs typeface="Arial" charset="0"/>
              </a:rPr>
            </a:br>
            <a:r>
              <a:rPr lang="it-IT" sz="3200" b="1" dirty="0">
                <a:latin typeface="Arial" charset="0"/>
                <a:cs typeface="Arial" charset="0"/>
              </a:rPr>
              <a:t>Esame finale:</a:t>
            </a:r>
            <a:br>
              <a:rPr lang="it-IT" sz="3200" b="1" dirty="0">
                <a:latin typeface="Arial" charset="0"/>
                <a:cs typeface="Arial" charset="0"/>
              </a:rPr>
            </a:br>
            <a:br>
              <a:rPr lang="it-IT" sz="3200" b="1" dirty="0">
                <a:latin typeface="Arial" charset="0"/>
                <a:cs typeface="Arial" charset="0"/>
              </a:rPr>
            </a:br>
            <a:r>
              <a:rPr lang="it-IT" sz="3200" b="1" dirty="0">
                <a:latin typeface="Arial" charset="0"/>
                <a:cs typeface="Arial" charset="0"/>
              </a:rPr>
              <a:t>- Verifica scritta contenente domande a risposta aperta e test a risposta multipla</a:t>
            </a:r>
            <a:br>
              <a:rPr lang="it-IT" sz="3200" b="1" dirty="0">
                <a:latin typeface="Arial" charset="0"/>
                <a:cs typeface="Arial" charset="0"/>
              </a:rPr>
            </a:br>
            <a:br>
              <a:rPr lang="it-IT" sz="3200" b="1" dirty="0">
                <a:latin typeface="Arial" charset="0"/>
                <a:cs typeface="Arial" charset="0"/>
              </a:rPr>
            </a:br>
            <a:r>
              <a:rPr lang="it-IT" sz="3200" b="1" dirty="0">
                <a:latin typeface="Arial" charset="0"/>
                <a:cs typeface="Arial" charset="0"/>
              </a:rPr>
              <a:t>- Un esame per ogni parte del corso</a:t>
            </a:r>
            <a:br>
              <a:rPr lang="it-IT" sz="3200" b="1" dirty="0">
                <a:latin typeface="Arial" charset="0"/>
                <a:cs typeface="Arial" charset="0"/>
              </a:rPr>
            </a:br>
            <a:br>
              <a:rPr lang="it-IT" sz="3200" b="1" dirty="0">
                <a:latin typeface="Arial" charset="0"/>
                <a:cs typeface="Arial" charset="0"/>
              </a:rPr>
            </a:br>
            <a:r>
              <a:rPr lang="it-IT" sz="3200" b="1" dirty="0">
                <a:latin typeface="Arial" charset="0"/>
                <a:cs typeface="Arial" charset="0"/>
              </a:rPr>
              <a:t>- Voto basato su media ponderata per CFU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664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40 ore di lezione frontale</a:t>
            </a:r>
            <a:br>
              <a:rPr lang="it-IT" sz="2800" b="1" dirty="0">
                <a:latin typeface="Arial" charset="0"/>
                <a:cs typeface="Arial" charset="0"/>
              </a:rPr>
            </a:br>
            <a:r>
              <a:rPr lang="it-IT" sz="2800" b="1" dirty="0">
                <a:latin typeface="Arial" charset="0"/>
                <a:cs typeface="Arial" charset="0"/>
              </a:rPr>
              <a:t>16 ore di esercitazione</a:t>
            </a:r>
            <a:br>
              <a:rPr lang="it-IT" sz="2800" b="1" dirty="0">
                <a:latin typeface="Arial" charset="0"/>
                <a:cs typeface="Arial" charset="0"/>
              </a:rPr>
            </a:br>
            <a:br>
              <a:rPr lang="it-IT" sz="1100" b="1" dirty="0">
                <a:latin typeface="Arial" charset="0"/>
                <a:cs typeface="Arial" charset="0"/>
              </a:rPr>
            </a:b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AF9AB5E-A1A5-E433-967B-8ED7E32C98DA}"/>
              </a:ext>
            </a:extLst>
          </p:cNvPr>
          <p:cNvSpPr txBox="1"/>
          <p:nvPr/>
        </p:nvSpPr>
        <p:spPr>
          <a:xfrm>
            <a:off x="107504" y="5157192"/>
            <a:ext cx="885698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ja-JP" sz="2400" b="1" dirty="0">
                <a:solidFill>
                  <a:srgbClr val="000090"/>
                </a:solidFill>
                <a:cs typeface="Arial" charset="0"/>
              </a:rPr>
              <a:t>				10:30-12:30 </a:t>
            </a:r>
          </a:p>
          <a:p>
            <a:r>
              <a:rPr lang="it-IT" altLang="ja-JP" sz="2400" b="1" dirty="0">
                <a:solidFill>
                  <a:srgbClr val="000090"/>
                </a:solidFill>
                <a:cs typeface="Arial" charset="0"/>
              </a:rPr>
              <a:t>	</a:t>
            </a:r>
            <a:r>
              <a:rPr lang="it-IT" altLang="ja-JP" sz="2400" b="1" dirty="0" err="1">
                <a:solidFill>
                  <a:srgbClr val="000090"/>
                </a:solidFill>
                <a:cs typeface="Arial" charset="0"/>
              </a:rPr>
              <a:t>Lunedi</a:t>
            </a: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’</a:t>
            </a: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 	            	</a:t>
            </a:r>
            <a:r>
              <a:rPr lang="it-IT" altLang="ja-JP" sz="2400" b="1" dirty="0" err="1">
                <a:solidFill>
                  <a:srgbClr val="000090"/>
                </a:solidFill>
                <a:latin typeface="Arial" charset="0"/>
                <a:cs typeface="Arial" charset="0"/>
              </a:rPr>
              <a:t>Mercoledi’</a:t>
            </a:r>
            <a:b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</a:br>
            <a:r>
              <a:rPr lang="it-IT" altLang="ja-JP" sz="2400" b="1" dirty="0">
                <a:solidFill>
                  <a:srgbClr val="000090"/>
                </a:solidFill>
                <a:latin typeface="Arial" charset="0"/>
                <a:cs typeface="Arial" charset="0"/>
              </a:rPr>
              <a:t>	</a:t>
            </a:r>
            <a:r>
              <a:rPr lang="it-IT" altLang="ja-JP" sz="2000" b="1" dirty="0">
                <a:solidFill>
                  <a:srgbClr val="000090"/>
                </a:solidFill>
                <a:latin typeface="Arial" charset="0"/>
                <a:cs typeface="Arial" charset="0"/>
              </a:rPr>
              <a:t>LUF2 (Via Luzzatti) 		AULA A (Edificio Fisica, Polo 						didattico, Via L. Loredan 10)</a:t>
            </a:r>
            <a:br>
              <a:rPr lang="it-IT" altLang="ja-JP" sz="2400" b="1" dirty="0">
                <a:latin typeface="Arial" charset="0"/>
                <a:cs typeface="Arial" charset="0"/>
              </a:rPr>
            </a:b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6025"/>
          </a:xfrm>
          <a:noFill/>
        </p:spPr>
        <p:txBody>
          <a:bodyPr/>
          <a:lstStyle/>
          <a:p>
            <a:pPr eaLnBrk="1" hangingPunct="1"/>
            <a:r>
              <a:rPr lang="it-IT" sz="3200" b="1" i="1" dirty="0">
                <a:latin typeface="Arial" charset="0"/>
                <a:cs typeface="Arial" charset="0"/>
              </a:rPr>
              <a:t>SITO WEB DEDICATO AL CORSO</a:t>
            </a: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http://</a:t>
            </a:r>
            <a:r>
              <a:rPr lang="it-IT" sz="2400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compgen.bio.unipd.it</a:t>
            </a:r>
            <a:r>
              <a:rPr lang="it-IT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/~</a:t>
            </a:r>
            <a:r>
              <a:rPr lang="it-IT" sz="2400" b="1" dirty="0" err="1">
                <a:solidFill>
                  <a:srgbClr val="C00000"/>
                </a:solidFill>
                <a:latin typeface="Arial" charset="0"/>
                <a:cs typeface="Arial" charset="0"/>
              </a:rPr>
              <a:t>stefania</a:t>
            </a:r>
            <a:r>
              <a:rPr lang="it-IT" sz="2400" b="1" dirty="0">
                <a:solidFill>
                  <a:srgbClr val="C00000"/>
                </a:solidFill>
                <a:latin typeface="Arial" charset="0"/>
                <a:cs typeface="Arial" charset="0"/>
              </a:rPr>
              <a:t>/Didattica/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D6E4993-8FA7-E0F2-0CFB-3B41A196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052736"/>
            <a:ext cx="6740827" cy="59873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Lezioni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6388" name="CasellaDiTesto 1"/>
          <p:cNvSpPr txBox="1">
            <a:spLocks noChangeArrowheads="1"/>
          </p:cNvSpPr>
          <p:nvPr/>
        </p:nvSpPr>
        <p:spPr bwMode="auto">
          <a:xfrm>
            <a:off x="2771924" y="548680"/>
            <a:ext cx="215900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BIOLOGIA</a:t>
            </a:r>
          </a:p>
          <a:p>
            <a:pPr algn="ctr" eaLnBrk="1" hangingPunct="1"/>
            <a:endParaRPr lang="it-IT" sz="1400" b="1" dirty="0">
              <a:latin typeface="Courier New" charset="0"/>
            </a:endParaRPr>
          </a:p>
          <a:p>
            <a:pPr algn="ctr" eaLnBrk="1" hangingPunct="1"/>
            <a:endParaRPr lang="it-IT" sz="1400" b="1" dirty="0">
              <a:latin typeface="Courier New" charset="0"/>
            </a:endParaRPr>
          </a:p>
          <a:p>
            <a:pPr algn="ctr" eaLnBrk="1" hangingPunct="1"/>
            <a:endParaRPr lang="it-IT" sz="1400" b="1" dirty="0">
              <a:latin typeface="Courier New" charset="0"/>
            </a:endParaRPr>
          </a:p>
          <a:p>
            <a:pPr algn="ctr" eaLnBrk="1" hangingPunct="1"/>
            <a:endParaRPr lang="it-IT" sz="1400" b="1" dirty="0">
              <a:latin typeface="Courier New" charset="0"/>
            </a:endParaRPr>
          </a:p>
          <a:p>
            <a:pPr algn="ctr" eaLnBrk="1" hangingPunct="1"/>
            <a:endParaRPr lang="it-IT" sz="1400" b="1" dirty="0">
              <a:latin typeface="Courier New" charset="0"/>
            </a:endParaRPr>
          </a:p>
          <a:p>
            <a:pPr algn="ctr" eaLnBrk="1" hangingPunct="1"/>
            <a:endParaRPr lang="it-IT" sz="1400" b="1" dirty="0">
              <a:latin typeface="Courier New" charset="0"/>
            </a:endParaRPr>
          </a:p>
          <a:p>
            <a:pPr algn="ctr" eaLnBrk="1" hangingPunct="1"/>
            <a:r>
              <a:rPr lang="it-IT" sz="1400" b="1" dirty="0">
                <a:latin typeface="Courier New" charset="0"/>
              </a:rPr>
              <a:t>ISTOLOGIA</a:t>
            </a:r>
          </a:p>
        </p:txBody>
      </p:sp>
      <p:pic>
        <p:nvPicPr>
          <p:cNvPr id="4" name="Picture 3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53A3F35B-88FA-91ED-A4FB-264636A89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824" y="48211"/>
            <a:ext cx="5530329" cy="681674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344613"/>
            <a:ext cx="8675688" cy="865187"/>
          </a:xfrm>
        </p:spPr>
        <p:txBody>
          <a:bodyPr/>
          <a:lstStyle/>
          <a:p>
            <a:pPr algn="l"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BIOLOGIA</a:t>
            </a:r>
            <a:b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</a:br>
            <a:r>
              <a:rPr lang="it-IT" sz="3200" b="1">
                <a:latin typeface="Arial" charset="0"/>
                <a:cs typeface="Arial" charset="0"/>
              </a:rPr>
              <a:t> </a:t>
            </a:r>
            <a:r>
              <a:rPr lang="it-IT" sz="3200" b="1" i="1">
                <a:latin typeface="Arial" charset="0"/>
                <a:cs typeface="Arial" charset="0"/>
              </a:rPr>
              <a:t>Programma</a:t>
            </a:r>
            <a:br>
              <a:rPr lang="it-IT" sz="3200" b="1" i="1"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 Esercitazioni</a:t>
            </a:r>
            <a:br>
              <a:rPr lang="it-IT" sz="3200" b="1">
                <a:latin typeface="Arial" charset="0"/>
                <a:cs typeface="Arial" charset="0"/>
              </a:rPr>
            </a:br>
            <a:endParaRPr lang="it-IT" sz="3200" b="1">
              <a:latin typeface="Arial" charset="0"/>
              <a:cs typeface="Arial" charset="0"/>
            </a:endParaRPr>
          </a:p>
        </p:txBody>
      </p:sp>
      <p:pic>
        <p:nvPicPr>
          <p:cNvPr id="17411" name="Immagine 1" descr="Screen Shot 2013-10-04 at 4.40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197225"/>
            <a:ext cx="741694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CasellaDiTesto 1"/>
          <p:cNvSpPr txBox="1">
            <a:spLocks noChangeArrowheads="1"/>
          </p:cNvSpPr>
          <p:nvPr/>
        </p:nvSpPr>
        <p:spPr bwMode="auto">
          <a:xfrm>
            <a:off x="4139952" y="1384449"/>
            <a:ext cx="39608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400" i="1" dirty="0"/>
              <a:t>Dr. Giulia </a:t>
            </a:r>
            <a:r>
              <a:rPr lang="en-US" sz="2400" i="1" dirty="0" err="1"/>
              <a:t>Calabretto</a:t>
            </a:r>
            <a:endParaRPr lang="en-US" sz="2400" i="1" dirty="0"/>
          </a:p>
          <a:p>
            <a:pPr eaLnBrk="1" hangingPunct="1"/>
            <a:r>
              <a:rPr lang="en-US" sz="2400" i="1" dirty="0"/>
              <a:t>Dr. Elisa Rampazzo</a:t>
            </a:r>
          </a:p>
        </p:txBody>
      </p:sp>
      <p:pic>
        <p:nvPicPr>
          <p:cNvPr id="3" name="Immagine 1" descr="Screen Shot 2013-10-04 at 4.40.01 PM.png">
            <a:extLst>
              <a:ext uri="{FF2B5EF4-FFF2-40B4-BE49-F238E27FC236}">
                <a16:creationId xmlns:a16="http://schemas.microsoft.com/office/drawing/2014/main" id="{3D25B2DD-6361-9EC3-B6EC-4CBB543242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71"/>
          <a:stretch/>
        </p:blipFill>
        <p:spPr bwMode="auto">
          <a:xfrm>
            <a:off x="0" y="3197225"/>
            <a:ext cx="1835696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35904D2-DFE5-565F-CBA4-8C26DDEFD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56992"/>
            <a:ext cx="1835696" cy="16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80000"/>
              </a:lnSpc>
            </a:pPr>
            <a:r>
              <a:rPr lang="en-US" sz="2000" b="1" i="1" dirty="0">
                <a:solidFill>
                  <a:schemeClr val="bg1"/>
                </a:solidFill>
                <a:highlight>
                  <a:srgbClr val="000000"/>
                </a:highlight>
              </a:rPr>
              <a:t>18 </a:t>
            </a:r>
            <a:r>
              <a:rPr lang="en-US" sz="20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dic</a:t>
            </a:r>
            <a:endParaRPr lang="en-US" sz="2000" b="1" i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 eaLnBrk="1" hangingPunct="1">
              <a:lnSpc>
                <a:spcPct val="180000"/>
              </a:lnSpc>
            </a:pPr>
            <a:r>
              <a:rPr lang="en-US" sz="2000" b="1" i="1" dirty="0">
                <a:solidFill>
                  <a:schemeClr val="bg1"/>
                </a:solidFill>
                <a:highlight>
                  <a:srgbClr val="000000"/>
                </a:highlight>
              </a:rPr>
              <a:t>8 </a:t>
            </a:r>
            <a:r>
              <a:rPr lang="en-US" sz="20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genn</a:t>
            </a:r>
            <a:endParaRPr lang="en-US" sz="2000" b="1" i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pPr algn="ctr" eaLnBrk="1" hangingPunct="1">
              <a:lnSpc>
                <a:spcPct val="180000"/>
              </a:lnSpc>
            </a:pPr>
            <a:r>
              <a:rPr lang="en-US" sz="2000" b="1" i="1" dirty="0">
                <a:solidFill>
                  <a:schemeClr val="bg1"/>
                </a:solidFill>
                <a:highlight>
                  <a:srgbClr val="000000"/>
                </a:highlight>
              </a:rPr>
              <a:t>15/16 </a:t>
            </a:r>
            <a:r>
              <a:rPr lang="en-US" sz="2000" b="1" i="1" dirty="0" err="1">
                <a:solidFill>
                  <a:schemeClr val="bg1"/>
                </a:solidFill>
                <a:highlight>
                  <a:srgbClr val="000000"/>
                </a:highlight>
              </a:rPr>
              <a:t>genn</a:t>
            </a:r>
            <a:endParaRPr lang="en-US" sz="2000" b="1" i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008F00">
              <a:alpha val="3098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1843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1B38D59D-15C2-0748-B37E-97F9E423E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389" y="2458631"/>
            <a:ext cx="355601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Zanichelli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2019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C853B927-39FD-0345-8CC7-BB9ECCAC5F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ED475D-F25E-70B5-DB4B-F4EC369EE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3195972" cy="442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8229600" cy="4953000"/>
          </a:xfrm>
          <a:prstGeom prst="rect">
            <a:avLst/>
          </a:prstGeom>
          <a:solidFill>
            <a:srgbClr val="AFAE65">
              <a:alpha val="5686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6445EC-EE11-A940-A6C4-91CDC8B1C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512" y="1996586"/>
            <a:ext cx="3403600" cy="46990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BED0531C-2C5E-E04A-B86E-A9CDDC135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3196133"/>
            <a:ext cx="35766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Edises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2021 </a:t>
            </a:r>
          </a:p>
        </p:txBody>
      </p:sp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457200" y="1844824"/>
            <a:ext cx="8229600" cy="4953000"/>
          </a:xfrm>
          <a:prstGeom prst="rect">
            <a:avLst/>
          </a:prstGeom>
          <a:solidFill>
            <a:srgbClr val="BDD7A9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811213"/>
            <a:ext cx="7848600" cy="865187"/>
          </a:xfrm>
        </p:spPr>
        <p:txBody>
          <a:bodyPr/>
          <a:lstStyle/>
          <a:p>
            <a:pPr eaLnBrk="1" hangingPunct="1"/>
            <a:r>
              <a:rPr lang="it-IT" sz="3200" b="1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>
                <a:latin typeface="Arial" charset="0"/>
                <a:cs typeface="Arial" charset="0"/>
              </a:rPr>
              <a:t>TESTI CONSIGLIATI</a:t>
            </a:r>
            <a:endParaRPr lang="it-IT" sz="3200" b="1">
              <a:latin typeface="Arial" charset="0"/>
              <a:cs typeface="Arial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77724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endParaRPr lang="en-US" sz="2800" dirty="0">
              <a:solidFill>
                <a:schemeClr val="accent2"/>
              </a:solidFill>
              <a:latin typeface="Verdana" charset="0"/>
            </a:endParaRPr>
          </a:p>
          <a:p>
            <a:r>
              <a:rPr lang="it-IT" sz="2800" dirty="0">
                <a:latin typeface="Verdana" charset="0"/>
              </a:rPr>
              <a:t>Bonaldo et al.</a:t>
            </a:r>
          </a:p>
          <a:p>
            <a:endParaRPr lang="en-US" sz="4000" b="1" dirty="0">
              <a:latin typeface="Verdana" charset="0"/>
            </a:endParaRPr>
          </a:p>
          <a:p>
            <a:r>
              <a:rPr lang="en-US" dirty="0">
                <a:latin typeface="Verdana" charset="0"/>
              </a:rPr>
              <a:t>EDISES</a:t>
            </a:r>
          </a:p>
          <a:p>
            <a:r>
              <a:rPr lang="en-US" dirty="0">
                <a:latin typeface="Verdana" charset="0"/>
              </a:rPr>
              <a:t>2019</a:t>
            </a:r>
          </a:p>
          <a:p>
            <a:pPr algn="ctr"/>
            <a:endParaRPr lang="en-US" sz="2400" dirty="0">
              <a:latin typeface="Times" charset="0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book cover with a spiral pattern&#10;&#10;AI-generated content may be incorrect.">
            <a:extLst>
              <a:ext uri="{FF2B5EF4-FFF2-40B4-BE49-F238E27FC236}">
                <a16:creationId xmlns:a16="http://schemas.microsoft.com/office/drawing/2014/main" id="{CC48BF40-89F2-DEA0-5671-8AEA22E4F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692" y="1988840"/>
            <a:ext cx="3440031" cy="46649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8B2F6E6D-3B23-BE43-8DD7-22DC999C0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772816"/>
            <a:ext cx="8229600" cy="4953000"/>
          </a:xfrm>
          <a:prstGeom prst="rect">
            <a:avLst/>
          </a:prstGeom>
          <a:solidFill>
            <a:srgbClr val="76D6FF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cs typeface="Arial" charset="0"/>
            </a:endParaRPr>
          </a:p>
        </p:txBody>
      </p:sp>
      <p:sp>
        <p:nvSpPr>
          <p:cNvPr id="2048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692696"/>
            <a:ext cx="7848600" cy="5713413"/>
          </a:xfrm>
        </p:spPr>
        <p:txBody>
          <a:bodyPr anchor="t"/>
          <a:lstStyle/>
          <a:p>
            <a:pPr algn="l" eaLnBrk="1" hangingPunct="1"/>
            <a:r>
              <a:rPr lang="it-IT" sz="32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3200" b="1" dirty="0">
                <a:solidFill>
                  <a:srgbClr val="194B19"/>
                </a:solidFill>
                <a:latin typeface="Arial" charset="0"/>
                <a:cs typeface="Arial" charset="0"/>
              </a:rPr>
            </a:br>
            <a:r>
              <a:rPr lang="it-IT" sz="3200" b="1" i="1" dirty="0">
                <a:latin typeface="Arial" charset="0"/>
                <a:cs typeface="Arial" charset="0"/>
              </a:rPr>
              <a:t>TESTI CONSIGLIATI</a:t>
            </a: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br>
              <a:rPr lang="it-IT" altLang="ja-JP" sz="3200" b="1" i="1" dirty="0">
                <a:latin typeface="Arial" charset="0"/>
                <a:cs typeface="Arial" charset="0"/>
              </a:rPr>
            </a:br>
            <a:endParaRPr lang="it-IT" sz="3200" b="1" dirty="0">
              <a:latin typeface="Arial" charset="0"/>
              <a:cs typeface="Arial" charset="0"/>
            </a:endParaRPr>
          </a:p>
        </p:txBody>
      </p:sp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2" descr="Condividi">
            <a:extLst>
              <a:ext uri="{FF2B5EF4-FFF2-40B4-BE49-F238E27FC236}">
                <a16:creationId xmlns:a16="http://schemas.microsoft.com/office/drawing/2014/main" id="{ADC5C6A0-AB67-6248-91B1-1D3BD52FE9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79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6E409-7FCD-A24B-9541-8DE2E280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993753"/>
            <a:ext cx="3403600" cy="4610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EA9C25F6-EA8F-AD42-B908-06DD4156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984" y="2920876"/>
            <a:ext cx="40324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Elementi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di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biologia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genetica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di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Peter H. Raven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et al.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Piccin-Nuova Libraria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2018 </a:t>
            </a:r>
          </a:p>
        </p:txBody>
      </p:sp>
      <p:sp>
        <p:nvSpPr>
          <p:cNvPr id="7" name="AutoShape 2" descr="Condividi">
            <a:extLst>
              <a:ext uri="{FF2B5EF4-FFF2-40B4-BE49-F238E27FC236}">
                <a16:creationId xmlns:a16="http://schemas.microsoft.com/office/drawing/2014/main" id="{E0F02C13-3B52-4949-AE82-84B532DEE19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075" y="-53144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428445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4801</TotalTime>
  <Words>369</Words>
  <Application>Microsoft Macintosh PowerPoint</Application>
  <PresentationFormat>Presentazione su schermo (4:3)</PresentationFormat>
  <Paragraphs>48</Paragraphs>
  <Slides>13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0" baseType="lpstr">
      <vt:lpstr>Aptos</vt:lpstr>
      <vt:lpstr>Arial</vt:lpstr>
      <vt:lpstr>Courier New</vt:lpstr>
      <vt:lpstr>Times</vt:lpstr>
      <vt:lpstr>Verdana</vt:lpstr>
      <vt:lpstr>Struttura predefinita</vt:lpstr>
      <vt:lpstr>CorelDRAW</vt:lpstr>
      <vt:lpstr> CORSO DI BIOLOGIA 8 CFU  Due parti: - Biologia e istologia (5 CFU; 40F) + laboratori (1CFU; 16L)  Prof. Stefania Bortoluzzi (responsabile)  - Microbiologia (2 CFU, 16F)   Prof. Roberta Provvedi  P4 [COMPLESSO PAOLOTTI]  (inizia mar 28 ottobre)</vt:lpstr>
      <vt:lpstr> Laurea Triennale in Ottica e Optometria CORSO DI BIOLOGIA  Prof. Stefania Bortoluzzi  40 ore di lezione frontale 16 ore di esercitazione   </vt:lpstr>
      <vt:lpstr>SITO WEB DEDICATO AL CORSO http://compgen.bio.unipd.it/~stefania/Didattica/</vt:lpstr>
      <vt:lpstr>CORSO DI  BIOLOGIA  Programma  Lezioni </vt:lpstr>
      <vt:lpstr>CORSO DI  BIOLOGIA  Programma  Esercitazioni </vt:lpstr>
      <vt:lpstr>CORSO DI BIOLOGIA TESTI CONSIGLIATI</vt:lpstr>
      <vt:lpstr>CORSO DI BIOLOGIA TESTI CONSIGLIATI         </vt:lpstr>
      <vt:lpstr>CORSO DI BIOLOGIA TESTI CONSIGLIATI</vt:lpstr>
      <vt:lpstr>CORSO DI BIOLOGIA TESTI CONSIGLIATI         </vt:lpstr>
      <vt:lpstr>CORSO DI BIOLOGIA TESTI CONSIGLIATI</vt:lpstr>
      <vt:lpstr>CORSO DI BIOLOGIA TESTI CONSIGLIATI</vt:lpstr>
      <vt:lpstr>CORSO DI BIOLOGIA TESTI CONSIGLIATI</vt:lpstr>
      <vt:lpstr>CORSO DI BIOLOGIA  Esame finale:  - Verifica scritta contenente domande a risposta aperta e test a risposta multipla  - Un esame per ogni parte del corso  - Voto basato su media ponderata per CFU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di Padova Facoltà di Medicina e Chirurgia  Laurea Triennale in Ostetricia  CORSO DI BIOLOGIA  Dr. Stefania Bortoluzzi  36 ore  Martedi', 12-13.30, Aula B  </dc:title>
  <dc:subject/>
  <dc:creator>stefania</dc:creator>
  <cp:keywords/>
  <dc:description/>
  <cp:lastModifiedBy>Stefania Bortoluzzi</cp:lastModifiedBy>
  <cp:revision>41</cp:revision>
  <dcterms:created xsi:type="dcterms:W3CDTF">2012-10-01T12:42:14Z</dcterms:created>
  <dcterms:modified xsi:type="dcterms:W3CDTF">2025-10-29T10:29:03Z</dcterms:modified>
  <cp:category/>
</cp:coreProperties>
</file>