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335" r:id="rId3"/>
    <p:sldId id="277" r:id="rId4"/>
    <p:sldId id="278" r:id="rId5"/>
    <p:sldId id="307" r:id="rId6"/>
    <p:sldId id="308" r:id="rId7"/>
    <p:sldId id="309" r:id="rId8"/>
    <p:sldId id="310" r:id="rId9"/>
    <p:sldId id="306" r:id="rId10"/>
    <p:sldId id="280" r:id="rId11"/>
    <p:sldId id="314" r:id="rId12"/>
    <p:sldId id="288" r:id="rId13"/>
    <p:sldId id="301" r:id="rId14"/>
    <p:sldId id="281" r:id="rId15"/>
    <p:sldId id="296" r:id="rId16"/>
    <p:sldId id="297" r:id="rId17"/>
    <p:sldId id="315" r:id="rId18"/>
    <p:sldId id="285" r:id="rId19"/>
    <p:sldId id="283" r:id="rId20"/>
    <p:sldId id="316" r:id="rId21"/>
    <p:sldId id="292" r:id="rId22"/>
    <p:sldId id="302" r:id="rId23"/>
    <p:sldId id="313" r:id="rId24"/>
    <p:sldId id="290" r:id="rId25"/>
    <p:sldId id="286" r:id="rId26"/>
    <p:sldId id="311" r:id="rId27"/>
    <p:sldId id="303" r:id="rId28"/>
    <p:sldId id="266" r:id="rId29"/>
    <p:sldId id="267" r:id="rId30"/>
    <p:sldId id="291" r:id="rId31"/>
    <p:sldId id="304" r:id="rId32"/>
    <p:sldId id="271" r:id="rId3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7"/>
    <p:restoredTop sz="93941"/>
  </p:normalViewPr>
  <p:slideViewPr>
    <p:cSldViewPr>
      <p:cViewPr varScale="1">
        <p:scale>
          <a:sx n="118" d="100"/>
          <a:sy n="118" d="100"/>
        </p:scale>
        <p:origin x="239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8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FBBFCC3-B7D7-C847-BC75-3E568D0E59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4BC4E5-B8EA-0645-ABDE-22904675DC4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F944E65-8455-8942-BAF4-E61FAA23F3BD}" type="datetime1">
              <a:rPr lang="it-IT" altLang="en-US"/>
              <a:pPr/>
              <a:t>17/09/24</a:t>
            </a:fld>
            <a:endParaRPr lang="it-IT" altLang="en-US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6A7EACC4-109F-4249-969C-CD61CE9999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CEBBBD34-4B6D-7847-8A7B-905241597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AE1073-3746-7F41-B017-7D1DC4D7BE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1D0D8A-F9DF-D646-88AE-C773B6BC0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A4AB37E-F84F-4B42-9690-87AE01CA9FDD}" type="slidenum">
              <a:rPr lang="it-IT" altLang="en-US"/>
              <a:pPr/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3ADDDE5D-8397-7346-AFD0-2BBD91DD42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8E291D7-EFC4-5A4E-A3D1-F8D7377770CE}" type="slidenum">
              <a:rPr lang="it-IT" altLang="en-US" sz="1200">
                <a:latin typeface="Arial" panose="020B0604020202020204" pitchFamily="34" charset="0"/>
              </a:rPr>
              <a:pPr eaLnBrk="1" hangingPunct="1"/>
              <a:t>7</a:t>
            </a:fld>
            <a:endParaRPr lang="it-IT" altLang="en-US" sz="1200">
              <a:latin typeface="Arial" panose="020B060402020202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5D5E68F1-E6F9-9342-9137-26A9073F09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9E5D484-6345-734D-BBA1-16D11B9D73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2B323CD1-10FB-5F40-BF2F-A3C7A9DFBE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26AA40E-757A-524C-A746-B5AA2B4A5A79}" type="slidenum">
              <a:rPr lang="it-IT" altLang="en-US" sz="1200">
                <a:latin typeface="Arial" panose="020B0604020202020204" pitchFamily="34" charset="0"/>
              </a:rPr>
              <a:pPr eaLnBrk="1" hangingPunct="1"/>
              <a:t>8</a:t>
            </a:fld>
            <a:endParaRPr lang="it-IT" altLang="en-US" sz="1200">
              <a:latin typeface="Arial" panose="020B060402020202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F5704E95-1109-F845-AEB9-782CDECF67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FBCEA5E-6DEC-2243-8092-D4630FA5BC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egnaposto immagine diapositiva 1">
            <a:extLst>
              <a:ext uri="{FF2B5EF4-FFF2-40B4-BE49-F238E27FC236}">
                <a16:creationId xmlns:a16="http://schemas.microsoft.com/office/drawing/2014/main" id="{4BD37DB1-7DDB-D041-B418-0F9ABC1188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Segnaposto note 2">
            <a:extLst>
              <a:ext uri="{FF2B5EF4-FFF2-40B4-BE49-F238E27FC236}">
                <a16:creationId xmlns:a16="http://schemas.microsoft.com/office/drawing/2014/main" id="{22D18F55-4BB1-574B-8124-C4CBD54705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6627" name="Segnaposto numero diapositiva 3">
            <a:extLst>
              <a:ext uri="{FF2B5EF4-FFF2-40B4-BE49-F238E27FC236}">
                <a16:creationId xmlns:a16="http://schemas.microsoft.com/office/drawing/2014/main" id="{07A385AC-CE3A-EC4C-BAEC-32FF26A1F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3B7776F-57E3-5B45-9F06-426BC9BE9D47}" type="slidenum">
              <a:rPr lang="it-IT" altLang="en-US" sz="1200">
                <a:latin typeface="Arial" panose="020B0604020202020204" pitchFamily="34" charset="0"/>
              </a:rPr>
              <a:pPr eaLnBrk="1" hangingPunct="1"/>
              <a:t>10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egnaposto immagine diapositiva 1">
            <a:extLst>
              <a:ext uri="{FF2B5EF4-FFF2-40B4-BE49-F238E27FC236}">
                <a16:creationId xmlns:a16="http://schemas.microsoft.com/office/drawing/2014/main" id="{9253CDD3-9AF3-1142-8AD8-5855EBC01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Segnaposto note 2">
            <a:extLst>
              <a:ext uri="{FF2B5EF4-FFF2-40B4-BE49-F238E27FC236}">
                <a16:creationId xmlns:a16="http://schemas.microsoft.com/office/drawing/2014/main" id="{3637948F-27B1-954F-857B-AE65893678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8675" name="Segnaposto numero diapositiva 3">
            <a:extLst>
              <a:ext uri="{FF2B5EF4-FFF2-40B4-BE49-F238E27FC236}">
                <a16:creationId xmlns:a16="http://schemas.microsoft.com/office/drawing/2014/main" id="{183D7118-4185-A64A-B192-6BC02B813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8F4E801-4085-C942-8FD2-3F8AF879DFBA}" type="slidenum">
              <a:rPr lang="it-IT" altLang="en-US" sz="1200">
                <a:latin typeface="Arial" panose="020B0604020202020204" pitchFamily="34" charset="0"/>
              </a:rPr>
              <a:pPr eaLnBrk="1" hangingPunct="1"/>
              <a:t>11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4CD91D22-AC7F-1749-A581-9D6638B9BE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60BDCFD-C4CC-9549-82FE-4FDD12247A84}" type="slidenum">
              <a:rPr lang="it-IT" altLang="en-US" sz="1200">
                <a:latin typeface="Arial" panose="020B0604020202020204" pitchFamily="34" charset="0"/>
              </a:rPr>
              <a:pPr eaLnBrk="1" hangingPunct="1"/>
              <a:t>15</a:t>
            </a:fld>
            <a:endParaRPr lang="it-IT" altLang="en-US" sz="1200">
              <a:latin typeface="Arial" panose="020B0604020202020204" pitchFamily="34" charset="0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F06C0A53-E6D3-2F4E-8276-8F78F0A1EB7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5F4B178-68C4-D741-B769-01B2582667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1CF03101-8AF7-7F43-8F98-B7507BA284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7C5023-EA49-1744-B116-055C97AD88F8}" type="slidenum">
              <a:rPr lang="it-IT" altLang="en-US" sz="1200">
                <a:latin typeface="Arial" panose="020B0604020202020204" pitchFamily="34" charset="0"/>
              </a:rPr>
              <a:pPr eaLnBrk="1" hangingPunct="1"/>
              <a:t>16</a:t>
            </a:fld>
            <a:endParaRPr lang="it-IT" altLang="en-US" sz="1200">
              <a:latin typeface="Arial" panose="020B0604020202020204" pitchFamily="34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9C4F0219-B9E0-C542-9286-32680BB9572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D4AD9A8-30BD-214E-9B78-A7FBB0FDC2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952567-5686-6D42-8ACB-7A80C0DC86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99AF09-4D36-7F40-8147-97827AA300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43985F-EF17-B64B-9B41-1F20AB3AF3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B34837-A4D2-5A48-ADE9-6F0E77B4D1B2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90200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9DBEE2-A034-D147-AFB5-ECE745159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A1DDC4-1A8A-1E4A-9236-33601CB744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AF0FA0-61D2-A04B-89E3-4D0DB78FAF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7015E-1686-0E4D-9894-734967EF3182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5027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4932F8-E470-A445-9E4C-C566AB8D3F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98EB42-82C7-4D4C-BCE7-8CF38924C9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25D2AF-8C43-384E-A2EB-58E018F4E7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7F348-89A1-1D4D-A5E6-A955C4554E41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764749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E193EC-CAE0-6C42-86F4-B5F9A1F331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0F70EC-7556-474F-A3D1-146D6E2F38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A447F2-3E18-AF44-A261-D4FC92BE98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F777A-091B-D944-A85F-0D110E4218E0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36683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B51841-0A49-F049-A420-165E819BDE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0E54E4-435A-BF47-A68E-931BDD4BC2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854BC3-B92D-A74A-8770-0DF442B369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EEBCC-C350-5D45-9499-6AED1B429A6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70389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1D65A1-BB63-C64D-B8D3-E86F18B543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743DE2-AB77-A74E-A703-2D7CBE2413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6E104D-3D35-DA42-8BC2-D78498399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CE8F3C-E73F-6945-A606-DBC6912D43B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5150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309FD5A-B72B-0644-A734-7A65231F7F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CB6911-52C5-484F-9BE5-4B7E4ED154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24A65B9-A97C-C64E-B096-ED79A186E9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CCDA0-5576-9449-A149-48563D0016B7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5949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666D296-1031-5B4F-A761-C16BF6978A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A87FE4-504A-6B48-92DF-467D0DFDB5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EA87050-BA20-1B46-9E74-B920A6F36C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00E4B-987F-4040-90C6-10B40A5F8D60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6251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A92382-1664-714C-A17A-2941B5558B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BA7010-BD91-484C-A9C6-C0D5E663F6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1B01E65-14C5-0144-ACFF-653A0B6083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0146A2-D8B0-5140-A1CF-87EE7FA0D16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0910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3D7324-1131-DC42-A51C-779BF89CE2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410AE7-FD70-7348-A36F-7F12B8F02D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E74E67-2D9E-544C-8D70-4F72659367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AF0C95-8375-4B4C-9DC1-AD26DB0643F3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38545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CE7FBA-19E1-B94E-9962-2728CA1D3F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73820-0155-704C-BB52-AD8D40450E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6E71A-F572-4045-AD50-089495A1AA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A959B-ECE8-9F4C-B440-DD40D7803524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4227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8EAFA46-B79F-2546-8EAC-74695D7872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lo stile del titolo dello schema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50370BA-2E2A-414B-A274-09E920CB3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5B26762-3BED-954C-AD52-A2B31AF1656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FE27EFC-0823-C84A-943F-ABE94176A41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55E8B8B-427D-124F-A909-E178F32879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E61B0581-5A66-364B-B72B-F0E603C80976}" type="slidenum">
              <a:rPr lang="it-IT" altLang="en-US"/>
              <a:pPr/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br>
              <a:rPr lang="it-IT" sz="1600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br>
              <a:rPr lang="it-IT" sz="1600" i="1" dirty="0">
                <a:latin typeface="Arial" charset="0"/>
                <a:cs typeface="Arial" charset="0"/>
              </a:rPr>
            </a:br>
            <a:r>
              <a:rPr lang="it-IT" sz="3600" dirty="0">
                <a:latin typeface="Arial" charset="0"/>
                <a:cs typeface="Arial" charset="0"/>
              </a:rPr>
              <a:t>Laurea Triennale in Ottica e Optometria</a:t>
            </a:r>
            <a:br>
              <a:rPr lang="it-IT" sz="4000" dirty="0">
                <a:latin typeface="Arial" charset="0"/>
                <a:cs typeface="Arial" charset="0"/>
              </a:rPr>
            </a:br>
            <a:br>
              <a:rPr lang="it-IT" sz="4000" dirty="0">
                <a:latin typeface="Arial" charset="0"/>
                <a:cs typeface="Arial" charset="0"/>
              </a:rPr>
            </a:br>
            <a:r>
              <a:rPr lang="it-IT" sz="60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6000" b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r>
              <a:rPr lang="it-IT" i="1" dirty="0">
                <a:latin typeface="Arial" charset="0"/>
                <a:cs typeface="Arial" charset="0"/>
              </a:rPr>
              <a:t>Prof. Stefania Bortoluzzi</a:t>
            </a:r>
            <a:br>
              <a:rPr lang="it-IT" sz="3600" b="1" dirty="0">
                <a:latin typeface="Arial" charset="0"/>
                <a:cs typeface="Arial" charset="0"/>
              </a:rPr>
            </a:br>
            <a:br>
              <a:rPr lang="it-IT" sz="3600" b="1" dirty="0">
                <a:latin typeface="Arial" charset="0"/>
                <a:cs typeface="Arial" charset="0"/>
              </a:rPr>
            </a:br>
            <a:endParaRPr lang="it-IT" sz="2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0" imgH="0" progId="CorelDRAW.Graphic.11">
                  <p:embed/>
                </p:oleObj>
              </mc:Choice>
              <mc:Fallback>
                <p:oleObj name="CorelDRAW" r:id="rId2" imgW="0" imgH="0" progId="CorelDRAW.Graphic.11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45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ABC8E76-FE3C-8046-AE75-0BA43CC4D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7372AC62-9890-A04A-ACF4-87F38E14C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765175"/>
            <a:ext cx="8858250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it-IT" altLang="en-US" sz="2800">
                <a:latin typeface="Arial" panose="020B0604020202020204" pitchFamily="34" charset="0"/>
              </a:rPr>
              <a:t> </a:t>
            </a:r>
            <a:r>
              <a:rPr lang="en-US" altLang="en-US" sz="2800">
                <a:latin typeface="Arial" panose="020B0604020202020204" pitchFamily="34" charset="0"/>
              </a:rPr>
              <a:t> Le membrane biologiche contengono sempre proteine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 sz="2800">
                <a:latin typeface="Arial" panose="020B0604020202020204" pitchFamily="34" charset="0"/>
              </a:rPr>
              <a:t>  Le diverse proteine delle membrane sono fondamentali per determinarne le diverse funzioni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endParaRPr lang="en-US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endParaRPr lang="en-US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endParaRPr lang="en-US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endParaRPr lang="en-US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endParaRPr lang="en-US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 sz="2800">
                <a:latin typeface="Arial" panose="020B0604020202020204" pitchFamily="34" charset="0"/>
              </a:rPr>
              <a:t> 30% geni nel genoma codifica per TMP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 sz="2800">
                <a:latin typeface="Arial" panose="020B0604020202020204" pitchFamily="34" charset="0"/>
              </a:rPr>
              <a:t> 50% dei target di farmaci</a:t>
            </a:r>
          </a:p>
        </p:txBody>
      </p:sp>
      <p:pic>
        <p:nvPicPr>
          <p:cNvPr id="25603" name="Immagine 5">
            <a:extLst>
              <a:ext uri="{FF2B5EF4-FFF2-40B4-BE49-F238E27FC236}">
                <a16:creationId xmlns:a16="http://schemas.microsoft.com/office/drawing/2014/main" id="{E49F6E34-34E2-4E42-9951-15D54B50B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27931" r="4214" b="29655"/>
          <a:stretch>
            <a:fillRect/>
          </a:stretch>
        </p:blipFill>
        <p:spPr bwMode="auto">
          <a:xfrm>
            <a:off x="900113" y="2924175"/>
            <a:ext cx="72009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573D888F-6BB8-8240-B53C-5A13921CA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A873475B-D990-4540-B713-8D9F8E2E4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765175"/>
            <a:ext cx="885825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Le proteine di membrana possono essere dotate di:</a:t>
            </a:r>
          </a:p>
          <a:p>
            <a:pPr lvl="1" eaLnBrk="1" hangingPunct="1">
              <a:spcBef>
                <a:spcPts val="3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Regioni idrofile, che sporgono all’esterno della membrana</a:t>
            </a:r>
          </a:p>
          <a:p>
            <a:pPr lvl="1" eaLnBrk="1" hangingPunct="1">
              <a:spcBef>
                <a:spcPts val="3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Regioni idrofobe, che passano attraverso il doppio strato lipidico</a:t>
            </a:r>
          </a:p>
          <a:p>
            <a:pPr lvl="1" eaLnBrk="1" hangingPunct="1">
              <a:spcBef>
                <a:spcPct val="10000"/>
              </a:spcBef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7651" name="Immagine 6">
            <a:extLst>
              <a:ext uri="{FF2B5EF4-FFF2-40B4-BE49-F238E27FC236}">
                <a16:creationId xmlns:a16="http://schemas.microsoft.com/office/drawing/2014/main" id="{B42BDB84-DA2A-7547-BE5A-4E0833046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133600"/>
            <a:ext cx="6143625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ttangolo 1">
            <a:extLst>
              <a:ext uri="{FF2B5EF4-FFF2-40B4-BE49-F238E27FC236}">
                <a16:creationId xmlns:a16="http://schemas.microsoft.com/office/drawing/2014/main" id="{3692B9A9-578F-A94A-A54A-7FCAD1738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525" y="5084763"/>
            <a:ext cx="4181475" cy="163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000" b="1">
                <a:latin typeface="Calibri" panose="020F0502020204030204" pitchFamily="34" charset="0"/>
              </a:rPr>
              <a:t>Alpha emolisina</a:t>
            </a:r>
          </a:p>
          <a:p>
            <a:pPr algn="just" eaLnBrk="1" hangingPunct="1"/>
            <a:r>
              <a:rPr lang="it-IT" altLang="en-US" sz="2000">
                <a:latin typeface="Calibri" panose="020F0502020204030204" pitchFamily="34" charset="0"/>
              </a:rPr>
              <a:t>Tossina </a:t>
            </a:r>
            <a:r>
              <a:rPr lang="it-IT" altLang="en-US" sz="2000" i="1">
                <a:latin typeface="Calibri" panose="020F0502020204030204" pitchFamily="34" charset="0"/>
              </a:rPr>
              <a:t>Staphylococcus aureus che causa morte cellulare  “bucando”  la membrana della cellula (emolisi globuli rossi)</a:t>
            </a:r>
          </a:p>
        </p:txBody>
      </p:sp>
      <p:sp>
        <p:nvSpPr>
          <p:cNvPr id="27653" name="Rettangolo 2">
            <a:extLst>
              <a:ext uri="{FF2B5EF4-FFF2-40B4-BE49-F238E27FC236}">
                <a16:creationId xmlns:a16="http://schemas.microsoft.com/office/drawing/2014/main" id="{6873568A-7F31-8649-AB9D-0A511F19E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5084763"/>
            <a:ext cx="4732338" cy="163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000" b="1">
                <a:latin typeface="Calibri" panose="020F0502020204030204" pitchFamily="34" charset="0"/>
              </a:rPr>
              <a:t>Batteriorodopsina </a:t>
            </a:r>
          </a:p>
          <a:p>
            <a:pPr algn="just" eaLnBrk="1" hangingPunct="1"/>
            <a:r>
              <a:rPr lang="it-IT" altLang="en-US" sz="2000" i="1">
                <a:latin typeface="Calibri" panose="020F0502020204030204" pitchFamily="34" charset="0"/>
              </a:rPr>
              <a:t>Pompa protonica (Archea) che cattura luce solare ed estrude protoni creando un gradiente poi sfruttato per sintesi ATP accoppiata (chemiosmosi)</a:t>
            </a:r>
            <a:endParaRPr lang="it-IT" altLang="en-US" sz="20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91721CDB-78E5-A248-BA2B-E95C85D35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C5B62D5C-5219-E546-BAF3-74D99FBA1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692150"/>
            <a:ext cx="885825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Due categorie di proteine di membrana:</a:t>
            </a: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Pr. INTRINSECHE di membrana (o INTEGRALI; vengono rilasciate solo dopo trattamenti che disgregano il doppio strato lipidico)</a:t>
            </a: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Pr. ESTRINSECHE di membrana (o PERIFERICHE; sono rimosse da trattamenti piu’ blandi)</a:t>
            </a: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endParaRPr lang="en-GB" altLang="en-US">
              <a:latin typeface="Arial" panose="020B0604020202020204" pitchFamily="34" charset="0"/>
            </a:endParaRP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endParaRPr lang="en-GB" altLang="en-US">
              <a:latin typeface="Arial" panose="020B0604020202020204" pitchFamily="34" charset="0"/>
            </a:endParaRP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endParaRPr lang="en-GB" altLang="en-US">
              <a:latin typeface="Arial" panose="020B0604020202020204" pitchFamily="34" charset="0"/>
            </a:endParaRP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endParaRPr lang="en-GB" altLang="en-US">
              <a:latin typeface="Arial" panose="020B0604020202020204" pitchFamily="34" charset="0"/>
            </a:endParaRP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</a:pPr>
            <a:endParaRPr lang="en-US" altLang="en-US" sz="9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Alcune proteine sono “fissate” in alcune zone della membrana perché ancorate al citoscheletro</a:t>
            </a:r>
          </a:p>
        </p:txBody>
      </p:sp>
      <p:pic>
        <p:nvPicPr>
          <p:cNvPr id="29699" name="Picture 5">
            <a:extLst>
              <a:ext uri="{FF2B5EF4-FFF2-40B4-BE49-F238E27FC236}">
                <a16:creationId xmlns:a16="http://schemas.microsoft.com/office/drawing/2014/main" id="{868BBFF8-6C39-C046-878D-953A1A0E1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46450"/>
            <a:ext cx="5256212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6">
            <a:extLst>
              <a:ext uri="{FF2B5EF4-FFF2-40B4-BE49-F238E27FC236}">
                <a16:creationId xmlns:a16="http://schemas.microsoft.com/office/drawing/2014/main" id="{84FFFB7B-EEE7-EC4E-A074-C6434D7B9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908175"/>
            <a:ext cx="4914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>
            <a:extLst>
              <a:ext uri="{FF2B5EF4-FFF2-40B4-BE49-F238E27FC236}">
                <a16:creationId xmlns:a16="http://schemas.microsoft.com/office/drawing/2014/main" id="{7543974A-5F47-0743-8A3A-EB3C68A3F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8A6B7D3E-4643-9747-9A96-789F3CFC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765175"/>
            <a:ext cx="4508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800" b="1">
                <a:solidFill>
                  <a:schemeClr val="accent2"/>
                </a:solidFill>
                <a:latin typeface="Arial" panose="020B0604020202020204" pitchFamily="34" charset="0"/>
              </a:rPr>
              <a:t>PROTEINE INTRINSECHE</a:t>
            </a: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47F8D05D-CA42-C142-81BD-7AA94BDE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"/>
          <a:stretch>
            <a:fillRect/>
          </a:stretch>
        </p:blipFill>
        <p:spPr bwMode="auto">
          <a:xfrm>
            <a:off x="19050" y="1700213"/>
            <a:ext cx="40195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5B7499A3-6A66-C34C-A7FF-42C7D40FA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pic>
        <p:nvPicPr>
          <p:cNvPr id="31746" name="Picture 4">
            <a:extLst>
              <a:ext uri="{FF2B5EF4-FFF2-40B4-BE49-F238E27FC236}">
                <a16:creationId xmlns:a16="http://schemas.microsoft.com/office/drawing/2014/main" id="{8603BE9E-ED1E-9E4C-8397-C814B367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9" b="9886"/>
          <a:stretch>
            <a:fillRect/>
          </a:stretch>
        </p:blipFill>
        <p:spPr bwMode="auto">
          <a:xfrm>
            <a:off x="468313" y="692150"/>
            <a:ext cx="8280400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0241ADA0-5073-FD45-8F0D-677558C5E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620713"/>
            <a:ext cx="5481638" cy="63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4">
            <a:extLst>
              <a:ext uri="{FF2B5EF4-FFF2-40B4-BE49-F238E27FC236}">
                <a16:creationId xmlns:a16="http://schemas.microsoft.com/office/drawing/2014/main" id="{E6E3CD8E-1471-F545-8528-56BE9D549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27162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Funzioni delle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membrana</a:t>
            </a: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A9D7FDC4-B464-CD45-AF03-814CFA03B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>
            <a:extLst>
              <a:ext uri="{FF2B5EF4-FFF2-40B4-BE49-F238E27FC236}">
                <a16:creationId xmlns:a16="http://schemas.microsoft.com/office/drawing/2014/main" id="{3E5EA99D-F9E8-3B4D-84B9-CE04A4EFD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992188"/>
            <a:ext cx="6480175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21DDB5EC-9392-724F-B969-24BCF9901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sp>
        <p:nvSpPr>
          <p:cNvPr id="34819" name="Text Box 4">
            <a:extLst>
              <a:ext uri="{FF2B5EF4-FFF2-40B4-BE49-F238E27FC236}">
                <a16:creationId xmlns:a16="http://schemas.microsoft.com/office/drawing/2014/main" id="{665346B8-925A-7247-BCD7-03EA3F453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27162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Funzioni delle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membrana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>
            <a:extLst>
              <a:ext uri="{FF2B5EF4-FFF2-40B4-BE49-F238E27FC236}">
                <a16:creationId xmlns:a16="http://schemas.microsoft.com/office/drawing/2014/main" id="{0F5DF818-5296-194C-B7E1-7446484F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183438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3">
            <a:extLst>
              <a:ext uri="{FF2B5EF4-FFF2-40B4-BE49-F238E27FC236}">
                <a16:creationId xmlns:a16="http://schemas.microsoft.com/office/drawing/2014/main" id="{E46D06FB-DF16-414D-9337-7CF032672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2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– </a:t>
            </a:r>
            <a:r>
              <a:rPr lang="it-IT" altLang="en-US" sz="2200" b="1">
                <a:solidFill>
                  <a:srgbClr val="FFCC00"/>
                </a:solidFill>
                <a:latin typeface="Arial" panose="020B0604020202020204" pitchFamily="34" charset="0"/>
              </a:rPr>
              <a:t>RICONOSCIMENTO TRA CELLULE</a:t>
            </a:r>
          </a:p>
        </p:txBody>
      </p:sp>
      <p:sp>
        <p:nvSpPr>
          <p:cNvPr id="36867" name="Text Box 4">
            <a:extLst>
              <a:ext uri="{FF2B5EF4-FFF2-40B4-BE49-F238E27FC236}">
                <a16:creationId xmlns:a16="http://schemas.microsoft.com/office/drawing/2014/main" id="{E5E1547E-289A-2C4C-8E7C-8E61A3745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5313"/>
            <a:ext cx="29162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>
                <a:latin typeface="Arial" panose="020B0604020202020204" pitchFamily="34" charset="0"/>
              </a:rPr>
              <a:t>Legame omotipico</a:t>
            </a:r>
          </a:p>
        </p:txBody>
      </p:sp>
      <p:sp>
        <p:nvSpPr>
          <p:cNvPr id="36868" name="Text Box 5">
            <a:extLst>
              <a:ext uri="{FF2B5EF4-FFF2-40B4-BE49-F238E27FC236}">
                <a16:creationId xmlns:a16="http://schemas.microsoft.com/office/drawing/2014/main" id="{9860B255-3BF8-454A-812C-AF91A7F16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620713"/>
            <a:ext cx="43211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>
                <a:latin typeface="Arial" panose="020B0604020202020204" pitchFamily="34" charset="0"/>
              </a:rPr>
              <a:t>Legame eterotipico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0EF9F0D8-AA06-174F-BD62-48ADCF390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CC00"/>
                </a:solidFill>
                <a:latin typeface="Arial" panose="020B0604020202020204" pitchFamily="34" charset="0"/>
              </a:rPr>
              <a:t>CARBOIDRATI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055D0240-29DC-0F47-BDB8-FD1A25080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836613"/>
            <a:ext cx="4321175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Molecole più o meno complesse di carboidrati si trovano sulla superficie esterna delle membrane cellulari e fungono da siti di riconoscimento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 carboidrati sono legati covalentemente a componenti della membrana, ovvero a lipidi o a proteine di membrana</a:t>
            </a:r>
          </a:p>
        </p:txBody>
      </p:sp>
      <p:pic>
        <p:nvPicPr>
          <p:cNvPr id="37891" name="Picture 4">
            <a:extLst>
              <a:ext uri="{FF2B5EF4-FFF2-40B4-BE49-F238E27FC236}">
                <a16:creationId xmlns:a16="http://schemas.microsoft.com/office/drawing/2014/main" id="{FD7F4ABA-DC46-D940-824F-3A890F1D0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27170" r="61810" b="38976"/>
          <a:stretch>
            <a:fillRect/>
          </a:stretch>
        </p:blipFill>
        <p:spPr bwMode="auto">
          <a:xfrm>
            <a:off x="4427538" y="909638"/>
            <a:ext cx="45847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5">
            <a:extLst>
              <a:ext uri="{FF2B5EF4-FFF2-40B4-BE49-F238E27FC236}">
                <a16:creationId xmlns:a16="http://schemas.microsoft.com/office/drawing/2014/main" id="{12AE65D4-8D83-B244-8699-712AEEBDD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78400"/>
            <a:ext cx="90360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GLICOLIPIDI: unita’ polisaccaridiche legate a lipidi di membrana, di solito sporgono all’esterno</a:t>
            </a:r>
          </a:p>
          <a:p>
            <a:pPr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GLICOPROTEINE: oligosaccaridi legati a proteine di membrana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DCA76B42-B4FF-3F40-917B-016A05B2F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CC00"/>
                </a:solidFill>
                <a:latin typeface="Arial" panose="020B0604020202020204" pitchFamily="34" charset="0"/>
              </a:rPr>
              <a:t>CARBOIDRATI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AD1EC5DC-D93D-6345-860A-7C5AD8317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489450"/>
            <a:ext cx="8678862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Esistono molti diversi monosaccaridi</a:t>
            </a: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Questi possono essere combinati insieme in modo diverso ed a formare catene di diversa lunghezza e ramificazione</a:t>
            </a: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I carboidrati di membrana sono una specie di codice a barre delle cellule, utile al riconoscimento tra cellule uguali o diverse tra loro</a:t>
            </a:r>
          </a:p>
        </p:txBody>
      </p:sp>
      <p:pic>
        <p:nvPicPr>
          <p:cNvPr id="38915" name="Picture 4">
            <a:extLst>
              <a:ext uri="{FF2B5EF4-FFF2-40B4-BE49-F238E27FC236}">
                <a16:creationId xmlns:a16="http://schemas.microsoft.com/office/drawing/2014/main" id="{6673E0CE-82F0-D345-83D4-8C0EB9A7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2956" b="42117"/>
          <a:stretch>
            <a:fillRect/>
          </a:stretch>
        </p:blipFill>
        <p:spPr bwMode="auto">
          <a:xfrm>
            <a:off x="173038" y="817563"/>
            <a:ext cx="4903787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>
            <a:extLst>
              <a:ext uri="{FF2B5EF4-FFF2-40B4-BE49-F238E27FC236}">
                <a16:creationId xmlns:a16="http://schemas.microsoft.com/office/drawing/2014/main" id="{587F9004-8663-5D4D-B25E-D20BF68C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3D221-9C21-EC47-B3AF-E9DEF0EBF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0" r="24736" b="21651"/>
          <a:stretch/>
        </p:blipFill>
        <p:spPr>
          <a:xfrm>
            <a:off x="1259632" y="584708"/>
            <a:ext cx="6192688" cy="619268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8273E0C7-A989-7349-9434-718357BA0193}"/>
              </a:ext>
            </a:extLst>
          </p:cNvPr>
          <p:cNvSpPr/>
          <p:nvPr/>
        </p:nvSpPr>
        <p:spPr>
          <a:xfrm>
            <a:off x="395536" y="4725144"/>
            <a:ext cx="1296144" cy="864096"/>
          </a:xfrm>
          <a:prstGeom prst="rightArrow">
            <a:avLst>
              <a:gd name="adj1" fmla="val 50000"/>
              <a:gd name="adj2" fmla="val 68221"/>
            </a:avLst>
          </a:prstGeom>
          <a:solidFill>
            <a:srgbClr val="FFC000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BA3F79-50FC-0EA5-DF64-CCA468DFEA60}"/>
              </a:ext>
            </a:extLst>
          </p:cNvPr>
          <p:cNvSpPr/>
          <p:nvPr/>
        </p:nvSpPr>
        <p:spPr>
          <a:xfrm>
            <a:off x="1259632" y="601930"/>
            <a:ext cx="6768752" cy="259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80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E2359511-419F-5144-A222-196788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CC00"/>
                </a:solidFill>
                <a:latin typeface="Arial" panose="020B0604020202020204" pitchFamily="34" charset="0"/>
              </a:rPr>
              <a:t>CARBOIDRATI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17C356D8-2222-C544-9801-85624582B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836613"/>
            <a:ext cx="8678863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Gruppi sanguigni del sistema AB0 dipendono diversi antigeni di superficie sulla membrana dei globuli rossi</a:t>
            </a: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A e B olisaccaridi di membrana con diverso zucchero terminale</a:t>
            </a: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Geneticamente determinati dalla presenza di tre varianti alleliche per l’enzima che sintetizza </a:t>
            </a:r>
            <a:r>
              <a:rPr lang="it-IT" altLang="en-US">
                <a:latin typeface="Arial" panose="020B0604020202020204" pitchFamily="34" charset="0"/>
              </a:rPr>
              <a:t>gli oligosaccaridi, di cui uno non funzionale</a:t>
            </a:r>
            <a:r>
              <a:rPr lang="en-US" altLang="en-US">
                <a:latin typeface="Arial" panose="020B0604020202020204" pitchFamily="34" charset="0"/>
              </a:rPr>
              <a:t> (A, B, 0)</a:t>
            </a:r>
            <a:endParaRPr lang="it-IT" altLang="en-US">
              <a:latin typeface="Arial" panose="020B0604020202020204" pitchFamily="34" charset="0"/>
            </a:endParaRPr>
          </a:p>
        </p:txBody>
      </p:sp>
      <p:pic>
        <p:nvPicPr>
          <p:cNvPr id="39939" name="Immagine 4">
            <a:extLst>
              <a:ext uri="{FF2B5EF4-FFF2-40B4-BE49-F238E27FC236}">
                <a16:creationId xmlns:a16="http://schemas.microsoft.com/office/drawing/2014/main" id="{7B25B4F2-F5F3-7847-A0AF-4B8EEF70C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3213100"/>
            <a:ext cx="41544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CasellaDiTesto 1">
            <a:extLst>
              <a:ext uri="{FF2B5EF4-FFF2-40B4-BE49-F238E27FC236}">
                <a16:creationId xmlns:a16="http://schemas.microsoft.com/office/drawing/2014/main" id="{6688335D-5BA8-D74B-B213-3E642E504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8" y="6308725"/>
            <a:ext cx="3448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>
                <a:latin typeface="Arial" panose="020B0604020202020204" pitchFamily="34" charset="0"/>
                <a:cs typeface="Arial" panose="020B0604020202020204" pitchFamily="34" charset="0"/>
              </a:rPr>
              <a:t>AA/A0 BB/B0   AB     00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370" name="Rectangle 2">
            <a:extLst>
              <a:ext uri="{FF2B5EF4-FFF2-40B4-BE49-F238E27FC236}">
                <a16:creationId xmlns:a16="http://schemas.microsoft.com/office/drawing/2014/main" id="{86414551-9E89-FD48-9124-58B3FDE18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1816100"/>
            <a:ext cx="84582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it-IT" alt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membrane biologiche non sono barriere impermeabili (la cellula non è un sistema isolato) e le cellule hanno sviluppato una varietà di sistemi di trasporto molto efficienti</a:t>
            </a:r>
          </a:p>
          <a:p>
            <a:pPr algn="just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it-IT" alt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Circa il 65% dell’energia metabolica a disposizione della cellula eucariotica è impiegata nel trasporto di membrana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3F5BB3F7-B05F-2A44-9818-4B40052AF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9366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IL PASSAGGIO DI IONI E MOLECOLE </a:t>
            </a:r>
          </a:p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ATTRAVERSO LE MEMBRANE</a:t>
            </a:r>
            <a:endParaRPr lang="it-IT" altLang="en-US" sz="28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E4855B3B-503B-BD4D-9351-7C09A5587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</a:t>
            </a:r>
            <a:endParaRPr lang="it-IT" altLang="en-US" sz="28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422945-6B6F-3445-8052-4753705F7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71"/>
          <a:stretch/>
        </p:blipFill>
        <p:spPr bwMode="auto">
          <a:xfrm>
            <a:off x="323850" y="2532063"/>
            <a:ext cx="8586788" cy="291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39" name="Text Box 4">
            <a:extLst>
              <a:ext uri="{FF2B5EF4-FFF2-40B4-BE49-F238E27FC236}">
                <a16:creationId xmlns:a16="http://schemas.microsoft.com/office/drawing/2014/main" id="{73F12CDD-B8D4-2B4E-993B-0C0352D5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620713"/>
            <a:ext cx="9072562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it-IT" b="1" dirty="0">
                <a:latin typeface="Arial" charset="0"/>
                <a:sym typeface="Wingdings"/>
              </a:rPr>
              <a:t> </a:t>
            </a:r>
            <a:r>
              <a:rPr lang="it-IT" b="1" dirty="0">
                <a:latin typeface="Arial" charset="0"/>
              </a:rPr>
              <a:t>Libero passaggio </a:t>
            </a:r>
            <a:r>
              <a:rPr lang="it-IT" b="1" dirty="0" err="1">
                <a:latin typeface="Arial" charset="0"/>
              </a:rPr>
              <a:t>transmembrana</a:t>
            </a:r>
            <a:r>
              <a:rPr lang="it-IT" b="1" dirty="0">
                <a:latin typeface="Arial" charset="0"/>
              </a:rPr>
              <a:t>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it-IT" dirty="0">
                <a:latin typeface="Arial" charset="0"/>
              </a:rPr>
              <a:t>Il doppio strato fosfolipidico permette il libero passaggio, dell'acqua, di gas (O</a:t>
            </a:r>
            <a:r>
              <a:rPr lang="it-IT" baseline="-25000" dirty="0">
                <a:latin typeface="Arial" charset="0"/>
              </a:rPr>
              <a:t>2</a:t>
            </a:r>
            <a:r>
              <a:rPr lang="it-IT" dirty="0">
                <a:latin typeface="Arial" charset="0"/>
              </a:rPr>
              <a:t>, CO</a:t>
            </a:r>
            <a:r>
              <a:rPr lang="it-IT" baseline="-25000" dirty="0">
                <a:latin typeface="Arial" charset="0"/>
              </a:rPr>
              <a:t>2</a:t>
            </a:r>
            <a:r>
              <a:rPr lang="it-IT" dirty="0">
                <a:latin typeface="Arial" charset="0"/>
              </a:rPr>
              <a:t>) e di piccole molecole liposolubili (prive di carica), come ammoniaca, urea, etanolo e glicerolo.</a:t>
            </a:r>
          </a:p>
          <a:p>
            <a:pPr eaLnBrk="1" hangingPunct="1">
              <a:spcBef>
                <a:spcPts val="0"/>
              </a:spcBef>
              <a:defRPr/>
            </a:pPr>
            <a:endParaRPr lang="it-IT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sz="1200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it-IT" b="1" dirty="0">
                <a:latin typeface="Arial" charset="0"/>
                <a:sym typeface="Wingdings"/>
              </a:rPr>
              <a:t> </a:t>
            </a:r>
            <a:r>
              <a:rPr lang="it-IT" b="1" dirty="0">
                <a:latin typeface="Arial" charset="0"/>
              </a:rPr>
              <a:t>Passaggio mediato da trasportatori</a:t>
            </a:r>
          </a:p>
          <a:p>
            <a:pPr marL="4763" eaLnBrk="1" hangingPunct="1">
              <a:spcBef>
                <a:spcPts val="0"/>
              </a:spcBef>
              <a:defRPr/>
            </a:pPr>
            <a:r>
              <a:rPr lang="it-IT" dirty="0">
                <a:latin typeface="Arial" charset="0"/>
              </a:rPr>
              <a:t>Specifiche proteine di trasporto assicurano il passaggio di ioni e molecole idrosolubili (elettricamente cariche).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49C0E3D-5A72-A345-A0FD-6BB26C9A4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</a:t>
            </a:r>
            <a:endParaRPr lang="it-IT" altLang="en-US" sz="28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4">
            <a:extLst>
              <a:ext uri="{FF2B5EF4-FFF2-40B4-BE49-F238E27FC236}">
                <a16:creationId xmlns:a16="http://schemas.microsoft.com/office/drawing/2014/main" id="{FC9C396B-836F-254F-A91A-48F558A4B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700213"/>
            <a:ext cx="9072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Il trasporto transmembrana può </a:t>
            </a:r>
            <a:r>
              <a:rPr lang="it-IT" altLang="ja-JP" sz="2800" b="1">
                <a:solidFill>
                  <a:srgbClr val="0000FF"/>
                </a:solidFill>
                <a:latin typeface="Arial" panose="020B0604020202020204" pitchFamily="34" charset="0"/>
              </a:rPr>
              <a:t>essere:</a:t>
            </a:r>
            <a:endParaRPr lang="it-IT" altLang="en-US" sz="28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D10B785-5677-534B-B7F2-90615D07663D}"/>
              </a:ext>
            </a:extLst>
          </p:cNvPr>
          <p:cNvSpPr/>
          <p:nvPr/>
        </p:nvSpPr>
        <p:spPr>
          <a:xfrm>
            <a:off x="179388" y="2492375"/>
            <a:ext cx="4321175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à"/>
              <a:defRPr/>
            </a:pPr>
            <a:r>
              <a:rPr lang="it-IT" sz="2800" b="1" dirty="0">
                <a:latin typeface="Arial" charset="0"/>
                <a:ea typeface="ＭＳ Ｐゴシック" charset="0"/>
                <a:cs typeface="ＭＳ Ｐゴシック" charset="0"/>
              </a:rPr>
              <a:t>TRASPORTO PASSIVO</a:t>
            </a: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Secondo gradiente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Senza dispendio di energia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Può essere mediato da trasportatori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94E7ED2-6425-964C-80BC-D44B2FE0DC1E}"/>
              </a:ext>
            </a:extLst>
          </p:cNvPr>
          <p:cNvSpPr/>
          <p:nvPr/>
        </p:nvSpPr>
        <p:spPr>
          <a:xfrm>
            <a:off x="4824413" y="2492375"/>
            <a:ext cx="4140200" cy="35401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à"/>
              <a:defRPr/>
            </a:pPr>
            <a:r>
              <a:rPr lang="it-IT" sz="2800" b="1" dirty="0">
                <a:latin typeface="Arial" charset="0"/>
                <a:ea typeface="ＭＳ Ｐゴシック" charset="0"/>
                <a:cs typeface="ＭＳ Ｐゴシック" charset="0"/>
              </a:rPr>
              <a:t>TRASPORTO ATTIVO</a:t>
            </a: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,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Contro gradiente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Con dispendio di energia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Sempre mediato da trasportatori</a:t>
            </a:r>
          </a:p>
          <a:p>
            <a:pPr>
              <a:defRPr/>
            </a:pPr>
            <a:endParaRPr lang="it-IT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4BA51E5-CC88-614D-8156-5D4C4B70F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</a:t>
            </a:r>
            <a:endParaRPr lang="it-IT" altLang="en-US" sz="28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3CF3D8EF-E145-EA45-ACEC-8EC148FAD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  <p:sp>
        <p:nvSpPr>
          <p:cNvPr id="44034" name="Text Box 3">
            <a:extLst>
              <a:ext uri="{FF2B5EF4-FFF2-40B4-BE49-F238E27FC236}">
                <a16:creationId xmlns:a16="http://schemas.microsoft.com/office/drawing/2014/main" id="{B5152F88-EAD5-E04B-8D4A-5D9C16E32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795338"/>
            <a:ext cx="50768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en-US" sz="2000">
                <a:solidFill>
                  <a:srgbClr val="FF3300"/>
                </a:solidFill>
                <a:latin typeface="Arial" panose="020B0604020202020204" pitchFamily="34" charset="0"/>
              </a:rPr>
              <a:t>DIFFUSIONE:</a:t>
            </a:r>
            <a:r>
              <a:rPr lang="it-IT" altLang="en-US" sz="2000">
                <a:latin typeface="Arial" panose="020B0604020202020204" pitchFamily="34" charset="0"/>
              </a:rPr>
              <a:t> trasporto di materiale da un'area in cui esso è presente ad alta concentrazione verso una a più bassa concentrazione. Differenza di concentrazione = gradiente di concentrazione.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000">
                <a:latin typeface="Arial" panose="020B0604020202020204" pitchFamily="34" charset="0"/>
              </a:rPr>
              <a:t>  </a:t>
            </a:r>
            <a:r>
              <a:rPr lang="it-IT" altLang="en-US" sz="2000">
                <a:solidFill>
                  <a:srgbClr val="FF3300"/>
                </a:solidFill>
                <a:latin typeface="Arial" panose="020B0604020202020204" pitchFamily="34" charset="0"/>
              </a:rPr>
              <a:t>OSMOSI: </a:t>
            </a:r>
            <a:r>
              <a:rPr lang="it-IT" altLang="en-US" sz="2000">
                <a:latin typeface="Arial" panose="020B0604020202020204" pitchFamily="34" charset="0"/>
              </a:rPr>
              <a:t>diffusione di un solvente attraverso una membrana verso una regione ad alta concentrazione di soluto. A muoversi è il solvente e non il soluto. Negli organismi viventi il solvente è l'acqua e la maggior parte delle membrane cellulari è permeabile all'acqua.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000">
                <a:latin typeface="Arial" panose="020B0604020202020204" pitchFamily="34" charset="0"/>
              </a:rPr>
              <a:t> La </a:t>
            </a:r>
            <a:r>
              <a:rPr lang="it-IT" altLang="en-US" sz="2000">
                <a:solidFill>
                  <a:srgbClr val="FF3300"/>
                </a:solidFill>
                <a:latin typeface="Arial" panose="020B0604020202020204" pitchFamily="34" charset="0"/>
              </a:rPr>
              <a:t>DIFFUSIONE FACILITATA</a:t>
            </a:r>
            <a:r>
              <a:rPr lang="it-IT" altLang="en-US" sz="2000">
                <a:latin typeface="Arial" panose="020B0604020202020204" pitchFamily="34" charset="0"/>
              </a:rPr>
              <a:t> è il movimento di molecole attraverso la membrana cellulare tramite particolari proteine di trasporto che formano dei canali e sono integrate nella membrana cellulare. </a:t>
            </a: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249CFF37-41EE-F046-8045-404A1BF9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557338"/>
            <a:ext cx="403066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5">
            <a:extLst>
              <a:ext uri="{FF2B5EF4-FFF2-40B4-BE49-F238E27FC236}">
                <a16:creationId xmlns:a16="http://schemas.microsoft.com/office/drawing/2014/main" id="{5ADA847F-1CC8-E94D-BC5E-D2E9288BD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225" y="5319713"/>
            <a:ext cx="28495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Trasporto passivo:</a:t>
            </a:r>
            <a:br>
              <a:rPr lang="it-IT" altLang="en-US" sz="2000">
                <a:latin typeface="Arial" panose="020B0604020202020204" pitchFamily="34" charset="0"/>
              </a:rPr>
            </a:br>
            <a:r>
              <a:rPr lang="it-IT" altLang="en-US" sz="2000">
                <a:latin typeface="Arial" panose="020B0604020202020204" pitchFamily="34" charset="0"/>
              </a:rPr>
              <a:t>- A. Diffusione</a:t>
            </a:r>
            <a:br>
              <a:rPr lang="it-IT" altLang="en-US" sz="2000">
                <a:latin typeface="Arial" panose="020B0604020202020204" pitchFamily="34" charset="0"/>
              </a:rPr>
            </a:br>
            <a:r>
              <a:rPr lang="it-IT" altLang="en-US" sz="2000">
                <a:latin typeface="Arial" panose="020B0604020202020204" pitchFamily="34" charset="0"/>
              </a:rPr>
              <a:t>- B. Diffusione facilitata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>
            <a:extLst>
              <a:ext uri="{FF2B5EF4-FFF2-40B4-BE49-F238E27FC236}">
                <a16:creationId xmlns:a16="http://schemas.microsoft.com/office/drawing/2014/main" id="{414A7627-9114-E24C-8ED2-6B66A5BD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0"/>
          <a:stretch>
            <a:fillRect/>
          </a:stretch>
        </p:blipFill>
        <p:spPr bwMode="auto">
          <a:xfrm>
            <a:off x="74613" y="1268413"/>
            <a:ext cx="903446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 Box 4">
            <a:extLst>
              <a:ext uri="{FF2B5EF4-FFF2-40B4-BE49-F238E27FC236}">
                <a16:creationId xmlns:a16="http://schemas.microsoft.com/office/drawing/2014/main" id="{75D737ED-2FD6-CE41-8AFC-9F133D3CF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620713"/>
            <a:ext cx="51847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chemeClr val="accent2"/>
                </a:solidFill>
                <a:latin typeface="Arial" panose="020B0604020202020204" pitchFamily="34" charset="0"/>
              </a:rPr>
              <a:t>DIFFUSIONE</a:t>
            </a: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D3539B69-BB27-2A4D-B91D-818990FC4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4">
            <a:extLst>
              <a:ext uri="{FF2B5EF4-FFF2-40B4-BE49-F238E27FC236}">
                <a16:creationId xmlns:a16="http://schemas.microsoft.com/office/drawing/2014/main" id="{74085E3D-0048-624E-86EB-4529E4CE2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674688"/>
            <a:ext cx="75961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it-IT" altLang="en-US" sz="2100">
                <a:solidFill>
                  <a:schemeClr val="accent2"/>
                </a:solidFill>
                <a:latin typeface="Arial" panose="020B0604020202020204" pitchFamily="34" charset="0"/>
              </a:rPr>
              <a:t>Diffusione di acqua attraverso una membrana a permeabilità</a:t>
            </a:r>
            <a:r>
              <a:rPr lang="it-IT" altLang="ja-JP" sz="2100">
                <a:solidFill>
                  <a:schemeClr val="accent2"/>
                </a:solidFill>
                <a:latin typeface="Arial" panose="020B0604020202020204" pitchFamily="34" charset="0"/>
              </a:rPr>
              <a:t> selettiva </a:t>
            </a:r>
            <a:r>
              <a:rPr lang="it-IT" altLang="en-US" sz="2100">
                <a:solidFill>
                  <a:schemeClr val="accent2"/>
                </a:solidFill>
                <a:latin typeface="Arial" panose="020B0604020202020204" pitchFamily="34" charset="0"/>
              </a:rPr>
              <a:t>(permeabile al solvente ma non al soluto)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00C6A6-5657-E94F-9BE8-B4E2FECE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89075"/>
            <a:ext cx="4346575" cy="5253038"/>
          </a:xfrm>
          <a:prstGeom prst="rect">
            <a:avLst/>
          </a:prstGeom>
          <a:noFill/>
          <a:ln w="28575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3" name="Rectangle 2">
            <a:extLst>
              <a:ext uri="{FF2B5EF4-FFF2-40B4-BE49-F238E27FC236}">
                <a16:creationId xmlns:a16="http://schemas.microsoft.com/office/drawing/2014/main" id="{FEE2C731-7026-564C-9BC5-E11F48E89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  <p:sp>
        <p:nvSpPr>
          <p:cNvPr id="46084" name="Rettangolo 1">
            <a:extLst>
              <a:ext uri="{FF2B5EF4-FFF2-40B4-BE49-F238E27FC236}">
                <a16:creationId xmlns:a16="http://schemas.microsoft.com/office/drawing/2014/main" id="{C2D1A859-1B4F-1F42-A5CA-6759CBA14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92150"/>
            <a:ext cx="182562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OSMOSI</a:t>
            </a:r>
            <a:endParaRPr lang="it-IT" altLang="en-US" sz="3200">
              <a:solidFill>
                <a:srgbClr val="FF0000"/>
              </a:solidFill>
            </a:endParaRPr>
          </a:p>
        </p:txBody>
      </p:sp>
      <p:sp>
        <p:nvSpPr>
          <p:cNvPr id="46085" name="CasellaDiTesto 2">
            <a:extLst>
              <a:ext uri="{FF2B5EF4-FFF2-40B4-BE49-F238E27FC236}">
                <a16:creationId xmlns:a16="http://schemas.microsoft.com/office/drawing/2014/main" id="{135FCB64-C58D-8F4A-9E0E-4ACB59951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738" y="2492375"/>
            <a:ext cx="2970212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Equilibrio: </a:t>
            </a:r>
          </a:p>
          <a:p>
            <a:pPr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Concentrazione soluto = Concentrazione soluto </a:t>
            </a: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Equilibrio: </a:t>
            </a:r>
          </a:p>
          <a:p>
            <a:pPr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Pressione Idrostatica = Pressione Osmotica</a:t>
            </a:r>
          </a:p>
        </p:txBody>
      </p:sp>
      <p:sp>
        <p:nvSpPr>
          <p:cNvPr id="46086" name="Rettangolo 1">
            <a:extLst>
              <a:ext uri="{FF2B5EF4-FFF2-40B4-BE49-F238E27FC236}">
                <a16:creationId xmlns:a16="http://schemas.microsoft.com/office/drawing/2014/main" id="{74508078-B7B5-6745-9841-092B0E7C0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2379663"/>
            <a:ext cx="1944688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 permeabile al soluto</a:t>
            </a:r>
          </a:p>
          <a:p>
            <a:pPr eaLnBrk="1" hangingPunct="1"/>
            <a:endParaRPr lang="it-IT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en-US" sz="200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 semipermabile (non permabile al soluto)</a:t>
            </a:r>
            <a:endParaRPr lang="it-IT" altLang="en-US" sz="2000">
              <a:solidFill>
                <a:srgbClr val="3366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>
            <a:extLst>
              <a:ext uri="{FF2B5EF4-FFF2-40B4-BE49-F238E27FC236}">
                <a16:creationId xmlns:a16="http://schemas.microsoft.com/office/drawing/2014/main" id="{348270C9-E692-054E-A011-10D8456F2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6408737" cy="5434013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Text Box 4">
            <a:extLst>
              <a:ext uri="{FF2B5EF4-FFF2-40B4-BE49-F238E27FC236}">
                <a16:creationId xmlns:a16="http://schemas.microsoft.com/office/drawing/2014/main" id="{38D9F7D2-AB6A-764B-ABF6-FA71D6767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674688"/>
            <a:ext cx="75961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it-IT" altLang="en-US" sz="2100">
                <a:solidFill>
                  <a:schemeClr val="accent2"/>
                </a:solidFill>
                <a:latin typeface="Arial" panose="020B0604020202020204" pitchFamily="34" charset="0"/>
              </a:rPr>
              <a:t>Diffusione di acqua attraverso una membrana a permeabilità</a:t>
            </a:r>
            <a:r>
              <a:rPr lang="it-IT" altLang="ja-JP" sz="2100">
                <a:solidFill>
                  <a:schemeClr val="accent2"/>
                </a:solidFill>
                <a:latin typeface="Arial" panose="020B0604020202020204" pitchFamily="34" charset="0"/>
              </a:rPr>
              <a:t> selettiva </a:t>
            </a:r>
            <a:r>
              <a:rPr lang="it-IT" altLang="en-US" sz="2100">
                <a:solidFill>
                  <a:schemeClr val="accent2"/>
                </a:solidFill>
                <a:latin typeface="Arial" panose="020B0604020202020204" pitchFamily="34" charset="0"/>
              </a:rPr>
              <a:t>(permeabile al solvente ma non al soluto)</a:t>
            </a: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51D0EDF5-5DBC-0847-8BE2-E7C7B5F23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  <p:sp>
        <p:nvSpPr>
          <p:cNvPr id="47108" name="Rettangolo 1">
            <a:extLst>
              <a:ext uri="{FF2B5EF4-FFF2-40B4-BE49-F238E27FC236}">
                <a16:creationId xmlns:a16="http://schemas.microsoft.com/office/drawing/2014/main" id="{944D43D1-4454-A54D-B130-046CC1CD7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92150"/>
            <a:ext cx="182562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OSMOSI</a:t>
            </a:r>
            <a:endParaRPr lang="it-IT" alt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EDD4D75A-F917-1947-8FCD-1E3FDDC4E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0"/>
          <a:stretch>
            <a:fillRect/>
          </a:stretch>
        </p:blipFill>
        <p:spPr bwMode="auto">
          <a:xfrm>
            <a:off x="36513" y="1052513"/>
            <a:ext cx="91440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4">
            <a:extLst>
              <a:ext uri="{FF2B5EF4-FFF2-40B4-BE49-F238E27FC236}">
                <a16:creationId xmlns:a16="http://schemas.microsoft.com/office/drawing/2014/main" id="{8341CE10-2663-BC43-8865-1ECDBA96D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91440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DIFFUSIONE FACILITATA - CANALI PROTEICI REGOLATI</a:t>
            </a:r>
          </a:p>
        </p:txBody>
      </p:sp>
      <p:sp>
        <p:nvSpPr>
          <p:cNvPr id="48131" name="CasellaDiTesto 4">
            <a:extLst>
              <a:ext uri="{FF2B5EF4-FFF2-40B4-BE49-F238E27FC236}">
                <a16:creationId xmlns:a16="http://schemas.microsoft.com/office/drawing/2014/main" id="{C18DD5F6-98E7-794A-BC6E-F8A10400F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5661025"/>
            <a:ext cx="1493837" cy="9239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Acquaporine</a:t>
            </a:r>
          </a:p>
          <a:p>
            <a:pPr eaLnBrk="1" hangingPunct="1"/>
            <a:r>
              <a:rPr lang="it-IT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Canali ionici</a:t>
            </a:r>
          </a:p>
          <a:p>
            <a:pPr eaLnBrk="1" hangingPunct="1"/>
            <a:r>
              <a:rPr lang="it-IT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Carrier</a:t>
            </a: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92A1A851-1B84-604A-AAB5-574DA65BB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4">
            <a:extLst>
              <a:ext uri="{FF2B5EF4-FFF2-40B4-BE49-F238E27FC236}">
                <a16:creationId xmlns:a16="http://schemas.microsoft.com/office/drawing/2014/main" id="{5BBA872D-C22C-3843-901D-539CE44B2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91440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DIFFUSIONE FACILITATA – PROTEINE TRASPORTATORE</a:t>
            </a:r>
          </a:p>
        </p:txBody>
      </p:sp>
      <p:pic>
        <p:nvPicPr>
          <p:cNvPr id="49154" name="Picture 5">
            <a:extLst>
              <a:ext uri="{FF2B5EF4-FFF2-40B4-BE49-F238E27FC236}">
                <a16:creationId xmlns:a16="http://schemas.microsoft.com/office/drawing/2014/main" id="{BEF12787-D8FF-7446-94D9-7DFACDE23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2374"/>
          <a:stretch>
            <a:fillRect/>
          </a:stretch>
        </p:blipFill>
        <p:spPr bwMode="auto">
          <a:xfrm>
            <a:off x="111125" y="1484313"/>
            <a:ext cx="8956675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CasellaDiTesto 4">
            <a:extLst>
              <a:ext uri="{FF2B5EF4-FFF2-40B4-BE49-F238E27FC236}">
                <a16:creationId xmlns:a16="http://schemas.microsoft.com/office/drawing/2014/main" id="{04D92D2E-5D26-CF43-9E05-006B02C08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6022975"/>
            <a:ext cx="5310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Bassa concentrazione di glucosio “apparente”</a:t>
            </a:r>
          </a:p>
          <a:p>
            <a:pPr eaLnBrk="1" hangingPunct="1"/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Trasportatori GLUT</a:t>
            </a:r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854762D6-BE5F-7841-B37B-53B667BD4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FF224850-4A9A-F64F-BCB6-C9B62CCFE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5F1D75F0-7F5F-874B-BD0F-E28378864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765175"/>
            <a:ext cx="91090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latin typeface="Arial" panose="020B0604020202020204" pitchFamily="34" charset="0"/>
              </a:rPr>
              <a:t>Sono costituite da Lipidi, Proteine e Carboidrati</a:t>
            </a:r>
            <a:endParaRPr lang="it-IT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13">
            <a:extLst>
              <a:ext uri="{FF2B5EF4-FFF2-40B4-BE49-F238E27FC236}">
                <a16:creationId xmlns:a16="http://schemas.microsoft.com/office/drawing/2014/main" id="{5CCAAA74-2330-3C4C-8065-53623ED2E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26978" r="7928" b="36354"/>
          <a:stretch>
            <a:fillRect/>
          </a:stretch>
        </p:blipFill>
        <p:spPr bwMode="auto">
          <a:xfrm>
            <a:off x="107950" y="1268413"/>
            <a:ext cx="889158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14">
            <a:extLst>
              <a:ext uri="{FF2B5EF4-FFF2-40B4-BE49-F238E27FC236}">
                <a16:creationId xmlns:a16="http://schemas.microsoft.com/office/drawing/2014/main" id="{95F82C20-74B3-5743-98B1-3FA941719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681538"/>
            <a:ext cx="9144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2300" b="1">
                <a:latin typeface="Arial" panose="020B0604020202020204" pitchFamily="34" charset="0"/>
              </a:rPr>
              <a:t>Modello del mosaico fluido</a:t>
            </a:r>
            <a:r>
              <a:rPr lang="en-US" altLang="en-US" sz="2300">
                <a:latin typeface="Arial" panose="020B0604020202020204" pitchFamily="34" charset="0"/>
              </a:rPr>
              <a:t> (Singer &amp; Nicholson, 1972)</a:t>
            </a:r>
          </a:p>
          <a:p>
            <a:pPr algn="just" eaLnBrk="1" hangingPunct="1"/>
            <a:r>
              <a:rPr lang="en-US" altLang="en-US" sz="2300">
                <a:latin typeface="Arial" panose="020B0604020202020204" pitchFamily="34" charset="0"/>
              </a:rPr>
              <a:t>Il doppio strato lipidico forma una pellicola liquida nella quale galleggiano diverse proteine ma costituisce una barriera al passaggio di sostanze idrofile.</a:t>
            </a:r>
          </a:p>
          <a:p>
            <a:pPr algn="just" eaLnBrk="1" hangingPunct="1"/>
            <a:r>
              <a:rPr lang="en-US" altLang="en-US" sz="2300">
                <a:latin typeface="Arial" panose="020B0604020202020204" pitchFamily="34" charset="0"/>
              </a:rPr>
              <a:t>Modello “a zattere” prevede microdomini di membrana e mobilità limitata proteine, oltre a legami con citoscheletro e matrice.</a:t>
            </a:r>
          </a:p>
          <a:p>
            <a:pPr algn="just" eaLnBrk="1" hangingPunct="1"/>
            <a:r>
              <a:rPr lang="en-US" altLang="en-US" sz="2300">
                <a:latin typeface="Arial" panose="020B0604020202020204" pitchFamily="34" charset="0"/>
              </a:rPr>
              <a:t> </a:t>
            </a:r>
          </a:p>
          <a:p>
            <a:pPr algn="just" eaLnBrk="1" hangingPunct="1"/>
            <a:endParaRPr lang="en-US" altLang="en-US" sz="23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>
            <a:extLst>
              <a:ext uri="{FF2B5EF4-FFF2-40B4-BE49-F238E27FC236}">
                <a16:creationId xmlns:a16="http://schemas.microsoft.com/office/drawing/2014/main" id="{75B0001C-0525-A040-A099-76D6A3D0E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820738"/>
            <a:ext cx="50768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>
                <a:latin typeface="Arial" panose="020B0604020202020204" pitchFamily="34" charset="0"/>
              </a:rPr>
              <a:t> E</a:t>
            </a:r>
            <a:r>
              <a:rPr lang="ja-JP" altLang="it-IT">
                <a:latin typeface="Arial" panose="020B0604020202020204" pitchFamily="34" charset="0"/>
              </a:rPr>
              <a:t>’</a:t>
            </a:r>
            <a:r>
              <a:rPr lang="it-IT" altLang="ja-JP">
                <a:latin typeface="Arial" panose="020B0604020202020204" pitchFamily="34" charset="0"/>
              </a:rPr>
              <a:t> il trasporto di molecole attraverso la membrana plasmatica mediato da una proteina transmembrana detta trasportatore di membrana.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>
                <a:latin typeface="Arial" panose="020B0604020202020204" pitchFamily="34" charset="0"/>
              </a:rPr>
              <a:t> A differenza di quanto avviene nel trasporto passivo, nel trasporto attivo è richiesta una spesa energetica ed è sempre necessaria la mediazione di un trasportatore.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>
                <a:latin typeface="Arial" panose="020B0604020202020204" pitchFamily="34" charset="0"/>
              </a:rPr>
              <a:t> In questa forma di trasporto le molecole si muovono contro un gradiente elettrico, chimico o elettrochimico.</a:t>
            </a:r>
            <a:endParaRPr lang="it-IT" altLang="en-US" sz="1900">
              <a:latin typeface="Arial" panose="020B0604020202020204" pitchFamily="34" charset="0"/>
            </a:endParaRPr>
          </a:p>
        </p:txBody>
      </p:sp>
      <p:pic>
        <p:nvPicPr>
          <p:cNvPr id="50178" name="Picture 4">
            <a:extLst>
              <a:ext uri="{FF2B5EF4-FFF2-40B4-BE49-F238E27FC236}">
                <a16:creationId xmlns:a16="http://schemas.microsoft.com/office/drawing/2014/main" id="{7436D00F-1117-E840-84D6-32EAB3CA3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96975"/>
            <a:ext cx="403066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5">
            <a:extLst>
              <a:ext uri="{FF2B5EF4-FFF2-40B4-BE49-F238E27FC236}">
                <a16:creationId xmlns:a16="http://schemas.microsoft.com/office/drawing/2014/main" id="{0145E869-DB79-3440-8E4D-5B6FB71D8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4862513"/>
            <a:ext cx="51149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Trasporto attivo:</a:t>
            </a:r>
          </a:p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D. Trasporto primario </a:t>
            </a:r>
          </a:p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(contro gradiente)</a:t>
            </a:r>
          </a:p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C.-E. Trasporto secondario:</a:t>
            </a:r>
          </a:p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- C. Uniporto</a:t>
            </a:r>
          </a:p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- E. Simporto</a:t>
            </a: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5C6244AB-3129-5B49-B65B-E02A3DF76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ATTIVO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8E892C86-64E6-CA4E-8747-910B787CD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8351838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4">
            <a:extLst>
              <a:ext uri="{FF2B5EF4-FFF2-40B4-BE49-F238E27FC236}">
                <a16:creationId xmlns:a16="http://schemas.microsoft.com/office/drawing/2014/main" id="{7FFB3D76-4F47-F847-8884-9708D37E8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TRASPORTO </a:t>
            </a:r>
            <a:r>
              <a:rPr lang="it-IT" altLang="en-US" sz="2300" b="1" u="sng">
                <a:solidFill>
                  <a:schemeClr val="accent2"/>
                </a:solidFill>
                <a:latin typeface="Arial" panose="020B0604020202020204" pitchFamily="34" charset="0"/>
              </a:rPr>
              <a:t>ATTIVO PRIMARIO </a:t>
            </a:r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CONSUMA ATP DIRETTAMENTE: </a:t>
            </a:r>
            <a:r>
              <a:rPr lang="it-IT" altLang="en-US" sz="2300" b="1">
                <a:solidFill>
                  <a:srgbClr val="FF0000"/>
                </a:solidFill>
                <a:latin typeface="Arial" panose="020B0604020202020204" pitchFamily="34" charset="0"/>
              </a:rPr>
              <a:t>la pompa Na</a:t>
            </a:r>
            <a:r>
              <a:rPr lang="it-IT" altLang="en-US" sz="2300" b="1" baseline="3000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it-IT" altLang="en-US" sz="2300" b="1">
                <a:solidFill>
                  <a:srgbClr val="FF0000"/>
                </a:solidFill>
                <a:latin typeface="Arial" panose="020B0604020202020204" pitchFamily="34" charset="0"/>
              </a:rPr>
              <a:t>/K</a:t>
            </a:r>
            <a:r>
              <a:rPr lang="it-IT" altLang="en-US" sz="2300" b="1" baseline="3000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it-IT" altLang="en-US" sz="2300" b="1">
                <a:solidFill>
                  <a:srgbClr val="FF0000"/>
                </a:solidFill>
                <a:latin typeface="Arial" panose="020B0604020202020204" pitchFamily="34" charset="0"/>
              </a:rPr>
              <a:t>ATPasi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4C585761-3CC8-8145-BAA0-9C1FE28D8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060575"/>
            <a:ext cx="142875" cy="144463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CAFB289B-3F86-1A4B-A68B-987037068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349500"/>
            <a:ext cx="144462" cy="142875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4491B2EA-D92F-CA41-A5BC-2FC1601CB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2636838"/>
            <a:ext cx="144463" cy="144462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354EBF1B-2586-014B-B319-7934254DD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36838"/>
            <a:ext cx="144463" cy="144462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B81F7DB-FADE-954D-845C-F619AC324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925763"/>
            <a:ext cx="144463" cy="142875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D77D9B04-1A66-FE46-B9F4-93631EC0A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213100"/>
            <a:ext cx="144462" cy="144463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43918196-0BC2-4D4D-BA07-0C2BF74D3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133600"/>
            <a:ext cx="144463" cy="142875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EE5FEA7D-8EF6-CC47-8F88-E313A0734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852738"/>
            <a:ext cx="142875" cy="144462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74354147-1407-6C4E-8919-FC25E21E2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141663"/>
            <a:ext cx="144463" cy="142875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353DA75-4187-194A-B3D7-04171D53D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5229225"/>
            <a:ext cx="142875" cy="144463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DF093B4E-4DE3-D849-AB15-B0F4E1353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" y="5589588"/>
            <a:ext cx="144463" cy="144462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16788F4-04D1-DE4F-950F-D41BB0E7F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2781300"/>
            <a:ext cx="144463" cy="14446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2E0F9AD-7E21-4946-8682-0638E2B1D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150" y="2997200"/>
            <a:ext cx="144463" cy="14446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6D6533BD-7315-2B4C-B7F3-ED1F5CAF8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313" y="5148263"/>
            <a:ext cx="144462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8D1D9303-30CB-CB41-A545-7B959CB89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3175" y="5300663"/>
            <a:ext cx="142875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1C989173-91BC-0A49-BCD4-12D04736F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8088" y="5516563"/>
            <a:ext cx="144462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B34DC265-92B1-924D-9BB8-72C5580F8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6288" y="5300663"/>
            <a:ext cx="144462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2BF50A3-502D-7D44-82C9-C1A73C63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688" y="5453063"/>
            <a:ext cx="144462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BBB88DA8-DC54-0F48-9A1D-725BA8B4C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5734050"/>
            <a:ext cx="142875" cy="142875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574EF421-1DDD-BA44-A471-94E97AAF2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6650" y="5949950"/>
            <a:ext cx="142875" cy="142875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8CC6FAEA-685B-CE47-AE33-AB805A43F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8425" y="5957888"/>
            <a:ext cx="144463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D6C0F914-01C9-774F-BBF1-0C1737D02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0488" y="6237288"/>
            <a:ext cx="144462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1225" name="Rectangle 2">
            <a:extLst>
              <a:ext uri="{FF2B5EF4-FFF2-40B4-BE49-F238E27FC236}">
                <a16:creationId xmlns:a16="http://schemas.microsoft.com/office/drawing/2014/main" id="{01B905C8-A47A-E942-89AA-3A13D099C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ATTIVO</a:t>
            </a:r>
          </a:p>
        </p:txBody>
      </p:sp>
      <p:sp>
        <p:nvSpPr>
          <p:cNvPr id="51226" name="CasellaDiTesto 35">
            <a:extLst>
              <a:ext uri="{FF2B5EF4-FFF2-40B4-BE49-F238E27FC236}">
                <a16:creationId xmlns:a16="http://schemas.microsoft.com/office/drawing/2014/main" id="{CDD05A8E-B81A-3445-AE87-7F180C1F4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443663"/>
            <a:ext cx="8135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Mantenimento pressione osmotica e creazione gradiente Na</a:t>
            </a:r>
            <a:r>
              <a:rPr lang="it-IT" altLang="en-US" sz="1800" baseline="30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>
            <a:extLst>
              <a:ext uri="{FF2B5EF4-FFF2-40B4-BE49-F238E27FC236}">
                <a16:creationId xmlns:a16="http://schemas.microsoft.com/office/drawing/2014/main" id="{E46F0A68-449E-9545-9AAE-056B7E2F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416050"/>
            <a:ext cx="7094538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3">
            <a:extLst>
              <a:ext uri="{FF2B5EF4-FFF2-40B4-BE49-F238E27FC236}">
                <a16:creationId xmlns:a16="http://schemas.microsoft.com/office/drawing/2014/main" id="{F98E3235-0007-E74B-ACFB-FDC4A833F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</a:t>
            </a:r>
            <a:endParaRPr lang="it-IT" altLang="en-US" sz="28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Text Box 4">
            <a:extLst>
              <a:ext uri="{FF2B5EF4-FFF2-40B4-BE49-F238E27FC236}">
                <a16:creationId xmlns:a16="http://schemas.microsoft.com/office/drawing/2014/main" id="{4526A8B5-9592-F846-B43A-AFEAB0243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91440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TRASPORTO </a:t>
            </a:r>
            <a:r>
              <a:rPr lang="it-IT" altLang="en-US" sz="2300" b="1" u="sng">
                <a:solidFill>
                  <a:schemeClr val="accent2"/>
                </a:solidFill>
                <a:latin typeface="Arial" panose="020B0604020202020204" pitchFamily="34" charset="0"/>
              </a:rPr>
              <a:t>ATTIVO SECONDARIO </a:t>
            </a:r>
          </a:p>
          <a:p>
            <a:pPr algn="ctr" eaLnBrk="1" hangingPunct="1"/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SFRUTTA UN GRADIENTE PRECOSTITUITO  </a:t>
            </a:r>
          </a:p>
        </p:txBody>
      </p:sp>
      <p:sp>
        <p:nvSpPr>
          <p:cNvPr id="52228" name="CasellaDiTesto 4">
            <a:extLst>
              <a:ext uri="{FF2B5EF4-FFF2-40B4-BE49-F238E27FC236}">
                <a16:creationId xmlns:a16="http://schemas.microsoft.com/office/drawing/2014/main" id="{3C2BA012-4A43-1F48-881E-EA9308406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1500188"/>
            <a:ext cx="2160587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Assorbimento intestinale di glucosio</a:t>
            </a:r>
          </a:p>
          <a:p>
            <a:pPr eaLnBrk="1" hangingPunct="1"/>
            <a:endParaRPr lang="it-IT" altLang="en-US" sz="18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en-US" sz="1800"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Trasportatori SGLT </a:t>
            </a:r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(Sodium GLucose Trasporter), nella membrana apicale degli enterociti</a:t>
            </a:r>
          </a:p>
          <a:p>
            <a:pPr eaLnBrk="1" hangingPunct="1"/>
            <a:endParaRPr lang="it-IT" altLang="en-US" sz="18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Immagazzina glucosio nella cellula trasportandolo contro gradiente di concentrazione sfruttando gradiente Na+</a:t>
            </a:r>
          </a:p>
          <a:p>
            <a:pPr eaLnBrk="1" hangingPunct="1"/>
            <a:endParaRPr lang="it-IT" altLang="en-US" sz="16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27A277E-F1F1-7D47-A97F-1CFCB826A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LIPIDI</a:t>
            </a:r>
          </a:p>
        </p:txBody>
      </p:sp>
      <p:sp>
        <p:nvSpPr>
          <p:cNvPr id="17410" name="Rectangle 5">
            <a:extLst>
              <a:ext uri="{FF2B5EF4-FFF2-40B4-BE49-F238E27FC236}">
                <a16:creationId xmlns:a16="http://schemas.microsoft.com/office/drawing/2014/main" id="{109A2417-45F2-214F-B33D-33F50F160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36613"/>
            <a:ext cx="3743325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 fosfolipidi di membrana sono molecole anfipatiche, con una testa polare idrofilica ed una coda idrofoba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 lipidi di membrana si assemblano spontaneamente in doppio strato se posti in acqua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Le membrane naturali si chiudono spontaneamente</a:t>
            </a:r>
          </a:p>
          <a:p>
            <a:pPr eaLnBrk="1" hangingPunct="1">
              <a:spcBef>
                <a:spcPct val="1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7411" name="Picture 6">
            <a:extLst>
              <a:ext uri="{FF2B5EF4-FFF2-40B4-BE49-F238E27FC236}">
                <a16:creationId xmlns:a16="http://schemas.microsoft.com/office/drawing/2014/main" id="{1418EFE2-6112-3F41-9997-C6D812DE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720725"/>
            <a:ext cx="506095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>
            <a:extLst>
              <a:ext uri="{FF2B5EF4-FFF2-40B4-BE49-F238E27FC236}">
                <a16:creationId xmlns:a16="http://schemas.microsoft.com/office/drawing/2014/main" id="{E7E2578A-7620-4945-84C8-61A00425A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LIPIDI</a:t>
            </a:r>
          </a:p>
        </p:txBody>
      </p:sp>
      <p:pic>
        <p:nvPicPr>
          <p:cNvPr id="18434" name="Picture 5">
            <a:extLst>
              <a:ext uri="{FF2B5EF4-FFF2-40B4-BE49-F238E27FC236}">
                <a16:creationId xmlns:a16="http://schemas.microsoft.com/office/drawing/2014/main" id="{3B3EBD28-ECE8-A64F-9411-3B22938C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6" r="62994" b="57083"/>
          <a:stretch>
            <a:fillRect/>
          </a:stretch>
        </p:blipFill>
        <p:spPr bwMode="auto">
          <a:xfrm>
            <a:off x="4211638" y="3960813"/>
            <a:ext cx="493236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6">
            <a:extLst>
              <a:ext uri="{FF2B5EF4-FFF2-40B4-BE49-F238E27FC236}">
                <a16:creationId xmlns:a16="http://schemas.microsoft.com/office/drawing/2014/main" id="{04669F1A-1112-E14F-AA56-5EB50333D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685800"/>
            <a:ext cx="8858250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en-US" sz="2300">
                <a:latin typeface="Arial" panose="020B0604020202020204" pitchFamily="34" charset="0"/>
              </a:rPr>
              <a:t> </a:t>
            </a:r>
            <a:r>
              <a:rPr lang="it-IT" altLang="en-US" sz="2300" b="1">
                <a:latin typeface="Arial" panose="020B0604020202020204" pitchFamily="34" charset="0"/>
              </a:rPr>
              <a:t>Cristallo liquido</a:t>
            </a:r>
            <a:r>
              <a:rPr lang="it-IT" altLang="en-US" sz="2300">
                <a:latin typeface="Arial" panose="020B0604020202020204" pitchFamily="34" charset="0"/>
              </a:rPr>
              <a:t>: 	Proprietà stato cristallino (es. disposizione 			ordinata delle molecole) </a:t>
            </a:r>
          </a:p>
          <a:p>
            <a:pPr algn="ctr" eaLnBrk="1" hangingPunct="1"/>
            <a:r>
              <a:rPr lang="it-IT" altLang="en-US" sz="2300">
                <a:latin typeface="Arial" panose="020B0604020202020204" pitchFamily="34" charset="0"/>
              </a:rPr>
              <a:t>+ </a:t>
            </a:r>
          </a:p>
          <a:p>
            <a:pPr eaLnBrk="1" hangingPunct="1"/>
            <a:r>
              <a:rPr lang="it-IT" altLang="en-US" sz="2300">
                <a:latin typeface="Arial" panose="020B0604020202020204" pitchFamily="34" charset="0"/>
              </a:rPr>
              <a:t>			proprieta</a:t>
            </a:r>
            <a:r>
              <a:rPr lang="ja-JP" altLang="it-IT" sz="2300">
                <a:latin typeface="Arial" panose="020B0604020202020204" pitchFamily="34" charset="0"/>
              </a:rPr>
              <a:t>’</a:t>
            </a:r>
            <a:r>
              <a:rPr lang="it-IT" altLang="ja-JP" sz="2300">
                <a:latin typeface="Arial" panose="020B0604020202020204" pitchFamily="34" charset="0"/>
              </a:rPr>
              <a:t> tipiche dello stato liquido</a:t>
            </a:r>
          </a:p>
          <a:p>
            <a:pPr eaLnBrk="1" hangingPunct="1"/>
            <a:r>
              <a:rPr lang="it-IT" altLang="en-US" sz="2300">
                <a:latin typeface="Arial" panose="020B0604020202020204" pitchFamily="34" charset="0"/>
              </a:rPr>
              <a:t> 			(es. mobilità delle molecole all</a:t>
            </a:r>
            <a:r>
              <a:rPr lang="ja-JP" altLang="it-IT" sz="2300">
                <a:latin typeface="Arial" panose="020B0604020202020204" pitchFamily="34" charset="0"/>
              </a:rPr>
              <a:t>’</a:t>
            </a:r>
            <a:r>
              <a:rPr lang="it-IT" altLang="ja-JP" sz="2300">
                <a:latin typeface="Arial" panose="020B0604020202020204" pitchFamily="34" charset="0"/>
              </a:rPr>
              <a:t>interno del 			piano di allineamento). </a:t>
            </a:r>
          </a:p>
          <a:p>
            <a:pPr eaLnBrk="1" hangingPunct="1"/>
            <a:r>
              <a:rPr lang="it-IT" altLang="en-US" sz="2300">
                <a:latin typeface="Arial" panose="020B0604020202020204" pitchFamily="34" charset="0"/>
              </a:rPr>
              <a:t>La proprietà dei fosfolipidi di formare fasi liquido-cristalline è alla base della struttura delle membrane cellulari.</a:t>
            </a:r>
            <a:r>
              <a:rPr lang="en-US" altLang="en-US" sz="2300"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en-US" altLang="en-US" sz="2300"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300">
                <a:latin typeface="Arial" panose="020B0604020202020204" pitchFamily="34" charset="0"/>
              </a:rPr>
              <a:t> </a:t>
            </a:r>
            <a:r>
              <a:rPr lang="en-US" altLang="en-US" sz="2300" b="1">
                <a:latin typeface="Arial" panose="020B0604020202020204" pitchFamily="34" charset="0"/>
              </a:rPr>
              <a:t>Il doppio strato lipidico </a:t>
            </a:r>
          </a:p>
          <a:p>
            <a:pPr eaLnBrk="1" hangingPunct="1"/>
            <a:r>
              <a:rPr lang="en-US" altLang="en-US" sz="2300" b="1">
                <a:latin typeface="Arial" panose="020B0604020202020204" pitchFamily="34" charset="0"/>
              </a:rPr>
              <a:t>non è una struttura statica</a:t>
            </a:r>
            <a:r>
              <a:rPr lang="en-US" altLang="en-US" sz="2300">
                <a:latin typeface="Arial" panose="020B0604020202020204" pitchFamily="34" charset="0"/>
              </a:rPr>
              <a:t>,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ma le molecole fosfolipidiche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possono spostarsi da una zona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all’altra e passare da uno strato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all’altro, ma piu’ raramente,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perciò, le membrane sono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ASIMMETRICHE.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31ECFEF6-EBB3-4A4E-B83B-BE0A6FA11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LIPIDI</a:t>
            </a:r>
          </a:p>
        </p:txBody>
      </p:sp>
      <p:pic>
        <p:nvPicPr>
          <p:cNvPr id="19458" name="Picture 8">
            <a:extLst>
              <a:ext uri="{FF2B5EF4-FFF2-40B4-BE49-F238E27FC236}">
                <a16:creationId xmlns:a16="http://schemas.microsoft.com/office/drawing/2014/main" id="{9348B03F-C706-E145-A577-D78F322B5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3078163"/>
            <a:ext cx="5040312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>
            <a:extLst>
              <a:ext uri="{FF2B5EF4-FFF2-40B4-BE49-F238E27FC236}">
                <a16:creationId xmlns:a16="http://schemas.microsoft.com/office/drawing/2014/main" id="{961B465F-7290-4248-846A-05739B555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68307" b="58662"/>
          <a:stretch>
            <a:fillRect/>
          </a:stretch>
        </p:blipFill>
        <p:spPr bwMode="auto">
          <a:xfrm>
            <a:off x="4500563" y="742950"/>
            <a:ext cx="439261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3">
            <a:extLst>
              <a:ext uri="{FF2B5EF4-FFF2-40B4-BE49-F238E27FC236}">
                <a16:creationId xmlns:a16="http://schemas.microsoft.com/office/drawing/2014/main" id="{CFF9A401-A267-9046-863E-4E1124504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1052513"/>
            <a:ext cx="41783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Diversi tipi di membrane possono avere diversa composizione in lipidi. 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 </a:t>
            </a:r>
            <a:r>
              <a:rPr lang="en-US" altLang="en-US" b="1">
                <a:latin typeface="Arial" panose="020B0604020202020204" pitchFamily="34" charset="0"/>
              </a:rPr>
              <a:t>fosfolipidi</a:t>
            </a:r>
            <a:r>
              <a:rPr lang="en-US" altLang="en-US">
                <a:latin typeface="Arial" panose="020B0604020202020204" pitchFamily="34" charset="0"/>
              </a:rPr>
              <a:t>:	Glicerofosfolipidi</a:t>
            </a:r>
          </a:p>
          <a:p>
            <a:pPr lvl="2" eaLnBrk="1" hangingPunct="1">
              <a:spcBef>
                <a:spcPct val="30000"/>
              </a:spcBef>
            </a:pPr>
            <a:r>
              <a:rPr lang="en-US" altLang="en-US">
                <a:latin typeface="Arial" panose="020B0604020202020204" pitchFamily="34" charset="0"/>
              </a:rPr>
              <a:t>Sfingofosfolipidi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 fosfolipidi possono differire per grado di saturazione e lunghezza degli acidi grassi che li compongono.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Il </a:t>
            </a:r>
            <a:r>
              <a:rPr lang="en-US" altLang="en-US" b="1">
                <a:latin typeface="Arial" panose="020B0604020202020204" pitchFamily="34" charset="0"/>
              </a:rPr>
              <a:t>colesterolo</a:t>
            </a:r>
            <a:r>
              <a:rPr lang="en-US" altLang="en-US">
                <a:latin typeface="Arial" panose="020B0604020202020204" pitchFamily="34" charset="0"/>
              </a:rPr>
              <a:t> è un altro lipide costituente delle membrane eucariotiche.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spcBef>
                <a:spcPct val="1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>
            <a:extLst>
              <a:ext uri="{FF2B5EF4-FFF2-40B4-BE49-F238E27FC236}">
                <a16:creationId xmlns:a16="http://schemas.microsoft.com/office/drawing/2014/main" id="{7582BA26-8334-AB41-B70A-6AFB5FCD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546225"/>
            <a:ext cx="9002713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2">
            <a:extLst>
              <a:ext uri="{FF2B5EF4-FFF2-40B4-BE49-F238E27FC236}">
                <a16:creationId xmlns:a16="http://schemas.microsoft.com/office/drawing/2014/main" id="{3BA994CD-E03D-0845-85DB-351E12FE7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COLESTEROLO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BE579678-8D85-D749-842D-C57A6DA2FA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1349375"/>
            <a:ext cx="4140200" cy="1143000"/>
          </a:xfrm>
        </p:spPr>
        <p:txBody>
          <a:bodyPr/>
          <a:lstStyle/>
          <a:p>
            <a:pPr eaLnBrk="1" hangingPunct="1"/>
            <a:r>
              <a:rPr lang="it-IT" altLang="en-US" sz="32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Effetti del colesterolo sulle membrane: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B214C80C-7673-0340-833B-7186CED4B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3349625"/>
            <a:ext cx="8496300" cy="2743200"/>
          </a:xfrm>
        </p:spPr>
        <p:txBody>
          <a:bodyPr/>
          <a:lstStyle/>
          <a:p>
            <a:pPr marL="609600" indent="-609600" algn="just" eaLnBrk="1" hangingPunct="1">
              <a:buFontTx/>
              <a:buAutoNum type="arabicPeriod"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Aumenta le proprietà di barriera permeabile a piccole molecole del doppio strato lipidico, stabilizzandolo (T&gt;T</a:t>
            </a:r>
            <a:r>
              <a:rPr lang="it-IT" altLang="en-US" sz="2400" baseline="-25000">
                <a:latin typeface="Arial" panose="020B0604020202020204" pitchFamily="34" charset="0"/>
                <a:ea typeface="ＭＳ Ｐゴシック" panose="020B0600070205080204" pitchFamily="34" charset="-128"/>
              </a:rPr>
              <a:t>m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</a:p>
          <a:p>
            <a:pPr marL="609600" indent="-609600" algn="just" eaLnBrk="1" hangingPunct="1">
              <a:buFontTx/>
              <a:buAutoNum type="arabicPeriod"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Inibisce possibili transizioni di fase: insinuandosi fra le catene idrocarburiche, ne riduce la mobilità rendendo il doppio strato meno fluido e impedendo anche alle catene di idrocarburi di avvicinarsi e cristallizzare (T&lt;T</a:t>
            </a:r>
            <a:r>
              <a:rPr lang="it-IT" altLang="en-US" sz="2400" baseline="-25000">
                <a:latin typeface="Arial" panose="020B0604020202020204" pitchFamily="34" charset="0"/>
                <a:ea typeface="ＭＳ Ｐゴシック" panose="020B0600070205080204" pitchFamily="34" charset="-128"/>
              </a:rPr>
              <a:t>m)</a:t>
            </a: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609600" indent="-609600" algn="just" eaLnBrk="1" hangingPunct="1">
              <a:buFontTx/>
              <a:buAutoNum type="arabicPeriod"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Favorisce l</a:t>
            </a:r>
            <a:r>
              <a:rPr lang="ja-JP" altLang="it-IT" sz="2400">
                <a:latin typeface="Arial" panose="020B0604020202020204" pitchFamily="34" charset="0"/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latin typeface="Arial" panose="020B0604020202020204" pitchFamily="34" charset="0"/>
                <a:ea typeface="ＭＳ Ｐゴシック" panose="020B0600070205080204" pitchFamily="34" charset="-128"/>
              </a:rPr>
              <a:t>ancoraggio di molecole di superficie, allontanando le teste polari</a:t>
            </a: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22531" name="Group 5">
            <a:extLst>
              <a:ext uri="{FF2B5EF4-FFF2-40B4-BE49-F238E27FC236}">
                <a16:creationId xmlns:a16="http://schemas.microsoft.com/office/drawing/2014/main" id="{8D6046C8-212E-CF43-95DB-CE4B697E4E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0863" y="842963"/>
            <a:ext cx="4819650" cy="2441575"/>
            <a:chOff x="196" y="800"/>
            <a:chExt cx="5368" cy="2720"/>
          </a:xfrm>
        </p:grpSpPr>
        <p:pic>
          <p:nvPicPr>
            <p:cNvPr id="22533" name="Picture 2">
              <a:extLst>
                <a:ext uri="{FF2B5EF4-FFF2-40B4-BE49-F238E27FC236}">
                  <a16:creationId xmlns:a16="http://schemas.microsoft.com/office/drawing/2014/main" id="{27B25A53-EC68-3C47-8F95-443CF392A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" y="800"/>
              <a:ext cx="5368" cy="2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4" name="Rectangle 3">
              <a:extLst>
                <a:ext uri="{FF2B5EF4-FFF2-40B4-BE49-F238E27FC236}">
                  <a16:creationId xmlns:a16="http://schemas.microsoft.com/office/drawing/2014/main" id="{CB028E5E-51EC-A44F-B17B-B43EEDBB570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20" y="1440"/>
              <a:ext cx="576" cy="384"/>
            </a:xfrm>
            <a:prstGeom prst="rect">
              <a:avLst/>
            </a:prstGeom>
            <a:noFill/>
            <a:ln w="28575">
              <a:solidFill>
                <a:srgbClr val="1610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1610B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2532" name="Rectangle 2">
            <a:extLst>
              <a:ext uri="{FF2B5EF4-FFF2-40B4-BE49-F238E27FC236}">
                <a16:creationId xmlns:a16="http://schemas.microsoft.com/office/drawing/2014/main" id="{B57AC545-9E6F-4D43-A47B-65F7047C0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COLESTEROLO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51D32F9C-DE09-6A4A-9959-8C67A64DC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–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ASIMMETRIA LIPIDI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BCDC2-54A5-F549-A6BF-BC19E9F52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1095375"/>
            <a:ext cx="4568825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579" name="Picture 8">
            <a:extLst>
              <a:ext uri="{FF2B5EF4-FFF2-40B4-BE49-F238E27FC236}">
                <a16:creationId xmlns:a16="http://schemas.microsoft.com/office/drawing/2014/main" id="{887E50DE-B05C-6D42-9405-63830B812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29453" r="64911" b="1289"/>
          <a:stretch>
            <a:fillRect/>
          </a:stretch>
        </p:blipFill>
        <p:spPr bwMode="auto">
          <a:xfrm flipH="1">
            <a:off x="1187450" y="1125538"/>
            <a:ext cx="2519363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1361</Words>
  <Application>Microsoft Macintosh PowerPoint</Application>
  <PresentationFormat>On-screen Show (4:3)</PresentationFormat>
  <Paragraphs>193</Paragraphs>
  <Slides>32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Times New Roman</vt:lpstr>
      <vt:lpstr>Wingdings</vt:lpstr>
      <vt:lpstr>Struttura predefinita</vt:lpstr>
      <vt:lpstr>CorelDRAW</vt:lpstr>
      <vt:lpstr>  Laurea Triennale in Ottica e Optometria  CORSO DI BIOLOGIA  Prof. Stefania Bortoluzzi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Effetti del colesterolo sulle membrane: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BioPD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BIOLOGIA Programma </dc:title>
  <dc:creator>stefania</dc:creator>
  <cp:lastModifiedBy>stefania</cp:lastModifiedBy>
  <cp:revision>49</cp:revision>
  <dcterms:created xsi:type="dcterms:W3CDTF">2009-11-03T10:20:51Z</dcterms:created>
  <dcterms:modified xsi:type="dcterms:W3CDTF">2024-09-17T16:21:24Z</dcterms:modified>
</cp:coreProperties>
</file>