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46"/>
  </p:notesMasterIdLst>
  <p:sldIdLst>
    <p:sldId id="257" r:id="rId2"/>
    <p:sldId id="335" r:id="rId3"/>
    <p:sldId id="281" r:id="rId4"/>
    <p:sldId id="258" r:id="rId5"/>
    <p:sldId id="282" r:id="rId6"/>
    <p:sldId id="283" r:id="rId7"/>
    <p:sldId id="284" r:id="rId8"/>
    <p:sldId id="259" r:id="rId9"/>
    <p:sldId id="262" r:id="rId10"/>
    <p:sldId id="322" r:id="rId11"/>
    <p:sldId id="323" r:id="rId12"/>
    <p:sldId id="332" r:id="rId13"/>
    <p:sldId id="318" r:id="rId14"/>
    <p:sldId id="317" r:id="rId15"/>
    <p:sldId id="328" r:id="rId16"/>
    <p:sldId id="324" r:id="rId17"/>
    <p:sldId id="331" r:id="rId18"/>
    <p:sldId id="329" r:id="rId19"/>
    <p:sldId id="327" r:id="rId20"/>
    <p:sldId id="272" r:id="rId21"/>
    <p:sldId id="303" r:id="rId22"/>
    <p:sldId id="305" r:id="rId23"/>
    <p:sldId id="267" r:id="rId24"/>
    <p:sldId id="304" r:id="rId25"/>
    <p:sldId id="268" r:id="rId26"/>
    <p:sldId id="269" r:id="rId27"/>
    <p:sldId id="270" r:id="rId28"/>
    <p:sldId id="394" r:id="rId29"/>
    <p:sldId id="395" r:id="rId30"/>
    <p:sldId id="398" r:id="rId31"/>
    <p:sldId id="310" r:id="rId32"/>
    <p:sldId id="315" r:id="rId33"/>
    <p:sldId id="319" r:id="rId34"/>
    <p:sldId id="330" r:id="rId35"/>
    <p:sldId id="333" r:id="rId36"/>
    <p:sldId id="325" r:id="rId37"/>
    <p:sldId id="296" r:id="rId38"/>
    <p:sldId id="297" r:id="rId39"/>
    <p:sldId id="298" r:id="rId40"/>
    <p:sldId id="299" r:id="rId41"/>
    <p:sldId id="300" r:id="rId42"/>
    <p:sldId id="302" r:id="rId43"/>
    <p:sldId id="301" r:id="rId44"/>
    <p:sldId id="316" r:id="rId45"/>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000"/>
    <p:restoredTop sz="93941"/>
  </p:normalViewPr>
  <p:slideViewPr>
    <p:cSldViewPr>
      <p:cViewPr varScale="1">
        <p:scale>
          <a:sx n="118" d="100"/>
          <a:sy n="118" d="100"/>
        </p:scale>
        <p:origin x="2920" y="20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varScale="1">
      <p:scale>
        <a:sx n="1" d="1"/>
        <a:sy n="1" d="1"/>
      </p:scale>
      <p:origin x="0" y="27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slide" Target="slides/slide3.xml"/><Relationship Id="rId1" Type="http://schemas.openxmlformats.org/officeDocument/2006/relationships/slide" Target="slides/slide2.xml"/><Relationship Id="rId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88DA75B-7A44-5242-A07C-51C4E50AF65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08" charset="0"/>
                <a:ea typeface="+mn-ea"/>
                <a:cs typeface="+mn-cs"/>
              </a:defRPr>
            </a:lvl1pPr>
          </a:lstStyle>
          <a:p>
            <a:pPr>
              <a:defRPr/>
            </a:pPr>
            <a:endParaRPr lang="it-IT"/>
          </a:p>
        </p:txBody>
      </p:sp>
      <p:sp>
        <p:nvSpPr>
          <p:cNvPr id="9219" name="Rectangle 3">
            <a:extLst>
              <a:ext uri="{FF2B5EF4-FFF2-40B4-BE49-F238E27FC236}">
                <a16:creationId xmlns:a16="http://schemas.microsoft.com/office/drawing/2014/main" id="{48617075-434D-2A40-B6B1-4AC7F0CE731A}"/>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08" charset="0"/>
                <a:ea typeface="+mn-ea"/>
                <a:cs typeface="+mn-cs"/>
              </a:defRPr>
            </a:lvl1pPr>
          </a:lstStyle>
          <a:p>
            <a:pPr>
              <a:defRPr/>
            </a:pPr>
            <a:endParaRPr lang="it-IT"/>
          </a:p>
        </p:txBody>
      </p:sp>
      <p:sp>
        <p:nvSpPr>
          <p:cNvPr id="13316" name="Rectangle 4">
            <a:extLst>
              <a:ext uri="{FF2B5EF4-FFF2-40B4-BE49-F238E27FC236}">
                <a16:creationId xmlns:a16="http://schemas.microsoft.com/office/drawing/2014/main" id="{C30D1356-5079-9F47-A652-5743E197098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21" name="Rectangle 5">
            <a:extLst>
              <a:ext uri="{FF2B5EF4-FFF2-40B4-BE49-F238E27FC236}">
                <a16:creationId xmlns:a16="http://schemas.microsoft.com/office/drawing/2014/main" id="{34B3BBC0-71C5-5046-B335-3BB925A4894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9222" name="Rectangle 6">
            <a:extLst>
              <a:ext uri="{FF2B5EF4-FFF2-40B4-BE49-F238E27FC236}">
                <a16:creationId xmlns:a16="http://schemas.microsoft.com/office/drawing/2014/main" id="{7E1E9CFF-C1B9-9940-AEE7-1D50E67FF5C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08" charset="0"/>
                <a:ea typeface="+mn-ea"/>
                <a:cs typeface="+mn-cs"/>
              </a:defRPr>
            </a:lvl1pPr>
          </a:lstStyle>
          <a:p>
            <a:pPr>
              <a:defRPr/>
            </a:pPr>
            <a:endParaRPr lang="it-IT"/>
          </a:p>
        </p:txBody>
      </p:sp>
      <p:sp>
        <p:nvSpPr>
          <p:cNvPr id="9223" name="Rectangle 7">
            <a:extLst>
              <a:ext uri="{FF2B5EF4-FFF2-40B4-BE49-F238E27FC236}">
                <a16:creationId xmlns:a16="http://schemas.microsoft.com/office/drawing/2014/main" id="{2B30885B-70A3-8E45-8D42-11BBB5BE27BB}"/>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Times New Roman" panose="02020603050405020304" pitchFamily="18" charset="0"/>
              </a:defRPr>
            </a:lvl1pPr>
          </a:lstStyle>
          <a:p>
            <a:pPr>
              <a:defRPr/>
            </a:pPr>
            <a:fld id="{C16B0F18-071F-684A-897D-B06E7FE68311}" type="slidenum">
              <a:rPr lang="it-IT" altLang="en-US"/>
              <a:pPr>
                <a:defRPr/>
              </a:pPr>
              <a:t>‹#›</a:t>
            </a:fld>
            <a:endParaRPr lang="it-IT" altLang="en-US"/>
          </a:p>
        </p:txBody>
      </p:sp>
    </p:spTree>
    <p:extLst>
      <p:ext uri="{BB962C8B-B14F-4D97-AF65-F5344CB8AC3E}">
        <p14:creationId xmlns:p14="http://schemas.microsoft.com/office/powerpoint/2010/main" val="21411346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3FCB2DDD-53DF-E440-AB1F-05EF8A08039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C92325F-D12B-334B-91A6-7E6C3E72E7EF}" type="slidenum">
              <a:rPr lang="it-IT" altLang="en-US"/>
              <a:pPr>
                <a:spcBef>
                  <a:spcPct val="0"/>
                </a:spcBef>
              </a:pPr>
              <a:t>9</a:t>
            </a:fld>
            <a:endParaRPr lang="it-IT" altLang="en-US"/>
          </a:p>
        </p:txBody>
      </p:sp>
      <p:sp>
        <p:nvSpPr>
          <p:cNvPr id="23554" name="Rectangle 2">
            <a:extLst>
              <a:ext uri="{FF2B5EF4-FFF2-40B4-BE49-F238E27FC236}">
                <a16:creationId xmlns:a16="http://schemas.microsoft.com/office/drawing/2014/main" id="{61BC10EE-1DC2-F14B-B9F4-E8B67D436E39}"/>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A7C1481F-8AC5-5749-8B71-27C5AB5A5E8C}"/>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1">
            <a:extLst>
              <a:ext uri="{FF2B5EF4-FFF2-40B4-BE49-F238E27FC236}">
                <a16:creationId xmlns:a16="http://schemas.microsoft.com/office/drawing/2014/main" id="{5472C6C4-3734-A540-A5C5-5C76DE7127B4}"/>
              </a:ext>
            </a:extLst>
          </p:cNvPr>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098" name="Text Box 2">
            <a:extLst>
              <a:ext uri="{FF2B5EF4-FFF2-40B4-BE49-F238E27FC236}">
                <a16:creationId xmlns:a16="http://schemas.microsoft.com/office/drawing/2014/main" id="{E34D4B4C-F933-4944-A962-2A7A2D001651}"/>
              </a:ext>
            </a:extLst>
          </p:cNvPr>
          <p:cNvSpPr>
            <a:spLocks noGrp="1" noChangeArrowheads="1"/>
          </p:cNvSpPr>
          <p:nvPr>
            <p:ph type="body"/>
          </p:nvPr>
        </p:nvSpPr>
        <p:spPr>
          <a:xfrm>
            <a:off x="1046163" y="4352925"/>
            <a:ext cx="4770437" cy="3478213"/>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defRPr/>
            </a:pPr>
            <a:r>
              <a:rPr lang="en-GB" altLang="en-US">
                <a:solidFill>
                  <a:srgbClr val="000000"/>
                </a:solidFill>
                <a:latin typeface="Arial" panose="020B0604020202020204" pitchFamily="34" charset="0"/>
                <a:ea typeface="ＭＳ Ｐゴシック" panose="020B0600070205080204" pitchFamily="34" charset="-128"/>
              </a:rPr>
              <a:t>Evolutionary relationships between cells and viruses. (</a:t>
            </a:r>
            <a:r>
              <a:rPr lang="en-GB" altLang="en-US" sz="1300" b="1">
                <a:solidFill>
                  <a:srgbClr val="000000"/>
                </a:solidFill>
                <a:latin typeface="Arial" panose="020B0604020202020204" pitchFamily="34" charset="0"/>
                <a:ea typeface="ＭＳ Ｐゴシック" panose="020B0600070205080204" pitchFamily="34" charset="-128"/>
              </a:rPr>
              <a:t>A</a:t>
            </a:r>
            <a:r>
              <a:rPr lang="en-GB" altLang="en-US">
                <a:solidFill>
                  <a:srgbClr val="000000"/>
                </a:solidFill>
                <a:latin typeface="Arial" panose="020B0604020202020204" pitchFamily="34" charset="0"/>
                <a:ea typeface="ＭＳ Ｐゴシック" panose="020B0600070205080204" pitchFamily="34" charset="-128"/>
              </a:rPr>
              <a:t>) ToP describing the evolution of 368 proteomes (taxa) that were randomly sampled from cells and viruses and were distinguished by the abundance of 442 ABEV FSFs (characters) (tree length = 45,935; retention index = 0.83; </a:t>
            </a:r>
            <a:r>
              <a:rPr lang="en-GB" altLang="en-US" i="1">
                <a:solidFill>
                  <a:srgbClr val="000000"/>
                </a:solidFill>
                <a:latin typeface="Arial" panose="020B0604020202020204" pitchFamily="34" charset="0"/>
                <a:ea typeface="ＭＳ Ｐゴシック" panose="020B0600070205080204" pitchFamily="34" charset="-128"/>
              </a:rPr>
              <a:t>g</a:t>
            </a:r>
            <a:r>
              <a:rPr lang="en-GB" altLang="en-US" baseline="-33000">
                <a:solidFill>
                  <a:srgbClr val="000000"/>
                </a:solidFill>
                <a:latin typeface="Arial" panose="020B0604020202020204" pitchFamily="34" charset="0"/>
                <a:ea typeface="ＭＳ Ｐゴシック" panose="020B0600070205080204" pitchFamily="34" charset="-128"/>
              </a:rPr>
              <a:t>1</a:t>
            </a:r>
            <a:r>
              <a:rPr lang="en-GB" altLang="en-US">
                <a:solidFill>
                  <a:srgbClr val="000000"/>
                </a:solidFill>
                <a:latin typeface="Arial" panose="020B0604020202020204" pitchFamily="34" charset="0"/>
                <a:ea typeface="ＭＳ Ｐゴシック" panose="020B0600070205080204" pitchFamily="34" charset="-128"/>
              </a:rPr>
              <a:t> = −0.31). All characters were parsimony informative. Differently colored branches represent BS support values. Major groups are identified. Viral genera names are given inside parentheses. The viral order </a:t>
            </a:r>
            <a:r>
              <a:rPr lang="en-GB" altLang="en-GB">
                <a:solidFill>
                  <a:srgbClr val="000000"/>
                </a:solidFill>
                <a:latin typeface="Arial" panose="020B0604020202020204" pitchFamily="34" charset="0"/>
                <a:ea typeface="ＭＳ Ｐゴシック" panose="020B0600070205080204" pitchFamily="34" charset="-128"/>
              </a:rPr>
              <a:t>“</a:t>
            </a:r>
            <a:r>
              <a:rPr lang="en-GB" altLang="ja-JP">
                <a:solidFill>
                  <a:srgbClr val="000000"/>
                </a:solidFill>
                <a:latin typeface="Arial" panose="020B0604020202020204" pitchFamily="34" charset="0"/>
                <a:ea typeface="ＭＳ Ｐゴシック" panose="020B0600070205080204" pitchFamily="34" charset="-128"/>
              </a:rPr>
              <a:t>Megavirales</a:t>
            </a:r>
            <a:r>
              <a:rPr lang="en-GB" altLang="en-GB">
                <a:solidFill>
                  <a:srgbClr val="000000"/>
                </a:solidFill>
                <a:latin typeface="Arial" panose="020B0604020202020204" pitchFamily="34" charset="0"/>
                <a:ea typeface="ＭＳ Ｐゴシック" panose="020B0600070205080204" pitchFamily="34" charset="-128"/>
              </a:rPr>
              <a:t>”</a:t>
            </a:r>
            <a:r>
              <a:rPr lang="en-GB" altLang="ja-JP">
                <a:solidFill>
                  <a:srgbClr val="000000"/>
                </a:solidFill>
                <a:latin typeface="Arial" panose="020B0604020202020204" pitchFamily="34" charset="0"/>
                <a:ea typeface="ＭＳ Ｐゴシック" panose="020B0600070205080204" pitchFamily="34" charset="-128"/>
              </a:rPr>
              <a:t> is awaiting approval by the ICTV and hence written inside quotes. Viral families that form largely unified or monophyletic groups are labeled with an asterisk. Virion morphotypes were mapped to ToP and illustrated with images from the ViralZone Web resource (</a:t>
            </a:r>
            <a:r>
              <a:rPr lang="en-GB" altLang="ja-JP" i="1">
                <a:solidFill>
                  <a:srgbClr val="000000"/>
                </a:solidFill>
                <a:latin typeface="Arial" panose="020B0604020202020204" pitchFamily="34" charset="0"/>
                <a:ea typeface="ＭＳ Ｐゴシック" panose="020B0600070205080204" pitchFamily="34" charset="-128"/>
              </a:rPr>
              <a:t>131</a:t>
            </a:r>
            <a:r>
              <a:rPr lang="en-GB" altLang="ja-JP">
                <a:solidFill>
                  <a:srgbClr val="000000"/>
                </a:solidFill>
                <a:latin typeface="Arial" panose="020B0604020202020204" pitchFamily="34" charset="0"/>
                <a:ea typeface="ＭＳ Ｐゴシック" panose="020B0600070205080204" pitchFamily="34" charset="-128"/>
              </a:rPr>
              <a:t>). No picture was available for </a:t>
            </a:r>
            <a:r>
              <a:rPr lang="en-GB" altLang="ja-JP" i="1">
                <a:solidFill>
                  <a:srgbClr val="000000"/>
                </a:solidFill>
                <a:latin typeface="Arial" panose="020B0604020202020204" pitchFamily="34" charset="0"/>
                <a:ea typeface="ＭＳ Ｐゴシック" panose="020B0600070205080204" pitchFamily="34" charset="-128"/>
              </a:rPr>
              <a:t>Turriviridae</a:t>
            </a:r>
            <a:r>
              <a:rPr lang="en-GB" altLang="ja-JP">
                <a:solidFill>
                  <a:srgbClr val="000000"/>
                </a:solidFill>
                <a:latin typeface="Arial" panose="020B0604020202020204" pitchFamily="34" charset="0"/>
                <a:ea typeface="ＭＳ Ｐゴシック" panose="020B0600070205080204" pitchFamily="34" charset="-128"/>
              </a:rPr>
              <a:t>. </a:t>
            </a:r>
            <a:r>
              <a:rPr lang="en-GB" altLang="ja-JP" i="1" baseline="33000">
                <a:solidFill>
                  <a:srgbClr val="000000"/>
                </a:solidFill>
                <a:latin typeface="Arial" panose="020B0604020202020204" pitchFamily="34" charset="0"/>
                <a:ea typeface="ＭＳ Ｐゴシック" panose="020B0600070205080204" pitchFamily="34" charset="-128"/>
              </a:rPr>
              <a:t>a</a:t>
            </a:r>
            <a:r>
              <a:rPr lang="en-GB" altLang="ja-JP">
                <a:solidFill>
                  <a:srgbClr val="000000"/>
                </a:solidFill>
                <a:latin typeface="Arial" panose="020B0604020202020204" pitchFamily="34" charset="0"/>
                <a:ea typeface="ＭＳ Ｐゴシック" panose="020B0600070205080204" pitchFamily="34" charset="-128"/>
              </a:rPr>
              <a:t>Actinobacteria, Bacteroidetes/Chlorobi, Chloroflexi, Cyanobacteria, Fibrobacter, Firmicutes, Planctomycetes, and Thermotogae. (</a:t>
            </a:r>
            <a:r>
              <a:rPr lang="en-GB" altLang="ja-JP" sz="1300" b="1">
                <a:solidFill>
                  <a:srgbClr val="000000"/>
                </a:solidFill>
                <a:latin typeface="Arial" panose="020B0604020202020204" pitchFamily="34" charset="0"/>
                <a:ea typeface="ＭＳ Ｐゴシック" panose="020B0600070205080204" pitchFamily="34" charset="-128"/>
              </a:rPr>
              <a:t>B</a:t>
            </a:r>
            <a:r>
              <a:rPr lang="en-GB" altLang="ja-JP">
                <a:solidFill>
                  <a:srgbClr val="000000"/>
                </a:solidFill>
                <a:latin typeface="Arial" panose="020B0604020202020204" pitchFamily="34" charset="0"/>
                <a:ea typeface="ＭＳ Ｐゴシック" panose="020B0600070205080204" pitchFamily="34" charset="-128"/>
              </a:rPr>
              <a:t>) A distance-based phylogenomic network reconstructed from the occurrence of 442 ABEV FSFs in randomly sampled 368 proteomes (uncorrected </a:t>
            </a:r>
            <a:r>
              <a:rPr lang="en-GB" altLang="ja-JP" i="1">
                <a:solidFill>
                  <a:srgbClr val="000000"/>
                </a:solidFill>
                <a:latin typeface="Arial" panose="020B0604020202020204" pitchFamily="34" charset="0"/>
                <a:ea typeface="ＭＳ Ｐゴシック" panose="020B0600070205080204" pitchFamily="34" charset="-128"/>
              </a:rPr>
              <a:t>P</a:t>
            </a:r>
            <a:r>
              <a:rPr lang="en-GB" altLang="ja-JP">
                <a:solidFill>
                  <a:srgbClr val="000000"/>
                </a:solidFill>
                <a:latin typeface="Arial" panose="020B0604020202020204" pitchFamily="34" charset="0"/>
                <a:ea typeface="ＭＳ Ｐゴシック" panose="020B0600070205080204" pitchFamily="34" charset="-128"/>
              </a:rPr>
              <a:t> distance; equal angle; least-squares fit = 99.46). Numbers on branches indicate BS support values. Taxa were colored for easy visualization. Important groups are labeled. </a:t>
            </a:r>
            <a:r>
              <a:rPr lang="en-GB" altLang="ja-JP" i="1" baseline="33000">
                <a:solidFill>
                  <a:srgbClr val="000000"/>
                </a:solidFill>
                <a:latin typeface="Arial" panose="020B0604020202020204" pitchFamily="34" charset="0"/>
                <a:ea typeface="ＭＳ Ｐゴシック" panose="020B0600070205080204" pitchFamily="34" charset="-128"/>
              </a:rPr>
              <a:t>b</a:t>
            </a:r>
            <a:r>
              <a:rPr lang="en-GB" altLang="ja-JP">
                <a:solidFill>
                  <a:srgbClr val="000000"/>
                </a:solidFill>
                <a:latin typeface="Arial" panose="020B0604020202020204" pitchFamily="34" charset="0"/>
                <a:ea typeface="ＭＳ Ｐゴシック" panose="020B0600070205080204" pitchFamily="34" charset="-128"/>
              </a:rPr>
              <a:t>Actinobacteria, Bacteroidetes/Chlorobi, Chloroflexi, Cyanobacteria, Deinococcus-Thermus, Fibrobacter, Firmicutes, and Planctomycetes. </a:t>
            </a:r>
            <a:r>
              <a:rPr lang="en-GB" altLang="ja-JP" i="1" baseline="33000">
                <a:solidFill>
                  <a:srgbClr val="000000"/>
                </a:solidFill>
                <a:latin typeface="Arial" panose="020B0604020202020204" pitchFamily="34" charset="0"/>
                <a:ea typeface="ＭＳ Ｐゴシック" panose="020B0600070205080204" pitchFamily="34" charset="-128"/>
              </a:rPr>
              <a:t>c</a:t>
            </a:r>
            <a:r>
              <a:rPr lang="en-GB" altLang="ja-JP">
                <a:solidFill>
                  <a:srgbClr val="000000"/>
                </a:solidFill>
                <a:latin typeface="Arial" panose="020B0604020202020204" pitchFamily="34" charset="0"/>
                <a:ea typeface="ＭＳ Ｐゴシック" panose="020B0600070205080204" pitchFamily="34" charset="-128"/>
              </a:rPr>
              <a:t>Amoebozoa and Chromalveolata.</a:t>
            </a:r>
            <a:endParaRPr lang="en-GB" altLang="en-US">
              <a:solidFill>
                <a:srgbClr val="000000"/>
              </a:solidFill>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E8DEF8F4-50E7-3C4D-852E-45CDAC90D6C2}"/>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B53BD6F-FEF2-F44E-95B4-0BC5E81AA0CD}" type="slidenum">
              <a:rPr lang="it-IT" altLang="en-US"/>
              <a:pPr>
                <a:spcBef>
                  <a:spcPct val="0"/>
                </a:spcBef>
              </a:pPr>
              <a:t>18</a:t>
            </a:fld>
            <a:endParaRPr lang="it-IT" altLang="en-US"/>
          </a:p>
        </p:txBody>
      </p:sp>
      <p:sp>
        <p:nvSpPr>
          <p:cNvPr id="34818" name="Rectangle 2">
            <a:extLst>
              <a:ext uri="{FF2B5EF4-FFF2-40B4-BE49-F238E27FC236}">
                <a16:creationId xmlns:a16="http://schemas.microsoft.com/office/drawing/2014/main" id="{FB150778-33FC-E148-8FC2-76444348D261}"/>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3A9A0DBE-2478-5D4A-8727-A09CA236BBA6}"/>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2CE01331-7178-1E4C-9B42-4DFF6BEA5C5B}"/>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C77560A4-93B6-FA44-BCFE-A7F1D5B4E59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3D73077B-9381-4C44-B13E-8774A2877DC1}"/>
              </a:ext>
            </a:extLst>
          </p:cNvPr>
          <p:cNvSpPr>
            <a:spLocks noGrp="1" noChangeArrowheads="1"/>
          </p:cNvSpPr>
          <p:nvPr>
            <p:ph type="sldNum" sz="quarter" idx="12"/>
          </p:nvPr>
        </p:nvSpPr>
        <p:spPr>
          <a:ln/>
        </p:spPr>
        <p:txBody>
          <a:bodyPr/>
          <a:lstStyle>
            <a:lvl1pPr>
              <a:defRPr/>
            </a:lvl1pPr>
          </a:lstStyle>
          <a:p>
            <a:pPr>
              <a:defRPr/>
            </a:pPr>
            <a:fld id="{0DDB8CE2-7E71-E64C-B654-E417DDE45F3B}" type="slidenum">
              <a:rPr lang="it-IT" altLang="en-US"/>
              <a:pPr>
                <a:defRPr/>
              </a:pPr>
              <a:t>‹#›</a:t>
            </a:fld>
            <a:endParaRPr lang="it-IT" altLang="en-US"/>
          </a:p>
        </p:txBody>
      </p:sp>
    </p:spTree>
    <p:extLst>
      <p:ext uri="{BB962C8B-B14F-4D97-AF65-F5344CB8AC3E}">
        <p14:creationId xmlns:p14="http://schemas.microsoft.com/office/powerpoint/2010/main" val="851959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9C45474A-DCBF-EA43-BEEE-554EC079DF4A}"/>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924956BF-49D9-AF47-9417-36CFE7A6DE3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E1EABA0D-ED09-F744-BAF2-64EFC8EC7130}"/>
              </a:ext>
            </a:extLst>
          </p:cNvPr>
          <p:cNvSpPr>
            <a:spLocks noGrp="1" noChangeArrowheads="1"/>
          </p:cNvSpPr>
          <p:nvPr>
            <p:ph type="sldNum" sz="quarter" idx="12"/>
          </p:nvPr>
        </p:nvSpPr>
        <p:spPr>
          <a:ln/>
        </p:spPr>
        <p:txBody>
          <a:bodyPr/>
          <a:lstStyle>
            <a:lvl1pPr>
              <a:defRPr/>
            </a:lvl1pPr>
          </a:lstStyle>
          <a:p>
            <a:pPr>
              <a:defRPr/>
            </a:pPr>
            <a:fld id="{211855B9-7E9C-A246-AEDB-6806FA759470}" type="slidenum">
              <a:rPr lang="it-IT" altLang="en-US"/>
              <a:pPr>
                <a:defRPr/>
              </a:pPr>
              <a:t>‹#›</a:t>
            </a:fld>
            <a:endParaRPr lang="it-IT" altLang="en-US"/>
          </a:p>
        </p:txBody>
      </p:sp>
    </p:spTree>
    <p:extLst>
      <p:ext uri="{BB962C8B-B14F-4D97-AF65-F5344CB8AC3E}">
        <p14:creationId xmlns:p14="http://schemas.microsoft.com/office/powerpoint/2010/main" val="343889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A48817C8-853A-964A-B866-1FEFBCC48C7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B64643FD-2C1C-2540-9413-0FED1457119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136050D-7A79-654E-9CC3-DDCB2FF45609}"/>
              </a:ext>
            </a:extLst>
          </p:cNvPr>
          <p:cNvSpPr>
            <a:spLocks noGrp="1" noChangeArrowheads="1"/>
          </p:cNvSpPr>
          <p:nvPr>
            <p:ph type="sldNum" sz="quarter" idx="12"/>
          </p:nvPr>
        </p:nvSpPr>
        <p:spPr>
          <a:ln/>
        </p:spPr>
        <p:txBody>
          <a:bodyPr/>
          <a:lstStyle>
            <a:lvl1pPr>
              <a:defRPr/>
            </a:lvl1pPr>
          </a:lstStyle>
          <a:p>
            <a:pPr>
              <a:defRPr/>
            </a:pPr>
            <a:fld id="{37480695-B5F3-1943-84C7-559ABF0FD8FD}" type="slidenum">
              <a:rPr lang="it-IT" altLang="en-US"/>
              <a:pPr>
                <a:defRPr/>
              </a:pPr>
              <a:t>‹#›</a:t>
            </a:fld>
            <a:endParaRPr lang="it-IT" altLang="en-US"/>
          </a:p>
        </p:txBody>
      </p:sp>
    </p:spTree>
    <p:extLst>
      <p:ext uri="{BB962C8B-B14F-4D97-AF65-F5344CB8AC3E}">
        <p14:creationId xmlns:p14="http://schemas.microsoft.com/office/powerpoint/2010/main" val="1727186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64FA0F9E-1928-6244-8D77-015B96CC7792}"/>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B7D8A774-82EE-F943-BAEE-50502969785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B9E4F09-C005-E24C-819D-F57187F1221E}"/>
              </a:ext>
            </a:extLst>
          </p:cNvPr>
          <p:cNvSpPr>
            <a:spLocks noGrp="1" noChangeArrowheads="1"/>
          </p:cNvSpPr>
          <p:nvPr>
            <p:ph type="sldNum" sz="quarter" idx="12"/>
          </p:nvPr>
        </p:nvSpPr>
        <p:spPr>
          <a:ln/>
        </p:spPr>
        <p:txBody>
          <a:bodyPr/>
          <a:lstStyle>
            <a:lvl1pPr>
              <a:defRPr/>
            </a:lvl1pPr>
          </a:lstStyle>
          <a:p>
            <a:pPr>
              <a:defRPr/>
            </a:pPr>
            <a:fld id="{58EE674A-9285-2044-A499-441CFB6B2F9F}" type="slidenum">
              <a:rPr lang="it-IT" altLang="en-US"/>
              <a:pPr>
                <a:defRPr/>
              </a:pPr>
              <a:t>‹#›</a:t>
            </a:fld>
            <a:endParaRPr lang="it-IT" altLang="en-US"/>
          </a:p>
        </p:txBody>
      </p:sp>
    </p:spTree>
    <p:extLst>
      <p:ext uri="{BB962C8B-B14F-4D97-AF65-F5344CB8AC3E}">
        <p14:creationId xmlns:p14="http://schemas.microsoft.com/office/powerpoint/2010/main" val="254223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647068B4-C3F2-674D-A587-0623EB48321D}"/>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EC3E6969-B7B7-7D45-8006-E2D94168E2B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A9F1A8B-4BE0-4748-A928-AC651499E6E4}"/>
              </a:ext>
            </a:extLst>
          </p:cNvPr>
          <p:cNvSpPr>
            <a:spLocks noGrp="1" noChangeArrowheads="1"/>
          </p:cNvSpPr>
          <p:nvPr>
            <p:ph type="sldNum" sz="quarter" idx="12"/>
          </p:nvPr>
        </p:nvSpPr>
        <p:spPr>
          <a:ln/>
        </p:spPr>
        <p:txBody>
          <a:bodyPr/>
          <a:lstStyle>
            <a:lvl1pPr>
              <a:defRPr/>
            </a:lvl1pPr>
          </a:lstStyle>
          <a:p>
            <a:pPr>
              <a:defRPr/>
            </a:pPr>
            <a:fld id="{615B17D3-53A9-6049-BEB7-EDF600EE7546}" type="slidenum">
              <a:rPr lang="it-IT" altLang="en-US"/>
              <a:pPr>
                <a:defRPr/>
              </a:pPr>
              <a:t>‹#›</a:t>
            </a:fld>
            <a:endParaRPr lang="it-IT" altLang="en-US"/>
          </a:p>
        </p:txBody>
      </p:sp>
    </p:spTree>
    <p:extLst>
      <p:ext uri="{BB962C8B-B14F-4D97-AF65-F5344CB8AC3E}">
        <p14:creationId xmlns:p14="http://schemas.microsoft.com/office/powerpoint/2010/main" val="1470479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D7E0D7F7-C381-BB46-BCF2-A1A97BFE7B8F}"/>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8731BC70-2DDE-AB45-A910-BB378C8E5BC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D68444F8-0DDF-574A-BAB2-2E1F28542AF6}"/>
              </a:ext>
            </a:extLst>
          </p:cNvPr>
          <p:cNvSpPr>
            <a:spLocks noGrp="1" noChangeArrowheads="1"/>
          </p:cNvSpPr>
          <p:nvPr>
            <p:ph type="sldNum" sz="quarter" idx="12"/>
          </p:nvPr>
        </p:nvSpPr>
        <p:spPr>
          <a:ln/>
        </p:spPr>
        <p:txBody>
          <a:bodyPr/>
          <a:lstStyle>
            <a:lvl1pPr>
              <a:defRPr/>
            </a:lvl1pPr>
          </a:lstStyle>
          <a:p>
            <a:pPr>
              <a:defRPr/>
            </a:pPr>
            <a:fld id="{34ECB037-8713-ED48-92FC-64D2B968FB05}" type="slidenum">
              <a:rPr lang="it-IT" altLang="en-US"/>
              <a:pPr>
                <a:defRPr/>
              </a:pPr>
              <a:t>‹#›</a:t>
            </a:fld>
            <a:endParaRPr lang="it-IT" altLang="en-US"/>
          </a:p>
        </p:txBody>
      </p:sp>
    </p:spTree>
    <p:extLst>
      <p:ext uri="{BB962C8B-B14F-4D97-AF65-F5344CB8AC3E}">
        <p14:creationId xmlns:p14="http://schemas.microsoft.com/office/powerpoint/2010/main" val="49836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607299A0-800B-D048-8107-B5508CCF5128}"/>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C7576700-C7C5-3E48-B3BF-B95423DB347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501600CC-8BEB-644A-AA98-BAABC162C159}"/>
              </a:ext>
            </a:extLst>
          </p:cNvPr>
          <p:cNvSpPr>
            <a:spLocks noGrp="1" noChangeArrowheads="1"/>
          </p:cNvSpPr>
          <p:nvPr>
            <p:ph type="sldNum" sz="quarter" idx="12"/>
          </p:nvPr>
        </p:nvSpPr>
        <p:spPr>
          <a:ln/>
        </p:spPr>
        <p:txBody>
          <a:bodyPr/>
          <a:lstStyle>
            <a:lvl1pPr>
              <a:defRPr/>
            </a:lvl1pPr>
          </a:lstStyle>
          <a:p>
            <a:pPr>
              <a:defRPr/>
            </a:pPr>
            <a:fld id="{E5794DFE-0F05-284D-8034-DDF44ACBCC91}" type="slidenum">
              <a:rPr lang="it-IT" altLang="en-US"/>
              <a:pPr>
                <a:defRPr/>
              </a:pPr>
              <a:t>‹#›</a:t>
            </a:fld>
            <a:endParaRPr lang="it-IT" altLang="en-US"/>
          </a:p>
        </p:txBody>
      </p:sp>
    </p:spTree>
    <p:extLst>
      <p:ext uri="{BB962C8B-B14F-4D97-AF65-F5344CB8AC3E}">
        <p14:creationId xmlns:p14="http://schemas.microsoft.com/office/powerpoint/2010/main" val="3928353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A1B1621B-A06A-6248-B3B4-BD4B2EB48740}"/>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DB364633-38F2-5546-B622-5D912527EED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55C9E5C5-8E25-654E-BD6A-C1C2B43133F7}"/>
              </a:ext>
            </a:extLst>
          </p:cNvPr>
          <p:cNvSpPr>
            <a:spLocks noGrp="1" noChangeArrowheads="1"/>
          </p:cNvSpPr>
          <p:nvPr>
            <p:ph type="sldNum" sz="quarter" idx="12"/>
          </p:nvPr>
        </p:nvSpPr>
        <p:spPr>
          <a:ln/>
        </p:spPr>
        <p:txBody>
          <a:bodyPr/>
          <a:lstStyle>
            <a:lvl1pPr>
              <a:defRPr/>
            </a:lvl1pPr>
          </a:lstStyle>
          <a:p>
            <a:pPr>
              <a:defRPr/>
            </a:pPr>
            <a:fld id="{C4664F0A-9AE6-C949-98E9-77C6ED6B52A5}" type="slidenum">
              <a:rPr lang="it-IT" altLang="en-US"/>
              <a:pPr>
                <a:defRPr/>
              </a:pPr>
              <a:t>‹#›</a:t>
            </a:fld>
            <a:endParaRPr lang="it-IT" altLang="en-US"/>
          </a:p>
        </p:txBody>
      </p:sp>
    </p:spTree>
    <p:extLst>
      <p:ext uri="{BB962C8B-B14F-4D97-AF65-F5344CB8AC3E}">
        <p14:creationId xmlns:p14="http://schemas.microsoft.com/office/powerpoint/2010/main" val="1505659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D3CA6CA-2D31-4144-A9B1-E72F3F46B93D}"/>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CB4550E0-0BF5-5A4C-90A3-D464780AB7A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0AFCF873-93BF-3D47-91DE-10A7D72BBF63}"/>
              </a:ext>
            </a:extLst>
          </p:cNvPr>
          <p:cNvSpPr>
            <a:spLocks noGrp="1" noChangeArrowheads="1"/>
          </p:cNvSpPr>
          <p:nvPr>
            <p:ph type="sldNum" sz="quarter" idx="12"/>
          </p:nvPr>
        </p:nvSpPr>
        <p:spPr>
          <a:ln/>
        </p:spPr>
        <p:txBody>
          <a:bodyPr/>
          <a:lstStyle>
            <a:lvl1pPr>
              <a:defRPr/>
            </a:lvl1pPr>
          </a:lstStyle>
          <a:p>
            <a:pPr>
              <a:defRPr/>
            </a:pPr>
            <a:fld id="{88004A9C-6D29-1441-879A-2250457C8D3A}" type="slidenum">
              <a:rPr lang="it-IT" altLang="en-US"/>
              <a:pPr>
                <a:defRPr/>
              </a:pPr>
              <a:t>‹#›</a:t>
            </a:fld>
            <a:endParaRPr lang="it-IT" altLang="en-US"/>
          </a:p>
        </p:txBody>
      </p:sp>
    </p:spTree>
    <p:extLst>
      <p:ext uri="{BB962C8B-B14F-4D97-AF65-F5344CB8AC3E}">
        <p14:creationId xmlns:p14="http://schemas.microsoft.com/office/powerpoint/2010/main" val="399333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47FFF926-95CE-D04F-9846-20F5D84DCB67}"/>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7BE2174B-A998-0145-8D50-827BA957310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BE966D7C-B75D-2B46-B42B-D5075640986E}"/>
              </a:ext>
            </a:extLst>
          </p:cNvPr>
          <p:cNvSpPr>
            <a:spLocks noGrp="1" noChangeArrowheads="1"/>
          </p:cNvSpPr>
          <p:nvPr>
            <p:ph type="sldNum" sz="quarter" idx="12"/>
          </p:nvPr>
        </p:nvSpPr>
        <p:spPr>
          <a:ln/>
        </p:spPr>
        <p:txBody>
          <a:bodyPr/>
          <a:lstStyle>
            <a:lvl1pPr>
              <a:defRPr/>
            </a:lvl1pPr>
          </a:lstStyle>
          <a:p>
            <a:pPr>
              <a:defRPr/>
            </a:pPr>
            <a:fld id="{2F2F08A7-FC92-D846-AAA8-89BCD925FC91}" type="slidenum">
              <a:rPr lang="it-IT" altLang="en-US"/>
              <a:pPr>
                <a:defRPr/>
              </a:pPr>
              <a:t>‹#›</a:t>
            </a:fld>
            <a:endParaRPr lang="it-IT" altLang="en-US"/>
          </a:p>
        </p:txBody>
      </p:sp>
    </p:spTree>
    <p:extLst>
      <p:ext uri="{BB962C8B-B14F-4D97-AF65-F5344CB8AC3E}">
        <p14:creationId xmlns:p14="http://schemas.microsoft.com/office/powerpoint/2010/main" val="2146258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1664C6E1-AFB2-024B-A1CC-02571409C865}"/>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7F12FDFD-66BC-0041-8969-7C9803077F1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471B8D0-D2D6-9947-8626-4EEE99A57E92}"/>
              </a:ext>
            </a:extLst>
          </p:cNvPr>
          <p:cNvSpPr>
            <a:spLocks noGrp="1" noChangeArrowheads="1"/>
          </p:cNvSpPr>
          <p:nvPr>
            <p:ph type="sldNum" sz="quarter" idx="12"/>
          </p:nvPr>
        </p:nvSpPr>
        <p:spPr>
          <a:ln/>
        </p:spPr>
        <p:txBody>
          <a:bodyPr/>
          <a:lstStyle>
            <a:lvl1pPr>
              <a:defRPr/>
            </a:lvl1pPr>
          </a:lstStyle>
          <a:p>
            <a:pPr>
              <a:defRPr/>
            </a:pPr>
            <a:fld id="{C517078B-A316-1C4F-93E6-6E9D943E264F}" type="slidenum">
              <a:rPr lang="it-IT" altLang="en-US"/>
              <a:pPr>
                <a:defRPr/>
              </a:pPr>
              <a:t>‹#›</a:t>
            </a:fld>
            <a:endParaRPr lang="it-IT" altLang="en-US"/>
          </a:p>
        </p:txBody>
      </p:sp>
    </p:spTree>
    <p:extLst>
      <p:ext uri="{BB962C8B-B14F-4D97-AF65-F5344CB8AC3E}">
        <p14:creationId xmlns:p14="http://schemas.microsoft.com/office/powerpoint/2010/main" val="2763508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58FCF0B-E37A-0044-9798-CFFD5FCB96D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 dello schema</a:t>
            </a:r>
          </a:p>
        </p:txBody>
      </p:sp>
      <p:sp>
        <p:nvSpPr>
          <p:cNvPr id="1027" name="Rectangle 3">
            <a:extLst>
              <a:ext uri="{FF2B5EF4-FFF2-40B4-BE49-F238E27FC236}">
                <a16:creationId xmlns:a16="http://schemas.microsoft.com/office/drawing/2014/main" id="{11DA8B96-09C3-8949-A045-1075CFCBD6D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1028" name="Rectangle 4">
            <a:extLst>
              <a:ext uri="{FF2B5EF4-FFF2-40B4-BE49-F238E27FC236}">
                <a16:creationId xmlns:a16="http://schemas.microsoft.com/office/drawing/2014/main" id="{288F06F0-2212-6B4C-B825-BAE564D73B2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a:defRPr/>
            </a:pPr>
            <a:endParaRPr lang="it-IT"/>
          </a:p>
        </p:txBody>
      </p:sp>
      <p:sp>
        <p:nvSpPr>
          <p:cNvPr id="1029" name="Rectangle 5">
            <a:extLst>
              <a:ext uri="{FF2B5EF4-FFF2-40B4-BE49-F238E27FC236}">
                <a16:creationId xmlns:a16="http://schemas.microsoft.com/office/drawing/2014/main" id="{48B8E448-E268-F64C-8EF0-ED69D815ED7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a:defRPr/>
            </a:pPr>
            <a:endParaRPr lang="it-IT"/>
          </a:p>
        </p:txBody>
      </p:sp>
      <p:sp>
        <p:nvSpPr>
          <p:cNvPr id="1030" name="Rectangle 6">
            <a:extLst>
              <a:ext uri="{FF2B5EF4-FFF2-40B4-BE49-F238E27FC236}">
                <a16:creationId xmlns:a16="http://schemas.microsoft.com/office/drawing/2014/main" id="{3E1D2457-3308-9E49-8FCB-7F1250A9185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panose="02020603050405020304" pitchFamily="18" charset="0"/>
              </a:defRPr>
            </a:lvl1pPr>
          </a:lstStyle>
          <a:p>
            <a:pPr>
              <a:defRPr/>
            </a:pPr>
            <a:fld id="{A29BF580-7842-9746-8F76-463B5E371B1E}"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179388" y="850900"/>
            <a:ext cx="8642350" cy="5530850"/>
          </a:xfrm>
        </p:spPr>
        <p:txBody>
          <a:bodyPr/>
          <a:lstStyle/>
          <a:p>
            <a:pPr eaLnBrk="1" hangingPunct="1"/>
            <a:br>
              <a:rPr lang="it-IT" sz="1600" b="1" i="1" dirty="0">
                <a:solidFill>
                  <a:srgbClr val="000066"/>
                </a:solidFill>
                <a:latin typeface="Arial" charset="0"/>
                <a:cs typeface="Arial" charset="0"/>
              </a:rPr>
            </a:br>
            <a:br>
              <a:rPr lang="it-IT" sz="1600" i="1" dirty="0">
                <a:latin typeface="Arial" charset="0"/>
                <a:cs typeface="Arial" charset="0"/>
              </a:rPr>
            </a:br>
            <a:r>
              <a:rPr lang="it-IT" sz="3600" dirty="0">
                <a:latin typeface="Arial" charset="0"/>
                <a:cs typeface="Arial" charset="0"/>
              </a:rPr>
              <a:t>Laurea Triennale in Ottica e Optometria</a:t>
            </a:r>
            <a:br>
              <a:rPr lang="it-IT" sz="4000" dirty="0">
                <a:latin typeface="Arial" charset="0"/>
                <a:cs typeface="Arial" charset="0"/>
              </a:rPr>
            </a:br>
            <a:br>
              <a:rPr lang="it-IT" sz="4000" dirty="0">
                <a:latin typeface="Arial" charset="0"/>
                <a:cs typeface="Arial" charset="0"/>
              </a:rPr>
            </a:br>
            <a:r>
              <a:rPr lang="it-IT" sz="6000" b="1" dirty="0">
                <a:solidFill>
                  <a:srgbClr val="980000"/>
                </a:solidFill>
                <a:latin typeface="Arial" charset="0"/>
                <a:cs typeface="Arial" charset="0"/>
              </a:rPr>
              <a:t>CORSO DI BIOLOGIA</a:t>
            </a:r>
            <a:br>
              <a:rPr lang="it-IT" sz="6000" b="1" dirty="0">
                <a:latin typeface="Arial" charset="0"/>
                <a:cs typeface="Arial" charset="0"/>
              </a:rPr>
            </a:br>
            <a:br>
              <a:rPr lang="it-IT" sz="3200" b="1" i="1" dirty="0">
                <a:latin typeface="Arial" charset="0"/>
                <a:cs typeface="Arial" charset="0"/>
              </a:rPr>
            </a:br>
            <a:r>
              <a:rPr lang="it-IT" i="1" dirty="0">
                <a:latin typeface="Arial" charset="0"/>
                <a:cs typeface="Arial" charset="0"/>
              </a:rPr>
              <a:t>Prof. Stefania Bortoluzzi</a:t>
            </a:r>
            <a:br>
              <a:rPr lang="it-IT" sz="3600" b="1" dirty="0">
                <a:latin typeface="Arial" charset="0"/>
                <a:cs typeface="Arial" charset="0"/>
              </a:rPr>
            </a:br>
            <a:br>
              <a:rPr lang="it-IT" sz="3600" b="1" dirty="0">
                <a:latin typeface="Arial" charset="0"/>
                <a:cs typeface="Arial" charset="0"/>
              </a:rPr>
            </a:br>
            <a:endParaRPr lang="it-IT" sz="2400" b="1" dirty="0">
              <a:latin typeface="Arial" charset="0"/>
              <a:cs typeface="Arial" charset="0"/>
            </a:endParaRPr>
          </a:p>
        </p:txBody>
      </p:sp>
      <p:graphicFrame>
        <p:nvGraphicFramePr>
          <p:cNvPr id="14338" name="Object 2"/>
          <p:cNvGraphicFramePr>
            <a:graphicFrameLocks noChangeAspect="1"/>
          </p:cNvGraphicFramePr>
          <p:nvPr/>
        </p:nvGraphicFramePr>
        <p:xfrm>
          <a:off x="-22225" y="23813"/>
          <a:ext cx="6651625" cy="357187"/>
        </p:xfrm>
        <a:graphic>
          <a:graphicData uri="http://schemas.openxmlformats.org/presentationml/2006/ole">
            <mc:AlternateContent xmlns:mc="http://schemas.openxmlformats.org/markup-compatibility/2006">
              <mc:Choice xmlns:v="urn:schemas-microsoft-com:vml" Requires="v">
                <p:oleObj name="CorelDRAW" r:id="rId2" imgW="0" imgH="0" progId="CorelDRAW.Graphic.11">
                  <p:embed/>
                </p:oleObj>
              </mc:Choice>
              <mc:Fallback>
                <p:oleObj name="CorelDRAW" r:id="rId2" imgW="0" imgH="0" progId="CorelDRAW.Graphic.11">
                  <p:embed/>
                  <p:pic>
                    <p:nvPicPr>
                      <p:cNvPr id="1433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23813"/>
                        <a:ext cx="6651625" cy="357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66CCFF"/>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43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423045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C6E8D9C2-D235-FD45-BAC9-BBBA807EB7BE}"/>
              </a:ext>
            </a:extLst>
          </p:cNvPr>
          <p:cNvSpPr>
            <a:spLocks noGrp="1" noChangeArrowheads="1"/>
          </p:cNvSpPr>
          <p:nvPr>
            <p:ph type="title"/>
          </p:nvPr>
        </p:nvSpPr>
        <p:spPr>
          <a:xfrm>
            <a:off x="179388" y="44450"/>
            <a:ext cx="5400675" cy="6524625"/>
          </a:xfrm>
        </p:spPr>
        <p:txBody>
          <a:bodyPr/>
          <a:lstStyle/>
          <a:p>
            <a:pPr algn="l" eaLnBrk="1" hangingPunct="1"/>
            <a:r>
              <a:rPr lang="it-IT" altLang="en-US" sz="4000" b="1">
                <a:solidFill>
                  <a:srgbClr val="000090"/>
                </a:solidFill>
                <a:latin typeface="Arial" panose="020B0604020202020204" pitchFamily="34" charset="0"/>
                <a:ea typeface="ＭＳ Ｐゴシック" panose="020B0600070205080204" pitchFamily="34" charset="-128"/>
              </a:rPr>
              <a:t>Domini</a:t>
            </a:r>
            <a:r>
              <a:rPr lang="it-IT" altLang="en-US" sz="4000" b="1">
                <a:solidFill>
                  <a:srgbClr val="800000"/>
                </a:solidFill>
                <a:latin typeface="Arial" panose="020B0604020202020204" pitchFamily="34" charset="0"/>
                <a:ea typeface="ＭＳ Ｐゴシック" panose="020B0600070205080204" pitchFamily="34" charset="-128"/>
              </a:rPr>
              <a:t> </a:t>
            </a:r>
            <a:br>
              <a:rPr lang="it-IT" altLang="en-US" sz="4000" b="1">
                <a:solidFill>
                  <a:srgbClr val="800000"/>
                </a:solidFill>
                <a:latin typeface="Arial" panose="020B0604020202020204" pitchFamily="34" charset="0"/>
                <a:ea typeface="ＭＳ Ｐゴシック" panose="020B0600070205080204" pitchFamily="34" charset="-128"/>
              </a:rPr>
            </a:br>
            <a:r>
              <a:rPr lang="it-IT" altLang="en-US" sz="4000" b="1">
                <a:solidFill>
                  <a:srgbClr val="800000"/>
                </a:solidFill>
                <a:latin typeface="Arial" panose="020B0604020202020204" pitchFamily="34" charset="0"/>
                <a:ea typeface="ＭＳ Ｐゴシック" panose="020B0600070205080204" pitchFamily="34" charset="-128"/>
              </a:rPr>
              <a:t>       </a:t>
            </a:r>
            <a:r>
              <a:rPr lang="it-IT" altLang="en-US" sz="4000" i="1">
                <a:solidFill>
                  <a:srgbClr val="32946A"/>
                </a:solidFill>
                <a:latin typeface="Arial" panose="020B0604020202020204" pitchFamily="34" charset="0"/>
                <a:ea typeface="ＭＳ Ｐゴシック" panose="020B0600070205080204" pitchFamily="34" charset="-128"/>
              </a:rPr>
              <a:t>Regni</a:t>
            </a:r>
            <a:br>
              <a:rPr lang="it-IT" altLang="en-US" sz="4000" i="1">
                <a:solidFill>
                  <a:srgbClr val="32946A"/>
                </a:solidFill>
                <a:latin typeface="Arial" panose="020B0604020202020204" pitchFamily="34" charset="0"/>
                <a:ea typeface="ＭＳ Ｐゴシック" panose="020B0600070205080204" pitchFamily="34" charset="-128"/>
              </a:rPr>
            </a:br>
            <a:br>
              <a:rPr lang="it-IT" altLang="en-US" sz="4000" b="1" i="1">
                <a:solidFill>
                  <a:srgbClr val="32946A"/>
                </a:solidFill>
                <a:latin typeface="Arial" panose="020B0604020202020204" pitchFamily="34" charset="0"/>
                <a:ea typeface="ＭＳ Ｐゴシック" panose="020B0600070205080204" pitchFamily="34" charset="-128"/>
              </a:rPr>
            </a:br>
            <a:r>
              <a:rPr lang="it-IT" altLang="en-US" sz="4000" b="1">
                <a:solidFill>
                  <a:srgbClr val="000090"/>
                </a:solidFill>
                <a:latin typeface="Arial" panose="020B0604020202020204" pitchFamily="34" charset="0"/>
                <a:ea typeface="ＭＳ Ｐゴシック" panose="020B0600070205080204" pitchFamily="34" charset="-128"/>
              </a:rPr>
              <a:t>Eucarioti</a:t>
            </a:r>
            <a:br>
              <a:rPr lang="it-IT" altLang="en-US" sz="4000">
                <a:solidFill>
                  <a:srgbClr val="194B19"/>
                </a:solidFill>
                <a:latin typeface="Arial" panose="020B0604020202020204" pitchFamily="34" charset="0"/>
                <a:ea typeface="ＭＳ Ｐゴシック" panose="020B0600070205080204" pitchFamily="34" charset="-128"/>
              </a:rPr>
            </a:br>
            <a:r>
              <a:rPr lang="it-IT" altLang="en-US" sz="4000" i="1">
                <a:solidFill>
                  <a:srgbClr val="194B19"/>
                </a:solidFill>
                <a:latin typeface="Arial" panose="020B0604020202020204" pitchFamily="34" charset="0"/>
                <a:ea typeface="ＭＳ Ｐゴシック" panose="020B0600070205080204" pitchFamily="34" charset="-128"/>
              </a:rPr>
              <a:t>	</a:t>
            </a:r>
            <a:r>
              <a:rPr lang="it-IT" altLang="en-US" sz="4000" i="1">
                <a:solidFill>
                  <a:srgbClr val="32946A"/>
                </a:solidFill>
                <a:latin typeface="Arial" panose="020B0604020202020204" pitchFamily="34" charset="0"/>
                <a:ea typeface="ＭＳ Ｐゴシック" panose="020B0600070205080204" pitchFamily="34" charset="-128"/>
              </a:rPr>
              <a:t>Protista</a:t>
            </a:r>
            <a:br>
              <a:rPr lang="it-IT" altLang="en-US" sz="4000" i="1">
                <a:solidFill>
                  <a:srgbClr val="32946A"/>
                </a:solidFill>
                <a:latin typeface="Arial" panose="020B0604020202020204" pitchFamily="34" charset="0"/>
                <a:ea typeface="ＭＳ Ｐゴシック" panose="020B0600070205080204" pitchFamily="34" charset="-128"/>
              </a:rPr>
            </a:br>
            <a:r>
              <a:rPr lang="it-IT" altLang="en-US" sz="4000" i="1">
                <a:solidFill>
                  <a:srgbClr val="32946A"/>
                </a:solidFill>
                <a:latin typeface="Arial" panose="020B0604020202020204" pitchFamily="34" charset="0"/>
                <a:ea typeface="ＭＳ Ｐゴシック" panose="020B0600070205080204" pitchFamily="34" charset="-128"/>
              </a:rPr>
              <a:t>	Plantae</a:t>
            </a:r>
            <a:br>
              <a:rPr lang="it-IT" altLang="en-US" sz="4000" i="1">
                <a:solidFill>
                  <a:srgbClr val="32946A"/>
                </a:solidFill>
                <a:latin typeface="Arial" panose="020B0604020202020204" pitchFamily="34" charset="0"/>
                <a:ea typeface="ＭＳ Ｐゴシック" panose="020B0600070205080204" pitchFamily="34" charset="-128"/>
              </a:rPr>
            </a:br>
            <a:r>
              <a:rPr lang="it-IT" altLang="en-US" sz="4000" i="1">
                <a:solidFill>
                  <a:srgbClr val="32946A"/>
                </a:solidFill>
                <a:latin typeface="Arial" panose="020B0604020202020204" pitchFamily="34" charset="0"/>
                <a:ea typeface="ＭＳ Ｐゴシック" panose="020B0600070205080204" pitchFamily="34" charset="-128"/>
              </a:rPr>
              <a:t>	Fungi</a:t>
            </a:r>
            <a:br>
              <a:rPr lang="it-IT" altLang="en-US" sz="4000" i="1">
                <a:solidFill>
                  <a:srgbClr val="32946A"/>
                </a:solidFill>
                <a:latin typeface="Arial" panose="020B0604020202020204" pitchFamily="34" charset="0"/>
                <a:ea typeface="ＭＳ Ｐゴシック" panose="020B0600070205080204" pitchFamily="34" charset="-128"/>
              </a:rPr>
            </a:br>
            <a:r>
              <a:rPr lang="it-IT" altLang="en-US" sz="4000" i="1">
                <a:solidFill>
                  <a:srgbClr val="32946A"/>
                </a:solidFill>
                <a:latin typeface="Arial" panose="020B0604020202020204" pitchFamily="34" charset="0"/>
                <a:ea typeface="ＭＳ Ｐゴシック" panose="020B0600070205080204" pitchFamily="34" charset="-128"/>
              </a:rPr>
              <a:t>	Animalia</a:t>
            </a:r>
            <a:br>
              <a:rPr lang="it-IT" altLang="en-US" sz="4000" i="1">
                <a:solidFill>
                  <a:srgbClr val="32946A"/>
                </a:solidFill>
                <a:latin typeface="Arial" panose="020B0604020202020204" pitchFamily="34" charset="0"/>
                <a:ea typeface="ＭＳ Ｐゴシック" panose="020B0600070205080204" pitchFamily="34" charset="-128"/>
              </a:rPr>
            </a:br>
            <a:r>
              <a:rPr lang="it-IT" altLang="en-US" sz="4000" b="1">
                <a:solidFill>
                  <a:srgbClr val="000090"/>
                </a:solidFill>
                <a:latin typeface="Arial" panose="020B0604020202020204" pitchFamily="34" charset="0"/>
                <a:ea typeface="ＭＳ Ｐゴシック" panose="020B0600070205080204" pitchFamily="34" charset="-128"/>
              </a:rPr>
              <a:t>Procarioti</a:t>
            </a:r>
            <a:br>
              <a:rPr lang="it-IT" altLang="en-US" sz="4000">
                <a:solidFill>
                  <a:srgbClr val="32946A"/>
                </a:solidFill>
                <a:latin typeface="Arial" panose="020B0604020202020204" pitchFamily="34" charset="0"/>
                <a:ea typeface="ＭＳ Ｐゴシック" panose="020B0600070205080204" pitchFamily="34" charset="-128"/>
              </a:rPr>
            </a:br>
            <a:r>
              <a:rPr lang="it-IT" altLang="en-US" sz="4000">
                <a:solidFill>
                  <a:srgbClr val="32946A"/>
                </a:solidFill>
                <a:latin typeface="Arial" panose="020B0604020202020204" pitchFamily="34" charset="0"/>
                <a:ea typeface="ＭＳ Ｐゴシック" panose="020B0600070205080204" pitchFamily="34" charset="-128"/>
              </a:rPr>
              <a:t>	Bacteria</a:t>
            </a:r>
            <a:br>
              <a:rPr lang="it-IT" altLang="en-US" sz="4000">
                <a:solidFill>
                  <a:srgbClr val="32946A"/>
                </a:solidFill>
                <a:latin typeface="Arial" panose="020B0604020202020204" pitchFamily="34" charset="0"/>
                <a:ea typeface="ＭＳ Ｐゴシック" panose="020B0600070205080204" pitchFamily="34" charset="-128"/>
              </a:rPr>
            </a:br>
            <a:r>
              <a:rPr lang="it-IT" altLang="en-US" sz="4000">
                <a:solidFill>
                  <a:srgbClr val="32946A"/>
                </a:solidFill>
                <a:latin typeface="Arial" panose="020B0604020202020204" pitchFamily="34" charset="0"/>
                <a:ea typeface="ＭＳ Ｐゴシック" panose="020B0600070205080204" pitchFamily="34" charset="-128"/>
              </a:rPr>
              <a:t>	Archaea</a:t>
            </a:r>
            <a:endParaRPr lang="it-IT" altLang="en-US" sz="4000">
              <a:latin typeface="Arial" panose="020B0604020202020204" pitchFamily="34" charset="0"/>
              <a:ea typeface="ＭＳ Ｐゴシック" panose="020B0600070205080204" pitchFamily="34" charset="-128"/>
            </a:endParaRPr>
          </a:p>
        </p:txBody>
      </p:sp>
      <p:pic>
        <p:nvPicPr>
          <p:cNvPr id="24578" name="Picture 3">
            <a:extLst>
              <a:ext uri="{FF2B5EF4-FFF2-40B4-BE49-F238E27FC236}">
                <a16:creationId xmlns:a16="http://schemas.microsoft.com/office/drawing/2014/main" id="{D2F6BCF7-3D9A-AC48-92B7-65EBC06701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76200"/>
            <a:ext cx="4000500" cy="7883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ccia destra 2">
            <a:extLst>
              <a:ext uri="{FF2B5EF4-FFF2-40B4-BE49-F238E27FC236}">
                <a16:creationId xmlns:a16="http://schemas.microsoft.com/office/drawing/2014/main" id="{2CEC448A-8952-4645-8500-1B0F9CAC7397}"/>
              </a:ext>
            </a:extLst>
          </p:cNvPr>
          <p:cNvSpPr>
            <a:spLocks noChangeArrowheads="1"/>
          </p:cNvSpPr>
          <p:nvPr/>
        </p:nvSpPr>
        <p:spPr bwMode="auto">
          <a:xfrm>
            <a:off x="0" y="0"/>
            <a:ext cx="9144000" cy="6813550"/>
          </a:xfrm>
          <a:prstGeom prst="rightArrow">
            <a:avLst>
              <a:gd name="adj1" fmla="val 50000"/>
              <a:gd name="adj2" fmla="val 24927"/>
            </a:avLst>
          </a:prstGeom>
          <a:blipFill dpi="0" rotWithShape="1">
            <a:blip r:embed="rId2"/>
            <a:srcRect/>
            <a:tile tx="0" ty="0" sx="100000" sy="100000" flip="none" algn="tl"/>
          </a:blipFill>
          <a:ln w="9525">
            <a:solidFill>
              <a:srgbClr val="FFFF99"/>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latin typeface="Times New Roman" panose="02020603050405020304" pitchFamily="18" charset="0"/>
            </a:endParaRPr>
          </a:p>
        </p:txBody>
      </p:sp>
      <p:pic>
        <p:nvPicPr>
          <p:cNvPr id="25602" name="Immagine 1" descr="Screen Shot 2013-09-30 at 3.37.08 PM.png">
            <a:extLst>
              <a:ext uri="{FF2B5EF4-FFF2-40B4-BE49-F238E27FC236}">
                <a16:creationId xmlns:a16="http://schemas.microsoft.com/office/drawing/2014/main" id="{12CEF235-1EBB-8044-9F57-6499ACA1CF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1916113"/>
            <a:ext cx="8294688" cy="2922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allout 1 4">
            <a:extLst>
              <a:ext uri="{FF2B5EF4-FFF2-40B4-BE49-F238E27FC236}">
                <a16:creationId xmlns:a16="http://schemas.microsoft.com/office/drawing/2014/main" id="{1137AC0A-62CC-6541-86BC-87611EBF11D0}"/>
              </a:ext>
            </a:extLst>
          </p:cNvPr>
          <p:cNvSpPr>
            <a:spLocks/>
          </p:cNvSpPr>
          <p:nvPr/>
        </p:nvSpPr>
        <p:spPr bwMode="auto">
          <a:xfrm>
            <a:off x="1403350" y="188913"/>
            <a:ext cx="1368425" cy="1295400"/>
          </a:xfrm>
          <a:prstGeom prst="borderCallout1">
            <a:avLst>
              <a:gd name="adj1" fmla="val 101426"/>
              <a:gd name="adj2" fmla="val 51157"/>
              <a:gd name="adj3" fmla="val 176690"/>
              <a:gd name="adj4" fmla="val 28653"/>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600" dirty="0" err="1">
                <a:latin typeface="Arial"/>
                <a:ea typeface="+mn-ea"/>
                <a:cs typeface="Arial"/>
              </a:rPr>
              <a:t>Discovery</a:t>
            </a:r>
            <a:r>
              <a:rPr lang="it-IT" sz="1600" dirty="0">
                <a:latin typeface="Arial"/>
                <a:ea typeface="+mn-ea"/>
                <a:cs typeface="Arial"/>
              </a:rPr>
              <a:t> of the </a:t>
            </a:r>
            <a:r>
              <a:rPr lang="it-IT" sz="1600" dirty="0" err="1">
                <a:latin typeface="Arial"/>
                <a:ea typeface="+mn-ea"/>
                <a:cs typeface="Arial"/>
              </a:rPr>
              <a:t>nucleus</a:t>
            </a:r>
            <a:r>
              <a:rPr lang="it-IT" sz="1600" dirty="0">
                <a:latin typeface="Arial"/>
                <a:ea typeface="+mn-ea"/>
                <a:cs typeface="Arial"/>
              </a:rPr>
              <a:t> and of non-</a:t>
            </a:r>
            <a:r>
              <a:rPr lang="it-IT" sz="1600" dirty="0" err="1">
                <a:latin typeface="Arial"/>
                <a:ea typeface="+mn-ea"/>
                <a:cs typeface="Arial"/>
              </a:rPr>
              <a:t>nucleated</a:t>
            </a:r>
            <a:r>
              <a:rPr lang="it-IT" sz="1600" dirty="0">
                <a:latin typeface="Arial"/>
                <a:ea typeface="+mn-ea"/>
                <a:cs typeface="Arial"/>
              </a:rPr>
              <a:t> </a:t>
            </a:r>
            <a:r>
              <a:rPr lang="it-IT" sz="1600" dirty="0" err="1">
                <a:latin typeface="Arial"/>
                <a:ea typeface="+mn-ea"/>
                <a:cs typeface="Arial"/>
              </a:rPr>
              <a:t>cells</a:t>
            </a:r>
            <a:r>
              <a:rPr lang="it-IT" sz="1600" dirty="0">
                <a:latin typeface="Arial"/>
                <a:ea typeface="+mn-ea"/>
                <a:cs typeface="Arial"/>
              </a:rPr>
              <a:t> </a:t>
            </a:r>
          </a:p>
        </p:txBody>
      </p:sp>
      <p:sp>
        <p:nvSpPr>
          <p:cNvPr id="7" name="Callout 1 6">
            <a:extLst>
              <a:ext uri="{FF2B5EF4-FFF2-40B4-BE49-F238E27FC236}">
                <a16:creationId xmlns:a16="http://schemas.microsoft.com/office/drawing/2014/main" id="{FF4836CC-DC16-8D44-807B-257A6D121552}"/>
              </a:ext>
            </a:extLst>
          </p:cNvPr>
          <p:cNvSpPr>
            <a:spLocks/>
          </p:cNvSpPr>
          <p:nvPr/>
        </p:nvSpPr>
        <p:spPr bwMode="auto">
          <a:xfrm>
            <a:off x="-36513" y="188913"/>
            <a:ext cx="1368426" cy="1295400"/>
          </a:xfrm>
          <a:prstGeom prst="borderCallout1">
            <a:avLst>
              <a:gd name="adj1" fmla="val 101426"/>
              <a:gd name="adj2" fmla="val 51157"/>
              <a:gd name="adj3" fmla="val 179333"/>
              <a:gd name="adj4" fmla="val 68000"/>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600" dirty="0" err="1">
                <a:latin typeface="Arial"/>
                <a:ea typeface="+mn-ea"/>
                <a:cs typeface="Arial"/>
              </a:rPr>
              <a:t>Microscopy</a:t>
            </a:r>
            <a:endParaRPr lang="it-IT" sz="1600" dirty="0">
              <a:latin typeface="Arial"/>
              <a:ea typeface="+mn-ea"/>
              <a:cs typeface="Arial"/>
            </a:endParaRPr>
          </a:p>
          <a:p>
            <a:pPr algn="ctr" eaLnBrk="1" hangingPunct="1">
              <a:defRPr/>
            </a:pPr>
            <a:r>
              <a:rPr lang="it-IT" sz="1100" dirty="0">
                <a:latin typeface="Arial"/>
                <a:ea typeface="+mn-ea"/>
                <a:cs typeface="Arial"/>
              </a:rPr>
              <a:t>Van </a:t>
            </a:r>
            <a:r>
              <a:rPr lang="it-IT" sz="1100" dirty="0" err="1">
                <a:latin typeface="Arial"/>
                <a:ea typeface="+mn-ea"/>
                <a:cs typeface="Arial"/>
              </a:rPr>
              <a:t>Leeuwenhoek</a:t>
            </a:r>
            <a:endParaRPr lang="it-IT" sz="1100" dirty="0">
              <a:latin typeface="Arial"/>
              <a:ea typeface="+mn-ea"/>
              <a:cs typeface="Arial"/>
            </a:endParaRPr>
          </a:p>
          <a:p>
            <a:pPr algn="ctr" eaLnBrk="1" hangingPunct="1">
              <a:defRPr/>
            </a:pPr>
            <a:r>
              <a:rPr lang="it-IT" sz="1600" dirty="0" err="1">
                <a:latin typeface="Arial"/>
                <a:ea typeface="+mn-ea"/>
                <a:cs typeface="Arial"/>
              </a:rPr>
              <a:t>Haeckel</a:t>
            </a:r>
            <a:endParaRPr lang="it-IT" sz="1600" dirty="0">
              <a:latin typeface="Arial"/>
              <a:ea typeface="+mn-ea"/>
              <a:cs typeface="Arial"/>
            </a:endParaRPr>
          </a:p>
        </p:txBody>
      </p:sp>
      <p:sp>
        <p:nvSpPr>
          <p:cNvPr id="8" name="Callout 1 7">
            <a:extLst>
              <a:ext uri="{FF2B5EF4-FFF2-40B4-BE49-F238E27FC236}">
                <a16:creationId xmlns:a16="http://schemas.microsoft.com/office/drawing/2014/main" id="{567F205E-63D4-CB47-A17F-C727E86C317D}"/>
              </a:ext>
            </a:extLst>
          </p:cNvPr>
          <p:cNvSpPr>
            <a:spLocks/>
          </p:cNvSpPr>
          <p:nvPr/>
        </p:nvSpPr>
        <p:spPr bwMode="auto">
          <a:xfrm>
            <a:off x="2844800" y="188913"/>
            <a:ext cx="1511300" cy="1295400"/>
          </a:xfrm>
          <a:prstGeom prst="borderCallout1">
            <a:avLst>
              <a:gd name="adj1" fmla="val 101426"/>
              <a:gd name="adj2" fmla="val 51157"/>
              <a:gd name="adj3" fmla="val 178676"/>
              <a:gd name="adj4" fmla="val 43106"/>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600" dirty="0">
                <a:latin typeface="Arial"/>
                <a:ea typeface="+mn-ea"/>
                <a:cs typeface="Arial"/>
              </a:rPr>
              <a:t>Fungi </a:t>
            </a:r>
            <a:r>
              <a:rPr lang="it-IT" sz="1600" dirty="0" err="1">
                <a:latin typeface="Arial"/>
                <a:ea typeface="+mn-ea"/>
                <a:cs typeface="Arial"/>
              </a:rPr>
              <a:t>separated</a:t>
            </a:r>
            <a:r>
              <a:rPr lang="it-IT" sz="1600" dirty="0">
                <a:latin typeface="Arial"/>
                <a:ea typeface="+mn-ea"/>
                <a:cs typeface="Arial"/>
              </a:rPr>
              <a:t> from </a:t>
            </a:r>
            <a:r>
              <a:rPr lang="it-IT" sz="1600" dirty="0" err="1">
                <a:latin typeface="Arial"/>
                <a:ea typeface="+mn-ea"/>
                <a:cs typeface="Arial"/>
              </a:rPr>
              <a:t>Plants</a:t>
            </a:r>
            <a:r>
              <a:rPr lang="it-IT" sz="1600" dirty="0">
                <a:latin typeface="Arial"/>
                <a:ea typeface="+mn-ea"/>
                <a:cs typeface="Arial"/>
              </a:rPr>
              <a:t> by </a:t>
            </a:r>
            <a:r>
              <a:rPr lang="it-IT" sz="1600" dirty="0" err="1">
                <a:latin typeface="Arial"/>
                <a:ea typeface="+mn-ea"/>
                <a:cs typeface="Arial"/>
              </a:rPr>
              <a:t>Whittaker</a:t>
            </a:r>
            <a:r>
              <a:rPr lang="it-IT" sz="1600" dirty="0">
                <a:latin typeface="Arial"/>
                <a:ea typeface="+mn-ea"/>
                <a:cs typeface="Arial"/>
              </a:rPr>
              <a:t> </a:t>
            </a:r>
            <a:r>
              <a:rPr lang="it-IT" sz="1600" dirty="0" err="1">
                <a:latin typeface="Arial"/>
                <a:ea typeface="+mn-ea"/>
                <a:cs typeface="Arial"/>
              </a:rPr>
              <a:t>as</a:t>
            </a:r>
            <a:r>
              <a:rPr lang="it-IT" sz="1600" dirty="0">
                <a:latin typeface="Arial"/>
                <a:ea typeface="+mn-ea"/>
                <a:cs typeface="Arial"/>
              </a:rPr>
              <a:t> </a:t>
            </a:r>
            <a:r>
              <a:rPr lang="it-IT" sz="1600" dirty="0" err="1">
                <a:latin typeface="Arial"/>
                <a:ea typeface="+mn-ea"/>
                <a:cs typeface="Arial"/>
              </a:rPr>
              <a:t>heterotrophs</a:t>
            </a:r>
            <a:endParaRPr lang="it-IT" sz="1600" dirty="0">
              <a:latin typeface="Arial"/>
              <a:ea typeface="+mn-ea"/>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2" descr="04_03aProkEukCellSize_L.jpg">
            <a:extLst>
              <a:ext uri="{FF2B5EF4-FFF2-40B4-BE49-F238E27FC236}">
                <a16:creationId xmlns:a16="http://schemas.microsoft.com/office/drawing/2014/main" id="{B76CAB6F-D3B5-F048-9DE4-E22EB1696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850" y="4508500"/>
            <a:ext cx="3168650" cy="237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pic>
      <p:sp>
        <p:nvSpPr>
          <p:cNvPr id="26626" name="Rectangle 2">
            <a:extLst>
              <a:ext uri="{FF2B5EF4-FFF2-40B4-BE49-F238E27FC236}">
                <a16:creationId xmlns:a16="http://schemas.microsoft.com/office/drawing/2014/main" id="{172F7DBD-AB38-7B41-882F-572AD40BDB41}"/>
              </a:ext>
            </a:extLst>
          </p:cNvPr>
          <p:cNvSpPr>
            <a:spLocks noGrp="1" noChangeArrowheads="1"/>
          </p:cNvSpPr>
          <p:nvPr>
            <p:ph type="title"/>
          </p:nvPr>
        </p:nvSpPr>
        <p:spPr>
          <a:xfrm>
            <a:off x="0" y="44450"/>
            <a:ext cx="9144000" cy="565150"/>
          </a:xfrm>
          <a:solidFill>
            <a:srgbClr val="CC0000"/>
          </a:solidFill>
        </p:spPr>
        <p:txBody>
          <a:bodyPr/>
          <a:lstStyle/>
          <a:p>
            <a:pPr eaLnBrk="1" hangingPunct="1"/>
            <a:r>
              <a:rPr lang="el-GR" altLang="en-US" sz="2800" b="1">
                <a:solidFill>
                  <a:schemeClr val="bg1"/>
                </a:solidFill>
                <a:latin typeface="Arial" panose="020B0604020202020204" pitchFamily="34" charset="0"/>
                <a:ea typeface="ＭＳ Ｐゴシック" panose="020B0600070205080204" pitchFamily="34" charset="-128"/>
              </a:rPr>
              <a:t>PRO</a:t>
            </a:r>
            <a:r>
              <a:rPr lang="en-US" altLang="en-US" sz="2800" b="1">
                <a:solidFill>
                  <a:schemeClr val="bg1"/>
                </a:solidFill>
                <a:latin typeface="Arial" panose="020B0604020202020204" pitchFamily="34" charset="0"/>
                <a:ea typeface="ＭＳ Ｐゴシック" panose="020B0600070205080204" pitchFamily="34" charset="-128"/>
              </a:rPr>
              <a:t>C</a:t>
            </a:r>
            <a:r>
              <a:rPr lang="el-GR" altLang="en-US" sz="2800" b="1">
                <a:solidFill>
                  <a:schemeClr val="bg1"/>
                </a:solidFill>
                <a:latin typeface="Arial" panose="020B0604020202020204" pitchFamily="34" charset="0"/>
                <a:ea typeface="ＭＳ Ｐゴシック" panose="020B0600070205080204" pitchFamily="34" charset="-128"/>
              </a:rPr>
              <a:t>AR</a:t>
            </a:r>
            <a:r>
              <a:rPr lang="en-US" altLang="en-US" sz="2800" b="1">
                <a:solidFill>
                  <a:schemeClr val="bg1"/>
                </a:solidFill>
                <a:latin typeface="Arial" panose="020B0604020202020204" pitchFamily="34" charset="0"/>
                <a:ea typeface="ＭＳ Ｐゴシック" panose="020B0600070205080204" pitchFamily="34" charset="-128"/>
              </a:rPr>
              <a:t>IOTI </a:t>
            </a:r>
            <a:r>
              <a:rPr lang="el-GR" altLang="en-US" sz="2800" b="1">
                <a:solidFill>
                  <a:schemeClr val="bg1"/>
                </a:solidFill>
                <a:latin typeface="Arial" panose="020B0604020202020204" pitchFamily="34" charset="0"/>
                <a:ea typeface="ＭＳ Ｐゴシック" panose="020B0600070205080204" pitchFamily="34" charset="-128"/>
              </a:rPr>
              <a:t> </a:t>
            </a:r>
            <a:r>
              <a:rPr lang="en-US" altLang="en-US" sz="2000" b="1" i="1">
                <a:solidFill>
                  <a:schemeClr val="bg1"/>
                </a:solidFill>
                <a:latin typeface="Arial" panose="020B0604020202020204" pitchFamily="34" charset="0"/>
                <a:ea typeface="ＭＳ Ｐゴシック" panose="020B0600070205080204" pitchFamily="34" charset="-128"/>
              </a:rPr>
              <a:t>CONTRO</a:t>
            </a:r>
            <a:r>
              <a:rPr lang="en-US" altLang="en-US" sz="2800" b="1">
                <a:solidFill>
                  <a:schemeClr val="bg1"/>
                </a:solidFill>
                <a:latin typeface="Arial" panose="020B0604020202020204" pitchFamily="34" charset="0"/>
                <a:ea typeface="ＭＳ Ｐゴシック" panose="020B0600070205080204" pitchFamily="34" charset="-128"/>
              </a:rPr>
              <a:t> </a:t>
            </a:r>
            <a:r>
              <a:rPr lang="el-GR" altLang="en-US" sz="2800" b="1">
                <a:solidFill>
                  <a:schemeClr val="bg1"/>
                </a:solidFill>
                <a:latin typeface="Arial" panose="020B0604020202020204" pitchFamily="34" charset="0"/>
                <a:ea typeface="ＭＳ Ｐゴシック" panose="020B0600070205080204" pitchFamily="34" charset="-128"/>
              </a:rPr>
              <a:t> EU</a:t>
            </a:r>
            <a:r>
              <a:rPr lang="en-US" altLang="en-US" sz="2800" b="1">
                <a:solidFill>
                  <a:schemeClr val="bg1"/>
                </a:solidFill>
                <a:latin typeface="Arial" panose="020B0604020202020204" pitchFamily="34" charset="0"/>
                <a:ea typeface="ＭＳ Ｐゴシック" panose="020B0600070205080204" pitchFamily="34" charset="-128"/>
              </a:rPr>
              <a:t>CARIOTI</a:t>
            </a:r>
            <a:endParaRPr lang="el-GR" altLang="en-US" sz="2800" b="1">
              <a:solidFill>
                <a:schemeClr val="bg1"/>
              </a:solidFill>
              <a:latin typeface="Arial" panose="020B0604020202020204" pitchFamily="34" charset="0"/>
              <a:ea typeface="ＭＳ Ｐゴシック" panose="020B0600070205080204" pitchFamily="34" charset="-128"/>
            </a:endParaRPr>
          </a:p>
        </p:txBody>
      </p:sp>
      <p:sp>
        <p:nvSpPr>
          <p:cNvPr id="26627" name="Rectangle 10">
            <a:extLst>
              <a:ext uri="{FF2B5EF4-FFF2-40B4-BE49-F238E27FC236}">
                <a16:creationId xmlns:a16="http://schemas.microsoft.com/office/drawing/2014/main" id="{8B0CCF57-8602-CB4E-ADF5-BB2A70DFAF58}"/>
              </a:ext>
            </a:extLst>
          </p:cNvPr>
          <p:cNvSpPr>
            <a:spLocks noGrp="1" noChangeArrowheads="1"/>
          </p:cNvSpPr>
          <p:nvPr>
            <p:ph type="body" sz="half" idx="1"/>
          </p:nvPr>
        </p:nvSpPr>
        <p:spPr>
          <a:xfrm>
            <a:off x="-323850" y="549275"/>
            <a:ext cx="3887788" cy="4495800"/>
          </a:xfrm>
          <a:noFill/>
        </p:spPr>
        <p:txBody>
          <a:bodyPr/>
          <a:lstStyle/>
          <a:p>
            <a:pPr marL="0" indent="0" algn="r" eaLnBrk="1" hangingPunct="1">
              <a:buFontTx/>
              <a:buNone/>
            </a:pPr>
            <a:r>
              <a:rPr lang="en-US" altLang="en-US" sz="2200" b="1">
                <a:latin typeface="Arial" panose="020B0604020202020204" pitchFamily="34" charset="0"/>
                <a:ea typeface="ＭＳ Ｐゴシック" panose="020B0600070205080204" pitchFamily="34" charset="-128"/>
                <a:cs typeface="Arial" panose="020B0604020202020204" pitchFamily="34" charset="0"/>
              </a:rPr>
              <a:t>Procarioti</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No nucleo</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No organelli delimitati da membrana</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Parete cellulare con peptidoglicano</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Dimensioni:  max alcuni micrometri (0.2-10 μm)</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No glicoproteine</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No citoscheletro</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Scissione binaria</a:t>
            </a:r>
          </a:p>
          <a:p>
            <a:pPr marL="0" indent="0" algn="r" eaLnBrk="1" hangingPunct="1">
              <a:buFontTx/>
              <a:buNone/>
            </a:pPr>
            <a:endParaRPr lang="en-US" altLang="en-US" sz="2200">
              <a:latin typeface="Arial" panose="020B0604020202020204" pitchFamily="34" charset="0"/>
              <a:ea typeface="ＭＳ Ｐゴシック" panose="020B0600070205080204" pitchFamily="34" charset="-128"/>
              <a:cs typeface="Arial" panose="020B0604020202020204" pitchFamily="34" charset="0"/>
            </a:endParaRPr>
          </a:p>
          <a:p>
            <a:pPr marL="0" indent="0" algn="r" eaLnBrk="1" hangingPunct="1">
              <a:buFontTx/>
              <a:buNone/>
            </a:pPr>
            <a:endParaRPr lang="en-US" altLang="en-US" sz="2200">
              <a:latin typeface="Arial" panose="020B0604020202020204" pitchFamily="34" charset="0"/>
              <a:ea typeface="ＭＳ Ｐゴシック" panose="020B0600070205080204" pitchFamily="34" charset="-128"/>
              <a:cs typeface="Arial" panose="020B0604020202020204" pitchFamily="34" charset="0"/>
            </a:endParaRPr>
          </a:p>
        </p:txBody>
      </p:sp>
      <p:sp>
        <p:nvSpPr>
          <p:cNvPr id="26628" name="Rectangle 11">
            <a:extLst>
              <a:ext uri="{FF2B5EF4-FFF2-40B4-BE49-F238E27FC236}">
                <a16:creationId xmlns:a16="http://schemas.microsoft.com/office/drawing/2014/main" id="{EFB22AA6-D50E-E34F-98EA-190E9AFFE45D}"/>
              </a:ext>
            </a:extLst>
          </p:cNvPr>
          <p:cNvSpPr>
            <a:spLocks noChangeArrowheads="1"/>
          </p:cNvSpPr>
          <p:nvPr/>
        </p:nvSpPr>
        <p:spPr bwMode="auto">
          <a:xfrm>
            <a:off x="4787900" y="560388"/>
            <a:ext cx="43561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buFontTx/>
              <a:buNone/>
            </a:pPr>
            <a:r>
              <a:rPr lang="en-US" altLang="en-US" sz="2200" b="1">
                <a:latin typeface="Arial" panose="020B0604020202020204" pitchFamily="34" charset="0"/>
                <a:cs typeface="Arial" panose="020B0604020202020204" pitchFamily="34" charset="0"/>
              </a:rPr>
              <a:t>Eucarioti</a:t>
            </a:r>
          </a:p>
          <a:p>
            <a:pPr eaLnBrk="1" hangingPunct="1">
              <a:buFontTx/>
              <a:buNone/>
            </a:pPr>
            <a:r>
              <a:rPr lang="en-US" altLang="en-US" sz="2200">
                <a:latin typeface="Arial" panose="020B0604020202020204" pitchFamily="34" charset="0"/>
                <a:cs typeface="Arial" panose="020B0604020202020204" pitchFamily="34" charset="0"/>
              </a:rPr>
              <a:t>Nucleo</a:t>
            </a:r>
          </a:p>
          <a:p>
            <a:pPr eaLnBrk="1" hangingPunct="1">
              <a:buFontTx/>
              <a:buNone/>
            </a:pPr>
            <a:r>
              <a:rPr lang="en-US" altLang="en-US" sz="2200">
                <a:latin typeface="Arial" panose="020B0604020202020204" pitchFamily="34" charset="0"/>
                <a:cs typeface="Arial" panose="020B0604020202020204" pitchFamily="34" charset="0"/>
              </a:rPr>
              <a:t>Organelli delimitati da membrana </a:t>
            </a:r>
          </a:p>
          <a:p>
            <a:pPr eaLnBrk="1" hangingPunct="1">
              <a:buFontTx/>
              <a:buNone/>
            </a:pPr>
            <a:endParaRPr lang="en-US" altLang="en-US" sz="1800">
              <a:latin typeface="Arial" panose="020B0604020202020204" pitchFamily="34" charset="0"/>
              <a:cs typeface="Arial" panose="020B0604020202020204" pitchFamily="34" charset="0"/>
            </a:endParaRPr>
          </a:p>
          <a:p>
            <a:pPr eaLnBrk="1" hangingPunct="1">
              <a:buFontTx/>
              <a:buNone/>
            </a:pPr>
            <a:r>
              <a:rPr lang="en-US" altLang="en-US" sz="2200">
                <a:latin typeface="Arial" panose="020B0604020202020204" pitchFamily="34" charset="0"/>
                <a:cs typeface="Arial" panose="020B0604020202020204" pitchFamily="34" charset="0"/>
              </a:rPr>
              <a:t>Mai peptigoglicano anche in cellule con parete</a:t>
            </a:r>
          </a:p>
          <a:p>
            <a:pPr eaLnBrk="1" hangingPunct="1">
              <a:buFontTx/>
              <a:buNone/>
            </a:pPr>
            <a:r>
              <a:rPr lang="en-US" altLang="en-US" sz="2200">
                <a:latin typeface="Arial" panose="020B0604020202020204" pitchFamily="34" charset="0"/>
                <a:cs typeface="Arial" panose="020B0604020202020204" pitchFamily="34" charset="0"/>
              </a:rPr>
              <a:t>Dimensioni:  anche 10 volte piu’ grandi dei procarioti (5-100 μm)</a:t>
            </a:r>
          </a:p>
          <a:p>
            <a:pPr eaLnBrk="1" hangingPunct="1">
              <a:buFontTx/>
              <a:buNone/>
            </a:pPr>
            <a:r>
              <a:rPr lang="en-US" altLang="en-US" sz="2200">
                <a:latin typeface="Arial" panose="020B0604020202020204" pitchFamily="34" charset="0"/>
                <a:cs typeface="Arial" panose="020B0604020202020204" pitchFamily="34" charset="0"/>
              </a:rPr>
              <a:t>Glicoproteine</a:t>
            </a:r>
          </a:p>
          <a:p>
            <a:pPr eaLnBrk="1" hangingPunct="1">
              <a:buFontTx/>
              <a:buNone/>
            </a:pPr>
            <a:r>
              <a:rPr lang="en-US" altLang="en-US" sz="2200">
                <a:latin typeface="Arial" panose="020B0604020202020204" pitchFamily="34" charset="0"/>
                <a:cs typeface="Arial" panose="020B0604020202020204" pitchFamily="34" charset="0"/>
              </a:rPr>
              <a:t>Citoscheletro</a:t>
            </a:r>
          </a:p>
          <a:p>
            <a:pPr eaLnBrk="1" hangingPunct="1">
              <a:buFontTx/>
              <a:buNone/>
            </a:pPr>
            <a:r>
              <a:rPr lang="en-US" altLang="en-US" sz="2200">
                <a:latin typeface="Arial" panose="020B0604020202020204" pitchFamily="34" charset="0"/>
                <a:cs typeface="Arial" panose="020B0604020202020204" pitchFamily="34" charset="0"/>
              </a:rPr>
              <a:t>Mitosi</a:t>
            </a:r>
          </a:p>
        </p:txBody>
      </p:sp>
      <p:sp>
        <p:nvSpPr>
          <p:cNvPr id="26629" name="AutoShape 14">
            <a:extLst>
              <a:ext uri="{FF2B5EF4-FFF2-40B4-BE49-F238E27FC236}">
                <a16:creationId xmlns:a16="http://schemas.microsoft.com/office/drawing/2014/main" id="{26A4A28E-BFDF-2044-B95B-EBFF49B91872}"/>
              </a:ext>
            </a:extLst>
          </p:cNvPr>
          <p:cNvSpPr>
            <a:spLocks noChangeArrowheads="1"/>
          </p:cNvSpPr>
          <p:nvPr/>
        </p:nvSpPr>
        <p:spPr bwMode="auto">
          <a:xfrm>
            <a:off x="3635375" y="1065213"/>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0" name="AutoShape 16">
            <a:extLst>
              <a:ext uri="{FF2B5EF4-FFF2-40B4-BE49-F238E27FC236}">
                <a16:creationId xmlns:a16="http://schemas.microsoft.com/office/drawing/2014/main" id="{3C84D3BE-ADF8-8E45-BB4A-226A675437A0}"/>
              </a:ext>
            </a:extLst>
          </p:cNvPr>
          <p:cNvSpPr>
            <a:spLocks noChangeArrowheads="1"/>
          </p:cNvSpPr>
          <p:nvPr/>
        </p:nvSpPr>
        <p:spPr bwMode="auto">
          <a:xfrm>
            <a:off x="3635375" y="1497013"/>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1" name="AutoShape 17">
            <a:extLst>
              <a:ext uri="{FF2B5EF4-FFF2-40B4-BE49-F238E27FC236}">
                <a16:creationId xmlns:a16="http://schemas.microsoft.com/office/drawing/2014/main" id="{992E4EF0-198F-8145-A63A-7CF160E08854}"/>
              </a:ext>
            </a:extLst>
          </p:cNvPr>
          <p:cNvSpPr>
            <a:spLocks noChangeArrowheads="1"/>
          </p:cNvSpPr>
          <p:nvPr/>
        </p:nvSpPr>
        <p:spPr bwMode="auto">
          <a:xfrm>
            <a:off x="3635375" y="2289175"/>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2" name="AutoShape 19">
            <a:extLst>
              <a:ext uri="{FF2B5EF4-FFF2-40B4-BE49-F238E27FC236}">
                <a16:creationId xmlns:a16="http://schemas.microsoft.com/office/drawing/2014/main" id="{99286E60-E87F-1743-9356-D16B046FC441}"/>
              </a:ext>
            </a:extLst>
          </p:cNvPr>
          <p:cNvSpPr>
            <a:spLocks noChangeArrowheads="1"/>
          </p:cNvSpPr>
          <p:nvPr/>
        </p:nvSpPr>
        <p:spPr bwMode="auto">
          <a:xfrm rot="1220277">
            <a:off x="3316288" y="4792663"/>
            <a:ext cx="355600" cy="304800"/>
          </a:xfrm>
          <a:prstGeom prst="leftRightArrow">
            <a:avLst>
              <a:gd name="adj1" fmla="val 50000"/>
              <a:gd name="adj2" fmla="val 35076"/>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3" name="AutoShape 20">
            <a:extLst>
              <a:ext uri="{FF2B5EF4-FFF2-40B4-BE49-F238E27FC236}">
                <a16:creationId xmlns:a16="http://schemas.microsoft.com/office/drawing/2014/main" id="{C83A629E-A71F-AB49-BAD5-F029CC1F35C9}"/>
              </a:ext>
            </a:extLst>
          </p:cNvPr>
          <p:cNvSpPr>
            <a:spLocks noChangeArrowheads="1"/>
          </p:cNvSpPr>
          <p:nvPr/>
        </p:nvSpPr>
        <p:spPr bwMode="auto">
          <a:xfrm>
            <a:off x="3635375" y="2997200"/>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4" name="AutoShape 20">
            <a:extLst>
              <a:ext uri="{FF2B5EF4-FFF2-40B4-BE49-F238E27FC236}">
                <a16:creationId xmlns:a16="http://schemas.microsoft.com/office/drawing/2014/main" id="{58EED9BC-D60F-F24A-9730-7D599C089C57}"/>
              </a:ext>
            </a:extLst>
          </p:cNvPr>
          <p:cNvSpPr>
            <a:spLocks noChangeArrowheads="1"/>
          </p:cNvSpPr>
          <p:nvPr/>
        </p:nvSpPr>
        <p:spPr bwMode="auto">
          <a:xfrm>
            <a:off x="3635375" y="3700463"/>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5" name="AutoShape 20">
            <a:extLst>
              <a:ext uri="{FF2B5EF4-FFF2-40B4-BE49-F238E27FC236}">
                <a16:creationId xmlns:a16="http://schemas.microsoft.com/office/drawing/2014/main" id="{C90284C1-921D-624C-A209-AC0010098B90}"/>
              </a:ext>
            </a:extLst>
          </p:cNvPr>
          <p:cNvSpPr>
            <a:spLocks noChangeArrowheads="1"/>
          </p:cNvSpPr>
          <p:nvPr/>
        </p:nvSpPr>
        <p:spPr bwMode="auto">
          <a:xfrm>
            <a:off x="3635375" y="4076700"/>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6" name="AutoShape 20">
            <a:extLst>
              <a:ext uri="{FF2B5EF4-FFF2-40B4-BE49-F238E27FC236}">
                <a16:creationId xmlns:a16="http://schemas.microsoft.com/office/drawing/2014/main" id="{E1F04CCA-3615-0545-8DFC-EDB28A8450F2}"/>
              </a:ext>
            </a:extLst>
          </p:cNvPr>
          <p:cNvSpPr>
            <a:spLocks noChangeArrowheads="1"/>
          </p:cNvSpPr>
          <p:nvPr/>
        </p:nvSpPr>
        <p:spPr bwMode="auto">
          <a:xfrm>
            <a:off x="3635375" y="4437063"/>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F9F0E224-82C0-A94D-8A74-BBF172278421}"/>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400" b="1">
                <a:solidFill>
                  <a:schemeClr val="bg1"/>
                </a:solidFill>
                <a:latin typeface="Arial" panose="020B0604020202020204" pitchFamily="34" charset="0"/>
              </a:rPr>
              <a:t>ARCHEOBATTERI ED EUBATTERI</a:t>
            </a:r>
          </a:p>
        </p:txBody>
      </p:sp>
      <p:sp>
        <p:nvSpPr>
          <p:cNvPr id="27650" name="Rectangle 8">
            <a:extLst>
              <a:ext uri="{FF2B5EF4-FFF2-40B4-BE49-F238E27FC236}">
                <a16:creationId xmlns:a16="http://schemas.microsoft.com/office/drawing/2014/main" id="{E9489953-7F59-DD4D-BD70-3B873AE2B25E}"/>
              </a:ext>
            </a:extLst>
          </p:cNvPr>
          <p:cNvSpPr>
            <a:spLocks noChangeArrowheads="1"/>
          </p:cNvSpPr>
          <p:nvPr/>
        </p:nvSpPr>
        <p:spPr bwMode="auto">
          <a:xfrm>
            <a:off x="0" y="1066800"/>
            <a:ext cx="91440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buFontTx/>
              <a:buNone/>
            </a:pPr>
            <a:r>
              <a:rPr lang="en-US" altLang="en-US" sz="2400" b="1">
                <a:latin typeface="Arial" panose="020B0604020202020204" pitchFamily="34" charset="0"/>
              </a:rPr>
              <a:t>Nel 1977, Carl Woese</a:t>
            </a:r>
            <a:r>
              <a:rPr lang="en-US" altLang="en-US" sz="2400">
                <a:latin typeface="Arial" panose="020B0604020202020204" pitchFamily="34" charset="0"/>
              </a:rPr>
              <a:t>, in base ad analisi della sequenza della subunita’ minore dell’RNA ribosomale (rRNA 16S), ha indicato l’esistenza di due domini per i procarioti:</a:t>
            </a:r>
          </a:p>
          <a:p>
            <a:pPr eaLnBrk="1" hangingPunct="1">
              <a:lnSpc>
                <a:spcPct val="90000"/>
              </a:lnSpc>
            </a:pPr>
            <a:r>
              <a:rPr lang="en-US" altLang="en-US" sz="2400" b="1" i="1">
                <a:solidFill>
                  <a:schemeClr val="accent2"/>
                </a:solidFill>
                <a:latin typeface="Arial" panose="020B0604020202020204" pitchFamily="34" charset="0"/>
              </a:rPr>
              <a:t>Archaea</a:t>
            </a:r>
            <a:r>
              <a:rPr lang="en-US" altLang="en-US" sz="2400">
                <a:latin typeface="Arial" panose="020B0604020202020204" pitchFamily="34" charset="0"/>
              </a:rPr>
              <a:t> </a:t>
            </a:r>
          </a:p>
          <a:p>
            <a:pPr lvl="1" eaLnBrk="1" hangingPunct="1">
              <a:lnSpc>
                <a:spcPct val="90000"/>
              </a:lnSpc>
            </a:pPr>
            <a:r>
              <a:rPr lang="en-US" altLang="en-US" sz="2400">
                <a:latin typeface="Arial" panose="020B0604020202020204" pitchFamily="34" charset="0"/>
              </a:rPr>
              <a:t>Senza peptidoglicano</a:t>
            </a:r>
          </a:p>
          <a:p>
            <a:pPr lvl="1" eaLnBrk="1" hangingPunct="1">
              <a:lnSpc>
                <a:spcPct val="90000"/>
              </a:lnSpc>
            </a:pPr>
            <a:r>
              <a:rPr lang="en-US" altLang="en-US" sz="2400">
                <a:latin typeface="Arial" panose="020B0604020202020204" pitchFamily="34" charset="0"/>
              </a:rPr>
              <a:t>Metanogeni</a:t>
            </a:r>
          </a:p>
          <a:p>
            <a:pPr lvl="1" eaLnBrk="1" hangingPunct="1">
              <a:lnSpc>
                <a:spcPct val="90000"/>
              </a:lnSpc>
            </a:pPr>
            <a:r>
              <a:rPr lang="en-US" altLang="en-US" sz="2400">
                <a:latin typeface="Arial" panose="020B0604020202020204" pitchFamily="34" charset="0"/>
              </a:rPr>
              <a:t>Lipidi con legami etere</a:t>
            </a:r>
          </a:p>
          <a:p>
            <a:pPr lvl="1" eaLnBrk="1" hangingPunct="1">
              <a:lnSpc>
                <a:spcPct val="90000"/>
              </a:lnSpc>
            </a:pPr>
            <a:r>
              <a:rPr lang="en-GB" altLang="en-US" sz="2400">
                <a:latin typeface="Arial" panose="020B0604020202020204" pitchFamily="34" charset="0"/>
              </a:rPr>
              <a:t>RNA Polimerasi complesse e insensibili alla rifamicina</a:t>
            </a:r>
            <a:endParaRPr lang="en-US" altLang="en-US" sz="2400">
              <a:latin typeface="Arial" panose="020B0604020202020204" pitchFamily="34" charset="0"/>
            </a:endParaRPr>
          </a:p>
          <a:p>
            <a:pPr lvl="1" eaLnBrk="1" hangingPunct="1">
              <a:lnSpc>
                <a:spcPct val="90000"/>
              </a:lnSpc>
            </a:pPr>
            <a:r>
              <a:rPr lang="en-US" altLang="en-US" sz="2400">
                <a:latin typeface="Arial" panose="020B0604020202020204" pitchFamily="34" charset="0"/>
              </a:rPr>
              <a:t>Vivono in condizioni simili a quelle “</a:t>
            </a:r>
            <a:r>
              <a:rPr lang="en-US" altLang="ja-JP" sz="2400">
                <a:latin typeface="Arial" panose="020B0604020202020204" pitchFamily="34" charset="0"/>
              </a:rPr>
              <a:t>della terra primitiva</a:t>
            </a:r>
            <a:r>
              <a:rPr lang="en-US" altLang="en-US" sz="2400">
                <a:latin typeface="Arial" panose="020B0604020202020204" pitchFamily="34" charset="0"/>
              </a:rPr>
              <a:t>”</a:t>
            </a:r>
            <a:endParaRPr lang="en-US" altLang="ja-JP" sz="2400">
              <a:latin typeface="Arial" panose="020B0604020202020204" pitchFamily="34" charset="0"/>
            </a:endParaRPr>
          </a:p>
          <a:p>
            <a:pPr lvl="1" eaLnBrk="1" hangingPunct="1">
              <a:lnSpc>
                <a:spcPct val="90000"/>
              </a:lnSpc>
            </a:pPr>
            <a:r>
              <a:rPr lang="en-US" altLang="en-US" sz="2400">
                <a:latin typeface="Arial" panose="020B0604020202020204" pitchFamily="34" charset="0"/>
              </a:rPr>
              <a:t>Alofili, termofili ed acidofili estremi</a:t>
            </a:r>
            <a:endParaRPr lang="en-US" altLang="en-US" sz="2400" i="1">
              <a:latin typeface="Arial" panose="020B0604020202020204" pitchFamily="34" charset="0"/>
            </a:endParaRPr>
          </a:p>
          <a:p>
            <a:pPr eaLnBrk="1" hangingPunct="1">
              <a:lnSpc>
                <a:spcPct val="90000"/>
              </a:lnSpc>
            </a:pPr>
            <a:r>
              <a:rPr lang="en-US" altLang="en-US" sz="2400" b="1" i="1">
                <a:solidFill>
                  <a:srgbClr val="3333CC"/>
                </a:solidFill>
                <a:latin typeface="Arial" panose="020B0604020202020204" pitchFamily="34" charset="0"/>
              </a:rPr>
              <a:t>Bacteria</a:t>
            </a:r>
          </a:p>
          <a:p>
            <a:pPr lvl="1" eaLnBrk="1" hangingPunct="1">
              <a:lnSpc>
                <a:spcPct val="90000"/>
              </a:lnSpc>
            </a:pPr>
            <a:r>
              <a:rPr lang="en-US" altLang="en-US" sz="2400">
                <a:latin typeface="Arial" panose="020B0604020202020204" pitchFamily="34" charset="0"/>
              </a:rPr>
              <a:t>Con parete di peptidoglicano</a:t>
            </a:r>
          </a:p>
          <a:p>
            <a:pPr lvl="1" eaLnBrk="1" hangingPunct="1">
              <a:lnSpc>
                <a:spcPct val="90000"/>
              </a:lnSpc>
            </a:pPr>
            <a:r>
              <a:rPr lang="en-US" altLang="en-US" sz="2400">
                <a:latin typeface="Arial" panose="020B0604020202020204" pitchFamily="34" charset="0"/>
              </a:rPr>
              <a:t>Sensibili alla rifamicina che blocca la trascrizione</a:t>
            </a:r>
          </a:p>
          <a:p>
            <a:pPr lvl="1" eaLnBrk="1" hangingPunct="1">
              <a:lnSpc>
                <a:spcPct val="90000"/>
              </a:lnSpc>
            </a:pPr>
            <a:r>
              <a:rPr lang="en-GB" altLang="en-US" sz="2400">
                <a:latin typeface="Arial" panose="020B0604020202020204" pitchFamily="34" charset="0"/>
              </a:rPr>
              <a:t>Lipidi con legami estere</a:t>
            </a:r>
            <a:endParaRPr lang="en-US" altLang="en-US" sz="2400">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magine 1">
            <a:extLst>
              <a:ext uri="{FF2B5EF4-FFF2-40B4-BE49-F238E27FC236}">
                <a16:creationId xmlns:a16="http://schemas.microsoft.com/office/drawing/2014/main" id="{E867ECA3-DDAD-F946-815B-DD94DAF7AD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1341438"/>
            <a:ext cx="6289675" cy="424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4" name="Rectangle 5">
            <a:extLst>
              <a:ext uri="{FF2B5EF4-FFF2-40B4-BE49-F238E27FC236}">
                <a16:creationId xmlns:a16="http://schemas.microsoft.com/office/drawing/2014/main" id="{B98B1CD3-87EC-7E42-8B32-68628B63E8A3}"/>
              </a:ext>
            </a:extLst>
          </p:cNvPr>
          <p:cNvSpPr>
            <a:spLocks noChangeArrowheads="1"/>
          </p:cNvSpPr>
          <p:nvPr/>
        </p:nvSpPr>
        <p:spPr bwMode="auto">
          <a:xfrm>
            <a:off x="0" y="0"/>
            <a:ext cx="9144000" cy="5492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t>
            </a:r>
            <a:r>
              <a:rPr lang="ja-JP" altLang="it-IT" sz="2800" b="1">
                <a:solidFill>
                  <a:schemeClr val="bg1"/>
                </a:solidFill>
                <a:latin typeface="Arial" panose="020B0604020202020204" pitchFamily="34" charset="0"/>
              </a:rPr>
              <a:t>’</a:t>
            </a:r>
            <a:r>
              <a:rPr lang="it-IT" altLang="ja-JP" sz="2800" b="1">
                <a:solidFill>
                  <a:schemeClr val="bg1"/>
                </a:solidFill>
                <a:latin typeface="Arial" panose="020B0604020202020204" pitchFamily="34" charset="0"/>
              </a:rPr>
              <a:t>albero della vita – The tree of life</a:t>
            </a:r>
            <a:endParaRPr lang="it-IT" altLang="en-US" sz="2800" b="1">
              <a:solidFill>
                <a:schemeClr val="bg1"/>
              </a:solidFill>
              <a:latin typeface="Arial" panose="020B0604020202020204" pitchFamily="34" charset="0"/>
            </a:endParaRPr>
          </a:p>
        </p:txBody>
      </p:sp>
      <p:sp>
        <p:nvSpPr>
          <p:cNvPr id="28675" name="Rectangle 2">
            <a:extLst>
              <a:ext uri="{FF2B5EF4-FFF2-40B4-BE49-F238E27FC236}">
                <a16:creationId xmlns:a16="http://schemas.microsoft.com/office/drawing/2014/main" id="{D6F8A5CD-0AD2-EE4B-A2F4-6698DD8CBC54}"/>
              </a:ext>
            </a:extLst>
          </p:cNvPr>
          <p:cNvSpPr txBox="1">
            <a:spLocks noChangeArrowheads="1"/>
          </p:cNvSpPr>
          <p:nvPr/>
        </p:nvSpPr>
        <p:spPr bwMode="auto">
          <a:xfrm>
            <a:off x="1835150" y="476250"/>
            <a:ext cx="5400675" cy="652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4000" b="1">
                <a:solidFill>
                  <a:srgbClr val="800000"/>
                </a:solidFill>
                <a:latin typeface="Arial" panose="020B0604020202020204" pitchFamily="34" charset="0"/>
              </a:rPr>
              <a:t>3 Domini</a:t>
            </a:r>
            <a:br>
              <a:rPr lang="it-IT" altLang="en-US" sz="4000">
                <a:solidFill>
                  <a:srgbClr val="194B19"/>
                </a:solidFill>
                <a:latin typeface="Arial" panose="020B0604020202020204" pitchFamily="34" charset="0"/>
              </a:rPr>
            </a:br>
            <a:endParaRPr lang="it-IT" altLang="en-US" sz="4000">
              <a:solidFill>
                <a:schemeClr val="tx2"/>
              </a:solidFill>
              <a:latin typeface="Arial" panose="020B0604020202020204" pitchFamily="34" charset="0"/>
            </a:endParaRPr>
          </a:p>
        </p:txBody>
      </p:sp>
      <p:sp>
        <p:nvSpPr>
          <p:cNvPr id="28676" name="Rettangolo 4">
            <a:extLst>
              <a:ext uri="{FF2B5EF4-FFF2-40B4-BE49-F238E27FC236}">
                <a16:creationId xmlns:a16="http://schemas.microsoft.com/office/drawing/2014/main" id="{D73A7FAC-3915-764B-B25F-4F1517D735F8}"/>
              </a:ext>
            </a:extLst>
          </p:cNvPr>
          <p:cNvSpPr>
            <a:spLocks noChangeArrowheads="1"/>
          </p:cNvSpPr>
          <p:nvPr/>
        </p:nvSpPr>
        <p:spPr bwMode="auto">
          <a:xfrm>
            <a:off x="6156325" y="1557338"/>
            <a:ext cx="2987675" cy="397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600"/>
              </a:spcBef>
            </a:pPr>
            <a:r>
              <a:rPr lang="it-IT" altLang="en-US" sz="2200">
                <a:latin typeface="Arial" panose="020B0604020202020204" pitchFamily="34" charset="0"/>
              </a:rPr>
              <a:t>Higher genetic difference between Archea and Bacteria  than between the two groups and the Eukaryotes</a:t>
            </a:r>
          </a:p>
          <a:p>
            <a:pPr eaLnBrk="1" hangingPunct="1">
              <a:spcBef>
                <a:spcPts val="600"/>
              </a:spcBef>
            </a:pPr>
            <a:endParaRPr lang="it-IT" altLang="en-US" sz="2200">
              <a:latin typeface="Arial" panose="020B0604020202020204" pitchFamily="34" charset="0"/>
            </a:endParaRPr>
          </a:p>
          <a:p>
            <a:pPr eaLnBrk="1" hangingPunct="1">
              <a:spcBef>
                <a:spcPts val="600"/>
              </a:spcBef>
            </a:pPr>
            <a:r>
              <a:rPr lang="it-IT" altLang="en-US" sz="2200">
                <a:latin typeface="Arial" panose="020B0604020202020204" pitchFamily="34" charset="0"/>
              </a:rPr>
              <a:t>Close relationships among all Eukaryotes</a:t>
            </a:r>
          </a:p>
        </p:txBody>
      </p:sp>
      <p:sp>
        <p:nvSpPr>
          <p:cNvPr id="28677" name="Rettangolo 1">
            <a:extLst>
              <a:ext uri="{FF2B5EF4-FFF2-40B4-BE49-F238E27FC236}">
                <a16:creationId xmlns:a16="http://schemas.microsoft.com/office/drawing/2014/main" id="{4C8B7E4B-24BE-A142-9032-5C1929A80CB2}"/>
              </a:ext>
            </a:extLst>
          </p:cNvPr>
          <p:cNvSpPr>
            <a:spLocks noChangeArrowheads="1"/>
          </p:cNvSpPr>
          <p:nvPr/>
        </p:nvSpPr>
        <p:spPr bwMode="auto">
          <a:xfrm>
            <a:off x="179388" y="5765800"/>
            <a:ext cx="8785225"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600"/>
              </a:spcBef>
              <a:buFontTx/>
              <a:buNone/>
            </a:pPr>
            <a:r>
              <a:rPr lang="it-IT" altLang="en-US" sz="2400">
                <a:solidFill>
                  <a:srgbClr val="000090"/>
                </a:solidFill>
                <a:latin typeface="Arial" panose="020B0604020202020204" pitchFamily="34" charset="0"/>
              </a:rPr>
              <a:t>The phylogenetic tree based on rRNA data (Woese et al. 1977), showing the separation of Bacteria, Archaea, and Eukaryotes.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ccia destra 2">
            <a:extLst>
              <a:ext uri="{FF2B5EF4-FFF2-40B4-BE49-F238E27FC236}">
                <a16:creationId xmlns:a16="http://schemas.microsoft.com/office/drawing/2014/main" id="{ADE79C2D-12C3-E947-9E27-ECA4B0C95E33}"/>
              </a:ext>
            </a:extLst>
          </p:cNvPr>
          <p:cNvSpPr>
            <a:spLocks noChangeArrowheads="1"/>
          </p:cNvSpPr>
          <p:nvPr/>
        </p:nvSpPr>
        <p:spPr bwMode="auto">
          <a:xfrm>
            <a:off x="0" y="0"/>
            <a:ext cx="9144000" cy="6813550"/>
          </a:xfrm>
          <a:prstGeom prst="rightArrow">
            <a:avLst>
              <a:gd name="adj1" fmla="val 50000"/>
              <a:gd name="adj2" fmla="val 24927"/>
            </a:avLst>
          </a:prstGeom>
          <a:blipFill dpi="0" rotWithShape="1">
            <a:blip r:embed="rId2"/>
            <a:srcRect/>
            <a:tile tx="0" ty="0" sx="100000" sy="100000" flip="none" algn="tl"/>
          </a:blipFill>
          <a:ln w="9525">
            <a:solidFill>
              <a:srgbClr val="FFFF99"/>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latin typeface="Times New Roman" panose="02020603050405020304" pitchFamily="18" charset="0"/>
            </a:endParaRPr>
          </a:p>
        </p:txBody>
      </p:sp>
      <p:pic>
        <p:nvPicPr>
          <p:cNvPr id="29698" name="Immagine 1" descr="Screen Shot 2013-09-30 at 3.37.08 PM.png">
            <a:extLst>
              <a:ext uri="{FF2B5EF4-FFF2-40B4-BE49-F238E27FC236}">
                <a16:creationId xmlns:a16="http://schemas.microsoft.com/office/drawing/2014/main" id="{CFBFD1F1-AD4A-A84A-8014-3EB164215D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1916113"/>
            <a:ext cx="8294688" cy="2922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Callout 1 8">
            <a:extLst>
              <a:ext uri="{FF2B5EF4-FFF2-40B4-BE49-F238E27FC236}">
                <a16:creationId xmlns:a16="http://schemas.microsoft.com/office/drawing/2014/main" id="{10EAF77B-21EF-5C4B-9907-79C3FF23C4D8}"/>
              </a:ext>
            </a:extLst>
          </p:cNvPr>
          <p:cNvSpPr>
            <a:spLocks/>
          </p:cNvSpPr>
          <p:nvPr/>
        </p:nvSpPr>
        <p:spPr bwMode="auto">
          <a:xfrm>
            <a:off x="4067175" y="188913"/>
            <a:ext cx="1441450" cy="1295400"/>
          </a:xfrm>
          <a:prstGeom prst="borderCallout1">
            <a:avLst>
              <a:gd name="adj1" fmla="val 101426"/>
              <a:gd name="adj2" fmla="val 51157"/>
              <a:gd name="adj3" fmla="val 176204"/>
              <a:gd name="adj4" fmla="val 81968"/>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eaLnBrk="1" hangingPunct="1">
              <a:defRPr/>
            </a:pPr>
            <a:r>
              <a:rPr lang="it-IT" sz="1300" dirty="0">
                <a:latin typeface="Arial"/>
                <a:ea typeface="+mn-ea"/>
                <a:cs typeface="Arial"/>
              </a:rPr>
              <a:t>The </a:t>
            </a:r>
            <a:r>
              <a:rPr lang="it-IT" sz="1300" dirty="0" err="1">
                <a:latin typeface="Arial"/>
                <a:ea typeface="+mn-ea"/>
                <a:cs typeface="Arial"/>
              </a:rPr>
              <a:t>difference</a:t>
            </a:r>
            <a:r>
              <a:rPr lang="it-IT" sz="1300" dirty="0">
                <a:latin typeface="Arial"/>
                <a:ea typeface="+mn-ea"/>
                <a:cs typeface="Arial"/>
              </a:rPr>
              <a:t> </a:t>
            </a:r>
            <a:r>
              <a:rPr lang="it-IT" sz="1300" dirty="0" err="1">
                <a:latin typeface="Arial"/>
                <a:ea typeface="+mn-ea"/>
                <a:cs typeface="Arial"/>
              </a:rPr>
              <a:t>between</a:t>
            </a:r>
            <a:r>
              <a:rPr lang="it-IT" sz="1300" dirty="0">
                <a:latin typeface="Arial"/>
                <a:ea typeface="+mn-ea"/>
                <a:cs typeface="Arial"/>
              </a:rPr>
              <a:t> </a:t>
            </a:r>
            <a:r>
              <a:rPr lang="it-IT" sz="1300" dirty="0" err="1">
                <a:latin typeface="Arial"/>
                <a:ea typeface="+mn-ea"/>
                <a:cs typeface="Arial"/>
              </a:rPr>
              <a:t>bacteria</a:t>
            </a:r>
            <a:r>
              <a:rPr lang="it-IT" sz="1300" dirty="0">
                <a:latin typeface="Arial"/>
                <a:ea typeface="+mn-ea"/>
                <a:cs typeface="Arial"/>
              </a:rPr>
              <a:t> and Archea </a:t>
            </a:r>
            <a:r>
              <a:rPr lang="it-IT" sz="1300" dirty="0" err="1">
                <a:latin typeface="Arial"/>
                <a:ea typeface="+mn-ea"/>
                <a:cs typeface="Arial"/>
              </a:rPr>
              <a:t>considered</a:t>
            </a:r>
            <a:r>
              <a:rPr lang="it-IT" sz="1300" dirty="0">
                <a:latin typeface="Arial"/>
                <a:ea typeface="+mn-ea"/>
                <a:cs typeface="Arial"/>
              </a:rPr>
              <a:t> more </a:t>
            </a:r>
            <a:r>
              <a:rPr lang="it-IT" sz="1300" dirty="0" err="1">
                <a:latin typeface="Arial"/>
                <a:ea typeface="+mn-ea"/>
                <a:cs typeface="Arial"/>
              </a:rPr>
              <a:t>important</a:t>
            </a:r>
            <a:endParaRPr lang="it-IT" sz="1300" dirty="0">
              <a:latin typeface="Arial"/>
              <a:ea typeface="+mn-ea"/>
              <a:cs typeface="Arial"/>
            </a:endParaRPr>
          </a:p>
        </p:txBody>
      </p:sp>
      <p:sp>
        <p:nvSpPr>
          <p:cNvPr id="10" name="Callout 1 9">
            <a:extLst>
              <a:ext uri="{FF2B5EF4-FFF2-40B4-BE49-F238E27FC236}">
                <a16:creationId xmlns:a16="http://schemas.microsoft.com/office/drawing/2014/main" id="{62E1106F-32D2-0844-A6EF-A621D6CACF65}"/>
              </a:ext>
            </a:extLst>
          </p:cNvPr>
          <p:cNvSpPr>
            <a:spLocks/>
          </p:cNvSpPr>
          <p:nvPr/>
        </p:nvSpPr>
        <p:spPr bwMode="auto">
          <a:xfrm>
            <a:off x="5651500" y="188913"/>
            <a:ext cx="1728788" cy="1295400"/>
          </a:xfrm>
          <a:prstGeom prst="borderCallout1">
            <a:avLst>
              <a:gd name="adj1" fmla="val 101426"/>
              <a:gd name="adj2" fmla="val 51157"/>
              <a:gd name="adj3" fmla="val 176204"/>
              <a:gd name="adj4" fmla="val 29523"/>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eaLnBrk="1" hangingPunct="1">
              <a:defRPr/>
            </a:pPr>
            <a:r>
              <a:rPr lang="it-IT" sz="1300" dirty="0" err="1">
                <a:latin typeface="Arial"/>
                <a:ea typeface="+mn-ea"/>
                <a:cs typeface="Arial"/>
              </a:rPr>
              <a:t>Separation</a:t>
            </a:r>
            <a:r>
              <a:rPr lang="it-IT" sz="1300" dirty="0">
                <a:latin typeface="Arial"/>
                <a:ea typeface="+mn-ea"/>
                <a:cs typeface="Arial"/>
              </a:rPr>
              <a:t> of </a:t>
            </a:r>
            <a:r>
              <a:rPr lang="it-IT" sz="1300" dirty="0" err="1">
                <a:latin typeface="Arial"/>
                <a:ea typeface="+mn-ea"/>
                <a:cs typeface="Arial"/>
              </a:rPr>
              <a:t>Chromista</a:t>
            </a:r>
            <a:r>
              <a:rPr lang="it-IT" sz="1300" dirty="0">
                <a:latin typeface="Arial"/>
                <a:ea typeface="+mn-ea"/>
                <a:cs typeface="Arial"/>
              </a:rPr>
              <a:t> from </a:t>
            </a:r>
            <a:r>
              <a:rPr lang="it-IT" sz="1300" dirty="0" err="1">
                <a:latin typeface="Arial"/>
                <a:ea typeface="+mn-ea"/>
                <a:cs typeface="Arial"/>
              </a:rPr>
              <a:t>plants</a:t>
            </a:r>
            <a:endParaRPr lang="it-IT" sz="1300" dirty="0">
              <a:latin typeface="Arial"/>
              <a:ea typeface="+mn-ea"/>
              <a:cs typeface="Arial"/>
            </a:endParaRPr>
          </a:p>
          <a:p>
            <a:pPr eaLnBrk="1" hangingPunct="1">
              <a:defRPr/>
            </a:pPr>
            <a:r>
              <a:rPr lang="it-IT" sz="1300" dirty="0" err="1">
                <a:latin typeface="Arial"/>
                <a:ea typeface="+mn-ea"/>
                <a:cs typeface="Arial"/>
              </a:rPr>
              <a:t>Discovery</a:t>
            </a:r>
            <a:r>
              <a:rPr lang="it-IT" sz="1300" dirty="0">
                <a:latin typeface="Arial"/>
                <a:ea typeface="+mn-ea"/>
                <a:cs typeface="Arial"/>
              </a:rPr>
              <a:t> of </a:t>
            </a:r>
            <a:r>
              <a:rPr lang="it-IT" sz="1300" dirty="0" err="1">
                <a:latin typeface="Arial"/>
                <a:ea typeface="+mn-ea"/>
                <a:cs typeface="Arial"/>
              </a:rPr>
              <a:t>Archeozoa</a:t>
            </a:r>
            <a:r>
              <a:rPr lang="it-IT" sz="1300" dirty="0">
                <a:latin typeface="Arial"/>
                <a:ea typeface="+mn-ea"/>
                <a:cs typeface="Arial"/>
              </a:rPr>
              <a:t> </a:t>
            </a:r>
            <a:r>
              <a:rPr lang="it-IT" sz="1300" dirty="0" err="1">
                <a:latin typeface="Arial"/>
                <a:ea typeface="+mn-ea"/>
                <a:cs typeface="Arial"/>
              </a:rPr>
              <a:t>protists</a:t>
            </a:r>
            <a:r>
              <a:rPr lang="it-IT" sz="1300" dirty="0">
                <a:latin typeface="Arial"/>
                <a:ea typeface="+mn-ea"/>
                <a:cs typeface="Arial"/>
              </a:rPr>
              <a:t> </a:t>
            </a:r>
            <a:r>
              <a:rPr lang="it-IT" sz="1300" dirty="0" err="1">
                <a:latin typeface="Arial"/>
                <a:ea typeface="+mn-ea"/>
                <a:cs typeface="Arial"/>
              </a:rPr>
              <a:t>without</a:t>
            </a:r>
            <a:r>
              <a:rPr lang="it-IT" sz="1300" dirty="0">
                <a:latin typeface="Arial"/>
                <a:ea typeface="+mn-ea"/>
                <a:cs typeface="Arial"/>
              </a:rPr>
              <a:t> </a:t>
            </a:r>
            <a:r>
              <a:rPr lang="it-IT" sz="1300" dirty="0" err="1">
                <a:latin typeface="Arial"/>
                <a:ea typeface="+mn-ea"/>
                <a:cs typeface="Arial"/>
              </a:rPr>
              <a:t>mitochondria</a:t>
            </a:r>
            <a:endParaRPr lang="it-IT" sz="1300" dirty="0">
              <a:latin typeface="Arial"/>
              <a:ea typeface="+mn-ea"/>
              <a:cs typeface="Arial"/>
            </a:endParaRPr>
          </a:p>
        </p:txBody>
      </p:sp>
      <p:sp>
        <p:nvSpPr>
          <p:cNvPr id="11" name="Callout 1 10">
            <a:extLst>
              <a:ext uri="{FF2B5EF4-FFF2-40B4-BE49-F238E27FC236}">
                <a16:creationId xmlns:a16="http://schemas.microsoft.com/office/drawing/2014/main" id="{49FBE778-C91A-7E44-B702-4626375AFC87}"/>
              </a:ext>
            </a:extLst>
          </p:cNvPr>
          <p:cNvSpPr>
            <a:spLocks/>
          </p:cNvSpPr>
          <p:nvPr/>
        </p:nvSpPr>
        <p:spPr bwMode="auto">
          <a:xfrm>
            <a:off x="1258888" y="188913"/>
            <a:ext cx="1368425" cy="1295400"/>
          </a:xfrm>
          <a:prstGeom prst="borderCallout1">
            <a:avLst>
              <a:gd name="adj1" fmla="val 101426"/>
              <a:gd name="adj2" fmla="val 51157"/>
              <a:gd name="adj3" fmla="val 178676"/>
              <a:gd name="adj4" fmla="val 40569"/>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400" dirty="0" err="1">
                <a:latin typeface="Arial"/>
                <a:ea typeface="+mn-ea"/>
                <a:cs typeface="Arial"/>
              </a:rPr>
              <a:t>Discovery</a:t>
            </a:r>
            <a:r>
              <a:rPr lang="it-IT" sz="1400" dirty="0">
                <a:latin typeface="Arial"/>
                <a:ea typeface="+mn-ea"/>
                <a:cs typeface="Arial"/>
              </a:rPr>
              <a:t> of the </a:t>
            </a:r>
            <a:r>
              <a:rPr lang="it-IT" sz="1400" dirty="0" err="1">
                <a:latin typeface="Arial"/>
                <a:ea typeface="+mn-ea"/>
                <a:cs typeface="Arial"/>
              </a:rPr>
              <a:t>nucleus</a:t>
            </a:r>
            <a:r>
              <a:rPr lang="it-IT" sz="1400" dirty="0">
                <a:latin typeface="Arial"/>
                <a:ea typeface="+mn-ea"/>
                <a:cs typeface="Arial"/>
              </a:rPr>
              <a:t> and of non-</a:t>
            </a:r>
            <a:r>
              <a:rPr lang="it-IT" sz="1400" dirty="0" err="1">
                <a:latin typeface="Arial"/>
                <a:ea typeface="+mn-ea"/>
                <a:cs typeface="Arial"/>
              </a:rPr>
              <a:t>nucleated</a:t>
            </a:r>
            <a:r>
              <a:rPr lang="it-IT" sz="1400" dirty="0">
                <a:latin typeface="Arial"/>
                <a:ea typeface="+mn-ea"/>
                <a:cs typeface="Arial"/>
              </a:rPr>
              <a:t> </a:t>
            </a:r>
            <a:r>
              <a:rPr lang="it-IT" sz="1400" dirty="0" err="1">
                <a:latin typeface="Arial"/>
                <a:ea typeface="+mn-ea"/>
                <a:cs typeface="Arial"/>
              </a:rPr>
              <a:t>cells</a:t>
            </a:r>
            <a:r>
              <a:rPr lang="it-IT" sz="1400" dirty="0">
                <a:latin typeface="Arial"/>
                <a:ea typeface="+mn-ea"/>
                <a:cs typeface="Arial"/>
              </a:rPr>
              <a:t> </a:t>
            </a:r>
          </a:p>
        </p:txBody>
      </p:sp>
      <p:sp>
        <p:nvSpPr>
          <p:cNvPr id="12" name="Callout 1 11">
            <a:extLst>
              <a:ext uri="{FF2B5EF4-FFF2-40B4-BE49-F238E27FC236}">
                <a16:creationId xmlns:a16="http://schemas.microsoft.com/office/drawing/2014/main" id="{6FDE5250-956E-ED4B-BE96-49371BA4372B}"/>
              </a:ext>
            </a:extLst>
          </p:cNvPr>
          <p:cNvSpPr>
            <a:spLocks/>
          </p:cNvSpPr>
          <p:nvPr/>
        </p:nvSpPr>
        <p:spPr bwMode="auto">
          <a:xfrm>
            <a:off x="107950" y="188913"/>
            <a:ext cx="1079500" cy="1295400"/>
          </a:xfrm>
          <a:prstGeom prst="borderCallout1">
            <a:avLst>
              <a:gd name="adj1" fmla="val 101426"/>
              <a:gd name="adj2" fmla="val 51157"/>
              <a:gd name="adj3" fmla="val 179333"/>
              <a:gd name="adj4" fmla="val 68000"/>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400" dirty="0" err="1">
                <a:latin typeface="Arial"/>
                <a:ea typeface="+mn-ea"/>
                <a:cs typeface="Arial"/>
              </a:rPr>
              <a:t>Microscopy</a:t>
            </a:r>
            <a:endParaRPr lang="it-IT" sz="1400" dirty="0">
              <a:latin typeface="Arial"/>
              <a:ea typeface="+mn-ea"/>
              <a:cs typeface="Arial"/>
            </a:endParaRPr>
          </a:p>
          <a:p>
            <a:pPr algn="ctr" eaLnBrk="1" hangingPunct="1">
              <a:defRPr/>
            </a:pPr>
            <a:r>
              <a:rPr lang="it-IT" sz="1050" dirty="0">
                <a:latin typeface="Arial"/>
                <a:ea typeface="+mn-ea"/>
                <a:cs typeface="Arial"/>
              </a:rPr>
              <a:t>Van </a:t>
            </a:r>
            <a:r>
              <a:rPr lang="it-IT" sz="1050" dirty="0" err="1">
                <a:latin typeface="Arial"/>
                <a:ea typeface="+mn-ea"/>
                <a:cs typeface="Arial"/>
              </a:rPr>
              <a:t>Leeuwenhoek</a:t>
            </a:r>
            <a:endParaRPr lang="it-IT" sz="1050" dirty="0">
              <a:latin typeface="Arial"/>
              <a:ea typeface="+mn-ea"/>
              <a:cs typeface="Arial"/>
            </a:endParaRPr>
          </a:p>
          <a:p>
            <a:pPr algn="ctr" eaLnBrk="1" hangingPunct="1">
              <a:defRPr/>
            </a:pPr>
            <a:r>
              <a:rPr lang="it-IT" sz="1400" dirty="0" err="1">
                <a:latin typeface="Arial"/>
                <a:ea typeface="+mn-ea"/>
                <a:cs typeface="Arial"/>
              </a:rPr>
              <a:t>Haeckel</a:t>
            </a:r>
            <a:endParaRPr lang="it-IT" sz="1400" dirty="0">
              <a:latin typeface="Arial"/>
              <a:ea typeface="+mn-ea"/>
              <a:cs typeface="Arial"/>
            </a:endParaRPr>
          </a:p>
        </p:txBody>
      </p:sp>
      <p:sp>
        <p:nvSpPr>
          <p:cNvPr id="13" name="Callout 1 12">
            <a:extLst>
              <a:ext uri="{FF2B5EF4-FFF2-40B4-BE49-F238E27FC236}">
                <a16:creationId xmlns:a16="http://schemas.microsoft.com/office/drawing/2014/main" id="{803E522E-E3FD-594B-A2EE-352FC42C0964}"/>
              </a:ext>
            </a:extLst>
          </p:cNvPr>
          <p:cNvSpPr>
            <a:spLocks/>
          </p:cNvSpPr>
          <p:nvPr/>
        </p:nvSpPr>
        <p:spPr bwMode="auto">
          <a:xfrm>
            <a:off x="2700338" y="188913"/>
            <a:ext cx="1295400" cy="1295400"/>
          </a:xfrm>
          <a:prstGeom prst="borderCallout1">
            <a:avLst>
              <a:gd name="adj1" fmla="val 101426"/>
              <a:gd name="adj2" fmla="val 51157"/>
              <a:gd name="adj3" fmla="val 178676"/>
              <a:gd name="adj4" fmla="val 56162"/>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400" dirty="0">
                <a:latin typeface="Arial"/>
                <a:ea typeface="+mn-ea"/>
                <a:cs typeface="Arial"/>
              </a:rPr>
              <a:t>Fungi </a:t>
            </a:r>
            <a:r>
              <a:rPr lang="it-IT" sz="1400" dirty="0" err="1">
                <a:latin typeface="Arial"/>
                <a:ea typeface="+mn-ea"/>
                <a:cs typeface="Arial"/>
              </a:rPr>
              <a:t>separated</a:t>
            </a:r>
            <a:r>
              <a:rPr lang="it-IT" sz="1400" dirty="0">
                <a:latin typeface="Arial"/>
                <a:ea typeface="+mn-ea"/>
                <a:cs typeface="Arial"/>
              </a:rPr>
              <a:t> from </a:t>
            </a:r>
            <a:r>
              <a:rPr lang="it-IT" sz="1400" dirty="0" err="1">
                <a:latin typeface="Arial"/>
                <a:ea typeface="+mn-ea"/>
                <a:cs typeface="Arial"/>
              </a:rPr>
              <a:t>Plants</a:t>
            </a:r>
            <a:r>
              <a:rPr lang="it-IT" sz="1400" dirty="0">
                <a:latin typeface="Arial"/>
                <a:ea typeface="+mn-ea"/>
                <a:cs typeface="Arial"/>
              </a:rPr>
              <a:t> by </a:t>
            </a:r>
            <a:r>
              <a:rPr lang="it-IT" sz="1400" dirty="0" err="1">
                <a:latin typeface="Arial"/>
                <a:ea typeface="+mn-ea"/>
                <a:cs typeface="Arial"/>
              </a:rPr>
              <a:t>Wittaker</a:t>
            </a:r>
            <a:endParaRPr lang="it-IT" sz="1400" dirty="0">
              <a:latin typeface="Arial"/>
              <a:ea typeface="+mn-ea"/>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magine 3" descr="Screen Shot 2013-09-30 at 3.29.19 PM.png">
            <a:extLst>
              <a:ext uri="{FF2B5EF4-FFF2-40B4-BE49-F238E27FC236}">
                <a16:creationId xmlns:a16="http://schemas.microsoft.com/office/drawing/2014/main" id="{D4EEC3FA-1FB3-8249-82C4-FE9F3ECB6A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115888"/>
            <a:ext cx="7231063" cy="631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2" name="Rettangolo 4">
            <a:extLst>
              <a:ext uri="{FF2B5EF4-FFF2-40B4-BE49-F238E27FC236}">
                <a16:creationId xmlns:a16="http://schemas.microsoft.com/office/drawing/2014/main" id="{BD906852-C203-5F40-8C3A-B71468EBD2A4}"/>
              </a:ext>
            </a:extLst>
          </p:cNvPr>
          <p:cNvSpPr>
            <a:spLocks noChangeArrowheads="1"/>
          </p:cNvSpPr>
          <p:nvPr/>
        </p:nvSpPr>
        <p:spPr bwMode="auto">
          <a:xfrm>
            <a:off x="5508625" y="-42863"/>
            <a:ext cx="3600450" cy="6940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600"/>
              </a:spcBef>
              <a:buClr>
                <a:schemeClr val="accent2"/>
              </a:buClr>
              <a:buFont typeface="Wingdings" pitchFamily="2" charset="2"/>
              <a:buChar char="Ø"/>
            </a:pPr>
            <a:r>
              <a:rPr lang="it-IT" altLang="en-US" sz="2000">
                <a:latin typeface="Arial" panose="020B0604020202020204" pitchFamily="34" charset="0"/>
              </a:rPr>
              <a:t>Cavalier-Smith proposes that there is no need for a Taxon to be monophyletic to be valid.</a:t>
            </a:r>
            <a:endParaRPr lang="it-IT" altLang="en-US" sz="2200">
              <a:latin typeface="Arial" panose="020B0604020202020204" pitchFamily="34" charset="0"/>
            </a:endParaRPr>
          </a:p>
          <a:p>
            <a:pPr eaLnBrk="1" hangingPunct="1">
              <a:spcBef>
                <a:spcPts val="600"/>
              </a:spcBef>
              <a:buClr>
                <a:schemeClr val="accent2"/>
              </a:buClr>
              <a:buFont typeface="Wingdings" pitchFamily="2" charset="2"/>
              <a:buChar char="Ø"/>
            </a:pPr>
            <a:r>
              <a:rPr lang="it-IT" altLang="en-US" sz="2200">
                <a:latin typeface="Arial" panose="020B0604020202020204" pitchFamily="34" charset="0"/>
              </a:rPr>
              <a:t>He gives more importance to the diversification of Eukaryotes than to differences among Prokaryotes</a:t>
            </a:r>
          </a:p>
          <a:p>
            <a:pPr eaLnBrk="1" hangingPunct="1">
              <a:spcBef>
                <a:spcPts val="600"/>
              </a:spcBef>
              <a:buClr>
                <a:schemeClr val="accent2"/>
              </a:buClr>
              <a:buFont typeface="Wingdings" pitchFamily="2" charset="2"/>
              <a:buChar char="Ø"/>
            </a:pPr>
            <a:endParaRPr lang="it-IT" altLang="en-US" sz="2200">
              <a:latin typeface="Arial" panose="020B0604020202020204" pitchFamily="34" charset="0"/>
            </a:endParaRPr>
          </a:p>
          <a:p>
            <a:pPr eaLnBrk="1" hangingPunct="1">
              <a:spcBef>
                <a:spcPts val="600"/>
              </a:spcBef>
              <a:buClr>
                <a:schemeClr val="accent2"/>
              </a:buClr>
              <a:buFont typeface="Wingdings" pitchFamily="2" charset="2"/>
              <a:buChar char="Ø"/>
            </a:pPr>
            <a:endParaRPr lang="it-IT" altLang="en-US" sz="2200">
              <a:latin typeface="Arial" panose="020B0604020202020204" pitchFamily="34" charset="0"/>
            </a:endParaRPr>
          </a:p>
          <a:p>
            <a:pPr eaLnBrk="1" hangingPunct="1">
              <a:spcBef>
                <a:spcPts val="600"/>
              </a:spcBef>
              <a:buClr>
                <a:schemeClr val="accent2"/>
              </a:buClr>
              <a:buFont typeface="Wingdings" pitchFamily="2" charset="2"/>
              <a:buChar char="Ø"/>
            </a:pPr>
            <a:endParaRPr lang="it-IT" altLang="en-US" sz="2200">
              <a:latin typeface="Arial" panose="020B0604020202020204" pitchFamily="34" charset="0"/>
            </a:endParaRPr>
          </a:p>
          <a:p>
            <a:pPr eaLnBrk="1" hangingPunct="1">
              <a:spcBef>
                <a:spcPts val="600"/>
              </a:spcBef>
              <a:buClr>
                <a:schemeClr val="accent2"/>
              </a:buClr>
              <a:buFont typeface="Wingdings" pitchFamily="2" charset="2"/>
              <a:buChar char="Ø"/>
            </a:pPr>
            <a:r>
              <a:rPr lang="it-IT" altLang="en-US" sz="2200">
                <a:latin typeface="Arial" panose="020B0604020202020204" pitchFamily="34" charset="0"/>
              </a:rPr>
              <a:t>Recent studies support more groups for Protists</a:t>
            </a:r>
          </a:p>
          <a:p>
            <a:pPr eaLnBrk="1" hangingPunct="1">
              <a:spcBef>
                <a:spcPts val="600"/>
              </a:spcBef>
              <a:buClr>
                <a:schemeClr val="accent2"/>
              </a:buClr>
              <a:buFont typeface="Wingdings" pitchFamily="2" charset="2"/>
              <a:buChar char="Ø"/>
            </a:pPr>
            <a:endParaRPr lang="it-IT" altLang="en-US" sz="2200">
              <a:latin typeface="Arial" panose="020B0604020202020204" pitchFamily="34" charset="0"/>
            </a:endParaRPr>
          </a:p>
          <a:p>
            <a:pPr eaLnBrk="1" hangingPunct="1">
              <a:spcBef>
                <a:spcPts val="600"/>
              </a:spcBef>
              <a:buClr>
                <a:schemeClr val="accent2"/>
              </a:buClr>
              <a:buFont typeface="Wingdings" pitchFamily="2" charset="2"/>
              <a:buChar char="Ø"/>
            </a:pPr>
            <a:r>
              <a:rPr lang="it-IT" altLang="en-US" sz="2200">
                <a:latin typeface="Arial" panose="020B0604020202020204" pitchFamily="34" charset="0"/>
              </a:rPr>
              <a:t>Ongoing discussion about viruses classication … </a:t>
            </a:r>
            <a:r>
              <a:rPr lang="it-IT" altLang="en-US" sz="2200">
                <a:solidFill>
                  <a:srgbClr val="0000FF"/>
                </a:solidFill>
                <a:latin typeface="Arial" panose="020B0604020202020204" pitchFamily="34" charset="0"/>
              </a:rPr>
              <a:t>Mimivirus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a:extLst>
              <a:ext uri="{FF2B5EF4-FFF2-40B4-BE49-F238E27FC236}">
                <a16:creationId xmlns:a16="http://schemas.microsoft.com/office/drawing/2014/main" id="{62B6DAF6-8216-F443-9C84-D8ABEAB0F7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0" y="6276975"/>
            <a:ext cx="1992313" cy="48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6" name="Picture 3">
            <a:extLst>
              <a:ext uri="{FF2B5EF4-FFF2-40B4-BE49-F238E27FC236}">
                <a16:creationId xmlns:a16="http://schemas.microsoft.com/office/drawing/2014/main" id="{AB26FA9D-02AD-5F43-82EE-FB969DF21B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4699"/>
          <a:stretch>
            <a:fillRect/>
          </a:stretch>
        </p:blipFill>
        <p:spPr bwMode="auto">
          <a:xfrm>
            <a:off x="1046163" y="2178050"/>
            <a:ext cx="7575550" cy="2633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7" name="Text Box 4">
            <a:extLst>
              <a:ext uri="{FF2B5EF4-FFF2-40B4-BE49-F238E27FC236}">
                <a16:creationId xmlns:a16="http://schemas.microsoft.com/office/drawing/2014/main" id="{FF98D0EC-8B10-424E-83E4-9EEA2E30549F}"/>
              </a:ext>
            </a:extLst>
          </p:cNvPr>
          <p:cNvSpPr txBox="1">
            <a:spLocks noChangeArrowheads="1"/>
          </p:cNvSpPr>
          <p:nvPr/>
        </p:nvSpPr>
        <p:spPr bwMode="auto">
          <a:xfrm>
            <a:off x="1254125" y="5295900"/>
            <a:ext cx="6359525" cy="309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spcBef>
                <a:spcPct val="20000"/>
              </a:spcBef>
              <a:buChar char="•"/>
              <a:tabLst>
                <a:tab pos="723900" algn="l"/>
                <a:tab pos="1447800" algn="l"/>
                <a:tab pos="2171700" algn="l"/>
                <a:tab pos="2895600" algn="l"/>
                <a:tab pos="3619500" algn="l"/>
              </a:tabLst>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tabLst>
                <a:tab pos="723900" algn="l"/>
                <a:tab pos="1447800" algn="l"/>
                <a:tab pos="2171700" algn="l"/>
                <a:tab pos="2895600" algn="l"/>
                <a:tab pos="3619500" algn="l"/>
              </a:tabLst>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tabLst>
                <a:tab pos="723900" algn="l"/>
                <a:tab pos="1447800" algn="l"/>
                <a:tab pos="2171700" algn="l"/>
                <a:tab pos="2895600" algn="l"/>
                <a:tab pos="3619500"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GB" altLang="en-US" sz="1500" b="1">
                <a:solidFill>
                  <a:srgbClr val="000000"/>
                </a:solidFill>
                <a:latin typeface="Arial" panose="020B0604020202020204" pitchFamily="34" charset="0"/>
              </a:rPr>
              <a:t>Arshan Nasir, and Gustavo Caetano-Anollés Sci Adv 2015;1:e1500527</a:t>
            </a:r>
          </a:p>
          <a:p>
            <a:pPr eaLnBrk="1" hangingPunct="1">
              <a:spcBef>
                <a:spcPct val="0"/>
              </a:spcBef>
              <a:buFontTx/>
              <a:buNone/>
            </a:pPr>
            <a:r>
              <a:rPr lang="en-GB" altLang="en-US" sz="1500">
                <a:solidFill>
                  <a:srgbClr val="000000"/>
                </a:solidFill>
                <a:latin typeface="Arial" panose="020B0604020202020204" pitchFamily="34" charset="0"/>
              </a:rPr>
              <a:t>Evolutionary relationships between cells and viruses calculated using a phylogenomic approach to protein fold superfamilies.</a:t>
            </a:r>
          </a:p>
          <a:p>
            <a:pPr eaLnBrk="1" hangingPunct="1">
              <a:spcBef>
                <a:spcPct val="0"/>
              </a:spcBef>
              <a:buFontTx/>
              <a:buNone/>
            </a:pPr>
            <a:r>
              <a:rPr lang="en-GB" altLang="en-US" sz="1500">
                <a:solidFill>
                  <a:srgbClr val="000000"/>
                </a:solidFill>
                <a:latin typeface="Arial" panose="020B0604020202020204" pitchFamily="34" charset="0"/>
              </a:rPr>
              <a:t> </a:t>
            </a:r>
            <a:endParaRPr lang="en-GB" altLang="en-US" sz="1500" b="1">
              <a:solidFill>
                <a:srgbClr val="000000"/>
              </a:solidFill>
              <a:latin typeface="Arial" panose="020B0604020202020204" pitchFamily="34" charset="0"/>
            </a:endParaRPr>
          </a:p>
        </p:txBody>
      </p:sp>
      <p:sp>
        <p:nvSpPr>
          <p:cNvPr id="31748" name="Text Box 1">
            <a:extLst>
              <a:ext uri="{FF2B5EF4-FFF2-40B4-BE49-F238E27FC236}">
                <a16:creationId xmlns:a16="http://schemas.microsoft.com/office/drawing/2014/main" id="{785AD0C1-5F12-3C44-B39E-6F40C6A0B3B0}"/>
              </a:ext>
            </a:extLst>
          </p:cNvPr>
          <p:cNvSpPr txBox="1">
            <a:spLocks noChangeArrowheads="1"/>
          </p:cNvSpPr>
          <p:nvPr/>
        </p:nvSpPr>
        <p:spPr bwMode="auto">
          <a:xfrm>
            <a:off x="147638" y="179388"/>
            <a:ext cx="8493125" cy="41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9pPr>
          </a:lstStyle>
          <a:p>
            <a:pPr algn="just" eaLnBrk="1" hangingPunct="1">
              <a:spcBef>
                <a:spcPct val="0"/>
              </a:spcBef>
              <a:buFontTx/>
              <a:buNone/>
            </a:pPr>
            <a:r>
              <a:rPr lang="en-GB" altLang="en-US" sz="1600" b="1">
                <a:solidFill>
                  <a:srgbClr val="000000"/>
                </a:solidFill>
                <a:latin typeface="Arial" panose="020B0604020202020204" pitchFamily="34" charset="0"/>
                <a:sym typeface="Wingdings" pitchFamily="2" charset="2"/>
              </a:rPr>
              <a:t> VIRUS-LATE </a:t>
            </a:r>
            <a:r>
              <a:rPr lang="en-GB" altLang="en-US" sz="1600" b="1">
                <a:solidFill>
                  <a:srgbClr val="000000"/>
                </a:solidFill>
                <a:latin typeface="Arial" panose="020B0604020202020204" pitchFamily="34" charset="0"/>
              </a:rPr>
              <a:t>HYPOTHESIS: I virus si sono evoluti a partire dai loro ospiti in tempi “</a:t>
            </a:r>
            <a:r>
              <a:rPr lang="en-GB" altLang="ja-JP" sz="1600" b="1">
                <a:solidFill>
                  <a:srgbClr val="000000"/>
                </a:solidFill>
                <a:latin typeface="Arial" panose="020B0604020202020204" pitchFamily="34" charset="0"/>
              </a:rPr>
              <a:t>recenti</a:t>
            </a:r>
            <a:r>
              <a:rPr lang="en-GB" altLang="en-US" sz="1600" b="1">
                <a:solidFill>
                  <a:srgbClr val="000000"/>
                </a:solidFill>
                <a:latin typeface="Arial" panose="020B0604020202020204" pitchFamily="34" charset="0"/>
              </a:rPr>
              <a:t>”</a:t>
            </a:r>
            <a:r>
              <a:rPr lang="en-GB" altLang="ja-JP" sz="1600" b="1">
                <a:solidFill>
                  <a:srgbClr val="000000"/>
                </a:solidFill>
                <a:latin typeface="Arial" panose="020B0604020202020204" pitchFamily="34" charset="0"/>
              </a:rPr>
              <a:t> ( </a:t>
            </a:r>
            <a:r>
              <a:rPr lang="en-GB" altLang="ja-JP" sz="1600" b="1">
                <a:solidFill>
                  <a:srgbClr val="000000"/>
                </a:solidFill>
                <a:latin typeface="Arial" panose="020B0604020202020204" pitchFamily="34" charset="0"/>
                <a:sym typeface="Wingdings" pitchFamily="2" charset="2"/>
              </a:rPr>
              <a:t>E</a:t>
            </a:r>
            <a:r>
              <a:rPr lang="en-GB" altLang="ja-JP" sz="1600" b="1">
                <a:solidFill>
                  <a:srgbClr val="000000"/>
                </a:solidFill>
                <a:latin typeface="Arial" panose="020B0604020202020204" pitchFamily="34" charset="0"/>
              </a:rPr>
              <a:t>scape vs reduction evolution hypotheses)</a:t>
            </a:r>
          </a:p>
          <a:p>
            <a:pPr algn="just" eaLnBrk="1" hangingPunct="1">
              <a:spcBef>
                <a:spcPct val="0"/>
              </a:spcBef>
              <a:buFontTx/>
              <a:buNone/>
            </a:pPr>
            <a:endParaRPr lang="en-GB" altLang="en-US" sz="1600" b="1">
              <a:solidFill>
                <a:srgbClr val="000000"/>
              </a:solidFill>
              <a:latin typeface="Arial" panose="020B0604020202020204" pitchFamily="34" charset="0"/>
            </a:endParaRPr>
          </a:p>
          <a:p>
            <a:pPr algn="just" eaLnBrk="1" hangingPunct="1">
              <a:spcBef>
                <a:spcPct val="0"/>
              </a:spcBef>
              <a:buFontTx/>
              <a:buNone/>
            </a:pPr>
            <a:r>
              <a:rPr lang="en-GB" altLang="en-US" sz="1600" b="1">
                <a:solidFill>
                  <a:srgbClr val="000000"/>
                </a:solidFill>
                <a:latin typeface="Arial" panose="020B0604020202020204" pitchFamily="34" charset="0"/>
                <a:sym typeface="Wingdings" pitchFamily="2" charset="2"/>
              </a:rPr>
              <a:t> VIRUS-EARLY HYPOTHESIS: </a:t>
            </a:r>
            <a:r>
              <a:rPr lang="en-GB" altLang="en-US" sz="1600" b="1">
                <a:solidFill>
                  <a:srgbClr val="000000"/>
                </a:solidFill>
                <a:latin typeface="Arial" panose="020B0604020202020204" pitchFamily="34" charset="0"/>
              </a:rPr>
              <a:t>Studi recenti ancora non ben confermati hanno proposto un’origine molto antica del supergruppo dei virus, che sarebbe coestistito con gli organismi più ancestrali</a:t>
            </a:r>
          </a:p>
          <a:p>
            <a:pPr algn="just" eaLnBrk="1" hangingPunct="1">
              <a:spcBef>
                <a:spcPct val="0"/>
              </a:spcBef>
              <a:buFont typeface="Wingdings" pitchFamily="2" charset="2"/>
              <a:buChar char="à"/>
            </a:pPr>
            <a:endParaRPr lang="en-GB" altLang="en-US" sz="1600" b="1">
              <a:solidFill>
                <a:srgbClr val="000000"/>
              </a:solidFill>
              <a:latin typeface="Arial" panose="020B0604020202020204" pitchFamily="34" charset="0"/>
            </a:endParaRPr>
          </a:p>
          <a:p>
            <a:pPr algn="just" eaLnBrk="1" hangingPunct="1">
              <a:spcBef>
                <a:spcPct val="0"/>
              </a:spcBef>
              <a:buFont typeface="Wingdings" pitchFamily="2" charset="2"/>
              <a:buChar char="à"/>
            </a:pPr>
            <a:endParaRPr lang="en-GB" altLang="en-US" sz="1600" b="1">
              <a:solidFill>
                <a:srgbClr val="000000"/>
              </a:solidFill>
              <a:latin typeface="Arial" panose="020B0604020202020204" pitchFamily="34" charset="0"/>
            </a:endParaRPr>
          </a:p>
          <a:p>
            <a:pPr algn="just" eaLnBrk="1" hangingPunct="1">
              <a:spcBef>
                <a:spcPct val="0"/>
              </a:spcBef>
              <a:buFontTx/>
              <a:buNone/>
            </a:pPr>
            <a:r>
              <a:rPr lang="en-GB" altLang="en-US" sz="1500" b="1">
                <a:solidFill>
                  <a:srgbClr val="000000"/>
                </a:solidFill>
                <a:latin typeface="Arial" panose="020B0604020202020204" pitchFamily="34" charset="0"/>
              </a:rPr>
              <a:t>Evolutionary relationships between cells and viruses.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4">
            <a:extLst>
              <a:ext uri="{FF2B5EF4-FFF2-40B4-BE49-F238E27FC236}">
                <a16:creationId xmlns:a16="http://schemas.microsoft.com/office/drawing/2014/main" id="{6CB455E9-3B8A-F446-AB1C-761336F22342}"/>
              </a:ext>
            </a:extLst>
          </p:cNvPr>
          <p:cNvSpPr txBox="1">
            <a:spLocks noChangeArrowheads="1"/>
          </p:cNvSpPr>
          <p:nvPr/>
        </p:nvSpPr>
        <p:spPr bwMode="auto">
          <a:xfrm>
            <a:off x="755650" y="4724400"/>
            <a:ext cx="533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FontTx/>
              <a:buNone/>
            </a:pPr>
            <a:endParaRPr lang="en-US" altLang="en-US" sz="2000">
              <a:latin typeface="Helvetica" pitchFamily="2" charset="0"/>
            </a:endParaRPr>
          </a:p>
        </p:txBody>
      </p:sp>
      <p:pic>
        <p:nvPicPr>
          <p:cNvPr id="33794" name="Picture 2">
            <a:extLst>
              <a:ext uri="{FF2B5EF4-FFF2-40B4-BE49-F238E27FC236}">
                <a16:creationId xmlns:a16="http://schemas.microsoft.com/office/drawing/2014/main" id="{219D85E3-F33B-8C47-96C6-B67C82453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26988"/>
            <a:ext cx="6140451" cy="3743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5" name="Immagine 1">
            <a:extLst>
              <a:ext uri="{FF2B5EF4-FFF2-40B4-BE49-F238E27FC236}">
                <a16:creationId xmlns:a16="http://schemas.microsoft.com/office/drawing/2014/main" id="{FE189198-ACB0-9243-BA8E-7CEC33F252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644900"/>
            <a:ext cx="5364162" cy="3400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Freccia sinistra 3">
            <a:extLst>
              <a:ext uri="{FF2B5EF4-FFF2-40B4-BE49-F238E27FC236}">
                <a16:creationId xmlns:a16="http://schemas.microsoft.com/office/drawing/2014/main" id="{09366D06-180E-FB4F-B377-8D4FF5C8A1E9}"/>
              </a:ext>
            </a:extLst>
          </p:cNvPr>
          <p:cNvSpPr>
            <a:spLocks noChangeArrowheads="1"/>
          </p:cNvSpPr>
          <p:nvPr/>
        </p:nvSpPr>
        <p:spPr bwMode="auto">
          <a:xfrm>
            <a:off x="5867400" y="333375"/>
            <a:ext cx="3384550" cy="2735263"/>
          </a:xfrm>
          <a:prstGeom prst="leftArrow">
            <a:avLst>
              <a:gd name="adj1" fmla="val 63704"/>
              <a:gd name="adj2" fmla="val 31622"/>
            </a:avLst>
          </a:prstGeom>
          <a:solidFill>
            <a:srgbClr val="00664D"/>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r>
              <a:rPr lang="it-IT" dirty="0" err="1">
                <a:solidFill>
                  <a:schemeClr val="bg1"/>
                </a:solidFill>
                <a:latin typeface="Arial"/>
                <a:ea typeface="+mn-ea"/>
                <a:cs typeface="Arial"/>
              </a:rPr>
              <a:t>Tree</a:t>
            </a:r>
            <a:r>
              <a:rPr lang="it-IT" dirty="0">
                <a:solidFill>
                  <a:schemeClr val="bg1"/>
                </a:solidFill>
                <a:latin typeface="Arial"/>
                <a:ea typeface="+mn-ea"/>
                <a:cs typeface="Arial"/>
              </a:rPr>
              <a:t> of life </a:t>
            </a:r>
          </a:p>
          <a:p>
            <a:pPr algn="ctr" eaLnBrk="1" hangingPunct="1">
              <a:defRPr/>
            </a:pPr>
            <a:r>
              <a:rPr lang="it-IT" dirty="0">
                <a:solidFill>
                  <a:schemeClr val="bg1"/>
                </a:solidFill>
                <a:latin typeface="Arial"/>
                <a:ea typeface="+mn-ea"/>
                <a:cs typeface="Arial"/>
              </a:rPr>
              <a:t>with ENDOSYMBIOSIS</a:t>
            </a:r>
          </a:p>
        </p:txBody>
      </p:sp>
      <p:sp>
        <p:nvSpPr>
          <p:cNvPr id="13" name="Freccia sinistra 12">
            <a:extLst>
              <a:ext uri="{FF2B5EF4-FFF2-40B4-BE49-F238E27FC236}">
                <a16:creationId xmlns:a16="http://schemas.microsoft.com/office/drawing/2014/main" id="{5E21C693-5FA9-5C42-8EFB-8297C15B12E5}"/>
              </a:ext>
            </a:extLst>
          </p:cNvPr>
          <p:cNvSpPr>
            <a:spLocks noChangeArrowheads="1"/>
          </p:cNvSpPr>
          <p:nvPr/>
        </p:nvSpPr>
        <p:spPr bwMode="auto">
          <a:xfrm flipH="1">
            <a:off x="-36513" y="3933825"/>
            <a:ext cx="3708401" cy="2735263"/>
          </a:xfrm>
          <a:prstGeom prst="leftArrow">
            <a:avLst>
              <a:gd name="adj1" fmla="val 63704"/>
              <a:gd name="adj2" fmla="val 31622"/>
            </a:avLst>
          </a:prstGeom>
          <a:solidFill>
            <a:srgbClr val="00664D"/>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r>
              <a:rPr lang="it-IT" dirty="0">
                <a:solidFill>
                  <a:schemeClr val="bg1"/>
                </a:solidFill>
                <a:latin typeface="Arial"/>
                <a:ea typeface="+mn-ea"/>
                <a:cs typeface="Arial"/>
              </a:rPr>
              <a:t>WEB of life </a:t>
            </a:r>
          </a:p>
          <a:p>
            <a:pPr algn="ctr" eaLnBrk="1" hangingPunct="1">
              <a:defRPr/>
            </a:pPr>
            <a:r>
              <a:rPr lang="it-IT" dirty="0">
                <a:solidFill>
                  <a:schemeClr val="bg1"/>
                </a:solidFill>
                <a:latin typeface="Arial"/>
                <a:ea typeface="+mn-ea"/>
                <a:cs typeface="Arial"/>
              </a:rPr>
              <a:t>with HORIZONTAL GENE TRANSFER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reeform 4">
            <a:extLst>
              <a:ext uri="{FF2B5EF4-FFF2-40B4-BE49-F238E27FC236}">
                <a16:creationId xmlns:a16="http://schemas.microsoft.com/office/drawing/2014/main" id="{60F76487-2B48-E444-BF91-3E7B1BED379E}"/>
              </a:ext>
            </a:extLst>
          </p:cNvPr>
          <p:cNvSpPr>
            <a:spLocks/>
          </p:cNvSpPr>
          <p:nvPr/>
        </p:nvSpPr>
        <p:spPr bwMode="auto">
          <a:xfrm rot="915307">
            <a:off x="7073900" y="1420813"/>
            <a:ext cx="2103438" cy="606425"/>
          </a:xfrm>
          <a:custGeom>
            <a:avLst/>
            <a:gdLst>
              <a:gd name="T0" fmla="*/ 0 w 2131"/>
              <a:gd name="T1" fmla="*/ 2147483646 h 658"/>
              <a:gd name="T2" fmla="*/ 2147483646 w 2131"/>
              <a:gd name="T3" fmla="*/ 2147483646 h 658"/>
              <a:gd name="T4" fmla="*/ 2147483646 w 2131"/>
              <a:gd name="T5" fmla="*/ 2147483646 h 658"/>
              <a:gd name="T6" fmla="*/ 2147483646 w 2131"/>
              <a:gd name="T7" fmla="*/ 2147483646 h 658"/>
              <a:gd name="T8" fmla="*/ 2147483646 w 2131"/>
              <a:gd name="T9" fmla="*/ 2147483646 h 658"/>
              <a:gd name="T10" fmla="*/ 0 60000 65536"/>
              <a:gd name="T11" fmla="*/ 0 60000 65536"/>
              <a:gd name="T12" fmla="*/ 0 60000 65536"/>
              <a:gd name="T13" fmla="*/ 0 60000 65536"/>
              <a:gd name="T14" fmla="*/ 0 60000 65536"/>
              <a:gd name="T15" fmla="*/ 0 w 2131"/>
              <a:gd name="T16" fmla="*/ 0 h 658"/>
              <a:gd name="T17" fmla="*/ 2131 w 2131"/>
              <a:gd name="T18" fmla="*/ 658 h 658"/>
            </a:gdLst>
            <a:ahLst/>
            <a:cxnLst>
              <a:cxn ang="T10">
                <a:pos x="T0" y="T1"/>
              </a:cxn>
              <a:cxn ang="T11">
                <a:pos x="T2" y="T3"/>
              </a:cxn>
              <a:cxn ang="T12">
                <a:pos x="T4" y="T5"/>
              </a:cxn>
              <a:cxn ang="T13">
                <a:pos x="T6" y="T7"/>
              </a:cxn>
              <a:cxn ang="T14">
                <a:pos x="T8" y="T9"/>
              </a:cxn>
            </a:cxnLst>
            <a:rect l="T15" t="T16" r="T17" b="T18"/>
            <a:pathLst>
              <a:path w="2131" h="658">
                <a:moveTo>
                  <a:pt x="0" y="204"/>
                </a:moveTo>
                <a:cubicBezTo>
                  <a:pt x="733" y="102"/>
                  <a:pt x="1466" y="0"/>
                  <a:pt x="1723" y="23"/>
                </a:cubicBezTo>
                <a:cubicBezTo>
                  <a:pt x="1980" y="46"/>
                  <a:pt x="1504" y="257"/>
                  <a:pt x="1542" y="340"/>
                </a:cubicBezTo>
                <a:cubicBezTo>
                  <a:pt x="1580" y="423"/>
                  <a:pt x="1852" y="469"/>
                  <a:pt x="1950" y="522"/>
                </a:cubicBezTo>
                <a:cubicBezTo>
                  <a:pt x="2048" y="575"/>
                  <a:pt x="2093" y="635"/>
                  <a:pt x="2131" y="658"/>
                </a:cubicBezTo>
              </a:path>
            </a:pathLst>
          </a:custGeom>
          <a:noFill/>
          <a:ln w="2857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5842" name="Rectangle 2">
            <a:extLst>
              <a:ext uri="{FF2B5EF4-FFF2-40B4-BE49-F238E27FC236}">
                <a16:creationId xmlns:a16="http://schemas.microsoft.com/office/drawing/2014/main" id="{EFDE0FDF-4CBA-BE4E-B511-F429DE01718C}"/>
              </a:ext>
            </a:extLst>
          </p:cNvPr>
          <p:cNvSpPr>
            <a:spLocks noChangeArrowheads="1"/>
          </p:cNvSpPr>
          <p:nvPr/>
        </p:nvSpPr>
        <p:spPr bwMode="auto">
          <a:xfrm>
            <a:off x="0" y="152400"/>
            <a:ext cx="9144000" cy="5492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PROCARIOTICA</a:t>
            </a:r>
          </a:p>
        </p:txBody>
      </p:sp>
      <p:sp>
        <p:nvSpPr>
          <p:cNvPr id="35843" name="AutoShape 3">
            <a:extLst>
              <a:ext uri="{FF2B5EF4-FFF2-40B4-BE49-F238E27FC236}">
                <a16:creationId xmlns:a16="http://schemas.microsoft.com/office/drawing/2014/main" id="{B1A1977F-BF9E-324B-ABEB-B91FD5D81B68}"/>
              </a:ext>
            </a:extLst>
          </p:cNvPr>
          <p:cNvSpPr>
            <a:spLocks noChangeArrowheads="1"/>
          </p:cNvSpPr>
          <p:nvPr/>
        </p:nvSpPr>
        <p:spPr bwMode="auto">
          <a:xfrm rot="915307">
            <a:off x="5481638" y="1022350"/>
            <a:ext cx="2066925" cy="625475"/>
          </a:xfrm>
          <a:prstGeom prst="roundRect">
            <a:avLst>
              <a:gd name="adj" fmla="val 16667"/>
            </a:avLst>
          </a:prstGeom>
          <a:solidFill>
            <a:srgbClr val="66FF33"/>
          </a:solidFill>
          <a:ln w="28575">
            <a:solidFill>
              <a:schemeClr val="accent2"/>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35844" name="Freeform 5">
            <a:extLst>
              <a:ext uri="{FF2B5EF4-FFF2-40B4-BE49-F238E27FC236}">
                <a16:creationId xmlns:a16="http://schemas.microsoft.com/office/drawing/2014/main" id="{4D518D69-43EE-FF4D-9275-8B0A337E169E}"/>
              </a:ext>
            </a:extLst>
          </p:cNvPr>
          <p:cNvSpPr>
            <a:spLocks/>
          </p:cNvSpPr>
          <p:nvPr/>
        </p:nvSpPr>
        <p:spPr bwMode="auto">
          <a:xfrm rot="1586717">
            <a:off x="5999163" y="989013"/>
            <a:ext cx="512762" cy="379412"/>
          </a:xfrm>
          <a:custGeom>
            <a:avLst/>
            <a:gdLst>
              <a:gd name="T0" fmla="*/ 0 w 551"/>
              <a:gd name="T1" fmla="*/ 2147483646 h 452"/>
              <a:gd name="T2" fmla="*/ 2147483646 w 551"/>
              <a:gd name="T3" fmla="*/ 2147483646 h 452"/>
              <a:gd name="T4" fmla="*/ 2147483646 w 551"/>
              <a:gd name="T5" fmla="*/ 2147483646 h 452"/>
              <a:gd name="T6" fmla="*/ 2147483646 w 551"/>
              <a:gd name="T7" fmla="*/ 2147483646 h 452"/>
              <a:gd name="T8" fmla="*/ 2147483646 w 551"/>
              <a:gd name="T9" fmla="*/ 2147483646 h 452"/>
              <a:gd name="T10" fmla="*/ 2147483646 w 551"/>
              <a:gd name="T11" fmla="*/ 2147483646 h 452"/>
              <a:gd name="T12" fmla="*/ 2147483646 w 551"/>
              <a:gd name="T13" fmla="*/ 2147483646 h 452"/>
              <a:gd name="T14" fmla="*/ 2147483646 w 551"/>
              <a:gd name="T15" fmla="*/ 2147483646 h 452"/>
              <a:gd name="T16" fmla="*/ 2147483646 w 551"/>
              <a:gd name="T17" fmla="*/ 2147483646 h 452"/>
              <a:gd name="T18" fmla="*/ 2147483646 w 551"/>
              <a:gd name="T19" fmla="*/ 2147483646 h 452"/>
              <a:gd name="T20" fmla="*/ 2147483646 w 551"/>
              <a:gd name="T21" fmla="*/ 2147483646 h 452"/>
              <a:gd name="T22" fmla="*/ 2147483646 w 551"/>
              <a:gd name="T23" fmla="*/ 2147483646 h 452"/>
              <a:gd name="T24" fmla="*/ 2147483646 w 551"/>
              <a:gd name="T25" fmla="*/ 2147483646 h 452"/>
              <a:gd name="T26" fmla="*/ 2147483646 w 551"/>
              <a:gd name="T27" fmla="*/ 2147483646 h 452"/>
              <a:gd name="T28" fmla="*/ 2147483646 w 551"/>
              <a:gd name="T29" fmla="*/ 2147483646 h 452"/>
              <a:gd name="T30" fmla="*/ 2147483646 w 551"/>
              <a:gd name="T31" fmla="*/ 2147483646 h 452"/>
              <a:gd name="T32" fmla="*/ 2147483646 w 551"/>
              <a:gd name="T33" fmla="*/ 2147483646 h 452"/>
              <a:gd name="T34" fmla="*/ 2147483646 w 551"/>
              <a:gd name="T35" fmla="*/ 2147483646 h 452"/>
              <a:gd name="T36" fmla="*/ 2147483646 w 551"/>
              <a:gd name="T37" fmla="*/ 2147483646 h 452"/>
              <a:gd name="T38" fmla="*/ 2147483646 w 551"/>
              <a:gd name="T39" fmla="*/ 2147483646 h 452"/>
              <a:gd name="T40" fmla="*/ 2147483646 w 551"/>
              <a:gd name="T41" fmla="*/ 2147483646 h 452"/>
              <a:gd name="T42" fmla="*/ 2147483646 w 551"/>
              <a:gd name="T43" fmla="*/ 2147483646 h 452"/>
              <a:gd name="T44" fmla="*/ 2147483646 w 551"/>
              <a:gd name="T45" fmla="*/ 2147483646 h 452"/>
              <a:gd name="T46" fmla="*/ 2147483646 w 551"/>
              <a:gd name="T47" fmla="*/ 2147483646 h 452"/>
              <a:gd name="T48" fmla="*/ 2147483646 w 551"/>
              <a:gd name="T49" fmla="*/ 2147483646 h 452"/>
              <a:gd name="T50" fmla="*/ 2147483646 w 551"/>
              <a:gd name="T51" fmla="*/ 2147483646 h 452"/>
              <a:gd name="T52" fmla="*/ 2147483646 w 551"/>
              <a:gd name="T53" fmla="*/ 2147483646 h 452"/>
              <a:gd name="T54" fmla="*/ 2147483646 w 551"/>
              <a:gd name="T55" fmla="*/ 2147483646 h 452"/>
              <a:gd name="T56" fmla="*/ 2147483646 w 551"/>
              <a:gd name="T57" fmla="*/ 2147483646 h 452"/>
              <a:gd name="T58" fmla="*/ 2147483646 w 551"/>
              <a:gd name="T59" fmla="*/ 2147483646 h 452"/>
              <a:gd name="T60" fmla="*/ 2147483646 w 551"/>
              <a:gd name="T61" fmla="*/ 2147483646 h 452"/>
              <a:gd name="T62" fmla="*/ 2147483646 w 551"/>
              <a:gd name="T63" fmla="*/ 2147483646 h 452"/>
              <a:gd name="T64" fmla="*/ 2147483646 w 551"/>
              <a:gd name="T65" fmla="*/ 2147483646 h 452"/>
              <a:gd name="T66" fmla="*/ 2147483646 w 551"/>
              <a:gd name="T67" fmla="*/ 2147483646 h 452"/>
              <a:gd name="T68" fmla="*/ 2147483646 w 551"/>
              <a:gd name="T69" fmla="*/ 2147483646 h 452"/>
              <a:gd name="T70" fmla="*/ 2147483646 w 551"/>
              <a:gd name="T71" fmla="*/ 2147483646 h 452"/>
              <a:gd name="T72" fmla="*/ 2147483646 w 551"/>
              <a:gd name="T73" fmla="*/ 2147483646 h 452"/>
              <a:gd name="T74" fmla="*/ 2147483646 w 551"/>
              <a:gd name="T75" fmla="*/ 2147483646 h 452"/>
              <a:gd name="T76" fmla="*/ 2147483646 w 551"/>
              <a:gd name="T77" fmla="*/ 2147483646 h 452"/>
              <a:gd name="T78" fmla="*/ 2147483646 w 551"/>
              <a:gd name="T79" fmla="*/ 2147483646 h 452"/>
              <a:gd name="T80" fmla="*/ 2147483646 w 551"/>
              <a:gd name="T81" fmla="*/ 2147483646 h 452"/>
              <a:gd name="T82" fmla="*/ 2147483646 w 551"/>
              <a:gd name="T83" fmla="*/ 0 h 452"/>
              <a:gd name="T84" fmla="*/ 2147483646 w 551"/>
              <a:gd name="T85" fmla="*/ 2147483646 h 452"/>
              <a:gd name="T86" fmla="*/ 2147483646 w 551"/>
              <a:gd name="T87" fmla="*/ 2147483646 h 452"/>
              <a:gd name="T88" fmla="*/ 2147483646 w 551"/>
              <a:gd name="T89" fmla="*/ 2147483646 h 452"/>
              <a:gd name="T90" fmla="*/ 2147483646 w 551"/>
              <a:gd name="T91" fmla="*/ 2147483646 h 452"/>
              <a:gd name="T92" fmla="*/ 2147483646 w 551"/>
              <a:gd name="T93" fmla="*/ 2147483646 h 452"/>
              <a:gd name="T94" fmla="*/ 2147483646 w 551"/>
              <a:gd name="T95" fmla="*/ 2147483646 h 452"/>
              <a:gd name="T96" fmla="*/ 2147483646 w 551"/>
              <a:gd name="T97" fmla="*/ 2147483646 h 452"/>
              <a:gd name="T98" fmla="*/ 2147483646 w 551"/>
              <a:gd name="T99" fmla="*/ 2147483646 h 452"/>
              <a:gd name="T100" fmla="*/ 2147483646 w 551"/>
              <a:gd name="T101" fmla="*/ 2147483646 h 452"/>
              <a:gd name="T102" fmla="*/ 2147483646 w 551"/>
              <a:gd name="T103" fmla="*/ 2147483646 h 452"/>
              <a:gd name="T104" fmla="*/ 2147483646 w 551"/>
              <a:gd name="T105" fmla="*/ 2147483646 h 452"/>
              <a:gd name="T106" fmla="*/ 2147483646 w 551"/>
              <a:gd name="T107" fmla="*/ 2147483646 h 4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1"/>
              <a:gd name="T163" fmla="*/ 0 h 452"/>
              <a:gd name="T164" fmla="*/ 551 w 551"/>
              <a:gd name="T165" fmla="*/ 452 h 4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1" h="452">
                <a:moveTo>
                  <a:pt x="0" y="208"/>
                </a:moveTo>
                <a:cubicBezTo>
                  <a:pt x="14" y="253"/>
                  <a:pt x="35" y="313"/>
                  <a:pt x="75" y="342"/>
                </a:cubicBezTo>
                <a:cubicBezTo>
                  <a:pt x="93" y="355"/>
                  <a:pt x="115" y="363"/>
                  <a:pt x="134" y="375"/>
                </a:cubicBezTo>
                <a:cubicBezTo>
                  <a:pt x="159" y="369"/>
                  <a:pt x="179" y="367"/>
                  <a:pt x="200" y="350"/>
                </a:cubicBezTo>
                <a:cubicBezTo>
                  <a:pt x="219" y="335"/>
                  <a:pt x="251" y="300"/>
                  <a:pt x="251" y="300"/>
                </a:cubicBezTo>
                <a:cubicBezTo>
                  <a:pt x="267" y="251"/>
                  <a:pt x="255" y="247"/>
                  <a:pt x="209" y="258"/>
                </a:cubicBezTo>
                <a:cubicBezTo>
                  <a:pt x="169" y="285"/>
                  <a:pt x="128" y="319"/>
                  <a:pt x="100" y="359"/>
                </a:cubicBezTo>
                <a:cubicBezTo>
                  <a:pt x="89" y="375"/>
                  <a:pt x="67" y="409"/>
                  <a:pt x="67" y="409"/>
                </a:cubicBezTo>
                <a:cubicBezTo>
                  <a:pt x="187" y="438"/>
                  <a:pt x="118" y="435"/>
                  <a:pt x="326" y="425"/>
                </a:cubicBezTo>
                <a:cubicBezTo>
                  <a:pt x="353" y="389"/>
                  <a:pt x="376" y="361"/>
                  <a:pt x="317" y="342"/>
                </a:cubicBezTo>
                <a:cubicBezTo>
                  <a:pt x="276" y="355"/>
                  <a:pt x="288" y="376"/>
                  <a:pt x="251" y="400"/>
                </a:cubicBezTo>
                <a:cubicBezTo>
                  <a:pt x="245" y="411"/>
                  <a:pt x="232" y="421"/>
                  <a:pt x="234" y="434"/>
                </a:cubicBezTo>
                <a:cubicBezTo>
                  <a:pt x="236" y="444"/>
                  <a:pt x="249" y="450"/>
                  <a:pt x="259" y="450"/>
                </a:cubicBezTo>
                <a:cubicBezTo>
                  <a:pt x="306" y="452"/>
                  <a:pt x="354" y="445"/>
                  <a:pt x="401" y="442"/>
                </a:cubicBezTo>
                <a:cubicBezTo>
                  <a:pt x="459" y="423"/>
                  <a:pt x="508" y="393"/>
                  <a:pt x="551" y="350"/>
                </a:cubicBezTo>
                <a:cubicBezTo>
                  <a:pt x="541" y="279"/>
                  <a:pt x="535" y="265"/>
                  <a:pt x="476" y="225"/>
                </a:cubicBezTo>
                <a:cubicBezTo>
                  <a:pt x="441" y="173"/>
                  <a:pt x="402" y="203"/>
                  <a:pt x="351" y="217"/>
                </a:cubicBezTo>
                <a:cubicBezTo>
                  <a:pt x="326" y="233"/>
                  <a:pt x="301" y="242"/>
                  <a:pt x="276" y="258"/>
                </a:cubicBezTo>
                <a:cubicBezTo>
                  <a:pt x="270" y="266"/>
                  <a:pt x="257" y="273"/>
                  <a:pt x="259" y="283"/>
                </a:cubicBezTo>
                <a:cubicBezTo>
                  <a:pt x="264" y="304"/>
                  <a:pt x="315" y="284"/>
                  <a:pt x="317" y="283"/>
                </a:cubicBezTo>
                <a:cubicBezTo>
                  <a:pt x="360" y="256"/>
                  <a:pt x="371" y="209"/>
                  <a:pt x="317" y="192"/>
                </a:cubicBezTo>
                <a:cubicBezTo>
                  <a:pt x="241" y="195"/>
                  <a:pt x="136" y="158"/>
                  <a:pt x="109" y="242"/>
                </a:cubicBezTo>
                <a:cubicBezTo>
                  <a:pt x="112" y="256"/>
                  <a:pt x="108" y="272"/>
                  <a:pt x="117" y="283"/>
                </a:cubicBezTo>
                <a:cubicBezTo>
                  <a:pt x="155" y="333"/>
                  <a:pt x="238" y="333"/>
                  <a:pt x="292" y="342"/>
                </a:cubicBezTo>
                <a:cubicBezTo>
                  <a:pt x="312" y="339"/>
                  <a:pt x="333" y="343"/>
                  <a:pt x="351" y="334"/>
                </a:cubicBezTo>
                <a:cubicBezTo>
                  <a:pt x="359" y="330"/>
                  <a:pt x="354" y="316"/>
                  <a:pt x="359" y="309"/>
                </a:cubicBezTo>
                <a:cubicBezTo>
                  <a:pt x="365" y="301"/>
                  <a:pt x="376" y="298"/>
                  <a:pt x="384" y="292"/>
                </a:cubicBezTo>
                <a:cubicBezTo>
                  <a:pt x="389" y="275"/>
                  <a:pt x="401" y="260"/>
                  <a:pt x="401" y="242"/>
                </a:cubicBezTo>
                <a:cubicBezTo>
                  <a:pt x="401" y="191"/>
                  <a:pt x="329" y="171"/>
                  <a:pt x="292" y="158"/>
                </a:cubicBezTo>
                <a:cubicBezTo>
                  <a:pt x="248" y="161"/>
                  <a:pt x="202" y="157"/>
                  <a:pt x="159" y="167"/>
                </a:cubicBezTo>
                <a:cubicBezTo>
                  <a:pt x="111" y="178"/>
                  <a:pt x="167" y="247"/>
                  <a:pt x="184" y="258"/>
                </a:cubicBezTo>
                <a:cubicBezTo>
                  <a:pt x="287" y="255"/>
                  <a:pt x="390" y="258"/>
                  <a:pt x="493" y="250"/>
                </a:cubicBezTo>
                <a:cubicBezTo>
                  <a:pt x="519" y="248"/>
                  <a:pt x="534" y="183"/>
                  <a:pt x="534" y="183"/>
                </a:cubicBezTo>
                <a:cubicBezTo>
                  <a:pt x="531" y="166"/>
                  <a:pt x="536" y="147"/>
                  <a:pt x="526" y="133"/>
                </a:cubicBezTo>
                <a:cubicBezTo>
                  <a:pt x="515" y="117"/>
                  <a:pt x="476" y="100"/>
                  <a:pt x="476" y="100"/>
                </a:cubicBezTo>
                <a:cubicBezTo>
                  <a:pt x="479" y="108"/>
                  <a:pt x="491" y="120"/>
                  <a:pt x="484" y="125"/>
                </a:cubicBezTo>
                <a:cubicBezTo>
                  <a:pt x="468" y="136"/>
                  <a:pt x="445" y="130"/>
                  <a:pt x="426" y="133"/>
                </a:cubicBezTo>
                <a:cubicBezTo>
                  <a:pt x="409" y="136"/>
                  <a:pt x="393" y="139"/>
                  <a:pt x="376" y="142"/>
                </a:cubicBezTo>
                <a:cubicBezTo>
                  <a:pt x="338" y="128"/>
                  <a:pt x="346" y="120"/>
                  <a:pt x="334" y="83"/>
                </a:cubicBezTo>
                <a:cubicBezTo>
                  <a:pt x="372" y="71"/>
                  <a:pt x="406" y="79"/>
                  <a:pt x="443" y="91"/>
                </a:cubicBezTo>
                <a:cubicBezTo>
                  <a:pt x="487" y="77"/>
                  <a:pt x="503" y="31"/>
                  <a:pt x="451" y="8"/>
                </a:cubicBezTo>
                <a:cubicBezTo>
                  <a:pt x="436" y="1"/>
                  <a:pt x="418" y="3"/>
                  <a:pt x="401" y="0"/>
                </a:cubicBezTo>
                <a:cubicBezTo>
                  <a:pt x="336" y="6"/>
                  <a:pt x="288" y="15"/>
                  <a:pt x="225" y="25"/>
                </a:cubicBezTo>
                <a:cubicBezTo>
                  <a:pt x="188" y="37"/>
                  <a:pt x="161" y="55"/>
                  <a:pt x="125" y="66"/>
                </a:cubicBezTo>
                <a:cubicBezTo>
                  <a:pt x="122" y="75"/>
                  <a:pt x="96" y="125"/>
                  <a:pt x="117" y="142"/>
                </a:cubicBezTo>
                <a:cubicBezTo>
                  <a:pt x="126" y="149"/>
                  <a:pt x="139" y="147"/>
                  <a:pt x="150" y="150"/>
                </a:cubicBezTo>
                <a:cubicBezTo>
                  <a:pt x="158" y="147"/>
                  <a:pt x="167" y="145"/>
                  <a:pt x="175" y="142"/>
                </a:cubicBezTo>
                <a:cubicBezTo>
                  <a:pt x="183" y="139"/>
                  <a:pt x="192" y="136"/>
                  <a:pt x="200" y="133"/>
                </a:cubicBezTo>
                <a:cubicBezTo>
                  <a:pt x="217" y="127"/>
                  <a:pt x="251" y="117"/>
                  <a:pt x="251" y="117"/>
                </a:cubicBezTo>
                <a:cubicBezTo>
                  <a:pt x="259" y="111"/>
                  <a:pt x="274" y="110"/>
                  <a:pt x="276" y="100"/>
                </a:cubicBezTo>
                <a:cubicBezTo>
                  <a:pt x="281" y="73"/>
                  <a:pt x="235" y="69"/>
                  <a:pt x="225" y="66"/>
                </a:cubicBezTo>
                <a:cubicBezTo>
                  <a:pt x="212" y="69"/>
                  <a:pt x="161" y="79"/>
                  <a:pt x="159" y="83"/>
                </a:cubicBezTo>
                <a:cubicBezTo>
                  <a:pt x="155" y="94"/>
                  <a:pt x="156" y="113"/>
                  <a:pt x="167" y="117"/>
                </a:cubicBezTo>
                <a:cubicBezTo>
                  <a:pt x="295" y="160"/>
                  <a:pt x="284" y="76"/>
                  <a:pt x="284" y="158"/>
                </a:cubicBezTo>
              </a:path>
            </a:pathLst>
          </a:custGeom>
          <a:noFill/>
          <a:ln w="28575">
            <a:solidFill>
              <a:srgbClr val="FF6699"/>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5845" name="Rectangle 6">
            <a:extLst>
              <a:ext uri="{FF2B5EF4-FFF2-40B4-BE49-F238E27FC236}">
                <a16:creationId xmlns:a16="http://schemas.microsoft.com/office/drawing/2014/main" id="{02BEA005-CBED-594D-83D8-B0E6D6AC2108}"/>
              </a:ext>
            </a:extLst>
          </p:cNvPr>
          <p:cNvSpPr>
            <a:spLocks noChangeArrowheads="1"/>
          </p:cNvSpPr>
          <p:nvPr/>
        </p:nvSpPr>
        <p:spPr bwMode="auto">
          <a:xfrm>
            <a:off x="0" y="900113"/>
            <a:ext cx="5791200" cy="3671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US" sz="2800">
                <a:latin typeface="Arial" panose="020B0604020202020204" pitchFamily="34" charset="0"/>
              </a:rPr>
              <a:t>Dimensioni: circa 1</a:t>
            </a:r>
            <a:r>
              <a:rPr lang="el-GR" altLang="en-US" sz="2800">
                <a:latin typeface="Arial" panose="020B0604020202020204" pitchFamily="34" charset="0"/>
                <a:cs typeface="Arial" panose="020B0604020202020204" pitchFamily="34" charset="0"/>
              </a:rPr>
              <a:t>μ</a:t>
            </a:r>
            <a:r>
              <a:rPr lang="it-IT" altLang="en-US" sz="2800">
                <a:latin typeface="Arial" panose="020B0604020202020204" pitchFamily="34" charset="0"/>
                <a:cs typeface="Arial" panose="020B0604020202020204" pitchFamily="34" charset="0"/>
              </a:rPr>
              <a:t>m</a:t>
            </a:r>
          </a:p>
          <a:p>
            <a:pPr eaLnBrk="1" hangingPunct="1">
              <a:spcBef>
                <a:spcPct val="50000"/>
              </a:spcBef>
            </a:pPr>
            <a:r>
              <a:rPr lang="it-IT" altLang="en-US" sz="2800">
                <a:latin typeface="Arial" panose="020B0604020202020204" pitchFamily="34" charset="0"/>
                <a:cs typeface="Arial" panose="020B0604020202020204" pitchFamily="34" charset="0"/>
              </a:rPr>
              <a:t>Unicellularita</a:t>
            </a:r>
            <a:r>
              <a:rPr lang="ja-JP" altLang="it-IT" sz="2800">
                <a:latin typeface="Arial" panose="020B0604020202020204" pitchFamily="34" charset="0"/>
                <a:cs typeface="Arial" panose="020B0604020202020204" pitchFamily="34" charset="0"/>
              </a:rPr>
              <a:t>’</a:t>
            </a:r>
            <a:endParaRPr lang="it-IT" altLang="ja-JP" sz="2800">
              <a:latin typeface="Arial" panose="020B0604020202020204" pitchFamily="34" charset="0"/>
              <a:cs typeface="Arial" panose="020B0604020202020204" pitchFamily="34" charset="0"/>
            </a:endParaRPr>
          </a:p>
          <a:p>
            <a:pPr eaLnBrk="1" hangingPunct="1">
              <a:spcBef>
                <a:spcPct val="50000"/>
              </a:spcBef>
            </a:pPr>
            <a:r>
              <a:rPr lang="it-IT" altLang="en-US" sz="2800">
                <a:latin typeface="Arial" panose="020B0604020202020204" pitchFamily="34" charset="0"/>
                <a:cs typeface="Arial" panose="020B0604020202020204" pitchFamily="34" charset="0"/>
              </a:rPr>
              <a:t>Assenza di compartimentazione interna</a:t>
            </a:r>
          </a:p>
          <a:p>
            <a:pPr eaLnBrk="1" hangingPunct="1">
              <a:spcBef>
                <a:spcPct val="50000"/>
              </a:spcBef>
            </a:pPr>
            <a:r>
              <a:rPr lang="it-IT" altLang="en-US" sz="2800">
                <a:latin typeface="Arial" panose="020B0604020202020204" pitchFamily="34" charset="0"/>
                <a:cs typeface="Arial" panose="020B0604020202020204" pitchFamily="34" charset="0"/>
              </a:rPr>
              <a:t>I procarioti sono formati da cellule organizzate in modo piu</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 semplice di quelle eucariotiche ma in grado di completare moltissime reazioni metaboliche; possono sfruttare diverse fonti energetiche e sopravvivere anche in condizioni estreme</a:t>
            </a:r>
            <a:endParaRPr lang="it-IT" altLang="en-US" sz="2800">
              <a:latin typeface="Arial" panose="020B0604020202020204" pitchFamily="34" charset="0"/>
              <a:cs typeface="Arial" panose="020B0604020202020204" pitchFamily="34" charset="0"/>
            </a:endParaRPr>
          </a:p>
        </p:txBody>
      </p:sp>
      <p:pic>
        <p:nvPicPr>
          <p:cNvPr id="35846" name="Picture 5" descr="27-03-ProkaryoteShapes">
            <a:extLst>
              <a:ext uri="{FF2B5EF4-FFF2-40B4-BE49-F238E27FC236}">
                <a16:creationId xmlns:a16="http://schemas.microsoft.com/office/drawing/2014/main" id="{2E2DCCAC-7993-6D42-9015-CFEA6D0B8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969" r="8064"/>
          <a:stretch>
            <a:fillRect/>
          </a:stretch>
        </p:blipFill>
        <p:spPr bwMode="auto">
          <a:xfrm>
            <a:off x="5715000" y="3097213"/>
            <a:ext cx="3352800" cy="3684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7" name="Text Box 6">
            <a:extLst>
              <a:ext uri="{FF2B5EF4-FFF2-40B4-BE49-F238E27FC236}">
                <a16:creationId xmlns:a16="http://schemas.microsoft.com/office/drawing/2014/main" id="{733D65F9-9225-8049-8F91-AFC395290558}"/>
              </a:ext>
            </a:extLst>
          </p:cNvPr>
          <p:cNvSpPr txBox="1">
            <a:spLocks noChangeArrowheads="1"/>
          </p:cNvSpPr>
          <p:nvPr/>
        </p:nvSpPr>
        <p:spPr bwMode="auto">
          <a:xfrm>
            <a:off x="5751513" y="4283075"/>
            <a:ext cx="128111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1800" b="1">
                <a:solidFill>
                  <a:schemeClr val="bg1"/>
                </a:solidFill>
                <a:latin typeface="Arial" panose="020B0604020202020204" pitchFamily="34" charset="0"/>
              </a:rPr>
              <a:t>COCCHI</a:t>
            </a:r>
            <a:endParaRPr lang="en-US" altLang="en-US" sz="1800" b="1">
              <a:solidFill>
                <a:schemeClr val="bg1"/>
              </a:solidFill>
              <a:latin typeface="Arial" panose="020B0604020202020204" pitchFamily="34" charset="0"/>
            </a:endParaRPr>
          </a:p>
        </p:txBody>
      </p:sp>
      <p:sp>
        <p:nvSpPr>
          <p:cNvPr id="35848" name="Text Box 7">
            <a:extLst>
              <a:ext uri="{FF2B5EF4-FFF2-40B4-BE49-F238E27FC236}">
                <a16:creationId xmlns:a16="http://schemas.microsoft.com/office/drawing/2014/main" id="{17CFB1D7-C17A-A24F-886E-005D7BC27858}"/>
              </a:ext>
            </a:extLst>
          </p:cNvPr>
          <p:cNvSpPr txBox="1">
            <a:spLocks noChangeArrowheads="1"/>
          </p:cNvSpPr>
          <p:nvPr/>
        </p:nvSpPr>
        <p:spPr bwMode="auto">
          <a:xfrm>
            <a:off x="7194550" y="3197225"/>
            <a:ext cx="12811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1800" b="1">
                <a:solidFill>
                  <a:schemeClr val="bg1"/>
                </a:solidFill>
                <a:latin typeface="Arial" panose="020B0604020202020204" pitchFamily="34" charset="0"/>
              </a:rPr>
              <a:t>BACILLI</a:t>
            </a:r>
            <a:endParaRPr lang="en-US" altLang="en-US" sz="1800" b="1">
              <a:solidFill>
                <a:schemeClr val="bg1"/>
              </a:solidFill>
              <a:latin typeface="Arial" panose="020B0604020202020204" pitchFamily="34" charset="0"/>
            </a:endParaRPr>
          </a:p>
        </p:txBody>
      </p:sp>
      <p:sp>
        <p:nvSpPr>
          <p:cNvPr id="35849" name="Text Box 8">
            <a:extLst>
              <a:ext uri="{FF2B5EF4-FFF2-40B4-BE49-F238E27FC236}">
                <a16:creationId xmlns:a16="http://schemas.microsoft.com/office/drawing/2014/main" id="{7892FE11-120E-6844-8DD1-E25EDD04858C}"/>
              </a:ext>
            </a:extLst>
          </p:cNvPr>
          <p:cNvSpPr txBox="1">
            <a:spLocks noChangeArrowheads="1"/>
          </p:cNvSpPr>
          <p:nvPr/>
        </p:nvSpPr>
        <p:spPr bwMode="auto">
          <a:xfrm>
            <a:off x="7140575" y="6281738"/>
            <a:ext cx="128111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1800" b="1">
                <a:solidFill>
                  <a:schemeClr val="bg1"/>
                </a:solidFill>
                <a:latin typeface="Arial" panose="020B0604020202020204" pitchFamily="34" charset="0"/>
              </a:rPr>
              <a:t>SPIRILLI</a:t>
            </a:r>
            <a:endParaRPr lang="en-US" altLang="en-US" sz="1800" b="1">
              <a:solidFill>
                <a:schemeClr val="bg1"/>
              </a:solidFill>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a:extLst>
              <a:ext uri="{FF2B5EF4-FFF2-40B4-BE49-F238E27FC236}">
                <a16:creationId xmlns:a16="http://schemas.microsoft.com/office/drawing/2014/main" id="{587F9004-8663-5D4D-B25E-D20BF68C6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pic>
        <p:nvPicPr>
          <p:cNvPr id="5" name="Picture 4">
            <a:extLst>
              <a:ext uri="{FF2B5EF4-FFF2-40B4-BE49-F238E27FC236}">
                <a16:creationId xmlns:a16="http://schemas.microsoft.com/office/drawing/2014/main" id="{7A33D221-9C21-EC47-B3AF-E9DEF0EBF57A}"/>
              </a:ext>
            </a:extLst>
          </p:cNvPr>
          <p:cNvPicPr>
            <a:picLocks noChangeAspect="1"/>
          </p:cNvPicPr>
          <p:nvPr/>
        </p:nvPicPr>
        <p:blipFill rotWithShape="1">
          <a:blip r:embed="rId3"/>
          <a:srcRect t="4850" r="24736" b="21651"/>
          <a:stretch/>
        </p:blipFill>
        <p:spPr>
          <a:xfrm>
            <a:off x="1259632" y="584708"/>
            <a:ext cx="6192688" cy="6192688"/>
          </a:xfrm>
          <a:prstGeom prst="rect">
            <a:avLst/>
          </a:prstGeom>
        </p:spPr>
      </p:pic>
      <p:sp>
        <p:nvSpPr>
          <p:cNvPr id="6" name="Right Arrow 5">
            <a:extLst>
              <a:ext uri="{FF2B5EF4-FFF2-40B4-BE49-F238E27FC236}">
                <a16:creationId xmlns:a16="http://schemas.microsoft.com/office/drawing/2014/main" id="{8273E0C7-A989-7349-9434-718357BA0193}"/>
              </a:ext>
            </a:extLst>
          </p:cNvPr>
          <p:cNvSpPr/>
          <p:nvPr/>
        </p:nvSpPr>
        <p:spPr>
          <a:xfrm>
            <a:off x="395536" y="1700808"/>
            <a:ext cx="1296144" cy="864096"/>
          </a:xfrm>
          <a:prstGeom prst="rightArrow">
            <a:avLst>
              <a:gd name="adj1" fmla="val 50000"/>
              <a:gd name="adj2" fmla="val 68221"/>
            </a:avLst>
          </a:prstGeom>
          <a:solidFill>
            <a:srgbClr val="FFC000">
              <a:alpha val="8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C713061-1480-CDFA-BA41-FD954CA4A564}"/>
              </a:ext>
            </a:extLst>
          </p:cNvPr>
          <p:cNvSpPr/>
          <p:nvPr/>
        </p:nvSpPr>
        <p:spPr>
          <a:xfrm>
            <a:off x="1259632" y="601930"/>
            <a:ext cx="6768752" cy="2592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1F3F8EFB-7874-5B49-9143-FE7FBE14A370}"/>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PROCARIOTICA</a:t>
            </a:r>
          </a:p>
        </p:txBody>
      </p:sp>
      <p:sp>
        <p:nvSpPr>
          <p:cNvPr id="36866" name="Rectangle 6">
            <a:extLst>
              <a:ext uri="{FF2B5EF4-FFF2-40B4-BE49-F238E27FC236}">
                <a16:creationId xmlns:a16="http://schemas.microsoft.com/office/drawing/2014/main" id="{BCAB3B5F-8FCF-BD41-AD34-8D044C0EE687}"/>
              </a:ext>
            </a:extLst>
          </p:cNvPr>
          <p:cNvSpPr>
            <a:spLocks noChangeArrowheads="1"/>
          </p:cNvSpPr>
          <p:nvPr/>
        </p:nvSpPr>
        <p:spPr bwMode="auto">
          <a:xfrm>
            <a:off x="0" y="976313"/>
            <a:ext cx="9109075" cy="3671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600"/>
              </a:spcBef>
            </a:pPr>
            <a:endParaRPr lang="it-IT" altLang="en-US" sz="2800">
              <a:latin typeface="Arial" panose="020B0604020202020204" pitchFamily="34" charset="0"/>
              <a:cs typeface="Arial" panose="020B0604020202020204" pitchFamily="34" charset="0"/>
            </a:endParaRPr>
          </a:p>
          <a:p>
            <a:pPr eaLnBrk="1" hangingPunct="1">
              <a:spcBef>
                <a:spcPts val="600"/>
              </a:spcBef>
            </a:pPr>
            <a:r>
              <a:rPr lang="it-IT" altLang="en-US" sz="2800">
                <a:latin typeface="Arial" panose="020B0604020202020204" pitchFamily="34" charset="0"/>
                <a:cs typeface="Arial" panose="020B0604020202020204" pitchFamily="34" charset="0"/>
              </a:rPr>
              <a:t>La </a:t>
            </a:r>
            <a:r>
              <a:rPr lang="it-IT" altLang="en-US" sz="2800" b="1">
                <a:latin typeface="Arial" panose="020B0604020202020204" pitchFamily="34" charset="0"/>
                <a:cs typeface="Arial" panose="020B0604020202020204" pitchFamily="34" charset="0"/>
              </a:rPr>
              <a:t>membrana plasmatica</a:t>
            </a:r>
            <a:r>
              <a:rPr lang="it-IT" altLang="en-US" sz="2800">
                <a:latin typeface="Arial" panose="020B0604020202020204" pitchFamily="34" charset="0"/>
                <a:cs typeface="Arial" panose="020B0604020202020204" pitchFamily="34" charset="0"/>
              </a:rPr>
              <a:t> racchiude il materiale cellulare, lo separa dall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ambiente e regola il passaggio di sostanze cellula/esterno</a:t>
            </a:r>
          </a:p>
          <a:p>
            <a:pPr eaLnBrk="1" hangingPunct="1">
              <a:spcBef>
                <a:spcPts val="600"/>
              </a:spcBef>
            </a:pPr>
            <a:r>
              <a:rPr lang="it-IT" altLang="en-US" sz="2800">
                <a:latin typeface="Arial" panose="020B0604020202020204" pitchFamily="34" charset="0"/>
                <a:cs typeface="Arial" panose="020B0604020202020204" pitchFamily="34" charset="0"/>
              </a:rPr>
              <a:t>All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interno della membrana si trovano:</a:t>
            </a:r>
          </a:p>
          <a:p>
            <a:pPr eaLnBrk="1" hangingPunct="1">
              <a:spcBef>
                <a:spcPts val="600"/>
              </a:spcBef>
            </a:pPr>
            <a:r>
              <a:rPr lang="it-IT" altLang="en-US" sz="2800">
                <a:latin typeface="Arial" panose="020B0604020202020204" pitchFamily="34" charset="0"/>
                <a:cs typeface="Arial" panose="020B0604020202020204" pitchFamily="34" charset="0"/>
              </a:rPr>
              <a:t>Il </a:t>
            </a:r>
            <a:r>
              <a:rPr lang="it-IT" altLang="en-US" sz="2800" b="1">
                <a:latin typeface="Arial" panose="020B0604020202020204" pitchFamily="34" charset="0"/>
                <a:cs typeface="Arial" panose="020B0604020202020204" pitchFamily="34" charset="0"/>
              </a:rPr>
              <a:t>citoplasma</a:t>
            </a:r>
            <a:r>
              <a:rPr lang="it-IT" altLang="en-US" sz="2800">
                <a:latin typeface="Arial" panose="020B0604020202020204" pitchFamily="34" charset="0"/>
                <a:cs typeface="Arial" panose="020B0604020202020204" pitchFamily="34" charset="0"/>
              </a:rPr>
              <a:t>, 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insieme del contenuto cellulare, comprendente:	</a:t>
            </a:r>
          </a:p>
          <a:p>
            <a:pPr lvl="1" eaLnBrk="1" hangingPunct="1">
              <a:spcBef>
                <a:spcPts val="600"/>
              </a:spcBef>
            </a:pPr>
            <a:r>
              <a:rPr lang="it-IT" altLang="en-US">
                <a:latin typeface="Arial" panose="020B0604020202020204" pitchFamily="34" charset="0"/>
                <a:cs typeface="Arial" panose="020B0604020202020204" pitchFamily="34" charset="0"/>
              </a:rPr>
              <a:t>il </a:t>
            </a:r>
            <a:r>
              <a:rPr lang="it-IT" altLang="en-US" b="1">
                <a:latin typeface="Arial" panose="020B0604020202020204" pitchFamily="34" charset="0"/>
                <a:cs typeface="Arial" panose="020B0604020202020204" pitchFamily="34" charset="0"/>
              </a:rPr>
              <a:t>citosol</a:t>
            </a:r>
            <a:r>
              <a:rPr lang="it-IT" altLang="en-US">
                <a:latin typeface="Arial" panose="020B0604020202020204" pitchFamily="34" charset="0"/>
                <a:cs typeface="Arial" panose="020B0604020202020204" pitchFamily="34" charset="0"/>
              </a:rPr>
              <a:t> (soluzione acquosa di piccole e grandi molecole)</a:t>
            </a:r>
          </a:p>
          <a:p>
            <a:pPr lvl="1" eaLnBrk="1" hangingPunct="1">
              <a:spcBef>
                <a:spcPts val="600"/>
              </a:spcBef>
            </a:pPr>
            <a:r>
              <a:rPr lang="it-IT" altLang="en-US">
                <a:latin typeface="Arial" panose="020B0604020202020204" pitchFamily="34" charset="0"/>
                <a:cs typeface="Arial" panose="020B0604020202020204" pitchFamily="34" charset="0"/>
              </a:rPr>
              <a:t>alcune particelle insolubili tra cui i </a:t>
            </a:r>
            <a:r>
              <a:rPr lang="it-IT" altLang="en-US" b="1">
                <a:latin typeface="Arial" panose="020B0604020202020204" pitchFamily="34" charset="0"/>
                <a:cs typeface="Arial" panose="020B0604020202020204" pitchFamily="34" charset="0"/>
              </a:rPr>
              <a:t>ribosomi</a:t>
            </a:r>
          </a:p>
          <a:p>
            <a:pPr eaLnBrk="1" hangingPunct="1">
              <a:spcBef>
                <a:spcPct val="0"/>
              </a:spcBef>
              <a:buFontTx/>
              <a:buNone/>
            </a:pPr>
            <a:endParaRPr lang="el-GR" altLang="en-US" sz="2800">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6D0117EB-3D2C-2846-836C-F311DB37D180}"/>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PROCARIOTICA</a:t>
            </a:r>
          </a:p>
        </p:txBody>
      </p:sp>
      <p:sp>
        <p:nvSpPr>
          <p:cNvPr id="37890" name="Rectangle 3">
            <a:extLst>
              <a:ext uri="{FF2B5EF4-FFF2-40B4-BE49-F238E27FC236}">
                <a16:creationId xmlns:a16="http://schemas.microsoft.com/office/drawing/2014/main" id="{52760B6D-927B-7D47-9D62-57D84F2E41CA}"/>
              </a:ext>
            </a:extLst>
          </p:cNvPr>
          <p:cNvSpPr>
            <a:spLocks noChangeArrowheads="1"/>
          </p:cNvSpPr>
          <p:nvPr/>
        </p:nvSpPr>
        <p:spPr bwMode="auto">
          <a:xfrm>
            <a:off x="-71438" y="3286125"/>
            <a:ext cx="5867401" cy="36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defTabSz="220663">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220663">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220663">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220663">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220663">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220663"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220663"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220663"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220663"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it-IT" altLang="en-US" sz="2600">
                <a:latin typeface="Arial" panose="020B0604020202020204" pitchFamily="34" charset="0"/>
                <a:cs typeface="Arial" panose="020B0604020202020204" pitchFamily="34" charset="0"/>
              </a:rPr>
              <a:t>In aggiunta al DNA principale i batteri possono contenere piccole molecole di DNA circolare, dette </a:t>
            </a:r>
            <a:r>
              <a:rPr lang="it-IT" altLang="en-US" sz="2600" b="1">
                <a:latin typeface="Arial" panose="020B0604020202020204" pitchFamily="34" charset="0"/>
                <a:cs typeface="Arial" panose="020B0604020202020204" pitchFamily="34" charset="0"/>
              </a:rPr>
              <a:t>plasmidi</a:t>
            </a:r>
            <a:r>
              <a:rPr lang="it-IT" altLang="en-US" sz="2600">
                <a:latin typeface="Arial" panose="020B0604020202020204" pitchFamily="34" charset="0"/>
                <a:cs typeface="Arial" panose="020B0604020202020204" pitchFamily="34" charset="0"/>
              </a:rPr>
              <a:t>, che codificano per enzimi catabolici, per la resistenza ad antibiotici o legati a meccanismi per lo scambio di materiale genetico tra organismi.</a:t>
            </a:r>
            <a:endParaRPr lang="el-GR" altLang="en-US" sz="2600">
              <a:latin typeface="Arial" panose="020B0604020202020204" pitchFamily="34" charset="0"/>
              <a:cs typeface="Arial" panose="020B0604020202020204" pitchFamily="34" charset="0"/>
            </a:endParaRPr>
          </a:p>
        </p:txBody>
      </p:sp>
      <p:pic>
        <p:nvPicPr>
          <p:cNvPr id="37891" name="Picture 7">
            <a:extLst>
              <a:ext uri="{FF2B5EF4-FFF2-40B4-BE49-F238E27FC236}">
                <a16:creationId xmlns:a16="http://schemas.microsoft.com/office/drawing/2014/main" id="{FF6339F9-E475-884B-A8BE-DC03005B0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706438"/>
            <a:ext cx="3132138" cy="2919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2" name="Rectangle 8">
            <a:extLst>
              <a:ext uri="{FF2B5EF4-FFF2-40B4-BE49-F238E27FC236}">
                <a16:creationId xmlns:a16="http://schemas.microsoft.com/office/drawing/2014/main" id="{3D01C7BE-3505-E948-A6EB-AC84A34FC37A}"/>
              </a:ext>
            </a:extLst>
          </p:cNvPr>
          <p:cNvSpPr>
            <a:spLocks noChangeArrowheads="1"/>
          </p:cNvSpPr>
          <p:nvPr/>
        </p:nvSpPr>
        <p:spPr bwMode="auto">
          <a:xfrm>
            <a:off x="-36513" y="765175"/>
            <a:ext cx="5832476" cy="247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77813" indent="-277813">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it-IT" altLang="en-US" sz="2600">
                <a:latin typeface="Arial" panose="020B0604020202020204" pitchFamily="34" charset="0"/>
              </a:rPr>
              <a:t> Il materiale genetico, il DNA, e</a:t>
            </a:r>
            <a:r>
              <a:rPr lang="ja-JP" altLang="it-IT" sz="2600">
                <a:latin typeface="Arial" panose="020B0604020202020204" pitchFamily="34" charset="0"/>
              </a:rPr>
              <a:t>’</a:t>
            </a:r>
            <a:r>
              <a:rPr lang="it-IT" altLang="ja-JP" sz="2600">
                <a:latin typeface="Arial" panose="020B0604020202020204" pitchFamily="34" charset="0"/>
              </a:rPr>
              <a:t>   organizzato in un </a:t>
            </a:r>
            <a:r>
              <a:rPr lang="it-IT" altLang="ja-JP" sz="2600" b="1">
                <a:latin typeface="Arial" panose="020B0604020202020204" pitchFamily="34" charset="0"/>
              </a:rPr>
              <a:t>singolo cromosoma circolare,</a:t>
            </a:r>
            <a:r>
              <a:rPr lang="it-IT" altLang="ja-JP" sz="2600">
                <a:latin typeface="Arial" panose="020B0604020202020204" pitchFamily="34" charset="0"/>
              </a:rPr>
              <a:t> localizzato nell</a:t>
            </a:r>
            <a:r>
              <a:rPr lang="ja-JP" altLang="it-IT" sz="2600">
                <a:latin typeface="Arial" panose="020B0604020202020204" pitchFamily="34" charset="0"/>
              </a:rPr>
              <a:t>’</a:t>
            </a:r>
            <a:r>
              <a:rPr lang="it-IT" altLang="ja-JP" sz="2600">
                <a:latin typeface="Arial" panose="020B0604020202020204" pitchFamily="34" charset="0"/>
              </a:rPr>
              <a:t>area nucleare o </a:t>
            </a:r>
            <a:r>
              <a:rPr lang="it-IT" altLang="ja-JP" sz="2600" b="1">
                <a:latin typeface="Arial" panose="020B0604020202020204" pitchFamily="34" charset="0"/>
              </a:rPr>
              <a:t>nucleoide</a:t>
            </a:r>
            <a:r>
              <a:rPr lang="it-IT" altLang="ja-JP" sz="2600">
                <a:latin typeface="Arial" panose="020B0604020202020204" pitchFamily="34" charset="0"/>
              </a:rPr>
              <a:t>, una regione della cellula non delimitata da membrana.</a:t>
            </a:r>
            <a:endParaRPr lang="it-IT" altLang="en-US" sz="2600">
              <a:latin typeface="Arial" panose="020B0604020202020204" pitchFamily="34" charset="0"/>
            </a:endParaRPr>
          </a:p>
        </p:txBody>
      </p:sp>
      <p:pic>
        <p:nvPicPr>
          <p:cNvPr id="37893" name="Picture 9">
            <a:extLst>
              <a:ext uri="{FF2B5EF4-FFF2-40B4-BE49-F238E27FC236}">
                <a16:creationId xmlns:a16="http://schemas.microsoft.com/office/drawing/2014/main" id="{B9F6E17E-2B56-AD44-A06C-8408A24449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3860800"/>
            <a:ext cx="3348038" cy="296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5FB37378-70C8-8B40-A6F8-01B379334701}"/>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1800" b="1">
                <a:solidFill>
                  <a:schemeClr val="bg1"/>
                </a:solidFill>
                <a:latin typeface="Arial" panose="020B0604020202020204" pitchFamily="34" charset="0"/>
              </a:rPr>
              <a:t>LA CELLULA PROCARIOTICA</a:t>
            </a:r>
            <a:r>
              <a:rPr lang="it-IT" altLang="en-US" sz="2800" b="1">
                <a:solidFill>
                  <a:schemeClr val="bg1"/>
                </a:solidFill>
                <a:latin typeface="Arial" panose="020B0604020202020204" pitchFamily="34" charset="0"/>
              </a:rPr>
              <a:t> – STRUTTURE SPECIALIZZATE</a:t>
            </a:r>
          </a:p>
        </p:txBody>
      </p:sp>
      <p:sp>
        <p:nvSpPr>
          <p:cNvPr id="38914" name="Rectangle 3">
            <a:extLst>
              <a:ext uri="{FF2B5EF4-FFF2-40B4-BE49-F238E27FC236}">
                <a16:creationId xmlns:a16="http://schemas.microsoft.com/office/drawing/2014/main" id="{B5326FCD-84E9-5540-AB44-DCB043EA0CB1}"/>
              </a:ext>
            </a:extLst>
          </p:cNvPr>
          <p:cNvSpPr>
            <a:spLocks noChangeArrowheads="1"/>
          </p:cNvSpPr>
          <p:nvPr/>
        </p:nvSpPr>
        <p:spPr bwMode="auto">
          <a:xfrm>
            <a:off x="0" y="2133600"/>
            <a:ext cx="5076825" cy="36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endParaRPr lang="en-US" altLang="en-US" sz="2400">
              <a:latin typeface="Arial" panose="020B0604020202020204" pitchFamily="34" charset="0"/>
            </a:endParaRPr>
          </a:p>
          <a:p>
            <a:pPr eaLnBrk="1" hangingPunct="1">
              <a:spcBef>
                <a:spcPct val="0"/>
              </a:spcBef>
            </a:pPr>
            <a:endParaRPr lang="en-GB" altLang="en-US" sz="2400">
              <a:latin typeface="Arial" panose="020B0604020202020204" pitchFamily="34" charset="0"/>
            </a:endParaRPr>
          </a:p>
          <a:p>
            <a:pPr eaLnBrk="1" hangingPunct="1">
              <a:spcBef>
                <a:spcPct val="0"/>
              </a:spcBef>
            </a:pPr>
            <a:endParaRPr lang="en-US" altLang="en-US" sz="2400">
              <a:latin typeface="Arial" panose="020B0604020202020204" pitchFamily="34" charset="0"/>
            </a:endParaRPr>
          </a:p>
        </p:txBody>
      </p:sp>
      <p:pic>
        <p:nvPicPr>
          <p:cNvPr id="38915" name="Picture 4" descr="SO23_09copy">
            <a:extLst>
              <a:ext uri="{FF2B5EF4-FFF2-40B4-BE49-F238E27FC236}">
                <a16:creationId xmlns:a16="http://schemas.microsoft.com/office/drawing/2014/main" id="{54B914FA-A0D0-3141-87B0-4D44DBA33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203" b="5304"/>
          <a:stretch>
            <a:fillRect/>
          </a:stretch>
        </p:blipFill>
        <p:spPr bwMode="auto">
          <a:xfrm>
            <a:off x="5029200" y="768350"/>
            <a:ext cx="4025900" cy="372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6" name="Rectangle 5">
            <a:extLst>
              <a:ext uri="{FF2B5EF4-FFF2-40B4-BE49-F238E27FC236}">
                <a16:creationId xmlns:a16="http://schemas.microsoft.com/office/drawing/2014/main" id="{CABF6F73-9C69-2B42-9115-7C5EB9088B9A}"/>
              </a:ext>
            </a:extLst>
          </p:cNvPr>
          <p:cNvSpPr>
            <a:spLocks noChangeArrowheads="1"/>
          </p:cNvSpPr>
          <p:nvPr/>
        </p:nvSpPr>
        <p:spPr bwMode="auto">
          <a:xfrm>
            <a:off x="34925" y="873125"/>
            <a:ext cx="4918075" cy="525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en-US" altLang="en-US" sz="2600">
                <a:latin typeface="Arial" panose="020B0604020202020204" pitchFamily="34" charset="0"/>
              </a:rPr>
              <a:t>  La maggior parte delle cellule procariotiche ha una</a:t>
            </a:r>
            <a:r>
              <a:rPr lang="en-US" altLang="en-US" sz="2600" b="1">
                <a:latin typeface="Arial" panose="020B0604020202020204" pitchFamily="34" charset="0"/>
              </a:rPr>
              <a:t> parete cellulare </a:t>
            </a:r>
            <a:r>
              <a:rPr lang="en-US" altLang="en-US" sz="2600">
                <a:latin typeface="Arial" panose="020B0604020202020204" pitchFamily="34" charset="0"/>
              </a:rPr>
              <a:t>esterna alla membrana, con funzione di sostegno e protezione, prevenendone l’esplosione per pressione osmotica. </a:t>
            </a:r>
          </a:p>
          <a:p>
            <a:pPr eaLnBrk="1" hangingPunct="1">
              <a:spcBef>
                <a:spcPct val="0"/>
              </a:spcBef>
              <a:buFontTx/>
              <a:buNone/>
            </a:pPr>
            <a:endParaRPr lang="en-US" altLang="en-US" sz="2600">
              <a:latin typeface="Arial" panose="020B0604020202020204" pitchFamily="34" charset="0"/>
            </a:endParaRPr>
          </a:p>
          <a:p>
            <a:pPr eaLnBrk="1" hangingPunct="1">
              <a:spcBef>
                <a:spcPct val="0"/>
              </a:spcBef>
            </a:pPr>
            <a:r>
              <a:rPr lang="en-US" altLang="en-US" sz="2600">
                <a:latin typeface="Arial" panose="020B0604020202020204" pitchFamily="34" charset="0"/>
              </a:rPr>
              <a:t> </a:t>
            </a:r>
            <a:r>
              <a:rPr lang="en-GB" altLang="en-US" sz="2600">
                <a:latin typeface="Arial" panose="020B0604020202020204" pitchFamily="34" charset="0"/>
              </a:rPr>
              <a:t>La parete cellulare e’ costituita da </a:t>
            </a:r>
            <a:r>
              <a:rPr lang="en-GB" altLang="en-US" sz="2600" b="1">
                <a:latin typeface="Arial" panose="020B0604020202020204" pitchFamily="34" charset="0"/>
              </a:rPr>
              <a:t>p</a:t>
            </a:r>
            <a:r>
              <a:rPr lang="en-US" altLang="en-US" sz="2600" b="1">
                <a:latin typeface="Arial" panose="020B0604020202020204" pitchFamily="34" charset="0"/>
              </a:rPr>
              <a:t>eptidoglicano</a:t>
            </a:r>
            <a:r>
              <a:rPr lang="en-US" altLang="en-US" sz="2600">
                <a:latin typeface="Arial" panose="020B0604020202020204" pitchFamily="34" charset="0"/>
              </a:rPr>
              <a:t>, polimero complesso di aminozuccheri legati a brevi polipeptidi, a formare un’unica molecola.</a:t>
            </a:r>
          </a:p>
        </p:txBody>
      </p:sp>
      <p:pic>
        <p:nvPicPr>
          <p:cNvPr id="38917" name="Immagine 6">
            <a:extLst>
              <a:ext uri="{FF2B5EF4-FFF2-40B4-BE49-F238E27FC236}">
                <a16:creationId xmlns:a16="http://schemas.microsoft.com/office/drawing/2014/main" id="{C560D978-7434-4C40-BB8E-FF51D2CE15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8375" y="4572000"/>
            <a:ext cx="223202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8" name="Immagine 5">
            <a:extLst>
              <a:ext uri="{FF2B5EF4-FFF2-40B4-BE49-F238E27FC236}">
                <a16:creationId xmlns:a16="http://schemas.microsoft.com/office/drawing/2014/main" id="{E9BDC8C3-0297-9746-B9E1-0E908F1977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6413" y="4572000"/>
            <a:ext cx="2239962"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9" name="Rettangolo 7">
            <a:extLst>
              <a:ext uri="{FF2B5EF4-FFF2-40B4-BE49-F238E27FC236}">
                <a16:creationId xmlns:a16="http://schemas.microsoft.com/office/drawing/2014/main" id="{70377D0B-3841-3347-8C63-7CA34686337C}"/>
              </a:ext>
            </a:extLst>
          </p:cNvPr>
          <p:cNvSpPr>
            <a:spLocks noChangeArrowheads="1"/>
          </p:cNvSpPr>
          <p:nvPr/>
        </p:nvSpPr>
        <p:spPr bwMode="auto">
          <a:xfrm>
            <a:off x="6934200" y="6443663"/>
            <a:ext cx="21336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900" b="1">
                <a:latin typeface="Arial" panose="020B0604020202020204" pitchFamily="34" charset="0"/>
              </a:rPr>
              <a:t> N-acetylglucosamine (NAG)</a:t>
            </a:r>
          </a:p>
          <a:p>
            <a:pPr algn="ctr" eaLnBrk="1" hangingPunct="1">
              <a:spcBef>
                <a:spcPct val="0"/>
              </a:spcBef>
              <a:buFontTx/>
              <a:buNone/>
            </a:pPr>
            <a:r>
              <a:rPr lang="it-IT" altLang="en-US" sz="900" b="1">
                <a:latin typeface="Arial" panose="020B0604020202020204" pitchFamily="34" charset="0"/>
              </a:rPr>
              <a:t> N-acetylmuramic acid (NAM)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a:extLst>
              <a:ext uri="{FF2B5EF4-FFF2-40B4-BE49-F238E27FC236}">
                <a16:creationId xmlns:a16="http://schemas.microsoft.com/office/drawing/2014/main" id="{61BB8533-4852-884D-AABC-100F5ED6CCC6}"/>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1800" b="1">
                <a:solidFill>
                  <a:schemeClr val="bg1"/>
                </a:solidFill>
                <a:latin typeface="Arial" panose="020B0604020202020204" pitchFamily="34" charset="0"/>
              </a:rPr>
              <a:t>LA CELLULA PROCARIOTICA</a:t>
            </a:r>
            <a:r>
              <a:rPr lang="it-IT" altLang="en-US" sz="2800" b="1">
                <a:solidFill>
                  <a:schemeClr val="bg1"/>
                </a:solidFill>
                <a:latin typeface="Arial" panose="020B0604020202020204" pitchFamily="34" charset="0"/>
              </a:rPr>
              <a:t> – STRUTTURE SPECIALIZZATE</a:t>
            </a:r>
          </a:p>
        </p:txBody>
      </p:sp>
      <p:sp>
        <p:nvSpPr>
          <p:cNvPr id="39938" name="Rectangle 7">
            <a:extLst>
              <a:ext uri="{FF2B5EF4-FFF2-40B4-BE49-F238E27FC236}">
                <a16:creationId xmlns:a16="http://schemas.microsoft.com/office/drawing/2014/main" id="{94F48058-BBE6-2E43-AEEE-0590A35899AC}"/>
              </a:ext>
            </a:extLst>
          </p:cNvPr>
          <p:cNvSpPr>
            <a:spLocks noChangeArrowheads="1"/>
          </p:cNvSpPr>
          <p:nvPr/>
        </p:nvSpPr>
        <p:spPr bwMode="auto">
          <a:xfrm>
            <a:off x="0" y="947738"/>
            <a:ext cx="91440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800">
                <a:solidFill>
                  <a:schemeClr val="tx2"/>
                </a:solidFill>
                <a:latin typeface="Arial" panose="020B0604020202020204" pitchFamily="34" charset="0"/>
              </a:rPr>
              <a:t>Pareti cellulari di batteri Gram-positivi e Gram-negativi</a:t>
            </a:r>
          </a:p>
        </p:txBody>
      </p:sp>
      <p:pic>
        <p:nvPicPr>
          <p:cNvPr id="39939" name="Picture 8" descr="SO23_10copy">
            <a:extLst>
              <a:ext uri="{FF2B5EF4-FFF2-40B4-BE49-F238E27FC236}">
                <a16:creationId xmlns:a16="http://schemas.microsoft.com/office/drawing/2014/main" id="{4F491F75-FE23-E243-8AF5-805B4DDDD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772"/>
          <a:stretch>
            <a:fillRect/>
          </a:stretch>
        </p:blipFill>
        <p:spPr bwMode="auto">
          <a:xfrm>
            <a:off x="0" y="1773238"/>
            <a:ext cx="9144000" cy="4700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a:extLst>
              <a:ext uri="{FF2B5EF4-FFF2-40B4-BE49-F238E27FC236}">
                <a16:creationId xmlns:a16="http://schemas.microsoft.com/office/drawing/2014/main" id="{3BBF1009-8F03-724B-B850-AF6A800FB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3124200"/>
            <a:ext cx="8632825" cy="374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2" name="Rectangle 3">
            <a:extLst>
              <a:ext uri="{FF2B5EF4-FFF2-40B4-BE49-F238E27FC236}">
                <a16:creationId xmlns:a16="http://schemas.microsoft.com/office/drawing/2014/main" id="{8C5F9FC1-83DB-E444-8DFF-2A07E6EB6BB1}"/>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1800" b="1">
                <a:solidFill>
                  <a:schemeClr val="bg1"/>
                </a:solidFill>
                <a:latin typeface="Arial" panose="020B0604020202020204" pitchFamily="34" charset="0"/>
              </a:rPr>
              <a:t>LA CELLULA PROCARIOTICA</a:t>
            </a:r>
            <a:r>
              <a:rPr lang="it-IT" altLang="en-US" sz="2800" b="1">
                <a:solidFill>
                  <a:schemeClr val="bg1"/>
                </a:solidFill>
                <a:latin typeface="Arial" panose="020B0604020202020204" pitchFamily="34" charset="0"/>
              </a:rPr>
              <a:t> – STRUTTURE SPECIALIZZATE</a:t>
            </a:r>
          </a:p>
        </p:txBody>
      </p:sp>
      <p:sp>
        <p:nvSpPr>
          <p:cNvPr id="40963" name="Rectangle 4">
            <a:extLst>
              <a:ext uri="{FF2B5EF4-FFF2-40B4-BE49-F238E27FC236}">
                <a16:creationId xmlns:a16="http://schemas.microsoft.com/office/drawing/2014/main" id="{F2DB45B8-6AED-CC48-9826-74853097DC5A}"/>
              </a:ext>
            </a:extLst>
          </p:cNvPr>
          <p:cNvSpPr>
            <a:spLocks noChangeArrowheads="1"/>
          </p:cNvSpPr>
          <p:nvPr/>
        </p:nvSpPr>
        <p:spPr bwMode="auto">
          <a:xfrm>
            <a:off x="0" y="765175"/>
            <a:ext cx="9109075" cy="36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it-IT" altLang="en-US" sz="2700">
                <a:latin typeface="Arial" panose="020B0604020202020204" pitchFamily="34" charset="0"/>
                <a:cs typeface="Arial" panose="020B0604020202020204" pitchFamily="34" charset="0"/>
              </a:rPr>
              <a:t>Alcuni batteri hanno una</a:t>
            </a:r>
            <a:r>
              <a:rPr lang="it-IT" altLang="en-US" sz="2700" b="1">
                <a:latin typeface="Arial" panose="020B0604020202020204" pitchFamily="34" charset="0"/>
                <a:cs typeface="Arial" panose="020B0604020202020204" pitchFamily="34" charset="0"/>
              </a:rPr>
              <a:t> capsula </a:t>
            </a:r>
            <a:r>
              <a:rPr lang="it-IT" altLang="en-US" sz="2700">
                <a:latin typeface="Arial" panose="020B0604020202020204" pitchFamily="34" charset="0"/>
                <a:cs typeface="Arial" panose="020B0604020202020204" pitchFamily="34" charset="0"/>
              </a:rPr>
              <a:t>mucillaginosa di polisaccaridi con funzioni di:</a:t>
            </a:r>
          </a:p>
          <a:p>
            <a:pPr lvl="1" eaLnBrk="1" hangingPunct="1">
              <a:spcBef>
                <a:spcPct val="0"/>
              </a:spcBef>
            </a:pPr>
            <a:r>
              <a:rPr lang="it-IT" altLang="en-US" sz="2700">
                <a:latin typeface="Arial" panose="020B0604020202020204" pitchFamily="34" charset="0"/>
                <a:cs typeface="Arial" panose="020B0604020202020204" pitchFamily="34" charset="0"/>
              </a:rPr>
              <a:t>protezione (</a:t>
            </a:r>
            <a:r>
              <a:rPr lang="it-IT" altLang="en-US" sz="2700" i="1">
                <a:latin typeface="Arial" panose="020B0604020202020204" pitchFamily="34" charset="0"/>
                <a:cs typeface="Arial" panose="020B0604020202020204" pitchFamily="34" charset="0"/>
              </a:rPr>
              <a:t>Streptococcus pneumoniae</a:t>
            </a:r>
            <a:r>
              <a:rPr lang="it-IT" altLang="en-US" sz="2700">
                <a:latin typeface="Arial" panose="020B0604020202020204" pitchFamily="34" charset="0"/>
                <a:cs typeface="Arial" panose="020B0604020202020204" pitchFamily="34" charset="0"/>
              </a:rPr>
              <a:t>) dalla fagocitosi</a:t>
            </a:r>
          </a:p>
          <a:p>
            <a:pPr lvl="1" eaLnBrk="1" hangingPunct="1">
              <a:spcBef>
                <a:spcPct val="0"/>
              </a:spcBef>
            </a:pPr>
            <a:r>
              <a:rPr lang="it-IT" altLang="en-US" sz="2700">
                <a:latin typeface="Arial" panose="020B0604020202020204" pitchFamily="34" charset="0"/>
                <a:cs typeface="Arial" panose="020B0604020202020204" pitchFamily="34" charset="0"/>
              </a:rPr>
              <a:t>adesione (placca)</a:t>
            </a:r>
          </a:p>
          <a:p>
            <a:pPr lvl="1" eaLnBrk="1" hangingPunct="1">
              <a:spcBef>
                <a:spcPct val="0"/>
              </a:spcBef>
            </a:pPr>
            <a:r>
              <a:rPr lang="it-IT" altLang="en-US" sz="2700">
                <a:latin typeface="Arial" panose="020B0604020202020204" pitchFamily="34" charset="0"/>
                <a:cs typeface="Arial" panose="020B0604020202020204" pitchFamily="34" charset="0"/>
              </a:rPr>
              <a:t>Antidisidratazione (zuccheri idrofilici)</a:t>
            </a:r>
            <a:endParaRPr lang="el-GR" altLang="en-US" sz="2700" b="1">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11C46ADE-2C4C-CA46-8781-A744DECA82F8}"/>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1800" b="1">
                <a:solidFill>
                  <a:schemeClr val="bg1"/>
                </a:solidFill>
                <a:latin typeface="Arial" panose="020B0604020202020204" pitchFamily="34" charset="0"/>
              </a:rPr>
              <a:t>LA CELLULA PROCARIOTICA</a:t>
            </a:r>
            <a:r>
              <a:rPr lang="it-IT" altLang="en-US" sz="2800" b="1">
                <a:solidFill>
                  <a:schemeClr val="bg1"/>
                </a:solidFill>
                <a:latin typeface="Arial" panose="020B0604020202020204" pitchFamily="34" charset="0"/>
              </a:rPr>
              <a:t> – STRUTTURE SPECIALIZZATE</a:t>
            </a:r>
          </a:p>
        </p:txBody>
      </p:sp>
      <p:sp>
        <p:nvSpPr>
          <p:cNvPr id="41986" name="Rectangle 3">
            <a:extLst>
              <a:ext uri="{FF2B5EF4-FFF2-40B4-BE49-F238E27FC236}">
                <a16:creationId xmlns:a16="http://schemas.microsoft.com/office/drawing/2014/main" id="{4AF322D7-0C76-0540-BDCC-E79FC0B73E96}"/>
              </a:ext>
            </a:extLst>
          </p:cNvPr>
          <p:cNvSpPr>
            <a:spLocks noChangeArrowheads="1"/>
          </p:cNvSpPr>
          <p:nvPr/>
        </p:nvSpPr>
        <p:spPr bwMode="auto">
          <a:xfrm>
            <a:off x="0" y="765175"/>
            <a:ext cx="9109075" cy="36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en-US" altLang="en-US" sz="2600" b="1">
                <a:latin typeface="Arial" panose="020B0604020202020204" pitchFamily="34" charset="0"/>
              </a:rPr>
              <a:t>Membrane interne</a:t>
            </a:r>
            <a:r>
              <a:rPr lang="en-US" altLang="en-US" sz="2600">
                <a:latin typeface="Arial" panose="020B0604020202020204" pitchFamily="34" charset="0"/>
              </a:rPr>
              <a:t>, invaginazioni della m. plasmatica</a:t>
            </a:r>
            <a:r>
              <a:rPr lang="en-US" altLang="en-US" sz="2600" b="1">
                <a:latin typeface="Arial" panose="020B0604020202020204" pitchFamily="34" charset="0"/>
              </a:rPr>
              <a:t> </a:t>
            </a:r>
            <a:r>
              <a:rPr lang="en-US" altLang="en-US" sz="2600">
                <a:latin typeface="Arial" panose="020B0604020202020204" pitchFamily="34" charset="0"/>
              </a:rPr>
              <a:t>(batteri fotosintetici)</a:t>
            </a:r>
          </a:p>
          <a:p>
            <a:pPr eaLnBrk="1" hangingPunct="1">
              <a:spcBef>
                <a:spcPct val="0"/>
              </a:spcBef>
            </a:pPr>
            <a:r>
              <a:rPr lang="en-US" altLang="en-US" sz="2600" b="1">
                <a:latin typeface="Arial" panose="020B0604020202020204" pitchFamily="34" charset="0"/>
              </a:rPr>
              <a:t>Flagelli e pili,</a:t>
            </a:r>
            <a:r>
              <a:rPr lang="en-US" altLang="en-US" sz="2600">
                <a:latin typeface="Arial" panose="020B0604020202020204" pitchFamily="34" charset="0"/>
              </a:rPr>
              <a:t> appendici che permettono movimento ed adesione</a:t>
            </a:r>
            <a:endParaRPr lang="el-GR" altLang="en-US" sz="2600">
              <a:latin typeface="Arial" panose="020B0604020202020204" pitchFamily="34" charset="0"/>
              <a:cs typeface="Arial" panose="020B0604020202020204" pitchFamily="34" charset="0"/>
            </a:endParaRPr>
          </a:p>
        </p:txBody>
      </p:sp>
      <p:pic>
        <p:nvPicPr>
          <p:cNvPr id="41987" name="Picture 4">
            <a:extLst>
              <a:ext uri="{FF2B5EF4-FFF2-40B4-BE49-F238E27FC236}">
                <a16:creationId xmlns:a16="http://schemas.microsoft.com/office/drawing/2014/main" id="{4671D4CB-4833-EB4C-BBE9-4F38D7F87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2924175"/>
            <a:ext cx="9002713" cy="370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A702F43F-902F-DA49-B4BD-9B0E31B92053}"/>
              </a:ext>
            </a:extLst>
          </p:cNvPr>
          <p:cNvSpPr>
            <a:spLocks noChangeArrowheads="1"/>
          </p:cNvSpPr>
          <p:nvPr/>
        </p:nvSpPr>
        <p:spPr bwMode="auto">
          <a:xfrm>
            <a:off x="0" y="142875"/>
            <a:ext cx="9144000" cy="549275"/>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EUCARIOTICA</a:t>
            </a:r>
          </a:p>
        </p:txBody>
      </p:sp>
      <p:sp>
        <p:nvSpPr>
          <p:cNvPr id="43010" name="Rectangle 3">
            <a:extLst>
              <a:ext uri="{FF2B5EF4-FFF2-40B4-BE49-F238E27FC236}">
                <a16:creationId xmlns:a16="http://schemas.microsoft.com/office/drawing/2014/main" id="{9734AF2E-FFA8-2347-9F64-E68DB52B1F2D}"/>
              </a:ext>
            </a:extLst>
          </p:cNvPr>
          <p:cNvSpPr>
            <a:spLocks noChangeArrowheads="1"/>
          </p:cNvSpPr>
          <p:nvPr/>
        </p:nvSpPr>
        <p:spPr bwMode="auto">
          <a:xfrm>
            <a:off x="107950" y="1052513"/>
            <a:ext cx="9001125" cy="3671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1944688"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spcAft>
                <a:spcPts val="600"/>
              </a:spcAft>
            </a:pPr>
            <a:r>
              <a:rPr lang="en-US" altLang="en-US" sz="2800">
                <a:latin typeface="Arial" panose="020B0604020202020204" pitchFamily="34" charset="0"/>
              </a:rPr>
              <a:t>Dimensioni: circa dieci volte più grandi delle cellule procariotiche (</a:t>
            </a:r>
            <a:r>
              <a:rPr lang="it-IT" altLang="en-US" sz="2800">
                <a:latin typeface="Arial" panose="020B0604020202020204" pitchFamily="34" charset="0"/>
              </a:rPr>
              <a:t>10-100 </a:t>
            </a:r>
            <a:r>
              <a:rPr lang="el-GR" altLang="en-US" sz="2800">
                <a:latin typeface="Arial" panose="020B0604020202020204" pitchFamily="34" charset="0"/>
                <a:cs typeface="Arial" panose="020B0604020202020204" pitchFamily="34" charset="0"/>
              </a:rPr>
              <a:t>μ</a:t>
            </a:r>
            <a:r>
              <a:rPr lang="en-GB" altLang="en-US" sz="2800">
                <a:latin typeface="Arial" panose="020B0604020202020204" pitchFamily="34" charset="0"/>
                <a:cs typeface="Arial" panose="020B0604020202020204" pitchFamily="34" charset="0"/>
              </a:rPr>
              <a:t>m</a:t>
            </a:r>
            <a:r>
              <a:rPr lang="it-IT" altLang="en-US" sz="2800">
                <a:latin typeface="Arial" panose="020B0604020202020204" pitchFamily="34" charset="0"/>
                <a:cs typeface="Arial" panose="020B0604020202020204" pitchFamily="34" charset="0"/>
              </a:rPr>
              <a:t>)</a:t>
            </a:r>
          </a:p>
          <a:p>
            <a:pPr eaLnBrk="1" hangingPunct="1">
              <a:spcBef>
                <a:spcPct val="0"/>
              </a:spcBef>
              <a:spcAft>
                <a:spcPts val="600"/>
              </a:spcAft>
            </a:pPr>
            <a:r>
              <a:rPr lang="it-IT" altLang="en-US" sz="2800">
                <a:latin typeface="Arial" panose="020B0604020202020204" pitchFamily="34" charset="0"/>
                <a:cs typeface="Arial" panose="020B0604020202020204" pitchFamily="34" charset="0"/>
              </a:rPr>
              <a:t>La </a:t>
            </a:r>
            <a:r>
              <a:rPr lang="it-IT" altLang="en-US" sz="2800" b="1">
                <a:latin typeface="Arial" panose="020B0604020202020204" pitchFamily="34" charset="0"/>
                <a:cs typeface="Arial" panose="020B0604020202020204" pitchFamily="34" charset="0"/>
              </a:rPr>
              <a:t>membrana plasmatica</a:t>
            </a:r>
            <a:r>
              <a:rPr lang="it-IT" altLang="en-US" sz="2800">
                <a:latin typeface="Arial" panose="020B0604020202020204" pitchFamily="34" charset="0"/>
                <a:cs typeface="Arial" panose="020B0604020202020204" pitchFamily="34" charset="0"/>
              </a:rPr>
              <a:t> racchiude il materiale cellulare, lo separa dall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ambiente e regola il passaggio di sostanze cellula/esterno</a:t>
            </a:r>
          </a:p>
          <a:p>
            <a:pPr eaLnBrk="1" hangingPunct="1">
              <a:spcBef>
                <a:spcPct val="0"/>
              </a:spcBef>
              <a:spcAft>
                <a:spcPts val="600"/>
              </a:spcAft>
            </a:pPr>
            <a:r>
              <a:rPr lang="it-IT" altLang="en-US" sz="2800" b="1">
                <a:latin typeface="Arial" panose="020B0604020202020204" pitchFamily="34" charset="0"/>
                <a:cs typeface="Arial" panose="020B0604020202020204" pitchFamily="34" charset="0"/>
              </a:rPr>
              <a:t>Compartimentazione interna</a:t>
            </a:r>
            <a:r>
              <a:rPr lang="it-IT" altLang="en-US" sz="2800">
                <a:latin typeface="Arial" panose="020B0604020202020204" pitchFamily="34" charset="0"/>
                <a:cs typeface="Arial" panose="020B0604020202020204" pitchFamily="34" charset="0"/>
              </a:rPr>
              <a:t>: all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interno della membrana si trova il </a:t>
            </a:r>
            <a:r>
              <a:rPr lang="it-IT" altLang="ja-JP" sz="2800" b="1">
                <a:latin typeface="Arial" panose="020B0604020202020204" pitchFamily="34" charset="0"/>
                <a:cs typeface="Arial" panose="020B0604020202020204" pitchFamily="34" charset="0"/>
              </a:rPr>
              <a:t>citoplasma</a:t>
            </a:r>
            <a:r>
              <a:rPr lang="it-IT" altLang="ja-JP" sz="2800">
                <a:latin typeface="Arial" panose="020B0604020202020204" pitchFamily="34" charset="0"/>
                <a:cs typeface="Arial" panose="020B0604020202020204" pitchFamily="34" charset="0"/>
              </a:rPr>
              <a:t>, 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insieme del contenuto cellulare, comprendente il </a:t>
            </a:r>
            <a:r>
              <a:rPr lang="it-IT" altLang="ja-JP" sz="2800" b="1">
                <a:latin typeface="Arial" panose="020B0604020202020204" pitchFamily="34" charset="0"/>
                <a:cs typeface="Arial" panose="020B0604020202020204" pitchFamily="34" charset="0"/>
              </a:rPr>
              <a:t>citosol</a:t>
            </a:r>
            <a:r>
              <a:rPr lang="it-IT" altLang="ja-JP" sz="2800">
                <a:latin typeface="Arial" panose="020B0604020202020204" pitchFamily="34" charset="0"/>
                <a:cs typeface="Arial" panose="020B0604020202020204" pitchFamily="34" charset="0"/>
              </a:rPr>
              <a:t> (soluzione acquosa di piccole e grandi molecole) ed una serie di </a:t>
            </a:r>
            <a:r>
              <a:rPr lang="it-IT" altLang="ja-JP" sz="2800" b="1">
                <a:latin typeface="Arial" panose="020B0604020202020204" pitchFamily="34" charset="0"/>
                <a:cs typeface="Arial" panose="020B0604020202020204" pitchFamily="34" charset="0"/>
              </a:rPr>
              <a:t>organuli</a:t>
            </a:r>
            <a:r>
              <a:rPr lang="it-IT" altLang="ja-JP" sz="2800">
                <a:latin typeface="Arial" panose="020B0604020202020204" pitchFamily="34" charset="0"/>
                <a:cs typeface="Arial" panose="020B0604020202020204" pitchFamily="34" charset="0"/>
              </a:rPr>
              <a:t>, compartimenti funzionalmente specializzati delimitati da membrana o comunque strutturalmente separati</a:t>
            </a:r>
          </a:p>
          <a:p>
            <a:pPr eaLnBrk="1" hangingPunct="1">
              <a:spcBef>
                <a:spcPct val="0"/>
              </a:spcBef>
              <a:spcAft>
                <a:spcPts val="600"/>
              </a:spcAft>
            </a:pPr>
            <a:endParaRPr lang="it-IT" altLang="en-US" sz="2800" b="1">
              <a:latin typeface="Arial" panose="020B0604020202020204" pitchFamily="34" charset="0"/>
              <a:cs typeface="Arial" panose="020B0604020202020204" pitchFamily="34" charset="0"/>
            </a:endParaRPr>
          </a:p>
          <a:p>
            <a:pPr eaLnBrk="1" hangingPunct="1">
              <a:spcBef>
                <a:spcPct val="0"/>
              </a:spcBef>
              <a:spcAft>
                <a:spcPts val="600"/>
              </a:spcAft>
            </a:pPr>
            <a:endParaRPr lang="el-GR" altLang="en-US" b="1">
              <a:latin typeface="Arial" panose="020B0604020202020204" pitchFamily="34" charset="0"/>
              <a:cs typeface="Arial" panose="020B0604020202020204" pitchFamily="34" charset="0"/>
            </a:endParaRPr>
          </a:p>
        </p:txBody>
      </p:sp>
      <p:sp>
        <p:nvSpPr>
          <p:cNvPr id="43011" name="Freeform 4">
            <a:extLst>
              <a:ext uri="{FF2B5EF4-FFF2-40B4-BE49-F238E27FC236}">
                <a16:creationId xmlns:a16="http://schemas.microsoft.com/office/drawing/2014/main" id="{6D73EE62-FFC7-B448-8AC1-24CBA86302F2}"/>
              </a:ext>
            </a:extLst>
          </p:cNvPr>
          <p:cNvSpPr>
            <a:spLocks/>
          </p:cNvSpPr>
          <p:nvPr/>
        </p:nvSpPr>
        <p:spPr bwMode="auto">
          <a:xfrm>
            <a:off x="323850" y="836613"/>
            <a:ext cx="1239838" cy="993775"/>
          </a:xfrm>
          <a:custGeom>
            <a:avLst/>
            <a:gdLst>
              <a:gd name="T0" fmla="*/ 2147483646 w 781"/>
              <a:gd name="T1" fmla="*/ 2147483646 h 626"/>
              <a:gd name="T2" fmla="*/ 2147483646 w 781"/>
              <a:gd name="T3" fmla="*/ 2147483646 h 626"/>
              <a:gd name="T4" fmla="*/ 2147483646 w 781"/>
              <a:gd name="T5" fmla="*/ 0 h 626"/>
              <a:gd name="T6" fmla="*/ 2147483646 w 781"/>
              <a:gd name="T7" fmla="*/ 2147483646 h 626"/>
              <a:gd name="T8" fmla="*/ 2147483646 w 781"/>
              <a:gd name="T9" fmla="*/ 2147483646 h 626"/>
              <a:gd name="T10" fmla="*/ 2147483646 w 781"/>
              <a:gd name="T11" fmla="*/ 2147483646 h 626"/>
              <a:gd name="T12" fmla="*/ 2147483646 w 781"/>
              <a:gd name="T13" fmla="*/ 2147483646 h 626"/>
              <a:gd name="T14" fmla="*/ 2147483646 w 781"/>
              <a:gd name="T15" fmla="*/ 2147483646 h 626"/>
              <a:gd name="T16" fmla="*/ 2147483646 w 781"/>
              <a:gd name="T17" fmla="*/ 2147483646 h 626"/>
              <a:gd name="T18" fmla="*/ 2147483646 w 781"/>
              <a:gd name="T19" fmla="*/ 2147483646 h 626"/>
              <a:gd name="T20" fmla="*/ 2147483646 w 781"/>
              <a:gd name="T21" fmla="*/ 2147483646 h 626"/>
              <a:gd name="T22" fmla="*/ 2147483646 w 781"/>
              <a:gd name="T23" fmla="*/ 2147483646 h 626"/>
              <a:gd name="T24" fmla="*/ 2147483646 w 781"/>
              <a:gd name="T25" fmla="*/ 2147483646 h 626"/>
              <a:gd name="T26" fmla="*/ 2147483646 w 781"/>
              <a:gd name="T27" fmla="*/ 2147483646 h 626"/>
              <a:gd name="T28" fmla="*/ 2147483646 w 781"/>
              <a:gd name="T29" fmla="*/ 2147483646 h 626"/>
              <a:gd name="T30" fmla="*/ 2147483646 w 781"/>
              <a:gd name="T31" fmla="*/ 2147483646 h 626"/>
              <a:gd name="T32" fmla="*/ 2147483646 w 781"/>
              <a:gd name="T33" fmla="*/ 2147483646 h 626"/>
              <a:gd name="T34" fmla="*/ 2147483646 w 781"/>
              <a:gd name="T35" fmla="*/ 2147483646 h 626"/>
              <a:gd name="T36" fmla="*/ 2147483646 w 781"/>
              <a:gd name="T37" fmla="*/ 2147483646 h 626"/>
              <a:gd name="T38" fmla="*/ 2147483646 w 781"/>
              <a:gd name="T39" fmla="*/ 2147483646 h 626"/>
              <a:gd name="T40" fmla="*/ 2147483646 w 781"/>
              <a:gd name="T41" fmla="*/ 2147483646 h 626"/>
              <a:gd name="T42" fmla="*/ 0 w 781"/>
              <a:gd name="T43" fmla="*/ 2147483646 h 626"/>
              <a:gd name="T44" fmla="*/ 2147483646 w 781"/>
              <a:gd name="T45" fmla="*/ 2147483646 h 626"/>
              <a:gd name="T46" fmla="*/ 2147483646 w 781"/>
              <a:gd name="T47" fmla="*/ 2147483646 h 626"/>
              <a:gd name="T48" fmla="*/ 2147483646 w 781"/>
              <a:gd name="T49" fmla="*/ 2147483646 h 6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1"/>
              <a:gd name="T76" fmla="*/ 0 h 626"/>
              <a:gd name="T77" fmla="*/ 781 w 781"/>
              <a:gd name="T78" fmla="*/ 626 h 6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1" h="626">
                <a:moveTo>
                  <a:pt x="83" y="117"/>
                </a:moveTo>
                <a:cubicBezTo>
                  <a:pt x="101" y="66"/>
                  <a:pt x="168" y="53"/>
                  <a:pt x="217" y="42"/>
                </a:cubicBezTo>
                <a:cubicBezTo>
                  <a:pt x="245" y="23"/>
                  <a:pt x="272" y="19"/>
                  <a:pt x="300" y="0"/>
                </a:cubicBezTo>
                <a:cubicBezTo>
                  <a:pt x="408" y="5"/>
                  <a:pt x="504" y="12"/>
                  <a:pt x="609" y="25"/>
                </a:cubicBezTo>
                <a:cubicBezTo>
                  <a:pt x="670" y="47"/>
                  <a:pt x="673" y="82"/>
                  <a:pt x="709" y="126"/>
                </a:cubicBezTo>
                <a:cubicBezTo>
                  <a:pt x="716" y="135"/>
                  <a:pt x="727" y="142"/>
                  <a:pt x="734" y="151"/>
                </a:cubicBezTo>
                <a:cubicBezTo>
                  <a:pt x="746" y="167"/>
                  <a:pt x="768" y="201"/>
                  <a:pt x="768" y="201"/>
                </a:cubicBezTo>
                <a:cubicBezTo>
                  <a:pt x="777" y="281"/>
                  <a:pt x="781" y="276"/>
                  <a:pt x="768" y="359"/>
                </a:cubicBezTo>
                <a:cubicBezTo>
                  <a:pt x="764" y="386"/>
                  <a:pt x="709" y="418"/>
                  <a:pt x="709" y="418"/>
                </a:cubicBezTo>
                <a:cubicBezTo>
                  <a:pt x="697" y="455"/>
                  <a:pt x="666" y="488"/>
                  <a:pt x="634" y="510"/>
                </a:cubicBezTo>
                <a:cubicBezTo>
                  <a:pt x="624" y="525"/>
                  <a:pt x="608" y="551"/>
                  <a:pt x="592" y="560"/>
                </a:cubicBezTo>
                <a:cubicBezTo>
                  <a:pt x="577" y="568"/>
                  <a:pt x="542" y="576"/>
                  <a:pt x="542" y="576"/>
                </a:cubicBezTo>
                <a:cubicBezTo>
                  <a:pt x="518" y="592"/>
                  <a:pt x="495" y="602"/>
                  <a:pt x="467" y="610"/>
                </a:cubicBezTo>
                <a:cubicBezTo>
                  <a:pt x="445" y="616"/>
                  <a:pt x="400" y="626"/>
                  <a:pt x="400" y="626"/>
                </a:cubicBezTo>
                <a:cubicBezTo>
                  <a:pt x="358" y="623"/>
                  <a:pt x="317" y="622"/>
                  <a:pt x="275" y="618"/>
                </a:cubicBezTo>
                <a:cubicBezTo>
                  <a:pt x="246" y="615"/>
                  <a:pt x="250" y="606"/>
                  <a:pt x="225" y="593"/>
                </a:cubicBezTo>
                <a:cubicBezTo>
                  <a:pt x="203" y="582"/>
                  <a:pt x="174" y="576"/>
                  <a:pt x="150" y="568"/>
                </a:cubicBezTo>
                <a:cubicBezTo>
                  <a:pt x="144" y="560"/>
                  <a:pt x="140" y="550"/>
                  <a:pt x="133" y="543"/>
                </a:cubicBezTo>
                <a:cubicBezTo>
                  <a:pt x="126" y="536"/>
                  <a:pt x="115" y="534"/>
                  <a:pt x="108" y="526"/>
                </a:cubicBezTo>
                <a:cubicBezTo>
                  <a:pt x="87" y="502"/>
                  <a:pt x="70" y="476"/>
                  <a:pt x="50" y="451"/>
                </a:cubicBezTo>
                <a:cubicBezTo>
                  <a:pt x="38" y="435"/>
                  <a:pt x="27" y="418"/>
                  <a:pt x="16" y="401"/>
                </a:cubicBezTo>
                <a:cubicBezTo>
                  <a:pt x="11" y="393"/>
                  <a:pt x="0" y="376"/>
                  <a:pt x="0" y="376"/>
                </a:cubicBezTo>
                <a:cubicBezTo>
                  <a:pt x="3" y="340"/>
                  <a:pt x="5" y="303"/>
                  <a:pt x="8" y="267"/>
                </a:cubicBezTo>
                <a:cubicBezTo>
                  <a:pt x="14" y="193"/>
                  <a:pt x="1" y="166"/>
                  <a:pt x="66" y="142"/>
                </a:cubicBezTo>
                <a:cubicBezTo>
                  <a:pt x="94" y="115"/>
                  <a:pt x="104" y="117"/>
                  <a:pt x="83" y="117"/>
                </a:cubicBezTo>
                <a:close/>
              </a:path>
            </a:pathLst>
          </a:custGeom>
          <a:solidFill>
            <a:srgbClr val="66FF33"/>
          </a:solidFill>
          <a:ln w="28575">
            <a:solidFill>
              <a:srgbClr val="FF6699"/>
            </a:solidFill>
            <a:round/>
            <a:headEnd/>
            <a:tailEnd/>
          </a:ln>
        </p:spPr>
        <p:txBody>
          <a:bodyPr/>
          <a:lstStyle/>
          <a:p>
            <a:endParaRPr lang="en-US"/>
          </a:p>
        </p:txBody>
      </p:sp>
      <p:sp>
        <p:nvSpPr>
          <p:cNvPr id="43012" name="Oval 5">
            <a:extLst>
              <a:ext uri="{FF2B5EF4-FFF2-40B4-BE49-F238E27FC236}">
                <a16:creationId xmlns:a16="http://schemas.microsoft.com/office/drawing/2014/main" id="{B47B543D-BE92-9946-9FB6-C02872525C12}"/>
              </a:ext>
            </a:extLst>
          </p:cNvPr>
          <p:cNvSpPr>
            <a:spLocks noChangeArrowheads="1"/>
          </p:cNvSpPr>
          <p:nvPr/>
        </p:nvSpPr>
        <p:spPr bwMode="auto">
          <a:xfrm rot="-696286">
            <a:off x="811213" y="1111250"/>
            <a:ext cx="431800" cy="360363"/>
          </a:xfrm>
          <a:prstGeom prst="ellipse">
            <a:avLst/>
          </a:prstGeom>
          <a:solidFill>
            <a:srgbClr val="CC00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3013" name="Freeform 6">
            <a:extLst>
              <a:ext uri="{FF2B5EF4-FFF2-40B4-BE49-F238E27FC236}">
                <a16:creationId xmlns:a16="http://schemas.microsoft.com/office/drawing/2014/main" id="{4E7B79BE-A165-FB4E-B513-BB431F40B59C}"/>
              </a:ext>
            </a:extLst>
          </p:cNvPr>
          <p:cNvSpPr>
            <a:spLocks/>
          </p:cNvSpPr>
          <p:nvPr/>
        </p:nvSpPr>
        <p:spPr bwMode="auto">
          <a:xfrm>
            <a:off x="447675" y="1217613"/>
            <a:ext cx="147638" cy="123825"/>
          </a:xfrm>
          <a:custGeom>
            <a:avLst/>
            <a:gdLst>
              <a:gd name="T0" fmla="*/ 2147483646 w 67"/>
              <a:gd name="T1" fmla="*/ 0 h 76"/>
              <a:gd name="T2" fmla="*/ 2147483646 w 67"/>
              <a:gd name="T3" fmla="*/ 2147483646 h 76"/>
              <a:gd name="T4" fmla="*/ 2147483646 w 67"/>
              <a:gd name="T5" fmla="*/ 2147483646 h 76"/>
              <a:gd name="T6" fmla="*/ 2147483646 w 67"/>
              <a:gd name="T7" fmla="*/ 2147483646 h 76"/>
              <a:gd name="T8" fmla="*/ 2147483646 w 67"/>
              <a:gd name="T9" fmla="*/ 0 h 76"/>
              <a:gd name="T10" fmla="*/ 0 60000 65536"/>
              <a:gd name="T11" fmla="*/ 0 60000 65536"/>
              <a:gd name="T12" fmla="*/ 0 60000 65536"/>
              <a:gd name="T13" fmla="*/ 0 60000 65536"/>
              <a:gd name="T14" fmla="*/ 0 60000 65536"/>
              <a:gd name="T15" fmla="*/ 0 w 67"/>
              <a:gd name="T16" fmla="*/ 0 h 76"/>
              <a:gd name="T17" fmla="*/ 67 w 67"/>
              <a:gd name="T18" fmla="*/ 76 h 76"/>
            </a:gdLst>
            <a:ahLst/>
            <a:cxnLst>
              <a:cxn ang="T10">
                <a:pos x="T0" y="T1"/>
              </a:cxn>
              <a:cxn ang="T11">
                <a:pos x="T2" y="T3"/>
              </a:cxn>
              <a:cxn ang="T12">
                <a:pos x="T4" y="T5"/>
              </a:cxn>
              <a:cxn ang="T13">
                <a:pos x="T6" y="T7"/>
              </a:cxn>
              <a:cxn ang="T14">
                <a:pos x="T8" y="T9"/>
              </a:cxn>
            </a:cxnLst>
            <a:rect l="T15" t="T16" r="T17" b="T18"/>
            <a:pathLst>
              <a:path w="67" h="76">
                <a:moveTo>
                  <a:pt x="22" y="0"/>
                </a:moveTo>
                <a:cubicBezTo>
                  <a:pt x="67" y="16"/>
                  <a:pt x="65" y="30"/>
                  <a:pt x="55" y="76"/>
                </a:cubicBezTo>
                <a:cubicBezTo>
                  <a:pt x="47" y="73"/>
                  <a:pt x="38" y="70"/>
                  <a:pt x="30" y="67"/>
                </a:cubicBezTo>
                <a:cubicBezTo>
                  <a:pt x="22" y="64"/>
                  <a:pt x="8" y="67"/>
                  <a:pt x="5" y="59"/>
                </a:cubicBezTo>
                <a:cubicBezTo>
                  <a:pt x="0" y="43"/>
                  <a:pt x="15" y="16"/>
                  <a:pt x="22" y="0"/>
                </a:cubicBezTo>
                <a:close/>
              </a:path>
            </a:pathLst>
          </a:custGeom>
          <a:solidFill>
            <a:srgbClr val="FF6699"/>
          </a:solidFill>
          <a:ln w="9525">
            <a:solidFill>
              <a:schemeClr val="tx1"/>
            </a:solidFill>
            <a:round/>
            <a:headEnd/>
            <a:tailEnd/>
          </a:ln>
        </p:spPr>
        <p:txBody>
          <a:bodyPr/>
          <a:lstStyle/>
          <a:p>
            <a:endParaRPr lang="en-US"/>
          </a:p>
        </p:txBody>
      </p:sp>
      <p:sp>
        <p:nvSpPr>
          <p:cNvPr id="43014" name="Freeform 7">
            <a:extLst>
              <a:ext uri="{FF2B5EF4-FFF2-40B4-BE49-F238E27FC236}">
                <a16:creationId xmlns:a16="http://schemas.microsoft.com/office/drawing/2014/main" id="{BA118B36-249D-1148-AE60-80D9CF24E898}"/>
              </a:ext>
            </a:extLst>
          </p:cNvPr>
          <p:cNvSpPr>
            <a:spLocks/>
          </p:cNvSpPr>
          <p:nvPr/>
        </p:nvSpPr>
        <p:spPr bwMode="auto">
          <a:xfrm>
            <a:off x="704850" y="1436688"/>
            <a:ext cx="106363" cy="120650"/>
          </a:xfrm>
          <a:custGeom>
            <a:avLst/>
            <a:gdLst>
              <a:gd name="T0" fmla="*/ 2147483646 w 67"/>
              <a:gd name="T1" fmla="*/ 0 h 76"/>
              <a:gd name="T2" fmla="*/ 2147483646 w 67"/>
              <a:gd name="T3" fmla="*/ 2147483646 h 76"/>
              <a:gd name="T4" fmla="*/ 2147483646 w 67"/>
              <a:gd name="T5" fmla="*/ 2147483646 h 76"/>
              <a:gd name="T6" fmla="*/ 2147483646 w 67"/>
              <a:gd name="T7" fmla="*/ 2147483646 h 76"/>
              <a:gd name="T8" fmla="*/ 2147483646 w 67"/>
              <a:gd name="T9" fmla="*/ 0 h 76"/>
              <a:gd name="T10" fmla="*/ 0 60000 65536"/>
              <a:gd name="T11" fmla="*/ 0 60000 65536"/>
              <a:gd name="T12" fmla="*/ 0 60000 65536"/>
              <a:gd name="T13" fmla="*/ 0 60000 65536"/>
              <a:gd name="T14" fmla="*/ 0 60000 65536"/>
              <a:gd name="T15" fmla="*/ 0 w 67"/>
              <a:gd name="T16" fmla="*/ 0 h 76"/>
              <a:gd name="T17" fmla="*/ 67 w 67"/>
              <a:gd name="T18" fmla="*/ 76 h 76"/>
            </a:gdLst>
            <a:ahLst/>
            <a:cxnLst>
              <a:cxn ang="T10">
                <a:pos x="T0" y="T1"/>
              </a:cxn>
              <a:cxn ang="T11">
                <a:pos x="T2" y="T3"/>
              </a:cxn>
              <a:cxn ang="T12">
                <a:pos x="T4" y="T5"/>
              </a:cxn>
              <a:cxn ang="T13">
                <a:pos x="T6" y="T7"/>
              </a:cxn>
              <a:cxn ang="T14">
                <a:pos x="T8" y="T9"/>
              </a:cxn>
            </a:cxnLst>
            <a:rect l="T15" t="T16" r="T17" b="T18"/>
            <a:pathLst>
              <a:path w="67" h="76">
                <a:moveTo>
                  <a:pt x="22" y="0"/>
                </a:moveTo>
                <a:cubicBezTo>
                  <a:pt x="67" y="16"/>
                  <a:pt x="65" y="30"/>
                  <a:pt x="55" y="76"/>
                </a:cubicBezTo>
                <a:cubicBezTo>
                  <a:pt x="47" y="73"/>
                  <a:pt x="38" y="70"/>
                  <a:pt x="30" y="67"/>
                </a:cubicBezTo>
                <a:cubicBezTo>
                  <a:pt x="22" y="64"/>
                  <a:pt x="8" y="67"/>
                  <a:pt x="5" y="59"/>
                </a:cubicBezTo>
                <a:cubicBezTo>
                  <a:pt x="0" y="43"/>
                  <a:pt x="15" y="16"/>
                  <a:pt x="22" y="0"/>
                </a:cubicBezTo>
                <a:close/>
              </a:path>
            </a:pathLst>
          </a:custGeom>
          <a:solidFill>
            <a:srgbClr val="FF6699"/>
          </a:solidFill>
          <a:ln w="9525">
            <a:solidFill>
              <a:schemeClr val="tx1"/>
            </a:solidFill>
            <a:round/>
            <a:headEnd/>
            <a:tailEnd/>
          </a:ln>
        </p:spPr>
        <p:txBody>
          <a:bodyPr/>
          <a:lstStyle/>
          <a:p>
            <a:endParaRPr lang="en-US"/>
          </a:p>
        </p:txBody>
      </p:sp>
      <p:sp>
        <p:nvSpPr>
          <p:cNvPr id="43015" name="Freeform 8">
            <a:extLst>
              <a:ext uri="{FF2B5EF4-FFF2-40B4-BE49-F238E27FC236}">
                <a16:creationId xmlns:a16="http://schemas.microsoft.com/office/drawing/2014/main" id="{1B3F5A8C-BBE0-5E42-8142-374C73FE08C8}"/>
              </a:ext>
            </a:extLst>
          </p:cNvPr>
          <p:cNvSpPr>
            <a:spLocks/>
          </p:cNvSpPr>
          <p:nvPr/>
        </p:nvSpPr>
        <p:spPr bwMode="auto">
          <a:xfrm flipH="1">
            <a:off x="985838" y="1577975"/>
            <a:ext cx="112712" cy="195263"/>
          </a:xfrm>
          <a:custGeom>
            <a:avLst/>
            <a:gdLst>
              <a:gd name="T0" fmla="*/ 2147483646 w 67"/>
              <a:gd name="T1" fmla="*/ 0 h 76"/>
              <a:gd name="T2" fmla="*/ 2147483646 w 67"/>
              <a:gd name="T3" fmla="*/ 2147483646 h 76"/>
              <a:gd name="T4" fmla="*/ 2147483646 w 67"/>
              <a:gd name="T5" fmla="*/ 2147483646 h 76"/>
              <a:gd name="T6" fmla="*/ 2147483646 w 67"/>
              <a:gd name="T7" fmla="*/ 2147483646 h 76"/>
              <a:gd name="T8" fmla="*/ 2147483646 w 67"/>
              <a:gd name="T9" fmla="*/ 0 h 76"/>
              <a:gd name="T10" fmla="*/ 0 60000 65536"/>
              <a:gd name="T11" fmla="*/ 0 60000 65536"/>
              <a:gd name="T12" fmla="*/ 0 60000 65536"/>
              <a:gd name="T13" fmla="*/ 0 60000 65536"/>
              <a:gd name="T14" fmla="*/ 0 60000 65536"/>
              <a:gd name="T15" fmla="*/ 0 w 67"/>
              <a:gd name="T16" fmla="*/ 0 h 76"/>
              <a:gd name="T17" fmla="*/ 67 w 67"/>
              <a:gd name="T18" fmla="*/ 76 h 76"/>
            </a:gdLst>
            <a:ahLst/>
            <a:cxnLst>
              <a:cxn ang="T10">
                <a:pos x="T0" y="T1"/>
              </a:cxn>
              <a:cxn ang="T11">
                <a:pos x="T2" y="T3"/>
              </a:cxn>
              <a:cxn ang="T12">
                <a:pos x="T4" y="T5"/>
              </a:cxn>
              <a:cxn ang="T13">
                <a:pos x="T6" y="T7"/>
              </a:cxn>
              <a:cxn ang="T14">
                <a:pos x="T8" y="T9"/>
              </a:cxn>
            </a:cxnLst>
            <a:rect l="T15" t="T16" r="T17" b="T18"/>
            <a:pathLst>
              <a:path w="67" h="76">
                <a:moveTo>
                  <a:pt x="22" y="0"/>
                </a:moveTo>
                <a:cubicBezTo>
                  <a:pt x="67" y="16"/>
                  <a:pt x="65" y="30"/>
                  <a:pt x="55" y="76"/>
                </a:cubicBezTo>
                <a:cubicBezTo>
                  <a:pt x="47" y="73"/>
                  <a:pt x="38" y="70"/>
                  <a:pt x="30" y="67"/>
                </a:cubicBezTo>
                <a:cubicBezTo>
                  <a:pt x="22" y="64"/>
                  <a:pt x="8" y="67"/>
                  <a:pt x="5" y="59"/>
                </a:cubicBezTo>
                <a:cubicBezTo>
                  <a:pt x="0" y="43"/>
                  <a:pt x="15" y="16"/>
                  <a:pt x="22" y="0"/>
                </a:cubicBezTo>
                <a:close/>
              </a:path>
            </a:pathLst>
          </a:custGeom>
          <a:solidFill>
            <a:srgbClr val="FF6699"/>
          </a:solidFill>
          <a:ln w="9525">
            <a:solidFill>
              <a:schemeClr val="tx1"/>
            </a:solidFill>
            <a:round/>
            <a:headEnd/>
            <a:tailEnd/>
          </a:ln>
        </p:spPr>
        <p:txBody>
          <a:bodyPr/>
          <a:lstStyle/>
          <a:p>
            <a:endParaRPr lang="en-US"/>
          </a:p>
        </p:txBody>
      </p:sp>
      <p:sp>
        <p:nvSpPr>
          <p:cNvPr id="43016" name="Freeform 9">
            <a:extLst>
              <a:ext uri="{FF2B5EF4-FFF2-40B4-BE49-F238E27FC236}">
                <a16:creationId xmlns:a16="http://schemas.microsoft.com/office/drawing/2014/main" id="{D49A43BC-CFB8-2A44-8112-C76DB4C712F3}"/>
              </a:ext>
            </a:extLst>
          </p:cNvPr>
          <p:cNvSpPr>
            <a:spLocks/>
          </p:cNvSpPr>
          <p:nvPr/>
        </p:nvSpPr>
        <p:spPr bwMode="auto">
          <a:xfrm>
            <a:off x="666750" y="930275"/>
            <a:ext cx="103188" cy="144463"/>
          </a:xfrm>
          <a:custGeom>
            <a:avLst/>
            <a:gdLst>
              <a:gd name="T0" fmla="*/ 2147483646 w 67"/>
              <a:gd name="T1" fmla="*/ 0 h 76"/>
              <a:gd name="T2" fmla="*/ 2147483646 w 67"/>
              <a:gd name="T3" fmla="*/ 2147483646 h 76"/>
              <a:gd name="T4" fmla="*/ 2147483646 w 67"/>
              <a:gd name="T5" fmla="*/ 2147483646 h 76"/>
              <a:gd name="T6" fmla="*/ 2147483646 w 67"/>
              <a:gd name="T7" fmla="*/ 2147483646 h 76"/>
              <a:gd name="T8" fmla="*/ 2147483646 w 67"/>
              <a:gd name="T9" fmla="*/ 0 h 76"/>
              <a:gd name="T10" fmla="*/ 0 60000 65536"/>
              <a:gd name="T11" fmla="*/ 0 60000 65536"/>
              <a:gd name="T12" fmla="*/ 0 60000 65536"/>
              <a:gd name="T13" fmla="*/ 0 60000 65536"/>
              <a:gd name="T14" fmla="*/ 0 60000 65536"/>
              <a:gd name="T15" fmla="*/ 0 w 67"/>
              <a:gd name="T16" fmla="*/ 0 h 76"/>
              <a:gd name="T17" fmla="*/ 67 w 67"/>
              <a:gd name="T18" fmla="*/ 76 h 76"/>
            </a:gdLst>
            <a:ahLst/>
            <a:cxnLst>
              <a:cxn ang="T10">
                <a:pos x="T0" y="T1"/>
              </a:cxn>
              <a:cxn ang="T11">
                <a:pos x="T2" y="T3"/>
              </a:cxn>
              <a:cxn ang="T12">
                <a:pos x="T4" y="T5"/>
              </a:cxn>
              <a:cxn ang="T13">
                <a:pos x="T6" y="T7"/>
              </a:cxn>
              <a:cxn ang="T14">
                <a:pos x="T8" y="T9"/>
              </a:cxn>
            </a:cxnLst>
            <a:rect l="T15" t="T16" r="T17" b="T18"/>
            <a:pathLst>
              <a:path w="67" h="76">
                <a:moveTo>
                  <a:pt x="22" y="0"/>
                </a:moveTo>
                <a:cubicBezTo>
                  <a:pt x="67" y="16"/>
                  <a:pt x="65" y="30"/>
                  <a:pt x="55" y="76"/>
                </a:cubicBezTo>
                <a:cubicBezTo>
                  <a:pt x="47" y="73"/>
                  <a:pt x="38" y="70"/>
                  <a:pt x="30" y="67"/>
                </a:cubicBezTo>
                <a:cubicBezTo>
                  <a:pt x="22" y="64"/>
                  <a:pt x="8" y="67"/>
                  <a:pt x="5" y="59"/>
                </a:cubicBezTo>
                <a:cubicBezTo>
                  <a:pt x="0" y="43"/>
                  <a:pt x="15" y="16"/>
                  <a:pt x="22" y="0"/>
                </a:cubicBezTo>
                <a:close/>
              </a:path>
            </a:pathLst>
          </a:custGeom>
          <a:solidFill>
            <a:srgbClr val="FF6699"/>
          </a:solidFill>
          <a:ln w="9525">
            <a:solidFill>
              <a:schemeClr val="tx1"/>
            </a:solidFill>
            <a:round/>
            <a:headEnd/>
            <a:tailEnd/>
          </a:ln>
        </p:spPr>
        <p:txBody>
          <a:bodyPr/>
          <a:lstStyle/>
          <a:p>
            <a:endParaRPr lang="en-US"/>
          </a:p>
        </p:txBody>
      </p:sp>
      <p:sp>
        <p:nvSpPr>
          <p:cNvPr id="43017" name="Freeform 10">
            <a:extLst>
              <a:ext uri="{FF2B5EF4-FFF2-40B4-BE49-F238E27FC236}">
                <a16:creationId xmlns:a16="http://schemas.microsoft.com/office/drawing/2014/main" id="{F443C582-46D0-C749-B85E-AD6F98C0D518}"/>
              </a:ext>
            </a:extLst>
          </p:cNvPr>
          <p:cNvSpPr>
            <a:spLocks/>
          </p:cNvSpPr>
          <p:nvPr/>
        </p:nvSpPr>
        <p:spPr bwMode="auto">
          <a:xfrm flipH="1">
            <a:off x="1389063" y="1039813"/>
            <a:ext cx="69850" cy="250825"/>
          </a:xfrm>
          <a:custGeom>
            <a:avLst/>
            <a:gdLst>
              <a:gd name="T0" fmla="*/ 2147483646 w 88"/>
              <a:gd name="T1" fmla="*/ 2147483646 h 70"/>
              <a:gd name="T2" fmla="*/ 2147483646 w 88"/>
              <a:gd name="T3" fmla="*/ 2147483646 h 70"/>
              <a:gd name="T4" fmla="*/ 2147483646 w 88"/>
              <a:gd name="T5" fmla="*/ 2147483646 h 70"/>
              <a:gd name="T6" fmla="*/ 2147483646 w 88"/>
              <a:gd name="T7" fmla="*/ 2147483646 h 70"/>
              <a:gd name="T8" fmla="*/ 2147483646 w 88"/>
              <a:gd name="T9" fmla="*/ 2147483646 h 70"/>
              <a:gd name="T10" fmla="*/ 0 60000 65536"/>
              <a:gd name="T11" fmla="*/ 0 60000 65536"/>
              <a:gd name="T12" fmla="*/ 0 60000 65536"/>
              <a:gd name="T13" fmla="*/ 0 60000 65536"/>
              <a:gd name="T14" fmla="*/ 0 60000 65536"/>
              <a:gd name="T15" fmla="*/ 0 w 88"/>
              <a:gd name="T16" fmla="*/ 0 h 70"/>
              <a:gd name="T17" fmla="*/ 88 w 88"/>
              <a:gd name="T18" fmla="*/ 70 h 70"/>
            </a:gdLst>
            <a:ahLst/>
            <a:cxnLst>
              <a:cxn ang="T10">
                <a:pos x="T0" y="T1"/>
              </a:cxn>
              <a:cxn ang="T11">
                <a:pos x="T2" y="T3"/>
              </a:cxn>
              <a:cxn ang="T12">
                <a:pos x="T4" y="T5"/>
              </a:cxn>
              <a:cxn ang="T13">
                <a:pos x="T6" y="T7"/>
              </a:cxn>
              <a:cxn ang="T14">
                <a:pos x="T8" y="T9"/>
              </a:cxn>
            </a:cxnLst>
            <a:rect l="T15" t="T16" r="T17" b="T18"/>
            <a:pathLst>
              <a:path w="88" h="70">
                <a:moveTo>
                  <a:pt x="5" y="54"/>
                </a:moveTo>
                <a:cubicBezTo>
                  <a:pt x="48" y="11"/>
                  <a:pt x="23" y="0"/>
                  <a:pt x="88" y="12"/>
                </a:cubicBezTo>
                <a:cubicBezTo>
                  <a:pt x="74" y="56"/>
                  <a:pt x="66" y="36"/>
                  <a:pt x="30" y="54"/>
                </a:cubicBezTo>
                <a:cubicBezTo>
                  <a:pt x="21" y="58"/>
                  <a:pt x="15" y="70"/>
                  <a:pt x="5" y="70"/>
                </a:cubicBezTo>
                <a:cubicBezTo>
                  <a:pt x="0" y="70"/>
                  <a:pt x="5" y="59"/>
                  <a:pt x="5" y="54"/>
                </a:cubicBezTo>
                <a:close/>
              </a:path>
            </a:pathLst>
          </a:custGeom>
          <a:solidFill>
            <a:srgbClr val="33CCFF"/>
          </a:solidFill>
          <a:ln w="9525">
            <a:solidFill>
              <a:schemeClr val="tx1"/>
            </a:solidFill>
            <a:round/>
            <a:headEnd/>
            <a:tailEnd/>
          </a:ln>
        </p:spPr>
        <p:txBody>
          <a:bodyPr/>
          <a:lstStyle/>
          <a:p>
            <a:endParaRPr lang="en-US"/>
          </a:p>
        </p:txBody>
      </p:sp>
      <p:sp>
        <p:nvSpPr>
          <p:cNvPr id="43018" name="Freeform 11">
            <a:extLst>
              <a:ext uri="{FF2B5EF4-FFF2-40B4-BE49-F238E27FC236}">
                <a16:creationId xmlns:a16="http://schemas.microsoft.com/office/drawing/2014/main" id="{799C0706-8B72-CA46-B8B7-9F08E0175677}"/>
              </a:ext>
            </a:extLst>
          </p:cNvPr>
          <p:cNvSpPr>
            <a:spLocks/>
          </p:cNvSpPr>
          <p:nvPr/>
        </p:nvSpPr>
        <p:spPr bwMode="auto">
          <a:xfrm>
            <a:off x="666750" y="1146175"/>
            <a:ext cx="139700" cy="111125"/>
          </a:xfrm>
          <a:custGeom>
            <a:avLst/>
            <a:gdLst>
              <a:gd name="T0" fmla="*/ 2147483646 w 88"/>
              <a:gd name="T1" fmla="*/ 2147483646 h 70"/>
              <a:gd name="T2" fmla="*/ 2147483646 w 88"/>
              <a:gd name="T3" fmla="*/ 2147483646 h 70"/>
              <a:gd name="T4" fmla="*/ 2147483646 w 88"/>
              <a:gd name="T5" fmla="*/ 2147483646 h 70"/>
              <a:gd name="T6" fmla="*/ 2147483646 w 88"/>
              <a:gd name="T7" fmla="*/ 2147483646 h 70"/>
              <a:gd name="T8" fmla="*/ 2147483646 w 88"/>
              <a:gd name="T9" fmla="*/ 2147483646 h 70"/>
              <a:gd name="T10" fmla="*/ 0 60000 65536"/>
              <a:gd name="T11" fmla="*/ 0 60000 65536"/>
              <a:gd name="T12" fmla="*/ 0 60000 65536"/>
              <a:gd name="T13" fmla="*/ 0 60000 65536"/>
              <a:gd name="T14" fmla="*/ 0 60000 65536"/>
              <a:gd name="T15" fmla="*/ 0 w 88"/>
              <a:gd name="T16" fmla="*/ 0 h 70"/>
              <a:gd name="T17" fmla="*/ 88 w 88"/>
              <a:gd name="T18" fmla="*/ 70 h 70"/>
            </a:gdLst>
            <a:ahLst/>
            <a:cxnLst>
              <a:cxn ang="T10">
                <a:pos x="T0" y="T1"/>
              </a:cxn>
              <a:cxn ang="T11">
                <a:pos x="T2" y="T3"/>
              </a:cxn>
              <a:cxn ang="T12">
                <a:pos x="T4" y="T5"/>
              </a:cxn>
              <a:cxn ang="T13">
                <a:pos x="T6" y="T7"/>
              </a:cxn>
              <a:cxn ang="T14">
                <a:pos x="T8" y="T9"/>
              </a:cxn>
            </a:cxnLst>
            <a:rect l="T15" t="T16" r="T17" b="T18"/>
            <a:pathLst>
              <a:path w="88" h="70">
                <a:moveTo>
                  <a:pt x="5" y="54"/>
                </a:moveTo>
                <a:cubicBezTo>
                  <a:pt x="48" y="11"/>
                  <a:pt x="23" y="0"/>
                  <a:pt x="88" y="12"/>
                </a:cubicBezTo>
                <a:cubicBezTo>
                  <a:pt x="74" y="56"/>
                  <a:pt x="66" y="36"/>
                  <a:pt x="30" y="54"/>
                </a:cubicBezTo>
                <a:cubicBezTo>
                  <a:pt x="21" y="58"/>
                  <a:pt x="15" y="70"/>
                  <a:pt x="5" y="70"/>
                </a:cubicBezTo>
                <a:cubicBezTo>
                  <a:pt x="0" y="70"/>
                  <a:pt x="5" y="59"/>
                  <a:pt x="5" y="54"/>
                </a:cubicBezTo>
                <a:close/>
              </a:path>
            </a:pathLst>
          </a:custGeom>
          <a:solidFill>
            <a:srgbClr val="33CCFF"/>
          </a:solidFill>
          <a:ln w="9525">
            <a:solidFill>
              <a:schemeClr val="tx1"/>
            </a:solidFill>
            <a:round/>
            <a:headEnd/>
            <a:tailEnd/>
          </a:ln>
        </p:spPr>
        <p:txBody>
          <a:bodyPr/>
          <a:lstStyle/>
          <a:p>
            <a:endParaRPr lang="en-US"/>
          </a:p>
        </p:txBody>
      </p:sp>
      <p:sp>
        <p:nvSpPr>
          <p:cNvPr id="43019" name="Freeform 12">
            <a:extLst>
              <a:ext uri="{FF2B5EF4-FFF2-40B4-BE49-F238E27FC236}">
                <a16:creationId xmlns:a16="http://schemas.microsoft.com/office/drawing/2014/main" id="{A73F4EBE-D3EC-D440-BE97-B4761174EAE1}"/>
              </a:ext>
            </a:extLst>
          </p:cNvPr>
          <p:cNvSpPr>
            <a:spLocks/>
          </p:cNvSpPr>
          <p:nvPr/>
        </p:nvSpPr>
        <p:spPr bwMode="auto">
          <a:xfrm>
            <a:off x="527050" y="1362075"/>
            <a:ext cx="69850" cy="215900"/>
          </a:xfrm>
          <a:custGeom>
            <a:avLst/>
            <a:gdLst>
              <a:gd name="T0" fmla="*/ 2147483646 w 88"/>
              <a:gd name="T1" fmla="*/ 2147483646 h 70"/>
              <a:gd name="T2" fmla="*/ 2147483646 w 88"/>
              <a:gd name="T3" fmla="*/ 2147483646 h 70"/>
              <a:gd name="T4" fmla="*/ 2147483646 w 88"/>
              <a:gd name="T5" fmla="*/ 2147483646 h 70"/>
              <a:gd name="T6" fmla="*/ 2147483646 w 88"/>
              <a:gd name="T7" fmla="*/ 2147483646 h 70"/>
              <a:gd name="T8" fmla="*/ 2147483646 w 88"/>
              <a:gd name="T9" fmla="*/ 2147483646 h 70"/>
              <a:gd name="T10" fmla="*/ 0 60000 65536"/>
              <a:gd name="T11" fmla="*/ 0 60000 65536"/>
              <a:gd name="T12" fmla="*/ 0 60000 65536"/>
              <a:gd name="T13" fmla="*/ 0 60000 65536"/>
              <a:gd name="T14" fmla="*/ 0 60000 65536"/>
              <a:gd name="T15" fmla="*/ 0 w 88"/>
              <a:gd name="T16" fmla="*/ 0 h 70"/>
              <a:gd name="T17" fmla="*/ 88 w 88"/>
              <a:gd name="T18" fmla="*/ 70 h 70"/>
            </a:gdLst>
            <a:ahLst/>
            <a:cxnLst>
              <a:cxn ang="T10">
                <a:pos x="T0" y="T1"/>
              </a:cxn>
              <a:cxn ang="T11">
                <a:pos x="T2" y="T3"/>
              </a:cxn>
              <a:cxn ang="T12">
                <a:pos x="T4" y="T5"/>
              </a:cxn>
              <a:cxn ang="T13">
                <a:pos x="T6" y="T7"/>
              </a:cxn>
              <a:cxn ang="T14">
                <a:pos x="T8" y="T9"/>
              </a:cxn>
            </a:cxnLst>
            <a:rect l="T15" t="T16" r="T17" b="T18"/>
            <a:pathLst>
              <a:path w="88" h="70">
                <a:moveTo>
                  <a:pt x="5" y="54"/>
                </a:moveTo>
                <a:cubicBezTo>
                  <a:pt x="48" y="11"/>
                  <a:pt x="23" y="0"/>
                  <a:pt x="88" y="12"/>
                </a:cubicBezTo>
                <a:cubicBezTo>
                  <a:pt x="74" y="56"/>
                  <a:pt x="66" y="36"/>
                  <a:pt x="30" y="54"/>
                </a:cubicBezTo>
                <a:cubicBezTo>
                  <a:pt x="21" y="58"/>
                  <a:pt x="15" y="70"/>
                  <a:pt x="5" y="70"/>
                </a:cubicBezTo>
                <a:cubicBezTo>
                  <a:pt x="0" y="70"/>
                  <a:pt x="5" y="59"/>
                  <a:pt x="5" y="54"/>
                </a:cubicBezTo>
                <a:close/>
              </a:path>
            </a:pathLst>
          </a:custGeom>
          <a:solidFill>
            <a:srgbClr val="33CCFF"/>
          </a:solidFill>
          <a:ln w="9525">
            <a:solidFill>
              <a:schemeClr val="tx1"/>
            </a:solidFill>
            <a:round/>
            <a:headEnd/>
            <a:tailEnd/>
          </a:ln>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a:extLst>
              <a:ext uri="{FF2B5EF4-FFF2-40B4-BE49-F238E27FC236}">
                <a16:creationId xmlns:a16="http://schemas.microsoft.com/office/drawing/2014/main" id="{B502321C-E523-AE4D-9859-2EC61291F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195" r="28130" b="25000"/>
          <a:stretch>
            <a:fillRect/>
          </a:stretch>
        </p:blipFill>
        <p:spPr bwMode="auto">
          <a:xfrm>
            <a:off x="755650" y="590550"/>
            <a:ext cx="7778750" cy="625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4" name="Rectangle 3">
            <a:extLst>
              <a:ext uri="{FF2B5EF4-FFF2-40B4-BE49-F238E27FC236}">
                <a16:creationId xmlns:a16="http://schemas.microsoft.com/office/drawing/2014/main" id="{B034BEE2-A075-B246-91B7-D84758093C72}"/>
              </a:ext>
            </a:extLst>
          </p:cNvPr>
          <p:cNvSpPr>
            <a:spLocks noChangeArrowheads="1"/>
          </p:cNvSpPr>
          <p:nvPr/>
        </p:nvSpPr>
        <p:spPr bwMode="auto">
          <a:xfrm>
            <a:off x="3348038" y="620713"/>
            <a:ext cx="647700" cy="2873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4035" name="Rectangle 4">
            <a:extLst>
              <a:ext uri="{FF2B5EF4-FFF2-40B4-BE49-F238E27FC236}">
                <a16:creationId xmlns:a16="http://schemas.microsoft.com/office/drawing/2014/main" id="{52CC97E9-323B-394E-BF1A-CA9E58960E8F}"/>
              </a:ext>
            </a:extLst>
          </p:cNvPr>
          <p:cNvSpPr>
            <a:spLocks noChangeArrowheads="1"/>
          </p:cNvSpPr>
          <p:nvPr/>
        </p:nvSpPr>
        <p:spPr bwMode="auto">
          <a:xfrm>
            <a:off x="7451725" y="620713"/>
            <a:ext cx="1368425" cy="7905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4036" name="Rectangle 5">
            <a:extLst>
              <a:ext uri="{FF2B5EF4-FFF2-40B4-BE49-F238E27FC236}">
                <a16:creationId xmlns:a16="http://schemas.microsoft.com/office/drawing/2014/main" id="{3C3139D3-9961-E84D-918C-B53AA3982F0F}"/>
              </a:ext>
            </a:extLst>
          </p:cNvPr>
          <p:cNvSpPr>
            <a:spLocks noChangeArrowheads="1"/>
          </p:cNvSpPr>
          <p:nvPr/>
        </p:nvSpPr>
        <p:spPr bwMode="auto">
          <a:xfrm>
            <a:off x="8027988" y="5445125"/>
            <a:ext cx="865187" cy="10795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4037" name="Rectangle 6">
            <a:extLst>
              <a:ext uri="{FF2B5EF4-FFF2-40B4-BE49-F238E27FC236}">
                <a16:creationId xmlns:a16="http://schemas.microsoft.com/office/drawing/2014/main" id="{CE5146F3-2D76-8149-82E8-D5CB9756F037}"/>
              </a:ext>
            </a:extLst>
          </p:cNvPr>
          <p:cNvSpPr>
            <a:spLocks noChangeArrowheads="1"/>
          </p:cNvSpPr>
          <p:nvPr/>
        </p:nvSpPr>
        <p:spPr bwMode="auto">
          <a:xfrm>
            <a:off x="1403350" y="5876925"/>
            <a:ext cx="647700" cy="10525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4038" name="Rectangle 7">
            <a:extLst>
              <a:ext uri="{FF2B5EF4-FFF2-40B4-BE49-F238E27FC236}">
                <a16:creationId xmlns:a16="http://schemas.microsoft.com/office/drawing/2014/main" id="{69F0EC8F-B5D4-934F-AA8B-FE1F9DA91039}"/>
              </a:ext>
            </a:extLst>
          </p:cNvPr>
          <p:cNvSpPr>
            <a:spLocks noChangeArrowheads="1"/>
          </p:cNvSpPr>
          <p:nvPr/>
        </p:nvSpPr>
        <p:spPr bwMode="auto">
          <a:xfrm>
            <a:off x="8101013" y="4506913"/>
            <a:ext cx="647700" cy="5032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4039" name="Rectangle 8">
            <a:extLst>
              <a:ext uri="{FF2B5EF4-FFF2-40B4-BE49-F238E27FC236}">
                <a16:creationId xmlns:a16="http://schemas.microsoft.com/office/drawing/2014/main" id="{4FF05218-5713-2E46-AA33-63FD97AEEA9C}"/>
              </a:ext>
            </a:extLst>
          </p:cNvPr>
          <p:cNvSpPr>
            <a:spLocks noChangeArrowheads="1"/>
          </p:cNvSpPr>
          <p:nvPr/>
        </p:nvSpPr>
        <p:spPr bwMode="auto">
          <a:xfrm>
            <a:off x="0" y="71438"/>
            <a:ext cx="9144000" cy="549275"/>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EUCARIOTICA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82E47B99-F9C9-7D47-8490-23E9A996BD11}"/>
              </a:ext>
            </a:extLst>
          </p:cNvPr>
          <p:cNvSpPr>
            <a:spLocks noChangeArrowheads="1"/>
          </p:cNvSpPr>
          <p:nvPr/>
        </p:nvSpPr>
        <p:spPr bwMode="auto">
          <a:xfrm>
            <a:off x="0" y="5805488"/>
            <a:ext cx="9144000" cy="158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000" b="1">
                <a:latin typeface="Arial" panose="020B0604020202020204" pitchFamily="34" charset="0"/>
              </a:rPr>
              <a:t>I principali compartimenti intracellulari di una cellula animale, ciascuno separato dal resto della cellula almeno da una membrana selettivamente permeabile</a:t>
            </a:r>
          </a:p>
        </p:txBody>
      </p:sp>
      <p:pic>
        <p:nvPicPr>
          <p:cNvPr id="45058" name="Immagine 7">
            <a:extLst>
              <a:ext uri="{FF2B5EF4-FFF2-40B4-BE49-F238E27FC236}">
                <a16:creationId xmlns:a16="http://schemas.microsoft.com/office/drawing/2014/main" id="{CDAC726E-79E6-1F46-8271-E2549D11CDFB}"/>
              </a:ext>
            </a:extLst>
          </p:cNvPr>
          <p:cNvPicPr>
            <a:picLocks noChangeAspect="1"/>
          </p:cNvPicPr>
          <p:nvPr/>
        </p:nvPicPr>
        <p:blipFill>
          <a:blip r:embed="rId2">
            <a:extLst>
              <a:ext uri="{28A0092B-C50C-407E-A947-70E740481C1C}">
                <a14:useLocalDpi xmlns:a14="http://schemas.microsoft.com/office/drawing/2010/main" val="0"/>
              </a:ext>
            </a:extLst>
          </a:blip>
          <a:srcRect b="3877"/>
          <a:stretch>
            <a:fillRect/>
          </a:stretch>
        </p:blipFill>
        <p:spPr bwMode="auto">
          <a:xfrm>
            <a:off x="787400" y="676275"/>
            <a:ext cx="7442200" cy="511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9" name="Rectangle 2">
            <a:extLst>
              <a:ext uri="{FF2B5EF4-FFF2-40B4-BE49-F238E27FC236}">
                <a16:creationId xmlns:a16="http://schemas.microsoft.com/office/drawing/2014/main" id="{CDFF58F3-5EA4-0747-B791-24ABF0154807}"/>
              </a:ext>
            </a:extLst>
          </p:cNvPr>
          <p:cNvSpPr>
            <a:spLocks noChangeArrowheads="1"/>
          </p:cNvSpPr>
          <p:nvPr/>
        </p:nvSpPr>
        <p:spPr bwMode="auto">
          <a:xfrm>
            <a:off x="0" y="142875"/>
            <a:ext cx="9144000" cy="549275"/>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EUCARIOTICA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Group 2">
            <a:extLst>
              <a:ext uri="{FF2B5EF4-FFF2-40B4-BE49-F238E27FC236}">
                <a16:creationId xmlns:a16="http://schemas.microsoft.com/office/drawing/2014/main" id="{F5A73915-4684-9E40-94D8-46C6FDF2D77C}"/>
              </a:ext>
            </a:extLst>
          </p:cNvPr>
          <p:cNvGrpSpPr>
            <a:grpSpLocks/>
          </p:cNvGrpSpPr>
          <p:nvPr/>
        </p:nvGrpSpPr>
        <p:grpSpPr bwMode="auto">
          <a:xfrm>
            <a:off x="-180975" y="712788"/>
            <a:ext cx="9326563" cy="1636712"/>
            <a:chOff x="0" y="0"/>
            <a:chExt cx="5875" cy="4173"/>
          </a:xfrm>
        </p:grpSpPr>
        <p:sp>
          <p:nvSpPr>
            <p:cNvPr id="46084" name="Rectangle 3">
              <a:extLst>
                <a:ext uri="{FF2B5EF4-FFF2-40B4-BE49-F238E27FC236}">
                  <a16:creationId xmlns:a16="http://schemas.microsoft.com/office/drawing/2014/main" id="{32134EB1-C321-0844-9243-F470E94DAA5A}"/>
                </a:ext>
              </a:extLst>
            </p:cNvPr>
            <p:cNvSpPr>
              <a:spLocks noChangeArrowheads="1"/>
            </p:cNvSpPr>
            <p:nvPr/>
          </p:nvSpPr>
          <p:spPr bwMode="auto">
            <a:xfrm>
              <a:off x="0" y="0"/>
              <a:ext cx="115" cy="4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46085" name="Rectangle 4">
              <a:extLst>
                <a:ext uri="{FF2B5EF4-FFF2-40B4-BE49-F238E27FC236}">
                  <a16:creationId xmlns:a16="http://schemas.microsoft.com/office/drawing/2014/main" id="{C615013E-0520-5F43-860C-67971A7A77E2}"/>
                </a:ext>
              </a:extLst>
            </p:cNvPr>
            <p:cNvSpPr>
              <a:spLocks noChangeArrowheads="1"/>
            </p:cNvSpPr>
            <p:nvPr/>
          </p:nvSpPr>
          <p:spPr bwMode="auto">
            <a:xfrm>
              <a:off x="115" y="0"/>
              <a:ext cx="5760" cy="4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FF3300"/>
                  </a:solidFill>
                  <a:latin typeface="Arial" panose="020B0604020202020204" pitchFamily="34" charset="0"/>
                </a:rPr>
                <a:t>LA MEMBRANA CELLULARE</a:t>
              </a:r>
              <a:r>
                <a:rPr lang="it-IT" altLang="en-US" sz="2000" b="1">
                  <a:latin typeface="Arial" panose="020B0604020202020204" pitchFamily="34" charset="0"/>
                </a:rPr>
                <a:t> </a:t>
              </a:r>
            </a:p>
            <a:p>
              <a:pPr eaLnBrk="1" hangingPunct="1">
                <a:spcBef>
                  <a:spcPct val="0"/>
                </a:spcBef>
                <a:buFontTx/>
                <a:buNone/>
              </a:pPr>
              <a:r>
                <a:rPr lang="it-IT" altLang="en-US" sz="2000" b="1">
                  <a:latin typeface="Arial" panose="020B0604020202020204" pitchFamily="34" charset="0"/>
                </a:rPr>
                <a:t>Doppio strato lipidico contenente proteine</a:t>
              </a:r>
            </a:p>
            <a:p>
              <a:pPr eaLnBrk="1" hangingPunct="1">
                <a:spcBef>
                  <a:spcPct val="0"/>
                </a:spcBef>
                <a:buFontTx/>
                <a:buNone/>
              </a:pPr>
              <a:r>
                <a:rPr lang="it-IT" altLang="en-US" sz="2000" b="1">
                  <a:latin typeface="Arial" panose="020B0604020202020204" pitchFamily="34" charset="0"/>
                </a:rPr>
                <a:t>Regola il trasporto dall</a:t>
              </a:r>
              <a:r>
                <a:rPr lang="ja-JP" altLang="it-IT" sz="2000" b="1">
                  <a:latin typeface="Arial" panose="020B0604020202020204" pitchFamily="34" charset="0"/>
                </a:rPr>
                <a:t>’</a:t>
              </a:r>
              <a:r>
                <a:rPr lang="it-IT" altLang="ja-JP" sz="2000" b="1">
                  <a:latin typeface="Arial" panose="020B0604020202020204" pitchFamily="34" charset="0"/>
                </a:rPr>
                <a:t>interno all</a:t>
              </a:r>
              <a:r>
                <a:rPr lang="ja-JP" altLang="it-IT" sz="2000" b="1">
                  <a:latin typeface="Arial" panose="020B0604020202020204" pitchFamily="34" charset="0"/>
                </a:rPr>
                <a:t>’</a:t>
              </a:r>
              <a:r>
                <a:rPr lang="it-IT" altLang="ja-JP" sz="2000" b="1">
                  <a:latin typeface="Arial" panose="020B0604020202020204" pitchFamily="34" charset="0"/>
                </a:rPr>
                <a:t>esterno della cellula</a:t>
              </a:r>
            </a:p>
            <a:p>
              <a:pPr eaLnBrk="1" hangingPunct="1">
                <a:spcBef>
                  <a:spcPct val="0"/>
                </a:spcBef>
                <a:buFontTx/>
                <a:buNone/>
              </a:pPr>
              <a:r>
                <a:rPr lang="it-IT" altLang="en-US" sz="2000" b="1">
                  <a:latin typeface="Arial" panose="020B0604020202020204" pitchFamily="34" charset="0"/>
                </a:rPr>
                <a:t>Permette il riconoscimento cellula-cellula</a:t>
              </a:r>
            </a:p>
            <a:p>
              <a:pPr eaLnBrk="1" hangingPunct="1">
                <a:spcBef>
                  <a:spcPct val="0"/>
                </a:spcBef>
                <a:buFontTx/>
                <a:buNone/>
              </a:pPr>
              <a:endParaRPr lang="it-IT" altLang="en-US" sz="2000" b="1">
                <a:latin typeface="Arial" panose="020B0604020202020204" pitchFamily="34" charset="0"/>
              </a:endParaRPr>
            </a:p>
            <a:p>
              <a:pPr eaLnBrk="1" hangingPunct="1">
                <a:spcBef>
                  <a:spcPct val="0"/>
                </a:spcBef>
                <a:buFontTx/>
                <a:buNone/>
              </a:pPr>
              <a:r>
                <a:rPr lang="it-IT" altLang="en-US" sz="2000" b="1">
                  <a:latin typeface="Arial" panose="020B0604020202020204" pitchFamily="34" charset="0"/>
                </a:rPr>
                <a:t>(A) Microfotografia al microscopio elettronico della membrana plasmatica di globulo rosso vista in sezione</a:t>
              </a:r>
            </a:p>
            <a:p>
              <a:pPr eaLnBrk="1" hangingPunct="1">
                <a:spcBef>
                  <a:spcPct val="0"/>
                </a:spcBef>
                <a:buFontTx/>
                <a:buNone/>
              </a:pPr>
              <a:r>
                <a:rPr lang="it-IT" altLang="en-US" sz="2000" b="1">
                  <a:latin typeface="Arial" panose="020B0604020202020204" pitchFamily="34" charset="0"/>
                </a:rPr>
                <a:t>(B e C) Schematizzazione bi- e tri-dimensionale della membrana cellulare</a:t>
              </a:r>
            </a:p>
          </p:txBody>
        </p:sp>
      </p:grpSp>
      <p:pic>
        <p:nvPicPr>
          <p:cNvPr id="46082" name="Picture 5" descr="ch10f1">
            <a:extLst>
              <a:ext uri="{FF2B5EF4-FFF2-40B4-BE49-F238E27FC236}">
                <a16:creationId xmlns:a16="http://schemas.microsoft.com/office/drawing/2014/main" id="{18BCCD31-8E9B-FF45-BF51-C114228068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3373438"/>
            <a:ext cx="6769100" cy="336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3" name="Rectangle 2">
            <a:extLst>
              <a:ext uri="{FF2B5EF4-FFF2-40B4-BE49-F238E27FC236}">
                <a16:creationId xmlns:a16="http://schemas.microsoft.com/office/drawing/2014/main" id="{AC1178C6-A2D4-AB4D-A444-DE3A92FA0BDA}"/>
              </a:ext>
            </a:extLst>
          </p:cNvPr>
          <p:cNvSpPr>
            <a:spLocks noChangeArrowheads="1"/>
          </p:cNvSpPr>
          <p:nvPr/>
        </p:nvSpPr>
        <p:spPr bwMode="auto">
          <a:xfrm>
            <a:off x="0" y="142875"/>
            <a:ext cx="9144000" cy="549275"/>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EUCARIOTICA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8E891AB2-6254-B142-A7E0-8D133828C3FF}"/>
              </a:ext>
            </a:extLst>
          </p:cNvPr>
          <p:cNvSpPr>
            <a:spLocks noGrp="1" noChangeArrowheads="1"/>
          </p:cNvSpPr>
          <p:nvPr>
            <p:ph type="body" idx="1"/>
          </p:nvPr>
        </p:nvSpPr>
        <p:spPr>
          <a:xfrm>
            <a:off x="-252413" y="1268413"/>
            <a:ext cx="9396413" cy="5562600"/>
          </a:xfrm>
          <a:noFill/>
        </p:spPr>
        <p:txBody>
          <a:bodyPr lIns="90488" tIns="44450" rIns="90488" bIns="44450"/>
          <a:lstStyle/>
          <a:p>
            <a:pPr indent="19050" eaLnBrk="1" hangingPunct="1">
              <a:lnSpc>
                <a:spcPct val="85000"/>
              </a:lnSpc>
              <a:spcBef>
                <a:spcPct val="50000"/>
              </a:spcBef>
            </a:pPr>
            <a:r>
              <a:rPr lang="it-IT" altLang="en-US" sz="2100">
                <a:latin typeface="Arial" panose="020B0604020202020204" pitchFamily="34" charset="0"/>
                <a:ea typeface="ＭＳ Ｐゴシック" panose="020B0600070205080204" pitchFamily="34" charset="-128"/>
              </a:rPr>
              <a:t> Le cellule furono osservate per la prima volta nel </a:t>
            </a:r>
            <a:r>
              <a:rPr lang="it-IT" altLang="en-US" sz="2100" b="1">
                <a:latin typeface="Arial" panose="020B0604020202020204" pitchFamily="34" charset="0"/>
                <a:ea typeface="ＭＳ Ｐゴシック" panose="020B0600070205080204" pitchFamily="34" charset="-128"/>
              </a:rPr>
              <a:t>1665 da Robert Hooke, </a:t>
            </a:r>
            <a:r>
              <a:rPr lang="it-IT" altLang="en-US" sz="2100">
                <a:latin typeface="Arial" panose="020B0604020202020204" pitchFamily="34" charset="0"/>
                <a:ea typeface="ＭＳ Ｐゴシック" panose="020B0600070205080204" pitchFamily="34" charset="-128"/>
              </a:rPr>
              <a:t>che studiò con un microscopio rudimentale sottili fettine di sughero </a:t>
            </a:r>
          </a:p>
          <a:p>
            <a:pPr indent="19050" eaLnBrk="1" hangingPunct="1">
              <a:lnSpc>
                <a:spcPct val="85000"/>
              </a:lnSpc>
              <a:spcBef>
                <a:spcPct val="50000"/>
              </a:spcBef>
            </a:pPr>
            <a:r>
              <a:rPr lang="it-IT" altLang="en-US" sz="2100">
                <a:latin typeface="Arial" panose="020B0604020202020204" pitchFamily="34" charset="0"/>
                <a:ea typeface="ＭＳ Ｐゴシック" panose="020B0600070205080204" pitchFamily="34" charset="-128"/>
              </a:rPr>
              <a:t> Nel </a:t>
            </a:r>
            <a:r>
              <a:rPr lang="it-IT" altLang="en-US" sz="2100" b="1">
                <a:latin typeface="Arial" panose="020B0604020202020204" pitchFamily="34" charset="0"/>
                <a:ea typeface="ＭＳ Ｐゴシック" panose="020B0600070205080204" pitchFamily="34" charset="-128"/>
              </a:rPr>
              <a:t>1673 Antonie van Leeuwenhoek </a:t>
            </a:r>
            <a:r>
              <a:rPr lang="it-IT" altLang="en-US" sz="2100">
                <a:latin typeface="Arial" panose="020B0604020202020204" pitchFamily="34" charset="0"/>
                <a:ea typeface="ＭＳ Ｐゴシック" panose="020B0600070205080204" pitchFamily="34" charset="-128"/>
              </a:rPr>
              <a:t>effettuò osservazioni di cellule vive, protozoi, batteri e spermatozoi, con lenti di sua produzione.</a:t>
            </a:r>
          </a:p>
          <a:p>
            <a:pPr indent="19050" eaLnBrk="1" hangingPunct="1">
              <a:lnSpc>
                <a:spcPct val="85000"/>
              </a:lnSpc>
              <a:spcBef>
                <a:spcPct val="50000"/>
              </a:spcBef>
            </a:pPr>
            <a:r>
              <a:rPr lang="en-GB" altLang="en-US" sz="2100">
                <a:latin typeface="Arial" panose="020B0604020202020204" pitchFamily="34" charset="0"/>
                <a:ea typeface="ＭＳ Ｐゴシック" panose="020B0600070205080204" pitchFamily="34" charset="-128"/>
              </a:rPr>
              <a:t> Nel </a:t>
            </a:r>
            <a:r>
              <a:rPr lang="en-GB" altLang="en-US" sz="2100" b="1">
                <a:latin typeface="Arial" panose="020B0604020202020204" pitchFamily="34" charset="0"/>
                <a:ea typeface="ＭＳ Ｐゴシック" panose="020B0600070205080204" pitchFamily="34" charset="-128"/>
              </a:rPr>
              <a:t>1838-39 Schleiden e Schwann</a:t>
            </a:r>
            <a:r>
              <a:rPr lang="en-GB" altLang="en-US" sz="2100">
                <a:latin typeface="Arial" panose="020B0604020202020204" pitchFamily="34" charset="0"/>
                <a:ea typeface="ＭＳ Ｐゴシック" panose="020B0600070205080204" pitchFamily="34" charset="-128"/>
              </a:rPr>
              <a:t>, un botanico ed uno zoologo per primi osservarono la similarita’ tra tessuti animali e vegetali ed ipotizzarono che tutti gli organismi viventi sono costituiti da cellule. Essi credevano tuttavia alla generazione spontanea.</a:t>
            </a:r>
          </a:p>
          <a:p>
            <a:pPr indent="19050" eaLnBrk="1" hangingPunct="1">
              <a:lnSpc>
                <a:spcPct val="85000"/>
              </a:lnSpc>
              <a:spcBef>
                <a:spcPct val="50000"/>
              </a:spcBef>
            </a:pPr>
            <a:r>
              <a:rPr lang="en-US" altLang="en-US" sz="2100">
                <a:latin typeface="Arial" panose="020B0604020202020204" pitchFamily="34" charset="0"/>
                <a:ea typeface="ＭＳ Ｐゴシック" panose="020B0600070205080204" pitchFamily="34" charset="-128"/>
              </a:rPr>
              <a:t> </a:t>
            </a:r>
            <a:r>
              <a:rPr lang="en-US" altLang="en-US" sz="2100" b="1">
                <a:latin typeface="Arial" panose="020B0604020202020204" pitchFamily="34" charset="0"/>
                <a:ea typeface="ＭＳ Ｐゴシック" panose="020B0600070205080204" pitchFamily="34" charset="-128"/>
              </a:rPr>
              <a:t>Rudolph Virchow's, nel 1858</a:t>
            </a:r>
            <a:r>
              <a:rPr lang="en-US" altLang="en-US" sz="2100">
                <a:latin typeface="Arial" panose="020B0604020202020204" pitchFamily="34" charset="0"/>
                <a:ea typeface="ＭＳ Ｐゴシック" panose="020B0600070205080204" pitchFamily="34" charset="-128"/>
              </a:rPr>
              <a:t>, affermo’ che le cellule potevano formarsi solo per divisione di una cellula preesistente: "</a:t>
            </a:r>
            <a:r>
              <a:rPr lang="en-US" altLang="en-US" sz="2100" i="1">
                <a:latin typeface="Arial" panose="020B0604020202020204" pitchFamily="34" charset="0"/>
                <a:ea typeface="ＭＳ Ｐゴシック" panose="020B0600070205080204" pitchFamily="34" charset="-128"/>
              </a:rPr>
              <a:t>Omnis cellula e cellula</a:t>
            </a:r>
            <a:r>
              <a:rPr lang="en-US" altLang="en-US" sz="2100">
                <a:latin typeface="Arial" panose="020B0604020202020204" pitchFamily="34" charset="0"/>
                <a:ea typeface="ＭＳ Ｐゴシック" panose="020B0600070205080204" pitchFamily="34" charset="-128"/>
              </a:rPr>
              <a:t>"...</a:t>
            </a:r>
          </a:p>
          <a:p>
            <a:pPr indent="19050" eaLnBrk="1" hangingPunct="1">
              <a:lnSpc>
                <a:spcPct val="85000"/>
              </a:lnSpc>
              <a:spcBef>
                <a:spcPct val="50000"/>
              </a:spcBef>
              <a:buFontTx/>
              <a:buNone/>
            </a:pPr>
            <a:endParaRPr lang="en-US" altLang="en-US" sz="1400">
              <a:latin typeface="Arial" panose="020B0604020202020204" pitchFamily="34" charset="0"/>
              <a:ea typeface="ＭＳ Ｐゴシック" panose="020B0600070205080204" pitchFamily="34" charset="-128"/>
            </a:endParaRPr>
          </a:p>
          <a:p>
            <a:pPr indent="19050" eaLnBrk="1" hangingPunct="1">
              <a:lnSpc>
                <a:spcPct val="80000"/>
              </a:lnSpc>
            </a:pPr>
            <a:r>
              <a:rPr lang="en-GB" altLang="en-US" sz="2600">
                <a:latin typeface="Arial" panose="020B0604020202020204" pitchFamily="34" charset="0"/>
                <a:ea typeface="ＭＳ Ｐゴシック" panose="020B0600070205080204" pitchFamily="34" charset="-128"/>
              </a:rPr>
              <a:t> Sviluppo della TEORIA CELLULARE, che afferma che:</a:t>
            </a:r>
          </a:p>
          <a:p>
            <a:pPr indent="19050" eaLnBrk="1" hangingPunct="1">
              <a:lnSpc>
                <a:spcPct val="80000"/>
              </a:lnSpc>
              <a:buFontTx/>
              <a:buNone/>
            </a:pPr>
            <a:r>
              <a:rPr lang="en-US" altLang="en-US" sz="2600">
                <a:latin typeface="Arial" panose="020B0604020202020204" pitchFamily="34" charset="0"/>
                <a:ea typeface="ＭＳ Ｐゴシック" panose="020B0600070205080204" pitchFamily="34" charset="-128"/>
              </a:rPr>
              <a:t>1) tutti i viventi sono formati da una o più cellule</a:t>
            </a:r>
          </a:p>
          <a:p>
            <a:pPr indent="19050" eaLnBrk="1" hangingPunct="1">
              <a:lnSpc>
                <a:spcPct val="80000"/>
              </a:lnSpc>
              <a:buFontTx/>
              <a:buNone/>
            </a:pPr>
            <a:r>
              <a:rPr lang="en-US" altLang="en-US" sz="2600">
                <a:latin typeface="Arial" panose="020B0604020202020204" pitchFamily="34" charset="0"/>
                <a:ea typeface="ＭＳ Ｐゴシック" panose="020B0600070205080204" pitchFamily="34" charset="-128"/>
              </a:rPr>
              <a:t>2) le cellule costituiscono le unità fondamentali di ciascun organismo</a:t>
            </a:r>
          </a:p>
          <a:p>
            <a:pPr indent="19050" eaLnBrk="1" hangingPunct="1">
              <a:lnSpc>
                <a:spcPct val="80000"/>
              </a:lnSpc>
              <a:buFontTx/>
              <a:buNone/>
            </a:pPr>
            <a:r>
              <a:rPr lang="en-US" altLang="en-US" sz="2600">
                <a:latin typeface="Arial" panose="020B0604020202020204" pitchFamily="34" charset="0"/>
                <a:ea typeface="ＭＳ Ｐゴシック" panose="020B0600070205080204" pitchFamily="34" charset="-128"/>
              </a:rPr>
              <a:t>3) tutte le cellule derivano da altre cellule</a:t>
            </a:r>
          </a:p>
        </p:txBody>
      </p:sp>
      <p:sp>
        <p:nvSpPr>
          <p:cNvPr id="16386" name="Text Box 3">
            <a:extLst>
              <a:ext uri="{FF2B5EF4-FFF2-40B4-BE49-F238E27FC236}">
                <a16:creationId xmlns:a16="http://schemas.microsoft.com/office/drawing/2014/main" id="{9AC64647-CA68-274F-B248-74A1B65B7AE2}"/>
              </a:ext>
            </a:extLst>
          </p:cNvPr>
          <p:cNvSpPr txBox="1">
            <a:spLocks noChangeArrowheads="1"/>
          </p:cNvSpPr>
          <p:nvPr/>
        </p:nvSpPr>
        <p:spPr bwMode="auto">
          <a:xfrm>
            <a:off x="0" y="692150"/>
            <a:ext cx="9144000" cy="519113"/>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n-US" sz="2800" b="1">
                <a:solidFill>
                  <a:schemeClr val="bg1"/>
                </a:solidFill>
                <a:latin typeface="Papyrus" panose="020B0602040200020303" pitchFamily="34" charset="77"/>
              </a:rPr>
              <a:t>Teoria cellulare</a:t>
            </a:r>
          </a:p>
        </p:txBody>
      </p:sp>
      <p:sp>
        <p:nvSpPr>
          <p:cNvPr id="16387" name="Text Box 4">
            <a:extLst>
              <a:ext uri="{FF2B5EF4-FFF2-40B4-BE49-F238E27FC236}">
                <a16:creationId xmlns:a16="http://schemas.microsoft.com/office/drawing/2014/main" id="{23ED2161-FBAC-4D4B-8EAA-44A3A737E112}"/>
              </a:ext>
            </a:extLst>
          </p:cNvPr>
          <p:cNvSpPr txBox="1">
            <a:spLocks noChangeArrowheads="1"/>
          </p:cNvSpPr>
          <p:nvPr/>
        </p:nvSpPr>
        <p:spPr bwMode="auto">
          <a:xfrm>
            <a:off x="106363" y="163513"/>
            <a:ext cx="89296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800000"/>
                </a:solidFill>
                <a:latin typeface="Arial" panose="020B0604020202020204" pitchFamily="34" charset="0"/>
              </a:rPr>
              <a:t>LA CELLULA E</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L</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UNITA</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DI BASE DI TUTTI GLI ORGANISMI</a:t>
            </a:r>
            <a:endParaRPr lang="it-IT" altLang="en-US" sz="2400" b="1">
              <a:solidFill>
                <a:srgbClr val="800000"/>
              </a:solidFill>
              <a:latin typeface="Arial" panose="020B0604020202020204" pitchFamily="34"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2">
            <a:extLst>
              <a:ext uri="{FF2B5EF4-FFF2-40B4-BE49-F238E27FC236}">
                <a16:creationId xmlns:a16="http://schemas.microsoft.com/office/drawing/2014/main" id="{9614E06C-D392-A14D-9173-ADB223A3DBF8}"/>
              </a:ext>
            </a:extLst>
          </p:cNvPr>
          <p:cNvGrpSpPr>
            <a:grpSpLocks/>
          </p:cNvGrpSpPr>
          <p:nvPr/>
        </p:nvGrpSpPr>
        <p:grpSpPr bwMode="auto">
          <a:xfrm>
            <a:off x="4067175" y="836613"/>
            <a:ext cx="4826000" cy="3359150"/>
            <a:chOff x="0" y="0"/>
            <a:chExt cx="5875" cy="6369"/>
          </a:xfrm>
        </p:grpSpPr>
        <p:sp>
          <p:nvSpPr>
            <p:cNvPr id="47108" name="Rectangle 3">
              <a:extLst>
                <a:ext uri="{FF2B5EF4-FFF2-40B4-BE49-F238E27FC236}">
                  <a16:creationId xmlns:a16="http://schemas.microsoft.com/office/drawing/2014/main" id="{605BBAD4-1F55-FF48-949E-EF2AF948FCA8}"/>
                </a:ext>
              </a:extLst>
            </p:cNvPr>
            <p:cNvSpPr>
              <a:spLocks noChangeArrowheads="1" noTextEdit="1"/>
            </p:cNvSpPr>
            <p:nvPr/>
          </p:nvSpPr>
          <p:spPr bwMode="auto">
            <a:xfrm>
              <a:off x="0" y="0"/>
              <a:ext cx="115" cy="63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47109" name="Rectangle 4">
              <a:extLst>
                <a:ext uri="{FF2B5EF4-FFF2-40B4-BE49-F238E27FC236}">
                  <a16:creationId xmlns:a16="http://schemas.microsoft.com/office/drawing/2014/main" id="{6C53FFF7-0D8C-F248-BBC2-5B9B18E61EDD}"/>
                </a:ext>
              </a:extLst>
            </p:cNvPr>
            <p:cNvSpPr>
              <a:spLocks noChangeArrowheads="1"/>
            </p:cNvSpPr>
            <p:nvPr/>
          </p:nvSpPr>
          <p:spPr bwMode="auto">
            <a:xfrm>
              <a:off x="115" y="0"/>
              <a:ext cx="5760" cy="63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FF3300"/>
                  </a:solidFill>
                  <a:latin typeface="Arial" panose="020B0604020202020204" pitchFamily="34" charset="0"/>
                </a:rPr>
                <a:t>NUCLEO E CITOPLASMA</a:t>
              </a:r>
            </a:p>
            <a:p>
              <a:pPr eaLnBrk="1" hangingPunct="1">
                <a:spcBef>
                  <a:spcPct val="0"/>
                </a:spcBef>
                <a:buFontTx/>
                <a:buNone/>
              </a:pPr>
              <a:endParaRPr lang="it-IT" altLang="en-US" sz="2400" b="1">
                <a:solidFill>
                  <a:srgbClr val="FF3300"/>
                </a:solidFill>
                <a:latin typeface="Arial" panose="020B0604020202020204" pitchFamily="34" charset="0"/>
              </a:endParaRPr>
            </a:p>
            <a:p>
              <a:pPr eaLnBrk="1" hangingPunct="1">
                <a:spcBef>
                  <a:spcPct val="0"/>
                </a:spcBef>
                <a:buFontTx/>
                <a:buNone/>
              </a:pPr>
              <a:r>
                <a:rPr lang="it-IT" altLang="en-US" sz="2400">
                  <a:latin typeface="Arial" panose="020B0604020202020204" pitchFamily="34" charset="0"/>
                </a:rPr>
                <a:t>Le cellule eucariotiche sono dotate di numerosi </a:t>
              </a:r>
              <a:r>
                <a:rPr lang="it-IT" altLang="en-US" sz="2400" b="1">
                  <a:latin typeface="Arial" panose="020B0604020202020204" pitchFamily="34" charset="0"/>
                </a:rPr>
                <a:t>compartimenti interni</a:t>
              </a:r>
              <a:r>
                <a:rPr lang="it-IT" altLang="en-US" sz="2400">
                  <a:latin typeface="Arial" panose="020B0604020202020204" pitchFamily="34" charset="0"/>
                </a:rPr>
                <a:t>, nei quali avvengono reazioni chimiche specifiche e separate dalle altre.</a:t>
              </a:r>
            </a:p>
            <a:p>
              <a:pPr eaLnBrk="1" hangingPunct="1">
                <a:spcBef>
                  <a:spcPct val="0"/>
                </a:spcBef>
                <a:buFontTx/>
                <a:buNone/>
              </a:pPr>
              <a:r>
                <a:rPr lang="it-IT" altLang="en-US" sz="2400">
                  <a:latin typeface="Arial" panose="020B0604020202020204" pitchFamily="34" charset="0"/>
                </a:rPr>
                <a:t>Il nucleo e</a:t>
              </a:r>
              <a:r>
                <a:rPr lang="ja-JP" altLang="it-IT" sz="2400">
                  <a:latin typeface="Arial" panose="020B0604020202020204" pitchFamily="34" charset="0"/>
                </a:rPr>
                <a:t>’</a:t>
              </a:r>
              <a:r>
                <a:rPr lang="it-IT" altLang="ja-JP" sz="2400">
                  <a:latin typeface="Arial" panose="020B0604020202020204" pitchFamily="34" charset="0"/>
                </a:rPr>
                <a:t> un importante comparto:</a:t>
              </a:r>
            </a:p>
            <a:p>
              <a:pPr eaLnBrk="1" hangingPunct="1">
                <a:spcBef>
                  <a:spcPct val="0"/>
                </a:spcBef>
              </a:pPr>
              <a:r>
                <a:rPr lang="it-IT" altLang="en-US" sz="2400">
                  <a:latin typeface="Arial" panose="020B0604020202020204" pitchFamily="34" charset="0"/>
                </a:rPr>
                <a:t> la membrana nucleare mantiene i ribosomi all</a:t>
              </a:r>
              <a:r>
                <a:rPr lang="ja-JP" altLang="it-IT" sz="2400">
                  <a:latin typeface="Arial" panose="020B0604020202020204" pitchFamily="34" charset="0"/>
                </a:rPr>
                <a:t>’</a:t>
              </a:r>
              <a:r>
                <a:rPr lang="it-IT" altLang="ja-JP" sz="2400">
                  <a:latin typeface="Arial" panose="020B0604020202020204" pitchFamily="34" charset="0"/>
                </a:rPr>
                <a:t>esterno</a:t>
              </a:r>
            </a:p>
            <a:p>
              <a:pPr eaLnBrk="1" hangingPunct="1">
                <a:spcBef>
                  <a:spcPct val="0"/>
                </a:spcBef>
              </a:pPr>
              <a:r>
                <a:rPr lang="it-IT" altLang="en-US" sz="2400">
                  <a:latin typeface="Arial" panose="020B0604020202020204" pitchFamily="34" charset="0"/>
                </a:rPr>
                <a:t> l</a:t>
              </a:r>
              <a:r>
                <a:rPr lang="ja-JP" altLang="it-IT" sz="2400">
                  <a:latin typeface="Arial" panose="020B0604020202020204" pitchFamily="34" charset="0"/>
                </a:rPr>
                <a:t>’</a:t>
              </a:r>
              <a:r>
                <a:rPr lang="it-IT" altLang="ja-JP" sz="2400">
                  <a:latin typeface="Arial" panose="020B0604020202020204" pitchFamily="34" charset="0"/>
                </a:rPr>
                <a:t>RNA trascritto non viene tradotto in proteine prima di essere processato e trasportato fuori dal nucleo, nel citosol.</a:t>
              </a:r>
              <a:endParaRPr lang="it-IT" altLang="en-US" sz="2400">
                <a:latin typeface="Arial" panose="020B0604020202020204" pitchFamily="34" charset="0"/>
              </a:endParaRPr>
            </a:p>
          </p:txBody>
        </p:sp>
      </p:grpSp>
      <p:pic>
        <p:nvPicPr>
          <p:cNvPr id="47106" name="Picture 5" descr="ch8f2">
            <a:extLst>
              <a:ext uri="{FF2B5EF4-FFF2-40B4-BE49-F238E27FC236}">
                <a16:creationId xmlns:a16="http://schemas.microsoft.com/office/drawing/2014/main" id="{1E191355-E0A3-4B47-BCBC-78AAD2BB5D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757238"/>
            <a:ext cx="3227387" cy="605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7" name="Rectangle 2">
            <a:extLst>
              <a:ext uri="{FF2B5EF4-FFF2-40B4-BE49-F238E27FC236}">
                <a16:creationId xmlns:a16="http://schemas.microsoft.com/office/drawing/2014/main" id="{FD684FA6-DC25-DD41-9EDF-36223C594FE8}"/>
              </a:ext>
            </a:extLst>
          </p:cNvPr>
          <p:cNvSpPr>
            <a:spLocks noChangeArrowheads="1"/>
          </p:cNvSpPr>
          <p:nvPr/>
        </p:nvSpPr>
        <p:spPr bwMode="auto">
          <a:xfrm>
            <a:off x="0" y="142875"/>
            <a:ext cx="9144000" cy="549275"/>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EUCARIOTICA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Group 2">
            <a:extLst>
              <a:ext uri="{FF2B5EF4-FFF2-40B4-BE49-F238E27FC236}">
                <a16:creationId xmlns:a16="http://schemas.microsoft.com/office/drawing/2014/main" id="{171DEBD5-299F-AE4B-B908-C5E84C69E272}"/>
              </a:ext>
            </a:extLst>
          </p:cNvPr>
          <p:cNvGrpSpPr>
            <a:grpSpLocks/>
          </p:cNvGrpSpPr>
          <p:nvPr/>
        </p:nvGrpSpPr>
        <p:grpSpPr bwMode="auto">
          <a:xfrm>
            <a:off x="-107950" y="692150"/>
            <a:ext cx="9251950" cy="1676400"/>
            <a:chOff x="0" y="0"/>
            <a:chExt cx="5875" cy="3962"/>
          </a:xfrm>
        </p:grpSpPr>
        <p:sp>
          <p:nvSpPr>
            <p:cNvPr id="48134" name="Rectangle 3">
              <a:extLst>
                <a:ext uri="{FF2B5EF4-FFF2-40B4-BE49-F238E27FC236}">
                  <a16:creationId xmlns:a16="http://schemas.microsoft.com/office/drawing/2014/main" id="{08886647-67A2-B64E-B0CC-77BDF7009D63}"/>
                </a:ext>
              </a:extLst>
            </p:cNvPr>
            <p:cNvSpPr>
              <a:spLocks noChangeArrowheads="1" noTextEdit="1"/>
            </p:cNvSpPr>
            <p:nvPr/>
          </p:nvSpPr>
          <p:spPr bwMode="auto">
            <a:xfrm>
              <a:off x="0" y="0"/>
              <a:ext cx="115" cy="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48135" name="Rectangle 4">
              <a:extLst>
                <a:ext uri="{FF2B5EF4-FFF2-40B4-BE49-F238E27FC236}">
                  <a16:creationId xmlns:a16="http://schemas.microsoft.com/office/drawing/2014/main" id="{C351B9AD-1EF6-864E-8052-109FE4EA1DBB}"/>
                </a:ext>
              </a:extLst>
            </p:cNvPr>
            <p:cNvSpPr>
              <a:spLocks noChangeArrowheads="1"/>
            </p:cNvSpPr>
            <p:nvPr/>
          </p:nvSpPr>
          <p:spPr bwMode="auto">
            <a:xfrm>
              <a:off x="115" y="0"/>
              <a:ext cx="5760" cy="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it-IT" altLang="en-US" sz="2400">
                  <a:latin typeface="Arial" panose="020B0604020202020204" pitchFamily="34" charset="0"/>
                </a:rPr>
                <a:t> La Terra si è</a:t>
              </a:r>
              <a:r>
                <a:rPr lang="it-IT" altLang="ja-JP" sz="2400">
                  <a:latin typeface="Arial" panose="020B0604020202020204" pitchFamily="34" charset="0"/>
                </a:rPr>
                <a:t> formata circa 4.5 miliardi di anni fa (bya), e fino a circa 3.9 bya è stata bombardata da grosse rocce e così calda da non poter ospitare acqua liquida. </a:t>
              </a:r>
            </a:p>
            <a:p>
              <a:pPr eaLnBrk="1" hangingPunct="1">
                <a:spcBef>
                  <a:spcPct val="0"/>
                </a:spcBef>
              </a:pPr>
              <a:r>
                <a:rPr lang="it-IT" altLang="en-US" sz="2400">
                  <a:latin typeface="Arial" panose="020B0604020202020204" pitchFamily="34" charset="0"/>
                </a:rPr>
                <a:t> Le rocce più antiche datano 3.8 bya (Isua, Groenlandia).</a:t>
              </a:r>
            </a:p>
            <a:p>
              <a:pPr eaLnBrk="1" hangingPunct="1">
                <a:spcBef>
                  <a:spcPct val="0"/>
                </a:spcBef>
              </a:pPr>
              <a:r>
                <a:rPr lang="it-IT" altLang="en-US" sz="2400">
                  <a:latin typeface="Arial" panose="020B0604020202020204" pitchFamily="34" charset="0"/>
                </a:rPr>
                <a:t> I fossili più</a:t>
              </a:r>
              <a:r>
                <a:rPr lang="it-IT" altLang="ja-JP" sz="2400">
                  <a:latin typeface="Arial" panose="020B0604020202020204" pitchFamily="34" charset="0"/>
                </a:rPr>
                <a:t> antichi di procarioti (microfossili di </a:t>
              </a:r>
              <a:r>
                <a:rPr lang="ja-JP" altLang="it-IT" sz="2400">
                  <a:latin typeface="Arial" panose="020B0604020202020204" pitchFamily="34" charset="0"/>
                </a:rPr>
                <a:t>“</a:t>
              </a:r>
              <a:r>
                <a:rPr lang="it-IT" altLang="ja-JP" sz="2400">
                  <a:latin typeface="Arial" panose="020B0604020202020204" pitchFamily="34" charset="0"/>
                </a:rPr>
                <a:t>batteri</a:t>
              </a:r>
              <a:r>
                <a:rPr lang="ja-JP" altLang="it-IT" sz="2400">
                  <a:latin typeface="Arial" panose="020B0604020202020204" pitchFamily="34" charset="0"/>
                </a:rPr>
                <a:t>”</a:t>
              </a:r>
              <a:r>
                <a:rPr lang="it-IT" altLang="ja-JP" sz="2400">
                  <a:latin typeface="Arial" panose="020B0604020202020204" pitchFamily="34" charset="0"/>
                </a:rPr>
                <a:t>) datano circa 3.5 bya (Australia occidentale).</a:t>
              </a:r>
            </a:p>
            <a:p>
              <a:pPr eaLnBrk="1" hangingPunct="1">
                <a:spcBef>
                  <a:spcPct val="0"/>
                </a:spcBef>
                <a:buFontTx/>
                <a:buNone/>
              </a:pPr>
              <a:r>
                <a:rPr lang="it-IT" altLang="en-US" sz="2400">
                  <a:latin typeface="Arial" panose="020B0604020202020204" pitchFamily="34" charset="0"/>
                  <a:sym typeface="Wingdings" pitchFamily="2" charset="2"/>
                </a:rPr>
                <a:t> </a:t>
              </a:r>
              <a:r>
                <a:rPr lang="it-IT" altLang="en-US" sz="2400">
                  <a:latin typeface="Arial" panose="020B0604020202020204" pitchFamily="34" charset="0"/>
                </a:rPr>
                <a:t>La </a:t>
              </a:r>
              <a:r>
                <a:rPr lang="it-IT" altLang="en-US" sz="2400">
                  <a:solidFill>
                    <a:srgbClr val="FF6600"/>
                  </a:solidFill>
                  <a:latin typeface="Arial" panose="020B0604020202020204" pitchFamily="34" charset="0"/>
                </a:rPr>
                <a:t>vita sulla Terra </a:t>
              </a:r>
              <a:r>
                <a:rPr lang="it-IT" altLang="en-US" sz="2400">
                  <a:latin typeface="Arial" panose="020B0604020202020204" pitchFamily="34" charset="0"/>
                </a:rPr>
                <a:t>ha avuto origine tra 4 e 3.5 miliardi di anni fa</a:t>
              </a: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buFontTx/>
                <a:buNone/>
              </a:pPr>
              <a:endParaRPr lang="it-IT" altLang="en-US" sz="2000">
                <a:latin typeface="Arial" panose="020B0604020202020204" pitchFamily="34" charset="0"/>
              </a:endParaRPr>
            </a:p>
            <a:p>
              <a:pPr eaLnBrk="1" hangingPunct="1">
                <a:spcBef>
                  <a:spcPct val="0"/>
                </a:spcBef>
              </a:pPr>
              <a:endParaRPr lang="it-IT" altLang="en-US" sz="2000">
                <a:latin typeface="Arial" panose="020B0604020202020204" pitchFamily="34" charset="0"/>
              </a:endParaRPr>
            </a:p>
          </p:txBody>
        </p:sp>
      </p:grpSp>
      <p:sp>
        <p:nvSpPr>
          <p:cNvPr id="48130" name="Text Box 6">
            <a:extLst>
              <a:ext uri="{FF2B5EF4-FFF2-40B4-BE49-F238E27FC236}">
                <a16:creationId xmlns:a16="http://schemas.microsoft.com/office/drawing/2014/main" id="{F1E00271-9A96-A040-9DED-7BEE5BC7FF20}"/>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E LEVOLUZIONE DELLA VITA</a:t>
            </a:r>
            <a:endParaRPr lang="it-IT" altLang="en-US" sz="2400" b="1">
              <a:solidFill>
                <a:schemeClr val="bg1"/>
              </a:solidFill>
              <a:latin typeface="Arial" panose="020B0604020202020204" pitchFamily="34" charset="0"/>
            </a:endParaRPr>
          </a:p>
        </p:txBody>
      </p:sp>
      <p:pic>
        <p:nvPicPr>
          <p:cNvPr id="48131" name="Picture 8">
            <a:extLst>
              <a:ext uri="{FF2B5EF4-FFF2-40B4-BE49-F238E27FC236}">
                <a16:creationId xmlns:a16="http://schemas.microsoft.com/office/drawing/2014/main" id="{ABBCA719-7038-BD43-9506-F8CACF718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 y="3733800"/>
            <a:ext cx="8893175"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2" name="Rectangle 11">
            <a:extLst>
              <a:ext uri="{FF2B5EF4-FFF2-40B4-BE49-F238E27FC236}">
                <a16:creationId xmlns:a16="http://schemas.microsoft.com/office/drawing/2014/main" id="{53E921CA-F699-A04D-8527-CF5F059D1A5D}"/>
              </a:ext>
            </a:extLst>
          </p:cNvPr>
          <p:cNvSpPr>
            <a:spLocks noChangeArrowheads="1"/>
          </p:cNvSpPr>
          <p:nvPr/>
        </p:nvSpPr>
        <p:spPr bwMode="auto">
          <a:xfrm>
            <a:off x="76200" y="3733800"/>
            <a:ext cx="2089150" cy="3048000"/>
          </a:xfrm>
          <a:prstGeom prst="rect">
            <a:avLst/>
          </a:prstGeom>
          <a:solidFill>
            <a:srgbClr val="FFFF00">
              <a:alpha val="18039"/>
            </a:srgbClr>
          </a:solidFill>
          <a:ln w="12700">
            <a:solidFill>
              <a:srgbClr val="009900"/>
            </a:solidFill>
            <a:prstDash val="sysDot"/>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8" name="Rettangolo 7">
            <a:extLst>
              <a:ext uri="{FF2B5EF4-FFF2-40B4-BE49-F238E27FC236}">
                <a16:creationId xmlns:a16="http://schemas.microsoft.com/office/drawing/2014/main" id="{05B75F10-5E1F-F146-9A35-88D45010FEE3}"/>
              </a:ext>
            </a:extLst>
          </p:cNvPr>
          <p:cNvSpPr>
            <a:spLocks noChangeArrowheads="1"/>
          </p:cNvSpPr>
          <p:nvPr/>
        </p:nvSpPr>
        <p:spPr bwMode="auto">
          <a:xfrm>
            <a:off x="1143000" y="4013200"/>
            <a:ext cx="990600" cy="2540000"/>
          </a:xfrm>
          <a:prstGeom prst="rect">
            <a:avLst/>
          </a:prstGeom>
          <a:solidFill>
            <a:srgbClr val="FF6600">
              <a:alpha val="16078"/>
            </a:srgbClr>
          </a:solidFill>
          <a:ln w="12700">
            <a:solidFill>
              <a:srgbClr val="009900"/>
            </a:solidFill>
            <a:prstDash val="sysDash"/>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latin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2">
            <a:extLst>
              <a:ext uri="{FF2B5EF4-FFF2-40B4-BE49-F238E27FC236}">
                <a16:creationId xmlns:a16="http://schemas.microsoft.com/office/drawing/2014/main" id="{E0AC1C55-91A7-2B4B-B9DA-8D608F28D3DC}"/>
              </a:ext>
            </a:extLst>
          </p:cNvPr>
          <p:cNvGrpSpPr>
            <a:grpSpLocks/>
          </p:cNvGrpSpPr>
          <p:nvPr/>
        </p:nvGrpSpPr>
        <p:grpSpPr bwMode="auto">
          <a:xfrm>
            <a:off x="-107950" y="692150"/>
            <a:ext cx="8947150" cy="1676400"/>
            <a:chOff x="0" y="0"/>
            <a:chExt cx="4472" cy="3962"/>
          </a:xfrm>
        </p:grpSpPr>
        <p:sp>
          <p:nvSpPr>
            <p:cNvPr id="49157" name="Rectangle 3">
              <a:extLst>
                <a:ext uri="{FF2B5EF4-FFF2-40B4-BE49-F238E27FC236}">
                  <a16:creationId xmlns:a16="http://schemas.microsoft.com/office/drawing/2014/main" id="{1041D6C6-2814-EC44-B810-AB2FC5925EC0}"/>
                </a:ext>
              </a:extLst>
            </p:cNvPr>
            <p:cNvSpPr>
              <a:spLocks noChangeArrowheads="1" noTextEdit="1"/>
            </p:cNvSpPr>
            <p:nvPr/>
          </p:nvSpPr>
          <p:spPr bwMode="auto">
            <a:xfrm>
              <a:off x="0" y="0"/>
              <a:ext cx="115" cy="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49158" name="Rectangle 4">
              <a:extLst>
                <a:ext uri="{FF2B5EF4-FFF2-40B4-BE49-F238E27FC236}">
                  <a16:creationId xmlns:a16="http://schemas.microsoft.com/office/drawing/2014/main" id="{B5EA9467-D5C6-4541-ABA6-51C25EBEFD68}"/>
                </a:ext>
              </a:extLst>
            </p:cNvPr>
            <p:cNvSpPr>
              <a:spLocks noChangeArrowheads="1"/>
            </p:cNvSpPr>
            <p:nvPr/>
          </p:nvSpPr>
          <p:spPr bwMode="auto">
            <a:xfrm>
              <a:off x="115" y="0"/>
              <a:ext cx="4357" cy="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spcAft>
                  <a:spcPts val="600"/>
                </a:spcAft>
              </a:pPr>
              <a:r>
                <a:rPr lang="it-IT" altLang="en-US" sz="2400">
                  <a:latin typeface="Arial" panose="020B0604020202020204" pitchFamily="34" charset="0"/>
                </a:rPr>
                <a:t>  L</a:t>
              </a:r>
              <a:r>
                <a:rPr lang="ja-JP" altLang="it-IT" sz="2400">
                  <a:latin typeface="Arial" panose="020B0604020202020204" pitchFamily="34" charset="0"/>
                </a:rPr>
                <a:t>’</a:t>
              </a:r>
              <a:r>
                <a:rPr lang="it-IT" altLang="ja-JP" sz="2400">
                  <a:latin typeface="Arial" panose="020B0604020202020204" pitchFamily="34" charset="0"/>
                </a:rPr>
                <a:t>ossigeno iniziò ad accumularsi nell</a:t>
              </a:r>
              <a:r>
                <a:rPr lang="ja-JP" altLang="it-IT" sz="2400">
                  <a:latin typeface="Arial" panose="020B0604020202020204" pitchFamily="34" charset="0"/>
                </a:rPr>
                <a:t>’</a:t>
              </a:r>
              <a:r>
                <a:rPr lang="it-IT" altLang="ja-JP" sz="2400">
                  <a:latin typeface="Arial" panose="020B0604020202020204" pitchFamily="34" charset="0"/>
                </a:rPr>
                <a:t>atmosfera circa 2.7 bya, ad opera di procarioti fotosintetici.</a:t>
              </a:r>
            </a:p>
            <a:p>
              <a:pPr eaLnBrk="1" hangingPunct="1">
                <a:spcBef>
                  <a:spcPct val="0"/>
                </a:spcBef>
                <a:spcAft>
                  <a:spcPts val="600"/>
                </a:spcAft>
              </a:pPr>
              <a:r>
                <a:rPr lang="it-IT" altLang="en-US" sz="2400">
                  <a:latin typeface="Arial" panose="020B0604020202020204" pitchFamily="34" charset="0"/>
                </a:rPr>
                <a:t> I più antichi fossili di </a:t>
              </a:r>
              <a:r>
                <a:rPr lang="it-IT" altLang="en-US" sz="2400" b="1">
                  <a:latin typeface="Arial" panose="020B0604020202020204" pitchFamily="34" charset="0"/>
                </a:rPr>
                <a:t>Eucarioti datano 2.2 bya</a:t>
              </a:r>
              <a:r>
                <a:rPr lang="it-IT" altLang="en-US" sz="2400">
                  <a:latin typeface="Arial" panose="020B0604020202020204" pitchFamily="34" charset="0"/>
                </a:rPr>
                <a:t>.</a:t>
              </a:r>
            </a:p>
            <a:p>
              <a:pPr eaLnBrk="1" hangingPunct="1">
                <a:spcBef>
                  <a:spcPct val="0"/>
                </a:spcBef>
                <a:spcAft>
                  <a:spcPts val="600"/>
                </a:spcAft>
              </a:pPr>
              <a:r>
                <a:rPr lang="it-IT" altLang="en-US" sz="2400">
                  <a:latin typeface="Arial" panose="020B0604020202020204" pitchFamily="34" charset="0"/>
                </a:rPr>
                <a:t> L</a:t>
              </a:r>
              <a:r>
                <a:rPr lang="ja-JP" altLang="it-IT" sz="2400">
                  <a:latin typeface="Arial" panose="020B0604020202020204" pitchFamily="34" charset="0"/>
                </a:rPr>
                <a:t>’</a:t>
              </a:r>
              <a:r>
                <a:rPr lang="it-IT" altLang="ja-JP" sz="2400">
                  <a:latin typeface="Arial" panose="020B0604020202020204" pitchFamily="34" charset="0"/>
                </a:rPr>
                <a:t>inizio del periodo Cambriano vide l</a:t>
              </a:r>
              <a:r>
                <a:rPr lang="ja-JP" altLang="it-IT" sz="2400">
                  <a:latin typeface="Arial" panose="020B0604020202020204" pitchFamily="34" charset="0"/>
                </a:rPr>
                <a:t>’</a:t>
              </a:r>
              <a:r>
                <a:rPr lang="it-IT" altLang="ja-JP" sz="2400">
                  <a:latin typeface="Arial" panose="020B0604020202020204" pitchFamily="34" charset="0"/>
                </a:rPr>
                <a:t>esplosione della diversità animale (da 543 mya; milioni di anni)</a:t>
              </a:r>
            </a:p>
            <a:p>
              <a:pPr eaLnBrk="1" hangingPunct="1">
                <a:spcBef>
                  <a:spcPct val="0"/>
                </a:spcBef>
                <a:spcAft>
                  <a:spcPts val="600"/>
                </a:spcAft>
              </a:pPr>
              <a:r>
                <a:rPr lang="it-IT" altLang="en-US" sz="2400">
                  <a:latin typeface="Arial" panose="020B0604020202020204" pitchFamily="34" charset="0"/>
                </a:rPr>
                <a:t> La terraferma fu colonizzata 500 mya.</a:t>
              </a:r>
            </a:p>
            <a:p>
              <a:pPr eaLnBrk="1" hangingPunct="1">
                <a:spcBef>
                  <a:spcPct val="0"/>
                </a:spcBef>
                <a:spcAft>
                  <a:spcPts val="600"/>
                </a:spcAft>
              </a:pPr>
              <a:r>
                <a:rPr lang="it-IT" altLang="en-US" sz="2400">
                  <a:latin typeface="Arial" panose="020B0604020202020204" pitchFamily="34" charset="0"/>
                </a:rPr>
                <a:t> Primati 85 milioni di anni, genere </a:t>
              </a:r>
              <a:r>
                <a:rPr lang="it-IT" altLang="en-US" sz="2400" i="1">
                  <a:latin typeface="Arial" panose="020B0604020202020204" pitchFamily="34" charset="0"/>
                </a:rPr>
                <a:t>Homo</a:t>
              </a:r>
              <a:r>
                <a:rPr lang="it-IT" altLang="en-US" sz="2400">
                  <a:latin typeface="Arial" panose="020B0604020202020204" pitchFamily="34" charset="0"/>
                </a:rPr>
                <a:t> 2 milioni, </a:t>
              </a:r>
              <a:r>
                <a:rPr lang="it-IT" altLang="en-US" sz="2400" i="1">
                  <a:latin typeface="Arial" panose="020B0604020202020204" pitchFamily="34" charset="0"/>
                </a:rPr>
                <a:t>H. sapiens </a:t>
              </a:r>
              <a:r>
                <a:rPr lang="it-IT" altLang="en-US" sz="2400">
                  <a:latin typeface="Arial" panose="020B0604020202020204" pitchFamily="34" charset="0"/>
                </a:rPr>
                <a:t>200000 ya.</a:t>
              </a: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buFontTx/>
                <a:buNone/>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p:txBody>
        </p:sp>
      </p:grpSp>
      <p:pic>
        <p:nvPicPr>
          <p:cNvPr id="49154" name="Picture 6">
            <a:extLst>
              <a:ext uri="{FF2B5EF4-FFF2-40B4-BE49-F238E27FC236}">
                <a16:creationId xmlns:a16="http://schemas.microsoft.com/office/drawing/2014/main" id="{029B727B-91F1-594F-B846-E6F03BF33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291013"/>
            <a:ext cx="8229600" cy="2598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Rectangle 7">
            <a:extLst>
              <a:ext uri="{FF2B5EF4-FFF2-40B4-BE49-F238E27FC236}">
                <a16:creationId xmlns:a16="http://schemas.microsoft.com/office/drawing/2014/main" id="{76841FB9-64B2-054D-A7EE-6DC23A9AF69F}"/>
              </a:ext>
            </a:extLst>
          </p:cNvPr>
          <p:cNvSpPr>
            <a:spLocks noChangeArrowheads="1"/>
          </p:cNvSpPr>
          <p:nvPr/>
        </p:nvSpPr>
        <p:spPr bwMode="auto">
          <a:xfrm>
            <a:off x="2582863" y="4306888"/>
            <a:ext cx="6408737" cy="2551112"/>
          </a:xfrm>
          <a:prstGeom prst="rect">
            <a:avLst/>
          </a:prstGeom>
          <a:solidFill>
            <a:srgbClr val="FFFF00">
              <a:alpha val="18039"/>
            </a:srgbClr>
          </a:solidFill>
          <a:ln w="28575">
            <a:solidFill>
              <a:srgbClr val="009900"/>
            </a:solidFill>
            <a:prstDash val="sysDot"/>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9156" name="Text Box 6">
            <a:extLst>
              <a:ext uri="{FF2B5EF4-FFF2-40B4-BE49-F238E27FC236}">
                <a16:creationId xmlns:a16="http://schemas.microsoft.com/office/drawing/2014/main" id="{0DC4B715-CFDD-314E-BC12-1C16A9ECDE52}"/>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E LEVOLUZIONE DELLA VITA</a:t>
            </a:r>
            <a:endParaRPr lang="it-IT" altLang="en-US" sz="2400" b="1">
              <a:solidFill>
                <a:schemeClr val="bg1"/>
              </a:solidFill>
              <a:latin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Immagine 2">
            <a:extLst>
              <a:ext uri="{FF2B5EF4-FFF2-40B4-BE49-F238E27FC236}">
                <a16:creationId xmlns:a16="http://schemas.microsoft.com/office/drawing/2014/main" id="{6FFC83CB-AA2E-9C40-811A-7E1B664A73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615950"/>
            <a:ext cx="6408737" cy="634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Text Box 6">
            <a:extLst>
              <a:ext uri="{FF2B5EF4-FFF2-40B4-BE49-F238E27FC236}">
                <a16:creationId xmlns:a16="http://schemas.microsoft.com/office/drawing/2014/main" id="{EE1D5EA9-6F43-934C-AEE7-49EC97D9C899}"/>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E LEVOLUZIONE DELLA VITA</a:t>
            </a:r>
            <a:endParaRPr lang="it-IT" altLang="en-US" sz="2400" b="1">
              <a:solidFill>
                <a:schemeClr val="bg1"/>
              </a:solidFill>
              <a:latin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magine 7">
            <a:extLst>
              <a:ext uri="{FF2B5EF4-FFF2-40B4-BE49-F238E27FC236}">
                <a16:creationId xmlns:a16="http://schemas.microsoft.com/office/drawing/2014/main" id="{15BD28BC-6CCA-A34D-B72E-240F57CE5C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71613"/>
            <a:ext cx="5729288" cy="4319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Text Box 6">
            <a:extLst>
              <a:ext uri="{FF2B5EF4-FFF2-40B4-BE49-F238E27FC236}">
                <a16:creationId xmlns:a16="http://schemas.microsoft.com/office/drawing/2014/main" id="{0F2FC5C3-E790-3845-A5F2-B2C81F6AC921}"/>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E LEVOLUZIONE DELLA VITA</a:t>
            </a:r>
            <a:endParaRPr lang="it-IT" altLang="en-US" sz="2400" b="1">
              <a:solidFill>
                <a:schemeClr val="bg1"/>
              </a:solidFill>
              <a:latin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5" name="Group 4">
            <a:extLst>
              <a:ext uri="{FF2B5EF4-FFF2-40B4-BE49-F238E27FC236}">
                <a16:creationId xmlns:a16="http://schemas.microsoft.com/office/drawing/2014/main" id="{7D3B6BF3-CBC7-A349-91B5-393756EBC570}"/>
              </a:ext>
            </a:extLst>
          </p:cNvPr>
          <p:cNvGrpSpPr>
            <a:grpSpLocks/>
          </p:cNvGrpSpPr>
          <p:nvPr/>
        </p:nvGrpSpPr>
        <p:grpSpPr bwMode="auto">
          <a:xfrm>
            <a:off x="-80963" y="1125538"/>
            <a:ext cx="9251951" cy="1676400"/>
            <a:chOff x="0" y="0"/>
            <a:chExt cx="5875" cy="3962"/>
          </a:xfrm>
        </p:grpSpPr>
        <p:sp>
          <p:nvSpPr>
            <p:cNvPr id="52227" name="Rectangle 5">
              <a:extLst>
                <a:ext uri="{FF2B5EF4-FFF2-40B4-BE49-F238E27FC236}">
                  <a16:creationId xmlns:a16="http://schemas.microsoft.com/office/drawing/2014/main" id="{D561CA2D-60F1-2447-85D6-C952AF33313E}"/>
                </a:ext>
              </a:extLst>
            </p:cNvPr>
            <p:cNvSpPr>
              <a:spLocks noChangeArrowheads="1" noTextEdit="1"/>
            </p:cNvSpPr>
            <p:nvPr/>
          </p:nvSpPr>
          <p:spPr bwMode="auto">
            <a:xfrm>
              <a:off x="0" y="0"/>
              <a:ext cx="115" cy="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52228" name="Rectangle 6">
              <a:extLst>
                <a:ext uri="{FF2B5EF4-FFF2-40B4-BE49-F238E27FC236}">
                  <a16:creationId xmlns:a16="http://schemas.microsoft.com/office/drawing/2014/main" id="{2B7C8B42-94B8-884F-968E-958D828F9CC6}"/>
                </a:ext>
              </a:extLst>
            </p:cNvPr>
            <p:cNvSpPr>
              <a:spLocks noChangeArrowheads="1"/>
            </p:cNvSpPr>
            <p:nvPr/>
          </p:nvSpPr>
          <p:spPr bwMode="auto">
            <a:xfrm>
              <a:off x="115" y="0"/>
              <a:ext cx="5760" cy="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a:spcBef>
                  <a:spcPct val="20000"/>
                </a:spcBef>
                <a:buChar char="•"/>
                <a:tabLst>
                  <a:tab pos="1165225" algn="l"/>
                </a:tabLst>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tabLst>
                  <a:tab pos="1165225" algn="l"/>
                </a:tabLst>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tabLst>
                  <a:tab pos="1165225"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spcAft>
                  <a:spcPts val="600"/>
                </a:spcAft>
              </a:pPr>
              <a:r>
                <a:rPr lang="it-IT" altLang="en-US" sz="2400">
                  <a:latin typeface="Arial" panose="020B0604020202020204" pitchFamily="34" charset="0"/>
                </a:rPr>
                <a:t>La vita potrebbe essersi sviluppata a partire da materiali non viventi ordinati in aggregati molecolari, che, un po</a:t>
              </a:r>
              <a:r>
                <a:rPr lang="ja-JP" altLang="it-IT" sz="2400">
                  <a:latin typeface="Arial" panose="020B0604020202020204" pitchFamily="34" charset="0"/>
                </a:rPr>
                <a:t>’</a:t>
              </a:r>
              <a:r>
                <a:rPr lang="it-IT" altLang="ja-JP" sz="2400">
                  <a:latin typeface="Arial" panose="020B0604020202020204" pitchFamily="34" charset="0"/>
                </a:rPr>
                <a:t> alla volta acquisirono la capacità di autoreplicarsi e di compiere reazioni metaboliche.</a:t>
              </a:r>
            </a:p>
            <a:p>
              <a:pPr eaLnBrk="1" hangingPunct="1">
                <a:spcBef>
                  <a:spcPct val="0"/>
                </a:spcBef>
                <a:spcAft>
                  <a:spcPts val="600"/>
                </a:spcAft>
              </a:pPr>
              <a:endParaRPr lang="it-IT" altLang="ja-JP" sz="2400">
                <a:latin typeface="Arial" panose="020B0604020202020204" pitchFamily="34" charset="0"/>
              </a:endParaRPr>
            </a:p>
            <a:p>
              <a:pPr eaLnBrk="1" hangingPunct="1">
                <a:spcBef>
                  <a:spcPct val="0"/>
                </a:spcBef>
                <a:spcAft>
                  <a:spcPts val="600"/>
                </a:spcAft>
              </a:pPr>
              <a:r>
                <a:rPr lang="it-IT" altLang="en-US" sz="2400">
                  <a:solidFill>
                    <a:schemeClr val="accent2"/>
                  </a:solidFill>
                  <a:latin typeface="Arial" panose="020B0604020202020204" pitchFamily="34" charset="0"/>
                </a:rPr>
                <a:t>Se l</a:t>
              </a:r>
              <a:r>
                <a:rPr lang="ja-JP" altLang="it-IT" sz="2400">
                  <a:solidFill>
                    <a:schemeClr val="accent2"/>
                  </a:solidFill>
                  <a:latin typeface="Arial" panose="020B0604020202020204" pitchFamily="34" charset="0"/>
                </a:rPr>
                <a:t>’</a:t>
              </a:r>
              <a:r>
                <a:rPr lang="it-IT" altLang="ja-JP" sz="2400">
                  <a:solidFill>
                    <a:schemeClr val="accent2"/>
                  </a:solidFill>
                  <a:latin typeface="Arial" panose="020B0604020202020204" pitchFamily="34" charset="0"/>
                </a:rPr>
                <a:t>idea della generazione spontanea è stata rigettata dalla scienza molto tempo fa in favore della biogenesi, che dire dei primi organismi ?</a:t>
              </a:r>
            </a:p>
            <a:p>
              <a:pPr eaLnBrk="1" hangingPunct="1">
                <a:spcBef>
                  <a:spcPct val="0"/>
                </a:spcBef>
                <a:spcAft>
                  <a:spcPts val="600"/>
                </a:spcAft>
              </a:pPr>
              <a:endParaRPr lang="it-IT" altLang="ja-JP" sz="2400">
                <a:solidFill>
                  <a:schemeClr val="accent2"/>
                </a:solidFill>
                <a:latin typeface="Arial" panose="020B0604020202020204" pitchFamily="34" charset="0"/>
              </a:endParaRPr>
            </a:p>
            <a:p>
              <a:pPr eaLnBrk="1" hangingPunct="1">
                <a:spcBef>
                  <a:spcPct val="0"/>
                </a:spcBef>
                <a:spcAft>
                  <a:spcPts val="600"/>
                </a:spcAft>
              </a:pPr>
              <a:r>
                <a:rPr lang="it-IT" altLang="ja-JP" sz="2400" b="1">
                  <a:solidFill>
                    <a:srgbClr val="FF0000"/>
                  </a:solidFill>
                  <a:latin typeface="Arial" panose="020B0604020202020204" pitchFamily="34" charset="0"/>
                </a:rPr>
                <a:t>ABIOGENESI </a:t>
              </a:r>
            </a:p>
            <a:p>
              <a:pPr eaLnBrk="1" hangingPunct="1">
                <a:spcBef>
                  <a:spcPct val="0"/>
                </a:spcBef>
                <a:spcAft>
                  <a:spcPts val="600"/>
                </a:spcAft>
                <a:buFontTx/>
                <a:buNone/>
              </a:pPr>
              <a:r>
                <a:rPr lang="it-IT" altLang="ja-JP" sz="2400">
                  <a:solidFill>
                    <a:srgbClr val="FF0000"/>
                  </a:solidFill>
                  <a:latin typeface="Arial" panose="020B0604020202020204" pitchFamily="34" charset="0"/>
                </a:rPr>
                <a:t>Studiata usando in combinazione esperimenti e estrapolazioni a partire dalle caratteristiche dei viventi attuali, dalle informazioni chimiche, geologiche </a:t>
              </a:r>
              <a:r>
                <a:rPr lang="it-IT" altLang="en-US" sz="2400">
                  <a:solidFill>
                    <a:srgbClr val="FF0000"/>
                  </a:solidFill>
                  <a:latin typeface="Arial" panose="020B0604020202020204" pitchFamily="34" charset="0"/>
                </a:rPr>
                <a:t>disponibili.</a:t>
              </a:r>
            </a:p>
          </p:txBody>
        </p:sp>
      </p:grpSp>
      <p:sp>
        <p:nvSpPr>
          <p:cNvPr id="52226" name="Text Box 6">
            <a:extLst>
              <a:ext uri="{FF2B5EF4-FFF2-40B4-BE49-F238E27FC236}">
                <a16:creationId xmlns:a16="http://schemas.microsoft.com/office/drawing/2014/main" id="{CBE44B4F-79B6-1B41-AB6A-257573B599BA}"/>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LORIGINE E L’EVOLUZIONE DELLA VITA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9" name="Group 4">
            <a:extLst>
              <a:ext uri="{FF2B5EF4-FFF2-40B4-BE49-F238E27FC236}">
                <a16:creationId xmlns:a16="http://schemas.microsoft.com/office/drawing/2014/main" id="{5DF6E430-95D3-8045-8A8D-95B3BF4D9F0B}"/>
              </a:ext>
            </a:extLst>
          </p:cNvPr>
          <p:cNvGrpSpPr>
            <a:grpSpLocks/>
          </p:cNvGrpSpPr>
          <p:nvPr/>
        </p:nvGrpSpPr>
        <p:grpSpPr bwMode="auto">
          <a:xfrm>
            <a:off x="-107950" y="1052513"/>
            <a:ext cx="9221788" cy="1747837"/>
            <a:chOff x="0" y="0"/>
            <a:chExt cx="5856" cy="4133"/>
          </a:xfrm>
        </p:grpSpPr>
        <p:sp>
          <p:nvSpPr>
            <p:cNvPr id="53252" name="Rectangle 5">
              <a:extLst>
                <a:ext uri="{FF2B5EF4-FFF2-40B4-BE49-F238E27FC236}">
                  <a16:creationId xmlns:a16="http://schemas.microsoft.com/office/drawing/2014/main" id="{D700C8E8-0177-A24F-9D60-2D6C1401E47F}"/>
                </a:ext>
              </a:extLst>
            </p:cNvPr>
            <p:cNvSpPr>
              <a:spLocks noChangeArrowheads="1" noTextEdit="1"/>
            </p:cNvSpPr>
            <p:nvPr/>
          </p:nvSpPr>
          <p:spPr bwMode="auto">
            <a:xfrm>
              <a:off x="0" y="0"/>
              <a:ext cx="115" cy="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47108" name="Rectangle 6">
              <a:extLst>
                <a:ext uri="{FF2B5EF4-FFF2-40B4-BE49-F238E27FC236}">
                  <a16:creationId xmlns:a16="http://schemas.microsoft.com/office/drawing/2014/main" id="{6F58B1E4-81C7-C64E-A10F-628C8BEE49BB}"/>
                </a:ext>
              </a:extLst>
            </p:cNvPr>
            <p:cNvSpPr>
              <a:spLocks noChangeArrowheads="1"/>
            </p:cNvSpPr>
            <p:nvPr/>
          </p:nvSpPr>
          <p:spPr bwMode="auto">
            <a:xfrm>
              <a:off x="145" y="173"/>
              <a:ext cx="5711" cy="3960"/>
            </a:xfrm>
            <a:prstGeom prst="rect">
              <a:avLst/>
            </a:prstGeom>
            <a:noFill/>
            <a:ln>
              <a:noFill/>
            </a:ln>
          </p:spPr>
          <p:txBody>
            <a:bodyPr/>
            <a:lstStyle/>
            <a:p>
              <a:pPr marL="457200" indent="-457200" algn="ctr" eaLnBrk="1" hangingPunct="1">
                <a:spcAft>
                  <a:spcPts val="600"/>
                </a:spcAft>
                <a:tabLst>
                  <a:tab pos="1165225" algn="l"/>
                </a:tabLst>
                <a:defRPr/>
              </a:pPr>
              <a:r>
                <a:rPr lang="it-IT" sz="2800" b="1" dirty="0">
                  <a:solidFill>
                    <a:srgbClr val="CC0000"/>
                  </a:solidFill>
                  <a:latin typeface="Arial" charset="0"/>
                  <a:ea typeface="ＭＳ Ｐゴシック" charset="0"/>
                  <a:cs typeface="ＭＳ Ｐゴシック" charset="0"/>
                </a:rPr>
                <a:t>	EVOLUZIONE CHIMICA</a:t>
              </a:r>
              <a:endParaRPr lang="it-IT" sz="2800" dirty="0">
                <a:solidFill>
                  <a:srgbClr val="CC0000"/>
                </a:solidFill>
                <a:latin typeface="Arial" charset="0"/>
                <a:ea typeface="ＭＳ Ｐゴシック" charset="0"/>
                <a:cs typeface="ＭＳ Ｐゴシック" charset="0"/>
              </a:endParaRPr>
            </a:p>
            <a:p>
              <a:pPr marL="914400" lvl="1" indent="-457200" eaLnBrk="1" hangingPunct="1">
                <a:spcAft>
                  <a:spcPts val="600"/>
                </a:spcAft>
                <a:buFontTx/>
                <a:buAutoNum type="arabicPlain"/>
                <a:tabLst>
                  <a:tab pos="1165225" algn="l"/>
                </a:tabLst>
                <a:defRPr/>
              </a:pPr>
              <a:r>
                <a:rPr lang="it-IT" sz="2800" dirty="0">
                  <a:solidFill>
                    <a:srgbClr val="CC0000"/>
                  </a:solidFill>
                  <a:latin typeface="Arial" charset="0"/>
                  <a:ea typeface="ＭＳ Ｐゴシック" charset="0"/>
                  <a:cs typeface="ＭＳ Ｐゴシック" charset="0"/>
                </a:rPr>
                <a:t>Sintesi abiotica di piccole molecole organiche.</a:t>
              </a:r>
            </a:p>
            <a:p>
              <a:pPr marL="914400" lvl="1" indent="-457200" eaLnBrk="1" hangingPunct="1">
                <a:spcAft>
                  <a:spcPts val="600"/>
                </a:spcAft>
                <a:buFontTx/>
                <a:buAutoNum type="arabicPlain"/>
                <a:tabLst>
                  <a:tab pos="1165225" algn="l"/>
                </a:tabLst>
                <a:defRPr/>
              </a:pPr>
              <a:r>
                <a:rPr lang="it-IT" sz="2800" dirty="0">
                  <a:solidFill>
                    <a:srgbClr val="CC0000"/>
                  </a:solidFill>
                  <a:latin typeface="Arial" charset="0"/>
                  <a:ea typeface="ＭＳ Ｐゴシック" charset="0"/>
                  <a:cs typeface="ＭＳ Ｐゴシック" charset="0"/>
                </a:rPr>
                <a:t>Formazione di polimeri.</a:t>
              </a:r>
            </a:p>
            <a:p>
              <a:pPr marL="914400" lvl="1" indent="-457200" eaLnBrk="1" hangingPunct="1">
                <a:spcAft>
                  <a:spcPts val="600"/>
                </a:spcAft>
                <a:buFontTx/>
                <a:buAutoNum type="arabicPlain"/>
                <a:tabLst>
                  <a:tab pos="1165225" algn="l"/>
                </a:tabLst>
                <a:defRPr/>
              </a:pPr>
              <a:r>
                <a:rPr lang="it-IT" sz="2800" dirty="0">
                  <a:solidFill>
                    <a:srgbClr val="CC0000"/>
                  </a:solidFill>
                  <a:latin typeface="Arial" charset="0"/>
                  <a:ea typeface="ＭＳ Ｐゴシック" charset="0"/>
                  <a:cs typeface="ＭＳ Ｐゴシック" charset="0"/>
                </a:rPr>
                <a:t>Origine di molecole </a:t>
              </a:r>
              <a:r>
                <a:rPr lang="it-IT" sz="2800" dirty="0" err="1">
                  <a:solidFill>
                    <a:srgbClr val="CC0000"/>
                  </a:solidFill>
                  <a:latin typeface="Arial" charset="0"/>
                  <a:ea typeface="ＭＳ Ｐゴシック" charset="0"/>
                  <a:cs typeface="ＭＳ Ｐゴシック" charset="0"/>
                </a:rPr>
                <a:t>autoreplicantesi</a:t>
              </a:r>
              <a:r>
                <a:rPr lang="it-IT" sz="2800" dirty="0">
                  <a:solidFill>
                    <a:srgbClr val="CC0000"/>
                  </a:solidFill>
                  <a:latin typeface="Arial" charset="0"/>
                  <a:ea typeface="ＭＳ Ｐゴシック" charset="0"/>
                  <a:cs typeface="ＭＳ Ｐゴシック" charset="0"/>
                </a:rPr>
                <a:t>.</a:t>
              </a:r>
            </a:p>
            <a:p>
              <a:pPr marL="914400" lvl="1" indent="-457200" eaLnBrk="1" hangingPunct="1">
                <a:spcAft>
                  <a:spcPts val="600"/>
                </a:spcAft>
                <a:buFontTx/>
                <a:buAutoNum type="arabicPlain"/>
                <a:tabLst>
                  <a:tab pos="1165225" algn="l"/>
                </a:tabLst>
                <a:defRPr/>
              </a:pPr>
              <a:r>
                <a:rPr lang="it-IT" sz="2800" dirty="0">
                  <a:solidFill>
                    <a:srgbClr val="CC0000"/>
                  </a:solidFill>
                  <a:latin typeface="Arial" charset="0"/>
                  <a:ea typeface="ＭＳ Ｐゴシック" charset="0"/>
                  <a:cs typeface="ＭＳ Ｐゴシック" charset="0"/>
                </a:rPr>
                <a:t>Impacchettamento in </a:t>
              </a:r>
              <a:r>
                <a:rPr lang="it-IT" sz="2800" dirty="0" err="1">
                  <a:solidFill>
                    <a:srgbClr val="CC0000"/>
                  </a:solidFill>
                  <a:latin typeface="Arial" charset="0"/>
                  <a:ea typeface="ＭＳ Ｐゴシック" charset="0"/>
                  <a:cs typeface="ＭＳ Ｐゴシック" charset="0"/>
                </a:rPr>
                <a:t>protobionti</a:t>
              </a:r>
              <a:r>
                <a:rPr lang="it-IT" sz="2800" dirty="0">
                  <a:solidFill>
                    <a:srgbClr val="CC0000"/>
                  </a:solidFill>
                  <a:latin typeface="Arial" charset="0"/>
                  <a:ea typeface="ＭＳ Ｐゴシック" charset="0"/>
                  <a:cs typeface="ＭＳ Ｐゴシック" charset="0"/>
                </a:rPr>
                <a:t> circondati da membrana.</a:t>
              </a:r>
            </a:p>
            <a:p>
              <a:pPr marL="914400" lvl="1" indent="-457200" eaLnBrk="1" hangingPunct="1">
                <a:spcAft>
                  <a:spcPts val="600"/>
                </a:spcAft>
                <a:buFontTx/>
                <a:buAutoNum type="arabicPlain"/>
                <a:tabLst>
                  <a:tab pos="1165225" algn="l"/>
                </a:tabLst>
                <a:defRPr/>
              </a:pPr>
              <a:endParaRPr lang="it-IT" sz="2800" dirty="0">
                <a:solidFill>
                  <a:srgbClr val="CC0000"/>
                </a:solidFill>
                <a:latin typeface="Arial" charset="0"/>
                <a:ea typeface="ＭＳ Ｐゴシック" charset="0"/>
                <a:cs typeface="ＭＳ Ｐゴシック" charset="0"/>
              </a:endParaRPr>
            </a:p>
            <a:p>
              <a:pPr lvl="1" algn="ctr" eaLnBrk="1" hangingPunct="1">
                <a:spcAft>
                  <a:spcPts val="600"/>
                </a:spcAft>
                <a:tabLst>
                  <a:tab pos="1165225" algn="l"/>
                </a:tabLst>
                <a:defRPr/>
              </a:pPr>
              <a:endParaRPr lang="it-IT" sz="2800" dirty="0">
                <a:solidFill>
                  <a:srgbClr val="CC0000"/>
                </a:solidFill>
                <a:latin typeface="Arial" charset="0"/>
                <a:ea typeface="ＭＳ Ｐゴシック" charset="0"/>
                <a:cs typeface="ＭＳ Ｐゴシック" charset="0"/>
              </a:endParaRPr>
            </a:p>
            <a:p>
              <a:pPr lvl="1" algn="ctr" eaLnBrk="1" hangingPunct="1">
                <a:spcAft>
                  <a:spcPts val="600"/>
                </a:spcAft>
                <a:tabLst>
                  <a:tab pos="1165225" algn="l"/>
                </a:tabLst>
                <a:defRPr/>
              </a:pPr>
              <a:endParaRPr lang="it-IT" sz="2800" b="1" dirty="0">
                <a:solidFill>
                  <a:srgbClr val="CC0000"/>
                </a:solidFill>
                <a:latin typeface="Arial" charset="0"/>
                <a:ea typeface="ＭＳ Ｐゴシック" charset="0"/>
                <a:cs typeface="ＭＳ Ｐゴシック" charset="0"/>
              </a:endParaRPr>
            </a:p>
            <a:p>
              <a:pPr lvl="1" algn="ctr" eaLnBrk="1" hangingPunct="1">
                <a:spcAft>
                  <a:spcPts val="600"/>
                </a:spcAft>
                <a:tabLst>
                  <a:tab pos="1165225" algn="l"/>
                </a:tabLst>
                <a:defRPr/>
              </a:pPr>
              <a:r>
                <a:rPr lang="it-IT" sz="2800" b="1" dirty="0">
                  <a:solidFill>
                    <a:srgbClr val="000090"/>
                  </a:solidFill>
                  <a:latin typeface="Arial" charset="0"/>
                  <a:ea typeface="ＭＳ Ｐゴシック" charset="0"/>
                  <a:cs typeface="ＭＳ Ｐゴシック" charset="0"/>
                </a:rPr>
                <a:t>EVOLUZIONE BIOLOGICA</a:t>
              </a:r>
              <a:endParaRPr lang="it-IT" sz="2800" dirty="0">
                <a:solidFill>
                  <a:srgbClr val="000090"/>
                </a:solidFill>
                <a:latin typeface="Arial" charset="0"/>
                <a:ea typeface="ＭＳ Ｐゴシック" charset="0"/>
                <a:cs typeface="ＭＳ Ｐゴシック" charset="0"/>
              </a:endParaRPr>
            </a:p>
            <a:p>
              <a:pPr marL="914400" lvl="1" indent="-457200" eaLnBrk="1" hangingPunct="1">
                <a:spcAft>
                  <a:spcPts val="600"/>
                </a:spcAft>
                <a:buFontTx/>
                <a:buAutoNum type="arabicPlain"/>
                <a:tabLst>
                  <a:tab pos="1165225" algn="l"/>
                </a:tabLst>
                <a:defRPr/>
              </a:pPr>
              <a:endParaRPr lang="it-IT" sz="2800" dirty="0">
                <a:latin typeface="Arial" charset="0"/>
                <a:ea typeface="ＭＳ Ｐゴシック" charset="0"/>
                <a:cs typeface="ＭＳ Ｐゴシック" charset="0"/>
              </a:endParaRPr>
            </a:p>
          </p:txBody>
        </p:sp>
      </p:grpSp>
      <p:sp>
        <p:nvSpPr>
          <p:cNvPr id="53250" name="Text Box 6">
            <a:extLst>
              <a:ext uri="{FF2B5EF4-FFF2-40B4-BE49-F238E27FC236}">
                <a16:creationId xmlns:a16="http://schemas.microsoft.com/office/drawing/2014/main" id="{3A88E624-1A29-8942-A3D0-FAF05F923558}"/>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LORIGINE E L’EVOLUZIONE DELLA VITA</a:t>
            </a:r>
          </a:p>
        </p:txBody>
      </p:sp>
      <p:sp>
        <p:nvSpPr>
          <p:cNvPr id="2" name="Freccia giù 1">
            <a:extLst>
              <a:ext uri="{FF2B5EF4-FFF2-40B4-BE49-F238E27FC236}">
                <a16:creationId xmlns:a16="http://schemas.microsoft.com/office/drawing/2014/main" id="{5B078DB9-594B-AF4C-9051-FE3ACFAA3649}"/>
              </a:ext>
            </a:extLst>
          </p:cNvPr>
          <p:cNvSpPr>
            <a:spLocks noChangeArrowheads="1"/>
          </p:cNvSpPr>
          <p:nvPr/>
        </p:nvSpPr>
        <p:spPr bwMode="auto">
          <a:xfrm>
            <a:off x="3348038" y="4365625"/>
            <a:ext cx="2160587" cy="863600"/>
          </a:xfrm>
          <a:prstGeom prst="downArrow">
            <a:avLst>
              <a:gd name="adj1" fmla="val 50000"/>
              <a:gd name="adj2" fmla="val 50000"/>
            </a:avLst>
          </a:prstGeom>
          <a:solidFill>
            <a:srgbClr val="0080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latin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3" name="Group 2">
            <a:extLst>
              <a:ext uri="{FF2B5EF4-FFF2-40B4-BE49-F238E27FC236}">
                <a16:creationId xmlns:a16="http://schemas.microsoft.com/office/drawing/2014/main" id="{E42F5689-35E5-ED4F-A806-D811FD6AD5EC}"/>
              </a:ext>
            </a:extLst>
          </p:cNvPr>
          <p:cNvGrpSpPr>
            <a:grpSpLocks/>
          </p:cNvGrpSpPr>
          <p:nvPr/>
        </p:nvGrpSpPr>
        <p:grpSpPr bwMode="auto">
          <a:xfrm>
            <a:off x="-92075" y="5157788"/>
            <a:ext cx="9326563" cy="1676400"/>
            <a:chOff x="0" y="0"/>
            <a:chExt cx="5875" cy="3962"/>
          </a:xfrm>
        </p:grpSpPr>
        <p:sp>
          <p:nvSpPr>
            <p:cNvPr id="54277" name="Rectangle 3">
              <a:extLst>
                <a:ext uri="{FF2B5EF4-FFF2-40B4-BE49-F238E27FC236}">
                  <a16:creationId xmlns:a16="http://schemas.microsoft.com/office/drawing/2014/main" id="{307DC5F2-2CB9-EF45-9FFE-24BDC54BAA5D}"/>
                </a:ext>
              </a:extLst>
            </p:cNvPr>
            <p:cNvSpPr>
              <a:spLocks noChangeArrowheads="1" noTextEdit="1"/>
            </p:cNvSpPr>
            <p:nvPr/>
          </p:nvSpPr>
          <p:spPr bwMode="auto">
            <a:xfrm>
              <a:off x="0" y="0"/>
              <a:ext cx="115" cy="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54278" name="Rectangle 4">
              <a:extLst>
                <a:ext uri="{FF2B5EF4-FFF2-40B4-BE49-F238E27FC236}">
                  <a16:creationId xmlns:a16="http://schemas.microsoft.com/office/drawing/2014/main" id="{80A59BBA-F3D5-5C41-A03A-D08FEEBB306A}"/>
                </a:ext>
              </a:extLst>
            </p:cNvPr>
            <p:cNvSpPr>
              <a:spLocks noChangeArrowheads="1"/>
            </p:cNvSpPr>
            <p:nvPr/>
          </p:nvSpPr>
          <p:spPr bwMode="auto">
            <a:xfrm>
              <a:off x="115" y="0"/>
              <a:ext cx="5760" cy="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it-IT" altLang="en-US" sz="2000">
                  <a:latin typeface="Arial" panose="020B0604020202020204" pitchFamily="34" charset="0"/>
                </a:rPr>
                <a:t> Esperimento di </a:t>
              </a:r>
              <a:r>
                <a:rPr lang="it-IT" altLang="en-US" sz="2000" b="1">
                  <a:latin typeface="Arial" panose="020B0604020202020204" pitchFamily="34" charset="0"/>
                </a:rPr>
                <a:t>Miller-Urey (1953) </a:t>
              </a:r>
              <a:r>
                <a:rPr lang="it-IT" altLang="en-US" sz="2000">
                  <a:latin typeface="Arial" panose="020B0604020202020204" pitchFamily="34" charset="0"/>
                </a:rPr>
                <a:t>di simulazione delle condizioni verosimilmente presenti sulla Terra primitiva. </a:t>
              </a:r>
            </a:p>
            <a:p>
              <a:pPr eaLnBrk="1" hangingPunct="1">
                <a:spcBef>
                  <a:spcPct val="0"/>
                </a:spcBef>
              </a:pPr>
              <a:r>
                <a:rPr lang="it-IT" altLang="en-US" sz="2000">
                  <a:latin typeface="Arial" panose="020B0604020202020204" pitchFamily="34" charset="0"/>
                </a:rPr>
                <a:t> Riscaldamento dell</a:t>
              </a:r>
              <a:r>
                <a:rPr lang="ja-JP" altLang="it-IT" sz="2000">
                  <a:latin typeface="Arial" panose="020B0604020202020204" pitchFamily="34" charset="0"/>
                </a:rPr>
                <a:t>’</a:t>
              </a:r>
              <a:r>
                <a:rPr lang="it-IT" altLang="ja-JP" sz="2000">
                  <a:latin typeface="Arial" panose="020B0604020202020204" pitchFamily="34" charset="0"/>
                </a:rPr>
                <a:t>acqua in presenza di CH</a:t>
              </a:r>
              <a:r>
                <a:rPr lang="it-IT" altLang="ja-JP" sz="2000" baseline="-30000">
                  <a:latin typeface="Arial" panose="020B0604020202020204" pitchFamily="34" charset="0"/>
                </a:rPr>
                <a:t>4</a:t>
              </a:r>
              <a:r>
                <a:rPr lang="it-IT" altLang="ja-JP" sz="2000">
                  <a:latin typeface="Arial" panose="020B0604020202020204" pitchFamily="34" charset="0"/>
                </a:rPr>
                <a:t>, NH</a:t>
              </a:r>
              <a:r>
                <a:rPr lang="it-IT" altLang="ja-JP" sz="2000" baseline="-30000">
                  <a:latin typeface="Arial" panose="020B0604020202020204" pitchFamily="34" charset="0"/>
                </a:rPr>
                <a:t>3</a:t>
              </a:r>
              <a:r>
                <a:rPr lang="it-IT" altLang="ja-JP" sz="2000">
                  <a:latin typeface="Arial" panose="020B0604020202020204" pitchFamily="34" charset="0"/>
                </a:rPr>
                <a:t>, and H</a:t>
              </a:r>
              <a:r>
                <a:rPr lang="it-IT" altLang="ja-JP" sz="2000" baseline="-30000">
                  <a:latin typeface="Arial" panose="020B0604020202020204" pitchFamily="34" charset="0"/>
                </a:rPr>
                <a:t>2</a:t>
              </a:r>
              <a:r>
                <a:rPr lang="it-IT" altLang="ja-JP" sz="2000">
                  <a:latin typeface="Arial" panose="020B0604020202020204" pitchFamily="34" charset="0"/>
                </a:rPr>
                <a:t>; la miscela vaporizzata viene colpita da scariche elettriche.</a:t>
              </a:r>
            </a:p>
            <a:p>
              <a:pPr eaLnBrk="1" hangingPunct="1">
                <a:spcBef>
                  <a:spcPct val="0"/>
                </a:spcBef>
              </a:pPr>
              <a:r>
                <a:rPr lang="it-IT" altLang="en-US" sz="2000">
                  <a:latin typeface="Arial" panose="020B0604020202020204" pitchFamily="34" charset="0"/>
                </a:rPr>
                <a:t> Si ottiene produzione ed accumulo di composti organici</a:t>
              </a:r>
            </a:p>
          </p:txBody>
        </p:sp>
      </p:grpSp>
      <p:pic>
        <p:nvPicPr>
          <p:cNvPr id="54274" name="Picture 5" descr="ch1f1">
            <a:extLst>
              <a:ext uri="{FF2B5EF4-FFF2-40B4-BE49-F238E27FC236}">
                <a16:creationId xmlns:a16="http://schemas.microsoft.com/office/drawing/2014/main" id="{2977C616-ED0E-2C43-832D-0D0AADD6F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5438" y="914400"/>
            <a:ext cx="4530725" cy="408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5" name="Text Box 6">
            <a:extLst>
              <a:ext uri="{FF2B5EF4-FFF2-40B4-BE49-F238E27FC236}">
                <a16:creationId xmlns:a16="http://schemas.microsoft.com/office/drawing/2014/main" id="{C962A850-4BFB-FF4B-999E-2A7855B4C6D5}"/>
              </a:ext>
            </a:extLst>
          </p:cNvPr>
          <p:cNvSpPr txBox="1">
            <a:spLocks noChangeArrowheads="1"/>
          </p:cNvSpPr>
          <p:nvPr/>
        </p:nvSpPr>
        <p:spPr bwMode="auto">
          <a:xfrm>
            <a:off x="0" y="188913"/>
            <a:ext cx="9144000" cy="461962"/>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 1. Sintesi abiotica </a:t>
            </a:r>
            <a:endParaRPr lang="it-IT" altLang="en-US" sz="2400" b="1">
              <a:solidFill>
                <a:schemeClr val="bg1"/>
              </a:solidFill>
              <a:latin typeface="Arial" panose="020B0604020202020204" pitchFamily="34" charset="0"/>
            </a:endParaRPr>
          </a:p>
        </p:txBody>
      </p:sp>
      <p:sp>
        <p:nvSpPr>
          <p:cNvPr id="54276" name="Rectangle 8">
            <a:extLst>
              <a:ext uri="{FF2B5EF4-FFF2-40B4-BE49-F238E27FC236}">
                <a16:creationId xmlns:a16="http://schemas.microsoft.com/office/drawing/2014/main" id="{74DAC17A-B6B3-3841-B7BF-F68E5A31F18A}"/>
              </a:ext>
            </a:extLst>
          </p:cNvPr>
          <p:cNvSpPr>
            <a:spLocks noChangeArrowheads="1"/>
          </p:cNvSpPr>
          <p:nvPr/>
        </p:nvSpPr>
        <p:spPr bwMode="auto">
          <a:xfrm>
            <a:off x="36513" y="1268413"/>
            <a:ext cx="3743325" cy="264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50000"/>
              </a:lnSpc>
              <a:spcBef>
                <a:spcPct val="0"/>
              </a:spcBef>
              <a:buFontTx/>
              <a:buNone/>
            </a:pPr>
            <a:r>
              <a:rPr lang="it-IT" altLang="en-US" sz="2400" b="1">
                <a:solidFill>
                  <a:srgbClr val="CC0000"/>
                </a:solidFill>
                <a:latin typeface="Arial" panose="020B0604020202020204" pitchFamily="34" charset="0"/>
              </a:rPr>
              <a:t>EVOLUZIONE CHIMICA</a:t>
            </a:r>
          </a:p>
          <a:p>
            <a:pPr eaLnBrk="1" hangingPunct="1">
              <a:lnSpc>
                <a:spcPct val="150000"/>
              </a:lnSpc>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r>
              <a:rPr lang="it-IT" altLang="en-US" sz="2400">
                <a:solidFill>
                  <a:srgbClr val="CC0000"/>
                </a:solidFill>
                <a:latin typeface="Arial" panose="020B0604020202020204" pitchFamily="34" charset="0"/>
              </a:rPr>
              <a:t>La sintesi abiotica di piccole molecole organiche e</a:t>
            </a:r>
            <a:r>
              <a:rPr lang="ja-JP" altLang="it-IT" sz="2400">
                <a:solidFill>
                  <a:srgbClr val="CC0000"/>
                </a:solidFill>
                <a:latin typeface="Arial" panose="020B0604020202020204" pitchFamily="34" charset="0"/>
              </a:rPr>
              <a:t>’</a:t>
            </a:r>
            <a:r>
              <a:rPr lang="it-IT" altLang="ja-JP" sz="2400">
                <a:solidFill>
                  <a:srgbClr val="CC0000"/>
                </a:solidFill>
                <a:latin typeface="Arial" panose="020B0604020202020204" pitchFamily="34" charset="0"/>
              </a:rPr>
              <a:t> possibile e verificabile</a:t>
            </a:r>
            <a:endParaRPr lang="it-IT" altLang="en-US" sz="2400">
              <a:solidFill>
                <a:srgbClr val="CC0000"/>
              </a:solidFill>
              <a:latin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7" name="Group 2">
            <a:extLst>
              <a:ext uri="{FF2B5EF4-FFF2-40B4-BE49-F238E27FC236}">
                <a16:creationId xmlns:a16="http://schemas.microsoft.com/office/drawing/2014/main" id="{84E33E15-4295-6045-BBC7-E0D615FDCDB8}"/>
              </a:ext>
            </a:extLst>
          </p:cNvPr>
          <p:cNvGrpSpPr>
            <a:grpSpLocks/>
          </p:cNvGrpSpPr>
          <p:nvPr/>
        </p:nvGrpSpPr>
        <p:grpSpPr bwMode="auto">
          <a:xfrm>
            <a:off x="90488" y="6030913"/>
            <a:ext cx="9115425" cy="1574800"/>
            <a:chOff x="0" y="0"/>
            <a:chExt cx="5799" cy="4096"/>
          </a:xfrm>
        </p:grpSpPr>
        <p:sp>
          <p:nvSpPr>
            <p:cNvPr id="55301" name="Rectangle 3">
              <a:extLst>
                <a:ext uri="{FF2B5EF4-FFF2-40B4-BE49-F238E27FC236}">
                  <a16:creationId xmlns:a16="http://schemas.microsoft.com/office/drawing/2014/main" id="{D3C62942-FFC8-F840-A5B4-E885D58A9C7F}"/>
                </a:ext>
              </a:extLst>
            </p:cNvPr>
            <p:cNvSpPr>
              <a:spLocks noChangeArrowheads="1"/>
            </p:cNvSpPr>
            <p:nvPr/>
          </p:nvSpPr>
          <p:spPr bwMode="auto">
            <a:xfrm>
              <a:off x="0" y="0"/>
              <a:ext cx="115" cy="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5302" name="Rectangle 4">
              <a:extLst>
                <a:ext uri="{FF2B5EF4-FFF2-40B4-BE49-F238E27FC236}">
                  <a16:creationId xmlns:a16="http://schemas.microsoft.com/office/drawing/2014/main" id="{EA75751B-C1A6-FD46-B808-A8A4626374E2}"/>
                </a:ext>
              </a:extLst>
            </p:cNvPr>
            <p:cNvSpPr>
              <a:spLocks noChangeArrowheads="1"/>
            </p:cNvSpPr>
            <p:nvPr/>
          </p:nvSpPr>
          <p:spPr bwMode="auto">
            <a:xfrm>
              <a:off x="39" y="0"/>
              <a:ext cx="5760" cy="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000">
                  <a:latin typeface="Arial" panose="020B0604020202020204" pitchFamily="34" charset="0"/>
                </a:rPr>
                <a:t>Composti ottenuti durante l</a:t>
              </a:r>
              <a:r>
                <a:rPr lang="ja-JP" altLang="it-IT" sz="2000">
                  <a:latin typeface="Arial" panose="020B0604020202020204" pitchFamily="34" charset="0"/>
                </a:rPr>
                <a:t>’</a:t>
              </a:r>
              <a:r>
                <a:rPr lang="it-IT" altLang="ja-JP" sz="2000">
                  <a:latin typeface="Arial" panose="020B0604020202020204" pitchFamily="34" charset="0"/>
                </a:rPr>
                <a:t>esperimento di Miller-Urey, in rosa i composti che sono componenti importanti delle cellule attuali</a:t>
              </a:r>
              <a:endParaRPr lang="it-IT" altLang="en-US" sz="2000">
                <a:latin typeface="Arial" panose="020B0604020202020204" pitchFamily="34" charset="0"/>
              </a:endParaRPr>
            </a:p>
          </p:txBody>
        </p:sp>
      </p:grpSp>
      <p:pic>
        <p:nvPicPr>
          <p:cNvPr id="55298" name="Picture 5" descr="ch1f2">
            <a:extLst>
              <a:ext uri="{FF2B5EF4-FFF2-40B4-BE49-F238E27FC236}">
                <a16:creationId xmlns:a16="http://schemas.microsoft.com/office/drawing/2014/main" id="{561603E0-224F-8243-A545-C1C664C7D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7588" y="765175"/>
            <a:ext cx="3344862" cy="531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9" name="Text Box 6">
            <a:extLst>
              <a:ext uri="{FF2B5EF4-FFF2-40B4-BE49-F238E27FC236}">
                <a16:creationId xmlns:a16="http://schemas.microsoft.com/office/drawing/2014/main" id="{3EFC6FAE-D0C9-F749-86B1-2CF982F3FC47}"/>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1. Sintesi abiotica </a:t>
            </a:r>
            <a:endParaRPr lang="it-IT" altLang="en-US" sz="2400" b="1">
              <a:solidFill>
                <a:schemeClr val="bg1"/>
              </a:solidFill>
              <a:latin typeface="Arial" panose="020B0604020202020204" pitchFamily="34" charset="0"/>
            </a:endParaRPr>
          </a:p>
        </p:txBody>
      </p:sp>
      <p:sp>
        <p:nvSpPr>
          <p:cNvPr id="55300" name="Rectangle 7">
            <a:extLst>
              <a:ext uri="{FF2B5EF4-FFF2-40B4-BE49-F238E27FC236}">
                <a16:creationId xmlns:a16="http://schemas.microsoft.com/office/drawing/2014/main" id="{01A7F98C-5ED0-744B-BB9F-DCF5CBFB6631}"/>
              </a:ext>
            </a:extLst>
          </p:cNvPr>
          <p:cNvSpPr>
            <a:spLocks noChangeArrowheads="1"/>
          </p:cNvSpPr>
          <p:nvPr/>
        </p:nvSpPr>
        <p:spPr bwMode="auto">
          <a:xfrm>
            <a:off x="179388" y="1439863"/>
            <a:ext cx="3887787" cy="191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CC0000"/>
                </a:solidFill>
                <a:latin typeface="Arial" panose="020B0604020202020204" pitchFamily="34" charset="0"/>
              </a:rPr>
              <a:t>EVOLUZIONE CHIMICA</a:t>
            </a: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r>
              <a:rPr lang="it-IT" altLang="en-US" sz="2400">
                <a:solidFill>
                  <a:srgbClr val="CC0000"/>
                </a:solidFill>
                <a:latin typeface="Arial" panose="020B0604020202020204" pitchFamily="34" charset="0"/>
              </a:rPr>
              <a:t>La sintesi abiotica di piccole molecole organiche e</a:t>
            </a:r>
            <a:r>
              <a:rPr lang="ja-JP" altLang="it-IT" sz="2400">
                <a:solidFill>
                  <a:srgbClr val="CC0000"/>
                </a:solidFill>
                <a:latin typeface="Arial" panose="020B0604020202020204" pitchFamily="34" charset="0"/>
              </a:rPr>
              <a:t>’</a:t>
            </a:r>
            <a:r>
              <a:rPr lang="it-IT" altLang="ja-JP" sz="2400">
                <a:solidFill>
                  <a:srgbClr val="CC0000"/>
                </a:solidFill>
                <a:latin typeface="Arial" panose="020B0604020202020204" pitchFamily="34" charset="0"/>
              </a:rPr>
              <a:t> possibile e verificabile</a:t>
            </a:r>
            <a:endParaRPr lang="it-IT" altLang="en-US" sz="2400">
              <a:solidFill>
                <a:srgbClr val="CC0000"/>
              </a:solidFill>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descr="ch1f3">
            <a:extLst>
              <a:ext uri="{FF2B5EF4-FFF2-40B4-BE49-F238E27FC236}">
                <a16:creationId xmlns:a16="http://schemas.microsoft.com/office/drawing/2014/main" id="{6897F70B-6614-9543-B499-39F0D07814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1985963"/>
            <a:ext cx="7375525" cy="317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Text Box 4">
            <a:extLst>
              <a:ext uri="{FF2B5EF4-FFF2-40B4-BE49-F238E27FC236}">
                <a16:creationId xmlns:a16="http://schemas.microsoft.com/office/drawing/2014/main" id="{2386109E-4CEE-C442-8781-B440A3CDF08A}"/>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2. Formazione di polimeri</a:t>
            </a:r>
            <a:endParaRPr lang="it-IT" altLang="en-US" sz="2400" b="1">
              <a:solidFill>
                <a:schemeClr val="bg1"/>
              </a:solidFill>
              <a:latin typeface="Arial" panose="020B0604020202020204" pitchFamily="34" charset="0"/>
            </a:endParaRPr>
          </a:p>
        </p:txBody>
      </p:sp>
      <p:sp>
        <p:nvSpPr>
          <p:cNvPr id="56323" name="Rectangle 2">
            <a:extLst>
              <a:ext uri="{FF2B5EF4-FFF2-40B4-BE49-F238E27FC236}">
                <a16:creationId xmlns:a16="http://schemas.microsoft.com/office/drawing/2014/main" id="{6B5E2AD4-1530-1244-A8E0-603313DB332D}"/>
              </a:ext>
            </a:extLst>
          </p:cNvPr>
          <p:cNvSpPr>
            <a:spLocks noChangeArrowheads="1"/>
          </p:cNvSpPr>
          <p:nvPr/>
        </p:nvSpPr>
        <p:spPr bwMode="auto">
          <a:xfrm>
            <a:off x="144463" y="685800"/>
            <a:ext cx="903605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900">
                <a:latin typeface="Arial" panose="020B0604020202020204" pitchFamily="34" charset="0"/>
              </a:rPr>
              <a:t> </a:t>
            </a:r>
            <a:r>
              <a:rPr lang="it-IT" altLang="en-US" sz="2400" b="1">
                <a:solidFill>
                  <a:srgbClr val="CC0000"/>
                </a:solidFill>
                <a:latin typeface="Arial" panose="020B0604020202020204" pitchFamily="34" charset="0"/>
              </a:rPr>
              <a:t>EVOLUZIONE CHIMICA</a:t>
            </a:r>
          </a:p>
          <a:p>
            <a:pPr eaLnBrk="1" hangingPunct="1">
              <a:spcBef>
                <a:spcPct val="0"/>
              </a:spcBef>
              <a:buFontTx/>
              <a:buNone/>
            </a:pPr>
            <a:endParaRPr lang="it-IT" altLang="en-US" sz="900" b="1">
              <a:solidFill>
                <a:srgbClr val="CC0000"/>
              </a:solidFill>
              <a:latin typeface="Arial" panose="020B0604020202020204" pitchFamily="34" charset="0"/>
            </a:endParaRPr>
          </a:p>
          <a:p>
            <a:pPr eaLnBrk="1" hangingPunct="1">
              <a:lnSpc>
                <a:spcPct val="150000"/>
              </a:lnSpc>
              <a:spcBef>
                <a:spcPct val="0"/>
              </a:spcBef>
              <a:buFontTx/>
              <a:buNone/>
            </a:pPr>
            <a:r>
              <a:rPr lang="it-IT" altLang="en-US" sz="2000" b="1">
                <a:solidFill>
                  <a:srgbClr val="CC0000"/>
                </a:solidFill>
                <a:latin typeface="Arial" panose="020B0604020202020204" pitchFamily="34" charset="0"/>
              </a:rPr>
              <a:t>Formazione spontanea di polinucleotidi e polipeptidi per polimerizzazione casuale.</a:t>
            </a:r>
          </a:p>
          <a:p>
            <a:pPr eaLnBrk="1" hangingPunct="1">
              <a:lnSpc>
                <a:spcPct val="150000"/>
              </a:lnSpc>
              <a:spcBef>
                <a:spcPct val="0"/>
              </a:spcBef>
              <a:buFontTx/>
              <a:buNone/>
            </a:pPr>
            <a:endParaRPr lang="it-IT" altLang="en-US" sz="2000" b="1">
              <a:solidFill>
                <a:srgbClr val="CC0000"/>
              </a:solidFill>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r>
              <a:rPr lang="it-IT" altLang="en-US" sz="2000" b="1">
                <a:latin typeface="Arial" panose="020B0604020202020204" pitchFamily="34" charset="0"/>
              </a:rPr>
              <a:t>La formazione abiotica di polimeri e</a:t>
            </a:r>
            <a:r>
              <a:rPr lang="ja-JP" altLang="it-IT" sz="2000" b="1">
                <a:latin typeface="Arial" panose="020B0604020202020204" pitchFamily="34" charset="0"/>
              </a:rPr>
              <a:t>’</a:t>
            </a:r>
            <a:r>
              <a:rPr lang="it-IT" altLang="ja-JP" sz="2000" b="1">
                <a:latin typeface="Arial" panose="020B0604020202020204" pitchFamily="34" charset="0"/>
              </a:rPr>
              <a:t> stata verificata facendo sgocciolare soluzioni di monomeri su sabbia, argilla o rocce calde.</a:t>
            </a:r>
          </a:p>
          <a:p>
            <a:pPr eaLnBrk="1" hangingPunct="1">
              <a:lnSpc>
                <a:spcPct val="150000"/>
              </a:lnSpc>
              <a:spcBef>
                <a:spcPct val="0"/>
              </a:spcBef>
              <a:buFontTx/>
              <a:buNone/>
            </a:pPr>
            <a:endParaRPr lang="it-IT" altLang="en-US" sz="2000" b="1">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C32CC698-59F2-D748-A5B1-DD7A4936A228}"/>
              </a:ext>
            </a:extLst>
          </p:cNvPr>
          <p:cNvSpPr>
            <a:spLocks noGrp="1" noChangeArrowheads="1"/>
          </p:cNvSpPr>
          <p:nvPr>
            <p:ph type="body" idx="1"/>
          </p:nvPr>
        </p:nvSpPr>
        <p:spPr>
          <a:xfrm>
            <a:off x="76200" y="1341438"/>
            <a:ext cx="8991600" cy="5562600"/>
          </a:xfrm>
          <a:noFill/>
        </p:spPr>
        <p:txBody>
          <a:bodyPr lIns="90488" tIns="44450" rIns="90488" bIns="44450"/>
          <a:lstStyle/>
          <a:p>
            <a:pPr eaLnBrk="1" hangingPunct="1">
              <a:spcBef>
                <a:spcPct val="40000"/>
              </a:spcBef>
              <a:buFontTx/>
              <a:buNone/>
            </a:pPr>
            <a:r>
              <a:rPr lang="en-US" altLang="en-US" sz="2400" b="1">
                <a:latin typeface="Arial" panose="020B0604020202020204" pitchFamily="34" charset="0"/>
                <a:ea typeface="ＭＳ Ｐゴシック" panose="020B0600070205080204" pitchFamily="34" charset="-128"/>
              </a:rPr>
              <a:t>Tutte le cellule (Procarioti &amp; Eucarioti):</a:t>
            </a:r>
          </a:p>
          <a:p>
            <a:pPr eaLnBrk="1" hangingPunct="1">
              <a:spcBef>
                <a:spcPct val="40000"/>
              </a:spcBef>
            </a:pPr>
            <a:r>
              <a:rPr lang="en-US" altLang="en-US" sz="2400" b="1" u="sng">
                <a:latin typeface="Arial" panose="020B0604020202020204" pitchFamily="34" charset="0"/>
                <a:ea typeface="ＭＳ Ｐゴシック" panose="020B0600070205080204" pitchFamily="34" charset="-128"/>
              </a:rPr>
              <a:t>contengono DNA</a:t>
            </a:r>
          </a:p>
          <a:p>
            <a:pPr eaLnBrk="1" hangingPunct="1">
              <a:spcBef>
                <a:spcPct val="40000"/>
              </a:spcBef>
            </a:pPr>
            <a:r>
              <a:rPr lang="en-US" altLang="en-US" sz="2400" b="1">
                <a:latin typeface="Arial" panose="020B0604020202020204" pitchFamily="34" charset="0"/>
                <a:ea typeface="ＭＳ Ｐゴシック" panose="020B0600070205080204" pitchFamily="34" charset="-128"/>
              </a:rPr>
              <a:t>sono dotate di una </a:t>
            </a:r>
            <a:r>
              <a:rPr lang="en-US" altLang="en-US" sz="2400" b="1" i="1" u="sng">
                <a:latin typeface="Arial" panose="020B0604020202020204" pitchFamily="34" charset="0"/>
                <a:ea typeface="ＭＳ Ｐゴシック" panose="020B0600070205080204" pitchFamily="34" charset="-128"/>
              </a:rPr>
              <a:t>membrana plasmatica</a:t>
            </a:r>
            <a:r>
              <a:rPr lang="en-US" altLang="en-US" sz="2400" b="1">
                <a:latin typeface="Arial" panose="020B0604020202020204" pitchFamily="34" charset="0"/>
                <a:ea typeface="ＭＳ Ｐゴシック" panose="020B0600070205080204" pitchFamily="34" charset="-128"/>
              </a:rPr>
              <a:t>, che separa l’ambiente interno della cellula dall’ambiente esterno</a:t>
            </a:r>
          </a:p>
          <a:p>
            <a:pPr eaLnBrk="1" hangingPunct="1">
              <a:spcBef>
                <a:spcPct val="40000"/>
              </a:spcBef>
            </a:pPr>
            <a:r>
              <a:rPr lang="en-US" altLang="en-US" sz="2400" b="1" u="sng">
                <a:latin typeface="Arial" panose="020B0604020202020204" pitchFamily="34" charset="0"/>
                <a:ea typeface="ＭＳ Ｐゴシック" panose="020B0600070205080204" pitchFamily="34" charset="-128"/>
              </a:rPr>
              <a:t>sono in grado di completare alcune funzioni metaboliche</a:t>
            </a:r>
            <a:r>
              <a:rPr lang="en-US" altLang="en-US" sz="2400" b="1">
                <a:latin typeface="Arial" panose="020B0604020202020204" pitchFamily="34" charset="0"/>
                <a:ea typeface="ＭＳ Ｐゴシック" panose="020B0600070205080204" pitchFamily="34" charset="-128"/>
              </a:rPr>
              <a:t> di base</a:t>
            </a:r>
          </a:p>
          <a:p>
            <a:pPr lvl="1" eaLnBrk="1" hangingPunct="1">
              <a:spcBef>
                <a:spcPct val="40000"/>
              </a:spcBef>
            </a:pPr>
            <a:r>
              <a:rPr lang="en-US" altLang="en-US" sz="2300">
                <a:latin typeface="Arial" panose="020B0604020202020204" pitchFamily="34" charset="0"/>
                <a:ea typeface="ＭＳ Ｐゴシック" panose="020B0600070205080204" pitchFamily="34" charset="-128"/>
              </a:rPr>
              <a:t>Sintesi e degradazione di molecole</a:t>
            </a:r>
          </a:p>
          <a:p>
            <a:pPr lvl="1" eaLnBrk="1" hangingPunct="1">
              <a:spcBef>
                <a:spcPct val="40000"/>
              </a:spcBef>
            </a:pPr>
            <a:r>
              <a:rPr lang="en-US" altLang="en-US" sz="2300">
                <a:latin typeface="Arial" panose="020B0604020202020204" pitchFamily="34" charset="0"/>
                <a:ea typeface="ＭＳ Ｐゴシック" panose="020B0600070205080204" pitchFamily="34" charset="-128"/>
              </a:rPr>
              <a:t>Produzione di energia</a:t>
            </a:r>
          </a:p>
          <a:p>
            <a:pPr lvl="1" eaLnBrk="1" hangingPunct="1">
              <a:spcBef>
                <a:spcPct val="40000"/>
              </a:spcBef>
            </a:pPr>
            <a:r>
              <a:rPr lang="en-US" altLang="en-US" sz="2300">
                <a:latin typeface="Arial" panose="020B0604020202020204" pitchFamily="34" charset="0"/>
                <a:ea typeface="ＭＳ Ｐゴシック" panose="020B0600070205080204" pitchFamily="34" charset="-128"/>
              </a:rPr>
              <a:t>Assunzione di materiali dall’esterno ed “eliminazione dei rifiuti”</a:t>
            </a:r>
          </a:p>
          <a:p>
            <a:pPr lvl="1" eaLnBrk="1" hangingPunct="1">
              <a:spcBef>
                <a:spcPct val="40000"/>
              </a:spcBef>
            </a:pPr>
            <a:r>
              <a:rPr lang="en-US" altLang="en-US" sz="2300">
                <a:latin typeface="Arial" panose="020B0604020202020204" pitchFamily="34" charset="0"/>
                <a:ea typeface="ＭＳ Ｐゴシック" panose="020B0600070205080204" pitchFamily="34" charset="-128"/>
              </a:rPr>
              <a:t>Movimento e comunicazione</a:t>
            </a:r>
          </a:p>
          <a:p>
            <a:pPr lvl="1" eaLnBrk="1" hangingPunct="1">
              <a:spcBef>
                <a:spcPct val="40000"/>
              </a:spcBef>
            </a:pPr>
            <a:r>
              <a:rPr lang="en-US" altLang="en-US" sz="2300">
                <a:latin typeface="Arial" panose="020B0604020202020204" pitchFamily="34" charset="0"/>
                <a:ea typeface="ＭＳ Ｐゴシック" panose="020B0600070205080204" pitchFamily="34" charset="-128"/>
              </a:rPr>
              <a:t>Regolazione e coordinazione delle attività</a:t>
            </a:r>
          </a:p>
          <a:p>
            <a:pPr eaLnBrk="1" hangingPunct="1">
              <a:spcBef>
                <a:spcPct val="40000"/>
              </a:spcBef>
            </a:pPr>
            <a:endParaRPr lang="en-US" altLang="en-US" sz="2300">
              <a:latin typeface="Arial" panose="020B0604020202020204" pitchFamily="34" charset="0"/>
              <a:ea typeface="ＭＳ Ｐゴシック" panose="020B0600070205080204" pitchFamily="34" charset="-128"/>
            </a:endParaRPr>
          </a:p>
        </p:txBody>
      </p:sp>
      <p:sp>
        <p:nvSpPr>
          <p:cNvPr id="17410" name="Text Box 3">
            <a:extLst>
              <a:ext uri="{FF2B5EF4-FFF2-40B4-BE49-F238E27FC236}">
                <a16:creationId xmlns:a16="http://schemas.microsoft.com/office/drawing/2014/main" id="{99EB6113-A08D-7C41-8796-EB13B94C3C17}"/>
              </a:ext>
            </a:extLst>
          </p:cNvPr>
          <p:cNvSpPr txBox="1">
            <a:spLocks noChangeArrowheads="1"/>
          </p:cNvSpPr>
          <p:nvPr/>
        </p:nvSpPr>
        <p:spPr bwMode="auto">
          <a:xfrm>
            <a:off x="0" y="685800"/>
            <a:ext cx="9144000" cy="519113"/>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n-US" sz="2800" b="1">
                <a:solidFill>
                  <a:schemeClr val="bg1"/>
                </a:solidFill>
                <a:latin typeface="Papyrus" panose="020B0602040200020303" pitchFamily="34" charset="77"/>
              </a:rPr>
              <a:t>Caratteristiche comuni a tutte le cellule</a:t>
            </a:r>
          </a:p>
        </p:txBody>
      </p:sp>
      <p:sp>
        <p:nvSpPr>
          <p:cNvPr id="17411" name="Text Box 4">
            <a:extLst>
              <a:ext uri="{FF2B5EF4-FFF2-40B4-BE49-F238E27FC236}">
                <a16:creationId xmlns:a16="http://schemas.microsoft.com/office/drawing/2014/main" id="{DDC6A70A-99B4-274D-BA2A-F8C0E74BF57E}"/>
              </a:ext>
            </a:extLst>
          </p:cNvPr>
          <p:cNvSpPr txBox="1">
            <a:spLocks noChangeArrowheads="1"/>
          </p:cNvSpPr>
          <p:nvPr/>
        </p:nvSpPr>
        <p:spPr bwMode="auto">
          <a:xfrm>
            <a:off x="106363" y="163513"/>
            <a:ext cx="89296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800000"/>
                </a:solidFill>
                <a:latin typeface="Arial" panose="020B0604020202020204" pitchFamily="34" charset="0"/>
              </a:rPr>
              <a:t>LA CELLULA E</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L</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UNITA</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DI BASE DI TUTTI GLI ORGANISMI</a:t>
            </a:r>
            <a:endParaRPr lang="it-IT" altLang="en-US" sz="2400" b="1">
              <a:solidFill>
                <a:srgbClr val="800000"/>
              </a:solidFill>
              <a:latin typeface="Arial" panose="020B0604020202020204" pitchFamily="34"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ch1f4">
            <a:extLst>
              <a:ext uri="{FF2B5EF4-FFF2-40B4-BE49-F238E27FC236}">
                <a16:creationId xmlns:a16="http://schemas.microsoft.com/office/drawing/2014/main" id="{AB4E6990-B8D5-1543-85ED-E71C829E3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532063"/>
            <a:ext cx="8785225" cy="240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6" name="Text Box 3">
            <a:extLst>
              <a:ext uri="{FF2B5EF4-FFF2-40B4-BE49-F238E27FC236}">
                <a16:creationId xmlns:a16="http://schemas.microsoft.com/office/drawing/2014/main" id="{E822A198-E952-A442-BC18-A905718853C5}"/>
              </a:ext>
            </a:extLst>
          </p:cNvPr>
          <p:cNvSpPr txBox="1">
            <a:spLocks noChangeArrowheads="1"/>
          </p:cNvSpPr>
          <p:nvPr/>
        </p:nvSpPr>
        <p:spPr bwMode="auto">
          <a:xfrm>
            <a:off x="0" y="147638"/>
            <a:ext cx="9144000" cy="461962"/>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 3. </a:t>
            </a:r>
            <a:r>
              <a:rPr lang="it-IT" altLang="ja-JP" sz="1800" b="1">
                <a:solidFill>
                  <a:schemeClr val="bg1"/>
                </a:solidFill>
                <a:latin typeface="Arial" panose="020B0604020202020204" pitchFamily="34" charset="0"/>
              </a:rPr>
              <a:t>Origine di molecole autoreplicantesi</a:t>
            </a:r>
            <a:endParaRPr lang="it-IT" altLang="en-US" sz="2400" b="1">
              <a:solidFill>
                <a:schemeClr val="bg1"/>
              </a:solidFill>
              <a:latin typeface="Arial" panose="020B0604020202020204" pitchFamily="34" charset="0"/>
            </a:endParaRPr>
          </a:p>
        </p:txBody>
      </p:sp>
      <p:sp>
        <p:nvSpPr>
          <p:cNvPr id="57347" name="Rectangle 4">
            <a:extLst>
              <a:ext uri="{FF2B5EF4-FFF2-40B4-BE49-F238E27FC236}">
                <a16:creationId xmlns:a16="http://schemas.microsoft.com/office/drawing/2014/main" id="{37053E6C-0B40-414E-964C-48DB8B4975F0}"/>
              </a:ext>
            </a:extLst>
          </p:cNvPr>
          <p:cNvSpPr>
            <a:spLocks noChangeArrowheads="1"/>
          </p:cNvSpPr>
          <p:nvPr/>
        </p:nvSpPr>
        <p:spPr bwMode="auto">
          <a:xfrm>
            <a:off x="179388" y="836613"/>
            <a:ext cx="8893175"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CC0000"/>
                </a:solidFill>
                <a:latin typeface="Arial" panose="020B0604020202020204" pitchFamily="34" charset="0"/>
              </a:rPr>
              <a:t>EVOLUZIONE CHIMICA</a:t>
            </a: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lnSpc>
                <a:spcPct val="150000"/>
              </a:lnSpc>
              <a:spcBef>
                <a:spcPct val="0"/>
              </a:spcBef>
              <a:buFontTx/>
              <a:buNone/>
            </a:pPr>
            <a:r>
              <a:rPr lang="it-IT" altLang="en-US" sz="2400" b="1">
                <a:solidFill>
                  <a:srgbClr val="CC0000"/>
                </a:solidFill>
                <a:latin typeface="Arial" panose="020B0604020202020204" pitchFamily="34" charset="0"/>
              </a:rPr>
              <a:t>Replicazione abiotica dell</a:t>
            </a:r>
            <a:r>
              <a:rPr lang="ja-JP" altLang="it-IT" sz="2400" b="1">
                <a:solidFill>
                  <a:srgbClr val="CC0000"/>
                </a:solidFill>
                <a:latin typeface="Arial" panose="020B0604020202020204" pitchFamily="34" charset="0"/>
              </a:rPr>
              <a:t>’</a:t>
            </a:r>
            <a:r>
              <a:rPr lang="it-IT" altLang="ja-JP" sz="2400" b="1">
                <a:solidFill>
                  <a:srgbClr val="CC0000"/>
                </a:solidFill>
                <a:latin typeface="Arial" panose="020B0604020202020204" pitchFamily="34" charset="0"/>
              </a:rPr>
              <a:t>RNA</a:t>
            </a:r>
          </a:p>
          <a:p>
            <a:pPr eaLnBrk="1" hangingPunct="1">
              <a:lnSpc>
                <a:spcPct val="150000"/>
              </a:lnSpc>
              <a:spcBef>
                <a:spcPct val="0"/>
              </a:spcBef>
              <a:buFontTx/>
              <a:buNone/>
            </a:pPr>
            <a:endParaRPr lang="it-IT" altLang="en-US" sz="2400" b="1">
              <a:solidFill>
                <a:srgbClr val="CC0000"/>
              </a:solidFill>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r>
              <a:rPr lang="it-IT" altLang="en-US" sz="2000" b="1">
                <a:latin typeface="Arial" panose="020B0604020202020204" pitchFamily="34" charset="0"/>
              </a:rPr>
              <a:t>Riproduzione di polinucleotidi a partire da stampi precostituiti, in base all</a:t>
            </a:r>
            <a:r>
              <a:rPr lang="ja-JP" altLang="it-IT" sz="2000" b="1">
                <a:latin typeface="Arial" panose="020B0604020202020204" pitchFamily="34" charset="0"/>
              </a:rPr>
              <a:t>’</a:t>
            </a:r>
            <a:r>
              <a:rPr lang="it-IT" altLang="ja-JP" sz="2000" b="1">
                <a:latin typeface="Arial" panose="020B0604020202020204" pitchFamily="34" charset="0"/>
              </a:rPr>
              <a:t>appaiamento spontaneo delle basi complementari.</a:t>
            </a:r>
            <a:endParaRPr lang="it-IT" altLang="en-US" sz="2000" b="1">
              <a:latin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3" descr="ch1f5">
            <a:extLst>
              <a:ext uri="{FF2B5EF4-FFF2-40B4-BE49-F238E27FC236}">
                <a16:creationId xmlns:a16="http://schemas.microsoft.com/office/drawing/2014/main" id="{8CAF8B97-E00E-3E49-A0EE-44709037F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905000"/>
            <a:ext cx="8496300" cy="312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8370" name="Group 4">
            <a:extLst>
              <a:ext uri="{FF2B5EF4-FFF2-40B4-BE49-F238E27FC236}">
                <a16:creationId xmlns:a16="http://schemas.microsoft.com/office/drawing/2014/main" id="{43AC41A6-0011-B744-B6B9-821351D52E0B}"/>
              </a:ext>
            </a:extLst>
          </p:cNvPr>
          <p:cNvGrpSpPr>
            <a:grpSpLocks/>
          </p:cNvGrpSpPr>
          <p:nvPr/>
        </p:nvGrpSpPr>
        <p:grpSpPr bwMode="auto">
          <a:xfrm>
            <a:off x="0" y="692150"/>
            <a:ext cx="9577388" cy="2209800"/>
            <a:chOff x="0" y="0"/>
            <a:chExt cx="5875" cy="4085"/>
          </a:xfrm>
        </p:grpSpPr>
        <p:sp>
          <p:nvSpPr>
            <p:cNvPr id="58372" name="Rectangle 5">
              <a:extLst>
                <a:ext uri="{FF2B5EF4-FFF2-40B4-BE49-F238E27FC236}">
                  <a16:creationId xmlns:a16="http://schemas.microsoft.com/office/drawing/2014/main" id="{C9BECD33-DC04-EE46-B2D6-A437636BCC7A}"/>
                </a:ext>
              </a:extLst>
            </p:cNvPr>
            <p:cNvSpPr>
              <a:spLocks noChangeArrowheads="1"/>
            </p:cNvSpPr>
            <p:nvPr/>
          </p:nvSpPr>
          <p:spPr bwMode="auto">
            <a:xfrm>
              <a:off x="0" y="0"/>
              <a:ext cx="115" cy="4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8373" name="Rectangle 6">
              <a:extLst>
                <a:ext uri="{FF2B5EF4-FFF2-40B4-BE49-F238E27FC236}">
                  <a16:creationId xmlns:a16="http://schemas.microsoft.com/office/drawing/2014/main" id="{26A93BED-CBE1-B74F-845A-9F58FD90AE0D}"/>
                </a:ext>
              </a:extLst>
            </p:cNvPr>
            <p:cNvSpPr>
              <a:spLocks noChangeArrowheads="1"/>
            </p:cNvSpPr>
            <p:nvPr/>
          </p:nvSpPr>
          <p:spPr bwMode="auto">
            <a:xfrm>
              <a:off x="115" y="0"/>
              <a:ext cx="5760" cy="4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CC0000"/>
                  </a:solidFill>
                  <a:latin typeface="Arial" panose="020B0604020202020204" pitchFamily="34" charset="0"/>
                </a:rPr>
                <a:t>EVOLUZIONE CHIMICA</a:t>
              </a: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r>
                <a:rPr lang="it-IT" altLang="en-US" sz="2400" b="1">
                  <a:solidFill>
                    <a:srgbClr val="CC0000"/>
                  </a:solidFill>
                  <a:latin typeface="Arial" panose="020B0604020202020204" pitchFamily="34" charset="0"/>
                </a:rPr>
                <a:t>Replicazione di una sequenza di RNA</a:t>
              </a:r>
            </a:p>
            <a:p>
              <a:pPr eaLnBrk="1" hangingPunct="1">
                <a:spcBef>
                  <a:spcPct val="0"/>
                </a:spcBef>
                <a:buFontTx/>
                <a:buNone/>
              </a:pPr>
              <a:endParaRPr lang="it-IT" altLang="en-US" sz="2000" b="1">
                <a:solidFill>
                  <a:srgbClr val="CC0000"/>
                </a:solidFill>
                <a:latin typeface="Arial" panose="020B0604020202020204" pitchFamily="34" charset="0"/>
              </a:endParaRPr>
            </a:p>
            <a:p>
              <a:pPr eaLnBrk="1" hangingPunct="1">
                <a:spcBef>
                  <a:spcPct val="0"/>
                </a:spcBef>
                <a:buFontTx/>
                <a:buNone/>
              </a:pPr>
              <a:endParaRPr lang="it-IT" altLang="en-US" sz="20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pPr>
              <a:r>
                <a:rPr lang="it-IT" altLang="en-US" sz="2400" b="1">
                  <a:latin typeface="Arial" panose="020B0604020202020204" pitchFamily="34" charset="0"/>
                </a:rPr>
                <a:t> Esperimenti di autoreplicazione dell</a:t>
              </a:r>
              <a:r>
                <a:rPr lang="ja-JP" altLang="it-IT" sz="2400" b="1">
                  <a:latin typeface="Arial" panose="020B0604020202020204" pitchFamily="34" charset="0"/>
                </a:rPr>
                <a:t>’</a:t>
              </a:r>
              <a:r>
                <a:rPr lang="it-IT" altLang="ja-JP" sz="2400" b="1">
                  <a:latin typeface="Arial" panose="020B0604020202020204" pitchFamily="34" charset="0"/>
                </a:rPr>
                <a:t>RNA</a:t>
              </a:r>
            </a:p>
            <a:p>
              <a:pPr eaLnBrk="1" hangingPunct="1">
                <a:spcBef>
                  <a:spcPct val="0"/>
                </a:spcBef>
              </a:pPr>
              <a:r>
                <a:rPr lang="it-IT" altLang="en-US" sz="2400" b="1">
                  <a:latin typeface="Arial" panose="020B0604020202020204" pitchFamily="34" charset="0"/>
                </a:rPr>
                <a:t> 1980 T. Cech scopri</a:t>
              </a:r>
              <a:r>
                <a:rPr lang="ja-JP" altLang="it-IT" sz="2400" b="1">
                  <a:latin typeface="Arial" panose="020B0604020202020204" pitchFamily="34" charset="0"/>
                </a:rPr>
                <a:t>’</a:t>
              </a:r>
              <a:r>
                <a:rPr lang="it-IT" altLang="ja-JP" sz="2400" b="1">
                  <a:latin typeface="Arial" panose="020B0604020202020204" pitchFamily="34" charset="0"/>
                </a:rPr>
                <a:t> i ribozimi</a:t>
              </a:r>
            </a:p>
            <a:p>
              <a:pPr eaLnBrk="1" hangingPunct="1">
                <a:spcBef>
                  <a:spcPct val="0"/>
                </a:spcBef>
              </a:pPr>
              <a:r>
                <a:rPr lang="it-IT" altLang="en-US" sz="2400" b="1">
                  <a:latin typeface="Arial" panose="020B0604020202020204" pitchFamily="34" charset="0"/>
                </a:rPr>
                <a:t> Evoluzione in vitro di RNA</a:t>
              </a:r>
            </a:p>
          </p:txBody>
        </p:sp>
      </p:grpSp>
      <p:sp>
        <p:nvSpPr>
          <p:cNvPr id="58371" name="Text Box 3">
            <a:extLst>
              <a:ext uri="{FF2B5EF4-FFF2-40B4-BE49-F238E27FC236}">
                <a16:creationId xmlns:a16="http://schemas.microsoft.com/office/drawing/2014/main" id="{F910FC5B-0FFF-AD42-B100-8B939236F7F3}"/>
              </a:ext>
            </a:extLst>
          </p:cNvPr>
          <p:cNvSpPr txBox="1">
            <a:spLocks noChangeArrowheads="1"/>
          </p:cNvSpPr>
          <p:nvPr/>
        </p:nvSpPr>
        <p:spPr bwMode="auto">
          <a:xfrm>
            <a:off x="0" y="147638"/>
            <a:ext cx="9144000" cy="461962"/>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 3. </a:t>
            </a:r>
            <a:r>
              <a:rPr lang="it-IT" altLang="ja-JP" sz="1800" b="1">
                <a:solidFill>
                  <a:schemeClr val="bg1"/>
                </a:solidFill>
                <a:latin typeface="Arial" panose="020B0604020202020204" pitchFamily="34" charset="0"/>
              </a:rPr>
              <a:t>Origine di molecole autoreplicantesi</a:t>
            </a:r>
            <a:endParaRPr lang="it-IT" altLang="en-US" sz="2400" b="1">
              <a:solidFill>
                <a:schemeClr val="bg1"/>
              </a:solidFill>
              <a:latin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3" name="Group 2">
            <a:extLst>
              <a:ext uri="{FF2B5EF4-FFF2-40B4-BE49-F238E27FC236}">
                <a16:creationId xmlns:a16="http://schemas.microsoft.com/office/drawing/2014/main" id="{9721F167-196C-0D4B-8BD7-CC94A5315226}"/>
              </a:ext>
            </a:extLst>
          </p:cNvPr>
          <p:cNvGrpSpPr>
            <a:grpSpLocks/>
          </p:cNvGrpSpPr>
          <p:nvPr/>
        </p:nvGrpSpPr>
        <p:grpSpPr bwMode="auto">
          <a:xfrm>
            <a:off x="0" y="5321300"/>
            <a:ext cx="9296400" cy="2355850"/>
            <a:chOff x="0" y="0"/>
            <a:chExt cx="5875" cy="4316"/>
          </a:xfrm>
        </p:grpSpPr>
        <p:sp>
          <p:nvSpPr>
            <p:cNvPr id="59407" name="Rectangle 3">
              <a:extLst>
                <a:ext uri="{FF2B5EF4-FFF2-40B4-BE49-F238E27FC236}">
                  <a16:creationId xmlns:a16="http://schemas.microsoft.com/office/drawing/2014/main" id="{7BD346D3-D782-634D-A2FA-C528A006C78D}"/>
                </a:ext>
              </a:extLst>
            </p:cNvPr>
            <p:cNvSpPr>
              <a:spLocks noChangeArrowheads="1" noTextEdit="1"/>
            </p:cNvSpPr>
            <p:nvPr/>
          </p:nvSpPr>
          <p:spPr bwMode="auto">
            <a:xfrm>
              <a:off x="0" y="0"/>
              <a:ext cx="115" cy="4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59408" name="Rectangle 4">
              <a:extLst>
                <a:ext uri="{FF2B5EF4-FFF2-40B4-BE49-F238E27FC236}">
                  <a16:creationId xmlns:a16="http://schemas.microsoft.com/office/drawing/2014/main" id="{AE67F091-04BB-3843-B995-1B23B42C1D13}"/>
                </a:ext>
              </a:extLst>
            </p:cNvPr>
            <p:cNvSpPr>
              <a:spLocks noChangeArrowheads="1"/>
            </p:cNvSpPr>
            <p:nvPr/>
          </p:nvSpPr>
          <p:spPr bwMode="auto">
            <a:xfrm>
              <a:off x="115" y="0"/>
              <a:ext cx="5760" cy="4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000" b="1">
                  <a:latin typeface="Arial" panose="020B0604020202020204" pitchFamily="34" charset="0"/>
                </a:rPr>
                <a:t>Formazione spontanea di membrane di fosfolipidi.</a:t>
              </a:r>
            </a:p>
            <a:p>
              <a:pPr eaLnBrk="1" hangingPunct="1">
                <a:spcBef>
                  <a:spcPct val="0"/>
                </a:spcBef>
                <a:buFontTx/>
                <a:buNone/>
              </a:pPr>
              <a:r>
                <a:rPr lang="it-IT" altLang="en-US" sz="2000" b="1">
                  <a:latin typeface="Arial" panose="020B0604020202020204" pitchFamily="34" charset="0"/>
                </a:rPr>
                <a:t>I fosfolipidi sono molecole anfipatiche, che in presenza d</a:t>
              </a:r>
              <a:r>
                <a:rPr lang="it-IT" altLang="ja-JP" sz="2000" b="1">
                  <a:latin typeface="Arial" panose="020B0604020202020204" pitchFamily="34" charset="0"/>
                </a:rPr>
                <a:t>acqua formano spontaneamente aggregati ordinati in doppi strati, vescicole in grado di racchiudere una soluzione acquosa.</a:t>
              </a:r>
              <a:endParaRPr lang="it-IT" altLang="en-US" sz="2000" b="1">
                <a:latin typeface="Arial" panose="020B0604020202020204" pitchFamily="34" charset="0"/>
              </a:endParaRPr>
            </a:p>
          </p:txBody>
        </p:sp>
      </p:grpSp>
      <p:pic>
        <p:nvPicPr>
          <p:cNvPr id="59394" name="Picture 5" descr="ch1f9">
            <a:extLst>
              <a:ext uri="{FF2B5EF4-FFF2-40B4-BE49-F238E27FC236}">
                <a16:creationId xmlns:a16="http://schemas.microsoft.com/office/drawing/2014/main" id="{53D673DD-C318-CF4E-BC34-9384BFC83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5238" y="692150"/>
            <a:ext cx="4870450" cy="455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5" name="Text Box 6">
            <a:extLst>
              <a:ext uri="{FF2B5EF4-FFF2-40B4-BE49-F238E27FC236}">
                <a16:creationId xmlns:a16="http://schemas.microsoft.com/office/drawing/2014/main" id="{92AD9C76-D69D-6A48-8AAC-A8C861C77865}"/>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 4. Protobionti</a:t>
            </a:r>
            <a:endParaRPr lang="it-IT" altLang="en-US" sz="2400" b="1">
              <a:solidFill>
                <a:schemeClr val="bg1"/>
              </a:solidFill>
              <a:latin typeface="Arial" panose="020B0604020202020204" pitchFamily="34" charset="0"/>
            </a:endParaRPr>
          </a:p>
        </p:txBody>
      </p:sp>
      <p:sp>
        <p:nvSpPr>
          <p:cNvPr id="59396" name="Rectangle 7">
            <a:extLst>
              <a:ext uri="{FF2B5EF4-FFF2-40B4-BE49-F238E27FC236}">
                <a16:creationId xmlns:a16="http://schemas.microsoft.com/office/drawing/2014/main" id="{A3D17612-039D-EF45-8A58-1DFB60D825E5}"/>
              </a:ext>
            </a:extLst>
          </p:cNvPr>
          <p:cNvSpPr>
            <a:spLocks noChangeArrowheads="1"/>
          </p:cNvSpPr>
          <p:nvPr/>
        </p:nvSpPr>
        <p:spPr bwMode="auto">
          <a:xfrm>
            <a:off x="36513" y="1268413"/>
            <a:ext cx="3814762" cy="155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CC0000"/>
                </a:solidFill>
                <a:latin typeface="Arial" panose="020B0604020202020204" pitchFamily="34" charset="0"/>
              </a:rPr>
              <a:t>EVOLUZIONE CHIMICA</a:t>
            </a: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r>
              <a:rPr lang="it-IT" altLang="en-US" sz="2400">
                <a:solidFill>
                  <a:srgbClr val="CC0000"/>
                </a:solidFill>
                <a:latin typeface="Arial" panose="020B0604020202020204" pitchFamily="34" charset="0"/>
              </a:rPr>
              <a:t>Origine spontanea di protobionti</a:t>
            </a:r>
          </a:p>
        </p:txBody>
      </p:sp>
      <p:sp>
        <p:nvSpPr>
          <p:cNvPr id="59397" name="Oval 8">
            <a:extLst>
              <a:ext uri="{FF2B5EF4-FFF2-40B4-BE49-F238E27FC236}">
                <a16:creationId xmlns:a16="http://schemas.microsoft.com/office/drawing/2014/main" id="{94B45E77-972D-A04D-8B8E-0294806444E9}"/>
              </a:ext>
            </a:extLst>
          </p:cNvPr>
          <p:cNvSpPr>
            <a:spLocks noChangeArrowheads="1"/>
          </p:cNvSpPr>
          <p:nvPr/>
        </p:nvSpPr>
        <p:spPr bwMode="auto">
          <a:xfrm>
            <a:off x="3995738" y="2133600"/>
            <a:ext cx="215900" cy="144463"/>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398" name="Oval 9">
            <a:extLst>
              <a:ext uri="{FF2B5EF4-FFF2-40B4-BE49-F238E27FC236}">
                <a16:creationId xmlns:a16="http://schemas.microsoft.com/office/drawing/2014/main" id="{F2EFA4D4-99A4-3145-B8F8-7489C9AE1AB1}"/>
              </a:ext>
            </a:extLst>
          </p:cNvPr>
          <p:cNvSpPr>
            <a:spLocks noChangeArrowheads="1"/>
          </p:cNvSpPr>
          <p:nvPr/>
        </p:nvSpPr>
        <p:spPr bwMode="auto">
          <a:xfrm>
            <a:off x="6084888" y="3213100"/>
            <a:ext cx="215900" cy="144463"/>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399" name="Oval 10">
            <a:extLst>
              <a:ext uri="{FF2B5EF4-FFF2-40B4-BE49-F238E27FC236}">
                <a16:creationId xmlns:a16="http://schemas.microsoft.com/office/drawing/2014/main" id="{CA0450E6-5DE0-0D4E-A7DB-90E0503C4DA6}"/>
              </a:ext>
            </a:extLst>
          </p:cNvPr>
          <p:cNvSpPr>
            <a:spLocks noChangeArrowheads="1"/>
          </p:cNvSpPr>
          <p:nvPr/>
        </p:nvSpPr>
        <p:spPr bwMode="auto">
          <a:xfrm>
            <a:off x="4067175" y="3213100"/>
            <a:ext cx="215900" cy="144463"/>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0" name="Oval 11">
            <a:extLst>
              <a:ext uri="{FF2B5EF4-FFF2-40B4-BE49-F238E27FC236}">
                <a16:creationId xmlns:a16="http://schemas.microsoft.com/office/drawing/2014/main" id="{617DD378-BE92-454D-A51F-6366DDC71ABB}"/>
              </a:ext>
            </a:extLst>
          </p:cNvPr>
          <p:cNvSpPr>
            <a:spLocks noChangeArrowheads="1"/>
          </p:cNvSpPr>
          <p:nvPr/>
        </p:nvSpPr>
        <p:spPr bwMode="auto">
          <a:xfrm>
            <a:off x="4067175" y="4508500"/>
            <a:ext cx="215900" cy="144463"/>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1" name="Oval 12">
            <a:extLst>
              <a:ext uri="{FF2B5EF4-FFF2-40B4-BE49-F238E27FC236}">
                <a16:creationId xmlns:a16="http://schemas.microsoft.com/office/drawing/2014/main" id="{02994B35-6447-584E-AAFF-B81E4A662261}"/>
              </a:ext>
            </a:extLst>
          </p:cNvPr>
          <p:cNvSpPr>
            <a:spLocks noChangeArrowheads="1"/>
          </p:cNvSpPr>
          <p:nvPr/>
        </p:nvSpPr>
        <p:spPr bwMode="auto">
          <a:xfrm>
            <a:off x="5940425" y="2205038"/>
            <a:ext cx="215900" cy="144462"/>
          </a:xfrm>
          <a:prstGeom prst="ellipse">
            <a:avLst/>
          </a:prstGeom>
          <a:solidFill>
            <a:srgbClr val="0099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2" name="Oval 13">
            <a:extLst>
              <a:ext uri="{FF2B5EF4-FFF2-40B4-BE49-F238E27FC236}">
                <a16:creationId xmlns:a16="http://schemas.microsoft.com/office/drawing/2014/main" id="{D32B9244-CDF9-A84E-AA5A-BE9BF9256A1B}"/>
              </a:ext>
            </a:extLst>
          </p:cNvPr>
          <p:cNvSpPr>
            <a:spLocks noChangeArrowheads="1"/>
          </p:cNvSpPr>
          <p:nvPr/>
        </p:nvSpPr>
        <p:spPr bwMode="auto">
          <a:xfrm>
            <a:off x="5364163" y="4076700"/>
            <a:ext cx="215900" cy="144463"/>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3" name="Oval 14">
            <a:extLst>
              <a:ext uri="{FF2B5EF4-FFF2-40B4-BE49-F238E27FC236}">
                <a16:creationId xmlns:a16="http://schemas.microsoft.com/office/drawing/2014/main" id="{814F37B1-F242-C945-B0AB-09E20484D020}"/>
              </a:ext>
            </a:extLst>
          </p:cNvPr>
          <p:cNvSpPr>
            <a:spLocks noChangeArrowheads="1"/>
          </p:cNvSpPr>
          <p:nvPr/>
        </p:nvSpPr>
        <p:spPr bwMode="auto">
          <a:xfrm>
            <a:off x="6588125" y="4365625"/>
            <a:ext cx="215900" cy="144463"/>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4" name="Oval 15">
            <a:extLst>
              <a:ext uri="{FF2B5EF4-FFF2-40B4-BE49-F238E27FC236}">
                <a16:creationId xmlns:a16="http://schemas.microsoft.com/office/drawing/2014/main" id="{B493329E-70B7-FF4C-A62A-E689A79ED9DD}"/>
              </a:ext>
            </a:extLst>
          </p:cNvPr>
          <p:cNvSpPr>
            <a:spLocks noChangeArrowheads="1"/>
          </p:cNvSpPr>
          <p:nvPr/>
        </p:nvSpPr>
        <p:spPr bwMode="auto">
          <a:xfrm>
            <a:off x="5292725" y="3789363"/>
            <a:ext cx="215900" cy="144462"/>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5" name="Oval 16">
            <a:extLst>
              <a:ext uri="{FF2B5EF4-FFF2-40B4-BE49-F238E27FC236}">
                <a16:creationId xmlns:a16="http://schemas.microsoft.com/office/drawing/2014/main" id="{092CBF79-D80C-524A-A131-6861C1B0B3EF}"/>
              </a:ext>
            </a:extLst>
          </p:cNvPr>
          <p:cNvSpPr>
            <a:spLocks noChangeArrowheads="1"/>
          </p:cNvSpPr>
          <p:nvPr/>
        </p:nvSpPr>
        <p:spPr bwMode="auto">
          <a:xfrm>
            <a:off x="5508625" y="3933825"/>
            <a:ext cx="215900" cy="144463"/>
          </a:xfrm>
          <a:prstGeom prst="ellipse">
            <a:avLst/>
          </a:prstGeom>
          <a:solidFill>
            <a:srgbClr val="0099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6" name="Text Box 17">
            <a:extLst>
              <a:ext uri="{FF2B5EF4-FFF2-40B4-BE49-F238E27FC236}">
                <a16:creationId xmlns:a16="http://schemas.microsoft.com/office/drawing/2014/main" id="{E0E9B0B3-D7C6-6944-BD1E-187422CB7E71}"/>
              </a:ext>
            </a:extLst>
          </p:cNvPr>
          <p:cNvSpPr txBox="1">
            <a:spLocks noChangeArrowheads="1"/>
          </p:cNvSpPr>
          <p:nvPr/>
        </p:nvSpPr>
        <p:spPr bwMode="auto">
          <a:xfrm>
            <a:off x="3779838" y="3357563"/>
            <a:ext cx="936625" cy="42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GB" altLang="en-US" sz="1100" b="1">
                <a:solidFill>
                  <a:srgbClr val="292929"/>
                </a:solidFill>
                <a:latin typeface="Arial" panose="020B0604020202020204" pitchFamily="34" charset="0"/>
              </a:rPr>
              <a:t>Organic</a:t>
            </a:r>
          </a:p>
          <a:p>
            <a:pPr algn="ctr" eaLnBrk="1" hangingPunct="1">
              <a:spcBef>
                <a:spcPct val="0"/>
              </a:spcBef>
              <a:buFontTx/>
              <a:buNone/>
            </a:pPr>
            <a:r>
              <a:rPr lang="en-GB" altLang="en-US" sz="1100" b="1">
                <a:solidFill>
                  <a:srgbClr val="292929"/>
                </a:solidFill>
                <a:latin typeface="Arial" panose="020B0604020202020204" pitchFamily="34" charset="0"/>
              </a:rPr>
              <a:t>molecule</a:t>
            </a:r>
            <a:endParaRPr lang="en-US" altLang="en-US" sz="1100" b="1">
              <a:solidFill>
                <a:srgbClr val="292929"/>
              </a:solidFill>
              <a:latin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66EFA32B-5FF2-FD4A-B053-4A223F392DBD}"/>
              </a:ext>
            </a:extLst>
          </p:cNvPr>
          <p:cNvSpPr>
            <a:spLocks noChangeArrowheads="1"/>
          </p:cNvSpPr>
          <p:nvPr/>
        </p:nvSpPr>
        <p:spPr bwMode="auto">
          <a:xfrm>
            <a:off x="179388" y="1700213"/>
            <a:ext cx="4321175" cy="401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just" eaLnBrk="1" hangingPunct="1">
              <a:lnSpc>
                <a:spcPct val="150000"/>
              </a:lnSpc>
              <a:spcBef>
                <a:spcPct val="0"/>
              </a:spcBef>
              <a:buFontTx/>
              <a:buNone/>
            </a:pPr>
            <a:r>
              <a:rPr lang="it-IT" altLang="en-US" sz="2400" b="1">
                <a:solidFill>
                  <a:schemeClr val="accent2"/>
                </a:solidFill>
                <a:latin typeface="Arial" panose="020B0604020202020204" pitchFamily="34" charset="0"/>
              </a:rPr>
              <a:t>EVOLUZIONE BIOLOGICA</a:t>
            </a:r>
          </a:p>
          <a:p>
            <a:pPr algn="just" eaLnBrk="1" hangingPunct="1">
              <a:lnSpc>
                <a:spcPct val="150000"/>
              </a:lnSpc>
              <a:spcBef>
                <a:spcPct val="0"/>
              </a:spcBef>
              <a:buFontTx/>
              <a:buNone/>
            </a:pPr>
            <a:endParaRPr lang="it-IT" altLang="en-US" sz="2000" b="1">
              <a:solidFill>
                <a:schemeClr val="accent2"/>
              </a:solidFill>
              <a:latin typeface="Arial" panose="020B0604020202020204" pitchFamily="34" charset="0"/>
            </a:endParaRPr>
          </a:p>
          <a:p>
            <a:pPr algn="just" eaLnBrk="1" hangingPunct="1">
              <a:lnSpc>
                <a:spcPct val="150000"/>
              </a:lnSpc>
              <a:spcBef>
                <a:spcPct val="0"/>
              </a:spcBef>
              <a:buFontTx/>
              <a:buNone/>
            </a:pPr>
            <a:r>
              <a:rPr lang="it-IT" altLang="en-US" sz="2000" b="1">
                <a:latin typeface="Arial" panose="020B0604020202020204" pitchFamily="34" charset="0"/>
              </a:rPr>
              <a:t>Possibili stadi di evoluzione di cellule simili a quelle attuali a partire da sistemi semplici di molecole di RNA autoreplicantisi</a:t>
            </a:r>
          </a:p>
        </p:txBody>
      </p:sp>
      <p:pic>
        <p:nvPicPr>
          <p:cNvPr id="60418" name="Picture 3" descr="ch1f11">
            <a:extLst>
              <a:ext uri="{FF2B5EF4-FFF2-40B4-BE49-F238E27FC236}">
                <a16:creationId xmlns:a16="http://schemas.microsoft.com/office/drawing/2014/main" id="{9637669E-B2B8-534D-9620-153A80AE4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052513"/>
            <a:ext cx="401955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9" name="Text Box 4">
            <a:extLst>
              <a:ext uri="{FF2B5EF4-FFF2-40B4-BE49-F238E27FC236}">
                <a16:creationId xmlns:a16="http://schemas.microsoft.com/office/drawing/2014/main" id="{152119A5-5082-1640-B971-054E3B8D3DE1}"/>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a:t>
            </a:r>
            <a:endParaRPr lang="it-IT" altLang="en-US" sz="2400" b="1">
              <a:solidFill>
                <a:schemeClr val="bg1"/>
              </a:solidFill>
              <a:latin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4">
            <a:extLst>
              <a:ext uri="{FF2B5EF4-FFF2-40B4-BE49-F238E27FC236}">
                <a16:creationId xmlns:a16="http://schemas.microsoft.com/office/drawing/2014/main" id="{9549C282-124F-524C-BC4B-EDC0C2E761AF}"/>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EUCARIOTICA</a:t>
            </a:r>
            <a:endParaRPr lang="it-IT" altLang="en-US" sz="2400" b="1">
              <a:solidFill>
                <a:schemeClr val="bg1"/>
              </a:solidFill>
              <a:latin typeface="Arial" panose="020B0604020202020204" pitchFamily="34" charset="0"/>
            </a:endParaRPr>
          </a:p>
        </p:txBody>
      </p:sp>
      <p:pic>
        <p:nvPicPr>
          <p:cNvPr id="61442" name="Picture 5">
            <a:extLst>
              <a:ext uri="{FF2B5EF4-FFF2-40B4-BE49-F238E27FC236}">
                <a16:creationId xmlns:a16="http://schemas.microsoft.com/office/drawing/2014/main" id="{9D7479BE-BE27-BE42-9E7E-B5E1E99CA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659063"/>
            <a:ext cx="8077200" cy="4351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3" name="Rectangle 2">
            <a:extLst>
              <a:ext uri="{FF2B5EF4-FFF2-40B4-BE49-F238E27FC236}">
                <a16:creationId xmlns:a16="http://schemas.microsoft.com/office/drawing/2014/main" id="{4864A9D0-C9F2-D249-AFA8-4E35BCF4ECDB}"/>
              </a:ext>
            </a:extLst>
          </p:cNvPr>
          <p:cNvSpPr>
            <a:spLocks noChangeArrowheads="1"/>
          </p:cNvSpPr>
          <p:nvPr/>
        </p:nvSpPr>
        <p:spPr bwMode="auto">
          <a:xfrm>
            <a:off x="103188" y="765175"/>
            <a:ext cx="8785225" cy="401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30000"/>
              </a:lnSpc>
              <a:spcBef>
                <a:spcPct val="0"/>
              </a:spcBef>
              <a:buFontTx/>
              <a:buNone/>
            </a:pPr>
            <a:r>
              <a:rPr lang="it-IT" altLang="en-US" sz="2200">
                <a:latin typeface="Arial" panose="020B0604020202020204" pitchFamily="34" charset="0"/>
              </a:rPr>
              <a:t>La complessità</a:t>
            </a:r>
            <a:r>
              <a:rPr lang="it-IT" altLang="ja-JP" sz="2200">
                <a:latin typeface="Arial" panose="020B0604020202020204" pitchFamily="34" charset="0"/>
              </a:rPr>
              <a:t> della cellula eucariotica si è evoluta a partire da strutture preesistenti in cellule di procarioti ancestrali grazie ripetizioni seriali dei seguenti processi:</a:t>
            </a:r>
          </a:p>
          <a:p>
            <a:pPr eaLnBrk="1" hangingPunct="1">
              <a:lnSpc>
                <a:spcPct val="130000"/>
              </a:lnSpc>
              <a:spcBef>
                <a:spcPct val="0"/>
              </a:spcBef>
            </a:pPr>
            <a:r>
              <a:rPr lang="it-IT" altLang="en-US" sz="2200">
                <a:latin typeface="Arial" panose="020B0604020202020204" pitchFamily="34" charset="0"/>
              </a:rPr>
              <a:t> </a:t>
            </a:r>
            <a:r>
              <a:rPr lang="it-IT" altLang="en-US" sz="2200" b="1">
                <a:latin typeface="Arial" panose="020B0604020202020204" pitchFamily="34" charset="0"/>
              </a:rPr>
              <a:t>invaginazioni della membrana plasmatica</a:t>
            </a:r>
          </a:p>
          <a:p>
            <a:pPr eaLnBrk="1" hangingPunct="1">
              <a:lnSpc>
                <a:spcPct val="130000"/>
              </a:lnSpc>
              <a:spcBef>
                <a:spcPct val="0"/>
              </a:spcBef>
            </a:pPr>
            <a:r>
              <a:rPr lang="it-IT" altLang="en-US" sz="2200" b="1">
                <a:latin typeface="Arial" panose="020B0604020202020204" pitchFamily="34" charset="0"/>
              </a:rPr>
              <a:t> endosimbiosi</a:t>
            </a:r>
          </a:p>
          <a:p>
            <a:pPr eaLnBrk="1" hangingPunct="1">
              <a:lnSpc>
                <a:spcPct val="130000"/>
              </a:lnSpc>
              <a:spcBef>
                <a:spcPct val="0"/>
              </a:spcBef>
              <a:buFontTx/>
              <a:buNone/>
            </a:pPr>
            <a:endParaRPr lang="it-IT" altLang="en-US" sz="2200" b="1">
              <a:latin typeface="Arial" panose="020B0604020202020204" pitchFamily="34" charset="0"/>
            </a:endParaRPr>
          </a:p>
        </p:txBody>
      </p:sp>
      <p:sp>
        <p:nvSpPr>
          <p:cNvPr id="61444" name="Rectangle 2">
            <a:extLst>
              <a:ext uri="{FF2B5EF4-FFF2-40B4-BE49-F238E27FC236}">
                <a16:creationId xmlns:a16="http://schemas.microsoft.com/office/drawing/2014/main" id="{0F6C6CF0-128B-2A4D-8639-710C257076AD}"/>
              </a:ext>
            </a:extLst>
          </p:cNvPr>
          <p:cNvSpPr>
            <a:spLocks noChangeArrowheads="1"/>
          </p:cNvSpPr>
          <p:nvPr/>
        </p:nvSpPr>
        <p:spPr bwMode="auto">
          <a:xfrm>
            <a:off x="130175" y="3076575"/>
            <a:ext cx="8785225" cy="401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30000"/>
              </a:lnSpc>
              <a:spcBef>
                <a:spcPct val="0"/>
              </a:spcBef>
              <a:buFont typeface="Times New Roman" panose="02020603050405020304" pitchFamily="18" charset="0"/>
              <a:buAutoNum type="arabicPeriod"/>
            </a:pPr>
            <a:r>
              <a:rPr lang="it-IT" altLang="en-US" sz="2000" b="1">
                <a:solidFill>
                  <a:srgbClr val="FF0000"/>
                </a:solidFill>
                <a:latin typeface="Arial" panose="020B0604020202020204" pitchFamily="34" charset="0"/>
              </a:rPr>
              <a:t>Nucleo</a:t>
            </a:r>
          </a:p>
          <a:p>
            <a:pPr eaLnBrk="1" hangingPunct="1">
              <a:lnSpc>
                <a:spcPct val="130000"/>
              </a:lnSpc>
              <a:spcBef>
                <a:spcPct val="0"/>
              </a:spcBef>
              <a:buFont typeface="Times New Roman" panose="02020603050405020304" pitchFamily="18" charset="0"/>
              <a:buAutoNum type="arabicPeriod"/>
            </a:pPr>
            <a:r>
              <a:rPr lang="it-IT" altLang="en-US" sz="2000" b="1">
                <a:solidFill>
                  <a:srgbClr val="FF0000"/>
                </a:solidFill>
                <a:latin typeface="Arial" panose="020B0604020202020204" pitchFamily="34" charset="0"/>
              </a:rPr>
              <a:t>Mitocondri</a:t>
            </a:r>
          </a:p>
          <a:p>
            <a:pPr eaLnBrk="1" hangingPunct="1">
              <a:lnSpc>
                <a:spcPct val="130000"/>
              </a:lnSpc>
              <a:spcBef>
                <a:spcPct val="0"/>
              </a:spcBef>
              <a:buFont typeface="Times New Roman" panose="02020603050405020304" pitchFamily="18" charset="0"/>
              <a:buAutoNum type="arabicPeriod"/>
            </a:pPr>
            <a:r>
              <a:rPr lang="it-IT" altLang="en-US" sz="2000" b="1">
                <a:solidFill>
                  <a:srgbClr val="FF0000"/>
                </a:solidFill>
                <a:latin typeface="Arial" panose="020B0604020202020204" pitchFamily="34" charset="0"/>
              </a:rPr>
              <a:t>Cloroplasti</a:t>
            </a:r>
          </a:p>
          <a:p>
            <a:pPr eaLnBrk="1" hangingPunct="1">
              <a:lnSpc>
                <a:spcPct val="130000"/>
              </a:lnSpc>
              <a:spcBef>
                <a:spcPct val="0"/>
              </a:spcBef>
              <a:buFontTx/>
              <a:buNone/>
            </a:pPr>
            <a:endParaRPr lang="it-IT" altLang="en-US" sz="2200" b="1">
              <a:latin typeface="Arial" panose="020B0604020202020204" pitchFamily="34" charset="0"/>
            </a:endParaRPr>
          </a:p>
        </p:txBody>
      </p:sp>
      <p:sp>
        <p:nvSpPr>
          <p:cNvPr id="61445" name="Rectangle 2">
            <a:extLst>
              <a:ext uri="{FF2B5EF4-FFF2-40B4-BE49-F238E27FC236}">
                <a16:creationId xmlns:a16="http://schemas.microsoft.com/office/drawing/2014/main" id="{53354DE5-A158-B74B-9C27-D86E1F530EFE}"/>
              </a:ext>
            </a:extLst>
          </p:cNvPr>
          <p:cNvSpPr>
            <a:spLocks noChangeArrowheads="1"/>
          </p:cNvSpPr>
          <p:nvPr/>
        </p:nvSpPr>
        <p:spPr bwMode="auto">
          <a:xfrm>
            <a:off x="3505200" y="1828800"/>
            <a:ext cx="9144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30000"/>
              </a:lnSpc>
              <a:spcBef>
                <a:spcPct val="0"/>
              </a:spcBef>
              <a:buFontTx/>
              <a:buNone/>
            </a:pPr>
            <a:endParaRPr lang="en-US" altLang="en-US" sz="2200" b="1">
              <a:solidFill>
                <a:srgbClr val="FF0000"/>
              </a:solidFill>
              <a:latin typeface="Arial" panose="020B0604020202020204" pitchFamily="34" charset="0"/>
            </a:endParaRPr>
          </a:p>
        </p:txBody>
      </p:sp>
      <p:sp>
        <p:nvSpPr>
          <p:cNvPr id="61446" name="CasellaDiTesto 6">
            <a:extLst>
              <a:ext uri="{FF2B5EF4-FFF2-40B4-BE49-F238E27FC236}">
                <a16:creationId xmlns:a16="http://schemas.microsoft.com/office/drawing/2014/main" id="{7D943A5B-BE90-EC48-A9EA-E56F75FAFFA5}"/>
              </a:ext>
            </a:extLst>
          </p:cNvPr>
          <p:cNvSpPr txBox="1">
            <a:spLocks noChangeArrowheads="1"/>
          </p:cNvSpPr>
          <p:nvPr/>
        </p:nvSpPr>
        <p:spPr bwMode="auto">
          <a:xfrm>
            <a:off x="2971800" y="4495800"/>
            <a:ext cx="381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FF0000"/>
                </a:solidFill>
                <a:latin typeface="Arial" panose="020B0604020202020204" pitchFamily="34" charset="0"/>
                <a:cs typeface="Arial" panose="020B0604020202020204" pitchFamily="34" charset="0"/>
              </a:rPr>
              <a:t>1</a:t>
            </a:r>
          </a:p>
        </p:txBody>
      </p:sp>
      <p:sp>
        <p:nvSpPr>
          <p:cNvPr id="61447" name="CasellaDiTesto 7">
            <a:extLst>
              <a:ext uri="{FF2B5EF4-FFF2-40B4-BE49-F238E27FC236}">
                <a16:creationId xmlns:a16="http://schemas.microsoft.com/office/drawing/2014/main" id="{A403C325-A95A-F84D-895C-F43C58168884}"/>
              </a:ext>
            </a:extLst>
          </p:cNvPr>
          <p:cNvSpPr txBox="1">
            <a:spLocks noChangeArrowheads="1"/>
          </p:cNvSpPr>
          <p:nvPr/>
        </p:nvSpPr>
        <p:spPr bwMode="auto">
          <a:xfrm>
            <a:off x="4648200" y="5867400"/>
            <a:ext cx="381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FF0000"/>
                </a:solidFill>
                <a:latin typeface="Arial" panose="020B0604020202020204" pitchFamily="34" charset="0"/>
                <a:cs typeface="Arial" panose="020B0604020202020204" pitchFamily="34" charset="0"/>
              </a:rPr>
              <a:t>2</a:t>
            </a:r>
          </a:p>
        </p:txBody>
      </p:sp>
      <p:sp>
        <p:nvSpPr>
          <p:cNvPr id="61448" name="CasellaDiTesto 8">
            <a:extLst>
              <a:ext uri="{FF2B5EF4-FFF2-40B4-BE49-F238E27FC236}">
                <a16:creationId xmlns:a16="http://schemas.microsoft.com/office/drawing/2014/main" id="{E9FA1D19-8375-2243-9AAA-58CA9442ABDE}"/>
              </a:ext>
            </a:extLst>
          </p:cNvPr>
          <p:cNvSpPr txBox="1">
            <a:spLocks noChangeArrowheads="1"/>
          </p:cNvSpPr>
          <p:nvPr/>
        </p:nvSpPr>
        <p:spPr bwMode="auto">
          <a:xfrm>
            <a:off x="7086600" y="3352800"/>
            <a:ext cx="381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FF0000"/>
                </a:solidFill>
                <a:latin typeface="Arial" panose="020B0604020202020204" pitchFamily="34" charset="0"/>
                <a:cs typeface="Arial" panose="020B0604020202020204" pitchFamily="34" charset="0"/>
              </a:rPr>
              <a:t>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OrganizzGerarchica">
            <a:extLst>
              <a:ext uri="{FF2B5EF4-FFF2-40B4-BE49-F238E27FC236}">
                <a16:creationId xmlns:a16="http://schemas.microsoft.com/office/drawing/2014/main" id="{8E3A6432-1100-3446-90D1-74157E741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908050"/>
            <a:ext cx="3317876" cy="584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8434" name="Group 3">
            <a:extLst>
              <a:ext uri="{FF2B5EF4-FFF2-40B4-BE49-F238E27FC236}">
                <a16:creationId xmlns:a16="http://schemas.microsoft.com/office/drawing/2014/main" id="{0A4AFF3B-0C1B-6343-985A-429A1A29CFB8}"/>
              </a:ext>
            </a:extLst>
          </p:cNvPr>
          <p:cNvGrpSpPr>
            <a:grpSpLocks/>
          </p:cNvGrpSpPr>
          <p:nvPr/>
        </p:nvGrpSpPr>
        <p:grpSpPr bwMode="auto">
          <a:xfrm>
            <a:off x="3779838" y="1700213"/>
            <a:ext cx="4322762" cy="4176712"/>
            <a:chOff x="2381" y="845"/>
            <a:chExt cx="2723" cy="3129"/>
          </a:xfrm>
        </p:grpSpPr>
        <p:sp>
          <p:nvSpPr>
            <p:cNvPr id="18437" name="Line 4">
              <a:extLst>
                <a:ext uri="{FF2B5EF4-FFF2-40B4-BE49-F238E27FC236}">
                  <a16:creationId xmlns:a16="http://schemas.microsoft.com/office/drawing/2014/main" id="{E333EECA-7CA4-5A41-98C3-1150422D9E69}"/>
                </a:ext>
              </a:extLst>
            </p:cNvPr>
            <p:cNvSpPr>
              <a:spLocks noChangeShapeType="1"/>
            </p:cNvSpPr>
            <p:nvPr/>
          </p:nvSpPr>
          <p:spPr bwMode="auto">
            <a:xfrm>
              <a:off x="3289"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38" name="Line 5">
              <a:extLst>
                <a:ext uri="{FF2B5EF4-FFF2-40B4-BE49-F238E27FC236}">
                  <a16:creationId xmlns:a16="http://schemas.microsoft.com/office/drawing/2014/main" id="{7E09E6E9-65B8-4E4C-AD37-81168EF11748}"/>
                </a:ext>
              </a:extLst>
            </p:cNvPr>
            <p:cNvSpPr>
              <a:spLocks noChangeShapeType="1"/>
            </p:cNvSpPr>
            <p:nvPr/>
          </p:nvSpPr>
          <p:spPr bwMode="auto">
            <a:xfrm>
              <a:off x="3516"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39" name="Line 6">
              <a:extLst>
                <a:ext uri="{FF2B5EF4-FFF2-40B4-BE49-F238E27FC236}">
                  <a16:creationId xmlns:a16="http://schemas.microsoft.com/office/drawing/2014/main" id="{DEB777C8-B0F5-C745-843A-3FEAAE229271}"/>
                </a:ext>
              </a:extLst>
            </p:cNvPr>
            <p:cNvSpPr>
              <a:spLocks noChangeShapeType="1"/>
            </p:cNvSpPr>
            <p:nvPr/>
          </p:nvSpPr>
          <p:spPr bwMode="auto">
            <a:xfrm>
              <a:off x="3742"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40" name="Line 7">
              <a:extLst>
                <a:ext uri="{FF2B5EF4-FFF2-40B4-BE49-F238E27FC236}">
                  <a16:creationId xmlns:a16="http://schemas.microsoft.com/office/drawing/2014/main" id="{F26EA6B4-E8E4-3049-905B-A77F7987A313}"/>
                </a:ext>
              </a:extLst>
            </p:cNvPr>
            <p:cNvSpPr>
              <a:spLocks noChangeShapeType="1"/>
            </p:cNvSpPr>
            <p:nvPr/>
          </p:nvSpPr>
          <p:spPr bwMode="auto">
            <a:xfrm>
              <a:off x="3969"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41" name="Line 8">
              <a:extLst>
                <a:ext uri="{FF2B5EF4-FFF2-40B4-BE49-F238E27FC236}">
                  <a16:creationId xmlns:a16="http://schemas.microsoft.com/office/drawing/2014/main" id="{061F2D68-89B7-4F4F-B6FA-FD0D0FA3EC34}"/>
                </a:ext>
              </a:extLst>
            </p:cNvPr>
            <p:cNvSpPr>
              <a:spLocks noChangeShapeType="1"/>
            </p:cNvSpPr>
            <p:nvPr/>
          </p:nvSpPr>
          <p:spPr bwMode="auto">
            <a:xfrm>
              <a:off x="2381"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42" name="Line 9">
              <a:extLst>
                <a:ext uri="{FF2B5EF4-FFF2-40B4-BE49-F238E27FC236}">
                  <a16:creationId xmlns:a16="http://schemas.microsoft.com/office/drawing/2014/main" id="{AECB0B35-F9AB-6B4B-9C69-7513076C54B9}"/>
                </a:ext>
              </a:extLst>
            </p:cNvPr>
            <p:cNvSpPr>
              <a:spLocks noChangeShapeType="1"/>
            </p:cNvSpPr>
            <p:nvPr/>
          </p:nvSpPr>
          <p:spPr bwMode="auto">
            <a:xfrm>
              <a:off x="2608"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43" name="Line 10">
              <a:extLst>
                <a:ext uri="{FF2B5EF4-FFF2-40B4-BE49-F238E27FC236}">
                  <a16:creationId xmlns:a16="http://schemas.microsoft.com/office/drawing/2014/main" id="{B9BBDE08-9C4B-E64F-8F42-70B48D48EFD7}"/>
                </a:ext>
              </a:extLst>
            </p:cNvPr>
            <p:cNvSpPr>
              <a:spLocks noChangeShapeType="1"/>
            </p:cNvSpPr>
            <p:nvPr/>
          </p:nvSpPr>
          <p:spPr bwMode="auto">
            <a:xfrm>
              <a:off x="2834"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44" name="Line 11">
              <a:extLst>
                <a:ext uri="{FF2B5EF4-FFF2-40B4-BE49-F238E27FC236}">
                  <a16:creationId xmlns:a16="http://schemas.microsoft.com/office/drawing/2014/main" id="{C6442EAF-A729-1246-B9D8-73DB7D8DAE38}"/>
                </a:ext>
              </a:extLst>
            </p:cNvPr>
            <p:cNvSpPr>
              <a:spLocks noChangeShapeType="1"/>
            </p:cNvSpPr>
            <p:nvPr/>
          </p:nvSpPr>
          <p:spPr bwMode="auto">
            <a:xfrm>
              <a:off x="3061"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45" name="Line 12">
              <a:extLst>
                <a:ext uri="{FF2B5EF4-FFF2-40B4-BE49-F238E27FC236}">
                  <a16:creationId xmlns:a16="http://schemas.microsoft.com/office/drawing/2014/main" id="{4C0D847E-7D58-014D-8E3E-22697F04B52A}"/>
                </a:ext>
              </a:extLst>
            </p:cNvPr>
            <p:cNvSpPr>
              <a:spLocks noChangeShapeType="1"/>
            </p:cNvSpPr>
            <p:nvPr/>
          </p:nvSpPr>
          <p:spPr bwMode="auto">
            <a:xfrm>
              <a:off x="5104"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46" name="Line 13">
              <a:extLst>
                <a:ext uri="{FF2B5EF4-FFF2-40B4-BE49-F238E27FC236}">
                  <a16:creationId xmlns:a16="http://schemas.microsoft.com/office/drawing/2014/main" id="{680DBAC8-A658-A149-86B5-D4AD6D641F2D}"/>
                </a:ext>
              </a:extLst>
            </p:cNvPr>
            <p:cNvSpPr>
              <a:spLocks noChangeShapeType="1"/>
            </p:cNvSpPr>
            <p:nvPr/>
          </p:nvSpPr>
          <p:spPr bwMode="auto">
            <a:xfrm>
              <a:off x="4196"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47" name="Line 14">
              <a:extLst>
                <a:ext uri="{FF2B5EF4-FFF2-40B4-BE49-F238E27FC236}">
                  <a16:creationId xmlns:a16="http://schemas.microsoft.com/office/drawing/2014/main" id="{E0724E14-88AC-D44E-BCEF-323A71DE0AA9}"/>
                </a:ext>
              </a:extLst>
            </p:cNvPr>
            <p:cNvSpPr>
              <a:spLocks noChangeShapeType="1"/>
            </p:cNvSpPr>
            <p:nvPr/>
          </p:nvSpPr>
          <p:spPr bwMode="auto">
            <a:xfrm>
              <a:off x="4423"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48" name="Line 15">
              <a:extLst>
                <a:ext uri="{FF2B5EF4-FFF2-40B4-BE49-F238E27FC236}">
                  <a16:creationId xmlns:a16="http://schemas.microsoft.com/office/drawing/2014/main" id="{2502FD7C-D305-1343-A79B-22BCA98E82F6}"/>
                </a:ext>
              </a:extLst>
            </p:cNvPr>
            <p:cNvSpPr>
              <a:spLocks noChangeShapeType="1"/>
            </p:cNvSpPr>
            <p:nvPr/>
          </p:nvSpPr>
          <p:spPr bwMode="auto">
            <a:xfrm>
              <a:off x="4649"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49" name="Line 16">
              <a:extLst>
                <a:ext uri="{FF2B5EF4-FFF2-40B4-BE49-F238E27FC236}">
                  <a16:creationId xmlns:a16="http://schemas.microsoft.com/office/drawing/2014/main" id="{E4754B6A-D146-8648-8469-FC1CF6711E78}"/>
                </a:ext>
              </a:extLst>
            </p:cNvPr>
            <p:cNvSpPr>
              <a:spLocks noChangeShapeType="1"/>
            </p:cNvSpPr>
            <p:nvPr/>
          </p:nvSpPr>
          <p:spPr bwMode="auto">
            <a:xfrm>
              <a:off x="4876"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
        <p:nvSpPr>
          <p:cNvPr id="18435" name="Text Box 17">
            <a:extLst>
              <a:ext uri="{FF2B5EF4-FFF2-40B4-BE49-F238E27FC236}">
                <a16:creationId xmlns:a16="http://schemas.microsoft.com/office/drawing/2014/main" id="{20BDFC80-0F1E-444D-AB49-EABC3809A951}"/>
              </a:ext>
            </a:extLst>
          </p:cNvPr>
          <p:cNvSpPr txBox="1">
            <a:spLocks noChangeArrowheads="1"/>
          </p:cNvSpPr>
          <p:nvPr/>
        </p:nvSpPr>
        <p:spPr bwMode="auto">
          <a:xfrm>
            <a:off x="3095625" y="1235075"/>
            <a:ext cx="6084888" cy="564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just" eaLnBrk="1" hangingPunct="1">
              <a:spcBef>
                <a:spcPct val="50000"/>
              </a:spcBef>
              <a:buFontTx/>
              <a:buNone/>
            </a:pPr>
            <a:r>
              <a:rPr lang="it-IT" altLang="en-US" sz="2800">
                <a:latin typeface="Arial" panose="020B0604020202020204" pitchFamily="34" charset="0"/>
              </a:rPr>
              <a:t> Atomi 			Ossigeno</a:t>
            </a:r>
          </a:p>
          <a:p>
            <a:pPr eaLnBrk="1" hangingPunct="1">
              <a:spcBef>
                <a:spcPct val="50000"/>
              </a:spcBef>
              <a:buFontTx/>
              <a:buNone/>
            </a:pPr>
            <a:r>
              <a:rPr lang="it-IT" altLang="en-US" sz="2800">
                <a:latin typeface="Arial" panose="020B0604020202020204" pitchFamily="34" charset="0"/>
              </a:rPr>
              <a:t> Molecole 			DNA</a:t>
            </a:r>
          </a:p>
          <a:p>
            <a:pPr eaLnBrk="1" hangingPunct="1">
              <a:spcBef>
                <a:spcPct val="50000"/>
              </a:spcBef>
              <a:buFontTx/>
              <a:buNone/>
            </a:pPr>
            <a:r>
              <a:rPr lang="it-IT" altLang="en-US" sz="2800">
                <a:latin typeface="Arial" panose="020B0604020202020204" pitchFamily="34" charset="0"/>
              </a:rPr>
              <a:t> Strutture/Organuli	Nucleo</a:t>
            </a:r>
          </a:p>
          <a:p>
            <a:pPr eaLnBrk="1" hangingPunct="1">
              <a:spcBef>
                <a:spcPct val="50000"/>
              </a:spcBef>
              <a:buFontTx/>
              <a:buNone/>
            </a:pPr>
            <a:r>
              <a:rPr lang="it-IT" altLang="en-US" sz="2800">
                <a:latin typeface="Arial" panose="020B0604020202020204" pitchFamily="34" charset="0"/>
              </a:rPr>
              <a:t> Cellula			Cardiomiocita</a:t>
            </a:r>
          </a:p>
          <a:p>
            <a:pPr eaLnBrk="1" hangingPunct="1">
              <a:spcBef>
                <a:spcPct val="50000"/>
              </a:spcBef>
              <a:buFontTx/>
              <a:buNone/>
            </a:pPr>
            <a:r>
              <a:rPr lang="it-IT" altLang="en-US" sz="2800">
                <a:latin typeface="Arial" panose="020B0604020202020204" pitchFamily="34" charset="0"/>
              </a:rPr>
              <a:t> Tessuto			Muscolo card.</a:t>
            </a:r>
          </a:p>
          <a:p>
            <a:pPr eaLnBrk="1" hangingPunct="1">
              <a:spcBef>
                <a:spcPct val="50000"/>
              </a:spcBef>
              <a:buFontTx/>
              <a:buNone/>
            </a:pPr>
            <a:r>
              <a:rPr lang="it-IT" altLang="en-US" sz="2800">
                <a:latin typeface="Arial" panose="020B0604020202020204" pitchFamily="34" charset="0"/>
              </a:rPr>
              <a:t> Organo			Cuore</a:t>
            </a:r>
          </a:p>
          <a:p>
            <a:pPr eaLnBrk="1" hangingPunct="1">
              <a:spcBef>
                <a:spcPct val="50000"/>
              </a:spcBef>
              <a:buFontTx/>
              <a:buNone/>
            </a:pPr>
            <a:r>
              <a:rPr lang="it-IT" altLang="en-US" sz="2800">
                <a:latin typeface="Arial" panose="020B0604020202020204" pitchFamily="34" charset="0"/>
              </a:rPr>
              <a:t> Sistema			S. circolatorio</a:t>
            </a:r>
          </a:p>
          <a:p>
            <a:pPr eaLnBrk="1" hangingPunct="1">
              <a:spcBef>
                <a:spcPct val="50000"/>
              </a:spcBef>
              <a:buFontTx/>
              <a:buNone/>
            </a:pPr>
            <a:r>
              <a:rPr lang="it-IT" altLang="en-US" sz="2800">
                <a:latin typeface="Arial" panose="020B0604020202020204" pitchFamily="34" charset="0"/>
              </a:rPr>
              <a:t> Organismo		Zebra</a:t>
            </a:r>
          </a:p>
          <a:p>
            <a:pPr eaLnBrk="1" hangingPunct="1">
              <a:spcBef>
                <a:spcPct val="50000"/>
              </a:spcBef>
            </a:pPr>
            <a:endParaRPr lang="it-IT" altLang="en-US" sz="2800">
              <a:latin typeface="Arial" panose="020B0604020202020204" pitchFamily="34" charset="0"/>
            </a:endParaRPr>
          </a:p>
        </p:txBody>
      </p:sp>
      <p:sp>
        <p:nvSpPr>
          <p:cNvPr id="18436" name="Rectangle 18">
            <a:extLst>
              <a:ext uri="{FF2B5EF4-FFF2-40B4-BE49-F238E27FC236}">
                <a16:creationId xmlns:a16="http://schemas.microsoft.com/office/drawing/2014/main" id="{B693D527-C59C-8741-8EC1-1529DFC5B6DB}"/>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LIVELLI DI ORGANIZZAZIONE DEI VIVENTI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635FB04D-782A-194E-9024-3DE6495EEFFC}"/>
              </a:ext>
            </a:extLst>
          </p:cNvPr>
          <p:cNvSpPr>
            <a:spLocks noChangeArrowheads="1"/>
          </p:cNvSpPr>
          <p:nvPr/>
        </p:nvSpPr>
        <p:spPr bwMode="auto">
          <a:xfrm>
            <a:off x="2700338" y="765175"/>
            <a:ext cx="2159000" cy="6092825"/>
          </a:xfrm>
          <a:prstGeom prst="rect">
            <a:avLst/>
          </a:prstGeom>
          <a:solidFill>
            <a:srgbClr val="FFCC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pic>
        <p:nvPicPr>
          <p:cNvPr id="19458" name="Picture 3">
            <a:extLst>
              <a:ext uri="{FF2B5EF4-FFF2-40B4-BE49-F238E27FC236}">
                <a16:creationId xmlns:a16="http://schemas.microsoft.com/office/drawing/2014/main" id="{E15CD881-3232-A94E-AEE5-F818E3217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036638"/>
            <a:ext cx="9002713" cy="4983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Text Box 4">
            <a:extLst>
              <a:ext uri="{FF2B5EF4-FFF2-40B4-BE49-F238E27FC236}">
                <a16:creationId xmlns:a16="http://schemas.microsoft.com/office/drawing/2014/main" id="{12ED68A0-C9F5-6849-A8CE-4DD57AF47207}"/>
              </a:ext>
            </a:extLst>
          </p:cNvPr>
          <p:cNvSpPr txBox="1">
            <a:spLocks noChangeArrowheads="1"/>
          </p:cNvSpPr>
          <p:nvPr/>
        </p:nvSpPr>
        <p:spPr bwMode="auto">
          <a:xfrm>
            <a:off x="0" y="173038"/>
            <a:ext cx="9144000" cy="5191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800" b="1">
                <a:solidFill>
                  <a:schemeClr val="bg1"/>
                </a:solidFill>
                <a:latin typeface="Arial" panose="020B0604020202020204" pitchFamily="34" charset="0"/>
              </a:rPr>
              <a:t>LE DIMENSIONI DELLE STRUTTURE DEI VIVENTI</a:t>
            </a:r>
            <a:endParaRPr lang="it-IT" altLang="en-US" sz="2800" b="1">
              <a:solidFill>
                <a:schemeClr val="bg1"/>
              </a:solidFill>
              <a:latin typeface="Arial" panose="020B0604020202020204" pitchFamily="34" charset="0"/>
            </a:endParaRPr>
          </a:p>
        </p:txBody>
      </p:sp>
      <p:sp>
        <p:nvSpPr>
          <p:cNvPr id="19460" name="Text Box 5">
            <a:extLst>
              <a:ext uri="{FF2B5EF4-FFF2-40B4-BE49-F238E27FC236}">
                <a16:creationId xmlns:a16="http://schemas.microsoft.com/office/drawing/2014/main" id="{2E3DC603-5103-0C44-AB0B-E36F4CF583E2}"/>
              </a:ext>
            </a:extLst>
          </p:cNvPr>
          <p:cNvSpPr txBox="1">
            <a:spLocks noChangeArrowheads="1"/>
          </p:cNvSpPr>
          <p:nvPr/>
        </p:nvSpPr>
        <p:spPr bwMode="auto">
          <a:xfrm>
            <a:off x="2987675" y="6021388"/>
            <a:ext cx="1541463"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a:latin typeface="Arial" panose="020B0604020202020204" pitchFamily="34" charset="0"/>
              </a:rPr>
              <a:t>CELLULE</a:t>
            </a:r>
          </a:p>
          <a:p>
            <a:pPr eaLnBrk="1" hangingPunct="1">
              <a:spcBef>
                <a:spcPct val="0"/>
              </a:spcBef>
              <a:buFontTx/>
              <a:buNone/>
            </a:pPr>
            <a:r>
              <a:rPr lang="it-IT" altLang="en-US" sz="2400">
                <a:latin typeface="Arial" panose="020B0604020202020204" pitchFamily="34" charset="0"/>
              </a:rPr>
              <a:t>1-100 </a:t>
            </a:r>
            <a:r>
              <a:rPr lang="el-GR" altLang="en-US" sz="2400">
                <a:latin typeface="Arial" panose="020B0604020202020204" pitchFamily="34" charset="0"/>
                <a:cs typeface="Arial" panose="020B0604020202020204" pitchFamily="34" charset="0"/>
              </a:rPr>
              <a:t>μ</a:t>
            </a:r>
            <a:r>
              <a:rPr lang="en-GB" altLang="en-US" sz="2400">
                <a:latin typeface="Arial" panose="020B0604020202020204" pitchFamily="34" charset="0"/>
                <a:cs typeface="Arial" panose="020B0604020202020204" pitchFamily="34" charset="0"/>
              </a:rPr>
              <a:t>m</a:t>
            </a:r>
            <a:endParaRPr lang="el-GR" altLang="en-US" sz="2400">
              <a:latin typeface="Arial" panose="020B0604020202020204" pitchFamily="34" charset="0"/>
              <a:cs typeface="Arial" panose="020B0604020202020204" pitchFamily="34" charset="0"/>
            </a:endParaRPr>
          </a:p>
        </p:txBody>
      </p:sp>
      <p:sp>
        <p:nvSpPr>
          <p:cNvPr id="19461" name="Text Box 6">
            <a:extLst>
              <a:ext uri="{FF2B5EF4-FFF2-40B4-BE49-F238E27FC236}">
                <a16:creationId xmlns:a16="http://schemas.microsoft.com/office/drawing/2014/main" id="{8EC5FB3B-391D-C542-870D-115E65128834}"/>
              </a:ext>
            </a:extLst>
          </p:cNvPr>
          <p:cNvSpPr txBox="1">
            <a:spLocks noChangeArrowheads="1"/>
          </p:cNvSpPr>
          <p:nvPr/>
        </p:nvSpPr>
        <p:spPr bwMode="auto">
          <a:xfrm>
            <a:off x="5292725" y="5373688"/>
            <a:ext cx="3743325"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2000" b="1">
                <a:solidFill>
                  <a:srgbClr val="CC0000"/>
                </a:solidFill>
                <a:latin typeface="Arial" panose="020B0604020202020204" pitchFamily="34" charset="0"/>
              </a:rPr>
              <a:t>1 millimetro = 10</a:t>
            </a:r>
            <a:r>
              <a:rPr lang="en-GB" altLang="en-US" sz="2000" b="1" baseline="30000">
                <a:solidFill>
                  <a:srgbClr val="CC0000"/>
                </a:solidFill>
                <a:latin typeface="Arial" panose="020B0604020202020204" pitchFamily="34" charset="0"/>
              </a:rPr>
              <a:t>-3 </a:t>
            </a:r>
            <a:r>
              <a:rPr lang="en-GB" altLang="en-US" sz="2000" b="1">
                <a:solidFill>
                  <a:srgbClr val="CC0000"/>
                </a:solidFill>
                <a:latin typeface="Arial" panose="020B0604020202020204" pitchFamily="34" charset="0"/>
              </a:rPr>
              <a:t>metri</a:t>
            </a:r>
          </a:p>
          <a:p>
            <a:pPr eaLnBrk="1" hangingPunct="1">
              <a:spcBef>
                <a:spcPct val="50000"/>
              </a:spcBef>
              <a:buFontTx/>
              <a:buNone/>
            </a:pPr>
            <a:r>
              <a:rPr lang="en-GB" altLang="en-US" sz="2000" b="1">
                <a:solidFill>
                  <a:srgbClr val="CC0000"/>
                </a:solidFill>
                <a:latin typeface="Arial" panose="020B0604020202020204" pitchFamily="34" charset="0"/>
              </a:rPr>
              <a:t>1 micrometro = 10</a:t>
            </a:r>
            <a:r>
              <a:rPr lang="en-GB" altLang="en-US" sz="2000" b="1" baseline="30000">
                <a:solidFill>
                  <a:srgbClr val="CC0000"/>
                </a:solidFill>
                <a:latin typeface="Arial" panose="020B0604020202020204" pitchFamily="34" charset="0"/>
              </a:rPr>
              <a:t>-6</a:t>
            </a:r>
            <a:r>
              <a:rPr lang="en-GB" altLang="en-US" sz="2000" b="1">
                <a:solidFill>
                  <a:srgbClr val="CC0000"/>
                </a:solidFill>
                <a:latin typeface="Arial" panose="020B0604020202020204" pitchFamily="34" charset="0"/>
              </a:rPr>
              <a:t> metri</a:t>
            </a:r>
          </a:p>
          <a:p>
            <a:pPr eaLnBrk="1" hangingPunct="1">
              <a:spcBef>
                <a:spcPct val="50000"/>
              </a:spcBef>
              <a:buFontTx/>
              <a:buNone/>
            </a:pPr>
            <a:r>
              <a:rPr lang="en-GB" altLang="en-US" sz="2000" b="1">
                <a:solidFill>
                  <a:srgbClr val="CC0000"/>
                </a:solidFill>
                <a:latin typeface="Arial" panose="020B0604020202020204" pitchFamily="34" charset="0"/>
              </a:rPr>
              <a:t>1 nanometro = 10</a:t>
            </a:r>
            <a:r>
              <a:rPr lang="en-GB" altLang="en-US" sz="2000" b="1" baseline="30000">
                <a:solidFill>
                  <a:srgbClr val="CC0000"/>
                </a:solidFill>
                <a:latin typeface="Arial" panose="020B0604020202020204" pitchFamily="34" charset="0"/>
              </a:rPr>
              <a:t>-9</a:t>
            </a:r>
            <a:r>
              <a:rPr lang="en-GB" altLang="en-US" sz="2000" b="1">
                <a:solidFill>
                  <a:srgbClr val="CC0000"/>
                </a:solidFill>
                <a:latin typeface="Arial" panose="020B0604020202020204" pitchFamily="34" charset="0"/>
              </a:rPr>
              <a:t> metri</a:t>
            </a:r>
            <a:endParaRPr lang="en-US" altLang="en-US" sz="2000" b="1">
              <a:solidFill>
                <a:srgbClr val="CC0000"/>
              </a:solidFill>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A14087F4-7B7F-194B-BD4F-434AA2BA5F03}"/>
              </a:ext>
            </a:extLst>
          </p:cNvPr>
          <p:cNvSpPr>
            <a:spLocks noGrp="1" noChangeArrowheads="1"/>
          </p:cNvSpPr>
          <p:nvPr>
            <p:ph type="title"/>
          </p:nvPr>
        </p:nvSpPr>
        <p:spPr>
          <a:xfrm>
            <a:off x="0" y="44450"/>
            <a:ext cx="9144000" cy="936625"/>
          </a:xfrm>
          <a:solidFill>
            <a:srgbClr val="800000"/>
          </a:solidFill>
        </p:spPr>
        <p:txBody>
          <a:bodyPr/>
          <a:lstStyle/>
          <a:p>
            <a:pPr algn="l" eaLnBrk="1" hangingPunct="1"/>
            <a:r>
              <a:rPr lang="en-US" altLang="en-US" sz="2400" b="1">
                <a:solidFill>
                  <a:schemeClr val="bg1"/>
                </a:solidFill>
                <a:latin typeface="Arial" panose="020B0604020202020204" pitchFamily="34" charset="0"/>
                <a:ea typeface="ＭＳ Ｐゴシック" panose="020B0600070205080204" pitchFamily="34" charset="-128"/>
              </a:rPr>
              <a:t>Perché le cellule rientrano tutte in un breve intervallo di dimensioni (da 1 a 100 </a:t>
            </a:r>
            <a:r>
              <a:rPr lang="el-GR" altLang="en-US" sz="2400" b="1">
                <a:solidFill>
                  <a:schemeClr val="bg1"/>
                </a:solidFill>
                <a:latin typeface="Arial" panose="020B0604020202020204" pitchFamily="34" charset="0"/>
                <a:ea typeface="ＭＳ Ｐゴシック" panose="020B0600070205080204" pitchFamily="34" charset="-128"/>
              </a:rPr>
              <a:t>μ</a:t>
            </a:r>
            <a:r>
              <a:rPr lang="it-IT" altLang="en-US" sz="2400" b="1">
                <a:solidFill>
                  <a:schemeClr val="bg1"/>
                </a:solidFill>
                <a:latin typeface="Arial" panose="020B0604020202020204" pitchFamily="34" charset="0"/>
                <a:ea typeface="ＭＳ Ｐゴシック" panose="020B0600070205080204" pitchFamily="34" charset="-128"/>
              </a:rPr>
              <a:t>m) ?</a:t>
            </a:r>
            <a:endParaRPr lang="el-GR" altLang="en-US" sz="2400" b="1">
              <a:solidFill>
                <a:schemeClr val="bg1"/>
              </a:solidFill>
              <a:latin typeface="Arial" panose="020B0604020202020204" pitchFamily="34" charset="0"/>
              <a:ea typeface="ＭＳ Ｐゴシック" panose="020B0600070205080204" pitchFamily="34" charset="-128"/>
            </a:endParaRPr>
          </a:p>
        </p:txBody>
      </p:sp>
      <p:sp>
        <p:nvSpPr>
          <p:cNvPr id="20482" name="Rectangle 3">
            <a:extLst>
              <a:ext uri="{FF2B5EF4-FFF2-40B4-BE49-F238E27FC236}">
                <a16:creationId xmlns:a16="http://schemas.microsoft.com/office/drawing/2014/main" id="{247B4863-610D-3444-8001-B554FC709281}"/>
              </a:ext>
            </a:extLst>
          </p:cNvPr>
          <p:cNvSpPr>
            <a:spLocks noGrp="1" noChangeArrowheads="1"/>
          </p:cNvSpPr>
          <p:nvPr>
            <p:ph type="body" idx="1"/>
          </p:nvPr>
        </p:nvSpPr>
        <p:spPr>
          <a:xfrm>
            <a:off x="0" y="2133600"/>
            <a:ext cx="3995738" cy="3671888"/>
          </a:xfrm>
        </p:spPr>
        <p:txBody>
          <a:bodyPr/>
          <a:lstStyle/>
          <a:p>
            <a:pPr eaLnBrk="1" hangingPunct="1">
              <a:spcBef>
                <a:spcPct val="0"/>
              </a:spcBef>
            </a:pPr>
            <a:r>
              <a:rPr lang="en-US" altLang="en-US" sz="2400">
                <a:latin typeface="Arial" panose="020B0604020202020204" pitchFamily="34" charset="0"/>
                <a:ea typeface="ＭＳ Ｐゴシック" panose="020B0600070205080204" pitchFamily="34" charset="-128"/>
              </a:rPr>
              <a:t>Il </a:t>
            </a:r>
            <a:r>
              <a:rPr lang="en-US" altLang="en-US" sz="2400" b="1">
                <a:latin typeface="Arial" panose="020B0604020202020204" pitchFamily="34" charset="0"/>
                <a:ea typeface="ＭＳ Ｐゴシック" panose="020B0600070205080204" pitchFamily="34" charset="-128"/>
              </a:rPr>
              <a:t>limite superiore</a:t>
            </a:r>
            <a:r>
              <a:rPr lang="en-US" altLang="en-US" sz="2400">
                <a:latin typeface="Arial" panose="020B0604020202020204" pitchFamily="34" charset="0"/>
                <a:ea typeface="ＭＳ Ｐゴシック" panose="020B0600070205080204" pitchFamily="34" charset="-128"/>
              </a:rPr>
              <a:t> dipende da:</a:t>
            </a:r>
          </a:p>
          <a:p>
            <a:pPr lvl="1" eaLnBrk="1" hangingPunct="1">
              <a:spcBef>
                <a:spcPct val="0"/>
              </a:spcBef>
            </a:pPr>
            <a:r>
              <a:rPr lang="en-US" altLang="en-US" sz="2400">
                <a:latin typeface="Arial" panose="020B0604020202020204" pitchFamily="34" charset="0"/>
                <a:ea typeface="ＭＳ Ｐゴシック" panose="020B0600070205080204" pitchFamily="34" charset="-128"/>
              </a:rPr>
              <a:t>Minimo rapporto tra area di superficie e volume</a:t>
            </a:r>
          </a:p>
          <a:p>
            <a:pPr lvl="1" eaLnBrk="1" hangingPunct="1">
              <a:spcBef>
                <a:spcPct val="0"/>
              </a:spcBef>
            </a:pPr>
            <a:r>
              <a:rPr lang="en-US" altLang="en-US" sz="2400">
                <a:latin typeface="Arial" panose="020B0604020202020204" pitchFamily="34" charset="0"/>
                <a:ea typeface="ＭＳ Ｐゴシック" panose="020B0600070205080204" pitchFamily="34" charset="-128"/>
              </a:rPr>
              <a:t>Tassi di diffusione delle molecole</a:t>
            </a:r>
          </a:p>
          <a:p>
            <a:pPr lvl="1" eaLnBrk="1" hangingPunct="1">
              <a:spcBef>
                <a:spcPct val="0"/>
              </a:spcBef>
            </a:pPr>
            <a:r>
              <a:rPr lang="en-US" altLang="en-US" sz="2400">
                <a:latin typeface="Arial" panose="020B0604020202020204" pitchFamily="34" charset="0"/>
                <a:ea typeface="ＭＳ Ｐゴシック" panose="020B0600070205080204" pitchFamily="34" charset="-128"/>
              </a:rPr>
              <a:t>Concentrazione locale di substrati ed enzimi</a:t>
            </a:r>
          </a:p>
        </p:txBody>
      </p:sp>
      <p:pic>
        <p:nvPicPr>
          <p:cNvPr id="20483" name="Picture 4">
            <a:extLst>
              <a:ext uri="{FF2B5EF4-FFF2-40B4-BE49-F238E27FC236}">
                <a16:creationId xmlns:a16="http://schemas.microsoft.com/office/drawing/2014/main" id="{57B4FA96-88DB-584D-83D8-FD8F5796D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2060575"/>
            <a:ext cx="4679950" cy="206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4" name="Text Box 5">
            <a:extLst>
              <a:ext uri="{FF2B5EF4-FFF2-40B4-BE49-F238E27FC236}">
                <a16:creationId xmlns:a16="http://schemas.microsoft.com/office/drawing/2014/main" id="{D8FB9A27-9455-6A41-9D2F-CBDC56E75554}"/>
              </a:ext>
            </a:extLst>
          </p:cNvPr>
          <p:cNvSpPr txBox="1">
            <a:spLocks noChangeArrowheads="1"/>
          </p:cNvSpPr>
          <p:nvPr/>
        </p:nvSpPr>
        <p:spPr bwMode="auto">
          <a:xfrm>
            <a:off x="4349750" y="4035425"/>
            <a:ext cx="2779713"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000" b="1">
                <a:solidFill>
                  <a:srgbClr val="CC0000"/>
                </a:solidFill>
                <a:latin typeface="Arial" panose="020B0604020202020204" pitchFamily="34" charset="0"/>
              </a:rPr>
              <a:t>Superficie</a:t>
            </a:r>
          </a:p>
          <a:p>
            <a:pPr>
              <a:spcBef>
                <a:spcPct val="0"/>
              </a:spcBef>
              <a:buFontTx/>
              <a:buNone/>
            </a:pPr>
            <a:r>
              <a:rPr lang="en-US" altLang="en-US" sz="2000" b="1">
                <a:solidFill>
                  <a:srgbClr val="CC0000"/>
                </a:solidFill>
                <a:latin typeface="Arial" panose="020B0604020202020204" pitchFamily="34" charset="0"/>
              </a:rPr>
              <a:t>3x3x6=54 mm</a:t>
            </a:r>
            <a:r>
              <a:rPr lang="en-US" altLang="en-US" sz="2000" b="1" baseline="30000">
                <a:solidFill>
                  <a:srgbClr val="CC0000"/>
                </a:solidFill>
                <a:latin typeface="Arial" panose="020B0604020202020204" pitchFamily="34" charset="0"/>
              </a:rPr>
              <a:t>2</a:t>
            </a:r>
            <a:endParaRPr lang="en-US" altLang="en-US" sz="2000" b="1">
              <a:solidFill>
                <a:srgbClr val="CC0000"/>
              </a:solidFill>
              <a:latin typeface="Arial" panose="020B0604020202020204" pitchFamily="34" charset="0"/>
            </a:endParaRPr>
          </a:p>
          <a:p>
            <a:pPr>
              <a:spcBef>
                <a:spcPct val="0"/>
              </a:spcBef>
              <a:buFontTx/>
              <a:buNone/>
            </a:pPr>
            <a:r>
              <a:rPr lang="en-GB" altLang="en-US" sz="2000" b="1">
                <a:solidFill>
                  <a:srgbClr val="CC0000"/>
                </a:solidFill>
                <a:latin typeface="Arial" panose="020B0604020202020204" pitchFamily="34" charset="0"/>
              </a:rPr>
              <a:t>Volume</a:t>
            </a:r>
          </a:p>
          <a:p>
            <a:pPr>
              <a:spcBef>
                <a:spcPct val="0"/>
              </a:spcBef>
              <a:buFontTx/>
              <a:buNone/>
            </a:pPr>
            <a:r>
              <a:rPr lang="en-US" altLang="en-US" sz="2000" b="1">
                <a:solidFill>
                  <a:srgbClr val="CC0000"/>
                </a:solidFill>
                <a:latin typeface="Arial" panose="020B0604020202020204" pitchFamily="34" charset="0"/>
              </a:rPr>
              <a:t>3x3x3=27 mm</a:t>
            </a:r>
            <a:r>
              <a:rPr lang="en-US" altLang="en-US" sz="2000" b="1" baseline="30000">
                <a:solidFill>
                  <a:srgbClr val="CC0000"/>
                </a:solidFill>
                <a:latin typeface="Arial" panose="020B0604020202020204" pitchFamily="34" charset="0"/>
              </a:rPr>
              <a:t>3</a:t>
            </a:r>
            <a:endParaRPr lang="en-US" altLang="en-US" sz="2000" b="1">
              <a:solidFill>
                <a:srgbClr val="CC0000"/>
              </a:solidFill>
              <a:latin typeface="Arial" panose="020B0604020202020204" pitchFamily="34" charset="0"/>
            </a:endParaRPr>
          </a:p>
          <a:p>
            <a:pPr>
              <a:spcBef>
                <a:spcPct val="0"/>
              </a:spcBef>
              <a:buFontTx/>
              <a:buNone/>
            </a:pPr>
            <a:r>
              <a:rPr lang="en-GB" altLang="en-US" sz="2000" b="1">
                <a:solidFill>
                  <a:srgbClr val="CC0000"/>
                </a:solidFill>
                <a:latin typeface="Arial" panose="020B0604020202020204" pitchFamily="34" charset="0"/>
              </a:rPr>
              <a:t>S/V=54/27=2</a:t>
            </a:r>
            <a:endParaRPr lang="en-US" altLang="en-US" sz="2000" b="1">
              <a:solidFill>
                <a:srgbClr val="CC0000"/>
              </a:solidFill>
              <a:latin typeface="Arial" panose="020B0604020202020204" pitchFamily="34" charset="0"/>
            </a:endParaRPr>
          </a:p>
        </p:txBody>
      </p:sp>
      <p:sp>
        <p:nvSpPr>
          <p:cNvPr id="20485" name="Rectangle 7">
            <a:extLst>
              <a:ext uri="{FF2B5EF4-FFF2-40B4-BE49-F238E27FC236}">
                <a16:creationId xmlns:a16="http://schemas.microsoft.com/office/drawing/2014/main" id="{A43C7021-97EE-B043-9047-54A91183131B}"/>
              </a:ext>
            </a:extLst>
          </p:cNvPr>
          <p:cNvSpPr>
            <a:spLocks noChangeArrowheads="1"/>
          </p:cNvSpPr>
          <p:nvPr/>
        </p:nvSpPr>
        <p:spPr bwMode="auto">
          <a:xfrm>
            <a:off x="0" y="5589588"/>
            <a:ext cx="9144000" cy="1322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179388">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358775">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en-US" altLang="en-US" sz="2400">
                <a:latin typeface="Arial" panose="020B0604020202020204" pitchFamily="34" charset="0"/>
              </a:rPr>
              <a:t>   Il </a:t>
            </a:r>
            <a:r>
              <a:rPr lang="en-US" altLang="en-US" sz="2400" b="1">
                <a:latin typeface="Arial" panose="020B0604020202020204" pitchFamily="34" charset="0"/>
              </a:rPr>
              <a:t>limite inferiore</a:t>
            </a:r>
            <a:r>
              <a:rPr lang="en-US" altLang="en-US" sz="2400">
                <a:latin typeface="Arial" panose="020B0604020202020204" pitchFamily="34" charset="0"/>
              </a:rPr>
              <a:t> dipende da:</a:t>
            </a:r>
          </a:p>
          <a:p>
            <a:pPr lvl="1" eaLnBrk="1" hangingPunct="1">
              <a:spcBef>
                <a:spcPct val="0"/>
              </a:spcBef>
              <a:buFontTx/>
              <a:buNone/>
            </a:pPr>
            <a:r>
              <a:rPr lang="en-US" altLang="en-US" sz="2400">
                <a:latin typeface="Arial" panose="020B0604020202020204" pitchFamily="34" charset="0"/>
              </a:rPr>
              <a:t>      - Numero minimo di substrati ed enzimi</a:t>
            </a:r>
          </a:p>
          <a:p>
            <a:pPr lvl="2" eaLnBrk="1" hangingPunct="1">
              <a:spcBef>
                <a:spcPct val="0"/>
              </a:spcBef>
              <a:buFontTx/>
              <a:buNone/>
            </a:pPr>
            <a:r>
              <a:rPr lang="en-US" altLang="en-US">
                <a:latin typeface="Arial" panose="020B0604020202020204" pitchFamily="34" charset="0"/>
              </a:rPr>
              <a:t>    - Volume minimo per contenere il DNA</a:t>
            </a:r>
          </a:p>
          <a:p>
            <a:pPr lvl="2" eaLnBrk="1" hangingPunct="1">
              <a:spcBef>
                <a:spcPct val="0"/>
              </a:spcBef>
              <a:buFontTx/>
              <a:buNone/>
            </a:pPr>
            <a:endParaRPr lang="en-US" altLang="en-US" sz="800">
              <a:latin typeface="Arial" panose="020B0604020202020204" pitchFamily="34" charset="0"/>
            </a:endParaRPr>
          </a:p>
        </p:txBody>
      </p:sp>
      <p:sp>
        <p:nvSpPr>
          <p:cNvPr id="20486" name="Text Box 8">
            <a:extLst>
              <a:ext uri="{FF2B5EF4-FFF2-40B4-BE49-F238E27FC236}">
                <a16:creationId xmlns:a16="http://schemas.microsoft.com/office/drawing/2014/main" id="{51AA0831-650B-2A44-94EB-FBB403213967}"/>
              </a:ext>
            </a:extLst>
          </p:cNvPr>
          <p:cNvSpPr txBox="1">
            <a:spLocks noChangeArrowheads="1"/>
          </p:cNvSpPr>
          <p:nvPr/>
        </p:nvSpPr>
        <p:spPr bwMode="auto">
          <a:xfrm>
            <a:off x="6477000" y="4035425"/>
            <a:ext cx="2700338" cy="192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000" b="1">
                <a:solidFill>
                  <a:srgbClr val="CC0000"/>
                </a:solidFill>
                <a:latin typeface="Arial" panose="020B0604020202020204" pitchFamily="34" charset="0"/>
              </a:rPr>
              <a:t>27 cubi</a:t>
            </a:r>
          </a:p>
          <a:p>
            <a:pPr>
              <a:spcBef>
                <a:spcPct val="0"/>
              </a:spcBef>
              <a:buFontTx/>
              <a:buNone/>
            </a:pPr>
            <a:r>
              <a:rPr lang="en-US" altLang="en-US" sz="2000" b="1">
                <a:solidFill>
                  <a:srgbClr val="CC0000"/>
                </a:solidFill>
                <a:latin typeface="Arial" panose="020B0604020202020204" pitchFamily="34" charset="0"/>
              </a:rPr>
              <a:t>Superficie</a:t>
            </a:r>
          </a:p>
          <a:p>
            <a:pPr>
              <a:spcBef>
                <a:spcPct val="0"/>
              </a:spcBef>
              <a:buFontTx/>
              <a:buNone/>
            </a:pPr>
            <a:r>
              <a:rPr lang="en-US" altLang="en-US" sz="2000" b="1">
                <a:solidFill>
                  <a:srgbClr val="CC0000"/>
                </a:solidFill>
                <a:latin typeface="Arial" panose="020B0604020202020204" pitchFamily="34" charset="0"/>
              </a:rPr>
              <a:t>1x1x6x27= 162 mm</a:t>
            </a:r>
            <a:r>
              <a:rPr lang="en-US" altLang="en-US" sz="2000" b="1" baseline="30000">
                <a:solidFill>
                  <a:srgbClr val="CC0000"/>
                </a:solidFill>
                <a:latin typeface="Arial" panose="020B0604020202020204" pitchFamily="34" charset="0"/>
              </a:rPr>
              <a:t>2</a:t>
            </a:r>
            <a:endParaRPr lang="en-US" altLang="en-US" sz="2000" b="1">
              <a:solidFill>
                <a:srgbClr val="CC0000"/>
              </a:solidFill>
              <a:latin typeface="Arial" panose="020B0604020202020204" pitchFamily="34" charset="0"/>
            </a:endParaRPr>
          </a:p>
          <a:p>
            <a:pPr>
              <a:spcBef>
                <a:spcPct val="0"/>
              </a:spcBef>
              <a:buFontTx/>
              <a:buNone/>
            </a:pPr>
            <a:r>
              <a:rPr lang="en-GB" altLang="en-US" sz="2000" b="1">
                <a:solidFill>
                  <a:srgbClr val="CC0000"/>
                </a:solidFill>
                <a:latin typeface="Arial" panose="020B0604020202020204" pitchFamily="34" charset="0"/>
              </a:rPr>
              <a:t>Volume</a:t>
            </a:r>
          </a:p>
          <a:p>
            <a:pPr>
              <a:spcBef>
                <a:spcPct val="0"/>
              </a:spcBef>
              <a:buFontTx/>
              <a:buNone/>
            </a:pPr>
            <a:r>
              <a:rPr lang="en-GB" altLang="en-US" sz="2000" b="1">
                <a:solidFill>
                  <a:srgbClr val="CC0000"/>
                </a:solidFill>
                <a:latin typeface="Arial" panose="020B0604020202020204" pitchFamily="34" charset="0"/>
              </a:rPr>
              <a:t>1x1x1x27=27 mm</a:t>
            </a:r>
            <a:r>
              <a:rPr lang="en-GB" altLang="en-US" sz="2000" b="1" baseline="30000">
                <a:solidFill>
                  <a:srgbClr val="CC0000"/>
                </a:solidFill>
                <a:latin typeface="Arial" panose="020B0604020202020204" pitchFamily="34" charset="0"/>
              </a:rPr>
              <a:t>3</a:t>
            </a:r>
            <a:endParaRPr lang="en-GB" altLang="en-US" sz="2000" b="1">
              <a:solidFill>
                <a:srgbClr val="CC0000"/>
              </a:solidFill>
              <a:latin typeface="Arial" panose="020B0604020202020204" pitchFamily="34" charset="0"/>
            </a:endParaRPr>
          </a:p>
          <a:p>
            <a:pPr>
              <a:spcBef>
                <a:spcPct val="0"/>
              </a:spcBef>
              <a:buFontTx/>
              <a:buNone/>
            </a:pPr>
            <a:r>
              <a:rPr lang="en-GB" altLang="en-US" sz="2000" b="1">
                <a:solidFill>
                  <a:srgbClr val="CC0000"/>
                </a:solidFill>
                <a:latin typeface="Arial" panose="020B0604020202020204" pitchFamily="34" charset="0"/>
              </a:rPr>
              <a:t>S/V=162/27=6</a:t>
            </a:r>
            <a:endParaRPr lang="en-US" altLang="en-US" sz="2000" b="1">
              <a:solidFill>
                <a:srgbClr val="CC0000"/>
              </a:solidFill>
              <a:latin typeface="Arial" panose="020B0604020202020204" pitchFamily="34" charset="0"/>
            </a:endParaRPr>
          </a:p>
        </p:txBody>
      </p:sp>
      <p:sp>
        <p:nvSpPr>
          <p:cNvPr id="20487" name="Text Box 9">
            <a:extLst>
              <a:ext uri="{FF2B5EF4-FFF2-40B4-BE49-F238E27FC236}">
                <a16:creationId xmlns:a16="http://schemas.microsoft.com/office/drawing/2014/main" id="{E972B6B0-AC94-8C40-B160-7849FCBBE57A}"/>
              </a:ext>
            </a:extLst>
          </p:cNvPr>
          <p:cNvSpPr txBox="1">
            <a:spLocks noChangeArrowheads="1"/>
          </p:cNvSpPr>
          <p:nvPr/>
        </p:nvSpPr>
        <p:spPr bwMode="auto">
          <a:xfrm>
            <a:off x="5868988" y="2852738"/>
            <a:ext cx="71913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1600">
                <a:latin typeface="Arial" panose="020B0604020202020204" pitchFamily="34" charset="0"/>
              </a:rPr>
              <a:t>3 mm </a:t>
            </a:r>
            <a:endParaRPr lang="en-US" altLang="en-US" sz="1600">
              <a:latin typeface="Arial" panose="020B0604020202020204" pitchFamily="34" charset="0"/>
            </a:endParaRPr>
          </a:p>
        </p:txBody>
      </p:sp>
      <p:sp>
        <p:nvSpPr>
          <p:cNvPr id="20488" name="Text Box 10">
            <a:extLst>
              <a:ext uri="{FF2B5EF4-FFF2-40B4-BE49-F238E27FC236}">
                <a16:creationId xmlns:a16="http://schemas.microsoft.com/office/drawing/2014/main" id="{B1457D8A-4FA0-314C-9655-CA29AE040418}"/>
              </a:ext>
            </a:extLst>
          </p:cNvPr>
          <p:cNvSpPr txBox="1">
            <a:spLocks noChangeArrowheads="1"/>
          </p:cNvSpPr>
          <p:nvPr/>
        </p:nvSpPr>
        <p:spPr bwMode="auto">
          <a:xfrm>
            <a:off x="6300788" y="3262313"/>
            <a:ext cx="863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1600">
                <a:latin typeface="Arial" panose="020B0604020202020204" pitchFamily="34" charset="0"/>
              </a:rPr>
              <a:t>1 mm </a:t>
            </a:r>
            <a:endParaRPr lang="en-US" altLang="en-US" sz="1600">
              <a:latin typeface="Arial" panose="020B0604020202020204" pitchFamily="34" charset="0"/>
            </a:endParaRPr>
          </a:p>
        </p:txBody>
      </p:sp>
      <p:sp>
        <p:nvSpPr>
          <p:cNvPr id="20489" name="Rettangolo 1">
            <a:extLst>
              <a:ext uri="{FF2B5EF4-FFF2-40B4-BE49-F238E27FC236}">
                <a16:creationId xmlns:a16="http://schemas.microsoft.com/office/drawing/2014/main" id="{04D99487-5435-4C41-840A-7A7D571612DA}"/>
              </a:ext>
            </a:extLst>
          </p:cNvPr>
          <p:cNvSpPr>
            <a:spLocks noChangeArrowheads="1"/>
          </p:cNvSpPr>
          <p:nvPr/>
        </p:nvSpPr>
        <p:spPr bwMode="auto">
          <a:xfrm>
            <a:off x="-36513" y="1004888"/>
            <a:ext cx="9180513"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219075">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lvl="2" eaLnBrk="1" hangingPunct="1">
              <a:spcBef>
                <a:spcPct val="0"/>
              </a:spcBef>
              <a:buFontTx/>
              <a:buNone/>
            </a:pPr>
            <a:r>
              <a:rPr lang="it-IT" altLang="en-US">
                <a:solidFill>
                  <a:srgbClr val="CC0000"/>
                </a:solidFill>
                <a:latin typeface="Arial" panose="020B0604020202020204" pitchFamily="34" charset="0"/>
              </a:rPr>
              <a:t>Il </a:t>
            </a:r>
            <a:r>
              <a:rPr lang="it-IT" altLang="en-US" b="1">
                <a:solidFill>
                  <a:srgbClr val="CC0000"/>
                </a:solidFill>
                <a:latin typeface="Arial" panose="020B0604020202020204" pitchFamily="34" charset="0"/>
              </a:rPr>
              <a:t>volume</a:t>
            </a:r>
            <a:r>
              <a:rPr lang="it-IT" altLang="en-US">
                <a:solidFill>
                  <a:srgbClr val="CC0000"/>
                </a:solidFill>
                <a:latin typeface="Arial" panose="020B0604020202020204" pitchFamily="34" charset="0"/>
              </a:rPr>
              <a:t> è</a:t>
            </a:r>
            <a:r>
              <a:rPr lang="it-IT" altLang="ja-JP">
                <a:solidFill>
                  <a:srgbClr val="CC0000"/>
                </a:solidFill>
                <a:latin typeface="Arial" panose="020B0604020202020204" pitchFamily="34" charset="0"/>
              </a:rPr>
              <a:t> correlato al metabolismo, mentre dalla </a:t>
            </a:r>
            <a:r>
              <a:rPr lang="it-IT" altLang="ja-JP" b="1">
                <a:solidFill>
                  <a:srgbClr val="CC0000"/>
                </a:solidFill>
                <a:latin typeface="Arial" panose="020B0604020202020204" pitchFamily="34" charset="0"/>
              </a:rPr>
              <a:t>superficie</a:t>
            </a:r>
            <a:r>
              <a:rPr lang="it-IT" altLang="ja-JP">
                <a:solidFill>
                  <a:srgbClr val="CC0000"/>
                </a:solidFill>
                <a:latin typeface="Arial" panose="020B0604020202020204" pitchFamily="34" charset="0"/>
              </a:rPr>
              <a:t> dipende la quantità di sostanze che può transitare dall’esterno alla cellula e viceversa</a:t>
            </a:r>
            <a:endParaRPr lang="it-IT" altLang="en-US">
              <a:solidFill>
                <a:srgbClr val="CC0000"/>
              </a:solidFill>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pro_euc">
            <a:extLst>
              <a:ext uri="{FF2B5EF4-FFF2-40B4-BE49-F238E27FC236}">
                <a16:creationId xmlns:a16="http://schemas.microsoft.com/office/drawing/2014/main" id="{DA40EA01-8689-2C49-8117-24E9B6BFA4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765175"/>
            <a:ext cx="5614988" cy="561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Text Box 3">
            <a:extLst>
              <a:ext uri="{FF2B5EF4-FFF2-40B4-BE49-F238E27FC236}">
                <a16:creationId xmlns:a16="http://schemas.microsoft.com/office/drawing/2014/main" id="{90A5B7B3-FA46-BA4E-949E-C8DF5E481828}"/>
              </a:ext>
            </a:extLst>
          </p:cNvPr>
          <p:cNvSpPr txBox="1">
            <a:spLocks noChangeArrowheads="1"/>
          </p:cNvSpPr>
          <p:nvPr/>
        </p:nvSpPr>
        <p:spPr bwMode="auto">
          <a:xfrm>
            <a:off x="323850" y="1557338"/>
            <a:ext cx="2808288" cy="39909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it-IT" altLang="en-US" sz="2400">
                <a:solidFill>
                  <a:schemeClr val="bg1"/>
                </a:solidFill>
                <a:latin typeface="Arial" panose="020B0604020202020204" pitchFamily="34" charset="0"/>
              </a:rPr>
              <a:t>Esistono due modelli diversi di organizzazione cellulare: </a:t>
            </a:r>
          </a:p>
          <a:p>
            <a:pPr eaLnBrk="1" hangingPunct="1">
              <a:spcBef>
                <a:spcPct val="50000"/>
              </a:spcBef>
            </a:pPr>
            <a:r>
              <a:rPr lang="it-IT" altLang="en-US" sz="4000">
                <a:solidFill>
                  <a:schemeClr val="bg1"/>
                </a:solidFill>
                <a:latin typeface="Arial" panose="020B0604020202020204" pitchFamily="34" charset="0"/>
              </a:rPr>
              <a:t> Procarioti</a:t>
            </a:r>
          </a:p>
          <a:p>
            <a:pPr eaLnBrk="1" hangingPunct="1">
              <a:spcBef>
                <a:spcPct val="50000"/>
              </a:spcBef>
            </a:pPr>
            <a:r>
              <a:rPr lang="it-IT" altLang="en-US" sz="4000">
                <a:solidFill>
                  <a:schemeClr val="bg1"/>
                </a:solidFill>
                <a:latin typeface="Arial" panose="020B0604020202020204" pitchFamily="34" charset="0"/>
              </a:rPr>
              <a:t> Eucarioti </a:t>
            </a:r>
            <a:br>
              <a:rPr lang="it-IT" altLang="en-US" sz="4000">
                <a:solidFill>
                  <a:schemeClr val="bg1"/>
                </a:solidFill>
                <a:latin typeface="Arial" panose="020B0604020202020204" pitchFamily="34" charset="0"/>
              </a:rPr>
            </a:br>
            <a:endParaRPr lang="en-US" altLang="en-US" sz="4000">
              <a:solidFill>
                <a:schemeClr val="bg1"/>
              </a:solidFill>
              <a:latin typeface="Arial" panose="020B0604020202020204" pitchFamily="34" charset="0"/>
            </a:endParaRPr>
          </a:p>
        </p:txBody>
      </p:sp>
      <p:sp>
        <p:nvSpPr>
          <p:cNvPr id="21507" name="Text Box 4">
            <a:extLst>
              <a:ext uri="{FF2B5EF4-FFF2-40B4-BE49-F238E27FC236}">
                <a16:creationId xmlns:a16="http://schemas.microsoft.com/office/drawing/2014/main" id="{378A0E43-862E-FF41-B0B9-3E9A0ABF88DB}"/>
              </a:ext>
            </a:extLst>
          </p:cNvPr>
          <p:cNvSpPr txBox="1">
            <a:spLocks noChangeArrowheads="1"/>
          </p:cNvSpPr>
          <p:nvPr/>
        </p:nvSpPr>
        <p:spPr bwMode="auto">
          <a:xfrm>
            <a:off x="106363" y="163513"/>
            <a:ext cx="89296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800000"/>
                </a:solidFill>
                <a:latin typeface="Arial" panose="020B0604020202020204" pitchFamily="34" charset="0"/>
              </a:rPr>
              <a:t>LA CELLULA E</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L</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UNITA</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DI BASE DI TUTTI GLI ORGANISMI</a:t>
            </a:r>
            <a:endParaRPr lang="it-IT" altLang="en-US" sz="2400" b="1">
              <a:solidFill>
                <a:srgbClr val="800000"/>
              </a:solidFill>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a:extLst>
              <a:ext uri="{FF2B5EF4-FFF2-40B4-BE49-F238E27FC236}">
                <a16:creationId xmlns:a16="http://schemas.microsoft.com/office/drawing/2014/main" id="{FDBAD003-E139-234A-AC96-681682E17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75"/>
            <a:ext cx="4802188" cy="401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0" name="Picture 3">
            <a:extLst>
              <a:ext uri="{FF2B5EF4-FFF2-40B4-BE49-F238E27FC236}">
                <a16:creationId xmlns:a16="http://schemas.microsoft.com/office/drawing/2014/main" id="{2037FE8C-9284-8A42-955C-FC0A7133EE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288" y="333375"/>
            <a:ext cx="4557712" cy="401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1" name="Text Box 4">
            <a:extLst>
              <a:ext uri="{FF2B5EF4-FFF2-40B4-BE49-F238E27FC236}">
                <a16:creationId xmlns:a16="http://schemas.microsoft.com/office/drawing/2014/main" id="{70E761CD-183D-2A41-B53B-3FCD61DB01DC}"/>
              </a:ext>
            </a:extLst>
          </p:cNvPr>
          <p:cNvSpPr txBox="1">
            <a:spLocks noChangeArrowheads="1"/>
          </p:cNvSpPr>
          <p:nvPr/>
        </p:nvSpPr>
        <p:spPr bwMode="auto">
          <a:xfrm>
            <a:off x="755650" y="4724400"/>
            <a:ext cx="533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FontTx/>
              <a:buNone/>
            </a:pPr>
            <a:endParaRPr lang="en-US" altLang="en-US" sz="2000">
              <a:latin typeface="Helvetica" pitchFamily="2" charset="0"/>
            </a:endParaRPr>
          </a:p>
        </p:txBody>
      </p:sp>
      <p:sp>
        <p:nvSpPr>
          <p:cNvPr id="22532" name="Rectangle 5">
            <a:extLst>
              <a:ext uri="{FF2B5EF4-FFF2-40B4-BE49-F238E27FC236}">
                <a16:creationId xmlns:a16="http://schemas.microsoft.com/office/drawing/2014/main" id="{2294C9DA-6AB4-F44C-8020-982958810D3E}"/>
              </a:ext>
            </a:extLst>
          </p:cNvPr>
          <p:cNvSpPr>
            <a:spLocks noChangeArrowheads="1"/>
          </p:cNvSpPr>
          <p:nvPr/>
        </p:nvSpPr>
        <p:spPr bwMode="auto">
          <a:xfrm>
            <a:off x="0" y="0"/>
            <a:ext cx="9144000" cy="5492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t>
            </a:r>
            <a:r>
              <a:rPr lang="ja-JP" altLang="it-IT" sz="2800" b="1">
                <a:solidFill>
                  <a:schemeClr val="bg1"/>
                </a:solidFill>
                <a:latin typeface="Arial" panose="020B0604020202020204" pitchFamily="34" charset="0"/>
              </a:rPr>
              <a:t>’</a:t>
            </a:r>
            <a:r>
              <a:rPr lang="it-IT" altLang="ja-JP" sz="2800" b="1">
                <a:solidFill>
                  <a:schemeClr val="bg1"/>
                </a:solidFill>
                <a:latin typeface="Arial" panose="020B0604020202020204" pitchFamily="34" charset="0"/>
              </a:rPr>
              <a:t>albero della vita – The tree of life</a:t>
            </a:r>
            <a:endParaRPr lang="it-IT" altLang="en-US" sz="2800" b="1">
              <a:solidFill>
                <a:schemeClr val="bg1"/>
              </a:solidFill>
              <a:latin typeface="Arial" panose="020B0604020202020204" pitchFamily="34" charset="0"/>
            </a:endParaRPr>
          </a:p>
        </p:txBody>
      </p:sp>
      <p:sp>
        <p:nvSpPr>
          <p:cNvPr id="22533" name="Text Box 6">
            <a:extLst>
              <a:ext uri="{FF2B5EF4-FFF2-40B4-BE49-F238E27FC236}">
                <a16:creationId xmlns:a16="http://schemas.microsoft.com/office/drawing/2014/main" id="{3DFF758E-3DCF-EB4F-8C18-1046194CD5BC}"/>
              </a:ext>
            </a:extLst>
          </p:cNvPr>
          <p:cNvSpPr txBox="1">
            <a:spLocks noChangeArrowheads="1"/>
          </p:cNvSpPr>
          <p:nvPr/>
        </p:nvSpPr>
        <p:spPr bwMode="auto">
          <a:xfrm>
            <a:off x="144463" y="4437063"/>
            <a:ext cx="8964612" cy="210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it-IT" altLang="en-US" sz="2400">
                <a:latin typeface="Arial" panose="020B0604020202020204" pitchFamily="34" charset="0"/>
              </a:rPr>
              <a:t> Gli esseri viventi oggi esistenti si sono evoluti a partire da altri esseri viventi ancestrali e sono legati da relazioni di tipo evolutivo, schematizzabili in alberi filogenetici</a:t>
            </a:r>
          </a:p>
          <a:p>
            <a:pPr eaLnBrk="1" hangingPunct="1">
              <a:spcBef>
                <a:spcPct val="50000"/>
              </a:spcBef>
            </a:pPr>
            <a:r>
              <a:rPr lang="it-IT" altLang="en-US" sz="2400">
                <a:latin typeface="Arial" panose="020B0604020202020204" pitchFamily="34" charset="0"/>
              </a:rPr>
              <a:t> Lo studio del patrimonio genetico delle specie permette di ricostruirne la storia passata e le relazioni con altre specie</a:t>
            </a:r>
          </a:p>
        </p:txBody>
      </p:sp>
    </p:spTree>
  </p:cSld>
  <p:clrMapOvr>
    <a:masterClrMapping/>
  </p:clrMapOvr>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1209</TotalTime>
  <Words>2465</Words>
  <Application>Microsoft Macintosh PowerPoint</Application>
  <PresentationFormat>On-screen Show (4:3)</PresentationFormat>
  <Paragraphs>331</Paragraphs>
  <Slides>44</Slides>
  <Notes>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1" baseType="lpstr">
      <vt:lpstr>Arial</vt:lpstr>
      <vt:lpstr>Helvetica</vt:lpstr>
      <vt:lpstr>Papyrus</vt:lpstr>
      <vt:lpstr>Times New Roman</vt:lpstr>
      <vt:lpstr>Wingdings</vt:lpstr>
      <vt:lpstr>Struttura predefinita</vt:lpstr>
      <vt:lpstr>CorelDRAW</vt:lpstr>
      <vt:lpstr>  Laurea Triennale in Ottica e Optometria  CORSO DI BIOLOGIA  Prof. Stefania Bortoluzzi  </vt:lpstr>
      <vt:lpstr>PowerPoint Presentation</vt:lpstr>
      <vt:lpstr>PowerPoint Presentation</vt:lpstr>
      <vt:lpstr>PowerPoint Presentation</vt:lpstr>
      <vt:lpstr>PowerPoint Presentation</vt:lpstr>
      <vt:lpstr>PowerPoint Presentation</vt:lpstr>
      <vt:lpstr>Perché le cellule rientrano tutte in un breve intervallo di dimensioni (da 1 a 100 μm) ?</vt:lpstr>
      <vt:lpstr>PowerPoint Presentation</vt:lpstr>
      <vt:lpstr>PowerPoint Presentation</vt:lpstr>
      <vt:lpstr>Domini         Regni  Eucarioti  Protista  Plantae  Fungi  Animalia Procarioti  Bacteria  Archaea</vt:lpstr>
      <vt:lpstr>PowerPoint Presentation</vt:lpstr>
      <vt:lpstr>PROCARIOTI  CONTRO  EUCARIOTI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BioPD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DI BIOLOGIA - Programma </dc:title>
  <dc:subject/>
  <dc:creator>stefania</dc:creator>
  <cp:keywords/>
  <dc:description/>
  <cp:lastModifiedBy>stefania</cp:lastModifiedBy>
  <cp:revision>73</cp:revision>
  <dcterms:created xsi:type="dcterms:W3CDTF">2012-10-03T07:11:37Z</dcterms:created>
  <dcterms:modified xsi:type="dcterms:W3CDTF">2024-09-17T16:20:35Z</dcterms:modified>
  <cp:category/>
</cp:coreProperties>
</file>