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embeddedFontLst>
    <p:embeddedFont>
      <p:font typeface="Bree Serif"/>
      <p:regular r:id="rId20"/>
    </p:embeddedFont>
    <p:embeddedFont>
      <p:font typeface="Century Gothic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gu1ibsA68aC+Mv5XNaXYcoDtEE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reeSerif-regular.fntdata"/><Relationship Id="rId22" Type="http://schemas.openxmlformats.org/officeDocument/2006/relationships/font" Target="fonts/CenturyGothic-bold.fntdata"/><Relationship Id="rId21" Type="http://schemas.openxmlformats.org/officeDocument/2006/relationships/font" Target="fonts/CenturyGothic-regular.fntdata"/><Relationship Id="rId24" Type="http://schemas.openxmlformats.org/officeDocument/2006/relationships/font" Target="fonts/CenturyGothic-boldItalic.fntdata"/><Relationship Id="rId23" Type="http://schemas.openxmlformats.org/officeDocument/2006/relationships/font" Target="fonts/CenturyGothic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7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3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4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4fd5453768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24fd545376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Nasce la necessita di rappresentare le annotazioni del genome</a:t>
            </a:r>
            <a:endParaRPr/>
          </a:p>
        </p:txBody>
      </p:sp>
      <p:sp>
        <p:nvSpPr>
          <p:cNvPr id="165" name="Google Shape;165;p9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8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6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bg>
      <p:bgPr>
        <a:gradFill>
          <a:gsLst>
            <a:gs pos="0">
              <a:srgbClr val="FFF4CD">
                <a:alpha val="84705"/>
              </a:srgbClr>
            </a:gs>
            <a:gs pos="42000">
              <a:srgbClr val="FFFFFF">
                <a:alpha val="40000"/>
              </a:srgbClr>
            </a:gs>
            <a:gs pos="75000">
              <a:srgbClr val="FFFFFF">
                <a:alpha val="40000"/>
              </a:srgbClr>
            </a:gs>
            <a:gs pos="100000">
              <a:srgbClr val="FFF4CD">
                <a:alpha val="85882"/>
              </a:srgbClr>
            </a:gs>
          </a:gsLst>
          <a:lin ang="5400000" scaled="0"/>
        </a:gra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2"/>
          <p:cNvGrpSpPr/>
          <p:nvPr/>
        </p:nvGrpSpPr>
        <p:grpSpPr>
          <a:xfrm>
            <a:off x="0" y="0"/>
            <a:ext cx="9141619" cy="534924"/>
            <a:chOff x="0" y="0"/>
            <a:chExt cx="12188825" cy="713232"/>
          </a:xfrm>
        </p:grpSpPr>
        <p:sp>
          <p:nvSpPr>
            <p:cNvPr id="16" name="Google Shape;16;p32"/>
            <p:cNvSpPr/>
            <p:nvPr/>
          </p:nvSpPr>
          <p:spPr>
            <a:xfrm flipH="1" rot="10800000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32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" name="Google Shape;18;p32"/>
          <p:cNvGrpSpPr/>
          <p:nvPr/>
        </p:nvGrpSpPr>
        <p:grpSpPr>
          <a:xfrm>
            <a:off x="0" y="0"/>
            <a:ext cx="534924" cy="5143500"/>
            <a:chOff x="0" y="0"/>
            <a:chExt cx="713232" cy="6858000"/>
          </a:xfrm>
        </p:grpSpPr>
        <p:sp>
          <p:nvSpPr>
            <p:cNvPr id="19" name="Google Shape;19;p32"/>
            <p:cNvSpPr/>
            <p:nvPr/>
          </p:nvSpPr>
          <p:spPr>
            <a:xfrm flipH="1">
              <a:off x="73152" y="0"/>
              <a:ext cx="640080" cy="6858000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32"/>
            <p:cNvSpPr/>
            <p:nvPr/>
          </p:nvSpPr>
          <p:spPr>
            <a:xfrm flipH="1">
              <a:off x="0" y="0"/>
              <a:ext cx="202718" cy="6858000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21;p32"/>
          <p:cNvGrpSpPr/>
          <p:nvPr/>
        </p:nvGrpSpPr>
        <p:grpSpPr>
          <a:xfrm>
            <a:off x="8607571" y="0"/>
            <a:ext cx="560165" cy="5143500"/>
            <a:chOff x="11476762" y="0"/>
            <a:chExt cx="746886" cy="6858000"/>
          </a:xfrm>
        </p:grpSpPr>
        <p:sp>
          <p:nvSpPr>
            <p:cNvPr id="22" name="Google Shape;22;p32"/>
            <p:cNvSpPr/>
            <p:nvPr/>
          </p:nvSpPr>
          <p:spPr>
            <a:xfrm flipH="1">
              <a:off x="11476762" y="0"/>
              <a:ext cx="640080" cy="6858000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32"/>
            <p:cNvSpPr/>
            <p:nvPr/>
          </p:nvSpPr>
          <p:spPr>
            <a:xfrm flipH="1">
              <a:off x="12020930" y="0"/>
              <a:ext cx="202718" cy="6858000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24;p32"/>
          <p:cNvGrpSpPr/>
          <p:nvPr/>
        </p:nvGrpSpPr>
        <p:grpSpPr>
          <a:xfrm flipH="1" rot="10800000">
            <a:off x="0" y="4608576"/>
            <a:ext cx="9141619" cy="534924"/>
            <a:chOff x="0" y="0"/>
            <a:chExt cx="12188825" cy="713232"/>
          </a:xfrm>
        </p:grpSpPr>
        <p:sp>
          <p:nvSpPr>
            <p:cNvPr id="25" name="Google Shape;25;p32"/>
            <p:cNvSpPr/>
            <p:nvPr/>
          </p:nvSpPr>
          <p:spPr>
            <a:xfrm flipH="1" rot="10800000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32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" name="Google Shape;27;p32"/>
          <p:cNvSpPr txBox="1"/>
          <p:nvPr>
            <p:ph type="ctrTitle"/>
          </p:nvPr>
        </p:nvSpPr>
        <p:spPr>
          <a:xfrm>
            <a:off x="971550" y="891540"/>
            <a:ext cx="7200900" cy="18859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2"/>
          <p:cNvSpPr txBox="1"/>
          <p:nvPr>
            <p:ph idx="1" type="subTitle"/>
          </p:nvPr>
        </p:nvSpPr>
        <p:spPr>
          <a:xfrm>
            <a:off x="971550" y="2811780"/>
            <a:ext cx="72009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 sz="1800" cap="none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2100"/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5pPr>
            <a:lvl6pPr lvl="5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6pPr>
            <a:lvl7pPr lvl="6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7pPr>
            <a:lvl8pPr lvl="7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8pPr>
            <a:lvl9pPr lvl="8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/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1"/>
          <p:cNvSpPr txBox="1"/>
          <p:nvPr>
            <p:ph type="title"/>
          </p:nvPr>
        </p:nvSpPr>
        <p:spPr>
          <a:xfrm>
            <a:off x="6103620" y="1371600"/>
            <a:ext cx="27432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0"/>
              <a:buNone/>
              <a:defRPr b="0" sz="25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41"/>
          <p:cNvSpPr/>
          <p:nvPr>
            <p:ph idx="2" type="pic"/>
          </p:nvPr>
        </p:nvSpPr>
        <p:spPr>
          <a:xfrm>
            <a:off x="411480" y="411480"/>
            <a:ext cx="5006340" cy="432054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41"/>
          <p:cNvSpPr txBox="1"/>
          <p:nvPr>
            <p:ph idx="1" type="body"/>
          </p:nvPr>
        </p:nvSpPr>
        <p:spPr>
          <a:xfrm>
            <a:off x="6103620" y="3154680"/>
            <a:ext cx="2743200" cy="1234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75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9pPr>
          </a:lstStyle>
          <a:p/>
        </p:txBody>
      </p:sp>
      <p:sp>
        <p:nvSpPr>
          <p:cNvPr id="90" name="Google Shape;90;p41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41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41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93" name="Google Shape;93;p41"/>
          <p:cNvGrpSpPr/>
          <p:nvPr/>
        </p:nvGrpSpPr>
        <p:grpSpPr>
          <a:xfrm>
            <a:off x="0" y="0"/>
            <a:ext cx="5829300" cy="411480"/>
            <a:chOff x="0" y="0"/>
            <a:chExt cx="12188825" cy="713232"/>
          </a:xfrm>
        </p:grpSpPr>
        <p:sp>
          <p:nvSpPr>
            <p:cNvPr id="94" name="Google Shape;94;p41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41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96;p41"/>
          <p:cNvGrpSpPr/>
          <p:nvPr/>
        </p:nvGrpSpPr>
        <p:grpSpPr>
          <a:xfrm flipH="1" rot="10800000">
            <a:off x="0" y="4732020"/>
            <a:ext cx="5829300" cy="411480"/>
            <a:chOff x="0" y="0"/>
            <a:chExt cx="12188825" cy="713232"/>
          </a:xfrm>
        </p:grpSpPr>
        <p:sp>
          <p:nvSpPr>
            <p:cNvPr id="97" name="Google Shape;97;p41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41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41"/>
          <p:cNvGrpSpPr/>
          <p:nvPr/>
        </p:nvGrpSpPr>
        <p:grpSpPr>
          <a:xfrm flipH="1" rot="-5400000">
            <a:off x="-2366010" y="2366010"/>
            <a:ext cx="5143500" cy="411480"/>
            <a:chOff x="0" y="0"/>
            <a:chExt cx="12188825" cy="713232"/>
          </a:xfrm>
        </p:grpSpPr>
        <p:sp>
          <p:nvSpPr>
            <p:cNvPr id="100" name="Google Shape;100;p41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41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41"/>
          <p:cNvGrpSpPr/>
          <p:nvPr/>
        </p:nvGrpSpPr>
        <p:grpSpPr>
          <a:xfrm rot="5400000">
            <a:off x="3051809" y="2366011"/>
            <a:ext cx="5143500" cy="411480"/>
            <a:chOff x="0" y="0"/>
            <a:chExt cx="12188825" cy="713232"/>
          </a:xfrm>
        </p:grpSpPr>
        <p:sp>
          <p:nvSpPr>
            <p:cNvPr id="103" name="Google Shape;103;p41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41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2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2"/>
          <p:cNvSpPr txBox="1"/>
          <p:nvPr>
            <p:ph idx="1" type="body"/>
          </p:nvPr>
        </p:nvSpPr>
        <p:spPr>
          <a:xfrm rot="5400000">
            <a:off x="2943225" y="-682371"/>
            <a:ext cx="3257550" cy="7132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9pPr>
          </a:lstStyle>
          <a:p/>
        </p:txBody>
      </p:sp>
      <p:sp>
        <p:nvSpPr>
          <p:cNvPr id="108" name="Google Shape;108;p42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42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2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3"/>
          <p:cNvSpPr txBox="1"/>
          <p:nvPr>
            <p:ph type="title"/>
          </p:nvPr>
        </p:nvSpPr>
        <p:spPr>
          <a:xfrm rot="5400000">
            <a:off x="5317927" y="1431727"/>
            <a:ext cx="4423172" cy="19716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3"/>
          <p:cNvSpPr txBox="1"/>
          <p:nvPr>
            <p:ph idx="1" type="body"/>
          </p:nvPr>
        </p:nvSpPr>
        <p:spPr>
          <a:xfrm rot="5400000">
            <a:off x="1317427" y="-482799"/>
            <a:ext cx="4423172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9pPr>
          </a:lstStyle>
          <a:p/>
        </p:txBody>
      </p:sp>
      <p:sp>
        <p:nvSpPr>
          <p:cNvPr id="114" name="Google Shape;114;p43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43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43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2" name="Google Shape;32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4"/>
          <p:cNvSpPr txBox="1"/>
          <p:nvPr>
            <p:ph idx="1" type="body"/>
          </p:nvPr>
        </p:nvSpPr>
        <p:spPr>
          <a:xfrm>
            <a:off x="1005840" y="1255014"/>
            <a:ext cx="713232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2pPr>
            <a:lvl3pPr indent="-320039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3pPr>
            <a:lvl4pPr indent="-3200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4pPr>
            <a:lvl5pPr indent="-3200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5pPr>
            <a:lvl6pPr indent="-3200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6pPr>
            <a:lvl7pPr indent="-3200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9pPr>
          </a:lstStyle>
          <a:p/>
        </p:txBody>
      </p:sp>
      <p:sp>
        <p:nvSpPr>
          <p:cNvPr id="36" name="Google Shape;36;p34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4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4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5"/>
          <p:cNvGrpSpPr/>
          <p:nvPr/>
        </p:nvGrpSpPr>
        <p:grpSpPr>
          <a:xfrm flipH="1" rot="10800000">
            <a:off x="0" y="4732020"/>
            <a:ext cx="9141619" cy="411480"/>
            <a:chOff x="0" y="0"/>
            <a:chExt cx="12188825" cy="713232"/>
          </a:xfrm>
        </p:grpSpPr>
        <p:sp>
          <p:nvSpPr>
            <p:cNvPr id="41" name="Google Shape;41;p35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35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Google Shape;43;p35"/>
          <p:cNvGrpSpPr/>
          <p:nvPr/>
        </p:nvGrpSpPr>
        <p:grpSpPr>
          <a:xfrm>
            <a:off x="12552" y="0"/>
            <a:ext cx="9141619" cy="411480"/>
            <a:chOff x="0" y="0"/>
            <a:chExt cx="12188825" cy="713232"/>
          </a:xfrm>
        </p:grpSpPr>
        <p:sp>
          <p:nvSpPr>
            <p:cNvPr id="44" name="Google Shape;44;p35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35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35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5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5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35"/>
          <p:cNvSpPr txBox="1"/>
          <p:nvPr>
            <p:ph type="title"/>
          </p:nvPr>
        </p:nvSpPr>
        <p:spPr>
          <a:xfrm>
            <a:off x="971550" y="891540"/>
            <a:ext cx="7200900" cy="18859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50"/>
              <a:buNone/>
              <a:defRPr b="0" sz="405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5"/>
          <p:cNvSpPr txBox="1"/>
          <p:nvPr>
            <p:ph idx="1" type="body"/>
          </p:nvPr>
        </p:nvSpPr>
        <p:spPr>
          <a:xfrm>
            <a:off x="971550" y="2811780"/>
            <a:ext cx="72009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500" cap="none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96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6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6"/>
          <p:cNvSpPr txBox="1"/>
          <p:nvPr>
            <p:ph idx="1" type="body"/>
          </p:nvPr>
        </p:nvSpPr>
        <p:spPr>
          <a:xfrm>
            <a:off x="1005840" y="1255014"/>
            <a:ext cx="342900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500"/>
            </a:lvl1pPr>
            <a:lvl2pPr indent="-29718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80"/>
              <a:buChar char="•"/>
              <a:defRPr sz="1350"/>
            </a:lvl2pPr>
            <a:lvl3pPr indent="-28956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  <a:defRPr sz="1200"/>
            </a:lvl3pPr>
            <a:lvl4pPr indent="-2819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4pPr>
            <a:lvl5pPr indent="-2819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5pPr>
            <a:lvl6pPr indent="-2819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6pPr>
            <a:lvl7pPr indent="-2819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7pPr>
            <a:lvl8pPr indent="-2819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8pPr>
            <a:lvl9pPr indent="-2819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9pPr>
          </a:lstStyle>
          <a:p/>
        </p:txBody>
      </p:sp>
      <p:sp>
        <p:nvSpPr>
          <p:cNvPr id="54" name="Google Shape;54;p36"/>
          <p:cNvSpPr txBox="1"/>
          <p:nvPr>
            <p:ph idx="2" type="body"/>
          </p:nvPr>
        </p:nvSpPr>
        <p:spPr>
          <a:xfrm>
            <a:off x="4709160" y="1255014"/>
            <a:ext cx="342900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500"/>
            </a:lvl1pPr>
            <a:lvl2pPr indent="-29718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80"/>
              <a:buChar char="•"/>
              <a:defRPr sz="1350"/>
            </a:lvl2pPr>
            <a:lvl3pPr indent="-28956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  <a:defRPr sz="1200"/>
            </a:lvl3pPr>
            <a:lvl4pPr indent="-2819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4pPr>
            <a:lvl5pPr indent="-2819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5pPr>
            <a:lvl6pPr indent="-2819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6pPr>
            <a:lvl7pPr indent="-2819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7pPr>
            <a:lvl8pPr indent="-2819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8pPr>
            <a:lvl9pPr indent="-2819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9pPr>
          </a:lstStyle>
          <a:p/>
        </p:txBody>
      </p:sp>
      <p:sp>
        <p:nvSpPr>
          <p:cNvPr id="55" name="Google Shape;55;p36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6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6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7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7"/>
          <p:cNvSpPr txBox="1"/>
          <p:nvPr>
            <p:ph idx="1" type="body"/>
          </p:nvPr>
        </p:nvSpPr>
        <p:spPr>
          <a:xfrm>
            <a:off x="1005840" y="1200150"/>
            <a:ext cx="3429000" cy="5692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0" sz="1500" cap="none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8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9pPr>
          </a:lstStyle>
          <a:p/>
        </p:txBody>
      </p:sp>
      <p:sp>
        <p:nvSpPr>
          <p:cNvPr id="61" name="Google Shape;61;p37"/>
          <p:cNvSpPr txBox="1"/>
          <p:nvPr>
            <p:ph idx="2" type="body"/>
          </p:nvPr>
        </p:nvSpPr>
        <p:spPr>
          <a:xfrm>
            <a:off x="1005840" y="1831086"/>
            <a:ext cx="3429000" cy="26883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718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080"/>
              <a:buChar char="•"/>
              <a:defRPr sz="1350"/>
            </a:lvl1pPr>
            <a:lvl2pPr indent="-28956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  <a:defRPr sz="1200"/>
            </a:lvl2pPr>
            <a:lvl3pPr indent="-281939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3pPr>
            <a:lvl4pPr indent="-27431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4pPr>
            <a:lvl5pPr indent="-27432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5pPr>
            <a:lvl6pPr indent="-27432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6pPr>
            <a:lvl7pPr indent="-27432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7pPr>
            <a:lvl8pPr indent="-27432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8pPr>
            <a:lvl9pPr indent="-27432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9pPr>
          </a:lstStyle>
          <a:p/>
        </p:txBody>
      </p:sp>
      <p:sp>
        <p:nvSpPr>
          <p:cNvPr id="62" name="Google Shape;62;p37"/>
          <p:cNvSpPr txBox="1"/>
          <p:nvPr>
            <p:ph idx="3" type="body"/>
          </p:nvPr>
        </p:nvSpPr>
        <p:spPr>
          <a:xfrm>
            <a:off x="4709160" y="1200150"/>
            <a:ext cx="3429000" cy="5692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0" sz="1500" cap="none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8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b="1" sz="1200"/>
            </a:lvl9pPr>
          </a:lstStyle>
          <a:p/>
        </p:txBody>
      </p:sp>
      <p:sp>
        <p:nvSpPr>
          <p:cNvPr id="63" name="Google Shape;63;p37"/>
          <p:cNvSpPr txBox="1"/>
          <p:nvPr>
            <p:ph idx="4" type="body"/>
          </p:nvPr>
        </p:nvSpPr>
        <p:spPr>
          <a:xfrm>
            <a:off x="4709160" y="1831086"/>
            <a:ext cx="3429000" cy="26883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718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080"/>
              <a:buChar char="•"/>
              <a:defRPr sz="1350"/>
            </a:lvl1pPr>
            <a:lvl2pPr indent="-28956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  <a:defRPr sz="1200"/>
            </a:lvl2pPr>
            <a:lvl3pPr indent="-281939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3pPr>
            <a:lvl4pPr indent="-27431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4pPr>
            <a:lvl5pPr indent="-27432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5pPr>
            <a:lvl6pPr indent="-27432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6pPr>
            <a:lvl7pPr indent="-27432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7pPr>
            <a:lvl8pPr indent="-27432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8pPr>
            <a:lvl9pPr indent="-27432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Char char="•"/>
              <a:defRPr sz="900"/>
            </a:lvl9pPr>
          </a:lstStyle>
          <a:p/>
        </p:txBody>
      </p:sp>
      <p:sp>
        <p:nvSpPr>
          <p:cNvPr id="64" name="Google Shape;64;p37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7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7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8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8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8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8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9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9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40"/>
          <p:cNvGrpSpPr/>
          <p:nvPr/>
        </p:nvGrpSpPr>
        <p:grpSpPr>
          <a:xfrm>
            <a:off x="0" y="0"/>
            <a:ext cx="9141619" cy="411480"/>
            <a:chOff x="0" y="0"/>
            <a:chExt cx="12188825" cy="713232"/>
          </a:xfrm>
        </p:grpSpPr>
        <p:sp>
          <p:nvSpPr>
            <p:cNvPr id="78" name="Google Shape;78;p40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40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" name="Google Shape;80;p40"/>
          <p:cNvSpPr txBox="1"/>
          <p:nvPr>
            <p:ph type="title"/>
          </p:nvPr>
        </p:nvSpPr>
        <p:spPr>
          <a:xfrm>
            <a:off x="6103620" y="1371600"/>
            <a:ext cx="27432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0"/>
              <a:buNone/>
              <a:defRPr b="0" sz="255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40"/>
          <p:cNvSpPr txBox="1"/>
          <p:nvPr>
            <p:ph idx="1" type="body"/>
          </p:nvPr>
        </p:nvSpPr>
        <p:spPr>
          <a:xfrm>
            <a:off x="411480" y="754380"/>
            <a:ext cx="5417820" cy="3703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4800" lvl="0" marL="45720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500"/>
            </a:lvl1pPr>
            <a:lvl2pPr indent="-29718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80"/>
              <a:buChar char="•"/>
              <a:defRPr sz="1350"/>
            </a:lvl2pPr>
            <a:lvl3pPr indent="-28956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Char char="•"/>
              <a:defRPr sz="1200"/>
            </a:lvl3pPr>
            <a:lvl4pPr indent="-281939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4pPr>
            <a:lvl5pPr indent="-281939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5pPr>
            <a:lvl6pPr indent="-281939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6pPr>
            <a:lvl7pPr indent="-281939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7pPr>
            <a:lvl8pPr indent="-28194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8pPr>
            <a:lvl9pPr indent="-28194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Char char="•"/>
              <a:defRPr sz="1050"/>
            </a:lvl9pPr>
          </a:lstStyle>
          <a:p/>
        </p:txBody>
      </p:sp>
      <p:sp>
        <p:nvSpPr>
          <p:cNvPr id="82" name="Google Shape;82;p40"/>
          <p:cNvSpPr txBox="1"/>
          <p:nvPr>
            <p:ph idx="2" type="body"/>
          </p:nvPr>
        </p:nvSpPr>
        <p:spPr>
          <a:xfrm>
            <a:off x="6103620" y="3154680"/>
            <a:ext cx="2743200" cy="1234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96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75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5pPr>
            <a:lvl6pPr indent="-228600" lvl="5" marL="2743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6pPr>
            <a:lvl7pPr indent="-228600" lvl="6" marL="3200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7pPr>
            <a:lvl8pPr indent="-228600" lvl="7" marL="3657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8pPr>
            <a:lvl9pPr indent="-228600" lvl="8" marL="4114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540"/>
              <a:buNone/>
              <a:defRPr sz="675"/>
            </a:lvl9pPr>
          </a:lstStyle>
          <a:p/>
        </p:txBody>
      </p:sp>
      <p:sp>
        <p:nvSpPr>
          <p:cNvPr id="83" name="Google Shape;83;p40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40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40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4CD">
                <a:alpha val="55686"/>
              </a:srgbClr>
            </a:gs>
            <a:gs pos="79000">
              <a:schemeClr val="lt1"/>
            </a:gs>
            <a:gs pos="100000">
              <a:schemeClr val="lt1"/>
            </a:gs>
          </a:gsLst>
          <a:lin ang="54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31"/>
          <p:cNvGrpSpPr/>
          <p:nvPr/>
        </p:nvGrpSpPr>
        <p:grpSpPr>
          <a:xfrm flipH="1" rot="10800000">
            <a:off x="0" y="4732020"/>
            <a:ext cx="9141619" cy="411480"/>
            <a:chOff x="0" y="0"/>
            <a:chExt cx="12188825" cy="713232"/>
          </a:xfrm>
        </p:grpSpPr>
        <p:sp>
          <p:nvSpPr>
            <p:cNvPr id="7" name="Google Shape;7;p31"/>
            <p:cNvSpPr/>
            <p:nvPr/>
          </p:nvSpPr>
          <p:spPr>
            <a:xfrm flipH="1" rot="10800000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2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31"/>
            <p:cNvSpPr/>
            <p:nvPr/>
          </p:nvSpPr>
          <p:spPr>
            <a:xfrm flipH="1" rot="10800000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45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5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" name="Google Shape;9;p31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0"/>
              <a:buFont typeface="Arial"/>
              <a:buNone/>
              <a:defRPr b="0" i="0" sz="2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" name="Google Shape;10;p31"/>
          <p:cNvSpPr txBox="1"/>
          <p:nvPr>
            <p:ph idx="1" type="body"/>
          </p:nvPr>
        </p:nvSpPr>
        <p:spPr>
          <a:xfrm>
            <a:off x="1005840" y="1255014"/>
            <a:ext cx="713232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4800" lvl="0" marL="457200" marR="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97180" lvl="1" marL="9144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8956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6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81939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81939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81939" lvl="5" marL="2743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81939" lvl="6" marL="3200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81940" lvl="7" marL="3657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81940" lvl="8" marL="4114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40"/>
              <a:buFont typeface="Arial"/>
              <a:buChar char="•"/>
              <a:defRPr b="0" i="0" sz="10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" name="Google Shape;11;p31"/>
          <p:cNvSpPr txBox="1"/>
          <p:nvPr>
            <p:ph idx="10" type="dt"/>
          </p:nvPr>
        </p:nvSpPr>
        <p:spPr>
          <a:xfrm>
            <a:off x="6656832" y="4793742"/>
            <a:ext cx="72009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1"/>
          <p:cNvSpPr txBox="1"/>
          <p:nvPr>
            <p:ph idx="11" type="ftr"/>
          </p:nvPr>
        </p:nvSpPr>
        <p:spPr>
          <a:xfrm>
            <a:off x="1005840" y="4793742"/>
            <a:ext cx="5369814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1"/>
          <p:cNvSpPr txBox="1"/>
          <p:nvPr>
            <p:ph idx="12" type="sldNum"/>
          </p:nvPr>
        </p:nvSpPr>
        <p:spPr>
          <a:xfrm>
            <a:off x="7658100" y="4793742"/>
            <a:ext cx="480060" cy="1783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ensembl.org/index.html" TargetMode="External"/><Relationship Id="rId4" Type="http://schemas.openxmlformats.org/officeDocument/2006/relationships/hyperlink" Target="https://genome-euro.ucsc.edu/cgi-bin/hgGateway" TargetMode="External"/><Relationship Id="rId5" Type="http://schemas.openxmlformats.org/officeDocument/2006/relationships/hyperlink" Target="https://www.ncbi.nlm.nih.gov/genome/gdv/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jp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Relationship Id="rId4" Type="http://schemas.openxmlformats.org/officeDocument/2006/relationships/image" Target="../media/image10.png"/><Relationship Id="rId9" Type="http://schemas.openxmlformats.org/officeDocument/2006/relationships/image" Target="../media/image22.png"/><Relationship Id="rId5" Type="http://schemas.openxmlformats.org/officeDocument/2006/relationships/image" Target="../media/image4.jpg"/><Relationship Id="rId6" Type="http://schemas.openxmlformats.org/officeDocument/2006/relationships/image" Target="../media/image9.png"/><Relationship Id="rId7" Type="http://schemas.openxmlformats.org/officeDocument/2006/relationships/image" Target="../media/image6.png"/><Relationship Id="rId8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17.png"/><Relationship Id="rId5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6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5.jpg"/><Relationship Id="rId5" Type="http://schemas.openxmlformats.org/officeDocument/2006/relationships/image" Target="../media/image13.png"/><Relationship Id="rId6" Type="http://schemas.openxmlformats.org/officeDocument/2006/relationships/image" Target="../media/image12.png"/><Relationship Id="rId7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"/>
          <p:cNvSpPr txBox="1"/>
          <p:nvPr/>
        </p:nvSpPr>
        <p:spPr>
          <a:xfrm>
            <a:off x="971550" y="891540"/>
            <a:ext cx="7200900" cy="18859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CORSO DI METODI MOLECOLARI E BIOINFORMATICA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0" i="0" sz="21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b="1" i="0" lang="en" sz="21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LM Biologia Evoluzionistica </a:t>
            </a:r>
            <a:endParaRPr/>
          </a:p>
        </p:txBody>
      </p:sp>
      <p:sp>
        <p:nvSpPr>
          <p:cNvPr id="122" name="Google Shape;122;p1"/>
          <p:cNvSpPr txBox="1"/>
          <p:nvPr>
            <p:ph idx="4294967295" type="subTitle"/>
          </p:nvPr>
        </p:nvSpPr>
        <p:spPr>
          <a:xfrm>
            <a:off x="971550" y="2971800"/>
            <a:ext cx="72009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0"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Università di Padova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b="1"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Anno accademico 202</a:t>
            </a:r>
            <a:r>
              <a:rPr b="1" lang="en" sz="1800"/>
              <a:t>3</a:t>
            </a:r>
            <a:r>
              <a:rPr b="1"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/2</a:t>
            </a:r>
            <a:r>
              <a:rPr b="1" lang="en" sz="1800"/>
              <a:t>4</a:t>
            </a:r>
            <a:endParaRPr b="1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"/>
          <p:cNvSpPr txBox="1"/>
          <p:nvPr/>
        </p:nvSpPr>
        <p:spPr>
          <a:xfrm>
            <a:off x="7247275" y="4717775"/>
            <a:ext cx="1886100" cy="44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7"/>
          <p:cNvSpPr txBox="1"/>
          <p:nvPr>
            <p:ph idx="1" type="body"/>
          </p:nvPr>
        </p:nvSpPr>
        <p:spPr>
          <a:xfrm>
            <a:off x="1005850" y="1191950"/>
            <a:ext cx="7393500" cy="32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3429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800"/>
              <a:t>ANNOTAZIONI «AVANZATE»</a:t>
            </a:r>
            <a:endParaRPr sz="1800"/>
          </a:p>
          <a:p>
            <a:pPr indent="-19050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en" sz="1800"/>
              <a:t>Varianti genetiche (SNPs, STRs, indels, ecc.)</a:t>
            </a:r>
            <a:endParaRPr sz="1800"/>
          </a:p>
          <a:p>
            <a:pPr indent="-19050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en" sz="1800"/>
              <a:t>Sequenze ripetitive (LINE, SINE, DNA transposons, ecc., spesso «mascherate» in un genoma, cioè mostrate come lunghe stretch di «N»</a:t>
            </a:r>
            <a:endParaRPr sz="1800"/>
          </a:p>
          <a:p>
            <a:pPr indent="-19050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en" sz="1800"/>
              <a:t>Dati di espressione (allineamenti con ESTs, o dati relativi a microarray oppure esperimenti di RNA-sequencing)</a:t>
            </a:r>
            <a:endParaRPr sz="1800"/>
          </a:p>
          <a:p>
            <a:pPr indent="-19050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en" sz="1800"/>
              <a:t>Allineamenti con regioni genomiche omologhe in altre specie (strumenti per studi di genomica comparata)</a:t>
            </a:r>
            <a:endParaRPr sz="1800"/>
          </a:p>
          <a:p>
            <a:pPr indent="-19050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Noto Sans Symbols"/>
              <a:buChar char="✔"/>
            </a:pPr>
            <a:r>
              <a:rPr lang="en" sz="1800"/>
              <a:t>E molte altre annotazioni…</a:t>
            </a:r>
            <a:endParaRPr sz="1800"/>
          </a:p>
          <a:p>
            <a:pPr indent="-95250" lvl="0" marL="205740" rtl="0" algn="l">
              <a:lnSpc>
                <a:spcPct val="8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 sz="1800"/>
          </a:p>
        </p:txBody>
      </p:sp>
      <p:sp>
        <p:nvSpPr>
          <p:cNvPr id="208" name="Google Shape;208;p27"/>
          <p:cNvSpPr txBox="1"/>
          <p:nvPr>
            <p:ph type="title"/>
          </p:nvPr>
        </p:nvSpPr>
        <p:spPr>
          <a:xfrm>
            <a:off x="1005850" y="3"/>
            <a:ext cx="7132200" cy="87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" sz="2400"/>
              <a:t>CHE TIPO DI INFORMAZIONI SONO DISPONIBILI IN UN GENOME BROWSER?</a:t>
            </a:r>
            <a:endParaRPr b="1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"/>
          <p:cNvSpPr txBox="1"/>
          <p:nvPr>
            <p:ph type="title"/>
          </p:nvPr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</a:pPr>
            <a:r>
              <a:rPr lang="en"/>
              <a:t>GENOME BROWSERS – ACCESSIBILITA’</a:t>
            </a:r>
            <a:endParaRPr/>
          </a:p>
        </p:txBody>
      </p:sp>
      <p:sp>
        <p:nvSpPr>
          <p:cNvPr id="214" name="Google Shape;214;p23"/>
          <p:cNvSpPr txBox="1"/>
          <p:nvPr>
            <p:ph idx="1" type="body"/>
          </p:nvPr>
        </p:nvSpPr>
        <p:spPr>
          <a:xfrm>
            <a:off x="1005840" y="1255014"/>
            <a:ext cx="713232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94310" lvl="0" marL="20574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arenR"/>
            </a:pPr>
            <a:r>
              <a:rPr lang="en" sz="1800"/>
              <a:t>ENSEMBL</a:t>
            </a:r>
            <a:endParaRPr sz="1800"/>
          </a:p>
          <a:p>
            <a:pPr indent="0" lvl="0" marL="34290" rtl="0" algn="l">
              <a:spcBef>
                <a:spcPts val="135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http://www.ensembl.org/index.html</a:t>
            </a:r>
            <a:endParaRPr sz="1800"/>
          </a:p>
          <a:p>
            <a:pPr indent="-194310" lvl="0" marL="205740" rtl="0" algn="l">
              <a:spcBef>
                <a:spcPts val="1350"/>
              </a:spcBef>
              <a:spcAft>
                <a:spcPts val="0"/>
              </a:spcAft>
              <a:buSzPts val="1800"/>
              <a:buAutoNum type="arabicParenR"/>
            </a:pPr>
            <a:r>
              <a:rPr lang="en" sz="1800"/>
              <a:t>UCSC genome Browser Gateway</a:t>
            </a:r>
            <a:endParaRPr sz="1800"/>
          </a:p>
          <a:p>
            <a:pPr indent="0" lvl="0" marL="34290" rtl="0" algn="l">
              <a:spcBef>
                <a:spcPts val="135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https://genome-euro.ucsc.edu/cgi-bin/hgGateway</a:t>
            </a:r>
            <a:endParaRPr sz="1800"/>
          </a:p>
          <a:p>
            <a:pPr indent="-194310" lvl="0" marL="205740" rtl="0" algn="l">
              <a:spcBef>
                <a:spcPts val="1350"/>
              </a:spcBef>
              <a:spcAft>
                <a:spcPts val="0"/>
              </a:spcAft>
              <a:buSzPts val="1800"/>
              <a:buAutoNum type="arabicParenR"/>
            </a:pPr>
            <a:r>
              <a:rPr lang="en" sz="1800"/>
              <a:t>NCBI Genome Data Viewer</a:t>
            </a:r>
            <a:endParaRPr sz="1800"/>
          </a:p>
          <a:p>
            <a:pPr indent="0" lvl="0" marL="34290" rtl="0" algn="l">
              <a:spcBef>
                <a:spcPts val="135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5"/>
              </a:rPr>
              <a:t>https://www.ncbi.nlm.nih.gov/genome/gdv/</a:t>
            </a:r>
            <a:endParaRPr sz="1800"/>
          </a:p>
          <a:p>
            <a:pPr indent="-194310" lvl="0" marL="205740" rtl="0" algn="l">
              <a:spcBef>
                <a:spcPts val="1350"/>
              </a:spcBef>
              <a:spcAft>
                <a:spcPts val="0"/>
              </a:spcAft>
              <a:buSzPts val="1800"/>
              <a:buAutoNum type="arabicParenR"/>
            </a:pPr>
            <a:r>
              <a:rPr lang="en" sz="1800"/>
              <a:t>Genome browser personalizzabili, di solito legati a specifici progetti genomici o centri di ricerca</a:t>
            </a:r>
            <a:endParaRPr sz="1800"/>
          </a:p>
          <a:p>
            <a:pPr indent="0" lvl="0" marL="3429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800"/>
          </a:p>
          <a:p>
            <a:pPr indent="0" lvl="0" marL="3429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800"/>
          </a:p>
        </p:txBody>
      </p:sp>
      <p:cxnSp>
        <p:nvCxnSpPr>
          <p:cNvPr id="215" name="Google Shape;215;p23"/>
          <p:cNvCxnSpPr/>
          <p:nvPr/>
        </p:nvCxnSpPr>
        <p:spPr>
          <a:xfrm>
            <a:off x="295600" y="2256450"/>
            <a:ext cx="581400" cy="9900"/>
          </a:xfrm>
          <a:prstGeom prst="straightConnector1">
            <a:avLst/>
          </a:prstGeom>
          <a:noFill/>
          <a:ln cap="flat" cmpd="sng" w="2857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4"/>
          <p:cNvSpPr txBox="1"/>
          <p:nvPr>
            <p:ph type="title"/>
          </p:nvPr>
        </p:nvSpPr>
        <p:spPr>
          <a:xfrm>
            <a:off x="1005840" y="329184"/>
            <a:ext cx="7132320" cy="26202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8039"/>
              <a:buNone/>
            </a:pPr>
            <a:r>
              <a:rPr lang="en"/>
              <a:t>UCSC GENOME BROWSER</a:t>
            </a:r>
            <a:endParaRPr/>
          </a:p>
        </p:txBody>
      </p:sp>
      <p:pic>
        <p:nvPicPr>
          <p:cNvPr id="221" name="Google Shape;221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0033" y="801366"/>
            <a:ext cx="7543800" cy="3540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www.zoo-berlin.de/fileadmin/_processed_/4/4/csm_Meng_Meng_Baby_1_88cad0f74f.jpg" id="226" name="Google Shape;22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5913" y="770336"/>
            <a:ext cx="1631931" cy="1133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82160" y="770337"/>
            <a:ext cx="1489039" cy="13066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isultati immagini per tarser" id="228" name="Google Shape;228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92999" y="789879"/>
            <a:ext cx="1558003" cy="132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5"/>
          <p:cNvSpPr txBox="1"/>
          <p:nvPr/>
        </p:nvSpPr>
        <p:spPr>
          <a:xfrm>
            <a:off x="206650" y="3981025"/>
            <a:ext cx="87426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Interesse di tipo </a:t>
            </a:r>
            <a:r>
              <a:rPr b="1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evolutivo</a:t>
            </a: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(primati, ma non solo), di </a:t>
            </a:r>
            <a:r>
              <a:rPr b="1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biologia di base </a:t>
            </a: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</a:t>
            </a:r>
            <a:r>
              <a:rPr b="0" i="1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Xenopus</a:t>
            </a: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 </a:t>
            </a:r>
            <a:r>
              <a:rPr b="1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economico</a:t>
            </a: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(pensiamo ai pesci, al pollo o alla pecora) o di </a:t>
            </a:r>
            <a:r>
              <a:rPr b="1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conservazione</a:t>
            </a:r>
            <a:r>
              <a:rPr b="0" i="0" lang="en" sz="1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(panda)</a:t>
            </a:r>
            <a:endParaRPr b="0" i="0" sz="155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0" name="Google Shape;230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96763" y="2390629"/>
            <a:ext cx="2218529" cy="124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5"/>
          <p:cNvPicPr preferRelativeResize="0"/>
          <p:nvPr/>
        </p:nvPicPr>
        <p:blipFill rotWithShape="1">
          <a:blip r:embed="rId7">
            <a:alphaModFix/>
          </a:blip>
          <a:srcRect b="0" l="7299" r="12954" t="0"/>
          <a:stretch/>
        </p:blipFill>
        <p:spPr>
          <a:xfrm>
            <a:off x="7312342" y="748862"/>
            <a:ext cx="1637036" cy="1373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72801" y="789879"/>
            <a:ext cx="1427974" cy="1334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5"/>
          <p:cNvPicPr preferRelativeResize="0"/>
          <p:nvPr/>
        </p:nvPicPr>
        <p:blipFill rotWithShape="1">
          <a:blip r:embed="rId9">
            <a:alphaModFix/>
          </a:blip>
          <a:srcRect b="5240" l="0" r="0" t="6088"/>
          <a:stretch/>
        </p:blipFill>
        <p:spPr>
          <a:xfrm>
            <a:off x="7000774" y="2390629"/>
            <a:ext cx="1948604" cy="1247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5"/>
          <p:cNvPicPr preferRelativeResize="0"/>
          <p:nvPr/>
        </p:nvPicPr>
        <p:blipFill rotWithShape="1">
          <a:blip r:embed="rId10">
            <a:alphaModFix/>
          </a:blip>
          <a:srcRect b="0" l="20537" r="0" t="0"/>
          <a:stretch/>
        </p:blipFill>
        <p:spPr>
          <a:xfrm>
            <a:off x="275913" y="2203133"/>
            <a:ext cx="1708073" cy="143480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5"/>
          <p:cNvSpPr txBox="1"/>
          <p:nvPr/>
        </p:nvSpPr>
        <p:spPr>
          <a:xfrm>
            <a:off x="275912" y="81987"/>
            <a:ext cx="8673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l’UCSC Genome Browser nasce inizialmente per ospitare il genoma umano, 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 oggi presenta ben 46 genomi</a:t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6" name="Google Shape;236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231798" y="2203125"/>
            <a:ext cx="1913052" cy="143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9"/>
          <p:cNvSpPr txBox="1"/>
          <p:nvPr>
            <p:ph idx="1" type="body"/>
          </p:nvPr>
        </p:nvSpPr>
        <p:spPr>
          <a:xfrm>
            <a:off x="988500" y="367550"/>
            <a:ext cx="7167000" cy="41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3429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</a:pPr>
            <a:r>
              <a:rPr b="1" lang="en" sz="1800">
                <a:latin typeface="Century Gothic"/>
                <a:ea typeface="Century Gothic"/>
                <a:cs typeface="Century Gothic"/>
                <a:sym typeface="Century Gothic"/>
              </a:rPr>
              <a:t>COME SONO GESTITE TUTTE </a:t>
            </a:r>
            <a:r>
              <a:rPr b="1" lang="en" sz="1800"/>
              <a:t>QUESTE INFORMAZIONI </a:t>
            </a:r>
            <a:r>
              <a:rPr b="1" lang="en" sz="1800">
                <a:latin typeface="Century Gothic"/>
                <a:ea typeface="Century Gothic"/>
                <a:cs typeface="Century Gothic"/>
                <a:sym typeface="Century Gothic"/>
              </a:rPr>
              <a:t>IN </a:t>
            </a:r>
            <a:r>
              <a:rPr b="1" lang="en" sz="1800"/>
              <a:t>UN GENOME BROWSER</a:t>
            </a:r>
            <a:r>
              <a:rPr b="1" lang="en" sz="1800">
                <a:latin typeface="Century Gothic"/>
                <a:ea typeface="Century Gothic"/>
                <a:cs typeface="Century Gothic"/>
                <a:sym typeface="Century Gothic"/>
              </a:rPr>
              <a:t>?</a:t>
            </a:r>
            <a:endParaRPr/>
          </a:p>
        </p:txBody>
      </p:sp>
      <p:pic>
        <p:nvPicPr>
          <p:cNvPr id="242" name="Google Shape;24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827" y="1137042"/>
            <a:ext cx="7543800" cy="3537857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9"/>
          <p:cNvSpPr txBox="1"/>
          <p:nvPr/>
        </p:nvSpPr>
        <p:spPr>
          <a:xfrm>
            <a:off x="5801711" y="1221827"/>
            <a:ext cx="124104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ZOOM IN /OUT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BARRA DI RICERCA</a:t>
            </a:r>
            <a:endParaRPr b="0" i="0" sz="9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4" name="Google Shape;244;p29"/>
          <p:cNvSpPr txBox="1"/>
          <p:nvPr/>
        </p:nvSpPr>
        <p:spPr>
          <a:xfrm>
            <a:off x="6992012" y="1548376"/>
            <a:ext cx="18405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POSIZIONE SUL CROMOSOMA</a:t>
            </a:r>
            <a:endParaRPr b="0" i="0" sz="9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5" name="Google Shape;245;p29"/>
          <p:cNvSpPr txBox="1"/>
          <p:nvPr/>
        </p:nvSpPr>
        <p:spPr>
          <a:xfrm>
            <a:off x="7622625" y="2019950"/>
            <a:ext cx="1592100" cy="24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mRNA (INTRONI/ESONI)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VARIANTI OMIM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TRACCIA </a:t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GENE EXPRESSION</a:t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TRACCIA CONSERVAZIONE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 SPECIE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25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25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25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25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5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TRACCIA ELEMENTI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25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RIPETUTI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0"/>
          <p:cNvSpPr txBox="1"/>
          <p:nvPr>
            <p:ph idx="1" type="body"/>
          </p:nvPr>
        </p:nvSpPr>
        <p:spPr>
          <a:xfrm>
            <a:off x="91736" y="214490"/>
            <a:ext cx="4598505" cy="1598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71450" lvl="0" marL="20574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"/>
              <a:t>Le tracce da mostrare sono personalizzabili ed esplorabili nel dettaglio</a:t>
            </a:r>
            <a:endParaRPr/>
          </a:p>
          <a:p>
            <a:pPr indent="-17145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"/>
              <a:t>Ad esempio vediamo il dettaglio di una track di gene expression per il gene HBA1</a:t>
            </a:r>
            <a:endParaRPr/>
          </a:p>
        </p:txBody>
      </p:sp>
      <p:pic>
        <p:nvPicPr>
          <p:cNvPr id="251" name="Google Shape;25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2131" y="73901"/>
            <a:ext cx="4113569" cy="2306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8865" y="1334319"/>
            <a:ext cx="4148183" cy="3645521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0"/>
          <p:cNvSpPr txBox="1"/>
          <p:nvPr/>
        </p:nvSpPr>
        <p:spPr>
          <a:xfrm>
            <a:off x="4832131" y="2790496"/>
            <a:ext cx="3972911" cy="1962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50" u="none" cap="none" strike="noStrike">
                <a:solidFill>
                  <a:srgbClr val="624D3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Posso mostrare con hide/show (con diverse opzioni di visualizzazione, pack/full/dense, ecc.) le tracce di mio interesse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50" u="none" cap="none" strike="noStrike">
                <a:solidFill>
                  <a:srgbClr val="624D3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Divise in varie categorie, come vedete a sinistra: annotazioni di geni e proteine, link a dati di fenotipi e letteratura, dati di espressione, elementi di regolazione, strumenti di genomica comparata</a:t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"/>
          <p:cNvSpPr txBox="1"/>
          <p:nvPr/>
        </p:nvSpPr>
        <p:spPr>
          <a:xfrm>
            <a:off x="356550" y="2925"/>
            <a:ext cx="8698200" cy="6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2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Computational Genomics Lab. </a:t>
            </a:r>
            <a:endParaRPr b="1" i="0" sz="24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1" lang="en" sz="2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compgen.bio.unipd.it</a:t>
            </a:r>
            <a:endParaRPr b="1" i="1" sz="18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9" name="Google Shape;129;p2"/>
          <p:cNvSpPr txBox="1"/>
          <p:nvPr/>
        </p:nvSpPr>
        <p:spPr>
          <a:xfrm>
            <a:off x="3648750" y="2386250"/>
            <a:ext cx="1998900" cy="3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Prof. Stefania Bortoluzzi</a:t>
            </a:r>
            <a:endParaRPr b="1" i="0" sz="1200" u="none" cap="none" strike="noStrik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0" name="Google Shape;130;p2"/>
          <p:cNvSpPr txBox="1"/>
          <p:nvPr/>
        </p:nvSpPr>
        <p:spPr>
          <a:xfrm>
            <a:off x="-26950" y="4717775"/>
            <a:ext cx="1596300" cy="44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Bree Serif"/>
                <a:ea typeface="Bree Serif"/>
                <a:cs typeface="Bree Serif"/>
                <a:sym typeface="Bree Serif"/>
              </a:rPr>
              <a:t>IV piano sud</a:t>
            </a:r>
            <a:endParaRPr b="0" i="0" sz="1200" u="none" cap="none" strike="noStrike">
              <a:solidFill>
                <a:srgbClr val="00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131" name="Google Shape;13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28100" y="738825"/>
            <a:ext cx="1687800" cy="1687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p2"/>
          <p:cNvGrpSpPr/>
          <p:nvPr/>
        </p:nvGrpSpPr>
        <p:grpSpPr>
          <a:xfrm>
            <a:off x="966138" y="2239008"/>
            <a:ext cx="2135400" cy="2310467"/>
            <a:chOff x="6280550" y="2383925"/>
            <a:chExt cx="2135400" cy="2310467"/>
          </a:xfrm>
        </p:grpSpPr>
        <p:sp>
          <p:nvSpPr>
            <p:cNvPr id="133" name="Google Shape;133;p2"/>
            <p:cNvSpPr txBox="1"/>
            <p:nvPr/>
          </p:nvSpPr>
          <p:spPr>
            <a:xfrm>
              <a:off x="6280550" y="4287892"/>
              <a:ext cx="21354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" sz="12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Enrico Gaffo, Post. Doc (enrico.gaffo@unipd.it) </a:t>
              </a:r>
              <a:endParaRPr b="1" i="0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pic>
          <p:nvPicPr>
            <p:cNvPr id="134" name="Google Shape;134;p2"/>
            <p:cNvPicPr preferRelativeResize="0"/>
            <p:nvPr/>
          </p:nvPicPr>
          <p:blipFill rotWithShape="1">
            <a:blip r:embed="rId4">
              <a:alphaModFix/>
            </a:blip>
            <a:srcRect b="0" l="5469" r="7971" t="0"/>
            <a:stretch/>
          </p:blipFill>
          <p:spPr>
            <a:xfrm>
              <a:off x="6380437" y="2383925"/>
              <a:ext cx="1935650" cy="1940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5" name="Google Shape;135;p2"/>
          <p:cNvGrpSpPr/>
          <p:nvPr/>
        </p:nvGrpSpPr>
        <p:grpSpPr>
          <a:xfrm>
            <a:off x="5780099" y="1985304"/>
            <a:ext cx="2673932" cy="2564170"/>
            <a:chOff x="6346949" y="2061504"/>
            <a:chExt cx="2673932" cy="2564170"/>
          </a:xfrm>
        </p:grpSpPr>
        <p:grpSp>
          <p:nvGrpSpPr>
            <p:cNvPr id="136" name="Google Shape;136;p2"/>
            <p:cNvGrpSpPr/>
            <p:nvPr/>
          </p:nvGrpSpPr>
          <p:grpSpPr>
            <a:xfrm>
              <a:off x="6346949" y="2061504"/>
              <a:ext cx="2673932" cy="2411615"/>
              <a:chOff x="6500113" y="1927181"/>
              <a:chExt cx="2766900" cy="2546046"/>
            </a:xfrm>
          </p:grpSpPr>
          <p:pic>
            <p:nvPicPr>
              <p:cNvPr id="137" name="Google Shape;137;p2"/>
              <p:cNvPicPr preferRelativeResize="0"/>
              <p:nvPr/>
            </p:nvPicPr>
            <p:blipFill rotWithShape="1">
              <a:blip r:embed="rId5">
                <a:alphaModFix/>
              </a:blip>
              <a:srcRect b="35435" l="0" r="0" t="4059"/>
              <a:stretch/>
            </p:blipFill>
            <p:spPr>
              <a:xfrm>
                <a:off x="6778510" y="2047021"/>
                <a:ext cx="2240077" cy="228940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8" name="Google Shape;138;p2"/>
              <p:cNvSpPr/>
              <p:nvPr/>
            </p:nvSpPr>
            <p:spPr>
              <a:xfrm rot="-5400000">
                <a:off x="8422503" y="4029010"/>
                <a:ext cx="389700" cy="343800"/>
              </a:xfrm>
              <a:prstGeom prst="rtTriangle">
                <a:avLst/>
              </a:prstGeom>
              <a:solidFill>
                <a:schemeClr val="dk1"/>
              </a:solidFill>
              <a:ln cap="flat" cmpd="sng" w="9525">
                <a:solidFill>
                  <a:schemeClr val="dk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6500113" y="1954427"/>
                <a:ext cx="2766900" cy="2518800"/>
              </a:xfrm>
              <a:prstGeom prst="donut">
                <a:avLst>
                  <a:gd fmla="val 10662" name="adj"/>
                </a:avLst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 rot="5400000">
                <a:off x="6762228" y="1913615"/>
                <a:ext cx="615000" cy="846300"/>
              </a:xfrm>
              <a:prstGeom prst="rtTriangle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 flipH="1" rot="-5401747">
                <a:off x="8336259" y="1799446"/>
                <a:ext cx="590400" cy="846300"/>
              </a:xfrm>
              <a:prstGeom prst="rtTriangle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 flipH="1" rot="5398081">
                <a:off x="6756150" y="3797400"/>
                <a:ext cx="537300" cy="624900"/>
              </a:xfrm>
              <a:prstGeom prst="rtTriangle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 flipH="1">
                <a:off x="8525126" y="3717623"/>
                <a:ext cx="549900" cy="693900"/>
              </a:xfrm>
              <a:prstGeom prst="rtTriangle">
                <a:avLst/>
              </a:prstGeom>
              <a:solidFill>
                <a:schemeClr val="lt1"/>
              </a:solidFill>
              <a:ln cap="flat" cmpd="sng" w="9525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1" i="0" sz="14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</p:grpSp>
        <p:sp>
          <p:nvSpPr>
            <p:cNvPr id="144" name="Google Shape;144;p2"/>
            <p:cNvSpPr txBox="1"/>
            <p:nvPr/>
          </p:nvSpPr>
          <p:spPr>
            <a:xfrm>
              <a:off x="6497371" y="4243174"/>
              <a:ext cx="2402051" cy="38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" sz="1200" u="none" cap="none" strike="noStrike">
                  <a:solidFill>
                    <a:srgbClr val="000000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Silvia Orsi, PhD student (silvia.orsi@studenti.unipd.it) </a:t>
              </a:r>
              <a:endParaRPr b="1" i="0" sz="12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"/>
          <p:cNvSpPr txBox="1"/>
          <p:nvPr/>
        </p:nvSpPr>
        <p:spPr>
          <a:xfrm>
            <a:off x="1005840" y="329184"/>
            <a:ext cx="7132320" cy="8161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b="1" i="0" lang="en" sz="2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Programma del corso</a:t>
            </a:r>
            <a:endParaRPr/>
          </a:p>
        </p:txBody>
      </p:sp>
      <p:sp>
        <p:nvSpPr>
          <p:cNvPr id="150" name="Google Shape;150;p3"/>
          <p:cNvSpPr txBox="1"/>
          <p:nvPr/>
        </p:nvSpPr>
        <p:spPr>
          <a:xfrm>
            <a:off x="566250" y="1255025"/>
            <a:ext cx="8409900" cy="3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26</a:t>
            </a:r>
            <a:r>
              <a:rPr b="0"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</a:t>
            </a:r>
            <a:r>
              <a:rPr b="0"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Genome browser (UCSC)</a:t>
            </a:r>
            <a:endParaRPr sz="2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02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/11    Comparazione di biosequenze ed </a:t>
            </a:r>
            <a:endParaRPr i="0" sz="2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A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llineamenti multipli (Blast, Clustal Omega)</a:t>
            </a:r>
            <a:endParaRPr sz="2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09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/11    Struttura sistema Unix + Comandi Unix</a:t>
            </a:r>
            <a:endParaRPr sz="2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16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Comandi Unix</a:t>
            </a:r>
            <a:endParaRPr i="0" sz="2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23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Analisi di dati DNA-seq</a:t>
            </a:r>
            <a:endParaRPr i="0" sz="2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Analisi di dati RNA-seq</a:t>
            </a:r>
            <a:endParaRPr i="0" sz="2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18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/12    Analisi di matrici d’espressione con R</a:t>
            </a:r>
            <a:endParaRPr i="0" sz="22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4fd5453768_0_0"/>
          <p:cNvSpPr txBox="1"/>
          <p:nvPr/>
        </p:nvSpPr>
        <p:spPr>
          <a:xfrm>
            <a:off x="1005840" y="329184"/>
            <a:ext cx="71322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b="1" i="0" lang="en" sz="255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Programma del corso</a:t>
            </a:r>
            <a:endParaRPr/>
          </a:p>
        </p:txBody>
      </p:sp>
      <p:sp>
        <p:nvSpPr>
          <p:cNvPr id="156" name="Google Shape;156;g24fd5453768_0_0"/>
          <p:cNvSpPr txBox="1"/>
          <p:nvPr/>
        </p:nvSpPr>
        <p:spPr>
          <a:xfrm>
            <a:off x="566250" y="1255025"/>
            <a:ext cx="8409900" cy="3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26</a:t>
            </a:r>
            <a:r>
              <a:rPr b="0"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</a:t>
            </a:r>
            <a:r>
              <a:rPr b="0"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</a:t>
            </a:r>
            <a:r>
              <a:rPr i="0" lang="en" sz="2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Genome browser (UCSC)</a:t>
            </a:r>
            <a:endParaRPr sz="22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02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/11    Comparazione di biosequenze ed </a:t>
            </a:r>
            <a:endParaRPr i="0" sz="2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A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llineamenti multipli (Blast, Clustal Omega)</a:t>
            </a:r>
            <a:endParaRPr sz="2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09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/11    Struttura sistema Unix + Comandi Unix</a:t>
            </a:r>
            <a:endParaRPr sz="2200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16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Comandi Unix</a:t>
            </a:r>
            <a:endParaRPr i="0" sz="2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23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Analisi di dati DNA-seq</a:t>
            </a:r>
            <a:endParaRPr i="0" sz="2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30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</a:t>
            </a: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  Analisi di dati RNA-seq</a:t>
            </a:r>
            <a:endParaRPr i="0" sz="2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" sz="2200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18</a:t>
            </a:r>
            <a:r>
              <a:rPr i="0" lang="en" sz="2200" u="none" cap="none" strike="noStrike">
                <a:solidFill>
                  <a:srgbClr val="99999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/12    Analisi di matrici d’espressione con R</a:t>
            </a:r>
            <a:endParaRPr i="0" sz="2200" u="none" cap="none" strike="noStrike">
              <a:solidFill>
                <a:srgbClr val="999999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"/>
          <p:cNvSpPr txBox="1"/>
          <p:nvPr>
            <p:ph idx="1" type="body"/>
          </p:nvPr>
        </p:nvSpPr>
        <p:spPr>
          <a:xfrm>
            <a:off x="429925" y="252825"/>
            <a:ext cx="8420400" cy="18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3429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800"/>
              <a:t>Conosciamo tutti il nostro genoma… ma come possiamo muoverci da un cromosoma all’altro per identificare geni, esoni, SNP, promotori, ecc?</a:t>
            </a:r>
            <a:endParaRPr sz="1800"/>
          </a:p>
          <a:p>
            <a:pPr indent="0" lvl="0" marL="34290" rtl="0" algn="just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800"/>
              <a:t>Teniamo presente che le dimensioni del genoma umano assemblato sono esattamente di </a:t>
            </a:r>
            <a:r>
              <a:rPr b="1" lang="en" sz="1800" u="sng"/>
              <a:t>3,609,003,417 paia di basi</a:t>
            </a:r>
            <a:endParaRPr b="1" sz="1800" u="sng"/>
          </a:p>
          <a:p>
            <a:pPr indent="0" lvl="0" marL="34290" rtl="0" algn="just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800"/>
              <a:t>Corrispondenti a </a:t>
            </a:r>
            <a:r>
              <a:rPr b="1" lang="en" sz="1800" u="sng"/>
              <a:t>20,418</a:t>
            </a:r>
            <a:r>
              <a:rPr lang="en" sz="1800"/>
              <a:t> geni codificanti proteine, </a:t>
            </a:r>
            <a:r>
              <a:rPr b="1" lang="en" sz="1800" u="sng"/>
              <a:t>22,107</a:t>
            </a:r>
            <a:r>
              <a:rPr lang="en" sz="1800"/>
              <a:t> geni non codificanti e </a:t>
            </a:r>
            <a:r>
              <a:rPr b="1" lang="en" sz="1800" u="sng"/>
              <a:t>15,195</a:t>
            </a:r>
            <a:r>
              <a:rPr lang="en" sz="1800"/>
              <a:t> pseudogeni per oltre </a:t>
            </a:r>
            <a:r>
              <a:rPr b="1" lang="en" sz="1800" u="sng"/>
              <a:t>200,000</a:t>
            </a:r>
            <a:r>
              <a:rPr lang="en" sz="1800"/>
              <a:t> trascritti!</a:t>
            </a:r>
            <a:endParaRPr sz="1800"/>
          </a:p>
        </p:txBody>
      </p:sp>
      <p:pic>
        <p:nvPicPr>
          <p:cNvPr id="162" name="Google Shape;16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9031" y="2239776"/>
            <a:ext cx="6730352" cy="2272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"/>
          <p:cNvSpPr txBox="1"/>
          <p:nvPr>
            <p:ph idx="1" type="body"/>
          </p:nvPr>
        </p:nvSpPr>
        <p:spPr>
          <a:xfrm>
            <a:off x="157650" y="0"/>
            <a:ext cx="8922900" cy="34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3429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None/>
            </a:pPr>
            <a:r>
              <a:rPr b="1" lang="en" sz="1900"/>
              <a:t>Come è possibile «rappresentare graficamente un genoma» di alcuni miliardi di paia di basi?</a:t>
            </a:r>
            <a:endParaRPr sz="1600"/>
          </a:p>
        </p:txBody>
      </p:sp>
      <p:pic>
        <p:nvPicPr>
          <p:cNvPr id="168" name="Google Shape;16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1122" y="914524"/>
            <a:ext cx="1607344" cy="1450181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9"/>
          <p:cNvSpPr txBox="1"/>
          <p:nvPr/>
        </p:nvSpPr>
        <p:spPr>
          <a:xfrm>
            <a:off x="78825" y="2729325"/>
            <a:ext cx="39117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Jim Kent, uno dei più grandi bioinformatici della storia, ha definito un genoma come: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«Well, it has a lot of G, C, A and Ts”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Ed effettivamente è così </a:t>
            </a:r>
            <a:r>
              <a:rPr lang="en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… s</a:t>
            </a:r>
            <a:r>
              <a:rPr i="0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enza un’</a:t>
            </a:r>
            <a:r>
              <a:rPr b="1" i="0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annotazione</a:t>
            </a:r>
            <a:r>
              <a:rPr i="0" lang="en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una sequenza genomica, di per sé, non ha significato </a:t>
            </a:r>
            <a:r>
              <a:rPr lang="en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… </a:t>
            </a:r>
            <a:endParaRPr i="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e0d8735e4989d616fa6025124ef02605" id="170" name="Google Shape;17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79876" y="1087325"/>
            <a:ext cx="5000625" cy="600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0d8735e4989d616fa6025124ef02605" id="171" name="Google Shape;17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79876" y="2453509"/>
            <a:ext cx="5000625" cy="22288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9"/>
          <p:cNvSpPr/>
          <p:nvPr/>
        </p:nvSpPr>
        <p:spPr>
          <a:xfrm rot="5400000">
            <a:off x="6266351" y="1925509"/>
            <a:ext cx="628800" cy="313200"/>
          </a:xfrm>
          <a:prstGeom prst="rightArrow">
            <a:avLst>
              <a:gd fmla="val 50000" name="adj1"/>
              <a:gd fmla="val 50190" name="adj2"/>
            </a:avLst>
          </a:prstGeom>
          <a:gradFill>
            <a:gsLst>
              <a:gs pos="0">
                <a:srgbClr val="ED795F"/>
              </a:gs>
              <a:gs pos="100000">
                <a:srgbClr val="AD361C"/>
              </a:gs>
            </a:gsLst>
            <a:path path="circle">
              <a:fillToRect b="50%" l="50%" r="50%" t="50%"/>
            </a:path>
            <a:tileRect/>
          </a:gra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0"/>
          <p:cNvPicPr preferRelativeResize="0"/>
          <p:nvPr/>
        </p:nvPicPr>
        <p:blipFill rotWithShape="1">
          <a:blip r:embed="rId3">
            <a:alphaModFix/>
          </a:blip>
          <a:srcRect b="0" l="5000" r="6609" t="0"/>
          <a:stretch/>
        </p:blipFill>
        <p:spPr>
          <a:xfrm>
            <a:off x="4572000" y="1290368"/>
            <a:ext cx="4227524" cy="256276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0"/>
          <p:cNvSpPr txBox="1"/>
          <p:nvPr/>
        </p:nvSpPr>
        <p:spPr>
          <a:xfrm>
            <a:off x="75350" y="335025"/>
            <a:ext cx="44967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Nasce la necessità di creare i Genome Browser per: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9" name="Google Shape;179;p10"/>
          <p:cNvSpPr txBox="1"/>
          <p:nvPr/>
        </p:nvSpPr>
        <p:spPr>
          <a:xfrm>
            <a:off x="177350" y="1261250"/>
            <a:ext cx="43947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670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AutoNum type="arabicParenR"/>
            </a:pPr>
            <a:r>
              <a:rPr b="1" lang="en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Esplorare regioni cromosomiche</a:t>
            </a:r>
            <a:endParaRPr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7145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6670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AutoNum type="arabicParenR"/>
            </a:pPr>
            <a:r>
              <a:rPr b="1" lang="en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Esplorare regioni di regolazione fiancheggianti un gene</a:t>
            </a:r>
            <a:endParaRPr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7145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6670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AutoNum type="arabicParenR"/>
            </a:pPr>
            <a:r>
              <a:rPr b="1" lang="en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Effettuare ricerche di elementi (per parola chiave o similarità di sequenza) su scala dell’intero genoma</a:t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8572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6670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AutoNum type="arabicParenR"/>
            </a:pPr>
            <a:r>
              <a:rPr b="1" lang="en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Comparare l’architettura del genoma in organismi differenti (comparative genomics)</a:t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66700" lvl="0" marL="257175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entury Gothic"/>
              <a:buAutoNum type="arabicParenR"/>
            </a:pPr>
            <a:r>
              <a:rPr b="1" lang="en" sz="15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… </a:t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title"/>
          </p:nvPr>
        </p:nvSpPr>
        <p:spPr>
          <a:xfrm>
            <a:off x="541950" y="0"/>
            <a:ext cx="7590300" cy="617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None/>
            </a:pPr>
            <a:r>
              <a:rPr b="1" lang="en"/>
              <a:t>ANNOTAZIONE</a:t>
            </a:r>
            <a:endParaRPr b="1"/>
          </a:p>
        </p:txBody>
      </p:sp>
      <p:sp>
        <p:nvSpPr>
          <p:cNvPr id="185" name="Google Shape;185;p28"/>
          <p:cNvSpPr txBox="1"/>
          <p:nvPr/>
        </p:nvSpPr>
        <p:spPr>
          <a:xfrm>
            <a:off x="483275" y="704136"/>
            <a:ext cx="8114943" cy="26314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Per «annotazione» si intende il processo con cui vengono assegnate informazioni relative alla posizione di geni, trascritti, varianti ed elementi di regolazione su un genoma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Tutte le annotazioni sono basate su un </a:t>
            </a:r>
            <a:r>
              <a:rPr b="1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complesso mix di dati </a:t>
            </a: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 espressione genica, predizioni computazionali ed evidenze basate sulla similarità di sequenza con altri organismi (basate su BLAST)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L’annotazione può essere di tipo </a:t>
            </a:r>
            <a:r>
              <a:rPr b="1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strutturale</a:t>
            </a: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(assegnare le coordinate rispetto ad un cromosoma) o </a:t>
            </a:r>
            <a:r>
              <a:rPr b="1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funzionale</a:t>
            </a:r>
            <a:r>
              <a:rPr b="0" i="0" lang="en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(che nome devo dare ad un determinato gene? Che ruolo biologico ha?)</a:t>
            </a:r>
            <a:endParaRPr/>
          </a:p>
        </p:txBody>
      </p:sp>
      <p:pic>
        <p:nvPicPr>
          <p:cNvPr descr="MCj02788480000[1]" id="186" name="Google Shape;18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48125" y="3269457"/>
            <a:ext cx="966788" cy="1079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71725" y="3593307"/>
            <a:ext cx="657225" cy="669131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8"/>
          <p:cNvSpPr txBox="1"/>
          <p:nvPr/>
        </p:nvSpPr>
        <p:spPr>
          <a:xfrm>
            <a:off x="1991916" y="4349353"/>
            <a:ext cx="14127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50" u="none" cap="none" strike="noStrike">
                <a:solidFill>
                  <a:srgbClr val="624D3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Protein/ mRNA</a:t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9" name="Google Shape;189;p28"/>
          <p:cNvSpPr txBox="1"/>
          <p:nvPr/>
        </p:nvSpPr>
        <p:spPr>
          <a:xfrm>
            <a:off x="3681413" y="4349353"/>
            <a:ext cx="18822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50" u="none" cap="none" strike="noStrike">
                <a:solidFill>
                  <a:srgbClr val="624D3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Sequence Assembly</a:t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90" name="Google Shape;190;p28"/>
          <p:cNvCxnSpPr/>
          <p:nvPr/>
        </p:nvCxnSpPr>
        <p:spPr>
          <a:xfrm>
            <a:off x="5341144" y="3863579"/>
            <a:ext cx="4869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1" name="Google Shape;191;p28"/>
          <p:cNvCxnSpPr/>
          <p:nvPr/>
        </p:nvCxnSpPr>
        <p:spPr>
          <a:xfrm>
            <a:off x="3451622" y="3701653"/>
            <a:ext cx="0" cy="2703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2" name="Google Shape;192;p28"/>
          <p:cNvCxnSpPr/>
          <p:nvPr/>
        </p:nvCxnSpPr>
        <p:spPr>
          <a:xfrm>
            <a:off x="3453394" y="3687947"/>
            <a:ext cx="0" cy="2703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93" name="Google Shape;193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51960" y="3539728"/>
            <a:ext cx="1188244" cy="138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90035" y="3755232"/>
            <a:ext cx="1590675" cy="184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88844" y="3999310"/>
            <a:ext cx="1620441" cy="188119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8"/>
          <p:cNvSpPr txBox="1"/>
          <p:nvPr/>
        </p:nvSpPr>
        <p:spPr>
          <a:xfrm>
            <a:off x="6001953" y="4344600"/>
            <a:ext cx="1675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624D38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Genome Browser</a:t>
            </a:r>
            <a:endParaRPr b="0" i="0" sz="1350" u="none" cap="none" strike="noStrike">
              <a:solidFill>
                <a:srgbClr val="624D3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"/>
          <p:cNvSpPr txBox="1"/>
          <p:nvPr>
            <p:ph type="title"/>
          </p:nvPr>
        </p:nvSpPr>
        <p:spPr>
          <a:xfrm>
            <a:off x="1005850" y="3"/>
            <a:ext cx="7132200" cy="87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" sz="2400"/>
              <a:t>CHE TIPO DI INFORMAZIONI SONO DISPONIBILI IN UN GENOME BROWSER?</a:t>
            </a:r>
            <a:endParaRPr b="1"/>
          </a:p>
        </p:txBody>
      </p:sp>
      <p:sp>
        <p:nvSpPr>
          <p:cNvPr id="202" name="Google Shape;202;p26"/>
          <p:cNvSpPr txBox="1"/>
          <p:nvPr>
            <p:ph idx="1" type="body"/>
          </p:nvPr>
        </p:nvSpPr>
        <p:spPr>
          <a:xfrm>
            <a:off x="1005840" y="1255014"/>
            <a:ext cx="713232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3429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800"/>
              <a:t>ANNOTAZIONI «BASE» CON COORDINATE RISPETTO AD UNO DEI CROMOSOMI</a:t>
            </a:r>
            <a:endParaRPr sz="1800"/>
          </a:p>
          <a:p>
            <a:pPr indent="-19050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SzPts val="1500"/>
              <a:buFont typeface="Noto Sans Symbols"/>
              <a:buChar char="✔"/>
            </a:pPr>
            <a:r>
              <a:rPr lang="en" sz="1800"/>
              <a:t>Geni (introni, esoni, 5’ e 3’ UTR)</a:t>
            </a:r>
            <a:endParaRPr sz="1800"/>
          </a:p>
          <a:p>
            <a:pPr indent="-19050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SzPts val="1500"/>
              <a:buFont typeface="Noto Sans Symbols"/>
              <a:buChar char="✔"/>
            </a:pPr>
            <a:r>
              <a:rPr lang="en" sz="1800"/>
              <a:t>Trascritti (comprensivi di splicing alternativi, di solito indicati CDS ed UTR per quelli codificanti)</a:t>
            </a:r>
            <a:endParaRPr sz="1800"/>
          </a:p>
          <a:p>
            <a:pPr indent="-19050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SzPts val="1500"/>
              <a:buFont typeface="Noto Sans Symbols"/>
              <a:buChar char="✔"/>
            </a:pPr>
            <a:r>
              <a:rPr lang="en" sz="1800"/>
              <a:t>Non-coding RNAs (rRNA, tRNA, lncRNAs, ecc.)</a:t>
            </a:r>
            <a:endParaRPr sz="1800"/>
          </a:p>
          <a:p>
            <a:pPr indent="-19050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SzPts val="1500"/>
              <a:buFont typeface="Noto Sans Symbols"/>
              <a:buChar char="✔"/>
            </a:pPr>
            <a:r>
              <a:rPr lang="en" sz="1800"/>
              <a:t>Pseudogeni</a:t>
            </a:r>
            <a:endParaRPr sz="1800"/>
          </a:p>
          <a:p>
            <a:pPr indent="-19050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SzPts val="1500"/>
              <a:buFont typeface="Noto Sans Symbols"/>
              <a:buChar char="✔"/>
            </a:pPr>
            <a:r>
              <a:rPr lang="en" sz="1800"/>
              <a:t>Link ad altre informazioni collegate (es. scheda della proteina codificata da un determinato mRNA)</a:t>
            </a:r>
            <a:endParaRPr sz="1800"/>
          </a:p>
          <a:p>
            <a:pPr indent="-95250" lvl="0" marL="205740" rtl="0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eer Green 16x9">
  <a:themeElements>
    <a:clrScheme name="Giallo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2022-10-30T08:22:36Z</dcterms:created>
  <dc:creator>ALESSIA BURATIN</dc:creator>
</cp:coreProperties>
</file>