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70" r:id="rId3"/>
    <p:sldId id="271" r:id="rId4"/>
    <p:sldId id="257" r:id="rId5"/>
    <p:sldId id="259" r:id="rId6"/>
    <p:sldId id="260" r:id="rId7"/>
    <p:sldId id="261" r:id="rId8"/>
    <p:sldId id="262" r:id="rId9"/>
    <p:sldId id="272" r:id="rId10"/>
    <p:sldId id="364" r:id="rId11"/>
    <p:sldId id="368" r:id="rId12"/>
    <p:sldId id="369" r:id="rId13"/>
    <p:sldId id="370" r:id="rId14"/>
    <p:sldId id="371" r:id="rId15"/>
    <p:sldId id="365" r:id="rId16"/>
    <p:sldId id="367" r:id="rId17"/>
    <p:sldId id="366" r:id="rId18"/>
    <p:sldId id="334" r:id="rId19"/>
    <p:sldId id="385" r:id="rId20"/>
    <p:sldId id="337" r:id="rId21"/>
    <p:sldId id="277" r:id="rId22"/>
    <p:sldId id="338" r:id="rId23"/>
    <p:sldId id="339" r:id="rId24"/>
    <p:sldId id="278" r:id="rId25"/>
    <p:sldId id="279" r:id="rId26"/>
    <p:sldId id="372" r:id="rId27"/>
    <p:sldId id="280" r:id="rId28"/>
    <p:sldId id="281" r:id="rId29"/>
    <p:sldId id="342" r:id="rId30"/>
    <p:sldId id="343" r:id="rId31"/>
    <p:sldId id="344" r:id="rId32"/>
    <p:sldId id="374" r:id="rId33"/>
    <p:sldId id="348" r:id="rId34"/>
    <p:sldId id="349" r:id="rId35"/>
    <p:sldId id="351" r:id="rId36"/>
    <p:sldId id="382" r:id="rId37"/>
    <p:sldId id="384" r:id="rId38"/>
    <p:sldId id="383" r:id="rId39"/>
    <p:sldId id="282" r:id="rId40"/>
    <p:sldId id="283" r:id="rId41"/>
    <p:sldId id="358" r:id="rId42"/>
    <p:sldId id="375" r:id="rId43"/>
    <p:sldId id="376" r:id="rId44"/>
    <p:sldId id="377" r:id="rId45"/>
    <p:sldId id="286" r:id="rId46"/>
    <p:sldId id="287" r:id="rId47"/>
    <p:sldId id="293" r:id="rId48"/>
    <p:sldId id="294" r:id="rId49"/>
    <p:sldId id="295" r:id="rId50"/>
    <p:sldId id="296" r:id="rId51"/>
    <p:sldId id="297" r:id="rId52"/>
    <p:sldId id="378" r:id="rId53"/>
    <p:sldId id="380" r:id="rId54"/>
    <p:sldId id="379" r:id="rId55"/>
    <p:sldId id="387" r:id="rId56"/>
    <p:sldId id="386" r:id="rId5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56"/>
    <p:restoredTop sz="80226" autoAdjust="0"/>
  </p:normalViewPr>
  <p:slideViewPr>
    <p:cSldViewPr snapToGrid="0" snapToObjects="1">
      <p:cViewPr varScale="1">
        <p:scale>
          <a:sx n="86" d="100"/>
          <a:sy n="86" d="100"/>
        </p:scale>
        <p:origin x="2640" y="2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DE6FA-20D4-CD4E-826D-6F3DD8BF06C2}" type="doc">
      <dgm:prSet loTypeId="urn:microsoft.com/office/officeart/2005/8/layout/orgChart1" loCatId="" qsTypeId="urn:microsoft.com/office/officeart/2005/8/quickstyle/simple4" qsCatId="simple" csTypeId="urn:microsoft.com/office/officeart/2005/8/colors/colorful2" csCatId="colorful" phldr="1"/>
      <dgm:spPr/>
      <dgm:t>
        <a:bodyPr/>
        <a:lstStyle/>
        <a:p>
          <a:endParaRPr lang="en-US"/>
        </a:p>
      </dgm:t>
    </dgm:pt>
    <dgm:pt modelId="{75B9A740-361E-4C4F-A49C-DA65EFA33807}">
      <dgm:prSet phldrT="[Testo]" custT="1"/>
      <dgm:spPr>
        <a:solidFill>
          <a:schemeClr val="tx2">
            <a:lumMod val="60000"/>
            <a:lumOff val="40000"/>
          </a:schemeClr>
        </a:solidFill>
      </dgm:spPr>
      <dgm:t>
        <a:bodyPr/>
        <a:lstStyle/>
        <a:p>
          <a:r>
            <a:rPr lang="en-US" sz="2800" dirty="0">
              <a:solidFill>
                <a:schemeClr val="tx1"/>
              </a:solidFill>
            </a:rPr>
            <a:t>Available reference genome?</a:t>
          </a:r>
        </a:p>
      </dgm:t>
    </dgm:pt>
    <dgm:pt modelId="{C473C39C-7D49-1A4D-9B76-026850874844}" type="parTrans" cxnId="{F83B48E1-56B5-F540-8595-E002DD84F5FC}">
      <dgm:prSet/>
      <dgm:spPr/>
      <dgm:t>
        <a:bodyPr/>
        <a:lstStyle/>
        <a:p>
          <a:endParaRPr lang="en-US" sz="2800">
            <a:solidFill>
              <a:schemeClr val="tx1"/>
            </a:solidFill>
          </a:endParaRPr>
        </a:p>
      </dgm:t>
    </dgm:pt>
    <dgm:pt modelId="{FA5488A4-9F0F-F348-8D2D-04134F1E80E5}" type="sibTrans" cxnId="{F83B48E1-56B5-F540-8595-E002DD84F5FC}">
      <dgm:prSet/>
      <dgm:spPr/>
      <dgm:t>
        <a:bodyPr/>
        <a:lstStyle/>
        <a:p>
          <a:endParaRPr lang="en-US" sz="2800">
            <a:solidFill>
              <a:schemeClr val="tx1"/>
            </a:solidFill>
          </a:endParaRPr>
        </a:p>
      </dgm:t>
    </dgm:pt>
    <dgm:pt modelId="{9C67DF28-20F0-2E43-BBAA-B48C4071FFA3}">
      <dgm:prSet phldrT="[Testo]" custT="1"/>
      <dgm:spPr>
        <a:solidFill>
          <a:schemeClr val="accent6">
            <a:lumMod val="60000"/>
            <a:lumOff val="40000"/>
          </a:schemeClr>
        </a:solidFill>
      </dgm:spPr>
      <dgm:t>
        <a:bodyPr/>
        <a:lstStyle/>
        <a:p>
          <a:r>
            <a:rPr lang="en-US" sz="2800" dirty="0">
              <a:solidFill>
                <a:schemeClr val="tx1"/>
              </a:solidFill>
            </a:rPr>
            <a:t>YES</a:t>
          </a:r>
        </a:p>
      </dgm:t>
    </dgm:pt>
    <dgm:pt modelId="{2A22BC1B-875B-7D4B-B530-F103EBDCC724}" type="parTrans" cxnId="{667BA09E-FBA0-3140-BED0-0BDA38C9F047}">
      <dgm:prSet/>
      <dgm:spPr/>
      <dgm:t>
        <a:bodyPr/>
        <a:lstStyle/>
        <a:p>
          <a:endParaRPr lang="en-US" sz="2800">
            <a:solidFill>
              <a:schemeClr val="tx1"/>
            </a:solidFill>
          </a:endParaRPr>
        </a:p>
      </dgm:t>
    </dgm:pt>
    <dgm:pt modelId="{CD5CD262-9F24-0544-8AAD-5E6C3250D96F}" type="sibTrans" cxnId="{667BA09E-FBA0-3140-BED0-0BDA38C9F047}">
      <dgm:prSet/>
      <dgm:spPr/>
      <dgm:t>
        <a:bodyPr/>
        <a:lstStyle/>
        <a:p>
          <a:endParaRPr lang="en-US" sz="2800">
            <a:solidFill>
              <a:schemeClr val="tx1"/>
            </a:solidFill>
          </a:endParaRPr>
        </a:p>
      </dgm:t>
    </dgm:pt>
    <dgm:pt modelId="{699D49ED-5F7F-294A-B0F8-BDF10B479DF7}">
      <dgm:prSet phldrT="[Testo]" custT="1"/>
      <dgm:spPr>
        <a:solidFill>
          <a:schemeClr val="accent3">
            <a:lumMod val="60000"/>
            <a:lumOff val="40000"/>
          </a:schemeClr>
        </a:solidFill>
      </dgm:spPr>
      <dgm:t>
        <a:bodyPr/>
        <a:lstStyle/>
        <a:p>
          <a:r>
            <a:rPr lang="en-US" sz="2800" dirty="0">
              <a:solidFill>
                <a:schemeClr val="tx1"/>
              </a:solidFill>
            </a:rPr>
            <a:t>NO</a:t>
          </a:r>
        </a:p>
      </dgm:t>
    </dgm:pt>
    <dgm:pt modelId="{ED046A72-0C77-4E44-8CA9-B9F8E4F8CCDD}" type="parTrans" cxnId="{6E648FDE-7C49-A946-AF64-2743D1F7E25F}">
      <dgm:prSet/>
      <dgm:spPr/>
      <dgm:t>
        <a:bodyPr/>
        <a:lstStyle/>
        <a:p>
          <a:endParaRPr lang="en-US" sz="2800">
            <a:solidFill>
              <a:schemeClr val="tx1"/>
            </a:solidFill>
          </a:endParaRPr>
        </a:p>
      </dgm:t>
    </dgm:pt>
    <dgm:pt modelId="{74E2232C-CE62-1B4D-BBE4-CBD6E6BD3599}" type="sibTrans" cxnId="{6E648FDE-7C49-A946-AF64-2743D1F7E25F}">
      <dgm:prSet/>
      <dgm:spPr/>
      <dgm:t>
        <a:bodyPr/>
        <a:lstStyle/>
        <a:p>
          <a:endParaRPr lang="en-US" sz="2800">
            <a:solidFill>
              <a:schemeClr val="tx1"/>
            </a:solidFill>
          </a:endParaRPr>
        </a:p>
      </dgm:t>
    </dgm:pt>
    <dgm:pt modelId="{27369DF3-95FF-E14D-A69A-6049D853E915}">
      <dgm:prSet custT="1"/>
      <dgm:spPr>
        <a:solidFill>
          <a:schemeClr val="accent6">
            <a:lumMod val="60000"/>
            <a:lumOff val="40000"/>
          </a:schemeClr>
        </a:solidFill>
      </dgm:spPr>
      <dgm:t>
        <a:bodyPr/>
        <a:lstStyle/>
        <a:p>
          <a:r>
            <a:rPr lang="en-US" sz="2800" dirty="0">
              <a:solidFill>
                <a:schemeClr val="tx1"/>
              </a:solidFill>
            </a:rPr>
            <a:t>Reads to genome mapping for </a:t>
          </a:r>
          <a:r>
            <a:rPr lang="en-US" sz="2800" dirty="0" err="1">
              <a:solidFill>
                <a:schemeClr val="tx1"/>
              </a:solidFill>
            </a:rPr>
            <a:t>transcriptome</a:t>
          </a:r>
          <a:r>
            <a:rPr lang="en-US" sz="2800" dirty="0">
              <a:solidFill>
                <a:schemeClr val="tx1"/>
              </a:solidFill>
            </a:rPr>
            <a:t> reconstruction</a:t>
          </a:r>
        </a:p>
      </dgm:t>
    </dgm:pt>
    <dgm:pt modelId="{7ED50707-0AB7-7A49-999C-3755C245CEFB}" type="parTrans" cxnId="{83924D75-8861-4442-BECE-2EC974480EC2}">
      <dgm:prSet/>
      <dgm:spPr/>
      <dgm:t>
        <a:bodyPr/>
        <a:lstStyle/>
        <a:p>
          <a:endParaRPr lang="en-US" sz="2800">
            <a:solidFill>
              <a:schemeClr val="tx1"/>
            </a:solidFill>
          </a:endParaRPr>
        </a:p>
      </dgm:t>
    </dgm:pt>
    <dgm:pt modelId="{2EC93011-75D4-5148-A0C5-ADD656EAA104}" type="sibTrans" cxnId="{83924D75-8861-4442-BECE-2EC974480EC2}">
      <dgm:prSet/>
      <dgm:spPr/>
      <dgm:t>
        <a:bodyPr/>
        <a:lstStyle/>
        <a:p>
          <a:endParaRPr lang="en-US" sz="2800">
            <a:solidFill>
              <a:schemeClr val="tx1"/>
            </a:solidFill>
          </a:endParaRPr>
        </a:p>
      </dgm:t>
    </dgm:pt>
    <dgm:pt modelId="{343F6D9A-EFB8-A247-A059-286DB7126C60}">
      <dgm:prSet custT="1"/>
      <dgm:spPr>
        <a:solidFill>
          <a:schemeClr val="accent3">
            <a:lumMod val="60000"/>
            <a:lumOff val="40000"/>
          </a:schemeClr>
        </a:solidFill>
      </dgm:spPr>
      <dgm:t>
        <a:bodyPr/>
        <a:lstStyle/>
        <a:p>
          <a:r>
            <a:rPr lang="en-US" sz="2800" dirty="0">
              <a:solidFill>
                <a:schemeClr val="tx1"/>
              </a:solidFill>
            </a:rPr>
            <a:t>De novo </a:t>
          </a:r>
          <a:r>
            <a:rPr lang="en-US" sz="2800" dirty="0" err="1">
              <a:solidFill>
                <a:schemeClr val="tx1"/>
              </a:solidFill>
            </a:rPr>
            <a:t>transcriptome</a:t>
          </a:r>
          <a:r>
            <a:rPr lang="en-US" sz="2800" dirty="0">
              <a:solidFill>
                <a:schemeClr val="tx1"/>
              </a:solidFill>
            </a:rPr>
            <a:t> assembly</a:t>
          </a:r>
        </a:p>
      </dgm:t>
    </dgm:pt>
    <dgm:pt modelId="{59A815C1-78A4-5947-9AD9-EA75D0CEE4BE}" type="parTrans" cxnId="{512FBD99-EF61-A643-8D52-C9EA995DD262}">
      <dgm:prSet/>
      <dgm:spPr/>
      <dgm:t>
        <a:bodyPr/>
        <a:lstStyle/>
        <a:p>
          <a:endParaRPr lang="en-US" sz="2800">
            <a:solidFill>
              <a:schemeClr val="tx1"/>
            </a:solidFill>
          </a:endParaRPr>
        </a:p>
      </dgm:t>
    </dgm:pt>
    <dgm:pt modelId="{134AA337-8E92-3743-92CF-5B5299BF639D}" type="sibTrans" cxnId="{512FBD99-EF61-A643-8D52-C9EA995DD262}">
      <dgm:prSet/>
      <dgm:spPr/>
      <dgm:t>
        <a:bodyPr/>
        <a:lstStyle/>
        <a:p>
          <a:endParaRPr lang="en-US" sz="2800">
            <a:solidFill>
              <a:schemeClr val="tx1"/>
            </a:solidFill>
          </a:endParaRPr>
        </a:p>
      </dgm:t>
    </dgm:pt>
    <dgm:pt modelId="{446CB36C-058D-5F41-89E2-085C0AFC0D9B}" type="pres">
      <dgm:prSet presAssocID="{7F6DE6FA-20D4-CD4E-826D-6F3DD8BF06C2}" presName="hierChild1" presStyleCnt="0">
        <dgm:presLayoutVars>
          <dgm:orgChart val="1"/>
          <dgm:chPref val="1"/>
          <dgm:dir/>
          <dgm:animOne val="branch"/>
          <dgm:animLvl val="lvl"/>
          <dgm:resizeHandles/>
        </dgm:presLayoutVars>
      </dgm:prSet>
      <dgm:spPr/>
    </dgm:pt>
    <dgm:pt modelId="{4022D600-B9F8-7541-97F8-C33F451319CB}" type="pres">
      <dgm:prSet presAssocID="{75B9A740-361E-4C4F-A49C-DA65EFA33807}" presName="hierRoot1" presStyleCnt="0">
        <dgm:presLayoutVars>
          <dgm:hierBranch val="init"/>
        </dgm:presLayoutVars>
      </dgm:prSet>
      <dgm:spPr/>
    </dgm:pt>
    <dgm:pt modelId="{0D9F94C6-A8C3-F146-916F-045101217507}" type="pres">
      <dgm:prSet presAssocID="{75B9A740-361E-4C4F-A49C-DA65EFA33807}" presName="rootComposite1" presStyleCnt="0"/>
      <dgm:spPr/>
    </dgm:pt>
    <dgm:pt modelId="{F58D9A66-95A6-7A47-8461-159E7D14E98D}" type="pres">
      <dgm:prSet presAssocID="{75B9A740-361E-4C4F-A49C-DA65EFA33807}" presName="rootText1" presStyleLbl="node0" presStyleIdx="0" presStyleCnt="1">
        <dgm:presLayoutVars>
          <dgm:chPref val="3"/>
        </dgm:presLayoutVars>
      </dgm:prSet>
      <dgm:spPr/>
    </dgm:pt>
    <dgm:pt modelId="{863E8BBD-7EEB-A34E-895F-3F2EA2252725}" type="pres">
      <dgm:prSet presAssocID="{75B9A740-361E-4C4F-A49C-DA65EFA33807}" presName="rootConnector1" presStyleLbl="node1" presStyleIdx="0" presStyleCnt="0"/>
      <dgm:spPr/>
    </dgm:pt>
    <dgm:pt modelId="{2083BAAD-1CD4-444E-8AD0-792FBA1C2C6B}" type="pres">
      <dgm:prSet presAssocID="{75B9A740-361E-4C4F-A49C-DA65EFA33807}" presName="hierChild2" presStyleCnt="0"/>
      <dgm:spPr/>
    </dgm:pt>
    <dgm:pt modelId="{142F9110-DFD0-5A4E-A249-528A99BA9B3A}" type="pres">
      <dgm:prSet presAssocID="{2A22BC1B-875B-7D4B-B530-F103EBDCC724}" presName="Name37" presStyleLbl="parChTrans1D2" presStyleIdx="0" presStyleCnt="2"/>
      <dgm:spPr/>
    </dgm:pt>
    <dgm:pt modelId="{675B7E71-DF7D-F345-9DAB-31D6EABAB5F2}" type="pres">
      <dgm:prSet presAssocID="{9C67DF28-20F0-2E43-BBAA-B48C4071FFA3}" presName="hierRoot2" presStyleCnt="0">
        <dgm:presLayoutVars>
          <dgm:hierBranch val="init"/>
        </dgm:presLayoutVars>
      </dgm:prSet>
      <dgm:spPr/>
    </dgm:pt>
    <dgm:pt modelId="{1E05BBD3-A67D-D447-8E16-E6E77ED9BD21}" type="pres">
      <dgm:prSet presAssocID="{9C67DF28-20F0-2E43-BBAA-B48C4071FFA3}" presName="rootComposite" presStyleCnt="0"/>
      <dgm:spPr/>
    </dgm:pt>
    <dgm:pt modelId="{DA62EEAB-F1D0-644B-9539-0E2D4AEF49D4}" type="pres">
      <dgm:prSet presAssocID="{9C67DF28-20F0-2E43-BBAA-B48C4071FFA3}" presName="rootText" presStyleLbl="node2" presStyleIdx="0" presStyleCnt="2">
        <dgm:presLayoutVars>
          <dgm:chPref val="3"/>
        </dgm:presLayoutVars>
      </dgm:prSet>
      <dgm:spPr/>
    </dgm:pt>
    <dgm:pt modelId="{0A8704FB-C167-5B4D-889E-DF03C7681F94}" type="pres">
      <dgm:prSet presAssocID="{9C67DF28-20F0-2E43-BBAA-B48C4071FFA3}" presName="rootConnector" presStyleLbl="node2" presStyleIdx="0" presStyleCnt="2"/>
      <dgm:spPr/>
    </dgm:pt>
    <dgm:pt modelId="{6A59A7C7-671C-5B4F-B865-1F1C4DD6FD4A}" type="pres">
      <dgm:prSet presAssocID="{9C67DF28-20F0-2E43-BBAA-B48C4071FFA3}" presName="hierChild4" presStyleCnt="0"/>
      <dgm:spPr/>
    </dgm:pt>
    <dgm:pt modelId="{1046A6AB-DF70-8E44-883C-DB4B06C2E788}" type="pres">
      <dgm:prSet presAssocID="{7ED50707-0AB7-7A49-999C-3755C245CEFB}" presName="Name37" presStyleLbl="parChTrans1D3" presStyleIdx="0" presStyleCnt="2"/>
      <dgm:spPr/>
    </dgm:pt>
    <dgm:pt modelId="{40015C85-8523-8745-B491-94F5114A2A12}" type="pres">
      <dgm:prSet presAssocID="{27369DF3-95FF-E14D-A69A-6049D853E915}" presName="hierRoot2" presStyleCnt="0">
        <dgm:presLayoutVars>
          <dgm:hierBranch val="init"/>
        </dgm:presLayoutVars>
      </dgm:prSet>
      <dgm:spPr/>
    </dgm:pt>
    <dgm:pt modelId="{1B37681C-C8A4-EF4D-AF58-BFE007D71B9B}" type="pres">
      <dgm:prSet presAssocID="{27369DF3-95FF-E14D-A69A-6049D853E915}" presName="rootComposite" presStyleCnt="0"/>
      <dgm:spPr/>
    </dgm:pt>
    <dgm:pt modelId="{469E4C93-6F5B-AB47-AA72-5A4416F871BB}" type="pres">
      <dgm:prSet presAssocID="{27369DF3-95FF-E14D-A69A-6049D853E915}" presName="rootText" presStyleLbl="node3" presStyleIdx="0" presStyleCnt="2">
        <dgm:presLayoutVars>
          <dgm:chPref val="3"/>
        </dgm:presLayoutVars>
      </dgm:prSet>
      <dgm:spPr/>
    </dgm:pt>
    <dgm:pt modelId="{F24ABECC-8F4B-E240-8609-A8B68D742857}" type="pres">
      <dgm:prSet presAssocID="{27369DF3-95FF-E14D-A69A-6049D853E915}" presName="rootConnector" presStyleLbl="node3" presStyleIdx="0" presStyleCnt="2"/>
      <dgm:spPr/>
    </dgm:pt>
    <dgm:pt modelId="{D1FC5038-F2DF-104A-BADD-9BBF68328B2D}" type="pres">
      <dgm:prSet presAssocID="{27369DF3-95FF-E14D-A69A-6049D853E915}" presName="hierChild4" presStyleCnt="0"/>
      <dgm:spPr/>
    </dgm:pt>
    <dgm:pt modelId="{A241648F-35FF-4A44-B4C1-42CA497FF8F6}" type="pres">
      <dgm:prSet presAssocID="{27369DF3-95FF-E14D-A69A-6049D853E915}" presName="hierChild5" presStyleCnt="0"/>
      <dgm:spPr/>
    </dgm:pt>
    <dgm:pt modelId="{0AFF2A67-DF5F-C44F-9076-3935A33FBA26}" type="pres">
      <dgm:prSet presAssocID="{9C67DF28-20F0-2E43-BBAA-B48C4071FFA3}" presName="hierChild5" presStyleCnt="0"/>
      <dgm:spPr/>
    </dgm:pt>
    <dgm:pt modelId="{011B7FE2-6CE9-5B4D-BEA0-25E196E2BFD4}" type="pres">
      <dgm:prSet presAssocID="{ED046A72-0C77-4E44-8CA9-B9F8E4F8CCDD}" presName="Name37" presStyleLbl="parChTrans1D2" presStyleIdx="1" presStyleCnt="2"/>
      <dgm:spPr/>
    </dgm:pt>
    <dgm:pt modelId="{F6A2B8FE-E3B8-A543-A09B-D378D00391FC}" type="pres">
      <dgm:prSet presAssocID="{699D49ED-5F7F-294A-B0F8-BDF10B479DF7}" presName="hierRoot2" presStyleCnt="0">
        <dgm:presLayoutVars>
          <dgm:hierBranch val="init"/>
        </dgm:presLayoutVars>
      </dgm:prSet>
      <dgm:spPr/>
    </dgm:pt>
    <dgm:pt modelId="{1F948EAB-7B0F-9C40-9747-ABEA8372DE41}" type="pres">
      <dgm:prSet presAssocID="{699D49ED-5F7F-294A-B0F8-BDF10B479DF7}" presName="rootComposite" presStyleCnt="0"/>
      <dgm:spPr/>
    </dgm:pt>
    <dgm:pt modelId="{A348F362-A552-FA46-AD94-DD5CBD443513}" type="pres">
      <dgm:prSet presAssocID="{699D49ED-5F7F-294A-B0F8-BDF10B479DF7}" presName="rootText" presStyleLbl="node2" presStyleIdx="1" presStyleCnt="2">
        <dgm:presLayoutVars>
          <dgm:chPref val="3"/>
        </dgm:presLayoutVars>
      </dgm:prSet>
      <dgm:spPr/>
    </dgm:pt>
    <dgm:pt modelId="{A9A541CA-8FEF-944E-9F8F-170B57842ECA}" type="pres">
      <dgm:prSet presAssocID="{699D49ED-5F7F-294A-B0F8-BDF10B479DF7}" presName="rootConnector" presStyleLbl="node2" presStyleIdx="1" presStyleCnt="2"/>
      <dgm:spPr/>
    </dgm:pt>
    <dgm:pt modelId="{2C0F3D83-8A8D-034B-BEF8-D29C96C7D657}" type="pres">
      <dgm:prSet presAssocID="{699D49ED-5F7F-294A-B0F8-BDF10B479DF7}" presName="hierChild4" presStyleCnt="0"/>
      <dgm:spPr/>
    </dgm:pt>
    <dgm:pt modelId="{A7AD9A61-BB42-5547-94F4-593F874A9485}" type="pres">
      <dgm:prSet presAssocID="{59A815C1-78A4-5947-9AD9-EA75D0CEE4BE}" presName="Name37" presStyleLbl="parChTrans1D3" presStyleIdx="1" presStyleCnt="2"/>
      <dgm:spPr/>
    </dgm:pt>
    <dgm:pt modelId="{8F94BA92-5C90-5D48-A136-D2F13370673F}" type="pres">
      <dgm:prSet presAssocID="{343F6D9A-EFB8-A247-A059-286DB7126C60}" presName="hierRoot2" presStyleCnt="0">
        <dgm:presLayoutVars>
          <dgm:hierBranch val="init"/>
        </dgm:presLayoutVars>
      </dgm:prSet>
      <dgm:spPr/>
    </dgm:pt>
    <dgm:pt modelId="{2C92ED98-9C10-434F-9836-AE0BF3057FCB}" type="pres">
      <dgm:prSet presAssocID="{343F6D9A-EFB8-A247-A059-286DB7126C60}" presName="rootComposite" presStyleCnt="0"/>
      <dgm:spPr/>
    </dgm:pt>
    <dgm:pt modelId="{BA42C104-B2C6-1949-B624-678EE3758322}" type="pres">
      <dgm:prSet presAssocID="{343F6D9A-EFB8-A247-A059-286DB7126C60}" presName="rootText" presStyleLbl="node3" presStyleIdx="1" presStyleCnt="2">
        <dgm:presLayoutVars>
          <dgm:chPref val="3"/>
        </dgm:presLayoutVars>
      </dgm:prSet>
      <dgm:spPr/>
    </dgm:pt>
    <dgm:pt modelId="{FB207A4C-7F89-5B41-93DE-AD4E0B4B1DA1}" type="pres">
      <dgm:prSet presAssocID="{343F6D9A-EFB8-A247-A059-286DB7126C60}" presName="rootConnector" presStyleLbl="node3" presStyleIdx="1" presStyleCnt="2"/>
      <dgm:spPr/>
    </dgm:pt>
    <dgm:pt modelId="{6DD736A6-8AA3-A646-8DE3-485042D0F35B}" type="pres">
      <dgm:prSet presAssocID="{343F6D9A-EFB8-A247-A059-286DB7126C60}" presName="hierChild4" presStyleCnt="0"/>
      <dgm:spPr/>
    </dgm:pt>
    <dgm:pt modelId="{995829C4-53BC-5C4A-880A-8BB50260B2F8}" type="pres">
      <dgm:prSet presAssocID="{343F6D9A-EFB8-A247-A059-286DB7126C60}" presName="hierChild5" presStyleCnt="0"/>
      <dgm:spPr/>
    </dgm:pt>
    <dgm:pt modelId="{3624757B-9826-7746-9CDC-130D26A08421}" type="pres">
      <dgm:prSet presAssocID="{699D49ED-5F7F-294A-B0F8-BDF10B479DF7}" presName="hierChild5" presStyleCnt="0"/>
      <dgm:spPr/>
    </dgm:pt>
    <dgm:pt modelId="{C015F542-0DC0-8A45-8CFE-8F4A0728B21B}" type="pres">
      <dgm:prSet presAssocID="{75B9A740-361E-4C4F-A49C-DA65EFA33807}" presName="hierChild3" presStyleCnt="0"/>
      <dgm:spPr/>
    </dgm:pt>
  </dgm:ptLst>
  <dgm:cxnLst>
    <dgm:cxn modelId="{5EE36720-F787-5E4E-81EB-DCB121BF8798}" type="presOf" srcId="{7ED50707-0AB7-7A49-999C-3755C245CEFB}" destId="{1046A6AB-DF70-8E44-883C-DB4B06C2E788}" srcOrd="0" destOrd="0" presId="urn:microsoft.com/office/officeart/2005/8/layout/orgChart1"/>
    <dgm:cxn modelId="{7814CA29-F154-134A-B225-239C5F2634FE}" type="presOf" srcId="{27369DF3-95FF-E14D-A69A-6049D853E915}" destId="{469E4C93-6F5B-AB47-AA72-5A4416F871BB}" srcOrd="0" destOrd="0" presId="urn:microsoft.com/office/officeart/2005/8/layout/orgChart1"/>
    <dgm:cxn modelId="{90A83739-32DF-1D47-A948-F16ED167286B}" type="presOf" srcId="{699D49ED-5F7F-294A-B0F8-BDF10B479DF7}" destId="{A9A541CA-8FEF-944E-9F8F-170B57842ECA}" srcOrd="1" destOrd="0" presId="urn:microsoft.com/office/officeart/2005/8/layout/orgChart1"/>
    <dgm:cxn modelId="{111C2F43-3048-2F4B-A084-D2B759A5EC44}" type="presOf" srcId="{9C67DF28-20F0-2E43-BBAA-B48C4071FFA3}" destId="{DA62EEAB-F1D0-644B-9539-0E2D4AEF49D4}" srcOrd="0" destOrd="0" presId="urn:microsoft.com/office/officeart/2005/8/layout/orgChart1"/>
    <dgm:cxn modelId="{3300B048-1074-7445-B9A1-CF704E023F45}" type="presOf" srcId="{59A815C1-78A4-5947-9AD9-EA75D0CEE4BE}" destId="{A7AD9A61-BB42-5547-94F4-593F874A9485}" srcOrd="0" destOrd="0" presId="urn:microsoft.com/office/officeart/2005/8/layout/orgChart1"/>
    <dgm:cxn modelId="{B6F58961-34FC-904D-A714-CE3E4D08650E}" type="presOf" srcId="{9C67DF28-20F0-2E43-BBAA-B48C4071FFA3}" destId="{0A8704FB-C167-5B4D-889E-DF03C7681F94}" srcOrd="1" destOrd="0" presId="urn:microsoft.com/office/officeart/2005/8/layout/orgChart1"/>
    <dgm:cxn modelId="{1F9A8C6B-2F15-864B-95A5-4F05DF0538F8}" type="presOf" srcId="{343F6D9A-EFB8-A247-A059-286DB7126C60}" destId="{FB207A4C-7F89-5B41-93DE-AD4E0B4B1DA1}" srcOrd="1" destOrd="0" presId="urn:microsoft.com/office/officeart/2005/8/layout/orgChart1"/>
    <dgm:cxn modelId="{83924D75-8861-4442-BECE-2EC974480EC2}" srcId="{9C67DF28-20F0-2E43-BBAA-B48C4071FFA3}" destId="{27369DF3-95FF-E14D-A69A-6049D853E915}" srcOrd="0" destOrd="0" parTransId="{7ED50707-0AB7-7A49-999C-3755C245CEFB}" sibTransId="{2EC93011-75D4-5148-A0C5-ADD656EAA104}"/>
    <dgm:cxn modelId="{8CEE0D97-03BD-8942-BF9E-AB981497A7C7}" type="presOf" srcId="{ED046A72-0C77-4E44-8CA9-B9F8E4F8CCDD}" destId="{011B7FE2-6CE9-5B4D-BEA0-25E196E2BFD4}" srcOrd="0" destOrd="0" presId="urn:microsoft.com/office/officeart/2005/8/layout/orgChart1"/>
    <dgm:cxn modelId="{512FBD99-EF61-A643-8D52-C9EA995DD262}" srcId="{699D49ED-5F7F-294A-B0F8-BDF10B479DF7}" destId="{343F6D9A-EFB8-A247-A059-286DB7126C60}" srcOrd="0" destOrd="0" parTransId="{59A815C1-78A4-5947-9AD9-EA75D0CEE4BE}" sibTransId="{134AA337-8E92-3743-92CF-5B5299BF639D}"/>
    <dgm:cxn modelId="{71E0E49A-408F-EA4F-BFDB-1BFB18EEF6F4}" type="presOf" srcId="{343F6D9A-EFB8-A247-A059-286DB7126C60}" destId="{BA42C104-B2C6-1949-B624-678EE3758322}" srcOrd="0" destOrd="0" presId="urn:microsoft.com/office/officeart/2005/8/layout/orgChart1"/>
    <dgm:cxn modelId="{667BA09E-FBA0-3140-BED0-0BDA38C9F047}" srcId="{75B9A740-361E-4C4F-A49C-DA65EFA33807}" destId="{9C67DF28-20F0-2E43-BBAA-B48C4071FFA3}" srcOrd="0" destOrd="0" parTransId="{2A22BC1B-875B-7D4B-B530-F103EBDCC724}" sibTransId="{CD5CD262-9F24-0544-8AAD-5E6C3250D96F}"/>
    <dgm:cxn modelId="{4B91B3A6-6ED0-6D4B-83D5-3A91261CCBD8}" type="presOf" srcId="{27369DF3-95FF-E14D-A69A-6049D853E915}" destId="{F24ABECC-8F4B-E240-8609-A8B68D742857}" srcOrd="1" destOrd="0" presId="urn:microsoft.com/office/officeart/2005/8/layout/orgChart1"/>
    <dgm:cxn modelId="{67157EB0-F41A-A24F-ADCD-4A6C86C23C0E}" type="presOf" srcId="{75B9A740-361E-4C4F-A49C-DA65EFA33807}" destId="{863E8BBD-7EEB-A34E-895F-3F2EA2252725}" srcOrd="1" destOrd="0" presId="urn:microsoft.com/office/officeart/2005/8/layout/orgChart1"/>
    <dgm:cxn modelId="{2607BDB1-DC33-6349-B37F-5AD16A349E3D}" type="presOf" srcId="{2A22BC1B-875B-7D4B-B530-F103EBDCC724}" destId="{142F9110-DFD0-5A4E-A249-528A99BA9B3A}" srcOrd="0" destOrd="0" presId="urn:microsoft.com/office/officeart/2005/8/layout/orgChart1"/>
    <dgm:cxn modelId="{6E648FDE-7C49-A946-AF64-2743D1F7E25F}" srcId="{75B9A740-361E-4C4F-A49C-DA65EFA33807}" destId="{699D49ED-5F7F-294A-B0F8-BDF10B479DF7}" srcOrd="1" destOrd="0" parTransId="{ED046A72-0C77-4E44-8CA9-B9F8E4F8CCDD}" sibTransId="{74E2232C-CE62-1B4D-BBE4-CBD6E6BD3599}"/>
    <dgm:cxn modelId="{F83B48E1-56B5-F540-8595-E002DD84F5FC}" srcId="{7F6DE6FA-20D4-CD4E-826D-6F3DD8BF06C2}" destId="{75B9A740-361E-4C4F-A49C-DA65EFA33807}" srcOrd="0" destOrd="0" parTransId="{C473C39C-7D49-1A4D-9B76-026850874844}" sibTransId="{FA5488A4-9F0F-F348-8D2D-04134F1E80E5}"/>
    <dgm:cxn modelId="{E95365E6-A060-9D47-A146-E7A470ABFFBB}" type="presOf" srcId="{699D49ED-5F7F-294A-B0F8-BDF10B479DF7}" destId="{A348F362-A552-FA46-AD94-DD5CBD443513}" srcOrd="0" destOrd="0" presId="urn:microsoft.com/office/officeart/2005/8/layout/orgChart1"/>
    <dgm:cxn modelId="{21D3A3E7-959F-4E48-858C-C95BBAFEC60A}" type="presOf" srcId="{75B9A740-361E-4C4F-A49C-DA65EFA33807}" destId="{F58D9A66-95A6-7A47-8461-159E7D14E98D}" srcOrd="0" destOrd="0" presId="urn:microsoft.com/office/officeart/2005/8/layout/orgChart1"/>
    <dgm:cxn modelId="{3F8F2BFC-C672-AD42-9167-54DDE6DBB147}" type="presOf" srcId="{7F6DE6FA-20D4-CD4E-826D-6F3DD8BF06C2}" destId="{446CB36C-058D-5F41-89E2-085C0AFC0D9B}" srcOrd="0" destOrd="0" presId="urn:microsoft.com/office/officeart/2005/8/layout/orgChart1"/>
    <dgm:cxn modelId="{689959F4-B64F-1B4B-B534-DA16DD3987C7}" type="presParOf" srcId="{446CB36C-058D-5F41-89E2-085C0AFC0D9B}" destId="{4022D600-B9F8-7541-97F8-C33F451319CB}" srcOrd="0" destOrd="0" presId="urn:microsoft.com/office/officeart/2005/8/layout/orgChart1"/>
    <dgm:cxn modelId="{B8BFCEF6-E0D3-AD4C-AAC0-09961BBDB797}" type="presParOf" srcId="{4022D600-B9F8-7541-97F8-C33F451319CB}" destId="{0D9F94C6-A8C3-F146-916F-045101217507}" srcOrd="0" destOrd="0" presId="urn:microsoft.com/office/officeart/2005/8/layout/orgChart1"/>
    <dgm:cxn modelId="{32C619FF-F9F4-914E-95D4-BF2AF04BAB3C}" type="presParOf" srcId="{0D9F94C6-A8C3-F146-916F-045101217507}" destId="{F58D9A66-95A6-7A47-8461-159E7D14E98D}" srcOrd="0" destOrd="0" presId="urn:microsoft.com/office/officeart/2005/8/layout/orgChart1"/>
    <dgm:cxn modelId="{A23BDE8B-462C-5A4C-953E-01BA9EB5208A}" type="presParOf" srcId="{0D9F94C6-A8C3-F146-916F-045101217507}" destId="{863E8BBD-7EEB-A34E-895F-3F2EA2252725}" srcOrd="1" destOrd="0" presId="urn:microsoft.com/office/officeart/2005/8/layout/orgChart1"/>
    <dgm:cxn modelId="{747DA8F1-FBCD-F449-B34A-DE3B1A569DDD}" type="presParOf" srcId="{4022D600-B9F8-7541-97F8-C33F451319CB}" destId="{2083BAAD-1CD4-444E-8AD0-792FBA1C2C6B}" srcOrd="1" destOrd="0" presId="urn:microsoft.com/office/officeart/2005/8/layout/orgChart1"/>
    <dgm:cxn modelId="{5CD353FF-29E7-594D-BD65-5E5FC220FEC4}" type="presParOf" srcId="{2083BAAD-1CD4-444E-8AD0-792FBA1C2C6B}" destId="{142F9110-DFD0-5A4E-A249-528A99BA9B3A}" srcOrd="0" destOrd="0" presId="urn:microsoft.com/office/officeart/2005/8/layout/orgChart1"/>
    <dgm:cxn modelId="{6A5513CE-9F9F-2E4F-AD04-5D9CAAC69157}" type="presParOf" srcId="{2083BAAD-1CD4-444E-8AD0-792FBA1C2C6B}" destId="{675B7E71-DF7D-F345-9DAB-31D6EABAB5F2}" srcOrd="1" destOrd="0" presId="urn:microsoft.com/office/officeart/2005/8/layout/orgChart1"/>
    <dgm:cxn modelId="{F38C8E68-ADE7-B34E-8E31-49CCB1634C70}" type="presParOf" srcId="{675B7E71-DF7D-F345-9DAB-31D6EABAB5F2}" destId="{1E05BBD3-A67D-D447-8E16-E6E77ED9BD21}" srcOrd="0" destOrd="0" presId="urn:microsoft.com/office/officeart/2005/8/layout/orgChart1"/>
    <dgm:cxn modelId="{9327547E-8A35-964F-B673-6DFC5A5FA97C}" type="presParOf" srcId="{1E05BBD3-A67D-D447-8E16-E6E77ED9BD21}" destId="{DA62EEAB-F1D0-644B-9539-0E2D4AEF49D4}" srcOrd="0" destOrd="0" presId="urn:microsoft.com/office/officeart/2005/8/layout/orgChart1"/>
    <dgm:cxn modelId="{300F2F5E-E5D2-ED45-AD95-FFC9A37D0F65}" type="presParOf" srcId="{1E05BBD3-A67D-D447-8E16-E6E77ED9BD21}" destId="{0A8704FB-C167-5B4D-889E-DF03C7681F94}" srcOrd="1" destOrd="0" presId="urn:microsoft.com/office/officeart/2005/8/layout/orgChart1"/>
    <dgm:cxn modelId="{481F2DB3-4E45-DB4B-8B64-1F26BBA9D4DA}" type="presParOf" srcId="{675B7E71-DF7D-F345-9DAB-31D6EABAB5F2}" destId="{6A59A7C7-671C-5B4F-B865-1F1C4DD6FD4A}" srcOrd="1" destOrd="0" presId="urn:microsoft.com/office/officeart/2005/8/layout/orgChart1"/>
    <dgm:cxn modelId="{94799311-C52B-B749-A75D-36AA49D64084}" type="presParOf" srcId="{6A59A7C7-671C-5B4F-B865-1F1C4DD6FD4A}" destId="{1046A6AB-DF70-8E44-883C-DB4B06C2E788}" srcOrd="0" destOrd="0" presId="urn:microsoft.com/office/officeart/2005/8/layout/orgChart1"/>
    <dgm:cxn modelId="{DE0E7247-81A9-C140-8B47-CA83BD5EFF9C}" type="presParOf" srcId="{6A59A7C7-671C-5B4F-B865-1F1C4DD6FD4A}" destId="{40015C85-8523-8745-B491-94F5114A2A12}" srcOrd="1" destOrd="0" presId="urn:microsoft.com/office/officeart/2005/8/layout/orgChart1"/>
    <dgm:cxn modelId="{ED124ACE-763E-3549-9226-EA505368FE2E}" type="presParOf" srcId="{40015C85-8523-8745-B491-94F5114A2A12}" destId="{1B37681C-C8A4-EF4D-AF58-BFE007D71B9B}" srcOrd="0" destOrd="0" presId="urn:microsoft.com/office/officeart/2005/8/layout/orgChart1"/>
    <dgm:cxn modelId="{99545135-0672-C24C-9F9C-A618A95CB7A8}" type="presParOf" srcId="{1B37681C-C8A4-EF4D-AF58-BFE007D71B9B}" destId="{469E4C93-6F5B-AB47-AA72-5A4416F871BB}" srcOrd="0" destOrd="0" presId="urn:microsoft.com/office/officeart/2005/8/layout/orgChart1"/>
    <dgm:cxn modelId="{B17263AF-F886-C54F-BC9E-2C930FE40119}" type="presParOf" srcId="{1B37681C-C8A4-EF4D-AF58-BFE007D71B9B}" destId="{F24ABECC-8F4B-E240-8609-A8B68D742857}" srcOrd="1" destOrd="0" presId="urn:microsoft.com/office/officeart/2005/8/layout/orgChart1"/>
    <dgm:cxn modelId="{71679DE6-939C-0E48-960A-2BC96C6E1E6D}" type="presParOf" srcId="{40015C85-8523-8745-B491-94F5114A2A12}" destId="{D1FC5038-F2DF-104A-BADD-9BBF68328B2D}" srcOrd="1" destOrd="0" presId="urn:microsoft.com/office/officeart/2005/8/layout/orgChart1"/>
    <dgm:cxn modelId="{A8AD47A8-F369-5B4C-A784-6E5FF55BFAE9}" type="presParOf" srcId="{40015C85-8523-8745-B491-94F5114A2A12}" destId="{A241648F-35FF-4A44-B4C1-42CA497FF8F6}" srcOrd="2" destOrd="0" presId="urn:microsoft.com/office/officeart/2005/8/layout/orgChart1"/>
    <dgm:cxn modelId="{83B1BDFD-196B-1B47-8292-F2F77A0BA489}" type="presParOf" srcId="{675B7E71-DF7D-F345-9DAB-31D6EABAB5F2}" destId="{0AFF2A67-DF5F-C44F-9076-3935A33FBA26}" srcOrd="2" destOrd="0" presId="urn:microsoft.com/office/officeart/2005/8/layout/orgChart1"/>
    <dgm:cxn modelId="{CA6FAC7D-44BA-9C40-A227-9066A701E747}" type="presParOf" srcId="{2083BAAD-1CD4-444E-8AD0-792FBA1C2C6B}" destId="{011B7FE2-6CE9-5B4D-BEA0-25E196E2BFD4}" srcOrd="2" destOrd="0" presId="urn:microsoft.com/office/officeart/2005/8/layout/orgChart1"/>
    <dgm:cxn modelId="{804D0796-2EA7-344B-9F9D-42548F485429}" type="presParOf" srcId="{2083BAAD-1CD4-444E-8AD0-792FBA1C2C6B}" destId="{F6A2B8FE-E3B8-A543-A09B-D378D00391FC}" srcOrd="3" destOrd="0" presId="urn:microsoft.com/office/officeart/2005/8/layout/orgChart1"/>
    <dgm:cxn modelId="{A9A4B0EB-F8CB-584C-A637-B74758D80B98}" type="presParOf" srcId="{F6A2B8FE-E3B8-A543-A09B-D378D00391FC}" destId="{1F948EAB-7B0F-9C40-9747-ABEA8372DE41}" srcOrd="0" destOrd="0" presId="urn:microsoft.com/office/officeart/2005/8/layout/orgChart1"/>
    <dgm:cxn modelId="{7F0A9ABB-3D3B-8840-BEAE-6A5F15CF4378}" type="presParOf" srcId="{1F948EAB-7B0F-9C40-9747-ABEA8372DE41}" destId="{A348F362-A552-FA46-AD94-DD5CBD443513}" srcOrd="0" destOrd="0" presId="urn:microsoft.com/office/officeart/2005/8/layout/orgChart1"/>
    <dgm:cxn modelId="{F1EFA8BF-7A99-C94D-BC03-41807B86F542}" type="presParOf" srcId="{1F948EAB-7B0F-9C40-9747-ABEA8372DE41}" destId="{A9A541CA-8FEF-944E-9F8F-170B57842ECA}" srcOrd="1" destOrd="0" presId="urn:microsoft.com/office/officeart/2005/8/layout/orgChart1"/>
    <dgm:cxn modelId="{A3214514-352D-3240-9CEA-423ADC026C32}" type="presParOf" srcId="{F6A2B8FE-E3B8-A543-A09B-D378D00391FC}" destId="{2C0F3D83-8A8D-034B-BEF8-D29C96C7D657}" srcOrd="1" destOrd="0" presId="urn:microsoft.com/office/officeart/2005/8/layout/orgChart1"/>
    <dgm:cxn modelId="{A5613BBC-BB44-A440-BAAF-C319BE32320B}" type="presParOf" srcId="{2C0F3D83-8A8D-034B-BEF8-D29C96C7D657}" destId="{A7AD9A61-BB42-5547-94F4-593F874A9485}" srcOrd="0" destOrd="0" presId="urn:microsoft.com/office/officeart/2005/8/layout/orgChart1"/>
    <dgm:cxn modelId="{B338B9AA-C8CB-2040-A1D7-8BE6D81F0441}" type="presParOf" srcId="{2C0F3D83-8A8D-034B-BEF8-D29C96C7D657}" destId="{8F94BA92-5C90-5D48-A136-D2F13370673F}" srcOrd="1" destOrd="0" presId="urn:microsoft.com/office/officeart/2005/8/layout/orgChart1"/>
    <dgm:cxn modelId="{72119724-9FB7-AB43-A9AA-9F1D34E4FEC1}" type="presParOf" srcId="{8F94BA92-5C90-5D48-A136-D2F13370673F}" destId="{2C92ED98-9C10-434F-9836-AE0BF3057FCB}" srcOrd="0" destOrd="0" presId="urn:microsoft.com/office/officeart/2005/8/layout/orgChart1"/>
    <dgm:cxn modelId="{DEA2836E-F559-BD47-B89E-493DDC8CC752}" type="presParOf" srcId="{2C92ED98-9C10-434F-9836-AE0BF3057FCB}" destId="{BA42C104-B2C6-1949-B624-678EE3758322}" srcOrd="0" destOrd="0" presId="urn:microsoft.com/office/officeart/2005/8/layout/orgChart1"/>
    <dgm:cxn modelId="{26235DFF-12FC-F048-879C-9C05FDF842C5}" type="presParOf" srcId="{2C92ED98-9C10-434F-9836-AE0BF3057FCB}" destId="{FB207A4C-7F89-5B41-93DE-AD4E0B4B1DA1}" srcOrd="1" destOrd="0" presId="urn:microsoft.com/office/officeart/2005/8/layout/orgChart1"/>
    <dgm:cxn modelId="{6FB0C49A-D2CD-7746-AC8E-4277139E8644}" type="presParOf" srcId="{8F94BA92-5C90-5D48-A136-D2F13370673F}" destId="{6DD736A6-8AA3-A646-8DE3-485042D0F35B}" srcOrd="1" destOrd="0" presId="urn:microsoft.com/office/officeart/2005/8/layout/orgChart1"/>
    <dgm:cxn modelId="{955EE613-5A22-4C45-B312-466EECBA42B1}" type="presParOf" srcId="{8F94BA92-5C90-5D48-A136-D2F13370673F}" destId="{995829C4-53BC-5C4A-880A-8BB50260B2F8}" srcOrd="2" destOrd="0" presId="urn:microsoft.com/office/officeart/2005/8/layout/orgChart1"/>
    <dgm:cxn modelId="{9F0A5F63-8AD0-3F45-8386-DFEB9F7006D7}" type="presParOf" srcId="{F6A2B8FE-E3B8-A543-A09B-D378D00391FC}" destId="{3624757B-9826-7746-9CDC-130D26A08421}" srcOrd="2" destOrd="0" presId="urn:microsoft.com/office/officeart/2005/8/layout/orgChart1"/>
    <dgm:cxn modelId="{439DC0C9-CBBA-E149-B2D7-CF2FD30F02BC}" type="presParOf" srcId="{4022D600-B9F8-7541-97F8-C33F451319CB}" destId="{C015F542-0DC0-8A45-8CFE-8F4A0728B2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4E76-5CEA-43F7-946A-34B10ED9C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60BA218-2E1E-4B83-AAE1-16E56E3B18C4}">
      <dgm:prSet phldrT="[Testo]" custT="1"/>
      <dgm:spPr>
        <a:solidFill>
          <a:srgbClr val="2C5F8B"/>
        </a:solidFill>
      </dgm:spPr>
      <dgm:t>
        <a:bodyPr/>
        <a:lstStyle/>
        <a:p>
          <a:r>
            <a:rPr lang="it-IT" sz="2400" u="none" dirty="0" err="1">
              <a:solidFill>
                <a:schemeClr val="bg1"/>
              </a:solidFill>
              <a:latin typeface="Arial"/>
              <a:cs typeface="Arial"/>
            </a:rPr>
            <a:t>Read</a:t>
          </a:r>
          <a:r>
            <a:rPr lang="it-IT" sz="2400" u="none" dirty="0">
              <a:solidFill>
                <a:schemeClr val="bg1"/>
              </a:solidFill>
              <a:latin typeface="Arial"/>
              <a:cs typeface="Arial"/>
            </a:rPr>
            <a:t> </a:t>
          </a:r>
          <a:r>
            <a:rPr lang="it-IT" sz="2400" u="none" dirty="0" err="1">
              <a:solidFill>
                <a:schemeClr val="bg1"/>
              </a:solidFill>
              <a:latin typeface="Arial"/>
              <a:cs typeface="Arial"/>
            </a:rPr>
            <a:t>mapping</a:t>
          </a:r>
          <a:endParaRPr lang="it-IT" sz="2400" u="none" dirty="0">
            <a:solidFill>
              <a:schemeClr val="bg1"/>
            </a:solidFill>
            <a:latin typeface="Arial"/>
            <a:cs typeface="Arial"/>
          </a:endParaRPr>
        </a:p>
      </dgm:t>
    </dgm:pt>
    <dgm:pt modelId="{E827F939-8D52-4432-B298-DF3C26D2C5CC}" type="parTrans" cxnId="{D394CC53-54AF-4BFF-888C-7EA68B999CA5}">
      <dgm:prSet/>
      <dgm:spPr/>
      <dgm:t>
        <a:bodyPr/>
        <a:lstStyle/>
        <a:p>
          <a:endParaRPr lang="it-IT" u="sng"/>
        </a:p>
      </dgm:t>
    </dgm:pt>
    <dgm:pt modelId="{53CC2B22-07AC-4F4B-9D0D-FD382D2AB6DF}" type="sibTrans" cxnId="{D394CC53-54AF-4BFF-888C-7EA68B999CA5}">
      <dgm:prSet/>
      <dgm:spPr/>
      <dgm:t>
        <a:bodyPr/>
        <a:lstStyle/>
        <a:p>
          <a:endParaRPr lang="it-IT" u="sng"/>
        </a:p>
      </dgm:t>
    </dgm:pt>
    <dgm:pt modelId="{C1B94860-DEAF-466B-8EFF-E9884596E5D4}">
      <dgm:prSet phldrT="[Testo]" custT="1"/>
      <dgm:spPr>
        <a:solidFill>
          <a:srgbClr val="2C5F8B"/>
        </a:solidFill>
      </dgm:spPr>
      <dgm:t>
        <a:bodyPr/>
        <a:lstStyle/>
        <a:p>
          <a:r>
            <a:rPr lang="it-IT" sz="1600" u="none" dirty="0" err="1">
              <a:solidFill>
                <a:schemeClr val="bg1"/>
              </a:solidFill>
              <a:latin typeface="Arial"/>
              <a:cs typeface="Arial"/>
            </a:rPr>
            <a:t>RNA-seq</a:t>
          </a:r>
          <a:r>
            <a:rPr lang="it-IT" sz="1600" u="none" dirty="0">
              <a:solidFill>
                <a:schemeClr val="bg1"/>
              </a:solidFill>
              <a:latin typeface="Arial"/>
              <a:cs typeface="Arial"/>
            </a:rPr>
            <a:t> data</a:t>
          </a:r>
        </a:p>
      </dgm:t>
    </dgm:pt>
    <dgm:pt modelId="{FF5EEFED-F536-4492-8125-8A02BA9DC6D1}" type="parTrans" cxnId="{B067A00F-ACF0-4954-8776-6FCFC0F27B9B}">
      <dgm:prSet/>
      <dgm:spPr>
        <a:effectLst>
          <a:outerShdw blurRad="50800" dist="38100" dir="2700000" algn="tl" rotWithShape="0">
            <a:prstClr val="black">
              <a:alpha val="40000"/>
            </a:prstClr>
          </a:outerShdw>
        </a:effectLst>
      </dgm:spPr>
      <dgm:t>
        <a:bodyPr/>
        <a:lstStyle/>
        <a:p>
          <a:endParaRPr lang="it-IT" u="sng"/>
        </a:p>
      </dgm:t>
    </dgm:pt>
    <dgm:pt modelId="{E77F9CF0-D7F6-44B0-9884-FFD6B4A58144}" type="sibTrans" cxnId="{B067A00F-ACF0-4954-8776-6FCFC0F27B9B}">
      <dgm:prSet/>
      <dgm:spPr/>
      <dgm:t>
        <a:bodyPr/>
        <a:lstStyle/>
        <a:p>
          <a:endParaRPr lang="it-IT" u="sng"/>
        </a:p>
      </dgm:t>
    </dgm:pt>
    <dgm:pt modelId="{A31CEE49-5A66-4E14-A629-1506031E45B1}">
      <dgm:prSet phldrT="[Testo]" custT="1"/>
      <dgm:spPr>
        <a:solidFill>
          <a:srgbClr val="2C5F8B"/>
        </a:solidFill>
      </dgm:spPr>
      <dgm:t>
        <a:bodyPr/>
        <a:lstStyle/>
        <a:p>
          <a:r>
            <a:rPr lang="it-IT" sz="1600" u="none" dirty="0">
              <a:solidFill>
                <a:schemeClr val="bg1"/>
              </a:solidFill>
              <a:latin typeface="Arial"/>
              <a:cs typeface="Arial"/>
            </a:rPr>
            <a:t>Reference </a:t>
          </a:r>
          <a:r>
            <a:rPr lang="it-IT" sz="1600" u="none" dirty="0" err="1">
              <a:solidFill>
                <a:schemeClr val="bg1"/>
              </a:solidFill>
              <a:latin typeface="Arial"/>
              <a:cs typeface="Arial"/>
            </a:rPr>
            <a:t>genome</a:t>
          </a:r>
          <a:endParaRPr lang="it-IT" sz="1600" u="none" dirty="0">
            <a:solidFill>
              <a:schemeClr val="bg1"/>
            </a:solidFill>
            <a:latin typeface="Arial"/>
            <a:cs typeface="Arial"/>
          </a:endParaRPr>
        </a:p>
        <a:p>
          <a:r>
            <a:rPr lang="it-IT" sz="1400" u="none" dirty="0">
              <a:solidFill>
                <a:schemeClr val="bg1"/>
              </a:solidFill>
              <a:latin typeface="Arial"/>
              <a:cs typeface="Arial"/>
            </a:rPr>
            <a:t>+ </a:t>
          </a:r>
          <a:r>
            <a:rPr lang="it-IT" sz="1400" u="none" dirty="0" err="1">
              <a:solidFill>
                <a:schemeClr val="bg1"/>
              </a:solidFill>
              <a:latin typeface="Arial"/>
              <a:cs typeface="Arial"/>
            </a:rPr>
            <a:t>annotations</a:t>
          </a:r>
          <a:endParaRPr lang="it-IT" sz="1400" u="none" dirty="0">
            <a:solidFill>
              <a:schemeClr val="bg1"/>
            </a:solidFill>
            <a:latin typeface="Arial"/>
            <a:cs typeface="Arial"/>
          </a:endParaRPr>
        </a:p>
      </dgm:t>
    </dgm:pt>
    <dgm:pt modelId="{2BCEF804-0104-496F-B5DF-529656E0FF8E}" type="parTrans" cxnId="{7072E6CA-1BCE-4290-AC7B-8BFBDC1880DF}">
      <dgm:prSet/>
      <dgm:spPr>
        <a:effectLst>
          <a:outerShdw blurRad="50800" dist="38100" dir="2700000" algn="tl" rotWithShape="0">
            <a:prstClr val="black">
              <a:alpha val="40000"/>
            </a:prstClr>
          </a:outerShdw>
        </a:effectLst>
      </dgm:spPr>
      <dgm:t>
        <a:bodyPr/>
        <a:lstStyle/>
        <a:p>
          <a:endParaRPr lang="it-IT" u="sng"/>
        </a:p>
      </dgm:t>
    </dgm:pt>
    <dgm:pt modelId="{18FD0557-5B87-4534-901D-B3D4282851B7}" type="sibTrans" cxnId="{7072E6CA-1BCE-4290-AC7B-8BFBDC1880DF}">
      <dgm:prSet/>
      <dgm:spPr/>
      <dgm:t>
        <a:bodyPr/>
        <a:lstStyle/>
        <a:p>
          <a:endParaRPr lang="it-IT" u="sng"/>
        </a:p>
      </dgm:t>
    </dgm:pt>
    <dgm:pt modelId="{0C2F6CD3-62E2-403D-B652-0F43FD2289B6}" type="pres">
      <dgm:prSet presAssocID="{EE674E76-5CEA-43F7-946A-34B10ED9C3C1}" presName="cycle" presStyleCnt="0">
        <dgm:presLayoutVars>
          <dgm:chMax val="1"/>
          <dgm:dir/>
          <dgm:animLvl val="ctr"/>
          <dgm:resizeHandles val="exact"/>
        </dgm:presLayoutVars>
      </dgm:prSet>
      <dgm:spPr/>
    </dgm:pt>
    <dgm:pt modelId="{FB37ECAB-656F-4375-AD3E-2FAEE00B5263}" type="pres">
      <dgm:prSet presAssocID="{E60BA218-2E1E-4B83-AAE1-16E56E3B18C4}" presName="centerShape" presStyleLbl="node0" presStyleIdx="0" presStyleCnt="1" custScaleX="141970" custScaleY="97735" custLinFactNeighborY="10726"/>
      <dgm:spPr/>
    </dgm:pt>
    <dgm:pt modelId="{A9C0FEC6-2C9C-4413-B9A4-0E44173C1B0B}" type="pres">
      <dgm:prSet presAssocID="{FF5EEFED-F536-4492-8125-8A02BA9DC6D1}" presName="parTrans" presStyleLbl="bgSibTrans2D1" presStyleIdx="0" presStyleCnt="2"/>
      <dgm:spPr/>
    </dgm:pt>
    <dgm:pt modelId="{BBF1C519-D524-4DC8-AB8B-17865F408612}" type="pres">
      <dgm:prSet presAssocID="{C1B94860-DEAF-466B-8EFF-E9884596E5D4}" presName="node" presStyleLbl="node1" presStyleIdx="0" presStyleCnt="2" custScaleX="110326" custScaleY="111417" custRadScaleRad="84905" custRadScaleInc="8577">
        <dgm:presLayoutVars>
          <dgm:bulletEnabled val="1"/>
        </dgm:presLayoutVars>
      </dgm:prSet>
      <dgm:spPr/>
    </dgm:pt>
    <dgm:pt modelId="{8D873A36-8157-4CBD-8FD4-EFD3AEADDB95}" type="pres">
      <dgm:prSet presAssocID="{2BCEF804-0104-496F-B5DF-529656E0FF8E}" presName="parTrans" presStyleLbl="bgSibTrans2D1" presStyleIdx="1" presStyleCnt="2"/>
      <dgm:spPr/>
    </dgm:pt>
    <dgm:pt modelId="{03A3C26F-E55E-4090-A42C-458DE0465E7F}" type="pres">
      <dgm:prSet presAssocID="{A31CEE49-5A66-4E14-A629-1506031E45B1}" presName="node" presStyleLbl="node1" presStyleIdx="1" presStyleCnt="2" custScaleX="108177" custScaleY="103546" custRadScaleRad="85861" custRadScaleInc="-7904">
        <dgm:presLayoutVars>
          <dgm:bulletEnabled val="1"/>
        </dgm:presLayoutVars>
      </dgm:prSet>
      <dgm:spPr/>
    </dgm:pt>
  </dgm:ptLst>
  <dgm:cxnLst>
    <dgm:cxn modelId="{06E2F80E-9F45-C04D-8B3F-02F182357D73}" type="presOf" srcId="{C1B94860-DEAF-466B-8EFF-E9884596E5D4}" destId="{BBF1C519-D524-4DC8-AB8B-17865F408612}" srcOrd="0" destOrd="0" presId="urn:microsoft.com/office/officeart/2005/8/layout/radial4"/>
    <dgm:cxn modelId="{B067A00F-ACF0-4954-8776-6FCFC0F27B9B}" srcId="{E60BA218-2E1E-4B83-AAE1-16E56E3B18C4}" destId="{C1B94860-DEAF-466B-8EFF-E9884596E5D4}" srcOrd="0" destOrd="0" parTransId="{FF5EEFED-F536-4492-8125-8A02BA9DC6D1}" sibTransId="{E77F9CF0-D7F6-44B0-9884-FFD6B4A58144}"/>
    <dgm:cxn modelId="{25BEF615-AD71-7E4C-9D0B-57A53334DF1B}" type="presOf" srcId="{FF5EEFED-F536-4492-8125-8A02BA9DC6D1}" destId="{A9C0FEC6-2C9C-4413-B9A4-0E44173C1B0B}" srcOrd="0" destOrd="0" presId="urn:microsoft.com/office/officeart/2005/8/layout/radial4"/>
    <dgm:cxn modelId="{4CCBAA2C-CBDB-4446-A2CA-1BC722159720}" type="presOf" srcId="{EE674E76-5CEA-43F7-946A-34B10ED9C3C1}" destId="{0C2F6CD3-62E2-403D-B652-0F43FD2289B6}" srcOrd="0" destOrd="0" presId="urn:microsoft.com/office/officeart/2005/8/layout/radial4"/>
    <dgm:cxn modelId="{D394CC53-54AF-4BFF-888C-7EA68B999CA5}" srcId="{EE674E76-5CEA-43F7-946A-34B10ED9C3C1}" destId="{E60BA218-2E1E-4B83-AAE1-16E56E3B18C4}" srcOrd="0" destOrd="0" parTransId="{E827F939-8D52-4432-B298-DF3C26D2C5CC}" sibTransId="{53CC2B22-07AC-4F4B-9D0D-FD382D2AB6DF}"/>
    <dgm:cxn modelId="{C6EEC386-9125-F04B-9436-724BA6723068}" type="presOf" srcId="{2BCEF804-0104-496F-B5DF-529656E0FF8E}" destId="{8D873A36-8157-4CBD-8FD4-EFD3AEADDB95}" srcOrd="0" destOrd="0" presId="urn:microsoft.com/office/officeart/2005/8/layout/radial4"/>
    <dgm:cxn modelId="{CC0378C6-022E-DB49-AF27-2BE819706830}" type="presOf" srcId="{A31CEE49-5A66-4E14-A629-1506031E45B1}" destId="{03A3C26F-E55E-4090-A42C-458DE0465E7F}" srcOrd="0" destOrd="0" presId="urn:microsoft.com/office/officeart/2005/8/layout/radial4"/>
    <dgm:cxn modelId="{7072E6CA-1BCE-4290-AC7B-8BFBDC1880DF}" srcId="{E60BA218-2E1E-4B83-AAE1-16E56E3B18C4}" destId="{A31CEE49-5A66-4E14-A629-1506031E45B1}" srcOrd="1" destOrd="0" parTransId="{2BCEF804-0104-496F-B5DF-529656E0FF8E}" sibTransId="{18FD0557-5B87-4534-901D-B3D4282851B7}"/>
    <dgm:cxn modelId="{A0267BE3-C2C2-094B-957B-9347EFF512C2}" type="presOf" srcId="{E60BA218-2E1E-4B83-AAE1-16E56E3B18C4}" destId="{FB37ECAB-656F-4375-AD3E-2FAEE00B5263}" srcOrd="0" destOrd="0" presId="urn:microsoft.com/office/officeart/2005/8/layout/radial4"/>
    <dgm:cxn modelId="{C1937F12-9EE5-D34A-8E27-5A5D80919257}" type="presParOf" srcId="{0C2F6CD3-62E2-403D-B652-0F43FD2289B6}" destId="{FB37ECAB-656F-4375-AD3E-2FAEE00B5263}" srcOrd="0" destOrd="0" presId="urn:microsoft.com/office/officeart/2005/8/layout/radial4"/>
    <dgm:cxn modelId="{B686EC86-BCC3-9B4D-89AA-36F5A61B3F1D}" type="presParOf" srcId="{0C2F6CD3-62E2-403D-B652-0F43FD2289B6}" destId="{A9C0FEC6-2C9C-4413-B9A4-0E44173C1B0B}" srcOrd="1" destOrd="0" presId="urn:microsoft.com/office/officeart/2005/8/layout/radial4"/>
    <dgm:cxn modelId="{2B346AAE-D532-BF43-B4F4-9A624189FE2E}" type="presParOf" srcId="{0C2F6CD3-62E2-403D-B652-0F43FD2289B6}" destId="{BBF1C519-D524-4DC8-AB8B-17865F408612}" srcOrd="2" destOrd="0" presId="urn:microsoft.com/office/officeart/2005/8/layout/radial4"/>
    <dgm:cxn modelId="{B17B211C-10F8-E04E-913E-C4449A0C17CE}" type="presParOf" srcId="{0C2F6CD3-62E2-403D-B652-0F43FD2289B6}" destId="{8D873A36-8157-4CBD-8FD4-EFD3AEADDB95}" srcOrd="3" destOrd="0" presId="urn:microsoft.com/office/officeart/2005/8/layout/radial4"/>
    <dgm:cxn modelId="{A9E703DD-3A9D-8C44-8236-712A1B438E75}" type="presParOf" srcId="{0C2F6CD3-62E2-403D-B652-0F43FD2289B6}" destId="{03A3C26F-E55E-4090-A42C-458DE0465E7F}"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FDDCD-F67A-7348-8388-79EAC02ED5FF}" type="doc">
      <dgm:prSet loTypeId="urn:microsoft.com/office/officeart/2005/8/layout/chevron2" loCatId="" qsTypeId="urn:microsoft.com/office/officeart/2005/8/quickstyle/simple3" qsCatId="simple" csTypeId="urn:microsoft.com/office/officeart/2005/8/colors/colorful4" csCatId="colorful" phldr="1"/>
      <dgm:spPr/>
      <dgm:t>
        <a:bodyPr/>
        <a:lstStyle/>
        <a:p>
          <a:endParaRPr lang="it-IT"/>
        </a:p>
      </dgm:t>
    </dgm:pt>
    <dgm:pt modelId="{B4D0BE9D-AA10-FD4A-82C3-1C0B372A8F27}">
      <dgm:prSet phldrT="[Testo]"/>
      <dgm:spPr/>
      <dgm:t>
        <a:bodyPr/>
        <a:lstStyle/>
        <a:p>
          <a:r>
            <a:rPr lang="it-IT" dirty="0"/>
            <a:t>PTC</a:t>
          </a:r>
        </a:p>
      </dgm:t>
    </dgm:pt>
    <dgm:pt modelId="{8066B551-5BAA-FE41-BA1D-0B26933888EC}" type="parTrans" cxnId="{4751D694-3382-594F-917D-7CC3A0ED221E}">
      <dgm:prSet/>
      <dgm:spPr/>
      <dgm:t>
        <a:bodyPr/>
        <a:lstStyle/>
        <a:p>
          <a:endParaRPr lang="it-IT"/>
        </a:p>
      </dgm:t>
    </dgm:pt>
    <dgm:pt modelId="{D95E6E00-3605-F649-B6EE-5408AFF6BAAA}" type="sibTrans" cxnId="{4751D694-3382-594F-917D-7CC3A0ED221E}">
      <dgm:prSet/>
      <dgm:spPr/>
      <dgm:t>
        <a:bodyPr/>
        <a:lstStyle/>
        <a:p>
          <a:endParaRPr lang="it-IT"/>
        </a:p>
      </dgm:t>
    </dgm:pt>
    <dgm:pt modelId="{FCD5A37A-4B6A-234D-851A-1FCA2FC11CF0}">
      <dgm:prSet phldrT="[Testo]"/>
      <dgm:spPr/>
      <dgm:t>
        <a:bodyPr/>
        <a:lstStyle/>
        <a:p>
          <a:r>
            <a:rPr lang="it-IT" dirty="0">
              <a:latin typeface="Arial"/>
              <a:cs typeface="Arial"/>
            </a:rPr>
            <a:t>RET/PTC1</a:t>
          </a:r>
          <a:endParaRPr lang="it-IT" dirty="0"/>
        </a:p>
      </dgm:t>
    </dgm:pt>
    <dgm:pt modelId="{1D6BE9BB-DA43-2E45-9AF1-86FC270259ED}" type="parTrans" cxnId="{26F34E55-60CE-B340-B1E9-67DB76355F3D}">
      <dgm:prSet/>
      <dgm:spPr/>
      <dgm:t>
        <a:bodyPr/>
        <a:lstStyle/>
        <a:p>
          <a:endParaRPr lang="it-IT"/>
        </a:p>
      </dgm:t>
    </dgm:pt>
    <dgm:pt modelId="{4698631D-529B-0549-A944-94EFC8B57328}" type="sibTrans" cxnId="{26F34E55-60CE-B340-B1E9-67DB76355F3D}">
      <dgm:prSet/>
      <dgm:spPr/>
      <dgm:t>
        <a:bodyPr/>
        <a:lstStyle/>
        <a:p>
          <a:endParaRPr lang="it-IT"/>
        </a:p>
      </dgm:t>
    </dgm:pt>
    <dgm:pt modelId="{CE5349FC-75FC-B045-83BB-84BD96F6F875}">
      <dgm:prSet phldrT="[Testo]"/>
      <dgm:spPr/>
      <dgm:t>
        <a:bodyPr/>
        <a:lstStyle/>
        <a:p>
          <a:r>
            <a:rPr lang="it-IT" dirty="0"/>
            <a:t>FTC/FVPTC</a:t>
          </a:r>
        </a:p>
      </dgm:t>
    </dgm:pt>
    <dgm:pt modelId="{551A7874-4273-EC42-9755-CB92A13D0B46}" type="parTrans" cxnId="{15D1897D-D6A1-2849-8703-404E922B6AB1}">
      <dgm:prSet/>
      <dgm:spPr/>
      <dgm:t>
        <a:bodyPr/>
        <a:lstStyle/>
        <a:p>
          <a:endParaRPr lang="it-IT"/>
        </a:p>
      </dgm:t>
    </dgm:pt>
    <dgm:pt modelId="{DCC60828-5260-C543-94CF-A813B0C21E03}" type="sibTrans" cxnId="{15D1897D-D6A1-2849-8703-404E922B6AB1}">
      <dgm:prSet/>
      <dgm:spPr/>
      <dgm:t>
        <a:bodyPr/>
        <a:lstStyle/>
        <a:p>
          <a:endParaRPr lang="it-IT"/>
        </a:p>
      </dgm:t>
    </dgm:pt>
    <dgm:pt modelId="{BB2B5528-B1EE-4E43-B10A-D2404D17F0C0}">
      <dgm:prSet phldrT="[Testo]"/>
      <dgm:spPr/>
      <dgm:t>
        <a:bodyPr/>
        <a:lstStyle/>
        <a:p>
          <a:r>
            <a:rPr lang="it-IT" dirty="0">
              <a:latin typeface="Arial"/>
              <a:cs typeface="Arial"/>
            </a:rPr>
            <a:t>PAX8-PPARG</a:t>
          </a:r>
          <a:endParaRPr lang="it-IT" dirty="0"/>
        </a:p>
      </dgm:t>
    </dgm:pt>
    <dgm:pt modelId="{4C4C6EA2-FE45-0D4C-946C-8196BADC0F75}" type="parTrans" cxnId="{1C0E6EC3-5B6D-5A42-8389-470D183F426F}">
      <dgm:prSet/>
      <dgm:spPr/>
      <dgm:t>
        <a:bodyPr/>
        <a:lstStyle/>
        <a:p>
          <a:endParaRPr lang="it-IT"/>
        </a:p>
      </dgm:t>
    </dgm:pt>
    <dgm:pt modelId="{63CDB135-8953-6D48-8538-0A3BCAA84C79}" type="sibTrans" cxnId="{1C0E6EC3-5B6D-5A42-8389-470D183F426F}">
      <dgm:prSet/>
      <dgm:spPr/>
      <dgm:t>
        <a:bodyPr/>
        <a:lstStyle/>
        <a:p>
          <a:endParaRPr lang="it-IT"/>
        </a:p>
      </dgm:t>
    </dgm:pt>
    <dgm:pt modelId="{F6B9BD3A-A28D-954E-9CCD-C870ABC24662}">
      <dgm:prSet phldrT="[Testo]"/>
      <dgm:spPr/>
      <dgm:t>
        <a:bodyPr/>
        <a:lstStyle/>
        <a:p>
          <a:r>
            <a:rPr lang="it-IT" dirty="0">
              <a:latin typeface="Arial"/>
              <a:cs typeface="Arial"/>
            </a:rPr>
            <a:t>RET/PTC3</a:t>
          </a:r>
          <a:endParaRPr lang="it-IT" dirty="0"/>
        </a:p>
      </dgm:t>
    </dgm:pt>
    <dgm:pt modelId="{30B573C1-D69E-7745-BD17-21C5CCD7511E}" type="parTrans" cxnId="{023153D5-EAA0-494F-9ED3-61BBC169510E}">
      <dgm:prSet/>
      <dgm:spPr/>
      <dgm:t>
        <a:bodyPr/>
        <a:lstStyle/>
        <a:p>
          <a:endParaRPr lang="it-IT"/>
        </a:p>
      </dgm:t>
    </dgm:pt>
    <dgm:pt modelId="{C11BB87D-8360-134E-8D67-685122ADF426}" type="sibTrans" cxnId="{023153D5-EAA0-494F-9ED3-61BBC169510E}">
      <dgm:prSet/>
      <dgm:spPr/>
      <dgm:t>
        <a:bodyPr/>
        <a:lstStyle/>
        <a:p>
          <a:endParaRPr lang="it-IT"/>
        </a:p>
      </dgm:t>
    </dgm:pt>
    <dgm:pt modelId="{5815DF18-5CD3-154F-BE70-B769ACB001A0}" type="pres">
      <dgm:prSet presAssocID="{2C0FDDCD-F67A-7348-8388-79EAC02ED5FF}" presName="linearFlow" presStyleCnt="0">
        <dgm:presLayoutVars>
          <dgm:dir/>
          <dgm:animLvl val="lvl"/>
          <dgm:resizeHandles val="exact"/>
        </dgm:presLayoutVars>
      </dgm:prSet>
      <dgm:spPr/>
    </dgm:pt>
    <dgm:pt modelId="{5C34E885-29E9-4A4D-AF35-56AAC9180175}" type="pres">
      <dgm:prSet presAssocID="{B4D0BE9D-AA10-FD4A-82C3-1C0B372A8F27}" presName="composite" presStyleCnt="0"/>
      <dgm:spPr/>
    </dgm:pt>
    <dgm:pt modelId="{A403D741-CA49-AE48-9F4D-6FF026938771}" type="pres">
      <dgm:prSet presAssocID="{B4D0BE9D-AA10-FD4A-82C3-1C0B372A8F27}" presName="parentText" presStyleLbl="alignNode1" presStyleIdx="0" presStyleCnt="2">
        <dgm:presLayoutVars>
          <dgm:chMax val="1"/>
          <dgm:bulletEnabled val="1"/>
        </dgm:presLayoutVars>
      </dgm:prSet>
      <dgm:spPr/>
    </dgm:pt>
    <dgm:pt modelId="{E6CCA586-FB4D-364A-98C5-40C9BB1F2ED4}" type="pres">
      <dgm:prSet presAssocID="{B4D0BE9D-AA10-FD4A-82C3-1C0B372A8F27}" presName="descendantText" presStyleLbl="alignAcc1" presStyleIdx="0" presStyleCnt="2">
        <dgm:presLayoutVars>
          <dgm:bulletEnabled val="1"/>
        </dgm:presLayoutVars>
      </dgm:prSet>
      <dgm:spPr/>
    </dgm:pt>
    <dgm:pt modelId="{0C82568C-867D-EB44-9CC5-A9DF18687AD3}" type="pres">
      <dgm:prSet presAssocID="{D95E6E00-3605-F649-B6EE-5408AFF6BAAA}" presName="sp" presStyleCnt="0"/>
      <dgm:spPr/>
    </dgm:pt>
    <dgm:pt modelId="{614C7F22-6AFF-F147-B716-CA74430F61AA}" type="pres">
      <dgm:prSet presAssocID="{CE5349FC-75FC-B045-83BB-84BD96F6F875}" presName="composite" presStyleCnt="0"/>
      <dgm:spPr/>
    </dgm:pt>
    <dgm:pt modelId="{6105E5DB-12FB-154B-A1EE-9CDEDE023811}" type="pres">
      <dgm:prSet presAssocID="{CE5349FC-75FC-B045-83BB-84BD96F6F875}" presName="parentText" presStyleLbl="alignNode1" presStyleIdx="1" presStyleCnt="2">
        <dgm:presLayoutVars>
          <dgm:chMax val="1"/>
          <dgm:bulletEnabled val="1"/>
        </dgm:presLayoutVars>
      </dgm:prSet>
      <dgm:spPr/>
    </dgm:pt>
    <dgm:pt modelId="{EC101583-80C7-7946-B68C-5F290965AED5}" type="pres">
      <dgm:prSet presAssocID="{CE5349FC-75FC-B045-83BB-84BD96F6F875}" presName="descendantText" presStyleLbl="alignAcc1" presStyleIdx="1" presStyleCnt="2">
        <dgm:presLayoutVars>
          <dgm:bulletEnabled val="1"/>
        </dgm:presLayoutVars>
      </dgm:prSet>
      <dgm:spPr/>
    </dgm:pt>
  </dgm:ptLst>
  <dgm:cxnLst>
    <dgm:cxn modelId="{26F34E55-60CE-B340-B1E9-67DB76355F3D}" srcId="{B4D0BE9D-AA10-FD4A-82C3-1C0B372A8F27}" destId="{FCD5A37A-4B6A-234D-851A-1FCA2FC11CF0}" srcOrd="0" destOrd="0" parTransId="{1D6BE9BB-DA43-2E45-9AF1-86FC270259ED}" sibTransId="{4698631D-529B-0549-A944-94EFC8B57328}"/>
    <dgm:cxn modelId="{03AF4060-F5B8-2C41-BCAB-4A4B562D464B}" type="presOf" srcId="{F6B9BD3A-A28D-954E-9CCD-C870ABC24662}" destId="{E6CCA586-FB4D-364A-98C5-40C9BB1F2ED4}" srcOrd="0" destOrd="1" presId="urn:microsoft.com/office/officeart/2005/8/layout/chevron2"/>
    <dgm:cxn modelId="{15D1897D-D6A1-2849-8703-404E922B6AB1}" srcId="{2C0FDDCD-F67A-7348-8388-79EAC02ED5FF}" destId="{CE5349FC-75FC-B045-83BB-84BD96F6F875}" srcOrd="1" destOrd="0" parTransId="{551A7874-4273-EC42-9755-CB92A13D0B46}" sibTransId="{DCC60828-5260-C543-94CF-A813B0C21E03}"/>
    <dgm:cxn modelId="{B643C380-CC4E-AD4B-B3AC-7B5C31BE2E24}" type="presOf" srcId="{CE5349FC-75FC-B045-83BB-84BD96F6F875}" destId="{6105E5DB-12FB-154B-A1EE-9CDEDE023811}" srcOrd="0" destOrd="0" presId="urn:microsoft.com/office/officeart/2005/8/layout/chevron2"/>
    <dgm:cxn modelId="{4751D694-3382-594F-917D-7CC3A0ED221E}" srcId="{2C0FDDCD-F67A-7348-8388-79EAC02ED5FF}" destId="{B4D0BE9D-AA10-FD4A-82C3-1C0B372A8F27}" srcOrd="0" destOrd="0" parTransId="{8066B551-5BAA-FE41-BA1D-0B26933888EC}" sibTransId="{D95E6E00-3605-F649-B6EE-5408AFF6BAAA}"/>
    <dgm:cxn modelId="{D6C6A4AC-72E9-BB45-B1D7-4D4628D7E2EA}" type="presOf" srcId="{2C0FDDCD-F67A-7348-8388-79EAC02ED5FF}" destId="{5815DF18-5CD3-154F-BE70-B769ACB001A0}" srcOrd="0" destOrd="0" presId="urn:microsoft.com/office/officeart/2005/8/layout/chevron2"/>
    <dgm:cxn modelId="{4ECBE3BD-105B-0A46-A42D-DC845F84402F}" type="presOf" srcId="{FCD5A37A-4B6A-234D-851A-1FCA2FC11CF0}" destId="{E6CCA586-FB4D-364A-98C5-40C9BB1F2ED4}" srcOrd="0" destOrd="0" presId="urn:microsoft.com/office/officeart/2005/8/layout/chevron2"/>
    <dgm:cxn modelId="{1C0E6EC3-5B6D-5A42-8389-470D183F426F}" srcId="{CE5349FC-75FC-B045-83BB-84BD96F6F875}" destId="{BB2B5528-B1EE-4E43-B10A-D2404D17F0C0}" srcOrd="0" destOrd="0" parTransId="{4C4C6EA2-FE45-0D4C-946C-8196BADC0F75}" sibTransId="{63CDB135-8953-6D48-8538-0A3BCAA84C79}"/>
    <dgm:cxn modelId="{023153D5-EAA0-494F-9ED3-61BBC169510E}" srcId="{B4D0BE9D-AA10-FD4A-82C3-1C0B372A8F27}" destId="{F6B9BD3A-A28D-954E-9CCD-C870ABC24662}" srcOrd="1" destOrd="0" parTransId="{30B573C1-D69E-7745-BD17-21C5CCD7511E}" sibTransId="{C11BB87D-8360-134E-8D67-685122ADF426}"/>
    <dgm:cxn modelId="{442454F6-4721-3641-8E0F-958E1587EE3F}" type="presOf" srcId="{BB2B5528-B1EE-4E43-B10A-D2404D17F0C0}" destId="{EC101583-80C7-7946-B68C-5F290965AED5}" srcOrd="0" destOrd="0" presId="urn:microsoft.com/office/officeart/2005/8/layout/chevron2"/>
    <dgm:cxn modelId="{0AE0EAFC-9F03-A04B-AB05-936DE0E7C62F}" type="presOf" srcId="{B4D0BE9D-AA10-FD4A-82C3-1C0B372A8F27}" destId="{A403D741-CA49-AE48-9F4D-6FF026938771}" srcOrd="0" destOrd="0" presId="urn:microsoft.com/office/officeart/2005/8/layout/chevron2"/>
    <dgm:cxn modelId="{2CB3B973-487E-9B4D-879C-150BC637213D}" type="presParOf" srcId="{5815DF18-5CD3-154F-BE70-B769ACB001A0}" destId="{5C34E885-29E9-4A4D-AF35-56AAC9180175}" srcOrd="0" destOrd="0" presId="urn:microsoft.com/office/officeart/2005/8/layout/chevron2"/>
    <dgm:cxn modelId="{5B69036A-8B69-0B43-9A00-9BCC0B074FA7}" type="presParOf" srcId="{5C34E885-29E9-4A4D-AF35-56AAC9180175}" destId="{A403D741-CA49-AE48-9F4D-6FF026938771}" srcOrd="0" destOrd="0" presId="urn:microsoft.com/office/officeart/2005/8/layout/chevron2"/>
    <dgm:cxn modelId="{6C2B190B-9EAE-0943-9F88-E245E66BDB3D}" type="presParOf" srcId="{5C34E885-29E9-4A4D-AF35-56AAC9180175}" destId="{E6CCA586-FB4D-364A-98C5-40C9BB1F2ED4}" srcOrd="1" destOrd="0" presId="urn:microsoft.com/office/officeart/2005/8/layout/chevron2"/>
    <dgm:cxn modelId="{AD50059E-A713-694C-AE7E-F69792A48A56}" type="presParOf" srcId="{5815DF18-5CD3-154F-BE70-B769ACB001A0}" destId="{0C82568C-867D-EB44-9CC5-A9DF18687AD3}" srcOrd="1" destOrd="0" presId="urn:microsoft.com/office/officeart/2005/8/layout/chevron2"/>
    <dgm:cxn modelId="{6060A28E-600E-FB48-8C24-1D0F3C95A112}" type="presParOf" srcId="{5815DF18-5CD3-154F-BE70-B769ACB001A0}" destId="{614C7F22-6AFF-F147-B716-CA74430F61AA}" srcOrd="2" destOrd="0" presId="urn:microsoft.com/office/officeart/2005/8/layout/chevron2"/>
    <dgm:cxn modelId="{79FF236F-7DC0-CE40-9FC9-691BDC7420F5}" type="presParOf" srcId="{614C7F22-6AFF-F147-B716-CA74430F61AA}" destId="{6105E5DB-12FB-154B-A1EE-9CDEDE023811}" srcOrd="0" destOrd="0" presId="urn:microsoft.com/office/officeart/2005/8/layout/chevron2"/>
    <dgm:cxn modelId="{EE6266B7-F573-9844-B775-D8F7DBD3CA63}" type="presParOf" srcId="{614C7F22-6AFF-F147-B716-CA74430F61AA}" destId="{EC101583-80C7-7946-B68C-5F290965AED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9A61-BB42-5547-94F4-593F874A9485}">
      <dsp:nvSpPr>
        <dsp:cNvPr id="0" name=""/>
        <dsp:cNvSpPr/>
      </dsp:nvSpPr>
      <dsp:spPr>
        <a:xfrm>
          <a:off x="4317159"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1B7FE2-6CE9-5B4D-BEA0-25E196E2BFD4}">
      <dsp:nvSpPr>
        <dsp:cNvPr id="0" name=""/>
        <dsp:cNvSpPr/>
      </dsp:nvSpPr>
      <dsp:spPr>
        <a:xfrm>
          <a:off x="3662584" y="1600945"/>
          <a:ext cx="1931793" cy="670540"/>
        </a:xfrm>
        <a:custGeom>
          <a:avLst/>
          <a:gdLst/>
          <a:ahLst/>
          <a:cxnLst/>
          <a:rect l="0" t="0" r="0" b="0"/>
          <a:pathLst>
            <a:path>
              <a:moveTo>
                <a:pt x="0" y="0"/>
              </a:moveTo>
              <a:lnTo>
                <a:pt x="0" y="335270"/>
              </a:lnTo>
              <a:lnTo>
                <a:pt x="1931793" y="335270"/>
              </a:lnTo>
              <a:lnTo>
                <a:pt x="1931793"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A6AB-DF70-8E44-883C-DB4B06C2E788}">
      <dsp:nvSpPr>
        <dsp:cNvPr id="0" name=""/>
        <dsp:cNvSpPr/>
      </dsp:nvSpPr>
      <dsp:spPr>
        <a:xfrm>
          <a:off x="453571"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9110-DFD0-5A4E-A249-528A99BA9B3A}">
      <dsp:nvSpPr>
        <dsp:cNvPr id="0" name=""/>
        <dsp:cNvSpPr/>
      </dsp:nvSpPr>
      <dsp:spPr>
        <a:xfrm>
          <a:off x="1730790" y="1600945"/>
          <a:ext cx="1931793" cy="670540"/>
        </a:xfrm>
        <a:custGeom>
          <a:avLst/>
          <a:gdLst/>
          <a:ahLst/>
          <a:cxnLst/>
          <a:rect l="0" t="0" r="0" b="0"/>
          <a:pathLst>
            <a:path>
              <a:moveTo>
                <a:pt x="1931793" y="0"/>
              </a:moveTo>
              <a:lnTo>
                <a:pt x="1931793" y="335270"/>
              </a:lnTo>
              <a:lnTo>
                <a:pt x="0" y="335270"/>
              </a:lnTo>
              <a:lnTo>
                <a:pt x="0"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8D9A66-95A6-7A47-8461-159E7D14E98D}">
      <dsp:nvSpPr>
        <dsp:cNvPr id="0" name=""/>
        <dsp:cNvSpPr/>
      </dsp:nvSpPr>
      <dsp:spPr>
        <a:xfrm>
          <a:off x="2066060" y="4422"/>
          <a:ext cx="3193047" cy="1596523"/>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Available reference genome?</a:t>
          </a:r>
        </a:p>
      </dsp:txBody>
      <dsp:txXfrm>
        <a:off x="2066060" y="4422"/>
        <a:ext cx="3193047" cy="1596523"/>
      </dsp:txXfrm>
    </dsp:sp>
    <dsp:sp modelId="{DA62EEAB-F1D0-644B-9539-0E2D4AEF49D4}">
      <dsp:nvSpPr>
        <dsp:cNvPr id="0" name=""/>
        <dsp:cNvSpPr/>
      </dsp:nvSpPr>
      <dsp:spPr>
        <a:xfrm>
          <a:off x="134266" y="2271486"/>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YES</a:t>
          </a:r>
        </a:p>
      </dsp:txBody>
      <dsp:txXfrm>
        <a:off x="134266" y="2271486"/>
        <a:ext cx="3193047" cy="1596523"/>
      </dsp:txXfrm>
    </dsp:sp>
    <dsp:sp modelId="{469E4C93-6F5B-AB47-AA72-5A4416F871BB}">
      <dsp:nvSpPr>
        <dsp:cNvPr id="0" name=""/>
        <dsp:cNvSpPr/>
      </dsp:nvSpPr>
      <dsp:spPr>
        <a:xfrm>
          <a:off x="932528" y="4538550"/>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Reads to genome mapping for </a:t>
          </a:r>
          <a:r>
            <a:rPr lang="en-US" sz="2800" kern="1200" dirty="0" err="1">
              <a:solidFill>
                <a:schemeClr val="tx1"/>
              </a:solidFill>
            </a:rPr>
            <a:t>transcriptome</a:t>
          </a:r>
          <a:r>
            <a:rPr lang="en-US" sz="2800" kern="1200" dirty="0">
              <a:solidFill>
                <a:schemeClr val="tx1"/>
              </a:solidFill>
            </a:rPr>
            <a:t> reconstruction</a:t>
          </a:r>
        </a:p>
      </dsp:txBody>
      <dsp:txXfrm>
        <a:off x="932528" y="4538550"/>
        <a:ext cx="3193047" cy="1596523"/>
      </dsp:txXfrm>
    </dsp:sp>
    <dsp:sp modelId="{A348F362-A552-FA46-AD94-DD5CBD443513}">
      <dsp:nvSpPr>
        <dsp:cNvPr id="0" name=""/>
        <dsp:cNvSpPr/>
      </dsp:nvSpPr>
      <dsp:spPr>
        <a:xfrm>
          <a:off x="3997854" y="2271486"/>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NO</a:t>
          </a:r>
        </a:p>
      </dsp:txBody>
      <dsp:txXfrm>
        <a:off x="3997854" y="2271486"/>
        <a:ext cx="3193047" cy="1596523"/>
      </dsp:txXfrm>
    </dsp:sp>
    <dsp:sp modelId="{BA42C104-B2C6-1949-B624-678EE3758322}">
      <dsp:nvSpPr>
        <dsp:cNvPr id="0" name=""/>
        <dsp:cNvSpPr/>
      </dsp:nvSpPr>
      <dsp:spPr>
        <a:xfrm>
          <a:off x="4796116" y="4538550"/>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 novo </a:t>
          </a:r>
          <a:r>
            <a:rPr lang="en-US" sz="2800" kern="1200" dirty="0" err="1">
              <a:solidFill>
                <a:schemeClr val="tx1"/>
              </a:solidFill>
            </a:rPr>
            <a:t>transcriptome</a:t>
          </a:r>
          <a:r>
            <a:rPr lang="en-US" sz="2800" kern="1200" dirty="0">
              <a:solidFill>
                <a:schemeClr val="tx1"/>
              </a:solidFill>
            </a:rPr>
            <a:t> assembly</a:t>
          </a:r>
        </a:p>
      </dsp:txBody>
      <dsp:txXfrm>
        <a:off x="4796116" y="4538550"/>
        <a:ext cx="3193047" cy="159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ECAB-656F-4375-AD3E-2FAEE00B5263}">
      <dsp:nvSpPr>
        <dsp:cNvPr id="0" name=""/>
        <dsp:cNvSpPr/>
      </dsp:nvSpPr>
      <dsp:spPr>
        <a:xfrm>
          <a:off x="1090723" y="1800185"/>
          <a:ext cx="1760834" cy="1212193"/>
        </a:xfrm>
        <a:prstGeom prst="ellipse">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u="none" kern="1200" dirty="0" err="1">
              <a:solidFill>
                <a:schemeClr val="bg1"/>
              </a:solidFill>
              <a:latin typeface="Arial"/>
              <a:cs typeface="Arial"/>
            </a:rPr>
            <a:t>Read</a:t>
          </a:r>
          <a:r>
            <a:rPr lang="it-IT" sz="2400" u="none" kern="1200" dirty="0">
              <a:solidFill>
                <a:schemeClr val="bg1"/>
              </a:solidFill>
              <a:latin typeface="Arial"/>
              <a:cs typeface="Arial"/>
            </a:rPr>
            <a:t> </a:t>
          </a:r>
          <a:r>
            <a:rPr lang="it-IT" sz="2400" u="none" kern="1200" dirty="0" err="1">
              <a:solidFill>
                <a:schemeClr val="bg1"/>
              </a:solidFill>
              <a:latin typeface="Arial"/>
              <a:cs typeface="Arial"/>
            </a:rPr>
            <a:t>mapping</a:t>
          </a:r>
          <a:endParaRPr lang="it-IT" sz="2400" u="none" kern="1200" dirty="0">
            <a:solidFill>
              <a:schemeClr val="bg1"/>
            </a:solidFill>
            <a:latin typeface="Arial"/>
            <a:cs typeface="Arial"/>
          </a:endParaRPr>
        </a:p>
      </dsp:txBody>
      <dsp:txXfrm>
        <a:off x="1348591" y="1977707"/>
        <a:ext cx="1245098" cy="857149"/>
      </dsp:txXfrm>
    </dsp:sp>
    <dsp:sp modelId="{A9C0FEC6-2C9C-4413-B9A4-0E44173C1B0B}">
      <dsp:nvSpPr>
        <dsp:cNvPr id="0" name=""/>
        <dsp:cNvSpPr/>
      </dsp:nvSpPr>
      <dsp:spPr>
        <a:xfrm rot="13903423">
          <a:off x="745443" y="1279646"/>
          <a:ext cx="952304"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BF1C519-D524-4DC8-AB8B-17865F408612}">
      <dsp:nvSpPr>
        <dsp:cNvPr id="0" name=""/>
        <dsp:cNvSpPr/>
      </dsp:nvSpPr>
      <dsp:spPr>
        <a:xfrm>
          <a:off x="276671" y="557473"/>
          <a:ext cx="1299940" cy="1050236"/>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err="1">
              <a:solidFill>
                <a:schemeClr val="bg1"/>
              </a:solidFill>
              <a:latin typeface="Arial"/>
              <a:cs typeface="Arial"/>
            </a:rPr>
            <a:t>RNA-seq</a:t>
          </a:r>
          <a:r>
            <a:rPr lang="it-IT" sz="1600" u="none" kern="1200" dirty="0">
              <a:solidFill>
                <a:schemeClr val="bg1"/>
              </a:solidFill>
              <a:latin typeface="Arial"/>
              <a:cs typeface="Arial"/>
            </a:rPr>
            <a:t> data</a:t>
          </a:r>
        </a:p>
      </dsp:txBody>
      <dsp:txXfrm>
        <a:off x="307431" y="588233"/>
        <a:ext cx="1238420" cy="988716"/>
      </dsp:txXfrm>
    </dsp:sp>
    <dsp:sp modelId="{8D873A36-8157-4CBD-8FD4-EFD3AEADDB95}">
      <dsp:nvSpPr>
        <dsp:cNvPr id="0" name=""/>
        <dsp:cNvSpPr/>
      </dsp:nvSpPr>
      <dsp:spPr>
        <a:xfrm rot="18531982">
          <a:off x="2254107" y="1281064"/>
          <a:ext cx="962876"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3A3C26F-E55E-4090-A42C-458DE0465E7F}">
      <dsp:nvSpPr>
        <dsp:cNvPr id="0" name=""/>
        <dsp:cNvSpPr/>
      </dsp:nvSpPr>
      <dsp:spPr>
        <a:xfrm>
          <a:off x="2400341" y="594930"/>
          <a:ext cx="1274619" cy="976042"/>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a:solidFill>
                <a:schemeClr val="bg1"/>
              </a:solidFill>
              <a:latin typeface="Arial"/>
              <a:cs typeface="Arial"/>
            </a:rPr>
            <a:t>Reference </a:t>
          </a:r>
          <a:r>
            <a:rPr lang="it-IT" sz="1600" u="none" kern="1200" dirty="0" err="1">
              <a:solidFill>
                <a:schemeClr val="bg1"/>
              </a:solidFill>
              <a:latin typeface="Arial"/>
              <a:cs typeface="Arial"/>
            </a:rPr>
            <a:t>genome</a:t>
          </a:r>
          <a:endParaRPr lang="it-IT" sz="1600" u="none" kern="1200" dirty="0">
            <a:solidFill>
              <a:schemeClr val="bg1"/>
            </a:solidFill>
            <a:latin typeface="Arial"/>
            <a:cs typeface="Arial"/>
          </a:endParaRPr>
        </a:p>
        <a:p>
          <a:pPr marL="0" lvl="0" indent="0" algn="ctr" defTabSz="711200">
            <a:lnSpc>
              <a:spcPct val="90000"/>
            </a:lnSpc>
            <a:spcBef>
              <a:spcPct val="0"/>
            </a:spcBef>
            <a:spcAft>
              <a:spcPct val="35000"/>
            </a:spcAft>
            <a:buNone/>
          </a:pPr>
          <a:r>
            <a:rPr lang="it-IT" sz="1400" u="none" kern="1200" dirty="0">
              <a:solidFill>
                <a:schemeClr val="bg1"/>
              </a:solidFill>
              <a:latin typeface="Arial"/>
              <a:cs typeface="Arial"/>
            </a:rPr>
            <a:t>+ </a:t>
          </a:r>
          <a:r>
            <a:rPr lang="it-IT" sz="1400" u="none" kern="1200" dirty="0" err="1">
              <a:solidFill>
                <a:schemeClr val="bg1"/>
              </a:solidFill>
              <a:latin typeface="Arial"/>
              <a:cs typeface="Arial"/>
            </a:rPr>
            <a:t>annotations</a:t>
          </a:r>
          <a:endParaRPr lang="it-IT" sz="1400" u="none" kern="1200" dirty="0">
            <a:solidFill>
              <a:schemeClr val="bg1"/>
            </a:solidFill>
            <a:latin typeface="Arial"/>
            <a:cs typeface="Arial"/>
          </a:endParaRPr>
        </a:p>
      </dsp:txBody>
      <dsp:txXfrm>
        <a:off x="2428928" y="623517"/>
        <a:ext cx="1217445" cy="918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D741-CA49-AE48-9F4D-6FF026938771}">
      <dsp:nvSpPr>
        <dsp:cNvPr id="0" name=""/>
        <dsp:cNvSpPr/>
      </dsp:nvSpPr>
      <dsp:spPr>
        <a:xfrm rot="5400000">
          <a:off x="-207848" y="209639"/>
          <a:ext cx="1385658" cy="969960"/>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PTC</a:t>
          </a:r>
        </a:p>
      </dsp:txBody>
      <dsp:txXfrm rot="-5400000">
        <a:off x="1" y="486770"/>
        <a:ext cx="969960" cy="415698"/>
      </dsp:txXfrm>
    </dsp:sp>
    <dsp:sp modelId="{E6CCA586-FB4D-364A-98C5-40C9BB1F2ED4}">
      <dsp:nvSpPr>
        <dsp:cNvPr id="0" name=""/>
        <dsp:cNvSpPr/>
      </dsp:nvSpPr>
      <dsp:spPr>
        <a:xfrm rot="5400000">
          <a:off x="1871761" y="-900010"/>
          <a:ext cx="900677" cy="270427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RET/PTC1</a:t>
          </a:r>
          <a:endParaRPr lang="it-IT" sz="2500" kern="1200" dirty="0"/>
        </a:p>
        <a:p>
          <a:pPr marL="228600" lvl="1" indent="-228600" algn="l" defTabSz="1111250">
            <a:lnSpc>
              <a:spcPct val="90000"/>
            </a:lnSpc>
            <a:spcBef>
              <a:spcPct val="0"/>
            </a:spcBef>
            <a:spcAft>
              <a:spcPct val="15000"/>
            </a:spcAft>
            <a:buChar char="•"/>
          </a:pPr>
          <a:r>
            <a:rPr lang="it-IT" sz="2500" kern="1200" dirty="0">
              <a:latin typeface="Arial"/>
              <a:cs typeface="Arial"/>
            </a:rPr>
            <a:t>RET/PTC3</a:t>
          </a:r>
          <a:endParaRPr lang="it-IT" sz="2500" kern="1200" dirty="0"/>
        </a:p>
      </dsp:txBody>
      <dsp:txXfrm rot="-5400000">
        <a:off x="969961" y="45757"/>
        <a:ext cx="2660312" cy="812743"/>
      </dsp:txXfrm>
    </dsp:sp>
    <dsp:sp modelId="{6105E5DB-12FB-154B-A1EE-9CDEDE023811}">
      <dsp:nvSpPr>
        <dsp:cNvPr id="0" name=""/>
        <dsp:cNvSpPr/>
      </dsp:nvSpPr>
      <dsp:spPr>
        <a:xfrm rot="5400000">
          <a:off x="-207848" y="1354175"/>
          <a:ext cx="1385658" cy="969960"/>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it-IT" sz="1700" kern="1200" dirty="0"/>
            <a:t>FTC/FVPTC</a:t>
          </a:r>
        </a:p>
      </dsp:txBody>
      <dsp:txXfrm rot="-5400000">
        <a:off x="1" y="1631306"/>
        <a:ext cx="969960" cy="415698"/>
      </dsp:txXfrm>
    </dsp:sp>
    <dsp:sp modelId="{EC101583-80C7-7946-B68C-5F290965AED5}">
      <dsp:nvSpPr>
        <dsp:cNvPr id="0" name=""/>
        <dsp:cNvSpPr/>
      </dsp:nvSpPr>
      <dsp:spPr>
        <a:xfrm rot="5400000">
          <a:off x="1871761" y="244525"/>
          <a:ext cx="900677" cy="2704279"/>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it-IT" sz="2500" kern="1200" dirty="0">
              <a:latin typeface="Arial"/>
              <a:cs typeface="Arial"/>
            </a:rPr>
            <a:t>PAX8-PPARG</a:t>
          </a:r>
          <a:endParaRPr lang="it-IT" sz="2500" kern="1200" dirty="0"/>
        </a:p>
      </dsp:txBody>
      <dsp:txXfrm rot="-5400000">
        <a:off x="969961" y="1190293"/>
        <a:ext cx="2660312" cy="8127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8F2DE-AD82-4448-8BF5-30F4F4A7E13F}" type="datetimeFigureOut">
              <a:rPr lang="it-IT" smtClean="0"/>
              <a:t>07/11/23</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375E-9229-1A45-AF8D-6AEACB3EC421}" type="slidenum">
              <a:rPr lang="en-US" smtClean="0"/>
              <a:t>‹N›</a:t>
            </a:fld>
            <a:endParaRPr lang="en-US"/>
          </a:p>
        </p:txBody>
      </p:sp>
    </p:spTree>
    <p:extLst>
      <p:ext uri="{BB962C8B-B14F-4D97-AF65-F5344CB8AC3E}">
        <p14:creationId xmlns:p14="http://schemas.microsoft.com/office/powerpoint/2010/main" val="205013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it.wikipedia.org/wiki/Enzima"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it.wikipedia.org/wiki/Tirosin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a:t>
            </a:fld>
            <a:endParaRPr lang="it-IT" dirty="0"/>
          </a:p>
        </p:txBody>
      </p:sp>
    </p:spTree>
    <p:extLst>
      <p:ext uri="{BB962C8B-B14F-4D97-AF65-F5344CB8AC3E}">
        <p14:creationId xmlns:p14="http://schemas.microsoft.com/office/powerpoint/2010/main" val="6020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867766">
              <a:defRPr/>
            </a:pPr>
            <a:r>
              <a:rPr lang="it-IT" sz="1400" dirty="0"/>
              <a:t>In the </a:t>
            </a:r>
            <a:r>
              <a:rPr lang="it-IT" sz="1400" dirty="0" err="1"/>
              <a:t>picture</a:t>
            </a:r>
            <a:r>
              <a:rPr lang="it-IT" sz="1400" dirty="0"/>
              <a:t> </a:t>
            </a:r>
            <a:r>
              <a:rPr lang="it-IT" sz="1400" dirty="0" err="1"/>
              <a:t>you</a:t>
            </a:r>
            <a:r>
              <a:rPr lang="it-IT" sz="1400" dirty="0"/>
              <a:t> </a:t>
            </a:r>
            <a:r>
              <a:rPr lang="it-IT" sz="1400" dirty="0" err="1"/>
              <a:t>see</a:t>
            </a:r>
            <a:r>
              <a:rPr lang="it-IT" sz="1400" dirty="0"/>
              <a:t> a </a:t>
            </a:r>
            <a:r>
              <a:rPr lang="it-IT" sz="1400" dirty="0" err="1"/>
              <a:t>region</a:t>
            </a:r>
            <a:r>
              <a:rPr lang="it-IT" sz="1400" dirty="0"/>
              <a:t> of the human </a:t>
            </a:r>
            <a:r>
              <a:rPr lang="it-IT" sz="1400" dirty="0" err="1"/>
              <a:t>genome</a:t>
            </a:r>
            <a:r>
              <a:rPr lang="it-IT" sz="1400" dirty="0"/>
              <a:t>, </a:t>
            </a:r>
            <a:r>
              <a:rPr lang="it-IT" sz="1400" dirty="0" err="1"/>
              <a:t>visualised</a:t>
            </a:r>
            <a:r>
              <a:rPr lang="it-IT" sz="1400" dirty="0"/>
              <a:t> </a:t>
            </a:r>
            <a:r>
              <a:rPr lang="it-IT" sz="1400" dirty="0" err="1"/>
              <a:t>using</a:t>
            </a:r>
            <a:r>
              <a:rPr lang="it-IT" sz="1400" dirty="0"/>
              <a:t> the UCSC </a:t>
            </a:r>
            <a:r>
              <a:rPr lang="it-IT" sz="1400" dirty="0" err="1"/>
              <a:t>Genome</a:t>
            </a:r>
            <a:r>
              <a:rPr lang="it-IT" sz="1400" dirty="0"/>
              <a:t> Browser.</a:t>
            </a:r>
          </a:p>
          <a:p>
            <a:pPr defTabSz="867766">
              <a:defRPr/>
            </a:pPr>
            <a:r>
              <a:rPr lang="it-IT" sz="1400" dirty="0"/>
              <a:t>The </a:t>
            </a:r>
            <a:r>
              <a:rPr lang="it-IT" sz="1400" dirty="0" err="1"/>
              <a:t>region</a:t>
            </a:r>
            <a:r>
              <a:rPr lang="it-IT" sz="1400" dirty="0"/>
              <a:t> </a:t>
            </a:r>
            <a:r>
              <a:rPr lang="it-IT" sz="1400" dirty="0" err="1"/>
              <a:t>we</a:t>
            </a:r>
            <a:r>
              <a:rPr lang="it-IT" sz="1400" dirty="0"/>
              <a:t> are </a:t>
            </a:r>
            <a:r>
              <a:rPr lang="it-IT" sz="1400" dirty="0" err="1"/>
              <a:t>showing</a:t>
            </a:r>
            <a:r>
              <a:rPr lang="it-IT" sz="1400" dirty="0"/>
              <a:t> </a:t>
            </a:r>
            <a:r>
              <a:rPr lang="it-IT" sz="1400" dirty="0" err="1"/>
              <a:t>contains</a:t>
            </a:r>
            <a:r>
              <a:rPr lang="it-IT" sz="1400" dirty="0"/>
              <a:t> the first part of a </a:t>
            </a:r>
            <a:r>
              <a:rPr lang="it-IT" sz="1400" dirty="0" err="1"/>
              <a:t>known</a:t>
            </a:r>
            <a:r>
              <a:rPr lang="it-IT" sz="1400" dirty="0"/>
              <a:t> gene. </a:t>
            </a:r>
          </a:p>
          <a:p>
            <a:pPr defTabSz="867766">
              <a:defRPr/>
            </a:pPr>
            <a:r>
              <a:rPr lang="it-IT" sz="1400" dirty="0"/>
              <a:t>The </a:t>
            </a:r>
            <a:r>
              <a:rPr lang="it-IT" sz="1400" dirty="0" err="1"/>
              <a:t>thick</a:t>
            </a:r>
            <a:r>
              <a:rPr lang="it-IT" sz="1400" dirty="0"/>
              <a:t> line </a:t>
            </a:r>
            <a:r>
              <a:rPr lang="it-IT" sz="1400" dirty="0" err="1"/>
              <a:t>is</a:t>
            </a:r>
            <a:r>
              <a:rPr lang="it-IT" sz="1400" dirty="0"/>
              <a:t> the first </a:t>
            </a:r>
            <a:r>
              <a:rPr lang="it-IT" sz="1400" dirty="0" err="1"/>
              <a:t>exon</a:t>
            </a:r>
            <a:r>
              <a:rPr lang="it-IT" sz="1400" dirty="0"/>
              <a:t> of the gene and the </a:t>
            </a:r>
            <a:r>
              <a:rPr lang="it-IT" sz="1400" dirty="0" err="1"/>
              <a:t>thin</a:t>
            </a:r>
            <a:r>
              <a:rPr lang="it-IT" sz="1400" dirty="0"/>
              <a:t> line </a:t>
            </a:r>
            <a:r>
              <a:rPr lang="it-IT" sz="1400" dirty="0" err="1"/>
              <a:t>is</a:t>
            </a:r>
            <a:r>
              <a:rPr lang="it-IT" sz="1400" dirty="0"/>
              <a:t> the first </a:t>
            </a:r>
            <a:r>
              <a:rPr lang="it-IT" sz="1400" dirty="0" err="1"/>
              <a:t>intron</a:t>
            </a:r>
            <a:r>
              <a:rPr lang="it-IT" sz="1400" dirty="0"/>
              <a:t>.</a:t>
            </a:r>
          </a:p>
          <a:p>
            <a:pPr defTabSz="867766">
              <a:defRPr/>
            </a:pPr>
            <a:r>
              <a:rPr lang="it-IT" sz="1400" dirty="0"/>
              <a:t>On the top, the </a:t>
            </a:r>
            <a:r>
              <a:rPr lang="it-IT" sz="1400" dirty="0" err="1"/>
              <a:t>black</a:t>
            </a:r>
            <a:r>
              <a:rPr lang="it-IT" sz="1400" dirty="0"/>
              <a:t> </a:t>
            </a:r>
            <a:r>
              <a:rPr lang="it-IT" sz="1400" dirty="0" err="1"/>
              <a:t>mountains</a:t>
            </a:r>
            <a:r>
              <a:rPr lang="it-IT" sz="1400" dirty="0"/>
              <a:t> </a:t>
            </a:r>
            <a:r>
              <a:rPr lang="it-IT" sz="1400" dirty="0" err="1"/>
              <a:t>you</a:t>
            </a:r>
            <a:r>
              <a:rPr lang="it-IT" sz="1400" dirty="0"/>
              <a:t> </a:t>
            </a:r>
            <a:r>
              <a:rPr lang="it-IT" sz="1400" dirty="0" err="1"/>
              <a:t>see</a:t>
            </a:r>
            <a:r>
              <a:rPr lang="it-IT" sz="1400" dirty="0"/>
              <a:t> are </a:t>
            </a:r>
            <a:r>
              <a:rPr lang="it-IT" sz="1400" dirty="0" err="1"/>
              <a:t>basically</a:t>
            </a:r>
            <a:r>
              <a:rPr lang="it-IT" sz="1400" dirty="0"/>
              <a:t> a </a:t>
            </a:r>
            <a:r>
              <a:rPr lang="it-IT" sz="1400" dirty="0" err="1"/>
              <a:t>barplot</a:t>
            </a:r>
            <a:r>
              <a:rPr lang="it-IT" sz="1400" dirty="0"/>
              <a:t> </a:t>
            </a:r>
            <a:r>
              <a:rPr lang="it-IT" sz="1400" dirty="0" err="1"/>
              <a:t>showing</a:t>
            </a:r>
            <a:r>
              <a:rPr lang="it-IT" sz="1400" dirty="0"/>
              <a:t> the per base </a:t>
            </a:r>
            <a:r>
              <a:rPr lang="it-IT" sz="1400" dirty="0" err="1"/>
              <a:t>coverage</a:t>
            </a:r>
            <a:r>
              <a:rPr lang="it-IT" sz="1400" dirty="0"/>
              <a:t> of RNA-</a:t>
            </a:r>
            <a:r>
              <a:rPr lang="it-IT" sz="1400" dirty="0" err="1"/>
              <a:t>seq</a:t>
            </a:r>
            <a:r>
              <a:rPr lang="it-IT" sz="1400" dirty="0"/>
              <a:t> </a:t>
            </a:r>
            <a:r>
              <a:rPr lang="it-IT" sz="1400" dirty="0" err="1"/>
              <a:t>reads</a:t>
            </a:r>
            <a:r>
              <a:rPr lang="it-IT" sz="1400" dirty="0"/>
              <a:t> </a:t>
            </a:r>
            <a:r>
              <a:rPr lang="it-IT" sz="1400" dirty="0" err="1"/>
              <a:t>mapped</a:t>
            </a:r>
            <a:r>
              <a:rPr lang="it-IT" sz="1400" dirty="0"/>
              <a:t> to the </a:t>
            </a:r>
            <a:r>
              <a:rPr lang="it-IT" sz="1400" dirty="0" err="1"/>
              <a:t>region</a:t>
            </a:r>
            <a:endParaRPr lang="it-IT" sz="1400" dirty="0"/>
          </a:p>
          <a:p>
            <a:pPr defTabSz="867766">
              <a:defRPr/>
            </a:pPr>
            <a:r>
              <a:rPr lang="it-IT" sz="1400" dirty="0" err="1"/>
              <a:t>We</a:t>
            </a:r>
            <a:r>
              <a:rPr lang="it-IT" sz="1400" dirty="0"/>
              <a:t> can </a:t>
            </a:r>
            <a:r>
              <a:rPr lang="it-IT" sz="1400" dirty="0" err="1"/>
              <a:t>appreciate</a:t>
            </a:r>
            <a:r>
              <a:rPr lang="it-IT" sz="1400" dirty="0"/>
              <a:t> </a:t>
            </a:r>
            <a:r>
              <a:rPr lang="it-IT" sz="1400" dirty="0" err="1"/>
              <a:t>that</a:t>
            </a:r>
            <a:r>
              <a:rPr lang="it-IT" sz="1400" dirty="0"/>
              <a:t> the gene </a:t>
            </a:r>
            <a:r>
              <a:rPr lang="it-IT" sz="1400" dirty="0" err="1"/>
              <a:t>is</a:t>
            </a:r>
            <a:r>
              <a:rPr lang="it-IT" sz="1400" dirty="0"/>
              <a:t> </a:t>
            </a:r>
            <a:r>
              <a:rPr lang="it-IT" sz="1400" dirty="0" err="1"/>
              <a:t>expressed</a:t>
            </a:r>
            <a:r>
              <a:rPr lang="it-IT" sz="1400" dirty="0"/>
              <a:t> in the </a:t>
            </a:r>
            <a:r>
              <a:rPr lang="it-IT" sz="1400" dirty="0" err="1"/>
              <a:t>considered</a:t>
            </a:r>
            <a:r>
              <a:rPr lang="it-IT" sz="1400" dirty="0"/>
              <a:t> sample, in </a:t>
            </a:r>
            <a:r>
              <a:rPr lang="it-IT" sz="1400" dirty="0" err="1"/>
              <a:t>fact</a:t>
            </a:r>
            <a:r>
              <a:rPr lang="it-IT" sz="1400" dirty="0"/>
              <a:t> </a:t>
            </a:r>
            <a:r>
              <a:rPr lang="it-IT" sz="1400" dirty="0" err="1"/>
              <a:t>exon</a:t>
            </a:r>
            <a:r>
              <a:rPr lang="it-IT" sz="1400" dirty="0"/>
              <a:t> </a:t>
            </a:r>
            <a:r>
              <a:rPr lang="it-IT" sz="1400" dirty="0" err="1"/>
              <a:t>one</a:t>
            </a:r>
            <a:r>
              <a:rPr lang="it-IT" sz="1400" dirty="0"/>
              <a:t> </a:t>
            </a:r>
            <a:r>
              <a:rPr lang="it-IT" sz="1400" dirty="0" err="1"/>
              <a:t>is</a:t>
            </a:r>
            <a:r>
              <a:rPr lang="it-IT" sz="1400" dirty="0"/>
              <a:t> </a:t>
            </a:r>
            <a:r>
              <a:rPr lang="it-IT" sz="1400" dirty="0" err="1"/>
              <a:t>covered</a:t>
            </a:r>
            <a:r>
              <a:rPr lang="it-IT" sz="1400" dirty="0"/>
              <a:t> by </a:t>
            </a:r>
            <a:r>
              <a:rPr lang="it-IT" sz="1400" dirty="0" err="1"/>
              <a:t>many</a:t>
            </a:r>
            <a:r>
              <a:rPr lang="it-IT" sz="1400" dirty="0"/>
              <a:t> </a:t>
            </a:r>
            <a:r>
              <a:rPr lang="it-IT" sz="1400" dirty="0" err="1"/>
              <a:t>reads</a:t>
            </a:r>
            <a:r>
              <a:rPr lang="it-IT" sz="1400" dirty="0"/>
              <a:t>. </a:t>
            </a:r>
          </a:p>
          <a:p>
            <a:pPr defTabSz="867766">
              <a:defRPr/>
            </a:pPr>
            <a:r>
              <a:rPr lang="it-IT" sz="1400" dirty="0" err="1"/>
              <a:t>Moreover</a:t>
            </a:r>
            <a:r>
              <a:rPr lang="it-IT" sz="1400" dirty="0"/>
              <a:t>, the </a:t>
            </a:r>
            <a:r>
              <a:rPr lang="it-IT" sz="1400" dirty="0" err="1"/>
              <a:t>region</a:t>
            </a:r>
            <a:r>
              <a:rPr lang="it-IT" sz="1400" dirty="0"/>
              <a:t> </a:t>
            </a:r>
            <a:r>
              <a:rPr lang="it-IT" sz="1400" dirty="0" err="1"/>
              <a:t>upstream</a:t>
            </a:r>
            <a:r>
              <a:rPr lang="it-IT" sz="1400" dirty="0"/>
              <a:t> the </a:t>
            </a:r>
            <a:r>
              <a:rPr lang="it-IT" sz="1400" dirty="0" err="1"/>
              <a:t>annotatated</a:t>
            </a:r>
            <a:r>
              <a:rPr lang="it-IT" sz="1400" dirty="0"/>
              <a:t> </a:t>
            </a:r>
            <a:r>
              <a:rPr lang="it-IT" sz="1400" dirty="0" err="1"/>
              <a:t>exon</a:t>
            </a:r>
            <a:r>
              <a:rPr lang="it-IT" sz="1400" dirty="0"/>
              <a:t> </a:t>
            </a:r>
            <a:r>
              <a:rPr lang="it-IT" sz="1400" dirty="0" err="1"/>
              <a:t>is</a:t>
            </a:r>
            <a:r>
              <a:rPr lang="it-IT" sz="1400" dirty="0"/>
              <a:t> </a:t>
            </a:r>
            <a:r>
              <a:rPr lang="it-IT" sz="1400" dirty="0" err="1"/>
              <a:t>also</a:t>
            </a:r>
            <a:r>
              <a:rPr lang="it-IT" sz="1400" dirty="0"/>
              <a:t> </a:t>
            </a:r>
            <a:r>
              <a:rPr lang="it-IT" sz="1400" dirty="0" err="1"/>
              <a:t>covered</a:t>
            </a:r>
            <a:r>
              <a:rPr lang="it-IT" sz="1400" dirty="0"/>
              <a:t> and </a:t>
            </a:r>
            <a:r>
              <a:rPr lang="it-IT" sz="1400" dirty="0" err="1"/>
              <a:t>we</a:t>
            </a:r>
            <a:r>
              <a:rPr lang="it-IT" sz="1400" dirty="0"/>
              <a:t> </a:t>
            </a:r>
            <a:r>
              <a:rPr lang="it-IT" sz="1400" dirty="0" err="1"/>
              <a:t>have</a:t>
            </a:r>
            <a:r>
              <a:rPr lang="it-IT" sz="1400" dirty="0"/>
              <a:t> </a:t>
            </a:r>
            <a:r>
              <a:rPr lang="it-IT" sz="1400" dirty="0" err="1"/>
              <a:t>identified</a:t>
            </a:r>
            <a:r>
              <a:rPr lang="it-IT" sz="1400" dirty="0"/>
              <a:t> a </a:t>
            </a:r>
            <a:r>
              <a:rPr lang="it-IT" sz="1400" dirty="0" err="1"/>
              <a:t>possible</a:t>
            </a:r>
            <a:r>
              <a:rPr lang="it-IT" sz="1400" dirty="0"/>
              <a:t> new </a:t>
            </a:r>
            <a:r>
              <a:rPr lang="it-IT" sz="1400" dirty="0" err="1"/>
              <a:t>expressed</a:t>
            </a:r>
            <a:r>
              <a:rPr lang="it-IT" sz="1400" dirty="0"/>
              <a:t> </a:t>
            </a:r>
            <a:r>
              <a:rPr lang="it-IT" sz="1400" dirty="0" err="1"/>
              <a:t>element</a:t>
            </a:r>
            <a:r>
              <a:rPr lang="it-IT" sz="1400" dirty="0"/>
              <a:t> </a:t>
            </a:r>
            <a:r>
              <a:rPr lang="it-IT" sz="1400" dirty="0" err="1"/>
              <a:t>being</a:t>
            </a:r>
            <a:r>
              <a:rPr lang="it-IT" sz="1400" dirty="0"/>
              <a:t> an </a:t>
            </a:r>
            <a:r>
              <a:rPr lang="it-IT" sz="1400" dirty="0" err="1"/>
              <a:t>additional</a:t>
            </a:r>
            <a:r>
              <a:rPr lang="it-IT" sz="1400" dirty="0"/>
              <a:t> </a:t>
            </a:r>
            <a:r>
              <a:rPr lang="it-IT" sz="1400" dirty="0" err="1"/>
              <a:t>exon</a:t>
            </a:r>
            <a:r>
              <a:rPr lang="it-IT" sz="1400" dirty="0"/>
              <a:t> of the gene or part of an </a:t>
            </a:r>
            <a:r>
              <a:rPr lang="it-IT" sz="1400" dirty="0" err="1"/>
              <a:t>overlapping</a:t>
            </a:r>
            <a:r>
              <a:rPr lang="it-IT" sz="1400" dirty="0"/>
              <a:t> gene.</a:t>
            </a:r>
          </a:p>
          <a:p>
            <a:pPr defTabSz="867766">
              <a:defRPr/>
            </a:pPr>
            <a:r>
              <a:rPr lang="it-IT" sz="1400" dirty="0" err="1"/>
              <a:t>Definitly</a:t>
            </a:r>
            <a:r>
              <a:rPr lang="it-IT" sz="1400" dirty="0"/>
              <a:t> </a:t>
            </a:r>
            <a:r>
              <a:rPr lang="it-IT" sz="1400" dirty="0" err="1"/>
              <a:t>this</a:t>
            </a:r>
            <a:r>
              <a:rPr lang="it-IT" sz="1400" dirty="0"/>
              <a:t> </a:t>
            </a:r>
            <a:r>
              <a:rPr lang="it-IT" sz="1400" dirty="0" err="1"/>
              <a:t>is</a:t>
            </a:r>
            <a:r>
              <a:rPr lang="it-IT" sz="1400" dirty="0"/>
              <a:t> </a:t>
            </a:r>
            <a:r>
              <a:rPr lang="it-IT" sz="1400" dirty="0" err="1"/>
              <a:t>not</a:t>
            </a:r>
            <a:r>
              <a:rPr lang="it-IT" sz="1400" dirty="0"/>
              <a:t> </a:t>
            </a:r>
            <a:r>
              <a:rPr lang="it-IT" sz="1400" dirty="0" err="1"/>
              <a:t>possible</a:t>
            </a:r>
            <a:r>
              <a:rPr lang="it-IT" sz="1400" dirty="0"/>
              <a:t> with </a:t>
            </a:r>
            <a:r>
              <a:rPr lang="it-IT" sz="1400" dirty="0" err="1"/>
              <a:t>microarrays</a:t>
            </a:r>
            <a:r>
              <a:rPr lang="it-IT" sz="1400" dirty="0"/>
              <a:t>, and the </a:t>
            </a:r>
            <a:r>
              <a:rPr lang="it-IT" sz="1400" dirty="0" err="1"/>
              <a:t>example</a:t>
            </a:r>
            <a:r>
              <a:rPr lang="it-IT" sz="1400" dirty="0"/>
              <a:t> </a:t>
            </a:r>
            <a:r>
              <a:rPr lang="it-IT" sz="1400" dirty="0" err="1"/>
              <a:t>illustrates</a:t>
            </a:r>
            <a:r>
              <a:rPr lang="it-IT" sz="1400" dirty="0"/>
              <a:t> the </a:t>
            </a:r>
            <a:r>
              <a:rPr lang="it-IT" sz="1400" dirty="0" err="1"/>
              <a:t>discovery</a:t>
            </a:r>
            <a:r>
              <a:rPr lang="it-IT" sz="1400" dirty="0"/>
              <a:t> </a:t>
            </a:r>
            <a:r>
              <a:rPr lang="it-IT" sz="1400" dirty="0" err="1"/>
              <a:t>power</a:t>
            </a:r>
            <a:r>
              <a:rPr lang="it-IT" sz="1400" dirty="0"/>
              <a:t> of RNA-</a:t>
            </a:r>
            <a:r>
              <a:rPr lang="it-IT" sz="1400" dirty="0" err="1"/>
              <a:t>seq</a:t>
            </a:r>
            <a:endParaRPr lang="it-IT" sz="1400" dirty="0"/>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Amplification</a:t>
            </a:r>
            <a:r>
              <a:rPr lang="it-IT" sz="1200" dirty="0">
                <a:latin typeface="Arial"/>
                <a:cs typeface="Arial"/>
              </a:rPr>
              <a:t>-free </a:t>
            </a:r>
            <a:r>
              <a:rPr lang="it-IT" sz="1200" dirty="0" err="1">
                <a:latin typeface="Arial"/>
                <a:cs typeface="Arial"/>
              </a:rPr>
              <a:t>protocols</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ploy</a:t>
            </a:r>
            <a:r>
              <a:rPr lang="it-IT" sz="1200" dirty="0">
                <a:latin typeface="Arial"/>
                <a:cs typeface="Arial"/>
              </a:rPr>
              <a:t> A </a:t>
            </a:r>
            <a:r>
              <a:rPr lang="it-IT" sz="1200" dirty="0" err="1">
                <a:latin typeface="Arial"/>
                <a:cs typeface="Arial"/>
              </a:rPr>
              <a:t>enrichment</a:t>
            </a:r>
            <a:r>
              <a:rPr lang="it-IT" sz="1200" baseline="0" dirty="0">
                <a:latin typeface="Arial"/>
                <a:cs typeface="Arial"/>
              </a:rPr>
              <a:t> </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Strand-specific</a:t>
            </a:r>
            <a:r>
              <a:rPr lang="it-IT" sz="1200" dirty="0">
                <a:latin typeface="Arial"/>
                <a:cs typeface="Arial"/>
              </a:rPr>
              <a:t> </a:t>
            </a:r>
            <a:r>
              <a:rPr lang="it-IT" sz="1200" dirty="0" err="1">
                <a:latin typeface="Arial"/>
                <a:cs typeface="Arial"/>
              </a:rPr>
              <a:t>protocols</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5989C3-F833-564F-9674-5EB622580B1E}" type="slidenum">
              <a:rPr lang="en-US" sz="1200"/>
              <a:pPr eaLnBrk="1" hangingPunct="1"/>
              <a:t>15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9AC70E-0E61-094A-A476-4EAD45B71DB4}"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5A8C2F-3FF8-874D-A6D8-171C4E95350B}" type="slidenum">
              <a:rPr lang="en-US" sz="1200">
                <a:solidFill>
                  <a:srgbClr val="000000"/>
                </a:solidFill>
              </a:rPr>
              <a:pPr eaLnBrk="1" hangingPunct="1"/>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19</a:t>
            </a:fld>
            <a:endParaRPr lang="en-US" sz="1200"/>
          </a:p>
        </p:txBody>
      </p:sp>
    </p:spTree>
    <p:extLst>
      <p:ext uri="{BB962C8B-B14F-4D97-AF65-F5344CB8AC3E}">
        <p14:creationId xmlns:p14="http://schemas.microsoft.com/office/powerpoint/2010/main" val="112396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E0AB3-F85F-324C-910F-BABBA383CB05}" type="slidenum">
              <a:rPr lang="en-US" sz="1200">
                <a:solidFill>
                  <a:srgbClr val="000000"/>
                </a:solidFill>
              </a:rPr>
              <a:pPr eaLnBrk="1" hangingPunct="1"/>
              <a:t>20</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56100"/>
            <a:ext cx="5486400" cy="4114800"/>
          </a:xfrm>
        </p:spPr>
        <p:txBody>
          <a:bodyPr>
            <a:normAutofit fontScale="85000" lnSpcReduction="20000"/>
          </a:bodyPr>
          <a:lstStyle/>
          <a:p>
            <a:r>
              <a:rPr lang="en-GB" sz="1600" i="1" dirty="0" err="1"/>
              <a:t>Transcriptome</a:t>
            </a:r>
            <a:r>
              <a:rPr lang="en-GB" sz="1600" i="1" dirty="0"/>
              <a:t> sequencing brings both qualitative and quantitative information since in identifies and quantify expressed elements bit sequence data are by definition highly informative  on studied elements</a:t>
            </a:r>
          </a:p>
          <a:p>
            <a:r>
              <a:rPr lang="en-GB" sz="1600" dirty="0"/>
              <a:t>With RNA-</a:t>
            </a:r>
            <a:r>
              <a:rPr lang="en-GB" sz="1600" dirty="0" err="1"/>
              <a:t>seq</a:t>
            </a:r>
            <a:r>
              <a:rPr lang="en-GB" sz="1600" dirty="0"/>
              <a:t> we can study both the coding and non-coding fraction of the </a:t>
            </a:r>
            <a:r>
              <a:rPr lang="en-GB" sz="1600" dirty="0" err="1"/>
              <a:t>transcriptome</a:t>
            </a:r>
            <a:r>
              <a:rPr lang="en-GB" sz="1600" dirty="0"/>
              <a:t>. </a:t>
            </a:r>
          </a:p>
          <a:p>
            <a:r>
              <a:rPr lang="en-GB" sz="1600" dirty="0"/>
              <a:t>Non coding RNAs are classified by length. </a:t>
            </a:r>
          </a:p>
          <a:p>
            <a:r>
              <a:rPr lang="en-GB" sz="1600" dirty="0"/>
              <a:t>Long non coding RNAs can be sequenced together with mRNAs whereas medium (as ribosomal RNA or </a:t>
            </a:r>
            <a:r>
              <a:rPr lang="en-GB" sz="1600" dirty="0" err="1"/>
              <a:t>tRNAs</a:t>
            </a:r>
            <a:r>
              <a:rPr lang="en-GB" sz="1600" dirty="0"/>
              <a:t>) and short RNAs (as microRNAs) need to be studied with specific protocols.</a:t>
            </a:r>
          </a:p>
          <a:p>
            <a:r>
              <a:rPr lang="en-GB" sz="1600" dirty="0">
                <a:cs typeface="Arial"/>
              </a:rPr>
              <a:t>More in detail, we can focus on genes to identify expressed genes and estimate gene expression, to study differential expression across different conditions and for new genes discovery </a:t>
            </a:r>
            <a:br>
              <a:rPr lang="en-GB" sz="1600" dirty="0">
                <a:cs typeface="Arial"/>
              </a:rPr>
            </a:br>
            <a:r>
              <a:rPr lang="en-GB" sz="1600" dirty="0">
                <a:cs typeface="Arial"/>
              </a:rPr>
              <a:t>Basically all the descriptive and supervised analyses we applied to microarray expression data can be implemented</a:t>
            </a:r>
          </a:p>
          <a:p>
            <a:r>
              <a:rPr lang="en-GB" sz="1600" dirty="0">
                <a:cs typeface="Arial"/>
              </a:rPr>
              <a:t>More appropriately, we can focus on transcript isoforms to estimate expression and differential expression but also to study alternative splicing and to detect other processing events </a:t>
            </a:r>
          </a:p>
          <a:p>
            <a:r>
              <a:rPr lang="en-GB" sz="1600" dirty="0">
                <a:cs typeface="Arial"/>
              </a:rPr>
              <a:t>Using sequence data we can call genetic variants as SNPs or short </a:t>
            </a:r>
            <a:r>
              <a:rPr lang="en-GB" sz="1600" dirty="0" err="1">
                <a:cs typeface="Arial"/>
              </a:rPr>
              <a:t>InDels</a:t>
            </a:r>
            <a:r>
              <a:rPr lang="en-GB" sz="1600" dirty="0">
                <a:cs typeface="Arial"/>
              </a:rPr>
              <a:t>, but identify as well post-</a:t>
            </a:r>
            <a:r>
              <a:rPr lang="en-GB" sz="1600" dirty="0" err="1">
                <a:cs typeface="Arial"/>
              </a:rPr>
              <a:t>trascriptional</a:t>
            </a:r>
            <a:r>
              <a:rPr lang="en-GB" sz="1600" dirty="0">
                <a:cs typeface="Arial"/>
              </a:rPr>
              <a:t> editing or chemical modifications of RNAs</a:t>
            </a:r>
          </a:p>
          <a:p>
            <a:r>
              <a:rPr lang="en-GB" sz="1600" dirty="0">
                <a:cs typeface="Arial"/>
              </a:rPr>
              <a:t>We can in addition detect chimeric transcripts coming from gene fusion events or produced by </a:t>
            </a:r>
            <a:r>
              <a:rPr lang="en-GB" sz="1600" dirty="0" err="1">
                <a:cs typeface="Arial"/>
              </a:rPr>
              <a:t>transplicing</a:t>
            </a:r>
            <a:endParaRPr lang="en-GB" sz="1600" dirty="0">
              <a:cs typeface="Arial"/>
            </a:endParaRPr>
          </a:p>
          <a:p>
            <a:r>
              <a:rPr lang="en-GB" sz="1600" dirty="0">
                <a:cs typeface="Arial"/>
              </a:rPr>
              <a:t>As said before we can focus specifically on small RNAs </a:t>
            </a:r>
            <a:endParaRPr lang="en-GB" sz="1600" dirty="0"/>
          </a:p>
          <a:p>
            <a:endParaRPr lang="en-GB"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21</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4339" name="Rectangle 2"/>
          <p:cNvSpPr>
            <a:spLocks noGrp="1" noChangeArrowheads="1"/>
          </p:cNvSpPr>
          <p:nvPr>
            <p:ph type="body" idx="1"/>
          </p:nvPr>
        </p:nvSpPr>
        <p:spPr>
          <a:ln/>
        </p:spPr>
        <p:txBody>
          <a:bodyPr>
            <a:normAutofit/>
          </a:bodyPr>
          <a:lstStyle/>
          <a:p>
            <a:pPr eaLnBrk="1" hangingPunct="1">
              <a:defRPr/>
            </a:pPr>
            <a:r>
              <a:rPr lang="en-US" sz="1600" dirty="0">
                <a:ea typeface="Lucida Grande"/>
                <a:cs typeface="Arial"/>
                <a:sym typeface="Lucida Grande"/>
              </a:rPr>
              <a:t>As you know, when a transcript sequence is aligned to the genome, it splits in many exons separated by large introns</a:t>
            </a:r>
          </a:p>
          <a:p>
            <a:pPr eaLnBrk="1" hangingPunct="1">
              <a:defRPr/>
            </a:pPr>
            <a:r>
              <a:rPr lang="en-US" sz="1600" dirty="0">
                <a:ea typeface="Lucida Grande"/>
                <a:cs typeface="Arial"/>
                <a:sym typeface="Lucida Grande"/>
              </a:rPr>
              <a:t>Reads are short produced by fragmentation and sequencing of transcripts.</a:t>
            </a:r>
          </a:p>
          <a:p>
            <a:pPr>
              <a:defRPr/>
            </a:pPr>
            <a:r>
              <a:rPr lang="en-US" sz="1600" dirty="0">
                <a:ea typeface="Lucida Grande"/>
                <a:cs typeface="Arial"/>
                <a:sym typeface="Lucida Grande"/>
              </a:rPr>
              <a:t>Reads can then align to the genome in two ways</a:t>
            </a:r>
          </a:p>
          <a:p>
            <a:pPr eaLnBrk="1" hangingPunct="1">
              <a:defRPr/>
            </a:pPr>
            <a:r>
              <a:rPr lang="en-US" sz="1600" dirty="0">
                <a:ea typeface="Lucida Grande"/>
                <a:cs typeface="Arial"/>
                <a:sym typeface="Lucida Grande"/>
              </a:rPr>
              <a:t>Some on them can map inside a single exon</a:t>
            </a:r>
          </a:p>
          <a:p>
            <a:pPr eaLnBrk="1" hangingPunct="1">
              <a:defRPr/>
            </a:pPr>
            <a:r>
              <a:rPr lang="en-US" sz="1600" dirty="0">
                <a:ea typeface="Lucida Grande"/>
                <a:cs typeface="Arial"/>
                <a:sym typeface="Lucida Grande"/>
              </a:rPr>
              <a:t>Other reads can span exon-exon junction and thus align to the genome only if split into two parts and aligned allowing large gap alignments</a:t>
            </a:r>
          </a:p>
          <a:p>
            <a:pPr eaLnBrk="1" hangingPunct="1">
              <a:defRPr/>
            </a:pPr>
            <a:r>
              <a:rPr lang="en-US" sz="1600" dirty="0">
                <a:ea typeface="Lucida Grande"/>
                <a:cs typeface="Arial"/>
                <a:sym typeface="Lucida Grande"/>
              </a:rPr>
              <a:t>Anyway, spliced reads are particularly informative since they are useful for transcript isoform reconstruction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600" dirty="0">
                <a:cs typeface="Arial"/>
              </a:rPr>
              <a:t>The </a:t>
            </a:r>
            <a:r>
              <a:rPr lang="en-US" sz="1600" dirty="0" err="1">
                <a:cs typeface="Arial"/>
              </a:rPr>
              <a:t>transcriptome</a:t>
            </a:r>
            <a:r>
              <a:rPr lang="en-US" sz="1600" dirty="0">
                <a:cs typeface="Arial"/>
              </a:rPr>
              <a:t> can be defined as the whole set of RNA molecules produced in one cell, or in a population of cells, at a given time.</a:t>
            </a:r>
          </a:p>
          <a:p>
            <a:r>
              <a:rPr lang="en-US" sz="1600" dirty="0">
                <a:cs typeface="Arial"/>
              </a:rPr>
              <a:t>So, the first information relevant to </a:t>
            </a:r>
            <a:r>
              <a:rPr lang="en-US" sz="1600" dirty="0" err="1">
                <a:cs typeface="Arial"/>
              </a:rPr>
              <a:t>transcriptome</a:t>
            </a:r>
            <a:r>
              <a:rPr lang="en-US" sz="1600" dirty="0">
                <a:cs typeface="Arial"/>
              </a:rPr>
              <a:t> characterization is linked to quality and it is the identification of expressed RNA sequences</a:t>
            </a:r>
          </a:p>
          <a:p>
            <a:r>
              <a:rPr lang="en-US" sz="1600" dirty="0">
                <a:cs typeface="Arial"/>
              </a:rPr>
              <a:t>The second aspect of </a:t>
            </a:r>
            <a:r>
              <a:rPr lang="en-US" sz="1600" dirty="0" err="1">
                <a:cs typeface="Arial"/>
              </a:rPr>
              <a:t>transcriptome</a:t>
            </a:r>
            <a:r>
              <a:rPr lang="en-US" sz="1600" dirty="0">
                <a:cs typeface="Arial"/>
              </a:rPr>
              <a:t> characterization is quantitative, and relies in the measurement of the expression level of each molecule</a:t>
            </a:r>
          </a:p>
          <a:p>
            <a:r>
              <a:rPr lang="en-US" sz="1600" dirty="0"/>
              <a:t>The </a:t>
            </a:r>
            <a:r>
              <a:rPr lang="en-US" sz="1600" dirty="0" err="1"/>
              <a:t>transcriptome</a:t>
            </a:r>
            <a:r>
              <a:rPr lang="en-US" sz="1600" dirty="0"/>
              <a:t> is highly dynamic and changes during development, differentiation...</a:t>
            </a:r>
          </a:p>
          <a:p>
            <a:endParaRPr lang="en-US" sz="1600" dirty="0"/>
          </a:p>
          <a:p>
            <a:r>
              <a:rPr lang="en-US" sz="1600" dirty="0"/>
              <a:t>The </a:t>
            </a:r>
            <a:r>
              <a:rPr lang="en-US" sz="1600" dirty="0" err="1"/>
              <a:t>transcriptome</a:t>
            </a:r>
            <a:r>
              <a:rPr lang="en-US" sz="1600" dirty="0"/>
              <a:t> varies in responses to changes in the genome state and to gene expression regulation, which is exerted at almost all levels of the complex gene expression pathway.</a:t>
            </a:r>
          </a:p>
          <a:p>
            <a:r>
              <a:rPr lang="en-US" sz="1600" dirty="0"/>
              <a:t>The </a:t>
            </a:r>
            <a:r>
              <a:rPr lang="en-US" sz="1600" dirty="0" err="1"/>
              <a:t>transcriptome</a:t>
            </a:r>
            <a:r>
              <a:rPr lang="en-US" sz="1600" dirty="0"/>
              <a:t> is a complex system with emergent properties not fully predictable by genome analysis.</a:t>
            </a:r>
          </a:p>
          <a:p>
            <a:r>
              <a:rPr lang="en-US" sz="1600" dirty="0"/>
              <a:t>In fact, many RNAs have regulatory roles.</a:t>
            </a:r>
          </a:p>
          <a:p>
            <a:r>
              <a:rPr lang="en-US" sz="1600" dirty="0"/>
              <a:t> </a:t>
            </a:r>
          </a:p>
          <a:p>
            <a:endParaRPr lang="en-US" sz="1600" dirty="0">
              <a:cs typeface="Arial"/>
            </a:endParaRPr>
          </a:p>
          <a:p>
            <a:endParaRPr lang="en-US" sz="1600" dirty="0">
              <a:cs typeface="Arial"/>
            </a:endParaRPr>
          </a:p>
          <a:p>
            <a:endParaRPr lang="en-US" sz="1600" b="1"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Large </a:t>
            </a:r>
            <a:r>
              <a:rPr lang="it-IT" sz="1600" dirty="0" err="1"/>
              <a:t>eukaryotic</a:t>
            </a:r>
            <a:r>
              <a:rPr lang="it-IT" sz="1600" dirty="0"/>
              <a:t> </a:t>
            </a:r>
            <a:r>
              <a:rPr lang="it-IT" sz="1600" dirty="0" err="1"/>
              <a:t>genomes</a:t>
            </a:r>
            <a:r>
              <a:rPr lang="it-IT" sz="1600" dirty="0"/>
              <a:t> are </a:t>
            </a:r>
            <a:r>
              <a:rPr lang="it-IT" sz="1600" dirty="0" err="1"/>
              <a:t>highly</a:t>
            </a:r>
            <a:r>
              <a:rPr lang="it-IT" sz="1600" dirty="0"/>
              <a:t> </a:t>
            </a:r>
            <a:r>
              <a:rPr lang="it-IT" sz="1600" dirty="0" err="1"/>
              <a:t>repetitive</a:t>
            </a:r>
            <a:r>
              <a:rPr lang="it-IT" sz="1600" dirty="0"/>
              <a:t>. </a:t>
            </a:r>
          </a:p>
          <a:p>
            <a:r>
              <a:rPr lang="it-IT" sz="1600" dirty="0" err="1"/>
              <a:t>Repeat</a:t>
            </a:r>
            <a:r>
              <a:rPr lang="it-IT" sz="1600" dirty="0"/>
              <a:t> </a:t>
            </a:r>
            <a:r>
              <a:rPr lang="it-IT" sz="1600" dirty="0" err="1"/>
              <a:t>sequences</a:t>
            </a:r>
            <a:r>
              <a:rPr lang="it-IT" sz="1600" dirty="0"/>
              <a:t> take up </a:t>
            </a:r>
            <a:r>
              <a:rPr lang="it-IT" sz="1600" dirty="0" err="1"/>
              <a:t>about</a:t>
            </a:r>
            <a:r>
              <a:rPr lang="it-IT" sz="1600" dirty="0"/>
              <a:t> </a:t>
            </a:r>
            <a:r>
              <a:rPr lang="it-IT" sz="1600" dirty="0" err="1"/>
              <a:t>one</a:t>
            </a:r>
            <a:r>
              <a:rPr lang="it-IT" sz="1600" dirty="0"/>
              <a:t> </a:t>
            </a:r>
            <a:r>
              <a:rPr lang="it-IT" sz="1600" dirty="0" err="1"/>
              <a:t>half</a:t>
            </a:r>
            <a:r>
              <a:rPr lang="it-IT" sz="1600" dirty="0"/>
              <a:t> of the human </a:t>
            </a:r>
            <a:r>
              <a:rPr lang="it-IT" sz="1600" dirty="0" err="1"/>
              <a:t>genome</a:t>
            </a:r>
            <a:r>
              <a:rPr lang="it-IT" sz="1600" dirty="0"/>
              <a:t> </a:t>
            </a:r>
            <a:r>
              <a:rPr lang="it-IT" sz="1600" dirty="0" err="1"/>
              <a:t>which</a:t>
            </a:r>
            <a:r>
              <a:rPr lang="it-IT" sz="1600" dirty="0"/>
              <a:t> </a:t>
            </a:r>
            <a:r>
              <a:rPr lang="it-IT" sz="1600" dirty="0" err="1"/>
              <a:t>contains</a:t>
            </a:r>
            <a:r>
              <a:rPr lang="it-IT" sz="1600" dirty="0"/>
              <a:t> </a:t>
            </a:r>
            <a:r>
              <a:rPr lang="it-IT" sz="1600" dirty="0" err="1"/>
              <a:t>as</a:t>
            </a:r>
            <a:r>
              <a:rPr lang="it-IT" sz="1600" dirty="0"/>
              <a:t> </a:t>
            </a:r>
            <a:r>
              <a:rPr lang="it-IT" sz="1600" dirty="0" err="1"/>
              <a:t>well</a:t>
            </a:r>
            <a:r>
              <a:rPr lang="it-IT" sz="1600" dirty="0"/>
              <a:t> large gene families </a:t>
            </a:r>
            <a:r>
              <a:rPr lang="it-IT" sz="1600" dirty="0" err="1"/>
              <a:t>sharing</a:t>
            </a:r>
            <a:r>
              <a:rPr lang="it-IT" sz="1600" dirty="0"/>
              <a:t> more or </a:t>
            </a:r>
            <a:r>
              <a:rPr lang="it-IT" sz="1600" dirty="0" err="1"/>
              <a:t>less</a:t>
            </a:r>
            <a:r>
              <a:rPr lang="it-IT" sz="1600" dirty="0"/>
              <a:t> </a:t>
            </a:r>
            <a:r>
              <a:rPr lang="it-IT" sz="1600" dirty="0" err="1"/>
              <a:t>similar</a:t>
            </a:r>
            <a:r>
              <a:rPr lang="it-IT" sz="1600" dirty="0"/>
              <a:t> </a:t>
            </a:r>
            <a:r>
              <a:rPr lang="it-IT" sz="1600" dirty="0" err="1"/>
              <a:t>regions</a:t>
            </a:r>
            <a:r>
              <a:rPr lang="it-IT" sz="1600" dirty="0"/>
              <a:t>. </a:t>
            </a:r>
          </a:p>
          <a:p>
            <a:r>
              <a:rPr lang="it-IT" sz="1600" dirty="0" err="1"/>
              <a:t>Besides</a:t>
            </a:r>
            <a:r>
              <a:rPr lang="it-IT" sz="1600" dirty="0"/>
              <a:t>, </a:t>
            </a:r>
            <a:r>
              <a:rPr lang="it-IT" sz="1600" dirty="0" err="1"/>
              <a:t>recent</a:t>
            </a:r>
            <a:r>
              <a:rPr lang="it-IT" sz="1600" dirty="0"/>
              <a:t> </a:t>
            </a:r>
            <a:r>
              <a:rPr lang="it-IT" sz="1600" dirty="0" err="1"/>
              <a:t>parlog</a:t>
            </a:r>
            <a:r>
              <a:rPr lang="it-IT" sz="1600" dirty="0"/>
              <a:t> </a:t>
            </a:r>
            <a:r>
              <a:rPr lang="it-IT" sz="1600" dirty="0" err="1"/>
              <a:t>genes</a:t>
            </a:r>
            <a:r>
              <a:rPr lang="it-IT" sz="1600" dirty="0"/>
              <a:t> can be </a:t>
            </a:r>
            <a:r>
              <a:rPr lang="it-IT" sz="1600" dirty="0" err="1"/>
              <a:t>very</a:t>
            </a:r>
            <a:r>
              <a:rPr lang="it-IT" sz="1600" dirty="0"/>
              <a:t> </a:t>
            </a:r>
            <a:r>
              <a:rPr lang="it-IT" sz="1600" dirty="0" err="1"/>
              <a:t>similar</a:t>
            </a:r>
            <a:r>
              <a:rPr lang="it-IT" sz="1600" dirty="0"/>
              <a:t> </a:t>
            </a:r>
            <a:r>
              <a:rPr lang="it-IT" sz="1600" dirty="0" err="1"/>
              <a:t>since</a:t>
            </a:r>
            <a:r>
              <a:rPr lang="it-IT" sz="1600" dirty="0"/>
              <a:t> </a:t>
            </a:r>
            <a:r>
              <a:rPr lang="it-IT" sz="1600" dirty="0" err="1"/>
              <a:t>they</a:t>
            </a:r>
            <a:r>
              <a:rPr lang="it-IT" sz="1600" dirty="0"/>
              <a:t> </a:t>
            </a:r>
            <a:r>
              <a:rPr lang="it-IT" sz="1600" dirty="0" err="1"/>
              <a:t>had</a:t>
            </a:r>
            <a:r>
              <a:rPr lang="it-IT" sz="1600" dirty="0"/>
              <a:t> </a:t>
            </a:r>
            <a:r>
              <a:rPr lang="it-IT" sz="1600" dirty="0" err="1"/>
              <a:t>not</a:t>
            </a:r>
            <a:r>
              <a:rPr lang="it-IT" sz="1600" dirty="0"/>
              <a:t> ime to diverge </a:t>
            </a:r>
            <a:r>
              <a:rPr lang="it-IT" sz="1600" dirty="0" err="1"/>
              <a:t>after</a:t>
            </a:r>
            <a:r>
              <a:rPr lang="it-IT" sz="1600" dirty="0"/>
              <a:t> </a:t>
            </a:r>
            <a:r>
              <a:rPr lang="it-IT" sz="1600" dirty="0" err="1"/>
              <a:t>duplication</a:t>
            </a:r>
            <a:endParaRPr lang="it-IT" sz="1600" dirty="0"/>
          </a:p>
          <a:p>
            <a:r>
              <a:rPr lang="it-IT" sz="1600" dirty="0"/>
              <a:t>On the </a:t>
            </a:r>
            <a:r>
              <a:rPr lang="it-IT" sz="1600" dirty="0" err="1"/>
              <a:t>other</a:t>
            </a:r>
            <a:r>
              <a:rPr lang="it-IT" sz="1600" dirty="0"/>
              <a:t> </a:t>
            </a:r>
            <a:r>
              <a:rPr lang="it-IT" sz="1600" dirty="0" err="1"/>
              <a:t>hand</a:t>
            </a:r>
            <a:r>
              <a:rPr lang="it-IT" sz="1600" dirty="0"/>
              <a:t>, </a:t>
            </a:r>
            <a:r>
              <a:rPr lang="it-IT" sz="1600" dirty="0" err="1"/>
              <a:t>reads</a:t>
            </a:r>
            <a:r>
              <a:rPr lang="it-IT" sz="1600" dirty="0"/>
              <a:t> are </a:t>
            </a:r>
            <a:r>
              <a:rPr lang="it-IT" sz="1600" dirty="0" err="1"/>
              <a:t>shorter</a:t>
            </a:r>
            <a:r>
              <a:rPr lang="it-IT" sz="1600" dirty="0"/>
              <a:t> </a:t>
            </a:r>
            <a:r>
              <a:rPr lang="it-IT" sz="1600" dirty="0" err="1"/>
              <a:t>than</a:t>
            </a:r>
            <a:r>
              <a:rPr lang="it-IT" sz="1600" dirty="0"/>
              <a:t> 100 nt and </a:t>
            </a:r>
            <a:r>
              <a:rPr lang="it-IT" sz="1600" dirty="0" err="1"/>
              <a:t>splitted</a:t>
            </a:r>
            <a:r>
              <a:rPr lang="it-IT" sz="1600" dirty="0"/>
              <a:t> </a:t>
            </a:r>
            <a:r>
              <a:rPr lang="it-IT" sz="1600" dirty="0" err="1"/>
              <a:t>reads</a:t>
            </a:r>
            <a:r>
              <a:rPr lang="it-IT" sz="1600" dirty="0"/>
              <a:t> are </a:t>
            </a:r>
            <a:r>
              <a:rPr lang="it-IT" sz="1600" dirty="0" err="1"/>
              <a:t>much</a:t>
            </a:r>
            <a:r>
              <a:rPr lang="it-IT" sz="1600" dirty="0"/>
              <a:t> </a:t>
            </a:r>
            <a:r>
              <a:rPr lang="it-IT" sz="1600" dirty="0" err="1"/>
              <a:t>shorter</a:t>
            </a:r>
            <a:endParaRPr lang="it-IT"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25</a:t>
            </a:fld>
            <a:endParaRPr lang="it-IT" dirty="0"/>
          </a:p>
        </p:txBody>
      </p:sp>
    </p:spTree>
    <p:extLst>
      <p:ext uri="{BB962C8B-B14F-4D97-AF65-F5344CB8AC3E}">
        <p14:creationId xmlns:p14="http://schemas.microsoft.com/office/powerpoint/2010/main" val="137427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B2203C-E35F-4649-AE02-0B412F9A66CC}" type="slidenum">
              <a:rPr lang="en-US" sz="1200"/>
              <a:pPr eaLnBrk="1" hangingPunct="1"/>
              <a:t>26</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With </a:t>
            </a:r>
            <a:r>
              <a:rPr lang="it-IT" sz="1600" dirty="0" err="1"/>
              <a:t>different</a:t>
            </a:r>
            <a:r>
              <a:rPr lang="it-IT" sz="1600" dirty="0"/>
              <a:t> </a:t>
            </a:r>
            <a:r>
              <a:rPr lang="it-IT" sz="1600" dirty="0" err="1"/>
              <a:t>sequencing</a:t>
            </a:r>
            <a:r>
              <a:rPr lang="it-IT" sz="1600" dirty="0"/>
              <a:t> </a:t>
            </a:r>
            <a:r>
              <a:rPr lang="it-IT" sz="1600" dirty="0" err="1"/>
              <a:t>technologies</a:t>
            </a:r>
            <a:r>
              <a:rPr lang="it-IT" sz="1600" dirty="0"/>
              <a:t> </a:t>
            </a:r>
            <a:r>
              <a:rPr lang="it-IT" sz="1600" dirty="0" err="1"/>
              <a:t>it</a:t>
            </a:r>
            <a:r>
              <a:rPr lang="it-IT" sz="1600" dirty="0"/>
              <a:t> </a:t>
            </a:r>
            <a:r>
              <a:rPr lang="it-IT" sz="1600" dirty="0" err="1"/>
              <a:t>is</a:t>
            </a:r>
            <a:r>
              <a:rPr lang="it-IT" sz="1600" dirty="0"/>
              <a:t> </a:t>
            </a:r>
            <a:r>
              <a:rPr lang="it-IT" sz="1600" dirty="0" err="1"/>
              <a:t>possible</a:t>
            </a:r>
            <a:r>
              <a:rPr lang="it-IT" sz="1600" dirty="0"/>
              <a:t> to use the </a:t>
            </a:r>
            <a:r>
              <a:rPr lang="it-IT" sz="1600" dirty="0" err="1"/>
              <a:t>paired</a:t>
            </a:r>
            <a:r>
              <a:rPr lang="it-IT" sz="1600" dirty="0"/>
              <a:t>-end </a:t>
            </a:r>
            <a:r>
              <a:rPr lang="it-IT" sz="1600" dirty="0" err="1"/>
              <a:t>sequencing</a:t>
            </a:r>
            <a:r>
              <a:rPr lang="it-IT" sz="1600" dirty="0"/>
              <a:t> </a:t>
            </a:r>
            <a:r>
              <a:rPr lang="it-IT" sz="1600" dirty="0" err="1"/>
              <a:t>approach</a:t>
            </a:r>
            <a:r>
              <a:rPr lang="it-IT" sz="1600" dirty="0"/>
              <a:t> to </a:t>
            </a:r>
            <a:r>
              <a:rPr lang="it-IT" sz="1600" dirty="0" err="1"/>
              <a:t>obtain</a:t>
            </a:r>
            <a:r>
              <a:rPr lang="it-IT" sz="1600" dirty="0"/>
              <a:t> a </a:t>
            </a:r>
            <a:r>
              <a:rPr lang="it-IT" sz="1600" dirty="0" err="1"/>
              <a:t>pair</a:t>
            </a:r>
            <a:r>
              <a:rPr lang="it-IT" sz="1600" dirty="0"/>
              <a:t> of short </a:t>
            </a:r>
            <a:r>
              <a:rPr lang="it-IT" sz="1600" dirty="0" err="1"/>
              <a:t>reads</a:t>
            </a:r>
            <a:r>
              <a:rPr lang="it-IT" sz="1600" dirty="0"/>
              <a:t> </a:t>
            </a:r>
            <a:r>
              <a:rPr lang="it-IT" sz="1600" dirty="0" err="1"/>
              <a:t>corresponding</a:t>
            </a:r>
            <a:r>
              <a:rPr lang="it-IT" sz="1600" dirty="0"/>
              <a:t> to </a:t>
            </a:r>
            <a:r>
              <a:rPr lang="it-IT" sz="1600" dirty="0" err="1"/>
              <a:t>both</a:t>
            </a:r>
            <a:r>
              <a:rPr lang="it-IT" sz="1600" dirty="0"/>
              <a:t> </a:t>
            </a:r>
            <a:r>
              <a:rPr lang="it-IT" sz="1600" dirty="0" err="1"/>
              <a:t>ends</a:t>
            </a:r>
            <a:r>
              <a:rPr lang="it-IT" sz="1600" dirty="0"/>
              <a:t> of the </a:t>
            </a:r>
            <a:r>
              <a:rPr lang="it-IT" sz="1600" dirty="0" err="1"/>
              <a:t>same</a:t>
            </a:r>
            <a:r>
              <a:rPr lang="it-IT" sz="1600" dirty="0"/>
              <a:t> DNA </a:t>
            </a:r>
            <a:r>
              <a:rPr lang="it-IT" sz="1600" dirty="0" err="1"/>
              <a:t>molecule</a:t>
            </a:r>
            <a:r>
              <a:rPr lang="it-IT" sz="1600" dirty="0"/>
              <a:t>. </a:t>
            </a:r>
          </a:p>
          <a:p>
            <a:r>
              <a:rPr lang="it-IT" sz="1600" dirty="0" err="1"/>
              <a:t>Thus</a:t>
            </a:r>
            <a:r>
              <a:rPr lang="it-IT" sz="1600" dirty="0"/>
              <a:t> </a:t>
            </a:r>
            <a:r>
              <a:rPr lang="it-IT" sz="1600" dirty="0" err="1"/>
              <a:t>paired</a:t>
            </a:r>
            <a:r>
              <a:rPr lang="it-IT" sz="1600" dirty="0"/>
              <a:t> </a:t>
            </a:r>
            <a:r>
              <a:rPr lang="it-IT" sz="1600" dirty="0" err="1"/>
              <a:t>reads</a:t>
            </a:r>
            <a:r>
              <a:rPr lang="it-IT" sz="1600" dirty="0"/>
              <a:t> are </a:t>
            </a:r>
            <a:r>
              <a:rPr lang="it-IT" sz="1600" dirty="0" err="1"/>
              <a:t>separated</a:t>
            </a:r>
            <a:r>
              <a:rPr lang="it-IT" sz="1600" dirty="0"/>
              <a:t> in the </a:t>
            </a:r>
            <a:r>
              <a:rPr lang="it-IT" sz="1600" dirty="0" err="1"/>
              <a:t>original</a:t>
            </a:r>
            <a:r>
              <a:rPr lang="it-IT" sz="1600" dirty="0"/>
              <a:t> </a:t>
            </a:r>
            <a:r>
              <a:rPr lang="it-IT" sz="1600" dirty="0" err="1"/>
              <a:t>sequence</a:t>
            </a:r>
            <a:r>
              <a:rPr lang="it-IT" sz="1600" dirty="0"/>
              <a:t> by a </a:t>
            </a:r>
            <a:r>
              <a:rPr lang="it-IT" sz="1600" dirty="0" err="1"/>
              <a:t>defined</a:t>
            </a:r>
            <a:r>
              <a:rPr lang="it-IT" sz="1600" dirty="0"/>
              <a:t> </a:t>
            </a:r>
            <a:r>
              <a:rPr lang="it-IT" sz="1600" dirty="0" err="1"/>
              <a:t>distance</a:t>
            </a:r>
            <a:endParaRPr lang="it-IT" sz="1600" dirty="0"/>
          </a:p>
          <a:p>
            <a:r>
              <a:rPr lang="it-IT" sz="1600" dirty="0"/>
              <a:t>…</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27</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err="1"/>
              <a:t>Paired</a:t>
            </a:r>
            <a:r>
              <a:rPr lang="it-IT" sz="1600" dirty="0"/>
              <a:t> end </a:t>
            </a:r>
            <a:r>
              <a:rPr lang="it-IT" sz="1600" dirty="0" err="1"/>
              <a:t>reads</a:t>
            </a:r>
            <a:r>
              <a:rPr lang="it-IT" sz="1600" dirty="0"/>
              <a:t> are </a:t>
            </a:r>
            <a:r>
              <a:rPr lang="it-IT" sz="1600" dirty="0" err="1"/>
              <a:t>also</a:t>
            </a:r>
            <a:r>
              <a:rPr lang="it-IT" sz="1600" dirty="0"/>
              <a:t> </a:t>
            </a:r>
            <a:r>
              <a:rPr lang="it-IT" sz="1600" dirty="0" err="1"/>
              <a:t>useful</a:t>
            </a:r>
            <a:r>
              <a:rPr lang="it-IT" sz="1600" dirty="0"/>
              <a:t> for the </a:t>
            </a:r>
            <a:r>
              <a:rPr lang="it-IT" sz="1600" dirty="0" err="1"/>
              <a:t>process</a:t>
            </a:r>
            <a:r>
              <a:rPr lang="it-IT" sz="1600" dirty="0"/>
              <a:t> of alternative </a:t>
            </a:r>
            <a:r>
              <a:rPr lang="it-IT" sz="1600" dirty="0" err="1"/>
              <a:t>transcripts</a:t>
            </a:r>
            <a:r>
              <a:rPr lang="it-IT" sz="1600" dirty="0"/>
              <a:t> </a:t>
            </a:r>
            <a:r>
              <a:rPr lang="it-IT" sz="1600" dirty="0" err="1"/>
              <a:t>deconvolution</a:t>
            </a:r>
            <a:r>
              <a:rPr lang="it-IT" sz="1600" dirty="0"/>
              <a:t>. </a:t>
            </a:r>
          </a:p>
          <a:p>
            <a:r>
              <a:rPr lang="it-IT" sz="1600" dirty="0" err="1"/>
              <a:t>As</a:t>
            </a:r>
            <a:r>
              <a:rPr lang="it-IT" sz="1600" dirty="0"/>
              <a:t> in </a:t>
            </a:r>
            <a:r>
              <a:rPr lang="it-IT" sz="1600" dirty="0" err="1"/>
              <a:t>my</a:t>
            </a:r>
            <a:r>
              <a:rPr lang="it-IT" sz="1600" dirty="0"/>
              <a:t> </a:t>
            </a:r>
            <a:r>
              <a:rPr lang="it-IT" sz="1600" dirty="0" err="1"/>
              <a:t>example</a:t>
            </a:r>
            <a:r>
              <a:rPr lang="it-IT" sz="1600" dirty="0"/>
              <a:t>, a small set of </a:t>
            </a:r>
            <a:r>
              <a:rPr lang="it-IT" sz="1600" dirty="0" err="1"/>
              <a:t>paired</a:t>
            </a:r>
            <a:r>
              <a:rPr lang="it-IT" sz="1600" dirty="0"/>
              <a:t>-end </a:t>
            </a:r>
            <a:r>
              <a:rPr lang="it-IT" sz="1600" dirty="0" err="1"/>
              <a:t>reads</a:t>
            </a:r>
            <a:r>
              <a:rPr lang="it-IT" sz="1600" dirty="0"/>
              <a:t> </a:t>
            </a:r>
            <a:r>
              <a:rPr lang="it-IT" sz="1600" dirty="0" err="1"/>
              <a:t>mapped</a:t>
            </a:r>
            <a:r>
              <a:rPr lang="it-IT" sz="1600" dirty="0"/>
              <a:t> to the </a:t>
            </a:r>
            <a:r>
              <a:rPr lang="it-IT" sz="1600" dirty="0" err="1"/>
              <a:t>same</a:t>
            </a:r>
            <a:r>
              <a:rPr lang="it-IT" sz="1600" dirty="0"/>
              <a:t> gene can </a:t>
            </a:r>
            <a:r>
              <a:rPr lang="it-IT" sz="1600" dirty="0" err="1"/>
              <a:t>tell</a:t>
            </a:r>
            <a:r>
              <a:rPr lang="it-IT" sz="1600" dirty="0"/>
              <a:t> </a:t>
            </a:r>
            <a:r>
              <a:rPr lang="it-IT" sz="1600" dirty="0" err="1"/>
              <a:t>us</a:t>
            </a:r>
            <a:r>
              <a:rPr lang="it-IT" sz="1600" dirty="0"/>
              <a:t> from </a:t>
            </a:r>
            <a:r>
              <a:rPr lang="it-IT" sz="1600" dirty="0" err="1"/>
              <a:t>which</a:t>
            </a:r>
            <a:r>
              <a:rPr lang="it-IT" sz="1600" dirty="0"/>
              <a:t> </a:t>
            </a:r>
            <a:r>
              <a:rPr lang="it-IT" sz="1600" dirty="0" err="1"/>
              <a:t>isoforms</a:t>
            </a:r>
            <a:r>
              <a:rPr lang="it-IT" sz="1600" dirty="0"/>
              <a:t> </a:t>
            </a:r>
            <a:r>
              <a:rPr lang="it-IT" sz="1600" dirty="0" err="1"/>
              <a:t>they</a:t>
            </a:r>
            <a:r>
              <a:rPr lang="it-IT" sz="1600" dirty="0"/>
              <a:t> come from.</a:t>
            </a:r>
          </a:p>
          <a:p>
            <a:r>
              <a:rPr lang="it-IT" sz="1600" dirty="0"/>
              <a:t>Due to the position on the </a:t>
            </a:r>
            <a:r>
              <a:rPr lang="it-IT" sz="1600" dirty="0" err="1"/>
              <a:t>second</a:t>
            </a:r>
            <a:r>
              <a:rPr lang="it-IT" sz="1600" dirty="0"/>
              <a:t> </a:t>
            </a:r>
            <a:r>
              <a:rPr lang="it-IT" sz="1600" dirty="0" err="1"/>
              <a:t>read</a:t>
            </a:r>
            <a:r>
              <a:rPr lang="it-IT" sz="1600" dirty="0"/>
              <a:t>, </a:t>
            </a:r>
            <a:r>
              <a:rPr lang="it-IT" sz="1600" dirty="0" err="1"/>
              <a:t>this</a:t>
            </a:r>
            <a:r>
              <a:rPr lang="it-IT" sz="1600" dirty="0"/>
              <a:t> on the </a:t>
            </a:r>
            <a:r>
              <a:rPr lang="it-IT" sz="1600" dirty="0" err="1"/>
              <a:t>left</a:t>
            </a:r>
            <a:r>
              <a:rPr lang="it-IT" sz="1600" dirty="0"/>
              <a:t> the </a:t>
            </a:r>
            <a:r>
              <a:rPr lang="it-IT" sz="1600" dirty="0" err="1"/>
              <a:t>read</a:t>
            </a:r>
            <a:r>
              <a:rPr lang="it-IT" sz="1600" dirty="0"/>
              <a:t> </a:t>
            </a:r>
            <a:r>
              <a:rPr lang="it-IT" sz="1600" dirty="0" err="1"/>
              <a:t>pair</a:t>
            </a:r>
            <a:r>
              <a:rPr lang="it-IT" sz="1600" dirty="0"/>
              <a:t> </a:t>
            </a:r>
            <a:r>
              <a:rPr lang="it-IT" sz="1600" dirty="0" err="1"/>
              <a:t>number</a:t>
            </a:r>
            <a:r>
              <a:rPr lang="it-IT" sz="1600" dirty="0"/>
              <a:t> </a:t>
            </a:r>
            <a:r>
              <a:rPr lang="it-IT" sz="1600" dirty="0" err="1"/>
              <a:t>one</a:t>
            </a:r>
            <a:r>
              <a:rPr lang="it-IT" sz="1600" dirty="0"/>
              <a:t> </a:t>
            </a:r>
            <a:r>
              <a:rPr lang="it-IT" sz="1600" dirty="0" err="1"/>
              <a:t>may</a:t>
            </a:r>
            <a:r>
              <a:rPr lang="it-IT" sz="1600" dirty="0"/>
              <a:t> originate from </a:t>
            </a:r>
            <a:r>
              <a:rPr lang="it-IT" sz="1600" dirty="0" err="1"/>
              <a:t>isoform</a:t>
            </a:r>
            <a:r>
              <a:rPr lang="it-IT" sz="1600" dirty="0"/>
              <a:t> 1 or 2 </a:t>
            </a:r>
            <a:r>
              <a:rPr lang="it-IT" sz="1600" dirty="0" err="1"/>
              <a:t>but</a:t>
            </a:r>
            <a:r>
              <a:rPr lang="it-IT" sz="1600" dirty="0"/>
              <a:t> </a:t>
            </a:r>
            <a:r>
              <a:rPr lang="it-IT" sz="1600" dirty="0" err="1"/>
              <a:t>not</a:t>
            </a:r>
            <a:r>
              <a:rPr lang="it-IT" sz="1600" dirty="0"/>
              <a:t> from 3</a:t>
            </a:r>
          </a:p>
          <a:p>
            <a:r>
              <a:rPr lang="it-IT" sz="1600" dirty="0" err="1"/>
              <a:t>Moreover</a:t>
            </a:r>
            <a:r>
              <a:rPr lang="it-IT" sz="1600" dirty="0"/>
              <a:t>, P2 </a:t>
            </a:r>
            <a:r>
              <a:rPr lang="it-IT" sz="1600" dirty="0" err="1"/>
              <a:t>nd</a:t>
            </a:r>
            <a:r>
              <a:rPr lang="it-IT" sz="1600" dirty="0"/>
              <a:t> P3 can originate </a:t>
            </a:r>
            <a:r>
              <a:rPr lang="it-IT" sz="1600" dirty="0" err="1"/>
              <a:t>only</a:t>
            </a:r>
            <a:r>
              <a:rPr lang="it-IT" sz="1600" dirty="0"/>
              <a:t> from </a:t>
            </a:r>
            <a:r>
              <a:rPr lang="it-IT" sz="1600" dirty="0" err="1"/>
              <a:t>isoform</a:t>
            </a:r>
            <a:r>
              <a:rPr lang="it-IT" sz="1600" dirty="0"/>
              <a:t> 1</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28</a:t>
            </a:fld>
            <a:endParaRPr 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331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0F155B-B954-5B40-9F5E-8E9778E3E45D}"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1A1BE1-C6E6-504A-A744-80B1702D1725}"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32</a:t>
            </a:fld>
            <a:endParaRPr lang="it-IT"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0BCEC59-FD35-5949-91F5-5326209E8216}" type="slidenum">
              <a:rPr lang="en-US" sz="1200">
                <a:solidFill>
                  <a:srgbClr val="000000"/>
                </a:solidFill>
              </a:rPr>
              <a:pPr eaLnBrk="1" hangingPunct="1"/>
              <a:t>33</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Autofit/>
          </a:bodyPr>
          <a:lstStyle/>
          <a:p>
            <a:r>
              <a:rPr lang="en-GB" sz="1400" dirty="0"/>
              <a:t>This is a basic example of a gene with is differentially expressed when comparing condition 1 and 2. </a:t>
            </a:r>
          </a:p>
          <a:p>
            <a:r>
              <a:rPr lang="en-GB" sz="1400" dirty="0"/>
              <a:t>The known gene is shown below, whereas the reads mapping results in the two conditions are shown on the top</a:t>
            </a:r>
          </a:p>
          <a:p>
            <a:r>
              <a:rPr lang="en-GB" sz="1400" dirty="0"/>
              <a:t>The gene is more-expressed in condition 2 since it has more reads mapped</a:t>
            </a:r>
          </a:p>
          <a:p>
            <a:r>
              <a:rPr lang="en-GB" sz="1400" dirty="0"/>
              <a:t>Read-count data have a statistical distribution very different than microarray estimates, and need to be normalised using appropriate methods. </a:t>
            </a:r>
          </a:p>
          <a:p>
            <a:r>
              <a:rPr lang="en-GB" sz="1400" dirty="0"/>
              <a:t>Specific methods as </a:t>
            </a:r>
            <a:r>
              <a:rPr lang="en-GB" sz="1400" dirty="0" err="1"/>
              <a:t>DESeq</a:t>
            </a:r>
            <a:r>
              <a:rPr lang="en-GB" sz="1400" dirty="0"/>
              <a:t> are also need to call differential expression </a:t>
            </a:r>
          </a:p>
          <a:p>
            <a:endParaRPr lang="en-GB" sz="1400" dirty="0"/>
          </a:p>
          <a:p>
            <a:r>
              <a:rPr lang="en-GB" sz="1400" dirty="0"/>
              <a:t>Moreover, it is highly recommended to filter out signals that can be very close to background noise. </a:t>
            </a:r>
          </a:p>
          <a:p>
            <a:r>
              <a:rPr lang="en-GB" sz="1400" dirty="0"/>
              <a:t>For instance, over one half of the 200 thousands </a:t>
            </a:r>
            <a:r>
              <a:rPr lang="en-GB" sz="1400" dirty="0" err="1"/>
              <a:t>Ensembl</a:t>
            </a:r>
            <a:r>
              <a:rPr lang="en-GB" sz="1400" dirty="0"/>
              <a:t> transcripts can be expressed in a sample but only a small proportion of highly expressed RNAs will account  for the most of expression whereas many transcript will be covered by only a few reads each</a:t>
            </a:r>
          </a:p>
        </p:txBody>
      </p:sp>
      <p:sp>
        <p:nvSpPr>
          <p:cNvPr id="4" name="Segnaposto numero diapositiva 3"/>
          <p:cNvSpPr>
            <a:spLocks noGrp="1"/>
          </p:cNvSpPr>
          <p:nvPr>
            <p:ph type="sldNum" sz="quarter" idx="10"/>
          </p:nvPr>
        </p:nvSpPr>
        <p:spPr/>
        <p:txBody>
          <a:bodyPr/>
          <a:lstStyle/>
          <a:p>
            <a:fld id="{04FFB134-3D80-D640-9632-773C58E0BD7A}" type="slidenum">
              <a:rPr lang="en-GB" smtClean="0"/>
              <a:pPr/>
              <a:t>39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600" dirty="0"/>
              <a:t>Gene expression level can be quantified using read-count data. The basic idea is that the more a gene is expressed the more numerous will be the reads sequenced from gene transcripts and then mapped to gene exons.</a:t>
            </a:r>
          </a:p>
          <a:p>
            <a:r>
              <a:rPr lang="en-GB" sz="1600" dirty="0"/>
              <a:t>The longer the transcripts the higher the probability of having reads from them</a:t>
            </a:r>
          </a:p>
          <a:p>
            <a:r>
              <a:rPr lang="en-GB" sz="1600" dirty="0"/>
              <a:t>Since different samples will generate different numbers of total sequences, both intra sample and inter-sample normalization is required </a:t>
            </a:r>
          </a:p>
          <a:p>
            <a:r>
              <a:rPr lang="en-GB" sz="1600" dirty="0"/>
              <a:t>A simple normalisation is obtained by calculating the number of reads per </a:t>
            </a:r>
            <a:r>
              <a:rPr lang="en-GB" sz="1600" dirty="0" err="1"/>
              <a:t>kilobase</a:t>
            </a:r>
            <a:r>
              <a:rPr lang="en-GB" sz="1600" dirty="0"/>
              <a:t> of </a:t>
            </a:r>
            <a:r>
              <a:rPr lang="en-GB" sz="1600" dirty="0" err="1"/>
              <a:t>exonic</a:t>
            </a:r>
            <a:r>
              <a:rPr lang="en-GB" sz="1600" dirty="0"/>
              <a:t> sequence per million mapped reads, the RPKM measure which is a proxy of gene expression estimated by RNA-</a:t>
            </a:r>
            <a:r>
              <a:rPr lang="en-GB" sz="1600" dirty="0" err="1"/>
              <a:t>seq</a:t>
            </a:r>
            <a:r>
              <a:rPr lang="en-GB" sz="1600" dirty="0"/>
              <a:t> data.</a:t>
            </a:r>
          </a:p>
          <a:p>
            <a:r>
              <a:rPr lang="en-GB" sz="1600" dirty="0"/>
              <a:t>There are many issues complicating gene or transcript expression level estimation</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40</a:t>
            </a:fld>
            <a:endParaRPr lang="it-IT" dirty="0"/>
          </a:p>
        </p:txBody>
      </p:sp>
    </p:spTree>
    <p:extLst>
      <p:ext uri="{BB962C8B-B14F-4D97-AF65-F5344CB8AC3E}">
        <p14:creationId xmlns:p14="http://schemas.microsoft.com/office/powerpoint/2010/main" val="29541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246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CF01340-0DC3-6541-9EF4-326303C8F2DE}" type="slidenum">
              <a:rPr lang="it-IT" sz="1200">
                <a:latin typeface="Arial" charset="0"/>
              </a:rPr>
              <a:pPr eaLnBrk="1" fontAlgn="base" hangingPunct="1">
                <a:spcBef>
                  <a:spcPct val="0"/>
                </a:spcBef>
                <a:spcAft>
                  <a:spcPct val="0"/>
                </a:spcAft>
              </a:pPr>
              <a:t>6</a:t>
            </a:fld>
            <a:endParaRPr lang="it-IT"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42</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43</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sz="1600" dirty="0"/>
              <a:t>Gene fusion </a:t>
            </a:r>
            <a:r>
              <a:rPr lang="it-IT" sz="1600" dirty="0" err="1"/>
              <a:t>events</a:t>
            </a:r>
            <a:r>
              <a:rPr lang="it-IT" sz="1600" dirty="0"/>
              <a:t>, due to </a:t>
            </a:r>
            <a:r>
              <a:rPr lang="it-IT" sz="1600" dirty="0" err="1"/>
              <a:t>breackage</a:t>
            </a:r>
            <a:r>
              <a:rPr lang="it-IT" sz="1600" dirty="0"/>
              <a:t> and re-</a:t>
            </a:r>
            <a:r>
              <a:rPr lang="it-IT" sz="1600" dirty="0" err="1"/>
              <a:t>joining</a:t>
            </a:r>
            <a:r>
              <a:rPr lang="it-IT" sz="1600" dirty="0"/>
              <a:t> of </a:t>
            </a:r>
            <a:r>
              <a:rPr lang="it-IT" sz="1600" dirty="0" err="1"/>
              <a:t>two</a:t>
            </a:r>
            <a:r>
              <a:rPr lang="it-IT" sz="1600" baseline="0" dirty="0"/>
              <a:t> </a:t>
            </a:r>
            <a:r>
              <a:rPr lang="it-IT" sz="1600" baseline="0" dirty="0" err="1"/>
              <a:t>different</a:t>
            </a:r>
            <a:r>
              <a:rPr lang="it-IT" sz="1600" baseline="0" dirty="0"/>
              <a:t> </a:t>
            </a:r>
            <a:r>
              <a:rPr lang="it-IT" sz="1600" baseline="0" dirty="0" err="1"/>
              <a:t>chromosomes</a:t>
            </a:r>
            <a:r>
              <a:rPr lang="it-IT" sz="1600" baseline="0" dirty="0"/>
              <a:t> or to </a:t>
            </a:r>
            <a:r>
              <a:rPr lang="it-IT" sz="1600" baseline="0" dirty="0" err="1"/>
              <a:t>rearrangements</a:t>
            </a:r>
            <a:r>
              <a:rPr lang="it-IT" sz="1600" baseline="0" dirty="0"/>
              <a:t> </a:t>
            </a:r>
            <a:r>
              <a:rPr lang="it-IT" sz="1600" baseline="0" dirty="0" err="1"/>
              <a:t>within</a:t>
            </a:r>
            <a:r>
              <a:rPr lang="it-IT" sz="1600" baseline="0" dirty="0"/>
              <a:t> a </a:t>
            </a:r>
            <a:r>
              <a:rPr lang="it-IT" sz="1600" baseline="0" dirty="0" err="1"/>
              <a:t>chromosome</a:t>
            </a:r>
            <a:r>
              <a:rPr lang="it-IT" sz="1600" baseline="0" dirty="0"/>
              <a:t> are </a:t>
            </a:r>
            <a:r>
              <a:rPr lang="it-IT" sz="1600" baseline="0" dirty="0" err="1"/>
              <a:t>relevant</a:t>
            </a:r>
            <a:r>
              <a:rPr lang="it-IT" sz="1600" baseline="0" dirty="0"/>
              <a:t> for </a:t>
            </a:r>
            <a:r>
              <a:rPr lang="it-IT" sz="1600" baseline="0" dirty="0" err="1"/>
              <a:t>cancer</a:t>
            </a:r>
            <a:r>
              <a:rPr lang="it-IT" sz="1600" baseline="0" dirty="0"/>
              <a:t> </a:t>
            </a:r>
            <a:r>
              <a:rPr lang="it-IT" sz="1600" baseline="0" dirty="0" err="1"/>
              <a:t>pathogenesis</a:t>
            </a:r>
            <a:r>
              <a:rPr lang="it-IT" sz="1600" baseline="0" dirty="0"/>
              <a:t> and</a:t>
            </a:r>
            <a:r>
              <a:rPr lang="it-IT" sz="1600" dirty="0"/>
              <a:t> </a:t>
            </a:r>
            <a:r>
              <a:rPr lang="it-IT" sz="1600" dirty="0" err="1"/>
              <a:t>threatment</a:t>
            </a:r>
            <a:endParaRPr lang="it-IT" sz="1600" dirty="0"/>
          </a:p>
          <a:p>
            <a:r>
              <a:rPr lang="it-IT" sz="1600" dirty="0" err="1"/>
              <a:t>Besides</a:t>
            </a:r>
            <a:r>
              <a:rPr lang="it-IT" sz="1600" dirty="0"/>
              <a:t> the BCR/ABL1 fusion in CML, </a:t>
            </a:r>
            <a:r>
              <a:rPr lang="it-IT" sz="1600" dirty="0" err="1"/>
              <a:t>many</a:t>
            </a:r>
            <a:r>
              <a:rPr lang="it-IT" sz="1600" dirty="0"/>
              <a:t> </a:t>
            </a:r>
            <a:r>
              <a:rPr lang="it-IT" sz="1600" dirty="0" err="1"/>
              <a:t>different</a:t>
            </a:r>
            <a:r>
              <a:rPr lang="it-IT" sz="1600" dirty="0"/>
              <a:t> gene fusion </a:t>
            </a:r>
            <a:r>
              <a:rPr lang="it-IT" sz="1600" dirty="0" err="1"/>
              <a:t>events</a:t>
            </a:r>
            <a:r>
              <a:rPr lang="it-IT" sz="1600" dirty="0"/>
              <a:t> are </a:t>
            </a:r>
            <a:r>
              <a:rPr lang="it-IT" sz="1600" dirty="0" err="1"/>
              <a:t>known</a:t>
            </a:r>
            <a:r>
              <a:rPr lang="it-IT" sz="1600" dirty="0"/>
              <a:t> in </a:t>
            </a:r>
            <a:r>
              <a:rPr lang="it-IT" sz="1600" dirty="0" err="1"/>
              <a:t>haematologic</a:t>
            </a:r>
            <a:r>
              <a:rPr lang="it-IT" sz="1600" dirty="0"/>
              <a:t> </a:t>
            </a:r>
            <a:r>
              <a:rPr lang="it-IT" sz="1600" dirty="0" err="1"/>
              <a:t>malignancies</a:t>
            </a:r>
            <a:r>
              <a:rPr lang="it-IT" sz="1600" dirty="0"/>
              <a:t> and in </a:t>
            </a:r>
            <a:r>
              <a:rPr lang="it-IT" sz="1600" dirty="0" err="1"/>
              <a:t>solid</a:t>
            </a:r>
            <a:r>
              <a:rPr lang="it-IT" sz="1600" dirty="0"/>
              <a:t> </a:t>
            </a:r>
            <a:r>
              <a:rPr lang="it-IT" sz="1600" dirty="0" err="1"/>
              <a:t>tumours</a:t>
            </a:r>
            <a:r>
              <a:rPr lang="it-IT" sz="1600" dirty="0"/>
              <a:t>.</a:t>
            </a:r>
            <a:endParaRPr lang="it-IT" sz="1600" baseline="0" dirty="0"/>
          </a:p>
          <a:p>
            <a:r>
              <a:rPr lang="it-IT" sz="1600" baseline="0" dirty="0" err="1"/>
              <a:t>Nevertheless</a:t>
            </a:r>
            <a:r>
              <a:rPr lang="it-IT" sz="1600" dirty="0"/>
              <a:t> </a:t>
            </a:r>
            <a:r>
              <a:rPr lang="it-IT" sz="1600" dirty="0" err="1"/>
              <a:t>cancer</a:t>
            </a:r>
            <a:r>
              <a:rPr lang="it-IT" sz="1600" dirty="0"/>
              <a:t> </a:t>
            </a:r>
            <a:r>
              <a:rPr lang="it-IT" sz="1600" dirty="0" err="1"/>
              <a:t>cell</a:t>
            </a:r>
            <a:r>
              <a:rPr lang="it-IT" sz="1600" dirty="0"/>
              <a:t> </a:t>
            </a:r>
            <a:r>
              <a:rPr lang="it-IT" sz="1600" baseline="0" dirty="0" err="1"/>
              <a:t>genome</a:t>
            </a:r>
            <a:r>
              <a:rPr lang="it-IT" sz="1600" baseline="0" dirty="0"/>
              <a:t> can be </a:t>
            </a:r>
            <a:r>
              <a:rPr lang="it-IT" sz="1600" baseline="0" dirty="0" err="1"/>
              <a:t>not</a:t>
            </a:r>
            <a:r>
              <a:rPr lang="it-IT" sz="1600" baseline="0" dirty="0"/>
              <a:t> </a:t>
            </a:r>
            <a:r>
              <a:rPr lang="it-IT" sz="1600" baseline="0" dirty="0" err="1"/>
              <a:t>higly</a:t>
            </a:r>
            <a:r>
              <a:rPr lang="it-IT" sz="1600" baseline="0" dirty="0"/>
              <a:t> </a:t>
            </a:r>
            <a:r>
              <a:rPr lang="it-IT" sz="1600" baseline="0" dirty="0" err="1"/>
              <a:t>rearranged</a:t>
            </a:r>
            <a:endParaRPr lang="it-IT" sz="1600" baseline="0" dirty="0"/>
          </a:p>
          <a:p>
            <a:endParaRPr lang="it-IT" sz="1600" dirty="0"/>
          </a:p>
          <a:p>
            <a:r>
              <a:rPr lang="it-IT" sz="1600" dirty="0"/>
              <a:t>BCR/ABL1 fusion in CML </a:t>
            </a:r>
            <a:r>
              <a:rPr lang="it-IT" sz="1600" dirty="0" err="1"/>
              <a:t>chronic</a:t>
            </a:r>
            <a:r>
              <a:rPr lang="it-IT" sz="1600" dirty="0"/>
              <a:t> </a:t>
            </a:r>
            <a:r>
              <a:rPr lang="it-IT" sz="1600" dirty="0" err="1"/>
              <a:t>myelogenous</a:t>
            </a:r>
            <a:r>
              <a:rPr lang="it-IT" sz="1600" dirty="0"/>
              <a:t> </a:t>
            </a:r>
            <a:r>
              <a:rPr lang="it-IT" sz="1600" dirty="0" err="1"/>
              <a:t>leukemia</a:t>
            </a:r>
            <a:r>
              <a:rPr lang="it-IT" sz="1600" dirty="0"/>
              <a:t> t(9;22) </a:t>
            </a:r>
            <a:r>
              <a:rPr lang="it-IT" sz="1600" dirty="0" err="1"/>
              <a:t>proliferation</a:t>
            </a:r>
            <a:r>
              <a:rPr lang="it-IT" sz="1600" dirty="0"/>
              <a:t> </a:t>
            </a:r>
            <a:r>
              <a:rPr lang="it-IT" sz="1600" dirty="0" err="1"/>
              <a:t>independent</a:t>
            </a:r>
            <a:r>
              <a:rPr lang="it-IT" sz="1600" dirty="0"/>
              <a:t> by </a:t>
            </a:r>
            <a:r>
              <a:rPr lang="it-IT" sz="1600" dirty="0" err="1"/>
              <a:t>cytokines</a:t>
            </a:r>
            <a:endParaRPr lang="it-IT" sz="1600" dirty="0"/>
          </a:p>
          <a:p>
            <a:r>
              <a:rPr lang="it-IT" sz="1600" dirty="0"/>
              <a:t>RET/PTC </a:t>
            </a:r>
            <a:r>
              <a:rPr lang="it-IT" sz="1600" dirty="0">
                <a:sym typeface="Wingdings"/>
              </a:rPr>
              <a:t> PTC</a:t>
            </a:r>
          </a:p>
          <a:p>
            <a:r>
              <a:rPr lang="it-IT" sz="1600" dirty="0"/>
              <a:t>PAX8-PPARG  in altri</a:t>
            </a:r>
            <a:r>
              <a:rPr lang="it-IT" sz="1600" baseline="0" dirty="0"/>
              <a:t> </a:t>
            </a:r>
            <a:r>
              <a:rPr lang="it-IT" sz="1600" baseline="0" dirty="0" err="1"/>
              <a:t>istotipi</a:t>
            </a:r>
            <a:r>
              <a:rPr lang="it-IT" sz="1600" baseline="0" dirty="0"/>
              <a:t> </a:t>
            </a:r>
            <a:r>
              <a:rPr lang="it-IT" sz="1600" dirty="0" err="1"/>
              <a:t>follicular</a:t>
            </a:r>
            <a:r>
              <a:rPr lang="it-IT" sz="1600" dirty="0"/>
              <a:t> </a:t>
            </a:r>
            <a:r>
              <a:rPr lang="it-IT" sz="1600" dirty="0" err="1"/>
              <a:t>architecture-follicular</a:t>
            </a:r>
            <a:r>
              <a:rPr lang="it-IT" sz="1600" dirty="0"/>
              <a:t> </a:t>
            </a:r>
            <a:r>
              <a:rPr lang="it-IT" sz="1600" dirty="0" err="1"/>
              <a:t>thyroid</a:t>
            </a:r>
            <a:r>
              <a:rPr lang="it-IT" sz="1600" dirty="0"/>
              <a:t> carcinoma (FTC) and </a:t>
            </a:r>
            <a:r>
              <a:rPr lang="it-IT" sz="1600" dirty="0" err="1"/>
              <a:t>follicular</a:t>
            </a:r>
            <a:r>
              <a:rPr lang="it-IT" sz="1600" dirty="0"/>
              <a:t> </a:t>
            </a:r>
            <a:r>
              <a:rPr lang="it-IT" sz="1600" dirty="0" err="1"/>
              <a:t>variant</a:t>
            </a:r>
            <a:r>
              <a:rPr lang="it-IT" sz="1600" dirty="0"/>
              <a:t> of </a:t>
            </a:r>
            <a:r>
              <a:rPr lang="it-IT" sz="1600" dirty="0" err="1"/>
              <a:t>papillary</a:t>
            </a:r>
            <a:r>
              <a:rPr lang="it-IT" sz="1600" dirty="0"/>
              <a:t> </a:t>
            </a:r>
            <a:r>
              <a:rPr lang="it-IT" sz="1600" dirty="0" err="1"/>
              <a:t>thyroid</a:t>
            </a:r>
            <a:r>
              <a:rPr lang="it-IT" sz="1600" dirty="0"/>
              <a:t> carcinoma (FVPTC),</a:t>
            </a:r>
          </a:p>
          <a:p>
            <a:endParaRPr lang="it-IT" sz="1600" dirty="0"/>
          </a:p>
          <a:p>
            <a:r>
              <a:rPr lang="it-IT" sz="1600" dirty="0"/>
              <a:t>RET</a:t>
            </a:r>
            <a:r>
              <a:rPr lang="it-IT" sz="1600" baseline="0" dirty="0"/>
              <a:t> </a:t>
            </a:r>
            <a:r>
              <a:rPr lang="it-IT" sz="1600" dirty="0" err="1"/>
              <a:t>receptor</a:t>
            </a:r>
            <a:r>
              <a:rPr lang="it-IT" sz="1600" dirty="0"/>
              <a:t> </a:t>
            </a:r>
            <a:r>
              <a:rPr lang="it-IT" sz="1600" dirty="0" err="1"/>
              <a:t>tyrosine</a:t>
            </a:r>
            <a:r>
              <a:rPr lang="it-IT" sz="1600" dirty="0"/>
              <a:t> </a:t>
            </a:r>
            <a:r>
              <a:rPr lang="it-IT" sz="1600" dirty="0" err="1"/>
              <a:t>kinases</a:t>
            </a:r>
            <a:endParaRPr lang="it-IT" sz="1600" dirty="0"/>
          </a:p>
          <a:p>
            <a:r>
              <a:rPr lang="it-IT" sz="1600" dirty="0"/>
              <a:t>PAX8 </a:t>
            </a:r>
            <a:r>
              <a:rPr lang="it-IT" sz="1600" b="1" dirty="0" err="1"/>
              <a:t>Transcription</a:t>
            </a:r>
            <a:r>
              <a:rPr lang="it-IT" sz="1600" b="1" dirty="0"/>
              <a:t> </a:t>
            </a:r>
            <a:r>
              <a:rPr lang="it-IT" sz="1600" b="1" dirty="0" err="1"/>
              <a:t>factor</a:t>
            </a:r>
            <a:r>
              <a:rPr lang="it-IT" sz="1600" b="1" dirty="0"/>
              <a:t> for the </a:t>
            </a:r>
            <a:r>
              <a:rPr lang="it-IT" sz="1600" b="1" dirty="0" err="1"/>
              <a:t>thyroid-specific</a:t>
            </a:r>
            <a:r>
              <a:rPr lang="it-IT" sz="1600" b="1" dirty="0"/>
              <a:t> </a:t>
            </a:r>
            <a:r>
              <a:rPr lang="it-IT" sz="1600" b="1" dirty="0" err="1"/>
              <a:t>expression</a:t>
            </a:r>
            <a:r>
              <a:rPr lang="it-IT" sz="1600" b="1" dirty="0"/>
              <a:t> of the </a:t>
            </a:r>
            <a:r>
              <a:rPr lang="it-IT" sz="1600" b="1" dirty="0" err="1"/>
              <a:t>genes</a:t>
            </a:r>
            <a:r>
              <a:rPr lang="it-IT" sz="1600" b="1" dirty="0"/>
              <a:t> </a:t>
            </a:r>
            <a:r>
              <a:rPr lang="it-IT" sz="1600" b="1" dirty="0" err="1"/>
              <a:t>exclusively</a:t>
            </a:r>
            <a:r>
              <a:rPr lang="it-IT" sz="1600" b="1" dirty="0"/>
              <a:t> </a:t>
            </a:r>
            <a:r>
              <a:rPr lang="it-IT" sz="1600" b="1" dirty="0" err="1"/>
              <a:t>expressed</a:t>
            </a:r>
            <a:r>
              <a:rPr lang="it-IT" sz="1600" b="1" dirty="0"/>
              <a:t> in the</a:t>
            </a:r>
            <a:br>
              <a:rPr lang="it-IT" sz="1600" b="1" dirty="0"/>
            </a:br>
            <a:r>
              <a:rPr lang="it-IT" sz="1600" b="1" dirty="0" err="1"/>
              <a:t>thyroid</a:t>
            </a:r>
            <a:r>
              <a:rPr lang="it-IT" sz="1600" b="1" dirty="0"/>
              <a:t> </a:t>
            </a:r>
            <a:r>
              <a:rPr lang="it-IT" sz="1600" b="1" dirty="0" err="1"/>
              <a:t>cell</a:t>
            </a:r>
            <a:r>
              <a:rPr lang="it-IT" sz="1600" b="1" dirty="0"/>
              <a:t> </a:t>
            </a:r>
            <a:r>
              <a:rPr lang="it-IT" sz="1600" b="1" dirty="0" err="1"/>
              <a:t>type</a:t>
            </a:r>
            <a:r>
              <a:rPr lang="it-IT" sz="1600" b="1" dirty="0"/>
              <a:t>, </a:t>
            </a:r>
            <a:r>
              <a:rPr lang="it-IT" sz="1600" b="1" dirty="0" err="1"/>
              <a:t>maintaining</a:t>
            </a:r>
            <a:r>
              <a:rPr lang="it-IT" sz="1600" b="1" dirty="0"/>
              <a:t> the </a:t>
            </a:r>
            <a:r>
              <a:rPr lang="it-IT" sz="1600" b="1" dirty="0" err="1"/>
              <a:t>functional</a:t>
            </a:r>
            <a:r>
              <a:rPr lang="it-IT" sz="1600" b="1" dirty="0"/>
              <a:t> </a:t>
            </a:r>
            <a:r>
              <a:rPr lang="it-IT" sz="1600" b="1" dirty="0" err="1"/>
              <a:t>differentiation</a:t>
            </a:r>
            <a:r>
              <a:rPr lang="it-IT" sz="1600" b="1" dirty="0"/>
              <a:t> of </a:t>
            </a:r>
            <a:r>
              <a:rPr lang="it-IT" sz="1600" b="1" dirty="0" err="1"/>
              <a:t>such</a:t>
            </a:r>
            <a:r>
              <a:rPr lang="it-IT" sz="1600" b="1" dirty="0"/>
              <a:t> </a:t>
            </a:r>
            <a:r>
              <a:rPr lang="it-IT" sz="1600" b="1" dirty="0" err="1"/>
              <a:t>cells</a:t>
            </a:r>
            <a:endParaRPr lang="it-IT" sz="1600" b="1" dirty="0"/>
          </a:p>
          <a:p>
            <a:endParaRPr lang="it-IT" sz="1600" b="1" dirty="0"/>
          </a:p>
          <a:p>
            <a:r>
              <a:rPr lang="it-IT" sz="1600" dirty="0"/>
              <a:t>tumori maligni in cui uno dei tre enzimi bloccati da </a:t>
            </a:r>
            <a:r>
              <a:rPr lang="it-IT" sz="1600" dirty="0" err="1"/>
              <a:t>imatinib</a:t>
            </a:r>
            <a:r>
              <a:rPr lang="it-IT" sz="1600" dirty="0"/>
              <a:t> (ABL, KIT, PDGFR) è coinvolto nell'origine del tumore. </a:t>
            </a:r>
          </a:p>
          <a:p>
            <a:r>
              <a:rPr lang="it-IT" sz="1600" dirty="0"/>
              <a:t>Azione inibendo </a:t>
            </a:r>
            <a:r>
              <a:rPr lang="it-IT" sz="1600" dirty="0">
                <a:hlinkClick r:id="rId3" tooltip="Enzima"/>
              </a:rPr>
              <a:t>enzimi</a:t>
            </a:r>
            <a:r>
              <a:rPr lang="it-IT" sz="1600" dirty="0"/>
              <a:t> ad attività </a:t>
            </a:r>
            <a:r>
              <a:rPr lang="it-IT" sz="1600" dirty="0" err="1">
                <a:hlinkClick r:id="rId4" tooltip="Tirosina"/>
              </a:rPr>
              <a:t>tirosin</a:t>
            </a:r>
            <a:r>
              <a:rPr lang="it-IT" sz="1600" dirty="0" err="1"/>
              <a:t>-chinasica</a:t>
            </a:r>
            <a:endParaRPr lang="it-IT" sz="1600" dirty="0"/>
          </a:p>
          <a:p>
            <a:endParaRPr lang="it-IT" sz="1600" dirty="0"/>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44</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12713" algn="just">
              <a:spcAft>
                <a:spcPts val="1200"/>
              </a:spcAft>
            </a:pPr>
            <a:r>
              <a:rPr lang="it-IT" sz="1400" dirty="0">
                <a:solidFill>
                  <a:schemeClr val="tx2"/>
                </a:solidFill>
                <a:cs typeface="Arial"/>
              </a:rPr>
              <a:t>RNA-</a:t>
            </a:r>
            <a:r>
              <a:rPr lang="it-IT" sz="1400" dirty="0" err="1">
                <a:solidFill>
                  <a:schemeClr val="tx2"/>
                </a:solidFill>
                <a:cs typeface="Arial"/>
              </a:rPr>
              <a:t>seq</a:t>
            </a:r>
            <a:r>
              <a:rPr lang="it-IT" sz="1400" dirty="0">
                <a:solidFill>
                  <a:schemeClr val="tx2"/>
                </a:solidFill>
                <a:cs typeface="Arial"/>
              </a:rPr>
              <a:t> can </a:t>
            </a:r>
            <a:r>
              <a:rPr lang="it-IT" sz="1400" dirty="0" err="1">
                <a:solidFill>
                  <a:schemeClr val="tx2"/>
                </a:solidFill>
                <a:cs typeface="Arial"/>
              </a:rPr>
              <a:t>identify</a:t>
            </a:r>
            <a:r>
              <a:rPr lang="it-IT" sz="1400" dirty="0">
                <a:solidFill>
                  <a:schemeClr val="tx2"/>
                </a:solidFill>
                <a:cs typeface="Arial"/>
              </a:rPr>
              <a:t> </a:t>
            </a:r>
            <a:r>
              <a:rPr lang="it-IT" sz="1400" dirty="0" err="1">
                <a:solidFill>
                  <a:schemeClr val="tx2"/>
                </a:solidFill>
                <a:cs typeface="Arial"/>
              </a:rPr>
              <a:t>expressed</a:t>
            </a:r>
            <a:r>
              <a:rPr lang="it-IT" sz="1400" dirty="0">
                <a:solidFill>
                  <a:schemeClr val="tx2"/>
                </a:solidFill>
                <a:cs typeface="Arial"/>
              </a:rPr>
              <a:t> fusion </a:t>
            </a:r>
            <a:r>
              <a:rPr lang="it-IT" sz="1400" dirty="0" err="1">
                <a:solidFill>
                  <a:schemeClr val="tx2"/>
                </a:solidFill>
                <a:cs typeface="Arial"/>
              </a:rPr>
              <a:t>transcripts</a:t>
            </a:r>
            <a:r>
              <a:rPr lang="it-IT" sz="1400" dirty="0">
                <a:solidFill>
                  <a:schemeClr val="tx2"/>
                </a:solidFill>
                <a:cs typeface="Arial"/>
              </a:rPr>
              <a:t> </a:t>
            </a:r>
            <a:r>
              <a:rPr lang="it-IT" sz="1400" dirty="0" err="1">
                <a:solidFill>
                  <a:schemeClr val="tx1"/>
                </a:solidFill>
                <a:cs typeface="Arial"/>
              </a:rPr>
              <a:t>likely</a:t>
            </a:r>
            <a:r>
              <a:rPr lang="it-IT" sz="1400" dirty="0">
                <a:solidFill>
                  <a:schemeClr val="tx1"/>
                </a:solidFill>
                <a:cs typeface="Arial"/>
              </a:rPr>
              <a:t> to be </a:t>
            </a:r>
            <a:r>
              <a:rPr lang="it-IT" sz="1400" dirty="0" err="1">
                <a:solidFill>
                  <a:schemeClr val="tx1"/>
                </a:solidFill>
                <a:cs typeface="Arial"/>
              </a:rPr>
              <a:t>functional</a:t>
            </a:r>
            <a:r>
              <a:rPr lang="it-IT" sz="1400" dirty="0">
                <a:solidFill>
                  <a:schemeClr val="tx1"/>
                </a:solidFill>
                <a:cs typeface="Arial"/>
              </a:rPr>
              <a:t> or </a:t>
            </a:r>
            <a:r>
              <a:rPr lang="it-IT" sz="1400" dirty="0" err="1">
                <a:solidFill>
                  <a:schemeClr val="tx1"/>
                </a:solidFill>
                <a:cs typeface="Arial"/>
              </a:rPr>
              <a:t>causal</a:t>
            </a:r>
            <a:r>
              <a:rPr lang="it-IT" sz="1400" dirty="0">
                <a:solidFill>
                  <a:schemeClr val="tx1"/>
                </a:solidFill>
                <a:cs typeface="Arial"/>
              </a:rPr>
              <a:t> of </a:t>
            </a:r>
            <a:r>
              <a:rPr lang="it-IT" sz="1400" dirty="0" err="1">
                <a:solidFill>
                  <a:schemeClr val="tx1"/>
                </a:solidFill>
                <a:cs typeface="Arial"/>
              </a:rPr>
              <a:t>disease</a:t>
            </a:r>
            <a:endParaRPr lang="it-IT" sz="1400" dirty="0">
              <a:solidFill>
                <a:schemeClr val="tx1"/>
              </a:solidFill>
              <a:cs typeface="Arial"/>
            </a:endParaRPr>
          </a:p>
          <a:p>
            <a:pPr marL="112713" algn="just">
              <a:spcAft>
                <a:spcPts val="1200"/>
              </a:spcAft>
            </a:pPr>
            <a:r>
              <a:rPr lang="it-IT" sz="1400" dirty="0" err="1">
                <a:solidFill>
                  <a:schemeClr val="tx1"/>
                </a:solidFill>
                <a:cs typeface="Arial"/>
              </a:rPr>
              <a:t>Identification</a:t>
            </a:r>
            <a:r>
              <a:rPr lang="it-IT" sz="1400" dirty="0">
                <a:solidFill>
                  <a:schemeClr val="tx1"/>
                </a:solidFill>
                <a:cs typeface="Arial"/>
              </a:rPr>
              <a:t> of gene fusion </a:t>
            </a:r>
            <a:r>
              <a:rPr lang="it-IT" sz="1400" dirty="0" err="1">
                <a:solidFill>
                  <a:schemeClr val="tx1"/>
                </a:solidFill>
                <a:cs typeface="Arial"/>
              </a:rPr>
              <a:t>events</a:t>
            </a:r>
            <a:r>
              <a:rPr lang="it-IT" sz="1400" dirty="0">
                <a:solidFill>
                  <a:schemeClr val="tx1"/>
                </a:solidFill>
                <a:cs typeface="Arial"/>
              </a:rPr>
              <a:t> </a:t>
            </a:r>
            <a:r>
              <a:rPr lang="it-IT" sz="1400" dirty="0" err="1">
                <a:solidFill>
                  <a:schemeClr val="tx1"/>
                </a:solidFill>
                <a:cs typeface="Arial"/>
              </a:rPr>
              <a:t>bejond</a:t>
            </a:r>
            <a:r>
              <a:rPr lang="it-IT" sz="1400" dirty="0">
                <a:solidFill>
                  <a:schemeClr val="tx1"/>
                </a:solidFill>
                <a:cs typeface="Arial"/>
              </a:rPr>
              <a:t> </a:t>
            </a:r>
            <a:r>
              <a:rPr lang="it-IT" sz="1400" dirty="0" err="1">
                <a:solidFill>
                  <a:schemeClr val="tx1"/>
                </a:solidFill>
                <a:cs typeface="Arial"/>
              </a:rPr>
              <a:t>annotated</a:t>
            </a:r>
            <a:r>
              <a:rPr lang="it-IT" sz="1400" dirty="0">
                <a:solidFill>
                  <a:schemeClr val="tx1"/>
                </a:solidFill>
                <a:cs typeface="Arial"/>
              </a:rPr>
              <a:t> </a:t>
            </a:r>
            <a:r>
              <a:rPr lang="it-IT" sz="1400" dirty="0" err="1">
                <a:solidFill>
                  <a:schemeClr val="tx1"/>
                </a:solidFill>
                <a:cs typeface="Arial"/>
              </a:rPr>
              <a:t>exons</a:t>
            </a:r>
            <a:r>
              <a:rPr lang="it-IT" sz="1400" dirty="0">
                <a:solidFill>
                  <a:schemeClr val="tx1"/>
                </a:solidFill>
                <a:cs typeface="Arial"/>
              </a:rPr>
              <a:t>, in new </a:t>
            </a:r>
            <a:r>
              <a:rPr lang="it-IT" sz="1400" dirty="0" err="1">
                <a:solidFill>
                  <a:schemeClr val="tx1"/>
                </a:solidFill>
                <a:cs typeface="Arial"/>
              </a:rPr>
              <a:t>genes</a:t>
            </a:r>
            <a:r>
              <a:rPr lang="it-IT" sz="1400" dirty="0">
                <a:solidFill>
                  <a:schemeClr val="tx1"/>
                </a:solidFill>
                <a:cs typeface="Arial"/>
              </a:rPr>
              <a:t>, </a:t>
            </a:r>
            <a:r>
              <a:rPr lang="it-IT" sz="1400" dirty="0" err="1">
                <a:solidFill>
                  <a:schemeClr val="tx1"/>
                </a:solidFill>
                <a:cs typeface="Arial"/>
              </a:rPr>
              <a:t>is</a:t>
            </a:r>
            <a:r>
              <a:rPr lang="it-IT" sz="1400" dirty="0">
                <a:solidFill>
                  <a:schemeClr val="tx1"/>
                </a:solidFill>
                <a:cs typeface="Arial"/>
              </a:rPr>
              <a:t> </a:t>
            </a:r>
            <a:r>
              <a:rPr lang="it-IT" sz="1400" dirty="0" err="1">
                <a:solidFill>
                  <a:schemeClr val="tx1"/>
                </a:solidFill>
                <a:cs typeface="Arial"/>
              </a:rPr>
              <a:t>also</a:t>
            </a:r>
            <a:r>
              <a:rPr lang="it-IT" sz="1400" dirty="0">
                <a:solidFill>
                  <a:schemeClr val="tx1"/>
                </a:solidFill>
                <a:cs typeface="Arial"/>
              </a:rPr>
              <a:t> </a:t>
            </a:r>
            <a:r>
              <a:rPr lang="it-IT" sz="1400" dirty="0" err="1">
                <a:solidFill>
                  <a:schemeClr val="tx1"/>
                </a:solidFill>
                <a:cs typeface="Arial"/>
              </a:rPr>
              <a:t>possible</a:t>
            </a:r>
            <a:endParaRPr lang="it-IT" sz="1400" dirty="0">
              <a:solidFill>
                <a:schemeClr val="tx1"/>
              </a:solidFill>
              <a:cs typeface="Arial"/>
            </a:endParaRPr>
          </a:p>
          <a:p>
            <a:pPr marL="112713" algn="just">
              <a:spcAft>
                <a:spcPts val="1200"/>
              </a:spcAft>
            </a:pPr>
            <a:r>
              <a:rPr lang="it-IT" sz="1400" dirty="0" err="1">
                <a:cs typeface="Arial"/>
              </a:rPr>
              <a:t>As</a:t>
            </a:r>
            <a:r>
              <a:rPr lang="it-IT" sz="1400" dirty="0">
                <a:cs typeface="Arial"/>
              </a:rPr>
              <a:t> I </a:t>
            </a:r>
            <a:r>
              <a:rPr lang="it-IT" sz="1400" dirty="0" err="1">
                <a:cs typeface="Arial"/>
              </a:rPr>
              <a:t>showed</a:t>
            </a:r>
            <a:r>
              <a:rPr lang="it-IT" sz="1400" dirty="0">
                <a:cs typeface="Arial"/>
              </a:rPr>
              <a:t> </a:t>
            </a:r>
            <a:r>
              <a:rPr lang="it-IT" sz="1400" dirty="0" err="1">
                <a:cs typeface="Arial"/>
              </a:rPr>
              <a:t>before</a:t>
            </a:r>
            <a:r>
              <a:rPr lang="it-IT" sz="1400" dirty="0">
                <a:cs typeface="Arial"/>
              </a:rPr>
              <a:t> </a:t>
            </a:r>
            <a:r>
              <a:rPr lang="it-IT" sz="1400" dirty="0" err="1">
                <a:cs typeface="Arial"/>
              </a:rPr>
              <a:t>read</a:t>
            </a:r>
            <a:r>
              <a:rPr lang="it-IT" sz="1400" dirty="0">
                <a:cs typeface="Arial"/>
              </a:rPr>
              <a:t>-to </a:t>
            </a:r>
            <a:r>
              <a:rPr lang="it-IT" sz="1400" dirty="0" err="1">
                <a:cs typeface="Arial"/>
              </a:rPr>
              <a:t>genome</a:t>
            </a:r>
            <a:r>
              <a:rPr lang="it-IT" sz="1400" dirty="0">
                <a:cs typeface="Arial"/>
              </a:rPr>
              <a:t> </a:t>
            </a:r>
            <a:r>
              <a:rPr lang="it-IT" sz="1400" dirty="0" err="1">
                <a:cs typeface="Arial"/>
              </a:rPr>
              <a:t>mapping</a:t>
            </a:r>
            <a:r>
              <a:rPr lang="it-IT" sz="1400" dirty="0">
                <a:cs typeface="Arial"/>
              </a:rPr>
              <a:t> </a:t>
            </a:r>
            <a:r>
              <a:rPr lang="it-IT" sz="1400" dirty="0" err="1">
                <a:cs typeface="Arial"/>
              </a:rPr>
              <a:t>normaly</a:t>
            </a:r>
            <a:r>
              <a:rPr lang="it-IT" sz="1400" dirty="0">
                <a:cs typeface="Arial"/>
              </a:rPr>
              <a:t> </a:t>
            </a:r>
            <a:r>
              <a:rPr lang="it-IT" sz="1400" dirty="0" err="1">
                <a:cs typeface="Arial"/>
              </a:rPr>
              <a:t>requires</a:t>
            </a:r>
            <a:r>
              <a:rPr lang="it-IT" sz="1400" dirty="0">
                <a:cs typeface="Arial"/>
              </a:rPr>
              <a:t> </a:t>
            </a:r>
            <a:r>
              <a:rPr lang="it-IT" sz="1400" dirty="0" err="1">
                <a:cs typeface="Arial"/>
              </a:rPr>
              <a:t>that</a:t>
            </a:r>
            <a:r>
              <a:rPr lang="it-IT" sz="1400" dirty="0">
                <a:cs typeface="Arial"/>
              </a:rPr>
              <a:t> </a:t>
            </a:r>
            <a:r>
              <a:rPr lang="it-IT" sz="1400" dirty="0" err="1">
                <a:cs typeface="Arial"/>
              </a:rPr>
              <a:t>read</a:t>
            </a:r>
            <a:r>
              <a:rPr lang="it-IT" sz="1400" dirty="0">
                <a:cs typeface="Arial"/>
              </a:rPr>
              <a:t> </a:t>
            </a:r>
            <a:r>
              <a:rPr lang="it-IT" sz="1400" dirty="0" err="1">
                <a:cs typeface="Arial"/>
              </a:rPr>
              <a:t>fragments</a:t>
            </a:r>
            <a:r>
              <a:rPr lang="it-IT" sz="1400" dirty="0">
                <a:cs typeface="Arial"/>
              </a:rPr>
              <a:t> </a:t>
            </a:r>
            <a:r>
              <a:rPr lang="it-IT" sz="1400" dirty="0" err="1">
                <a:cs typeface="Arial"/>
              </a:rPr>
              <a:t>map</a:t>
            </a:r>
            <a:r>
              <a:rPr lang="it-IT" sz="1400" dirty="0">
                <a:cs typeface="Arial"/>
              </a:rPr>
              <a:t> </a:t>
            </a:r>
            <a:r>
              <a:rPr lang="it-IT" sz="1400" dirty="0" err="1">
                <a:cs typeface="Arial"/>
              </a:rPr>
              <a:t>within</a:t>
            </a:r>
            <a:r>
              <a:rPr lang="it-IT" sz="1400" dirty="0">
                <a:cs typeface="Arial"/>
              </a:rPr>
              <a:t> a </a:t>
            </a:r>
            <a:r>
              <a:rPr lang="it-IT" sz="1400" dirty="0" err="1">
                <a:cs typeface="Arial"/>
              </a:rPr>
              <a:t>relatively</a:t>
            </a:r>
            <a:r>
              <a:rPr lang="it-IT" sz="1400" dirty="0">
                <a:cs typeface="Arial"/>
              </a:rPr>
              <a:t> small </a:t>
            </a:r>
            <a:r>
              <a:rPr lang="it-IT" sz="1400" dirty="0" err="1">
                <a:cs typeface="Arial"/>
              </a:rPr>
              <a:t>region</a:t>
            </a:r>
            <a:r>
              <a:rPr lang="it-IT" sz="1400" dirty="0">
                <a:cs typeface="Arial"/>
              </a:rPr>
              <a:t> of a single </a:t>
            </a:r>
            <a:r>
              <a:rPr lang="it-IT" sz="1400" dirty="0" err="1">
                <a:cs typeface="Arial"/>
              </a:rPr>
              <a:t>chromosome</a:t>
            </a:r>
            <a:endParaRPr lang="it-IT" sz="1400" dirty="0">
              <a:cs typeface="Arial"/>
            </a:endParaRPr>
          </a:p>
          <a:p>
            <a:pPr marL="112713" algn="just">
              <a:spcAft>
                <a:spcPts val="1200"/>
              </a:spcAft>
            </a:pPr>
            <a:r>
              <a:rPr lang="it-IT" sz="1400" dirty="0">
                <a:solidFill>
                  <a:schemeClr val="tx1"/>
                </a:solidFill>
                <a:cs typeface="Arial"/>
              </a:rPr>
              <a:t>The </a:t>
            </a:r>
            <a:r>
              <a:rPr lang="it-IT" sz="1400" dirty="0" err="1">
                <a:solidFill>
                  <a:schemeClr val="tx1"/>
                </a:solidFill>
                <a:cs typeface="Arial"/>
              </a:rPr>
              <a:t>identification</a:t>
            </a:r>
            <a:r>
              <a:rPr lang="it-IT" sz="1400" dirty="0">
                <a:solidFill>
                  <a:schemeClr val="tx1"/>
                </a:solidFill>
                <a:cs typeface="Arial"/>
              </a:rPr>
              <a:t> of fusion </a:t>
            </a:r>
            <a:r>
              <a:rPr lang="it-IT" sz="1400" dirty="0" err="1">
                <a:solidFill>
                  <a:schemeClr val="tx1"/>
                </a:solidFill>
                <a:cs typeface="Arial"/>
              </a:rPr>
              <a:t>teanscripts</a:t>
            </a:r>
            <a:r>
              <a:rPr lang="it-IT" sz="1400" dirty="0">
                <a:solidFill>
                  <a:schemeClr val="tx1"/>
                </a:solidFill>
                <a:cs typeface="Arial"/>
              </a:rPr>
              <a:t> </a:t>
            </a:r>
            <a:r>
              <a:rPr lang="it-IT" sz="1400" dirty="0" err="1">
                <a:solidFill>
                  <a:schemeClr val="tx1"/>
                </a:solidFill>
                <a:cs typeface="Arial"/>
              </a:rPr>
              <a:t>relies</a:t>
            </a:r>
            <a:r>
              <a:rPr lang="it-IT" sz="1400" dirty="0">
                <a:solidFill>
                  <a:schemeClr val="tx1"/>
                </a:solidFill>
                <a:cs typeface="Arial"/>
              </a:rPr>
              <a:t> on </a:t>
            </a:r>
            <a:r>
              <a:rPr lang="it-IT" sz="1400" dirty="0" err="1">
                <a:solidFill>
                  <a:schemeClr val="tx1"/>
                </a:solidFill>
                <a:cs typeface="Arial"/>
              </a:rPr>
              <a:t>specific</a:t>
            </a:r>
            <a:r>
              <a:rPr lang="it-IT" sz="1400" dirty="0">
                <a:solidFill>
                  <a:schemeClr val="tx1"/>
                </a:solidFill>
                <a:cs typeface="Arial"/>
              </a:rPr>
              <a:t> </a:t>
            </a:r>
            <a:r>
              <a:rPr lang="it-IT" sz="1400" dirty="0" err="1">
                <a:solidFill>
                  <a:schemeClr val="tx1"/>
                </a:solidFill>
                <a:cs typeface="Arial"/>
              </a:rPr>
              <a:t>methods</a:t>
            </a:r>
            <a:endParaRPr lang="it-IT" sz="1400" dirty="0">
              <a:solidFill>
                <a:schemeClr val="tx1"/>
              </a:solidFill>
              <a:cs typeface="Arial"/>
            </a:endParaRPr>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45</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The </a:t>
            </a:r>
            <a:r>
              <a:rPr lang="it-IT" dirty="0" err="1"/>
              <a:t>group</a:t>
            </a:r>
            <a:r>
              <a:rPr lang="it-IT" dirty="0"/>
              <a:t> of </a:t>
            </a:r>
            <a:r>
              <a:rPr lang="it-IT" dirty="0" err="1"/>
              <a:t>reads</a:t>
            </a:r>
            <a:r>
              <a:rPr lang="it-IT" dirty="0"/>
              <a:t> </a:t>
            </a:r>
            <a:r>
              <a:rPr lang="it-IT" dirty="0" err="1"/>
              <a:t>not</a:t>
            </a:r>
            <a:r>
              <a:rPr lang="it-IT" dirty="0"/>
              <a:t> </a:t>
            </a:r>
            <a:r>
              <a:rPr lang="it-IT" dirty="0" err="1"/>
              <a:t>mapped</a:t>
            </a:r>
            <a:r>
              <a:rPr lang="it-IT" dirty="0"/>
              <a:t> by </a:t>
            </a:r>
            <a:r>
              <a:rPr lang="it-IT" dirty="0" err="1"/>
              <a:t>canonical</a:t>
            </a:r>
            <a:r>
              <a:rPr lang="it-IT" dirty="0"/>
              <a:t> </a:t>
            </a:r>
            <a:r>
              <a:rPr lang="it-IT" dirty="0" err="1"/>
              <a:t>methods</a:t>
            </a:r>
            <a:r>
              <a:rPr lang="it-IT" dirty="0"/>
              <a:t> are the </a:t>
            </a:r>
            <a:r>
              <a:rPr lang="it-IT" dirty="0" err="1"/>
              <a:t>starting</a:t>
            </a:r>
            <a:r>
              <a:rPr lang="it-IT" dirty="0"/>
              <a:t> </a:t>
            </a:r>
            <a:r>
              <a:rPr lang="it-IT" dirty="0" err="1"/>
              <a:t>point</a:t>
            </a:r>
            <a:r>
              <a:rPr lang="it-IT" dirty="0"/>
              <a:t> for fusion </a:t>
            </a:r>
            <a:r>
              <a:rPr lang="it-IT" dirty="0" err="1"/>
              <a:t>trasncripts</a:t>
            </a:r>
            <a:r>
              <a:rPr lang="it-IT" dirty="0"/>
              <a:t> </a:t>
            </a:r>
            <a:r>
              <a:rPr lang="it-IT" dirty="0" err="1"/>
              <a:t>detection</a:t>
            </a:r>
            <a:r>
              <a:rPr lang="it-IT" dirty="0"/>
              <a:t> and </a:t>
            </a:r>
            <a:r>
              <a:rPr lang="it-IT" dirty="0" err="1"/>
              <a:t>charachterization</a:t>
            </a:r>
            <a:endParaRPr lang="it-IT" dirty="0"/>
          </a:p>
          <a:p>
            <a:r>
              <a:rPr lang="it-IT" baseline="0" dirty="0" err="1"/>
              <a:t>Reads</a:t>
            </a:r>
            <a:r>
              <a:rPr lang="it-IT" dirty="0"/>
              <a:t> </a:t>
            </a:r>
            <a:r>
              <a:rPr lang="it-IT" dirty="0" err="1"/>
              <a:t>encompassing</a:t>
            </a:r>
            <a:r>
              <a:rPr lang="it-IT" dirty="0"/>
              <a:t> the fusion </a:t>
            </a:r>
            <a:r>
              <a:rPr lang="it-IT" dirty="0" err="1"/>
              <a:t>junction</a:t>
            </a:r>
            <a:r>
              <a:rPr lang="it-IT" dirty="0"/>
              <a:t> </a:t>
            </a:r>
            <a:r>
              <a:rPr lang="it-IT" dirty="0" err="1"/>
              <a:t>allow</a:t>
            </a:r>
            <a:r>
              <a:rPr lang="it-IT" dirty="0"/>
              <a:t> to </a:t>
            </a:r>
            <a:r>
              <a:rPr lang="it-IT" dirty="0" err="1"/>
              <a:t>indentify</a:t>
            </a:r>
            <a:r>
              <a:rPr lang="it-IT" dirty="0"/>
              <a:t> </a:t>
            </a:r>
            <a:r>
              <a:rPr lang="it-IT" dirty="0" err="1"/>
              <a:t>involved</a:t>
            </a:r>
            <a:r>
              <a:rPr lang="it-IT" dirty="0"/>
              <a:t> </a:t>
            </a:r>
            <a:r>
              <a:rPr lang="it-IT" dirty="0" err="1"/>
              <a:t>genes</a:t>
            </a:r>
            <a:endParaRPr lang="it-IT" dirty="0"/>
          </a:p>
          <a:p>
            <a:r>
              <a:rPr lang="it-IT" dirty="0" err="1"/>
              <a:t>Whereas</a:t>
            </a:r>
            <a:r>
              <a:rPr lang="it-IT" dirty="0"/>
              <a:t> the </a:t>
            </a:r>
            <a:r>
              <a:rPr lang="it-IT" dirty="0" err="1"/>
              <a:t>reads</a:t>
            </a:r>
            <a:r>
              <a:rPr lang="it-IT" dirty="0"/>
              <a:t> </a:t>
            </a:r>
            <a:r>
              <a:rPr lang="it-IT" dirty="0" err="1"/>
              <a:t>spanning</a:t>
            </a:r>
            <a:r>
              <a:rPr lang="it-IT" dirty="0"/>
              <a:t> the </a:t>
            </a:r>
            <a:r>
              <a:rPr lang="it-IT" dirty="0" err="1"/>
              <a:t>junction</a:t>
            </a:r>
            <a:r>
              <a:rPr lang="it-IT" dirty="0"/>
              <a:t> </a:t>
            </a:r>
            <a:r>
              <a:rPr lang="it-IT" dirty="0" err="1"/>
              <a:t>define</a:t>
            </a:r>
            <a:r>
              <a:rPr lang="it-IT" dirty="0"/>
              <a:t> the </a:t>
            </a:r>
            <a:r>
              <a:rPr lang="it-IT" dirty="0" err="1"/>
              <a:t>exact</a:t>
            </a:r>
            <a:r>
              <a:rPr lang="it-IT" dirty="0"/>
              <a:t> </a:t>
            </a:r>
            <a:r>
              <a:rPr lang="it-IT" dirty="0" err="1"/>
              <a:t>boundary</a:t>
            </a:r>
            <a:endParaRPr lang="it-IT" dirty="0"/>
          </a:p>
          <a:p>
            <a:r>
              <a:rPr lang="it-IT" dirty="0"/>
              <a:t>Fusion </a:t>
            </a:r>
            <a:r>
              <a:rPr lang="it-IT" dirty="0" err="1"/>
              <a:t>transcripts</a:t>
            </a:r>
            <a:r>
              <a:rPr lang="it-IT" dirty="0"/>
              <a:t> </a:t>
            </a:r>
            <a:r>
              <a:rPr lang="it-IT" dirty="0" err="1"/>
              <a:t>detection</a:t>
            </a:r>
            <a:r>
              <a:rPr lang="it-IT" dirty="0"/>
              <a:t> </a:t>
            </a:r>
            <a:r>
              <a:rPr lang="it-IT" dirty="0" err="1"/>
              <a:t>methods</a:t>
            </a:r>
            <a:r>
              <a:rPr lang="it-IT" dirty="0"/>
              <a:t> </a:t>
            </a:r>
            <a:r>
              <a:rPr lang="it-IT" dirty="0" err="1"/>
              <a:t>rely</a:t>
            </a:r>
            <a:r>
              <a:rPr lang="it-IT" dirty="0"/>
              <a:t> </a:t>
            </a:r>
            <a:r>
              <a:rPr lang="it-IT" dirty="0" err="1"/>
              <a:t>basically</a:t>
            </a:r>
            <a:r>
              <a:rPr lang="it-IT" dirty="0"/>
              <a:t> to </a:t>
            </a:r>
            <a:r>
              <a:rPr lang="it-IT" dirty="0" err="1"/>
              <a:t>splitting</a:t>
            </a:r>
            <a:r>
              <a:rPr lang="it-IT" dirty="0"/>
              <a:t> </a:t>
            </a:r>
            <a:r>
              <a:rPr lang="it-IT" dirty="0" err="1"/>
              <a:t>into</a:t>
            </a:r>
            <a:r>
              <a:rPr lang="it-IT" dirty="0"/>
              <a:t> </a:t>
            </a:r>
            <a:r>
              <a:rPr lang="it-IT" dirty="0" err="1"/>
              <a:t>fragments</a:t>
            </a:r>
            <a:r>
              <a:rPr lang="it-IT" dirty="0"/>
              <a:t> the </a:t>
            </a:r>
            <a:r>
              <a:rPr lang="it-IT" dirty="0" err="1"/>
              <a:t>group</a:t>
            </a:r>
            <a:r>
              <a:rPr lang="it-IT" dirty="0"/>
              <a:t> of </a:t>
            </a:r>
            <a:r>
              <a:rPr lang="it-IT" dirty="0" err="1"/>
              <a:t>unmapped</a:t>
            </a:r>
            <a:r>
              <a:rPr lang="it-IT" dirty="0"/>
              <a:t> </a:t>
            </a:r>
            <a:r>
              <a:rPr lang="it-IT" dirty="0" err="1"/>
              <a:t>reads</a:t>
            </a:r>
            <a:r>
              <a:rPr lang="it-IT" dirty="0"/>
              <a:t>. </a:t>
            </a:r>
            <a:r>
              <a:rPr lang="it-IT" dirty="0" err="1"/>
              <a:t>If</a:t>
            </a:r>
            <a:r>
              <a:rPr lang="it-IT" dirty="0"/>
              <a:t> </a:t>
            </a:r>
            <a:r>
              <a:rPr lang="it-IT" dirty="0" err="1"/>
              <a:t>two</a:t>
            </a:r>
            <a:r>
              <a:rPr lang="it-IT" dirty="0"/>
              <a:t> terminal </a:t>
            </a:r>
            <a:r>
              <a:rPr lang="it-IT" dirty="0" err="1"/>
              <a:t>fragments</a:t>
            </a:r>
            <a:r>
              <a:rPr lang="it-IT" dirty="0"/>
              <a:t> of a </a:t>
            </a:r>
            <a:r>
              <a:rPr lang="it-IT" dirty="0" err="1"/>
              <a:t>given</a:t>
            </a:r>
            <a:r>
              <a:rPr lang="it-IT" dirty="0"/>
              <a:t> </a:t>
            </a:r>
            <a:r>
              <a:rPr lang="it-IT" dirty="0" err="1"/>
              <a:t>read</a:t>
            </a:r>
            <a:r>
              <a:rPr lang="it-IT" dirty="0"/>
              <a:t> </a:t>
            </a:r>
            <a:r>
              <a:rPr lang="it-IT" dirty="0" err="1"/>
              <a:t>map</a:t>
            </a:r>
            <a:r>
              <a:rPr lang="it-IT" dirty="0"/>
              <a:t> to </a:t>
            </a:r>
            <a:r>
              <a:rPr lang="it-IT" dirty="0" err="1"/>
              <a:t>different</a:t>
            </a:r>
            <a:r>
              <a:rPr lang="it-IT" dirty="0"/>
              <a:t> </a:t>
            </a:r>
            <a:r>
              <a:rPr lang="it-IT" dirty="0" err="1"/>
              <a:t>chromosome</a:t>
            </a:r>
            <a:r>
              <a:rPr lang="it-IT" dirty="0"/>
              <a:t>  (or to far </a:t>
            </a:r>
            <a:r>
              <a:rPr lang="it-IT" dirty="0" err="1"/>
              <a:t>regions</a:t>
            </a:r>
            <a:r>
              <a:rPr lang="it-IT" dirty="0"/>
              <a:t>) the </a:t>
            </a:r>
            <a:r>
              <a:rPr lang="it-IT" dirty="0" err="1"/>
              <a:t>central</a:t>
            </a:r>
            <a:r>
              <a:rPr lang="it-IT" dirty="0"/>
              <a:t> par </a:t>
            </a:r>
            <a:r>
              <a:rPr lang="it-IT" dirty="0" err="1"/>
              <a:t>is</a:t>
            </a:r>
            <a:r>
              <a:rPr lang="it-IT" dirty="0"/>
              <a:t> </a:t>
            </a:r>
            <a:r>
              <a:rPr lang="it-IT" dirty="0" err="1"/>
              <a:t>used</a:t>
            </a:r>
            <a:r>
              <a:rPr lang="it-IT" dirty="0"/>
              <a:t> to </a:t>
            </a:r>
            <a:r>
              <a:rPr lang="it-IT" dirty="0" err="1"/>
              <a:t>define</a:t>
            </a:r>
            <a:r>
              <a:rPr lang="it-IT" dirty="0"/>
              <a:t> the </a:t>
            </a:r>
            <a:r>
              <a:rPr lang="it-IT" dirty="0" err="1"/>
              <a:t>boundary</a:t>
            </a:r>
            <a:endParaRPr lang="it-IT" dirty="0"/>
          </a:p>
          <a:p>
            <a:r>
              <a:rPr lang="it-IT" baseline="0" dirty="0"/>
              <a:t>With</a:t>
            </a:r>
            <a:r>
              <a:rPr lang="it-IT" dirty="0"/>
              <a:t> </a:t>
            </a:r>
            <a:r>
              <a:rPr lang="it-IT" dirty="0" err="1"/>
              <a:t>these</a:t>
            </a:r>
            <a:r>
              <a:rPr lang="it-IT" dirty="0"/>
              <a:t> </a:t>
            </a:r>
            <a:r>
              <a:rPr lang="it-IT" dirty="0" err="1"/>
              <a:t>methods</a:t>
            </a:r>
            <a:r>
              <a:rPr lang="it-IT" dirty="0"/>
              <a:t> the </a:t>
            </a:r>
            <a:r>
              <a:rPr lang="it-IT" dirty="0" err="1"/>
              <a:t>problem</a:t>
            </a:r>
            <a:r>
              <a:rPr lang="it-IT" dirty="0"/>
              <a:t> </a:t>
            </a:r>
            <a:r>
              <a:rPr lang="it-IT" dirty="0" err="1"/>
              <a:t>is</a:t>
            </a:r>
            <a:r>
              <a:rPr lang="it-IT" dirty="0"/>
              <a:t> the </a:t>
            </a:r>
            <a:r>
              <a:rPr lang="it-IT" dirty="0" err="1"/>
              <a:t>specificity</a:t>
            </a:r>
            <a:r>
              <a:rPr lang="it-IT" dirty="0"/>
              <a:t>, </a:t>
            </a:r>
            <a:r>
              <a:rPr lang="it-IT" dirty="0" err="1"/>
              <a:t>since</a:t>
            </a:r>
            <a:r>
              <a:rPr lang="it-IT" dirty="0"/>
              <a:t> </a:t>
            </a:r>
            <a:r>
              <a:rPr lang="it-IT" dirty="0" err="1"/>
              <a:t>they</a:t>
            </a:r>
            <a:r>
              <a:rPr lang="it-IT" dirty="0"/>
              <a:t> are </a:t>
            </a:r>
            <a:r>
              <a:rPr lang="it-IT" dirty="0" err="1"/>
              <a:t>based</a:t>
            </a:r>
            <a:r>
              <a:rPr lang="it-IT" dirty="0"/>
              <a:t> on </a:t>
            </a:r>
            <a:r>
              <a:rPr lang="it-IT" dirty="0" err="1"/>
              <a:t>mapping</a:t>
            </a:r>
            <a:r>
              <a:rPr lang="it-IT" dirty="0"/>
              <a:t> of </a:t>
            </a:r>
            <a:r>
              <a:rPr lang="it-IT" dirty="0" err="1"/>
              <a:t>very</a:t>
            </a:r>
            <a:r>
              <a:rPr lang="it-IT" dirty="0"/>
              <a:t> short </a:t>
            </a:r>
            <a:r>
              <a:rPr lang="it-IT" dirty="0" err="1"/>
              <a:t>fragments</a:t>
            </a:r>
            <a:endParaRPr lang="it-IT" dirty="0"/>
          </a:p>
          <a:p>
            <a:pPr>
              <a:spcAft>
                <a:spcPts val="1800"/>
              </a:spcAft>
              <a:buClr>
                <a:srgbClr val="004080"/>
              </a:buClr>
              <a:tabLst>
                <a:tab pos="6007100" algn="l"/>
              </a:tabLst>
            </a:pPr>
            <a:r>
              <a:rPr lang="it-IT" sz="1200" dirty="0">
                <a:latin typeface="Arial"/>
                <a:cs typeface="Arial"/>
              </a:rPr>
              <a:t>False </a:t>
            </a:r>
            <a:r>
              <a:rPr lang="it-IT" sz="1200" dirty="0" err="1">
                <a:latin typeface="Arial"/>
                <a:cs typeface="Arial"/>
              </a:rPr>
              <a:t>positives</a:t>
            </a:r>
            <a:r>
              <a:rPr lang="it-IT" sz="1200" dirty="0">
                <a:latin typeface="Arial"/>
                <a:cs typeface="Arial"/>
              </a:rPr>
              <a:t> are </a:t>
            </a:r>
            <a:r>
              <a:rPr lang="it-IT" sz="1200" dirty="0" err="1">
                <a:latin typeface="Arial"/>
                <a:cs typeface="Arial"/>
              </a:rPr>
              <a:t>reduced</a:t>
            </a:r>
            <a:r>
              <a:rPr lang="it-IT" sz="1200" dirty="0">
                <a:latin typeface="Arial"/>
                <a:cs typeface="Arial"/>
              </a:rPr>
              <a:t> by </a:t>
            </a:r>
          </a:p>
          <a:p>
            <a:pPr>
              <a:spcAft>
                <a:spcPts val="1800"/>
              </a:spcAft>
              <a:buClr>
                <a:srgbClr val="004080"/>
              </a:buClr>
              <a:tabLst>
                <a:tab pos="6007100" algn="l"/>
              </a:tabLst>
            </a:pPr>
            <a:r>
              <a:rPr lang="it-IT" sz="1200" dirty="0" err="1">
                <a:latin typeface="Arial"/>
                <a:cs typeface="Arial"/>
              </a:rPr>
              <a:t>Considering</a:t>
            </a:r>
            <a:r>
              <a:rPr lang="it-IT" sz="1200" dirty="0">
                <a:latin typeface="Arial"/>
                <a:cs typeface="Arial"/>
              </a:rPr>
              <a:t> </a:t>
            </a:r>
            <a:r>
              <a:rPr lang="it-IT" sz="1200" dirty="0" err="1">
                <a:latin typeface="Arial"/>
                <a:cs typeface="Arial"/>
              </a:rPr>
              <a:t>alignment</a:t>
            </a:r>
            <a:r>
              <a:rPr lang="it-IT" sz="1200" baseline="0" dirty="0">
                <a:latin typeface="Arial"/>
                <a:cs typeface="Arial"/>
              </a:rPr>
              <a:t> </a:t>
            </a:r>
            <a:r>
              <a:rPr lang="it-IT" sz="1200" baseline="0" dirty="0" err="1">
                <a:latin typeface="Arial"/>
                <a:cs typeface="Arial"/>
              </a:rPr>
              <a:t>quality</a:t>
            </a:r>
            <a:endParaRPr lang="it-IT" sz="1200" baseline="0" dirty="0">
              <a:latin typeface="Arial"/>
              <a:cs typeface="Arial"/>
            </a:endParaRPr>
          </a:p>
          <a:p>
            <a:pPr>
              <a:spcAft>
                <a:spcPts val="1800"/>
              </a:spcAft>
              <a:buClr>
                <a:srgbClr val="004080"/>
              </a:buClr>
              <a:tabLst>
                <a:tab pos="6007100" algn="l"/>
              </a:tabLst>
            </a:pPr>
            <a:r>
              <a:rPr lang="it-IT" sz="1200" baseline="0" dirty="0" err="1">
                <a:latin typeface="Arial"/>
                <a:cs typeface="Arial"/>
              </a:rPr>
              <a:t>Considering</a:t>
            </a:r>
            <a:r>
              <a:rPr lang="it-IT" sz="1200" dirty="0">
                <a:latin typeface="Arial"/>
                <a:cs typeface="Arial"/>
              </a:rPr>
              <a:t> </a:t>
            </a:r>
            <a:r>
              <a:rPr lang="it-IT" sz="1200" dirty="0" err="1">
                <a:latin typeface="Arial"/>
                <a:cs typeface="Arial"/>
              </a:rPr>
              <a:t>both</a:t>
            </a:r>
            <a:r>
              <a:rPr lang="it-IT" sz="1200" dirty="0">
                <a:latin typeface="Arial"/>
                <a:cs typeface="Arial"/>
              </a:rPr>
              <a:t> </a:t>
            </a:r>
            <a:r>
              <a:rPr lang="it-IT" sz="1200" dirty="0" err="1">
                <a:latin typeface="Arial"/>
                <a:cs typeface="Arial"/>
              </a:rPr>
              <a:t>supporting</a:t>
            </a:r>
            <a:r>
              <a:rPr lang="it-IT" sz="1200" dirty="0">
                <a:latin typeface="Arial"/>
                <a:cs typeface="Arial"/>
              </a:rPr>
              <a:t> and </a:t>
            </a:r>
            <a:r>
              <a:rPr lang="it-IT" sz="1200" dirty="0" err="1">
                <a:latin typeface="Arial"/>
                <a:cs typeface="Arial"/>
              </a:rPr>
              <a:t>conflicting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Evaluating</a:t>
            </a:r>
            <a:r>
              <a:rPr lang="it-IT" sz="1200" dirty="0">
                <a:latin typeface="Arial"/>
                <a:cs typeface="Arial"/>
              </a:rPr>
              <a:t> multiple </a:t>
            </a:r>
            <a:r>
              <a:rPr lang="it-IT" sz="1200" dirty="0" err="1">
                <a:latin typeface="Arial"/>
                <a:cs typeface="Arial"/>
              </a:rPr>
              <a:t>mapping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Anchoring</a:t>
            </a:r>
            <a:r>
              <a:rPr lang="it-IT" sz="1200" dirty="0">
                <a:latin typeface="Arial"/>
                <a:cs typeface="Arial"/>
              </a:rPr>
              <a:t> to a </a:t>
            </a:r>
            <a:r>
              <a:rPr lang="it-IT" sz="1200" dirty="0" err="1">
                <a:latin typeface="Arial"/>
                <a:cs typeface="Arial"/>
              </a:rPr>
              <a:t>known</a:t>
            </a:r>
            <a:r>
              <a:rPr lang="it-IT" sz="1200" dirty="0">
                <a:latin typeface="Arial"/>
                <a:cs typeface="Arial"/>
              </a:rPr>
              <a:t> gene </a:t>
            </a:r>
            <a:r>
              <a:rPr lang="it-IT" sz="1200" dirty="0" err="1">
                <a:latin typeface="Arial"/>
                <a:cs typeface="Arial"/>
              </a:rPr>
              <a:t>at</a:t>
            </a:r>
            <a:r>
              <a:rPr lang="it-IT" sz="1200" dirty="0">
                <a:latin typeface="Arial"/>
                <a:cs typeface="Arial"/>
              </a:rPr>
              <a:t> </a:t>
            </a:r>
            <a:r>
              <a:rPr lang="it-IT" sz="1200" dirty="0" err="1">
                <a:latin typeface="Arial"/>
                <a:cs typeface="Arial"/>
              </a:rPr>
              <a:t>least</a:t>
            </a:r>
            <a:r>
              <a:rPr lang="it-IT" sz="1200" dirty="0">
                <a:latin typeface="Arial"/>
                <a:cs typeface="Arial"/>
              </a:rPr>
              <a:t> </a:t>
            </a:r>
            <a:r>
              <a:rPr lang="it-IT" sz="1200" dirty="0" err="1">
                <a:latin typeface="Arial"/>
                <a:cs typeface="Arial"/>
              </a:rPr>
              <a:t>one</a:t>
            </a:r>
            <a:r>
              <a:rPr lang="it-IT" sz="1200" dirty="0">
                <a:latin typeface="Arial"/>
                <a:cs typeface="Arial"/>
              </a:rPr>
              <a:t> side of a fusion</a:t>
            </a:r>
          </a:p>
          <a:p>
            <a:pPr>
              <a:spcAft>
                <a:spcPts val="1800"/>
              </a:spcAft>
              <a:buClr>
                <a:srgbClr val="004080"/>
              </a:buClr>
              <a:buFont typeface="Arial"/>
              <a:buNone/>
              <a:tabLst>
                <a:tab pos="6007100" algn="l"/>
              </a:tabLst>
            </a:pPr>
            <a:r>
              <a:rPr lang="it-IT" sz="1200" dirty="0" err="1">
                <a:latin typeface="Arial"/>
                <a:cs typeface="Arial"/>
              </a:rPr>
              <a:t>Requiring</a:t>
            </a:r>
            <a:r>
              <a:rPr lang="it-IT" sz="1200" dirty="0">
                <a:latin typeface="Arial"/>
                <a:cs typeface="Arial"/>
              </a:rPr>
              <a:t> </a:t>
            </a:r>
            <a:r>
              <a:rPr lang="it-IT" sz="1200" dirty="0" err="1">
                <a:latin typeface="Arial"/>
                <a:cs typeface="Arial"/>
              </a:rPr>
              <a:t>uniform</a:t>
            </a:r>
            <a:r>
              <a:rPr lang="it-IT" sz="1200" dirty="0">
                <a:latin typeface="Arial"/>
                <a:cs typeface="Arial"/>
              </a:rPr>
              <a:t> </a:t>
            </a:r>
            <a:r>
              <a:rPr lang="it-IT" sz="1200" dirty="0" err="1">
                <a:latin typeface="Arial"/>
                <a:cs typeface="Arial"/>
              </a:rPr>
              <a:t>coverage</a:t>
            </a:r>
            <a:r>
              <a:rPr lang="it-IT" sz="1200" dirty="0">
                <a:latin typeface="Arial"/>
                <a:cs typeface="Arial"/>
              </a:rPr>
              <a:t> of a </a:t>
            </a:r>
            <a:r>
              <a:rPr lang="it-IT" sz="1200" dirty="0" err="1">
                <a:latin typeface="Arial"/>
                <a:cs typeface="Arial"/>
              </a:rPr>
              <a:t>window</a:t>
            </a:r>
            <a:r>
              <a:rPr lang="it-IT" sz="1200" dirty="0">
                <a:latin typeface="Arial"/>
                <a:cs typeface="Arial"/>
              </a:rPr>
              <a:t> </a:t>
            </a:r>
            <a:r>
              <a:rPr lang="it-IT" sz="1200" dirty="0" err="1">
                <a:latin typeface="Arial"/>
                <a:cs typeface="Arial"/>
              </a:rPr>
              <a:t>centered</a:t>
            </a:r>
            <a:r>
              <a:rPr lang="it-IT" sz="1200" dirty="0">
                <a:latin typeface="Arial"/>
                <a:cs typeface="Arial"/>
              </a:rPr>
              <a:t> in a fusion </a:t>
            </a:r>
            <a:r>
              <a:rPr lang="it-IT" sz="1200" dirty="0" err="1">
                <a:latin typeface="Arial"/>
                <a:cs typeface="Arial"/>
              </a:rPr>
              <a:t>point</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46</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RNAs come in a wide range of sizes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a:t>
            </a:r>
            <a:r>
              <a:rPr lang="en-US" sz="1400" dirty="0" err="1">
                <a:solidFill>
                  <a:srgbClr val="800000"/>
                </a:solidFill>
                <a:latin typeface="Calibri" pitchFamily="34" charset="0"/>
              </a:rPr>
              <a:t>seq</a:t>
            </a:r>
            <a:r>
              <a:rPr lang="en-US" sz="1400" dirty="0">
                <a:solidFill>
                  <a:srgbClr val="800000"/>
                </a:solidFill>
                <a:latin typeface="Calibri" pitchFamily="34" charset="0"/>
              </a:rPr>
              <a:t> of small RNAs </a:t>
            </a:r>
            <a:r>
              <a:rPr lang="en-US" sz="1400" dirty="0" err="1">
                <a:solidFill>
                  <a:srgbClr val="800000"/>
                </a:solidFill>
                <a:latin typeface="Calibri" pitchFamily="34" charset="0"/>
              </a:rPr>
              <a:t>gounds</a:t>
            </a:r>
            <a:r>
              <a:rPr lang="en-US" sz="1400" dirty="0">
                <a:solidFill>
                  <a:srgbClr val="800000"/>
                </a:solidFill>
                <a:latin typeface="Calibri" pitchFamily="34" charset="0"/>
              </a:rPr>
              <a:t> on size selection during library preparations Then, specifically tailored analyses allows obtaining short reds mapping to the genome or to known </a:t>
            </a:r>
            <a:r>
              <a:rPr lang="en-US" sz="1400" dirty="0" err="1">
                <a:solidFill>
                  <a:srgbClr val="800000"/>
                </a:solidFill>
                <a:latin typeface="Calibri" pitchFamily="34" charset="0"/>
              </a:rPr>
              <a:t>miRNA</a:t>
            </a:r>
            <a:r>
              <a:rPr lang="en-US" sz="1400" dirty="0">
                <a:solidFill>
                  <a:srgbClr val="800000"/>
                </a:solidFill>
                <a:latin typeface="Calibri" pitchFamily="34" charset="0"/>
              </a:rPr>
              <a:t> precursors to attain </a:t>
            </a:r>
            <a:r>
              <a:rPr lang="en-US" sz="1400" dirty="0" err="1">
                <a:solidFill>
                  <a:srgbClr val="800000"/>
                </a:solidFill>
                <a:latin typeface="Calibri" pitchFamily="34" charset="0"/>
              </a:rPr>
              <a:t>miRNA</a:t>
            </a:r>
            <a:r>
              <a:rPr lang="en-US" sz="1400" dirty="0">
                <a:solidFill>
                  <a:srgbClr val="800000"/>
                </a:solidFill>
                <a:latin typeface="Calibri" pitchFamily="34" charset="0"/>
              </a:rPr>
              <a:t> identification, quantification and </a:t>
            </a:r>
            <a:r>
              <a:rPr lang="en-US" sz="1400" dirty="0" err="1">
                <a:solidFill>
                  <a:srgbClr val="800000"/>
                </a:solidFill>
                <a:latin typeface="Calibri" pitchFamily="34" charset="0"/>
              </a:rPr>
              <a:t>characterisation</a:t>
            </a:r>
            <a:r>
              <a:rPr lang="en-US" sz="1400" dirty="0">
                <a:solidFill>
                  <a:srgbClr val="800000"/>
                </a:solidFill>
                <a:latin typeface="Calibri" pitchFamily="34" charset="0"/>
              </a:rPr>
              <a:t> but also to discover new small RNAs</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47</a:t>
            </a:fld>
            <a:endParaRPr 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p:cNvSpPr>
          <p:nvPr>
            <p:ph type="sldImg"/>
          </p:nvPr>
        </p:nvSpPr>
        <p:spPr bwMode="auto">
          <a:noFill/>
          <a:ln>
            <a:solidFill>
              <a:srgbClr val="000000"/>
            </a:solidFill>
            <a:miter lim="800000"/>
            <a:headEnd/>
            <a:tailEnd/>
          </a:ln>
        </p:spPr>
      </p:sp>
      <p:sp>
        <p:nvSpPr>
          <p:cNvPr id="952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Small RNA-</a:t>
            </a:r>
            <a:r>
              <a:rPr lang="it-IT" dirty="0" err="1"/>
              <a:t>seq</a:t>
            </a:r>
            <a:r>
              <a:rPr lang="it-IT" dirty="0"/>
              <a:t> </a:t>
            </a:r>
            <a:r>
              <a:rPr lang="it-IT" dirty="0" err="1"/>
              <a:t>intruced</a:t>
            </a:r>
            <a:r>
              <a:rPr lang="it-IT" baseline="0" dirty="0"/>
              <a:t> a </a:t>
            </a:r>
            <a:r>
              <a:rPr lang="it-IT" baseline="0" dirty="0" err="1"/>
              <a:t>revolution</a:t>
            </a:r>
            <a:r>
              <a:rPr lang="it-IT" baseline="0" dirty="0"/>
              <a:t> in the </a:t>
            </a:r>
            <a:r>
              <a:rPr lang="it-IT" baseline="0" dirty="0" err="1"/>
              <a:t>microRNA</a:t>
            </a:r>
            <a:r>
              <a:rPr lang="it-IT" baseline="0" dirty="0"/>
              <a:t> </a:t>
            </a:r>
            <a:r>
              <a:rPr lang="it-IT" baseline="0" dirty="0" err="1"/>
              <a:t>field</a:t>
            </a:r>
            <a:r>
              <a:rPr lang="it-IT" baseline="0" dirty="0"/>
              <a:t> with </a:t>
            </a:r>
            <a:r>
              <a:rPr lang="it-IT" baseline="0" dirty="0" err="1"/>
              <a:t>hudreds</a:t>
            </a:r>
            <a:r>
              <a:rPr lang="it-IT" baseline="0" dirty="0"/>
              <a:t> of new </a:t>
            </a:r>
            <a:r>
              <a:rPr lang="it-IT" baseline="0" dirty="0" err="1"/>
              <a:t>miRNAs</a:t>
            </a:r>
            <a:r>
              <a:rPr lang="it-IT" baseline="0" dirty="0"/>
              <a:t> </a:t>
            </a:r>
            <a:r>
              <a:rPr lang="it-IT" baseline="0" dirty="0" err="1"/>
              <a:t>discovered</a:t>
            </a:r>
            <a:r>
              <a:rPr lang="it-IT" baseline="0" dirty="0"/>
              <a:t> in last </a:t>
            </a:r>
            <a:r>
              <a:rPr lang="it-IT" baseline="0" dirty="0" err="1"/>
              <a:t>years</a:t>
            </a:r>
            <a:r>
              <a:rPr lang="it-IT" baseline="0" dirty="0"/>
              <a:t>.</a:t>
            </a:r>
          </a:p>
          <a:p>
            <a:pPr>
              <a:spcBef>
                <a:spcPct val="0"/>
              </a:spcBef>
            </a:pPr>
            <a:r>
              <a:rPr lang="it-IT" baseline="0" dirty="0"/>
              <a:t>Part of new </a:t>
            </a:r>
            <a:r>
              <a:rPr lang="it-IT" baseline="0" dirty="0" err="1"/>
              <a:t>miRNAs</a:t>
            </a:r>
            <a:r>
              <a:rPr lang="it-IT" baseline="0" dirty="0"/>
              <a:t> </a:t>
            </a:r>
            <a:r>
              <a:rPr lang="it-IT" baseline="0" dirty="0" err="1"/>
              <a:t>uncovered</a:t>
            </a:r>
            <a:r>
              <a:rPr lang="it-IT" baseline="0" dirty="0"/>
              <a:t> </a:t>
            </a:r>
            <a:r>
              <a:rPr lang="it-IT" baseline="0" dirty="0" err="1"/>
              <a:t>were</a:t>
            </a:r>
            <a:r>
              <a:rPr lang="it-IT" baseline="0" dirty="0"/>
              <a:t> </a:t>
            </a:r>
            <a:r>
              <a:rPr lang="it-IT" baseline="0" dirty="0" err="1"/>
              <a:t>expressed</a:t>
            </a:r>
            <a:r>
              <a:rPr lang="it-IT" baseline="0" dirty="0"/>
              <a:t> from the so </a:t>
            </a:r>
            <a:r>
              <a:rPr lang="it-IT" baseline="0" dirty="0" err="1"/>
              <a:t>called</a:t>
            </a:r>
            <a:r>
              <a:rPr lang="it-IT" baseline="0" dirty="0"/>
              <a:t> </a:t>
            </a:r>
            <a:r>
              <a:rPr lang="it-IT" baseline="0" dirty="0" err="1"/>
              <a:t>passenger</a:t>
            </a:r>
            <a:r>
              <a:rPr lang="it-IT" baseline="0" dirty="0"/>
              <a:t> </a:t>
            </a:r>
            <a:r>
              <a:rPr lang="it-IT" baseline="0" dirty="0" err="1"/>
              <a:t>strand</a:t>
            </a:r>
            <a:r>
              <a:rPr lang="it-IT" baseline="0" dirty="0"/>
              <a:t> of a </a:t>
            </a:r>
            <a:r>
              <a:rPr lang="it-IT" baseline="0" dirty="0" err="1"/>
              <a:t>knwon</a:t>
            </a:r>
            <a:r>
              <a:rPr lang="it-IT" baseline="0" dirty="0"/>
              <a:t> </a:t>
            </a:r>
            <a:r>
              <a:rPr lang="it-IT" baseline="0" dirty="0" err="1"/>
              <a:t>hairpiun</a:t>
            </a:r>
            <a:r>
              <a:rPr lang="it-IT" baseline="0" dirty="0"/>
              <a:t> and </a:t>
            </a:r>
            <a:r>
              <a:rPr lang="it-IT" baseline="0" dirty="0" err="1"/>
              <a:t>now</a:t>
            </a:r>
            <a:r>
              <a:rPr lang="it-IT" baseline="0" dirty="0"/>
              <a:t> </a:t>
            </a:r>
            <a:r>
              <a:rPr lang="it-IT" baseline="0" dirty="0" err="1"/>
              <a:t>we</a:t>
            </a:r>
            <a:r>
              <a:rPr lang="it-IT" baseline="0" dirty="0"/>
              <a:t> </a:t>
            </a:r>
            <a:r>
              <a:rPr lang="it-IT" baseline="0" dirty="0" err="1"/>
              <a:t>knwow</a:t>
            </a:r>
            <a:r>
              <a:rPr lang="it-IT" baseline="0" dirty="0"/>
              <a:t> </a:t>
            </a:r>
            <a:r>
              <a:rPr lang="it-IT" baseline="0" dirty="0" err="1"/>
              <a:t>that</a:t>
            </a:r>
            <a:r>
              <a:rPr lang="it-IT" baseline="0" dirty="0"/>
              <a:t> </a:t>
            </a:r>
            <a:r>
              <a:rPr lang="it-IT" baseline="0" dirty="0" err="1"/>
              <a:t>both</a:t>
            </a:r>
            <a:r>
              <a:rPr lang="it-IT" baseline="0" dirty="0"/>
              <a:t> </a:t>
            </a:r>
            <a:r>
              <a:rPr lang="it-IT" baseline="0" dirty="0" err="1"/>
              <a:t>sister</a:t>
            </a:r>
            <a:r>
              <a:rPr lang="it-IT" baseline="0" dirty="0"/>
              <a:t> </a:t>
            </a:r>
            <a:r>
              <a:rPr lang="it-IT" baseline="0" dirty="0" err="1"/>
              <a:t>miRNAs</a:t>
            </a:r>
            <a:r>
              <a:rPr lang="it-IT" baseline="0" dirty="0"/>
              <a:t> are </a:t>
            </a:r>
            <a:r>
              <a:rPr lang="it-IT" baseline="0" dirty="0" err="1"/>
              <a:t>importnat</a:t>
            </a:r>
            <a:r>
              <a:rPr lang="it-IT" baseline="0" dirty="0"/>
              <a:t> and can be </a:t>
            </a:r>
            <a:r>
              <a:rPr lang="it-IT" baseline="0" dirty="0" err="1"/>
              <a:t>concurrently</a:t>
            </a:r>
            <a:r>
              <a:rPr lang="it-IT" baseline="0" dirty="0"/>
              <a:t> </a:t>
            </a:r>
            <a:r>
              <a:rPr lang="it-IT" baseline="0" dirty="0" err="1"/>
              <a:t>expressed</a:t>
            </a:r>
            <a:endParaRPr lang="it-IT" dirty="0"/>
          </a:p>
        </p:txBody>
      </p:sp>
      <p:sp>
        <p:nvSpPr>
          <p:cNvPr id="952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6C26BE-4EEC-9C41-807B-AFB56DE173FA}" type="slidenum">
              <a:rPr lang="it-IT">
                <a:ea typeface="ＭＳ Ｐゴシック" charset="-128"/>
                <a:cs typeface="ＭＳ Ｐゴシック" charset="-128"/>
              </a:rPr>
              <a:pPr fontAlgn="base">
                <a:spcBef>
                  <a:spcPct val="0"/>
                </a:spcBef>
                <a:spcAft>
                  <a:spcPct val="0"/>
                </a:spcAft>
              </a:pPr>
              <a:t>48</a:t>
            </a:fld>
            <a:endParaRPr lang="it-IT">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New </a:t>
            </a:r>
            <a:r>
              <a:rPr lang="it-IT" dirty="0" err="1"/>
              <a:t>miRNA</a:t>
            </a:r>
            <a:r>
              <a:rPr lang="it-IT" dirty="0"/>
              <a:t> </a:t>
            </a:r>
            <a:r>
              <a:rPr lang="it-IT" dirty="0" err="1"/>
              <a:t>validated</a:t>
            </a:r>
            <a:endParaRPr lang="it-IT" dirty="0"/>
          </a:p>
          <a:p>
            <a:pPr marL="285750" indent="-285750">
              <a:spcAft>
                <a:spcPts val="600"/>
              </a:spcAft>
              <a:buFont typeface="Arial"/>
              <a:buChar char="•"/>
            </a:pPr>
            <a:r>
              <a:rPr lang="it-IT" dirty="0"/>
              <a:t>New </a:t>
            </a:r>
            <a:r>
              <a:rPr lang="it-IT" dirty="0" err="1"/>
              <a:t>miRNA</a:t>
            </a:r>
            <a:r>
              <a:rPr lang="it-IT" dirty="0"/>
              <a:t> </a:t>
            </a:r>
            <a:r>
              <a:rPr lang="it-IT" dirty="0" err="1"/>
              <a:t>tissue</a:t>
            </a:r>
            <a:r>
              <a:rPr lang="it-IT" baseline="0" dirty="0"/>
              <a:t>- and </a:t>
            </a:r>
            <a:r>
              <a:rPr lang="it-IT" baseline="0" dirty="0" err="1"/>
              <a:t>development-specific</a:t>
            </a:r>
            <a:r>
              <a:rPr lang="it-IT" sz="1200" dirty="0" err="1">
                <a:latin typeface="Arial"/>
                <a:cs typeface="Arial"/>
              </a:rPr>
              <a:t>Many</a:t>
            </a:r>
            <a:r>
              <a:rPr lang="it-IT" sz="1200" dirty="0">
                <a:latin typeface="Arial"/>
                <a:cs typeface="Arial"/>
              </a:rPr>
              <a:t> new </a:t>
            </a:r>
            <a:r>
              <a:rPr lang="it-IT" sz="1200" dirty="0" err="1">
                <a:latin typeface="Arial"/>
                <a:cs typeface="Arial"/>
              </a:rPr>
              <a:t>miRNAs</a:t>
            </a:r>
            <a:r>
              <a:rPr lang="it-IT" sz="1200" dirty="0">
                <a:latin typeface="Arial"/>
                <a:cs typeface="Arial"/>
              </a:rPr>
              <a:t> are </a:t>
            </a:r>
            <a:r>
              <a:rPr lang="it-IT" sz="1200" dirty="0" err="1">
                <a:latin typeface="Arial"/>
                <a:cs typeface="Arial"/>
              </a:rPr>
              <a:t>expressed</a:t>
            </a:r>
            <a:r>
              <a:rPr lang="it-IT" sz="1200" dirty="0">
                <a:latin typeface="Arial"/>
                <a:cs typeface="Arial"/>
              </a:rPr>
              <a:t> in a </a:t>
            </a:r>
            <a:r>
              <a:rPr lang="it-IT" sz="1200" dirty="0" err="1">
                <a:latin typeface="Arial"/>
                <a:cs typeface="Arial"/>
              </a:rPr>
              <a:t>tissue-specific</a:t>
            </a:r>
            <a:r>
              <a:rPr lang="it-IT" sz="1200" dirty="0">
                <a:latin typeface="Arial"/>
                <a:cs typeface="Arial"/>
              </a:rPr>
              <a:t> </a:t>
            </a:r>
            <a:r>
              <a:rPr lang="it-IT" sz="1200" dirty="0" err="1">
                <a:latin typeface="Arial"/>
                <a:cs typeface="Arial"/>
              </a:rPr>
              <a:t>manner</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seed-paralogues</a:t>
            </a:r>
            <a:r>
              <a:rPr lang="it-IT" sz="1200" dirty="0">
                <a:latin typeface="Arial"/>
                <a:cs typeface="Arial"/>
              </a:rPr>
              <a:t> of </a:t>
            </a:r>
            <a:r>
              <a:rPr lang="it-IT" sz="1200" dirty="0" err="1">
                <a:latin typeface="Arial"/>
                <a:cs typeface="Arial"/>
              </a:rPr>
              <a:t>known</a:t>
            </a:r>
            <a:r>
              <a:rPr lang="it-IT" sz="1200" dirty="0">
                <a:latin typeface="Arial"/>
                <a:cs typeface="Arial"/>
              </a:rPr>
              <a:t> </a:t>
            </a:r>
            <a:r>
              <a:rPr lang="it-IT" sz="1200" dirty="0" err="1">
                <a:latin typeface="Arial"/>
                <a:cs typeface="Arial"/>
              </a:rPr>
              <a:t>mirbase</a:t>
            </a:r>
            <a:r>
              <a:rPr lang="it-IT" sz="1200" dirty="0">
                <a:latin typeface="Arial"/>
                <a:cs typeface="Arial"/>
              </a:rPr>
              <a:t> </a:t>
            </a:r>
            <a:r>
              <a:rPr lang="it-IT" sz="1200" dirty="0" err="1">
                <a:latin typeface="Arial"/>
                <a:cs typeface="Arial"/>
              </a:rPr>
              <a:t>miRNAs</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specific</a:t>
            </a:r>
            <a:r>
              <a:rPr lang="it-IT" sz="1200" dirty="0">
                <a:latin typeface="Arial"/>
                <a:cs typeface="Arial"/>
              </a:rPr>
              <a:t> to the </a:t>
            </a:r>
            <a:r>
              <a:rPr lang="it-IT" sz="1200" dirty="0" err="1">
                <a:latin typeface="Arial"/>
                <a:cs typeface="Arial"/>
              </a:rPr>
              <a:t>Hominidae</a:t>
            </a:r>
            <a:r>
              <a:rPr lang="it-IT" sz="1200" dirty="0">
                <a:latin typeface="Arial"/>
                <a:cs typeface="Arial"/>
              </a:rPr>
              <a:t> family of </a:t>
            </a:r>
            <a:r>
              <a:rPr lang="it-IT" sz="1200" dirty="0" err="1">
                <a:latin typeface="Arial"/>
                <a:cs typeface="Arial"/>
              </a:rPr>
              <a:t>Primates</a:t>
            </a:r>
            <a:endParaRPr lang="it-IT" sz="1200" dirty="0">
              <a:latin typeface="Arial"/>
              <a:cs typeface="Arial"/>
            </a:endParaRPr>
          </a:p>
          <a:p>
            <a:endParaRPr lang="it-IT" dirty="0"/>
          </a:p>
        </p:txBody>
      </p:sp>
      <p:sp>
        <p:nvSpPr>
          <p:cNvPr id="4" name="Segnaposto numero diapositiva 3"/>
          <p:cNvSpPr>
            <a:spLocks noGrp="1"/>
          </p:cNvSpPr>
          <p:nvPr>
            <p:ph type="sldNum" sz="quarter" idx="10"/>
          </p:nvPr>
        </p:nvSpPr>
        <p:spPr/>
        <p:txBody>
          <a:bodyPr/>
          <a:lstStyle/>
          <a:p>
            <a:fld id="{98DEA661-650B-4D4F-85BB-2DA2E9024C60}" type="slidenum">
              <a:rPr lang="it-IT" smtClean="0"/>
              <a:pPr/>
              <a:t>50</a:t>
            </a:fld>
            <a:endParaRPr lang="it-IT" dirty="0"/>
          </a:p>
        </p:txBody>
      </p:sp>
    </p:spTree>
    <p:extLst>
      <p:ext uri="{BB962C8B-B14F-4D97-AF65-F5344CB8AC3E}">
        <p14:creationId xmlns:p14="http://schemas.microsoft.com/office/powerpoint/2010/main" val="3666171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 small RNA-</a:t>
            </a:r>
            <a:r>
              <a:rPr lang="it-IT" dirty="0" err="1"/>
              <a:t>seq</a:t>
            </a:r>
            <a:r>
              <a:rPr lang="it-IT" dirty="0"/>
              <a:t> </a:t>
            </a:r>
            <a:r>
              <a:rPr lang="it-IT" dirty="0" err="1"/>
              <a:t>miRNA</a:t>
            </a:r>
            <a:r>
              <a:rPr lang="it-IT" dirty="0"/>
              <a:t> </a:t>
            </a:r>
            <a:r>
              <a:rPr lang="it-IT" dirty="0" err="1"/>
              <a:t>like</a:t>
            </a:r>
            <a:r>
              <a:rPr lang="it-IT" dirty="0"/>
              <a:t> </a:t>
            </a:r>
            <a:r>
              <a:rPr lang="it-IT" dirty="0" err="1"/>
              <a:t>RNAs</a:t>
            </a:r>
            <a:r>
              <a:rPr lang="it-IT" dirty="0"/>
              <a:t> calle</a:t>
            </a:r>
            <a:r>
              <a:rPr lang="it-IT" baseline="0" dirty="0"/>
              <a:t> </a:t>
            </a:r>
            <a:r>
              <a:rPr lang="it-IT" baseline="0" dirty="0" err="1"/>
              <a:t>moRNAs</a:t>
            </a:r>
            <a:r>
              <a:rPr lang="it-IT" baseline="0" dirty="0"/>
              <a:t> (</a:t>
            </a:r>
            <a:r>
              <a:rPr lang="it-IT" baseline="0" dirty="0" err="1"/>
              <a:t>after</a:t>
            </a:r>
            <a:r>
              <a:rPr lang="it-IT" baseline="0" dirty="0"/>
              <a:t> </a:t>
            </a:r>
            <a:r>
              <a:rPr lang="it-IT" sz="1200" b="1" dirty="0" err="1">
                <a:solidFill>
                  <a:schemeClr val="accent1">
                    <a:lumMod val="75000"/>
                  </a:schemeClr>
                </a:solidFill>
                <a:effectLst>
                  <a:outerShdw blurRad="50800" dist="38100" dir="2700000">
                    <a:srgbClr val="000000">
                      <a:alpha val="43000"/>
                    </a:srgbClr>
                  </a:outerShdw>
                </a:effectLst>
                <a:latin typeface="Arial"/>
                <a:cs typeface="Arial"/>
              </a:rPr>
              <a:t>miRNA</a:t>
            </a:r>
            <a:r>
              <a:rPr lang="it-IT" sz="1200" b="1" dirty="0">
                <a:solidFill>
                  <a:schemeClr val="accent1">
                    <a:lumMod val="75000"/>
                  </a:schemeClr>
                </a:solidFill>
                <a:effectLst>
                  <a:outerShdw blurRad="50800" dist="38100" dir="2700000">
                    <a:srgbClr val="000000">
                      <a:alpha val="43000"/>
                    </a:srgbClr>
                  </a:outerShdw>
                </a:effectLst>
                <a:latin typeface="Arial"/>
                <a:cs typeface="Arial"/>
              </a:rPr>
              <a:t>-offset RNA) </a:t>
            </a:r>
            <a:r>
              <a:rPr lang="it-IT" dirty="0" err="1"/>
              <a:t>expressed</a:t>
            </a:r>
            <a:r>
              <a:rPr lang="it-IT" dirty="0"/>
              <a:t> from </a:t>
            </a:r>
            <a:r>
              <a:rPr lang="it-IT" dirty="0" err="1"/>
              <a:t>one</a:t>
            </a:r>
            <a:r>
              <a:rPr lang="it-IT" dirty="0"/>
              <a:t> or </a:t>
            </a:r>
            <a:r>
              <a:rPr lang="it-IT" dirty="0" err="1"/>
              <a:t>both</a:t>
            </a:r>
            <a:r>
              <a:rPr lang="it-IT" dirty="0"/>
              <a:t> </a:t>
            </a:r>
            <a:r>
              <a:rPr lang="it-IT" dirty="0" err="1"/>
              <a:t>ends</a:t>
            </a:r>
            <a:r>
              <a:rPr lang="it-IT" baseline="0" dirty="0"/>
              <a:t> of </a:t>
            </a:r>
            <a:r>
              <a:rPr lang="it-IT" baseline="0" dirty="0" err="1"/>
              <a:t>precursors</a:t>
            </a:r>
            <a:r>
              <a:rPr lang="it-IT" baseline="0" dirty="0"/>
              <a:t> </a:t>
            </a:r>
            <a:r>
              <a:rPr lang="it-IT" baseline="0" dirty="0" err="1"/>
              <a:t>were</a:t>
            </a:r>
            <a:r>
              <a:rPr lang="it-IT" baseline="0" dirty="0"/>
              <a:t> </a:t>
            </a:r>
            <a:r>
              <a:rPr lang="it-IT" baseline="0" dirty="0" err="1"/>
              <a:t>also</a:t>
            </a:r>
            <a:r>
              <a:rPr lang="it-IT" baseline="0" dirty="0"/>
              <a:t> </a:t>
            </a:r>
            <a:r>
              <a:rPr lang="it-IT" baseline="0" dirty="0" err="1"/>
              <a:t>discovered</a:t>
            </a:r>
            <a:endParaRPr lang="it-IT" baseline="0" dirty="0"/>
          </a:p>
          <a:p>
            <a:r>
              <a:rPr lang="it-IT" baseline="0" dirty="0" err="1"/>
              <a:t>moRNAs</a:t>
            </a:r>
            <a:r>
              <a:rPr lang="it-IT" baseline="0" dirty="0"/>
              <a:t> are </a:t>
            </a:r>
            <a:r>
              <a:rPr lang="it-IT" baseline="0" dirty="0" err="1"/>
              <a:t>weaky</a:t>
            </a:r>
            <a:r>
              <a:rPr lang="it-IT" baseline="0" dirty="0"/>
              <a:t> </a:t>
            </a:r>
            <a:r>
              <a:rPr lang="it-IT" baseline="0" dirty="0" err="1"/>
              <a:t>expressed</a:t>
            </a:r>
            <a:r>
              <a:rPr lang="it-IT" baseline="0" dirty="0"/>
              <a:t> </a:t>
            </a:r>
            <a:r>
              <a:rPr lang="it-IT" baseline="0" dirty="0" err="1"/>
              <a:t>products</a:t>
            </a:r>
            <a:r>
              <a:rPr lang="it-IT" baseline="0" dirty="0"/>
              <a:t> with a </a:t>
            </a:r>
            <a:r>
              <a:rPr lang="it-IT" baseline="0" dirty="0" err="1"/>
              <a:t>poorly</a:t>
            </a:r>
            <a:r>
              <a:rPr lang="it-IT" baseline="0" dirty="0"/>
              <a:t> </a:t>
            </a:r>
            <a:r>
              <a:rPr lang="it-IT" baseline="0" dirty="0" err="1"/>
              <a:t>characherized</a:t>
            </a:r>
            <a:r>
              <a:rPr lang="it-IT" baseline="0" dirty="0"/>
              <a:t> </a:t>
            </a:r>
            <a:r>
              <a:rPr lang="it-IT" baseline="0" dirty="0" err="1"/>
              <a:t>function</a:t>
            </a:r>
            <a:r>
              <a:rPr lang="it-IT" baseline="0" dirty="0"/>
              <a:t>, </a:t>
            </a:r>
            <a:r>
              <a:rPr lang="it-IT" baseline="0" dirty="0" err="1"/>
              <a:t>but</a:t>
            </a:r>
            <a:r>
              <a:rPr lang="it-IT" baseline="0" dirty="0"/>
              <a:t> </a:t>
            </a:r>
            <a:r>
              <a:rPr lang="it-IT" baseline="0" dirty="0" err="1"/>
              <a:t>we</a:t>
            </a:r>
            <a:r>
              <a:rPr lang="it-IT" baseline="0" dirty="0"/>
              <a:t> </a:t>
            </a:r>
            <a:r>
              <a:rPr lang="it-IT" baseline="0" dirty="0" err="1"/>
              <a:t>see</a:t>
            </a:r>
            <a:r>
              <a:rPr lang="it-IT" baseline="0" dirty="0"/>
              <a:t> </a:t>
            </a:r>
            <a:r>
              <a:rPr lang="it-IT" baseline="0" dirty="0" err="1"/>
              <a:t>today</a:t>
            </a:r>
            <a:r>
              <a:rPr lang="it-IT" baseline="0" dirty="0"/>
              <a:t> </a:t>
            </a:r>
            <a:r>
              <a:rPr lang="it-IT" baseline="0" dirty="0" err="1"/>
              <a:t>that</a:t>
            </a:r>
            <a:r>
              <a:rPr lang="it-IT" baseline="0" dirty="0"/>
              <a:t> up to </a:t>
            </a:r>
            <a:r>
              <a:rPr lang="it-IT" baseline="0" dirty="0" err="1"/>
              <a:t>four</a:t>
            </a:r>
            <a:r>
              <a:rPr lang="it-IT" baseline="0" dirty="0"/>
              <a:t> </a:t>
            </a:r>
            <a:r>
              <a:rPr lang="it-IT" baseline="0" dirty="0" err="1"/>
              <a:t>disticnt</a:t>
            </a:r>
            <a:r>
              <a:rPr lang="it-IT" baseline="0" dirty="0"/>
              <a:t> </a:t>
            </a:r>
            <a:r>
              <a:rPr lang="it-IT" baseline="0" dirty="0" err="1"/>
              <a:t>smallRNAs</a:t>
            </a:r>
            <a:r>
              <a:rPr lang="it-IT" baseline="0" dirty="0"/>
              <a:t> can be </a:t>
            </a:r>
            <a:r>
              <a:rPr lang="it-IT" baseline="0" dirty="0" err="1"/>
              <a:t>produced</a:t>
            </a:r>
            <a:r>
              <a:rPr lang="it-IT" baseline="0" dirty="0"/>
              <a:t> from the </a:t>
            </a:r>
            <a:r>
              <a:rPr lang="it-IT" baseline="0" dirty="0" err="1"/>
              <a:t>same</a:t>
            </a:r>
            <a:r>
              <a:rPr lang="it-IT" baseline="0" dirty="0"/>
              <a:t> precursor</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51</a:t>
            </a:fld>
            <a:endParaRPr lang="it-IT" dirty="0"/>
          </a:p>
        </p:txBody>
      </p:sp>
    </p:spTree>
    <p:extLst>
      <p:ext uri="{BB962C8B-B14F-4D97-AF65-F5344CB8AC3E}">
        <p14:creationId xmlns:p14="http://schemas.microsoft.com/office/powerpoint/2010/main" val="32992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4515"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53E992D-D16E-084F-880C-C9F54255DEE5}" type="slidenum">
              <a:rPr lang="it-IT" sz="1200">
                <a:latin typeface="Arial" charset="0"/>
              </a:rPr>
              <a:pPr eaLnBrk="1" fontAlgn="base" hangingPunct="1">
                <a:spcBef>
                  <a:spcPct val="0"/>
                </a:spcBef>
                <a:spcAft>
                  <a:spcPct val="0"/>
                </a:spcAft>
              </a:pPr>
              <a:t>7</a:t>
            </a:fld>
            <a:endParaRPr lang="it-IT"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rPr>
              <a:t>Da transcibed dark matter a increase appreciation of the biological role or RNAs and integractions thereof</a:t>
            </a:r>
          </a:p>
          <a:p>
            <a:pPr eaLnBrk="1" hangingPunct="1">
              <a:spcBef>
                <a:spcPct val="0"/>
              </a:spcBef>
            </a:pPr>
            <a:r>
              <a:rPr lang="en-US">
                <a:latin typeface="Arial" charset="0"/>
                <a:cs typeface="Arial" charset="0"/>
              </a:rPr>
              <a:t>Concept of </a:t>
            </a:r>
            <a:r>
              <a:rPr lang="en-US" b="1">
                <a:latin typeface="Arial" charset="0"/>
                <a:cs typeface="Arial" charset="0"/>
              </a:rPr>
              <a:t>“transcribed dark matter”</a:t>
            </a:r>
            <a:r>
              <a:rPr lang="en-US" altLang="ja-JP">
                <a:latin typeface="Arial" charset="0"/>
                <a:cs typeface="Arial" charset="0"/>
              </a:rPr>
              <a:t>, i.e. transcripts with unknown function and meaning</a:t>
            </a:r>
            <a:endParaRPr lang="it-IT">
              <a:latin typeface="Arial" charset="0"/>
            </a:endParaRPr>
          </a:p>
        </p:txBody>
      </p:sp>
      <p:sp>
        <p:nvSpPr>
          <p:cNvPr id="66563"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C71658-0B63-1949-9C90-D73B552211A5}" type="slidenum">
              <a:rPr lang="it-IT" sz="1200">
                <a:latin typeface="Arial" charset="0"/>
              </a:rPr>
              <a:pPr eaLnBrk="1" fontAlgn="base" hangingPunct="1">
                <a:spcBef>
                  <a:spcPct val="0"/>
                </a:spcBef>
                <a:spcAft>
                  <a:spcPct val="0"/>
                </a:spcAft>
              </a:pPr>
              <a:t>8</a:t>
            </a:fld>
            <a:endParaRPr lang="it-IT"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400" dirty="0"/>
              <a:t>The </a:t>
            </a:r>
            <a:r>
              <a:rPr lang="it-IT" sz="1400" dirty="0" err="1"/>
              <a:t>deep</a:t>
            </a:r>
            <a:r>
              <a:rPr lang="it-IT" sz="1400" dirty="0"/>
              <a:t> </a:t>
            </a:r>
            <a:r>
              <a:rPr lang="it-IT" sz="1400" dirty="0" err="1"/>
              <a:t>sequencing</a:t>
            </a:r>
            <a:r>
              <a:rPr lang="it-IT" sz="1400" dirty="0"/>
              <a:t> of </a:t>
            </a:r>
            <a:r>
              <a:rPr lang="it-IT" sz="1400" dirty="0" err="1"/>
              <a:t>cDNA</a:t>
            </a:r>
            <a:r>
              <a:rPr lang="it-IT" sz="1400" dirty="0"/>
              <a:t> </a:t>
            </a:r>
            <a:r>
              <a:rPr lang="it-IT" sz="1400" dirty="0" err="1"/>
              <a:t>is</a:t>
            </a:r>
            <a:r>
              <a:rPr lang="it-IT" sz="1400" dirty="0"/>
              <a:t> </a:t>
            </a:r>
            <a:r>
              <a:rPr lang="it-IT" sz="1400" dirty="0" err="1"/>
              <a:t>known</a:t>
            </a:r>
            <a:r>
              <a:rPr lang="it-IT" sz="1400" dirty="0"/>
              <a:t> </a:t>
            </a:r>
            <a:r>
              <a:rPr lang="it-IT" sz="1400" dirty="0" err="1"/>
              <a:t>as</a:t>
            </a:r>
            <a:r>
              <a:rPr lang="it-IT" sz="1400" dirty="0"/>
              <a:t> RNA-</a:t>
            </a:r>
            <a:r>
              <a:rPr lang="it-IT" sz="1400" dirty="0" err="1"/>
              <a:t>seq</a:t>
            </a:r>
            <a:r>
              <a:rPr lang="it-IT" sz="1400" dirty="0"/>
              <a:t>.</a:t>
            </a:r>
          </a:p>
          <a:p>
            <a:r>
              <a:rPr lang="it-IT" sz="1400" dirty="0"/>
              <a:t>RNA-</a:t>
            </a:r>
            <a:r>
              <a:rPr lang="it-IT" sz="1400" dirty="0" err="1"/>
              <a:t>seq</a:t>
            </a:r>
            <a:r>
              <a:rPr lang="it-IT" sz="1400" dirty="0"/>
              <a:t> </a:t>
            </a:r>
            <a:r>
              <a:rPr lang="it-IT" sz="1400" dirty="0" err="1"/>
              <a:t>projects</a:t>
            </a:r>
            <a:r>
              <a:rPr lang="it-IT" sz="1400" dirty="0"/>
              <a:t> </a:t>
            </a:r>
            <a:r>
              <a:rPr lang="it-IT" sz="1400" dirty="0" err="1"/>
              <a:t>ground</a:t>
            </a:r>
            <a:r>
              <a:rPr lang="it-IT" sz="1400" dirty="0"/>
              <a:t> on RNA </a:t>
            </a:r>
            <a:r>
              <a:rPr lang="it-IT" sz="1400" dirty="0" err="1"/>
              <a:t>extraction</a:t>
            </a:r>
            <a:r>
              <a:rPr lang="it-IT" sz="1400" dirty="0"/>
              <a:t> from  a </a:t>
            </a:r>
            <a:r>
              <a:rPr lang="it-IT" sz="1400" dirty="0" err="1"/>
              <a:t>biosample</a:t>
            </a:r>
            <a:r>
              <a:rPr lang="it-IT" sz="1400" dirty="0"/>
              <a:t>, </a:t>
            </a:r>
            <a:r>
              <a:rPr lang="it-IT" sz="1400" dirty="0" err="1"/>
              <a:t>cDNA</a:t>
            </a:r>
            <a:r>
              <a:rPr lang="it-IT" sz="1400" dirty="0"/>
              <a:t> </a:t>
            </a:r>
            <a:r>
              <a:rPr lang="it-IT" sz="1400" dirty="0" err="1"/>
              <a:t>library</a:t>
            </a:r>
            <a:r>
              <a:rPr lang="it-IT" sz="1400" dirty="0"/>
              <a:t> </a:t>
            </a:r>
            <a:r>
              <a:rPr lang="it-IT" sz="1400" dirty="0" err="1"/>
              <a:t>preparation</a:t>
            </a:r>
            <a:r>
              <a:rPr lang="it-IT" sz="1400" dirty="0"/>
              <a:t> and </a:t>
            </a:r>
            <a:r>
              <a:rPr lang="it-IT" sz="1400" dirty="0" err="1"/>
              <a:t>sequencing</a:t>
            </a:r>
            <a:r>
              <a:rPr lang="it-IT" sz="1400" dirty="0"/>
              <a:t>. The </a:t>
            </a:r>
            <a:r>
              <a:rPr lang="it-IT" sz="1400" dirty="0" err="1"/>
              <a:t>result</a:t>
            </a:r>
            <a:r>
              <a:rPr lang="it-IT" sz="1400" dirty="0"/>
              <a:t> of a </a:t>
            </a:r>
            <a:r>
              <a:rPr lang="it-IT" sz="1400" dirty="0" err="1"/>
              <a:t>sequencing</a:t>
            </a:r>
            <a:r>
              <a:rPr lang="it-IT" sz="1400" dirty="0"/>
              <a:t> </a:t>
            </a:r>
            <a:r>
              <a:rPr lang="it-IT" sz="1400" dirty="0" err="1"/>
              <a:t>run</a:t>
            </a:r>
            <a:r>
              <a:rPr lang="it-IT" sz="1400" dirty="0"/>
              <a:t> </a:t>
            </a:r>
            <a:r>
              <a:rPr lang="it-IT" sz="1400" dirty="0" err="1"/>
              <a:t>is</a:t>
            </a:r>
            <a:r>
              <a:rPr lang="it-IT" sz="1400" dirty="0"/>
              <a:t>, for </a:t>
            </a:r>
            <a:r>
              <a:rPr lang="it-IT" sz="1400" dirty="0" err="1"/>
              <a:t>each</a:t>
            </a:r>
            <a:r>
              <a:rPr lang="it-IT" sz="1400" dirty="0"/>
              <a:t> sample, a pool of </a:t>
            </a:r>
            <a:r>
              <a:rPr lang="it-IT" sz="1400" dirty="0" err="1"/>
              <a:t>many</a:t>
            </a:r>
            <a:r>
              <a:rPr lang="it-IT" sz="1400" dirty="0"/>
              <a:t> short </a:t>
            </a:r>
            <a:r>
              <a:rPr lang="it-IT" sz="1400" dirty="0" err="1"/>
              <a:t>sequences</a:t>
            </a:r>
            <a:r>
              <a:rPr lang="it-IT" sz="1400" dirty="0"/>
              <a:t> </a:t>
            </a:r>
            <a:r>
              <a:rPr lang="it-IT" sz="1400" dirty="0" err="1"/>
              <a:t>called</a:t>
            </a:r>
            <a:r>
              <a:rPr lang="it-IT" sz="1400" dirty="0"/>
              <a:t> </a:t>
            </a:r>
            <a:r>
              <a:rPr lang="it-IT" sz="1400" dirty="0" err="1"/>
              <a:t>reads</a:t>
            </a:r>
            <a:r>
              <a:rPr lang="it-IT" sz="1400" dirty="0"/>
              <a:t>. </a:t>
            </a:r>
            <a:r>
              <a:rPr lang="it-IT" sz="1400" dirty="0" err="1"/>
              <a:t>These</a:t>
            </a:r>
            <a:r>
              <a:rPr lang="it-IT" sz="1400" dirty="0"/>
              <a:t> </a:t>
            </a:r>
            <a:r>
              <a:rPr lang="it-IT" sz="1400" dirty="0" err="1"/>
              <a:t>reads</a:t>
            </a:r>
            <a:r>
              <a:rPr lang="it-IT" sz="1400" dirty="0"/>
              <a:t> are the </a:t>
            </a:r>
            <a:r>
              <a:rPr lang="it-IT" sz="1400" dirty="0" err="1"/>
              <a:t>starting</a:t>
            </a:r>
            <a:r>
              <a:rPr lang="it-IT" sz="1400" dirty="0"/>
              <a:t> </a:t>
            </a:r>
            <a:r>
              <a:rPr lang="it-IT" sz="1400" dirty="0" err="1"/>
              <a:t>point</a:t>
            </a:r>
            <a:r>
              <a:rPr lang="it-IT" sz="1400" dirty="0"/>
              <a:t> for </a:t>
            </a:r>
            <a:r>
              <a:rPr lang="it-IT" sz="1400" dirty="0" err="1"/>
              <a:t>extensive</a:t>
            </a:r>
            <a:r>
              <a:rPr lang="it-IT" sz="1400" dirty="0"/>
              <a:t> </a:t>
            </a:r>
            <a:r>
              <a:rPr lang="it-IT" sz="1400" dirty="0" err="1"/>
              <a:t>computational</a:t>
            </a:r>
            <a:r>
              <a:rPr lang="it-IT" sz="1400" dirty="0"/>
              <a:t> </a:t>
            </a:r>
            <a:r>
              <a:rPr lang="it-IT" sz="1400" dirty="0" err="1"/>
              <a:t>analyses</a:t>
            </a:r>
            <a:r>
              <a:rPr lang="it-IT" sz="1400" dirty="0"/>
              <a:t> to in some way go back in the </a:t>
            </a:r>
            <a:r>
              <a:rPr lang="it-IT" sz="1400" dirty="0" err="1"/>
              <a:t>processes</a:t>
            </a:r>
            <a:r>
              <a:rPr lang="it-IT" sz="1400" dirty="0"/>
              <a:t> I </a:t>
            </a:r>
            <a:r>
              <a:rPr lang="it-IT" sz="1400" dirty="0" err="1"/>
              <a:t>showed</a:t>
            </a:r>
            <a:r>
              <a:rPr lang="it-IT" sz="1400" dirty="0"/>
              <a:t> </a:t>
            </a:r>
            <a:r>
              <a:rPr lang="it-IT" sz="1400" dirty="0" err="1"/>
              <a:t>before</a:t>
            </a:r>
            <a:r>
              <a:rPr lang="it-IT" sz="1400" dirty="0"/>
              <a:t>, to </a:t>
            </a:r>
            <a:r>
              <a:rPr lang="it-IT" sz="1400" dirty="0" err="1"/>
              <a:t>get</a:t>
            </a:r>
            <a:r>
              <a:rPr lang="it-IT" sz="1400" dirty="0"/>
              <a:t> information </a:t>
            </a:r>
            <a:r>
              <a:rPr lang="it-IT" sz="1400" dirty="0" err="1"/>
              <a:t>about</a:t>
            </a:r>
            <a:r>
              <a:rPr lang="it-IT" sz="1400" dirty="0"/>
              <a:t> the RNA </a:t>
            </a:r>
            <a:r>
              <a:rPr lang="it-IT" sz="1400" dirty="0" err="1"/>
              <a:t>content</a:t>
            </a:r>
            <a:r>
              <a:rPr lang="it-IT" sz="1400" dirty="0"/>
              <a:t> of a sample and </a:t>
            </a:r>
            <a:r>
              <a:rPr lang="it-IT" sz="1400" dirty="0" err="1"/>
              <a:t>ultimately</a:t>
            </a:r>
            <a:r>
              <a:rPr lang="it-IT" sz="1400" dirty="0"/>
              <a:t> to reverse </a:t>
            </a:r>
            <a:r>
              <a:rPr lang="it-IT" sz="1400" dirty="0" err="1"/>
              <a:t>engineering</a:t>
            </a:r>
            <a:r>
              <a:rPr lang="it-IT" sz="1400" dirty="0"/>
              <a:t> the </a:t>
            </a:r>
            <a:r>
              <a:rPr lang="it-IT" sz="1400" dirty="0" err="1"/>
              <a:t>genome</a:t>
            </a:r>
            <a:r>
              <a:rPr lang="it-IT" sz="1400" dirty="0"/>
              <a:t> state.</a:t>
            </a:r>
          </a:p>
          <a:p>
            <a:r>
              <a:rPr lang="it-IT" sz="1400" dirty="0"/>
              <a:t>to </a:t>
            </a:r>
            <a:r>
              <a:rPr lang="it-IT" sz="1400" dirty="0" err="1"/>
              <a:t>catalogue</a:t>
            </a:r>
            <a:r>
              <a:rPr lang="it-IT" sz="1400" dirty="0"/>
              <a:t> </a:t>
            </a:r>
            <a:r>
              <a:rPr lang="it-IT" sz="1400" dirty="0" err="1"/>
              <a:t>all</a:t>
            </a:r>
            <a:r>
              <a:rPr lang="it-IT" sz="1400" dirty="0"/>
              <a:t> </a:t>
            </a:r>
            <a:r>
              <a:rPr lang="it-IT" sz="1400" dirty="0" err="1"/>
              <a:t>species</a:t>
            </a:r>
            <a:r>
              <a:rPr lang="it-IT" sz="1400" dirty="0"/>
              <a:t> of RNA </a:t>
            </a:r>
            <a:r>
              <a:rPr lang="it-IT" sz="1400" dirty="0" err="1"/>
              <a:t>transcripts</a:t>
            </a:r>
            <a:r>
              <a:rPr lang="it-IT" sz="1400" dirty="0"/>
              <a:t>, </a:t>
            </a:r>
            <a:r>
              <a:rPr lang="it-IT" sz="1400" dirty="0" err="1"/>
              <a:t>but</a:t>
            </a:r>
            <a:r>
              <a:rPr lang="it-IT" sz="1400" dirty="0"/>
              <a:t> </a:t>
            </a:r>
            <a:r>
              <a:rPr lang="it-IT" sz="1400" dirty="0" err="1"/>
              <a:t>also</a:t>
            </a:r>
            <a:r>
              <a:rPr lang="it-IT" sz="1400" dirty="0"/>
              <a:t> to </a:t>
            </a:r>
            <a:r>
              <a:rPr lang="it-IT" sz="1400" dirty="0" err="1"/>
              <a:t>determine</a:t>
            </a:r>
            <a:r>
              <a:rPr lang="it-IT" sz="1400" dirty="0"/>
              <a:t> the </a:t>
            </a:r>
            <a:r>
              <a:rPr lang="it-IT" sz="1400" dirty="0" err="1"/>
              <a:t>transcriptional</a:t>
            </a:r>
            <a:r>
              <a:rPr lang="it-IT" sz="1400" dirty="0"/>
              <a:t> </a:t>
            </a:r>
            <a:r>
              <a:rPr lang="it-IT" sz="1400" dirty="0" err="1"/>
              <a:t>structure</a:t>
            </a:r>
            <a:r>
              <a:rPr lang="it-IT" sz="1400" dirty="0"/>
              <a:t> of </a:t>
            </a:r>
            <a:r>
              <a:rPr lang="it-IT" sz="1400" dirty="0" err="1"/>
              <a:t>genes</a:t>
            </a:r>
            <a:r>
              <a:rPr lang="it-IT" sz="1400" dirty="0"/>
              <a:t>,</a:t>
            </a:r>
            <a:r>
              <a:rPr lang="it-IT" sz="1400" i="1" dirty="0"/>
              <a:t> in </a:t>
            </a:r>
            <a:r>
              <a:rPr lang="it-IT" sz="1400" i="1" dirty="0" err="1"/>
              <a:t>terms</a:t>
            </a:r>
            <a:r>
              <a:rPr lang="it-IT" sz="1400" i="1" dirty="0"/>
              <a:t> of </a:t>
            </a:r>
            <a:r>
              <a:rPr lang="it-IT" sz="1400" i="1" dirty="0" err="1"/>
              <a:t>their</a:t>
            </a:r>
            <a:r>
              <a:rPr lang="it-IT" sz="1400" i="1" dirty="0"/>
              <a:t> start </a:t>
            </a:r>
            <a:r>
              <a:rPr lang="it-IT" sz="1400" i="1" dirty="0" err="1"/>
              <a:t>sites</a:t>
            </a:r>
            <a:r>
              <a:rPr lang="it-IT" sz="1400" i="1" dirty="0"/>
              <a:t>, 5′ and 3′ </a:t>
            </a:r>
            <a:r>
              <a:rPr lang="it-IT" sz="1400" i="1" dirty="0" err="1"/>
              <a:t>ends</a:t>
            </a:r>
            <a:r>
              <a:rPr lang="it-IT" sz="1400" i="1" dirty="0"/>
              <a:t>, </a:t>
            </a:r>
            <a:r>
              <a:rPr lang="it-IT" sz="1400" i="1" dirty="0" err="1"/>
              <a:t>splicing</a:t>
            </a:r>
            <a:r>
              <a:rPr lang="it-IT" sz="1400" i="1" dirty="0"/>
              <a:t> </a:t>
            </a:r>
            <a:r>
              <a:rPr lang="it-IT" sz="1400" i="1" dirty="0" err="1"/>
              <a:t>patterns</a:t>
            </a:r>
            <a:r>
              <a:rPr lang="it-IT" sz="1400" i="1" dirty="0"/>
              <a:t> and to </a:t>
            </a:r>
            <a:r>
              <a:rPr lang="it-IT" sz="1400" i="1" dirty="0" err="1"/>
              <a:t>detect</a:t>
            </a:r>
            <a:r>
              <a:rPr lang="it-IT" sz="1400" i="1" dirty="0"/>
              <a:t> </a:t>
            </a:r>
            <a:r>
              <a:rPr lang="it-IT" sz="1400" i="1" dirty="0" err="1"/>
              <a:t>other</a:t>
            </a:r>
            <a:r>
              <a:rPr lang="it-IT" sz="1400" i="1" dirty="0"/>
              <a:t> post-</a:t>
            </a:r>
            <a:r>
              <a:rPr lang="it-IT" sz="1400" i="1" dirty="0" err="1"/>
              <a:t>transcriptional</a:t>
            </a:r>
            <a:r>
              <a:rPr lang="it-IT" sz="1400" i="1" dirty="0"/>
              <a:t> </a:t>
            </a:r>
            <a:r>
              <a:rPr lang="it-IT" sz="1400" i="1" dirty="0" err="1"/>
              <a:t>modifications</a:t>
            </a:r>
            <a:r>
              <a:rPr lang="it-IT" sz="1400" i="1" dirty="0"/>
              <a:t>. The </a:t>
            </a:r>
            <a:r>
              <a:rPr lang="it-IT" sz="1400" i="1" dirty="0" err="1"/>
              <a:t>analysis</a:t>
            </a:r>
            <a:r>
              <a:rPr lang="it-IT" sz="1400" i="1" dirty="0"/>
              <a:t> of </a:t>
            </a:r>
            <a:r>
              <a:rPr lang="it-IT" sz="1400" i="1" dirty="0" err="1"/>
              <a:t>several</a:t>
            </a:r>
            <a:r>
              <a:rPr lang="it-IT" sz="1400" i="1" dirty="0"/>
              <a:t> </a:t>
            </a:r>
            <a:r>
              <a:rPr lang="it-IT" sz="1400" i="1" dirty="0" err="1"/>
              <a:t>samples</a:t>
            </a:r>
            <a:r>
              <a:rPr lang="it-IT" sz="1400" i="1" dirty="0"/>
              <a:t> from </a:t>
            </a:r>
            <a:r>
              <a:rPr lang="it-IT" sz="1400" i="1" dirty="0" err="1"/>
              <a:t>different</a:t>
            </a:r>
            <a:r>
              <a:rPr lang="it-IT" sz="1400" i="1" dirty="0"/>
              <a:t> </a:t>
            </a:r>
            <a:r>
              <a:rPr lang="it-IT" sz="1400" i="1" dirty="0" err="1"/>
              <a:t>cell</a:t>
            </a:r>
            <a:r>
              <a:rPr lang="it-IT" sz="1400" i="1" dirty="0"/>
              <a:t> </a:t>
            </a:r>
            <a:r>
              <a:rPr lang="it-IT" sz="1400" i="1" dirty="0" err="1"/>
              <a:t>types</a:t>
            </a:r>
            <a:r>
              <a:rPr lang="it-IT" sz="1400" i="1" dirty="0"/>
              <a:t> or </a:t>
            </a:r>
            <a:r>
              <a:rPr lang="it-IT" sz="1400" i="1" dirty="0" err="1"/>
              <a:t>states</a:t>
            </a:r>
            <a:r>
              <a:rPr lang="it-IT" sz="1400" i="1" dirty="0"/>
              <a:t> </a:t>
            </a:r>
            <a:r>
              <a:rPr lang="it-IT" sz="1400" i="1" dirty="0" err="1"/>
              <a:t>allows</a:t>
            </a:r>
            <a:r>
              <a:rPr lang="it-IT" sz="1400" i="1" dirty="0"/>
              <a:t> to </a:t>
            </a:r>
            <a:r>
              <a:rPr lang="it-IT" sz="1400" i="1" dirty="0" err="1"/>
              <a:t>quantify</a:t>
            </a:r>
            <a:r>
              <a:rPr lang="it-IT" sz="1400" i="1" dirty="0"/>
              <a:t> </a:t>
            </a:r>
            <a:r>
              <a:rPr lang="it-IT" sz="1400" i="1" dirty="0" err="1"/>
              <a:t>transcriptome</a:t>
            </a:r>
            <a:r>
              <a:rPr lang="it-IT" sz="1400" i="1" dirty="0"/>
              <a:t> </a:t>
            </a:r>
            <a:r>
              <a:rPr lang="it-IT" sz="1400" i="1" dirty="0" err="1"/>
              <a:t>dynamuycs</a:t>
            </a:r>
            <a:r>
              <a:rPr lang="it-IT" sz="1400" i="1" dirty="0"/>
              <a:t> under </a:t>
            </a:r>
            <a:r>
              <a:rPr lang="it-IT" sz="1400" i="1" dirty="0" err="1"/>
              <a:t>different</a:t>
            </a:r>
            <a:r>
              <a:rPr lang="it-IT" sz="1400" i="1" dirty="0"/>
              <a:t> </a:t>
            </a:r>
            <a:r>
              <a:rPr lang="it-IT" sz="1400" i="1" dirty="0" err="1"/>
              <a:t>conditions</a:t>
            </a:r>
            <a:r>
              <a:rPr lang="it-IT" sz="1400" i="1" dirty="0"/>
              <a:t>.</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9</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73F3A4-C0F2-2F48-A5BB-C6977E4435FC}"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53975" lvl="2"/>
            <a:r>
              <a:rPr lang="it-IT" sz="1800" dirty="0" err="1"/>
              <a:t>Sequence</a:t>
            </a:r>
            <a:r>
              <a:rPr lang="it-IT" sz="1800" dirty="0"/>
              <a:t> </a:t>
            </a:r>
            <a:r>
              <a:rPr lang="it-IT" sz="1800" dirty="0" err="1"/>
              <a:t>reads</a:t>
            </a:r>
            <a:r>
              <a:rPr lang="it-IT" sz="1800" dirty="0"/>
              <a:t> are </a:t>
            </a:r>
            <a:r>
              <a:rPr lang="it-IT" sz="1800" dirty="0" err="1"/>
              <a:t>stored</a:t>
            </a:r>
            <a:r>
              <a:rPr lang="it-IT" sz="1800" dirty="0"/>
              <a:t> in a </a:t>
            </a:r>
            <a:r>
              <a:rPr lang="it-IT" sz="1800" dirty="0" err="1"/>
              <a:t>digitalized</a:t>
            </a:r>
            <a:r>
              <a:rPr lang="it-IT" sz="1800" dirty="0"/>
              <a:t> format in </a:t>
            </a:r>
            <a:r>
              <a:rPr lang="it-IT" sz="1800" dirty="0" err="1"/>
              <a:t>huge</a:t>
            </a:r>
            <a:r>
              <a:rPr lang="it-IT" sz="1800" dirty="0"/>
              <a:t> text </a:t>
            </a:r>
            <a:r>
              <a:rPr lang="it-IT" sz="1800" dirty="0" err="1"/>
              <a:t>Sequences</a:t>
            </a:r>
            <a:r>
              <a:rPr lang="it-IT" sz="1800" dirty="0"/>
              <a:t> are in FASTQ format </a:t>
            </a:r>
            <a:r>
              <a:rPr lang="it-IT" sz="1800" dirty="0" err="1"/>
              <a:t>including</a:t>
            </a:r>
            <a:r>
              <a:rPr lang="it-IT" sz="1800" dirty="0"/>
              <a:t> </a:t>
            </a:r>
            <a:r>
              <a:rPr lang="it-IT" sz="1800" dirty="0" err="1"/>
              <a:t>both</a:t>
            </a:r>
            <a:r>
              <a:rPr lang="it-IT" sz="1800" dirty="0"/>
              <a:t> DNA </a:t>
            </a:r>
            <a:r>
              <a:rPr lang="it-IT" sz="1800" dirty="0" err="1"/>
              <a:t>sequence</a:t>
            </a:r>
            <a:r>
              <a:rPr lang="it-IT" sz="1800" dirty="0"/>
              <a:t> and per base </a:t>
            </a:r>
            <a:r>
              <a:rPr lang="it-IT" sz="1800" dirty="0" err="1"/>
              <a:t>quality</a:t>
            </a:r>
            <a:r>
              <a:rPr lang="it-IT" sz="1800" dirty="0"/>
              <a:t> information</a:t>
            </a:r>
          </a:p>
          <a:p>
            <a:pPr marL="53975" lvl="2"/>
            <a:r>
              <a:rPr lang="it-IT" sz="1800" dirty="0" err="1"/>
              <a:t>As</a:t>
            </a:r>
            <a:r>
              <a:rPr lang="it-IT" sz="1800" dirty="0"/>
              <a:t> for </a:t>
            </a:r>
            <a:r>
              <a:rPr lang="it-IT" sz="1800" dirty="0" err="1"/>
              <a:t>genomic</a:t>
            </a:r>
            <a:r>
              <a:rPr lang="it-IT" sz="1800" dirty="0"/>
              <a:t> </a:t>
            </a:r>
            <a:r>
              <a:rPr lang="it-IT" sz="1800" dirty="0" err="1"/>
              <a:t>sequences</a:t>
            </a:r>
            <a:r>
              <a:rPr lang="it-IT" sz="1800" dirty="0"/>
              <a:t>, DNA </a:t>
            </a:r>
            <a:r>
              <a:rPr lang="it-IT" sz="1800" dirty="0" err="1"/>
              <a:t>sequence</a:t>
            </a:r>
            <a:r>
              <a:rPr lang="it-IT" sz="1800" dirty="0"/>
              <a:t> </a:t>
            </a:r>
            <a:r>
              <a:rPr lang="it-IT" sz="1800" dirty="0" err="1"/>
              <a:t>is</a:t>
            </a:r>
            <a:r>
              <a:rPr lang="it-IT" sz="1800" dirty="0"/>
              <a:t> </a:t>
            </a:r>
            <a:r>
              <a:rPr lang="it-IT" sz="1800" dirty="0" err="1"/>
              <a:t>not</a:t>
            </a:r>
            <a:r>
              <a:rPr lang="it-IT" sz="1800" dirty="0"/>
              <a:t> informative per se…</a:t>
            </a:r>
          </a:p>
          <a:p>
            <a:pPr>
              <a:defRPr/>
            </a:pPr>
            <a:r>
              <a:rPr lang="en-GB" sz="1800" dirty="0">
                <a:cs typeface="Arial"/>
              </a:rPr>
              <a:t>…In fact raw sequencing data are only the starting point for a long journey.   As you see in my outline, there are three main steps for RNA-</a:t>
            </a:r>
            <a:r>
              <a:rPr lang="en-GB" sz="1800" dirty="0" err="1">
                <a:cs typeface="Arial"/>
              </a:rPr>
              <a:t>seq</a:t>
            </a:r>
            <a:r>
              <a:rPr lang="en-GB" sz="1800" dirty="0">
                <a:cs typeface="Arial"/>
              </a:rPr>
              <a:t> data analysis</a:t>
            </a:r>
          </a:p>
          <a:p>
            <a:pPr>
              <a:defRPr/>
            </a:pPr>
            <a:r>
              <a:rPr lang="en-GB" sz="1800" dirty="0">
                <a:cs typeface="Arial"/>
              </a:rPr>
              <a:t>The first one regards raw sequencing data </a:t>
            </a:r>
            <a:r>
              <a:rPr lang="en-GB" sz="1800" dirty="0" err="1">
                <a:cs typeface="Arial"/>
              </a:rPr>
              <a:t>preprocessing</a:t>
            </a:r>
            <a:r>
              <a:rPr lang="en-GB" sz="1800" dirty="0">
                <a:cs typeface="Arial"/>
              </a:rPr>
              <a:t>, cleaning and filtering</a:t>
            </a:r>
          </a:p>
          <a:p>
            <a:pPr>
              <a:defRPr/>
            </a:pPr>
            <a:r>
              <a:rPr lang="en-GB" sz="1800" dirty="0">
                <a:cs typeface="Arial"/>
              </a:rPr>
              <a:t>The second step relies on reads mapping to reference sequences. </a:t>
            </a:r>
            <a:r>
              <a:rPr lang="en-GB" sz="1800" i="1" dirty="0">
                <a:cs typeface="Arial"/>
              </a:rPr>
              <a:t>Normally, the genome sequence is used as reference for mapping but also the known </a:t>
            </a:r>
            <a:r>
              <a:rPr lang="en-GB" sz="1800" i="1" dirty="0" err="1">
                <a:cs typeface="Arial"/>
              </a:rPr>
              <a:t>transcriptome</a:t>
            </a:r>
            <a:r>
              <a:rPr lang="en-GB" sz="1800" i="1" dirty="0">
                <a:cs typeface="Arial"/>
              </a:rPr>
              <a:t> can be used. Indeed, reads can be first assembled and then obtained longer consensus sequences can be mapped to genome.</a:t>
            </a:r>
          </a:p>
          <a:p>
            <a:pPr>
              <a:defRPr/>
            </a:pPr>
            <a:r>
              <a:rPr lang="en-GB" sz="1800" dirty="0">
                <a:cs typeface="Arial"/>
              </a:rPr>
              <a:t>The the post-processing phase starts with genome-mapping data and can comprise more or less complex and customized analyses, to answer several questions focusing for instance on differential expression, on discovery of new expressed elements, on variants calling or on </a:t>
            </a:r>
            <a:r>
              <a:rPr lang="en-GB" sz="1800" dirty="0" err="1">
                <a:cs typeface="Arial"/>
              </a:rPr>
              <a:t>smallRNAs</a:t>
            </a:r>
            <a:endParaRPr lang="en-GB" sz="1800" dirty="0">
              <a:cs typeface="Arial"/>
            </a:endParaRPr>
          </a:p>
          <a:p>
            <a:pPr>
              <a:defRPr/>
            </a:pP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11</a:t>
            </a:fld>
            <a:endParaRPr lang="it-IT" dirty="0"/>
          </a:p>
        </p:txBody>
      </p:sp>
    </p:spTree>
    <p:extLst>
      <p:ext uri="{BB962C8B-B14F-4D97-AF65-F5344CB8AC3E}">
        <p14:creationId xmlns:p14="http://schemas.microsoft.com/office/powerpoint/2010/main" val="27850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400" noProof="0" dirty="0"/>
              <a:t>RNA-</a:t>
            </a:r>
            <a:r>
              <a:rPr lang="en-GB" sz="1400" noProof="0" dirty="0" err="1"/>
              <a:t>seq</a:t>
            </a:r>
            <a:r>
              <a:rPr lang="en-GB" sz="1400" noProof="0" dirty="0"/>
              <a:t> has considerable advantages over microarrays</a:t>
            </a:r>
          </a:p>
          <a:p>
            <a:r>
              <a:rPr lang="en-GB" sz="1400" dirty="0"/>
              <a:t>First of all it measures expression in a wide range</a:t>
            </a:r>
            <a:endParaRPr lang="en-GB" sz="1400" noProof="0" dirty="0"/>
          </a:p>
          <a:p>
            <a:r>
              <a:rPr lang="en-GB" sz="1400" noProof="0" dirty="0"/>
              <a:t>Here you see a scatterplot showing gene expression estimated obtained using </a:t>
            </a:r>
            <a:r>
              <a:rPr lang="en-GB" sz="1400" noProof="0" dirty="0" err="1"/>
              <a:t>Affymetrix</a:t>
            </a:r>
            <a:r>
              <a:rPr lang="en-GB" sz="1400" noProof="0" dirty="0"/>
              <a:t> arrays (in abscissa) and using read count from RNA-</a:t>
            </a:r>
            <a:r>
              <a:rPr lang="en-GB" sz="1400" noProof="0" dirty="0" err="1"/>
              <a:t>seq</a:t>
            </a:r>
            <a:r>
              <a:rPr lang="en-GB" sz="1400" noProof="0" dirty="0"/>
              <a:t> data (in the ordinate). </a:t>
            </a:r>
          </a:p>
          <a:p>
            <a:r>
              <a:rPr lang="en-GB" sz="1400" noProof="0" dirty="0"/>
              <a:t>The values are positively and significantly correlated but you can see that RNA-</a:t>
            </a:r>
            <a:r>
              <a:rPr lang="en-GB" sz="1400" noProof="0" dirty="0" err="1"/>
              <a:t>seq</a:t>
            </a:r>
            <a:r>
              <a:rPr lang="en-GB" sz="1400" noProof="0" dirty="0"/>
              <a:t> can quantify gene expression in a range spanning many orders of magnitude, with a precision proportional to the achieved sequencing depth. </a:t>
            </a:r>
          </a:p>
          <a:p>
            <a:r>
              <a:rPr lang="en-GB" sz="1400" noProof="0" dirty="0"/>
              <a:t>More important, when a gene is highly expressed according to arrays, it is so also in RNA-</a:t>
            </a:r>
            <a:r>
              <a:rPr lang="en-GB" sz="1400" noProof="0" dirty="0" err="1"/>
              <a:t>seq</a:t>
            </a:r>
            <a:r>
              <a:rPr lang="en-GB" sz="1400" noProof="0" dirty="0"/>
              <a:t> data, but differently a considerable group of genes that are scored as weakly expressed according to array estimation, are scattered over the whole range of read counts. </a:t>
            </a:r>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07/11/23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271357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07/11/23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338126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07/11/23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514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07/11/23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360344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06B9437-A116-E24A-A488-81F3A9EE986F}" type="datetimeFigureOut">
              <a:rPr lang="it-IT" smtClean="0"/>
              <a:t>07/11/23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1989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06B9437-A116-E24A-A488-81F3A9EE986F}" type="datetimeFigureOut">
              <a:rPr lang="it-IT" smtClean="0"/>
              <a:t>07/11/23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352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06B9437-A116-E24A-A488-81F3A9EE986F}" type="datetimeFigureOut">
              <a:rPr lang="it-IT" smtClean="0"/>
              <a:t>07/11/23</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17629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E06B9437-A116-E24A-A488-81F3A9EE986F}" type="datetimeFigureOut">
              <a:rPr lang="it-IT" smtClean="0"/>
              <a:t>07/11/23</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14376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06B9437-A116-E24A-A488-81F3A9EE986F}" type="datetimeFigureOut">
              <a:rPr lang="it-IT" smtClean="0"/>
              <a:t>07/11/23</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92352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07/11/23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420094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07/11/23</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‹N›</a:t>
            </a:fld>
            <a:endParaRPr lang="en-US"/>
          </a:p>
        </p:txBody>
      </p:sp>
    </p:spTree>
    <p:extLst>
      <p:ext uri="{BB962C8B-B14F-4D97-AF65-F5344CB8AC3E}">
        <p14:creationId xmlns:p14="http://schemas.microsoft.com/office/powerpoint/2010/main" val="36129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B9437-A116-E24A-A488-81F3A9EE986F}" type="datetimeFigureOut">
              <a:rPr lang="it-IT" smtClean="0"/>
              <a:t>07/11/23</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323-3973-684C-B48A-2CA279E8B361}" type="slidenum">
              <a:rPr lang="en-US" smtClean="0"/>
              <a:t>‹N›</a:t>
            </a:fld>
            <a:endParaRPr lang="en-US"/>
          </a:p>
        </p:txBody>
      </p:sp>
    </p:spTree>
    <p:extLst>
      <p:ext uri="{BB962C8B-B14F-4D97-AF65-F5344CB8AC3E}">
        <p14:creationId xmlns:p14="http://schemas.microsoft.com/office/powerpoint/2010/main" val="11490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cufflinks.cbcb.umd.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broadinstitute.org/software/scriptur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trinityrnaseq.sourceforge.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bcgsc.ca/platform/bioinfo/software/trans-abyss" TargetMode="External"/><Relationship Id="rId4" Type="http://schemas.openxmlformats.org/officeDocument/2006/relationships/hyperlink" Target="http://www.ebi.ac.uk/~zerbino/oase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2023-2024</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768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5004048" y="260648"/>
            <a:ext cx="4104456" cy="521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3" name="Rectangle 3"/>
          <p:cNvSpPr>
            <a:spLocks noChangeArrowheads="1"/>
          </p:cNvSpPr>
          <p:nvPr/>
        </p:nvSpPr>
        <p:spPr bwMode="auto">
          <a:xfrm>
            <a:off x="251520" y="6547646"/>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dirty="0">
                <a:solidFill>
                  <a:srgbClr val="000000"/>
                </a:solidFill>
                <a:latin typeface="Arial" charset="0"/>
              </a:rPr>
              <a:t>Martin J.A. and Wang Z., Nat. Rev. Genet. (2011) 12:671–682</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27384"/>
            <a:ext cx="416401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Elbow Connector 14"/>
          <p:cNvCxnSpPr/>
          <p:nvPr/>
        </p:nvCxnSpPr>
        <p:spPr>
          <a:xfrm rot="5400000" flipH="1" flipV="1">
            <a:off x="2085975" y="1409601"/>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9157" name="TextBox 32"/>
          <p:cNvSpPr txBox="1">
            <a:spLocks noChangeArrowheads="1"/>
          </p:cNvSpPr>
          <p:nvPr/>
        </p:nvSpPr>
        <p:spPr bwMode="auto">
          <a:xfrm>
            <a:off x="2178999" y="116632"/>
            <a:ext cx="3602819" cy="400110"/>
          </a:xfrm>
          <a:prstGeom prst="rect">
            <a:avLst/>
          </a:prstGeom>
          <a:solidFill>
            <a:schemeClr val="accent1">
              <a:lumMod val="20000"/>
              <a:lumOff val="80000"/>
            </a:schemeClr>
          </a:solidFill>
          <a:ln>
            <a:noFill/>
          </a:ln>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a:solidFill>
                  <a:srgbClr val="000000"/>
                </a:solidFill>
                <a:latin typeface="Arial" charset="0"/>
              </a:rPr>
              <a:t>From RNA -&gt; sequence data</a:t>
            </a:r>
          </a:p>
        </p:txBody>
      </p:sp>
      <p:sp>
        <p:nvSpPr>
          <p:cNvPr id="3" name="CasellaDiTesto 2"/>
          <p:cNvSpPr txBox="1"/>
          <p:nvPr/>
        </p:nvSpPr>
        <p:spPr>
          <a:xfrm>
            <a:off x="1547664" y="4941168"/>
            <a:ext cx="3240360" cy="830997"/>
          </a:xfrm>
          <a:prstGeom prst="rect">
            <a:avLst/>
          </a:prstGeom>
          <a:solidFill>
            <a:schemeClr val="accent1">
              <a:lumMod val="20000"/>
              <a:lumOff val="80000"/>
            </a:schemeClr>
          </a:solidFill>
        </p:spPr>
        <p:txBody>
          <a:bodyPr wrap="square" rtlCol="0">
            <a:spAutoFit/>
          </a:bodyPr>
          <a:lstStyle/>
          <a:p>
            <a:pPr algn="ctr"/>
            <a:r>
              <a:rPr lang="en-US" b="1" dirty="0"/>
              <a:t>DNA (fragmented) enters here</a:t>
            </a:r>
          </a:p>
        </p:txBody>
      </p:sp>
      <p:cxnSp>
        <p:nvCxnSpPr>
          <p:cNvPr id="6" name="Connettore 2 5"/>
          <p:cNvCxnSpPr>
            <a:stCxn id="3" idx="3"/>
          </p:cNvCxnSpPr>
          <p:nvPr/>
        </p:nvCxnSpPr>
        <p:spPr>
          <a:xfrm flipV="1">
            <a:off x="4788024" y="3140968"/>
            <a:ext cx="288032" cy="2215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
          <p:cNvGrpSpPr>
            <a:grpSpLocks/>
          </p:cNvGrpSpPr>
          <p:nvPr/>
        </p:nvGrpSpPr>
        <p:grpSpPr bwMode="auto">
          <a:xfrm>
            <a:off x="5004048" y="5512196"/>
            <a:ext cx="4176712" cy="1373188"/>
            <a:chOff x="4707460" y="3029204"/>
            <a:chExt cx="4175482" cy="1373207"/>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grpSp>
    </p:spTree>
    <p:extLst>
      <p:ext uri="{BB962C8B-B14F-4D97-AF65-F5344CB8AC3E}">
        <p14:creationId xmlns:p14="http://schemas.microsoft.com/office/powerpoint/2010/main" val="209249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giù 42"/>
          <p:cNvSpPr/>
          <p:nvPr/>
        </p:nvSpPr>
        <p:spPr>
          <a:xfrm rot="16200000">
            <a:off x="6042966" y="5428115"/>
            <a:ext cx="454246" cy="232114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0" name="Freccia giù 39"/>
          <p:cNvSpPr/>
          <p:nvPr/>
        </p:nvSpPr>
        <p:spPr>
          <a:xfrm rot="13742878">
            <a:off x="5121084" y="4891618"/>
            <a:ext cx="454246" cy="116340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5" name="Freccia giù 34"/>
          <p:cNvSpPr/>
          <p:nvPr/>
        </p:nvSpPr>
        <p:spPr>
          <a:xfrm rot="14476067">
            <a:off x="5419335" y="5001735"/>
            <a:ext cx="454246" cy="148478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8" name="Freccia giù 37"/>
          <p:cNvSpPr/>
          <p:nvPr/>
        </p:nvSpPr>
        <p:spPr>
          <a:xfrm rot="15419009">
            <a:off x="5688197" y="5154335"/>
            <a:ext cx="454246" cy="173621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1" name="Freccia giù 40"/>
          <p:cNvSpPr/>
          <p:nvPr/>
        </p:nvSpPr>
        <p:spPr>
          <a:xfrm rot="15888699">
            <a:off x="5869499" y="5325836"/>
            <a:ext cx="454246" cy="193790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grpSp>
        <p:nvGrpSpPr>
          <p:cNvPr id="2" name="Gruppo 1"/>
          <p:cNvGrpSpPr/>
          <p:nvPr/>
        </p:nvGrpSpPr>
        <p:grpSpPr>
          <a:xfrm>
            <a:off x="185560" y="2386963"/>
            <a:ext cx="4824000" cy="2251847"/>
            <a:chOff x="1531933" y="2538233"/>
            <a:chExt cx="4824000" cy="2523624"/>
          </a:xfrm>
        </p:grpSpPr>
        <p:sp>
          <p:nvSpPr>
            <p:cNvPr id="39" name="Rettangolo arrotondato 38"/>
            <p:cNvSpPr/>
            <p:nvPr/>
          </p:nvSpPr>
          <p:spPr>
            <a:xfrm>
              <a:off x="1531933" y="2538233"/>
              <a:ext cx="4824000" cy="2523624"/>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it-IT" sz="2800" dirty="0" err="1">
                  <a:latin typeface="Arial"/>
                  <a:cs typeface="Arial"/>
                </a:rPr>
                <a:t>Reads</a:t>
              </a:r>
              <a:r>
                <a:rPr lang="it-IT" sz="2800" dirty="0">
                  <a:latin typeface="Arial"/>
                  <a:cs typeface="Arial"/>
                </a:rPr>
                <a:t> </a:t>
              </a:r>
              <a:r>
                <a:rPr lang="it-IT" sz="2800" dirty="0" err="1">
                  <a:latin typeface="Arial"/>
                  <a:cs typeface="Arial"/>
                </a:rPr>
                <a:t>mapping</a:t>
              </a:r>
              <a:r>
                <a:rPr lang="it-IT" sz="2800" dirty="0">
                  <a:latin typeface="Arial"/>
                  <a:cs typeface="Arial"/>
                </a:rPr>
                <a:t> to </a:t>
              </a:r>
              <a:r>
                <a:rPr lang="it-IT" sz="2800" dirty="0" err="1">
                  <a:latin typeface="Arial"/>
                  <a:cs typeface="Arial"/>
                </a:rPr>
                <a:t>reference</a:t>
              </a:r>
              <a:r>
                <a:rPr lang="it-IT" sz="2800" dirty="0">
                  <a:latin typeface="Arial"/>
                  <a:cs typeface="Arial"/>
                </a:rPr>
                <a:t> </a:t>
              </a:r>
              <a:r>
                <a:rPr lang="it-IT" sz="2800" dirty="0" err="1">
                  <a:latin typeface="Arial"/>
                  <a:cs typeface="Arial"/>
                </a:rPr>
                <a:t>sequence</a:t>
              </a:r>
              <a:endParaRPr lang="it-IT" sz="2800" dirty="0">
                <a:latin typeface="Arial"/>
                <a:cs typeface="Arial"/>
              </a:endParaRPr>
            </a:p>
          </p:txBody>
        </p:sp>
        <p:sp>
          <p:nvSpPr>
            <p:cNvPr id="37" name="Rettangolo arrotondato 36"/>
            <p:cNvSpPr/>
            <p:nvPr/>
          </p:nvSpPr>
          <p:spPr>
            <a:xfrm>
              <a:off x="1708990" y="3981857"/>
              <a:ext cx="1919695"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b="1" dirty="0" err="1">
                  <a:solidFill>
                    <a:schemeClr val="tx1"/>
                  </a:solidFill>
                  <a:latin typeface="Arial"/>
                  <a:cs typeface="Arial"/>
                </a:rPr>
                <a:t>Genome</a:t>
              </a:r>
              <a:endParaRPr lang="it-IT" sz="3200" b="1" dirty="0">
                <a:solidFill>
                  <a:schemeClr val="tx1"/>
                </a:solidFill>
                <a:latin typeface="Arial"/>
                <a:cs typeface="Arial"/>
              </a:endParaRPr>
            </a:p>
          </p:txBody>
        </p:sp>
        <p:sp>
          <p:nvSpPr>
            <p:cNvPr id="13" name="Rettangolo arrotondato 12"/>
            <p:cNvSpPr/>
            <p:nvPr/>
          </p:nvSpPr>
          <p:spPr>
            <a:xfrm>
              <a:off x="3825629" y="3981857"/>
              <a:ext cx="2365360"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tx1"/>
                  </a:solidFill>
                  <a:latin typeface="Arial"/>
                  <a:cs typeface="Arial"/>
                </a:rPr>
                <a:t>Transcriptome</a:t>
              </a:r>
              <a:endParaRPr lang="it-IT" sz="2400" b="1" dirty="0">
                <a:solidFill>
                  <a:schemeClr val="tx1"/>
                </a:solidFill>
                <a:latin typeface="Arial"/>
                <a:cs typeface="Arial"/>
              </a:endParaRPr>
            </a:p>
          </p:txBody>
        </p:sp>
      </p:grpSp>
      <p:sp>
        <p:nvSpPr>
          <p:cNvPr id="32" name="Rettangolo arrotondato 31"/>
          <p:cNvSpPr/>
          <p:nvPr/>
        </p:nvSpPr>
        <p:spPr>
          <a:xfrm>
            <a:off x="2282312" y="335415"/>
            <a:ext cx="5197642" cy="140399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err="1">
                <a:solidFill>
                  <a:schemeClr val="bg1"/>
                </a:solidFill>
                <a:latin typeface="Arial"/>
                <a:cs typeface="Arial"/>
              </a:rPr>
              <a:t>Sequencing</a:t>
            </a:r>
            <a:r>
              <a:rPr lang="it-IT" sz="2800" dirty="0">
                <a:solidFill>
                  <a:schemeClr val="bg1"/>
                </a:solidFill>
                <a:latin typeface="Arial"/>
                <a:cs typeface="Arial"/>
              </a:rPr>
              <a:t> </a:t>
            </a:r>
            <a:r>
              <a:rPr lang="it-IT" sz="2800" dirty="0" err="1">
                <a:solidFill>
                  <a:schemeClr val="bg1"/>
                </a:solidFill>
                <a:latin typeface="Arial"/>
                <a:cs typeface="Arial"/>
              </a:rPr>
              <a:t>raw</a:t>
            </a:r>
            <a:r>
              <a:rPr lang="it-IT" sz="2800" dirty="0">
                <a:solidFill>
                  <a:schemeClr val="bg1"/>
                </a:solidFill>
                <a:latin typeface="Arial"/>
                <a:cs typeface="Arial"/>
              </a:rPr>
              <a:t> data processing, </a:t>
            </a:r>
            <a:r>
              <a:rPr lang="it-IT" sz="2800" dirty="0" err="1">
                <a:solidFill>
                  <a:schemeClr val="bg1"/>
                </a:solidFill>
                <a:latin typeface="Arial"/>
                <a:cs typeface="Arial"/>
              </a:rPr>
              <a:t>cleaning</a:t>
            </a:r>
            <a:r>
              <a:rPr lang="it-IT" sz="2800" dirty="0">
                <a:solidFill>
                  <a:schemeClr val="bg1"/>
                </a:solidFill>
                <a:latin typeface="Arial"/>
                <a:cs typeface="Arial"/>
              </a:rPr>
              <a:t> and </a:t>
            </a:r>
            <a:r>
              <a:rPr lang="it-IT" sz="2800" dirty="0" err="1">
                <a:solidFill>
                  <a:schemeClr val="bg1"/>
                </a:solidFill>
                <a:latin typeface="Arial"/>
                <a:cs typeface="Arial"/>
              </a:rPr>
              <a:t>filtering</a:t>
            </a:r>
            <a:endParaRPr lang="it-IT" sz="2800" dirty="0">
              <a:solidFill>
                <a:schemeClr val="bg1"/>
              </a:solidFill>
              <a:latin typeface="Arial"/>
              <a:cs typeface="Arial"/>
            </a:endParaRPr>
          </a:p>
        </p:txBody>
      </p:sp>
      <p:sp>
        <p:nvSpPr>
          <p:cNvPr id="36" name="Rettangolo arrotondato 35"/>
          <p:cNvSpPr/>
          <p:nvPr/>
        </p:nvSpPr>
        <p:spPr>
          <a:xfrm>
            <a:off x="185560" y="5439865"/>
            <a:ext cx="5263462" cy="1261858"/>
          </a:xfrm>
          <a:prstGeom prst="roundRect">
            <a:avLst/>
          </a:prstGeom>
          <a:solidFill>
            <a:srgbClr val="004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cap="all" dirty="0">
                <a:latin typeface="Arial"/>
                <a:cs typeface="Arial"/>
              </a:rPr>
              <a:t>Post-processing</a:t>
            </a:r>
          </a:p>
        </p:txBody>
      </p:sp>
      <p:sp>
        <p:nvSpPr>
          <p:cNvPr id="14" name="Rettangolo arrotondato 13"/>
          <p:cNvSpPr/>
          <p:nvPr/>
        </p:nvSpPr>
        <p:spPr>
          <a:xfrm>
            <a:off x="5285558" y="2124676"/>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chemeClr val="lt1">
                    <a:alpha val="95000"/>
                  </a:schemeClr>
                </a:solidFill>
                <a:latin typeface="Arial"/>
                <a:cs typeface="Arial"/>
              </a:rPr>
              <a:t>Assembly</a:t>
            </a:r>
          </a:p>
        </p:txBody>
      </p:sp>
      <p:sp>
        <p:nvSpPr>
          <p:cNvPr id="30" name="CasellaDiTesto 29"/>
          <p:cNvSpPr txBox="1"/>
          <p:nvPr/>
        </p:nvSpPr>
        <p:spPr>
          <a:xfrm>
            <a:off x="5843998" y="4644901"/>
            <a:ext cx="3246876" cy="461665"/>
          </a:xfrm>
          <a:prstGeom prst="rect">
            <a:avLst/>
          </a:prstGeom>
          <a:noFill/>
        </p:spPr>
        <p:txBody>
          <a:bodyPr wrap="square" rtlCol="0">
            <a:spAutoFit/>
          </a:bodyPr>
          <a:lstStyle/>
          <a:p>
            <a:r>
              <a:rPr lang="it-IT" sz="2400" dirty="0" err="1">
                <a:latin typeface="Arial"/>
                <a:cs typeface="Arial"/>
              </a:rPr>
              <a:t>Differential</a:t>
            </a:r>
            <a:r>
              <a:rPr lang="it-IT" sz="2400" dirty="0">
                <a:latin typeface="Arial"/>
                <a:cs typeface="Arial"/>
              </a:rPr>
              <a:t> </a:t>
            </a:r>
            <a:r>
              <a:rPr lang="it-IT" sz="2400" dirty="0" err="1">
                <a:latin typeface="Arial"/>
                <a:cs typeface="Arial"/>
              </a:rPr>
              <a:t>expression</a:t>
            </a:r>
            <a:endParaRPr lang="it-IT" sz="2400" dirty="0">
              <a:latin typeface="Arial"/>
              <a:cs typeface="Arial"/>
            </a:endParaRPr>
          </a:p>
        </p:txBody>
      </p:sp>
      <p:sp>
        <p:nvSpPr>
          <p:cNvPr id="31" name="CasellaDiTesto 30"/>
          <p:cNvSpPr txBox="1"/>
          <p:nvPr/>
        </p:nvSpPr>
        <p:spPr>
          <a:xfrm>
            <a:off x="6178560" y="5123209"/>
            <a:ext cx="3062261" cy="400110"/>
          </a:xfrm>
          <a:prstGeom prst="rect">
            <a:avLst/>
          </a:prstGeom>
          <a:noFill/>
        </p:spPr>
        <p:txBody>
          <a:bodyPr wrap="square" rtlCol="0">
            <a:spAutoFit/>
          </a:bodyPr>
          <a:lstStyle/>
          <a:p>
            <a:r>
              <a:rPr lang="it-IT" sz="2000" dirty="0">
                <a:latin typeface="Arial"/>
                <a:cs typeface="Arial"/>
              </a:rPr>
              <a:t>Gene/</a:t>
            </a:r>
            <a:r>
              <a:rPr lang="it-IT" sz="2000" dirty="0" err="1">
                <a:latin typeface="Arial"/>
                <a:cs typeface="Arial"/>
              </a:rPr>
              <a:t>transcript</a:t>
            </a:r>
            <a:r>
              <a:rPr lang="it-IT" sz="2000" dirty="0">
                <a:latin typeface="Arial"/>
                <a:cs typeface="Arial"/>
              </a:rPr>
              <a:t> </a:t>
            </a:r>
            <a:r>
              <a:rPr lang="it-IT" sz="2000" dirty="0" err="1">
                <a:latin typeface="Arial"/>
                <a:cs typeface="Arial"/>
              </a:rPr>
              <a:t>discovery</a:t>
            </a:r>
            <a:endParaRPr lang="it-IT" sz="2000" dirty="0">
              <a:latin typeface="Arial"/>
              <a:cs typeface="Arial"/>
            </a:endParaRPr>
          </a:p>
        </p:txBody>
      </p:sp>
      <p:sp>
        <p:nvSpPr>
          <p:cNvPr id="33" name="CasellaDiTesto 32"/>
          <p:cNvSpPr txBox="1"/>
          <p:nvPr/>
        </p:nvSpPr>
        <p:spPr>
          <a:xfrm>
            <a:off x="7028944" y="5512171"/>
            <a:ext cx="3286116" cy="461665"/>
          </a:xfrm>
          <a:prstGeom prst="rect">
            <a:avLst/>
          </a:prstGeom>
          <a:noFill/>
        </p:spPr>
        <p:txBody>
          <a:bodyPr wrap="square" rtlCol="0">
            <a:spAutoFit/>
          </a:bodyPr>
          <a:lstStyle/>
          <a:p>
            <a:r>
              <a:rPr lang="it-IT" sz="2400" dirty="0" err="1">
                <a:latin typeface="Arial"/>
                <a:cs typeface="Arial"/>
              </a:rPr>
              <a:t>Variants</a:t>
            </a:r>
            <a:r>
              <a:rPr lang="it-IT" sz="2400" dirty="0">
                <a:latin typeface="Arial"/>
                <a:cs typeface="Arial"/>
              </a:rPr>
              <a:t> </a:t>
            </a:r>
          </a:p>
        </p:txBody>
      </p:sp>
      <p:sp>
        <p:nvSpPr>
          <p:cNvPr id="34" name="CasellaDiTesto 33"/>
          <p:cNvSpPr txBox="1"/>
          <p:nvPr/>
        </p:nvSpPr>
        <p:spPr>
          <a:xfrm>
            <a:off x="7638166" y="6301613"/>
            <a:ext cx="1785950" cy="400110"/>
          </a:xfrm>
          <a:prstGeom prst="rect">
            <a:avLst/>
          </a:prstGeom>
          <a:noFill/>
        </p:spPr>
        <p:txBody>
          <a:bodyPr wrap="square" rtlCol="0">
            <a:spAutoFit/>
          </a:bodyPr>
          <a:lstStyle/>
          <a:p>
            <a:r>
              <a:rPr lang="it-IT" sz="2000" dirty="0">
                <a:latin typeface="Arial"/>
              </a:rPr>
              <a:t>….</a:t>
            </a:r>
          </a:p>
        </p:txBody>
      </p:sp>
      <p:sp>
        <p:nvSpPr>
          <p:cNvPr id="42" name="Freccia giù 41"/>
          <p:cNvSpPr/>
          <p:nvPr/>
        </p:nvSpPr>
        <p:spPr>
          <a:xfrm>
            <a:off x="2432273" y="4647817"/>
            <a:ext cx="454246" cy="101332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16" name="Freccia giù 15"/>
          <p:cNvSpPr/>
          <p:nvPr/>
        </p:nvSpPr>
        <p:spPr>
          <a:xfrm rot="18179478">
            <a:off x="5002332" y="1598099"/>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44" name="CasellaDiTesto 43"/>
          <p:cNvSpPr txBox="1"/>
          <p:nvPr/>
        </p:nvSpPr>
        <p:spPr>
          <a:xfrm>
            <a:off x="7331720" y="5982996"/>
            <a:ext cx="3286116" cy="400110"/>
          </a:xfrm>
          <a:prstGeom prst="rect">
            <a:avLst/>
          </a:prstGeom>
          <a:noFill/>
        </p:spPr>
        <p:txBody>
          <a:bodyPr wrap="square" rtlCol="0">
            <a:spAutoFit/>
          </a:bodyPr>
          <a:lstStyle/>
          <a:p>
            <a:r>
              <a:rPr lang="it-IT" sz="2000" dirty="0" err="1">
                <a:latin typeface="Arial"/>
                <a:cs typeface="Arial"/>
              </a:rPr>
              <a:t>sRNAs</a:t>
            </a:r>
            <a:endParaRPr lang="it-IT" sz="2000" dirty="0">
              <a:latin typeface="Arial"/>
              <a:cs typeface="Arial"/>
            </a:endParaRPr>
          </a:p>
        </p:txBody>
      </p:sp>
      <p:sp>
        <p:nvSpPr>
          <p:cNvPr id="29" name="Nuvola 28"/>
          <p:cNvSpPr/>
          <p:nvPr/>
        </p:nvSpPr>
        <p:spPr>
          <a:xfrm>
            <a:off x="-541713" y="-134555"/>
            <a:ext cx="3221876" cy="1542960"/>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it-IT" i="1" dirty="0" err="1">
                <a:solidFill>
                  <a:schemeClr val="tx1"/>
                </a:solidFill>
                <a:latin typeface="Chalkboard"/>
                <a:cs typeface="Chalkboard"/>
              </a:rPr>
              <a:t>Raw</a:t>
            </a:r>
            <a:r>
              <a:rPr lang="it-IT" i="1" dirty="0">
                <a:solidFill>
                  <a:schemeClr val="tx1"/>
                </a:solidFill>
                <a:latin typeface="Chalkboard"/>
                <a:cs typeface="Chalkboard"/>
              </a:rPr>
              <a:t> </a:t>
            </a:r>
            <a:r>
              <a:rPr lang="it-IT" i="1" dirty="0" err="1">
                <a:solidFill>
                  <a:schemeClr val="tx1"/>
                </a:solidFill>
                <a:latin typeface="Chalkboard"/>
                <a:cs typeface="Chalkboard"/>
              </a:rPr>
              <a:t>sequencing</a:t>
            </a:r>
            <a:r>
              <a:rPr lang="it-IT" i="1" dirty="0">
                <a:solidFill>
                  <a:schemeClr val="tx1"/>
                </a:solidFill>
                <a:latin typeface="Chalkboard"/>
                <a:cs typeface="Chalkboard"/>
              </a:rPr>
              <a:t> data are </a:t>
            </a:r>
            <a:r>
              <a:rPr lang="it-IT" i="1" dirty="0" err="1">
                <a:solidFill>
                  <a:schemeClr val="tx1"/>
                </a:solidFill>
                <a:latin typeface="Chalkboard"/>
                <a:cs typeface="Chalkboard"/>
              </a:rPr>
              <a:t>only</a:t>
            </a:r>
            <a:r>
              <a:rPr lang="it-IT" i="1" dirty="0">
                <a:solidFill>
                  <a:schemeClr val="tx1"/>
                </a:solidFill>
                <a:latin typeface="Chalkboard"/>
                <a:cs typeface="Chalkboard"/>
              </a:rPr>
              <a:t> the </a:t>
            </a:r>
            <a:r>
              <a:rPr lang="it-IT" i="1" dirty="0" err="1">
                <a:solidFill>
                  <a:schemeClr val="tx1"/>
                </a:solidFill>
                <a:latin typeface="Chalkboard"/>
                <a:cs typeface="Chalkboard"/>
              </a:rPr>
              <a:t>starting</a:t>
            </a:r>
            <a:r>
              <a:rPr lang="it-IT" i="1" dirty="0">
                <a:solidFill>
                  <a:schemeClr val="tx1"/>
                </a:solidFill>
                <a:latin typeface="Chalkboard"/>
                <a:cs typeface="Chalkboard"/>
              </a:rPr>
              <a:t> </a:t>
            </a:r>
            <a:r>
              <a:rPr lang="it-IT" i="1" dirty="0" err="1">
                <a:solidFill>
                  <a:schemeClr val="tx1"/>
                </a:solidFill>
                <a:latin typeface="Chalkboard"/>
                <a:cs typeface="Chalkboard"/>
              </a:rPr>
              <a:t>point</a:t>
            </a:r>
            <a:r>
              <a:rPr lang="it-IT" i="1" dirty="0">
                <a:solidFill>
                  <a:schemeClr val="tx1"/>
                </a:solidFill>
                <a:latin typeface="Chalkboard"/>
                <a:cs typeface="Chalkboard"/>
              </a:rPr>
              <a:t> for a long </a:t>
            </a:r>
            <a:r>
              <a:rPr lang="it-IT" i="1" dirty="0" err="1">
                <a:solidFill>
                  <a:schemeClr val="tx1"/>
                </a:solidFill>
                <a:latin typeface="Chalkboard"/>
                <a:cs typeface="Chalkboard"/>
              </a:rPr>
              <a:t>journey</a:t>
            </a:r>
            <a:endParaRPr lang="it-IT" i="1" dirty="0">
              <a:solidFill>
                <a:schemeClr val="tx1"/>
              </a:solidFill>
              <a:latin typeface="Chalkboard"/>
              <a:cs typeface="Chalkboard"/>
            </a:endParaRPr>
          </a:p>
        </p:txBody>
      </p:sp>
      <p:sp>
        <p:nvSpPr>
          <p:cNvPr id="25" name="Freccia giù 24"/>
          <p:cNvSpPr/>
          <p:nvPr/>
        </p:nvSpPr>
        <p:spPr>
          <a:xfrm rot="3420522" flipH="1">
            <a:off x="3902807" y="1611255"/>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26" name="Rettangolo arrotondato 25"/>
          <p:cNvSpPr/>
          <p:nvPr/>
        </p:nvSpPr>
        <p:spPr>
          <a:xfrm>
            <a:off x="5249458" y="3584021"/>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err="1">
                <a:solidFill>
                  <a:schemeClr val="lt1">
                    <a:alpha val="95000"/>
                  </a:schemeClr>
                </a:solidFill>
                <a:latin typeface="Arial"/>
                <a:cs typeface="Arial"/>
              </a:rPr>
              <a:t>Annotation</a:t>
            </a:r>
            <a:r>
              <a:rPr lang="it-IT" sz="3200" dirty="0">
                <a:solidFill>
                  <a:schemeClr val="lt1">
                    <a:alpha val="95000"/>
                  </a:schemeClr>
                </a:solidFill>
                <a:latin typeface="Arial"/>
                <a:cs typeface="Arial"/>
              </a:rPr>
              <a:t> by </a:t>
            </a:r>
            <a:r>
              <a:rPr lang="it-IT" sz="3200" dirty="0" err="1">
                <a:solidFill>
                  <a:schemeClr val="lt1">
                    <a:alpha val="95000"/>
                  </a:schemeClr>
                </a:solidFill>
                <a:latin typeface="Arial"/>
                <a:cs typeface="Arial"/>
              </a:rPr>
              <a:t>similarity</a:t>
            </a:r>
            <a:endParaRPr lang="it-IT" sz="3200" dirty="0">
              <a:solidFill>
                <a:schemeClr val="lt1">
                  <a:alpha val="95000"/>
                </a:schemeClr>
              </a:solidFill>
              <a:latin typeface="Arial"/>
              <a:cs typeface="Arial"/>
            </a:endParaRPr>
          </a:p>
        </p:txBody>
      </p:sp>
      <p:sp>
        <p:nvSpPr>
          <p:cNvPr id="27" name="Freccia giù 26"/>
          <p:cNvSpPr/>
          <p:nvPr/>
        </p:nvSpPr>
        <p:spPr>
          <a:xfrm>
            <a:off x="6801821" y="3222689"/>
            <a:ext cx="454246" cy="56595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8" name="Freccia giù 27"/>
          <p:cNvSpPr/>
          <p:nvPr/>
        </p:nvSpPr>
        <p:spPr>
          <a:xfrm rot="3085309" flipH="1">
            <a:off x="4518493" y="4376647"/>
            <a:ext cx="454246" cy="155106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Tree>
    <p:extLst>
      <p:ext uri="{BB962C8B-B14F-4D97-AF65-F5344CB8AC3E}">
        <p14:creationId xmlns:p14="http://schemas.microsoft.com/office/powerpoint/2010/main" val="97656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66471" y="5667709"/>
            <a:ext cx="3429000" cy="461665"/>
          </a:xfrm>
          <a:prstGeom prst="rect">
            <a:avLst/>
          </a:prstGeom>
          <a:noFill/>
        </p:spPr>
        <p:txBody>
          <a:bodyPr wrap="square" rtlCol="0">
            <a:spAutoFit/>
          </a:bodyPr>
          <a:lstStyle/>
          <a:p>
            <a:r>
              <a:rPr lang="it-IT" sz="2400" dirty="0">
                <a:latin typeface="Arial"/>
              </a:rPr>
              <a:t>Log2 </a:t>
            </a:r>
            <a:r>
              <a:rPr lang="it-IT" sz="2400" dirty="0" err="1">
                <a:latin typeface="Arial"/>
              </a:rPr>
              <a:t>Array-based</a:t>
            </a:r>
            <a:endParaRPr lang="it-IT" sz="2400" dirty="0">
              <a:latin typeface="Arial"/>
            </a:endParaRPr>
          </a:p>
        </p:txBody>
      </p:sp>
      <p:sp>
        <p:nvSpPr>
          <p:cNvPr id="10" name="CasellaDiTesto 9"/>
          <p:cNvSpPr txBox="1"/>
          <p:nvPr/>
        </p:nvSpPr>
        <p:spPr>
          <a:xfrm rot="16200000">
            <a:off x="8132703" y="3059002"/>
            <a:ext cx="3429000" cy="461665"/>
          </a:xfrm>
          <a:prstGeom prst="rect">
            <a:avLst/>
          </a:prstGeom>
          <a:noFill/>
        </p:spPr>
        <p:txBody>
          <a:bodyPr wrap="square" rtlCol="0">
            <a:spAutoFit/>
          </a:bodyPr>
          <a:lstStyle/>
          <a:p>
            <a:pPr algn="ctr"/>
            <a:r>
              <a:rPr lang="it-IT" sz="2400" dirty="0">
                <a:latin typeface="Arial"/>
              </a:rPr>
              <a:t>Log2 </a:t>
            </a:r>
            <a:r>
              <a:rPr lang="it-IT" sz="2400" dirty="0" err="1">
                <a:latin typeface="Arial"/>
              </a:rPr>
              <a:t>RNA-seq</a:t>
            </a:r>
            <a:endParaRPr lang="it-IT" sz="2400" dirty="0">
              <a:latin typeface="Arial"/>
            </a:endParaRPr>
          </a:p>
        </p:txBody>
      </p:sp>
      <p:sp>
        <p:nvSpPr>
          <p:cNvPr id="11" name="CasellaDiTesto 10"/>
          <p:cNvSpPr txBox="1"/>
          <p:nvPr/>
        </p:nvSpPr>
        <p:spPr>
          <a:xfrm>
            <a:off x="11823661" y="914400"/>
            <a:ext cx="3429000" cy="461665"/>
          </a:xfrm>
          <a:prstGeom prst="rect">
            <a:avLst/>
          </a:prstGeom>
          <a:noFill/>
        </p:spPr>
        <p:txBody>
          <a:bodyPr wrap="square" rtlCol="0">
            <a:spAutoFit/>
          </a:bodyPr>
          <a:lstStyle/>
          <a:p>
            <a:r>
              <a:rPr lang="it-IT" sz="2400" dirty="0" err="1">
                <a:latin typeface="Arial"/>
              </a:rPr>
              <a:t>Expression</a:t>
            </a:r>
            <a:endParaRPr lang="it-IT" sz="2400" dirty="0">
              <a:latin typeface="Arial"/>
            </a:endParaRPr>
          </a:p>
        </p:txBody>
      </p:sp>
      <p:pic>
        <p:nvPicPr>
          <p:cNvPr id="2" name="Immagine 1" descr="controls-array-vs-se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16" y="1117669"/>
            <a:ext cx="6080056" cy="5723988"/>
          </a:xfrm>
          <a:prstGeom prst="rect">
            <a:avLst/>
          </a:prstGeom>
        </p:spPr>
      </p:pic>
      <p:sp>
        <p:nvSpPr>
          <p:cNvPr id="22" name="Rettangolo 21"/>
          <p:cNvSpPr/>
          <p:nvPr/>
        </p:nvSpPr>
        <p:spPr>
          <a:xfrm>
            <a:off x="-5967887" y="4504683"/>
            <a:ext cx="5589994" cy="2139047"/>
          </a:xfrm>
          <a:prstGeom prst="rect">
            <a:avLst/>
          </a:prstGeom>
        </p:spPr>
        <p:txBody>
          <a:bodyPr wrap="square">
            <a:spAutoFit/>
          </a:bodyPr>
          <a:lstStyle/>
          <a:p>
            <a:pPr>
              <a:buFont typeface="Arial"/>
              <a:buChar char="•"/>
            </a:pPr>
            <a:r>
              <a:rPr lang="it-IT" sz="1900" dirty="0">
                <a:latin typeface="Arial"/>
                <a:cs typeface="Arial"/>
              </a:rPr>
              <a:t> </a:t>
            </a:r>
            <a:r>
              <a:rPr lang="it-IT" sz="1900" dirty="0" err="1">
                <a:latin typeface="Arial"/>
                <a:cs typeface="Arial"/>
              </a:rPr>
              <a:t>Different</a:t>
            </a:r>
            <a:r>
              <a:rPr lang="it-IT" sz="1900" dirty="0">
                <a:latin typeface="Arial"/>
                <a:cs typeface="Arial"/>
              </a:rPr>
              <a:t> </a:t>
            </a:r>
            <a:r>
              <a:rPr lang="it-IT" sz="1900" dirty="0" err="1">
                <a:latin typeface="Arial"/>
                <a:cs typeface="Arial"/>
              </a:rPr>
              <a:t>samples</a:t>
            </a:r>
            <a:r>
              <a:rPr lang="it-IT" sz="1900" dirty="0">
                <a:latin typeface="Arial"/>
                <a:cs typeface="Arial"/>
              </a:rPr>
              <a:t>, </a:t>
            </a:r>
            <a:r>
              <a:rPr lang="it-IT" sz="1900" dirty="0" err="1">
                <a:latin typeface="Arial"/>
                <a:cs typeface="Arial"/>
              </a:rPr>
              <a:t>same</a:t>
            </a:r>
            <a:r>
              <a:rPr lang="it-IT" sz="1900" dirty="0">
                <a:latin typeface="Arial"/>
                <a:cs typeface="Arial"/>
              </a:rPr>
              <a:t> </a:t>
            </a:r>
            <a:r>
              <a:rPr lang="it-IT" sz="1900" dirty="0" err="1">
                <a:latin typeface="Arial"/>
                <a:cs typeface="Arial"/>
              </a:rPr>
              <a:t>classes</a:t>
            </a:r>
            <a:r>
              <a:rPr lang="it-IT" sz="1900" dirty="0">
                <a:latin typeface="Arial"/>
                <a:cs typeface="Arial"/>
              </a:rPr>
              <a:t>: CTR-BM, PMF</a:t>
            </a:r>
          </a:p>
          <a:p>
            <a:pPr>
              <a:buFont typeface="Arial"/>
              <a:buChar char="•"/>
            </a:pPr>
            <a:r>
              <a:rPr lang="it-IT" sz="1900" dirty="0">
                <a:latin typeface="Arial"/>
                <a:cs typeface="Arial"/>
              </a:rPr>
              <a:t> </a:t>
            </a:r>
            <a:r>
              <a:rPr lang="it-IT" sz="1900" dirty="0" err="1">
                <a:latin typeface="Arial"/>
                <a:cs typeface="Arial"/>
              </a:rPr>
              <a:t>Many</a:t>
            </a:r>
            <a:r>
              <a:rPr lang="it-IT" sz="1900" dirty="0">
                <a:latin typeface="Arial"/>
                <a:cs typeface="Arial"/>
              </a:rPr>
              <a:t> </a:t>
            </a:r>
            <a:r>
              <a:rPr lang="it-IT" sz="1900" dirty="0" err="1">
                <a:latin typeface="Arial"/>
                <a:cs typeface="Arial"/>
              </a:rPr>
              <a:t>miRNAs</a:t>
            </a:r>
            <a:r>
              <a:rPr lang="it-IT" sz="1900" dirty="0">
                <a:latin typeface="Arial"/>
                <a:cs typeface="Arial"/>
              </a:rPr>
              <a:t> are </a:t>
            </a:r>
            <a:r>
              <a:rPr lang="it-IT" sz="1900" dirty="0" err="1">
                <a:latin typeface="Arial"/>
                <a:cs typeface="Arial"/>
              </a:rPr>
              <a:t>weakly</a:t>
            </a:r>
            <a:r>
              <a:rPr lang="it-IT" sz="1900" dirty="0">
                <a:latin typeface="Arial"/>
                <a:cs typeface="Arial"/>
              </a:rPr>
              <a:t> </a:t>
            </a:r>
            <a:r>
              <a:rPr lang="it-IT" sz="1900" dirty="0" err="1">
                <a:latin typeface="Arial"/>
                <a:cs typeface="Arial"/>
              </a:rPr>
              <a:t>expressed</a:t>
            </a:r>
            <a:endParaRPr lang="it-IT" sz="1900" dirty="0">
              <a:latin typeface="Arial"/>
              <a:cs typeface="Arial"/>
            </a:endParaRPr>
          </a:p>
          <a:p>
            <a:pPr>
              <a:buFont typeface="Arial"/>
              <a:buChar char="•"/>
            </a:pPr>
            <a:r>
              <a:rPr lang="it-IT" sz="1900" dirty="0">
                <a:solidFill>
                  <a:srgbClr val="000000"/>
                </a:solidFill>
                <a:latin typeface="Arial"/>
              </a:rPr>
              <a:t> </a:t>
            </a:r>
            <a:r>
              <a:rPr lang="it-IT" sz="1900" dirty="0" err="1">
                <a:solidFill>
                  <a:srgbClr val="000000"/>
                </a:solidFill>
                <a:latin typeface="Arial"/>
              </a:rPr>
              <a:t>Mean</a:t>
            </a:r>
            <a:r>
              <a:rPr lang="it-IT" sz="1900" dirty="0">
                <a:solidFill>
                  <a:srgbClr val="000000"/>
                </a:solidFill>
                <a:latin typeface="Arial"/>
              </a:rPr>
              <a:t> </a:t>
            </a:r>
            <a:r>
              <a:rPr lang="it-IT" sz="1900" dirty="0" err="1">
                <a:solidFill>
                  <a:srgbClr val="000000"/>
                </a:solidFill>
                <a:latin typeface="Arial"/>
              </a:rPr>
              <a:t>expression</a:t>
            </a:r>
            <a:r>
              <a:rPr lang="it-IT" sz="1900" dirty="0">
                <a:solidFill>
                  <a:srgbClr val="000000"/>
                </a:solidFill>
                <a:latin typeface="Arial"/>
              </a:rPr>
              <a:t> </a:t>
            </a:r>
            <a:r>
              <a:rPr lang="it-IT" sz="1900" dirty="0" err="1">
                <a:solidFill>
                  <a:srgbClr val="000000"/>
                </a:solidFill>
                <a:latin typeface="Arial"/>
              </a:rPr>
              <a:t>values</a:t>
            </a:r>
            <a:r>
              <a:rPr lang="it-IT" sz="1900" dirty="0">
                <a:solidFill>
                  <a:srgbClr val="000000"/>
                </a:solidFill>
                <a:latin typeface="Arial"/>
              </a:rPr>
              <a:t> per </a:t>
            </a:r>
            <a:r>
              <a:rPr lang="it-IT" sz="1900" dirty="0" err="1">
                <a:solidFill>
                  <a:srgbClr val="000000"/>
                </a:solidFill>
                <a:latin typeface="Arial"/>
              </a:rPr>
              <a:t>class</a:t>
            </a:r>
            <a:r>
              <a:rPr lang="it-IT" sz="1900" dirty="0">
                <a:solidFill>
                  <a:srgbClr val="000000"/>
                </a:solidFill>
                <a:latin typeface="Arial"/>
              </a:rPr>
              <a:t> and per </a:t>
            </a:r>
            <a:r>
              <a:rPr lang="it-IT" sz="1900" dirty="0" err="1">
                <a:solidFill>
                  <a:srgbClr val="000000"/>
                </a:solidFill>
                <a:latin typeface="Arial"/>
              </a:rPr>
              <a:t>technique</a:t>
            </a:r>
            <a:endParaRPr lang="it-IT" sz="1900" dirty="0">
              <a:solidFill>
                <a:srgbClr val="000000"/>
              </a:solidFill>
              <a:latin typeface="Arial"/>
            </a:endParaRPr>
          </a:p>
          <a:p>
            <a:r>
              <a:rPr lang="it-IT" sz="1900" b="1" dirty="0">
                <a:solidFill>
                  <a:srgbClr val="0C0071"/>
                </a:solidFill>
                <a:latin typeface="Arial"/>
                <a:cs typeface="Arial"/>
              </a:rPr>
              <a:t>ARRAYS: </a:t>
            </a:r>
            <a:r>
              <a:rPr lang="it-IT" sz="1900" dirty="0" err="1">
                <a:solidFill>
                  <a:srgbClr val="0C0071"/>
                </a:solidFill>
                <a:latin typeface="Arial"/>
                <a:cs typeface="Arial"/>
              </a:rPr>
              <a:t>larger</a:t>
            </a:r>
            <a:r>
              <a:rPr lang="it-IT" sz="1900" dirty="0">
                <a:solidFill>
                  <a:srgbClr val="0C0071"/>
                </a:solidFill>
                <a:latin typeface="Arial"/>
                <a:cs typeface="Arial"/>
              </a:rPr>
              <a:t> sample </a:t>
            </a:r>
            <a:r>
              <a:rPr lang="it-IT" sz="1900" dirty="0" err="1">
                <a:solidFill>
                  <a:srgbClr val="0C0071"/>
                </a:solidFill>
                <a:latin typeface="Arial"/>
                <a:cs typeface="Arial"/>
              </a:rPr>
              <a:t>size</a:t>
            </a:r>
            <a:endParaRPr lang="it-IT" sz="1900" dirty="0">
              <a:solidFill>
                <a:srgbClr val="0C0071"/>
              </a:solidFill>
              <a:latin typeface="Arial"/>
              <a:cs typeface="Arial"/>
            </a:endParaRPr>
          </a:p>
          <a:p>
            <a:r>
              <a:rPr lang="it-IT" sz="1900" b="1" dirty="0" err="1">
                <a:solidFill>
                  <a:srgbClr val="0C0071"/>
                </a:solidFill>
                <a:latin typeface="Arial"/>
                <a:cs typeface="Arial"/>
              </a:rPr>
              <a:t>sRNAseq</a:t>
            </a:r>
            <a:r>
              <a:rPr lang="it-IT" sz="1900" b="1" dirty="0">
                <a:solidFill>
                  <a:srgbClr val="0C0071"/>
                </a:solidFill>
                <a:latin typeface="Arial"/>
                <a:cs typeface="Arial"/>
              </a:rPr>
              <a:t>: </a:t>
            </a:r>
            <a:r>
              <a:rPr lang="it-IT" sz="1900" dirty="0" err="1">
                <a:solidFill>
                  <a:srgbClr val="0C0071"/>
                </a:solidFill>
                <a:latin typeface="Arial"/>
                <a:cs typeface="Arial"/>
              </a:rPr>
              <a:t>larger</a:t>
            </a:r>
            <a:r>
              <a:rPr lang="it-IT" sz="1900" dirty="0">
                <a:solidFill>
                  <a:srgbClr val="0C0071"/>
                </a:solidFill>
                <a:latin typeface="Arial"/>
                <a:cs typeface="Arial"/>
              </a:rPr>
              <a:t> </a:t>
            </a:r>
            <a:r>
              <a:rPr lang="it-IT" sz="1900" dirty="0" err="1">
                <a:solidFill>
                  <a:srgbClr val="0C0071"/>
                </a:solidFill>
                <a:latin typeface="Arial"/>
                <a:cs typeface="Arial"/>
              </a:rPr>
              <a:t>range</a:t>
            </a:r>
            <a:r>
              <a:rPr lang="it-IT" sz="1900" dirty="0">
                <a:solidFill>
                  <a:srgbClr val="0C0071"/>
                </a:solidFill>
                <a:latin typeface="Arial"/>
                <a:cs typeface="Arial"/>
              </a:rPr>
              <a:t> in </a:t>
            </a:r>
            <a:r>
              <a:rPr lang="it-IT" sz="1900" dirty="0" err="1">
                <a:solidFill>
                  <a:srgbClr val="0C0071"/>
                </a:solidFill>
                <a:latin typeface="Arial"/>
                <a:cs typeface="Arial"/>
              </a:rPr>
              <a:t>expression</a:t>
            </a:r>
            <a:r>
              <a:rPr lang="it-IT" sz="1900" dirty="0">
                <a:solidFill>
                  <a:srgbClr val="0C0071"/>
                </a:solidFill>
                <a:latin typeface="Arial"/>
                <a:cs typeface="Arial"/>
              </a:rPr>
              <a:t> </a:t>
            </a:r>
            <a:r>
              <a:rPr lang="it-IT" sz="1900" dirty="0" err="1">
                <a:solidFill>
                  <a:srgbClr val="0C0071"/>
                </a:solidFill>
                <a:latin typeface="Arial"/>
                <a:cs typeface="Arial"/>
              </a:rPr>
              <a:t>estimates</a:t>
            </a:r>
            <a:endParaRPr lang="it-IT" sz="1900" dirty="0">
              <a:solidFill>
                <a:srgbClr val="0C0071"/>
              </a:solidFill>
              <a:latin typeface="Arial"/>
              <a:cs typeface="Arial"/>
            </a:endParaRPr>
          </a:p>
          <a:p>
            <a:endParaRPr lang="it-IT" sz="1900" dirty="0">
              <a:solidFill>
                <a:srgbClr val="0C0071"/>
              </a:solidFill>
              <a:latin typeface="Arial"/>
              <a:cs typeface="Arial"/>
            </a:endParaRPr>
          </a:p>
        </p:txBody>
      </p:sp>
      <p:sp>
        <p:nvSpPr>
          <p:cNvPr id="17" name="Rettangolo 16"/>
          <p:cNvSpPr/>
          <p:nvPr/>
        </p:nvSpPr>
        <p:spPr>
          <a:xfrm>
            <a:off x="1776068" y="994602"/>
            <a:ext cx="5692481" cy="523220"/>
          </a:xfrm>
          <a:prstGeom prst="rect">
            <a:avLst/>
          </a:prstGeom>
          <a:solidFill>
            <a:srgbClr val="FFFFFF"/>
          </a:solidFill>
        </p:spPr>
        <p:txBody>
          <a:bodyPr wrap="square">
            <a:spAutoFit/>
          </a:bodyPr>
          <a:lstStyle/>
          <a:p>
            <a:pPr algn="ctr"/>
            <a:r>
              <a:rPr lang="it-IT" sz="2800" b="1" dirty="0">
                <a:solidFill>
                  <a:schemeClr val="tx2"/>
                </a:solidFill>
                <a:effectLst/>
                <a:latin typeface="Arial"/>
                <a:cs typeface="Arial"/>
              </a:rPr>
              <a:t> </a:t>
            </a:r>
            <a:r>
              <a:rPr lang="it-IT" sz="2800" b="1" dirty="0" err="1">
                <a:effectLst/>
                <a:latin typeface="Arial"/>
                <a:cs typeface="Arial"/>
              </a:rPr>
              <a:t>Expression</a:t>
            </a:r>
            <a:r>
              <a:rPr lang="it-IT" sz="2800" b="1" dirty="0">
                <a:effectLst/>
                <a:latin typeface="Arial"/>
                <a:cs typeface="Arial"/>
              </a:rPr>
              <a:t> (Log</a:t>
            </a:r>
            <a:r>
              <a:rPr lang="it-IT" sz="2800" b="1" baseline="-25000" dirty="0">
                <a:effectLst/>
                <a:latin typeface="Arial"/>
                <a:cs typeface="Arial"/>
              </a:rPr>
              <a:t>10</a:t>
            </a:r>
            <a:r>
              <a:rPr lang="it-IT" sz="2800" b="1" dirty="0">
                <a:effectLst/>
                <a:latin typeface="Arial"/>
                <a:cs typeface="Arial"/>
              </a:rPr>
              <a:t> scale) </a:t>
            </a:r>
            <a:endParaRPr lang="it-IT" sz="2800" b="1" dirty="0">
              <a:effectLst/>
            </a:endParaRPr>
          </a:p>
        </p:txBody>
      </p:sp>
      <p:sp>
        <p:nvSpPr>
          <p:cNvPr id="4" name="CasellaDiTesto 3"/>
          <p:cNvSpPr txBox="1"/>
          <p:nvPr/>
        </p:nvSpPr>
        <p:spPr>
          <a:xfrm>
            <a:off x="193504" y="1558925"/>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7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sp>
        <p:nvSpPr>
          <p:cNvPr id="23" name="CasellaDiTesto 22"/>
          <p:cNvSpPr txBox="1"/>
          <p:nvPr/>
        </p:nvSpPr>
        <p:spPr>
          <a:xfrm>
            <a:off x="7602241" y="5806208"/>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4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graphicFrame>
        <p:nvGraphicFramePr>
          <p:cNvPr id="21" name="Tabella 20"/>
          <p:cNvGraphicFramePr>
            <a:graphicFrameLocks noGrp="1"/>
          </p:cNvGraphicFramePr>
          <p:nvPr>
            <p:extLst>
              <p:ext uri="{D42A27DB-BD31-4B8C-83A1-F6EECF244321}">
                <p14:modId xmlns:p14="http://schemas.microsoft.com/office/powerpoint/2010/main" val="2837772923"/>
              </p:ext>
            </p:extLst>
          </p:nvPr>
        </p:nvGraphicFramePr>
        <p:xfrm>
          <a:off x="2156387" y="1555233"/>
          <a:ext cx="2326848" cy="640080"/>
        </p:xfrm>
        <a:graphic>
          <a:graphicData uri="http://schemas.openxmlformats.org/drawingml/2006/table">
            <a:tbl>
              <a:tblPr firstRow="1" bandRow="1">
                <a:tableStyleId>{3C2FFA5D-87B4-456A-9821-1D502468CF0F}</a:tableStyleId>
              </a:tblPr>
              <a:tblGrid>
                <a:gridCol w="1438310">
                  <a:extLst>
                    <a:ext uri="{9D8B030D-6E8A-4147-A177-3AD203B41FA5}">
                      <a16:colId xmlns:a16="http://schemas.microsoft.com/office/drawing/2014/main" val="20000"/>
                    </a:ext>
                  </a:extLst>
                </a:gridCol>
                <a:gridCol w="888538">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b="1" baseline="0" dirty="0" err="1">
                          <a:solidFill>
                            <a:schemeClr val="bg1"/>
                          </a:solidFill>
                          <a:latin typeface="Arial"/>
                          <a:cs typeface="Arial"/>
                        </a:rPr>
                        <a:t>Spearman</a:t>
                      </a:r>
                      <a:r>
                        <a:rPr lang="it-IT" sz="1800" b="1" baseline="0" dirty="0">
                          <a:solidFill>
                            <a:schemeClr val="bg1"/>
                          </a:solidFill>
                          <a:latin typeface="Arial"/>
                          <a:cs typeface="Arial"/>
                        </a:rPr>
                        <a:t> </a:t>
                      </a:r>
                      <a:r>
                        <a:rPr lang="it-IT" sz="1800" b="1" baseline="0" dirty="0" err="1">
                          <a:solidFill>
                            <a:schemeClr val="bg1"/>
                          </a:solidFill>
                          <a:latin typeface="Arial"/>
                          <a:cs typeface="Arial"/>
                        </a:rPr>
                        <a:t>correlation</a:t>
                      </a:r>
                      <a:endParaRPr lang="en-US" sz="1800" b="1" baseline="300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tc>
                  <a:txBody>
                    <a:bodyPr/>
                    <a:lstStyle/>
                    <a:p>
                      <a:pPr algn="ctr"/>
                      <a:r>
                        <a:rPr lang="it-IT" sz="2000" b="1" dirty="0">
                          <a:solidFill>
                            <a:schemeClr val="bg1"/>
                          </a:solidFill>
                          <a:latin typeface="Arial"/>
                          <a:cs typeface="Arial"/>
                        </a:rPr>
                        <a:t>0.59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extLst>
                  <a:ext uri="{0D108BD9-81ED-4DB2-BD59-A6C34878D82A}">
                    <a16:rowId xmlns:a16="http://schemas.microsoft.com/office/drawing/2014/main" val="10000"/>
                  </a:ext>
                </a:extLst>
              </a:tr>
            </a:tbl>
          </a:graphicData>
        </a:graphic>
      </p:graphicFrame>
      <p:sp>
        <p:nvSpPr>
          <p:cNvPr id="16" name="Text Box 2"/>
          <p:cNvSpPr txBox="1">
            <a:spLocks noGrp="1" noChangeArrowheads="1"/>
          </p:cNvSpPr>
          <p:nvPr>
            <p:ph type="title"/>
          </p:nvPr>
        </p:nvSpPr>
        <p:spPr bwMode="auto">
          <a:xfrm>
            <a:off x="193504" y="298847"/>
            <a:ext cx="8738390" cy="451406"/>
          </a:xfrm>
          <a:prstGeom prst="rect">
            <a:avLst/>
          </a:prstGeom>
          <a:noFill/>
          <a:ln w="9525">
            <a:noFill/>
            <a:miter lim="800000"/>
            <a:headEnd/>
            <a:tailEnd/>
          </a:ln>
        </p:spPr>
        <p:txBody>
          <a:bodyPr wrap="square">
            <a:prstTxWarp prst="textNoShape">
              <a:avLst/>
            </a:prstTxWarp>
            <a:spAutoFit/>
          </a:body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wide </a:t>
            </a:r>
            <a:r>
              <a:rPr lang="it-IT" sz="2800" b="1" dirty="0" err="1">
                <a:solidFill>
                  <a:srgbClr val="0000FF"/>
                </a:solidFill>
                <a:effectLst>
                  <a:outerShdw blurRad="50800" dist="38100" dir="2700000">
                    <a:srgbClr val="000000">
                      <a:alpha val="43000"/>
                    </a:srgbClr>
                  </a:outerShdw>
                </a:effectLst>
                <a:cs typeface="Arial"/>
              </a:rPr>
              <a:t>expression</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range</a:t>
            </a:r>
            <a:endParaRPr lang="en-US" sz="2800" b="1" dirty="0">
              <a:solidFill>
                <a:srgbClr val="0000FF"/>
              </a:solidFill>
              <a:effectLst>
                <a:outerShdw blurRad="50800" dist="38100" dir="2700000">
                  <a:srgbClr val="000000">
                    <a:alpha val="43000"/>
                  </a:srgbClr>
                </a:outerShdw>
              </a:effectLst>
              <a:cs typeface="Arial"/>
            </a:endParaRPr>
          </a:p>
        </p:txBody>
      </p:sp>
      <p:sp>
        <p:nvSpPr>
          <p:cNvPr id="24" name="CasellaDiTesto 23"/>
          <p:cNvSpPr txBox="1"/>
          <p:nvPr/>
        </p:nvSpPr>
        <p:spPr>
          <a:xfrm rot="16200000">
            <a:off x="29864" y="3751209"/>
            <a:ext cx="3058687" cy="369332"/>
          </a:xfrm>
          <a:prstGeom prst="rect">
            <a:avLst/>
          </a:prstGeom>
          <a:solidFill>
            <a:srgbClr val="FFFFFF"/>
          </a:solidFill>
        </p:spPr>
        <p:txBody>
          <a:bodyPr wrap="none" rtlCol="0">
            <a:spAutoFit/>
          </a:bodyPr>
          <a:lstStyle/>
          <a:p>
            <a:r>
              <a:rPr lang="it-IT" dirty="0" err="1">
                <a:latin typeface="Arial"/>
                <a:cs typeface="Arial"/>
              </a:rPr>
              <a:t>RNAseq-based</a:t>
            </a:r>
            <a:r>
              <a:rPr lang="it-IT" dirty="0">
                <a:latin typeface="Arial"/>
                <a:cs typeface="Arial"/>
              </a:rPr>
              <a:t> (</a:t>
            </a:r>
            <a:r>
              <a:rPr lang="it-IT" dirty="0" err="1">
                <a:latin typeface="Arial"/>
                <a:cs typeface="Arial"/>
              </a:rPr>
              <a:t>read</a:t>
            </a:r>
            <a:r>
              <a:rPr lang="it-IT" dirty="0">
                <a:latin typeface="Arial"/>
                <a:cs typeface="Arial"/>
              </a:rPr>
              <a:t> </a:t>
            </a:r>
            <a:r>
              <a:rPr lang="it-IT" dirty="0" err="1">
                <a:latin typeface="Arial"/>
                <a:cs typeface="Arial"/>
              </a:rPr>
              <a:t>count</a:t>
            </a:r>
            <a:r>
              <a:rPr lang="it-IT" dirty="0">
                <a:latin typeface="Arial"/>
                <a:cs typeface="Arial"/>
              </a:rPr>
              <a:t>)</a:t>
            </a:r>
          </a:p>
        </p:txBody>
      </p:sp>
      <p:sp>
        <p:nvSpPr>
          <p:cNvPr id="25" name="CasellaDiTesto 24"/>
          <p:cNvSpPr txBox="1"/>
          <p:nvPr/>
        </p:nvSpPr>
        <p:spPr>
          <a:xfrm>
            <a:off x="3934537" y="6580631"/>
            <a:ext cx="1454783" cy="268748"/>
          </a:xfrm>
          <a:prstGeom prst="rect">
            <a:avLst/>
          </a:prstGeom>
          <a:solidFill>
            <a:schemeClr val="bg1"/>
          </a:solidFill>
        </p:spPr>
        <p:txBody>
          <a:bodyPr wrap="none" rtlCol="0" anchor="b">
            <a:spAutoFit/>
          </a:bodyPr>
          <a:lstStyle/>
          <a:p>
            <a:r>
              <a:rPr lang="it-IT" dirty="0" err="1">
                <a:latin typeface="Arial"/>
                <a:cs typeface="Arial"/>
              </a:rPr>
              <a:t>Array-based</a:t>
            </a:r>
            <a:endParaRPr lang="it-IT" dirty="0">
              <a:latin typeface="Arial"/>
              <a:cs typeface="Arial"/>
            </a:endParaRPr>
          </a:p>
        </p:txBody>
      </p:sp>
    </p:spTree>
    <p:extLst>
      <p:ext uri="{BB962C8B-B14F-4D97-AF65-F5344CB8AC3E}">
        <p14:creationId xmlns:p14="http://schemas.microsoft.com/office/powerpoint/2010/main" val="21733777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mmagini\Sequencers\rnamapGenBrw.jpeg"/>
          <p:cNvPicPr>
            <a:picLocks noGrp="1" noChangeArrowheads="1"/>
          </p:cNvPicPr>
          <p:nvPr>
            <p:ph idx="1"/>
          </p:nvPr>
        </p:nvPicPr>
        <p:blipFill rotWithShape="1">
          <a:blip r:embed="rId3"/>
          <a:srcRect l="567" t="3865" b="14519"/>
          <a:stretch/>
        </p:blipFill>
        <p:spPr bwMode="auto">
          <a:xfrm>
            <a:off x="403109" y="900210"/>
            <a:ext cx="6125367" cy="18599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Connettore 2 6"/>
          <p:cNvCxnSpPr/>
          <p:nvPr/>
        </p:nvCxnSpPr>
        <p:spPr>
          <a:xfrm flipV="1">
            <a:off x="1473200" y="2479979"/>
            <a:ext cx="347423" cy="5603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6267" y="2844803"/>
            <a:ext cx="8606594" cy="3600986"/>
          </a:xfrm>
          <a:prstGeom prst="rect">
            <a:avLst/>
          </a:prstGeom>
          <a:noFill/>
        </p:spPr>
        <p:txBody>
          <a:bodyPr wrap="square" rtlCol="0">
            <a:spAutoFit/>
          </a:bodyPr>
          <a:lstStyle/>
          <a:p>
            <a:r>
              <a:rPr lang="it-IT" sz="3200" dirty="0">
                <a:latin typeface="Arial"/>
                <a:cs typeface="Arial"/>
              </a:rPr>
              <a:t>New </a:t>
            </a:r>
            <a:r>
              <a:rPr lang="it-IT" sz="3200" dirty="0" err="1">
                <a:latin typeface="Arial"/>
                <a:cs typeface="Arial"/>
              </a:rPr>
              <a:t>exon</a:t>
            </a:r>
            <a:r>
              <a:rPr lang="it-IT" sz="3200" dirty="0">
                <a:latin typeface="Arial"/>
                <a:cs typeface="Arial"/>
              </a:rPr>
              <a:t>?</a:t>
            </a:r>
            <a:r>
              <a:rPr lang="it-IT" sz="2800" dirty="0">
                <a:latin typeface="Arial"/>
                <a:cs typeface="Arial"/>
              </a:rPr>
              <a:t> </a:t>
            </a:r>
            <a:r>
              <a:rPr lang="it-IT" sz="2800" i="1" dirty="0" err="1">
                <a:solidFill>
                  <a:srgbClr val="25608D"/>
                </a:solidFill>
                <a:latin typeface="Arial"/>
                <a:cs typeface="Arial"/>
              </a:rPr>
              <a:t>This</a:t>
            </a:r>
            <a:r>
              <a:rPr lang="it-IT" sz="2800" i="1" dirty="0">
                <a:solidFill>
                  <a:srgbClr val="25608D"/>
                </a:solidFill>
                <a:latin typeface="Arial"/>
                <a:cs typeface="Arial"/>
              </a:rPr>
              <a:t> </a:t>
            </a:r>
            <a:r>
              <a:rPr lang="it-IT" sz="2800" i="1" dirty="0" err="1">
                <a:solidFill>
                  <a:srgbClr val="25608D"/>
                </a:solidFill>
                <a:latin typeface="Arial"/>
                <a:cs typeface="Arial"/>
              </a:rPr>
              <a:t>is</a:t>
            </a:r>
            <a:r>
              <a:rPr lang="it-IT" sz="2800" i="1" dirty="0">
                <a:solidFill>
                  <a:srgbClr val="25608D"/>
                </a:solidFill>
                <a:latin typeface="Arial"/>
                <a:cs typeface="Arial"/>
              </a:rPr>
              <a:t> </a:t>
            </a:r>
            <a:r>
              <a:rPr lang="it-IT" sz="2800" i="1" dirty="0" err="1">
                <a:solidFill>
                  <a:srgbClr val="25608D"/>
                </a:solidFill>
                <a:latin typeface="Arial"/>
                <a:cs typeface="Arial"/>
              </a:rPr>
              <a:t>not</a:t>
            </a:r>
            <a:r>
              <a:rPr lang="it-IT" sz="2800" i="1" dirty="0">
                <a:solidFill>
                  <a:srgbClr val="25608D"/>
                </a:solidFill>
                <a:latin typeface="Arial"/>
                <a:cs typeface="Arial"/>
              </a:rPr>
              <a:t> </a:t>
            </a:r>
            <a:r>
              <a:rPr lang="it-IT" sz="2800" i="1" dirty="0" err="1">
                <a:solidFill>
                  <a:srgbClr val="25608D"/>
                </a:solidFill>
                <a:latin typeface="Arial"/>
                <a:cs typeface="Arial"/>
              </a:rPr>
              <a:t>possible</a:t>
            </a:r>
            <a:r>
              <a:rPr lang="it-IT" sz="2800" i="1" dirty="0">
                <a:solidFill>
                  <a:srgbClr val="25608D"/>
                </a:solidFill>
                <a:latin typeface="Arial"/>
                <a:cs typeface="Arial"/>
              </a:rPr>
              <a:t> </a:t>
            </a:r>
            <a:r>
              <a:rPr lang="it-IT" sz="2800" i="1" dirty="0" err="1">
                <a:solidFill>
                  <a:srgbClr val="25608D"/>
                </a:solidFill>
                <a:latin typeface="Arial"/>
                <a:cs typeface="Arial"/>
              </a:rPr>
              <a:t>using</a:t>
            </a:r>
            <a:r>
              <a:rPr lang="it-IT" sz="2800" i="1" dirty="0">
                <a:solidFill>
                  <a:srgbClr val="25608D"/>
                </a:solidFill>
                <a:latin typeface="Arial"/>
                <a:cs typeface="Arial"/>
              </a:rPr>
              <a:t> </a:t>
            </a:r>
            <a:r>
              <a:rPr lang="it-IT" sz="2800" i="1" dirty="0" err="1">
                <a:solidFill>
                  <a:srgbClr val="25608D"/>
                </a:solidFill>
                <a:latin typeface="Arial"/>
                <a:cs typeface="Arial"/>
              </a:rPr>
              <a:t>microarrays</a:t>
            </a:r>
            <a:endParaRPr lang="it-IT" sz="2800" i="1" dirty="0">
              <a:solidFill>
                <a:srgbClr val="25608D"/>
              </a:solidFill>
              <a:latin typeface="Arial"/>
              <a:cs typeface="Arial"/>
            </a:endParaRPr>
          </a:p>
          <a:p>
            <a:endParaRPr lang="it-IT" sz="2800" dirty="0">
              <a:solidFill>
                <a:srgbClr val="000000"/>
              </a:solidFill>
              <a:latin typeface="Arial"/>
              <a:cs typeface="Arial"/>
            </a:endParaRPr>
          </a:p>
          <a:p>
            <a:r>
              <a:rPr lang="it-IT" sz="2800" dirty="0">
                <a:solidFill>
                  <a:srgbClr val="000000"/>
                </a:solidFill>
                <a:latin typeface="Arial"/>
                <a:cs typeface="Arial"/>
              </a:rPr>
              <a:t>A </a:t>
            </a:r>
            <a:r>
              <a:rPr lang="it-IT" sz="2800" dirty="0" err="1">
                <a:solidFill>
                  <a:srgbClr val="000000"/>
                </a:solidFill>
                <a:latin typeface="Arial"/>
                <a:cs typeface="Arial"/>
              </a:rPr>
              <a:t>typical</a:t>
            </a:r>
            <a:r>
              <a:rPr lang="it-IT" sz="2800" dirty="0">
                <a:solidFill>
                  <a:srgbClr val="000000"/>
                </a:solidFill>
                <a:latin typeface="Arial"/>
                <a:cs typeface="Arial"/>
              </a:rPr>
              <a:t> </a:t>
            </a:r>
            <a:r>
              <a:rPr lang="it-IT" sz="2800" dirty="0" err="1">
                <a:solidFill>
                  <a:srgbClr val="000000"/>
                </a:solidFill>
                <a:latin typeface="Arial"/>
                <a:cs typeface="Arial"/>
              </a:rPr>
              <a:t>read</a:t>
            </a:r>
            <a:r>
              <a:rPr lang="it-IT" sz="2800" dirty="0">
                <a:solidFill>
                  <a:srgbClr val="000000"/>
                </a:solidFill>
                <a:latin typeface="Arial"/>
                <a:cs typeface="Arial"/>
              </a:rPr>
              <a:t> </a:t>
            </a:r>
          </a:p>
          <a:p>
            <a:r>
              <a:rPr lang="it-IT" sz="2800" dirty="0" err="1">
                <a:solidFill>
                  <a:srgbClr val="000000"/>
                </a:solidFill>
                <a:latin typeface="Arial"/>
                <a:cs typeface="Arial"/>
              </a:rPr>
              <a:t>mapping</a:t>
            </a:r>
            <a:r>
              <a:rPr lang="it-IT" sz="2800" dirty="0">
                <a:solidFill>
                  <a:srgbClr val="000000"/>
                </a:solidFill>
                <a:latin typeface="Arial"/>
                <a:cs typeface="Arial"/>
              </a:rPr>
              <a:t> </a:t>
            </a:r>
            <a:r>
              <a:rPr lang="it-IT" sz="2800" dirty="0" err="1">
                <a:solidFill>
                  <a:srgbClr val="000000"/>
                </a:solidFill>
                <a:latin typeface="Arial"/>
                <a:cs typeface="Arial"/>
              </a:rPr>
              <a:t>result</a:t>
            </a:r>
            <a:r>
              <a:rPr lang="it-IT" sz="2800" dirty="0">
                <a:solidFill>
                  <a:srgbClr val="000000"/>
                </a:solidFill>
                <a:latin typeface="Arial"/>
                <a:cs typeface="Arial"/>
              </a:rPr>
              <a:t> </a:t>
            </a:r>
          </a:p>
          <a:p>
            <a:r>
              <a:rPr lang="it-IT" sz="2800" dirty="0" err="1">
                <a:solidFill>
                  <a:srgbClr val="000000"/>
                </a:solidFill>
                <a:latin typeface="Arial"/>
                <a:cs typeface="Arial"/>
              </a:rPr>
              <a:t>after</a:t>
            </a:r>
            <a:r>
              <a:rPr lang="it-IT" sz="2800" dirty="0">
                <a:solidFill>
                  <a:srgbClr val="000000"/>
                </a:solidFill>
                <a:latin typeface="Arial"/>
                <a:cs typeface="Arial"/>
              </a:rPr>
              <a:t> </a:t>
            </a:r>
            <a:r>
              <a:rPr lang="it-IT" sz="2800" dirty="0" err="1">
                <a:solidFill>
                  <a:srgbClr val="000000"/>
                </a:solidFill>
                <a:latin typeface="Arial"/>
                <a:cs typeface="Arial"/>
              </a:rPr>
              <a:t>integration</a:t>
            </a:r>
            <a:r>
              <a:rPr lang="it-IT" sz="2800" dirty="0">
                <a:solidFill>
                  <a:srgbClr val="000000"/>
                </a:solidFill>
                <a:latin typeface="Arial"/>
                <a:cs typeface="Arial"/>
              </a:rPr>
              <a:t> </a:t>
            </a:r>
          </a:p>
          <a:p>
            <a:r>
              <a:rPr lang="it-IT" sz="2800" dirty="0">
                <a:solidFill>
                  <a:srgbClr val="000000"/>
                </a:solidFill>
                <a:latin typeface="Arial"/>
                <a:cs typeface="Arial"/>
              </a:rPr>
              <a:t>with gene </a:t>
            </a:r>
          </a:p>
          <a:p>
            <a:r>
              <a:rPr lang="it-IT" sz="2800" dirty="0" err="1">
                <a:solidFill>
                  <a:srgbClr val="000000"/>
                </a:solidFill>
                <a:latin typeface="Arial"/>
                <a:cs typeface="Arial"/>
              </a:rPr>
              <a:t>annotations</a:t>
            </a:r>
            <a:endParaRPr lang="it-IT" sz="2800" dirty="0">
              <a:solidFill>
                <a:srgbClr val="000000"/>
              </a:solidFill>
              <a:latin typeface="Arial"/>
              <a:cs typeface="Arial"/>
            </a:endParaRPr>
          </a:p>
          <a:p>
            <a:endParaRPr lang="it-IT" sz="2800" i="1" dirty="0">
              <a:solidFill>
                <a:srgbClr val="25608D"/>
              </a:solidFill>
              <a:latin typeface="Arial"/>
              <a:cs typeface="Arial"/>
            </a:endParaRPr>
          </a:p>
        </p:txBody>
      </p:sp>
      <p:sp>
        <p:nvSpPr>
          <p:cNvPr id="10" name="Text Box 2"/>
          <p:cNvSpPr txBox="1">
            <a:spLocks noChangeArrowheads="1"/>
          </p:cNvSpPr>
          <p:nvPr/>
        </p:nvSpPr>
        <p:spPr bwMode="auto">
          <a:xfrm>
            <a:off x="546328" y="298847"/>
            <a:ext cx="8229600" cy="451406"/>
          </a:xfrm>
          <a:prstGeom prst="rect">
            <a:avLst/>
          </a:prstGeom>
          <a:noFill/>
          <a:ln w="9525">
            <a:noFill/>
            <a:miter lim="800000"/>
            <a:headEnd/>
            <a:tailEnd/>
          </a:ln>
        </p:spPr>
        <p:txBody>
          <a:bodyPr vert="horz"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discovery</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power</a:t>
            </a:r>
            <a:endParaRPr lang="en-US" sz="2800" b="1" dirty="0">
              <a:solidFill>
                <a:srgbClr val="0000FF"/>
              </a:solidFill>
              <a:effectLst>
                <a:outerShdw blurRad="50800" dist="38100" dir="2700000">
                  <a:srgbClr val="000000">
                    <a:alpha val="43000"/>
                  </a:srgbClr>
                </a:outerShdw>
              </a:effectLst>
              <a:cs typeface="Arial"/>
            </a:endParaRPr>
          </a:p>
        </p:txBody>
      </p:sp>
      <p:grpSp>
        <p:nvGrpSpPr>
          <p:cNvPr id="8" name="Gruppo 7"/>
          <p:cNvGrpSpPr/>
          <p:nvPr/>
        </p:nvGrpSpPr>
        <p:grpSpPr>
          <a:xfrm>
            <a:off x="3264918" y="3597617"/>
            <a:ext cx="5743618" cy="3252875"/>
            <a:chOff x="254530" y="1190708"/>
            <a:chExt cx="8613728" cy="5548287"/>
          </a:xfrm>
        </p:grpSpPr>
        <p:pic>
          <p:nvPicPr>
            <p:cNvPr id="9" name="Immagine 8"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r="15484"/>
            <a:stretch/>
          </p:blipFill>
          <p:spPr>
            <a:xfrm>
              <a:off x="378795" y="1987975"/>
              <a:ext cx="8489463" cy="4751020"/>
            </a:xfrm>
            <a:prstGeom prst="rect">
              <a:avLst/>
            </a:prstGeom>
          </p:spPr>
        </p:pic>
        <p:pic>
          <p:nvPicPr>
            <p:cNvPr id="11" name="Immagine 10"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t="5576" r="82805" b="81949"/>
            <a:stretch/>
          </p:blipFill>
          <p:spPr>
            <a:xfrm>
              <a:off x="254530" y="1732941"/>
              <a:ext cx="1753932" cy="971998"/>
            </a:xfrm>
            <a:prstGeom prst="rect">
              <a:avLst/>
            </a:prstGeom>
          </p:spPr>
        </p:pic>
        <p:sp>
          <p:nvSpPr>
            <p:cNvPr id="12" name="Rettangolo 11"/>
            <p:cNvSpPr/>
            <p:nvPr/>
          </p:nvSpPr>
          <p:spPr>
            <a:xfrm>
              <a:off x="4523258" y="1738178"/>
              <a:ext cx="3453719" cy="579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tatsgenome.tiff"/>
            <p:cNvPicPr>
              <a:picLocks noChangeAspect="1"/>
            </p:cNvPicPr>
            <p:nvPr/>
          </p:nvPicPr>
          <p:blipFill rotWithShape="1">
            <a:blip r:embed="rId4">
              <a:extLst>
                <a:ext uri="{28A0092B-C50C-407E-A947-70E740481C1C}">
                  <a14:useLocalDpi xmlns:a14="http://schemas.microsoft.com/office/drawing/2010/main" val="0"/>
                </a:ext>
              </a:extLst>
            </a:blip>
            <a:srcRect l="84467" t="18918" r="6174" b="65763"/>
            <a:stretch/>
          </p:blipFill>
          <p:spPr>
            <a:xfrm>
              <a:off x="4971140" y="1190708"/>
              <a:ext cx="1769347" cy="1127863"/>
            </a:xfrm>
            <a:prstGeom prst="rect">
              <a:avLst/>
            </a:prstGeom>
          </p:spPr>
        </p:pic>
        <p:pic>
          <p:nvPicPr>
            <p:cNvPr id="14" name="Immagine 13" descr="statsgenome.tiff"/>
            <p:cNvPicPr>
              <a:picLocks/>
            </p:cNvPicPr>
            <p:nvPr/>
          </p:nvPicPr>
          <p:blipFill rotWithShape="1">
            <a:blip r:embed="rId4">
              <a:extLst>
                <a:ext uri="{28A0092B-C50C-407E-A947-70E740481C1C}">
                  <a14:useLocalDpi xmlns:a14="http://schemas.microsoft.com/office/drawing/2010/main" val="0"/>
                </a:ext>
              </a:extLst>
            </a:blip>
            <a:srcRect l="84467" t="63565" r="6174" b="22442"/>
            <a:stretch/>
          </p:blipFill>
          <p:spPr>
            <a:xfrm>
              <a:off x="6740487" y="1348321"/>
              <a:ext cx="1650582" cy="884751"/>
            </a:xfrm>
            <a:prstGeom prst="rect">
              <a:avLst/>
            </a:prstGeom>
          </p:spPr>
        </p:pic>
      </p:grpSp>
      <p:sp>
        <p:nvSpPr>
          <p:cNvPr id="17" name="Freccia sinistra 16"/>
          <p:cNvSpPr/>
          <p:nvPr/>
        </p:nvSpPr>
        <p:spPr>
          <a:xfrm rot="14952629">
            <a:off x="3007529" y="3798883"/>
            <a:ext cx="514776" cy="468511"/>
          </a:xfrm>
          <a:prstGeom prst="leftArrow">
            <a:avLst>
              <a:gd name="adj1" fmla="val 60000"/>
              <a:gd name="adj2" fmla="val 50000"/>
            </a:avLst>
          </a:prstGeom>
          <a:solidFill>
            <a:srgbClr val="C6D9F1"/>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rgbClr r="0" g="0" b="0"/>
          </a:effectRef>
          <a:fontRef idx="minor">
            <a:schemeClr val="lt1"/>
          </a:fontRef>
        </p:style>
        <p:txBody>
          <a:bodyPr/>
          <a:lstStyle/>
          <a:p>
            <a:endParaRPr lang="it-IT"/>
          </a:p>
        </p:txBody>
      </p:sp>
      <p:sp>
        <p:nvSpPr>
          <p:cNvPr id="18" name="Rettangolo arrotondato 17"/>
          <p:cNvSpPr/>
          <p:nvPr/>
        </p:nvSpPr>
        <p:spPr>
          <a:xfrm>
            <a:off x="2506686" y="3414404"/>
            <a:ext cx="2128299" cy="469307"/>
          </a:xfrm>
          <a:prstGeom prst="round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tx1"/>
                </a:solidFill>
                <a:latin typeface="Arial"/>
                <a:cs typeface="Arial"/>
              </a:rPr>
              <a:t>RNA-</a:t>
            </a:r>
            <a:r>
              <a:rPr lang="it-IT" sz="1600" b="1" dirty="0" err="1">
                <a:solidFill>
                  <a:schemeClr val="tx1"/>
                </a:solidFill>
                <a:latin typeface="Arial"/>
                <a:cs typeface="Arial"/>
              </a:rPr>
              <a:t>seq</a:t>
            </a:r>
            <a:r>
              <a:rPr lang="it-IT" sz="1600" b="1" dirty="0">
                <a:solidFill>
                  <a:schemeClr val="tx1"/>
                </a:solidFill>
                <a:latin typeface="Arial"/>
                <a:cs typeface="Arial"/>
              </a:rPr>
              <a:t> &lt;sample</a:t>
            </a:r>
          </a:p>
          <a:p>
            <a:pPr algn="ctr"/>
            <a:r>
              <a:rPr lang="it-IT" sz="1600" b="1" dirty="0">
                <a:solidFill>
                  <a:schemeClr val="tx1"/>
                </a:solidFill>
                <a:latin typeface="Arial"/>
                <a:cs typeface="Arial"/>
              </a:rPr>
              <a:t>≈130,000,000 </a:t>
            </a:r>
            <a:r>
              <a:rPr lang="it-IT" sz="1600" b="1" dirty="0" err="1">
                <a:solidFill>
                  <a:schemeClr val="tx1"/>
                </a:solidFill>
                <a:latin typeface="Arial"/>
                <a:cs typeface="Arial"/>
              </a:rPr>
              <a:t>reads</a:t>
            </a:r>
            <a:endParaRPr lang="it-IT" sz="1600" b="1" dirty="0">
              <a:solidFill>
                <a:schemeClr val="tx1"/>
              </a:solidFill>
              <a:latin typeface="Arial"/>
              <a:cs typeface="Arial"/>
            </a:endParaRPr>
          </a:p>
        </p:txBody>
      </p:sp>
    </p:spTree>
    <p:extLst>
      <p:ext uri="{BB962C8B-B14F-4D97-AF65-F5344CB8AC3E}">
        <p14:creationId xmlns:p14="http://schemas.microsoft.com/office/powerpoint/2010/main" val="18487094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1893"/>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NGS </a:t>
            </a:r>
            <a:r>
              <a:rPr lang="it-IT" sz="3200" b="1" dirty="0" err="1">
                <a:solidFill>
                  <a:srgbClr val="0000FF"/>
                </a:solidFill>
                <a:effectLst>
                  <a:outerShdw blurRad="50800" dist="38100" dir="2700000">
                    <a:srgbClr val="000000">
                      <a:alpha val="43000"/>
                    </a:srgbClr>
                  </a:outerShdw>
                </a:effectLst>
                <a:latin typeface="Arial"/>
                <a:cs typeface="Arial"/>
              </a:rPr>
              <a:t>for</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transcriptomics</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features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CasellaDiTesto 4"/>
          <p:cNvSpPr txBox="1">
            <a:spLocks noChangeArrowheads="1"/>
          </p:cNvSpPr>
          <p:nvPr/>
        </p:nvSpPr>
        <p:spPr bwMode="auto">
          <a:xfrm>
            <a:off x="201316" y="805473"/>
            <a:ext cx="4498484" cy="3693318"/>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rPr>
              <a:t>Many</a:t>
            </a:r>
            <a:r>
              <a:rPr lang="it-IT" sz="2800" b="1" dirty="0">
                <a:latin typeface="Arial"/>
                <a:cs typeface="Arial"/>
              </a:rPr>
              <a:t> data </a:t>
            </a:r>
            <a:r>
              <a:rPr lang="it-IT" sz="2800" dirty="0">
                <a:latin typeface="Arial"/>
                <a:cs typeface="Arial"/>
              </a:rPr>
              <a:t>… </a:t>
            </a:r>
            <a:r>
              <a:rPr lang="en-US" sz="2400" dirty="0" err="1">
                <a:latin typeface="Arial"/>
                <a:cs typeface="Arial"/>
              </a:rPr>
              <a:t>Illumina</a:t>
            </a:r>
            <a:r>
              <a:rPr lang="en-US" sz="2400" dirty="0">
                <a:latin typeface="Arial"/>
                <a:cs typeface="Arial"/>
              </a:rPr>
              <a:t> </a:t>
            </a:r>
            <a:r>
              <a:rPr lang="en-US" sz="2400" dirty="0" err="1">
                <a:latin typeface="Arial"/>
                <a:cs typeface="Arial"/>
              </a:rPr>
              <a:t>HiSeq</a:t>
            </a:r>
            <a:r>
              <a:rPr lang="en-US" sz="2400" dirty="0">
                <a:latin typeface="Arial"/>
                <a:cs typeface="Arial"/>
              </a:rPr>
              <a:t> </a:t>
            </a:r>
            <a:r>
              <a:rPr lang="en-US" sz="2400" dirty="0">
                <a:latin typeface="Arial"/>
                <a:cs typeface="Arial"/>
                <a:sym typeface="Wingdings"/>
              </a:rPr>
              <a:t></a:t>
            </a:r>
            <a:r>
              <a:rPr lang="en-US" sz="2400" dirty="0">
                <a:latin typeface="Arial"/>
                <a:cs typeface="Arial"/>
              </a:rPr>
              <a:t> 400 million reads/lane</a:t>
            </a:r>
          </a:p>
          <a:p>
            <a:pPr indent="288925">
              <a:spcAft>
                <a:spcPts val="1800"/>
              </a:spcAft>
              <a:buClr>
                <a:schemeClr val="tx2"/>
              </a:buClr>
              <a:buSzPct val="100000"/>
            </a:pPr>
            <a:r>
              <a:rPr lang="it-IT" sz="2800" b="1" dirty="0">
                <a:latin typeface="Arial"/>
                <a:cs typeface="Arial"/>
                <a:sym typeface="Wingdings" charset="2"/>
              </a:rPr>
              <a:t>Short </a:t>
            </a:r>
            <a:r>
              <a:rPr lang="it-IT" sz="2800" b="1" dirty="0" err="1">
                <a:latin typeface="Arial"/>
                <a:cs typeface="Arial"/>
                <a:sym typeface="Wingdings" charset="2"/>
              </a:rPr>
              <a:t>reads</a:t>
            </a:r>
            <a:r>
              <a:rPr lang="it-IT" sz="2800" b="1" dirty="0">
                <a:latin typeface="Arial"/>
                <a:cs typeface="Arial"/>
                <a:sym typeface="Wingdings" charset="2"/>
              </a:rPr>
              <a:t> </a:t>
            </a:r>
            <a:r>
              <a:rPr lang="it-IT" sz="2400" dirty="0">
                <a:latin typeface="Arial"/>
                <a:cs typeface="Arial"/>
                <a:sym typeface="Wingdings" charset="2"/>
              </a:rPr>
              <a:t>… (</a:t>
            </a:r>
            <a:r>
              <a:rPr lang="it-IT" sz="2400" dirty="0">
                <a:latin typeface="ＭＳ ゴシック"/>
                <a:ea typeface="ＭＳ ゴシック"/>
                <a:cs typeface="ＭＳ ゴシック"/>
                <a:sym typeface="Wingdings" charset="2"/>
              </a:rPr>
              <a:t>≅</a:t>
            </a:r>
            <a:r>
              <a:rPr lang="it-IT" sz="2400" dirty="0">
                <a:latin typeface="Arial"/>
                <a:cs typeface="Arial"/>
                <a:sym typeface="Wingdings" charset="2"/>
              </a:rPr>
              <a:t>100 nt) </a:t>
            </a:r>
            <a:r>
              <a:rPr lang="it-IT" sz="2400" dirty="0" err="1">
                <a:latin typeface="Arial"/>
                <a:cs typeface="Arial"/>
                <a:sym typeface="Wingdings" charset="2"/>
              </a:rPr>
              <a:t>much</a:t>
            </a:r>
            <a:r>
              <a:rPr lang="it-IT" sz="2400" dirty="0">
                <a:latin typeface="Arial"/>
                <a:cs typeface="Arial"/>
                <a:sym typeface="Wingdings" charset="2"/>
              </a:rPr>
              <a:t> </a:t>
            </a:r>
            <a:r>
              <a:rPr lang="it-IT" sz="2400" dirty="0" err="1">
                <a:latin typeface="Arial"/>
                <a:cs typeface="Arial"/>
                <a:sym typeface="Wingdings" charset="2"/>
              </a:rPr>
              <a:t>shorter</a:t>
            </a:r>
            <a:r>
              <a:rPr lang="it-IT" sz="2400" dirty="0">
                <a:latin typeface="Arial"/>
                <a:cs typeface="Arial"/>
                <a:sym typeface="Wingdings" charset="2"/>
              </a:rPr>
              <a:t> </a:t>
            </a:r>
            <a:r>
              <a:rPr lang="it-IT" sz="2400" dirty="0" err="1">
                <a:latin typeface="Arial"/>
                <a:cs typeface="Arial"/>
                <a:sym typeface="Wingdings" charset="2"/>
              </a:rPr>
              <a:t>than</a:t>
            </a:r>
            <a:r>
              <a:rPr lang="it-IT" sz="2400" dirty="0">
                <a:latin typeface="Arial"/>
                <a:cs typeface="Arial"/>
                <a:sym typeface="Wingdings" charset="2"/>
              </a:rPr>
              <a:t> </a:t>
            </a:r>
            <a:r>
              <a:rPr lang="it-IT" sz="2400" dirty="0" err="1">
                <a:latin typeface="Arial"/>
                <a:cs typeface="Arial"/>
                <a:sym typeface="Wingdings" charset="2"/>
              </a:rPr>
              <a:t>most</a:t>
            </a:r>
            <a:r>
              <a:rPr lang="it-IT" sz="2400" dirty="0">
                <a:latin typeface="Arial"/>
                <a:cs typeface="Arial"/>
                <a:sym typeface="Wingdings" charset="2"/>
              </a:rPr>
              <a:t> </a:t>
            </a:r>
            <a:r>
              <a:rPr lang="it-IT" sz="2400" dirty="0" err="1">
                <a:latin typeface="Arial"/>
                <a:cs typeface="Arial"/>
                <a:sym typeface="Wingdings" charset="2"/>
              </a:rPr>
              <a:t>elements</a:t>
            </a:r>
            <a:r>
              <a:rPr lang="it-IT" sz="2400" dirty="0">
                <a:latin typeface="Arial"/>
                <a:cs typeface="Arial"/>
                <a:sym typeface="Wingdings" charset="2"/>
              </a:rPr>
              <a:t> of </a:t>
            </a:r>
            <a:r>
              <a:rPr lang="it-IT" sz="2400" dirty="0" err="1">
                <a:latin typeface="Arial"/>
                <a:cs typeface="Arial"/>
                <a:sym typeface="Wingdings" charset="2"/>
              </a:rPr>
              <a:t>interest</a:t>
            </a:r>
            <a:endParaRPr lang="it-IT" sz="24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High </a:t>
            </a:r>
            <a:r>
              <a:rPr lang="it-IT" sz="2800" b="1" dirty="0" err="1">
                <a:latin typeface="Arial"/>
                <a:cs typeface="Arial"/>
                <a:sym typeface="Wingdings" charset="2"/>
              </a:rPr>
              <a:t>error</a:t>
            </a:r>
            <a:r>
              <a:rPr lang="it-IT" sz="2800" b="1" dirty="0">
                <a:latin typeface="Arial"/>
                <a:cs typeface="Arial"/>
                <a:sym typeface="Wingdings" charset="2"/>
              </a:rPr>
              <a:t> rate </a:t>
            </a:r>
            <a:r>
              <a:rPr lang="it-IT" sz="2400" dirty="0">
                <a:latin typeface="Arial"/>
                <a:cs typeface="Arial"/>
                <a:sym typeface="Wingdings" charset="2"/>
              </a:rPr>
              <a:t>… with rate and </a:t>
            </a:r>
            <a:r>
              <a:rPr lang="it-IT" sz="2400" dirty="0" err="1">
                <a:latin typeface="Arial"/>
                <a:cs typeface="Arial"/>
                <a:sym typeface="Wingdings" charset="2"/>
              </a:rPr>
              <a:t>type</a:t>
            </a:r>
            <a:r>
              <a:rPr lang="it-IT" sz="2400" dirty="0">
                <a:latin typeface="Arial"/>
                <a:cs typeface="Arial"/>
                <a:sym typeface="Wingdings" charset="2"/>
              </a:rPr>
              <a:t> </a:t>
            </a:r>
            <a:r>
              <a:rPr lang="it-IT" sz="2400" dirty="0" err="1">
                <a:latin typeface="Arial"/>
                <a:cs typeface="Arial"/>
                <a:sym typeface="Wingdings" charset="2"/>
              </a:rPr>
              <a:t>depending</a:t>
            </a:r>
            <a:r>
              <a:rPr lang="it-IT" sz="2400" dirty="0">
                <a:latin typeface="Arial"/>
                <a:cs typeface="Arial"/>
                <a:sym typeface="Wingdings" charset="2"/>
              </a:rPr>
              <a:t> on </a:t>
            </a:r>
            <a:r>
              <a:rPr lang="it-IT" sz="2400" dirty="0" err="1">
                <a:latin typeface="Arial"/>
                <a:cs typeface="Arial"/>
                <a:sym typeface="Wingdings" charset="2"/>
              </a:rPr>
              <a:t>technology</a:t>
            </a:r>
            <a:endParaRPr lang="it-IT" sz="2800" dirty="0">
              <a:latin typeface="Arial"/>
              <a:cs typeface="Arial"/>
            </a:endParaRPr>
          </a:p>
        </p:txBody>
      </p:sp>
      <p:sp>
        <p:nvSpPr>
          <p:cNvPr id="9" name="Smile 8"/>
          <p:cNvSpPr>
            <a:spLocks noChangeArrowheads="1"/>
          </p:cNvSpPr>
          <p:nvPr/>
        </p:nvSpPr>
        <p:spPr bwMode="auto">
          <a:xfrm>
            <a:off x="157037" y="1929885"/>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0" name="Smile 9"/>
          <p:cNvSpPr>
            <a:spLocks noChangeArrowheads="1"/>
          </p:cNvSpPr>
          <p:nvPr/>
        </p:nvSpPr>
        <p:spPr bwMode="auto">
          <a:xfrm>
            <a:off x="157037" y="6117431"/>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2" name="Smile 11"/>
          <p:cNvSpPr>
            <a:spLocks noChangeArrowheads="1"/>
          </p:cNvSpPr>
          <p:nvPr/>
        </p:nvSpPr>
        <p:spPr bwMode="auto">
          <a:xfrm>
            <a:off x="157037" y="3304908"/>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1" name="Smile 10"/>
          <p:cNvSpPr>
            <a:spLocks noChangeArrowheads="1"/>
          </p:cNvSpPr>
          <p:nvPr/>
        </p:nvSpPr>
        <p:spPr bwMode="auto">
          <a:xfrm>
            <a:off x="157037" y="4527539"/>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4" name="Smile 13"/>
          <p:cNvSpPr>
            <a:spLocks noChangeArrowheads="1"/>
          </p:cNvSpPr>
          <p:nvPr/>
        </p:nvSpPr>
        <p:spPr bwMode="auto">
          <a:xfrm>
            <a:off x="157037" y="5462950"/>
            <a:ext cx="353398" cy="344999"/>
          </a:xfrm>
          <a:prstGeom prst="smileyFace">
            <a:avLst>
              <a:gd name="adj" fmla="val 4653"/>
            </a:avLst>
          </a:prstGeom>
          <a:gradFill rotWithShape="1">
            <a:gsLst>
              <a:gs pos="0">
                <a:srgbClr val="9CC746"/>
              </a:gs>
              <a:gs pos="20000">
                <a:srgbClr val="9BC348"/>
              </a:gs>
              <a:gs pos="100000">
                <a:srgbClr val="769535"/>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20" name="Smile 19"/>
          <p:cNvSpPr>
            <a:spLocks noChangeArrowheads="1"/>
          </p:cNvSpPr>
          <p:nvPr/>
        </p:nvSpPr>
        <p:spPr bwMode="auto">
          <a:xfrm>
            <a:off x="157037" y="904897"/>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5" name="CasellaDiTesto 4"/>
          <p:cNvSpPr txBox="1">
            <a:spLocks noChangeArrowheads="1"/>
          </p:cNvSpPr>
          <p:nvPr/>
        </p:nvSpPr>
        <p:spPr bwMode="auto">
          <a:xfrm>
            <a:off x="201316" y="4420225"/>
            <a:ext cx="8917800" cy="2215991"/>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sym typeface="Wingdings" charset="2"/>
              </a:rPr>
              <a:t>Several</a:t>
            </a:r>
            <a:r>
              <a:rPr lang="it-IT" sz="2800" b="1" dirty="0">
                <a:latin typeface="Arial"/>
                <a:cs typeface="Arial"/>
                <a:sym typeface="Wingdings" charset="2"/>
              </a:rPr>
              <a:t> </a:t>
            </a:r>
            <a:r>
              <a:rPr lang="it-IT" sz="2800" b="1" dirty="0" err="1">
                <a:latin typeface="Arial"/>
                <a:cs typeface="Arial"/>
                <a:sym typeface="Wingdings" charset="2"/>
              </a:rPr>
              <a:t>protocols</a:t>
            </a:r>
            <a:r>
              <a:rPr lang="it-IT" sz="2800" b="1" dirty="0">
                <a:latin typeface="Arial"/>
                <a:cs typeface="Arial"/>
                <a:sym typeface="Wingdings" charset="2"/>
              </a:rPr>
              <a:t> </a:t>
            </a:r>
            <a:r>
              <a:rPr lang="it-IT" sz="2000" dirty="0">
                <a:latin typeface="Arial"/>
                <a:cs typeface="Arial"/>
                <a:sym typeface="Wingdings" charset="2"/>
              </a:rPr>
              <a:t>for </a:t>
            </a:r>
            <a:r>
              <a:rPr lang="it-IT" sz="2000" dirty="0" err="1">
                <a:latin typeface="Arial"/>
                <a:cs typeface="Arial"/>
                <a:sym typeface="Wingdings" charset="2"/>
              </a:rPr>
              <a:t>library</a:t>
            </a:r>
            <a:r>
              <a:rPr lang="it-IT" sz="2000" dirty="0">
                <a:latin typeface="Arial"/>
                <a:cs typeface="Arial"/>
                <a:sym typeface="Wingdings" charset="2"/>
              </a:rPr>
              <a:t> </a:t>
            </a:r>
            <a:r>
              <a:rPr lang="it-IT" sz="2000" dirty="0" err="1">
                <a:latin typeface="Arial"/>
                <a:cs typeface="Arial"/>
                <a:sym typeface="Wingdings" charset="2"/>
              </a:rPr>
              <a:t>preparation</a:t>
            </a:r>
            <a:r>
              <a:rPr lang="it-IT" sz="2000" dirty="0">
                <a:latin typeface="Arial"/>
                <a:cs typeface="Arial"/>
                <a:sym typeface="Wingdings" charset="2"/>
              </a:rPr>
              <a:t> … with </a:t>
            </a:r>
            <a:r>
              <a:rPr lang="it-IT" sz="2000" dirty="0" err="1">
                <a:latin typeface="Arial"/>
                <a:cs typeface="Arial"/>
                <a:sym typeface="Wingdings" charset="2"/>
              </a:rPr>
              <a:t>different</a:t>
            </a:r>
            <a:r>
              <a:rPr lang="it-IT" sz="2000" dirty="0">
                <a:latin typeface="Arial"/>
                <a:cs typeface="Arial"/>
                <a:sym typeface="Wingdings" charset="2"/>
              </a:rPr>
              <a:t> </a:t>
            </a:r>
            <a:r>
              <a:rPr lang="it-IT" sz="2000" dirty="0" err="1">
                <a:latin typeface="Arial"/>
                <a:cs typeface="Arial"/>
                <a:sym typeface="Wingdings" charset="2"/>
              </a:rPr>
              <a:t>purposes</a:t>
            </a:r>
            <a:r>
              <a:rPr lang="it-IT" sz="2000" dirty="0">
                <a:latin typeface="Arial"/>
                <a:cs typeface="Arial"/>
                <a:sym typeface="Wingdings" charset="2"/>
              </a:rPr>
              <a:t> and </a:t>
            </a:r>
            <a:r>
              <a:rPr lang="it-IT" sz="2000" dirty="0" err="1">
                <a:latin typeface="Arial"/>
                <a:cs typeface="Arial"/>
                <a:sym typeface="Wingdings" charset="2"/>
              </a:rPr>
              <a:t>possibly</a:t>
            </a:r>
            <a:r>
              <a:rPr lang="it-IT" sz="2000" dirty="0">
                <a:latin typeface="Arial"/>
                <a:cs typeface="Arial"/>
                <a:sym typeface="Wingdings" charset="2"/>
              </a:rPr>
              <a:t> </a:t>
            </a:r>
            <a:r>
              <a:rPr lang="it-IT" sz="2000" dirty="0" err="1">
                <a:latin typeface="Arial"/>
                <a:cs typeface="Arial"/>
                <a:sym typeface="Wingdings" charset="2"/>
              </a:rPr>
              <a:t>introducing</a:t>
            </a:r>
            <a:r>
              <a:rPr lang="it-IT" sz="2000" dirty="0">
                <a:latin typeface="Arial"/>
                <a:cs typeface="Arial"/>
                <a:sym typeface="Wingdings" charset="2"/>
              </a:rPr>
              <a:t> </a:t>
            </a:r>
            <a:r>
              <a:rPr lang="it-IT" sz="2000" dirty="0" err="1">
                <a:latin typeface="Arial"/>
                <a:cs typeface="Arial"/>
                <a:sym typeface="Wingdings" charset="2"/>
              </a:rPr>
              <a:t>biases</a:t>
            </a:r>
            <a:endParaRPr lang="it-IT" sz="20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Strand</a:t>
            </a:r>
            <a:r>
              <a:rPr lang="it-IT" sz="2800" b="1" dirty="0">
                <a:latin typeface="Arial"/>
                <a:cs typeface="Arial"/>
                <a:sym typeface="Wingdings" charset="2"/>
              </a:rPr>
              <a:t> </a:t>
            </a:r>
            <a:r>
              <a:rPr lang="it-IT" sz="2800" b="1" dirty="0" err="1">
                <a:latin typeface="Arial"/>
                <a:cs typeface="Arial"/>
                <a:sym typeface="Wingdings" charset="2"/>
              </a:rPr>
              <a:t>specificity</a:t>
            </a:r>
            <a:r>
              <a:rPr lang="it-IT" sz="2000" dirty="0">
                <a:latin typeface="Arial"/>
                <a:cs typeface="Arial"/>
                <a:sym typeface="Wingdings" charset="2"/>
              </a:rPr>
              <a:t> … </a:t>
            </a:r>
            <a:r>
              <a:rPr lang="it-IT" sz="2000" dirty="0" err="1">
                <a:latin typeface="Arial"/>
                <a:cs typeface="Arial"/>
                <a:sym typeface="Wingdings" charset="2"/>
              </a:rPr>
              <a:t>if</a:t>
            </a:r>
            <a:r>
              <a:rPr lang="it-IT" sz="2000" dirty="0">
                <a:latin typeface="Arial"/>
                <a:cs typeface="Arial"/>
                <a:sym typeface="Wingdings" charset="2"/>
              </a:rPr>
              <a:t> </a:t>
            </a:r>
            <a:r>
              <a:rPr lang="it-IT" sz="2000" dirty="0" err="1">
                <a:latin typeface="Arial"/>
                <a:cs typeface="Arial"/>
                <a:sym typeface="Wingdings" charset="2"/>
              </a:rPr>
              <a:t>available</a:t>
            </a:r>
            <a:endParaRPr lang="it-IT" sz="28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Uneven</a:t>
            </a:r>
            <a:r>
              <a:rPr lang="it-IT" sz="2800" b="1" dirty="0">
                <a:latin typeface="Arial"/>
                <a:cs typeface="Arial"/>
                <a:sym typeface="Wingdings" charset="2"/>
              </a:rPr>
              <a:t> </a:t>
            </a:r>
            <a:r>
              <a:rPr lang="it-IT" sz="2800" b="1" dirty="0" err="1">
                <a:latin typeface="Arial"/>
                <a:cs typeface="Arial"/>
                <a:sym typeface="Wingdings" charset="2"/>
              </a:rPr>
              <a:t>sequencing</a:t>
            </a:r>
            <a:r>
              <a:rPr lang="it-IT" sz="2800" b="1" dirty="0">
                <a:latin typeface="Arial"/>
                <a:cs typeface="Arial"/>
                <a:sym typeface="Wingdings" charset="2"/>
              </a:rPr>
              <a:t> </a:t>
            </a:r>
            <a:r>
              <a:rPr lang="it-IT" sz="2800" b="1" dirty="0" err="1">
                <a:latin typeface="Arial"/>
                <a:cs typeface="Arial"/>
                <a:sym typeface="Wingdings" charset="2"/>
              </a:rPr>
              <a:t>coverage</a:t>
            </a:r>
            <a:r>
              <a:rPr lang="it-IT" sz="2000" dirty="0">
                <a:latin typeface="Arial"/>
                <a:cs typeface="Arial"/>
                <a:sym typeface="Wingdings" charset="2"/>
              </a:rPr>
              <a:t>… </a:t>
            </a:r>
            <a:r>
              <a:rPr lang="it-IT" sz="2000" dirty="0" err="1">
                <a:latin typeface="Arial"/>
                <a:cs typeface="Arial"/>
                <a:sym typeface="Wingdings" charset="2"/>
              </a:rPr>
              <a:t>compared</a:t>
            </a:r>
            <a:r>
              <a:rPr lang="it-IT" sz="2000" dirty="0">
                <a:latin typeface="Arial"/>
                <a:cs typeface="Arial"/>
                <a:sym typeface="Wingdings" charset="2"/>
              </a:rPr>
              <a:t> to </a:t>
            </a:r>
            <a:r>
              <a:rPr lang="it-IT" sz="2000" dirty="0" err="1">
                <a:latin typeface="Arial"/>
                <a:cs typeface="Arial"/>
                <a:sym typeface="Wingdings" charset="2"/>
              </a:rPr>
              <a:t>genome-seq</a:t>
            </a:r>
            <a:endParaRPr lang="it-IT" sz="2800" dirty="0">
              <a:latin typeface="Arial"/>
              <a:cs typeface="Arial"/>
            </a:endParaRPr>
          </a:p>
        </p:txBody>
      </p:sp>
      <p:pic>
        <p:nvPicPr>
          <p:cNvPr id="21" name="Immagine 29"/>
          <p:cNvPicPr>
            <a:picLocks noChangeAspect="1"/>
          </p:cNvPicPr>
          <p:nvPr/>
        </p:nvPicPr>
        <p:blipFill>
          <a:blip r:embed="rId3"/>
          <a:srcRect/>
          <a:stretch>
            <a:fillRect/>
          </a:stretch>
        </p:blipFill>
        <p:spPr bwMode="auto">
          <a:xfrm>
            <a:off x="4591410" y="1131892"/>
            <a:ext cx="4450824" cy="2767076"/>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40819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0" y="1405776"/>
            <a:ext cx="9144000" cy="4237058"/>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Experimental Design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Poly(A) enrichment or ribosomal RNA depletion?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Single-end or Paired end?</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Stranded or not?</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How much sequencing data to collect?</a:t>
            </a:r>
          </a:p>
        </p:txBody>
      </p:sp>
      <p:sp>
        <p:nvSpPr>
          <p:cNvPr id="3" name="Text Box 2"/>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en-GB" sz="3200" b="1" dirty="0">
                <a:solidFill>
                  <a:srgbClr val="0000FF"/>
                </a:solidFill>
                <a:effectLst>
                  <a:outerShdw blurRad="50800" dist="38100" dir="2700000">
                    <a:srgbClr val="000000">
                      <a:alpha val="43000"/>
                    </a:srgbClr>
                  </a:outerShdw>
                </a:effectLst>
                <a:latin typeface="Arial"/>
                <a:cs typeface="Arial"/>
              </a:rPr>
              <a:t>RNA-</a:t>
            </a:r>
            <a:r>
              <a:rPr lang="en-GB" sz="3200" b="1" dirty="0" err="1">
                <a:solidFill>
                  <a:srgbClr val="0000FF"/>
                </a:solidFill>
                <a:effectLst>
                  <a:outerShdw blurRad="50800" dist="38100" dir="2700000">
                    <a:srgbClr val="000000">
                      <a:alpha val="43000"/>
                    </a:srgbClr>
                  </a:outerShdw>
                </a:effectLst>
                <a:latin typeface="Arial"/>
                <a:cs typeface="Arial"/>
              </a:rPr>
              <a:t>seq</a:t>
            </a:r>
            <a:r>
              <a:rPr lang="en-GB" sz="3200" b="1" dirty="0">
                <a:solidFill>
                  <a:srgbClr val="0000FF"/>
                </a:solidFill>
                <a:effectLst>
                  <a:outerShdw blurRad="50800" dist="38100" dir="2700000">
                    <a:srgbClr val="000000">
                      <a:alpha val="43000"/>
                    </a:srgbClr>
                  </a:outerShdw>
                </a:effectLst>
                <a:latin typeface="Arial"/>
                <a:cs typeface="Arial"/>
              </a:rPr>
              <a:t> comes in different flavours</a:t>
            </a:r>
          </a:p>
        </p:txBody>
      </p:sp>
    </p:spTree>
    <p:extLst>
      <p:ext uri="{BB962C8B-B14F-4D97-AF65-F5344CB8AC3E}">
        <p14:creationId xmlns:p14="http://schemas.microsoft.com/office/powerpoint/2010/main" val="175632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2719"/>
            <a:ext cx="9144000" cy="6201697"/>
          </a:xfrm>
          <a:prstGeom prst="rect">
            <a:avLst/>
          </a:prstGeom>
          <a:solidFill>
            <a:schemeClr val="accent3">
              <a:lumMod val="20000"/>
              <a:lumOff val="80000"/>
            </a:schemeClr>
          </a:solidFill>
        </p:spPr>
        <p:txBody>
          <a:bodyPr wrap="square">
            <a:spAutoFit/>
          </a:bodyPr>
          <a:lstStyle/>
          <a:p>
            <a:pPr fontAlgn="auto">
              <a:lnSpc>
                <a:spcPct val="120000"/>
              </a:lnSpc>
              <a:spcBef>
                <a:spcPts val="600"/>
              </a:spcBef>
              <a:spcAft>
                <a:spcPts val="600"/>
              </a:spcAft>
              <a:defRPr/>
            </a:pPr>
            <a:r>
              <a:rPr lang="en-US" sz="3000" b="1" dirty="0">
                <a:solidFill>
                  <a:srgbClr val="3366FF"/>
                </a:solidFill>
                <a:latin typeface=""/>
                <a:cs typeface=""/>
              </a:rPr>
              <a:t>Poly(A) enrichment or ribosomal RNA depletion?</a:t>
            </a:r>
          </a:p>
          <a:p>
            <a:pPr marL="688975" lvl="1" indent="-342900" fontAlgn="auto">
              <a:spcBef>
                <a:spcPts val="600"/>
              </a:spcBef>
              <a:spcAft>
                <a:spcPts val="0"/>
              </a:spcAft>
              <a:buFont typeface="Arial"/>
              <a:buChar char="•"/>
              <a:defRPr/>
            </a:pPr>
            <a:endParaRPr lang="en-US" sz="2800" dirty="0">
              <a:solidFill>
                <a:prstClr val="black"/>
              </a:solidFill>
              <a:latin typeface=""/>
              <a:cs typeface=""/>
            </a:endParaRPr>
          </a:p>
          <a:p>
            <a:pPr marL="688975" lvl="1" indent="-342900" fontAlgn="auto">
              <a:spcBef>
                <a:spcPts val="600"/>
              </a:spcBef>
              <a:spcAft>
                <a:spcPts val="0"/>
              </a:spcAft>
              <a:buFont typeface="Arial"/>
              <a:buChar char="•"/>
              <a:defRPr/>
            </a:pPr>
            <a:r>
              <a:rPr lang="en-US" sz="2800" dirty="0">
                <a:solidFill>
                  <a:prstClr val="black"/>
                </a:solidFill>
                <a:latin typeface=""/>
                <a:cs typeface=""/>
              </a:rPr>
              <a:t>Which RNA entities you are interested in</a:t>
            </a:r>
            <a:r>
              <a:rPr lang="it-IT" sz="2800" dirty="0">
                <a:solidFill>
                  <a:prstClr val="black"/>
                </a:solidFill>
                <a:latin typeface=""/>
                <a:cs typeface=""/>
              </a:rPr>
              <a:t>…</a:t>
            </a:r>
            <a:endParaRPr lang="en-US" sz="2800" dirty="0">
              <a:solidFill>
                <a:prstClr val="black"/>
              </a:solidFill>
              <a:latin typeface=""/>
              <a:cs typeface=""/>
            </a:endParaRPr>
          </a:p>
          <a:p>
            <a:pPr marL="800100" lvl="1" indent="-342900" fontAlgn="auto">
              <a:spcBef>
                <a:spcPts val="600"/>
              </a:spcBef>
              <a:spcAft>
                <a:spcPts val="0"/>
              </a:spcAft>
              <a:buFont typeface="Arial"/>
              <a:buChar char="•"/>
              <a:defRPr/>
            </a:pPr>
            <a:r>
              <a:rPr lang="en-US" sz="2800" b="1" dirty="0" err="1">
                <a:solidFill>
                  <a:prstClr val="black"/>
                </a:solidFill>
                <a:latin typeface=""/>
                <a:cs typeface=""/>
              </a:rPr>
              <a:t>Transcriptome</a:t>
            </a:r>
            <a:r>
              <a:rPr lang="en-US" sz="2800" b="1" dirty="0">
                <a:solidFill>
                  <a:prstClr val="black"/>
                </a:solidFill>
                <a:latin typeface=""/>
                <a:cs typeface=""/>
              </a:rPr>
              <a:t> assembly</a:t>
            </a:r>
            <a:r>
              <a:rPr lang="en-US" sz="2800" dirty="0">
                <a:solidFill>
                  <a:prstClr val="black"/>
                </a:solidFill>
                <a:latin typeface=""/>
                <a:cs typeface=""/>
              </a:rPr>
              <a:t>: remove all ribosomal RNA (and maybe enrich for only polyA+ transcripts)</a:t>
            </a:r>
          </a:p>
          <a:p>
            <a:pPr marL="800100" lvl="1" indent="-342900" fontAlgn="auto">
              <a:spcBef>
                <a:spcPts val="600"/>
              </a:spcBef>
              <a:spcAft>
                <a:spcPts val="0"/>
              </a:spcAft>
              <a:buFont typeface="Arial"/>
              <a:buChar char="•"/>
              <a:defRPr/>
            </a:pPr>
            <a:r>
              <a:rPr lang="en-US" sz="2800" b="1" dirty="0">
                <a:solidFill>
                  <a:prstClr val="black"/>
                </a:solidFill>
                <a:latin typeface=""/>
                <a:cs typeface=""/>
              </a:rPr>
              <a:t>Differential gene expression</a:t>
            </a:r>
            <a:r>
              <a:rPr lang="en-US" sz="2800" dirty="0">
                <a:solidFill>
                  <a:prstClr val="black"/>
                </a:solidFill>
                <a:latin typeface=""/>
                <a:cs typeface=""/>
              </a:rPr>
              <a:t>: enrich for Poly(A)</a:t>
            </a:r>
          </a:p>
          <a:p>
            <a:pPr marL="1200150" lvl="2" indent="-285750" fontAlgn="auto">
              <a:spcBef>
                <a:spcPts val="600"/>
              </a:spcBef>
              <a:spcAft>
                <a:spcPts val="0"/>
              </a:spcAft>
              <a:buFont typeface="Arial"/>
              <a:buChar char="•"/>
              <a:defRPr/>
            </a:pPr>
            <a:r>
              <a:rPr lang="en-US" sz="2400" i="1" dirty="0">
                <a:solidFill>
                  <a:prstClr val="black"/>
                </a:solidFill>
                <a:latin typeface=""/>
                <a:cs typeface=""/>
              </a:rPr>
              <a:t>EXCEPTION</a:t>
            </a:r>
            <a:r>
              <a:rPr lang="en-US" sz="2400" dirty="0">
                <a:solidFill>
                  <a:prstClr val="black"/>
                </a:solidFill>
                <a:latin typeface=""/>
                <a:cs typeface=""/>
              </a:rPr>
              <a:t> – If you are aiming to obtain information about long non-coding RNAs or circular RNAs</a:t>
            </a:r>
          </a:p>
          <a:p>
            <a:pPr marL="800100" lvl="1" indent="-342900" fontAlgn="auto">
              <a:spcBef>
                <a:spcPts val="600"/>
              </a:spcBef>
              <a:spcAft>
                <a:spcPts val="0"/>
              </a:spcAft>
              <a:buFont typeface="Arial"/>
              <a:buChar char="•"/>
              <a:defRPr/>
            </a:pPr>
            <a:r>
              <a:rPr lang="en-US" sz="2800" b="1" dirty="0" err="1">
                <a:solidFill>
                  <a:prstClr val="black"/>
                </a:solidFill>
                <a:latin typeface=""/>
                <a:cs typeface=""/>
              </a:rPr>
              <a:t>Metatranscriptomics</a:t>
            </a:r>
            <a:r>
              <a:rPr lang="en-US" sz="2800" dirty="0">
                <a:solidFill>
                  <a:prstClr val="black"/>
                </a:solidFill>
                <a:latin typeface=""/>
                <a:cs typeface=""/>
              </a:rPr>
              <a:t>: remove all the host materials</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a:t>
            </a:r>
            <a:r>
              <a:rPr lang="en-US" sz="2400" dirty="0" err="1">
                <a:solidFill>
                  <a:prstClr val="black"/>
                </a:solidFill>
                <a:latin typeface=""/>
                <a:cs typeface=""/>
              </a:rPr>
              <a:t>rRNA</a:t>
            </a:r>
            <a:r>
              <a:rPr lang="en-US" sz="2400" dirty="0">
                <a:solidFill>
                  <a:prstClr val="black"/>
                </a:solidFill>
                <a:latin typeface=""/>
                <a:cs typeface=""/>
              </a:rPr>
              <a:t> by molecular methods prior to sequencing</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host mRNA by computational methods post-sequencing</a:t>
            </a:r>
          </a:p>
        </p:txBody>
      </p:sp>
    </p:spTree>
    <p:extLst>
      <p:ext uri="{BB962C8B-B14F-4D97-AF65-F5344CB8AC3E}">
        <p14:creationId xmlns:p14="http://schemas.microsoft.com/office/powerpoint/2010/main" val="1335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7">
                                            <p:txEl>
                                              <p:pRg st="3" end="3"/>
                                            </p:txEl>
                                          </p:spTgt>
                                        </p:tgtEl>
                                        <p:attrNameLst>
                                          <p:attrName>style.opacity</p:attrName>
                                        </p:attrNameLst>
                                      </p:cBhvr>
                                      <p:to>
                                        <p:strVal val="0.5"/>
                                      </p:to>
                                    </p:set>
                                    <p:animEffect filter="image" prLst="opacity: 0.5">
                                      <p:cBhvr rctx="IE">
                                        <p:cTn id="13" dur="indefinite"/>
                                        <p:tgtEl>
                                          <p:spTgt spid="7">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7">
                                            <p:txEl>
                                              <p:pRg st="4" end="4"/>
                                            </p:txEl>
                                          </p:spTgt>
                                        </p:tgtEl>
                                        <p:attrNameLst>
                                          <p:attrName>style.opacity</p:attrName>
                                        </p:attrNameLst>
                                      </p:cBhvr>
                                      <p:to>
                                        <p:strVal val="0.5"/>
                                      </p:to>
                                    </p:set>
                                    <p:animEffect filter="image" prLst="opacity: 0.5">
                                      <p:cBhvr rctx="IE">
                                        <p:cTn id="24" dur="indefinite"/>
                                        <p:tgtEl>
                                          <p:spTgt spid="7">
                                            <p:txEl>
                                              <p:pRg st="4" end="4"/>
                                            </p:txEl>
                                          </p:spTgt>
                                        </p:tgtEl>
                                      </p:cBhvr>
                                    </p:animEffect>
                                  </p:childTnLst>
                                </p:cTn>
                              </p:par>
                              <p:par>
                                <p:cTn id="25" presetID="9" presetClass="emph" presetSubtype="0" nodeType="withEffect">
                                  <p:stCondLst>
                                    <p:cond delay="0"/>
                                  </p:stCondLst>
                                  <p:childTnLst>
                                    <p:set>
                                      <p:cBhvr rctx="PPT">
                                        <p:cTn id="26" dur="indefinite"/>
                                        <p:tgtEl>
                                          <p:spTgt spid="7">
                                            <p:txEl>
                                              <p:pRg st="5" end="5"/>
                                            </p:txEl>
                                          </p:spTgt>
                                        </p:tgtEl>
                                        <p:attrNameLst>
                                          <p:attrName>style.opacity</p:attrName>
                                        </p:attrNameLst>
                                      </p:cBhvr>
                                      <p:to>
                                        <p:strVal val="0.5"/>
                                      </p:to>
                                    </p:set>
                                    <p:animEffect filter="image" prLst="opacity: 0.5">
                                      <p:cBhvr rctx="IE">
                                        <p:cTn id="27" dur="indefinite"/>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 y="160448"/>
            <a:ext cx="9144000" cy="3631763"/>
          </a:xfrm>
          <a:prstGeom prst="rect">
            <a:avLst/>
          </a:prstGeom>
          <a:solidFill>
            <a:srgbClr val="E0E0FF"/>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Technical replicates </a:t>
            </a:r>
          </a:p>
          <a:p>
            <a:pPr marL="1257300" lvl="2" indent="-342900" eaLnBrk="1" hangingPunct="1">
              <a:spcBef>
                <a:spcPts val="600"/>
              </a:spcBef>
              <a:buFont typeface="Arial"/>
              <a:buChar char="•"/>
            </a:pPr>
            <a:r>
              <a:rPr lang="en-US" sz="1900" dirty="0" err="1">
                <a:solidFill>
                  <a:srgbClr val="000000"/>
                </a:solidFill>
                <a:latin typeface="Arial" charset="0"/>
              </a:rPr>
              <a:t>Illumina</a:t>
            </a:r>
            <a:r>
              <a:rPr lang="en-US" sz="1900" dirty="0">
                <a:solidFill>
                  <a:srgbClr val="000000"/>
                </a:solidFill>
                <a:latin typeface="Arial" charset="0"/>
              </a:rPr>
              <a:t> has low technical variation unlike microarrays</a:t>
            </a:r>
          </a:p>
          <a:p>
            <a:pPr marL="1257300" lvl="2" indent="-342900" eaLnBrk="1" hangingPunct="1">
              <a:spcBef>
                <a:spcPts val="600"/>
              </a:spcBef>
              <a:buFont typeface="Arial"/>
              <a:buChar char="•"/>
            </a:pPr>
            <a:r>
              <a:rPr lang="en-US" sz="1900" dirty="0">
                <a:solidFill>
                  <a:srgbClr val="000000"/>
                </a:solidFill>
                <a:latin typeface="Arial" charset="0"/>
              </a:rPr>
              <a:t>Technical replicates are unnecessary</a:t>
            </a:r>
          </a:p>
          <a:p>
            <a:pPr marL="800100" lvl="1" indent="-342900" eaLnBrk="1" hangingPunct="1">
              <a:spcBef>
                <a:spcPts val="600"/>
              </a:spcBef>
              <a:buFont typeface="Arial"/>
              <a:buChar char="•"/>
            </a:pPr>
            <a:r>
              <a:rPr lang="en-US" sz="1900" b="1" dirty="0">
                <a:solidFill>
                  <a:srgbClr val="000000"/>
                </a:solidFill>
                <a:latin typeface="Arial" charset="0"/>
              </a:rPr>
              <a:t>Batch effects </a:t>
            </a:r>
          </a:p>
          <a:p>
            <a:pPr marL="1257300" lvl="2" indent="-342900" eaLnBrk="1" hangingPunct="1">
              <a:spcBef>
                <a:spcPts val="600"/>
              </a:spcBef>
              <a:buFont typeface="Arial"/>
              <a:buChar char="•"/>
            </a:pPr>
            <a:r>
              <a:rPr lang="en-US" sz="1900" dirty="0">
                <a:solidFill>
                  <a:srgbClr val="000000"/>
                </a:solidFill>
                <a:latin typeface="Arial" charset="0"/>
              </a:rPr>
              <a:t>Best to sequence everything for an experiment at the same time</a:t>
            </a:r>
          </a:p>
          <a:p>
            <a:pPr marL="1257300" lvl="2" indent="-342900" eaLnBrk="1" hangingPunct="1">
              <a:spcBef>
                <a:spcPts val="600"/>
              </a:spcBef>
              <a:buFont typeface="Arial"/>
              <a:buChar char="•"/>
            </a:pPr>
            <a:r>
              <a:rPr lang="en-US" sz="1900" dirty="0">
                <a:solidFill>
                  <a:srgbClr val="000000"/>
                </a:solidFill>
                <a:latin typeface="Arial" charset="0"/>
              </a:rPr>
              <a:t>If you are preparing the libraries, be consistent &amp; make them simultaneously</a:t>
            </a:r>
          </a:p>
          <a:p>
            <a:pPr marL="800100" lvl="1" indent="-342900" eaLnBrk="1" hangingPunct="1">
              <a:spcBef>
                <a:spcPts val="600"/>
              </a:spcBef>
              <a:buFont typeface="Arial"/>
              <a:buChar char="•"/>
            </a:pPr>
            <a:r>
              <a:rPr lang="en-US" sz="1900" b="1" dirty="0">
                <a:solidFill>
                  <a:srgbClr val="000000"/>
                </a:solidFill>
                <a:latin typeface="Arial" charset="0"/>
              </a:rPr>
              <a:t>Biological replicates</a:t>
            </a:r>
          </a:p>
          <a:p>
            <a:pPr marL="1257300" lvl="2" indent="-342900" eaLnBrk="1" hangingPunct="1">
              <a:spcBef>
                <a:spcPts val="600"/>
              </a:spcBef>
              <a:buFont typeface="Arial"/>
              <a:buChar char="•"/>
            </a:pPr>
            <a:r>
              <a:rPr lang="en-US" sz="1900" dirty="0">
                <a:solidFill>
                  <a:srgbClr val="000000"/>
                </a:solidFill>
                <a:latin typeface="Arial" charset="0"/>
              </a:rPr>
              <a:t>This is essential for your experiment to have any statistical power</a:t>
            </a:r>
          </a:p>
          <a:p>
            <a:pPr marL="1257300" lvl="2" indent="-342900" eaLnBrk="1" hangingPunct="1">
              <a:spcBef>
                <a:spcPts val="600"/>
              </a:spcBef>
              <a:buFont typeface="Arial"/>
              <a:buChar char="•"/>
            </a:pPr>
            <a:r>
              <a:rPr lang="en-US" sz="1900" dirty="0">
                <a:solidFill>
                  <a:srgbClr val="000000"/>
                </a:solidFill>
                <a:latin typeface="Arial" charset="0"/>
              </a:rPr>
              <a:t>At least 3, but the more the better</a:t>
            </a:r>
          </a:p>
        </p:txBody>
      </p:sp>
      <p:sp>
        <p:nvSpPr>
          <p:cNvPr id="4" name="TextBox 4"/>
          <p:cNvSpPr txBox="1">
            <a:spLocks noChangeArrowheads="1"/>
          </p:cNvSpPr>
          <p:nvPr/>
        </p:nvSpPr>
        <p:spPr bwMode="auto">
          <a:xfrm>
            <a:off x="1" y="4043293"/>
            <a:ext cx="9144000" cy="2523768"/>
          </a:xfrm>
          <a:prstGeom prst="rect">
            <a:avLst/>
          </a:prstGeom>
          <a:solidFill>
            <a:schemeClr val="tx2">
              <a:lumMod val="20000"/>
              <a:lumOff val="80000"/>
            </a:schemeClr>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For </a:t>
            </a:r>
            <a:r>
              <a:rPr lang="en-US" sz="1900" b="1" dirty="0" err="1">
                <a:solidFill>
                  <a:srgbClr val="000000"/>
                </a:solidFill>
                <a:latin typeface="Arial" charset="0"/>
              </a:rPr>
              <a:t>transcriptome</a:t>
            </a:r>
            <a:r>
              <a:rPr lang="en-US" sz="1900" b="1" dirty="0">
                <a:solidFill>
                  <a:srgbClr val="000000"/>
                </a:solidFill>
                <a:latin typeface="Arial" charset="0"/>
              </a:rPr>
              <a:t> assembly</a:t>
            </a:r>
          </a:p>
          <a:p>
            <a:pPr marL="1257300" lvl="2" indent="-342900" eaLnBrk="1" hangingPunct="1">
              <a:spcBef>
                <a:spcPts val="600"/>
              </a:spcBef>
              <a:buFont typeface="Arial"/>
              <a:buChar char="•"/>
            </a:pPr>
            <a:r>
              <a:rPr lang="en-US" sz="1900" dirty="0">
                <a:solidFill>
                  <a:srgbClr val="000000"/>
                </a:solidFill>
                <a:latin typeface="Arial" charset="0"/>
              </a:rPr>
              <a:t>RNA can be pooled from various sources to ensure the most robust </a:t>
            </a:r>
            <a:r>
              <a:rPr lang="en-US" sz="1900" dirty="0" err="1">
                <a:solidFill>
                  <a:srgbClr val="000000"/>
                </a:solidFill>
                <a:latin typeface="Arial" charset="0"/>
              </a:rPr>
              <a:t>transcriptome</a:t>
            </a:r>
            <a:r>
              <a:rPr lang="en-US" sz="1900" dirty="0">
                <a:solidFill>
                  <a:srgbClr val="000000"/>
                </a:solidFill>
                <a:latin typeface="Arial" charset="0"/>
              </a:rPr>
              <a:t> </a:t>
            </a:r>
          </a:p>
          <a:p>
            <a:pPr marL="1257300" lvl="2" indent="-342900" eaLnBrk="1" hangingPunct="1">
              <a:spcBef>
                <a:spcPts val="600"/>
              </a:spcBef>
              <a:buFont typeface="Arial"/>
              <a:buChar char="•"/>
            </a:pPr>
            <a:r>
              <a:rPr lang="en-US" sz="1900" dirty="0">
                <a:solidFill>
                  <a:srgbClr val="000000"/>
                </a:solidFill>
                <a:latin typeface="Arial" charset="0"/>
              </a:rPr>
              <a:t>Pooling can also be done after sequencing, but before assembly</a:t>
            </a:r>
          </a:p>
          <a:p>
            <a:pPr marL="800100" lvl="1" indent="-342900" eaLnBrk="1" hangingPunct="1">
              <a:spcBef>
                <a:spcPts val="600"/>
              </a:spcBef>
              <a:buFont typeface="Arial"/>
              <a:buChar char="•"/>
            </a:pPr>
            <a:r>
              <a:rPr lang="en-US" sz="1900" b="1" dirty="0">
                <a:solidFill>
                  <a:srgbClr val="000000"/>
                </a:solidFill>
                <a:latin typeface="Arial" charset="0"/>
              </a:rPr>
              <a:t>For differential gene expression</a:t>
            </a:r>
          </a:p>
          <a:p>
            <a:pPr marL="1257300" lvl="2" indent="-342900" eaLnBrk="1" hangingPunct="1">
              <a:spcBef>
                <a:spcPts val="600"/>
              </a:spcBef>
              <a:buFont typeface="Arial"/>
              <a:buChar char="•"/>
            </a:pPr>
            <a:r>
              <a:rPr lang="en-US" sz="1900" dirty="0">
                <a:solidFill>
                  <a:srgbClr val="000000"/>
                </a:solidFill>
                <a:latin typeface="Arial" charset="0"/>
              </a:rPr>
              <a:t>Pooling RNA from multiple biological replicates is usually not advisable</a:t>
            </a:r>
          </a:p>
          <a:p>
            <a:pPr marL="1257300" lvl="2" indent="-342900" eaLnBrk="1" hangingPunct="1">
              <a:spcBef>
                <a:spcPts val="600"/>
              </a:spcBef>
              <a:buFont typeface="Arial"/>
              <a:buChar char="•"/>
            </a:pPr>
            <a:r>
              <a:rPr lang="en-US" sz="1900" dirty="0">
                <a:solidFill>
                  <a:srgbClr val="000000"/>
                </a:solidFill>
                <a:latin typeface="Arial" charset="0"/>
              </a:rPr>
              <a:t>Only do so if you have multiple pools from each experimental condition</a:t>
            </a:r>
          </a:p>
        </p:txBody>
      </p:sp>
    </p:spTree>
    <p:extLst>
      <p:ext uri="{BB962C8B-B14F-4D97-AF65-F5344CB8AC3E}">
        <p14:creationId xmlns:p14="http://schemas.microsoft.com/office/powerpoint/2010/main" val="359027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5">
                                            <p:txEl>
                                              <p:pRg st="1" end="1"/>
                                            </p:txEl>
                                          </p:spTgt>
                                        </p:tgtEl>
                                        <p:attrNameLst>
                                          <p:attrName>style.opacity</p:attrName>
                                        </p:attrNameLst>
                                      </p:cBhvr>
                                      <p:to>
                                        <p:strVal val="0.5"/>
                                      </p:to>
                                    </p:set>
                                    <p:animEffect filter="image" prLst="opacity: 0.5">
                                      <p:cBhvr rctx="IE">
                                        <p:cTn id="18" dur="indefinite"/>
                                        <p:tgtEl>
                                          <p:spTgt spid="5">
                                            <p:txEl>
                                              <p:pRg st="1" end="1"/>
                                            </p:txEl>
                                          </p:spTgt>
                                        </p:tgtEl>
                                      </p:cBhvr>
                                    </p:animEffect>
                                  </p:childTnLst>
                                </p:cTn>
                              </p:par>
                              <p:par>
                                <p:cTn id="19" presetID="9" presetClass="emph" presetSubtype="0" nodeType="withEffect">
                                  <p:stCondLst>
                                    <p:cond delay="0"/>
                                  </p:stCondLst>
                                  <p:childTnLst>
                                    <p:set>
                                      <p:cBhvr rctx="PPT">
                                        <p:cTn id="20" dur="indefinite"/>
                                        <p:tgtEl>
                                          <p:spTgt spid="5">
                                            <p:txEl>
                                              <p:pRg st="2" end="2"/>
                                            </p:txEl>
                                          </p:spTgt>
                                        </p:tgtEl>
                                        <p:attrNameLst>
                                          <p:attrName>style.opacity</p:attrName>
                                        </p:attrNameLst>
                                      </p:cBhvr>
                                      <p:to>
                                        <p:strVal val="0.5"/>
                                      </p:to>
                                    </p:set>
                                    <p:animEffect filter="image" prLst="opacity: 0.5">
                                      <p:cBhvr rctx="IE">
                                        <p:cTn id="21" dur="indefinite"/>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9" presetClass="emph" presetSubtype="0" nodeType="withEffect">
                                  <p:stCondLst>
                                    <p:cond delay="0"/>
                                  </p:stCondLst>
                                  <p:childTnLst>
                                    <p:set>
                                      <p:cBhvr rctx="PPT">
                                        <p:cTn id="31" dur="indefinite"/>
                                        <p:tgtEl>
                                          <p:spTgt spid="5">
                                            <p:txEl>
                                              <p:pRg st="3" end="3"/>
                                            </p:txEl>
                                          </p:spTgt>
                                        </p:tgtEl>
                                        <p:attrNameLst>
                                          <p:attrName>style.opacity</p:attrName>
                                        </p:attrNameLst>
                                      </p:cBhvr>
                                      <p:to>
                                        <p:strVal val="0.5"/>
                                      </p:to>
                                    </p:set>
                                    <p:animEffect filter="image" prLst="opacity: 0.5">
                                      <p:cBhvr rctx="IE">
                                        <p:cTn id="32" dur="indefinite"/>
                                        <p:tgtEl>
                                          <p:spTgt spid="5">
                                            <p:txEl>
                                              <p:pRg st="3" end="3"/>
                                            </p:txEl>
                                          </p:spTgt>
                                        </p:tgtEl>
                                      </p:cBhvr>
                                    </p:animEffect>
                                  </p:childTnLst>
                                </p:cTn>
                              </p:par>
                              <p:par>
                                <p:cTn id="33" presetID="9" presetClass="emph" presetSubtype="0" nodeType="withEffect">
                                  <p:stCondLst>
                                    <p:cond delay="0"/>
                                  </p:stCondLst>
                                  <p:childTnLst>
                                    <p:set>
                                      <p:cBhvr rctx="PPT">
                                        <p:cTn id="34" dur="indefinite"/>
                                        <p:tgtEl>
                                          <p:spTgt spid="5">
                                            <p:txEl>
                                              <p:pRg st="4" end="4"/>
                                            </p:txEl>
                                          </p:spTgt>
                                        </p:tgtEl>
                                        <p:attrNameLst>
                                          <p:attrName>style.opacity</p:attrName>
                                        </p:attrNameLst>
                                      </p:cBhvr>
                                      <p:to>
                                        <p:strVal val="0.5"/>
                                      </p:to>
                                    </p:set>
                                    <p:animEffect filter="image" prLst="opacity: 0.5">
                                      <p:cBhvr rctx="IE">
                                        <p:cTn id="35" dur="indefinite"/>
                                        <p:tgtEl>
                                          <p:spTgt spid="5">
                                            <p:txEl>
                                              <p:pRg st="4" end="4"/>
                                            </p:txEl>
                                          </p:spTgt>
                                        </p:tgtEl>
                                      </p:cBhvr>
                                    </p:animEffect>
                                  </p:childTnLst>
                                </p:cTn>
                              </p:par>
                              <p:par>
                                <p:cTn id="36" presetID="9" presetClass="emph" presetSubtype="0" nodeType="withEffect">
                                  <p:stCondLst>
                                    <p:cond delay="0"/>
                                  </p:stCondLst>
                                  <p:childTnLst>
                                    <p:set>
                                      <p:cBhvr rctx="PPT">
                                        <p:cTn id="37" dur="indefinite"/>
                                        <p:tgtEl>
                                          <p:spTgt spid="5">
                                            <p:txEl>
                                              <p:pRg st="5" end="5"/>
                                            </p:txEl>
                                          </p:spTgt>
                                        </p:tgtEl>
                                        <p:attrNameLst>
                                          <p:attrName>style.opacity</p:attrName>
                                        </p:attrNameLst>
                                      </p:cBhvr>
                                      <p:to>
                                        <p:strVal val="0.5"/>
                                      </p:to>
                                    </p:set>
                                    <p:animEffect filter="image" prLst="opacity: 0.5">
                                      <p:cBhvr rctx="IE">
                                        <p:cTn id="38" dur="indefinite"/>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9" presetClass="emph" presetSubtype="0" nodeType="withEffect">
                                  <p:stCondLst>
                                    <p:cond delay="0"/>
                                  </p:stCondLst>
                                  <p:childTnLst>
                                    <p:set>
                                      <p:cBhvr rctx="PPT">
                                        <p:cTn id="52" dur="indefinite"/>
                                        <p:tgtEl>
                                          <p:spTgt spid="4">
                                            <p:txEl>
                                              <p:pRg st="0" end="0"/>
                                            </p:txEl>
                                          </p:spTgt>
                                        </p:tgtEl>
                                        <p:attrNameLst>
                                          <p:attrName>style.opacity</p:attrName>
                                        </p:attrNameLst>
                                      </p:cBhvr>
                                      <p:to>
                                        <p:strVal val="0.5"/>
                                      </p:to>
                                    </p:set>
                                    <p:animEffect filter="image" prLst="opacity: 0.5">
                                      <p:cBhvr rctx="IE">
                                        <p:cTn id="53" dur="indefinite"/>
                                        <p:tgtEl>
                                          <p:spTgt spid="4">
                                            <p:txEl>
                                              <p:pRg st="0" end="0"/>
                                            </p:txEl>
                                          </p:spTgt>
                                        </p:tgtEl>
                                      </p:cBhvr>
                                    </p:animEffect>
                                  </p:childTnLst>
                                </p:cTn>
                              </p:par>
                              <p:par>
                                <p:cTn id="54" presetID="9" presetClass="emph" presetSubtype="0" nodeType="withEffect">
                                  <p:stCondLst>
                                    <p:cond delay="0"/>
                                  </p:stCondLst>
                                  <p:childTnLst>
                                    <p:set>
                                      <p:cBhvr rctx="PPT">
                                        <p:cTn id="55" dur="indefinite"/>
                                        <p:tgtEl>
                                          <p:spTgt spid="4">
                                            <p:txEl>
                                              <p:pRg st="1" end="1"/>
                                            </p:txEl>
                                          </p:spTgt>
                                        </p:tgtEl>
                                        <p:attrNameLst>
                                          <p:attrName>style.opacity</p:attrName>
                                        </p:attrNameLst>
                                      </p:cBhvr>
                                      <p:to>
                                        <p:strVal val="0.5"/>
                                      </p:to>
                                    </p:set>
                                    <p:animEffect filter="image" prLst="opacity: 0.5">
                                      <p:cBhvr rctx="IE">
                                        <p:cTn id="56" dur="indefinite"/>
                                        <p:tgtEl>
                                          <p:spTgt spid="4">
                                            <p:txEl>
                                              <p:pRg st="1" end="1"/>
                                            </p:txEl>
                                          </p:spTgt>
                                        </p:tgtEl>
                                      </p:cBhvr>
                                    </p:animEffect>
                                  </p:childTnLst>
                                </p:cTn>
                              </p:par>
                              <p:par>
                                <p:cTn id="57" presetID="9" presetClass="emph" presetSubtype="0" nodeType="withEffect">
                                  <p:stCondLst>
                                    <p:cond delay="0"/>
                                  </p:stCondLst>
                                  <p:childTnLst>
                                    <p:set>
                                      <p:cBhvr rctx="PPT">
                                        <p:cTn id="58" dur="indefinite"/>
                                        <p:tgtEl>
                                          <p:spTgt spid="4">
                                            <p:txEl>
                                              <p:pRg st="2" end="2"/>
                                            </p:txEl>
                                          </p:spTgt>
                                        </p:tgtEl>
                                        <p:attrNameLst>
                                          <p:attrName>style.opacity</p:attrName>
                                        </p:attrNameLst>
                                      </p:cBhvr>
                                      <p:to>
                                        <p:strVal val="0.5"/>
                                      </p:to>
                                    </p:set>
                                    <p:animEffect filter="image" prLst="opacity: 0.5">
                                      <p:cBhvr rctx="IE">
                                        <p:cTn id="59"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892" y="1101315"/>
            <a:ext cx="7534215" cy="5652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1109274" y="2865055"/>
            <a:ext cx="15446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Tree>
    <p:extLst>
      <p:ext uri="{BB962C8B-B14F-4D97-AF65-F5344CB8AC3E}">
        <p14:creationId xmlns:p14="http://schemas.microsoft.com/office/powerpoint/2010/main" val="19608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097212"/>
            <a:ext cx="3136718" cy="2353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9878" y="998300"/>
            <a:ext cx="5258684" cy="3942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1109274" y="2823175"/>
            <a:ext cx="15446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1270" name="TextBox 89"/>
          <p:cNvSpPr txBox="1">
            <a:spLocks noChangeArrowheads="1"/>
          </p:cNvSpPr>
          <p:nvPr/>
        </p:nvSpPr>
        <p:spPr bwMode="auto">
          <a:xfrm>
            <a:off x="4413353" y="3429000"/>
            <a:ext cx="1468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Poor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
        <p:nvSpPr>
          <p:cNvPr id="2" name="Rettangolo 1"/>
          <p:cNvSpPr/>
          <p:nvPr/>
        </p:nvSpPr>
        <p:spPr>
          <a:xfrm>
            <a:off x="0" y="4837020"/>
            <a:ext cx="9144000" cy="1785104"/>
          </a:xfrm>
          <a:prstGeom prst="rect">
            <a:avLst/>
          </a:prstGeom>
        </p:spPr>
        <p:txBody>
          <a:bodyPr wrap="square">
            <a:spAutoFit/>
          </a:bodyPr>
          <a:lstStyle/>
          <a:p>
            <a:pPr marL="682625" lvl="1" indent="-342900">
              <a:spcBef>
                <a:spcPts val="600"/>
              </a:spcBef>
              <a:spcAft>
                <a:spcPts val="600"/>
              </a:spcAft>
              <a:buFont typeface="Arial"/>
              <a:buChar char="•"/>
            </a:pPr>
            <a:r>
              <a:rPr lang="en-US" sz="2000" dirty="0">
                <a:solidFill>
                  <a:srgbClr val="000000"/>
                </a:solidFill>
                <a:latin typeface="Arial" charset="0"/>
              </a:rPr>
              <a:t>Poor quality at the ends </a:t>
            </a:r>
            <a:r>
              <a:rPr lang="en-US" sz="2000" dirty="0">
                <a:solidFill>
                  <a:srgbClr val="000000"/>
                </a:solidFill>
                <a:latin typeface="Arial" charset="0"/>
                <a:sym typeface="Wingdings"/>
              </a:rPr>
              <a:t> </a:t>
            </a:r>
            <a:r>
              <a:rPr lang="en-US" dirty="0">
                <a:solidFill>
                  <a:srgbClr val="000000"/>
                </a:solidFill>
                <a:latin typeface="Arial" charset="0"/>
              </a:rPr>
              <a:t>“quality trimmers” like </a:t>
            </a:r>
            <a:r>
              <a:rPr lang="en-US" dirty="0" err="1">
                <a:solidFill>
                  <a:srgbClr val="000000"/>
                </a:solidFill>
                <a:latin typeface="Arial" charset="0"/>
              </a:rPr>
              <a:t>trimmomatic</a:t>
            </a:r>
            <a:r>
              <a:rPr lang="en-US" dirty="0">
                <a:solidFill>
                  <a:srgbClr val="000000"/>
                </a:solidFill>
                <a:latin typeface="Arial" charset="0"/>
              </a:rPr>
              <a:t>, </a:t>
            </a:r>
            <a:r>
              <a:rPr lang="en-US" dirty="0" err="1">
                <a:solidFill>
                  <a:srgbClr val="000000"/>
                </a:solidFill>
                <a:latin typeface="Arial" charset="0"/>
              </a:rPr>
              <a:t>fastx</a:t>
            </a:r>
            <a:r>
              <a:rPr lang="en-US" dirty="0">
                <a:solidFill>
                  <a:srgbClr val="000000"/>
                </a:solidFill>
                <a:latin typeface="Arial" charset="0"/>
              </a:rPr>
              <a:t>-toolkit, …</a:t>
            </a:r>
          </a:p>
          <a:p>
            <a:pPr marL="682625" lvl="1" indent="-342900">
              <a:spcBef>
                <a:spcPts val="600"/>
              </a:spcBef>
              <a:spcAft>
                <a:spcPts val="600"/>
              </a:spcAft>
              <a:buFont typeface="Arial"/>
              <a:buChar char="•"/>
            </a:pPr>
            <a:r>
              <a:rPr lang="en-US" sz="2000" dirty="0">
                <a:solidFill>
                  <a:srgbClr val="000000"/>
                </a:solidFill>
                <a:latin typeface="Arial" charset="0"/>
              </a:rPr>
              <a:t>Left-over adapter sequences in the reads must be removed</a:t>
            </a:r>
          </a:p>
          <a:p>
            <a:pPr lvl="1">
              <a:spcBef>
                <a:spcPts val="600"/>
              </a:spcBef>
              <a:spcAft>
                <a:spcPts val="600"/>
              </a:spcAft>
            </a:pPr>
            <a:endParaRPr lang="en-US" sz="2000" dirty="0">
              <a:solidFill>
                <a:srgbClr val="000000"/>
              </a:solidFill>
              <a:latin typeface="Arial" charset="0"/>
            </a:endParaRPr>
          </a:p>
          <a:p>
            <a:pPr lvl="1">
              <a:spcBef>
                <a:spcPts val="600"/>
              </a:spcBef>
              <a:spcAft>
                <a:spcPts val="600"/>
              </a:spcAft>
            </a:pPr>
            <a:r>
              <a:rPr lang="en-US" sz="2000" dirty="0">
                <a:solidFill>
                  <a:srgbClr val="000000"/>
                </a:solidFill>
                <a:latin typeface="Arial" charset="0"/>
              </a:rPr>
              <a:t>After trimming: rerun the data through </a:t>
            </a:r>
            <a:r>
              <a:rPr lang="en-US" sz="2000" dirty="0" err="1">
                <a:solidFill>
                  <a:srgbClr val="000000"/>
                </a:solidFill>
                <a:latin typeface="Arial" charset="0"/>
              </a:rPr>
              <a:t>FastQC</a:t>
            </a:r>
            <a:r>
              <a:rPr lang="en-US" sz="2000" dirty="0">
                <a:solidFill>
                  <a:srgbClr val="000000"/>
                </a:solidFill>
                <a:latin typeface="Arial" charset="0"/>
              </a:rPr>
              <a:t> to check the resulting data</a:t>
            </a:r>
          </a:p>
        </p:txBody>
      </p:sp>
    </p:spTree>
    <p:extLst>
      <p:ext uri="{BB962C8B-B14F-4D97-AF65-F5344CB8AC3E}">
        <p14:creationId xmlns:p14="http://schemas.microsoft.com/office/powerpoint/2010/main" val="120760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P spid="112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57200" y="357959"/>
            <a:ext cx="8229600" cy="1200329"/>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5" name="Rettangolo 4"/>
          <p:cNvSpPr/>
          <p:nvPr/>
        </p:nvSpPr>
        <p:spPr>
          <a:xfrm>
            <a:off x="510616" y="1765881"/>
            <a:ext cx="8122768" cy="3631763"/>
          </a:xfrm>
          <a:prstGeom prst="rect">
            <a:avLst/>
          </a:prstGeom>
        </p:spPr>
        <p:txBody>
          <a:bodyPr wrap="square">
            <a:spAutoFit/>
          </a:bodyPr>
          <a:lstStyle/>
          <a:p>
            <a:pPr marL="457200" indent="-457200">
              <a:spcAft>
                <a:spcPts val="1200"/>
              </a:spcAft>
              <a:buClr>
                <a:srgbClr val="0080FF"/>
              </a:buClr>
              <a:buSzPct val="100000"/>
              <a:buFont typeface="Arial"/>
              <a:buChar char="•"/>
            </a:pPr>
            <a:r>
              <a:rPr lang="en-GB" sz="4000" dirty="0" err="1">
                <a:latin typeface="Arial"/>
                <a:cs typeface="Arial"/>
              </a:rPr>
              <a:t>Transcriptomics</a:t>
            </a:r>
            <a:r>
              <a:rPr lang="en-GB" sz="4000" dirty="0">
                <a:latin typeface="Arial"/>
                <a:cs typeface="Arial"/>
              </a:rPr>
              <a:t> today</a:t>
            </a:r>
          </a:p>
          <a:p>
            <a:pPr marL="457200" indent="-457200">
              <a:spcAft>
                <a:spcPts val="1200"/>
              </a:spcAft>
              <a:buClr>
                <a:srgbClr val="0080FF"/>
              </a:buClr>
              <a:buSzPct val="100000"/>
              <a:buFont typeface="Arial"/>
              <a:buChar char="•"/>
            </a:pPr>
            <a:r>
              <a:rPr lang="en-GB" sz="4000" dirty="0">
                <a:latin typeface="Arial"/>
                <a:cs typeface="Arial"/>
              </a:rPr>
              <a:t>RNA-</a:t>
            </a:r>
            <a:r>
              <a:rPr lang="en-GB" sz="4000" dirty="0" err="1">
                <a:latin typeface="Arial"/>
                <a:cs typeface="Arial"/>
              </a:rPr>
              <a:t>seq</a:t>
            </a:r>
            <a:r>
              <a:rPr lang="en-GB" sz="4000" dirty="0">
                <a:latin typeface="Arial"/>
                <a:cs typeface="Arial"/>
              </a:rPr>
              <a:t> features and advantages</a:t>
            </a:r>
          </a:p>
          <a:p>
            <a:pPr marL="457200" indent="-457200">
              <a:spcAft>
                <a:spcPts val="1200"/>
              </a:spcAft>
              <a:buClr>
                <a:srgbClr val="0080FF"/>
              </a:buClr>
              <a:buSzPct val="100000"/>
              <a:buFont typeface="Arial"/>
              <a:buChar char="•"/>
            </a:pPr>
            <a:r>
              <a:rPr lang="en-GB" sz="4000" dirty="0" err="1">
                <a:latin typeface="Arial"/>
                <a:cs typeface="Arial"/>
              </a:rPr>
              <a:t>Transcriptome</a:t>
            </a:r>
            <a:r>
              <a:rPr lang="en-GB" sz="4000" dirty="0">
                <a:latin typeface="Arial"/>
                <a:cs typeface="Arial"/>
              </a:rPr>
              <a:t> sequencing goals</a:t>
            </a:r>
          </a:p>
          <a:p>
            <a:pPr marL="457200" indent="-457200">
              <a:spcAft>
                <a:spcPts val="1200"/>
              </a:spcAft>
              <a:buClr>
                <a:srgbClr val="0080FF"/>
              </a:buClr>
              <a:buSzPct val="100000"/>
              <a:buFont typeface="Arial"/>
              <a:buChar char="•"/>
            </a:pPr>
            <a:r>
              <a:rPr lang="en-GB" sz="4000" dirty="0">
                <a:latin typeface="Arial"/>
                <a:cs typeface="Arial"/>
              </a:rPr>
              <a:t>Analysis pipelines</a:t>
            </a:r>
          </a:p>
        </p:txBody>
      </p:sp>
    </p:spTree>
    <p:extLst>
      <p:ext uri="{BB962C8B-B14F-4D97-AF65-F5344CB8AC3E}">
        <p14:creationId xmlns:p14="http://schemas.microsoft.com/office/powerpoint/2010/main" val="269216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9"/>
          <p:cNvGrpSpPr>
            <a:grpSpLocks/>
          </p:cNvGrpSpPr>
          <p:nvPr/>
        </p:nvGrpSpPr>
        <p:grpSpPr bwMode="auto">
          <a:xfrm>
            <a:off x="109538" y="2554288"/>
            <a:ext cx="4406900" cy="3675062"/>
            <a:chOff x="109569" y="2190010"/>
            <a:chExt cx="4407647" cy="3675067"/>
          </a:xfrm>
        </p:grpSpPr>
        <p:pic>
          <p:nvPicPr>
            <p:cNvPr id="107526"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7"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Before quality trimming</a:t>
              </a:r>
            </a:p>
          </p:txBody>
        </p:sp>
      </p:grpSp>
      <p:grpSp>
        <p:nvGrpSpPr>
          <p:cNvPr id="7" name="Group 6"/>
          <p:cNvGrpSpPr>
            <a:grpSpLocks/>
          </p:cNvGrpSpPr>
          <p:nvPr/>
        </p:nvGrpSpPr>
        <p:grpSpPr bwMode="auto">
          <a:xfrm>
            <a:off x="4627563" y="2554288"/>
            <a:ext cx="4406900" cy="3675062"/>
            <a:chOff x="4626785" y="2190010"/>
            <a:chExt cx="4407647" cy="3675067"/>
          </a:xfrm>
        </p:grpSpPr>
        <p:pic>
          <p:nvPicPr>
            <p:cNvPr id="107524"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5"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After quality trimming</a:t>
              </a:r>
            </a:p>
          </p:txBody>
        </p:sp>
      </p:grpSp>
      <p:sp>
        <p:nvSpPr>
          <p:cNvPr id="107523" name="Title 1"/>
          <p:cNvSpPr txBox="1">
            <a:spLocks/>
          </p:cNvSpPr>
          <p:nvPr/>
        </p:nvSpPr>
        <p:spPr bwMode="auto">
          <a:xfrm>
            <a:off x="457200" y="1301750"/>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a:t>
            </a:r>
          </a:p>
          <a:p>
            <a:pPr algn="ctr" eaLnBrk="1" hangingPunct="1">
              <a:lnSpc>
                <a:spcPct val="130000"/>
              </a:lnSpc>
            </a:pPr>
            <a:r>
              <a:rPr lang="en-US" sz="1800" b="1" dirty="0">
                <a:solidFill>
                  <a:srgbClr val="000000"/>
                </a:solidFill>
                <a:latin typeface="Arial" charset="0"/>
                <a:cs typeface="Arial" charset="0"/>
              </a:rPr>
              <a:t>Quality Checks</a:t>
            </a:r>
          </a:p>
        </p:txBody>
      </p:sp>
    </p:spTree>
    <p:extLst>
      <p:ext uri="{BB962C8B-B14F-4D97-AF65-F5344CB8AC3E}">
        <p14:creationId xmlns:p14="http://schemas.microsoft.com/office/powerpoint/2010/main" val="427557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37084"/>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Transcriptome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goals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257975" y="2068419"/>
            <a:ext cx="3138555" cy="859536"/>
          </a:xfrm>
          <a:prstGeom prst="rect">
            <a:avLst/>
          </a:prstGeom>
          <a:solidFill>
            <a:srgbClr val="0080FF">
              <a:alpha val="24000"/>
            </a:srgbClr>
          </a:solidFill>
          <a:effectLst/>
        </p:spPr>
        <p:txBody>
          <a:bodyPr wrap="square" anchor="ctr">
            <a:spAutoFit/>
          </a:bodyPr>
          <a:lstStyle/>
          <a:p>
            <a:pPr algn="ctr"/>
            <a:r>
              <a:rPr lang="it-IT" sz="3200" dirty="0" err="1">
                <a:latin typeface="Arial"/>
                <a:cs typeface="Arial"/>
              </a:rPr>
              <a:t>mRNAs</a:t>
            </a:r>
            <a:endParaRPr lang="it-IT" sz="3200" dirty="0">
              <a:latin typeface="Arial"/>
              <a:cs typeface="Arial"/>
            </a:endParaRPr>
          </a:p>
        </p:txBody>
      </p:sp>
      <p:sp>
        <p:nvSpPr>
          <p:cNvPr id="12" name="Rettangolo 11"/>
          <p:cNvSpPr/>
          <p:nvPr/>
        </p:nvSpPr>
        <p:spPr>
          <a:xfrm>
            <a:off x="3430020" y="2074433"/>
            <a:ext cx="1800000" cy="853522"/>
          </a:xfrm>
          <a:prstGeom prst="rect">
            <a:avLst/>
          </a:prstGeom>
          <a:solidFill>
            <a:srgbClr val="008080">
              <a:alpha val="44000"/>
            </a:srgbClr>
          </a:solidFill>
          <a:effectLst/>
        </p:spPr>
        <p:txBody>
          <a:bodyPr wrap="square" anchor="ctr">
            <a:spAutoFit/>
          </a:bodyPr>
          <a:lstStyle/>
          <a:p>
            <a:pPr algn="ctr"/>
            <a:r>
              <a:rPr lang="it-IT" sz="2800" dirty="0">
                <a:latin typeface="Arial"/>
                <a:cs typeface="Arial"/>
              </a:rPr>
              <a:t>&gt;200 nt Long</a:t>
            </a:r>
          </a:p>
        </p:txBody>
      </p:sp>
      <p:sp>
        <p:nvSpPr>
          <p:cNvPr id="15" name="Rettangolo 14"/>
          <p:cNvSpPr/>
          <p:nvPr/>
        </p:nvSpPr>
        <p:spPr>
          <a:xfrm>
            <a:off x="257975" y="1429294"/>
            <a:ext cx="3138555" cy="594360"/>
          </a:xfrm>
          <a:prstGeom prst="rect">
            <a:avLst/>
          </a:prstGeom>
          <a:solidFill>
            <a:srgbClr val="0080FF">
              <a:alpha val="73000"/>
            </a:srgbClr>
          </a:solidFill>
          <a:effectLst/>
        </p:spPr>
        <p:txBody>
          <a:bodyPr wrap="square" anchor="ctr">
            <a:spAutoFit/>
          </a:bodyPr>
          <a:lstStyle/>
          <a:p>
            <a:pPr algn="ctr"/>
            <a:r>
              <a:rPr lang="it-IT" sz="3200" dirty="0">
                <a:latin typeface="Arial"/>
                <a:cs typeface="Arial"/>
              </a:rPr>
              <a:t>CODING</a:t>
            </a:r>
          </a:p>
        </p:txBody>
      </p:sp>
      <p:sp>
        <p:nvSpPr>
          <p:cNvPr id="16" name="Rettangolo 15"/>
          <p:cNvSpPr/>
          <p:nvPr/>
        </p:nvSpPr>
        <p:spPr>
          <a:xfrm>
            <a:off x="3430019" y="1434404"/>
            <a:ext cx="5437083" cy="594360"/>
          </a:xfrm>
          <a:prstGeom prst="rect">
            <a:avLst/>
          </a:prstGeom>
          <a:solidFill>
            <a:srgbClr val="008080">
              <a:alpha val="69000"/>
            </a:srgbClr>
          </a:solidFill>
          <a:effectLst/>
        </p:spPr>
        <p:txBody>
          <a:bodyPr wrap="square" anchor="ctr">
            <a:spAutoFit/>
          </a:bodyPr>
          <a:lstStyle/>
          <a:p>
            <a:pPr algn="ctr"/>
            <a:r>
              <a:rPr lang="it-IT" sz="3200" dirty="0">
                <a:latin typeface="Arial"/>
                <a:cs typeface="Arial"/>
              </a:rPr>
              <a:t>NON-CODING </a:t>
            </a:r>
            <a:r>
              <a:rPr lang="it-IT" sz="3200" dirty="0" err="1">
                <a:latin typeface="Arial"/>
                <a:cs typeface="Arial"/>
              </a:rPr>
              <a:t>ncRNAs</a:t>
            </a:r>
            <a:endParaRPr lang="it-IT" sz="3200" dirty="0">
              <a:latin typeface="Arial"/>
              <a:cs typeface="Arial"/>
            </a:endParaRPr>
          </a:p>
        </p:txBody>
      </p:sp>
      <p:sp>
        <p:nvSpPr>
          <p:cNvPr id="11" name="Rettangolo 10"/>
          <p:cNvSpPr/>
          <p:nvPr/>
        </p:nvSpPr>
        <p:spPr>
          <a:xfrm>
            <a:off x="5243370" y="2074433"/>
            <a:ext cx="1800000" cy="853522"/>
          </a:xfrm>
          <a:prstGeom prst="rect">
            <a:avLst/>
          </a:prstGeom>
          <a:solidFill>
            <a:srgbClr val="008080">
              <a:alpha val="31000"/>
            </a:srgbClr>
          </a:solidFill>
          <a:effectLst/>
        </p:spPr>
        <p:txBody>
          <a:bodyPr wrap="square" anchor="ctr">
            <a:spAutoFit/>
          </a:bodyPr>
          <a:lstStyle/>
          <a:p>
            <a:pPr algn="ctr"/>
            <a:r>
              <a:rPr lang="it-IT" sz="2800" dirty="0">
                <a:latin typeface="Arial"/>
                <a:cs typeface="Arial"/>
              </a:rPr>
              <a:t>200-30</a:t>
            </a:r>
          </a:p>
          <a:p>
            <a:pPr algn="ctr"/>
            <a:r>
              <a:rPr lang="it-IT" sz="2800" dirty="0">
                <a:latin typeface="Arial"/>
                <a:cs typeface="Arial"/>
              </a:rPr>
              <a:t>Medium</a:t>
            </a:r>
          </a:p>
        </p:txBody>
      </p:sp>
      <p:sp>
        <p:nvSpPr>
          <p:cNvPr id="13" name="Rettangolo 12"/>
          <p:cNvSpPr/>
          <p:nvPr/>
        </p:nvSpPr>
        <p:spPr>
          <a:xfrm>
            <a:off x="7061910" y="2074433"/>
            <a:ext cx="1800000" cy="853522"/>
          </a:xfrm>
          <a:prstGeom prst="rect">
            <a:avLst/>
          </a:prstGeom>
          <a:solidFill>
            <a:srgbClr val="008080">
              <a:alpha val="16000"/>
            </a:srgbClr>
          </a:solidFill>
          <a:effectLst/>
        </p:spPr>
        <p:txBody>
          <a:bodyPr wrap="square" anchor="ctr">
            <a:spAutoFit/>
          </a:bodyPr>
          <a:lstStyle/>
          <a:p>
            <a:pPr algn="ctr"/>
            <a:r>
              <a:rPr lang="it-IT" sz="2800" dirty="0">
                <a:latin typeface="Arial"/>
                <a:cs typeface="Arial"/>
              </a:rPr>
              <a:t>&lt;30</a:t>
            </a:r>
          </a:p>
          <a:p>
            <a:pPr algn="ctr"/>
            <a:r>
              <a:rPr lang="it-IT" sz="2800" dirty="0">
                <a:latin typeface="Arial"/>
                <a:cs typeface="Arial"/>
              </a:rPr>
              <a:t>Short</a:t>
            </a:r>
          </a:p>
        </p:txBody>
      </p:sp>
      <p:sp>
        <p:nvSpPr>
          <p:cNvPr id="40" name="Rettangolo 39"/>
          <p:cNvSpPr/>
          <p:nvPr/>
        </p:nvSpPr>
        <p:spPr>
          <a:xfrm>
            <a:off x="252210" y="799250"/>
            <a:ext cx="4263298" cy="594360"/>
          </a:xfrm>
          <a:prstGeom prst="rect">
            <a:avLst/>
          </a:prstGeom>
          <a:solidFill>
            <a:schemeClr val="accent1">
              <a:alpha val="41000"/>
            </a:schemeClr>
          </a:solidFill>
        </p:spPr>
        <p:txBody>
          <a:bodyPr wrap="square" anchor="ctr">
            <a:spAutoFit/>
          </a:bodyPr>
          <a:lstStyle/>
          <a:p>
            <a:pPr algn="ctr"/>
            <a:r>
              <a:rPr lang="it-IT" sz="3200" dirty="0">
                <a:latin typeface="Arial"/>
                <a:cs typeface="Arial"/>
              </a:rPr>
              <a:t>QUALITY</a:t>
            </a:r>
          </a:p>
        </p:txBody>
      </p:sp>
      <p:sp>
        <p:nvSpPr>
          <p:cNvPr id="41" name="Rettangolo 40"/>
          <p:cNvSpPr/>
          <p:nvPr/>
        </p:nvSpPr>
        <p:spPr>
          <a:xfrm>
            <a:off x="4557244" y="799250"/>
            <a:ext cx="4299298" cy="594360"/>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7" name="Rettangolo 16"/>
          <p:cNvSpPr/>
          <p:nvPr/>
        </p:nvSpPr>
        <p:spPr>
          <a:xfrm>
            <a:off x="129166" y="4378309"/>
            <a:ext cx="4428078" cy="238147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Identification</a:t>
            </a:r>
            <a:r>
              <a:rPr lang="it-IT" sz="2400" dirty="0">
                <a:solidFill>
                  <a:srgbClr val="0000FF"/>
                </a:solidFill>
                <a:latin typeface="Arial"/>
                <a:cs typeface="Arial"/>
              </a:rPr>
              <a:t>/</a:t>
            </a:r>
            <a:r>
              <a:rPr lang="it-IT" sz="2400" dirty="0" err="1">
                <a:solidFill>
                  <a:srgbClr val="0000FF"/>
                </a:solidFill>
                <a:latin typeface="Arial"/>
                <a:cs typeface="Arial"/>
              </a:rPr>
              <a:t>discovery</a:t>
            </a:r>
            <a:r>
              <a:rPr lang="it-IT" sz="2400" dirty="0">
                <a:solidFill>
                  <a:srgbClr val="0000FF"/>
                </a:solidFill>
                <a:latin typeface="Arial"/>
                <a:cs typeface="Arial"/>
              </a:rPr>
              <a:t> of </a:t>
            </a:r>
            <a:r>
              <a:rPr lang="it-IT" sz="2400" dirty="0" err="1">
                <a:solidFill>
                  <a:srgbClr val="0000FF"/>
                </a:solidFill>
                <a:latin typeface="Arial"/>
                <a:cs typeface="Arial"/>
              </a:rPr>
              <a:t>expressed</a:t>
            </a:r>
            <a:r>
              <a:rPr lang="it-IT" sz="2400" dirty="0">
                <a:solidFill>
                  <a:srgbClr val="0000FF"/>
                </a:solidFill>
                <a:latin typeface="Arial"/>
                <a:cs typeface="Arial"/>
              </a:rPr>
              <a:t> </a:t>
            </a:r>
            <a:r>
              <a:rPr lang="it-IT" sz="2400" cap="all" dirty="0" err="1">
                <a:solidFill>
                  <a:srgbClr val="0000FF"/>
                </a:solidFill>
                <a:latin typeface="Arial"/>
                <a:cs typeface="Arial"/>
              </a:rPr>
              <a:t>Transcript</a:t>
            </a:r>
            <a:r>
              <a:rPr lang="it-IT" sz="2400" dirty="0">
                <a:solidFill>
                  <a:srgbClr val="0000FF"/>
                </a:solidFill>
                <a:latin typeface="Arial"/>
                <a:cs typeface="Arial"/>
              </a:rPr>
              <a:t> </a:t>
            </a:r>
            <a:r>
              <a:rPr lang="it-IT" sz="2400" dirty="0" err="1">
                <a:solidFill>
                  <a:srgbClr val="0000FF"/>
                </a:solidFill>
                <a:latin typeface="Arial"/>
                <a:cs typeface="Arial"/>
              </a:rPr>
              <a:t>isoforms</a:t>
            </a:r>
            <a:endParaRPr lang="it-IT" sz="2400" dirty="0">
              <a:solidFill>
                <a:srgbClr val="0000FF"/>
              </a:solidFill>
              <a:latin typeface="Arial"/>
              <a:cs typeface="Arial"/>
            </a:endParaRPr>
          </a:p>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Isoform</a:t>
            </a:r>
            <a:r>
              <a:rPr lang="it-IT" sz="2400" dirty="0">
                <a:solidFill>
                  <a:srgbClr val="0000FF"/>
                </a:solidFill>
                <a:latin typeface="Arial"/>
                <a:cs typeface="Arial"/>
              </a:rPr>
              <a:t> </a:t>
            </a:r>
            <a:r>
              <a:rPr lang="it-IT" sz="2400" dirty="0" err="1">
                <a:solidFill>
                  <a:srgbClr val="0000FF"/>
                </a:solidFill>
                <a:latin typeface="Arial"/>
                <a:cs typeface="Arial"/>
              </a:rPr>
              <a:t>quantification</a:t>
            </a:r>
            <a:r>
              <a:rPr lang="it-IT" sz="2400" dirty="0">
                <a:solidFill>
                  <a:srgbClr val="0000FF"/>
                </a:solidFill>
                <a:latin typeface="Arial"/>
                <a:cs typeface="Arial"/>
              </a:rPr>
              <a:t> and DE</a:t>
            </a:r>
          </a:p>
          <a:p>
            <a:pPr>
              <a:buFont typeface="Arial"/>
              <a:buChar char="•"/>
            </a:pPr>
            <a:r>
              <a:rPr lang="it-IT" sz="2400" dirty="0">
                <a:solidFill>
                  <a:srgbClr val="0000FF"/>
                </a:solidFill>
                <a:latin typeface="Arial"/>
                <a:cs typeface="Arial"/>
              </a:rPr>
              <a:t> Alternative </a:t>
            </a:r>
            <a:r>
              <a:rPr lang="it-IT" sz="2400" dirty="0" err="1">
                <a:solidFill>
                  <a:srgbClr val="0000FF"/>
                </a:solidFill>
                <a:latin typeface="Arial"/>
                <a:cs typeface="Arial"/>
              </a:rPr>
              <a:t>splicing</a:t>
            </a:r>
            <a:r>
              <a:rPr lang="it-IT" sz="2400" dirty="0">
                <a:solidFill>
                  <a:srgbClr val="0000FF"/>
                </a:solidFill>
                <a:latin typeface="Arial"/>
                <a:cs typeface="Arial"/>
              </a:rPr>
              <a:t> (AS) </a:t>
            </a:r>
            <a:r>
              <a:rPr lang="it-IT" sz="2400" dirty="0" err="1">
                <a:solidFill>
                  <a:srgbClr val="0000FF"/>
                </a:solidFill>
                <a:latin typeface="Arial"/>
                <a:cs typeface="Arial"/>
              </a:rPr>
              <a:t>events</a:t>
            </a:r>
            <a:r>
              <a:rPr lang="it-IT" sz="2400" dirty="0">
                <a:solidFill>
                  <a:srgbClr val="0000FF"/>
                </a:solidFill>
                <a:latin typeface="Arial"/>
                <a:cs typeface="Arial"/>
              </a:rPr>
              <a:t> </a:t>
            </a:r>
          </a:p>
        </p:txBody>
      </p:sp>
      <p:sp>
        <p:nvSpPr>
          <p:cNvPr id="18" name="Rettangolo 17"/>
          <p:cNvSpPr/>
          <p:nvPr/>
        </p:nvSpPr>
        <p:spPr>
          <a:xfrm>
            <a:off x="129166" y="2993133"/>
            <a:ext cx="4428078" cy="131005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90"/>
                </a:solidFill>
                <a:latin typeface="Arial"/>
                <a:cs typeface="Arial"/>
              </a:rPr>
              <a:t> GENES </a:t>
            </a:r>
            <a:r>
              <a:rPr lang="it-IT" sz="2400" dirty="0" err="1">
                <a:solidFill>
                  <a:srgbClr val="000090"/>
                </a:solidFill>
                <a:latin typeface="Arial"/>
                <a:cs typeface="Arial"/>
              </a:rPr>
              <a:t>identification</a:t>
            </a:r>
            <a:r>
              <a:rPr lang="it-IT" sz="2400" dirty="0">
                <a:solidFill>
                  <a:srgbClr val="000090"/>
                </a:solidFill>
                <a:latin typeface="Arial"/>
                <a:cs typeface="Arial"/>
              </a:rPr>
              <a:t>/</a:t>
            </a:r>
            <a:r>
              <a:rPr lang="it-IT" sz="2400" dirty="0" err="1">
                <a:solidFill>
                  <a:srgbClr val="000090"/>
                </a:solidFill>
                <a:latin typeface="Arial"/>
                <a:cs typeface="Arial"/>
              </a:rPr>
              <a:t>discovery</a:t>
            </a:r>
            <a:r>
              <a:rPr lang="it-IT" sz="2400" dirty="0">
                <a:solidFill>
                  <a:srgbClr val="000090"/>
                </a:solidFill>
                <a:latin typeface="Arial"/>
                <a:cs typeface="Arial"/>
              </a:rPr>
              <a:t> and </a:t>
            </a:r>
            <a:r>
              <a:rPr lang="it-IT" sz="2400" dirty="0" err="1">
                <a:solidFill>
                  <a:srgbClr val="000090"/>
                </a:solidFill>
                <a:latin typeface="Arial"/>
                <a:cs typeface="Arial"/>
              </a:rPr>
              <a:t>quantification</a:t>
            </a:r>
            <a:endParaRPr lang="it-IT" sz="2400" dirty="0">
              <a:solidFill>
                <a:srgbClr val="000090"/>
              </a:solidFill>
              <a:latin typeface="Arial"/>
              <a:cs typeface="Arial"/>
            </a:endParaRPr>
          </a:p>
          <a:p>
            <a:pPr>
              <a:buFont typeface="Arial"/>
              <a:buChar char="•"/>
            </a:pPr>
            <a:r>
              <a:rPr lang="it-IT" sz="2400" dirty="0">
                <a:solidFill>
                  <a:srgbClr val="000090"/>
                </a:solidFill>
                <a:latin typeface="Arial"/>
                <a:cs typeface="Arial"/>
              </a:rPr>
              <a:t> </a:t>
            </a:r>
            <a:r>
              <a:rPr lang="it-IT" sz="2400" dirty="0" err="1">
                <a:solidFill>
                  <a:srgbClr val="000090"/>
                </a:solidFill>
                <a:latin typeface="Arial"/>
                <a:cs typeface="Arial"/>
              </a:rPr>
              <a:t>Differential</a:t>
            </a:r>
            <a:r>
              <a:rPr lang="it-IT" sz="2400" dirty="0">
                <a:solidFill>
                  <a:srgbClr val="000090"/>
                </a:solidFill>
                <a:latin typeface="Arial"/>
                <a:cs typeface="Arial"/>
              </a:rPr>
              <a:t> </a:t>
            </a:r>
            <a:r>
              <a:rPr lang="it-IT" sz="2400" dirty="0" err="1">
                <a:solidFill>
                  <a:srgbClr val="000090"/>
                </a:solidFill>
                <a:latin typeface="Arial"/>
                <a:cs typeface="Arial"/>
              </a:rPr>
              <a:t>expression</a:t>
            </a:r>
            <a:r>
              <a:rPr lang="it-IT" sz="2400" dirty="0">
                <a:solidFill>
                  <a:srgbClr val="000090"/>
                </a:solidFill>
                <a:latin typeface="Arial"/>
                <a:cs typeface="Arial"/>
              </a:rPr>
              <a:t> (DE) </a:t>
            </a:r>
          </a:p>
        </p:txBody>
      </p:sp>
      <p:sp>
        <p:nvSpPr>
          <p:cNvPr id="19" name="Rettangolo 18"/>
          <p:cNvSpPr/>
          <p:nvPr/>
        </p:nvSpPr>
        <p:spPr>
          <a:xfrm>
            <a:off x="4643886" y="5668736"/>
            <a:ext cx="4396127" cy="109060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Small </a:t>
            </a:r>
            <a:r>
              <a:rPr lang="it-IT" sz="2400" dirty="0" err="1">
                <a:latin typeface="Arial"/>
                <a:cs typeface="Arial"/>
              </a:rPr>
              <a:t>RNAs</a:t>
            </a:r>
            <a:r>
              <a:rPr lang="it-IT" sz="2400" dirty="0">
                <a:latin typeface="Arial"/>
                <a:cs typeface="Arial"/>
              </a:rPr>
              <a:t> (</a:t>
            </a:r>
            <a:r>
              <a:rPr lang="it-IT" sz="2400" dirty="0" err="1">
                <a:latin typeface="Arial"/>
                <a:cs typeface="Arial"/>
              </a:rPr>
              <a:t>sRNAs</a:t>
            </a:r>
            <a:r>
              <a:rPr lang="it-IT" sz="2400" dirty="0">
                <a:latin typeface="Arial"/>
                <a:cs typeface="Arial"/>
              </a:rPr>
              <a:t>) </a:t>
            </a:r>
            <a:r>
              <a:rPr lang="it-IT" sz="2400" dirty="0" err="1">
                <a:latin typeface="Arial"/>
                <a:cs typeface="Arial"/>
              </a:rPr>
              <a:t>quantification</a:t>
            </a:r>
            <a:r>
              <a:rPr lang="it-IT" sz="2400" dirty="0">
                <a:latin typeface="Arial"/>
                <a:cs typeface="Arial"/>
              </a:rPr>
              <a:t>, </a:t>
            </a:r>
            <a:r>
              <a:rPr lang="it-IT" sz="2400" dirty="0" err="1">
                <a:latin typeface="Arial"/>
                <a:cs typeface="Arial"/>
              </a:rPr>
              <a:t>discovery</a:t>
            </a:r>
            <a:r>
              <a:rPr lang="it-IT" sz="2400" dirty="0">
                <a:latin typeface="Arial"/>
                <a:cs typeface="Arial"/>
              </a:rPr>
              <a:t> and </a:t>
            </a:r>
            <a:r>
              <a:rPr lang="it-IT" sz="2400" dirty="0" err="1">
                <a:latin typeface="Arial"/>
                <a:cs typeface="Arial"/>
              </a:rPr>
              <a:t>characterisation</a:t>
            </a:r>
            <a:r>
              <a:rPr lang="it-IT" sz="2400" dirty="0">
                <a:latin typeface="Arial"/>
                <a:cs typeface="Arial"/>
              </a:rPr>
              <a:t>, DE</a:t>
            </a:r>
          </a:p>
        </p:txBody>
      </p:sp>
      <p:sp>
        <p:nvSpPr>
          <p:cNvPr id="20" name="Rettangolo 19"/>
          <p:cNvSpPr/>
          <p:nvPr/>
        </p:nvSpPr>
        <p:spPr>
          <a:xfrm>
            <a:off x="4645959" y="4164557"/>
            <a:ext cx="4396127" cy="1072312"/>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Identification</a:t>
            </a:r>
            <a:r>
              <a:rPr lang="it-IT" sz="2400" dirty="0">
                <a:latin typeface="Arial"/>
                <a:cs typeface="Arial"/>
              </a:rPr>
              <a:t> </a:t>
            </a:r>
            <a:r>
              <a:rPr lang="it-IT" sz="2400" dirty="0" err="1">
                <a:latin typeface="Arial"/>
                <a:cs typeface="Arial"/>
              </a:rPr>
              <a:t>of</a:t>
            </a:r>
            <a:r>
              <a:rPr lang="it-IT" sz="2400" dirty="0">
                <a:latin typeface="Arial"/>
                <a:cs typeface="Arial"/>
              </a:rPr>
              <a:t> </a:t>
            </a:r>
            <a:r>
              <a:rPr lang="it-IT" sz="2400" dirty="0" err="1">
                <a:latin typeface="Arial"/>
                <a:cs typeface="Arial"/>
              </a:rPr>
              <a:t>chimeric</a:t>
            </a:r>
            <a:r>
              <a:rPr lang="it-IT" sz="2400" dirty="0">
                <a:latin typeface="Arial"/>
                <a:cs typeface="Arial"/>
              </a:rPr>
              <a:t> </a:t>
            </a:r>
            <a:r>
              <a:rPr lang="it-IT" sz="2400" dirty="0" err="1">
                <a:latin typeface="Arial"/>
                <a:cs typeface="Arial"/>
              </a:rPr>
              <a:t>transcripts</a:t>
            </a:r>
            <a:r>
              <a:rPr lang="it-IT" sz="2400" dirty="0">
                <a:latin typeface="Arial"/>
                <a:cs typeface="Arial"/>
              </a:rPr>
              <a:t> from gene fusion </a:t>
            </a:r>
            <a:r>
              <a:rPr lang="it-IT" sz="2400" dirty="0" err="1">
                <a:latin typeface="Arial"/>
                <a:cs typeface="Arial"/>
              </a:rPr>
              <a:t>events</a:t>
            </a:r>
            <a:endParaRPr lang="it-IT" sz="2400" dirty="0">
              <a:latin typeface="Arial"/>
              <a:cs typeface="Arial"/>
            </a:endParaRPr>
          </a:p>
        </p:txBody>
      </p:sp>
      <p:sp>
        <p:nvSpPr>
          <p:cNvPr id="21" name="Rettangolo 20"/>
          <p:cNvSpPr/>
          <p:nvPr/>
        </p:nvSpPr>
        <p:spPr>
          <a:xfrm>
            <a:off x="4643883" y="5258546"/>
            <a:ext cx="4396130"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Transplicing</a:t>
            </a:r>
            <a:endParaRPr lang="it-IT" sz="2400" dirty="0">
              <a:latin typeface="Arial"/>
            </a:endParaRPr>
          </a:p>
        </p:txBody>
      </p:sp>
      <p:sp>
        <p:nvSpPr>
          <p:cNvPr id="22" name="Rettangolo 21"/>
          <p:cNvSpPr/>
          <p:nvPr/>
        </p:nvSpPr>
        <p:spPr>
          <a:xfrm>
            <a:off x="4643885" y="3403323"/>
            <a:ext cx="4405589" cy="739557"/>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RNA Editing / </a:t>
            </a:r>
            <a:r>
              <a:rPr lang="it-IT" sz="2400" dirty="0" err="1">
                <a:latin typeface="Arial"/>
                <a:cs typeface="Arial"/>
              </a:rPr>
              <a:t>Chemical</a:t>
            </a:r>
            <a:r>
              <a:rPr lang="it-IT" sz="2400" dirty="0">
                <a:latin typeface="Arial"/>
                <a:cs typeface="Arial"/>
              </a:rPr>
              <a:t> </a:t>
            </a:r>
            <a:r>
              <a:rPr lang="it-IT" sz="2400" dirty="0" err="1">
                <a:latin typeface="Arial"/>
                <a:cs typeface="Arial"/>
              </a:rPr>
              <a:t>modifications</a:t>
            </a:r>
            <a:endParaRPr lang="it-IT" sz="2400" dirty="0">
              <a:latin typeface="Arial"/>
            </a:endParaRPr>
          </a:p>
        </p:txBody>
      </p:sp>
      <p:sp>
        <p:nvSpPr>
          <p:cNvPr id="23" name="Rettangolo 22"/>
          <p:cNvSpPr/>
          <p:nvPr/>
        </p:nvSpPr>
        <p:spPr>
          <a:xfrm>
            <a:off x="4643885" y="2993133"/>
            <a:ext cx="4405589"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SNPs</a:t>
            </a:r>
            <a:r>
              <a:rPr lang="it-IT" sz="2400" dirty="0">
                <a:latin typeface="Arial"/>
                <a:cs typeface="Arial"/>
              </a:rPr>
              <a:t> and </a:t>
            </a:r>
            <a:r>
              <a:rPr lang="it-IT" sz="2400" dirty="0" err="1">
                <a:latin typeface="Arial"/>
                <a:cs typeface="Arial"/>
              </a:rPr>
              <a:t>variants</a:t>
            </a:r>
            <a:r>
              <a:rPr lang="it-IT" sz="2400" dirty="0">
                <a:latin typeface="Arial"/>
                <a:cs typeface="Arial"/>
              </a:rPr>
              <a:t> </a:t>
            </a:r>
            <a:r>
              <a:rPr lang="it-IT" sz="2400" dirty="0" err="1">
                <a:latin typeface="Arial"/>
                <a:cs typeface="Arial"/>
              </a:rPr>
              <a:t>calling</a:t>
            </a:r>
            <a:endParaRPr lang="it-IT" sz="2400" dirty="0">
              <a:latin typeface="Arial"/>
            </a:endParaRPr>
          </a:p>
        </p:txBody>
      </p:sp>
    </p:spTree>
    <p:extLst>
      <p:ext uri="{BB962C8B-B14F-4D97-AF65-F5344CB8AC3E}">
        <p14:creationId xmlns:p14="http://schemas.microsoft.com/office/powerpoint/2010/main" val="349099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562909442"/>
              </p:ext>
            </p:extLst>
          </p:nvPr>
        </p:nvGraphicFramePr>
        <p:xfrm>
          <a:off x="563369" y="439219"/>
          <a:ext cx="8123431" cy="613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136459" y="1399869"/>
            <a:ext cx="1117600" cy="1193800"/>
          </a:xfrm>
          <a:prstGeom prst="rect">
            <a:avLst/>
          </a:prstGeom>
        </p:spPr>
      </p:pic>
      <p:pic>
        <p:nvPicPr>
          <p:cNvPr id="6" name="Immagine 5"/>
          <p:cNvPicPr>
            <a:picLocks noChangeAspect="1"/>
          </p:cNvPicPr>
          <p:nvPr/>
        </p:nvPicPr>
        <p:blipFill>
          <a:blip r:embed="rId8"/>
          <a:stretch>
            <a:fillRect/>
          </a:stretch>
        </p:blipFill>
        <p:spPr>
          <a:xfrm>
            <a:off x="7145904" y="1399869"/>
            <a:ext cx="1727200" cy="1143000"/>
          </a:xfrm>
          <a:prstGeom prst="rect">
            <a:avLst/>
          </a:prstGeom>
        </p:spPr>
      </p:pic>
    </p:spTree>
    <p:extLst>
      <p:ext uri="{BB962C8B-B14F-4D97-AF65-F5344CB8AC3E}">
        <p14:creationId xmlns:p14="http://schemas.microsoft.com/office/powerpoint/2010/main" val="165599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17463"/>
            <a:ext cx="8839200" cy="1143001"/>
          </a:xfrm>
        </p:spPr>
        <p:txBody>
          <a:bodyPr/>
          <a:lstStyle/>
          <a:p>
            <a:r>
              <a:rPr lang="en-US">
                <a:latin typeface="Calibri" charset="0"/>
                <a:ea typeface="ＭＳ Ｐゴシック" charset="0"/>
              </a:rPr>
              <a:t>Three RNA-seq mapping strategies</a:t>
            </a:r>
          </a:p>
        </p:txBody>
      </p:sp>
      <p:pic>
        <p:nvPicPr>
          <p:cNvPr id="16386" name="Content Placeholder 3" descr="AlignmentStrategies.jpg"/>
          <p:cNvPicPr>
            <a:picLocks noGrp="1" noChangeAspect="1"/>
          </p:cNvPicPr>
          <p:nvPr>
            <p:ph idx="1"/>
          </p:nvPr>
        </p:nvPicPr>
        <p:blipFill>
          <a:blip r:embed="rId2">
            <a:extLst>
              <a:ext uri="{28A0092B-C50C-407E-A947-70E740481C1C}">
                <a14:useLocalDpi xmlns:a14="http://schemas.microsoft.com/office/drawing/2010/main" val="0"/>
              </a:ext>
            </a:extLst>
          </a:blip>
          <a:srcRect l="5309" t="38033" r="1949" b="34047"/>
          <a:stretch>
            <a:fillRect/>
          </a:stretch>
        </p:blipFill>
        <p:spPr>
          <a:xfrm>
            <a:off x="2420938" y="3970338"/>
            <a:ext cx="3735387" cy="2364586"/>
          </a:xfrm>
        </p:spPr>
      </p:pic>
      <p:pic>
        <p:nvPicPr>
          <p:cNvPr id="16387"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624" t="4387" r="2649" b="70277"/>
          <a:stretch>
            <a:fillRect/>
          </a:stretch>
        </p:blipFill>
        <p:spPr bwMode="auto">
          <a:xfrm>
            <a:off x="329353" y="1660525"/>
            <a:ext cx="3163147" cy="1834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6388"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058" t="71445" r="-2202"/>
          <a:stretch>
            <a:fillRect/>
          </a:stretch>
        </p:blipFill>
        <p:spPr bwMode="auto">
          <a:xfrm>
            <a:off x="5070475" y="1581149"/>
            <a:ext cx="3285078" cy="203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6389" name="TextBox 3"/>
          <p:cNvSpPr txBox="1">
            <a:spLocks noChangeArrowheads="1"/>
          </p:cNvSpPr>
          <p:nvPr/>
        </p:nvSpPr>
        <p:spPr bwMode="auto">
          <a:xfrm>
            <a:off x="4710113" y="6305021"/>
            <a:ext cx="42814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Diagrams from </a:t>
            </a:r>
            <a:r>
              <a:rPr lang="en-US" sz="1200" dirty="0" err="1"/>
              <a:t>Cloonan</a:t>
            </a:r>
            <a:r>
              <a:rPr lang="en-US" sz="1200" dirty="0"/>
              <a:t> &amp; </a:t>
            </a:r>
            <a:r>
              <a:rPr lang="en-US" sz="1200" dirty="0" err="1"/>
              <a:t>Grimmond</a:t>
            </a:r>
            <a:r>
              <a:rPr lang="en-US" sz="1200" dirty="0"/>
              <a:t>, Nature Methods 2010</a:t>
            </a:r>
          </a:p>
        </p:txBody>
      </p:sp>
      <p:sp>
        <p:nvSpPr>
          <p:cNvPr id="16390" name="TextBox 5"/>
          <p:cNvSpPr txBox="1">
            <a:spLocks noChangeArrowheads="1"/>
          </p:cNvSpPr>
          <p:nvPr/>
        </p:nvSpPr>
        <p:spPr bwMode="auto">
          <a:xfrm>
            <a:off x="755650" y="1239838"/>
            <a:ext cx="27162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 novo assembly</a:t>
            </a:r>
          </a:p>
        </p:txBody>
      </p:sp>
      <p:sp>
        <p:nvSpPr>
          <p:cNvPr id="16391" name="TextBox 10"/>
          <p:cNvSpPr txBox="1">
            <a:spLocks noChangeArrowheads="1"/>
          </p:cNvSpPr>
          <p:nvPr/>
        </p:nvSpPr>
        <p:spPr bwMode="auto">
          <a:xfrm>
            <a:off x="5070475" y="1196975"/>
            <a:ext cx="317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Align to transcriptome</a:t>
            </a:r>
          </a:p>
        </p:txBody>
      </p:sp>
      <p:sp>
        <p:nvSpPr>
          <p:cNvPr id="16392" name="TextBox 11"/>
          <p:cNvSpPr txBox="1">
            <a:spLocks noChangeArrowheads="1"/>
          </p:cNvSpPr>
          <p:nvPr/>
        </p:nvSpPr>
        <p:spPr bwMode="auto">
          <a:xfrm>
            <a:off x="2420938" y="3573463"/>
            <a:ext cx="3806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Align to reference genome</a:t>
            </a:r>
          </a:p>
        </p:txBody>
      </p:sp>
    </p:spTree>
    <p:extLst>
      <p:ext uri="{BB962C8B-B14F-4D97-AF65-F5344CB8AC3E}">
        <p14:creationId xmlns:p14="http://schemas.microsoft.com/office/powerpoint/2010/main" val="3211955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9127" y="799242"/>
            <a:ext cx="9144000" cy="457200"/>
          </a:xfrm>
          <a:prstGeom prst="rect">
            <a:avLst/>
          </a:prstGeom>
          <a:noFill/>
          <a:ln w="9525">
            <a:noFill/>
            <a:miter lim="800000"/>
            <a:headEnd/>
            <a:tailEnd/>
          </a:ln>
        </p:spPr>
        <p:txBody>
          <a:bodyPr anchor="ctr">
            <a:prstTxWarp prst="textNoShape">
              <a:avLst/>
            </a:prstTxWarp>
          </a:bodyPr>
          <a:lstStyle/>
          <a:p>
            <a:endParaRPr lang="en-US" b="0" dirty="0">
              <a:latin typeface="Gill Sans MT" charset="-18"/>
            </a:endParaRPr>
          </a:p>
        </p:txBody>
      </p:sp>
      <p:sp>
        <p:nvSpPr>
          <p:cNvPr id="19" name="TextBox 18"/>
          <p:cNvSpPr txBox="1">
            <a:spLocks noChangeArrowheads="1"/>
          </p:cNvSpPr>
          <p:nvPr/>
        </p:nvSpPr>
        <p:spPr bwMode="auto">
          <a:xfrm>
            <a:off x="488476" y="5728734"/>
            <a:ext cx="8270027" cy="1077218"/>
          </a:xfrm>
          <a:prstGeom prst="rect">
            <a:avLst/>
          </a:prstGeom>
          <a:noFill/>
          <a:ln w="9525">
            <a:noFill/>
            <a:miter lim="800000"/>
            <a:headEnd/>
            <a:tailEnd/>
          </a:ln>
        </p:spPr>
        <p:txBody>
          <a:bodyPr wrap="square">
            <a:prstTxWarp prst="textNoShape">
              <a:avLst/>
            </a:prstTxWarp>
            <a:spAutoFit/>
          </a:bodyPr>
          <a:lstStyle/>
          <a:p>
            <a:pPr marL="457200" indent="-457200" algn="ctr">
              <a:buFont typeface="Arial"/>
              <a:buChar char="•"/>
            </a:pPr>
            <a:r>
              <a:rPr lang="en-US" sz="3200" b="0" dirty="0">
                <a:solidFill>
                  <a:srgbClr val="FF0000"/>
                </a:solidFill>
                <a:latin typeface="Arial"/>
                <a:cs typeface="Arial"/>
              </a:rPr>
              <a:t>RNA-</a:t>
            </a:r>
            <a:r>
              <a:rPr lang="en-US" sz="3200" dirty="0" err="1">
                <a:solidFill>
                  <a:srgbClr val="FF0000"/>
                </a:solidFill>
                <a:latin typeface="Arial"/>
                <a:cs typeface="Arial"/>
              </a:rPr>
              <a:t>s</a:t>
            </a:r>
            <a:r>
              <a:rPr lang="en-US" sz="3200" b="0" dirty="0" err="1">
                <a:solidFill>
                  <a:srgbClr val="FF0000"/>
                </a:solidFill>
                <a:latin typeface="Arial"/>
                <a:cs typeface="Arial"/>
              </a:rPr>
              <a:t>eq</a:t>
            </a:r>
            <a:r>
              <a:rPr lang="en-US" sz="3200" b="0" dirty="0">
                <a:solidFill>
                  <a:srgbClr val="FF0000"/>
                </a:solidFill>
                <a:latin typeface="Arial"/>
                <a:cs typeface="Arial"/>
              </a:rPr>
              <a:t> reads can be spliced</a:t>
            </a:r>
          </a:p>
          <a:p>
            <a:pPr marL="457200" indent="-457200" algn="ctr">
              <a:buFont typeface="Arial"/>
              <a:buChar char="•"/>
            </a:pPr>
            <a:r>
              <a:rPr lang="en-US" sz="3200" b="0" dirty="0">
                <a:solidFill>
                  <a:srgbClr val="FF0000"/>
                </a:solidFill>
                <a:latin typeface="Arial"/>
                <a:cs typeface="Arial"/>
              </a:rPr>
              <a:t>spliced reads are informative</a:t>
            </a:r>
          </a:p>
        </p:txBody>
      </p:sp>
      <p:sp>
        <p:nvSpPr>
          <p:cNvPr id="11" name="Text Box 2"/>
          <p:cNvSpPr txBox="1">
            <a:spLocks noChangeArrowheads="1"/>
          </p:cNvSpPr>
          <p:nvPr/>
        </p:nvSpPr>
        <p:spPr bwMode="auto">
          <a:xfrm>
            <a:off x="0" y="0"/>
            <a:ext cx="9144000" cy="3939539"/>
          </a:xfrm>
          <a:prstGeom prst="rect">
            <a:avLst/>
          </a:prstGeom>
          <a:noFill/>
          <a:ln w="9525">
            <a:noFill/>
            <a:miter lim="800000"/>
            <a:headEnd/>
            <a:tailEnd/>
          </a:ln>
        </p:spPr>
        <p:txBody>
          <a:bodyPr>
            <a:prstTxWarp prst="textNoShape">
              <a:avLst/>
            </a:prstTxWarp>
            <a:spAutoFit/>
          </a:bodyPr>
          <a:lstStyle/>
          <a:p>
            <a:pPr marL="49213" indent="4763" algn="ctr">
              <a:spcBef>
                <a:spcPct val="50000"/>
              </a:spcBef>
            </a:pPr>
            <a:r>
              <a:rPr lang="en-US" sz="3200" b="1" dirty="0">
                <a:solidFill>
                  <a:srgbClr val="0000FF"/>
                </a:solidFill>
                <a:effectLst>
                  <a:outerShdw blurRad="50800" dist="38100" dir="2700000">
                    <a:srgbClr val="000000">
                      <a:alpha val="43000"/>
                    </a:srgbClr>
                  </a:outerShdw>
                </a:effectLst>
                <a:latin typeface="Arial"/>
                <a:cs typeface="Arial"/>
              </a:rPr>
              <a:t>RNA-</a:t>
            </a:r>
            <a:r>
              <a:rPr lang="en-US" sz="3200" b="1" dirty="0" err="1">
                <a:solidFill>
                  <a:srgbClr val="0000FF"/>
                </a:solidFill>
                <a:effectLst>
                  <a:outerShdw blurRad="50800" dist="38100" dir="2700000">
                    <a:srgbClr val="000000">
                      <a:alpha val="43000"/>
                    </a:srgbClr>
                  </a:outerShdw>
                </a:effectLst>
                <a:latin typeface="Arial"/>
                <a:cs typeface="Arial"/>
              </a:rPr>
              <a:t>seq</a:t>
            </a:r>
            <a:r>
              <a:rPr lang="en-US" sz="3200" b="1" dirty="0">
                <a:solidFill>
                  <a:srgbClr val="0000FF"/>
                </a:solidFill>
                <a:effectLst>
                  <a:outerShdw blurRad="50800" dist="38100" dir="2700000">
                    <a:srgbClr val="000000">
                      <a:alpha val="43000"/>
                    </a:srgbClr>
                  </a:outerShdw>
                </a:effectLst>
                <a:latin typeface="Arial"/>
                <a:cs typeface="Arial"/>
              </a:rPr>
              <a:t> read to genome mapping is complex</a:t>
            </a:r>
          </a:p>
          <a:p>
            <a:pPr marL="4341813">
              <a:spcBef>
                <a:spcPct val="50000"/>
              </a:spcBef>
            </a:pPr>
            <a:r>
              <a:rPr lang="it-IT" sz="2600" b="1" dirty="0" err="1">
                <a:latin typeface="Arial"/>
                <a:cs typeface="Arial"/>
              </a:rPr>
              <a:t>Mapping</a:t>
            </a:r>
            <a:r>
              <a:rPr lang="it-IT" sz="2600" dirty="0">
                <a:latin typeface="Arial"/>
                <a:cs typeface="Arial"/>
              </a:rPr>
              <a:t>: </a:t>
            </a:r>
            <a:r>
              <a:rPr lang="it-IT" sz="2600" dirty="0" err="1">
                <a:latin typeface="Arial"/>
                <a:cs typeface="Arial"/>
              </a:rPr>
              <a:t>arranging</a:t>
            </a:r>
            <a:r>
              <a:rPr lang="it-IT" sz="2600" dirty="0">
                <a:latin typeface="Arial"/>
                <a:cs typeface="Arial"/>
              </a:rPr>
              <a:t> and </a:t>
            </a:r>
            <a:r>
              <a:rPr lang="it-IT" sz="2600" dirty="0" err="1">
                <a:latin typeface="Arial"/>
                <a:cs typeface="Arial"/>
              </a:rPr>
              <a:t>aligning</a:t>
            </a:r>
            <a:r>
              <a:rPr lang="it-IT" sz="2600" dirty="0">
                <a:latin typeface="Arial"/>
                <a:cs typeface="Arial"/>
              </a:rPr>
              <a:t> the </a:t>
            </a:r>
            <a:r>
              <a:rPr lang="it-IT" sz="2600" dirty="0" err="1">
                <a:latin typeface="Arial"/>
                <a:cs typeface="Arial"/>
              </a:rPr>
              <a:t>reads</a:t>
            </a:r>
            <a:r>
              <a:rPr lang="it-IT" sz="2600" dirty="0">
                <a:latin typeface="Arial"/>
                <a:cs typeface="Arial"/>
              </a:rPr>
              <a:t> to a </a:t>
            </a:r>
            <a:r>
              <a:rPr lang="it-IT" sz="2600" dirty="0" err="1">
                <a:latin typeface="Arial"/>
                <a:cs typeface="Arial"/>
              </a:rPr>
              <a:t>reference</a:t>
            </a:r>
            <a:r>
              <a:rPr lang="it-IT" sz="2600" dirty="0">
                <a:latin typeface="Arial"/>
                <a:cs typeface="Arial"/>
              </a:rPr>
              <a:t> </a:t>
            </a:r>
            <a:r>
              <a:rPr lang="it-IT" sz="2600" dirty="0" err="1">
                <a:latin typeface="Arial"/>
                <a:cs typeface="Arial"/>
              </a:rPr>
              <a:t>sequence</a:t>
            </a:r>
            <a:r>
              <a:rPr lang="it-IT" sz="2600" dirty="0">
                <a:latin typeface="Arial"/>
                <a:cs typeface="Arial"/>
              </a:rPr>
              <a:t> </a:t>
            </a:r>
            <a:r>
              <a:rPr lang="it-IT" sz="2600" dirty="0">
                <a:solidFill>
                  <a:schemeClr val="accent1">
                    <a:lumMod val="75000"/>
                  </a:schemeClr>
                </a:solidFill>
                <a:latin typeface="Arial"/>
                <a:cs typeface="Arial"/>
              </a:rPr>
              <a:t>(</a:t>
            </a:r>
            <a:r>
              <a:rPr lang="it-IT" sz="2600" dirty="0" err="1">
                <a:solidFill>
                  <a:schemeClr val="accent1">
                    <a:lumMod val="75000"/>
                  </a:schemeClr>
                </a:solidFill>
                <a:latin typeface="Arial"/>
                <a:cs typeface="Arial"/>
              </a:rPr>
              <a:t>r</a:t>
            </a:r>
            <a:r>
              <a:rPr lang="it-IT" sz="2600" dirty="0" err="1">
                <a:solidFill>
                  <a:schemeClr val="accent1">
                    <a:lumMod val="75000"/>
                  </a:schemeClr>
                </a:solidFill>
                <a:latin typeface="Chalkboard"/>
                <a:cs typeface="Chalkboard"/>
              </a:rPr>
              <a:t>eference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not</a:t>
            </a:r>
            <a:r>
              <a:rPr lang="it-IT" sz="2600" dirty="0">
                <a:solidFill>
                  <a:schemeClr val="accent1">
                    <a:lumMod val="75000"/>
                  </a:schemeClr>
                </a:solidFill>
                <a:latin typeface="Chalkboard"/>
                <a:cs typeface="Chalkboard"/>
              </a:rPr>
              <a:t> from the </a:t>
            </a:r>
            <a:r>
              <a:rPr lang="it-IT" sz="2600" dirty="0" err="1">
                <a:solidFill>
                  <a:schemeClr val="accent1">
                    <a:lumMod val="75000"/>
                  </a:schemeClr>
                </a:solidFill>
                <a:latin typeface="Chalkboard"/>
                <a:cs typeface="Chalkboard"/>
              </a:rPr>
              <a:t>same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individual</a:t>
            </a:r>
            <a:r>
              <a:rPr lang="it-IT" sz="2600" dirty="0">
                <a:solidFill>
                  <a:schemeClr val="accent1">
                    <a:lumMod val="75000"/>
                  </a:schemeClr>
                </a:solidFill>
                <a:latin typeface="Chalkboard"/>
                <a:cs typeface="Chalkboard"/>
              </a:rPr>
              <a:t>)</a:t>
            </a:r>
          </a:p>
          <a:p>
            <a:pPr marL="4341813">
              <a:spcBef>
                <a:spcPct val="50000"/>
              </a:spcBef>
            </a:pPr>
            <a:r>
              <a:rPr lang="it-IT" sz="2600" dirty="0">
                <a:solidFill>
                  <a:srgbClr val="800000"/>
                </a:solidFill>
                <a:latin typeface="Chalkboard"/>
                <a:cs typeface="Chalkboard"/>
              </a:rPr>
              <a:t>E.g. </a:t>
            </a:r>
            <a:r>
              <a:rPr lang="it-IT" sz="2600" dirty="0" err="1">
                <a:solidFill>
                  <a:srgbClr val="800000"/>
                </a:solidFill>
                <a:latin typeface="Chalkboard"/>
                <a:cs typeface="Chalkboard"/>
              </a:rPr>
              <a:t>TopHat</a:t>
            </a:r>
            <a:r>
              <a:rPr lang="it-IT" sz="2600" dirty="0">
                <a:solidFill>
                  <a:srgbClr val="800000"/>
                </a:solidFill>
                <a:latin typeface="Chalkboard"/>
                <a:cs typeface="Chalkboard"/>
              </a:rPr>
              <a:t>, BWA, GSNAP, STAR</a:t>
            </a:r>
          </a:p>
          <a:p>
            <a:pPr>
              <a:spcBef>
                <a:spcPct val="50000"/>
              </a:spcBef>
            </a:pPr>
            <a:endParaRPr lang="it-IT" sz="2400" dirty="0">
              <a:latin typeface="Arial"/>
              <a:cs typeface="Arial"/>
            </a:endParaRPr>
          </a:p>
        </p:txBody>
      </p:sp>
      <p:graphicFrame>
        <p:nvGraphicFramePr>
          <p:cNvPr id="16" name="Segnaposto contenuto 5"/>
          <p:cNvGraphicFramePr>
            <a:graphicFrameLocks/>
          </p:cNvGraphicFramePr>
          <p:nvPr>
            <p:extLst>
              <p:ext uri="{D42A27DB-BD31-4B8C-83A1-F6EECF244321}">
                <p14:modId xmlns:p14="http://schemas.microsoft.com/office/powerpoint/2010/main" val="1376063933"/>
              </p:ext>
            </p:extLst>
          </p:nvPr>
        </p:nvGraphicFramePr>
        <p:xfrm>
          <a:off x="310350" y="176536"/>
          <a:ext cx="3929620" cy="321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ttangolo 21"/>
          <p:cNvSpPr/>
          <p:nvPr/>
        </p:nvSpPr>
        <p:spPr>
          <a:xfrm>
            <a:off x="206245" y="3538926"/>
            <a:ext cx="1834499" cy="955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2573072" y="3442041"/>
            <a:ext cx="4313781" cy="382397"/>
            <a:chOff x="2573072" y="3442041"/>
            <a:chExt cx="4313781" cy="382397"/>
          </a:xfrm>
        </p:grpSpPr>
        <p:sp>
          <p:nvSpPr>
            <p:cNvPr id="56" name="Rettangolo 55"/>
            <p:cNvSpPr/>
            <p:nvPr/>
          </p:nvSpPr>
          <p:spPr>
            <a:xfrm>
              <a:off x="2573072" y="3615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57" name="Rettangolo 56"/>
            <p:cNvSpPr/>
            <p:nvPr/>
          </p:nvSpPr>
          <p:spPr>
            <a:xfrm>
              <a:off x="2725472" y="3767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0" name="Rettangolo 59"/>
            <p:cNvSpPr/>
            <p:nvPr/>
          </p:nvSpPr>
          <p:spPr>
            <a:xfrm>
              <a:off x="2873501" y="361781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1" name="Rettangolo 60"/>
            <p:cNvSpPr/>
            <p:nvPr/>
          </p:nvSpPr>
          <p:spPr>
            <a:xfrm>
              <a:off x="3935228" y="37464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2" name="Rettangolo 61"/>
            <p:cNvSpPr/>
            <p:nvPr/>
          </p:nvSpPr>
          <p:spPr>
            <a:xfrm>
              <a:off x="2725472" y="35526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3" name="Rettangolo 62"/>
            <p:cNvSpPr/>
            <p:nvPr/>
          </p:nvSpPr>
          <p:spPr>
            <a:xfrm>
              <a:off x="3438610" y="37464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4" name="Rettangolo 63"/>
            <p:cNvSpPr/>
            <p:nvPr/>
          </p:nvSpPr>
          <p:spPr>
            <a:xfrm>
              <a:off x="382803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5" name="Rettangolo 64"/>
            <p:cNvSpPr/>
            <p:nvPr/>
          </p:nvSpPr>
          <p:spPr>
            <a:xfrm>
              <a:off x="3030272"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6" name="Rettangolo 65"/>
            <p:cNvSpPr/>
            <p:nvPr/>
          </p:nvSpPr>
          <p:spPr>
            <a:xfrm>
              <a:off x="3169559" y="355268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7" name="Rettangolo 66"/>
            <p:cNvSpPr/>
            <p:nvPr/>
          </p:nvSpPr>
          <p:spPr>
            <a:xfrm>
              <a:off x="4149616" y="37798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8" name="Rettangolo 67"/>
            <p:cNvSpPr/>
            <p:nvPr/>
          </p:nvSpPr>
          <p:spPr>
            <a:xfrm>
              <a:off x="3361008" y="35948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9" name="Rettangolo 68"/>
            <p:cNvSpPr/>
            <p:nvPr/>
          </p:nvSpPr>
          <p:spPr>
            <a:xfrm>
              <a:off x="4256810" y="372554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0" name="Rettangolo 69"/>
            <p:cNvSpPr/>
            <p:nvPr/>
          </p:nvSpPr>
          <p:spPr>
            <a:xfrm>
              <a:off x="4055121" y="369256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1" name="Rettangolo 70"/>
            <p:cNvSpPr/>
            <p:nvPr/>
          </p:nvSpPr>
          <p:spPr>
            <a:xfrm>
              <a:off x="3212303" y="373640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2" name="Rettangolo 71"/>
            <p:cNvSpPr/>
            <p:nvPr/>
          </p:nvSpPr>
          <p:spPr>
            <a:xfrm>
              <a:off x="3465617" y="3496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3" name="Rettangolo 72"/>
            <p:cNvSpPr/>
            <p:nvPr/>
          </p:nvSpPr>
          <p:spPr>
            <a:xfrm>
              <a:off x="3613646"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8" name="Rettangolo 77"/>
            <p:cNvSpPr/>
            <p:nvPr/>
          </p:nvSpPr>
          <p:spPr>
            <a:xfrm>
              <a:off x="3761675"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9" name="Rettangolo 78"/>
            <p:cNvSpPr/>
            <p:nvPr/>
          </p:nvSpPr>
          <p:spPr>
            <a:xfrm>
              <a:off x="436400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0" name="Rettangolo 79"/>
            <p:cNvSpPr/>
            <p:nvPr/>
          </p:nvSpPr>
          <p:spPr>
            <a:xfrm>
              <a:off x="3021530" y="34641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1" name="Rettangolo 80"/>
            <p:cNvSpPr/>
            <p:nvPr/>
          </p:nvSpPr>
          <p:spPr>
            <a:xfrm>
              <a:off x="4353791" y="3520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2" name="Rettangolo 81"/>
            <p:cNvSpPr/>
            <p:nvPr/>
          </p:nvSpPr>
          <p:spPr>
            <a:xfrm>
              <a:off x="3909704" y="344204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3" name="Rettangolo 82"/>
            <p:cNvSpPr/>
            <p:nvPr/>
          </p:nvSpPr>
          <p:spPr>
            <a:xfrm>
              <a:off x="4039711"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4" name="Rettangolo 83"/>
            <p:cNvSpPr/>
            <p:nvPr/>
          </p:nvSpPr>
          <p:spPr>
            <a:xfrm>
              <a:off x="4205762" y="3585249"/>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5" name="Rettangolo 84"/>
            <p:cNvSpPr/>
            <p:nvPr/>
          </p:nvSpPr>
          <p:spPr>
            <a:xfrm>
              <a:off x="5269335" y="35184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6" name="Rettangolo 85"/>
            <p:cNvSpPr/>
            <p:nvPr/>
          </p:nvSpPr>
          <p:spPr>
            <a:xfrm>
              <a:off x="509393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7" name="Rettangolo 86"/>
            <p:cNvSpPr/>
            <p:nvPr/>
          </p:nvSpPr>
          <p:spPr>
            <a:xfrm>
              <a:off x="4649849" y="349632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8" name="Rettangolo 87"/>
            <p:cNvSpPr/>
            <p:nvPr/>
          </p:nvSpPr>
          <p:spPr>
            <a:xfrm>
              <a:off x="445426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9" name="Rettangolo 88"/>
            <p:cNvSpPr/>
            <p:nvPr/>
          </p:nvSpPr>
          <p:spPr>
            <a:xfrm>
              <a:off x="4797878" y="35506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0" name="Rettangolo 89"/>
            <p:cNvSpPr/>
            <p:nvPr/>
          </p:nvSpPr>
          <p:spPr>
            <a:xfrm>
              <a:off x="4578392" y="3625320"/>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1" name="Rettangolo 90"/>
            <p:cNvSpPr/>
            <p:nvPr/>
          </p:nvSpPr>
          <p:spPr>
            <a:xfrm>
              <a:off x="4945907"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2" name="Rettangolo 91"/>
            <p:cNvSpPr/>
            <p:nvPr/>
          </p:nvSpPr>
          <p:spPr>
            <a:xfrm>
              <a:off x="5538023"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3" name="Rettangolo 92"/>
            <p:cNvSpPr/>
            <p:nvPr/>
          </p:nvSpPr>
          <p:spPr>
            <a:xfrm>
              <a:off x="5007168" y="37251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4" name="Rettangolo 93"/>
            <p:cNvSpPr/>
            <p:nvPr/>
          </p:nvSpPr>
          <p:spPr>
            <a:xfrm>
              <a:off x="4642166" y="373598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5" name="Rettangolo 94"/>
            <p:cNvSpPr/>
            <p:nvPr/>
          </p:nvSpPr>
          <p:spPr>
            <a:xfrm>
              <a:off x="4792780"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6" name="Rettangolo 95"/>
            <p:cNvSpPr/>
            <p:nvPr/>
          </p:nvSpPr>
          <p:spPr>
            <a:xfrm>
              <a:off x="5114362"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8" name="Rettangolo 97"/>
            <p:cNvSpPr/>
            <p:nvPr/>
          </p:nvSpPr>
          <p:spPr>
            <a:xfrm>
              <a:off x="5221556" y="3671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0" name="Rettangolo 99"/>
            <p:cNvSpPr/>
            <p:nvPr/>
          </p:nvSpPr>
          <p:spPr>
            <a:xfrm>
              <a:off x="5328750" y="37364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1" name="Rettangolo 100"/>
            <p:cNvSpPr/>
            <p:nvPr/>
          </p:nvSpPr>
          <p:spPr>
            <a:xfrm>
              <a:off x="4899974"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2" name="Rettangolo 101"/>
            <p:cNvSpPr/>
            <p:nvPr/>
          </p:nvSpPr>
          <p:spPr>
            <a:xfrm>
              <a:off x="5543138" y="3639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3" name="Rettangolo 102"/>
            <p:cNvSpPr/>
            <p:nvPr/>
          </p:nvSpPr>
          <p:spPr>
            <a:xfrm>
              <a:off x="5650332" y="37030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4" name="Rettangolo 103"/>
            <p:cNvSpPr/>
            <p:nvPr/>
          </p:nvSpPr>
          <p:spPr>
            <a:xfrm>
              <a:off x="5757526" y="37468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5" name="Rettangolo 104"/>
            <p:cNvSpPr/>
            <p:nvPr/>
          </p:nvSpPr>
          <p:spPr>
            <a:xfrm>
              <a:off x="5982110"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6" name="Rettangolo 105"/>
            <p:cNvSpPr/>
            <p:nvPr/>
          </p:nvSpPr>
          <p:spPr>
            <a:xfrm>
              <a:off x="6293496" y="37038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7" name="Rettangolo 106"/>
            <p:cNvSpPr/>
            <p:nvPr/>
          </p:nvSpPr>
          <p:spPr>
            <a:xfrm>
              <a:off x="5834081"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8" name="Rettangolo 107"/>
            <p:cNvSpPr/>
            <p:nvPr/>
          </p:nvSpPr>
          <p:spPr>
            <a:xfrm>
              <a:off x="5971914" y="37255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9" name="Rettangolo 108"/>
            <p:cNvSpPr/>
            <p:nvPr/>
          </p:nvSpPr>
          <p:spPr>
            <a:xfrm>
              <a:off x="6079108"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0" name="Rettangolo 109"/>
            <p:cNvSpPr/>
            <p:nvPr/>
          </p:nvSpPr>
          <p:spPr>
            <a:xfrm>
              <a:off x="6130139" y="359610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1" name="Rettangolo 110"/>
            <p:cNvSpPr/>
            <p:nvPr/>
          </p:nvSpPr>
          <p:spPr>
            <a:xfrm>
              <a:off x="6400690" y="37589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2" name="Rettangolo 111"/>
            <p:cNvSpPr/>
            <p:nvPr/>
          </p:nvSpPr>
          <p:spPr>
            <a:xfrm>
              <a:off x="5864720"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3" name="Rettangolo 112"/>
            <p:cNvSpPr/>
            <p:nvPr/>
          </p:nvSpPr>
          <p:spPr>
            <a:xfrm>
              <a:off x="6507884" y="36395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4" name="Rettangolo 113"/>
            <p:cNvSpPr/>
            <p:nvPr/>
          </p:nvSpPr>
          <p:spPr>
            <a:xfrm>
              <a:off x="6186302" y="351969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5" name="Rettangolo 114"/>
            <p:cNvSpPr/>
            <p:nvPr/>
          </p:nvSpPr>
          <p:spPr>
            <a:xfrm>
              <a:off x="6615078" y="37155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6" name="Rettangolo 115"/>
            <p:cNvSpPr/>
            <p:nvPr/>
          </p:nvSpPr>
          <p:spPr>
            <a:xfrm>
              <a:off x="6574226"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7" name="Rettangolo 116"/>
            <p:cNvSpPr/>
            <p:nvPr/>
          </p:nvSpPr>
          <p:spPr>
            <a:xfrm>
              <a:off x="6722262"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3" name="Gruppo 12"/>
          <p:cNvGrpSpPr/>
          <p:nvPr/>
        </p:nvGrpSpPr>
        <p:grpSpPr>
          <a:xfrm>
            <a:off x="1705102" y="4908433"/>
            <a:ext cx="6213406" cy="307452"/>
            <a:chOff x="1705102" y="4908433"/>
            <a:chExt cx="6213406" cy="307452"/>
          </a:xfrm>
        </p:grpSpPr>
        <p:sp>
          <p:nvSpPr>
            <p:cNvPr id="118" name="Rettangolo 117"/>
            <p:cNvSpPr/>
            <p:nvPr/>
          </p:nvSpPr>
          <p:spPr>
            <a:xfrm>
              <a:off x="1705102" y="505958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9" name="Rettangolo 118"/>
            <p:cNvSpPr/>
            <p:nvPr/>
          </p:nvSpPr>
          <p:spPr>
            <a:xfrm>
              <a:off x="1857502" y="51142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0" name="Rettangolo 119"/>
            <p:cNvSpPr/>
            <p:nvPr/>
          </p:nvSpPr>
          <p:spPr>
            <a:xfrm>
              <a:off x="2005531" y="50620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2" name="Rettangolo 121"/>
            <p:cNvSpPr/>
            <p:nvPr/>
          </p:nvSpPr>
          <p:spPr>
            <a:xfrm>
              <a:off x="2162302" y="5136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5" name="Rettangolo 124"/>
            <p:cNvSpPr/>
            <p:nvPr/>
          </p:nvSpPr>
          <p:spPr>
            <a:xfrm>
              <a:off x="2153560" y="49084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8" name="Rettangolo 127"/>
            <p:cNvSpPr/>
            <p:nvPr/>
          </p:nvSpPr>
          <p:spPr>
            <a:xfrm>
              <a:off x="2280996" y="5080108"/>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9" name="Rettangolo 128"/>
            <p:cNvSpPr/>
            <p:nvPr/>
          </p:nvSpPr>
          <p:spPr>
            <a:xfrm>
              <a:off x="3317469" y="5076671"/>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1" name="Connettore 1 130"/>
            <p:cNvCxnSpPr/>
            <p:nvPr/>
          </p:nvCxnSpPr>
          <p:spPr>
            <a:xfrm>
              <a:off x="2421972" y="5097991"/>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Rettangolo 136"/>
            <p:cNvSpPr/>
            <p:nvPr/>
          </p:nvSpPr>
          <p:spPr>
            <a:xfrm>
              <a:off x="2327571" y="5181712"/>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38" name="Rettangolo 137"/>
            <p:cNvSpPr/>
            <p:nvPr/>
          </p:nvSpPr>
          <p:spPr>
            <a:xfrm>
              <a:off x="3330179" y="5178275"/>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9" name="Connettore 1 138"/>
            <p:cNvCxnSpPr/>
            <p:nvPr/>
          </p:nvCxnSpPr>
          <p:spPr>
            <a:xfrm>
              <a:off x="2438916" y="5195362"/>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 name="Rettangolo 139"/>
            <p:cNvSpPr/>
            <p:nvPr/>
          </p:nvSpPr>
          <p:spPr>
            <a:xfrm>
              <a:off x="3895739" y="5153785"/>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1" name="Rettangolo 140"/>
            <p:cNvSpPr/>
            <p:nvPr/>
          </p:nvSpPr>
          <p:spPr>
            <a:xfrm>
              <a:off x="4652834" y="5150348"/>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2" name="Connettore 1 141"/>
            <p:cNvCxnSpPr>
              <a:endCxn id="141" idx="3"/>
            </p:cNvCxnSpPr>
            <p:nvPr/>
          </p:nvCxnSpPr>
          <p:spPr>
            <a:xfrm flipV="1">
              <a:off x="4036715" y="5167435"/>
              <a:ext cx="707558" cy="423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 name="Rettangolo 142"/>
            <p:cNvSpPr/>
            <p:nvPr/>
          </p:nvSpPr>
          <p:spPr>
            <a:xfrm>
              <a:off x="3949611" y="5058304"/>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4" name="Rettangolo 143"/>
            <p:cNvSpPr/>
            <p:nvPr/>
          </p:nvSpPr>
          <p:spPr>
            <a:xfrm>
              <a:off x="6574226" y="5066314"/>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5" name="Connettore 1 144"/>
            <p:cNvCxnSpPr>
              <a:stCxn id="143" idx="1"/>
            </p:cNvCxnSpPr>
            <p:nvPr/>
          </p:nvCxnSpPr>
          <p:spPr>
            <a:xfrm>
              <a:off x="3949611" y="5075391"/>
              <a:ext cx="2677392" cy="721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Rettangolo 148"/>
            <p:cNvSpPr/>
            <p:nvPr/>
          </p:nvSpPr>
          <p:spPr>
            <a:xfrm>
              <a:off x="6574793" y="51376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2" name="Rettangolo 151"/>
            <p:cNvSpPr/>
            <p:nvPr/>
          </p:nvSpPr>
          <p:spPr>
            <a:xfrm>
              <a:off x="7013765" y="50295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4" name="Rettangolo 153"/>
            <p:cNvSpPr/>
            <p:nvPr/>
          </p:nvSpPr>
          <p:spPr>
            <a:xfrm>
              <a:off x="6865736"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7" name="Rettangolo 156"/>
            <p:cNvSpPr/>
            <p:nvPr/>
          </p:nvSpPr>
          <p:spPr>
            <a:xfrm>
              <a:off x="7161794" y="50946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9" name="Rettangolo 158"/>
            <p:cNvSpPr/>
            <p:nvPr/>
          </p:nvSpPr>
          <p:spPr>
            <a:xfrm>
              <a:off x="6896375"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0" name="Rettangolo 159"/>
            <p:cNvSpPr/>
            <p:nvPr/>
          </p:nvSpPr>
          <p:spPr>
            <a:xfrm>
              <a:off x="7539539" y="513807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1" name="Rettangolo 160"/>
            <p:cNvSpPr/>
            <p:nvPr/>
          </p:nvSpPr>
          <p:spPr>
            <a:xfrm>
              <a:off x="7217957" y="50182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3" name="Rettangolo 162"/>
            <p:cNvSpPr/>
            <p:nvPr/>
          </p:nvSpPr>
          <p:spPr>
            <a:xfrm>
              <a:off x="7605881" y="5005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4" name="Rettangolo 163"/>
            <p:cNvSpPr/>
            <p:nvPr/>
          </p:nvSpPr>
          <p:spPr>
            <a:xfrm>
              <a:off x="7753917"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3" name="Rettangolo 122"/>
            <p:cNvSpPr/>
            <p:nvPr/>
          </p:nvSpPr>
          <p:spPr>
            <a:xfrm>
              <a:off x="5620955" y="51562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8" name="Gruppo 17"/>
          <p:cNvGrpSpPr/>
          <p:nvPr/>
        </p:nvGrpSpPr>
        <p:grpSpPr>
          <a:xfrm>
            <a:off x="195390" y="4049575"/>
            <a:ext cx="8521194" cy="1776105"/>
            <a:chOff x="195390" y="4049575"/>
            <a:chExt cx="8521194" cy="1776105"/>
          </a:xfrm>
        </p:grpSpPr>
        <p:sp>
          <p:nvSpPr>
            <p:cNvPr id="21" name="TextBox 7"/>
            <p:cNvSpPr txBox="1">
              <a:spLocks noChangeArrowheads="1"/>
            </p:cNvSpPr>
            <p:nvPr/>
          </p:nvSpPr>
          <p:spPr bwMode="auto">
            <a:xfrm>
              <a:off x="1466420" y="5456348"/>
              <a:ext cx="184666" cy="369332"/>
            </a:xfrm>
            <a:prstGeom prst="rect">
              <a:avLst/>
            </a:prstGeom>
            <a:noFill/>
            <a:ln w="9525">
              <a:noFill/>
              <a:miter lim="800000"/>
              <a:headEnd/>
              <a:tailEnd/>
            </a:ln>
          </p:spPr>
          <p:txBody>
            <a:bodyPr wrap="none">
              <a:prstTxWarp prst="textNoShape">
                <a:avLst/>
              </a:prstTxWarp>
              <a:spAutoFit/>
            </a:bodyPr>
            <a:lstStyle/>
            <a:p>
              <a:endParaRPr lang="en-US" b="0" dirty="0">
                <a:latin typeface="Arial"/>
              </a:endParaRPr>
            </a:p>
          </p:txBody>
        </p:sp>
        <p:grpSp>
          <p:nvGrpSpPr>
            <p:cNvPr id="12" name="Gruppo 11"/>
            <p:cNvGrpSpPr/>
            <p:nvPr/>
          </p:nvGrpSpPr>
          <p:grpSpPr>
            <a:xfrm>
              <a:off x="195390" y="4049575"/>
              <a:ext cx="8521194" cy="1430802"/>
              <a:chOff x="195390" y="4060431"/>
              <a:chExt cx="8521194" cy="1430802"/>
            </a:xfrm>
          </p:grpSpPr>
          <p:sp>
            <p:nvSpPr>
              <p:cNvPr id="124" name="Rettangolo 123"/>
              <p:cNvSpPr/>
              <p:nvPr/>
            </p:nvSpPr>
            <p:spPr>
              <a:xfrm>
                <a:off x="260950" y="4060431"/>
                <a:ext cx="2083735" cy="1139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000000"/>
                  </a:solidFill>
                </a:endParaRPr>
              </a:p>
              <a:p>
                <a:pPr algn="ctr"/>
                <a:endParaRPr lang="it-IT" b="1" dirty="0">
                  <a:solidFill>
                    <a:srgbClr val="000000"/>
                  </a:solidFill>
                </a:endParaRPr>
              </a:p>
              <a:p>
                <a:pPr algn="ctr"/>
                <a:endParaRPr lang="it-IT" b="1" dirty="0">
                  <a:solidFill>
                    <a:srgbClr val="000000"/>
                  </a:solidFill>
                </a:endParaRPr>
              </a:p>
            </p:txBody>
          </p:sp>
          <p:cxnSp>
            <p:nvCxnSpPr>
              <p:cNvPr id="126" name="Connettore 1 125"/>
              <p:cNvCxnSpPr/>
              <p:nvPr/>
            </p:nvCxnSpPr>
            <p:spPr>
              <a:xfrm flipV="1">
                <a:off x="1509933"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7" name="Connettore 1 126"/>
              <p:cNvCxnSpPr/>
              <p:nvPr/>
            </p:nvCxnSpPr>
            <p:spPr>
              <a:xfrm flipV="1">
                <a:off x="2408750"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0" name="Connettore 1 129"/>
              <p:cNvCxnSpPr/>
              <p:nvPr/>
            </p:nvCxnSpPr>
            <p:spPr>
              <a:xfrm flipV="1">
                <a:off x="3334006" y="4082146"/>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2" name="Connettore 1 131"/>
              <p:cNvCxnSpPr/>
              <p:nvPr/>
            </p:nvCxnSpPr>
            <p:spPr>
              <a:xfrm flipV="1">
                <a:off x="4040011" y="4093418"/>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3" name="Connettore 1 132"/>
              <p:cNvCxnSpPr/>
              <p:nvPr/>
            </p:nvCxnSpPr>
            <p:spPr>
              <a:xfrm flipH="1" flipV="1">
                <a:off x="4074295" y="4082143"/>
                <a:ext cx="573598" cy="116665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4" name="Connettore 1 133"/>
              <p:cNvCxnSpPr/>
              <p:nvPr/>
            </p:nvCxnSpPr>
            <p:spPr>
              <a:xfrm flipH="1" flipV="1">
                <a:off x="4257559" y="4073677"/>
                <a:ext cx="553464" cy="117792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5" name="Connettore 1 134"/>
              <p:cNvCxnSpPr/>
              <p:nvPr/>
            </p:nvCxnSpPr>
            <p:spPr>
              <a:xfrm flipH="1" flipV="1">
                <a:off x="4297547" y="4082147"/>
                <a:ext cx="1283878" cy="115023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4662233" y="4103855"/>
                <a:ext cx="1211798" cy="112853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4662233" y="4103855"/>
                <a:ext cx="1925854" cy="110723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6899883" y="4092999"/>
                <a:ext cx="1303664" cy="111809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8" name="Rettangolo 147"/>
              <p:cNvSpPr/>
              <p:nvPr/>
            </p:nvSpPr>
            <p:spPr>
              <a:xfrm>
                <a:off x="1227047" y="5323858"/>
                <a:ext cx="7489537" cy="457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ffectLst/>
                </a:endParaRPr>
              </a:p>
            </p:txBody>
          </p:sp>
          <p:sp>
            <p:nvSpPr>
              <p:cNvPr id="150" name="Rettangolo 149"/>
              <p:cNvSpPr/>
              <p:nvPr/>
            </p:nvSpPr>
            <p:spPr>
              <a:xfrm>
                <a:off x="1509933" y="5227086"/>
                <a:ext cx="914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1" name="Rettangolo 150"/>
              <p:cNvSpPr/>
              <p:nvPr/>
            </p:nvSpPr>
            <p:spPr>
              <a:xfrm>
                <a:off x="3323151" y="5227086"/>
                <a:ext cx="72237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3" name="Rettangolo 152"/>
              <p:cNvSpPr/>
              <p:nvPr/>
            </p:nvSpPr>
            <p:spPr>
              <a:xfrm>
                <a:off x="4636609" y="5227086"/>
                <a:ext cx="18288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5" name="Rettangolo 154"/>
              <p:cNvSpPr/>
              <p:nvPr/>
            </p:nvSpPr>
            <p:spPr>
              <a:xfrm>
                <a:off x="6588086" y="5227086"/>
                <a:ext cx="1643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6" name="Rettangolo 155"/>
              <p:cNvSpPr/>
              <p:nvPr/>
            </p:nvSpPr>
            <p:spPr>
              <a:xfrm>
                <a:off x="5581425" y="5227086"/>
                <a:ext cx="29260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2" name="Rettangolo 161"/>
              <p:cNvSpPr/>
              <p:nvPr/>
            </p:nvSpPr>
            <p:spPr>
              <a:xfrm>
                <a:off x="195390" y="4844902"/>
                <a:ext cx="1227047" cy="646331"/>
              </a:xfrm>
              <a:prstGeom prst="rect">
                <a:avLst/>
              </a:prstGeom>
            </p:spPr>
            <p:txBody>
              <a:bodyPr wrap="square">
                <a:spAutoFit/>
              </a:bodyPr>
              <a:lstStyle/>
              <a:p>
                <a:pPr algn="ctr"/>
                <a:endParaRPr lang="it-IT" b="1" dirty="0">
                  <a:solidFill>
                    <a:srgbClr val="000000"/>
                  </a:solidFill>
                </a:endParaRPr>
              </a:p>
              <a:p>
                <a:r>
                  <a:rPr lang="it-IT" b="1" dirty="0" err="1">
                    <a:solidFill>
                      <a:srgbClr val="000000"/>
                    </a:solidFill>
                  </a:rPr>
                  <a:t>Genome</a:t>
                </a:r>
                <a:endParaRPr lang="it-IT" b="1" dirty="0">
                  <a:solidFill>
                    <a:srgbClr val="000000"/>
                  </a:solidFill>
                </a:endParaRPr>
              </a:p>
            </p:txBody>
          </p:sp>
        </p:grpSp>
      </p:grpSp>
      <p:grpSp>
        <p:nvGrpSpPr>
          <p:cNvPr id="17" name="Gruppo 16"/>
          <p:cNvGrpSpPr/>
          <p:nvPr/>
        </p:nvGrpSpPr>
        <p:grpSpPr>
          <a:xfrm>
            <a:off x="1673137" y="3777947"/>
            <a:ext cx="6486988" cy="379986"/>
            <a:chOff x="1673137" y="3777947"/>
            <a:chExt cx="6486988" cy="379986"/>
          </a:xfrm>
        </p:grpSpPr>
        <p:sp>
          <p:nvSpPr>
            <p:cNvPr id="4" name="Rettangolo 3"/>
            <p:cNvSpPr/>
            <p:nvPr/>
          </p:nvSpPr>
          <p:spPr>
            <a:xfrm>
              <a:off x="1673137" y="3788601"/>
              <a:ext cx="607859" cy="369332"/>
            </a:xfrm>
            <a:prstGeom prst="rect">
              <a:avLst/>
            </a:prstGeom>
          </p:spPr>
          <p:txBody>
            <a:bodyPr wrap="none">
              <a:spAutoFit/>
            </a:bodyPr>
            <a:lstStyle/>
            <a:p>
              <a:pPr algn="r"/>
              <a:r>
                <a:rPr lang="it-IT" b="1" dirty="0">
                  <a:solidFill>
                    <a:srgbClr val="000000"/>
                  </a:solidFill>
                </a:rPr>
                <a:t>RNA</a:t>
              </a:r>
            </a:p>
          </p:txBody>
        </p:sp>
        <p:grpSp>
          <p:nvGrpSpPr>
            <p:cNvPr id="8" name="Gruppo 7"/>
            <p:cNvGrpSpPr/>
            <p:nvPr/>
          </p:nvGrpSpPr>
          <p:grpSpPr>
            <a:xfrm>
              <a:off x="2420671" y="3777947"/>
              <a:ext cx="5739454" cy="369332"/>
              <a:chOff x="2420671" y="3777947"/>
              <a:chExt cx="5739454" cy="369332"/>
            </a:xfrm>
          </p:grpSpPr>
          <p:sp>
            <p:nvSpPr>
              <p:cNvPr id="2" name="Rettangolo 1"/>
              <p:cNvSpPr/>
              <p:nvPr/>
            </p:nvSpPr>
            <p:spPr>
              <a:xfrm>
                <a:off x="2420671" y="3864593"/>
                <a:ext cx="4483124"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3" name="CasellaDiTesto 2"/>
              <p:cNvSpPr txBox="1"/>
              <p:nvPr/>
            </p:nvSpPr>
            <p:spPr>
              <a:xfrm>
                <a:off x="6856463" y="3777947"/>
                <a:ext cx="1303662" cy="369332"/>
              </a:xfrm>
              <a:prstGeom prst="rect">
                <a:avLst/>
              </a:prstGeom>
              <a:noFill/>
            </p:spPr>
            <p:txBody>
              <a:bodyPr wrap="none" rtlCol="0">
                <a:spAutoFit/>
              </a:bodyPr>
              <a:lstStyle/>
              <a:p>
                <a:r>
                  <a:rPr lang="it-IT" b="1" dirty="0">
                    <a:solidFill>
                      <a:srgbClr val="000090"/>
                    </a:solidFill>
                  </a:rPr>
                  <a:t>AAAAAAAA</a:t>
                </a:r>
              </a:p>
            </p:txBody>
          </p:sp>
          <p:sp>
            <p:nvSpPr>
              <p:cNvPr id="99" name="Rettangolo 98"/>
              <p:cNvSpPr/>
              <p:nvPr/>
            </p:nvSpPr>
            <p:spPr>
              <a:xfrm>
                <a:off x="5951127" y="3877945"/>
                <a:ext cx="137159"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spTree>
    <p:extLst>
      <p:ext uri="{BB962C8B-B14F-4D97-AF65-F5344CB8AC3E}">
        <p14:creationId xmlns:p14="http://schemas.microsoft.com/office/powerpoint/2010/main" val="614486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5000"/>
                                  </p:stCondLst>
                                  <p:childTnLst>
                                    <p:set>
                                      <p:cBhvr>
                                        <p:cTn id="12" dur="1" fill="hold">
                                          <p:stCondLst>
                                            <p:cond delay="999"/>
                                          </p:stCondLst>
                                        </p:cTn>
                                        <p:tgtEl>
                                          <p:spTgt spid="9"/>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999"/>
                                          </p:stCondLst>
                                        </p:cTn>
                                        <p:tgtEl>
                                          <p:spTgt spid="13"/>
                                        </p:tgtEl>
                                        <p:attrNameLst>
                                          <p:attrName>style.visibility</p:attrName>
                                        </p:attrNameLst>
                                      </p:cBhvr>
                                      <p:to>
                                        <p:strVal val="visible"/>
                                      </p:to>
                                    </p:set>
                                  </p:childTnLst>
                                </p:cTn>
                              </p:par>
                            </p:childTnLst>
                          </p:cTn>
                        </p:par>
                        <p:par>
                          <p:cTn id="16" fill="hold">
                            <p:stCondLst>
                              <p:cond delay="19000"/>
                            </p:stCondLst>
                            <p:childTnLst>
                              <p:par>
                                <p:cTn id="17" presetID="1" presetClass="entr" presetSubtype="0" fill="hold" grpId="0" nodeType="afterEffect">
                                  <p:stCondLst>
                                    <p:cond delay="6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16204"/>
            <a:ext cx="9144000" cy="172354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Repetitive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sequences</a:t>
            </a:r>
            <a:r>
              <a:rPr lang="it-IT" sz="3200" b="1" dirty="0">
                <a:solidFill>
                  <a:srgbClr val="0000FF"/>
                </a:solidFill>
                <a:effectLst>
                  <a:outerShdw blurRad="50800" dist="38100" dir="2700000">
                    <a:srgbClr val="000000">
                      <a:alpha val="43000"/>
                    </a:srgbClr>
                  </a:outerShdw>
                </a:effectLst>
                <a:latin typeface="Arial"/>
                <a:cs typeface="Arial"/>
              </a:rPr>
              <a:t>: the “multiple </a:t>
            </a:r>
            <a:r>
              <a:rPr lang="it-IT" sz="3200" b="1" dirty="0" err="1">
                <a:solidFill>
                  <a:srgbClr val="0000FF"/>
                </a:solidFill>
                <a:effectLst>
                  <a:outerShdw blurRad="50800" dist="38100" dir="2700000">
                    <a:srgbClr val="000000">
                      <a:alpha val="43000"/>
                    </a:srgbClr>
                  </a:outerShdw>
                </a:effectLst>
                <a:latin typeface="Arial"/>
                <a:cs typeface="Arial"/>
              </a:rPr>
              <a:t>mapping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problem</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05423" y="1215293"/>
            <a:ext cx="5944098" cy="164592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200" dirty="0">
                <a:latin typeface="Arial"/>
                <a:cs typeface="Arial"/>
              </a:rPr>
              <a:t> 50% </a:t>
            </a:r>
            <a:r>
              <a:rPr lang="it-IT" sz="2200" dirty="0" err="1">
                <a:latin typeface="Arial"/>
                <a:cs typeface="Arial"/>
              </a:rPr>
              <a:t>of</a:t>
            </a:r>
            <a:r>
              <a:rPr lang="it-IT" sz="2200" dirty="0">
                <a:latin typeface="Arial"/>
                <a:cs typeface="Arial"/>
              </a:rPr>
              <a:t> the </a:t>
            </a:r>
            <a:r>
              <a:rPr lang="it-IT" sz="2200" dirty="0" err="1">
                <a:latin typeface="Arial"/>
                <a:cs typeface="Arial"/>
              </a:rPr>
              <a:t>human</a:t>
            </a:r>
            <a:r>
              <a:rPr lang="it-IT" sz="2200" dirty="0">
                <a:latin typeface="Arial"/>
                <a:cs typeface="Arial"/>
              </a:rPr>
              <a:t> </a:t>
            </a:r>
            <a:r>
              <a:rPr lang="it-IT" sz="2200" dirty="0" err="1">
                <a:latin typeface="Arial"/>
                <a:cs typeface="Arial"/>
              </a:rPr>
              <a:t>genome</a:t>
            </a:r>
            <a:r>
              <a:rPr lang="it-IT" sz="2200" dirty="0">
                <a:latin typeface="Arial"/>
                <a:cs typeface="Arial"/>
              </a:rPr>
              <a:t> </a:t>
            </a:r>
            <a:r>
              <a:rPr lang="it-IT" sz="2200" dirty="0" err="1">
                <a:latin typeface="Arial"/>
                <a:cs typeface="Arial"/>
              </a:rPr>
              <a:t>is</a:t>
            </a:r>
            <a:r>
              <a:rPr lang="it-IT" sz="2200" dirty="0">
                <a:latin typeface="Arial"/>
                <a:cs typeface="Arial"/>
              </a:rPr>
              <a:t> </a:t>
            </a:r>
            <a:r>
              <a:rPr lang="it-IT" sz="2200" dirty="0" err="1">
                <a:latin typeface="Arial"/>
                <a:cs typeface="Arial"/>
              </a:rPr>
              <a:t>repetitive</a:t>
            </a:r>
            <a:endParaRPr lang="it-IT" sz="2200" dirty="0">
              <a:latin typeface="Arial"/>
              <a:cs typeface="Arial"/>
            </a:endParaRPr>
          </a:p>
          <a:p>
            <a:pPr>
              <a:buFont typeface="Arial"/>
              <a:buChar char="•"/>
            </a:pPr>
            <a:r>
              <a:rPr lang="it-IT" sz="2200" dirty="0">
                <a:latin typeface="Arial"/>
                <a:cs typeface="Arial"/>
              </a:rPr>
              <a:t> Large gene families share </a:t>
            </a:r>
            <a:r>
              <a:rPr lang="it-IT" sz="2200" dirty="0" err="1">
                <a:latin typeface="Arial"/>
                <a:cs typeface="Arial"/>
              </a:rPr>
              <a:t>similar</a:t>
            </a:r>
            <a:r>
              <a:rPr lang="it-IT" sz="2200" dirty="0">
                <a:latin typeface="Arial"/>
                <a:cs typeface="Arial"/>
              </a:rPr>
              <a:t> </a:t>
            </a:r>
            <a:r>
              <a:rPr lang="it-IT" sz="2200" dirty="0" err="1">
                <a:latin typeface="Arial"/>
                <a:cs typeface="Arial"/>
              </a:rPr>
              <a:t>sequences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Evolutionary</a:t>
            </a:r>
            <a:r>
              <a:rPr lang="it-IT" sz="2200" dirty="0">
                <a:latin typeface="Arial"/>
                <a:cs typeface="Arial"/>
              </a:rPr>
              <a:t> </a:t>
            </a:r>
            <a:r>
              <a:rPr lang="it-IT" sz="2200" dirty="0" err="1">
                <a:latin typeface="Arial"/>
                <a:cs typeface="Arial"/>
              </a:rPr>
              <a:t>recent</a:t>
            </a:r>
            <a:r>
              <a:rPr lang="it-IT" sz="2200" dirty="0">
                <a:latin typeface="Arial"/>
                <a:cs typeface="Arial"/>
              </a:rPr>
              <a:t> </a:t>
            </a:r>
            <a:r>
              <a:rPr lang="it-IT" sz="2200" dirty="0" err="1">
                <a:latin typeface="Arial"/>
                <a:cs typeface="Arial"/>
              </a:rPr>
              <a:t>paralogs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Segmental</a:t>
            </a:r>
            <a:r>
              <a:rPr lang="it-IT" sz="2200" dirty="0">
                <a:latin typeface="Arial"/>
                <a:cs typeface="Arial"/>
              </a:rPr>
              <a:t> </a:t>
            </a:r>
            <a:r>
              <a:rPr lang="it-IT" sz="2200" dirty="0" err="1">
                <a:latin typeface="Arial"/>
                <a:cs typeface="Arial"/>
              </a:rPr>
              <a:t>duplications</a:t>
            </a:r>
            <a:endParaRPr lang="it-IT" sz="2200" dirty="0">
              <a:latin typeface="Arial"/>
              <a:cs typeface="Arial"/>
            </a:endParaRPr>
          </a:p>
        </p:txBody>
      </p:sp>
      <p:sp>
        <p:nvSpPr>
          <p:cNvPr id="7" name="Rettangolo 6"/>
          <p:cNvSpPr/>
          <p:nvPr/>
        </p:nvSpPr>
        <p:spPr>
          <a:xfrm>
            <a:off x="6126749" y="1210113"/>
            <a:ext cx="2904044" cy="1648384"/>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NGS </a:t>
            </a:r>
            <a:r>
              <a:rPr lang="it-IT" sz="2400" dirty="0" err="1">
                <a:latin typeface="Arial"/>
                <a:cs typeface="Arial"/>
              </a:rPr>
              <a:t>cleaned</a:t>
            </a:r>
            <a:r>
              <a:rPr lang="it-IT" sz="2400" dirty="0">
                <a:latin typeface="Arial"/>
                <a:cs typeface="Arial"/>
              </a:rPr>
              <a:t> </a:t>
            </a:r>
            <a:r>
              <a:rPr lang="it-IT" sz="2400" dirty="0" err="1">
                <a:latin typeface="Arial"/>
                <a:cs typeface="Arial"/>
              </a:rPr>
              <a:t>read</a:t>
            </a:r>
            <a:r>
              <a:rPr lang="it-IT" sz="2400" dirty="0">
                <a:latin typeface="Arial"/>
                <a:cs typeface="Arial"/>
              </a:rPr>
              <a:t> </a:t>
            </a:r>
            <a:r>
              <a:rPr lang="it-IT" sz="2400" dirty="0" err="1">
                <a:latin typeface="Arial"/>
                <a:cs typeface="Arial"/>
              </a:rPr>
              <a:t>length</a:t>
            </a:r>
            <a:r>
              <a:rPr lang="it-IT" sz="2400" dirty="0">
                <a:latin typeface="Arial"/>
                <a:cs typeface="Arial"/>
              </a:rPr>
              <a:t> &lt;100 </a:t>
            </a:r>
            <a:r>
              <a:rPr lang="it-IT" sz="2400" dirty="0" err="1">
                <a:latin typeface="Arial"/>
                <a:cs typeface="Arial"/>
              </a:rPr>
              <a:t>bp</a:t>
            </a:r>
            <a:endParaRPr lang="it-IT" sz="2400" dirty="0">
              <a:latin typeface="Arial"/>
              <a:cs typeface="Arial"/>
            </a:endParaRPr>
          </a:p>
          <a:p>
            <a:pPr>
              <a:buFont typeface="Arial"/>
              <a:buChar char="•"/>
            </a:pPr>
            <a:r>
              <a:rPr lang="it-IT" sz="2400" dirty="0">
                <a:latin typeface="Arial"/>
                <a:cs typeface="Arial"/>
              </a:rPr>
              <a:t> Split </a:t>
            </a:r>
            <a:r>
              <a:rPr lang="it-IT" sz="2400" dirty="0" err="1">
                <a:latin typeface="Arial"/>
                <a:cs typeface="Arial"/>
              </a:rPr>
              <a:t>reads</a:t>
            </a:r>
            <a:r>
              <a:rPr lang="it-IT" sz="2400" dirty="0">
                <a:latin typeface="Arial"/>
                <a:cs typeface="Arial"/>
              </a:rPr>
              <a:t> </a:t>
            </a:r>
          </a:p>
        </p:txBody>
      </p:sp>
      <p:pic>
        <p:nvPicPr>
          <p:cNvPr id="8" name="Immagine 7"/>
          <p:cNvPicPr>
            <a:picLocks noChangeAspect="1"/>
          </p:cNvPicPr>
          <p:nvPr/>
        </p:nvPicPr>
        <p:blipFill>
          <a:blip r:embed="rId3"/>
          <a:stretch>
            <a:fillRect/>
          </a:stretch>
        </p:blipFill>
        <p:spPr>
          <a:xfrm>
            <a:off x="225552" y="2881742"/>
            <a:ext cx="4381511" cy="2145351"/>
          </a:xfrm>
          <a:prstGeom prst="rect">
            <a:avLst/>
          </a:prstGeom>
        </p:spPr>
      </p:pic>
      <p:sp>
        <p:nvSpPr>
          <p:cNvPr id="10" name="CasellaDiTesto 9"/>
          <p:cNvSpPr txBox="1"/>
          <p:nvPr/>
        </p:nvSpPr>
        <p:spPr>
          <a:xfrm>
            <a:off x="4822555" y="3043995"/>
            <a:ext cx="4196442" cy="1107996"/>
          </a:xfrm>
          <a:prstGeom prst="rect">
            <a:avLst/>
          </a:prstGeom>
          <a:noFill/>
        </p:spPr>
        <p:txBody>
          <a:bodyPr wrap="square" rtlCol="0">
            <a:spAutoFit/>
          </a:bodyPr>
          <a:lstStyle/>
          <a:p>
            <a:pPr algn="just"/>
            <a:r>
              <a:rPr lang="it-IT" sz="2200" dirty="0">
                <a:latin typeface="Arial"/>
                <a:cs typeface="Arial"/>
              </a:rPr>
              <a:t>The </a:t>
            </a:r>
            <a:r>
              <a:rPr lang="it-IT" sz="2200" dirty="0" err="1">
                <a:latin typeface="Arial"/>
                <a:cs typeface="Arial"/>
              </a:rPr>
              <a:t>higher</a:t>
            </a:r>
            <a:r>
              <a:rPr lang="it-IT" sz="2200" dirty="0">
                <a:latin typeface="Arial"/>
                <a:cs typeface="Arial"/>
              </a:rPr>
              <a:t> the </a:t>
            </a:r>
            <a:r>
              <a:rPr lang="it-IT" sz="2200" dirty="0" err="1">
                <a:latin typeface="Arial"/>
                <a:cs typeface="Arial"/>
              </a:rPr>
              <a:t>similarity</a:t>
            </a:r>
            <a:r>
              <a:rPr lang="it-IT" sz="2200" dirty="0">
                <a:latin typeface="Arial"/>
                <a:cs typeface="Arial"/>
              </a:rPr>
              <a:t> </a:t>
            </a:r>
            <a:r>
              <a:rPr lang="it-IT" sz="2200" dirty="0" err="1">
                <a:latin typeface="Arial"/>
                <a:cs typeface="Arial"/>
              </a:rPr>
              <a:t>within</a:t>
            </a:r>
            <a:r>
              <a:rPr lang="it-IT" sz="2200" dirty="0">
                <a:latin typeface="Arial"/>
                <a:cs typeface="Arial"/>
              </a:rPr>
              <a:t> the </a:t>
            </a:r>
            <a:r>
              <a:rPr lang="it-IT" sz="2200" dirty="0" err="1">
                <a:latin typeface="Arial"/>
                <a:cs typeface="Arial"/>
              </a:rPr>
              <a:t>repeats</a:t>
            </a:r>
            <a:r>
              <a:rPr lang="it-IT" sz="2200" dirty="0">
                <a:latin typeface="Arial"/>
                <a:cs typeface="Arial"/>
              </a:rPr>
              <a:t>, the </a:t>
            </a:r>
            <a:r>
              <a:rPr lang="it-IT" sz="2200" dirty="0" err="1">
                <a:latin typeface="Arial"/>
                <a:cs typeface="Arial"/>
              </a:rPr>
              <a:t>lower</a:t>
            </a:r>
            <a:r>
              <a:rPr lang="it-IT" sz="2200" dirty="0">
                <a:latin typeface="Arial"/>
                <a:cs typeface="Arial"/>
              </a:rPr>
              <a:t> the </a:t>
            </a:r>
            <a:r>
              <a:rPr lang="it-IT" sz="2200" dirty="0" err="1">
                <a:latin typeface="Arial"/>
                <a:cs typeface="Arial"/>
              </a:rPr>
              <a:t>read</a:t>
            </a:r>
            <a:r>
              <a:rPr lang="it-IT" sz="2200" dirty="0">
                <a:latin typeface="Arial"/>
                <a:cs typeface="Arial"/>
              </a:rPr>
              <a:t> </a:t>
            </a:r>
            <a:r>
              <a:rPr lang="it-IT" sz="2200" dirty="0" err="1">
                <a:latin typeface="Arial"/>
                <a:cs typeface="Arial"/>
              </a:rPr>
              <a:t>mapping</a:t>
            </a:r>
            <a:r>
              <a:rPr lang="it-IT" sz="2200" dirty="0">
                <a:latin typeface="Arial"/>
                <a:cs typeface="Arial"/>
              </a:rPr>
              <a:t> </a:t>
            </a:r>
            <a:r>
              <a:rPr lang="it-IT" sz="2200" dirty="0" err="1">
                <a:latin typeface="Arial"/>
                <a:cs typeface="Arial"/>
              </a:rPr>
              <a:t>confidence</a:t>
            </a:r>
            <a:endParaRPr lang="it-IT" sz="2200" dirty="0">
              <a:latin typeface="Arial"/>
              <a:cs typeface="Arial"/>
            </a:endParaRPr>
          </a:p>
        </p:txBody>
      </p:sp>
      <p:pic>
        <p:nvPicPr>
          <p:cNvPr id="12" name="Immagine 11"/>
          <p:cNvPicPr>
            <a:picLocks noChangeAspect="1"/>
          </p:cNvPicPr>
          <p:nvPr/>
        </p:nvPicPr>
        <p:blipFill>
          <a:blip r:embed="rId4"/>
          <a:stretch>
            <a:fillRect/>
          </a:stretch>
        </p:blipFill>
        <p:spPr>
          <a:xfrm>
            <a:off x="5712272" y="5962122"/>
            <a:ext cx="3385307" cy="856724"/>
          </a:xfrm>
          <a:prstGeom prst="rect">
            <a:avLst/>
          </a:prstGeom>
          <a:effectLst>
            <a:outerShdw blurRad="50800" dist="38100" dir="2700000">
              <a:srgbClr val="2C5F8B">
                <a:alpha val="43000"/>
              </a:srgbClr>
            </a:outerShdw>
          </a:effectLst>
        </p:spPr>
      </p:pic>
      <p:pic>
        <p:nvPicPr>
          <p:cNvPr id="13" name="Immagine 12"/>
          <p:cNvPicPr>
            <a:picLocks noChangeAspect="1"/>
          </p:cNvPicPr>
          <p:nvPr/>
        </p:nvPicPr>
        <p:blipFill>
          <a:blip r:embed="rId5"/>
          <a:srcRect t="10595"/>
          <a:stretch>
            <a:fillRect/>
          </a:stretch>
        </p:blipFill>
        <p:spPr>
          <a:xfrm>
            <a:off x="166859" y="5037723"/>
            <a:ext cx="5213353" cy="1706516"/>
          </a:xfrm>
          <a:prstGeom prst="rect">
            <a:avLst/>
          </a:prstGeom>
        </p:spPr>
      </p:pic>
      <p:sp>
        <p:nvSpPr>
          <p:cNvPr id="14" name="CasellaDiTesto 13"/>
          <p:cNvSpPr txBox="1"/>
          <p:nvPr/>
        </p:nvSpPr>
        <p:spPr>
          <a:xfrm>
            <a:off x="5380213" y="4340739"/>
            <a:ext cx="3645442" cy="1446550"/>
          </a:xfrm>
          <a:prstGeom prst="rect">
            <a:avLst/>
          </a:prstGeom>
          <a:noFill/>
        </p:spPr>
        <p:txBody>
          <a:bodyPr wrap="square" rtlCol="0">
            <a:spAutoFit/>
          </a:bodyPr>
          <a:lstStyle/>
          <a:p>
            <a:pPr algn="just"/>
            <a:r>
              <a:rPr lang="it-IT" sz="2200" dirty="0" err="1">
                <a:latin typeface="Arial"/>
                <a:cs typeface="Arial"/>
              </a:rPr>
              <a:t>Different</a:t>
            </a:r>
            <a:r>
              <a:rPr lang="it-IT" sz="2200" dirty="0">
                <a:latin typeface="Arial"/>
                <a:cs typeface="Arial"/>
              </a:rPr>
              <a:t> </a:t>
            </a:r>
            <a:r>
              <a:rPr lang="it-IT" sz="2200" dirty="0" err="1">
                <a:latin typeface="Arial"/>
                <a:cs typeface="Arial"/>
              </a:rPr>
              <a:t>strategies</a:t>
            </a:r>
            <a:r>
              <a:rPr lang="it-IT" sz="2200" dirty="0">
                <a:latin typeface="Arial"/>
                <a:cs typeface="Arial"/>
              </a:rPr>
              <a:t> </a:t>
            </a:r>
            <a:r>
              <a:rPr lang="it-IT" sz="2200" dirty="0" err="1">
                <a:latin typeface="Arial"/>
                <a:cs typeface="Arial"/>
              </a:rPr>
              <a:t>for</a:t>
            </a:r>
            <a:r>
              <a:rPr lang="it-IT" sz="2200" dirty="0">
                <a:latin typeface="Arial"/>
                <a:cs typeface="Arial"/>
              </a:rPr>
              <a:t> </a:t>
            </a:r>
            <a:r>
              <a:rPr lang="it-IT" sz="2200" dirty="0" err="1">
                <a:latin typeface="Arial"/>
                <a:cs typeface="Arial"/>
              </a:rPr>
              <a:t>multi-mapping</a:t>
            </a:r>
            <a:r>
              <a:rPr lang="it-IT" sz="2200" dirty="0">
                <a:latin typeface="Arial"/>
                <a:cs typeface="Arial"/>
              </a:rPr>
              <a:t> </a:t>
            </a:r>
            <a:r>
              <a:rPr lang="it-IT" sz="2200" dirty="0" err="1">
                <a:latin typeface="Arial"/>
                <a:cs typeface="Arial"/>
              </a:rPr>
              <a:t>reads</a:t>
            </a:r>
            <a:r>
              <a:rPr lang="it-IT" sz="2200" dirty="0">
                <a:latin typeface="Arial"/>
                <a:cs typeface="Arial"/>
              </a:rPr>
              <a:t> </a:t>
            </a:r>
            <a:r>
              <a:rPr lang="it-IT" sz="2200" dirty="0" err="1">
                <a:latin typeface="Arial"/>
                <a:cs typeface="Arial"/>
              </a:rPr>
              <a:t>threatment</a:t>
            </a:r>
            <a:r>
              <a:rPr lang="it-IT" sz="2200" dirty="0">
                <a:latin typeface="Arial"/>
                <a:cs typeface="Arial"/>
              </a:rPr>
              <a:t> </a:t>
            </a:r>
            <a:r>
              <a:rPr lang="it-IT" sz="2200" dirty="0" err="1">
                <a:latin typeface="Arial"/>
                <a:cs typeface="Arial"/>
              </a:rPr>
              <a:t>deeply</a:t>
            </a:r>
            <a:r>
              <a:rPr lang="it-IT" sz="2200" dirty="0">
                <a:latin typeface="Arial"/>
                <a:cs typeface="Arial"/>
              </a:rPr>
              <a:t> </a:t>
            </a:r>
            <a:r>
              <a:rPr lang="it-IT" sz="2200" dirty="0" err="1">
                <a:latin typeface="Arial"/>
                <a:cs typeface="Arial"/>
              </a:rPr>
              <a:t>change</a:t>
            </a:r>
            <a:r>
              <a:rPr lang="it-IT" sz="2200" dirty="0">
                <a:latin typeface="Arial"/>
                <a:cs typeface="Arial"/>
              </a:rPr>
              <a:t> the </a:t>
            </a:r>
            <a:r>
              <a:rPr lang="it-IT" sz="2200" dirty="0" err="1">
                <a:latin typeface="Arial"/>
                <a:cs typeface="Arial"/>
              </a:rPr>
              <a:t>final</a:t>
            </a:r>
            <a:r>
              <a:rPr lang="it-IT" sz="2200" dirty="0">
                <a:latin typeface="Arial"/>
                <a:cs typeface="Arial"/>
              </a:rPr>
              <a:t> </a:t>
            </a:r>
            <a:r>
              <a:rPr lang="it-IT" sz="2200" dirty="0" err="1">
                <a:latin typeface="Arial"/>
                <a:cs typeface="Arial"/>
              </a:rPr>
              <a:t>result</a:t>
            </a:r>
            <a:r>
              <a:rPr lang="it-IT" sz="2200" dirty="0">
                <a:latin typeface="Arial"/>
                <a:cs typeface="Arial"/>
              </a:rPr>
              <a:t> </a:t>
            </a:r>
          </a:p>
        </p:txBody>
      </p:sp>
    </p:spTree>
    <p:extLst>
      <p:ext uri="{BB962C8B-B14F-4D97-AF65-F5344CB8AC3E}">
        <p14:creationId xmlns:p14="http://schemas.microsoft.com/office/powerpoint/2010/main" val="155962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948541" y="2639757"/>
            <a:ext cx="5815189" cy="4028497"/>
            <a:chOff x="906991" y="3430374"/>
            <a:chExt cx="4614906" cy="2943481"/>
          </a:xfrm>
        </p:grpSpPr>
        <p:sp>
          <p:nvSpPr>
            <p:cNvPr id="8" name="TextBox 7"/>
            <p:cNvSpPr txBox="1"/>
            <p:nvPr/>
          </p:nvSpPr>
          <p:spPr>
            <a:xfrm>
              <a:off x="3534924" y="3430374"/>
              <a:ext cx="1916247" cy="1001813"/>
            </a:xfrm>
            <a:prstGeom prst="rect">
              <a:avLst/>
            </a:prstGeom>
            <a:noFill/>
            <a:ln>
              <a:solidFill>
                <a:srgbClr val="000000"/>
              </a:solidFill>
            </a:ln>
          </p:spPr>
          <p:txBody>
            <a:bodyPr wrap="none">
              <a:spAutoFit/>
            </a:bodyPr>
            <a:lstStyle/>
            <a:p>
              <a:pPr fontAlgn="auto">
                <a:lnSpc>
                  <a:spcPct val="130000"/>
                </a:lnSpc>
                <a:spcBef>
                  <a:spcPts val="0"/>
                </a:spcBef>
                <a:spcAft>
                  <a:spcPts val="0"/>
                </a:spcAft>
                <a:defRPr/>
              </a:pPr>
              <a:r>
                <a:rPr lang="en-US" b="1" dirty="0">
                  <a:solidFill>
                    <a:prstClr val="black"/>
                  </a:solidFill>
                  <a:latin typeface="Arial"/>
                </a:rPr>
                <a:t>Single-end read</a:t>
              </a: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p:txBody>
        </p:sp>
        <p:sp>
          <p:nvSpPr>
            <p:cNvPr id="9" name="TextBox 8"/>
            <p:cNvSpPr txBox="1"/>
            <p:nvPr/>
          </p:nvSpPr>
          <p:spPr>
            <a:xfrm>
              <a:off x="3464197" y="4771878"/>
              <a:ext cx="2057700" cy="1601977"/>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rPr>
                <a:t>Paired-end reads</a:t>
              </a:r>
            </a:p>
            <a:p>
              <a:pPr fontAlgn="auto">
                <a:lnSpc>
                  <a:spcPct val="130000"/>
                </a:lnSpc>
                <a:spcBef>
                  <a:spcPts val="0"/>
                </a:spcBef>
                <a:spcAft>
                  <a:spcPts val="0"/>
                </a:spcAft>
                <a:defRPr/>
              </a:pPr>
              <a:endParaRPr lang="en-US" sz="200" dirty="0">
                <a:solidFill>
                  <a:prstClr val="black"/>
                </a:solidFill>
                <a:latin typeface="Arial"/>
              </a:endParaRP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a:p>
              <a:pPr fontAlgn="auto">
                <a:lnSpc>
                  <a:spcPct val="130000"/>
                </a:lnSpc>
                <a:spcBef>
                  <a:spcPts val="0"/>
                </a:spcBef>
                <a:spcAft>
                  <a:spcPts val="0"/>
                </a:spcAft>
                <a:defRPr/>
              </a:pPr>
              <a:r>
                <a:rPr lang="en-US" sz="1400" dirty="0">
                  <a:solidFill>
                    <a:prstClr val="black"/>
                  </a:solidFill>
                  <a:latin typeface="Arial"/>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rPr>
                <a:t>CCGTAATGGCATG…</a:t>
              </a:r>
            </a:p>
          </p:txBody>
        </p:sp>
        <p:grpSp>
          <p:nvGrpSpPr>
            <p:cNvPr id="65542" name="Group 9"/>
            <p:cNvGrpSpPr>
              <a:grpSpLocks/>
            </p:cNvGrpSpPr>
            <p:nvPr/>
          </p:nvGrpSpPr>
          <p:grpSpPr bwMode="auto">
            <a:xfrm>
              <a:off x="906991" y="5572098"/>
              <a:ext cx="2394737" cy="169877"/>
              <a:chOff x="906991" y="5572098"/>
              <a:chExt cx="2394737" cy="169877"/>
            </a:xfrm>
          </p:grpSpPr>
          <p:cxnSp>
            <p:nvCxnSpPr>
              <p:cNvPr id="11" name="Straight Connector 10"/>
              <p:cNvCxnSpPr/>
              <p:nvPr/>
            </p:nvCxnSpPr>
            <p:spPr>
              <a:xfrm>
                <a:off x="906991" y="5741975"/>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9" name="Group 11"/>
              <p:cNvGrpSpPr>
                <a:grpSpLocks/>
              </p:cNvGrpSpPr>
              <p:nvPr/>
            </p:nvGrpSpPr>
            <p:grpSpPr bwMode="auto">
              <a:xfrm>
                <a:off x="906991" y="5572098"/>
                <a:ext cx="2394737" cy="163508"/>
                <a:chOff x="1018572" y="3955800"/>
                <a:chExt cx="2394737" cy="163508"/>
              </a:xfrm>
            </p:grpSpPr>
            <p:cxnSp>
              <p:nvCxnSpPr>
                <p:cNvPr id="13" name="Straight Connector 12"/>
                <p:cNvCxnSpPr/>
                <p:nvPr/>
              </p:nvCxnSpPr>
              <p:spPr>
                <a:xfrm>
                  <a:off x="1018572" y="3955800"/>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8572" y="3955800"/>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24564" y="4119308"/>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nvGrpSpPr>
            <p:cNvPr id="65543" name="Group 15"/>
            <p:cNvGrpSpPr>
              <a:grpSpLocks/>
            </p:cNvGrpSpPr>
            <p:nvPr/>
          </p:nvGrpSpPr>
          <p:grpSpPr bwMode="auto">
            <a:xfrm>
              <a:off x="906991" y="3848685"/>
              <a:ext cx="2394737" cy="189073"/>
              <a:chOff x="906991" y="3848685"/>
              <a:chExt cx="2394737" cy="189073"/>
            </a:xfrm>
          </p:grpSpPr>
          <p:cxnSp>
            <p:nvCxnSpPr>
              <p:cNvPr id="17" name="Straight Connector 16"/>
              <p:cNvCxnSpPr/>
              <p:nvPr/>
            </p:nvCxnSpPr>
            <p:spPr>
              <a:xfrm>
                <a:off x="906991" y="3847923"/>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5" name="Group 17"/>
              <p:cNvGrpSpPr>
                <a:grpSpLocks/>
              </p:cNvGrpSpPr>
              <p:nvPr/>
            </p:nvGrpSpPr>
            <p:grpSpPr bwMode="auto">
              <a:xfrm>
                <a:off x="906991" y="4037698"/>
                <a:ext cx="2394737" cy="60"/>
                <a:chOff x="1018572" y="4083258"/>
                <a:chExt cx="2394737" cy="60"/>
              </a:xfrm>
            </p:grpSpPr>
            <p:cxnSp>
              <p:nvCxnSpPr>
                <p:cNvPr id="19" name="Straight Connector 18"/>
                <p:cNvCxnSpPr/>
                <p:nvPr/>
              </p:nvCxnSpPr>
              <p:spPr>
                <a:xfrm>
                  <a:off x="1018572" y="4083999"/>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18572" y="4083999"/>
                  <a:ext cx="688745"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
        <p:nvSpPr>
          <p:cNvPr id="18"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21" name="Gruppo 20"/>
          <p:cNvGrpSpPr/>
          <p:nvPr/>
        </p:nvGrpSpPr>
        <p:grpSpPr>
          <a:xfrm>
            <a:off x="407894" y="835673"/>
            <a:ext cx="8408169" cy="1569660"/>
            <a:chOff x="407894" y="741603"/>
            <a:chExt cx="8408169" cy="1569660"/>
          </a:xfrm>
        </p:grpSpPr>
        <p:sp>
          <p:nvSpPr>
            <p:cNvPr id="22" name="Rettangolo 21"/>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23" name="Gruppo 22"/>
            <p:cNvGrpSpPr/>
            <p:nvPr/>
          </p:nvGrpSpPr>
          <p:grpSpPr>
            <a:xfrm>
              <a:off x="2154309" y="1672044"/>
              <a:ext cx="4423570" cy="596900"/>
              <a:chOff x="2154309" y="1672044"/>
              <a:chExt cx="4423570" cy="596900"/>
            </a:xfrm>
          </p:grpSpPr>
          <p:sp>
            <p:nvSpPr>
              <p:cNvPr id="24"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25" name="Rettangolo 24"/>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26" name="Rettangolo 25"/>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7" name="Rettangolo 26"/>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Tree>
    <p:extLst>
      <p:ext uri="{BB962C8B-B14F-4D97-AF65-F5344CB8AC3E}">
        <p14:creationId xmlns:p14="http://schemas.microsoft.com/office/powerpoint/2010/main" val="149724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13"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4" name="Gruppo 3"/>
          <p:cNvGrpSpPr/>
          <p:nvPr/>
        </p:nvGrpSpPr>
        <p:grpSpPr>
          <a:xfrm>
            <a:off x="407894" y="835673"/>
            <a:ext cx="8408169" cy="1569660"/>
            <a:chOff x="407894" y="741603"/>
            <a:chExt cx="8408169" cy="1569660"/>
          </a:xfrm>
        </p:grpSpPr>
        <p:sp>
          <p:nvSpPr>
            <p:cNvPr id="15" name="Rettangolo 14"/>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3" name="Gruppo 2"/>
            <p:cNvGrpSpPr/>
            <p:nvPr/>
          </p:nvGrpSpPr>
          <p:grpSpPr>
            <a:xfrm>
              <a:off x="2154309" y="1672044"/>
              <a:ext cx="4423570" cy="596900"/>
              <a:chOff x="2154309" y="1672044"/>
              <a:chExt cx="4423570" cy="596900"/>
            </a:xfrm>
          </p:grpSpPr>
          <p:sp>
            <p:nvSpPr>
              <p:cNvPr id="52"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53" name="Rettangolo 5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54" name="Rettangolo 53"/>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 name="Rettangolo 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14" name="Text Box 2"/>
          <p:cNvSpPr txBox="1">
            <a:spLocks noChangeArrowheads="1"/>
          </p:cNvSpPr>
          <p:nvPr/>
        </p:nvSpPr>
        <p:spPr bwMode="auto">
          <a:xfrm>
            <a:off x="150794" y="5553115"/>
            <a:ext cx="8974666" cy="1360372"/>
          </a:xfrm>
          <a:prstGeom prst="rect">
            <a:avLst/>
          </a:prstGeom>
          <a:noFill/>
          <a:ln w="9525">
            <a:noFill/>
            <a:miter lim="800000"/>
            <a:headEnd/>
            <a:tailEnd/>
          </a:ln>
        </p:spPr>
        <p:txBody>
          <a:bodyPr wrap="square">
            <a:prstTxWarp prst="textNoShape">
              <a:avLst/>
            </a:prstTxWarp>
            <a:spAutoFit/>
          </a:bodyPr>
          <a:lstStyle/>
          <a:p>
            <a:pPr marL="342900" indent="-342900" algn="ctr">
              <a:lnSpc>
                <a:spcPct val="80000"/>
              </a:lnSpc>
              <a:spcBef>
                <a:spcPct val="50000"/>
              </a:spcBef>
            </a:pPr>
            <a:r>
              <a:rPr lang="it-IT" sz="2400" dirty="0" err="1">
                <a:latin typeface="Arial"/>
                <a:cs typeface="Arial"/>
              </a:rPr>
              <a:t>Since</a:t>
            </a:r>
            <a:r>
              <a:rPr lang="it-IT" sz="2400" dirty="0">
                <a:latin typeface="Arial"/>
                <a:cs typeface="Arial"/>
              </a:rPr>
              <a:t> </a:t>
            </a:r>
            <a:r>
              <a:rPr lang="it-IT" sz="2400" dirty="0" err="1">
                <a:latin typeface="Arial"/>
                <a:cs typeface="Arial"/>
              </a:rPr>
              <a:t>it</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improbable</a:t>
            </a:r>
            <a:r>
              <a:rPr lang="it-IT" sz="2400" dirty="0">
                <a:latin typeface="Arial"/>
                <a:cs typeface="Arial"/>
              </a:rPr>
              <a:t> </a:t>
            </a:r>
            <a:r>
              <a:rPr lang="it-IT" sz="2400" dirty="0" err="1">
                <a:latin typeface="Arial"/>
                <a:cs typeface="Arial"/>
              </a:rPr>
              <a:t>that</a:t>
            </a:r>
            <a:r>
              <a:rPr lang="it-IT" sz="2400" dirty="0">
                <a:latin typeface="Arial"/>
                <a:cs typeface="Arial"/>
              </a:rPr>
              <a:t> </a:t>
            </a:r>
            <a:r>
              <a:rPr lang="it-IT" sz="2400" dirty="0" err="1">
                <a:latin typeface="Arial"/>
                <a:cs typeface="Arial"/>
              </a:rPr>
              <a:t>both</a:t>
            </a:r>
            <a:r>
              <a:rPr lang="it-IT" sz="2400" dirty="0">
                <a:latin typeface="Arial"/>
                <a:cs typeface="Arial"/>
              </a:rPr>
              <a:t> </a:t>
            </a:r>
            <a:r>
              <a:rPr lang="it-IT" sz="2400" dirty="0" err="1">
                <a:latin typeface="Arial"/>
                <a:cs typeface="Arial"/>
              </a:rPr>
              <a:t>reads</a:t>
            </a:r>
            <a:r>
              <a:rPr lang="it-IT" sz="2400" dirty="0">
                <a:latin typeface="Arial"/>
                <a:cs typeface="Arial"/>
              </a:rPr>
              <a:t> </a:t>
            </a:r>
            <a:r>
              <a:rPr lang="it-IT" sz="2400" dirty="0" err="1">
                <a:latin typeface="Arial"/>
                <a:cs typeface="Arial"/>
              </a:rPr>
              <a:t>align</a:t>
            </a:r>
            <a:r>
              <a:rPr lang="it-IT" sz="2400" dirty="0">
                <a:latin typeface="Arial"/>
                <a:cs typeface="Arial"/>
              </a:rPr>
              <a:t> to </a:t>
            </a:r>
            <a:r>
              <a:rPr lang="it-IT" sz="2400" dirty="0" err="1">
                <a:latin typeface="Arial"/>
                <a:cs typeface="Arial"/>
              </a:rPr>
              <a:t>repetitive</a:t>
            </a:r>
            <a:r>
              <a:rPr lang="it-IT" sz="2400" dirty="0">
                <a:latin typeface="Arial"/>
                <a:cs typeface="Arial"/>
              </a:rPr>
              <a:t> </a:t>
            </a:r>
            <a:r>
              <a:rPr lang="it-IT" sz="2400" dirty="0" err="1">
                <a:latin typeface="Arial"/>
                <a:cs typeface="Arial"/>
              </a:rPr>
              <a:t>regions</a:t>
            </a:r>
            <a:endParaRPr lang="it-IT" sz="2400" dirty="0">
              <a:latin typeface="Arial"/>
              <a:cs typeface="Arial"/>
            </a:endParaRPr>
          </a:p>
          <a:p>
            <a:pPr marL="342900" indent="-342900" algn="ctr">
              <a:lnSpc>
                <a:spcPct val="80000"/>
              </a:lnSpc>
              <a:spcBef>
                <a:spcPct val="50000"/>
              </a:spcBef>
            </a:pPr>
            <a:r>
              <a:rPr lang="it-IT" sz="2400" b="1" dirty="0" err="1">
                <a:solidFill>
                  <a:srgbClr val="800000"/>
                </a:solidFill>
                <a:effectLst>
                  <a:outerShdw blurRad="50800" dist="38100" dir="2700000">
                    <a:srgbClr val="000000">
                      <a:alpha val="43000"/>
                    </a:srgbClr>
                  </a:outerShdw>
                </a:effectLst>
                <a:latin typeface="Arial"/>
                <a:cs typeface="Arial"/>
              </a:rPr>
              <a:t>paired</a:t>
            </a:r>
            <a:r>
              <a:rPr lang="it-IT" sz="2400" b="1" dirty="0">
                <a:solidFill>
                  <a:srgbClr val="800000"/>
                </a:solidFill>
                <a:effectLst>
                  <a:outerShdw blurRad="50800" dist="38100" dir="2700000">
                    <a:srgbClr val="000000">
                      <a:alpha val="43000"/>
                    </a:srgbClr>
                  </a:outerShdw>
                </a:effectLst>
                <a:latin typeface="Arial"/>
                <a:cs typeface="Arial"/>
              </a:rPr>
              <a:t>-end </a:t>
            </a:r>
            <a:r>
              <a:rPr lang="it-IT" sz="2400" b="1" dirty="0" err="1">
                <a:solidFill>
                  <a:srgbClr val="800000"/>
                </a:solidFill>
                <a:effectLst>
                  <a:outerShdw blurRad="50800" dist="38100" dir="2700000">
                    <a:srgbClr val="000000">
                      <a:alpha val="43000"/>
                    </a:srgbClr>
                  </a:outerShdw>
                </a:effectLst>
                <a:latin typeface="Arial"/>
                <a:cs typeface="Arial"/>
              </a:rPr>
              <a:t>reads</a:t>
            </a:r>
            <a:r>
              <a:rPr lang="it-IT" sz="2400" b="1" dirty="0">
                <a:solidFill>
                  <a:srgbClr val="800000"/>
                </a:solidFill>
                <a:effectLst>
                  <a:outerShdw blurRad="50800" dist="38100" dir="2700000">
                    <a:srgbClr val="000000">
                      <a:alpha val="43000"/>
                    </a:srgbClr>
                  </a:outerShdw>
                </a:effectLst>
                <a:latin typeface="Arial"/>
                <a:cs typeface="Arial"/>
              </a:rPr>
              <a:t> reduce the “multiple </a:t>
            </a:r>
            <a:r>
              <a:rPr lang="it-IT" sz="2400" b="1" dirty="0" err="1">
                <a:solidFill>
                  <a:srgbClr val="800000"/>
                </a:solidFill>
                <a:effectLst>
                  <a:outerShdw blurRad="50800" dist="38100" dir="2700000">
                    <a:srgbClr val="000000">
                      <a:alpha val="43000"/>
                    </a:srgbClr>
                  </a:outerShdw>
                </a:effectLst>
                <a:latin typeface="Arial"/>
                <a:cs typeface="Arial"/>
              </a:rPr>
              <a:t>mapping</a:t>
            </a:r>
            <a:r>
              <a:rPr lang="it-IT" sz="2400" b="1" dirty="0">
                <a:solidFill>
                  <a:srgbClr val="800000"/>
                </a:solidFill>
                <a:effectLst>
                  <a:outerShdw blurRad="50800" dist="38100" dir="2700000">
                    <a:srgbClr val="000000">
                      <a:alpha val="43000"/>
                    </a:srgbClr>
                  </a:outerShdw>
                </a:effectLst>
                <a:latin typeface="Arial"/>
                <a:cs typeface="Arial"/>
              </a:rPr>
              <a:t>” </a:t>
            </a:r>
            <a:r>
              <a:rPr lang="it-IT" sz="2400" b="1" dirty="0" err="1">
                <a:solidFill>
                  <a:srgbClr val="800000"/>
                </a:solidFill>
                <a:effectLst>
                  <a:outerShdw blurRad="50800" dist="38100" dir="2700000">
                    <a:srgbClr val="000000">
                      <a:alpha val="43000"/>
                    </a:srgbClr>
                  </a:outerShdw>
                </a:effectLst>
                <a:latin typeface="Arial"/>
                <a:cs typeface="Arial"/>
              </a:rPr>
              <a:t>problem</a:t>
            </a:r>
            <a:endParaRPr lang="it-IT" sz="2400" b="1" dirty="0">
              <a:solidFill>
                <a:srgbClr val="800000"/>
              </a:solidFill>
              <a:effectLst>
                <a:outerShdw blurRad="50800" dist="38100" dir="2700000">
                  <a:srgbClr val="000000">
                    <a:alpha val="43000"/>
                  </a:srgbClr>
                </a:outerShdw>
              </a:effectLst>
              <a:latin typeface="Arial"/>
              <a:cs typeface="Arial"/>
            </a:endParaRPr>
          </a:p>
          <a:p>
            <a:pPr marL="342900" indent="-342900" algn="ctr">
              <a:lnSpc>
                <a:spcPct val="80000"/>
              </a:lnSpc>
              <a:spcBef>
                <a:spcPct val="50000"/>
              </a:spcBef>
            </a:pPr>
            <a:endParaRPr lang="en-US" sz="2400" b="1" dirty="0">
              <a:solidFill>
                <a:srgbClr val="25608D"/>
              </a:solidFill>
              <a:effectLst>
                <a:outerShdw blurRad="50800" dist="38100" dir="2700000">
                  <a:srgbClr val="000000">
                    <a:alpha val="43000"/>
                  </a:srgbClr>
                </a:outerShdw>
              </a:effectLst>
              <a:latin typeface="Arial"/>
              <a:cs typeface="Arial"/>
            </a:endParaRPr>
          </a:p>
        </p:txBody>
      </p:sp>
      <p:sp>
        <p:nvSpPr>
          <p:cNvPr id="6" name="CasellaDiTesto 5"/>
          <p:cNvSpPr txBox="1"/>
          <p:nvPr/>
        </p:nvSpPr>
        <p:spPr>
          <a:xfrm>
            <a:off x="38824" y="4791368"/>
            <a:ext cx="1249674" cy="369332"/>
          </a:xfrm>
          <a:prstGeom prst="rect">
            <a:avLst/>
          </a:prstGeom>
          <a:noFill/>
        </p:spPr>
        <p:txBody>
          <a:bodyPr wrap="none" rtlCol="0">
            <a:spAutoFit/>
          </a:bodyPr>
          <a:lstStyle/>
          <a:p>
            <a:r>
              <a:rPr lang="it-IT" dirty="0">
                <a:latin typeface="Arial"/>
                <a:cs typeface="Arial"/>
              </a:rPr>
              <a:t>Reference</a:t>
            </a:r>
          </a:p>
        </p:txBody>
      </p:sp>
      <p:sp>
        <p:nvSpPr>
          <p:cNvPr id="23" name="CasellaDiTesto 22"/>
          <p:cNvSpPr txBox="1"/>
          <p:nvPr/>
        </p:nvSpPr>
        <p:spPr>
          <a:xfrm>
            <a:off x="6236341" y="5096935"/>
            <a:ext cx="1044427" cy="369332"/>
          </a:xfrm>
          <a:prstGeom prst="rect">
            <a:avLst/>
          </a:prstGeom>
          <a:noFill/>
        </p:spPr>
        <p:txBody>
          <a:bodyPr wrap="none" rtlCol="0">
            <a:spAutoFit/>
          </a:bodyPr>
          <a:lstStyle/>
          <a:p>
            <a:r>
              <a:rPr lang="it-IT" dirty="0" err="1">
                <a:latin typeface="Arial"/>
                <a:cs typeface="Arial"/>
              </a:rPr>
              <a:t>Repeats</a:t>
            </a:r>
            <a:endParaRPr lang="it-IT" dirty="0">
              <a:latin typeface="Arial"/>
              <a:cs typeface="Arial"/>
            </a:endParaRPr>
          </a:p>
        </p:txBody>
      </p:sp>
      <p:sp>
        <p:nvSpPr>
          <p:cNvPr id="31" name="Rectangle 200"/>
          <p:cNvSpPr/>
          <p:nvPr/>
        </p:nvSpPr>
        <p:spPr>
          <a:xfrm>
            <a:off x="7469113" y="4667891"/>
            <a:ext cx="705574" cy="38780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4" name="Rectangle 196"/>
          <p:cNvSpPr/>
          <p:nvPr/>
        </p:nvSpPr>
        <p:spPr>
          <a:xfrm>
            <a:off x="4207950" y="4244947"/>
            <a:ext cx="716433" cy="810746"/>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5" name="Rectangle 196"/>
          <p:cNvSpPr/>
          <p:nvPr/>
        </p:nvSpPr>
        <p:spPr>
          <a:xfrm>
            <a:off x="5473158" y="4667891"/>
            <a:ext cx="716433" cy="42212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7" name="Immagine 6"/>
          <p:cNvPicPr>
            <a:picLocks noChangeAspect="1"/>
          </p:cNvPicPr>
          <p:nvPr/>
        </p:nvPicPr>
        <p:blipFill>
          <a:blip r:embed="rId3"/>
          <a:stretch>
            <a:fillRect/>
          </a:stretch>
        </p:blipFill>
        <p:spPr>
          <a:xfrm>
            <a:off x="5473158" y="4490156"/>
            <a:ext cx="2701529" cy="275435"/>
          </a:xfrm>
          <a:prstGeom prst="rect">
            <a:avLst/>
          </a:prstGeom>
        </p:spPr>
      </p:pic>
      <p:pic>
        <p:nvPicPr>
          <p:cNvPr id="27" name="Immagine 26"/>
          <p:cNvPicPr>
            <a:picLocks noChangeAspect="1"/>
          </p:cNvPicPr>
          <p:nvPr/>
        </p:nvPicPr>
        <p:blipFill>
          <a:blip r:embed="rId3"/>
          <a:stretch>
            <a:fillRect/>
          </a:stretch>
        </p:blipFill>
        <p:spPr>
          <a:xfrm>
            <a:off x="4207950" y="3969512"/>
            <a:ext cx="2701529" cy="275435"/>
          </a:xfrm>
          <a:prstGeom prst="rect">
            <a:avLst/>
          </a:prstGeom>
        </p:spPr>
      </p:pic>
      <p:sp>
        <p:nvSpPr>
          <p:cNvPr id="32" name="Rectangle 200"/>
          <p:cNvSpPr/>
          <p:nvPr/>
        </p:nvSpPr>
        <p:spPr>
          <a:xfrm>
            <a:off x="6200954" y="4244947"/>
            <a:ext cx="705574" cy="638815"/>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6" name="Rectangle 196"/>
          <p:cNvSpPr/>
          <p:nvPr/>
        </p:nvSpPr>
        <p:spPr>
          <a:xfrm>
            <a:off x="1454571" y="3647890"/>
            <a:ext cx="716433" cy="140780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37" name="Immagine 36"/>
          <p:cNvPicPr>
            <a:picLocks noChangeAspect="1"/>
          </p:cNvPicPr>
          <p:nvPr/>
        </p:nvPicPr>
        <p:blipFill>
          <a:blip r:embed="rId3"/>
          <a:stretch>
            <a:fillRect/>
          </a:stretch>
        </p:blipFill>
        <p:spPr>
          <a:xfrm>
            <a:off x="1454572" y="3372456"/>
            <a:ext cx="2701529" cy="275435"/>
          </a:xfrm>
          <a:prstGeom prst="rect">
            <a:avLst/>
          </a:prstGeom>
        </p:spPr>
      </p:pic>
      <p:sp>
        <p:nvSpPr>
          <p:cNvPr id="38" name="Rectangle 200"/>
          <p:cNvSpPr/>
          <p:nvPr/>
        </p:nvSpPr>
        <p:spPr>
          <a:xfrm>
            <a:off x="3448701" y="3647890"/>
            <a:ext cx="705574" cy="123587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5" name="Rettangolo 4"/>
          <p:cNvSpPr/>
          <p:nvPr/>
        </p:nvSpPr>
        <p:spPr>
          <a:xfrm>
            <a:off x="1205999" y="4883762"/>
            <a:ext cx="7680959"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6176936"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
        <p:nvSpPr>
          <p:cNvPr id="19" name="Rettangolo 18"/>
          <p:cNvSpPr/>
          <p:nvPr/>
        </p:nvSpPr>
        <p:spPr>
          <a:xfrm>
            <a:off x="7360563"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Tree>
    <p:extLst>
      <p:ext uri="{BB962C8B-B14F-4D97-AF65-F5344CB8AC3E}">
        <p14:creationId xmlns:p14="http://schemas.microsoft.com/office/powerpoint/2010/main" val="234889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65" name="Rectangle 196"/>
          <p:cNvSpPr/>
          <p:nvPr/>
        </p:nvSpPr>
        <p:spPr>
          <a:xfrm>
            <a:off x="3408650" y="3519901"/>
            <a:ext cx="63500" cy="1655207"/>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6" name="Rectangle 197"/>
          <p:cNvSpPr/>
          <p:nvPr/>
        </p:nvSpPr>
        <p:spPr>
          <a:xfrm>
            <a:off x="3322925" y="3230977"/>
            <a:ext cx="69850" cy="1944132"/>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7" name="Rectangle 198"/>
          <p:cNvSpPr/>
          <p:nvPr/>
        </p:nvSpPr>
        <p:spPr>
          <a:xfrm>
            <a:off x="4440525" y="3648490"/>
            <a:ext cx="76200" cy="1526619"/>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8" name="Rectangle 199"/>
          <p:cNvSpPr/>
          <p:nvPr/>
        </p:nvSpPr>
        <p:spPr>
          <a:xfrm>
            <a:off x="6682075" y="3626265"/>
            <a:ext cx="76200" cy="1526619"/>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9" name="Rectangle 200"/>
          <p:cNvSpPr/>
          <p:nvPr/>
        </p:nvSpPr>
        <p:spPr>
          <a:xfrm>
            <a:off x="6377275" y="3183351"/>
            <a:ext cx="76200" cy="1991757"/>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0" name="Rectangle 201"/>
          <p:cNvSpPr/>
          <p:nvPr/>
        </p:nvSpPr>
        <p:spPr>
          <a:xfrm>
            <a:off x="6788995" y="3456402"/>
            <a:ext cx="69850" cy="1696482"/>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nvGrpSpPr>
          <p:cNvPr id="7" name="Gruppo 6"/>
          <p:cNvGrpSpPr/>
          <p:nvPr/>
        </p:nvGrpSpPr>
        <p:grpSpPr>
          <a:xfrm>
            <a:off x="237871" y="2806214"/>
            <a:ext cx="8578194" cy="3946870"/>
            <a:chOff x="237871" y="3154273"/>
            <a:chExt cx="8578194" cy="3946870"/>
          </a:xfrm>
        </p:grpSpPr>
        <p:grpSp>
          <p:nvGrpSpPr>
            <p:cNvPr id="6" name="Gruppo 5"/>
            <p:cNvGrpSpPr/>
            <p:nvPr/>
          </p:nvGrpSpPr>
          <p:grpSpPr>
            <a:xfrm>
              <a:off x="1494125" y="3154273"/>
              <a:ext cx="5407025" cy="2346670"/>
              <a:chOff x="1494125" y="3154273"/>
              <a:chExt cx="5407025" cy="2346670"/>
            </a:xfrm>
          </p:grpSpPr>
          <p:sp>
            <p:nvSpPr>
              <p:cNvPr id="45" name="TextBox 211"/>
              <p:cNvSpPr txBox="1">
                <a:spLocks noChangeArrowheads="1"/>
              </p:cNvSpPr>
              <p:nvPr/>
            </p:nvSpPr>
            <p:spPr bwMode="auto">
              <a:xfrm>
                <a:off x="2930460" y="3270540"/>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1</a:t>
                </a:r>
              </a:p>
            </p:txBody>
          </p:sp>
          <p:grpSp>
            <p:nvGrpSpPr>
              <p:cNvPr id="5" name="Gruppo 4"/>
              <p:cNvGrpSpPr/>
              <p:nvPr/>
            </p:nvGrpSpPr>
            <p:grpSpPr>
              <a:xfrm>
                <a:off x="1494125" y="3154273"/>
                <a:ext cx="5407025" cy="2346670"/>
                <a:chOff x="1494125" y="3154273"/>
                <a:chExt cx="5407025" cy="2346670"/>
              </a:xfrm>
            </p:grpSpPr>
            <p:sp>
              <p:nvSpPr>
                <p:cNvPr id="23" name="Rectangle 14"/>
                <p:cNvSpPr/>
                <p:nvPr/>
              </p:nvSpPr>
              <p:spPr>
                <a:xfrm>
                  <a:off x="33197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4" name="Rectangle 17"/>
                <p:cNvSpPr/>
                <p:nvPr/>
              </p:nvSpPr>
              <p:spPr>
                <a:xfrm>
                  <a:off x="43865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 name="Rectangle 18"/>
                <p:cNvSpPr/>
                <p:nvPr/>
              </p:nvSpPr>
              <p:spPr>
                <a:xfrm>
                  <a:off x="5681950" y="4093386"/>
                  <a:ext cx="12192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6" name="Rectangle 28"/>
                <p:cNvSpPr/>
                <p:nvPr/>
              </p:nvSpPr>
              <p:spPr>
                <a:xfrm>
                  <a:off x="33197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7" name="Rectangle 29"/>
                <p:cNvSpPr/>
                <p:nvPr/>
              </p:nvSpPr>
              <p:spPr>
                <a:xfrm>
                  <a:off x="43865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8" name="Rectangle 30"/>
                <p:cNvSpPr/>
                <p:nvPr/>
              </p:nvSpPr>
              <p:spPr>
                <a:xfrm>
                  <a:off x="5681950" y="4626786"/>
                  <a:ext cx="914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9" name="Rectangle 31"/>
                <p:cNvSpPr/>
                <p:nvPr/>
              </p:nvSpPr>
              <p:spPr>
                <a:xfrm>
                  <a:off x="3319750" y="5160186"/>
                  <a:ext cx="152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 name="Rectangle 33"/>
                <p:cNvSpPr/>
                <p:nvPr/>
              </p:nvSpPr>
              <p:spPr>
                <a:xfrm>
                  <a:off x="5681950" y="5160186"/>
                  <a:ext cx="533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1" name="Straight Connector 90"/>
                <p:cNvCxnSpPr>
                  <a:stCxn id="24" idx="3"/>
                  <a:endCxn id="25" idx="1"/>
                </p:cNvCxnSpPr>
                <p:nvPr/>
              </p:nvCxnSpPr>
              <p:spPr>
                <a:xfrm>
                  <a:off x="4538950" y="4245786"/>
                  <a:ext cx="11430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95"/>
                <p:cNvCxnSpPr>
                  <a:stCxn id="24" idx="1"/>
                  <a:endCxn id="23" idx="3"/>
                </p:cNvCxnSpPr>
                <p:nvPr/>
              </p:nvCxnSpPr>
              <p:spPr>
                <a:xfrm rot="10800000">
                  <a:off x="3472150" y="4245786"/>
                  <a:ext cx="914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106"/>
                <p:cNvCxnSpPr/>
                <p:nvPr/>
              </p:nvCxnSpPr>
              <p:spPr>
                <a:xfrm>
                  <a:off x="4538950" y="4777599"/>
                  <a:ext cx="11430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7"/>
                <p:cNvCxnSpPr/>
                <p:nvPr/>
              </p:nvCxnSpPr>
              <p:spPr>
                <a:xfrm rot="10800000">
                  <a:off x="3472150" y="4777599"/>
                  <a:ext cx="9144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08"/>
                <p:cNvCxnSpPr>
                  <a:stCxn id="29" idx="3"/>
                </p:cNvCxnSpPr>
                <p:nvPr/>
              </p:nvCxnSpPr>
              <p:spPr>
                <a:xfrm flipV="1">
                  <a:off x="3472150" y="5312586"/>
                  <a:ext cx="2209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196"/>
                <p:cNvSpPr/>
                <p:nvPr/>
              </p:nvSpPr>
              <p:spPr>
                <a:xfrm>
                  <a:off x="3402300" y="3823511"/>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7" name="Rectangle 197"/>
                <p:cNvSpPr/>
                <p:nvPr/>
              </p:nvSpPr>
              <p:spPr>
                <a:xfrm>
                  <a:off x="3316575" y="3534586"/>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8" name="Rectangle 198"/>
                <p:cNvSpPr/>
                <p:nvPr/>
              </p:nvSpPr>
              <p:spPr>
                <a:xfrm>
                  <a:off x="4434175" y="3952099"/>
                  <a:ext cx="76200" cy="460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9" name="Rectangle 199"/>
                <p:cNvSpPr/>
                <p:nvPr/>
              </p:nvSpPr>
              <p:spPr>
                <a:xfrm>
                  <a:off x="6675725" y="3929874"/>
                  <a:ext cx="76200" cy="46037"/>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0" name="Rectangle 200"/>
                <p:cNvSpPr/>
                <p:nvPr/>
              </p:nvSpPr>
              <p:spPr>
                <a:xfrm>
                  <a:off x="6370925" y="348696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1" name="Rectangle 201"/>
                <p:cNvSpPr/>
                <p:nvPr/>
              </p:nvSpPr>
              <p:spPr>
                <a:xfrm>
                  <a:off x="6793500" y="376001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2" name="Arc 208"/>
                <p:cNvSpPr/>
                <p:nvPr/>
              </p:nvSpPr>
              <p:spPr>
                <a:xfrm>
                  <a:off x="3497035" y="3492337"/>
                  <a:ext cx="3276600" cy="685800"/>
                </a:xfrm>
                <a:prstGeom prst="arc">
                  <a:avLst>
                    <a:gd name="adj1" fmla="val 10748411"/>
                    <a:gd name="adj2" fmla="val 21572306"/>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3" name="Arc 209"/>
                <p:cNvSpPr/>
                <p:nvPr/>
              </p:nvSpPr>
              <p:spPr>
                <a:xfrm>
                  <a:off x="3399125" y="3154273"/>
                  <a:ext cx="2971800" cy="6858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4" name="Arc 210"/>
                <p:cNvSpPr/>
                <p:nvPr/>
              </p:nvSpPr>
              <p:spPr>
                <a:xfrm>
                  <a:off x="4510375" y="3680993"/>
                  <a:ext cx="2165350" cy="5969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6" name="TextBox 212"/>
                <p:cNvSpPr txBox="1">
                  <a:spLocks noChangeArrowheads="1"/>
                </p:cNvSpPr>
                <p:nvPr/>
              </p:nvSpPr>
              <p:spPr bwMode="auto">
                <a:xfrm>
                  <a:off x="2990785" y="3571672"/>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2</a:t>
                  </a:r>
                </a:p>
              </p:txBody>
            </p:sp>
            <p:sp>
              <p:nvSpPr>
                <p:cNvPr id="47" name="TextBox 213"/>
                <p:cNvSpPr txBox="1">
                  <a:spLocks noChangeArrowheads="1"/>
                </p:cNvSpPr>
                <p:nvPr/>
              </p:nvSpPr>
              <p:spPr bwMode="auto">
                <a:xfrm>
                  <a:off x="3994085" y="3762154"/>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3</a:t>
                  </a:r>
                </a:p>
              </p:txBody>
            </p:sp>
            <p:sp>
              <p:nvSpPr>
                <p:cNvPr id="48" name="TextBox 214"/>
                <p:cNvSpPr txBox="1">
                  <a:spLocks noChangeArrowheads="1"/>
                </p:cNvSpPr>
                <p:nvPr/>
              </p:nvSpPr>
              <p:spPr bwMode="auto">
                <a:xfrm>
                  <a:off x="1494125" y="40648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latin typeface="Arial"/>
                      <a:cs typeface="Arial"/>
                    </a:rPr>
                    <a:t>Isoform 1</a:t>
                  </a:r>
                </a:p>
              </p:txBody>
            </p:sp>
            <p:sp>
              <p:nvSpPr>
                <p:cNvPr id="49" name="TextBox 215"/>
                <p:cNvSpPr txBox="1">
                  <a:spLocks noChangeArrowheads="1"/>
                </p:cNvSpPr>
                <p:nvPr/>
              </p:nvSpPr>
              <p:spPr bwMode="auto">
                <a:xfrm>
                  <a:off x="1494125" y="45982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FF"/>
                      </a:solidFill>
                      <a:latin typeface="Arial"/>
                      <a:cs typeface="Arial"/>
                    </a:rPr>
                    <a:t>Isoform</a:t>
                  </a:r>
                  <a:r>
                    <a:rPr lang="en-US" b="1" dirty="0">
                      <a:solidFill>
                        <a:srgbClr val="FF6600"/>
                      </a:solidFill>
                      <a:latin typeface="Arial"/>
                      <a:cs typeface="Arial"/>
                    </a:rPr>
                    <a:t> </a:t>
                  </a:r>
                  <a:r>
                    <a:rPr lang="en-US" b="1" dirty="0">
                      <a:solidFill>
                        <a:srgbClr val="0080FF"/>
                      </a:solidFill>
                      <a:latin typeface="Arial"/>
                      <a:cs typeface="Arial"/>
                    </a:rPr>
                    <a:t>2</a:t>
                  </a:r>
                </a:p>
              </p:txBody>
            </p:sp>
            <p:sp>
              <p:nvSpPr>
                <p:cNvPr id="50" name="TextBox 216"/>
                <p:cNvSpPr txBox="1">
                  <a:spLocks noChangeArrowheads="1"/>
                </p:cNvSpPr>
                <p:nvPr/>
              </p:nvSpPr>
              <p:spPr bwMode="auto">
                <a:xfrm>
                  <a:off x="1494125" y="51316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80"/>
                      </a:solidFill>
                      <a:latin typeface="Arial"/>
                      <a:cs typeface="Arial"/>
                    </a:rPr>
                    <a:t>Isoform 3</a:t>
                  </a:r>
                </a:p>
              </p:txBody>
            </p:sp>
          </p:grpSp>
        </p:grpSp>
        <p:sp>
          <p:nvSpPr>
            <p:cNvPr id="51" name="Vertical Text Placeholder 8"/>
            <p:cNvSpPr txBox="1">
              <a:spLocks/>
            </p:cNvSpPr>
            <p:nvPr/>
          </p:nvSpPr>
          <p:spPr bwMode="auto">
            <a:xfrm rot="16200000">
              <a:off x="3688768" y="1973846"/>
              <a:ext cx="1676400" cy="8578194"/>
            </a:xfrm>
            <a:prstGeom prst="rect">
              <a:avLst/>
            </a:prstGeom>
            <a:noFill/>
            <a:ln w="9525">
              <a:noFill/>
              <a:miter lim="800000"/>
              <a:headEnd/>
              <a:tailEnd/>
            </a:ln>
          </p:spPr>
          <p:txBody>
            <a:bodyPr vert="eaVert">
              <a:prstTxWarp prst="textNoShape">
                <a:avLst/>
              </a:prstTxWarp>
            </a:bodyPr>
            <a:lstStyle/>
            <a:p>
              <a:pPr marL="342900" indent="-342900">
                <a:spcBef>
                  <a:spcPct val="20000"/>
                </a:spcBef>
              </a:pPr>
              <a:r>
                <a:rPr lang="en-US" sz="2400" b="1" dirty="0">
                  <a:solidFill>
                    <a:srgbClr val="800000"/>
                  </a:solidFill>
                  <a:latin typeface="Arial"/>
                  <a:cs typeface="Arial"/>
                </a:rPr>
                <a:t>Paired ends increase </a:t>
              </a:r>
              <a:r>
                <a:rPr lang="en-US" sz="2400" b="1" dirty="0" err="1">
                  <a:solidFill>
                    <a:srgbClr val="800000"/>
                  </a:solidFill>
                  <a:latin typeface="Arial"/>
                  <a:cs typeface="Arial"/>
                </a:rPr>
                <a:t>isoform</a:t>
              </a:r>
              <a:r>
                <a:rPr lang="en-US" sz="2400" b="1" dirty="0">
                  <a:solidFill>
                    <a:srgbClr val="800000"/>
                  </a:solidFill>
                  <a:latin typeface="Arial"/>
                  <a:cs typeface="Arial"/>
                </a:rPr>
                <a:t> </a:t>
              </a:r>
              <a:r>
                <a:rPr lang="en-US" sz="2400" b="1" dirty="0" err="1">
                  <a:solidFill>
                    <a:srgbClr val="800000"/>
                  </a:solidFill>
                  <a:latin typeface="Arial"/>
                  <a:cs typeface="Arial"/>
                </a:rPr>
                <a:t>deconvolution</a:t>
              </a:r>
              <a:r>
                <a:rPr lang="en-US" sz="2400" b="1" dirty="0">
                  <a:solidFill>
                    <a:srgbClr val="800000"/>
                  </a:solidFill>
                  <a:latin typeface="Arial"/>
                  <a:cs typeface="Arial"/>
                </a:rPr>
                <a:t> confidence</a:t>
              </a: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1</a:t>
              </a:r>
              <a:r>
                <a:rPr lang="en-US" sz="2400" b="0" dirty="0">
                  <a:latin typeface="Arial"/>
                  <a:cs typeface="Arial"/>
                </a:rPr>
                <a:t> originates</a:t>
              </a:r>
              <a:r>
                <a:rPr lang="en-US" sz="2400" dirty="0">
                  <a:latin typeface="Arial"/>
                  <a:cs typeface="Arial"/>
                </a:rPr>
                <a:t> from </a:t>
              </a:r>
              <a:r>
                <a:rPr lang="en-US" sz="2400" dirty="0" err="1">
                  <a:latin typeface="Arial"/>
                  <a:cs typeface="Arial"/>
                </a:rPr>
                <a:t>isoform</a:t>
              </a:r>
              <a:r>
                <a:rPr lang="en-US" sz="2400" dirty="0">
                  <a:latin typeface="Arial"/>
                  <a:cs typeface="Arial"/>
                </a:rPr>
                <a:t> 1 or 2 but not 3.</a:t>
              </a:r>
              <a:endParaRPr lang="en-US" sz="2400" b="0" dirty="0">
                <a:latin typeface="Arial"/>
                <a:cs typeface="Arial"/>
              </a:endParaRP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2</a:t>
              </a:r>
              <a:r>
                <a:rPr lang="en-US" sz="2400" b="0" dirty="0">
                  <a:latin typeface="Arial"/>
                  <a:cs typeface="Arial"/>
                </a:rPr>
                <a:t> and P</a:t>
              </a:r>
              <a:r>
                <a:rPr lang="en-US" sz="2400" b="0" baseline="-25000" dirty="0">
                  <a:latin typeface="Arial"/>
                  <a:cs typeface="Arial"/>
                </a:rPr>
                <a:t>3</a:t>
              </a:r>
              <a:r>
                <a:rPr lang="en-US" sz="2400" b="0" dirty="0">
                  <a:latin typeface="Arial"/>
                  <a:cs typeface="Arial"/>
                </a:rPr>
                <a:t> </a:t>
              </a:r>
              <a:r>
                <a:rPr lang="en-US" sz="2400" dirty="0">
                  <a:latin typeface="Arial"/>
                  <a:cs typeface="Arial"/>
                </a:rPr>
                <a:t>originate from </a:t>
              </a:r>
              <a:r>
                <a:rPr lang="en-US" sz="2400" dirty="0" err="1">
                  <a:latin typeface="Arial"/>
                  <a:cs typeface="Arial"/>
                </a:rPr>
                <a:t>isoform</a:t>
              </a:r>
              <a:r>
                <a:rPr lang="en-US" sz="2400" dirty="0">
                  <a:latin typeface="Arial"/>
                  <a:cs typeface="Arial"/>
                </a:rPr>
                <a:t> 1</a:t>
              </a:r>
              <a:endParaRPr lang="en-US" sz="2400" b="0" dirty="0">
                <a:latin typeface="Arial"/>
                <a:cs typeface="Arial"/>
              </a:endParaRPr>
            </a:p>
          </p:txBody>
        </p:sp>
      </p:grpSp>
      <p:grpSp>
        <p:nvGrpSpPr>
          <p:cNvPr id="52" name="Gruppo 51"/>
          <p:cNvGrpSpPr/>
          <p:nvPr/>
        </p:nvGrpSpPr>
        <p:grpSpPr>
          <a:xfrm>
            <a:off x="407894" y="835673"/>
            <a:ext cx="8408169" cy="1569660"/>
            <a:chOff x="407894" y="741603"/>
            <a:chExt cx="8408169" cy="1569660"/>
          </a:xfrm>
        </p:grpSpPr>
        <p:sp>
          <p:nvSpPr>
            <p:cNvPr id="53" name="Rettangolo 52"/>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54" name="Gruppo 53"/>
            <p:cNvGrpSpPr/>
            <p:nvPr/>
          </p:nvGrpSpPr>
          <p:grpSpPr>
            <a:xfrm>
              <a:off x="2154309" y="1672044"/>
              <a:ext cx="4423570" cy="596900"/>
              <a:chOff x="2154309" y="1672044"/>
              <a:chExt cx="4423570" cy="596900"/>
            </a:xfrm>
          </p:grpSpPr>
          <p:sp>
            <p:nvSpPr>
              <p:cNvPr id="55"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63" name="Rettangolo 6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71" name="Rettangolo 70"/>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72" name="Rettangolo 7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56"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28798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50" y="868763"/>
            <a:ext cx="8792501" cy="532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2"/>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294432" y="352490"/>
            <a:ext cx="2713788" cy="1190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Reference-based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
        <p:nvSpPr>
          <p:cNvPr id="6" name="TextBox 5"/>
          <p:cNvSpPr txBox="1">
            <a:spLocks noChangeArrowheads="1"/>
          </p:cNvSpPr>
          <p:nvPr/>
        </p:nvSpPr>
        <p:spPr bwMode="auto">
          <a:xfrm>
            <a:off x="6007433" y="411571"/>
            <a:ext cx="2975937"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De novo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Tree>
    <p:extLst>
      <p:ext uri="{BB962C8B-B14F-4D97-AF65-F5344CB8AC3E}">
        <p14:creationId xmlns:p14="http://schemas.microsoft.com/office/powerpoint/2010/main" val="64490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600" b="1" dirty="0" err="1">
                <a:solidFill>
                  <a:srgbClr val="0000FF"/>
                </a:solidFill>
                <a:effectLst>
                  <a:outerShdw blurRad="50800" dist="38100" dir="2700000">
                    <a:srgbClr val="000000">
                      <a:alpha val="43000"/>
                    </a:srgbClr>
                  </a:outerShdw>
                </a:effectLst>
                <a:latin typeface="Arial"/>
                <a:cs typeface="Arial"/>
              </a:rPr>
              <a:t>Transcriptome</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definition</a:t>
            </a:r>
            <a:r>
              <a:rPr lang="it-IT" sz="3600" b="1" dirty="0">
                <a:solidFill>
                  <a:srgbClr val="0000FF"/>
                </a:solidFill>
                <a:effectLst>
                  <a:outerShdw blurRad="50800" dist="38100" dir="2700000">
                    <a:srgbClr val="000000">
                      <a:alpha val="43000"/>
                    </a:srgbClr>
                  </a:outerShdw>
                </a:effectLst>
                <a:latin typeface="Arial"/>
                <a:cs typeface="Arial"/>
              </a:rPr>
              <a:t> and </a:t>
            </a:r>
            <a:r>
              <a:rPr lang="it-IT" sz="3600" b="1" dirty="0" err="1">
                <a:solidFill>
                  <a:srgbClr val="0000FF"/>
                </a:solidFill>
                <a:effectLst>
                  <a:outerShdw blurRad="50800" dist="38100" dir="2700000">
                    <a:srgbClr val="000000">
                      <a:alpha val="43000"/>
                    </a:srgbClr>
                  </a:outerShdw>
                </a:effectLst>
                <a:latin typeface="Arial"/>
                <a:cs typeface="Arial"/>
              </a:rPr>
              <a:t>dynamics</a:t>
            </a:r>
            <a:endParaRPr lang="en-US" sz="36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154206" y="1376215"/>
            <a:ext cx="4391998" cy="1015663"/>
          </a:xfrm>
          <a:prstGeom prst="rect">
            <a:avLst/>
          </a:prstGeom>
          <a:solidFill>
            <a:srgbClr val="25608D">
              <a:alpha val="20000"/>
            </a:srgbClr>
          </a:solidFill>
        </p:spPr>
        <p:txBody>
          <a:bodyPr wrap="square" anchor="ctr">
            <a:spAutoFit/>
          </a:bodyPr>
          <a:lstStyle/>
          <a:p>
            <a:pPr algn="just"/>
            <a:r>
              <a:rPr lang="it-IT" sz="2000" dirty="0">
                <a:latin typeface="Arial"/>
                <a:cs typeface="Arial"/>
              </a:rPr>
              <a:t>The set </a:t>
            </a:r>
            <a:r>
              <a:rPr lang="it-IT" sz="2000" dirty="0" err="1">
                <a:latin typeface="Arial"/>
                <a:cs typeface="Arial"/>
              </a:rPr>
              <a:t>of</a:t>
            </a:r>
            <a:r>
              <a:rPr lang="it-IT" sz="2000" dirty="0">
                <a:latin typeface="Arial"/>
                <a:cs typeface="Arial"/>
              </a:rPr>
              <a:t> </a:t>
            </a:r>
            <a:r>
              <a:rPr lang="it-IT" sz="2000" dirty="0" err="1">
                <a:latin typeface="Arial"/>
                <a:cs typeface="Arial"/>
              </a:rPr>
              <a:t>all</a:t>
            </a:r>
            <a:r>
              <a:rPr lang="it-IT" sz="2000" dirty="0">
                <a:latin typeface="Arial"/>
                <a:cs typeface="Arial"/>
              </a:rPr>
              <a:t> RNA </a:t>
            </a:r>
            <a:r>
              <a:rPr lang="it-IT" sz="2000" dirty="0" err="1">
                <a:latin typeface="Arial"/>
                <a:cs typeface="Arial"/>
              </a:rPr>
              <a:t>molecules</a:t>
            </a:r>
            <a:r>
              <a:rPr lang="it-IT" sz="2000" dirty="0">
                <a:latin typeface="Arial"/>
                <a:cs typeface="Arial"/>
              </a:rPr>
              <a:t> </a:t>
            </a:r>
            <a:r>
              <a:rPr lang="it-IT" sz="2000" dirty="0" err="1">
                <a:latin typeface="Arial"/>
                <a:cs typeface="Arial"/>
              </a:rPr>
              <a:t>produced</a:t>
            </a:r>
            <a:r>
              <a:rPr lang="it-IT" sz="2000" dirty="0">
                <a:latin typeface="Arial"/>
                <a:cs typeface="Arial"/>
              </a:rPr>
              <a:t> in </a:t>
            </a:r>
            <a:r>
              <a:rPr lang="it-IT" sz="2000" dirty="0" err="1">
                <a:latin typeface="Arial"/>
                <a:cs typeface="Arial"/>
              </a:rPr>
              <a:t>one</a:t>
            </a:r>
            <a:r>
              <a:rPr lang="it-IT" sz="2000" dirty="0">
                <a:latin typeface="Arial"/>
                <a:cs typeface="Arial"/>
              </a:rPr>
              <a:t> </a:t>
            </a:r>
            <a:r>
              <a:rPr lang="it-IT" sz="2000" dirty="0" err="1">
                <a:latin typeface="Arial"/>
                <a:cs typeface="Arial"/>
              </a:rPr>
              <a:t>cell</a:t>
            </a:r>
            <a:r>
              <a:rPr lang="it-IT" sz="2000" dirty="0">
                <a:latin typeface="Arial"/>
                <a:cs typeface="Arial"/>
              </a:rPr>
              <a:t>, or in a </a:t>
            </a:r>
            <a:r>
              <a:rPr lang="it-IT" sz="2000" dirty="0" err="1">
                <a:latin typeface="Arial"/>
                <a:cs typeface="Arial"/>
              </a:rPr>
              <a:t>population</a:t>
            </a:r>
            <a:r>
              <a:rPr lang="it-IT" sz="2000" dirty="0">
                <a:latin typeface="Arial"/>
                <a:cs typeface="Arial"/>
              </a:rPr>
              <a:t> </a:t>
            </a:r>
            <a:r>
              <a:rPr lang="it-IT" sz="2000" dirty="0" err="1">
                <a:latin typeface="Arial"/>
                <a:cs typeface="Arial"/>
              </a:rPr>
              <a:t>of</a:t>
            </a:r>
            <a:r>
              <a:rPr lang="it-IT" sz="2000" dirty="0">
                <a:latin typeface="Arial"/>
                <a:cs typeface="Arial"/>
              </a:rPr>
              <a:t> </a:t>
            </a:r>
            <a:r>
              <a:rPr lang="it-IT" sz="2000" dirty="0" err="1">
                <a:latin typeface="Arial"/>
                <a:cs typeface="Arial"/>
              </a:rPr>
              <a:t>cells</a:t>
            </a:r>
            <a:r>
              <a:rPr lang="it-IT" sz="2000" dirty="0">
                <a:latin typeface="Arial"/>
                <a:cs typeface="Arial"/>
              </a:rPr>
              <a:t>, at a </a:t>
            </a:r>
            <a:r>
              <a:rPr lang="it-IT" sz="2000" dirty="0" err="1">
                <a:latin typeface="Arial"/>
                <a:cs typeface="Arial"/>
              </a:rPr>
              <a:t>given</a:t>
            </a:r>
            <a:r>
              <a:rPr lang="it-IT" sz="2000" dirty="0">
                <a:latin typeface="Arial"/>
                <a:cs typeface="Arial"/>
              </a:rPr>
              <a:t> </a:t>
            </a:r>
            <a:r>
              <a:rPr lang="it-IT" sz="2000" dirty="0" err="1">
                <a:latin typeface="Arial"/>
                <a:cs typeface="Arial"/>
              </a:rPr>
              <a:t>time</a:t>
            </a:r>
            <a:endParaRPr lang="it-IT" sz="2000" dirty="0">
              <a:latin typeface="Arial"/>
              <a:cs typeface="Arial"/>
            </a:endParaRPr>
          </a:p>
        </p:txBody>
      </p:sp>
      <p:sp>
        <p:nvSpPr>
          <p:cNvPr id="12" name="Rettangolo 11"/>
          <p:cNvSpPr/>
          <p:nvPr/>
        </p:nvSpPr>
        <p:spPr>
          <a:xfrm>
            <a:off x="4608308" y="1376215"/>
            <a:ext cx="4391998" cy="1015663"/>
          </a:xfrm>
          <a:prstGeom prst="rect">
            <a:avLst/>
          </a:prstGeom>
          <a:solidFill>
            <a:srgbClr val="0000FF">
              <a:alpha val="14000"/>
            </a:srgbClr>
          </a:solidFill>
        </p:spPr>
        <p:txBody>
          <a:bodyPr wrap="square" anchor="ctr">
            <a:spAutoFit/>
          </a:bodyPr>
          <a:lstStyle/>
          <a:p>
            <a:pPr algn="just"/>
            <a:r>
              <a:rPr lang="it-IT" sz="2000" dirty="0" err="1">
                <a:latin typeface="Arial"/>
                <a:cs typeface="Arial"/>
              </a:rPr>
              <a:t>Amount</a:t>
            </a:r>
            <a:r>
              <a:rPr lang="it-IT" sz="2000" dirty="0">
                <a:latin typeface="Arial"/>
                <a:cs typeface="Arial"/>
              </a:rPr>
              <a:t>/</a:t>
            </a:r>
            <a:r>
              <a:rPr lang="it-IT" sz="2000" dirty="0" err="1">
                <a:latin typeface="Arial"/>
                <a:cs typeface="Arial"/>
              </a:rPr>
              <a:t>concentration</a:t>
            </a:r>
            <a:r>
              <a:rPr lang="it-IT" sz="2000" dirty="0">
                <a:latin typeface="Arial"/>
                <a:cs typeface="Arial"/>
              </a:rPr>
              <a:t> information </a:t>
            </a:r>
            <a:r>
              <a:rPr lang="it-IT" sz="2000" dirty="0" err="1">
                <a:latin typeface="Arial"/>
                <a:cs typeface="Arial"/>
              </a:rPr>
              <a:t>is</a:t>
            </a:r>
            <a:r>
              <a:rPr lang="it-IT" sz="2000" dirty="0">
                <a:latin typeface="Arial"/>
                <a:cs typeface="Arial"/>
              </a:rPr>
              <a:t> </a:t>
            </a:r>
            <a:r>
              <a:rPr lang="it-IT" sz="2000" dirty="0" err="1">
                <a:latin typeface="Arial"/>
                <a:cs typeface="Arial"/>
              </a:rPr>
              <a:t>needed</a:t>
            </a:r>
            <a:r>
              <a:rPr lang="it-IT" sz="2000" dirty="0">
                <a:latin typeface="Arial"/>
                <a:cs typeface="Arial"/>
              </a:rPr>
              <a:t> in </a:t>
            </a:r>
            <a:r>
              <a:rPr lang="it-IT" sz="2000" dirty="0" err="1">
                <a:latin typeface="Arial"/>
                <a:cs typeface="Arial"/>
              </a:rPr>
              <a:t>addition</a:t>
            </a:r>
            <a:r>
              <a:rPr lang="it-IT" sz="2000" dirty="0">
                <a:latin typeface="Arial"/>
                <a:cs typeface="Arial"/>
              </a:rPr>
              <a:t> </a:t>
            </a:r>
            <a:r>
              <a:rPr lang="it-IT" sz="2000" dirty="0" err="1">
                <a:latin typeface="Arial"/>
                <a:cs typeface="Arial"/>
              </a:rPr>
              <a:t>to</a:t>
            </a:r>
            <a:r>
              <a:rPr lang="it-IT" sz="2000" dirty="0">
                <a:latin typeface="Arial"/>
                <a:cs typeface="Arial"/>
              </a:rPr>
              <a:t> </a:t>
            </a:r>
            <a:r>
              <a:rPr lang="it-IT" sz="2000" dirty="0" err="1">
                <a:latin typeface="Arial"/>
                <a:cs typeface="Arial"/>
              </a:rPr>
              <a:t>molecule</a:t>
            </a:r>
            <a:r>
              <a:rPr lang="it-IT" sz="2000" dirty="0">
                <a:latin typeface="Arial"/>
                <a:cs typeface="Arial"/>
              </a:rPr>
              <a:t> </a:t>
            </a:r>
            <a:r>
              <a:rPr lang="it-IT" sz="2000" dirty="0" err="1">
                <a:latin typeface="Arial"/>
                <a:cs typeface="Arial"/>
              </a:rPr>
              <a:t>identification</a:t>
            </a:r>
            <a:endParaRPr lang="it-IT" sz="2000" dirty="0">
              <a:latin typeface="Arial"/>
              <a:cs typeface="Arial"/>
            </a:endParaRPr>
          </a:p>
        </p:txBody>
      </p:sp>
      <p:sp>
        <p:nvSpPr>
          <p:cNvPr id="15" name="Rettangolo 14"/>
          <p:cNvSpPr/>
          <p:nvPr/>
        </p:nvSpPr>
        <p:spPr>
          <a:xfrm>
            <a:off x="154206" y="765429"/>
            <a:ext cx="4391998" cy="539496"/>
          </a:xfrm>
          <a:prstGeom prst="rect">
            <a:avLst/>
          </a:prstGeom>
          <a:solidFill>
            <a:schemeClr val="accent1">
              <a:alpha val="53000"/>
            </a:schemeClr>
          </a:solidFill>
        </p:spPr>
        <p:txBody>
          <a:bodyPr wrap="square" anchor="ctr">
            <a:spAutoFit/>
          </a:bodyPr>
          <a:lstStyle/>
          <a:p>
            <a:pPr algn="ctr"/>
            <a:r>
              <a:rPr lang="it-IT" sz="3200" dirty="0">
                <a:latin typeface="Arial"/>
                <a:cs typeface="Arial"/>
              </a:rPr>
              <a:t>QUALITY</a:t>
            </a:r>
          </a:p>
        </p:txBody>
      </p:sp>
      <p:sp>
        <p:nvSpPr>
          <p:cNvPr id="16" name="Rettangolo 15"/>
          <p:cNvSpPr/>
          <p:nvPr/>
        </p:nvSpPr>
        <p:spPr>
          <a:xfrm>
            <a:off x="4608308" y="765429"/>
            <a:ext cx="4391998" cy="539496"/>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4" name="Rettangolo 13"/>
          <p:cNvSpPr/>
          <p:nvPr/>
        </p:nvSpPr>
        <p:spPr>
          <a:xfrm>
            <a:off x="4608308" y="2472087"/>
            <a:ext cx="4391998" cy="731520"/>
          </a:xfrm>
          <a:prstGeom prst="rect">
            <a:avLst/>
          </a:prstGeom>
          <a:solidFill>
            <a:srgbClr val="0000FF">
              <a:alpha val="43000"/>
            </a:srgbClr>
          </a:solidFill>
        </p:spPr>
        <p:txBody>
          <a:bodyPr wrap="square" anchor="ctr">
            <a:spAutoFit/>
          </a:bodyPr>
          <a:lstStyle/>
          <a:p>
            <a:pPr algn="ctr"/>
            <a:r>
              <a:rPr lang="it-IT" sz="2400" dirty="0" err="1">
                <a:latin typeface="Arial"/>
                <a:cs typeface="Arial"/>
              </a:rPr>
              <a:t>Expression</a:t>
            </a:r>
            <a:r>
              <a:rPr lang="it-IT" sz="2400" dirty="0">
                <a:latin typeface="Arial"/>
                <a:cs typeface="Arial"/>
              </a:rPr>
              <a:t> </a:t>
            </a:r>
            <a:r>
              <a:rPr lang="it-IT" sz="2400" dirty="0" err="1">
                <a:latin typeface="Arial"/>
                <a:cs typeface="Arial"/>
              </a:rPr>
              <a:t>level</a:t>
            </a:r>
            <a:endParaRPr lang="it-IT" sz="2400" dirty="0">
              <a:latin typeface="Arial"/>
              <a:cs typeface="Arial"/>
            </a:endParaRPr>
          </a:p>
        </p:txBody>
      </p:sp>
      <p:sp>
        <p:nvSpPr>
          <p:cNvPr id="17" name="Rettangolo 16"/>
          <p:cNvSpPr/>
          <p:nvPr/>
        </p:nvSpPr>
        <p:spPr>
          <a:xfrm>
            <a:off x="154206" y="2472087"/>
            <a:ext cx="4391998" cy="727992"/>
          </a:xfrm>
          <a:prstGeom prst="rect">
            <a:avLst/>
          </a:prstGeom>
          <a:solidFill>
            <a:schemeClr val="accent1">
              <a:alpha val="53000"/>
            </a:schemeClr>
          </a:solidFill>
        </p:spPr>
        <p:txBody>
          <a:bodyPr wrap="square" anchor="ctr">
            <a:spAutoFit/>
          </a:bodyPr>
          <a:lstStyle/>
          <a:p>
            <a:pPr algn="ctr"/>
            <a:r>
              <a:rPr lang="it-IT" sz="2400" dirty="0" err="1">
                <a:latin typeface="Arial"/>
                <a:cs typeface="Arial"/>
              </a:rPr>
              <a:t>Identification</a:t>
            </a:r>
            <a:r>
              <a:rPr lang="it-IT" sz="2400" dirty="0">
                <a:latin typeface="Arial"/>
                <a:cs typeface="Arial"/>
              </a:rPr>
              <a:t> of </a:t>
            </a:r>
            <a:r>
              <a:rPr lang="it-IT" sz="2400" dirty="0" err="1">
                <a:latin typeface="Arial"/>
                <a:cs typeface="Arial"/>
              </a:rPr>
              <a:t>expressed</a:t>
            </a:r>
            <a:r>
              <a:rPr lang="it-IT" sz="2400" dirty="0">
                <a:latin typeface="Arial"/>
                <a:cs typeface="Arial"/>
              </a:rPr>
              <a:t> RNA </a:t>
            </a:r>
            <a:r>
              <a:rPr lang="it-IT" sz="2400" dirty="0" err="1">
                <a:latin typeface="Arial"/>
                <a:cs typeface="Arial"/>
              </a:rPr>
              <a:t>molecules</a:t>
            </a:r>
            <a:endParaRPr lang="it-IT" sz="2400" dirty="0">
              <a:latin typeface="Arial"/>
              <a:cs typeface="Arial"/>
            </a:endParaRPr>
          </a:p>
        </p:txBody>
      </p:sp>
      <p:grpSp>
        <p:nvGrpSpPr>
          <p:cNvPr id="42" name="Gruppo 41"/>
          <p:cNvGrpSpPr/>
          <p:nvPr/>
        </p:nvGrpSpPr>
        <p:grpSpPr>
          <a:xfrm>
            <a:off x="4073072" y="5207581"/>
            <a:ext cx="2410300" cy="1503545"/>
            <a:chOff x="3986232" y="1923878"/>
            <a:chExt cx="2410300" cy="1503545"/>
          </a:xfrm>
          <a:solidFill>
            <a:schemeClr val="accent5">
              <a:lumMod val="75000"/>
            </a:schemeClr>
          </a:solidFill>
        </p:grpSpPr>
        <p:sp>
          <p:nvSpPr>
            <p:cNvPr id="43" name="Freccia circolare a destra 42"/>
            <p:cNvSpPr/>
            <p:nvPr/>
          </p:nvSpPr>
          <p:spPr>
            <a:xfrm rot="4201884" flipV="1">
              <a:off x="4853630" y="1487006"/>
              <a:ext cx="1106029" cy="1979774"/>
            </a:xfrm>
            <a:prstGeom prst="curvedRigh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44" name="Rettangolo 43"/>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grpSp>
      <p:grpSp>
        <p:nvGrpSpPr>
          <p:cNvPr id="45" name="Gruppo 44"/>
          <p:cNvGrpSpPr/>
          <p:nvPr/>
        </p:nvGrpSpPr>
        <p:grpSpPr>
          <a:xfrm>
            <a:off x="4073072" y="3535341"/>
            <a:ext cx="2410300" cy="1503545"/>
            <a:chOff x="3986232" y="1923878"/>
            <a:chExt cx="2410300" cy="1503545"/>
          </a:xfrm>
        </p:grpSpPr>
        <p:sp>
          <p:nvSpPr>
            <p:cNvPr id="46" name="Freccia circolare a destra 45"/>
            <p:cNvSpPr/>
            <p:nvPr/>
          </p:nvSpPr>
          <p:spPr>
            <a:xfrm rot="4201884" flipV="1">
              <a:off x="4853630" y="1487006"/>
              <a:ext cx="1106029" cy="1979774"/>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47" name="Rettangolo 46"/>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grpSp>
      <p:sp>
        <p:nvSpPr>
          <p:cNvPr id="48" name="Rettangolo 47"/>
          <p:cNvSpPr/>
          <p:nvPr/>
        </p:nvSpPr>
        <p:spPr>
          <a:xfrm>
            <a:off x="16239" y="3502693"/>
            <a:ext cx="5671793" cy="1204288"/>
          </a:xfrm>
          <a:prstGeom prst="rect">
            <a:avLst/>
          </a:prstGeom>
          <a:solidFill>
            <a:srgbClr val="FFFFFF"/>
          </a:solidFill>
          <a:effectLst>
            <a:outerShdw blurRad="50800" dist="38100" dir="2700000">
              <a:srgbClr val="3366FF">
                <a:alpha val="43000"/>
              </a:srgbClr>
            </a:outerShdw>
          </a:effectLst>
        </p:spPr>
        <p:txBody>
          <a:bodyPr wrap="square" anchor="ctr">
            <a:spAutoFit/>
          </a:bodyPr>
          <a:lstStyle/>
          <a:p>
            <a:pPr>
              <a:lnSpc>
                <a:spcPct val="90000"/>
              </a:lnSpc>
              <a:spcAft>
                <a:spcPts val="600"/>
              </a:spcAft>
            </a:pPr>
            <a:r>
              <a:rPr lang="it-IT" sz="2800" dirty="0">
                <a:latin typeface="Arial"/>
                <a:cs typeface="Arial"/>
              </a:rPr>
              <a:t>The </a:t>
            </a:r>
            <a:r>
              <a:rPr lang="it-IT" sz="2800" dirty="0" err="1">
                <a:latin typeface="Arial"/>
                <a:cs typeface="Arial"/>
              </a:rPr>
              <a:t>transcriptome</a:t>
            </a:r>
            <a:r>
              <a:rPr lang="it-IT" sz="2800" dirty="0">
                <a:latin typeface="Arial"/>
                <a:cs typeface="Arial"/>
              </a:rPr>
              <a:t> </a:t>
            </a:r>
            <a:r>
              <a:rPr lang="it-IT" sz="2800" dirty="0" err="1">
                <a:latin typeface="Arial"/>
                <a:cs typeface="Arial"/>
              </a:rPr>
              <a:t>continuosly</a:t>
            </a:r>
            <a:r>
              <a:rPr lang="it-IT" sz="2800" dirty="0">
                <a:latin typeface="Arial"/>
                <a:cs typeface="Arial"/>
              </a:rPr>
              <a:t> </a:t>
            </a:r>
            <a:r>
              <a:rPr lang="it-IT" sz="2800" dirty="0" err="1">
                <a:latin typeface="Arial"/>
                <a:cs typeface="Arial"/>
              </a:rPr>
              <a:t>changes</a:t>
            </a:r>
            <a:endParaRPr lang="it-IT" sz="2800" dirty="0">
              <a:latin typeface="Arial"/>
              <a:cs typeface="Arial"/>
            </a:endParaRPr>
          </a:p>
        </p:txBody>
      </p:sp>
      <p:sp>
        <p:nvSpPr>
          <p:cNvPr id="49" name="Freccia circolare a destra 48"/>
          <p:cNvSpPr/>
          <p:nvPr/>
        </p:nvSpPr>
        <p:spPr>
          <a:xfrm rot="4201884" flipH="1">
            <a:off x="5855748" y="3286371"/>
            <a:ext cx="1106029" cy="1979773"/>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50" name="Rettangolo 49"/>
          <p:cNvSpPr/>
          <p:nvPr/>
        </p:nvSpPr>
        <p:spPr>
          <a:xfrm>
            <a:off x="6493742" y="3263337"/>
            <a:ext cx="2600667" cy="1690976"/>
          </a:xfrm>
          <a:prstGeom prst="rect">
            <a:avLst/>
          </a:prstGeom>
          <a:solidFill>
            <a:srgbClr val="FFFFFF"/>
          </a:solidFill>
          <a:effectLst>
            <a:outerShdw blurRad="50800" dist="38100" dir="2700000">
              <a:srgbClr val="3366FF">
                <a:alpha val="43000"/>
              </a:srgbClr>
            </a:outerShdw>
          </a:effectLst>
        </p:spPr>
        <p:txBody>
          <a:bodyPr wrap="square">
            <a:spAutoFit/>
          </a:bodyPr>
          <a:lstStyle/>
          <a:p>
            <a:pPr marL="0" lvl="1">
              <a:lnSpc>
                <a:spcPct val="90000"/>
              </a:lnSpc>
              <a:buFont typeface="Arial"/>
              <a:buChar char="•"/>
            </a:pPr>
            <a:r>
              <a:rPr lang="it-IT" sz="2300" dirty="0">
                <a:latin typeface="Arial"/>
                <a:cs typeface="Arial"/>
              </a:rPr>
              <a:t> Development</a:t>
            </a:r>
          </a:p>
          <a:p>
            <a:pPr marL="0" lvl="1">
              <a:lnSpc>
                <a:spcPct val="90000"/>
              </a:lnSpc>
              <a:buFont typeface="Arial"/>
              <a:buChar char="•"/>
            </a:pPr>
            <a:r>
              <a:rPr lang="it-IT" sz="2300" dirty="0">
                <a:latin typeface="Arial"/>
                <a:cs typeface="Arial"/>
              </a:rPr>
              <a:t> </a:t>
            </a:r>
            <a:r>
              <a:rPr lang="it-IT" sz="2300" dirty="0" err="1">
                <a:latin typeface="Arial"/>
                <a:cs typeface="Arial"/>
              </a:rPr>
              <a:t>Differentiation</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Response</a:t>
            </a:r>
            <a:r>
              <a:rPr lang="it-IT" sz="2300" dirty="0">
                <a:latin typeface="Arial"/>
                <a:cs typeface="Arial"/>
              </a:rPr>
              <a:t> to </a:t>
            </a:r>
            <a:r>
              <a:rPr lang="it-IT" sz="2300" dirty="0" err="1">
                <a:latin typeface="Arial"/>
                <a:cs typeface="Arial"/>
              </a:rPr>
              <a:t>environment</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Disease</a:t>
            </a:r>
            <a:endParaRPr lang="it-IT" sz="2300" dirty="0">
              <a:latin typeface="Arial"/>
              <a:cs typeface="Arial"/>
            </a:endParaRPr>
          </a:p>
        </p:txBody>
      </p:sp>
      <p:sp>
        <p:nvSpPr>
          <p:cNvPr id="51" name="Rettangolo 50"/>
          <p:cNvSpPr/>
          <p:nvPr/>
        </p:nvSpPr>
        <p:spPr>
          <a:xfrm>
            <a:off x="4006921" y="6796980"/>
            <a:ext cx="992348" cy="674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sp>
        <p:nvSpPr>
          <p:cNvPr id="52" name="Rettangolo 51"/>
          <p:cNvSpPr/>
          <p:nvPr/>
        </p:nvSpPr>
        <p:spPr>
          <a:xfrm>
            <a:off x="16240" y="4756833"/>
            <a:ext cx="5859904" cy="1914370"/>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3175" lvl="1">
              <a:lnSpc>
                <a:spcPct val="90000"/>
              </a:lnSpc>
              <a:spcAft>
                <a:spcPts val="600"/>
              </a:spcAft>
            </a:pPr>
            <a:r>
              <a:rPr lang="it-IT" sz="2400" dirty="0" err="1">
                <a:latin typeface="Arial"/>
                <a:cs typeface="Arial"/>
              </a:rPr>
              <a:t>Transcriptome</a:t>
            </a:r>
            <a:r>
              <a:rPr lang="it-IT" sz="2400" dirty="0">
                <a:latin typeface="Arial"/>
                <a:cs typeface="Arial"/>
              </a:rPr>
              <a:t> </a:t>
            </a:r>
            <a:r>
              <a:rPr lang="it-IT" sz="2400" dirty="0" err="1">
                <a:latin typeface="Arial"/>
                <a:cs typeface="Arial"/>
              </a:rPr>
              <a:t>variation</a:t>
            </a:r>
            <a:r>
              <a:rPr lang="it-IT" sz="2400" dirty="0">
                <a:latin typeface="Arial"/>
                <a:cs typeface="Arial"/>
              </a:rPr>
              <a:t> </a:t>
            </a:r>
            <a:r>
              <a:rPr lang="it-IT" sz="2400" dirty="0" err="1">
                <a:latin typeface="Arial"/>
                <a:cs typeface="Arial"/>
              </a:rPr>
              <a:t>depends</a:t>
            </a:r>
            <a:r>
              <a:rPr lang="it-IT" sz="2400" dirty="0">
                <a:latin typeface="Arial"/>
                <a:cs typeface="Arial"/>
              </a:rPr>
              <a:t> on:</a:t>
            </a: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Genetic</a:t>
            </a:r>
            <a:r>
              <a:rPr lang="it-IT" sz="2400" dirty="0">
                <a:latin typeface="Arial"/>
                <a:cs typeface="Arial"/>
              </a:rPr>
              <a:t>/</a:t>
            </a:r>
            <a:r>
              <a:rPr lang="it-IT" sz="2400" dirty="0" err="1">
                <a:latin typeface="Arial"/>
                <a:cs typeface="Arial"/>
              </a:rPr>
              <a:t>epigenetic</a:t>
            </a:r>
            <a:r>
              <a:rPr lang="it-IT" sz="2400" dirty="0">
                <a:latin typeface="Arial"/>
                <a:cs typeface="Arial"/>
              </a:rPr>
              <a:t> </a:t>
            </a:r>
            <a:r>
              <a:rPr lang="it-IT" sz="2400" dirty="0" err="1">
                <a:latin typeface="Arial"/>
                <a:cs typeface="Arial"/>
              </a:rPr>
              <a:t>changes</a:t>
            </a:r>
            <a:r>
              <a:rPr lang="it-IT" sz="2400" dirty="0">
                <a:latin typeface="Arial"/>
                <a:cs typeface="Arial"/>
              </a:rPr>
              <a:t> of the </a:t>
            </a:r>
            <a:r>
              <a:rPr lang="it-IT" sz="2400" dirty="0" err="1">
                <a:latin typeface="Arial"/>
                <a:cs typeface="Arial"/>
              </a:rPr>
              <a:t>genome</a:t>
            </a:r>
            <a:endParaRPr lang="it-IT" sz="2400" dirty="0">
              <a:latin typeface="Arial"/>
              <a:cs typeface="Arial"/>
            </a:endParaRP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Emergent</a:t>
            </a:r>
            <a:r>
              <a:rPr lang="it-IT" sz="2400" dirty="0">
                <a:latin typeface="Arial"/>
                <a:cs typeface="Arial"/>
              </a:rPr>
              <a:t> </a:t>
            </a:r>
            <a:r>
              <a:rPr lang="it-IT" sz="2400" dirty="0" err="1">
                <a:latin typeface="Arial"/>
                <a:cs typeface="Arial"/>
              </a:rPr>
              <a:t>properties</a:t>
            </a:r>
            <a:r>
              <a:rPr lang="it-IT" sz="2400" dirty="0">
                <a:latin typeface="Arial"/>
                <a:cs typeface="Arial"/>
              </a:rPr>
              <a:t> </a:t>
            </a:r>
            <a:r>
              <a:rPr lang="it-IT" sz="2400" dirty="0" err="1">
                <a:latin typeface="Arial"/>
                <a:cs typeface="Arial"/>
              </a:rPr>
              <a:t>of</a:t>
            </a:r>
            <a:r>
              <a:rPr lang="it-IT" sz="2400" dirty="0">
                <a:latin typeface="Arial"/>
                <a:cs typeface="Arial"/>
              </a:rPr>
              <a:t> the </a:t>
            </a:r>
            <a:r>
              <a:rPr lang="it-IT" sz="2400" dirty="0" err="1">
                <a:latin typeface="Arial"/>
                <a:cs typeface="Arial"/>
              </a:rPr>
              <a:t>transcriptome</a:t>
            </a:r>
            <a:r>
              <a:rPr lang="it-IT" sz="2400" dirty="0">
                <a:latin typeface="Arial"/>
                <a:cs typeface="Arial"/>
              </a:rPr>
              <a:t> </a:t>
            </a:r>
            <a:r>
              <a:rPr lang="it-IT" sz="2400" dirty="0" err="1">
                <a:latin typeface="Arial"/>
                <a:cs typeface="Arial"/>
              </a:rPr>
              <a:t>itself</a:t>
            </a:r>
            <a:r>
              <a:rPr lang="it-IT" sz="2400" dirty="0">
                <a:latin typeface="Arial"/>
                <a:cs typeface="Arial"/>
              </a:rPr>
              <a:t> </a:t>
            </a:r>
            <a:r>
              <a:rPr lang="it-IT" sz="2400" dirty="0" err="1">
                <a:latin typeface="Arial"/>
                <a:cs typeface="Arial"/>
              </a:rPr>
              <a:t>as</a:t>
            </a:r>
            <a:r>
              <a:rPr lang="it-IT" sz="2400" dirty="0">
                <a:latin typeface="Arial"/>
                <a:cs typeface="Arial"/>
              </a:rPr>
              <a:t> a </a:t>
            </a:r>
            <a:r>
              <a:rPr lang="it-IT" sz="2400" dirty="0" err="1">
                <a:latin typeface="Arial"/>
                <a:cs typeface="Arial"/>
              </a:rPr>
              <a:t>complex</a:t>
            </a:r>
            <a:r>
              <a:rPr lang="it-IT" sz="2400" dirty="0">
                <a:latin typeface="Arial"/>
                <a:cs typeface="Arial"/>
              </a:rPr>
              <a:t> system</a:t>
            </a:r>
            <a:endParaRPr lang="it-IT" sz="2400" dirty="0">
              <a:latin typeface="Arial"/>
            </a:endParaRPr>
          </a:p>
        </p:txBody>
      </p:sp>
      <p:sp>
        <p:nvSpPr>
          <p:cNvPr id="53" name="Freccia circolare a destra 52"/>
          <p:cNvSpPr/>
          <p:nvPr/>
        </p:nvSpPr>
        <p:spPr>
          <a:xfrm rot="4201884" flipH="1">
            <a:off x="5855748" y="4980323"/>
            <a:ext cx="1106029" cy="1979773"/>
          </a:xfrm>
          <a:prstGeom prst="curvedRightArrow">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54" name="Rettangolo 53"/>
          <p:cNvSpPr/>
          <p:nvPr/>
        </p:nvSpPr>
        <p:spPr>
          <a:xfrm>
            <a:off x="6493742" y="5021018"/>
            <a:ext cx="2614016" cy="1690976"/>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regulatory</a:t>
            </a:r>
            <a:r>
              <a:rPr lang="it-IT" sz="2300" dirty="0">
                <a:latin typeface="Arial"/>
                <a:cs typeface="Arial"/>
              </a:rPr>
              <a:t> </a:t>
            </a:r>
            <a:r>
              <a:rPr lang="it-IT" sz="2300" dirty="0" err="1">
                <a:latin typeface="Arial"/>
                <a:cs typeface="Arial"/>
              </a:rPr>
              <a:t>RNAs</a:t>
            </a:r>
            <a:r>
              <a:rPr lang="it-IT" sz="2300" dirty="0">
                <a:latin typeface="Arial"/>
                <a:cs typeface="Arial"/>
              </a:rPr>
              <a:t> </a:t>
            </a:r>
          </a:p>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layers</a:t>
            </a:r>
            <a:r>
              <a:rPr lang="it-IT" sz="2300" dirty="0">
                <a:latin typeface="Arial"/>
                <a:cs typeface="Arial"/>
              </a:rPr>
              <a:t> of </a:t>
            </a:r>
            <a:r>
              <a:rPr lang="it-IT" sz="2300" dirty="0" err="1">
                <a:latin typeface="Arial"/>
                <a:cs typeface="Arial"/>
              </a:rPr>
              <a:t>genes</a:t>
            </a:r>
            <a:r>
              <a:rPr lang="it-IT" sz="2300" dirty="0">
                <a:latin typeface="Arial"/>
                <a:cs typeface="Arial"/>
              </a:rPr>
              <a:t> </a:t>
            </a:r>
            <a:r>
              <a:rPr lang="it-IT" sz="2300" dirty="0" err="1">
                <a:latin typeface="Arial"/>
                <a:cs typeface="Arial"/>
              </a:rPr>
              <a:t>expression</a:t>
            </a:r>
            <a:r>
              <a:rPr lang="it-IT" sz="2300" dirty="0">
                <a:latin typeface="Arial"/>
                <a:cs typeface="Arial"/>
              </a:rPr>
              <a:t> </a:t>
            </a:r>
            <a:r>
              <a:rPr lang="it-IT" sz="2300" dirty="0" err="1">
                <a:latin typeface="Arial"/>
                <a:cs typeface="Arial"/>
              </a:rPr>
              <a:t>regulation</a:t>
            </a:r>
            <a:r>
              <a:rPr lang="it-IT" sz="2300" dirty="0">
                <a:latin typeface="Arial"/>
                <a:cs typeface="Arial"/>
              </a:rPr>
              <a:t> </a:t>
            </a:r>
          </a:p>
        </p:txBody>
      </p:sp>
    </p:spTree>
    <p:extLst>
      <p:ext uri="{BB962C8B-B14F-4D97-AF65-F5344CB8AC3E}">
        <p14:creationId xmlns:p14="http://schemas.microsoft.com/office/powerpoint/2010/main" val="2096380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30188" y="1094250"/>
            <a:ext cx="8686800" cy="5281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pPr>
            <a:r>
              <a:rPr lang="en-US" dirty="0">
                <a:solidFill>
                  <a:srgbClr val="000000"/>
                </a:solidFill>
                <a:latin typeface="Arial" charset="0"/>
              </a:rPr>
              <a:t>Used when the genome sequence is known</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data are not available</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information is available but not good enough, </a:t>
            </a:r>
          </a:p>
          <a:p>
            <a:pPr marL="1257300" lvl="2" indent="-342900" eaLnBrk="1" hangingPunct="1">
              <a:lnSpc>
                <a:spcPct val="120000"/>
              </a:lnSpc>
              <a:spcBef>
                <a:spcPts val="600"/>
              </a:spcBef>
              <a:spcAft>
                <a:spcPts val="600"/>
              </a:spcAft>
              <a:buFont typeface="Arial"/>
              <a:buChar char="•"/>
            </a:pPr>
            <a:r>
              <a:rPr lang="en-US" dirty="0">
                <a:solidFill>
                  <a:srgbClr val="000000"/>
                </a:solidFill>
                <a:latin typeface="Arial" charset="0"/>
              </a:rPr>
              <a:t> i.e. missing isoforms of genes, or unknown non-coding regions</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rPr>
              <a:t>The existing </a:t>
            </a:r>
            <a:r>
              <a:rPr lang="en-US" dirty="0" err="1">
                <a:solidFill>
                  <a:srgbClr val="000000"/>
                </a:solidFill>
                <a:latin typeface="Arial" charset="0"/>
              </a:rPr>
              <a:t>transcriptome</a:t>
            </a:r>
            <a:r>
              <a:rPr lang="en-US" dirty="0">
                <a:solidFill>
                  <a:srgbClr val="000000"/>
                </a:solidFill>
                <a:latin typeface="Arial" charset="0"/>
              </a:rPr>
              <a:t> information is for a different tissue type</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hlinkClick r:id="rId3"/>
              </a:rPr>
              <a:t>Cufflinks</a:t>
            </a:r>
            <a:r>
              <a:rPr lang="en-US" dirty="0">
                <a:solidFill>
                  <a:srgbClr val="000000"/>
                </a:solidFill>
                <a:latin typeface="Arial" charset="0"/>
              </a:rPr>
              <a:t> and </a:t>
            </a:r>
            <a:r>
              <a:rPr lang="en-US" dirty="0">
                <a:solidFill>
                  <a:srgbClr val="000000"/>
                </a:solidFill>
                <a:latin typeface="Arial" charset="0"/>
                <a:hlinkClick r:id="rId4"/>
              </a:rPr>
              <a:t>Scripture</a:t>
            </a:r>
            <a:r>
              <a:rPr lang="en-US" dirty="0">
                <a:solidFill>
                  <a:srgbClr val="000000"/>
                </a:solidFill>
                <a:latin typeface="Arial" charset="0"/>
              </a:rPr>
              <a:t> are two reference-based </a:t>
            </a:r>
            <a:r>
              <a:rPr lang="en-US" dirty="0" err="1">
                <a:solidFill>
                  <a:srgbClr val="000000"/>
                </a:solidFill>
                <a:latin typeface="Arial" charset="0"/>
              </a:rPr>
              <a:t>transcriptome</a:t>
            </a:r>
            <a:r>
              <a:rPr lang="en-US" dirty="0">
                <a:solidFill>
                  <a:srgbClr val="000000"/>
                </a:solidFill>
                <a:latin typeface="Arial" charset="0"/>
              </a:rPr>
              <a:t> assemblers</a:t>
            </a:r>
          </a:p>
        </p:txBody>
      </p:sp>
      <p:sp>
        <p:nvSpPr>
          <p:cNvPr id="4" name="TextBox 5"/>
          <p:cNvSpPr txBox="1">
            <a:spLocks noChangeArrowheads="1"/>
          </p:cNvSpPr>
          <p:nvPr/>
        </p:nvSpPr>
        <p:spPr bwMode="auto">
          <a:xfrm>
            <a:off x="555625" y="1202"/>
            <a:ext cx="8229600" cy="125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3200" b="1" dirty="0">
                <a:solidFill>
                  <a:srgbClr val="CC0000"/>
                </a:solidFill>
                <a:latin typeface="Arial" charset="0"/>
              </a:rPr>
              <a:t>Reference-based </a:t>
            </a:r>
            <a:r>
              <a:rPr lang="en-US" sz="3200" b="1" dirty="0" err="1">
                <a:solidFill>
                  <a:srgbClr val="CC0000"/>
                </a:solidFill>
                <a:latin typeface="Arial" charset="0"/>
              </a:rPr>
              <a:t>transcriptome</a:t>
            </a:r>
            <a:r>
              <a:rPr lang="en-US" sz="3200" b="1" dirty="0">
                <a:solidFill>
                  <a:srgbClr val="CC0000"/>
                </a:solidFill>
                <a:latin typeface="Arial" charset="0"/>
              </a:rPr>
              <a:t> assembly</a:t>
            </a:r>
          </a:p>
        </p:txBody>
      </p:sp>
    </p:spTree>
    <p:extLst>
      <p:ext uri="{BB962C8B-B14F-4D97-AF65-F5344CB8AC3E}">
        <p14:creationId xmlns:p14="http://schemas.microsoft.com/office/powerpoint/2010/main" val="364945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8">
                                            <p:txEl>
                                              <p:pRg st="1" end="1"/>
                                            </p:txEl>
                                          </p:spTgt>
                                        </p:tgtEl>
                                        <p:attrNameLst>
                                          <p:attrName>style.opacity</p:attrName>
                                        </p:attrNameLst>
                                      </p:cBhvr>
                                      <p:to>
                                        <p:strVal val="0.5"/>
                                      </p:to>
                                    </p:set>
                                    <p:animEffect filter="image" prLst="opacity: 0.5">
                                      <p:cBhvr rctx="IE">
                                        <p:cTn id="17" dur="indefinite"/>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8">
                                            <p:txEl>
                                              <p:pRg st="2" end="2"/>
                                            </p:txEl>
                                          </p:spTgt>
                                        </p:tgtEl>
                                        <p:attrNameLst>
                                          <p:attrName>style.opacity</p:attrName>
                                        </p:attrNameLst>
                                      </p:cBhvr>
                                      <p:to>
                                        <p:strVal val="0.5"/>
                                      </p:to>
                                    </p:set>
                                    <p:animEffect filter="image" prLst="opacity: 0.5">
                                      <p:cBhvr rctx="IE">
                                        <p:cTn id="24" dur="indefinite"/>
                                        <p:tgtEl>
                                          <p:spTgt spid="8">
                                            <p:txEl>
                                              <p:pRg st="2" end="2"/>
                                            </p:txEl>
                                          </p:spTgt>
                                        </p:tgtEl>
                                      </p:cBhvr>
                                    </p:animEffec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8">
                                            <p:txEl>
                                              <p:pRg st="4" end="4"/>
                                            </p:txEl>
                                          </p:spTgt>
                                        </p:tgtEl>
                                        <p:attrNameLst>
                                          <p:attrName>style.opacity</p:attrName>
                                        </p:attrNameLst>
                                      </p:cBhvr>
                                      <p:to>
                                        <p:strVal val="0.5"/>
                                      </p:to>
                                    </p:set>
                                    <p:animEffect filter="image" prLst="opacity: 0.5">
                                      <p:cBhvr rctx="IE">
                                        <p:cTn id="34"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b="41821"/>
          <a:stretch>
            <a:fillRect/>
          </a:stretch>
        </p:blipFill>
        <p:spPr bwMode="auto">
          <a:xfrm>
            <a:off x="985286" y="400019"/>
            <a:ext cx="7104193" cy="374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2884" name="TextBox 5"/>
          <p:cNvSpPr txBox="1">
            <a:spLocks noChangeArrowheads="1"/>
          </p:cNvSpPr>
          <p:nvPr/>
        </p:nvSpPr>
        <p:spPr bwMode="auto">
          <a:xfrm>
            <a:off x="555625" y="-7850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Reference-based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t="34625" b="15652"/>
          <a:stretch>
            <a:fillRect/>
          </a:stretch>
        </p:blipFill>
        <p:spPr bwMode="auto">
          <a:xfrm>
            <a:off x="1007187" y="2538434"/>
            <a:ext cx="6875107" cy="309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t="60594"/>
          <a:stretch>
            <a:fillRect/>
          </a:stretch>
        </p:blipFill>
        <p:spPr bwMode="auto">
          <a:xfrm>
            <a:off x="1020379" y="4050017"/>
            <a:ext cx="7200318" cy="25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010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262416"/>
            <a:ext cx="9144000" cy="45953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spcAft>
                <a:spcPts val="600"/>
              </a:spcAft>
              <a:buClr>
                <a:srgbClr val="000000"/>
              </a:buClr>
              <a:buSzPct val="100000"/>
              <a:buFont typeface="+mj-lt"/>
              <a:buAutoNum type="arabicPeriod"/>
            </a:pPr>
            <a:r>
              <a:rPr lang="it-IT" sz="2600" dirty="0" err="1">
                <a:solidFill>
                  <a:schemeClr val="tx1"/>
                </a:solidFill>
                <a:latin typeface="Arial"/>
                <a:cs typeface="Arial"/>
              </a:rPr>
              <a:t>A</a:t>
            </a:r>
            <a:r>
              <a:rPr lang="it-IT" sz="2600" b="1" dirty="0" err="1">
                <a:solidFill>
                  <a:schemeClr val="tx1"/>
                </a:solidFill>
                <a:latin typeface="Arial"/>
                <a:cs typeface="Arial"/>
              </a:rPr>
              <a:t>ligned</a:t>
            </a:r>
            <a:r>
              <a:rPr lang="it-IT" sz="2600" b="1" dirty="0">
                <a:solidFill>
                  <a:schemeClr val="tx1"/>
                </a:solidFill>
                <a:latin typeface="Arial"/>
                <a:cs typeface="Arial"/>
              </a:rPr>
              <a:t> </a:t>
            </a:r>
            <a:r>
              <a:rPr lang="it-IT" sz="2600" dirty="0" err="1">
                <a:solidFill>
                  <a:schemeClr val="tx1"/>
                </a:solidFill>
                <a:latin typeface="Arial"/>
                <a:cs typeface="Arial"/>
              </a:rPr>
              <a:t>RNA-Seq</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are </a:t>
            </a:r>
            <a:r>
              <a:rPr lang="it-IT" sz="2600" dirty="0" err="1">
                <a:solidFill>
                  <a:schemeClr val="tx1"/>
                </a:solidFill>
                <a:latin typeface="Arial"/>
                <a:cs typeface="Arial"/>
              </a:rPr>
              <a:t>assembled</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 </a:t>
            </a:r>
            <a:r>
              <a:rPr lang="it-IT" sz="2600" b="1" dirty="0" err="1">
                <a:solidFill>
                  <a:schemeClr val="tx1"/>
                </a:solidFill>
                <a:latin typeface="Arial"/>
                <a:cs typeface="Arial"/>
              </a:rPr>
              <a:t>parsimonious</a:t>
            </a:r>
            <a:r>
              <a:rPr lang="it-IT" sz="2600" b="1" dirty="0">
                <a:solidFill>
                  <a:schemeClr val="tx1"/>
                </a:solidFill>
                <a:latin typeface="Arial"/>
                <a:cs typeface="Arial"/>
              </a:rPr>
              <a:t> set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dirty="0">
                <a:solidFill>
                  <a:schemeClr val="tx1"/>
                </a:solidFill>
                <a:latin typeface="Arial"/>
                <a:cs typeface="Arial"/>
              </a:rPr>
              <a:t>The </a:t>
            </a:r>
            <a:r>
              <a:rPr lang="it-IT" sz="2600" b="1" dirty="0">
                <a:solidFill>
                  <a:schemeClr val="tx1"/>
                </a:solidFill>
                <a:latin typeface="Arial"/>
                <a:cs typeface="Arial"/>
              </a:rPr>
              <a:t>relative </a:t>
            </a:r>
            <a:r>
              <a:rPr lang="it-IT" sz="2600" b="1" dirty="0" err="1">
                <a:solidFill>
                  <a:schemeClr val="tx1"/>
                </a:solidFill>
                <a:latin typeface="Arial"/>
                <a:cs typeface="Arial"/>
              </a:rPr>
              <a:t>abundances</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b="1" dirty="0">
                <a:solidFill>
                  <a:schemeClr val="tx1"/>
                </a:solidFill>
                <a:latin typeface="Arial"/>
                <a:cs typeface="Arial"/>
              </a:rPr>
              <a:t> are </a:t>
            </a:r>
            <a:r>
              <a:rPr lang="it-IT" sz="2600" b="1" dirty="0" err="1">
                <a:solidFill>
                  <a:schemeClr val="tx1"/>
                </a:solidFill>
                <a:latin typeface="Arial"/>
                <a:cs typeface="Arial"/>
              </a:rPr>
              <a:t>estimated</a:t>
            </a:r>
            <a:r>
              <a:rPr lang="it-IT" sz="2600" b="1" dirty="0">
                <a:solidFill>
                  <a:schemeClr val="tx1"/>
                </a:solidFill>
                <a:latin typeface="Arial"/>
                <a:cs typeface="Arial"/>
              </a:rPr>
              <a:t> </a:t>
            </a:r>
            <a:r>
              <a:rPr lang="it-IT" sz="2600" dirty="0" err="1">
                <a:solidFill>
                  <a:schemeClr val="tx1"/>
                </a:solidFill>
                <a:latin typeface="Arial"/>
                <a:cs typeface="Arial"/>
              </a:rPr>
              <a:t>based</a:t>
            </a:r>
            <a:r>
              <a:rPr lang="it-IT" sz="2600" dirty="0">
                <a:solidFill>
                  <a:schemeClr val="tx1"/>
                </a:solidFill>
                <a:latin typeface="Arial"/>
                <a:cs typeface="Arial"/>
              </a:rPr>
              <a:t> on </a:t>
            </a:r>
            <a:r>
              <a:rPr lang="it-IT" sz="2600" dirty="0" err="1">
                <a:solidFill>
                  <a:schemeClr val="tx1"/>
                </a:solidFill>
                <a:latin typeface="Arial"/>
                <a:cs typeface="Arial"/>
              </a:rPr>
              <a:t>how</a:t>
            </a:r>
            <a:r>
              <a:rPr lang="it-IT" sz="2600" dirty="0">
                <a:solidFill>
                  <a:schemeClr val="tx1"/>
                </a:solidFill>
                <a:latin typeface="Arial"/>
                <a:cs typeface="Arial"/>
              </a:rPr>
              <a:t> </a:t>
            </a:r>
            <a:r>
              <a:rPr lang="it-IT" sz="2600" dirty="0" err="1">
                <a:solidFill>
                  <a:schemeClr val="tx1"/>
                </a:solidFill>
                <a:latin typeface="Arial"/>
                <a:cs typeface="Arial"/>
              </a:rPr>
              <a:t>many</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t>
            </a:r>
            <a:r>
              <a:rPr lang="it-IT" sz="2600" dirty="0" err="1">
                <a:solidFill>
                  <a:schemeClr val="tx1"/>
                </a:solidFill>
                <a:latin typeface="Arial"/>
                <a:cs typeface="Arial"/>
              </a:rPr>
              <a:t>support</a:t>
            </a:r>
            <a:r>
              <a:rPr lang="it-IT" sz="2600" dirty="0">
                <a:solidFill>
                  <a:schemeClr val="tx1"/>
                </a:solidFill>
                <a:latin typeface="Arial"/>
                <a:cs typeface="Arial"/>
              </a:rPr>
              <a:t> </a:t>
            </a:r>
            <a:r>
              <a:rPr lang="it-IT" sz="2600" dirty="0" err="1">
                <a:solidFill>
                  <a:schemeClr val="tx1"/>
                </a:solidFill>
                <a:latin typeface="Arial"/>
                <a:cs typeface="Arial"/>
              </a:rPr>
              <a:t>each</a:t>
            </a:r>
            <a:r>
              <a:rPr lang="it-IT" sz="2600" dirty="0">
                <a:solidFill>
                  <a:schemeClr val="tx1"/>
                </a:solidFill>
                <a:latin typeface="Arial"/>
                <a:cs typeface="Arial"/>
              </a:rPr>
              <a:t> </a:t>
            </a:r>
            <a:r>
              <a:rPr lang="it-IT" sz="2600" dirty="0" err="1">
                <a:solidFill>
                  <a:schemeClr val="tx1"/>
                </a:solidFill>
                <a:latin typeface="Arial"/>
                <a:cs typeface="Arial"/>
              </a:rPr>
              <a:t>one</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b="1" dirty="0" err="1">
                <a:solidFill>
                  <a:schemeClr val="tx1"/>
                </a:solidFill>
                <a:latin typeface="Arial"/>
                <a:cs typeface="Arial"/>
              </a:rPr>
              <a:t>Sequence-specific</a:t>
            </a:r>
            <a:r>
              <a:rPr lang="it-IT" sz="2600" b="1" dirty="0">
                <a:solidFill>
                  <a:schemeClr val="tx1"/>
                </a:solidFill>
                <a:latin typeface="Arial"/>
                <a:cs typeface="Arial"/>
              </a:rPr>
              <a:t> </a:t>
            </a:r>
            <a:r>
              <a:rPr lang="it-IT" sz="2600" b="1" dirty="0" err="1">
                <a:solidFill>
                  <a:schemeClr val="tx1"/>
                </a:solidFill>
                <a:latin typeface="Arial"/>
                <a:cs typeface="Arial"/>
              </a:rPr>
              <a:t>biases</a:t>
            </a:r>
            <a:r>
              <a:rPr lang="it-IT" sz="2600" dirty="0">
                <a:solidFill>
                  <a:schemeClr val="tx1"/>
                </a:solidFill>
                <a:latin typeface="Arial"/>
                <a:cs typeface="Arial"/>
              </a:rPr>
              <a:t>, </a:t>
            </a:r>
            <a:r>
              <a:rPr lang="it-IT" sz="2600" dirty="0" err="1">
                <a:solidFill>
                  <a:schemeClr val="tx1"/>
                </a:solidFill>
                <a:latin typeface="Arial"/>
                <a:cs typeface="Arial"/>
              </a:rPr>
              <a:t>introduced</a:t>
            </a:r>
            <a:r>
              <a:rPr lang="it-IT" sz="2600" dirty="0">
                <a:solidFill>
                  <a:schemeClr val="tx1"/>
                </a:solidFill>
                <a:latin typeface="Arial"/>
                <a:cs typeface="Arial"/>
              </a:rPr>
              <a:t> </a:t>
            </a:r>
            <a:r>
              <a:rPr lang="it-IT" sz="2600" dirty="0" err="1">
                <a:solidFill>
                  <a:schemeClr val="tx1"/>
                </a:solidFill>
                <a:latin typeface="Arial"/>
                <a:cs typeface="Arial"/>
              </a:rPr>
              <a:t>during</a:t>
            </a:r>
            <a:r>
              <a:rPr lang="it-IT" sz="2600" dirty="0">
                <a:solidFill>
                  <a:schemeClr val="tx1"/>
                </a:solidFill>
                <a:latin typeface="Arial"/>
                <a:cs typeface="Arial"/>
              </a:rPr>
              <a:t> the </a:t>
            </a:r>
            <a:r>
              <a:rPr lang="it-IT" sz="2600" dirty="0" err="1">
                <a:solidFill>
                  <a:schemeClr val="tx1"/>
                </a:solidFill>
                <a:latin typeface="Arial"/>
                <a:cs typeface="Arial"/>
              </a:rPr>
              <a:t>library</a:t>
            </a:r>
            <a:r>
              <a:rPr lang="it-IT" sz="2600" dirty="0">
                <a:solidFill>
                  <a:schemeClr val="tx1"/>
                </a:solidFill>
                <a:latin typeface="Arial"/>
                <a:cs typeface="Arial"/>
              </a:rPr>
              <a:t> </a:t>
            </a:r>
            <a:r>
              <a:rPr lang="it-IT" sz="2600" dirty="0" err="1">
                <a:solidFill>
                  <a:schemeClr val="tx1"/>
                </a:solidFill>
                <a:latin typeface="Arial"/>
                <a:cs typeface="Arial"/>
              </a:rPr>
              <a:t>preparation</a:t>
            </a:r>
            <a:r>
              <a:rPr lang="it-IT" sz="2600" dirty="0">
                <a:solidFill>
                  <a:schemeClr val="tx1"/>
                </a:solidFill>
                <a:latin typeface="Arial"/>
                <a:cs typeface="Arial"/>
              </a:rPr>
              <a:t>, </a:t>
            </a:r>
            <a:r>
              <a:rPr lang="it-IT" sz="2600" dirty="0" err="1">
                <a:solidFill>
                  <a:schemeClr val="tx1"/>
                </a:solidFill>
                <a:latin typeface="Arial"/>
                <a:cs typeface="Arial"/>
              </a:rPr>
              <a:t>that</a:t>
            </a:r>
            <a:r>
              <a:rPr lang="it-IT" sz="2600" dirty="0">
                <a:solidFill>
                  <a:schemeClr val="tx1"/>
                </a:solidFill>
                <a:latin typeface="Arial"/>
                <a:cs typeface="Arial"/>
              </a:rPr>
              <a:t> challenge the </a:t>
            </a:r>
            <a:r>
              <a:rPr lang="it-IT" sz="2600" dirty="0" err="1">
                <a:solidFill>
                  <a:schemeClr val="tx1"/>
                </a:solidFill>
                <a:latin typeface="Arial"/>
                <a:cs typeface="Arial"/>
              </a:rPr>
              <a:t>assumption</a:t>
            </a:r>
            <a:r>
              <a:rPr lang="it-IT" sz="2600" dirty="0">
                <a:solidFill>
                  <a:schemeClr val="tx1"/>
                </a:solidFill>
                <a:latin typeface="Arial"/>
                <a:cs typeface="Arial"/>
              </a:rPr>
              <a:t> </a:t>
            </a:r>
            <a:r>
              <a:rPr lang="it-IT" sz="2600" dirty="0" err="1">
                <a:solidFill>
                  <a:schemeClr val="tx1"/>
                </a:solidFill>
                <a:latin typeface="Arial"/>
                <a:cs typeface="Arial"/>
              </a:rPr>
              <a:t>of</a:t>
            </a:r>
            <a:r>
              <a:rPr lang="it-IT" sz="2600" dirty="0">
                <a:solidFill>
                  <a:schemeClr val="tx1"/>
                </a:solidFill>
                <a:latin typeface="Arial"/>
                <a:cs typeface="Arial"/>
              </a:rPr>
              <a:t> </a:t>
            </a:r>
            <a:r>
              <a:rPr lang="it-IT" sz="2600" dirty="0" err="1">
                <a:solidFill>
                  <a:schemeClr val="tx1"/>
                </a:solidFill>
                <a:latin typeface="Arial"/>
                <a:cs typeface="Arial"/>
              </a:rPr>
              <a:t>uniform</a:t>
            </a:r>
            <a:r>
              <a:rPr lang="it-IT" sz="2600" dirty="0">
                <a:solidFill>
                  <a:schemeClr val="tx1"/>
                </a:solidFill>
                <a:latin typeface="Arial"/>
                <a:cs typeface="Arial"/>
              </a:rPr>
              <a:t> </a:t>
            </a:r>
            <a:r>
              <a:rPr lang="it-IT" sz="2600" dirty="0" err="1">
                <a:solidFill>
                  <a:schemeClr val="tx1"/>
                </a:solidFill>
                <a:latin typeface="Arial"/>
                <a:cs typeface="Arial"/>
              </a:rPr>
              <a:t>coverage</a:t>
            </a:r>
            <a:r>
              <a:rPr lang="it-IT" sz="2600" dirty="0">
                <a:solidFill>
                  <a:schemeClr val="tx1"/>
                </a:solidFill>
                <a:latin typeface="Arial"/>
                <a:cs typeface="Arial"/>
              </a:rPr>
              <a:t>, are </a:t>
            </a:r>
            <a:r>
              <a:rPr lang="it-IT" sz="2600" b="1" dirty="0" err="1">
                <a:solidFill>
                  <a:schemeClr val="tx1"/>
                </a:solidFill>
                <a:latin typeface="Arial"/>
                <a:cs typeface="Arial"/>
              </a:rPr>
              <a:t>corrected</a:t>
            </a:r>
            <a:endParaRPr lang="it-IT" sz="2600" b="1"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600" b="1" dirty="0">
                <a:solidFill>
                  <a:schemeClr val="tx1"/>
                </a:solidFill>
                <a:latin typeface="Arial"/>
                <a:cs typeface="Arial"/>
              </a:rPr>
              <a:t>Multiple </a:t>
            </a:r>
            <a:r>
              <a:rPr lang="it-IT" sz="2600" b="1" dirty="0" err="1">
                <a:solidFill>
                  <a:schemeClr val="tx1"/>
                </a:solidFill>
                <a:latin typeface="Arial"/>
                <a:cs typeface="Arial"/>
              </a:rPr>
              <a:t>mapping</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reads</a:t>
            </a:r>
            <a:r>
              <a:rPr lang="it-IT" sz="2600" b="1" dirty="0">
                <a:solidFill>
                  <a:schemeClr val="tx1"/>
                </a:solidFill>
                <a:latin typeface="Arial"/>
                <a:cs typeface="Arial"/>
              </a:rPr>
              <a:t> </a:t>
            </a:r>
            <a:r>
              <a:rPr lang="it-IT" sz="2600" dirty="0" err="1">
                <a:solidFill>
                  <a:schemeClr val="tx1"/>
                </a:solidFill>
                <a:latin typeface="Arial"/>
                <a:cs typeface="Arial"/>
              </a:rPr>
              <a:t>is</a:t>
            </a:r>
            <a:r>
              <a:rPr lang="it-IT" sz="2600" dirty="0">
                <a:solidFill>
                  <a:schemeClr val="tx1"/>
                </a:solidFill>
                <a:latin typeface="Arial"/>
                <a:cs typeface="Arial"/>
              </a:rPr>
              <a:t> </a:t>
            </a:r>
            <a:r>
              <a:rPr lang="it-IT" sz="2600" dirty="0" err="1">
                <a:solidFill>
                  <a:schemeClr val="tx1"/>
                </a:solidFill>
                <a:latin typeface="Arial"/>
                <a:cs typeface="Arial"/>
              </a:rPr>
              <a:t>taken</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account</a:t>
            </a: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b="1"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assembles</a:t>
            </a:r>
            <a:r>
              <a:rPr lang="it-IT" sz="2800" dirty="0">
                <a:solidFill>
                  <a:srgbClr val="800000"/>
                </a:solidFill>
                <a:latin typeface="Arial"/>
                <a:cs typeface="Arial"/>
              </a:rPr>
              <a:t> </a:t>
            </a:r>
            <a:r>
              <a:rPr lang="it-IT" sz="2800" dirty="0" err="1">
                <a:solidFill>
                  <a:srgbClr val="800000"/>
                </a:solidFill>
                <a:latin typeface="Arial"/>
                <a:cs typeface="Arial"/>
              </a:rPr>
              <a:t>transcripts</a:t>
            </a:r>
            <a:r>
              <a:rPr lang="it-IT" sz="2800" dirty="0">
                <a:solidFill>
                  <a:srgbClr val="800000"/>
                </a:solidFill>
                <a:latin typeface="Arial"/>
                <a:cs typeface="Arial"/>
              </a:rPr>
              <a:t>, </a:t>
            </a:r>
            <a:r>
              <a:rPr lang="it-IT" sz="2800" dirty="0" err="1">
                <a:solidFill>
                  <a:srgbClr val="800000"/>
                </a:solidFill>
                <a:latin typeface="Arial"/>
                <a:cs typeface="Arial"/>
              </a:rPr>
              <a:t>estimates</a:t>
            </a:r>
            <a:r>
              <a:rPr lang="it-IT" sz="2800" dirty="0">
                <a:solidFill>
                  <a:srgbClr val="800000"/>
                </a:solidFill>
                <a:latin typeface="Arial"/>
                <a:cs typeface="Arial"/>
              </a:rPr>
              <a:t> </a:t>
            </a:r>
            <a:r>
              <a:rPr lang="it-IT" sz="2800" dirty="0" err="1">
                <a:solidFill>
                  <a:srgbClr val="800000"/>
                </a:solidFill>
                <a:latin typeface="Arial"/>
                <a:cs typeface="Arial"/>
              </a:rPr>
              <a:t>their</a:t>
            </a:r>
            <a:r>
              <a:rPr lang="it-IT" sz="2800" dirty="0">
                <a:solidFill>
                  <a:srgbClr val="800000"/>
                </a:solidFill>
                <a:latin typeface="Arial"/>
                <a:cs typeface="Arial"/>
              </a:rPr>
              <a:t> </a:t>
            </a:r>
            <a:r>
              <a:rPr lang="it-IT" sz="2800" dirty="0" err="1">
                <a:solidFill>
                  <a:srgbClr val="800000"/>
                </a:solidFill>
                <a:latin typeface="Arial"/>
                <a:cs typeface="Arial"/>
              </a:rPr>
              <a:t>abundances</a:t>
            </a:r>
            <a:r>
              <a:rPr lang="it-IT" sz="2800" dirty="0">
                <a:solidFill>
                  <a:srgbClr val="800000"/>
                </a:solidFill>
                <a:latin typeface="Arial"/>
                <a:cs typeface="Arial"/>
              </a:rPr>
              <a:t>, and </a:t>
            </a:r>
            <a:r>
              <a:rPr lang="it-IT" sz="2800" dirty="0" err="1">
                <a:solidFill>
                  <a:srgbClr val="800000"/>
                </a:solidFill>
                <a:latin typeface="Arial"/>
                <a:cs typeface="Arial"/>
              </a:rPr>
              <a:t>tests</a:t>
            </a:r>
            <a:r>
              <a:rPr lang="it-IT" sz="2800" dirty="0">
                <a:solidFill>
                  <a:srgbClr val="800000"/>
                </a:solidFill>
                <a:latin typeface="Arial"/>
                <a:cs typeface="Arial"/>
              </a:rPr>
              <a:t> </a:t>
            </a:r>
            <a:r>
              <a:rPr lang="it-IT" sz="2800" dirty="0" err="1">
                <a:solidFill>
                  <a:srgbClr val="800000"/>
                </a:solidFill>
                <a:latin typeface="Arial"/>
                <a:cs typeface="Arial"/>
              </a:rPr>
              <a:t>for</a:t>
            </a:r>
            <a:r>
              <a:rPr lang="it-IT" sz="2800" dirty="0">
                <a:solidFill>
                  <a:srgbClr val="800000"/>
                </a:solidFill>
                <a:latin typeface="Arial"/>
                <a:cs typeface="Arial"/>
              </a:rPr>
              <a:t> </a:t>
            </a:r>
            <a:r>
              <a:rPr lang="it-IT" sz="2800" b="1" dirty="0" err="1">
                <a:solidFill>
                  <a:srgbClr val="800000"/>
                </a:solidFill>
                <a:latin typeface="Arial"/>
                <a:cs typeface="Arial"/>
              </a:rPr>
              <a:t>differential</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dirty="0">
                <a:solidFill>
                  <a:srgbClr val="800000"/>
                </a:solidFill>
                <a:latin typeface="Arial"/>
                <a:cs typeface="Arial"/>
              </a:rPr>
              <a:t> in </a:t>
            </a:r>
            <a:r>
              <a:rPr lang="it-IT" sz="2800" dirty="0" err="1">
                <a:solidFill>
                  <a:srgbClr val="800000"/>
                </a:solidFill>
                <a:latin typeface="Arial"/>
                <a:cs typeface="Arial"/>
              </a:rPr>
              <a:t>RNA-Seq</a:t>
            </a:r>
            <a:r>
              <a:rPr lang="it-IT" sz="2800" dirty="0">
                <a:solidFill>
                  <a:srgbClr val="800000"/>
                </a:solidFill>
                <a:latin typeface="Arial"/>
                <a:cs typeface="Arial"/>
              </a:rPr>
              <a:t> </a:t>
            </a:r>
            <a:r>
              <a:rPr lang="it-IT" sz="2800" dirty="0" err="1">
                <a:solidFill>
                  <a:srgbClr val="800000"/>
                </a:solidFill>
                <a:latin typeface="Arial"/>
                <a:cs typeface="Arial"/>
              </a:rPr>
              <a:t>samples</a:t>
            </a:r>
            <a:endParaRPr lang="it-IT" sz="2800" dirty="0">
              <a:solidFill>
                <a:srgbClr val="800000"/>
              </a:solidFill>
              <a:latin typeface="Arial"/>
              <a:cs typeface="Arial"/>
            </a:endParaRPr>
          </a:p>
          <a:p>
            <a:pPr>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Cufflinks</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151946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57175" y="781803"/>
            <a:ext cx="8710613" cy="5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defRPr/>
            </a:pPr>
            <a:r>
              <a:rPr lang="en-US" sz="2800" dirty="0">
                <a:solidFill>
                  <a:srgbClr val="000000"/>
                </a:solidFill>
                <a:latin typeface="Arial" charset="0"/>
              </a:rPr>
              <a:t>Used when very little information is available for the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Often the first step in putting together information about an unknown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Amount of data needed for a good </a:t>
            </a:r>
            <a:r>
              <a:rPr lang="en-US" sz="2800" i="1" dirty="0">
                <a:solidFill>
                  <a:srgbClr val="000000"/>
                </a:solidFill>
                <a:latin typeface="Arial" charset="0"/>
              </a:rPr>
              <a:t>de novo</a:t>
            </a:r>
            <a:r>
              <a:rPr lang="en-US" sz="2800" dirty="0">
                <a:solidFill>
                  <a:srgbClr val="000000"/>
                </a:solidFill>
                <a:latin typeface="Arial" charset="0"/>
              </a:rPr>
              <a:t> assembly is higher than what is needed for a reference-based assembly</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Can be used for genome annotation, once the genome is assembled</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hlinkClick r:id="rId3"/>
              </a:rPr>
              <a:t>Trinity</a:t>
            </a:r>
            <a:r>
              <a:rPr lang="en-US" sz="2800" dirty="0">
                <a:solidFill>
                  <a:srgbClr val="000000"/>
                </a:solidFill>
                <a:latin typeface="Arial" charset="0"/>
              </a:rPr>
              <a:t>, </a:t>
            </a:r>
            <a:r>
              <a:rPr lang="en-US" sz="2800" dirty="0">
                <a:solidFill>
                  <a:srgbClr val="000000"/>
                </a:solidFill>
                <a:latin typeface="Arial" charset="0"/>
                <a:hlinkClick r:id="rId4"/>
              </a:rPr>
              <a:t>Oases</a:t>
            </a:r>
            <a:r>
              <a:rPr lang="en-US" sz="2800" dirty="0">
                <a:solidFill>
                  <a:srgbClr val="000000"/>
                </a:solidFill>
                <a:latin typeface="Arial" charset="0"/>
              </a:rPr>
              <a:t>, </a:t>
            </a:r>
            <a:r>
              <a:rPr lang="en-US" sz="2800" dirty="0">
                <a:solidFill>
                  <a:srgbClr val="000000"/>
                </a:solidFill>
                <a:latin typeface="Arial" charset="0"/>
                <a:hlinkClick r:id="rId5"/>
              </a:rPr>
              <a:t>TransABySS</a:t>
            </a:r>
            <a:r>
              <a:rPr lang="en-US" sz="2800" dirty="0">
                <a:solidFill>
                  <a:srgbClr val="000000"/>
                </a:solidFill>
                <a:latin typeface="Arial" charset="0"/>
              </a:rPr>
              <a:t>, are examples of well-regarded </a:t>
            </a:r>
            <a:r>
              <a:rPr lang="en-US" sz="2800" dirty="0" err="1">
                <a:solidFill>
                  <a:srgbClr val="000000"/>
                </a:solidFill>
                <a:latin typeface="Arial" charset="0"/>
              </a:rPr>
              <a:t>transcriptome</a:t>
            </a:r>
            <a:r>
              <a:rPr lang="en-US" sz="2800" dirty="0">
                <a:solidFill>
                  <a:srgbClr val="000000"/>
                </a:solidFill>
                <a:latin typeface="Arial" charset="0"/>
              </a:rPr>
              <a:t> assemblers</a:t>
            </a:r>
          </a:p>
        </p:txBody>
      </p:sp>
      <p:sp>
        <p:nvSpPr>
          <p:cNvPr id="4" name="TextBox 5"/>
          <p:cNvSpPr txBox="1">
            <a:spLocks noChangeArrowheads="1"/>
          </p:cNvSpPr>
          <p:nvPr/>
        </p:nvSpPr>
        <p:spPr bwMode="auto">
          <a:xfrm>
            <a:off x="555625" y="2309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35015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1" end="1"/>
                                            </p:txEl>
                                          </p:spTgt>
                                        </p:tgtEl>
                                        <p:attrNameLst>
                                          <p:attrName>style.opacity</p:attrName>
                                        </p:attrNameLst>
                                      </p:cBhvr>
                                      <p:to>
                                        <p:strVal val="0.5"/>
                                      </p:to>
                                    </p:set>
                                    <p:animEffect filter="image" prLst="opacity: 0.5">
                                      <p:cBhvr rctx="IE">
                                        <p:cTn id="13" dur="indefinite"/>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5"/>
                                      </p:to>
                                    </p:set>
                                    <p:animEffect filter="image" prLst="opacity: 0.5">
                                      <p:cBhvr rctx="IE">
                                        <p:cTn id="20" dur="indefinite"/>
                                        <p:tgtEl>
                                          <p:spTgt spid="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par>
                                <p:cTn id="28" presetID="9" presetClass="emph" presetSubtype="0" nodeType="withEffect">
                                  <p:stCondLst>
                                    <p:cond delay="0"/>
                                  </p:stCondLst>
                                  <p:childTnLst>
                                    <p:set>
                                      <p:cBhvr rctx="PPT">
                                        <p:cTn id="29" dur="indefinite"/>
                                        <p:tgtEl>
                                          <p:spTgt spid="8">
                                            <p:txEl>
                                              <p:pRg st="4" end="4"/>
                                            </p:txEl>
                                          </p:spTgt>
                                        </p:tgtEl>
                                        <p:attrNameLst>
                                          <p:attrName>style.opacity</p:attrName>
                                        </p:attrNameLst>
                                      </p:cBhvr>
                                      <p:to>
                                        <p:strVal val="0.5"/>
                                      </p:to>
                                    </p:set>
                                    <p:animEffect filter="image" prLst="opacity: 0.5">
                                      <p:cBhvr rctx="IE">
                                        <p:cTn id="30"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9027" name="TextBox 5"/>
          <p:cNvSpPr txBox="1">
            <a:spLocks noChangeArrowheads="1"/>
          </p:cNvSpPr>
          <p:nvPr/>
        </p:nvSpPr>
        <p:spPr bwMode="auto">
          <a:xfrm>
            <a:off x="555625" y="524422"/>
            <a:ext cx="82296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dirty="0">
                <a:solidFill>
                  <a:srgbClr val="000000"/>
                </a:solidFill>
                <a:latin typeface="Arial" charset="0"/>
              </a:rPr>
              <a:t>(De </a:t>
            </a:r>
            <a:r>
              <a:rPr lang="en-US" dirty="0" err="1">
                <a:solidFill>
                  <a:srgbClr val="000000"/>
                </a:solidFill>
                <a:latin typeface="Arial" charset="0"/>
              </a:rPr>
              <a:t>Bruijn</a:t>
            </a:r>
            <a:r>
              <a:rPr lang="en-US" dirty="0">
                <a:solidFill>
                  <a:srgbClr val="000000"/>
                </a:solidFill>
                <a:latin typeface="Arial" charset="0"/>
              </a:rPr>
              <a:t> graph construction)</a:t>
            </a:r>
          </a:p>
        </p:txBody>
      </p:sp>
      <p:pic>
        <p:nvPicPr>
          <p:cNvPr id="6"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r="8218" b="75291"/>
          <a:stretch>
            <a:fillRect/>
          </a:stretch>
        </p:blipFill>
        <p:spPr bwMode="auto">
          <a:xfrm>
            <a:off x="203752" y="1121353"/>
            <a:ext cx="7947265" cy="253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t="26979" b="44173"/>
          <a:stretch>
            <a:fillRect/>
          </a:stretch>
        </p:blipFill>
        <p:spPr bwMode="auto">
          <a:xfrm>
            <a:off x="234171" y="3430402"/>
            <a:ext cx="8784350" cy="300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545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6705"/>
            <a:ext cx="9144000" cy="445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4"/>
          <p:cNvSpPr>
            <a:spLocks noChangeArrowheads="1"/>
          </p:cNvSpPr>
          <p:nvPr/>
        </p:nvSpPr>
        <p:spPr bwMode="auto">
          <a:xfrm>
            <a:off x="4706938" y="65817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37608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reen Shot 2017-12-06 at 9.5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8" y="-10856"/>
            <a:ext cx="7164977" cy="4255380"/>
          </a:xfrm>
          <a:prstGeom prst="rect">
            <a:avLst/>
          </a:prstGeom>
        </p:spPr>
      </p:pic>
      <p:pic>
        <p:nvPicPr>
          <p:cNvPr id="4" name="Segnaposto contenuto 3" descr="Screen Shot 2017-12-06 at 9.51.3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 r="390"/>
          <a:stretch/>
        </p:blipFill>
        <p:spPr>
          <a:xfrm>
            <a:off x="2138440" y="3777161"/>
            <a:ext cx="6908839" cy="3048271"/>
          </a:xfrm>
        </p:spPr>
      </p:pic>
    </p:spTree>
    <p:extLst>
      <p:ext uri="{BB962C8B-B14F-4D97-AF65-F5344CB8AC3E}">
        <p14:creationId xmlns:p14="http://schemas.microsoft.com/office/powerpoint/2010/main" val="26867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03941" y="382012"/>
            <a:ext cx="8304092" cy="6217087"/>
          </a:xfrm>
          <a:prstGeom prst="rect">
            <a:avLst/>
          </a:prstGeom>
        </p:spPr>
        <p:txBody>
          <a:bodyPr wrap="square">
            <a:spAutoFit/>
          </a:bodyPr>
          <a:lstStyle/>
          <a:p>
            <a:pPr algn="just"/>
            <a:r>
              <a:rPr lang="en-US" sz="2200" dirty="0">
                <a:latin typeface="Times New Roman"/>
                <a:cs typeface="Times New Roman"/>
              </a:rPr>
              <a:t>In 1946, the Dutch mathematician </a:t>
            </a:r>
            <a:r>
              <a:rPr lang="en-US" sz="2200" b="1" dirty="0" err="1">
                <a:latin typeface="Times New Roman"/>
                <a:cs typeface="Times New Roman"/>
              </a:rPr>
              <a:t>Nicolaas</a:t>
            </a:r>
            <a:r>
              <a:rPr lang="en-US" sz="2200" b="1" dirty="0">
                <a:latin typeface="Times New Roman"/>
                <a:cs typeface="Times New Roman"/>
              </a:rPr>
              <a:t> de </a:t>
            </a:r>
            <a:r>
              <a:rPr lang="en-US" sz="2200" b="1" dirty="0" err="1">
                <a:latin typeface="Times New Roman"/>
                <a:cs typeface="Times New Roman"/>
              </a:rPr>
              <a:t>Bruijn</a:t>
            </a:r>
            <a:r>
              <a:rPr lang="en-US" sz="2200" b="1" dirty="0">
                <a:latin typeface="Times New Roman"/>
                <a:cs typeface="Times New Roman"/>
              </a:rPr>
              <a:t> </a:t>
            </a:r>
            <a:r>
              <a:rPr lang="en-US" sz="2200" dirty="0">
                <a:latin typeface="Times New Roman"/>
                <a:cs typeface="Times New Roman"/>
              </a:rPr>
              <a:t>became interested in the </a:t>
            </a:r>
            <a:r>
              <a:rPr lang="en-US" sz="2200" b="1" i="1" dirty="0">
                <a:latin typeface="Times New Roman"/>
                <a:cs typeface="Times New Roman"/>
              </a:rPr>
              <a:t>Superstring Problem</a:t>
            </a:r>
            <a:r>
              <a:rPr lang="en-US" sz="2200" dirty="0">
                <a:latin typeface="Times New Roman"/>
                <a:cs typeface="Times New Roman"/>
              </a:rPr>
              <a:t>: </a:t>
            </a:r>
            <a:r>
              <a:rPr lang="en-US" sz="2200" dirty="0">
                <a:solidFill>
                  <a:srgbClr val="0000FF"/>
                </a:solidFill>
                <a:latin typeface="Times New Roman"/>
                <a:cs typeface="Times New Roman"/>
              </a:rPr>
              <a:t>find a shortest circular superstring that contains all possible substrings of length k (k-</a:t>
            </a:r>
            <a:r>
              <a:rPr lang="en-US" sz="2200" dirty="0" err="1">
                <a:solidFill>
                  <a:srgbClr val="0000FF"/>
                </a:solidFill>
                <a:latin typeface="Times New Roman"/>
                <a:cs typeface="Times New Roman"/>
              </a:rPr>
              <a:t>mers</a:t>
            </a:r>
            <a:r>
              <a:rPr lang="en-US" sz="2200" dirty="0">
                <a:solidFill>
                  <a:srgbClr val="0000FF"/>
                </a:solidFill>
                <a:latin typeface="Times New Roman"/>
                <a:cs typeface="Times New Roman"/>
              </a:rPr>
              <a:t>) in a given alphabet.</a:t>
            </a:r>
            <a:r>
              <a:rPr lang="en-US" sz="2200" dirty="0">
                <a:latin typeface="Times New Roman"/>
                <a:cs typeface="Times New Roman"/>
              </a:rPr>
              <a:t> </a:t>
            </a:r>
          </a:p>
          <a:p>
            <a:pPr algn="just"/>
            <a:endParaRPr lang="en-US" sz="2200" dirty="0">
              <a:latin typeface="Times New Roman"/>
              <a:cs typeface="Times New Roman"/>
            </a:endParaRPr>
          </a:p>
          <a:p>
            <a:pPr algn="just"/>
            <a:r>
              <a:rPr lang="en-US" sz="2200" dirty="0">
                <a:latin typeface="Times New Roman"/>
                <a:cs typeface="Times New Roman"/>
              </a:rPr>
              <a:t>There exist </a:t>
            </a:r>
            <a:r>
              <a:rPr lang="en-US" sz="2200" dirty="0" err="1">
                <a:latin typeface="Times New Roman"/>
                <a:cs typeface="Times New Roman"/>
              </a:rPr>
              <a:t>n</a:t>
            </a:r>
            <a:r>
              <a:rPr lang="en-US" sz="2200" baseline="30000" dirty="0" err="1">
                <a:latin typeface="Times New Roman"/>
                <a:cs typeface="Times New Roman"/>
              </a:rPr>
              <a:t>k</a:t>
            </a:r>
            <a:r>
              <a:rPr lang="en-US" sz="2200" dirty="0">
                <a:latin typeface="Times New Roman"/>
                <a:cs typeface="Times New Roman"/>
              </a:rPr>
              <a:t> k-</a:t>
            </a:r>
            <a:r>
              <a:rPr lang="en-US" sz="2200" dirty="0" err="1">
                <a:latin typeface="Times New Roman"/>
                <a:cs typeface="Times New Roman"/>
              </a:rPr>
              <a:t>mers</a:t>
            </a:r>
            <a:r>
              <a:rPr lang="en-US" sz="2200" dirty="0">
                <a:latin typeface="Times New Roman"/>
                <a:cs typeface="Times New Roman"/>
              </a:rPr>
              <a:t> in an alphabet containing n symbols: for example, given the alphabet {A,T,G,C}, there are 4</a:t>
            </a:r>
            <a:r>
              <a:rPr lang="en-US" sz="2200" baseline="30000" dirty="0">
                <a:latin typeface="Times New Roman"/>
                <a:cs typeface="Times New Roman"/>
              </a:rPr>
              <a:t>3</a:t>
            </a:r>
            <a:r>
              <a:rPr lang="en-US" sz="2200" dirty="0">
                <a:latin typeface="Times New Roman"/>
                <a:cs typeface="Times New Roman"/>
              </a:rPr>
              <a:t> = 64 </a:t>
            </a:r>
            <a:r>
              <a:rPr lang="en-US" sz="2200" dirty="0" err="1">
                <a:latin typeface="Times New Roman"/>
                <a:cs typeface="Times New Roman"/>
              </a:rPr>
              <a:t>trinucleotides</a:t>
            </a:r>
            <a:r>
              <a:rPr lang="en-US" sz="2200" dirty="0">
                <a:latin typeface="Times New Roman"/>
                <a:cs typeface="Times New Roman"/>
              </a:rPr>
              <a:t>. </a:t>
            </a:r>
          </a:p>
          <a:p>
            <a:pPr algn="just"/>
            <a:r>
              <a:rPr lang="en-US" sz="2200" dirty="0">
                <a:latin typeface="Times New Roman"/>
                <a:cs typeface="Times New Roman"/>
              </a:rPr>
              <a:t>If our alphabet is instead {0,1}, then all possible 3-mers are simply given by all 3-digit binary numbers: 000, 001, 010, 011, 100, 101, 110, 111. </a:t>
            </a:r>
          </a:p>
          <a:p>
            <a:pPr algn="just"/>
            <a:r>
              <a:rPr lang="en-US" sz="2200" dirty="0">
                <a:latin typeface="Times New Roman"/>
                <a:cs typeface="Times New Roman"/>
              </a:rPr>
              <a:t>The circular superstring “0001110100” not only contains all 3-mers but is also as short as possible, since it contains each 3-mer exactly once. </a:t>
            </a:r>
          </a:p>
          <a:p>
            <a:pPr algn="just"/>
            <a:endParaRPr lang="en-US" sz="2200" dirty="0">
              <a:latin typeface="Times New Roman"/>
              <a:cs typeface="Times New Roman"/>
            </a:endParaRPr>
          </a:p>
          <a:p>
            <a:pPr algn="just"/>
            <a:r>
              <a:rPr lang="en-US" sz="2200" b="1" i="1" dirty="0">
                <a:latin typeface="Times New Roman"/>
                <a:cs typeface="Times New Roman"/>
              </a:rPr>
              <a:t>But how can one construct such a superstring for all k-</a:t>
            </a:r>
            <a:r>
              <a:rPr lang="en-US" sz="2200" b="1" i="1" dirty="0" err="1">
                <a:latin typeface="Times New Roman"/>
                <a:cs typeface="Times New Roman"/>
              </a:rPr>
              <a:t>mers</a:t>
            </a:r>
            <a:r>
              <a:rPr lang="en-US" sz="2200" b="1" i="1" dirty="0">
                <a:latin typeface="Times New Roman"/>
                <a:cs typeface="Times New Roman"/>
              </a:rPr>
              <a:t> in the case of an arbitrary k and an arbitrary alphabet? </a:t>
            </a:r>
            <a:r>
              <a:rPr lang="en-US" sz="2200" dirty="0">
                <a:latin typeface="Times New Roman"/>
                <a:cs typeface="Times New Roman"/>
              </a:rPr>
              <a:t>De Bruijn answered this question by borrowing Euler’s solution of the Bridges of </a:t>
            </a:r>
            <a:r>
              <a:rPr lang="en-US" sz="2200" dirty="0" err="1">
                <a:latin typeface="Times New Roman"/>
                <a:cs typeface="Times New Roman"/>
              </a:rPr>
              <a:t>Königsberg</a:t>
            </a:r>
            <a:r>
              <a:rPr lang="en-US" sz="2200" dirty="0">
                <a:latin typeface="Times New Roman"/>
                <a:cs typeface="Times New Roman"/>
              </a:rPr>
              <a:t> Problem </a:t>
            </a:r>
            <a:r>
              <a:rPr lang="en-US" sz="2200" dirty="0">
                <a:latin typeface="Times New Roman"/>
                <a:cs typeface="Times New Roman"/>
                <a:sym typeface="Wingdings" pitchFamily="2" charset="2"/>
              </a:rPr>
              <a:t> </a:t>
            </a:r>
            <a:r>
              <a:rPr lang="en-US" sz="2400" b="1" dirty="0"/>
              <a:t>De Bruijn graphs</a:t>
            </a:r>
          </a:p>
          <a:p>
            <a:pPr algn="just"/>
            <a:endParaRPr lang="en-US" sz="2200" dirty="0">
              <a:latin typeface="Times New Roman"/>
              <a:cs typeface="Times New Roman"/>
            </a:endParaRPr>
          </a:p>
        </p:txBody>
      </p:sp>
    </p:spTree>
    <p:extLst>
      <p:ext uri="{BB962C8B-B14F-4D97-AF65-F5344CB8AC3E}">
        <p14:creationId xmlns:p14="http://schemas.microsoft.com/office/powerpoint/2010/main" val="2456381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creen Shot 2017-12-06 at 9.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7" y="4266476"/>
            <a:ext cx="8066004" cy="2656660"/>
          </a:xfrm>
          <a:prstGeom prst="rect">
            <a:avLst/>
          </a:prstGeom>
        </p:spPr>
      </p:pic>
      <p:pic>
        <p:nvPicPr>
          <p:cNvPr id="3" name="Immagine 2" descr="Screen Shot 2017-12-06 at 9.5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71" y="21704"/>
            <a:ext cx="6571560" cy="4244771"/>
          </a:xfrm>
          <a:prstGeom prst="rect">
            <a:avLst/>
          </a:prstGeom>
        </p:spPr>
      </p:pic>
    </p:spTree>
    <p:extLst>
      <p:ext uri="{BB962C8B-B14F-4D97-AF65-F5344CB8AC3E}">
        <p14:creationId xmlns:p14="http://schemas.microsoft.com/office/powerpoint/2010/main" val="990132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rotWithShape="1">
          <a:blip r:embed="rId3" cstate="print"/>
          <a:srcRect l="15334" t="14700" r="-1" b="24332"/>
          <a:stretch/>
        </p:blipFill>
        <p:spPr bwMode="auto">
          <a:xfrm>
            <a:off x="154346" y="1087529"/>
            <a:ext cx="8890981" cy="3604681"/>
          </a:xfrm>
          <a:prstGeom prst="rect">
            <a:avLst/>
          </a:prstGeom>
          <a:noFill/>
          <a:ln w="9525">
            <a:noFill/>
            <a:miter lim="800000"/>
            <a:headEnd/>
            <a:tailEnd/>
          </a:ln>
          <a:effectLst>
            <a:outerShdw blurRad="50800" dist="38100" dir="2700000">
              <a:srgbClr val="2C5F8B">
                <a:alpha val="43000"/>
              </a:srgbClr>
            </a:outerShdw>
          </a:effectLst>
        </p:spPr>
      </p:pic>
      <p:sp>
        <p:nvSpPr>
          <p:cNvPr id="3" name="TextBox 2"/>
          <p:cNvSpPr txBox="1"/>
          <p:nvPr/>
        </p:nvSpPr>
        <p:spPr>
          <a:xfrm>
            <a:off x="1042195" y="1337786"/>
            <a:ext cx="1454019" cy="369332"/>
          </a:xfrm>
          <a:prstGeom prst="rect">
            <a:avLst/>
          </a:prstGeom>
          <a:noFill/>
        </p:spPr>
        <p:txBody>
          <a:bodyPr wrap="none" rtlCol="0">
            <a:spAutoFit/>
          </a:bodyPr>
          <a:lstStyle/>
          <a:p>
            <a:r>
              <a:rPr lang="en-US" b="1" dirty="0">
                <a:solidFill>
                  <a:srgbClr val="FF0000"/>
                </a:solidFill>
                <a:latin typeface="Arial"/>
              </a:rPr>
              <a:t>Condition 1</a:t>
            </a:r>
          </a:p>
        </p:txBody>
      </p:sp>
      <p:sp>
        <p:nvSpPr>
          <p:cNvPr id="5" name="TextBox 2"/>
          <p:cNvSpPr txBox="1"/>
          <p:nvPr/>
        </p:nvSpPr>
        <p:spPr>
          <a:xfrm>
            <a:off x="1071115" y="2372236"/>
            <a:ext cx="1454019" cy="369332"/>
          </a:xfrm>
          <a:prstGeom prst="rect">
            <a:avLst/>
          </a:prstGeom>
          <a:noFill/>
        </p:spPr>
        <p:txBody>
          <a:bodyPr wrap="none" rtlCol="0">
            <a:spAutoFit/>
          </a:bodyPr>
          <a:lstStyle/>
          <a:p>
            <a:r>
              <a:rPr lang="en-US" b="1" dirty="0">
                <a:solidFill>
                  <a:srgbClr val="FF0000"/>
                </a:solidFill>
                <a:latin typeface="Arial"/>
              </a:rPr>
              <a:t>Condition 2</a:t>
            </a:r>
          </a:p>
        </p:txBody>
      </p:sp>
      <p:sp>
        <p:nvSpPr>
          <p:cNvPr id="7"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36203" y="4876388"/>
            <a:ext cx="8890981" cy="1723549"/>
          </a:xfrm>
          <a:prstGeom prst="rect">
            <a:avLst/>
          </a:prstGeom>
        </p:spPr>
        <p:txBody>
          <a:bodyPr wrap="square">
            <a:spAutoFit/>
          </a:bodyPr>
          <a:lstStyle/>
          <a:p>
            <a:pPr>
              <a:spcAft>
                <a:spcPts val="600"/>
              </a:spcAft>
              <a:buFont typeface="Arial"/>
              <a:buChar char="•"/>
            </a:pPr>
            <a:r>
              <a:rPr lang="it-IT" sz="2400" dirty="0">
                <a:latin typeface="Arial"/>
                <a:cs typeface="Arial"/>
              </a:rPr>
              <a:t> Best </a:t>
            </a:r>
            <a:r>
              <a:rPr lang="it-IT" sz="2400" dirty="0" err="1">
                <a:latin typeface="Arial"/>
                <a:cs typeface="Arial"/>
              </a:rPr>
              <a:t>methods</a:t>
            </a:r>
            <a:r>
              <a:rPr lang="it-IT" sz="2400" dirty="0">
                <a:latin typeface="Arial"/>
                <a:cs typeface="Arial"/>
              </a:rPr>
              <a:t> to </a:t>
            </a:r>
            <a:r>
              <a:rPr lang="it-IT" sz="2400" dirty="0" err="1">
                <a:latin typeface="Arial"/>
                <a:cs typeface="Arial"/>
              </a:rPr>
              <a:t>discover</a:t>
            </a:r>
            <a:r>
              <a:rPr lang="it-IT" sz="2400" dirty="0">
                <a:latin typeface="Arial"/>
                <a:cs typeface="Arial"/>
              </a:rPr>
              <a:t> DE are </a:t>
            </a:r>
            <a:r>
              <a:rPr lang="it-IT" sz="2400" dirty="0" err="1">
                <a:latin typeface="Arial"/>
                <a:cs typeface="Arial"/>
              </a:rPr>
              <a:t>coupled</a:t>
            </a:r>
            <a:r>
              <a:rPr lang="it-IT" sz="2400" dirty="0">
                <a:latin typeface="Arial"/>
                <a:cs typeface="Arial"/>
              </a:rPr>
              <a:t> with sophisticated </a:t>
            </a:r>
            <a:r>
              <a:rPr lang="it-IT" sz="2400" dirty="0" err="1">
                <a:latin typeface="Arial"/>
                <a:cs typeface="Arial"/>
              </a:rPr>
              <a:t>approaches</a:t>
            </a:r>
            <a:r>
              <a:rPr lang="it-IT" sz="2400" dirty="0">
                <a:latin typeface="Arial"/>
                <a:cs typeface="Arial"/>
              </a:rPr>
              <a:t> to </a:t>
            </a:r>
            <a:r>
              <a:rPr lang="it-IT" sz="2400" dirty="0" err="1">
                <a:latin typeface="Arial"/>
                <a:cs typeface="Arial"/>
              </a:rPr>
              <a:t>normalization</a:t>
            </a:r>
            <a:r>
              <a:rPr lang="it-IT" sz="2400" dirty="0">
                <a:latin typeface="Arial"/>
                <a:cs typeface="Arial"/>
              </a:rPr>
              <a:t> </a:t>
            </a:r>
          </a:p>
          <a:p>
            <a:pPr>
              <a:spcAft>
                <a:spcPts val="600"/>
              </a:spcAft>
            </a:pPr>
            <a:r>
              <a:rPr lang="it-IT" sz="2400" b="1" dirty="0">
                <a:solidFill>
                  <a:srgbClr val="800000"/>
                </a:solidFill>
                <a:latin typeface="Chalkboard"/>
                <a:cs typeface="Chalkboard"/>
              </a:rPr>
              <a:t>E.g. </a:t>
            </a:r>
            <a:r>
              <a:rPr lang="it-IT" sz="2400" b="1" dirty="0" err="1">
                <a:solidFill>
                  <a:srgbClr val="800000"/>
                </a:solidFill>
                <a:latin typeface="Chalkboard"/>
                <a:cs typeface="Chalkboard"/>
              </a:rPr>
              <a:t>DESeq</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EdgeR</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Cufflinks</a:t>
            </a:r>
            <a:endParaRPr lang="it-IT" sz="2400" b="1" dirty="0">
              <a:solidFill>
                <a:srgbClr val="800000"/>
              </a:solidFill>
              <a:latin typeface="Chalkboard"/>
              <a:cs typeface="Chalkboard"/>
            </a:endParaRPr>
          </a:p>
          <a:p>
            <a:pPr>
              <a:spcAft>
                <a:spcPts val="600"/>
              </a:spcAft>
              <a:buFont typeface="Arial"/>
              <a:buChar char="•"/>
            </a:pPr>
            <a:r>
              <a:rPr lang="it-IT" sz="2400" dirty="0">
                <a:latin typeface="Arial"/>
                <a:cs typeface="Arial"/>
              </a:rPr>
              <a:t> </a:t>
            </a:r>
            <a:r>
              <a:rPr lang="it-IT" sz="2400" dirty="0" err="1">
                <a:latin typeface="Arial"/>
                <a:cs typeface="Arial"/>
              </a:rPr>
              <a:t>Ignoring</a:t>
            </a:r>
            <a:r>
              <a:rPr lang="it-IT" sz="2400" dirty="0">
                <a:latin typeface="Arial"/>
                <a:cs typeface="Arial"/>
              </a:rPr>
              <a:t> </a:t>
            </a:r>
            <a:r>
              <a:rPr lang="it-IT" sz="2400" dirty="0" err="1">
                <a:latin typeface="Arial"/>
                <a:cs typeface="Arial"/>
              </a:rPr>
              <a:t>very</a:t>
            </a:r>
            <a:r>
              <a:rPr lang="it-IT" sz="2400" dirty="0">
                <a:latin typeface="Arial"/>
                <a:cs typeface="Arial"/>
              </a:rPr>
              <a:t> low </a:t>
            </a:r>
            <a:r>
              <a:rPr lang="it-IT" sz="2400" dirty="0" err="1">
                <a:latin typeface="Arial"/>
                <a:cs typeface="Arial"/>
              </a:rPr>
              <a:t>expressing</a:t>
            </a:r>
            <a:r>
              <a:rPr lang="it-IT" sz="2400" dirty="0">
                <a:latin typeface="Arial"/>
                <a:cs typeface="Arial"/>
              </a:rPr>
              <a:t> </a:t>
            </a:r>
            <a:r>
              <a:rPr lang="it-IT" sz="2400" dirty="0" err="1">
                <a:latin typeface="Arial"/>
                <a:cs typeface="Arial"/>
              </a:rPr>
              <a:t>genes</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recommended</a:t>
            </a:r>
            <a:r>
              <a:rPr lang="it-IT" sz="2400" dirty="0">
                <a:latin typeface="Arial"/>
                <a:cs typeface="Arial"/>
              </a:rPr>
              <a:t>: RPKM&lt;</a:t>
            </a:r>
            <a:r>
              <a:rPr lang="it-IT" sz="2400" dirty="0" err="1">
                <a:latin typeface="Arial"/>
                <a:cs typeface="Arial"/>
              </a:rPr>
              <a:t>1</a:t>
            </a:r>
            <a:endParaRPr lang="it-IT" sz="2400" dirty="0">
              <a:latin typeface="Arial"/>
              <a:cs typeface="Arial"/>
            </a:endParaRPr>
          </a:p>
        </p:txBody>
      </p:sp>
    </p:spTree>
    <p:extLst>
      <p:ext uri="{BB962C8B-B14F-4D97-AF65-F5344CB8AC3E}">
        <p14:creationId xmlns:p14="http://schemas.microsoft.com/office/powerpoint/2010/main" val="168622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30000"/>
          </a:blip>
          <a:stretch>
            <a:fillRect/>
          </a:stretch>
        </p:blipFill>
        <p:spPr>
          <a:xfrm>
            <a:off x="0" y="11766"/>
            <a:ext cx="9144000" cy="1301637"/>
          </a:xfrm>
          <a:prstGeom prst="rect">
            <a:avLst/>
          </a:prstGeom>
          <a:ln>
            <a:noFill/>
          </a:ln>
          <a:effectLst>
            <a:softEdge rad="112500"/>
          </a:effectLst>
        </p:spPr>
      </p:pic>
      <p:sp>
        <p:nvSpPr>
          <p:cNvPr id="8" name="Titolo 1"/>
          <p:cNvSpPr>
            <a:spLocks noGrp="1"/>
          </p:cNvSpPr>
          <p:nvPr>
            <p:ph type="title"/>
          </p:nvPr>
        </p:nvSpPr>
        <p:spPr>
          <a:xfrm>
            <a:off x="457200" y="88082"/>
            <a:ext cx="8229600" cy="1143000"/>
          </a:xfrm>
        </p:spPr>
        <p:txBody>
          <a:bodyPr>
            <a:normAutofit/>
          </a:bodyPr>
          <a:lstStyle/>
          <a:p>
            <a:pPr eaLnBrk="1" hangingPunct="1">
              <a:defRPr/>
            </a:pPr>
            <a:r>
              <a:rPr lang="it-IT"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Scopi dell’Analisi di Sequenziamento</a:t>
            </a:r>
            <a:endParaRPr lang="it-IT"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endParaRPr>
          </a:p>
        </p:txBody>
      </p:sp>
      <p:sp>
        <p:nvSpPr>
          <p:cNvPr id="15" name="Rettangolo 14"/>
          <p:cNvSpPr/>
          <p:nvPr/>
        </p:nvSpPr>
        <p:spPr>
          <a:xfrm>
            <a:off x="3723556" y="1412109"/>
            <a:ext cx="1698625" cy="601662"/>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TRASCRIPTOME</a:t>
            </a:r>
          </a:p>
        </p:txBody>
      </p:sp>
      <p:sp>
        <p:nvSpPr>
          <p:cNvPr id="16" name="Rettangolo 15"/>
          <p:cNvSpPr/>
          <p:nvPr/>
        </p:nvSpPr>
        <p:spPr>
          <a:xfrm>
            <a:off x="2796456"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LONG</a:t>
            </a:r>
          </a:p>
        </p:txBody>
      </p:sp>
      <p:sp>
        <p:nvSpPr>
          <p:cNvPr id="17" name="Rettangolo 16"/>
          <p:cNvSpPr/>
          <p:nvPr/>
        </p:nvSpPr>
        <p:spPr>
          <a:xfrm>
            <a:off x="5206281"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SHORT</a:t>
            </a:r>
          </a:p>
        </p:txBody>
      </p:sp>
      <p:sp>
        <p:nvSpPr>
          <p:cNvPr id="18" name="Rettangolo 17"/>
          <p:cNvSpPr/>
          <p:nvPr/>
        </p:nvSpPr>
        <p:spPr>
          <a:xfrm>
            <a:off x="3366368" y="3445696"/>
            <a:ext cx="1147763"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NON CODING</a:t>
            </a:r>
          </a:p>
        </p:txBody>
      </p:sp>
      <p:sp>
        <p:nvSpPr>
          <p:cNvPr id="19" name="Rettangolo 18"/>
          <p:cNvSpPr/>
          <p:nvPr/>
        </p:nvSpPr>
        <p:spPr>
          <a:xfrm>
            <a:off x="4634781" y="3445696"/>
            <a:ext cx="1141412"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err="1">
                <a:latin typeface="Arial"/>
              </a:rPr>
              <a:t>miRNA</a:t>
            </a:r>
            <a:endParaRPr lang="it-IT" sz="1400" dirty="0">
              <a:latin typeface="Arial"/>
            </a:endParaRPr>
          </a:p>
        </p:txBody>
      </p:sp>
      <p:sp>
        <p:nvSpPr>
          <p:cNvPr id="20" name="Rettangolo 19"/>
          <p:cNvSpPr/>
          <p:nvPr/>
        </p:nvSpPr>
        <p:spPr>
          <a:xfrm>
            <a:off x="5841281"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OTHER</a:t>
            </a:r>
          </a:p>
        </p:txBody>
      </p:sp>
      <p:sp>
        <p:nvSpPr>
          <p:cNvPr id="21" name="Rettangolo 20"/>
          <p:cNvSpPr/>
          <p:nvPr/>
        </p:nvSpPr>
        <p:spPr>
          <a:xfrm>
            <a:off x="2167806"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CODING</a:t>
            </a:r>
          </a:p>
        </p:txBody>
      </p:sp>
      <p:cxnSp>
        <p:nvCxnSpPr>
          <p:cNvPr id="27" name="Connettore 2 26"/>
          <p:cNvCxnSpPr>
            <a:endCxn id="17" idx="0"/>
          </p:cNvCxnSpPr>
          <p:nvPr/>
        </p:nvCxnSpPr>
        <p:spPr>
          <a:xfrm>
            <a:off x="4514131" y="2013771"/>
            <a:ext cx="1262062"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ttore 2 27"/>
          <p:cNvCxnSpPr>
            <a:stCxn id="17" idx="2"/>
            <a:endCxn id="20" idx="0"/>
          </p:cNvCxnSpPr>
          <p:nvPr/>
        </p:nvCxnSpPr>
        <p:spPr>
          <a:xfrm>
            <a:off x="5776193" y="3074221"/>
            <a:ext cx="6350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2 28"/>
          <p:cNvCxnSpPr>
            <a:endCxn id="18" idx="0"/>
          </p:cNvCxnSpPr>
          <p:nvPr/>
        </p:nvCxnSpPr>
        <p:spPr>
          <a:xfrm>
            <a:off x="3366368" y="3074221"/>
            <a:ext cx="5746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ttore 2 29"/>
          <p:cNvCxnSpPr>
            <a:endCxn id="21" idx="0"/>
          </p:cNvCxnSpPr>
          <p:nvPr/>
        </p:nvCxnSpPr>
        <p:spPr>
          <a:xfrm flipH="1">
            <a:off x="2737718" y="3074221"/>
            <a:ext cx="611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ttore 2 30"/>
          <p:cNvCxnSpPr>
            <a:endCxn id="19" idx="0"/>
          </p:cNvCxnSpPr>
          <p:nvPr/>
        </p:nvCxnSpPr>
        <p:spPr>
          <a:xfrm flipH="1">
            <a:off x="5206281" y="3074221"/>
            <a:ext cx="5619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ttore 2 31"/>
          <p:cNvCxnSpPr>
            <a:endCxn id="16" idx="0"/>
          </p:cNvCxnSpPr>
          <p:nvPr/>
        </p:nvCxnSpPr>
        <p:spPr>
          <a:xfrm flipH="1">
            <a:off x="3366368" y="2013771"/>
            <a:ext cx="11477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CasellaDiTesto 32"/>
          <p:cNvSpPr txBox="1"/>
          <p:nvPr/>
        </p:nvSpPr>
        <p:spPr>
          <a:xfrm>
            <a:off x="74613" y="4248150"/>
            <a:ext cx="4297362" cy="23606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2000" b="1" dirty="0">
                <a:solidFill>
                  <a:srgbClr val="008000"/>
                </a:solidFill>
                <a:latin typeface="Helvetica Neue"/>
                <a:cs typeface="Helvetica Neue"/>
              </a:rPr>
              <a:t>Aspetti positivi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Grande mole di dati prodotti;</a:t>
            </a:r>
          </a:p>
          <a:p>
            <a:pPr marL="342900" indent="-342900" algn="just">
              <a:lnSpc>
                <a:spcPct val="120000"/>
              </a:lnSpc>
              <a:buFont typeface="Arial"/>
              <a:buChar char="•"/>
              <a:defRPr/>
            </a:pPr>
            <a:r>
              <a:rPr lang="it-IT" dirty="0">
                <a:solidFill>
                  <a:srgbClr val="000000"/>
                </a:solidFill>
                <a:latin typeface="Helvetica Neue"/>
                <a:cs typeface="Helvetica Neue"/>
              </a:rPr>
              <a:t>Identificazione cause malattie sconosciute o poco conosciute;</a:t>
            </a:r>
          </a:p>
          <a:p>
            <a:pPr marL="342900" indent="-342900" algn="just">
              <a:lnSpc>
                <a:spcPct val="120000"/>
              </a:lnSpc>
              <a:buFont typeface="Arial"/>
              <a:buChar char="•"/>
              <a:defRPr/>
            </a:pPr>
            <a:r>
              <a:rPr lang="it-IT" dirty="0">
                <a:solidFill>
                  <a:srgbClr val="000000"/>
                </a:solidFill>
                <a:latin typeface="Helvetica Neue"/>
                <a:cs typeface="Helvetica Neue"/>
              </a:rPr>
              <a:t>Applicazione delle conoscenze acquisite (farmacogenomica).</a:t>
            </a:r>
          </a:p>
        </p:txBody>
      </p:sp>
      <p:sp>
        <p:nvSpPr>
          <p:cNvPr id="34" name="CasellaDiTesto 33"/>
          <p:cNvSpPr txBox="1"/>
          <p:nvPr/>
        </p:nvSpPr>
        <p:spPr>
          <a:xfrm>
            <a:off x="4491038" y="4241800"/>
            <a:ext cx="4419600" cy="23606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000" b="1" dirty="0">
                <a:solidFill>
                  <a:srgbClr val="FF0000"/>
                </a:solidFill>
                <a:latin typeface="Helvetica Neue"/>
                <a:cs typeface="Helvetica Neue"/>
              </a:rPr>
              <a:t>Limiti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Necessità di server capienti;</a:t>
            </a:r>
          </a:p>
          <a:p>
            <a:pPr marL="342900" indent="-342900" algn="just">
              <a:lnSpc>
                <a:spcPct val="120000"/>
              </a:lnSpc>
              <a:buFont typeface="Arial"/>
              <a:buChar char="•"/>
              <a:defRPr/>
            </a:pPr>
            <a:r>
              <a:rPr lang="it-IT" dirty="0">
                <a:solidFill>
                  <a:srgbClr val="000000"/>
                </a:solidFill>
                <a:latin typeface="Helvetica Neue"/>
                <a:cs typeface="Helvetica Neue"/>
              </a:rPr>
              <a:t>Costruzione di strutture bioinformatiche complesse;</a:t>
            </a:r>
          </a:p>
          <a:p>
            <a:pPr marL="342900" indent="-342900" algn="just">
              <a:lnSpc>
                <a:spcPct val="120000"/>
              </a:lnSpc>
              <a:buFont typeface="Arial"/>
              <a:buChar char="•"/>
              <a:defRPr/>
            </a:pPr>
            <a:r>
              <a:rPr lang="it-IT" dirty="0">
                <a:solidFill>
                  <a:srgbClr val="000000"/>
                </a:solidFill>
                <a:latin typeface="Helvetica Neue"/>
                <a:cs typeface="Helvetica Neue"/>
              </a:rPr>
              <a:t>Necessità di database integrati;</a:t>
            </a:r>
          </a:p>
          <a:p>
            <a:pPr marL="342900" indent="-342900" algn="just">
              <a:lnSpc>
                <a:spcPct val="120000"/>
              </a:lnSpc>
              <a:buFont typeface="Arial"/>
              <a:buChar char="•"/>
              <a:defRPr/>
            </a:pPr>
            <a:r>
              <a:rPr lang="it-IT" dirty="0">
                <a:solidFill>
                  <a:srgbClr val="000000"/>
                </a:solidFill>
                <a:latin typeface="Helvetica Neue"/>
                <a:cs typeface="Helvetica Neue"/>
              </a:rPr>
              <a:t>Diverse domande biologiche.</a:t>
            </a:r>
          </a:p>
        </p:txBody>
      </p:sp>
    </p:spTree>
    <p:extLst>
      <p:ext uri="{BB962C8B-B14F-4D97-AF65-F5344CB8AC3E}">
        <p14:creationId xmlns:p14="http://schemas.microsoft.com/office/powerpoint/2010/main" val="1407628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par>
                                <p:cTn id="32" presetID="3"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linds(horizontal)">
                                      <p:cBhvr>
                                        <p:cTn id="34" dur="500"/>
                                        <p:tgtEl>
                                          <p:spTgt spid="30"/>
                                        </p:tgtEl>
                                      </p:cBhvr>
                                    </p:animEffect>
                                  </p:childTnLst>
                                </p:cTn>
                              </p:par>
                              <p:par>
                                <p:cTn id="35" presetID="3"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7508" y="4580361"/>
            <a:ext cx="7911799" cy="1010994"/>
          </a:xfrm>
          <a:prstGeom prst="rect">
            <a:avLst/>
          </a:prstGeom>
          <a:solidFill>
            <a:srgbClr val="DDF6FF"/>
          </a:solidFill>
          <a:effectLst>
            <a:outerShdw blurRad="50800" dist="38100" dir="2700000">
              <a:srgbClr val="2C5F8B">
                <a:alpha val="43000"/>
              </a:srgbClr>
            </a:outerShdw>
          </a:effectLst>
        </p:spPr>
        <p:txBody>
          <a:bodyPr wrap="square" anchor="ctr">
            <a:spAutoFit/>
          </a:bodyPr>
          <a:lstStyle/>
          <a:p>
            <a:pPr algn="ctr"/>
            <a:endParaRPr lang="it-IT" sz="2400" dirty="0">
              <a:latin typeface="Arial"/>
              <a:cs typeface="Arial"/>
            </a:endParaRPr>
          </a:p>
          <a:p>
            <a:pPr algn="ctr"/>
            <a:endParaRPr lang="it-IT" sz="2400" dirty="0">
              <a:latin typeface="Arial"/>
              <a:cs typeface="Arial"/>
            </a:endParaRPr>
          </a:p>
        </p:txBody>
      </p:sp>
      <p:pic>
        <p:nvPicPr>
          <p:cNvPr id="66562" name="Picture 15" descr="quantification.isoform.read.ai"/>
          <p:cNvPicPr>
            <a:picLocks noChangeAspect="1"/>
          </p:cNvPicPr>
          <p:nvPr/>
        </p:nvPicPr>
        <p:blipFill>
          <a:blip r:embed="rId3"/>
          <a:srcRect/>
          <a:stretch>
            <a:fillRect/>
          </a:stretch>
        </p:blipFill>
        <p:spPr bwMode="auto">
          <a:xfrm>
            <a:off x="202829" y="573405"/>
            <a:ext cx="8748059" cy="2161150"/>
          </a:xfrm>
          <a:prstGeom prst="rect">
            <a:avLst/>
          </a:prstGeom>
          <a:noFill/>
          <a:ln w="9525">
            <a:noFill/>
            <a:miter lim="800000"/>
            <a:headEnd/>
            <a:tailEnd/>
          </a:ln>
        </p:spPr>
      </p:pic>
      <p:sp>
        <p:nvSpPr>
          <p:cNvPr id="12" name="TextBox 11"/>
          <p:cNvSpPr txBox="1">
            <a:spLocks noChangeArrowheads="1"/>
          </p:cNvSpPr>
          <p:nvPr/>
        </p:nvSpPr>
        <p:spPr bwMode="auto">
          <a:xfrm>
            <a:off x="269760" y="2660650"/>
            <a:ext cx="8579158" cy="3277821"/>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2300" dirty="0">
                <a:latin typeface="Arial"/>
              </a:rPr>
              <a:t> L</a:t>
            </a:r>
            <a:r>
              <a:rPr lang="en-US" sz="2300" b="0" dirty="0">
                <a:latin typeface="Arial"/>
              </a:rPr>
              <a:t>onger transcripts have higher counts </a:t>
            </a:r>
            <a:r>
              <a:rPr lang="it-IT" sz="2300" b="0" dirty="0">
                <a:latin typeface="Arial"/>
                <a:sym typeface="Wingdings"/>
              </a:rPr>
              <a:t> </a:t>
            </a:r>
            <a:r>
              <a:rPr lang="en-US" sz="2300" dirty="0">
                <a:latin typeface="Arial"/>
              </a:rPr>
              <a:t>Length bias, an intra</a:t>
            </a:r>
            <a:r>
              <a:rPr lang="en-US" sz="2300" b="0" dirty="0">
                <a:latin typeface="Arial"/>
              </a:rPr>
              <a:t>-sample bias</a:t>
            </a:r>
          </a:p>
          <a:p>
            <a:pPr>
              <a:buFont typeface="Arial"/>
              <a:buChar char="•"/>
            </a:pPr>
            <a:r>
              <a:rPr lang="en-US" sz="2300" b="0" dirty="0">
                <a:latin typeface="Arial"/>
              </a:rPr>
              <a:t> Different experiments have different yields </a:t>
            </a:r>
            <a:r>
              <a:rPr lang="it-IT" sz="2300" b="0" dirty="0">
                <a:latin typeface="Arial"/>
                <a:sym typeface="Wingdings"/>
              </a:rPr>
              <a:t> </a:t>
            </a:r>
            <a:r>
              <a:rPr lang="en-US" sz="2300" b="0" dirty="0">
                <a:latin typeface="Arial"/>
              </a:rPr>
              <a:t>inter-samples bias. </a:t>
            </a:r>
          </a:p>
          <a:p>
            <a:pPr>
              <a:buFont typeface="Arial"/>
              <a:buChar char="•"/>
            </a:pPr>
            <a:r>
              <a:rPr lang="en-US" sz="2300" b="0" dirty="0">
                <a:latin typeface="Arial"/>
              </a:rPr>
              <a:t> Normalization is required: </a:t>
            </a:r>
          </a:p>
          <a:p>
            <a:pPr>
              <a:buFont typeface="Arial"/>
              <a:buChar char="•"/>
            </a:pPr>
            <a:endParaRPr lang="en-US" sz="2300" dirty="0">
              <a:latin typeface="Arial"/>
            </a:endParaRPr>
          </a:p>
          <a:p>
            <a:pPr>
              <a:buFont typeface="Arial"/>
              <a:buChar char="•"/>
            </a:pPr>
            <a:endParaRPr lang="en-US" sz="2300" b="0" dirty="0">
              <a:latin typeface="Arial"/>
            </a:endParaRPr>
          </a:p>
          <a:p>
            <a:endParaRPr lang="en-US" sz="2300" b="0" dirty="0">
              <a:solidFill>
                <a:srgbClr val="FF0000"/>
              </a:solidFill>
              <a:latin typeface="Arial"/>
            </a:endParaRPr>
          </a:p>
          <a:p>
            <a:pPr>
              <a:buFont typeface="Arial"/>
              <a:buChar char="•"/>
            </a:pPr>
            <a:endParaRPr lang="en-US" sz="2300" b="0" dirty="0">
              <a:solidFill>
                <a:srgbClr val="FF0000"/>
              </a:solidFill>
              <a:latin typeface="Arial"/>
            </a:endParaRPr>
          </a:p>
        </p:txBody>
      </p:sp>
      <p:pic>
        <p:nvPicPr>
          <p:cNvPr id="13" name="Picture 12" descr="rpkm.pdf"/>
          <p:cNvPicPr>
            <a:picLocks noChangeAspect="1"/>
          </p:cNvPicPr>
          <p:nvPr/>
        </p:nvPicPr>
        <p:blipFill>
          <a:blip r:embed="rId4"/>
          <a:srcRect l="32745" t="30000" r="32745" b="63333"/>
          <a:stretch>
            <a:fillRect/>
          </a:stretch>
        </p:blipFill>
        <p:spPr bwMode="auto">
          <a:xfrm>
            <a:off x="607609" y="4752909"/>
            <a:ext cx="4072788" cy="1018197"/>
          </a:xfrm>
          <a:prstGeom prst="rect">
            <a:avLst/>
          </a:prstGeom>
          <a:noFill/>
          <a:ln w="9525">
            <a:noFill/>
            <a:miter lim="800000"/>
            <a:headEnd/>
            <a:tailEnd/>
          </a:ln>
        </p:spPr>
      </p:pic>
      <p:sp>
        <p:nvSpPr>
          <p:cNvPr id="14" name="TextBox 13"/>
          <p:cNvSpPr txBox="1">
            <a:spLocks noChangeArrowheads="1"/>
          </p:cNvSpPr>
          <p:nvPr/>
        </p:nvSpPr>
        <p:spPr bwMode="auto">
          <a:xfrm>
            <a:off x="4641018" y="4654971"/>
            <a:ext cx="4113213" cy="861774"/>
          </a:xfrm>
          <a:prstGeom prst="rect">
            <a:avLst/>
          </a:prstGeom>
          <a:noFill/>
          <a:ln w="9525">
            <a:noFill/>
            <a:miter lim="800000"/>
            <a:headEnd/>
            <a:tailEnd/>
          </a:ln>
        </p:spPr>
        <p:txBody>
          <a:bodyPr wrap="square">
            <a:prstTxWarp prst="textNoShape">
              <a:avLst/>
            </a:prstTxWarp>
            <a:spAutoFit/>
          </a:bodyPr>
          <a:lstStyle/>
          <a:p>
            <a:r>
              <a:rPr lang="en-US" b="0" dirty="0">
                <a:latin typeface="Arial"/>
              </a:rPr>
              <a:t>Reads Per </a:t>
            </a:r>
            <a:r>
              <a:rPr lang="en-US" dirty="0" err="1">
                <a:latin typeface="Arial"/>
              </a:rPr>
              <a:t>K</a:t>
            </a:r>
            <a:r>
              <a:rPr lang="en-US" b="0" dirty="0" err="1">
                <a:latin typeface="Arial"/>
              </a:rPr>
              <a:t>ilobase</a:t>
            </a:r>
            <a:r>
              <a:rPr lang="en-US" b="0" dirty="0">
                <a:latin typeface="Arial"/>
              </a:rPr>
              <a:t> of </a:t>
            </a:r>
            <a:r>
              <a:rPr lang="en-US" b="0" dirty="0" err="1">
                <a:latin typeface="Arial"/>
              </a:rPr>
              <a:t>exonic</a:t>
            </a:r>
            <a:r>
              <a:rPr lang="en-US" b="0" dirty="0">
                <a:latin typeface="Arial"/>
              </a:rPr>
              <a:t> sequence per Million mapped reads</a:t>
            </a:r>
          </a:p>
          <a:p>
            <a:r>
              <a:rPr lang="en-US" sz="1400" b="0" dirty="0">
                <a:latin typeface="Arial"/>
              </a:rPr>
              <a:t>(</a:t>
            </a:r>
            <a:r>
              <a:rPr lang="en-US" sz="1400" b="0" i="1" dirty="0" err="1">
                <a:latin typeface="Arial"/>
              </a:rPr>
              <a:t>Mortazavi</a:t>
            </a:r>
            <a:r>
              <a:rPr lang="en-US" sz="1400" b="0" i="1" dirty="0">
                <a:latin typeface="Arial"/>
              </a:rPr>
              <a:t> </a:t>
            </a:r>
            <a:r>
              <a:rPr lang="en-US" sz="1400" b="0" dirty="0">
                <a:latin typeface="Arial"/>
              </a:rPr>
              <a:t>et al Nature methods 2008)</a:t>
            </a:r>
          </a:p>
        </p:txBody>
      </p:sp>
      <p:sp>
        <p:nvSpPr>
          <p:cNvPr id="9"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Count-based</a:t>
            </a:r>
            <a:r>
              <a:rPr lang="it-IT" sz="3200" b="1" dirty="0">
                <a:solidFill>
                  <a:srgbClr val="0000FF"/>
                </a:solidFill>
                <a:effectLst>
                  <a:outerShdw blurRad="50800" dist="38100" dir="2700000">
                    <a:srgbClr val="000000">
                      <a:alpha val="43000"/>
                    </a:srgbClr>
                  </a:outerShdw>
                </a:effectLst>
                <a:latin typeface="Arial"/>
                <a:cs typeface="Arial"/>
              </a:rPr>
              <a:t> gene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quantification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10" name="Rettangolo 9"/>
          <p:cNvSpPr/>
          <p:nvPr/>
        </p:nvSpPr>
        <p:spPr>
          <a:xfrm>
            <a:off x="251220" y="5797127"/>
            <a:ext cx="49030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Non uniform coverage in different </a:t>
            </a:r>
            <a:r>
              <a:rPr lang="en-US" sz="2000" dirty="0" err="1">
                <a:solidFill>
                  <a:srgbClr val="800000"/>
                </a:solidFill>
                <a:latin typeface="Arial"/>
              </a:rPr>
              <a:t>exons</a:t>
            </a:r>
            <a:endParaRPr lang="en-US" sz="2000" dirty="0">
              <a:solidFill>
                <a:srgbClr val="800000"/>
              </a:solidFill>
              <a:latin typeface="Arial"/>
            </a:endParaRPr>
          </a:p>
          <a:p>
            <a:pPr>
              <a:spcAft>
                <a:spcPts val="1200"/>
              </a:spcAft>
              <a:buFont typeface="Arial"/>
              <a:buChar char="•"/>
            </a:pPr>
            <a:r>
              <a:rPr lang="en-US" sz="2000" dirty="0">
                <a:solidFill>
                  <a:srgbClr val="800000"/>
                </a:solidFill>
                <a:latin typeface="Arial"/>
              </a:rPr>
              <a:t> Reads sharing among transcripts</a:t>
            </a:r>
          </a:p>
        </p:txBody>
      </p:sp>
      <p:sp>
        <p:nvSpPr>
          <p:cNvPr id="11" name="Rettangolo 10"/>
          <p:cNvSpPr/>
          <p:nvPr/>
        </p:nvSpPr>
        <p:spPr>
          <a:xfrm>
            <a:off x="5321152" y="5797127"/>
            <a:ext cx="39656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Multiple mapping problem</a:t>
            </a:r>
          </a:p>
          <a:p>
            <a:pPr marL="0" lvl="2">
              <a:spcAft>
                <a:spcPts val="1200"/>
              </a:spcAft>
              <a:buFont typeface="Arial"/>
              <a:buChar char="•"/>
            </a:pPr>
            <a:r>
              <a:rPr lang="en-US" sz="2000" dirty="0">
                <a:solidFill>
                  <a:srgbClr val="800000"/>
                </a:solidFill>
                <a:latin typeface="Arial"/>
              </a:rPr>
              <a:t> Overlapping genes</a:t>
            </a:r>
          </a:p>
        </p:txBody>
      </p:sp>
    </p:spTree>
    <p:extLst>
      <p:ext uri="{BB962C8B-B14F-4D97-AF65-F5344CB8AC3E}">
        <p14:creationId xmlns:p14="http://schemas.microsoft.com/office/powerpoint/2010/main" val="285595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2725" y="1505240"/>
            <a:ext cx="8805863"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pPr>
            <a:r>
              <a:rPr lang="en-US" sz="2800" dirty="0">
                <a:solidFill>
                  <a:srgbClr val="000000"/>
                </a:solidFill>
                <a:latin typeface="Arial" charset="0"/>
              </a:rPr>
              <a:t>What genes/transcripts are differentially expressed in various test conditions? </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The first step is proper normalization of the data</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In general, RNA-</a:t>
            </a:r>
            <a:r>
              <a:rPr lang="en-US" sz="2800" dirty="0" err="1">
                <a:solidFill>
                  <a:srgbClr val="000000"/>
                </a:solidFill>
                <a:latin typeface="Arial" charset="0"/>
              </a:rPr>
              <a:t>Seq</a:t>
            </a:r>
            <a:r>
              <a:rPr lang="en-US" sz="2800" dirty="0">
                <a:solidFill>
                  <a:srgbClr val="000000"/>
                </a:solidFill>
                <a:latin typeface="Arial" charset="0"/>
              </a:rPr>
              <a:t> data do not follow a normal (Poisson) distribution, but follow a </a:t>
            </a:r>
            <a:r>
              <a:rPr lang="en-US" sz="2800" b="1" dirty="0">
                <a:solidFill>
                  <a:srgbClr val="000000"/>
                </a:solidFill>
                <a:latin typeface="Arial" charset="0"/>
              </a:rPr>
              <a:t>negative binomial distribution </a:t>
            </a:r>
            <a:r>
              <a:rPr lang="en-US" sz="2800" dirty="0">
                <a:solidFill>
                  <a:srgbClr val="000000"/>
                </a:solidFill>
                <a:latin typeface="Arial" charset="0"/>
              </a:rPr>
              <a:t>–&gt; need of a statistical program that makes the correct assumptions</a:t>
            </a:r>
          </a:p>
          <a:p>
            <a:pPr marL="800100" lvl="1" indent="-342900" eaLnBrk="1" hangingPunct="1">
              <a:spcBef>
                <a:spcPts val="600"/>
              </a:spcBef>
              <a:spcAft>
                <a:spcPts val="600"/>
              </a:spcAft>
              <a:buFont typeface="Arial"/>
              <a:buChar char="•"/>
            </a:pPr>
            <a:r>
              <a:rPr lang="en-US" sz="2800" dirty="0" err="1">
                <a:solidFill>
                  <a:srgbClr val="0000FF"/>
                </a:solidFill>
                <a:latin typeface="Arial" charset="0"/>
              </a:rPr>
              <a:t>EdgeR</a:t>
            </a:r>
            <a:r>
              <a:rPr lang="en-US" sz="2800" dirty="0">
                <a:solidFill>
                  <a:srgbClr val="0000FF"/>
                </a:solidFill>
                <a:latin typeface="Arial" charset="0"/>
              </a:rPr>
              <a:t>, </a:t>
            </a:r>
            <a:r>
              <a:rPr lang="en-US" sz="2800" dirty="0" err="1">
                <a:solidFill>
                  <a:srgbClr val="0000FF"/>
                </a:solidFill>
                <a:latin typeface="Arial" charset="0"/>
              </a:rPr>
              <a:t>DESeq</a:t>
            </a:r>
            <a:r>
              <a:rPr lang="en-US" sz="2800" dirty="0">
                <a:solidFill>
                  <a:srgbClr val="000000"/>
                </a:solidFill>
                <a:latin typeface="Arial" charset="0"/>
              </a:rPr>
              <a:t>, other R/Bioconductor packages for DE detection</a:t>
            </a:r>
          </a:p>
        </p:txBody>
      </p:sp>
      <p:sp>
        <p:nvSpPr>
          <p:cNvPr id="5"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70767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3" end="3"/>
                                            </p:txEl>
                                          </p:spTgt>
                                        </p:tgtEl>
                                        <p:attrNameLst>
                                          <p:attrName>style.opacity</p:attrName>
                                        </p:attrNameLst>
                                      </p:cBhvr>
                                      <p:to>
                                        <p:strVal val="0.5"/>
                                      </p:to>
                                    </p:set>
                                    <p:animEffect filter="image" prLst="opacity: 0.5">
                                      <p:cBhvr rctx="IE">
                                        <p:cTn id="10" dur="indefinite"/>
                                        <p:tgtEl>
                                          <p:spTgt spid="4">
                                            <p:txEl>
                                              <p:pRg st="3" end="3"/>
                                            </p:txEl>
                                          </p:spTgt>
                                        </p:tgtEl>
                                      </p:cBhvr>
                                    </p:animEffect>
                                  </p:childTnLst>
                                </p:cTn>
                              </p:par>
                              <p:par>
                                <p:cTn id="11" presetID="9" presetClass="emph" presetSubtype="0" nodeType="withEffect">
                                  <p:stCondLst>
                                    <p:cond delay="0"/>
                                  </p:stCondLst>
                                  <p:childTnLst>
                                    <p:set>
                                      <p:cBhvr rctx="PPT">
                                        <p:cTn id="12" dur="indefinite"/>
                                        <p:tgtEl>
                                          <p:spTgt spid="4">
                                            <p:txEl>
                                              <p:pRg st="2" end="2"/>
                                            </p:txEl>
                                          </p:spTgt>
                                        </p:tgtEl>
                                        <p:attrNameLst>
                                          <p:attrName>style.opacity</p:attrName>
                                        </p:attrNameLst>
                                      </p:cBhvr>
                                      <p:to>
                                        <p:strVal val="0.5"/>
                                      </p:to>
                                    </p:set>
                                    <p:animEffect filter="image" prLst="opacity: 0.5">
                                      <p:cBhvr rctx="IE">
                                        <p:cTn id="13"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984500"/>
            <a:ext cx="9144000" cy="3873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observed</a:t>
            </a:r>
            <a:r>
              <a:rPr lang="it-IT" sz="2800" dirty="0">
                <a:solidFill>
                  <a:schemeClr val="tx1"/>
                </a:solidFill>
                <a:latin typeface="Arial"/>
                <a:cs typeface="Arial"/>
              </a:rPr>
              <a:t> </a:t>
            </a:r>
            <a:r>
              <a:rPr lang="it-IT" sz="2800" dirty="0" err="1">
                <a:solidFill>
                  <a:schemeClr val="tx1"/>
                </a:solidFill>
                <a:latin typeface="Arial"/>
                <a:cs typeface="Arial"/>
              </a:rPr>
              <a:t>log-fold-change</a:t>
            </a:r>
            <a:r>
              <a:rPr lang="it-IT" sz="2800" dirty="0">
                <a:solidFill>
                  <a:schemeClr val="tx1"/>
                </a:solidFill>
                <a:latin typeface="Arial"/>
                <a:cs typeface="Arial"/>
              </a:rPr>
              <a:t> in gene/</a:t>
            </a:r>
            <a:r>
              <a:rPr lang="it-IT" sz="2800" dirty="0" err="1">
                <a:solidFill>
                  <a:schemeClr val="tx1"/>
                </a:solidFill>
                <a:latin typeface="Arial"/>
                <a:cs typeface="Arial"/>
              </a:rPr>
              <a:t>transcript</a:t>
            </a:r>
            <a:r>
              <a:rPr lang="it-IT" sz="2800" dirty="0">
                <a:solidFill>
                  <a:schemeClr val="tx1"/>
                </a:solidFill>
                <a:latin typeface="Arial"/>
                <a:cs typeface="Arial"/>
              </a:rPr>
              <a:t> </a:t>
            </a:r>
            <a:r>
              <a:rPr lang="it-IT" sz="2800" dirty="0" err="1">
                <a:solidFill>
                  <a:schemeClr val="tx1"/>
                </a:solidFill>
                <a:latin typeface="Arial"/>
                <a:cs typeface="Arial"/>
              </a:rPr>
              <a:t>expression</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tested</a:t>
            </a:r>
            <a:r>
              <a:rPr lang="it-IT" sz="2800" dirty="0">
                <a:solidFill>
                  <a:schemeClr val="tx1"/>
                </a:solidFill>
                <a:latin typeface="Arial"/>
                <a:cs typeface="Arial"/>
              </a:rPr>
              <a:t> </a:t>
            </a:r>
            <a:r>
              <a:rPr lang="it-IT" sz="2800" dirty="0" err="1">
                <a:solidFill>
                  <a:schemeClr val="tx1"/>
                </a:solidFill>
                <a:latin typeface="Arial"/>
                <a:cs typeface="Arial"/>
              </a:rPr>
              <a:t>against</a:t>
            </a:r>
            <a:r>
              <a:rPr lang="it-IT" sz="2800" dirty="0">
                <a:solidFill>
                  <a:schemeClr val="tx1"/>
                </a:solidFill>
                <a:latin typeface="Arial"/>
                <a:cs typeface="Arial"/>
              </a:rPr>
              <a:t> 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hypothesis</a:t>
            </a:r>
            <a:r>
              <a:rPr lang="it-IT" sz="2800" dirty="0">
                <a:solidFill>
                  <a:schemeClr val="tx1"/>
                </a:solidFill>
                <a:latin typeface="Arial"/>
                <a:cs typeface="Arial"/>
              </a:rPr>
              <a:t> </a:t>
            </a:r>
            <a:r>
              <a:rPr lang="it-IT" sz="2800" dirty="0" err="1">
                <a:solidFill>
                  <a:schemeClr val="tx1"/>
                </a:solidFill>
                <a:latin typeface="Arial"/>
                <a:cs typeface="Arial"/>
              </a:rPr>
              <a:t>of</a:t>
            </a:r>
            <a:r>
              <a:rPr lang="it-IT" sz="2800" dirty="0">
                <a:solidFill>
                  <a:schemeClr val="tx1"/>
                </a:solidFill>
                <a:latin typeface="Arial"/>
                <a:cs typeface="Arial"/>
              </a:rPr>
              <a:t> no </a:t>
            </a:r>
            <a:r>
              <a:rPr lang="it-IT" sz="2800" dirty="0" err="1">
                <a:solidFill>
                  <a:schemeClr val="tx1"/>
                </a:solidFill>
                <a:latin typeface="Arial"/>
                <a:cs typeface="Arial"/>
              </a:rPr>
              <a:t>change</a:t>
            </a:r>
            <a:endParaRPr lang="it-IT" sz="2800" dirty="0">
              <a:solidFill>
                <a:schemeClr val="tx1"/>
              </a:solidFill>
              <a:latin typeface="Arial"/>
              <a:cs typeface="Arial"/>
            </a:endParaRPr>
          </a:p>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distribution</a:t>
            </a:r>
            <a:r>
              <a:rPr lang="it-IT" sz="2800" dirty="0">
                <a:solidFill>
                  <a:schemeClr val="tx1"/>
                </a:solidFill>
                <a:latin typeface="Arial"/>
                <a:cs typeface="Arial"/>
              </a:rPr>
              <a:t> of </a:t>
            </a:r>
            <a:r>
              <a:rPr lang="it-IT" sz="2800" dirty="0" err="1">
                <a:solidFill>
                  <a:schemeClr val="tx1"/>
                </a:solidFill>
                <a:latin typeface="Arial"/>
                <a:cs typeface="Arial"/>
              </a:rPr>
              <a:t>LgFC</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estimated</a:t>
            </a:r>
            <a:r>
              <a:rPr lang="it-IT" sz="2800" dirty="0">
                <a:solidFill>
                  <a:schemeClr val="tx1"/>
                </a:solidFill>
                <a:latin typeface="Arial"/>
                <a:cs typeface="Arial"/>
              </a:rPr>
              <a:t> </a:t>
            </a:r>
            <a:r>
              <a:rPr lang="it-IT" sz="2800" dirty="0" err="1">
                <a:solidFill>
                  <a:schemeClr val="tx1"/>
                </a:solidFill>
                <a:latin typeface="Arial"/>
                <a:cs typeface="Arial"/>
              </a:rPr>
              <a:t>using</a:t>
            </a:r>
            <a:r>
              <a:rPr lang="it-IT" sz="2800" dirty="0">
                <a:solidFill>
                  <a:schemeClr val="tx1"/>
                </a:solidFill>
                <a:latin typeface="Arial"/>
                <a:cs typeface="Arial"/>
              </a:rPr>
              <a:t> the beta negative </a:t>
            </a:r>
            <a:r>
              <a:rPr lang="it-IT" sz="2800" dirty="0" err="1">
                <a:solidFill>
                  <a:schemeClr val="tx1"/>
                </a:solidFill>
                <a:latin typeface="Arial"/>
                <a:cs typeface="Arial"/>
              </a:rPr>
              <a:t>binomial</a:t>
            </a:r>
            <a:r>
              <a:rPr lang="it-IT" sz="2800" dirty="0">
                <a:solidFill>
                  <a:schemeClr val="tx1"/>
                </a:solidFill>
                <a:latin typeface="Arial"/>
                <a:cs typeface="Arial"/>
              </a:rPr>
              <a:t> model for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transcript</a:t>
            </a:r>
            <a:r>
              <a:rPr lang="it-IT" sz="2800" dirty="0">
                <a:solidFill>
                  <a:schemeClr val="tx1"/>
                </a:solidFill>
                <a:latin typeface="Arial"/>
                <a:cs typeface="Arial"/>
              </a:rPr>
              <a:t> in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condition</a:t>
            </a:r>
            <a:endParaRPr lang="it-IT" sz="28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dirty="0" err="1">
                <a:solidFill>
                  <a:srgbClr val="800000"/>
                </a:solidFill>
                <a:latin typeface="Arial"/>
                <a:cs typeface="Arial"/>
              </a:rPr>
              <a:t>Uses</a:t>
            </a:r>
            <a:r>
              <a:rPr lang="it-IT" sz="2800" dirty="0">
                <a:solidFill>
                  <a:srgbClr val="800000"/>
                </a:solidFill>
                <a:latin typeface="Arial"/>
                <a:cs typeface="Arial"/>
              </a:rPr>
              <a:t> the </a:t>
            </a:r>
            <a:r>
              <a:rPr lang="it-IT" sz="2800"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transcript</a:t>
            </a:r>
            <a:r>
              <a:rPr lang="it-IT" sz="2800" dirty="0">
                <a:solidFill>
                  <a:srgbClr val="800000"/>
                </a:solidFill>
                <a:latin typeface="Arial"/>
                <a:cs typeface="Arial"/>
              </a:rPr>
              <a:t> </a:t>
            </a:r>
            <a:r>
              <a:rPr lang="it-IT" sz="2800" dirty="0" err="1">
                <a:solidFill>
                  <a:srgbClr val="800000"/>
                </a:solidFill>
                <a:latin typeface="Arial"/>
                <a:cs typeface="Arial"/>
              </a:rPr>
              <a:t>quantification</a:t>
            </a:r>
            <a:r>
              <a:rPr lang="it-IT" sz="2800" dirty="0">
                <a:solidFill>
                  <a:srgbClr val="800000"/>
                </a:solidFill>
                <a:latin typeface="Arial"/>
                <a:cs typeface="Arial"/>
              </a:rPr>
              <a:t> </a:t>
            </a:r>
            <a:r>
              <a:rPr lang="it-IT" sz="2800" dirty="0" err="1">
                <a:solidFill>
                  <a:srgbClr val="800000"/>
                </a:solidFill>
                <a:latin typeface="Arial"/>
                <a:cs typeface="Arial"/>
              </a:rPr>
              <a:t>engine</a:t>
            </a:r>
            <a:r>
              <a:rPr lang="it-IT" sz="2800" dirty="0">
                <a:solidFill>
                  <a:srgbClr val="800000"/>
                </a:solidFill>
                <a:latin typeface="Arial"/>
                <a:cs typeface="Arial"/>
              </a:rPr>
              <a:t> </a:t>
            </a:r>
            <a:r>
              <a:rPr lang="it-IT" sz="2800" dirty="0" err="1">
                <a:solidFill>
                  <a:srgbClr val="800000"/>
                </a:solidFill>
                <a:latin typeface="Arial"/>
                <a:cs typeface="Arial"/>
              </a:rPr>
              <a:t>to</a:t>
            </a:r>
            <a:r>
              <a:rPr lang="it-IT" sz="2800" dirty="0">
                <a:solidFill>
                  <a:srgbClr val="800000"/>
                </a:solidFill>
                <a:latin typeface="Arial"/>
                <a:cs typeface="Arial"/>
              </a:rPr>
              <a:t> </a:t>
            </a:r>
            <a:r>
              <a:rPr lang="it-IT" sz="2800" b="1" dirty="0" err="1">
                <a:solidFill>
                  <a:srgbClr val="800000"/>
                </a:solidFill>
                <a:latin typeface="Arial"/>
                <a:cs typeface="Arial"/>
              </a:rPr>
              <a:t>calculate</a:t>
            </a:r>
            <a:r>
              <a:rPr lang="it-IT" sz="2800" b="1" dirty="0">
                <a:solidFill>
                  <a:srgbClr val="800000"/>
                </a:solidFill>
                <a:latin typeface="Arial"/>
                <a:cs typeface="Arial"/>
              </a:rPr>
              <a:t> gene and </a:t>
            </a:r>
            <a:r>
              <a:rPr lang="it-IT" sz="2800" b="1" dirty="0" err="1">
                <a:solidFill>
                  <a:srgbClr val="800000"/>
                </a:solidFill>
                <a:latin typeface="Arial"/>
                <a:cs typeface="Arial"/>
              </a:rPr>
              <a:t>transcript</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b="1" dirty="0">
                <a:solidFill>
                  <a:srgbClr val="800000"/>
                </a:solidFill>
                <a:latin typeface="Arial"/>
                <a:cs typeface="Arial"/>
              </a:rPr>
              <a:t> </a:t>
            </a:r>
            <a:r>
              <a:rPr lang="it-IT" sz="2800" b="1" dirty="0" err="1">
                <a:solidFill>
                  <a:srgbClr val="800000"/>
                </a:solidFill>
                <a:latin typeface="Arial"/>
                <a:cs typeface="Arial"/>
              </a:rPr>
              <a:t>levels</a:t>
            </a:r>
            <a:r>
              <a:rPr lang="it-IT" sz="2800" b="1" dirty="0">
                <a:solidFill>
                  <a:srgbClr val="800000"/>
                </a:solidFill>
                <a:latin typeface="Arial"/>
                <a:cs typeface="Arial"/>
              </a:rPr>
              <a:t> in more </a:t>
            </a:r>
            <a:r>
              <a:rPr lang="it-IT" sz="2800" b="1" dirty="0" err="1">
                <a:solidFill>
                  <a:srgbClr val="800000"/>
                </a:solidFill>
                <a:latin typeface="Arial"/>
                <a:cs typeface="Arial"/>
              </a:rPr>
              <a:t>than</a:t>
            </a:r>
            <a:r>
              <a:rPr lang="it-IT" sz="2800" b="1" dirty="0">
                <a:solidFill>
                  <a:srgbClr val="800000"/>
                </a:solidFill>
                <a:latin typeface="Arial"/>
                <a:cs typeface="Arial"/>
              </a:rPr>
              <a:t> </a:t>
            </a:r>
            <a:r>
              <a:rPr lang="it-IT" sz="2800" b="1" dirty="0" err="1">
                <a:solidFill>
                  <a:srgbClr val="800000"/>
                </a:solidFill>
                <a:latin typeface="Arial"/>
                <a:cs typeface="Arial"/>
              </a:rPr>
              <a:t>one</a:t>
            </a:r>
            <a:r>
              <a:rPr lang="it-IT" sz="2800" b="1" dirty="0">
                <a:solidFill>
                  <a:srgbClr val="800000"/>
                </a:solidFill>
                <a:latin typeface="Arial"/>
                <a:cs typeface="Arial"/>
              </a:rPr>
              <a:t> </a:t>
            </a:r>
            <a:r>
              <a:rPr lang="it-IT" sz="2800" b="1" dirty="0" err="1">
                <a:solidFill>
                  <a:srgbClr val="800000"/>
                </a:solidFill>
                <a:latin typeface="Arial"/>
                <a:cs typeface="Arial"/>
              </a:rPr>
              <a:t>condition</a:t>
            </a:r>
            <a:r>
              <a:rPr lang="it-IT" sz="2800" b="1" dirty="0">
                <a:solidFill>
                  <a:srgbClr val="800000"/>
                </a:solidFill>
                <a:latin typeface="Arial"/>
                <a:cs typeface="Arial"/>
              </a:rPr>
              <a:t> and test </a:t>
            </a:r>
            <a:r>
              <a:rPr lang="it-IT" sz="2800" b="1" dirty="0" err="1">
                <a:solidFill>
                  <a:srgbClr val="800000"/>
                </a:solidFill>
                <a:latin typeface="Arial"/>
                <a:cs typeface="Arial"/>
              </a:rPr>
              <a:t>them</a:t>
            </a:r>
            <a:r>
              <a:rPr lang="it-IT" sz="2800" b="1" dirty="0">
                <a:solidFill>
                  <a:srgbClr val="800000"/>
                </a:solidFill>
                <a:latin typeface="Arial"/>
                <a:cs typeface="Arial"/>
              </a:rPr>
              <a:t> </a:t>
            </a:r>
            <a:r>
              <a:rPr lang="it-IT" sz="2800" b="1" dirty="0" err="1">
                <a:solidFill>
                  <a:srgbClr val="800000"/>
                </a:solidFill>
                <a:latin typeface="Arial"/>
                <a:cs typeface="Arial"/>
              </a:rPr>
              <a:t>for</a:t>
            </a:r>
            <a:r>
              <a:rPr lang="it-IT" sz="2800" b="1" dirty="0">
                <a:solidFill>
                  <a:srgbClr val="800000"/>
                </a:solidFill>
                <a:latin typeface="Arial"/>
                <a:cs typeface="Arial"/>
              </a:rPr>
              <a:t> </a:t>
            </a:r>
            <a:r>
              <a:rPr lang="it-IT" sz="2800" b="1" dirty="0" err="1">
                <a:solidFill>
                  <a:srgbClr val="800000"/>
                </a:solidFill>
                <a:latin typeface="Arial"/>
                <a:cs typeface="Arial"/>
              </a:rPr>
              <a:t>significant</a:t>
            </a:r>
            <a:r>
              <a:rPr lang="it-IT" sz="2800" b="1" dirty="0">
                <a:solidFill>
                  <a:srgbClr val="800000"/>
                </a:solidFill>
                <a:latin typeface="Arial"/>
                <a:cs typeface="Arial"/>
              </a:rPr>
              <a:t> </a:t>
            </a:r>
            <a:r>
              <a:rPr lang="it-IT" sz="2800" b="1" dirty="0" err="1">
                <a:solidFill>
                  <a:srgbClr val="800000"/>
                </a:solidFill>
                <a:latin typeface="Arial"/>
                <a:cs typeface="Arial"/>
              </a:rPr>
              <a:t>differences</a:t>
            </a:r>
            <a:endParaRPr lang="en-US" sz="2800" b="1"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72747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781050"/>
            <a:ext cx="9144000" cy="607695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Expression</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a:solidFill>
                  <a:schemeClr val="tx1"/>
                </a:solidFill>
                <a:latin typeface="Arial"/>
                <a:cs typeface="Arial"/>
              </a:rPr>
              <a:t>isoform_exp.diff</a:t>
            </a:r>
            <a:r>
              <a:rPr lang="it-IT" sz="2000"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a:t>
            </a:r>
          </a:p>
          <a:p>
            <a:pPr marL="723900" indent="-457200">
              <a:spcBef>
                <a:spcPts val="800"/>
              </a:spcBef>
              <a:buClr>
                <a:srgbClr val="000000"/>
              </a:buClr>
              <a:buSzPct val="100000"/>
            </a:pPr>
            <a:r>
              <a:rPr lang="it-IT" sz="2000" i="1" dirty="0">
                <a:solidFill>
                  <a:schemeClr val="tx1"/>
                </a:solidFill>
                <a:latin typeface="Arial"/>
                <a:cs typeface="Arial"/>
              </a:rPr>
              <a:t>gene_exp.diff	</a:t>
            </a:r>
            <a:r>
              <a:rPr lang="it-IT" sz="2000" dirty="0">
                <a:solidFill>
                  <a:schemeClr val="tx1"/>
                </a:solidFill>
                <a:latin typeface="Arial"/>
                <a:cs typeface="Arial"/>
              </a:rPr>
              <a:t>		</a:t>
            </a:r>
            <a:r>
              <a:rPr lang="it-IT" sz="2400" b="1" dirty="0">
                <a:solidFill>
                  <a:schemeClr val="tx1"/>
                </a:solidFill>
                <a:latin typeface="Arial"/>
                <a:cs typeface="Arial"/>
              </a:rPr>
              <a:t>Gene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same</a:t>
            </a:r>
            <a:r>
              <a:rPr lang="it-IT" sz="2400" dirty="0">
                <a:solidFill>
                  <a:schemeClr val="tx1"/>
                </a:solidFill>
                <a:latin typeface="Arial"/>
                <a:cs typeface="Arial"/>
              </a:rPr>
              <a:t> gene)</a:t>
            </a:r>
          </a:p>
          <a:p>
            <a:pPr marL="723900" indent="-457200">
              <a:spcBef>
                <a:spcPts val="800"/>
              </a:spcBef>
              <a:buClr>
                <a:srgbClr val="000000"/>
              </a:buClr>
              <a:buSzPct val="100000"/>
            </a:pPr>
            <a:r>
              <a:rPr lang="it-IT" sz="2000" i="1" dirty="0">
                <a:solidFill>
                  <a:schemeClr val="tx1"/>
                </a:solidFill>
                <a:latin typeface="Arial"/>
                <a:cs typeface="Arial"/>
              </a:rPr>
              <a:t>tss_group_exp.diff	</a:t>
            </a:r>
            <a:r>
              <a:rPr lang="it-IT" sz="2400" b="1" dirty="0" err="1">
                <a:solidFill>
                  <a:schemeClr val="tx1"/>
                </a:solidFill>
                <a:latin typeface="Arial"/>
                <a:cs typeface="Arial"/>
              </a:rPr>
              <a:t>Primary</a:t>
            </a:r>
            <a:r>
              <a:rPr lang="it-IT" sz="2400" b="1"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Tests</a:t>
            </a:r>
            <a:r>
              <a:rPr lang="it-IT" sz="2400" dirty="0">
                <a:solidFill>
                  <a:schemeClr val="tx1"/>
                </a:solidFill>
                <a:latin typeface="Arial"/>
                <a:cs typeface="Arial"/>
              </a:rPr>
              <a:t> </a:t>
            </a:r>
            <a:r>
              <a:rPr lang="it-IT" sz="2400" dirty="0" err="1">
                <a:solidFill>
                  <a:schemeClr val="tx1"/>
                </a:solidFill>
                <a:latin typeface="Arial"/>
                <a:cs typeface="Arial"/>
              </a:rPr>
              <a:t>differences</a:t>
            </a:r>
            <a:r>
              <a:rPr lang="it-IT" sz="2400" dirty="0">
                <a:solidFill>
                  <a:schemeClr val="tx1"/>
                </a:solidFill>
                <a:latin typeface="Arial"/>
                <a:cs typeface="Arial"/>
              </a:rPr>
              <a:t> in the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TSS)</a:t>
            </a:r>
          </a:p>
          <a:p>
            <a:pPr marL="723900" indent="-457200">
              <a:spcBef>
                <a:spcPts val="800"/>
              </a:spcBef>
              <a:buClr>
                <a:srgbClr val="000000"/>
              </a:buClr>
              <a:buSzPct val="100000"/>
            </a:pPr>
            <a:r>
              <a:rPr lang="it-IT" sz="2000" i="1" dirty="0">
                <a:solidFill>
                  <a:schemeClr val="tx1"/>
                </a:solidFill>
                <a:latin typeface="Arial"/>
                <a:cs typeface="Arial"/>
              </a:rPr>
              <a:t>cds_exp.diff	</a:t>
            </a:r>
            <a:r>
              <a:rPr lang="it-IT" sz="2400" b="1" dirty="0">
                <a:solidFill>
                  <a:schemeClr val="tx1"/>
                </a:solidFill>
                <a:latin typeface="Arial"/>
                <a:cs typeface="Arial"/>
              </a:rPr>
              <a:t>		</a:t>
            </a:r>
            <a:r>
              <a:rPr lang="it-IT" sz="2400" b="1" dirty="0" err="1">
                <a:solidFill>
                  <a:schemeClr val="tx1"/>
                </a:solidFill>
                <a:latin typeface="Arial"/>
                <a:cs typeface="Arial"/>
              </a:rPr>
              <a:t>Coding</a:t>
            </a:r>
            <a:r>
              <a:rPr lang="it-IT" sz="2400" b="1" dirty="0">
                <a:solidFill>
                  <a:schemeClr val="tx1"/>
                </a:solidFill>
                <a:latin typeface="Arial"/>
                <a:cs typeface="Arial"/>
              </a:rPr>
              <a:t> </a:t>
            </a:r>
            <a:r>
              <a:rPr lang="it-IT" sz="2400" b="1" dirty="0" err="1">
                <a:solidFill>
                  <a:schemeClr val="tx1"/>
                </a:solidFill>
                <a:latin typeface="Arial"/>
                <a:cs typeface="Arial"/>
              </a:rPr>
              <a:t>sequence</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a:t>
            </a:r>
            <a:r>
              <a:rPr lang="it-IT" sz="2400" dirty="0" err="1">
                <a:solidFill>
                  <a:schemeClr val="tx1"/>
                </a:solidFill>
                <a:latin typeface="Arial"/>
                <a:cs typeface="Arial"/>
              </a:rPr>
              <a:t>protein_id</a:t>
            </a:r>
            <a:r>
              <a:rPr lang="it-IT" sz="2400" dirty="0">
                <a:solidFill>
                  <a:schemeClr val="tx1"/>
                </a:solidFill>
                <a:latin typeface="Arial"/>
                <a:cs typeface="Arial"/>
              </a:rPr>
              <a: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splicing</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err="1">
                <a:solidFill>
                  <a:schemeClr val="tx1"/>
                </a:solidFill>
                <a:latin typeface="Arial"/>
                <a:cs typeface="Arial"/>
              </a:rPr>
              <a:t>splicing.diff</a:t>
            </a:r>
            <a:r>
              <a:rPr lang="it-IT" sz="2000" i="1" dirty="0">
                <a:solidFill>
                  <a:schemeClr val="tx1"/>
                </a:solidFill>
                <a:latin typeface="Arial"/>
                <a:cs typeface="Arial"/>
              </a:rPr>
              <a:t> </a:t>
            </a:r>
            <a:r>
              <a:rPr lang="it-IT" sz="2400" dirty="0">
                <a:solidFill>
                  <a:schemeClr val="tx1"/>
                </a:solidFill>
                <a:latin typeface="Arial"/>
                <a:cs typeface="Arial"/>
              </a:rPr>
              <a:t>		</a:t>
            </a:r>
            <a:r>
              <a:rPr lang="it-IT" sz="2400" dirty="0" err="1">
                <a:solidFill>
                  <a:schemeClr val="tx1"/>
                </a:solidFill>
                <a:latin typeface="Arial"/>
                <a:cs typeface="Arial"/>
              </a:rPr>
              <a:t>For</a:t>
            </a:r>
            <a:r>
              <a:rPr lang="it-IT" sz="2400" dirty="0">
                <a:solidFill>
                  <a:schemeClr val="tx1"/>
                </a:solidFill>
                <a:latin typeface="Arial"/>
                <a:cs typeface="Arial"/>
              </a:rPr>
              <a:t> </a:t>
            </a:r>
            <a:r>
              <a:rPr lang="it-IT" sz="2400" dirty="0" err="1">
                <a:solidFill>
                  <a:schemeClr val="tx1"/>
                </a:solidFill>
                <a:latin typeface="Arial"/>
                <a:cs typeface="Arial"/>
              </a:rPr>
              <a:t>each</a:t>
            </a:r>
            <a:r>
              <a:rPr lang="it-IT" sz="2400" dirty="0">
                <a:solidFill>
                  <a:schemeClr val="tx1"/>
                </a:solidFill>
                <a:latin typeface="Arial"/>
                <a:cs typeface="Arial"/>
              </a:rPr>
              <a:t>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r>
              <a:rPr lang="it-IT" sz="2400" dirty="0" err="1">
                <a:solidFill>
                  <a:schemeClr val="tx1"/>
                </a:solidFill>
                <a:latin typeface="Arial"/>
                <a:cs typeface="Arial"/>
              </a:rPr>
              <a:t>how</a:t>
            </a:r>
            <a:r>
              <a:rPr lang="it-IT" sz="2400" dirty="0">
                <a:solidFill>
                  <a:schemeClr val="tx1"/>
                </a:solidFill>
                <a:latin typeface="Arial"/>
                <a:cs typeface="Arial"/>
              </a:rPr>
              <a:t> </a:t>
            </a:r>
            <a:r>
              <a:rPr lang="it-IT" sz="2400" dirty="0" err="1">
                <a:solidFill>
                  <a:schemeClr val="tx1"/>
                </a:solidFill>
                <a:latin typeface="Arial"/>
                <a:cs typeface="Arial"/>
              </a:rPr>
              <a:t>much</a:t>
            </a:r>
            <a:r>
              <a:rPr lang="it-IT" sz="2400"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a:t>
            </a:r>
            <a:r>
              <a:rPr lang="it-IT" sz="2400" dirty="0" err="1">
                <a:solidFill>
                  <a:schemeClr val="tx1"/>
                </a:solidFill>
                <a:latin typeface="Arial"/>
                <a:cs typeface="Arial"/>
              </a:rPr>
              <a:t>splicing</a:t>
            </a:r>
            <a:r>
              <a:rPr lang="it-IT" sz="2400" dirty="0">
                <a:solidFill>
                  <a:schemeClr val="tx1"/>
                </a:solidFill>
                <a:latin typeface="Arial"/>
                <a:cs typeface="Arial"/>
              </a:rPr>
              <a:t> </a:t>
            </a:r>
            <a:r>
              <a:rPr lang="it-IT" sz="2400" dirty="0" err="1">
                <a:solidFill>
                  <a:schemeClr val="tx1"/>
                </a:solidFill>
                <a:latin typeface="Arial"/>
                <a:cs typeface="Arial"/>
              </a:rPr>
              <a:t>exists</a:t>
            </a:r>
            <a:r>
              <a:rPr lang="it-IT" sz="2400" dirty="0">
                <a:solidFill>
                  <a:schemeClr val="tx1"/>
                </a:solidFill>
                <a:latin typeface="Arial"/>
                <a:cs typeface="Arial"/>
              </a:rPr>
              <a:t> </a:t>
            </a:r>
            <a:r>
              <a:rPr lang="it-IT" sz="2400" dirty="0" err="1">
                <a:solidFill>
                  <a:schemeClr val="tx1"/>
                </a:solidFill>
                <a:latin typeface="Arial"/>
                <a:cs typeface="Arial"/>
              </a:rPr>
              <a:t>between</a:t>
            </a:r>
            <a:r>
              <a:rPr lang="it-IT" sz="2400" dirty="0">
                <a:solidFill>
                  <a:schemeClr val="tx1"/>
                </a:solidFill>
                <a:latin typeface="Arial"/>
                <a:cs typeface="Arial"/>
              </a:rPr>
              <a:t> </a:t>
            </a:r>
            <a:r>
              <a:rPr lang="it-IT" sz="2400" dirty="0" err="1">
                <a:solidFill>
                  <a:schemeClr val="tx1"/>
                </a:solidFill>
                <a:latin typeface="Arial"/>
                <a:cs typeface="Arial"/>
              </a:rPr>
              <a:t>isoforms</a:t>
            </a:r>
            <a:r>
              <a:rPr lang="it-IT" sz="2400" dirty="0">
                <a:solidFill>
                  <a:schemeClr val="tx1"/>
                </a:solidFill>
                <a:latin typeface="Arial"/>
                <a:cs typeface="Arial"/>
              </a:rPr>
              <a:t> </a:t>
            </a:r>
            <a:r>
              <a:rPr lang="it-IT" sz="2400" dirty="0" err="1">
                <a:solidFill>
                  <a:schemeClr val="tx1"/>
                </a:solidFill>
                <a:latin typeface="Arial"/>
                <a:cs typeface="Arial"/>
              </a:rPr>
              <a:t>processed</a:t>
            </a:r>
            <a:r>
              <a:rPr lang="it-IT" sz="2400" dirty="0">
                <a:solidFill>
                  <a:schemeClr val="tx1"/>
                </a:solidFill>
                <a:latin typeface="Arial"/>
                <a:cs typeface="Arial"/>
              </a:rPr>
              <a:t> </a:t>
            </a:r>
            <a:r>
              <a:rPr lang="it-IT" sz="2400" dirty="0" err="1">
                <a:solidFill>
                  <a:schemeClr val="tx1"/>
                </a:solidFill>
                <a:latin typeface="Arial"/>
                <a:cs typeface="Arial"/>
              </a:rPr>
              <a:t>from</a:t>
            </a:r>
            <a:r>
              <a:rPr lang="it-IT" sz="2400" dirty="0">
                <a:solidFill>
                  <a:schemeClr val="tx1"/>
                </a:solidFill>
                <a:latin typeface="Arial"/>
                <a:cs typeface="Arial"/>
              </a:rPr>
              <a:t> a single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coding</a:t>
            </a:r>
            <a:r>
              <a:rPr lang="it-IT" sz="2400" b="1" dirty="0">
                <a:solidFill>
                  <a:srgbClr val="800000"/>
                </a:solidFill>
                <a:latin typeface="Arial"/>
                <a:cs typeface="Arial"/>
              </a:rPr>
              <a:t> output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use</a:t>
            </a:r>
            <a:r>
              <a:rPr lang="it-IT" sz="2400" b="1" dirty="0">
                <a:solidFill>
                  <a:srgbClr val="800000"/>
                </a:solidFill>
                <a:latin typeface="Arial"/>
                <a:cs typeface="Arial"/>
              </a:rPr>
              <a:t> </a:t>
            </a:r>
            <a:r>
              <a:rPr lang="it-IT" sz="2400" b="1" dirty="0" err="1">
                <a:solidFill>
                  <a:srgbClr val="800000"/>
                </a:solidFill>
                <a:latin typeface="Arial"/>
                <a:cs typeface="Arial"/>
              </a:rPr>
              <a:t>of</a:t>
            </a:r>
            <a:r>
              <a:rPr lang="it-IT" sz="2400" b="1" dirty="0">
                <a:solidFill>
                  <a:srgbClr val="800000"/>
                </a:solidFill>
                <a:latin typeface="Arial"/>
                <a:cs typeface="Arial"/>
              </a:rPr>
              <a:t> </a:t>
            </a:r>
            <a:r>
              <a:rPr lang="it-IT" sz="2400" b="1" dirty="0" err="1">
                <a:solidFill>
                  <a:srgbClr val="800000"/>
                </a:solidFill>
                <a:latin typeface="Arial"/>
                <a:cs typeface="Arial"/>
              </a:rPr>
              <a:t>promoters</a:t>
            </a:r>
            <a:endParaRPr lang="it-IT" sz="2400" dirty="0">
              <a:solidFill>
                <a:schemeClr val="tx1"/>
              </a:solidFill>
              <a:latin typeface="Arial"/>
              <a:cs typeface="Arial"/>
            </a:endParaRPr>
          </a:p>
          <a:p>
            <a:pPr marL="723900" indent="-457200">
              <a:spcBef>
                <a:spcPts val="800"/>
              </a:spcBef>
              <a:buClr>
                <a:srgbClr val="000000"/>
              </a:buClr>
              <a:buSzPct val="100000"/>
            </a:pPr>
            <a:endParaRPr lang="it-IT" sz="24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427074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7641"/>
            <a:ext cx="9144000" cy="58477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Gene </a:t>
            </a:r>
            <a:r>
              <a:rPr lang="it-IT" sz="3200" b="1" dirty="0" err="1">
                <a:solidFill>
                  <a:srgbClr val="0000FF"/>
                </a:solidFill>
                <a:effectLst>
                  <a:outerShdw blurRad="50800" dist="38100" dir="2700000">
                    <a:srgbClr val="000000">
                      <a:alpha val="43000"/>
                    </a:srgbClr>
                  </a:outerShdw>
                </a:effectLst>
                <a:latin typeface="Arial"/>
                <a:cs typeface="Arial"/>
              </a:rPr>
              <a:t>fusion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events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5" name="Rettangolo 4"/>
          <p:cNvSpPr/>
          <p:nvPr/>
        </p:nvSpPr>
        <p:spPr>
          <a:xfrm>
            <a:off x="4566332" y="1033834"/>
            <a:ext cx="478935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Relevant</a:t>
            </a:r>
            <a:r>
              <a:rPr lang="it-IT" sz="2800" dirty="0">
                <a:latin typeface="Arial"/>
                <a:cs typeface="Arial"/>
              </a:rPr>
              <a:t> for </a:t>
            </a:r>
            <a:r>
              <a:rPr lang="it-IT" sz="2800" dirty="0" err="1">
                <a:latin typeface="Arial"/>
                <a:cs typeface="Arial"/>
              </a:rPr>
              <a:t>cancer</a:t>
            </a:r>
            <a:r>
              <a:rPr lang="it-IT" sz="2800" dirty="0">
                <a:latin typeface="Arial"/>
                <a:cs typeface="Arial"/>
              </a:rPr>
              <a:t> </a:t>
            </a:r>
            <a:r>
              <a:rPr lang="it-IT" sz="2800" dirty="0" err="1">
                <a:latin typeface="Arial"/>
                <a:cs typeface="Arial"/>
              </a:rPr>
              <a:t>pathogenesis</a:t>
            </a:r>
            <a:r>
              <a:rPr lang="it-IT" sz="2800" dirty="0">
                <a:latin typeface="Arial"/>
                <a:cs typeface="Arial"/>
              </a:rPr>
              <a:t>, and </a:t>
            </a:r>
            <a:r>
              <a:rPr lang="it-IT" sz="2800" dirty="0" err="1">
                <a:latin typeface="Arial"/>
                <a:cs typeface="Arial"/>
              </a:rPr>
              <a:t>as</a:t>
            </a:r>
            <a:r>
              <a:rPr lang="it-IT" sz="2800" dirty="0">
                <a:latin typeface="Arial"/>
                <a:cs typeface="Arial"/>
              </a:rPr>
              <a:t> </a:t>
            </a:r>
            <a:r>
              <a:rPr lang="it-IT" sz="2800" dirty="0" err="1">
                <a:latin typeface="Arial"/>
                <a:cs typeface="Arial"/>
              </a:rPr>
              <a:t>diagnostic</a:t>
            </a:r>
            <a:r>
              <a:rPr lang="it-IT" sz="2800" dirty="0">
                <a:latin typeface="Arial"/>
                <a:cs typeface="Arial"/>
              </a:rPr>
              <a:t> and </a:t>
            </a:r>
            <a:r>
              <a:rPr lang="it-IT" sz="2800" dirty="0" err="1">
                <a:latin typeface="Arial"/>
                <a:cs typeface="Arial"/>
              </a:rPr>
              <a:t>therapeutic</a:t>
            </a:r>
            <a:r>
              <a:rPr lang="it-IT" sz="2800" dirty="0">
                <a:latin typeface="Arial"/>
                <a:cs typeface="Arial"/>
              </a:rPr>
              <a:t> targets </a:t>
            </a:r>
            <a:r>
              <a:rPr lang="it-IT" sz="2800" i="1" dirty="0">
                <a:latin typeface="Arial"/>
                <a:cs typeface="Arial"/>
              </a:rPr>
              <a:t>(e.g. </a:t>
            </a:r>
            <a:r>
              <a:rPr lang="it-IT" sz="2800" i="1" dirty="0" err="1">
                <a:latin typeface="Arial"/>
                <a:cs typeface="Arial"/>
              </a:rPr>
              <a:t>imatinib</a:t>
            </a:r>
            <a:r>
              <a:rPr lang="it-IT" sz="2800" i="1" dirty="0">
                <a:latin typeface="Arial"/>
                <a:cs typeface="Arial"/>
              </a:rPr>
              <a:t>)</a:t>
            </a:r>
          </a:p>
          <a:p>
            <a:pPr>
              <a:spcAft>
                <a:spcPts val="1800"/>
              </a:spcAft>
              <a:buClr>
                <a:srgbClr val="004080"/>
              </a:buClr>
              <a:buFont typeface="Arial"/>
              <a:buChar char="•"/>
              <a:tabLst>
                <a:tab pos="6007100" algn="l"/>
              </a:tabLst>
            </a:pPr>
            <a:endParaRPr lang="it-IT" sz="2800" dirty="0">
              <a:latin typeface="Arial"/>
              <a:cs typeface="Arial"/>
            </a:endParaRPr>
          </a:p>
        </p:txBody>
      </p:sp>
      <p:grpSp>
        <p:nvGrpSpPr>
          <p:cNvPr id="12" name="Gruppo 11"/>
          <p:cNvGrpSpPr/>
          <p:nvPr/>
        </p:nvGrpSpPr>
        <p:grpSpPr>
          <a:xfrm>
            <a:off x="261815" y="990352"/>
            <a:ext cx="4021896" cy="2508899"/>
            <a:chOff x="6498471" y="642088"/>
            <a:chExt cx="2304000" cy="1509443"/>
          </a:xfrm>
        </p:grpSpPr>
        <p:pic>
          <p:nvPicPr>
            <p:cNvPr id="11" name="Immagine 10" descr="Picture 91.png"/>
            <p:cNvPicPr>
              <a:picLocks noChangeAspect="1"/>
            </p:cNvPicPr>
            <p:nvPr/>
          </p:nvPicPr>
          <p:blipFill>
            <a:blip r:embed="rId3"/>
            <a:stretch>
              <a:fillRect/>
            </a:stretch>
          </p:blipFill>
          <p:spPr>
            <a:xfrm>
              <a:off x="6498471" y="642088"/>
              <a:ext cx="2304000" cy="354454"/>
            </a:xfrm>
            <a:prstGeom prst="rect">
              <a:avLst/>
            </a:prstGeom>
            <a:effectLst>
              <a:outerShdw blurRad="50800" dist="38100" dir="2700000">
                <a:srgbClr val="000000">
                  <a:alpha val="43000"/>
                </a:srgbClr>
              </a:outerShdw>
            </a:effectLst>
          </p:spPr>
        </p:pic>
        <p:sp>
          <p:nvSpPr>
            <p:cNvPr id="8" name="Rettangolo 7"/>
            <p:cNvSpPr/>
            <p:nvPr/>
          </p:nvSpPr>
          <p:spPr>
            <a:xfrm>
              <a:off x="6498471" y="873863"/>
              <a:ext cx="2304000" cy="1277668"/>
            </a:xfrm>
            <a:prstGeom prst="rect">
              <a:avLst/>
            </a:prstGeom>
            <a:gradFill flip="none" rotWithShape="1">
              <a:gsLst>
                <a:gs pos="0">
                  <a:srgbClr val="DDF6FF"/>
                </a:gs>
                <a:gs pos="100000">
                  <a:schemeClr val="bg1"/>
                </a:gs>
              </a:gsLst>
              <a:lin ang="19200000" scaled="0"/>
              <a:tileRect/>
            </a:gradFill>
            <a:effectLst>
              <a:outerShdw blurRad="50800" dist="38100" dir="2700000" algn="br">
                <a:srgbClr val="2C5F8B">
                  <a:alpha val="43000"/>
                </a:srgbClr>
              </a:outerShdw>
            </a:effectLst>
          </p:spPr>
          <p:txBody>
            <a:bodyPr wrap="square">
              <a:spAutoFit/>
            </a:bodyPr>
            <a:lstStyle/>
            <a:p>
              <a:pPr algn="ctr"/>
              <a:r>
                <a:rPr lang="it-IT" sz="2800" dirty="0" err="1">
                  <a:solidFill>
                    <a:srgbClr val="0000FF"/>
                  </a:solidFill>
                  <a:latin typeface="Arial Narrow"/>
                  <a:cs typeface="Arial Narrow"/>
                </a:rPr>
                <a:t>Mitelman</a:t>
              </a:r>
              <a:r>
                <a:rPr lang="it-IT" sz="2800" dirty="0">
                  <a:solidFill>
                    <a:srgbClr val="0000FF"/>
                  </a:solidFill>
                  <a:latin typeface="Arial Narrow"/>
                  <a:cs typeface="Arial Narrow"/>
                </a:rPr>
                <a:t> DB 2015</a:t>
              </a:r>
            </a:p>
            <a:p>
              <a:pPr algn="ctr"/>
              <a:r>
                <a:rPr lang="it-IT" sz="2400" dirty="0" err="1">
                  <a:solidFill>
                    <a:srgbClr val="0000FF"/>
                  </a:solidFill>
                  <a:latin typeface="Arial Narrow"/>
                  <a:cs typeface="Arial Narrow"/>
                </a:rPr>
                <a:t>Chromosome</a:t>
              </a:r>
              <a:r>
                <a:rPr lang="it-IT" sz="2400" dirty="0">
                  <a:solidFill>
                    <a:srgbClr val="0000FF"/>
                  </a:solidFill>
                  <a:latin typeface="Arial Narrow"/>
                  <a:cs typeface="Arial Narrow"/>
                </a:rPr>
                <a:t> </a:t>
              </a:r>
              <a:r>
                <a:rPr lang="it-IT" sz="2400" dirty="0" err="1">
                  <a:solidFill>
                    <a:srgbClr val="0000FF"/>
                  </a:solidFill>
                  <a:latin typeface="Arial Narrow"/>
                  <a:cs typeface="Arial Narrow"/>
                </a:rPr>
                <a:t>Aberrations</a:t>
              </a:r>
              <a:r>
                <a:rPr lang="it-IT" sz="2400" dirty="0">
                  <a:solidFill>
                    <a:srgbClr val="0000FF"/>
                  </a:solidFill>
                  <a:latin typeface="Arial Narrow"/>
                  <a:cs typeface="Arial Narrow"/>
                </a:rPr>
                <a:t> and Gene </a:t>
              </a:r>
              <a:r>
                <a:rPr lang="it-IT" sz="2400" dirty="0" err="1">
                  <a:solidFill>
                    <a:srgbClr val="0000FF"/>
                  </a:solidFill>
                  <a:latin typeface="Arial Narrow"/>
                  <a:cs typeface="Arial Narrow"/>
                </a:rPr>
                <a:t>Fusions</a:t>
              </a:r>
              <a:r>
                <a:rPr lang="it-IT" sz="2400" dirty="0">
                  <a:solidFill>
                    <a:srgbClr val="0000FF"/>
                  </a:solidFill>
                  <a:latin typeface="Arial Narrow"/>
                  <a:cs typeface="Arial Narrow"/>
                </a:rPr>
                <a:t> in </a:t>
              </a:r>
              <a:r>
                <a:rPr lang="it-IT" sz="2400" dirty="0" err="1">
                  <a:solidFill>
                    <a:srgbClr val="0000FF"/>
                  </a:solidFill>
                  <a:latin typeface="Arial Narrow"/>
                  <a:cs typeface="Arial Narrow"/>
                </a:rPr>
                <a:t>Cancer</a:t>
              </a:r>
              <a:endParaRPr lang="it-IT" sz="2800" dirty="0">
                <a:solidFill>
                  <a:srgbClr val="0000FF"/>
                </a:solidFill>
                <a:latin typeface="Arial Narrow"/>
                <a:cs typeface="Arial Narrow"/>
              </a:endParaRPr>
            </a:p>
            <a:p>
              <a:pPr algn="ctr"/>
              <a:r>
                <a:rPr lang="it-IT" sz="2800" dirty="0">
                  <a:latin typeface="Arial Narrow"/>
                  <a:cs typeface="Arial Narrow"/>
                </a:rPr>
                <a:t>Cases = </a:t>
              </a:r>
              <a:r>
                <a:rPr lang="it-IT" sz="2800" b="1" dirty="0">
                  <a:solidFill>
                    <a:srgbClr val="FF0000"/>
                  </a:solidFill>
                  <a:latin typeface="Arial Narrow"/>
                  <a:cs typeface="Arial Narrow"/>
                </a:rPr>
                <a:t>65,388</a:t>
              </a:r>
            </a:p>
            <a:p>
              <a:pPr algn="ctr"/>
              <a:r>
                <a:rPr lang="it-IT" sz="2800" dirty="0">
                  <a:latin typeface="Arial Narrow"/>
                  <a:cs typeface="Arial Narrow"/>
                </a:rPr>
                <a:t>Gene </a:t>
              </a:r>
              <a:r>
                <a:rPr lang="it-IT" sz="2800" dirty="0" err="1">
                  <a:latin typeface="Arial Narrow"/>
                  <a:cs typeface="Arial Narrow"/>
                </a:rPr>
                <a:t>fusions</a:t>
              </a:r>
              <a:r>
                <a:rPr lang="it-IT" sz="2800" dirty="0">
                  <a:latin typeface="Arial Narrow"/>
                  <a:cs typeface="Arial Narrow"/>
                </a:rPr>
                <a:t> = </a:t>
              </a:r>
              <a:r>
                <a:rPr lang="it-IT" sz="2800" b="1" dirty="0">
                  <a:solidFill>
                    <a:srgbClr val="FF0000"/>
                  </a:solidFill>
                  <a:latin typeface="Arial Narrow"/>
                  <a:cs typeface="Arial Narrow"/>
                </a:rPr>
                <a:t>2,327</a:t>
              </a:r>
            </a:p>
          </p:txBody>
        </p:sp>
      </p:grpSp>
      <p:graphicFrame>
        <p:nvGraphicFramePr>
          <p:cNvPr id="3" name="Diagramma 2"/>
          <p:cNvGraphicFramePr/>
          <p:nvPr>
            <p:extLst>
              <p:ext uri="{D42A27DB-BD31-4B8C-83A1-F6EECF244321}">
                <p14:modId xmlns:p14="http://schemas.microsoft.com/office/powerpoint/2010/main" val="1445322958"/>
              </p:ext>
            </p:extLst>
          </p:nvPr>
        </p:nvGraphicFramePr>
        <p:xfrm>
          <a:off x="5116635" y="4053145"/>
          <a:ext cx="3674240" cy="2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4445369" y="3071939"/>
            <a:ext cx="4819596" cy="830997"/>
          </a:xfrm>
          <a:prstGeom prst="rect">
            <a:avLst/>
          </a:prstGeom>
        </p:spPr>
        <p:txBody>
          <a:bodyPr wrap="square">
            <a:spAutoFit/>
          </a:bodyPr>
          <a:lstStyle/>
          <a:p>
            <a:pPr algn="ctr"/>
            <a:r>
              <a:rPr lang="it-IT" sz="2400" b="1" dirty="0">
                <a:solidFill>
                  <a:srgbClr val="0000FF"/>
                </a:solidFill>
                <a:latin typeface="Arial"/>
                <a:cs typeface="Arial"/>
              </a:rPr>
              <a:t> </a:t>
            </a:r>
            <a:r>
              <a:rPr lang="it-IT" sz="2400" b="1" dirty="0" err="1">
                <a:solidFill>
                  <a:srgbClr val="0000FF"/>
                </a:solidFill>
                <a:latin typeface="Arial"/>
                <a:cs typeface="Arial"/>
              </a:rPr>
              <a:t>Specific</a:t>
            </a:r>
            <a:r>
              <a:rPr lang="it-IT" sz="2400" b="1" dirty="0">
                <a:solidFill>
                  <a:srgbClr val="0000FF"/>
                </a:solidFill>
                <a:latin typeface="Arial"/>
                <a:cs typeface="Arial"/>
              </a:rPr>
              <a:t> </a:t>
            </a:r>
            <a:r>
              <a:rPr lang="it-IT" sz="2400" b="1" dirty="0" err="1">
                <a:solidFill>
                  <a:srgbClr val="0000FF"/>
                </a:solidFill>
                <a:latin typeface="Arial"/>
                <a:cs typeface="Arial"/>
              </a:rPr>
              <a:t>fusions</a:t>
            </a:r>
            <a:r>
              <a:rPr lang="it-IT" sz="2400" b="1" dirty="0">
                <a:solidFill>
                  <a:srgbClr val="0000FF"/>
                </a:solidFill>
                <a:latin typeface="Arial"/>
                <a:cs typeface="Arial"/>
              </a:rPr>
              <a:t> in </a:t>
            </a:r>
            <a:r>
              <a:rPr lang="it-IT" sz="2400" b="1" dirty="0" err="1">
                <a:solidFill>
                  <a:srgbClr val="0000FF"/>
                </a:solidFill>
                <a:latin typeface="Arial"/>
                <a:cs typeface="Arial"/>
              </a:rPr>
              <a:t>thyroid</a:t>
            </a:r>
            <a:r>
              <a:rPr lang="it-IT" sz="2400" b="1" dirty="0">
                <a:solidFill>
                  <a:srgbClr val="0000FF"/>
                </a:solidFill>
                <a:latin typeface="Arial"/>
                <a:cs typeface="Arial"/>
              </a:rPr>
              <a:t> </a:t>
            </a:r>
            <a:r>
              <a:rPr lang="it-IT" sz="2400" b="1" dirty="0" err="1">
                <a:solidFill>
                  <a:srgbClr val="0000FF"/>
                </a:solidFill>
                <a:latin typeface="Arial"/>
                <a:cs typeface="Arial"/>
              </a:rPr>
              <a:t>tumorigenesis</a:t>
            </a:r>
            <a:endParaRPr lang="it-IT" sz="2400" b="1" dirty="0">
              <a:solidFill>
                <a:srgbClr val="0000FF"/>
              </a:solidFill>
            </a:endParaRPr>
          </a:p>
        </p:txBody>
      </p:sp>
      <p:sp>
        <p:nvSpPr>
          <p:cNvPr id="6" name="Rettangolo 5"/>
          <p:cNvSpPr/>
          <p:nvPr/>
        </p:nvSpPr>
        <p:spPr>
          <a:xfrm>
            <a:off x="261814" y="4054268"/>
            <a:ext cx="471658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The </a:t>
            </a:r>
            <a:r>
              <a:rPr lang="it-IT" sz="2800" dirty="0" err="1">
                <a:latin typeface="Arial"/>
                <a:cs typeface="Arial"/>
              </a:rPr>
              <a:t>genome</a:t>
            </a:r>
            <a:r>
              <a:rPr lang="it-IT" sz="2800" dirty="0">
                <a:latin typeface="Arial"/>
                <a:cs typeface="Arial"/>
              </a:rPr>
              <a:t> can be </a:t>
            </a:r>
            <a:r>
              <a:rPr lang="it-IT" sz="2800" dirty="0" err="1">
                <a:latin typeface="Arial"/>
                <a:cs typeface="Arial"/>
              </a:rPr>
              <a:t>highly</a:t>
            </a:r>
            <a:r>
              <a:rPr lang="it-IT" sz="2800" dirty="0">
                <a:latin typeface="Arial"/>
                <a:cs typeface="Arial"/>
              </a:rPr>
              <a:t> </a:t>
            </a:r>
            <a:r>
              <a:rPr lang="it-IT" sz="2800" dirty="0" err="1">
                <a:latin typeface="Arial"/>
                <a:cs typeface="Arial"/>
              </a:rPr>
              <a:t>rearranged</a:t>
            </a:r>
            <a:r>
              <a:rPr lang="it-IT" sz="2800" dirty="0">
                <a:latin typeface="Arial"/>
                <a:cs typeface="Arial"/>
              </a:rPr>
              <a:t> in </a:t>
            </a:r>
            <a:r>
              <a:rPr lang="it-IT" sz="2800" dirty="0" err="1">
                <a:latin typeface="Arial"/>
                <a:cs typeface="Arial"/>
              </a:rPr>
              <a:t>tumours</a:t>
            </a:r>
            <a:endParaRPr lang="it-IT" sz="2800" dirty="0">
              <a:latin typeface="Arial"/>
              <a:cs typeface="Arial"/>
            </a:endParaRPr>
          </a:p>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Only</a:t>
            </a:r>
            <a:r>
              <a:rPr lang="it-IT" sz="2800" dirty="0">
                <a:latin typeface="Arial"/>
                <a:cs typeface="Arial"/>
              </a:rPr>
              <a:t> a </a:t>
            </a:r>
            <a:r>
              <a:rPr lang="it-IT" sz="2800" dirty="0" err="1">
                <a:latin typeface="Arial"/>
                <a:cs typeface="Arial"/>
              </a:rPr>
              <a:t>fraction</a:t>
            </a:r>
            <a:r>
              <a:rPr lang="it-IT" sz="2800" dirty="0">
                <a:latin typeface="Arial"/>
                <a:cs typeface="Arial"/>
              </a:rPr>
              <a:t> of </a:t>
            </a:r>
            <a:r>
              <a:rPr lang="it-IT" sz="2800" dirty="0" err="1">
                <a:latin typeface="Arial"/>
                <a:cs typeface="Arial"/>
              </a:rPr>
              <a:t>rearrangements</a:t>
            </a:r>
            <a:r>
              <a:rPr lang="it-IT" sz="2800" dirty="0">
                <a:latin typeface="Arial"/>
                <a:cs typeface="Arial"/>
              </a:rPr>
              <a:t> </a:t>
            </a:r>
            <a:r>
              <a:rPr lang="it-IT" sz="2800" dirty="0" err="1">
                <a:latin typeface="Arial"/>
                <a:cs typeface="Arial"/>
              </a:rPr>
              <a:t>might</a:t>
            </a:r>
            <a:r>
              <a:rPr lang="it-IT" sz="2800" dirty="0">
                <a:latin typeface="Arial"/>
                <a:cs typeface="Arial"/>
              </a:rPr>
              <a:t> alter </a:t>
            </a:r>
            <a:r>
              <a:rPr lang="it-IT" sz="2800" dirty="0" err="1">
                <a:latin typeface="Arial"/>
                <a:cs typeface="Arial"/>
              </a:rPr>
              <a:t>transcription</a:t>
            </a:r>
            <a:endParaRPr lang="it-IT" sz="2800" dirty="0">
              <a:latin typeface="Arial"/>
              <a:cs typeface="Arial"/>
            </a:endParaRPr>
          </a:p>
        </p:txBody>
      </p:sp>
    </p:spTree>
    <p:extLst>
      <p:ext uri="{BB962C8B-B14F-4D97-AF65-F5344CB8AC3E}">
        <p14:creationId xmlns:p14="http://schemas.microsoft.com/office/powerpoint/2010/main" val="3325928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l="12677" r="12589" b="53757"/>
          <a:stretch>
            <a:fillRect/>
          </a:stretch>
        </p:blipFill>
        <p:spPr>
          <a:xfrm>
            <a:off x="4737859" y="2110112"/>
            <a:ext cx="4264251" cy="3382675"/>
          </a:xfrm>
          <a:prstGeom prst="rect">
            <a:avLst/>
          </a:prstGeom>
          <a:ln w="19050" cap="flat" cmpd="sng" algn="ctr">
            <a:noFill/>
            <a:prstDash val="solid"/>
            <a:round/>
            <a:headEnd type="none" w="med" len="med"/>
            <a:tailEnd type="none" w="med" len="med"/>
          </a:ln>
          <a:effectLst/>
        </p:spPr>
      </p:pic>
      <p:pic>
        <p:nvPicPr>
          <p:cNvPr id="14" name="Immagine 13"/>
          <p:cNvPicPr>
            <a:picLocks noChangeAspect="1"/>
          </p:cNvPicPr>
          <p:nvPr/>
        </p:nvPicPr>
        <p:blipFill>
          <a:blip r:embed="rId4"/>
          <a:stretch>
            <a:fillRect/>
          </a:stretch>
        </p:blipFill>
        <p:spPr>
          <a:xfrm>
            <a:off x="301044" y="2137352"/>
            <a:ext cx="4214516" cy="3877353"/>
          </a:xfrm>
          <a:prstGeom prst="rect">
            <a:avLst/>
          </a:prstGeom>
        </p:spPr>
      </p:pic>
      <p:sp>
        <p:nvSpPr>
          <p:cNvPr id="31" name="Rettangolo 30"/>
          <p:cNvSpPr/>
          <p:nvPr/>
        </p:nvSpPr>
        <p:spPr>
          <a:xfrm>
            <a:off x="115677" y="114055"/>
            <a:ext cx="8877804" cy="1964982"/>
          </a:xfrm>
          <a:prstGeom prst="rect">
            <a:avLst/>
          </a:prstGeom>
          <a:solidFill>
            <a:schemeClr val="bg1"/>
          </a:solidFill>
          <a:ln>
            <a:no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112713" algn="ctr">
              <a:spcAft>
                <a:spcPts val="1200"/>
              </a:spcAft>
            </a:pPr>
            <a:r>
              <a:rPr lang="it-IT" sz="2600" b="1" dirty="0" err="1">
                <a:solidFill>
                  <a:srgbClr val="0000FF"/>
                </a:solidFill>
                <a:latin typeface="Arial"/>
                <a:cs typeface="Arial"/>
              </a:rPr>
              <a:t>RNA-seq</a:t>
            </a:r>
            <a:r>
              <a:rPr lang="it-IT" sz="2600" b="1" dirty="0">
                <a:solidFill>
                  <a:srgbClr val="0000FF"/>
                </a:solidFill>
                <a:latin typeface="Arial"/>
                <a:cs typeface="Arial"/>
              </a:rPr>
              <a:t> can </a:t>
            </a:r>
            <a:r>
              <a:rPr lang="it-IT" sz="2600" b="1" dirty="0" err="1">
                <a:solidFill>
                  <a:srgbClr val="0000FF"/>
                </a:solidFill>
                <a:latin typeface="Arial"/>
                <a:cs typeface="Arial"/>
              </a:rPr>
              <a:t>identify</a:t>
            </a:r>
            <a:r>
              <a:rPr lang="it-IT" sz="2600" b="1" dirty="0">
                <a:solidFill>
                  <a:srgbClr val="0000FF"/>
                </a:solidFill>
                <a:latin typeface="Arial"/>
                <a:cs typeface="Arial"/>
              </a:rPr>
              <a:t> </a:t>
            </a:r>
            <a:r>
              <a:rPr lang="it-IT" sz="2600" b="1" dirty="0" err="1">
                <a:solidFill>
                  <a:srgbClr val="0000FF"/>
                </a:solidFill>
                <a:latin typeface="Arial"/>
                <a:cs typeface="Arial"/>
              </a:rPr>
              <a:t>expressed</a:t>
            </a:r>
            <a:r>
              <a:rPr lang="it-IT" sz="2600" b="1" dirty="0">
                <a:solidFill>
                  <a:srgbClr val="0000FF"/>
                </a:solidFill>
                <a:latin typeface="Arial"/>
                <a:cs typeface="Arial"/>
              </a:rPr>
              <a:t> </a:t>
            </a:r>
            <a:r>
              <a:rPr lang="it-IT" sz="2600" b="1" dirty="0" err="1">
                <a:solidFill>
                  <a:srgbClr val="0000FF"/>
                </a:solidFill>
                <a:latin typeface="Arial"/>
                <a:cs typeface="Arial"/>
              </a:rPr>
              <a:t>fusion</a:t>
            </a:r>
            <a:r>
              <a:rPr lang="it-IT" sz="2600" b="1" dirty="0">
                <a:solidFill>
                  <a:srgbClr val="0000FF"/>
                </a:solidFill>
                <a:latin typeface="Arial"/>
                <a:cs typeface="Arial"/>
              </a:rPr>
              <a:t> </a:t>
            </a:r>
            <a:r>
              <a:rPr lang="it-IT" sz="2600" b="1" dirty="0" err="1">
                <a:solidFill>
                  <a:srgbClr val="0000FF"/>
                </a:solidFill>
                <a:latin typeface="Arial"/>
                <a:cs typeface="Arial"/>
              </a:rPr>
              <a:t>transcripts</a:t>
            </a:r>
            <a:r>
              <a:rPr lang="it-IT" sz="2600" b="1" dirty="0">
                <a:solidFill>
                  <a:srgbClr val="0000FF"/>
                </a:solidFill>
                <a:latin typeface="Arial"/>
                <a:cs typeface="Arial"/>
              </a:rPr>
              <a:t> </a:t>
            </a:r>
            <a:r>
              <a:rPr lang="it-IT" sz="2600" b="1" dirty="0" err="1">
                <a:solidFill>
                  <a:srgbClr val="0000FF"/>
                </a:solidFill>
                <a:latin typeface="Arial"/>
                <a:cs typeface="Arial"/>
              </a:rPr>
              <a:t>likely</a:t>
            </a:r>
            <a:r>
              <a:rPr lang="it-IT" sz="2600" b="1" dirty="0">
                <a:solidFill>
                  <a:srgbClr val="0000FF"/>
                </a:solidFill>
                <a:latin typeface="Arial"/>
                <a:cs typeface="Arial"/>
              </a:rPr>
              <a:t> </a:t>
            </a:r>
            <a:r>
              <a:rPr lang="it-IT" sz="2600" b="1" dirty="0" err="1">
                <a:solidFill>
                  <a:srgbClr val="0000FF"/>
                </a:solidFill>
                <a:latin typeface="Arial"/>
                <a:cs typeface="Arial"/>
              </a:rPr>
              <a:t>to</a:t>
            </a:r>
            <a:r>
              <a:rPr lang="it-IT" sz="2600" b="1" dirty="0">
                <a:solidFill>
                  <a:srgbClr val="0000FF"/>
                </a:solidFill>
                <a:latin typeface="Arial"/>
                <a:cs typeface="Arial"/>
              </a:rPr>
              <a:t> </a:t>
            </a:r>
            <a:r>
              <a:rPr lang="it-IT" sz="2600" b="1" dirty="0" err="1">
                <a:solidFill>
                  <a:srgbClr val="0000FF"/>
                </a:solidFill>
                <a:latin typeface="Arial"/>
                <a:cs typeface="Arial"/>
              </a:rPr>
              <a:t>be</a:t>
            </a:r>
            <a:r>
              <a:rPr lang="it-IT" sz="2600" b="1" dirty="0">
                <a:solidFill>
                  <a:srgbClr val="0000FF"/>
                </a:solidFill>
                <a:latin typeface="Arial"/>
                <a:cs typeface="Arial"/>
              </a:rPr>
              <a:t> </a:t>
            </a:r>
            <a:r>
              <a:rPr lang="it-IT" sz="2600" b="1" dirty="0" err="1">
                <a:solidFill>
                  <a:srgbClr val="0000FF"/>
                </a:solidFill>
                <a:latin typeface="Arial"/>
                <a:cs typeface="Arial"/>
              </a:rPr>
              <a:t>functional</a:t>
            </a:r>
            <a:r>
              <a:rPr lang="it-IT" sz="2600" b="1" dirty="0">
                <a:solidFill>
                  <a:srgbClr val="0000FF"/>
                </a:solidFill>
                <a:latin typeface="Arial"/>
                <a:cs typeface="Arial"/>
              </a:rPr>
              <a:t> or </a:t>
            </a:r>
            <a:r>
              <a:rPr lang="it-IT" sz="2600" b="1" dirty="0" err="1">
                <a:solidFill>
                  <a:srgbClr val="0000FF"/>
                </a:solidFill>
                <a:latin typeface="Arial"/>
                <a:cs typeface="Arial"/>
              </a:rPr>
              <a:t>causal</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disease</a:t>
            </a:r>
            <a:endParaRPr lang="it-IT" sz="2600" b="1" dirty="0">
              <a:solidFill>
                <a:srgbClr val="0000FF"/>
              </a:solidFill>
              <a:latin typeface="Arial"/>
              <a:cs typeface="Arial"/>
            </a:endParaRPr>
          </a:p>
          <a:p>
            <a:pPr marL="112713" algn="just">
              <a:spcAft>
                <a:spcPts val="1200"/>
              </a:spcAft>
            </a:pPr>
            <a:r>
              <a:rPr lang="it-IT" sz="2400" dirty="0" err="1">
                <a:solidFill>
                  <a:schemeClr val="tx1"/>
                </a:solidFill>
                <a:latin typeface="Arial"/>
                <a:cs typeface="Arial"/>
              </a:rPr>
              <a:t>Identification</a:t>
            </a:r>
            <a:r>
              <a:rPr lang="it-IT" sz="2400" dirty="0">
                <a:solidFill>
                  <a:schemeClr val="tx1"/>
                </a:solidFill>
                <a:latin typeface="Arial"/>
                <a:cs typeface="Arial"/>
              </a:rPr>
              <a:t> of gene fusion </a:t>
            </a:r>
            <a:r>
              <a:rPr lang="it-IT" sz="2400" dirty="0" err="1">
                <a:solidFill>
                  <a:schemeClr val="tx1"/>
                </a:solidFill>
                <a:latin typeface="Arial"/>
                <a:cs typeface="Arial"/>
              </a:rPr>
              <a:t>events</a:t>
            </a:r>
            <a:r>
              <a:rPr lang="it-IT" sz="2400" dirty="0">
                <a:solidFill>
                  <a:schemeClr val="tx1"/>
                </a:solidFill>
                <a:latin typeface="Arial"/>
                <a:cs typeface="Arial"/>
              </a:rPr>
              <a:t> </a:t>
            </a:r>
            <a:r>
              <a:rPr lang="it-IT" sz="2400" dirty="0" err="1">
                <a:solidFill>
                  <a:schemeClr val="tx1"/>
                </a:solidFill>
                <a:latin typeface="Arial"/>
                <a:cs typeface="Arial"/>
              </a:rPr>
              <a:t>bejond</a:t>
            </a:r>
            <a:r>
              <a:rPr lang="it-IT" sz="2400" dirty="0">
                <a:solidFill>
                  <a:schemeClr val="tx1"/>
                </a:solidFill>
                <a:latin typeface="Arial"/>
                <a:cs typeface="Arial"/>
              </a:rPr>
              <a:t> </a:t>
            </a:r>
            <a:r>
              <a:rPr lang="it-IT" sz="2400" dirty="0" err="1">
                <a:solidFill>
                  <a:schemeClr val="tx1"/>
                </a:solidFill>
                <a:latin typeface="Arial"/>
                <a:cs typeface="Arial"/>
              </a:rPr>
              <a:t>annotated</a:t>
            </a:r>
            <a:r>
              <a:rPr lang="it-IT" sz="2400" dirty="0">
                <a:solidFill>
                  <a:schemeClr val="tx1"/>
                </a:solidFill>
                <a:latin typeface="Arial"/>
                <a:cs typeface="Arial"/>
              </a:rPr>
              <a:t> </a:t>
            </a:r>
            <a:r>
              <a:rPr lang="it-IT" sz="2400" dirty="0" err="1">
                <a:solidFill>
                  <a:schemeClr val="tx1"/>
                </a:solidFill>
                <a:latin typeface="Arial"/>
                <a:cs typeface="Arial"/>
              </a:rPr>
              <a:t>exons</a:t>
            </a:r>
            <a:r>
              <a:rPr lang="it-IT" sz="2400" dirty="0">
                <a:solidFill>
                  <a:schemeClr val="tx1"/>
                </a:solidFill>
                <a:latin typeface="Arial"/>
                <a:cs typeface="Arial"/>
              </a:rPr>
              <a:t>, in new </a:t>
            </a:r>
            <a:r>
              <a:rPr lang="it-IT" sz="2400" dirty="0" err="1">
                <a:solidFill>
                  <a:schemeClr val="tx1"/>
                </a:solidFill>
                <a:latin typeface="Arial"/>
                <a:cs typeface="Arial"/>
              </a:rPr>
              <a:t>genes</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also</a:t>
            </a:r>
            <a:r>
              <a:rPr lang="it-IT" sz="2400" dirty="0">
                <a:solidFill>
                  <a:schemeClr val="tx1"/>
                </a:solidFill>
                <a:latin typeface="Arial"/>
                <a:cs typeface="Arial"/>
              </a:rPr>
              <a:t> </a:t>
            </a:r>
            <a:r>
              <a:rPr lang="it-IT" sz="2400" dirty="0" err="1">
                <a:solidFill>
                  <a:schemeClr val="tx1"/>
                </a:solidFill>
                <a:latin typeface="Arial"/>
                <a:cs typeface="Arial"/>
              </a:rPr>
              <a:t>possible</a:t>
            </a:r>
            <a:r>
              <a:rPr lang="it-IT" sz="2400" dirty="0">
                <a:solidFill>
                  <a:schemeClr val="tx1"/>
                </a:solidFill>
                <a:latin typeface="Arial"/>
                <a:cs typeface="Arial"/>
              </a:rPr>
              <a:t> </a:t>
            </a:r>
            <a:r>
              <a:rPr lang="it-IT" sz="2400" dirty="0">
                <a:solidFill>
                  <a:srgbClr val="800000"/>
                </a:solidFill>
                <a:latin typeface="Chalkboard"/>
                <a:cs typeface="Chalkboard"/>
              </a:rPr>
              <a:t>E.g. </a:t>
            </a:r>
            <a:r>
              <a:rPr lang="it-IT" sz="2400" dirty="0" err="1">
                <a:solidFill>
                  <a:srgbClr val="800000"/>
                </a:solidFill>
                <a:latin typeface="Chalkboard"/>
                <a:cs typeface="Chalkboard"/>
              </a:rPr>
              <a:t>TopHat</a:t>
            </a:r>
            <a:r>
              <a:rPr lang="it-IT" sz="2400" dirty="0">
                <a:solidFill>
                  <a:srgbClr val="800000"/>
                </a:solidFill>
                <a:latin typeface="Chalkboard"/>
                <a:cs typeface="Chalkboard"/>
              </a:rPr>
              <a:t> fusion, </a:t>
            </a:r>
            <a:r>
              <a:rPr lang="it-IT" sz="2400" dirty="0" err="1">
                <a:solidFill>
                  <a:srgbClr val="800000"/>
                </a:solidFill>
                <a:latin typeface="Chalkboard"/>
                <a:cs typeface="Chalkboard"/>
              </a:rPr>
              <a:t>deFuse</a:t>
            </a:r>
            <a:r>
              <a:rPr lang="it-IT" sz="2400" dirty="0">
                <a:solidFill>
                  <a:srgbClr val="800000"/>
                </a:solidFill>
                <a:latin typeface="Chalkboard"/>
                <a:cs typeface="Chalkboard"/>
              </a:rPr>
              <a:t> </a:t>
            </a:r>
          </a:p>
        </p:txBody>
      </p:sp>
      <p:pic>
        <p:nvPicPr>
          <p:cNvPr id="3" name="Immagine 2"/>
          <p:cNvPicPr>
            <a:picLocks noChangeAspect="1"/>
          </p:cNvPicPr>
          <p:nvPr/>
        </p:nvPicPr>
        <p:blipFill>
          <a:blip r:embed="rId5"/>
          <a:stretch>
            <a:fillRect/>
          </a:stretch>
        </p:blipFill>
        <p:spPr>
          <a:xfrm>
            <a:off x="5090628" y="5472859"/>
            <a:ext cx="2860719" cy="502912"/>
          </a:xfrm>
          <a:prstGeom prst="rect">
            <a:avLst/>
          </a:prstGeom>
        </p:spPr>
      </p:pic>
      <p:sp>
        <p:nvSpPr>
          <p:cNvPr id="7" name="Rettangolo 6"/>
          <p:cNvSpPr/>
          <p:nvPr/>
        </p:nvSpPr>
        <p:spPr>
          <a:xfrm>
            <a:off x="269468" y="5975771"/>
            <a:ext cx="8673629" cy="830997"/>
          </a:xfrm>
          <a:prstGeom prst="rect">
            <a:avLst/>
          </a:prstGeom>
        </p:spPr>
        <p:txBody>
          <a:bodyPr wrap="square">
            <a:spAutoFit/>
          </a:bodyPr>
          <a:lstStyle/>
          <a:p>
            <a:pPr marL="112713" algn="just">
              <a:spcAft>
                <a:spcPts val="1200"/>
              </a:spcAft>
            </a:pPr>
            <a:r>
              <a:rPr lang="it-IT" sz="2400" i="1" dirty="0" err="1">
                <a:solidFill>
                  <a:srgbClr val="008000"/>
                </a:solidFill>
                <a:latin typeface="Chalkboard"/>
                <a:cs typeface="Chalkboard"/>
              </a:rPr>
              <a:t>Normally</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splice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aligners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require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mapping</a:t>
            </a:r>
            <a:r>
              <a:rPr lang="it-IT" sz="2400" i="1" dirty="0">
                <a:solidFill>
                  <a:srgbClr val="008000"/>
                </a:solidFill>
                <a:latin typeface="Chalkboard"/>
                <a:cs typeface="Chalkboard"/>
              </a:rPr>
              <a:t> in the </a:t>
            </a:r>
            <a:r>
              <a:rPr lang="it-IT" sz="2400" i="1" dirty="0" err="1">
                <a:solidFill>
                  <a:srgbClr val="008000"/>
                </a:solidFill>
                <a:latin typeface="Chalkboard"/>
                <a:cs typeface="Chalkboard"/>
              </a:rPr>
              <a:t>same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chromosome</a:t>
            </a:r>
            <a:r>
              <a:rPr lang="it-IT" sz="2400" i="1" dirty="0">
                <a:solidFill>
                  <a:srgbClr val="008000"/>
                </a:solidFill>
                <a:latin typeface="Chalkboard"/>
                <a:cs typeface="Chalkboard"/>
              </a:rPr>
              <a:t>, with a </a:t>
            </a:r>
            <a:r>
              <a:rPr lang="it-IT" sz="2400" i="1" dirty="0" err="1">
                <a:solidFill>
                  <a:srgbClr val="008000"/>
                </a:solidFill>
                <a:latin typeface="Chalkboard"/>
                <a:cs typeface="Chalkboard"/>
              </a:rPr>
              <a:t>fixed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maximal</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distance</a:t>
            </a:r>
            <a:r>
              <a:rPr lang="it-IT" sz="2400" i="1" dirty="0">
                <a:solidFill>
                  <a:srgbClr val="008000"/>
                </a:solidFill>
                <a:latin typeface="Chalkboard"/>
                <a:cs typeface="Chalkboard"/>
              </a:rPr>
              <a:t> </a:t>
            </a:r>
          </a:p>
        </p:txBody>
      </p:sp>
    </p:spTree>
    <p:extLst>
      <p:ext uri="{BB962C8B-B14F-4D97-AF65-F5344CB8AC3E}">
        <p14:creationId xmlns:p14="http://schemas.microsoft.com/office/powerpoint/2010/main" val="4237360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2435409" y="3021806"/>
            <a:ext cx="6673848" cy="3645720"/>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it-IT" sz="1600" dirty="0">
              <a:solidFill>
                <a:srgbClr val="FF0000"/>
              </a:solidFill>
              <a:latin typeface="Arial"/>
              <a:cs typeface="Arial"/>
            </a:endParaRPr>
          </a:p>
        </p:txBody>
      </p:sp>
      <p:pic>
        <p:nvPicPr>
          <p:cNvPr id="26" name="Immagine 25"/>
          <p:cNvPicPr>
            <a:picLocks noChangeAspect="1"/>
          </p:cNvPicPr>
          <p:nvPr/>
        </p:nvPicPr>
        <p:blipFill>
          <a:blip r:embed="rId3"/>
          <a:stretch>
            <a:fillRect/>
          </a:stretch>
        </p:blipFill>
        <p:spPr>
          <a:xfrm>
            <a:off x="4828740" y="3078794"/>
            <a:ext cx="4209545" cy="3399207"/>
          </a:xfrm>
          <a:prstGeom prst="rect">
            <a:avLst/>
          </a:prstGeom>
          <a:ln>
            <a:noFill/>
          </a:ln>
          <a:effectLst/>
        </p:spPr>
      </p:pic>
      <p:sp>
        <p:nvSpPr>
          <p:cNvPr id="28" name="Freccia giù 27"/>
          <p:cNvSpPr/>
          <p:nvPr/>
        </p:nvSpPr>
        <p:spPr>
          <a:xfrm>
            <a:off x="770880" y="365453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9" name="Rettangolo 28"/>
          <p:cNvSpPr/>
          <p:nvPr/>
        </p:nvSpPr>
        <p:spPr>
          <a:xfrm>
            <a:off x="78520" y="3042069"/>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Read</a:t>
            </a:r>
            <a:r>
              <a:rPr lang="it-IT" sz="1600" dirty="0">
                <a:solidFill>
                  <a:schemeClr val="tx1"/>
                </a:solidFill>
                <a:latin typeface="Arial"/>
                <a:cs typeface="Arial"/>
              </a:rPr>
              <a:t> </a:t>
            </a:r>
            <a:r>
              <a:rPr lang="it-IT" sz="1600" dirty="0" err="1">
                <a:solidFill>
                  <a:schemeClr val="tx1"/>
                </a:solidFill>
                <a:latin typeface="Arial"/>
                <a:cs typeface="Arial"/>
              </a:rPr>
              <a:t>to</a:t>
            </a:r>
            <a:r>
              <a:rPr lang="it-IT" sz="1600" dirty="0">
                <a:solidFill>
                  <a:schemeClr val="tx1"/>
                </a:solidFill>
                <a:latin typeface="Arial"/>
                <a:cs typeface="Arial"/>
              </a:rPr>
              <a:t> </a:t>
            </a:r>
            <a:r>
              <a:rPr lang="it-IT" sz="1600" dirty="0" err="1">
                <a:solidFill>
                  <a:schemeClr val="tx1"/>
                </a:solidFill>
                <a:latin typeface="Arial"/>
                <a:cs typeface="Arial"/>
              </a:rPr>
              <a:t>genome</a:t>
            </a:r>
            <a:r>
              <a:rPr lang="it-IT" sz="1600" dirty="0">
                <a:solidFill>
                  <a:schemeClr val="tx1"/>
                </a:solidFill>
                <a:latin typeface="Arial"/>
                <a:cs typeface="Arial"/>
              </a:rPr>
              <a:t> </a:t>
            </a:r>
            <a:r>
              <a:rPr lang="it-IT" sz="1600" dirty="0" err="1">
                <a:solidFill>
                  <a:schemeClr val="tx1"/>
                </a:solidFill>
                <a:latin typeface="Arial"/>
                <a:cs typeface="Arial"/>
              </a:rPr>
              <a:t>mapping</a:t>
            </a:r>
            <a:endParaRPr lang="it-IT" sz="1600" dirty="0">
              <a:solidFill>
                <a:schemeClr val="tx1"/>
              </a:solidFill>
              <a:latin typeface="Arial"/>
              <a:cs typeface="Arial"/>
            </a:endParaRPr>
          </a:p>
        </p:txBody>
      </p:sp>
      <p:pic>
        <p:nvPicPr>
          <p:cNvPr id="30" name="Picture 3"/>
          <p:cNvPicPr>
            <a:picLocks noChangeAspect="1" noChangeArrowheads="1"/>
          </p:cNvPicPr>
          <p:nvPr/>
        </p:nvPicPr>
        <p:blipFill>
          <a:blip r:embed="rId4"/>
          <a:srcRect/>
          <a:stretch>
            <a:fillRect/>
          </a:stretch>
        </p:blipFill>
        <p:spPr bwMode="auto">
          <a:xfrm>
            <a:off x="1471253" y="299025"/>
            <a:ext cx="4542066" cy="2429789"/>
          </a:xfrm>
          <a:prstGeom prst="rect">
            <a:avLst/>
          </a:prstGeom>
          <a:noFill/>
          <a:ln w="9525">
            <a:noFill/>
            <a:round/>
            <a:headEnd/>
            <a:tailEnd/>
          </a:ln>
          <a:effectLst/>
        </p:spPr>
      </p:pic>
      <p:sp>
        <p:nvSpPr>
          <p:cNvPr id="13" name="Rettangolo 12"/>
          <p:cNvSpPr/>
          <p:nvPr/>
        </p:nvSpPr>
        <p:spPr>
          <a:xfrm>
            <a:off x="4452793"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encompassing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14" name="Rettangolo 13"/>
          <p:cNvSpPr/>
          <p:nvPr/>
        </p:nvSpPr>
        <p:spPr>
          <a:xfrm>
            <a:off x="4629885" y="1185211"/>
            <a:ext cx="1963265"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spanning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20" name="Rettangolo 19"/>
          <p:cNvSpPr/>
          <p:nvPr/>
        </p:nvSpPr>
        <p:spPr>
          <a:xfrm>
            <a:off x="6993946"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Identify</a:t>
            </a:r>
            <a:r>
              <a:rPr lang="it-IT" sz="1600" dirty="0">
                <a:solidFill>
                  <a:srgbClr val="0000FF"/>
                </a:solidFill>
                <a:latin typeface="Chalkboard"/>
                <a:cs typeface="Chalkboard"/>
              </a:rPr>
              <a:t> gene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candidates</a:t>
            </a:r>
            <a:endParaRPr lang="it-IT" sz="1600" dirty="0">
              <a:solidFill>
                <a:srgbClr val="0000FF"/>
              </a:solidFill>
              <a:latin typeface="Chalkboard"/>
              <a:cs typeface="Chalkboard"/>
            </a:endParaRPr>
          </a:p>
        </p:txBody>
      </p:sp>
      <p:sp>
        <p:nvSpPr>
          <p:cNvPr id="24" name="Rettangolo 23"/>
          <p:cNvSpPr/>
          <p:nvPr/>
        </p:nvSpPr>
        <p:spPr>
          <a:xfrm>
            <a:off x="6993946" y="1206923"/>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Define</a:t>
            </a:r>
            <a:r>
              <a:rPr lang="it-IT" sz="1600" dirty="0">
                <a:solidFill>
                  <a:srgbClr val="0000FF"/>
                </a:solidFill>
                <a:latin typeface="Chalkboard"/>
                <a:cs typeface="Chalkboard"/>
              </a:rPr>
              <a:t> the </a:t>
            </a:r>
            <a:r>
              <a:rPr lang="it-IT" sz="1600" dirty="0" err="1">
                <a:solidFill>
                  <a:srgbClr val="0000FF"/>
                </a:solidFill>
                <a:latin typeface="Chalkboard"/>
                <a:cs typeface="Chalkboard"/>
              </a:rPr>
              <a:t>exact</a:t>
            </a:r>
            <a:r>
              <a:rPr lang="it-IT" sz="1600" dirty="0">
                <a:solidFill>
                  <a:srgbClr val="0000FF"/>
                </a:solidFill>
                <a:latin typeface="Chalkboard"/>
                <a:cs typeface="Chalkboard"/>
              </a:rPr>
              <a:t> </a:t>
            </a:r>
            <a:r>
              <a:rPr lang="it-IT" sz="1600" dirty="0" err="1">
                <a:solidFill>
                  <a:srgbClr val="0000FF"/>
                </a:solidFill>
                <a:latin typeface="Chalkboard"/>
                <a:cs typeface="Chalkboard"/>
              </a:rPr>
              <a:t>boundary</a:t>
            </a:r>
            <a:r>
              <a:rPr lang="it-IT" sz="1600" dirty="0">
                <a:solidFill>
                  <a:srgbClr val="0000FF"/>
                </a:solidFill>
                <a:latin typeface="Chalkboard"/>
                <a:cs typeface="Chalkboard"/>
              </a:rPr>
              <a:t> </a:t>
            </a:r>
            <a:r>
              <a:rPr lang="it-IT" sz="1600" dirty="0" err="1">
                <a:solidFill>
                  <a:srgbClr val="0000FF"/>
                </a:solidFill>
                <a:latin typeface="Chalkboard"/>
                <a:cs typeface="Chalkboard"/>
              </a:rPr>
              <a:t>sequence</a:t>
            </a:r>
            <a:endParaRPr lang="it-IT" sz="1600" dirty="0">
              <a:solidFill>
                <a:srgbClr val="0000FF"/>
              </a:solidFill>
              <a:latin typeface="Chalkboard"/>
              <a:cs typeface="Chalkboard"/>
            </a:endParaRPr>
          </a:p>
        </p:txBody>
      </p:sp>
      <p:sp>
        <p:nvSpPr>
          <p:cNvPr id="17" name="Freccia giù 16"/>
          <p:cNvSpPr/>
          <p:nvPr/>
        </p:nvSpPr>
        <p:spPr>
          <a:xfrm rot="16200000">
            <a:off x="6650570" y="365683"/>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23" name="Freccia giù 22"/>
          <p:cNvSpPr/>
          <p:nvPr/>
        </p:nvSpPr>
        <p:spPr>
          <a:xfrm rot="16200000">
            <a:off x="6650570" y="128298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31" name="Freccia giù 30"/>
          <p:cNvSpPr/>
          <p:nvPr/>
        </p:nvSpPr>
        <p:spPr>
          <a:xfrm rot="16200000">
            <a:off x="2033259" y="4196628"/>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2" name="Rettangolo 31"/>
          <p:cNvSpPr/>
          <p:nvPr/>
        </p:nvSpPr>
        <p:spPr>
          <a:xfrm>
            <a:off x="2471636" y="3176972"/>
            <a:ext cx="3285780" cy="550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1200"/>
              </a:spcAft>
            </a:pPr>
            <a:r>
              <a:rPr lang="it-IT" sz="1400" dirty="0">
                <a:solidFill>
                  <a:srgbClr val="000000"/>
                </a:solidFill>
                <a:latin typeface="Arial"/>
                <a:cs typeface="Arial"/>
              </a:rPr>
              <a:t> IUM </a:t>
            </a:r>
            <a:r>
              <a:rPr lang="it-IT" sz="1400" dirty="0" err="1">
                <a:solidFill>
                  <a:srgbClr val="000000"/>
                </a:solidFill>
                <a:latin typeface="Arial"/>
                <a:cs typeface="Arial"/>
              </a:rPr>
              <a:t>reads</a:t>
            </a:r>
            <a:r>
              <a:rPr lang="it-IT" sz="1400" dirty="0">
                <a:solidFill>
                  <a:srgbClr val="000000"/>
                </a:solidFill>
                <a:latin typeface="Arial"/>
                <a:cs typeface="Arial"/>
              </a:rPr>
              <a:t> are </a:t>
            </a:r>
            <a:r>
              <a:rPr lang="it-IT" sz="1400" dirty="0" err="1">
                <a:solidFill>
                  <a:srgbClr val="000000"/>
                </a:solidFill>
                <a:latin typeface="Arial"/>
                <a:cs typeface="Arial"/>
              </a:rPr>
              <a:t>splitted</a:t>
            </a:r>
            <a:r>
              <a:rPr lang="it-IT" sz="1400" dirty="0">
                <a:solidFill>
                  <a:srgbClr val="000000"/>
                </a:solidFill>
                <a:latin typeface="Arial"/>
                <a:cs typeface="Arial"/>
              </a:rPr>
              <a:t> </a:t>
            </a:r>
            <a:r>
              <a:rPr lang="it-IT" sz="1400" dirty="0" err="1">
                <a:solidFill>
                  <a:srgbClr val="000000"/>
                </a:solidFill>
                <a:latin typeface="Arial"/>
                <a:cs typeface="Arial"/>
              </a:rPr>
              <a:t>into</a:t>
            </a:r>
            <a:r>
              <a:rPr lang="it-IT" sz="1400" dirty="0">
                <a:solidFill>
                  <a:srgbClr val="000000"/>
                </a:solidFill>
                <a:latin typeface="Arial"/>
                <a:cs typeface="Arial"/>
              </a:rPr>
              <a:t> </a:t>
            </a:r>
            <a:r>
              <a:rPr lang="it-IT" sz="1400" dirty="0" err="1">
                <a:solidFill>
                  <a:srgbClr val="000000"/>
                </a:solidFill>
                <a:latin typeface="Arial"/>
                <a:cs typeface="Arial"/>
              </a:rPr>
              <a:t>fragments</a:t>
            </a: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 </a:t>
            </a:r>
            <a:r>
              <a:rPr lang="it-IT" sz="1400" dirty="0" err="1">
                <a:solidFill>
                  <a:srgbClr val="000000"/>
                </a:solidFill>
                <a:latin typeface="Arial"/>
                <a:cs typeface="Arial"/>
              </a:rPr>
              <a:t>Fragments</a:t>
            </a:r>
            <a:r>
              <a:rPr lang="it-IT" sz="1400" dirty="0">
                <a:solidFill>
                  <a:srgbClr val="000000"/>
                </a:solidFill>
                <a:latin typeface="Arial"/>
                <a:cs typeface="Arial"/>
              </a:rPr>
              <a:t> are </a:t>
            </a:r>
            <a:r>
              <a:rPr lang="it-IT" sz="1400" dirty="0" err="1">
                <a:solidFill>
                  <a:srgbClr val="000000"/>
                </a:solidFill>
                <a:latin typeface="Arial"/>
                <a:cs typeface="Arial"/>
              </a:rPr>
              <a:t>mapped</a:t>
            </a:r>
            <a:r>
              <a:rPr lang="it-IT" sz="1400" dirty="0">
                <a:solidFill>
                  <a:srgbClr val="000000"/>
                </a:solidFill>
                <a:latin typeface="Arial"/>
                <a:cs typeface="Arial"/>
              </a:rPr>
              <a:t> </a:t>
            </a:r>
            <a:r>
              <a:rPr lang="it-IT" sz="1400" dirty="0" err="1">
                <a:solidFill>
                  <a:srgbClr val="000000"/>
                </a:solidFill>
                <a:latin typeface="Arial"/>
                <a:cs typeface="Arial"/>
              </a:rPr>
              <a:t>separately</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err="1">
                <a:solidFill>
                  <a:srgbClr val="000000"/>
                </a:solidFill>
                <a:latin typeface="Arial"/>
                <a:cs typeface="Arial"/>
              </a:rPr>
              <a:t>Two</a:t>
            </a:r>
            <a:r>
              <a:rPr lang="it-IT" sz="1400" dirty="0">
                <a:solidFill>
                  <a:srgbClr val="000000"/>
                </a:solidFill>
                <a:latin typeface="Arial"/>
                <a:cs typeface="Arial"/>
              </a:rPr>
              <a:t> terminal </a:t>
            </a:r>
            <a:r>
              <a:rPr lang="it-IT" sz="1400" dirty="0" err="1">
                <a:solidFill>
                  <a:srgbClr val="000000"/>
                </a:solidFill>
                <a:latin typeface="Arial"/>
                <a:cs typeface="Arial"/>
              </a:rPr>
              <a:t>fragments</a:t>
            </a:r>
            <a:r>
              <a:rPr lang="it-IT" sz="1400" dirty="0">
                <a:solidFill>
                  <a:srgbClr val="000000"/>
                </a:solidFill>
                <a:latin typeface="Arial"/>
                <a:cs typeface="Arial"/>
              </a:rPr>
              <a:t> </a:t>
            </a:r>
            <a:r>
              <a:rPr lang="it-IT" sz="1400" dirty="0" err="1">
                <a:solidFill>
                  <a:srgbClr val="000000"/>
                </a:solidFill>
                <a:latin typeface="Arial"/>
                <a:cs typeface="Arial"/>
              </a:rPr>
              <a:t>map</a:t>
            </a:r>
            <a:r>
              <a:rPr lang="it-IT" sz="1400" dirty="0">
                <a:solidFill>
                  <a:srgbClr val="000000"/>
                </a:solidFill>
                <a:latin typeface="Arial"/>
                <a:cs typeface="Arial"/>
              </a:rPr>
              <a:t> to </a:t>
            </a:r>
            <a:r>
              <a:rPr lang="it-IT" sz="1400" dirty="0" err="1">
                <a:solidFill>
                  <a:srgbClr val="000000"/>
                </a:solidFill>
                <a:latin typeface="Arial"/>
                <a:cs typeface="Arial"/>
              </a:rPr>
              <a:t>different</a:t>
            </a:r>
            <a:r>
              <a:rPr lang="it-IT" sz="1400" dirty="0">
                <a:solidFill>
                  <a:srgbClr val="000000"/>
                </a:solidFill>
                <a:latin typeface="Arial"/>
                <a:cs typeface="Arial"/>
              </a:rPr>
              <a:t> </a:t>
            </a:r>
            <a:r>
              <a:rPr lang="it-IT" sz="1400" dirty="0" err="1">
                <a:solidFill>
                  <a:srgbClr val="000000"/>
                </a:solidFill>
                <a:latin typeface="Arial"/>
                <a:cs typeface="Arial"/>
              </a:rPr>
              <a:t>chromosomes</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The </a:t>
            </a:r>
            <a:r>
              <a:rPr lang="it-IT" sz="1400" dirty="0" err="1">
                <a:solidFill>
                  <a:srgbClr val="000000"/>
                </a:solidFill>
                <a:latin typeface="Arial"/>
                <a:cs typeface="Arial"/>
              </a:rPr>
              <a:t>unmapped</a:t>
            </a:r>
            <a:r>
              <a:rPr lang="it-IT" sz="1400" dirty="0">
                <a:solidFill>
                  <a:srgbClr val="000000"/>
                </a:solidFill>
                <a:latin typeface="Arial"/>
                <a:cs typeface="Arial"/>
              </a:rPr>
              <a:t> </a:t>
            </a:r>
            <a:r>
              <a:rPr lang="it-IT" sz="1400" dirty="0" err="1">
                <a:solidFill>
                  <a:srgbClr val="000000"/>
                </a:solidFill>
                <a:latin typeface="Arial"/>
                <a:cs typeface="Arial"/>
              </a:rPr>
              <a:t>central</a:t>
            </a:r>
            <a:r>
              <a:rPr lang="it-IT" sz="1400" dirty="0">
                <a:solidFill>
                  <a:srgbClr val="000000"/>
                </a:solidFill>
                <a:latin typeface="Arial"/>
                <a:cs typeface="Arial"/>
              </a:rPr>
              <a:t> </a:t>
            </a:r>
            <a:r>
              <a:rPr lang="it-IT" sz="1400" dirty="0" err="1">
                <a:solidFill>
                  <a:srgbClr val="000000"/>
                </a:solidFill>
                <a:latin typeface="Arial"/>
                <a:cs typeface="Arial"/>
              </a:rPr>
              <a:t>fragment</a:t>
            </a:r>
            <a:r>
              <a:rPr lang="it-IT" sz="1400" dirty="0">
                <a:solidFill>
                  <a:srgbClr val="000000"/>
                </a:solidFill>
                <a:latin typeface="Arial"/>
                <a:cs typeface="Arial"/>
              </a:rPr>
              <a:t> </a:t>
            </a:r>
            <a:r>
              <a:rPr lang="it-IT" sz="1400" dirty="0" err="1">
                <a:solidFill>
                  <a:srgbClr val="000000"/>
                </a:solidFill>
                <a:latin typeface="Arial"/>
                <a:cs typeface="Arial"/>
              </a:rPr>
              <a:t>is</a:t>
            </a:r>
            <a:r>
              <a:rPr lang="it-IT" sz="1400" dirty="0">
                <a:solidFill>
                  <a:srgbClr val="000000"/>
                </a:solidFill>
                <a:latin typeface="Arial"/>
                <a:cs typeface="Arial"/>
              </a:rPr>
              <a:t> </a:t>
            </a:r>
            <a:r>
              <a:rPr lang="it-IT" sz="1400" dirty="0" err="1">
                <a:solidFill>
                  <a:srgbClr val="000000"/>
                </a:solidFill>
                <a:latin typeface="Arial"/>
                <a:cs typeface="Arial"/>
              </a:rPr>
              <a:t>used</a:t>
            </a:r>
            <a:r>
              <a:rPr lang="it-IT" sz="1400" dirty="0">
                <a:solidFill>
                  <a:srgbClr val="000000"/>
                </a:solidFill>
                <a:latin typeface="Arial"/>
                <a:cs typeface="Arial"/>
              </a:rPr>
              <a:t> to </a:t>
            </a:r>
            <a:r>
              <a:rPr lang="it-IT" sz="1400" dirty="0" err="1">
                <a:solidFill>
                  <a:srgbClr val="000000"/>
                </a:solidFill>
                <a:latin typeface="Arial"/>
                <a:cs typeface="Arial"/>
              </a:rPr>
              <a:t>find</a:t>
            </a:r>
            <a:r>
              <a:rPr lang="it-IT" sz="1400" dirty="0">
                <a:solidFill>
                  <a:srgbClr val="000000"/>
                </a:solidFill>
                <a:latin typeface="Arial"/>
                <a:cs typeface="Arial"/>
              </a:rPr>
              <a:t> the precise fusion </a:t>
            </a:r>
            <a:r>
              <a:rPr lang="it-IT" sz="1400" dirty="0" err="1">
                <a:solidFill>
                  <a:srgbClr val="000000"/>
                </a:solidFill>
                <a:latin typeface="Arial"/>
                <a:cs typeface="Arial"/>
              </a:rPr>
              <a:t>point</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p:txBody>
      </p:sp>
      <p:sp>
        <p:nvSpPr>
          <p:cNvPr id="33" name="Rettangolo 32"/>
          <p:cNvSpPr/>
          <p:nvPr/>
        </p:nvSpPr>
        <p:spPr>
          <a:xfrm>
            <a:off x="67009" y="126150"/>
            <a:ext cx="2448000" cy="1569660"/>
          </a:xfrm>
          <a:prstGeom prst="rect">
            <a:avLst/>
          </a:prstGeom>
          <a:solidFill>
            <a:srgbClr val="FFFFFF"/>
          </a:solidFill>
        </p:spPr>
        <p:txBody>
          <a:bodyPr wrap="square" anchor="ctr">
            <a:spAutoFit/>
          </a:bodyPr>
          <a:lstStyle/>
          <a:p>
            <a:pPr algn="ctr"/>
            <a:r>
              <a:rPr lang="it-IT" sz="2400" i="1" dirty="0">
                <a:solidFill>
                  <a:srgbClr val="008000"/>
                </a:solidFill>
                <a:latin typeface="Chalkboard"/>
                <a:cs typeface="Chalkboard"/>
              </a:rPr>
              <a:t>The detection </a:t>
            </a:r>
            <a:r>
              <a:rPr lang="it-IT" sz="2400" i="1" dirty="0" err="1">
                <a:solidFill>
                  <a:srgbClr val="008000"/>
                </a:solidFill>
                <a:latin typeface="Chalkboard"/>
                <a:cs typeface="Chalkboard"/>
              </a:rPr>
              <a:t>of</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fusion</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events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relies</a:t>
            </a:r>
            <a:r>
              <a:rPr lang="it-IT" sz="2400" i="1" dirty="0">
                <a:solidFill>
                  <a:srgbClr val="008000"/>
                </a:solidFill>
                <a:latin typeface="Chalkboard"/>
                <a:cs typeface="Chalkboard"/>
              </a:rPr>
              <a:t> on </a:t>
            </a:r>
            <a:r>
              <a:rPr lang="it-IT" sz="2400" i="1" dirty="0" err="1">
                <a:solidFill>
                  <a:srgbClr val="008000"/>
                </a:solidFill>
                <a:latin typeface="Chalkboard"/>
                <a:cs typeface="Chalkboard"/>
              </a:rPr>
              <a:t>unmapped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endParaRPr lang="it-IT" sz="2400" dirty="0">
              <a:solidFill>
                <a:srgbClr val="008000"/>
              </a:solidFill>
              <a:latin typeface="Chalkboard"/>
              <a:cs typeface="Chalkboard"/>
            </a:endParaRPr>
          </a:p>
        </p:txBody>
      </p:sp>
      <p:sp>
        <p:nvSpPr>
          <p:cNvPr id="34" name="Rettangolo 33"/>
          <p:cNvSpPr/>
          <p:nvPr/>
        </p:nvSpPr>
        <p:spPr>
          <a:xfrm>
            <a:off x="56154" y="128896"/>
            <a:ext cx="9003841" cy="2773465"/>
          </a:xfrm>
          <a:prstGeom prst="rect">
            <a:avLst/>
          </a:prstGeom>
          <a:noFill/>
          <a:ln w="19050" cap="flat" cmpd="sng" algn="ctr">
            <a:solidFill>
              <a:srgbClr val="DDF6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35"/>
          <p:cNvSpPr/>
          <p:nvPr/>
        </p:nvSpPr>
        <p:spPr>
          <a:xfrm>
            <a:off x="78520" y="4089515"/>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Initially</a:t>
            </a:r>
            <a:r>
              <a:rPr lang="it-IT" sz="1600" dirty="0">
                <a:solidFill>
                  <a:schemeClr val="tx1"/>
                </a:solidFill>
                <a:latin typeface="Arial"/>
                <a:cs typeface="Arial"/>
              </a:rPr>
              <a:t> </a:t>
            </a:r>
            <a:r>
              <a:rPr lang="it-IT" sz="1600" dirty="0" err="1">
                <a:solidFill>
                  <a:schemeClr val="tx1"/>
                </a:solidFill>
                <a:latin typeface="Arial"/>
                <a:cs typeface="Arial"/>
              </a:rPr>
              <a:t>Unmapped</a:t>
            </a:r>
            <a:r>
              <a:rPr lang="it-IT" sz="1600" dirty="0">
                <a:solidFill>
                  <a:schemeClr val="tx1"/>
                </a:solidFill>
                <a:latin typeface="Arial"/>
                <a:cs typeface="Arial"/>
              </a:rPr>
              <a:t> </a:t>
            </a:r>
            <a:r>
              <a:rPr lang="it-IT" sz="1600" dirty="0" err="1">
                <a:solidFill>
                  <a:schemeClr val="tx1"/>
                </a:solidFill>
                <a:latin typeface="Arial"/>
                <a:cs typeface="Arial"/>
              </a:rPr>
              <a:t>Reads</a:t>
            </a:r>
            <a:r>
              <a:rPr lang="it-IT" sz="1600" dirty="0">
                <a:solidFill>
                  <a:schemeClr val="tx1"/>
                </a:solidFill>
                <a:latin typeface="Arial"/>
                <a:cs typeface="Arial"/>
              </a:rPr>
              <a:t> (IUM)</a:t>
            </a:r>
          </a:p>
        </p:txBody>
      </p:sp>
      <p:sp>
        <p:nvSpPr>
          <p:cNvPr id="37" name="Text Box 4"/>
          <p:cNvSpPr txBox="1">
            <a:spLocks noChangeArrowheads="1"/>
          </p:cNvSpPr>
          <p:nvPr/>
        </p:nvSpPr>
        <p:spPr bwMode="auto">
          <a:xfrm>
            <a:off x="4617206" y="2624279"/>
            <a:ext cx="4319588" cy="507587"/>
          </a:xfrm>
          <a:prstGeom prst="rect">
            <a:avLst/>
          </a:prstGeom>
          <a:noFill/>
          <a:ln w="9525">
            <a:noFill/>
            <a:round/>
            <a:headEnd/>
            <a:tailEnd/>
          </a:ln>
          <a:effectLst/>
        </p:spPr>
        <p:txBody>
          <a:bodyPr lIns="0" tIns="0" rIns="0" bIns="0">
            <a:prstTxWarp prst="textNoShape">
              <a:avLst/>
            </a:prstTxWarp>
          </a:bodyPr>
          <a:lstStyle/>
          <a:p>
            <a:pPr algn="r">
              <a:tabLst>
                <a:tab pos="723900" algn="l"/>
                <a:tab pos="1447800" algn="l"/>
                <a:tab pos="2171700" algn="l"/>
                <a:tab pos="2895600" algn="l"/>
                <a:tab pos="3619500" algn="l"/>
              </a:tabLst>
            </a:pPr>
            <a:r>
              <a:rPr lang="en-GB" sz="1200" i="1" dirty="0">
                <a:solidFill>
                  <a:schemeClr val="tx1">
                    <a:lumMod val="65000"/>
                    <a:lumOff val="35000"/>
                  </a:schemeClr>
                </a:solidFill>
                <a:latin typeface="Arial" charset="0"/>
                <a:ea typeface="msgothic" charset="0"/>
                <a:cs typeface="msgothic" charset="0"/>
              </a:rPr>
              <a:t>Abate F et al. Bioinformatics 2012</a:t>
            </a:r>
          </a:p>
        </p:txBody>
      </p:sp>
      <p:sp>
        <p:nvSpPr>
          <p:cNvPr id="38" name="Rettangolo 37"/>
          <p:cNvSpPr/>
          <p:nvPr/>
        </p:nvSpPr>
        <p:spPr>
          <a:xfrm>
            <a:off x="6512081" y="6371242"/>
            <a:ext cx="2632063" cy="276999"/>
          </a:xfrm>
          <a:prstGeom prst="rect">
            <a:avLst/>
          </a:prstGeom>
        </p:spPr>
        <p:txBody>
          <a:bodyPr wrap="none">
            <a:spAutoFit/>
          </a:bodyPr>
          <a:lstStyle/>
          <a:p>
            <a:pPr algn="r">
              <a:tabLst>
                <a:tab pos="723900" algn="l"/>
                <a:tab pos="1447800" algn="l"/>
                <a:tab pos="2171700" algn="l"/>
                <a:tab pos="2895600" algn="l"/>
                <a:tab pos="3619500" algn="l"/>
              </a:tabLst>
            </a:pPr>
            <a:r>
              <a:rPr lang="it-IT" sz="1200" i="1" dirty="0">
                <a:solidFill>
                  <a:schemeClr val="tx1">
                    <a:lumMod val="65000"/>
                    <a:lumOff val="35000"/>
                  </a:schemeClr>
                </a:solidFill>
                <a:latin typeface="Arial" charset="0"/>
                <a:ea typeface="msgothic" charset="0"/>
                <a:cs typeface="msgothic" charset="0"/>
              </a:rPr>
              <a:t> Kim &amp; </a:t>
            </a:r>
            <a:r>
              <a:rPr lang="it-IT" sz="1200" i="1" dirty="0" err="1">
                <a:solidFill>
                  <a:schemeClr val="tx1">
                    <a:lumMod val="65000"/>
                    <a:lumOff val="35000"/>
                  </a:schemeClr>
                </a:solidFill>
                <a:latin typeface="Arial" charset="0"/>
                <a:ea typeface="msgothic" charset="0"/>
                <a:cs typeface="msgothic" charset="0"/>
              </a:rPr>
              <a:t>Salzberg</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Genome</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Biol</a:t>
            </a:r>
            <a:r>
              <a:rPr lang="it-IT" sz="1200" i="1" dirty="0">
                <a:solidFill>
                  <a:schemeClr val="tx1">
                    <a:lumMod val="65000"/>
                    <a:lumOff val="35000"/>
                  </a:schemeClr>
                </a:solidFill>
                <a:latin typeface="Arial" charset="0"/>
                <a:ea typeface="msgothic" charset="0"/>
                <a:cs typeface="msgothic" charset="0"/>
              </a:rPr>
              <a:t> 2011</a:t>
            </a:r>
            <a:endParaRPr lang="en-GB" sz="1200" i="1" dirty="0">
              <a:solidFill>
                <a:schemeClr val="tx1">
                  <a:lumMod val="65000"/>
                  <a:lumOff val="35000"/>
                </a:schemeClr>
              </a:solidFill>
              <a:latin typeface="Arial" charset="0"/>
              <a:ea typeface="msgothic" charset="0"/>
              <a:cs typeface="msgothic" charset="0"/>
            </a:endParaRPr>
          </a:p>
        </p:txBody>
      </p:sp>
      <p:sp>
        <p:nvSpPr>
          <p:cNvPr id="2" name="Rettangolo 1"/>
          <p:cNvSpPr/>
          <p:nvPr/>
        </p:nvSpPr>
        <p:spPr>
          <a:xfrm>
            <a:off x="3725333" y="270002"/>
            <a:ext cx="2220148" cy="2458812"/>
          </a:xfrm>
          <a:prstGeom prst="rect">
            <a:avLst/>
          </a:pr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Rettangolo 34"/>
          <p:cNvSpPr/>
          <p:nvPr/>
        </p:nvSpPr>
        <p:spPr>
          <a:xfrm>
            <a:off x="1499474" y="270002"/>
            <a:ext cx="2220148" cy="2458812"/>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448253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7641"/>
            <a:ext cx="9144000" cy="110799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4000" b="1" dirty="0" err="1">
                <a:solidFill>
                  <a:srgbClr val="0000FF"/>
                </a:solidFill>
                <a:effectLst>
                  <a:outerShdw blurRad="50800" dist="38100" dir="2700000">
                    <a:srgbClr val="000000">
                      <a:alpha val="43000"/>
                    </a:srgbClr>
                  </a:outerShdw>
                </a:effectLst>
                <a:latin typeface="Arial"/>
                <a:cs typeface="Arial"/>
              </a:rPr>
              <a:t>Small</a:t>
            </a:r>
            <a:r>
              <a:rPr lang="it-IT" sz="4000" b="1" dirty="0">
                <a:solidFill>
                  <a:srgbClr val="0000FF"/>
                </a:solidFill>
                <a:effectLst>
                  <a:outerShdw blurRad="50800" dist="38100" dir="2700000">
                    <a:srgbClr val="000000">
                      <a:alpha val="43000"/>
                    </a:srgbClr>
                  </a:outerShdw>
                </a:effectLst>
                <a:latin typeface="Arial"/>
                <a:cs typeface="Arial"/>
              </a:rPr>
              <a:t> </a:t>
            </a:r>
            <a:r>
              <a:rPr lang="it-IT" sz="4000" b="1" dirty="0" err="1">
                <a:solidFill>
                  <a:srgbClr val="0000FF"/>
                </a:solidFill>
                <a:effectLst>
                  <a:outerShdw blurRad="50800" dist="38100" dir="2700000">
                    <a:srgbClr val="000000">
                      <a:alpha val="43000"/>
                    </a:srgbClr>
                  </a:outerShdw>
                </a:effectLst>
                <a:latin typeface="Arial"/>
                <a:cs typeface="Arial"/>
              </a:rPr>
              <a:t>RNA-seq</a:t>
            </a:r>
            <a:r>
              <a:rPr lang="it-IT" sz="4000" b="1" dirty="0">
                <a:solidFill>
                  <a:srgbClr val="0000FF"/>
                </a:solidFill>
                <a:effectLst>
                  <a:outerShdw blurRad="50800" dist="38100" dir="2700000">
                    <a:srgbClr val="000000">
                      <a:alpha val="43000"/>
                    </a:srgbClr>
                  </a:outerShdw>
                </a:effectLst>
                <a:latin typeface="Arial"/>
                <a:cs typeface="Arial"/>
              </a:rPr>
              <a:t> </a:t>
            </a:r>
            <a:r>
              <a:rPr lang="it-IT" sz="2600" b="1" dirty="0" err="1">
                <a:solidFill>
                  <a:srgbClr val="0000FF"/>
                </a:solidFill>
                <a:latin typeface="Arial"/>
                <a:cs typeface="Arial"/>
              </a:rPr>
              <a:t>enables</a:t>
            </a:r>
            <a:r>
              <a:rPr lang="it-IT" sz="2600" b="1" dirty="0">
                <a:solidFill>
                  <a:srgbClr val="0000FF"/>
                </a:solidFill>
                <a:latin typeface="Arial"/>
                <a:cs typeface="Arial"/>
              </a:rPr>
              <a:t> the </a:t>
            </a:r>
            <a:r>
              <a:rPr lang="it-IT" sz="2600" b="1" dirty="0" err="1">
                <a:solidFill>
                  <a:srgbClr val="0000FF"/>
                </a:solidFill>
                <a:latin typeface="Arial"/>
                <a:cs typeface="Arial"/>
              </a:rPr>
              <a:t>discovery</a:t>
            </a:r>
            <a:r>
              <a:rPr lang="it-IT" sz="2600" b="1" dirty="0">
                <a:solidFill>
                  <a:srgbClr val="0000FF"/>
                </a:solidFill>
                <a:latin typeface="Arial"/>
                <a:cs typeface="Arial"/>
              </a:rPr>
              <a:t> and </a:t>
            </a:r>
            <a:r>
              <a:rPr lang="it-IT" sz="2600" b="1" dirty="0" err="1">
                <a:solidFill>
                  <a:srgbClr val="0000FF"/>
                </a:solidFill>
                <a:latin typeface="Arial"/>
                <a:cs typeface="Arial"/>
              </a:rPr>
              <a:t>profiling</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microRNAs</a:t>
            </a:r>
            <a:r>
              <a:rPr lang="it-IT" sz="2600" b="1" dirty="0">
                <a:solidFill>
                  <a:srgbClr val="0000FF"/>
                </a:solidFill>
                <a:latin typeface="Arial"/>
                <a:cs typeface="Arial"/>
              </a:rPr>
              <a:t> and </a:t>
            </a:r>
            <a:r>
              <a:rPr lang="it-IT" sz="2600" b="1" dirty="0" err="1">
                <a:solidFill>
                  <a:srgbClr val="0000FF"/>
                </a:solidFill>
                <a:latin typeface="Arial"/>
                <a:cs typeface="Arial"/>
              </a:rPr>
              <a:t>other</a:t>
            </a:r>
            <a:r>
              <a:rPr lang="it-IT" sz="2600" b="1" dirty="0">
                <a:solidFill>
                  <a:srgbClr val="0000FF"/>
                </a:solidFill>
                <a:latin typeface="Arial"/>
                <a:cs typeface="Arial"/>
              </a:rPr>
              <a:t> </a:t>
            </a:r>
            <a:r>
              <a:rPr lang="it-IT" sz="2600" b="1" dirty="0" err="1">
                <a:solidFill>
                  <a:srgbClr val="0000FF"/>
                </a:solidFill>
                <a:latin typeface="Arial"/>
                <a:cs typeface="Arial"/>
              </a:rPr>
              <a:t>small</a:t>
            </a:r>
            <a:r>
              <a:rPr lang="it-IT" sz="2600" b="1" dirty="0">
                <a:solidFill>
                  <a:srgbClr val="0000FF"/>
                </a:solidFill>
                <a:latin typeface="Arial"/>
                <a:cs typeface="Arial"/>
              </a:rPr>
              <a:t> </a:t>
            </a:r>
            <a:r>
              <a:rPr lang="it-IT" sz="2600" b="1" dirty="0" err="1">
                <a:solidFill>
                  <a:srgbClr val="0000FF"/>
                </a:solidFill>
                <a:latin typeface="Arial"/>
                <a:cs typeface="Arial"/>
              </a:rPr>
              <a:t>RNAs</a:t>
            </a:r>
            <a:endParaRPr lang="en-US" sz="2600" b="1" dirty="0">
              <a:solidFill>
                <a:srgbClr val="0000FF"/>
              </a:solidFill>
              <a:effectLst>
                <a:outerShdw blurRad="50800" dist="38100" dir="2700000">
                  <a:srgbClr val="000000">
                    <a:alpha val="43000"/>
                  </a:srgbClr>
                </a:outerShdw>
              </a:effectLst>
              <a:latin typeface="Arial"/>
              <a:cs typeface="Arial"/>
            </a:endParaRPr>
          </a:p>
        </p:txBody>
      </p:sp>
      <p:sp>
        <p:nvSpPr>
          <p:cNvPr id="3" name="Rettangolo 2"/>
          <p:cNvSpPr/>
          <p:nvPr/>
        </p:nvSpPr>
        <p:spPr>
          <a:xfrm>
            <a:off x="10207" y="1224642"/>
            <a:ext cx="9144000" cy="5651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pPr>
            <a:endParaRPr lang="en-US" sz="2600" dirty="0">
              <a:solidFill>
                <a:srgbClr val="800000"/>
              </a:solidFill>
              <a:latin typeface="Calibri" pitchFamily="34" charset="0"/>
            </a:endParaRPr>
          </a:p>
        </p:txBody>
      </p:sp>
      <p:sp>
        <p:nvSpPr>
          <p:cNvPr id="4" name="TextBox 31"/>
          <p:cNvSpPr txBox="1">
            <a:spLocks noChangeArrowheads="1"/>
          </p:cNvSpPr>
          <p:nvPr/>
        </p:nvSpPr>
        <p:spPr bwMode="auto">
          <a:xfrm>
            <a:off x="1686667" y="1477413"/>
            <a:ext cx="1511997"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RNA preparation</a:t>
            </a:r>
          </a:p>
        </p:txBody>
      </p:sp>
      <p:sp>
        <p:nvSpPr>
          <p:cNvPr id="5" name="TextBox 42"/>
          <p:cNvSpPr txBox="1">
            <a:spLocks noChangeArrowheads="1"/>
          </p:cNvSpPr>
          <p:nvPr/>
        </p:nvSpPr>
        <p:spPr bwMode="auto">
          <a:xfrm>
            <a:off x="3103320" y="4983962"/>
            <a:ext cx="3429000" cy="720000"/>
          </a:xfrm>
          <a:prstGeom prst="rect">
            <a:avLst/>
          </a:prstGeom>
          <a:solidFill>
            <a:srgbClr val="66CCFF"/>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Known </a:t>
            </a:r>
            <a:r>
              <a:rPr lang="en-US" sz="1600" dirty="0" err="1">
                <a:latin typeface="Arial"/>
                <a:ea typeface="Trebuchet MS" charset="0"/>
                <a:cs typeface="Arial"/>
              </a:rPr>
              <a:t>miRNA</a:t>
            </a:r>
            <a:r>
              <a:rPr lang="en-US" sz="1600" dirty="0">
                <a:latin typeface="Arial"/>
                <a:ea typeface="Trebuchet MS" charset="0"/>
                <a:cs typeface="Arial"/>
              </a:rPr>
              <a:t> precursors</a:t>
            </a:r>
          </a:p>
        </p:txBody>
      </p:sp>
      <p:sp>
        <p:nvSpPr>
          <p:cNvPr id="7" name="AutoShape 40"/>
          <p:cNvSpPr>
            <a:spLocks noChangeArrowheads="1"/>
          </p:cNvSpPr>
          <p:nvPr/>
        </p:nvSpPr>
        <p:spPr bwMode="auto">
          <a:xfrm rot="16200000">
            <a:off x="4688439" y="4619819"/>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8" name="TextBox 30"/>
          <p:cNvSpPr txBox="1">
            <a:spLocks noChangeArrowheads="1"/>
          </p:cNvSpPr>
          <p:nvPr/>
        </p:nvSpPr>
        <p:spPr bwMode="auto">
          <a:xfrm>
            <a:off x="3103320" y="2429971"/>
            <a:ext cx="3429000" cy="358775"/>
          </a:xfrm>
          <a:prstGeom prst="rect">
            <a:avLst/>
          </a:prstGeom>
          <a:solidFill>
            <a:srgbClr val="FFCC6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deep sequencing (25 nt)</a:t>
            </a:r>
          </a:p>
        </p:txBody>
      </p:sp>
      <p:sp>
        <p:nvSpPr>
          <p:cNvPr id="9" name="AutoShape 40"/>
          <p:cNvSpPr>
            <a:spLocks noChangeArrowheads="1"/>
          </p:cNvSpPr>
          <p:nvPr/>
        </p:nvSpPr>
        <p:spPr bwMode="auto">
          <a:xfrm rot="16200000">
            <a:off x="4670977" y="2043160"/>
            <a:ext cx="279400" cy="401637"/>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0" name="AutoShape 40"/>
          <p:cNvSpPr>
            <a:spLocks noChangeArrowheads="1"/>
          </p:cNvSpPr>
          <p:nvPr/>
        </p:nvSpPr>
        <p:spPr bwMode="auto">
          <a:xfrm rot="16200000">
            <a:off x="4688439" y="2794556"/>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3" name="AutoShape 40"/>
          <p:cNvSpPr>
            <a:spLocks noChangeArrowheads="1"/>
          </p:cNvSpPr>
          <p:nvPr/>
        </p:nvSpPr>
        <p:spPr bwMode="auto">
          <a:xfrm rot="16200000">
            <a:off x="4679708" y="3542808"/>
            <a:ext cx="279400" cy="400050"/>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4" name="TextBox 50"/>
          <p:cNvSpPr txBox="1">
            <a:spLocks noChangeArrowheads="1"/>
          </p:cNvSpPr>
          <p:nvPr/>
        </p:nvSpPr>
        <p:spPr bwMode="auto">
          <a:xfrm flipH="1">
            <a:off x="87279" y="1560435"/>
            <a:ext cx="1142661" cy="338554"/>
          </a:xfrm>
          <a:prstGeom prst="rect">
            <a:avLst/>
          </a:prstGeom>
          <a:noFill/>
          <a:ln w="9525">
            <a:noFill/>
            <a:miter lim="800000"/>
            <a:headEnd/>
            <a:tailEnd/>
          </a:ln>
        </p:spPr>
        <p:txBody>
          <a:bodyPr wrap="none" anchor="ctr">
            <a:prstTxWarp prst="textNoShape">
              <a:avLst/>
            </a:prstTxWarp>
            <a:spAutoFit/>
          </a:bodyPr>
          <a:lstStyle/>
          <a:p>
            <a:r>
              <a:rPr lang="en-US" sz="1600" dirty="0" err="1">
                <a:latin typeface="Arial"/>
                <a:ea typeface="Trebuchet MS" charset="0"/>
                <a:cs typeface="Arial"/>
              </a:rPr>
              <a:t>Biosample</a:t>
            </a:r>
            <a:endParaRPr lang="en-US" sz="1600" dirty="0">
              <a:latin typeface="Arial"/>
              <a:ea typeface="Trebuchet MS" charset="0"/>
              <a:cs typeface="Arial"/>
            </a:endParaRPr>
          </a:p>
        </p:txBody>
      </p:sp>
      <p:sp>
        <p:nvSpPr>
          <p:cNvPr id="15" name="AutoShape 40"/>
          <p:cNvSpPr>
            <a:spLocks noChangeArrowheads="1"/>
          </p:cNvSpPr>
          <p:nvPr/>
        </p:nvSpPr>
        <p:spPr bwMode="auto">
          <a:xfrm flipH="1">
            <a:off x="1280526"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6" name="TextBox 38"/>
          <p:cNvSpPr txBox="1">
            <a:spLocks noChangeArrowheads="1"/>
          </p:cNvSpPr>
          <p:nvPr/>
        </p:nvSpPr>
        <p:spPr bwMode="auto">
          <a:xfrm>
            <a:off x="3103320" y="3193426"/>
            <a:ext cx="3429000" cy="357188"/>
          </a:xfrm>
          <a:prstGeom prst="rect">
            <a:avLst/>
          </a:prstGeom>
          <a:solidFill>
            <a:srgbClr val="FF6FCF">
              <a:alpha val="61000"/>
            </a:srgbClr>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map reads to genome</a:t>
            </a:r>
          </a:p>
        </p:txBody>
      </p:sp>
      <p:sp>
        <p:nvSpPr>
          <p:cNvPr id="17" name="TextBox 50"/>
          <p:cNvSpPr txBox="1">
            <a:spLocks noChangeArrowheads="1"/>
          </p:cNvSpPr>
          <p:nvPr/>
        </p:nvSpPr>
        <p:spPr bwMode="auto">
          <a:xfrm>
            <a:off x="6549151" y="2395395"/>
            <a:ext cx="2857234" cy="369332"/>
          </a:xfrm>
          <a:prstGeom prst="rect">
            <a:avLst/>
          </a:prstGeom>
          <a:noFill/>
          <a:ln w="9525">
            <a:noFill/>
            <a:miter lim="800000"/>
            <a:headEnd/>
            <a:tailEnd/>
          </a:ln>
        </p:spPr>
        <p:txBody>
          <a:bodyPr wrap="square">
            <a:prstTxWarp prst="textNoShape">
              <a:avLst/>
            </a:prstTxWarp>
            <a:spAutoFit/>
          </a:bodyPr>
          <a:lstStyle/>
          <a:p>
            <a:r>
              <a:rPr lang="en-US" b="1" dirty="0" err="1">
                <a:latin typeface="Arial Narrow"/>
                <a:ea typeface="Trebuchet MS" charset="0"/>
                <a:cs typeface="Arial Narrow"/>
              </a:rPr>
              <a:t>Illumina</a:t>
            </a:r>
            <a:r>
              <a:rPr lang="en-US" b="1" dirty="0">
                <a:latin typeface="Arial Narrow"/>
                <a:ea typeface="Trebuchet MS" charset="0"/>
                <a:cs typeface="Arial Narrow"/>
              </a:rPr>
              <a:t>, </a:t>
            </a:r>
            <a:r>
              <a:rPr lang="en-US" b="1" dirty="0" err="1">
                <a:latin typeface="Arial Narrow"/>
                <a:ea typeface="Trebuchet MS" charset="0"/>
                <a:cs typeface="Arial Narrow"/>
              </a:rPr>
              <a:t>SOLiD</a:t>
            </a:r>
            <a:r>
              <a:rPr lang="en-US" b="1" dirty="0">
                <a:latin typeface="Arial Narrow"/>
                <a:ea typeface="Trebuchet MS" charset="0"/>
                <a:cs typeface="Arial Narrow"/>
              </a:rPr>
              <a:t>, </a:t>
            </a:r>
            <a:r>
              <a:rPr lang="en-US" b="1" dirty="0" err="1">
                <a:latin typeface="Arial Narrow"/>
                <a:ea typeface="Trebuchet MS" charset="0"/>
                <a:cs typeface="Arial Narrow"/>
              </a:rPr>
              <a:t>IonTorrent</a:t>
            </a:r>
            <a:endParaRPr lang="en-US" b="1" dirty="0">
              <a:latin typeface="Arial Narrow"/>
              <a:ea typeface="Trebuchet MS" charset="0"/>
              <a:cs typeface="Arial Narrow"/>
            </a:endParaRPr>
          </a:p>
        </p:txBody>
      </p:sp>
      <p:sp>
        <p:nvSpPr>
          <p:cNvPr id="18" name="TextBox 50"/>
          <p:cNvSpPr txBox="1">
            <a:spLocks noChangeArrowheads="1"/>
          </p:cNvSpPr>
          <p:nvPr/>
        </p:nvSpPr>
        <p:spPr bwMode="auto">
          <a:xfrm>
            <a:off x="6549151" y="3187354"/>
            <a:ext cx="1643148"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Bowtie, </a:t>
            </a:r>
            <a:r>
              <a:rPr lang="en-US" b="1" dirty="0" err="1">
                <a:latin typeface="Arial Narrow"/>
                <a:ea typeface="Trebuchet MS" charset="0"/>
                <a:cs typeface="Arial Narrow"/>
              </a:rPr>
              <a:t>SHRiMP</a:t>
            </a:r>
            <a:endParaRPr lang="en-US" b="1" dirty="0">
              <a:latin typeface="Arial Narrow"/>
              <a:ea typeface="Trebuchet MS" charset="0"/>
              <a:cs typeface="Arial Narrow"/>
            </a:endParaRPr>
          </a:p>
        </p:txBody>
      </p:sp>
      <p:sp>
        <p:nvSpPr>
          <p:cNvPr id="20" name="TextBox 52"/>
          <p:cNvSpPr txBox="1">
            <a:spLocks noChangeArrowheads="1"/>
          </p:cNvSpPr>
          <p:nvPr/>
        </p:nvSpPr>
        <p:spPr bwMode="auto">
          <a:xfrm>
            <a:off x="3103320" y="3917426"/>
            <a:ext cx="3429000" cy="720000"/>
          </a:xfrm>
          <a:prstGeom prst="rect">
            <a:avLst/>
          </a:prstGeom>
          <a:solidFill>
            <a:srgbClr val="CC66FF">
              <a:alpha val="65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Filter reads mapping to repetitive DNA</a:t>
            </a:r>
          </a:p>
        </p:txBody>
      </p:sp>
      <p:sp>
        <p:nvSpPr>
          <p:cNvPr id="22" name="TextBox 50"/>
          <p:cNvSpPr txBox="1">
            <a:spLocks noChangeArrowheads="1"/>
          </p:cNvSpPr>
          <p:nvPr/>
        </p:nvSpPr>
        <p:spPr bwMode="auto">
          <a:xfrm>
            <a:off x="6549151" y="5159296"/>
            <a:ext cx="1204589" cy="369332"/>
          </a:xfrm>
          <a:prstGeom prst="rect">
            <a:avLst/>
          </a:prstGeom>
          <a:noFill/>
          <a:ln w="9525">
            <a:noFill/>
            <a:miter lim="800000"/>
            <a:headEnd/>
            <a:tailEnd/>
          </a:ln>
        </p:spPr>
        <p:txBody>
          <a:bodyPr wrap="none">
            <a:prstTxWarp prst="textNoShape">
              <a:avLst/>
            </a:prstTxWarp>
            <a:spAutoFit/>
          </a:bodyPr>
          <a:lstStyle/>
          <a:p>
            <a:r>
              <a:rPr lang="en-US" b="1" dirty="0" err="1">
                <a:latin typeface="Arial Narrow"/>
                <a:ea typeface="Trebuchet MS" charset="0"/>
                <a:cs typeface="Arial Narrow"/>
              </a:rPr>
              <a:t>miR&amp;moRe</a:t>
            </a:r>
            <a:endParaRPr lang="en-US" b="1" dirty="0">
              <a:latin typeface="Arial Narrow"/>
              <a:ea typeface="Trebuchet MS" charset="0"/>
              <a:cs typeface="Arial Narrow"/>
            </a:endParaRPr>
          </a:p>
        </p:txBody>
      </p:sp>
      <p:sp>
        <p:nvSpPr>
          <p:cNvPr id="23" name="AutoShape 40"/>
          <p:cNvSpPr>
            <a:spLocks noChangeArrowheads="1"/>
          </p:cNvSpPr>
          <p:nvPr/>
        </p:nvSpPr>
        <p:spPr bwMode="auto">
          <a:xfrm>
            <a:off x="2572288" y="3244907"/>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4" name="AutoShape 40"/>
          <p:cNvSpPr>
            <a:spLocks noChangeArrowheads="1"/>
          </p:cNvSpPr>
          <p:nvPr/>
        </p:nvSpPr>
        <p:spPr bwMode="auto">
          <a:xfrm rot="16200000">
            <a:off x="4688439" y="5696652"/>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5" name="AutoShape 40"/>
          <p:cNvSpPr>
            <a:spLocks noChangeArrowheads="1"/>
          </p:cNvSpPr>
          <p:nvPr/>
        </p:nvSpPr>
        <p:spPr bwMode="auto">
          <a:xfrm>
            <a:off x="2572288" y="612786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6" name="TextBox 50"/>
          <p:cNvSpPr txBox="1">
            <a:spLocks noChangeArrowheads="1"/>
          </p:cNvSpPr>
          <p:nvPr/>
        </p:nvSpPr>
        <p:spPr bwMode="auto">
          <a:xfrm>
            <a:off x="1075202" y="6101094"/>
            <a:ext cx="1461658" cy="338554"/>
          </a:xfrm>
          <a:prstGeom prst="rect">
            <a:avLst/>
          </a:prstGeom>
          <a:noFill/>
          <a:ln w="9525">
            <a:noFill/>
            <a:miter lim="800000"/>
            <a:headEnd/>
            <a:tailEnd/>
          </a:ln>
        </p:spPr>
        <p:txBody>
          <a:bodyPr wrap="none">
            <a:prstTxWarp prst="textNoShape">
              <a:avLst/>
            </a:prstTxWarp>
            <a:spAutoFit/>
          </a:bodyPr>
          <a:lstStyle/>
          <a:p>
            <a:pPr algn="r"/>
            <a:r>
              <a:rPr lang="en-US" sz="1600" b="1" dirty="0">
                <a:latin typeface="Arial"/>
                <a:ea typeface="Trebuchet MS" charset="0"/>
                <a:cs typeface="Arial"/>
              </a:rPr>
              <a:t>New </a:t>
            </a:r>
            <a:r>
              <a:rPr lang="en-US" sz="1600" b="1" dirty="0" err="1">
                <a:latin typeface="Arial"/>
                <a:ea typeface="Trebuchet MS" charset="0"/>
                <a:cs typeface="Arial"/>
              </a:rPr>
              <a:t>miRNAs</a:t>
            </a:r>
            <a:endParaRPr lang="en-US" sz="1600" b="1" dirty="0">
              <a:latin typeface="Arial"/>
              <a:ea typeface="Trebuchet MS" charset="0"/>
              <a:cs typeface="Arial"/>
            </a:endParaRPr>
          </a:p>
        </p:txBody>
      </p:sp>
      <p:sp>
        <p:nvSpPr>
          <p:cNvPr id="27" name="TextBox 50"/>
          <p:cNvSpPr txBox="1">
            <a:spLocks noChangeArrowheads="1"/>
          </p:cNvSpPr>
          <p:nvPr/>
        </p:nvSpPr>
        <p:spPr bwMode="auto">
          <a:xfrm>
            <a:off x="45355" y="4805353"/>
            <a:ext cx="2533025" cy="1077218"/>
          </a:xfrm>
          <a:prstGeom prst="rect">
            <a:avLst/>
          </a:prstGeom>
          <a:noFill/>
          <a:ln w="9525">
            <a:noFill/>
            <a:miter lim="800000"/>
            <a:headEnd/>
            <a:tailEnd/>
          </a:ln>
        </p:spPr>
        <p:txBody>
          <a:bodyPr wrap="square" anchor="ctr">
            <a:prstTxWarp prst="textNoShape">
              <a:avLst/>
            </a:prstTxWarp>
            <a:spAutoFit/>
          </a:bodyPr>
          <a:lstStyle/>
          <a:p>
            <a:pPr algn="r"/>
            <a:r>
              <a:rPr lang="en-US" sz="1600" b="1" dirty="0">
                <a:latin typeface="Arial"/>
                <a:ea typeface="Trebuchet MS" charset="0"/>
                <a:cs typeface="Arial"/>
              </a:rPr>
              <a:t>Known </a:t>
            </a:r>
            <a:r>
              <a:rPr lang="en-US" sz="1600" b="1" dirty="0" err="1">
                <a:latin typeface="Arial"/>
                <a:ea typeface="Trebuchet MS" charset="0"/>
                <a:cs typeface="Arial"/>
              </a:rPr>
              <a:t>miRNAs</a:t>
            </a:r>
            <a:r>
              <a:rPr lang="en-US" sz="1600" b="1" dirty="0">
                <a:latin typeface="Arial"/>
                <a:ea typeface="Trebuchet MS" charset="0"/>
                <a:cs typeface="Arial"/>
              </a:rPr>
              <a:t> quantification</a:t>
            </a:r>
          </a:p>
          <a:p>
            <a:pPr algn="r"/>
            <a:r>
              <a:rPr lang="en-US" sz="1600" b="1" dirty="0">
                <a:latin typeface="Arial"/>
                <a:ea typeface="Trebuchet MS" charset="0"/>
                <a:cs typeface="Arial"/>
              </a:rPr>
              <a:t>New </a:t>
            </a:r>
            <a:r>
              <a:rPr lang="en-US" sz="1600" b="1" dirty="0" err="1">
                <a:latin typeface="Arial"/>
                <a:ea typeface="Trebuchet MS" charset="0"/>
                <a:cs typeface="Arial"/>
              </a:rPr>
              <a:t>miRNA</a:t>
            </a:r>
            <a:r>
              <a:rPr lang="en-US" sz="1600" b="1" dirty="0">
                <a:latin typeface="Arial"/>
                <a:ea typeface="Trebuchet MS" charset="0"/>
                <a:cs typeface="Arial"/>
              </a:rPr>
              <a:t>*</a:t>
            </a:r>
            <a:r>
              <a:rPr lang="en-US" sz="1600" b="1" dirty="0" err="1">
                <a:latin typeface="Arial"/>
                <a:ea typeface="Trebuchet MS" charset="0"/>
                <a:cs typeface="Arial"/>
              </a:rPr>
              <a:t>s</a:t>
            </a:r>
            <a:endParaRPr lang="en-US" sz="1600" b="1" dirty="0">
              <a:latin typeface="Arial"/>
              <a:ea typeface="Trebuchet MS" charset="0"/>
              <a:cs typeface="Arial"/>
            </a:endParaRPr>
          </a:p>
          <a:p>
            <a:pPr algn="r"/>
            <a:r>
              <a:rPr lang="en-US" sz="1600" b="1" dirty="0">
                <a:latin typeface="Arial"/>
                <a:ea typeface="Trebuchet MS" charset="0"/>
                <a:cs typeface="Arial"/>
              </a:rPr>
              <a:t>New </a:t>
            </a:r>
            <a:r>
              <a:rPr lang="en-US" sz="1600" b="1" dirty="0" err="1">
                <a:latin typeface="Arial"/>
                <a:ea typeface="Trebuchet MS" charset="0"/>
                <a:cs typeface="Arial"/>
              </a:rPr>
              <a:t>moRNAs</a:t>
            </a:r>
            <a:endParaRPr lang="en-US" sz="1600" b="1" dirty="0">
              <a:latin typeface="Arial"/>
              <a:ea typeface="Trebuchet MS" charset="0"/>
              <a:cs typeface="Arial"/>
            </a:endParaRPr>
          </a:p>
        </p:txBody>
      </p:sp>
      <p:sp>
        <p:nvSpPr>
          <p:cNvPr id="31" name="TextBox 66"/>
          <p:cNvSpPr txBox="1">
            <a:spLocks noChangeArrowheads="1"/>
          </p:cNvSpPr>
          <p:nvPr/>
        </p:nvSpPr>
        <p:spPr bwMode="auto">
          <a:xfrm>
            <a:off x="3103320" y="6085459"/>
            <a:ext cx="3429000" cy="357188"/>
          </a:xfrm>
          <a:prstGeom prst="rect">
            <a:avLst/>
          </a:prstGeom>
          <a:solidFill>
            <a:srgbClr val="5EC1C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miRNA precursor prediction</a:t>
            </a:r>
          </a:p>
        </p:txBody>
      </p:sp>
      <p:sp>
        <p:nvSpPr>
          <p:cNvPr id="34" name="TextBox 50"/>
          <p:cNvSpPr txBox="1">
            <a:spLocks noChangeArrowheads="1"/>
          </p:cNvSpPr>
          <p:nvPr/>
        </p:nvSpPr>
        <p:spPr bwMode="auto">
          <a:xfrm>
            <a:off x="652510" y="3202743"/>
            <a:ext cx="1884350" cy="338554"/>
          </a:xfrm>
          <a:prstGeom prst="rect">
            <a:avLst/>
          </a:prstGeom>
          <a:noFill/>
          <a:ln w="9525">
            <a:noFill/>
            <a:miter lim="800000"/>
            <a:headEnd/>
            <a:tailEnd/>
          </a:ln>
        </p:spPr>
        <p:txBody>
          <a:bodyPr wrap="none">
            <a:prstTxWarp prst="textNoShape">
              <a:avLst/>
            </a:prstTxWarp>
            <a:spAutoFit/>
          </a:bodyPr>
          <a:lstStyle/>
          <a:p>
            <a:pPr algn="r"/>
            <a:r>
              <a:rPr lang="en-US" sz="1600">
                <a:latin typeface="Arial"/>
                <a:ea typeface="Trebuchet MS" charset="0"/>
                <a:cs typeface="Arial"/>
              </a:rPr>
              <a:t>unmappable reads</a:t>
            </a:r>
          </a:p>
        </p:txBody>
      </p:sp>
      <p:sp>
        <p:nvSpPr>
          <p:cNvPr id="35" name="TextBox 50"/>
          <p:cNvSpPr txBox="1">
            <a:spLocks noChangeArrowheads="1"/>
          </p:cNvSpPr>
          <p:nvPr/>
        </p:nvSpPr>
        <p:spPr bwMode="auto">
          <a:xfrm>
            <a:off x="6549151" y="6094776"/>
            <a:ext cx="1110250"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miRDeep2</a:t>
            </a:r>
          </a:p>
        </p:txBody>
      </p:sp>
      <p:sp>
        <p:nvSpPr>
          <p:cNvPr id="36" name="TextBox 31"/>
          <p:cNvSpPr txBox="1">
            <a:spLocks noChangeArrowheads="1"/>
          </p:cNvSpPr>
          <p:nvPr/>
        </p:nvSpPr>
        <p:spPr bwMode="auto">
          <a:xfrm>
            <a:off x="3649196" y="1477413"/>
            <a:ext cx="2375683"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b="1" dirty="0">
                <a:latin typeface="Arial"/>
                <a:ea typeface="Trebuchet MS" charset="0"/>
                <a:cs typeface="Arial"/>
              </a:rPr>
              <a:t>Size selection (&lt; 40 </a:t>
            </a:r>
            <a:r>
              <a:rPr lang="en-US" sz="1600" b="1" dirty="0" err="1">
                <a:latin typeface="Arial"/>
                <a:ea typeface="Trebuchet MS" charset="0"/>
                <a:cs typeface="Arial"/>
              </a:rPr>
              <a:t>nt</a:t>
            </a:r>
            <a:r>
              <a:rPr lang="en-US" sz="1600" b="1" dirty="0">
                <a:latin typeface="Arial"/>
                <a:ea typeface="Trebuchet MS" charset="0"/>
                <a:cs typeface="Arial"/>
              </a:rPr>
              <a:t>)</a:t>
            </a:r>
          </a:p>
        </p:txBody>
      </p:sp>
      <p:sp>
        <p:nvSpPr>
          <p:cNvPr id="37" name="AutoShape 40"/>
          <p:cNvSpPr>
            <a:spLocks noChangeArrowheads="1"/>
          </p:cNvSpPr>
          <p:nvPr/>
        </p:nvSpPr>
        <p:spPr bwMode="auto">
          <a:xfrm flipH="1">
            <a:off x="3260145"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38" name="TextBox 50"/>
          <p:cNvSpPr txBox="1">
            <a:spLocks noChangeArrowheads="1"/>
          </p:cNvSpPr>
          <p:nvPr/>
        </p:nvSpPr>
        <p:spPr bwMode="auto">
          <a:xfrm>
            <a:off x="720938" y="4108149"/>
            <a:ext cx="1815922" cy="338554"/>
          </a:xfrm>
          <a:prstGeom prst="rect">
            <a:avLst/>
          </a:prstGeom>
          <a:noFill/>
          <a:ln w="9525">
            <a:noFill/>
            <a:miter lim="800000"/>
            <a:headEnd/>
            <a:tailEnd/>
          </a:ln>
        </p:spPr>
        <p:txBody>
          <a:bodyPr wrap="none">
            <a:prstTxWarp prst="textNoShape">
              <a:avLst/>
            </a:prstTxWarp>
            <a:spAutoFit/>
          </a:bodyPr>
          <a:lstStyle/>
          <a:p>
            <a:pPr algn="r"/>
            <a:r>
              <a:rPr lang="en-US" sz="1600" dirty="0">
                <a:latin typeface="Arial"/>
                <a:ea typeface="Trebuchet MS" charset="0"/>
                <a:cs typeface="Arial"/>
              </a:rPr>
              <a:t>repeat sequences</a:t>
            </a:r>
          </a:p>
        </p:txBody>
      </p:sp>
      <p:sp>
        <p:nvSpPr>
          <p:cNvPr id="39" name="AutoShape 40"/>
          <p:cNvSpPr>
            <a:spLocks noChangeArrowheads="1"/>
          </p:cNvSpPr>
          <p:nvPr/>
        </p:nvSpPr>
        <p:spPr bwMode="auto">
          <a:xfrm>
            <a:off x="2567098" y="4159384"/>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40" name="AutoShape 40"/>
          <p:cNvSpPr>
            <a:spLocks noChangeArrowheads="1"/>
          </p:cNvSpPr>
          <p:nvPr/>
        </p:nvSpPr>
        <p:spPr bwMode="auto">
          <a:xfrm>
            <a:off x="2570481" y="521684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Tree>
    <p:extLst>
      <p:ext uri="{BB962C8B-B14F-4D97-AF65-F5344CB8AC3E}">
        <p14:creationId xmlns:p14="http://schemas.microsoft.com/office/powerpoint/2010/main" val="1458214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2"/>
          <p:cNvGrpSpPr/>
          <p:nvPr/>
        </p:nvGrpSpPr>
        <p:grpSpPr>
          <a:xfrm>
            <a:off x="108550" y="3947227"/>
            <a:ext cx="5139844" cy="2826775"/>
            <a:chOff x="2577450" y="707906"/>
            <a:chExt cx="5120969" cy="2826775"/>
          </a:xfrm>
          <a:effectLst>
            <a:outerShdw blurRad="50800" dist="38100" dir="2700000" algn="tl" rotWithShape="0">
              <a:schemeClr val="tx2">
                <a:alpha val="43000"/>
              </a:schemeClr>
            </a:outerShdw>
          </a:effectLst>
        </p:grpSpPr>
        <p:grpSp>
          <p:nvGrpSpPr>
            <p:cNvPr id="4" name="Gruppo 22"/>
            <p:cNvGrpSpPr/>
            <p:nvPr/>
          </p:nvGrpSpPr>
          <p:grpSpPr>
            <a:xfrm>
              <a:off x="2599080" y="2005915"/>
              <a:ext cx="5099339" cy="1528766"/>
              <a:chOff x="2533199" y="864816"/>
              <a:chExt cx="6263836" cy="2025706"/>
            </a:xfrm>
          </p:grpSpPr>
          <p:pic>
            <p:nvPicPr>
              <p:cNvPr id="22" name="Immagine 21"/>
              <p:cNvPicPr>
                <a:picLocks noChangeAspect="1"/>
              </p:cNvPicPr>
              <p:nvPr/>
            </p:nvPicPr>
            <p:blipFill>
              <a:blip r:embed="rId3"/>
              <a:stretch>
                <a:fillRect/>
              </a:stretch>
            </p:blipFill>
            <p:spPr>
              <a:xfrm>
                <a:off x="2533199" y="1785623"/>
                <a:ext cx="6263836" cy="11048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a:blip r:embed="rId4"/>
              <a:stretch>
                <a:fillRect/>
              </a:stretch>
            </p:blipFill>
            <p:spPr>
              <a:xfrm>
                <a:off x="2533199" y="864816"/>
                <a:ext cx="5574553" cy="10667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grpSp>
          <p:nvGrpSpPr>
            <p:cNvPr id="5" name="Gruppo 19"/>
            <p:cNvGrpSpPr/>
            <p:nvPr/>
          </p:nvGrpSpPr>
          <p:grpSpPr>
            <a:xfrm>
              <a:off x="2577450" y="707906"/>
              <a:ext cx="4198677" cy="1286814"/>
              <a:chOff x="3096574" y="659121"/>
              <a:chExt cx="4413015" cy="1430814"/>
            </a:xfrm>
            <a:effectLst>
              <a:outerShdw blurRad="50800" dist="38100" dir="2700000" algn="br">
                <a:srgbClr val="000000">
                  <a:alpha val="43000"/>
                </a:srgbClr>
              </a:outerShdw>
            </a:effectLst>
          </p:grpSpPr>
          <p:pic>
            <p:nvPicPr>
              <p:cNvPr id="14" name="Immagine 5" descr="Picture 41.png"/>
              <p:cNvPicPr>
                <a:picLocks noChangeAspect="1"/>
              </p:cNvPicPr>
              <p:nvPr/>
            </p:nvPicPr>
            <p:blipFill>
              <a:blip r:embed="rId5"/>
              <a:srcRect/>
              <a:stretch>
                <a:fillRect/>
              </a:stretch>
            </p:blipFill>
            <p:spPr bwMode="auto">
              <a:xfrm>
                <a:off x="4151764" y="659121"/>
                <a:ext cx="3357825" cy="1419688"/>
              </a:xfrm>
              <a:prstGeom prst="rect">
                <a:avLst/>
              </a:prstGeom>
              <a:solidFill>
                <a:schemeClr val="bg1"/>
              </a:solidFill>
              <a:ln w="38100">
                <a:noFill/>
                <a:round/>
                <a:headEnd/>
                <a:tailEnd/>
              </a:ln>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a:stretch>
                <a:fillRect/>
              </a:stretch>
            </p:blipFill>
            <p:spPr>
              <a:xfrm>
                <a:off x="3096574" y="676097"/>
                <a:ext cx="1085835" cy="1413838"/>
              </a:xfrm>
              <a:prstGeom prst="rect">
                <a:avLst/>
              </a:prstGeom>
              <a:effectLst>
                <a:outerShdw blurRad="50800" dist="38100" dir="2700000" algn="tl" rotWithShape="0">
                  <a:prstClr val="black">
                    <a:alpha val="40000"/>
                  </a:prstClr>
                </a:outerShdw>
              </a:effectLst>
            </p:spPr>
          </p:pic>
        </p:grpSp>
      </p:grpSp>
      <p:sp>
        <p:nvSpPr>
          <p:cNvPr id="19" name="Rettangolo 18"/>
          <p:cNvSpPr/>
          <p:nvPr/>
        </p:nvSpPr>
        <p:spPr>
          <a:xfrm>
            <a:off x="0" y="18149"/>
            <a:ext cx="9144000" cy="646331"/>
          </a:xfrm>
          <a:prstGeom prst="rect">
            <a:avLst/>
          </a:prstGeom>
        </p:spPr>
        <p:txBody>
          <a:bodyPr wrap="square">
            <a:spAutoFit/>
          </a:bodyPr>
          <a:lstStyle/>
          <a:p>
            <a:pPr algn="ctr"/>
            <a:r>
              <a:rPr lang="it-IT" sz="3600" b="1" dirty="0">
                <a:solidFill>
                  <a:srgbClr val="0000FF"/>
                </a:solidFill>
                <a:effectLst>
                  <a:outerShdw blurRad="50800" dist="38100" dir="2700000">
                    <a:srgbClr val="000000">
                      <a:alpha val="43000"/>
                    </a:srgbClr>
                  </a:outerShdw>
                </a:effectLst>
                <a:latin typeface="Arial"/>
                <a:cs typeface="Arial"/>
              </a:rPr>
              <a:t>Small RNA-</a:t>
            </a:r>
            <a:r>
              <a:rPr lang="it-IT" sz="3600" b="1" dirty="0" err="1">
                <a:solidFill>
                  <a:srgbClr val="0000FF"/>
                </a:solidFill>
                <a:effectLst>
                  <a:outerShdw blurRad="50800" dist="38100" dir="2700000">
                    <a:srgbClr val="000000">
                      <a:alpha val="43000"/>
                    </a:srgbClr>
                  </a:outerShdw>
                </a:effectLst>
                <a:latin typeface="Arial"/>
                <a:cs typeface="Arial"/>
              </a:rPr>
              <a:t>seq</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main</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results</a:t>
            </a:r>
            <a:r>
              <a:rPr lang="it-IT" sz="3600" b="1" dirty="0">
                <a:solidFill>
                  <a:srgbClr val="0000FF"/>
                </a:solidFill>
                <a:effectLst>
                  <a:outerShdw blurRad="50800" dist="38100" dir="2700000">
                    <a:srgbClr val="000000">
                      <a:alpha val="43000"/>
                    </a:srgbClr>
                  </a:outerShdw>
                </a:effectLst>
                <a:latin typeface="Arial"/>
                <a:cs typeface="Arial"/>
              </a:rPr>
              <a:t>  </a:t>
            </a:r>
            <a:endParaRPr lang="it-IT" sz="3600" dirty="0">
              <a:solidFill>
                <a:srgbClr val="0000FF"/>
              </a:solidFill>
            </a:endParaRPr>
          </a:p>
        </p:txBody>
      </p:sp>
      <p:grpSp>
        <p:nvGrpSpPr>
          <p:cNvPr id="20" name="Gruppo 5"/>
          <p:cNvGrpSpPr/>
          <p:nvPr/>
        </p:nvGrpSpPr>
        <p:grpSpPr>
          <a:xfrm>
            <a:off x="8014942" y="6643726"/>
            <a:ext cx="1110518" cy="205003"/>
            <a:chOff x="4644431" y="5612926"/>
            <a:chExt cx="1110518" cy="374299"/>
          </a:xfrm>
        </p:grpSpPr>
        <p:sp>
          <p:nvSpPr>
            <p:cNvPr id="23" name="CasellaDiTesto 22"/>
            <p:cNvSpPr txBox="1"/>
            <p:nvPr/>
          </p:nvSpPr>
          <p:spPr>
            <a:xfrm>
              <a:off x="4644431" y="5612933"/>
              <a:ext cx="760159" cy="374292"/>
            </a:xfrm>
            <a:prstGeom prst="rect">
              <a:avLst/>
            </a:prstGeom>
            <a:solidFill>
              <a:srgbClr val="FAC223"/>
            </a:solidFill>
          </p:spPr>
          <p:txBody>
            <a:bodyPr wrap="square" rtlCol="0" anchor="ctr">
              <a:spAutoFit/>
            </a:bodyPr>
            <a:lstStyle/>
            <a:p>
              <a:r>
                <a:rPr lang="it-IT" sz="1200" b="1" dirty="0">
                  <a:solidFill>
                    <a:srgbClr val="175792"/>
                  </a:solidFill>
                  <a:latin typeface="Arial"/>
                  <a:cs typeface="Arial"/>
                </a:rPr>
                <a:t>I-BFM</a:t>
              </a:r>
              <a:endParaRPr lang="it-IT" sz="1200" b="1" dirty="0">
                <a:solidFill>
                  <a:srgbClr val="FAC223"/>
                </a:solidFill>
                <a:latin typeface="Arial"/>
                <a:cs typeface="Arial"/>
              </a:endParaRPr>
            </a:p>
          </p:txBody>
        </p:sp>
        <p:sp>
          <p:nvSpPr>
            <p:cNvPr id="25" name="CasellaDiTesto 24"/>
            <p:cNvSpPr txBox="1"/>
            <p:nvPr/>
          </p:nvSpPr>
          <p:spPr>
            <a:xfrm>
              <a:off x="5219190" y="5612926"/>
              <a:ext cx="535759" cy="374292"/>
            </a:xfrm>
            <a:prstGeom prst="rect">
              <a:avLst/>
            </a:prstGeom>
            <a:solidFill>
              <a:srgbClr val="175792"/>
            </a:solidFill>
          </p:spPr>
          <p:txBody>
            <a:bodyPr wrap="square" rtlCol="0" anchor="ctr">
              <a:spAutoFit/>
            </a:bodyPr>
            <a:lstStyle/>
            <a:p>
              <a:r>
                <a:rPr lang="it-IT" sz="1200" b="1" dirty="0">
                  <a:solidFill>
                    <a:srgbClr val="FAC223"/>
                  </a:solidFill>
                  <a:latin typeface="Arial"/>
                  <a:cs typeface="Arial"/>
                </a:rPr>
                <a:t>2013</a:t>
              </a:r>
            </a:p>
          </p:txBody>
        </p:sp>
      </p:grpSp>
      <p:grpSp>
        <p:nvGrpSpPr>
          <p:cNvPr id="16" name="Gruppo 43"/>
          <p:cNvGrpSpPr>
            <a:grpSpLocks noChangeAspect="1"/>
          </p:cNvGrpSpPr>
          <p:nvPr/>
        </p:nvGrpSpPr>
        <p:grpSpPr bwMode="auto">
          <a:xfrm>
            <a:off x="5367799" y="1084357"/>
            <a:ext cx="3710560" cy="1170518"/>
            <a:chOff x="3962740" y="650771"/>
            <a:chExt cx="5349113" cy="1856277"/>
          </a:xfrm>
        </p:grpSpPr>
        <p:sp>
          <p:nvSpPr>
            <p:cNvPr id="17" name="Rettangolo 16"/>
            <p:cNvSpPr/>
            <p:nvPr/>
          </p:nvSpPr>
          <p:spPr>
            <a:xfrm>
              <a:off x="3962740" y="650771"/>
              <a:ext cx="5349113" cy="185627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pic>
          <p:nvPicPr>
            <p:cNvPr id="21" name="Immagine 32"/>
            <p:cNvPicPr>
              <a:picLocks noChangeAspect="1"/>
            </p:cNvPicPr>
            <p:nvPr/>
          </p:nvPicPr>
          <p:blipFill>
            <a:blip r:embed="rId7"/>
            <a:srcRect/>
            <a:stretch>
              <a:fillRect/>
            </a:stretch>
          </p:blipFill>
          <p:spPr bwMode="auto">
            <a:xfrm>
              <a:off x="4084965" y="1233905"/>
              <a:ext cx="5134018" cy="1271900"/>
            </a:xfrm>
            <a:prstGeom prst="rect">
              <a:avLst/>
            </a:prstGeom>
            <a:noFill/>
            <a:ln w="9525">
              <a:noFill/>
              <a:miter lim="800000"/>
              <a:headEnd/>
              <a:tailEnd/>
            </a:ln>
          </p:spPr>
        </p:pic>
        <p:sp>
          <p:nvSpPr>
            <p:cNvPr id="26" name="Rettangolo 33"/>
            <p:cNvSpPr>
              <a:spLocks noChangeArrowheads="1"/>
            </p:cNvSpPr>
            <p:nvPr/>
          </p:nvSpPr>
          <p:spPr bwMode="auto">
            <a:xfrm>
              <a:off x="4405539" y="806442"/>
              <a:ext cx="3905706" cy="469106"/>
            </a:xfrm>
            <a:prstGeom prst="rect">
              <a:avLst/>
            </a:prstGeom>
            <a:noFill/>
            <a:ln w="9525">
              <a:noFill/>
              <a:miter lim="800000"/>
              <a:headEnd/>
              <a:tailEnd/>
            </a:ln>
          </p:spPr>
          <p:txBody>
            <a:bodyPr wrap="none">
              <a:prstTxWarp prst="textNoShape">
                <a:avLst/>
              </a:prstTxWarp>
              <a:spAutoFit/>
            </a:bodyPr>
            <a:lstStyle/>
            <a:p>
              <a:pPr algn="ctr"/>
              <a:r>
                <a:rPr lang="en-US" b="1" dirty="0">
                  <a:latin typeface="Arial"/>
                  <a:ea typeface="Arial" charset="0"/>
                  <a:cs typeface="Arial" charset="0"/>
                </a:rPr>
                <a:t>Sister </a:t>
              </a:r>
              <a:r>
                <a:rPr lang="en-US" b="1" dirty="0" err="1">
                  <a:latin typeface="Arial"/>
                  <a:ea typeface="Arial" charset="0"/>
                  <a:cs typeface="Arial" charset="0"/>
                </a:rPr>
                <a:t>miRNA</a:t>
              </a:r>
              <a:r>
                <a:rPr lang="en-US" b="1" dirty="0">
                  <a:latin typeface="Arial"/>
                  <a:ea typeface="Arial" charset="0"/>
                  <a:cs typeface="Arial" charset="0"/>
                </a:rPr>
                <a:t> pair (</a:t>
              </a:r>
              <a:r>
                <a:rPr lang="en-US" b="1" dirty="0" err="1">
                  <a:solidFill>
                    <a:srgbClr val="FF0000"/>
                  </a:solidFill>
                  <a:latin typeface="Arial"/>
                  <a:ea typeface="Arial" charset="0"/>
                  <a:cs typeface="Arial" charset="0"/>
                </a:rPr>
                <a:t>miR</a:t>
              </a:r>
              <a:r>
                <a:rPr lang="en-US" b="1" dirty="0" err="1">
                  <a:latin typeface="Arial"/>
                  <a:ea typeface="Arial" charset="0"/>
                  <a:cs typeface="Arial" charset="0"/>
                </a:rPr>
                <a:t>/</a:t>
              </a:r>
              <a:r>
                <a:rPr lang="en-US" b="1" dirty="0" err="1">
                  <a:solidFill>
                    <a:srgbClr val="0000FF"/>
                  </a:solidFill>
                  <a:latin typeface="Arial"/>
                  <a:ea typeface="Arial" charset="0"/>
                  <a:cs typeface="Arial" charset="0"/>
                </a:rPr>
                <a:t>miR</a:t>
              </a:r>
              <a:r>
                <a:rPr lang="en-US" b="1" dirty="0">
                  <a:solidFill>
                    <a:srgbClr val="0000FF"/>
                  </a:solidFill>
                  <a:latin typeface="Arial"/>
                  <a:ea typeface="Arial" charset="0"/>
                  <a:cs typeface="Arial" charset="0"/>
                </a:rPr>
                <a:t>*</a:t>
              </a:r>
              <a:r>
                <a:rPr lang="en-US" b="1" dirty="0">
                  <a:latin typeface="Arial"/>
                  <a:ea typeface="Arial" charset="0"/>
                  <a:cs typeface="Arial" charset="0"/>
                </a:rPr>
                <a:t>)</a:t>
              </a:r>
            </a:p>
          </p:txBody>
        </p:sp>
      </p:grpSp>
      <p:grpSp>
        <p:nvGrpSpPr>
          <p:cNvPr id="27" name="Gruppo 42"/>
          <p:cNvGrpSpPr>
            <a:grpSpLocks/>
          </p:cNvGrpSpPr>
          <p:nvPr/>
        </p:nvGrpSpPr>
        <p:grpSpPr bwMode="auto">
          <a:xfrm>
            <a:off x="5302668" y="2380650"/>
            <a:ext cx="3866211" cy="4186964"/>
            <a:chOff x="5519194" y="554351"/>
            <a:chExt cx="3492024" cy="3246056"/>
          </a:xfrm>
        </p:grpSpPr>
        <p:grpSp>
          <p:nvGrpSpPr>
            <p:cNvPr id="28" name="Gruppo 15"/>
            <p:cNvGrpSpPr>
              <a:grpSpLocks noChangeAspect="1"/>
            </p:cNvGrpSpPr>
            <p:nvPr/>
          </p:nvGrpSpPr>
          <p:grpSpPr bwMode="auto">
            <a:xfrm>
              <a:off x="5519194" y="554351"/>
              <a:ext cx="3492024" cy="3246056"/>
              <a:chOff x="38765" y="556303"/>
              <a:chExt cx="4386305" cy="4482060"/>
            </a:xfrm>
          </p:grpSpPr>
          <p:pic>
            <p:nvPicPr>
              <p:cNvPr id="31" name="Immagine 36" descr="hsa-mir-152-ext_exact_counts.png"/>
              <p:cNvPicPr>
                <a:picLocks noChangeAspect="1"/>
              </p:cNvPicPr>
              <p:nvPr/>
            </p:nvPicPr>
            <p:blipFill rotWithShape="1">
              <a:blip r:embed="rId8"/>
              <a:srcRect r="2137"/>
              <a:stretch/>
            </p:blipFill>
            <p:spPr bwMode="auto">
              <a:xfrm>
                <a:off x="38765" y="556303"/>
                <a:ext cx="4386305" cy="4482060"/>
              </a:xfrm>
              <a:prstGeom prst="rect">
                <a:avLst/>
              </a:prstGeom>
              <a:noFill/>
              <a:ln w="9525">
                <a:noFill/>
                <a:miter lim="800000"/>
                <a:headEnd/>
                <a:tailEnd/>
              </a:ln>
            </p:spPr>
          </p:pic>
          <p:sp>
            <p:nvSpPr>
              <p:cNvPr id="32" name="Rettangolo 37"/>
              <p:cNvSpPr>
                <a:spLocks noChangeArrowheads="1"/>
              </p:cNvSpPr>
              <p:nvPr/>
            </p:nvSpPr>
            <p:spPr bwMode="auto">
              <a:xfrm rot="16200000">
                <a:off x="-1477674" y="2578958"/>
                <a:ext cx="3535243" cy="419016"/>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Arial"/>
                    <a:ea typeface="Arial" charset="0"/>
                    <a:cs typeface="Arial" charset="0"/>
                  </a:rPr>
                  <a:t>Expression</a:t>
                </a:r>
                <a:r>
                  <a:rPr lang="en-US" dirty="0">
                    <a:solidFill>
                      <a:srgbClr val="000000"/>
                    </a:solidFill>
                    <a:latin typeface="Arial"/>
                    <a:ea typeface="Arial" charset="0"/>
                    <a:cs typeface="Arial" charset="0"/>
                  </a:rPr>
                  <a:t> (log</a:t>
                </a:r>
                <a:r>
                  <a:rPr lang="en-US" baseline="-25000" dirty="0">
                    <a:solidFill>
                      <a:srgbClr val="000000"/>
                    </a:solidFill>
                    <a:latin typeface="Arial"/>
                    <a:ea typeface="Arial" charset="0"/>
                    <a:cs typeface="Arial" charset="0"/>
                  </a:rPr>
                  <a:t>10</a:t>
                </a:r>
                <a:r>
                  <a:rPr lang="en-US" dirty="0">
                    <a:solidFill>
                      <a:srgbClr val="000000"/>
                    </a:solidFill>
                    <a:latin typeface="Arial"/>
                    <a:ea typeface="Arial" charset="0"/>
                    <a:cs typeface="Arial" charset="0"/>
                  </a:rPr>
                  <a:t> of read count </a:t>
                </a:r>
                <a:endParaRPr lang="it-IT" dirty="0">
                  <a:solidFill>
                    <a:srgbClr val="000000"/>
                  </a:solidFill>
                  <a:latin typeface="Arial"/>
                </a:endParaRPr>
              </a:p>
            </p:txBody>
          </p:sp>
          <p:sp>
            <p:nvSpPr>
              <p:cNvPr id="33" name="Text Box 22"/>
              <p:cNvSpPr txBox="1">
                <a:spLocks noChangeArrowheads="1"/>
              </p:cNvSpPr>
              <p:nvPr/>
            </p:nvSpPr>
            <p:spPr bwMode="auto">
              <a:xfrm>
                <a:off x="119807" y="567154"/>
                <a:ext cx="4266730" cy="3055423"/>
              </a:xfrm>
              <a:prstGeom prst="rect">
                <a:avLst/>
              </a:prstGeom>
              <a:noFill/>
              <a:ln w="9525">
                <a:noFill/>
                <a:miter lim="800000"/>
                <a:headEnd/>
                <a:tailEnd/>
              </a:ln>
            </p:spPr>
            <p:txBody>
              <a:bodyPr>
                <a:prstTxWarp prst="textNoShape">
                  <a:avLst/>
                </a:prstTxWarp>
                <a:spAutoFit/>
              </a:bodyPr>
              <a:lstStyle/>
              <a:p>
                <a:pPr algn="ctr"/>
                <a:r>
                  <a:rPr lang="en-US" sz="1600" b="1" dirty="0">
                    <a:latin typeface="Arial"/>
                    <a:ea typeface="Arial" charset="0"/>
                    <a:cs typeface="Arial" charset="0"/>
                  </a:rPr>
                  <a:t>Reads to hairpin locus alignment</a:t>
                </a: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dirty="0">
                  <a:latin typeface="Arial"/>
                  <a:ea typeface="Arial" charset="0"/>
                  <a:cs typeface="Arial" charset="0"/>
                </a:endParaRPr>
              </a:p>
            </p:txBody>
          </p:sp>
        </p:grpSp>
        <p:sp>
          <p:nvSpPr>
            <p:cNvPr id="30" name="Rettangolo 41"/>
            <p:cNvSpPr>
              <a:spLocks noChangeArrowheads="1"/>
            </p:cNvSpPr>
            <p:nvPr/>
          </p:nvSpPr>
          <p:spPr bwMode="auto">
            <a:xfrm>
              <a:off x="5701224" y="1289310"/>
              <a:ext cx="1889747" cy="603502"/>
            </a:xfrm>
            <a:prstGeom prst="rect">
              <a:avLst/>
            </a:prstGeom>
            <a:noFill/>
            <a:ln w="9525">
              <a:noFill/>
              <a:miter lim="800000"/>
              <a:headEnd/>
              <a:tailEnd/>
            </a:ln>
          </p:spPr>
          <p:txBody>
            <a:bodyPr>
              <a:prstTxWarp prst="textNoShape">
                <a:avLst/>
              </a:prstTxWarp>
              <a:spAutoFit/>
            </a:bodyPr>
            <a:lstStyle/>
            <a:p>
              <a:pPr algn="ctr"/>
              <a:r>
                <a:rPr lang="en-US" sz="1600" b="1" dirty="0">
                  <a:solidFill>
                    <a:srgbClr val="0000FF"/>
                  </a:solidFill>
                  <a:latin typeface="Arial"/>
                  <a:ea typeface="Arial" charset="0"/>
                  <a:cs typeface="Arial" charset="0"/>
                </a:rPr>
                <a:t>New </a:t>
              </a:r>
              <a:r>
                <a:rPr lang="en-US" sz="1600" b="1" dirty="0" err="1">
                  <a:solidFill>
                    <a:srgbClr val="0000FF"/>
                  </a:solidFill>
                  <a:latin typeface="Arial"/>
                  <a:ea typeface="Arial" charset="0"/>
                  <a:cs typeface="Arial" charset="0"/>
                </a:rPr>
                <a:t>miRNA</a:t>
              </a:r>
              <a:r>
                <a:rPr lang="en-US" sz="1600" b="1" dirty="0">
                  <a:solidFill>
                    <a:srgbClr val="0000FF"/>
                  </a:solidFill>
                  <a:latin typeface="Arial"/>
                  <a:ea typeface="Arial" charset="0"/>
                  <a:cs typeface="Arial" charset="0"/>
                </a:rPr>
                <a:t>* discovered</a:t>
              </a:r>
            </a:p>
            <a:p>
              <a:pPr algn="ctr"/>
              <a:r>
                <a:rPr lang="en-US" sz="1600" b="1" dirty="0">
                  <a:solidFill>
                    <a:srgbClr val="0000FF"/>
                  </a:solidFill>
                  <a:latin typeface="Arial"/>
                  <a:ea typeface="Arial" charset="0"/>
                  <a:cs typeface="Arial" charset="0"/>
                </a:rPr>
                <a:t>and quantified</a:t>
              </a:r>
            </a:p>
          </p:txBody>
        </p:sp>
      </p:grpSp>
      <p:sp>
        <p:nvSpPr>
          <p:cNvPr id="34" name="Freccia giù 33"/>
          <p:cNvSpPr>
            <a:spLocks noChangeAspect="1"/>
          </p:cNvSpPr>
          <p:nvPr/>
        </p:nvSpPr>
        <p:spPr bwMode="auto">
          <a:xfrm rot="1435245" flipH="1">
            <a:off x="7966681" y="3688240"/>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35" name="Rettangolo 41"/>
          <p:cNvSpPr>
            <a:spLocks noChangeArrowheads="1"/>
          </p:cNvSpPr>
          <p:nvPr/>
        </p:nvSpPr>
        <p:spPr bwMode="auto">
          <a:xfrm>
            <a:off x="6850364" y="2843908"/>
            <a:ext cx="2431704" cy="830997"/>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0000"/>
                </a:solidFill>
                <a:latin typeface="Arial"/>
                <a:ea typeface="Arial" charset="0"/>
                <a:cs typeface="Arial" charset="0"/>
              </a:rPr>
              <a:t>Known </a:t>
            </a:r>
            <a:r>
              <a:rPr lang="en-US" sz="1600" b="1" dirty="0" err="1">
                <a:solidFill>
                  <a:srgbClr val="FF0000"/>
                </a:solidFill>
                <a:latin typeface="Arial"/>
                <a:ea typeface="Arial" charset="0"/>
                <a:cs typeface="Arial" charset="0"/>
              </a:rPr>
              <a:t>miRNA</a:t>
            </a:r>
            <a:endParaRPr lang="en-US" sz="1600" b="1" dirty="0">
              <a:solidFill>
                <a:srgbClr val="FF0000"/>
              </a:solidFill>
              <a:latin typeface="Arial"/>
              <a:ea typeface="Arial" charset="0"/>
              <a:cs typeface="Arial" charset="0"/>
            </a:endParaRPr>
          </a:p>
          <a:p>
            <a:pPr algn="ctr"/>
            <a:r>
              <a:rPr lang="en-US" sz="1600" b="1" dirty="0">
                <a:solidFill>
                  <a:srgbClr val="FF0000"/>
                </a:solidFill>
                <a:latin typeface="Arial"/>
                <a:ea typeface="Arial" charset="0"/>
                <a:cs typeface="Arial" charset="0"/>
              </a:rPr>
              <a:t>Expression quantification</a:t>
            </a:r>
          </a:p>
        </p:txBody>
      </p:sp>
      <p:sp>
        <p:nvSpPr>
          <p:cNvPr id="36" name="Rettangolo 35"/>
          <p:cNvSpPr/>
          <p:nvPr/>
        </p:nvSpPr>
        <p:spPr>
          <a:xfrm>
            <a:off x="6312435" y="6267422"/>
            <a:ext cx="1993905" cy="369332"/>
          </a:xfrm>
          <a:prstGeom prst="rect">
            <a:avLst/>
          </a:prstGeom>
        </p:spPr>
        <p:txBody>
          <a:bodyPr wrap="none">
            <a:spAutoFit/>
          </a:bodyPr>
          <a:lstStyle/>
          <a:p>
            <a:pPr algn="ctr"/>
            <a:r>
              <a:rPr lang="en-US" dirty="0" err="1">
                <a:latin typeface="Arial"/>
                <a:ea typeface="Arial" charset="0"/>
                <a:cs typeface="Arial" charset="0"/>
              </a:rPr>
              <a:t>nt</a:t>
            </a:r>
            <a:r>
              <a:rPr lang="en-US" dirty="0">
                <a:latin typeface="Arial"/>
                <a:ea typeface="Arial" charset="0"/>
                <a:cs typeface="Arial" charset="0"/>
              </a:rPr>
              <a:t> of hairpin locus</a:t>
            </a:r>
          </a:p>
        </p:txBody>
      </p:sp>
      <p:sp>
        <p:nvSpPr>
          <p:cNvPr id="37" name="Freccia giù 36"/>
          <p:cNvSpPr>
            <a:spLocks noChangeAspect="1"/>
          </p:cNvSpPr>
          <p:nvPr/>
        </p:nvSpPr>
        <p:spPr bwMode="auto">
          <a:xfrm rot="20164755">
            <a:off x="6241163" y="4183725"/>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24" name="Rectangle 4"/>
          <p:cNvSpPr>
            <a:spLocks noChangeArrowheads="1"/>
          </p:cNvSpPr>
          <p:nvPr/>
        </p:nvSpPr>
        <p:spPr bwMode="auto">
          <a:xfrm>
            <a:off x="86840" y="726176"/>
            <a:ext cx="5198286" cy="3123932"/>
          </a:xfrm>
          <a:prstGeom prst="rect">
            <a:avLst/>
          </a:prstGeom>
          <a:solidFill>
            <a:srgbClr val="FFFFFF"/>
          </a:solidFill>
          <a:ln w="9525">
            <a:noFill/>
            <a:miter lim="800000"/>
            <a:headEnd/>
            <a:tailEnd/>
          </a:ln>
          <a:effectLst>
            <a:outerShdw blurRad="50800" dist="38100" dir="2700000">
              <a:srgbClr val="000000">
                <a:alpha val="43000"/>
              </a:srgbClr>
            </a:outerShdw>
          </a:effectLst>
        </p:spPr>
        <p:txBody>
          <a:bodyPr wrap="square" anchor="ctr">
            <a:prstTxWarp prst="textNoShape">
              <a:avLst/>
            </a:prstTxWarp>
            <a:spAutoFit/>
          </a:bodyPr>
          <a:lstStyle/>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of </a:t>
            </a:r>
            <a:r>
              <a:rPr lang="it-IT" sz="2600" dirty="0" err="1">
                <a:latin typeface="Arial"/>
                <a:ea typeface="Arial" charset="0"/>
                <a:cs typeface="Arial"/>
              </a:rPr>
              <a:t>hundreds</a:t>
            </a:r>
            <a:r>
              <a:rPr lang="it-IT" sz="2600" dirty="0">
                <a:latin typeface="Arial"/>
                <a:ea typeface="Arial" charset="0"/>
                <a:cs typeface="Arial"/>
              </a:rPr>
              <a:t> of new </a:t>
            </a:r>
            <a:r>
              <a:rPr lang="it-IT" sz="2600" dirty="0" err="1">
                <a:latin typeface="Arial"/>
                <a:ea typeface="Arial" charset="0"/>
                <a:cs typeface="Arial"/>
              </a:rPr>
              <a:t>miRs</a:t>
            </a:r>
            <a:r>
              <a:rPr lang="it-IT" sz="2000" dirty="0">
                <a:solidFill>
                  <a:srgbClr val="0000FF"/>
                </a:solidFill>
                <a:latin typeface="Chalkboard"/>
                <a:ea typeface="Arial" charset="0"/>
                <a:cs typeface="Chalkboard"/>
              </a:rPr>
              <a:t> </a:t>
            </a:r>
            <a:r>
              <a:rPr lang="it-IT" sz="2000" dirty="0">
                <a:solidFill>
                  <a:srgbClr val="0000FF"/>
                </a:solidFill>
                <a:latin typeface="Chalkboard"/>
                <a:cs typeface="Chalkboard"/>
              </a:rPr>
              <a:t>-&gt; 2042 </a:t>
            </a:r>
            <a:r>
              <a:rPr lang="it-IT" sz="2000" dirty="0" err="1">
                <a:solidFill>
                  <a:srgbClr val="0000FF"/>
                </a:solidFill>
                <a:latin typeface="Chalkboard"/>
                <a:cs typeface="Chalkboard"/>
              </a:rPr>
              <a:t>matures</a:t>
            </a:r>
            <a:r>
              <a:rPr lang="it-IT" sz="2000" dirty="0">
                <a:solidFill>
                  <a:srgbClr val="0000FF"/>
                </a:solidFill>
                <a:latin typeface="Chalkboard"/>
                <a:cs typeface="Chalkboard"/>
              </a:rPr>
              <a:t> in </a:t>
            </a:r>
            <a:r>
              <a:rPr lang="it-IT" sz="2000" dirty="0" err="1">
                <a:solidFill>
                  <a:srgbClr val="0000FF"/>
                </a:solidFill>
                <a:latin typeface="Chalkboard"/>
                <a:cs typeface="Chalkboard"/>
              </a:rPr>
              <a:t>miRBase</a:t>
            </a:r>
            <a:r>
              <a:rPr lang="it-IT" sz="2000" dirty="0">
                <a:solidFill>
                  <a:srgbClr val="0000FF"/>
                </a:solidFill>
                <a:latin typeface="Chalkboard"/>
                <a:cs typeface="Chalkboard"/>
              </a:rPr>
              <a:t> v.19</a:t>
            </a:r>
            <a:endParaRPr lang="it-IT" sz="2000" dirty="0">
              <a:solidFill>
                <a:srgbClr val="0000FF"/>
              </a:solidFill>
              <a:latin typeface="Chalkboard"/>
              <a:ea typeface="Arial" charset="0"/>
              <a:cs typeface="Chalkboard"/>
            </a:endParaRP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Importance</a:t>
            </a:r>
            <a:r>
              <a:rPr lang="it-IT" sz="2600" dirty="0">
                <a:latin typeface="Arial"/>
                <a:ea typeface="Arial" charset="0"/>
                <a:cs typeface="Arial"/>
              </a:rPr>
              <a:t> of </a:t>
            </a:r>
            <a:r>
              <a:rPr lang="it-IT" sz="2600" dirty="0" err="1">
                <a:latin typeface="Arial"/>
                <a:ea typeface="Arial" charset="0"/>
                <a:cs typeface="Arial"/>
              </a:rPr>
              <a:t>miR</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sequence</a:t>
            </a:r>
            <a:r>
              <a:rPr lang="it-IT" sz="2600" dirty="0">
                <a:latin typeface="Arial"/>
                <a:ea typeface="Arial" charset="0"/>
                <a:cs typeface="Arial"/>
              </a:rPr>
              <a:t> </a:t>
            </a:r>
            <a:r>
              <a:rPr lang="it-IT" sz="2600" dirty="0" err="1">
                <a:latin typeface="Arial"/>
                <a:ea typeface="Arial" charset="0"/>
                <a:cs typeface="Arial"/>
              </a:rPr>
              <a:t>variability</a:t>
            </a:r>
            <a:r>
              <a:rPr lang="it-IT" sz="2600" dirty="0">
                <a:latin typeface="Arial"/>
                <a:ea typeface="Arial" charset="0"/>
                <a:cs typeface="Arial"/>
              </a:rPr>
              <a:t> (</a:t>
            </a:r>
            <a:r>
              <a:rPr lang="it-IT" sz="2600" dirty="0" err="1">
                <a:latin typeface="Arial"/>
                <a:ea typeface="Arial" charset="0"/>
                <a:cs typeface="Arial"/>
              </a:rPr>
              <a:t>isomiRs</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Evidences</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non-canonical</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biogenesis</a:t>
            </a:r>
            <a:endParaRPr lang="it-IT" sz="2600" dirty="0">
              <a:latin typeface="Arial"/>
              <a:ea typeface="Arial" charset="0"/>
              <a:cs typeface="Arial"/>
            </a:endParaRPr>
          </a:p>
        </p:txBody>
      </p:sp>
    </p:spTree>
    <p:extLst>
      <p:ext uri="{BB962C8B-B14F-4D97-AF65-F5344CB8AC3E}">
        <p14:creationId xmlns:p14="http://schemas.microsoft.com/office/powerpoint/2010/main" val="3547523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4-09 at 12.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17" y="1454644"/>
            <a:ext cx="4134581" cy="5250949"/>
          </a:xfrm>
          <a:prstGeom prst="rect">
            <a:avLst/>
          </a:prstGeom>
          <a:ln>
            <a:noFill/>
          </a:ln>
          <a:effectLst>
            <a:softEdge rad="112500"/>
          </a:effectLst>
        </p:spPr>
      </p:pic>
      <p:sp>
        <p:nvSpPr>
          <p:cNvPr id="6" name="CasellaDiTesto 5"/>
          <p:cNvSpPr txBox="1"/>
          <p:nvPr/>
        </p:nvSpPr>
        <p:spPr>
          <a:xfrm>
            <a:off x="23076" y="4839428"/>
            <a:ext cx="5154770" cy="3247043"/>
          </a:xfrm>
          <a:prstGeom prst="rect">
            <a:avLst/>
          </a:prstGeom>
          <a:noFill/>
        </p:spPr>
        <p:txBody>
          <a:bodyPr wrap="square" rtlCol="0">
            <a:spAutoFit/>
          </a:bodyPr>
          <a:lstStyle/>
          <a:p>
            <a:pPr marL="285750" indent="-285750">
              <a:spcAft>
                <a:spcPts val="600"/>
              </a:spcAft>
              <a:buFont typeface="Arial"/>
              <a:buChar char="•"/>
            </a:pPr>
            <a:r>
              <a:rPr lang="it-IT" sz="2800" dirty="0" err="1">
                <a:latin typeface="Arial"/>
                <a:cs typeface="Arial"/>
              </a:rPr>
              <a:t>Support</a:t>
            </a:r>
            <a:r>
              <a:rPr lang="it-IT" sz="2800" dirty="0">
                <a:latin typeface="Arial"/>
                <a:cs typeface="Arial"/>
              </a:rPr>
              <a:t> of </a:t>
            </a:r>
            <a:r>
              <a:rPr lang="it-IT" sz="2800" dirty="0" err="1">
                <a:latin typeface="Arial"/>
                <a:cs typeface="Arial"/>
              </a:rPr>
              <a:t>novel</a:t>
            </a:r>
            <a:r>
              <a:rPr lang="it-IT" sz="2800" dirty="0">
                <a:latin typeface="Arial"/>
                <a:cs typeface="Arial"/>
              </a:rPr>
              <a:t> </a:t>
            </a:r>
            <a:r>
              <a:rPr lang="it-IT" sz="2800" dirty="0" err="1">
                <a:latin typeface="Arial"/>
                <a:cs typeface="Arial"/>
              </a:rPr>
              <a:t>miRNAs</a:t>
            </a:r>
            <a:r>
              <a:rPr lang="it-IT" sz="2800" dirty="0">
                <a:latin typeface="Arial"/>
                <a:cs typeface="Arial"/>
              </a:rPr>
              <a:t> by a </a:t>
            </a:r>
            <a:r>
              <a:rPr lang="it-IT" sz="2800" dirty="0" err="1">
                <a:latin typeface="Arial"/>
                <a:cs typeface="Arial"/>
              </a:rPr>
              <a:t>Dicer</a:t>
            </a:r>
            <a:r>
              <a:rPr lang="it-IT" sz="2800" dirty="0">
                <a:latin typeface="Arial"/>
                <a:cs typeface="Arial"/>
              </a:rPr>
              <a:t> KO </a:t>
            </a:r>
            <a:r>
              <a:rPr lang="it-IT" sz="2800" dirty="0" err="1">
                <a:latin typeface="Arial"/>
                <a:cs typeface="Arial"/>
              </a:rPr>
              <a:t>experiment</a:t>
            </a:r>
            <a:endParaRPr lang="it-IT" sz="2800" dirty="0">
              <a:latin typeface="Arial"/>
              <a:cs typeface="Arial"/>
            </a:endParaRPr>
          </a:p>
          <a:p>
            <a:pPr marL="285750" indent="-285750">
              <a:spcAft>
                <a:spcPts val="600"/>
              </a:spcAft>
              <a:buFont typeface="Arial"/>
              <a:buChar char="•"/>
            </a:pPr>
            <a:r>
              <a:rPr lang="it-IT" sz="2800" dirty="0" err="1">
                <a:latin typeface="Arial"/>
                <a:cs typeface="Arial"/>
              </a:rPr>
              <a:t>Other</a:t>
            </a:r>
            <a:r>
              <a:rPr lang="it-IT" sz="2800" dirty="0">
                <a:latin typeface="Arial"/>
                <a:cs typeface="Arial"/>
              </a:rPr>
              <a:t> </a:t>
            </a:r>
            <a:r>
              <a:rPr lang="it-IT" sz="2800" dirty="0" err="1">
                <a:latin typeface="Arial"/>
                <a:cs typeface="Arial"/>
              </a:rPr>
              <a:t>validations</a:t>
            </a:r>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p:txBody>
      </p:sp>
      <p:sp>
        <p:nvSpPr>
          <p:cNvPr id="7" name="Rettangolo 6"/>
          <p:cNvSpPr/>
          <p:nvPr/>
        </p:nvSpPr>
        <p:spPr>
          <a:xfrm>
            <a:off x="12219" y="32842"/>
            <a:ext cx="9131779" cy="954107"/>
          </a:xfrm>
          <a:prstGeom prst="rect">
            <a:avLst/>
          </a:prstGeom>
        </p:spPr>
        <p:txBody>
          <a:bodyPr wrap="square">
            <a:spAutoFit/>
          </a:bodyPr>
          <a:lstStyle/>
          <a:p>
            <a:pPr algn="r"/>
            <a:r>
              <a:rPr lang="it-IT" sz="2800" b="1" dirty="0">
                <a:solidFill>
                  <a:srgbClr val="0000FF"/>
                </a:solidFill>
                <a:effectLst>
                  <a:outerShdw blurRad="50800" dist="38100" dir="2700000">
                    <a:srgbClr val="000000">
                      <a:alpha val="43000"/>
                    </a:srgbClr>
                  </a:outerShdw>
                </a:effectLst>
                <a:latin typeface="Arial"/>
                <a:cs typeface="Arial"/>
              </a:rPr>
              <a:t>A large-scale small RNA-</a:t>
            </a:r>
            <a:r>
              <a:rPr lang="it-IT" sz="2800" b="1" dirty="0" err="1">
                <a:solidFill>
                  <a:srgbClr val="0000FF"/>
                </a:solidFill>
                <a:effectLst>
                  <a:outerShdw blurRad="50800" dist="38100" dir="2700000">
                    <a:srgbClr val="000000">
                      <a:alpha val="43000"/>
                    </a:srgbClr>
                  </a:outerShdw>
                </a:effectLst>
                <a:latin typeface="Arial"/>
                <a:cs typeface="Arial"/>
              </a:rPr>
              <a:t>seq</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study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recently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doubled</a:t>
            </a:r>
            <a:r>
              <a:rPr lang="it-IT" sz="2800" b="1" dirty="0">
                <a:solidFill>
                  <a:srgbClr val="0000FF"/>
                </a:solidFill>
                <a:effectLst>
                  <a:outerShdw blurRad="50800" dist="38100" dir="2700000">
                    <a:srgbClr val="000000">
                      <a:alpha val="43000"/>
                    </a:srgbClr>
                  </a:outerShdw>
                </a:effectLst>
                <a:latin typeface="Arial"/>
                <a:cs typeface="Arial"/>
              </a:rPr>
              <a:t> the </a:t>
            </a:r>
            <a:r>
              <a:rPr lang="it-IT" sz="2800" b="1" dirty="0" err="1">
                <a:solidFill>
                  <a:srgbClr val="0000FF"/>
                </a:solidFill>
                <a:effectLst>
                  <a:outerShdw blurRad="50800" dist="38100" dir="2700000">
                    <a:srgbClr val="000000">
                      <a:alpha val="43000"/>
                    </a:srgbClr>
                  </a:outerShdw>
                </a:effectLst>
                <a:latin typeface="Arial"/>
                <a:cs typeface="Arial"/>
              </a:rPr>
              <a:t>miRNA</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repertoire</a:t>
            </a:r>
            <a:r>
              <a:rPr lang="it-IT" sz="2800" b="1" dirty="0">
                <a:solidFill>
                  <a:srgbClr val="0000FF"/>
                </a:solidFill>
                <a:effectLst>
                  <a:outerShdw blurRad="50800" dist="38100" dir="2700000">
                    <a:srgbClr val="000000">
                      <a:alpha val="43000"/>
                    </a:srgbClr>
                  </a:outerShdw>
                </a:effectLst>
                <a:latin typeface="Arial"/>
                <a:cs typeface="Arial"/>
              </a:rPr>
              <a:t> </a:t>
            </a:r>
            <a:endParaRPr lang="it-IT" sz="2800" dirty="0"/>
          </a:p>
        </p:txBody>
      </p:sp>
      <p:pic>
        <p:nvPicPr>
          <p:cNvPr id="9" name="Immagine 8" descr="Screen Shot 2015-05-11 at 11.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6" y="2743367"/>
            <a:ext cx="5025875" cy="1821619"/>
          </a:xfrm>
          <a:prstGeom prst="rect">
            <a:avLst/>
          </a:prstGeom>
          <a:effectLst>
            <a:outerShdw blurRad="50800" dist="38100" dir="2700000" algn="tl" rotWithShape="0">
              <a:prstClr val="black">
                <a:alpha val="40000"/>
              </a:prstClr>
            </a:outerShdw>
          </a:effectLst>
        </p:spPr>
      </p:pic>
      <p:pic>
        <p:nvPicPr>
          <p:cNvPr id="10" name="Immagine 9" descr="Screen Shot 2015-05-11 at 11.5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72" y="748826"/>
            <a:ext cx="5025874" cy="199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49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ttangolo 2"/>
          <p:cNvSpPr>
            <a:spLocks noChangeArrowheads="1"/>
          </p:cNvSpPr>
          <p:nvPr/>
        </p:nvSpPr>
        <p:spPr bwMode="auto">
          <a:xfrm>
            <a:off x="128588" y="871538"/>
            <a:ext cx="8905875" cy="567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spcAft>
                <a:spcPts val="1800"/>
              </a:spcAft>
              <a:buFont typeface="Arial" charset="0"/>
              <a:buChar char="•"/>
            </a:pPr>
            <a:r>
              <a:rPr lang="en-US" sz="2400" b="1">
                <a:latin typeface="Arial" charset="0"/>
                <a:cs typeface="Arial" charset="0"/>
              </a:rPr>
              <a:t>&lt; 3% del genoma umano codifica proteine</a:t>
            </a:r>
          </a:p>
          <a:p>
            <a:pPr marL="342900" indent="-342900">
              <a:spcAft>
                <a:spcPts val="1800"/>
              </a:spcAft>
              <a:buFont typeface="Arial" charset="0"/>
              <a:buChar char="•"/>
            </a:pPr>
            <a:r>
              <a:rPr lang="en-US" sz="2400">
                <a:latin typeface="Arial" charset="0"/>
                <a:cs typeface="Arial" charset="0"/>
              </a:rPr>
              <a:t>Evidenze recenti ottenute con genomic-tiling array e sequenziamento del trascrittoma hanno mostrato che</a:t>
            </a:r>
            <a:r>
              <a:rPr lang="en-US" sz="2400" b="1">
                <a:latin typeface="Arial" charset="0"/>
                <a:cs typeface="Arial" charset="0"/>
              </a:rPr>
              <a:t> &gt;70% del genoma è trascritto in maniera pervasiva in </a:t>
            </a:r>
          </a:p>
          <a:p>
            <a:pPr marL="800100" lvl="1" indent="-342900">
              <a:spcAft>
                <a:spcPts val="1800"/>
              </a:spcAft>
              <a:buFont typeface="Arial" charset="0"/>
              <a:buChar char="•"/>
            </a:pPr>
            <a:r>
              <a:rPr lang="en-US" sz="2400" b="1">
                <a:latin typeface="Arial" charset="0"/>
                <a:cs typeface="Arial" charset="0"/>
              </a:rPr>
              <a:t>RNA codificante (</a:t>
            </a:r>
            <a:r>
              <a:rPr lang="en-US" sz="2400" b="1">
                <a:latin typeface="Arial" charset="0"/>
                <a:cs typeface="Arial" charset="0"/>
                <a:sym typeface="Wingdings" charset="0"/>
              </a:rPr>
              <a:t> mRNA)</a:t>
            </a:r>
            <a:endParaRPr lang="en-US" sz="2400" b="1">
              <a:latin typeface="Arial" charset="0"/>
              <a:cs typeface="Arial" charset="0"/>
            </a:endParaRPr>
          </a:p>
          <a:p>
            <a:pPr marL="800100" lvl="1" indent="-342900">
              <a:spcAft>
                <a:spcPts val="1800"/>
              </a:spcAft>
              <a:buFont typeface="Arial" charset="0"/>
              <a:buChar char="•"/>
            </a:pPr>
            <a:r>
              <a:rPr lang="en-US" sz="2400">
                <a:latin typeface="Arial" charset="0"/>
                <a:cs typeface="Arial" charset="0"/>
              </a:rPr>
              <a:t>Moltissimi prodotti trascrizionali sono</a:t>
            </a:r>
            <a:r>
              <a:rPr lang="en-US" sz="2400" b="1">
                <a:latin typeface="Arial" charset="0"/>
                <a:cs typeface="Arial" charset="0"/>
              </a:rPr>
              <a:t> RNA, piccoli e lunghi, con scarsissimo potenziale codificante</a:t>
            </a:r>
          </a:p>
          <a:p>
            <a:pPr marL="342900" indent="-342900">
              <a:spcAft>
                <a:spcPts val="1800"/>
              </a:spcAft>
              <a:buFont typeface="Wingdings" charset="0"/>
              <a:buChar char="à"/>
            </a:pPr>
            <a:r>
              <a:rPr lang="it-IT" sz="2400" b="1">
                <a:solidFill>
                  <a:srgbClr val="0000FF"/>
                </a:solidFill>
                <a:latin typeface="Arial" charset="0"/>
                <a:cs typeface="Arial" charset="0"/>
                <a:sym typeface="Wingdings" charset="0"/>
              </a:rPr>
              <a:t>La maggior parte del DNA eucariotico trascritto è non codificante</a:t>
            </a:r>
            <a:endParaRPr lang="it-IT" sz="1200" b="1">
              <a:solidFill>
                <a:srgbClr val="0000FF"/>
              </a:solidFill>
              <a:latin typeface="Arial" charset="0"/>
              <a:cs typeface="Arial" charset="0"/>
              <a:sym typeface="Wingdings" charset="0"/>
            </a:endParaRPr>
          </a:p>
          <a:p>
            <a:pPr marL="342900" indent="-342900">
              <a:spcAft>
                <a:spcPts val="1800"/>
              </a:spcAft>
              <a:buFont typeface="Arial" charset="0"/>
              <a:buChar char="•"/>
            </a:pPr>
            <a:r>
              <a:rPr lang="it-IT" sz="2400" b="1">
                <a:solidFill>
                  <a:srgbClr val="0000FF"/>
                </a:solidFill>
                <a:latin typeface="Arial" charset="0"/>
                <a:cs typeface="Arial" charset="0"/>
                <a:sym typeface="Wingdings" charset="0"/>
              </a:rPr>
              <a:t>La production phase di ENCODE ha mostrato che &gt;80% del genoma è biologicamente attivo e funzionale </a:t>
            </a:r>
            <a:r>
              <a:rPr lang="it-IT" sz="2400">
                <a:latin typeface="Arial" charset="0"/>
                <a:cs typeface="Arial" charset="0"/>
                <a:sym typeface="Wingdings" charset="0"/>
              </a:rPr>
              <a:t>(ruolo regolativo per la maggior parte delle sequenze)</a:t>
            </a:r>
            <a:endParaRPr lang="en-US" sz="2400">
              <a:latin typeface="Arial" charset="0"/>
              <a:cs typeface="Arial" charset="0"/>
            </a:endParaRPr>
          </a:p>
        </p:txBody>
      </p:sp>
      <p:sp>
        <p:nvSpPr>
          <p:cNvPr id="4" name="Titolo 1"/>
          <p:cNvSpPr>
            <a:spLocks noGrp="1"/>
          </p:cNvSpPr>
          <p:nvPr>
            <p:ph type="ctrTitle"/>
          </p:nvPr>
        </p:nvSpPr>
        <p:spPr>
          <a:xfrm>
            <a:off x="0" y="2786"/>
            <a:ext cx="9144000" cy="709488"/>
          </a:xfrm>
          <a:solidFill>
            <a:srgbClr val="1F497D"/>
          </a:solidFill>
        </p:spPr>
        <p:txBody>
          <a:bodyPr rtlCol="0">
            <a:noAutofit/>
          </a:bodyPr>
          <a:lstStyle/>
          <a:p>
            <a:pPr eaLnBrk="1" fontAlgn="auto" hangingPunct="1">
              <a:spcAft>
                <a:spcPts val="0"/>
              </a:spcAft>
              <a:defRPr/>
            </a:pPr>
            <a:r>
              <a:rPr lang="it-IT" sz="3200" b="1" dirty="0">
                <a:solidFill>
                  <a:srgbClr val="FFFFFF"/>
                </a:solidFill>
                <a:ea typeface="+mj-ea"/>
                <a:cs typeface="Arial"/>
              </a:rPr>
              <a:t>Genoma</a:t>
            </a:r>
            <a:endParaRPr lang="it-IT" sz="3200" b="1" dirty="0">
              <a:solidFill>
                <a:schemeClr val="bg1"/>
              </a:solidFill>
              <a:effectLst>
                <a:glow rad="101600">
                  <a:schemeClr val="accent5">
                    <a:alpha val="75000"/>
                  </a:schemeClr>
                </a:glow>
              </a:effectLst>
              <a:ea typeface="+mj-ea"/>
              <a:cs typeface="Arial"/>
            </a:endParaRPr>
          </a:p>
        </p:txBody>
      </p:sp>
    </p:spTree>
    <p:extLst>
      <p:ext uri="{BB962C8B-B14F-4D97-AF65-F5344CB8AC3E}">
        <p14:creationId xmlns:p14="http://schemas.microsoft.com/office/powerpoint/2010/main" val="3129026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H="1">
            <a:off x="0" y="1763349"/>
            <a:ext cx="9143999" cy="868444"/>
          </a:xfrm>
          <a:prstGeom prst="rtTriangle">
            <a:avLst/>
          </a:prstGeom>
          <a:gradFill flip="none" rotWithShape="1">
            <a:gsLst>
              <a:gs pos="0">
                <a:srgbClr val="000090">
                  <a:alpha val="93000"/>
                </a:srgbClr>
              </a:gs>
              <a:gs pos="100000">
                <a:srgbClr val="FFFFFF">
                  <a:alpha val="93000"/>
                </a:srgbClr>
              </a:gs>
              <a:gs pos="74000">
                <a:srgbClr val="0000FF">
                  <a:alpha val="9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it-IT" sz="2400" dirty="0">
                <a:latin typeface="Arial"/>
                <a:cs typeface="Arial"/>
              </a:rPr>
              <a:t>NUMBER OF MIRNAS</a:t>
            </a:r>
          </a:p>
        </p:txBody>
      </p:sp>
      <p:sp>
        <p:nvSpPr>
          <p:cNvPr id="11" name="CasellaDiTesto 10"/>
          <p:cNvSpPr txBox="1"/>
          <p:nvPr/>
        </p:nvSpPr>
        <p:spPr>
          <a:xfrm>
            <a:off x="10856" y="1263991"/>
            <a:ext cx="9139930" cy="2431435"/>
          </a:xfrm>
          <a:prstGeom prst="rect">
            <a:avLst/>
          </a:prstGeom>
          <a:noFill/>
        </p:spPr>
        <p:txBody>
          <a:bodyPr wrap="square" rtlCol="0">
            <a:spAutoFit/>
          </a:bodyPr>
          <a:lstStyle/>
          <a:p>
            <a:pPr marL="3175" lvl="3"/>
            <a:r>
              <a:rPr lang="it-IT" sz="3200" b="1" dirty="0">
                <a:solidFill>
                  <a:srgbClr val="3366FF"/>
                </a:solidFill>
                <a:latin typeface="Arial"/>
                <a:cs typeface="Arial"/>
              </a:rPr>
              <a:t>2013</a:t>
            </a:r>
            <a:r>
              <a:rPr lang="it-IT" sz="3200" b="1" dirty="0">
                <a:solidFill>
                  <a:srgbClr val="000090"/>
                </a:solidFill>
                <a:latin typeface="Arial"/>
                <a:cs typeface="Arial"/>
              </a:rPr>
              <a:t>                                                               2015</a:t>
            </a:r>
          </a:p>
          <a:p>
            <a:pPr marL="514350" indent="-514350">
              <a:buAutoNum type="arabicPlain" startAt="2013"/>
            </a:pPr>
            <a:endParaRPr lang="it-IT" sz="2400" b="1" dirty="0">
              <a:solidFill>
                <a:srgbClr val="000090"/>
              </a:solidFill>
              <a:latin typeface="Arial"/>
              <a:cs typeface="Arial"/>
            </a:endParaRPr>
          </a:p>
          <a:p>
            <a:pPr marL="0" lvl="3"/>
            <a:endParaRPr lang="it-IT" sz="3200" b="1" dirty="0">
              <a:solidFill>
                <a:srgbClr val="000090"/>
              </a:solidFill>
              <a:latin typeface="Arial"/>
              <a:cs typeface="Arial"/>
            </a:endParaRPr>
          </a:p>
          <a:p>
            <a:pPr marL="0" lvl="3"/>
            <a:r>
              <a:rPr lang="it-IT" sz="3200" b="1" dirty="0">
                <a:solidFill>
                  <a:srgbClr val="3366FF"/>
                </a:solidFill>
                <a:latin typeface="ＭＳ ゴシック"/>
                <a:ea typeface="ＭＳ ゴシック"/>
                <a:cs typeface="ＭＳ ゴシック"/>
              </a:rPr>
              <a:t>≈</a:t>
            </a:r>
            <a:r>
              <a:rPr lang="it-IT" sz="3200" b="1" dirty="0">
                <a:solidFill>
                  <a:srgbClr val="3366FF"/>
                </a:solidFill>
                <a:latin typeface="Arial"/>
                <a:cs typeface="Arial"/>
              </a:rPr>
              <a:t>2000</a:t>
            </a:r>
            <a:r>
              <a:rPr lang="it-IT" sz="3200" b="1" dirty="0">
                <a:solidFill>
                  <a:srgbClr val="000090"/>
                </a:solidFill>
                <a:latin typeface="Arial"/>
                <a:cs typeface="Arial"/>
              </a:rPr>
              <a:t>                                                           </a:t>
            </a:r>
            <a:r>
              <a:rPr lang="it-IT" sz="3200" b="1" dirty="0">
                <a:solidFill>
                  <a:srgbClr val="000090"/>
                </a:solidFill>
                <a:latin typeface="ＭＳ ゴシック"/>
                <a:ea typeface="ＭＳ ゴシック"/>
                <a:cs typeface="ＭＳ ゴシック"/>
              </a:rPr>
              <a:t>≈</a:t>
            </a:r>
            <a:r>
              <a:rPr lang="it-IT" sz="3200" b="1" dirty="0">
                <a:solidFill>
                  <a:srgbClr val="000090"/>
                </a:solidFill>
                <a:latin typeface="Arial"/>
                <a:cs typeface="Arial"/>
              </a:rPr>
              <a:t>4000</a:t>
            </a:r>
          </a:p>
          <a:p>
            <a:r>
              <a:rPr lang="it-IT" sz="3200" b="1" dirty="0">
                <a:solidFill>
                  <a:srgbClr val="000090"/>
                </a:solidFill>
                <a:latin typeface="Arial"/>
                <a:cs typeface="Arial"/>
              </a:rPr>
              <a:t>								</a:t>
            </a:r>
          </a:p>
        </p:txBody>
      </p:sp>
      <p:sp>
        <p:nvSpPr>
          <p:cNvPr id="12" name="Rettangolo 11"/>
          <p:cNvSpPr/>
          <p:nvPr/>
        </p:nvSpPr>
        <p:spPr>
          <a:xfrm>
            <a:off x="79482" y="321239"/>
            <a:ext cx="9081454" cy="6309420"/>
          </a:xfrm>
          <a:prstGeom prst="rect">
            <a:avLst/>
          </a:prstGeom>
        </p:spPr>
        <p:txBody>
          <a:bodyPr wrap="square">
            <a:spAutoFit/>
          </a:bodyPr>
          <a:lstStyle/>
          <a:p>
            <a:pPr algn="ctr"/>
            <a:r>
              <a:rPr lang="it-IT" sz="3600" b="1" dirty="0" err="1">
                <a:solidFill>
                  <a:srgbClr val="0000FF"/>
                </a:solidFill>
                <a:latin typeface="Arial"/>
                <a:cs typeface="Arial"/>
              </a:rPr>
              <a:t>Thousands</a:t>
            </a:r>
            <a:r>
              <a:rPr lang="it-IT" sz="3600" b="1" dirty="0">
                <a:solidFill>
                  <a:srgbClr val="0000FF"/>
                </a:solidFill>
                <a:latin typeface="Arial"/>
                <a:cs typeface="Arial"/>
              </a:rPr>
              <a:t> new </a:t>
            </a:r>
            <a:r>
              <a:rPr lang="it-IT" sz="3600" b="1" dirty="0" err="1">
                <a:solidFill>
                  <a:srgbClr val="0000FF"/>
                </a:solidFill>
                <a:latin typeface="Arial"/>
                <a:cs typeface="Arial"/>
              </a:rPr>
              <a:t>miRNAs</a:t>
            </a:r>
            <a:r>
              <a:rPr lang="it-IT" sz="3600" b="1" dirty="0">
                <a:solidFill>
                  <a:srgbClr val="0000FF"/>
                </a:solidFill>
                <a:latin typeface="Arial"/>
                <a:cs typeface="Arial"/>
              </a:rPr>
              <a:t> </a:t>
            </a:r>
            <a:r>
              <a:rPr lang="it-IT" sz="3600" b="1" dirty="0" err="1">
                <a:solidFill>
                  <a:srgbClr val="0000FF"/>
                </a:solidFill>
                <a:latin typeface="Arial"/>
                <a:cs typeface="Arial"/>
              </a:rPr>
              <a:t>validated</a:t>
            </a:r>
            <a:endParaRPr lang="it-IT" sz="3600" b="1" dirty="0">
              <a:solidFill>
                <a:srgbClr val="0000FF"/>
              </a:solidFill>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seed-paralogues</a:t>
            </a:r>
            <a:r>
              <a:rPr lang="it-IT" sz="2800" dirty="0">
                <a:latin typeface="Arial"/>
                <a:cs typeface="Arial"/>
              </a:rPr>
              <a:t> of </a:t>
            </a:r>
            <a:r>
              <a:rPr lang="it-IT" sz="2800" dirty="0" err="1">
                <a:latin typeface="Arial"/>
                <a:cs typeface="Arial"/>
              </a:rPr>
              <a:t>known</a:t>
            </a:r>
            <a:r>
              <a:rPr lang="it-IT" sz="2800" dirty="0">
                <a:latin typeface="Arial"/>
                <a:cs typeface="Arial"/>
              </a:rPr>
              <a:t> </a:t>
            </a:r>
            <a:r>
              <a:rPr lang="it-IT" sz="2800" dirty="0" err="1">
                <a:latin typeface="Arial"/>
                <a:cs typeface="Arial"/>
              </a:rPr>
              <a:t>mirbase</a:t>
            </a:r>
            <a:r>
              <a:rPr lang="it-IT" sz="2800" dirty="0">
                <a:latin typeface="Arial"/>
                <a:cs typeface="Arial"/>
              </a:rPr>
              <a:t> </a:t>
            </a:r>
            <a:r>
              <a:rPr lang="it-IT" sz="2800" dirty="0" err="1">
                <a:latin typeface="Arial"/>
                <a:cs typeface="Arial"/>
              </a:rPr>
              <a:t>miRNAs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specific</a:t>
            </a:r>
            <a:r>
              <a:rPr lang="it-IT" sz="2800" dirty="0">
                <a:latin typeface="Arial"/>
                <a:cs typeface="Arial"/>
              </a:rPr>
              <a:t> to the </a:t>
            </a:r>
            <a:r>
              <a:rPr lang="it-IT" sz="2800" dirty="0" err="1">
                <a:latin typeface="Arial"/>
                <a:cs typeface="Arial"/>
              </a:rPr>
              <a:t>Hominidae</a:t>
            </a:r>
            <a:r>
              <a:rPr lang="it-IT" sz="2800" dirty="0">
                <a:latin typeface="Arial"/>
                <a:cs typeface="Arial"/>
              </a:rPr>
              <a:t> family of </a:t>
            </a:r>
            <a:r>
              <a:rPr lang="it-IT" sz="2800" dirty="0" err="1">
                <a:latin typeface="Arial"/>
                <a:cs typeface="Arial"/>
              </a:rPr>
              <a:t>Primates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Weakly</a:t>
            </a:r>
            <a:r>
              <a:rPr lang="it-IT" sz="2800" dirty="0">
                <a:latin typeface="Arial"/>
                <a:cs typeface="Arial"/>
              </a:rPr>
              <a:t> </a:t>
            </a:r>
            <a:r>
              <a:rPr lang="it-IT" sz="2800" dirty="0" err="1">
                <a:latin typeface="Arial"/>
                <a:cs typeface="Arial"/>
              </a:rPr>
              <a:t>expressed</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Expressed</a:t>
            </a:r>
            <a:r>
              <a:rPr lang="it-IT" sz="2800" dirty="0">
                <a:latin typeface="Arial"/>
                <a:cs typeface="Arial"/>
              </a:rPr>
              <a:t> with </a:t>
            </a:r>
            <a:r>
              <a:rPr lang="it-IT" sz="2800" dirty="0" err="1">
                <a:latin typeface="Arial"/>
                <a:cs typeface="Arial"/>
              </a:rPr>
              <a:t>tissue</a:t>
            </a:r>
            <a:r>
              <a:rPr lang="it-IT" sz="2800" dirty="0">
                <a:latin typeface="Arial"/>
                <a:cs typeface="Arial"/>
              </a:rPr>
              <a:t>-, </a:t>
            </a:r>
            <a:r>
              <a:rPr lang="it-IT" sz="2800" dirty="0" err="1">
                <a:latin typeface="Arial"/>
                <a:cs typeface="Arial"/>
              </a:rPr>
              <a:t>development</a:t>
            </a:r>
            <a:r>
              <a:rPr lang="it-IT" sz="2800" dirty="0">
                <a:latin typeface="Arial"/>
                <a:cs typeface="Arial"/>
              </a:rPr>
              <a:t>-, </a:t>
            </a:r>
            <a:r>
              <a:rPr lang="it-IT" sz="2800" dirty="0" err="1">
                <a:latin typeface="Arial"/>
                <a:cs typeface="Arial"/>
              </a:rPr>
              <a:t>differentiation-specific</a:t>
            </a:r>
            <a:r>
              <a:rPr lang="it-IT" sz="2800" dirty="0">
                <a:latin typeface="Arial"/>
                <a:cs typeface="Arial"/>
              </a:rPr>
              <a:t> </a:t>
            </a:r>
            <a:r>
              <a:rPr lang="it-IT" sz="2800" dirty="0" err="1">
                <a:latin typeface="Arial"/>
                <a:cs typeface="Arial"/>
              </a:rPr>
              <a:t>patterns</a:t>
            </a:r>
            <a:endParaRPr lang="it-IT" sz="2800" dirty="0">
              <a:latin typeface="Arial"/>
              <a:cs typeface="Arial"/>
            </a:endParaRPr>
          </a:p>
        </p:txBody>
      </p:sp>
    </p:spTree>
    <p:extLst>
      <p:ext uri="{BB962C8B-B14F-4D97-AF65-F5344CB8AC3E}">
        <p14:creationId xmlns:p14="http://schemas.microsoft.com/office/powerpoint/2010/main" val="2773635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175" y="30956"/>
            <a:ext cx="9144000" cy="547688"/>
          </a:xfrm>
          <a:prstGeom prst="rect">
            <a:avLst/>
          </a:prstGeom>
          <a:solidFill>
            <a:srgbClr val="FFFFFF">
              <a:alpha val="85000"/>
            </a:srgbClr>
          </a:solidFill>
          <a:ln>
            <a:noFill/>
          </a:ln>
        </p:spPr>
        <p:txBody>
          <a:bodyPr>
            <a:prstTxWarp prst="textNoShape">
              <a:avLst/>
            </a:prstTxWarp>
          </a:bodyPr>
          <a:lstStyle/>
          <a:p>
            <a:pPr marL="7938" indent="-7938" algn="ctr" fontAlgn="auto">
              <a:lnSpc>
                <a:spcPct val="120000"/>
              </a:lnSpc>
              <a:spcBef>
                <a:spcPts val="0"/>
              </a:spcBef>
              <a:spcAft>
                <a:spcPts val="600"/>
              </a:spcAft>
              <a:buClr>
                <a:srgbClr val="FF3399"/>
              </a:buClr>
              <a:tabLst>
                <a:tab pos="382588" algn="l"/>
              </a:tabLst>
              <a:defRPr/>
            </a:pPr>
            <a:r>
              <a:rPr lang="it-IT" sz="3600" b="1" dirty="0" err="1">
                <a:solidFill>
                  <a:srgbClr val="800000"/>
                </a:solidFill>
                <a:effectLst>
                  <a:outerShdw blurRad="50800" dist="38100" dir="2700000">
                    <a:srgbClr val="000000">
                      <a:alpha val="43000"/>
                    </a:srgbClr>
                  </a:outerShdw>
                </a:effectLst>
                <a:latin typeface="Arial"/>
                <a:cs typeface="Arial"/>
              </a:rPr>
              <a:t>moRNA</a:t>
            </a:r>
            <a:r>
              <a:rPr lang="it-IT" sz="36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600" b="1" dirty="0">
                <a:solidFill>
                  <a:srgbClr val="0000FF"/>
                </a:solidFill>
                <a:effectLst>
                  <a:outerShdw blurRad="50800" dist="38100" dir="2700000">
                    <a:srgbClr val="000000">
                      <a:alpha val="43000"/>
                    </a:srgbClr>
                  </a:outerShdw>
                </a:effectLst>
                <a:latin typeface="Arial"/>
                <a:cs typeface="Arial"/>
              </a:rPr>
              <a:t>(</a:t>
            </a:r>
            <a:r>
              <a:rPr lang="it-IT" sz="3600" b="1" dirty="0" err="1">
                <a:solidFill>
                  <a:srgbClr val="0000FF"/>
                </a:solidFill>
                <a:effectLst>
                  <a:outerShdw blurRad="50800" dist="38100" dir="2700000">
                    <a:srgbClr val="000000">
                      <a:alpha val="43000"/>
                    </a:srgbClr>
                  </a:outerShdw>
                </a:effectLst>
                <a:latin typeface="Arial"/>
                <a:cs typeface="Arial"/>
              </a:rPr>
              <a:t>miRNA-offset</a:t>
            </a:r>
            <a:r>
              <a:rPr lang="it-IT" sz="3600" b="1" dirty="0">
                <a:solidFill>
                  <a:srgbClr val="0000FF"/>
                </a:solidFill>
                <a:effectLst>
                  <a:outerShdw blurRad="50800" dist="38100" dir="2700000">
                    <a:srgbClr val="000000">
                      <a:alpha val="43000"/>
                    </a:srgbClr>
                  </a:outerShdw>
                </a:effectLst>
                <a:latin typeface="Arial"/>
                <a:cs typeface="Arial"/>
              </a:rPr>
              <a:t> RNA) </a:t>
            </a:r>
            <a:r>
              <a:rPr lang="it-IT" sz="3600" b="1" dirty="0" err="1">
                <a:solidFill>
                  <a:srgbClr val="0000FF"/>
                </a:solidFill>
                <a:effectLst>
                  <a:outerShdw blurRad="50800" dist="38100" dir="2700000">
                    <a:srgbClr val="000000">
                      <a:alpha val="43000"/>
                    </a:srgbClr>
                  </a:outerShdw>
                </a:effectLst>
                <a:latin typeface="Arial"/>
                <a:cs typeface="Arial"/>
              </a:rPr>
              <a:t>discovery</a:t>
            </a:r>
            <a:endParaRPr lang="it-IT" sz="3600" b="1" dirty="0">
              <a:solidFill>
                <a:srgbClr val="0000FF"/>
              </a:solidFill>
              <a:effectLst>
                <a:outerShdw blurRad="50800" dist="38100" dir="2700000">
                  <a:srgbClr val="000000">
                    <a:alpha val="43000"/>
                  </a:srgbClr>
                </a:outerShdw>
              </a:effectLst>
              <a:latin typeface="Arial" pitchFamily="-107" charset="0"/>
              <a:ea typeface="Arial" pitchFamily="-107" charset="0"/>
              <a:cs typeface="Arial" pitchFamily="-107" charset="0"/>
            </a:endParaRPr>
          </a:p>
        </p:txBody>
      </p:sp>
      <p:pic>
        <p:nvPicPr>
          <p:cNvPr id="5" name="Immagine 26" descr="Figure5.png"/>
          <p:cNvPicPr>
            <a:picLocks noChangeAspect="1"/>
          </p:cNvPicPr>
          <p:nvPr/>
        </p:nvPicPr>
        <p:blipFill>
          <a:blip r:embed="rId3"/>
          <a:srcRect r="48250" b="52866"/>
          <a:stretch>
            <a:fillRect/>
          </a:stretch>
        </p:blipFill>
        <p:spPr bwMode="auto">
          <a:xfrm>
            <a:off x="62889" y="3076531"/>
            <a:ext cx="3995228" cy="3730061"/>
          </a:xfrm>
          <a:prstGeom prst="rect">
            <a:avLst/>
          </a:prstGeom>
          <a:noFill/>
          <a:ln w="9525">
            <a:noFill/>
            <a:miter lim="800000"/>
            <a:headEnd/>
            <a:tailEnd/>
          </a:ln>
        </p:spPr>
      </p:pic>
      <p:sp>
        <p:nvSpPr>
          <p:cNvPr id="6" name="Text Box 10"/>
          <p:cNvSpPr txBox="1">
            <a:spLocks noChangeArrowheads="1"/>
          </p:cNvSpPr>
          <p:nvPr/>
        </p:nvSpPr>
        <p:spPr bwMode="auto">
          <a:xfrm>
            <a:off x="107620" y="701564"/>
            <a:ext cx="9162688" cy="2410916"/>
          </a:xfrm>
          <a:prstGeom prst="rect">
            <a:avLst/>
          </a:prstGeom>
          <a:noFill/>
          <a:ln w="9525">
            <a:noFill/>
            <a:miter lim="800000"/>
            <a:headEnd/>
            <a:tailEnd/>
          </a:ln>
        </p:spPr>
        <p:txBody>
          <a:bodyPr wrap="square">
            <a:spAutoFit/>
          </a:bodyPr>
          <a:lstStyle/>
          <a:p>
            <a:pPr>
              <a:lnSpc>
                <a:spcPct val="110000"/>
              </a:lnSpc>
              <a:spcBef>
                <a:spcPts val="600"/>
              </a:spcBef>
              <a:spcAft>
                <a:spcPts val="600"/>
              </a:spcAft>
              <a:buClr>
                <a:srgbClr val="89B1EE"/>
              </a:buClr>
              <a:buFont typeface="Wingdings" charset="2"/>
              <a:buChar char="u"/>
              <a:defRPr/>
            </a:pPr>
            <a:r>
              <a:rPr lang="en-US" b="1" dirty="0">
                <a:latin typeface="Arial"/>
                <a:cs typeface="Arial"/>
              </a:rPr>
              <a:t> ~20 </a:t>
            </a:r>
            <a:r>
              <a:rPr lang="en-US" b="1" dirty="0" err="1">
                <a:latin typeface="Arial"/>
                <a:cs typeface="Arial"/>
              </a:rPr>
              <a:t>nt</a:t>
            </a:r>
            <a:r>
              <a:rPr lang="en-US" b="1" dirty="0">
                <a:latin typeface="Arial"/>
                <a:cs typeface="Arial"/>
              </a:rPr>
              <a:t> long RNAs derived from </a:t>
            </a:r>
            <a:r>
              <a:rPr lang="en-US" b="1" dirty="0">
                <a:noFill/>
                <a:latin typeface="Arial"/>
                <a:cs typeface="Arial"/>
              </a:rPr>
              <a:t>t</a:t>
            </a:r>
            <a:r>
              <a:rPr lang="en-US" b="1" dirty="0">
                <a:latin typeface="Arial"/>
                <a:cs typeface="Arial"/>
              </a:rPr>
              <a:t>ends of pre-</a:t>
            </a:r>
            <a:r>
              <a:rPr lang="en-US" b="1" dirty="0" err="1">
                <a:latin typeface="Arial"/>
                <a:cs typeface="Arial"/>
              </a:rPr>
              <a:t>miRNAs</a:t>
            </a:r>
            <a:endParaRPr lang="en-US" b="1" dirty="0">
              <a:latin typeface="Arial"/>
              <a:cs typeface="Arial"/>
            </a:endParaRPr>
          </a:p>
          <a:p>
            <a:pPr>
              <a:lnSpc>
                <a:spcPct val="110000"/>
              </a:lnSpc>
              <a:spcBef>
                <a:spcPts val="600"/>
              </a:spcBef>
              <a:spcAft>
                <a:spcPts val="600"/>
              </a:spcAft>
              <a:buClr>
                <a:srgbClr val="89B1EE"/>
              </a:buClr>
              <a:buFont typeface="Wingdings" charset="2"/>
              <a:buChar char="u"/>
              <a:defRPr/>
            </a:pPr>
            <a:r>
              <a:rPr lang="it-IT" dirty="0">
                <a:latin typeface="Arial"/>
                <a:ea typeface="Arial" charset="0"/>
                <a:cs typeface="Arial" charset="0"/>
              </a:rPr>
              <a:t> </a:t>
            </a:r>
            <a:r>
              <a:rPr lang="it-IT" dirty="0" err="1">
                <a:latin typeface="Arial"/>
                <a:ea typeface="Arial" charset="0"/>
                <a:cs typeface="Arial" charset="0"/>
              </a:rPr>
              <a:t>Novel</a:t>
            </a:r>
            <a:r>
              <a:rPr lang="it-IT" dirty="0">
                <a:latin typeface="Arial"/>
                <a:ea typeface="Arial" charset="0"/>
                <a:cs typeface="Arial" charset="0"/>
              </a:rPr>
              <a:t> </a:t>
            </a:r>
            <a:r>
              <a:rPr lang="it-IT" dirty="0" err="1">
                <a:latin typeface="Arial"/>
                <a:ea typeface="Arial" charset="0"/>
                <a:cs typeface="Arial" charset="0"/>
              </a:rPr>
              <a:t>type</a:t>
            </a:r>
            <a:r>
              <a:rPr lang="it-IT" dirty="0">
                <a:latin typeface="Arial"/>
                <a:ea typeface="Arial" charset="0"/>
                <a:cs typeface="Arial" charset="0"/>
              </a:rPr>
              <a:t> </a:t>
            </a:r>
            <a:r>
              <a:rPr lang="it-IT" dirty="0" err="1">
                <a:latin typeface="Arial"/>
                <a:ea typeface="Arial" charset="0"/>
                <a:cs typeface="Arial" charset="0"/>
              </a:rPr>
              <a:t>of</a:t>
            </a:r>
            <a:r>
              <a:rPr lang="it-IT" dirty="0">
                <a:latin typeface="Arial"/>
                <a:ea typeface="Arial" charset="0"/>
                <a:cs typeface="Arial" charset="0"/>
              </a:rPr>
              <a:t> </a:t>
            </a:r>
            <a:r>
              <a:rPr lang="it-IT" dirty="0" err="1">
                <a:latin typeface="Arial"/>
                <a:ea typeface="Arial" charset="0"/>
                <a:cs typeface="Arial" charset="0"/>
              </a:rPr>
              <a:t>miRNA-related</a:t>
            </a:r>
            <a:r>
              <a:rPr lang="it-IT" dirty="0">
                <a:latin typeface="Arial"/>
                <a:ea typeface="Arial" charset="0"/>
                <a:cs typeface="Arial" charset="0"/>
              </a:rPr>
              <a:t> </a:t>
            </a:r>
            <a:r>
              <a:rPr lang="it-IT" dirty="0" err="1">
                <a:latin typeface="Arial"/>
                <a:ea typeface="Arial" charset="0"/>
                <a:cs typeface="Arial" charset="0"/>
              </a:rPr>
              <a:t>small</a:t>
            </a:r>
            <a:r>
              <a:rPr lang="it-IT" dirty="0">
                <a:latin typeface="Arial"/>
                <a:ea typeface="Arial" charset="0"/>
                <a:cs typeface="Arial" charset="0"/>
              </a:rPr>
              <a:t> </a:t>
            </a:r>
            <a:r>
              <a:rPr lang="it-IT" dirty="0" err="1">
                <a:latin typeface="Arial"/>
                <a:ea typeface="Arial" charset="0"/>
                <a:cs typeface="Arial" charset="0"/>
              </a:rPr>
              <a:t>RNAs</a:t>
            </a:r>
            <a:r>
              <a:rPr lang="it-IT" dirty="0">
                <a:latin typeface="Arial"/>
                <a:ea typeface="Arial" charset="0"/>
                <a:cs typeface="Arial" charset="0"/>
              </a:rPr>
              <a:t>, </a:t>
            </a:r>
            <a:r>
              <a:rPr lang="it-IT" dirty="0" err="1">
                <a:latin typeface="Arial"/>
                <a:ea typeface="Arial" charset="0"/>
                <a:cs typeface="Arial" charset="0"/>
              </a:rPr>
              <a:t>d</a:t>
            </a:r>
            <a:r>
              <a:rPr lang="en-US" dirty="0" err="1">
                <a:latin typeface="Arial"/>
                <a:ea typeface="Arial" charset="0"/>
                <a:cs typeface="Arial" charset="0"/>
              </a:rPr>
              <a:t>iscovered</a:t>
            </a:r>
            <a:r>
              <a:rPr lang="en-US" dirty="0">
                <a:latin typeface="Arial"/>
                <a:ea typeface="Arial" charset="0"/>
                <a:cs typeface="Arial" charset="0"/>
              </a:rPr>
              <a:t> by RNA-</a:t>
            </a:r>
            <a:r>
              <a:rPr lang="en-US" dirty="0" err="1">
                <a:latin typeface="Arial"/>
                <a:ea typeface="Arial" charset="0"/>
                <a:cs typeface="Arial" charset="0"/>
              </a:rPr>
              <a:t>seq</a:t>
            </a:r>
            <a:r>
              <a:rPr lang="en-US" dirty="0">
                <a:latin typeface="Arial"/>
                <a:ea typeface="Arial" charset="0"/>
                <a:cs typeface="Arial" charset="0"/>
              </a:rPr>
              <a:t> in the ascidian </a:t>
            </a:r>
            <a:r>
              <a:rPr lang="en-US" i="1" dirty="0" err="1">
                <a:latin typeface="Arial"/>
                <a:ea typeface="Arial" charset="0"/>
                <a:cs typeface="Arial" charset="0"/>
              </a:rPr>
              <a:t>Ciona</a:t>
            </a:r>
            <a:r>
              <a:rPr lang="en-US" i="1" dirty="0">
                <a:latin typeface="Arial"/>
                <a:ea typeface="Arial" charset="0"/>
                <a:cs typeface="Arial" charset="0"/>
              </a:rPr>
              <a:t> </a:t>
            </a:r>
            <a:r>
              <a:rPr lang="en-US" i="1" dirty="0" err="1">
                <a:latin typeface="Arial"/>
                <a:ea typeface="Arial" charset="0"/>
                <a:cs typeface="Arial" charset="0"/>
              </a:rPr>
              <a:t>intestinalis</a:t>
            </a:r>
            <a:r>
              <a:rPr lang="en-US" i="1" dirty="0">
                <a:latin typeface="Arial"/>
                <a:ea typeface="Arial" charset="0"/>
                <a:cs typeface="Arial" charset="0"/>
              </a:rPr>
              <a:t>,</a:t>
            </a:r>
            <a:r>
              <a:rPr lang="en-US" dirty="0">
                <a:latin typeface="Arial"/>
                <a:ea typeface="Arial" charset="0"/>
                <a:cs typeface="Arial" charset="0"/>
              </a:rPr>
              <a:t> then found in human cells, in solid </a:t>
            </a:r>
            <a:r>
              <a:rPr lang="en-US" dirty="0" err="1">
                <a:latin typeface="Arial"/>
                <a:ea typeface="Arial" charset="0"/>
                <a:cs typeface="Arial" charset="0"/>
              </a:rPr>
              <a:t>tumours</a:t>
            </a:r>
            <a:r>
              <a:rPr lang="en-US" dirty="0">
                <a:latin typeface="Arial"/>
                <a:ea typeface="Arial" charset="0"/>
                <a:cs typeface="Arial" charset="0"/>
              </a:rPr>
              <a:t> and in herpes viruses infected cells.</a:t>
            </a:r>
          </a:p>
          <a:p>
            <a:pPr fontAlgn="auto">
              <a:lnSpc>
                <a:spcPct val="110000"/>
              </a:lnSpc>
              <a:spcBef>
                <a:spcPts val="600"/>
              </a:spcBef>
              <a:spcAft>
                <a:spcPts val="600"/>
              </a:spcAft>
              <a:buClr>
                <a:srgbClr val="89B1EE"/>
              </a:buClr>
              <a:buFont typeface="Wingdings" charset="2"/>
              <a:buChar char="u"/>
              <a:defRPr/>
            </a:pPr>
            <a:r>
              <a:rPr lang="en-US" dirty="0">
                <a:latin typeface="Arial"/>
                <a:ea typeface="+mn-ea"/>
                <a:cs typeface="Arial"/>
              </a:rPr>
              <a:t> Some are enriched in the nuclear fraction of </a:t>
            </a:r>
            <a:r>
              <a:rPr lang="en-US" dirty="0" err="1">
                <a:latin typeface="Arial"/>
                <a:ea typeface="+mn-ea"/>
                <a:cs typeface="Arial"/>
              </a:rPr>
              <a:t>RNAs</a:t>
            </a:r>
            <a:r>
              <a:rPr lang="en-US" dirty="0">
                <a:latin typeface="Arial"/>
                <a:ea typeface="+mn-ea"/>
                <a:cs typeface="Arial"/>
              </a:rPr>
              <a:t>, function unknown</a:t>
            </a:r>
          </a:p>
          <a:p>
            <a:pPr fontAlgn="auto">
              <a:lnSpc>
                <a:spcPct val="110000"/>
              </a:lnSpc>
              <a:spcBef>
                <a:spcPts val="600"/>
              </a:spcBef>
              <a:spcAft>
                <a:spcPts val="600"/>
              </a:spcAft>
              <a:buClr>
                <a:srgbClr val="89B1EE"/>
              </a:buClr>
              <a:buFont typeface="Wingdings" charset="2"/>
              <a:buChar char="u"/>
              <a:defRPr/>
            </a:pPr>
            <a:r>
              <a:rPr lang="en-US" dirty="0">
                <a:latin typeface="Arial"/>
                <a:cs typeface="Arial"/>
              </a:rPr>
              <a:t> O</a:t>
            </a:r>
            <a:r>
              <a:rPr lang="en-US" sz="2000" dirty="0">
                <a:latin typeface="Arial"/>
                <a:cs typeface="Arial"/>
              </a:rPr>
              <a:t>ne locus -&gt; 4 products!</a:t>
            </a:r>
          </a:p>
        </p:txBody>
      </p:sp>
      <p:grpSp>
        <p:nvGrpSpPr>
          <p:cNvPr id="2" name="Gruppo 11"/>
          <p:cNvGrpSpPr>
            <a:grpSpLocks/>
          </p:cNvGrpSpPr>
          <p:nvPr/>
        </p:nvGrpSpPr>
        <p:grpSpPr bwMode="auto">
          <a:xfrm>
            <a:off x="850332" y="4853931"/>
            <a:ext cx="1101725" cy="644525"/>
            <a:chOff x="5396771" y="4079944"/>
            <a:chExt cx="1889747" cy="919832"/>
          </a:xfrm>
        </p:grpSpPr>
        <p:sp>
          <p:nvSpPr>
            <p:cNvPr id="8" name="Freccia giù 7"/>
            <p:cNvSpPr>
              <a:spLocks noChangeAspect="1"/>
            </p:cNvSpPr>
            <p:nvPr/>
          </p:nvSpPr>
          <p:spPr>
            <a:xfrm rot="20164755">
              <a:off x="6246340" y="4492282"/>
              <a:ext cx="468352" cy="507494"/>
            </a:xfrm>
            <a:prstGeom prst="downArrow">
              <a:avLst>
                <a:gd name="adj1" fmla="val 24458"/>
                <a:gd name="adj2" fmla="val 50000"/>
              </a:avLst>
            </a:prstGeom>
            <a:solidFill>
              <a:srgbClr val="1F7C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9"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3" name="Gruppo 23"/>
          <p:cNvGrpSpPr>
            <a:grpSpLocks/>
          </p:cNvGrpSpPr>
          <p:nvPr/>
        </p:nvGrpSpPr>
        <p:grpSpPr bwMode="auto">
          <a:xfrm>
            <a:off x="2900993" y="5015647"/>
            <a:ext cx="1101725" cy="644525"/>
            <a:chOff x="5283819" y="4079944"/>
            <a:chExt cx="1889747" cy="919832"/>
          </a:xfrm>
        </p:grpSpPr>
        <p:sp>
          <p:nvSpPr>
            <p:cNvPr id="11" name="Freccia giù 10"/>
            <p:cNvSpPr>
              <a:spLocks noChangeAspect="1"/>
            </p:cNvSpPr>
            <p:nvPr/>
          </p:nvSpPr>
          <p:spPr>
            <a:xfrm rot="1435245" flipH="1">
              <a:off x="5891042" y="4492282"/>
              <a:ext cx="468352" cy="507494"/>
            </a:xfrm>
            <a:prstGeom prst="downArrow">
              <a:avLst>
                <a:gd name="adj1" fmla="val 24458"/>
                <a:gd name="adj2" fmla="val 50000"/>
              </a:avLst>
            </a:prstGeom>
            <a:solidFill>
              <a:srgbClr val="6FC3E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2" name="Rettangolo 26"/>
            <p:cNvSpPr>
              <a:spLocks noChangeArrowheads="1"/>
            </p:cNvSpPr>
            <p:nvPr/>
          </p:nvSpPr>
          <p:spPr bwMode="auto">
            <a:xfrm>
              <a:off x="5283819"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7" name="Gruppo 11"/>
          <p:cNvGrpSpPr>
            <a:grpSpLocks/>
          </p:cNvGrpSpPr>
          <p:nvPr/>
        </p:nvGrpSpPr>
        <p:grpSpPr bwMode="auto">
          <a:xfrm>
            <a:off x="1340210" y="4704377"/>
            <a:ext cx="1101725" cy="644525"/>
            <a:chOff x="5396771" y="4079944"/>
            <a:chExt cx="1889747" cy="919832"/>
          </a:xfrm>
        </p:grpSpPr>
        <p:sp>
          <p:nvSpPr>
            <p:cNvPr id="14" name="Freccia giù 13"/>
            <p:cNvSpPr>
              <a:spLocks noChangeAspect="1"/>
            </p:cNvSpPr>
            <p:nvPr/>
          </p:nvSpPr>
          <p:spPr>
            <a:xfrm rot="20164755">
              <a:off x="6246340" y="4492282"/>
              <a:ext cx="468352" cy="507494"/>
            </a:xfrm>
            <a:prstGeom prst="downArrow">
              <a:avLst>
                <a:gd name="adj1" fmla="val 24458"/>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5"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grpSp>
      <p:sp>
        <p:nvSpPr>
          <p:cNvPr id="16" name="Freccia giù 15"/>
          <p:cNvSpPr>
            <a:spLocks noChangeAspect="1"/>
          </p:cNvSpPr>
          <p:nvPr/>
        </p:nvSpPr>
        <p:spPr bwMode="auto">
          <a:xfrm rot="1435245" flipH="1">
            <a:off x="3176499" y="4684325"/>
            <a:ext cx="273050" cy="355600"/>
          </a:xfrm>
          <a:prstGeom prst="downArrow">
            <a:avLst>
              <a:gd name="adj1" fmla="val 24458"/>
              <a:gd name="adj2" fmla="val 50000"/>
            </a:avLst>
          </a:prstGeom>
          <a:solidFill>
            <a:srgbClr val="FF00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7" name="Rettangolo 26"/>
          <p:cNvSpPr>
            <a:spLocks noChangeArrowheads="1"/>
          </p:cNvSpPr>
          <p:nvPr/>
        </p:nvSpPr>
        <p:spPr bwMode="auto">
          <a:xfrm>
            <a:off x="2822487" y="4359876"/>
            <a:ext cx="1101725" cy="307486"/>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pic>
        <p:nvPicPr>
          <p:cNvPr id="18" name="Immagine 9" descr="Figure4.png"/>
          <p:cNvPicPr>
            <a:picLocks noChangeAspect="1"/>
          </p:cNvPicPr>
          <p:nvPr/>
        </p:nvPicPr>
        <p:blipFill>
          <a:blip r:embed="rId4"/>
          <a:srcRect l="28113" t="5722" r="19980" b="81607"/>
          <a:stretch>
            <a:fillRect/>
          </a:stretch>
        </p:blipFill>
        <p:spPr bwMode="auto">
          <a:xfrm>
            <a:off x="890085" y="3058631"/>
            <a:ext cx="2885844" cy="615366"/>
          </a:xfrm>
          <a:prstGeom prst="rect">
            <a:avLst/>
          </a:prstGeom>
          <a:noFill/>
          <a:ln w="9525">
            <a:noFill/>
            <a:miter lim="800000"/>
            <a:headEnd/>
            <a:tailEnd/>
          </a:ln>
        </p:spPr>
      </p:pic>
      <p:pic>
        <p:nvPicPr>
          <p:cNvPr id="19" name="Immagine 13" descr="Figure6.png"/>
          <p:cNvPicPr>
            <a:picLocks noChangeAspect="1"/>
          </p:cNvPicPr>
          <p:nvPr/>
        </p:nvPicPr>
        <p:blipFill>
          <a:blip r:embed="rId5"/>
          <a:srcRect/>
          <a:stretch>
            <a:fillRect/>
          </a:stretch>
        </p:blipFill>
        <p:spPr bwMode="auto">
          <a:xfrm>
            <a:off x="4924445" y="2625636"/>
            <a:ext cx="3570287" cy="3979862"/>
          </a:xfrm>
          <a:prstGeom prst="rect">
            <a:avLst/>
          </a:prstGeom>
          <a:noFill/>
          <a:ln w="9525">
            <a:noFill/>
            <a:miter lim="800000"/>
            <a:headEnd/>
            <a:tailEnd/>
          </a:ln>
        </p:spPr>
      </p:pic>
    </p:spTree>
    <p:extLst>
      <p:ext uri="{BB962C8B-B14F-4D97-AF65-F5344CB8AC3E}">
        <p14:creationId xmlns:p14="http://schemas.microsoft.com/office/powerpoint/2010/main" val="320827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1recolo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10" y="807163"/>
            <a:ext cx="6829837" cy="5253205"/>
          </a:xfrm>
          <a:prstGeom prst="rect">
            <a:avLst/>
          </a:prstGeom>
        </p:spPr>
      </p:pic>
      <p:sp>
        <p:nvSpPr>
          <p:cNvPr id="19" name="Titolo 1"/>
          <p:cNvSpPr txBox="1">
            <a:spLocks/>
          </p:cNvSpPr>
          <p:nvPr/>
        </p:nvSpPr>
        <p:spPr>
          <a:xfrm>
            <a:off x="457200" y="48896"/>
            <a:ext cx="8229600" cy="768148"/>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3200" dirty="0" err="1">
                <a:solidFill>
                  <a:srgbClr val="000000"/>
                </a:solidFill>
                <a:latin typeface="Arial"/>
                <a:ea typeface="Times New Roman" pitchFamily="18" charset="0"/>
                <a:cs typeface="Arial" pitchFamily="34" charset="0"/>
              </a:rPr>
              <a:t>circular</a:t>
            </a:r>
            <a:r>
              <a:rPr lang="it-IT" altLang="zh-CN" sz="3200" dirty="0">
                <a:solidFill>
                  <a:srgbClr val="000000"/>
                </a:solidFill>
                <a:latin typeface="Arial"/>
                <a:ea typeface="Times New Roman" pitchFamily="18" charset="0"/>
                <a:cs typeface="Arial" pitchFamily="34" charset="0"/>
              </a:rPr>
              <a:t> </a:t>
            </a:r>
            <a:r>
              <a:rPr lang="it-IT" altLang="zh-CN" sz="3200" dirty="0" err="1">
                <a:solidFill>
                  <a:srgbClr val="000000"/>
                </a:solidFill>
                <a:latin typeface="Arial"/>
                <a:ea typeface="Times New Roman" pitchFamily="18" charset="0"/>
                <a:cs typeface="Arial" pitchFamily="34" charset="0"/>
              </a:rPr>
              <a:t>RNAs</a:t>
            </a:r>
            <a:r>
              <a:rPr lang="it-IT" altLang="zh-CN" sz="3200" dirty="0">
                <a:solidFill>
                  <a:srgbClr val="000000"/>
                </a:solidFill>
                <a:latin typeface="Arial"/>
                <a:ea typeface="Times New Roman" pitchFamily="18" charset="0"/>
                <a:cs typeface="Arial" pitchFamily="34" charset="0"/>
              </a:rPr>
              <a:t> </a:t>
            </a:r>
            <a:endParaRPr lang="it-IT" sz="4400" i="1" dirty="0">
              <a:solidFill>
                <a:srgbClr val="000000"/>
              </a:solidFill>
              <a:latin typeface="Arial"/>
            </a:endParaRPr>
          </a:p>
          <a:p>
            <a:pPr algn="ctr"/>
            <a:endParaRPr lang="it-IT" sz="2400" dirty="0">
              <a:solidFill>
                <a:srgbClr val="000000"/>
              </a:solidFill>
              <a:latin typeface="Arial"/>
            </a:endParaRPr>
          </a:p>
        </p:txBody>
      </p:sp>
      <p:grpSp>
        <p:nvGrpSpPr>
          <p:cNvPr id="5" name="Gruppo 4"/>
          <p:cNvGrpSpPr/>
          <p:nvPr/>
        </p:nvGrpSpPr>
        <p:grpSpPr>
          <a:xfrm>
            <a:off x="0" y="850900"/>
            <a:ext cx="4407228" cy="59944"/>
            <a:chOff x="0" y="850900"/>
            <a:chExt cx="4407228" cy="59944"/>
          </a:xfrm>
        </p:grpSpPr>
        <p:sp>
          <p:nvSpPr>
            <p:cNvPr id="6" name="Rettangolo 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hape 74"/>
          <p:cNvSpPr txBox="1"/>
          <p:nvPr/>
        </p:nvSpPr>
        <p:spPr>
          <a:xfrm>
            <a:off x="38100" y="3579406"/>
            <a:ext cx="5950519" cy="2175008"/>
          </a:xfrm>
          <a:prstGeom prst="rect">
            <a:avLst/>
          </a:prstGeom>
          <a:solidFill>
            <a:schemeClr val="bg1"/>
          </a:solidFill>
          <a:ln>
            <a:noFill/>
          </a:ln>
        </p:spPr>
        <p:txBody>
          <a:bodyPr lIns="91425" tIns="91425" rIns="91425" bIns="91425" anchor="t" anchorCtr="0">
            <a:noAutofit/>
          </a:bodyPr>
          <a:lstStyle/>
          <a:p>
            <a:pPr marL="571500" indent="-342900">
              <a:lnSpc>
                <a:spcPct val="115000"/>
              </a:lnSpc>
              <a:buFont typeface="Arial"/>
              <a:buChar char="•"/>
            </a:pPr>
            <a:r>
              <a:rPr lang="es" sz="2400" dirty="0">
                <a:latin typeface="Arial"/>
                <a:ea typeface="Calibri"/>
                <a:cs typeface="Arial"/>
                <a:sym typeface="Calibri"/>
              </a:rPr>
              <a:t>Covalently closed RNA molecules deriving from </a:t>
            </a:r>
            <a:r>
              <a:rPr lang="it-IT" sz="2400" dirty="0">
                <a:latin typeface="Arial"/>
                <a:ea typeface="Calibri"/>
                <a:cs typeface="Arial"/>
                <a:sym typeface="Calibri"/>
              </a:rPr>
              <a:t>back</a:t>
            </a:r>
            <a:r>
              <a:rPr lang="es" sz="2400" dirty="0">
                <a:latin typeface="Arial"/>
                <a:ea typeface="Calibri"/>
                <a:cs typeface="Arial"/>
                <a:sym typeface="Calibri"/>
              </a:rPr>
              <a:t>splicing</a:t>
            </a:r>
            <a:endParaRPr lang="it-IT" sz="2400" dirty="0">
              <a:latin typeface="Arial"/>
              <a:ea typeface="Calibri"/>
              <a:cs typeface="Arial"/>
              <a:sym typeface="Calibri"/>
            </a:endParaRPr>
          </a:p>
          <a:p>
            <a:pPr marL="571500" indent="-342900">
              <a:lnSpc>
                <a:spcPct val="115000"/>
              </a:lnSpc>
              <a:buFont typeface="Arial"/>
              <a:buChar char="•"/>
            </a:pPr>
            <a:r>
              <a:rPr lang="es" sz="2400" dirty="0">
                <a:solidFill>
                  <a:schemeClr val="dk1"/>
                </a:solidFill>
                <a:latin typeface="Arial"/>
                <a:ea typeface="Calibri"/>
                <a:cs typeface="Arial"/>
                <a:sym typeface="Calibri"/>
              </a:rPr>
              <a:t>R</a:t>
            </a:r>
            <a:r>
              <a:rPr lang="it-IT" sz="2400" dirty="0" err="1">
                <a:solidFill>
                  <a:schemeClr val="dk1"/>
                </a:solidFill>
                <a:latin typeface="Arial"/>
                <a:ea typeface="Calibri"/>
                <a:cs typeface="Arial"/>
                <a:sym typeface="Calibri"/>
              </a:rPr>
              <a:t>elaunched</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recently</a:t>
            </a:r>
            <a:r>
              <a:rPr lang="it-IT" sz="2400" dirty="0">
                <a:solidFill>
                  <a:schemeClr val="dk1"/>
                </a:solidFill>
                <a:latin typeface="Arial"/>
                <a:ea typeface="Calibri"/>
                <a:cs typeface="Arial"/>
                <a:sym typeface="Calibri"/>
              </a:rPr>
              <a:t> by RNA-</a:t>
            </a:r>
            <a:r>
              <a:rPr lang="it-IT" sz="2400" dirty="0" err="1">
                <a:solidFill>
                  <a:schemeClr val="dk1"/>
                </a:solidFill>
                <a:latin typeface="Arial"/>
                <a:ea typeface="Calibri"/>
                <a:cs typeface="Arial"/>
                <a:sym typeface="Calibri"/>
              </a:rPr>
              <a:t>seq</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projects</a:t>
            </a:r>
            <a:endParaRPr lang="it-IT" sz="2400" dirty="0">
              <a:solidFill>
                <a:schemeClr val="dk1"/>
              </a:solidFill>
              <a:latin typeface="Arial"/>
              <a:ea typeface="Calibri"/>
              <a:cs typeface="Arial"/>
              <a:sym typeface="Calibri"/>
            </a:endParaRPr>
          </a:p>
          <a:p>
            <a:pPr marL="571500" indent="-342900">
              <a:lnSpc>
                <a:spcPct val="115000"/>
              </a:lnSpc>
              <a:buFont typeface="Arial"/>
              <a:buChar char="•"/>
            </a:pPr>
            <a:r>
              <a:rPr lang="it-IT" sz="2400" dirty="0" err="1">
                <a:latin typeface="Arial"/>
                <a:cs typeface="Arial"/>
              </a:rPr>
              <a:t>Thousands</a:t>
            </a:r>
            <a:r>
              <a:rPr lang="it-IT" sz="2400" dirty="0">
                <a:latin typeface="Arial"/>
                <a:cs typeface="Arial"/>
              </a:rPr>
              <a:t> in human </a:t>
            </a:r>
            <a:r>
              <a:rPr lang="it-IT" sz="2400" dirty="0" err="1">
                <a:latin typeface="Arial"/>
                <a:cs typeface="Arial"/>
              </a:rPr>
              <a:t>cells</a:t>
            </a:r>
            <a:r>
              <a:rPr lang="it-IT" sz="2400" dirty="0">
                <a:latin typeface="Arial"/>
                <a:cs typeface="Arial"/>
              </a:rPr>
              <a:t> </a:t>
            </a:r>
            <a:r>
              <a:rPr lang="it-IT" sz="2400" dirty="0" err="1">
                <a:latin typeface="Arial"/>
                <a:cs typeface="Arial"/>
              </a:rPr>
              <a:t>discovered</a:t>
            </a:r>
            <a:r>
              <a:rPr lang="it-IT" sz="2400" dirty="0">
                <a:latin typeface="Arial"/>
                <a:cs typeface="Arial"/>
              </a:rPr>
              <a:t> by RNA-</a:t>
            </a:r>
            <a:r>
              <a:rPr lang="it-IT" sz="2400" dirty="0" err="1">
                <a:latin typeface="Arial"/>
                <a:cs typeface="Arial"/>
              </a:rPr>
              <a:t>seq</a:t>
            </a:r>
            <a:endParaRPr lang="it-IT" sz="2400" dirty="0">
              <a:latin typeface="Arial"/>
              <a:cs typeface="Arial"/>
            </a:endParaRPr>
          </a:p>
          <a:p>
            <a:pPr marL="571500" indent="-342900">
              <a:lnSpc>
                <a:spcPct val="115000"/>
              </a:lnSpc>
              <a:buFont typeface="Arial"/>
              <a:buChar char="•"/>
            </a:pPr>
            <a:endParaRPr lang="it-IT" sz="2400" dirty="0">
              <a:solidFill>
                <a:schemeClr val="dk1"/>
              </a:solidFill>
              <a:latin typeface="Arial"/>
              <a:ea typeface="Calibri"/>
              <a:cs typeface="Arial"/>
              <a:sym typeface="Calibri"/>
            </a:endParaRPr>
          </a:p>
        </p:txBody>
      </p:sp>
      <p:sp>
        <p:nvSpPr>
          <p:cNvPr id="1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412026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3for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 y="718993"/>
            <a:ext cx="6706299" cy="6106859"/>
          </a:xfrm>
          <a:prstGeom prst="rect">
            <a:avLst/>
          </a:prstGeom>
        </p:spPr>
      </p:pic>
      <p:sp>
        <p:nvSpPr>
          <p:cNvPr id="14" name="Titolo 1"/>
          <p:cNvSpPr txBox="1">
            <a:spLocks/>
          </p:cNvSpPr>
          <p:nvPr/>
        </p:nvSpPr>
        <p:spPr>
          <a:xfrm>
            <a:off x="0" y="151512"/>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err="1">
                <a:solidFill>
                  <a:srgbClr val="000000"/>
                </a:solidFill>
                <a:ea typeface="Times New Roman" pitchFamily="18" charset="0"/>
                <a:cs typeface="Arial" pitchFamily="34" charset="0"/>
              </a:rPr>
              <a:t>CircRNAs</a:t>
            </a:r>
            <a:r>
              <a:rPr lang="it-IT" altLang="zh-CN" sz="2400" dirty="0">
                <a:solidFill>
                  <a:srgbClr val="000000"/>
                </a:solidFill>
                <a:ea typeface="Times New Roman" pitchFamily="18" charset="0"/>
                <a:cs typeface="Arial" pitchFamily="34" charset="0"/>
              </a:rPr>
              <a:t> play </a:t>
            </a:r>
            <a:r>
              <a:rPr lang="it-IT" altLang="zh-CN" sz="2400" dirty="0" err="1">
                <a:solidFill>
                  <a:srgbClr val="000000"/>
                </a:solidFill>
                <a:ea typeface="Times New Roman" pitchFamily="18" charset="0"/>
                <a:cs typeface="Arial" pitchFamily="34" charset="0"/>
              </a:rPr>
              <a:t>important</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functions</a:t>
            </a:r>
            <a:r>
              <a:rPr lang="it-IT" altLang="zh-CN" sz="2400" dirty="0">
                <a:solidFill>
                  <a:srgbClr val="000000"/>
                </a:solidFill>
                <a:ea typeface="Times New Roman" pitchFamily="18" charset="0"/>
                <a:cs typeface="Arial" pitchFamily="34" charset="0"/>
              </a:rPr>
              <a:t> and </a:t>
            </a:r>
            <a:r>
              <a:rPr lang="it-IT" altLang="zh-CN" sz="2400" dirty="0" err="1">
                <a:solidFill>
                  <a:srgbClr val="000000"/>
                </a:solidFill>
                <a:ea typeface="Times New Roman" pitchFamily="18" charset="0"/>
                <a:cs typeface="Arial" pitchFamily="34" charset="0"/>
              </a:rPr>
              <a:t>have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distinctive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features</a:t>
            </a:r>
            <a:endParaRPr lang="it-IT" altLang="zh-CN" sz="2400" dirty="0">
              <a:solidFill>
                <a:srgbClr val="000000"/>
              </a:solidFill>
              <a:ea typeface="Times New Roman" pitchFamily="18" charset="0"/>
              <a:cs typeface="Arial" pitchFamily="34" charset="0"/>
            </a:endParaRPr>
          </a:p>
        </p:txBody>
      </p:sp>
      <p:grpSp>
        <p:nvGrpSpPr>
          <p:cNvPr id="2" name="Gruppo 1"/>
          <p:cNvGrpSpPr/>
          <p:nvPr/>
        </p:nvGrpSpPr>
        <p:grpSpPr>
          <a:xfrm>
            <a:off x="6835234" y="764324"/>
            <a:ext cx="2182070" cy="5985573"/>
            <a:chOff x="6782029" y="799467"/>
            <a:chExt cx="2236275" cy="5985573"/>
          </a:xfrm>
        </p:grpSpPr>
        <p:grpSp>
          <p:nvGrpSpPr>
            <p:cNvPr id="67" name="Shape 120"/>
            <p:cNvGrpSpPr/>
            <p:nvPr/>
          </p:nvGrpSpPr>
          <p:grpSpPr>
            <a:xfrm>
              <a:off x="6782029" y="3409071"/>
              <a:ext cx="2236275" cy="766367"/>
              <a:chOff x="6467216" y="2340002"/>
              <a:chExt cx="1498200" cy="1239900"/>
            </a:xfrm>
            <a:solidFill>
              <a:schemeClr val="accent5">
                <a:lumMod val="50000"/>
              </a:schemeClr>
            </a:solidFill>
          </p:grpSpPr>
          <p:sp>
            <p:nvSpPr>
              <p:cNvPr id="68"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69"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Hig</a:t>
                </a:r>
                <a:r>
                  <a:rPr lang="es" sz="2000">
                    <a:solidFill>
                      <a:schemeClr val="bg1"/>
                    </a:solidFill>
                    <a:latin typeface="Arial"/>
                    <a:ea typeface="Calibri"/>
                    <a:cs typeface="Arial"/>
                    <a:sym typeface="Calibri"/>
                  </a:rPr>
                  <a:t>h</a:t>
                </a:r>
                <a:r>
                  <a:rPr lang="es" sz="2000" b="0" i="0" u="none" strike="noStrike" cap="none">
                    <a:solidFill>
                      <a:schemeClr val="bg1"/>
                    </a:solidFill>
                    <a:latin typeface="Arial"/>
                    <a:ea typeface="Calibri"/>
                    <a:cs typeface="Arial"/>
                    <a:sym typeface="Calibri"/>
                  </a:rPr>
                  <a:t>ly</a:t>
                </a:r>
              </a:p>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stable</a:t>
                </a:r>
              </a:p>
            </p:txBody>
          </p:sp>
        </p:grpSp>
        <p:grpSp>
          <p:nvGrpSpPr>
            <p:cNvPr id="70" name="Shape 123"/>
            <p:cNvGrpSpPr/>
            <p:nvPr/>
          </p:nvGrpSpPr>
          <p:grpSpPr>
            <a:xfrm>
              <a:off x="6782029" y="4278939"/>
              <a:ext cx="2236275" cy="766367"/>
              <a:chOff x="7281183" y="3558190"/>
              <a:chExt cx="1498200" cy="1239900"/>
            </a:xfrm>
            <a:solidFill>
              <a:srgbClr val="0000FF"/>
            </a:solidFill>
          </p:grpSpPr>
          <p:sp>
            <p:nvSpPr>
              <p:cNvPr id="71" name="Shape 124"/>
              <p:cNvSpPr/>
              <p:nvPr/>
            </p:nvSpPr>
            <p:spPr>
              <a:xfrm>
                <a:off x="7281183" y="3558190"/>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2" name="Shape 125"/>
              <p:cNvSpPr txBox="1"/>
              <p:nvPr/>
            </p:nvSpPr>
            <p:spPr>
              <a:xfrm>
                <a:off x="7317496" y="3594503"/>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Detectable in body fluids</a:t>
                </a:r>
              </a:p>
            </p:txBody>
          </p:sp>
        </p:grpSp>
        <p:grpSp>
          <p:nvGrpSpPr>
            <p:cNvPr id="73" name="Shape 126"/>
            <p:cNvGrpSpPr/>
            <p:nvPr/>
          </p:nvGrpSpPr>
          <p:grpSpPr>
            <a:xfrm>
              <a:off x="6782029" y="5148807"/>
              <a:ext cx="2236275" cy="766367"/>
              <a:chOff x="7567061" y="4995141"/>
              <a:chExt cx="1498200" cy="1239900"/>
            </a:xfrm>
            <a:solidFill>
              <a:srgbClr val="400080"/>
            </a:solidFill>
          </p:grpSpPr>
          <p:sp>
            <p:nvSpPr>
              <p:cNvPr id="74" name="Shape 127"/>
              <p:cNvSpPr/>
              <p:nvPr/>
            </p:nvSpPr>
            <p:spPr>
              <a:xfrm>
                <a:off x="7567061" y="4995141"/>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5" name="Shape 128"/>
              <p:cNvSpPr txBox="1"/>
              <p:nvPr/>
            </p:nvSpPr>
            <p:spPr>
              <a:xfrm>
                <a:off x="7603376" y="5031454"/>
                <a:ext cx="1425601"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dirty="0">
                    <a:solidFill>
                      <a:schemeClr val="bg1"/>
                    </a:solidFill>
                    <a:latin typeface="Arial"/>
                    <a:ea typeface="Calibri"/>
                    <a:cs typeface="Arial"/>
                    <a:sym typeface="Calibri"/>
                  </a:rPr>
                  <a:t>Disease cancer markers</a:t>
                </a:r>
              </a:p>
            </p:txBody>
          </p:sp>
        </p:grpSp>
        <p:grpSp>
          <p:nvGrpSpPr>
            <p:cNvPr id="88" name="Shape 120"/>
            <p:cNvGrpSpPr/>
            <p:nvPr/>
          </p:nvGrpSpPr>
          <p:grpSpPr>
            <a:xfrm>
              <a:off x="6782029" y="799467"/>
              <a:ext cx="2236275" cy="766367"/>
              <a:chOff x="6467216" y="2340002"/>
              <a:chExt cx="1498200" cy="1239900"/>
            </a:xfrm>
            <a:solidFill>
              <a:srgbClr val="DC0000"/>
            </a:solidFill>
          </p:grpSpPr>
          <p:sp>
            <p:nvSpPr>
              <p:cNvPr id="89"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0"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it-IT" sz="2000" b="0" i="0" u="none" strike="noStrike" cap="none" dirty="0" err="1">
                    <a:solidFill>
                      <a:schemeClr val="bg1"/>
                    </a:solidFill>
                    <a:latin typeface="Arial"/>
                    <a:ea typeface="Calibri"/>
                    <a:cs typeface="Arial"/>
                    <a:sym typeface="Calibri"/>
                  </a:rPr>
                  <a:t>Evolutionarily</a:t>
                </a:r>
                <a:r>
                  <a:rPr lang="it-IT" sz="2000" b="0" i="0" u="none" strike="noStrike" cap="none" dirty="0">
                    <a:solidFill>
                      <a:schemeClr val="bg1"/>
                    </a:solidFill>
                    <a:latin typeface="Arial"/>
                    <a:ea typeface="Calibri"/>
                    <a:cs typeface="Arial"/>
                    <a:sym typeface="Calibri"/>
                  </a:rPr>
                  <a:t> </a:t>
                </a:r>
                <a:r>
                  <a:rPr lang="it-IT" sz="2000" b="0" i="0" u="none" strike="noStrike" cap="none" dirty="0" err="1">
                    <a:solidFill>
                      <a:schemeClr val="bg1"/>
                    </a:solidFill>
                    <a:latin typeface="Arial"/>
                    <a:ea typeface="Calibri"/>
                    <a:cs typeface="Arial"/>
                    <a:sym typeface="Calibri"/>
                  </a:rPr>
                  <a:t>conserved</a:t>
                </a:r>
                <a:endParaRPr lang="es" sz="2000" b="0" i="0" u="none" strike="noStrike" cap="none" dirty="0">
                  <a:solidFill>
                    <a:schemeClr val="bg1"/>
                  </a:solidFill>
                  <a:latin typeface="Arial"/>
                  <a:ea typeface="Calibri"/>
                  <a:cs typeface="Arial"/>
                  <a:sym typeface="Calibri"/>
                </a:endParaRPr>
              </a:p>
            </p:txBody>
          </p:sp>
        </p:grpSp>
        <p:grpSp>
          <p:nvGrpSpPr>
            <p:cNvPr id="92" name="Shape 120"/>
            <p:cNvGrpSpPr/>
            <p:nvPr/>
          </p:nvGrpSpPr>
          <p:grpSpPr>
            <a:xfrm>
              <a:off x="6782029" y="1669335"/>
              <a:ext cx="2236275" cy="766367"/>
              <a:chOff x="6467216" y="2340002"/>
              <a:chExt cx="1498200" cy="1239900"/>
            </a:xfrm>
            <a:solidFill>
              <a:srgbClr val="FF6600"/>
            </a:solidFill>
          </p:grpSpPr>
          <p:sp>
            <p:nvSpPr>
              <p:cNvPr id="93"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4"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es" sz="2000" dirty="0">
                    <a:solidFill>
                      <a:schemeClr val="bg1"/>
                    </a:solidFill>
                    <a:latin typeface="Arial"/>
                    <a:ea typeface="Calibri"/>
                    <a:cs typeface="Arial"/>
                    <a:sym typeface="Calibri"/>
                  </a:rPr>
                  <a:t>Ubiquitary and highly</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expressed</a:t>
                </a:r>
                <a:endParaRPr lang="es" sz="2000" dirty="0">
                  <a:solidFill>
                    <a:schemeClr val="bg1"/>
                  </a:solidFill>
                  <a:latin typeface="Arial"/>
                  <a:ea typeface="Calibri"/>
                  <a:cs typeface="Arial"/>
                  <a:sym typeface="Calibri"/>
                </a:endParaRPr>
              </a:p>
            </p:txBody>
          </p:sp>
        </p:grpSp>
        <p:grpSp>
          <p:nvGrpSpPr>
            <p:cNvPr id="95" name="Shape 120"/>
            <p:cNvGrpSpPr/>
            <p:nvPr/>
          </p:nvGrpSpPr>
          <p:grpSpPr>
            <a:xfrm>
              <a:off x="6782029" y="6018673"/>
              <a:ext cx="2236275" cy="766367"/>
              <a:chOff x="6467216" y="2340002"/>
              <a:chExt cx="1498200" cy="1239900"/>
            </a:xfrm>
            <a:solidFill>
              <a:srgbClr val="CA00CA"/>
            </a:solidFill>
          </p:grpSpPr>
          <p:sp>
            <p:nvSpPr>
              <p:cNvPr id="96"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7"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sz="2000" dirty="0">
                    <a:solidFill>
                      <a:schemeClr val="bg1"/>
                    </a:solidFill>
                    <a:latin typeface="Arial"/>
                    <a:ea typeface="Calibri"/>
                    <a:cs typeface="Arial"/>
                    <a:sym typeface="Calibri"/>
                  </a:rPr>
                  <a:t>Competitors of </a:t>
                </a:r>
                <a:r>
                  <a:rPr lang="it-IT" sz="2000" dirty="0" err="1">
                    <a:solidFill>
                      <a:schemeClr val="bg1"/>
                    </a:solidFill>
                    <a:latin typeface="Arial"/>
                    <a:ea typeface="Calibri"/>
                    <a:cs typeface="Arial"/>
                    <a:sym typeface="Calibri"/>
                  </a:rPr>
                  <a:t>mRNA</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splicing</a:t>
                </a:r>
                <a:endParaRPr lang="es" sz="2000" b="0" i="0" u="none" strike="noStrike" cap="none" dirty="0">
                  <a:solidFill>
                    <a:schemeClr val="bg1"/>
                  </a:solidFill>
                  <a:latin typeface="Arial"/>
                  <a:ea typeface="Calibri"/>
                  <a:cs typeface="Arial"/>
                  <a:sym typeface="Calibri"/>
                </a:endParaRPr>
              </a:p>
            </p:txBody>
          </p:sp>
        </p:grpSp>
        <p:grpSp>
          <p:nvGrpSpPr>
            <p:cNvPr id="99" name="Shape 120"/>
            <p:cNvGrpSpPr/>
            <p:nvPr/>
          </p:nvGrpSpPr>
          <p:grpSpPr>
            <a:xfrm>
              <a:off x="6782029" y="2539203"/>
              <a:ext cx="2236275" cy="766367"/>
              <a:chOff x="6467216" y="2340002"/>
              <a:chExt cx="1498200" cy="1239900"/>
            </a:xfrm>
            <a:solidFill>
              <a:srgbClr val="008040"/>
            </a:solidFill>
          </p:grpSpPr>
          <p:sp>
            <p:nvSpPr>
              <p:cNvPr id="100"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101"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dirty="0">
                    <a:solidFill>
                      <a:schemeClr val="bg1"/>
                    </a:solidFill>
                    <a:latin typeface="Arial"/>
                    <a:ea typeface="Calibri"/>
                    <a:cs typeface="Arial"/>
                    <a:sym typeface="Calibri"/>
                  </a:rPr>
                  <a:t>T</a:t>
                </a:r>
                <a:r>
                  <a:rPr lang="es" dirty="0">
                    <a:solidFill>
                      <a:schemeClr val="bg1"/>
                    </a:solidFill>
                    <a:latin typeface="Arial"/>
                    <a:ea typeface="Calibri"/>
                    <a:cs typeface="Arial"/>
                    <a:sym typeface="Calibri"/>
                  </a:rPr>
                  <a:t>issue and </a:t>
                </a:r>
                <a:r>
                  <a:rPr lang="es" sz="1900" dirty="0">
                    <a:solidFill>
                      <a:schemeClr val="bg1"/>
                    </a:solidFill>
                    <a:latin typeface="Arial"/>
                    <a:ea typeface="Calibri"/>
                    <a:cs typeface="Arial"/>
                    <a:sym typeface="Calibri"/>
                  </a:rPr>
                  <a:t>developmental stage specificity</a:t>
                </a:r>
              </a:p>
            </p:txBody>
          </p:sp>
        </p:grpSp>
      </p:grpSp>
      <p:grpSp>
        <p:nvGrpSpPr>
          <p:cNvPr id="102" name="Gruppo 101"/>
          <p:cNvGrpSpPr/>
          <p:nvPr/>
        </p:nvGrpSpPr>
        <p:grpSpPr>
          <a:xfrm>
            <a:off x="0" y="800100"/>
            <a:ext cx="4407228" cy="59944"/>
            <a:chOff x="0" y="850900"/>
            <a:chExt cx="4407228" cy="59944"/>
          </a:xfrm>
        </p:grpSpPr>
        <p:sp>
          <p:nvSpPr>
            <p:cNvPr id="103" name="Rettangolo 102"/>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ttangolo 103"/>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ttangolo 104"/>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197894" y="648454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142157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Figure2_forpp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500" y="867107"/>
            <a:ext cx="6619001" cy="5850223"/>
          </a:xfrm>
          <a:prstGeom prst="rect">
            <a:avLst/>
          </a:prstGeom>
        </p:spPr>
      </p:pic>
      <p:sp>
        <p:nvSpPr>
          <p:cNvPr id="14" name="Titolo 1"/>
          <p:cNvSpPr txBox="1">
            <a:spLocks/>
          </p:cNvSpPr>
          <p:nvPr/>
        </p:nvSpPr>
        <p:spPr>
          <a:xfrm>
            <a:off x="0" y="-6730"/>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a:solidFill>
                  <a:srgbClr val="000000"/>
                </a:solidFill>
                <a:ea typeface="Times New Roman" pitchFamily="18" charset="0"/>
                <a:cs typeface="Arial" pitchFamily="34" charset="0"/>
              </a:rPr>
              <a:t>CHIASTIC MAPPING </a:t>
            </a:r>
          </a:p>
          <a:p>
            <a:pPr algn="ctr"/>
            <a:r>
              <a:rPr lang="it-IT" altLang="zh-CN" sz="2400" dirty="0">
                <a:solidFill>
                  <a:srgbClr val="000000"/>
                </a:solidFill>
                <a:ea typeface="Times New Roman" pitchFamily="18" charset="0"/>
                <a:cs typeface="Arial" pitchFamily="34" charset="0"/>
              </a:rPr>
              <a:t>on the </a:t>
            </a:r>
            <a:r>
              <a:rPr lang="it-IT" altLang="zh-CN" sz="2400" dirty="0" err="1">
                <a:solidFill>
                  <a:srgbClr val="000000"/>
                </a:solidFill>
                <a:ea typeface="Times New Roman" pitchFamily="18" charset="0"/>
                <a:cs typeface="Arial" pitchFamily="34" charset="0"/>
              </a:rPr>
              <a:t>genome</a:t>
            </a:r>
            <a:r>
              <a:rPr lang="it-IT" altLang="zh-CN" sz="2400" dirty="0">
                <a:solidFill>
                  <a:srgbClr val="000000"/>
                </a:solidFill>
                <a:ea typeface="Times New Roman" pitchFamily="18" charset="0"/>
                <a:cs typeface="Arial" pitchFamily="34" charset="0"/>
              </a:rPr>
              <a:t> of the </a:t>
            </a:r>
            <a:r>
              <a:rPr lang="it-IT" altLang="zh-CN" sz="2400" dirty="0" err="1">
                <a:solidFill>
                  <a:srgbClr val="000000"/>
                </a:solidFill>
                <a:ea typeface="Times New Roman" pitchFamily="18" charset="0"/>
                <a:cs typeface="Arial" pitchFamily="34" charset="0"/>
              </a:rPr>
              <a:t>reads</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derived</a:t>
            </a:r>
            <a:r>
              <a:rPr lang="it-IT" altLang="zh-CN" sz="2400" dirty="0">
                <a:solidFill>
                  <a:srgbClr val="000000"/>
                </a:solidFill>
                <a:ea typeface="Times New Roman" pitchFamily="18" charset="0"/>
                <a:cs typeface="Arial" pitchFamily="34" charset="0"/>
              </a:rPr>
              <a:t> from the </a:t>
            </a:r>
            <a:r>
              <a:rPr lang="it-IT" altLang="zh-CN" sz="2400" dirty="0" err="1">
                <a:solidFill>
                  <a:srgbClr val="000000"/>
                </a:solidFill>
                <a:ea typeface="Times New Roman" pitchFamily="18" charset="0"/>
                <a:cs typeface="Arial" pitchFamily="34" charset="0"/>
              </a:rPr>
              <a:t>backsplice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junction</a:t>
            </a:r>
            <a:r>
              <a:rPr lang="it-IT" altLang="zh-CN" sz="2400" dirty="0">
                <a:solidFill>
                  <a:srgbClr val="000000"/>
                </a:solidFill>
                <a:ea typeface="Times New Roman" pitchFamily="18" charset="0"/>
                <a:cs typeface="Arial" pitchFamily="34" charset="0"/>
              </a:rPr>
              <a:t> </a:t>
            </a:r>
          </a:p>
        </p:txBody>
      </p:sp>
      <p:grpSp>
        <p:nvGrpSpPr>
          <p:cNvPr id="15" name="Gruppo 14"/>
          <p:cNvGrpSpPr/>
          <p:nvPr/>
        </p:nvGrpSpPr>
        <p:grpSpPr>
          <a:xfrm>
            <a:off x="0" y="850900"/>
            <a:ext cx="4407228" cy="59944"/>
            <a:chOff x="0" y="850900"/>
            <a:chExt cx="4407228" cy="59944"/>
          </a:xfrm>
        </p:grpSpPr>
        <p:sp>
          <p:nvSpPr>
            <p:cNvPr id="16" name="Rettangolo 1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ttangolo 1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Connettore 2 10"/>
          <p:cNvCxnSpPr/>
          <p:nvPr/>
        </p:nvCxnSpPr>
        <p:spPr>
          <a:xfrm>
            <a:off x="3924108" y="3170580"/>
            <a:ext cx="89935" cy="1138501"/>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7 29"/>
          <p:cNvCxnSpPr/>
          <p:nvPr/>
        </p:nvCxnSpPr>
        <p:spPr>
          <a:xfrm rot="10800000" flipV="1">
            <a:off x="4627709" y="5071071"/>
            <a:ext cx="2393185" cy="1324228"/>
          </a:xfrm>
          <a:prstGeom prst="curvedConnector3">
            <a:avLst>
              <a:gd name="adj1" fmla="val -7330"/>
            </a:avLst>
          </a:prstGeom>
          <a:ln w="28575" cmpd="sng">
            <a:solidFill>
              <a:srgbClr val="7F7F7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ttore 2 48"/>
          <p:cNvCxnSpPr/>
          <p:nvPr/>
        </p:nvCxnSpPr>
        <p:spPr>
          <a:xfrm flipH="1">
            <a:off x="4078936" y="2419653"/>
            <a:ext cx="2716200" cy="1889428"/>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1179141" y="4309081"/>
            <a:ext cx="2013040" cy="338554"/>
          </a:xfrm>
          <a:prstGeom prst="rect">
            <a:avLst/>
          </a:prstGeom>
          <a:noFill/>
        </p:spPr>
        <p:txBody>
          <a:bodyPr wrap="square" rtlCol="0">
            <a:spAutoFit/>
          </a:bodyPr>
          <a:lstStyle/>
          <a:p>
            <a:r>
              <a:rPr lang="en-US" sz="1600" b="1" dirty="0">
                <a:latin typeface="Arial"/>
                <a:cs typeface="Arial"/>
              </a:rPr>
              <a:t>Co-linear mapping</a:t>
            </a:r>
          </a:p>
        </p:txBody>
      </p:sp>
      <p:sp>
        <p:nvSpPr>
          <p:cNvPr id="31" name="CasellaDiTesto 30"/>
          <p:cNvSpPr txBox="1"/>
          <p:nvPr/>
        </p:nvSpPr>
        <p:spPr>
          <a:xfrm>
            <a:off x="1179141" y="6215401"/>
            <a:ext cx="2013040" cy="338554"/>
          </a:xfrm>
          <a:prstGeom prst="rect">
            <a:avLst/>
          </a:prstGeom>
          <a:noFill/>
        </p:spPr>
        <p:txBody>
          <a:bodyPr wrap="square" rtlCol="0">
            <a:spAutoFit/>
          </a:bodyPr>
          <a:lstStyle/>
          <a:p>
            <a:r>
              <a:rPr lang="en-US" sz="1600" b="1" dirty="0">
                <a:latin typeface="Arial"/>
                <a:cs typeface="Arial"/>
              </a:rPr>
              <a:t>Chiastic mapping</a:t>
            </a:r>
          </a:p>
        </p:txBody>
      </p:sp>
      <p:sp>
        <p:nvSpPr>
          <p:cNvPr id="3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3115411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FB5B72C-7509-EF8B-5DE1-0705817B4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87" y="1148490"/>
            <a:ext cx="2679137" cy="56347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B157AE-EF76-C2C2-8550-1CE5CE8FECE5}"/>
              </a:ext>
            </a:extLst>
          </p:cNvPr>
          <p:cNvPicPr>
            <a:picLocks noChangeAspect="1"/>
          </p:cNvPicPr>
          <p:nvPr/>
        </p:nvPicPr>
        <p:blipFill>
          <a:blip r:embed="rId3"/>
          <a:stretch>
            <a:fillRect/>
          </a:stretch>
        </p:blipFill>
        <p:spPr>
          <a:xfrm>
            <a:off x="0" y="113276"/>
            <a:ext cx="4460318" cy="1035214"/>
          </a:xfrm>
          <a:prstGeom prst="rect">
            <a:avLst/>
          </a:prstGeom>
        </p:spPr>
      </p:pic>
      <p:pic>
        <p:nvPicPr>
          <p:cNvPr id="2052" name="Picture 4" descr="Ncrna 03 00008 g001">
            <a:extLst>
              <a:ext uri="{FF2B5EF4-FFF2-40B4-BE49-F238E27FC236}">
                <a16:creationId xmlns:a16="http://schemas.microsoft.com/office/drawing/2014/main" id="{AAF71E6C-2590-3D90-1187-D0C24F1B04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8" r="54687"/>
          <a:stretch/>
        </p:blipFill>
        <p:spPr bwMode="auto">
          <a:xfrm>
            <a:off x="5390582" y="113276"/>
            <a:ext cx="2901840" cy="662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6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CF4D67-BEBB-C12E-5AF6-D194314BC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311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476B84-BF03-89EF-27D9-2D7F220D7F76}"/>
              </a:ext>
            </a:extLst>
          </p:cNvPr>
          <p:cNvPicPr>
            <a:picLocks noChangeAspect="1"/>
          </p:cNvPicPr>
          <p:nvPr/>
        </p:nvPicPr>
        <p:blipFill>
          <a:blip r:embed="rId3"/>
          <a:stretch>
            <a:fillRect/>
          </a:stretch>
        </p:blipFill>
        <p:spPr>
          <a:xfrm>
            <a:off x="90740" y="234603"/>
            <a:ext cx="4310427" cy="1294049"/>
          </a:xfrm>
          <a:prstGeom prst="rect">
            <a:avLst/>
          </a:prstGeom>
        </p:spPr>
      </p:pic>
    </p:spTree>
    <p:extLst>
      <p:ext uri="{BB962C8B-B14F-4D97-AF65-F5344CB8AC3E}">
        <p14:creationId xmlns:p14="http://schemas.microsoft.com/office/powerpoint/2010/main" val="312516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ttangolo 2"/>
          <p:cNvSpPr>
            <a:spLocks noChangeArrowheads="1"/>
          </p:cNvSpPr>
          <p:nvPr/>
        </p:nvSpPr>
        <p:spPr bwMode="auto">
          <a:xfrm>
            <a:off x="249238" y="865188"/>
            <a:ext cx="8764587" cy="580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4035425">
              <a:spcAft>
                <a:spcPts val="3000"/>
              </a:spcAft>
              <a:buClr>
                <a:srgbClr val="FF0000"/>
              </a:buClr>
              <a:buFont typeface="Wingdings" charset="0"/>
              <a:buChar char="u"/>
              <a:tabLst>
                <a:tab pos="4127500" algn="l"/>
              </a:tabLst>
            </a:pPr>
            <a:r>
              <a:rPr lang="it-IT" sz="2800">
                <a:latin typeface="Arial" charset="0"/>
                <a:cs typeface="Arial" charset="0"/>
              </a:rPr>
              <a:t> Le molecole di RNA possono contemporaneamente contenere </a:t>
            </a:r>
            <a:r>
              <a:rPr lang="it-IT" sz="2800" b="1">
                <a:latin typeface="Arial" charset="0"/>
                <a:cs typeface="Arial" charset="0"/>
              </a:rPr>
              <a:t>informazione di sequenza </a:t>
            </a:r>
            <a:r>
              <a:rPr lang="it-IT" sz="2800">
                <a:latin typeface="Arial" charset="0"/>
                <a:cs typeface="Arial" charset="0"/>
              </a:rPr>
              <a:t>e possedere </a:t>
            </a:r>
            <a:r>
              <a:rPr lang="it-IT" sz="2800" b="1">
                <a:latin typeface="Arial" charset="0"/>
                <a:cs typeface="Arial" charset="0"/>
              </a:rPr>
              <a:t>plasticità strutturale</a:t>
            </a:r>
          </a:p>
          <a:p>
            <a:pPr marL="4035425">
              <a:spcAft>
                <a:spcPts val="3000"/>
              </a:spcAft>
              <a:buClr>
                <a:srgbClr val="FF0000"/>
              </a:buClr>
              <a:buFont typeface="Wingdings" charset="0"/>
              <a:buChar char="u"/>
              <a:tabLst>
                <a:tab pos="4127500" algn="l"/>
              </a:tabLst>
            </a:pPr>
            <a:r>
              <a:rPr lang="it-IT" sz="2800">
                <a:latin typeface="Arial" charset="0"/>
                <a:cs typeface="Arial" charset="0"/>
              </a:rPr>
              <a:t> Gli RNA possono sia </a:t>
            </a:r>
            <a:r>
              <a:rPr lang="it-IT" sz="2800" b="1">
                <a:latin typeface="Arial" charset="0"/>
                <a:cs typeface="Arial" charset="0"/>
              </a:rPr>
              <a:t>interagire con DNA ed altri RNA </a:t>
            </a:r>
            <a:r>
              <a:rPr lang="it-IT" sz="2800">
                <a:latin typeface="Arial" charset="0"/>
                <a:cs typeface="Arial" charset="0"/>
              </a:rPr>
              <a:t>per appaiamento delle basi complementari, sia fornire </a:t>
            </a:r>
            <a:r>
              <a:rPr lang="it-IT" sz="2800" b="1">
                <a:latin typeface="Arial" charset="0"/>
                <a:cs typeface="Arial" charset="0"/>
              </a:rPr>
              <a:t>siti di legame per proteine</a:t>
            </a:r>
          </a:p>
        </p:txBody>
      </p:sp>
      <p:sp>
        <p:nvSpPr>
          <p:cNvPr id="4" name="Titolo 1"/>
          <p:cNvSpPr>
            <a:spLocks noGrp="1"/>
          </p:cNvSpPr>
          <p:nvPr>
            <p:ph type="ctrTitle"/>
          </p:nvPr>
        </p:nvSpPr>
        <p:spPr>
          <a:xfrm>
            <a:off x="0" y="2786"/>
            <a:ext cx="9144000" cy="709488"/>
          </a:xfrm>
          <a:solidFill>
            <a:srgbClr val="1F497D"/>
          </a:solidFill>
        </p:spPr>
        <p:txBody>
          <a:bodyPr rtlCol="0">
            <a:noAutofit/>
          </a:bodyPr>
          <a:lstStyle/>
          <a:p>
            <a:pPr eaLnBrk="1" fontAlgn="auto" hangingPunct="1">
              <a:spcAft>
                <a:spcPts val="0"/>
              </a:spcAft>
              <a:defRPr/>
            </a:pPr>
            <a:r>
              <a:rPr lang="it-IT" sz="3200" b="1" dirty="0">
                <a:solidFill>
                  <a:srgbClr val="FFFFFF"/>
                </a:solidFill>
                <a:ea typeface="+mj-ea"/>
                <a:cs typeface="Arial"/>
              </a:rPr>
              <a:t>Il </a:t>
            </a:r>
            <a:r>
              <a:rPr lang="it-IT" sz="3200" b="1" dirty="0" err="1">
                <a:solidFill>
                  <a:srgbClr val="FFFFFF"/>
                </a:solidFill>
                <a:ea typeface="+mj-ea"/>
                <a:cs typeface="Arial"/>
              </a:rPr>
              <a:t>trascrittoma</a:t>
            </a:r>
            <a:r>
              <a:rPr lang="it-IT" sz="3200" b="1" dirty="0">
                <a:solidFill>
                  <a:srgbClr val="FFFFFF"/>
                </a:solidFill>
                <a:ea typeface="+mj-ea"/>
                <a:cs typeface="Arial"/>
              </a:rPr>
              <a:t> non-codificante</a:t>
            </a:r>
            <a:endParaRPr lang="it-IT" sz="3200" b="1" dirty="0">
              <a:solidFill>
                <a:schemeClr val="bg1"/>
              </a:solidFill>
              <a:effectLst>
                <a:glow rad="101600">
                  <a:schemeClr val="accent5">
                    <a:alpha val="75000"/>
                  </a:schemeClr>
                </a:glow>
              </a:effectLst>
              <a:ea typeface="+mj-ea"/>
              <a:cs typeface="Arial"/>
            </a:endParaRPr>
          </a:p>
        </p:txBody>
      </p:sp>
      <p:sp>
        <p:nvSpPr>
          <p:cNvPr id="5" name="Rettangolo 4"/>
          <p:cNvSpPr/>
          <p:nvPr/>
        </p:nvSpPr>
        <p:spPr>
          <a:xfrm>
            <a:off x="177800" y="1993900"/>
            <a:ext cx="3963988" cy="3544888"/>
          </a:xfrm>
          <a:prstGeom prst="rect">
            <a:avLst/>
          </a:prstGeom>
          <a:solidFill>
            <a:schemeClr val="accent1">
              <a:lumMod val="60000"/>
              <a:lumOff val="40000"/>
              <a:alpha val="37000"/>
            </a:schemeClr>
          </a:solidFill>
        </p:spPr>
        <p:txBody>
          <a:bodyPr anchor="ctr">
            <a:spAutoFit/>
          </a:bodyPr>
          <a:lstStyle/>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RNA non </a:t>
            </a:r>
            <a:r>
              <a:rPr lang="en-US" sz="2400" b="1" i="1" dirty="0" err="1">
                <a:solidFill>
                  <a:srgbClr val="192C4E"/>
                </a:solidFill>
                <a:latin typeface="Arial Narrow"/>
                <a:ea typeface="Arial" charset="0"/>
                <a:cs typeface="Arial Narrow"/>
              </a:rPr>
              <a:t>codificanti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noti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da</a:t>
            </a:r>
            <a:r>
              <a:rPr lang="en-US" sz="2400" b="1" i="1" dirty="0">
                <a:solidFill>
                  <a:srgbClr val="192C4E"/>
                </a:solidFill>
                <a:latin typeface="Arial Narrow"/>
                <a:ea typeface="Arial" charset="0"/>
                <a:cs typeface="Arial Narrow"/>
              </a:rPr>
              <a:t> molto tempo:</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nella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traduzione</a:t>
            </a:r>
            <a:endParaRPr lang="en-US" sz="2400" i="1" dirty="0">
              <a:solidFill>
                <a:srgbClr val="192C4E"/>
              </a:solidFill>
              <a:latin typeface="Arial Narrow"/>
              <a:ea typeface="Arial" charset="0"/>
              <a:cs typeface="Arial Narrow"/>
            </a:endParaRP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snoRNA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processamento</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degli</a:t>
            </a:r>
            <a:r>
              <a:rPr lang="en-US" sz="2400" i="1" dirty="0">
                <a:solidFill>
                  <a:srgbClr val="192C4E"/>
                </a:solidFill>
                <a:latin typeface="Arial Narrow"/>
                <a:ea typeface="Arial" charset="0"/>
                <a:cs typeface="Arial Narrow"/>
              </a:rPr>
              <a:t> mRNA</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ribozimi</a:t>
            </a:r>
            <a:endParaRPr lang="en-US" sz="2400" i="1" dirty="0">
              <a:solidFill>
                <a:srgbClr val="192C4E"/>
              </a:solidFill>
              <a:latin typeface="Arial Narrow"/>
              <a:ea typeface="Arial" charset="0"/>
              <a:cs typeface="Arial Narrow"/>
            </a:endParaRPr>
          </a:p>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Ipotesi</a:t>
            </a:r>
            <a:r>
              <a:rPr lang="en-US" sz="2400" b="1" i="1" dirty="0">
                <a:solidFill>
                  <a:srgbClr val="192C4E"/>
                </a:solidFill>
                <a:latin typeface="Arial Narrow"/>
                <a:ea typeface="Arial" charset="0"/>
                <a:cs typeface="Arial Narrow"/>
              </a:rPr>
              <a:t> del “</a:t>
            </a:r>
            <a:r>
              <a:rPr lang="en-US" sz="2400" b="1" i="1" dirty="0" err="1">
                <a:solidFill>
                  <a:srgbClr val="192C4E"/>
                </a:solidFill>
                <a:latin typeface="Arial Narrow"/>
                <a:ea typeface="Arial" charset="0"/>
                <a:cs typeface="Arial Narrow"/>
              </a:rPr>
              <a:t>mondo</a:t>
            </a:r>
            <a:r>
              <a:rPr lang="en-US" sz="2400" b="1" i="1" dirty="0">
                <a:solidFill>
                  <a:srgbClr val="192C4E"/>
                </a:solidFill>
                <a:latin typeface="Arial Narrow"/>
                <a:ea typeface="Arial" charset="0"/>
                <a:cs typeface="Arial Narrow"/>
              </a:rPr>
              <a:t> ad RNA”</a:t>
            </a:r>
          </a:p>
        </p:txBody>
      </p:sp>
    </p:spTree>
    <p:extLst>
      <p:ext uri="{BB962C8B-B14F-4D97-AF65-F5344CB8AC3E}">
        <p14:creationId xmlns:p14="http://schemas.microsoft.com/office/powerpoint/2010/main" val="319814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ccia giù 26"/>
          <p:cNvSpPr/>
          <p:nvPr/>
        </p:nvSpPr>
        <p:spPr>
          <a:xfrm>
            <a:off x="1935163" y="4646613"/>
            <a:ext cx="2540000" cy="108108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18" name="Rettangolo arrotondato 17"/>
          <p:cNvSpPr/>
          <p:nvPr/>
        </p:nvSpPr>
        <p:spPr>
          <a:xfrm>
            <a:off x="2124075" y="5764213"/>
            <a:ext cx="2160588" cy="720725"/>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241300" y="3990975"/>
            <a:ext cx="4208463" cy="684213"/>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41" name="Freccia giù 40"/>
          <p:cNvSpPr/>
          <p:nvPr/>
        </p:nvSpPr>
        <p:spPr>
          <a:xfrm>
            <a:off x="1935163" y="2882900"/>
            <a:ext cx="2540000" cy="1079500"/>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2124075" y="2181225"/>
            <a:ext cx="2160588" cy="720725"/>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a:t>
            </a:r>
          </a:p>
        </p:txBody>
      </p:sp>
      <p:sp>
        <p:nvSpPr>
          <p:cNvPr id="53" name="Freccia giù 52"/>
          <p:cNvSpPr/>
          <p:nvPr/>
        </p:nvSpPr>
        <p:spPr>
          <a:xfrm>
            <a:off x="1935163" y="1063625"/>
            <a:ext cx="2540000" cy="108108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8" name="Rettangolo arrotondato 57"/>
          <p:cNvSpPr/>
          <p:nvPr/>
        </p:nvSpPr>
        <p:spPr>
          <a:xfrm>
            <a:off x="4533900" y="3990975"/>
            <a:ext cx="1543050" cy="684213"/>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59" name="Nuvola 58"/>
          <p:cNvSpPr/>
          <p:nvPr/>
        </p:nvSpPr>
        <p:spPr>
          <a:xfrm>
            <a:off x="4449763" y="1204913"/>
            <a:ext cx="4675187" cy="2879725"/>
          </a:xfrm>
          <a:prstGeom prst="cloud">
            <a:avLst/>
          </a:prstGeom>
          <a:solidFill>
            <a:srgbClr val="DBF5FF">
              <a:alpha val="19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sz="2400" dirty="0">
                <a:solidFill>
                  <a:schemeClr val="tx1"/>
                </a:solidFill>
                <a:latin typeface="Arial"/>
                <a:cs typeface="Arial"/>
              </a:rPr>
              <a:t> &lt;3%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genome</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important</a:t>
            </a:r>
            <a:r>
              <a:rPr lang="it-IT" sz="2400" dirty="0">
                <a:solidFill>
                  <a:schemeClr val="tx1"/>
                </a:solidFill>
                <a:latin typeface="Arial"/>
                <a:cs typeface="Arial"/>
              </a:rPr>
              <a:t> </a:t>
            </a:r>
            <a:r>
              <a:rPr lang="it-IT" sz="2400" dirty="0" err="1">
                <a:solidFill>
                  <a:schemeClr val="tx1"/>
                </a:solidFill>
                <a:latin typeface="Arial"/>
                <a:cs typeface="Arial"/>
              </a:rPr>
              <a:t>since</a:t>
            </a:r>
            <a:r>
              <a:rPr lang="it-IT" sz="2400" dirty="0">
                <a:solidFill>
                  <a:schemeClr val="tx1"/>
                </a:solidFill>
                <a:latin typeface="Arial"/>
                <a:cs typeface="Arial"/>
              </a:rPr>
              <a:t> </a:t>
            </a:r>
            <a:r>
              <a:rPr lang="it-IT" sz="2400" dirty="0" err="1">
                <a:solidFill>
                  <a:schemeClr val="tx1"/>
                </a:solidFill>
                <a:latin typeface="Arial"/>
                <a:cs typeface="Arial"/>
              </a:rPr>
              <a:t>transcribed</a:t>
            </a:r>
            <a:r>
              <a:rPr lang="it-IT" sz="2400" dirty="0">
                <a:solidFill>
                  <a:schemeClr val="tx1"/>
                </a:solidFill>
                <a:latin typeface="Arial"/>
                <a:cs typeface="Arial"/>
              </a:rPr>
              <a:t>/</a:t>
            </a:r>
            <a:r>
              <a:rPr lang="it-IT" sz="2400" dirty="0" err="1">
                <a:solidFill>
                  <a:schemeClr val="tx1"/>
                </a:solidFill>
                <a:latin typeface="Arial"/>
                <a:cs typeface="Arial"/>
              </a:rPr>
              <a:t>coding</a:t>
            </a:r>
            <a:endParaRPr lang="it-IT" sz="2400" dirty="0">
              <a:solidFill>
                <a:schemeClr val="tx1"/>
              </a:solidFill>
              <a:latin typeface="Arial"/>
              <a:cs typeface="Arial"/>
            </a:endParaRPr>
          </a:p>
          <a:p>
            <a:pPr fontAlgn="auto">
              <a:spcBef>
                <a:spcPts val="0"/>
              </a:spcBef>
              <a:spcAft>
                <a:spcPts val="0"/>
              </a:spcAft>
              <a:buFont typeface="Arial"/>
              <a:buChar char="•"/>
              <a:defRPr/>
            </a:pPr>
            <a:r>
              <a:rPr lang="it-IT" sz="2400" dirty="0">
                <a:solidFill>
                  <a:schemeClr val="tx1"/>
                </a:solidFill>
                <a:latin typeface="Arial"/>
                <a:cs typeface="Arial"/>
              </a:rPr>
              <a:t> </a:t>
            </a:r>
            <a:r>
              <a:rPr lang="it-IT" sz="2400" dirty="0" err="1">
                <a:solidFill>
                  <a:schemeClr val="tx1"/>
                </a:solidFill>
                <a:latin typeface="Arial"/>
                <a:cs typeface="Arial"/>
              </a:rPr>
              <a:t>abundant</a:t>
            </a:r>
            <a:r>
              <a:rPr lang="it-IT" sz="2400" dirty="0">
                <a:solidFill>
                  <a:schemeClr val="tx1"/>
                </a:solidFill>
                <a:latin typeface="Arial"/>
                <a:cs typeface="Arial"/>
              </a:rPr>
              <a:t> “junk DNA”</a:t>
            </a:r>
          </a:p>
        </p:txBody>
      </p:sp>
      <p:sp>
        <p:nvSpPr>
          <p:cNvPr id="60" name="Rettangolo arrotondato 59"/>
          <p:cNvSpPr/>
          <p:nvPr/>
        </p:nvSpPr>
        <p:spPr>
          <a:xfrm>
            <a:off x="415925" y="339725"/>
            <a:ext cx="8256588" cy="719138"/>
          </a:xfrm>
          <a:prstGeom prst="roundRect">
            <a:avLst/>
          </a:prstGeom>
          <a:solidFill>
            <a:schemeClr val="tx1">
              <a:lumMod val="75000"/>
              <a:lumOff val="2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63" name="Rettangolo 62"/>
          <p:cNvSpPr/>
          <p:nvPr/>
        </p:nvSpPr>
        <p:spPr>
          <a:xfrm>
            <a:off x="2855913" y="339725"/>
            <a:ext cx="684212" cy="7207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Tree>
    <p:extLst>
      <p:ext uri="{BB962C8B-B14F-4D97-AF65-F5344CB8AC3E}">
        <p14:creationId xmlns:p14="http://schemas.microsoft.com/office/powerpoint/2010/main" val="374452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29"/>
          <p:cNvSpPr/>
          <p:nvPr/>
        </p:nvSpPr>
        <p:spPr>
          <a:xfrm>
            <a:off x="478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siRNAs</a:t>
            </a:r>
            <a:endParaRPr lang="it-IT" sz="2000" dirty="0">
              <a:latin typeface="Arial"/>
              <a:cs typeface="Arial"/>
            </a:endParaRPr>
          </a:p>
        </p:txBody>
      </p:sp>
      <p:sp>
        <p:nvSpPr>
          <p:cNvPr id="33" name="Rettangolo arrotondato 32"/>
          <p:cNvSpPr/>
          <p:nvPr/>
        </p:nvSpPr>
        <p:spPr>
          <a:xfrm>
            <a:off x="6070600" y="595630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tRFs</a:t>
            </a:r>
            <a:endParaRPr lang="it-IT" sz="2000" dirty="0">
              <a:latin typeface="Arial"/>
              <a:cs typeface="Arial"/>
            </a:endParaRPr>
          </a:p>
        </p:txBody>
      </p:sp>
      <p:sp>
        <p:nvSpPr>
          <p:cNvPr id="36" name="Rettangolo arrotondato 35"/>
          <p:cNvSpPr/>
          <p:nvPr/>
        </p:nvSpPr>
        <p:spPr>
          <a:xfrm>
            <a:off x="732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a:latin typeface="Arial"/>
                <a:cs typeface="Arial"/>
              </a:rPr>
              <a:t>?</a:t>
            </a:r>
          </a:p>
        </p:txBody>
      </p:sp>
      <p:sp>
        <p:nvSpPr>
          <p:cNvPr id="27" name="Freccia giù 26"/>
          <p:cNvSpPr/>
          <p:nvPr/>
        </p:nvSpPr>
        <p:spPr>
          <a:xfrm>
            <a:off x="1816100" y="501491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39" name="Freccia giù 38"/>
          <p:cNvSpPr/>
          <p:nvPr/>
        </p:nvSpPr>
        <p:spPr>
          <a:xfrm>
            <a:off x="438150" y="125888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1600" dirty="0">
                <a:solidFill>
                  <a:srgbClr val="000090"/>
                </a:solidFill>
                <a:latin typeface="Arial"/>
                <a:cs typeface="Arial"/>
              </a:rPr>
              <a:t>Alternative </a:t>
            </a:r>
            <a:r>
              <a:rPr lang="it-IT" sz="1600" dirty="0" err="1">
                <a:solidFill>
                  <a:srgbClr val="000090"/>
                </a:solidFill>
                <a:latin typeface="Arial"/>
                <a:cs typeface="Arial"/>
              </a:rPr>
              <a:t>TSSs</a:t>
            </a:r>
            <a:endParaRPr lang="it-IT" sz="1600" dirty="0">
              <a:solidFill>
                <a:srgbClr val="000090"/>
              </a:solidFill>
              <a:latin typeface="Arial"/>
              <a:cs typeface="Arial"/>
            </a:endParaRPr>
          </a:p>
        </p:txBody>
      </p:sp>
      <p:sp>
        <p:nvSpPr>
          <p:cNvPr id="18" name="Rettangolo arrotondato 17"/>
          <p:cNvSpPr/>
          <p:nvPr/>
        </p:nvSpPr>
        <p:spPr>
          <a:xfrm>
            <a:off x="2006600" y="5553075"/>
            <a:ext cx="2159000" cy="719138"/>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438150" y="4338638"/>
            <a:ext cx="4545013" cy="684212"/>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37" name="Freccia giù 36"/>
          <p:cNvSpPr/>
          <p:nvPr/>
        </p:nvSpPr>
        <p:spPr>
          <a:xfrm>
            <a:off x="438150"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Trans-splicing</a:t>
            </a:r>
            <a:endParaRPr lang="it-IT" dirty="0">
              <a:solidFill>
                <a:srgbClr val="000090"/>
              </a:solidFill>
              <a:latin typeface="Arial"/>
              <a:cs typeface="Arial"/>
            </a:endParaRPr>
          </a:p>
        </p:txBody>
      </p:sp>
      <p:sp>
        <p:nvSpPr>
          <p:cNvPr id="38" name="Freccia giù 37"/>
          <p:cNvSpPr/>
          <p:nvPr/>
        </p:nvSpPr>
        <p:spPr>
          <a:xfrm>
            <a:off x="438150"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0" name="Freccia giù 39"/>
          <p:cNvSpPr/>
          <p:nvPr/>
        </p:nvSpPr>
        <p:spPr>
          <a:xfrm>
            <a:off x="438150"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Polyadenylation</a:t>
            </a:r>
            <a:endParaRPr lang="it-IT" dirty="0">
              <a:solidFill>
                <a:srgbClr val="000090"/>
              </a:solidFill>
              <a:latin typeface="Arial"/>
              <a:cs typeface="Arial"/>
            </a:endParaRPr>
          </a:p>
        </p:txBody>
      </p:sp>
      <p:sp>
        <p:nvSpPr>
          <p:cNvPr id="41" name="Freccia giù 40"/>
          <p:cNvSpPr/>
          <p:nvPr/>
        </p:nvSpPr>
        <p:spPr>
          <a:xfrm>
            <a:off x="438150"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Splicing</a:t>
            </a:r>
            <a:endParaRPr lang="it-IT" dirty="0">
              <a:solidFill>
                <a:srgbClr val="000090"/>
              </a:solidFill>
              <a:latin typeface="Arial"/>
              <a:cs typeface="Arial"/>
            </a:endParaRPr>
          </a:p>
        </p:txBody>
      </p:sp>
      <p:sp>
        <p:nvSpPr>
          <p:cNvPr id="43" name="Freccia giù 42"/>
          <p:cNvSpPr/>
          <p:nvPr/>
        </p:nvSpPr>
        <p:spPr>
          <a:xfrm>
            <a:off x="5910263"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45" name="Freccia giù 44"/>
          <p:cNvSpPr/>
          <p:nvPr/>
        </p:nvSpPr>
        <p:spPr>
          <a:xfrm>
            <a:off x="5910263"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44" name="Freccia giù 43"/>
          <p:cNvSpPr/>
          <p:nvPr/>
        </p:nvSpPr>
        <p:spPr>
          <a:xfrm>
            <a:off x="5910263"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2" name="Freccia giù 41"/>
          <p:cNvSpPr/>
          <p:nvPr/>
        </p:nvSpPr>
        <p:spPr>
          <a:xfrm>
            <a:off x="5910263"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415925" y="1797050"/>
            <a:ext cx="8256588" cy="719138"/>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 </a:t>
            </a:r>
            <a:r>
              <a:rPr lang="it-IT" sz="3200" dirty="0" err="1">
                <a:latin typeface="Arial"/>
                <a:cs typeface="Arial"/>
              </a:rPr>
              <a:t>transcripts</a:t>
            </a:r>
            <a:r>
              <a:rPr lang="it-IT" sz="3200" dirty="0">
                <a:latin typeface="Arial"/>
                <a:cs typeface="Arial"/>
              </a:rPr>
              <a:t>/</a:t>
            </a:r>
            <a:r>
              <a:rPr lang="it-IT" sz="3200" dirty="0" err="1">
                <a:latin typeface="Arial"/>
                <a:cs typeface="Arial"/>
              </a:rPr>
              <a:t>precursors</a:t>
            </a:r>
            <a:endParaRPr lang="it-IT" sz="3200" dirty="0">
              <a:latin typeface="Arial"/>
              <a:cs typeface="Arial"/>
            </a:endParaRPr>
          </a:p>
        </p:txBody>
      </p:sp>
      <p:sp>
        <p:nvSpPr>
          <p:cNvPr id="49" name="Freccia giù 48"/>
          <p:cNvSpPr/>
          <p:nvPr/>
        </p:nvSpPr>
        <p:spPr>
          <a:xfrm>
            <a:off x="3203575" y="3792538"/>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50" name="Freccia giù 49"/>
          <p:cNvSpPr/>
          <p:nvPr/>
        </p:nvSpPr>
        <p:spPr>
          <a:xfrm>
            <a:off x="3203575" y="33686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51" name="Freccia giù 50"/>
          <p:cNvSpPr/>
          <p:nvPr/>
        </p:nvSpPr>
        <p:spPr>
          <a:xfrm>
            <a:off x="3203575" y="2944813"/>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Silencing</a:t>
            </a:r>
            <a:endParaRPr lang="it-IT" dirty="0">
              <a:solidFill>
                <a:srgbClr val="000090"/>
              </a:solidFill>
              <a:latin typeface="Arial"/>
              <a:cs typeface="Arial"/>
            </a:endParaRPr>
          </a:p>
        </p:txBody>
      </p:sp>
      <p:sp>
        <p:nvSpPr>
          <p:cNvPr id="52" name="Freccia giù 51"/>
          <p:cNvSpPr/>
          <p:nvPr/>
        </p:nvSpPr>
        <p:spPr>
          <a:xfrm>
            <a:off x="3195638" y="2520950"/>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Nuclear</a:t>
            </a:r>
            <a:r>
              <a:rPr lang="it-IT" dirty="0">
                <a:solidFill>
                  <a:srgbClr val="000090"/>
                </a:solidFill>
                <a:latin typeface="Arial"/>
                <a:cs typeface="Arial"/>
              </a:rPr>
              <a:t> export</a:t>
            </a:r>
          </a:p>
        </p:txBody>
      </p:sp>
      <p:sp>
        <p:nvSpPr>
          <p:cNvPr id="53" name="Freccia giù 52"/>
          <p:cNvSpPr/>
          <p:nvPr/>
        </p:nvSpPr>
        <p:spPr>
          <a:xfrm>
            <a:off x="438150"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4" name="Freccia giù 53"/>
          <p:cNvSpPr/>
          <p:nvPr/>
        </p:nvSpPr>
        <p:spPr>
          <a:xfrm>
            <a:off x="5910263" y="13239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55" name="Freccia giù 54"/>
          <p:cNvSpPr/>
          <p:nvPr/>
        </p:nvSpPr>
        <p:spPr>
          <a:xfrm>
            <a:off x="5910263"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6" name="Rettangolo arrotondato 55"/>
          <p:cNvSpPr/>
          <p:nvPr/>
        </p:nvSpPr>
        <p:spPr>
          <a:xfrm>
            <a:off x="4165600" y="4338638"/>
            <a:ext cx="4506913" cy="684212"/>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29" name="Rettangolo arrotondato 28"/>
          <p:cNvSpPr/>
          <p:nvPr/>
        </p:nvSpPr>
        <p:spPr>
          <a:xfrm>
            <a:off x="4602163" y="5495925"/>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piRNAs</a:t>
            </a:r>
            <a:endParaRPr lang="it-IT" sz="2000" dirty="0">
              <a:latin typeface="Arial"/>
              <a:cs typeface="Arial"/>
            </a:endParaRPr>
          </a:p>
        </p:txBody>
      </p:sp>
      <p:sp>
        <p:nvSpPr>
          <p:cNvPr id="32" name="Rettangolo arrotondato 31"/>
          <p:cNvSpPr/>
          <p:nvPr/>
        </p:nvSpPr>
        <p:spPr>
          <a:xfrm>
            <a:off x="5883275"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snoRNAs</a:t>
            </a:r>
            <a:endParaRPr lang="it-IT" sz="2000" dirty="0">
              <a:latin typeface="Arial"/>
              <a:cs typeface="Arial"/>
            </a:endParaRPr>
          </a:p>
        </p:txBody>
      </p:sp>
      <p:sp>
        <p:nvSpPr>
          <p:cNvPr id="35" name="Rettangolo arrotondato 34"/>
          <p:cNvSpPr/>
          <p:nvPr/>
        </p:nvSpPr>
        <p:spPr>
          <a:xfrm>
            <a:off x="7156450"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circRNAs</a:t>
            </a:r>
            <a:endParaRPr lang="it-IT" sz="2000" dirty="0">
              <a:latin typeface="Arial"/>
              <a:cs typeface="Arial"/>
            </a:endParaRPr>
          </a:p>
        </p:txBody>
      </p:sp>
      <p:sp>
        <p:nvSpPr>
          <p:cNvPr id="46" name="Rettangolo arrotondato 45"/>
          <p:cNvSpPr/>
          <p:nvPr/>
        </p:nvSpPr>
        <p:spPr>
          <a:xfrm>
            <a:off x="415925" y="134938"/>
            <a:ext cx="8256588" cy="720725"/>
          </a:xfrm>
          <a:prstGeom prst="roundRect">
            <a:avLst/>
          </a:prstGeom>
          <a:solidFill>
            <a:schemeClr val="tx1"/>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57" name="Rettangolo 56"/>
          <p:cNvSpPr/>
          <p:nvPr/>
        </p:nvSpPr>
        <p:spPr>
          <a:xfrm>
            <a:off x="1417638" y="144463"/>
            <a:ext cx="2420937" cy="70167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47" name="Nuvola 46"/>
          <p:cNvSpPr/>
          <p:nvPr/>
        </p:nvSpPr>
        <p:spPr>
          <a:xfrm>
            <a:off x="5432425" y="0"/>
            <a:ext cx="3875088" cy="1025525"/>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&gt;70% </a:t>
            </a:r>
            <a:r>
              <a:rPr lang="it-IT" dirty="0" err="1">
                <a:solidFill>
                  <a:schemeClr val="tx1"/>
                </a:solidFill>
                <a:latin typeface="Arial"/>
                <a:cs typeface="Arial"/>
              </a:rPr>
              <a:t>transcribed</a:t>
            </a:r>
            <a:r>
              <a:rPr lang="it-IT" dirty="0">
                <a:solidFill>
                  <a:schemeClr val="tx1"/>
                </a:solidFill>
                <a:latin typeface="Arial"/>
                <a:cs typeface="Arial"/>
              </a:rPr>
              <a:t> in  “dark </a:t>
            </a:r>
            <a:r>
              <a:rPr lang="it-IT" dirty="0" err="1">
                <a:solidFill>
                  <a:schemeClr val="tx1"/>
                </a:solidFill>
                <a:latin typeface="Arial"/>
                <a:cs typeface="Arial"/>
              </a:rPr>
              <a:t>matter</a:t>
            </a:r>
            <a:r>
              <a:rPr lang="it-IT" dirty="0">
                <a:solidFill>
                  <a:schemeClr val="tx1"/>
                </a:solidFill>
                <a:latin typeface="Arial"/>
                <a:cs typeface="Arial"/>
              </a:rPr>
              <a:t>”</a:t>
            </a:r>
          </a:p>
        </p:txBody>
      </p:sp>
      <p:sp>
        <p:nvSpPr>
          <p:cNvPr id="58" name="Nuvola 57"/>
          <p:cNvSpPr/>
          <p:nvPr/>
        </p:nvSpPr>
        <p:spPr>
          <a:xfrm>
            <a:off x="0" y="6089650"/>
            <a:ext cx="4602163" cy="812800"/>
          </a:xfrm>
          <a:prstGeom prst="cloud">
            <a:avLst/>
          </a:prstGeom>
          <a:solidFill>
            <a:srgbClr val="DBF5FF">
              <a:alpha val="30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Diverse </a:t>
            </a:r>
            <a:r>
              <a:rPr lang="it-IT" dirty="0" err="1">
                <a:solidFill>
                  <a:schemeClr val="tx1"/>
                </a:solidFill>
                <a:latin typeface="Arial"/>
                <a:cs typeface="Arial"/>
              </a:rPr>
              <a:t>functional</a:t>
            </a:r>
            <a:r>
              <a:rPr lang="it-IT" dirty="0">
                <a:solidFill>
                  <a:schemeClr val="tx1"/>
                </a:solidFill>
                <a:latin typeface="Arial"/>
                <a:cs typeface="Arial"/>
              </a:rPr>
              <a:t> </a:t>
            </a:r>
            <a:r>
              <a:rPr lang="it-IT" dirty="0" err="1">
                <a:solidFill>
                  <a:schemeClr val="tx1"/>
                </a:solidFill>
                <a:latin typeface="Arial"/>
                <a:cs typeface="Arial"/>
              </a:rPr>
              <a:t>roles</a:t>
            </a:r>
            <a:r>
              <a:rPr lang="it-IT" dirty="0">
                <a:solidFill>
                  <a:schemeClr val="tx1"/>
                </a:solidFill>
                <a:latin typeface="Arial"/>
                <a:cs typeface="Arial"/>
              </a:rPr>
              <a:t> </a:t>
            </a:r>
            <a:r>
              <a:rPr lang="it-IT" dirty="0" err="1">
                <a:solidFill>
                  <a:schemeClr val="tx1"/>
                </a:solidFill>
                <a:latin typeface="Arial"/>
                <a:cs typeface="Arial"/>
              </a:rPr>
              <a:t>for</a:t>
            </a:r>
            <a:r>
              <a:rPr lang="it-IT" dirty="0">
                <a:solidFill>
                  <a:schemeClr val="tx1"/>
                </a:solidFill>
                <a:latin typeface="Arial"/>
                <a:cs typeface="Arial"/>
              </a:rPr>
              <a:t> </a:t>
            </a:r>
            <a:r>
              <a:rPr lang="it-IT" dirty="0" err="1">
                <a:solidFill>
                  <a:schemeClr val="tx1"/>
                </a:solidFill>
                <a:latin typeface="Arial"/>
                <a:cs typeface="Arial"/>
              </a:rPr>
              <a:t>ncRNAs</a:t>
            </a:r>
            <a:r>
              <a:rPr lang="it-IT" dirty="0">
                <a:solidFill>
                  <a:schemeClr val="tx1"/>
                </a:solidFill>
                <a:latin typeface="Arial"/>
                <a:cs typeface="Arial"/>
              </a:rPr>
              <a:t> </a:t>
            </a:r>
            <a:r>
              <a:rPr lang="it-IT" dirty="0" err="1">
                <a:solidFill>
                  <a:schemeClr val="tx1"/>
                </a:solidFill>
                <a:latin typeface="Arial"/>
                <a:cs typeface="Arial"/>
              </a:rPr>
              <a:t>uncovered</a:t>
            </a:r>
            <a:endParaRPr lang="it-IT" dirty="0">
              <a:solidFill>
                <a:schemeClr val="tx1"/>
              </a:solidFill>
              <a:latin typeface="Arial"/>
              <a:cs typeface="Arial"/>
            </a:endParaRPr>
          </a:p>
        </p:txBody>
      </p:sp>
      <p:sp>
        <p:nvSpPr>
          <p:cNvPr id="31" name="Rettangolo arrotondato 30"/>
          <p:cNvSpPr/>
          <p:nvPr/>
        </p:nvSpPr>
        <p:spPr>
          <a:xfrm>
            <a:off x="6951663" y="503555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lncRNAs</a:t>
            </a:r>
            <a:endParaRPr lang="it-IT" sz="2000" dirty="0">
              <a:latin typeface="Arial"/>
              <a:cs typeface="Arial"/>
            </a:endParaRPr>
          </a:p>
        </p:txBody>
      </p:sp>
      <p:sp>
        <p:nvSpPr>
          <p:cNvPr id="34" name="Rettangolo arrotondato 33"/>
          <p:cNvSpPr/>
          <p:nvPr/>
        </p:nvSpPr>
        <p:spPr>
          <a:xfrm>
            <a:off x="5680075" y="503555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snRNAs</a:t>
            </a:r>
            <a:endParaRPr lang="it-IT" sz="2000" dirty="0">
              <a:latin typeface="Arial"/>
              <a:cs typeface="Arial"/>
            </a:endParaRPr>
          </a:p>
        </p:txBody>
      </p:sp>
      <p:sp>
        <p:nvSpPr>
          <p:cNvPr id="28" name="Rettangolo arrotondato 27"/>
          <p:cNvSpPr/>
          <p:nvPr/>
        </p:nvSpPr>
        <p:spPr>
          <a:xfrm>
            <a:off x="4398963" y="5035550"/>
            <a:ext cx="1331912" cy="539750"/>
          </a:xfrm>
          <a:prstGeom prst="roundRect">
            <a:avLst/>
          </a:prstGeom>
          <a:solidFill>
            <a:srgbClr val="0000FF"/>
          </a:solidFill>
          <a:ln w="28575" cap="flat" cmpd="sng" algn="ctr">
            <a:noFill/>
            <a:prstDash val="solid"/>
            <a:round/>
            <a:headEnd type="none" w="med" len="med"/>
            <a:tailEnd type="none" w="med" len="med"/>
          </a:ln>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miRNAs</a:t>
            </a:r>
            <a:endParaRPr lang="it-IT" sz="2000" dirty="0">
              <a:latin typeface="Arial"/>
              <a:cs typeface="Arial"/>
            </a:endParaRPr>
          </a:p>
        </p:txBody>
      </p:sp>
    </p:spTree>
    <p:extLst>
      <p:ext uri="{BB962C8B-B14F-4D97-AF65-F5344CB8AC3E}">
        <p14:creationId xmlns:p14="http://schemas.microsoft.com/office/powerpoint/2010/main" val="321133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1"/>
            <a:ext cx="9144000" cy="89627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it-IT"/>
          </a:p>
        </p:txBody>
      </p:sp>
      <p:sp>
        <p:nvSpPr>
          <p:cNvPr id="8" name="Text Box 2"/>
          <p:cNvSpPr txBox="1">
            <a:spLocks noChangeArrowheads="1"/>
          </p:cNvSpPr>
          <p:nvPr/>
        </p:nvSpPr>
        <p:spPr bwMode="auto">
          <a:xfrm>
            <a:off x="-3" y="0"/>
            <a:ext cx="9144003"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GB" sz="4000" b="1" dirty="0">
                <a:solidFill>
                  <a:srgbClr val="800000"/>
                </a:solidFill>
                <a:effectLst>
                  <a:outerShdw blurRad="50800" dist="38100" dir="2700000">
                    <a:srgbClr val="000000">
                      <a:alpha val="43000"/>
                    </a:srgbClr>
                  </a:outerShdw>
                </a:effectLst>
                <a:latin typeface="Arial"/>
                <a:cs typeface="Arial"/>
              </a:rPr>
              <a:t>RNA-</a:t>
            </a:r>
            <a:r>
              <a:rPr lang="en-GB" sz="4000" b="1" dirty="0" err="1">
                <a:solidFill>
                  <a:srgbClr val="800000"/>
                </a:solidFill>
                <a:effectLst>
                  <a:outerShdw blurRad="50800" dist="38100" dir="2700000">
                    <a:srgbClr val="000000">
                      <a:alpha val="43000"/>
                    </a:srgbClr>
                  </a:outerShdw>
                </a:effectLst>
                <a:latin typeface="Arial"/>
                <a:cs typeface="Arial"/>
              </a:rPr>
              <a:t>seq</a:t>
            </a:r>
            <a:r>
              <a:rPr lang="en-GB" sz="4000" b="1" dirty="0">
                <a:solidFill>
                  <a:srgbClr val="800000"/>
                </a:solidFill>
                <a:effectLst>
                  <a:outerShdw blurRad="50800" dist="38100" dir="2700000">
                    <a:srgbClr val="000000">
                      <a:alpha val="43000"/>
                    </a:srgbClr>
                  </a:outerShdw>
                </a:effectLst>
                <a:latin typeface="Arial"/>
                <a:cs typeface="Arial"/>
              </a:rPr>
              <a:t>: </a:t>
            </a:r>
            <a:r>
              <a:rPr lang="en-GB" sz="3200" b="1" dirty="0" err="1">
                <a:solidFill>
                  <a:srgbClr val="800000"/>
                </a:solidFill>
                <a:effectLst>
                  <a:outerShdw blurRad="50800" dist="38100" dir="2700000">
                    <a:srgbClr val="000000">
                      <a:alpha val="43000"/>
                    </a:srgbClr>
                  </a:outerShdw>
                </a:effectLst>
                <a:latin typeface="Arial"/>
                <a:cs typeface="Arial"/>
              </a:rPr>
              <a:t>cDNA</a:t>
            </a:r>
            <a:r>
              <a:rPr lang="en-GB" sz="3200" b="1" dirty="0">
                <a:solidFill>
                  <a:srgbClr val="800000"/>
                </a:solidFill>
                <a:effectLst>
                  <a:outerShdw blurRad="50800" dist="38100" dir="2700000">
                    <a:srgbClr val="000000">
                      <a:alpha val="43000"/>
                    </a:srgbClr>
                  </a:outerShdw>
                </a:effectLst>
                <a:latin typeface="Arial"/>
                <a:cs typeface="Arial"/>
              </a:rPr>
              <a:t> </a:t>
            </a:r>
            <a:r>
              <a:rPr lang="en-GB" sz="2800" b="1" dirty="0">
                <a:solidFill>
                  <a:srgbClr val="800000"/>
                </a:solidFill>
                <a:effectLst>
                  <a:outerShdw blurRad="50800" dist="38100" dir="2700000">
                    <a:srgbClr val="000000">
                      <a:alpha val="43000"/>
                    </a:srgbClr>
                  </a:outerShdw>
                </a:effectLst>
                <a:latin typeface="Arial"/>
                <a:cs typeface="Arial"/>
              </a:rPr>
              <a:t>sequencing using NGS </a:t>
            </a:r>
            <a:endParaRPr lang="en-GB" b="1" dirty="0">
              <a:solidFill>
                <a:srgbClr val="800000"/>
              </a:solidFill>
              <a:effectLst>
                <a:outerShdw blurRad="50800" dist="38100" dir="2700000">
                  <a:srgbClr val="000000">
                    <a:alpha val="43000"/>
                  </a:srgbClr>
                </a:outerShdw>
              </a:effectLst>
              <a:latin typeface="Arial"/>
              <a:cs typeface="Arial"/>
            </a:endParaRPr>
          </a:p>
        </p:txBody>
      </p:sp>
      <p:sp>
        <p:nvSpPr>
          <p:cNvPr id="94" name="Freccia angolare in su 93"/>
          <p:cNvSpPr/>
          <p:nvPr/>
        </p:nvSpPr>
        <p:spPr>
          <a:xfrm flipH="1">
            <a:off x="145132" y="3171576"/>
            <a:ext cx="8880905" cy="3305830"/>
          </a:xfrm>
          <a:prstGeom prst="bentUpArrow">
            <a:avLst>
              <a:gd name="adj1" fmla="val 34860"/>
              <a:gd name="adj2" fmla="val 48655"/>
              <a:gd name="adj3" fmla="val 2163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cxnSp>
        <p:nvCxnSpPr>
          <p:cNvPr id="95" name="Connettore 2 94"/>
          <p:cNvCxnSpPr/>
          <p:nvPr/>
        </p:nvCxnSpPr>
        <p:spPr>
          <a:xfrm flipH="1">
            <a:off x="6820012" y="4787181"/>
            <a:ext cx="398579" cy="597251"/>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580281" y="3766792"/>
            <a:ext cx="2077070" cy="2710613"/>
          </a:xfrm>
          <a:prstGeom prst="rect">
            <a:avLst/>
          </a:prstGeom>
          <a:solidFill>
            <a:srgbClr val="DD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6" name="Immagine 85"/>
          <p:cNvPicPr>
            <a:picLocks noChangeAspect="1"/>
          </p:cNvPicPr>
          <p:nvPr/>
        </p:nvPicPr>
        <p:blipFill>
          <a:blip r:embed="rId3"/>
          <a:stretch>
            <a:fillRect/>
          </a:stretch>
        </p:blipFill>
        <p:spPr>
          <a:xfrm>
            <a:off x="634467" y="3865079"/>
            <a:ext cx="1965333" cy="1521644"/>
          </a:xfrm>
          <a:prstGeom prst="rect">
            <a:avLst/>
          </a:prstGeom>
          <a:effectLst/>
        </p:spPr>
      </p:pic>
      <p:grpSp>
        <p:nvGrpSpPr>
          <p:cNvPr id="4" name="Gruppo 3"/>
          <p:cNvGrpSpPr/>
          <p:nvPr/>
        </p:nvGrpSpPr>
        <p:grpSpPr>
          <a:xfrm>
            <a:off x="3225739" y="1426011"/>
            <a:ext cx="5400000" cy="3600000"/>
            <a:chOff x="3453694" y="2004859"/>
            <a:chExt cx="5400000" cy="3600000"/>
          </a:xfrm>
        </p:grpSpPr>
        <p:pic>
          <p:nvPicPr>
            <p:cNvPr id="11" name="Immagine 10"/>
            <p:cNvPicPr>
              <a:picLocks/>
            </p:cNvPicPr>
            <p:nvPr/>
          </p:nvPicPr>
          <p:blipFill>
            <a:blip r:embed="rId4"/>
            <a:stretch>
              <a:fillRect/>
            </a:stretch>
          </p:blipFill>
          <p:spPr>
            <a:xfrm>
              <a:off x="3453694" y="2004859"/>
              <a:ext cx="5400000" cy="3600000"/>
            </a:xfrm>
            <a:prstGeom prst="rect">
              <a:avLst/>
            </a:prstGeom>
            <a:effectLst/>
          </p:spPr>
        </p:pic>
        <p:sp>
          <p:nvSpPr>
            <p:cNvPr id="3" name="Rettangolo 2"/>
            <p:cNvSpPr/>
            <p:nvPr/>
          </p:nvSpPr>
          <p:spPr>
            <a:xfrm>
              <a:off x="4515690" y="2813850"/>
              <a:ext cx="249665" cy="1388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92" name="Rectangle 73"/>
          <p:cNvSpPr>
            <a:spLocks/>
          </p:cNvSpPr>
          <p:nvPr/>
        </p:nvSpPr>
        <p:spPr bwMode="auto">
          <a:xfrm>
            <a:off x="1541413" y="5694335"/>
            <a:ext cx="7233688"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defRPr/>
            </a:pPr>
            <a:r>
              <a:rPr lang="en-US" sz="2800" dirty="0">
                <a:solidFill>
                  <a:srgbClr val="800000"/>
                </a:solidFill>
                <a:latin typeface="Arial"/>
                <a:ea typeface="Gill Sans" pitchFamily="-65" charset="0"/>
                <a:cs typeface="Arial"/>
              </a:rPr>
              <a:t>Computational analysis</a:t>
            </a:r>
          </a:p>
          <a:p>
            <a:pPr algn="ctr">
              <a:defRPr/>
            </a:pPr>
            <a:r>
              <a:rPr lang="en-US" sz="2000" dirty="0">
                <a:solidFill>
                  <a:srgbClr val="800000"/>
                </a:solidFill>
                <a:latin typeface="Arial"/>
                <a:ea typeface="Gill Sans" pitchFamily="-65" charset="0"/>
                <a:cs typeface="Arial"/>
              </a:rPr>
              <a:t>To get information about a sample's RNA content</a:t>
            </a:r>
          </a:p>
          <a:p>
            <a:pPr algn="ctr">
              <a:defRPr/>
            </a:pPr>
            <a:r>
              <a:rPr lang="en-US" sz="2000" dirty="0">
                <a:solidFill>
                  <a:srgbClr val="800000"/>
                </a:solidFill>
                <a:latin typeface="Arial"/>
                <a:ea typeface="Gill Sans" pitchFamily="-65" charset="0"/>
                <a:cs typeface="Arial"/>
              </a:rPr>
              <a:t>For reverse engineering the genome state</a:t>
            </a:r>
          </a:p>
        </p:txBody>
      </p:sp>
      <p:sp>
        <p:nvSpPr>
          <p:cNvPr id="74" name="Rectangle 63"/>
          <p:cNvSpPr>
            <a:spLocks/>
          </p:cNvSpPr>
          <p:nvPr/>
        </p:nvSpPr>
        <p:spPr bwMode="auto">
          <a:xfrm>
            <a:off x="137422" y="1124662"/>
            <a:ext cx="2463011" cy="350838"/>
          </a:xfrm>
          <a:prstGeom prst="rect">
            <a:avLst/>
          </a:prstGeom>
          <a:noFill/>
          <a:ln w="12700" cap="flat">
            <a:noFill/>
            <a:miter lim="800000"/>
            <a:headEnd type="none" w="med" len="med"/>
            <a:tailEnd type="none" w="med" len="med"/>
          </a:ln>
          <a:effectLst>
            <a:outerShdw blurRad="50800" dist="38100" dir="2700000">
              <a:schemeClr val="accent5">
                <a:lumMod val="60000"/>
                <a:lumOff val="40000"/>
                <a:alpha val="43000"/>
              </a:schemeClr>
            </a:outerShdw>
          </a:effectLst>
        </p:spPr>
        <p:txBody>
          <a:bodyPr lIns="0" tIns="0" rIns="0" bIns="0" anchor="ctr"/>
          <a:lstStyle/>
          <a:p>
            <a:pPr>
              <a:lnSpc>
                <a:spcPct val="60000"/>
              </a:lnSpc>
              <a:defRPr/>
            </a:pPr>
            <a:r>
              <a:rPr lang="en-US" sz="2000" dirty="0">
                <a:solidFill>
                  <a:srgbClr val="800000"/>
                </a:solidFill>
                <a:latin typeface="Arial"/>
                <a:ea typeface="Gill Sans" pitchFamily="-65" charset="0"/>
                <a:cs typeface="Arial"/>
              </a:rPr>
              <a:t>Cells/</a:t>
            </a:r>
            <a:r>
              <a:rPr lang="en-US" sz="2000" dirty="0" err="1">
                <a:solidFill>
                  <a:srgbClr val="800000"/>
                </a:solidFill>
                <a:latin typeface="Arial"/>
                <a:ea typeface="Gill Sans" pitchFamily="-65" charset="0"/>
                <a:cs typeface="Arial"/>
              </a:rPr>
              <a:t>Biosamples</a:t>
            </a:r>
            <a:endParaRPr lang="en-US" sz="2000" dirty="0">
              <a:solidFill>
                <a:srgbClr val="800000"/>
              </a:solidFill>
              <a:latin typeface="Arial"/>
              <a:ea typeface="Gill Sans" pitchFamily="-65" charset="0"/>
              <a:cs typeface="Arial"/>
            </a:endParaRPr>
          </a:p>
        </p:txBody>
      </p:sp>
      <p:sp>
        <p:nvSpPr>
          <p:cNvPr id="81" name="Rectangle 73"/>
          <p:cNvSpPr>
            <a:spLocks/>
          </p:cNvSpPr>
          <p:nvPr/>
        </p:nvSpPr>
        <p:spPr bwMode="auto">
          <a:xfrm>
            <a:off x="4273470" y="1023062"/>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Library preparation</a:t>
            </a:r>
          </a:p>
        </p:txBody>
      </p:sp>
      <p:pic>
        <p:nvPicPr>
          <p:cNvPr id="83" name="Immagine 82"/>
          <p:cNvPicPr>
            <a:picLocks noChangeAspect="1"/>
          </p:cNvPicPr>
          <p:nvPr/>
        </p:nvPicPr>
        <p:blipFill>
          <a:blip r:embed="rId5"/>
          <a:srcRect l="21419" t="6379" b="9555"/>
          <a:stretch>
            <a:fillRect/>
          </a:stretch>
        </p:blipFill>
        <p:spPr>
          <a:xfrm>
            <a:off x="225887" y="1469435"/>
            <a:ext cx="1707172" cy="1368000"/>
          </a:xfrm>
          <a:prstGeom prst="rect">
            <a:avLst/>
          </a:prstGeom>
          <a:effectLst>
            <a:outerShdw blurRad="50800" dist="38100" dir="2700000">
              <a:srgbClr val="000000">
                <a:alpha val="43000"/>
              </a:srgbClr>
            </a:outerShdw>
          </a:effectLst>
        </p:spPr>
      </p:pic>
      <p:sp>
        <p:nvSpPr>
          <p:cNvPr id="84" name="Rectangle 73"/>
          <p:cNvSpPr>
            <a:spLocks/>
          </p:cNvSpPr>
          <p:nvPr/>
        </p:nvSpPr>
        <p:spPr bwMode="auto">
          <a:xfrm>
            <a:off x="6894353" y="2114520"/>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Sequencing</a:t>
            </a:r>
          </a:p>
        </p:txBody>
      </p:sp>
      <p:cxnSp>
        <p:nvCxnSpPr>
          <p:cNvPr id="89" name="Connettore 2 88"/>
          <p:cNvCxnSpPr/>
          <p:nvPr/>
        </p:nvCxnSpPr>
        <p:spPr>
          <a:xfrm>
            <a:off x="2197655" y="2289282"/>
            <a:ext cx="825058" cy="9270"/>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953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6700</TotalTime>
  <Words>5158</Words>
  <Application>Microsoft Macintosh PowerPoint</Application>
  <PresentationFormat>Presentazione su schermo (4:3)</PresentationFormat>
  <Paragraphs>655</Paragraphs>
  <Slides>56</Slides>
  <Notes>38</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56</vt:i4>
      </vt:variant>
    </vt:vector>
  </HeadingPairs>
  <TitlesOfParts>
    <vt:vector size="67" baseType="lpstr">
      <vt:lpstr>ＭＳ ゴシック</vt:lpstr>
      <vt:lpstr>ＭＳ Ｐゴシック</vt:lpstr>
      <vt:lpstr>Arial</vt:lpstr>
      <vt:lpstr>Arial Narrow</vt:lpstr>
      <vt:lpstr>Calibri</vt:lpstr>
      <vt:lpstr>Chalkboard</vt:lpstr>
      <vt:lpstr>Gill Sans MT</vt:lpstr>
      <vt:lpstr>Helvetica Neue</vt:lpstr>
      <vt:lpstr>Times New Roman</vt:lpstr>
      <vt:lpstr>Wingdings</vt:lpstr>
      <vt:lpstr>Tema di Office</vt:lpstr>
      <vt:lpstr>A.A. 2023-2024 CORSO DI METODI MOLECOLARI E BIOINFORMATICA per il CLM in BIOLOGIA EVOLUZIONISTICA Scuola di Scienze, Università di Padova      </vt:lpstr>
      <vt:lpstr>Outline</vt:lpstr>
      <vt:lpstr>Presentazione standard di PowerPoint</vt:lpstr>
      <vt:lpstr>Scopi dell’Analisi di Sequenziamento</vt:lpstr>
      <vt:lpstr>Genoma</vt:lpstr>
      <vt:lpstr>Il trascrittoma non-codificante</vt:lpstr>
      <vt:lpstr>Presentazione standard di PowerPoint</vt:lpstr>
      <vt:lpstr>Presentazione standard di PowerPoint</vt:lpstr>
      <vt:lpstr>Presentazione standard di PowerPoint</vt:lpstr>
      <vt:lpstr>Presentazione standard di PowerPoint</vt:lpstr>
      <vt:lpstr>Presentazione standard di PowerPoint</vt:lpstr>
      <vt:lpstr>Advantages of RNA-seq: wide expression range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Three RNA-seq mapping strategies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Università di Padova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2016-2017 CORSO DI BIOINFORMATICA 2 per il CLM in BIOLOGIA EVOLUZIONISTICA Scuola di Scienze, Università di Padova  Docente: Prof. Stefania Bortoluzzi  </dc:title>
  <dc:subject/>
  <dc:creator>Stefania Bortoluzzi</dc:creator>
  <cp:keywords/>
  <dc:description/>
  <cp:lastModifiedBy>Microsoft Office User</cp:lastModifiedBy>
  <cp:revision>34</cp:revision>
  <dcterms:created xsi:type="dcterms:W3CDTF">2016-10-07T12:10:29Z</dcterms:created>
  <dcterms:modified xsi:type="dcterms:W3CDTF">2023-11-07T09:58:10Z</dcterms:modified>
  <cp:category/>
</cp:coreProperties>
</file>