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468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70" r:id="rId12"/>
    <p:sldId id="439" r:id="rId13"/>
    <p:sldId id="473" r:id="rId14"/>
    <p:sldId id="469" r:id="rId15"/>
    <p:sldId id="423" r:id="rId16"/>
    <p:sldId id="364" r:id="rId17"/>
    <p:sldId id="399" r:id="rId18"/>
    <p:sldId id="471" r:id="rId19"/>
    <p:sldId id="383" r:id="rId20"/>
    <p:sldId id="426" r:id="rId21"/>
    <p:sldId id="448" r:id="rId22"/>
    <p:sldId id="472" r:id="rId23"/>
    <p:sldId id="390" r:id="rId24"/>
    <p:sldId id="401" r:id="rId25"/>
    <p:sldId id="398" r:id="rId26"/>
    <p:sldId id="427" r:id="rId27"/>
    <p:sldId id="428" r:id="rId28"/>
    <p:sldId id="394" r:id="rId29"/>
    <p:sldId id="395" r:id="rId30"/>
    <p:sldId id="396" r:id="rId31"/>
    <p:sldId id="384" r:id="rId32"/>
    <p:sldId id="385" r:id="rId33"/>
    <p:sldId id="366" r:id="rId34"/>
    <p:sldId id="440" r:id="rId35"/>
    <p:sldId id="441" r:id="rId36"/>
    <p:sldId id="442" r:id="rId37"/>
    <p:sldId id="443" r:id="rId38"/>
    <p:sldId id="444" r:id="rId39"/>
    <p:sldId id="445" r:id="rId40"/>
    <p:sldId id="466" r:id="rId41"/>
    <p:sldId id="467" r:id="rId42"/>
    <p:sldId id="373" r:id="rId43"/>
    <p:sldId id="374" r:id="rId44"/>
    <p:sldId id="474" r:id="rId45"/>
    <p:sldId id="375" r:id="rId46"/>
    <p:sldId id="376" r:id="rId47"/>
    <p:sldId id="449" r:id="rId48"/>
    <p:sldId id="377" r:id="rId49"/>
    <p:sldId id="379" r:id="rId50"/>
    <p:sldId id="380" r:id="rId51"/>
    <p:sldId id="381" r:id="rId52"/>
    <p:sldId id="432" r:id="rId53"/>
    <p:sldId id="416" r:id="rId54"/>
    <p:sldId id="446" r:id="rId55"/>
    <p:sldId id="447" r:id="rId56"/>
    <p:sldId id="458" r:id="rId57"/>
    <p:sldId id="450" r:id="rId58"/>
    <p:sldId id="417" r:id="rId59"/>
    <p:sldId id="452" r:id="rId60"/>
    <p:sldId id="465" r:id="rId61"/>
    <p:sldId id="453" r:id="rId62"/>
    <p:sldId id="464" r:id="rId63"/>
    <p:sldId id="456" r:id="rId64"/>
    <p:sldId id="457" r:id="rId65"/>
    <p:sldId id="475" r:id="rId66"/>
    <p:sldId id="476" r:id="rId67"/>
    <p:sldId id="477" r:id="rId68"/>
    <p:sldId id="418" r:id="rId69"/>
    <p:sldId id="433" r:id="rId70"/>
    <p:sldId id="478" r:id="rId71"/>
    <p:sldId id="430" r:id="rId72"/>
    <p:sldId id="431" r:id="rId73"/>
    <p:sldId id="414" r:id="rId74"/>
    <p:sldId id="403" r:id="rId75"/>
    <p:sldId id="404" r:id="rId76"/>
    <p:sldId id="413" r:id="rId77"/>
    <p:sldId id="419" r:id="rId78"/>
    <p:sldId id="405" r:id="rId79"/>
    <p:sldId id="406" r:id="rId80"/>
    <p:sldId id="415" r:id="rId81"/>
    <p:sldId id="425" r:id="rId82"/>
    <p:sldId id="459" r:id="rId8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3939"/>
  </p:normalViewPr>
  <p:slideViewPr>
    <p:cSldViewPr snapToGrid="0" snapToObjects="1">
      <p:cViewPr varScale="1">
        <p:scale>
          <a:sx n="102" d="100"/>
          <a:sy n="102" d="100"/>
        </p:scale>
        <p:origin x="11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Molecule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Sheet1!$H$3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AB-1342-ACF5-D05064FB0D8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AB-1342-ACF5-D05064FB0D8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AB-1342-ACF5-D05064FB0D8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AB-1342-ACF5-D05064FB0D8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AB-1342-ACF5-D05064FB0D8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AB-1342-ACF5-D05064FB0D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Sheet1!$A$4:$A$9</c:f>
              <c:strCache>
                <c:ptCount val="6"/>
                <c:pt idx="0">
                  <c:v>Protein (only)</c:v>
                </c:pt>
                <c:pt idx="1">
                  <c:v>Protein/Oligosaccharide</c:v>
                </c:pt>
                <c:pt idx="2">
                  <c:v>Protein/NA</c:v>
                </c:pt>
                <c:pt idx="3">
                  <c:v>Nucleic acid (only)</c:v>
                </c:pt>
                <c:pt idx="4">
                  <c:v>Other</c:v>
                </c:pt>
                <c:pt idx="5">
                  <c:v>Oligosaccharide (only)</c:v>
                </c:pt>
              </c:strCache>
            </c:strRef>
          </c:cat>
          <c:val>
            <c:numRef>
              <c:f>Sheet1!$H$4:$H$9</c:f>
              <c:numCache>
                <c:formatCode>0</c:formatCode>
                <c:ptCount val="6"/>
                <c:pt idx="0">
                  <c:v>182176</c:v>
                </c:pt>
                <c:pt idx="1">
                  <c:v>11288</c:v>
                </c:pt>
                <c:pt idx="2">
                  <c:v>12170</c:v>
                </c:pt>
                <c:pt idx="3">
                  <c:v>4319</c:v>
                </c:pt>
                <c:pt idx="4">
                  <c:v>205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AB-1342-ACF5-D05064FB0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Analysis method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Sheet1!$A$10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1-104F-AE12-B2222C578D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1-104F-AE12-B2222C578D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1-104F-AE12-B2222C578D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1-104F-AE12-B2222C578D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D1-104F-AE12-B2222C578D8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D1-104F-AE12-B2222C578D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Sheet1!$B$3:$G$3</c:f>
              <c:strCache>
                <c:ptCount val="6"/>
                <c:pt idx="0">
                  <c:v>X-ray</c:v>
                </c:pt>
                <c:pt idx="1">
                  <c:v>EM</c:v>
                </c:pt>
                <c:pt idx="2">
                  <c:v>NMR</c:v>
                </c:pt>
                <c:pt idx="3">
                  <c:v>Multiple methods</c:v>
                </c:pt>
                <c:pt idx="4">
                  <c:v>Neutron</c:v>
                </c:pt>
                <c:pt idx="5">
                  <c:v>Other</c:v>
                </c:pt>
              </c:strCache>
            </c:strRef>
          </c:cat>
          <c:val>
            <c:numRef>
              <c:f>Sheet1!$B$10:$G$10</c:f>
              <c:numCache>
                <c:formatCode>0</c:formatCode>
                <c:ptCount val="6"/>
                <c:pt idx="0">
                  <c:v>178569</c:v>
                </c:pt>
                <c:pt idx="1">
                  <c:v>17178</c:v>
                </c:pt>
                <c:pt idx="2">
                  <c:v>14093</c:v>
                </c:pt>
                <c:pt idx="3">
                  <c:v>226</c:v>
                </c:pt>
                <c:pt idx="4">
                  <c:v>77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ED1-104F-AE12-B2222C578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5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5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5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5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25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26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27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55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79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09/10/23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www.ebi.ac.uk/uniprot/database/download.html" TargetMode="External"/><Relationship Id="rId4" Type="http://schemas.openxmlformats.org/officeDocument/2006/relationships/hyperlink" Target="http://www.ebi.ac.uk/blast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4.emf"/><Relationship Id="rId5" Type="http://schemas.openxmlformats.org/officeDocument/2006/relationships/image" Target="../media/image6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ncbi.nlm.nih.gov/genome/annotation_pro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6FE1016-ED11-9142-8B3B-CE802E781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2511064"/>
            <a:ext cx="8458200" cy="1470025"/>
          </a:xfrm>
        </p:spPr>
        <p:txBody>
          <a:bodyPr>
            <a:normAutofit fontScale="90000"/>
          </a:bodyPr>
          <a:lstStyle/>
          <a:p>
            <a:pPr lvl="1">
              <a:spcAft>
                <a:spcPts val="1200"/>
              </a:spcAft>
              <a:defRPr/>
            </a:pPr>
            <a:r>
              <a:rPr lang="it-IT" altLang="en-US" sz="2800" b="1" i="1" dirty="0">
                <a:ea typeface="ＭＳ Ｐゴシック" panose="020B0600070205080204" pitchFamily="34" charset="-128"/>
              </a:rPr>
              <a:t>A.A. 2023-2024</a:t>
            </a:r>
            <a:br>
              <a:rPr lang="it-IT" altLang="en-US" sz="2800" b="1" i="1" dirty="0">
                <a:ea typeface="ＭＳ Ｐゴシック" panose="020B0600070205080204" pitchFamily="34" charset="-128"/>
              </a:rPr>
            </a:br>
            <a:r>
              <a:rPr lang="it-IT" altLang="en-US" sz="48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CORSO DI METODI MOLECOLARI E </a:t>
            </a:r>
            <a:r>
              <a:rPr lang="it-IT" altLang="en-US" sz="4800" b="1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BIOINFORMATICA</a:t>
            </a:r>
            <a:br>
              <a:rPr lang="it-IT" altLang="en-US" sz="32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per il CLM in BIOLOGIA EVOLUZIONISTICA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Scuola di Scienze, Università di Padova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endParaRPr lang="it-IT" altLang="en-US" sz="3200" b="1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9841-BD82-134F-87FB-5CAB310A2AD4}"/>
              </a:ext>
            </a:extLst>
          </p:cNvPr>
          <p:cNvSpPr txBox="1"/>
          <p:nvPr/>
        </p:nvSpPr>
        <p:spPr>
          <a:xfrm>
            <a:off x="1331640" y="3717032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altLang="en-US" sz="2800" b="1" dirty="0"/>
            </a:br>
            <a:r>
              <a:rPr lang="it-IT" altLang="en-US" sz="2800" b="1" dirty="0"/>
              <a:t>Prof. STEFANIA BORTOLUZZI</a:t>
            </a:r>
            <a:br>
              <a:rPr lang="it-IT" altLang="en-US" sz="2800" b="1" dirty="0"/>
            </a:br>
            <a:br>
              <a:rPr lang="it-IT" b="1" dirty="0">
                <a:latin typeface="Arial" charset="0"/>
                <a:cs typeface="ＭＳ Ｐゴシック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673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8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 	     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 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Dec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1982	               680,338                 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  <a:endParaRPr lang="it-IT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251,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Aug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2023	</a:t>
            </a:r>
            <a:r>
              <a:rPr lang="en-US" sz="1600" dirty="0"/>
              <a:t> 2,112,058,517,945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 246,119,175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 22,294,446,104,543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2,631,493,489</a:t>
            </a:r>
            <a:endParaRPr lang="fr-FR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fr-FR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824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DATABASE DI SEQUENZE NUCLEOTIDICHE – </a:t>
            </a: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82CF7-24E2-704E-7547-3EFAA9355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3"/>
          <a:stretch/>
        </p:blipFill>
        <p:spPr>
          <a:xfrm>
            <a:off x="130175" y="3473168"/>
            <a:ext cx="8689859" cy="29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291DC-A234-5DDD-46D6-96B56DD55B07}"/>
              </a:ext>
            </a:extLst>
          </p:cNvPr>
          <p:cNvSpPr txBox="1"/>
          <p:nvPr/>
        </p:nvSpPr>
        <p:spPr>
          <a:xfrm>
            <a:off x="3626427" y="4301836"/>
            <a:ext cx="94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40000"/>
                </a:solidFill>
              </a:rPr>
              <a:t>20 TB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4D259-FE28-1F6B-0DF2-B707CFC2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836"/>
            <a:ext cx="9130992" cy="251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6A652-4273-EECF-798D-D8B7F320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6" r="865"/>
          <a:stretch/>
        </p:blipFill>
        <p:spPr>
          <a:xfrm>
            <a:off x="-1" y="4607626"/>
            <a:ext cx="9072749" cy="1830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31172" y="371122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Sequences from High throughput sequencing platforms go to </a:t>
            </a:r>
            <a:r>
              <a:rPr lang="en-US" sz="3600" b="1" dirty="0">
                <a:solidFill>
                  <a:srgbClr val="FF0000"/>
                </a:solidFill>
              </a:rPr>
              <a:t>SRA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1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6" y="101600"/>
            <a:ext cx="900107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Illumina, 454,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Complete Genomics, PacBio and Oxford Nanopore.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3E4D9-2F5C-924A-3FF0-1F3C9AE6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7" y="655670"/>
            <a:ext cx="7053944" cy="3866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51C44-4AB4-1117-6358-12C1334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52" y="4352020"/>
            <a:ext cx="7053944" cy="241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9426B-62BD-EE9E-031C-9F7E82C06194}"/>
              </a:ext>
            </a:extLst>
          </p:cNvPr>
          <p:cNvSpPr txBox="1"/>
          <p:nvPr/>
        </p:nvSpPr>
        <p:spPr>
          <a:xfrm>
            <a:off x="362197" y="1983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SRA entry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4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598"/>
            <a:ext cx="10053094" cy="26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7027145" y="371122"/>
            <a:ext cx="133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TSA</a:t>
            </a:r>
          </a:p>
        </p:txBody>
      </p:sp>
    </p:spTree>
    <p:extLst>
      <p:ext uri="{BB962C8B-B14F-4D97-AF65-F5344CB8AC3E}">
        <p14:creationId xmlns:p14="http://schemas.microsoft.com/office/powerpoint/2010/main" val="427003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6848916" y="164020"/>
            <a:ext cx="229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Metagenome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3815F-860C-598D-A7FC-D1B4DA008612}"/>
              </a:ext>
            </a:extLst>
          </p:cNvPr>
          <p:cNvSpPr txBox="1"/>
          <p:nvPr/>
        </p:nvSpPr>
        <p:spPr>
          <a:xfrm>
            <a:off x="51517" y="2625681"/>
            <a:ext cx="884119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Microorganisms comprise the majority of the planet's biological diversity. However, many of these cannot be cultured by standard techniques.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Culture-independent methods are essential for understanding the genetic diversity, population structure, and ecological roles of these uncultured microorganisms.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Metagenomics is the culture-independent genomic analysis of a community of microorganisms.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provides a community-wide assessment of metabolic function, and a way to identify new organisms and isolate complete genomes environmental samples.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Metagenome projects may include raw sequence reads collected from an ecological or organismal source (submitted to the Sequence Read Archive), assembled contigs and/or scaffolds derived from the raw sequence data, including partial genomes from taxonomically defined organisms (submitted as a WGS project).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8DD29-ECE0-5265-AFB8-56D82BF4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3" y="735122"/>
            <a:ext cx="8841194" cy="16821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 </a:t>
            </a:r>
            <a:r>
              <a:rPr lang="it-IT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</a:t>
            </a:r>
            <a:r>
              <a:rPr lang="it-IT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PROTEICHE</a:t>
            </a:r>
          </a:p>
          <a:p>
            <a:pPr algn="ctr" eaLnBrk="1" hangingPunct="1">
              <a:buFontTx/>
              <a:buNone/>
            </a:pPr>
            <a:r>
              <a:rPr lang="it-IT" altLang="en-US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proteiche annotate, “scarsamente” ridondanti e cross-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referenced</a:t>
            </a: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Contiene:</a:t>
            </a:r>
          </a:p>
          <a:p>
            <a:pPr eaLnBrk="1" hangingPunct="1"/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supplemento a SWISS-PROT costituito dalle sequenze annotate al computer, come traduzione di tutte le sequenze codificanti presenti all’EMBL</a:t>
            </a:r>
          </a:p>
          <a:p>
            <a:pPr eaLnBrk="1" hangingPunct="1">
              <a:buFontTx/>
              <a:buNone/>
            </a:pP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contiene due sezioni:</a:t>
            </a:r>
          </a:p>
          <a:p>
            <a:pPr lvl="1" eaLnBrk="1" hangingPunct="1"/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SP-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sequenze da incorporare in SWISSPROT, con AC.</a:t>
            </a:r>
          </a:p>
          <a:p>
            <a:pPr lvl="1" eaLnBrk="1" hangingPunct="1"/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REM-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remaining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(immunoglobuline, proteine sintetiche, ...), senza AC.</a:t>
            </a:r>
            <a:endParaRPr lang="en-GB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Oggi</a:t>
            </a:r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parte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Universal Protein Knowledgebase (</a:t>
            </a: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F375A-E960-0232-1A9E-A3C524CC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6119"/>
            <a:ext cx="9128995" cy="50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0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873544"/>
            <a:ext cx="8797925" cy="1202170"/>
          </a:xfrm>
        </p:spPr>
        <p:txBody>
          <a:bodyPr/>
          <a:lstStyle/>
          <a:p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strutture 3-D di proteine e acidi nucleici</a:t>
            </a:r>
          </a:p>
          <a:p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Dati ottenuti sperimentalmente e sottomessi direttamente dai ricercatori</a:t>
            </a:r>
          </a:p>
          <a:p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Fondato nel 1971</a:t>
            </a:r>
          </a:p>
          <a:p>
            <a:endParaRPr lang="it-IT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7" name="Rettangolo 4">
            <a:extLst>
              <a:ext uri="{FF2B5EF4-FFF2-40B4-BE49-F238E27FC236}">
                <a16:creationId xmlns:a16="http://schemas.microsoft.com/office/drawing/2014/main" id="{1EA61A5B-473E-8148-B836-8E3C48B4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063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9A614-276D-F515-F0EA-40B92396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671081"/>
            <a:ext cx="5440362" cy="1014993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DB6D69B-9B4A-41C3-105C-B8212407B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773272"/>
              </p:ext>
            </p:extLst>
          </p:nvPr>
        </p:nvGraphicFramePr>
        <p:xfrm>
          <a:off x="-97630" y="3190009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1D37B7-A9D9-0C4D-93BE-CC44DCBC4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837635"/>
              </p:ext>
            </p:extLst>
          </p:nvPr>
        </p:nvGraphicFramePr>
        <p:xfrm>
          <a:off x="4572000" y="3179618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primari e secondari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di </a:t>
            </a:r>
            <a:r>
              <a:rPr lang="it-IT" altLang="en-US" sz="4000" dirty="0" err="1">
                <a:latin typeface="Arial" panose="020B0604020202020204" pitchFamily="34" charset="0"/>
              </a:rPr>
              <a:t>biosequenze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Dati strutturali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atom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positions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models</a:t>
            </a: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93CDD-9080-866C-F453-13ABAA0B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8069"/>
            <a:ext cx="9025399" cy="57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960A9-857E-92EE-FADC-A313642B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5938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74" y="4418099"/>
            <a:ext cx="5017124" cy="243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5B62A-87A6-BDBE-B153-950B55ED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4"/>
            <a:ext cx="6011567" cy="4425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36F04-30F9-FF36-84DF-79A89B824881}"/>
              </a:ext>
            </a:extLst>
          </p:cNvPr>
          <p:cNvSpPr txBox="1"/>
          <p:nvPr/>
        </p:nvSpPr>
        <p:spPr>
          <a:xfrm>
            <a:off x="2713512" y="71252"/>
            <a:ext cx="16981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1E1A0-3B57-75E3-2416-DB9DB475EE46}"/>
              </a:ext>
            </a:extLst>
          </p:cNvPr>
          <p:cNvSpPr txBox="1"/>
          <p:nvPr/>
        </p:nvSpPr>
        <p:spPr>
          <a:xfrm>
            <a:off x="6059071" y="3994068"/>
            <a:ext cx="270888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VALIDATION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74650"/>
            <a:ext cx="8394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Databases consisting of data derived experimentally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nucleotide sequences and three dimensional structures are known as primary databases.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Those data that are derived from the analysis, treatment or integration of primary data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secondary structures, hydrophobicity plots, and domain are stored in secondary databases.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585" y="59513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29ACA-FEB8-2048-EB82-FBC1BB052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" y="-5938"/>
            <a:ext cx="7772400" cy="59187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320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(Universal Protein Resource)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Il più grande catalogo di informazioni sulle proteine.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Contiene informazioni sulla sequenza e sulla funzione di proteine ed e’ ottenuto dall’insieme delle informazioni contenute in Swiss-Prot, TrEMBL e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annotati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manualmente</a:t>
            </a:r>
            <a:r>
              <a:rPr lang="en-GB" sz="2800" dirty="0">
                <a:latin typeface="Arial" charset="0"/>
              </a:rPr>
              <a:t>, </a:t>
            </a:r>
            <a:r>
              <a:rPr lang="en-GB" sz="2800" dirty="0" err="1">
                <a:latin typeface="Arial" charset="0"/>
              </a:rPr>
              <a:t>informazioni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dalla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letteratura</a:t>
            </a: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risultato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analisi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computazionali</a:t>
            </a:r>
            <a:r>
              <a:rPr lang="en-GB" sz="2800" dirty="0">
                <a:latin typeface="Arial" charset="0"/>
              </a:rPr>
              <a:t>, in </a:t>
            </a:r>
            <a:r>
              <a:rPr lang="en-GB" sz="2800" dirty="0" err="1">
                <a:latin typeface="Arial" charset="0"/>
              </a:rPr>
              <a:t>attesa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annotazione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completa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1905000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 Knowledgebase</a:t>
            </a:r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(UniProt)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6567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Non-redundant Reference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UniRef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Archive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UniParc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is a comprehensive repository, reflecting the history of all protein sequences. </a:t>
            </a:r>
            <a:b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 accessible via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3C6EA2-E6F4-7A53-C071-333C96070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9349"/>
            <a:ext cx="8885434" cy="22771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NUCLEOTIDICHE</a:t>
            </a:r>
            <a:endParaRPr lang="it-IT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Collezioni di singoli record, ognuno dei quali contiene un tratto di DNA o RNA con delle annotazioni. Ogni record viene anche chiamato ENTRY, e ha un codice che lo identifica univocamente (ACCESSION NUMBER).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B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anche dati primarie di sequenze nucleotidiche 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EMBL nucleotide database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, ora gestita dall’EBI (1980)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EMBL = European Molecular Biology Laboratory (Heidelberg)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EBI = European Bioinformatics Institute (Hinxton,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GenBank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dell NIH gestita dal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Institutes of Health (Stuttura 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for Biotechnology Information, Bethesda, Maryland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DNA giapponese (1986)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DDBJ = DNA DataBase of Japan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25970" y="777274"/>
            <a:ext cx="63936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/>
              <a:t>SxA</a:t>
            </a:r>
            <a:r>
              <a:rPr lang="it-IT" sz="3600" b="1" dirty="0"/>
              <a:t>    </a:t>
            </a:r>
            <a:endParaRPr lang="it-IT" sz="3200" b="1" dirty="0"/>
          </a:p>
          <a:p>
            <a:pPr algn="ctr"/>
            <a:r>
              <a:rPr lang="it-IT" sz="3200" b="1" dirty="0"/>
              <a:t>Suggerimento per Approfondimento</a:t>
            </a:r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erarchical mapping of Gene Ontology (GO) categories enriched in the... |  Download Scientific Diagram">
            <a:extLst>
              <a:ext uri="{FF2B5EF4-FFF2-40B4-BE49-F238E27FC236}">
                <a16:creationId xmlns:a16="http://schemas.microsoft.com/office/drawing/2014/main" id="{BCD20BB9-56A9-AB4F-B46D-BF4DB9D5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/>
          <a:stretch/>
        </p:blipFill>
        <p:spPr bwMode="auto">
          <a:xfrm>
            <a:off x="47505" y="1035050"/>
            <a:ext cx="5424332" cy="39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NAseq analysis | Gene ontology (GO) in R - YouTube">
            <a:extLst>
              <a:ext uri="{FF2B5EF4-FFF2-40B4-BE49-F238E27FC236}">
                <a16:creationId xmlns:a16="http://schemas.microsoft.com/office/drawing/2014/main" id="{ECC21B8E-4797-C203-347C-9DC5392BD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4" t="11846" r="8701" b="4260"/>
          <a:stretch/>
        </p:blipFill>
        <p:spPr bwMode="auto">
          <a:xfrm>
            <a:off x="5979226" y="2162117"/>
            <a:ext cx="2844140" cy="37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3C9D6-A725-107A-1483-5D9562316DA1}"/>
              </a:ext>
            </a:extLst>
          </p:cNvPr>
          <p:cNvSpPr txBox="1"/>
          <p:nvPr/>
        </p:nvSpPr>
        <p:spPr>
          <a:xfrm>
            <a:off x="7077700" y="5745165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Enrichment score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B1147-5078-EFFB-45BC-554289FF6CF8}"/>
              </a:ext>
            </a:extLst>
          </p:cNvPr>
          <p:cNvSpPr txBox="1"/>
          <p:nvPr/>
        </p:nvSpPr>
        <p:spPr>
          <a:xfrm>
            <a:off x="6606645" y="761487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list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2E655-4B9D-5C9A-5F05-0350F6715603}"/>
              </a:ext>
            </a:extLst>
          </p:cNvPr>
          <p:cNvCxnSpPr/>
          <p:nvPr/>
        </p:nvCxnSpPr>
        <p:spPr>
          <a:xfrm>
            <a:off x="7220197" y="1252849"/>
            <a:ext cx="0" cy="726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044815-2553-C497-B755-6925FD123D77}"/>
              </a:ext>
            </a:extLst>
          </p:cNvPr>
          <p:cNvSpPr txBox="1"/>
          <p:nvPr/>
        </p:nvSpPr>
        <p:spPr>
          <a:xfrm>
            <a:off x="7263750" y="1200495"/>
            <a:ext cx="188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Statistical analysis of enriched GO terms</a:t>
            </a:r>
          </a:p>
        </p:txBody>
      </p:sp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8"/>
          <a:stretch/>
        </p:blipFill>
        <p:spPr bwMode="auto">
          <a:xfrm>
            <a:off x="201242" y="1189038"/>
            <a:ext cx="6572992" cy="29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352800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22250"/>
            <a:ext cx="571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</a:rPr>
              <a:t>Interfaccia unificata per cercare informazioni su sequenze e loci genetici. Presenta informazioni sulla nomenclatura ufficiale, accession numbers, fenotipi, </a:t>
            </a:r>
            <a:r>
              <a:rPr lang="en-GB" altLang="en-US" sz="1800">
                <a:latin typeface="Arial" panose="020B0604020202020204" pitchFamily="34" charset="0"/>
              </a:rPr>
              <a:t>MIM numbers, UniGene clusters, omolog</a:t>
            </a:r>
            <a:r>
              <a:rPr lang="it-IT" altLang="en-US" sz="1800">
                <a:latin typeface="Arial" panose="020B0604020202020204" pitchFamily="34" charset="0"/>
              </a:rPr>
              <a:t>ia</a:t>
            </a:r>
            <a:r>
              <a:rPr lang="en-GB" altLang="en-US" sz="1800">
                <a:latin typeface="Arial" panose="020B0604020202020204" pitchFamily="34" charset="0"/>
              </a:rPr>
              <a:t>, </a:t>
            </a:r>
            <a:r>
              <a:rPr lang="it-IT" altLang="en-US" sz="1800">
                <a:latin typeface="Arial" panose="020B0604020202020204" pitchFamily="34" charset="0"/>
              </a:rPr>
              <a:t>posizioni di mappa e link a numerosi altri siti web.</a:t>
            </a:r>
            <a:endParaRPr lang="it-IT" altLang="en-US" sz="200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63EB97A-FA88-0955-4553-60B6E262B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97"/>
          <a:stretch/>
        </p:blipFill>
        <p:spPr>
          <a:xfrm>
            <a:off x="151180" y="4083069"/>
            <a:ext cx="7069546" cy="1200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E6FD8-3D5A-9C01-D2D1-C9971107C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02" t="48054" r="21016" b="-2892"/>
          <a:stretch/>
        </p:blipFill>
        <p:spPr>
          <a:xfrm>
            <a:off x="2481879" y="5257800"/>
            <a:ext cx="2976167" cy="15448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613DE-75DD-4C32-EC13-B5B7B23F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" y="1570613"/>
            <a:ext cx="8787740" cy="35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7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D7BAA6-3688-4273-ACF4-92B0F0E6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341"/>
            <a:ext cx="9057421" cy="373253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>
                <a:solidFill>
                  <a:schemeClr val="accent1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2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800" b="1">
                <a:solidFill>
                  <a:srgbClr val="8000FF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>
                <a:solidFill>
                  <a:srgbClr val="3333FF"/>
                </a:solidFill>
                <a:latin typeface="Arial" panose="020B0604020202020204" pitchFamily="34" charset="0"/>
              </a:rPr>
              <a:t>Information retrieval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E' stato sviluppato all’NCBI (National Center for Biotechnology Information, USA) per permettere l'accesso a dati di biologia molecolare e citazioni bibliografiche.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Sfrutta il concetto di “</a:t>
            </a:r>
            <a:r>
              <a:rPr lang="it-IT" altLang="ja-JP" sz="1800">
                <a:latin typeface="Arial" panose="020B0604020202020204" pitchFamily="34" charset="0"/>
              </a:rPr>
              <a:t>neighbouring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: possibilita' di collegare tra loro oggetti diversi di database differenti, indipendentemente dal fatto che essi siano direttamente </a:t>
            </a:r>
            <a:r>
              <a:rPr lang="it-IT" altLang="en-US" sz="1800">
                <a:latin typeface="Arial" panose="020B0604020202020204" pitchFamily="34" charset="0"/>
              </a:rPr>
              <a:t>“</a:t>
            </a:r>
            <a:r>
              <a:rPr lang="it-IT" altLang="ja-JP" sz="1800">
                <a:latin typeface="Arial" panose="020B0604020202020204" pitchFamily="34" charset="0"/>
              </a:rPr>
              <a:t>cross-referenced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Tipicamente, permette l'accesso a database di sequenze nucleotidiche, di sequenze proteiche, di mappaggio di cromosomi e di genomi, di struttura 3D e bibliografici (PubMed).</a:t>
            </a:r>
            <a:r>
              <a:rPr lang="it-IT" altLang="en-US" sz="200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992313"/>
            <a:ext cx="6140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1501796"/>
            <a:ext cx="8763000" cy="5282709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SUBMISSION DIRETTA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 gran parte delle sequenze finisce in uno dei tre database perché l’autore (il laboratorio dove tale sequenza è stata ottenuta) la invia direttamente. La sequenza viene quindi inserita e il record corrispondente resta di proprietà solo di quel database, l’unico con il diritto di modificarlo. Il database che riceve la sequenza la invia poi agli altri due.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ANNOTAZIONE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Ci sono poi anche degli “annotatori” che estraggono le sequenze dalle riviste scientifiche e le trasferiscono nel database.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Problema della ridondanza</a:t>
            </a: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SCAMBIO DI DATI</a:t>
            </a:r>
            <a:r>
              <a:rPr lang="it-IT" altLang="en-US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 Databases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(1988)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formato comune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scambio giornaliero di sequenze. </a:t>
            </a:r>
            <a:endParaRPr lang="it-IT" altLang="ja-JP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 di strutture</a:t>
            </a: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Organizzano strutture in base a criteri gerarchici, evoluzionistici e di similarità strutturale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Banche dati secondarie derivate da PDB</a:t>
            </a: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families, and subfamilies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Peptidylprolyl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isomerases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Cyclosporin binding-protein modulating immunosuppression</a:t>
            </a:r>
            <a:endParaRPr lang="it-IT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8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The Pfam database is a large collection of </a:t>
            </a:r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Models)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i="1">
                <a:latin typeface="Arial" panose="020B0604020202020204" pitchFamily="34" charset="0"/>
                <a:ea typeface="ＭＳ Ｐゴシック" panose="020B0600070205080204" pitchFamily="34" charset="-128"/>
              </a:rPr>
              <a:t>-&gt; modelli probabilistici qui usati per descrivere evoluzione e conservazione di famiglie proteiche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catene di </a:t>
            </a:r>
            <a:r>
              <a:rPr lang="it-IT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sono modelli statistici che descrivono serie (sequenze) di stati in cui la probabilità di un certo stato dipende solo dallo stato precedente o dai dai precedenti.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states?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6463"/>
            <a:ext cx="8382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Insieme di stati: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Il processo va da uno stato all’altro generando una sequenza di stati:   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Proprietà delle Catene di Markov: la probabilità di un certo stato dipende solo da qual è lo stato precedente:</a:t>
            </a:r>
          </a:p>
          <a:p>
            <a:pPr eaLnBrk="1" hangingPunct="1"/>
            <a:r>
              <a:rPr lang="en-US" altLang="en-US"/>
              <a:t>	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Per definire un Markov model, dobbiamo definire le seguenti probabilità: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transition probabilities                               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initial probabilities</a:t>
            </a:r>
          </a:p>
          <a:p>
            <a:pPr eaLnBrk="1" hangingPunct="1">
              <a:buFontTx/>
              <a:buChar char="•"/>
            </a:pPr>
            <a:endParaRPr lang="en-US" altLang="en-US"/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5763" y="21209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98050" imgH="2635250" progId="Equation.3">
                  <p:embed/>
                </p:oleObj>
              </mc:Choice>
              <mc:Fallback>
                <p:oleObj name="Equation" r:id="rId2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21209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62263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950" imgH="2635250" progId="Equation.3">
                  <p:embed/>
                </p:oleObj>
              </mc:Choice>
              <mc:Fallback>
                <p:oleObj name="Equation" r:id="rId4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62263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081463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66600" imgH="2635250" progId="Equation.3">
                  <p:embed/>
                </p:oleObj>
              </mc:Choice>
              <mc:Fallback>
                <p:oleObj name="Equation" r:id="rId6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081463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389563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96500" imgH="2781300" progId="Equation.3">
                  <p:embed/>
                </p:oleObj>
              </mc:Choice>
              <mc:Fallback>
                <p:oleObj name="Equation" r:id="rId8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89563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953125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61250" imgH="2635250" progId="Equation.3">
                  <p:embed/>
                </p:oleObj>
              </mc:Choice>
              <mc:Fallback>
                <p:oleObj name="Equation" r:id="rId10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953125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ttangolo 3">
            <a:extLst>
              <a:ext uri="{FF2B5EF4-FFF2-40B4-BE49-F238E27FC236}">
                <a16:creationId xmlns:a16="http://schemas.microsoft.com/office/drawing/2014/main" id="{1CF60D86-31A2-0F40-B8A2-9C9A485B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765175"/>
            <a:ext cx="8859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solidFill>
                  <a:srgbClr val="0000FF"/>
                </a:solidFill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/>
              <a:t>Nei</a:t>
            </a:r>
            <a:r>
              <a:rPr lang="it-IT" altLang="en-US" b="1" dirty="0"/>
              <a:t> Modelli di Markov </a:t>
            </a:r>
            <a:r>
              <a:rPr lang="it-IT" altLang="en-US" b="1" u="sng" dirty="0"/>
              <a:t>Nascosti</a:t>
            </a:r>
            <a:r>
              <a:rPr lang="it-IT" altLang="en-US" b="1" dirty="0"/>
              <a:t> </a:t>
            </a:r>
            <a:r>
              <a:rPr lang="it-IT" altLang="en-US" dirty="0"/>
              <a:t>le osservazioni che abbiamo sono collegate agli stati, ma questi non li conosciamo, sono nascosti, e possiamo dedurne la probabilità in base alle osservazioni. </a:t>
            </a:r>
          </a:p>
          <a:p>
            <a:pPr eaLnBrk="1" hangingPunct="1"/>
            <a:r>
              <a:rPr lang="it-IT" altLang="en-US" dirty="0"/>
              <a:t>Qui definiscono il modello: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matrix of transition probabilities A=(</a:t>
            </a:r>
            <a:r>
              <a:rPr lang="en-US" altLang="en-US" dirty="0" err="1">
                <a:solidFill>
                  <a:srgbClr val="FF0000"/>
                </a:solidFill>
              </a:rPr>
              <a:t>a</a:t>
            </a:r>
            <a:r>
              <a:rPr lang="en-US" altLang="en-US" baseline="-16000" dirty="0" err="1">
                <a:solidFill>
                  <a:srgbClr val="FF0000"/>
                </a:solidFill>
              </a:rPr>
              <a:t>ij</a:t>
            </a:r>
            <a:r>
              <a:rPr lang="en-US" altLang="en-US" dirty="0">
                <a:solidFill>
                  <a:srgbClr val="FF0000"/>
                </a:solidFill>
              </a:rPr>
              <a:t>), </a:t>
            </a:r>
            <a:r>
              <a:rPr lang="en-US" altLang="en-US" dirty="0" err="1">
                <a:solidFill>
                  <a:srgbClr val="FF0000"/>
                </a:solidFill>
              </a:rPr>
              <a:t>a</a:t>
            </a:r>
            <a:r>
              <a:rPr lang="en-US" altLang="en-US" baseline="-16000" dirty="0" err="1">
                <a:solidFill>
                  <a:srgbClr val="FF0000"/>
                </a:solidFill>
              </a:rPr>
              <a:t>ij</a:t>
            </a:r>
            <a:r>
              <a:rPr lang="en-US" altLang="en-US" dirty="0">
                <a:solidFill>
                  <a:srgbClr val="FF0000"/>
                </a:solidFill>
              </a:rPr>
              <a:t>= P(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16000" dirty="0" err="1">
                <a:solidFill>
                  <a:srgbClr val="FF0000"/>
                </a:solidFill>
              </a:rPr>
              <a:t>i</a:t>
            </a:r>
            <a:r>
              <a:rPr lang="en-US" altLang="en-US" baseline="-26000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| 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16000" dirty="0" err="1">
                <a:solidFill>
                  <a:srgbClr val="FF0000"/>
                </a:solidFill>
              </a:rPr>
              <a:t>j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FF"/>
                </a:solidFill>
              </a:rPr>
              <a:t>matrix of observation probabilities B=(b</a:t>
            </a:r>
            <a:r>
              <a:rPr lang="en-US" altLang="en-US" baseline="-16000" dirty="0">
                <a:solidFill>
                  <a:srgbClr val="0000FF"/>
                </a:solidFill>
              </a:rPr>
              <a:t>i 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)), b</a:t>
            </a:r>
            <a:r>
              <a:rPr lang="en-US" altLang="en-US" baseline="-16000" dirty="0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= P(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| </a:t>
            </a:r>
            <a:r>
              <a:rPr lang="en-US" altLang="en-US" dirty="0" err="1">
                <a:solidFill>
                  <a:srgbClr val="0000FF"/>
                </a:solidFill>
              </a:rPr>
              <a:t>s</a:t>
            </a:r>
            <a:r>
              <a:rPr lang="en-US" altLang="en-US" baseline="-16000" dirty="0" err="1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 dirty="0">
                <a:solidFill>
                  <a:srgbClr val="0000FF"/>
                </a:solidFill>
              </a:rPr>
              <a:t>(</a:t>
            </a:r>
            <a:r>
              <a:rPr lang="en-US" altLang="en-US" sz="2200" dirty="0" err="1">
                <a:solidFill>
                  <a:srgbClr val="0000FF"/>
                </a:solidFill>
              </a:rPr>
              <a:t>probabilità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associata</a:t>
            </a:r>
            <a:r>
              <a:rPr lang="en-US" altLang="en-US" sz="2200" dirty="0">
                <a:solidFill>
                  <a:srgbClr val="0000FF"/>
                </a:solidFill>
              </a:rPr>
              <a:t> a </a:t>
            </a:r>
            <a:r>
              <a:rPr lang="en-US" altLang="en-US" sz="2200" dirty="0" err="1">
                <a:solidFill>
                  <a:srgbClr val="0000FF"/>
                </a:solidFill>
              </a:rPr>
              <a:t>ciascuno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stato</a:t>
            </a:r>
            <a:r>
              <a:rPr lang="en-US" altLang="en-US" sz="2200" dirty="0">
                <a:solidFill>
                  <a:srgbClr val="0000FF"/>
                </a:solidFill>
              </a:rPr>
              <a:t> di </a:t>
            </a:r>
            <a:r>
              <a:rPr lang="en-US" altLang="en-US" sz="2200" dirty="0" err="1">
                <a:solidFill>
                  <a:srgbClr val="0000FF"/>
                </a:solidFill>
              </a:rPr>
              <a:t>produrre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una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certa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osservazione</a:t>
            </a:r>
            <a:r>
              <a:rPr lang="it-IT" altLang="en-US" sz="2200" dirty="0">
                <a:solidFill>
                  <a:srgbClr val="0000FF"/>
                </a:solidFill>
              </a:rPr>
              <a:t>)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96500" imgH="2489200" progId="Equation.3">
                  <p:embed/>
                </p:oleObj>
              </mc:Choice>
              <mc:Fallback>
                <p:oleObj name="Equation" r:id="rId2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48434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Allineamento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profilo HMM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6021AB3-857F-625A-C86F-E4114398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39" y="-62630"/>
            <a:ext cx="7591917" cy="33949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64C90AE-1541-7420-E504-F239029D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637" y="3344075"/>
            <a:ext cx="5736920" cy="33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2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2DC865-A273-DC83-E59C-3811830A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8149"/>
            <a:ext cx="9132474" cy="18980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86C463-1321-B294-076A-1F3CF140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9" y="281838"/>
            <a:ext cx="7310030" cy="43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8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326C58-DC1F-C7AB-E13D-B0AFD11F5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56"/>
          <a:stretch/>
        </p:blipFill>
        <p:spPr>
          <a:xfrm>
            <a:off x="2877714" y="2580362"/>
            <a:ext cx="6767329" cy="42275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00AC92-59C8-F796-FF9D-3B01555B216D}"/>
              </a:ext>
            </a:extLst>
          </p:cNvPr>
          <p:cNvSpPr txBox="1"/>
          <p:nvPr/>
        </p:nvSpPr>
        <p:spPr>
          <a:xfrm>
            <a:off x="187889" y="61978"/>
            <a:ext cx="895611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Creating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 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Pfam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model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 iterative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curated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example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),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calculate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hidden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Markov model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(HMM)</a:t>
            </a:r>
          </a:p>
          <a:p>
            <a:pPr marL="342900" indent="-342900">
              <a:buAutoNum type="arabicParenR"/>
            </a:pP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against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reference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proteomes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find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additional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matching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members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that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pass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avoid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false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positives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 </a:t>
            </a:r>
          </a:p>
          <a:p>
            <a:pPr marL="342900" indent="-342900">
              <a:buFontTx/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 information in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new set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full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improve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probabilities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model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may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lead to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slightly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different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</a:t>
            </a:r>
          </a:p>
          <a:p>
            <a:pPr marL="342900" indent="-342900">
              <a:buAutoNum type="arabicParenR"/>
            </a:pPr>
            <a:endParaRPr lang="it-IT" b="0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86DB93-24FF-407E-7028-84F003F3138E}"/>
              </a:ext>
            </a:extLst>
          </p:cNvPr>
          <p:cNvSpPr txBox="1"/>
          <p:nvPr/>
        </p:nvSpPr>
        <p:spPr>
          <a:xfrm>
            <a:off x="187889" y="2924318"/>
            <a:ext cx="33068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4)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full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refined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through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determination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boundaries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minimisation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redundancy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to produce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, and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generated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iterative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repeated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until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no more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homologs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detected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has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converged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75791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23">
            <a:extLst>
              <a:ext uri="{FF2B5EF4-FFF2-40B4-BE49-F238E27FC236}">
                <a16:creationId xmlns:a16="http://schemas.microsoft.com/office/drawing/2014/main" id="{98874A93-F8D8-5C4E-9693-41F7CC21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225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ttangolo 1">
            <a:extLst>
              <a:ext uri="{FF2B5EF4-FFF2-40B4-BE49-F238E27FC236}">
                <a16:creationId xmlns:a16="http://schemas.microsoft.com/office/drawing/2014/main" id="{ABD82E9D-8BB2-F44E-A2FE-2474D31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82575"/>
            <a:ext cx="4635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Procedura per la costruzione degli allineamenti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Allineamenti seed, curati, di membri rappresentativi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Profilo HMM dell’allineamento seed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All. full contengono tutti i membri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classification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22F231-78D2-B4B5-1815-4780C511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087381-B9A8-45C3-E249-08E04EF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4960"/>
            <a:ext cx="82296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345EC4-BD91-5750-F97F-8A5B15B4ECEC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entry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types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4256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Pfam-A   </a:t>
            </a:r>
            <a:r>
              <a:rPr lang="it-IT" altLang="en-US" sz="4000" i="1">
                <a:latin typeface="Arial" panose="020B0604020202020204" pitchFamily="34" charset="0"/>
                <a:ea typeface="ＭＳ Ｐゴシック" panose="020B0600070205080204" pitchFamily="34" charset="-128"/>
              </a:rPr>
              <a:t>Allineamenti seed e full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Pfam-B  Famiglie “incomplete”</a:t>
            </a:r>
            <a:endParaRPr lang="it-IT" altLang="ja-JP" sz="4000"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it-IT" altLang="en-US" sz="4000" i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Due sezioni: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and homology (based on known structures)</a:t>
            </a:r>
          </a:p>
          <a:p>
            <a:pPr lvl="2" algn="just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dominio maggiore serina idrossimetiltransferasi umana</a:t>
            </a: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latin typeface="Arial" panose="020B0604020202020204" pitchFamily="34" charset="0"/>
                <a:ea typeface="ＭＳ Ｐゴシック" panose="020B0600070205080204" pitchFamily="34" charset="-128"/>
              </a:rPr>
              <a:t>Saranno trattati nella parte del corso riguardante la Genomica</a:t>
            </a:r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271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articoli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scelti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dal NAR DB issue 2023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4D887-E8D3-C678-D76D-BA37DAD58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353" y="1248003"/>
            <a:ext cx="2555310" cy="49737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62A45B-355E-C25B-12F4-46C2E830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07" y="1255713"/>
            <a:ext cx="3843208" cy="496408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30858E-1E54-7C19-42C7-476DB206D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3" t="3383" r="7905" b="67166"/>
          <a:stretch/>
        </p:blipFill>
        <p:spPr>
          <a:xfrm>
            <a:off x="889348" y="436359"/>
            <a:ext cx="6501009" cy="26172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2039D1-94FF-4380-619E-4A872834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48" y="3429000"/>
            <a:ext cx="5653158" cy="2868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F8BA0B-6C88-37A8-5CD0-BBF481DB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441" y="5320407"/>
            <a:ext cx="5653159" cy="121930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23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Un po’ di storia …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/>
              <a:t>2002 </a:t>
            </a:r>
            <a:r>
              <a:rPr lang="it-IT" altLang="en-US" sz="2800">
                <a:sym typeface="Wingdings" pitchFamily="2" charset="2"/>
              </a:rPr>
              <a:t> fondato </a:t>
            </a:r>
            <a:r>
              <a:rPr lang="it-IT" altLang="en-US" sz="3200">
                <a:solidFill>
                  <a:srgbClr val="000090"/>
                </a:solidFill>
              </a:rPr>
              <a:t>WGS (</a:t>
            </a:r>
            <a:r>
              <a:rPr lang="it-IT" altLang="en-US" sz="2800">
                <a:solidFill>
                  <a:srgbClr val="000090"/>
                </a:solidFill>
              </a:rPr>
              <a:t>Whole Genome Shotgun</a:t>
            </a:r>
            <a:r>
              <a:rPr lang="it-IT" altLang="en-US" sz="320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4"/>
          <a:stretch/>
        </p:blipFill>
        <p:spPr bwMode="auto">
          <a:xfrm>
            <a:off x="0" y="1602363"/>
            <a:ext cx="9144000" cy="87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5B01-148C-6D17-620B-012D136B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2047007"/>
            <a:ext cx="3258416" cy="481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F5963-DF35-7D9E-2543-0E656DE36284}"/>
              </a:ext>
            </a:extLst>
          </p:cNvPr>
          <p:cNvSpPr txBox="1"/>
          <p:nvPr/>
        </p:nvSpPr>
        <p:spPr>
          <a:xfrm>
            <a:off x="31750" y="2539793"/>
            <a:ext cx="4186959" cy="44165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What is WGS?</a:t>
            </a:r>
          </a:p>
          <a:p>
            <a:pPr algn="just"/>
            <a:r>
              <a:rPr lang="en-US" sz="1900" dirty="0"/>
              <a:t>Whole Genome Shotgun (WGS) projects are genome assemblies of incomplete genomes or incomplete chromosomes of prokaryotes or eukaryotes that are generally being sequenced by a whole genome shotgun strategy. </a:t>
            </a:r>
          </a:p>
          <a:p>
            <a:pPr algn="just"/>
            <a:endParaRPr lang="en-US" dirty="0"/>
          </a:p>
          <a:p>
            <a:pPr algn="just"/>
            <a:r>
              <a:rPr lang="en-US" sz="1600" dirty="0"/>
              <a:t>WGS projects may be annotated, but annotation is not required. NCBI has a </a:t>
            </a:r>
            <a:r>
              <a:rPr lang="en-US" sz="1600" dirty="0">
                <a:hlinkClick r:id="rId4"/>
              </a:rPr>
              <a:t>Prokaryotic Genomes Annotation Pipeline</a:t>
            </a:r>
            <a:r>
              <a:rPr lang="en-US" sz="1600" dirty="0"/>
              <a:t> that may be requested at the time the genome files are submitted to GenBank. This pipeline generates a submission-ready annotated file that is posted back to the submitter for review and which the submitter could edit prior to data release.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FA744-74BB-8713-4AD7-EE62CD8914FA}"/>
              </a:ext>
            </a:extLst>
          </p:cNvPr>
          <p:cNvSpPr/>
          <p:nvPr/>
        </p:nvSpPr>
        <p:spPr>
          <a:xfrm>
            <a:off x="6696279" y="2811010"/>
            <a:ext cx="2447721" cy="3475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77EEF-EF62-AC64-2CFA-14FB88394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937" y="2977138"/>
            <a:ext cx="2296851" cy="8800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10415</TotalTime>
  <Words>4338</Words>
  <Application>Microsoft Macintosh PowerPoint</Application>
  <PresentationFormat>Presentazione su schermo (4:3)</PresentationFormat>
  <Paragraphs>535</Paragraphs>
  <Slides>82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93" baseType="lpstr">
      <vt:lpstr>Arial</vt:lpstr>
      <vt:lpstr>Calibri</vt:lpstr>
      <vt:lpstr>Calibri (Body)</vt:lpstr>
      <vt:lpstr>Courier</vt:lpstr>
      <vt:lpstr>Courier New</vt:lpstr>
      <vt:lpstr>IBM Plex Sans</vt:lpstr>
      <vt:lpstr>Times</vt:lpstr>
      <vt:lpstr>Times New Roman</vt:lpstr>
      <vt:lpstr>Wingdings</vt:lpstr>
      <vt:lpstr>Tema di Office</vt:lpstr>
      <vt:lpstr>Equation</vt:lpstr>
      <vt:lpstr>A.A. 2023-2024 CORSO DI METODI MOLECOLARI E BIOINFORMATICA per il CLM in BIOLOGIA EVOLUZIONISTICA Scuola di Scienze, Università di Padova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Myoglobin structure        ribbon   vs   atom positions </vt:lpstr>
      <vt:lpstr>Presentazione standard di PowerPoint</vt:lpstr>
      <vt:lpstr>Presentazione standard di PowerPoint</vt:lpstr>
      <vt:lpstr>PDB files</vt:lpstr>
      <vt:lpstr>Presentazione standard di PowerPoint</vt:lpstr>
      <vt:lpstr>Presentazione standard di PowerPoint</vt:lpstr>
      <vt:lpstr>Occupancy </vt:lpstr>
      <vt:lpstr>Temperature factor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PubMed</vt:lpstr>
      <vt:lpstr>Bookshelf</vt:lpstr>
      <vt:lpstr>Database secondari di strutture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Markov Models  </vt:lpstr>
      <vt:lpstr>Example of Markov Model</vt:lpstr>
      <vt:lpstr>Presentazione standard di PowerPoint</vt:lpstr>
      <vt:lpstr>Hidden Markov Model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CATH Protein Structure Classification Database at UCL</vt:lpstr>
      <vt:lpstr>CATH hierarchy</vt:lpstr>
      <vt:lpstr>Presentazione standard di PowerPoint</vt:lpstr>
      <vt:lpstr>CATH – dominio maggiore serina idrossimetiltransferasi umana</vt:lpstr>
      <vt:lpstr>SCOP Structural Classification of Proteins</vt:lpstr>
      <vt:lpstr>Hierarchy in SCOP</vt:lpstr>
      <vt:lpstr>What about Genomic databases?   Saranno trattati nella parte del corso riguardante la Genomica</vt:lpstr>
      <vt:lpstr>Homework: articoli scelti dal NAR DB issue 2023</vt:lpstr>
      <vt:lpstr>Presentazione standard di PowerPoint</vt:lpstr>
    </vt:vector>
  </TitlesOfParts>
  <Manager/>
  <Company>Università di Padova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Microsoft Office User</cp:lastModifiedBy>
  <cp:revision>155</cp:revision>
  <dcterms:created xsi:type="dcterms:W3CDTF">2013-01-15T08:13:34Z</dcterms:created>
  <dcterms:modified xsi:type="dcterms:W3CDTF">2023-10-09T08:55:28Z</dcterms:modified>
  <cp:category/>
</cp:coreProperties>
</file>