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257" r:id="rId2"/>
    <p:sldId id="516" r:id="rId3"/>
    <p:sldId id="326" r:id="rId4"/>
    <p:sldId id="335" r:id="rId5"/>
    <p:sldId id="336" r:id="rId6"/>
    <p:sldId id="423" r:id="rId7"/>
    <p:sldId id="337" r:id="rId8"/>
    <p:sldId id="425" r:id="rId9"/>
    <p:sldId id="427" r:id="rId10"/>
    <p:sldId id="431" r:id="rId11"/>
    <p:sldId id="340" r:id="rId12"/>
    <p:sldId id="424" r:id="rId13"/>
    <p:sldId id="488" r:id="rId14"/>
    <p:sldId id="429" r:id="rId15"/>
    <p:sldId id="430" r:id="rId16"/>
    <p:sldId id="339" r:id="rId17"/>
    <p:sldId id="432" r:id="rId18"/>
    <p:sldId id="489" r:id="rId19"/>
    <p:sldId id="490" r:id="rId20"/>
    <p:sldId id="433" r:id="rId21"/>
    <p:sldId id="455" r:id="rId22"/>
    <p:sldId id="456" r:id="rId23"/>
    <p:sldId id="517" r:id="rId24"/>
    <p:sldId id="491" r:id="rId25"/>
    <p:sldId id="454" r:id="rId26"/>
    <p:sldId id="513" r:id="rId27"/>
    <p:sldId id="514" r:id="rId28"/>
    <p:sldId id="492" r:id="rId29"/>
    <p:sldId id="493" r:id="rId30"/>
    <p:sldId id="494" r:id="rId31"/>
    <p:sldId id="434" r:id="rId32"/>
    <p:sldId id="459" r:id="rId33"/>
    <p:sldId id="497" r:id="rId34"/>
    <p:sldId id="436" r:id="rId35"/>
    <p:sldId id="460" r:id="rId36"/>
    <p:sldId id="400" r:id="rId37"/>
    <p:sldId id="461" r:id="rId38"/>
    <p:sldId id="495" r:id="rId39"/>
    <p:sldId id="496" r:id="rId40"/>
    <p:sldId id="468" r:id="rId41"/>
    <p:sldId id="469" r:id="rId42"/>
    <p:sldId id="413" r:id="rId43"/>
    <p:sldId id="446" r:id="rId44"/>
    <p:sldId id="445" r:id="rId45"/>
    <p:sldId id="464" r:id="rId46"/>
    <p:sldId id="465" r:id="rId47"/>
    <p:sldId id="478" r:id="rId48"/>
    <p:sldId id="473" r:id="rId49"/>
    <p:sldId id="479" r:id="rId50"/>
    <p:sldId id="475" r:id="rId51"/>
    <p:sldId id="476" r:id="rId52"/>
    <p:sldId id="415" r:id="rId53"/>
    <p:sldId id="480" r:id="rId54"/>
    <p:sldId id="416" r:id="rId55"/>
    <p:sldId id="408" r:id="rId56"/>
    <p:sldId id="498" r:id="rId57"/>
    <p:sldId id="470" r:id="rId58"/>
    <p:sldId id="515" r:id="rId59"/>
    <p:sldId id="407" r:id="rId60"/>
    <p:sldId id="409" r:id="rId61"/>
    <p:sldId id="410" r:id="rId62"/>
    <p:sldId id="467" r:id="rId63"/>
    <p:sldId id="483" r:id="rId64"/>
    <p:sldId id="411" r:id="rId65"/>
    <p:sldId id="284" r:id="rId66"/>
    <p:sldId id="466" r:id="rId67"/>
    <p:sldId id="441" r:id="rId68"/>
    <p:sldId id="442" r:id="rId69"/>
    <p:sldId id="443" r:id="rId70"/>
    <p:sldId id="484" r:id="rId71"/>
    <p:sldId id="285" r:id="rId72"/>
    <p:sldId id="286" r:id="rId73"/>
    <p:sldId id="412" r:id="rId74"/>
    <p:sldId id="501" r:id="rId75"/>
    <p:sldId id="502" r:id="rId76"/>
    <p:sldId id="503" r:id="rId77"/>
    <p:sldId id="485" r:id="rId78"/>
    <p:sldId id="504" r:id="rId79"/>
    <p:sldId id="505" r:id="rId80"/>
    <p:sldId id="506" r:id="rId81"/>
    <p:sldId id="507" r:id="rId82"/>
    <p:sldId id="508" r:id="rId83"/>
    <p:sldId id="509" r:id="rId84"/>
    <p:sldId id="510" r:id="rId85"/>
    <p:sldId id="511" r:id="rId86"/>
    <p:sldId id="418" r:id="rId87"/>
    <p:sldId id="440" r:id="rId88"/>
    <p:sldId id="487" r:id="rId89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73"/>
    <p:restoredTop sz="93902"/>
  </p:normalViewPr>
  <p:slideViewPr>
    <p:cSldViewPr>
      <p:cViewPr varScale="1">
        <p:scale>
          <a:sx n="116" d="100"/>
          <a:sy n="116" d="100"/>
        </p:scale>
        <p:origin x="6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0.xml"/><Relationship Id="rId2" Type="http://schemas.openxmlformats.org/officeDocument/2006/relationships/slide" Target="slides/slide48.xml"/><Relationship Id="rId1" Type="http://schemas.openxmlformats.org/officeDocument/2006/relationships/slide" Target="slides/slide2.xml"/><Relationship Id="rId4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623B832-310C-1440-B81C-611E328A96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A72DABB-E488-6240-8849-8E48FD7464F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505B5A2C-8E77-DC40-83DC-10C6DA806FA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F2479B0D-8538-194F-9BE1-478D5AFAB0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390A8EFE-D4EF-E64A-B225-57D3D4D599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4313F6A-B393-0748-B2A0-A7EE3EDF8EE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785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CURVATURA DELLA MEMBRANA proteine di rivestimento clatrina (triskelion) COPI E COPII 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e selezione cargo ADATTINE riconoscono clatrina e proteine di membrana, a loro volta recettori per molecole da trasportare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Anche ruolo iupidi di forma conica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Poi FISSIONE con ruolo della DINAMINA (strozzatura)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MIGRAZIONE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E FUSIONE con ruolo del compartimento accettote che “cattura” la vescicola (proteine rab e SNARE per incatemamento e fusione)</a:t>
            </a:r>
          </a:p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65925C1-DFBD-7E42-8102-7E8FAB302B15}" type="slidenum">
              <a:rPr lang="it-IT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gangliosiside</a:t>
            </a:r>
          </a:p>
        </p:txBody>
      </p:sp>
      <p:sp>
        <p:nvSpPr>
          <p:cNvPr id="4505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D2E8B8-94F2-F845-AFBC-AE4036861F4C}" type="slidenum">
              <a:rPr lang="it-IT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17D33D-A577-C24D-8D18-997067EA6CDF}" type="slidenum">
              <a:rPr lang="it-IT"/>
              <a:pPr/>
              <a:t>48</a:t>
            </a:fld>
            <a:endParaRPr lang="it-IT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B5890DB-DBF9-9744-94A6-24E243D453E8}" type="slidenum">
              <a:rPr lang="it-IT"/>
              <a:pPr/>
              <a:t>50</a:t>
            </a:fld>
            <a:endParaRPr lang="it-IT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440093A-14DA-A448-A170-07F243741209}" type="slidenum">
              <a:rPr lang="it-IT"/>
              <a:pPr/>
              <a:t>51</a:t>
            </a:fld>
            <a:endParaRPr lang="it-IT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Disaccoppiamento termogenina</a:t>
            </a:r>
          </a:p>
        </p:txBody>
      </p:sp>
      <p:sp>
        <p:nvSpPr>
          <p:cNvPr id="7680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91C17C0-6D07-294F-9E08-2E3A0567D828}" type="slidenum">
              <a:rPr lang="it-IT"/>
              <a:pPr/>
              <a:t>57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3E7B7-EC7A-494D-AC6C-C3F529E2E4A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00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F09B0-0A8F-0D46-857F-3769B9FB78E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82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C3085-B073-734E-9595-78AFF681758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152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00D8C-D96C-2948-BD25-91AFEDF3164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99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F468-5B1B-CB45-8443-097371D3B57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13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0D4B9-D7BF-8242-9A43-EE6793D3B6D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64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2BAEB-32CB-1C42-B244-6568A8C7834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EC0AD-E696-3740-8B8E-BC5E56BF633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53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801CA-BA7F-144F-B597-1C8B0EA17E4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95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D89674-D4E0-284B-9674-F9BA34E4DC6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95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D0DA9-88B8-B649-B05C-5A1C1EF69F9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05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CC66680-0764-AD40-883B-65D56171FEF5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wmf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br>
              <a:rPr lang="it-IT" sz="1600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br>
              <a:rPr lang="it-IT" sz="1600" i="1" dirty="0">
                <a:latin typeface="Arial" charset="0"/>
                <a:cs typeface="Arial" charset="0"/>
              </a:rPr>
            </a:br>
            <a:r>
              <a:rPr lang="it-IT" sz="3600" dirty="0">
                <a:latin typeface="Arial" charset="0"/>
                <a:cs typeface="Arial" charset="0"/>
              </a:rPr>
              <a:t>Laurea Triennale in Ottica e Optometria</a:t>
            </a:r>
            <a:br>
              <a:rPr lang="it-IT" sz="4000" dirty="0">
                <a:latin typeface="Arial" charset="0"/>
                <a:cs typeface="Arial" charset="0"/>
              </a:rPr>
            </a:br>
            <a:br>
              <a:rPr lang="it-IT" sz="4000" dirty="0">
                <a:latin typeface="Arial" charset="0"/>
                <a:cs typeface="Arial" charset="0"/>
              </a:rPr>
            </a:br>
            <a:r>
              <a:rPr lang="it-IT" sz="60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6000" b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r>
              <a:rPr lang="it-IT" i="1" dirty="0">
                <a:latin typeface="Arial" charset="0"/>
                <a:cs typeface="Arial" charset="0"/>
              </a:rPr>
              <a:t>Prof. Stefania </a:t>
            </a:r>
            <a:r>
              <a:rPr lang="it-IT" i="1" dirty="0" err="1">
                <a:latin typeface="Arial" charset="0"/>
                <a:cs typeface="Arial" charset="0"/>
              </a:rPr>
              <a:t>Bortoluzzi</a:t>
            </a:r>
            <a:br>
              <a:rPr lang="it-IT" sz="3600" b="1" dirty="0">
                <a:latin typeface="Arial" charset="0"/>
                <a:cs typeface="Arial" charset="0"/>
              </a:rPr>
            </a:br>
            <a:br>
              <a:rPr lang="it-IT" sz="36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40 ore di lezione frontale</a:t>
            </a:r>
            <a:br>
              <a:rPr lang="it-IT" sz="28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16 ore di esercitazione</a:t>
            </a:r>
            <a:br>
              <a:rPr lang="it-IT" sz="2800" b="1" dirty="0">
                <a:latin typeface="Arial" charset="0"/>
                <a:cs typeface="Arial" charset="0"/>
              </a:rPr>
            </a:br>
            <a:br>
              <a:rPr lang="it-IT" sz="1100" b="1" dirty="0">
                <a:latin typeface="Arial" charset="0"/>
                <a:cs typeface="Arial" charset="0"/>
              </a:rPr>
            </a:b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Aula P2B Paolotti</a:t>
            </a:r>
            <a:b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</a:b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Mercoledì e Giovedì 10:30-12:15 </a:t>
            </a:r>
            <a:br>
              <a:rPr lang="it-IT" altLang="ja-JP" sz="2400" b="1" dirty="0">
                <a:latin typeface="Arial" charset="0"/>
                <a:cs typeface="Arial" charset="0"/>
              </a:rPr>
            </a:br>
            <a:endParaRPr lang="it-IT" sz="2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1" name="CorelDRAW" r:id="rId3" imgW="0" imgH="0" progId="CorelDRAW.Graphic.11">
                  <p:embed/>
                </p:oleObj>
              </mc:Choice>
              <mc:Fallback>
                <p:oleObj name="CorelDRAW" r:id="rId3" imgW="0" imgH="0" progId="CorelDRAW.Graphic.11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716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  <p:pic>
        <p:nvPicPr>
          <p:cNvPr id="23554" name="Picture 5" descr="12_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2650" r="6107"/>
          <a:stretch>
            <a:fillRect/>
          </a:stretch>
        </p:blipFill>
        <p:spPr bwMode="auto">
          <a:xfrm>
            <a:off x="684213" y="685800"/>
            <a:ext cx="7920037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7"/>
          <a:stretch>
            <a:fillRect/>
          </a:stretch>
        </p:blipFill>
        <p:spPr bwMode="auto">
          <a:xfrm>
            <a:off x="323850" y="1847850"/>
            <a:ext cx="88201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0" y="71438"/>
            <a:ext cx="9144000" cy="909637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SISTEMA DELLE MEMBRANE INTERNE</a:t>
            </a:r>
          </a:p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 E APPARATO DI GOLGI</a:t>
            </a: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102235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Sistema di membrane continuo, formato da tubuli, cisterne, vescicole delimitate da una membrana.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ChangeArrowheads="1"/>
          </p:cNvSpPr>
          <p:nvPr/>
        </p:nvSpPr>
        <p:spPr bwMode="auto">
          <a:xfrm>
            <a:off x="0" y="71438"/>
            <a:ext cx="9144000" cy="909637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SISTEMA DELLE MEMBRANE INTERNE</a:t>
            </a:r>
          </a:p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 E APPARATO DI GOLGI</a:t>
            </a:r>
          </a:p>
        </p:txBody>
      </p:sp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79388" y="1052513"/>
            <a:ext cx="90725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>
                <a:latin typeface="Arial" charset="0"/>
              </a:rPr>
              <a:t>Le proteine possono essere trasportate all</a:t>
            </a:r>
            <a:r>
              <a:rPr lang="ja-JP" altLang="it-IT" sz="2400" b="1">
                <a:latin typeface="Arial" charset="0"/>
              </a:rPr>
              <a:t>’</a:t>
            </a:r>
            <a:r>
              <a:rPr lang="it-IT" altLang="ja-JP" sz="2400" b="1">
                <a:latin typeface="Arial" charset="0"/>
              </a:rPr>
              <a:t>interno di vescicole, o sulla membrana di vescicole.</a:t>
            </a:r>
            <a:endParaRPr lang="it-IT" sz="2400" b="1">
              <a:latin typeface="Arial" charset="0"/>
            </a:endParaRPr>
          </a:p>
        </p:txBody>
      </p:sp>
      <p:grpSp>
        <p:nvGrpSpPr>
          <p:cNvPr id="25604" name="Group 16"/>
          <p:cNvGrpSpPr>
            <a:grpSpLocks/>
          </p:cNvGrpSpPr>
          <p:nvPr/>
        </p:nvGrpSpPr>
        <p:grpSpPr bwMode="auto">
          <a:xfrm>
            <a:off x="107950" y="2060575"/>
            <a:ext cx="5327650" cy="3332163"/>
            <a:chOff x="884" y="1693"/>
            <a:chExt cx="4082" cy="2145"/>
          </a:xfrm>
        </p:grpSpPr>
        <p:pic>
          <p:nvPicPr>
            <p:cNvPr id="2560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"/>
            <a:stretch>
              <a:fillRect/>
            </a:stretch>
          </p:blipFill>
          <p:spPr bwMode="auto">
            <a:xfrm>
              <a:off x="884" y="1693"/>
              <a:ext cx="4082" cy="2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8" name="Oval 7"/>
            <p:cNvSpPr>
              <a:spLocks noChangeArrowheads="1"/>
            </p:cNvSpPr>
            <p:nvPr/>
          </p:nvSpPr>
          <p:spPr bwMode="auto">
            <a:xfrm>
              <a:off x="1292" y="1752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09" name="Oval 8"/>
            <p:cNvSpPr>
              <a:spLocks noChangeArrowheads="1"/>
            </p:cNvSpPr>
            <p:nvPr/>
          </p:nvSpPr>
          <p:spPr bwMode="auto">
            <a:xfrm>
              <a:off x="1428" y="1934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0" name="Oval 9"/>
            <p:cNvSpPr>
              <a:spLocks noChangeArrowheads="1"/>
            </p:cNvSpPr>
            <p:nvPr/>
          </p:nvSpPr>
          <p:spPr bwMode="auto">
            <a:xfrm>
              <a:off x="2063" y="2433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1" name="Oval 10"/>
            <p:cNvSpPr>
              <a:spLocks noChangeArrowheads="1"/>
            </p:cNvSpPr>
            <p:nvPr/>
          </p:nvSpPr>
          <p:spPr bwMode="auto">
            <a:xfrm>
              <a:off x="1791" y="2160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2" name="Oval 11"/>
            <p:cNvSpPr>
              <a:spLocks noChangeArrowheads="1"/>
            </p:cNvSpPr>
            <p:nvPr/>
          </p:nvSpPr>
          <p:spPr bwMode="auto">
            <a:xfrm>
              <a:off x="2834" y="2205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3" name="Oval 12"/>
            <p:cNvSpPr>
              <a:spLocks noChangeArrowheads="1"/>
            </p:cNvSpPr>
            <p:nvPr/>
          </p:nvSpPr>
          <p:spPr bwMode="auto">
            <a:xfrm>
              <a:off x="3106" y="2433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4" name="Oval 13"/>
            <p:cNvSpPr>
              <a:spLocks noChangeArrowheads="1"/>
            </p:cNvSpPr>
            <p:nvPr/>
          </p:nvSpPr>
          <p:spPr bwMode="auto">
            <a:xfrm>
              <a:off x="4059" y="2205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5" name="Oval 14"/>
            <p:cNvSpPr>
              <a:spLocks noChangeArrowheads="1"/>
            </p:cNvSpPr>
            <p:nvPr/>
          </p:nvSpPr>
          <p:spPr bwMode="auto">
            <a:xfrm>
              <a:off x="4331" y="2433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25605" name="Text Box 15"/>
          <p:cNvSpPr txBox="1">
            <a:spLocks noChangeArrowheads="1"/>
          </p:cNvSpPr>
          <p:nvPr/>
        </p:nvSpPr>
        <p:spPr bwMode="auto">
          <a:xfrm>
            <a:off x="287338" y="5381625"/>
            <a:ext cx="8677275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200">
                <a:solidFill>
                  <a:schemeClr val="accent2"/>
                </a:solidFill>
                <a:latin typeface="Arial" charset="0"/>
              </a:rPr>
              <a:t>L</a:t>
            </a:r>
            <a:r>
              <a:rPr lang="ja-JP" altLang="it-IT" sz="2200">
                <a:solidFill>
                  <a:schemeClr val="accent2"/>
                </a:solidFill>
                <a:latin typeface="Arial" charset="0"/>
              </a:rPr>
              <a:t>’</a:t>
            </a:r>
            <a:r>
              <a:rPr lang="it-IT" altLang="ja-JP" sz="2200">
                <a:solidFill>
                  <a:schemeClr val="accent2"/>
                </a:solidFill>
                <a:latin typeface="Arial" charset="0"/>
              </a:rPr>
              <a:t>orientamento delle proteine e dei lipidi nella membrana dal compartimento donatore è conservato nella membrana del compartimento bersaglio, mentre le proteine solubili sono trasferite da lume a lume. </a:t>
            </a:r>
          </a:p>
          <a:p>
            <a:pPr eaLnBrk="1" hangingPunct="1">
              <a:spcBef>
                <a:spcPct val="50000"/>
              </a:spcBef>
            </a:pPr>
            <a:endParaRPr lang="en-US" sz="2200">
              <a:solidFill>
                <a:schemeClr val="accent2"/>
              </a:solidFill>
            </a:endParaRPr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08"/>
          <a:stretch>
            <a:fillRect/>
          </a:stretch>
        </p:blipFill>
        <p:spPr bwMode="auto">
          <a:xfrm>
            <a:off x="5435600" y="2025650"/>
            <a:ext cx="3662363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</a:t>
            </a:r>
          </a:p>
        </p:txBody>
      </p: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71438" y="3121025"/>
            <a:ext cx="43561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endParaRPr lang="it-IT" sz="2200" b="1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spcBef>
                <a:spcPct val="15000"/>
              </a:spcBef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Due tipi di RE:</a:t>
            </a:r>
          </a:p>
          <a:p>
            <a:pPr eaLnBrk="1" hangingPunct="1">
              <a:spcBef>
                <a:spcPct val="15000"/>
              </a:spcBef>
            </a:pPr>
            <a:endParaRPr lang="it-IT" sz="2400" b="1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 RE ruvido, RER,</a:t>
            </a:r>
            <a:r>
              <a:rPr lang="it-IT" sz="2400">
                <a:latin typeface="Arial" charset="0"/>
              </a:rPr>
              <a:t> molti ribosomi adesi alla membrana.</a:t>
            </a:r>
          </a:p>
          <a:p>
            <a:pPr eaLnBrk="1" hangingPunct="1">
              <a:spcBef>
                <a:spcPct val="15000"/>
              </a:spcBef>
            </a:pPr>
            <a:endParaRPr lang="it-IT" sz="24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 RE liscio, SER, </a:t>
            </a:r>
            <a:r>
              <a:rPr lang="it-IT" sz="2400">
                <a:latin typeface="Arial" charset="0"/>
              </a:rPr>
              <a:t> privo di ribosomi</a:t>
            </a:r>
          </a:p>
        </p:txBody>
      </p:sp>
      <p:pic>
        <p:nvPicPr>
          <p:cNvPr id="276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44243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10"/>
          <p:cNvSpPr>
            <a:spLocks noChangeArrowheads="1"/>
          </p:cNvSpPr>
          <p:nvPr/>
        </p:nvSpPr>
        <p:spPr bwMode="auto">
          <a:xfrm>
            <a:off x="34925" y="739775"/>
            <a:ext cx="87534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b="1">
                <a:solidFill>
                  <a:srgbClr val="FF3300"/>
                </a:solidFill>
                <a:latin typeface="Arial" charset="0"/>
              </a:rPr>
              <a:t>Il RE e</a:t>
            </a:r>
            <a:r>
              <a:rPr lang="ja-JP" altLang="it-IT" b="1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it-IT" altLang="ja-JP" b="1">
                <a:solidFill>
                  <a:srgbClr val="FF3300"/>
                </a:solidFill>
                <a:latin typeface="Arial" charset="0"/>
              </a:rPr>
              <a:t> un fitto intreccio di tubuli e canali tra loro collegati</a:t>
            </a:r>
          </a:p>
          <a:p>
            <a:pPr eaLnBrk="1" hangingPunct="1"/>
            <a:endParaRPr lang="it-IT" b="1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Lume, compartimento separato </a:t>
            </a:r>
          </a:p>
          <a:p>
            <a:pPr eaLnBrk="1" hangingPunct="1"/>
            <a:r>
              <a:rPr lang="it-IT">
                <a:latin typeface="Arial" charset="0"/>
              </a:rPr>
              <a:t>dal citoplasma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Superficie molto più vasta di</a:t>
            </a:r>
          </a:p>
          <a:p>
            <a:pPr eaLnBrk="1" hangingPunct="1"/>
            <a:r>
              <a:rPr lang="it-IT">
                <a:latin typeface="Arial" charset="0"/>
              </a:rPr>
              <a:t>quella della membrana pl.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</a:t>
            </a:r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0" y="611188"/>
            <a:ext cx="91090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90360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it-IT" sz="2300" b="1">
                <a:solidFill>
                  <a:srgbClr val="FF3300"/>
                </a:solidFill>
                <a:latin typeface="Arial" charset="0"/>
              </a:rPr>
              <a:t>Reticolo Endoplasmatico Ruvido</a:t>
            </a:r>
            <a:r>
              <a:rPr lang="it-IT" sz="2300">
                <a:latin typeface="Arial" charset="0"/>
              </a:rPr>
              <a:t>, è deputato alla traduzione degli RNA messaggeri in proteine.</a:t>
            </a: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300">
                <a:latin typeface="Arial" charset="0"/>
              </a:rPr>
              <a:t> Si ritrova in tutte le cellule ma è più abbondante in cellule in cui vi è attiva sintesi di proteine (prevalentemente cellule secretorie)</a:t>
            </a: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300">
                <a:latin typeface="Arial" charset="0"/>
              </a:rPr>
              <a:t> Polisomi (gruppi di ribosomi): sintetizzano le proteine che devono essere secrete o entrare nella membrana plasmatica.</a:t>
            </a: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300">
                <a:latin typeface="Arial" charset="0"/>
              </a:rPr>
              <a:t> Ruolo importante anche nel ripiegamento delle proteine, nella multimerizzazione, nella formazione di ponti disolfuro e nelle fasi inziali della N glicosilazione (su residui di Asparagina).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2997200"/>
            <a:ext cx="35052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404938" y="3644900"/>
            <a:ext cx="23034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400">
                <a:latin typeface="Arial" charset="0"/>
              </a:rPr>
              <a:t>Cellule dell’intestino che producono lisozima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</a:t>
            </a:r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pic>
        <p:nvPicPr>
          <p:cNvPr id="29699" name="Picture 7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4"/>
          <a:stretch>
            <a:fillRect/>
          </a:stretch>
        </p:blipFill>
        <p:spPr bwMode="auto">
          <a:xfrm>
            <a:off x="4572000" y="1916113"/>
            <a:ext cx="40894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8856663" cy="70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179388">
              <a:tabLst>
                <a:tab pos="0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Reticolo Endoplasmatico Liscio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Privo di Ribosomi.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Canali anastomizzati (interconnessi) piuttosto che cisterne impilate.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15000"/>
              </a:spcBef>
            </a:pPr>
            <a:r>
              <a:rPr lang="it-IT" sz="2400">
                <a:solidFill>
                  <a:srgbClr val="FF3300"/>
                </a:solidFill>
                <a:latin typeface="Arial" charset="0"/>
              </a:rPr>
              <a:t>Funzioni: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>
                <a:latin typeface="Arial" charset="0"/>
              </a:rPr>
              <a:t> Detossificazione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>
                <a:latin typeface="Arial" charset="0"/>
              </a:rPr>
              <a:t> Sintesi di Lipidi per tutte le </a:t>
            </a:r>
          </a:p>
          <a:p>
            <a:pPr lvl="1" eaLnBrk="1" hangingPunct="1">
              <a:spcBef>
                <a:spcPct val="15000"/>
              </a:spcBef>
            </a:pPr>
            <a:r>
              <a:rPr lang="it-IT" sz="2400">
                <a:latin typeface="Arial" charset="0"/>
              </a:rPr>
              <a:t>membrane cellulari; faccia citosolica della membrana del RE (flippasi)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>
                <a:latin typeface="Arial" charset="0"/>
              </a:rPr>
              <a:t> Produzione di steroidi e ceramide, precursore di glicolipidi e sfingomielina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 i="1">
                <a:latin typeface="Arial" charset="0"/>
              </a:rPr>
              <a:t> Metabolismo del Glicogeno (epatociti)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 i="1">
                <a:latin typeface="Arial" charset="0"/>
              </a:rPr>
              <a:t> Regola la distribuzione intra-cellulare degli ioni Ca2+ (muscolo)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endParaRPr lang="it-IT" sz="24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400"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0722" name="Rectangle 1027"/>
          <p:cNvSpPr>
            <a:spLocks noChangeArrowheads="1"/>
          </p:cNvSpPr>
          <p:nvPr/>
        </p:nvSpPr>
        <p:spPr bwMode="auto">
          <a:xfrm>
            <a:off x="106363" y="884238"/>
            <a:ext cx="4465637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apparato di Golgi è formato da un insieme di cavità, vescicole e canali, delimitati da membrana con un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architettura ordinata e distinguibile da quella del reticolo endoplasmatico (sacche membranose impilate le une sulle altre)</a:t>
            </a:r>
          </a:p>
          <a:p>
            <a:pPr eaLnBrk="1" hangingPunct="1">
              <a:buFontTx/>
              <a:buChar char="•"/>
            </a:pPr>
            <a:endParaRPr lang="it-IT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L'apparato del Golgi ha la funzione di rielaborare, selezionare ed esportare i prodotti cellulari.</a:t>
            </a: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solidFill>
                <a:srgbClr val="4A0094"/>
              </a:solidFill>
              <a:latin typeface="Arial" charset="0"/>
            </a:endParaRPr>
          </a:p>
        </p:txBody>
      </p:sp>
      <p:pic>
        <p:nvPicPr>
          <p:cNvPr id="30723" name="Picture 1028" descr="04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836613"/>
            <a:ext cx="4522788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0" y="2060575"/>
            <a:ext cx="50768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pic>
        <p:nvPicPr>
          <p:cNvPr id="31747" name="Picture 6" descr="13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22449" r="354" b="9564"/>
          <a:stretch>
            <a:fillRect/>
          </a:stretch>
        </p:blipFill>
        <p:spPr bwMode="auto">
          <a:xfrm>
            <a:off x="900113" y="2035175"/>
            <a:ext cx="8078787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107950" y="811213"/>
            <a:ext cx="8789988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>
                <a:latin typeface="Arial" charset="0"/>
              </a:rPr>
              <a:t>Ciascuna pila del Golgi ha due facce distinte: 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cis (di entrata)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trans (di uscita) 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+ regione </a:t>
            </a:r>
          </a:p>
          <a:p>
            <a:pPr eaLnBrk="1" hangingPunct="1"/>
            <a:r>
              <a:rPr lang="it-IT">
                <a:latin typeface="Arial" charset="0"/>
              </a:rPr>
              <a:t>mediale </a:t>
            </a: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r>
              <a:rPr lang="it-IT">
                <a:latin typeface="Arial" charset="0"/>
              </a:rPr>
              <a:t>Trasporto anterogrado e retrogrado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0" y="2060575"/>
            <a:ext cx="50768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sp>
        <p:nvSpPr>
          <p:cNvPr id="32771" name="Rectangle 8"/>
          <p:cNvSpPr>
            <a:spLocks noChangeArrowheads="1"/>
          </p:cNvSpPr>
          <p:nvPr/>
        </p:nvSpPr>
        <p:spPr bwMode="auto">
          <a:xfrm>
            <a:off x="395288" y="949325"/>
            <a:ext cx="8424862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3200">
                <a:solidFill>
                  <a:srgbClr val="FF3300"/>
                </a:solidFill>
                <a:latin typeface="Arial" charset="0"/>
              </a:rPr>
              <a:t>Funzioni:</a:t>
            </a:r>
          </a:p>
          <a:p>
            <a:pPr eaLnBrk="1" hangingPunct="1"/>
            <a:endParaRPr lang="it-IT" sz="3200">
              <a:solidFill>
                <a:srgbClr val="FF3300"/>
              </a:solidFill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Modificazioni proteine provenienti dal RER mediante glicosilazione (addizione gruppi saccaridici; sede O glicosilazione su treonina e serina) e fosforilazione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Smistamento proteine, opportunamente </a:t>
            </a:r>
            <a:r>
              <a:rPr lang="ja-JP" altLang="it-IT" sz="3000">
                <a:latin typeface="Arial" charset="0"/>
              </a:rPr>
              <a:t>“</a:t>
            </a:r>
            <a:r>
              <a:rPr lang="it-IT" altLang="ja-JP" sz="3000">
                <a:latin typeface="Arial" charset="0"/>
              </a:rPr>
              <a:t>etichettate</a:t>
            </a:r>
            <a:r>
              <a:rPr lang="ja-JP" altLang="it-IT" sz="3000">
                <a:latin typeface="Arial" charset="0"/>
              </a:rPr>
              <a:t>”</a:t>
            </a:r>
            <a:r>
              <a:rPr lang="it-IT" altLang="ja-JP" sz="3000">
                <a:latin typeface="Arial" charset="0"/>
              </a:rPr>
              <a:t>, alle diverse destinazioni cellulari (lisosomi, membrana o secrezione)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068638"/>
            <a:ext cx="38100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2060575"/>
            <a:ext cx="50768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323850" y="549275"/>
            <a:ext cx="7345363" cy="60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3200">
                <a:solidFill>
                  <a:srgbClr val="FF3300"/>
                </a:solidFill>
                <a:latin typeface="Arial" charset="0"/>
              </a:rPr>
              <a:t>Funzioni:</a:t>
            </a:r>
          </a:p>
          <a:p>
            <a:pPr eaLnBrk="1" hangingPunct="1"/>
            <a:endParaRPr lang="it-IT" sz="3200">
              <a:solidFill>
                <a:srgbClr val="FF3300"/>
              </a:solidFill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Sintesi Glicolipidi e Sfingomielina (sfingolipidi polari costituenti mielina, importanti regolatori fluidità membrane)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endParaRPr lang="it-IT" sz="3000"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endParaRPr lang="it-IT" sz="3000"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Trasporto lipidi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Sintesi proteoglicani della matrice e carboidrati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Creazione lisosomi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>
            <a:extLst>
              <a:ext uri="{FF2B5EF4-FFF2-40B4-BE49-F238E27FC236}">
                <a16:creationId xmlns:a16="http://schemas.microsoft.com/office/drawing/2014/main" id="{587F9004-8663-5D4D-B25E-D20BF68C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3D221-9C21-EC47-B3AF-E9DEF0EBF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0" r="24736" b="21651"/>
          <a:stretch/>
        </p:blipFill>
        <p:spPr>
          <a:xfrm>
            <a:off x="1259632" y="584708"/>
            <a:ext cx="6192688" cy="619268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8273E0C7-A989-7349-9434-718357BA0193}"/>
              </a:ext>
            </a:extLst>
          </p:cNvPr>
          <p:cNvSpPr/>
          <p:nvPr/>
        </p:nvSpPr>
        <p:spPr>
          <a:xfrm>
            <a:off x="395536" y="3068960"/>
            <a:ext cx="1296144" cy="864096"/>
          </a:xfrm>
          <a:prstGeom prst="rightArrow">
            <a:avLst>
              <a:gd name="adj1" fmla="val 50000"/>
              <a:gd name="adj2" fmla="val 68221"/>
            </a:avLst>
          </a:prstGeom>
          <a:solidFill>
            <a:srgbClr val="FFC000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66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4818" name="Text Box 6"/>
          <p:cNvSpPr txBox="1">
            <a:spLocks noChangeArrowheads="1"/>
          </p:cNvSpPr>
          <p:nvPr/>
        </p:nvSpPr>
        <p:spPr bwMode="auto">
          <a:xfrm>
            <a:off x="106363" y="620713"/>
            <a:ext cx="90376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179388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eaLnBrk="1" hangingPunct="1">
              <a:buClr>
                <a:srgbClr val="005400"/>
              </a:buClr>
              <a:buFont typeface="Wingdings" charset="0"/>
              <a:buChar char="Ø"/>
            </a:pPr>
            <a:endParaRPr lang="it-IT" sz="23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sp>
        <p:nvSpPr>
          <p:cNvPr id="34819" name="Rectangle 12"/>
          <p:cNvSpPr>
            <a:spLocks noChangeArrowheads="1"/>
          </p:cNvSpPr>
          <p:nvPr/>
        </p:nvSpPr>
        <p:spPr bwMode="auto">
          <a:xfrm>
            <a:off x="238125" y="1406525"/>
            <a:ext cx="87979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dirty="0">
                <a:latin typeface="Arial" charset="0"/>
              </a:rPr>
              <a:t>Le proteine iniziano ad essere </a:t>
            </a:r>
          </a:p>
          <a:p>
            <a:pPr eaLnBrk="1" hangingPunct="1"/>
            <a:r>
              <a:rPr lang="it-IT" dirty="0">
                <a:latin typeface="Arial" charset="0"/>
              </a:rPr>
              <a:t>sintetizzate sui ribosomi nel </a:t>
            </a:r>
          </a:p>
          <a:p>
            <a:pPr eaLnBrk="1" hangingPunct="1"/>
            <a:r>
              <a:rPr lang="it-IT" dirty="0" err="1">
                <a:latin typeface="Arial" charset="0"/>
              </a:rPr>
              <a:t>citosol</a:t>
            </a:r>
            <a:r>
              <a:rPr lang="it-IT" dirty="0">
                <a:latin typeface="Arial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endParaRPr lang="it-IT" dirty="0">
              <a:latin typeface="Arial" charset="0"/>
            </a:endParaRPr>
          </a:p>
          <a:p>
            <a:pPr eaLnBrk="1" hangingPunct="1"/>
            <a:r>
              <a:rPr lang="it-IT" dirty="0">
                <a:latin typeface="Arial" charset="0"/>
              </a:rPr>
              <a:t>Le proteine che hanno segnali </a:t>
            </a:r>
          </a:p>
          <a:p>
            <a:pPr eaLnBrk="1" hangingPunct="1"/>
            <a:r>
              <a:rPr lang="it-IT" dirty="0">
                <a:latin typeface="Arial" charset="0"/>
              </a:rPr>
              <a:t>di smistamento sono indirizzate: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dirty="0">
                <a:latin typeface="Arial" charset="0"/>
              </a:rPr>
              <a:t>fuori dal </a:t>
            </a:r>
            <a:r>
              <a:rPr lang="it-IT" dirty="0" err="1">
                <a:latin typeface="Arial" charset="0"/>
              </a:rPr>
              <a:t>citosol</a:t>
            </a:r>
            <a:r>
              <a:rPr lang="it-IT" dirty="0">
                <a:latin typeface="Arial" charset="0"/>
              </a:rPr>
              <a:t> (proteine </a:t>
            </a:r>
          </a:p>
          <a:p>
            <a:pPr eaLnBrk="1" hangingPunct="1"/>
            <a:r>
              <a:rPr lang="it-IT" dirty="0">
                <a:latin typeface="Arial" charset="0"/>
              </a:rPr>
              <a:t>di secrezione) tramite</a:t>
            </a:r>
          </a:p>
          <a:p>
            <a:pPr eaLnBrk="1" hangingPunct="1"/>
            <a:r>
              <a:rPr lang="it-IT" dirty="0">
                <a:latin typeface="Arial" charset="0"/>
              </a:rPr>
              <a:t>vescicole di secrezione</a:t>
            </a:r>
          </a:p>
          <a:p>
            <a:pPr eaLnBrk="1" hangingPunct="1">
              <a:buFontTx/>
              <a:buChar char="•"/>
            </a:pPr>
            <a:r>
              <a:rPr lang="it-IT" dirty="0">
                <a:latin typeface="Arial" charset="0"/>
              </a:rPr>
              <a:t> al nucleo</a:t>
            </a:r>
          </a:p>
          <a:p>
            <a:pPr eaLnBrk="1" hangingPunct="1">
              <a:buFontTx/>
              <a:buChar char="•"/>
            </a:pPr>
            <a:r>
              <a:rPr lang="it-IT" dirty="0">
                <a:latin typeface="Arial" charset="0"/>
              </a:rPr>
              <a:t> </a:t>
            </a:r>
            <a:r>
              <a:rPr lang="it-IT" dirty="0" err="1">
                <a:latin typeface="Arial" charset="0"/>
              </a:rPr>
              <a:t>all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 dirty="0">
                <a:latin typeface="Arial" charset="0"/>
              </a:rPr>
              <a:t>ER</a:t>
            </a:r>
          </a:p>
          <a:p>
            <a:pPr eaLnBrk="1" hangingPunct="1">
              <a:buFontTx/>
              <a:buChar char="•"/>
            </a:pPr>
            <a:r>
              <a:rPr lang="it-IT" dirty="0">
                <a:latin typeface="Arial" charset="0"/>
              </a:rPr>
              <a:t> ai mitocondri</a:t>
            </a:r>
          </a:p>
          <a:p>
            <a:pPr eaLnBrk="1" hangingPunct="1">
              <a:buFontTx/>
              <a:buChar char="•"/>
            </a:pPr>
            <a:r>
              <a:rPr lang="it-IT" dirty="0">
                <a:latin typeface="Arial" charset="0"/>
              </a:rPr>
              <a:t> agli altri organelli.</a:t>
            </a:r>
          </a:p>
        </p:txBody>
      </p:sp>
      <p:pic>
        <p:nvPicPr>
          <p:cNvPr id="34820" name="Picture 13" descr="12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 t="1079" r="25757" b="1079"/>
          <a:stretch>
            <a:fillRect/>
          </a:stretch>
        </p:blipFill>
        <p:spPr bwMode="auto">
          <a:xfrm>
            <a:off x="4675188" y="1270000"/>
            <a:ext cx="385762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0" y="647700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Il TRAFFICO DELLE PROTEINE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512763"/>
            <a:ext cx="752157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Il TRAFFICO DELLE PROTEINE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b="30678"/>
          <a:stretch>
            <a:fillRect/>
          </a:stretch>
        </p:blipFill>
        <p:spPr bwMode="auto">
          <a:xfrm>
            <a:off x="3167063" y="620713"/>
            <a:ext cx="601345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1"/>
          <a:stretch>
            <a:fillRect/>
          </a:stretch>
        </p:blipFill>
        <p:spPr bwMode="auto">
          <a:xfrm>
            <a:off x="763588" y="4786313"/>
            <a:ext cx="8201025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Picture 3" descr="C:\Pns\CdDocenti\CdDocenteBiologia\fantoni_cop_slide.jpg"/>
          <p:cNvSpPr>
            <a:spLocks noChangeAspect="1" noChangeArrowheads="1"/>
          </p:cNvSpPr>
          <p:nvPr/>
        </p:nvSpPr>
        <p:spPr bwMode="auto">
          <a:xfrm>
            <a:off x="6761163" y="3194050"/>
            <a:ext cx="238283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I SEGNALI “INDIRIZZO”</a:t>
            </a:r>
          </a:p>
        </p:txBody>
      </p:sp>
      <p:sp>
        <p:nvSpPr>
          <p:cNvPr id="36869" name="CasellaDiTesto 1"/>
          <p:cNvSpPr txBox="1">
            <a:spLocks noChangeArrowheads="1"/>
          </p:cNvSpPr>
          <p:nvPr/>
        </p:nvSpPr>
        <p:spPr bwMode="auto">
          <a:xfrm>
            <a:off x="71438" y="692150"/>
            <a:ext cx="306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Le sequenze segnale possono essere localizzate nella regione N-terminale</a:t>
            </a:r>
          </a:p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oppure essere interne o nel C-terminale</a:t>
            </a:r>
          </a:p>
        </p:txBody>
      </p:sp>
      <p:sp>
        <p:nvSpPr>
          <p:cNvPr id="36870" name="CasellaDiTesto 6"/>
          <p:cNvSpPr txBox="1">
            <a:spLocks noChangeArrowheads="1"/>
          </p:cNvSpPr>
          <p:nvPr/>
        </p:nvSpPr>
        <p:spPr bwMode="auto">
          <a:xfrm>
            <a:off x="107950" y="3400425"/>
            <a:ext cx="59039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00" dirty="0">
                <a:latin typeface="Arial" charset="0"/>
                <a:cs typeface="Arial" charset="0"/>
              </a:rPr>
              <a:t>Esempi di segnali di esportazione nucleare:</a:t>
            </a:r>
          </a:p>
          <a:p>
            <a:pPr eaLnBrk="1" hangingPunct="1"/>
            <a:r>
              <a:rPr lang="it-IT" sz="2200" b="1" dirty="0">
                <a:latin typeface="Arial" charset="0"/>
                <a:cs typeface="Arial" charset="0"/>
              </a:rPr>
              <a:t>NLS</a:t>
            </a:r>
            <a:r>
              <a:rPr lang="it-IT" sz="2200" dirty="0">
                <a:latin typeface="Arial" charset="0"/>
                <a:cs typeface="Arial" charset="0"/>
              </a:rPr>
              <a:t> segnale di localizzazione nucleare</a:t>
            </a:r>
          </a:p>
          <a:p>
            <a:pPr eaLnBrk="1" hangingPunct="1"/>
            <a:r>
              <a:rPr lang="it-IT" sz="2200" b="1" dirty="0">
                <a:latin typeface="Arial" charset="0"/>
                <a:cs typeface="Arial" charset="0"/>
              </a:rPr>
              <a:t>NES</a:t>
            </a:r>
            <a:r>
              <a:rPr lang="it-IT" sz="2200" dirty="0">
                <a:latin typeface="Arial" charset="0"/>
                <a:cs typeface="Arial" charset="0"/>
              </a:rPr>
              <a:t> segnale di esportazione nucleare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95B53B0-1684-1C45-92A1-B3F5BBFC7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85"/>
          <a:stretch/>
        </p:blipFill>
        <p:spPr>
          <a:xfrm>
            <a:off x="35496" y="908720"/>
            <a:ext cx="8834238" cy="547260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9D9EF25-B6F6-8B49-A362-697A041EC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SISTEMA DELLE IMPORTINE ED ESPORTINE </a:t>
            </a:r>
          </a:p>
        </p:txBody>
      </p:sp>
    </p:spTree>
    <p:extLst>
      <p:ext uri="{BB962C8B-B14F-4D97-AF65-F5344CB8AC3E}">
        <p14:creationId xmlns:p14="http://schemas.microsoft.com/office/powerpoint/2010/main" val="706151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SRP indirizza i polipeptidi nel RE</a:t>
            </a:r>
          </a:p>
        </p:txBody>
      </p:sp>
      <p:pic>
        <p:nvPicPr>
          <p:cNvPr id="37890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97"/>
          <a:stretch>
            <a:fillRect/>
          </a:stretch>
        </p:blipFill>
        <p:spPr bwMode="auto">
          <a:xfrm>
            <a:off x="1763713" y="3214688"/>
            <a:ext cx="73802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CasellaDiTesto 8"/>
          <p:cNvSpPr txBox="1">
            <a:spLocks noChangeArrowheads="1"/>
          </p:cNvSpPr>
          <p:nvPr/>
        </p:nvSpPr>
        <p:spPr bwMode="auto">
          <a:xfrm>
            <a:off x="107950" y="720725"/>
            <a:ext cx="87852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AutoNum type="arabicPeriod"/>
            </a:pPr>
            <a:r>
              <a:rPr lang="it-IT" sz="2200">
                <a:latin typeface="Arial" charset="0"/>
                <a:cs typeface="Arial" charset="0"/>
              </a:rPr>
              <a:t>SRP-GTP nel citoplasma riconosce il peptide segnale e blocca temporaneamente la traduzione</a:t>
            </a:r>
          </a:p>
          <a:p>
            <a:pPr eaLnBrk="1" hangingPunct="1">
              <a:buFont typeface="Times New Roman" charset="0"/>
              <a:buAutoNum type="arabicPeriod"/>
            </a:pPr>
            <a:r>
              <a:rPr lang="it-IT" sz="2200">
                <a:solidFill>
                  <a:srgbClr val="0080FF"/>
                </a:solidFill>
                <a:latin typeface="Arial" charset="0"/>
                <a:cs typeface="Arial" charset="0"/>
              </a:rPr>
              <a:t>SRP</a:t>
            </a:r>
            <a:r>
              <a:rPr lang="it-IT" sz="2200">
                <a:latin typeface="Arial" charset="0"/>
                <a:cs typeface="Arial" charset="0"/>
              </a:rPr>
              <a:t> lega il suo </a:t>
            </a:r>
            <a:r>
              <a:rPr lang="it-IT" sz="2200">
                <a:solidFill>
                  <a:srgbClr val="00664D"/>
                </a:solidFill>
                <a:latin typeface="Arial" charset="0"/>
                <a:cs typeface="Arial" charset="0"/>
              </a:rPr>
              <a:t>recettore</a:t>
            </a:r>
            <a:r>
              <a:rPr lang="it-IT" sz="2200">
                <a:latin typeface="Arial" charset="0"/>
                <a:cs typeface="Arial" charset="0"/>
              </a:rPr>
              <a:t> sulla membrana del RE (legato a GTP)</a:t>
            </a:r>
          </a:p>
          <a:p>
            <a:pPr eaLnBrk="1" hangingPunct="1">
              <a:buFont typeface="Times New Roman" charset="0"/>
              <a:buAutoNum type="arabicPeriod"/>
            </a:pPr>
            <a:r>
              <a:rPr lang="it-IT" sz="2200">
                <a:latin typeface="Arial" charset="0"/>
                <a:cs typeface="Arial" charset="0"/>
              </a:rPr>
              <a:t>Con idrolisi di GTP il ribosoma e il peptide nascente vengono consegnati al </a:t>
            </a:r>
            <a:r>
              <a:rPr lang="it-IT" sz="2200">
                <a:solidFill>
                  <a:srgbClr val="8000FF"/>
                </a:solidFill>
                <a:latin typeface="Arial" charset="0"/>
                <a:cs typeface="Arial" charset="0"/>
              </a:rPr>
              <a:t>canale di traslocazione (o traslocone) Sec61</a:t>
            </a: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  <a:cs typeface="Arial" charset="0"/>
              </a:rPr>
              <a:t> Se la proteina è destinata al lume del RE (segnale breve, 7-12 aa) attraversa la membrana dopo il taglio del segnale (peptidasi del segnale)</a:t>
            </a: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/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  <a:cs typeface="Arial" charset="0"/>
              </a:rPr>
              <a:t> Se invece si tratta di una proteina TM il traslocatore puo’</a:t>
            </a:r>
            <a:r>
              <a:rPr lang="it-IT" altLang="ja-JP" sz="2200">
                <a:latin typeface="Arial" charset="0"/>
                <a:cs typeface="Arial" charset="0"/>
              </a:rPr>
              <a:t> favorire il passaggio dei segmenti TM attraverso il doppio strato lipidico dopo il taglio del segnale o il suo eventuale ancoraggio (</a:t>
            </a:r>
            <a:r>
              <a:rPr lang="it-IT" sz="2200">
                <a:latin typeface="Arial" charset="0"/>
                <a:cs typeface="Arial" charset="0"/>
              </a:rPr>
              <a:t>“</a:t>
            </a:r>
            <a:r>
              <a:rPr lang="it-IT" altLang="ja-JP" sz="2200">
                <a:latin typeface="Arial" charset="0"/>
                <a:cs typeface="Arial" charset="0"/>
              </a:rPr>
              <a:t>segnale ancora</a:t>
            </a:r>
            <a:r>
              <a:rPr lang="it-IT" sz="2200">
                <a:latin typeface="Arial" charset="0"/>
                <a:cs typeface="Arial" charset="0"/>
              </a:rPr>
              <a:t>”</a:t>
            </a:r>
            <a:r>
              <a:rPr lang="it-IT" altLang="ja-JP" sz="2200">
                <a:latin typeface="Arial" charset="0"/>
                <a:cs typeface="Arial" charset="0"/>
              </a:rPr>
              <a:t> che non viene rimosso)</a:t>
            </a:r>
          </a:p>
          <a:p>
            <a:pPr eaLnBrk="1" hangingPunct="1">
              <a:buFont typeface="Times New Roman" charset="0"/>
              <a:buAutoNum type="arabicPeriod"/>
            </a:pPr>
            <a:endParaRPr lang="it-IT" sz="2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3"/>
          <a:stretch>
            <a:fillRect/>
          </a:stretch>
        </p:blipFill>
        <p:spPr bwMode="auto">
          <a:xfrm>
            <a:off x="539750" y="658813"/>
            <a:ext cx="7993063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ENDOCITOSI - ESOCITOSI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ENDOCITOSI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3E8F8D-AF3A-BA4B-A6D3-647857182AC3}"/>
              </a:ext>
            </a:extLst>
          </p:cNvPr>
          <p:cNvSpPr txBox="1"/>
          <p:nvPr/>
        </p:nvSpPr>
        <p:spPr>
          <a:xfrm>
            <a:off x="260350" y="3933825"/>
            <a:ext cx="8848725" cy="52625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Arial" charset="0"/>
                <a:cs typeface="Arial" charset="0"/>
              </a:rPr>
              <a:t>ENDOCITOSI </a:t>
            </a:r>
          </a:p>
          <a:p>
            <a:pPr eaLnBrk="1" hangingPunct="1"/>
            <a:r>
              <a:rPr lang="it-IT" b="1">
                <a:latin typeface="Arial" charset="0"/>
                <a:cs typeface="Arial" charset="0"/>
              </a:rPr>
              <a:t>Costitutiva:</a:t>
            </a:r>
            <a:r>
              <a:rPr lang="it-IT">
                <a:latin typeface="Arial" charset="0"/>
                <a:cs typeface="Arial" charset="0"/>
              </a:rPr>
              <a:t> una volta formatasi la vescicola viene rilasciata dalla </a:t>
            </a:r>
            <a:r>
              <a:rPr lang="it-IT" b="1">
                <a:latin typeface="Arial" charset="0"/>
                <a:cs typeface="Arial" charset="0"/>
              </a:rPr>
              <a:t>membrana plasmatica</a:t>
            </a:r>
            <a:r>
              <a:rPr lang="it-IT">
                <a:latin typeface="Arial" charset="0"/>
                <a:cs typeface="Arial" charset="0"/>
              </a:rPr>
              <a:t> per fondersi con altri organelli intracellulari.</a:t>
            </a:r>
          </a:p>
          <a:p>
            <a:pPr eaLnBrk="1" hangingPunct="1"/>
            <a:r>
              <a:rPr lang="it-IT" b="1">
                <a:latin typeface="Arial" charset="0"/>
                <a:cs typeface="Arial" charset="0"/>
              </a:rPr>
              <a:t>Regolata</a:t>
            </a:r>
            <a:r>
              <a:rPr lang="it-IT">
                <a:latin typeface="Arial" charset="0"/>
                <a:cs typeface="Arial" charset="0"/>
              </a:rPr>
              <a:t>: le vescicole si formano ma sono rilasciate solo in seguito a un segnale un'ulteriore segnale di attivazione di proteine di membrana della vescicola.</a:t>
            </a: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/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Costitutiva</a:t>
            </a: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Regolata</a:t>
            </a:r>
          </a:p>
        </p:txBody>
      </p:sp>
      <p:pic>
        <p:nvPicPr>
          <p:cNvPr id="39939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765175"/>
            <a:ext cx="63373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ESOCITOSI</a:t>
            </a:r>
          </a:p>
        </p:txBody>
      </p:sp>
      <p:pic>
        <p:nvPicPr>
          <p:cNvPr id="4096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0713"/>
            <a:ext cx="7620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4AF78A-8E9A-9E48-8625-F0AC93B3975E}"/>
              </a:ext>
            </a:extLst>
          </p:cNvPr>
          <p:cNvSpPr txBox="1"/>
          <p:nvPr/>
        </p:nvSpPr>
        <p:spPr>
          <a:xfrm>
            <a:off x="539750" y="3716338"/>
            <a:ext cx="4824413" cy="267811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Arial" charset="0"/>
                <a:cs typeface="Arial" charset="0"/>
              </a:rPr>
              <a:t>Fusione mediata da proteine calcio-dipendenti, le annessine</a:t>
            </a:r>
          </a:p>
          <a:p>
            <a:pPr eaLnBrk="1" hangingPunct="1"/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Costitutiva (es. secrezione collagene ad opera dei fibroblasti</a:t>
            </a: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Regolata (da segnali)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/>
          <p:cNvSpPr>
            <a:spLocks noChangeArrowheads="1"/>
          </p:cNvSpPr>
          <p:nvPr/>
        </p:nvSpPr>
        <p:spPr bwMode="auto">
          <a:xfrm>
            <a:off x="0" y="71438"/>
            <a:ext cx="6477000" cy="549275"/>
          </a:xfrm>
          <a:prstGeom prst="rect">
            <a:avLst/>
          </a:prstGeom>
          <a:gradFill rotWithShape="0">
            <a:gsLst>
              <a:gs pos="0">
                <a:srgbClr val="0054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LISOSOMI</a:t>
            </a:r>
          </a:p>
        </p:txBody>
      </p:sp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468313" y="1125538"/>
            <a:ext cx="7920037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Organuli specializzati nella </a:t>
            </a:r>
            <a:r>
              <a:rPr lang="it-IT" sz="2400" b="1">
                <a:latin typeface="Arial" charset="0"/>
              </a:rPr>
              <a:t>digestione enzimatica in ambiente acido di macromolecole</a:t>
            </a:r>
            <a:r>
              <a:rPr lang="it-IT" sz="2400">
                <a:latin typeface="Arial" charset="0"/>
              </a:rPr>
              <a:t> in monomeri (nutrienti o componenti cellulari)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&gt; 50 tipi di enzimi idrolitici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pH 4, mantenuto da pompe che spostano H</a:t>
            </a:r>
            <a:r>
              <a:rPr lang="it-IT" sz="2400" baseline="30000">
                <a:latin typeface="Arial" charset="0"/>
              </a:rPr>
              <a:t>+</a:t>
            </a:r>
            <a:r>
              <a:rPr lang="it-IT" sz="2400">
                <a:latin typeface="Arial" charset="0"/>
              </a:rPr>
              <a:t> dal citosol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Malfunzionamento lisosomi: </a:t>
            </a:r>
            <a:r>
              <a:rPr lang="it-IT" sz="2400" b="1">
                <a:latin typeface="Arial" charset="0"/>
              </a:rPr>
              <a:t>sindromi da </a:t>
            </a:r>
            <a:r>
              <a:rPr lang="it-IT" sz="2400">
                <a:latin typeface="Arial" charset="0"/>
              </a:rPr>
              <a:t>accumulo. Es. Tay-Sachs (AR): accumulo cerebrale di lipidi dovuto a enzima esosaminidasi A deficitario, che provoca l'accumulo di sfigolipidi nel cervello.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44656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0" y="71438"/>
            <a:ext cx="6477000" cy="549275"/>
          </a:xfrm>
          <a:prstGeom prst="rect">
            <a:avLst/>
          </a:prstGeom>
          <a:gradFill rotWithShape="0">
            <a:gsLst>
              <a:gs pos="0">
                <a:srgbClr val="0054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LISOSOMI</a:t>
            </a:r>
          </a:p>
        </p:txBody>
      </p:sp>
      <p:grpSp>
        <p:nvGrpSpPr>
          <p:cNvPr id="43011" name="Group 19"/>
          <p:cNvGrpSpPr>
            <a:grpSpLocks/>
          </p:cNvGrpSpPr>
          <p:nvPr/>
        </p:nvGrpSpPr>
        <p:grpSpPr bwMode="auto">
          <a:xfrm>
            <a:off x="4392613" y="1125538"/>
            <a:ext cx="4787900" cy="5448300"/>
            <a:chOff x="0" y="890"/>
            <a:chExt cx="3016" cy="3432"/>
          </a:xfrm>
        </p:grpSpPr>
        <p:sp>
          <p:nvSpPr>
            <p:cNvPr id="43012" name="Line 15"/>
            <p:cNvSpPr>
              <a:spLocks noChangeShapeType="1"/>
            </p:cNvSpPr>
            <p:nvPr/>
          </p:nvSpPr>
          <p:spPr bwMode="auto">
            <a:xfrm>
              <a:off x="1424" y="935"/>
              <a:ext cx="0" cy="2087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3" name="Text Box 13"/>
            <p:cNvSpPr txBox="1">
              <a:spLocks noChangeArrowheads="1"/>
            </p:cNvSpPr>
            <p:nvPr/>
          </p:nvSpPr>
          <p:spPr bwMode="auto">
            <a:xfrm>
              <a:off x="0" y="890"/>
              <a:ext cx="3016" cy="3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2400">
                  <a:latin typeface="Arial" charset="0"/>
                </a:rPr>
                <a:t>Fagocitosi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Fagosoma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Fusione</a:t>
              </a:r>
              <a:r>
                <a:rPr lang="it-IT" sz="1600">
                  <a:latin typeface="Arial" charset="0"/>
                </a:rPr>
                <a:t> </a:t>
              </a:r>
            </a:p>
            <a:p>
              <a:pPr algn="ctr" eaLnBrk="1" hangingPunct="1"/>
              <a:r>
                <a:rPr lang="it-IT" sz="1600">
                  <a:latin typeface="Arial" charset="0"/>
                </a:rPr>
                <a:t>fagosoma-lisosoma primario (pH=4)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Lisosoma secondario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Digestione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eaLnBrk="1" hangingPunct="1"/>
              <a:r>
                <a:rPr lang="it-IT" sz="2400">
                  <a:latin typeface="Arial" charset="0"/>
                </a:rPr>
                <a:t> Diffusione		Rilascio</a:t>
              </a:r>
            </a:p>
            <a:p>
              <a:pPr eaLnBrk="1" hangingPunct="1"/>
              <a:r>
                <a:rPr lang="it-IT" sz="2400">
                  <a:latin typeface="Arial" charset="0"/>
                </a:rPr>
                <a:t> Piccole molecole	mat.indigerito</a:t>
              </a:r>
            </a:p>
          </p:txBody>
        </p:sp>
        <p:sp>
          <p:nvSpPr>
            <p:cNvPr id="43014" name="Line 17"/>
            <p:cNvSpPr>
              <a:spLocks noChangeShapeType="1"/>
            </p:cNvSpPr>
            <p:nvPr/>
          </p:nvSpPr>
          <p:spPr bwMode="auto">
            <a:xfrm flipH="1">
              <a:off x="1152" y="3294"/>
              <a:ext cx="226" cy="59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5" name="Line 18"/>
            <p:cNvSpPr>
              <a:spLocks noChangeShapeType="1"/>
            </p:cNvSpPr>
            <p:nvPr/>
          </p:nvSpPr>
          <p:spPr bwMode="auto">
            <a:xfrm>
              <a:off x="1514" y="3294"/>
              <a:ext cx="228" cy="59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8"/>
          <p:cNvGrpSpPr>
            <a:grpSpLocks/>
          </p:cNvGrpSpPr>
          <p:nvPr/>
        </p:nvGrpSpPr>
        <p:grpSpPr bwMode="auto">
          <a:xfrm>
            <a:off x="250825" y="1889125"/>
            <a:ext cx="8281988" cy="5211763"/>
            <a:chOff x="-34" y="518"/>
            <a:chExt cx="5862" cy="4001"/>
          </a:xfrm>
        </p:grpSpPr>
        <p:sp>
          <p:nvSpPr>
            <p:cNvPr id="16392" name="Picture 2"/>
            <p:cNvSpPr>
              <a:spLocks noChangeAspect="1" noChangeArrowheads="1"/>
            </p:cNvSpPr>
            <p:nvPr/>
          </p:nvSpPr>
          <p:spPr bwMode="auto">
            <a:xfrm>
              <a:off x="779" y="518"/>
              <a:ext cx="5049" cy="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/>
            </a:p>
          </p:txBody>
        </p:sp>
        <p:sp>
          <p:nvSpPr>
            <p:cNvPr id="16393" name="Text Box 5"/>
            <p:cNvSpPr txBox="1">
              <a:spLocks noChangeArrowheads="1"/>
            </p:cNvSpPr>
            <p:nvPr/>
          </p:nvSpPr>
          <p:spPr bwMode="auto">
            <a:xfrm>
              <a:off x="-34" y="3107"/>
              <a:ext cx="800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latin typeface="Arial" charset="0"/>
                </a:rPr>
                <a:t>5-10 μm</a:t>
              </a:r>
            </a:p>
          </p:txBody>
        </p:sp>
      </p:grpSp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</a:t>
            </a:r>
          </a:p>
        </p:txBody>
      </p:sp>
      <p:sp>
        <p:nvSpPr>
          <p:cNvPr id="16387" name="Rectangle 9"/>
          <p:cNvSpPr>
            <a:spLocks noChangeArrowheads="1"/>
          </p:cNvSpPr>
          <p:nvPr/>
        </p:nvSpPr>
        <p:spPr bwMode="auto">
          <a:xfrm>
            <a:off x="0" y="692150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endParaRPr lang="it-IT" b="1">
              <a:latin typeface="Arial" charset="0"/>
              <a:cs typeface="Arial" charset="0"/>
            </a:endParaRPr>
          </a:p>
          <a:p>
            <a:pPr marL="342900" indent="-342900" eaLnBrk="1" hangingPunct="1">
              <a:buFontTx/>
              <a:buChar char="•"/>
            </a:pPr>
            <a:endParaRPr lang="el-GR" sz="2800" b="1">
              <a:latin typeface="Arial" charset="0"/>
              <a:cs typeface="Arial" charset="0"/>
            </a:endParaRPr>
          </a:p>
        </p:txBody>
      </p:sp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250825" y="765175"/>
            <a:ext cx="88931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Il nucleo contiene la maggior parte del DNA cellulare, ovvero le informazioni necessarie a dirigere il funzionamento della cellula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E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 la sede della duplicazione del DNA</a:t>
            </a:r>
          </a:p>
          <a:p>
            <a:pPr eaLnBrk="1" hangingPunct="1"/>
            <a:endParaRPr lang="it-IT">
              <a:latin typeface="Arial" charset="0"/>
            </a:endParaRPr>
          </a:p>
        </p:txBody>
      </p:sp>
      <p:grpSp>
        <p:nvGrpSpPr>
          <p:cNvPr id="16389" name="Group 8"/>
          <p:cNvGrpSpPr>
            <a:grpSpLocks/>
          </p:cNvGrpSpPr>
          <p:nvPr/>
        </p:nvGrpSpPr>
        <p:grpSpPr bwMode="auto">
          <a:xfrm>
            <a:off x="1511300" y="1962150"/>
            <a:ext cx="7173913" cy="5211763"/>
            <a:chOff x="750" y="518"/>
            <a:chExt cx="5078" cy="4001"/>
          </a:xfrm>
        </p:grpSpPr>
        <p:pic>
          <p:nvPicPr>
            <p:cNvPr id="163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" y="518"/>
              <a:ext cx="5049" cy="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Line 4"/>
            <p:cNvSpPr>
              <a:spLocks noChangeShapeType="1"/>
            </p:cNvSpPr>
            <p:nvPr/>
          </p:nvSpPr>
          <p:spPr bwMode="auto">
            <a:xfrm>
              <a:off x="750" y="2049"/>
              <a:ext cx="0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AUTOFAGIA</a:t>
            </a:r>
          </a:p>
        </p:txBody>
      </p:sp>
      <p:pic>
        <p:nvPicPr>
          <p:cNvPr id="44034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1" r="2687"/>
          <a:stretch>
            <a:fillRect/>
          </a:stretch>
        </p:blipFill>
        <p:spPr bwMode="auto">
          <a:xfrm>
            <a:off x="-458788" y="2781300"/>
            <a:ext cx="9602788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250825" y="692150"/>
            <a:ext cx="87852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I lisosomi sono attivi anche in cellule che non fanno fagocitosi. 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Processi di degradazione e riciclaggio di componenti cellulari.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Ruoli diversi (starvation, infezioni, …)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  <p:pic>
        <p:nvPicPr>
          <p:cNvPr id="46082" name="Picture 5" descr="1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r="50000" b="8229"/>
          <a:stretch>
            <a:fillRect/>
          </a:stretch>
        </p:blipFill>
        <p:spPr bwMode="auto">
          <a:xfrm>
            <a:off x="-36513" y="908050"/>
            <a:ext cx="4498976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6513" y="1006475"/>
            <a:ext cx="91440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02138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Sono organuli rivestiti di una singola membrana.</a:t>
            </a:r>
            <a:endParaRPr lang="it-IT" sz="2400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Assemblati da proteine sintetizzate da ribosomi liberi e poi importate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Non possiedono un corredo genomico, ma si replicano per divisione di perossisomi preesistenti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Contengono gli enzimi del </a:t>
            </a:r>
            <a:r>
              <a:rPr lang="it-IT" sz="2400" b="1">
                <a:latin typeface="Arial" charset="0"/>
              </a:rPr>
              <a:t>metabolismo ossidativo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Ossidasi trasferiscono elettroni dai loro substrati all’O</a:t>
            </a:r>
            <a:r>
              <a:rPr lang="it-IT" sz="2400" baseline="-25000">
                <a:latin typeface="Arial" charset="0"/>
              </a:rPr>
              <a:t>2 </a:t>
            </a:r>
            <a:r>
              <a:rPr lang="it-IT" sz="2400">
                <a:latin typeface="Arial" charset="0"/>
              </a:rPr>
              <a:t>formando H</a:t>
            </a:r>
            <a:r>
              <a:rPr lang="it-IT" sz="2400" baseline="-25000">
                <a:latin typeface="Arial" charset="0"/>
              </a:rPr>
              <a:t>2</a:t>
            </a:r>
            <a:r>
              <a:rPr lang="it-IT" sz="2400">
                <a:latin typeface="Arial" charset="0"/>
              </a:rPr>
              <a:t>O</a:t>
            </a:r>
          </a:p>
          <a:p>
            <a:pPr eaLnBrk="1" hangingPunct="1">
              <a:buFontTx/>
              <a:buChar char="•"/>
            </a:pPr>
            <a:endParaRPr lang="it-IT" sz="2400" baseline="-25000">
              <a:latin typeface="Arial" charset="0"/>
            </a:endParaRPr>
          </a:p>
          <a:p>
            <a:pPr eaLnBrk="1" hangingPunct="1"/>
            <a:endParaRPr lang="it-IT" sz="2400">
              <a:latin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36513" y="620713"/>
            <a:ext cx="9144000" cy="93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Nei prossisomi vengono ossidati acidi grassi a catena lunga determinandone il catabolismo (β-ossidazione) che produce Acetil-CoA.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Ossidati anche acido urico e amminoacidi.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La catalasi può usare come donatori di elettroni molte sostanze nocive come etanolo, metanolo ecc. detossificando le cellule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La catalasi può anche ossidare diverse tossine, come la formaldeide, l'acido formico, e l'alcol. Per fare questo utilizza il perossido di idrogeno secondo la seguente reazione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/>
            <a:r>
              <a:rPr lang="it-IT" sz="2400">
                <a:latin typeface="Arial" charset="0"/>
              </a:rPr>
              <a:t>		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H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O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 + H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R → 2H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O + R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CE2E7719-EA21-4649-8E86-E8EAB848F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9650"/>
            <a:ext cx="9180513" cy="10779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/>
              <a:t>Per azione delle Ossidasi si forma perossido:</a:t>
            </a:r>
            <a:r>
              <a:rPr lang="en-US">
                <a:solidFill>
                  <a:srgbClr val="FF3300"/>
                </a:solidFill>
              </a:rPr>
              <a:t>   RH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 + O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 -&gt; R + H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O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</a:p>
          <a:p>
            <a:pPr eaLnBrk="1" hangingPunct="1"/>
            <a:endParaRPr lang="en-US" baseline="-25000">
              <a:solidFill>
                <a:srgbClr val="FF3300"/>
              </a:solidFill>
            </a:endParaRPr>
          </a:p>
          <a:p>
            <a:pPr eaLnBrk="1" hangingPunct="1"/>
            <a:r>
              <a:rPr lang="en-US"/>
              <a:t>Degradazione perossidi (Catalasi):</a:t>
            </a:r>
            <a:r>
              <a:rPr lang="en-US">
                <a:solidFill>
                  <a:schemeClr val="accent2"/>
                </a:solidFill>
              </a:rPr>
              <a:t>                   2H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O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 -&gt; O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 + 2H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107950" y="1173163"/>
            <a:ext cx="8928100" cy="938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Regolano la sintesi e la degradazione dei composti contenenti azoto come gli amminoacidi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Sintesi di lipidi (colesterolo, dolicolo e plasmalogeni; nel fegato sintesi di acidi biliari).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Sintesi zuccheri nei semi (in assenza di fotosintesi)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Le ossidasi degradano sostanze insolite come i D-amminoacidi o altre sostanze che non hanno altri sistemi di degradazione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/>
          <p:cNvSpPr txBox="1">
            <a:spLocks noChangeArrowheads="1"/>
          </p:cNvSpPr>
          <p:nvPr/>
        </p:nvSpPr>
        <p:spPr bwMode="auto">
          <a:xfrm>
            <a:off x="228600" y="692150"/>
            <a:ext cx="3551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rgbClr val="FF3300"/>
                </a:solidFill>
                <a:latin typeface="Arial" charset="0"/>
              </a:rPr>
              <a:t>Biogenesi</a:t>
            </a:r>
          </a:p>
        </p:txBody>
      </p:sp>
      <p:pic>
        <p:nvPicPr>
          <p:cNvPr id="49154" name="Picture 3" descr="12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2"/>
          <a:stretch>
            <a:fillRect/>
          </a:stretch>
        </p:blipFill>
        <p:spPr bwMode="auto">
          <a:xfrm>
            <a:off x="4183063" y="765175"/>
            <a:ext cx="521335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3810000" y="6248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212725" y="1268413"/>
            <a:ext cx="42878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Per crescita e scissione dei perossisomi preesistenti.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Parte dei lipidi viene sintetizzata direttamente dal perossisoma e parte proviene dal RE.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Le proteine provengono da ribosomi liberi nel citoplasma e maturano nel perossisoma.</a:t>
            </a:r>
          </a:p>
          <a:p>
            <a:pPr eaLnBrk="1" hangingPunct="1"/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1800" i="1">
                <a:latin typeface="Arial" charset="0"/>
              </a:rPr>
              <a:t> Mutazioni a carico di geni codificanti per proteine dei perossisomi causano malattie genetiche (Sindrome di Zellweger, Adrenoleucodistrofia) caratterizzate dalla distruzione della mielina</a:t>
            </a: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4"/>
          <p:cNvSpPr>
            <a:spLocks noChangeArrowheads="1"/>
          </p:cNvSpPr>
          <p:nvPr/>
        </p:nvSpPr>
        <p:spPr bwMode="auto">
          <a:xfrm>
            <a:off x="3810000" y="6248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0178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DEGRADAZIONE POLIPEPTIDI:   IL PROTEASOMA</a:t>
            </a:r>
          </a:p>
        </p:txBody>
      </p:sp>
      <p:pic>
        <p:nvPicPr>
          <p:cNvPr id="5017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08275"/>
            <a:ext cx="3625850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1052513"/>
            <a:ext cx="56403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07950" y="1628775"/>
            <a:ext cx="5040313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25.000 per cellula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Struttura a barile, con:</a:t>
            </a:r>
          </a:p>
          <a:p>
            <a:pPr marL="742950" lvl="1" indent="-285750" eaLnBrk="1" hangingPunct="1">
              <a:spcAft>
                <a:spcPts val="1000"/>
              </a:spcAft>
              <a:buFontTx/>
              <a:buChar char="•"/>
            </a:pPr>
            <a:r>
              <a:rPr lang="it-IT" sz="2200" b="1">
                <a:latin typeface="Arial" charset="0"/>
              </a:rPr>
              <a:t>due cappucci regolatori</a:t>
            </a:r>
          </a:p>
          <a:p>
            <a:pPr marL="742950" lvl="1" indent="-285750" eaLnBrk="1" hangingPunct="1">
              <a:spcAft>
                <a:spcPts val="1000"/>
              </a:spcAft>
              <a:buFontTx/>
              <a:buChar char="•"/>
            </a:pPr>
            <a:r>
              <a:rPr lang="it-IT" sz="2200" b="1">
                <a:latin typeface="Arial" charset="0"/>
              </a:rPr>
              <a:t>core dotato di attività proteasica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</a:t>
            </a:r>
            <a:r>
              <a:rPr lang="it-IT" sz="2200" b="1">
                <a:latin typeface="Arial" charset="0"/>
              </a:rPr>
              <a:t>Ubiquitina</a:t>
            </a:r>
            <a:r>
              <a:rPr lang="it-IT" sz="2200">
                <a:latin typeface="Arial" charset="0"/>
              </a:rPr>
              <a:t>, piccola proteina (76 aa) che etichetta le proteine da degradare (</a:t>
            </a:r>
            <a:r>
              <a:rPr lang="it-IT" sz="2200" b="1">
                <a:latin typeface="Arial" charset="0"/>
              </a:rPr>
              <a:t>ubiquitinazione</a:t>
            </a:r>
            <a:r>
              <a:rPr lang="it-IT" sz="2200">
                <a:latin typeface="Arial" charset="0"/>
              </a:rPr>
              <a:t>= legame covalente)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Proteine nei cappucci riconoscono l’</a:t>
            </a:r>
            <a:r>
              <a:rPr lang="it-IT" altLang="ja-JP" sz="2200">
                <a:latin typeface="Arial" charset="0"/>
              </a:rPr>
              <a:t>ubiquitina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Core taglia i polipeptidi in peptidi di 6 aa poi degradati dalle esopeptidasi citoplasmatiche</a:t>
            </a:r>
          </a:p>
        </p:txBody>
      </p:sp>
      <p:sp>
        <p:nvSpPr>
          <p:cNvPr id="50182" name="Rettangolo 1"/>
          <p:cNvSpPr>
            <a:spLocks noChangeArrowheads="1"/>
          </p:cNvSpPr>
          <p:nvPr/>
        </p:nvSpPr>
        <p:spPr bwMode="auto">
          <a:xfrm>
            <a:off x="15875" y="620713"/>
            <a:ext cx="9020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Aft>
                <a:spcPts val="400"/>
              </a:spcAft>
            </a:pPr>
            <a:r>
              <a:rPr lang="it-IT">
                <a:latin typeface="Arial" charset="0"/>
              </a:rPr>
              <a:t>Complesso multiproteico (7 subunità) che degrada i polipeptidi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r="11691"/>
          <a:stretch>
            <a:fillRect/>
          </a:stretch>
        </p:blipFill>
        <p:spPr bwMode="auto">
          <a:xfrm>
            <a:off x="6753225" y="2997200"/>
            <a:ext cx="223202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6"/>
          <a:stretch>
            <a:fillRect/>
          </a:stretch>
        </p:blipFill>
        <p:spPr bwMode="auto">
          <a:xfrm>
            <a:off x="139700" y="2057400"/>
            <a:ext cx="61610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Line 3"/>
          <p:cNvSpPr>
            <a:spLocks noChangeShapeType="1"/>
          </p:cNvSpPr>
          <p:nvPr/>
        </p:nvSpPr>
        <p:spPr bwMode="auto">
          <a:xfrm>
            <a:off x="6621463" y="1920875"/>
            <a:ext cx="0" cy="434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753225" y="2276475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>
                <a:latin typeface="Times" charset="0"/>
              </a:rPr>
              <a:t>1-2 </a:t>
            </a:r>
            <a:r>
              <a:rPr lang="en-US" sz="2400">
                <a:latin typeface="Symbol" charset="0"/>
              </a:rPr>
              <a:t>m</a:t>
            </a:r>
            <a:r>
              <a:rPr lang="en-US" sz="2400">
                <a:latin typeface="Times" charset="0"/>
              </a:rPr>
              <a:t>m</a:t>
            </a:r>
          </a:p>
        </p:txBody>
      </p:sp>
      <p:pic>
        <p:nvPicPr>
          <p:cNvPr id="51205" name="Picture 5" descr="04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"/>
          <a:stretch>
            <a:fillRect/>
          </a:stretch>
        </p:blipFill>
        <p:spPr bwMode="auto">
          <a:xfrm>
            <a:off x="107950" y="1916113"/>
            <a:ext cx="413226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0" y="685800"/>
            <a:ext cx="9144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300">
                <a:latin typeface="Arial" charset="0"/>
              </a:rPr>
              <a:t>Organuli con doppia membrana, sono le centrali energetiche della cellula, in cui avviene la </a:t>
            </a:r>
            <a:r>
              <a:rPr lang="it-IT" sz="2300" b="1">
                <a:latin typeface="Arial" charset="0"/>
              </a:rPr>
              <a:t>respirazione cellulare</a:t>
            </a:r>
            <a:r>
              <a:rPr lang="it-IT" sz="2300">
                <a:latin typeface="Arial" charset="0"/>
              </a:rPr>
              <a:t>, </a:t>
            </a:r>
            <a:r>
              <a:rPr lang="it-IT" sz="2300">
                <a:solidFill>
                  <a:schemeClr val="accent2"/>
                </a:solidFill>
                <a:latin typeface="Arial" charset="0"/>
              </a:rPr>
              <a:t>insieme di reazioni che producono ATP in seguito all</a:t>
            </a:r>
            <a:r>
              <a:rPr lang="ja-JP" altLang="it-IT" sz="2300">
                <a:solidFill>
                  <a:schemeClr val="accent2"/>
                </a:solidFill>
                <a:latin typeface="Arial" charset="0"/>
              </a:rPr>
              <a:t>’</a:t>
            </a:r>
            <a:r>
              <a:rPr lang="it-IT" altLang="ja-JP" sz="2300">
                <a:solidFill>
                  <a:schemeClr val="accent2"/>
                </a:solidFill>
                <a:latin typeface="Arial" charset="0"/>
              </a:rPr>
              <a:t>ossidazione di molecole</a:t>
            </a:r>
            <a:endParaRPr lang="it-IT" sz="230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</a:t>
            </a:r>
          </a:p>
        </p:txBody>
      </p:sp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76200" y="744538"/>
            <a:ext cx="8915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Doppia membrana: </a:t>
            </a:r>
            <a:r>
              <a:rPr lang="it-IT" sz="2400" b="1">
                <a:latin typeface="Arial" charset="0"/>
              </a:rPr>
              <a:t>membrana mitocondriale esterna</a:t>
            </a:r>
            <a:r>
              <a:rPr lang="it-IT" sz="2400">
                <a:latin typeface="Arial" charset="0"/>
              </a:rPr>
              <a:t> (</a:t>
            </a:r>
            <a:r>
              <a:rPr lang="it-IT" sz="2400" i="1">
                <a:latin typeface="Arial" charset="0"/>
              </a:rPr>
              <a:t>Porine</a:t>
            </a:r>
            <a:r>
              <a:rPr lang="it-IT" sz="2400">
                <a:latin typeface="Arial" charset="0"/>
              </a:rPr>
              <a:t>) e </a:t>
            </a:r>
            <a:r>
              <a:rPr lang="it-IT" sz="2400" b="1">
                <a:latin typeface="Arial" charset="0"/>
              </a:rPr>
              <a:t>membrana mitocondriale </a:t>
            </a:r>
            <a:r>
              <a:rPr lang="it-IT" sz="2400" i="1">
                <a:latin typeface="Arial" charset="0"/>
              </a:rPr>
              <a:t>interna (no colesterolo, caldiolipine),</a:t>
            </a:r>
            <a:r>
              <a:rPr lang="it-IT" sz="2400">
                <a:latin typeface="Arial" charset="0"/>
              </a:rPr>
              <a:t> ripiegata in </a:t>
            </a:r>
            <a:r>
              <a:rPr lang="it-IT" sz="2400" b="1">
                <a:latin typeface="Arial" charset="0"/>
              </a:rPr>
              <a:t>creste</a:t>
            </a:r>
            <a:r>
              <a:rPr lang="it-IT" sz="2400">
                <a:latin typeface="Arial" charset="0"/>
              </a:rPr>
              <a:t>, sede delle reazioni che producono ATP, ovvero che convertono l</a:t>
            </a:r>
            <a:r>
              <a:rPr lang="ja-JP" altLang="it-IT" sz="2400">
                <a:latin typeface="Arial" charset="0"/>
              </a:rPr>
              <a:t>’</a:t>
            </a:r>
            <a:r>
              <a:rPr lang="it-IT" altLang="ja-JP" sz="2400">
                <a:latin typeface="Arial" charset="0"/>
              </a:rPr>
              <a:t>energia chimica dei nutrienti in energia utilizzabile dalla cellula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Tra le due membrane di trova lo </a:t>
            </a:r>
            <a:r>
              <a:rPr lang="it-IT" sz="2400" b="1">
                <a:latin typeface="Arial" charset="0"/>
              </a:rPr>
              <a:t>spazio intermembrana</a:t>
            </a:r>
            <a:r>
              <a:rPr lang="it-IT" sz="2400">
                <a:latin typeface="Arial" charset="0"/>
              </a:rPr>
              <a:t>; delimitata dalla membrana mitocondriale interna si trova la </a:t>
            </a:r>
            <a:r>
              <a:rPr lang="it-IT" sz="2400" b="1">
                <a:latin typeface="Arial" charset="0"/>
              </a:rPr>
              <a:t>matrice mitocondriale</a:t>
            </a:r>
          </a:p>
        </p:txBody>
      </p:sp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85725" y="4176713"/>
            <a:ext cx="54229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Un mitocondrio animale contiene 5-10 molecole di </a:t>
            </a:r>
            <a:r>
              <a:rPr lang="it-IT" sz="2400" b="1">
                <a:latin typeface="Arial" charset="0"/>
              </a:rPr>
              <a:t>DNA mitocondriale</a:t>
            </a:r>
            <a:r>
              <a:rPr lang="it-IT" sz="2400">
                <a:latin typeface="Arial" charset="0"/>
              </a:rPr>
              <a:t>, in forma di una singola molecola circolare di DNA a doppia elica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Una cellula animale può</a:t>
            </a:r>
            <a:r>
              <a:rPr lang="it-IT" altLang="ja-JP" sz="2400">
                <a:latin typeface="Arial" charset="0"/>
              </a:rPr>
              <a:t> contenere anche alcune migliaia di mitocondri</a:t>
            </a:r>
            <a:endParaRPr lang="it-IT" sz="2400">
              <a:latin typeface="Arial" charset="0"/>
            </a:endParaRPr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t="12500" r="61224" b="13091"/>
          <a:stretch>
            <a:fillRect/>
          </a:stretch>
        </p:blipFill>
        <p:spPr bwMode="auto">
          <a:xfrm>
            <a:off x="5651500" y="3213100"/>
            <a:ext cx="303371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Freeform 7"/>
          <p:cNvSpPr>
            <a:spLocks/>
          </p:cNvSpPr>
          <p:nvPr/>
        </p:nvSpPr>
        <p:spPr bwMode="auto">
          <a:xfrm>
            <a:off x="6300788" y="4633913"/>
            <a:ext cx="215900" cy="163512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Freeform 8"/>
          <p:cNvSpPr>
            <a:spLocks/>
          </p:cNvSpPr>
          <p:nvPr/>
        </p:nvSpPr>
        <p:spPr bwMode="auto">
          <a:xfrm rot="-2094150">
            <a:off x="7092950" y="4724400"/>
            <a:ext cx="215900" cy="163513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Freeform 9"/>
          <p:cNvSpPr>
            <a:spLocks/>
          </p:cNvSpPr>
          <p:nvPr/>
        </p:nvSpPr>
        <p:spPr bwMode="auto">
          <a:xfrm rot="858017">
            <a:off x="6364288" y="3714750"/>
            <a:ext cx="215900" cy="217488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Freeform 10"/>
          <p:cNvSpPr>
            <a:spLocks/>
          </p:cNvSpPr>
          <p:nvPr/>
        </p:nvSpPr>
        <p:spPr bwMode="auto">
          <a:xfrm rot="-5164361">
            <a:off x="7355682" y="5688806"/>
            <a:ext cx="215900" cy="261937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Freeform 11"/>
          <p:cNvSpPr>
            <a:spLocks/>
          </p:cNvSpPr>
          <p:nvPr/>
        </p:nvSpPr>
        <p:spPr bwMode="auto">
          <a:xfrm rot="2295766">
            <a:off x="7524750" y="6092825"/>
            <a:ext cx="215900" cy="217488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Text Box 12"/>
          <p:cNvSpPr txBox="1">
            <a:spLocks noChangeArrowheads="1"/>
          </p:cNvSpPr>
          <p:nvPr/>
        </p:nvSpPr>
        <p:spPr bwMode="auto">
          <a:xfrm>
            <a:off x="7524750" y="3325813"/>
            <a:ext cx="1511300" cy="60801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latin typeface="Arial" charset="0"/>
              </a:rPr>
              <a:t>DNA</a:t>
            </a:r>
          </a:p>
          <a:p>
            <a:pPr algn="ctr" eaLnBrk="1" hangingPunct="1"/>
            <a:r>
              <a:rPr lang="en-US" sz="1400" b="1">
                <a:latin typeface="Arial" charset="0"/>
              </a:rPr>
              <a:t>mitocondriale</a:t>
            </a:r>
          </a:p>
        </p:txBody>
      </p:sp>
      <p:sp>
        <p:nvSpPr>
          <p:cNvPr id="52235" name="Line 13"/>
          <p:cNvSpPr>
            <a:spLocks noChangeShapeType="1"/>
          </p:cNvSpPr>
          <p:nvPr/>
        </p:nvSpPr>
        <p:spPr bwMode="auto">
          <a:xfrm flipH="1">
            <a:off x="7308850" y="3933825"/>
            <a:ext cx="792163" cy="7191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Line 14"/>
          <p:cNvSpPr>
            <a:spLocks noChangeShapeType="1"/>
          </p:cNvSpPr>
          <p:nvPr/>
        </p:nvSpPr>
        <p:spPr bwMode="auto">
          <a:xfrm flipH="1">
            <a:off x="7524750" y="3933825"/>
            <a:ext cx="863600" cy="172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Freeform 15"/>
          <p:cNvSpPr>
            <a:spLocks/>
          </p:cNvSpPr>
          <p:nvPr/>
        </p:nvSpPr>
        <p:spPr bwMode="auto">
          <a:xfrm rot="1357191">
            <a:off x="6516688" y="5497513"/>
            <a:ext cx="215900" cy="163512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50"/>
            <a:ext cx="8569325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533A1154-085D-FA40-8E89-10A46B7A9ABB}"/>
              </a:ext>
            </a:extLst>
          </p:cNvPr>
          <p:cNvSpPr/>
          <p:nvPr/>
        </p:nvSpPr>
        <p:spPr>
          <a:xfrm>
            <a:off x="2484438" y="1628775"/>
            <a:ext cx="4103687" cy="2736850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32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DNA</a:t>
            </a:r>
          </a:p>
          <a:p>
            <a:pPr algn="ctr" eaLnBrk="1" hangingPunct="1"/>
            <a:r>
              <a:rPr lang="en-US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mitocondriale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22 tRNA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proteine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rRNA (16S e 12S)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16569 basi</a:t>
            </a:r>
          </a:p>
          <a:p>
            <a:pPr algn="ctr" eaLnBrk="1" hangingPunct="1"/>
            <a:endParaRPr lang="it-IT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Rettangolo 3"/>
          <p:cNvSpPr>
            <a:spLocks noChangeArrowheads="1"/>
          </p:cNvSpPr>
          <p:nvPr/>
        </p:nvSpPr>
        <p:spPr bwMode="auto">
          <a:xfrm>
            <a:off x="107950" y="5949950"/>
            <a:ext cx="67675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>
                <a:solidFill>
                  <a:srgbClr val="FF0000"/>
                </a:solidFill>
                <a:latin typeface="Arial" charset="0"/>
              </a:rPr>
              <a:t>Tutte le altre proteine (e RNA) del mitocondrio sono importati e codificati dal genoma nucleare!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 CONTIENE IL MATERIALE GENETICO</a:t>
            </a:r>
          </a:p>
        </p:txBody>
      </p:sp>
      <p:sp>
        <p:nvSpPr>
          <p:cNvPr id="17410" name="Picture 8"/>
          <p:cNvSpPr>
            <a:spLocks noChangeAspect="1" noChangeArrowheads="1"/>
          </p:cNvSpPr>
          <p:nvPr/>
        </p:nvSpPr>
        <p:spPr bwMode="auto">
          <a:xfrm>
            <a:off x="85725" y="3644900"/>
            <a:ext cx="64849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0" y="620713"/>
            <a:ext cx="92519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 sz="2300">
                <a:latin typeface="Arial" charset="0"/>
              </a:rPr>
              <a:t>E’ l’organulo piu’ grande, separato dal citoplasma dall</a:t>
            </a:r>
            <a:r>
              <a:rPr lang="ja-JP" altLang="it-IT" sz="2300" b="1">
                <a:latin typeface="Arial" charset="0"/>
              </a:rPr>
              <a:t>’</a:t>
            </a:r>
            <a:r>
              <a:rPr lang="it-IT" altLang="ja-JP" sz="2300" b="1">
                <a:latin typeface="Arial" charset="0"/>
              </a:rPr>
              <a:t>involucro nucleare</a:t>
            </a:r>
            <a:r>
              <a:rPr lang="it-IT" altLang="ja-JP" sz="2300">
                <a:latin typeface="Arial" charset="0"/>
              </a:rPr>
              <a:t> che consiste di diversi componenti ben distinti:</a:t>
            </a:r>
          </a:p>
          <a:p>
            <a:pPr marL="800100" lvl="1" indent="-342900" eaLnBrk="1" hangingPunct="1">
              <a:buFontTx/>
              <a:buChar char="•"/>
            </a:pPr>
            <a:r>
              <a:rPr lang="it-IT" sz="2300">
                <a:solidFill>
                  <a:schemeClr val="accent2"/>
                </a:solidFill>
                <a:latin typeface="Arial" charset="0"/>
              </a:rPr>
              <a:t>membrana nucleare interna</a:t>
            </a:r>
            <a:endParaRPr lang="it-IT" sz="2300">
              <a:latin typeface="Arial" charset="0"/>
            </a:endParaRPr>
          </a:p>
          <a:p>
            <a:pPr marL="800100" lvl="1" indent="-342900" eaLnBrk="1" hangingPunct="1">
              <a:buFontTx/>
              <a:buChar char="•"/>
            </a:pPr>
            <a:r>
              <a:rPr lang="it-IT" sz="2300">
                <a:solidFill>
                  <a:schemeClr val="accent2"/>
                </a:solidFill>
                <a:latin typeface="Arial" charset="0"/>
              </a:rPr>
              <a:t>membrana nucleare esterna</a:t>
            </a:r>
            <a:r>
              <a:rPr lang="it-IT" sz="2300">
                <a:latin typeface="Arial" charset="0"/>
              </a:rPr>
              <a:t>, </a:t>
            </a:r>
          </a:p>
          <a:p>
            <a:pPr marL="800100" lvl="1" indent="-342900" eaLnBrk="1" hangingPunct="1">
              <a:buFontTx/>
              <a:buChar char="•"/>
            </a:pPr>
            <a:r>
              <a:rPr lang="it-IT" sz="2300">
                <a:latin typeface="Arial" charset="0"/>
              </a:rPr>
              <a:t>separate tra loro da uno </a:t>
            </a:r>
            <a:r>
              <a:rPr lang="it-IT" sz="2300">
                <a:solidFill>
                  <a:schemeClr val="accent2"/>
                </a:solidFill>
                <a:latin typeface="Arial" charset="0"/>
              </a:rPr>
              <a:t>spazio perinucleare</a:t>
            </a:r>
            <a:endParaRPr lang="it-IT" sz="230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it-IT" sz="2300">
                <a:latin typeface="Arial" charset="0"/>
              </a:rPr>
              <a:t>I </a:t>
            </a:r>
            <a:r>
              <a:rPr lang="it-IT" sz="2300" b="1">
                <a:latin typeface="Arial" charset="0"/>
              </a:rPr>
              <a:t>pori nucleari</a:t>
            </a:r>
            <a:r>
              <a:rPr lang="it-IT" sz="2300">
                <a:latin typeface="Arial" charset="0"/>
              </a:rPr>
              <a:t> sono siti nei quali le membrane nucleari interna ed esterna si fondono a formare un’</a:t>
            </a:r>
            <a:r>
              <a:rPr lang="it-IT" altLang="ja-JP" sz="2300">
                <a:latin typeface="Arial" charset="0"/>
              </a:rPr>
              <a:t>apertura circolare contenente il complesso del poro nucleare </a:t>
            </a:r>
            <a:r>
              <a:rPr lang="en-US" altLang="ja-JP" sz="2300">
                <a:latin typeface="Arial" charset="0"/>
              </a:rPr>
              <a:t>(transito RNA e proteine).</a:t>
            </a:r>
            <a:endParaRPr lang="en-US" sz="2300">
              <a:latin typeface="Arial" charset="0"/>
            </a:endParaRPr>
          </a:p>
        </p:txBody>
      </p:sp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06"/>
          <a:stretch>
            <a:fillRect/>
          </a:stretch>
        </p:blipFill>
        <p:spPr bwMode="auto">
          <a:xfrm>
            <a:off x="85725" y="3644900"/>
            <a:ext cx="64849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1">
            <a:extLst>
              <a:ext uri="{FF2B5EF4-FFF2-40B4-BE49-F238E27FC236}">
                <a16:creationId xmlns:a16="http://schemas.microsoft.com/office/drawing/2014/main" id="{FCAE9577-DC24-FD4E-B9DE-167DF20D7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644900"/>
            <a:ext cx="2555875" cy="324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>
                <a:latin typeface="Arial" charset="0"/>
                <a:cs typeface="Arial" charset="0"/>
              </a:rPr>
              <a:t>Diametro 120 nm e Canale di 50 nm</a:t>
            </a:r>
          </a:p>
          <a:p>
            <a:pPr algn="ctr" eaLnBrk="1" hangingPunct="1"/>
            <a:r>
              <a:rPr lang="it-IT" sz="1800">
                <a:latin typeface="Arial" charset="0"/>
                <a:cs typeface="Arial" charset="0"/>
              </a:rPr>
              <a:t>Circa 30 nucleoporine</a:t>
            </a: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</p:txBody>
      </p:sp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4751388"/>
            <a:ext cx="210343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– ORIGINE ENDOSIMBIONTICA</a:t>
            </a:r>
          </a:p>
        </p:txBody>
      </p:sp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0" y="654050"/>
            <a:ext cx="91440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>
                <a:latin typeface="Arial" charset="0"/>
              </a:rPr>
              <a:t>Evidenze:</a:t>
            </a:r>
          </a:p>
          <a:p>
            <a:pPr eaLnBrk="1" hangingPunct="1">
              <a:buFontTx/>
              <a:buChar char="•"/>
            </a:pPr>
            <a:r>
              <a:rPr lang="it-IT" sz="2400" b="1">
                <a:latin typeface="Arial" charset="0"/>
              </a:rPr>
              <a:t>Doppia membrana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Proprio genoma, molecola di DNA circolare, capacita</a:t>
            </a:r>
            <a:r>
              <a:rPr lang="ja-JP" altLang="it-IT" sz="2400">
                <a:latin typeface="Arial" charset="0"/>
              </a:rPr>
              <a:t>’</a:t>
            </a:r>
            <a:r>
              <a:rPr lang="it-IT" altLang="ja-JP" sz="2400">
                <a:latin typeface="Arial" charset="0"/>
              </a:rPr>
              <a:t> di sintetizzare proprie proteine, mediante Ribosomi simili a quelli dei procarioti (Eubatteri)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I mitocondri si sarebbero originati per endosimbiosi: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Un </a:t>
            </a:r>
            <a:r>
              <a:rPr lang="it-IT" sz="2400">
                <a:solidFill>
                  <a:srgbClr val="008000"/>
                </a:solidFill>
                <a:latin typeface="Arial" charset="0"/>
              </a:rPr>
              <a:t>piccolo procariote aerobio</a:t>
            </a:r>
            <a:r>
              <a:rPr lang="it-IT" sz="2400">
                <a:latin typeface="Arial" charset="0"/>
              </a:rPr>
              <a:t> </a:t>
            </a:r>
            <a:r>
              <a:rPr lang="it-IT" sz="2400" i="1">
                <a:solidFill>
                  <a:srgbClr val="008000"/>
                </a:solidFill>
                <a:latin typeface="Arial" charset="0"/>
              </a:rPr>
              <a:t>(Rickettsiales?) </a:t>
            </a:r>
            <a:r>
              <a:rPr lang="it-IT" sz="2400">
                <a:latin typeface="Arial" charset="0"/>
              </a:rPr>
              <a:t>sarebbe stato inglobato da un </a:t>
            </a:r>
            <a:r>
              <a:rPr lang="it-IT" sz="2400">
                <a:solidFill>
                  <a:srgbClr val="6600CC"/>
                </a:solidFill>
                <a:latin typeface="Arial" charset="0"/>
              </a:rPr>
              <a:t>eucariote ancestrale anaerobio</a:t>
            </a:r>
            <a:r>
              <a:rPr lang="it-IT" sz="2400">
                <a:latin typeface="Arial" charset="0"/>
              </a:rPr>
              <a:t>, simile ad un Archeobatterio</a:t>
            </a:r>
          </a:p>
          <a:p>
            <a:pPr eaLnBrk="1" hangingPunct="1">
              <a:spcBef>
                <a:spcPct val="50000"/>
              </a:spcBef>
            </a:pPr>
            <a:endParaRPr lang="it-IT" sz="24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sz="2400">
              <a:latin typeface="Arial" charset="0"/>
            </a:endParaRPr>
          </a:p>
        </p:txBody>
      </p:sp>
      <p:pic>
        <p:nvPicPr>
          <p:cNvPr id="55299" name="Picture 5" descr="endosymb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408488"/>
            <a:ext cx="792003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ttangolo 4"/>
          <p:cNvSpPr>
            <a:spLocks noChangeArrowheads="1"/>
          </p:cNvSpPr>
          <p:nvPr/>
        </p:nvSpPr>
        <p:spPr bwMode="auto">
          <a:xfrm>
            <a:off x="5921375" y="765175"/>
            <a:ext cx="2778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000090"/>
                </a:solidFill>
              </a:rPr>
              <a:t>Lynn Margulis 1967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– ORIGINE ENDOSIMBIONTICA</a:t>
            </a:r>
          </a:p>
        </p:txBody>
      </p:sp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0" y="620713"/>
            <a:ext cx="9144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>
                <a:latin typeface="Arial" charset="0"/>
              </a:rPr>
              <a:t>Evidenze:</a:t>
            </a:r>
          </a:p>
          <a:p>
            <a:pPr eaLnBrk="1" hangingPunct="1">
              <a:buFontTx/>
              <a:buAutoNum type="arabicPeriod"/>
            </a:pPr>
            <a:r>
              <a:rPr lang="it-IT" sz="2400">
                <a:latin typeface="Arial" charset="0"/>
              </a:rPr>
              <a:t> Doppia membrana</a:t>
            </a:r>
          </a:p>
          <a:p>
            <a:pPr eaLnBrk="1" hangingPunct="1">
              <a:buFontTx/>
              <a:buAutoNum type="arabicPeriod"/>
            </a:pPr>
            <a:r>
              <a:rPr lang="it-IT" sz="2400">
                <a:latin typeface="Arial" charset="0"/>
              </a:rPr>
              <a:t> </a:t>
            </a:r>
            <a:r>
              <a:rPr lang="it-IT" sz="2400" b="1">
                <a:latin typeface="Arial" charset="0"/>
              </a:rPr>
              <a:t>Proprio genoma, molecola di DNA circolare, capacita</a:t>
            </a:r>
            <a:r>
              <a:rPr lang="ja-JP" altLang="it-IT" sz="2400" b="1">
                <a:latin typeface="Arial" charset="0"/>
              </a:rPr>
              <a:t>’</a:t>
            </a:r>
            <a:r>
              <a:rPr lang="it-IT" altLang="ja-JP" sz="2400" b="1">
                <a:latin typeface="Arial" charset="0"/>
              </a:rPr>
              <a:t> di sintetizzare proprie proteine, mediante </a:t>
            </a:r>
            <a:r>
              <a:rPr lang="it-IT" altLang="ja-JP" sz="2400">
                <a:latin typeface="Arial" charset="0"/>
              </a:rPr>
              <a:t>Ribosomi simili a quelli dei procarioti (Eubatteri)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I mitocondri si sarebbero originati per endosimbiosi: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solidFill>
                  <a:srgbClr val="006699"/>
                </a:solidFill>
                <a:latin typeface="Arial" charset="0"/>
              </a:rPr>
              <a:t>L’</a:t>
            </a:r>
            <a:r>
              <a:rPr lang="it-IT" altLang="ja-JP" sz="2400">
                <a:solidFill>
                  <a:srgbClr val="006699"/>
                </a:solidFill>
                <a:latin typeface="Arial" charset="0"/>
              </a:rPr>
              <a:t>evoluzione successiva avrebbe portato al progressivo  trasferimento di geni dal genoma mitocondriale a quello nucleare</a:t>
            </a:r>
            <a:endParaRPr lang="it-IT" sz="2400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563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b="73529"/>
          <a:stretch>
            <a:fillRect/>
          </a:stretch>
        </p:blipFill>
        <p:spPr bwMode="auto">
          <a:xfrm>
            <a:off x="323850" y="4265613"/>
            <a:ext cx="8351838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EVOLUZIONE EUCARIOTI</a:t>
            </a:r>
          </a:p>
        </p:txBody>
      </p:sp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92150"/>
            <a:ext cx="7272338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7164388" y="1865313"/>
            <a:ext cx="1835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Origine protoeucarioti nucleati</a:t>
            </a:r>
          </a:p>
        </p:txBody>
      </p:sp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0" y="3068638"/>
            <a:ext cx="19081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Origine mitocondrio per endosimbiosi</a:t>
            </a:r>
          </a:p>
        </p:txBody>
      </p:sp>
      <p:sp>
        <p:nvSpPr>
          <p:cNvPr id="57349" name="Text Box 8"/>
          <p:cNvSpPr txBox="1">
            <a:spLocks noChangeArrowheads="1"/>
          </p:cNvSpPr>
          <p:nvPr/>
        </p:nvSpPr>
        <p:spPr bwMode="auto">
          <a:xfrm>
            <a:off x="34925" y="4652963"/>
            <a:ext cx="18002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Trasferimento genico dal DNA mitocondriale al DNA nucleare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9" name="Object 2"/>
          <p:cNvGraphicFramePr>
            <a:graphicFrameLocks noChangeAspect="1"/>
          </p:cNvGraphicFramePr>
          <p:nvPr/>
        </p:nvGraphicFramePr>
        <p:xfrm>
          <a:off x="1066800" y="738188"/>
          <a:ext cx="4249738" cy="595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6" name="Bitmap Image" r:id="rId3" imgW="2971429" imgH="4161905" progId="Paint.Picture">
                  <p:embed/>
                </p:oleObj>
              </mc:Choice>
              <mc:Fallback>
                <p:oleObj name="Bitmap Image" r:id="rId3" imgW="2971429" imgH="416190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38188"/>
                        <a:ext cx="4249738" cy="595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4495800" y="1628775"/>
            <a:ext cx="46482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I mitocondri degli spermatozoi non entrano nella cellula uovo</a:t>
            </a:r>
          </a:p>
          <a:p>
            <a:pPr eaLnBrk="1" hangingPunct="1">
              <a:spcBef>
                <a:spcPct val="50000"/>
              </a:spcBef>
            </a:pPr>
            <a:endParaRPr lang="en-GB" sz="28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Tutti i mitocondri dello zigote sono di origine materna</a:t>
            </a:r>
            <a:endParaRPr lang="en-US" sz="2800">
              <a:latin typeface="Arial" charset="0"/>
            </a:endParaRPr>
          </a:p>
        </p:txBody>
      </p:sp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Eredita’</a:t>
            </a:r>
            <a:r>
              <a:rPr lang="it-IT" altLang="ja-JP" sz="2700" b="1">
                <a:solidFill>
                  <a:schemeClr val="bg1"/>
                </a:solidFill>
                <a:latin typeface="Arial" charset="0"/>
              </a:rPr>
              <a:t> mitocondriale</a:t>
            </a:r>
            <a:endParaRPr lang="it-IT" sz="2700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5"/>
          <p:cNvSpPr txBox="1">
            <a:spLocks noChangeArrowheads="1"/>
          </p:cNvSpPr>
          <p:nvPr/>
        </p:nvSpPr>
        <p:spPr bwMode="auto">
          <a:xfrm>
            <a:off x="304800" y="4673600"/>
            <a:ext cx="8686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Una donna affetta da una malattia genetica mitocondriale trasmette la malattia a tutti i suoi discendenti</a:t>
            </a:r>
          </a:p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I maschi affetti non trasmettono mai la malattia</a:t>
            </a:r>
            <a:endParaRPr lang="en-US" sz="2800">
              <a:latin typeface="Arial" charset="0"/>
            </a:endParaRPr>
          </a:p>
        </p:txBody>
      </p:sp>
      <p:sp>
        <p:nvSpPr>
          <p:cNvPr id="59394" name="Text Box 7"/>
          <p:cNvSpPr txBox="1">
            <a:spLocks noChangeArrowheads="1"/>
          </p:cNvSpPr>
          <p:nvPr/>
        </p:nvSpPr>
        <p:spPr bwMode="auto">
          <a:xfrm>
            <a:off x="4876800" y="914400"/>
            <a:ext cx="446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EREDITA’ MATERNA</a:t>
            </a:r>
            <a:endParaRPr lang="en-US" sz="2800">
              <a:latin typeface="Arial" charset="0"/>
            </a:endParaRPr>
          </a:p>
        </p:txBody>
      </p:sp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Eredita’</a:t>
            </a:r>
            <a:r>
              <a:rPr lang="it-IT" altLang="ja-JP" sz="2700" b="1">
                <a:solidFill>
                  <a:schemeClr val="bg1"/>
                </a:solidFill>
                <a:latin typeface="Arial" charset="0"/>
              </a:rPr>
              <a:t> mitocondriale</a:t>
            </a:r>
            <a:endParaRPr lang="it-IT" sz="27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9396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143000"/>
            <a:ext cx="395605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4427538" y="4833938"/>
            <a:ext cx="4321175" cy="1727200"/>
          </a:xfrm>
          <a:prstGeom prst="rect">
            <a:avLst/>
          </a:prstGeom>
          <a:solidFill>
            <a:srgbClr val="ADADEB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spcBef>
                <a:spcPct val="50000"/>
              </a:spcBef>
              <a:spcAft>
                <a:spcPts val="600"/>
              </a:spcAft>
              <a:defRPr/>
            </a:pPr>
            <a:r>
              <a:rPr lang="it-IT" dirty="0">
                <a:latin typeface="Arial" charset="0"/>
                <a:ea typeface="+mn-ea"/>
                <a:cs typeface="+mn-cs"/>
              </a:rPr>
              <a:t>Variazioni della proporzione dei mitocondri mutati nelle generazioni</a:t>
            </a:r>
          </a:p>
        </p:txBody>
      </p:sp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223838" y="1104900"/>
            <a:ext cx="37719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 b="1">
                <a:latin typeface="Arial" charset="0"/>
              </a:rPr>
              <a:t>ETEROPLASMIA</a:t>
            </a:r>
            <a:endParaRPr lang="en-US" sz="2800" b="1">
              <a:latin typeface="Arial" charset="0"/>
            </a:endParaRP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it-IT" sz="2800">
                <a:latin typeface="Arial" charset="0"/>
              </a:rPr>
              <a:t>Coesistenza di diversi genomi mitocondriali (</a:t>
            </a:r>
            <a:r>
              <a:rPr lang="it-IT" sz="2800" i="1">
                <a:latin typeface="Arial" charset="0"/>
              </a:rPr>
              <a:t>normale e mutato</a:t>
            </a:r>
            <a:r>
              <a:rPr lang="it-IT" sz="2800">
                <a:latin typeface="Arial" charset="0"/>
              </a:rPr>
              <a:t>) all'interno di una stessa cellula</a:t>
            </a: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endParaRPr lang="it-IT" sz="2800">
              <a:latin typeface="Arial" charset="0"/>
            </a:endParaRP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endParaRPr lang="it-IT" sz="2800">
              <a:latin typeface="Arial" charset="0"/>
            </a:endParaRP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Eredita’</a:t>
            </a:r>
            <a:r>
              <a:rPr lang="it-IT" altLang="ja-JP" sz="2700" b="1">
                <a:solidFill>
                  <a:schemeClr val="bg1"/>
                </a:solidFill>
                <a:latin typeface="Arial" charset="0"/>
              </a:rPr>
              <a:t> mitocondriale</a:t>
            </a:r>
            <a:endParaRPr lang="it-IT" sz="27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0420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692150"/>
            <a:ext cx="4724400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ttangolo 4"/>
          <p:cNvSpPr>
            <a:spLocks noChangeArrowheads="1"/>
          </p:cNvSpPr>
          <p:nvPr/>
        </p:nvSpPr>
        <p:spPr bwMode="auto">
          <a:xfrm>
            <a:off x="2286000" y="282892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it-IT">
                <a:latin typeface="Arial" charset="0"/>
                <a:sym typeface="Wingdings" charset="0"/>
              </a:rPr>
              <a:t> </a:t>
            </a:r>
            <a:endParaRPr lang="it-IT">
              <a:latin typeface="Arial" charset="0"/>
            </a:endParaRPr>
          </a:p>
        </p:txBody>
      </p:sp>
      <p:sp>
        <p:nvSpPr>
          <p:cNvPr id="3" name="Callout con freccia destra 2"/>
          <p:cNvSpPr>
            <a:spLocks noChangeArrowheads="1"/>
          </p:cNvSpPr>
          <p:nvPr/>
        </p:nvSpPr>
        <p:spPr bwMode="auto">
          <a:xfrm>
            <a:off x="539750" y="4652963"/>
            <a:ext cx="4032250" cy="2089150"/>
          </a:xfrm>
          <a:prstGeom prst="rightArrowCallout">
            <a:avLst>
              <a:gd name="adj1" fmla="val 25000"/>
              <a:gd name="adj2" fmla="val 25000"/>
              <a:gd name="adj3" fmla="val 25002"/>
              <a:gd name="adj4" fmla="val 77051"/>
            </a:avLst>
          </a:prstGeom>
          <a:solidFill>
            <a:srgbClr val="ADADEB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it-IT">
                <a:latin typeface="Arial" charset="0"/>
              </a:rPr>
              <a:t>Segregazione casuale alla divisione cellulare </a:t>
            </a:r>
            <a:endParaRPr lang="it-IT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atpstru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9784" r="7843" b="16953"/>
          <a:stretch>
            <a:fillRect/>
          </a:stretch>
        </p:blipFill>
        <p:spPr bwMode="auto">
          <a:xfrm>
            <a:off x="3886200" y="549275"/>
            <a:ext cx="5105400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- </a:t>
            </a:r>
            <a:r>
              <a:rPr lang="it-IT" sz="2700" b="1">
                <a:solidFill>
                  <a:srgbClr val="FF3300"/>
                </a:solidFill>
                <a:latin typeface="Arial" charset="0"/>
              </a:rPr>
              <a:t>ATP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908050"/>
            <a:ext cx="3810000" cy="35083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 L’ </a:t>
            </a:r>
            <a:r>
              <a:rPr lang="en-US" sz="2800" b="1">
                <a:solidFill>
                  <a:srgbClr val="FFFF00"/>
                </a:solidFill>
                <a:latin typeface="Arial" charset="0"/>
              </a:rPr>
              <a:t>ATP (adenosina trifosfato) </a:t>
            </a:r>
            <a:r>
              <a:rPr lang="en-US" sz="2800">
                <a:solidFill>
                  <a:schemeClr val="bg1"/>
                </a:solidFill>
                <a:latin typeface="Arial" charset="0"/>
              </a:rPr>
              <a:t>e’ la molecola in cui viene depositata l’energia sotto forma di energia chimica contenuta nei gruppi fosfato</a:t>
            </a:r>
          </a:p>
          <a:p>
            <a:pPr eaLnBrk="1" hangingPunct="1"/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0" y="4349750"/>
            <a:ext cx="9144000" cy="2363788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 L’idrolisi di ATP ad ADP libera energia disponibile per far avvenire reazioni chimiche endoergoniche</a:t>
            </a:r>
          </a:p>
          <a:p>
            <a:pPr eaLnBrk="1" hangingPunct="1"/>
            <a:endParaRPr lang="en-US" sz="90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 I legami fosfato ad alta enegia vengono prodotti mediante le reazioni cataboliche e la respirazione cellulare</a:t>
            </a:r>
            <a:endParaRPr lang="it-IT" sz="19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- </a:t>
            </a:r>
            <a:r>
              <a:rPr lang="it-IT" sz="2700" b="1">
                <a:solidFill>
                  <a:srgbClr val="FF3300"/>
                </a:solidFill>
                <a:latin typeface="Arial" charset="0"/>
              </a:rPr>
              <a:t>ATP</a:t>
            </a:r>
          </a:p>
        </p:txBody>
      </p:sp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21163"/>
            <a:ext cx="43211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623888"/>
            <a:ext cx="64595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7"/>
          <a:stretch>
            <a:fillRect/>
          </a:stretch>
        </p:blipFill>
        <p:spPr bwMode="auto">
          <a:xfrm>
            <a:off x="4356100" y="4141788"/>
            <a:ext cx="3478213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6B8AC4A-AD62-8846-94BB-C95A632F5D3D}"/>
              </a:ext>
            </a:extLst>
          </p:cNvPr>
          <p:cNvSpPr/>
          <p:nvPr/>
        </p:nvSpPr>
        <p:spPr>
          <a:xfrm>
            <a:off x="4572000" y="5732463"/>
            <a:ext cx="2808288" cy="361950"/>
          </a:xfrm>
          <a:prstGeom prst="rect">
            <a:avLst/>
          </a:prstGeom>
          <a:noFill/>
          <a:ln w="28575" cmpd="sng">
            <a:solidFill>
              <a:srgbClr val="FFFF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70" name="CasellaDiTesto 1"/>
          <p:cNvSpPr txBox="1">
            <a:spLocks noChangeArrowheads="1"/>
          </p:cNvSpPr>
          <p:nvPr/>
        </p:nvSpPr>
        <p:spPr bwMode="auto">
          <a:xfrm>
            <a:off x="7667625" y="3719513"/>
            <a:ext cx="14763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>
                <a:solidFill>
                  <a:srgbClr val="008000"/>
                </a:solidFill>
                <a:latin typeface="Arial" charset="0"/>
                <a:cs typeface="Arial" charset="0"/>
              </a:rPr>
              <a:t>Potenziale di trasferimento del gruppo fosfato</a:t>
            </a:r>
          </a:p>
        </p:txBody>
      </p:sp>
      <p:sp>
        <p:nvSpPr>
          <p:cNvPr id="4" name="Triangolo isoscele 3"/>
          <p:cNvSpPr>
            <a:spLocks noChangeArrowheads="1"/>
          </p:cNvSpPr>
          <p:nvPr/>
        </p:nvSpPr>
        <p:spPr bwMode="auto">
          <a:xfrm flipV="1">
            <a:off x="8027988" y="4797425"/>
            <a:ext cx="720725" cy="1944688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008000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>
            <a:extLst>
              <a:ext uri="{FF2B5EF4-FFF2-40B4-BE49-F238E27FC236}">
                <a16:creationId xmlns:a16="http://schemas.microsoft.com/office/drawing/2014/main" id="{8ECAD4D7-BC22-0C4E-8F28-2F778DDDD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 TRASPORTATORI DI ELETTRONI</a:t>
            </a:r>
            <a:endParaRPr lang="it-IT" sz="2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060700"/>
            <a:ext cx="3490912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3109913"/>
            <a:ext cx="33274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5592763"/>
            <a:ext cx="4576762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Segnaposto contenuto 1"/>
          <p:cNvSpPr>
            <a:spLocks noGrp="1" noChangeArrowheads="1"/>
          </p:cNvSpPr>
          <p:nvPr>
            <p:ph idx="1"/>
          </p:nvPr>
        </p:nvSpPr>
        <p:spPr>
          <a:xfrm>
            <a:off x="179388" y="620713"/>
            <a:ext cx="8785225" cy="4114800"/>
          </a:xfrm>
        </p:spPr>
        <p:txBody>
          <a:bodyPr/>
          <a:lstStyle/>
          <a:p>
            <a:r>
              <a:rPr lang="it-IT" sz="2400">
                <a:latin typeface="Arial" charset="0"/>
                <a:ea typeface="ＭＳ Ｐゴシック" charset="0"/>
                <a:cs typeface="Arial" charset="0"/>
              </a:rPr>
              <a:t>Composti che catturano gli elettroni che si producono durante l’ossidazione dei nutrienti</a:t>
            </a:r>
          </a:p>
          <a:p>
            <a:r>
              <a:rPr lang="it-IT" sz="2400">
                <a:latin typeface="Arial" charset="0"/>
                <a:ea typeface="ＭＳ Ｐゴシック" charset="0"/>
                <a:cs typeface="Arial" charset="0"/>
              </a:rPr>
              <a:t>Capaci di fare da donatori di elettroni ad altri accettori</a:t>
            </a:r>
          </a:p>
          <a:p>
            <a:r>
              <a:rPr lang="it-IT" sz="2400">
                <a:latin typeface="Arial" charset="0"/>
                <a:ea typeface="ＭＳ Ｐゴシック" charset="0"/>
                <a:cs typeface="Arial" charset="0"/>
              </a:rPr>
              <a:t>Necessari per la sintesi di ATP per fosforilazione ossidativa ma anche nelle reazioni che necessitano di potere riducente</a:t>
            </a:r>
          </a:p>
          <a:p>
            <a:pPr>
              <a:buFontTx/>
              <a:buNone/>
            </a:pPr>
            <a:r>
              <a:rPr lang="it-IT" sz="160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NADH Nicotinamide adenin nucleotide	    FADH2 Flavin adenin nucleotide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4"/>
          <p:cNvSpPr txBox="1">
            <a:spLocks noChangeArrowheads="1"/>
          </p:cNvSpPr>
          <p:nvPr/>
        </p:nvSpPr>
        <p:spPr bwMode="auto">
          <a:xfrm>
            <a:off x="7596188" y="5368925"/>
            <a:ext cx="1547812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>
                <a:solidFill>
                  <a:srgbClr val="006699"/>
                </a:solidFill>
                <a:latin typeface="Arial" charset="0"/>
              </a:rPr>
              <a:t>Altri accettori finali degli elettroni (nitrato, solfato, molecole organiche)</a:t>
            </a:r>
            <a:endParaRPr lang="en-US" sz="14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2"/>
          <a:stretch>
            <a:fillRect/>
          </a:stretch>
        </p:blipFill>
        <p:spPr bwMode="auto">
          <a:xfrm>
            <a:off x="1479550" y="576263"/>
            <a:ext cx="6159500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366838" y="4530725"/>
            <a:ext cx="3276600" cy="217487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651500" y="2574925"/>
            <a:ext cx="151288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Sintesi di molecole organiche (carboidrati)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979613" y="3379788"/>
            <a:ext cx="1296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Glucosio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979613" y="4149725"/>
            <a:ext cx="1296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Piruvato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4" name="Line 9"/>
          <p:cNvSpPr>
            <a:spLocks noChangeShapeType="1"/>
          </p:cNvSpPr>
          <p:nvPr/>
        </p:nvSpPr>
        <p:spPr bwMode="auto">
          <a:xfrm>
            <a:off x="2484438" y="3716338"/>
            <a:ext cx="0" cy="433387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5" name="Text Box 11"/>
          <p:cNvSpPr txBox="1">
            <a:spLocks noChangeArrowheads="1"/>
          </p:cNvSpPr>
          <p:nvPr/>
        </p:nvSpPr>
        <p:spPr bwMode="auto">
          <a:xfrm>
            <a:off x="5794375" y="1711325"/>
            <a:ext cx="1296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Luce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6" name="Line 12"/>
          <p:cNvSpPr>
            <a:spLocks noChangeShapeType="1"/>
          </p:cNvSpPr>
          <p:nvPr/>
        </p:nvSpPr>
        <p:spPr bwMode="auto">
          <a:xfrm>
            <a:off x="6154738" y="2047875"/>
            <a:ext cx="0" cy="433388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7" name="Text Box 13"/>
          <p:cNvSpPr txBox="1">
            <a:spLocks noChangeArrowheads="1"/>
          </p:cNvSpPr>
          <p:nvPr/>
        </p:nvSpPr>
        <p:spPr bwMode="auto">
          <a:xfrm>
            <a:off x="71438" y="5157788"/>
            <a:ext cx="1547812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>
                <a:solidFill>
                  <a:srgbClr val="006699"/>
                </a:solidFill>
                <a:latin typeface="Arial" charset="0"/>
              </a:rPr>
              <a:t>L’ossigeno molecolare e’ l’accettore finale degli elettroni</a:t>
            </a:r>
            <a:endParaRPr lang="en-US" sz="14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 CONTIENE IL MATERIALE GENETICO</a:t>
            </a:r>
          </a:p>
        </p:txBody>
      </p:sp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8464550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620713"/>
            <a:ext cx="91090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All’interno del nucleo, si trova il DNA, complessato con proteine e ripiegato a costituire la CROMATINA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Prima dell’inizio della divisione cellulare la cromatina si addensa nei CROMOSOMI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La cromatina e’ immersa nel NUCLEOPLASMA, mezzo acquoso che contiene la MATRICE NUCLEARE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La struttura del nucleo e’ mantenuta dalla LAMINA NUCLEARE</a:t>
            </a:r>
            <a:r>
              <a:rPr lang="it-IT">
                <a:latin typeface="Arial" charset="0"/>
              </a:rPr>
              <a:t> struttura fibrosa di lamine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47B1DA3A-D6F1-0344-AECA-A8C259924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676400"/>
            <a:ext cx="8142287" cy="4114800"/>
          </a:xfrm>
        </p:spPr>
        <p:txBody>
          <a:bodyPr lIns="90488" tIns="44450" rIns="90488" bIns="44450"/>
          <a:lstStyle/>
          <a:p>
            <a:pPr eaLnBrk="1" hangingPunct="1"/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>Processo CATABOLICO, ESOERGONICO, RICHIEDENTE OSSIGENO </a:t>
            </a:r>
            <a:r>
              <a:rPr lang="en-US" sz="26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(O</a:t>
            </a:r>
            <a:r>
              <a:rPr lang="en-US" sz="2600" b="1" baseline="-2500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6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600" b="1">
                <a:latin typeface="Arial" charset="0"/>
                <a:ea typeface="ＭＳ Ｐゴシック" charset="0"/>
                <a:cs typeface="ＭＳ Ｐゴシック" charset="0"/>
              </a:rPr>
              <a:t> che utilizza l’energia estratta da macromolecole </a:t>
            </a:r>
            <a:r>
              <a:rPr lang="en-US" sz="26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(glucosio)</a:t>
            </a:r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> per </a:t>
            </a:r>
            <a:r>
              <a:rPr lang="en-US" sz="2600" b="1">
                <a:latin typeface="Arial" charset="0"/>
                <a:ea typeface="ＭＳ Ｐゴシック" charset="0"/>
                <a:cs typeface="ＭＳ Ｐゴシック" charset="0"/>
              </a:rPr>
              <a:t>produrre </a:t>
            </a:r>
            <a:r>
              <a:rPr lang="en-US" sz="26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energia</a:t>
            </a:r>
            <a:r>
              <a:rPr lang="en-US" sz="2600" b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sotto forma di</a:t>
            </a:r>
            <a:r>
              <a:rPr lang="en-US" sz="2600" b="1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(ATP)</a:t>
            </a:r>
            <a:r>
              <a:rPr lang="en-US" sz="2600" b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>ed </a:t>
            </a:r>
            <a:r>
              <a:rPr lang="en-US" sz="26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acqua (H</a:t>
            </a:r>
            <a:r>
              <a:rPr lang="en-US" sz="2600" b="1" baseline="-25000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6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O).</a:t>
            </a:r>
            <a:endParaRPr lang="en-US" sz="26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 + 6O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 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6CO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 + 6H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O + </a:t>
            </a:r>
            <a:r>
              <a:rPr lang="en-US" sz="2400" b="1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energia</a:t>
            </a:r>
            <a:endParaRPr lang="en-US" b="1" baseline="-25000">
              <a:solidFill>
                <a:srgbClr val="CC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 b="1" baseline="-25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488CE39E-94BD-A14A-B40C-1D106A9EB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3" y="5497513"/>
            <a:ext cx="14319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glucosio</a:t>
            </a:r>
            <a:endParaRPr lang="en-US" b="1">
              <a:solidFill>
                <a:srgbClr val="00279F"/>
              </a:solidFill>
              <a:latin typeface="Arial" charset="0"/>
            </a:endParaRPr>
          </a:p>
        </p:txBody>
      </p:sp>
      <p:sp>
        <p:nvSpPr>
          <p:cNvPr id="66563" name="Oval 4"/>
          <p:cNvSpPr>
            <a:spLocks noChangeArrowheads="1"/>
          </p:cNvSpPr>
          <p:nvPr/>
        </p:nvSpPr>
        <p:spPr bwMode="auto">
          <a:xfrm>
            <a:off x="6978650" y="5384800"/>
            <a:ext cx="1631950" cy="711200"/>
          </a:xfrm>
          <a:prstGeom prst="ellipse">
            <a:avLst/>
          </a:prstGeom>
          <a:solidFill>
            <a:srgbClr val="FF9900"/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7243763" y="5497513"/>
            <a:ext cx="12144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b="1">
                <a:latin typeface="Arial" charset="0"/>
              </a:rPr>
              <a:t>36 ATP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0187D80E-305B-7147-9193-7E12C7A93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 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3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8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4533F78C-3434-C848-B08B-1A380D5E7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3988" y="692150"/>
            <a:ext cx="6723062" cy="4419600"/>
          </a:xfrm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+ 6O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  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6CO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+ 6H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O + </a:t>
            </a:r>
            <a:r>
              <a:rPr lang="en-US" sz="20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energia (nei legami chimici dell’ATP)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QUATTRO PARTI: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1.  Glicolisi (rottura dello zucchero)</a:t>
            </a:r>
            <a:endParaRPr lang="en-US" sz="2000" b="1">
              <a:solidFill>
                <a:srgbClr val="00279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 citosol (non richiede ossigeno)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Glucosio + 2 NAD</a:t>
            </a:r>
            <a:r>
              <a:rPr lang="it-IT" sz="1300" b="1" baseline="30000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+ 2 ADP + 2 P</a:t>
            </a:r>
            <a:r>
              <a:rPr lang="it-IT" sz="1300" b="1" baseline="-30000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→ </a:t>
            </a:r>
            <a:r>
              <a:rPr lang="it-IT" sz="13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2 NADH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+ 2 piruvato + </a:t>
            </a:r>
            <a:r>
              <a:rPr lang="it-IT" sz="13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2 ATP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+ 2 H</a:t>
            </a:r>
            <a:r>
              <a:rPr lang="it-IT" sz="1300" b="1" baseline="-30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O + 2 H</a:t>
            </a:r>
            <a:r>
              <a:rPr lang="it-IT" sz="1300" b="1" baseline="30000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1300" b="1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2.  Formazione dell’acetil coenzima A per decarbossilazione ossidativa del piruvato</a:t>
            </a:r>
            <a:endParaRPr lang="en-US" sz="2000" b="1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Nella matrice mitocondriale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3.  Ciclo di Krebs  (Ciclo dell’acido citrico)</a:t>
            </a:r>
            <a:endParaRPr lang="en-US" sz="2000" b="1">
              <a:solidFill>
                <a:srgbClr val="00279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Nella matrice mitocondriale, una molecola di acetil coenzima A reagisce con un composto a 4 atomi di C per formare una molecola a 6 atomi di C (Citrato). Nel ciclo il citrato viene ritrasformato in ossalacetato attraverso reazioni che producono NADH e FADH</a:t>
            </a:r>
            <a:r>
              <a:rPr lang="en-US" sz="2000" baseline="-25000">
                <a:latin typeface="Arial" charset="0"/>
                <a:ea typeface="ＭＳ Ｐゴシック" charset="0"/>
                <a:cs typeface="ＭＳ Ｐゴシック" charset="0"/>
              </a:rPr>
              <a:t>2 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composti ad alto contenuto di energia e molto ridotti</a:t>
            </a:r>
          </a:p>
          <a:p>
            <a:pPr eaLnBrk="1" hangingPunct="1">
              <a:lnSpc>
                <a:spcPct val="80000"/>
              </a:lnSpc>
              <a:buFontTx/>
              <a:buAutoNum type="arabicPeriod" startAt="4"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Catena di trasporto degli elettroni, C</a:t>
            </a:r>
            <a:r>
              <a:rPr lang="en-US" sz="2000" b="1">
                <a:solidFill>
                  <a:srgbClr val="00279F"/>
                </a:solidFill>
                <a:latin typeface="Arial" charset="0"/>
                <a:ea typeface="ＭＳ Ｐゴシック" charset="0"/>
                <a:cs typeface="ＭＳ Ｐゴシック" charset="0"/>
              </a:rPr>
              <a:t>hemiosmosi e Sintesi ATP</a:t>
            </a: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Nella membrana mitocondriale interna, il trasporto degli elettroni genera un gradiente protonico.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La diffusione degli elettroni secondo gradiente e’ utilizzata per la sintesi di ATP	</a:t>
            </a:r>
          </a:p>
        </p:txBody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ECF27182-F741-3648-9986-DD64C29B5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 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9"/>
          <a:stretch>
            <a:fillRect/>
          </a:stretch>
        </p:blipFill>
        <p:spPr bwMode="auto">
          <a:xfrm>
            <a:off x="6878638" y="838200"/>
            <a:ext cx="226536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5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5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5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5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5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5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5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5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53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53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53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Rectangle 3">
            <a:extLst>
              <a:ext uri="{FF2B5EF4-FFF2-40B4-BE49-F238E27FC236}">
                <a16:creationId xmlns:a16="http://schemas.microsoft.com/office/drawing/2014/main" id="{F4FA722B-D5AB-4543-9097-A42E32AA7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 GLICOLISI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2875"/>
            <a:ext cx="6073775" cy="66706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107950" y="1979613"/>
            <a:ext cx="2519363" cy="31781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2000" b="1">
                <a:latin typeface="Arial" charset="0"/>
              </a:rPr>
              <a:t>Glucosio</a:t>
            </a:r>
            <a:r>
              <a:rPr lang="it-IT" sz="2000">
                <a:latin typeface="Arial" charset="0"/>
              </a:rPr>
              <a:t>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NAD+ + 2 ADP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Pi</a:t>
            </a: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endParaRPr lang="it-IT" sz="2000" b="1">
              <a:latin typeface="Arial" charset="0"/>
            </a:endParaRPr>
          </a:p>
          <a:p>
            <a:pPr algn="ctr" eaLnBrk="1" hangingPunct="1"/>
            <a:r>
              <a:rPr lang="it-IT" sz="2000" b="1">
                <a:latin typeface="Arial" charset="0"/>
              </a:rPr>
              <a:t>2 piruvato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ATP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NADH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H</a:t>
            </a:r>
            <a:r>
              <a:rPr lang="it-IT" sz="2000" baseline="-25000">
                <a:latin typeface="Arial" charset="0"/>
              </a:rPr>
              <a:t>2</a:t>
            </a:r>
            <a:r>
              <a:rPr lang="it-IT" sz="2000">
                <a:latin typeface="Arial" charset="0"/>
              </a:rPr>
              <a:t>O + 2 H+</a:t>
            </a:r>
            <a:endParaRPr lang="en-US" sz="2000">
              <a:latin typeface="Arial" charset="0"/>
            </a:endParaRPr>
          </a:p>
        </p:txBody>
      </p:sp>
      <p:sp>
        <p:nvSpPr>
          <p:cNvPr id="70660" name="Line 5"/>
          <p:cNvSpPr>
            <a:spLocks noChangeShapeType="1"/>
          </p:cNvSpPr>
          <p:nvPr/>
        </p:nvSpPr>
        <p:spPr bwMode="auto">
          <a:xfrm>
            <a:off x="1331913" y="3181350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5"/>
          <p:cNvSpPr txBox="1">
            <a:spLocks noChangeArrowheads="1"/>
          </p:cNvSpPr>
          <p:nvPr/>
        </p:nvSpPr>
        <p:spPr bwMode="auto">
          <a:xfrm>
            <a:off x="179388" y="1916113"/>
            <a:ext cx="5976937" cy="60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sz="2200" b="1">
                <a:solidFill>
                  <a:srgbClr val="FF0000"/>
                </a:solidFill>
                <a:latin typeface="Arial" charset="0"/>
              </a:rPr>
              <a:t>Esochinasi</a:t>
            </a:r>
            <a:r>
              <a:rPr lang="it-IT" sz="2200">
                <a:latin typeface="Arial" charset="0"/>
              </a:rPr>
              <a:t>: inibita da elevate concentrazioni di G6P, il prodotto da essa generato.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sz="2200" b="1">
                <a:solidFill>
                  <a:srgbClr val="FF0000"/>
                </a:solidFill>
                <a:latin typeface="Arial" charset="0"/>
              </a:rPr>
              <a:t>Fosfofruttochinasi </a:t>
            </a:r>
            <a:r>
              <a:rPr lang="it-IT" sz="2200">
                <a:solidFill>
                  <a:srgbClr val="FF0000"/>
                </a:solidFill>
                <a:latin typeface="Arial" charset="0"/>
              </a:rPr>
              <a:t>(tappa di comando in quanto la prima irreversibile specifica della via)</a:t>
            </a:r>
            <a:r>
              <a:rPr lang="it-IT" sz="2200">
                <a:latin typeface="Arial" charset="0"/>
              </a:rPr>
              <a:t>: inibita da alti livelli di ATP (riduzione affinità per il fruttosio-6-fosfato per inibizione allosterica), dal citrato e da basso pH, ma stimolata da AMP (spia bassa carica energetica) e F2,6BP (prodotto quando il F6P è abbondante).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sz="2200" b="1">
                <a:solidFill>
                  <a:srgbClr val="FF0000"/>
                </a:solidFill>
                <a:latin typeface="Arial" charset="0"/>
              </a:rPr>
              <a:t>Piruvato chinasi</a:t>
            </a:r>
            <a:r>
              <a:rPr lang="it-IT" sz="2200" b="1">
                <a:latin typeface="Arial" charset="0"/>
              </a:rPr>
              <a:t>: </a:t>
            </a:r>
            <a:r>
              <a:rPr lang="it-IT" sz="2200">
                <a:latin typeface="Arial" charset="0"/>
              </a:rPr>
              <a:t>inibita da ATP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it-IT" sz="22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sz="22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sz="2200">
              <a:latin typeface="Arial" charset="0"/>
            </a:endParaRPr>
          </a:p>
        </p:txBody>
      </p:sp>
      <p:pic>
        <p:nvPicPr>
          <p:cNvPr id="5" name="Picture 2" descr="0816 PFK reacti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4013200"/>
            <a:ext cx="16637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Rettangolo 6"/>
          <p:cNvSpPr>
            <a:spLocks noChangeArrowheads="1"/>
          </p:cNvSpPr>
          <p:nvPr/>
        </p:nvSpPr>
        <p:spPr bwMode="auto">
          <a:xfrm>
            <a:off x="107950" y="1052513"/>
            <a:ext cx="669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b="1">
                <a:latin typeface="Arial" charset="0"/>
              </a:rPr>
              <a:t>Gli enzimi che catalizzano le reazioni irreversibili rappresentano siti di controllo.</a:t>
            </a: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t="3951" r="63199" b="63303"/>
          <a:stretch>
            <a:fillRect/>
          </a:stretch>
        </p:blipFill>
        <p:spPr bwMode="auto">
          <a:xfrm>
            <a:off x="6804025" y="1125538"/>
            <a:ext cx="1033463" cy="21844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A5284C6-8C36-A247-B69C-7DC0D15D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90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CONTROLLO DELLA GLICOLISI</a:t>
            </a:r>
          </a:p>
          <a:p>
            <a:pPr algn="ctr" eaLnBrk="1" hangingPunct="1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relazione alle esigenze energetiche e di intermedi per le biosintesi</a:t>
            </a:r>
            <a:endParaRPr lang="it-IT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16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t="41774" r="59879" b="25479"/>
          <a:stretch>
            <a:fillRect/>
          </a:stretch>
        </p:blipFill>
        <p:spPr bwMode="auto">
          <a:xfrm>
            <a:off x="6084888" y="3357563"/>
            <a:ext cx="1366837" cy="21844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7" t="67561" r="34866" b="3119"/>
          <a:stretch>
            <a:fillRect/>
          </a:stretch>
        </p:blipFill>
        <p:spPr bwMode="auto">
          <a:xfrm>
            <a:off x="7885113" y="4902200"/>
            <a:ext cx="954087" cy="1955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Rectangle 3">
            <a:extLst>
              <a:ext uri="{FF2B5EF4-FFF2-40B4-BE49-F238E27FC236}">
                <a16:creationId xmlns:a16="http://schemas.microsoft.com/office/drawing/2014/main" id="{B02B9825-A0BB-674E-93F1-F0D5025D1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148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Ossidazione del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piruvato 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 Ciclo di Krebs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115888"/>
            <a:ext cx="5635625" cy="66262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107950" y="1773238"/>
            <a:ext cx="3024188" cy="47625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2000" b="1">
                <a:latin typeface="Arial" charset="0"/>
              </a:rPr>
              <a:t>piruvato </a:t>
            </a: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r>
              <a:rPr lang="it-IT" sz="2000" b="1">
                <a:latin typeface="Arial" charset="0"/>
              </a:rPr>
              <a:t>AcetilCoA</a:t>
            </a:r>
          </a:p>
          <a:p>
            <a:pPr algn="ctr" eaLnBrk="1" hangingPunct="1"/>
            <a:endParaRPr lang="it-IT" sz="2000" b="1">
              <a:latin typeface="Arial" charset="0"/>
            </a:endParaRPr>
          </a:p>
          <a:p>
            <a:pPr algn="ctr" eaLnBrk="1" hangingPunct="1"/>
            <a:endParaRPr lang="it-IT" sz="2000" b="1">
              <a:latin typeface="Arial" charset="0"/>
            </a:endParaRPr>
          </a:p>
          <a:p>
            <a:pPr algn="ctr" eaLnBrk="1" hangingPunct="1"/>
            <a:r>
              <a:rPr lang="it-IT" sz="2000" b="1">
                <a:solidFill>
                  <a:srgbClr val="006699"/>
                </a:solidFill>
                <a:latin typeface="Arial" charset="0"/>
              </a:rPr>
              <a:t>Ciclo dell</a:t>
            </a:r>
            <a:r>
              <a:rPr lang="ja-JP" altLang="it-IT" sz="2000" b="1">
                <a:solidFill>
                  <a:srgbClr val="006699"/>
                </a:solidFill>
                <a:latin typeface="Arial" charset="0"/>
              </a:rPr>
              <a:t>’</a:t>
            </a:r>
            <a:r>
              <a:rPr lang="it-IT" altLang="ja-JP" sz="2000" b="1">
                <a:solidFill>
                  <a:srgbClr val="006699"/>
                </a:solidFill>
                <a:latin typeface="Arial" charset="0"/>
              </a:rPr>
              <a:t>acido citrico</a:t>
            </a:r>
          </a:p>
          <a:p>
            <a:pPr algn="ctr" eaLnBrk="1" hangingPunct="1"/>
            <a:r>
              <a:rPr lang="en-US" sz="2000" b="1">
                <a:solidFill>
                  <a:srgbClr val="006699"/>
                </a:solidFill>
                <a:latin typeface="Arial" charset="0"/>
              </a:rPr>
              <a:t>(8 reazioni che portano all’ossidazione completa del gruppo acetile a 2 C0</a:t>
            </a:r>
            <a:r>
              <a:rPr lang="en-US" sz="2000" b="1" baseline="-25000">
                <a:solidFill>
                  <a:srgbClr val="006699"/>
                </a:solidFill>
                <a:latin typeface="Arial" charset="0"/>
              </a:rPr>
              <a:t>2</a:t>
            </a:r>
            <a:r>
              <a:rPr lang="en-US" sz="2000" b="1">
                <a:solidFill>
                  <a:srgbClr val="006699"/>
                </a:solidFill>
                <a:latin typeface="Arial" charset="0"/>
              </a:rPr>
              <a:t>)</a:t>
            </a:r>
          </a:p>
          <a:p>
            <a:pPr algn="ctr" eaLnBrk="1" hangingPunct="1"/>
            <a:r>
              <a:rPr lang="it-IT" b="1">
                <a:latin typeface="Arial" charset="0"/>
              </a:rPr>
              <a:t>3 CO</a:t>
            </a:r>
            <a:r>
              <a:rPr lang="it-IT" b="1" baseline="-25000">
                <a:latin typeface="Arial" charset="0"/>
              </a:rPr>
              <a:t>2</a:t>
            </a:r>
            <a:endParaRPr lang="en-US" b="1" baseline="-25000">
              <a:latin typeface="Arial" charset="0"/>
            </a:endParaRPr>
          </a:p>
          <a:p>
            <a:pPr algn="ctr" eaLnBrk="1" hangingPunct="1"/>
            <a:r>
              <a:rPr lang="en-US" sz="2000" b="1">
                <a:latin typeface="Arial" charset="0"/>
              </a:rPr>
              <a:t>+ 4 NADH</a:t>
            </a:r>
          </a:p>
          <a:p>
            <a:pPr algn="ctr" eaLnBrk="1" hangingPunct="1"/>
            <a:r>
              <a:rPr lang="en-US" sz="2000" b="1">
                <a:latin typeface="Arial" charset="0"/>
              </a:rPr>
              <a:t>+ FADH</a:t>
            </a:r>
            <a:r>
              <a:rPr lang="en-US" sz="2000" b="1" baseline="-25000">
                <a:latin typeface="Arial" charset="0"/>
              </a:rPr>
              <a:t>2</a:t>
            </a:r>
          </a:p>
          <a:p>
            <a:pPr algn="ctr" eaLnBrk="1" hangingPunct="1"/>
            <a:r>
              <a:rPr lang="en-US" sz="2000" b="1">
                <a:latin typeface="Arial" charset="0"/>
              </a:rPr>
              <a:t>+ ATP</a:t>
            </a:r>
          </a:p>
        </p:txBody>
      </p:sp>
      <p:sp>
        <p:nvSpPr>
          <p:cNvPr id="72708" name="Line 5"/>
          <p:cNvSpPr>
            <a:spLocks noChangeShapeType="1"/>
          </p:cNvSpPr>
          <p:nvPr/>
        </p:nvSpPr>
        <p:spPr bwMode="auto">
          <a:xfrm>
            <a:off x="1619250" y="2205038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9" name="Line 6"/>
          <p:cNvSpPr>
            <a:spLocks noChangeShapeType="1"/>
          </p:cNvSpPr>
          <p:nvPr/>
        </p:nvSpPr>
        <p:spPr bwMode="auto">
          <a:xfrm>
            <a:off x="1619250" y="3140075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r="-623"/>
          <a:stretch>
            <a:fillRect/>
          </a:stretch>
        </p:blipFill>
        <p:spPr bwMode="auto">
          <a:xfrm>
            <a:off x="36513" y="647700"/>
            <a:ext cx="5183187" cy="602138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8419" name="Rectangle 3">
            <a:extLst>
              <a:ext uri="{FF2B5EF4-FFF2-40B4-BE49-F238E27FC236}">
                <a16:creationId xmlns:a16="http://schemas.microsoft.com/office/drawing/2014/main" id="{73FB4AD6-72BF-7A45-A038-301BDE48C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115888"/>
            <a:ext cx="4356100" cy="349408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7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Catena di trasporto degli elettroni (da NADH e FADH</a:t>
            </a:r>
            <a:r>
              <a:rPr lang="en-US" sz="1700" b="1" baseline="-25000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2</a:t>
            </a:r>
            <a:r>
              <a:rPr lang="en-US" sz="17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all’O</a:t>
            </a:r>
            <a:r>
              <a:rPr lang="en-US" sz="1700" b="1" baseline="-25000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2)</a:t>
            </a:r>
            <a:r>
              <a:rPr lang="en-US" sz="17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e chemiosmosi accoppiata alla sintesi di ATP</a:t>
            </a:r>
            <a:endParaRPr lang="en-US" sz="1700" b="1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Gli </a:t>
            </a:r>
            <a:r>
              <a:rPr lang="en-US" sz="1700" b="1">
                <a:latin typeface="Arial" charset="0"/>
              </a:rPr>
              <a:t>elettroni</a:t>
            </a:r>
            <a:r>
              <a:rPr lang="en-US" sz="1700">
                <a:latin typeface="Arial" charset="0"/>
              </a:rPr>
              <a:t> immagazzinati in NADH e FADH</a:t>
            </a:r>
            <a:r>
              <a:rPr lang="en-US" sz="1700" baseline="-25000">
                <a:latin typeface="Arial" charset="0"/>
              </a:rPr>
              <a:t>2 </a:t>
            </a:r>
            <a:r>
              <a:rPr lang="en-US" sz="1700">
                <a:latin typeface="Arial" charset="0"/>
              </a:rPr>
              <a:t>vengono </a:t>
            </a:r>
            <a:r>
              <a:rPr lang="en-US" sz="1700" b="1">
                <a:latin typeface="Arial" charset="0"/>
              </a:rPr>
              <a:t>trasferiti </a:t>
            </a:r>
            <a:r>
              <a:rPr lang="en-US" sz="1700">
                <a:latin typeface="Arial" charset="0"/>
              </a:rPr>
              <a:t>ad una serie di </a:t>
            </a:r>
            <a:r>
              <a:rPr lang="en-US" sz="1700" b="1">
                <a:latin typeface="Arial" charset="0"/>
              </a:rPr>
              <a:t>molecole accettrici </a:t>
            </a:r>
            <a:r>
              <a:rPr lang="en-US" sz="1700">
                <a:latin typeface="Arial" charset="0"/>
              </a:rPr>
              <a:t>ed infine all’</a:t>
            </a:r>
            <a:r>
              <a:rPr lang="en-US" altLang="ja-JP" sz="1700" b="1">
                <a:latin typeface="Arial" charset="0"/>
              </a:rPr>
              <a:t>ossigeno molecolare.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Ciascun passaggio determina la produzione di energia, </a:t>
            </a:r>
            <a:r>
              <a:rPr lang="en-US" sz="1700" b="1">
                <a:latin typeface="Arial" charset="0"/>
              </a:rPr>
              <a:t>ΔG = 52.6 kcal</a:t>
            </a:r>
            <a:r>
              <a:rPr lang="en-US" sz="1700">
                <a:latin typeface="Arial" charset="0"/>
              </a:rPr>
              <a:t>, liberato in più “</a:t>
            </a:r>
            <a:r>
              <a:rPr lang="en-US" altLang="ja-JP" sz="1700">
                <a:latin typeface="Arial" charset="0"/>
              </a:rPr>
              <a:t>pacchetti</a:t>
            </a:r>
            <a:r>
              <a:rPr lang="en-US" sz="1700">
                <a:latin typeface="Arial" charset="0"/>
              </a:rPr>
              <a:t>”</a:t>
            </a:r>
            <a:r>
              <a:rPr lang="en-US" altLang="ja-JP" sz="1700">
                <a:latin typeface="Arial" charset="0"/>
              </a:rPr>
              <a:t> man mano che gli elettroni vengono trasferiti a composti con maggiore potenziale di riduzione. </a:t>
            </a:r>
            <a:endParaRPr lang="it-IT" sz="1700">
              <a:latin typeface="Arial" charset="0"/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5148263" y="5157788"/>
            <a:ext cx="3995737" cy="1662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Attraverso il processo di </a:t>
            </a:r>
            <a:r>
              <a:rPr lang="en-US" sz="1700" b="1">
                <a:latin typeface="Arial" charset="0"/>
              </a:rPr>
              <a:t>chemiosmosi</a:t>
            </a:r>
            <a:r>
              <a:rPr lang="en-US" sz="1700">
                <a:latin typeface="Arial" charset="0"/>
              </a:rPr>
              <a:t> l’energia immagazzinata nel gradiente protonico viene utilizzata per </a:t>
            </a:r>
            <a:r>
              <a:rPr lang="en-US" sz="1700" b="1">
                <a:latin typeface="Arial" charset="0"/>
              </a:rPr>
              <a:t>produrre ATP</a:t>
            </a:r>
            <a:r>
              <a:rPr lang="en-US" sz="1700">
                <a:latin typeface="Arial" charset="0"/>
              </a:rPr>
              <a:t> (i protoni rientrano nella matrice attaverso </a:t>
            </a:r>
            <a:r>
              <a:rPr lang="en-US" sz="1700" b="1">
                <a:latin typeface="Arial" charset="0"/>
              </a:rPr>
              <a:t>l’ATP sintasi</a:t>
            </a:r>
            <a:r>
              <a:rPr lang="en-US" sz="1700">
                <a:latin typeface="Arial" charset="0"/>
              </a:rPr>
              <a:t>, secondo gradiente)</a:t>
            </a:r>
            <a:endParaRPr lang="it-IT" sz="1700">
              <a:latin typeface="Arial" charset="0"/>
            </a:endParaRPr>
          </a:p>
        </p:txBody>
      </p:sp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4787900" y="3684588"/>
            <a:ext cx="4356100" cy="14001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Energia utilizzata per </a:t>
            </a:r>
            <a:r>
              <a:rPr lang="en-US" sz="1700" b="1">
                <a:latin typeface="Arial" charset="0"/>
              </a:rPr>
              <a:t>pompare protoni attraverso la membrana mitocondriale interna </a:t>
            </a:r>
            <a:r>
              <a:rPr lang="en-US" sz="1700">
                <a:latin typeface="Arial" charset="0"/>
              </a:rPr>
              <a:t>(trasporto attivo)</a:t>
            </a:r>
            <a:r>
              <a:rPr lang="en-US" sz="1700" b="1">
                <a:latin typeface="Arial" charset="0"/>
              </a:rPr>
              <a:t>, e o</a:t>
            </a:r>
            <a:r>
              <a:rPr lang="en-US" sz="1700">
                <a:latin typeface="Arial" charset="0"/>
              </a:rPr>
              <a:t>riginare un </a:t>
            </a:r>
            <a:r>
              <a:rPr lang="en-US" sz="1700" b="1">
                <a:latin typeface="Arial" charset="0"/>
              </a:rPr>
              <a:t>gradiente protonico </a:t>
            </a:r>
            <a:r>
              <a:rPr lang="en-US" sz="1700">
                <a:latin typeface="Arial" charset="0"/>
              </a:rPr>
              <a:t>([H+] maggiore sul lato esterno della m. m. interna).</a:t>
            </a:r>
            <a:endParaRPr lang="it-IT" sz="1700">
              <a:latin typeface="Arial" charset="0"/>
            </a:endParaRPr>
          </a:p>
        </p:txBody>
      </p:sp>
      <p:sp>
        <p:nvSpPr>
          <p:cNvPr id="188418" name="Rectangle 2">
            <a:extLst>
              <a:ext uri="{FF2B5EF4-FFF2-40B4-BE49-F238E27FC236}">
                <a16:creationId xmlns:a16="http://schemas.microsoft.com/office/drawing/2014/main" id="{678C6AF5-5529-E64F-AC13-BFA3D90F1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4716463" cy="982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 Catena respiratoria 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 fosforilazione ossidativa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magine 1" descr="IMG_20161117_105924.jpg"/>
          <p:cNvPicPr>
            <a:picLocks noChangeAspect="1"/>
          </p:cNvPicPr>
          <p:nvPr/>
        </p:nvPicPr>
        <p:blipFill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11728" r="3473" b="4938"/>
          <a:stretch>
            <a:fillRect/>
          </a:stretch>
        </p:blipFill>
        <p:spPr bwMode="auto">
          <a:xfrm>
            <a:off x="274638" y="804863"/>
            <a:ext cx="85518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Immagine 1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457200"/>
            <a:ext cx="2922587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8" name="Rectangle 2">
            <a:extLst>
              <a:ext uri="{FF2B5EF4-FFF2-40B4-BE49-F238E27FC236}">
                <a16:creationId xmlns:a16="http://schemas.microsoft.com/office/drawing/2014/main" id="{E8050991-723E-4F49-9A4A-E40D5670F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Fosforilazione ossidativa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D380C60D-BAE0-7549-9137-D5AC6843F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765175"/>
            <a:ext cx="6084887" cy="595471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sz="28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ATP sintasi traslocante i protoni</a:t>
            </a:r>
            <a:r>
              <a:rPr lang="en-US" sz="2800">
                <a:latin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it-IT" sz="2200" b="1" i="1">
                <a:solidFill>
                  <a:srgbClr val="FF0000"/>
                </a:solidFill>
              </a:rPr>
              <a:t>ADP + fosfato + H</a:t>
            </a:r>
            <a:r>
              <a:rPr lang="it-IT" sz="2200" b="1" i="1" baseline="30000">
                <a:solidFill>
                  <a:srgbClr val="FF0000"/>
                </a:solidFill>
              </a:rPr>
              <a:t>+</a:t>
            </a:r>
            <a:r>
              <a:rPr lang="it-IT" sz="2200" b="1" i="1" baseline="-25000">
                <a:solidFill>
                  <a:srgbClr val="FF0000"/>
                </a:solidFill>
              </a:rPr>
              <a:t>esterno </a:t>
            </a:r>
            <a:r>
              <a:rPr lang="it-IT" sz="2200" b="1" i="1">
                <a:solidFill>
                  <a:srgbClr val="FF0000"/>
                </a:solidFill>
                <a:sym typeface="Wingdings" charset="0"/>
              </a:rPr>
              <a:t>=</a:t>
            </a:r>
            <a:r>
              <a:rPr lang="it-IT" sz="2200" b="1" i="1">
                <a:solidFill>
                  <a:srgbClr val="FF0000"/>
                </a:solidFill>
              </a:rPr>
              <a:t> ATP + H</a:t>
            </a:r>
            <a:r>
              <a:rPr lang="it-IT" sz="2200" b="1" i="1" baseline="-25000">
                <a:solidFill>
                  <a:srgbClr val="FF0000"/>
                </a:solidFill>
              </a:rPr>
              <a:t>2</a:t>
            </a:r>
            <a:r>
              <a:rPr lang="it-IT" sz="2200" b="1" i="1">
                <a:solidFill>
                  <a:srgbClr val="FF0000"/>
                </a:solidFill>
              </a:rPr>
              <a:t>O + H</a:t>
            </a:r>
            <a:r>
              <a:rPr lang="it-IT" sz="2200" b="1" i="1" baseline="30000">
                <a:solidFill>
                  <a:srgbClr val="FF0000"/>
                </a:solidFill>
              </a:rPr>
              <a:t>+</a:t>
            </a:r>
            <a:r>
              <a:rPr lang="it-IT" sz="2200" b="1" i="1" baseline="-25000">
                <a:solidFill>
                  <a:srgbClr val="FF0000"/>
                </a:solidFill>
              </a:rPr>
              <a:t>interno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Sintetizza di adenosintrifosfato (ATP) utilizzando come substrati adenosindifosfato (ADP) e fosfato inorganico, sfruttando il gradiente protonico generato dalla catena di trasporto degli elettroni.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Eucarioti &gt;16 subunità diverse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Catalisi rotazionale: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F</a:t>
            </a:r>
            <a:r>
              <a:rPr lang="it-IT" sz="2000" baseline="-25000">
                <a:latin typeface="Arial" charset="0"/>
                <a:cs typeface="Arial" charset="0"/>
              </a:rPr>
              <a:t>1</a:t>
            </a:r>
            <a:r>
              <a:rPr lang="it-IT" sz="2000">
                <a:latin typeface="Arial" charset="0"/>
                <a:cs typeface="Arial" charset="0"/>
              </a:rPr>
              <a:t> catalizza la sintesi di ATP (Pr. Periferica)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F</a:t>
            </a:r>
            <a:r>
              <a:rPr lang="it-IT" sz="2000" baseline="-25000">
                <a:latin typeface="Arial" charset="0"/>
                <a:cs typeface="Arial" charset="0"/>
              </a:rPr>
              <a:t>O</a:t>
            </a:r>
            <a:r>
              <a:rPr lang="it-IT" sz="2000">
                <a:latin typeface="Arial" charset="0"/>
                <a:cs typeface="Arial" charset="0"/>
              </a:rPr>
              <a:t> canale protonico (Pr. Integrale)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La forza motrice protonica provoca la rotazione dell'asse centrale di F</a:t>
            </a:r>
            <a:r>
              <a:rPr lang="it-IT" sz="2000" baseline="-25000">
                <a:latin typeface="Arial" charset="0"/>
                <a:cs typeface="Arial" charset="0"/>
              </a:rPr>
              <a:t>O </a:t>
            </a:r>
            <a:r>
              <a:rPr lang="it-IT" sz="2000">
                <a:latin typeface="Arial" charset="0"/>
                <a:cs typeface="Arial" charset="0"/>
              </a:rPr>
              <a:t>che entra in contatto con le subunità di F</a:t>
            </a:r>
            <a:r>
              <a:rPr lang="it-IT" sz="2000" baseline="-25000">
                <a:latin typeface="Arial" charset="0"/>
                <a:cs typeface="Arial" charset="0"/>
              </a:rPr>
              <a:t>1</a:t>
            </a:r>
            <a:r>
              <a:rPr lang="it-IT" sz="2000">
                <a:latin typeface="Arial" charset="0"/>
                <a:cs typeface="Arial" charset="0"/>
              </a:rPr>
              <a:t>, causando modificazioni conformazionali che permettono la catalisi e il rilascio dell’ATP</a:t>
            </a:r>
          </a:p>
        </p:txBody>
      </p:sp>
      <p:pic>
        <p:nvPicPr>
          <p:cNvPr id="75780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3"/>
          <a:stretch>
            <a:fillRect/>
          </a:stretch>
        </p:blipFill>
        <p:spPr bwMode="auto">
          <a:xfrm>
            <a:off x="6526213" y="3868738"/>
            <a:ext cx="2366962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A39D101-DA52-074E-B1AC-6957131ADB77}"/>
              </a:ext>
            </a:extLst>
          </p:cNvPr>
          <p:cNvSpPr/>
          <p:nvPr/>
        </p:nvSpPr>
        <p:spPr>
          <a:xfrm>
            <a:off x="179388" y="533400"/>
            <a:ext cx="8783637" cy="61245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algn="ctr" eaLnBrk="1" hangingPunct="1"/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Catena respiratoria e fosforilazione ossidativa sono processi accoppiati</a:t>
            </a:r>
          </a:p>
          <a:p>
            <a:pPr eaLnBrk="1" hangingPunct="1"/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Tx/>
              <a:buChar char="-"/>
            </a:pPr>
            <a:r>
              <a:rPr lang="it-IT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 cessa respirazione cessa produzione di ATP</a:t>
            </a:r>
          </a:p>
          <a:p>
            <a:pPr eaLnBrk="1" hangingPunct="1">
              <a:buFontTx/>
              <a:buChar char="-"/>
            </a:pPr>
            <a:r>
              <a:rPr lang="it-IT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 manca ADP, invece, si arresta il trasporto di elettroni “</a:t>
            </a:r>
            <a:r>
              <a:rPr lang="en-US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risparmiando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r>
              <a:rPr lang="en-US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NADH e FADH</a:t>
            </a:r>
            <a:r>
              <a:rPr lang="en-US" altLang="ja-JP" sz="32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</a:t>
            </a:r>
            <a:r>
              <a:rPr lang="en-US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(Controllo respiratorio)</a:t>
            </a:r>
          </a:p>
          <a:p>
            <a:pPr eaLnBrk="1" hangingPunct="1">
              <a:buFontTx/>
              <a:buChar char="-"/>
            </a:pP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/>
            <a:r>
              <a:rPr lang="en-US" sz="3200" i="1">
                <a:solidFill>
                  <a:schemeClr val="bg1"/>
                </a:solidFill>
              </a:rPr>
              <a:t>Veleni bloccano la catena di trasporto degli elettroni: </a:t>
            </a:r>
            <a:r>
              <a:rPr lang="en-US" sz="3200" i="1">
                <a:solidFill>
                  <a:srgbClr val="FF9900"/>
                </a:solidFill>
              </a:rPr>
              <a:t>Cianuro (CN</a:t>
            </a:r>
            <a:r>
              <a:rPr lang="en-US" sz="3200" i="1" baseline="30000">
                <a:solidFill>
                  <a:srgbClr val="FF9900"/>
                </a:solidFill>
              </a:rPr>
              <a:t>-</a:t>
            </a:r>
            <a:r>
              <a:rPr lang="en-US" sz="3200" i="1">
                <a:solidFill>
                  <a:srgbClr val="FF9900"/>
                </a:solidFill>
              </a:rPr>
              <a:t>), Azide (N</a:t>
            </a:r>
            <a:r>
              <a:rPr lang="en-US" sz="3200" i="1" baseline="-25000">
                <a:solidFill>
                  <a:srgbClr val="FF9900"/>
                </a:solidFill>
              </a:rPr>
              <a:t>3</a:t>
            </a:r>
            <a:r>
              <a:rPr lang="en-US" sz="3200" i="1" baseline="30000">
                <a:solidFill>
                  <a:srgbClr val="FF9900"/>
                </a:solidFill>
              </a:rPr>
              <a:t>-</a:t>
            </a:r>
            <a:r>
              <a:rPr lang="en-US" sz="3200" i="1">
                <a:solidFill>
                  <a:srgbClr val="FF9900"/>
                </a:solidFill>
              </a:rPr>
              <a:t>), Monossido di carbonio (CO)</a:t>
            </a:r>
            <a:endParaRPr lang="en-US" sz="3200" b="1" i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7" t="25484" r="21104" b="18398"/>
          <a:stretch>
            <a:fillRect/>
          </a:stretch>
        </p:blipFill>
        <p:spPr bwMode="auto">
          <a:xfrm>
            <a:off x="0" y="1354138"/>
            <a:ext cx="7315200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4"/>
          <p:cNvSpPr>
            <a:spLocks noChangeArrowheads="1"/>
          </p:cNvSpPr>
          <p:nvPr/>
        </p:nvSpPr>
        <p:spPr bwMode="auto">
          <a:xfrm>
            <a:off x="3028950" y="3043238"/>
            <a:ext cx="1295400" cy="385762"/>
          </a:xfrm>
          <a:prstGeom prst="rect">
            <a:avLst/>
          </a:prstGeom>
          <a:solidFill>
            <a:srgbClr val="DDDDDD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800" b="1">
                <a:solidFill>
                  <a:schemeClr val="tx2"/>
                </a:solidFill>
                <a:latin typeface="Arial" charset="0"/>
              </a:rPr>
              <a:t>AcetilCoA</a:t>
            </a:r>
            <a:endParaRPr lang="en-US" sz="18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8851" name="CasellaDiTesto 4"/>
          <p:cNvSpPr txBox="1">
            <a:spLocks noChangeArrowheads="1"/>
          </p:cNvSpPr>
          <p:nvPr/>
        </p:nvSpPr>
        <p:spPr bwMode="auto">
          <a:xfrm>
            <a:off x="4876800" y="569913"/>
            <a:ext cx="4267200" cy="2862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 sz="2000">
                <a:latin typeface="Arial" charset="0"/>
                <a:cs typeface="Arial" charset="0"/>
              </a:rPr>
              <a:t>Esistono specifiche proteine di </a:t>
            </a:r>
            <a:r>
              <a:rPr lang="it-IT" sz="2000" b="1">
                <a:latin typeface="Arial" charset="0"/>
                <a:cs typeface="Arial" charset="0"/>
              </a:rPr>
              <a:t>trasporto dell'ATP e dell'ADP e del fosfato inorganico </a:t>
            </a:r>
            <a:r>
              <a:rPr lang="it-IT" sz="2000">
                <a:latin typeface="Arial" charset="0"/>
                <a:cs typeface="Arial" charset="0"/>
              </a:rPr>
              <a:t>nella membrana mitocondriale, che permettono a questi composti di attraversarla. L</a:t>
            </a:r>
            <a:r>
              <a:rPr lang="ja-JP" altLang="it-IT" sz="2000">
                <a:latin typeface="Arial" charset="0"/>
                <a:cs typeface="Arial" charset="0"/>
              </a:rPr>
              <a:t>’</a:t>
            </a:r>
            <a:r>
              <a:rPr lang="it-IT" altLang="ja-JP" sz="2000">
                <a:latin typeface="Arial" charset="0"/>
                <a:cs typeface="Arial" charset="0"/>
              </a:rPr>
              <a:t>ATP fosforilato diffonde nella cellula, dove viene consumato e trasformato in ADP. L</a:t>
            </a:r>
            <a:r>
              <a:rPr lang="ja-JP" altLang="it-IT" sz="2000">
                <a:latin typeface="Arial" charset="0"/>
                <a:cs typeface="Arial" charset="0"/>
              </a:rPr>
              <a:t>’</a:t>
            </a:r>
            <a:r>
              <a:rPr lang="it-IT" altLang="ja-JP" sz="2000">
                <a:latin typeface="Arial" charset="0"/>
                <a:cs typeface="Arial" charset="0"/>
              </a:rPr>
              <a:t>ADP rientra nel mitocondrio…</a:t>
            </a:r>
            <a:endParaRPr lang="it-IT" sz="2000">
              <a:latin typeface="Arial" charset="0"/>
              <a:cs typeface="Arial" charset="0"/>
            </a:endParaRP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EA7C30F8-DD22-C145-9D2F-E5298E5AE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 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NUCLEOLO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0" y="693738"/>
            <a:ext cx="5580063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>
                <a:solidFill>
                  <a:schemeClr val="accent2"/>
                </a:solidFill>
                <a:latin typeface="Arial" charset="0"/>
              </a:rPr>
              <a:t>“</a:t>
            </a:r>
            <a:r>
              <a:rPr lang="en-US" altLang="ja-JP">
                <a:solidFill>
                  <a:schemeClr val="accent2"/>
                </a:solidFill>
                <a:latin typeface="Arial" charset="0"/>
              </a:rPr>
              <a:t>Fabbrica</a:t>
            </a:r>
            <a:r>
              <a:rPr lang="en-US">
                <a:solidFill>
                  <a:schemeClr val="accent2"/>
                </a:solidFill>
                <a:latin typeface="Arial" charset="0"/>
              </a:rPr>
              <a:t>”</a:t>
            </a:r>
            <a:r>
              <a:rPr lang="en-US" altLang="ja-JP">
                <a:solidFill>
                  <a:schemeClr val="accent2"/>
                </a:solidFill>
                <a:latin typeface="Arial" charset="0"/>
              </a:rPr>
              <a:t> per la costruzione dei ribosomi</a:t>
            </a:r>
          </a:p>
          <a:p>
            <a:pPr marL="342900" indent="-342900" eaLnBrk="1" hangingPunct="1">
              <a:buFontTx/>
              <a:buChar char="•"/>
            </a:pPr>
            <a:r>
              <a:rPr lang="en-GB">
                <a:latin typeface="Arial" charset="0"/>
              </a:rPr>
              <a:t>Organulo non delimitato da membrana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  <a:cs typeface="Arial" charset="0"/>
              </a:rPr>
              <a:t>Costituito da proteine e RNA e contiene tutti i componenti necessari alla sistesi dei ribosomi</a:t>
            </a:r>
          </a:p>
          <a:p>
            <a:pPr marL="342900" indent="-342900" eaLnBrk="1" hangingPunct="1">
              <a:buFontTx/>
              <a:buChar char="•"/>
            </a:pPr>
            <a:r>
              <a:rPr lang="en-GB">
                <a:latin typeface="Arial" charset="0"/>
                <a:cs typeface="Arial" charset="0"/>
              </a:rPr>
              <a:t>Le cellule di mammifero contengono da 1 a 4 nucleoli; </a:t>
            </a:r>
            <a:r>
              <a:rPr lang="it-IT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GB">
                <a:latin typeface="Arial" charset="0"/>
                <a:ea typeface="Arial" charset="0"/>
                <a:cs typeface="Arial" charset="0"/>
              </a:rPr>
              <a:t>iù nucleoli in cellule in attiva proliferazione</a:t>
            </a:r>
          </a:p>
          <a:p>
            <a:pPr marL="342900" indent="-342900" eaLnBrk="1" hangingPunct="1">
              <a:buFontTx/>
              <a:buChar char="•"/>
            </a:pPr>
            <a:endParaRPr lang="en-GB">
              <a:latin typeface="Arial" charset="0"/>
              <a:cs typeface="Arial" charset="0"/>
            </a:endParaRPr>
          </a:p>
        </p:txBody>
      </p:sp>
      <p:pic>
        <p:nvPicPr>
          <p:cNvPr id="19459" name="Picture 4" descr="lymphocy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/>
          <a:stretch>
            <a:fillRect/>
          </a:stretch>
        </p:blipFill>
        <p:spPr bwMode="auto">
          <a:xfrm>
            <a:off x="5538788" y="692150"/>
            <a:ext cx="33559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>
            <a:extLst>
              <a:ext uri="{FF2B5EF4-FFF2-40B4-BE49-F238E27FC236}">
                <a16:creationId xmlns:a16="http://schemas.microsoft.com/office/drawing/2014/main" id="{5AF5686C-C4F6-6642-9AE8-A1A92D198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950" y="4365625"/>
            <a:ext cx="9144000" cy="2308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lvl="1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Nel nucleolo si possono distinguere:</a:t>
            </a:r>
          </a:p>
          <a:p>
            <a:pPr lvl="2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una componente fibrillare (geni per gli rRNA)</a:t>
            </a:r>
          </a:p>
          <a:p>
            <a:pPr lvl="2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una componente fibrillare densa (trascrizione rRNA) ed</a:t>
            </a:r>
          </a:p>
          <a:p>
            <a:pPr lvl="2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una componente granulare (assemblaggio delle particelle pre-ribosomali rRNA + proteine importate dal citoplasma)</a:t>
            </a:r>
            <a:endParaRPr lang="it-IT">
              <a:latin typeface="Arial" charset="0"/>
            </a:endParaRPr>
          </a:p>
          <a:p>
            <a:pPr lvl="2" indent="-277813" eaLnBrk="1" hangingPunct="1">
              <a:buFontTx/>
              <a:buChar char="•"/>
            </a:pPr>
            <a:r>
              <a:rPr lang="en-GB">
                <a:solidFill>
                  <a:srgbClr val="000000"/>
                </a:solidFill>
                <a:latin typeface="Arial" charset="0"/>
              </a:rPr>
              <a:t>Geni per rRNA </a:t>
            </a:r>
            <a:r>
              <a:rPr lang="it-IT">
                <a:solidFill>
                  <a:srgbClr val="000000"/>
                </a:solidFill>
                <a:latin typeface="Arial" charset="0"/>
                <a:sym typeface="Wingdings" charset="0"/>
              </a:rPr>
              <a:t> NOR</a:t>
            </a:r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>
            <a:extLst>
              <a:ext uri="{FF2B5EF4-FFF2-40B4-BE49-F238E27FC236}">
                <a16:creationId xmlns:a16="http://schemas.microsoft.com/office/drawing/2014/main" id="{4E296B92-D3B3-F84C-A147-95F1C1D14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90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115888"/>
            <a:ext cx="3656013" cy="66659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179388" y="3059113"/>
            <a:ext cx="28082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b="1">
                <a:latin typeface="Arial" charset="0"/>
              </a:rPr>
              <a:t>RESA ENERGETICA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115888"/>
            <a:ext cx="5137150" cy="66659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0469" name="Rectangle 5">
            <a:extLst>
              <a:ext uri="{FF2B5EF4-FFF2-40B4-BE49-F238E27FC236}">
                <a16:creationId xmlns:a16="http://schemas.microsoft.com/office/drawing/2014/main" id="{29FCB1E9-1AF8-A94C-851A-5A2ACEC74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87675" cy="1090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0899" name="Text Box 6"/>
          <p:cNvSpPr txBox="1">
            <a:spLocks noChangeArrowheads="1"/>
          </p:cNvSpPr>
          <p:nvPr/>
        </p:nvSpPr>
        <p:spPr bwMode="auto">
          <a:xfrm>
            <a:off x="0" y="2492375"/>
            <a:ext cx="29876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b="1">
                <a:latin typeface="Arial" charset="0"/>
              </a:rPr>
              <a:t>RELAZIONI CON ALTRE VIE METABOLICHE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3810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107950" y="981075"/>
            <a:ext cx="89281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230688" indent="-342900" algn="just" eaLnBrk="1" hangingPunct="1">
              <a:buFontTx/>
              <a:buChar char="•"/>
            </a:pPr>
            <a:r>
              <a:rPr lang="it-IT">
                <a:latin typeface="Arial" charset="0"/>
              </a:rPr>
              <a:t>L’importanza della forma nel funzionamento delle cellule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>
                <a:latin typeface="Arial" charset="0"/>
              </a:rPr>
              <a:t>Variazioni di forma fisiologiche coinvolte in numerosissimi processi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>
                <a:latin typeface="Arial" charset="0"/>
              </a:rPr>
              <a:t>Importante criterio diagnostico tumori</a:t>
            </a:r>
          </a:p>
          <a:p>
            <a:pPr marL="4230688" indent="-342900" algn="just" eaLnBrk="1" hangingPunct="1">
              <a:buFontTx/>
              <a:buChar char="•"/>
            </a:pPr>
            <a:endParaRPr lang="it-IT">
              <a:latin typeface="Arial" charset="0"/>
            </a:endParaRPr>
          </a:p>
          <a:p>
            <a:pPr marL="4230688" indent="-342900" algn="just" eaLnBrk="1" hangingPunct="1">
              <a:buFontTx/>
              <a:buChar char="•"/>
            </a:pPr>
            <a:r>
              <a:rPr lang="it-IT" sz="2600" b="1">
                <a:latin typeface="Arial" charset="0"/>
              </a:rPr>
              <a:t>Nel citoplasma delle cellule eucariotiche si trova un insieme di strutture fibrose, il citoscheletro, reticolo di filamenti e tubuli interconnessi tra loro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 sz="2600" b="1">
                <a:latin typeface="Arial" charset="0"/>
              </a:rPr>
              <a:t>Il citoscheletro è</a:t>
            </a:r>
            <a:r>
              <a:rPr lang="it-IT" altLang="ja-JP" sz="2600" b="1">
                <a:latin typeface="Arial" charset="0"/>
              </a:rPr>
              <a:t> una struttura dinamica, viene continuamente </a:t>
            </a:r>
            <a:r>
              <a:rPr lang="ja-JP" altLang="it-IT" sz="2600" b="1">
                <a:latin typeface="Arial" charset="0"/>
              </a:rPr>
              <a:t>“</a:t>
            </a:r>
            <a:r>
              <a:rPr lang="it-IT" altLang="ja-JP" sz="2600" b="1">
                <a:latin typeface="Arial" charset="0"/>
              </a:rPr>
              <a:t>smontato</a:t>
            </a:r>
            <a:r>
              <a:rPr lang="ja-JP" altLang="it-IT" sz="2600" b="1">
                <a:latin typeface="Arial" charset="0"/>
              </a:rPr>
              <a:t>”</a:t>
            </a:r>
            <a:r>
              <a:rPr lang="it-IT" altLang="ja-JP" sz="2600" b="1">
                <a:latin typeface="Arial" charset="0"/>
              </a:rPr>
              <a:t> e </a:t>
            </a:r>
            <a:r>
              <a:rPr lang="ja-JP" altLang="it-IT" sz="2600" b="1">
                <a:latin typeface="Arial" charset="0"/>
              </a:rPr>
              <a:t>“</a:t>
            </a:r>
            <a:r>
              <a:rPr lang="it-IT" altLang="ja-JP" sz="2600" b="1">
                <a:latin typeface="Arial" charset="0"/>
              </a:rPr>
              <a:t>rimontato</a:t>
            </a:r>
            <a:r>
              <a:rPr lang="ja-JP" altLang="it-IT" sz="2600" b="1">
                <a:latin typeface="Arial" charset="0"/>
              </a:rPr>
              <a:t>”</a:t>
            </a:r>
            <a:r>
              <a:rPr lang="it-IT" altLang="ja-JP" sz="2600" b="1">
                <a:latin typeface="Arial" charset="0"/>
              </a:rPr>
              <a:t> in diverse zone della cellula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 sz="2600" b="1">
                <a:latin typeface="Arial" charset="0"/>
              </a:rPr>
              <a:t>In condizioni ipossiche le cellule diventano sferiche</a:t>
            </a:r>
          </a:p>
        </p:txBody>
      </p:sp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ChangeArrowheads="1"/>
          </p:cNvSpPr>
          <p:nvPr/>
        </p:nvSpPr>
        <p:spPr bwMode="auto">
          <a:xfrm>
            <a:off x="179388" y="981075"/>
            <a:ext cx="8785225" cy="55705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4489450" eaLnBrk="1" hangingPunct="1"/>
            <a:endParaRPr lang="it-IT" sz="2800">
              <a:solidFill>
                <a:schemeClr val="bg1"/>
              </a:solidFill>
              <a:latin typeface="Arial" charset="0"/>
            </a:endParaRPr>
          </a:p>
          <a:p>
            <a:pPr marL="4489450" eaLnBrk="1" hangingPunct="1"/>
            <a:endParaRPr lang="it-IT" sz="2800">
              <a:solidFill>
                <a:schemeClr val="bg1"/>
              </a:solidFill>
              <a:latin typeface="Arial" charset="0"/>
            </a:endParaRPr>
          </a:p>
          <a:p>
            <a:pPr marL="4489450" eaLnBrk="1" hangingPunct="1"/>
            <a:r>
              <a:rPr lang="it-IT" sz="2800">
                <a:solidFill>
                  <a:schemeClr val="bg1"/>
                </a:solidFill>
                <a:latin typeface="Arial" charset="0"/>
              </a:rPr>
              <a:t>Endothelial cells under the microscope:</a:t>
            </a:r>
          </a:p>
          <a:p>
            <a:pPr marL="4489450" eaLnBrk="1" hangingPunct="1"/>
            <a:endParaRPr lang="it-IT" sz="2800">
              <a:solidFill>
                <a:schemeClr val="bg1"/>
              </a:solidFill>
              <a:latin typeface="Arial" charset="0"/>
            </a:endParaRPr>
          </a:p>
          <a:p>
            <a:pPr marL="4489450" eaLnBrk="1" hangingPunct="1">
              <a:buFontTx/>
              <a:buChar char="•"/>
            </a:pPr>
            <a:r>
              <a:rPr lang="it-IT" sz="2800">
                <a:solidFill>
                  <a:srgbClr val="0080FF"/>
                </a:solidFill>
                <a:latin typeface="Arial" charset="0"/>
              </a:rPr>
              <a:t> </a:t>
            </a:r>
            <a:r>
              <a:rPr lang="it-IT" b="1">
                <a:solidFill>
                  <a:srgbClr val="0080FF"/>
                </a:solidFill>
                <a:latin typeface="Arial" charset="0"/>
              </a:rPr>
              <a:t>nuclei are stained blue with DAPI;</a:t>
            </a:r>
          </a:p>
          <a:p>
            <a:pPr marL="4489450" eaLnBrk="1" hangingPunct="1">
              <a:buFontTx/>
              <a:buChar char="•"/>
            </a:pPr>
            <a:r>
              <a:rPr lang="it-IT">
                <a:solidFill>
                  <a:srgbClr val="00FF00"/>
                </a:solidFill>
                <a:latin typeface="Arial" charset="0"/>
              </a:rPr>
              <a:t> </a:t>
            </a:r>
            <a:r>
              <a:rPr lang="it-IT" b="1">
                <a:solidFill>
                  <a:srgbClr val="00FF00"/>
                </a:solidFill>
                <a:latin typeface="Arial" charset="0"/>
              </a:rPr>
              <a:t>microtubles are marked green by an antibody;</a:t>
            </a:r>
          </a:p>
          <a:p>
            <a:pPr marL="4489450" eaLnBrk="1" hangingPunct="1">
              <a:buFontTx/>
              <a:buChar char="•"/>
            </a:pPr>
            <a:r>
              <a:rPr lang="it-IT" b="1">
                <a:solidFill>
                  <a:srgbClr val="FF0000"/>
                </a:solidFill>
                <a:latin typeface="Arial" charset="0"/>
              </a:rPr>
              <a:t> actin filaments are labelled red with phalloidin.</a:t>
            </a:r>
          </a:p>
          <a:p>
            <a:pPr marL="4489450" eaLnBrk="1" hangingPunct="1">
              <a:buFontTx/>
              <a:buChar char="•"/>
            </a:pPr>
            <a:endParaRPr lang="it-IT" b="1">
              <a:solidFill>
                <a:srgbClr val="FF0000"/>
              </a:solidFill>
              <a:latin typeface="Arial" charset="0"/>
            </a:endParaRPr>
          </a:p>
          <a:p>
            <a:pPr marL="4489450" eaLnBrk="1" hangingPunct="1">
              <a:buFontTx/>
              <a:buChar char="•"/>
            </a:pPr>
            <a:endParaRPr lang="it-IT" b="1">
              <a:solidFill>
                <a:srgbClr val="FF0000"/>
              </a:solidFill>
              <a:latin typeface="Arial" charset="0"/>
            </a:endParaRPr>
          </a:p>
          <a:p>
            <a:pPr marL="4489450" eaLnBrk="1" hangingPunct="1">
              <a:buFontTx/>
              <a:buChar char="•"/>
            </a:pPr>
            <a:endParaRPr lang="it-IT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pic>
        <p:nvPicPr>
          <p:cNvPr id="82947" name="Picture 6" descr="Fluorescent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62088"/>
            <a:ext cx="439261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83970" name="Rectangle 3"/>
          <p:cNvSpPr>
            <a:spLocks noChangeArrowheads="1"/>
          </p:cNvSpPr>
          <p:nvPr/>
        </p:nvSpPr>
        <p:spPr bwMode="auto">
          <a:xfrm>
            <a:off x="0" y="620713"/>
            <a:ext cx="9144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r>
              <a:rPr lang="it-IT" sz="2600">
                <a:latin typeface="Arial" charset="0"/>
              </a:rPr>
              <a:t>Funzioni del citoscheletro: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 sz="2600">
                <a:latin typeface="Arial" charset="0"/>
              </a:rPr>
              <a:t>Sostegno meccanico e mantenimento della forma;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 sz="2600">
                <a:latin typeface="Arial" charset="0"/>
              </a:rPr>
              <a:t>Movimento cellulare (coppa fagocitica) e dinamica del ciclo cellulare;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 sz="2600">
                <a:latin typeface="Arial" charset="0"/>
              </a:rPr>
              <a:t>Sistema viario per il trasporto di corpi all</a:t>
            </a:r>
            <a:r>
              <a:rPr lang="ja-JP" altLang="it-IT" sz="2600">
                <a:latin typeface="Arial" charset="0"/>
              </a:rPr>
              <a:t>’</a:t>
            </a:r>
            <a:r>
              <a:rPr lang="it-IT" altLang="ja-JP" sz="2600">
                <a:latin typeface="Arial" charset="0"/>
              </a:rPr>
              <a:t>interno della cellula.</a:t>
            </a:r>
            <a:endParaRPr lang="el-GR" sz="2600">
              <a:latin typeface="Arial" charset="0"/>
            </a:endParaRPr>
          </a:p>
        </p:txBody>
      </p:sp>
      <p:pic>
        <p:nvPicPr>
          <p:cNvPr id="83971" name="Picture 5" descr="Fig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8"/>
          <a:stretch>
            <a:fillRect/>
          </a:stretch>
        </p:blipFill>
        <p:spPr bwMode="auto">
          <a:xfrm>
            <a:off x="1079500" y="3573463"/>
            <a:ext cx="6985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3" name="Group 9"/>
          <p:cNvGrpSpPr>
            <a:grpSpLocks/>
          </p:cNvGrpSpPr>
          <p:nvPr/>
        </p:nvGrpSpPr>
        <p:grpSpPr bwMode="auto">
          <a:xfrm>
            <a:off x="304800" y="906463"/>
            <a:ext cx="8534400" cy="5722937"/>
            <a:chOff x="1066" y="384"/>
            <a:chExt cx="4853" cy="3604"/>
          </a:xfrm>
        </p:grpSpPr>
        <p:pic>
          <p:nvPicPr>
            <p:cNvPr id="8499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2"/>
            <a:stretch>
              <a:fillRect/>
            </a:stretch>
          </p:blipFill>
          <p:spPr bwMode="auto">
            <a:xfrm>
              <a:off x="1066" y="384"/>
              <a:ext cx="4853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996" name="Text Box 4"/>
            <p:cNvSpPr txBox="1">
              <a:spLocks noChangeArrowheads="1"/>
            </p:cNvSpPr>
            <p:nvPr/>
          </p:nvSpPr>
          <p:spPr bwMode="auto">
            <a:xfrm>
              <a:off x="1187" y="3792"/>
              <a:ext cx="1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MICROFILAMENTI</a:t>
              </a:r>
            </a:p>
          </p:txBody>
        </p:sp>
        <p:sp>
          <p:nvSpPr>
            <p:cNvPr id="84997" name="Text Box 5"/>
            <p:cNvSpPr txBox="1">
              <a:spLocks noChangeArrowheads="1"/>
            </p:cNvSpPr>
            <p:nvPr/>
          </p:nvSpPr>
          <p:spPr bwMode="auto">
            <a:xfrm>
              <a:off x="2693" y="3793"/>
              <a:ext cx="145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FILAMENTI INTERMEDI</a:t>
              </a:r>
            </a:p>
          </p:txBody>
        </p:sp>
        <p:sp>
          <p:nvSpPr>
            <p:cNvPr id="84998" name="Text Box 6"/>
            <p:cNvSpPr txBox="1">
              <a:spLocks noChangeArrowheads="1"/>
            </p:cNvSpPr>
            <p:nvPr/>
          </p:nvSpPr>
          <p:spPr bwMode="auto">
            <a:xfrm>
              <a:off x="4543" y="3794"/>
              <a:ext cx="1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MICROTUBULI</a:t>
              </a:r>
            </a:p>
          </p:txBody>
        </p:sp>
      </p:grpSp>
      <p:sp>
        <p:nvSpPr>
          <p:cNvPr id="84994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  <a:endParaRPr lang="it-IT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MICROFILAMENTI</a:t>
            </a:r>
            <a:r>
              <a:rPr lang="it-IT"/>
              <a:t> </a:t>
            </a:r>
          </a:p>
        </p:txBody>
      </p:sp>
      <p:sp>
        <p:nvSpPr>
          <p:cNvPr id="86018" name="Rectangle 10"/>
          <p:cNvSpPr>
            <a:spLocks noChangeArrowheads="1"/>
          </p:cNvSpPr>
          <p:nvPr/>
        </p:nvSpPr>
        <p:spPr bwMode="auto">
          <a:xfrm>
            <a:off x="4067175" y="700088"/>
            <a:ext cx="5076825" cy="6092825"/>
          </a:xfrm>
          <a:prstGeom prst="rect">
            <a:avLst/>
          </a:prstGeom>
          <a:solidFill>
            <a:srgbClr val="FFFFFF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Filamenti di </a:t>
            </a:r>
            <a:r>
              <a:rPr lang="it-IT" b="1">
                <a:latin typeface="Arial" charset="0"/>
              </a:rPr>
              <a:t>ACTINA </a:t>
            </a:r>
            <a:r>
              <a:rPr lang="it-IT">
                <a:latin typeface="Arial" charset="0"/>
              </a:rPr>
              <a:t>(d=6 nm).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I monomeri di actina (</a:t>
            </a:r>
            <a:r>
              <a:rPr lang="it-IT" b="1">
                <a:latin typeface="Arial" charset="0"/>
              </a:rPr>
              <a:t>G-actina</a:t>
            </a:r>
            <a:r>
              <a:rPr lang="it-IT">
                <a:latin typeface="Arial" charset="0"/>
              </a:rPr>
              <a:t>) costituiscono lunghi polimeri (</a:t>
            </a:r>
            <a:r>
              <a:rPr lang="it-IT" b="1">
                <a:latin typeface="Arial" charset="0"/>
              </a:rPr>
              <a:t>F-actina</a:t>
            </a:r>
            <a:r>
              <a:rPr lang="it-IT">
                <a:latin typeface="Arial" charset="0"/>
              </a:rPr>
              <a:t>).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Due F-actina parallele si assemblano in dimeri, ovvero in </a:t>
            </a:r>
            <a:r>
              <a:rPr lang="it-IT" b="1">
                <a:latin typeface="Arial" charset="0"/>
              </a:rPr>
              <a:t>catene a doppia elica</a:t>
            </a:r>
            <a:r>
              <a:rPr lang="it-IT">
                <a:latin typeface="Arial" charset="0"/>
              </a:rPr>
              <a:t>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d=7 nm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La polimerizzazione dell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actina e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 reversibile, dinamica, regolata (veleni)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Nelle cellule muscolari si associano alla miosina formando strutture contrattili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pseudopodi</a:t>
            </a:r>
          </a:p>
        </p:txBody>
      </p:sp>
      <p:pic>
        <p:nvPicPr>
          <p:cNvPr id="86019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95400"/>
            <a:ext cx="40386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1" name="Group 2"/>
          <p:cNvGrpSpPr>
            <a:grpSpLocks/>
          </p:cNvGrpSpPr>
          <p:nvPr/>
        </p:nvGrpSpPr>
        <p:grpSpPr bwMode="auto">
          <a:xfrm>
            <a:off x="1835150" y="1125538"/>
            <a:ext cx="7704138" cy="5716587"/>
            <a:chOff x="1066" y="384"/>
            <a:chExt cx="4853" cy="3601"/>
          </a:xfrm>
        </p:grpSpPr>
        <p:pic>
          <p:nvPicPr>
            <p:cNvPr id="8704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2"/>
            <a:stretch>
              <a:fillRect/>
            </a:stretch>
          </p:blipFill>
          <p:spPr bwMode="auto">
            <a:xfrm>
              <a:off x="1066" y="384"/>
              <a:ext cx="4853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5" name="Text Box 4"/>
            <p:cNvSpPr txBox="1">
              <a:spLocks noChangeArrowheads="1"/>
            </p:cNvSpPr>
            <p:nvPr/>
          </p:nvSpPr>
          <p:spPr bwMode="auto">
            <a:xfrm>
              <a:off x="1186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MICROFILAMENTI</a:t>
              </a:r>
            </a:p>
          </p:txBody>
        </p:sp>
        <p:sp>
          <p:nvSpPr>
            <p:cNvPr id="87046" name="Text Box 5"/>
            <p:cNvSpPr txBox="1">
              <a:spLocks noChangeArrowheads="1"/>
            </p:cNvSpPr>
            <p:nvPr/>
          </p:nvSpPr>
          <p:spPr bwMode="auto">
            <a:xfrm>
              <a:off x="2693" y="3793"/>
              <a:ext cx="145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FILAMENTI INTERMEDI</a:t>
              </a:r>
            </a:p>
          </p:txBody>
        </p:sp>
        <p:sp>
          <p:nvSpPr>
            <p:cNvPr id="87047" name="Text Box 6"/>
            <p:cNvSpPr txBox="1">
              <a:spLocks noChangeArrowheads="1"/>
            </p:cNvSpPr>
            <p:nvPr/>
          </p:nvSpPr>
          <p:spPr bwMode="auto">
            <a:xfrm>
              <a:off x="4543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MICROTUBULI</a:t>
              </a:r>
            </a:p>
          </p:txBody>
        </p:sp>
      </p:grpSp>
      <p:sp>
        <p:nvSpPr>
          <p:cNvPr id="87042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FILAMENTI INTERMEDI </a:t>
            </a:r>
            <a:r>
              <a:rPr lang="it-IT"/>
              <a:t> </a:t>
            </a:r>
          </a:p>
        </p:txBody>
      </p:sp>
      <p:sp>
        <p:nvSpPr>
          <p:cNvPr id="87043" name="Rectangle 8"/>
          <p:cNvSpPr>
            <a:spLocks noChangeArrowheads="1"/>
          </p:cNvSpPr>
          <p:nvPr/>
        </p:nvSpPr>
        <p:spPr bwMode="auto">
          <a:xfrm>
            <a:off x="0" y="692150"/>
            <a:ext cx="4572000" cy="5662613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Sono costituiti da fibre polipeptidiche resistenti, di dimensione e composizione variabile, specializzate nell</a:t>
            </a:r>
            <a:r>
              <a:rPr lang="ja-JP" altLang="it-IT" sz="2300">
                <a:latin typeface="Arial" charset="0"/>
              </a:rPr>
              <a:t>’</a:t>
            </a:r>
            <a:r>
              <a:rPr lang="it-IT" altLang="ja-JP" sz="2300">
                <a:latin typeface="Arial" charset="0"/>
              </a:rPr>
              <a:t>opporsi alla tensione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</a:t>
            </a:r>
            <a:r>
              <a:rPr lang="it-IT" sz="2300" b="1">
                <a:latin typeface="Arial" charset="0"/>
              </a:rPr>
              <a:t>Polipeptididi diversi in diversi tipi cellulari</a:t>
            </a:r>
            <a:r>
              <a:rPr lang="it-IT" sz="2300">
                <a:latin typeface="Arial" charset="0"/>
              </a:rPr>
              <a:t> </a:t>
            </a:r>
          </a:p>
          <a:p>
            <a:pPr eaLnBrk="1" hangingPunct="1">
              <a:spcAft>
                <a:spcPts val="1200"/>
              </a:spcAft>
            </a:pPr>
            <a:r>
              <a:rPr lang="it-IT" sz="2300">
                <a:latin typeface="Arial" charset="0"/>
              </a:rPr>
              <a:t>cheratine [t. epiteliale], vimentina e desmina [t. muscolare], neurofilamenti e filamenti gliali [t- nervoso]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(d=10 nm)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Formano la lamina nucleare, sotto l’</a:t>
            </a:r>
            <a:r>
              <a:rPr lang="it-IT" altLang="ja-JP" sz="2300">
                <a:latin typeface="Arial" charset="0"/>
              </a:rPr>
              <a:t>involucro nucleare</a:t>
            </a:r>
            <a:endParaRPr lang="it-IT" sz="2300">
              <a:latin typeface="Arial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5" name="Group 2"/>
          <p:cNvGrpSpPr>
            <a:grpSpLocks/>
          </p:cNvGrpSpPr>
          <p:nvPr/>
        </p:nvGrpSpPr>
        <p:grpSpPr bwMode="auto">
          <a:xfrm>
            <a:off x="1835150" y="990600"/>
            <a:ext cx="7704138" cy="5716588"/>
            <a:chOff x="1066" y="384"/>
            <a:chExt cx="4853" cy="3601"/>
          </a:xfrm>
        </p:grpSpPr>
        <p:pic>
          <p:nvPicPr>
            <p:cNvPr id="8806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2"/>
            <a:stretch>
              <a:fillRect/>
            </a:stretch>
          </p:blipFill>
          <p:spPr bwMode="auto">
            <a:xfrm>
              <a:off x="1066" y="384"/>
              <a:ext cx="4853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69" name="Text Box 4"/>
            <p:cNvSpPr txBox="1">
              <a:spLocks noChangeArrowheads="1"/>
            </p:cNvSpPr>
            <p:nvPr/>
          </p:nvSpPr>
          <p:spPr bwMode="auto">
            <a:xfrm>
              <a:off x="1186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MICROFILAMENTI</a:t>
              </a:r>
            </a:p>
          </p:txBody>
        </p:sp>
        <p:sp>
          <p:nvSpPr>
            <p:cNvPr id="88070" name="Text Box 5"/>
            <p:cNvSpPr txBox="1">
              <a:spLocks noChangeArrowheads="1"/>
            </p:cNvSpPr>
            <p:nvPr/>
          </p:nvSpPr>
          <p:spPr bwMode="auto">
            <a:xfrm>
              <a:off x="2693" y="3793"/>
              <a:ext cx="145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FILAMENTI INTERMEDI</a:t>
              </a:r>
            </a:p>
          </p:txBody>
        </p:sp>
        <p:sp>
          <p:nvSpPr>
            <p:cNvPr id="88071" name="Text Box 6"/>
            <p:cNvSpPr txBox="1">
              <a:spLocks noChangeArrowheads="1"/>
            </p:cNvSpPr>
            <p:nvPr/>
          </p:nvSpPr>
          <p:spPr bwMode="auto">
            <a:xfrm>
              <a:off x="4543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MICROTUBULI</a:t>
              </a:r>
            </a:p>
          </p:txBody>
        </p:sp>
      </p:grpSp>
      <p:sp>
        <p:nvSpPr>
          <p:cNvPr id="88066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MICROTUBULI</a:t>
            </a:r>
            <a:r>
              <a:rPr lang="it-IT"/>
              <a:t> </a:t>
            </a:r>
          </a:p>
        </p:txBody>
      </p:sp>
      <p:sp>
        <p:nvSpPr>
          <p:cNvPr id="88067" name="Rectangle 8"/>
          <p:cNvSpPr>
            <a:spLocks noChangeArrowheads="1"/>
          </p:cNvSpPr>
          <p:nvPr/>
        </p:nvSpPr>
        <p:spPr bwMode="auto">
          <a:xfrm>
            <a:off x="0" y="692150"/>
            <a:ext cx="3810000" cy="3940175"/>
          </a:xfrm>
          <a:prstGeom prst="rect">
            <a:avLst/>
          </a:prstGeom>
          <a:solidFill>
            <a:srgbClr val="FFFFFF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Filamenti di </a:t>
            </a:r>
            <a:r>
              <a:rPr lang="it-IT" b="1">
                <a:latin typeface="Arial" charset="0"/>
              </a:rPr>
              <a:t>TUBULINA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(d=25 nm)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Conservatissimi in tutti gli Eucarioti, composti di </a:t>
            </a:r>
            <a:r>
              <a:rPr lang="it-IT" b="1">
                <a:latin typeface="Arial" charset="0"/>
              </a:rPr>
              <a:t>dimeri di alpha-tubulina e beta-tubulina</a:t>
            </a:r>
            <a:r>
              <a:rPr lang="it-IT">
                <a:latin typeface="Arial" charset="0"/>
              </a:rPr>
              <a:t>, allineati a formare </a:t>
            </a:r>
            <a:r>
              <a:rPr lang="it-IT" b="1">
                <a:latin typeface="Arial" charset="0"/>
              </a:rPr>
              <a:t>protofilamenti</a:t>
            </a:r>
            <a:r>
              <a:rPr lang="it-IT">
                <a:latin typeface="Arial" charset="0"/>
              </a:rPr>
              <a:t>, che poi si affiancano a formare </a:t>
            </a:r>
            <a:r>
              <a:rPr lang="it-IT" b="1">
                <a:latin typeface="Arial" charset="0"/>
              </a:rPr>
              <a:t>strutture tubulari cave</a:t>
            </a:r>
            <a:r>
              <a:rPr lang="it-IT">
                <a:latin typeface="Arial" charset="0"/>
              </a:rPr>
              <a:t> (13 protofilamenti)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MICROTUBULI</a:t>
            </a:r>
            <a:r>
              <a:rPr lang="it-IT"/>
              <a:t> </a:t>
            </a:r>
          </a:p>
        </p:txBody>
      </p:sp>
      <p:sp>
        <p:nvSpPr>
          <p:cNvPr id="89090" name="Rectangle 8"/>
          <p:cNvSpPr>
            <a:spLocks noChangeArrowheads="1"/>
          </p:cNvSpPr>
          <p:nvPr/>
        </p:nvSpPr>
        <p:spPr bwMode="auto">
          <a:xfrm>
            <a:off x="71438" y="877888"/>
            <a:ext cx="5292725" cy="56467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I microtubuli si irradiano da una regione perinucleare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Originano dal centrosoma, contenente una coppia di centrioli (microtubule organizing center, MTOC; </a:t>
            </a:r>
            <a:r>
              <a:rPr lang="it-IT" i="1">
                <a:latin typeface="Arial" charset="0"/>
              </a:rPr>
              <a:t>gamma tubulina</a:t>
            </a:r>
            <a:r>
              <a:rPr lang="it-IT">
                <a:latin typeface="Arial" charset="0"/>
              </a:rPr>
              <a:t>)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Si accrescono solo da microtubuli preesistenti, in particolare per polimerizzazione dell’estremità + che contiene tubulina/GTP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endParaRPr lang="it-IT">
              <a:latin typeface="Arial" charset="0"/>
            </a:endParaRP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Movimento ciglia, flagelli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Rete citoplasmatica che forma il fuso mitotico</a:t>
            </a:r>
            <a:endParaRPr lang="it-IT" b="1">
              <a:latin typeface="Arial" charset="0"/>
            </a:endParaRPr>
          </a:p>
        </p:txBody>
      </p:sp>
      <p:pic>
        <p:nvPicPr>
          <p:cNvPr id="89091" name="Picture 9" descr="ch16f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2"/>
          <a:stretch>
            <a:fillRect/>
          </a:stretch>
        </p:blipFill>
        <p:spPr bwMode="auto">
          <a:xfrm>
            <a:off x="5346700" y="1416050"/>
            <a:ext cx="3762375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CasellaDiTesto 2"/>
          <p:cNvSpPr txBox="1">
            <a:spLocks noChangeArrowheads="1"/>
          </p:cNvSpPr>
          <p:nvPr/>
        </p:nvSpPr>
        <p:spPr bwMode="auto">
          <a:xfrm>
            <a:off x="6210300" y="1271588"/>
            <a:ext cx="363538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/>
              <a:t>+</a:t>
            </a:r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r>
              <a:rPr lang="it-IT" sz="2400" b="1"/>
              <a:t>-</a:t>
            </a:r>
          </a:p>
        </p:txBody>
      </p:sp>
      <p:sp>
        <p:nvSpPr>
          <p:cNvPr id="89093" name="CasellaDiTesto 9"/>
          <p:cNvSpPr txBox="1">
            <a:spLocks noChangeArrowheads="1"/>
          </p:cNvSpPr>
          <p:nvPr/>
        </p:nvSpPr>
        <p:spPr bwMode="auto">
          <a:xfrm>
            <a:off x="7866063" y="1271588"/>
            <a:ext cx="36512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/>
              <a:t>+</a:t>
            </a:r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r>
              <a:rPr lang="it-IT" sz="2400" b="1"/>
              <a:t>-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179388" y="671513"/>
            <a:ext cx="892968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it-IT" sz="2700">
                <a:latin typeface="Arial" charset="0"/>
              </a:rPr>
              <a:t>Grandi </a:t>
            </a:r>
            <a:r>
              <a:rPr lang="it-IT" sz="2700" b="1">
                <a:latin typeface="Arial" charset="0"/>
              </a:rPr>
              <a:t>complessi di RNA ribosomiale e proteine</a:t>
            </a:r>
            <a:r>
              <a:rPr lang="it-IT" sz="2700">
                <a:latin typeface="Arial" charset="0"/>
              </a:rPr>
              <a:t>, specializzati nella </a:t>
            </a:r>
            <a:r>
              <a:rPr lang="it-IT" sz="2700" b="1">
                <a:latin typeface="Arial" charset="0"/>
              </a:rPr>
              <a:t>sintesi di proteine</a:t>
            </a:r>
            <a:r>
              <a:rPr lang="it-IT" sz="2700">
                <a:latin typeface="Arial" charset="0"/>
              </a:rPr>
              <a:t>, ovvero nella traduzione degli RNA messaggeri, che avviene nel citoplasma.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it-IT" sz="2700">
                <a:latin typeface="Arial" charset="0"/>
              </a:rPr>
              <a:t>Sono formati da due subunità, tra le quali si trova un </a:t>
            </a:r>
            <a:r>
              <a:rPr lang="ja-JP" altLang="it-IT" sz="2700">
                <a:latin typeface="Arial" charset="0"/>
              </a:rPr>
              <a:t>“</a:t>
            </a:r>
            <a:r>
              <a:rPr lang="it-IT" altLang="ja-JP" sz="2700">
                <a:latin typeface="Arial" charset="0"/>
              </a:rPr>
              <a:t>canale</a:t>
            </a:r>
            <a:r>
              <a:rPr lang="ja-JP" altLang="it-IT" sz="2700">
                <a:latin typeface="Arial" charset="0"/>
              </a:rPr>
              <a:t>”</a:t>
            </a:r>
            <a:r>
              <a:rPr lang="it-IT" altLang="ja-JP" sz="2700">
                <a:latin typeface="Arial" charset="0"/>
              </a:rPr>
              <a:t> al cui interno scorre l</a:t>
            </a:r>
            <a:r>
              <a:rPr lang="ja-JP" altLang="it-IT" sz="2700">
                <a:latin typeface="Arial" charset="0"/>
              </a:rPr>
              <a:t>’</a:t>
            </a:r>
            <a:r>
              <a:rPr lang="it-IT" altLang="ja-JP" sz="2700">
                <a:latin typeface="Arial" charset="0"/>
              </a:rPr>
              <a:t>RNA messaggero.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endParaRPr lang="el-GR" sz="2700">
              <a:latin typeface="Arial" charset="0"/>
            </a:endParaRPr>
          </a:p>
        </p:txBody>
      </p:sp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429000"/>
            <a:ext cx="5508625" cy="3387725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Picture 7"/>
          <p:cNvSpPr>
            <a:spLocks noChangeAspect="1" noChangeArrowheads="1"/>
          </p:cNvSpPr>
          <p:nvPr/>
        </p:nvSpPr>
        <p:spPr bwMode="auto">
          <a:xfrm>
            <a:off x="179388" y="3432175"/>
            <a:ext cx="3322637" cy="3384550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3322637" cy="3384550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VELENI</a:t>
            </a:r>
            <a:endParaRPr lang="it-IT"/>
          </a:p>
        </p:txBody>
      </p:sp>
      <p:sp>
        <p:nvSpPr>
          <p:cNvPr id="90114" name="Rectangle 8"/>
          <p:cNvSpPr>
            <a:spLocks noChangeArrowheads="1"/>
          </p:cNvSpPr>
          <p:nvPr/>
        </p:nvSpPr>
        <p:spPr bwMode="auto">
          <a:xfrm>
            <a:off x="71438" y="685800"/>
            <a:ext cx="7092950" cy="5848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2200">
                <a:latin typeface="Arial" charset="0"/>
              </a:rPr>
              <a:t>Le strutture dinamiche del citoscheletro sono bersaglio di diversi </a:t>
            </a:r>
            <a:r>
              <a:rPr lang="it-IT" sz="2200" b="1">
                <a:latin typeface="Arial" charset="0"/>
              </a:rPr>
              <a:t>veleni</a:t>
            </a:r>
            <a:r>
              <a:rPr lang="it-IT" sz="2200">
                <a:latin typeface="Arial" charset="0"/>
              </a:rPr>
              <a:t> (sostanze antimitotiche). </a:t>
            </a:r>
          </a:p>
          <a:p>
            <a:pPr eaLnBrk="1" hangingPunct="1"/>
            <a:endParaRPr lang="it-IT" sz="22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</a:rPr>
              <a:t> La </a:t>
            </a:r>
            <a:r>
              <a:rPr lang="it-IT" sz="2200" i="1">
                <a:latin typeface="Arial" charset="0"/>
              </a:rPr>
              <a:t>colchicina</a:t>
            </a:r>
            <a:r>
              <a:rPr lang="it-IT" sz="2200">
                <a:latin typeface="Arial" charset="0"/>
              </a:rPr>
              <a:t> (alcaloide) si lega ad una singola molecola di tubulina, ma non alla tubulina polimerizzata. Impedendo lo scambio di subunità, il fuso si disaggrega e si ha blocco della mitosi (destabilizzazione)</a:t>
            </a: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</a:rPr>
              <a:t> Il </a:t>
            </a:r>
            <a:r>
              <a:rPr lang="it-IT" sz="2200" i="1">
                <a:latin typeface="Arial" charset="0"/>
              </a:rPr>
              <a:t>taxolo</a:t>
            </a:r>
            <a:r>
              <a:rPr lang="it-IT" sz="2200">
                <a:latin typeface="Arial" charset="0"/>
              </a:rPr>
              <a:t> ha effetto opposto, poiché si lega ai microtubuli e li stabilizza impedendone la depolimerizzazione (arresto in mitosi).</a:t>
            </a:r>
          </a:p>
          <a:p>
            <a:pPr eaLnBrk="1" hangingPunct="1"/>
            <a:endParaRPr lang="it-IT" sz="2200" b="1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 b="1">
                <a:latin typeface="Arial" charset="0"/>
              </a:rPr>
              <a:t> </a:t>
            </a:r>
            <a:r>
              <a:rPr lang="it-IT" sz="2200" i="1">
                <a:latin typeface="Arial" charset="0"/>
              </a:rPr>
              <a:t>Vinblastina, vincristina</a:t>
            </a:r>
            <a:r>
              <a:rPr lang="it-IT" sz="2200">
                <a:latin typeface="Arial" charset="0"/>
              </a:rPr>
              <a:t>: chemioterapici. Azione simile a colchicina</a:t>
            </a:r>
          </a:p>
          <a:p>
            <a:pPr eaLnBrk="1" hangingPunct="1"/>
            <a:endParaRPr lang="it-IT" sz="22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 i="1">
                <a:latin typeface="Arial" charset="0"/>
              </a:rPr>
              <a:t> Falloidina</a:t>
            </a:r>
            <a:r>
              <a:rPr lang="it-IT" sz="2200">
                <a:latin typeface="Arial" charset="0"/>
              </a:rPr>
              <a:t> lega microfilamenti (F-actina) stabilizzandoli</a:t>
            </a:r>
            <a:endParaRPr lang="it-IT" sz="2100" b="1">
              <a:latin typeface="Arial" charset="0"/>
            </a:endParaRPr>
          </a:p>
        </p:txBody>
      </p:sp>
      <p:pic>
        <p:nvPicPr>
          <p:cNvPr id="90115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3586163"/>
            <a:ext cx="16414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 b="7317"/>
          <a:stretch>
            <a:fillRect/>
          </a:stretch>
        </p:blipFill>
        <p:spPr bwMode="auto">
          <a:xfrm>
            <a:off x="7142163" y="260350"/>
            <a:ext cx="20002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20" r="3355"/>
          <a:stretch>
            <a:fillRect/>
          </a:stretch>
        </p:blipFill>
        <p:spPr bwMode="auto">
          <a:xfrm>
            <a:off x="7259638" y="1970088"/>
            <a:ext cx="1882775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t="13383" b="18414"/>
          <a:stretch>
            <a:fillRect/>
          </a:stretch>
        </p:blipFill>
        <p:spPr bwMode="auto">
          <a:xfrm>
            <a:off x="7418388" y="4984750"/>
            <a:ext cx="17240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9"/>
          <a:stretch>
            <a:fillRect/>
          </a:stretch>
        </p:blipFill>
        <p:spPr bwMode="auto">
          <a:xfrm>
            <a:off x="0" y="1268413"/>
            <a:ext cx="9144000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8496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</a:rPr>
              <a:t>SOSTEGNO – MICROVILLI INTESTINALI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0363"/>
            <a:ext cx="907256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8496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</a:rPr>
              <a:t>MOVIMENTO – CIGLIA DI PROTISTA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8496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</a:rPr>
              <a:t>MOVIMENTO – CIGLIA</a:t>
            </a:r>
          </a:p>
        </p:txBody>
      </p:sp>
      <p:pic>
        <p:nvPicPr>
          <p:cNvPr id="931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16927" r="8659" b="12500"/>
          <a:stretch>
            <a:fillRect/>
          </a:stretch>
        </p:blipFill>
        <p:spPr bwMode="auto">
          <a:xfrm>
            <a:off x="360363" y="1484313"/>
            <a:ext cx="8243887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2" b="32140"/>
          <a:stretch>
            <a:fillRect/>
          </a:stretch>
        </p:blipFill>
        <p:spPr bwMode="auto">
          <a:xfrm>
            <a:off x="3851275" y="3429000"/>
            <a:ext cx="5292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2" b="-4965"/>
          <a:stretch>
            <a:fillRect/>
          </a:stretch>
        </p:blipFill>
        <p:spPr bwMode="auto">
          <a:xfrm>
            <a:off x="6443663" y="912813"/>
            <a:ext cx="2700337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6"/>
          <p:cNvSpPr txBox="1">
            <a:spLocks noChangeArrowheads="1"/>
          </p:cNvSpPr>
          <p:nvPr/>
        </p:nvSpPr>
        <p:spPr bwMode="auto">
          <a:xfrm>
            <a:off x="-36513" y="620713"/>
            <a:ext cx="9251951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>
                <a:latin typeface="Arial" charset="0"/>
              </a:rPr>
              <a:t>MOVIMENTO E TRASPORTO DI CORPI ALL’INTERNO DELLA CELLULA</a:t>
            </a:r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7A5A31F3-6C0B-2D45-AC30-1EF4EF1BC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3213100"/>
            <a:ext cx="4859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it-IT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/>
            <a:endParaRPr lang="en-US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71438" y="1052513"/>
            <a:ext cx="60134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Aft>
                <a:spcPts val="600"/>
              </a:spcAft>
              <a:buFontTx/>
              <a:buChar char="•"/>
            </a:pPr>
            <a:r>
              <a:rPr lang="en-GB">
                <a:latin typeface="Arial" charset="0"/>
              </a:rPr>
              <a:t>Le </a:t>
            </a:r>
            <a:r>
              <a:rPr lang="en-GB" b="1">
                <a:latin typeface="Arial" charset="0"/>
              </a:rPr>
              <a:t>proteine motrici associate ai microtubuli</a:t>
            </a:r>
            <a:r>
              <a:rPr lang="en-GB">
                <a:latin typeface="Arial" charset="0"/>
              </a:rPr>
              <a:t> (</a:t>
            </a:r>
            <a:r>
              <a:rPr lang="it-IT">
                <a:latin typeface="Arial" charset="0"/>
              </a:rPr>
              <a:t>MAP motorie) utilizzano 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energia ottenuta dall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idrolisi di ATP per compiere un lavoro e generare movimento, cioè per </a:t>
            </a:r>
            <a:r>
              <a:rPr lang="it-IT" altLang="ja-JP" b="1">
                <a:latin typeface="Arial" charset="0"/>
              </a:rPr>
              <a:t>trasportare organuli o vescicole lungo i microtubuli</a:t>
            </a:r>
          </a:p>
        </p:txBody>
      </p:sp>
      <p:sp>
        <p:nvSpPr>
          <p:cNvPr id="94215" name="Rettangolo 1"/>
          <p:cNvSpPr>
            <a:spLocks noChangeArrowheads="1"/>
          </p:cNvSpPr>
          <p:nvPr/>
        </p:nvSpPr>
        <p:spPr bwMode="auto">
          <a:xfrm>
            <a:off x="107950" y="4064000"/>
            <a:ext cx="370681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it-IT">
                <a:latin typeface="Arial" charset="0"/>
                <a:sym typeface="Wingdings" charset="0"/>
              </a:rPr>
              <a:t>La </a:t>
            </a:r>
            <a:r>
              <a:rPr lang="it-IT" b="1">
                <a:latin typeface="Arial" charset="0"/>
                <a:sym typeface="Wingdings" charset="0"/>
              </a:rPr>
              <a:t>chinesina</a:t>
            </a:r>
            <a:r>
              <a:rPr lang="it-IT">
                <a:latin typeface="Arial" charset="0"/>
                <a:sym typeface="Wingdings" charset="0"/>
              </a:rPr>
              <a:t> è una pt. che muove gli organuli cellulari o vescicole verso il lato + dei microtubuli</a:t>
            </a:r>
            <a:r>
              <a:rPr lang="en-GB">
                <a:latin typeface="Arial" charset="0"/>
              </a:rPr>
              <a:t>  (moto anterogrado)(neuroni: trasporto vescicole negli assoni)</a:t>
            </a:r>
            <a:endParaRPr lang="it-IT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Immagine 1" descr="Kinesin_walk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76275"/>
            <a:ext cx="73025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40"/>
          <a:stretch>
            <a:fillRect/>
          </a:stretch>
        </p:blipFill>
        <p:spPr bwMode="auto">
          <a:xfrm>
            <a:off x="3995738" y="1196975"/>
            <a:ext cx="4637087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6259" name="Text Box 6"/>
          <p:cNvSpPr txBox="1">
            <a:spLocks noChangeArrowheads="1"/>
          </p:cNvSpPr>
          <p:nvPr/>
        </p:nvSpPr>
        <p:spPr bwMode="auto">
          <a:xfrm>
            <a:off x="-36513" y="620713"/>
            <a:ext cx="9251951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>
                <a:latin typeface="Arial" charset="0"/>
              </a:rPr>
              <a:t>MOVIMENTO E TRASPORTO DI CORPI ALL’INTERNO DELLA CELLULA</a:t>
            </a:r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AB93B86E-3CC4-2D40-B73A-42DC518D5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3213100"/>
            <a:ext cx="4859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it-IT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/>
            <a:endParaRPr lang="en-US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96261" name="Rectangle 9"/>
          <p:cNvSpPr>
            <a:spLocks noChangeArrowheads="1"/>
          </p:cNvSpPr>
          <p:nvPr/>
        </p:nvSpPr>
        <p:spPr bwMode="auto">
          <a:xfrm>
            <a:off x="0" y="2205038"/>
            <a:ext cx="39243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it-IT" sz="3200">
                <a:latin typeface="Arial" charset="0"/>
                <a:sym typeface="Wingdings" charset="0"/>
              </a:rPr>
              <a:t>La </a:t>
            </a:r>
            <a:r>
              <a:rPr lang="it-IT" sz="3200" b="1">
                <a:latin typeface="Arial" charset="0"/>
                <a:sym typeface="Wingdings" charset="0"/>
              </a:rPr>
              <a:t>dineina</a:t>
            </a:r>
            <a:r>
              <a:rPr lang="it-IT" sz="3200">
                <a:latin typeface="Arial" charset="0"/>
                <a:sym typeface="Wingdings" charset="0"/>
              </a:rPr>
              <a:t> effettua il trasporto retrogrado (da + a -) 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068638"/>
            <a:ext cx="53530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1275"/>
            <a:ext cx="648017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2908300"/>
            <a:ext cx="36703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sp>
        <p:nvSpPr>
          <p:cNvPr id="98306" name="Rectangle 3"/>
          <p:cNvSpPr>
            <a:spLocks noChangeArrowheads="1"/>
          </p:cNvSpPr>
          <p:nvPr/>
        </p:nvSpPr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I tessuti animali non sono formati solo da cellule ma da cellule immerse nella </a:t>
            </a:r>
            <a:r>
              <a:rPr lang="it-IT" b="1">
                <a:latin typeface="Arial" charset="0"/>
              </a:rPr>
              <a:t>matrice extracellulare</a:t>
            </a:r>
            <a:r>
              <a:rPr lang="it-IT">
                <a:latin typeface="Arial" charset="0"/>
              </a:rPr>
              <a:t>.</a:t>
            </a:r>
          </a:p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Molto abbondante nei tessuti connettivi, che formano 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impalcatura del corpo dei vertebrati.</a:t>
            </a:r>
          </a:p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La matrice viene prodotta dalle cellule che vi sono immerse: i fibroblasti, gli osteoblasti (osso), i condroblasti (cartilagine).</a:t>
            </a:r>
          </a:p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La MATRICE EXTRACELLULARE, un </a:t>
            </a:r>
            <a:r>
              <a:rPr lang="ja-JP" altLang="it-IT">
                <a:latin typeface="Arial" charset="0"/>
              </a:rPr>
              <a:t>“</a:t>
            </a:r>
            <a:r>
              <a:rPr lang="it-IT" altLang="ja-JP">
                <a:latin typeface="Arial" charset="0"/>
              </a:rPr>
              <a:t>gel</a:t>
            </a:r>
            <a:r>
              <a:rPr lang="ja-JP" altLang="it-IT">
                <a:latin typeface="Arial" charset="0"/>
              </a:rPr>
              <a:t>”</a:t>
            </a:r>
            <a:r>
              <a:rPr lang="it-IT" altLang="ja-JP">
                <a:latin typeface="Arial" charset="0"/>
              </a:rPr>
              <a:t>, un insieme di strutture con funzioni importantissime nei diversi tessuti, quali: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Sostegno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Adesione tra cellule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Motilità</a:t>
            </a:r>
            <a:r>
              <a:rPr lang="it-IT" altLang="ja-JP">
                <a:latin typeface="Arial" charset="0"/>
              </a:rPr>
              <a:t> cellulare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Migrazione cellulare durante lo sviluppo embrionale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323850" y="760413"/>
            <a:ext cx="82804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None/>
            </a:pPr>
            <a:r>
              <a:rPr lang="it-IT" sz="3200">
                <a:latin typeface="Arial" charset="0"/>
              </a:rPr>
              <a:t>Negli animali, le principali molecole costituenti la matrice sono:</a:t>
            </a:r>
          </a:p>
          <a:p>
            <a:pPr marL="381000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3200" b="1">
                <a:latin typeface="Arial" charset="0"/>
              </a:rPr>
              <a:t>Sostanza fondamentale/amorfa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>
                <a:latin typeface="Arial" charset="0"/>
              </a:rPr>
              <a:t>Fase disperdente acquosa + </a:t>
            </a:r>
            <a:r>
              <a:rPr lang="it-IT" sz="2800" b="1">
                <a:latin typeface="Arial" charset="0"/>
              </a:rPr>
              <a:t>proteoglicani, </a:t>
            </a:r>
            <a:r>
              <a:rPr lang="it-IT" sz="2800">
                <a:latin typeface="Arial" charset="0"/>
              </a:rPr>
              <a:t>glicoproteine non strutturali, diversi soluti</a:t>
            </a:r>
          </a:p>
          <a:p>
            <a:pPr marL="381000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3200" b="1">
                <a:latin typeface="Arial" charset="0"/>
              </a:rPr>
              <a:t>Componente fibrillare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Proteine fibrose strutturali</a:t>
            </a:r>
            <a:r>
              <a:rPr lang="it-IT" sz="2800">
                <a:latin typeface="Arial" charset="0"/>
              </a:rPr>
              <a:t>: </a:t>
            </a:r>
            <a:r>
              <a:rPr lang="it-IT" sz="2800">
                <a:solidFill>
                  <a:srgbClr val="000000"/>
                </a:solidFill>
                <a:latin typeface="Arial" charset="0"/>
              </a:rPr>
              <a:t>collageni, …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>
                <a:latin typeface="Arial" charset="0"/>
              </a:rPr>
              <a:t>Glicoproteine fibrose adesive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>
                <a:latin typeface="Arial" charset="0"/>
              </a:rPr>
              <a:t>Glicoproteine di collegamento del complesso collagene proteoglicani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  <p:pic>
        <p:nvPicPr>
          <p:cNvPr id="21506" name="Picture 8" descr="F04-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749300"/>
            <a:ext cx="7921625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>
            <a:extLst>
              <a:ext uri="{FF2B5EF4-FFF2-40B4-BE49-F238E27FC236}">
                <a16:creationId xmlns:a16="http://schemas.microsoft.com/office/drawing/2014/main" id="{CE8D2E06-A830-DB4C-8606-457A67EAB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360363"/>
            <a:ext cx="8677275" cy="60928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>
                <a:latin typeface="Arial" charset="0"/>
              </a:rPr>
              <a:t>Proteine a cui sono unite covalentemente lunghe catene di disaccaridi ripetuti e di natura acida (glicosamminoglicani, GAG).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>
                <a:latin typeface="Arial" charset="0"/>
              </a:rPr>
              <a:t>Formano un gel molto idratato in cui sono immerse le proteine fibrose. 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>
                <a:latin typeface="Arial" charset="0"/>
              </a:rPr>
              <a:t> 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i="1">
                <a:latin typeface="Arial" charset="0"/>
              </a:rPr>
              <a:t>Nucleo formato da un polipeptide ad alto PM.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i="1">
                <a:latin typeface="Arial" charset="0"/>
              </a:rPr>
              <a:t>Legate al nucleo catene saccaridiche (800 residui di zuccheri con gruppi solforici).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i="1">
                <a:latin typeface="Arial" charset="0"/>
              </a:rPr>
              <a:t>Diversi proteoglicani legati a acido ialuronico (aggrecano)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 i="1">
              <a:latin typeface="Arial" charset="0"/>
            </a:endParaRPr>
          </a:p>
        </p:txBody>
      </p:sp>
      <p:pic>
        <p:nvPicPr>
          <p:cNvPr id="10035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87663"/>
            <a:ext cx="4435475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 b="1">
                <a:solidFill>
                  <a:schemeClr val="bg1"/>
                </a:solidFill>
                <a:latin typeface="Arial" charset="0"/>
              </a:rPr>
              <a:t>PROTEOGLICANI</a:t>
            </a:r>
            <a:endParaRPr lang="it-IT" sz="28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692150"/>
            <a:ext cx="4464051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 b="1">
                <a:solidFill>
                  <a:schemeClr val="bg1"/>
                </a:solidFill>
                <a:latin typeface="Arial" charset="0"/>
              </a:rPr>
              <a:t>PROTEOGLICANI</a:t>
            </a:r>
            <a:endParaRPr lang="it-IT" sz="28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6258" name="Rectangl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71500"/>
            <a:ext cx="8966200" cy="63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pic>
        <p:nvPicPr>
          <p:cNvPr id="102402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89138"/>
            <a:ext cx="3995738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284538"/>
            <a:ext cx="42306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CasellaDiTesto 6"/>
          <p:cNvSpPr txBox="1">
            <a:spLocks noChangeArrowheads="1"/>
          </p:cNvSpPr>
          <p:nvPr/>
        </p:nvSpPr>
        <p:spPr bwMode="auto">
          <a:xfrm>
            <a:off x="3492500" y="3629025"/>
            <a:ext cx="12954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Sintesi RER</a:t>
            </a:r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r>
              <a:rPr lang="it-IT" sz="1400"/>
              <a:t>Processamento nella ECM</a:t>
            </a:r>
          </a:p>
        </p:txBody>
      </p:sp>
      <p:sp>
        <p:nvSpPr>
          <p:cNvPr id="102405" name="CasellaDiTesto 1"/>
          <p:cNvSpPr txBox="1">
            <a:spLocks noChangeArrowheads="1"/>
          </p:cNvSpPr>
          <p:nvPr/>
        </p:nvSpPr>
        <p:spPr bwMode="auto">
          <a:xfrm>
            <a:off x="34925" y="3933825"/>
            <a:ext cx="1728788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3 catene α formano elica sinistrorsa</a:t>
            </a:r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r>
              <a:rPr lang="it-IT" sz="1400"/>
              <a:t>Diversi monomeri formano moltissime combinazioni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566C5B58-0F3E-C046-ABBC-28F5F5EA3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713"/>
            <a:ext cx="5940425" cy="60928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b="1">
                <a:latin typeface="Arial" charset="0"/>
              </a:rPr>
              <a:t>Proteine fibrose strutturali</a:t>
            </a:r>
            <a:r>
              <a:rPr lang="it-IT">
                <a:latin typeface="Arial" charset="0"/>
              </a:rPr>
              <a:t>: </a:t>
            </a:r>
            <a:r>
              <a:rPr lang="it-IT" b="1">
                <a:solidFill>
                  <a:srgbClr val="0000FF"/>
                </a:solidFill>
                <a:latin typeface="Arial" charset="0"/>
              </a:rPr>
              <a:t>COLLAGENI </a:t>
            </a: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50% proteine totali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Alto contenuto di Pro e Gli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Costituiscono fibre molto resistenti alla trazione, flessibili, ma inestensibili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000" i="1">
                <a:latin typeface="Arial" charset="0"/>
              </a:rPr>
              <a:t>Osteogenesi imperfecta 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000" i="1">
                <a:latin typeface="Arial" charset="0"/>
              </a:rPr>
              <a:t>(mutazioni geni collagene)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pic>
        <p:nvPicPr>
          <p:cNvPr id="10342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2852738"/>
            <a:ext cx="31321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-323850" y="836613"/>
            <a:ext cx="87122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 b="1">
                <a:latin typeface="Arial" charset="0"/>
              </a:rPr>
              <a:t>Proteine fibrose strutturali</a:t>
            </a:r>
            <a:r>
              <a:rPr lang="it-IT" sz="2800">
                <a:latin typeface="Arial" charset="0"/>
              </a:rPr>
              <a:t>: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 sz="2800" b="1">
              <a:latin typeface="Arial" charset="0"/>
            </a:endParaRP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Fibronectina</a:t>
            </a:r>
            <a:r>
              <a:rPr lang="it-IT" sz="2800">
                <a:latin typeface="Arial" charset="0"/>
              </a:rPr>
              <a:t>: grande clicoproteina con ruolo di adesione cellula-matrice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Elastina</a:t>
            </a:r>
            <a:r>
              <a:rPr lang="it-IT" sz="2800">
                <a:latin typeface="Arial" charset="0"/>
              </a:rPr>
              <a:t>: grande proteina idrofobica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>
                <a:latin typeface="Arial" charset="0"/>
              </a:rPr>
              <a:t>	con proprietà elastiche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Laminina</a:t>
            </a:r>
            <a:r>
              <a:rPr lang="it-IT" sz="2800">
                <a:latin typeface="Arial" charset="0"/>
              </a:rPr>
              <a:t>: lamina basale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Fibrillina</a:t>
            </a:r>
            <a:r>
              <a:rPr lang="it-IT" sz="2800">
                <a:latin typeface="Arial" charset="0"/>
              </a:rPr>
              <a:t>: grande proteina che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>
                <a:latin typeface="Arial" charset="0"/>
              </a:rPr>
              <a:t>	lega elastina e ne mantiene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>
                <a:latin typeface="Arial" charset="0"/>
              </a:rPr>
              <a:t>	integrità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02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pic>
        <p:nvPicPr>
          <p:cNvPr id="104450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4825"/>
            <a:ext cx="910907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1033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zh-TW" sz="2800">
                <a:latin typeface="Arial" charset="0"/>
                <a:ea typeface="新細明體" charset="0"/>
                <a:cs typeface="新細明體" charset="0"/>
              </a:rPr>
              <a:t>La matrice cellulare prodotta dalle cellule renali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sp>
        <p:nvSpPr>
          <p:cNvPr id="10547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zh-TW" sz="2800">
                <a:latin typeface="Arial" charset="0"/>
                <a:ea typeface="新細明體" charset="0"/>
                <a:cs typeface="新細明體" charset="0"/>
              </a:rPr>
              <a:t>Il tessuto connettivo</a:t>
            </a:r>
          </a:p>
        </p:txBody>
      </p:sp>
      <p:pic>
        <p:nvPicPr>
          <p:cNvPr id="105475" name="Picture 6" descr="ch19f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05000"/>
            <a:ext cx="6913563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b="1">
                <a:solidFill>
                  <a:schemeClr val="bg1"/>
                </a:solidFill>
                <a:latin typeface="Arial" charset="0"/>
              </a:rPr>
              <a:t>SISTEMI DI ADESIONE INTERCELLULARE</a:t>
            </a:r>
          </a:p>
        </p:txBody>
      </p:sp>
      <p:pic>
        <p:nvPicPr>
          <p:cNvPr id="1064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4"/>
          <a:stretch>
            <a:fillRect/>
          </a:stretch>
        </p:blipFill>
        <p:spPr bwMode="auto">
          <a:xfrm>
            <a:off x="0" y="765175"/>
            <a:ext cx="91440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b="1">
                <a:solidFill>
                  <a:schemeClr val="bg1"/>
                </a:solidFill>
                <a:latin typeface="Arial" charset="0"/>
              </a:rPr>
              <a:t>SISTEMI DI ADESIONE INTERCELLULARE</a:t>
            </a:r>
          </a:p>
        </p:txBody>
      </p:sp>
      <p:pic>
        <p:nvPicPr>
          <p:cNvPr id="1075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700213"/>
            <a:ext cx="321151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30067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7"/>
          <p:cNvSpPr txBox="1">
            <a:spLocks noChangeArrowheads="1"/>
          </p:cNvSpPr>
          <p:nvPr/>
        </p:nvSpPr>
        <p:spPr bwMode="auto">
          <a:xfrm>
            <a:off x="215900" y="636588"/>
            <a:ext cx="860425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Giunzioni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Occludenti					Di ancoraggio 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														(Aderenti)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  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GAP	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sz="1600">
                <a:latin typeface="Arial" charset="0"/>
              </a:rPr>
              <a:t>Occludine e claudine				caderine, catenine, legate a Vinculina e actina citoscheletrica	</a:t>
            </a:r>
            <a:r>
              <a:rPr lang="en-GB" sz="2400" b="1">
                <a:latin typeface="Arial" charset="0"/>
              </a:rPr>
              <a:t>		</a:t>
            </a:r>
            <a:endParaRPr lang="en-US" sz="2400" b="1">
              <a:latin typeface="Arial" charset="0"/>
            </a:endParaRPr>
          </a:p>
        </p:txBody>
      </p:sp>
      <p:pic>
        <p:nvPicPr>
          <p:cNvPr id="1075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"/>
          <a:stretch>
            <a:fillRect/>
          </a:stretch>
        </p:blipFill>
        <p:spPr bwMode="auto">
          <a:xfrm>
            <a:off x="2808288" y="2924175"/>
            <a:ext cx="32766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b="1">
                <a:solidFill>
                  <a:schemeClr val="bg1"/>
                </a:solidFill>
                <a:latin typeface="Arial" charset="0"/>
              </a:rPr>
              <a:t>SISTEMI DI ADESIONE INTERCELLULARE</a:t>
            </a:r>
          </a:p>
        </p:txBody>
      </p:sp>
      <p:sp>
        <p:nvSpPr>
          <p:cNvPr id="108546" name="Text Box 7"/>
          <p:cNvSpPr txBox="1">
            <a:spLocks noChangeArrowheads="1"/>
          </p:cNvSpPr>
          <p:nvPr/>
        </p:nvSpPr>
        <p:spPr bwMode="auto">
          <a:xfrm>
            <a:off x="215900" y="636588"/>
            <a:ext cx="8604250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sz="2400" b="1">
                <a:latin typeface="Arial" charset="0"/>
              </a:rPr>
              <a:t>Desmosoma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sz="1600">
                <a:latin typeface="Arial" charset="0"/>
              </a:rPr>
              <a:t>	</a:t>
            </a:r>
            <a:r>
              <a:rPr lang="en-GB" sz="2400" b="1">
                <a:latin typeface="Arial" charset="0"/>
              </a:rPr>
              <a:t>		</a:t>
            </a:r>
            <a:endParaRPr lang="en-US" sz="2400" b="1">
              <a:latin typeface="Arial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F682F00-8807-B449-805A-86C36F981830}"/>
              </a:ext>
            </a:extLst>
          </p:cNvPr>
          <p:cNvSpPr/>
          <p:nvPr/>
        </p:nvSpPr>
        <p:spPr>
          <a:xfrm>
            <a:off x="539750" y="5084763"/>
            <a:ext cx="8135938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dirty="0">
                <a:latin typeface="Arial"/>
                <a:cs typeface="Arial"/>
              </a:rPr>
              <a:t>Placca citoplasmatica composta da </a:t>
            </a:r>
            <a:r>
              <a:rPr lang="it-IT" sz="2000" dirty="0" err="1">
                <a:latin typeface="Arial"/>
                <a:cs typeface="Arial"/>
              </a:rPr>
              <a:t>desmoplachina</a:t>
            </a:r>
            <a:r>
              <a:rPr lang="it-IT" sz="2000" dirty="0">
                <a:latin typeface="Arial"/>
                <a:cs typeface="Arial"/>
              </a:rPr>
              <a:t>, </a:t>
            </a:r>
            <a:r>
              <a:rPr lang="it-IT" sz="2000" dirty="0" err="1">
                <a:latin typeface="Arial"/>
                <a:cs typeface="Arial"/>
              </a:rPr>
              <a:t>plectina</a:t>
            </a:r>
            <a:r>
              <a:rPr lang="it-IT" sz="2000" dirty="0">
                <a:latin typeface="Arial"/>
                <a:cs typeface="Arial"/>
              </a:rPr>
              <a:t> e </a:t>
            </a:r>
            <a:r>
              <a:rPr lang="it-IT" sz="2000" dirty="0" err="1">
                <a:latin typeface="Arial"/>
                <a:cs typeface="Arial"/>
              </a:rPr>
              <a:t>placoglobina</a:t>
            </a:r>
            <a:r>
              <a:rPr lang="it-IT" sz="2000" dirty="0">
                <a:latin typeface="Arial"/>
                <a:cs typeface="Arial"/>
              </a:rPr>
              <a:t>, che legano anche le proteine integrali di membrana </a:t>
            </a:r>
            <a:r>
              <a:rPr lang="it-IT" sz="2000" dirty="0" err="1">
                <a:latin typeface="Arial"/>
                <a:cs typeface="Arial"/>
              </a:rPr>
              <a:t>desmocollina</a:t>
            </a:r>
            <a:r>
              <a:rPr lang="it-IT" sz="2000" dirty="0">
                <a:latin typeface="Arial"/>
                <a:cs typeface="Arial"/>
              </a:rPr>
              <a:t> e </a:t>
            </a:r>
            <a:r>
              <a:rPr lang="it-IT" sz="2000" dirty="0" err="1">
                <a:latin typeface="Arial"/>
                <a:cs typeface="Arial"/>
              </a:rPr>
              <a:t>desmogleina</a:t>
            </a:r>
            <a:r>
              <a:rPr lang="it-IT" sz="2000" dirty="0">
                <a:latin typeface="Arial"/>
                <a:cs typeface="Arial"/>
              </a:rPr>
              <a:t>, si lega ai filamenti intermedi di cheratina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dirty="0">
                <a:latin typeface="Arial"/>
                <a:cs typeface="Arial"/>
              </a:rPr>
              <a:t>ARVD e malattie della pelle</a:t>
            </a:r>
          </a:p>
          <a:p>
            <a:pPr eaLnBrk="1" hangingPunct="1">
              <a:defRPr/>
            </a:pPr>
            <a:r>
              <a:rPr lang="it-IT" sz="1800" dirty="0">
                <a:latin typeface="Arial"/>
                <a:cs typeface="Arial"/>
              </a:rPr>
              <a:t> </a:t>
            </a:r>
          </a:p>
        </p:txBody>
      </p:sp>
      <p:pic>
        <p:nvPicPr>
          <p:cNvPr id="108548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668972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916113"/>
            <a:ext cx="450691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0" y="671513"/>
            <a:ext cx="45720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</a:pPr>
            <a:r>
              <a:rPr lang="it-IT">
                <a:latin typeface="Arial" charset="0"/>
              </a:rPr>
              <a:t>Nelle cellule eucariotiche si trovano: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>
                <a:solidFill>
                  <a:srgbClr val="FF3300"/>
                </a:solidFill>
                <a:latin typeface="Arial" charset="0"/>
              </a:rPr>
              <a:t>ribosomi adesi al reticolo endoplasmatico</a:t>
            </a:r>
            <a:r>
              <a:rPr lang="it-IT">
                <a:latin typeface="Arial" charset="0"/>
              </a:rPr>
              <a:t>;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>
                <a:solidFill>
                  <a:srgbClr val="FF0000"/>
                </a:solidFill>
                <a:latin typeface="Arial" charset="0"/>
              </a:rPr>
              <a:t>ribosomi liberi nel citoplasma</a:t>
            </a:r>
            <a:r>
              <a:rPr lang="it-IT">
                <a:latin typeface="Arial" charset="0"/>
              </a:rPr>
              <a:t>, che sintetizzano le proteine che rimangono nella cellula  (proteine citoplasmatiche strutturali e funzionali)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>
                <a:solidFill>
                  <a:srgbClr val="006699"/>
                </a:solidFill>
                <a:latin typeface="Arial" charset="0"/>
              </a:rPr>
              <a:t>Ribosomi di mitocondri e cloroplasti</a:t>
            </a:r>
            <a:r>
              <a:rPr lang="it-IT">
                <a:latin typeface="Arial" charset="0"/>
              </a:rPr>
              <a:t>, organuli che sono in grado di sintetizzare proteine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13014</TotalTime>
  <Words>4187</Words>
  <Application>Microsoft Macintosh PowerPoint</Application>
  <PresentationFormat>Presentazione su schermo (4:3)</PresentationFormat>
  <Paragraphs>624</Paragraphs>
  <Slides>88</Slides>
  <Notes>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88</vt:i4>
      </vt:variant>
    </vt:vector>
  </HeadingPairs>
  <TitlesOfParts>
    <vt:vector size="96" baseType="lpstr">
      <vt:lpstr>Arial</vt:lpstr>
      <vt:lpstr>Symbol</vt:lpstr>
      <vt:lpstr>Times</vt:lpstr>
      <vt:lpstr>Times New Roman</vt:lpstr>
      <vt:lpstr>Wingdings</vt:lpstr>
      <vt:lpstr>Struttura predefinita</vt:lpstr>
      <vt:lpstr>CorelDRAW</vt:lpstr>
      <vt:lpstr>Bitmap Image</vt:lpstr>
      <vt:lpstr>  Laurea Triennale in Ottica e Optometria  CORSO DI BIOLOGIA  Prof. Stefania Bortoluzzi  40 ore di lezione frontale 16 ore di esercitazione  Aula P2B Paolotti Mercoledì e Giovedì 10:30-12:15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matrice cellulare prodotta dalle cellule renali</vt:lpstr>
      <vt:lpstr>Il tessuto connettivo</vt:lpstr>
      <vt:lpstr>Presentazione standard di PowerPoint</vt:lpstr>
      <vt:lpstr>Presentazione standard di PowerPoint</vt:lpstr>
      <vt:lpstr>Presentazione standard di PowerPoint</vt:lpstr>
    </vt:vector>
  </TitlesOfParts>
  <Manager/>
  <Company>BioPD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BIOLOGIA Programma </dc:title>
  <dc:subject/>
  <dc:creator>stefania</dc:creator>
  <cp:keywords/>
  <dc:description/>
  <cp:lastModifiedBy>Microsoft Office User</cp:lastModifiedBy>
  <cp:revision>162</cp:revision>
  <dcterms:created xsi:type="dcterms:W3CDTF">2011-11-22T08:58:40Z</dcterms:created>
  <dcterms:modified xsi:type="dcterms:W3CDTF">2021-11-10T13:47:00Z</dcterms:modified>
  <cp:category/>
</cp:coreProperties>
</file>