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85" r:id="rId4"/>
    <p:sldId id="276" r:id="rId5"/>
    <p:sldId id="293" r:id="rId6"/>
    <p:sldId id="290" r:id="rId7"/>
    <p:sldId id="291" r:id="rId8"/>
    <p:sldId id="289" r:id="rId9"/>
    <p:sldId id="278" r:id="rId10"/>
    <p:sldId id="287" r:id="rId11"/>
    <p:sldId id="279" r:id="rId12"/>
    <p:sldId id="292" r:id="rId13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2"/>
    <p:restoredTop sz="86418"/>
  </p:normalViewPr>
  <p:slideViewPr>
    <p:cSldViewPr>
      <p:cViewPr varScale="1">
        <p:scale>
          <a:sx n="112" d="100"/>
          <a:sy n="112" d="100"/>
        </p:scale>
        <p:origin x="14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525E3-2494-594A-818E-A2ADC4C5D912}" type="doc">
      <dgm:prSet loTypeId="urn:microsoft.com/office/officeart/2005/8/layout/chevron1" loCatId="" qsTypeId="urn:microsoft.com/office/officeart/2005/8/quickstyle/simple1" qsCatId="simple" csTypeId="urn:microsoft.com/office/officeart/2005/8/colors/colorful5" csCatId="colorful" phldr="1"/>
      <dgm:spPr/>
    </dgm:pt>
    <dgm:pt modelId="{C80BC041-C375-6B4B-9E5D-E748C000D40B}">
      <dgm:prSet phldrT="[Text]" custT="1"/>
      <dgm:spPr/>
      <dgm:t>
        <a:bodyPr/>
        <a:lstStyle/>
        <a:p>
          <a:r>
            <a:rPr lang="en-US" sz="1600" b="1" dirty="0" err="1">
              <a:solidFill>
                <a:srgbClr val="002060"/>
              </a:solidFill>
            </a:rPr>
            <a:t>Scelta</a:t>
          </a:r>
          <a:r>
            <a:rPr lang="en-US" sz="1600" b="1" dirty="0">
              <a:solidFill>
                <a:srgbClr val="002060"/>
              </a:solidFill>
            </a:rPr>
            <a:t> </a:t>
          </a:r>
          <a:r>
            <a:rPr lang="en-US" sz="1600" b="1" dirty="0" err="1">
              <a:solidFill>
                <a:srgbClr val="002060"/>
              </a:solidFill>
            </a:rPr>
            <a:t>articolo</a:t>
          </a:r>
          <a:endParaRPr lang="en-US" sz="1600" b="1" dirty="0">
            <a:solidFill>
              <a:srgbClr val="002060"/>
            </a:solidFill>
          </a:endParaRPr>
        </a:p>
      </dgm:t>
    </dgm:pt>
    <dgm:pt modelId="{E21CB1C2-9D57-114F-A210-88C67EAC3200}" type="parTrans" cxnId="{961F4FA2-3B20-0942-B902-98076B39F29D}">
      <dgm:prSet/>
      <dgm:spPr/>
      <dgm:t>
        <a:bodyPr/>
        <a:lstStyle/>
        <a:p>
          <a:endParaRPr lang="en-US" sz="2400" b="1"/>
        </a:p>
      </dgm:t>
    </dgm:pt>
    <dgm:pt modelId="{18F2FDC7-07EE-B148-BE39-4754D6D1A63E}" type="sibTrans" cxnId="{961F4FA2-3B20-0942-B902-98076B39F29D}">
      <dgm:prSet/>
      <dgm:spPr/>
      <dgm:t>
        <a:bodyPr/>
        <a:lstStyle/>
        <a:p>
          <a:endParaRPr lang="en-US" sz="2400" b="1"/>
        </a:p>
      </dgm:t>
    </dgm:pt>
    <dgm:pt modelId="{BAD43584-15CB-C048-A955-0D64F940DBAF}">
      <dgm:prSet phldrT="[Text]" custT="1"/>
      <dgm:spPr/>
      <dgm:t>
        <a:bodyPr/>
        <a:lstStyle/>
        <a:p>
          <a:r>
            <a:rPr lang="en-US" sz="1400" b="1" dirty="0">
              <a:solidFill>
                <a:srgbClr val="002060"/>
              </a:solidFill>
            </a:rPr>
            <a:t>Studio e </a:t>
          </a:r>
          <a:r>
            <a:rPr lang="en-US" sz="1400" b="1" dirty="0" err="1">
              <a:solidFill>
                <a:srgbClr val="002060"/>
              </a:solidFill>
            </a:rPr>
            <a:t>discussione</a:t>
          </a:r>
          <a:r>
            <a:rPr lang="en-US" sz="1400" b="1" dirty="0">
              <a:solidFill>
                <a:srgbClr val="002060"/>
              </a:solidFill>
            </a:rPr>
            <a:t> in </a:t>
          </a:r>
          <a:r>
            <a:rPr lang="en-US" sz="1400" b="1" dirty="0" err="1">
              <a:solidFill>
                <a:srgbClr val="002060"/>
              </a:solidFill>
            </a:rPr>
            <a:t>gruppo</a:t>
          </a:r>
          <a:r>
            <a:rPr lang="en-US" sz="1400" b="1" dirty="0">
              <a:solidFill>
                <a:srgbClr val="002060"/>
              </a:solidFill>
            </a:rPr>
            <a:t> e con </a:t>
          </a:r>
          <a:r>
            <a:rPr lang="en-US" sz="1400" b="1" dirty="0" err="1">
              <a:solidFill>
                <a:srgbClr val="002060"/>
              </a:solidFill>
            </a:rPr>
            <a:t>docenti</a:t>
          </a:r>
          <a:endParaRPr lang="en-US" sz="1400" b="1" dirty="0">
            <a:solidFill>
              <a:srgbClr val="002060"/>
            </a:solidFill>
          </a:endParaRPr>
        </a:p>
      </dgm:t>
    </dgm:pt>
    <dgm:pt modelId="{3601ECCB-A7D6-D749-8146-5BCDF0F2AAD4}" type="parTrans" cxnId="{9625CC8C-84A2-E14C-AF49-C05F29C06894}">
      <dgm:prSet/>
      <dgm:spPr/>
      <dgm:t>
        <a:bodyPr/>
        <a:lstStyle/>
        <a:p>
          <a:endParaRPr lang="en-US" sz="2400" b="1"/>
        </a:p>
      </dgm:t>
    </dgm:pt>
    <dgm:pt modelId="{FAC94CD4-5AEC-3247-8DA2-10D0307F4E10}" type="sibTrans" cxnId="{9625CC8C-84A2-E14C-AF49-C05F29C06894}">
      <dgm:prSet/>
      <dgm:spPr/>
      <dgm:t>
        <a:bodyPr/>
        <a:lstStyle/>
        <a:p>
          <a:endParaRPr lang="en-US" sz="2400" b="1"/>
        </a:p>
      </dgm:t>
    </dgm:pt>
    <dgm:pt modelId="{68C6F92F-F816-EE4D-AA12-541DDDD13410}">
      <dgm:prSet phldrT="[Text]" custT="1"/>
      <dgm:spPr/>
      <dgm:t>
        <a:bodyPr/>
        <a:lstStyle/>
        <a:p>
          <a:r>
            <a:rPr lang="en-US" sz="1600" b="1" dirty="0">
              <a:solidFill>
                <a:srgbClr val="002060"/>
              </a:solidFill>
            </a:rPr>
            <a:t>PPT</a:t>
          </a:r>
        </a:p>
      </dgm:t>
    </dgm:pt>
    <dgm:pt modelId="{338752F6-B9B6-5F4B-B2C2-E716DFE65A1A}" type="parTrans" cxnId="{295EFEE2-DD4E-D849-BB6C-DFCFC41F35AC}">
      <dgm:prSet/>
      <dgm:spPr/>
      <dgm:t>
        <a:bodyPr/>
        <a:lstStyle/>
        <a:p>
          <a:endParaRPr lang="en-US" sz="2400" b="1"/>
        </a:p>
      </dgm:t>
    </dgm:pt>
    <dgm:pt modelId="{3113321A-ABE4-3B42-9B81-4D9C34761723}" type="sibTrans" cxnId="{295EFEE2-DD4E-D849-BB6C-DFCFC41F35AC}">
      <dgm:prSet/>
      <dgm:spPr/>
      <dgm:t>
        <a:bodyPr/>
        <a:lstStyle/>
        <a:p>
          <a:endParaRPr lang="en-US" sz="2400" b="1"/>
        </a:p>
      </dgm:t>
    </dgm:pt>
    <dgm:pt modelId="{89B763D3-2771-774C-8FBC-15841110A3DC}">
      <dgm:prSet phldrT="[Text]" custT="1"/>
      <dgm:spPr/>
      <dgm:t>
        <a:bodyPr/>
        <a:lstStyle/>
        <a:p>
          <a:r>
            <a:rPr lang="en-US" sz="1400" b="1" dirty="0" err="1"/>
            <a:t>Presentazione</a:t>
          </a:r>
          <a:r>
            <a:rPr lang="en-US" sz="1400" b="1" dirty="0"/>
            <a:t> 15 </a:t>
          </a:r>
          <a:r>
            <a:rPr lang="en-US" sz="1400" b="1" dirty="0" err="1"/>
            <a:t>minuti</a:t>
          </a:r>
          <a:endParaRPr lang="en-US" sz="1400" b="1" dirty="0"/>
        </a:p>
      </dgm:t>
    </dgm:pt>
    <dgm:pt modelId="{840F9E44-57D8-BB42-8F70-F9307D4E3160}" type="parTrans" cxnId="{CF8F53C2-AFFF-7F4E-A6D1-9A58579772B4}">
      <dgm:prSet/>
      <dgm:spPr/>
      <dgm:t>
        <a:bodyPr/>
        <a:lstStyle/>
        <a:p>
          <a:endParaRPr lang="en-US" sz="2400" b="1"/>
        </a:p>
      </dgm:t>
    </dgm:pt>
    <dgm:pt modelId="{EB79753A-4791-4144-810B-CF6E9D744074}" type="sibTrans" cxnId="{CF8F53C2-AFFF-7F4E-A6D1-9A58579772B4}">
      <dgm:prSet/>
      <dgm:spPr/>
      <dgm:t>
        <a:bodyPr/>
        <a:lstStyle/>
        <a:p>
          <a:endParaRPr lang="en-US" sz="2400" b="1"/>
        </a:p>
      </dgm:t>
    </dgm:pt>
    <dgm:pt modelId="{050A1026-B10C-FB46-AD55-7537626571E9}">
      <dgm:prSet phldrT="[Text]" custT="1"/>
      <dgm:spPr/>
      <dgm:t>
        <a:bodyPr/>
        <a:lstStyle/>
        <a:p>
          <a:r>
            <a:rPr lang="en-US" sz="1400" b="1" dirty="0" err="1"/>
            <a:t>Discussione</a:t>
          </a:r>
          <a:r>
            <a:rPr lang="en-US" sz="1400" b="1" dirty="0"/>
            <a:t> </a:t>
          </a:r>
          <a:r>
            <a:rPr lang="en-US" sz="1400" b="1" dirty="0" err="1"/>
            <a:t>collegiale</a:t>
          </a:r>
          <a:endParaRPr lang="en-US" sz="1400" b="1" dirty="0"/>
        </a:p>
      </dgm:t>
    </dgm:pt>
    <dgm:pt modelId="{1FBA7CB3-7B46-DF4D-8679-4CB4FA0CC166}" type="parTrans" cxnId="{03634964-8825-F240-A616-6C9AEADE464B}">
      <dgm:prSet/>
      <dgm:spPr/>
      <dgm:t>
        <a:bodyPr/>
        <a:lstStyle/>
        <a:p>
          <a:endParaRPr lang="en-US" sz="2400" b="1"/>
        </a:p>
      </dgm:t>
    </dgm:pt>
    <dgm:pt modelId="{7D07D919-75FD-AF45-8887-F1A7D3C5AB1B}" type="sibTrans" cxnId="{03634964-8825-F240-A616-6C9AEADE464B}">
      <dgm:prSet/>
      <dgm:spPr/>
      <dgm:t>
        <a:bodyPr/>
        <a:lstStyle/>
        <a:p>
          <a:endParaRPr lang="en-US" sz="2400" b="1"/>
        </a:p>
      </dgm:t>
    </dgm:pt>
    <dgm:pt modelId="{9EA3024E-CD20-CB47-9EEA-0E64497ACF78}" type="pres">
      <dgm:prSet presAssocID="{AB6525E3-2494-594A-818E-A2ADC4C5D912}" presName="Name0" presStyleCnt="0">
        <dgm:presLayoutVars>
          <dgm:dir/>
          <dgm:animLvl val="lvl"/>
          <dgm:resizeHandles val="exact"/>
        </dgm:presLayoutVars>
      </dgm:prSet>
      <dgm:spPr/>
    </dgm:pt>
    <dgm:pt modelId="{97ED2319-0481-2543-8D5C-A28C793B0410}" type="pres">
      <dgm:prSet presAssocID="{C80BC041-C375-6B4B-9E5D-E748C000D40B}" presName="parTxOnly" presStyleLbl="node1" presStyleIdx="0" presStyleCnt="5" custScaleY="124606" custLinFactNeighborX="-1232" custLinFactNeighborY="-1945">
        <dgm:presLayoutVars>
          <dgm:chMax val="0"/>
          <dgm:chPref val="0"/>
          <dgm:bulletEnabled val="1"/>
        </dgm:presLayoutVars>
      </dgm:prSet>
      <dgm:spPr/>
    </dgm:pt>
    <dgm:pt modelId="{5044182F-C16F-0147-BEE3-120158CA5F34}" type="pres">
      <dgm:prSet presAssocID="{18F2FDC7-07EE-B148-BE39-4754D6D1A63E}" presName="parTxOnlySpace" presStyleCnt="0"/>
      <dgm:spPr/>
    </dgm:pt>
    <dgm:pt modelId="{AFDF7658-1AEB-004F-A24C-053922B6371D}" type="pres">
      <dgm:prSet presAssocID="{BAD43584-15CB-C048-A955-0D64F940DBAF}" presName="parTxOnly" presStyleLbl="node1" presStyleIdx="1" presStyleCnt="5" custScaleX="128387" custScaleY="124606" custLinFactNeighborX="-34082" custLinFactNeighborY="-1945">
        <dgm:presLayoutVars>
          <dgm:chMax val="0"/>
          <dgm:chPref val="0"/>
          <dgm:bulletEnabled val="1"/>
        </dgm:presLayoutVars>
      </dgm:prSet>
      <dgm:spPr/>
    </dgm:pt>
    <dgm:pt modelId="{23C0B680-5199-B744-ABCA-3EB6A9771858}" type="pres">
      <dgm:prSet presAssocID="{FAC94CD4-5AEC-3247-8DA2-10D0307F4E10}" presName="parTxOnlySpace" presStyleCnt="0"/>
      <dgm:spPr/>
    </dgm:pt>
    <dgm:pt modelId="{EF9DC332-A80F-0E46-B6C9-BEDDAD2EA0D3}" type="pres">
      <dgm:prSet presAssocID="{68C6F92F-F816-EE4D-AA12-541DDDD13410}" presName="parTxOnly" presStyleLbl="node1" presStyleIdx="2" presStyleCnt="5" custScaleX="81214" custScaleY="124606" custLinFactNeighborX="-31132" custLinFactNeighborY="-1945">
        <dgm:presLayoutVars>
          <dgm:chMax val="0"/>
          <dgm:chPref val="0"/>
          <dgm:bulletEnabled val="1"/>
        </dgm:presLayoutVars>
      </dgm:prSet>
      <dgm:spPr/>
    </dgm:pt>
    <dgm:pt modelId="{7FFD73FF-FBA5-8747-8464-42EF6CFB858A}" type="pres">
      <dgm:prSet presAssocID="{3113321A-ABE4-3B42-9B81-4D9C34761723}" presName="parTxOnlySpace" presStyleCnt="0"/>
      <dgm:spPr/>
    </dgm:pt>
    <dgm:pt modelId="{9C304514-FA72-BE4D-A5F2-AB5597B8D620}" type="pres">
      <dgm:prSet presAssocID="{89B763D3-2771-774C-8FBC-15841110A3DC}" presName="parTxOnly" presStyleLbl="node1" presStyleIdx="3" presStyleCnt="5" custScaleX="130148" custScaleY="124606" custLinFactNeighborX="-57324" custLinFactNeighborY="-1945">
        <dgm:presLayoutVars>
          <dgm:chMax val="0"/>
          <dgm:chPref val="0"/>
          <dgm:bulletEnabled val="1"/>
        </dgm:presLayoutVars>
      </dgm:prSet>
      <dgm:spPr/>
    </dgm:pt>
    <dgm:pt modelId="{1B4D4F7F-AFBD-8844-80CA-2CD63DF4AF99}" type="pres">
      <dgm:prSet presAssocID="{EB79753A-4791-4144-810B-CF6E9D744074}" presName="parTxOnlySpace" presStyleCnt="0"/>
      <dgm:spPr/>
    </dgm:pt>
    <dgm:pt modelId="{C67E85F8-5B48-C048-A0F6-79F915FE2400}" type="pres">
      <dgm:prSet presAssocID="{050A1026-B10C-FB46-AD55-7537626571E9}" presName="parTxOnly" presStyleLbl="node1" presStyleIdx="4" presStyleCnt="5" custScaleX="125807" custScaleY="124606" custLinFactNeighborX="-52762" custLinFactNeighborY="-2513">
        <dgm:presLayoutVars>
          <dgm:chMax val="0"/>
          <dgm:chPref val="0"/>
          <dgm:bulletEnabled val="1"/>
        </dgm:presLayoutVars>
      </dgm:prSet>
      <dgm:spPr/>
    </dgm:pt>
  </dgm:ptLst>
  <dgm:cxnLst>
    <dgm:cxn modelId="{3D892E0C-A192-714F-96D4-283723A7B6E7}" type="presOf" srcId="{BAD43584-15CB-C048-A955-0D64F940DBAF}" destId="{AFDF7658-1AEB-004F-A24C-053922B6371D}" srcOrd="0" destOrd="0" presId="urn:microsoft.com/office/officeart/2005/8/layout/chevron1"/>
    <dgm:cxn modelId="{03634964-8825-F240-A616-6C9AEADE464B}" srcId="{AB6525E3-2494-594A-818E-A2ADC4C5D912}" destId="{050A1026-B10C-FB46-AD55-7537626571E9}" srcOrd="4" destOrd="0" parTransId="{1FBA7CB3-7B46-DF4D-8679-4CB4FA0CC166}" sibTransId="{7D07D919-75FD-AF45-8887-F1A7D3C5AB1B}"/>
    <dgm:cxn modelId="{46C4187D-2822-5341-A3A1-EB52E17927D3}" type="presOf" srcId="{C80BC041-C375-6B4B-9E5D-E748C000D40B}" destId="{97ED2319-0481-2543-8D5C-A28C793B0410}" srcOrd="0" destOrd="0" presId="urn:microsoft.com/office/officeart/2005/8/layout/chevron1"/>
    <dgm:cxn modelId="{9625CC8C-84A2-E14C-AF49-C05F29C06894}" srcId="{AB6525E3-2494-594A-818E-A2ADC4C5D912}" destId="{BAD43584-15CB-C048-A955-0D64F940DBAF}" srcOrd="1" destOrd="0" parTransId="{3601ECCB-A7D6-D749-8146-5BCDF0F2AAD4}" sibTransId="{FAC94CD4-5AEC-3247-8DA2-10D0307F4E10}"/>
    <dgm:cxn modelId="{D9C49195-692F-C44D-AFD7-8867D32AEBAB}" type="presOf" srcId="{AB6525E3-2494-594A-818E-A2ADC4C5D912}" destId="{9EA3024E-CD20-CB47-9EEA-0E64497ACF78}" srcOrd="0" destOrd="0" presId="urn:microsoft.com/office/officeart/2005/8/layout/chevron1"/>
    <dgm:cxn modelId="{C25E659F-47C0-0548-A2DC-9F9A0AFBEACC}" type="presOf" srcId="{89B763D3-2771-774C-8FBC-15841110A3DC}" destId="{9C304514-FA72-BE4D-A5F2-AB5597B8D620}" srcOrd="0" destOrd="0" presId="urn:microsoft.com/office/officeart/2005/8/layout/chevron1"/>
    <dgm:cxn modelId="{961F4FA2-3B20-0942-B902-98076B39F29D}" srcId="{AB6525E3-2494-594A-818E-A2ADC4C5D912}" destId="{C80BC041-C375-6B4B-9E5D-E748C000D40B}" srcOrd="0" destOrd="0" parTransId="{E21CB1C2-9D57-114F-A210-88C67EAC3200}" sibTransId="{18F2FDC7-07EE-B148-BE39-4754D6D1A63E}"/>
    <dgm:cxn modelId="{153989AC-3C53-3C4A-AC92-77B7581154D3}" type="presOf" srcId="{68C6F92F-F816-EE4D-AA12-541DDDD13410}" destId="{EF9DC332-A80F-0E46-B6C9-BEDDAD2EA0D3}" srcOrd="0" destOrd="0" presId="urn:microsoft.com/office/officeart/2005/8/layout/chevron1"/>
    <dgm:cxn modelId="{15191CB6-5874-ED48-BA66-DBCFDE79E094}" type="presOf" srcId="{050A1026-B10C-FB46-AD55-7537626571E9}" destId="{C67E85F8-5B48-C048-A0F6-79F915FE2400}" srcOrd="0" destOrd="0" presId="urn:microsoft.com/office/officeart/2005/8/layout/chevron1"/>
    <dgm:cxn modelId="{CF8F53C2-AFFF-7F4E-A6D1-9A58579772B4}" srcId="{AB6525E3-2494-594A-818E-A2ADC4C5D912}" destId="{89B763D3-2771-774C-8FBC-15841110A3DC}" srcOrd="3" destOrd="0" parTransId="{840F9E44-57D8-BB42-8F70-F9307D4E3160}" sibTransId="{EB79753A-4791-4144-810B-CF6E9D744074}"/>
    <dgm:cxn modelId="{295EFEE2-DD4E-D849-BB6C-DFCFC41F35AC}" srcId="{AB6525E3-2494-594A-818E-A2ADC4C5D912}" destId="{68C6F92F-F816-EE4D-AA12-541DDDD13410}" srcOrd="2" destOrd="0" parTransId="{338752F6-B9B6-5F4B-B2C2-E716DFE65A1A}" sibTransId="{3113321A-ABE4-3B42-9B81-4D9C34761723}"/>
    <dgm:cxn modelId="{82E2E7E1-CAF9-EC49-A2A3-14CF6FFA109F}" type="presParOf" srcId="{9EA3024E-CD20-CB47-9EEA-0E64497ACF78}" destId="{97ED2319-0481-2543-8D5C-A28C793B0410}" srcOrd="0" destOrd="0" presId="urn:microsoft.com/office/officeart/2005/8/layout/chevron1"/>
    <dgm:cxn modelId="{7DDDA2FB-BC7F-E443-84DB-E71753E2D4C4}" type="presParOf" srcId="{9EA3024E-CD20-CB47-9EEA-0E64497ACF78}" destId="{5044182F-C16F-0147-BEE3-120158CA5F34}" srcOrd="1" destOrd="0" presId="urn:microsoft.com/office/officeart/2005/8/layout/chevron1"/>
    <dgm:cxn modelId="{7D4E6981-722C-E842-9356-9538B3DC7200}" type="presParOf" srcId="{9EA3024E-CD20-CB47-9EEA-0E64497ACF78}" destId="{AFDF7658-1AEB-004F-A24C-053922B6371D}" srcOrd="2" destOrd="0" presId="urn:microsoft.com/office/officeart/2005/8/layout/chevron1"/>
    <dgm:cxn modelId="{AE91D01D-C085-9545-A556-7F9A94F60781}" type="presParOf" srcId="{9EA3024E-CD20-CB47-9EEA-0E64497ACF78}" destId="{23C0B680-5199-B744-ABCA-3EB6A9771858}" srcOrd="3" destOrd="0" presId="urn:microsoft.com/office/officeart/2005/8/layout/chevron1"/>
    <dgm:cxn modelId="{F656C640-9840-5B47-A0DF-F8581AD9B1AB}" type="presParOf" srcId="{9EA3024E-CD20-CB47-9EEA-0E64497ACF78}" destId="{EF9DC332-A80F-0E46-B6C9-BEDDAD2EA0D3}" srcOrd="4" destOrd="0" presId="urn:microsoft.com/office/officeart/2005/8/layout/chevron1"/>
    <dgm:cxn modelId="{209FF270-60EE-4343-BD2E-8252B165D91E}" type="presParOf" srcId="{9EA3024E-CD20-CB47-9EEA-0E64497ACF78}" destId="{7FFD73FF-FBA5-8747-8464-42EF6CFB858A}" srcOrd="5" destOrd="0" presId="urn:microsoft.com/office/officeart/2005/8/layout/chevron1"/>
    <dgm:cxn modelId="{D752B4D1-5FBB-B641-8236-161ADF49C001}" type="presParOf" srcId="{9EA3024E-CD20-CB47-9EEA-0E64497ACF78}" destId="{9C304514-FA72-BE4D-A5F2-AB5597B8D620}" srcOrd="6" destOrd="0" presId="urn:microsoft.com/office/officeart/2005/8/layout/chevron1"/>
    <dgm:cxn modelId="{63C52BBA-F203-1E41-B330-AF8A2F9F3303}" type="presParOf" srcId="{9EA3024E-CD20-CB47-9EEA-0E64497ACF78}" destId="{1B4D4F7F-AFBD-8844-80CA-2CD63DF4AF99}" srcOrd="7" destOrd="0" presId="urn:microsoft.com/office/officeart/2005/8/layout/chevron1"/>
    <dgm:cxn modelId="{86F22C8B-C5C7-AC44-A58F-DB5547220297}" type="presParOf" srcId="{9EA3024E-CD20-CB47-9EEA-0E64497ACF78}" destId="{C67E85F8-5B48-C048-A0F6-79F915FE240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D2319-0481-2543-8D5C-A28C793B0410}">
      <dsp:nvSpPr>
        <dsp:cNvPr id="0" name=""/>
        <dsp:cNvSpPr/>
      </dsp:nvSpPr>
      <dsp:spPr>
        <a:xfrm>
          <a:off x="0" y="2736305"/>
          <a:ext cx="1711860" cy="85323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002060"/>
              </a:solidFill>
            </a:rPr>
            <a:t>Scelta</a:t>
          </a:r>
          <a:r>
            <a:rPr lang="en-US" sz="1600" b="1" kern="1200" dirty="0">
              <a:solidFill>
                <a:srgbClr val="002060"/>
              </a:solidFill>
            </a:rPr>
            <a:t> </a:t>
          </a:r>
          <a:r>
            <a:rPr lang="en-US" sz="1600" b="1" kern="1200" dirty="0" err="1">
              <a:solidFill>
                <a:srgbClr val="002060"/>
              </a:solidFill>
            </a:rPr>
            <a:t>articolo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426616" y="2736305"/>
        <a:ext cx="858628" cy="853232"/>
      </dsp:txXfrm>
    </dsp:sp>
    <dsp:sp modelId="{AFDF7658-1AEB-004F-A24C-053922B6371D}">
      <dsp:nvSpPr>
        <dsp:cNvPr id="0" name=""/>
        <dsp:cNvSpPr/>
      </dsp:nvSpPr>
      <dsp:spPr>
        <a:xfrm>
          <a:off x="1484438" y="2736305"/>
          <a:ext cx="2197805" cy="853232"/>
        </a:xfrm>
        <a:prstGeom prst="chevron">
          <a:avLst/>
        </a:prstGeom>
        <a:solidFill>
          <a:schemeClr val="accent5">
            <a:hueOff val="814257"/>
            <a:satOff val="2799"/>
            <a:lumOff val="-1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</a:rPr>
            <a:t>Studio e </a:t>
          </a:r>
          <a:r>
            <a:rPr lang="en-US" sz="1400" b="1" kern="1200" dirty="0" err="1">
              <a:solidFill>
                <a:srgbClr val="002060"/>
              </a:solidFill>
            </a:rPr>
            <a:t>discussione</a:t>
          </a:r>
          <a:r>
            <a:rPr lang="en-US" sz="1400" b="1" kern="1200" dirty="0">
              <a:solidFill>
                <a:srgbClr val="002060"/>
              </a:solidFill>
            </a:rPr>
            <a:t> in </a:t>
          </a:r>
          <a:r>
            <a:rPr lang="en-US" sz="1400" b="1" kern="1200" dirty="0" err="1">
              <a:solidFill>
                <a:srgbClr val="002060"/>
              </a:solidFill>
            </a:rPr>
            <a:t>gruppo</a:t>
          </a:r>
          <a:r>
            <a:rPr lang="en-US" sz="1400" b="1" kern="1200" dirty="0">
              <a:solidFill>
                <a:srgbClr val="002060"/>
              </a:solidFill>
            </a:rPr>
            <a:t> e con </a:t>
          </a:r>
          <a:r>
            <a:rPr lang="en-US" sz="1400" b="1" kern="1200" dirty="0" err="1">
              <a:solidFill>
                <a:srgbClr val="002060"/>
              </a:solidFill>
            </a:rPr>
            <a:t>docenti</a:t>
          </a:r>
          <a:endParaRPr lang="en-US" sz="1400" b="1" kern="1200" dirty="0">
            <a:solidFill>
              <a:srgbClr val="002060"/>
            </a:solidFill>
          </a:endParaRPr>
        </a:p>
      </dsp:txBody>
      <dsp:txXfrm>
        <a:off x="1911054" y="2736305"/>
        <a:ext cx="1344573" cy="853232"/>
      </dsp:txXfrm>
    </dsp:sp>
    <dsp:sp modelId="{EF9DC332-A80F-0E46-B6C9-BEDDAD2EA0D3}">
      <dsp:nvSpPr>
        <dsp:cNvPr id="0" name=""/>
        <dsp:cNvSpPr/>
      </dsp:nvSpPr>
      <dsp:spPr>
        <a:xfrm>
          <a:off x="3516108" y="2736305"/>
          <a:ext cx="1390270" cy="853232"/>
        </a:xfrm>
        <a:prstGeom prst="chevron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</a:rPr>
            <a:t>PPT</a:t>
          </a:r>
        </a:p>
      </dsp:txBody>
      <dsp:txXfrm>
        <a:off x="3942724" y="2736305"/>
        <a:ext cx="537038" cy="853232"/>
      </dsp:txXfrm>
    </dsp:sp>
    <dsp:sp modelId="{9C304514-FA72-BE4D-A5F2-AB5597B8D620}">
      <dsp:nvSpPr>
        <dsp:cNvPr id="0" name=""/>
        <dsp:cNvSpPr/>
      </dsp:nvSpPr>
      <dsp:spPr>
        <a:xfrm>
          <a:off x="4690355" y="2736305"/>
          <a:ext cx="2227951" cy="853232"/>
        </a:xfrm>
        <a:prstGeom prst="chevron">
          <a:avLst/>
        </a:prstGeom>
        <a:solidFill>
          <a:schemeClr val="accent5">
            <a:hueOff val="2442770"/>
            <a:satOff val="8397"/>
            <a:lumOff val="-40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Presentazione</a:t>
          </a:r>
          <a:r>
            <a:rPr lang="en-US" sz="1400" b="1" kern="1200" dirty="0"/>
            <a:t> 15 </a:t>
          </a:r>
          <a:r>
            <a:rPr lang="en-US" sz="1400" b="1" kern="1200" dirty="0" err="1"/>
            <a:t>minuti</a:t>
          </a:r>
          <a:endParaRPr lang="en-US" sz="1400" b="1" kern="1200" dirty="0"/>
        </a:p>
      </dsp:txBody>
      <dsp:txXfrm>
        <a:off x="5116971" y="2736305"/>
        <a:ext cx="1374719" cy="853232"/>
      </dsp:txXfrm>
    </dsp:sp>
    <dsp:sp modelId="{C67E85F8-5B48-C048-A0F6-79F915FE2400}">
      <dsp:nvSpPr>
        <dsp:cNvPr id="0" name=""/>
        <dsp:cNvSpPr/>
      </dsp:nvSpPr>
      <dsp:spPr>
        <a:xfrm>
          <a:off x="6754930" y="2732416"/>
          <a:ext cx="2153639" cy="853232"/>
        </a:xfrm>
        <a:prstGeom prst="chevron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Discussione</a:t>
          </a:r>
          <a:r>
            <a:rPr lang="en-US" sz="1400" b="1" kern="1200" dirty="0"/>
            <a:t> </a:t>
          </a:r>
          <a:r>
            <a:rPr lang="en-US" sz="1400" b="1" kern="1200" dirty="0" err="1"/>
            <a:t>collegiale</a:t>
          </a:r>
          <a:endParaRPr lang="en-US" sz="1400" b="1" kern="1200" dirty="0"/>
        </a:p>
      </dsp:txBody>
      <dsp:txXfrm>
        <a:off x="7181546" y="2732416"/>
        <a:ext cx="1300407" cy="85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C9D0CB3-3CF5-5242-B77D-2C95B5A9C6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C5212F9-6ED5-C545-B28F-0EA84C98F2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256A694-2E35-3449-8272-5034687F9B4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59E48CF-1653-0441-A811-6377A4DBF3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FF925D5-3499-FA40-8279-A082C932ED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40F9E71-F9DC-FA4F-A698-75DAF4CF16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23C2BD6-D6BC-9B47-BEA0-FD0969EBBD2C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80689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88422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10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60596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60538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12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3740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FC701751-30C6-9D42-99D6-D4C04884CD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35C7E74F-81E3-5A46-88AA-750857429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 sul corso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corso, al I semestre, consisterà in 56 ore di lezione frontale (7 crediti) e 64 ore di laboratorio/esercitazione (4 crediti), per un totale di 11 crediti, equamenbte distributi tra le due parti.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D97DAD27-7F7F-BD47-93F3-657C8BD051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EFF75E-7D31-E640-B380-C4A5D75F5480}" type="slidenum">
              <a:rPr lang="it-IT" altLang="en-US" sz="1200"/>
              <a:pPr/>
              <a:t>2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3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6406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4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35112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7259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6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33471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7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44513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8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71192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9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7055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CD5DA7-701D-174D-B012-236E8AC91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71CDC8-7722-5F49-B41D-5396EEB82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7F900-ED75-B445-B37A-C94F7E871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077AB-7CDE-FB4E-A466-9C819091C472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6349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1FD61-1376-0240-A553-949345751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1E875-1DFA-FD4C-BC33-11A309AF8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2A5E01-FA86-D740-82DC-960B9897CA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210F-8245-DA4C-8039-5842C232A9F3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6915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B77FC4-0EA1-1A44-B834-09F3914E8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DD0A85-0237-E949-8A07-6B54551E6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A7E221-EAED-7B4A-BA17-114669B0D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1C86-185D-6B48-8D4E-D6300C66AB0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9731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BF6A29-2FCD-A04B-960B-49601B75C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F8EEF7-AA52-C648-9CAF-F61DD174D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CABB71-FDA9-8045-980A-43DF93BE6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ED672-435C-7242-A817-90ABC53B380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3114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5DA77-A6CF-D24B-910A-710E0251F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8830A6-2039-5A42-89F4-8D10F49D59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DF5158-964A-634F-B2B6-82490F338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BD40D-1737-2646-9C8B-B80F73F1C5DD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4944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C0652-54F3-2A47-A61A-B99AB98D4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54C13D-2601-FB47-AD8E-93ABA9CC7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00D22-2F98-444E-AC5C-8BA88D3DE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A9F4-294E-A74B-9E92-00D9D697AAA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3070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36B437-699F-F54E-A435-9B5AD137E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E863D8-A774-AB45-AFC4-3114AEFBA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E29962-3864-9D48-A3BD-F04AEF8AA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629D-7B09-C54B-867F-5C64356DEF61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8588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02D1E5-DA95-134D-B4AF-5D6D534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22D259-9828-7245-9A3E-37F4C8AF6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27D09A-B377-964D-BB10-8F13B6093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B47D6-77E1-3D4B-A615-FBDF1026EC5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137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AE1559-5B3A-9F4C-A034-B80F1F0E6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C0AFD6-4C59-F04D-9FFE-E3044FBCF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A847ED-1A1F-E545-A3BB-052490FBDA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8B65-B95E-1D4F-909F-92C1D754560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51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7AB59-3C0D-3B44-A66D-61FE6026D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7840B7-581B-AA48-B204-8E498685F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A1255-A254-CA49-889C-62B8BA929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702D-263E-9543-9DCC-02A12931AAD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8941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41CE1-1494-464F-BE55-E857CA4B7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9100A-B380-324D-90AF-D82B66FC9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62C46-87A1-3E4A-A3F8-0DF59DBAC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A62D-F5D3-9A40-B349-03C822E5FBF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6723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45F2CC-5719-414B-AEE5-C2702FA65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7D4BC0-6750-4F41-9541-2BC78E577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AC7230-BC5D-A34A-9E8A-E0CA45B3C1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5EE69A-63FE-8843-BAA4-DDE736FE17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CC3C6E-F6AB-264B-A4F0-D2B51F8D8A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2B4F1FC-BD8F-DF42-A627-DB493746F6E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sciencedirect.com/science/book/978190756828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B4D1D03F-60D3-B34B-B68C-182228270A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492375"/>
            <a:ext cx="8458200" cy="1470025"/>
          </a:xfrm>
        </p:spPr>
        <p:txBody>
          <a:bodyPr/>
          <a:lstStyle/>
          <a:p>
            <a:pPr marL="342900" indent="-342900">
              <a:spcAft>
                <a:spcPts val="1200"/>
              </a:spcAft>
            </a:pPr>
            <a:r>
              <a:rPr lang="it-IT" altLang="en-US" sz="2800" b="1" i="1" dirty="0">
                <a:ea typeface="ＭＳ Ｐゴシック" panose="020B0600070205080204" pitchFamily="34" charset="-128"/>
              </a:rPr>
              <a:t>A.A. 2022-2023</a:t>
            </a:r>
            <a:br>
              <a:rPr lang="it-IT" altLang="en-US" sz="2800" b="1" i="1" dirty="0">
                <a:ea typeface="ＭＳ Ｐゴシック" panose="020B0600070205080204" pitchFamily="34" charset="-128"/>
              </a:rPr>
            </a:br>
            <a:r>
              <a:rPr lang="it-IT" altLang="en-US" sz="48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CORSO DI METODI MOLECOLARI E BIOINFORMATICA</a:t>
            </a:r>
            <a:br>
              <a:rPr lang="it-IT" altLang="en-US" sz="32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per il CLM in BIOLOGIA EVOLUZIONISTICA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Scuola di Scienze, Università di Padova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</a:br>
            <a:endParaRPr lang="it-IT" altLang="en-US" sz="3200" b="1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338" name="TextBox 1">
            <a:extLst>
              <a:ext uri="{FF2B5EF4-FFF2-40B4-BE49-F238E27FC236}">
                <a16:creationId xmlns:a16="http://schemas.microsoft.com/office/drawing/2014/main" id="{7539CCF2-85B9-5147-9401-EDD8D9BC5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73016"/>
            <a:ext cx="6192837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800" b="1" u="sng" dirty="0"/>
              <a:t>Docenti</a:t>
            </a:r>
            <a:r>
              <a:rPr lang="it-IT" altLang="en-US" sz="2800" b="1" dirty="0"/>
              <a:t>:</a:t>
            </a:r>
            <a:br>
              <a:rPr lang="it-IT" altLang="en-US" sz="2800" b="1" dirty="0"/>
            </a:br>
            <a:r>
              <a:rPr lang="it-IT" altLang="en-US" sz="2800" b="1" dirty="0"/>
              <a:t>Prof. STEFANIA BORTOLUZZI</a:t>
            </a:r>
            <a:br>
              <a:rPr lang="it-IT" altLang="en-US" sz="2800" b="1" dirty="0"/>
            </a:br>
            <a:r>
              <a:rPr lang="it-IT" altLang="en-US" sz="2800" b="1" dirty="0"/>
              <a:t>Prof. GIANLUCA OCCHI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altLang="en-US" sz="2800" b="1" dirty="0"/>
            </a:br>
            <a:r>
              <a:rPr lang="it-IT" altLang="en-US" sz="1800" b="1" u="sng" dirty="0"/>
              <a:t>Collaboratori</a:t>
            </a:r>
            <a:r>
              <a:rPr lang="it-IT" altLang="en-US" sz="1800" b="1" dirty="0"/>
              <a:t>: </a:t>
            </a:r>
            <a:br>
              <a:rPr lang="it-IT" altLang="en-US" sz="1800" b="1" dirty="0"/>
            </a:br>
            <a:r>
              <a:rPr lang="it-IT" altLang="en-US" sz="1800" b="1" dirty="0"/>
              <a:t>Dr. Enrico </a:t>
            </a:r>
            <a:r>
              <a:rPr lang="it-IT" altLang="en-US" sz="1800" b="1" dirty="0" err="1"/>
              <a:t>Gaffo</a:t>
            </a:r>
            <a:endParaRPr lang="it-IT" altLang="en-U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 dirty="0"/>
              <a:t>Dr. </a:t>
            </a:r>
            <a:r>
              <a:rPr lang="it-IT" altLang="en-US" sz="1800" b="1" dirty="0" err="1"/>
              <a:t>ssa</a:t>
            </a:r>
            <a:r>
              <a:rPr lang="it-IT" altLang="en-US" sz="1800" b="1" dirty="0"/>
              <a:t> Alessia </a:t>
            </a:r>
            <a:r>
              <a:rPr lang="it-IT" altLang="en-US" sz="1800" b="1" dirty="0" err="1"/>
              <a:t>Buratin</a:t>
            </a:r>
            <a:br>
              <a:rPr lang="it-IT" altLang="en-US" sz="1800" b="1" dirty="0"/>
            </a:br>
            <a:r>
              <a:rPr lang="it-IT" altLang="en-US" sz="1800" b="1" dirty="0"/>
              <a:t>Dr. Dalle Nogare Mattia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 dirty="0"/>
              <a:t>Dr. </a:t>
            </a:r>
            <a:r>
              <a:rPr lang="it-IT" altLang="en-US" sz="1800" b="1" dirty="0" err="1"/>
              <a:t>Puggina</a:t>
            </a:r>
            <a:r>
              <a:rPr lang="it-IT" altLang="en-US" sz="1800" b="1" dirty="0"/>
              <a:t> Daniele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F8D481C-9C7F-0844-8E79-61498D3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BIOINFORMATICA - Esercitazioni</a:t>
            </a:r>
            <a:endParaRPr lang="it-IT" altLang="en-US" sz="1000" b="1">
              <a:solidFill>
                <a:srgbClr val="CC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8E7E7A5-D1F7-B947-AFE1-9CA531442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67567"/>
              </p:ext>
            </p:extLst>
          </p:nvPr>
        </p:nvGraphicFramePr>
        <p:xfrm>
          <a:off x="395536" y="1196752"/>
          <a:ext cx="8207375" cy="4722816"/>
        </p:xfrm>
        <a:graphic>
          <a:graphicData uri="http://schemas.openxmlformats.org/drawingml/2006/table">
            <a:tbl>
              <a:tblPr/>
              <a:tblGrid>
                <a:gridCol w="820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1 - Introduzione ai dati bioinformatici e all'UCSC Genome Browser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Sessione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installazione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del software per il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corso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portare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portatili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Introduzione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ai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sistemi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operativi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Unix 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alla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shell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Uso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avanzato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della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shell</a:t>
                      </a: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 – BLAST 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allineamento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sequenze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6 - Mappaggio di reads sul genoma e identificazione di varianti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Quantificazione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livelli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espressione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genica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attraverso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RNA-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Seq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86CAC20E-1E66-9145-A19D-7529CA656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15888"/>
            <a:ext cx="9144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TESTI e materiali CONSIGLIATI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>
              <a:solidFill>
                <a:srgbClr val="CC0000"/>
              </a:solidFill>
            </a:endParaRPr>
          </a:p>
        </p:txBody>
      </p:sp>
      <p:sp>
        <p:nvSpPr>
          <p:cNvPr id="24578" name="CasellaDiTesto 2">
            <a:extLst>
              <a:ext uri="{FF2B5EF4-FFF2-40B4-BE49-F238E27FC236}">
                <a16:creationId xmlns:a16="http://schemas.microsoft.com/office/drawing/2014/main" id="{E1B37E51-5E2B-E145-9FF6-D315A9AEF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60463"/>
            <a:ext cx="878522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4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en-US"/>
              <a:t> Materiale lezioni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/>
              <a:t> Materiale esercitazioni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/>
              <a:t> Risorse e tutorial online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/>
              <a:t> Bioinformatica</a:t>
            </a:r>
            <a:r>
              <a:rPr lang="it-IT" altLang="en-US" i="1"/>
              <a:t>. Dalla sequenza alla struttura delle proteine</a:t>
            </a:r>
            <a:endParaRPr lang="it-IT" altLang="en-US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Stefano Pascarella e Alessandro Paiardini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Zanichelli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2014</a:t>
            </a:r>
          </a:p>
          <a:p>
            <a:pPr eaLnBrk="1" hangingPunct="1">
              <a:spcBef>
                <a:spcPct val="0"/>
              </a:spcBef>
            </a:pPr>
            <a:endParaRPr lang="it-IT" altLang="en-US"/>
          </a:p>
          <a:p>
            <a:pPr eaLnBrk="1" hangingPunct="1">
              <a:spcBef>
                <a:spcPct val="0"/>
              </a:spcBef>
            </a:pPr>
            <a:endParaRPr lang="it-IT" altLang="en-US"/>
          </a:p>
        </p:txBody>
      </p:sp>
      <p:pic>
        <p:nvPicPr>
          <p:cNvPr id="24579" name="Immagine 1">
            <a:extLst>
              <a:ext uri="{FF2B5EF4-FFF2-40B4-BE49-F238E27FC236}">
                <a16:creationId xmlns:a16="http://schemas.microsoft.com/office/drawing/2014/main" id="{DE253726-6378-B046-A0BE-DF6F85767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300990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39ABCF9C-99B8-0343-9258-222CA1703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420938"/>
            <a:ext cx="430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ctr" hangingPunct="1"/>
            <a:r>
              <a:rPr lang="it-IT" altLang="en-US" sz="5400" b="1">
                <a:solidFill>
                  <a:srgbClr val="0070C0"/>
                </a:solidFill>
              </a:rPr>
              <a:t>Journal club</a:t>
            </a:r>
          </a:p>
        </p:txBody>
      </p:sp>
      <p:pic>
        <p:nvPicPr>
          <p:cNvPr id="25602" name="Picture 2" descr="https://encrypted-tbn0.gstatic.com/images?q=tbn:ANd9GcRdWgpieJhDHqcVhrEvYQ7_MQCPrM9XfSSe2T1EOgkO3Abrm5Uqrg">
            <a:extLst>
              <a:ext uri="{FF2B5EF4-FFF2-40B4-BE49-F238E27FC236}">
                <a16:creationId xmlns:a16="http://schemas.microsoft.com/office/drawing/2014/main" id="{3DCFF198-6AB2-C747-997D-6D3E47D3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4175"/>
            <a:ext cx="4318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>
            <a:extLst>
              <a:ext uri="{FF2B5EF4-FFF2-40B4-BE49-F238E27FC236}">
                <a16:creationId xmlns:a16="http://schemas.microsoft.com/office/drawing/2014/main" id="{80DE73A1-E61A-9B4A-8CFA-B1F659803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5013325"/>
            <a:ext cx="568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200"/>
              <a:t>A gruppi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/>
              <a:t>Tutti partecipano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/>
              <a:t>Viene valutato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97FE9C-AB6C-7B49-909E-61F18E4E8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310679"/>
              </p:ext>
            </p:extLst>
          </p:nvPr>
        </p:nvGraphicFramePr>
        <p:xfrm>
          <a:off x="25661" y="1036960"/>
          <a:ext cx="9001000" cy="635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605" name="Picture 4" descr="Cartoon of people lining up to get into a journal club">
            <a:extLst>
              <a:ext uri="{FF2B5EF4-FFF2-40B4-BE49-F238E27FC236}">
                <a16:creationId xmlns:a16="http://schemas.microsoft.com/office/drawing/2014/main" id="{28C0BFD0-D56E-434C-9A32-2DB0D207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1877" r="1480" b="37679"/>
          <a:stretch>
            <a:fillRect/>
          </a:stretch>
        </p:blipFill>
        <p:spPr bwMode="auto">
          <a:xfrm>
            <a:off x="63500" y="44450"/>
            <a:ext cx="432474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378518-3B6E-814E-8517-12243872D554}"/>
              </a:ext>
            </a:extLst>
          </p:cNvPr>
          <p:cNvSpPr txBox="1"/>
          <p:nvPr/>
        </p:nvSpPr>
        <p:spPr>
          <a:xfrm>
            <a:off x="4860032" y="5027692"/>
            <a:ext cx="3734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Date ?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12-13 </a:t>
            </a:r>
            <a:r>
              <a:rPr lang="en-US" sz="3200" b="1" dirty="0" err="1">
                <a:solidFill>
                  <a:srgbClr val="0070C0"/>
                </a:solidFill>
              </a:rPr>
              <a:t>dic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Oppure</a:t>
            </a:r>
            <a:r>
              <a:rPr lang="en-US" sz="3200" b="1">
                <a:solidFill>
                  <a:srgbClr val="0070C0"/>
                </a:solidFill>
              </a:rPr>
              <a:t> 12 e 19?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0148142-E1AE-FA41-8E3A-BC9E56308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41300"/>
            <a:ext cx="9144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>
                <a:solidFill>
                  <a:srgbClr val="CC0000"/>
                </a:solidFill>
              </a:rPr>
              <a:t>SVOLGIMENTO DEL CORSO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>
              <a:solidFill>
                <a:srgbClr val="CC0000"/>
              </a:solidFill>
            </a:endParaRPr>
          </a:p>
        </p:txBody>
      </p:sp>
      <p:sp>
        <p:nvSpPr>
          <p:cNvPr id="15362" name="Rectangle 9">
            <a:extLst>
              <a:ext uri="{FF2B5EF4-FFF2-40B4-BE49-F238E27FC236}">
                <a16:creationId xmlns:a16="http://schemas.microsoft.com/office/drawing/2014/main" id="{F6F01C2A-EC8A-0E46-BFAA-C21730E39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35038"/>
            <a:ext cx="896302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2600" b="1" dirty="0">
                <a:solidFill>
                  <a:srgbClr val="528B13"/>
                </a:solidFill>
              </a:rPr>
              <a:t> </a:t>
            </a:r>
            <a:r>
              <a:rPr lang="it-IT" altLang="en-US" sz="2600" b="1" dirty="0">
                <a:solidFill>
                  <a:schemeClr val="accent2"/>
                </a:solidFill>
              </a:rPr>
              <a:t>I semestre del I anno</a:t>
            </a:r>
            <a:endParaRPr lang="it-IT" altLang="en-US" sz="2600" b="1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it-IT" altLang="en-US" sz="2600" b="1" dirty="0">
                <a:solidFill>
                  <a:schemeClr val="accent2"/>
                </a:solidFill>
              </a:rPr>
              <a:t> Impegno didattico di 11 CFU: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it-IT" altLang="en-US" sz="2600" b="1" dirty="0">
                <a:ea typeface="ＭＳ Ｐゴシック" panose="020B0600070205080204" pitchFamily="34" charset="-128"/>
              </a:rPr>
              <a:t> 56 ore di lezione frontale (7 CFU)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it-IT" altLang="en-US" sz="2600" b="1" dirty="0">
                <a:ea typeface="ＭＳ Ｐゴシック" panose="020B0600070205080204" pitchFamily="34" charset="-128"/>
              </a:rPr>
              <a:t> 64 ore di esercitazioni/laboratorio al computer (4)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082405-3E8D-F249-BF3B-6CB9B043F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75399"/>
              </p:ext>
            </p:extLst>
          </p:nvPr>
        </p:nvGraphicFramePr>
        <p:xfrm>
          <a:off x="250825" y="3716338"/>
          <a:ext cx="8569325" cy="2560638"/>
        </p:xfrm>
        <a:graphic>
          <a:graphicData uri="http://schemas.openxmlformats.org/drawingml/2006/table">
            <a:tbl>
              <a:tblPr/>
              <a:tblGrid>
                <a:gridCol w="2736999">
                  <a:extLst>
                    <a:ext uri="{9D8B030D-6E8A-4147-A177-3AD203B41FA5}">
                      <a16:colId xmlns:a16="http://schemas.microsoft.com/office/drawing/2014/main" val="376256964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266656655"/>
                    </a:ext>
                  </a:extLst>
                </a:gridCol>
                <a:gridCol w="2879998">
                  <a:extLst>
                    <a:ext uri="{9D8B030D-6E8A-4147-A177-3AD203B41FA5}">
                      <a16:colId xmlns:a16="http://schemas.microsoft.com/office/drawing/2014/main" val="1331544224"/>
                    </a:ext>
                  </a:extLst>
                </a:gridCol>
              </a:tblGrid>
              <a:tr h="8230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Ore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METODI MOLECOLARI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BIOINFORMATICA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791537"/>
                  </a:ext>
                </a:extLst>
              </a:tr>
              <a:tr h="45725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Frontali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37206"/>
                  </a:ext>
                </a:extLst>
              </a:tr>
              <a:tr h="45725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Laboratorio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01730"/>
                  </a:ext>
                </a:extLst>
              </a:tr>
              <a:tr h="8230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Attività comuni (JC)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5295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EDC539F-AF3B-D844-8EAA-191ECF58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31432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>
                <a:solidFill>
                  <a:srgbClr val="CC0000"/>
                </a:solidFill>
              </a:rPr>
              <a:t>MODALITÀ D</a:t>
            </a:r>
            <a:r>
              <a:rPr lang="ja-JP" altLang="it-IT" b="1">
                <a:solidFill>
                  <a:srgbClr val="CC0000"/>
                </a:solidFill>
              </a:rPr>
              <a:t>’</a:t>
            </a:r>
            <a:r>
              <a:rPr lang="it-IT" altLang="ja-JP" b="1">
                <a:solidFill>
                  <a:srgbClr val="CC0000"/>
                </a:solidFill>
              </a:rPr>
              <a:t>ESAME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>
              <a:solidFill>
                <a:srgbClr val="CC0000"/>
              </a:solidFill>
            </a:endParaRPr>
          </a:p>
        </p:txBody>
      </p:sp>
      <p:sp>
        <p:nvSpPr>
          <p:cNvPr id="17410" name="Rectangle 9">
            <a:extLst>
              <a:ext uri="{FF2B5EF4-FFF2-40B4-BE49-F238E27FC236}">
                <a16:creationId xmlns:a16="http://schemas.microsoft.com/office/drawing/2014/main" id="{89A2A7E2-4308-D44C-B79D-49ACE96F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1268413"/>
            <a:ext cx="8012434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</a:pPr>
            <a:r>
              <a:rPr lang="it-IT" altLang="en-US" sz="3600" b="1" dirty="0">
                <a:solidFill>
                  <a:srgbClr val="262673"/>
                </a:solidFill>
              </a:rPr>
              <a:t>Valutazione finale: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3600" b="1" dirty="0"/>
              <a:t> Esito delle esercitazioni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3600" b="1" dirty="0"/>
              <a:t> Bonus JC</a:t>
            </a:r>
            <a:endParaRPr lang="it-IT" altLang="en-US" sz="36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3600" b="1" dirty="0"/>
              <a:t> Verifica scritta sia sulle parti teoriche sia sui contenuti delle esercitazioni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3600" b="1" dirty="0"/>
              <a:t> Compiti separati per Bioinformatica e Metodi Molecolari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436DDC-B245-898E-3D22-4C1D1E473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0"/>
            <a:ext cx="5628164" cy="6858000"/>
          </a:xfrm>
          <a:prstGeom prst="rect">
            <a:avLst/>
          </a:prstGeom>
        </p:spPr>
      </p:pic>
      <p:sp>
        <p:nvSpPr>
          <p:cNvPr id="18434" name="Rectangle 9">
            <a:extLst>
              <a:ext uri="{FF2B5EF4-FFF2-40B4-BE49-F238E27FC236}">
                <a16:creationId xmlns:a16="http://schemas.microsoft.com/office/drawing/2014/main" id="{E463596B-485A-3941-9CB8-1A36D311F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65026"/>
            <a:ext cx="72009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en-US" sz="2800" b="1" dirty="0">
                <a:solidFill>
                  <a:srgbClr val="262673"/>
                </a:solidFill>
              </a:rPr>
              <a:t>WEB SITE </a:t>
            </a:r>
          </a:p>
          <a:p>
            <a:pPr algn="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en-US" sz="2800" b="1" dirty="0">
                <a:solidFill>
                  <a:srgbClr val="262673"/>
                </a:solidFill>
              </a:rPr>
              <a:t>DEDICATO AL CORSO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1400" b="1" dirty="0">
              <a:solidFill>
                <a:srgbClr val="262673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en-US" sz="1800" b="1" dirty="0">
                <a:solidFill>
                  <a:srgbClr val="262673"/>
                </a:solidFill>
              </a:rPr>
              <a:t>http://</a:t>
            </a:r>
            <a:r>
              <a:rPr lang="it-IT" altLang="en-US" sz="1800" b="1" dirty="0" err="1">
                <a:solidFill>
                  <a:srgbClr val="262673"/>
                </a:solidFill>
              </a:rPr>
              <a:t>compgen.bio.unipd.it</a:t>
            </a:r>
            <a:r>
              <a:rPr lang="it-IT" altLang="en-US" sz="1800" b="1" dirty="0">
                <a:solidFill>
                  <a:srgbClr val="262673"/>
                </a:solidFill>
              </a:rPr>
              <a:t>/~</a:t>
            </a:r>
            <a:r>
              <a:rPr lang="it-IT" altLang="en-US" sz="1800" b="1" dirty="0" err="1">
                <a:solidFill>
                  <a:srgbClr val="262673"/>
                </a:solidFill>
              </a:rPr>
              <a:t>stefania</a:t>
            </a:r>
            <a:r>
              <a:rPr lang="it-IT" altLang="en-US" sz="1800" b="1" dirty="0">
                <a:solidFill>
                  <a:srgbClr val="262673"/>
                </a:solidFill>
              </a:rPr>
              <a:t>/Didattica/</a:t>
            </a:r>
            <a:endParaRPr lang="it-IT" altLang="en-US" sz="2000" b="1" dirty="0">
              <a:solidFill>
                <a:srgbClr val="262673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400" b="1" dirty="0">
              <a:solidFill>
                <a:srgbClr val="26267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1D5CAB6-3CDB-8370-ACAF-CAAC0F530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76672"/>
            <a:ext cx="7772400" cy="33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2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DE086021-12A5-AD4F-807A-6F8F39690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300" b="1">
                <a:solidFill>
                  <a:srgbClr val="CC0000"/>
                </a:solidFill>
              </a:rPr>
              <a:t>METODI MOLECOLARI </a:t>
            </a:r>
            <a:r>
              <a:rPr lang="mr-IN" altLang="en-US" sz="3300" b="1">
                <a:solidFill>
                  <a:srgbClr val="CC0000"/>
                </a:solidFill>
              </a:rPr>
              <a:t>–</a:t>
            </a:r>
            <a:r>
              <a:rPr lang="it-IT" altLang="en-US" sz="3300" b="1">
                <a:solidFill>
                  <a:srgbClr val="CC0000"/>
                </a:solidFill>
              </a:rPr>
              <a:t> Contenuti lezioni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B579A6A-0ABC-8F48-B443-DCCA6236C9E6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836613"/>
          <a:ext cx="8494713" cy="5235575"/>
        </p:xfrm>
        <a:graphic>
          <a:graphicData uri="http://schemas.openxmlformats.org/drawingml/2006/table">
            <a:tbl>
              <a:tblPr/>
              <a:tblGrid>
                <a:gridCol w="8494713">
                  <a:extLst>
                    <a:ext uri="{9D8B030D-6E8A-4147-A177-3AD203B41FA5}">
                      <a16:colId xmlns:a16="http://schemas.microsoft.com/office/drawing/2014/main" val="2677219242"/>
                    </a:ext>
                  </a:extLst>
                </a:gridCol>
              </a:tblGrid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Breve introduzione e concetti di base relativi alla biologia molecolare del gene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814482"/>
                  </a:ext>
                </a:extLst>
              </a:tr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Le tecnologia del DNA ricombinante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312885"/>
                  </a:ext>
                </a:extLst>
              </a:tr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Tecniche di sequenziamento e marcatori molecolari in biologia evoluzionistica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28903"/>
                  </a:ext>
                </a:extLst>
              </a:tr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Studio della variabilità e della funzionalità genica mediante mutagenesi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47919"/>
                  </a:ext>
                </a:extLst>
              </a:tr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Tecniche di Genome Editing 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868144"/>
                  </a:ext>
                </a:extLst>
              </a:tr>
              <a:tr h="8265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Metodologie di analisi delle macromolecole mediante blotting (Northern, Southern, Western)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904065"/>
                  </a:ext>
                </a:extLst>
              </a:tr>
              <a:tr h="95579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Introduzione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alla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transgenesi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animale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vegetale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318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F4B92A0A-C8F7-6C4F-8059-EC45BAC10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METODI MOLECOLARI - Esercitazioni</a:t>
            </a:r>
            <a:endParaRPr lang="it-IT" altLang="en-US" sz="1000" b="1">
              <a:solidFill>
                <a:srgbClr val="CC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A450BBE-4AEE-A74E-A0BE-8D817C273F22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989013"/>
          <a:ext cx="8207375" cy="5467350"/>
        </p:xfrm>
        <a:graphic>
          <a:graphicData uri="http://schemas.openxmlformats.org/drawingml/2006/table">
            <a:tbl>
              <a:tblPr/>
              <a:tblGrid>
                <a:gridCol w="8207375">
                  <a:extLst>
                    <a:ext uri="{9D8B030D-6E8A-4147-A177-3AD203B41FA5}">
                      <a16:colId xmlns:a16="http://schemas.microsoft.com/office/drawing/2014/main" val="2475393708"/>
                    </a:ext>
                  </a:extLst>
                </a:gridCol>
              </a:tblGrid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Estrazione del DNA da tampone buccale (Metodo del Salting Out)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414274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Amplificazione di un frammento di DNA mediante PCR 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96473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Purificazione e clonaggio in un vettore plasmidico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373895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Trasformazioni di cellule di E. Coli competenti e plating</a:t>
                      </a: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023057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PCR da colonia per lo screening dei ricombinanti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153725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Estrazione di DNA plasmidico e mutagenesi mediata da primer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10364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Discriminazione dei mutanti mediante endonucleasi di restrizione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99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0FA6EBC-AD6A-3243-852E-8B09B69DA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15888"/>
            <a:ext cx="9144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TESTI e materiali CONSIGLIATI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>
              <a:solidFill>
                <a:srgbClr val="CC0000"/>
              </a:solidFill>
            </a:endParaRPr>
          </a:p>
        </p:txBody>
      </p:sp>
      <p:sp>
        <p:nvSpPr>
          <p:cNvPr id="21506" name="CasellaDiTesto 2">
            <a:extLst>
              <a:ext uri="{FF2B5EF4-FFF2-40B4-BE49-F238E27FC236}">
                <a16:creationId xmlns:a16="http://schemas.microsoft.com/office/drawing/2014/main" id="{B1136E48-5CF8-2347-9225-7E9D2612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60463"/>
            <a:ext cx="87852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4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en-US"/>
              <a:t> Materiale lezioni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/>
              <a:t> Materiale esercitazioni</a:t>
            </a:r>
          </a:p>
          <a:p>
            <a:pPr eaLnBrk="1" hangingPunct="1">
              <a:spcBef>
                <a:spcPct val="0"/>
              </a:spcBef>
            </a:pPr>
            <a:endParaRPr lang="it-IT" altLang="en-US"/>
          </a:p>
          <a:p>
            <a:pPr eaLnBrk="1" hangingPunct="1">
              <a:spcBef>
                <a:spcPct val="0"/>
              </a:spcBef>
            </a:pPr>
            <a:endParaRPr lang="it-IT" altLang="en-US"/>
          </a:p>
        </p:txBody>
      </p:sp>
      <p:sp>
        <p:nvSpPr>
          <p:cNvPr id="21507" name="Rettangolo 4">
            <a:extLst>
              <a:ext uri="{FF2B5EF4-FFF2-40B4-BE49-F238E27FC236}">
                <a16:creationId xmlns:a16="http://schemas.microsoft.com/office/drawing/2014/main" id="{AB7839B1-1DB6-5741-9943-C5C11B79A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981075"/>
            <a:ext cx="13033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Brown TA, Biotecnologie molecolari. Principi e tecniche - Zanichelli, 2011.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€ 46,50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400"/>
          </a:p>
        </p:txBody>
      </p:sp>
      <p:pic>
        <p:nvPicPr>
          <p:cNvPr id="21508" name="Immagine 6">
            <a:extLst>
              <a:ext uri="{FF2B5EF4-FFF2-40B4-BE49-F238E27FC236}">
                <a16:creationId xmlns:a16="http://schemas.microsoft.com/office/drawing/2014/main" id="{F8B88E7F-81E0-A445-A14E-E0F988B94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53000"/>
            <a:ext cx="1295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ttangolo 7">
            <a:extLst>
              <a:ext uri="{FF2B5EF4-FFF2-40B4-BE49-F238E27FC236}">
                <a16:creationId xmlns:a16="http://schemas.microsoft.com/office/drawing/2014/main" id="{62FCEB38-600E-AE48-B73B-F3849236B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5008563"/>
            <a:ext cx="25574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Godbey WT, </a:t>
            </a:r>
            <a:r>
              <a:rPr lang="it-IT" altLang="en-US" sz="1400">
                <a:hlinkClick r:id="rId4"/>
              </a:rPr>
              <a:t>www.sciencedirect.com/science/book/9781907568282</a:t>
            </a:r>
            <a:endParaRPr lang="it-IT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2014</a:t>
            </a:r>
          </a:p>
        </p:txBody>
      </p:sp>
      <p:pic>
        <p:nvPicPr>
          <p:cNvPr id="21510" name="Immagine 8">
            <a:extLst>
              <a:ext uri="{FF2B5EF4-FFF2-40B4-BE49-F238E27FC236}">
                <a16:creationId xmlns:a16="http://schemas.microsoft.com/office/drawing/2014/main" id="{4BFF82B6-DA9C-0A46-AFF2-23D5D6AD6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12795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ttangolo 9">
            <a:extLst>
              <a:ext uri="{FF2B5EF4-FFF2-40B4-BE49-F238E27FC236}">
                <a16:creationId xmlns:a16="http://schemas.microsoft.com/office/drawing/2014/main" id="{8A149894-65F9-2647-AB0B-BAFEE790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8" y="2914650"/>
            <a:ext cx="2020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Dale JW,von Schantz M,Plant N, Dai Geni ai Genomi  -  EdiSES, 2013.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€ 27,00</a:t>
            </a:r>
          </a:p>
        </p:txBody>
      </p:sp>
      <p:pic>
        <p:nvPicPr>
          <p:cNvPr id="21512" name="Immagine 10">
            <a:extLst>
              <a:ext uri="{FF2B5EF4-FFF2-40B4-BE49-F238E27FC236}">
                <a16:creationId xmlns:a16="http://schemas.microsoft.com/office/drawing/2014/main" id="{9005185A-817F-2D48-AE6C-F5586DA7C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1195387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1A6575A-82C5-CA45-8E34-8FAD99AB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BIOINFORMATICA - Contenuti lezioni</a:t>
            </a:r>
            <a:endParaRPr lang="it-IT" altLang="en-US" sz="1000" b="1">
              <a:solidFill>
                <a:srgbClr val="CC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8055862-8AB1-C847-B597-A83AA8454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37086"/>
              </p:ext>
            </p:extLst>
          </p:nvPr>
        </p:nvGraphicFramePr>
        <p:xfrm>
          <a:off x="323850" y="1088578"/>
          <a:ext cx="8494713" cy="5364758"/>
        </p:xfrm>
        <a:graphic>
          <a:graphicData uri="http://schemas.openxmlformats.org/drawingml/2006/table">
            <a:tbl>
              <a:tblPr/>
              <a:tblGrid>
                <a:gridCol w="8494713">
                  <a:extLst>
                    <a:ext uri="{9D8B030D-6E8A-4147-A177-3AD203B41FA5}">
                      <a16:colId xmlns:a16="http://schemas.microsoft.com/office/drawing/2014/main" val="3344293132"/>
                    </a:ext>
                  </a:extLst>
                </a:gridCol>
              </a:tblGrid>
              <a:tr h="86419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Database e data retrieval (biosequenze, database secondari e di conoscenza, strutture).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607130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Allineamento di sequenze di acidi nucleici e proteine, matrici di sostituzione, metodi di allineamento esatto e euristici. Ricerca di similarità, BLAST. 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750970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Allineamento multiplo di sequenze, Clustal Omega e Tcoffee.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941982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Predizione della struttura tridimensionale delle biomolecole. Folding delle proteine (metodi ab inizio, comparative modeling e threading) e degli RNA.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92898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Introduzione al sequenziamento e all'annotazione del genoma. Risorse genomiche. Cenni di genomica comparativa.		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968337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Sequenziamento NGS. Genome sequencing (de novo) e resequencing. Cenni su Metodi di mappaggio per l'analisi di dati NGS.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212105"/>
                  </a:ext>
                </a:extLst>
              </a:tr>
              <a:tr h="9763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RNA-</a:t>
                      </a:r>
                      <a:r>
                        <a:rPr kumimoji="0" lang="it-IT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seq</a:t>
                      </a:r>
                      <a:r>
                        <a:rPr kumimoji="0" lang="it-I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: sequenziamento, annotazione e analisi del </a:t>
                      </a:r>
                      <a:r>
                        <a:rPr kumimoji="0" lang="it-IT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trascrittoma</a:t>
                      </a:r>
                      <a:r>
                        <a:rPr kumimoji="0" lang="it-I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in specie modello e non modello. 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5349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4683</TotalTime>
  <Words>708</Words>
  <Application>Microsoft Macintosh PowerPoint</Application>
  <PresentationFormat>On-screen Show (4:3)</PresentationFormat>
  <Paragraphs>111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Struttura predefinita</vt:lpstr>
      <vt:lpstr>A.A. 2022-2023 CORSO DI METODI MOLECOLARI E BIOINFORMATICA per il CLM in BIOLOGIA EVOLUZIONISTICA Scuola di Scienze, Università di Padova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 Technology 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A.A. 2008-2009 CORSO DI BIOINFORMATICA  per il CLT in Biotecnologie Sanitarie, Università di Padova Docente: Dr. STEFANIA BORTOLUZZI </dc:title>
  <dc:creator>stefania</dc:creator>
  <cp:lastModifiedBy>Microsoft Office User</cp:lastModifiedBy>
  <cp:revision>77</cp:revision>
  <dcterms:created xsi:type="dcterms:W3CDTF">2012-03-27T09:43:51Z</dcterms:created>
  <dcterms:modified xsi:type="dcterms:W3CDTF">2022-10-03T07:25:49Z</dcterms:modified>
</cp:coreProperties>
</file>