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6" r:id="rId2"/>
    <p:sldId id="461" r:id="rId3"/>
    <p:sldId id="534" r:id="rId4"/>
    <p:sldId id="351" r:id="rId5"/>
    <p:sldId id="352" r:id="rId6"/>
    <p:sldId id="353" r:id="rId7"/>
    <p:sldId id="359" r:id="rId8"/>
    <p:sldId id="354" r:id="rId9"/>
    <p:sldId id="371" r:id="rId10"/>
    <p:sldId id="355" r:id="rId11"/>
    <p:sldId id="373" r:id="rId12"/>
    <p:sldId id="374" r:id="rId13"/>
    <p:sldId id="365" r:id="rId14"/>
    <p:sldId id="465" r:id="rId15"/>
    <p:sldId id="466" r:id="rId16"/>
    <p:sldId id="467" r:id="rId17"/>
    <p:sldId id="468" r:id="rId18"/>
    <p:sldId id="469" r:id="rId19"/>
    <p:sldId id="470" r:id="rId20"/>
    <p:sldId id="471" r:id="rId21"/>
    <p:sldId id="472" r:id="rId22"/>
    <p:sldId id="473" r:id="rId23"/>
    <p:sldId id="475" r:id="rId24"/>
    <p:sldId id="476" r:id="rId25"/>
    <p:sldId id="477" r:id="rId26"/>
    <p:sldId id="478" r:id="rId27"/>
    <p:sldId id="479" r:id="rId28"/>
    <p:sldId id="480" r:id="rId29"/>
    <p:sldId id="481" r:id="rId30"/>
    <p:sldId id="482" r:id="rId31"/>
    <p:sldId id="483" r:id="rId32"/>
    <p:sldId id="484" r:id="rId33"/>
    <p:sldId id="485" r:id="rId34"/>
    <p:sldId id="486" r:id="rId35"/>
    <p:sldId id="487" r:id="rId36"/>
    <p:sldId id="488" r:id="rId37"/>
    <p:sldId id="489" r:id="rId38"/>
    <p:sldId id="490" r:id="rId39"/>
    <p:sldId id="491" r:id="rId40"/>
    <p:sldId id="492" r:id="rId41"/>
    <p:sldId id="493" r:id="rId42"/>
    <p:sldId id="494" r:id="rId43"/>
    <p:sldId id="495" r:id="rId44"/>
    <p:sldId id="496" r:id="rId45"/>
    <p:sldId id="497" r:id="rId46"/>
    <p:sldId id="498" r:id="rId47"/>
    <p:sldId id="499" r:id="rId48"/>
    <p:sldId id="500" r:id="rId49"/>
    <p:sldId id="501" r:id="rId50"/>
    <p:sldId id="502" r:id="rId51"/>
    <p:sldId id="503" r:id="rId52"/>
    <p:sldId id="504" r:id="rId53"/>
    <p:sldId id="505" r:id="rId54"/>
    <p:sldId id="506" r:id="rId55"/>
    <p:sldId id="508" r:id="rId56"/>
    <p:sldId id="551" r:id="rId57"/>
    <p:sldId id="522" r:id="rId58"/>
    <p:sldId id="525" r:id="rId59"/>
    <p:sldId id="527" r:id="rId60"/>
    <p:sldId id="524" r:id="rId61"/>
    <p:sldId id="528" r:id="rId62"/>
    <p:sldId id="529" r:id="rId63"/>
    <p:sldId id="533" r:id="rId64"/>
    <p:sldId id="530" r:id="rId65"/>
    <p:sldId id="531" r:id="rId66"/>
    <p:sldId id="532" r:id="rId67"/>
    <p:sldId id="361" r:id="rId68"/>
    <p:sldId id="362" r:id="rId69"/>
    <p:sldId id="454" r:id="rId70"/>
    <p:sldId id="363" r:id="rId71"/>
    <p:sldId id="364" r:id="rId72"/>
    <p:sldId id="464" r:id="rId73"/>
    <p:sldId id="458" r:id="rId74"/>
    <p:sldId id="552" r:id="rId75"/>
    <p:sldId id="548" r:id="rId76"/>
    <p:sldId id="449" r:id="rId77"/>
    <p:sldId id="550" r:id="rId78"/>
    <p:sldId id="459" r:id="rId79"/>
    <p:sldId id="539" r:id="rId80"/>
    <p:sldId id="450" r:id="rId81"/>
    <p:sldId id="540" r:id="rId82"/>
    <p:sldId id="457" r:id="rId83"/>
    <p:sldId id="553" r:id="rId84"/>
    <p:sldId id="555" r:id="rId85"/>
    <p:sldId id="554" r:id="rId86"/>
    <p:sldId id="463" r:id="rId87"/>
    <p:sldId id="460" r:id="rId88"/>
    <p:sldId id="542" r:id="rId89"/>
    <p:sldId id="451" r:id="rId90"/>
    <p:sldId id="541" r:id="rId91"/>
    <p:sldId id="549" r:id="rId92"/>
    <p:sldId id="452" r:id="rId93"/>
    <p:sldId id="453" r:id="rId94"/>
    <p:sldId id="543" r:id="rId95"/>
    <p:sldId id="544" r:id="rId96"/>
    <p:sldId id="545" r:id="rId97"/>
    <p:sldId id="546" r:id="rId98"/>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C0C0C0"/>
    <a:srgbClr val="005253"/>
    <a:srgbClr val="008080"/>
    <a:srgbClr val="408000"/>
    <a:srgbClr val="FFFF66"/>
    <a:srgbClr val="DDDDDD"/>
    <a:srgbClr val="F8F8F8"/>
    <a:srgbClr val="66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6"/>
    <p:restoredTop sz="94873"/>
  </p:normalViewPr>
  <p:slideViewPr>
    <p:cSldViewPr>
      <p:cViewPr varScale="1">
        <p:scale>
          <a:sx n="124" d="100"/>
          <a:sy n="124" d="100"/>
        </p:scale>
        <p:origin x="1752" y="17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9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0F70D-D0FA-4B63-B088-434085986AB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it-IT"/>
        </a:p>
      </dgm:t>
    </dgm:pt>
    <dgm:pt modelId="{07515E19-E863-4CC2-A41E-AD5AA6E59951}">
      <dgm:prSet custT="1"/>
      <dgm:spPr>
        <a:solidFill>
          <a:schemeClr val="accent1">
            <a:lumMod val="50000"/>
          </a:schemeClr>
        </a:solidFill>
      </dgm:spPr>
      <dgm:t>
        <a:bodyPr/>
        <a:lstStyle/>
        <a:p>
          <a:pPr algn="ctr" rtl="0"/>
          <a:r>
            <a:rPr lang="it-IT" sz="2400" b="1" dirty="0" err="1"/>
            <a:t>Tons</a:t>
          </a:r>
          <a:r>
            <a:rPr lang="it-IT" sz="2400" b="1" dirty="0"/>
            <a:t> </a:t>
          </a:r>
          <a:r>
            <a:rPr lang="it-IT" sz="2400" b="1" dirty="0" err="1"/>
            <a:t>of</a:t>
          </a:r>
          <a:r>
            <a:rPr lang="it-IT" sz="2400" b="1" dirty="0"/>
            <a:t> </a:t>
          </a:r>
          <a:r>
            <a:rPr lang="it-IT" sz="2400" b="1" dirty="0" err="1"/>
            <a:t>raw</a:t>
          </a:r>
          <a:r>
            <a:rPr lang="it-IT" sz="2400" b="1" dirty="0"/>
            <a:t> data</a:t>
          </a:r>
        </a:p>
      </dgm:t>
    </dgm:pt>
    <dgm:pt modelId="{91792D8B-0962-4168-88B9-671B00287C65}" type="parTrans" cxnId="{38A0585B-FEE1-4CC7-90DD-A8478893F890}">
      <dgm:prSet/>
      <dgm:spPr/>
      <dgm:t>
        <a:bodyPr/>
        <a:lstStyle/>
        <a:p>
          <a:endParaRPr lang="it-IT"/>
        </a:p>
      </dgm:t>
    </dgm:pt>
    <dgm:pt modelId="{0A09EFB9-4913-465D-BABE-6D2CDCC3E16C}" type="sibTrans" cxnId="{38A0585B-FEE1-4CC7-90DD-A8478893F890}">
      <dgm:prSet/>
      <dgm:spPr/>
      <dgm:t>
        <a:bodyPr/>
        <a:lstStyle/>
        <a:p>
          <a:endParaRPr lang="it-IT"/>
        </a:p>
      </dgm:t>
    </dgm:pt>
    <dgm:pt modelId="{012D7E73-01A0-4141-8474-F7BF73281D6B}">
      <dgm:prSet custT="1"/>
      <dgm:spPr>
        <a:solidFill>
          <a:schemeClr val="accent1">
            <a:lumMod val="50000"/>
          </a:schemeClr>
        </a:solidFill>
      </dgm:spPr>
      <dgm:t>
        <a:bodyPr/>
        <a:lstStyle/>
        <a:p>
          <a:pPr algn="ctr" rtl="0"/>
          <a:r>
            <a:rPr lang="it-IT" sz="2400" b="1" dirty="0"/>
            <a:t>Short </a:t>
          </a:r>
          <a:r>
            <a:rPr lang="it-IT" sz="2400" b="1" dirty="0" err="1"/>
            <a:t>reads</a:t>
          </a:r>
          <a:r>
            <a:rPr lang="it-IT" sz="2400" b="1" dirty="0"/>
            <a:t> data</a:t>
          </a:r>
        </a:p>
      </dgm:t>
    </dgm:pt>
    <dgm:pt modelId="{9A9178C6-36B1-472A-BCC7-ADF1C24797CF}" type="parTrans" cxnId="{E1F01355-0473-4A04-9636-AF1E7B51BAEE}">
      <dgm:prSet/>
      <dgm:spPr/>
      <dgm:t>
        <a:bodyPr/>
        <a:lstStyle/>
        <a:p>
          <a:endParaRPr lang="it-IT"/>
        </a:p>
      </dgm:t>
    </dgm:pt>
    <dgm:pt modelId="{C9940DC3-3E51-4681-8910-34261F83962F}" type="sibTrans" cxnId="{E1F01355-0473-4A04-9636-AF1E7B51BAEE}">
      <dgm:prSet/>
      <dgm:spPr/>
      <dgm:t>
        <a:bodyPr/>
        <a:lstStyle/>
        <a:p>
          <a:endParaRPr lang="it-IT"/>
        </a:p>
      </dgm:t>
    </dgm:pt>
    <dgm:pt modelId="{9512BE45-2980-48D2-85E5-D1CA8CA3838F}">
      <dgm:prSet custT="1"/>
      <dgm:spPr>
        <a:solidFill>
          <a:schemeClr val="accent1">
            <a:lumMod val="50000"/>
          </a:schemeClr>
        </a:solidFill>
      </dgm:spPr>
      <dgm:t>
        <a:bodyPr/>
        <a:lstStyle/>
        <a:p>
          <a:pPr algn="ctr" rtl="0"/>
          <a:r>
            <a:rPr lang="it-IT" sz="2400" b="1" dirty="0"/>
            <a:t>High </a:t>
          </a:r>
          <a:r>
            <a:rPr lang="it-IT" sz="2400" b="1" dirty="0" err="1"/>
            <a:t>error</a:t>
          </a:r>
          <a:r>
            <a:rPr lang="it-IT" sz="2400" b="1" dirty="0"/>
            <a:t> </a:t>
          </a:r>
          <a:r>
            <a:rPr lang="it-IT" sz="2400" b="1" dirty="0" err="1"/>
            <a:t>rates</a:t>
          </a:r>
          <a:endParaRPr lang="it-IT" sz="2400" b="1" dirty="0"/>
        </a:p>
      </dgm:t>
    </dgm:pt>
    <dgm:pt modelId="{3487DB5C-3962-4D33-ADD3-3E4D353FB78F}" type="parTrans" cxnId="{A762D855-F0BA-4CC8-96FE-53EF898F736B}">
      <dgm:prSet/>
      <dgm:spPr/>
      <dgm:t>
        <a:bodyPr/>
        <a:lstStyle/>
        <a:p>
          <a:endParaRPr lang="it-IT"/>
        </a:p>
      </dgm:t>
    </dgm:pt>
    <dgm:pt modelId="{6E36412F-D9C1-491A-9A40-405523056853}" type="sibTrans" cxnId="{A762D855-F0BA-4CC8-96FE-53EF898F736B}">
      <dgm:prSet/>
      <dgm:spPr/>
      <dgm:t>
        <a:bodyPr/>
        <a:lstStyle/>
        <a:p>
          <a:endParaRPr lang="it-IT"/>
        </a:p>
      </dgm:t>
    </dgm:pt>
    <dgm:pt modelId="{AC97B4CC-BE2A-452D-8503-7D1D055AAE03}">
      <dgm:prSet custT="1">
        <dgm:style>
          <a:lnRef idx="1">
            <a:schemeClr val="accent3"/>
          </a:lnRef>
          <a:fillRef idx="3">
            <a:schemeClr val="accent3"/>
          </a:fillRef>
          <a:effectRef idx="2">
            <a:schemeClr val="accent3"/>
          </a:effectRef>
          <a:fontRef idx="minor">
            <a:schemeClr val="lt1"/>
          </a:fontRef>
        </dgm:style>
      </dgm:prSet>
      <dgm:spPr>
        <a:solidFill>
          <a:schemeClr val="accent1">
            <a:lumMod val="50000"/>
          </a:schemeClr>
        </a:solidFill>
      </dgm:spPr>
      <dgm:t>
        <a:bodyPr/>
        <a:lstStyle/>
        <a:p>
          <a:pPr algn="ctr" rtl="0"/>
          <a:r>
            <a:rPr lang="it-IT" sz="2400" b="1" dirty="0" err="1"/>
            <a:t>Different</a:t>
          </a:r>
          <a:r>
            <a:rPr lang="it-IT" sz="2400" b="1" dirty="0"/>
            <a:t> </a:t>
          </a:r>
          <a:r>
            <a:rPr lang="it-IT" sz="2400" b="1" dirty="0" err="1"/>
            <a:t>aims</a:t>
          </a:r>
          <a:r>
            <a:rPr lang="it-IT" sz="2400" b="1" dirty="0"/>
            <a:t> </a:t>
          </a:r>
          <a:r>
            <a:rPr lang="it-IT" sz="2400" b="1" dirty="0" err="1"/>
            <a:t>of</a:t>
          </a:r>
          <a:r>
            <a:rPr lang="it-IT" sz="2400" b="1" dirty="0"/>
            <a:t> </a:t>
          </a:r>
          <a:r>
            <a:rPr lang="it-IT" sz="2400" b="1" dirty="0" err="1"/>
            <a:t>sequencing</a:t>
          </a:r>
          <a:r>
            <a:rPr lang="it-IT" sz="2400" b="1" dirty="0"/>
            <a:t> </a:t>
          </a:r>
          <a:r>
            <a:rPr lang="it-IT" sz="2400" b="1" dirty="0" err="1"/>
            <a:t>problem</a:t>
          </a:r>
          <a:r>
            <a:rPr lang="it-IT" sz="2400" b="1" dirty="0"/>
            <a:t> (</a:t>
          </a:r>
          <a:r>
            <a:rPr lang="it-IT" sz="2400" b="1" dirty="0" err="1"/>
            <a:t>experiment</a:t>
          </a:r>
          <a:r>
            <a:rPr lang="it-IT" sz="2400" b="1" dirty="0"/>
            <a:t> design)</a:t>
          </a:r>
        </a:p>
      </dgm:t>
    </dgm:pt>
    <dgm:pt modelId="{ABA3A2C6-18D4-473C-8C23-ECB28453E9C4}" type="parTrans" cxnId="{E0B5C783-E36D-4D2E-AD39-A6562AECC845}">
      <dgm:prSet/>
      <dgm:spPr/>
      <dgm:t>
        <a:bodyPr/>
        <a:lstStyle/>
        <a:p>
          <a:endParaRPr lang="it-IT"/>
        </a:p>
      </dgm:t>
    </dgm:pt>
    <dgm:pt modelId="{4E5B0A80-ED61-4F62-903D-11DE90E14E52}" type="sibTrans" cxnId="{E0B5C783-E36D-4D2E-AD39-A6562AECC845}">
      <dgm:prSet/>
      <dgm:spPr/>
      <dgm:t>
        <a:bodyPr/>
        <a:lstStyle/>
        <a:p>
          <a:endParaRPr lang="it-IT"/>
        </a:p>
      </dgm:t>
    </dgm:pt>
    <dgm:pt modelId="{C98815CE-77C8-4574-B2CB-396CDF7A08D6}" type="pres">
      <dgm:prSet presAssocID="{11E0F70D-D0FA-4B63-B088-434085986ABA}" presName="linear" presStyleCnt="0">
        <dgm:presLayoutVars>
          <dgm:animLvl val="lvl"/>
          <dgm:resizeHandles val="exact"/>
        </dgm:presLayoutVars>
      </dgm:prSet>
      <dgm:spPr/>
    </dgm:pt>
    <dgm:pt modelId="{87D19EE2-E49D-49B1-8CB8-B9541625E764}" type="pres">
      <dgm:prSet presAssocID="{07515E19-E863-4CC2-A41E-AD5AA6E59951}" presName="parentText" presStyleLbl="node1" presStyleIdx="0" presStyleCnt="4">
        <dgm:presLayoutVars>
          <dgm:chMax val="0"/>
          <dgm:bulletEnabled val="1"/>
        </dgm:presLayoutVars>
      </dgm:prSet>
      <dgm:spPr/>
    </dgm:pt>
    <dgm:pt modelId="{445551EA-4329-41BD-9F48-4BAE0E8FF7AC}" type="pres">
      <dgm:prSet presAssocID="{0A09EFB9-4913-465D-BABE-6D2CDCC3E16C}" presName="spacer" presStyleCnt="0"/>
      <dgm:spPr/>
    </dgm:pt>
    <dgm:pt modelId="{B7311A4E-5922-4B19-B37F-81EA7189DF48}" type="pres">
      <dgm:prSet presAssocID="{012D7E73-01A0-4141-8474-F7BF73281D6B}" presName="parentText" presStyleLbl="node1" presStyleIdx="1" presStyleCnt="4">
        <dgm:presLayoutVars>
          <dgm:chMax val="0"/>
          <dgm:bulletEnabled val="1"/>
        </dgm:presLayoutVars>
      </dgm:prSet>
      <dgm:spPr/>
    </dgm:pt>
    <dgm:pt modelId="{74A77A85-2FEB-4F1F-9F7F-E68E23B7F902}" type="pres">
      <dgm:prSet presAssocID="{C9940DC3-3E51-4681-8910-34261F83962F}" presName="spacer" presStyleCnt="0"/>
      <dgm:spPr/>
    </dgm:pt>
    <dgm:pt modelId="{47942CB3-7B37-4949-9693-1169B2834EE2}" type="pres">
      <dgm:prSet presAssocID="{9512BE45-2980-48D2-85E5-D1CA8CA3838F}" presName="parentText" presStyleLbl="node1" presStyleIdx="2" presStyleCnt="4">
        <dgm:presLayoutVars>
          <dgm:chMax val="0"/>
          <dgm:bulletEnabled val="1"/>
        </dgm:presLayoutVars>
      </dgm:prSet>
      <dgm:spPr/>
    </dgm:pt>
    <dgm:pt modelId="{6E5B76E3-6443-41BF-A1B5-1A1C71FC2881}" type="pres">
      <dgm:prSet presAssocID="{6E36412F-D9C1-491A-9A40-405523056853}" presName="spacer" presStyleCnt="0"/>
      <dgm:spPr/>
    </dgm:pt>
    <dgm:pt modelId="{DDF61859-5CB8-48A1-95C7-2990450236C6}" type="pres">
      <dgm:prSet presAssocID="{AC97B4CC-BE2A-452D-8503-7D1D055AAE03}" presName="parentText" presStyleLbl="node1" presStyleIdx="3" presStyleCnt="4">
        <dgm:presLayoutVars>
          <dgm:chMax val="0"/>
          <dgm:bulletEnabled val="1"/>
        </dgm:presLayoutVars>
      </dgm:prSet>
      <dgm:spPr/>
    </dgm:pt>
  </dgm:ptLst>
  <dgm:cxnLst>
    <dgm:cxn modelId="{BBF21F02-1F33-7A45-A0C2-5CDB3E698A6C}" type="presOf" srcId="{07515E19-E863-4CC2-A41E-AD5AA6E59951}" destId="{87D19EE2-E49D-49B1-8CB8-B9541625E764}" srcOrd="0" destOrd="0" presId="urn:microsoft.com/office/officeart/2005/8/layout/vList2"/>
    <dgm:cxn modelId="{E1F01355-0473-4A04-9636-AF1E7B51BAEE}" srcId="{11E0F70D-D0FA-4B63-B088-434085986ABA}" destId="{012D7E73-01A0-4141-8474-F7BF73281D6B}" srcOrd="1" destOrd="0" parTransId="{9A9178C6-36B1-472A-BCC7-ADF1C24797CF}" sibTransId="{C9940DC3-3E51-4681-8910-34261F83962F}"/>
    <dgm:cxn modelId="{A762D855-F0BA-4CC8-96FE-53EF898F736B}" srcId="{11E0F70D-D0FA-4B63-B088-434085986ABA}" destId="{9512BE45-2980-48D2-85E5-D1CA8CA3838F}" srcOrd="2" destOrd="0" parTransId="{3487DB5C-3962-4D33-ADD3-3E4D353FB78F}" sibTransId="{6E36412F-D9C1-491A-9A40-405523056853}"/>
    <dgm:cxn modelId="{38A0585B-FEE1-4CC7-90DD-A8478893F890}" srcId="{11E0F70D-D0FA-4B63-B088-434085986ABA}" destId="{07515E19-E863-4CC2-A41E-AD5AA6E59951}" srcOrd="0" destOrd="0" parTransId="{91792D8B-0962-4168-88B9-671B00287C65}" sibTransId="{0A09EFB9-4913-465D-BABE-6D2CDCC3E16C}"/>
    <dgm:cxn modelId="{E0B5C783-E36D-4D2E-AD39-A6562AECC845}" srcId="{11E0F70D-D0FA-4B63-B088-434085986ABA}" destId="{AC97B4CC-BE2A-452D-8503-7D1D055AAE03}" srcOrd="3" destOrd="0" parTransId="{ABA3A2C6-18D4-473C-8C23-ECB28453E9C4}" sibTransId="{4E5B0A80-ED61-4F62-903D-11DE90E14E52}"/>
    <dgm:cxn modelId="{2C847CA0-F185-FD49-A314-2AB0FFCC0CEB}" type="presOf" srcId="{AC97B4CC-BE2A-452D-8503-7D1D055AAE03}" destId="{DDF61859-5CB8-48A1-95C7-2990450236C6}" srcOrd="0" destOrd="0" presId="urn:microsoft.com/office/officeart/2005/8/layout/vList2"/>
    <dgm:cxn modelId="{B5DCCAAA-9F64-3047-9D43-B7C277186662}" type="presOf" srcId="{012D7E73-01A0-4141-8474-F7BF73281D6B}" destId="{B7311A4E-5922-4B19-B37F-81EA7189DF48}" srcOrd="0" destOrd="0" presId="urn:microsoft.com/office/officeart/2005/8/layout/vList2"/>
    <dgm:cxn modelId="{6ACA30B1-77C7-1446-BEFE-7BAD4F61B941}" type="presOf" srcId="{11E0F70D-D0FA-4B63-B088-434085986ABA}" destId="{C98815CE-77C8-4574-B2CB-396CDF7A08D6}" srcOrd="0" destOrd="0" presId="urn:microsoft.com/office/officeart/2005/8/layout/vList2"/>
    <dgm:cxn modelId="{2143BEDA-B964-FC4D-8396-CAD8E3B97C10}" type="presOf" srcId="{9512BE45-2980-48D2-85E5-D1CA8CA3838F}" destId="{47942CB3-7B37-4949-9693-1169B2834EE2}" srcOrd="0" destOrd="0" presId="urn:microsoft.com/office/officeart/2005/8/layout/vList2"/>
    <dgm:cxn modelId="{96D94F71-85D1-7149-B189-1E97D9256361}" type="presParOf" srcId="{C98815CE-77C8-4574-B2CB-396CDF7A08D6}" destId="{87D19EE2-E49D-49B1-8CB8-B9541625E764}" srcOrd="0" destOrd="0" presId="urn:microsoft.com/office/officeart/2005/8/layout/vList2"/>
    <dgm:cxn modelId="{9D1BF5EA-9117-D14B-B1E1-98B67D051267}" type="presParOf" srcId="{C98815CE-77C8-4574-B2CB-396CDF7A08D6}" destId="{445551EA-4329-41BD-9F48-4BAE0E8FF7AC}" srcOrd="1" destOrd="0" presId="urn:microsoft.com/office/officeart/2005/8/layout/vList2"/>
    <dgm:cxn modelId="{70F5169F-0CB6-E748-9F1B-EB92E60E687C}" type="presParOf" srcId="{C98815CE-77C8-4574-B2CB-396CDF7A08D6}" destId="{B7311A4E-5922-4B19-B37F-81EA7189DF48}" srcOrd="2" destOrd="0" presId="urn:microsoft.com/office/officeart/2005/8/layout/vList2"/>
    <dgm:cxn modelId="{CB869703-3629-C343-9453-581363E49DCD}" type="presParOf" srcId="{C98815CE-77C8-4574-B2CB-396CDF7A08D6}" destId="{74A77A85-2FEB-4F1F-9F7F-E68E23B7F902}" srcOrd="3" destOrd="0" presId="urn:microsoft.com/office/officeart/2005/8/layout/vList2"/>
    <dgm:cxn modelId="{45EE5835-7076-884D-828C-94FADBF1D81B}" type="presParOf" srcId="{C98815CE-77C8-4574-B2CB-396CDF7A08D6}" destId="{47942CB3-7B37-4949-9693-1169B2834EE2}" srcOrd="4" destOrd="0" presId="urn:microsoft.com/office/officeart/2005/8/layout/vList2"/>
    <dgm:cxn modelId="{BBCADC6D-F8F2-AD4C-8150-54A925E2C559}" type="presParOf" srcId="{C98815CE-77C8-4574-B2CB-396CDF7A08D6}" destId="{6E5B76E3-6443-41BF-A1B5-1A1C71FC2881}" srcOrd="5" destOrd="0" presId="urn:microsoft.com/office/officeart/2005/8/layout/vList2"/>
    <dgm:cxn modelId="{1DB81D85-27CC-2945-968E-C9904B9F493D}" type="presParOf" srcId="{C98815CE-77C8-4574-B2CB-396CDF7A08D6}" destId="{DDF61859-5CB8-48A1-95C7-2990450236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64E8C-B36D-414D-9537-CE170653F36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6A211F5E-C4DF-46BF-9A6D-29E42EA248F7}">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to</a:t>
          </a:r>
          <a:r>
            <a:rPr lang="it-IT" sz="2400" b="1" dirty="0">
              <a:effectLst/>
            </a:rPr>
            <a:t> </a:t>
          </a:r>
          <a:r>
            <a:rPr lang="it-IT" sz="2400" b="1" dirty="0" err="1">
              <a:effectLst/>
            </a:rPr>
            <a:t>process</a:t>
          </a:r>
          <a:r>
            <a:rPr lang="it-IT" sz="2400" b="1" dirty="0">
              <a:effectLst/>
            </a:rPr>
            <a:t> </a:t>
          </a:r>
          <a:r>
            <a:rPr lang="it-IT" sz="2400" b="1" dirty="0" err="1">
              <a:effectLst/>
            </a:rPr>
            <a:t>one</a:t>
          </a:r>
          <a:r>
            <a:rPr lang="it-IT" sz="2400" b="1" dirty="0">
              <a:effectLst/>
            </a:rPr>
            <a:t> </a:t>
          </a:r>
          <a:r>
            <a:rPr lang="it-IT" sz="2400" b="1" dirty="0" err="1">
              <a:effectLst/>
            </a:rPr>
            <a:t>run</a:t>
          </a:r>
          <a:endParaRPr lang="it-IT" sz="2400" b="1" dirty="0">
            <a:effectLst/>
          </a:endParaRPr>
        </a:p>
      </dgm:t>
    </dgm:pt>
    <dgm:pt modelId="{58E668D0-28EF-44A6-8464-4B8ACB8CD1D1}" type="parTrans" cxnId="{D9658065-08E5-477B-B0E5-6CCEB7CAA604}">
      <dgm:prSet/>
      <dgm:spPr/>
      <dgm:t>
        <a:bodyPr/>
        <a:lstStyle/>
        <a:p>
          <a:endParaRPr lang="it-IT"/>
        </a:p>
      </dgm:t>
    </dgm:pt>
    <dgm:pt modelId="{6EF34EE8-C762-4241-A94D-B55C444B0CCA}" type="sibTrans" cxnId="{D9658065-08E5-477B-B0E5-6CCEB7CAA604}">
      <dgm:prSet/>
      <dgm:spPr/>
      <dgm:t>
        <a:bodyPr/>
        <a:lstStyle/>
        <a:p>
          <a:endParaRPr lang="it-IT"/>
        </a:p>
      </dgm:t>
    </dgm:pt>
    <dgm:pt modelId="{B37CA05C-FF36-447B-A42C-7BA776F3486F}">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for</a:t>
          </a:r>
          <a:r>
            <a:rPr lang="it-IT" sz="2400" b="1" dirty="0">
              <a:effectLst/>
            </a:rPr>
            <a:t> </a:t>
          </a:r>
          <a:r>
            <a:rPr lang="it-IT" sz="2400" b="1" dirty="0" err="1">
              <a:effectLst/>
            </a:rPr>
            <a:t>analysis</a:t>
          </a:r>
          <a:endParaRPr lang="it-IT" sz="2400" b="1" dirty="0">
            <a:effectLst/>
          </a:endParaRPr>
        </a:p>
      </dgm:t>
    </dgm:pt>
    <dgm:pt modelId="{F01F1693-76BB-4FD2-A7E2-59D8D8B58A7E}" type="parTrans" cxnId="{F49B4803-195E-4757-9041-7F8B18B8B9D2}">
      <dgm:prSet/>
      <dgm:spPr/>
      <dgm:t>
        <a:bodyPr/>
        <a:lstStyle/>
        <a:p>
          <a:endParaRPr lang="it-IT"/>
        </a:p>
      </dgm:t>
    </dgm:pt>
    <dgm:pt modelId="{8F9DD3A1-9274-44E2-A61E-B79354789A59}" type="sibTrans" cxnId="{F49B4803-195E-4757-9041-7F8B18B8B9D2}">
      <dgm:prSet/>
      <dgm:spPr/>
      <dgm:t>
        <a:bodyPr/>
        <a:lstStyle/>
        <a:p>
          <a:endParaRPr lang="it-IT"/>
        </a:p>
      </dgm:t>
    </dgm:pt>
    <dgm:pt modelId="{1BA80DBE-EE8F-488B-81AA-6D03A58C2248}">
      <dgm:prSet custT="1"/>
      <dgm:spPr/>
      <dgm:t>
        <a:bodyPr/>
        <a:lstStyle/>
        <a:p>
          <a:pPr algn="ctr" rtl="0"/>
          <a:r>
            <a:rPr lang="it-IT" sz="2400" b="1" dirty="0" err="1">
              <a:effectLst/>
            </a:rPr>
            <a:t>Algorithms</a:t>
          </a:r>
          <a:endParaRPr lang="it-IT" sz="2400" b="1" dirty="0">
            <a:effectLst/>
          </a:endParaRPr>
        </a:p>
      </dgm:t>
    </dgm:pt>
    <dgm:pt modelId="{A40A4DD9-E1C1-4987-B26F-C0AD9E905A8F}" type="parTrans" cxnId="{F0044CE0-097B-4D51-B367-3C52CE62C65A}">
      <dgm:prSet/>
      <dgm:spPr/>
      <dgm:t>
        <a:bodyPr/>
        <a:lstStyle/>
        <a:p>
          <a:endParaRPr lang="it-IT"/>
        </a:p>
      </dgm:t>
    </dgm:pt>
    <dgm:pt modelId="{A02778DE-2E3C-406B-A616-56B74E104011}" type="sibTrans" cxnId="{F0044CE0-097B-4D51-B367-3C52CE62C65A}">
      <dgm:prSet/>
      <dgm:spPr/>
      <dgm:t>
        <a:bodyPr/>
        <a:lstStyle/>
        <a:p>
          <a:endParaRPr lang="it-IT"/>
        </a:p>
      </dgm:t>
    </dgm:pt>
    <dgm:pt modelId="{4E462F5F-A8D0-4CCA-94DD-3C2E9BED8CDE}">
      <dgm:prSet custT="1"/>
      <dgm:spPr/>
      <dgm:t>
        <a:bodyPr/>
        <a:lstStyle/>
        <a:p>
          <a:pPr algn="ctr" rtl="0"/>
          <a:r>
            <a:rPr lang="it-IT" sz="2400" b="1" dirty="0" err="1">
              <a:effectLst/>
            </a:rPr>
            <a:t>Predictive</a:t>
          </a:r>
          <a:r>
            <a:rPr lang="it-IT" sz="2400" b="1" dirty="0">
              <a:effectLst/>
            </a:rPr>
            <a:t> </a:t>
          </a:r>
          <a:r>
            <a:rPr lang="it-IT" sz="2400" b="1" dirty="0" err="1">
              <a:effectLst/>
            </a:rPr>
            <a:t>methods</a:t>
          </a:r>
          <a:endParaRPr lang="it-IT" sz="2400" b="1" dirty="0">
            <a:effectLst/>
          </a:endParaRPr>
        </a:p>
      </dgm:t>
    </dgm:pt>
    <dgm:pt modelId="{40122C2F-A8A3-4D04-8D78-029E2DA76AC9}" type="parTrans" cxnId="{692EC4A8-24D4-447C-B2AF-CE494CD13E43}">
      <dgm:prSet/>
      <dgm:spPr/>
      <dgm:t>
        <a:bodyPr/>
        <a:lstStyle/>
        <a:p>
          <a:endParaRPr lang="it-IT"/>
        </a:p>
      </dgm:t>
    </dgm:pt>
    <dgm:pt modelId="{11433A0E-3C1B-461F-A1EB-EF89E8417229}" type="sibTrans" cxnId="{692EC4A8-24D4-447C-B2AF-CE494CD13E43}">
      <dgm:prSet/>
      <dgm:spPr/>
      <dgm:t>
        <a:bodyPr/>
        <a:lstStyle/>
        <a:p>
          <a:endParaRPr lang="it-IT"/>
        </a:p>
      </dgm:t>
    </dgm:pt>
    <dgm:pt modelId="{39C196F3-A270-492D-9AAD-A51147DA0FAD}">
      <dgm:prSet custT="1"/>
      <dgm:spPr/>
      <dgm:t>
        <a:bodyPr/>
        <a:lstStyle/>
        <a:p>
          <a:pPr algn="ctr" rtl="0"/>
          <a:r>
            <a:rPr lang="it-IT" sz="2400" b="1" dirty="0">
              <a:effectLst/>
            </a:rPr>
            <a:t>Storage</a:t>
          </a:r>
        </a:p>
      </dgm:t>
    </dgm:pt>
    <dgm:pt modelId="{A70AEA95-270E-495F-A8A9-529278923F3C}" type="parTrans" cxnId="{0307AFA9-3B5C-4ADE-AFE1-1CB1465D3D22}">
      <dgm:prSet/>
      <dgm:spPr/>
      <dgm:t>
        <a:bodyPr/>
        <a:lstStyle/>
        <a:p>
          <a:endParaRPr lang="it-IT"/>
        </a:p>
      </dgm:t>
    </dgm:pt>
    <dgm:pt modelId="{38A62BF7-22B8-4AF5-99EE-615F5CE930A6}" type="sibTrans" cxnId="{0307AFA9-3B5C-4ADE-AFE1-1CB1465D3D22}">
      <dgm:prSet/>
      <dgm:spPr/>
      <dgm:t>
        <a:bodyPr/>
        <a:lstStyle/>
        <a:p>
          <a:endParaRPr lang="it-IT"/>
        </a:p>
      </dgm:t>
    </dgm:pt>
    <dgm:pt modelId="{F1C7FDBD-AD7A-470F-A60F-124965F85672}">
      <dgm:prSet custT="1"/>
      <dgm:spPr/>
      <dgm:t>
        <a:bodyPr/>
        <a:lstStyle/>
        <a:p>
          <a:pPr algn="ctr" rtl="0"/>
          <a:r>
            <a:rPr lang="it-IT" sz="2400" b="1" dirty="0">
              <a:effectLst/>
            </a:rPr>
            <a:t>High performance </a:t>
          </a:r>
          <a:r>
            <a:rPr lang="it-IT" sz="2400" b="1" dirty="0" err="1">
              <a:effectLst/>
            </a:rPr>
            <a:t>computing</a:t>
          </a:r>
          <a:endParaRPr lang="it-IT" sz="2400" b="1" dirty="0">
            <a:effectLst/>
          </a:endParaRPr>
        </a:p>
      </dgm:t>
    </dgm:pt>
    <dgm:pt modelId="{91292711-C13C-49A9-94C6-2E829774E754}" type="parTrans" cxnId="{4889E546-60D7-46C2-B670-8DABB9C45C01}">
      <dgm:prSet/>
      <dgm:spPr/>
      <dgm:t>
        <a:bodyPr/>
        <a:lstStyle/>
        <a:p>
          <a:endParaRPr lang="it-IT"/>
        </a:p>
      </dgm:t>
    </dgm:pt>
    <dgm:pt modelId="{FF30C466-D298-41BD-9F27-604056BC9F1B}" type="sibTrans" cxnId="{4889E546-60D7-46C2-B670-8DABB9C45C01}">
      <dgm:prSet/>
      <dgm:spPr/>
      <dgm:t>
        <a:bodyPr/>
        <a:lstStyle/>
        <a:p>
          <a:endParaRPr lang="it-IT"/>
        </a:p>
      </dgm:t>
    </dgm:pt>
    <dgm:pt modelId="{BADE2825-8BAD-46CF-8521-2AC2241B59C6}" type="pres">
      <dgm:prSet presAssocID="{2E064E8C-B36D-414D-9537-CE170653F36E}" presName="linear" presStyleCnt="0">
        <dgm:presLayoutVars>
          <dgm:animLvl val="lvl"/>
          <dgm:resizeHandles val="exact"/>
        </dgm:presLayoutVars>
      </dgm:prSet>
      <dgm:spPr/>
    </dgm:pt>
    <dgm:pt modelId="{A37734BE-8A00-4E66-B518-7FA60DA2B65E}" type="pres">
      <dgm:prSet presAssocID="{39C196F3-A270-492D-9AAD-A51147DA0FAD}" presName="parentText" presStyleLbl="node1" presStyleIdx="0" presStyleCnt="6">
        <dgm:presLayoutVars>
          <dgm:chMax val="0"/>
          <dgm:bulletEnabled val="1"/>
        </dgm:presLayoutVars>
      </dgm:prSet>
      <dgm:spPr/>
    </dgm:pt>
    <dgm:pt modelId="{4F1AD838-1861-4E64-85DA-559FF479210C}" type="pres">
      <dgm:prSet presAssocID="{38A62BF7-22B8-4AF5-99EE-615F5CE930A6}" presName="spacer" presStyleCnt="0"/>
      <dgm:spPr/>
    </dgm:pt>
    <dgm:pt modelId="{38ADD300-7102-4738-8CFC-1F38740E5F5B}" type="pres">
      <dgm:prSet presAssocID="{6A211F5E-C4DF-46BF-9A6D-29E42EA248F7}" presName="parentText" presStyleLbl="node1" presStyleIdx="1" presStyleCnt="6">
        <dgm:presLayoutVars>
          <dgm:chMax val="0"/>
          <dgm:bulletEnabled val="1"/>
        </dgm:presLayoutVars>
      </dgm:prSet>
      <dgm:spPr/>
    </dgm:pt>
    <dgm:pt modelId="{D4CDCAC4-43F6-4462-ACE9-81C230A681B8}" type="pres">
      <dgm:prSet presAssocID="{6EF34EE8-C762-4241-A94D-B55C444B0CCA}" presName="spacer" presStyleCnt="0"/>
      <dgm:spPr/>
    </dgm:pt>
    <dgm:pt modelId="{DFF996E2-1CB0-4654-B87E-1154D7BE0EB4}" type="pres">
      <dgm:prSet presAssocID="{B37CA05C-FF36-447B-A42C-7BA776F3486F}" presName="parentText" presStyleLbl="node1" presStyleIdx="2" presStyleCnt="6">
        <dgm:presLayoutVars>
          <dgm:chMax val="0"/>
          <dgm:bulletEnabled val="1"/>
        </dgm:presLayoutVars>
      </dgm:prSet>
      <dgm:spPr/>
    </dgm:pt>
    <dgm:pt modelId="{C6BF8CA8-70A6-4CAE-AD4B-37F01A3022FB}" type="pres">
      <dgm:prSet presAssocID="{8F9DD3A1-9274-44E2-A61E-B79354789A59}" presName="spacer" presStyleCnt="0"/>
      <dgm:spPr/>
    </dgm:pt>
    <dgm:pt modelId="{24464AAF-5D07-41A9-AA85-4AF669BFFF4C}" type="pres">
      <dgm:prSet presAssocID="{F1C7FDBD-AD7A-470F-A60F-124965F85672}" presName="parentText" presStyleLbl="node1" presStyleIdx="3" presStyleCnt="6">
        <dgm:presLayoutVars>
          <dgm:chMax val="0"/>
          <dgm:bulletEnabled val="1"/>
        </dgm:presLayoutVars>
      </dgm:prSet>
      <dgm:spPr/>
    </dgm:pt>
    <dgm:pt modelId="{135989CD-FCC2-483C-A87A-05039DDB4A98}" type="pres">
      <dgm:prSet presAssocID="{FF30C466-D298-41BD-9F27-604056BC9F1B}" presName="spacer" presStyleCnt="0"/>
      <dgm:spPr/>
    </dgm:pt>
    <dgm:pt modelId="{69B96421-55A6-4F94-957D-03DF7465B52E}" type="pres">
      <dgm:prSet presAssocID="{1BA80DBE-EE8F-488B-81AA-6D03A58C2248}" presName="parentText" presStyleLbl="node1" presStyleIdx="4" presStyleCnt="6">
        <dgm:presLayoutVars>
          <dgm:chMax val="0"/>
          <dgm:bulletEnabled val="1"/>
        </dgm:presLayoutVars>
      </dgm:prSet>
      <dgm:spPr/>
    </dgm:pt>
    <dgm:pt modelId="{4BA5E29D-D046-47F5-B107-2EA180D80A7C}" type="pres">
      <dgm:prSet presAssocID="{A02778DE-2E3C-406B-A616-56B74E104011}" presName="spacer" presStyleCnt="0"/>
      <dgm:spPr/>
    </dgm:pt>
    <dgm:pt modelId="{B86ED19E-26F4-4289-B9C3-C9DE37B72252}" type="pres">
      <dgm:prSet presAssocID="{4E462F5F-A8D0-4CCA-94DD-3C2E9BED8CDE}" presName="parentText" presStyleLbl="node1" presStyleIdx="5" presStyleCnt="6">
        <dgm:presLayoutVars>
          <dgm:chMax val="0"/>
          <dgm:bulletEnabled val="1"/>
        </dgm:presLayoutVars>
      </dgm:prSet>
      <dgm:spPr/>
    </dgm:pt>
  </dgm:ptLst>
  <dgm:cxnLst>
    <dgm:cxn modelId="{F49B4803-195E-4757-9041-7F8B18B8B9D2}" srcId="{2E064E8C-B36D-414D-9537-CE170653F36E}" destId="{B37CA05C-FF36-447B-A42C-7BA776F3486F}" srcOrd="2" destOrd="0" parTransId="{F01F1693-76BB-4FD2-A7E2-59D8D8B58A7E}" sibTransId="{8F9DD3A1-9274-44E2-A61E-B79354789A59}"/>
    <dgm:cxn modelId="{7303CE2E-A5E4-DA4A-8687-BA04BBD4E502}" type="presOf" srcId="{2E064E8C-B36D-414D-9537-CE170653F36E}" destId="{BADE2825-8BAD-46CF-8521-2AC2241B59C6}" srcOrd="0" destOrd="0" presId="urn:microsoft.com/office/officeart/2005/8/layout/vList2"/>
    <dgm:cxn modelId="{4889E546-60D7-46C2-B670-8DABB9C45C01}" srcId="{2E064E8C-B36D-414D-9537-CE170653F36E}" destId="{F1C7FDBD-AD7A-470F-A60F-124965F85672}" srcOrd="3" destOrd="0" parTransId="{91292711-C13C-49A9-94C6-2E829774E754}" sibTransId="{FF30C466-D298-41BD-9F27-604056BC9F1B}"/>
    <dgm:cxn modelId="{3452CA4B-8C67-184E-80CF-223907540901}" type="presOf" srcId="{B37CA05C-FF36-447B-A42C-7BA776F3486F}" destId="{DFF996E2-1CB0-4654-B87E-1154D7BE0EB4}" srcOrd="0" destOrd="0" presId="urn:microsoft.com/office/officeart/2005/8/layout/vList2"/>
    <dgm:cxn modelId="{16D0BE5E-0C8E-B840-81E2-DB0AD12C9DC1}" type="presOf" srcId="{F1C7FDBD-AD7A-470F-A60F-124965F85672}" destId="{24464AAF-5D07-41A9-AA85-4AF669BFFF4C}" srcOrd="0" destOrd="0" presId="urn:microsoft.com/office/officeart/2005/8/layout/vList2"/>
    <dgm:cxn modelId="{D9658065-08E5-477B-B0E5-6CCEB7CAA604}" srcId="{2E064E8C-B36D-414D-9537-CE170653F36E}" destId="{6A211F5E-C4DF-46BF-9A6D-29E42EA248F7}" srcOrd="1" destOrd="0" parTransId="{58E668D0-28EF-44A6-8464-4B8ACB8CD1D1}" sibTransId="{6EF34EE8-C762-4241-A94D-B55C444B0CCA}"/>
    <dgm:cxn modelId="{753BD16E-F56D-BC46-8FBD-BF8A8AF1DBE8}" type="presOf" srcId="{4E462F5F-A8D0-4CCA-94DD-3C2E9BED8CDE}" destId="{B86ED19E-26F4-4289-B9C3-C9DE37B72252}" srcOrd="0" destOrd="0" presId="urn:microsoft.com/office/officeart/2005/8/layout/vList2"/>
    <dgm:cxn modelId="{873BFA93-90D6-904D-B30C-1E8E4C0F9F1B}" type="presOf" srcId="{1BA80DBE-EE8F-488B-81AA-6D03A58C2248}" destId="{69B96421-55A6-4F94-957D-03DF7465B52E}" srcOrd="0" destOrd="0" presId="urn:microsoft.com/office/officeart/2005/8/layout/vList2"/>
    <dgm:cxn modelId="{692EC4A8-24D4-447C-B2AF-CE494CD13E43}" srcId="{2E064E8C-B36D-414D-9537-CE170653F36E}" destId="{4E462F5F-A8D0-4CCA-94DD-3C2E9BED8CDE}" srcOrd="5" destOrd="0" parTransId="{40122C2F-A8A3-4D04-8D78-029E2DA76AC9}" sibTransId="{11433A0E-3C1B-461F-A1EB-EF89E8417229}"/>
    <dgm:cxn modelId="{0307AFA9-3B5C-4ADE-AFE1-1CB1465D3D22}" srcId="{2E064E8C-B36D-414D-9537-CE170653F36E}" destId="{39C196F3-A270-492D-9AAD-A51147DA0FAD}" srcOrd="0" destOrd="0" parTransId="{A70AEA95-270E-495F-A8A9-529278923F3C}" sibTransId="{38A62BF7-22B8-4AF5-99EE-615F5CE930A6}"/>
    <dgm:cxn modelId="{76187AAA-1607-3B4A-9CCA-9E9701F36D8B}" type="presOf" srcId="{39C196F3-A270-492D-9AAD-A51147DA0FAD}" destId="{A37734BE-8A00-4E66-B518-7FA60DA2B65E}" srcOrd="0" destOrd="0" presId="urn:microsoft.com/office/officeart/2005/8/layout/vList2"/>
    <dgm:cxn modelId="{1E35A3B6-9F50-0B4D-8432-349C18A7EF2F}" type="presOf" srcId="{6A211F5E-C4DF-46BF-9A6D-29E42EA248F7}" destId="{38ADD300-7102-4738-8CFC-1F38740E5F5B}" srcOrd="0" destOrd="0" presId="urn:microsoft.com/office/officeart/2005/8/layout/vList2"/>
    <dgm:cxn modelId="{F0044CE0-097B-4D51-B367-3C52CE62C65A}" srcId="{2E064E8C-B36D-414D-9537-CE170653F36E}" destId="{1BA80DBE-EE8F-488B-81AA-6D03A58C2248}" srcOrd="4" destOrd="0" parTransId="{A40A4DD9-E1C1-4987-B26F-C0AD9E905A8F}" sibTransId="{A02778DE-2E3C-406B-A616-56B74E104011}"/>
    <dgm:cxn modelId="{FB3424D8-6F28-3C49-AF87-7CBDD685DEAB}" type="presParOf" srcId="{BADE2825-8BAD-46CF-8521-2AC2241B59C6}" destId="{A37734BE-8A00-4E66-B518-7FA60DA2B65E}" srcOrd="0" destOrd="0" presId="urn:microsoft.com/office/officeart/2005/8/layout/vList2"/>
    <dgm:cxn modelId="{796B2F6F-58B6-5C4B-A621-D754ABE6EFCC}" type="presParOf" srcId="{BADE2825-8BAD-46CF-8521-2AC2241B59C6}" destId="{4F1AD838-1861-4E64-85DA-559FF479210C}" srcOrd="1" destOrd="0" presId="urn:microsoft.com/office/officeart/2005/8/layout/vList2"/>
    <dgm:cxn modelId="{86F7D323-6D69-7841-80F0-3D45B5906BE8}" type="presParOf" srcId="{BADE2825-8BAD-46CF-8521-2AC2241B59C6}" destId="{38ADD300-7102-4738-8CFC-1F38740E5F5B}" srcOrd="2" destOrd="0" presId="urn:microsoft.com/office/officeart/2005/8/layout/vList2"/>
    <dgm:cxn modelId="{E9B98372-40E1-814A-A03E-54A92B6A3334}" type="presParOf" srcId="{BADE2825-8BAD-46CF-8521-2AC2241B59C6}" destId="{D4CDCAC4-43F6-4462-ACE9-81C230A681B8}" srcOrd="3" destOrd="0" presId="urn:microsoft.com/office/officeart/2005/8/layout/vList2"/>
    <dgm:cxn modelId="{79B34007-0C58-0A4F-A02E-9EDDAA2FBC6A}" type="presParOf" srcId="{BADE2825-8BAD-46CF-8521-2AC2241B59C6}" destId="{DFF996E2-1CB0-4654-B87E-1154D7BE0EB4}" srcOrd="4" destOrd="0" presId="urn:microsoft.com/office/officeart/2005/8/layout/vList2"/>
    <dgm:cxn modelId="{1DBE6FA4-095F-B344-AE2F-D3750E3EBAFA}" type="presParOf" srcId="{BADE2825-8BAD-46CF-8521-2AC2241B59C6}" destId="{C6BF8CA8-70A6-4CAE-AD4B-37F01A3022FB}" srcOrd="5" destOrd="0" presId="urn:microsoft.com/office/officeart/2005/8/layout/vList2"/>
    <dgm:cxn modelId="{22623103-8264-B149-8C59-0104EF030866}" type="presParOf" srcId="{BADE2825-8BAD-46CF-8521-2AC2241B59C6}" destId="{24464AAF-5D07-41A9-AA85-4AF669BFFF4C}" srcOrd="6" destOrd="0" presId="urn:microsoft.com/office/officeart/2005/8/layout/vList2"/>
    <dgm:cxn modelId="{26EA0727-DDC2-EE4B-9F74-58C686E12397}" type="presParOf" srcId="{BADE2825-8BAD-46CF-8521-2AC2241B59C6}" destId="{135989CD-FCC2-483C-A87A-05039DDB4A98}" srcOrd="7" destOrd="0" presId="urn:microsoft.com/office/officeart/2005/8/layout/vList2"/>
    <dgm:cxn modelId="{A610EA1C-51D2-514E-AA31-31F75DE21A0E}" type="presParOf" srcId="{BADE2825-8BAD-46CF-8521-2AC2241B59C6}" destId="{69B96421-55A6-4F94-957D-03DF7465B52E}" srcOrd="8" destOrd="0" presId="urn:microsoft.com/office/officeart/2005/8/layout/vList2"/>
    <dgm:cxn modelId="{106E805B-FEA8-104A-82AD-24C30BE21C69}" type="presParOf" srcId="{BADE2825-8BAD-46CF-8521-2AC2241B59C6}" destId="{4BA5E29D-D046-47F5-B107-2EA180D80A7C}" srcOrd="9" destOrd="0" presId="urn:microsoft.com/office/officeart/2005/8/layout/vList2"/>
    <dgm:cxn modelId="{4EAEDB37-3D8E-FB4F-BD3F-D9320BEEE105}" type="presParOf" srcId="{BADE2825-8BAD-46CF-8521-2AC2241B59C6}" destId="{B86ED19E-26F4-4289-B9C3-C9DE37B72252}"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51CDF-8F8C-403B-BCE6-E89DC8FFBF6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it-IT"/>
        </a:p>
      </dgm:t>
    </dgm:pt>
    <dgm:pt modelId="{E53F9CA1-4B10-4B53-892F-9B5A6FEB8DBD}">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Genome</a:t>
          </a:r>
          <a:r>
            <a:rPr lang="it-IT" sz="2400" b="1" u="none" dirty="0">
              <a:solidFill>
                <a:srgbClr val="FFFFFF"/>
              </a:solidFill>
            </a:rPr>
            <a:t> </a:t>
          </a:r>
          <a:r>
            <a:rPr lang="it-IT" sz="2400" b="1" u="none" dirty="0" err="1">
              <a:solidFill>
                <a:srgbClr val="FFFFFF"/>
              </a:solidFill>
            </a:rPr>
            <a:t>sequencing</a:t>
          </a:r>
          <a:endParaRPr lang="it-IT" sz="2400" b="1" u="none" dirty="0">
            <a:solidFill>
              <a:srgbClr val="FFFFFF"/>
            </a:solidFill>
          </a:endParaRPr>
        </a:p>
      </dgm:t>
    </dgm:pt>
    <dgm:pt modelId="{A5C0B442-DC67-4EE5-975C-D59A3B89CB51}" type="parTrans" cxnId="{ED91E3CB-86E8-4476-9D91-EFC2E708B5F2}">
      <dgm:prSet/>
      <dgm:spPr/>
      <dgm:t>
        <a:bodyPr/>
        <a:lstStyle/>
        <a:p>
          <a:endParaRPr lang="it-IT" u="none"/>
        </a:p>
      </dgm:t>
    </dgm:pt>
    <dgm:pt modelId="{C2B2F221-D16C-47B4-8E4E-176047B15FC0}" type="sibTrans" cxnId="{ED91E3CB-86E8-4476-9D91-EFC2E708B5F2}">
      <dgm:prSet/>
      <dgm:spPr/>
      <dgm:t>
        <a:bodyPr/>
        <a:lstStyle/>
        <a:p>
          <a:endParaRPr lang="it-IT" u="none"/>
        </a:p>
      </dgm:t>
    </dgm:pt>
    <dgm:pt modelId="{D37379E9-367E-4476-9992-0A2A2D36DDE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De novo</a:t>
          </a:r>
        </a:p>
      </dgm:t>
    </dgm:pt>
    <dgm:pt modelId="{B877EC25-5AEE-4F92-9583-8AEFA001E1E6}" type="parTrans" cxnId="{16778E45-6C56-4A2A-B555-972E100B2BE8}">
      <dgm:prSet/>
      <dgm:spPr/>
      <dgm:t>
        <a:bodyPr/>
        <a:lstStyle/>
        <a:p>
          <a:endParaRPr lang="it-IT" u="none"/>
        </a:p>
      </dgm:t>
    </dgm:pt>
    <dgm:pt modelId="{B47CC263-4858-4D76-A195-116C6A80EB34}" type="sibTrans" cxnId="{16778E45-6C56-4A2A-B555-972E100B2BE8}">
      <dgm:prSet/>
      <dgm:spPr/>
      <dgm:t>
        <a:bodyPr/>
        <a:lstStyle/>
        <a:p>
          <a:endParaRPr lang="it-IT" u="none"/>
        </a:p>
      </dgm:t>
    </dgm:pt>
    <dgm:pt modelId="{C4DB0884-4209-42E9-8090-AFDA17F96B76}">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genome</a:t>
          </a:r>
          <a:endParaRPr lang="it-IT" sz="2400" b="1" u="none" dirty="0">
            <a:solidFill>
              <a:srgbClr val="FFFFFF"/>
            </a:solidFill>
          </a:endParaRPr>
        </a:p>
      </dgm:t>
    </dgm:pt>
    <dgm:pt modelId="{CFE94FE0-C913-4730-B7FB-5747714ADC2B}" type="parTrans" cxnId="{FFE455EC-53FF-4C72-BD41-986D6BB19966}">
      <dgm:prSet/>
      <dgm:spPr/>
      <dgm:t>
        <a:bodyPr/>
        <a:lstStyle/>
        <a:p>
          <a:endParaRPr lang="it-IT" u="none"/>
        </a:p>
      </dgm:t>
    </dgm:pt>
    <dgm:pt modelId="{3DE4809D-A6F4-4875-813D-52C3234A7250}" type="sibTrans" cxnId="{FFE455EC-53FF-4C72-BD41-986D6BB19966}">
      <dgm:prSet/>
      <dgm:spPr/>
      <dgm:t>
        <a:bodyPr/>
        <a:lstStyle/>
        <a:p>
          <a:endParaRPr lang="it-IT" u="none"/>
        </a:p>
      </dgm:t>
    </dgm:pt>
    <dgm:pt modelId="{7D5BA4CD-320D-4B45-BAC7-473AC37F9B51}">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exome</a:t>
          </a:r>
          <a:endParaRPr lang="it-IT" sz="2400" b="1" u="none" dirty="0">
            <a:solidFill>
              <a:srgbClr val="FFFFFF"/>
            </a:solidFill>
          </a:endParaRPr>
        </a:p>
      </dgm:t>
    </dgm:pt>
    <dgm:pt modelId="{300ADC77-7CFB-4454-9D64-7D26D9204AC2}" type="parTrans" cxnId="{44E0243C-9CC0-45BF-A337-CF95E739A216}">
      <dgm:prSet/>
      <dgm:spPr/>
      <dgm:t>
        <a:bodyPr/>
        <a:lstStyle/>
        <a:p>
          <a:endParaRPr lang="it-IT" u="none"/>
        </a:p>
      </dgm:t>
    </dgm:pt>
    <dgm:pt modelId="{66560696-1352-44B9-BE1F-C2EE4171BCB5}" type="sibTrans" cxnId="{44E0243C-9CC0-45BF-A337-CF95E739A216}">
      <dgm:prSet/>
      <dgm:spPr/>
      <dgm:t>
        <a:bodyPr/>
        <a:lstStyle/>
        <a:p>
          <a:endParaRPr lang="it-IT" u="none"/>
        </a:p>
      </dgm:t>
    </dgm:pt>
    <dgm:pt modelId="{250C1FF3-F7F5-4DF2-B0C9-E00873D17375}">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Targeted</a:t>
          </a:r>
          <a:r>
            <a:rPr lang="it-IT" sz="2000" b="1" u="none" dirty="0">
              <a:solidFill>
                <a:srgbClr val="FFFFFF"/>
              </a:solidFill>
            </a:rPr>
            <a:t>/</a:t>
          </a:r>
          <a:r>
            <a:rPr lang="it-IT" sz="2000" b="1" u="none" dirty="0" err="1">
              <a:solidFill>
                <a:srgbClr val="FFFFFF"/>
              </a:solidFill>
            </a:rPr>
            <a:t>Amplicon</a:t>
          </a:r>
          <a:endParaRPr lang="it-IT" sz="2000" b="1" u="none" dirty="0">
            <a:solidFill>
              <a:srgbClr val="FFFFFF"/>
            </a:solidFill>
          </a:endParaRPr>
        </a:p>
      </dgm:t>
    </dgm:pt>
    <dgm:pt modelId="{9D7D3698-9D17-45C6-B299-44E0F9FEB031}" type="parTrans" cxnId="{3F06F82A-F3A2-4D56-AF9A-A5EA87051CE6}">
      <dgm:prSet/>
      <dgm:spPr/>
      <dgm:t>
        <a:bodyPr/>
        <a:lstStyle/>
        <a:p>
          <a:endParaRPr lang="it-IT" u="none"/>
        </a:p>
      </dgm:t>
    </dgm:pt>
    <dgm:pt modelId="{E38474A3-C4C2-4C2E-9974-DBF19AAD40D4}" type="sibTrans" cxnId="{3F06F82A-F3A2-4D56-AF9A-A5EA87051CE6}">
      <dgm:prSet/>
      <dgm:spPr/>
      <dgm:t>
        <a:bodyPr/>
        <a:lstStyle/>
        <a:p>
          <a:endParaRPr lang="it-IT" u="none"/>
        </a:p>
      </dgm:t>
    </dgm:pt>
    <dgm:pt modelId="{D1C689DA-C48D-49AB-B80F-E37BD8DCB989}">
      <dgm:prSet phldrT="[Testo]" custT="1"/>
      <dgm:spPr>
        <a:solidFill>
          <a:srgbClr val="0000B3"/>
        </a:solidFill>
        <a:effectLst>
          <a:outerShdw blurRad="50800" dist="38100" dir="2700000" algn="tl" rotWithShape="0">
            <a:prstClr val="black">
              <a:alpha val="40000"/>
            </a:prstClr>
          </a:outerShdw>
        </a:effectLst>
      </dgm:spPr>
      <dgm:t>
        <a:bodyPr/>
        <a:lstStyle/>
        <a:p>
          <a:r>
            <a:rPr lang="it-IT" sz="2200" b="1" u="none" dirty="0" err="1">
              <a:solidFill>
                <a:srgbClr val="FFFFFF"/>
              </a:solidFill>
            </a:rPr>
            <a:t>Resequencing</a:t>
          </a:r>
          <a:endParaRPr lang="it-IT" sz="2200" b="1" u="none" dirty="0">
            <a:solidFill>
              <a:srgbClr val="FFFFFF"/>
            </a:solidFill>
          </a:endParaRPr>
        </a:p>
      </dgm:t>
    </dgm:pt>
    <dgm:pt modelId="{AF327642-54AC-47E3-B2AA-BF9AA351C6AB}" type="sibTrans" cxnId="{C97BA505-71A4-4AF2-A6A4-DAB6458F2A05}">
      <dgm:prSet/>
      <dgm:spPr/>
      <dgm:t>
        <a:bodyPr/>
        <a:lstStyle/>
        <a:p>
          <a:endParaRPr lang="it-IT" u="none"/>
        </a:p>
      </dgm:t>
    </dgm:pt>
    <dgm:pt modelId="{45426939-DC07-4917-83FA-907D845673DC}" type="parTrans" cxnId="{C97BA505-71A4-4AF2-A6A4-DAB6458F2A05}">
      <dgm:prSet/>
      <dgm:spPr/>
      <dgm:t>
        <a:bodyPr/>
        <a:lstStyle/>
        <a:p>
          <a:endParaRPr lang="it-IT" u="none"/>
        </a:p>
      </dgm:t>
    </dgm:pt>
    <dgm:pt modelId="{71230683-191E-4EDF-ACA5-AFC404D923F8}">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a:solidFill>
                <a:srgbClr val="FFFFFF"/>
              </a:solidFill>
            </a:rPr>
            <a:t>Alternative </a:t>
          </a:r>
          <a:r>
            <a:rPr lang="it-IT" sz="2000" b="1" u="none" dirty="0" err="1">
              <a:solidFill>
                <a:srgbClr val="FFFFFF"/>
              </a:solidFill>
            </a:rPr>
            <a:t>splicing</a:t>
          </a:r>
          <a:r>
            <a:rPr lang="it-IT" sz="2000" b="1" u="none" dirty="0">
              <a:solidFill>
                <a:srgbClr val="FFFFFF"/>
              </a:solidFill>
            </a:rPr>
            <a:t> </a:t>
          </a:r>
          <a:r>
            <a:rPr lang="it-IT" sz="2000" b="1" u="none" dirty="0" err="1">
              <a:solidFill>
                <a:srgbClr val="FFFFFF"/>
              </a:solidFill>
            </a:rPr>
            <a:t>analysis</a:t>
          </a:r>
          <a:endParaRPr lang="it-IT" sz="2000" b="1" u="none" dirty="0">
            <a:solidFill>
              <a:srgbClr val="FFFFFF"/>
            </a:solidFill>
          </a:endParaRPr>
        </a:p>
      </dgm:t>
    </dgm:pt>
    <dgm:pt modelId="{BF1351B3-D184-4066-B492-D45B2618F1B0}">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SNPs</a:t>
          </a:r>
          <a:r>
            <a:rPr lang="it-IT" sz="2000" b="1" u="none" dirty="0">
              <a:solidFill>
                <a:srgbClr val="FFFFFF"/>
              </a:solidFill>
            </a:rPr>
            <a:t>/</a:t>
          </a:r>
          <a:r>
            <a:rPr lang="it-IT" sz="2000" b="1" u="none" dirty="0" err="1">
              <a:solidFill>
                <a:srgbClr val="FFFFFF"/>
              </a:solidFill>
            </a:rPr>
            <a:t>variants</a:t>
          </a:r>
          <a:r>
            <a:rPr lang="it-IT" sz="2000" b="1" u="none" dirty="0">
              <a:solidFill>
                <a:srgbClr val="FFFFFF"/>
              </a:solidFill>
            </a:rPr>
            <a:t> detection</a:t>
          </a:r>
        </a:p>
      </dgm:t>
    </dgm:pt>
    <dgm:pt modelId="{6ED592CB-4E0C-403E-8E58-56ED41036FB2}">
      <dgm:prSet phldrT="[Testo]" custT="1"/>
      <dgm:spPr>
        <a:solidFill>
          <a:srgbClr val="0000B3"/>
        </a:solidFill>
        <a:effectLst>
          <a:outerShdw blurRad="50800" dist="38100" dir="2700000" algn="tl" rotWithShape="0">
            <a:prstClr val="black">
              <a:alpha val="40000"/>
            </a:prstClr>
          </a:outerShdw>
        </a:effectLst>
      </dgm:spPr>
      <dgm:t>
        <a:bodyPr/>
        <a:lstStyle/>
        <a:p>
          <a:r>
            <a:rPr lang="it-IT" sz="2300" b="1" u="none" dirty="0" err="1">
              <a:solidFill>
                <a:srgbClr val="FFFFFF"/>
              </a:solidFill>
            </a:rPr>
            <a:t>Expression</a:t>
          </a:r>
          <a:r>
            <a:rPr lang="it-IT" sz="2300" b="1" u="none" dirty="0">
              <a:solidFill>
                <a:srgbClr val="FFFFFF"/>
              </a:solidFill>
            </a:rPr>
            <a:t> </a:t>
          </a:r>
          <a:r>
            <a:rPr lang="it-IT" sz="2300" b="1" u="none" dirty="0" err="1">
              <a:solidFill>
                <a:srgbClr val="FFFFFF"/>
              </a:solidFill>
            </a:rPr>
            <a:t>quantification</a:t>
          </a:r>
          <a:endParaRPr lang="it-IT" sz="2300" b="1" u="none" dirty="0">
            <a:solidFill>
              <a:srgbClr val="FFFFFF"/>
            </a:solidFill>
          </a:endParaRPr>
        </a:p>
      </dgm:t>
    </dgm:pt>
    <dgm:pt modelId="{82742869-3385-427A-B2EE-B8FE68699028}">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reference</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a:t>
          </a:r>
        </a:p>
      </dgm:t>
    </dgm:pt>
    <dgm:pt modelId="{110C0960-B340-4A7B-9EA7-E6B07E43A350}" type="sibTrans" cxnId="{B550EBD3-DC33-4D1A-8992-DCB119B20B66}">
      <dgm:prSet/>
      <dgm:spPr/>
      <dgm:t>
        <a:bodyPr/>
        <a:lstStyle/>
        <a:p>
          <a:endParaRPr lang="it-IT" u="none"/>
        </a:p>
      </dgm:t>
    </dgm:pt>
    <dgm:pt modelId="{1C1F7EFA-EA9E-4991-9155-525A37CE8B73}" type="parTrans" cxnId="{B550EBD3-DC33-4D1A-8992-DCB119B20B66}">
      <dgm:prSet/>
      <dgm:spPr/>
      <dgm:t>
        <a:bodyPr/>
        <a:lstStyle/>
        <a:p>
          <a:endParaRPr lang="it-IT" u="none"/>
        </a:p>
      </dgm:t>
    </dgm:pt>
    <dgm:pt modelId="{546DCDA7-BFB2-4444-A594-D9388D8ECEA8}" type="sibTrans" cxnId="{3A359322-2251-46C4-87A6-83F6F052FA52}">
      <dgm:prSet/>
      <dgm:spPr/>
      <dgm:t>
        <a:bodyPr/>
        <a:lstStyle/>
        <a:p>
          <a:endParaRPr lang="it-IT" u="none"/>
        </a:p>
      </dgm:t>
    </dgm:pt>
    <dgm:pt modelId="{3480A57B-15A0-4AF1-9F49-A0ECA0342636}" type="parTrans" cxnId="{3A359322-2251-46C4-87A6-83F6F052FA52}">
      <dgm:prSet/>
      <dgm:spPr/>
      <dgm:t>
        <a:bodyPr/>
        <a:lstStyle/>
        <a:p>
          <a:endParaRPr lang="it-IT" u="none"/>
        </a:p>
      </dgm:t>
    </dgm:pt>
    <dgm:pt modelId="{551C2C7D-0BEF-4B50-9510-46D69FBA83FF}" type="sibTrans" cxnId="{C48C4519-CC46-493F-A6C1-0551E6F8268F}">
      <dgm:prSet/>
      <dgm:spPr/>
      <dgm:t>
        <a:bodyPr/>
        <a:lstStyle/>
        <a:p>
          <a:endParaRPr lang="it-IT" u="none"/>
        </a:p>
      </dgm:t>
    </dgm:pt>
    <dgm:pt modelId="{DA72AE52-949D-48C9-AD64-38856F4D0DDF}" type="parTrans" cxnId="{C48C4519-CC46-493F-A6C1-0551E6F8268F}">
      <dgm:prSet/>
      <dgm:spPr/>
      <dgm:t>
        <a:bodyPr/>
        <a:lstStyle/>
        <a:p>
          <a:endParaRPr lang="it-IT" u="none"/>
        </a:p>
      </dgm:t>
    </dgm:pt>
    <dgm:pt modelId="{3BC4E434-1CA4-43F3-89DC-A242AC35C735}">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unknown</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(de novo)</a:t>
          </a:r>
        </a:p>
      </dgm:t>
    </dgm:pt>
    <dgm:pt modelId="{245B16EC-9438-4055-AA66-C0F51AEFF4B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Transcriptome</a:t>
          </a:r>
          <a:r>
            <a:rPr lang="it-IT" sz="2400" b="1" u="none" dirty="0">
              <a:solidFill>
                <a:srgbClr val="FFFFFF"/>
              </a:solidFill>
            </a:rPr>
            <a:t> (</a:t>
          </a:r>
          <a:r>
            <a:rPr lang="it-IT" sz="2400" b="1" u="none" dirty="0" err="1">
              <a:solidFill>
                <a:srgbClr val="FFFFFF"/>
              </a:solidFill>
            </a:rPr>
            <a:t>RNA-seq</a:t>
          </a:r>
          <a:r>
            <a:rPr lang="it-IT" sz="2400" b="1" u="none" dirty="0">
              <a:solidFill>
                <a:srgbClr val="FFFFFF"/>
              </a:solidFill>
            </a:rPr>
            <a:t>)</a:t>
          </a:r>
        </a:p>
      </dgm:t>
    </dgm:pt>
    <dgm:pt modelId="{374D6268-790A-4B62-A5CF-4EA50C521E3C}" type="sibTrans" cxnId="{63CC4CC5-ED7F-4EF0-ABDD-BC60641D9C22}">
      <dgm:prSet/>
      <dgm:spPr/>
      <dgm:t>
        <a:bodyPr/>
        <a:lstStyle/>
        <a:p>
          <a:endParaRPr lang="it-IT" u="none"/>
        </a:p>
      </dgm:t>
    </dgm:pt>
    <dgm:pt modelId="{28F3DE79-F2E2-4C9F-8B68-09E766C8043A}" type="parTrans" cxnId="{63CC4CC5-ED7F-4EF0-ABDD-BC60641D9C22}">
      <dgm:prSet/>
      <dgm:spPr/>
      <dgm:t>
        <a:bodyPr/>
        <a:lstStyle/>
        <a:p>
          <a:endParaRPr lang="it-IT" u="none"/>
        </a:p>
      </dgm:t>
    </dgm:pt>
    <dgm:pt modelId="{52AB643C-470D-4115-A181-7C599189B98E}" type="sibTrans" cxnId="{E7150274-86EC-4108-ADD6-17E2D254C781}">
      <dgm:prSet/>
      <dgm:spPr/>
      <dgm:t>
        <a:bodyPr/>
        <a:lstStyle/>
        <a:p>
          <a:endParaRPr lang="it-IT" u="none"/>
        </a:p>
      </dgm:t>
    </dgm:pt>
    <dgm:pt modelId="{9CC98A0D-870A-4D22-A179-21D7FD0DA97B}" type="parTrans" cxnId="{E7150274-86EC-4108-ADD6-17E2D254C781}">
      <dgm:prSet/>
      <dgm:spPr/>
      <dgm:t>
        <a:bodyPr/>
        <a:lstStyle/>
        <a:p>
          <a:endParaRPr lang="it-IT" u="none"/>
        </a:p>
      </dgm:t>
    </dgm:pt>
    <dgm:pt modelId="{77B71784-E56E-4AD9-BB8A-5A3A57D18BA6}" type="sibTrans" cxnId="{A822B700-2DC9-4A54-8CFE-58C1FAA8E910}">
      <dgm:prSet/>
      <dgm:spPr/>
      <dgm:t>
        <a:bodyPr/>
        <a:lstStyle/>
        <a:p>
          <a:endParaRPr lang="it-IT" u="none"/>
        </a:p>
      </dgm:t>
    </dgm:pt>
    <dgm:pt modelId="{5B075F41-3980-4B57-B1C9-AD4533E1C8F4}" type="parTrans" cxnId="{A822B700-2DC9-4A54-8CFE-58C1FAA8E910}">
      <dgm:prSet/>
      <dgm:spPr/>
      <dgm:t>
        <a:bodyPr/>
        <a:lstStyle/>
        <a:p>
          <a:endParaRPr lang="it-IT" u="none"/>
        </a:p>
      </dgm:t>
    </dgm:pt>
    <dgm:pt modelId="{28D94441-C2B9-42B6-898B-53EDE8214CC2}">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Gene </a:t>
          </a:r>
          <a:r>
            <a:rPr lang="it-IT" sz="2400" b="1" u="none" dirty="0" err="1">
              <a:solidFill>
                <a:srgbClr val="FFFFFF"/>
              </a:solidFill>
            </a:rPr>
            <a:t>discovery</a:t>
          </a:r>
          <a:endParaRPr lang="it-IT" sz="2400" b="1" u="none" dirty="0">
            <a:solidFill>
              <a:srgbClr val="FFFFFF"/>
            </a:solidFill>
          </a:endParaRPr>
        </a:p>
      </dgm:t>
    </dgm:pt>
    <dgm:pt modelId="{55F77081-2B2A-4220-AF9B-AD349E96B9C2}" type="parTrans" cxnId="{F4255121-1C24-4774-A6ED-8EFC4E994627}">
      <dgm:prSet/>
      <dgm:spPr/>
      <dgm:t>
        <a:bodyPr/>
        <a:lstStyle/>
        <a:p>
          <a:endParaRPr lang="it-IT" u="none"/>
        </a:p>
      </dgm:t>
    </dgm:pt>
    <dgm:pt modelId="{0B42E0C8-A53A-4181-9444-9179B7EF3F70}" type="sibTrans" cxnId="{F4255121-1C24-4774-A6ED-8EFC4E994627}">
      <dgm:prSet/>
      <dgm:spPr/>
      <dgm:t>
        <a:bodyPr/>
        <a:lstStyle/>
        <a:p>
          <a:endParaRPr lang="it-IT" u="none"/>
        </a:p>
      </dgm:t>
    </dgm:pt>
    <dgm:pt modelId="{007BA9CB-D4DE-F34D-BA34-1898416858D1}">
      <dgm:prSet custT="1"/>
      <dgm:spPr>
        <a:solidFill>
          <a:srgbClr val="0000B3"/>
        </a:solidFill>
      </dgm:spPr>
      <dgm:t>
        <a:bodyPr/>
        <a:lstStyle/>
        <a:p>
          <a:r>
            <a:rPr lang="en-US" sz="2400" dirty="0">
              <a:solidFill>
                <a:srgbClr val="FFFFFF"/>
              </a:solidFill>
            </a:rPr>
            <a:t>Assembly + annotation</a:t>
          </a:r>
        </a:p>
      </dgm:t>
    </dgm:pt>
    <dgm:pt modelId="{64BEE3D3-65B2-DE42-A4BB-702CF9D1454F}" type="parTrans" cxnId="{481283AB-47CE-6F41-BF7F-5BE4D82F5C3C}">
      <dgm:prSet/>
      <dgm:spPr/>
      <dgm:t>
        <a:bodyPr/>
        <a:lstStyle/>
        <a:p>
          <a:endParaRPr lang="en-US"/>
        </a:p>
      </dgm:t>
    </dgm:pt>
    <dgm:pt modelId="{F2FAB4F6-BED0-974E-9C89-3205B44ED2B7}" type="sibTrans" cxnId="{481283AB-47CE-6F41-BF7F-5BE4D82F5C3C}">
      <dgm:prSet/>
      <dgm:spPr/>
      <dgm:t>
        <a:bodyPr/>
        <a:lstStyle/>
        <a:p>
          <a:endParaRPr lang="en-US"/>
        </a:p>
      </dgm:t>
    </dgm:pt>
    <dgm:pt modelId="{DB962663-6788-B045-86D5-E7DEDA5BA547}">
      <dgm:prSet custT="1"/>
      <dgm:spPr>
        <a:solidFill>
          <a:srgbClr val="0000B3"/>
        </a:solidFill>
      </dgm:spPr>
      <dgm:t>
        <a:bodyPr/>
        <a:lstStyle/>
        <a:p>
          <a:r>
            <a:rPr lang="en-US" sz="2400">
              <a:solidFill>
                <a:srgbClr val="FFFFFF"/>
              </a:solidFill>
            </a:rPr>
            <a:t>Assembly + annotation</a:t>
          </a:r>
          <a:endParaRPr lang="en-US" sz="2400"/>
        </a:p>
      </dgm:t>
    </dgm:pt>
    <dgm:pt modelId="{8360A01E-56CC-4445-8D9E-CDCECBF6CB1E}" type="parTrans" cxnId="{D58D89D3-FF38-6E4F-99AC-8A5DD77B6B45}">
      <dgm:prSet/>
      <dgm:spPr/>
      <dgm:t>
        <a:bodyPr/>
        <a:lstStyle/>
        <a:p>
          <a:endParaRPr lang="en-US"/>
        </a:p>
      </dgm:t>
    </dgm:pt>
    <dgm:pt modelId="{06E73BA2-86E2-164C-89C6-7EF1D25F490D}" type="sibTrans" cxnId="{D58D89D3-FF38-6E4F-99AC-8A5DD77B6B45}">
      <dgm:prSet/>
      <dgm:spPr/>
      <dgm:t>
        <a:bodyPr/>
        <a:lstStyle/>
        <a:p>
          <a:endParaRPr lang="en-US"/>
        </a:p>
      </dgm:t>
    </dgm:pt>
    <dgm:pt modelId="{1B9736BE-2678-448C-9CD6-DDBED6347B30}" type="pres">
      <dgm:prSet presAssocID="{50251CDF-8F8C-403B-BCE6-E89DC8FFBF65}" presName="diagram" presStyleCnt="0">
        <dgm:presLayoutVars>
          <dgm:chPref val="1"/>
          <dgm:dir/>
          <dgm:animOne val="branch"/>
          <dgm:animLvl val="lvl"/>
          <dgm:resizeHandles val="exact"/>
        </dgm:presLayoutVars>
      </dgm:prSet>
      <dgm:spPr/>
    </dgm:pt>
    <dgm:pt modelId="{C87A0874-D232-4C65-9F1E-4667A65FFBED}" type="pres">
      <dgm:prSet presAssocID="{E53F9CA1-4B10-4B53-892F-9B5A6FEB8DBD}" presName="root1" presStyleCnt="0"/>
      <dgm:spPr/>
    </dgm:pt>
    <dgm:pt modelId="{8AE24F04-1A19-4642-856A-09F357A96DE2}" type="pres">
      <dgm:prSet presAssocID="{E53F9CA1-4B10-4B53-892F-9B5A6FEB8DBD}" presName="LevelOneTextNode" presStyleLbl="node0" presStyleIdx="0" presStyleCnt="2" custScaleX="189809" custScaleY="169087" custLinFactNeighborX="-56968" custLinFactNeighborY="7307">
        <dgm:presLayoutVars>
          <dgm:chPref val="3"/>
        </dgm:presLayoutVars>
      </dgm:prSet>
      <dgm:spPr/>
    </dgm:pt>
    <dgm:pt modelId="{6158F664-3F9E-45B9-AEBC-3C1D7AE4C4BE}" type="pres">
      <dgm:prSet presAssocID="{E53F9CA1-4B10-4B53-892F-9B5A6FEB8DBD}" presName="level2hierChild" presStyleCnt="0"/>
      <dgm:spPr/>
    </dgm:pt>
    <dgm:pt modelId="{632634E3-796D-4AF2-8163-D6A71BA2E8E4}" type="pres">
      <dgm:prSet presAssocID="{B877EC25-5AEE-4F92-9583-8AEFA001E1E6}" presName="conn2-1" presStyleLbl="parChTrans1D2" presStyleIdx="0" presStyleCnt="4"/>
      <dgm:spPr/>
    </dgm:pt>
    <dgm:pt modelId="{FA7C4A44-DF09-4B3B-BEE3-01F0F108604D}" type="pres">
      <dgm:prSet presAssocID="{B877EC25-5AEE-4F92-9583-8AEFA001E1E6}" presName="connTx" presStyleLbl="parChTrans1D2" presStyleIdx="0" presStyleCnt="4"/>
      <dgm:spPr/>
    </dgm:pt>
    <dgm:pt modelId="{01D7DB91-E594-4854-A023-4202DBF5B122}" type="pres">
      <dgm:prSet presAssocID="{D37379E9-367E-4476-9992-0A2A2D36DDE7}" presName="root2" presStyleCnt="0"/>
      <dgm:spPr/>
    </dgm:pt>
    <dgm:pt modelId="{1460475E-F293-4E25-A31C-270E9CAB4BA3}" type="pres">
      <dgm:prSet presAssocID="{D37379E9-367E-4476-9992-0A2A2D36DDE7}" presName="LevelTwoTextNode" presStyleLbl="node2" presStyleIdx="0" presStyleCnt="4" custScaleX="170081" custLinFactNeighborX="-28087" custLinFactNeighborY="4524">
        <dgm:presLayoutVars>
          <dgm:chPref val="3"/>
        </dgm:presLayoutVars>
      </dgm:prSet>
      <dgm:spPr/>
    </dgm:pt>
    <dgm:pt modelId="{6D4798B8-8CD4-45FD-8322-DDB3948E93E6}" type="pres">
      <dgm:prSet presAssocID="{D37379E9-367E-4476-9992-0A2A2D36DDE7}" presName="level3hierChild" presStyleCnt="0"/>
      <dgm:spPr/>
    </dgm:pt>
    <dgm:pt modelId="{653C0B08-ADFB-EC47-A824-91B2A1EA906A}" type="pres">
      <dgm:prSet presAssocID="{8360A01E-56CC-4445-8D9E-CDCECBF6CB1E}" presName="conn2-1" presStyleLbl="parChTrans1D3" presStyleIdx="0" presStyleCnt="9"/>
      <dgm:spPr/>
    </dgm:pt>
    <dgm:pt modelId="{20122C50-D062-7943-A7BB-F4F3B513E708}" type="pres">
      <dgm:prSet presAssocID="{8360A01E-56CC-4445-8D9E-CDCECBF6CB1E}" presName="connTx" presStyleLbl="parChTrans1D3" presStyleIdx="0" presStyleCnt="9"/>
      <dgm:spPr/>
    </dgm:pt>
    <dgm:pt modelId="{8EF54790-1FC7-5E4A-86FD-DA2A2B6C1B15}" type="pres">
      <dgm:prSet presAssocID="{DB962663-6788-B045-86D5-E7DEDA5BA547}" presName="root2" presStyleCnt="0"/>
      <dgm:spPr/>
    </dgm:pt>
    <dgm:pt modelId="{516999B1-04E4-3644-9C76-4EE582291C45}" type="pres">
      <dgm:prSet presAssocID="{DB962663-6788-B045-86D5-E7DEDA5BA547}" presName="LevelTwoTextNode" presStyleLbl="node3" presStyleIdx="0" presStyleCnt="9" custScaleX="331294">
        <dgm:presLayoutVars>
          <dgm:chPref val="3"/>
        </dgm:presLayoutVars>
      </dgm:prSet>
      <dgm:spPr/>
    </dgm:pt>
    <dgm:pt modelId="{7EBA9AC6-E16B-3F4B-8D5B-2B2EFE2C7AFC}" type="pres">
      <dgm:prSet presAssocID="{DB962663-6788-B045-86D5-E7DEDA5BA547}" presName="level3hierChild" presStyleCnt="0"/>
      <dgm:spPr/>
    </dgm:pt>
    <dgm:pt modelId="{8F0B001C-25EE-40D0-9FF2-FF328F6E4359}" type="pres">
      <dgm:prSet presAssocID="{45426939-DC07-4917-83FA-907D845673DC}" presName="conn2-1" presStyleLbl="parChTrans1D2" presStyleIdx="1" presStyleCnt="4"/>
      <dgm:spPr/>
    </dgm:pt>
    <dgm:pt modelId="{89405B7C-F1BA-42C4-83F0-95573823B34C}" type="pres">
      <dgm:prSet presAssocID="{45426939-DC07-4917-83FA-907D845673DC}" presName="connTx" presStyleLbl="parChTrans1D2" presStyleIdx="1" presStyleCnt="4"/>
      <dgm:spPr/>
    </dgm:pt>
    <dgm:pt modelId="{6BAF9F25-6A75-4EBD-85A7-1B2296DC97DC}" type="pres">
      <dgm:prSet presAssocID="{D1C689DA-C48D-49AB-B80F-E37BD8DCB989}" presName="root2" presStyleCnt="0"/>
      <dgm:spPr/>
    </dgm:pt>
    <dgm:pt modelId="{B4908EF8-D55A-42E2-99BC-B9215CDC3946}" type="pres">
      <dgm:prSet presAssocID="{D1C689DA-C48D-49AB-B80F-E37BD8DCB989}" presName="LevelTwoTextNode" presStyleLbl="node2" presStyleIdx="1" presStyleCnt="4" custScaleX="192979" custScaleY="145811" custLinFactNeighborX="-21942">
        <dgm:presLayoutVars>
          <dgm:chPref val="3"/>
        </dgm:presLayoutVars>
      </dgm:prSet>
      <dgm:spPr/>
    </dgm:pt>
    <dgm:pt modelId="{F553AC73-CECC-472A-A22F-0A8EA9083BD9}" type="pres">
      <dgm:prSet presAssocID="{D1C689DA-C48D-49AB-B80F-E37BD8DCB989}" presName="level3hierChild" presStyleCnt="0"/>
      <dgm:spPr/>
    </dgm:pt>
    <dgm:pt modelId="{8A00BA52-45E8-476B-B83D-995B161010DD}" type="pres">
      <dgm:prSet presAssocID="{CFE94FE0-C913-4730-B7FB-5747714ADC2B}" presName="conn2-1" presStyleLbl="parChTrans1D3" presStyleIdx="1" presStyleCnt="9"/>
      <dgm:spPr/>
    </dgm:pt>
    <dgm:pt modelId="{6F0F1554-D164-4A64-8686-FB3168D85EAB}" type="pres">
      <dgm:prSet presAssocID="{CFE94FE0-C913-4730-B7FB-5747714ADC2B}" presName="connTx" presStyleLbl="parChTrans1D3" presStyleIdx="1" presStyleCnt="9"/>
      <dgm:spPr/>
    </dgm:pt>
    <dgm:pt modelId="{E25F6DEF-212F-4E86-8A2C-6C4E3F4E91F4}" type="pres">
      <dgm:prSet presAssocID="{C4DB0884-4209-42E9-8090-AFDA17F96B76}" presName="root2" presStyleCnt="0"/>
      <dgm:spPr/>
    </dgm:pt>
    <dgm:pt modelId="{58B6C831-9479-40B3-9F75-9624C6EB4CBD}" type="pres">
      <dgm:prSet presAssocID="{C4DB0884-4209-42E9-8090-AFDA17F96B76}" presName="LevelTwoTextNode" presStyleLbl="node3" presStyleIdx="1" presStyleCnt="9" custScaleX="226903" custLinFactNeighborX="-1227">
        <dgm:presLayoutVars>
          <dgm:chPref val="3"/>
        </dgm:presLayoutVars>
      </dgm:prSet>
      <dgm:spPr/>
    </dgm:pt>
    <dgm:pt modelId="{9D917C01-ECED-4EAB-85F3-AFF509127C32}" type="pres">
      <dgm:prSet presAssocID="{C4DB0884-4209-42E9-8090-AFDA17F96B76}" presName="level3hierChild" presStyleCnt="0"/>
      <dgm:spPr/>
    </dgm:pt>
    <dgm:pt modelId="{C89201A6-94D3-45FF-B21C-F7F91D3D6266}" type="pres">
      <dgm:prSet presAssocID="{300ADC77-7CFB-4454-9D64-7D26D9204AC2}" presName="conn2-1" presStyleLbl="parChTrans1D3" presStyleIdx="2" presStyleCnt="9"/>
      <dgm:spPr/>
    </dgm:pt>
    <dgm:pt modelId="{C932604C-6973-4C15-9336-14E4B17CA5C3}" type="pres">
      <dgm:prSet presAssocID="{300ADC77-7CFB-4454-9D64-7D26D9204AC2}" presName="connTx" presStyleLbl="parChTrans1D3" presStyleIdx="2" presStyleCnt="9"/>
      <dgm:spPr/>
    </dgm:pt>
    <dgm:pt modelId="{39D2BDAE-9E19-4DA6-8FEE-A33AEB28EE11}" type="pres">
      <dgm:prSet presAssocID="{7D5BA4CD-320D-4B45-BAC7-473AC37F9B51}" presName="root2" presStyleCnt="0"/>
      <dgm:spPr/>
    </dgm:pt>
    <dgm:pt modelId="{F1002404-A317-4A16-86B1-07F09602DBD9}" type="pres">
      <dgm:prSet presAssocID="{7D5BA4CD-320D-4B45-BAC7-473AC37F9B51}" presName="LevelTwoTextNode" presStyleLbl="node3" presStyleIdx="2" presStyleCnt="9" custScaleX="226903" custLinFactNeighborX="-1227" custLinFactNeighborY="-8015">
        <dgm:presLayoutVars>
          <dgm:chPref val="3"/>
        </dgm:presLayoutVars>
      </dgm:prSet>
      <dgm:spPr/>
    </dgm:pt>
    <dgm:pt modelId="{C3ACDD80-50D1-4949-8EF8-381EE383A8E5}" type="pres">
      <dgm:prSet presAssocID="{7D5BA4CD-320D-4B45-BAC7-473AC37F9B51}" presName="level3hierChild" presStyleCnt="0"/>
      <dgm:spPr/>
    </dgm:pt>
    <dgm:pt modelId="{5D8EA224-A2B3-4C7D-98FE-9A36D6C779D2}" type="pres">
      <dgm:prSet presAssocID="{9D7D3698-9D17-45C6-B299-44E0F9FEB031}" presName="conn2-1" presStyleLbl="parChTrans1D3" presStyleIdx="3" presStyleCnt="9"/>
      <dgm:spPr/>
    </dgm:pt>
    <dgm:pt modelId="{3ED4216F-A1EB-4F2B-92C0-9A2C7EFD89A2}" type="pres">
      <dgm:prSet presAssocID="{9D7D3698-9D17-45C6-B299-44E0F9FEB031}" presName="connTx" presStyleLbl="parChTrans1D3" presStyleIdx="3" presStyleCnt="9"/>
      <dgm:spPr/>
    </dgm:pt>
    <dgm:pt modelId="{E231060C-8A1B-4BCB-BB7B-F3FA6EFA9EDC}" type="pres">
      <dgm:prSet presAssocID="{250C1FF3-F7F5-4DF2-B0C9-E00873D17375}" presName="root2" presStyleCnt="0"/>
      <dgm:spPr/>
    </dgm:pt>
    <dgm:pt modelId="{F525D2D1-048A-49A1-B3E7-7B4AA055A4CE}" type="pres">
      <dgm:prSet presAssocID="{250C1FF3-F7F5-4DF2-B0C9-E00873D17375}" presName="LevelTwoTextNode" presStyleLbl="node3" presStyleIdx="3" presStyleCnt="9" custScaleX="226903" custLinFactNeighborX="-1227" custLinFactNeighborY="-8015">
        <dgm:presLayoutVars>
          <dgm:chPref val="3"/>
        </dgm:presLayoutVars>
      </dgm:prSet>
      <dgm:spPr/>
    </dgm:pt>
    <dgm:pt modelId="{C29C5AB4-2A06-457D-87F4-D4192BF298C6}" type="pres">
      <dgm:prSet presAssocID="{250C1FF3-F7F5-4DF2-B0C9-E00873D17375}" presName="level3hierChild" presStyleCnt="0"/>
      <dgm:spPr/>
    </dgm:pt>
    <dgm:pt modelId="{B2D15D61-114F-49DD-B033-ABE50DAF0B44}" type="pres">
      <dgm:prSet presAssocID="{245B16EC-9438-4055-AA66-C0F51AEFF4B7}" presName="root1" presStyleCnt="0"/>
      <dgm:spPr/>
    </dgm:pt>
    <dgm:pt modelId="{5824AC5D-BD8F-4123-9EB0-42F4E8DBD3F3}" type="pres">
      <dgm:prSet presAssocID="{245B16EC-9438-4055-AA66-C0F51AEFF4B7}" presName="LevelOneTextNode" presStyleLbl="node0" presStyleIdx="1" presStyleCnt="2" custScaleX="206950" custScaleY="169087" custLinFactNeighborX="-56968" custLinFactNeighborY="7307">
        <dgm:presLayoutVars>
          <dgm:chPref val="3"/>
        </dgm:presLayoutVars>
      </dgm:prSet>
      <dgm:spPr/>
    </dgm:pt>
    <dgm:pt modelId="{2C411DBC-92E4-4C4A-A51B-3CE426CDDEBA}" type="pres">
      <dgm:prSet presAssocID="{245B16EC-9438-4055-AA66-C0F51AEFF4B7}" presName="level2hierChild" presStyleCnt="0"/>
      <dgm:spPr/>
    </dgm:pt>
    <dgm:pt modelId="{9983D5FF-7674-4CB0-9755-95A56E9E5464}" type="pres">
      <dgm:prSet presAssocID="{9CC98A0D-870A-4D22-A179-21D7FD0DA97B}" presName="conn2-1" presStyleLbl="parChTrans1D2" presStyleIdx="2" presStyleCnt="4"/>
      <dgm:spPr/>
    </dgm:pt>
    <dgm:pt modelId="{EBB50119-E411-4205-ABFB-5E5D28E4AA59}" type="pres">
      <dgm:prSet presAssocID="{9CC98A0D-870A-4D22-A179-21D7FD0DA97B}" presName="connTx" presStyleLbl="parChTrans1D2" presStyleIdx="2" presStyleCnt="4"/>
      <dgm:spPr/>
    </dgm:pt>
    <dgm:pt modelId="{71863726-14E3-4562-99D6-05EEE63410CC}" type="pres">
      <dgm:prSet presAssocID="{82742869-3385-427A-B2EE-B8FE68699028}" presName="root2" presStyleCnt="0"/>
      <dgm:spPr/>
    </dgm:pt>
    <dgm:pt modelId="{23DAE1E0-331C-4AC9-AF85-A9253F20671D}" type="pres">
      <dgm:prSet presAssocID="{82742869-3385-427A-B2EE-B8FE68699028}" presName="LevelTwoTextNode" presStyleLbl="node2" presStyleIdx="2" presStyleCnt="4" custScaleX="207843" custScaleY="129533" custLinFactNeighborX="-27058" custLinFactNeighborY="4524">
        <dgm:presLayoutVars>
          <dgm:chPref val="3"/>
        </dgm:presLayoutVars>
      </dgm:prSet>
      <dgm:spPr/>
    </dgm:pt>
    <dgm:pt modelId="{14ED6C94-72E8-4CB7-8AA9-22A5604DD781}" type="pres">
      <dgm:prSet presAssocID="{82742869-3385-427A-B2EE-B8FE68699028}" presName="level3hierChild" presStyleCnt="0"/>
      <dgm:spPr/>
    </dgm:pt>
    <dgm:pt modelId="{81591275-685D-42D7-B428-422006961F83}" type="pres">
      <dgm:prSet presAssocID="{DA72AE52-949D-48C9-AD64-38856F4D0DDF}" presName="conn2-1" presStyleLbl="parChTrans1D3" presStyleIdx="4" presStyleCnt="9"/>
      <dgm:spPr/>
    </dgm:pt>
    <dgm:pt modelId="{54E2515E-544E-4C22-B565-96B420ACE68F}" type="pres">
      <dgm:prSet presAssocID="{DA72AE52-949D-48C9-AD64-38856F4D0DDF}" presName="connTx" presStyleLbl="parChTrans1D3" presStyleIdx="4" presStyleCnt="9"/>
      <dgm:spPr/>
    </dgm:pt>
    <dgm:pt modelId="{5108DA46-C7B9-4C2D-AFA0-0FB3919EA896}" type="pres">
      <dgm:prSet presAssocID="{6ED592CB-4E0C-403E-8E58-56ED41036FB2}" presName="root2" presStyleCnt="0"/>
      <dgm:spPr/>
    </dgm:pt>
    <dgm:pt modelId="{F692CC04-AE40-4150-A9B1-C65F9ADF0FED}" type="pres">
      <dgm:prSet presAssocID="{6ED592CB-4E0C-403E-8E58-56ED41036FB2}" presName="LevelTwoTextNode" presStyleLbl="node3" presStyleIdx="4" presStyleCnt="9" custScaleX="238034" custLinFactNeighborX="41589" custLinFactNeighborY="20229">
        <dgm:presLayoutVars>
          <dgm:chPref val="3"/>
        </dgm:presLayoutVars>
      </dgm:prSet>
      <dgm:spPr/>
    </dgm:pt>
    <dgm:pt modelId="{9CF8478F-BFFA-481C-AEBD-B943BE56992A}" type="pres">
      <dgm:prSet presAssocID="{6ED592CB-4E0C-403E-8E58-56ED41036FB2}" presName="level3hierChild" presStyleCnt="0"/>
      <dgm:spPr/>
    </dgm:pt>
    <dgm:pt modelId="{84B30FB1-5167-4147-9F79-7D6F4157AF91}" type="pres">
      <dgm:prSet presAssocID="{3480A57B-15A0-4AF1-9F49-A0ECA0342636}" presName="conn2-1" presStyleLbl="parChTrans1D3" presStyleIdx="5" presStyleCnt="9"/>
      <dgm:spPr/>
    </dgm:pt>
    <dgm:pt modelId="{4068FE85-7930-4FD1-8ABA-74481E56FE4C}" type="pres">
      <dgm:prSet presAssocID="{3480A57B-15A0-4AF1-9F49-A0ECA0342636}" presName="connTx" presStyleLbl="parChTrans1D3" presStyleIdx="5" presStyleCnt="9"/>
      <dgm:spPr/>
    </dgm:pt>
    <dgm:pt modelId="{95A7F720-ABE2-47B1-9B5E-62B22EEFD524}" type="pres">
      <dgm:prSet presAssocID="{BF1351B3-D184-4066-B492-D45B2618F1B0}" presName="root2" presStyleCnt="0"/>
      <dgm:spPr/>
    </dgm:pt>
    <dgm:pt modelId="{FE97D9D8-D159-4CDC-B66F-7729BB54A423}" type="pres">
      <dgm:prSet presAssocID="{BF1351B3-D184-4066-B492-D45B2618F1B0}" presName="LevelTwoTextNode" presStyleLbl="node3" presStyleIdx="5" presStyleCnt="9" custScaleX="238034" custLinFactNeighborX="41589" custLinFactNeighborY="20229">
        <dgm:presLayoutVars>
          <dgm:chPref val="3"/>
        </dgm:presLayoutVars>
      </dgm:prSet>
      <dgm:spPr/>
    </dgm:pt>
    <dgm:pt modelId="{155511AF-E816-4919-B884-3F823826E3D5}" type="pres">
      <dgm:prSet presAssocID="{BF1351B3-D184-4066-B492-D45B2618F1B0}" presName="level3hierChild" presStyleCnt="0"/>
      <dgm:spPr/>
    </dgm:pt>
    <dgm:pt modelId="{1FE2B5E1-881E-4B2F-A6B5-3540807CAA19}" type="pres">
      <dgm:prSet presAssocID="{1C1F7EFA-EA9E-4991-9155-525A37CE8B73}" presName="conn2-1" presStyleLbl="parChTrans1D3" presStyleIdx="6" presStyleCnt="9"/>
      <dgm:spPr/>
    </dgm:pt>
    <dgm:pt modelId="{E7D1106E-57AE-4642-8A7E-2CFFDD2BF070}" type="pres">
      <dgm:prSet presAssocID="{1C1F7EFA-EA9E-4991-9155-525A37CE8B73}" presName="connTx" presStyleLbl="parChTrans1D3" presStyleIdx="6" presStyleCnt="9"/>
      <dgm:spPr/>
    </dgm:pt>
    <dgm:pt modelId="{1D7B3CC3-6B49-4477-BBB5-2B1D3DD3196D}" type="pres">
      <dgm:prSet presAssocID="{71230683-191E-4EDF-ACA5-AFC404D923F8}" presName="root2" presStyleCnt="0"/>
      <dgm:spPr/>
    </dgm:pt>
    <dgm:pt modelId="{5404DE54-706E-4160-B11A-D7102B9C7829}" type="pres">
      <dgm:prSet presAssocID="{71230683-191E-4EDF-ACA5-AFC404D923F8}" presName="LevelTwoTextNode" presStyleLbl="node3" presStyleIdx="6" presStyleCnt="9" custScaleX="238034" custLinFactNeighborX="41589" custLinFactNeighborY="20229">
        <dgm:presLayoutVars>
          <dgm:chPref val="3"/>
        </dgm:presLayoutVars>
      </dgm:prSet>
      <dgm:spPr/>
    </dgm:pt>
    <dgm:pt modelId="{C09E65DD-80FC-4C70-8263-77D8E7BDE623}" type="pres">
      <dgm:prSet presAssocID="{71230683-191E-4EDF-ACA5-AFC404D923F8}" presName="level3hierChild" presStyleCnt="0"/>
      <dgm:spPr/>
    </dgm:pt>
    <dgm:pt modelId="{977DE7C0-9825-4D67-8D72-6044EC072CAB}" type="pres">
      <dgm:prSet presAssocID="{55F77081-2B2A-4220-AF9B-AD349E96B9C2}" presName="conn2-1" presStyleLbl="parChTrans1D3" presStyleIdx="7" presStyleCnt="9"/>
      <dgm:spPr/>
    </dgm:pt>
    <dgm:pt modelId="{FBA4B90B-499E-48C7-87C1-ECEFFB300A43}" type="pres">
      <dgm:prSet presAssocID="{55F77081-2B2A-4220-AF9B-AD349E96B9C2}" presName="connTx" presStyleLbl="parChTrans1D3" presStyleIdx="7" presStyleCnt="9"/>
      <dgm:spPr/>
    </dgm:pt>
    <dgm:pt modelId="{C2C943D8-C531-4884-9ABF-6EA0B51AD3BE}" type="pres">
      <dgm:prSet presAssocID="{28D94441-C2B9-42B6-898B-53EDE8214CC2}" presName="root2" presStyleCnt="0"/>
      <dgm:spPr/>
    </dgm:pt>
    <dgm:pt modelId="{1441E900-45E6-487C-942C-161D72102D17}" type="pres">
      <dgm:prSet presAssocID="{28D94441-C2B9-42B6-898B-53EDE8214CC2}" presName="LevelTwoTextNode" presStyleLbl="node3" presStyleIdx="7" presStyleCnt="9" custScaleX="238034" custLinFactNeighborX="41589" custLinFactNeighborY="3999">
        <dgm:presLayoutVars>
          <dgm:chPref val="3"/>
        </dgm:presLayoutVars>
      </dgm:prSet>
      <dgm:spPr/>
    </dgm:pt>
    <dgm:pt modelId="{6D389D3C-BF26-4B96-BCD7-6574EB6D7B23}" type="pres">
      <dgm:prSet presAssocID="{28D94441-C2B9-42B6-898B-53EDE8214CC2}" presName="level3hierChild" presStyleCnt="0"/>
      <dgm:spPr/>
    </dgm:pt>
    <dgm:pt modelId="{E742125B-954B-4746-B62E-672881B24519}" type="pres">
      <dgm:prSet presAssocID="{5B075F41-3980-4B57-B1C9-AD4533E1C8F4}" presName="conn2-1" presStyleLbl="parChTrans1D2" presStyleIdx="3" presStyleCnt="4"/>
      <dgm:spPr/>
    </dgm:pt>
    <dgm:pt modelId="{6B9C0FF4-F4EF-41E7-95E0-C9098AB2EDCC}" type="pres">
      <dgm:prSet presAssocID="{5B075F41-3980-4B57-B1C9-AD4533E1C8F4}" presName="connTx" presStyleLbl="parChTrans1D2" presStyleIdx="3" presStyleCnt="4"/>
      <dgm:spPr/>
    </dgm:pt>
    <dgm:pt modelId="{B4B228EC-E855-458D-8B00-0D45D3E3488E}" type="pres">
      <dgm:prSet presAssocID="{3BC4E434-1CA4-43F3-89DC-A242AC35C735}" presName="root2" presStyleCnt="0"/>
      <dgm:spPr/>
    </dgm:pt>
    <dgm:pt modelId="{286334B2-9C5F-4164-B2BF-8CC4BBC86CE4}" type="pres">
      <dgm:prSet presAssocID="{3BC4E434-1CA4-43F3-89DC-A242AC35C735}" presName="LevelTwoTextNode" presStyleLbl="node2" presStyleIdx="3" presStyleCnt="4" custScaleX="218472" custScaleY="201617" custLinFactNeighborX="-24241">
        <dgm:presLayoutVars>
          <dgm:chPref val="3"/>
        </dgm:presLayoutVars>
      </dgm:prSet>
      <dgm:spPr/>
    </dgm:pt>
    <dgm:pt modelId="{7C101429-44D7-4904-8FD3-6F1AD886D575}" type="pres">
      <dgm:prSet presAssocID="{3BC4E434-1CA4-43F3-89DC-A242AC35C735}" presName="level3hierChild" presStyleCnt="0"/>
      <dgm:spPr/>
    </dgm:pt>
    <dgm:pt modelId="{1FEFE7CF-F839-7144-B9F9-DD10B9DBB8B2}" type="pres">
      <dgm:prSet presAssocID="{64BEE3D3-65B2-DE42-A4BB-702CF9D1454F}" presName="conn2-1" presStyleLbl="parChTrans1D3" presStyleIdx="8" presStyleCnt="9"/>
      <dgm:spPr/>
    </dgm:pt>
    <dgm:pt modelId="{D33F8C20-F633-2344-9820-406CB1627FE0}" type="pres">
      <dgm:prSet presAssocID="{64BEE3D3-65B2-DE42-A4BB-702CF9D1454F}" presName="connTx" presStyleLbl="parChTrans1D3" presStyleIdx="8" presStyleCnt="9"/>
      <dgm:spPr/>
    </dgm:pt>
    <dgm:pt modelId="{877C92A8-0E47-3C4A-81F8-4CB28BE3184D}" type="pres">
      <dgm:prSet presAssocID="{007BA9CB-D4DE-F34D-BA34-1898416858D1}" presName="root2" presStyleCnt="0"/>
      <dgm:spPr/>
    </dgm:pt>
    <dgm:pt modelId="{5C2E5554-6301-C841-8E11-7773102EAC31}" type="pres">
      <dgm:prSet presAssocID="{007BA9CB-D4DE-F34D-BA34-1898416858D1}" presName="LevelTwoTextNode" presStyleLbl="node3" presStyleIdx="8" presStyleCnt="9" custScaleX="296158">
        <dgm:presLayoutVars>
          <dgm:chPref val="3"/>
        </dgm:presLayoutVars>
      </dgm:prSet>
      <dgm:spPr/>
    </dgm:pt>
    <dgm:pt modelId="{AC390F4C-C34D-5A46-9140-8B3D03B385A9}" type="pres">
      <dgm:prSet presAssocID="{007BA9CB-D4DE-F34D-BA34-1898416858D1}" presName="level3hierChild" presStyleCnt="0"/>
      <dgm:spPr/>
    </dgm:pt>
  </dgm:ptLst>
  <dgm:cxnLst>
    <dgm:cxn modelId="{5A5F5100-BC1B-3443-94C2-EABFD1A10D46}" type="presOf" srcId="{300ADC77-7CFB-4454-9D64-7D26D9204AC2}" destId="{C932604C-6973-4C15-9336-14E4B17CA5C3}" srcOrd="1" destOrd="0" presId="urn:microsoft.com/office/officeart/2005/8/layout/hierarchy2"/>
    <dgm:cxn modelId="{A822B700-2DC9-4A54-8CFE-58C1FAA8E910}" srcId="{245B16EC-9438-4055-AA66-C0F51AEFF4B7}" destId="{3BC4E434-1CA4-43F3-89DC-A242AC35C735}" srcOrd="1" destOrd="0" parTransId="{5B075F41-3980-4B57-B1C9-AD4533E1C8F4}" sibTransId="{77B71784-E56E-4AD9-BB8A-5A3A57D18BA6}"/>
    <dgm:cxn modelId="{DAE71704-17AA-F844-9D46-1807D5E053F4}" type="presOf" srcId="{8360A01E-56CC-4445-8D9E-CDCECBF6CB1E}" destId="{20122C50-D062-7943-A7BB-F4F3B513E708}" srcOrd="1" destOrd="0" presId="urn:microsoft.com/office/officeart/2005/8/layout/hierarchy2"/>
    <dgm:cxn modelId="{C97BA505-71A4-4AF2-A6A4-DAB6458F2A05}" srcId="{E53F9CA1-4B10-4B53-892F-9B5A6FEB8DBD}" destId="{D1C689DA-C48D-49AB-B80F-E37BD8DCB989}" srcOrd="1" destOrd="0" parTransId="{45426939-DC07-4917-83FA-907D845673DC}" sibTransId="{AF327642-54AC-47E3-B2AA-BF9AA351C6AB}"/>
    <dgm:cxn modelId="{1E3C9706-1AE8-4D48-802F-8C550E1E304F}" type="presOf" srcId="{CFE94FE0-C913-4730-B7FB-5747714ADC2B}" destId="{6F0F1554-D164-4A64-8686-FB3168D85EAB}" srcOrd="1" destOrd="0" presId="urn:microsoft.com/office/officeart/2005/8/layout/hierarchy2"/>
    <dgm:cxn modelId="{9C3C2A07-E785-1043-8FBE-64D78212A800}" type="presOf" srcId="{9CC98A0D-870A-4D22-A179-21D7FD0DA97B}" destId="{9983D5FF-7674-4CB0-9755-95A56E9E5464}" srcOrd="0" destOrd="0" presId="urn:microsoft.com/office/officeart/2005/8/layout/hierarchy2"/>
    <dgm:cxn modelId="{4E50C70E-AC40-534C-98A9-18022F6251EC}" type="presOf" srcId="{250C1FF3-F7F5-4DF2-B0C9-E00873D17375}" destId="{F525D2D1-048A-49A1-B3E7-7B4AA055A4CE}" srcOrd="0" destOrd="0" presId="urn:microsoft.com/office/officeart/2005/8/layout/hierarchy2"/>
    <dgm:cxn modelId="{771D1F11-BC05-1245-BFE0-636CFD95CF6C}" type="presOf" srcId="{50251CDF-8F8C-403B-BCE6-E89DC8FFBF65}" destId="{1B9736BE-2678-448C-9CD6-DDBED6347B30}" srcOrd="0" destOrd="0" presId="urn:microsoft.com/office/officeart/2005/8/layout/hierarchy2"/>
    <dgm:cxn modelId="{4E5EB616-C6A3-5843-B9B0-161522C0CBFC}" type="presOf" srcId="{5B075F41-3980-4B57-B1C9-AD4533E1C8F4}" destId="{6B9C0FF4-F4EF-41E7-95E0-C9098AB2EDCC}" srcOrd="1" destOrd="0" presId="urn:microsoft.com/office/officeart/2005/8/layout/hierarchy2"/>
    <dgm:cxn modelId="{C48C4519-CC46-493F-A6C1-0551E6F8268F}" srcId="{82742869-3385-427A-B2EE-B8FE68699028}" destId="{6ED592CB-4E0C-403E-8E58-56ED41036FB2}" srcOrd="0" destOrd="0" parTransId="{DA72AE52-949D-48C9-AD64-38856F4D0DDF}" sibTransId="{551C2C7D-0BEF-4B50-9510-46D69FBA83FF}"/>
    <dgm:cxn modelId="{F4255121-1C24-4774-A6ED-8EFC4E994627}" srcId="{82742869-3385-427A-B2EE-B8FE68699028}" destId="{28D94441-C2B9-42B6-898B-53EDE8214CC2}" srcOrd="3" destOrd="0" parTransId="{55F77081-2B2A-4220-AF9B-AD349E96B9C2}" sibTransId="{0B42E0C8-A53A-4181-9444-9179B7EF3F70}"/>
    <dgm:cxn modelId="{3A359322-2251-46C4-87A6-83F6F052FA52}" srcId="{82742869-3385-427A-B2EE-B8FE68699028}" destId="{BF1351B3-D184-4066-B492-D45B2618F1B0}" srcOrd="1" destOrd="0" parTransId="{3480A57B-15A0-4AF1-9F49-A0ECA0342636}" sibTransId="{546DCDA7-BFB2-4444-A594-D9388D8ECEA8}"/>
    <dgm:cxn modelId="{A85D5E2A-131C-F14D-92BB-4CE99225DB1B}" type="presOf" srcId="{7D5BA4CD-320D-4B45-BAC7-473AC37F9B51}" destId="{F1002404-A317-4A16-86B1-07F09602DBD9}" srcOrd="0" destOrd="0" presId="urn:microsoft.com/office/officeart/2005/8/layout/hierarchy2"/>
    <dgm:cxn modelId="{3F06F82A-F3A2-4D56-AF9A-A5EA87051CE6}" srcId="{D1C689DA-C48D-49AB-B80F-E37BD8DCB989}" destId="{250C1FF3-F7F5-4DF2-B0C9-E00873D17375}" srcOrd="2" destOrd="0" parTransId="{9D7D3698-9D17-45C6-B299-44E0F9FEB031}" sibTransId="{E38474A3-C4C2-4C2E-9974-DBF19AAD40D4}"/>
    <dgm:cxn modelId="{28145F33-EECD-0741-BCFB-2F7C2651B8A3}" type="presOf" srcId="{1C1F7EFA-EA9E-4991-9155-525A37CE8B73}" destId="{E7D1106E-57AE-4642-8A7E-2CFFDD2BF070}" srcOrd="1" destOrd="0" presId="urn:microsoft.com/office/officeart/2005/8/layout/hierarchy2"/>
    <dgm:cxn modelId="{9CB86F39-1DC5-4F4A-A55C-DFD4C44DF328}" type="presOf" srcId="{9D7D3698-9D17-45C6-B299-44E0F9FEB031}" destId="{5D8EA224-A2B3-4C7D-98FE-9A36D6C779D2}" srcOrd="0" destOrd="0" presId="urn:microsoft.com/office/officeart/2005/8/layout/hierarchy2"/>
    <dgm:cxn modelId="{FA37773A-0B5A-2741-8D3D-63BE6CD49AF2}" type="presOf" srcId="{1C1F7EFA-EA9E-4991-9155-525A37CE8B73}" destId="{1FE2B5E1-881E-4B2F-A6B5-3540807CAA19}" srcOrd="0" destOrd="0" presId="urn:microsoft.com/office/officeart/2005/8/layout/hierarchy2"/>
    <dgm:cxn modelId="{6EB3DA3A-4701-1246-BCCC-CD1032D900CB}" type="presOf" srcId="{300ADC77-7CFB-4454-9D64-7D26D9204AC2}" destId="{C89201A6-94D3-45FF-B21C-F7F91D3D6266}" srcOrd="0" destOrd="0" presId="urn:microsoft.com/office/officeart/2005/8/layout/hierarchy2"/>
    <dgm:cxn modelId="{44E0243C-9CC0-45BF-A337-CF95E739A216}" srcId="{D1C689DA-C48D-49AB-B80F-E37BD8DCB989}" destId="{7D5BA4CD-320D-4B45-BAC7-473AC37F9B51}" srcOrd="1" destOrd="0" parTransId="{300ADC77-7CFB-4454-9D64-7D26D9204AC2}" sibTransId="{66560696-1352-44B9-BE1F-C2EE4171BCB5}"/>
    <dgm:cxn modelId="{16778E45-6C56-4A2A-B555-972E100B2BE8}" srcId="{E53F9CA1-4B10-4B53-892F-9B5A6FEB8DBD}" destId="{D37379E9-367E-4476-9992-0A2A2D36DDE7}" srcOrd="0" destOrd="0" parTransId="{B877EC25-5AEE-4F92-9583-8AEFA001E1E6}" sibTransId="{B47CC263-4858-4D76-A195-116C6A80EB34}"/>
    <dgm:cxn modelId="{AECDBB46-822F-234C-B900-A86B102E99C9}" type="presOf" srcId="{28D94441-C2B9-42B6-898B-53EDE8214CC2}" destId="{1441E900-45E6-487C-942C-161D72102D17}" srcOrd="0" destOrd="0" presId="urn:microsoft.com/office/officeart/2005/8/layout/hierarchy2"/>
    <dgm:cxn modelId="{8797684C-B62B-134D-8178-389B20B45651}" type="presOf" srcId="{45426939-DC07-4917-83FA-907D845673DC}" destId="{89405B7C-F1BA-42C4-83F0-95573823B34C}" srcOrd="1" destOrd="0" presId="urn:microsoft.com/office/officeart/2005/8/layout/hierarchy2"/>
    <dgm:cxn modelId="{BD76204F-1AB7-0043-94FF-D5B93C551C84}" type="presOf" srcId="{E53F9CA1-4B10-4B53-892F-9B5A6FEB8DBD}" destId="{8AE24F04-1A19-4642-856A-09F357A96DE2}" srcOrd="0" destOrd="0" presId="urn:microsoft.com/office/officeart/2005/8/layout/hierarchy2"/>
    <dgm:cxn modelId="{DFB92350-143E-6E44-B5F8-FA846EFFEB15}" type="presOf" srcId="{DB962663-6788-B045-86D5-E7DEDA5BA547}" destId="{516999B1-04E4-3644-9C76-4EE582291C45}" srcOrd="0" destOrd="0" presId="urn:microsoft.com/office/officeart/2005/8/layout/hierarchy2"/>
    <dgm:cxn modelId="{E3CB5F50-445E-A540-9E50-21996097B1C2}" type="presOf" srcId="{D1C689DA-C48D-49AB-B80F-E37BD8DCB989}" destId="{B4908EF8-D55A-42E2-99BC-B9215CDC3946}" srcOrd="0" destOrd="0" presId="urn:microsoft.com/office/officeart/2005/8/layout/hierarchy2"/>
    <dgm:cxn modelId="{08D57456-4D7E-4749-A9A2-17C1E276738D}" type="presOf" srcId="{C4DB0884-4209-42E9-8090-AFDA17F96B76}" destId="{58B6C831-9479-40B3-9F75-9624C6EB4CBD}" srcOrd="0" destOrd="0" presId="urn:microsoft.com/office/officeart/2005/8/layout/hierarchy2"/>
    <dgm:cxn modelId="{81F9C658-60BA-1442-9A4A-3CFD88547C98}" type="presOf" srcId="{64BEE3D3-65B2-DE42-A4BB-702CF9D1454F}" destId="{D33F8C20-F633-2344-9820-406CB1627FE0}" srcOrd="1" destOrd="0" presId="urn:microsoft.com/office/officeart/2005/8/layout/hierarchy2"/>
    <dgm:cxn modelId="{0868725F-5328-1244-B512-D3F8A944319F}" type="presOf" srcId="{CFE94FE0-C913-4730-B7FB-5747714ADC2B}" destId="{8A00BA52-45E8-476B-B83D-995B161010DD}" srcOrd="0" destOrd="0" presId="urn:microsoft.com/office/officeart/2005/8/layout/hierarchy2"/>
    <dgm:cxn modelId="{B716D762-4868-384D-99DB-2C6ED14BE64F}" type="presOf" srcId="{9CC98A0D-870A-4D22-A179-21D7FD0DA97B}" destId="{EBB50119-E411-4205-ABFB-5E5D28E4AA59}" srcOrd="1" destOrd="0" presId="urn:microsoft.com/office/officeart/2005/8/layout/hierarchy2"/>
    <dgm:cxn modelId="{FF772F64-BFE7-9447-89F3-947C48C82A91}" type="presOf" srcId="{55F77081-2B2A-4220-AF9B-AD349E96B9C2}" destId="{FBA4B90B-499E-48C7-87C1-ECEFFB300A43}" srcOrd="1" destOrd="0" presId="urn:microsoft.com/office/officeart/2005/8/layout/hierarchy2"/>
    <dgm:cxn modelId="{94D47869-B69E-0A46-9231-3BF33B06371B}" type="presOf" srcId="{71230683-191E-4EDF-ACA5-AFC404D923F8}" destId="{5404DE54-706E-4160-B11A-D7102B9C7829}" srcOrd="0" destOrd="0" presId="urn:microsoft.com/office/officeart/2005/8/layout/hierarchy2"/>
    <dgm:cxn modelId="{09939D6C-9CA9-A445-B823-26EA8EC874F7}" type="presOf" srcId="{8360A01E-56CC-4445-8D9E-CDCECBF6CB1E}" destId="{653C0B08-ADFB-EC47-A824-91B2A1EA906A}" srcOrd="0" destOrd="0" presId="urn:microsoft.com/office/officeart/2005/8/layout/hierarchy2"/>
    <dgm:cxn modelId="{E7150274-86EC-4108-ADD6-17E2D254C781}" srcId="{245B16EC-9438-4055-AA66-C0F51AEFF4B7}" destId="{82742869-3385-427A-B2EE-B8FE68699028}" srcOrd="0" destOrd="0" parTransId="{9CC98A0D-870A-4D22-A179-21D7FD0DA97B}" sibTransId="{52AB643C-470D-4115-A181-7C599189B98E}"/>
    <dgm:cxn modelId="{2F81E97D-0F58-E84B-A9A2-59D708723D39}" type="presOf" srcId="{6ED592CB-4E0C-403E-8E58-56ED41036FB2}" destId="{F692CC04-AE40-4150-A9B1-C65F9ADF0FED}" srcOrd="0" destOrd="0" presId="urn:microsoft.com/office/officeart/2005/8/layout/hierarchy2"/>
    <dgm:cxn modelId="{ED69427F-56C4-3F4D-B869-00DC512B66BE}" type="presOf" srcId="{55F77081-2B2A-4220-AF9B-AD349E96B9C2}" destId="{977DE7C0-9825-4D67-8D72-6044EC072CAB}" srcOrd="0" destOrd="0" presId="urn:microsoft.com/office/officeart/2005/8/layout/hierarchy2"/>
    <dgm:cxn modelId="{06EB837F-6FB6-7B45-99D8-8B9281A150E7}" type="presOf" srcId="{BF1351B3-D184-4066-B492-D45B2618F1B0}" destId="{FE97D9D8-D159-4CDC-B66F-7729BB54A423}" srcOrd="0" destOrd="0" presId="urn:microsoft.com/office/officeart/2005/8/layout/hierarchy2"/>
    <dgm:cxn modelId="{DD73C48A-51C3-444B-800D-8B7C929D7A77}" type="presOf" srcId="{64BEE3D3-65B2-DE42-A4BB-702CF9D1454F}" destId="{1FEFE7CF-F839-7144-B9F9-DD10B9DBB8B2}" srcOrd="0" destOrd="0" presId="urn:microsoft.com/office/officeart/2005/8/layout/hierarchy2"/>
    <dgm:cxn modelId="{CF61748D-9F9E-2E43-ADAD-0ACC1C2EBA07}" type="presOf" srcId="{5B075F41-3980-4B57-B1C9-AD4533E1C8F4}" destId="{E742125B-954B-4746-B62E-672881B24519}" srcOrd="0" destOrd="0" presId="urn:microsoft.com/office/officeart/2005/8/layout/hierarchy2"/>
    <dgm:cxn modelId="{16E78D9D-7D3B-3749-99C1-EC90A9497866}" type="presOf" srcId="{DA72AE52-949D-48C9-AD64-38856F4D0DDF}" destId="{54E2515E-544E-4C22-B565-96B420ACE68F}" srcOrd="1" destOrd="0" presId="urn:microsoft.com/office/officeart/2005/8/layout/hierarchy2"/>
    <dgm:cxn modelId="{B3AFCD9D-4EAD-1144-99A8-F1F0EEF5F72C}" type="presOf" srcId="{3480A57B-15A0-4AF1-9F49-A0ECA0342636}" destId="{84B30FB1-5167-4147-9F79-7D6F4157AF91}" srcOrd="0" destOrd="0" presId="urn:microsoft.com/office/officeart/2005/8/layout/hierarchy2"/>
    <dgm:cxn modelId="{DDCC5E9F-46CA-0B45-B019-511539CD0FD9}" type="presOf" srcId="{245B16EC-9438-4055-AA66-C0F51AEFF4B7}" destId="{5824AC5D-BD8F-4123-9EB0-42F4E8DBD3F3}" srcOrd="0" destOrd="0" presId="urn:microsoft.com/office/officeart/2005/8/layout/hierarchy2"/>
    <dgm:cxn modelId="{481283AB-47CE-6F41-BF7F-5BE4D82F5C3C}" srcId="{3BC4E434-1CA4-43F3-89DC-A242AC35C735}" destId="{007BA9CB-D4DE-F34D-BA34-1898416858D1}" srcOrd="0" destOrd="0" parTransId="{64BEE3D3-65B2-DE42-A4BB-702CF9D1454F}" sibTransId="{F2FAB4F6-BED0-974E-9C89-3205B44ED2B7}"/>
    <dgm:cxn modelId="{C32E92AB-2FD6-1F47-8679-4A155D59A92E}" type="presOf" srcId="{9D7D3698-9D17-45C6-B299-44E0F9FEB031}" destId="{3ED4216F-A1EB-4F2B-92C0-9A2C7EFD89A2}" srcOrd="1" destOrd="0" presId="urn:microsoft.com/office/officeart/2005/8/layout/hierarchy2"/>
    <dgm:cxn modelId="{A60D70AD-1DB9-804A-B283-4F303E59653C}" type="presOf" srcId="{3480A57B-15A0-4AF1-9F49-A0ECA0342636}" destId="{4068FE85-7930-4FD1-8ABA-74481E56FE4C}" srcOrd="1" destOrd="0" presId="urn:microsoft.com/office/officeart/2005/8/layout/hierarchy2"/>
    <dgm:cxn modelId="{083B00C3-6022-C34C-8161-809AB2D48247}" type="presOf" srcId="{B877EC25-5AEE-4F92-9583-8AEFA001E1E6}" destId="{632634E3-796D-4AF2-8163-D6A71BA2E8E4}" srcOrd="0" destOrd="0" presId="urn:microsoft.com/office/officeart/2005/8/layout/hierarchy2"/>
    <dgm:cxn modelId="{63CC4CC5-ED7F-4EF0-ABDD-BC60641D9C22}" srcId="{50251CDF-8F8C-403B-BCE6-E89DC8FFBF65}" destId="{245B16EC-9438-4055-AA66-C0F51AEFF4B7}" srcOrd="1" destOrd="0" parTransId="{28F3DE79-F2E2-4C9F-8B68-09E766C8043A}" sibTransId="{374D6268-790A-4B62-A5CF-4EA50C521E3C}"/>
    <dgm:cxn modelId="{CD0577C8-249B-B643-9A87-AC4CAC6D84A8}" type="presOf" srcId="{82742869-3385-427A-B2EE-B8FE68699028}" destId="{23DAE1E0-331C-4AC9-AF85-A9253F20671D}" srcOrd="0" destOrd="0" presId="urn:microsoft.com/office/officeart/2005/8/layout/hierarchy2"/>
    <dgm:cxn modelId="{ED91E3CB-86E8-4476-9D91-EFC2E708B5F2}" srcId="{50251CDF-8F8C-403B-BCE6-E89DC8FFBF65}" destId="{E53F9CA1-4B10-4B53-892F-9B5A6FEB8DBD}" srcOrd="0" destOrd="0" parTransId="{A5C0B442-DC67-4EE5-975C-D59A3B89CB51}" sibTransId="{C2B2F221-D16C-47B4-8E4E-176047B15FC0}"/>
    <dgm:cxn modelId="{D58D89D3-FF38-6E4F-99AC-8A5DD77B6B45}" srcId="{D37379E9-367E-4476-9992-0A2A2D36DDE7}" destId="{DB962663-6788-B045-86D5-E7DEDA5BA547}" srcOrd="0" destOrd="0" parTransId="{8360A01E-56CC-4445-8D9E-CDCECBF6CB1E}" sibTransId="{06E73BA2-86E2-164C-89C6-7EF1D25F490D}"/>
    <dgm:cxn modelId="{B550EBD3-DC33-4D1A-8992-DCB119B20B66}" srcId="{82742869-3385-427A-B2EE-B8FE68699028}" destId="{71230683-191E-4EDF-ACA5-AFC404D923F8}" srcOrd="2" destOrd="0" parTransId="{1C1F7EFA-EA9E-4991-9155-525A37CE8B73}" sibTransId="{110C0960-B340-4A7B-9EA7-E6B07E43A350}"/>
    <dgm:cxn modelId="{F43E16D9-249B-C34F-BDC2-A750A3A28696}" type="presOf" srcId="{D37379E9-367E-4476-9992-0A2A2D36DDE7}" destId="{1460475E-F293-4E25-A31C-270E9CAB4BA3}" srcOrd="0" destOrd="0" presId="urn:microsoft.com/office/officeart/2005/8/layout/hierarchy2"/>
    <dgm:cxn modelId="{FB807EDF-CF22-BE49-8A65-870F61D402B5}" type="presOf" srcId="{B877EC25-5AEE-4F92-9583-8AEFA001E1E6}" destId="{FA7C4A44-DF09-4B3B-BEE3-01F0F108604D}" srcOrd="1" destOrd="0" presId="urn:microsoft.com/office/officeart/2005/8/layout/hierarchy2"/>
    <dgm:cxn modelId="{4351D4E3-FD6F-DC4B-A101-1349710944FA}" type="presOf" srcId="{007BA9CB-D4DE-F34D-BA34-1898416858D1}" destId="{5C2E5554-6301-C841-8E11-7773102EAC31}" srcOrd="0" destOrd="0" presId="urn:microsoft.com/office/officeart/2005/8/layout/hierarchy2"/>
    <dgm:cxn modelId="{FFE455EC-53FF-4C72-BD41-986D6BB19966}" srcId="{D1C689DA-C48D-49AB-B80F-E37BD8DCB989}" destId="{C4DB0884-4209-42E9-8090-AFDA17F96B76}" srcOrd="0" destOrd="0" parTransId="{CFE94FE0-C913-4730-B7FB-5747714ADC2B}" sibTransId="{3DE4809D-A6F4-4875-813D-52C3234A7250}"/>
    <dgm:cxn modelId="{1700B0F1-DEC9-B244-94B1-02293F8BACE7}" type="presOf" srcId="{3BC4E434-1CA4-43F3-89DC-A242AC35C735}" destId="{286334B2-9C5F-4164-B2BF-8CC4BBC86CE4}" srcOrd="0" destOrd="0" presId="urn:microsoft.com/office/officeart/2005/8/layout/hierarchy2"/>
    <dgm:cxn modelId="{AA94DFF4-E568-614C-89B7-0516BEB30753}" type="presOf" srcId="{DA72AE52-949D-48C9-AD64-38856F4D0DDF}" destId="{81591275-685D-42D7-B428-422006961F83}" srcOrd="0" destOrd="0" presId="urn:microsoft.com/office/officeart/2005/8/layout/hierarchy2"/>
    <dgm:cxn modelId="{FBEE82F8-EB7F-2D42-A8A7-3540A2B27BAE}" type="presOf" srcId="{45426939-DC07-4917-83FA-907D845673DC}" destId="{8F0B001C-25EE-40D0-9FF2-FF328F6E4359}" srcOrd="0" destOrd="0" presId="urn:microsoft.com/office/officeart/2005/8/layout/hierarchy2"/>
    <dgm:cxn modelId="{86480C2C-7729-684E-A8FF-6185B60E225B}" type="presParOf" srcId="{1B9736BE-2678-448C-9CD6-DDBED6347B30}" destId="{C87A0874-D232-4C65-9F1E-4667A65FFBED}" srcOrd="0" destOrd="0" presId="urn:microsoft.com/office/officeart/2005/8/layout/hierarchy2"/>
    <dgm:cxn modelId="{799B9B03-8A56-CA4A-A279-23E9CDC03D35}" type="presParOf" srcId="{C87A0874-D232-4C65-9F1E-4667A65FFBED}" destId="{8AE24F04-1A19-4642-856A-09F357A96DE2}" srcOrd="0" destOrd="0" presId="urn:microsoft.com/office/officeart/2005/8/layout/hierarchy2"/>
    <dgm:cxn modelId="{3D69520B-3926-2344-B35A-52C2EDB2A0B8}" type="presParOf" srcId="{C87A0874-D232-4C65-9F1E-4667A65FFBED}" destId="{6158F664-3F9E-45B9-AEBC-3C1D7AE4C4BE}" srcOrd="1" destOrd="0" presId="urn:microsoft.com/office/officeart/2005/8/layout/hierarchy2"/>
    <dgm:cxn modelId="{1D68D359-333C-A641-9E5C-EA59B92AD516}" type="presParOf" srcId="{6158F664-3F9E-45B9-AEBC-3C1D7AE4C4BE}" destId="{632634E3-796D-4AF2-8163-D6A71BA2E8E4}" srcOrd="0" destOrd="0" presId="urn:microsoft.com/office/officeart/2005/8/layout/hierarchy2"/>
    <dgm:cxn modelId="{0630330F-DBA7-2043-BD71-2E5B73111136}" type="presParOf" srcId="{632634E3-796D-4AF2-8163-D6A71BA2E8E4}" destId="{FA7C4A44-DF09-4B3B-BEE3-01F0F108604D}" srcOrd="0" destOrd="0" presId="urn:microsoft.com/office/officeart/2005/8/layout/hierarchy2"/>
    <dgm:cxn modelId="{ACFF4CB1-5FD1-AB48-9562-EF41DAA4A5E5}" type="presParOf" srcId="{6158F664-3F9E-45B9-AEBC-3C1D7AE4C4BE}" destId="{01D7DB91-E594-4854-A023-4202DBF5B122}" srcOrd="1" destOrd="0" presId="urn:microsoft.com/office/officeart/2005/8/layout/hierarchy2"/>
    <dgm:cxn modelId="{AE1531DB-9450-BF45-AFC8-2B95BAFEB67F}" type="presParOf" srcId="{01D7DB91-E594-4854-A023-4202DBF5B122}" destId="{1460475E-F293-4E25-A31C-270E9CAB4BA3}" srcOrd="0" destOrd="0" presId="urn:microsoft.com/office/officeart/2005/8/layout/hierarchy2"/>
    <dgm:cxn modelId="{3274B55A-4889-4A41-B782-C3E1E7C2BD4A}" type="presParOf" srcId="{01D7DB91-E594-4854-A023-4202DBF5B122}" destId="{6D4798B8-8CD4-45FD-8322-DDB3948E93E6}" srcOrd="1" destOrd="0" presId="urn:microsoft.com/office/officeart/2005/8/layout/hierarchy2"/>
    <dgm:cxn modelId="{75DDB8F4-85F8-E448-B84E-F12AE71F6AD6}" type="presParOf" srcId="{6D4798B8-8CD4-45FD-8322-DDB3948E93E6}" destId="{653C0B08-ADFB-EC47-A824-91B2A1EA906A}" srcOrd="0" destOrd="0" presId="urn:microsoft.com/office/officeart/2005/8/layout/hierarchy2"/>
    <dgm:cxn modelId="{BEB1DFDD-11AD-794F-B5F9-E6727B53E58A}" type="presParOf" srcId="{653C0B08-ADFB-EC47-A824-91B2A1EA906A}" destId="{20122C50-D062-7943-A7BB-F4F3B513E708}" srcOrd="0" destOrd="0" presId="urn:microsoft.com/office/officeart/2005/8/layout/hierarchy2"/>
    <dgm:cxn modelId="{24EF848A-C3EC-6C4D-B285-A44EC936C5B9}" type="presParOf" srcId="{6D4798B8-8CD4-45FD-8322-DDB3948E93E6}" destId="{8EF54790-1FC7-5E4A-86FD-DA2A2B6C1B15}" srcOrd="1" destOrd="0" presId="urn:microsoft.com/office/officeart/2005/8/layout/hierarchy2"/>
    <dgm:cxn modelId="{858374EF-645D-DF45-AB7E-B245D21CB638}" type="presParOf" srcId="{8EF54790-1FC7-5E4A-86FD-DA2A2B6C1B15}" destId="{516999B1-04E4-3644-9C76-4EE582291C45}" srcOrd="0" destOrd="0" presId="urn:microsoft.com/office/officeart/2005/8/layout/hierarchy2"/>
    <dgm:cxn modelId="{67285490-B6F4-9845-BB7A-D1312FF3D8E4}" type="presParOf" srcId="{8EF54790-1FC7-5E4A-86FD-DA2A2B6C1B15}" destId="{7EBA9AC6-E16B-3F4B-8D5B-2B2EFE2C7AFC}" srcOrd="1" destOrd="0" presId="urn:microsoft.com/office/officeart/2005/8/layout/hierarchy2"/>
    <dgm:cxn modelId="{FF879B0C-3641-8C40-883E-0DC0AB959411}" type="presParOf" srcId="{6158F664-3F9E-45B9-AEBC-3C1D7AE4C4BE}" destId="{8F0B001C-25EE-40D0-9FF2-FF328F6E4359}" srcOrd="2" destOrd="0" presId="urn:microsoft.com/office/officeart/2005/8/layout/hierarchy2"/>
    <dgm:cxn modelId="{3F675C3C-6DDE-E040-8F60-AD477B428BD3}" type="presParOf" srcId="{8F0B001C-25EE-40D0-9FF2-FF328F6E4359}" destId="{89405B7C-F1BA-42C4-83F0-95573823B34C}" srcOrd="0" destOrd="0" presId="urn:microsoft.com/office/officeart/2005/8/layout/hierarchy2"/>
    <dgm:cxn modelId="{43BDBDCE-E2A8-EB44-80FD-CBE62104EE72}" type="presParOf" srcId="{6158F664-3F9E-45B9-AEBC-3C1D7AE4C4BE}" destId="{6BAF9F25-6A75-4EBD-85A7-1B2296DC97DC}" srcOrd="3" destOrd="0" presId="urn:microsoft.com/office/officeart/2005/8/layout/hierarchy2"/>
    <dgm:cxn modelId="{EF5B8E3D-A312-6A40-A2AB-EF25D47FA8B2}" type="presParOf" srcId="{6BAF9F25-6A75-4EBD-85A7-1B2296DC97DC}" destId="{B4908EF8-D55A-42E2-99BC-B9215CDC3946}" srcOrd="0" destOrd="0" presId="urn:microsoft.com/office/officeart/2005/8/layout/hierarchy2"/>
    <dgm:cxn modelId="{A6CBEB0D-16B3-F740-B135-8654EF6B7D0B}" type="presParOf" srcId="{6BAF9F25-6A75-4EBD-85A7-1B2296DC97DC}" destId="{F553AC73-CECC-472A-A22F-0A8EA9083BD9}" srcOrd="1" destOrd="0" presId="urn:microsoft.com/office/officeart/2005/8/layout/hierarchy2"/>
    <dgm:cxn modelId="{1314B268-F85D-E34B-90FA-5B3E751058BC}" type="presParOf" srcId="{F553AC73-CECC-472A-A22F-0A8EA9083BD9}" destId="{8A00BA52-45E8-476B-B83D-995B161010DD}" srcOrd="0" destOrd="0" presId="urn:microsoft.com/office/officeart/2005/8/layout/hierarchy2"/>
    <dgm:cxn modelId="{F7BD7F56-2738-D048-85E9-88DC087E5845}" type="presParOf" srcId="{8A00BA52-45E8-476B-B83D-995B161010DD}" destId="{6F0F1554-D164-4A64-8686-FB3168D85EAB}" srcOrd="0" destOrd="0" presId="urn:microsoft.com/office/officeart/2005/8/layout/hierarchy2"/>
    <dgm:cxn modelId="{E68F8B75-61A7-9D4D-8935-699F653C8E9A}" type="presParOf" srcId="{F553AC73-CECC-472A-A22F-0A8EA9083BD9}" destId="{E25F6DEF-212F-4E86-8A2C-6C4E3F4E91F4}" srcOrd="1" destOrd="0" presId="urn:microsoft.com/office/officeart/2005/8/layout/hierarchy2"/>
    <dgm:cxn modelId="{C6F5795B-2FC7-3E4C-BD60-A41B8277EABA}" type="presParOf" srcId="{E25F6DEF-212F-4E86-8A2C-6C4E3F4E91F4}" destId="{58B6C831-9479-40B3-9F75-9624C6EB4CBD}" srcOrd="0" destOrd="0" presId="urn:microsoft.com/office/officeart/2005/8/layout/hierarchy2"/>
    <dgm:cxn modelId="{47F783A6-A37F-6D4A-947A-F0BB9855568B}" type="presParOf" srcId="{E25F6DEF-212F-4E86-8A2C-6C4E3F4E91F4}" destId="{9D917C01-ECED-4EAB-85F3-AFF509127C32}" srcOrd="1" destOrd="0" presId="urn:microsoft.com/office/officeart/2005/8/layout/hierarchy2"/>
    <dgm:cxn modelId="{AB39BD25-A41D-F54D-B41C-D48F60754577}" type="presParOf" srcId="{F553AC73-CECC-472A-A22F-0A8EA9083BD9}" destId="{C89201A6-94D3-45FF-B21C-F7F91D3D6266}" srcOrd="2" destOrd="0" presId="urn:microsoft.com/office/officeart/2005/8/layout/hierarchy2"/>
    <dgm:cxn modelId="{6BE6A3E9-FAE5-6E4E-B07A-B447E73819E9}" type="presParOf" srcId="{C89201A6-94D3-45FF-B21C-F7F91D3D6266}" destId="{C932604C-6973-4C15-9336-14E4B17CA5C3}" srcOrd="0" destOrd="0" presId="urn:microsoft.com/office/officeart/2005/8/layout/hierarchy2"/>
    <dgm:cxn modelId="{39052370-6AFB-FC46-8A35-4D3E357756BD}" type="presParOf" srcId="{F553AC73-CECC-472A-A22F-0A8EA9083BD9}" destId="{39D2BDAE-9E19-4DA6-8FEE-A33AEB28EE11}" srcOrd="3" destOrd="0" presId="urn:microsoft.com/office/officeart/2005/8/layout/hierarchy2"/>
    <dgm:cxn modelId="{6B2407FF-C484-1344-AF89-E56541115A6D}" type="presParOf" srcId="{39D2BDAE-9E19-4DA6-8FEE-A33AEB28EE11}" destId="{F1002404-A317-4A16-86B1-07F09602DBD9}" srcOrd="0" destOrd="0" presId="urn:microsoft.com/office/officeart/2005/8/layout/hierarchy2"/>
    <dgm:cxn modelId="{F6DB8DB5-21C3-874A-8675-438BC302FCAB}" type="presParOf" srcId="{39D2BDAE-9E19-4DA6-8FEE-A33AEB28EE11}" destId="{C3ACDD80-50D1-4949-8EF8-381EE383A8E5}" srcOrd="1" destOrd="0" presId="urn:microsoft.com/office/officeart/2005/8/layout/hierarchy2"/>
    <dgm:cxn modelId="{DECC3274-E6AE-154A-969B-C8BC4A57DB47}" type="presParOf" srcId="{F553AC73-CECC-472A-A22F-0A8EA9083BD9}" destId="{5D8EA224-A2B3-4C7D-98FE-9A36D6C779D2}" srcOrd="4" destOrd="0" presId="urn:microsoft.com/office/officeart/2005/8/layout/hierarchy2"/>
    <dgm:cxn modelId="{E81CB867-0B60-5240-8BE2-552C7A8734BB}" type="presParOf" srcId="{5D8EA224-A2B3-4C7D-98FE-9A36D6C779D2}" destId="{3ED4216F-A1EB-4F2B-92C0-9A2C7EFD89A2}" srcOrd="0" destOrd="0" presId="urn:microsoft.com/office/officeart/2005/8/layout/hierarchy2"/>
    <dgm:cxn modelId="{1E95662E-B4DC-8949-9DD1-1CBFC3A2A141}" type="presParOf" srcId="{F553AC73-CECC-472A-A22F-0A8EA9083BD9}" destId="{E231060C-8A1B-4BCB-BB7B-F3FA6EFA9EDC}" srcOrd="5" destOrd="0" presId="urn:microsoft.com/office/officeart/2005/8/layout/hierarchy2"/>
    <dgm:cxn modelId="{A5CECA47-B504-124E-BAB6-E4646876D3B3}" type="presParOf" srcId="{E231060C-8A1B-4BCB-BB7B-F3FA6EFA9EDC}" destId="{F525D2D1-048A-49A1-B3E7-7B4AA055A4CE}" srcOrd="0" destOrd="0" presId="urn:microsoft.com/office/officeart/2005/8/layout/hierarchy2"/>
    <dgm:cxn modelId="{54447E68-CDF3-1546-8430-C86633A04396}" type="presParOf" srcId="{E231060C-8A1B-4BCB-BB7B-F3FA6EFA9EDC}" destId="{C29C5AB4-2A06-457D-87F4-D4192BF298C6}" srcOrd="1" destOrd="0" presId="urn:microsoft.com/office/officeart/2005/8/layout/hierarchy2"/>
    <dgm:cxn modelId="{0554F521-2CB3-0145-B8C3-F3C5863D9DF9}" type="presParOf" srcId="{1B9736BE-2678-448C-9CD6-DDBED6347B30}" destId="{B2D15D61-114F-49DD-B033-ABE50DAF0B44}" srcOrd="1" destOrd="0" presId="urn:microsoft.com/office/officeart/2005/8/layout/hierarchy2"/>
    <dgm:cxn modelId="{C2522083-81E7-6345-88DD-89DE35EE6CEA}" type="presParOf" srcId="{B2D15D61-114F-49DD-B033-ABE50DAF0B44}" destId="{5824AC5D-BD8F-4123-9EB0-42F4E8DBD3F3}" srcOrd="0" destOrd="0" presId="urn:microsoft.com/office/officeart/2005/8/layout/hierarchy2"/>
    <dgm:cxn modelId="{E81E08FB-0311-F94A-9EBF-AB3E463FEFCE}" type="presParOf" srcId="{B2D15D61-114F-49DD-B033-ABE50DAF0B44}" destId="{2C411DBC-92E4-4C4A-A51B-3CE426CDDEBA}" srcOrd="1" destOrd="0" presId="urn:microsoft.com/office/officeart/2005/8/layout/hierarchy2"/>
    <dgm:cxn modelId="{B07059B2-1B9F-B24B-8E79-C2B0CD16B685}" type="presParOf" srcId="{2C411DBC-92E4-4C4A-A51B-3CE426CDDEBA}" destId="{9983D5FF-7674-4CB0-9755-95A56E9E5464}" srcOrd="0" destOrd="0" presId="urn:microsoft.com/office/officeart/2005/8/layout/hierarchy2"/>
    <dgm:cxn modelId="{6430D40F-45EA-914E-A54C-F5F42CF9A1C6}" type="presParOf" srcId="{9983D5FF-7674-4CB0-9755-95A56E9E5464}" destId="{EBB50119-E411-4205-ABFB-5E5D28E4AA59}" srcOrd="0" destOrd="0" presId="urn:microsoft.com/office/officeart/2005/8/layout/hierarchy2"/>
    <dgm:cxn modelId="{AD7F54BA-2A2F-6C48-984A-D0A5B2161D0B}" type="presParOf" srcId="{2C411DBC-92E4-4C4A-A51B-3CE426CDDEBA}" destId="{71863726-14E3-4562-99D6-05EEE63410CC}" srcOrd="1" destOrd="0" presId="urn:microsoft.com/office/officeart/2005/8/layout/hierarchy2"/>
    <dgm:cxn modelId="{F59E3FD2-D23F-E046-83B6-D0F5725D7C04}" type="presParOf" srcId="{71863726-14E3-4562-99D6-05EEE63410CC}" destId="{23DAE1E0-331C-4AC9-AF85-A9253F20671D}" srcOrd="0" destOrd="0" presId="urn:microsoft.com/office/officeart/2005/8/layout/hierarchy2"/>
    <dgm:cxn modelId="{BE0A2E85-15B4-A942-9FE5-8FDD6364230F}" type="presParOf" srcId="{71863726-14E3-4562-99D6-05EEE63410CC}" destId="{14ED6C94-72E8-4CB7-8AA9-22A5604DD781}" srcOrd="1" destOrd="0" presId="urn:microsoft.com/office/officeart/2005/8/layout/hierarchy2"/>
    <dgm:cxn modelId="{7A6E58C8-2B75-AF47-990F-F6FCAFF85EDF}" type="presParOf" srcId="{14ED6C94-72E8-4CB7-8AA9-22A5604DD781}" destId="{81591275-685D-42D7-B428-422006961F83}" srcOrd="0" destOrd="0" presId="urn:microsoft.com/office/officeart/2005/8/layout/hierarchy2"/>
    <dgm:cxn modelId="{664A5027-2B8B-ED46-9F04-A72275A41705}" type="presParOf" srcId="{81591275-685D-42D7-B428-422006961F83}" destId="{54E2515E-544E-4C22-B565-96B420ACE68F}" srcOrd="0" destOrd="0" presId="urn:microsoft.com/office/officeart/2005/8/layout/hierarchy2"/>
    <dgm:cxn modelId="{F1AB19D6-9DA0-794C-8489-337F623838B2}" type="presParOf" srcId="{14ED6C94-72E8-4CB7-8AA9-22A5604DD781}" destId="{5108DA46-C7B9-4C2D-AFA0-0FB3919EA896}" srcOrd="1" destOrd="0" presId="urn:microsoft.com/office/officeart/2005/8/layout/hierarchy2"/>
    <dgm:cxn modelId="{6017CC6D-0D4B-0D47-9BA7-152757F023EF}" type="presParOf" srcId="{5108DA46-C7B9-4C2D-AFA0-0FB3919EA896}" destId="{F692CC04-AE40-4150-A9B1-C65F9ADF0FED}" srcOrd="0" destOrd="0" presId="urn:microsoft.com/office/officeart/2005/8/layout/hierarchy2"/>
    <dgm:cxn modelId="{75C2FB65-0314-AF41-9B29-797D52287B2A}" type="presParOf" srcId="{5108DA46-C7B9-4C2D-AFA0-0FB3919EA896}" destId="{9CF8478F-BFFA-481C-AEBD-B943BE56992A}" srcOrd="1" destOrd="0" presId="urn:microsoft.com/office/officeart/2005/8/layout/hierarchy2"/>
    <dgm:cxn modelId="{4F5014D3-B167-7843-BD37-1881B071EC56}" type="presParOf" srcId="{14ED6C94-72E8-4CB7-8AA9-22A5604DD781}" destId="{84B30FB1-5167-4147-9F79-7D6F4157AF91}" srcOrd="2" destOrd="0" presId="urn:microsoft.com/office/officeart/2005/8/layout/hierarchy2"/>
    <dgm:cxn modelId="{FBE1DF0C-531D-0B4F-8AE2-BA83601E6411}" type="presParOf" srcId="{84B30FB1-5167-4147-9F79-7D6F4157AF91}" destId="{4068FE85-7930-4FD1-8ABA-74481E56FE4C}" srcOrd="0" destOrd="0" presId="urn:microsoft.com/office/officeart/2005/8/layout/hierarchy2"/>
    <dgm:cxn modelId="{E22102E0-C25A-CA47-A428-8C5E09C1442A}" type="presParOf" srcId="{14ED6C94-72E8-4CB7-8AA9-22A5604DD781}" destId="{95A7F720-ABE2-47B1-9B5E-62B22EEFD524}" srcOrd="3" destOrd="0" presId="urn:microsoft.com/office/officeart/2005/8/layout/hierarchy2"/>
    <dgm:cxn modelId="{71E111F1-1488-D447-BEC8-85E6553CDEA7}" type="presParOf" srcId="{95A7F720-ABE2-47B1-9B5E-62B22EEFD524}" destId="{FE97D9D8-D159-4CDC-B66F-7729BB54A423}" srcOrd="0" destOrd="0" presId="urn:microsoft.com/office/officeart/2005/8/layout/hierarchy2"/>
    <dgm:cxn modelId="{54072C49-0966-C648-98DD-D99139280064}" type="presParOf" srcId="{95A7F720-ABE2-47B1-9B5E-62B22EEFD524}" destId="{155511AF-E816-4919-B884-3F823826E3D5}" srcOrd="1" destOrd="0" presId="urn:microsoft.com/office/officeart/2005/8/layout/hierarchy2"/>
    <dgm:cxn modelId="{B61AD1E9-6D09-0E47-AE7F-0B56E4AE0A0D}" type="presParOf" srcId="{14ED6C94-72E8-4CB7-8AA9-22A5604DD781}" destId="{1FE2B5E1-881E-4B2F-A6B5-3540807CAA19}" srcOrd="4" destOrd="0" presId="urn:microsoft.com/office/officeart/2005/8/layout/hierarchy2"/>
    <dgm:cxn modelId="{6CB5DCC7-CC40-F543-85DB-7DDBD9CCE39D}" type="presParOf" srcId="{1FE2B5E1-881E-4B2F-A6B5-3540807CAA19}" destId="{E7D1106E-57AE-4642-8A7E-2CFFDD2BF070}" srcOrd="0" destOrd="0" presId="urn:microsoft.com/office/officeart/2005/8/layout/hierarchy2"/>
    <dgm:cxn modelId="{5DF1D410-D811-7645-B387-5EF747BD1AEC}" type="presParOf" srcId="{14ED6C94-72E8-4CB7-8AA9-22A5604DD781}" destId="{1D7B3CC3-6B49-4477-BBB5-2B1D3DD3196D}" srcOrd="5" destOrd="0" presId="urn:microsoft.com/office/officeart/2005/8/layout/hierarchy2"/>
    <dgm:cxn modelId="{91915DEF-7DE4-4044-990A-86590FC9DF37}" type="presParOf" srcId="{1D7B3CC3-6B49-4477-BBB5-2B1D3DD3196D}" destId="{5404DE54-706E-4160-B11A-D7102B9C7829}" srcOrd="0" destOrd="0" presId="urn:microsoft.com/office/officeart/2005/8/layout/hierarchy2"/>
    <dgm:cxn modelId="{5F60CCE5-F2D3-7248-9144-7FFCA0B47DDA}" type="presParOf" srcId="{1D7B3CC3-6B49-4477-BBB5-2B1D3DD3196D}" destId="{C09E65DD-80FC-4C70-8263-77D8E7BDE623}" srcOrd="1" destOrd="0" presId="urn:microsoft.com/office/officeart/2005/8/layout/hierarchy2"/>
    <dgm:cxn modelId="{52E2F6A1-ED4B-7F42-A5F2-CA44ACE609C0}" type="presParOf" srcId="{14ED6C94-72E8-4CB7-8AA9-22A5604DD781}" destId="{977DE7C0-9825-4D67-8D72-6044EC072CAB}" srcOrd="6" destOrd="0" presId="urn:microsoft.com/office/officeart/2005/8/layout/hierarchy2"/>
    <dgm:cxn modelId="{725C64B1-F8AF-3D43-94D7-7136DD7FEB91}" type="presParOf" srcId="{977DE7C0-9825-4D67-8D72-6044EC072CAB}" destId="{FBA4B90B-499E-48C7-87C1-ECEFFB300A43}" srcOrd="0" destOrd="0" presId="urn:microsoft.com/office/officeart/2005/8/layout/hierarchy2"/>
    <dgm:cxn modelId="{9B4EADBB-ED3D-5149-BFCA-899B04EAC88B}" type="presParOf" srcId="{14ED6C94-72E8-4CB7-8AA9-22A5604DD781}" destId="{C2C943D8-C531-4884-9ABF-6EA0B51AD3BE}" srcOrd="7" destOrd="0" presId="urn:microsoft.com/office/officeart/2005/8/layout/hierarchy2"/>
    <dgm:cxn modelId="{240899FD-2DCE-604F-9A71-0518ED41C86B}" type="presParOf" srcId="{C2C943D8-C531-4884-9ABF-6EA0B51AD3BE}" destId="{1441E900-45E6-487C-942C-161D72102D17}" srcOrd="0" destOrd="0" presId="urn:microsoft.com/office/officeart/2005/8/layout/hierarchy2"/>
    <dgm:cxn modelId="{42824024-8905-8441-99C8-15403E62D768}" type="presParOf" srcId="{C2C943D8-C531-4884-9ABF-6EA0B51AD3BE}" destId="{6D389D3C-BF26-4B96-BCD7-6574EB6D7B23}" srcOrd="1" destOrd="0" presId="urn:microsoft.com/office/officeart/2005/8/layout/hierarchy2"/>
    <dgm:cxn modelId="{0A237AC1-48DA-2D47-9943-960D3AF0BA48}" type="presParOf" srcId="{2C411DBC-92E4-4C4A-A51B-3CE426CDDEBA}" destId="{E742125B-954B-4746-B62E-672881B24519}" srcOrd="2" destOrd="0" presId="urn:microsoft.com/office/officeart/2005/8/layout/hierarchy2"/>
    <dgm:cxn modelId="{9469E2AF-DC0B-7243-B532-8C2EBE4F725C}" type="presParOf" srcId="{E742125B-954B-4746-B62E-672881B24519}" destId="{6B9C0FF4-F4EF-41E7-95E0-C9098AB2EDCC}" srcOrd="0" destOrd="0" presId="urn:microsoft.com/office/officeart/2005/8/layout/hierarchy2"/>
    <dgm:cxn modelId="{EA8E2AC7-76EC-7642-89CE-874DFBDCB7EE}" type="presParOf" srcId="{2C411DBC-92E4-4C4A-A51B-3CE426CDDEBA}" destId="{B4B228EC-E855-458D-8B00-0D45D3E3488E}" srcOrd="3" destOrd="0" presId="urn:microsoft.com/office/officeart/2005/8/layout/hierarchy2"/>
    <dgm:cxn modelId="{011D78D2-A07A-C541-9102-F1393F4BFB38}" type="presParOf" srcId="{B4B228EC-E855-458D-8B00-0D45D3E3488E}" destId="{286334B2-9C5F-4164-B2BF-8CC4BBC86CE4}" srcOrd="0" destOrd="0" presId="urn:microsoft.com/office/officeart/2005/8/layout/hierarchy2"/>
    <dgm:cxn modelId="{2C9792D9-4FBD-F146-BE53-3019FC8F7585}" type="presParOf" srcId="{B4B228EC-E855-458D-8B00-0D45D3E3488E}" destId="{7C101429-44D7-4904-8FD3-6F1AD886D575}" srcOrd="1" destOrd="0" presId="urn:microsoft.com/office/officeart/2005/8/layout/hierarchy2"/>
    <dgm:cxn modelId="{C9E03350-41B3-3844-BA1E-FF6218DE4C24}" type="presParOf" srcId="{7C101429-44D7-4904-8FD3-6F1AD886D575}" destId="{1FEFE7CF-F839-7144-B9F9-DD10B9DBB8B2}" srcOrd="0" destOrd="0" presId="urn:microsoft.com/office/officeart/2005/8/layout/hierarchy2"/>
    <dgm:cxn modelId="{1EF15315-17A1-2943-928D-C760A1470A94}" type="presParOf" srcId="{1FEFE7CF-F839-7144-B9F9-DD10B9DBB8B2}" destId="{D33F8C20-F633-2344-9820-406CB1627FE0}" srcOrd="0" destOrd="0" presId="urn:microsoft.com/office/officeart/2005/8/layout/hierarchy2"/>
    <dgm:cxn modelId="{754D73E9-6061-754A-BC69-FCF0647913FD}" type="presParOf" srcId="{7C101429-44D7-4904-8FD3-6F1AD886D575}" destId="{877C92A8-0E47-3C4A-81F8-4CB28BE3184D}" srcOrd="1" destOrd="0" presId="urn:microsoft.com/office/officeart/2005/8/layout/hierarchy2"/>
    <dgm:cxn modelId="{0B280A10-CCFB-E244-AAB9-F219BFE64E51}" type="presParOf" srcId="{877C92A8-0E47-3C4A-81F8-4CB28BE3184D}" destId="{5C2E5554-6301-C841-8E11-7773102EAC31}" srcOrd="0" destOrd="0" presId="urn:microsoft.com/office/officeart/2005/8/layout/hierarchy2"/>
    <dgm:cxn modelId="{C0FF7026-0972-754A-8AFE-016B2C601905}" type="presParOf" srcId="{877C92A8-0E47-3C4A-81F8-4CB28BE3184D}" destId="{AC390F4C-C34D-5A46-9140-8B3D03B385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9EE2-E49D-49B1-8CB8-B9541625E764}">
      <dsp:nvSpPr>
        <dsp:cNvPr id="0" name=""/>
        <dsp:cNvSpPr/>
      </dsp:nvSpPr>
      <dsp:spPr>
        <a:xfrm>
          <a:off x="0" y="12410"/>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Tons</a:t>
          </a:r>
          <a:r>
            <a:rPr lang="it-IT" sz="2400" b="1" kern="1200" dirty="0"/>
            <a:t> </a:t>
          </a:r>
          <a:r>
            <a:rPr lang="it-IT" sz="2400" b="1" kern="1200" dirty="0" err="1"/>
            <a:t>of</a:t>
          </a:r>
          <a:r>
            <a:rPr lang="it-IT" sz="2400" b="1" kern="1200" dirty="0"/>
            <a:t> </a:t>
          </a:r>
          <a:r>
            <a:rPr lang="it-IT" sz="2400" b="1" kern="1200" dirty="0" err="1"/>
            <a:t>raw</a:t>
          </a:r>
          <a:r>
            <a:rPr lang="it-IT" sz="2400" b="1" kern="1200" dirty="0"/>
            <a:t> data</a:t>
          </a:r>
        </a:p>
      </dsp:txBody>
      <dsp:txXfrm>
        <a:off x="44271" y="56681"/>
        <a:ext cx="4447962" cy="818354"/>
      </dsp:txXfrm>
    </dsp:sp>
    <dsp:sp modelId="{B7311A4E-5922-4B19-B37F-81EA7189DF48}">
      <dsp:nvSpPr>
        <dsp:cNvPr id="0" name=""/>
        <dsp:cNvSpPr/>
      </dsp:nvSpPr>
      <dsp:spPr>
        <a:xfrm>
          <a:off x="0" y="945226"/>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Short </a:t>
          </a:r>
          <a:r>
            <a:rPr lang="it-IT" sz="2400" b="1" kern="1200" dirty="0" err="1"/>
            <a:t>reads</a:t>
          </a:r>
          <a:r>
            <a:rPr lang="it-IT" sz="2400" b="1" kern="1200" dirty="0"/>
            <a:t> data</a:t>
          </a:r>
        </a:p>
      </dsp:txBody>
      <dsp:txXfrm>
        <a:off x="44271" y="989497"/>
        <a:ext cx="4447962" cy="818354"/>
      </dsp:txXfrm>
    </dsp:sp>
    <dsp:sp modelId="{47942CB3-7B37-4949-9693-1169B2834EE2}">
      <dsp:nvSpPr>
        <dsp:cNvPr id="0" name=""/>
        <dsp:cNvSpPr/>
      </dsp:nvSpPr>
      <dsp:spPr>
        <a:xfrm>
          <a:off x="0" y="1878043"/>
          <a:ext cx="4536504" cy="90689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High </a:t>
          </a:r>
          <a:r>
            <a:rPr lang="it-IT" sz="2400" b="1" kern="1200" dirty="0" err="1"/>
            <a:t>error</a:t>
          </a:r>
          <a:r>
            <a:rPr lang="it-IT" sz="2400" b="1" kern="1200" dirty="0"/>
            <a:t> </a:t>
          </a:r>
          <a:r>
            <a:rPr lang="it-IT" sz="2400" b="1" kern="1200" dirty="0" err="1"/>
            <a:t>rates</a:t>
          </a:r>
          <a:endParaRPr lang="it-IT" sz="2400" b="1" kern="1200" dirty="0"/>
        </a:p>
      </dsp:txBody>
      <dsp:txXfrm>
        <a:off x="44271" y="1922314"/>
        <a:ext cx="4447962" cy="818354"/>
      </dsp:txXfrm>
    </dsp:sp>
    <dsp:sp modelId="{DDF61859-5CB8-48A1-95C7-2990450236C6}">
      <dsp:nvSpPr>
        <dsp:cNvPr id="0" name=""/>
        <dsp:cNvSpPr/>
      </dsp:nvSpPr>
      <dsp:spPr>
        <a:xfrm>
          <a:off x="0" y="2810859"/>
          <a:ext cx="4536504" cy="906896"/>
        </a:xfrm>
        <a:prstGeom prst="roundRect">
          <a:avLst/>
        </a:prstGeom>
        <a:solidFill>
          <a:schemeClr val="accent1">
            <a:lumMod val="50000"/>
          </a:schemeClr>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Different</a:t>
          </a:r>
          <a:r>
            <a:rPr lang="it-IT" sz="2400" b="1" kern="1200" dirty="0"/>
            <a:t> </a:t>
          </a:r>
          <a:r>
            <a:rPr lang="it-IT" sz="2400" b="1" kern="1200" dirty="0" err="1"/>
            <a:t>aims</a:t>
          </a:r>
          <a:r>
            <a:rPr lang="it-IT" sz="2400" b="1" kern="1200" dirty="0"/>
            <a:t> </a:t>
          </a:r>
          <a:r>
            <a:rPr lang="it-IT" sz="2400" b="1" kern="1200" dirty="0" err="1"/>
            <a:t>of</a:t>
          </a:r>
          <a:r>
            <a:rPr lang="it-IT" sz="2400" b="1" kern="1200" dirty="0"/>
            <a:t> </a:t>
          </a:r>
          <a:r>
            <a:rPr lang="it-IT" sz="2400" b="1" kern="1200" dirty="0" err="1"/>
            <a:t>sequencing</a:t>
          </a:r>
          <a:r>
            <a:rPr lang="it-IT" sz="2400" b="1" kern="1200" dirty="0"/>
            <a:t> </a:t>
          </a:r>
          <a:r>
            <a:rPr lang="it-IT" sz="2400" b="1" kern="1200" dirty="0" err="1"/>
            <a:t>problem</a:t>
          </a:r>
          <a:r>
            <a:rPr lang="it-IT" sz="2400" b="1" kern="1200" dirty="0"/>
            <a:t> (</a:t>
          </a:r>
          <a:r>
            <a:rPr lang="it-IT" sz="2400" b="1" kern="1200" dirty="0" err="1"/>
            <a:t>experiment</a:t>
          </a:r>
          <a:r>
            <a:rPr lang="it-IT" sz="2400" b="1" kern="1200" dirty="0"/>
            <a:t> design)</a:t>
          </a:r>
        </a:p>
      </dsp:txBody>
      <dsp:txXfrm>
        <a:off x="44271" y="2855130"/>
        <a:ext cx="4447962" cy="818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734BE-8A00-4E66-B518-7FA60DA2B65E}">
      <dsp:nvSpPr>
        <dsp:cNvPr id="0" name=""/>
        <dsp:cNvSpPr/>
      </dsp:nvSpPr>
      <dsp:spPr>
        <a:xfrm>
          <a:off x="0" y="341"/>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Storage</a:t>
          </a:r>
        </a:p>
      </dsp:txBody>
      <dsp:txXfrm>
        <a:off x="31498" y="31839"/>
        <a:ext cx="4153250" cy="582240"/>
      </dsp:txXfrm>
    </dsp:sp>
    <dsp:sp modelId="{38ADD300-7102-4738-8CFC-1F38740E5F5B}">
      <dsp:nvSpPr>
        <dsp:cNvPr id="0" name=""/>
        <dsp:cNvSpPr/>
      </dsp:nvSpPr>
      <dsp:spPr>
        <a:xfrm>
          <a:off x="0" y="655759"/>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to</a:t>
          </a:r>
          <a:r>
            <a:rPr lang="it-IT" sz="2400" b="1" kern="1200" dirty="0">
              <a:effectLst/>
            </a:rPr>
            <a:t> </a:t>
          </a:r>
          <a:r>
            <a:rPr lang="it-IT" sz="2400" b="1" kern="1200" dirty="0" err="1">
              <a:effectLst/>
            </a:rPr>
            <a:t>process</a:t>
          </a:r>
          <a:r>
            <a:rPr lang="it-IT" sz="2400" b="1" kern="1200" dirty="0">
              <a:effectLst/>
            </a:rPr>
            <a:t> </a:t>
          </a:r>
          <a:r>
            <a:rPr lang="it-IT" sz="2400" b="1" kern="1200" dirty="0" err="1">
              <a:effectLst/>
            </a:rPr>
            <a:t>one</a:t>
          </a:r>
          <a:r>
            <a:rPr lang="it-IT" sz="2400" b="1" kern="1200" dirty="0">
              <a:effectLst/>
            </a:rPr>
            <a:t> </a:t>
          </a:r>
          <a:r>
            <a:rPr lang="it-IT" sz="2400" b="1" kern="1200" dirty="0" err="1">
              <a:effectLst/>
            </a:rPr>
            <a:t>run</a:t>
          </a:r>
          <a:endParaRPr lang="it-IT" sz="2400" b="1" kern="1200" dirty="0">
            <a:effectLst/>
          </a:endParaRPr>
        </a:p>
      </dsp:txBody>
      <dsp:txXfrm>
        <a:off x="31498" y="687257"/>
        <a:ext cx="4153250" cy="582240"/>
      </dsp:txXfrm>
    </dsp:sp>
    <dsp:sp modelId="{DFF996E2-1CB0-4654-B87E-1154D7BE0EB4}">
      <dsp:nvSpPr>
        <dsp:cNvPr id="0" name=""/>
        <dsp:cNvSpPr/>
      </dsp:nvSpPr>
      <dsp:spPr>
        <a:xfrm>
          <a:off x="0" y="1311177"/>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for</a:t>
          </a:r>
          <a:r>
            <a:rPr lang="it-IT" sz="2400" b="1" kern="1200" dirty="0">
              <a:effectLst/>
            </a:rPr>
            <a:t> </a:t>
          </a:r>
          <a:r>
            <a:rPr lang="it-IT" sz="2400" b="1" kern="1200" dirty="0" err="1">
              <a:effectLst/>
            </a:rPr>
            <a:t>analysis</a:t>
          </a:r>
          <a:endParaRPr lang="it-IT" sz="2400" b="1" kern="1200" dirty="0">
            <a:effectLst/>
          </a:endParaRPr>
        </a:p>
      </dsp:txBody>
      <dsp:txXfrm>
        <a:off x="31498" y="1342675"/>
        <a:ext cx="4153250" cy="582240"/>
      </dsp:txXfrm>
    </dsp:sp>
    <dsp:sp modelId="{24464AAF-5D07-41A9-AA85-4AF669BFFF4C}">
      <dsp:nvSpPr>
        <dsp:cNvPr id="0" name=""/>
        <dsp:cNvSpPr/>
      </dsp:nvSpPr>
      <dsp:spPr>
        <a:xfrm>
          <a:off x="0" y="1966595"/>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High performance </a:t>
          </a:r>
          <a:r>
            <a:rPr lang="it-IT" sz="2400" b="1" kern="1200" dirty="0" err="1">
              <a:effectLst/>
            </a:rPr>
            <a:t>computing</a:t>
          </a:r>
          <a:endParaRPr lang="it-IT" sz="2400" b="1" kern="1200" dirty="0">
            <a:effectLst/>
          </a:endParaRPr>
        </a:p>
      </dsp:txBody>
      <dsp:txXfrm>
        <a:off x="31498" y="1998093"/>
        <a:ext cx="4153250" cy="582240"/>
      </dsp:txXfrm>
    </dsp:sp>
    <dsp:sp modelId="{69B96421-55A6-4F94-957D-03DF7465B52E}">
      <dsp:nvSpPr>
        <dsp:cNvPr id="0" name=""/>
        <dsp:cNvSpPr/>
      </dsp:nvSpPr>
      <dsp:spPr>
        <a:xfrm>
          <a:off x="0" y="2622013"/>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Algorithms</a:t>
          </a:r>
          <a:endParaRPr lang="it-IT" sz="2400" b="1" kern="1200" dirty="0">
            <a:effectLst/>
          </a:endParaRPr>
        </a:p>
      </dsp:txBody>
      <dsp:txXfrm>
        <a:off x="31498" y="2653511"/>
        <a:ext cx="4153250" cy="582240"/>
      </dsp:txXfrm>
    </dsp:sp>
    <dsp:sp modelId="{B86ED19E-26F4-4289-B9C3-C9DE37B72252}">
      <dsp:nvSpPr>
        <dsp:cNvPr id="0" name=""/>
        <dsp:cNvSpPr/>
      </dsp:nvSpPr>
      <dsp:spPr>
        <a:xfrm>
          <a:off x="0" y="3277431"/>
          <a:ext cx="4216246" cy="645236"/>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Predictive</a:t>
          </a:r>
          <a:r>
            <a:rPr lang="it-IT" sz="2400" b="1" kern="1200" dirty="0">
              <a:effectLst/>
            </a:rPr>
            <a:t> </a:t>
          </a:r>
          <a:r>
            <a:rPr lang="it-IT" sz="2400" b="1" kern="1200" dirty="0" err="1">
              <a:effectLst/>
            </a:rPr>
            <a:t>methods</a:t>
          </a:r>
          <a:endParaRPr lang="it-IT" sz="2400" b="1" kern="1200" dirty="0">
            <a:effectLst/>
          </a:endParaRPr>
        </a:p>
      </dsp:txBody>
      <dsp:txXfrm>
        <a:off x="31498" y="3308929"/>
        <a:ext cx="4153250" cy="58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24F04-1A19-4642-856A-09F357A96DE2}">
      <dsp:nvSpPr>
        <dsp:cNvPr id="0" name=""/>
        <dsp:cNvSpPr/>
      </dsp:nvSpPr>
      <dsp:spPr>
        <a:xfrm>
          <a:off x="0" y="534279"/>
          <a:ext cx="2033096"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Genome</a:t>
          </a:r>
          <a:r>
            <a:rPr lang="it-IT" sz="2400" b="1" u="none" kern="1200" dirty="0">
              <a:solidFill>
                <a:srgbClr val="FFFFFF"/>
              </a:solidFill>
            </a:rPr>
            <a:t> </a:t>
          </a:r>
          <a:r>
            <a:rPr lang="it-IT" sz="2400" b="1" u="none" kern="1200" dirty="0" err="1">
              <a:solidFill>
                <a:srgbClr val="FFFFFF"/>
              </a:solidFill>
            </a:rPr>
            <a:t>sequencing</a:t>
          </a:r>
          <a:endParaRPr lang="it-IT" sz="2400" b="1" u="none" kern="1200" dirty="0">
            <a:solidFill>
              <a:srgbClr val="FFFFFF"/>
            </a:solidFill>
          </a:endParaRPr>
        </a:p>
      </dsp:txBody>
      <dsp:txXfrm>
        <a:off x="26523" y="560802"/>
        <a:ext cx="1980050" cy="852522"/>
      </dsp:txXfrm>
    </dsp:sp>
    <dsp:sp modelId="{632634E3-796D-4AF2-8163-D6A71BA2E8E4}">
      <dsp:nvSpPr>
        <dsp:cNvPr id="0" name=""/>
        <dsp:cNvSpPr/>
      </dsp:nvSpPr>
      <dsp:spPr>
        <a:xfrm rot="17750476">
          <a:off x="1816181" y="632597"/>
          <a:ext cx="769040" cy="16792"/>
        </a:xfrm>
        <a:custGeom>
          <a:avLst/>
          <a:gdLst/>
          <a:ahLst/>
          <a:cxnLst/>
          <a:rect l="0" t="0" r="0" b="0"/>
          <a:pathLst>
            <a:path>
              <a:moveTo>
                <a:pt x="0" y="8396"/>
              </a:moveTo>
              <a:lnTo>
                <a:pt x="76904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181475" y="621768"/>
        <a:ext cx="38452" cy="38452"/>
      </dsp:txXfrm>
    </dsp:sp>
    <dsp:sp modelId="{1460475E-F293-4E25-A31C-270E9CAB4BA3}">
      <dsp:nvSpPr>
        <dsp:cNvPr id="0" name=""/>
        <dsp:cNvSpPr/>
      </dsp:nvSpPr>
      <dsp:spPr>
        <a:xfrm>
          <a:off x="2368305" y="27142"/>
          <a:ext cx="1821784"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De novo</a:t>
          </a:r>
        </a:p>
      </dsp:txBody>
      <dsp:txXfrm>
        <a:off x="2383991" y="42828"/>
        <a:ext cx="1790412" cy="504191"/>
      </dsp:txXfrm>
    </dsp:sp>
    <dsp:sp modelId="{653C0B08-ADFB-EC47-A824-91B2A1EA906A}">
      <dsp:nvSpPr>
        <dsp:cNvPr id="0" name=""/>
        <dsp:cNvSpPr/>
      </dsp:nvSpPr>
      <dsp:spPr>
        <a:xfrm rot="21485832">
          <a:off x="4189889" y="274413"/>
          <a:ext cx="729701" cy="16792"/>
        </a:xfrm>
        <a:custGeom>
          <a:avLst/>
          <a:gdLst/>
          <a:ahLst/>
          <a:cxnLst/>
          <a:rect l="0" t="0" r="0" b="0"/>
          <a:pathLst>
            <a:path>
              <a:moveTo>
                <a:pt x="0" y="8396"/>
              </a:moveTo>
              <a:lnTo>
                <a:pt x="72970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36497" y="264567"/>
        <a:ext cx="36485" cy="36485"/>
      </dsp:txXfrm>
    </dsp:sp>
    <dsp:sp modelId="{516999B1-04E4-3644-9C76-4EE582291C45}">
      <dsp:nvSpPr>
        <dsp:cNvPr id="0" name=""/>
        <dsp:cNvSpPr/>
      </dsp:nvSpPr>
      <dsp:spPr>
        <a:xfrm>
          <a:off x="4919388" y="2913"/>
          <a:ext cx="3548581"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rPr>
            <a:t>Assembly + annotation</a:t>
          </a:r>
          <a:endParaRPr lang="en-US" sz="2400" kern="1200"/>
        </a:p>
      </dsp:txBody>
      <dsp:txXfrm>
        <a:off x="4935074" y="18599"/>
        <a:ext cx="3517209" cy="504191"/>
      </dsp:txXfrm>
    </dsp:sp>
    <dsp:sp modelId="{8F0B001C-25EE-40D0-9FF2-FF328F6E4359}">
      <dsp:nvSpPr>
        <dsp:cNvPr id="0" name=""/>
        <dsp:cNvSpPr/>
      </dsp:nvSpPr>
      <dsp:spPr>
        <a:xfrm rot="3126915">
          <a:off x="1907080" y="1236381"/>
          <a:ext cx="653062" cy="16792"/>
        </a:xfrm>
        <a:custGeom>
          <a:avLst/>
          <a:gdLst/>
          <a:ahLst/>
          <a:cxnLst/>
          <a:rect l="0" t="0" r="0" b="0"/>
          <a:pathLst>
            <a:path>
              <a:moveTo>
                <a:pt x="0" y="8396"/>
              </a:moveTo>
              <a:lnTo>
                <a:pt x="653062"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217284" y="1228451"/>
        <a:ext cx="32653" cy="32653"/>
      </dsp:txXfrm>
    </dsp:sp>
    <dsp:sp modelId="{B4908EF8-D55A-42E2-99BC-B9215CDC3946}">
      <dsp:nvSpPr>
        <dsp:cNvPr id="0" name=""/>
        <dsp:cNvSpPr/>
      </dsp:nvSpPr>
      <dsp:spPr>
        <a:xfrm>
          <a:off x="2434126" y="1112036"/>
          <a:ext cx="2067051" cy="78091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b="1" u="none" kern="1200" dirty="0" err="1">
              <a:solidFill>
                <a:srgbClr val="FFFFFF"/>
              </a:solidFill>
            </a:rPr>
            <a:t>Resequencing</a:t>
          </a:r>
          <a:endParaRPr lang="it-IT" sz="2200" b="1" u="none" kern="1200" dirty="0">
            <a:solidFill>
              <a:srgbClr val="FFFFFF"/>
            </a:solidFill>
          </a:endParaRPr>
        </a:p>
      </dsp:txBody>
      <dsp:txXfrm>
        <a:off x="2456998" y="1134908"/>
        <a:ext cx="2021307" cy="735167"/>
      </dsp:txXfrm>
    </dsp:sp>
    <dsp:sp modelId="{8A00BA52-45E8-476B-B83D-995B161010DD}">
      <dsp:nvSpPr>
        <dsp:cNvPr id="0" name=""/>
        <dsp:cNvSpPr/>
      </dsp:nvSpPr>
      <dsp:spPr>
        <a:xfrm rot="18993471">
          <a:off x="4378498" y="1186146"/>
          <a:ext cx="895693" cy="16792"/>
        </a:xfrm>
        <a:custGeom>
          <a:avLst/>
          <a:gdLst/>
          <a:ahLst/>
          <a:cxnLst/>
          <a:rect l="0" t="0" r="0" b="0"/>
          <a:pathLst>
            <a:path>
              <a:moveTo>
                <a:pt x="0" y="8396"/>
              </a:moveTo>
              <a:lnTo>
                <a:pt x="89569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3953" y="1172150"/>
        <a:ext cx="44784" cy="44784"/>
      </dsp:txXfrm>
    </dsp:sp>
    <dsp:sp modelId="{58B6C831-9479-40B3-9F75-9624C6EB4CBD}">
      <dsp:nvSpPr>
        <dsp:cNvPr id="0" name=""/>
        <dsp:cNvSpPr/>
      </dsp:nvSpPr>
      <dsp:spPr>
        <a:xfrm>
          <a:off x="5151513" y="618811"/>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genome</a:t>
          </a:r>
          <a:endParaRPr lang="it-IT" sz="2400" b="1" u="none" kern="1200" dirty="0">
            <a:solidFill>
              <a:srgbClr val="FFFFFF"/>
            </a:solidFill>
          </a:endParaRPr>
        </a:p>
      </dsp:txBody>
      <dsp:txXfrm>
        <a:off x="5167199" y="634497"/>
        <a:ext cx="2399048" cy="504191"/>
      </dsp:txXfrm>
    </dsp:sp>
    <dsp:sp modelId="{C89201A6-94D3-45FF-B21C-F7F91D3D6266}">
      <dsp:nvSpPr>
        <dsp:cNvPr id="0" name=""/>
        <dsp:cNvSpPr/>
      </dsp:nvSpPr>
      <dsp:spPr>
        <a:xfrm rot="21373420">
          <a:off x="4500470" y="1472633"/>
          <a:ext cx="651750" cy="16792"/>
        </a:xfrm>
        <a:custGeom>
          <a:avLst/>
          <a:gdLst/>
          <a:ahLst/>
          <a:cxnLst/>
          <a:rect l="0" t="0" r="0" b="0"/>
          <a:pathLst>
            <a:path>
              <a:moveTo>
                <a:pt x="0" y="8396"/>
              </a:moveTo>
              <a:lnTo>
                <a:pt x="651750"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10051" y="1464735"/>
        <a:ext cx="32587" cy="32587"/>
      </dsp:txXfrm>
    </dsp:sp>
    <dsp:sp modelId="{F1002404-A317-4A16-86B1-07F09602DBD9}">
      <dsp:nvSpPr>
        <dsp:cNvPr id="0" name=""/>
        <dsp:cNvSpPr/>
      </dsp:nvSpPr>
      <dsp:spPr>
        <a:xfrm>
          <a:off x="5151513" y="1191784"/>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exome</a:t>
          </a:r>
          <a:endParaRPr lang="it-IT" sz="2400" b="1" u="none" kern="1200" dirty="0">
            <a:solidFill>
              <a:srgbClr val="FFFFFF"/>
            </a:solidFill>
          </a:endParaRPr>
        </a:p>
      </dsp:txBody>
      <dsp:txXfrm>
        <a:off x="5167199" y="1207470"/>
        <a:ext cx="2399048" cy="504191"/>
      </dsp:txXfrm>
    </dsp:sp>
    <dsp:sp modelId="{5D8EA224-A2B3-4C7D-98FE-9A36D6C779D2}">
      <dsp:nvSpPr>
        <dsp:cNvPr id="0" name=""/>
        <dsp:cNvSpPr/>
      </dsp:nvSpPr>
      <dsp:spPr>
        <a:xfrm rot="2482885">
          <a:off x="4392976" y="1780582"/>
          <a:ext cx="866737" cy="16792"/>
        </a:xfrm>
        <a:custGeom>
          <a:avLst/>
          <a:gdLst/>
          <a:ahLst/>
          <a:cxnLst/>
          <a:rect l="0" t="0" r="0" b="0"/>
          <a:pathLst>
            <a:path>
              <a:moveTo>
                <a:pt x="0" y="8396"/>
              </a:moveTo>
              <a:lnTo>
                <a:pt x="866737"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4676" y="1767310"/>
        <a:ext cx="43336" cy="43336"/>
      </dsp:txXfrm>
    </dsp:sp>
    <dsp:sp modelId="{F525D2D1-048A-49A1-B3E7-7B4AA055A4CE}">
      <dsp:nvSpPr>
        <dsp:cNvPr id="0" name=""/>
        <dsp:cNvSpPr/>
      </dsp:nvSpPr>
      <dsp:spPr>
        <a:xfrm>
          <a:off x="5151513" y="1807683"/>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Targeted</a:t>
          </a:r>
          <a:r>
            <a:rPr lang="it-IT" sz="2000" b="1" u="none" kern="1200" dirty="0">
              <a:solidFill>
                <a:srgbClr val="FFFFFF"/>
              </a:solidFill>
            </a:rPr>
            <a:t>/</a:t>
          </a:r>
          <a:r>
            <a:rPr lang="it-IT" sz="2000" b="1" u="none" kern="1200" dirty="0" err="1">
              <a:solidFill>
                <a:srgbClr val="FFFFFF"/>
              </a:solidFill>
            </a:rPr>
            <a:t>Amplicon</a:t>
          </a:r>
          <a:endParaRPr lang="it-IT" sz="2000" b="1" u="none" kern="1200" dirty="0">
            <a:solidFill>
              <a:srgbClr val="FFFFFF"/>
            </a:solidFill>
          </a:endParaRPr>
        </a:p>
      </dsp:txBody>
      <dsp:txXfrm>
        <a:off x="5167199" y="1823369"/>
        <a:ext cx="2399048" cy="504191"/>
      </dsp:txXfrm>
    </dsp:sp>
    <dsp:sp modelId="{5824AC5D-BD8F-4123-9EB0-42F4E8DBD3F3}">
      <dsp:nvSpPr>
        <dsp:cNvPr id="0" name=""/>
        <dsp:cNvSpPr/>
      </dsp:nvSpPr>
      <dsp:spPr>
        <a:xfrm>
          <a:off x="0" y="4110872"/>
          <a:ext cx="2216698"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Transcriptome</a:t>
          </a:r>
          <a:r>
            <a:rPr lang="it-IT" sz="2400" b="1" u="none" kern="1200" dirty="0">
              <a:solidFill>
                <a:srgbClr val="FFFFFF"/>
              </a:solidFill>
            </a:rPr>
            <a:t> (</a:t>
          </a:r>
          <a:r>
            <a:rPr lang="it-IT" sz="2400" b="1" u="none" kern="1200" dirty="0" err="1">
              <a:solidFill>
                <a:srgbClr val="FFFFFF"/>
              </a:solidFill>
            </a:rPr>
            <a:t>RNA-seq</a:t>
          </a:r>
          <a:r>
            <a:rPr lang="it-IT" sz="2400" b="1" u="none" kern="1200" dirty="0">
              <a:solidFill>
                <a:srgbClr val="FFFFFF"/>
              </a:solidFill>
            </a:rPr>
            <a:t>)</a:t>
          </a:r>
        </a:p>
      </dsp:txBody>
      <dsp:txXfrm>
        <a:off x="26523" y="4137395"/>
        <a:ext cx="2163652" cy="852522"/>
      </dsp:txXfrm>
    </dsp:sp>
    <dsp:sp modelId="{9983D5FF-7674-4CB0-9755-95A56E9E5464}">
      <dsp:nvSpPr>
        <dsp:cNvPr id="0" name=""/>
        <dsp:cNvSpPr/>
      </dsp:nvSpPr>
      <dsp:spPr>
        <a:xfrm rot="17486894">
          <a:off x="1916382" y="4114615"/>
          <a:ext cx="946863" cy="16792"/>
        </a:xfrm>
        <a:custGeom>
          <a:avLst/>
          <a:gdLst/>
          <a:ahLst/>
          <a:cxnLst/>
          <a:rect l="0" t="0" r="0" b="0"/>
          <a:pathLst>
            <a:path>
              <a:moveTo>
                <a:pt x="0" y="8396"/>
              </a:moveTo>
              <a:lnTo>
                <a:pt x="946863"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66142" y="4099339"/>
        <a:ext cx="47343" cy="47343"/>
      </dsp:txXfrm>
    </dsp:sp>
    <dsp:sp modelId="{23DAE1E0-331C-4AC9-AF85-A9253F20671D}">
      <dsp:nvSpPr>
        <dsp:cNvPr id="0" name=""/>
        <dsp:cNvSpPr/>
      </dsp:nvSpPr>
      <dsp:spPr>
        <a:xfrm>
          <a:off x="2562929" y="3335499"/>
          <a:ext cx="2226263" cy="69373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reference</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a:t>
          </a:r>
        </a:p>
      </dsp:txBody>
      <dsp:txXfrm>
        <a:off x="2583248" y="3355818"/>
        <a:ext cx="2185625" cy="653093"/>
      </dsp:txXfrm>
    </dsp:sp>
    <dsp:sp modelId="{81591275-685D-42D7-B428-422006961F83}">
      <dsp:nvSpPr>
        <dsp:cNvPr id="0" name=""/>
        <dsp:cNvSpPr/>
      </dsp:nvSpPr>
      <dsp:spPr>
        <a:xfrm rot="19451192">
          <a:off x="4653525" y="3254100"/>
          <a:ext cx="1435084" cy="16792"/>
        </a:xfrm>
        <a:custGeom>
          <a:avLst/>
          <a:gdLst/>
          <a:ahLst/>
          <a:cxnLst/>
          <a:rect l="0" t="0" r="0" b="0"/>
          <a:pathLst>
            <a:path>
              <a:moveTo>
                <a:pt x="0" y="8396"/>
              </a:moveTo>
              <a:lnTo>
                <a:pt x="143508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5190" y="3226619"/>
        <a:ext cx="71754" cy="71754"/>
      </dsp:txXfrm>
    </dsp:sp>
    <dsp:sp modelId="{F692CC04-AE40-4150-A9B1-C65F9ADF0FED}">
      <dsp:nvSpPr>
        <dsp:cNvPr id="0" name=""/>
        <dsp:cNvSpPr/>
      </dsp:nvSpPr>
      <dsp:spPr>
        <a:xfrm>
          <a:off x="5952941" y="2574846"/>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it-IT" sz="2300" b="1" u="none" kern="1200" dirty="0" err="1">
              <a:solidFill>
                <a:srgbClr val="FFFFFF"/>
              </a:solidFill>
            </a:rPr>
            <a:t>Expression</a:t>
          </a:r>
          <a:r>
            <a:rPr lang="it-IT" sz="2300" b="1" u="none" kern="1200" dirty="0">
              <a:solidFill>
                <a:srgbClr val="FFFFFF"/>
              </a:solidFill>
            </a:rPr>
            <a:t> </a:t>
          </a:r>
          <a:r>
            <a:rPr lang="it-IT" sz="2300" b="1" u="none" kern="1200" dirty="0" err="1">
              <a:solidFill>
                <a:srgbClr val="FFFFFF"/>
              </a:solidFill>
            </a:rPr>
            <a:t>quantification</a:t>
          </a:r>
          <a:endParaRPr lang="it-IT" sz="2300" b="1" u="none" kern="1200" dirty="0">
            <a:solidFill>
              <a:srgbClr val="FFFFFF"/>
            </a:solidFill>
          </a:endParaRPr>
        </a:p>
      </dsp:txBody>
      <dsp:txXfrm>
        <a:off x="5968627" y="2590532"/>
        <a:ext cx="2518276" cy="504191"/>
      </dsp:txXfrm>
    </dsp:sp>
    <dsp:sp modelId="{84B30FB1-5167-4147-9F79-7D6F4157AF91}">
      <dsp:nvSpPr>
        <dsp:cNvPr id="0" name=""/>
        <dsp:cNvSpPr/>
      </dsp:nvSpPr>
      <dsp:spPr>
        <a:xfrm rot="20946751">
          <a:off x="4778527" y="3562049"/>
          <a:ext cx="1185079" cy="16792"/>
        </a:xfrm>
        <a:custGeom>
          <a:avLst/>
          <a:gdLst/>
          <a:ahLst/>
          <a:cxnLst/>
          <a:rect l="0" t="0" r="0" b="0"/>
          <a:pathLst>
            <a:path>
              <a:moveTo>
                <a:pt x="0" y="8396"/>
              </a:moveTo>
              <a:lnTo>
                <a:pt x="1185079"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1440" y="3540819"/>
        <a:ext cx="59253" cy="59253"/>
      </dsp:txXfrm>
    </dsp:sp>
    <dsp:sp modelId="{FE97D9D8-D159-4CDC-B66F-7729BB54A423}">
      <dsp:nvSpPr>
        <dsp:cNvPr id="0" name=""/>
        <dsp:cNvSpPr/>
      </dsp:nvSpPr>
      <dsp:spPr>
        <a:xfrm>
          <a:off x="5952941" y="3190744"/>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SNPs</a:t>
          </a:r>
          <a:r>
            <a:rPr lang="it-IT" sz="2000" b="1" u="none" kern="1200" dirty="0">
              <a:solidFill>
                <a:srgbClr val="FFFFFF"/>
              </a:solidFill>
            </a:rPr>
            <a:t>/</a:t>
          </a:r>
          <a:r>
            <a:rPr lang="it-IT" sz="2000" b="1" u="none" kern="1200" dirty="0" err="1">
              <a:solidFill>
                <a:srgbClr val="FFFFFF"/>
              </a:solidFill>
            </a:rPr>
            <a:t>variants</a:t>
          </a:r>
          <a:r>
            <a:rPr lang="it-IT" sz="2000" b="1" u="none" kern="1200" dirty="0">
              <a:solidFill>
                <a:srgbClr val="FFFFFF"/>
              </a:solidFill>
            </a:rPr>
            <a:t> detection</a:t>
          </a:r>
        </a:p>
      </dsp:txBody>
      <dsp:txXfrm>
        <a:off x="5968627" y="3206430"/>
        <a:ext cx="2518276" cy="504191"/>
      </dsp:txXfrm>
    </dsp:sp>
    <dsp:sp modelId="{1FE2B5E1-881E-4B2F-A6B5-3540807CAA19}">
      <dsp:nvSpPr>
        <dsp:cNvPr id="0" name=""/>
        <dsp:cNvSpPr/>
      </dsp:nvSpPr>
      <dsp:spPr>
        <a:xfrm rot="1117101">
          <a:off x="4757060" y="3869999"/>
          <a:ext cx="1228014" cy="16792"/>
        </a:xfrm>
        <a:custGeom>
          <a:avLst/>
          <a:gdLst/>
          <a:ahLst/>
          <a:cxnLst/>
          <a:rect l="0" t="0" r="0" b="0"/>
          <a:pathLst>
            <a:path>
              <a:moveTo>
                <a:pt x="0" y="8396"/>
              </a:moveTo>
              <a:lnTo>
                <a:pt x="122801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0367" y="3847694"/>
        <a:ext cx="61400" cy="61400"/>
      </dsp:txXfrm>
    </dsp:sp>
    <dsp:sp modelId="{5404DE54-706E-4160-B11A-D7102B9C7829}">
      <dsp:nvSpPr>
        <dsp:cNvPr id="0" name=""/>
        <dsp:cNvSpPr/>
      </dsp:nvSpPr>
      <dsp:spPr>
        <a:xfrm>
          <a:off x="5952941" y="3806643"/>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a:solidFill>
                <a:srgbClr val="FFFFFF"/>
              </a:solidFill>
            </a:rPr>
            <a:t>Alternative </a:t>
          </a:r>
          <a:r>
            <a:rPr lang="it-IT" sz="2000" b="1" u="none" kern="1200" dirty="0" err="1">
              <a:solidFill>
                <a:srgbClr val="FFFFFF"/>
              </a:solidFill>
            </a:rPr>
            <a:t>splicing</a:t>
          </a:r>
          <a:r>
            <a:rPr lang="it-IT" sz="2000" b="1" u="none" kern="1200" dirty="0">
              <a:solidFill>
                <a:srgbClr val="FFFFFF"/>
              </a:solidFill>
            </a:rPr>
            <a:t> </a:t>
          </a:r>
          <a:r>
            <a:rPr lang="it-IT" sz="2000" b="1" u="none" kern="1200" dirty="0" err="1">
              <a:solidFill>
                <a:srgbClr val="FFFFFF"/>
              </a:solidFill>
            </a:rPr>
            <a:t>analysis</a:t>
          </a:r>
          <a:endParaRPr lang="it-IT" sz="2000" b="1" u="none" kern="1200" dirty="0">
            <a:solidFill>
              <a:srgbClr val="FFFFFF"/>
            </a:solidFill>
          </a:endParaRPr>
        </a:p>
      </dsp:txBody>
      <dsp:txXfrm>
        <a:off x="5968627" y="3822329"/>
        <a:ext cx="2518276" cy="504191"/>
      </dsp:txXfrm>
    </dsp:sp>
    <dsp:sp modelId="{977DE7C0-9825-4D67-8D72-6044EC072CAB}">
      <dsp:nvSpPr>
        <dsp:cNvPr id="0" name=""/>
        <dsp:cNvSpPr/>
      </dsp:nvSpPr>
      <dsp:spPr>
        <a:xfrm rot="2301568">
          <a:off x="4629006" y="4134487"/>
          <a:ext cx="1484121" cy="16792"/>
        </a:xfrm>
        <a:custGeom>
          <a:avLst/>
          <a:gdLst/>
          <a:ahLst/>
          <a:cxnLst/>
          <a:rect l="0" t="0" r="0" b="0"/>
          <a:pathLst>
            <a:path>
              <a:moveTo>
                <a:pt x="0" y="8396"/>
              </a:moveTo>
              <a:lnTo>
                <a:pt x="148412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3964" y="4105780"/>
        <a:ext cx="74206" cy="74206"/>
      </dsp:txXfrm>
    </dsp:sp>
    <dsp:sp modelId="{1441E900-45E6-487C-942C-161D72102D17}">
      <dsp:nvSpPr>
        <dsp:cNvPr id="0" name=""/>
        <dsp:cNvSpPr/>
      </dsp:nvSpPr>
      <dsp:spPr>
        <a:xfrm>
          <a:off x="5952941" y="4335619"/>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Gene </a:t>
          </a:r>
          <a:r>
            <a:rPr lang="it-IT" sz="2400" b="1" u="none" kern="1200" dirty="0" err="1">
              <a:solidFill>
                <a:srgbClr val="FFFFFF"/>
              </a:solidFill>
            </a:rPr>
            <a:t>discovery</a:t>
          </a:r>
          <a:endParaRPr lang="it-IT" sz="2400" b="1" u="none" kern="1200" dirty="0">
            <a:solidFill>
              <a:srgbClr val="FFFFFF"/>
            </a:solidFill>
          </a:endParaRPr>
        </a:p>
      </dsp:txBody>
      <dsp:txXfrm>
        <a:off x="5968627" y="4351305"/>
        <a:ext cx="2518276" cy="504191"/>
      </dsp:txXfrm>
    </dsp:sp>
    <dsp:sp modelId="{E742125B-954B-4746-B62E-672881B24519}">
      <dsp:nvSpPr>
        <dsp:cNvPr id="0" name=""/>
        <dsp:cNvSpPr/>
      </dsp:nvSpPr>
      <dsp:spPr>
        <a:xfrm rot="3558687">
          <a:off x="2036145" y="4872373"/>
          <a:ext cx="737510" cy="16792"/>
        </a:xfrm>
        <a:custGeom>
          <a:avLst/>
          <a:gdLst/>
          <a:ahLst/>
          <a:cxnLst/>
          <a:rect l="0" t="0" r="0" b="0"/>
          <a:pathLst>
            <a:path>
              <a:moveTo>
                <a:pt x="0" y="8396"/>
              </a:moveTo>
              <a:lnTo>
                <a:pt x="73751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86463" y="4862332"/>
        <a:ext cx="36875" cy="36875"/>
      </dsp:txXfrm>
    </dsp:sp>
    <dsp:sp modelId="{286334B2-9C5F-4164-B2BF-8CC4BBC86CE4}">
      <dsp:nvSpPr>
        <dsp:cNvPr id="0" name=""/>
        <dsp:cNvSpPr/>
      </dsp:nvSpPr>
      <dsp:spPr>
        <a:xfrm>
          <a:off x="2593103" y="4657988"/>
          <a:ext cx="2340114" cy="1079787"/>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unknown</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(de novo)</a:t>
          </a:r>
        </a:p>
      </dsp:txBody>
      <dsp:txXfrm>
        <a:off x="2624729" y="4689614"/>
        <a:ext cx="2276862" cy="1016535"/>
      </dsp:txXfrm>
    </dsp:sp>
    <dsp:sp modelId="{1FEFE7CF-F839-7144-B9F9-DD10B9DBB8B2}">
      <dsp:nvSpPr>
        <dsp:cNvPr id="0" name=""/>
        <dsp:cNvSpPr/>
      </dsp:nvSpPr>
      <dsp:spPr>
        <a:xfrm>
          <a:off x="4933217" y="5189486"/>
          <a:ext cx="688103" cy="16792"/>
        </a:xfrm>
        <a:custGeom>
          <a:avLst/>
          <a:gdLst/>
          <a:ahLst/>
          <a:cxnLst/>
          <a:rect l="0" t="0" r="0" b="0"/>
          <a:pathLst>
            <a:path>
              <a:moveTo>
                <a:pt x="0" y="8396"/>
              </a:moveTo>
              <a:lnTo>
                <a:pt x="68810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0066" y="5180680"/>
        <a:ext cx="34405" cy="34405"/>
      </dsp:txXfrm>
    </dsp:sp>
    <dsp:sp modelId="{5C2E5554-6301-C841-8E11-7773102EAC31}">
      <dsp:nvSpPr>
        <dsp:cNvPr id="0" name=""/>
        <dsp:cNvSpPr/>
      </dsp:nvSpPr>
      <dsp:spPr>
        <a:xfrm>
          <a:off x="5621320" y="4930100"/>
          <a:ext cx="317223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Assembly + annotation</a:t>
          </a:r>
        </a:p>
      </dsp:txBody>
      <dsp:txXfrm>
        <a:off x="5637006" y="4945786"/>
        <a:ext cx="3140858" cy="5041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E925E7A-6CF2-EE43-ABD5-CEBAE1C3C5BC}" type="slidenum">
              <a:rPr lang="it-IT"/>
              <a:pPr>
                <a:defRPr/>
              </a:pPr>
              <a:t>‹#›</a:t>
            </a:fld>
            <a:endParaRPr lang="it-IT"/>
          </a:p>
        </p:txBody>
      </p:sp>
    </p:spTree>
    <p:extLst>
      <p:ext uri="{BB962C8B-B14F-4D97-AF65-F5344CB8AC3E}">
        <p14:creationId xmlns:p14="http://schemas.microsoft.com/office/powerpoint/2010/main" val="252363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17411"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B340C9-3941-9543-B5C6-A28EB6042808}" type="slidenum">
              <a:rPr lang="it-IT" sz="1200">
                <a:cs typeface="Arial" charset="0"/>
              </a:rPr>
              <a:pPr eaLnBrk="1" hangingPunct="1"/>
              <a:t>3</a:t>
            </a:fld>
            <a:endParaRPr lang="it-IT"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72F6F8-CCCE-5048-8647-62F99C79C868}" type="slidenum">
              <a:rPr lang="it-IT" sz="1200"/>
              <a:pPr eaLnBrk="1" hangingPunct="1"/>
              <a:t>39</a:t>
            </a:fld>
            <a:endParaRPr lang="it-IT" sz="1200"/>
          </a:p>
        </p:txBody>
      </p:sp>
      <p:sp>
        <p:nvSpPr>
          <p:cNvPr id="64514" name="Rectangle 2"/>
          <p:cNvSpPr>
            <a:spLocks noGrp="1" noRot="1" noChangeAspect="1" noChangeArrowheads="1" noTextEdit="1"/>
          </p:cNvSpPr>
          <p:nvPr>
            <p:ph type="sldImg"/>
          </p:nvPr>
        </p:nvSpPr>
        <p:spPr>
          <a:xfrm>
            <a:off x="1143000" y="687388"/>
            <a:ext cx="4572000" cy="3429000"/>
          </a:xfrm>
          <a:ln/>
        </p:spPr>
      </p:sp>
      <p:sp>
        <p:nvSpPr>
          <p:cNvPr id="6451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is the starting page for using BLAT to search the genomes at the UCSC browser. --&gt; As you can see along the top there are a few parameters you can change—some choices you have to make. --&gt; [red box 1] --&gt; First, you must choose 1 species to search. --&gt; Then you choose an assembly. --&gt; </a:t>
            </a:r>
          </a:p>
          <a:p>
            <a:pPr eaLnBrk="1" hangingPunct="1"/>
            <a:endParaRPr lang="en-US"/>
          </a:p>
          <a:p>
            <a:pPr eaLnBrk="1" hangingPunct="1"/>
            <a:r>
              <a:rPr lang="en-US"/>
              <a:t>Next, you may let the BLAT tool guess whether you have entered nucleotides or amino acids, or you can tell it which one you are using. --&gt; Sort output—on default settings here—will list the best scoring matches first. --&gt; Output type specifies whether you want the output to be in the browser form, or in files you can use later. --&gt; Hyperlink is the default which displays in the browser, and that’s what I’ll be using for this example.</a:t>
            </a:r>
          </a:p>
          <a:p>
            <a:pPr eaLnBrk="1" hangingPunct="1"/>
            <a:endParaRPr lang="en-US"/>
          </a:p>
          <a:p>
            <a:pPr eaLnBrk="1" hangingPunct="1"/>
            <a:r>
              <a:rPr lang="en-US"/>
              <a:t>There is a big text box where you can paste your sequence. [red box 2] --&gt; You can paste 1 or more sequences, but there are limits to how much BLAT you can do, as it is a large burden on the servers. --&gt; I have displayed 2 partial sequences here that I will use in my example. --&gt; These are in the FASTA format, which you have to use if you are going to use multiple sequences.</a:t>
            </a:r>
          </a:p>
          <a:p>
            <a:pPr eaLnBrk="1" hangingPunct="1"/>
            <a:endParaRPr lang="en-US"/>
          </a:p>
          <a:p>
            <a:pPr eaLnBrk="1" hangingPunct="1"/>
            <a:r>
              <a:rPr lang="en-US"/>
              <a:t>And there is also an option to upload your sequence (or sequences). --&gt; [red box 3]</a:t>
            </a:r>
          </a:p>
          <a:p>
            <a:pPr eaLnBrk="1" hangingPunct="1"/>
            <a:endParaRPr lang="en-US"/>
          </a:p>
          <a:p>
            <a:pPr eaLnBrk="1" hangingPunct="1"/>
            <a:r>
              <a:rPr lang="en-US"/>
              <a:t>Finally, you click SUBMIT to send your query to the database.</a:t>
            </a:r>
          </a:p>
          <a:p>
            <a:pPr eaLnBrk="1" hangingPunct="1"/>
            <a:endParaRPr lang="en-US"/>
          </a:p>
          <a:p>
            <a:pPr eaLnBrk="1" hangingPunct="1"/>
            <a:r>
              <a:rPr lang="en-US"/>
              <a:t>There is a special new button—the “I’m Feeling Lucky” button. --&gt; If you click that—just like in Google—you will be taken to the position of your best match right away, in the Genome Viewer. --&gt; But I’ll be demonstrating the plain old SUBMIT button right now.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2765C4-22B5-5B4A-B1AF-094435E19BFB}" type="slidenum">
              <a:rPr lang="it-IT" sz="1200"/>
              <a:pPr eaLnBrk="1" hangingPunct="1"/>
              <a:t>40</a:t>
            </a:fld>
            <a:endParaRPr lang="it-IT" sz="1200"/>
          </a:p>
        </p:txBody>
      </p:sp>
      <p:sp>
        <p:nvSpPr>
          <p:cNvPr id="66562" name="Rectangle 2"/>
          <p:cNvSpPr>
            <a:spLocks noGrp="1" noRot="1" noChangeAspect="1" noChangeArrowheads="1" noTextEdit="1"/>
          </p:cNvSpPr>
          <p:nvPr>
            <p:ph type="sldImg"/>
          </p:nvPr>
        </p:nvSpPr>
        <p:spPr>
          <a:xfrm>
            <a:off x="1143000" y="687388"/>
            <a:ext cx="4572000" cy="3429000"/>
          </a:xfrm>
          <a:ln/>
        </p:spPr>
      </p:sp>
      <p:sp>
        <p:nvSpPr>
          <p:cNvPr id="6656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we see the results of a BLAT search against the human genome, using the sample human mRNA sequences I showed. --&gt; </a:t>
            </a:r>
          </a:p>
          <a:p>
            <a:pPr eaLnBrk="1" hangingPunct="1"/>
            <a:endParaRPr lang="en-US"/>
          </a:p>
          <a:p>
            <a:pPr eaLnBrk="1" hangingPunct="1"/>
            <a:r>
              <a:rPr lang="en-US"/>
              <a:t>As you can see, we have sorted the list by the query and score [long red boxes ]. --&gt; You can see we have a really really high scoring match up at the --&gt; top. --&gt; After that they appear to be less good matches—pretty small regions, probably. --&gt; </a:t>
            </a:r>
          </a:p>
          <a:p>
            <a:pPr eaLnBrk="1" hangingPunct="1"/>
            <a:endParaRPr lang="en-US"/>
          </a:p>
          <a:p>
            <a:pPr eaLnBrk="1" hangingPunct="1"/>
            <a:r>
              <a:rPr lang="en-US"/>
              <a:t>Now, you’ll remember that we asked for hyperlinked results, right? --&gt; You can see that there are 2 columns of links for us. --&gt; One says BROWSER, one says DETAILS. --&gt; </a:t>
            </a:r>
          </a:p>
          <a:p>
            <a:pPr eaLnBrk="1" hangingPunct="1"/>
            <a:endParaRPr lang="en-US"/>
          </a:p>
          <a:p>
            <a:pPr eaLnBrk="1" hangingPunct="1"/>
            <a:r>
              <a:rPr lang="en-US"/>
              <a:t>The first thing that I would do is click the BROWSER link for the matches [red box 2]. --&gt; This will link me to the position of this match in the Genome Viewer. I will show a sample of that on the next slide.</a:t>
            </a:r>
          </a:p>
          <a:p>
            <a:pPr eaLnBrk="1" hangingPunct="1"/>
            <a:endParaRPr lang="en-US"/>
          </a:p>
          <a:p>
            <a:pPr eaLnBrk="1" hangingPunct="1"/>
            <a:r>
              <a:rPr lang="en-US"/>
              <a:t>Later we will click on the DETAILS link for the best match. --&gt; That will give us a new page with sequence information, as you’ll see a couple of slides from now.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1FDB5A-5068-3B47-8DD4-3CFF56E7D560}" type="slidenum">
              <a:rPr lang="it-IT" sz="1200"/>
              <a:pPr eaLnBrk="1" hangingPunct="1"/>
              <a:t>41</a:t>
            </a:fld>
            <a:endParaRPr lang="it-IT" sz="1200"/>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When you link from the BLAT results to the BROWSER—you get a special track!</a:t>
            </a:r>
          </a:p>
          <a:p>
            <a:pPr eaLnBrk="1" hangingPunct="1"/>
            <a:r>
              <a:rPr lang="en-US"/>
              <a:t>Just down from the top there is a new line on the browser—it says </a:t>
            </a:r>
            <a:r>
              <a:rPr lang="en-US" b="1" i="1"/>
              <a:t>YOUR SEQUENCE FROM BLAT SEARCH</a:t>
            </a:r>
            <a:r>
              <a:rPr lang="en-US"/>
              <a:t>. --&gt; And the name of my query sequence is listed over on the left….</a:t>
            </a:r>
          </a:p>
          <a:p>
            <a:pPr eaLnBrk="1" hangingPunct="1"/>
            <a:r>
              <a:rPr lang="en-US"/>
              <a:t>And if you look at the known genes, or refseq genes, you can see that we have matched the CXCL5 gene, which is what we would have expected from the BLAT query. --&gt; On the known genes, you can see the Methionines indicated in green. --&gt; Also, note the direction of this gene—it is on the negative strand, therefore runs from right to left in this case. --&gt; But beware—the 3 frame translation at the top is running the other way. --&gt; If you want to compare the methionines, you have to flip the frame translation.</a:t>
            </a:r>
          </a:p>
          <a:p>
            <a:pPr eaLnBrk="1" hangingPunct="1"/>
            <a:endParaRPr lang="en-US"/>
          </a:p>
          <a:p>
            <a:pPr eaLnBrk="1" hangingPunct="1"/>
            <a:r>
              <a:rPr lang="en-US"/>
              <a:t>So—we have used a sequence as a starting point to search the genome. --&gt; We get to see the actual alignment data, and we get to see the location of our match on the Genome Browser. --&gt; </a:t>
            </a:r>
          </a:p>
          <a:p>
            <a:pPr eaLnBrk="1" hangingPunct="1"/>
            <a:endParaRPr lang="en-US"/>
          </a:p>
          <a:p>
            <a:pPr eaLnBrk="1" hangingPunct="1"/>
            <a:r>
              <a:rPr lang="en-US"/>
              <a:t>So BLAT is another good place to start searching for your genes of interest in the UCSC Genome Browser tool. --&gt; </a:t>
            </a:r>
          </a:p>
          <a:p>
            <a:pPr eaLnBrk="1" hangingPunct="1"/>
            <a:endParaRPr lang="en-US"/>
          </a:p>
          <a:p>
            <a:pPr eaLnBrk="1" hangingPunct="1"/>
            <a:r>
              <a:rPr lang="en-US"/>
              <a:t>One special tip here: --&gt; when you are zoomed in enough on a sequence, you can see the amino acids in the display. --&gt; But be careful of the reading frame direction—check your known gene arrowheads. --&gt; If you have to flip the frame—because the default is the 3 frames in the 5’ to --&gt; 3’ direction, click the small arrow underneath BASE POSITION to flip the nucleotide or amino acid direction.</a:t>
            </a:r>
          </a:p>
          <a:p>
            <a:pPr eaLnBrk="1" hangingPunct="1"/>
            <a:endParaRPr lang="en-US"/>
          </a:p>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D1A15-6C32-1D41-A5A5-639434405BD4}" type="slidenum">
              <a:rPr lang="it-IT" sz="1200"/>
              <a:pPr eaLnBrk="1" hangingPunct="1"/>
              <a:t>42</a:t>
            </a:fld>
            <a:endParaRPr lang="it-IT" sz="1200"/>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I show the outcome if you clicked the DETAILS link from the BLAT results page. --&gt; I know it’s impossible to see the whole alignment page—even with my tiny little query sequence this is a really big web page that you get.</a:t>
            </a:r>
          </a:p>
          <a:p>
            <a:pPr eaLnBrk="1" hangingPunct="1"/>
            <a:endParaRPr lang="en-US"/>
          </a:p>
          <a:p>
            <a:pPr eaLnBrk="1" hangingPunct="1"/>
            <a:r>
              <a:rPr lang="en-US"/>
              <a:t>You can see the page is divided into several parts. --&gt; The top part shows the query sequence you put in (in this case our human CXCL5 DNA sequence).</a:t>
            </a:r>
          </a:p>
          <a:p>
            <a:pPr eaLnBrk="1" hangingPunct="1"/>
            <a:endParaRPr lang="en-US"/>
          </a:p>
          <a:p>
            <a:pPr eaLnBrk="1" hangingPunct="1"/>
            <a:r>
              <a:rPr lang="en-US"/>
              <a:t>The middle part of the page shows the match up of your sequence (in blue) capital letters, to the genomic sequence. --&gt; This gives you a really quick look at the exon/intron structure—right? --&gt; It’s a nice way to see which parts are the exons in an mRNA (if that’s what you started with), and the introns in black text.</a:t>
            </a:r>
          </a:p>
          <a:p>
            <a:pPr eaLnBrk="1" hangingPunct="1"/>
            <a:endParaRPr lang="en-US"/>
          </a:p>
          <a:p>
            <a:pPr eaLnBrk="1" hangingPunct="1"/>
            <a:r>
              <a:rPr lang="en-US"/>
              <a:t>The bottom part shows you the actual nucleotide-for-nucleotide matches—this may be more like the BLAST results you are used to seeing. --&gt; I magnified the top of the side-by-side alignment so you can see where my query sequence on the top (starts with number 000001), lines up with the genomic sequence. --&gt; You can judge the quality of the match yourself in this section. </a:t>
            </a:r>
          </a:p>
          <a:p>
            <a:pPr eaLnBrk="1" hangingPunct="1"/>
            <a:endParaRPr lang="en-US"/>
          </a:p>
          <a:p>
            <a:pPr eaLnBrk="1" hangingPunct="1"/>
            <a:r>
              <a:rPr lang="en-US"/>
              <a:t>Okay—I’m convinced that this sequence matched up perfectly with the genomic sequence, and that’s the region I want to examine in the genome browser. --&gt; So, if you use the back button on your browser to get back to your results list, you can now select the other link to go directly to the genome viewer for this match region. --&gt;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924ED4-26A2-0F44-BD47-D1B3BF4951A2}" type="slidenum">
              <a:rPr lang="en-US" altLang="zh-TW" sz="1200">
                <a:cs typeface="Arial" charset="0"/>
              </a:rPr>
              <a:pPr eaLnBrk="1" hangingPunct="1"/>
              <a:t>43</a:t>
            </a:fld>
            <a:endParaRPr lang="en-US" altLang="zh-TW" sz="1200">
              <a:cs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4D4552-9B19-FA4E-8976-AB3F7391EDA2}" type="slidenum">
              <a:rPr lang="en-US" altLang="zh-TW" sz="1200">
                <a:cs typeface="Arial" charset="0"/>
              </a:rPr>
              <a:pPr eaLnBrk="1" hangingPunct="1"/>
              <a:t>44</a:t>
            </a:fld>
            <a:endParaRPr lang="en-US" altLang="zh-TW" sz="1200">
              <a:cs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BEF1EC-5BF5-DD40-B59F-CC9975D06076}" type="slidenum">
              <a:rPr lang="en-US" altLang="zh-TW" sz="1200">
                <a:cs typeface="Arial" charset="0"/>
              </a:rPr>
              <a:pPr eaLnBrk="1" hangingPunct="1"/>
              <a:t>45</a:t>
            </a:fld>
            <a:endParaRPr lang="en-US" altLang="zh-TW" sz="1200">
              <a:cs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D2F67E-1008-8346-9FA3-CEF296593F6D}" type="slidenum">
              <a:rPr lang="en-US" altLang="zh-TW" sz="1200">
                <a:cs typeface="Arial" charset="0"/>
              </a:rPr>
              <a:pPr eaLnBrk="1" hangingPunct="1"/>
              <a:t>46</a:t>
            </a:fld>
            <a:endParaRPr lang="en-US" altLang="zh-TW" sz="1200">
              <a:cs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9FE849-8787-D645-838A-F8C3A9D2D79B}" type="slidenum">
              <a:rPr lang="en-US" altLang="zh-TW" sz="1200">
                <a:cs typeface="Arial" charset="0"/>
              </a:rPr>
              <a:pPr eaLnBrk="1" hangingPunct="1"/>
              <a:t>47</a:t>
            </a:fld>
            <a:endParaRPr lang="en-US" altLang="zh-TW" sz="1200">
              <a:cs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A79BA5-5450-3B48-B0FD-A48AD2590D61}" type="slidenum">
              <a:rPr lang="en-US" altLang="zh-TW" sz="1200">
                <a:cs typeface="Arial" charset="0"/>
              </a:rPr>
              <a:pPr eaLnBrk="1" hangingPunct="1"/>
              <a:t>48</a:t>
            </a:fld>
            <a:endParaRPr lang="en-US" altLang="zh-TW" sz="1200">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46934-8DC3-DB44-A3AF-60F13E683197}" type="slidenum">
              <a:rPr lang="it-IT" sz="1200">
                <a:cs typeface="Arial" charset="0"/>
              </a:rPr>
              <a:pPr eaLnBrk="1" hangingPunct="1"/>
              <a:t>30</a:t>
            </a:fld>
            <a:endParaRPr lang="it-IT" sz="1200">
              <a:cs typeface="Arial" charset="0"/>
            </a:endParaRPr>
          </a:p>
        </p:txBody>
      </p:sp>
      <p:sp>
        <p:nvSpPr>
          <p:cNvPr id="64513" name="Text Box 1"/>
          <p:cNvSpPr txBox="1">
            <a:spLocks noGrp="1" noRot="1" noChangeAspect="1" noChangeArrowheads="1"/>
          </p:cNvSpPr>
          <p:nvPr>
            <p:ph type="sldImg"/>
          </p:nvPr>
        </p:nvSpPr>
        <p:spPr>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D0CF62-E852-C84D-8D2C-3882911C161A}" type="slidenum">
              <a:rPr lang="it-IT" sz="1200"/>
              <a:pPr eaLnBrk="1" hangingPunct="1"/>
              <a:t>49</a:t>
            </a:fld>
            <a:endParaRPr lang="it-IT" sz="1200"/>
          </a:p>
        </p:txBody>
      </p:sp>
      <p:sp>
        <p:nvSpPr>
          <p:cNvPr id="84994" name="Rectangle 2"/>
          <p:cNvSpPr>
            <a:spLocks noGrp="1" noRot="1" noChangeAspect="1" noChangeArrowheads="1" noTextEdit="1"/>
          </p:cNvSpPr>
          <p:nvPr>
            <p:ph type="sldImg"/>
          </p:nvPr>
        </p:nvSpPr>
        <p:spPr>
          <a:xfrm>
            <a:off x="1144588" y="685800"/>
            <a:ext cx="4572000" cy="3429000"/>
          </a:xfrm>
          <a:ln/>
        </p:spPr>
      </p:sp>
      <p:sp>
        <p:nvSpPr>
          <p:cNvPr id="84995" name="Rectangle 3"/>
          <p:cNvSpPr>
            <a:spLocks noGrp="1" noChangeArrowheads="1"/>
          </p:cNvSpPr>
          <p:nvPr>
            <p:ph type="body" idx="1"/>
          </p:nvPr>
        </p:nvSpPr>
        <p:spPr>
          <a:xfrm>
            <a:off x="911225" y="4343400"/>
            <a:ext cx="50355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2F1723-81E6-414D-9D59-F51C7D471DF2}" type="slidenum">
              <a:rPr lang="it-IT" sz="1200"/>
              <a:pPr eaLnBrk="1" hangingPunct="1"/>
              <a:t>50</a:t>
            </a:fld>
            <a:endParaRPr lang="it-IT" sz="1200"/>
          </a:p>
        </p:txBody>
      </p:sp>
      <p:sp>
        <p:nvSpPr>
          <p:cNvPr id="87042" name="Rectangle 2"/>
          <p:cNvSpPr>
            <a:spLocks noGrp="1" noRot="1" noChangeAspect="1" noChangeArrowheads="1" noTextEdit="1"/>
          </p:cNvSpPr>
          <p:nvPr>
            <p:ph type="sldImg"/>
          </p:nvPr>
        </p:nvSpPr>
        <p:spPr>
          <a:xfrm>
            <a:off x="1144588" y="685800"/>
            <a:ext cx="4572000" cy="3429000"/>
          </a:xfrm>
          <a:ln/>
        </p:spPr>
      </p:sp>
      <p:sp>
        <p:nvSpPr>
          <p:cNvPr id="87043" name="Rectangle 3"/>
          <p:cNvSpPr>
            <a:spLocks noGrp="1" noChangeArrowheads="1"/>
          </p:cNvSpPr>
          <p:nvPr>
            <p:ph type="body" idx="1"/>
          </p:nvPr>
        </p:nvSpPr>
        <p:spPr>
          <a:xfrm>
            <a:off x="911225" y="4343400"/>
            <a:ext cx="50355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Following the major sequencing of the human genome, a new project was launched to take a closer look at the elements that comprise the genome sequence features. --&gt; This international research consortium, sponsored by the National Human Genome Research Institute (or NHGRI), is called ENCODE: ENCyclopedia Of DNA Elements.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UCSC has been designated as the Data Coordination Center (DCC)—a repository for submission and retrieval of ENCODE Consortium data.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Next we’ll briefly describe some background and framework for the ENCODE project. --&gt; </a:t>
            </a:r>
          </a:p>
        </p:txBody>
      </p:sp>
      <p:sp>
        <p:nvSpPr>
          <p:cNvPr id="90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DC7105-2650-0441-BA5C-FBC5C99E53B1}" type="slidenum">
              <a:rPr lang="en-US" sz="1200"/>
              <a:pPr eaLnBrk="1" hangingPunct="1"/>
              <a:t>52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Rather than providing exhaustive understanding of human genomics, the completion of the human genome project made it apparent that merely having the nucleotide sequence of the genome wouldn’t provide complete knowledge of the genome organization and function. --&gt; The ENCODE project was devised to catalog all of the functional elements in the human genome, and to rigorously examine them to gain a better understanding of their roles in the cell. --&gt; This began with a pilot project, and information about the pilot phase can be obtained at the URL shown.</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To accomplish this, data has been generated using cutting-edge technologies. This data is at the forefront of our genomic knowledge, moving beyond the mere transcription of known genes into more in-depth questions on chromatin remodeling, transcription factor binding, transcription of non-coding RNA genes, and more.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The first phase of the ENCODE project was referred to as the “pilot” phase. --&gt; In the pilot phase, selected regions of the genome were chosen for detailed examination. --&gt; Approximately 30 megabases, representing 1% of the genome, was defined as the target. --&gt; Half of the regions included well-studied gene-rich or known feature-rich areas with substantial similarity in other species. --&gt; Half were randomly selected—so the features would be less well-known or understood.</a:t>
            </a:r>
          </a:p>
        </p:txBody>
      </p:sp>
      <p:sp>
        <p:nvSpPr>
          <p:cNvPr id="92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AED98C-6E69-9548-B867-C7642C629D75}" type="slidenum">
              <a:rPr lang="en-US" sz="1200"/>
              <a:pPr eaLnBrk="1" hangingPunct="1"/>
              <a:t>53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New Roman" charset="0"/>
                <a:cs typeface="ＭＳ Ｐゴシック" charset="0"/>
              </a:rPr>
              <a:t>The ENCODE pilot phase was completed in 2007. --&gt; The results were published—as a whole project overview “marker” paper in Nature, and as individual papers by research teams that describe their specific data focus in a special issue of </a:t>
            </a:r>
            <a:r>
              <a:rPr lang="en-US" i="1">
                <a:latin typeface="Times New Roman" charset="0"/>
                <a:cs typeface="ＭＳ Ｐゴシック" charset="0"/>
              </a:rPr>
              <a:t>Genome Research</a:t>
            </a:r>
            <a:r>
              <a:rPr lang="en-US">
                <a:latin typeface="Times New Roman" charset="0"/>
                <a:cs typeface="ＭＳ Ｐゴシック" charset="0"/>
              </a:rPr>
              <a:t>. Scores of important insights were generated and are highlighted in the Nature paper. --&gt; These include:</a:t>
            </a:r>
          </a:p>
          <a:p>
            <a:pPr eaLnBrk="1" hangingPunct="1">
              <a:lnSpc>
                <a:spcPct val="80000"/>
              </a:lnSpc>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There is abundant transcription beyond the known protein-coding genes: both intragenic and intergenic transcription, including both non-coding RNA and transcribed pseudogenes. --&gt; This had been observed before, but the ENCODE pilot phase conclusively demonstrated this.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At the same time, known protein-coding genes revealed unexpected complexity: distal untranslated region (UTR) exons as many as 200 kilobases away, overlapping or interleaved loci, antisense transcription. This has all really challenged the conventional definition of a "gene". </a:t>
            </a:r>
            <a:endParaRPr lang="en-US" i="1">
              <a:latin typeface="Times New Roman" charset="0"/>
              <a:cs typeface="ＭＳ Ｐゴシック" charset="0"/>
            </a:endParaRP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Patterns of histone modification and DNase sensitivity reveal "domains" of packed or accessible chromatin, and these accessibility patterns correlate well with rates of transcription, DNA replication, and regulatory protein factors binding to the DNA. --&gt; This underscores the regulatory importance of epigenetic factors.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pPr>
            <a:r>
              <a:rPr lang="en-US">
                <a:latin typeface="Times New Roman" charset="0"/>
                <a:cs typeface="ＭＳ Ｐゴシック" charset="0"/>
              </a:rPr>
              <a:t>These items, and many more which can be explored in great detail in the individual papers by the research teams, resulted in changes to our conceptual framework for understanding the organization and functional aspects of the genome. --&gt; </a:t>
            </a:r>
          </a:p>
          <a:p>
            <a:pPr eaLnBrk="1" hangingPunct="1">
              <a:lnSpc>
                <a:spcPct val="80000"/>
              </a:lnSpc>
            </a:pPr>
            <a:endParaRPr lang="en-US">
              <a:latin typeface="Times New Roman" charset="0"/>
              <a:cs typeface="ＭＳ Ｐゴシック" charset="0"/>
            </a:endParaRPr>
          </a:p>
        </p:txBody>
      </p:sp>
      <p:sp>
        <p:nvSpPr>
          <p:cNvPr id="942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9B5C23-C1D6-2647-951B-6438FC02A652}" type="slidenum">
              <a:rPr lang="en-US" sz="1200"/>
              <a:pPr eaLnBrk="1" hangingPunct="1"/>
              <a:t>54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genome-wide production phase of the ENCODE project is proceeding now.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 key feature of the production phase is that several cell types have been selected to form the main data collection efforts. --&gt; All project teams will use these same cells in their work for consistency. --&gt; The cell types are organized into tiers: 1, 2, and 3 to prioritize the experimental investigations. --&gt; This will enable better coordination of the studies and interpretation of the results. --&gt; It might also be something for researchers to consider for their own experiments, as there will be a great deal of supporting data for these cell types that might be informative. --&gt; The cell types are publicly available from a variety of providers. --&gt; More can be learned about them from the ENCODE project site or the UCSC portal.</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areas of focus have been funded. --&gt; These include chromatin organization and DNase hypersensitive sites. --&gt; Detailed studies of gene structures, and the transcriptome as a whole, are underway. --&gt; Exploration of regulatory elements, including transcription factor binding sites, is ongoing. --&gt; These topics will help us to understand much more about genomic mechanisms.</a:t>
            </a:r>
          </a:p>
          <a:p>
            <a:pPr eaLnBrk="1" hangingPunct="1"/>
            <a:endParaRPr lang="en-US">
              <a:latin typeface="Times" charset="0"/>
              <a:cs typeface="ＭＳ Ｐゴシック" charset="0"/>
            </a:endParaRPr>
          </a:p>
          <a:p>
            <a:pPr eaLnBrk="1" hangingPunct="1"/>
            <a:r>
              <a:rPr lang="en-US">
                <a:latin typeface="Times" charset="0"/>
                <a:cs typeface="ＭＳ Ｐゴシック" charset="0"/>
              </a:rPr>
              <a:t>In October 2009, a number of new ENCODE groups were funded as part of the NIH American Recovery and Reinvestment Act grants. --&gt; These newer groups will expand the scope of ENCODE research to the mouse genome, and will provide new assays (such as proteo-genomics and epitope-tagging protein binding) to supplement results produced during the first two years of the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We’ll provide you with the information on how to identify and use ENCODE project data that comes from additional methods as we proceed.</a:t>
            </a:r>
          </a:p>
        </p:txBody>
      </p:sp>
      <p:sp>
        <p:nvSpPr>
          <p:cNvPr id="962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F9FB4-6012-2641-806D-505B4FB3C70D}" type="slidenum">
              <a:rPr lang="en-US" sz="1200"/>
              <a:pPr eaLnBrk="1" hangingPunct="1"/>
              <a:t>55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As we described in the last section, various types of data are now being submitted to the UCSC ENCODE DCC from numerous different providers. --&gt; Here we will provide an overview of these data types as they are organized in the UCSC Genome Browser “track groups” area, and mention some key features. </a:t>
            </a:r>
            <a:r>
              <a:rPr lang="en-US">
                <a:solidFill>
                  <a:srgbClr val="FFFF00"/>
                </a:solidFill>
                <a:latin typeface="Times" charset="0"/>
                <a:cs typeface="ＭＳ Ｐゴシック" charset="0"/>
              </a:rPr>
              <a:t>These are the data types present at the time we created this tutorial—more ENCODE data is flowing in regularly, and you may find more as you examine the site.</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is identified in the tracks area by the ENCODE NHGRI helix icon, a few examples of which are indicated on the slide. Most participating research groups have provided several tracks for any data set, and generally only selected data from each research group is displayed by default. Track details can be accessed by clicking any of the hyperlinked track names on the web page. This will open a window providing details of all the available tracks and data features available to view. This report will also provide the full details of any data type, including a description and associated references.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can be found in the Mapping and Sequencing Tracks group, Genes and Gene Predictions group, Expression, Regulation, and Variation at this time. --&gt; Next we will briefly discuss each of these data types.</a:t>
            </a: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2AD71-0B21-E745-A8C2-95B6A24F757E}" type="slidenum">
              <a:rPr lang="en-US" sz="1200"/>
              <a:pPr eaLnBrk="1" hangingPunct="1"/>
              <a:t>58</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charset="0"/>
                <a:cs typeface="ＭＳ Ｐゴシック" charset="0"/>
              </a:rPr>
              <a:t>As an example of a specific ENCODE data set, we will now specifically examine the Yale TFBS set of data. The data will be described briefly, and then we will look at the available display features. --&gt; The principles of access, usage, and display that we cover will be true for all of the new ENCODE data.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new techniques and data types being submitted may require new graphical displays or controls than other data. --&gt; And each project will have different aspects. --&gt; We will use this first data set as an example. This data is ChIP-seq data for identifying Transcription Factor Binding Sites. We are focusing on an area around the start of the TP53 gene for this sample. If the Yale TFBS data in the “Regulation” tracks is displayed in “dense” mode, it will appear as shown on this slide.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Here the underlying premise for identifying transcription factor binding sites with the ChIP-seq methods is shown graphically. --&gt; Cells for the ENCODE project are grown. --&gt; Cross-linking agents bind transcription factors to genomic DNA. --&gt; The DNA is fragmented. The proteins of interest (or POI) bound with DNA fragments can be captured by different antibodies—for example, an antibody for the c-FOS factor or one for the Pol2 protein. --&gt; Then immunoprecipitation pulls out the complexes. --&gt; The DNA sequences can then be isolated and high-throughput sequencing technologies can be used to identify the specific sequence.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sequences can then be mapped to the genomic reference sequence and indicated on the browser. --&gt; Shown is a segment near the beginning of the TP53 gene. --&gt; It looks as if there are positive signals from this technique, near the beginning of this gene, in certain cell types, and with certain antibodies to that transcription factor. That suggests that the transcription factor may bind in some conditions to this region.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To understand more about the display and ways to view and understand the data, one can refer to the description page. --&gt; The hyperlink above the menu for Yale TFBS links to that page, and will be examined next.</a:t>
            </a:r>
          </a:p>
        </p:txBody>
      </p:sp>
      <p:sp>
        <p:nvSpPr>
          <p:cNvPr id="102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9EFA1-65D3-464C-BD2B-D006AEDCAD4C}" type="slidenum">
              <a:rPr lang="en-US" sz="1200"/>
              <a:pPr eaLnBrk="1" hangingPunct="1"/>
              <a:t>59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number of interesting data tracks are available in the Expression group. --&gt; A variety of techniques are being used to locate and characterize the messenger RNA molecules in the ENCODE cell types.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are looking at the subcellular localization of mRNAs. --&gt; The diagram on the left illustrates some of the regions where one might expect to find mRNA molecules in various stages of their lifespan. --&gt; Researchers can take the cells and fractionate them, and then determine which pieces of the mRNAs are found. --&gt; For example, the nuclear fraction may have different characteristics than mRNAs out in the cytoplasm.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One can choose to display the different cell types and the different fractions on the track details pages. --&gt; Shown here is a simple example of a region of the TPTE gene, and the composition of the mRNAs observed. The pattern is different in the cytosol and in the nucleus.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[Image from: http://en.wikipedia.org/wiki/MRNA; gene sample is TPTE gene region on chromosome chr21:9,911,130-10,020,902]</a:t>
            </a:r>
          </a:p>
        </p:txBody>
      </p:sp>
      <p:sp>
        <p:nvSpPr>
          <p:cNvPr id="1054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C50E33-466B-DE43-B1A1-21EBF95C65E9}" type="slidenum">
              <a:rPr lang="en-US" sz="1200"/>
              <a:pPr eaLnBrk="1" hangingPunct="1"/>
              <a:t>61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In addition to the subcellular localization, various groups are looking to identify new mRNAs or confirm the presence of known mRNAs. Using different technologies and strategies—some with extra effort to obtain longer mRNAs which are technically challenging—data providers will offer an extensive look at mature mRNAs and their corresponding exons.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As always, one can examine the track details to learn more about the technology and the data involved.</a:t>
            </a:r>
          </a:p>
        </p:txBody>
      </p:sp>
      <p:sp>
        <p:nvSpPr>
          <p:cNvPr id="1075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582E7C-B9E8-D641-AE0C-7B3F7E0CF7E5}" type="slidenum">
              <a:rPr lang="en-US" sz="1200"/>
              <a:pPr eaLnBrk="1" hangingPunct="1"/>
              <a:t>62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25B5A9-21F0-EA4B-9513-7296F8C20984}" type="slidenum">
              <a:rPr lang="it-IT" sz="1200"/>
              <a:pPr eaLnBrk="1" hangingPunct="1"/>
              <a:t>32</a:t>
            </a:fld>
            <a:endParaRPr lang="it-IT" sz="1200"/>
          </a:p>
        </p:txBody>
      </p:sp>
      <p:sp>
        <p:nvSpPr>
          <p:cNvPr id="50178" name="Rectangle 2"/>
          <p:cNvSpPr>
            <a:spLocks noGrp="1" noRot="1" noChangeAspect="1" noChangeArrowheads="1" noTextEdit="1"/>
          </p:cNvSpPr>
          <p:nvPr>
            <p:ph type="sldImg"/>
          </p:nvPr>
        </p:nvSpPr>
        <p:spPr>
          <a:xfrm>
            <a:off x="1143000" y="687388"/>
            <a:ext cx="4572000" cy="3429000"/>
          </a:xfrm>
          <a:ln/>
        </p:spPr>
      </p:sp>
      <p:sp>
        <p:nvSpPr>
          <p:cNvPr id="5017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I wanted to just demonstrate an overview of a Genome Browser page at a mature stage of this assembly. --&gt; You can see that there are many track and image controls seen down at the bottom of the page. --&gt; At the very beginning of a release—there is only a CORE set of tracks at first, not all of the tracks are available. --&gt; Over time these will be added to the browser—so the actual track options you see will accumulate over time. --&gt; Tracks take time to create—within UCSC, and from other contributors all over the world. --&gt; </a:t>
            </a:r>
          </a:p>
          <a:p>
            <a:pPr eaLnBrk="1" hangingPunct="1"/>
            <a:endParaRPr lang="en-US"/>
          </a:p>
          <a:p>
            <a:pPr eaLnBrk="1" hangingPunct="1"/>
            <a:r>
              <a:rPr lang="en-US"/>
              <a:t>But I wanted to use this slide to illustrate one of the major organizational concepts of the Genome Browser. --&gt; At the bottom of the page, you will find that the data is organized into GROUPS. --&gt;  --&gt; These are groups of similar data, such as Mapping and Sequencing Tracks, Genes and Gene Prediction tracks, and so on. --&gt; Each GROUP contains the individual TRACKS, or the lines of annotation. A group at the bottom of the page corresponds to a section in the viewer. --&gt; In the viewer the separate GROUPs are indicated by the color change along the left side of the image area, from gray to blue and so on. --&gt; Understanding this Group and Track organization will also help you to understand the Table Browser functions later.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major focus of the ENCODE project is to investigate regulatory components and features of the genome. --&gt; A wide range of tools and methods are being used to investigate this.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have the goal of looking at structural aspects of the genome organization. --&gt; For example, the position and modification of histones can provide clues about which regions of the genome are accessible or inaccessible. --&gt; DNA fragments can be chemically bound to histones and then isolated and the corresponding DNA can be sequenced to determine the location. --&gt; Leads on promoters, enhancers, silencers, and various other types of functional elements may be gleaned from this type of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Commonly the data will show strong signal regions in summary form, and the more dispersed pattern from the signal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Again, the data description page provides additional details on the methods and displays.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[sample region: chr21:9,939,013-9,949,270] </a:t>
            </a:r>
          </a:p>
          <a:p>
            <a:pPr eaLnBrk="1" hangingPunct="1">
              <a:lnSpc>
                <a:spcPct val="90000"/>
              </a:lnSpc>
            </a:pPr>
            <a:r>
              <a:rPr lang="en-US">
                <a:latin typeface="Times" charset="0"/>
                <a:cs typeface="ＭＳ Ｐゴシック" charset="0"/>
              </a:rPr>
              <a:t>[Image credit </a:t>
            </a:r>
            <a:r>
              <a:rPr lang="en-US">
                <a:solidFill>
                  <a:srgbClr val="000000"/>
                </a:solidFill>
                <a:latin typeface="Times" charset="0"/>
                <a:cs typeface="ＭＳ Ｐゴシック" charset="0"/>
              </a:rPr>
              <a:t>http://www.genome.gov/Images/press_photos/highres/20150-300.jpg]</a:t>
            </a:r>
          </a:p>
        </p:txBody>
      </p:sp>
      <p:sp>
        <p:nvSpPr>
          <p:cNvPr id="1105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8C42E-0235-4B40-B894-5C7B6FA46B7E}" type="slidenum">
              <a:rPr lang="en-US" sz="1200"/>
              <a:pPr eaLnBrk="1" hangingPunct="1"/>
              <a:t>64</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binding of proteins to possible regulatory elements is also a key focus of the ENCODE work. --&gt; A number of projects are studying the binding of proteins to either genomic DNA, or to mRNA, to learn more about various aspects of regulation. We will provide an example of that type of data in an upcoming tutorial section, when we describe the Yale TFBS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additional strategies to examine transcription factor binding sites (or TFBS) are underway. --&gt; Other work is looking at other features of possible promoter regions—such as bi-directional promoters between two genes. --&gt; Negative regulatory elements, another interesting and important aspect of regulation, are also being pursued.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RNA binding proteins may provide further clues to regulation of gene expression.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[Sample region: chr21:29,281,340-29,292,754]</a:t>
            </a:r>
          </a:p>
          <a:p>
            <a:pPr eaLnBrk="1" hangingPunct="1"/>
            <a:r>
              <a:rPr lang="en-US">
                <a:latin typeface="Times" charset="0"/>
                <a:cs typeface="ＭＳ Ｐゴシック" charset="0"/>
              </a:rPr>
              <a:t>[Image credit: http://en.wikipedia.org/wiki/File:TATA-binding_protein.png]</a:t>
            </a:r>
          </a:p>
        </p:txBody>
      </p:sp>
      <p:sp>
        <p:nvSpPr>
          <p:cNvPr id="1126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232C-F3A7-8848-B05F-71A9612C6EEE}" type="slidenum">
              <a:rPr lang="en-US" sz="1200"/>
              <a:pPr eaLnBrk="1" hangingPunct="1"/>
              <a:t>65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Understanding variation is also crucial to complete interpretations of genomics data. --&gt; Copy number variation, or CNVs, had been elusive before we had a reference genome sequence and the appropriate technologies for their detection. But researchers have recently become more aware of these structural variations of the genome that can impact the functions of cells.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Some CNVs appear to be present in humans without a detectable impact on health status. --&gt; Others may be important in disease. --&gt; In the framework of the ENCODE project, it is important to know in the cell lines under examination if they have extra or missing copies of genomic segments.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Copy number variations may include amplification or duplication of a segment. It may mean deletion of a piece of the genomic region with respect to the reference genome. --&gt; These types of variation are present in this data set. --&gt; Pairs of chromosomes may include alteration on one, or both of the members of a pair, and therefore the deletions may be scored as heterozygous or homozygous deletions.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Such data can be investigated using the Common Cell CNV track data. --&gt; The example shows a region on the X chromosome, with observable patterns indicating the presence and absence of segments on one or both chromosomes, and amplifications in some cases. Normal segments are also indicated. If a gene of interest is in a region with variation, this could be crucial information about these cells.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With the strategies we have described in this tutorial for locating and using the ENCODE data types researchers will have the skills to access and visualize any new data types that come along. --&gt; The ENCODE icon and details pages can be examined for further guidance.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[sample image: chrX:45,908,749-80,283,771, front menu on pack, both details page views set to pack]</a:t>
            </a:r>
          </a:p>
        </p:txBody>
      </p:sp>
      <p:sp>
        <p:nvSpPr>
          <p:cNvPr id="1146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2E36D7-EC4F-D74F-A47F-0D7768592EC2}" type="slidenum">
              <a:rPr lang="en-US" sz="1200"/>
              <a:pPr eaLnBrk="1" hangingPunct="1"/>
              <a:t>66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egnaposto immagine diapositiva 1"/>
          <p:cNvSpPr>
            <a:spLocks noGrp="1" noRot="1" noChangeAspect="1"/>
          </p:cNvSpPr>
          <p:nvPr>
            <p:ph type="sldImg"/>
          </p:nvPr>
        </p:nvSpPr>
        <p:spPr>
          <a:ln/>
        </p:spPr>
      </p:sp>
      <p:sp>
        <p:nvSpPr>
          <p:cNvPr id="136194" name="Segnaposto note 2"/>
          <p:cNvSpPr>
            <a:spLocks noGrp="1"/>
          </p:cNvSpPr>
          <p:nvPr>
            <p:ph type="body" idx="1"/>
          </p:nvPr>
        </p:nvSpPr>
        <p:spPr>
          <a:xfrm>
            <a:off x="565150" y="4343400"/>
            <a:ext cx="577215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sz="1400">
                <a:cs typeface="ＭＳ Ｐゴシック" charset="0"/>
              </a:rPr>
              <a:t>Different sequencing technologies are available, producing reads of different length and with very different throughput</a:t>
            </a:r>
          </a:p>
          <a:p>
            <a:pPr defTabSz="457200"/>
            <a:r>
              <a:rPr lang="en-US">
                <a:cs typeface="ＭＳ Ｐゴシック" charset="0"/>
              </a:rPr>
              <a:t>High-throughput sequencing technologies, also called Next Generation Sequencing techniques allowed the massive parallel sequencing of many short DNA molecules in a single experiment</a:t>
            </a:r>
          </a:p>
          <a:p>
            <a:pPr defTabSz="457200"/>
            <a:r>
              <a:rPr lang="en-US">
                <a:cs typeface="ＭＳ Ｐゴシック" charset="0"/>
              </a:rPr>
              <a:t>In last years this field experienced a continuous and rapid increase of sequencing output and a corresponding dramatic decrease of the cost of sequencing per base</a:t>
            </a:r>
          </a:p>
          <a:p>
            <a:pPr defTabSz="457200"/>
            <a:r>
              <a:rPr lang="en-US">
                <a:cs typeface="ＭＳ Ｐゴシック" charset="0"/>
              </a:rPr>
              <a:t>With Sanger Sequencing we are able to obtain sequences of up to one thousands bases, whereas most deep sequencing technologies produce reads around 100 bp long, with Roche technology reaching around 500 bp of good sequence</a:t>
            </a:r>
          </a:p>
          <a:p>
            <a:pPr defTabSz="457200"/>
            <a:r>
              <a:rPr lang="en-US">
                <a:cs typeface="ＭＳ Ｐゴシック" charset="0"/>
              </a:rPr>
              <a:t>Regarding the throughput, the range is from less than one Gigabase with Roche to from 30 to 600 gigabases with most massive technologies, that actually differ also for sequencing time </a:t>
            </a:r>
          </a:p>
        </p:txBody>
      </p:sp>
      <p:sp>
        <p:nvSpPr>
          <p:cNvPr id="13619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F9642A-EA93-884F-9AB8-A810E7F858B7}" type="slidenum">
              <a:rPr lang="it-IT" sz="1200">
                <a:cs typeface="Arial" charset="0"/>
              </a:rPr>
              <a:pPr eaLnBrk="1" hangingPunct="1"/>
              <a:t>72</a:t>
            </a:fld>
            <a:endParaRPr lang="it-IT" sz="1200">
              <a:cs typeface="Arial" charset="0"/>
            </a:endParaRPr>
          </a:p>
        </p:txBody>
      </p:sp>
    </p:spTree>
    <p:extLst>
      <p:ext uri="{BB962C8B-B14F-4D97-AF65-F5344CB8AC3E}">
        <p14:creationId xmlns:p14="http://schemas.microsoft.com/office/powerpoint/2010/main" val="2534602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a:t>
            </a:r>
            <a:r>
              <a:rPr lang="en-US" dirty="0" err="1"/>
              <a:t>pyrosequencing</a:t>
            </a:r>
            <a:r>
              <a:rPr lang="en-US" dirty="0"/>
              <a:t> method is based on detecting the activity of DNA polymerase (a DNA synthesizing enzyme) with another </a:t>
            </a:r>
            <a:r>
              <a:rPr lang="en-US" dirty="0" err="1"/>
              <a:t>chemoluminescent</a:t>
            </a:r>
            <a:r>
              <a:rPr lang="en-US" dirty="0"/>
              <a:t> enzyme. Essentially, the method allows sequencing a single strand of DNA by synthesizing the complementary strand along it, one base pair at a time, and detecting which base was actually added at each step. The template DNA is immobile, and solutions of A, C, G, and T nucleotides are sequentially added and removed from the reaction. Light is produced only when the nucleotide solution complements the first unpaired base of the template. The sequence of solutions which produce </a:t>
            </a:r>
            <a:r>
              <a:rPr lang="en-US" dirty="0" err="1"/>
              <a:t>chemiluminescent</a:t>
            </a:r>
            <a:r>
              <a:rPr lang="en-US" dirty="0"/>
              <a:t> signals allows the determination of the sequence of the template.</a:t>
            </a:r>
          </a:p>
          <a:p>
            <a:endParaRPr lang="en-US" dirty="0"/>
          </a:p>
          <a:p>
            <a:r>
              <a:rPr lang="en-US" dirty="0"/>
              <a:t>This incorporation releases pyrophosphate (</a:t>
            </a:r>
            <a:r>
              <a:rPr lang="en-US" dirty="0" err="1"/>
              <a:t>PPi</a:t>
            </a:r>
            <a:r>
              <a:rPr lang="en-US" dirty="0"/>
              <a:t>).</a:t>
            </a:r>
          </a:p>
          <a:p>
            <a:r>
              <a:rPr lang="en-US" dirty="0"/>
              <a:t>ATP </a:t>
            </a:r>
            <a:r>
              <a:rPr lang="en-US" dirty="0" err="1"/>
              <a:t>sulfurylase</a:t>
            </a:r>
            <a:r>
              <a:rPr lang="en-US" dirty="0"/>
              <a:t> converts </a:t>
            </a:r>
            <a:r>
              <a:rPr lang="en-US" dirty="0" err="1"/>
              <a:t>PPi</a:t>
            </a:r>
            <a:r>
              <a:rPr lang="en-US" dirty="0"/>
              <a:t> to ATP in the presence of adenosine 5´ </a:t>
            </a:r>
            <a:r>
              <a:rPr lang="en-US" dirty="0" err="1"/>
              <a:t>phosphosulfate</a:t>
            </a:r>
            <a:r>
              <a:rPr lang="en-US" dirty="0"/>
              <a:t>. This ATP acts as a substrate for the luciferase-mediated conversion of </a:t>
            </a:r>
            <a:r>
              <a:rPr lang="en-US" dirty="0" err="1"/>
              <a:t>luciferin</a:t>
            </a:r>
            <a:r>
              <a:rPr lang="en-US" dirty="0"/>
              <a:t> to </a:t>
            </a:r>
            <a:r>
              <a:rPr lang="en-US" dirty="0" err="1"/>
              <a:t>oxyluciferin</a:t>
            </a:r>
            <a:r>
              <a:rPr lang="en-US" dirty="0"/>
              <a:t> that generates visible light in amounts that are proportional to the amount of ATP. The light produced in the luciferase-catalyzed reaction is detected by a camera and analyzed in a program.</a:t>
            </a:r>
          </a:p>
          <a:p>
            <a:r>
              <a:rPr lang="en-US" dirty="0"/>
              <a:t>Unincorporated nucleotides and ATP are degraded by the </a:t>
            </a:r>
            <a:r>
              <a:rPr lang="en-US" dirty="0" err="1"/>
              <a:t>apyrase</a:t>
            </a:r>
            <a:r>
              <a:rPr lang="en-US"/>
              <a:t>, and the reaction can restart with another nucleotide</a:t>
            </a:r>
            <a:endParaRPr lang="it-IT" dirty="0"/>
          </a:p>
        </p:txBody>
      </p:sp>
      <p:sp>
        <p:nvSpPr>
          <p:cNvPr id="4" name="Segnaposto numero diapositiva 3"/>
          <p:cNvSpPr>
            <a:spLocks noGrp="1"/>
          </p:cNvSpPr>
          <p:nvPr>
            <p:ph type="sldNum" sz="quarter" idx="10"/>
          </p:nvPr>
        </p:nvSpPr>
        <p:spPr/>
        <p:txBody>
          <a:bodyPr/>
          <a:lstStyle/>
          <a:p>
            <a:pPr>
              <a:defRPr/>
            </a:pPr>
            <a:fld id="{3E925E7A-6CF2-EE43-ABD5-CEBAE1C3C5BC}" type="slidenum">
              <a:rPr lang="it-IT" smtClean="0"/>
              <a:pPr>
                <a:defRPr/>
              </a:pPr>
              <a:t>75</a:t>
            </a:fld>
            <a:endParaRPr lang="it-IT"/>
          </a:p>
        </p:txBody>
      </p:sp>
    </p:spTree>
    <p:extLst>
      <p:ext uri="{BB962C8B-B14F-4D97-AF65-F5344CB8AC3E}">
        <p14:creationId xmlns:p14="http://schemas.microsoft.com/office/powerpoint/2010/main" val="3999484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egnaposto immagine diapositiva 1"/>
          <p:cNvSpPr>
            <a:spLocks noGrp="1" noRot="1" noChangeAspect="1"/>
          </p:cNvSpPr>
          <p:nvPr>
            <p:ph type="sldImg"/>
          </p:nvPr>
        </p:nvSpPr>
        <p:spPr>
          <a:ln/>
        </p:spPr>
      </p:sp>
      <p:sp>
        <p:nvSpPr>
          <p:cNvPr id="12390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pPr>
            <a:r>
              <a:rPr lang="it-IT" sz="1000">
                <a:cs typeface="ＭＳ Ｐゴシック" charset="0"/>
              </a:rPr>
              <a:t>Vediamo ora un esempio di tecnologia di NGS: la piattaforma Illumina.</a:t>
            </a:r>
          </a:p>
          <a:p>
            <a:pPr>
              <a:lnSpc>
                <a:spcPct val="90000"/>
              </a:lnSpc>
            </a:pPr>
            <a:r>
              <a:rPr lang="it-IT" sz="1000">
                <a:cs typeface="ＭＳ Ｐゴシック" charset="0"/>
              </a:rPr>
              <a:t>Le fasi per ottenere le sequenze sono qui rappresentate:</a:t>
            </a:r>
          </a:p>
          <a:p>
            <a:pPr>
              <a:lnSpc>
                <a:spcPct val="90000"/>
              </a:lnSpc>
            </a:pPr>
            <a:r>
              <a:rPr lang="it-IT" sz="1000">
                <a:cs typeface="ＭＳ Ｐゴシック" charset="0"/>
              </a:rPr>
              <a:t>Dai campioni viene estratto il materiale che subisce una fase di amplificazione per la preparazione di una libreria, ad esempio l</a:t>
            </a:r>
            <a:r>
              <a:rPr lang="ja-JP" altLang="it-IT" sz="1000">
                <a:cs typeface="ＭＳ Ｐゴシック" charset="0"/>
              </a:rPr>
              <a:t>’</a:t>
            </a:r>
            <a:r>
              <a:rPr lang="it-IT" altLang="ja-JP" sz="1000">
                <a:cs typeface="ＭＳ Ｐゴシック" charset="0"/>
              </a:rPr>
              <a:t>RNA messaggero viene isolato, trasformato in cDNA e frammentato. Alle estremità dei frammenti vengono applicati (legati) degli adattatori che servono a </a:t>
            </a:r>
            <a:r>
              <a:rPr lang="ja-JP" altLang="it-IT" sz="1000">
                <a:cs typeface="ＭＳ Ｐゴシック" charset="0"/>
              </a:rPr>
              <a:t>“</a:t>
            </a:r>
            <a:r>
              <a:rPr lang="it-IT" altLang="ja-JP" sz="1000">
                <a:cs typeface="ＭＳ Ｐゴシック" charset="0"/>
              </a:rPr>
              <a:t>fissare</a:t>
            </a:r>
            <a:r>
              <a:rPr lang="ja-JP" altLang="it-IT" sz="1000">
                <a:cs typeface="ＭＳ Ｐゴシック" charset="0"/>
              </a:rPr>
              <a:t>”</a:t>
            </a:r>
            <a:r>
              <a:rPr lang="it-IT" altLang="ja-JP" sz="1000">
                <a:cs typeface="ＭＳ Ｐゴシック" charset="0"/>
              </a:rPr>
              <a:t> i frammenti alla piastra (flow cell). In seguito i frammenti subiscono un</a:t>
            </a:r>
            <a:r>
              <a:rPr lang="ja-JP" altLang="it-IT" sz="1000">
                <a:cs typeface="ＭＳ Ｐゴシック" charset="0"/>
              </a:rPr>
              <a:t>’</a:t>
            </a:r>
            <a:r>
              <a:rPr lang="it-IT" altLang="ja-JP" sz="1000">
                <a:cs typeface="ＭＳ Ｐゴシック" charset="0"/>
              </a:rPr>
              <a:t>ulteriore fase di amplificazione, che per la piattaforma illumina si chiama bridge amplification . Questa fase è quella che determina il limite alla lunghezza dei frammenti sequenziabili. La bridge amplification genera dei cluster di frammenti omogenei sulla piastra. Il passo successivo è quello dell</a:t>
            </a:r>
            <a:r>
              <a:rPr lang="ja-JP" altLang="it-IT" sz="1000">
                <a:cs typeface="ＭＳ Ｐゴシック" charset="0"/>
              </a:rPr>
              <a:t>’</a:t>
            </a:r>
            <a:r>
              <a:rPr lang="it-IT" altLang="ja-JP" sz="1000">
                <a:cs typeface="ＭＳ Ｐゴシック" charset="0"/>
              </a:rPr>
              <a:t>effettivo sequenziamento dei frammenti: vengono ripetuti ciclicamente l</a:t>
            </a:r>
            <a:r>
              <a:rPr lang="ja-JP" altLang="it-IT" sz="1000">
                <a:cs typeface="ＭＳ Ｐゴシック" charset="0"/>
              </a:rPr>
              <a:t>’</a:t>
            </a:r>
            <a:r>
              <a:rPr lang="it-IT" altLang="ja-JP" sz="1000">
                <a:cs typeface="ＭＳ Ｐゴシック" charset="0"/>
              </a:rPr>
              <a:t>aggiunta di nucleotidi marcati con un</a:t>
            </a:r>
            <a:r>
              <a:rPr lang="ja-JP" altLang="it-IT" sz="1000">
                <a:cs typeface="ＭＳ Ｐゴシック" charset="0"/>
              </a:rPr>
              <a:t>’</a:t>
            </a:r>
            <a:r>
              <a:rPr lang="it-IT" altLang="ja-JP" sz="1000">
                <a:cs typeface="ＭＳ Ｐゴシック" charset="0"/>
              </a:rPr>
              <a:t>etichetta fluorescente (che impedisce impedisce la sintesi di ulteriori nucleotidi) che estendono i filamenti, con una DNA polimerasi, un nucleotide ad ogni ciclo. Dopo l</a:t>
            </a:r>
            <a:r>
              <a:rPr lang="ja-JP" altLang="it-IT" sz="1000">
                <a:cs typeface="ＭＳ Ｐゴシック" charset="0"/>
              </a:rPr>
              <a:t>’</a:t>
            </a:r>
            <a:r>
              <a:rPr lang="it-IT" altLang="ja-JP" sz="1000">
                <a:cs typeface="ＭＳ Ｐゴシック" charset="0"/>
              </a:rPr>
              <a:t>aggiunta di ogni nucleotide viene emesso un laser sulla flow cell che genera dei puntini luminosi per ogni cluster, di colore diverso a seconda di quale nucleotide che è stato aggiunto; l</a:t>
            </a:r>
            <a:r>
              <a:rPr lang="ja-JP" altLang="it-IT" sz="1000">
                <a:cs typeface="ＭＳ Ｐゴシック" charset="0"/>
              </a:rPr>
              <a:t>’</a:t>
            </a:r>
            <a:r>
              <a:rPr lang="it-IT" altLang="ja-JP" sz="1000">
                <a:cs typeface="ＭＳ Ｐゴシック" charset="0"/>
              </a:rPr>
              <a:t>immagine della flow cell viene analizzata e per ogni coordinata viene memorizzato il nucleotide nella sequenza e alla fine del ciclo viene lavato via l</a:t>
            </a:r>
            <a:r>
              <a:rPr lang="ja-JP" altLang="it-IT" sz="1000">
                <a:cs typeface="ＭＳ Ｐゴシック" charset="0"/>
              </a:rPr>
              <a:t>’</a:t>
            </a:r>
            <a:r>
              <a:rPr lang="it-IT" altLang="ja-JP" sz="1000">
                <a:cs typeface="ＭＳ Ｐゴシック" charset="0"/>
              </a:rPr>
              <a:t>adattatore fluorescente (così si può attaccare un nuovo nucleotide al ciclo successivo). Per frammenti di 100 basi vengono eseguiti 100 cicli. In questo modo otteniamo le reads, cioè le sequenze, dei filamenti presenti nella flow cell. </a:t>
            </a:r>
          </a:p>
          <a:p>
            <a:pPr>
              <a:lnSpc>
                <a:spcPct val="90000"/>
              </a:lnSpc>
            </a:pPr>
            <a:endParaRPr lang="it-IT" sz="1000">
              <a:cs typeface="ＭＳ Ｐゴシック" charset="0"/>
            </a:endParaRPr>
          </a:p>
          <a:p>
            <a:pPr>
              <a:lnSpc>
                <a:spcPct val="90000"/>
              </a:lnSpc>
            </a:pPr>
            <a:r>
              <a:rPr lang="it-IT" sz="1000">
                <a:cs typeface="ＭＳ Ｐゴシック" charset="0"/>
              </a:rPr>
              <a:t>Sequencingtechnology:</a:t>
            </a:r>
          </a:p>
          <a:p>
            <a:pPr lvl="1">
              <a:lnSpc>
                <a:spcPct val="90000"/>
              </a:lnSpc>
            </a:pPr>
            <a:r>
              <a:rPr lang="it-IT" sz="2100">
                <a:ea typeface="ＭＳ Ｐゴシック" charset="0"/>
                <a:cs typeface="ＭＳ Ｐゴシック" charset="0"/>
              </a:rPr>
              <a:t>Library preparation</a:t>
            </a:r>
          </a:p>
          <a:p>
            <a:pPr lvl="1">
              <a:lnSpc>
                <a:spcPct val="90000"/>
              </a:lnSpc>
            </a:pPr>
            <a:r>
              <a:rPr lang="it-IT" sz="2100">
                <a:ea typeface="ＭＳ Ｐゴシック" charset="0"/>
                <a:cs typeface="ＭＳ Ｐゴシック" charset="0"/>
              </a:rPr>
              <a:t>Machine (ex: HiSeq2000)</a:t>
            </a:r>
          </a:p>
          <a:p>
            <a:pPr lvl="1">
              <a:lnSpc>
                <a:spcPct val="90000"/>
              </a:lnSpc>
            </a:pPr>
            <a:r>
              <a:rPr lang="it-IT" sz="2100">
                <a:ea typeface="ＭＳ Ｐゴシック" charset="0"/>
                <a:cs typeface="ＭＳ Ｐゴシック" charset="0"/>
              </a:rPr>
              <a:t>Bridge amplification</a:t>
            </a:r>
          </a:p>
          <a:p>
            <a:pPr lvl="1">
              <a:lnSpc>
                <a:spcPct val="90000"/>
              </a:lnSpc>
            </a:pPr>
            <a:r>
              <a:rPr lang="it-IT" sz="2100">
                <a:ea typeface="ＭＳ Ｐゴシック" charset="0"/>
                <a:cs typeface="ＭＳ Ｐゴシック" charset="0"/>
              </a:rPr>
              <a:t>Sequencing by synthesis</a:t>
            </a:r>
          </a:p>
          <a:p>
            <a:pPr lvl="1">
              <a:lnSpc>
                <a:spcPct val="90000"/>
              </a:lnSpc>
            </a:pPr>
            <a:r>
              <a:rPr lang="it-IT" sz="2100">
                <a:ea typeface="ＭＳ Ｐゴシック" charset="0"/>
                <a:cs typeface="ＭＳ Ｐゴシック" charset="0"/>
              </a:rPr>
              <a:t>Paired end reads</a:t>
            </a:r>
          </a:p>
          <a:p>
            <a:pPr>
              <a:lnSpc>
                <a:spcPct val="90000"/>
              </a:lnSpc>
            </a:pPr>
            <a:endParaRPr lang="it-IT" sz="1000">
              <a:cs typeface="ＭＳ Ｐゴシック" charset="0"/>
            </a:endParaRPr>
          </a:p>
        </p:txBody>
      </p:sp>
      <p:sp>
        <p:nvSpPr>
          <p:cNvPr id="12390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8EC44B-9EF9-A74F-BC0D-F398052DFA3B}" type="slidenum">
              <a:rPr lang="it-IT" sz="1200"/>
              <a:pPr eaLnBrk="1" hangingPunct="1"/>
              <a:t>76</a:t>
            </a:fld>
            <a:endParaRPr lang="it-IT"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126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B73CBA-97A2-CE4E-9045-6FCB6BD8E06B}" type="slidenum">
              <a:rPr lang="en-US" sz="1200">
                <a:latin typeface="Calibri" charset="0"/>
              </a:rPr>
              <a:pPr eaLnBrk="1" hangingPunct="1"/>
              <a:t>77</a:t>
            </a:fld>
            <a:endParaRPr lang="en-US" sz="1200">
              <a:latin typeface="Calibri" charset="0"/>
            </a:endParaRPr>
          </a:p>
        </p:txBody>
      </p:sp>
    </p:spTree>
    <p:extLst>
      <p:ext uri="{BB962C8B-B14F-4D97-AF65-F5344CB8AC3E}">
        <p14:creationId xmlns:p14="http://schemas.microsoft.com/office/powerpoint/2010/main" val="2430917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ndParaRPr>
          </a:p>
        </p:txBody>
      </p:sp>
      <p:sp>
        <p:nvSpPr>
          <p:cNvPr id="1290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FEFDBB-56B7-4541-97DF-C780383F74C2}" type="slidenum">
              <a:rPr lang="en-US" sz="1200">
                <a:latin typeface="Calibri" charset="0"/>
              </a:rPr>
              <a:pPr eaLnBrk="1" hangingPunct="1"/>
              <a:t>79</a:t>
            </a:fld>
            <a:endParaRPr lang="en-US"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p:cNvSpPr>
            <a:spLocks noGrp="1" noRot="1" noChangeAspect="1"/>
          </p:cNvSpPr>
          <p:nvPr>
            <p:ph type="sldImg"/>
          </p:nvPr>
        </p:nvSpPr>
        <p:spPr>
          <a:ln/>
        </p:spPr>
      </p:sp>
      <p:sp>
        <p:nvSpPr>
          <p:cNvPr id="131074"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cs typeface="ＭＳ Ｐゴシック" charset="0"/>
              </a:rPr>
              <a:t>Con l</a:t>
            </a:r>
            <a:r>
              <a:rPr lang="ja-JP" altLang="it-IT">
                <a:cs typeface="ＭＳ Ｐゴシック" charset="0"/>
              </a:rPr>
              <a:t>’</a:t>
            </a:r>
            <a:r>
              <a:rPr lang="it-IT" altLang="ja-JP">
                <a:cs typeface="ＭＳ Ｐゴシック" charset="0"/>
              </a:rPr>
              <a:t>illumina HiSeq2000 in 11 giorni si possono sequenziare 2 flow cells da 3 miliardi di clusters di frammenti lunghi fino a 100 paia di basi, per un totale di (2x3x10e9x10e2) 600miliardi di basi sequenziate.</a:t>
            </a:r>
          </a:p>
          <a:p>
            <a:r>
              <a:rPr lang="it-IT">
                <a:cs typeface="ＭＳ Ｐゴシック" charset="0"/>
              </a:rPr>
              <a:t>Da notare è il livello d</a:t>
            </a:r>
            <a:r>
              <a:rPr lang="ja-JP" altLang="it-IT">
                <a:cs typeface="ＭＳ Ｐゴシック" charset="0"/>
              </a:rPr>
              <a:t>’</a:t>
            </a:r>
            <a:r>
              <a:rPr lang="it-IT" altLang="ja-JP">
                <a:cs typeface="ＭＳ Ｐゴシック" charset="0"/>
              </a:rPr>
              <a:t>errore caratteristico di questa tecnologia che è circa dell</a:t>
            </a:r>
            <a:r>
              <a:rPr lang="ja-JP" altLang="it-IT">
                <a:cs typeface="ＭＳ Ｐゴシック" charset="0"/>
              </a:rPr>
              <a:t>’</a:t>
            </a:r>
            <a:r>
              <a:rPr lang="it-IT" altLang="ja-JP">
                <a:cs typeface="ＭＳ Ｐゴシック" charset="0"/>
              </a:rPr>
              <a:t>un per cento, cioè ogni cento nucleotidi letti abbiamo un errore di lettura</a:t>
            </a:r>
            <a:endParaRPr lang="it-IT">
              <a:cs typeface="ＭＳ Ｐゴシック" charset="0"/>
            </a:endParaRPr>
          </a:p>
        </p:txBody>
      </p:sp>
      <p:sp>
        <p:nvSpPr>
          <p:cNvPr id="13107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4DB755-1E47-8D48-9E2C-201BB5CF471A}" type="slidenum">
              <a:rPr lang="it-IT" sz="1200"/>
              <a:pPr eaLnBrk="1" hangingPunct="1"/>
              <a:t>80</a:t>
            </a:fld>
            <a:endParaRPr lang="it-IT"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egnaposto immagine diapositiva 1"/>
          <p:cNvSpPr>
            <a:spLocks noGrp="1" noRot="1" noChangeAspect="1"/>
          </p:cNvSpPr>
          <p:nvPr>
            <p:ph type="sldImg"/>
          </p:nvPr>
        </p:nvSpPr>
        <p:spPr>
          <a:ln/>
        </p:spPr>
      </p:sp>
      <p:sp>
        <p:nvSpPr>
          <p:cNvPr id="13414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414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B1DE4-265E-9942-A1E3-8BD79D970647}" type="slidenum">
              <a:rPr lang="en-US" sz="1200">
                <a:cs typeface="Arial" charset="0"/>
              </a:rPr>
              <a:pPr eaLnBrk="1" hangingPunct="1"/>
              <a:t>82</a:t>
            </a:fld>
            <a:endParaRPr lang="en-US"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F35DB6-2E0C-5D4D-9578-0F17AB9B20D1}" type="slidenum">
              <a:rPr lang="it-IT" sz="1200"/>
              <a:pPr eaLnBrk="1" hangingPunct="1"/>
              <a:t>33</a:t>
            </a:fld>
            <a:endParaRPr lang="it-IT" sz="1200"/>
          </a:p>
        </p:txBody>
      </p:sp>
      <p:sp>
        <p:nvSpPr>
          <p:cNvPr id="52226" name="Rectangle 2"/>
          <p:cNvSpPr>
            <a:spLocks noGrp="1" noRot="1" noChangeAspect="1" noChangeArrowheads="1" noTextEdit="1"/>
          </p:cNvSpPr>
          <p:nvPr>
            <p:ph type="sldImg"/>
          </p:nvPr>
        </p:nvSpPr>
        <p:spPr>
          <a:xfrm>
            <a:off x="1143000" y="687388"/>
            <a:ext cx="4572000" cy="3429000"/>
          </a:xfrm>
          <a:ln/>
        </p:spPr>
      </p:sp>
      <p:sp>
        <p:nvSpPr>
          <p:cNvPr id="5222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At this time, I would like to focus on the viewer section of the Genome Browser. --&gt; This is the default view, after a search for BRCA1. --&gt; I wanted to quickly orient you to the things that you are seeing when you look at the default setup of the genome viewer. --&gt; One of the first things to notice is that we can see that we are in the position of the genome that we expected by looking at the label on the side of the known gene track, which indicates the BRCA1 gene location—which I have highlighted in RED.</a:t>
            </a:r>
          </a:p>
          <a:p>
            <a:pPr eaLnBrk="1" hangingPunct="1"/>
            <a:endParaRPr lang="en-US"/>
          </a:p>
          <a:p>
            <a:pPr eaLnBrk="1" hangingPunct="1"/>
            <a:r>
              <a:rPr lang="en-US"/>
              <a:t>At the very top of the image there is a track called BASE POSITION, which I have been calling the genome backbone. --&gt; This is the actual base number of every single piece of the genome backbone. --&gt; As you can see, were are around base number 38 million something-something-something….</a:t>
            </a:r>
          </a:p>
          <a:p>
            <a:pPr eaLnBrk="1" hangingPunct="1"/>
            <a:endParaRPr lang="en-US"/>
          </a:p>
          <a:p>
            <a:pPr eaLnBrk="1" hangingPunct="1"/>
            <a:r>
              <a:rPr lang="en-US"/>
              <a:t>As you look down the viewer, you will see many different data types are represented…STS markers, known genes, gene predictions, mRNAs, ESTs, evolutionary relationships, and repeats. --&gt; This is just the default view, though—other data types are available for you to display.</a:t>
            </a:r>
          </a:p>
          <a:p>
            <a:pPr eaLnBrk="1" hangingPunct="1"/>
            <a:endParaRPr lang="en-US"/>
          </a:p>
          <a:p>
            <a:pPr eaLnBrk="1" hangingPunct="1"/>
            <a:r>
              <a:rPr lang="en-US"/>
              <a:t>But what you can see right away is that you have a great deal of context about the BRCA1 position in the human genome.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dirty="0">
                <a:solidFill>
                  <a:schemeClr val="tx1"/>
                </a:solidFill>
                <a:effectLst/>
                <a:latin typeface="Arial" charset="0"/>
                <a:ea typeface="ＭＳ Ｐゴシック" charset="0"/>
                <a:cs typeface="Arial" charset="0"/>
              </a:rPr>
              <a:t>A </a:t>
            </a:r>
            <a:r>
              <a:rPr lang="it-IT" sz="1200" b="0" i="0" u="none" strike="noStrike" kern="1200" dirty="0" err="1">
                <a:solidFill>
                  <a:schemeClr val="tx1"/>
                </a:solidFill>
                <a:effectLst/>
                <a:latin typeface="Arial" charset="0"/>
                <a:ea typeface="ＭＳ Ｐゴシック" charset="0"/>
                <a:cs typeface="Arial" charset="0"/>
              </a:rPr>
              <a:t>MinION</a:t>
            </a:r>
            <a:r>
              <a:rPr lang="it-IT" sz="1200" b="0" i="0" u="none" strike="noStrike" kern="1200" dirty="0">
                <a:solidFill>
                  <a:schemeClr val="tx1"/>
                </a:solidFill>
                <a:effectLst/>
                <a:latin typeface="Arial" charset="0"/>
                <a:ea typeface="ＭＳ Ｐゴシック" charset="0"/>
                <a:cs typeface="Arial" charset="0"/>
              </a:rPr>
              <a:t> flow </a:t>
            </a:r>
            <a:r>
              <a:rPr lang="it-IT" sz="1200" b="0" i="0" u="none" strike="noStrike" kern="1200" dirty="0" err="1">
                <a:solidFill>
                  <a:schemeClr val="tx1"/>
                </a:solidFill>
                <a:effectLst/>
                <a:latin typeface="Arial" charset="0"/>
                <a:ea typeface="ＭＳ Ｐゴシック" charset="0"/>
                <a:cs typeface="Arial" charset="0"/>
              </a:rPr>
              <a:t>cell</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contains</a:t>
            </a:r>
            <a:r>
              <a:rPr lang="it-IT" sz="1200" b="0" i="0" u="none" strike="noStrike" kern="1200" dirty="0">
                <a:solidFill>
                  <a:schemeClr val="tx1"/>
                </a:solidFill>
                <a:effectLst/>
                <a:latin typeface="Arial" charset="0"/>
                <a:ea typeface="ＭＳ Ｐゴシック" charset="0"/>
                <a:cs typeface="Arial" charset="0"/>
              </a:rPr>
              <a:t> 512 </a:t>
            </a:r>
            <a:r>
              <a:rPr lang="it-IT" sz="1200" b="0" i="0" u="none" strike="noStrike" kern="1200" dirty="0" err="1">
                <a:solidFill>
                  <a:schemeClr val="tx1"/>
                </a:solidFill>
                <a:effectLst/>
                <a:latin typeface="Arial" charset="0"/>
                <a:ea typeface="ＭＳ Ｐゴシック" charset="0"/>
                <a:cs typeface="Arial" charset="0"/>
              </a:rPr>
              <a:t>channels</a:t>
            </a:r>
            <a:r>
              <a:rPr lang="it-IT" sz="1200" b="0" i="0" u="none" strike="noStrike" kern="1200" dirty="0">
                <a:solidFill>
                  <a:schemeClr val="tx1"/>
                </a:solidFill>
                <a:effectLst/>
                <a:latin typeface="Arial" charset="0"/>
                <a:ea typeface="ＭＳ Ｐゴシック" charset="0"/>
                <a:cs typeface="Arial" charset="0"/>
              </a:rPr>
              <a:t> with 4 </a:t>
            </a:r>
            <a:r>
              <a:rPr lang="it-IT" sz="1200" b="0" i="0" u="none" strike="noStrike" kern="1200" dirty="0" err="1">
                <a:solidFill>
                  <a:schemeClr val="tx1"/>
                </a:solidFill>
                <a:effectLst/>
                <a:latin typeface="Arial" charset="0"/>
                <a:ea typeface="ＭＳ Ｐゴシック" charset="0"/>
                <a:cs typeface="Arial" charset="0"/>
              </a:rPr>
              <a:t>nanopores</a:t>
            </a:r>
            <a:r>
              <a:rPr lang="it-IT" sz="1200" b="0" i="0" u="none" strike="noStrike" kern="1200" dirty="0">
                <a:solidFill>
                  <a:schemeClr val="tx1"/>
                </a:solidFill>
                <a:effectLst/>
                <a:latin typeface="Arial" charset="0"/>
                <a:ea typeface="ＭＳ Ｐゴシック" charset="0"/>
                <a:cs typeface="Arial" charset="0"/>
              </a:rPr>
              <a:t> in </a:t>
            </a:r>
            <a:r>
              <a:rPr lang="it-IT" sz="1200" b="0" i="0" u="none" strike="noStrike" kern="1200" dirty="0" err="1">
                <a:solidFill>
                  <a:schemeClr val="tx1"/>
                </a:solidFill>
                <a:effectLst/>
                <a:latin typeface="Arial" charset="0"/>
                <a:ea typeface="ＭＳ Ｐゴシック" charset="0"/>
                <a:cs typeface="Arial" charset="0"/>
              </a:rPr>
              <a:t>each</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channel</a:t>
            </a:r>
            <a:r>
              <a:rPr lang="it-IT" sz="1200" b="0" i="0" u="none" strike="noStrike" kern="1200" dirty="0">
                <a:solidFill>
                  <a:schemeClr val="tx1"/>
                </a:solidFill>
                <a:effectLst/>
                <a:latin typeface="Arial" charset="0"/>
                <a:ea typeface="ＭＳ Ｐゴシック" charset="0"/>
                <a:cs typeface="Arial" charset="0"/>
              </a:rPr>
              <a:t>, for a </a:t>
            </a:r>
            <a:r>
              <a:rPr lang="it-IT" sz="1200" b="0" i="0" u="none" strike="noStrike" kern="1200" dirty="0" err="1">
                <a:solidFill>
                  <a:schemeClr val="tx1"/>
                </a:solidFill>
                <a:effectLst/>
                <a:latin typeface="Arial" charset="0"/>
                <a:ea typeface="ＭＳ Ｐゴシック" charset="0"/>
                <a:cs typeface="Arial" charset="0"/>
              </a:rPr>
              <a:t>total</a:t>
            </a:r>
            <a:r>
              <a:rPr lang="it-IT" sz="1200" b="0" i="0" u="none" strike="noStrike" kern="1200" dirty="0">
                <a:solidFill>
                  <a:schemeClr val="tx1"/>
                </a:solidFill>
                <a:effectLst/>
                <a:latin typeface="Arial" charset="0"/>
                <a:ea typeface="ＭＳ Ｐゴシック" charset="0"/>
                <a:cs typeface="Arial" charset="0"/>
              </a:rPr>
              <a:t> of 2,048 </a:t>
            </a:r>
            <a:r>
              <a:rPr lang="it-IT" sz="1200" b="0" i="0" u="none" strike="noStrike" kern="1200" dirty="0" err="1">
                <a:solidFill>
                  <a:schemeClr val="tx1"/>
                </a:solidFill>
                <a:effectLst/>
                <a:latin typeface="Arial" charset="0"/>
                <a:ea typeface="ＭＳ Ｐゴシック" charset="0"/>
                <a:cs typeface="Arial" charset="0"/>
              </a:rPr>
              <a:t>nanopores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used</a:t>
            </a:r>
            <a:r>
              <a:rPr lang="it-IT" sz="1200" b="0" i="0" u="none" strike="noStrike" kern="1200" dirty="0">
                <a:solidFill>
                  <a:schemeClr val="tx1"/>
                </a:solidFill>
                <a:effectLst/>
                <a:latin typeface="Arial" charset="0"/>
                <a:ea typeface="ＭＳ Ｐゴシック" charset="0"/>
                <a:cs typeface="Arial" charset="0"/>
              </a:rPr>
              <a:t> to </a:t>
            </a:r>
            <a:r>
              <a:rPr lang="it-IT" sz="1200" b="0" i="0" u="none" strike="noStrike" kern="1200" dirty="0" err="1">
                <a:solidFill>
                  <a:schemeClr val="tx1"/>
                </a:solidFill>
                <a:effectLst/>
                <a:latin typeface="Arial" charset="0"/>
                <a:ea typeface="ＭＳ Ｐゴシック" charset="0"/>
                <a:cs typeface="Arial" charset="0"/>
              </a:rPr>
              <a:t>sequence</a:t>
            </a:r>
            <a:r>
              <a:rPr lang="it-IT" sz="1200" b="0" i="0" u="none" strike="noStrike" kern="1200" dirty="0">
                <a:solidFill>
                  <a:schemeClr val="tx1"/>
                </a:solidFill>
                <a:effectLst/>
                <a:latin typeface="Arial" charset="0"/>
                <a:ea typeface="ＭＳ Ｐゴシック" charset="0"/>
                <a:cs typeface="Arial" charset="0"/>
              </a:rPr>
              <a:t> DNA or RNA. The </a:t>
            </a:r>
            <a:r>
              <a:rPr lang="it-IT" sz="1200" b="0" i="0" u="none" strike="noStrike" kern="1200" dirty="0" err="1">
                <a:solidFill>
                  <a:schemeClr val="tx1"/>
                </a:solidFill>
                <a:effectLst/>
                <a:latin typeface="Arial" charset="0"/>
                <a:ea typeface="ＭＳ Ｐゴシック" charset="0"/>
                <a:cs typeface="Arial" charset="0"/>
              </a:rPr>
              <a:t>wells</a:t>
            </a:r>
            <a:r>
              <a:rPr lang="it-IT" sz="1200" b="0" i="0" u="none" strike="noStrike" kern="1200" dirty="0">
                <a:solidFill>
                  <a:schemeClr val="tx1"/>
                </a:solidFill>
                <a:effectLst/>
                <a:latin typeface="Arial" charset="0"/>
                <a:ea typeface="ＭＳ Ｐゴシック" charset="0"/>
                <a:cs typeface="Arial" charset="0"/>
              </a:rPr>
              <a:t> are </a:t>
            </a:r>
            <a:r>
              <a:rPr lang="it-IT" sz="1200" b="0" i="0" u="none" strike="noStrike" kern="1200" dirty="0" err="1">
                <a:solidFill>
                  <a:schemeClr val="tx1"/>
                </a:solidFill>
                <a:effectLst/>
                <a:latin typeface="Arial" charset="0"/>
                <a:ea typeface="ＭＳ Ｐゴシック" charset="0"/>
                <a:cs typeface="Arial" charset="0"/>
              </a:rPr>
              <a:t>inserted</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into</a:t>
            </a:r>
            <a:r>
              <a:rPr lang="it-IT" sz="1200" b="0" i="0" u="none" strike="noStrike" kern="1200" dirty="0">
                <a:solidFill>
                  <a:schemeClr val="tx1"/>
                </a:solidFill>
                <a:effectLst/>
                <a:latin typeface="Arial" charset="0"/>
                <a:ea typeface="ＭＳ Ｐゴシック" charset="0"/>
                <a:cs typeface="Arial" charset="0"/>
              </a:rPr>
              <a:t> an </a:t>
            </a:r>
            <a:r>
              <a:rPr lang="it-IT" sz="1200" b="0" i="0" u="none" strike="noStrike" kern="1200" dirty="0" err="1">
                <a:solidFill>
                  <a:schemeClr val="tx1"/>
                </a:solidFill>
                <a:effectLst/>
                <a:latin typeface="Arial" charset="0"/>
                <a:ea typeface="ＭＳ Ｐゴシック" charset="0"/>
                <a:cs typeface="Arial" charset="0"/>
              </a:rPr>
              <a:t>electrically</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resistant</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polymer</a:t>
            </a:r>
            <a:r>
              <a:rPr lang="it-IT" sz="1200" b="0" i="0" u="none" strike="noStrike" kern="1200" dirty="0">
                <a:solidFill>
                  <a:schemeClr val="tx1"/>
                </a:solidFill>
                <a:effectLst/>
                <a:latin typeface="Arial" charset="0"/>
                <a:ea typeface="ＭＳ Ｐゴシック" charset="0"/>
                <a:cs typeface="Arial" charset="0"/>
              </a:rPr>
              <a:t> membrane </a:t>
            </a:r>
            <a:r>
              <a:rPr lang="it-IT" sz="1200" b="0" i="0" u="none" strike="noStrike" kern="1200" dirty="0" err="1">
                <a:solidFill>
                  <a:schemeClr val="tx1"/>
                </a:solidFill>
                <a:effectLst/>
                <a:latin typeface="Arial" charset="0"/>
                <a:ea typeface="ＭＳ Ｐゴシック" charset="0"/>
                <a:cs typeface="Arial" charset="0"/>
              </a:rPr>
              <a:t>supported</a:t>
            </a:r>
            <a:r>
              <a:rPr lang="it-IT" sz="1200" b="0" i="0" u="none" strike="noStrike" kern="1200" dirty="0">
                <a:solidFill>
                  <a:schemeClr val="tx1"/>
                </a:solidFill>
                <a:effectLst/>
                <a:latin typeface="Arial" charset="0"/>
                <a:ea typeface="ＭＳ Ｐゴシック" charset="0"/>
                <a:cs typeface="Arial" charset="0"/>
              </a:rPr>
              <a:t> by an array of </a:t>
            </a:r>
            <a:r>
              <a:rPr lang="it-IT" sz="1200" b="0" i="0" u="none" strike="noStrike" kern="1200" dirty="0" err="1">
                <a:solidFill>
                  <a:schemeClr val="tx1"/>
                </a:solidFill>
                <a:effectLst/>
                <a:latin typeface="Arial" charset="0"/>
                <a:ea typeface="ＭＳ Ｐゴシック" charset="0"/>
                <a:cs typeface="Arial" charset="0"/>
              </a:rPr>
              <a:t>microscaffolds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connected</a:t>
            </a:r>
            <a:r>
              <a:rPr lang="it-IT" sz="1200" b="0" i="0" u="none" strike="noStrike" kern="1200" dirty="0">
                <a:solidFill>
                  <a:schemeClr val="tx1"/>
                </a:solidFill>
                <a:effectLst/>
                <a:latin typeface="Arial" charset="0"/>
                <a:ea typeface="ＭＳ Ｐゴシック" charset="0"/>
                <a:cs typeface="Arial" charset="0"/>
              </a:rPr>
              <a:t> to a </a:t>
            </a:r>
            <a:r>
              <a:rPr lang="it-IT" sz="1200" b="0" i="0" u="none" strike="noStrike" kern="1200" dirty="0" err="1">
                <a:solidFill>
                  <a:schemeClr val="tx1"/>
                </a:solidFill>
                <a:effectLst/>
                <a:latin typeface="Arial" charset="0"/>
                <a:ea typeface="ＭＳ Ｐゴシック" charset="0"/>
                <a:cs typeface="Arial" charset="0"/>
              </a:rPr>
              <a:t>sensor</a:t>
            </a:r>
            <a:r>
              <a:rPr lang="it-IT" sz="1200" b="0" i="0" u="none" strike="noStrike" kern="1200" dirty="0">
                <a:solidFill>
                  <a:schemeClr val="tx1"/>
                </a:solidFill>
                <a:effectLst/>
                <a:latin typeface="Arial" charset="0"/>
                <a:ea typeface="ＭＳ Ｐゴシック" charset="0"/>
                <a:cs typeface="Arial" charset="0"/>
              </a:rPr>
              <a:t> chip. </a:t>
            </a:r>
            <a:r>
              <a:rPr lang="it-IT" sz="1200" b="0" i="0" u="none" strike="noStrike" kern="1200" dirty="0" err="1">
                <a:solidFill>
                  <a:schemeClr val="tx1"/>
                </a:solidFill>
                <a:effectLst/>
                <a:latin typeface="Arial" charset="0"/>
                <a:ea typeface="ＭＳ Ｐゴシック" charset="0"/>
                <a:cs typeface="Arial" charset="0"/>
              </a:rPr>
              <a:t>Each</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channel</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associates</a:t>
            </a:r>
            <a:r>
              <a:rPr lang="it-IT" sz="1200" b="0" i="0" u="none" strike="noStrike" kern="1200" dirty="0">
                <a:solidFill>
                  <a:schemeClr val="tx1"/>
                </a:solidFill>
                <a:effectLst/>
                <a:latin typeface="Arial" charset="0"/>
                <a:ea typeface="ＭＳ Ｐゴシック" charset="0"/>
                <a:cs typeface="Arial" charset="0"/>
              </a:rPr>
              <a:t> with a separate </a:t>
            </a:r>
            <a:r>
              <a:rPr lang="it-IT" sz="1200" b="0" i="0" u="none" strike="noStrike" kern="1200" dirty="0" err="1">
                <a:solidFill>
                  <a:schemeClr val="tx1"/>
                </a:solidFill>
                <a:effectLst/>
                <a:latin typeface="Arial" charset="0"/>
                <a:ea typeface="ＭＳ Ｐゴシック" charset="0"/>
                <a:cs typeface="Arial" charset="0"/>
              </a:rPr>
              <a:t>electrode</a:t>
            </a:r>
            <a:r>
              <a:rPr lang="it-IT" sz="1200" b="0" i="0" u="none" strike="noStrike" kern="1200" dirty="0">
                <a:solidFill>
                  <a:schemeClr val="tx1"/>
                </a:solidFill>
                <a:effectLst/>
                <a:latin typeface="Arial" charset="0"/>
                <a:ea typeface="ＭＳ Ｐゴシック" charset="0"/>
                <a:cs typeface="Arial" charset="0"/>
              </a:rPr>
              <a:t> in the </a:t>
            </a:r>
            <a:r>
              <a:rPr lang="it-IT" sz="1200" b="0" i="0" u="none" strike="noStrike" kern="1200" dirty="0" err="1">
                <a:solidFill>
                  <a:schemeClr val="tx1"/>
                </a:solidFill>
                <a:effectLst/>
                <a:latin typeface="Arial" charset="0"/>
                <a:ea typeface="ＭＳ Ｐゴシック" charset="0"/>
                <a:cs typeface="Arial" charset="0"/>
              </a:rPr>
              <a:t>sensor</a:t>
            </a:r>
            <a:r>
              <a:rPr lang="it-IT" sz="1200" b="0" i="0" u="none" strike="noStrike" kern="1200" dirty="0">
                <a:solidFill>
                  <a:schemeClr val="tx1"/>
                </a:solidFill>
                <a:effectLst/>
                <a:latin typeface="Arial" charset="0"/>
                <a:ea typeface="ＭＳ Ｐゴシック" charset="0"/>
                <a:cs typeface="Arial" charset="0"/>
              </a:rPr>
              <a:t> chip and </a:t>
            </a:r>
            <a:r>
              <a:rPr lang="it-IT" sz="1200" b="0" i="0" u="none" strike="noStrike" kern="1200" dirty="0" err="1">
                <a:solidFill>
                  <a:schemeClr val="tx1"/>
                </a:solidFill>
                <a:effectLst/>
                <a:latin typeface="Arial" charset="0"/>
                <a:ea typeface="ＭＳ Ｐゴシック" charset="0"/>
                <a:cs typeface="Arial" charset="0"/>
              </a:rPr>
              <a:t>is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controlled</a:t>
            </a:r>
            <a:r>
              <a:rPr lang="it-IT" sz="1200" b="0" i="0" u="none" strike="noStrike" kern="1200" dirty="0">
                <a:solidFill>
                  <a:schemeClr val="tx1"/>
                </a:solidFill>
                <a:effectLst/>
                <a:latin typeface="Arial" charset="0"/>
                <a:ea typeface="ＭＳ Ｐゴシック" charset="0"/>
                <a:cs typeface="Arial" charset="0"/>
              </a:rPr>
              <a:t> and </a:t>
            </a:r>
            <a:r>
              <a:rPr lang="it-IT" sz="1200" b="0" i="0" u="none" strike="noStrike" kern="1200" dirty="0" err="1">
                <a:solidFill>
                  <a:schemeClr val="tx1"/>
                </a:solidFill>
                <a:effectLst/>
                <a:latin typeface="Arial" charset="0"/>
                <a:ea typeface="ＭＳ Ｐゴシック" charset="0"/>
                <a:cs typeface="Arial" charset="0"/>
              </a:rPr>
              <a:t>measured</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individually</a:t>
            </a:r>
            <a:r>
              <a:rPr lang="it-IT" sz="1200" b="0" i="0" u="none" strike="noStrike" kern="1200" dirty="0">
                <a:solidFill>
                  <a:schemeClr val="tx1"/>
                </a:solidFill>
                <a:effectLst/>
                <a:latin typeface="Arial" charset="0"/>
                <a:ea typeface="ＭＳ Ｐゴシック" charset="0"/>
                <a:cs typeface="Arial" charset="0"/>
              </a:rPr>
              <a:t> by the </a:t>
            </a:r>
            <a:r>
              <a:rPr lang="it-IT" sz="1200" b="0" i="0" u="none" strike="noStrike" kern="1200" dirty="0" err="1">
                <a:solidFill>
                  <a:schemeClr val="tx1"/>
                </a:solidFill>
                <a:effectLst/>
                <a:latin typeface="Arial" charset="0"/>
                <a:ea typeface="ＭＳ Ｐゴシック" charset="0"/>
                <a:cs typeface="Arial" charset="0"/>
              </a:rPr>
              <a:t>application-specific</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integration</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circuit</a:t>
            </a:r>
            <a:r>
              <a:rPr lang="it-IT" sz="1200" b="0" i="0" u="none" strike="noStrike" kern="1200" dirty="0">
                <a:solidFill>
                  <a:schemeClr val="tx1"/>
                </a:solidFill>
                <a:effectLst/>
                <a:latin typeface="Arial" charset="0"/>
                <a:ea typeface="ＭＳ Ｐゴシック" charset="0"/>
                <a:cs typeface="Arial" charset="0"/>
              </a:rPr>
              <a:t> (ASIC). </a:t>
            </a:r>
            <a:r>
              <a:rPr lang="it-IT" sz="1200" b="0" i="0" u="none" strike="noStrike" kern="1200" dirty="0" err="1">
                <a:solidFill>
                  <a:schemeClr val="tx1"/>
                </a:solidFill>
                <a:effectLst/>
                <a:latin typeface="Arial" charset="0"/>
                <a:ea typeface="ＭＳ Ｐゴシック" charset="0"/>
                <a:cs typeface="Arial" charset="0"/>
              </a:rPr>
              <a:t>Ionic</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current</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passes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through</a:t>
            </a:r>
            <a:r>
              <a:rPr lang="it-IT" sz="1200" b="0" i="0" u="none" strike="noStrike" kern="1200" dirty="0">
                <a:solidFill>
                  <a:schemeClr val="tx1"/>
                </a:solidFill>
                <a:effectLst/>
                <a:latin typeface="Arial" charset="0"/>
                <a:ea typeface="ＭＳ Ｐゴシック" charset="0"/>
                <a:cs typeface="Arial" charset="0"/>
              </a:rPr>
              <a:t> the </a:t>
            </a:r>
            <a:r>
              <a:rPr lang="it-IT" sz="1200" b="0" i="0" u="none" strike="noStrike" kern="1200" dirty="0" err="1">
                <a:solidFill>
                  <a:schemeClr val="tx1"/>
                </a:solidFill>
                <a:effectLst/>
                <a:latin typeface="Arial" charset="0"/>
                <a:ea typeface="ＭＳ Ｐゴシック" charset="0"/>
                <a:cs typeface="Arial" charset="0"/>
              </a:rPr>
              <a:t>nanopore</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because</a:t>
            </a:r>
            <a:r>
              <a:rPr lang="it-IT" sz="1200" b="0" i="0" u="none" strike="noStrike" kern="1200" dirty="0">
                <a:solidFill>
                  <a:schemeClr val="tx1"/>
                </a:solidFill>
                <a:effectLst/>
                <a:latin typeface="Arial" charset="0"/>
                <a:ea typeface="ＭＳ Ｐゴシック" charset="0"/>
                <a:cs typeface="Arial" charset="0"/>
              </a:rPr>
              <a:t> a </a:t>
            </a:r>
            <a:r>
              <a:rPr lang="it-IT" sz="1200" b="0" i="0" u="none" strike="noStrike" kern="1200" dirty="0" err="1">
                <a:solidFill>
                  <a:schemeClr val="tx1"/>
                </a:solidFill>
                <a:effectLst/>
                <a:latin typeface="Arial" charset="0"/>
                <a:ea typeface="ＭＳ Ｐゴシック" charset="0"/>
                <a:cs typeface="Arial" charset="0"/>
              </a:rPr>
              <a:t>constant</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voltage</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is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applied</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across</a:t>
            </a:r>
            <a:r>
              <a:rPr lang="it-IT" sz="1200" b="0" i="0" u="none" strike="noStrike" kern="1200" dirty="0">
                <a:solidFill>
                  <a:schemeClr val="tx1"/>
                </a:solidFill>
                <a:effectLst/>
                <a:latin typeface="Arial" charset="0"/>
                <a:ea typeface="ＭＳ Ｐゴシック" charset="0"/>
                <a:cs typeface="Arial" charset="0"/>
              </a:rPr>
              <a:t> the membrane, </a:t>
            </a:r>
            <a:r>
              <a:rPr lang="it-IT" sz="1200" b="0" i="0" u="none" strike="noStrike" kern="1200" dirty="0" err="1">
                <a:solidFill>
                  <a:schemeClr val="tx1"/>
                </a:solidFill>
                <a:effectLst/>
                <a:latin typeface="Arial" charset="0"/>
                <a:ea typeface="ＭＳ Ｐゴシック" charset="0"/>
                <a:cs typeface="Arial" charset="0"/>
              </a:rPr>
              <a:t>where</a:t>
            </a:r>
            <a:r>
              <a:rPr lang="it-IT" sz="1200" b="0" i="0" u="none" strike="noStrike" kern="1200" dirty="0">
                <a:solidFill>
                  <a:schemeClr val="tx1"/>
                </a:solidFill>
                <a:effectLst/>
                <a:latin typeface="Arial" charset="0"/>
                <a:ea typeface="ＭＳ Ｐゴシック" charset="0"/>
                <a:cs typeface="Arial" charset="0"/>
              </a:rPr>
              <a:t> the </a:t>
            </a:r>
            <a:r>
              <a:rPr lang="it-IT" sz="1200" b="0" i="1" u="none" strike="noStrike" kern="1200" dirty="0">
                <a:solidFill>
                  <a:schemeClr val="tx1"/>
                </a:solidFill>
                <a:effectLst/>
                <a:latin typeface="Arial" charset="0"/>
                <a:ea typeface="ＭＳ Ｐゴシック" charset="0"/>
                <a:cs typeface="Arial" charset="0"/>
              </a:rPr>
              <a:t>trans</a:t>
            </a:r>
            <a:r>
              <a:rPr lang="it-IT" sz="1200" b="0" i="0" u="none" strike="noStrike" kern="1200" dirty="0">
                <a:solidFill>
                  <a:schemeClr val="tx1"/>
                </a:solidFill>
                <a:effectLst/>
                <a:latin typeface="Arial" charset="0"/>
                <a:ea typeface="ＭＳ Ｐゴシック" charset="0"/>
                <a:cs typeface="Arial" charset="0"/>
              </a:rPr>
              <a:t> side </a:t>
            </a:r>
            <a:r>
              <a:rPr lang="it-IT" sz="1200" b="0" i="0" u="none" strike="noStrike" kern="1200" dirty="0" err="1">
                <a:solidFill>
                  <a:schemeClr val="tx1"/>
                </a:solidFill>
                <a:effectLst/>
                <a:latin typeface="Arial" charset="0"/>
                <a:ea typeface="ＭＳ Ｐゴシック" charset="0"/>
                <a:cs typeface="Arial" charset="0"/>
              </a:rPr>
              <a:t>is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positively</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charged</a:t>
            </a:r>
            <a:r>
              <a:rPr lang="it-IT" sz="1200" b="0" i="0" u="none" strike="noStrike" kern="1200" dirty="0">
                <a:solidFill>
                  <a:schemeClr val="tx1"/>
                </a:solidFill>
                <a:effectLst/>
                <a:latin typeface="Arial" charset="0"/>
                <a:ea typeface="ＭＳ Ｐゴシック" charset="0"/>
                <a:cs typeface="Arial" charset="0"/>
              </a:rPr>
              <a:t>. Under the control of a </a:t>
            </a:r>
            <a:r>
              <a:rPr lang="it-IT" sz="1200" b="0" i="0" u="none" strike="noStrike" kern="1200" dirty="0" err="1">
                <a:solidFill>
                  <a:schemeClr val="tx1"/>
                </a:solidFill>
                <a:effectLst/>
                <a:latin typeface="Arial" charset="0"/>
                <a:ea typeface="ＭＳ Ｐゴシック" charset="0"/>
                <a:cs typeface="Arial" charset="0"/>
              </a:rPr>
              <a:t>motor</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protein</a:t>
            </a:r>
            <a:r>
              <a:rPr lang="it-IT" sz="1200" b="0" i="0" u="none" strike="noStrike" kern="1200" dirty="0">
                <a:solidFill>
                  <a:schemeClr val="tx1"/>
                </a:solidFill>
                <a:effectLst/>
                <a:latin typeface="Arial" charset="0"/>
                <a:ea typeface="ＭＳ Ｐゴシック" charset="0"/>
                <a:cs typeface="Arial" charset="0"/>
              </a:rPr>
              <a:t>, a double-</a:t>
            </a:r>
            <a:r>
              <a:rPr lang="it-IT" sz="1200" b="0" i="0" u="none" strike="noStrike" kern="1200" dirty="0" err="1">
                <a:solidFill>
                  <a:schemeClr val="tx1"/>
                </a:solidFill>
                <a:effectLst/>
                <a:latin typeface="Arial" charset="0"/>
                <a:ea typeface="ＭＳ Ｐゴシック" charset="0"/>
                <a:cs typeface="Arial" charset="0"/>
              </a:rPr>
              <a:t>stranded</a:t>
            </a:r>
            <a:r>
              <a:rPr lang="it-IT" sz="1200" b="0" i="0" u="none" strike="noStrike" kern="1200" dirty="0">
                <a:solidFill>
                  <a:schemeClr val="tx1"/>
                </a:solidFill>
                <a:effectLst/>
                <a:latin typeface="Arial" charset="0"/>
                <a:ea typeface="ＭＳ Ｐゴシック" charset="0"/>
                <a:cs typeface="Arial" charset="0"/>
              </a:rPr>
              <a:t> DNA (</a:t>
            </a:r>
            <a:r>
              <a:rPr lang="it-IT" sz="1200" b="0" i="0" u="none" strike="noStrike" kern="1200" dirty="0" err="1">
                <a:solidFill>
                  <a:schemeClr val="tx1"/>
                </a:solidFill>
                <a:effectLst/>
                <a:latin typeface="Arial" charset="0"/>
                <a:ea typeface="ＭＳ Ｐゴシック" charset="0"/>
                <a:cs typeface="Arial" charset="0"/>
              </a:rPr>
              <a:t>dsDNA</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molecule</a:t>
            </a:r>
            <a:r>
              <a:rPr lang="it-IT" sz="1200" b="0" i="0" u="none" strike="noStrike" kern="1200" dirty="0">
                <a:solidFill>
                  <a:schemeClr val="tx1"/>
                </a:solidFill>
                <a:effectLst/>
                <a:latin typeface="Arial" charset="0"/>
                <a:ea typeface="ＭＳ Ｐゴシック" charset="0"/>
                <a:cs typeface="Arial" charset="0"/>
              </a:rPr>
              <a:t> (or an RNA–DNA </a:t>
            </a:r>
            <a:r>
              <a:rPr lang="it-IT" sz="1200" b="0" i="0" u="none" strike="noStrike" kern="1200" dirty="0" err="1">
                <a:solidFill>
                  <a:schemeClr val="tx1"/>
                </a:solidFill>
                <a:effectLst/>
                <a:latin typeface="Arial" charset="0"/>
                <a:ea typeface="ＭＳ Ｐゴシック" charset="0"/>
                <a:cs typeface="Arial" charset="0"/>
              </a:rPr>
              <a:t>hybrid</a:t>
            </a:r>
            <a:r>
              <a:rPr lang="it-IT" sz="1200" b="0" i="0" u="none" strike="noStrike" kern="1200" dirty="0">
                <a:solidFill>
                  <a:schemeClr val="tx1"/>
                </a:solidFill>
                <a:effectLst/>
                <a:latin typeface="Arial" charset="0"/>
                <a:ea typeface="ＭＳ Ｐゴシック" charset="0"/>
                <a:cs typeface="Arial" charset="0"/>
              </a:rPr>
              <a:t> duplex) </a:t>
            </a:r>
            <a:r>
              <a:rPr lang="it-IT" sz="1200" b="0" i="0" u="none" strike="noStrike" kern="1200" dirty="0" err="1">
                <a:solidFill>
                  <a:schemeClr val="tx1"/>
                </a:solidFill>
                <a:effectLst/>
                <a:latin typeface="Arial" charset="0"/>
                <a:ea typeface="ＭＳ Ｐゴシック" charset="0"/>
                <a:cs typeface="Arial" charset="0"/>
              </a:rPr>
              <a:t>is</a:t>
            </a:r>
            <a:r>
              <a:rPr lang="it-IT" sz="1200" b="0" i="0" u="none" strike="noStrike" kern="1200" dirty="0">
                <a:solidFill>
                  <a:schemeClr val="tx1"/>
                </a:solidFill>
                <a:effectLst/>
                <a:latin typeface="Arial" charset="0"/>
                <a:ea typeface="ＭＳ Ｐゴシック" charset="0"/>
                <a:cs typeface="Arial" charset="0"/>
              </a:rPr>
              <a:t> first </a:t>
            </a:r>
            <a:r>
              <a:rPr lang="it-IT" sz="1200" b="0" i="0" u="none" strike="noStrike" kern="1200" dirty="0" err="1">
                <a:solidFill>
                  <a:schemeClr val="tx1"/>
                </a:solidFill>
                <a:effectLst/>
                <a:latin typeface="Arial" charset="0"/>
                <a:ea typeface="ＭＳ Ｐゴシック" charset="0"/>
                <a:cs typeface="Arial" charset="0"/>
              </a:rPr>
              <a:t>unwound</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then</a:t>
            </a:r>
            <a:r>
              <a:rPr lang="it-IT" sz="1200" b="0" i="0" u="none" strike="noStrike" kern="1200" dirty="0">
                <a:solidFill>
                  <a:schemeClr val="tx1"/>
                </a:solidFill>
                <a:effectLst/>
                <a:latin typeface="Arial" charset="0"/>
                <a:ea typeface="ＭＳ Ｐゴシック" charset="0"/>
                <a:cs typeface="Arial" charset="0"/>
              </a:rPr>
              <a:t> single-</a:t>
            </a:r>
            <a:r>
              <a:rPr lang="it-IT" sz="1200" b="0" i="0" u="none" strike="noStrike" kern="1200" dirty="0" err="1">
                <a:solidFill>
                  <a:schemeClr val="tx1"/>
                </a:solidFill>
                <a:effectLst/>
                <a:latin typeface="Arial" charset="0"/>
                <a:ea typeface="ＭＳ Ｐゴシック" charset="0"/>
                <a:cs typeface="Arial" charset="0"/>
              </a:rPr>
              <a:t>stranded</a:t>
            </a:r>
            <a:r>
              <a:rPr lang="it-IT" sz="1200" b="0" i="0" u="none" strike="noStrike" kern="1200" dirty="0">
                <a:solidFill>
                  <a:schemeClr val="tx1"/>
                </a:solidFill>
                <a:effectLst/>
                <a:latin typeface="Arial" charset="0"/>
                <a:ea typeface="ＭＳ Ｐゴシック" charset="0"/>
                <a:cs typeface="Arial" charset="0"/>
              </a:rPr>
              <a:t> DNA or RNA with negative </a:t>
            </a:r>
            <a:r>
              <a:rPr lang="it-IT" sz="1200" b="0" i="0" u="none" strike="noStrike" kern="1200" dirty="0" err="1">
                <a:solidFill>
                  <a:schemeClr val="tx1"/>
                </a:solidFill>
                <a:effectLst/>
                <a:latin typeface="Arial" charset="0"/>
                <a:ea typeface="ＭＳ Ｐゴシック" charset="0"/>
                <a:cs typeface="Arial" charset="0"/>
              </a:rPr>
              <a:t>charge</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is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ratcheted</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through</a:t>
            </a:r>
            <a:r>
              <a:rPr lang="it-IT" sz="1200" b="0" i="0" u="none" strike="noStrike" kern="1200" dirty="0">
                <a:solidFill>
                  <a:schemeClr val="tx1"/>
                </a:solidFill>
                <a:effectLst/>
                <a:latin typeface="Arial" charset="0"/>
                <a:ea typeface="ＭＳ Ｐゴシック" charset="0"/>
                <a:cs typeface="Arial" charset="0"/>
              </a:rPr>
              <a:t> the </a:t>
            </a:r>
            <a:r>
              <a:rPr lang="it-IT" sz="1200" b="0" i="0" u="none" strike="noStrike" kern="1200" dirty="0" err="1">
                <a:solidFill>
                  <a:schemeClr val="tx1"/>
                </a:solidFill>
                <a:effectLst/>
                <a:latin typeface="Arial" charset="0"/>
                <a:ea typeface="ＭＳ Ｐゴシック" charset="0"/>
                <a:cs typeface="Arial" charset="0"/>
              </a:rPr>
              <a:t>nanopore</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driven</a:t>
            </a:r>
            <a:r>
              <a:rPr lang="it-IT" sz="1200" b="0" i="0" u="none" strike="noStrike" kern="1200" dirty="0">
                <a:solidFill>
                  <a:schemeClr val="tx1"/>
                </a:solidFill>
                <a:effectLst/>
                <a:latin typeface="Arial" charset="0"/>
                <a:ea typeface="ＭＳ Ｐゴシック" charset="0"/>
                <a:cs typeface="Arial" charset="0"/>
              </a:rPr>
              <a:t> by the </a:t>
            </a:r>
            <a:r>
              <a:rPr lang="it-IT" sz="1200" b="0" i="0" u="none" strike="noStrike" kern="1200" dirty="0" err="1">
                <a:solidFill>
                  <a:schemeClr val="tx1"/>
                </a:solidFill>
                <a:effectLst/>
                <a:latin typeface="Arial" charset="0"/>
                <a:ea typeface="ＭＳ Ｐゴシック" charset="0"/>
                <a:cs typeface="Arial" charset="0"/>
              </a:rPr>
              <a:t>voltage</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As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nucleotides</a:t>
            </a:r>
            <a:r>
              <a:rPr lang="it-IT" sz="1200" b="0" i="0" u="none" strike="noStrike" kern="1200" dirty="0">
                <a:solidFill>
                  <a:schemeClr val="tx1"/>
                </a:solidFill>
                <a:effectLst/>
                <a:latin typeface="Arial" charset="0"/>
                <a:ea typeface="ＭＳ Ｐゴシック" charset="0"/>
                <a:cs typeface="Arial" charset="0"/>
              </a:rPr>
              <a:t> pass </a:t>
            </a:r>
            <a:r>
              <a:rPr lang="it-IT" sz="1200" b="0" i="0" u="none" strike="noStrike" kern="1200" dirty="0" err="1">
                <a:solidFill>
                  <a:schemeClr val="tx1"/>
                </a:solidFill>
                <a:effectLst/>
                <a:latin typeface="Arial" charset="0"/>
                <a:ea typeface="ＭＳ Ｐゴシック" charset="0"/>
                <a:cs typeface="Arial" charset="0"/>
              </a:rPr>
              <a:t>through</a:t>
            </a:r>
            <a:r>
              <a:rPr lang="it-IT" sz="1200" b="0" i="0" u="none" strike="noStrike" kern="1200" dirty="0">
                <a:solidFill>
                  <a:schemeClr val="tx1"/>
                </a:solidFill>
                <a:effectLst/>
                <a:latin typeface="Arial" charset="0"/>
                <a:ea typeface="ＭＳ Ｐゴシック" charset="0"/>
                <a:cs typeface="Arial" charset="0"/>
              </a:rPr>
              <a:t> the </a:t>
            </a:r>
            <a:r>
              <a:rPr lang="it-IT" sz="1200" b="0" i="0" u="none" strike="noStrike" kern="1200" dirty="0" err="1">
                <a:solidFill>
                  <a:schemeClr val="tx1"/>
                </a:solidFill>
                <a:effectLst/>
                <a:latin typeface="Arial" charset="0"/>
                <a:ea typeface="ＭＳ Ｐゴシック" charset="0"/>
                <a:cs typeface="Arial" charset="0"/>
              </a:rPr>
              <a:t>nanopore</a:t>
            </a:r>
            <a:r>
              <a:rPr lang="it-IT" sz="1200" b="0" i="0" u="none" strike="noStrike" kern="1200" dirty="0">
                <a:solidFill>
                  <a:schemeClr val="tx1"/>
                </a:solidFill>
                <a:effectLst/>
                <a:latin typeface="Arial" charset="0"/>
                <a:ea typeface="ＭＳ Ｐゴシック" charset="0"/>
                <a:cs typeface="Arial" charset="0"/>
              </a:rPr>
              <a:t>, a </a:t>
            </a:r>
            <a:r>
              <a:rPr lang="it-IT" sz="1200" b="0" i="0" u="none" strike="noStrike" kern="1200" dirty="0" err="1">
                <a:solidFill>
                  <a:schemeClr val="tx1"/>
                </a:solidFill>
                <a:effectLst/>
                <a:latin typeface="Arial" charset="0"/>
                <a:ea typeface="ＭＳ Ｐゴシック" charset="0"/>
                <a:cs typeface="Arial" charset="0"/>
              </a:rPr>
              <a:t>characteristic</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current</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change</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is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measured</a:t>
            </a:r>
            <a:r>
              <a:rPr lang="it-IT" sz="1200" b="0" i="0" u="none" strike="noStrike" kern="1200" dirty="0">
                <a:solidFill>
                  <a:schemeClr val="tx1"/>
                </a:solidFill>
                <a:effectLst/>
                <a:latin typeface="Arial" charset="0"/>
                <a:ea typeface="ＭＳ Ｐゴシック" charset="0"/>
                <a:cs typeface="Arial" charset="0"/>
              </a:rPr>
              <a:t> and </a:t>
            </a:r>
            <a:r>
              <a:rPr lang="it-IT" sz="1200" b="0" i="0" u="none" strike="noStrike" kern="1200" dirty="0" err="1">
                <a:solidFill>
                  <a:schemeClr val="tx1"/>
                </a:solidFill>
                <a:effectLst/>
                <a:latin typeface="Arial" charset="0"/>
                <a:ea typeface="ＭＳ Ｐゴシック" charset="0"/>
                <a:cs typeface="Arial" charset="0"/>
              </a:rPr>
              <a:t>is</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used</a:t>
            </a:r>
            <a:r>
              <a:rPr lang="it-IT" sz="1200" b="0" i="0" u="none" strike="noStrike" kern="1200" dirty="0">
                <a:solidFill>
                  <a:schemeClr val="tx1"/>
                </a:solidFill>
                <a:effectLst/>
                <a:latin typeface="Arial" charset="0"/>
                <a:ea typeface="ＭＳ Ｐゴシック" charset="0"/>
                <a:cs typeface="Arial" charset="0"/>
              </a:rPr>
              <a:t> to determine the </a:t>
            </a:r>
            <a:r>
              <a:rPr lang="it-IT" sz="1200" b="0" i="0" u="none" strike="noStrike" kern="1200" dirty="0" err="1">
                <a:solidFill>
                  <a:schemeClr val="tx1"/>
                </a:solidFill>
                <a:effectLst/>
                <a:latin typeface="Arial" charset="0"/>
                <a:ea typeface="ＭＳ Ｐゴシック" charset="0"/>
                <a:cs typeface="Arial" charset="0"/>
              </a:rPr>
              <a:t>corresponding</a:t>
            </a:r>
            <a:r>
              <a:rPr lang="it-IT" sz="1200" b="0" i="0" u="none" strike="noStrike" kern="1200" dirty="0">
                <a:solidFill>
                  <a:schemeClr val="tx1"/>
                </a:solidFill>
                <a:effectLst/>
                <a:latin typeface="Arial" charset="0"/>
                <a:ea typeface="ＭＳ Ｐゴシック" charset="0"/>
                <a:cs typeface="Arial" charset="0"/>
              </a:rPr>
              <a:t> nucleotide </a:t>
            </a:r>
            <a:r>
              <a:rPr lang="it-IT" sz="1200" b="0" i="0" u="none" strike="noStrike" kern="1200" dirty="0" err="1">
                <a:solidFill>
                  <a:schemeClr val="tx1"/>
                </a:solidFill>
                <a:effectLst/>
                <a:latin typeface="Arial" charset="0"/>
                <a:ea typeface="ＭＳ Ｐゴシック" charset="0"/>
                <a:cs typeface="Arial" charset="0"/>
              </a:rPr>
              <a:t>type</a:t>
            </a:r>
            <a:r>
              <a:rPr lang="it-IT" sz="1200" b="0" i="0" u="none" strike="noStrike" kern="1200" dirty="0">
                <a:solidFill>
                  <a:schemeClr val="tx1"/>
                </a:solidFill>
                <a:effectLst/>
                <a:latin typeface="Arial" charset="0"/>
                <a:ea typeface="ＭＳ Ｐゴシック" charset="0"/>
                <a:cs typeface="Arial" charset="0"/>
              </a:rPr>
              <a:t> </a:t>
            </a:r>
            <a:r>
              <a:rPr lang="it-IT" sz="1200" b="0" i="0" u="none" strike="noStrike" kern="1200" dirty="0" err="1">
                <a:solidFill>
                  <a:schemeClr val="tx1"/>
                </a:solidFill>
                <a:effectLst/>
                <a:latin typeface="Arial" charset="0"/>
                <a:ea typeface="ＭＳ Ｐゴシック" charset="0"/>
                <a:cs typeface="Arial" charset="0"/>
              </a:rPr>
              <a:t>at</a:t>
            </a:r>
            <a:r>
              <a:rPr lang="it-IT" sz="1200" b="0" i="0" u="none" strike="noStrike" kern="1200" dirty="0">
                <a:solidFill>
                  <a:schemeClr val="tx1"/>
                </a:solidFill>
                <a:effectLst/>
                <a:latin typeface="Arial" charset="0"/>
                <a:ea typeface="ＭＳ Ｐゴシック" charset="0"/>
                <a:cs typeface="Arial" charset="0"/>
              </a:rPr>
              <a:t> ~450 </a:t>
            </a:r>
            <a:r>
              <a:rPr lang="it-IT" sz="1200" b="0" i="0" u="none" strike="noStrike" kern="1200" dirty="0" err="1">
                <a:solidFill>
                  <a:schemeClr val="tx1"/>
                </a:solidFill>
                <a:effectLst/>
                <a:latin typeface="Arial" charset="0"/>
                <a:ea typeface="ＭＳ Ｐゴシック" charset="0"/>
                <a:cs typeface="Arial" charset="0"/>
              </a:rPr>
              <a:t>bases</a:t>
            </a:r>
            <a:r>
              <a:rPr lang="it-IT" sz="1200" b="0" i="0" u="none" strike="noStrike" kern="1200" dirty="0">
                <a:solidFill>
                  <a:schemeClr val="tx1"/>
                </a:solidFill>
                <a:effectLst/>
                <a:latin typeface="Arial" charset="0"/>
                <a:ea typeface="ＭＳ Ｐゴシック" charset="0"/>
                <a:cs typeface="Arial" charset="0"/>
              </a:rPr>
              <a:t> per </a:t>
            </a:r>
            <a:r>
              <a:rPr lang="it-IT" sz="1200" b="0" i="0" u="none" strike="noStrike" kern="1200" dirty="0" err="1">
                <a:solidFill>
                  <a:schemeClr val="tx1"/>
                </a:solidFill>
                <a:effectLst/>
                <a:latin typeface="Arial" charset="0"/>
                <a:ea typeface="ＭＳ Ｐゴシック" charset="0"/>
                <a:cs typeface="Arial" charset="0"/>
              </a:rPr>
              <a:t>s</a:t>
            </a:r>
            <a:r>
              <a:rPr lang="it-IT" sz="1200" b="0" i="0" u="none" strike="noStrike" kern="1200" dirty="0">
                <a:solidFill>
                  <a:schemeClr val="tx1"/>
                </a:solidFill>
                <a:effectLst/>
                <a:latin typeface="Arial" charset="0"/>
                <a:ea typeface="ＭＳ Ｐゴシック" charset="0"/>
                <a:cs typeface="Arial" charset="0"/>
              </a:rPr>
              <a:t> (R9.4 </a:t>
            </a:r>
            <a:r>
              <a:rPr lang="it-IT" sz="1200" b="0" i="0" u="none" strike="noStrike" kern="1200" dirty="0" err="1">
                <a:solidFill>
                  <a:schemeClr val="tx1"/>
                </a:solidFill>
                <a:effectLst/>
                <a:latin typeface="Arial" charset="0"/>
                <a:ea typeface="ＭＳ Ｐゴシック" charset="0"/>
                <a:cs typeface="Arial" charset="0"/>
              </a:rPr>
              <a:t>nanopore</a:t>
            </a:r>
            <a:r>
              <a:rPr lang="it-IT" sz="1200" b="0" i="0" u="none" strike="noStrike" kern="1200" dirty="0">
                <a:solidFill>
                  <a:schemeClr val="tx1"/>
                </a:solidFill>
                <a:effectLst/>
                <a:latin typeface="Arial" charset="0"/>
                <a:ea typeface="ＭＳ Ｐゴシック" charset="0"/>
                <a:cs typeface="Arial" charset="0"/>
              </a:rPr>
              <a:t>).</a:t>
            </a:r>
            <a:endParaRPr lang="it-IT"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83</a:t>
            </a:fld>
            <a:endParaRPr lang="it-IT"/>
          </a:p>
        </p:txBody>
      </p:sp>
    </p:spTree>
    <p:extLst>
      <p:ext uri="{BB962C8B-B14F-4D97-AF65-F5344CB8AC3E}">
        <p14:creationId xmlns:p14="http://schemas.microsoft.com/office/powerpoint/2010/main" val="29039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84</a:t>
            </a:fld>
            <a:endParaRPr lang="it-IT"/>
          </a:p>
        </p:txBody>
      </p:sp>
    </p:spTree>
    <p:extLst>
      <p:ext uri="{BB962C8B-B14F-4D97-AF65-F5344CB8AC3E}">
        <p14:creationId xmlns:p14="http://schemas.microsoft.com/office/powerpoint/2010/main" val="1928155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3E925E7A-6CF2-EE43-ABD5-CEBAE1C3C5BC}" type="slidenum">
              <a:rPr lang="it-IT" smtClean="0"/>
              <a:pPr>
                <a:defRPr/>
              </a:pPr>
              <a:t>86</a:t>
            </a:fld>
            <a:endParaRPr lang="it-IT"/>
          </a:p>
        </p:txBody>
      </p:sp>
    </p:spTree>
    <p:extLst>
      <p:ext uri="{BB962C8B-B14F-4D97-AF65-F5344CB8AC3E}">
        <p14:creationId xmlns:p14="http://schemas.microsoft.com/office/powerpoint/2010/main" val="534539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immagine diapositiva 1"/>
          <p:cNvSpPr>
            <a:spLocks noGrp="1" noRot="1" noChangeAspect="1"/>
          </p:cNvSpPr>
          <p:nvPr>
            <p:ph type="sldImg"/>
          </p:nvPr>
        </p:nvSpPr>
        <p:spPr>
          <a:ln/>
        </p:spPr>
      </p:sp>
      <p:sp>
        <p:nvSpPr>
          <p:cNvPr id="13926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926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E7EF7-4D29-3241-94B4-54148A6D3299}" type="slidenum">
              <a:rPr lang="en-US" sz="1200">
                <a:cs typeface="Arial" charset="0"/>
              </a:rPr>
              <a:pPr eaLnBrk="1" hangingPunct="1"/>
              <a:t>87</a:t>
            </a:fld>
            <a:endParaRPr lang="en-US"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4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FBE173-D7A6-8744-B610-114689E1A702}" type="slidenum">
              <a:rPr lang="en-US" sz="1200">
                <a:latin typeface="Calibri" charset="0"/>
              </a:rPr>
              <a:pPr eaLnBrk="1" hangingPunct="1"/>
              <a:t>88</a:t>
            </a:fld>
            <a:endParaRPr lang="en-US"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egnaposto immagine diapositiva 1"/>
          <p:cNvSpPr>
            <a:spLocks noGrp="1" noRot="1" noChangeAspect="1"/>
          </p:cNvSpPr>
          <p:nvPr>
            <p:ph type="sldImg"/>
          </p:nvPr>
        </p:nvSpPr>
        <p:spPr>
          <a:ln/>
        </p:spPr>
      </p:sp>
      <p:sp>
        <p:nvSpPr>
          <p:cNvPr id="143362"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39800" lvl="2">
              <a:lnSpc>
                <a:spcPct val="80000"/>
              </a:lnSpc>
            </a:pPr>
            <a:r>
              <a:rPr lang="it-IT" sz="900">
                <a:ea typeface="ＭＳ Ｐゴシック" charset="0"/>
                <a:cs typeface="ＭＳ Ｐゴシック" charset="0"/>
              </a:rPr>
              <a:t>Tutte queste reads sequenziate sono memorizzate in formato digitale in uno o più files di testo che possono raggiungere dimensioni dell</a:t>
            </a:r>
            <a:r>
              <a:rPr lang="ja-JP" altLang="it-IT" sz="900">
                <a:ea typeface="ＭＳ Ｐゴシック" charset="0"/>
                <a:cs typeface="ＭＳ Ｐゴシック" charset="0"/>
              </a:rPr>
              <a:t>’</a:t>
            </a:r>
            <a:r>
              <a:rPr lang="it-IT" altLang="ja-JP" sz="900">
                <a:ea typeface="ＭＳ Ｐゴシック" charset="0"/>
                <a:cs typeface="ＭＳ Ｐゴシック" charset="0"/>
              </a:rPr>
              <a:t>ordine di grandezza di GigaBytes.</a:t>
            </a:r>
          </a:p>
          <a:p>
            <a:pPr marL="939800" lvl="2">
              <a:lnSpc>
                <a:spcPct val="80000"/>
              </a:lnSpc>
            </a:pPr>
            <a:r>
              <a:rPr lang="it-IT" sz="900">
                <a:ea typeface="ＭＳ Ｐゴシック" charset="0"/>
                <a:cs typeface="ＭＳ Ｐゴシック" charset="0"/>
              </a:rPr>
              <a:t>Ci sono dei formati che possiamo definire standard per la rappresentazione, sono il formato FASTA che immagino sia noto a tutti, con cui si può riportare la sequenza grezza dei nucleotidi e un identificativo per ogni sequenza.</a:t>
            </a:r>
          </a:p>
          <a:p>
            <a:pPr marL="939800" lvl="2">
              <a:lnSpc>
                <a:spcPct val="80000"/>
              </a:lnSpc>
            </a:pPr>
            <a:r>
              <a:rPr lang="it-IT" sz="900">
                <a:ea typeface="ＭＳ Ｐゴシック" charset="0"/>
                <a:cs typeface="ＭＳ Ｐゴシック" charset="0"/>
              </a:rPr>
              <a:t>Un altro formato è il tipo FASTQ:</a:t>
            </a:r>
          </a:p>
          <a:p>
            <a:pPr marL="939800" lvl="2">
              <a:lnSpc>
                <a:spcPct val="80000"/>
              </a:lnSpc>
            </a:pPr>
            <a:r>
              <a:rPr lang="it-IT" sz="900">
                <a:ea typeface="ＭＳ Ｐゴシック" charset="0"/>
                <a:cs typeface="ＭＳ Ｐゴシック" charset="0"/>
              </a:rPr>
              <a:t>Tale formato si può vedere come fosse un</a:t>
            </a:r>
            <a:r>
              <a:rPr lang="ja-JP" altLang="it-IT" sz="900">
                <a:ea typeface="ＭＳ Ｐゴシック" charset="0"/>
                <a:cs typeface="ＭＳ Ｐゴシック" charset="0"/>
              </a:rPr>
              <a:t>’</a:t>
            </a:r>
            <a:r>
              <a:rPr lang="it-IT" altLang="ja-JP" sz="900">
                <a:ea typeface="ＭＳ Ｐゴシック" charset="0"/>
                <a:cs typeface="ＭＳ Ｐゴシック" charset="0"/>
              </a:rPr>
              <a:t>estensione del formato FASTA, in cui viene riportata anche l</a:t>
            </a:r>
            <a:r>
              <a:rPr lang="ja-JP" altLang="it-IT" sz="900">
                <a:ea typeface="ＭＳ Ｐゴシック" charset="0"/>
                <a:cs typeface="ＭＳ Ｐゴシック" charset="0"/>
              </a:rPr>
              <a:t>’</a:t>
            </a:r>
            <a:r>
              <a:rPr lang="it-IT" altLang="ja-JP" sz="900">
                <a:ea typeface="ＭＳ Ｐゴシック" charset="0"/>
                <a:cs typeface="ＭＳ Ｐゴシック" charset="0"/>
              </a:rPr>
              <a:t>affidabilità della lettura effettuata per ogni singola base. La </a:t>
            </a:r>
            <a:r>
              <a:rPr lang="ja-JP" altLang="it-IT" sz="900">
                <a:ea typeface="ＭＳ Ｐゴシック" charset="0"/>
                <a:cs typeface="ＭＳ Ｐゴシック" charset="0"/>
              </a:rPr>
              <a:t>‘</a:t>
            </a:r>
            <a:r>
              <a:rPr lang="it-IT" altLang="ja-JP" sz="900">
                <a:ea typeface="ＭＳ Ｐゴシック" charset="0"/>
                <a:cs typeface="ＭＳ Ｐゴシック" charset="0"/>
              </a:rPr>
              <a:t>Q</a:t>
            </a:r>
            <a:r>
              <a:rPr lang="ja-JP" altLang="it-IT" sz="900">
                <a:ea typeface="ＭＳ Ｐゴシック" charset="0"/>
                <a:cs typeface="ＭＳ Ｐゴシック" charset="0"/>
              </a:rPr>
              <a:t>’</a:t>
            </a:r>
            <a:r>
              <a:rPr lang="it-IT" altLang="ja-JP" sz="900">
                <a:ea typeface="ＭＳ Ｐゴシック" charset="0"/>
                <a:cs typeface="ＭＳ Ｐゴシック" charset="0"/>
              </a:rPr>
              <a:t> di FASTQ sta infatti per </a:t>
            </a:r>
            <a:r>
              <a:rPr lang="ja-JP" altLang="it-IT" sz="900">
                <a:ea typeface="ＭＳ Ｐゴシック" charset="0"/>
                <a:cs typeface="ＭＳ Ｐゴシック" charset="0"/>
              </a:rPr>
              <a:t>‘</a:t>
            </a:r>
            <a:r>
              <a:rPr lang="it-IT" altLang="ja-JP" sz="900">
                <a:ea typeface="ＭＳ Ｐゴシック" charset="0"/>
                <a:cs typeface="ＭＳ Ｐゴシック" charset="0"/>
              </a:rPr>
              <a:t>Quality</a:t>
            </a:r>
            <a:r>
              <a:rPr lang="ja-JP" altLang="it-IT" sz="900">
                <a:ea typeface="ＭＳ Ｐゴシック" charset="0"/>
                <a:cs typeface="ＭＳ Ｐゴシック" charset="0"/>
              </a:rPr>
              <a:t>’</a:t>
            </a:r>
            <a:r>
              <a:rPr lang="it-IT" altLang="ja-JP" sz="900">
                <a:ea typeface="ＭＳ Ｐゴシック" charset="0"/>
                <a:cs typeface="ＭＳ Ｐゴシック" charset="0"/>
              </a:rPr>
              <a:t> e la qualità non è altro che una misura della probabilità che il sequenziatore abbia commesso un errore nella lettura di una base. Valori alti corrispondono ad alta qualità, alta affidabilità.</a:t>
            </a:r>
          </a:p>
          <a:p>
            <a:pPr marL="939800" lvl="2">
              <a:lnSpc>
                <a:spcPct val="80000"/>
              </a:lnSpc>
            </a:pPr>
            <a:r>
              <a:rPr lang="it-IT" sz="900">
                <a:ea typeface="ＭＳ Ｐゴシック" charset="0"/>
                <a:cs typeface="ＭＳ Ｐゴシック" charset="0"/>
              </a:rPr>
              <a:t>Vediamo qui un esempio di come è strutturato un file FASTQ:</a:t>
            </a:r>
          </a:p>
          <a:p>
            <a:pPr marL="939800" lvl="2">
              <a:lnSpc>
                <a:spcPct val="80000"/>
              </a:lnSpc>
            </a:pPr>
            <a:r>
              <a:rPr lang="it-IT" sz="900">
                <a:ea typeface="ＭＳ Ｐゴシック" charset="0"/>
                <a:cs typeface="ＭＳ Ｐゴシック" charset="0"/>
              </a:rPr>
              <a:t>È sostanzialmente un file di testo in cui ogni read è rappresentata in quattro linee. La prima linea deve cominciare sempre con un carattere chiocciola (</a:t>
            </a:r>
            <a:r>
              <a:rPr lang="ja-JP" altLang="it-IT" sz="900">
                <a:ea typeface="ＭＳ Ｐゴシック" charset="0"/>
                <a:cs typeface="ＭＳ Ｐゴシック" charset="0"/>
              </a:rPr>
              <a:t>‘</a:t>
            </a:r>
            <a:r>
              <a:rPr lang="it-IT" altLang="ja-JP" sz="900">
                <a:ea typeface="ＭＳ Ｐゴシック" charset="0"/>
                <a:cs typeface="ＭＳ Ｐゴシック" charset="0"/>
              </a:rPr>
              <a:t>at</a:t>
            </a:r>
            <a:r>
              <a:rPr lang="ja-JP" altLang="it-IT" sz="900">
                <a:ea typeface="ＭＳ Ｐゴシック" charset="0"/>
                <a:cs typeface="ＭＳ Ｐゴシック" charset="0"/>
              </a:rPr>
              <a:t>’</a:t>
            </a:r>
            <a:r>
              <a:rPr lang="it-IT" altLang="ja-JP" sz="900">
                <a:ea typeface="ＭＳ Ｐゴシック" charset="0"/>
                <a:cs typeface="ＭＳ Ｐゴシック" charset="0"/>
              </a:rPr>
              <a:t>) a cui segue un identificatore, il nome, della sequenza e opzionalmente una descrizione;</a:t>
            </a:r>
          </a:p>
          <a:p>
            <a:pPr marL="939800" lvl="2">
              <a:lnSpc>
                <a:spcPct val="80000"/>
              </a:lnSpc>
            </a:pPr>
            <a:r>
              <a:rPr lang="it-IT" sz="900">
                <a:ea typeface="ＭＳ Ｐゴシック" charset="0"/>
                <a:cs typeface="ＭＳ Ｐゴシック" charset="0"/>
              </a:rPr>
              <a:t>La seconda linea riporta la sequenza dei nucleotidi, A,C,G,T in lettere, come nel formato FASTA;</a:t>
            </a:r>
          </a:p>
          <a:p>
            <a:pPr marL="939800" lvl="2">
              <a:lnSpc>
                <a:spcPct val="80000"/>
              </a:lnSpc>
            </a:pPr>
            <a:r>
              <a:rPr lang="it-IT" sz="900">
                <a:ea typeface="ＭＳ Ｐゴシック" charset="0"/>
                <a:cs typeface="ＭＳ Ｐゴシック" charset="0"/>
              </a:rPr>
              <a:t>La terza linea deve cominciare con il carattere </a:t>
            </a:r>
            <a:r>
              <a:rPr lang="ja-JP" altLang="it-IT" sz="900">
                <a:ea typeface="ＭＳ Ｐゴシック" charset="0"/>
                <a:cs typeface="ＭＳ Ｐゴシック" charset="0"/>
              </a:rPr>
              <a:t>‘</a:t>
            </a:r>
            <a:r>
              <a:rPr lang="it-IT" altLang="ja-JP" sz="900">
                <a:ea typeface="ＭＳ Ｐゴシック" charset="0"/>
                <a:cs typeface="ＭＳ Ｐゴシック" charset="0"/>
              </a:rPr>
              <a:t>più</a:t>
            </a:r>
            <a:r>
              <a:rPr lang="ja-JP" altLang="it-IT" sz="900">
                <a:ea typeface="ＭＳ Ｐゴシック" charset="0"/>
                <a:cs typeface="ＭＳ Ｐゴシック" charset="0"/>
              </a:rPr>
              <a:t>’</a:t>
            </a:r>
            <a:r>
              <a:rPr lang="it-IT" altLang="ja-JP" sz="900">
                <a:ea typeface="ＭＳ Ｐゴシック" charset="0"/>
                <a:cs typeface="ＭＳ Ｐゴシック" charset="0"/>
              </a:rPr>
              <a:t>, seguito opzionalmente dall</a:t>
            </a:r>
            <a:r>
              <a:rPr lang="ja-JP" altLang="it-IT" sz="900">
                <a:ea typeface="ＭＳ Ｐゴシック" charset="0"/>
                <a:cs typeface="ＭＳ Ｐゴシック" charset="0"/>
              </a:rPr>
              <a:t>’</a:t>
            </a:r>
            <a:r>
              <a:rPr lang="it-IT" altLang="ja-JP" sz="900">
                <a:ea typeface="ＭＳ Ｐゴシック" charset="0"/>
                <a:cs typeface="ＭＳ Ｐゴシック" charset="0"/>
              </a:rPr>
              <a:t>identificatore della read;</a:t>
            </a:r>
          </a:p>
          <a:p>
            <a:pPr marL="939800" lvl="2">
              <a:lnSpc>
                <a:spcPct val="80000"/>
              </a:lnSpc>
            </a:pPr>
            <a:r>
              <a:rPr lang="it-IT" sz="900">
                <a:ea typeface="ＭＳ Ｐゴシック" charset="0"/>
                <a:cs typeface="ＭＳ Ｐゴシック" charset="0"/>
              </a:rPr>
              <a:t>Nella quarta linea sono riportate le qualità delle basi, un carattere per ogni base, nello stesso ordine e in corrispondenza della sequenza della seconda linea. Per risparmiare spazio i numeri delle qualità sono codificati con dei caratteri ASCII, in modo da avere un singolo carattere di qualità per ogni base.</a:t>
            </a:r>
          </a:p>
          <a:p>
            <a:pPr marL="939800" lvl="2">
              <a:lnSpc>
                <a:spcPct val="80000"/>
              </a:lnSpc>
            </a:pPr>
            <a:endParaRPr lang="it-IT" sz="900">
              <a:ea typeface="ＭＳ Ｐゴシック" charset="0"/>
              <a:cs typeface="ＭＳ Ｐゴシック" charset="0"/>
            </a:endParaRPr>
          </a:p>
          <a:p>
            <a:pPr marL="939800" lvl="2">
              <a:lnSpc>
                <a:spcPct val="80000"/>
              </a:lnSpc>
            </a:pPr>
            <a:r>
              <a:rPr lang="it-IT" sz="900">
                <a:ea typeface="ＭＳ Ｐゴシック" charset="0"/>
                <a:cs typeface="ＭＳ Ｐゴシック" charset="0"/>
              </a:rPr>
              <a:t>Quello che si ottiene alla fine sono M di seqeunze</a:t>
            </a:r>
          </a:p>
          <a:p>
            <a:pPr marL="939800" lvl="2">
              <a:lnSpc>
                <a:spcPct val="80000"/>
              </a:lnSpc>
            </a:pPr>
            <a:r>
              <a:rPr lang="it-IT" sz="900">
                <a:ea typeface="ＭＳ Ｐゴシック" charset="0"/>
                <a:cs typeface="ＭＳ Ｐゴシック" charset="0"/>
              </a:rPr>
              <a:t>che occupano spazio su disco fisso</a:t>
            </a:r>
          </a:p>
          <a:p>
            <a:pPr marL="939800" lvl="2">
              <a:lnSpc>
                <a:spcPct val="80000"/>
              </a:lnSpc>
            </a:pPr>
            <a:r>
              <a:rPr lang="it-IT" sz="900">
                <a:ea typeface="ＭＳ Ｐゴシック" charset="0"/>
                <a:cs typeface="ＭＳ Ｐゴシック" charset="0"/>
              </a:rPr>
              <a:t>Codificate secondo i formati FASTA che conosciamo</a:t>
            </a:r>
          </a:p>
          <a:p>
            <a:pPr marL="939800" lvl="2">
              <a:lnSpc>
                <a:spcPct val="80000"/>
              </a:lnSpc>
            </a:pPr>
            <a:r>
              <a:rPr lang="it-IT" sz="900">
                <a:ea typeface="ＭＳ Ｐゴシック" charset="0"/>
                <a:cs typeface="ＭＳ Ｐゴシック" charset="0"/>
              </a:rPr>
              <a:t>e FASTQ che è formato da…</a:t>
            </a:r>
          </a:p>
          <a:p>
            <a:pPr marL="939800" lvl="2">
              <a:lnSpc>
                <a:spcPct val="80000"/>
              </a:lnSpc>
            </a:pPr>
            <a:endParaRPr lang="it-IT" sz="900">
              <a:ea typeface="ＭＳ Ｐゴシック" charset="0"/>
              <a:cs typeface="ＭＳ Ｐゴシック" charset="0"/>
            </a:endParaRPr>
          </a:p>
          <a:p>
            <a:pPr marL="939800" lvl="2">
              <a:lnSpc>
                <a:spcPct val="80000"/>
              </a:lnSpc>
              <a:buFont typeface="Calibri" charset="0"/>
              <a:buAutoNum type="arabicPeriod"/>
            </a:pPr>
            <a:endParaRPr lang="it-IT" sz="900">
              <a:ea typeface="ＭＳ Ｐゴシック" charset="0"/>
              <a:cs typeface="ＭＳ Ｐゴシック" charset="0"/>
            </a:endParaRP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t>
            </a:r>
          </a:p>
          <a:p>
            <a:pPr marL="939800" lvl="2">
              <a:lnSpc>
                <a:spcPct val="80000"/>
              </a:lnSpc>
              <a:buFont typeface="Calibri" charset="0"/>
              <a:buAutoNum type="arabicPeriod"/>
            </a:pPr>
            <a:r>
              <a:rPr lang="it-IT" sz="900">
                <a:ea typeface="ＭＳ Ｐゴシック" charset="0"/>
                <a:cs typeface="ＭＳ Ｐゴシック" charset="0"/>
              </a:rPr>
              <a:t>rawnucleotidessequence</a:t>
            </a: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sequenceidentifieragain (optional)</a:t>
            </a:r>
          </a:p>
          <a:p>
            <a:pPr marL="939800" lvl="2">
              <a:lnSpc>
                <a:spcPct val="80000"/>
              </a:lnSpc>
              <a:buFont typeface="Calibri" charset="0"/>
              <a:buAutoNum type="arabicPeriod"/>
            </a:pPr>
            <a:r>
              <a:rPr lang="it-IT" sz="900">
                <a:ea typeface="ＭＳ Ｐゴシック" charset="0"/>
                <a:cs typeface="ＭＳ Ｐゴシック" charset="0"/>
              </a:rPr>
              <a:t>qualityscores (encoded)</a:t>
            </a:r>
          </a:p>
          <a:p>
            <a:pPr>
              <a:lnSpc>
                <a:spcPct val="80000"/>
              </a:lnSpc>
            </a:pPr>
            <a:endParaRPr lang="it-IT" sz="900">
              <a:cs typeface="ＭＳ Ｐゴシック" charset="0"/>
            </a:endParaRPr>
          </a:p>
        </p:txBody>
      </p:sp>
      <p:sp>
        <p:nvSpPr>
          <p:cNvPr id="143363"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540574-27FF-614F-8147-94D4888A099B}" type="slidenum">
              <a:rPr lang="it-IT" sz="1200"/>
              <a:pPr eaLnBrk="1" hangingPunct="1"/>
              <a:t>89</a:t>
            </a:fld>
            <a:endParaRPr lang="it-IT"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5411"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C3073-7D66-D744-A700-997E6EDB6EC4}" type="slidenum">
              <a:rPr lang="it-IT" sz="1200">
                <a:cs typeface="Arial" charset="0"/>
              </a:rPr>
              <a:pPr eaLnBrk="1" hangingPunct="1"/>
              <a:t>90</a:t>
            </a:fld>
            <a:endParaRPr lang="it-IT" sz="120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7459"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839EE-1C67-4247-8901-EDAE70CA4153}" type="slidenum">
              <a:rPr lang="it-IT" sz="1200">
                <a:cs typeface="Arial" charset="0"/>
              </a:rPr>
              <a:pPr eaLnBrk="1" hangingPunct="1"/>
              <a:t>91</a:t>
            </a:fld>
            <a:endParaRPr lang="it-IT" sz="120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egnaposto immagine diapositiva 1"/>
          <p:cNvSpPr>
            <a:spLocks noGrp="1" noRot="1" noChangeAspect="1"/>
          </p:cNvSpPr>
          <p:nvPr>
            <p:ph type="sldImg"/>
          </p:nvPr>
        </p:nvSpPr>
        <p:spPr>
          <a:ln/>
        </p:spPr>
      </p:sp>
      <p:sp>
        <p:nvSpPr>
          <p:cNvPr id="149506"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cs typeface="ＭＳ Ｐゴシック" charset="0"/>
              </a:rPr>
              <a:t>Le difficoltà che riscontriamo con il sequenziamento di seconda generazione sono il dover maneggiare grandissime quantità di dati. Questi dati hanno la forma di brevi sequenze nucleotidiche, su cui non abbiamo altra informazione se non la sequenza stessa. Le sequenze inoltre non sono totalmente affidabili poiché il tasso di errore nel processo di sequenziamento è alto. E un</a:t>
            </a:r>
            <a:r>
              <a:rPr lang="ja-JP" altLang="it-IT">
                <a:cs typeface="ＭＳ Ｐゴシック" charset="0"/>
              </a:rPr>
              <a:t>’</a:t>
            </a:r>
            <a:r>
              <a:rPr lang="it-IT" altLang="ja-JP">
                <a:cs typeface="ＭＳ Ｐゴシック" charset="0"/>
              </a:rPr>
              <a:t>ulteriore difficoltà è data dal fatto che a diversi scopi corrispondono diversi tipi di disegno dell</a:t>
            </a:r>
            <a:r>
              <a:rPr lang="ja-JP" altLang="it-IT">
                <a:cs typeface="ＭＳ Ｐゴシック" charset="0"/>
              </a:rPr>
              <a:t>’</a:t>
            </a:r>
            <a:r>
              <a:rPr lang="it-IT" altLang="ja-JP">
                <a:cs typeface="ＭＳ Ｐゴシック" charset="0"/>
              </a:rPr>
              <a:t>esperimento di sequenziamento, che può far variare sia la quantità di dati, sia la lunghezza delle reads, sia il tipo stesso di materiale sequenziato e i campioni da cui è ricavato. Per far fronte a tali problematiche abbiamo quindi bisogno di spazio su dischi rigidi per immagazinare i dati, sia di partenza che delle varie fasi di analisi; c</a:t>
            </a:r>
            <a:r>
              <a:rPr lang="ja-JP" altLang="it-IT">
                <a:cs typeface="ＭＳ Ｐゴシック" charset="0"/>
              </a:rPr>
              <a:t>’</a:t>
            </a:r>
            <a:r>
              <a:rPr lang="it-IT" altLang="ja-JP">
                <a:cs typeface="ＭＳ Ｐゴシック" charset="0"/>
              </a:rPr>
              <a:t>è bisogno di dedicare risorse di calcolo sia per il processamento preliminare dei dati di ogni esperimento che per l</a:t>
            </a:r>
            <a:r>
              <a:rPr lang="ja-JP" altLang="it-IT">
                <a:cs typeface="ＭＳ Ｐゴシック" charset="0"/>
              </a:rPr>
              <a:t>’</a:t>
            </a:r>
            <a:r>
              <a:rPr lang="it-IT" altLang="ja-JP">
                <a:cs typeface="ＭＳ Ｐゴシック" charset="0"/>
              </a:rPr>
              <a:t>analisi. Tali risorse di calcolo devono avere alte prestazioni e possibilmente essere parallelizzate per ottenere risultati in tempi ragionevoli. E ancora c</a:t>
            </a:r>
            <a:r>
              <a:rPr lang="ja-JP" altLang="it-IT">
                <a:cs typeface="ＭＳ Ｐゴシック" charset="0"/>
              </a:rPr>
              <a:t>’</a:t>
            </a:r>
            <a:r>
              <a:rPr lang="it-IT" altLang="ja-JP">
                <a:cs typeface="ＭＳ Ｐゴシック" charset="0"/>
              </a:rPr>
              <a:t>è la necessità di algoritmi efficienti e metodi predittivi per ricavare la maggior quantità possibile di informazione contenuta nei dati e indirizarci.</a:t>
            </a:r>
            <a:endParaRPr lang="it-IT">
              <a:cs typeface="ＭＳ Ｐゴシック" charset="0"/>
            </a:endParaRPr>
          </a:p>
        </p:txBody>
      </p:sp>
      <p:sp>
        <p:nvSpPr>
          <p:cNvPr id="149507"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ED223-7E02-DA46-A8B2-DCC787350237}" type="slidenum">
              <a:rPr lang="it-IT" sz="1200"/>
              <a:pPr eaLnBrk="1" hangingPunct="1"/>
              <a:t>92</a:t>
            </a:fld>
            <a:endParaRPr lang="it-IT"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egnaposto immagine diapositiva 1"/>
          <p:cNvSpPr>
            <a:spLocks noGrp="1" noRot="1" noChangeAspect="1"/>
          </p:cNvSpPr>
          <p:nvPr>
            <p:ph type="sldImg"/>
          </p:nvPr>
        </p:nvSpPr>
        <p:spPr>
          <a:ln/>
        </p:spPr>
      </p:sp>
      <p:sp>
        <p:nvSpPr>
          <p:cNvPr id="151554" name="Segnaposto note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it-IT" sz="700">
                <a:cs typeface="ＭＳ Ｐゴシック" charset="0"/>
              </a:rPr>
              <a:t>Una volta ottenuti i dati possiamo cominciare a pensare per quali applicazioni li possiamo usare.</a:t>
            </a:r>
          </a:p>
          <a:p>
            <a:pPr>
              <a:lnSpc>
                <a:spcPct val="80000"/>
              </a:lnSpc>
            </a:pPr>
            <a:r>
              <a:rPr lang="it-IT" sz="700">
                <a:cs typeface="ＭＳ Ｐゴシック" charset="0"/>
              </a:rPr>
              <a:t>In questo schema ne ho riportato alcune:</a:t>
            </a:r>
          </a:p>
          <a:p>
            <a:pPr>
              <a:lnSpc>
                <a:spcPct val="80000"/>
              </a:lnSpc>
            </a:pPr>
            <a:r>
              <a:rPr lang="it-IT" sz="700">
                <a:cs typeface="ＭＳ Ｐゴシック" charset="0"/>
              </a:rPr>
              <a:t>Se abbiamo sequenziato materiale genomico possiamo averlo fatto per ricavare informazioni su un genoma che ancora non conosciamo, per esempio se lo vogliamo sequenziare e ricostruire per la prima volta. Oppure possiamo risequenziare un genoma già noto per ricavare ulteriori informazioni: in questo caso potremmo risequenziare l</a:t>
            </a:r>
            <a:r>
              <a:rPr lang="ja-JP" altLang="it-IT" sz="700">
                <a:cs typeface="ＭＳ Ｐゴシック" charset="0"/>
              </a:rPr>
              <a:t>’</a:t>
            </a:r>
            <a:r>
              <a:rPr lang="it-IT" altLang="ja-JP" sz="700">
                <a:cs typeface="ＭＳ Ｐゴシック" charset="0"/>
              </a:rPr>
              <a:t>intero genoma o risequenziare solo le parti corrispondenti agli esoni, oppure risequenziare solo determinate regioni di interesse.</a:t>
            </a:r>
          </a:p>
          <a:p>
            <a:pPr>
              <a:lnSpc>
                <a:spcPct val="80000"/>
              </a:lnSpc>
            </a:pPr>
            <a:r>
              <a:rPr lang="it-IT" sz="700">
                <a:cs typeface="ＭＳ Ｐゴシック" charset="0"/>
              </a:rPr>
              <a:t>Nel caso dell</a:t>
            </a:r>
            <a:r>
              <a:rPr lang="ja-JP" altLang="it-IT" sz="700">
                <a:cs typeface="ＭＳ Ｐゴシック" charset="0"/>
              </a:rPr>
              <a:t>’</a:t>
            </a:r>
            <a:r>
              <a:rPr lang="it-IT" altLang="ja-JP" sz="700">
                <a:cs typeface="ＭＳ Ｐゴシック" charset="0"/>
              </a:rPr>
              <a:t>RNA-seq viene sequenziato il trascrittoma di un organismo o tessuto. I dati di trascrittoma possono riferirsi sia ad un genoma non ancora conosciuto, sia ad un genoma di riferimento. Con un genoma di riferimento, come ad esempio quello di maiale, ma in verità anche nel caso di un genoma non ancora noto, e con i dati NGS alcune analisi interessanti che possiamo effettuare  sono la quantificazione dell</a:t>
            </a:r>
            <a:r>
              <a:rPr lang="ja-JP" altLang="it-IT" sz="700">
                <a:cs typeface="ＭＳ Ｐゴシック" charset="0"/>
              </a:rPr>
              <a:t>’</a:t>
            </a:r>
            <a:r>
              <a:rPr lang="it-IT" altLang="ja-JP" sz="700">
                <a:cs typeface="ＭＳ Ｐゴシック" charset="0"/>
              </a:rPr>
              <a:t>espressione, dei geni e dei trascritti, l</a:t>
            </a:r>
            <a:r>
              <a:rPr lang="ja-JP" altLang="it-IT" sz="700">
                <a:cs typeface="ＭＳ Ｐゴシック" charset="0"/>
              </a:rPr>
              <a:t>’</a:t>
            </a:r>
            <a:r>
              <a:rPr lang="it-IT" altLang="ja-JP" sz="700">
                <a:cs typeface="ＭＳ Ｐゴシック" charset="0"/>
              </a:rPr>
              <a:t>individuazione di variazioni e snips, analisi di splicing alternativo e si possono anche scoprire nuovi geni.</a:t>
            </a:r>
          </a:p>
          <a:p>
            <a:pPr>
              <a:lnSpc>
                <a:spcPct val="80000"/>
              </a:lnSpc>
            </a:pPr>
            <a:endParaRPr lang="it-IT" sz="700">
              <a:cs typeface="ＭＳ Ｐゴシック" charset="0"/>
            </a:endParaRPr>
          </a:p>
          <a:p>
            <a:pPr>
              <a:lnSpc>
                <a:spcPct val="80000"/>
              </a:lnSpc>
            </a:pPr>
            <a:endParaRPr lang="it-IT" sz="700">
              <a:cs typeface="ＭＳ Ｐゴシック" charset="0"/>
            </a:endParaRPr>
          </a:p>
          <a:p>
            <a:pPr>
              <a:lnSpc>
                <a:spcPct val="80000"/>
              </a:lnSpc>
            </a:pPr>
            <a:r>
              <a:rPr lang="it-IT" sz="700">
                <a:cs typeface="ＭＳ Ｐゴシック" charset="0"/>
              </a:rPr>
              <a:t>Cosa si può effettivamente indagare con i dati NGS?...</a:t>
            </a:r>
          </a:p>
          <a:p>
            <a:pPr>
              <a:lnSpc>
                <a:spcPct val="80000"/>
              </a:lnSpc>
            </a:pPr>
            <a:r>
              <a:rPr lang="it-IT" sz="700">
                <a:cs typeface="ＭＳ Ｐゴシック" charset="0"/>
              </a:rPr>
              <a:t>Quantificazione dell</a:t>
            </a:r>
            <a:r>
              <a:rPr lang="ja-JP" altLang="it-IT" sz="700">
                <a:cs typeface="ＭＳ Ｐゴシック" charset="0"/>
              </a:rPr>
              <a:t>’</a:t>
            </a:r>
            <a:r>
              <a:rPr lang="it-IT" altLang="ja-JP" sz="700">
                <a:cs typeface="ＭＳ Ｐゴシック" charset="0"/>
              </a:rPr>
              <a:t>espressione genica e più in generale dei trascritti di un tessuto</a:t>
            </a:r>
          </a:p>
          <a:p>
            <a:pPr>
              <a:lnSpc>
                <a:spcPct val="80000"/>
              </a:lnSpc>
            </a:pPr>
            <a:r>
              <a:rPr lang="it-IT" sz="700">
                <a:cs typeface="ＭＳ Ｐゴシック" charset="0"/>
              </a:rPr>
              <a:t>Le variazioni e gli snps</a:t>
            </a:r>
          </a:p>
          <a:p>
            <a:pPr>
              <a:lnSpc>
                <a:spcPct val="80000"/>
              </a:lnSpc>
            </a:pPr>
            <a:r>
              <a:rPr lang="it-IT" sz="700">
                <a:cs typeface="ＭＳ Ｐゴシック" charset="0"/>
              </a:rPr>
              <a:t>Ed in più c</a:t>
            </a:r>
            <a:r>
              <a:rPr lang="ja-JP" altLang="it-IT" sz="700">
                <a:cs typeface="ＭＳ Ｐゴシック" charset="0"/>
              </a:rPr>
              <a:t>’</a:t>
            </a:r>
            <a:r>
              <a:rPr lang="it-IT" altLang="ja-JP" sz="700">
                <a:cs typeface="ＭＳ Ｐゴシック" charset="0"/>
              </a:rPr>
              <a:t>è la possibilità di poter scoprire nuove regioni …</a:t>
            </a:r>
          </a:p>
          <a:p>
            <a:pPr>
              <a:lnSpc>
                <a:spcPct val="80000"/>
              </a:lnSpc>
            </a:pPr>
            <a:endParaRPr lang="it-IT" sz="700">
              <a:cs typeface="ＭＳ Ｐゴシック" charset="0"/>
            </a:endParaRPr>
          </a:p>
          <a:p>
            <a:pPr lvl="1">
              <a:lnSpc>
                <a:spcPct val="80000"/>
              </a:lnSpc>
            </a:pPr>
            <a:r>
              <a:rPr lang="it-IT" sz="1500">
                <a:ea typeface="ＭＳ Ｐゴシック" charset="0"/>
                <a:cs typeface="ＭＳ Ｐゴシック" charset="0"/>
              </a:rPr>
              <a:t>Genomesequencing</a:t>
            </a:r>
          </a:p>
          <a:p>
            <a:pPr lvl="2">
              <a:lnSpc>
                <a:spcPct val="80000"/>
              </a:lnSpc>
            </a:pPr>
            <a:r>
              <a:rPr lang="it-IT" sz="1400">
                <a:ea typeface="ＭＳ Ｐゴシック" charset="0"/>
                <a:cs typeface="ＭＳ Ｐゴシック" charset="0"/>
              </a:rPr>
              <a:t>De novo</a:t>
            </a:r>
          </a:p>
          <a:p>
            <a:pPr lvl="2">
              <a:lnSpc>
                <a:spcPct val="80000"/>
              </a:lnSpc>
            </a:pPr>
            <a:r>
              <a:rPr lang="it-IT" sz="1400">
                <a:ea typeface="ＭＳ Ｐゴシック" charset="0"/>
                <a:cs typeface="ＭＳ Ｐゴシック" charset="0"/>
              </a:rPr>
              <a:t>Resequencing</a:t>
            </a:r>
          </a:p>
          <a:p>
            <a:pPr lvl="3">
              <a:lnSpc>
                <a:spcPct val="80000"/>
              </a:lnSpc>
            </a:pPr>
            <a:r>
              <a:rPr lang="it-IT">
                <a:ea typeface="ＭＳ Ｐゴシック" charset="0"/>
                <a:cs typeface="ＭＳ Ｐゴシック" charset="0"/>
              </a:rPr>
              <a:t>ALL Wholegenome</a:t>
            </a:r>
          </a:p>
          <a:p>
            <a:pPr lvl="3">
              <a:lnSpc>
                <a:spcPct val="80000"/>
              </a:lnSpc>
            </a:pPr>
            <a:r>
              <a:rPr lang="it-IT">
                <a:ea typeface="ＭＳ Ｐゴシック" charset="0"/>
                <a:cs typeface="ＭＳ Ｐゴシック" charset="0"/>
              </a:rPr>
              <a:t>EXONS WholeExome</a:t>
            </a:r>
          </a:p>
          <a:p>
            <a:pPr lvl="3">
              <a:lnSpc>
                <a:spcPct val="80000"/>
              </a:lnSpc>
            </a:pPr>
            <a:r>
              <a:rPr lang="it-IT">
                <a:ea typeface="ＭＳ Ｐゴシック" charset="0"/>
                <a:cs typeface="ＭＳ Ｐゴシック" charset="0"/>
              </a:rPr>
              <a:t>REGIONS targeted/amplicon</a:t>
            </a:r>
          </a:p>
          <a:p>
            <a:pPr lvl="3">
              <a:lnSpc>
                <a:spcPct val="80000"/>
              </a:lnSpc>
            </a:pPr>
            <a:endParaRPr lang="it-IT">
              <a:ea typeface="ＭＳ Ｐゴシック" charset="0"/>
              <a:cs typeface="ＭＳ Ｐゴシック" charset="0"/>
            </a:endParaRPr>
          </a:p>
          <a:p>
            <a:pPr lvl="1">
              <a:lnSpc>
                <a:spcPct val="80000"/>
              </a:lnSpc>
            </a:pPr>
            <a:r>
              <a:rPr lang="it-IT" sz="1800">
                <a:ea typeface="ＭＳ Ｐゴシック" charset="0"/>
                <a:cs typeface="ＭＳ Ｐゴシック" charset="0"/>
              </a:rPr>
              <a:t>Transcriptome</a:t>
            </a:r>
          </a:p>
          <a:p>
            <a:pPr lvl="2">
              <a:lnSpc>
                <a:spcPct val="80000"/>
              </a:lnSpc>
            </a:pPr>
            <a:r>
              <a:rPr lang="it-IT" sz="1500">
                <a:ea typeface="ＭＳ Ｐゴシック" charset="0"/>
                <a:cs typeface="ＭＳ Ｐゴシック" charset="0"/>
              </a:rPr>
              <a:t>Vs. unknowngenome</a:t>
            </a:r>
          </a:p>
          <a:p>
            <a:pPr lvl="2">
              <a:lnSpc>
                <a:spcPct val="80000"/>
              </a:lnSpc>
            </a:pPr>
            <a:r>
              <a:rPr lang="it-IT" sz="1500">
                <a:ea typeface="ＭＳ Ｐゴシック" charset="0"/>
                <a:cs typeface="ＭＳ Ｐゴシック" charset="0"/>
              </a:rPr>
              <a:t>Vs. referencegenome</a:t>
            </a:r>
          </a:p>
          <a:p>
            <a:pPr lvl="3">
              <a:lnSpc>
                <a:spcPct val="80000"/>
              </a:lnSpc>
            </a:pPr>
            <a:r>
              <a:rPr lang="it-IT" sz="1400">
                <a:ea typeface="ＭＳ Ｐゴシック" charset="0"/>
                <a:cs typeface="ＭＳ Ｐゴシック" charset="0"/>
              </a:rPr>
              <a:t>Expressionquantification</a:t>
            </a:r>
          </a:p>
          <a:p>
            <a:pPr lvl="3">
              <a:lnSpc>
                <a:spcPct val="80000"/>
              </a:lnSpc>
            </a:pPr>
            <a:r>
              <a:rPr lang="it-IT" sz="1400">
                <a:ea typeface="ＭＳ Ｐゴシック" charset="0"/>
                <a:cs typeface="ＭＳ Ｐゴシック" charset="0"/>
              </a:rPr>
              <a:t>SNPs detection</a:t>
            </a:r>
          </a:p>
          <a:p>
            <a:pPr lvl="3">
              <a:lnSpc>
                <a:spcPct val="80000"/>
              </a:lnSpc>
            </a:pPr>
            <a:r>
              <a:rPr lang="it-IT" sz="1400">
                <a:ea typeface="ＭＳ Ｐゴシック" charset="0"/>
                <a:cs typeface="ＭＳ Ｐゴシック" charset="0"/>
              </a:rPr>
              <a:t>Gene idscovery</a:t>
            </a:r>
          </a:p>
          <a:p>
            <a:pPr lvl="3">
              <a:lnSpc>
                <a:spcPct val="80000"/>
              </a:lnSpc>
            </a:pPr>
            <a:r>
              <a:rPr lang="it-IT" sz="1400">
                <a:ea typeface="ＭＳ Ｐゴシック" charset="0"/>
                <a:cs typeface="ＭＳ Ｐゴシック" charset="0"/>
              </a:rPr>
              <a:t>Alternative splicing</a:t>
            </a:r>
            <a:endParaRPr lang="it-IT" sz="2000">
              <a:ea typeface="ＭＳ Ｐゴシック" charset="0"/>
              <a:cs typeface="ＭＳ Ｐゴシック" charset="0"/>
            </a:endParaRPr>
          </a:p>
          <a:p>
            <a:pPr lvl="3">
              <a:lnSpc>
                <a:spcPct val="80000"/>
              </a:lnSpc>
            </a:pPr>
            <a:endParaRPr lang="it-IT" sz="700">
              <a:ea typeface="ＭＳ Ｐゴシック" charset="0"/>
              <a:cs typeface="ＭＳ Ｐゴシック" charset="0"/>
            </a:endParaRPr>
          </a:p>
          <a:p>
            <a:pPr>
              <a:lnSpc>
                <a:spcPct val="80000"/>
              </a:lnSpc>
            </a:pPr>
            <a:endParaRPr lang="it-IT" sz="700">
              <a:cs typeface="ＭＳ Ｐゴシック" charset="0"/>
            </a:endParaRPr>
          </a:p>
          <a:p>
            <a:pPr>
              <a:lnSpc>
                <a:spcPct val="80000"/>
              </a:lnSpc>
            </a:pPr>
            <a:endParaRPr lang="it-IT" sz="700">
              <a:cs typeface="ＭＳ Ｐゴシック" charset="0"/>
            </a:endParaRPr>
          </a:p>
        </p:txBody>
      </p:sp>
      <p:sp>
        <p:nvSpPr>
          <p:cNvPr id="151555" name="Segnaposto numero diapositiva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1F994-58CA-3E47-B5DD-32B0F9F23A39}" type="slidenum">
              <a:rPr lang="it-IT" sz="1200"/>
              <a:pPr eaLnBrk="1" hangingPunct="1"/>
              <a:t>93</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3285F0-70CC-DD4B-B701-1E4217F95CB3}" type="slidenum">
              <a:rPr lang="it-IT" sz="1200"/>
              <a:pPr eaLnBrk="1" hangingPunct="1"/>
              <a:t>34</a:t>
            </a:fld>
            <a:endParaRPr lang="it-IT" sz="1200"/>
          </a:p>
        </p:txBody>
      </p:sp>
      <p:sp>
        <p:nvSpPr>
          <p:cNvPr id="54274" name="Rectangle 2"/>
          <p:cNvSpPr>
            <a:spLocks noGrp="1" noRot="1" noChangeAspect="1" noChangeArrowheads="1" noTextEdit="1"/>
          </p:cNvSpPr>
          <p:nvPr>
            <p:ph type="sldImg"/>
          </p:nvPr>
        </p:nvSpPr>
        <p:spPr>
          <a:xfrm>
            <a:off x="1143000" y="687388"/>
            <a:ext cx="4572000" cy="3429000"/>
          </a:xfrm>
          <a:ln/>
        </p:spPr>
      </p:sp>
      <p:sp>
        <p:nvSpPr>
          <p:cNvPr id="5427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This slide just quickly defines the choices from the pulldown menus. --&gt; You don’t need to memorize these—you can always refer back to the documentation or a Quick Reference Card for a refresher. --&gt; But quickly, here are the choices, with some sample images of the same track and region with the different options:</a:t>
            </a:r>
          </a:p>
          <a:p>
            <a:pPr eaLnBrk="1" hangingPunct="1">
              <a:buFontTx/>
              <a:buChar char="•"/>
            </a:pPr>
            <a:r>
              <a:rPr lang="en-US"/>
              <a:t>Hide: completely removes a track from your image</a:t>
            </a:r>
          </a:p>
          <a:p>
            <a:pPr eaLnBrk="1" hangingPunct="1">
              <a:buFontTx/>
              <a:buChar char="•"/>
            </a:pPr>
            <a:r>
              <a:rPr lang="en-US"/>
              <a:t>Dense: all items become collapsed into a single line—fuses all the rows of data into one.</a:t>
            </a:r>
          </a:p>
          <a:p>
            <a:pPr eaLnBrk="1" hangingPunct="1">
              <a:buFontTx/>
              <a:buChar char="•"/>
            </a:pPr>
            <a:r>
              <a:rPr lang="en-US"/>
              <a:t>Squish: each item is --&gt; on a separate line, but at 50% of its regular height.</a:t>
            </a:r>
          </a:p>
          <a:p>
            <a:pPr eaLnBrk="1" hangingPunct="1">
              <a:buFontTx/>
              <a:buChar char="•"/>
            </a:pPr>
            <a:r>
              <a:rPr lang="en-US"/>
              <a:t>Pack: each item is separate, but efficiently stacked like sardines. However, they are full height—which makes it different from squish.</a:t>
            </a:r>
          </a:p>
          <a:p>
            <a:pPr eaLnBrk="1" hangingPunct="1">
              <a:buFontTx/>
              <a:buChar char="•"/>
            </a:pPr>
            <a:r>
              <a:rPr lang="en-US"/>
              <a:t>Full: each item is on a separate line. --&gt; </a:t>
            </a:r>
          </a:p>
          <a:p>
            <a:pPr eaLnBrk="1" hangingPunct="1"/>
            <a:endParaRPr lang="en-US">
              <a:solidFill>
                <a:srgbClr val="FFFF99"/>
              </a:solidFill>
            </a:endParaRPr>
          </a:p>
          <a:p>
            <a:pPr eaLnBrk="1" hangingPunct="1"/>
            <a:r>
              <a:rPr lang="en-US"/>
              <a:t>To choose any of these options, just highlight it in the pulldown menu. --&gt; To make the changes happen, </a:t>
            </a:r>
            <a:r>
              <a:rPr lang="en-US" b="1"/>
              <a:t>you have to click the REFRESH button</a:t>
            </a:r>
            <a:r>
              <a:rPr lang="en-US"/>
              <a:t> that appears in the middle of the genome browser page. --&gt; We’ll spend a little more time on the mid-page controls in a minute.</a:t>
            </a:r>
          </a:p>
          <a:p>
            <a:pPr eaLnBrk="1" hangingPunct="1"/>
            <a:endParaRPr lang="en-US"/>
          </a:p>
          <a:p>
            <a:pPr eaLnBrk="1" hangingPunct="1"/>
            <a:r>
              <a:rPr lang="en-US"/>
              <a:t>Then we’ll move on to the last couple of features that you can use to adjust the images. --&gt; Next slide.</a:t>
            </a:r>
          </a:p>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3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9E3546-2FB8-D246-BACC-570C803DE8ED}" type="slidenum">
              <a:rPr lang="en-US" sz="1200">
                <a:latin typeface="Calibri" charset="0"/>
              </a:rPr>
              <a:pPr eaLnBrk="1" hangingPunct="1"/>
              <a:t>94</a:t>
            </a:fld>
            <a:endParaRPr lang="en-US" sz="1200">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5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953BB-C8AA-6F4B-A61D-1659D7FBD737}" type="slidenum">
              <a:rPr lang="en-US" sz="1200">
                <a:latin typeface="Calibri" charset="0"/>
              </a:rPr>
              <a:pPr eaLnBrk="1" hangingPunct="1"/>
              <a:t>95</a:t>
            </a:fld>
            <a:endParaRPr lang="en-US" sz="1200">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157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6B85BD-6591-5D41-A81C-2878CB8A4CF6}" type="slidenum">
              <a:rPr lang="en-US" sz="1200">
                <a:latin typeface="Calibri" charset="0"/>
              </a:rPr>
              <a:pPr eaLnBrk="1" hangingPunct="1"/>
              <a:t>96</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228A3C-9B6A-4740-A788-6FC512353620}" type="slidenum">
              <a:rPr lang="it-IT" sz="1200"/>
              <a:pPr eaLnBrk="1" hangingPunct="1"/>
              <a:t>35</a:t>
            </a:fld>
            <a:endParaRPr lang="it-IT" sz="1200"/>
          </a:p>
        </p:txBody>
      </p:sp>
      <p:sp>
        <p:nvSpPr>
          <p:cNvPr id="56322" name="Rectangle 2"/>
          <p:cNvSpPr>
            <a:spLocks noGrp="1" noRot="1" noChangeAspect="1" noChangeArrowheads="1" noTextEdit="1"/>
          </p:cNvSpPr>
          <p:nvPr>
            <p:ph type="sldImg"/>
          </p:nvPr>
        </p:nvSpPr>
        <p:spPr>
          <a:xfrm>
            <a:off x="1143000" y="687388"/>
            <a:ext cx="4572000" cy="3429000"/>
          </a:xfrm>
          <a:ln/>
        </p:spPr>
      </p:sp>
      <p:sp>
        <p:nvSpPr>
          <p:cNvPr id="56323"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Here I’ve just shown the small area of the annotation track image that I clicked, and a screen shot of the web page that you get from this click event.</a:t>
            </a:r>
          </a:p>
          <a:p>
            <a:pPr eaLnBrk="1" hangingPunct="1"/>
            <a:endParaRPr lang="en-US"/>
          </a:p>
          <a:p>
            <a:pPr eaLnBrk="1" hangingPunct="1"/>
            <a:r>
              <a:rPr lang="en-US"/>
              <a:t>As you can see, the new web page says that you are looking at the detail for a KNOWN GENE [red box] --&gt; It also gives you links out to other databases where you can learn more about this specific sequence—NCBI, PDB, SwissProt, OMIM, PubMed, mouse orthologs, and so on. --&gt; We’ll take a closer look at that page in the next slide.</a:t>
            </a:r>
          </a:p>
          <a:p>
            <a:pPr eaLnBrk="1" hangingPunct="1"/>
            <a:endParaRPr lang="en-US"/>
          </a:p>
          <a:p>
            <a:pPr eaLnBrk="1" hangingPunct="1"/>
            <a:r>
              <a:rPr lang="en-US"/>
              <a:t>The point is that one click away—on any item in the Genome Viewer--there is a LOT of more information available to you.</a:t>
            </a:r>
          </a:p>
          <a:p>
            <a:pPr eaLnBrk="1" hangingPunct="1"/>
            <a:endParaRPr lang="en-US"/>
          </a:p>
          <a:p>
            <a:pPr eaLnBrk="1" hangingPunct="1"/>
            <a:r>
              <a:rPr lang="en-US"/>
              <a:t>One note: sometimes, if you click on an annotation track that is actually a compressed track, instead of going to a new web page the track will spread out. --&gt; You have to click a second time to see the new web page in cases like that.</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2A2645-16B7-4743-9121-29A8A734C93D}" type="slidenum">
              <a:rPr lang="it-IT" sz="1200"/>
              <a:pPr eaLnBrk="1" hangingPunct="1"/>
              <a:t>36</a:t>
            </a:fld>
            <a:endParaRPr lang="it-IT" sz="1200"/>
          </a:p>
        </p:txBody>
      </p:sp>
      <p:sp>
        <p:nvSpPr>
          <p:cNvPr id="58370" name="Rectangle 2"/>
          <p:cNvSpPr>
            <a:spLocks noGrp="1" noRot="1" noChangeAspect="1" noChangeArrowheads="1" noTextEdit="1"/>
          </p:cNvSpPr>
          <p:nvPr>
            <p:ph type="sldImg"/>
          </p:nvPr>
        </p:nvSpPr>
        <p:spPr>
          <a:xfrm>
            <a:off x="1143000" y="687388"/>
            <a:ext cx="4572000" cy="3429000"/>
          </a:xfrm>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As I showed on the previous slide, one level down there are information pages that contain LOTS of extra information about that gene (or predicted gene, or SNP, or other item) in the viewer. --&gt; I’m going to just show one sample here of the detailed information on the human BRCA1 known gene page. --&gt; But the other types of data also have lots of additional information one layer down as well. --&gt; </a:t>
            </a:r>
          </a:p>
          <a:p>
            <a:pPr eaLnBrk="1" hangingPunct="1"/>
            <a:endParaRPr lang="en-US"/>
          </a:p>
          <a:p>
            <a:pPr eaLnBrk="1" hangingPunct="1"/>
            <a:r>
              <a:rPr lang="en-US"/>
              <a:t>This page is actually quite huge, and I know that you won’t be able to see all the details right now. --&gt; But later you should go and see for yourself. --&gt; There is extensive information about this gene, and links to many other resources as well. --&gt; Practially one-stop shopping for known genes!</a:t>
            </a:r>
          </a:p>
          <a:p>
            <a:pPr eaLnBrk="1" hangingPunct="1"/>
            <a:endParaRPr lang="en-US"/>
          </a:p>
          <a:p>
            <a:pPr eaLnBrk="1" hangingPunct="1"/>
            <a:r>
              <a:rPr lang="en-US"/>
              <a:t>One thing to know: --&gt; not all gene will have this level of detail, and not every species will have all this information. --&gt; Some genes won’t have protein structures, some won’t have pathway information. --&gt; But if the data is available, it will be available to you on these detail pages. --&gt; </a:t>
            </a:r>
          </a:p>
          <a:p>
            <a:pPr eaLnBrk="1" hangingPunct="1"/>
            <a:endParaRPr lang="en-US"/>
          </a:p>
          <a:p>
            <a:pPr eaLnBrk="1" hangingPunct="1"/>
            <a:r>
              <a:rPr lang="en-US"/>
              <a:t>I attached here a small part of a SNP detail page—position, sequence, validation status, function….and so on. --&gt; Different data types will have different details pages. --&gt; You just have to click on the item in the viewer to get to these details pages.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E556BF-F374-CA4C-824A-0AF96717C1DA}" type="slidenum">
              <a:rPr lang="it-IT" sz="1200"/>
              <a:pPr eaLnBrk="1" hangingPunct="1"/>
              <a:t>37</a:t>
            </a:fld>
            <a:endParaRPr lang="it-IT" sz="1200"/>
          </a:p>
        </p:txBody>
      </p:sp>
      <p:sp>
        <p:nvSpPr>
          <p:cNvPr id="60418" name="Rectangle 2"/>
          <p:cNvSpPr>
            <a:spLocks noGrp="1" noRot="1" noChangeAspect="1" noChangeArrowheads="1" noTextEdit="1"/>
          </p:cNvSpPr>
          <p:nvPr>
            <p:ph type="sldImg"/>
          </p:nvPr>
        </p:nvSpPr>
        <p:spPr>
          <a:xfrm>
            <a:off x="1143000" y="687388"/>
            <a:ext cx="4572000" cy="3429000"/>
          </a:xfrm>
          <a:ln/>
        </p:spPr>
      </p:sp>
      <p:sp>
        <p:nvSpPr>
          <p:cNvPr id="604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So—we have seen visual cues, and lots of text-based data. --&gt; But one Frequently Asked Question that people have is “where is the sequence”</a:t>
            </a:r>
            <a:r>
              <a:rPr lang="en-US" altLang="ja-JP"/>
              <a:t>? --&gt; So I just want to spend a couple of slides on that topic so that you will know that you can get to the sequence level data. --&gt; As I mention here, there are 2 handy ways to get the sequence information. </a:t>
            </a:r>
          </a:p>
          <a:p>
            <a:pPr eaLnBrk="1" hangingPunct="1"/>
            <a:endParaRPr lang="en-US"/>
          </a:p>
          <a:p>
            <a:pPr eaLnBrk="1" hangingPunct="1"/>
            <a:r>
              <a:rPr lang="en-US" b="1"/>
              <a:t>First,</a:t>
            </a:r>
            <a:r>
              <a:rPr lang="en-US"/>
              <a:t> from your BRCA1 viewer, you could simply click the link in the blue navigation bar at the top of the page [red box]. --&gt; The link that says DNA will bring you to a new GET DNA web page, shown in the center. --&gt; As you can see, the position you were looking at is specified. --&gt; And on this page you have a bunch of options to format the sequence. --&gt; </a:t>
            </a:r>
          </a:p>
          <a:p>
            <a:pPr eaLnBrk="1" hangingPunct="1"/>
            <a:r>
              <a:rPr lang="en-US"/>
              <a:t>--You can tweak the output by adding some bases on either side.</a:t>
            </a:r>
          </a:p>
          <a:p>
            <a:pPr eaLnBrk="1" hangingPunct="1"/>
            <a:r>
              <a:rPr lang="en-US"/>
              <a:t>--You can get the sequence in upper or lower case.</a:t>
            </a:r>
          </a:p>
          <a:p>
            <a:pPr eaLnBrk="1" hangingPunct="1"/>
            <a:r>
              <a:rPr lang="en-US"/>
              <a:t>--You can mask repeated, low complexity regions.</a:t>
            </a:r>
          </a:p>
          <a:p>
            <a:pPr eaLnBrk="1" hangingPunct="1"/>
            <a:r>
              <a:rPr lang="en-US"/>
              <a:t>--Or you can get the other strand. --&gt; </a:t>
            </a:r>
          </a:p>
          <a:p>
            <a:pPr eaLnBrk="1" hangingPunct="1"/>
            <a:endParaRPr lang="en-US"/>
          </a:p>
          <a:p>
            <a:pPr eaLnBrk="1" hangingPunct="1"/>
            <a:r>
              <a:rPr lang="en-US"/>
              <a:t>Just click the GET DNA button [red box] to get the sequence in a new web page, like I’ve shown here.</a:t>
            </a:r>
          </a:p>
          <a:p>
            <a:pPr eaLnBrk="1" hangingPunct="1"/>
            <a:r>
              <a:rPr lang="en-US" b="1"/>
              <a:t>The second option</a:t>
            </a:r>
            <a:r>
              <a:rPr lang="en-US"/>
              <a:t> is the same in the beginning, but you can do even more to customize the output DNA.</a:t>
            </a:r>
          </a:p>
          <a:p>
            <a:pPr eaLnBrk="1" hangingPunct="1"/>
            <a:endParaRPr lang="en-US"/>
          </a:p>
          <a:p>
            <a:pPr eaLnBrk="1" hangingPunct="1"/>
            <a:r>
              <a:rPr lang="en-US"/>
              <a:t>If you click the EXTENDED CASE/COLOR OPTIONS button, you’ll get a new page that lets you change the case of individual items, change their colors, underline specific things, and so on. --&gt;  --&gt; </a:t>
            </a:r>
            <a:r>
              <a:rPr lang="en-US" b="1" i="1"/>
              <a:t>The choices that you will see in the list are based on the things actively shown in the Genome Viewer window you were looking at.</a:t>
            </a:r>
            <a:r>
              <a:rPr lang="en-US"/>
              <a:t> --&gt; If that’s too much, go back and turn off some tracks….This is a really cool way to look at your sequence of interest! --&gt; As you can see in a sample output, different features look different by color, case, or underlines.</a:t>
            </a:r>
          </a:p>
          <a:p>
            <a:pPr eaLnBrk="1" hangingPunct="1"/>
            <a:endParaRPr lang="en-US"/>
          </a:p>
          <a:p>
            <a:pPr eaLnBrk="1" hangingPunct="1"/>
            <a:r>
              <a:rPr lang="en-US"/>
              <a:t>These two options that I just describe deal with getting the whole region of DNA from your viewer. --&gt; But you have a 3</a:t>
            </a:r>
            <a:r>
              <a:rPr lang="en-US" baseline="30000"/>
              <a:t>rd</a:t>
            </a:r>
            <a:r>
              <a:rPr lang="en-US"/>
              <a:t> option—you can get just the part you want from an annotation track; that’s what we’ll look at in the next slide.</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2FC5B3-22C9-EE47-AFBC-4002670E3A85}" type="slidenum">
              <a:rPr lang="it-IT" sz="1200"/>
              <a:pPr eaLnBrk="1" hangingPunct="1"/>
              <a:t>38</a:t>
            </a:fld>
            <a:endParaRPr lang="it-IT" sz="1200"/>
          </a:p>
        </p:txBody>
      </p:sp>
      <p:sp>
        <p:nvSpPr>
          <p:cNvPr id="62466" name="Rectangle 2"/>
          <p:cNvSpPr>
            <a:spLocks noGrp="1" noRot="1" noChangeAspect="1" noChangeArrowheads="1" noTextEdit="1"/>
          </p:cNvSpPr>
          <p:nvPr>
            <p:ph type="sldImg"/>
          </p:nvPr>
        </p:nvSpPr>
        <p:spPr>
          <a:xfrm>
            <a:off x="1143000" y="687388"/>
            <a:ext cx="4572000" cy="3429000"/>
          </a:xfrm>
          <a:ln/>
        </p:spPr>
      </p:sp>
      <p:sp>
        <p:nvSpPr>
          <p:cNvPr id="6246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In the UCSC browser, the tool you will use for sequence searching is called BLAT. --&gt; Many of you will be familiar with the alignment tool called BLAST</a:t>
            </a:r>
            <a:r>
              <a:rPr lang="en-US" sz="1600" b="1">
                <a:solidFill>
                  <a:srgbClr val="000066"/>
                </a:solidFill>
                <a:cs typeface="Times New Roman" charset="0"/>
              </a:rPr>
              <a:t>®</a:t>
            </a:r>
            <a:r>
              <a:rPr lang="en-US"/>
              <a:t> or BLAST2, which stands for BASIC LOCAL ALIGNMENT SEARCH TOOL. --&gt; {I swear I found the </a:t>
            </a:r>
            <a:r>
              <a:rPr lang="en-US" sz="1600" b="1">
                <a:solidFill>
                  <a:srgbClr val="000066"/>
                </a:solidFill>
                <a:cs typeface="Times New Roman" charset="0"/>
              </a:rPr>
              <a:t>® </a:t>
            </a:r>
            <a:r>
              <a:rPr lang="en-US">
                <a:solidFill>
                  <a:srgbClr val="000066"/>
                </a:solidFill>
                <a:cs typeface="Times New Roman" charset="0"/>
              </a:rPr>
              <a:t>at ncbi: http://www.ncbi.nlm.nih.gov/BLAST/blast_overview.html} --&gt; If you have used the NCBI databases, and searched for similar sequences, you have probably used BLAST.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BLAT is different—it is the Blast-like alignment tool. --&gt; It goes about searching the database slightly differently than BLAST. --&gt; But in the end you will have a pair of sequences that are lined up next to each other so you can compare the matches.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Blat is really really fast—it has been optimized to search the whole genomes more quickly than BLAST does. --&gt; For those people who care about this, it’s because the UCSC folks have created an INDEX of all the unique 11mers if it’s DNA, 4mers if protein (or stretches of 11nucleotides or 4 amino acids). --&gt; Then when you throw a query sequence at it, it just looks down its index of 11mers, finds a match and works out from there. --&gt; Blast does it the other way—it indexes your query and then runs your smaller index over everything…that’s the essential difference in the algorithm.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It works best with sequences with high identity—but don’t let that scare you, you can find more distant matches as well. --&gt; Directly from the UCSC documentation:</a:t>
            </a:r>
          </a:p>
          <a:p>
            <a:pPr eaLnBrk="1" hangingPunct="1"/>
            <a:r>
              <a:rPr lang="en-US">
                <a:solidFill>
                  <a:srgbClr val="000066"/>
                </a:solidFill>
                <a:cs typeface="Times New Roman" charset="0"/>
              </a:rPr>
              <a:t>“</a:t>
            </a:r>
            <a:r>
              <a:rPr lang="en-US" altLang="ja-JP">
                <a:solidFill>
                  <a:srgbClr val="000000"/>
                </a:solidFill>
                <a:cs typeface="Times New Roman" charset="0"/>
              </a:rPr>
              <a:t>On </a:t>
            </a:r>
            <a:r>
              <a:rPr lang="en-US" altLang="ja-JP" b="1">
                <a:solidFill>
                  <a:srgbClr val="000000"/>
                </a:solidFill>
                <a:cs typeface="Times New Roman" charset="0"/>
              </a:rPr>
              <a:t>DNA queries, BLAT is designed to quickly find sequences with 95% or greater similarity of length 40 bases or more</a:t>
            </a:r>
            <a:r>
              <a:rPr lang="en-US" altLang="ja-JP">
                <a:solidFill>
                  <a:srgbClr val="000000"/>
                </a:solidFill>
                <a:cs typeface="Times New Roman" charset="0"/>
              </a:rPr>
              <a:t>. It may miss genomic sequences that are more divergent or shorter than these minimums, although it will find perfect sequence matches of 33 bases and sometimes as few as 22 bases. The tool is capable of aligning sequences that contain large introns. </a:t>
            </a:r>
            <a:r>
              <a:rPr lang="en-US" altLang="ja-JP" b="1">
                <a:solidFill>
                  <a:srgbClr val="000000"/>
                </a:solidFill>
                <a:cs typeface="Times New Roman" charset="0"/>
              </a:rPr>
              <a:t>On protein queries, BLAT rapidly locates genomic sequences with 80% or greater similarity of length 20 amino acids or more</a:t>
            </a:r>
            <a:r>
              <a:rPr lang="en-US" altLang="ja-JP">
                <a:solidFill>
                  <a:srgbClr val="000000"/>
                </a:solidFill>
                <a:cs typeface="Times New Roman" charset="0"/>
              </a:rPr>
              <a:t>. In general, gene family members that arose within the last 350 million years can generally be detected.</a:t>
            </a:r>
            <a:r>
              <a:rPr lang="en-US">
                <a:solidFill>
                  <a:srgbClr val="000066"/>
                </a:solidFill>
                <a:cs typeface="Times New Roman" charset="0"/>
              </a:rPr>
              <a:t>”</a:t>
            </a:r>
            <a:endParaRPr lang="en-US" altLang="ja-JP">
              <a:solidFill>
                <a:srgbClr val="000066"/>
              </a:solidFill>
              <a:cs typeface="Times New Roman" charset="0"/>
            </a:endParaRP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for you algorithm hounds, you will realize that what I have said is really a simplification of the detailed algorithm, and I encourage you to investigate the details between the two methods by reading the papers for these. </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BLAST (original paper): --&gt; </a:t>
            </a:r>
          </a:p>
          <a:p>
            <a:pPr eaLnBrk="1" hangingPunct="1"/>
            <a:r>
              <a:rPr lang="en-US">
                <a:solidFill>
                  <a:srgbClr val="000066"/>
                </a:solidFill>
                <a:cs typeface="Times New Roman" charset="0"/>
              </a:rPr>
              <a:t>Altschul SF, Gish W, Miller W, Myers EW, Lipman DJ. Basic local alignment search tool.</a:t>
            </a:r>
            <a:br>
              <a:rPr lang="en-US">
                <a:solidFill>
                  <a:srgbClr val="000066"/>
                </a:solidFill>
                <a:cs typeface="Times New Roman" charset="0"/>
              </a:rPr>
            </a:br>
            <a:r>
              <a:rPr lang="en-US">
                <a:solidFill>
                  <a:srgbClr val="000066"/>
                </a:solidFill>
                <a:cs typeface="Times New Roman" charset="0"/>
              </a:rPr>
              <a:t>J Mol Biol. 1990 Oct 5;215(3):403-10. </a:t>
            </a:r>
          </a:p>
          <a:p>
            <a:pPr eaLnBrk="1" hangingPunct="1"/>
            <a:r>
              <a:rPr lang="en-US">
                <a:solidFill>
                  <a:srgbClr val="000066"/>
                </a:solidFill>
                <a:cs typeface="Times New Roman" charset="0"/>
              </a:rPr>
              <a:t>http://www.ncbi.nlm.nih.gov/entrez/query.fcgi?db=PubMed&amp;cmd=Retrieve&amp;list_uids=2231712&amp;dopt=Abstract</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BLAT (original paper):</a:t>
            </a:r>
          </a:p>
          <a:p>
            <a:pPr eaLnBrk="1" hangingPunct="1"/>
            <a:r>
              <a:rPr lang="en-US">
                <a:solidFill>
                  <a:srgbClr val="000066"/>
                </a:solidFill>
                <a:cs typeface="Times New Roman" charset="0"/>
              </a:rPr>
              <a:t>W. James Kent (2002) BLAT - The BLAST-Like Alignment Tool, </a:t>
            </a:r>
            <a:r>
              <a:rPr lang="en-US" i="1">
                <a:solidFill>
                  <a:srgbClr val="000066"/>
                </a:solidFill>
                <a:cs typeface="Times New Roman" charset="0"/>
              </a:rPr>
              <a:t>Genome Res</a:t>
            </a:r>
            <a:r>
              <a:rPr lang="en-US">
                <a:solidFill>
                  <a:srgbClr val="000066"/>
                </a:solidFill>
                <a:cs typeface="Times New Roman" charset="0"/>
              </a:rPr>
              <a:t> 12:4 656-664.</a:t>
            </a:r>
            <a:r>
              <a:rPr lang="en-US" b="1">
                <a:solidFill>
                  <a:srgbClr val="000066"/>
                </a:solidFill>
                <a:cs typeface="Times New Roman" charset="0"/>
              </a:rPr>
              <a:t> </a:t>
            </a:r>
          </a:p>
          <a:p>
            <a:pPr eaLnBrk="1" hangingPunct="1"/>
            <a:endParaRPr lang="en-US" b="1">
              <a:solidFill>
                <a:srgbClr val="000066"/>
              </a:solidFill>
              <a:cs typeface="Times New Roman" charset="0"/>
            </a:endParaRPr>
          </a:p>
          <a:p>
            <a:pPr eaLnBrk="1" hangingPunct="1"/>
            <a:r>
              <a:rPr lang="en-US">
                <a:solidFill>
                  <a:srgbClr val="000066"/>
                </a:solidFill>
                <a:cs typeface="Times New Roman" charset="0"/>
              </a:rPr>
              <a:t>And for the more casual BLAT user, check out the documentation at the UCSC web site for a little more detail about the way BLAT works without tremendous amounts of mathematical equations….</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For many people it will be enough to know that there is a means of searching for your region of interest in the database by starting with a sequence! --&gt; So we’ll talk about how to use a sequence to get where you want now, using the BLAT software.</a:t>
            </a:r>
            <a:endParaRPr lang="en-US"/>
          </a:p>
          <a:p>
            <a:pPr eaLnBrk="1" hangingPunct="1"/>
            <a:endParaRPr lang="en-US"/>
          </a:p>
          <a:p>
            <a:pPr eaLnBrk="1" hangingPunct="1"/>
            <a:r>
              <a:rPr lang="en-US"/>
              <a:t>Okay, so now we know a little bit about the BLAT tool. --&gt; How do we get to it? --&gt; Let’s start at the UCSC Genome Browser homepage, as I have shown here.</a:t>
            </a:r>
          </a:p>
          <a:p>
            <a:pPr eaLnBrk="1" hangingPunct="1"/>
            <a:endParaRPr lang="en-US"/>
          </a:p>
          <a:p>
            <a:pPr eaLnBrk="1" hangingPunct="1"/>
            <a:r>
              <a:rPr lang="en-US"/>
              <a:t>There are a couple of ways, like we’ve seen before. --&gt; You can use the Navigation bars at the top or at the side of the UCSC home page. --&gt; Select the links called BLAT or BLAT search to get started.</a:t>
            </a:r>
          </a:p>
          <a:p>
            <a:pPr eaLnBrk="1" hangingPunct="1"/>
            <a:endParaRPr lang="en-US"/>
          </a:p>
          <a:p>
            <a:pPr eaLnBrk="1" hangingPunct="1"/>
            <a:r>
              <a:rPr lang="en-US"/>
              <a:t>These will bring you to a BLAT web page, as shown in the next slide.</a:t>
            </a:r>
          </a:p>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37C1D27-1DD0-9C44-8C9E-3A0A3280F26E}" type="slidenum">
              <a:rPr lang="it-IT"/>
              <a:pPr>
                <a:defRPr/>
              </a:pPr>
              <a:t>‹#›</a:t>
            </a:fld>
            <a:endParaRPr lang="it-IT"/>
          </a:p>
        </p:txBody>
      </p:sp>
    </p:spTree>
    <p:extLst>
      <p:ext uri="{BB962C8B-B14F-4D97-AF65-F5344CB8AC3E}">
        <p14:creationId xmlns:p14="http://schemas.microsoft.com/office/powerpoint/2010/main" val="274323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8EA183-DF80-9146-B83D-2D25C4CD2B8C}" type="slidenum">
              <a:rPr lang="it-IT"/>
              <a:pPr>
                <a:defRPr/>
              </a:pPr>
              <a:t>‹#›</a:t>
            </a:fld>
            <a:endParaRPr lang="it-IT"/>
          </a:p>
        </p:txBody>
      </p:sp>
    </p:spTree>
    <p:extLst>
      <p:ext uri="{BB962C8B-B14F-4D97-AF65-F5344CB8AC3E}">
        <p14:creationId xmlns:p14="http://schemas.microsoft.com/office/powerpoint/2010/main" val="134848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4612655-B322-0649-B9FD-749E55AC9027}" type="slidenum">
              <a:rPr lang="it-IT"/>
              <a:pPr>
                <a:defRPr/>
              </a:pPr>
              <a:t>‹#›</a:t>
            </a:fld>
            <a:endParaRPr lang="it-IT"/>
          </a:p>
        </p:txBody>
      </p:sp>
    </p:spTree>
    <p:extLst>
      <p:ext uri="{BB962C8B-B14F-4D97-AF65-F5344CB8AC3E}">
        <p14:creationId xmlns:p14="http://schemas.microsoft.com/office/powerpoint/2010/main" val="155847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D3CA40-58BB-C441-829D-3279A78FDBBF}" type="slidenum">
              <a:rPr lang="it-IT"/>
              <a:pPr>
                <a:defRPr/>
              </a:pPr>
              <a:t>‹#›</a:t>
            </a:fld>
            <a:endParaRPr lang="it-IT"/>
          </a:p>
        </p:txBody>
      </p:sp>
    </p:spTree>
    <p:extLst>
      <p:ext uri="{BB962C8B-B14F-4D97-AF65-F5344CB8AC3E}">
        <p14:creationId xmlns:p14="http://schemas.microsoft.com/office/powerpoint/2010/main" val="285915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E30D0A9-24D7-8A41-B4C3-5B08EECEFBF0}" type="slidenum">
              <a:rPr lang="it-IT"/>
              <a:pPr>
                <a:defRPr/>
              </a:pPr>
              <a:t>‹#›</a:t>
            </a:fld>
            <a:endParaRPr lang="it-IT"/>
          </a:p>
        </p:txBody>
      </p:sp>
    </p:spTree>
    <p:extLst>
      <p:ext uri="{BB962C8B-B14F-4D97-AF65-F5344CB8AC3E}">
        <p14:creationId xmlns:p14="http://schemas.microsoft.com/office/powerpoint/2010/main" val="261677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963A3C-645E-1D4F-A499-1CDE005A65DF}" type="slidenum">
              <a:rPr lang="it-IT"/>
              <a:pPr>
                <a:defRPr/>
              </a:pPr>
              <a:t>‹#›</a:t>
            </a:fld>
            <a:endParaRPr lang="it-IT"/>
          </a:p>
        </p:txBody>
      </p:sp>
    </p:spTree>
    <p:extLst>
      <p:ext uri="{BB962C8B-B14F-4D97-AF65-F5344CB8AC3E}">
        <p14:creationId xmlns:p14="http://schemas.microsoft.com/office/powerpoint/2010/main" val="132379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AE513F1-BD8F-A84C-B99D-3BEE4946188A}" type="slidenum">
              <a:rPr lang="it-IT"/>
              <a:pPr>
                <a:defRPr/>
              </a:pPr>
              <a:t>‹#›</a:t>
            </a:fld>
            <a:endParaRPr lang="it-IT"/>
          </a:p>
        </p:txBody>
      </p:sp>
    </p:spTree>
    <p:extLst>
      <p:ext uri="{BB962C8B-B14F-4D97-AF65-F5344CB8AC3E}">
        <p14:creationId xmlns:p14="http://schemas.microsoft.com/office/powerpoint/2010/main" val="399754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32D645C-B546-314C-8F01-1F82E3DFE9A3}" type="slidenum">
              <a:rPr lang="it-IT"/>
              <a:pPr>
                <a:defRPr/>
              </a:pPr>
              <a:t>‹#›</a:t>
            </a:fld>
            <a:endParaRPr lang="it-IT"/>
          </a:p>
        </p:txBody>
      </p:sp>
    </p:spTree>
    <p:extLst>
      <p:ext uri="{BB962C8B-B14F-4D97-AF65-F5344CB8AC3E}">
        <p14:creationId xmlns:p14="http://schemas.microsoft.com/office/powerpoint/2010/main" val="116125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47F2FEC-6631-1749-BA19-F8C76BB8E7E1}" type="slidenum">
              <a:rPr lang="it-IT"/>
              <a:pPr>
                <a:defRPr/>
              </a:pPr>
              <a:t>‹#›</a:t>
            </a:fld>
            <a:endParaRPr lang="it-IT"/>
          </a:p>
        </p:txBody>
      </p:sp>
    </p:spTree>
    <p:extLst>
      <p:ext uri="{BB962C8B-B14F-4D97-AF65-F5344CB8AC3E}">
        <p14:creationId xmlns:p14="http://schemas.microsoft.com/office/powerpoint/2010/main" val="316355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4CA2558-2BC9-C844-9979-CB0105F8BA03}" type="slidenum">
              <a:rPr lang="it-IT"/>
              <a:pPr>
                <a:defRPr/>
              </a:pPr>
              <a:t>‹#›</a:t>
            </a:fld>
            <a:endParaRPr lang="it-IT"/>
          </a:p>
        </p:txBody>
      </p:sp>
    </p:spTree>
    <p:extLst>
      <p:ext uri="{BB962C8B-B14F-4D97-AF65-F5344CB8AC3E}">
        <p14:creationId xmlns:p14="http://schemas.microsoft.com/office/powerpoint/2010/main" val="300590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A83597F-4C69-294D-9399-32B911E8C38C}" type="slidenum">
              <a:rPr lang="it-IT"/>
              <a:pPr>
                <a:defRPr/>
              </a:pPr>
              <a:t>‹#›</a:t>
            </a:fld>
            <a:endParaRPr lang="it-IT"/>
          </a:p>
        </p:txBody>
      </p:sp>
    </p:spTree>
    <p:extLst>
      <p:ext uri="{BB962C8B-B14F-4D97-AF65-F5344CB8AC3E}">
        <p14:creationId xmlns:p14="http://schemas.microsoft.com/office/powerpoint/2010/main" val="184806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b="-26252"/>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A28C86D7-9075-2C4F-AE11-A1A166DFA8B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4.jpeg"/><Relationship Id="rId7" Type="http://schemas.openxmlformats.org/officeDocument/2006/relationships/image" Target="../media/image117.jpeg"/><Relationship Id="rId12"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08.jpeg"/><Relationship Id="rId10" Type="http://schemas.openxmlformats.org/officeDocument/2006/relationships/image" Target="../media/image120.jpeg"/><Relationship Id="rId4" Type="http://schemas.openxmlformats.org/officeDocument/2006/relationships/image" Target="../media/image115.jpeg"/><Relationship Id="rId9" Type="http://schemas.openxmlformats.org/officeDocument/2006/relationships/image" Target="../media/image119.jpe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6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jpe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7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6.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jpeg"/></Relationships>
</file>

<file path=ppt/slides/_rels/slide77.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png"/></Relationships>
</file>

<file path=ppt/slides/_rels/slide7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oleObject" Target="../embeddings/oleObject6.bin"/><Relationship Id="rId18" Type="http://schemas.openxmlformats.org/officeDocument/2006/relationships/image" Target="../media/image174.png"/><Relationship Id="rId3" Type="http://schemas.openxmlformats.org/officeDocument/2006/relationships/oleObject" Target="../embeddings/oleObject1.bin"/><Relationship Id="rId21" Type="http://schemas.openxmlformats.org/officeDocument/2006/relationships/image" Target="../media/image176.jpeg"/><Relationship Id="rId7" Type="http://schemas.openxmlformats.org/officeDocument/2006/relationships/oleObject" Target="../embeddings/oleObject3.bin"/><Relationship Id="rId12" Type="http://schemas.openxmlformats.org/officeDocument/2006/relationships/image" Target="../media/image171.png"/><Relationship Id="rId17" Type="http://schemas.openxmlformats.org/officeDocument/2006/relationships/oleObject" Target="../embeddings/oleObject8.bin"/><Relationship Id="rId2" Type="http://schemas.openxmlformats.org/officeDocument/2006/relationships/notesSlide" Target="../notesSlides/notesSlide37.xml"/><Relationship Id="rId16" Type="http://schemas.openxmlformats.org/officeDocument/2006/relationships/image" Target="../media/image173.png"/><Relationship Id="rId20"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70.png"/><Relationship Id="rId19" Type="http://schemas.openxmlformats.org/officeDocument/2006/relationships/oleObject" Target="../embeddings/oleObject9.bin"/><Relationship Id="rId4" Type="http://schemas.openxmlformats.org/officeDocument/2006/relationships/image" Target="../media/image167.png"/><Relationship Id="rId9" Type="http://schemas.openxmlformats.org/officeDocument/2006/relationships/oleObject" Target="../embeddings/oleObject4.bin"/><Relationship Id="rId14" Type="http://schemas.openxmlformats.org/officeDocument/2006/relationships/image" Target="../media/image172.png"/><Relationship Id="rId22" Type="http://schemas.openxmlformats.org/officeDocument/2006/relationships/image" Target="../media/image16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8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9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9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2022-2023</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86407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a:xfrm>
            <a:off x="381000" y="4445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The Human Genome Superman: Jim Kent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628775"/>
            <a:ext cx="2689225" cy="403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3200400" cy="211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descr="gen-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20713"/>
            <a:ext cx="7239000" cy="508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144463" y="5613400"/>
            <a:ext cx="8964612" cy="12001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rgbClr val="003366"/>
                </a:solidFill>
              </a:rPr>
              <a:t>“I used 100 800 MhZ Pentium processors with 256 Mb RAM each, running Linux, the gcc compiler, the vim editor, a whiteboard, and occasional ice packs for the wrists”</a:t>
            </a:r>
            <a:r>
              <a:rPr lang="it-IT" altLang="ja-JP">
                <a:solidFill>
                  <a:srgbClr val="003366"/>
                </a:solidFill>
              </a:rPr>
              <a:t>	Jim Kent</a:t>
            </a:r>
            <a:endParaRPr lang="en-US">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52400" y="304800"/>
            <a:ext cx="8991600" cy="6248400"/>
          </a:xfrm>
          <a:prstGeom prst="rect">
            <a:avLst/>
          </a:prstGeom>
          <a:solidFill>
            <a:srgbClr val="FFFFFF">
              <a:alpha val="7411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it-IT" sz="2000" dirty="0"/>
              <a:t>La sequenza primaria del genoma non è sufficiente…</a:t>
            </a:r>
          </a:p>
          <a:p>
            <a:pPr marL="342900" indent="-342900">
              <a:spcBef>
                <a:spcPct val="20000"/>
              </a:spcBef>
            </a:pPr>
            <a:r>
              <a:rPr lang="it-IT" dirty="0">
                <a:solidFill>
                  <a:srgbClr val="FF0000"/>
                </a:solidFill>
              </a:rPr>
              <a:t>Annotazione del genoma</a:t>
            </a:r>
            <a:endParaRPr lang="it-IT" sz="2000" dirty="0">
              <a:solidFill>
                <a:srgbClr val="FF0000"/>
              </a:solidFill>
            </a:endParaRPr>
          </a:p>
          <a:p>
            <a:pPr marL="342900" indent="-342900">
              <a:spcBef>
                <a:spcPct val="20000"/>
              </a:spcBef>
              <a:buFontTx/>
              <a:buChar char="•"/>
            </a:pPr>
            <a:r>
              <a:rPr lang="it-IT" sz="2100" dirty="0"/>
              <a:t>E</a:t>
            </a:r>
            <a:r>
              <a:rPr lang="ja-JP" altLang="it-IT" sz="2100"/>
              <a:t>’</a:t>
            </a:r>
            <a:r>
              <a:rPr lang="it-IT" altLang="ja-JP" sz="2100" dirty="0"/>
              <a:t> necessario riportare </a:t>
            </a:r>
            <a:r>
              <a:rPr lang="it-IT" altLang="ja-JP" sz="2100" dirty="0" err="1"/>
              <a:t>sull</a:t>
            </a:r>
            <a:r>
              <a:rPr lang="ja-JP" altLang="it-IT" sz="2100"/>
              <a:t>’</a:t>
            </a:r>
            <a:r>
              <a:rPr lang="it-IT" altLang="ja-JP" sz="2100" dirty="0" err="1"/>
              <a:t>assembly</a:t>
            </a:r>
            <a:r>
              <a:rPr lang="it-IT" altLang="ja-JP" sz="2100" dirty="0"/>
              <a:t> le informazioni e i dati sperimentali già ottenuti.</a:t>
            </a:r>
          </a:p>
          <a:p>
            <a:pPr marL="342900" indent="-342900">
              <a:spcBef>
                <a:spcPct val="20000"/>
              </a:spcBef>
              <a:buFontTx/>
              <a:buChar char="•"/>
            </a:pPr>
            <a:r>
              <a:rPr lang="it-IT" sz="2100" dirty="0"/>
              <a:t>Riconciliare e integrare l</a:t>
            </a:r>
            <a:r>
              <a:rPr lang="ja-JP" altLang="it-IT" sz="2100"/>
              <a:t>’</a:t>
            </a:r>
            <a:r>
              <a:rPr lang="it-IT" altLang="ja-JP" sz="2100" dirty="0" err="1"/>
              <a:t>assembly</a:t>
            </a:r>
            <a:r>
              <a:rPr lang="it-IT" altLang="ja-JP" sz="2100" dirty="0"/>
              <a:t> con le mappe fisiche, genetiche e citogenetiche </a:t>
            </a:r>
          </a:p>
          <a:p>
            <a:pPr marL="342900" indent="-342900">
              <a:spcBef>
                <a:spcPct val="20000"/>
              </a:spcBef>
              <a:buFontTx/>
              <a:buChar char="•"/>
            </a:pPr>
            <a:r>
              <a:rPr lang="it-IT" sz="2100" dirty="0"/>
              <a:t>Gli STS sono mappati sulla sequenza usando e-PCR</a:t>
            </a:r>
          </a:p>
          <a:p>
            <a:pPr marL="342900" indent="-342900">
              <a:spcBef>
                <a:spcPct val="20000"/>
              </a:spcBef>
              <a:buFontTx/>
              <a:buChar char="•"/>
            </a:pPr>
            <a:r>
              <a:rPr lang="it-IT" sz="2100" dirty="0"/>
              <a:t>La corrispondenza con la mappa citogenetica utilizzando FISH sistematica di BAC.</a:t>
            </a:r>
          </a:p>
          <a:p>
            <a:pPr marL="342900" indent="-342900">
              <a:spcBef>
                <a:spcPct val="20000"/>
              </a:spcBef>
            </a:pPr>
            <a:r>
              <a:rPr lang="it-IT" sz="2100" dirty="0">
                <a:solidFill>
                  <a:srgbClr val="FF0000"/>
                </a:solidFill>
              </a:rPr>
              <a:t>L</a:t>
            </a:r>
            <a:r>
              <a:rPr lang="ja-JP" altLang="it-IT" sz="2100">
                <a:solidFill>
                  <a:srgbClr val="FF0000"/>
                </a:solidFill>
              </a:rPr>
              <a:t>’</a:t>
            </a:r>
            <a:r>
              <a:rPr lang="it-IT" altLang="ja-JP" sz="2100" dirty="0">
                <a:solidFill>
                  <a:srgbClr val="FF0000"/>
                </a:solidFill>
              </a:rPr>
              <a:t>annotazione dei geni</a:t>
            </a:r>
            <a:r>
              <a:rPr lang="it-IT" altLang="ja-JP" sz="2100" dirty="0"/>
              <a:t> è attuata con metodi leggermente diversi dai 3 </a:t>
            </a:r>
            <a:r>
              <a:rPr lang="ja-JP" altLang="it-IT" sz="2100"/>
              <a:t>“</a:t>
            </a:r>
            <a:r>
              <a:rPr lang="it-IT" altLang="ja-JP" sz="2100" dirty="0" err="1"/>
              <a:t>genome</a:t>
            </a:r>
            <a:r>
              <a:rPr lang="it-IT" altLang="ja-JP" sz="2100" dirty="0"/>
              <a:t> browser</a:t>
            </a:r>
            <a:r>
              <a:rPr lang="ja-JP" altLang="it-IT" sz="2100"/>
              <a:t>”</a:t>
            </a:r>
            <a:endParaRPr lang="it-IT" altLang="ja-JP" sz="2100" dirty="0"/>
          </a:p>
          <a:p>
            <a:pPr marL="742950" lvl="1" indent="-285750">
              <a:spcBef>
                <a:spcPct val="20000"/>
              </a:spcBef>
              <a:buFontTx/>
              <a:buChar char="–"/>
            </a:pPr>
            <a:r>
              <a:rPr lang="it-IT" sz="2100" dirty="0"/>
              <a:t>L</a:t>
            </a:r>
            <a:r>
              <a:rPr lang="ja-JP" altLang="it-IT" sz="2100"/>
              <a:t>’</a:t>
            </a:r>
            <a:r>
              <a:rPr lang="it-IT" altLang="ja-JP" sz="2100" dirty="0"/>
              <a:t>NCBI allinea </a:t>
            </a:r>
            <a:r>
              <a:rPr lang="it-IT" altLang="ja-JP" sz="2100" dirty="0" err="1"/>
              <a:t>mRNA</a:t>
            </a:r>
            <a:r>
              <a:rPr lang="it-IT" altLang="ja-JP" sz="2100" dirty="0"/>
              <a:t> di </a:t>
            </a:r>
            <a:r>
              <a:rPr lang="it-IT" altLang="ja-JP" sz="2100" dirty="0" err="1"/>
              <a:t>RefSeq</a:t>
            </a:r>
            <a:r>
              <a:rPr lang="it-IT" altLang="ja-JP" sz="2100" dirty="0"/>
              <a:t>, </a:t>
            </a:r>
            <a:r>
              <a:rPr lang="it-IT" altLang="ja-JP" sz="2100" dirty="0" err="1"/>
              <a:t>mRNA</a:t>
            </a:r>
            <a:r>
              <a:rPr lang="it-IT" altLang="ja-JP" sz="2100" dirty="0"/>
              <a:t> di </a:t>
            </a:r>
            <a:r>
              <a:rPr lang="it-IT" altLang="ja-JP" sz="2100" dirty="0" err="1"/>
              <a:t>GenBank</a:t>
            </a:r>
            <a:r>
              <a:rPr lang="it-IT" altLang="ja-JP" sz="2100" dirty="0"/>
              <a:t> utilizzando </a:t>
            </a:r>
            <a:r>
              <a:rPr lang="it-IT" altLang="ja-JP" sz="2100" dirty="0" err="1"/>
              <a:t>MegaBlast</a:t>
            </a:r>
            <a:r>
              <a:rPr lang="it-IT" altLang="ja-JP" sz="2100" dirty="0"/>
              <a:t>. </a:t>
            </a:r>
          </a:p>
          <a:p>
            <a:pPr marL="742950" lvl="1" indent="-285750">
              <a:spcBef>
                <a:spcPct val="20000"/>
              </a:spcBef>
              <a:buFontTx/>
              <a:buChar char="–"/>
            </a:pPr>
            <a:r>
              <a:rPr lang="it-IT" sz="2100" dirty="0" err="1"/>
              <a:t>Ensembl</a:t>
            </a:r>
            <a:r>
              <a:rPr lang="it-IT" sz="2100" dirty="0"/>
              <a:t> allinea tutte le proteine umane note di SP/</a:t>
            </a:r>
            <a:r>
              <a:rPr lang="it-IT" sz="2100" dirty="0" err="1"/>
              <a:t>Trembl</a:t>
            </a:r>
            <a:r>
              <a:rPr lang="it-IT" sz="2100" dirty="0"/>
              <a:t> utilizzando un suo algoritmo</a:t>
            </a:r>
          </a:p>
          <a:p>
            <a:pPr marL="742950" lvl="1" indent="-285750">
              <a:spcBef>
                <a:spcPct val="20000"/>
              </a:spcBef>
              <a:buFontTx/>
              <a:buChar char="–"/>
            </a:pPr>
            <a:r>
              <a:rPr lang="it-IT" sz="2100" dirty="0"/>
              <a:t>UCSC allinea </a:t>
            </a:r>
            <a:r>
              <a:rPr lang="it-IT" sz="2100" dirty="0" err="1"/>
              <a:t>mRNA</a:t>
            </a:r>
            <a:r>
              <a:rPr lang="it-IT" sz="2100" dirty="0"/>
              <a:t> di </a:t>
            </a:r>
            <a:r>
              <a:rPr lang="it-IT" sz="2100" dirty="0" err="1"/>
              <a:t>Refseq</a:t>
            </a:r>
            <a:r>
              <a:rPr lang="it-IT" sz="2100" dirty="0"/>
              <a:t> e </a:t>
            </a:r>
            <a:r>
              <a:rPr lang="it-IT" sz="2100" dirty="0" err="1"/>
              <a:t>GenBank</a:t>
            </a:r>
            <a:r>
              <a:rPr lang="it-IT" sz="2100" dirty="0"/>
              <a:t> e dalle ultime release SP/</a:t>
            </a:r>
            <a:r>
              <a:rPr lang="it-IT" sz="2100" dirty="0" err="1"/>
              <a:t>Trembl</a:t>
            </a:r>
            <a:r>
              <a:rPr lang="it-IT" sz="2100" dirty="0"/>
              <a:t> con BLAT</a:t>
            </a:r>
          </a:p>
        </p:txBody>
      </p:sp>
      <p:grpSp>
        <p:nvGrpSpPr>
          <p:cNvPr id="25602" name="Group 3"/>
          <p:cNvGrpSpPr>
            <a:grpSpLocks/>
          </p:cNvGrpSpPr>
          <p:nvPr/>
        </p:nvGrpSpPr>
        <p:grpSpPr bwMode="auto">
          <a:xfrm>
            <a:off x="0" y="0"/>
            <a:ext cx="9144000" cy="152400"/>
            <a:chOff x="48" y="336"/>
            <a:chExt cx="6192" cy="48"/>
          </a:xfrm>
        </p:grpSpPr>
        <p:sp>
          <p:nvSpPr>
            <p:cNvPr id="25614"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5"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6"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7"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8"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9"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0"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1"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2"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23"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5603" name="Group 14"/>
          <p:cNvGrpSpPr>
            <a:grpSpLocks/>
          </p:cNvGrpSpPr>
          <p:nvPr/>
        </p:nvGrpSpPr>
        <p:grpSpPr bwMode="auto">
          <a:xfrm>
            <a:off x="0" y="6705600"/>
            <a:ext cx="9144000" cy="152400"/>
            <a:chOff x="48" y="336"/>
            <a:chExt cx="6192" cy="48"/>
          </a:xfrm>
        </p:grpSpPr>
        <p:sp>
          <p:nvSpPr>
            <p:cNvPr id="25604"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5"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6"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7"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8"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09"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0"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1"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2"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613"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0" y="457200"/>
            <a:ext cx="9144000" cy="6019800"/>
          </a:xfrm>
        </p:spPr>
        <p:txBody>
          <a:bodyPr/>
          <a:lstStyle/>
          <a:p>
            <a:pPr eaLnBrk="1" hangingPunct="1">
              <a:buFontTx/>
              <a:buNone/>
            </a:pPr>
            <a:r>
              <a:rPr lang="it-IT" sz="2400" dirty="0">
                <a:solidFill>
                  <a:srgbClr val="FF0000"/>
                </a:solidFill>
                <a:latin typeface="Arial" charset="0"/>
              </a:rPr>
              <a:t>Annotazione dei geni</a:t>
            </a:r>
            <a:endParaRPr lang="it-IT" sz="2400" i="1" dirty="0">
              <a:latin typeface="Arial" charset="0"/>
            </a:endParaRPr>
          </a:p>
          <a:p>
            <a:pPr eaLnBrk="1" hangingPunct="1"/>
            <a:r>
              <a:rPr lang="it-IT" sz="2800" i="1" dirty="0">
                <a:latin typeface="Arial" charset="0"/>
              </a:rPr>
              <a:t>ab </a:t>
            </a:r>
            <a:r>
              <a:rPr lang="it-IT" sz="2800" i="1" dirty="0" err="1">
                <a:latin typeface="Arial" charset="0"/>
              </a:rPr>
              <a:t>initio</a:t>
            </a:r>
            <a:r>
              <a:rPr lang="it-IT" sz="2800" i="1" dirty="0">
                <a:latin typeface="Arial" charset="0"/>
              </a:rPr>
              <a:t>, </a:t>
            </a:r>
            <a:r>
              <a:rPr lang="it-IT" sz="2000" i="1" dirty="0">
                <a:latin typeface="Arial" charset="0"/>
              </a:rPr>
              <a:t>in base a </a:t>
            </a:r>
            <a:r>
              <a:rPr lang="ja-JP" altLang="it-IT" sz="2000">
                <a:latin typeface="Arial" charset="0"/>
              </a:rPr>
              <a:t>“</a:t>
            </a:r>
            <a:r>
              <a:rPr lang="it-IT" altLang="ja-JP" sz="2000" dirty="0">
                <a:latin typeface="Arial" charset="0"/>
              </a:rPr>
              <a:t>sensori</a:t>
            </a:r>
            <a:r>
              <a:rPr lang="ja-JP" altLang="it-IT" sz="2000">
                <a:latin typeface="Arial" charset="0"/>
              </a:rPr>
              <a:t>”</a:t>
            </a:r>
            <a:r>
              <a:rPr lang="it-IT" altLang="ja-JP" sz="2000" dirty="0">
                <a:latin typeface="Arial" charset="0"/>
              </a:rPr>
              <a:t>, funzioni che tentano di dedurre la presenza di una caratteristica genica in base a motivi o proprietà statistiche del DNA.</a:t>
            </a:r>
          </a:p>
          <a:p>
            <a:pPr lvl="1" eaLnBrk="1" hangingPunct="1"/>
            <a:r>
              <a:rPr lang="it-IT" sz="2000" dirty="0">
                <a:latin typeface="Arial" charset="0"/>
                <a:ea typeface="Arial" charset="0"/>
                <a:cs typeface="Arial" charset="0"/>
              </a:rPr>
              <a:t>Sensori per TSS (G+C)</a:t>
            </a:r>
          </a:p>
          <a:p>
            <a:pPr lvl="1" eaLnBrk="1" hangingPunct="1"/>
            <a:r>
              <a:rPr lang="it-IT" sz="2000" dirty="0">
                <a:latin typeface="Arial" charset="0"/>
                <a:ea typeface="Arial" charset="0"/>
                <a:cs typeface="Arial" charset="0"/>
              </a:rPr>
              <a:t>Sensori per siti </a:t>
            </a:r>
            <a:r>
              <a:rPr lang="it-IT" sz="2000" dirty="0" err="1">
                <a:latin typeface="Arial" charset="0"/>
                <a:ea typeface="Arial" charset="0"/>
                <a:cs typeface="Arial" charset="0"/>
              </a:rPr>
              <a:t>splicing</a:t>
            </a:r>
            <a:r>
              <a:rPr lang="it-IT" sz="2000" dirty="0">
                <a:latin typeface="Arial" charset="0"/>
                <a:ea typeface="Arial" charset="0"/>
                <a:cs typeface="Arial" charset="0"/>
              </a:rPr>
              <a:t> (AG-GT)</a:t>
            </a:r>
          </a:p>
          <a:p>
            <a:pPr lvl="1" eaLnBrk="1" hangingPunct="1"/>
            <a:r>
              <a:rPr lang="it-IT" sz="2000" dirty="0">
                <a:latin typeface="Arial" charset="0"/>
                <a:ea typeface="Arial" charset="0"/>
                <a:cs typeface="Arial" charset="0"/>
              </a:rPr>
              <a:t>Sensori che misurano la composizione in basi di esoni putativi</a:t>
            </a:r>
          </a:p>
          <a:p>
            <a:pPr eaLnBrk="1" hangingPunct="1">
              <a:buFontTx/>
              <a:buNone/>
            </a:pPr>
            <a:r>
              <a:rPr lang="it-IT" sz="2000" dirty="0">
                <a:latin typeface="Arial" charset="0"/>
              </a:rPr>
              <a:t>	L</a:t>
            </a:r>
            <a:r>
              <a:rPr lang="ja-JP" altLang="it-IT" sz="2000">
                <a:latin typeface="Arial" charset="0"/>
              </a:rPr>
              <a:t>’</a:t>
            </a:r>
            <a:r>
              <a:rPr lang="it-IT" altLang="ja-JP" sz="2000" dirty="0">
                <a:latin typeface="Arial" charset="0"/>
              </a:rPr>
              <a:t>output dei vari sensori è combinato per generare un </a:t>
            </a:r>
            <a:r>
              <a:rPr lang="ja-JP" altLang="it-IT" sz="2000">
                <a:latin typeface="Arial" charset="0"/>
              </a:rPr>
              <a:t>“</a:t>
            </a:r>
            <a:r>
              <a:rPr lang="it-IT" altLang="ja-JP" sz="2000" dirty="0">
                <a:latin typeface="Arial" charset="0"/>
              </a:rPr>
              <a:t>modello genico</a:t>
            </a:r>
            <a:r>
              <a:rPr lang="ja-JP" altLang="it-IT" sz="2000">
                <a:latin typeface="Arial" charset="0"/>
              </a:rPr>
              <a:t>”</a:t>
            </a:r>
            <a:endParaRPr lang="it-IT" altLang="ja-JP" sz="2000" dirty="0">
              <a:latin typeface="Arial" charset="0"/>
            </a:endParaRPr>
          </a:p>
          <a:p>
            <a:pPr eaLnBrk="1" hangingPunct="1"/>
            <a:r>
              <a:rPr lang="it-IT" sz="2800" dirty="0">
                <a:latin typeface="Arial" charset="0"/>
              </a:rPr>
              <a:t>metodi basati sulla similarità: </a:t>
            </a:r>
            <a:r>
              <a:rPr lang="it-IT" sz="2000" dirty="0">
                <a:latin typeface="Arial" charset="0"/>
              </a:rPr>
              <a:t>l</a:t>
            </a:r>
            <a:r>
              <a:rPr lang="ja-JP" altLang="it-IT" sz="2000">
                <a:latin typeface="Arial" charset="0"/>
              </a:rPr>
              <a:t>’</a:t>
            </a:r>
            <a:r>
              <a:rPr lang="it-IT" altLang="ja-JP" sz="2000" dirty="0">
                <a:latin typeface="Arial" charset="0"/>
              </a:rPr>
              <a:t>allineamento di una regione genomica con un </a:t>
            </a:r>
            <a:r>
              <a:rPr lang="it-IT" altLang="ja-JP" sz="2000" dirty="0" err="1">
                <a:latin typeface="Arial" charset="0"/>
              </a:rPr>
              <a:t>cDNA</a:t>
            </a:r>
            <a:r>
              <a:rPr lang="it-IT" altLang="ja-JP" sz="2000" dirty="0">
                <a:latin typeface="Arial" charset="0"/>
              </a:rPr>
              <a:t> o un EST sono una buona evidenza.</a:t>
            </a:r>
          </a:p>
          <a:p>
            <a:pPr eaLnBrk="1" hangingPunct="1">
              <a:buFontTx/>
              <a:buNone/>
            </a:pPr>
            <a:r>
              <a:rPr lang="it-IT" sz="2800" dirty="0">
                <a:latin typeface="Arial" charset="0"/>
              </a:rPr>
              <a:t>	</a:t>
            </a:r>
            <a:r>
              <a:rPr lang="it-IT" sz="2000" dirty="0">
                <a:latin typeface="Arial" charset="0"/>
              </a:rPr>
              <a:t>Lo </a:t>
            </a:r>
            <a:r>
              <a:rPr lang="it-IT" sz="2000" dirty="0" err="1">
                <a:latin typeface="Arial" charset="0"/>
              </a:rPr>
              <a:t>splicing</a:t>
            </a:r>
            <a:r>
              <a:rPr lang="it-IT" sz="2000" dirty="0">
                <a:latin typeface="Arial" charset="0"/>
              </a:rPr>
              <a:t> alternativo complica l</a:t>
            </a:r>
            <a:r>
              <a:rPr lang="ja-JP" altLang="it-IT" sz="2000">
                <a:latin typeface="Arial" charset="0"/>
              </a:rPr>
              <a:t>’</a:t>
            </a:r>
            <a:r>
              <a:rPr lang="it-IT" altLang="ja-JP" sz="2000" dirty="0">
                <a:latin typeface="Arial" charset="0"/>
              </a:rPr>
              <a:t>interpretazione degli allineamenti tra DNA genomico, </a:t>
            </a:r>
            <a:r>
              <a:rPr lang="it-IT" altLang="ja-JP" sz="2000" dirty="0" err="1">
                <a:latin typeface="Arial" charset="0"/>
              </a:rPr>
              <a:t>cDNA</a:t>
            </a:r>
            <a:r>
              <a:rPr lang="it-IT" altLang="ja-JP" sz="2000" dirty="0">
                <a:latin typeface="Arial" charset="0"/>
              </a:rPr>
              <a:t> e </a:t>
            </a:r>
            <a:r>
              <a:rPr lang="it-IT" altLang="ja-JP" sz="2000" dirty="0" err="1">
                <a:latin typeface="Arial" charset="0"/>
              </a:rPr>
              <a:t>ESTs</a:t>
            </a:r>
            <a:endParaRPr lang="it-IT" altLang="ja-JP" sz="2000" dirty="0">
              <a:latin typeface="Arial" charset="0"/>
            </a:endParaRPr>
          </a:p>
          <a:p>
            <a:pPr eaLnBrk="1" hangingPunct="1">
              <a:buFontTx/>
              <a:buNone/>
            </a:pPr>
            <a:r>
              <a:rPr lang="it-IT" sz="2000" dirty="0">
                <a:latin typeface="Arial" charset="0"/>
              </a:rPr>
              <a:t>	I dati di similarità sono incompleti: trascritti poco espressi o espressi </a:t>
            </a:r>
            <a:r>
              <a:rPr lang="it-IT" sz="2000" dirty="0" err="1">
                <a:latin typeface="Arial" charset="0"/>
              </a:rPr>
              <a:t>transientemente</a:t>
            </a:r>
            <a:r>
              <a:rPr lang="it-IT" sz="2000" dirty="0">
                <a:latin typeface="Arial" charset="0"/>
              </a:rPr>
              <a:t> sono assenti…</a:t>
            </a:r>
          </a:p>
          <a:p>
            <a:pPr eaLnBrk="1" hangingPunct="1">
              <a:buFontTx/>
              <a:buNone/>
            </a:pPr>
            <a:r>
              <a:rPr lang="it-IT" sz="2000" dirty="0">
                <a:latin typeface="Arial" charset="0"/>
              </a:rPr>
              <a:t>	I programmi come </a:t>
            </a:r>
            <a:r>
              <a:rPr lang="it-IT" sz="2000" dirty="0" err="1">
                <a:latin typeface="Arial" charset="0"/>
              </a:rPr>
              <a:t>Grail</a:t>
            </a:r>
            <a:r>
              <a:rPr lang="it-IT" sz="2000" dirty="0">
                <a:latin typeface="Arial" charset="0"/>
              </a:rPr>
              <a:t>/</a:t>
            </a:r>
            <a:r>
              <a:rPr lang="it-IT" sz="2000" dirty="0" err="1">
                <a:latin typeface="Arial" charset="0"/>
              </a:rPr>
              <a:t>Exp</a:t>
            </a:r>
            <a:r>
              <a:rPr lang="it-IT" sz="2000" dirty="0">
                <a:latin typeface="Arial" charset="0"/>
              </a:rPr>
              <a:t>, Genie EST, </a:t>
            </a:r>
            <a:r>
              <a:rPr lang="it-IT" sz="2000" dirty="0" err="1">
                <a:latin typeface="Arial" charset="0"/>
              </a:rPr>
              <a:t>GenomeScan</a:t>
            </a:r>
            <a:r>
              <a:rPr lang="it-IT" sz="2000" dirty="0">
                <a:latin typeface="Arial" charset="0"/>
              </a:rPr>
              <a:t> combinano predizioni ab inizio con dati di similarità ottenendo risultati migliori</a:t>
            </a:r>
            <a:endParaRPr lang="it-IT" sz="2400" dirty="0">
              <a:latin typeface="Arial" charset="0"/>
            </a:endParaRPr>
          </a:p>
        </p:txBody>
      </p:sp>
      <p:grpSp>
        <p:nvGrpSpPr>
          <p:cNvPr id="26626" name="Group 3"/>
          <p:cNvGrpSpPr>
            <a:grpSpLocks/>
          </p:cNvGrpSpPr>
          <p:nvPr/>
        </p:nvGrpSpPr>
        <p:grpSpPr bwMode="auto">
          <a:xfrm>
            <a:off x="0" y="0"/>
            <a:ext cx="9144000" cy="152400"/>
            <a:chOff x="48" y="336"/>
            <a:chExt cx="6192" cy="48"/>
          </a:xfrm>
        </p:grpSpPr>
        <p:sp>
          <p:nvSpPr>
            <p:cNvPr id="26638"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9"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0"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1"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2"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3"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4"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5"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6"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47"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6627" name="Group 14"/>
          <p:cNvGrpSpPr>
            <a:grpSpLocks/>
          </p:cNvGrpSpPr>
          <p:nvPr/>
        </p:nvGrpSpPr>
        <p:grpSpPr bwMode="auto">
          <a:xfrm>
            <a:off x="0" y="6705600"/>
            <a:ext cx="9144000" cy="152400"/>
            <a:chOff x="48" y="336"/>
            <a:chExt cx="6192" cy="48"/>
          </a:xfrm>
        </p:grpSpPr>
        <p:sp>
          <p:nvSpPr>
            <p:cNvPr id="26628"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29"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0"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1"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2"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3"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4"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5"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6"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637"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Arial" charset="0"/>
              </a:rPr>
              <a:t>What next?</a:t>
            </a:r>
          </a:p>
        </p:txBody>
      </p:sp>
      <p:sp>
        <p:nvSpPr>
          <p:cNvPr id="27650" name="Rectangle 3"/>
          <p:cNvSpPr>
            <a:spLocks noGrp="1" noChangeArrowheads="1"/>
          </p:cNvSpPr>
          <p:nvPr>
            <p:ph type="body" idx="1"/>
          </p:nvPr>
        </p:nvSpPr>
        <p:spPr>
          <a:xfrm>
            <a:off x="971550" y="1887538"/>
            <a:ext cx="7499350" cy="3773487"/>
          </a:xfrm>
          <a:solidFill>
            <a:srgbClr val="FFFFFF">
              <a:alpha val="70979"/>
            </a:srgbClr>
          </a:solidFill>
        </p:spPr>
        <p:txBody>
          <a:bodyPr/>
          <a:lstStyle/>
          <a:p>
            <a:pPr eaLnBrk="1" hangingPunct="1"/>
            <a:r>
              <a:rPr lang="en-US" sz="4400">
                <a:solidFill>
                  <a:srgbClr val="0000FF"/>
                </a:solidFill>
                <a:latin typeface="Arial" charset="0"/>
              </a:rPr>
              <a:t>Post Genomic era</a:t>
            </a:r>
          </a:p>
          <a:p>
            <a:pPr lvl="1" eaLnBrk="1" hangingPunct="1"/>
            <a:r>
              <a:rPr lang="en-US" sz="4400" b="1">
                <a:latin typeface="Arial" charset="0"/>
                <a:ea typeface="Arial" charset="0"/>
                <a:cs typeface="Arial" charset="0"/>
              </a:rPr>
              <a:t> Comparative Genomics</a:t>
            </a:r>
          </a:p>
          <a:p>
            <a:pPr lvl="1" eaLnBrk="1" hangingPunct="1"/>
            <a:r>
              <a:rPr lang="en-US" sz="4400" b="1">
                <a:latin typeface="Arial" charset="0"/>
                <a:ea typeface="Arial" charset="0"/>
                <a:cs typeface="Arial" charset="0"/>
              </a:rPr>
              <a:t> Functional Genomics</a:t>
            </a:r>
          </a:p>
          <a:p>
            <a:pPr lvl="1" eaLnBrk="1" hangingPunct="1"/>
            <a:r>
              <a:rPr lang="en-US" sz="4400" b="1">
                <a:latin typeface="Arial" charset="0"/>
                <a:ea typeface="Arial" charset="0"/>
                <a:cs typeface="Arial" charset="0"/>
              </a:rPr>
              <a:t> Structural Genomics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67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8678" name="Group 9"/>
          <p:cNvGrpSpPr>
            <a:grpSpLocks/>
          </p:cNvGrpSpPr>
          <p:nvPr/>
        </p:nvGrpSpPr>
        <p:grpSpPr bwMode="auto">
          <a:xfrm>
            <a:off x="6248400" y="4876800"/>
            <a:ext cx="10975975" cy="304800"/>
            <a:chOff x="0" y="0"/>
            <a:chExt cx="12655" cy="288"/>
          </a:xfrm>
        </p:grpSpPr>
        <p:sp>
          <p:nvSpPr>
            <p:cNvPr id="28702"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870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8679" name="Group 15"/>
          <p:cNvGrpSpPr>
            <a:grpSpLocks/>
          </p:cNvGrpSpPr>
          <p:nvPr/>
        </p:nvGrpSpPr>
        <p:grpSpPr bwMode="auto">
          <a:xfrm>
            <a:off x="0" y="0"/>
            <a:ext cx="9144000" cy="152400"/>
            <a:chOff x="48" y="336"/>
            <a:chExt cx="6192" cy="48"/>
          </a:xfrm>
        </p:grpSpPr>
        <p:sp>
          <p:nvSpPr>
            <p:cNvPr id="2869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70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70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8680" name="Group 26"/>
          <p:cNvGrpSpPr>
            <a:grpSpLocks/>
          </p:cNvGrpSpPr>
          <p:nvPr/>
        </p:nvGrpSpPr>
        <p:grpSpPr bwMode="auto">
          <a:xfrm>
            <a:off x="0" y="6705600"/>
            <a:ext cx="9144000" cy="152400"/>
            <a:chOff x="48" y="336"/>
            <a:chExt cx="6192" cy="48"/>
          </a:xfrm>
        </p:grpSpPr>
        <p:sp>
          <p:nvSpPr>
            <p:cNvPr id="2868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8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69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8681" name="Immagine 36"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699"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00"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01"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9702" name="Group 9"/>
          <p:cNvGrpSpPr>
            <a:grpSpLocks/>
          </p:cNvGrpSpPr>
          <p:nvPr/>
        </p:nvGrpSpPr>
        <p:grpSpPr bwMode="auto">
          <a:xfrm>
            <a:off x="6248400" y="4876800"/>
            <a:ext cx="10975975" cy="304800"/>
            <a:chOff x="0" y="0"/>
            <a:chExt cx="12655" cy="288"/>
          </a:xfrm>
        </p:grpSpPr>
        <p:sp>
          <p:nvSpPr>
            <p:cNvPr id="29726"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2972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9703" name="Group 15"/>
          <p:cNvGrpSpPr>
            <a:grpSpLocks/>
          </p:cNvGrpSpPr>
          <p:nvPr/>
        </p:nvGrpSpPr>
        <p:grpSpPr bwMode="auto">
          <a:xfrm>
            <a:off x="0" y="0"/>
            <a:ext cx="9144000" cy="152400"/>
            <a:chOff x="48" y="336"/>
            <a:chExt cx="6192" cy="48"/>
          </a:xfrm>
        </p:grpSpPr>
        <p:sp>
          <p:nvSpPr>
            <p:cNvPr id="2971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2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9704" name="Group 26"/>
          <p:cNvGrpSpPr>
            <a:grpSpLocks/>
          </p:cNvGrpSpPr>
          <p:nvPr/>
        </p:nvGrpSpPr>
        <p:grpSpPr bwMode="auto">
          <a:xfrm>
            <a:off x="0" y="6705600"/>
            <a:ext cx="9144000" cy="152400"/>
            <a:chOff x="48" y="336"/>
            <a:chExt cx="6192" cy="48"/>
          </a:xfrm>
        </p:grpSpPr>
        <p:sp>
          <p:nvSpPr>
            <p:cNvPr id="2970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0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71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9705" name="Immagine 31" descr="Picture 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2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29" name="Group 9"/>
          <p:cNvGrpSpPr>
            <a:grpSpLocks/>
          </p:cNvGrpSpPr>
          <p:nvPr/>
        </p:nvGrpSpPr>
        <p:grpSpPr bwMode="auto">
          <a:xfrm>
            <a:off x="6248400" y="4876800"/>
            <a:ext cx="10975975" cy="304800"/>
            <a:chOff x="0" y="0"/>
            <a:chExt cx="12655" cy="288"/>
          </a:xfrm>
        </p:grpSpPr>
        <p:sp>
          <p:nvSpPr>
            <p:cNvPr id="30754"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0755"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0730"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731" name="Group 15"/>
          <p:cNvGrpSpPr>
            <a:grpSpLocks/>
          </p:cNvGrpSpPr>
          <p:nvPr/>
        </p:nvGrpSpPr>
        <p:grpSpPr bwMode="auto">
          <a:xfrm>
            <a:off x="0" y="0"/>
            <a:ext cx="9144000" cy="152400"/>
            <a:chOff x="48" y="336"/>
            <a:chExt cx="6192" cy="48"/>
          </a:xfrm>
        </p:grpSpPr>
        <p:sp>
          <p:nvSpPr>
            <p:cNvPr id="30744"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5"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6"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7"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8"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9"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0"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1"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2"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53"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0732" name="Group 26"/>
          <p:cNvGrpSpPr>
            <a:grpSpLocks/>
          </p:cNvGrpSpPr>
          <p:nvPr/>
        </p:nvGrpSpPr>
        <p:grpSpPr bwMode="auto">
          <a:xfrm>
            <a:off x="0" y="6705600"/>
            <a:ext cx="9144000" cy="152400"/>
            <a:chOff x="48" y="336"/>
            <a:chExt cx="6192" cy="48"/>
          </a:xfrm>
        </p:grpSpPr>
        <p:sp>
          <p:nvSpPr>
            <p:cNvPr id="30734"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5"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6"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7"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8"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39"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0"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1"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2"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743"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0733" name="Immagine 35"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19125"/>
            <a:ext cx="9144000" cy="561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7"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8"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49"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1750"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3" name="Group 9"/>
          <p:cNvGrpSpPr>
            <a:grpSpLocks/>
          </p:cNvGrpSpPr>
          <p:nvPr/>
        </p:nvGrpSpPr>
        <p:grpSpPr bwMode="auto">
          <a:xfrm>
            <a:off x="6248400" y="4876800"/>
            <a:ext cx="10975975" cy="304800"/>
            <a:chOff x="0" y="0"/>
            <a:chExt cx="12655" cy="288"/>
          </a:xfrm>
        </p:grpSpPr>
        <p:sp>
          <p:nvSpPr>
            <p:cNvPr id="31779"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178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1754"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5" name="Group 26"/>
          <p:cNvGrpSpPr>
            <a:grpSpLocks/>
          </p:cNvGrpSpPr>
          <p:nvPr/>
        </p:nvGrpSpPr>
        <p:grpSpPr bwMode="auto">
          <a:xfrm>
            <a:off x="0" y="6705600"/>
            <a:ext cx="9144000" cy="152400"/>
            <a:chOff x="48" y="336"/>
            <a:chExt cx="6192" cy="48"/>
          </a:xfrm>
        </p:grpSpPr>
        <p:sp>
          <p:nvSpPr>
            <p:cNvPr id="3176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7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1756" name="Immagine 36" descr="Picture 2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4800"/>
            <a:ext cx="5410200" cy="626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7"/>
          <p:cNvPicPr>
            <a:picLocks noChangeAspect="1" noChangeArrowheads="1"/>
          </p:cNvPicPr>
          <p:nvPr/>
        </p:nvPicPr>
        <p:blipFill>
          <a:blip r:embed="rId7">
            <a:extLst>
              <a:ext uri="{28A0092B-C50C-407E-A947-70E740481C1C}">
                <a14:useLocalDpi xmlns:a14="http://schemas.microsoft.com/office/drawing/2010/main" val="0"/>
              </a:ext>
            </a:extLst>
          </a:blip>
          <a:srcRect l="17500" t="9375" r="41251" b="4688"/>
          <a:stretch>
            <a:fillRect/>
          </a:stretch>
        </p:blipFill>
        <p:spPr bwMode="auto">
          <a:xfrm>
            <a:off x="5527675" y="304800"/>
            <a:ext cx="3616325" cy="640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8" name="Group 15"/>
          <p:cNvGrpSpPr>
            <a:grpSpLocks/>
          </p:cNvGrpSpPr>
          <p:nvPr/>
        </p:nvGrpSpPr>
        <p:grpSpPr bwMode="auto">
          <a:xfrm>
            <a:off x="0" y="0"/>
            <a:ext cx="9144000" cy="152400"/>
            <a:chOff x="48" y="336"/>
            <a:chExt cx="6192" cy="48"/>
          </a:xfrm>
        </p:grpSpPr>
        <p:sp>
          <p:nvSpPr>
            <p:cNvPr id="3175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76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1"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2"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773"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2774" name="Group 9"/>
          <p:cNvGrpSpPr>
            <a:grpSpLocks/>
          </p:cNvGrpSpPr>
          <p:nvPr/>
        </p:nvGrpSpPr>
        <p:grpSpPr bwMode="auto">
          <a:xfrm>
            <a:off x="6248400" y="4876800"/>
            <a:ext cx="10975975" cy="304800"/>
            <a:chOff x="0" y="0"/>
            <a:chExt cx="12655" cy="288"/>
          </a:xfrm>
        </p:grpSpPr>
        <p:sp>
          <p:nvSpPr>
            <p:cNvPr id="32799"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280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32775" name="Group 15"/>
          <p:cNvGrpSpPr>
            <a:grpSpLocks/>
          </p:cNvGrpSpPr>
          <p:nvPr/>
        </p:nvGrpSpPr>
        <p:grpSpPr bwMode="auto">
          <a:xfrm>
            <a:off x="0" y="0"/>
            <a:ext cx="9144000" cy="152400"/>
            <a:chOff x="48" y="336"/>
            <a:chExt cx="6192" cy="48"/>
          </a:xfrm>
        </p:grpSpPr>
        <p:sp>
          <p:nvSpPr>
            <p:cNvPr id="3278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9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2776" name="Immagine 35"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Immagine 39" descr="Picture 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7239000"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778" name="Group 26"/>
          <p:cNvGrpSpPr>
            <a:grpSpLocks/>
          </p:cNvGrpSpPr>
          <p:nvPr/>
        </p:nvGrpSpPr>
        <p:grpSpPr bwMode="auto">
          <a:xfrm>
            <a:off x="0" y="6705600"/>
            <a:ext cx="9144000" cy="152400"/>
            <a:chOff x="48" y="336"/>
            <a:chExt cx="6192" cy="48"/>
          </a:xfrm>
        </p:grpSpPr>
        <p:sp>
          <p:nvSpPr>
            <p:cNvPr id="3277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78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79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3798" name="Group 9"/>
          <p:cNvGrpSpPr>
            <a:grpSpLocks/>
          </p:cNvGrpSpPr>
          <p:nvPr/>
        </p:nvGrpSpPr>
        <p:grpSpPr bwMode="auto">
          <a:xfrm>
            <a:off x="6248400" y="4876800"/>
            <a:ext cx="10975975" cy="304800"/>
            <a:chOff x="0" y="0"/>
            <a:chExt cx="12655" cy="288"/>
          </a:xfrm>
        </p:grpSpPr>
        <p:sp>
          <p:nvSpPr>
            <p:cNvPr id="33822"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382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3799" name="Group 15"/>
          <p:cNvGrpSpPr>
            <a:grpSpLocks/>
          </p:cNvGrpSpPr>
          <p:nvPr/>
        </p:nvGrpSpPr>
        <p:grpSpPr bwMode="auto">
          <a:xfrm>
            <a:off x="0" y="0"/>
            <a:ext cx="9144000" cy="152400"/>
            <a:chOff x="48" y="336"/>
            <a:chExt cx="6192" cy="48"/>
          </a:xfrm>
        </p:grpSpPr>
        <p:sp>
          <p:nvSpPr>
            <p:cNvPr id="3381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2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2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3800" name="Group 26"/>
          <p:cNvGrpSpPr>
            <a:grpSpLocks/>
          </p:cNvGrpSpPr>
          <p:nvPr/>
        </p:nvGrpSpPr>
        <p:grpSpPr bwMode="auto">
          <a:xfrm>
            <a:off x="0" y="6705600"/>
            <a:ext cx="9144000" cy="152400"/>
            <a:chOff x="48" y="336"/>
            <a:chExt cx="6192" cy="48"/>
          </a:xfrm>
        </p:grpSpPr>
        <p:sp>
          <p:nvSpPr>
            <p:cNvPr id="3380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0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81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3801" name="Immagine 33" descr="Picture 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73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61950" y="3182938"/>
            <a:ext cx="8458200" cy="1470025"/>
          </a:xfrm>
        </p:spPr>
        <p:txBody>
          <a:bodyPr/>
          <a:lstStyle/>
          <a:p>
            <a:r>
              <a:rPr lang="it-IT" b="1">
                <a:solidFill>
                  <a:srgbClr val="0000FF"/>
                </a:solidFill>
                <a:latin typeface="Arial" charset="0"/>
              </a:rPr>
              <a:t>GENOME SEQUENCING</a:t>
            </a:r>
            <a:br>
              <a:rPr lang="it-IT" b="1">
                <a:solidFill>
                  <a:srgbClr val="0000FF"/>
                </a:solidFill>
                <a:latin typeface="Arial" charset="0"/>
              </a:rPr>
            </a:br>
            <a:r>
              <a:rPr lang="it-IT" b="1">
                <a:solidFill>
                  <a:srgbClr val="0000FF"/>
                </a:solidFill>
                <a:latin typeface="Arial" charset="0"/>
              </a:rPr>
              <a:t>AND RESEQUENCING</a:t>
            </a:r>
            <a:br>
              <a:rPr lang="it-IT" b="1">
                <a:solidFill>
                  <a:srgbClr val="0000FF"/>
                </a:solidFill>
                <a:latin typeface="Arial" charset="0"/>
              </a:rPr>
            </a:br>
            <a:br>
              <a:rPr lang="it-IT" b="1">
                <a:solidFill>
                  <a:srgbClr val="0000FF"/>
                </a:solidFill>
                <a:latin typeface="Arial" charset="0"/>
              </a:rPr>
            </a:br>
            <a:endParaRPr lang="it-IT" b="1">
              <a:solidFill>
                <a:srgbClr val="0000FF"/>
              </a:solidFill>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20"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21"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4822" name="Group 9"/>
          <p:cNvGrpSpPr>
            <a:grpSpLocks/>
          </p:cNvGrpSpPr>
          <p:nvPr/>
        </p:nvGrpSpPr>
        <p:grpSpPr bwMode="auto">
          <a:xfrm>
            <a:off x="6248400" y="4876800"/>
            <a:ext cx="10975975" cy="304800"/>
            <a:chOff x="0" y="0"/>
            <a:chExt cx="12655" cy="288"/>
          </a:xfrm>
        </p:grpSpPr>
        <p:sp>
          <p:nvSpPr>
            <p:cNvPr id="34846"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484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4823" name="Group 15"/>
          <p:cNvGrpSpPr>
            <a:grpSpLocks/>
          </p:cNvGrpSpPr>
          <p:nvPr/>
        </p:nvGrpSpPr>
        <p:grpSpPr bwMode="auto">
          <a:xfrm>
            <a:off x="0" y="0"/>
            <a:ext cx="9144000" cy="152400"/>
            <a:chOff x="48" y="336"/>
            <a:chExt cx="6192" cy="48"/>
          </a:xfrm>
        </p:grpSpPr>
        <p:sp>
          <p:nvSpPr>
            <p:cNvPr id="3483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4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4824" name="Group 26"/>
          <p:cNvGrpSpPr>
            <a:grpSpLocks/>
          </p:cNvGrpSpPr>
          <p:nvPr/>
        </p:nvGrpSpPr>
        <p:grpSpPr bwMode="auto">
          <a:xfrm>
            <a:off x="0" y="6705600"/>
            <a:ext cx="9144000" cy="152400"/>
            <a:chOff x="48" y="336"/>
            <a:chExt cx="6192" cy="48"/>
          </a:xfrm>
        </p:grpSpPr>
        <p:sp>
          <p:nvSpPr>
            <p:cNvPr id="3482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2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83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4825" name="Immagine 31" descr="Picture 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526463"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4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5846" name="Group 9"/>
          <p:cNvGrpSpPr>
            <a:grpSpLocks/>
          </p:cNvGrpSpPr>
          <p:nvPr/>
        </p:nvGrpSpPr>
        <p:grpSpPr bwMode="auto">
          <a:xfrm>
            <a:off x="6248400" y="4876800"/>
            <a:ext cx="10975975" cy="304800"/>
            <a:chOff x="0" y="0"/>
            <a:chExt cx="12655" cy="288"/>
          </a:xfrm>
        </p:grpSpPr>
        <p:sp>
          <p:nvSpPr>
            <p:cNvPr id="35871" name="Rectangle 10"/>
            <p:cNvSpPr>
              <a:spLocks noChangeArrowheads="1"/>
            </p:cNvSpPr>
            <p:nvPr/>
          </p:nvSpPr>
          <p:spPr bwMode="auto">
            <a:xfrm>
              <a:off x="0" y="0"/>
              <a:ext cx="207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5872"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pic>
        <p:nvPicPr>
          <p:cNvPr id="35847" name="Immagine 33" descr="Picture 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6248400" cy="364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8" name="Immagine 32" descr="Picture 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0025"/>
            <a:ext cx="6400800" cy="411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9" name="Group 15"/>
          <p:cNvGrpSpPr>
            <a:grpSpLocks/>
          </p:cNvGrpSpPr>
          <p:nvPr/>
        </p:nvGrpSpPr>
        <p:grpSpPr bwMode="auto">
          <a:xfrm>
            <a:off x="0" y="0"/>
            <a:ext cx="9144000" cy="152400"/>
            <a:chOff x="48" y="336"/>
            <a:chExt cx="6192" cy="48"/>
          </a:xfrm>
        </p:grpSpPr>
        <p:sp>
          <p:nvSpPr>
            <p:cNvPr id="35861"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2"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3"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4"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5"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6"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7"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8"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9"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70"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5850" name="Group 26"/>
          <p:cNvGrpSpPr>
            <a:grpSpLocks/>
          </p:cNvGrpSpPr>
          <p:nvPr/>
        </p:nvGrpSpPr>
        <p:grpSpPr bwMode="auto">
          <a:xfrm>
            <a:off x="0" y="6705600"/>
            <a:ext cx="9144000" cy="152400"/>
            <a:chOff x="48" y="336"/>
            <a:chExt cx="6192" cy="48"/>
          </a:xfrm>
        </p:grpSpPr>
        <p:sp>
          <p:nvSpPr>
            <p:cNvPr id="35851"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2"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3"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4"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5"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6"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7"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8"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59"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860"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7"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8"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6869"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6870" name="Picture 6"/>
          <p:cNvPicPr>
            <a:picLocks noChangeAspect="1" noChangeArrowheads="1"/>
          </p:cNvPicPr>
          <p:nvPr/>
        </p:nvPicPr>
        <p:blipFill>
          <a:blip r:embed="rId2">
            <a:extLst>
              <a:ext uri="{28A0092B-C50C-407E-A947-70E740481C1C}">
                <a14:useLocalDpi xmlns:a14="http://schemas.microsoft.com/office/drawing/2010/main" val="0"/>
              </a:ext>
            </a:extLst>
          </a:blip>
          <a:srcRect l="-4599" t="10156" r="35335" b="10156"/>
          <a:stretch>
            <a:fillRect/>
          </a:stretch>
        </p:blipFill>
        <p:spPr bwMode="auto">
          <a:xfrm>
            <a:off x="10591800" y="457200"/>
            <a:ext cx="69342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1" name="Picture 7"/>
          <p:cNvPicPr>
            <a:picLocks noChangeAspect="1" noChangeArrowheads="1"/>
          </p:cNvPicPr>
          <p:nvPr/>
        </p:nvPicPr>
        <p:blipFill>
          <a:blip r:embed="rId3">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872" name="Group 8"/>
          <p:cNvGrpSpPr>
            <a:grpSpLocks/>
          </p:cNvGrpSpPr>
          <p:nvPr/>
        </p:nvGrpSpPr>
        <p:grpSpPr bwMode="auto">
          <a:xfrm>
            <a:off x="0" y="0"/>
            <a:ext cx="9144000" cy="152400"/>
            <a:chOff x="48" y="336"/>
            <a:chExt cx="6192" cy="48"/>
          </a:xfrm>
        </p:grpSpPr>
        <p:sp>
          <p:nvSpPr>
            <p:cNvPr id="36885"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6"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7"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8"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9"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0"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1"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2"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3"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94"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6873" name="Group 19"/>
          <p:cNvGrpSpPr>
            <a:grpSpLocks/>
          </p:cNvGrpSpPr>
          <p:nvPr/>
        </p:nvGrpSpPr>
        <p:grpSpPr bwMode="auto">
          <a:xfrm>
            <a:off x="0" y="6705600"/>
            <a:ext cx="9144000" cy="152400"/>
            <a:chOff x="48" y="336"/>
            <a:chExt cx="6192" cy="48"/>
          </a:xfrm>
        </p:grpSpPr>
        <p:sp>
          <p:nvSpPr>
            <p:cNvPr id="36875"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6"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7"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8"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79"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0"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1"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2"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3"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884"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6874" name="Immagine 29" descr="Picture 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1138"/>
            <a:ext cx="9144000" cy="643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5"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6"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8917"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38918"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919" name="Group 8"/>
          <p:cNvGrpSpPr>
            <a:grpSpLocks/>
          </p:cNvGrpSpPr>
          <p:nvPr/>
        </p:nvGrpSpPr>
        <p:grpSpPr bwMode="auto">
          <a:xfrm>
            <a:off x="0" y="0"/>
            <a:ext cx="9144000" cy="152400"/>
            <a:chOff x="48" y="336"/>
            <a:chExt cx="6192" cy="48"/>
          </a:xfrm>
        </p:grpSpPr>
        <p:sp>
          <p:nvSpPr>
            <p:cNvPr id="38933"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4"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5"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6"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7"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8"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9"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0"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1"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2"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8920" name="Group 19"/>
          <p:cNvGrpSpPr>
            <a:grpSpLocks/>
          </p:cNvGrpSpPr>
          <p:nvPr/>
        </p:nvGrpSpPr>
        <p:grpSpPr bwMode="auto">
          <a:xfrm>
            <a:off x="0" y="6705600"/>
            <a:ext cx="9144000" cy="152400"/>
            <a:chOff x="48" y="336"/>
            <a:chExt cx="6192" cy="48"/>
          </a:xfrm>
        </p:grpSpPr>
        <p:sp>
          <p:nvSpPr>
            <p:cNvPr id="38923"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4"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5"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6"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7"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8"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9"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0"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1"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2"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8921" name="Immagine 29" descr="Picture 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0375"/>
            <a:ext cx="9144000" cy="593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2" name="Immagin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2438400" cy="167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9938" name="Immagine 31" descr="Picture 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42912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Immagine 32" descr="Picture 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3238"/>
            <a:ext cx="8001000" cy="457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1"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2"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39943"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9944" name="Group 10"/>
          <p:cNvGrpSpPr>
            <a:grpSpLocks/>
          </p:cNvGrpSpPr>
          <p:nvPr/>
        </p:nvGrpSpPr>
        <p:grpSpPr bwMode="auto">
          <a:xfrm>
            <a:off x="0" y="0"/>
            <a:ext cx="9144000" cy="152400"/>
            <a:chOff x="48" y="336"/>
            <a:chExt cx="6192" cy="48"/>
          </a:xfrm>
        </p:grpSpPr>
        <p:sp>
          <p:nvSpPr>
            <p:cNvPr id="39956" name="Rectangle 11"/>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7" name="Rectangle 12"/>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8" name="Rectangle 13"/>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9" name="Rectangle 14"/>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0" name="Rectangle 15"/>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1" name="Rectangle 16"/>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2" name="Rectangle 17"/>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3" name="Rectangle 18"/>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4" name="Rectangle 19"/>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65" name="Rectangle 20"/>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9945" name="Group 21"/>
          <p:cNvGrpSpPr>
            <a:grpSpLocks/>
          </p:cNvGrpSpPr>
          <p:nvPr/>
        </p:nvGrpSpPr>
        <p:grpSpPr bwMode="auto">
          <a:xfrm>
            <a:off x="0" y="6705600"/>
            <a:ext cx="9144000" cy="152400"/>
            <a:chOff x="48" y="336"/>
            <a:chExt cx="6192" cy="48"/>
          </a:xfrm>
        </p:grpSpPr>
        <p:sp>
          <p:nvSpPr>
            <p:cNvPr id="39946" name="Rectangle 22"/>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7" name="Rectangle 23"/>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24"/>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25"/>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0" name="Rectangle 26"/>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1" name="Rectangle 27"/>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Rectangle 28"/>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3" name="Rectangle 29"/>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4" name="Rectangle 30"/>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955" name="Rectangle 31"/>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976563"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3" name="Rectangle 3"/>
          <p:cNvSpPr>
            <a:spLocks noChangeArrowheads="1"/>
          </p:cNvSpPr>
          <p:nvPr/>
        </p:nvSpPr>
        <p:spPr bwMode="auto">
          <a:xfrm>
            <a:off x="3028950" y="13716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4" name="Rectangle 4"/>
          <p:cNvSpPr>
            <a:spLocks noChangeArrowheads="1"/>
          </p:cNvSpPr>
          <p:nvPr/>
        </p:nvSpPr>
        <p:spPr bwMode="auto">
          <a:xfrm>
            <a:off x="3090863" y="142875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sp>
        <p:nvSpPr>
          <p:cNvPr id="40965" name="Rectangle 5"/>
          <p:cNvSpPr>
            <a:spLocks noChangeArrowheads="1"/>
          </p:cNvSpPr>
          <p:nvPr/>
        </p:nvSpPr>
        <p:spPr bwMode="auto">
          <a:xfrm>
            <a:off x="2967038" y="131921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40966"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0967" name="Group 8"/>
          <p:cNvGrpSpPr>
            <a:grpSpLocks/>
          </p:cNvGrpSpPr>
          <p:nvPr/>
        </p:nvGrpSpPr>
        <p:grpSpPr bwMode="auto">
          <a:xfrm>
            <a:off x="0" y="0"/>
            <a:ext cx="9144000" cy="152400"/>
            <a:chOff x="48" y="336"/>
            <a:chExt cx="6192" cy="48"/>
          </a:xfrm>
        </p:grpSpPr>
        <p:sp>
          <p:nvSpPr>
            <p:cNvPr id="40980"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1"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2"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3"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4"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5"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6"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7"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8"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89"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0968" name="Group 19"/>
          <p:cNvGrpSpPr>
            <a:grpSpLocks/>
          </p:cNvGrpSpPr>
          <p:nvPr/>
        </p:nvGrpSpPr>
        <p:grpSpPr bwMode="auto">
          <a:xfrm>
            <a:off x="0" y="6705600"/>
            <a:ext cx="9144000" cy="152400"/>
            <a:chOff x="48" y="336"/>
            <a:chExt cx="6192" cy="48"/>
          </a:xfrm>
        </p:grpSpPr>
        <p:sp>
          <p:nvSpPr>
            <p:cNvPr id="40970"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1"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2"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3"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4"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5"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6"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7"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8"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979"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40969" name="Immagine 30" descr="Picture 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9144000" cy="6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6200" y="228600"/>
            <a:ext cx="6400800" cy="2225675"/>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a:solidFill>
                  <a:schemeClr val="tx2"/>
                </a:solidFill>
              </a:rPr>
              <a:t>3 milioni di basi in formato testo = nessuna utilita</a:t>
            </a:r>
            <a:r>
              <a:rPr lang="ja-JP" altLang="it-IT" sz="2000">
                <a:solidFill>
                  <a:schemeClr val="tx2"/>
                </a:solidFill>
              </a:rPr>
              <a:t>’</a:t>
            </a:r>
            <a:endParaRPr lang="it-IT" altLang="ja-JP" sz="2000">
              <a:solidFill>
                <a:schemeClr val="tx2"/>
              </a:solidFill>
            </a:endParaRPr>
          </a:p>
          <a:p>
            <a:pPr eaLnBrk="1" hangingPunct="1"/>
            <a:r>
              <a:rPr lang="it-IT" sz="2000">
                <a:solidFill>
                  <a:schemeClr val="tx2"/>
                </a:solidFill>
              </a:rPr>
              <a:t>Servono:</a:t>
            </a:r>
          </a:p>
          <a:p>
            <a:pPr eaLnBrk="1" hangingPunct="1">
              <a:buFontTx/>
              <a:buChar char="•"/>
            </a:pPr>
            <a:r>
              <a:rPr lang="it-IT" sz="2000">
                <a:solidFill>
                  <a:schemeClr val="tx2"/>
                </a:solidFill>
              </a:rPr>
              <a:t>Annotazione dell</a:t>
            </a:r>
            <a:r>
              <a:rPr lang="ja-JP" altLang="it-IT" sz="2000">
                <a:solidFill>
                  <a:schemeClr val="tx2"/>
                </a:solidFill>
              </a:rPr>
              <a:t>’</a:t>
            </a:r>
            <a:r>
              <a:rPr lang="it-IT" altLang="ja-JP" sz="2000">
                <a:solidFill>
                  <a:schemeClr val="tx2"/>
                </a:solidFill>
              </a:rPr>
              <a:t>informazione sulla sequenza</a:t>
            </a:r>
          </a:p>
          <a:p>
            <a:pPr eaLnBrk="1" hangingPunct="1">
              <a:buFontTx/>
              <a:buChar char="•"/>
            </a:pPr>
            <a:r>
              <a:rPr lang="it-IT" sz="2000">
                <a:solidFill>
                  <a:schemeClr val="tx2"/>
                </a:solidFill>
              </a:rPr>
              <a:t>Possibilita</a:t>
            </a:r>
            <a:r>
              <a:rPr lang="ja-JP" altLang="it-IT" sz="2000">
                <a:solidFill>
                  <a:schemeClr val="tx2"/>
                </a:solidFill>
              </a:rPr>
              <a:t>’</a:t>
            </a:r>
            <a:r>
              <a:rPr lang="it-IT" altLang="ja-JP" sz="2000">
                <a:solidFill>
                  <a:schemeClr val="tx2"/>
                </a:solidFill>
              </a:rPr>
              <a:t> di recuperare velocemente la sequenza di regioni specifiche del genoma in base a criteri di </a:t>
            </a:r>
          </a:p>
          <a:p>
            <a:pPr lvl="1" eaLnBrk="1" hangingPunct="1">
              <a:buFontTx/>
              <a:buChar char="•"/>
            </a:pPr>
            <a:r>
              <a:rPr lang="it-IT" sz="2000">
                <a:solidFill>
                  <a:schemeClr val="tx2"/>
                </a:solidFill>
              </a:rPr>
              <a:t> Contenuto di informazione</a:t>
            </a:r>
          </a:p>
          <a:p>
            <a:pPr lvl="1" eaLnBrk="1" hangingPunct="1">
              <a:buFontTx/>
              <a:buChar char="•"/>
            </a:pPr>
            <a:r>
              <a:rPr lang="it-IT" sz="2000">
                <a:solidFill>
                  <a:schemeClr val="tx2"/>
                </a:solidFill>
              </a:rPr>
              <a:t> Caratteristiche di sequenza</a:t>
            </a:r>
            <a:endParaRPr lang="it-IT" sz="2000">
              <a:latin typeface="Times New Roman" charset="0"/>
            </a:endParaRPr>
          </a:p>
        </p:txBody>
      </p:sp>
      <p:sp>
        <p:nvSpPr>
          <p:cNvPr id="41987" name="Text Box 3"/>
          <p:cNvSpPr txBox="1">
            <a:spLocks noChangeArrowheads="1"/>
          </p:cNvSpPr>
          <p:nvPr/>
        </p:nvSpPr>
        <p:spPr bwMode="auto">
          <a:xfrm>
            <a:off x="6553200" y="228600"/>
            <a:ext cx="2514600" cy="6370638"/>
          </a:xfrm>
          <a:prstGeom prst="rect">
            <a:avLst/>
          </a:prstGeom>
          <a:solidFill>
            <a:srgbClr val="FFFF9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1905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it-IT" sz="2000" b="1"/>
              <a:t>Genomi </a:t>
            </a:r>
          </a:p>
          <a:p>
            <a:pPr eaLnBrk="1" hangingPunct="1">
              <a:lnSpc>
                <a:spcPct val="90000"/>
              </a:lnSpc>
            </a:pPr>
            <a:r>
              <a:rPr lang="it-IT" sz="2000" b="1"/>
              <a:t>disponibili</a:t>
            </a:r>
          </a:p>
          <a:p>
            <a:pPr eaLnBrk="1" hangingPunct="1"/>
            <a:endParaRPr lang="it-IT" sz="800">
              <a:latin typeface="Arial Unicode MS" charset="0"/>
            </a:endParaRPr>
          </a:p>
          <a:p>
            <a:pPr eaLnBrk="1" hangingPunct="1"/>
            <a:r>
              <a:rPr lang="it-IT" sz="2000">
                <a:latin typeface="Arial Unicode MS" charset="0"/>
              </a:rPr>
              <a:t>Human</a:t>
            </a:r>
          </a:p>
          <a:p>
            <a:pPr lvl="1" eaLnBrk="1" hangingPunct="1"/>
            <a:r>
              <a:rPr lang="it-IT" sz="1600" b="1">
                <a:solidFill>
                  <a:schemeClr val="tx2"/>
                </a:solidFill>
              </a:rPr>
              <a:t>Homo sapiens assembly</a:t>
            </a:r>
          </a:p>
          <a:p>
            <a:pPr lvl="1" eaLnBrk="1" hangingPunct="1">
              <a:buFontTx/>
              <a:buChar char="•"/>
            </a:pPr>
            <a:r>
              <a:rPr lang="it-IT" sz="1600">
                <a:solidFill>
                  <a:schemeClr val="tx2"/>
                </a:solidFill>
              </a:rPr>
              <a:t> 99% delle regioni contenenti geni</a:t>
            </a:r>
          </a:p>
          <a:p>
            <a:pPr lvl="1" eaLnBrk="1" hangingPunct="1">
              <a:buFontTx/>
              <a:buChar char="•"/>
            </a:pPr>
            <a:r>
              <a:rPr lang="it-IT" sz="1600">
                <a:solidFill>
                  <a:schemeClr val="tx2"/>
                </a:solidFill>
              </a:rPr>
              <a:t> accuratezza 99.99% </a:t>
            </a:r>
          </a:p>
          <a:p>
            <a:pPr lvl="1" eaLnBrk="1" hangingPunct="1">
              <a:buFontTx/>
              <a:buChar char="•"/>
            </a:pPr>
            <a:r>
              <a:rPr lang="it-IT" sz="1600">
                <a:solidFill>
                  <a:schemeClr val="tx2"/>
                </a:solidFill>
              </a:rPr>
              <a:t> 2.84 Gb finite </a:t>
            </a:r>
            <a:r>
              <a:rPr lang="ja-JP" altLang="it-IT" sz="1600">
                <a:solidFill>
                  <a:schemeClr val="tx2"/>
                </a:solidFill>
              </a:rPr>
              <a:t>“</a:t>
            </a:r>
            <a:r>
              <a:rPr lang="it-IT" altLang="ja-JP" sz="1600">
                <a:solidFill>
                  <a:schemeClr val="tx2"/>
                </a:solidFill>
              </a:rPr>
              <a:t>highly contiguous</a:t>
            </a:r>
            <a:r>
              <a:rPr lang="ja-JP" altLang="it-IT" sz="1600">
                <a:solidFill>
                  <a:schemeClr val="tx2"/>
                </a:solidFill>
              </a:rPr>
              <a:t>”</a:t>
            </a:r>
            <a:endParaRPr lang="it-IT" altLang="ja-JP" sz="1600">
              <a:solidFill>
                <a:schemeClr val="tx2"/>
              </a:solidFill>
              <a:latin typeface="Arial Unicode MS" charset="0"/>
            </a:endParaRPr>
          </a:p>
          <a:p>
            <a:pPr eaLnBrk="1" fontAlgn="b" hangingPunct="1"/>
            <a:r>
              <a:rPr lang="it-IT" sz="2000" b="1">
                <a:solidFill>
                  <a:srgbClr val="003366"/>
                </a:solidFill>
              </a:rPr>
              <a:t>Species</a:t>
            </a:r>
          </a:p>
          <a:p>
            <a:pPr eaLnBrk="1" fontAlgn="b" hangingPunct="1"/>
            <a:r>
              <a:rPr lang="it-IT" sz="1200" i="1"/>
              <a:t>A. gambiae</a:t>
            </a:r>
          </a:p>
          <a:p>
            <a:pPr eaLnBrk="1" fontAlgn="b" hangingPunct="1"/>
            <a:r>
              <a:rPr lang="it-IT" sz="1200" i="1"/>
              <a:t>A. mellifera</a:t>
            </a:r>
          </a:p>
          <a:p>
            <a:pPr eaLnBrk="1" fontAlgn="b" hangingPunct="1"/>
            <a:r>
              <a:rPr lang="it-IT" sz="1200" i="1"/>
              <a:t>C. briggsae</a:t>
            </a:r>
          </a:p>
          <a:p>
            <a:pPr eaLnBrk="1" fontAlgn="b" hangingPunct="1"/>
            <a:r>
              <a:rPr lang="it-IT" sz="1200" i="1"/>
              <a:t>C. elegans</a:t>
            </a:r>
          </a:p>
          <a:p>
            <a:pPr eaLnBrk="1" fontAlgn="b" hangingPunct="1"/>
            <a:r>
              <a:rPr lang="it-IT" sz="1200" i="1"/>
              <a:t>C. intestinalis</a:t>
            </a:r>
          </a:p>
          <a:p>
            <a:pPr eaLnBrk="1" fontAlgn="b" hangingPunct="1"/>
            <a:r>
              <a:rPr lang="it-IT" sz="1200"/>
              <a:t>Chicken</a:t>
            </a:r>
          </a:p>
          <a:p>
            <a:pPr eaLnBrk="1" fontAlgn="b" hangingPunct="1"/>
            <a:r>
              <a:rPr lang="it-IT" sz="1200"/>
              <a:t>Chimp</a:t>
            </a:r>
          </a:p>
          <a:p>
            <a:pPr eaLnBrk="1" fontAlgn="b" hangingPunct="1"/>
            <a:r>
              <a:rPr lang="it-IT" sz="1200"/>
              <a:t>Cow</a:t>
            </a:r>
          </a:p>
          <a:p>
            <a:pPr eaLnBrk="1" fontAlgn="b" hangingPunct="1"/>
            <a:r>
              <a:rPr lang="it-IT" sz="1200" i="1"/>
              <a:t>D. ananassae</a:t>
            </a:r>
          </a:p>
          <a:p>
            <a:pPr eaLnBrk="1" fontAlgn="b" hangingPunct="1"/>
            <a:r>
              <a:rPr lang="it-IT" sz="1200" i="1"/>
              <a:t>D. erecta</a:t>
            </a:r>
          </a:p>
          <a:p>
            <a:pPr eaLnBrk="1" fontAlgn="b" hangingPunct="1"/>
            <a:r>
              <a:rPr lang="it-IT" sz="1200" i="1"/>
              <a:t>D. grimshawi</a:t>
            </a:r>
          </a:p>
          <a:p>
            <a:pPr eaLnBrk="1" fontAlgn="b" hangingPunct="1"/>
            <a:r>
              <a:rPr lang="it-IT" sz="1200" i="1"/>
              <a:t>D. melanogaster</a:t>
            </a:r>
          </a:p>
          <a:p>
            <a:pPr eaLnBrk="1" fontAlgn="b" hangingPunct="1"/>
            <a:r>
              <a:rPr lang="it-IT" sz="1200" i="1"/>
              <a:t>D. mojavensis</a:t>
            </a:r>
          </a:p>
          <a:p>
            <a:pPr eaLnBrk="1" fontAlgn="b" hangingPunct="1"/>
            <a:r>
              <a:rPr lang="it-IT" sz="1200" i="1"/>
              <a:t>D. persimilis</a:t>
            </a:r>
          </a:p>
          <a:p>
            <a:pPr eaLnBrk="1" fontAlgn="b" hangingPunct="1"/>
            <a:r>
              <a:rPr lang="it-IT" sz="1200" i="1"/>
              <a:t>D. pseudoobscura</a:t>
            </a:r>
          </a:p>
          <a:p>
            <a:pPr eaLnBrk="1" fontAlgn="b" hangingPunct="1"/>
            <a:r>
              <a:rPr lang="it-IT" sz="1200" i="1"/>
              <a:t>D. sechellia</a:t>
            </a:r>
          </a:p>
          <a:p>
            <a:pPr eaLnBrk="1" fontAlgn="b" hangingPunct="1"/>
            <a:r>
              <a:rPr lang="it-IT" sz="1200" i="1"/>
              <a:t>D. simulans</a:t>
            </a:r>
          </a:p>
          <a:p>
            <a:pPr eaLnBrk="1" fontAlgn="b" hangingPunct="1"/>
            <a:r>
              <a:rPr lang="it-IT" sz="1200" i="1"/>
              <a:t>D. virilis</a:t>
            </a:r>
          </a:p>
        </p:txBody>
      </p:sp>
      <p:sp>
        <p:nvSpPr>
          <p:cNvPr id="41988" name="Text Box 4"/>
          <p:cNvSpPr txBox="1">
            <a:spLocks noChangeArrowheads="1"/>
          </p:cNvSpPr>
          <p:nvPr/>
        </p:nvSpPr>
        <p:spPr bwMode="auto">
          <a:xfrm>
            <a:off x="0" y="609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a:latin typeface="Times New Roman" charset="0"/>
            </a:endParaRPr>
          </a:p>
        </p:txBody>
      </p:sp>
      <p:sp>
        <p:nvSpPr>
          <p:cNvPr id="41989" name="Rectangle 5"/>
          <p:cNvSpPr>
            <a:spLocks noChangeArrowheads="1"/>
          </p:cNvSpPr>
          <p:nvPr/>
        </p:nvSpPr>
        <p:spPr bwMode="auto">
          <a:xfrm>
            <a:off x="76200" y="2514600"/>
            <a:ext cx="6400800" cy="4054475"/>
          </a:xfrm>
          <a:prstGeom prst="rect">
            <a:avLst/>
          </a:prstGeom>
          <a:solidFill>
            <a:srgbClr val="FFDDF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1" algn="ctr"/>
            <a:r>
              <a:rPr lang="it-IT" sz="2800">
                <a:solidFill>
                  <a:srgbClr val="FF0000"/>
                </a:solidFill>
              </a:rPr>
              <a:t>UCSC Genome Browser</a:t>
            </a:r>
            <a:r>
              <a:rPr lang="it-IT" sz="1200"/>
              <a:t> </a:t>
            </a:r>
          </a:p>
          <a:p>
            <a:endParaRPr lang="it-IT" sz="1200"/>
          </a:p>
          <a:p>
            <a:r>
              <a:rPr lang="it-IT" sz="2000"/>
              <a:t>Sistema per la </a:t>
            </a:r>
            <a:r>
              <a:rPr lang="ja-JP" altLang="it-IT" sz="2000"/>
              <a:t>“</a:t>
            </a:r>
            <a:r>
              <a:rPr lang="it-IT" altLang="ja-JP" sz="2000"/>
              <a:t>navigazione</a:t>
            </a:r>
            <a:r>
              <a:rPr lang="ja-JP" altLang="it-IT" sz="2000"/>
              <a:t>”</a:t>
            </a:r>
            <a:r>
              <a:rPr lang="it-IT" altLang="ja-JP" sz="2000"/>
              <a:t> della sequenza e dell</a:t>
            </a:r>
            <a:r>
              <a:rPr lang="ja-JP" altLang="it-IT" sz="2000"/>
              <a:t>’</a:t>
            </a:r>
            <a:r>
              <a:rPr lang="it-IT" altLang="ja-JP" sz="2000"/>
              <a:t>annotazione di genomi, che permette la visualizzazione dell</a:t>
            </a:r>
            <a:r>
              <a:rPr lang="ja-JP" altLang="it-IT" sz="2000"/>
              <a:t>’</a:t>
            </a:r>
            <a:r>
              <a:rPr lang="it-IT" altLang="ja-JP" sz="2000"/>
              <a:t>informazione a </a:t>
            </a:r>
            <a:r>
              <a:rPr lang="ja-JP" altLang="it-IT" sz="2000"/>
              <a:t>“</a:t>
            </a:r>
            <a:r>
              <a:rPr lang="it-IT" altLang="ja-JP" sz="2000"/>
              <a:t>diverso ingrandimento</a:t>
            </a:r>
            <a:r>
              <a:rPr lang="ja-JP" altLang="it-IT" sz="2000"/>
              <a:t>”</a:t>
            </a:r>
            <a:r>
              <a:rPr lang="it-IT" altLang="ja-JP" sz="2000"/>
              <a:t> ed il recupero di porzioni di sequenza con associate le informazioni di annotazione, come:</a:t>
            </a:r>
          </a:p>
          <a:p>
            <a:r>
              <a:rPr lang="it-IT" sz="2000"/>
              <a:t>Geni noti e geni predetti</a:t>
            </a:r>
          </a:p>
          <a:p>
            <a:r>
              <a:rPr lang="it-IT" sz="2000"/>
              <a:t>ESTs, mRNAs</a:t>
            </a:r>
          </a:p>
          <a:p>
            <a:r>
              <a:rPr lang="it-IT" sz="2000"/>
              <a:t>Isole CpG</a:t>
            </a:r>
          </a:p>
          <a:p>
            <a:r>
              <a:rPr lang="it-IT" sz="2000"/>
              <a:t>assembly gaps e coverage, bande cromosomiche</a:t>
            </a:r>
          </a:p>
          <a:p>
            <a:r>
              <a:rPr lang="it-IT" sz="2000"/>
              <a:t>Omologia con altri genomi</a:t>
            </a:r>
          </a:p>
          <a:p>
            <a:r>
              <a:rPr lang="it-IT" sz="2000"/>
              <a:t>…</a:t>
            </a:r>
          </a:p>
        </p:txBody>
      </p:sp>
      <p:grpSp>
        <p:nvGrpSpPr>
          <p:cNvPr id="41990" name="Group 6"/>
          <p:cNvGrpSpPr>
            <a:grpSpLocks/>
          </p:cNvGrpSpPr>
          <p:nvPr/>
        </p:nvGrpSpPr>
        <p:grpSpPr bwMode="auto">
          <a:xfrm>
            <a:off x="0" y="0"/>
            <a:ext cx="9144000" cy="152400"/>
            <a:chOff x="48" y="336"/>
            <a:chExt cx="6192" cy="48"/>
          </a:xfrm>
        </p:grpSpPr>
        <p:sp>
          <p:nvSpPr>
            <p:cNvPr id="42003" name="Rectangle 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4" name="Rectangle 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5" name="Rectangle 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6" name="Rectangle 1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7" name="Rectangle 1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8" name="Rectangle 1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9" name="Rectangle 1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10" name="Rectangle 1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11" name="Rectangle 1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12" name="Rectangle 1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1991" name="Group 17"/>
          <p:cNvGrpSpPr>
            <a:grpSpLocks/>
          </p:cNvGrpSpPr>
          <p:nvPr/>
        </p:nvGrpSpPr>
        <p:grpSpPr bwMode="auto">
          <a:xfrm>
            <a:off x="0" y="6705600"/>
            <a:ext cx="9144000" cy="152400"/>
            <a:chOff x="48" y="336"/>
            <a:chExt cx="6192" cy="48"/>
          </a:xfrm>
        </p:grpSpPr>
        <p:sp>
          <p:nvSpPr>
            <p:cNvPr id="41993" name="Rectangle 18"/>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4" name="Rectangle 19"/>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5" name="Rectangle 20"/>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6" name="Rectangle 21"/>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7" name="Rectangle 22"/>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8" name="Rectangle 23"/>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999" name="Rectangle 24"/>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0" name="Rectangle 25"/>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1" name="Rectangle 26"/>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002" name="Rectangle 27"/>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41992" name="Text Box 28"/>
          <p:cNvSpPr txBox="1">
            <a:spLocks noChangeArrowheads="1"/>
          </p:cNvSpPr>
          <p:nvPr/>
        </p:nvSpPr>
        <p:spPr bwMode="auto">
          <a:xfrm>
            <a:off x="7924800" y="3200400"/>
            <a:ext cx="1371600" cy="336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 hangingPunct="1"/>
            <a:r>
              <a:rPr lang="it-IT" sz="1300" i="1"/>
              <a:t>D. yakuba</a:t>
            </a:r>
          </a:p>
          <a:p>
            <a:pPr eaLnBrk="1" fontAlgn="b" hangingPunct="1"/>
            <a:r>
              <a:rPr lang="it-IT" sz="1300"/>
              <a:t>Dog</a:t>
            </a:r>
          </a:p>
          <a:p>
            <a:pPr eaLnBrk="1" fontAlgn="b" hangingPunct="1"/>
            <a:r>
              <a:rPr lang="it-IT" sz="1300"/>
              <a:t>Fugu</a:t>
            </a:r>
          </a:p>
          <a:p>
            <a:pPr eaLnBrk="1" fontAlgn="b" hangingPunct="1"/>
            <a:r>
              <a:rPr lang="it-IT" sz="1300"/>
              <a:t>Human</a:t>
            </a:r>
          </a:p>
          <a:p>
            <a:pPr eaLnBrk="1" fontAlgn="b" hangingPunct="1"/>
            <a:r>
              <a:rPr lang="it-IT" sz="1300"/>
              <a:t>Mouse</a:t>
            </a:r>
          </a:p>
          <a:p>
            <a:pPr eaLnBrk="1" fontAlgn="b" hangingPunct="1"/>
            <a:r>
              <a:rPr lang="it-IT" sz="1300"/>
              <a:t>Opossum</a:t>
            </a:r>
          </a:p>
          <a:p>
            <a:pPr eaLnBrk="1" fontAlgn="b" hangingPunct="1"/>
            <a:r>
              <a:rPr lang="it-IT" sz="1300"/>
              <a:t>Rat</a:t>
            </a:r>
          </a:p>
          <a:p>
            <a:pPr eaLnBrk="1" fontAlgn="b" hangingPunct="1"/>
            <a:r>
              <a:rPr lang="it-IT" sz="1300"/>
              <a:t>Rhesus</a:t>
            </a:r>
          </a:p>
          <a:p>
            <a:pPr eaLnBrk="1" fontAlgn="b" hangingPunct="1"/>
            <a:r>
              <a:rPr lang="it-IT" sz="1300" i="1"/>
              <a:t>S. purpuratus</a:t>
            </a:r>
          </a:p>
          <a:p>
            <a:pPr eaLnBrk="1" fontAlgn="b" hangingPunct="1"/>
            <a:r>
              <a:rPr lang="it-IT" sz="1300"/>
              <a:t>SARS</a:t>
            </a:r>
          </a:p>
          <a:p>
            <a:pPr eaLnBrk="1" fontAlgn="b" hangingPunct="1"/>
            <a:r>
              <a:rPr lang="it-IT" sz="1300"/>
              <a:t>Tetraodon</a:t>
            </a:r>
          </a:p>
          <a:p>
            <a:pPr eaLnBrk="1" fontAlgn="b" hangingPunct="1"/>
            <a:r>
              <a:rPr lang="it-IT" sz="1300" i="1"/>
              <a:t>X. tropicalis</a:t>
            </a:r>
          </a:p>
          <a:p>
            <a:pPr eaLnBrk="1" fontAlgn="b" hangingPunct="1"/>
            <a:r>
              <a:rPr lang="it-IT" sz="1300"/>
              <a:t>Yeast</a:t>
            </a:r>
          </a:p>
          <a:p>
            <a:pPr eaLnBrk="1" fontAlgn="b" hangingPunct="1"/>
            <a:r>
              <a:rPr lang="it-IT" sz="1300"/>
              <a:t>Zebrafish</a:t>
            </a:r>
          </a:p>
          <a:p>
            <a:pPr eaLnBrk="1" fontAlgn="b" hangingPunct="1"/>
            <a:endParaRPr lang="it-IT" sz="1300">
              <a:latin typeface="Times New Roman" charset="0"/>
            </a:endParaRPr>
          </a:p>
          <a:p>
            <a:pPr eaLnBrk="1" hangingPunct="1">
              <a:spcBef>
                <a:spcPct val="50000"/>
              </a:spcBef>
            </a:pPr>
            <a:endParaRPr lang="it-IT" sz="1300">
              <a:latin typeface="Times New Roman"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319088"/>
            <a:ext cx="9144000" cy="6157912"/>
          </a:xfrm>
          <a:prstGeom prst="rect">
            <a:avLst/>
          </a:prstGeom>
          <a:solidFill>
            <a:srgbClr val="FFDDF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90500" lvl="1"/>
            <a:r>
              <a:rPr lang="it-IT" sz="2800">
                <a:solidFill>
                  <a:srgbClr val="FF0000"/>
                </a:solidFill>
              </a:rPr>
              <a:t>UCSC Genome Browser</a:t>
            </a:r>
          </a:p>
          <a:p>
            <a:pPr marL="190500" lvl="1"/>
            <a:r>
              <a:rPr lang="it-IT" sz="2000"/>
              <a:t>Molte possibilita</a:t>
            </a:r>
            <a:r>
              <a:rPr lang="ja-JP" altLang="it-IT" sz="2000"/>
              <a:t>’</a:t>
            </a:r>
            <a:r>
              <a:rPr lang="it-IT" altLang="ja-JP" sz="2000"/>
              <a:t> per la ricerca di una regione specifica:</a:t>
            </a:r>
          </a:p>
          <a:p>
            <a:pPr>
              <a:buFontTx/>
              <a:buChar char="•"/>
            </a:pPr>
            <a:r>
              <a:rPr lang="it-IT" sz="2000"/>
              <a:t> chr7 			un cromosoma intero</a:t>
            </a:r>
          </a:p>
          <a:p>
            <a:pPr>
              <a:buFontTx/>
              <a:buChar char="•"/>
            </a:pPr>
            <a:r>
              <a:rPr lang="it-IT" sz="2000"/>
              <a:t> 20p13 		una regione (banda p13 del cr. 20)</a:t>
            </a:r>
          </a:p>
          <a:p>
            <a:pPr>
              <a:buFontTx/>
              <a:buChar char="•"/>
            </a:pPr>
            <a:r>
              <a:rPr lang="it-IT" sz="2000"/>
              <a:t> chr3:1-1000000 	il primo milione di basi del cr. 3 dal ptel</a:t>
            </a:r>
          </a:p>
          <a:p>
            <a:pPr>
              <a:buFontTx/>
              <a:buChar char="•"/>
            </a:pPr>
            <a:r>
              <a:rPr lang="it-IT" sz="2000"/>
              <a:t> D16S3046 		regione intorno al marcatore (100,000 basi per lato)</a:t>
            </a:r>
          </a:p>
          <a:p>
            <a:pPr>
              <a:buFontTx/>
              <a:buChar char="•"/>
            </a:pPr>
            <a:r>
              <a:rPr lang="it-IT" sz="2000"/>
              <a:t> RH18061;RH80175 	regione tra i due marcatori</a:t>
            </a:r>
          </a:p>
          <a:p>
            <a:pPr>
              <a:buFontTx/>
              <a:buChar char="•"/>
            </a:pPr>
            <a:r>
              <a:rPr lang="it-IT" sz="2000"/>
              <a:t> AA205474 		regione genomica che si allinea con la sequenza con 			questo GB accession number</a:t>
            </a:r>
          </a:p>
          <a:p>
            <a:pPr>
              <a:buFontTx/>
              <a:buChar char="•"/>
            </a:pPr>
            <a:r>
              <a:rPr lang="it-IT" sz="2000"/>
              <a:t> PRNP 		regione del genoma che comprende il gene PRNP </a:t>
            </a:r>
          </a:p>
          <a:p>
            <a:pPr>
              <a:buFontTx/>
              <a:buChar char="•"/>
            </a:pPr>
            <a:r>
              <a:rPr lang="it-IT" sz="2000"/>
              <a:t> NM_017414</a:t>
            </a:r>
          </a:p>
          <a:p>
            <a:pPr>
              <a:buFontTx/>
              <a:buChar char="•"/>
            </a:pPr>
            <a:r>
              <a:rPr lang="it-IT" sz="2000"/>
              <a:t> NP_059110 	</a:t>
            </a:r>
          </a:p>
          <a:p>
            <a:pPr>
              <a:buFontTx/>
              <a:buChar char="•"/>
            </a:pPr>
            <a:r>
              <a:rPr lang="it-IT" sz="2000"/>
              <a:t> 11274 --&gt; (LLID) </a:t>
            </a:r>
          </a:p>
          <a:p>
            <a:pPr>
              <a:buFontTx/>
              <a:buChar char="•"/>
            </a:pPr>
            <a:endParaRPr lang="it-IT" sz="1000"/>
          </a:p>
          <a:p>
            <a:r>
              <a:rPr lang="it-IT" sz="2000"/>
              <a:t> --&gt; Oppure di liste di regioni:</a:t>
            </a:r>
          </a:p>
          <a:p>
            <a:pPr>
              <a:buFontTx/>
              <a:buChar char="•"/>
            </a:pPr>
            <a:r>
              <a:rPr lang="it-IT" sz="2000"/>
              <a:t> pseudogene mRNA 	Lists transcribed pseudogenes, but not cDNAs</a:t>
            </a:r>
          </a:p>
          <a:p>
            <a:pPr>
              <a:buFontTx/>
              <a:buChar char="•"/>
            </a:pPr>
            <a:r>
              <a:rPr lang="it-IT" sz="2000"/>
              <a:t> homeobox caudal 	Lists mRNAs for caudal homeobox genes</a:t>
            </a:r>
          </a:p>
          <a:p>
            <a:pPr>
              <a:buFontTx/>
              <a:buChar char="•"/>
            </a:pPr>
            <a:r>
              <a:rPr lang="it-IT" sz="2000"/>
              <a:t> zinc finger 		Lists many zinc finger mRNAs</a:t>
            </a:r>
          </a:p>
          <a:p>
            <a:pPr>
              <a:buFontTx/>
              <a:buChar char="•"/>
            </a:pPr>
            <a:r>
              <a:rPr lang="it-IT" sz="2000"/>
              <a:t> huntington 		Lists candidate genes associated with Huntington's 			disease</a:t>
            </a:r>
          </a:p>
        </p:txBody>
      </p:sp>
      <p:grpSp>
        <p:nvGrpSpPr>
          <p:cNvPr id="43011" name="Group 3"/>
          <p:cNvGrpSpPr>
            <a:grpSpLocks/>
          </p:cNvGrpSpPr>
          <p:nvPr/>
        </p:nvGrpSpPr>
        <p:grpSpPr bwMode="auto">
          <a:xfrm>
            <a:off x="0" y="0"/>
            <a:ext cx="9144000" cy="152400"/>
            <a:chOff x="48" y="336"/>
            <a:chExt cx="6192" cy="48"/>
          </a:xfrm>
        </p:grpSpPr>
        <p:sp>
          <p:nvSpPr>
            <p:cNvPr id="4302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3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3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3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3012" name="Group 14"/>
          <p:cNvGrpSpPr>
            <a:grpSpLocks/>
          </p:cNvGrpSpPr>
          <p:nvPr/>
        </p:nvGrpSpPr>
        <p:grpSpPr bwMode="auto">
          <a:xfrm>
            <a:off x="0" y="6705600"/>
            <a:ext cx="9144000" cy="152400"/>
            <a:chOff x="48" y="336"/>
            <a:chExt cx="6192" cy="48"/>
          </a:xfrm>
        </p:grpSpPr>
        <p:sp>
          <p:nvSpPr>
            <p:cNvPr id="4301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1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02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4445"/>
          <a:stretch>
            <a:fillRect/>
          </a:stretch>
        </p:blipFill>
        <p:spPr bwMode="auto">
          <a:xfrm>
            <a:off x="76200" y="304800"/>
            <a:ext cx="89916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5" name="Group 3"/>
          <p:cNvGrpSpPr>
            <a:grpSpLocks/>
          </p:cNvGrpSpPr>
          <p:nvPr/>
        </p:nvGrpSpPr>
        <p:grpSpPr bwMode="auto">
          <a:xfrm>
            <a:off x="0" y="0"/>
            <a:ext cx="9144000" cy="152400"/>
            <a:chOff x="48" y="336"/>
            <a:chExt cx="6192" cy="48"/>
          </a:xfrm>
        </p:grpSpPr>
        <p:sp>
          <p:nvSpPr>
            <p:cNvPr id="44047"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8"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9"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0"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1"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2"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3"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4"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5"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56"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4036" name="Group 14"/>
          <p:cNvGrpSpPr>
            <a:grpSpLocks/>
          </p:cNvGrpSpPr>
          <p:nvPr/>
        </p:nvGrpSpPr>
        <p:grpSpPr bwMode="auto">
          <a:xfrm>
            <a:off x="0" y="6705600"/>
            <a:ext cx="9144000" cy="152400"/>
            <a:chOff x="48" y="336"/>
            <a:chExt cx="6192" cy="48"/>
          </a:xfrm>
        </p:grpSpPr>
        <p:sp>
          <p:nvSpPr>
            <p:cNvPr id="44037"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38"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39"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0"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1"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2"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3"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4"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5"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046"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t="11111" r="1666" b="6667"/>
          <a:stretch>
            <a:fillRect/>
          </a:stretch>
        </p:blipFill>
        <p:spPr bwMode="auto">
          <a:xfrm>
            <a:off x="76200" y="381000"/>
            <a:ext cx="89916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5059" name="Group 3"/>
          <p:cNvGrpSpPr>
            <a:grpSpLocks/>
          </p:cNvGrpSpPr>
          <p:nvPr/>
        </p:nvGrpSpPr>
        <p:grpSpPr bwMode="auto">
          <a:xfrm>
            <a:off x="0" y="0"/>
            <a:ext cx="9144000" cy="152400"/>
            <a:chOff x="48" y="336"/>
            <a:chExt cx="6192" cy="48"/>
          </a:xfrm>
        </p:grpSpPr>
        <p:sp>
          <p:nvSpPr>
            <p:cNvPr id="45071"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2"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3"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4"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5"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6"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7"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8"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9"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80"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5060" name="Group 14"/>
          <p:cNvGrpSpPr>
            <a:grpSpLocks/>
          </p:cNvGrpSpPr>
          <p:nvPr/>
        </p:nvGrpSpPr>
        <p:grpSpPr bwMode="auto">
          <a:xfrm>
            <a:off x="0" y="6705600"/>
            <a:ext cx="9144000" cy="152400"/>
            <a:chOff x="48" y="336"/>
            <a:chExt cx="6192" cy="48"/>
          </a:xfrm>
        </p:grpSpPr>
        <p:sp>
          <p:nvSpPr>
            <p:cNvPr id="45061"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2"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3"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4"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5"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6"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7"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8"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69"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070"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a:xfrm>
            <a:off x="457200" y="357188"/>
            <a:ext cx="8229600" cy="1201737"/>
          </a:xfrm>
          <a:ln>
            <a:miter lim="800000"/>
            <a:headEnd/>
            <a:tailEnd/>
          </a:ln>
        </p:spPr>
        <p:txBody>
          <a:bodyPr>
            <a:spAutoFit/>
          </a:bodyPr>
          <a:lstStyle/>
          <a:p>
            <a:pPr marL="342900" indent="-342900">
              <a:spcBef>
                <a:spcPct val="50000"/>
              </a:spcBef>
              <a:defRPr/>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16386" name="Rettangolo 4"/>
          <p:cNvSpPr>
            <a:spLocks noChangeArrowheads="1"/>
          </p:cNvSpPr>
          <p:nvPr/>
        </p:nvSpPr>
        <p:spPr bwMode="auto">
          <a:xfrm>
            <a:off x="511175" y="1765300"/>
            <a:ext cx="8121650" cy="22479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Clr>
                <a:srgbClr val="0080FF"/>
              </a:buClr>
              <a:buSzPct val="100000"/>
              <a:buFont typeface="Arial" charset="0"/>
              <a:buChar char="•"/>
            </a:pPr>
            <a:r>
              <a:rPr lang="en-GB" sz="4000" dirty="0">
                <a:cs typeface="Arial" charset="0"/>
              </a:rPr>
              <a:t>Genome sequencing	</a:t>
            </a:r>
          </a:p>
          <a:p>
            <a:pPr marL="457200" indent="-457200">
              <a:spcAft>
                <a:spcPts val="1200"/>
              </a:spcAft>
              <a:buClr>
                <a:srgbClr val="0080FF"/>
              </a:buClr>
              <a:buSzPct val="100000"/>
              <a:buFont typeface="Arial" charset="0"/>
              <a:buChar char="•"/>
            </a:pPr>
            <a:r>
              <a:rPr lang="en-GB" sz="4000" dirty="0">
                <a:cs typeface="Arial" charset="0"/>
              </a:rPr>
              <a:t>Genomes resources</a:t>
            </a:r>
          </a:p>
          <a:p>
            <a:pPr marL="457200" indent="-457200">
              <a:spcAft>
                <a:spcPts val="1200"/>
              </a:spcAft>
              <a:buClr>
                <a:srgbClr val="0080FF"/>
              </a:buClr>
              <a:buSzPct val="100000"/>
              <a:buFont typeface="Arial" charset="0"/>
              <a:buChar char="•"/>
            </a:pPr>
            <a:r>
              <a:rPr lang="en-GB" sz="4000" dirty="0">
                <a:cs typeface="Arial" charset="0"/>
              </a:rPr>
              <a:t>NGS and applications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600"/>
            <a:ext cx="6173788" cy="59086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5489"/>
          <a:stretch>
            <a:fillRect/>
          </a:stretch>
        </p:blipFill>
        <p:spPr bwMode="auto">
          <a:xfrm>
            <a:off x="76200" y="381000"/>
            <a:ext cx="89916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131" name="Group 3"/>
          <p:cNvGrpSpPr>
            <a:grpSpLocks/>
          </p:cNvGrpSpPr>
          <p:nvPr/>
        </p:nvGrpSpPr>
        <p:grpSpPr bwMode="auto">
          <a:xfrm>
            <a:off x="0" y="0"/>
            <a:ext cx="9144000" cy="152400"/>
            <a:chOff x="48" y="336"/>
            <a:chExt cx="6192" cy="48"/>
          </a:xfrm>
        </p:grpSpPr>
        <p:sp>
          <p:nvSpPr>
            <p:cNvPr id="4814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5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5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5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8132" name="Group 14"/>
          <p:cNvGrpSpPr>
            <a:grpSpLocks/>
          </p:cNvGrpSpPr>
          <p:nvPr/>
        </p:nvGrpSpPr>
        <p:grpSpPr bwMode="auto">
          <a:xfrm>
            <a:off x="0" y="6705600"/>
            <a:ext cx="9144000" cy="152400"/>
            <a:chOff x="48" y="336"/>
            <a:chExt cx="6192" cy="48"/>
          </a:xfrm>
        </p:grpSpPr>
        <p:sp>
          <p:nvSpPr>
            <p:cNvPr id="4813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3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14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9154" name="Picture 2" descr="wholepage_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90500"/>
            <a:ext cx="2768600" cy="6621463"/>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49155" name="Rectangle 3"/>
          <p:cNvSpPr>
            <a:spLocks noGrp="1" noChangeArrowheads="1"/>
          </p:cNvSpPr>
          <p:nvPr>
            <p:ph type="title"/>
          </p:nvPr>
        </p:nvSpPr>
        <p:spPr>
          <a:xfrm>
            <a:off x="4267200" y="198438"/>
            <a:ext cx="4724400" cy="1143000"/>
          </a:xfrm>
        </p:spPr>
        <p:txBody>
          <a:bodyPr/>
          <a:lstStyle/>
          <a:p>
            <a:pPr algn="r" eaLnBrk="1" hangingPunct="1"/>
            <a:r>
              <a:rPr lang="en-US" sz="2400">
                <a:latin typeface="Arial" charset="0"/>
              </a:rPr>
              <a:t>Overview of the whole</a:t>
            </a:r>
            <a:br>
              <a:rPr lang="en-US" sz="2400">
                <a:latin typeface="Arial" charset="0"/>
              </a:rPr>
            </a:br>
            <a:r>
              <a:rPr lang="en-US" sz="2400">
                <a:latin typeface="Arial" charset="0"/>
              </a:rPr>
              <a:t>Genome Browser page</a:t>
            </a:r>
            <a:br>
              <a:rPr lang="en-US" sz="2400">
                <a:latin typeface="Arial" charset="0"/>
              </a:rPr>
            </a:br>
            <a:r>
              <a:rPr lang="en-US" sz="2400" i="1">
                <a:latin typeface="Arial" charset="0"/>
              </a:rPr>
              <a:t>(mature release)</a:t>
            </a:r>
          </a:p>
        </p:txBody>
      </p:sp>
      <p:sp>
        <p:nvSpPr>
          <p:cNvPr id="49156" name="Rectangle 4"/>
          <p:cNvSpPr>
            <a:spLocks noRot="1" noChangeArrowheads="1"/>
          </p:cNvSpPr>
          <p:nvPr/>
        </p:nvSpPr>
        <p:spPr bwMode="auto">
          <a:xfrm>
            <a:off x="3429000" y="1295400"/>
            <a:ext cx="5029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600">
              <a:solidFill>
                <a:schemeClr val="tx2"/>
              </a:solidFill>
            </a:endParaRPr>
          </a:p>
        </p:txBody>
      </p:sp>
      <p:sp>
        <p:nvSpPr>
          <p:cNvPr id="49157" name="Text Box 5"/>
          <p:cNvSpPr txBox="1">
            <a:spLocks noChangeArrowheads="1"/>
          </p:cNvSpPr>
          <p:nvPr/>
        </p:nvSpPr>
        <p:spPr bwMode="auto">
          <a:xfrm>
            <a:off x="3497263" y="762000"/>
            <a:ext cx="609600"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a:solidFill>
                  <a:schemeClr val="accent1"/>
                </a:solidFill>
              </a:rPr>
              <a:t>}</a:t>
            </a:r>
          </a:p>
        </p:txBody>
      </p:sp>
      <p:sp>
        <p:nvSpPr>
          <p:cNvPr id="49158" name="Rectangle 6"/>
          <p:cNvSpPr>
            <a:spLocks noChangeArrowheads="1"/>
          </p:cNvSpPr>
          <p:nvPr/>
        </p:nvSpPr>
        <p:spPr bwMode="auto">
          <a:xfrm flipH="1">
            <a:off x="3956050" y="1447800"/>
            <a:ext cx="3589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a:solidFill>
                  <a:srgbClr val="100200"/>
                </a:solidFill>
              </a:rPr>
              <a:t>Genome viewer section</a:t>
            </a:r>
          </a:p>
        </p:txBody>
      </p:sp>
      <p:grpSp>
        <p:nvGrpSpPr>
          <p:cNvPr id="2" name="Group 7"/>
          <p:cNvGrpSpPr>
            <a:grpSpLocks/>
          </p:cNvGrpSpPr>
          <p:nvPr/>
        </p:nvGrpSpPr>
        <p:grpSpPr bwMode="auto">
          <a:xfrm>
            <a:off x="3276600" y="4343400"/>
            <a:ext cx="4095750" cy="366713"/>
            <a:chOff x="2064" y="2841"/>
            <a:chExt cx="2580" cy="231"/>
          </a:xfrm>
        </p:grpSpPr>
        <p:sp>
          <p:nvSpPr>
            <p:cNvPr id="49188" name="AutoShape 8"/>
            <p:cNvSpPr>
              <a:spLocks noChangeArrowheads="1"/>
            </p:cNvSpPr>
            <p:nvPr/>
          </p:nvSpPr>
          <p:spPr bwMode="auto">
            <a:xfrm>
              <a:off x="2064" y="288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9" name="Rectangle 9"/>
            <p:cNvSpPr>
              <a:spLocks noChangeArrowheads="1"/>
            </p:cNvSpPr>
            <p:nvPr/>
          </p:nvSpPr>
          <p:spPr bwMode="auto">
            <a:xfrm>
              <a:off x="2928" y="2841"/>
              <a:ext cx="171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mRNA and EST Tracks</a:t>
              </a:r>
              <a:r>
                <a:rPr lang="en-US" sz="1800">
                  <a:solidFill>
                    <a:srgbClr val="100200"/>
                  </a:solidFill>
                </a:rPr>
                <a:t> </a:t>
              </a:r>
            </a:p>
          </p:txBody>
        </p:sp>
      </p:grpSp>
      <p:grpSp>
        <p:nvGrpSpPr>
          <p:cNvPr id="3" name="Group 10"/>
          <p:cNvGrpSpPr>
            <a:grpSpLocks/>
          </p:cNvGrpSpPr>
          <p:nvPr/>
        </p:nvGrpSpPr>
        <p:grpSpPr bwMode="auto">
          <a:xfrm>
            <a:off x="3276600" y="4783138"/>
            <a:ext cx="4565650" cy="382587"/>
            <a:chOff x="2064" y="3167"/>
            <a:chExt cx="2876" cy="241"/>
          </a:xfrm>
        </p:grpSpPr>
        <p:sp>
          <p:nvSpPr>
            <p:cNvPr id="49186" name="AutoShape 11"/>
            <p:cNvSpPr>
              <a:spLocks noChangeArrowheads="1"/>
            </p:cNvSpPr>
            <p:nvPr/>
          </p:nvSpPr>
          <p:spPr bwMode="auto">
            <a:xfrm>
              <a:off x="2064" y="3216"/>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7" name="Rectangle 12"/>
            <p:cNvSpPr>
              <a:spLocks noChangeArrowheads="1"/>
            </p:cNvSpPr>
            <p:nvPr/>
          </p:nvSpPr>
          <p:spPr bwMode="auto">
            <a:xfrm>
              <a:off x="2928" y="3167"/>
              <a:ext cx="201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Expression and Regulation</a:t>
              </a:r>
              <a:r>
                <a:rPr lang="en-US" sz="1800">
                  <a:solidFill>
                    <a:srgbClr val="100200"/>
                  </a:solidFill>
                </a:rPr>
                <a:t> </a:t>
              </a:r>
            </a:p>
          </p:txBody>
        </p:sp>
      </p:grpSp>
      <p:grpSp>
        <p:nvGrpSpPr>
          <p:cNvPr id="4" name="Group 13"/>
          <p:cNvGrpSpPr>
            <a:grpSpLocks/>
          </p:cNvGrpSpPr>
          <p:nvPr/>
        </p:nvGrpSpPr>
        <p:grpSpPr bwMode="auto">
          <a:xfrm>
            <a:off x="3276600" y="5257800"/>
            <a:ext cx="4171950" cy="366713"/>
            <a:chOff x="2064" y="3513"/>
            <a:chExt cx="2628" cy="231"/>
          </a:xfrm>
        </p:grpSpPr>
        <p:sp>
          <p:nvSpPr>
            <p:cNvPr id="49184" name="AutoShape 14"/>
            <p:cNvSpPr>
              <a:spLocks noChangeArrowheads="1"/>
            </p:cNvSpPr>
            <p:nvPr/>
          </p:nvSpPr>
          <p:spPr bwMode="auto">
            <a:xfrm>
              <a:off x="2064" y="355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5" name="Rectangle 15"/>
            <p:cNvSpPr>
              <a:spLocks noChangeArrowheads="1"/>
            </p:cNvSpPr>
            <p:nvPr/>
          </p:nvSpPr>
          <p:spPr bwMode="auto">
            <a:xfrm>
              <a:off x="2928" y="3513"/>
              <a:ext cx="176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Comparative Genomics</a:t>
              </a:r>
              <a:r>
                <a:rPr lang="en-US" sz="1800">
                  <a:solidFill>
                    <a:srgbClr val="100200"/>
                  </a:solidFill>
                </a:rPr>
                <a:t> </a:t>
              </a:r>
            </a:p>
          </p:txBody>
        </p:sp>
      </p:grpSp>
      <p:grpSp>
        <p:nvGrpSpPr>
          <p:cNvPr id="5" name="Group 16"/>
          <p:cNvGrpSpPr>
            <a:grpSpLocks/>
          </p:cNvGrpSpPr>
          <p:nvPr/>
        </p:nvGrpSpPr>
        <p:grpSpPr bwMode="auto">
          <a:xfrm>
            <a:off x="3276600" y="6034088"/>
            <a:ext cx="3397250" cy="366712"/>
            <a:chOff x="2064" y="3801"/>
            <a:chExt cx="2140" cy="231"/>
          </a:xfrm>
        </p:grpSpPr>
        <p:sp>
          <p:nvSpPr>
            <p:cNvPr id="49182" name="AutoShape 17"/>
            <p:cNvSpPr>
              <a:spLocks noChangeArrowheads="1"/>
            </p:cNvSpPr>
            <p:nvPr/>
          </p:nvSpPr>
          <p:spPr bwMode="auto">
            <a:xfrm>
              <a:off x="2064" y="384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3" name="Rectangle 18"/>
            <p:cNvSpPr>
              <a:spLocks noChangeArrowheads="1"/>
            </p:cNvSpPr>
            <p:nvPr/>
          </p:nvSpPr>
          <p:spPr bwMode="auto">
            <a:xfrm>
              <a:off x="2928" y="3801"/>
              <a:ext cx="127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ENCODE Tracks</a:t>
              </a:r>
              <a:r>
                <a:rPr lang="en-US" sz="1800">
                  <a:solidFill>
                    <a:srgbClr val="2D2D89"/>
                  </a:solidFill>
                </a:rPr>
                <a:t> </a:t>
              </a:r>
            </a:p>
          </p:txBody>
        </p:sp>
      </p:grpSp>
      <p:grpSp>
        <p:nvGrpSpPr>
          <p:cNvPr id="6" name="Group 19"/>
          <p:cNvGrpSpPr>
            <a:grpSpLocks/>
          </p:cNvGrpSpPr>
          <p:nvPr/>
        </p:nvGrpSpPr>
        <p:grpSpPr bwMode="auto">
          <a:xfrm>
            <a:off x="3276600" y="6338888"/>
            <a:ext cx="3998913" cy="461962"/>
            <a:chOff x="2064" y="3993"/>
            <a:chExt cx="2519" cy="291"/>
          </a:xfrm>
        </p:grpSpPr>
        <p:grpSp>
          <p:nvGrpSpPr>
            <p:cNvPr id="49178" name="Group 20"/>
            <p:cNvGrpSpPr>
              <a:grpSpLocks/>
            </p:cNvGrpSpPr>
            <p:nvPr/>
          </p:nvGrpSpPr>
          <p:grpSpPr bwMode="auto">
            <a:xfrm>
              <a:off x="2064" y="4032"/>
              <a:ext cx="1795" cy="252"/>
              <a:chOff x="2064" y="4032"/>
              <a:chExt cx="1795" cy="252"/>
            </a:xfrm>
          </p:grpSpPr>
          <p:pic>
            <p:nvPicPr>
              <p:cNvPr id="49180" name="Picture 21" desc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 y="4093"/>
                <a:ext cx="1642"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81" name="AutoShape 22"/>
              <p:cNvSpPr>
                <a:spLocks noChangeArrowheads="1"/>
              </p:cNvSpPr>
              <p:nvPr/>
            </p:nvSpPr>
            <p:spPr bwMode="auto">
              <a:xfrm>
                <a:off x="2064" y="403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grpSp>
        <p:sp>
          <p:nvSpPr>
            <p:cNvPr id="49179" name="Rectangle 23"/>
            <p:cNvSpPr>
              <a:spLocks noChangeArrowheads="1"/>
            </p:cNvSpPr>
            <p:nvPr/>
          </p:nvSpPr>
          <p:spPr bwMode="auto">
            <a:xfrm>
              <a:off x="2915" y="3993"/>
              <a:ext cx="16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Variation and Repeats</a:t>
              </a:r>
              <a:r>
                <a:rPr lang="en-US" sz="1800">
                  <a:solidFill>
                    <a:srgbClr val="2D2D89"/>
                  </a:solidFill>
                </a:rPr>
                <a:t> </a:t>
              </a:r>
            </a:p>
          </p:txBody>
        </p:sp>
      </p:grpSp>
      <p:sp>
        <p:nvSpPr>
          <p:cNvPr id="49164" name="Text Box 24"/>
          <p:cNvSpPr txBox="1">
            <a:spLocks noChangeArrowheads="1"/>
          </p:cNvSpPr>
          <p:nvPr/>
        </p:nvSpPr>
        <p:spPr bwMode="auto">
          <a:xfrm>
            <a:off x="4022725" y="2832100"/>
            <a:ext cx="2349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a:solidFill>
                  <a:srgbClr val="100200"/>
                </a:solidFill>
              </a:rPr>
              <a:t>Groups of data</a:t>
            </a:r>
          </a:p>
        </p:txBody>
      </p:sp>
      <p:grpSp>
        <p:nvGrpSpPr>
          <p:cNvPr id="8" name="Group 25"/>
          <p:cNvGrpSpPr>
            <a:grpSpLocks/>
          </p:cNvGrpSpPr>
          <p:nvPr/>
        </p:nvGrpSpPr>
        <p:grpSpPr bwMode="auto">
          <a:xfrm>
            <a:off x="365125" y="868363"/>
            <a:ext cx="8083550" cy="2743200"/>
            <a:chOff x="240" y="547"/>
            <a:chExt cx="5092" cy="1728"/>
          </a:xfrm>
        </p:grpSpPr>
        <p:sp>
          <p:nvSpPr>
            <p:cNvPr id="49172" name="AutoShape 26"/>
            <p:cNvSpPr>
              <a:spLocks noChangeArrowheads="1"/>
            </p:cNvSpPr>
            <p:nvPr/>
          </p:nvSpPr>
          <p:spPr bwMode="auto">
            <a:xfrm>
              <a:off x="2064" y="2045"/>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73" name="Rectangle 27"/>
            <p:cNvSpPr>
              <a:spLocks noChangeArrowheads="1"/>
            </p:cNvSpPr>
            <p:nvPr/>
          </p:nvSpPr>
          <p:spPr bwMode="auto">
            <a:xfrm>
              <a:off x="2928" y="2044"/>
              <a:ext cx="24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Mapping and Sequencing </a:t>
              </a:r>
              <a:r>
                <a:rPr lang="en-US" sz="1800" b="1" u="sng">
                  <a:solidFill>
                    <a:srgbClr val="100200"/>
                  </a:solidFill>
                </a:rPr>
                <a:t>Tracks</a:t>
              </a:r>
              <a:r>
                <a:rPr lang="en-US" sz="1800" u="sng">
                  <a:solidFill>
                    <a:srgbClr val="100200"/>
                  </a:solidFill>
                </a:rPr>
                <a:t> </a:t>
              </a:r>
            </a:p>
          </p:txBody>
        </p:sp>
        <p:grpSp>
          <p:nvGrpSpPr>
            <p:cNvPr id="49174" name="Group 28"/>
            <p:cNvGrpSpPr>
              <a:grpSpLocks/>
            </p:cNvGrpSpPr>
            <p:nvPr/>
          </p:nvGrpSpPr>
          <p:grpSpPr bwMode="auto">
            <a:xfrm>
              <a:off x="240" y="547"/>
              <a:ext cx="288" cy="1555"/>
              <a:chOff x="240" y="547"/>
              <a:chExt cx="288" cy="1555"/>
            </a:xfrm>
          </p:grpSpPr>
          <p:sp>
            <p:nvSpPr>
              <p:cNvPr id="49175" name="Line 29"/>
              <p:cNvSpPr>
                <a:spLocks noChangeShapeType="1"/>
              </p:cNvSpPr>
              <p:nvPr/>
            </p:nvSpPr>
            <p:spPr bwMode="auto">
              <a:xfrm>
                <a:off x="240" y="547"/>
                <a:ext cx="288"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sp>
            <p:nvSpPr>
              <p:cNvPr id="49176" name="Line 30"/>
              <p:cNvSpPr>
                <a:spLocks noChangeShapeType="1"/>
              </p:cNvSpPr>
              <p:nvPr/>
            </p:nvSpPr>
            <p:spPr bwMode="auto">
              <a:xfrm>
                <a:off x="240" y="547"/>
                <a:ext cx="0" cy="1555"/>
              </a:xfrm>
              <a:prstGeom prst="line">
                <a:avLst/>
              </a:prstGeom>
              <a:noFill/>
              <a:ln w="3810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9177" name="Line 31"/>
              <p:cNvSpPr>
                <a:spLocks noChangeShapeType="1"/>
              </p:cNvSpPr>
              <p:nvPr/>
            </p:nvSpPr>
            <p:spPr bwMode="auto">
              <a:xfrm>
                <a:off x="240" y="2102"/>
                <a:ext cx="288"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grpSp>
      </p:grpSp>
      <p:grpSp>
        <p:nvGrpSpPr>
          <p:cNvPr id="10" name="Group 32"/>
          <p:cNvGrpSpPr>
            <a:grpSpLocks/>
          </p:cNvGrpSpPr>
          <p:nvPr/>
        </p:nvGrpSpPr>
        <p:grpSpPr bwMode="auto">
          <a:xfrm>
            <a:off x="182563" y="1325563"/>
            <a:ext cx="8497887" cy="2835275"/>
            <a:chOff x="115" y="835"/>
            <a:chExt cx="5353" cy="1786"/>
          </a:xfrm>
        </p:grpSpPr>
        <p:sp>
          <p:nvSpPr>
            <p:cNvPr id="49167" name="AutoShape 33"/>
            <p:cNvSpPr>
              <a:spLocks noChangeArrowheads="1"/>
            </p:cNvSpPr>
            <p:nvPr/>
          </p:nvSpPr>
          <p:spPr bwMode="auto">
            <a:xfrm>
              <a:off x="2064" y="2429"/>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68" name="Rectangle 34"/>
            <p:cNvSpPr>
              <a:spLocks noChangeArrowheads="1"/>
            </p:cNvSpPr>
            <p:nvPr/>
          </p:nvSpPr>
          <p:spPr bwMode="auto">
            <a:xfrm>
              <a:off x="2928" y="2390"/>
              <a:ext cx="254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Genes and Gene Prediction </a:t>
              </a:r>
              <a:r>
                <a:rPr lang="en-US" sz="1800" b="1" u="sng">
                  <a:solidFill>
                    <a:srgbClr val="100200"/>
                  </a:solidFill>
                </a:rPr>
                <a:t>Tracks</a:t>
              </a:r>
              <a:r>
                <a:rPr lang="en-US" sz="1800">
                  <a:solidFill>
                    <a:srgbClr val="2D2D89"/>
                  </a:solidFill>
                </a:rPr>
                <a:t> </a:t>
              </a:r>
            </a:p>
          </p:txBody>
        </p:sp>
        <p:sp>
          <p:nvSpPr>
            <p:cNvPr id="49169" name="Line 35"/>
            <p:cNvSpPr>
              <a:spLocks noChangeShapeType="1"/>
            </p:cNvSpPr>
            <p:nvPr/>
          </p:nvSpPr>
          <p:spPr bwMode="auto">
            <a:xfrm>
              <a:off x="115" y="835"/>
              <a:ext cx="288"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sp>
          <p:nvSpPr>
            <p:cNvPr id="49170" name="Line 36"/>
            <p:cNvSpPr>
              <a:spLocks noChangeShapeType="1"/>
            </p:cNvSpPr>
            <p:nvPr/>
          </p:nvSpPr>
          <p:spPr bwMode="auto">
            <a:xfrm>
              <a:off x="115" y="2506"/>
              <a:ext cx="365" cy="0"/>
            </a:xfrm>
            <a:prstGeom prst="line">
              <a:avLst/>
            </a:prstGeom>
            <a:noFill/>
            <a:ln w="38100">
              <a:solidFill>
                <a:schemeClr val="hlink"/>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sp>
          <p:nvSpPr>
            <p:cNvPr id="49171" name="Line 37"/>
            <p:cNvSpPr>
              <a:spLocks noChangeShapeType="1"/>
            </p:cNvSpPr>
            <p:nvPr/>
          </p:nvSpPr>
          <p:spPr bwMode="auto">
            <a:xfrm>
              <a:off x="115" y="835"/>
              <a:ext cx="0" cy="1671"/>
            </a:xfrm>
            <a:prstGeom prst="line">
              <a:avLst/>
            </a:prstGeom>
            <a:noFill/>
            <a:ln w="28575">
              <a:solidFill>
                <a:srgbClr val="100200"/>
              </a:solidFill>
              <a:round/>
              <a:headEnd/>
              <a:tailEnd/>
            </a:ln>
            <a:extLst>
              <a:ext uri="{909E8E84-426E-40dd-AFC4-6F175D3DCCD1}">
                <a14:hiddenFill xmlns="" xmlns:a14="http://schemas.microsoft.com/office/drawing/2010/main">
                  <a:noFill/>
                </a14:hiddenFill>
              </a:ext>
            </a:extLst>
          </p:spPr>
          <p:txBody>
            <a:bodyPr/>
            <a:lstStyle/>
            <a:p>
              <a:endParaRPr lang="it-IT"/>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1202" name="Picture 2" descr="slide15_vie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777875"/>
            <a:ext cx="5581650" cy="585152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685800" y="115888"/>
            <a:ext cx="7489825" cy="762000"/>
          </a:xfrm>
        </p:spPr>
        <p:txBody>
          <a:bodyPr/>
          <a:lstStyle/>
          <a:p>
            <a:pPr eaLnBrk="1" hangingPunct="1"/>
            <a:r>
              <a:rPr lang="en-US" sz="2400">
                <a:latin typeface="Arial" charset="0"/>
              </a:rPr>
              <a:t>Sample Genome Viewer image, BRCA1 region</a:t>
            </a:r>
          </a:p>
        </p:txBody>
      </p:sp>
      <p:sp>
        <p:nvSpPr>
          <p:cNvPr id="67588" name="Rectangle 4"/>
          <p:cNvSpPr>
            <a:spLocks noChangeArrowheads="1"/>
          </p:cNvSpPr>
          <p:nvPr/>
        </p:nvSpPr>
        <p:spPr bwMode="auto">
          <a:xfrm>
            <a:off x="1279525" y="2214563"/>
            <a:ext cx="504825" cy="9683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 name="Group 5"/>
          <p:cNvGrpSpPr>
            <a:grpSpLocks/>
          </p:cNvGrpSpPr>
          <p:nvPr/>
        </p:nvGrpSpPr>
        <p:grpSpPr bwMode="auto">
          <a:xfrm>
            <a:off x="5394325" y="1692275"/>
            <a:ext cx="2170113" cy="5119688"/>
            <a:chOff x="3398" y="1066"/>
            <a:chExt cx="1367" cy="3225"/>
          </a:xfrm>
        </p:grpSpPr>
        <p:sp>
          <p:nvSpPr>
            <p:cNvPr id="51206" name="AutoShape 6"/>
            <p:cNvSpPr>
              <a:spLocks noChangeArrowheads="1"/>
            </p:cNvSpPr>
            <p:nvPr/>
          </p:nvSpPr>
          <p:spPr bwMode="auto">
            <a:xfrm>
              <a:off x="3398" y="106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Genome backbone</a:t>
              </a:r>
            </a:p>
          </p:txBody>
        </p:sp>
        <p:sp>
          <p:nvSpPr>
            <p:cNvPr id="51207" name="AutoShape 7"/>
            <p:cNvSpPr>
              <a:spLocks noChangeArrowheads="1"/>
            </p:cNvSpPr>
            <p:nvPr/>
          </p:nvSpPr>
          <p:spPr bwMode="auto">
            <a:xfrm>
              <a:off x="3398" y="1238"/>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STS markers</a:t>
              </a:r>
            </a:p>
          </p:txBody>
        </p:sp>
        <p:sp>
          <p:nvSpPr>
            <p:cNvPr id="51208" name="AutoShape 8"/>
            <p:cNvSpPr>
              <a:spLocks noChangeArrowheads="1"/>
            </p:cNvSpPr>
            <p:nvPr/>
          </p:nvSpPr>
          <p:spPr bwMode="auto">
            <a:xfrm>
              <a:off x="3398" y="152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Known genes</a:t>
              </a:r>
            </a:p>
          </p:txBody>
        </p:sp>
        <p:sp>
          <p:nvSpPr>
            <p:cNvPr id="51209" name="AutoShape 9"/>
            <p:cNvSpPr>
              <a:spLocks noChangeArrowheads="1"/>
            </p:cNvSpPr>
            <p:nvPr/>
          </p:nvSpPr>
          <p:spPr bwMode="auto">
            <a:xfrm>
              <a:off x="3421" y="1927"/>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RefSeq genes</a:t>
              </a:r>
            </a:p>
          </p:txBody>
        </p:sp>
        <p:sp>
          <p:nvSpPr>
            <p:cNvPr id="51210" name="AutoShape 10"/>
            <p:cNvSpPr>
              <a:spLocks noChangeArrowheads="1"/>
            </p:cNvSpPr>
            <p:nvPr/>
          </p:nvSpPr>
          <p:spPr bwMode="auto">
            <a:xfrm>
              <a:off x="3398" y="2264"/>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Gene predictions</a:t>
              </a:r>
            </a:p>
          </p:txBody>
        </p:sp>
        <p:sp>
          <p:nvSpPr>
            <p:cNvPr id="51211" name="AutoShape 11"/>
            <p:cNvSpPr>
              <a:spLocks noChangeArrowheads="1"/>
            </p:cNvSpPr>
            <p:nvPr/>
          </p:nvSpPr>
          <p:spPr bwMode="auto">
            <a:xfrm>
              <a:off x="3398" y="2506"/>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mRNAs</a:t>
              </a:r>
            </a:p>
          </p:txBody>
        </p:sp>
        <p:sp>
          <p:nvSpPr>
            <p:cNvPr id="51212" name="AutoShape 12"/>
            <p:cNvSpPr>
              <a:spLocks noChangeArrowheads="1"/>
            </p:cNvSpPr>
            <p:nvPr/>
          </p:nvSpPr>
          <p:spPr bwMode="auto">
            <a:xfrm>
              <a:off x="3494" y="4008"/>
              <a:ext cx="1256" cy="283"/>
            </a:xfrm>
            <a:prstGeom prst="leftArrow">
              <a:avLst>
                <a:gd name="adj1" fmla="val 50000"/>
                <a:gd name="adj2" fmla="val 110954"/>
              </a:avLst>
            </a:prstGeom>
            <a:solidFill>
              <a:schemeClr val="accent1"/>
            </a:solidFill>
            <a:ln w="9525">
              <a:solidFill>
                <a:schemeClr val="tx1"/>
              </a:solidFill>
              <a:miter lim="800000"/>
              <a:headEnd/>
              <a:tailEnd/>
            </a:ln>
          </p:spPr>
          <p:txBody>
            <a:bodyPr wrap="none" anchor="ctr"/>
            <a:lstStyle/>
            <a:p>
              <a:pPr algn="ctr"/>
              <a:r>
                <a:rPr lang="en-US" sz="1600" b="1"/>
                <a:t>repeats</a:t>
              </a:r>
            </a:p>
          </p:txBody>
        </p:sp>
        <p:sp>
          <p:nvSpPr>
            <p:cNvPr id="51213" name="AutoShape 13"/>
            <p:cNvSpPr>
              <a:spLocks noChangeArrowheads="1"/>
            </p:cNvSpPr>
            <p:nvPr/>
          </p:nvSpPr>
          <p:spPr bwMode="auto">
            <a:xfrm>
              <a:off x="3408" y="3024"/>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ESTs</a:t>
              </a:r>
            </a:p>
          </p:txBody>
        </p:sp>
        <p:sp>
          <p:nvSpPr>
            <p:cNvPr id="51214" name="AutoShape 14"/>
            <p:cNvSpPr>
              <a:spLocks noChangeArrowheads="1"/>
            </p:cNvSpPr>
            <p:nvPr/>
          </p:nvSpPr>
          <p:spPr bwMode="auto">
            <a:xfrm>
              <a:off x="3446" y="3460"/>
              <a:ext cx="1286" cy="377"/>
            </a:xfrm>
            <a:prstGeom prst="leftArrow">
              <a:avLst>
                <a:gd name="adj1" fmla="val 50000"/>
                <a:gd name="adj2" fmla="val 85279"/>
              </a:avLst>
            </a:prstGeom>
            <a:solidFill>
              <a:schemeClr val="accent1"/>
            </a:solidFill>
            <a:ln w="9525">
              <a:solidFill>
                <a:schemeClr val="tx1"/>
              </a:solidFill>
              <a:miter lim="800000"/>
              <a:headEnd/>
              <a:tailEnd/>
            </a:ln>
          </p:spPr>
          <p:txBody>
            <a:bodyPr wrap="none" anchor="ctr"/>
            <a:lstStyle/>
            <a:p>
              <a:pPr algn="ctr"/>
              <a:r>
                <a:rPr lang="en-US" sz="1600" b="1"/>
                <a:t>conservation </a:t>
              </a:r>
            </a:p>
          </p:txBody>
        </p:sp>
        <p:sp>
          <p:nvSpPr>
            <p:cNvPr id="51215" name="AutoShape 15"/>
            <p:cNvSpPr>
              <a:spLocks noChangeArrowheads="1"/>
            </p:cNvSpPr>
            <p:nvPr/>
          </p:nvSpPr>
          <p:spPr bwMode="auto">
            <a:xfrm>
              <a:off x="3465" y="3830"/>
              <a:ext cx="1286" cy="290"/>
            </a:xfrm>
            <a:prstGeom prst="leftArrow">
              <a:avLst>
                <a:gd name="adj1" fmla="val 50000"/>
                <a:gd name="adj2" fmla="val 110862"/>
              </a:avLst>
            </a:prstGeom>
            <a:solidFill>
              <a:schemeClr val="accent1"/>
            </a:solidFill>
            <a:ln w="9525">
              <a:solidFill>
                <a:schemeClr val="tx1"/>
              </a:solidFill>
              <a:miter lim="800000"/>
              <a:headEnd/>
              <a:tailEnd/>
            </a:ln>
          </p:spPr>
          <p:txBody>
            <a:bodyPr wrap="none" anchor="ctr"/>
            <a:lstStyle/>
            <a:p>
              <a:pPr algn="ctr"/>
              <a:r>
                <a:rPr lang="en-US" sz="1600" b="1"/>
                <a:t>SNPs </a:t>
              </a:r>
            </a:p>
          </p:txBody>
        </p:sp>
        <p:sp>
          <p:nvSpPr>
            <p:cNvPr id="51216" name="AutoShape 16"/>
            <p:cNvSpPr>
              <a:spLocks noChangeArrowheads="1"/>
            </p:cNvSpPr>
            <p:nvPr/>
          </p:nvSpPr>
          <p:spPr bwMode="auto">
            <a:xfrm>
              <a:off x="3400" y="208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MGC clones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4925" y="115888"/>
            <a:ext cx="7772400" cy="1143000"/>
          </a:xfrm>
        </p:spPr>
        <p:txBody>
          <a:bodyPr/>
          <a:lstStyle/>
          <a:p>
            <a:pPr eaLnBrk="1" hangingPunct="1"/>
            <a:r>
              <a:rPr lang="en-US" sz="3200" b="1">
                <a:latin typeface="Arial" charset="0"/>
              </a:rPr>
              <a:t>Annotation Track options, defined</a:t>
            </a:r>
          </a:p>
        </p:txBody>
      </p:sp>
      <p:sp>
        <p:nvSpPr>
          <p:cNvPr id="53251" name="Rectangle 3"/>
          <p:cNvSpPr>
            <a:spLocks noGrp="1" noChangeArrowheads="1"/>
          </p:cNvSpPr>
          <p:nvPr>
            <p:ph type="body" idx="1"/>
          </p:nvPr>
        </p:nvSpPr>
        <p:spPr>
          <a:xfrm>
            <a:off x="182563" y="960438"/>
            <a:ext cx="8305800" cy="427037"/>
          </a:xfrm>
        </p:spPr>
        <p:txBody>
          <a:bodyPr/>
          <a:lstStyle/>
          <a:p>
            <a:pPr eaLnBrk="1" hangingPunct="1">
              <a:lnSpc>
                <a:spcPct val="90000"/>
              </a:lnSpc>
            </a:pPr>
            <a:r>
              <a:rPr lang="en-US" sz="2400">
                <a:latin typeface="Arial" charset="0"/>
              </a:rPr>
              <a:t>Hide: removes a track from view</a:t>
            </a:r>
          </a:p>
        </p:txBody>
      </p:sp>
      <p:pic>
        <p:nvPicPr>
          <p:cNvPr id="53252" name="Picture 4" descr="h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38263"/>
            <a:ext cx="6010275" cy="171450"/>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pic>
        <p:nvPicPr>
          <p:cNvPr id="53253" name="Picture 5" descr="ests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136525"/>
            <a:ext cx="1316038" cy="1919288"/>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6"/>
          <p:cNvGrpSpPr>
            <a:grpSpLocks/>
          </p:cNvGrpSpPr>
          <p:nvPr/>
        </p:nvGrpSpPr>
        <p:grpSpPr bwMode="auto">
          <a:xfrm>
            <a:off x="182563" y="1508125"/>
            <a:ext cx="8305800" cy="731838"/>
            <a:chOff x="115" y="950"/>
            <a:chExt cx="5232" cy="461"/>
          </a:xfrm>
        </p:grpSpPr>
        <p:pic>
          <p:nvPicPr>
            <p:cNvPr id="53265" name="Picture 7" descr="d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1195"/>
              <a:ext cx="3774" cy="216"/>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6" name="Rectangle 8"/>
            <p:cNvSpPr>
              <a:spLocks noRot="1" noChangeArrowheads="1"/>
            </p:cNvSpPr>
            <p:nvPr/>
          </p:nvSpPr>
          <p:spPr bwMode="auto">
            <a:xfrm>
              <a:off x="115" y="950"/>
              <a:ext cx="5232"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Dense: all items collapsed into a single line</a:t>
              </a:r>
            </a:p>
          </p:txBody>
        </p:sp>
      </p:grpSp>
      <p:grpSp>
        <p:nvGrpSpPr>
          <p:cNvPr id="3" name="Group 9"/>
          <p:cNvGrpSpPr>
            <a:grpSpLocks/>
          </p:cNvGrpSpPr>
          <p:nvPr/>
        </p:nvGrpSpPr>
        <p:grpSpPr bwMode="auto">
          <a:xfrm>
            <a:off x="182563" y="2270125"/>
            <a:ext cx="8961437" cy="1616075"/>
            <a:chOff x="115" y="1430"/>
            <a:chExt cx="5645" cy="1018"/>
          </a:xfrm>
        </p:grpSpPr>
        <p:pic>
          <p:nvPicPr>
            <p:cNvPr id="53263" name="Picture 10" descr="squ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 y="1674"/>
              <a:ext cx="3762" cy="774"/>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4" name="Rectangle 11"/>
            <p:cNvSpPr>
              <a:spLocks noRot="1" noChangeArrowheads="1"/>
            </p:cNvSpPr>
            <p:nvPr/>
          </p:nvSpPr>
          <p:spPr bwMode="auto">
            <a:xfrm>
              <a:off x="115" y="1430"/>
              <a:ext cx="5645"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Squish: each item = separate line, but 50% height + packed</a:t>
              </a:r>
            </a:p>
          </p:txBody>
        </p:sp>
      </p:grpSp>
      <p:grpSp>
        <p:nvGrpSpPr>
          <p:cNvPr id="4" name="Group 12"/>
          <p:cNvGrpSpPr>
            <a:grpSpLocks/>
          </p:cNvGrpSpPr>
          <p:nvPr/>
        </p:nvGrpSpPr>
        <p:grpSpPr bwMode="auto">
          <a:xfrm>
            <a:off x="182563" y="3886200"/>
            <a:ext cx="8778875" cy="1371600"/>
            <a:chOff x="115" y="2448"/>
            <a:chExt cx="5530" cy="864"/>
          </a:xfrm>
        </p:grpSpPr>
        <p:pic>
          <p:nvPicPr>
            <p:cNvPr id="53261" name="Picture 13" descr="p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2670"/>
              <a:ext cx="3774" cy="642"/>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2" name="Rectangle 14"/>
            <p:cNvSpPr>
              <a:spLocks noRot="1" noChangeArrowheads="1"/>
            </p:cNvSpPr>
            <p:nvPr/>
          </p:nvSpPr>
          <p:spPr bwMode="auto">
            <a:xfrm>
              <a:off x="115" y="2448"/>
              <a:ext cx="5530"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Pack: each item separate, but efficiently stacked (full height)</a:t>
              </a:r>
            </a:p>
          </p:txBody>
        </p:sp>
      </p:grpSp>
      <p:grpSp>
        <p:nvGrpSpPr>
          <p:cNvPr id="5" name="Group 15"/>
          <p:cNvGrpSpPr>
            <a:grpSpLocks/>
          </p:cNvGrpSpPr>
          <p:nvPr/>
        </p:nvGrpSpPr>
        <p:grpSpPr bwMode="auto">
          <a:xfrm>
            <a:off x="182563" y="5257800"/>
            <a:ext cx="8305800" cy="1554163"/>
            <a:chOff x="115" y="3312"/>
            <a:chExt cx="5232" cy="979"/>
          </a:xfrm>
        </p:grpSpPr>
        <p:pic>
          <p:nvPicPr>
            <p:cNvPr id="53259" name="Picture 16" descr="fu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 y="3535"/>
              <a:ext cx="3774" cy="756"/>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3260" name="Rectangle 17"/>
            <p:cNvSpPr>
              <a:spLocks noRot="1" noChangeArrowheads="1"/>
            </p:cNvSpPr>
            <p:nvPr/>
          </p:nvSpPr>
          <p:spPr bwMode="auto">
            <a:xfrm>
              <a:off x="115" y="3312"/>
              <a:ext cx="5232"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Full: each item on separate line</a:t>
              </a:r>
            </a:p>
          </p:txBody>
        </p:sp>
      </p:grpSp>
      <p:pic>
        <p:nvPicPr>
          <p:cNvPr id="69650" name="Picture 18" descr="refres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3063875"/>
            <a:ext cx="963613" cy="382588"/>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9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5298" name="Picture 2" descr="knowngenes_brca1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782763"/>
            <a:ext cx="7572375" cy="173037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55299" name="Rectangle 3"/>
          <p:cNvSpPr>
            <a:spLocks noGrp="1" noChangeArrowheads="1"/>
          </p:cNvSpPr>
          <p:nvPr>
            <p:ph type="title"/>
          </p:nvPr>
        </p:nvSpPr>
        <p:spPr>
          <a:xfrm>
            <a:off x="609600" y="152400"/>
            <a:ext cx="8534400" cy="762000"/>
          </a:xfrm>
        </p:spPr>
        <p:txBody>
          <a:bodyPr/>
          <a:lstStyle/>
          <a:p>
            <a:pPr eaLnBrk="1" hangingPunct="1"/>
            <a:r>
              <a:rPr lang="en-US" sz="3200">
                <a:latin typeface="Arial" charset="0"/>
              </a:rPr>
              <a:t>Clicking an annotation line, </a:t>
            </a:r>
            <a:br>
              <a:rPr lang="en-US" sz="3200">
                <a:latin typeface="Arial" charset="0"/>
              </a:rPr>
            </a:br>
            <a:r>
              <a:rPr lang="en-US" sz="3200">
                <a:latin typeface="Arial" charset="0"/>
              </a:rPr>
              <a:t>new page of detailed information</a:t>
            </a:r>
          </a:p>
        </p:txBody>
      </p:sp>
      <p:sp>
        <p:nvSpPr>
          <p:cNvPr id="55300" name="Text Box 4"/>
          <p:cNvSpPr txBox="1">
            <a:spLocks noChangeArrowheads="1"/>
          </p:cNvSpPr>
          <p:nvPr/>
        </p:nvSpPr>
        <p:spPr bwMode="auto">
          <a:xfrm>
            <a:off x="1028700" y="1050925"/>
            <a:ext cx="69977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You will get detail for that single item you click</a:t>
            </a:r>
          </a:p>
          <a:p>
            <a:pPr algn="ctr" eaLnBrk="1" hangingPunct="1"/>
            <a:r>
              <a:rPr lang="en-US" sz="2000" b="1">
                <a:solidFill>
                  <a:srgbClr val="100200"/>
                </a:solidFill>
              </a:rPr>
              <a:t>Example: click on the BRCA1 Black “Known Genes” line</a:t>
            </a:r>
          </a:p>
        </p:txBody>
      </p:sp>
      <p:sp>
        <p:nvSpPr>
          <p:cNvPr id="71685" name="Rectangle 5"/>
          <p:cNvSpPr>
            <a:spLocks noChangeArrowheads="1"/>
          </p:cNvSpPr>
          <p:nvPr/>
        </p:nvSpPr>
        <p:spPr bwMode="auto">
          <a:xfrm>
            <a:off x="2925763" y="1736725"/>
            <a:ext cx="990600" cy="228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 name="Group 6"/>
          <p:cNvGrpSpPr>
            <a:grpSpLocks/>
          </p:cNvGrpSpPr>
          <p:nvPr/>
        </p:nvGrpSpPr>
        <p:grpSpPr bwMode="auto">
          <a:xfrm>
            <a:off x="66675" y="2971800"/>
            <a:ext cx="1670050" cy="366713"/>
            <a:chOff x="100" y="1400"/>
            <a:chExt cx="1052" cy="231"/>
          </a:xfrm>
        </p:grpSpPr>
        <p:sp>
          <p:nvSpPr>
            <p:cNvPr id="55309" name="Text Box 7"/>
            <p:cNvSpPr txBox="1">
              <a:spLocks noChangeArrowheads="1"/>
            </p:cNvSpPr>
            <p:nvPr/>
          </p:nvSpPr>
          <p:spPr bwMode="auto">
            <a:xfrm>
              <a:off x="100" y="1400"/>
              <a:ext cx="1004" cy="231"/>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solidFill>
                    <a:srgbClr val="020202"/>
                  </a:solidFill>
                </a:rPr>
                <a:t>Click the line</a:t>
              </a:r>
              <a:endParaRPr lang="en-US" sz="1800" b="1"/>
            </a:p>
          </p:txBody>
        </p:sp>
        <p:sp>
          <p:nvSpPr>
            <p:cNvPr id="55310" name="Line 8"/>
            <p:cNvSpPr>
              <a:spLocks noChangeShapeType="1"/>
            </p:cNvSpPr>
            <p:nvPr/>
          </p:nvSpPr>
          <p:spPr bwMode="auto">
            <a:xfrm>
              <a:off x="192" y="1584"/>
              <a:ext cx="960" cy="0"/>
            </a:xfrm>
            <a:prstGeom prst="line">
              <a:avLst/>
            </a:prstGeom>
            <a:noFill/>
            <a:ln w="57150">
              <a:solidFill>
                <a:schemeClr val="accent1"/>
              </a:solidFill>
              <a:round/>
              <a:headEnd/>
              <a:tailEnd type="stealth" w="med" len="med"/>
            </a:ln>
            <a:extLst>
              <a:ext uri="{909E8E84-426E-40dd-AFC4-6F175D3DCCD1}">
                <a14:hiddenFill xmlns="" xmlns:a14="http://schemas.microsoft.com/office/drawing/2010/main">
                  <a:noFill/>
                </a14:hiddenFill>
              </a:ext>
            </a:extLst>
          </p:spPr>
          <p:txBody>
            <a:bodyPr/>
            <a:lstStyle/>
            <a:p>
              <a:endParaRPr lang="it-IT"/>
            </a:p>
          </p:txBody>
        </p:sp>
      </p:grpSp>
      <p:grpSp>
        <p:nvGrpSpPr>
          <p:cNvPr id="3" name="Group 9"/>
          <p:cNvGrpSpPr>
            <a:grpSpLocks/>
          </p:cNvGrpSpPr>
          <p:nvPr/>
        </p:nvGrpSpPr>
        <p:grpSpPr bwMode="auto">
          <a:xfrm>
            <a:off x="1857375" y="2511425"/>
            <a:ext cx="7016750" cy="4025900"/>
            <a:chOff x="1170" y="1582"/>
            <a:chExt cx="4420" cy="2536"/>
          </a:xfrm>
        </p:grpSpPr>
        <p:pic>
          <p:nvPicPr>
            <p:cNvPr id="55304" name="Picture 10" descr="brca1_details_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 y="1582"/>
              <a:ext cx="3342" cy="2536"/>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5305" name="Group 11"/>
            <p:cNvGrpSpPr>
              <a:grpSpLocks/>
            </p:cNvGrpSpPr>
            <p:nvPr/>
          </p:nvGrpSpPr>
          <p:grpSpPr bwMode="auto">
            <a:xfrm>
              <a:off x="1170" y="2275"/>
              <a:ext cx="4420" cy="1696"/>
              <a:chOff x="1170" y="2275"/>
              <a:chExt cx="4420" cy="1696"/>
            </a:xfrm>
          </p:grpSpPr>
          <p:sp>
            <p:nvSpPr>
              <p:cNvPr id="55306" name="Text Box 12"/>
              <p:cNvSpPr txBox="1">
                <a:spLocks noChangeArrowheads="1"/>
              </p:cNvSpPr>
              <p:nvPr/>
            </p:nvSpPr>
            <p:spPr bwMode="auto">
              <a:xfrm>
                <a:off x="1170" y="2275"/>
                <a:ext cx="933"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New</a:t>
                </a:r>
              </a:p>
              <a:p>
                <a:pPr algn="ctr" eaLnBrk="1" hangingPunct="1"/>
                <a:r>
                  <a:rPr lang="en-US" sz="2000" b="1">
                    <a:solidFill>
                      <a:srgbClr val="100200"/>
                    </a:solidFill>
                  </a:rPr>
                  <a:t> web page </a:t>
                </a:r>
              </a:p>
              <a:p>
                <a:pPr algn="ctr" eaLnBrk="1" hangingPunct="1"/>
                <a:r>
                  <a:rPr lang="en-US" sz="2000" b="1">
                    <a:solidFill>
                      <a:srgbClr val="100200"/>
                    </a:solidFill>
                  </a:rPr>
                  <a:t>opens</a:t>
                </a:r>
              </a:p>
            </p:txBody>
          </p:sp>
          <p:sp>
            <p:nvSpPr>
              <p:cNvPr id="55307" name="AutoShape 13"/>
              <p:cNvSpPr>
                <a:spLocks noChangeArrowheads="1"/>
              </p:cNvSpPr>
              <p:nvPr/>
            </p:nvSpPr>
            <p:spPr bwMode="auto">
              <a:xfrm flipV="1">
                <a:off x="1507" y="2994"/>
                <a:ext cx="624" cy="8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27 w 21600"/>
                  <a:gd name="T13" fmla="*/ 2900 h 21600"/>
                  <a:gd name="T14" fmla="*/ 18242 w 21600"/>
                  <a:gd name="T15" fmla="*/ 925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algn="ctr"/>
                <a:r>
                  <a:rPr lang="en-US" u="sng">
                    <a:latin typeface="Times New Roman" charset="0"/>
                  </a:rPr>
                  <a:t> </a:t>
                </a:r>
              </a:p>
            </p:txBody>
          </p:sp>
          <p:sp>
            <p:nvSpPr>
              <p:cNvPr id="55308" name="Text Box 14"/>
              <p:cNvSpPr txBox="1">
                <a:spLocks noChangeArrowheads="1"/>
              </p:cNvSpPr>
              <p:nvPr/>
            </p:nvSpPr>
            <p:spPr bwMode="auto">
              <a:xfrm>
                <a:off x="4435" y="3139"/>
                <a:ext cx="1155" cy="832"/>
              </a:xfrm>
              <a:prstGeom prst="rect">
                <a:avLst/>
              </a:prstGeom>
              <a:solidFill>
                <a:srgbClr val="FFFF99"/>
              </a:solidFill>
              <a:ln w="9525">
                <a:solidFill>
                  <a:schemeClr val="accent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66"/>
                    </a:solidFill>
                  </a:rPr>
                  <a:t>Many details </a:t>
                </a:r>
              </a:p>
              <a:p>
                <a:pPr eaLnBrk="1" hangingPunct="1"/>
                <a:r>
                  <a:rPr lang="en-US" sz="2000" b="1">
                    <a:solidFill>
                      <a:srgbClr val="000066"/>
                    </a:solidFill>
                  </a:rPr>
                  <a:t>and links </a:t>
                </a:r>
              </a:p>
              <a:p>
                <a:pPr eaLnBrk="1" hangingPunct="1"/>
                <a:r>
                  <a:rPr lang="en-US" sz="2000" b="1">
                    <a:solidFill>
                      <a:srgbClr val="000066"/>
                    </a:solidFill>
                  </a:rPr>
                  <a:t>to more data </a:t>
                </a:r>
              </a:p>
              <a:p>
                <a:pPr eaLnBrk="1" hangingPunct="1"/>
                <a:r>
                  <a:rPr lang="en-US" sz="2000" b="1">
                    <a:solidFill>
                      <a:srgbClr val="000066"/>
                    </a:solidFill>
                  </a:rPr>
                  <a:t>about BRCA1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389438" y="76200"/>
            <a:ext cx="4754562" cy="1143000"/>
          </a:xfrm>
        </p:spPr>
        <p:txBody>
          <a:bodyPr/>
          <a:lstStyle/>
          <a:p>
            <a:pPr algn="r" eaLnBrk="1" hangingPunct="1"/>
            <a:r>
              <a:rPr lang="en-US" sz="2400">
                <a:latin typeface="Arial" charset="0"/>
              </a:rPr>
              <a:t>Click annotation track = BRCA1 “Known gene” detail page </a:t>
            </a:r>
            <a:br>
              <a:rPr lang="en-US" sz="2400">
                <a:latin typeface="Arial" charset="0"/>
              </a:rPr>
            </a:br>
            <a:endParaRPr lang="en-US" sz="2400">
              <a:latin typeface="Arial" charset="0"/>
            </a:endParaRPr>
          </a:p>
        </p:txBody>
      </p:sp>
      <p:pic>
        <p:nvPicPr>
          <p:cNvPr id="57347" name="Picture 3" descr="Known_detail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2162175" cy="6858000"/>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7348" name="AutoShape 4"/>
          <p:cNvSpPr>
            <a:spLocks noChangeArrowheads="1"/>
          </p:cNvSpPr>
          <p:nvPr/>
        </p:nvSpPr>
        <p:spPr bwMode="auto">
          <a:xfrm>
            <a:off x="2057400" y="5334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49" name="Text Box 5"/>
          <p:cNvSpPr txBox="1">
            <a:spLocks noChangeArrowheads="1"/>
          </p:cNvSpPr>
          <p:nvPr/>
        </p:nvSpPr>
        <p:spPr bwMode="auto">
          <a:xfrm>
            <a:off x="2743200" y="328613"/>
            <a:ext cx="119538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Arial Narrow" charset="0"/>
              </a:rPr>
              <a:t>informative</a:t>
            </a:r>
          </a:p>
          <a:p>
            <a:r>
              <a:rPr lang="en-US" sz="1800" b="1">
                <a:latin typeface="Arial Narrow" charset="0"/>
              </a:rPr>
              <a:t>description</a:t>
            </a:r>
          </a:p>
        </p:txBody>
      </p:sp>
      <p:sp>
        <p:nvSpPr>
          <p:cNvPr id="57350" name="AutoShape 6"/>
          <p:cNvSpPr>
            <a:spLocks noChangeArrowheads="1"/>
          </p:cNvSpPr>
          <p:nvPr/>
        </p:nvSpPr>
        <p:spPr bwMode="auto">
          <a:xfrm>
            <a:off x="2057400" y="11430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1" name="Text Box 7"/>
          <p:cNvSpPr txBox="1">
            <a:spLocks noChangeArrowheads="1"/>
          </p:cNvSpPr>
          <p:nvPr/>
        </p:nvSpPr>
        <p:spPr bwMode="auto">
          <a:xfrm>
            <a:off x="2743200" y="1090613"/>
            <a:ext cx="19796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other resource links</a:t>
            </a:r>
          </a:p>
        </p:txBody>
      </p:sp>
      <p:sp>
        <p:nvSpPr>
          <p:cNvPr id="57352" name="AutoShape 8"/>
          <p:cNvSpPr>
            <a:spLocks noChangeArrowheads="1"/>
          </p:cNvSpPr>
          <p:nvPr/>
        </p:nvSpPr>
        <p:spPr bwMode="auto">
          <a:xfrm>
            <a:off x="2057400" y="22098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3" name="Text Box 9"/>
          <p:cNvSpPr txBox="1">
            <a:spLocks noChangeArrowheads="1"/>
          </p:cNvSpPr>
          <p:nvPr/>
        </p:nvSpPr>
        <p:spPr bwMode="auto">
          <a:xfrm>
            <a:off x="2743200" y="2141538"/>
            <a:ext cx="159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microarray data</a:t>
            </a:r>
          </a:p>
        </p:txBody>
      </p:sp>
      <p:sp>
        <p:nvSpPr>
          <p:cNvPr id="57354" name="AutoShape 10"/>
          <p:cNvSpPr>
            <a:spLocks noChangeArrowheads="1"/>
          </p:cNvSpPr>
          <p:nvPr/>
        </p:nvSpPr>
        <p:spPr bwMode="auto">
          <a:xfrm>
            <a:off x="2057400" y="28956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5" name="Text Box 11"/>
          <p:cNvSpPr txBox="1">
            <a:spLocks noChangeArrowheads="1"/>
          </p:cNvSpPr>
          <p:nvPr/>
        </p:nvSpPr>
        <p:spPr bwMode="auto">
          <a:xfrm>
            <a:off x="2743200" y="2827338"/>
            <a:ext cx="26130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secondary structure</a:t>
            </a:r>
          </a:p>
        </p:txBody>
      </p:sp>
      <p:sp>
        <p:nvSpPr>
          <p:cNvPr id="57356" name="AutoShape 12"/>
          <p:cNvSpPr>
            <a:spLocks noChangeArrowheads="1"/>
          </p:cNvSpPr>
          <p:nvPr/>
        </p:nvSpPr>
        <p:spPr bwMode="auto">
          <a:xfrm>
            <a:off x="2057400" y="1508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7" name="Text Box 13"/>
          <p:cNvSpPr txBox="1">
            <a:spLocks noChangeArrowheads="1"/>
          </p:cNvSpPr>
          <p:nvPr/>
        </p:nvSpPr>
        <p:spPr bwMode="auto">
          <a:xfrm>
            <a:off x="2743200" y="1455738"/>
            <a:ext cx="18653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links to sequences</a:t>
            </a:r>
          </a:p>
        </p:txBody>
      </p:sp>
      <p:sp>
        <p:nvSpPr>
          <p:cNvPr id="57358" name="AutoShape 14"/>
          <p:cNvSpPr>
            <a:spLocks noChangeArrowheads="1"/>
          </p:cNvSpPr>
          <p:nvPr/>
        </p:nvSpPr>
        <p:spPr bwMode="auto">
          <a:xfrm>
            <a:off x="2057400" y="3641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9" name="Text Box 15"/>
          <p:cNvSpPr txBox="1">
            <a:spLocks noChangeArrowheads="1"/>
          </p:cNvSpPr>
          <p:nvPr/>
        </p:nvSpPr>
        <p:spPr bwMode="auto">
          <a:xfrm>
            <a:off x="2743200" y="3589338"/>
            <a:ext cx="25082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protein domains/structure</a:t>
            </a:r>
          </a:p>
        </p:txBody>
      </p:sp>
      <p:sp>
        <p:nvSpPr>
          <p:cNvPr id="57360" name="AutoShape 16"/>
          <p:cNvSpPr>
            <a:spLocks noChangeArrowheads="1"/>
          </p:cNvSpPr>
          <p:nvPr/>
        </p:nvSpPr>
        <p:spPr bwMode="auto">
          <a:xfrm>
            <a:off x="2057400" y="4403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1" name="Text Box 17"/>
          <p:cNvSpPr txBox="1">
            <a:spLocks noChangeArrowheads="1"/>
          </p:cNvSpPr>
          <p:nvPr/>
        </p:nvSpPr>
        <p:spPr bwMode="auto">
          <a:xfrm>
            <a:off x="2743200" y="4351338"/>
            <a:ext cx="25622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homologs in other species</a:t>
            </a:r>
          </a:p>
        </p:txBody>
      </p:sp>
      <p:sp>
        <p:nvSpPr>
          <p:cNvPr id="57362" name="AutoShape 18"/>
          <p:cNvSpPr>
            <a:spLocks noChangeArrowheads="1"/>
          </p:cNvSpPr>
          <p:nvPr/>
        </p:nvSpPr>
        <p:spPr bwMode="auto">
          <a:xfrm>
            <a:off x="2057400" y="4937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3" name="Text Box 19"/>
          <p:cNvSpPr txBox="1">
            <a:spLocks noChangeArrowheads="1"/>
          </p:cNvSpPr>
          <p:nvPr/>
        </p:nvSpPr>
        <p:spPr bwMode="auto">
          <a:xfrm>
            <a:off x="2743200" y="4884738"/>
            <a:ext cx="28844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Gene Ontology™ descriptions</a:t>
            </a:r>
          </a:p>
        </p:txBody>
      </p:sp>
      <p:sp>
        <p:nvSpPr>
          <p:cNvPr id="57364" name="AutoShape 20"/>
          <p:cNvSpPr>
            <a:spLocks noChangeArrowheads="1"/>
          </p:cNvSpPr>
          <p:nvPr/>
        </p:nvSpPr>
        <p:spPr bwMode="auto">
          <a:xfrm>
            <a:off x="2057400" y="56229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5" name="Text Box 21"/>
          <p:cNvSpPr txBox="1">
            <a:spLocks noChangeArrowheads="1"/>
          </p:cNvSpPr>
          <p:nvPr/>
        </p:nvSpPr>
        <p:spPr bwMode="auto">
          <a:xfrm>
            <a:off x="2743200" y="5570538"/>
            <a:ext cx="19240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descriptions</a:t>
            </a:r>
          </a:p>
        </p:txBody>
      </p:sp>
      <p:sp>
        <p:nvSpPr>
          <p:cNvPr id="57366" name="AutoShape 22"/>
          <p:cNvSpPr>
            <a:spLocks noChangeArrowheads="1"/>
          </p:cNvSpPr>
          <p:nvPr/>
        </p:nvSpPr>
        <p:spPr bwMode="auto">
          <a:xfrm>
            <a:off x="2057400" y="61563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7" name="Text Box 23"/>
          <p:cNvSpPr txBox="1">
            <a:spLocks noChangeArrowheads="1"/>
          </p:cNvSpPr>
          <p:nvPr/>
        </p:nvSpPr>
        <p:spPr bwMode="auto">
          <a:xfrm>
            <a:off x="2743200" y="6103938"/>
            <a:ext cx="10398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pathways</a:t>
            </a:r>
          </a:p>
        </p:txBody>
      </p:sp>
      <p:sp>
        <p:nvSpPr>
          <p:cNvPr id="73752" name="Rectangle 24"/>
          <p:cNvSpPr>
            <a:spLocks noChangeArrowheads="1"/>
          </p:cNvSpPr>
          <p:nvPr/>
        </p:nvSpPr>
        <p:spPr bwMode="auto">
          <a:xfrm>
            <a:off x="6218238" y="1050925"/>
            <a:ext cx="2225675" cy="1920875"/>
          </a:xfrm>
          <a:prstGeom prst="rect">
            <a:avLst/>
          </a:prstGeom>
          <a:solidFill>
            <a:srgbClr val="FFFFCC"/>
          </a:solidFill>
          <a:ln w="9525">
            <a:solidFill>
              <a:schemeClr val="accent1"/>
            </a:solidFill>
            <a:miter lim="800000"/>
            <a:headEnd/>
            <a:tailEnd/>
          </a:ln>
        </p:spPr>
        <p:txBody>
          <a:bodyPr wrap="none" anchor="ctr"/>
          <a:lstStyle/>
          <a:p>
            <a:pPr algn="ctr" eaLnBrk="0" hangingPunct="0"/>
            <a:r>
              <a:rPr lang="en-US" sz="1600" b="1">
                <a:solidFill>
                  <a:schemeClr val="accent1"/>
                </a:solidFill>
              </a:rPr>
              <a:t>Not all genes have </a:t>
            </a:r>
          </a:p>
          <a:p>
            <a:pPr algn="ctr" eaLnBrk="0" hangingPunct="0"/>
            <a:r>
              <a:rPr lang="en-US" sz="1600" b="1">
                <a:solidFill>
                  <a:schemeClr val="accent1"/>
                </a:solidFill>
              </a:rPr>
              <a:t>This much detail.</a:t>
            </a:r>
          </a:p>
          <a:p>
            <a:pPr algn="ctr" eaLnBrk="0" hangingPunct="0"/>
            <a:endParaRPr lang="en-US" sz="1600" b="1">
              <a:solidFill>
                <a:schemeClr val="accent1"/>
              </a:solidFill>
            </a:endParaRPr>
          </a:p>
          <a:p>
            <a:pPr algn="ctr" eaLnBrk="0" hangingPunct="0"/>
            <a:r>
              <a:rPr lang="en-US" sz="1600" b="1">
                <a:solidFill>
                  <a:schemeClr val="accent1"/>
                </a:solidFill>
              </a:rPr>
              <a:t>Different </a:t>
            </a:r>
          </a:p>
          <a:p>
            <a:pPr algn="ctr" eaLnBrk="0" hangingPunct="0"/>
            <a:r>
              <a:rPr lang="en-US" sz="1600" b="1">
                <a:solidFill>
                  <a:schemeClr val="accent1"/>
                </a:solidFill>
              </a:rPr>
              <a:t>annotation tracks </a:t>
            </a:r>
          </a:p>
          <a:p>
            <a:pPr algn="ctr" eaLnBrk="0" hangingPunct="0"/>
            <a:r>
              <a:rPr lang="en-US" sz="1600" b="1">
                <a:solidFill>
                  <a:schemeClr val="accent1"/>
                </a:solidFill>
              </a:rPr>
              <a:t>carry different detail</a:t>
            </a:r>
          </a:p>
          <a:p>
            <a:pPr algn="ctr" eaLnBrk="0" hangingPunct="0"/>
            <a:r>
              <a:rPr lang="en-US" sz="1600" b="1">
                <a:solidFill>
                  <a:schemeClr val="accent1"/>
                </a:solidFill>
              </a:rPr>
              <a:t>data.</a:t>
            </a:r>
          </a:p>
        </p:txBody>
      </p:sp>
      <p:grpSp>
        <p:nvGrpSpPr>
          <p:cNvPr id="2" name="Group 25"/>
          <p:cNvGrpSpPr>
            <a:grpSpLocks/>
          </p:cNvGrpSpPr>
          <p:nvPr/>
        </p:nvGrpSpPr>
        <p:grpSpPr bwMode="auto">
          <a:xfrm>
            <a:off x="5761038" y="3157538"/>
            <a:ext cx="3290887" cy="2282825"/>
            <a:chOff x="3629" y="1909"/>
            <a:chExt cx="2073" cy="1438"/>
          </a:xfrm>
        </p:grpSpPr>
        <p:pic>
          <p:nvPicPr>
            <p:cNvPr id="57370" name="Picture 26" descr="snp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1909"/>
              <a:ext cx="2073" cy="1438"/>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7371" name="Text Box 27"/>
            <p:cNvSpPr txBox="1">
              <a:spLocks noChangeArrowheads="1"/>
            </p:cNvSpPr>
            <p:nvPr/>
          </p:nvSpPr>
          <p:spPr bwMode="auto">
            <a:xfrm>
              <a:off x="4838" y="2333"/>
              <a:ext cx="734" cy="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i="1">
                  <a:solidFill>
                    <a:srgbClr val="100200"/>
                  </a:solidFill>
                  <a:latin typeface="Arial Narrow" charset="0"/>
                </a:rPr>
                <a:t>SNP </a:t>
              </a:r>
            </a:p>
            <a:p>
              <a:pPr algn="ctr"/>
              <a:r>
                <a:rPr lang="en-US" sz="1800" b="1" i="1">
                  <a:solidFill>
                    <a:srgbClr val="100200"/>
                  </a:solidFill>
                  <a:latin typeface="Arial Narrow" charset="0"/>
                </a:rPr>
                <a:t>detail page</a:t>
              </a:r>
            </a:p>
            <a:p>
              <a:pPr algn="ctr"/>
              <a:r>
                <a:rPr lang="en-US" sz="1800" b="1" i="1">
                  <a:solidFill>
                    <a:srgbClr val="100200"/>
                  </a:solidFill>
                  <a:latin typeface="Arial Narrow" charset="0"/>
                </a:rPr>
                <a:t>sample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9394" name="Picture 2" descr="viewer_getdna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50925"/>
            <a:ext cx="6126162" cy="2281238"/>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59395" name="Rectangle 3"/>
          <p:cNvSpPr>
            <a:spLocks noGrp="1" noChangeArrowheads="1"/>
          </p:cNvSpPr>
          <p:nvPr>
            <p:ph type="title"/>
          </p:nvPr>
        </p:nvSpPr>
        <p:spPr>
          <a:xfrm>
            <a:off x="685800" y="-26988"/>
            <a:ext cx="7772400" cy="1143001"/>
          </a:xfrm>
        </p:spPr>
        <p:txBody>
          <a:bodyPr/>
          <a:lstStyle/>
          <a:p>
            <a:pPr eaLnBrk="1" hangingPunct="1"/>
            <a:r>
              <a:rPr lang="en-US" sz="2400">
                <a:latin typeface="Arial" charset="0"/>
              </a:rPr>
              <a:t>Getting the sequences</a:t>
            </a:r>
            <a:br>
              <a:rPr lang="en-US" sz="2400">
                <a:latin typeface="Arial" charset="0"/>
              </a:rPr>
            </a:br>
            <a:r>
              <a:rPr lang="en-US" sz="2400">
                <a:latin typeface="Arial" charset="0"/>
              </a:rPr>
              <a:t>Get DNA, with Extended Options; or Details pages</a:t>
            </a:r>
          </a:p>
        </p:txBody>
      </p:sp>
      <p:sp>
        <p:nvSpPr>
          <p:cNvPr id="59396" name="Rectangle 4"/>
          <p:cNvSpPr>
            <a:spLocks noGrp="1" noChangeArrowheads="1"/>
          </p:cNvSpPr>
          <p:nvPr>
            <p:ph type="body" idx="1"/>
          </p:nvPr>
        </p:nvSpPr>
        <p:spPr>
          <a:xfrm>
            <a:off x="6292850" y="1031875"/>
            <a:ext cx="2851150" cy="2468563"/>
          </a:xfrm>
        </p:spPr>
        <p:txBody>
          <a:bodyPr/>
          <a:lstStyle/>
          <a:p>
            <a:pPr eaLnBrk="1" hangingPunct="1"/>
            <a:r>
              <a:rPr lang="en-US" sz="2200">
                <a:latin typeface="Arial" charset="0"/>
              </a:rPr>
              <a:t>Use the DNA link at the top</a:t>
            </a:r>
          </a:p>
          <a:p>
            <a:pPr eaLnBrk="1" hangingPunct="1"/>
            <a:r>
              <a:rPr lang="en-US" sz="2200">
                <a:latin typeface="Arial" charset="0"/>
              </a:rPr>
              <a:t>Plain or Extended options</a:t>
            </a:r>
          </a:p>
          <a:p>
            <a:pPr eaLnBrk="1" hangingPunct="1"/>
            <a:r>
              <a:rPr lang="en-US" sz="2200">
                <a:latin typeface="Arial" charset="0"/>
              </a:rPr>
              <a:t>Change colors, fonts, etc.</a:t>
            </a:r>
          </a:p>
          <a:p>
            <a:pPr eaLnBrk="1" hangingPunct="1"/>
            <a:endParaRPr lang="en-US" sz="2200">
              <a:latin typeface="Arial" charset="0"/>
            </a:endParaRPr>
          </a:p>
        </p:txBody>
      </p:sp>
      <p:grpSp>
        <p:nvGrpSpPr>
          <p:cNvPr id="2" name="Group 5"/>
          <p:cNvGrpSpPr>
            <a:grpSpLocks/>
          </p:cNvGrpSpPr>
          <p:nvPr/>
        </p:nvGrpSpPr>
        <p:grpSpPr bwMode="auto">
          <a:xfrm>
            <a:off x="365125" y="1050925"/>
            <a:ext cx="5303838" cy="5395913"/>
            <a:chOff x="230" y="662"/>
            <a:chExt cx="3341" cy="3399"/>
          </a:xfrm>
        </p:grpSpPr>
        <p:pic>
          <p:nvPicPr>
            <p:cNvPr id="59403" name="Picture 6" descr="get_dna_n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1422"/>
              <a:ext cx="3341" cy="2639"/>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9404" name="Group 7"/>
            <p:cNvGrpSpPr>
              <a:grpSpLocks/>
            </p:cNvGrpSpPr>
            <p:nvPr/>
          </p:nvGrpSpPr>
          <p:grpSpPr bwMode="auto">
            <a:xfrm>
              <a:off x="2131" y="662"/>
              <a:ext cx="248" cy="1267"/>
              <a:chOff x="1267" y="605"/>
              <a:chExt cx="248" cy="1267"/>
            </a:xfrm>
          </p:grpSpPr>
          <p:sp>
            <p:nvSpPr>
              <p:cNvPr id="59405" name="Rectangle 8"/>
              <p:cNvSpPr>
                <a:spLocks noChangeArrowheads="1"/>
              </p:cNvSpPr>
              <p:nvPr/>
            </p:nvSpPr>
            <p:spPr bwMode="auto">
              <a:xfrm>
                <a:off x="1291" y="605"/>
                <a:ext cx="207" cy="189"/>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06" name="AutoShape 9"/>
              <p:cNvSpPr>
                <a:spLocks noChangeArrowheads="1"/>
              </p:cNvSpPr>
              <p:nvPr/>
            </p:nvSpPr>
            <p:spPr bwMode="auto">
              <a:xfrm>
                <a:off x="1267" y="778"/>
                <a:ext cx="248" cy="1094"/>
              </a:xfrm>
              <a:prstGeom prst="downArrow">
                <a:avLst>
                  <a:gd name="adj1" fmla="val 50000"/>
                  <a:gd name="adj2" fmla="val 110282"/>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4" name="Group 10"/>
          <p:cNvGrpSpPr>
            <a:grpSpLocks/>
          </p:cNvGrpSpPr>
          <p:nvPr/>
        </p:nvGrpSpPr>
        <p:grpSpPr bwMode="auto">
          <a:xfrm>
            <a:off x="1096963" y="3392488"/>
            <a:ext cx="7681912" cy="2962275"/>
            <a:chOff x="518" y="2137"/>
            <a:chExt cx="4839" cy="1866"/>
          </a:xfrm>
        </p:grpSpPr>
        <p:pic>
          <p:nvPicPr>
            <p:cNvPr id="59400" name="Picture 11" descr="get_dna_new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2137"/>
              <a:ext cx="3384" cy="1866"/>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59401" name="Rectangle 12"/>
            <p:cNvSpPr>
              <a:spLocks noChangeArrowheads="1"/>
            </p:cNvSpPr>
            <p:nvPr/>
          </p:nvSpPr>
          <p:spPr bwMode="auto">
            <a:xfrm>
              <a:off x="518" y="3600"/>
              <a:ext cx="980" cy="173"/>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402" name="AutoShape 13"/>
            <p:cNvSpPr>
              <a:spLocks noChangeArrowheads="1"/>
            </p:cNvSpPr>
            <p:nvPr/>
          </p:nvSpPr>
          <p:spPr bwMode="auto">
            <a:xfrm>
              <a:off x="1498" y="3600"/>
              <a:ext cx="633" cy="115"/>
            </a:xfrm>
            <a:prstGeom prst="rightArrow">
              <a:avLst>
                <a:gd name="adj1" fmla="val 50000"/>
                <a:gd name="adj2" fmla="val 137609"/>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75790" name="Picture 14" descr="Extended_DNAoutp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108575"/>
            <a:ext cx="4876800" cy="14287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1442" name="Picture 2" descr="BLAT_onhomepage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960438"/>
            <a:ext cx="6648450" cy="364807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1443" name="Rectangle 3"/>
          <p:cNvSpPr>
            <a:spLocks noGrp="1" noChangeArrowheads="1"/>
          </p:cNvSpPr>
          <p:nvPr>
            <p:ph type="title"/>
          </p:nvPr>
        </p:nvSpPr>
        <p:spPr>
          <a:xfrm>
            <a:off x="685800" y="-26988"/>
            <a:ext cx="7772400" cy="1143001"/>
          </a:xfrm>
        </p:spPr>
        <p:txBody>
          <a:bodyPr/>
          <a:lstStyle/>
          <a:p>
            <a:pPr eaLnBrk="1" hangingPunct="1"/>
            <a:r>
              <a:rPr lang="en-US" sz="4000">
                <a:latin typeface="Arial" charset="0"/>
              </a:rPr>
              <a:t>Accessing the BLAT tool</a:t>
            </a:r>
          </a:p>
        </p:txBody>
      </p:sp>
      <p:sp>
        <p:nvSpPr>
          <p:cNvPr id="61444" name="Rectangle 4"/>
          <p:cNvSpPr>
            <a:spLocks noGrp="1" noChangeArrowheads="1"/>
          </p:cNvSpPr>
          <p:nvPr>
            <p:ph type="body" idx="1"/>
          </p:nvPr>
        </p:nvSpPr>
        <p:spPr>
          <a:xfrm>
            <a:off x="928688" y="5502275"/>
            <a:ext cx="7666037" cy="1431925"/>
          </a:xfrm>
        </p:spPr>
        <p:txBody>
          <a:bodyPr/>
          <a:lstStyle/>
          <a:p>
            <a:pPr eaLnBrk="1" hangingPunct="1"/>
            <a:r>
              <a:rPr lang="en-US" sz="2400">
                <a:latin typeface="Arial" charset="0"/>
              </a:rPr>
              <a:t>Rapid searches by INDEXING the entire genome</a:t>
            </a:r>
          </a:p>
          <a:p>
            <a:pPr eaLnBrk="1" hangingPunct="1"/>
            <a:r>
              <a:rPr lang="en-US" sz="2400">
                <a:latin typeface="Arial" charset="0"/>
              </a:rPr>
              <a:t>Works best with high similarity matches</a:t>
            </a:r>
          </a:p>
        </p:txBody>
      </p:sp>
      <p:sp>
        <p:nvSpPr>
          <p:cNvPr id="61445" name="Rectangle 5"/>
          <p:cNvSpPr>
            <a:spLocks noChangeArrowheads="1"/>
          </p:cNvSpPr>
          <p:nvPr/>
        </p:nvSpPr>
        <p:spPr bwMode="auto">
          <a:xfrm>
            <a:off x="2193925" y="1417638"/>
            <a:ext cx="457200" cy="304800"/>
          </a:xfrm>
          <a:prstGeom prst="rect">
            <a:avLst/>
          </a:prstGeom>
          <a:noFill/>
          <a:ln w="5715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446" name="Rectangle 6"/>
          <p:cNvSpPr>
            <a:spLocks noChangeArrowheads="1"/>
          </p:cNvSpPr>
          <p:nvPr/>
        </p:nvSpPr>
        <p:spPr bwMode="auto">
          <a:xfrm>
            <a:off x="1265238" y="2667000"/>
            <a:ext cx="838200" cy="304800"/>
          </a:xfrm>
          <a:prstGeom prst="rect">
            <a:avLst/>
          </a:prstGeom>
          <a:noFill/>
          <a:ln w="5715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447" name="Text Box 7"/>
          <p:cNvSpPr txBox="1">
            <a:spLocks noChangeArrowheads="1"/>
          </p:cNvSpPr>
          <p:nvPr/>
        </p:nvSpPr>
        <p:spPr bwMode="auto">
          <a:xfrm>
            <a:off x="1006475" y="4770438"/>
            <a:ext cx="756443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100200"/>
                </a:solidFill>
              </a:rPr>
              <a:t>BLAT = --&gt; </a:t>
            </a:r>
            <a:r>
              <a:rPr lang="en-US" sz="3200" b="1" u="sng">
                <a:solidFill>
                  <a:srgbClr val="100200"/>
                </a:solidFill>
              </a:rPr>
              <a:t>B</a:t>
            </a:r>
            <a:r>
              <a:rPr lang="en-US" sz="3200" b="1">
                <a:solidFill>
                  <a:srgbClr val="100200"/>
                </a:solidFill>
              </a:rPr>
              <a:t>LAST-</a:t>
            </a:r>
            <a:r>
              <a:rPr lang="en-US" sz="3200" b="1" u="sng">
                <a:solidFill>
                  <a:srgbClr val="100200"/>
                </a:solidFill>
              </a:rPr>
              <a:t>l</a:t>
            </a:r>
            <a:r>
              <a:rPr lang="en-US" sz="3200" b="1">
                <a:solidFill>
                  <a:srgbClr val="100200"/>
                </a:solidFill>
              </a:rPr>
              <a:t>ike </a:t>
            </a:r>
            <a:r>
              <a:rPr lang="en-US" sz="3200" b="1" u="sng">
                <a:solidFill>
                  <a:srgbClr val="100200"/>
                </a:solidFill>
              </a:rPr>
              <a:t>A</a:t>
            </a:r>
            <a:r>
              <a:rPr lang="en-US" sz="3200" b="1">
                <a:solidFill>
                  <a:srgbClr val="100200"/>
                </a:solidFill>
              </a:rPr>
              <a:t>lignment </a:t>
            </a:r>
            <a:r>
              <a:rPr lang="en-US" sz="3200" b="1" u="sng">
                <a:solidFill>
                  <a:srgbClr val="100200"/>
                </a:solidFill>
              </a:rPr>
              <a:t>T</a:t>
            </a:r>
            <a:r>
              <a:rPr lang="en-US" sz="3200" b="1">
                <a:solidFill>
                  <a:srgbClr val="100200"/>
                </a:solidFill>
              </a:rPr>
              <a:t>ool</a:t>
            </a:r>
            <a:endParaRPr lang="en-US">
              <a:solidFill>
                <a:srgbClr val="100200"/>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3490" name="Picture 2" descr="new_blat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942975"/>
            <a:ext cx="7448550" cy="522922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3491" name="Rectangle 3"/>
          <p:cNvSpPr>
            <a:spLocks noGrp="1" noChangeArrowheads="1"/>
          </p:cNvSpPr>
          <p:nvPr>
            <p:ph type="title"/>
          </p:nvPr>
        </p:nvSpPr>
        <p:spPr>
          <a:xfrm>
            <a:off x="727075" y="-90488"/>
            <a:ext cx="8382000" cy="1050926"/>
          </a:xfrm>
        </p:spPr>
        <p:txBody>
          <a:bodyPr/>
          <a:lstStyle/>
          <a:p>
            <a:pPr algn="l" eaLnBrk="1" hangingPunct="1"/>
            <a:r>
              <a:rPr lang="en-US" sz="2000">
                <a:latin typeface="Arial" charset="0"/>
              </a:rPr>
              <a:t>BLAT tool overview: </a:t>
            </a:r>
            <a:br>
              <a:rPr lang="en-US" sz="2000">
                <a:latin typeface="Arial" charset="0"/>
              </a:rPr>
            </a:br>
            <a:r>
              <a:rPr lang="en-US" sz="2000">
                <a:latin typeface="Arial" charset="0"/>
              </a:rPr>
              <a:t>www.openhelix.com/sampleseqs.html</a:t>
            </a:r>
          </a:p>
        </p:txBody>
      </p:sp>
      <p:grpSp>
        <p:nvGrpSpPr>
          <p:cNvPr id="2" name="Group 4"/>
          <p:cNvGrpSpPr>
            <a:grpSpLocks/>
          </p:cNvGrpSpPr>
          <p:nvPr/>
        </p:nvGrpSpPr>
        <p:grpSpPr bwMode="auto">
          <a:xfrm>
            <a:off x="3773488" y="6172200"/>
            <a:ext cx="2130425" cy="457200"/>
            <a:chOff x="2642" y="3840"/>
            <a:chExt cx="1342" cy="288"/>
          </a:xfrm>
        </p:grpSpPr>
        <p:sp>
          <p:nvSpPr>
            <p:cNvPr id="63503" name="Text Box 5"/>
            <p:cNvSpPr txBox="1">
              <a:spLocks noChangeArrowheads="1"/>
            </p:cNvSpPr>
            <p:nvPr/>
          </p:nvSpPr>
          <p:spPr bwMode="auto">
            <a:xfrm>
              <a:off x="2642" y="3840"/>
              <a:ext cx="76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rgbClr val="100200"/>
                  </a:solidFill>
                </a:rPr>
                <a:t>Submit</a:t>
              </a:r>
            </a:p>
          </p:txBody>
        </p:sp>
        <p:sp>
          <p:nvSpPr>
            <p:cNvPr id="63504" name="AutoShape 6"/>
            <p:cNvSpPr>
              <a:spLocks noChangeArrowheads="1"/>
            </p:cNvSpPr>
            <p:nvPr/>
          </p:nvSpPr>
          <p:spPr bwMode="auto">
            <a:xfrm>
              <a:off x="3408" y="3888"/>
              <a:ext cx="576" cy="192"/>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p>
          </p:txBody>
        </p:sp>
      </p:grpSp>
      <p:grpSp>
        <p:nvGrpSpPr>
          <p:cNvPr id="3" name="Group 7"/>
          <p:cNvGrpSpPr>
            <a:grpSpLocks/>
          </p:cNvGrpSpPr>
          <p:nvPr/>
        </p:nvGrpSpPr>
        <p:grpSpPr bwMode="auto">
          <a:xfrm>
            <a:off x="-80963" y="1874838"/>
            <a:ext cx="8412163" cy="623887"/>
            <a:chOff x="-173" y="1181"/>
            <a:chExt cx="5299" cy="393"/>
          </a:xfrm>
        </p:grpSpPr>
        <p:sp>
          <p:nvSpPr>
            <p:cNvPr id="63501" name="Rectangle 8"/>
            <p:cNvSpPr>
              <a:spLocks noChangeArrowheads="1"/>
            </p:cNvSpPr>
            <p:nvPr/>
          </p:nvSpPr>
          <p:spPr bwMode="auto">
            <a:xfrm>
              <a:off x="979" y="1238"/>
              <a:ext cx="4147" cy="336"/>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502" name="Rectangle 9"/>
            <p:cNvSpPr>
              <a:spLocks noRot="1" noChangeArrowheads="1"/>
            </p:cNvSpPr>
            <p:nvPr/>
          </p:nvSpPr>
          <p:spPr bwMode="auto">
            <a:xfrm>
              <a:off x="-173" y="1181"/>
              <a:ext cx="1152"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Make choices</a:t>
              </a:r>
            </a:p>
          </p:txBody>
        </p:sp>
      </p:grpSp>
      <p:grpSp>
        <p:nvGrpSpPr>
          <p:cNvPr id="4" name="Group 10"/>
          <p:cNvGrpSpPr>
            <a:grpSpLocks/>
          </p:cNvGrpSpPr>
          <p:nvPr/>
        </p:nvGrpSpPr>
        <p:grpSpPr bwMode="auto">
          <a:xfrm>
            <a:off x="11113" y="2514600"/>
            <a:ext cx="9051925" cy="2193925"/>
            <a:chOff x="-115" y="1584"/>
            <a:chExt cx="5702" cy="1382"/>
          </a:xfrm>
        </p:grpSpPr>
        <p:sp>
          <p:nvSpPr>
            <p:cNvPr id="63498" name="Rectangle 11"/>
            <p:cNvSpPr>
              <a:spLocks noChangeArrowheads="1"/>
            </p:cNvSpPr>
            <p:nvPr/>
          </p:nvSpPr>
          <p:spPr bwMode="auto">
            <a:xfrm>
              <a:off x="979" y="1584"/>
              <a:ext cx="4147" cy="138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499" name="Text Box 12"/>
            <p:cNvSpPr txBox="1">
              <a:spLocks noChangeArrowheads="1"/>
            </p:cNvSpPr>
            <p:nvPr/>
          </p:nvSpPr>
          <p:spPr bwMode="auto">
            <a:xfrm>
              <a:off x="3686" y="2045"/>
              <a:ext cx="1901" cy="640"/>
            </a:xfrm>
            <a:prstGeom prst="rect">
              <a:avLst/>
            </a:prstGeom>
            <a:solidFill>
              <a:srgbClr val="FFFF99"/>
            </a:solidFill>
            <a:ln w="9525">
              <a:solidFill>
                <a:srgbClr val="1002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i="1">
                  <a:solidFill>
                    <a:srgbClr val="000066"/>
                  </a:solidFill>
                </a:rPr>
                <a:t>DNA limit 25000 bases</a:t>
              </a:r>
            </a:p>
            <a:p>
              <a:r>
                <a:rPr lang="en-US" sz="2000" b="1" i="1">
                  <a:solidFill>
                    <a:srgbClr val="000066"/>
                  </a:solidFill>
                </a:rPr>
                <a:t>Protein limit 10000 aa</a:t>
              </a:r>
            </a:p>
            <a:p>
              <a:r>
                <a:rPr lang="en-US" sz="2000" b="1" i="1">
                  <a:solidFill>
                    <a:srgbClr val="000066"/>
                  </a:solidFill>
                </a:rPr>
                <a:t>25 total sequences</a:t>
              </a:r>
            </a:p>
          </p:txBody>
        </p:sp>
        <p:sp>
          <p:nvSpPr>
            <p:cNvPr id="63500" name="Rectangle 13"/>
            <p:cNvSpPr>
              <a:spLocks noRot="1" noChangeArrowheads="1"/>
            </p:cNvSpPr>
            <p:nvPr/>
          </p:nvSpPr>
          <p:spPr bwMode="auto">
            <a:xfrm>
              <a:off x="-115" y="1930"/>
              <a:ext cx="1152" cy="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Paste one or more sequences</a:t>
              </a:r>
            </a:p>
          </p:txBody>
        </p:sp>
      </p:grpSp>
      <p:grpSp>
        <p:nvGrpSpPr>
          <p:cNvPr id="5" name="Group 14"/>
          <p:cNvGrpSpPr>
            <a:grpSpLocks/>
          </p:cNvGrpSpPr>
          <p:nvPr/>
        </p:nvGrpSpPr>
        <p:grpSpPr bwMode="auto">
          <a:xfrm>
            <a:off x="285750" y="5532438"/>
            <a:ext cx="7954963" cy="639762"/>
            <a:chOff x="58" y="3485"/>
            <a:chExt cx="5011" cy="403"/>
          </a:xfrm>
        </p:grpSpPr>
        <p:sp>
          <p:nvSpPr>
            <p:cNvPr id="63496" name="Rectangle 15"/>
            <p:cNvSpPr>
              <a:spLocks noChangeArrowheads="1"/>
            </p:cNvSpPr>
            <p:nvPr/>
          </p:nvSpPr>
          <p:spPr bwMode="auto">
            <a:xfrm>
              <a:off x="979" y="3600"/>
              <a:ext cx="4090" cy="288"/>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497" name="Rectangle 16"/>
            <p:cNvSpPr>
              <a:spLocks noRot="1" noChangeArrowheads="1"/>
            </p:cNvSpPr>
            <p:nvPr/>
          </p:nvSpPr>
          <p:spPr bwMode="auto">
            <a:xfrm>
              <a:off x="58" y="3485"/>
              <a:ext cx="864"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Or upload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388" y="1052513"/>
            <a:ext cx="8856662" cy="48244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8434" name="Rectangle 2"/>
          <p:cNvSpPr>
            <a:spLocks noGrp="1" noChangeArrowheads="1"/>
          </p:cNvSpPr>
          <p:nvPr>
            <p:ph type="body" idx="1"/>
          </p:nvPr>
        </p:nvSpPr>
        <p:spPr>
          <a:xfrm>
            <a:off x="228600" y="188913"/>
            <a:ext cx="8229600" cy="649287"/>
          </a:xfrm>
          <a:noFill/>
        </p:spPr>
        <p:txBody>
          <a:bodyPr/>
          <a:lstStyle/>
          <a:p>
            <a:pPr algn="r" eaLnBrk="1" hangingPunct="1">
              <a:spcBef>
                <a:spcPct val="0"/>
              </a:spcBef>
              <a:buFontTx/>
              <a:buNone/>
            </a:pPr>
            <a:r>
              <a:rPr lang="it-IT">
                <a:solidFill>
                  <a:srgbClr val="003366"/>
                </a:solidFill>
                <a:latin typeface="Arial" charset="0"/>
                <a:cs typeface="ＭＳ Ｐゴシック" charset="0"/>
              </a:rPr>
              <a:t>La Biologia Moderna e i Progetti Genoma</a:t>
            </a:r>
          </a:p>
          <a:p>
            <a:pPr algn="r" eaLnBrk="1" hangingPunct="1">
              <a:spcBef>
                <a:spcPct val="0"/>
              </a:spcBef>
              <a:buFontTx/>
              <a:buNone/>
            </a:pPr>
            <a:endParaRPr lang="it-IT">
              <a:solidFill>
                <a:srgbClr val="003366"/>
              </a:solidFill>
              <a:latin typeface="Arial" charset="0"/>
              <a:cs typeface="ＭＳ Ｐゴシック" charset="0"/>
            </a:endParaRP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4463"/>
            <a:ext cx="936625"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19225"/>
            <a:ext cx="1081088" cy="103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414463"/>
            <a:ext cx="965200"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406525"/>
            <a:ext cx="101600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9" name="Text Box 8"/>
          <p:cNvSpPr txBox="1">
            <a:spLocks noChangeArrowheads="1"/>
          </p:cNvSpPr>
          <p:nvPr/>
        </p:nvSpPr>
        <p:spPr bwMode="auto">
          <a:xfrm>
            <a:off x="34925" y="4503738"/>
            <a:ext cx="3024188"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600">
                <a:solidFill>
                  <a:srgbClr val="003366"/>
                </a:solidFill>
              </a:rPr>
              <a:t>Miescher isola la nucleina, il DNA allora sconosciuto</a:t>
            </a:r>
          </a:p>
        </p:txBody>
      </p:sp>
      <p:sp>
        <p:nvSpPr>
          <p:cNvPr id="18440" name="Line 9"/>
          <p:cNvSpPr>
            <a:spLocks noChangeShapeType="1"/>
          </p:cNvSpPr>
          <p:nvPr/>
        </p:nvSpPr>
        <p:spPr bwMode="auto">
          <a:xfrm>
            <a:off x="1908175" y="2854325"/>
            <a:ext cx="655161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41" name="Line 10"/>
          <p:cNvSpPr>
            <a:spLocks noChangeShapeType="1"/>
          </p:cNvSpPr>
          <p:nvPr/>
        </p:nvSpPr>
        <p:spPr bwMode="auto">
          <a:xfrm>
            <a:off x="755650" y="2889250"/>
            <a:ext cx="0" cy="15113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2" name="Rectangle 11"/>
          <p:cNvSpPr>
            <a:spLocks noChangeArrowheads="1"/>
          </p:cNvSpPr>
          <p:nvPr/>
        </p:nvSpPr>
        <p:spPr bwMode="auto">
          <a:xfrm>
            <a:off x="395288" y="2422525"/>
            <a:ext cx="692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1869</a:t>
            </a:r>
            <a:endParaRPr lang="en-GB"/>
          </a:p>
        </p:txBody>
      </p:sp>
      <p:sp>
        <p:nvSpPr>
          <p:cNvPr id="18443" name="Rectangle 12"/>
          <p:cNvSpPr>
            <a:spLocks noChangeArrowheads="1"/>
          </p:cNvSpPr>
          <p:nvPr/>
        </p:nvSpPr>
        <p:spPr bwMode="auto">
          <a:xfrm>
            <a:off x="1143000" y="3248025"/>
            <a:ext cx="2852738"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Watson e Crick scoprono la struttura del DNA</a:t>
            </a:r>
          </a:p>
          <a:p>
            <a:pPr algn="ctr"/>
            <a:r>
              <a:rPr lang="it-IT" sz="1600" i="1">
                <a:solidFill>
                  <a:srgbClr val="003366"/>
                </a:solidFill>
              </a:rPr>
              <a:t>(Nobel per la medicina 1962)</a:t>
            </a:r>
          </a:p>
        </p:txBody>
      </p:sp>
      <p:sp>
        <p:nvSpPr>
          <p:cNvPr id="18444" name="Rectangle 13"/>
          <p:cNvSpPr>
            <a:spLocks noChangeArrowheads="1"/>
          </p:cNvSpPr>
          <p:nvPr/>
        </p:nvSpPr>
        <p:spPr bwMode="auto">
          <a:xfrm>
            <a:off x="2268538"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1953</a:t>
            </a:r>
          </a:p>
        </p:txBody>
      </p:sp>
      <p:sp>
        <p:nvSpPr>
          <p:cNvPr id="18445" name="Line 14"/>
          <p:cNvSpPr>
            <a:spLocks noChangeShapeType="1"/>
          </p:cNvSpPr>
          <p:nvPr/>
        </p:nvSpPr>
        <p:spPr bwMode="auto">
          <a:xfrm>
            <a:off x="2627313" y="2889250"/>
            <a:ext cx="0"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6" name="Rectangle 15"/>
          <p:cNvSpPr>
            <a:spLocks noChangeArrowheads="1"/>
          </p:cNvSpPr>
          <p:nvPr/>
        </p:nvSpPr>
        <p:spPr bwMode="auto">
          <a:xfrm>
            <a:off x="2743200" y="4835525"/>
            <a:ext cx="338455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Khorana e altri 12 ricercatori producono il primo gene sintetico </a:t>
            </a:r>
            <a:r>
              <a:rPr lang="it-IT" sz="1600" i="1">
                <a:solidFill>
                  <a:srgbClr val="003366"/>
                </a:solidFill>
              </a:rPr>
              <a:t>(Nobel per la medicina, 1968)</a:t>
            </a:r>
            <a:endParaRPr lang="en-GB" sz="1600" i="1">
              <a:solidFill>
                <a:srgbClr val="003366"/>
              </a:solidFill>
            </a:endParaRPr>
          </a:p>
        </p:txBody>
      </p:sp>
      <p:sp>
        <p:nvSpPr>
          <p:cNvPr id="18447" name="Line 16"/>
          <p:cNvSpPr>
            <a:spLocks noChangeShapeType="1"/>
          </p:cNvSpPr>
          <p:nvPr/>
        </p:nvSpPr>
        <p:spPr bwMode="auto">
          <a:xfrm>
            <a:off x="3635375" y="2887663"/>
            <a:ext cx="0" cy="1981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48" name="Rectangle 17"/>
          <p:cNvSpPr>
            <a:spLocks noChangeArrowheads="1"/>
          </p:cNvSpPr>
          <p:nvPr/>
        </p:nvSpPr>
        <p:spPr bwMode="auto">
          <a:xfrm>
            <a:off x="3276600" y="248761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1968</a:t>
            </a:r>
            <a:endParaRPr lang="en-GB"/>
          </a:p>
        </p:txBody>
      </p:sp>
      <p:sp>
        <p:nvSpPr>
          <p:cNvPr id="18449" name="Rectangle 18"/>
          <p:cNvSpPr>
            <a:spLocks noChangeArrowheads="1"/>
          </p:cNvSpPr>
          <p:nvPr/>
        </p:nvSpPr>
        <p:spPr bwMode="auto">
          <a:xfrm>
            <a:off x="3779838" y="3963988"/>
            <a:ext cx="3313112"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Mullis inventa la tecnica PCR per analizzare sequenze di DNA</a:t>
            </a:r>
          </a:p>
          <a:p>
            <a:pPr algn="ctr"/>
            <a:r>
              <a:rPr lang="it-IT" sz="1600" i="1">
                <a:solidFill>
                  <a:srgbClr val="003366"/>
                </a:solidFill>
              </a:rPr>
              <a:t>(Nobel per la chimica 1993)</a:t>
            </a:r>
            <a:endParaRPr lang="en-GB" sz="1600">
              <a:solidFill>
                <a:srgbClr val="003366"/>
              </a:solidFill>
            </a:endParaRPr>
          </a:p>
        </p:txBody>
      </p:sp>
      <p:sp>
        <p:nvSpPr>
          <p:cNvPr id="18450" name="Rectangle 19"/>
          <p:cNvSpPr>
            <a:spLocks noChangeArrowheads="1"/>
          </p:cNvSpPr>
          <p:nvPr/>
        </p:nvSpPr>
        <p:spPr bwMode="auto">
          <a:xfrm>
            <a:off x="5148263"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1983</a:t>
            </a:r>
            <a:endParaRPr lang="en-GB"/>
          </a:p>
        </p:txBody>
      </p:sp>
      <p:sp>
        <p:nvSpPr>
          <p:cNvPr id="18451" name="Line 20"/>
          <p:cNvSpPr>
            <a:spLocks noChangeShapeType="1"/>
          </p:cNvSpPr>
          <p:nvPr/>
        </p:nvSpPr>
        <p:spPr bwMode="auto">
          <a:xfrm>
            <a:off x="5580063" y="2889250"/>
            <a:ext cx="0" cy="11509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52" name="Rectangle 21"/>
          <p:cNvSpPr>
            <a:spLocks noChangeArrowheads="1"/>
          </p:cNvSpPr>
          <p:nvPr/>
        </p:nvSpPr>
        <p:spPr bwMode="auto">
          <a:xfrm>
            <a:off x="6084888" y="3479800"/>
            <a:ext cx="2843212"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Viene fondata la HUGO, comincia il Progetto Genoma</a:t>
            </a:r>
          </a:p>
        </p:txBody>
      </p:sp>
      <p:sp>
        <p:nvSpPr>
          <p:cNvPr id="18453" name="Rectangle 22"/>
          <p:cNvSpPr>
            <a:spLocks noChangeArrowheads="1"/>
          </p:cNvSpPr>
          <p:nvPr/>
        </p:nvSpPr>
        <p:spPr bwMode="auto">
          <a:xfrm>
            <a:off x="6156325" y="2493963"/>
            <a:ext cx="692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a:t>1988</a:t>
            </a:r>
            <a:endParaRPr lang="en-GB"/>
          </a:p>
        </p:txBody>
      </p:sp>
      <p:pic>
        <p:nvPicPr>
          <p:cNvPr id="1845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341438"/>
            <a:ext cx="1800225" cy="1093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55" name="Line 25"/>
          <p:cNvSpPr>
            <a:spLocks noChangeShapeType="1"/>
          </p:cNvSpPr>
          <p:nvPr/>
        </p:nvSpPr>
        <p:spPr bwMode="auto">
          <a:xfrm>
            <a:off x="6588125" y="2889250"/>
            <a:ext cx="0" cy="50323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18456" name="Line 26"/>
          <p:cNvSpPr>
            <a:spLocks noChangeShapeType="1"/>
          </p:cNvSpPr>
          <p:nvPr/>
        </p:nvSpPr>
        <p:spPr bwMode="auto">
          <a:xfrm flipH="1">
            <a:off x="250825" y="2854325"/>
            <a:ext cx="1368425"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57" name="Line 27"/>
          <p:cNvSpPr>
            <a:spLocks noChangeShapeType="1"/>
          </p:cNvSpPr>
          <p:nvPr/>
        </p:nvSpPr>
        <p:spPr bwMode="auto">
          <a:xfrm flipV="1">
            <a:off x="1547813" y="2889250"/>
            <a:ext cx="215900" cy="2159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8458" name="Line 28"/>
          <p:cNvSpPr>
            <a:spLocks noChangeShapeType="1"/>
          </p:cNvSpPr>
          <p:nvPr/>
        </p:nvSpPr>
        <p:spPr bwMode="auto">
          <a:xfrm flipV="1">
            <a:off x="1692275" y="2889250"/>
            <a:ext cx="215900" cy="2159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p>
        </p:txBody>
      </p:sp>
      <p:pic>
        <p:nvPicPr>
          <p:cNvPr id="18459"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376363"/>
            <a:ext cx="74771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5538" name="Picture 2" descr="blat_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685800"/>
            <a:ext cx="8391525" cy="4467225"/>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5539" name="Rectangle 3"/>
          <p:cNvSpPr>
            <a:spLocks noGrp="1" noChangeArrowheads="1"/>
          </p:cNvSpPr>
          <p:nvPr>
            <p:ph type="title"/>
          </p:nvPr>
        </p:nvSpPr>
        <p:spPr>
          <a:xfrm>
            <a:off x="685800" y="-234950"/>
            <a:ext cx="7772400" cy="1143000"/>
          </a:xfrm>
        </p:spPr>
        <p:txBody>
          <a:bodyPr/>
          <a:lstStyle/>
          <a:p>
            <a:pPr eaLnBrk="1" hangingPunct="1"/>
            <a:r>
              <a:rPr lang="en-US" sz="3200">
                <a:latin typeface="Arial" charset="0"/>
              </a:rPr>
              <a:t>BLAT results, with links</a:t>
            </a:r>
          </a:p>
        </p:txBody>
      </p:sp>
      <p:sp>
        <p:nvSpPr>
          <p:cNvPr id="65540" name="Rectangle 4"/>
          <p:cNvSpPr>
            <a:spLocks noGrp="1" noChangeArrowheads="1"/>
          </p:cNvSpPr>
          <p:nvPr>
            <p:ph type="body" idx="1"/>
          </p:nvPr>
        </p:nvSpPr>
        <p:spPr>
          <a:xfrm>
            <a:off x="381000" y="5167313"/>
            <a:ext cx="8305800" cy="822325"/>
          </a:xfrm>
        </p:spPr>
        <p:txBody>
          <a:bodyPr/>
          <a:lstStyle/>
          <a:p>
            <a:pPr eaLnBrk="1" hangingPunct="1"/>
            <a:r>
              <a:rPr lang="en-US" sz="1800">
                <a:latin typeface="Arial" charset="0"/>
              </a:rPr>
              <a:t>Results with demo sequences, settings default; sort = Query, Score</a:t>
            </a:r>
          </a:p>
          <a:p>
            <a:pPr lvl="1" eaLnBrk="1" hangingPunct="1"/>
            <a:r>
              <a:rPr lang="en-US" sz="1800">
                <a:latin typeface="Arial" charset="0"/>
                <a:ea typeface="Arial" charset="0"/>
                <a:cs typeface="Arial" charset="0"/>
              </a:rPr>
              <a:t>Score is a count of matches—higher number, better match</a:t>
            </a:r>
          </a:p>
        </p:txBody>
      </p:sp>
      <p:sp>
        <p:nvSpPr>
          <p:cNvPr id="81925" name="Rectangle 5"/>
          <p:cNvSpPr>
            <a:spLocks noChangeArrowheads="1"/>
          </p:cNvSpPr>
          <p:nvPr/>
        </p:nvSpPr>
        <p:spPr bwMode="auto">
          <a:xfrm>
            <a:off x="639763" y="1782763"/>
            <a:ext cx="533400" cy="228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1926" name="Rectangle 6"/>
          <p:cNvSpPr>
            <a:spLocks noChangeArrowheads="1"/>
          </p:cNvSpPr>
          <p:nvPr/>
        </p:nvSpPr>
        <p:spPr bwMode="auto">
          <a:xfrm>
            <a:off x="1189038" y="1782763"/>
            <a:ext cx="639762" cy="2286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 name="Group 7"/>
          <p:cNvGrpSpPr>
            <a:grpSpLocks/>
          </p:cNvGrpSpPr>
          <p:nvPr/>
        </p:nvGrpSpPr>
        <p:grpSpPr bwMode="auto">
          <a:xfrm>
            <a:off x="1828800" y="1782763"/>
            <a:ext cx="1646238" cy="3154362"/>
            <a:chOff x="1152" y="1123"/>
            <a:chExt cx="1037" cy="1987"/>
          </a:xfrm>
        </p:grpSpPr>
        <p:sp>
          <p:nvSpPr>
            <p:cNvPr id="65545" name="Rectangle 8"/>
            <p:cNvSpPr>
              <a:spLocks noChangeArrowheads="1"/>
            </p:cNvSpPr>
            <p:nvPr/>
          </p:nvSpPr>
          <p:spPr bwMode="auto">
            <a:xfrm>
              <a:off x="1901" y="1123"/>
              <a:ext cx="288" cy="461"/>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6" name="Rectangle 9"/>
            <p:cNvSpPr>
              <a:spLocks noChangeArrowheads="1"/>
            </p:cNvSpPr>
            <p:nvPr/>
          </p:nvSpPr>
          <p:spPr bwMode="auto">
            <a:xfrm>
              <a:off x="1901" y="1584"/>
              <a:ext cx="288" cy="1498"/>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7" name="Rectangle 10"/>
            <p:cNvSpPr>
              <a:spLocks noChangeArrowheads="1"/>
            </p:cNvSpPr>
            <p:nvPr/>
          </p:nvSpPr>
          <p:spPr bwMode="auto">
            <a:xfrm>
              <a:off x="1152" y="1123"/>
              <a:ext cx="432" cy="461"/>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8" name="Rectangle 11"/>
            <p:cNvSpPr>
              <a:spLocks noChangeArrowheads="1"/>
            </p:cNvSpPr>
            <p:nvPr/>
          </p:nvSpPr>
          <p:spPr bwMode="auto">
            <a:xfrm>
              <a:off x="1152" y="1584"/>
              <a:ext cx="432" cy="1526"/>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49" name="Text Box 12"/>
            <p:cNvSpPr txBox="1">
              <a:spLocks noChangeArrowheads="1"/>
            </p:cNvSpPr>
            <p:nvPr/>
          </p:nvSpPr>
          <p:spPr bwMode="auto">
            <a:xfrm>
              <a:off x="1267" y="1814"/>
              <a:ext cx="816" cy="256"/>
            </a:xfrm>
            <a:prstGeom prst="rect">
              <a:avLst/>
            </a:prstGeom>
            <a:solidFill>
              <a:srgbClr val="FFFF99"/>
            </a:solidFill>
            <a:ln w="9525">
              <a:solidFill>
                <a:srgbClr val="000066"/>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i="1">
                  <a:solidFill>
                    <a:srgbClr val="000066"/>
                  </a:solidFill>
                </a:rPr>
                <a:t>sorting</a:t>
              </a:r>
            </a:p>
          </p:txBody>
        </p:sp>
      </p:grpSp>
      <p:sp>
        <p:nvSpPr>
          <p:cNvPr id="81933" name="Rectangle 13"/>
          <p:cNvSpPr>
            <a:spLocks noRot="1" noChangeArrowheads="1"/>
          </p:cNvSpPr>
          <p:nvPr/>
        </p:nvSpPr>
        <p:spPr bwMode="auto">
          <a:xfrm>
            <a:off x="381000" y="5899150"/>
            <a:ext cx="8305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1800"/>
              <a:t>Click </a:t>
            </a:r>
            <a:r>
              <a:rPr lang="en-US" sz="1800" u="sng"/>
              <a:t>browser</a:t>
            </a:r>
            <a:r>
              <a:rPr lang="en-US" sz="1800"/>
              <a:t> to go to Genome Browser image location (next slide)</a:t>
            </a:r>
          </a:p>
          <a:p>
            <a:pPr marL="342900" indent="-342900">
              <a:spcBef>
                <a:spcPct val="20000"/>
              </a:spcBef>
              <a:buFontTx/>
              <a:buChar char="•"/>
            </a:pPr>
            <a:r>
              <a:rPr lang="en-US" sz="1800"/>
              <a:t>Click </a:t>
            </a:r>
            <a:r>
              <a:rPr lang="en-US" sz="1800" u="sng"/>
              <a:t>details</a:t>
            </a:r>
            <a:r>
              <a:rPr lang="en-US" sz="1800"/>
              <a:t> to see the alignment to genomic sequence (2</a:t>
            </a:r>
            <a:r>
              <a:rPr lang="en-US" sz="1800" baseline="30000"/>
              <a:t>nd</a:t>
            </a:r>
            <a:r>
              <a:rPr lang="en-US" sz="1800"/>
              <a:t> slide)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animEffect transition="in" filter="wipe(left)">
                                      <p:cBhvr>
                                        <p:cTn id="15" dur="500"/>
                                        <p:tgtEl>
                                          <p:spTgt spid="819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1926"/>
                                        </p:tgtEl>
                                        <p:attrNameLst>
                                          <p:attrName>style.visibility</p:attrName>
                                        </p:attrNameLst>
                                      </p:cBhvr>
                                      <p:to>
                                        <p:strVal val="visible"/>
                                      </p:to>
                                    </p:set>
                                    <p:animEffect transition="in" filter="wipe(left)">
                                      <p:cBhvr>
                                        <p:cTn id="20" dur="500"/>
                                        <p:tgtEl>
                                          <p:spTgt spid="8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P spid="8193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7586" name="Picture 2" descr="blat_brows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960438"/>
            <a:ext cx="8229600" cy="2489200"/>
          </a:xfrm>
          <a:prstGeom prst="rect">
            <a:avLst/>
          </a:prstGeom>
          <a:noFill/>
          <a:ln w="9525">
            <a:solidFill>
              <a:srgbClr val="100200"/>
            </a:solidFill>
            <a:miter lim="800000"/>
            <a:headEnd/>
            <a:tailEnd/>
          </a:ln>
          <a:extLst>
            <a:ext uri="{909E8E84-426E-40dd-AFC4-6F175D3DCCD1}">
              <a14:hiddenFill xmlns="" xmlns:a14="http://schemas.microsoft.com/office/drawing/2010/main">
                <a:solidFill>
                  <a:srgbClr val="FFFFFF"/>
                </a:solidFill>
              </a14:hiddenFill>
            </a:ext>
          </a:extLst>
        </p:spPr>
      </p:pic>
      <p:sp>
        <p:nvSpPr>
          <p:cNvPr id="67587" name="Rectangle 3"/>
          <p:cNvSpPr>
            <a:spLocks noGrp="1" noChangeArrowheads="1"/>
          </p:cNvSpPr>
          <p:nvPr>
            <p:ph type="title"/>
          </p:nvPr>
        </p:nvSpPr>
        <p:spPr>
          <a:xfrm>
            <a:off x="685800" y="-26988"/>
            <a:ext cx="7772400" cy="1143001"/>
          </a:xfrm>
        </p:spPr>
        <p:txBody>
          <a:bodyPr/>
          <a:lstStyle/>
          <a:p>
            <a:pPr eaLnBrk="1" hangingPunct="1"/>
            <a:r>
              <a:rPr lang="en-US" sz="3200">
                <a:latin typeface="Arial" charset="0"/>
              </a:rPr>
              <a:t>BLAT results, alignment details </a:t>
            </a:r>
            <a:r>
              <a:rPr lang="en-US" sz="3200" u="sng">
                <a:latin typeface="Arial" charset="0"/>
              </a:rPr>
              <a:t>browser</a:t>
            </a:r>
          </a:p>
        </p:txBody>
      </p:sp>
      <p:sp>
        <p:nvSpPr>
          <p:cNvPr id="67588" name="Rectangle 4"/>
          <p:cNvSpPr>
            <a:spLocks noGrp="1" noChangeArrowheads="1"/>
          </p:cNvSpPr>
          <p:nvPr>
            <p:ph type="body" idx="1"/>
          </p:nvPr>
        </p:nvSpPr>
        <p:spPr>
          <a:xfrm>
            <a:off x="198438" y="4078288"/>
            <a:ext cx="8580437" cy="1006475"/>
          </a:xfrm>
        </p:spPr>
        <p:txBody>
          <a:bodyPr/>
          <a:lstStyle/>
          <a:p>
            <a:pPr eaLnBrk="1" hangingPunct="1"/>
            <a:r>
              <a:rPr lang="en-US" sz="2000">
                <a:latin typeface="Arial" charset="0"/>
              </a:rPr>
              <a:t>From </a:t>
            </a:r>
            <a:r>
              <a:rPr lang="en-US" sz="2000" u="sng">
                <a:latin typeface="Arial" charset="0"/>
              </a:rPr>
              <a:t>browser</a:t>
            </a:r>
            <a:r>
              <a:rPr lang="en-US" sz="2000">
                <a:latin typeface="Arial" charset="0"/>
              </a:rPr>
              <a:t> click in BLAT results</a:t>
            </a:r>
          </a:p>
          <a:p>
            <a:pPr eaLnBrk="1" hangingPunct="1"/>
            <a:r>
              <a:rPr lang="en-US" sz="2000">
                <a:latin typeface="Arial" charset="0"/>
              </a:rPr>
              <a:t>A new line with </a:t>
            </a:r>
            <a:r>
              <a:rPr lang="en-US" sz="2000" i="1">
                <a:latin typeface="Arial" charset="0"/>
              </a:rPr>
              <a:t>your Sequence from BLAT Search </a:t>
            </a:r>
            <a:r>
              <a:rPr lang="en-US" sz="2000">
                <a:latin typeface="Arial" charset="0"/>
              </a:rPr>
              <a:t>appears!</a:t>
            </a:r>
          </a:p>
        </p:txBody>
      </p:sp>
      <p:grpSp>
        <p:nvGrpSpPr>
          <p:cNvPr id="2" name="Group 5"/>
          <p:cNvGrpSpPr>
            <a:grpSpLocks/>
          </p:cNvGrpSpPr>
          <p:nvPr/>
        </p:nvGrpSpPr>
        <p:grpSpPr bwMode="auto">
          <a:xfrm>
            <a:off x="381000" y="1782763"/>
            <a:ext cx="8458200" cy="533400"/>
            <a:chOff x="240" y="1296"/>
            <a:chExt cx="5328" cy="336"/>
          </a:xfrm>
        </p:grpSpPr>
        <p:sp>
          <p:nvSpPr>
            <p:cNvPr id="67599" name="Rectangle 6"/>
            <p:cNvSpPr>
              <a:spLocks noChangeArrowheads="1"/>
            </p:cNvSpPr>
            <p:nvPr/>
          </p:nvSpPr>
          <p:spPr bwMode="auto">
            <a:xfrm>
              <a:off x="886" y="1392"/>
              <a:ext cx="4682" cy="192"/>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7600" name="AutoShape 7"/>
            <p:cNvSpPr>
              <a:spLocks noChangeArrowheads="1"/>
            </p:cNvSpPr>
            <p:nvPr/>
          </p:nvSpPr>
          <p:spPr bwMode="auto">
            <a:xfrm>
              <a:off x="240" y="1296"/>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query</a:t>
              </a:r>
            </a:p>
          </p:txBody>
        </p:sp>
      </p:grpSp>
      <p:grpSp>
        <p:nvGrpSpPr>
          <p:cNvPr id="3" name="Group 8"/>
          <p:cNvGrpSpPr>
            <a:grpSpLocks/>
          </p:cNvGrpSpPr>
          <p:nvPr/>
        </p:nvGrpSpPr>
        <p:grpSpPr bwMode="auto">
          <a:xfrm>
            <a:off x="381000" y="2149475"/>
            <a:ext cx="8458200" cy="1355725"/>
            <a:chOff x="240" y="1488"/>
            <a:chExt cx="5328" cy="720"/>
          </a:xfrm>
        </p:grpSpPr>
        <p:sp>
          <p:nvSpPr>
            <p:cNvPr id="67597" name="Rectangle 9"/>
            <p:cNvSpPr>
              <a:spLocks noChangeArrowheads="1"/>
            </p:cNvSpPr>
            <p:nvPr/>
          </p:nvSpPr>
          <p:spPr bwMode="auto">
            <a:xfrm>
              <a:off x="887" y="1584"/>
              <a:ext cx="4681" cy="624"/>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7598" name="AutoShape 10"/>
            <p:cNvSpPr>
              <a:spLocks noChangeArrowheads="1"/>
            </p:cNvSpPr>
            <p:nvPr/>
          </p:nvSpPr>
          <p:spPr bwMode="auto">
            <a:xfrm>
              <a:off x="240" y="1488"/>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matches</a:t>
              </a:r>
            </a:p>
          </p:txBody>
        </p:sp>
      </p:grpSp>
      <p:grpSp>
        <p:nvGrpSpPr>
          <p:cNvPr id="4" name="Group 11"/>
          <p:cNvGrpSpPr>
            <a:grpSpLocks/>
          </p:cNvGrpSpPr>
          <p:nvPr/>
        </p:nvGrpSpPr>
        <p:grpSpPr bwMode="auto">
          <a:xfrm>
            <a:off x="182563" y="836613"/>
            <a:ext cx="8705850" cy="5287962"/>
            <a:chOff x="115" y="576"/>
            <a:chExt cx="5484" cy="3331"/>
          </a:xfrm>
        </p:grpSpPr>
        <p:grpSp>
          <p:nvGrpSpPr>
            <p:cNvPr id="67592" name="Group 12"/>
            <p:cNvGrpSpPr>
              <a:grpSpLocks/>
            </p:cNvGrpSpPr>
            <p:nvPr/>
          </p:nvGrpSpPr>
          <p:grpSpPr bwMode="auto">
            <a:xfrm>
              <a:off x="220" y="576"/>
              <a:ext cx="1152" cy="432"/>
              <a:chOff x="192" y="528"/>
              <a:chExt cx="1152" cy="432"/>
            </a:xfrm>
          </p:grpSpPr>
          <p:sp>
            <p:nvSpPr>
              <p:cNvPr id="67595" name="Rectangle 13"/>
              <p:cNvSpPr>
                <a:spLocks noChangeArrowheads="1"/>
              </p:cNvSpPr>
              <p:nvPr/>
            </p:nvSpPr>
            <p:spPr bwMode="auto">
              <a:xfrm>
                <a:off x="1104" y="672"/>
                <a:ext cx="240" cy="144"/>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7596" name="AutoShape 14"/>
              <p:cNvSpPr>
                <a:spLocks noChangeArrowheads="1"/>
              </p:cNvSpPr>
              <p:nvPr/>
            </p:nvSpPr>
            <p:spPr bwMode="auto">
              <a:xfrm>
                <a:off x="192" y="528"/>
                <a:ext cx="912" cy="432"/>
              </a:xfrm>
              <a:prstGeom prst="rightArrow">
                <a:avLst>
                  <a:gd name="adj1" fmla="val 50000"/>
                  <a:gd name="adj2" fmla="val 52778"/>
                </a:avLst>
              </a:prstGeom>
              <a:solidFill>
                <a:schemeClr val="accent1"/>
              </a:solidFill>
              <a:ln w="9525">
                <a:solidFill>
                  <a:schemeClr val="tx1"/>
                </a:solidFill>
                <a:miter lim="800000"/>
                <a:headEnd/>
                <a:tailEnd/>
              </a:ln>
            </p:spPr>
            <p:txBody>
              <a:bodyPr wrap="none" anchor="ctr"/>
              <a:lstStyle/>
              <a:p>
                <a:pPr algn="ctr" eaLnBrk="0" hangingPunct="0"/>
                <a:r>
                  <a:rPr lang="en-US" sz="1200" b="1" i="1"/>
                  <a:t>Click to flip frame</a:t>
                </a:r>
              </a:p>
            </p:txBody>
          </p:sp>
        </p:grpSp>
        <p:sp>
          <p:nvSpPr>
            <p:cNvPr id="67593" name="Rectangle 15"/>
            <p:cNvSpPr>
              <a:spLocks noRot="1" noChangeArrowheads="1"/>
            </p:cNvSpPr>
            <p:nvPr/>
          </p:nvSpPr>
          <p:spPr bwMode="auto">
            <a:xfrm>
              <a:off x="115" y="3273"/>
              <a:ext cx="5405"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Watch out for reading frame! --&gt; Click - - - &gt; to flip frame</a:t>
              </a:r>
            </a:p>
            <a:p>
              <a:pPr marL="342900" indent="-342900">
                <a:spcBef>
                  <a:spcPct val="20000"/>
                </a:spcBef>
                <a:buFontTx/>
                <a:buChar char="•"/>
              </a:pPr>
              <a:r>
                <a:rPr lang="en-US" sz="2000"/>
                <a:t>Base position = full </a:t>
              </a:r>
              <a:r>
                <a:rPr lang="en-US" sz="2000" i="1" u="sng"/>
                <a:t>and</a:t>
              </a:r>
              <a:r>
                <a:rPr lang="en-US" sz="2000"/>
                <a:t> zoomed in enough to see</a:t>
              </a:r>
            </a:p>
            <a:p>
              <a:pPr marL="342900" indent="-342900">
                <a:spcBef>
                  <a:spcPct val="20000"/>
                </a:spcBef>
              </a:pPr>
              <a:r>
                <a:rPr lang="en-US" sz="2000"/>
                <a:t>		amino acids</a:t>
              </a:r>
            </a:p>
            <a:p>
              <a:pPr marL="342900" indent="-342900">
                <a:spcBef>
                  <a:spcPct val="20000"/>
                </a:spcBef>
              </a:pPr>
              <a:endParaRPr lang="en-US" sz="2000"/>
            </a:p>
          </p:txBody>
        </p:sp>
        <p:pic>
          <p:nvPicPr>
            <p:cNvPr id="67594" name="Picture 16" descr="base_position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 y="3273"/>
              <a:ext cx="540" cy="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364163" y="115888"/>
            <a:ext cx="3657600" cy="1143000"/>
          </a:xfrm>
        </p:spPr>
        <p:txBody>
          <a:bodyPr/>
          <a:lstStyle/>
          <a:p>
            <a:pPr algn="r" eaLnBrk="1" hangingPunct="1"/>
            <a:r>
              <a:rPr lang="en-US" sz="2400">
                <a:latin typeface="Arial" charset="0"/>
              </a:rPr>
              <a:t>BLAT results,</a:t>
            </a:r>
            <a:br>
              <a:rPr lang="en-US" sz="2400">
                <a:latin typeface="Arial" charset="0"/>
              </a:rPr>
            </a:br>
            <a:r>
              <a:rPr lang="en-US" sz="2400">
                <a:latin typeface="Arial" charset="0"/>
              </a:rPr>
              <a:t>alignment </a:t>
            </a:r>
            <a:r>
              <a:rPr lang="en-US" sz="2400" u="sng">
                <a:latin typeface="Arial" charset="0"/>
              </a:rPr>
              <a:t>details</a:t>
            </a:r>
          </a:p>
        </p:txBody>
      </p:sp>
      <p:grpSp>
        <p:nvGrpSpPr>
          <p:cNvPr id="69635" name="Group 3"/>
          <p:cNvGrpSpPr>
            <a:grpSpLocks/>
          </p:cNvGrpSpPr>
          <p:nvPr/>
        </p:nvGrpSpPr>
        <p:grpSpPr bwMode="auto">
          <a:xfrm>
            <a:off x="152400" y="228600"/>
            <a:ext cx="4244975" cy="6400800"/>
            <a:chOff x="96" y="192"/>
            <a:chExt cx="2674" cy="4032"/>
          </a:xfrm>
        </p:grpSpPr>
        <p:pic>
          <p:nvPicPr>
            <p:cNvPr id="69647" name="Picture 4" descr="blat_align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674" cy="4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8" name="Picture 5" descr="blat_details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 y="259"/>
              <a:ext cx="2156" cy="3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6"/>
          <p:cNvGrpSpPr>
            <a:grpSpLocks/>
          </p:cNvGrpSpPr>
          <p:nvPr/>
        </p:nvGrpSpPr>
        <p:grpSpPr bwMode="auto">
          <a:xfrm>
            <a:off x="3881438" y="1143000"/>
            <a:ext cx="2154237" cy="411163"/>
            <a:chOff x="2398" y="989"/>
            <a:chExt cx="1357" cy="259"/>
          </a:xfrm>
        </p:grpSpPr>
        <p:sp>
          <p:nvSpPr>
            <p:cNvPr id="69645" name="AutoShape 7"/>
            <p:cNvSpPr>
              <a:spLocks noChangeArrowheads="1"/>
            </p:cNvSpPr>
            <p:nvPr/>
          </p:nvSpPr>
          <p:spPr bwMode="auto">
            <a:xfrm>
              <a:off x="2398" y="1008"/>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6" name="Text Box 8"/>
            <p:cNvSpPr txBox="1">
              <a:spLocks noChangeArrowheads="1"/>
            </p:cNvSpPr>
            <p:nvPr/>
          </p:nvSpPr>
          <p:spPr bwMode="auto">
            <a:xfrm>
              <a:off x="2794" y="989"/>
              <a:ext cx="961"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Your query</a:t>
              </a:r>
            </a:p>
          </p:txBody>
        </p:sp>
      </p:grpSp>
      <p:grpSp>
        <p:nvGrpSpPr>
          <p:cNvPr id="4" name="Group 9"/>
          <p:cNvGrpSpPr>
            <a:grpSpLocks/>
          </p:cNvGrpSpPr>
          <p:nvPr/>
        </p:nvGrpSpPr>
        <p:grpSpPr bwMode="auto">
          <a:xfrm>
            <a:off x="3849688" y="2149475"/>
            <a:ext cx="4197350" cy="411163"/>
            <a:chOff x="2396" y="1805"/>
            <a:chExt cx="2644" cy="259"/>
          </a:xfrm>
        </p:grpSpPr>
        <p:sp>
          <p:nvSpPr>
            <p:cNvPr id="69643" name="AutoShape 10"/>
            <p:cNvSpPr>
              <a:spLocks noChangeArrowheads="1"/>
            </p:cNvSpPr>
            <p:nvPr/>
          </p:nvSpPr>
          <p:spPr bwMode="auto">
            <a:xfrm>
              <a:off x="2396" y="1824"/>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4" name="Text Box 11"/>
            <p:cNvSpPr txBox="1">
              <a:spLocks noChangeArrowheads="1"/>
            </p:cNvSpPr>
            <p:nvPr/>
          </p:nvSpPr>
          <p:spPr bwMode="auto">
            <a:xfrm>
              <a:off x="2837" y="1805"/>
              <a:ext cx="220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Genomic match, color cues</a:t>
              </a:r>
            </a:p>
          </p:txBody>
        </p:sp>
      </p:grpSp>
      <p:grpSp>
        <p:nvGrpSpPr>
          <p:cNvPr id="5" name="Group 12"/>
          <p:cNvGrpSpPr>
            <a:grpSpLocks/>
          </p:cNvGrpSpPr>
          <p:nvPr/>
        </p:nvGrpSpPr>
        <p:grpSpPr bwMode="auto">
          <a:xfrm>
            <a:off x="3838575" y="3429000"/>
            <a:ext cx="4940300" cy="2363788"/>
            <a:chOff x="2402" y="2621"/>
            <a:chExt cx="3112" cy="1489"/>
          </a:xfrm>
        </p:grpSpPr>
        <p:pic>
          <p:nvPicPr>
            <p:cNvPr id="69639" name="Picture 13" descr="blat_align_side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2928"/>
              <a:ext cx="2922" cy="1182"/>
            </a:xfrm>
            <a:prstGeom prst="rect">
              <a:avLst/>
            </a:prstGeom>
            <a:noFill/>
            <a:ln w="9525">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sp>
          <p:nvSpPr>
            <p:cNvPr id="69640" name="AutoShape 14"/>
            <p:cNvSpPr>
              <a:spLocks noChangeArrowheads="1"/>
            </p:cNvSpPr>
            <p:nvPr/>
          </p:nvSpPr>
          <p:spPr bwMode="auto">
            <a:xfrm>
              <a:off x="2402" y="2640"/>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1" name="Text Box 15"/>
            <p:cNvSpPr txBox="1">
              <a:spLocks noChangeArrowheads="1"/>
            </p:cNvSpPr>
            <p:nvPr/>
          </p:nvSpPr>
          <p:spPr bwMode="auto">
            <a:xfrm>
              <a:off x="2834" y="2621"/>
              <a:ext cx="186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Side-by-side alignment</a:t>
              </a:r>
            </a:p>
          </p:txBody>
        </p:sp>
        <p:sp>
          <p:nvSpPr>
            <p:cNvPr id="69642" name="AutoShape 16"/>
            <p:cNvSpPr>
              <a:spLocks noChangeArrowheads="1"/>
            </p:cNvSpPr>
            <p:nvPr/>
          </p:nvSpPr>
          <p:spPr bwMode="auto">
            <a:xfrm>
              <a:off x="4652" y="2688"/>
              <a:ext cx="384" cy="480"/>
            </a:xfrm>
            <a:prstGeom prst="curvedLef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p:txBody>
          <a:bodyPr/>
          <a:lstStyle/>
          <a:p>
            <a:r>
              <a:rPr lang="en-US" altLang="zh-TW">
                <a:latin typeface="Arial" charset="0"/>
              </a:rPr>
              <a:t>Table Browser</a:t>
            </a:r>
          </a:p>
        </p:txBody>
      </p:sp>
      <p:sp>
        <p:nvSpPr>
          <p:cNvPr id="71683" name="Rectangle 1027"/>
          <p:cNvSpPr>
            <a:spLocks noGrp="1" noChangeArrowheads="1"/>
          </p:cNvSpPr>
          <p:nvPr>
            <p:ph type="body" idx="1"/>
          </p:nvPr>
        </p:nvSpPr>
        <p:spPr/>
        <p:txBody>
          <a:bodyPr/>
          <a:lstStyle/>
          <a:p>
            <a:r>
              <a:rPr lang="en-US" altLang="zh-TW">
                <a:latin typeface="Arial" charset="0"/>
              </a:rPr>
              <a:t>To get the data associated with a track in text format, to calculate intersections between tracks, and to retrieve DNA sequence covered by a track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4213" y="404813"/>
            <a:ext cx="7772400" cy="1143000"/>
          </a:xfrm>
        </p:spPr>
        <p:txBody>
          <a:bodyPr/>
          <a:lstStyle/>
          <a:p>
            <a:r>
              <a:rPr lang="en-US" altLang="zh-TW">
                <a:latin typeface="Arial" charset="0"/>
              </a:rPr>
              <a:t>Table Browser Query</a:t>
            </a:r>
          </a:p>
        </p:txBody>
      </p:sp>
      <p:pic>
        <p:nvPicPr>
          <p:cNvPr id="29701" name="Picture 5" descr="Table_Browswe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zh-TW">
                <a:latin typeface="Arial" charset="0"/>
              </a:rPr>
              <a:t>Table Browser Results</a:t>
            </a:r>
          </a:p>
        </p:txBody>
      </p:sp>
      <p:pic>
        <p:nvPicPr>
          <p:cNvPr id="30725" name="Picture 5" descr="Table_Browse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zh-TW">
                <a:latin typeface="Arial" charset="0"/>
              </a:rPr>
              <a:t>In Silico PCR</a:t>
            </a:r>
          </a:p>
        </p:txBody>
      </p:sp>
      <p:sp>
        <p:nvSpPr>
          <p:cNvPr id="77827" name="Rectangle 3"/>
          <p:cNvSpPr>
            <a:spLocks noGrp="1" noChangeArrowheads="1"/>
          </p:cNvSpPr>
          <p:nvPr>
            <p:ph type="body" idx="1"/>
          </p:nvPr>
        </p:nvSpPr>
        <p:spPr/>
        <p:txBody>
          <a:bodyPr/>
          <a:lstStyle/>
          <a:p>
            <a:r>
              <a:rPr lang="en-US" altLang="zh-TW">
                <a:latin typeface="Arial" charset="0"/>
              </a:rPr>
              <a:t>In-Silico PCR searches a sequence database with a pair of PCR primers</a:t>
            </a:r>
          </a:p>
          <a:p>
            <a:r>
              <a:rPr lang="en-US" altLang="zh-TW">
                <a:latin typeface="Arial" charset="0"/>
              </a:rPr>
              <a:t>Returns: a sequence output file in fasta format containing all sequence in the database that lie between and include the primer pair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4213" y="188913"/>
            <a:ext cx="7772400" cy="1143000"/>
          </a:xfrm>
        </p:spPr>
        <p:txBody>
          <a:bodyPr/>
          <a:lstStyle/>
          <a:p>
            <a:r>
              <a:rPr lang="en-US" altLang="zh-TW">
                <a:latin typeface="Arial" charset="0"/>
              </a:rPr>
              <a:t>In Silico PCR Query</a:t>
            </a:r>
          </a:p>
        </p:txBody>
      </p:sp>
      <p:pic>
        <p:nvPicPr>
          <p:cNvPr id="43013" name="Picture 5" descr="In Silico PCR_Que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1125538"/>
            <a:ext cx="8640762" cy="5264150"/>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3014" name="Rectangle 6"/>
          <p:cNvSpPr>
            <a:spLocks noChangeArrowheads="1"/>
          </p:cNvSpPr>
          <p:nvPr/>
        </p:nvSpPr>
        <p:spPr bwMode="auto">
          <a:xfrm>
            <a:off x="3419475" y="1916113"/>
            <a:ext cx="1512888" cy="360362"/>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5" name="Rectangle 7"/>
          <p:cNvSpPr>
            <a:spLocks noChangeArrowheads="1"/>
          </p:cNvSpPr>
          <p:nvPr/>
        </p:nvSpPr>
        <p:spPr bwMode="auto">
          <a:xfrm>
            <a:off x="5508625" y="1916113"/>
            <a:ext cx="1511300" cy="360362"/>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6" name="Text Box 8"/>
          <p:cNvSpPr txBox="1">
            <a:spLocks noChangeArrowheads="1"/>
          </p:cNvSpPr>
          <p:nvPr/>
        </p:nvSpPr>
        <p:spPr bwMode="auto">
          <a:xfrm>
            <a:off x="5076825" y="1484313"/>
            <a:ext cx="31686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Two primer sequence</a:t>
            </a:r>
          </a:p>
        </p:txBody>
      </p:sp>
      <p:sp>
        <p:nvSpPr>
          <p:cNvPr id="43017" name="Rectangle 9"/>
          <p:cNvSpPr>
            <a:spLocks noChangeArrowheads="1"/>
          </p:cNvSpPr>
          <p:nvPr/>
        </p:nvSpPr>
        <p:spPr bwMode="auto">
          <a:xfrm>
            <a:off x="755650" y="2420938"/>
            <a:ext cx="1439863" cy="287337"/>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8" name="Rectangle 10"/>
          <p:cNvSpPr>
            <a:spLocks noChangeArrowheads="1"/>
          </p:cNvSpPr>
          <p:nvPr/>
        </p:nvSpPr>
        <p:spPr bwMode="auto">
          <a:xfrm>
            <a:off x="2843213" y="2420938"/>
            <a:ext cx="1368425" cy="287337"/>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9" name="Rectangle 11"/>
          <p:cNvSpPr>
            <a:spLocks noChangeArrowheads="1"/>
          </p:cNvSpPr>
          <p:nvPr/>
        </p:nvSpPr>
        <p:spPr bwMode="auto">
          <a:xfrm>
            <a:off x="4859338" y="2420938"/>
            <a:ext cx="1296987" cy="287337"/>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20" name="Text Box 12"/>
          <p:cNvSpPr txBox="1">
            <a:spLocks noChangeArrowheads="1"/>
          </p:cNvSpPr>
          <p:nvPr/>
        </p:nvSpPr>
        <p:spPr bwMode="auto">
          <a:xfrm>
            <a:off x="395288" y="2708275"/>
            <a:ext cx="25193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Max product size</a:t>
            </a:r>
          </a:p>
        </p:txBody>
      </p:sp>
      <p:sp>
        <p:nvSpPr>
          <p:cNvPr id="43021" name="Text Box 13"/>
          <p:cNvSpPr txBox="1">
            <a:spLocks noChangeArrowheads="1"/>
          </p:cNvSpPr>
          <p:nvPr/>
        </p:nvSpPr>
        <p:spPr bwMode="auto">
          <a:xfrm>
            <a:off x="3708400" y="2781300"/>
            <a:ext cx="3024188"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dirty="0">
                <a:solidFill>
                  <a:schemeClr val="hlink"/>
                </a:solidFill>
              </a:rPr>
              <a:t>Number of matches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additive="base">
                                        <p:cTn id="11" dur="500" fill="hold"/>
                                        <p:tgtEl>
                                          <p:spTgt spid="43015"/>
                                        </p:tgtEl>
                                        <p:attrNameLst>
                                          <p:attrName>ppt_x</p:attrName>
                                        </p:attrNameLst>
                                      </p:cBhvr>
                                      <p:tavLst>
                                        <p:tav tm="0">
                                          <p:val>
                                            <p:strVal val="#ppt_x"/>
                                          </p:val>
                                        </p:tav>
                                        <p:tav tm="100000">
                                          <p:val>
                                            <p:strVal val="#ppt_x"/>
                                          </p:val>
                                        </p:tav>
                                      </p:tavLst>
                                    </p:anim>
                                    <p:anim calcmode="lin" valueType="num">
                                      <p:cBhvr additive="base">
                                        <p:cTn id="12" dur="500" fill="hold"/>
                                        <p:tgtEl>
                                          <p:spTgt spid="430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016"/>
                                        </p:tgtEl>
                                        <p:attrNameLst>
                                          <p:attrName>style.visibility</p:attrName>
                                        </p:attrNameLst>
                                      </p:cBhvr>
                                      <p:to>
                                        <p:strVal val="visible"/>
                                      </p:to>
                                    </p:set>
                                    <p:anim calcmode="lin" valueType="num">
                                      <p:cBhvr additive="base">
                                        <p:cTn id="15" dur="500" fill="hold"/>
                                        <p:tgtEl>
                                          <p:spTgt spid="43016"/>
                                        </p:tgtEl>
                                        <p:attrNameLst>
                                          <p:attrName>ppt_x</p:attrName>
                                        </p:attrNameLst>
                                      </p:cBhvr>
                                      <p:tavLst>
                                        <p:tav tm="0">
                                          <p:val>
                                            <p:strVal val="#ppt_x"/>
                                          </p:val>
                                        </p:tav>
                                        <p:tav tm="100000">
                                          <p:val>
                                            <p:strVal val="#ppt_x"/>
                                          </p:val>
                                        </p:tav>
                                      </p:tavLst>
                                    </p:anim>
                                    <p:anim calcmode="lin" valueType="num">
                                      <p:cBhvr additive="base">
                                        <p:cTn id="16"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43014"/>
                                        </p:tgtEl>
                                      </p:cBhvr>
                                    </p:animEffect>
                                    <p:set>
                                      <p:cBhvr>
                                        <p:cTn id="21" dur="1" fill="hold">
                                          <p:stCondLst>
                                            <p:cond delay="499"/>
                                          </p:stCondLst>
                                        </p:cTn>
                                        <p:tgtEl>
                                          <p:spTgt spid="43014"/>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43015"/>
                                        </p:tgtEl>
                                      </p:cBhvr>
                                    </p:animEffect>
                                    <p:set>
                                      <p:cBhvr>
                                        <p:cTn id="24" dur="1" fill="hold">
                                          <p:stCondLst>
                                            <p:cond delay="499"/>
                                          </p:stCondLst>
                                        </p:cTn>
                                        <p:tgtEl>
                                          <p:spTgt spid="43015"/>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43016"/>
                                        </p:tgtEl>
                                      </p:cBhvr>
                                    </p:animEffect>
                                    <p:set>
                                      <p:cBhvr>
                                        <p:cTn id="27" dur="1" fill="hold">
                                          <p:stCondLst>
                                            <p:cond delay="499"/>
                                          </p:stCondLst>
                                        </p:cTn>
                                        <p:tgtEl>
                                          <p:spTgt spid="43016"/>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43017"/>
                                        </p:tgtEl>
                                        <p:attrNameLst>
                                          <p:attrName>style.visibility</p:attrName>
                                        </p:attrNameLst>
                                      </p:cBhvr>
                                      <p:to>
                                        <p:strVal val="visible"/>
                                      </p:to>
                                    </p:set>
                                    <p:anim calcmode="lin" valueType="num">
                                      <p:cBhvr additive="base">
                                        <p:cTn id="30" dur="500" fill="hold"/>
                                        <p:tgtEl>
                                          <p:spTgt spid="43017"/>
                                        </p:tgtEl>
                                        <p:attrNameLst>
                                          <p:attrName>ppt_x</p:attrName>
                                        </p:attrNameLst>
                                      </p:cBhvr>
                                      <p:tavLst>
                                        <p:tav tm="0">
                                          <p:val>
                                            <p:strVal val="#ppt_x"/>
                                          </p:val>
                                        </p:tav>
                                        <p:tav tm="100000">
                                          <p:val>
                                            <p:strVal val="#ppt_x"/>
                                          </p:val>
                                        </p:tav>
                                      </p:tavLst>
                                    </p:anim>
                                    <p:anim calcmode="lin" valueType="num">
                                      <p:cBhvr additive="base">
                                        <p:cTn id="31" dur="500" fill="hold"/>
                                        <p:tgtEl>
                                          <p:spTgt spid="430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3020"/>
                                        </p:tgtEl>
                                        <p:attrNameLst>
                                          <p:attrName>style.visibility</p:attrName>
                                        </p:attrNameLst>
                                      </p:cBhvr>
                                      <p:to>
                                        <p:strVal val="visible"/>
                                      </p:to>
                                    </p:set>
                                    <p:anim calcmode="lin" valueType="num">
                                      <p:cBhvr additive="base">
                                        <p:cTn id="34" dur="500" fill="hold"/>
                                        <p:tgtEl>
                                          <p:spTgt spid="43020"/>
                                        </p:tgtEl>
                                        <p:attrNameLst>
                                          <p:attrName>ppt_x</p:attrName>
                                        </p:attrNameLst>
                                      </p:cBhvr>
                                      <p:tavLst>
                                        <p:tav tm="0">
                                          <p:val>
                                            <p:strVal val="#ppt_x"/>
                                          </p:val>
                                        </p:tav>
                                        <p:tav tm="100000">
                                          <p:val>
                                            <p:strVal val="#ppt_x"/>
                                          </p:val>
                                        </p:tav>
                                      </p:tavLst>
                                    </p:anim>
                                    <p:anim calcmode="lin" valueType="num">
                                      <p:cBhvr additive="base">
                                        <p:cTn id="35" dur="500" fill="hold"/>
                                        <p:tgtEl>
                                          <p:spTgt spid="43020"/>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43017"/>
                                        </p:tgtEl>
                                      </p:cBhvr>
                                    </p:animEffect>
                                    <p:set>
                                      <p:cBhvr>
                                        <p:cTn id="40" dur="1" fill="hold">
                                          <p:stCondLst>
                                            <p:cond delay="499"/>
                                          </p:stCondLst>
                                        </p:cTn>
                                        <p:tgtEl>
                                          <p:spTgt spid="43017"/>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43020"/>
                                        </p:tgtEl>
                                      </p:cBhvr>
                                    </p:animEffect>
                                    <p:set>
                                      <p:cBhvr>
                                        <p:cTn id="43" dur="1" fill="hold">
                                          <p:stCondLst>
                                            <p:cond delay="499"/>
                                          </p:stCondLst>
                                        </p:cTn>
                                        <p:tgtEl>
                                          <p:spTgt spid="43020"/>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43018"/>
                                        </p:tgtEl>
                                        <p:attrNameLst>
                                          <p:attrName>style.visibility</p:attrName>
                                        </p:attrNameLst>
                                      </p:cBhvr>
                                      <p:to>
                                        <p:strVal val="visible"/>
                                      </p:to>
                                    </p:set>
                                    <p:anim calcmode="lin" valueType="num">
                                      <p:cBhvr additive="base">
                                        <p:cTn id="46" dur="500" fill="hold"/>
                                        <p:tgtEl>
                                          <p:spTgt spid="43018"/>
                                        </p:tgtEl>
                                        <p:attrNameLst>
                                          <p:attrName>ppt_x</p:attrName>
                                        </p:attrNameLst>
                                      </p:cBhvr>
                                      <p:tavLst>
                                        <p:tav tm="0">
                                          <p:val>
                                            <p:strVal val="#ppt_x"/>
                                          </p:val>
                                        </p:tav>
                                        <p:tav tm="100000">
                                          <p:val>
                                            <p:strVal val="#ppt_x"/>
                                          </p:val>
                                        </p:tav>
                                      </p:tavLst>
                                    </p:anim>
                                    <p:anim calcmode="lin" valueType="num">
                                      <p:cBhvr additive="base">
                                        <p:cTn id="47" dur="500" fill="hold"/>
                                        <p:tgtEl>
                                          <p:spTgt spid="4301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3019"/>
                                        </p:tgtEl>
                                        <p:attrNameLst>
                                          <p:attrName>style.visibility</p:attrName>
                                        </p:attrNameLst>
                                      </p:cBhvr>
                                      <p:to>
                                        <p:strVal val="visible"/>
                                      </p:to>
                                    </p:set>
                                    <p:anim calcmode="lin" valueType="num">
                                      <p:cBhvr additive="base">
                                        <p:cTn id="50" dur="500" fill="hold"/>
                                        <p:tgtEl>
                                          <p:spTgt spid="43019"/>
                                        </p:tgtEl>
                                        <p:attrNameLst>
                                          <p:attrName>ppt_x</p:attrName>
                                        </p:attrNameLst>
                                      </p:cBhvr>
                                      <p:tavLst>
                                        <p:tav tm="0">
                                          <p:val>
                                            <p:strVal val="#ppt_x"/>
                                          </p:val>
                                        </p:tav>
                                        <p:tav tm="100000">
                                          <p:val>
                                            <p:strVal val="#ppt_x"/>
                                          </p:val>
                                        </p:tav>
                                      </p:tavLst>
                                    </p:anim>
                                    <p:anim calcmode="lin" valueType="num">
                                      <p:cBhvr additive="base">
                                        <p:cTn id="51" dur="500" fill="hold"/>
                                        <p:tgtEl>
                                          <p:spTgt spid="4301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3021"/>
                                        </p:tgtEl>
                                        <p:attrNameLst>
                                          <p:attrName>style.visibility</p:attrName>
                                        </p:attrNameLst>
                                      </p:cBhvr>
                                      <p:to>
                                        <p:strVal val="visible"/>
                                      </p:to>
                                    </p:set>
                                    <p:anim calcmode="lin" valueType="num">
                                      <p:cBhvr additive="base">
                                        <p:cTn id="54" dur="500" fill="hold"/>
                                        <p:tgtEl>
                                          <p:spTgt spid="43021"/>
                                        </p:tgtEl>
                                        <p:attrNameLst>
                                          <p:attrName>ppt_x</p:attrName>
                                        </p:attrNameLst>
                                      </p:cBhvr>
                                      <p:tavLst>
                                        <p:tav tm="0">
                                          <p:val>
                                            <p:strVal val="#ppt_x"/>
                                          </p:val>
                                        </p:tav>
                                        <p:tav tm="100000">
                                          <p:val>
                                            <p:strVal val="#ppt_x"/>
                                          </p:val>
                                        </p:tav>
                                      </p:tavLst>
                                    </p:anim>
                                    <p:anim calcmode="lin" valueType="num">
                                      <p:cBhvr additive="base">
                                        <p:cTn id="55" dur="500" fill="hold"/>
                                        <p:tgtEl>
                                          <p:spTgt spid="43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P spid="43014" grpId="1" animBg="1"/>
      <p:bldP spid="43015" grpId="0" animBg="1"/>
      <p:bldP spid="43015" grpId="1" animBg="1"/>
      <p:bldP spid="43016" grpId="0"/>
      <p:bldP spid="43016" grpId="1"/>
      <p:bldP spid="43017" grpId="0" animBg="1"/>
      <p:bldP spid="43017" grpId="1" animBg="1"/>
      <p:bldP spid="43018" grpId="0" animBg="1"/>
      <p:bldP spid="43019" grpId="0" animBg="1"/>
      <p:bldP spid="43020" grpId="0"/>
      <p:bldP spid="43020" grpId="1"/>
      <p:bldP spid="430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55650" y="188913"/>
            <a:ext cx="7772400" cy="1143000"/>
          </a:xfrm>
        </p:spPr>
        <p:txBody>
          <a:bodyPr/>
          <a:lstStyle/>
          <a:p>
            <a:r>
              <a:rPr lang="en-US" altLang="zh-TW">
                <a:latin typeface="Arial" charset="0"/>
              </a:rPr>
              <a:t>In Silico PCR Results</a:t>
            </a:r>
          </a:p>
        </p:txBody>
      </p:sp>
      <p:pic>
        <p:nvPicPr>
          <p:cNvPr id="44037" name="Picture 5" descr="In Silico PC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0825" y="1341438"/>
            <a:ext cx="8713788" cy="5310187"/>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4038" name="Rectangle 6"/>
          <p:cNvSpPr>
            <a:spLocks noChangeArrowheads="1"/>
          </p:cNvSpPr>
          <p:nvPr/>
        </p:nvSpPr>
        <p:spPr bwMode="auto">
          <a:xfrm>
            <a:off x="971550" y="4006850"/>
            <a:ext cx="431800" cy="3587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39" name="Text Box 7"/>
          <p:cNvSpPr txBox="1">
            <a:spLocks noChangeArrowheads="1"/>
          </p:cNvSpPr>
          <p:nvPr/>
        </p:nvSpPr>
        <p:spPr bwMode="auto">
          <a:xfrm>
            <a:off x="971550" y="4724400"/>
            <a:ext cx="2952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Melting temperature</a:t>
            </a:r>
          </a:p>
        </p:txBody>
      </p:sp>
      <p:sp>
        <p:nvSpPr>
          <p:cNvPr id="44040" name="Rectangle 8"/>
          <p:cNvSpPr>
            <a:spLocks noChangeArrowheads="1"/>
          </p:cNvSpPr>
          <p:nvPr/>
        </p:nvSpPr>
        <p:spPr bwMode="auto">
          <a:xfrm>
            <a:off x="468313" y="2276475"/>
            <a:ext cx="3095625" cy="1081088"/>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2" name="Text Box 10"/>
          <p:cNvSpPr txBox="1">
            <a:spLocks noChangeArrowheads="1"/>
          </p:cNvSpPr>
          <p:nvPr/>
        </p:nvSpPr>
        <p:spPr bwMode="auto">
          <a:xfrm>
            <a:off x="3708400" y="2492375"/>
            <a:ext cx="3384550" cy="1004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Match in uppercase</a:t>
            </a:r>
          </a:p>
          <a:p>
            <a:pPr>
              <a:spcBef>
                <a:spcPct val="50000"/>
              </a:spcBef>
              <a:defRPr/>
            </a:pPr>
            <a:r>
              <a:rPr lang="en-US" altLang="zh-TW">
                <a:solidFill>
                  <a:schemeClr val="hlink"/>
                </a:solidFill>
              </a:rPr>
              <a:t>Mismatch in lowercase</a:t>
            </a:r>
          </a:p>
        </p:txBody>
      </p:sp>
      <p:sp>
        <p:nvSpPr>
          <p:cNvPr id="44043" name="Rectangle 11"/>
          <p:cNvSpPr>
            <a:spLocks noChangeArrowheads="1"/>
          </p:cNvSpPr>
          <p:nvPr/>
        </p:nvSpPr>
        <p:spPr bwMode="auto">
          <a:xfrm>
            <a:off x="2339975" y="2133600"/>
            <a:ext cx="1584325" cy="1428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4" name="Rectangle 12"/>
          <p:cNvSpPr>
            <a:spLocks noChangeArrowheads="1"/>
          </p:cNvSpPr>
          <p:nvPr/>
        </p:nvSpPr>
        <p:spPr bwMode="auto">
          <a:xfrm>
            <a:off x="468313" y="2276475"/>
            <a:ext cx="1584325" cy="1428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5" name="Rectangle 13"/>
          <p:cNvSpPr>
            <a:spLocks noChangeArrowheads="1"/>
          </p:cNvSpPr>
          <p:nvPr/>
        </p:nvSpPr>
        <p:spPr bwMode="auto">
          <a:xfrm>
            <a:off x="3995738" y="2133600"/>
            <a:ext cx="1655762" cy="142875"/>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6" name="Rectangle 14"/>
          <p:cNvSpPr>
            <a:spLocks noChangeArrowheads="1"/>
          </p:cNvSpPr>
          <p:nvPr/>
        </p:nvSpPr>
        <p:spPr bwMode="auto">
          <a:xfrm>
            <a:off x="1835150" y="3213100"/>
            <a:ext cx="1657350" cy="144463"/>
          </a:xfrm>
          <a:prstGeom prst="rect">
            <a:avLst/>
          </a:prstGeom>
          <a:noFill/>
          <a:ln w="9525">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7" name="Text Box 15"/>
          <p:cNvSpPr txBox="1">
            <a:spLocks noChangeArrowheads="1"/>
          </p:cNvSpPr>
          <p:nvPr/>
        </p:nvSpPr>
        <p:spPr bwMode="auto">
          <a:xfrm>
            <a:off x="2268538" y="1773238"/>
            <a:ext cx="172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44048" name="Text Box 16"/>
          <p:cNvSpPr txBox="1">
            <a:spLocks noChangeArrowheads="1"/>
          </p:cNvSpPr>
          <p:nvPr/>
        </p:nvSpPr>
        <p:spPr bwMode="auto">
          <a:xfrm>
            <a:off x="1547813" y="1773238"/>
            <a:ext cx="23050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Forward primer</a:t>
            </a:r>
          </a:p>
        </p:txBody>
      </p:sp>
      <p:sp>
        <p:nvSpPr>
          <p:cNvPr id="44049" name="Text Box 17"/>
          <p:cNvSpPr txBox="1">
            <a:spLocks noChangeArrowheads="1"/>
          </p:cNvSpPr>
          <p:nvPr/>
        </p:nvSpPr>
        <p:spPr bwMode="auto">
          <a:xfrm>
            <a:off x="4427538" y="1700213"/>
            <a:ext cx="23050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Reverse primer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additive="base">
                                        <p:cTn id="7" dur="500" fill="hold"/>
                                        <p:tgtEl>
                                          <p:spTgt spid="44040"/>
                                        </p:tgtEl>
                                        <p:attrNameLst>
                                          <p:attrName>ppt_x</p:attrName>
                                        </p:attrNameLst>
                                      </p:cBhvr>
                                      <p:tavLst>
                                        <p:tav tm="0">
                                          <p:val>
                                            <p:strVal val="#ppt_x"/>
                                          </p:val>
                                        </p:tav>
                                        <p:tav tm="100000">
                                          <p:val>
                                            <p:strVal val="#ppt_x"/>
                                          </p:val>
                                        </p:tav>
                                      </p:tavLst>
                                    </p:anim>
                                    <p:anim calcmode="lin" valueType="num">
                                      <p:cBhvr additive="base">
                                        <p:cTn id="8" dur="500" fill="hold"/>
                                        <p:tgtEl>
                                          <p:spTgt spid="440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042"/>
                                        </p:tgtEl>
                                        <p:attrNameLst>
                                          <p:attrName>style.visibility</p:attrName>
                                        </p:attrNameLst>
                                      </p:cBhvr>
                                      <p:to>
                                        <p:strVal val="visible"/>
                                      </p:to>
                                    </p:set>
                                    <p:anim calcmode="lin" valueType="num">
                                      <p:cBhvr additive="base">
                                        <p:cTn id="11" dur="500" fill="hold"/>
                                        <p:tgtEl>
                                          <p:spTgt spid="44042"/>
                                        </p:tgtEl>
                                        <p:attrNameLst>
                                          <p:attrName>ppt_x</p:attrName>
                                        </p:attrNameLst>
                                      </p:cBhvr>
                                      <p:tavLst>
                                        <p:tav tm="0">
                                          <p:val>
                                            <p:strVal val="#ppt_x"/>
                                          </p:val>
                                        </p:tav>
                                        <p:tav tm="100000">
                                          <p:val>
                                            <p:strVal val="#ppt_x"/>
                                          </p:val>
                                        </p:tav>
                                      </p:tavLst>
                                    </p:anim>
                                    <p:anim calcmode="lin" valueType="num">
                                      <p:cBhvr additive="base">
                                        <p:cTn id="12" dur="500" fill="hold"/>
                                        <p:tgtEl>
                                          <p:spTgt spid="4404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4040"/>
                                        </p:tgtEl>
                                      </p:cBhvr>
                                    </p:animEffect>
                                    <p:set>
                                      <p:cBhvr>
                                        <p:cTn id="17" dur="1" fill="hold">
                                          <p:stCondLst>
                                            <p:cond delay="499"/>
                                          </p:stCondLst>
                                        </p:cTn>
                                        <p:tgtEl>
                                          <p:spTgt spid="44040"/>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44042"/>
                                        </p:tgtEl>
                                      </p:cBhvr>
                                    </p:animEffect>
                                    <p:set>
                                      <p:cBhvr>
                                        <p:cTn id="20" dur="1" fill="hold">
                                          <p:stCondLst>
                                            <p:cond delay="499"/>
                                          </p:stCondLst>
                                        </p:cTn>
                                        <p:tgtEl>
                                          <p:spTgt spid="44042"/>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44044"/>
                                        </p:tgtEl>
                                        <p:attrNameLst>
                                          <p:attrName>style.visibility</p:attrName>
                                        </p:attrNameLst>
                                      </p:cBhvr>
                                      <p:to>
                                        <p:strVal val="visible"/>
                                      </p:to>
                                    </p:set>
                                    <p:animEffect transition="in" filter="blinds(horizontal)">
                                      <p:cBhvr>
                                        <p:cTn id="23" dur="500"/>
                                        <p:tgtEl>
                                          <p:spTgt spid="4404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4043"/>
                                        </p:tgtEl>
                                        <p:attrNameLst>
                                          <p:attrName>style.visibility</p:attrName>
                                        </p:attrNameLst>
                                      </p:cBhvr>
                                      <p:to>
                                        <p:strVal val="visible"/>
                                      </p:to>
                                    </p:set>
                                    <p:animEffect transition="in" filter="blinds(horizontal)">
                                      <p:cBhvr>
                                        <p:cTn id="26" dur="500"/>
                                        <p:tgtEl>
                                          <p:spTgt spid="4404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4048"/>
                                        </p:tgtEl>
                                        <p:attrNameLst>
                                          <p:attrName>style.visibility</p:attrName>
                                        </p:attrNameLst>
                                      </p:cBhvr>
                                      <p:to>
                                        <p:strVal val="visible"/>
                                      </p:to>
                                    </p:set>
                                    <p:animEffect transition="in" filter="blinds(horizontal)">
                                      <p:cBhvr>
                                        <p:cTn id="29" dur="500"/>
                                        <p:tgtEl>
                                          <p:spTgt spid="440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grpId="1" nodeType="clickEffect">
                                  <p:stCondLst>
                                    <p:cond delay="0"/>
                                  </p:stCondLst>
                                  <p:childTnLst>
                                    <p:animEffect transition="out" filter="blinds(horizontal)">
                                      <p:cBhvr>
                                        <p:cTn id="33" dur="500"/>
                                        <p:tgtEl>
                                          <p:spTgt spid="44044"/>
                                        </p:tgtEl>
                                      </p:cBhvr>
                                    </p:animEffect>
                                    <p:set>
                                      <p:cBhvr>
                                        <p:cTn id="34" dur="1" fill="hold">
                                          <p:stCondLst>
                                            <p:cond delay="499"/>
                                          </p:stCondLst>
                                        </p:cTn>
                                        <p:tgtEl>
                                          <p:spTgt spid="44044"/>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44048"/>
                                        </p:tgtEl>
                                      </p:cBhvr>
                                    </p:animEffect>
                                    <p:set>
                                      <p:cBhvr>
                                        <p:cTn id="37" dur="1" fill="hold">
                                          <p:stCondLst>
                                            <p:cond delay="499"/>
                                          </p:stCondLst>
                                        </p:cTn>
                                        <p:tgtEl>
                                          <p:spTgt spid="44048"/>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44043"/>
                                        </p:tgtEl>
                                      </p:cBhvr>
                                    </p:animEffect>
                                    <p:set>
                                      <p:cBhvr>
                                        <p:cTn id="40" dur="1" fill="hold">
                                          <p:stCondLst>
                                            <p:cond delay="499"/>
                                          </p:stCondLst>
                                        </p:cTn>
                                        <p:tgtEl>
                                          <p:spTgt spid="44043"/>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44046"/>
                                        </p:tgtEl>
                                        <p:attrNameLst>
                                          <p:attrName>style.visibility</p:attrName>
                                        </p:attrNameLst>
                                      </p:cBhvr>
                                      <p:to>
                                        <p:strVal val="visible"/>
                                      </p:to>
                                    </p:set>
                                    <p:animEffect transition="in" filter="blinds(horizontal)">
                                      <p:cBhvr>
                                        <p:cTn id="43" dur="500"/>
                                        <p:tgtEl>
                                          <p:spTgt spid="4404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45"/>
                                        </p:tgtEl>
                                        <p:attrNameLst>
                                          <p:attrName>style.visibility</p:attrName>
                                        </p:attrNameLst>
                                      </p:cBhvr>
                                      <p:to>
                                        <p:strVal val="visible"/>
                                      </p:to>
                                    </p:set>
                                    <p:animEffect transition="in" filter="blinds(horizontal)">
                                      <p:cBhvr>
                                        <p:cTn id="46" dur="500"/>
                                        <p:tgtEl>
                                          <p:spTgt spid="4404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49"/>
                                        </p:tgtEl>
                                        <p:attrNameLst>
                                          <p:attrName>style.visibility</p:attrName>
                                        </p:attrNameLst>
                                      </p:cBhvr>
                                      <p:to>
                                        <p:strVal val="visible"/>
                                      </p:to>
                                    </p:set>
                                    <p:animEffect transition="in" filter="blinds(horizontal)">
                                      <p:cBhvr>
                                        <p:cTn id="49" dur="500"/>
                                        <p:tgtEl>
                                          <p:spTgt spid="4404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xit" presetSubtype="10" fill="hold" grpId="1" nodeType="clickEffect">
                                  <p:stCondLst>
                                    <p:cond delay="0"/>
                                  </p:stCondLst>
                                  <p:childTnLst>
                                    <p:animEffect transition="out" filter="blinds(horizontal)">
                                      <p:cBhvr>
                                        <p:cTn id="53" dur="500"/>
                                        <p:tgtEl>
                                          <p:spTgt spid="44049"/>
                                        </p:tgtEl>
                                      </p:cBhvr>
                                    </p:animEffect>
                                    <p:set>
                                      <p:cBhvr>
                                        <p:cTn id="54" dur="1" fill="hold">
                                          <p:stCondLst>
                                            <p:cond delay="499"/>
                                          </p:stCondLst>
                                        </p:cTn>
                                        <p:tgtEl>
                                          <p:spTgt spid="44049"/>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44045"/>
                                        </p:tgtEl>
                                      </p:cBhvr>
                                    </p:animEffect>
                                    <p:set>
                                      <p:cBhvr>
                                        <p:cTn id="57" dur="1" fill="hold">
                                          <p:stCondLst>
                                            <p:cond delay="499"/>
                                          </p:stCondLst>
                                        </p:cTn>
                                        <p:tgtEl>
                                          <p:spTgt spid="4404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44046"/>
                                        </p:tgtEl>
                                      </p:cBhvr>
                                    </p:animEffect>
                                    <p:set>
                                      <p:cBhvr>
                                        <p:cTn id="60" dur="1" fill="hold">
                                          <p:stCondLst>
                                            <p:cond delay="499"/>
                                          </p:stCondLst>
                                        </p:cTn>
                                        <p:tgtEl>
                                          <p:spTgt spid="44046"/>
                                        </p:tgtEl>
                                        <p:attrNameLst>
                                          <p:attrName>style.visibility</p:attrName>
                                        </p:attrNameLst>
                                      </p:cBhvr>
                                      <p:to>
                                        <p:strVal val="hidden"/>
                                      </p:to>
                                    </p:set>
                                  </p:childTnLst>
                                </p:cTn>
                              </p:par>
                              <p:par>
                                <p:cTn id="61" presetID="2" presetClass="entr" presetSubtype="4" fill="hold" grpId="0" nodeType="withEffect">
                                  <p:stCondLst>
                                    <p:cond delay="0"/>
                                  </p:stCondLst>
                                  <p:childTnLst>
                                    <p:set>
                                      <p:cBhvr>
                                        <p:cTn id="62" dur="1" fill="hold">
                                          <p:stCondLst>
                                            <p:cond delay="0"/>
                                          </p:stCondLst>
                                        </p:cTn>
                                        <p:tgtEl>
                                          <p:spTgt spid="44038"/>
                                        </p:tgtEl>
                                        <p:attrNameLst>
                                          <p:attrName>style.visibility</p:attrName>
                                        </p:attrNameLst>
                                      </p:cBhvr>
                                      <p:to>
                                        <p:strVal val="visible"/>
                                      </p:to>
                                    </p:set>
                                    <p:anim calcmode="lin" valueType="num">
                                      <p:cBhvr additive="base">
                                        <p:cTn id="63" dur="500" fill="hold"/>
                                        <p:tgtEl>
                                          <p:spTgt spid="44038"/>
                                        </p:tgtEl>
                                        <p:attrNameLst>
                                          <p:attrName>ppt_x</p:attrName>
                                        </p:attrNameLst>
                                      </p:cBhvr>
                                      <p:tavLst>
                                        <p:tav tm="0">
                                          <p:val>
                                            <p:strVal val="#ppt_x"/>
                                          </p:val>
                                        </p:tav>
                                        <p:tav tm="100000">
                                          <p:val>
                                            <p:strVal val="#ppt_x"/>
                                          </p:val>
                                        </p:tav>
                                      </p:tavLst>
                                    </p:anim>
                                    <p:anim calcmode="lin" valueType="num">
                                      <p:cBhvr additive="base">
                                        <p:cTn id="64" dur="500" fill="hold"/>
                                        <p:tgtEl>
                                          <p:spTgt spid="4403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039"/>
                                        </p:tgtEl>
                                        <p:attrNameLst>
                                          <p:attrName>style.visibility</p:attrName>
                                        </p:attrNameLst>
                                      </p:cBhvr>
                                      <p:to>
                                        <p:strVal val="visible"/>
                                      </p:to>
                                    </p:set>
                                    <p:anim calcmode="lin" valueType="num">
                                      <p:cBhvr additive="base">
                                        <p:cTn id="67" dur="500" fill="hold"/>
                                        <p:tgtEl>
                                          <p:spTgt spid="44039"/>
                                        </p:tgtEl>
                                        <p:attrNameLst>
                                          <p:attrName>ppt_x</p:attrName>
                                        </p:attrNameLst>
                                      </p:cBhvr>
                                      <p:tavLst>
                                        <p:tav tm="0">
                                          <p:val>
                                            <p:strVal val="#ppt_x"/>
                                          </p:val>
                                        </p:tav>
                                        <p:tav tm="100000">
                                          <p:val>
                                            <p:strVal val="#ppt_x"/>
                                          </p:val>
                                        </p:tav>
                                      </p:tavLst>
                                    </p:anim>
                                    <p:anim calcmode="lin" valueType="num">
                                      <p:cBhvr additive="base">
                                        <p:cTn id="68"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p:bldP spid="44040" grpId="0" animBg="1"/>
      <p:bldP spid="44040" grpId="1" animBg="1"/>
      <p:bldP spid="44042" grpId="0"/>
      <p:bldP spid="44042" grpId="1"/>
      <p:bldP spid="44043" grpId="0" animBg="1"/>
      <p:bldP spid="44043" grpId="1" animBg="1"/>
      <p:bldP spid="44044" grpId="0" animBg="1"/>
      <p:bldP spid="44044" grpId="1" animBg="1"/>
      <p:bldP spid="44045" grpId="0" animBg="1"/>
      <p:bldP spid="44045" grpId="1" animBg="1"/>
      <p:bldP spid="44046" grpId="0" animBg="1"/>
      <p:bldP spid="44046" grpId="1" animBg="1"/>
      <p:bldP spid="44048" grpId="0"/>
      <p:bldP spid="44048" grpId="1"/>
      <p:bldP spid="44049" grpId="0"/>
      <p:bldP spid="44049"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3971" name="Immagine 1" descr="Screen Shot 2014-02-25 at 12.43.3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8813"/>
            <a:ext cx="9144000" cy="637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body" idx="1"/>
          </p:nvPr>
        </p:nvSpPr>
        <p:spPr>
          <a:xfrm>
            <a:off x="304800" y="2286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(1993 - 1998)</a:t>
            </a:r>
          </a:p>
        </p:txBody>
      </p:sp>
      <p:sp>
        <p:nvSpPr>
          <p:cNvPr id="19458" name="Rectangle 3"/>
          <p:cNvSpPr txBox="1">
            <a:spLocks noChangeArrowheads="1"/>
          </p:cNvSpPr>
          <p:nvPr/>
        </p:nvSpPr>
        <p:spPr bwMode="auto">
          <a:xfrm>
            <a:off x="609600" y="1341438"/>
            <a:ext cx="7994650" cy="48244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spcBef>
                <a:spcPct val="20000"/>
              </a:spcBef>
              <a:buFontTx/>
              <a:buChar char="•"/>
            </a:pPr>
            <a:r>
              <a:rPr lang="it-IT" sz="2800"/>
              <a:t>Mappa genetica a risoluzione da 2 a 5 cM entro 1995</a:t>
            </a:r>
          </a:p>
          <a:p>
            <a:pPr eaLnBrk="1" hangingPunct="1">
              <a:lnSpc>
                <a:spcPct val="120000"/>
              </a:lnSpc>
              <a:spcBef>
                <a:spcPct val="20000"/>
              </a:spcBef>
              <a:buFontTx/>
              <a:buChar char="•"/>
            </a:pPr>
            <a:r>
              <a:rPr lang="it-IT" sz="2800"/>
              <a:t>Mappa fisica STS a risoluzione 100 kb</a:t>
            </a:r>
          </a:p>
          <a:p>
            <a:pPr eaLnBrk="1" hangingPunct="1">
              <a:lnSpc>
                <a:spcPct val="120000"/>
              </a:lnSpc>
              <a:spcBef>
                <a:spcPct val="20000"/>
              </a:spcBef>
              <a:buFontTx/>
              <a:buChar char="•"/>
            </a:pPr>
            <a:r>
              <a:rPr lang="it-IT" sz="2800"/>
              <a:t>Sviluppo tecnologico (sviluppo tecnologie genomiche)</a:t>
            </a:r>
          </a:p>
          <a:p>
            <a:pPr eaLnBrk="1" hangingPunct="1">
              <a:lnSpc>
                <a:spcPct val="120000"/>
              </a:lnSpc>
              <a:spcBef>
                <a:spcPct val="20000"/>
              </a:spcBef>
              <a:buFontTx/>
              <a:buChar char="•"/>
            </a:pPr>
            <a:r>
              <a:rPr lang="it-IT" sz="2800"/>
              <a:t>Organismi modello</a:t>
            </a:r>
          </a:p>
          <a:p>
            <a:pPr eaLnBrk="1" hangingPunct="1">
              <a:lnSpc>
                <a:spcPct val="120000"/>
              </a:lnSpc>
              <a:spcBef>
                <a:spcPct val="20000"/>
              </a:spcBef>
              <a:buFontTx/>
              <a:buChar char="•"/>
            </a:pPr>
            <a:r>
              <a:rPr lang="it-IT" sz="2800"/>
              <a:t>Informatica</a:t>
            </a:r>
          </a:p>
          <a:p>
            <a:pPr eaLnBrk="1" hangingPunct="1">
              <a:lnSpc>
                <a:spcPct val="120000"/>
              </a:lnSpc>
              <a:spcBef>
                <a:spcPct val="20000"/>
              </a:spcBef>
              <a:buFontTx/>
              <a:buChar char="•"/>
            </a:pPr>
            <a:r>
              <a:rPr lang="it-IT" sz="2800"/>
              <a:t>Implicazioni etiche, legali e sociali (ELSI)</a:t>
            </a:r>
            <a:endParaRPr 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6019" name="Immagine 2" descr="Screen Shot 2014-02-25 at 12.46.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4725"/>
            <a:ext cx="9144000"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600200" y="533400"/>
            <a:ext cx="7010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GB" sz="4000" b="1">
              <a:solidFill>
                <a:schemeClr val="accent2"/>
              </a:solidFill>
            </a:endParaRPr>
          </a:p>
        </p:txBody>
      </p:sp>
      <p:sp>
        <p:nvSpPr>
          <p:cNvPr id="88067" name="Rectangle 5"/>
          <p:cNvSpPr>
            <a:spLocks noChangeArrowheads="1"/>
          </p:cNvSpPr>
          <p:nvPr/>
        </p:nvSpPr>
        <p:spPr bwMode="auto">
          <a:xfrm>
            <a:off x="0" y="-1179513"/>
            <a:ext cx="9144000" cy="51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GB" sz="3600" b="1">
                <a:solidFill>
                  <a:schemeClr val="accent2"/>
                </a:solidFill>
              </a:rPr>
              <a:t>VEGA E ENCODE: </a:t>
            </a:r>
          </a:p>
          <a:p>
            <a:pPr algn="ctr"/>
            <a:r>
              <a:rPr lang="en-GB" b="1">
                <a:solidFill>
                  <a:schemeClr val="accent2"/>
                </a:solidFill>
              </a:rPr>
              <a:t>annotazione dettagliata dei genomi</a:t>
            </a:r>
            <a:br>
              <a:rPr lang="en-GB" b="1">
                <a:solidFill>
                  <a:schemeClr val="accent2"/>
                </a:solidFill>
              </a:rPr>
            </a:br>
            <a:endParaRPr lang="en-GB" b="1">
              <a:solidFill>
                <a:schemeClr val="accent2"/>
              </a:solidFill>
            </a:endParaRPr>
          </a:p>
          <a:p>
            <a:pPr algn="ctr"/>
            <a:r>
              <a:rPr lang="en-US" sz="2000"/>
              <a:t>Progetti sperimentali per una maggiore caratterizzazione funzionale di elementi di DNA (ENCODE) o prevedono comunque una fase supplementare di curation manuale dei dati relativi a geni e trascritti (VEGA). </a:t>
            </a:r>
            <a:br>
              <a:rPr lang="en-GB" sz="2800" b="1">
                <a:solidFill>
                  <a:schemeClr val="accent2"/>
                </a:solidFill>
              </a:rPr>
            </a:br>
            <a:endParaRPr lang="en-GB" sz="2800" b="1">
              <a:solidFill>
                <a:schemeClr val="accent2"/>
              </a:solidFill>
            </a:endParaRPr>
          </a:p>
        </p:txBody>
      </p:sp>
      <p:pic>
        <p:nvPicPr>
          <p:cNvPr id="88068" name="Immagine 1" descr="Screen Shot 2014-03-26 at 3.19.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879725"/>
            <a:ext cx="3708400"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9" name="Immagine 3" descr="Screen Shot 2014-03-26 at 3.44.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2349500"/>
            <a:ext cx="4649787"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4925" y="-26988"/>
            <a:ext cx="4465638" cy="6884988"/>
          </a:xfrm>
          <a:solidFill>
            <a:schemeClr val="bg1">
              <a:alpha val="45097"/>
            </a:schemeClr>
          </a:solidFill>
        </p:spPr>
        <p:txBody>
          <a:bodyPr/>
          <a:lstStyle/>
          <a:p>
            <a:pPr marL="0" indent="0" eaLnBrk="1" hangingPunct="1">
              <a:buFontTx/>
              <a:buNone/>
            </a:pPr>
            <a:r>
              <a:rPr lang="en-US" u="sng">
                <a:latin typeface="Arial" charset="0"/>
                <a:cs typeface="ＭＳ Ｐゴシック" charset="0"/>
              </a:rPr>
              <a:t>ENC</a:t>
            </a:r>
            <a:r>
              <a:rPr lang="en-US">
                <a:latin typeface="Arial" charset="0"/>
                <a:cs typeface="ＭＳ Ｐゴシック" charset="0"/>
              </a:rPr>
              <a:t>yclopedia of </a:t>
            </a:r>
            <a:r>
              <a:rPr lang="en-US" u="sng">
                <a:latin typeface="Arial" charset="0"/>
                <a:cs typeface="ＭＳ Ｐゴシック" charset="0"/>
              </a:rPr>
              <a:t>D</a:t>
            </a:r>
            <a:r>
              <a:rPr lang="en-US">
                <a:latin typeface="Arial" charset="0"/>
                <a:cs typeface="ＭＳ Ｐゴシック" charset="0"/>
              </a:rPr>
              <a:t>NA </a:t>
            </a:r>
            <a:r>
              <a:rPr lang="en-US" u="sng">
                <a:latin typeface="Arial" charset="0"/>
                <a:cs typeface="ＭＳ Ｐゴシック" charset="0"/>
              </a:rPr>
              <a:t>E</a:t>
            </a:r>
            <a:r>
              <a:rPr lang="en-US">
                <a:latin typeface="Arial" charset="0"/>
                <a:cs typeface="ＭＳ Ｐゴシック" charset="0"/>
              </a:rPr>
              <a:t>lements</a:t>
            </a:r>
          </a:p>
          <a:p>
            <a:pPr marL="0" indent="0" eaLnBrk="1" hangingPunct="1">
              <a:buFontTx/>
              <a:buNone/>
            </a:pPr>
            <a:r>
              <a:rPr lang="en-US" sz="2800">
                <a:latin typeface="Arial" charset="0"/>
                <a:cs typeface="ＭＳ Ｐゴシック" charset="0"/>
              </a:rPr>
              <a:t>Consortium of </a:t>
            </a:r>
          </a:p>
          <a:p>
            <a:pPr marL="0" indent="0" eaLnBrk="1" hangingPunct="1">
              <a:buFontTx/>
              <a:buNone/>
            </a:pPr>
            <a:r>
              <a:rPr lang="en-US" sz="2800">
                <a:latin typeface="Arial" charset="0"/>
                <a:cs typeface="ＭＳ Ｐゴシック" charset="0"/>
              </a:rPr>
              <a:t>International researchers</a:t>
            </a:r>
          </a:p>
        </p:txBody>
      </p:sp>
      <p:pic>
        <p:nvPicPr>
          <p:cNvPr id="89091" name="Immagine 1" descr="Screen Shot 2014-03-26 at 3.47.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897437" cy="537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a:stretch>
            <a:fillRect/>
          </a:stretch>
        </p:blipFill>
        <p:spPr>
          <a:xfrm>
            <a:off x="1691680" y="2348880"/>
            <a:ext cx="6696744" cy="442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1138" name="Content Placeholder 2"/>
          <p:cNvSpPr>
            <a:spLocks noGrp="1"/>
          </p:cNvSpPr>
          <p:nvPr>
            <p:ph idx="1"/>
          </p:nvPr>
        </p:nvSpPr>
        <p:spPr>
          <a:xfrm>
            <a:off x="244475" y="5445125"/>
            <a:ext cx="8504238" cy="1296988"/>
          </a:xfrm>
          <a:solidFill>
            <a:srgbClr val="C6D9F1"/>
          </a:solidFill>
        </p:spPr>
        <p:txBody>
          <a:bodyPr/>
          <a:lstStyle/>
          <a:p>
            <a:pPr eaLnBrk="1" hangingPunct="1"/>
            <a:r>
              <a:rPr lang="en-US">
                <a:latin typeface="Arial" charset="0"/>
                <a:cs typeface="ＭＳ Ｐゴシック" charset="0"/>
              </a:rPr>
              <a:t>Pilot phase, or phase I</a:t>
            </a:r>
          </a:p>
          <a:p>
            <a:pPr eaLnBrk="1" hangingPunct="1"/>
            <a:r>
              <a:rPr lang="en-US">
                <a:latin typeface="Arial" charset="0"/>
                <a:cs typeface="ＭＳ Ｐゴシック" charset="0"/>
              </a:rPr>
              <a:t>Selected regions of the genome: 1%, 30 MB</a:t>
            </a:r>
          </a:p>
        </p:txBody>
      </p:sp>
      <p:sp>
        <p:nvSpPr>
          <p:cNvPr id="91139"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ENCODE Background</a:t>
            </a:r>
          </a:p>
        </p:txBody>
      </p:sp>
      <p:pic>
        <p:nvPicPr>
          <p:cNvPr id="91140" name="Picture 5" descr="pilot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7285038" cy="414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Picture 10" descr="encode_ph1_pressrelea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1844675"/>
            <a:ext cx="3959225"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533400" y="5805488"/>
            <a:ext cx="8305800" cy="993775"/>
          </a:xfrm>
          <a:solidFill>
            <a:srgbClr val="C6D9F1"/>
          </a:solidFill>
        </p:spPr>
        <p:txBody>
          <a:bodyPr/>
          <a:lstStyle/>
          <a:p>
            <a:pPr eaLnBrk="1" hangingPunct="1"/>
            <a:r>
              <a:rPr lang="en-US" sz="2400">
                <a:latin typeface="Arial" charset="0"/>
                <a:cs typeface="ＭＳ Ｐゴシック" charset="0"/>
              </a:rPr>
              <a:t>“Marker” papers: Nature and issue of Genome Research</a:t>
            </a:r>
          </a:p>
          <a:p>
            <a:pPr eaLnBrk="1" hangingPunct="1"/>
            <a:r>
              <a:rPr lang="en-US" sz="2400">
                <a:latin typeface="Arial" charset="0"/>
                <a:cs typeface="ＭＳ Ｐゴシック" charset="0"/>
              </a:rPr>
              <a:t>Changes to our conceptual framework for the genome</a:t>
            </a:r>
          </a:p>
        </p:txBody>
      </p:sp>
      <p:pic>
        <p:nvPicPr>
          <p:cNvPr id="93187" name="Picture 6" descr="encode_pilot_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5616575" cy="313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genome_research_phas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298450"/>
            <a:ext cx="2505075" cy="3130550"/>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descr="bullet_wide_tx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2416175"/>
            <a:ext cx="497205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bullet_overlap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775" y="3060700"/>
            <a:ext cx="489585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bullet_t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33850" y="3673475"/>
            <a:ext cx="485775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bullet_chromati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6550" y="4229100"/>
            <a:ext cx="481965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bullet_dnas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35400" y="4664075"/>
            <a:ext cx="48387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94" name="Title 1"/>
          <p:cNvSpPr>
            <a:spLocks noGrp="1"/>
          </p:cNvSpPr>
          <p:nvPr>
            <p:ph type="title"/>
          </p:nvPr>
        </p:nvSpPr>
        <p:spPr>
          <a:xfrm>
            <a:off x="-1044575" y="-171450"/>
            <a:ext cx="8229600" cy="1143000"/>
          </a:xfrm>
        </p:spPr>
        <p:txBody>
          <a:bodyPr/>
          <a:lstStyle/>
          <a:p>
            <a:pPr eaLnBrk="1" hangingPunct="1"/>
            <a:r>
              <a:rPr lang="en-US">
                <a:latin typeface="Arial" charset="0"/>
                <a:cs typeface="ＭＳ Ｐゴシック" charset="0"/>
              </a:rPr>
              <a:t>ENCODE Discoveries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bg/>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188913"/>
            <a:ext cx="8229600" cy="1143000"/>
          </a:xfrm>
        </p:spPr>
        <p:txBody>
          <a:bodyPr/>
          <a:lstStyle/>
          <a:p>
            <a:pPr eaLnBrk="1" hangingPunct="1"/>
            <a:r>
              <a:rPr lang="en-US">
                <a:latin typeface="Arial" charset="0"/>
                <a:cs typeface="ＭＳ Ｐゴシック" charset="0"/>
              </a:rPr>
              <a:t>ENCODE Production Phase Focus</a:t>
            </a:r>
          </a:p>
        </p:txBody>
      </p:sp>
      <p:sp>
        <p:nvSpPr>
          <p:cNvPr id="44035" name="Content Placeholder 2"/>
          <p:cNvSpPr>
            <a:spLocks noGrp="1"/>
          </p:cNvSpPr>
          <p:nvPr>
            <p:ph idx="1"/>
          </p:nvPr>
        </p:nvSpPr>
        <p:spPr>
          <a:xfrm>
            <a:off x="533400" y="5353050"/>
            <a:ext cx="8305800" cy="1428750"/>
          </a:xfrm>
          <a:solidFill>
            <a:srgbClr val="C6D9F1"/>
          </a:solidFill>
        </p:spPr>
        <p:txBody>
          <a:bodyPr/>
          <a:lstStyle/>
          <a:p>
            <a:pPr eaLnBrk="1" hangingPunct="1"/>
            <a:r>
              <a:rPr lang="en-US" sz="2400">
                <a:latin typeface="Arial" charset="0"/>
                <a:cs typeface="ＭＳ Ｐゴシック" charset="0"/>
              </a:rPr>
              <a:t>ENCODE is now genome-wide</a:t>
            </a:r>
          </a:p>
          <a:p>
            <a:pPr eaLnBrk="1" hangingPunct="1"/>
            <a:r>
              <a:rPr lang="en-US" sz="2400">
                <a:latin typeface="Arial" charset="0"/>
                <a:cs typeface="ＭＳ Ｐゴシック" charset="0"/>
              </a:rPr>
              <a:t>Specific cell types and new technologies being applied</a:t>
            </a:r>
          </a:p>
          <a:p>
            <a:pPr eaLnBrk="1" hangingPunct="1"/>
            <a:r>
              <a:rPr lang="en-US" sz="2400">
                <a:latin typeface="Arial" charset="0"/>
                <a:cs typeface="ＭＳ Ｐゴシック" charset="0"/>
              </a:rPr>
              <a:t>Project focus topics selected, then supplemented</a:t>
            </a:r>
          </a:p>
        </p:txBody>
      </p:sp>
      <p:pic>
        <p:nvPicPr>
          <p:cNvPr id="95236" name="Picture 5" descr="encode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758825"/>
            <a:ext cx="6137275"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6" descr="hg_cellty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68625"/>
            <a:ext cx="3867150" cy="220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a:off x="1901825" y="2293938"/>
            <a:ext cx="1625600" cy="1042987"/>
            <a:chOff x="1901825" y="2293938"/>
            <a:chExt cx="1625600" cy="1042987"/>
          </a:xfrm>
        </p:grpSpPr>
        <p:sp>
          <p:nvSpPr>
            <p:cNvPr id="95246" name="Rectangle 7"/>
            <p:cNvSpPr>
              <a:spLocks noChangeArrowheads="1"/>
            </p:cNvSpPr>
            <p:nvPr/>
          </p:nvSpPr>
          <p:spPr bwMode="auto">
            <a:xfrm>
              <a:off x="1901825" y="2293938"/>
              <a:ext cx="1625600" cy="1555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95247" name="Straight Arrow Connector 9"/>
            <p:cNvCxnSpPr>
              <a:cxnSpLocks noChangeShapeType="1"/>
            </p:cNvCxnSpPr>
            <p:nvPr/>
          </p:nvCxnSpPr>
          <p:spPr bwMode="auto">
            <a:xfrm rot="5400000">
              <a:off x="1855788" y="2554287"/>
              <a:ext cx="920750" cy="644525"/>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grpSp>
      <p:pic>
        <p:nvPicPr>
          <p:cNvPr id="44042" name="Picture 11" descr="scale_up_projec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9038" y="942975"/>
            <a:ext cx="4894262" cy="3662363"/>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4043" name="Rectangle 12"/>
          <p:cNvSpPr>
            <a:spLocks noChangeArrowheads="1"/>
          </p:cNvSpPr>
          <p:nvPr/>
        </p:nvSpPr>
        <p:spPr bwMode="auto">
          <a:xfrm>
            <a:off x="6505575" y="1311275"/>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chromatin</a:t>
            </a:r>
          </a:p>
        </p:txBody>
      </p:sp>
      <p:sp>
        <p:nvSpPr>
          <p:cNvPr id="44044" name="Rectangle 13"/>
          <p:cNvSpPr>
            <a:spLocks noChangeArrowheads="1"/>
          </p:cNvSpPr>
          <p:nvPr/>
        </p:nvSpPr>
        <p:spPr bwMode="auto">
          <a:xfrm>
            <a:off x="6505575" y="1771650"/>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err="1">
                <a:latin typeface="+mn-lt"/>
                <a:ea typeface="ＭＳ Ｐゴシック" pitchFamily="34" charset="-128"/>
                <a:cs typeface="+mn-cs"/>
              </a:rPr>
              <a:t>transcriptome</a:t>
            </a:r>
            <a:r>
              <a:rPr lang="en-US" sz="1600" b="1" dirty="0">
                <a:latin typeface="+mn-lt"/>
                <a:ea typeface="ＭＳ Ｐゴシック" pitchFamily="34" charset="-128"/>
                <a:cs typeface="+mn-cs"/>
              </a:rPr>
              <a:t>/</a:t>
            </a:r>
          </a:p>
          <a:p>
            <a:pPr algn="ctr">
              <a:defRPr/>
            </a:pPr>
            <a:r>
              <a:rPr lang="en-US" sz="1600" b="1" dirty="0">
                <a:latin typeface="+mn-lt"/>
                <a:ea typeface="ＭＳ Ｐゴシック" pitchFamily="34" charset="-128"/>
                <a:cs typeface="+mn-cs"/>
              </a:rPr>
              <a:t>genes</a:t>
            </a:r>
          </a:p>
        </p:txBody>
      </p:sp>
      <p:sp>
        <p:nvSpPr>
          <p:cNvPr id="44045" name="Rectangle 14"/>
          <p:cNvSpPr>
            <a:spLocks noChangeArrowheads="1"/>
          </p:cNvSpPr>
          <p:nvPr/>
        </p:nvSpPr>
        <p:spPr bwMode="auto">
          <a:xfrm>
            <a:off x="6505575" y="2600325"/>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promoters/</a:t>
            </a:r>
          </a:p>
          <a:p>
            <a:pPr algn="ctr">
              <a:defRPr/>
            </a:pPr>
            <a:r>
              <a:rPr lang="en-US" sz="1600" b="1" dirty="0">
                <a:latin typeface="+mn-lt"/>
                <a:ea typeface="ＭＳ Ｐゴシック" pitchFamily="34" charset="-128"/>
                <a:cs typeface="+mn-cs"/>
              </a:rPr>
              <a:t>regulatory sites</a:t>
            </a:r>
          </a:p>
        </p:txBody>
      </p:sp>
      <p:sp>
        <p:nvSpPr>
          <p:cNvPr id="44046" name="Rectangle 15"/>
          <p:cNvSpPr>
            <a:spLocks noChangeArrowheads="1"/>
          </p:cNvSpPr>
          <p:nvPr/>
        </p:nvSpPr>
        <p:spPr bwMode="auto">
          <a:xfrm>
            <a:off x="6505575" y="3429000"/>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a:latin typeface="+mn-lt"/>
                <a:ea typeface="ＭＳ Ｐゴシック" pitchFamily="34" charset="-128"/>
                <a:cs typeface="+mn-cs"/>
              </a:rPr>
              <a:t>DNase sites</a:t>
            </a:r>
          </a:p>
        </p:txBody>
      </p:sp>
      <p:pic>
        <p:nvPicPr>
          <p:cNvPr id="44047" name="Picture 16" descr="production_tab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475" y="2293938"/>
            <a:ext cx="6076950" cy="306863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Picture 18" descr="recover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3797300"/>
            <a:ext cx="2025650" cy="2012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4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04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04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40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nimBg="1"/>
      <p:bldP spid="44043" grpId="0" animBg="1"/>
      <p:bldP spid="44044" grpId="0" animBg="1"/>
      <p:bldP spid="44045" grpId="0" animBg="1"/>
      <p:bldP spid="4404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4436B2-7B1E-2548-8690-80B0D2FD2DD2}"/>
              </a:ext>
            </a:extLst>
          </p:cNvPr>
          <p:cNvPicPr>
            <a:picLocks noChangeAspect="1"/>
          </p:cNvPicPr>
          <p:nvPr/>
        </p:nvPicPr>
        <p:blipFill>
          <a:blip r:embed="rId2"/>
          <a:stretch>
            <a:fillRect/>
          </a:stretch>
        </p:blipFill>
        <p:spPr>
          <a:xfrm>
            <a:off x="-36512" y="980728"/>
            <a:ext cx="7779759" cy="5760640"/>
          </a:xfrm>
          <a:prstGeom prst="rect">
            <a:avLst/>
          </a:prstGeom>
        </p:spPr>
      </p:pic>
      <p:pic>
        <p:nvPicPr>
          <p:cNvPr id="7" name="Picture 6">
            <a:extLst>
              <a:ext uri="{FF2B5EF4-FFF2-40B4-BE49-F238E27FC236}">
                <a16:creationId xmlns:a16="http://schemas.microsoft.com/office/drawing/2014/main" id="{2C5DDE57-3345-CD45-AA60-82B990F9196E}"/>
              </a:ext>
            </a:extLst>
          </p:cNvPr>
          <p:cNvPicPr>
            <a:picLocks noChangeAspect="1"/>
          </p:cNvPicPr>
          <p:nvPr/>
        </p:nvPicPr>
        <p:blipFill>
          <a:blip r:embed="rId3"/>
          <a:stretch>
            <a:fillRect/>
          </a:stretch>
        </p:blipFill>
        <p:spPr>
          <a:xfrm rot="5400000">
            <a:off x="5980491" y="3493777"/>
            <a:ext cx="4952114" cy="1371600"/>
          </a:xfrm>
          <a:prstGeom prst="rect">
            <a:avLst/>
          </a:prstGeom>
          <a:ln>
            <a:solidFill>
              <a:schemeClr val="accent1"/>
            </a:solidFill>
          </a:ln>
        </p:spPr>
      </p:pic>
      <p:sp>
        <p:nvSpPr>
          <p:cNvPr id="8" name="Rectangle 7">
            <a:extLst>
              <a:ext uri="{FF2B5EF4-FFF2-40B4-BE49-F238E27FC236}">
                <a16:creationId xmlns:a16="http://schemas.microsoft.com/office/drawing/2014/main" id="{2DE69A7B-9B72-9346-9999-7F5187735339}"/>
              </a:ext>
            </a:extLst>
          </p:cNvPr>
          <p:cNvSpPr/>
          <p:nvPr/>
        </p:nvSpPr>
        <p:spPr>
          <a:xfrm>
            <a:off x="4170348" y="2204864"/>
            <a:ext cx="3312368" cy="864096"/>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rved Right Arrow 8">
            <a:extLst>
              <a:ext uri="{FF2B5EF4-FFF2-40B4-BE49-F238E27FC236}">
                <a16:creationId xmlns:a16="http://schemas.microsoft.com/office/drawing/2014/main" id="{D8D9685A-50B5-7042-A705-776526E303F8}"/>
              </a:ext>
            </a:extLst>
          </p:cNvPr>
          <p:cNvSpPr/>
          <p:nvPr/>
        </p:nvSpPr>
        <p:spPr>
          <a:xfrm rot="5595645" flipV="1">
            <a:off x="7279317" y="1821695"/>
            <a:ext cx="615886" cy="7010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7066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8306" name="Segnaposto contenuto 5" descr="Screen Shot 2016-12-06 at 11.12.24 AM.png"/>
          <p:cNvPicPr>
            <a:picLocks noGrp="1" noChangeAspect="1"/>
          </p:cNvPicPr>
          <p:nvPr>
            <p:ph idx="1"/>
          </p:nvPr>
        </p:nvPicPr>
        <p:blipFill>
          <a:blip r:embed="rId2">
            <a:extLst>
              <a:ext uri="{28A0092B-C50C-407E-A947-70E740481C1C}">
                <a14:useLocalDpi xmlns:a14="http://schemas.microsoft.com/office/drawing/2010/main" val="0"/>
              </a:ext>
            </a:extLst>
          </a:blip>
          <a:srcRect l="5196" r="5196"/>
          <a:stretch>
            <a:fillRect/>
          </a:stretch>
        </p:blipFill>
        <p:spPr>
          <a:xfrm>
            <a:off x="34925" y="666750"/>
            <a:ext cx="9083675" cy="4994275"/>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9330" name="Picture 30" descr="variation_tra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5905500"/>
            <a:ext cx="477361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29" descr="regulation_track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4165600"/>
            <a:ext cx="4848225" cy="179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2" name="Picture 18" descr="expression_track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7663" y="2139950"/>
            <a:ext cx="4741862"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3" name="Picture 15" descr="mapping_seq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3375" y="39688"/>
            <a:ext cx="475615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4" name="Picture 17" descr="gene_genpred_track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56075" y="1219200"/>
            <a:ext cx="474345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5" name="Title 1"/>
          <p:cNvSpPr>
            <a:spLocks noGrp="1"/>
          </p:cNvSpPr>
          <p:nvPr>
            <p:ph type="title"/>
          </p:nvPr>
        </p:nvSpPr>
        <p:spPr>
          <a:xfrm>
            <a:off x="152400" y="-76200"/>
            <a:ext cx="3886200" cy="1143000"/>
          </a:xfrm>
        </p:spPr>
        <p:txBody>
          <a:bodyPr/>
          <a:lstStyle/>
          <a:p>
            <a:pPr eaLnBrk="1" hangingPunct="1"/>
            <a:r>
              <a:rPr lang="en-US" sz="3600">
                <a:latin typeface="Arial" charset="0"/>
                <a:cs typeface="ＭＳ Ｐゴシック" charset="0"/>
              </a:rPr>
              <a:t>ENCODE Data Types</a:t>
            </a:r>
          </a:p>
        </p:txBody>
      </p:sp>
      <p:sp>
        <p:nvSpPr>
          <p:cNvPr id="26627" name="Content Placeholder 2"/>
          <p:cNvSpPr>
            <a:spLocks noGrp="1"/>
          </p:cNvSpPr>
          <p:nvPr>
            <p:ph idx="1"/>
          </p:nvPr>
        </p:nvSpPr>
        <p:spPr>
          <a:xfrm>
            <a:off x="1600200" y="1143000"/>
            <a:ext cx="2854325" cy="5248275"/>
          </a:xfrm>
        </p:spPr>
        <p:txBody>
          <a:bodyPr/>
          <a:lstStyle/>
          <a:p>
            <a:pPr eaLnBrk="1" hangingPunct="1"/>
            <a:r>
              <a:rPr lang="en-US" sz="2400">
                <a:latin typeface="Arial" charset="0"/>
                <a:cs typeface="ＭＳ Ｐゴシック" charset="0"/>
              </a:rPr>
              <a:t>Mapping data</a:t>
            </a:r>
          </a:p>
          <a:p>
            <a:pPr eaLnBrk="1" hangingPunct="1"/>
            <a:endParaRPr lang="en-US" sz="700">
              <a:latin typeface="Arial" charset="0"/>
              <a:cs typeface="ＭＳ Ｐゴシック" charset="0"/>
            </a:endParaRPr>
          </a:p>
          <a:p>
            <a:pPr eaLnBrk="1" hangingPunct="1"/>
            <a:r>
              <a:rPr lang="en-US" sz="2400">
                <a:latin typeface="Arial" charset="0"/>
                <a:cs typeface="ＭＳ Ｐゴシック" charset="0"/>
              </a:rPr>
              <a:t>Genes</a:t>
            </a: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Expression</a:t>
            </a: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Regulation</a:t>
            </a:r>
          </a:p>
          <a:p>
            <a:pPr eaLnBrk="1" hangingPunct="1"/>
            <a:endParaRPr lang="en-US" sz="2400">
              <a:latin typeface="Arial" charset="0"/>
              <a:cs typeface="ＭＳ Ｐゴシック" charset="0"/>
            </a:endParaRPr>
          </a:p>
          <a:p>
            <a:pPr eaLnBrk="1" hangingPunct="1">
              <a:buFont typeface="Wingdings" charset="0"/>
              <a:buNone/>
            </a:pPr>
            <a:endParaRPr lang="en-US" sz="2400">
              <a:latin typeface="Arial" charset="0"/>
              <a:cs typeface="ＭＳ Ｐゴシック" charset="0"/>
            </a:endParaRPr>
          </a:p>
          <a:p>
            <a:pPr eaLnBrk="1" hangingPunct="1"/>
            <a:r>
              <a:rPr lang="en-US" sz="2400">
                <a:latin typeface="Arial" charset="0"/>
                <a:cs typeface="ＭＳ Ｐゴシック" charset="0"/>
              </a:rPr>
              <a:t>Variation</a:t>
            </a:r>
          </a:p>
        </p:txBody>
      </p:sp>
      <p:sp>
        <p:nvSpPr>
          <p:cNvPr id="22536" name="Rectangle 8"/>
          <p:cNvSpPr>
            <a:spLocks noChangeArrowheads="1"/>
          </p:cNvSpPr>
          <p:nvPr/>
        </p:nvSpPr>
        <p:spPr bwMode="auto">
          <a:xfrm>
            <a:off x="60325" y="2239963"/>
            <a:ext cx="1322388"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20202"/>
                </a:solidFill>
              </a:rPr>
              <a:t>ENCODE Tracks identified with icon</a:t>
            </a:r>
          </a:p>
        </p:txBody>
      </p:sp>
      <p:pic>
        <p:nvPicPr>
          <p:cNvPr id="12" name="Picture 11" descr="nhgri_icon.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81400"/>
            <a:ext cx="4445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p:cNvSpPr>
            <a:spLocks noChangeArrowheads="1"/>
          </p:cNvSpPr>
          <p:nvPr/>
        </p:nvSpPr>
        <p:spPr bwMode="auto">
          <a:xfrm>
            <a:off x="6413500" y="850900"/>
            <a:ext cx="1473200" cy="3079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3" name="Rectangle 32"/>
          <p:cNvSpPr>
            <a:spLocks noChangeArrowheads="1"/>
          </p:cNvSpPr>
          <p:nvPr/>
        </p:nvSpPr>
        <p:spPr bwMode="auto">
          <a:xfrm>
            <a:off x="6413500" y="1403350"/>
            <a:ext cx="828675" cy="3079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2" name="Group 45"/>
          <p:cNvGrpSpPr>
            <a:grpSpLocks/>
          </p:cNvGrpSpPr>
          <p:nvPr/>
        </p:nvGrpSpPr>
        <p:grpSpPr bwMode="auto">
          <a:xfrm>
            <a:off x="4140200" y="2324100"/>
            <a:ext cx="4667250" cy="1781175"/>
            <a:chOff x="4140485" y="2324100"/>
            <a:chExt cx="4666965" cy="1780540"/>
          </a:xfrm>
        </p:grpSpPr>
        <p:sp>
          <p:nvSpPr>
            <p:cNvPr id="99349" name="Rectangle 33"/>
            <p:cNvSpPr>
              <a:spLocks noChangeArrowheads="1"/>
            </p:cNvSpPr>
            <p:nvPr/>
          </p:nvSpPr>
          <p:spPr bwMode="auto">
            <a:xfrm>
              <a:off x="5584825" y="2324100"/>
              <a:ext cx="828675" cy="30734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0" name="Rectangle 34"/>
            <p:cNvSpPr>
              <a:spLocks noChangeArrowheads="1"/>
            </p:cNvSpPr>
            <p:nvPr/>
          </p:nvSpPr>
          <p:spPr bwMode="auto">
            <a:xfrm>
              <a:off x="7334250" y="2600324"/>
              <a:ext cx="1473200"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1" name="Rectangle 35"/>
            <p:cNvSpPr>
              <a:spLocks noChangeArrowheads="1"/>
            </p:cNvSpPr>
            <p:nvPr/>
          </p:nvSpPr>
          <p:spPr bwMode="auto">
            <a:xfrm>
              <a:off x="4161034" y="2968625"/>
              <a:ext cx="2252465"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2" name="Rectangle 36"/>
            <p:cNvSpPr>
              <a:spLocks noChangeArrowheads="1"/>
            </p:cNvSpPr>
            <p:nvPr/>
          </p:nvSpPr>
          <p:spPr bwMode="auto">
            <a:xfrm>
              <a:off x="4901022" y="3391113"/>
              <a:ext cx="1499777"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53" name="Rectangle 37"/>
            <p:cNvSpPr>
              <a:spLocks noChangeArrowheads="1"/>
            </p:cNvSpPr>
            <p:nvPr/>
          </p:nvSpPr>
          <p:spPr bwMode="auto">
            <a:xfrm>
              <a:off x="4140485" y="3797300"/>
              <a:ext cx="1536415" cy="30734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3" name="Group 46"/>
          <p:cNvGrpSpPr>
            <a:grpSpLocks/>
          </p:cNvGrpSpPr>
          <p:nvPr/>
        </p:nvGrpSpPr>
        <p:grpSpPr bwMode="auto">
          <a:xfrm>
            <a:off x="4140200" y="4376738"/>
            <a:ext cx="4705350" cy="1463675"/>
            <a:chOff x="4140735" y="4377432"/>
            <a:chExt cx="4705314" cy="1462434"/>
          </a:xfrm>
        </p:grpSpPr>
        <p:sp>
          <p:nvSpPr>
            <p:cNvPr id="99344" name="Rectangle 38"/>
            <p:cNvSpPr>
              <a:spLocks noChangeArrowheads="1"/>
            </p:cNvSpPr>
            <p:nvPr/>
          </p:nvSpPr>
          <p:spPr bwMode="auto">
            <a:xfrm>
              <a:off x="4140735" y="4377432"/>
              <a:ext cx="1473200" cy="37950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5" name="Rectangle 39"/>
            <p:cNvSpPr>
              <a:spLocks noChangeArrowheads="1"/>
            </p:cNvSpPr>
            <p:nvPr/>
          </p:nvSpPr>
          <p:spPr bwMode="auto">
            <a:xfrm>
              <a:off x="4844872" y="4755615"/>
              <a:ext cx="4001177" cy="411099"/>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6" name="Rectangle 41"/>
            <p:cNvSpPr>
              <a:spLocks noChangeArrowheads="1"/>
            </p:cNvSpPr>
            <p:nvPr/>
          </p:nvSpPr>
          <p:spPr bwMode="auto">
            <a:xfrm>
              <a:off x="4142305" y="5177248"/>
              <a:ext cx="828675" cy="277402"/>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7" name="Rectangle 42"/>
            <p:cNvSpPr>
              <a:spLocks noChangeArrowheads="1"/>
            </p:cNvSpPr>
            <p:nvPr/>
          </p:nvSpPr>
          <p:spPr bwMode="auto">
            <a:xfrm>
              <a:off x="5584825" y="5178425"/>
              <a:ext cx="828675" cy="27622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348" name="Rectangle 43"/>
            <p:cNvSpPr>
              <a:spLocks noChangeArrowheads="1"/>
            </p:cNvSpPr>
            <p:nvPr/>
          </p:nvSpPr>
          <p:spPr bwMode="auto">
            <a:xfrm>
              <a:off x="4150044" y="5460363"/>
              <a:ext cx="2263455" cy="37950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5" name="Rectangle 44"/>
          <p:cNvSpPr>
            <a:spLocks noChangeArrowheads="1"/>
          </p:cNvSpPr>
          <p:nvPr/>
        </p:nvSpPr>
        <p:spPr bwMode="auto">
          <a:xfrm>
            <a:off x="4148138" y="6143625"/>
            <a:ext cx="1538287" cy="379413"/>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62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2536" grpId="0"/>
      <p:bldP spid="32" grpId="0" animBg="1"/>
      <p:bldP spid="33" grpId="0" animBg="1"/>
      <p:bldP spid="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1378" name="Picture 14" descr="yale_dens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09725"/>
            <a:ext cx="107632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79"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ChIP-seq Data for TFBS</a:t>
            </a:r>
          </a:p>
        </p:txBody>
      </p:sp>
      <p:sp>
        <p:nvSpPr>
          <p:cNvPr id="48131" name="Content Placeholder 2"/>
          <p:cNvSpPr>
            <a:spLocks noGrp="1"/>
          </p:cNvSpPr>
          <p:nvPr>
            <p:ph idx="1"/>
          </p:nvPr>
        </p:nvSpPr>
        <p:spPr>
          <a:xfrm>
            <a:off x="336550" y="5362575"/>
            <a:ext cx="8502650" cy="1473200"/>
          </a:xfrm>
        </p:spPr>
        <p:txBody>
          <a:bodyPr/>
          <a:lstStyle/>
          <a:p>
            <a:pPr eaLnBrk="1" hangingPunct="1"/>
            <a:r>
              <a:rPr lang="en-US" sz="2400">
                <a:latin typeface="Arial" charset="0"/>
                <a:cs typeface="ＭＳ Ｐゴシック" charset="0"/>
              </a:rPr>
              <a:t>Yale TFBS</a:t>
            </a:r>
          </a:p>
          <a:p>
            <a:pPr eaLnBrk="1" hangingPunct="1"/>
            <a:r>
              <a:rPr lang="en-US" sz="2400">
                <a:latin typeface="Arial" charset="0"/>
                <a:cs typeface="ＭＳ Ｐゴシック" charset="0"/>
              </a:rPr>
              <a:t>Sample display near TP53 in “dense” visibility mode</a:t>
            </a:r>
          </a:p>
          <a:p>
            <a:pPr eaLnBrk="1" hangingPunct="1"/>
            <a:r>
              <a:rPr lang="en-US" sz="2400">
                <a:latin typeface="Arial" charset="0"/>
                <a:cs typeface="ＭＳ Ｐゴシック" charset="0"/>
              </a:rPr>
              <a:t>Chip-seq graphic adapted from: </a:t>
            </a:r>
            <a:r>
              <a:rPr lang="en-US" sz="1600">
                <a:latin typeface="Arial" charset="0"/>
                <a:cs typeface="ＭＳ Ｐゴシック" charset="0"/>
              </a:rPr>
              <a:t>wikipedia.org/wiki/ChIP-on-chip </a:t>
            </a:r>
          </a:p>
        </p:txBody>
      </p:sp>
      <p:pic>
        <p:nvPicPr>
          <p:cNvPr id="48134" name="Picture 5" descr="chip_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54500"/>
            <a:ext cx="7886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6" name="Picture 7" descr="tp53_yaleTFB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0125" y="850900"/>
            <a:ext cx="6623050" cy="3287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eft Arrow 8"/>
          <p:cNvSpPr/>
          <p:nvPr/>
        </p:nvSpPr>
        <p:spPr bwMode="auto">
          <a:xfrm>
            <a:off x="5676900" y="1311275"/>
            <a:ext cx="1012825" cy="6445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2000" dirty="0">
                <a:latin typeface="+mn-lt"/>
                <a:ea typeface="ＭＳ Ｐゴシック" pitchFamily="34" charset="-128"/>
                <a:cs typeface="+mn-cs"/>
              </a:rPr>
              <a:t>TP53</a:t>
            </a:r>
          </a:p>
        </p:txBody>
      </p:sp>
      <p:sp>
        <p:nvSpPr>
          <p:cNvPr id="48138" name="Rectangle 9"/>
          <p:cNvSpPr>
            <a:spLocks noChangeArrowheads="1"/>
          </p:cNvSpPr>
          <p:nvPr/>
        </p:nvSpPr>
        <p:spPr bwMode="auto">
          <a:xfrm>
            <a:off x="6873875" y="2876550"/>
            <a:ext cx="1289050" cy="128905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8139" name="Rectangle 10"/>
          <p:cNvSpPr>
            <a:spLocks noChangeArrowheads="1"/>
          </p:cNvSpPr>
          <p:nvPr/>
        </p:nvSpPr>
        <p:spPr bwMode="auto">
          <a:xfrm>
            <a:off x="336550" y="1609725"/>
            <a:ext cx="1289050" cy="244475"/>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 name="Right Arrow 11"/>
          <p:cNvSpPr/>
          <p:nvPr/>
        </p:nvSpPr>
        <p:spPr bwMode="auto">
          <a:xfrm>
            <a:off x="4664075" y="3244850"/>
            <a:ext cx="2209800" cy="736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stronger signals</a:t>
            </a:r>
          </a:p>
        </p:txBody>
      </p:sp>
      <p:sp>
        <p:nvSpPr>
          <p:cNvPr id="14" name="Rectangle 9"/>
          <p:cNvSpPr>
            <a:spLocks noChangeArrowheads="1"/>
          </p:cNvSpPr>
          <p:nvPr/>
        </p:nvSpPr>
        <p:spPr bwMode="auto">
          <a:xfrm>
            <a:off x="2454275" y="2876550"/>
            <a:ext cx="828675" cy="1289050"/>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 name="Left Arrow 12"/>
          <p:cNvSpPr/>
          <p:nvPr/>
        </p:nvSpPr>
        <p:spPr bwMode="auto">
          <a:xfrm flipH="1">
            <a:off x="612775" y="2784475"/>
            <a:ext cx="1933575" cy="128905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cell types + antibodies</a:t>
            </a:r>
          </a:p>
        </p:txBody>
      </p:sp>
      <p:pic>
        <p:nvPicPr>
          <p:cNvPr id="101389" name="Picture 15" descr="regulation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25" y="1200150"/>
            <a:ext cx="2178050"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13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9" grpId="0" animBg="1"/>
      <p:bldP spid="48138" grpId="0" animBg="1"/>
      <p:bldP spid="48139" grpId="0" animBg="1"/>
      <p:bldP spid="12" grpId="0" animBg="1"/>
      <p:bldP spid="14"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idx="1"/>
          </p:nvPr>
        </p:nvSpPr>
        <p:spPr>
          <a:xfrm>
            <a:off x="381000" y="3048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(1998 – 2003)</a:t>
            </a:r>
          </a:p>
          <a:p>
            <a:pPr algn="r" eaLnBrk="1" hangingPunct="1">
              <a:spcBef>
                <a:spcPct val="0"/>
              </a:spcBef>
              <a:buFontTx/>
              <a:buNone/>
            </a:pPr>
            <a:endParaRPr lang="it-IT">
              <a:solidFill>
                <a:srgbClr val="003366"/>
              </a:solidFill>
              <a:latin typeface="Arial" charset="0"/>
              <a:cs typeface="ＭＳ Ｐゴシック" charset="0"/>
            </a:endParaRPr>
          </a:p>
        </p:txBody>
      </p:sp>
      <p:sp>
        <p:nvSpPr>
          <p:cNvPr id="20482" name="Rectangle 3"/>
          <p:cNvSpPr txBox="1">
            <a:spLocks noChangeArrowheads="1"/>
          </p:cNvSpPr>
          <p:nvPr/>
        </p:nvSpPr>
        <p:spPr bwMode="auto">
          <a:xfrm>
            <a:off x="684213" y="1524000"/>
            <a:ext cx="7854950" cy="4525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20000"/>
              </a:spcBef>
              <a:buFontTx/>
              <a:buChar char="•"/>
            </a:pPr>
            <a:r>
              <a:rPr lang="it-IT" sz="2800">
                <a:solidFill>
                  <a:srgbClr val="000000"/>
                </a:solidFill>
              </a:rPr>
              <a:t>La sequenza del genoma umano</a:t>
            </a:r>
          </a:p>
          <a:p>
            <a:pPr eaLnBrk="1" hangingPunct="1">
              <a:lnSpc>
                <a:spcPct val="150000"/>
              </a:lnSpc>
              <a:spcBef>
                <a:spcPct val="20000"/>
              </a:spcBef>
              <a:buFontTx/>
              <a:buChar char="•"/>
            </a:pPr>
            <a:r>
              <a:rPr lang="it-IT" sz="2800">
                <a:solidFill>
                  <a:srgbClr val="000000"/>
                </a:solidFill>
              </a:rPr>
              <a:t>Migliorare le tecnologie di sequenziamento</a:t>
            </a:r>
          </a:p>
          <a:p>
            <a:pPr eaLnBrk="1" hangingPunct="1">
              <a:lnSpc>
                <a:spcPct val="150000"/>
              </a:lnSpc>
              <a:spcBef>
                <a:spcPct val="20000"/>
              </a:spcBef>
              <a:buFontTx/>
              <a:buChar char="•"/>
            </a:pPr>
            <a:r>
              <a:rPr lang="it-IT" sz="2800">
                <a:solidFill>
                  <a:srgbClr val="000000"/>
                </a:solidFill>
              </a:rPr>
              <a:t>Variazioni delle sequenze del genoma umano</a:t>
            </a:r>
          </a:p>
          <a:p>
            <a:pPr eaLnBrk="1" hangingPunct="1">
              <a:lnSpc>
                <a:spcPct val="150000"/>
              </a:lnSpc>
              <a:spcBef>
                <a:spcPct val="20000"/>
              </a:spcBef>
              <a:buFontTx/>
              <a:buChar char="•"/>
            </a:pPr>
            <a:r>
              <a:rPr lang="it-IT" sz="2800">
                <a:solidFill>
                  <a:srgbClr val="000000"/>
                </a:solidFill>
              </a:rPr>
              <a:t>Tecnologie per la genomica funzionale</a:t>
            </a:r>
          </a:p>
          <a:p>
            <a:pPr eaLnBrk="1" hangingPunct="1">
              <a:lnSpc>
                <a:spcPct val="150000"/>
              </a:lnSpc>
              <a:spcBef>
                <a:spcPct val="20000"/>
              </a:spcBef>
              <a:buFontTx/>
              <a:buChar char="•"/>
            </a:pPr>
            <a:r>
              <a:rPr lang="it-IT" sz="2800">
                <a:solidFill>
                  <a:srgbClr val="000000"/>
                </a:solidFill>
              </a:rPr>
              <a:t>Genomica comparata</a:t>
            </a:r>
          </a:p>
          <a:p>
            <a:pPr eaLnBrk="1" hangingPunct="1">
              <a:lnSpc>
                <a:spcPct val="150000"/>
              </a:lnSpc>
              <a:spcBef>
                <a:spcPct val="20000"/>
              </a:spcBef>
              <a:buFontTx/>
              <a:buChar char="•"/>
            </a:pPr>
            <a:r>
              <a:rPr lang="it-IT" sz="2800">
                <a:solidFill>
                  <a:srgbClr val="000000"/>
                </a:solidFill>
              </a:rPr>
              <a:t>Bioinformatica e biologia computazionale</a:t>
            </a:r>
            <a:endParaRPr lang="en-US" sz="280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3426" name="Immagine 4" descr="Screen Shot 2016-12-06 at 11.16.5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6805612"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Immagine 3" descr="Screen Shot 2016-12-06 at 11.17.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484313"/>
            <a:ext cx="4079875"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4450" name="Picture 10" descr="mRNA_diagr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Expression Data: RNA Localization</a:t>
            </a:r>
          </a:p>
        </p:txBody>
      </p:sp>
      <p:sp>
        <p:nvSpPr>
          <p:cNvPr id="104452" name="Content Placeholder 2"/>
          <p:cNvSpPr>
            <a:spLocks noGrp="1"/>
          </p:cNvSpPr>
          <p:nvPr>
            <p:ph idx="1"/>
          </p:nvPr>
        </p:nvSpPr>
        <p:spPr>
          <a:xfrm>
            <a:off x="276225" y="6381750"/>
            <a:ext cx="8807450" cy="552450"/>
          </a:xfrm>
        </p:spPr>
        <p:txBody>
          <a:bodyPr/>
          <a:lstStyle/>
          <a:p>
            <a:pPr eaLnBrk="1" hangingPunct="1"/>
            <a:r>
              <a:rPr lang="en-US" sz="1800">
                <a:latin typeface="Arial" charset="0"/>
                <a:cs typeface="ＭＳ Ｐゴシック" charset="0"/>
              </a:rPr>
              <a:t>RNAs molecules, location in various cell types and fractions</a:t>
            </a:r>
          </a:p>
        </p:txBody>
      </p:sp>
      <p:pic>
        <p:nvPicPr>
          <p:cNvPr id="104453" name="Picture 5" descr="expression_AffyRNAlo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708025"/>
            <a:ext cx="6232525" cy="69532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04454" name="Picture 7" descr="expression_RikenCageLo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1311275"/>
            <a:ext cx="6100763" cy="760413"/>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9704" name="Picture 6" descr="expression_AffyRNAloc_def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2813050"/>
            <a:ext cx="3498850" cy="19050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grpSp>
        <p:nvGrpSpPr>
          <p:cNvPr id="2" name="Group 18"/>
          <p:cNvGrpSpPr>
            <a:grpSpLocks/>
          </p:cNvGrpSpPr>
          <p:nvPr/>
        </p:nvGrpSpPr>
        <p:grpSpPr bwMode="auto">
          <a:xfrm>
            <a:off x="520700" y="2600325"/>
            <a:ext cx="2689225" cy="1379538"/>
            <a:chOff x="328" y="1638"/>
            <a:chExt cx="1694" cy="869"/>
          </a:xfrm>
        </p:grpSpPr>
        <p:sp>
          <p:nvSpPr>
            <p:cNvPr id="104460" name="Oval 15"/>
            <p:cNvSpPr>
              <a:spLocks noChangeArrowheads="1"/>
            </p:cNvSpPr>
            <p:nvPr/>
          </p:nvSpPr>
          <p:spPr bwMode="auto">
            <a:xfrm>
              <a:off x="328" y="1638"/>
              <a:ext cx="812" cy="754"/>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104461" name="Straight Arrow Connector 17"/>
            <p:cNvCxnSpPr>
              <a:cxnSpLocks noChangeShapeType="1"/>
              <a:endCxn id="104460" idx="5"/>
            </p:cNvCxnSpPr>
            <p:nvPr/>
          </p:nvCxnSpPr>
          <p:spPr bwMode="auto">
            <a:xfrm flipH="1" flipV="1">
              <a:off x="1021" y="2294"/>
              <a:ext cx="1001" cy="213"/>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grpSp>
      <p:pic>
        <p:nvPicPr>
          <p:cNvPr id="21" name="Picture 20" descr="mrna_localization_sample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4606925"/>
            <a:ext cx="6302375" cy="176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9" name="Picture 15" descr="GIS_PET_loc.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1955800"/>
            <a:ext cx="4275138" cy="742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152400"/>
            <a:ext cx="8229600" cy="1143000"/>
          </a:xfrm>
        </p:spPr>
        <p:txBody>
          <a:bodyPr/>
          <a:lstStyle/>
          <a:p>
            <a:pPr eaLnBrk="1" hangingPunct="1"/>
            <a:r>
              <a:rPr lang="en-US" sz="2800">
                <a:latin typeface="Arial" charset="0"/>
                <a:cs typeface="ＭＳ Ｐゴシック" charset="0"/>
              </a:rPr>
              <a:t>Expression Data: Presence of RNA or Exons</a:t>
            </a:r>
          </a:p>
        </p:txBody>
      </p:sp>
      <p:sp>
        <p:nvSpPr>
          <p:cNvPr id="19459" name="Content Placeholder 2"/>
          <p:cNvSpPr>
            <a:spLocks noGrp="1"/>
          </p:cNvSpPr>
          <p:nvPr>
            <p:ph idx="1"/>
          </p:nvPr>
        </p:nvSpPr>
        <p:spPr>
          <a:xfrm>
            <a:off x="533400" y="5867400"/>
            <a:ext cx="8305800" cy="1060450"/>
          </a:xfrm>
        </p:spPr>
        <p:txBody>
          <a:bodyPr/>
          <a:lstStyle/>
          <a:p>
            <a:pPr eaLnBrk="1" hangingPunct="1"/>
            <a:r>
              <a:rPr lang="en-US" sz="2400">
                <a:latin typeface="Arial" charset="0"/>
                <a:cs typeface="ＭＳ Ｐゴシック" charset="0"/>
              </a:rPr>
              <a:t>RNAs of various types</a:t>
            </a:r>
          </a:p>
          <a:p>
            <a:pPr eaLnBrk="1" hangingPunct="1"/>
            <a:r>
              <a:rPr lang="en-US" sz="2400">
                <a:latin typeface="Arial" charset="0"/>
                <a:cs typeface="ＭＳ Ｐゴシック" charset="0"/>
              </a:rPr>
              <a:t>Special look for long mRNAs and exons</a:t>
            </a:r>
          </a:p>
        </p:txBody>
      </p:sp>
      <p:pic>
        <p:nvPicPr>
          <p:cNvPr id="6" name="Picture 5" descr="caltech_rnas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758825"/>
            <a:ext cx="4051300" cy="72390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descr="cshl_longrna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3336925"/>
            <a:ext cx="4860925" cy="7318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06502" name="Picture 10" descr="mRNA_diagr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pic>
        <p:nvPicPr>
          <p:cNvPr id="9" name="Picture 8" descr="UW_affyex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902200"/>
            <a:ext cx="3406775" cy="75247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1" descr="cshl_sm_RNA_seq.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4650" y="4073525"/>
            <a:ext cx="4756150" cy="6286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12" descr="duke_affy_exo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5597525"/>
            <a:ext cx="3763963" cy="608013"/>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3" descr="GIS_RNA_seq.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9550" y="850900"/>
            <a:ext cx="4972050" cy="6032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5" name="Picture 14" descr="hudsonalpha_rna_seq.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70125" y="2047875"/>
            <a:ext cx="3592513" cy="5207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6" name="Picture 15" descr="Yale_rna_seq.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0288" y="1495425"/>
            <a:ext cx="5291137" cy="51752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Picture 16" descr="helicos_rna_seq.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92575" y="2581275"/>
            <a:ext cx="3222625" cy="54768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8546" name="Immagine 1" descr="Screen Shot 2016-12-06 at 11.20.2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7342188" cy="306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Rectangle 2"/>
          <p:cNvSpPr>
            <a:spLocks noGrp="1" noChangeArrowheads="1"/>
          </p:cNvSpPr>
          <p:nvPr>
            <p:ph type="title"/>
          </p:nvPr>
        </p:nvSpPr>
        <p:spPr>
          <a:xfrm>
            <a:off x="3276600" y="44450"/>
            <a:ext cx="5759450" cy="1139825"/>
          </a:xfrm>
          <a:solidFill>
            <a:schemeClr val="bg1"/>
          </a:solidFill>
        </p:spPr>
        <p:txBody>
          <a:bodyPr anchor="t"/>
          <a:lstStyle/>
          <a:p>
            <a:pPr algn="l"/>
            <a:r>
              <a:rPr lang="en-US" sz="2000">
                <a:solidFill>
                  <a:srgbClr val="008080"/>
                </a:solidFill>
                <a:latin typeface="Arial" charset="0"/>
              </a:rPr>
              <a:t>Comprehensive catalogue of protein-coding, non-coding genes and pseudogenes</a:t>
            </a:r>
          </a:p>
        </p:txBody>
      </p:sp>
      <p:pic>
        <p:nvPicPr>
          <p:cNvPr id="108548" name="Immagine 2" descr="Screen Shot 2016-12-06 at 11.20.4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846388"/>
            <a:ext cx="7272337" cy="411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Regulation Data</a:t>
            </a:r>
          </a:p>
        </p:txBody>
      </p:sp>
      <p:sp>
        <p:nvSpPr>
          <p:cNvPr id="20483" name="Content Placeholder 2"/>
          <p:cNvSpPr>
            <a:spLocks noGrp="1"/>
          </p:cNvSpPr>
          <p:nvPr>
            <p:ph idx="1"/>
          </p:nvPr>
        </p:nvSpPr>
        <p:spPr>
          <a:xfrm>
            <a:off x="533400" y="5775325"/>
            <a:ext cx="8610600" cy="1060450"/>
          </a:xfrm>
        </p:spPr>
        <p:txBody>
          <a:bodyPr/>
          <a:lstStyle/>
          <a:p>
            <a:pPr eaLnBrk="1" hangingPunct="1"/>
            <a:r>
              <a:rPr lang="en-US" sz="2400">
                <a:latin typeface="Arial" charset="0"/>
                <a:cs typeface="ＭＳ Ｐゴシック" charset="0"/>
              </a:rPr>
              <a:t>Regulation data</a:t>
            </a:r>
          </a:p>
          <a:p>
            <a:pPr eaLnBrk="1" hangingPunct="1"/>
            <a:r>
              <a:rPr lang="en-US" sz="2400">
                <a:latin typeface="Arial" charset="0"/>
                <a:cs typeface="ＭＳ Ｐゴシック" charset="0"/>
              </a:rPr>
              <a:t>Structure: modifications, open vs. closed chromatin </a:t>
            </a:r>
          </a:p>
        </p:txBody>
      </p:sp>
      <p:pic>
        <p:nvPicPr>
          <p:cNvPr id="109572" name="Picture 6" descr="dna_topology_NHG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1147763"/>
            <a:ext cx="5430837"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haib_methyl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508250"/>
            <a:ext cx="2854325" cy="6302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89" name="Picture 13" descr="openchromat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60700"/>
            <a:ext cx="3130550" cy="563563"/>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90" name="Picture 15" descr="UW_dnase1h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6350" y="3705225"/>
            <a:ext cx="5405438" cy="61753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0492" name="Picture 17" descr="regulation_peak_si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2950" y="4946650"/>
            <a:ext cx="5768975"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p:nvSpPr>
        <p:spPr>
          <a:xfrm>
            <a:off x="6965950" y="1095375"/>
            <a:ext cx="1584325" cy="369888"/>
          </a:xfrm>
          <a:prstGeom prst="rect">
            <a:avLst/>
          </a:prstGeom>
          <a:noFill/>
        </p:spPr>
        <p:txBody>
          <a:bodyPr wrap="none">
            <a:spAutoFit/>
          </a:bodyPr>
          <a:lstStyle/>
          <a:p>
            <a:pPr>
              <a:defRPr/>
            </a:pPr>
            <a:r>
              <a:rPr lang="en-US" sz="1800" b="1" i="1" dirty="0">
                <a:solidFill>
                  <a:srgbClr val="000000"/>
                </a:solidFill>
                <a:latin typeface="+mj-lt"/>
                <a:ea typeface="ＭＳ Ｐゴシック" pitchFamily="34" charset="-128"/>
                <a:cs typeface="+mn-cs"/>
              </a:rPr>
              <a:t>Image from NIH</a:t>
            </a:r>
          </a:p>
        </p:txBody>
      </p:sp>
      <p:pic>
        <p:nvPicPr>
          <p:cNvPr id="109578" name="Picture 13" descr="HAIB_methyl12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7300" y="758825"/>
            <a:ext cx="5738813" cy="4572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93" name="Picture 14" descr="UW_DNase_dgf.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14650" y="4300538"/>
            <a:ext cx="6076950" cy="509587"/>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09580" name="Picture 15" descr="UW_histon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325" y="1289050"/>
            <a:ext cx="4837113" cy="48260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0487" name="Picture 7" descr="broad_histone.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8625" y="1743075"/>
            <a:ext cx="4116388" cy="5810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4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11618" name="Picture 11" descr="TATA-binding_prote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2324100"/>
            <a:ext cx="2825750"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Regulation Data II</a:t>
            </a:r>
          </a:p>
        </p:txBody>
      </p:sp>
      <p:sp>
        <p:nvSpPr>
          <p:cNvPr id="3" name="Content Placeholder 2"/>
          <p:cNvSpPr>
            <a:spLocks noGrp="1"/>
          </p:cNvSpPr>
          <p:nvPr>
            <p:ph idx="1"/>
          </p:nvPr>
        </p:nvSpPr>
        <p:spPr>
          <a:xfrm>
            <a:off x="533400" y="5730875"/>
            <a:ext cx="8305800" cy="1035050"/>
          </a:xfrm>
        </p:spPr>
        <p:txBody>
          <a:bodyPr/>
          <a:lstStyle/>
          <a:p>
            <a:pPr eaLnBrk="1" hangingPunct="1"/>
            <a:r>
              <a:rPr lang="en-US" sz="2800">
                <a:latin typeface="Arial" charset="0"/>
                <a:cs typeface="ＭＳ Ｐゴシック" charset="0"/>
              </a:rPr>
              <a:t>Transcription factor binding sites, TFBS</a:t>
            </a:r>
          </a:p>
          <a:p>
            <a:pPr eaLnBrk="1" hangingPunct="1"/>
            <a:r>
              <a:rPr lang="en-US" sz="2800">
                <a:latin typeface="Arial" charset="0"/>
                <a:cs typeface="ＭＳ Ｐゴシック" charset="0"/>
              </a:rPr>
              <a:t>RNA binding proteins</a:t>
            </a:r>
          </a:p>
        </p:txBody>
      </p:sp>
      <p:pic>
        <p:nvPicPr>
          <p:cNvPr id="9" name="Picture 8" descr="suny_rb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4625975"/>
            <a:ext cx="4541838" cy="59690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15"/>
          <p:cNvGrpSpPr>
            <a:grpSpLocks/>
          </p:cNvGrpSpPr>
          <p:nvPr/>
        </p:nvGrpSpPr>
        <p:grpSpPr bwMode="auto">
          <a:xfrm>
            <a:off x="92075" y="3060700"/>
            <a:ext cx="6261100" cy="1196975"/>
            <a:chOff x="244475" y="4073525"/>
            <a:chExt cx="6261100" cy="1196611"/>
          </a:xfrm>
        </p:grpSpPr>
        <p:pic>
          <p:nvPicPr>
            <p:cNvPr id="111627" name="Picture 9" descr="nhgri_n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475" y="4644499"/>
              <a:ext cx="4879975" cy="625637"/>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1628" name="Picture 10" descr="nhgri_bipro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1450" y="4073525"/>
              <a:ext cx="5064125" cy="589199"/>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11623" name="Picture 7" descr="yale_tfb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 y="758825"/>
            <a:ext cx="6689725" cy="582613"/>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1624" name="Picture 6" descr="haib_tfb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9425" y="1311275"/>
            <a:ext cx="6965950" cy="6191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629400" y="4441825"/>
            <a:ext cx="1766888" cy="338138"/>
          </a:xfrm>
          <a:prstGeom prst="rect">
            <a:avLst/>
          </a:prstGeom>
          <a:noFill/>
        </p:spPr>
        <p:txBody>
          <a:bodyPr wrap="none">
            <a:spAutoFit/>
          </a:bodyPr>
          <a:lstStyle/>
          <a:p>
            <a:pPr>
              <a:defRPr/>
            </a:pPr>
            <a:r>
              <a:rPr lang="en-US" sz="1600" b="1" i="1" dirty="0">
                <a:solidFill>
                  <a:srgbClr val="000000"/>
                </a:solidFill>
                <a:latin typeface="+mj-lt"/>
                <a:ea typeface="ＭＳ Ｐゴシック" pitchFamily="34" charset="-128"/>
                <a:cs typeface="+mn-cs"/>
              </a:rPr>
              <a:t>TATA bound to DNA</a:t>
            </a:r>
          </a:p>
        </p:txBody>
      </p:sp>
      <p:pic>
        <p:nvPicPr>
          <p:cNvPr id="111626" name="Picture 16" descr="slide18_ucsc_selectio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047875"/>
            <a:ext cx="6669088"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8" name="Picture 17" descr="cnv_cartoon_openhelix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679575"/>
            <a:ext cx="5553075"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Variation Data</a:t>
            </a:r>
          </a:p>
        </p:txBody>
      </p:sp>
      <p:sp>
        <p:nvSpPr>
          <p:cNvPr id="113668" name="Content Placeholder 2"/>
          <p:cNvSpPr>
            <a:spLocks noGrp="1"/>
          </p:cNvSpPr>
          <p:nvPr>
            <p:ph idx="1"/>
          </p:nvPr>
        </p:nvSpPr>
        <p:spPr>
          <a:xfrm>
            <a:off x="533400" y="6099175"/>
            <a:ext cx="8305800" cy="460375"/>
          </a:xfrm>
        </p:spPr>
        <p:txBody>
          <a:bodyPr/>
          <a:lstStyle/>
          <a:p>
            <a:pPr eaLnBrk="1" hangingPunct="1"/>
            <a:r>
              <a:rPr lang="en-US">
                <a:latin typeface="Arial" charset="0"/>
                <a:cs typeface="ＭＳ Ｐゴシック" charset="0"/>
              </a:rPr>
              <a:t>Copy Number Variation (CNV) Data</a:t>
            </a:r>
          </a:p>
          <a:p>
            <a:pPr eaLnBrk="1" hangingPunct="1"/>
            <a:endParaRPr lang="en-US">
              <a:latin typeface="Arial" charset="0"/>
              <a:cs typeface="ＭＳ Ｐゴシック" charset="0"/>
            </a:endParaRPr>
          </a:p>
        </p:txBody>
      </p:sp>
      <p:pic>
        <p:nvPicPr>
          <p:cNvPr id="113669" name="Picture 5" descr="commoncell_cnv.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450" y="850900"/>
            <a:ext cx="8070850" cy="768350"/>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10" descr="cnv_sam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2968625"/>
            <a:ext cx="7300913" cy="194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12"/>
          <p:cNvCxnSpPr>
            <a:cxnSpLocks noChangeShapeType="1"/>
          </p:cNvCxnSpPr>
          <p:nvPr/>
        </p:nvCxnSpPr>
        <p:spPr bwMode="auto">
          <a:xfrm>
            <a:off x="2085975" y="2784475"/>
            <a:ext cx="276225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cxnSp>
      <p:cxnSp>
        <p:nvCxnSpPr>
          <p:cNvPr id="15" name="Straight Connector 14"/>
          <p:cNvCxnSpPr>
            <a:cxnSpLocks noChangeShapeType="1"/>
          </p:cNvCxnSpPr>
          <p:nvPr/>
        </p:nvCxnSpPr>
        <p:spPr bwMode="auto">
          <a:xfrm>
            <a:off x="5032375" y="2784475"/>
            <a:ext cx="1933575"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cxnSp>
      <p:pic>
        <p:nvPicPr>
          <p:cNvPr id="20" name="Picture 19" descr="cnv_settin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76575" y="4968875"/>
            <a:ext cx="3152775" cy="1038225"/>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cxnSp>
        <p:nvCxnSpPr>
          <p:cNvPr id="14" name="Straight Arrow Connector 13"/>
          <p:cNvCxnSpPr>
            <a:cxnSpLocks noChangeShapeType="1"/>
          </p:cNvCxnSpPr>
          <p:nvPr/>
        </p:nvCxnSpPr>
        <p:spPr bwMode="auto">
          <a:xfrm rot="16200000" flipH="1">
            <a:off x="2132012" y="2830513"/>
            <a:ext cx="1012825" cy="552450"/>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cxnSp>
        <p:nvCxnSpPr>
          <p:cNvPr id="16" name="Straight Arrow Connector 15"/>
          <p:cNvCxnSpPr>
            <a:cxnSpLocks noChangeShapeType="1"/>
          </p:cNvCxnSpPr>
          <p:nvPr/>
        </p:nvCxnSpPr>
        <p:spPr bwMode="auto">
          <a:xfrm rot="5400000">
            <a:off x="4249738" y="2830512"/>
            <a:ext cx="1104900" cy="644525"/>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sp>
        <p:nvSpPr>
          <p:cNvPr id="17" name="Rectangle 16"/>
          <p:cNvSpPr>
            <a:spLocks noChangeArrowheads="1"/>
          </p:cNvSpPr>
          <p:nvPr/>
        </p:nvSpPr>
        <p:spPr bwMode="auto">
          <a:xfrm>
            <a:off x="3282950" y="3941763"/>
            <a:ext cx="1196975" cy="217487"/>
          </a:xfrm>
          <a:prstGeom prst="rect">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21" name="Straight Arrow Connector 20"/>
          <p:cNvCxnSpPr>
            <a:cxnSpLocks noChangeShapeType="1"/>
          </p:cNvCxnSpPr>
          <p:nvPr/>
        </p:nvCxnSpPr>
        <p:spPr bwMode="auto">
          <a:xfrm>
            <a:off x="5492750" y="2600325"/>
            <a:ext cx="1565275" cy="1320800"/>
          </a:xfrm>
          <a:prstGeom prst="straightConnector1">
            <a:avLst/>
          </a:prstGeom>
          <a:noFill/>
          <a:ln w="38100">
            <a:solidFill>
              <a:srgbClr val="FF0000"/>
            </a:solidFill>
            <a:round/>
            <a:headEnd/>
            <a:tailEnd type="stealth" w="lg" len="lg"/>
          </a:ln>
          <a:extLst>
            <a:ext uri="{909E8E84-426E-40dd-AFC4-6F175D3DCCD1}">
              <a14:hiddenFill xmlns=""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9"/>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44650" y="596900"/>
            <a:ext cx="6148388" cy="57848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932040" y="671115"/>
            <a:ext cx="2808312" cy="1384995"/>
          </a:xfrm>
          <a:prstGeom prst="rect">
            <a:avLst/>
          </a:prstGeom>
          <a:solidFill>
            <a:schemeClr val="tx1">
              <a:lumMod val="75000"/>
              <a:lumOff val="25000"/>
            </a:schemeClr>
          </a:solidFill>
          <a:ln w="9525">
            <a:noFill/>
            <a:miter lim="800000"/>
            <a:headEnd/>
            <a:tailEnd/>
          </a:ln>
          <a:effectLst/>
          <a:sp3d/>
        </p:spPr>
        <p:style>
          <a:lnRef idx="0">
            <a:schemeClr val="accent6"/>
          </a:lnRef>
          <a:fillRef idx="3">
            <a:schemeClr val="accent6"/>
          </a:fillRef>
          <a:effectRef idx="3">
            <a:schemeClr val="accent6"/>
          </a:effectRef>
          <a:fontRef idx="minor">
            <a:schemeClr val="lt1"/>
          </a:fontRef>
        </p:style>
        <p:txBody>
          <a:bodyPr anchor="ctr">
            <a:spAutoFit/>
          </a:bodyPr>
          <a:lstStyle/>
          <a:p>
            <a:pPr algn="ctr" defTabSz="457200">
              <a:defRPr/>
            </a:pPr>
            <a:r>
              <a:rPr lang="en-US" sz="2800" dirty="0" err="1">
                <a:solidFill>
                  <a:srgbClr val="FFFFFF"/>
                </a:solidFill>
                <a:ea typeface="Cambria" charset="0"/>
                <a:cs typeface="Cambria" charset="0"/>
              </a:rPr>
              <a:t>Primi</a:t>
            </a:r>
            <a:r>
              <a:rPr lang="en-US" sz="2800" dirty="0">
                <a:solidFill>
                  <a:srgbClr val="FFFFFF"/>
                </a:solidFill>
                <a:ea typeface="Cambria" charset="0"/>
                <a:cs typeface="Cambria" charset="0"/>
              </a:rPr>
              <a:t> </a:t>
            </a:r>
            <a:r>
              <a:rPr lang="en-US" sz="2800" dirty="0" err="1">
                <a:solidFill>
                  <a:srgbClr val="FFFFFF"/>
                </a:solidFill>
                <a:ea typeface="Cambria" charset="0"/>
                <a:cs typeface="Cambria" charset="0"/>
              </a:rPr>
              <a:t>metodi</a:t>
            </a:r>
            <a:r>
              <a:rPr lang="en-US" sz="2800" dirty="0">
                <a:solidFill>
                  <a:srgbClr val="FFFFFF"/>
                </a:solidFill>
                <a:ea typeface="Cambria" charset="0"/>
                <a:cs typeface="Cambria" charset="0"/>
              </a:rPr>
              <a:t> di </a:t>
            </a:r>
            <a:r>
              <a:rPr lang="en-US" sz="2800" dirty="0" err="1">
                <a:solidFill>
                  <a:srgbClr val="FFFFFF"/>
                </a:solidFill>
                <a:ea typeface="Cambria" charset="0"/>
                <a:cs typeface="Cambria" charset="0"/>
              </a:rPr>
              <a:t>sequenziamento</a:t>
            </a:r>
            <a:r>
              <a:rPr lang="en-US" sz="2800" dirty="0">
                <a:solidFill>
                  <a:srgbClr val="FFFFFF"/>
                </a:solidFill>
                <a:ea typeface="Cambria" charset="0"/>
                <a:cs typeface="Cambria" charset="0"/>
              </a:rPr>
              <a:t> </a:t>
            </a:r>
          </a:p>
          <a:p>
            <a:pPr algn="ctr" defTabSz="457200">
              <a:defRPr/>
            </a:pPr>
            <a:r>
              <a:rPr lang="en-US" sz="2800" dirty="0" err="1">
                <a:solidFill>
                  <a:srgbClr val="FFFFFF"/>
                </a:solidFill>
                <a:ea typeface="Cambria" charset="0"/>
                <a:cs typeface="Cambria" charset="0"/>
              </a:rPr>
              <a:t>basati</a:t>
            </a:r>
            <a:r>
              <a:rPr lang="en-US" sz="2800" dirty="0">
                <a:solidFill>
                  <a:srgbClr val="FFFFFF"/>
                </a:solidFill>
                <a:ea typeface="Cambria" charset="0"/>
                <a:cs typeface="Cambria" charset="0"/>
              </a:rPr>
              <a:t> </a:t>
            </a:r>
            <a:r>
              <a:rPr lang="en-US" sz="2800" dirty="0" err="1">
                <a:solidFill>
                  <a:srgbClr val="FFFFFF"/>
                </a:solidFill>
                <a:ea typeface="Cambria" charset="0"/>
                <a:cs typeface="Cambria" charset="0"/>
              </a:rPr>
              <a:t>su</a:t>
            </a:r>
            <a:r>
              <a:rPr lang="en-US" sz="2800" dirty="0">
                <a:solidFill>
                  <a:srgbClr val="FFFFFF"/>
                </a:solidFill>
                <a:ea typeface="Cambria" charset="0"/>
                <a:cs typeface="Cambria" charset="0"/>
              </a:rPr>
              <a:t> gel</a:t>
            </a:r>
          </a:p>
        </p:txBody>
      </p:sp>
      <p:sp>
        <p:nvSpPr>
          <p:cNvPr id="115717" name="Rectangle 4"/>
          <p:cNvSpPr txBox="1">
            <a:spLocks noChangeArrowheads="1"/>
          </p:cNvSpPr>
          <p:nvPr/>
        </p:nvSpPr>
        <p:spPr bwMode="auto">
          <a:xfrm>
            <a:off x="2281238" y="4891088"/>
            <a:ext cx="3509962" cy="1200150"/>
          </a:xfrm>
          <a:prstGeom prst="rect">
            <a:avLst/>
          </a:prstGeom>
          <a:solidFill>
            <a:srgbClr val="FFFFFF">
              <a:alpha val="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b="1">
                <a:solidFill>
                  <a:srgbClr val="003366"/>
                </a:solidFill>
                <a:cs typeface="Cambria" charset="0"/>
              </a:rPr>
              <a:t>2 giorni di lavoro: lettura e inserimento dei dati fatti a mano, approssimativamente 300 basi!</a:t>
            </a:r>
          </a:p>
        </p:txBody>
      </p:sp>
      <p:pic>
        <p:nvPicPr>
          <p:cNvPr id="115718"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550" y="920750"/>
            <a:ext cx="1714500"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11"/>
          <p:cNvGrpSpPr>
            <a:grpSpLocks/>
          </p:cNvGrpSpPr>
          <p:nvPr/>
        </p:nvGrpSpPr>
        <p:grpSpPr bwMode="auto">
          <a:xfrm>
            <a:off x="515938" y="401638"/>
            <a:ext cx="8112125" cy="5926137"/>
            <a:chOff x="515350" y="931753"/>
            <a:chExt cx="8112713" cy="5926246"/>
          </a:xfrm>
        </p:grpSpPr>
        <p:grpSp>
          <p:nvGrpSpPr>
            <p:cNvPr id="116738" name="Group 8"/>
            <p:cNvGrpSpPr>
              <a:grpSpLocks/>
            </p:cNvGrpSpPr>
            <p:nvPr/>
          </p:nvGrpSpPr>
          <p:grpSpPr bwMode="auto">
            <a:xfrm>
              <a:off x="515938" y="931753"/>
              <a:ext cx="8112125" cy="5926246"/>
              <a:chOff x="515938" y="399941"/>
              <a:chExt cx="8112125" cy="5926246"/>
            </a:xfrm>
          </p:grpSpPr>
          <p:grpSp>
            <p:nvGrpSpPr>
              <p:cNvPr id="116741" name="Group 5"/>
              <p:cNvGrpSpPr>
                <a:grpSpLocks/>
              </p:cNvGrpSpPr>
              <p:nvPr/>
            </p:nvGrpSpPr>
            <p:grpSpPr bwMode="auto">
              <a:xfrm>
                <a:off x="515938" y="399941"/>
                <a:ext cx="5106399" cy="4268556"/>
                <a:chOff x="482600" y="386107"/>
                <a:chExt cx="5105400" cy="4269722"/>
              </a:xfrm>
            </p:grpSpPr>
            <p:sp>
              <p:nvSpPr>
                <p:cNvPr id="116745" name="Rectangle 3"/>
                <p:cNvSpPr>
                  <a:spLocks noChangeArrowheads="1"/>
                </p:cNvSpPr>
                <p:nvPr/>
              </p:nvSpPr>
              <p:spPr bwMode="auto">
                <a:xfrm>
                  <a:off x="482600" y="961501"/>
                  <a:ext cx="5105400" cy="3694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a:buFont typeface="Arial" charset="0"/>
                    <a:buNone/>
                  </a:pPr>
                  <a:r>
                    <a:rPr lang="en-US" sz="1500">
                      <a:cs typeface="Cambria" charset="0"/>
                    </a:rPr>
                    <a:t>Hood &amp; Hunkapiller released the 1</a:t>
                  </a:r>
                  <a:r>
                    <a:rPr lang="en-US" sz="1500" baseline="30000">
                      <a:cs typeface="Cambria" charset="0"/>
                    </a:rPr>
                    <a:t>st</a:t>
                  </a:r>
                  <a:r>
                    <a:rPr lang="en-US" sz="1500">
                      <a:cs typeface="Cambria" charset="0"/>
                    </a:rPr>
                    <a:t> semi-automated sequencer based on Sanger’s </a:t>
                  </a:r>
                  <a:r>
                    <a:rPr lang="en-US" sz="1500">
                      <a:solidFill>
                        <a:srgbClr val="000000"/>
                      </a:solidFill>
                      <a:cs typeface="Cambria" charset="0"/>
                    </a:rPr>
                    <a:t>method (1986).</a:t>
                  </a:r>
                  <a:endParaRPr lang="en-US" sz="1500">
                    <a:cs typeface="Cambria" charset="0"/>
                  </a:endParaRPr>
                </a:p>
                <a:p>
                  <a:pPr algn="ctr">
                    <a:spcBef>
                      <a:spcPct val="20000"/>
                    </a:spcBef>
                    <a:buFont typeface="Arial" charset="0"/>
                    <a:buNone/>
                  </a:pPr>
                  <a:r>
                    <a:rPr lang="en-US" sz="1500">
                      <a:cs typeface="Cambria" charset="0"/>
                    </a:rPr>
                    <a:t>Both chemistry and data-gathering were improved:</a:t>
                  </a:r>
                </a:p>
                <a:p>
                  <a:pPr algn="ctr">
                    <a:spcBef>
                      <a:spcPct val="20000"/>
                    </a:spcBef>
                    <a:buFont typeface="Arial" charset="0"/>
                    <a:buNone/>
                  </a:pPr>
                  <a:endParaRPr lang="en-US" sz="1500">
                    <a:cs typeface="Cambria" charset="0"/>
                  </a:endParaRPr>
                </a:p>
                <a:p>
                  <a:pPr algn="ctr">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r>
                    <a:rPr lang="en-US" sz="1500">
                      <a:cs typeface="Cambria" charset="0"/>
                    </a:rPr>
                    <a:t>As the labeled fragments migrated through the gel, a laser beam stimulated the fluorescent labels, causing them to glow. The light they emitted was picked up by a lens and photomultiplier, and transmitted as digital information directly into a computer.</a:t>
                  </a:r>
                </a:p>
              </p:txBody>
            </p:sp>
            <p:sp>
              <p:nvSpPr>
                <p:cNvPr id="116746" name="TextBox 7"/>
                <p:cNvSpPr txBox="1">
                  <a:spLocks noChangeArrowheads="1"/>
                </p:cNvSpPr>
                <p:nvPr/>
              </p:nvSpPr>
              <p:spPr bwMode="auto">
                <a:xfrm>
                  <a:off x="799473" y="386107"/>
                  <a:ext cx="4542865" cy="646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cs typeface="Cambria" charset="0"/>
                    </a:rPr>
                    <a:t>Automatic sequencing… putting it all together</a:t>
                  </a:r>
                </a:p>
              </p:txBody>
            </p:sp>
          </p:grpSp>
          <p:grpSp>
            <p:nvGrpSpPr>
              <p:cNvPr id="116742" name="Group 6"/>
              <p:cNvGrpSpPr>
                <a:grpSpLocks/>
              </p:cNvGrpSpPr>
              <p:nvPr/>
            </p:nvGrpSpPr>
            <p:grpSpPr bwMode="auto">
              <a:xfrm>
                <a:off x="5765240" y="531813"/>
                <a:ext cx="2862823" cy="5794374"/>
                <a:chOff x="5730875" y="585788"/>
                <a:chExt cx="2862263" cy="5795962"/>
              </a:xfrm>
            </p:grpSpPr>
            <p:pic>
              <p:nvPicPr>
                <p:cNvPr id="116743" name="Picture 4" descr="C:\WINNT\Profiles\ohampton\DESKTOP\seqgels.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2800350"/>
                  <a:ext cx="2862263" cy="3581400"/>
                </a:xfrm>
                <a:prstGeom prst="rect">
                  <a:avLst/>
                </a:prstGeom>
                <a:solidFill>
                  <a:srgbClr val="FF6600"/>
                </a:solidFill>
                <a:ln w="9525">
                  <a:solidFill>
                    <a:srgbClr val="FF6600"/>
                  </a:solidFill>
                  <a:miter lim="800000"/>
                  <a:headEnd/>
                  <a:tailEnd/>
                </a:ln>
              </p:spPr>
            </p:pic>
            <p:pic>
              <p:nvPicPr>
                <p:cNvPr id="116744" name="Picture 4" descr="D:\Steve\LabSAGETalk\Sequencer.jpg"/>
                <p:cNvPicPr>
                  <a:picLocks noChangeAspect="1" noChangeArrowheads="1"/>
                </p:cNvPicPr>
                <p:nvPr/>
              </p:nvPicPr>
              <p:blipFill>
                <a:blip r:embed="rId3">
                  <a:extLst>
                    <a:ext uri="{28A0092B-C50C-407E-A947-70E740481C1C}">
                      <a14:useLocalDpi xmlns:a14="http://schemas.microsoft.com/office/drawing/2010/main" val="0"/>
                    </a:ext>
                  </a:extLst>
                </a:blip>
                <a:srcRect r="1086"/>
                <a:stretch>
                  <a:fillRect/>
                </a:stretch>
              </p:blipFill>
              <p:spPr bwMode="auto">
                <a:xfrm>
                  <a:off x="5730875" y="585788"/>
                  <a:ext cx="2847975" cy="2135187"/>
                </a:xfrm>
                <a:prstGeom prst="rect">
                  <a:avLst/>
                </a:prstGeom>
                <a:noFill/>
                <a:ln w="9525">
                  <a:solidFill>
                    <a:srgbClr val="FF6600"/>
                  </a:solidFill>
                  <a:miter lim="800000"/>
                  <a:headEnd/>
                  <a:tailEnd/>
                </a:ln>
                <a:extLst>
                  <a:ext uri="{909E8E84-426E-40dd-AFC4-6F175D3DCCD1}">
                    <a14:hiddenFill xmlns="" xmlns:a14="http://schemas.microsoft.com/office/drawing/2010/main">
                      <a:solidFill>
                        <a:srgbClr val="FFFFFF"/>
                      </a:solidFill>
                    </a14:hiddenFill>
                  </a:ext>
                </a:extLst>
              </p:spPr>
            </p:pic>
          </p:grpSp>
        </p:grpSp>
        <p:sp>
          <p:nvSpPr>
            <p:cNvPr id="116739" name="Rectangle 1"/>
            <p:cNvSpPr>
              <a:spLocks noChangeArrowheads="1"/>
            </p:cNvSpPr>
            <p:nvPr/>
          </p:nvSpPr>
          <p:spPr bwMode="auto">
            <a:xfrm>
              <a:off x="515938" y="5484813"/>
              <a:ext cx="5106987" cy="1292662"/>
            </a:xfrm>
            <a:prstGeom prst="rect">
              <a:avLst/>
            </a:prstGeom>
            <a:noFill/>
            <a:ln w="9525">
              <a:solidFill>
                <a:srgbClr val="D64A10"/>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lgn="just">
                <a:spcBef>
                  <a:spcPct val="20000"/>
                </a:spcBef>
                <a:buFont typeface="Arial" charset="0"/>
                <a:buNone/>
              </a:pPr>
              <a:r>
                <a:rPr lang="en-US" sz="1500" dirty="0">
                  <a:cs typeface="Cambria" charset="0"/>
                </a:rPr>
                <a:t>30 years of constant improvement resulted into an automated 96-capillary instrument with state-of-the art performances (ABI 3730xl):</a:t>
              </a:r>
            </a:p>
            <a:p>
              <a:pPr algn="ctr">
                <a:spcBef>
                  <a:spcPct val="20000"/>
                </a:spcBef>
                <a:buFont typeface="Arial" charset="0"/>
                <a:buNone/>
              </a:pPr>
              <a:r>
                <a:rPr lang="en-US" sz="1500" dirty="0">
                  <a:solidFill>
                    <a:srgbClr val="FF0000"/>
                  </a:solidFill>
                  <a:cs typeface="Cambria" charset="0"/>
                </a:rPr>
                <a:t>96 sequences/2 h run; ≤1000 </a:t>
              </a:r>
              <a:r>
                <a:rPr lang="en-US" sz="1500" dirty="0" err="1">
                  <a:solidFill>
                    <a:srgbClr val="FF0000"/>
                  </a:solidFill>
                  <a:cs typeface="Cambria" charset="0"/>
                </a:rPr>
                <a:t>bp</a:t>
              </a:r>
              <a:r>
                <a:rPr lang="en-US" sz="1500" dirty="0">
                  <a:solidFill>
                    <a:srgbClr val="FF0000"/>
                  </a:solidFill>
                  <a:cs typeface="Cambria" charset="0"/>
                </a:rPr>
                <a:t>/</a:t>
              </a:r>
              <a:r>
                <a:rPr lang="en-US" sz="1500" dirty="0" err="1">
                  <a:solidFill>
                    <a:srgbClr val="FF0000"/>
                  </a:solidFill>
                  <a:cs typeface="Cambria" charset="0"/>
                </a:rPr>
                <a:t>rxn</a:t>
              </a:r>
              <a:r>
                <a:rPr lang="en-US" sz="1500" dirty="0">
                  <a:solidFill>
                    <a:srgbClr val="FF0000"/>
                  </a:solidFill>
                  <a:cs typeface="Cambria" charset="0"/>
                </a:rPr>
                <a:t> --&gt; </a:t>
              </a:r>
              <a:r>
                <a:rPr lang="en-US" sz="1500" dirty="0">
                  <a:solidFill>
                    <a:srgbClr val="FF0000"/>
                  </a:solidFill>
                  <a:cs typeface="Wingdings" charset="0"/>
                </a:rPr>
                <a:t></a:t>
              </a:r>
              <a:r>
                <a:rPr lang="en-US" sz="1500" dirty="0">
                  <a:solidFill>
                    <a:srgbClr val="FF0000"/>
                  </a:solidFill>
                  <a:cs typeface="Cambria" charset="0"/>
                </a:rPr>
                <a:t> --&gt; ≤ 1Mbp/day </a:t>
              </a:r>
            </a:p>
            <a:p>
              <a:pPr algn="just"/>
              <a:r>
                <a:rPr lang="en-US" sz="1500" dirty="0">
                  <a:solidFill>
                    <a:srgbClr val="FF0000"/>
                  </a:solidFill>
                  <a:cs typeface="Cambria" charset="0"/>
                </a:rPr>
                <a:t>Cost: $1/Q</a:t>
              </a:r>
              <a:r>
                <a:rPr lang="en-US" sz="1500" baseline="-25000" dirty="0">
                  <a:solidFill>
                    <a:srgbClr val="FF0000"/>
                  </a:solidFill>
                  <a:cs typeface="Cambria" charset="0"/>
                </a:rPr>
                <a:t>20 </a:t>
              </a:r>
              <a:r>
                <a:rPr lang="en-US" sz="1500" dirty="0">
                  <a:solidFill>
                    <a:srgbClr val="FF0000"/>
                  </a:solidFill>
                  <a:cs typeface="Cambria" charset="0"/>
                </a:rPr>
                <a:t>kb (based on averaged 800 </a:t>
              </a:r>
              <a:r>
                <a:rPr lang="en-US" sz="1500" dirty="0" err="1">
                  <a:solidFill>
                    <a:srgbClr val="FF0000"/>
                  </a:solidFill>
                  <a:cs typeface="Cambria" charset="0"/>
                </a:rPr>
                <a:t>bp</a:t>
              </a:r>
              <a:r>
                <a:rPr lang="en-US" sz="1500" dirty="0">
                  <a:solidFill>
                    <a:srgbClr val="FF0000"/>
                  </a:solidFill>
                  <a:cs typeface="Cambria" charset="0"/>
                </a:rPr>
                <a:t> reads)</a:t>
              </a:r>
            </a:p>
          </p:txBody>
        </p:sp>
        <p:sp>
          <p:nvSpPr>
            <p:cNvPr id="9" name="Rectangle 1"/>
            <p:cNvSpPr>
              <a:spLocks noChangeArrowheads="1"/>
            </p:cNvSpPr>
            <p:nvPr/>
          </p:nvSpPr>
          <p:spPr bwMode="auto">
            <a:xfrm>
              <a:off x="515350" y="2438318"/>
              <a:ext cx="5107357" cy="1524028"/>
            </a:xfrm>
            <a:prstGeom prst="rect">
              <a:avLst/>
            </a:prstGeom>
            <a:solidFill>
              <a:schemeClr val="accent6">
                <a:lumMod val="50000"/>
              </a:schemeClr>
            </a:solidFill>
            <a:ln w="9525">
              <a:noFill/>
              <a:miter lim="800000"/>
              <a:headEnd/>
              <a:tailEnd/>
            </a:ln>
          </p:spPr>
          <p:txBody>
            <a:bodyPr anchor="ctr">
              <a:spAutoFit/>
            </a:bodyPr>
            <a:lstStyle/>
            <a:p>
              <a:pPr algn="just">
                <a:spcBef>
                  <a:spcPct val="20000"/>
                </a:spcBef>
                <a:buClr>
                  <a:schemeClr val="bg1"/>
                </a:buClr>
                <a:buFont typeface="Symbol" charset="2"/>
                <a:buChar char="·"/>
                <a:defRPr/>
              </a:pPr>
              <a:r>
                <a:rPr lang="en-US" sz="1500">
                  <a:solidFill>
                    <a:srgbClr val="FFFFFF"/>
                  </a:solidFill>
                  <a:ea typeface="Cambria" charset="0"/>
                  <a:cs typeface="+mn-cs"/>
                </a:rPr>
                <a:t> radioactive labels replaced by fluorescent dyes specifically color-coding each of the 4 ddNTPs (4 dye / 1 lane strategy).</a:t>
              </a:r>
            </a:p>
            <a:p>
              <a:pPr algn="just">
                <a:spcBef>
                  <a:spcPct val="20000"/>
                </a:spcBef>
                <a:buFont typeface="Symbol" charset="2"/>
                <a:buChar char="·"/>
                <a:defRPr/>
              </a:pPr>
              <a:r>
                <a:rPr lang="en-US" sz="1500">
                  <a:solidFill>
                    <a:srgbClr val="FFFFFF"/>
                  </a:solidFill>
                  <a:ea typeface="Cambria" charset="0"/>
                  <a:cs typeface="+mn-cs"/>
                </a:rPr>
                <a:t> integration of laser and computer technology eliminated the tedious process of information-gathering by hand at the end of the process.</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 y="428604"/>
            <a:ext cx="8786875" cy="1060472"/>
          </a:xfrm>
          <a:ln>
            <a:miter lim="800000"/>
            <a:headEnd/>
            <a:tailEnd/>
          </a:ln>
        </p:spPr>
        <p:txBody>
          <a:bodyPr/>
          <a:lstStyle/>
          <a:p>
            <a:pPr eaLnBrk="1" hangingPunct="1">
              <a:defRPr/>
            </a:pP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Sequencing of the human genome</a:t>
            </a:r>
            <a:b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b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Public Consortium</a:t>
            </a:r>
            <a:endParaRPr lang="en-U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endParaRPr>
          </a:p>
        </p:txBody>
      </p:sp>
      <p:sp>
        <p:nvSpPr>
          <p:cNvPr id="117762" name="Rectangle 3"/>
          <p:cNvSpPr>
            <a:spLocks noGrp="1" noChangeArrowheads="1"/>
          </p:cNvSpPr>
          <p:nvPr>
            <p:ph type="body" idx="1"/>
          </p:nvPr>
        </p:nvSpPr>
        <p:spPr>
          <a:xfrm>
            <a:off x="500063" y="2143125"/>
            <a:ext cx="8229600" cy="4454525"/>
          </a:xfrm>
          <a:solidFill>
            <a:schemeClr val="bg1"/>
          </a:solidFill>
        </p:spPr>
        <p:txBody>
          <a:bodyPr/>
          <a:lstStyle/>
          <a:p>
            <a:pPr eaLnBrk="1" hangingPunct="1">
              <a:lnSpc>
                <a:spcPct val="80000"/>
              </a:lnSpc>
            </a:pPr>
            <a:r>
              <a:rPr lang="es-ES" sz="2400">
                <a:latin typeface="Arial" charset="0"/>
              </a:rPr>
              <a:t>Many years of hard work</a:t>
            </a:r>
          </a:p>
          <a:p>
            <a:pPr eaLnBrk="1" hangingPunct="1">
              <a:lnSpc>
                <a:spcPct val="80000"/>
              </a:lnSpc>
            </a:pPr>
            <a:r>
              <a:rPr lang="es-ES" sz="2400">
                <a:latin typeface="Arial" charset="0"/>
              </a:rPr>
              <a:t>More than 20.000 BAC clones</a:t>
            </a:r>
          </a:p>
          <a:p>
            <a:pPr eaLnBrk="1" hangingPunct="1">
              <a:lnSpc>
                <a:spcPct val="80000"/>
              </a:lnSpc>
            </a:pPr>
            <a:r>
              <a:rPr lang="es-ES" sz="2400">
                <a:latin typeface="Arial" charset="0"/>
              </a:rPr>
              <a:t>Each containing about 100kb fragment</a:t>
            </a:r>
          </a:p>
          <a:p>
            <a:pPr eaLnBrk="1" hangingPunct="1">
              <a:lnSpc>
                <a:spcPct val="80000"/>
              </a:lnSpc>
            </a:pPr>
            <a:r>
              <a:rPr lang="es-ES" sz="2400">
                <a:latin typeface="Arial" charset="0"/>
              </a:rPr>
              <a:t>Together provided a tiling path through each human chromosome</a:t>
            </a:r>
          </a:p>
          <a:p>
            <a:pPr eaLnBrk="1" hangingPunct="1">
              <a:lnSpc>
                <a:spcPct val="80000"/>
              </a:lnSpc>
            </a:pPr>
            <a:r>
              <a:rPr lang="es-ES" sz="2400">
                <a:latin typeface="Arial" charset="0"/>
              </a:rPr>
              <a:t>Amplification in bacterial culture</a:t>
            </a:r>
          </a:p>
          <a:p>
            <a:pPr eaLnBrk="1" hangingPunct="1">
              <a:lnSpc>
                <a:spcPct val="80000"/>
              </a:lnSpc>
            </a:pPr>
            <a:r>
              <a:rPr lang="es-ES" sz="2400">
                <a:latin typeface="Arial" charset="0"/>
              </a:rPr>
              <a:t>Isolation, select pieces about 2-3 kb</a:t>
            </a:r>
          </a:p>
          <a:p>
            <a:pPr eaLnBrk="1" hangingPunct="1">
              <a:lnSpc>
                <a:spcPct val="80000"/>
              </a:lnSpc>
            </a:pPr>
            <a:r>
              <a:rPr lang="es-ES" sz="2400">
                <a:latin typeface="Arial" charset="0"/>
              </a:rPr>
              <a:t>Subcloned into plasmid vectors, amplification, isolation</a:t>
            </a:r>
          </a:p>
          <a:p>
            <a:pPr eaLnBrk="1" hangingPunct="1">
              <a:lnSpc>
                <a:spcPct val="80000"/>
              </a:lnSpc>
            </a:pPr>
            <a:r>
              <a:rPr lang="es-ES" sz="2400">
                <a:latin typeface="Arial" charset="0"/>
              </a:rPr>
              <a:t> recreate contigs </a:t>
            </a:r>
          </a:p>
          <a:p>
            <a:pPr eaLnBrk="1" hangingPunct="1">
              <a:lnSpc>
                <a:spcPct val="80000"/>
              </a:lnSpc>
            </a:pPr>
            <a:r>
              <a:rPr lang="es-ES" sz="2400">
                <a:latin typeface="Arial" charset="0"/>
              </a:rPr>
              <a:t>Refinement, gap closure, sequence quality improvement</a:t>
            </a:r>
          </a:p>
          <a:p>
            <a:pPr eaLnBrk="1" hangingPunct="1">
              <a:lnSpc>
                <a:spcPct val="80000"/>
              </a:lnSpc>
            </a:pPr>
            <a:r>
              <a:rPr lang="es-ES" sz="2400">
                <a:latin typeface="Arial" charset="0"/>
              </a:rPr>
              <a:t>(less 1 error/ 40.000 bases)</a:t>
            </a:r>
          </a:p>
          <a:p>
            <a:pPr eaLnBrk="1" hangingPunct="1">
              <a:lnSpc>
                <a:spcPct val="80000"/>
              </a:lnSpc>
            </a:pPr>
            <a:r>
              <a:rPr lang="es-ES" sz="2400">
                <a:latin typeface="Arial" charset="0"/>
              </a:rPr>
              <a:t>BAC based approaches toward WGS</a:t>
            </a:r>
          </a:p>
          <a:p>
            <a:pPr eaLnBrk="1" hangingPunct="1">
              <a:lnSpc>
                <a:spcPct val="80000"/>
              </a:lnSpc>
            </a:pPr>
            <a:endParaRPr lang="en-US" sz="2400">
              <a:latin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body" idx="1"/>
          </p:nvPr>
        </p:nvSpPr>
        <p:spPr>
          <a:xfrm>
            <a:off x="381000" y="304800"/>
            <a:ext cx="83820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 Pietre miliari nella storia della Bioinformatica</a:t>
            </a:r>
          </a:p>
        </p:txBody>
      </p:sp>
      <p:sp>
        <p:nvSpPr>
          <p:cNvPr id="21506" name="Rectangle 5"/>
          <p:cNvSpPr txBox="1">
            <a:spLocks noChangeArrowheads="1"/>
          </p:cNvSpPr>
          <p:nvPr/>
        </p:nvSpPr>
        <p:spPr bwMode="auto">
          <a:xfrm>
            <a:off x="250825" y="981075"/>
            <a:ext cx="8713788" cy="4986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pPr>
            <a:r>
              <a:rPr lang="it-IT">
                <a:solidFill>
                  <a:srgbClr val="003366"/>
                </a:solidFill>
              </a:rPr>
              <a:t>1970 --&gt; Needleman-Wunsch algorithm</a:t>
            </a:r>
          </a:p>
          <a:p>
            <a:pPr eaLnBrk="1" hangingPunct="1">
              <a:lnSpc>
                <a:spcPct val="90000"/>
              </a:lnSpc>
              <a:spcBef>
                <a:spcPct val="20000"/>
              </a:spcBef>
            </a:pPr>
            <a:r>
              <a:rPr lang="it-IT">
                <a:solidFill>
                  <a:srgbClr val="003366"/>
                </a:solidFill>
              </a:rPr>
              <a:t>1981 --&gt; Smith-Waterman algorithm developed</a:t>
            </a:r>
          </a:p>
          <a:p>
            <a:pPr eaLnBrk="1" hangingPunct="1">
              <a:lnSpc>
                <a:spcPct val="90000"/>
              </a:lnSpc>
              <a:spcBef>
                <a:spcPct val="20000"/>
              </a:spcBef>
            </a:pPr>
            <a:r>
              <a:rPr lang="en-US">
                <a:solidFill>
                  <a:srgbClr val="003366"/>
                </a:solidFill>
              </a:rPr>
              <a:t>1981 --&gt; The concept of a sequence motif (Doolittle)</a:t>
            </a:r>
          </a:p>
          <a:p>
            <a:pPr eaLnBrk="1" hangingPunct="1">
              <a:lnSpc>
                <a:spcPct val="90000"/>
              </a:lnSpc>
              <a:spcBef>
                <a:spcPct val="20000"/>
              </a:spcBef>
            </a:pPr>
            <a:r>
              <a:rPr lang="en-US">
                <a:solidFill>
                  <a:srgbClr val="003366"/>
                </a:solidFill>
              </a:rPr>
              <a:t>1982 --&gt; GenBank Release 3 made public</a:t>
            </a:r>
          </a:p>
          <a:p>
            <a:pPr eaLnBrk="1" hangingPunct="1">
              <a:lnSpc>
                <a:spcPct val="90000"/>
              </a:lnSpc>
              <a:spcBef>
                <a:spcPct val="20000"/>
              </a:spcBef>
            </a:pPr>
            <a:r>
              <a:rPr lang="en-US">
                <a:solidFill>
                  <a:srgbClr val="003366"/>
                </a:solidFill>
              </a:rPr>
              <a:t>1982 --&gt; Phage lambda genome sequenced</a:t>
            </a:r>
          </a:p>
          <a:p>
            <a:pPr eaLnBrk="1" hangingPunct="1">
              <a:lnSpc>
                <a:spcPct val="90000"/>
              </a:lnSpc>
              <a:spcBef>
                <a:spcPct val="20000"/>
              </a:spcBef>
            </a:pPr>
            <a:r>
              <a:rPr lang="en-US">
                <a:solidFill>
                  <a:srgbClr val="003366"/>
                </a:solidFill>
              </a:rPr>
              <a:t>1988 --&gt; National Center for Biotechnology Information (NCBI</a:t>
            </a:r>
          </a:p>
          <a:p>
            <a:pPr eaLnBrk="1" hangingPunct="1">
              <a:lnSpc>
                <a:spcPct val="90000"/>
              </a:lnSpc>
              <a:spcBef>
                <a:spcPct val="20000"/>
              </a:spcBef>
            </a:pPr>
            <a:r>
              <a:rPr lang="en-US">
                <a:solidFill>
                  <a:srgbClr val="003366"/>
                </a:solidFill>
              </a:rPr>
              <a:t>1990 --&gt; BLAST: fast sequence similarity searching</a:t>
            </a:r>
          </a:p>
          <a:p>
            <a:pPr eaLnBrk="1" hangingPunct="1">
              <a:lnSpc>
                <a:spcPct val="90000"/>
              </a:lnSpc>
              <a:spcBef>
                <a:spcPct val="20000"/>
              </a:spcBef>
            </a:pPr>
            <a:r>
              <a:rPr lang="en-US">
                <a:solidFill>
                  <a:srgbClr val="003366"/>
                </a:solidFill>
              </a:rPr>
              <a:t>1991 --&gt; EST: expressed sequence tag sequencing</a:t>
            </a:r>
          </a:p>
          <a:p>
            <a:pPr eaLnBrk="1" hangingPunct="1">
              <a:lnSpc>
                <a:spcPct val="90000"/>
              </a:lnSpc>
              <a:spcBef>
                <a:spcPct val="20000"/>
              </a:spcBef>
            </a:pPr>
            <a:r>
              <a:rPr lang="it-IT">
                <a:solidFill>
                  <a:srgbClr val="003366"/>
                </a:solidFill>
              </a:rPr>
              <a:t>1993 --&gt; Sanger Centre, Hinxton, UK</a:t>
            </a:r>
          </a:p>
          <a:p>
            <a:pPr eaLnBrk="1" hangingPunct="1">
              <a:lnSpc>
                <a:spcPct val="90000"/>
              </a:lnSpc>
              <a:spcBef>
                <a:spcPct val="20000"/>
              </a:spcBef>
            </a:pPr>
            <a:r>
              <a:rPr lang="it-IT">
                <a:solidFill>
                  <a:srgbClr val="003366"/>
                </a:solidFill>
              </a:rPr>
              <a:t>1994 --&gt; EMBL European Bioinformatics Institute, Hinxton, UK</a:t>
            </a:r>
          </a:p>
          <a:p>
            <a:pPr eaLnBrk="1" hangingPunct="1">
              <a:lnSpc>
                <a:spcPct val="90000"/>
              </a:lnSpc>
              <a:spcBef>
                <a:spcPct val="20000"/>
              </a:spcBef>
            </a:pPr>
            <a:r>
              <a:rPr lang="en-US">
                <a:solidFill>
                  <a:srgbClr val="003366"/>
                </a:solidFill>
              </a:rPr>
              <a:t>1995 --&gt; First bacterial genomes completely sequenced</a:t>
            </a:r>
          </a:p>
          <a:p>
            <a:pPr eaLnBrk="1" hangingPunct="1">
              <a:lnSpc>
                <a:spcPct val="90000"/>
              </a:lnSpc>
              <a:spcBef>
                <a:spcPct val="20000"/>
              </a:spcBef>
            </a:pPr>
            <a:r>
              <a:rPr lang="en-US">
                <a:solidFill>
                  <a:srgbClr val="003366"/>
                </a:solidFill>
              </a:rPr>
              <a:t>1996 --&gt; Yeast genome completely sequenced</a:t>
            </a:r>
          </a:p>
          <a:p>
            <a:pPr eaLnBrk="1" hangingPunct="1">
              <a:lnSpc>
                <a:spcPct val="90000"/>
              </a:lnSpc>
              <a:spcBef>
                <a:spcPct val="20000"/>
              </a:spcBef>
            </a:pPr>
            <a:r>
              <a:rPr lang="en-US">
                <a:solidFill>
                  <a:srgbClr val="003366"/>
                </a:solidFill>
              </a:rPr>
              <a:t>1998 --&gt; Worm (multicellular) genome completely sequenced</a:t>
            </a:r>
          </a:p>
          <a:p>
            <a:pPr eaLnBrk="1" hangingPunct="1">
              <a:lnSpc>
                <a:spcPct val="90000"/>
              </a:lnSpc>
              <a:spcBef>
                <a:spcPct val="20000"/>
              </a:spcBef>
            </a:pPr>
            <a:r>
              <a:rPr lang="en-US">
                <a:solidFill>
                  <a:srgbClr val="003366"/>
                </a:solidFill>
              </a:rPr>
              <a:t>1999 --&gt; Fly genome completely sequenced</a:t>
            </a:r>
            <a:endParaRPr lang="it-IT">
              <a:solidFill>
                <a:srgbClr val="003366"/>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txBox="1">
            <a:spLocks noChangeArrowheads="1"/>
          </p:cNvSpPr>
          <p:nvPr/>
        </p:nvSpPr>
        <p:spPr bwMode="auto">
          <a:xfrm>
            <a:off x="533400" y="381000"/>
            <a:ext cx="8382000"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600">
                <a:solidFill>
                  <a:srgbClr val="0000FF"/>
                </a:solidFill>
              </a:rPr>
              <a:t>“</a:t>
            </a:r>
            <a:r>
              <a:rPr lang="it-IT" altLang="ja-JP" sz="3600">
                <a:solidFill>
                  <a:srgbClr val="0000FF"/>
                </a:solidFill>
              </a:rPr>
              <a:t>Next Generation</a:t>
            </a:r>
            <a:r>
              <a:rPr lang="it-IT" sz="3600">
                <a:solidFill>
                  <a:srgbClr val="0000FF"/>
                </a:solidFill>
              </a:rPr>
              <a:t>”</a:t>
            </a:r>
            <a:r>
              <a:rPr lang="it-IT" altLang="ja-JP" sz="3600">
                <a:solidFill>
                  <a:srgbClr val="0000FF"/>
                </a:solidFill>
              </a:rPr>
              <a:t> Sequencing</a:t>
            </a:r>
            <a:endParaRPr lang="it-IT" sz="3600">
              <a:solidFill>
                <a:srgbClr val="0000FF"/>
              </a:solidFill>
            </a:endParaRPr>
          </a:p>
        </p:txBody>
      </p:sp>
      <p:sp>
        <p:nvSpPr>
          <p:cNvPr id="118786" name="AutoShape 5"/>
          <p:cNvSpPr>
            <a:spLocks noChangeArrowheads="1"/>
          </p:cNvSpPr>
          <p:nvPr/>
        </p:nvSpPr>
        <p:spPr bwMode="auto">
          <a:xfrm>
            <a:off x="533400" y="1371600"/>
            <a:ext cx="8305800" cy="4800600"/>
          </a:xfrm>
          <a:prstGeom prst="roundRect">
            <a:avLst>
              <a:gd name="adj" fmla="val 16667"/>
            </a:avLst>
          </a:prstGeom>
          <a:solidFill>
            <a:srgbClr val="EBEBEB">
              <a:alpha val="81176"/>
            </a:srgbClr>
          </a:solidFill>
          <a:ln w="9525">
            <a:solidFill>
              <a:schemeClr val="tx1"/>
            </a:solidFill>
            <a:round/>
            <a:headEnd/>
            <a:tailEnd/>
          </a:ln>
        </p:spPr>
        <p:txBody>
          <a:bodyPr wrap="none" anchor="ctr"/>
          <a:lstStyle/>
          <a:p>
            <a:endParaRPr lang="en-US"/>
          </a:p>
        </p:txBody>
      </p:sp>
      <p:sp>
        <p:nvSpPr>
          <p:cNvPr id="118787" name="Rectangle 6"/>
          <p:cNvSpPr>
            <a:spLocks noChangeArrowheads="1"/>
          </p:cNvSpPr>
          <p:nvPr/>
        </p:nvSpPr>
        <p:spPr bwMode="auto">
          <a:xfrm>
            <a:off x="635000" y="1463675"/>
            <a:ext cx="8280400" cy="470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GB" dirty="0">
              <a:latin typeface="Tahoma" charset="0"/>
            </a:endParaRPr>
          </a:p>
          <a:p>
            <a:r>
              <a:rPr lang="en-GB" sz="1800" dirty="0">
                <a:latin typeface="Tahoma" charset="0"/>
              </a:rPr>
              <a:t>1. </a:t>
            </a:r>
            <a:r>
              <a:rPr lang="en-US" sz="1800" dirty="0"/>
              <a:t>In 2004, 454 Life Sciences (now part of Roche Diagnostics) commercialized the ﬁrst next-generation sequencing instrument</a:t>
            </a:r>
            <a:endParaRPr lang="en-GB" sz="1800" dirty="0">
              <a:latin typeface="Tahoma" charset="0"/>
            </a:endParaRPr>
          </a:p>
          <a:p>
            <a:endParaRPr lang="en-GB" sz="1800" dirty="0">
              <a:latin typeface="Tahoma" charset="0"/>
            </a:endParaRPr>
          </a:p>
          <a:p>
            <a:r>
              <a:rPr lang="en-GB" sz="1800" dirty="0">
                <a:latin typeface="Tahoma" charset="0"/>
              </a:rPr>
              <a:t>2. </a:t>
            </a:r>
            <a:r>
              <a:rPr lang="en-US" sz="1800" dirty="0"/>
              <a:t>The parallel nature of this technology allows simultaneous measurement of more than 200 000 DNA sequences totaling 20 40 million base pairs</a:t>
            </a:r>
            <a:endParaRPr lang="en-GB" sz="1800" dirty="0">
              <a:latin typeface="Tahoma" charset="0"/>
            </a:endParaRPr>
          </a:p>
          <a:p>
            <a:endParaRPr lang="en-GB" sz="1800" dirty="0">
              <a:latin typeface="Tahoma" charset="0"/>
            </a:endParaRPr>
          </a:p>
          <a:p>
            <a:r>
              <a:rPr lang="en-GB" sz="1800" dirty="0">
                <a:latin typeface="Tahoma" charset="0"/>
              </a:rPr>
              <a:t>3. </a:t>
            </a:r>
            <a:r>
              <a:rPr lang="en-US" sz="1800" dirty="0"/>
              <a:t>In December 2006, 454 Life Sciences introduced the second-generation instrument, Genome Sequencer FLX (GS FLX)</a:t>
            </a:r>
            <a:endParaRPr lang="en-GB" sz="1800" dirty="0">
              <a:latin typeface="Tahoma" charset="0"/>
            </a:endParaRPr>
          </a:p>
          <a:p>
            <a:endParaRPr lang="en-GB" sz="1800" dirty="0">
              <a:latin typeface="Tahoma" charset="0"/>
            </a:endParaRPr>
          </a:p>
          <a:p>
            <a:r>
              <a:rPr lang="en-GB" sz="1800" dirty="0">
                <a:latin typeface="Tahoma" charset="0"/>
              </a:rPr>
              <a:t>4. </a:t>
            </a:r>
            <a:r>
              <a:rPr lang="en-US" sz="1800" dirty="0"/>
              <a:t>100 million base pairs and an average read length of more than 240 bases</a:t>
            </a:r>
          </a:p>
          <a:p>
            <a:endParaRPr lang="en-US" sz="1800" dirty="0">
              <a:latin typeface="Tahoma" charset="0"/>
            </a:endParaRPr>
          </a:p>
          <a:p>
            <a:r>
              <a:rPr lang="en-US" sz="1800" dirty="0"/>
              <a:t>5. Through April 2008, more than 200 peer-reviewed articles have been published, demonstrating the utility of 454 Sequencing in a broad range of research applications</a:t>
            </a:r>
            <a:endParaRPr lang="en-GB" sz="1800" dirty="0">
              <a:latin typeface="Tahoma" charset="0"/>
            </a:endParaRPr>
          </a:p>
          <a:p>
            <a:endParaRPr lang="en-GB" dirty="0">
              <a:latin typeface="Tahoma"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txBox="1">
            <a:spLocks noChangeArrowheads="1"/>
          </p:cNvSpPr>
          <p:nvPr/>
        </p:nvSpPr>
        <p:spPr bwMode="auto">
          <a:xfrm>
            <a:off x="395288" y="44450"/>
            <a:ext cx="8748712"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b="1">
                <a:solidFill>
                  <a:srgbClr val="0000FF"/>
                </a:solidFill>
              </a:rPr>
              <a:t>“</a:t>
            </a:r>
            <a:r>
              <a:rPr lang="it-IT" altLang="ja-JP" sz="3200" b="1">
                <a:solidFill>
                  <a:srgbClr val="0000FF"/>
                </a:solidFill>
              </a:rPr>
              <a:t>Next Generation</a:t>
            </a:r>
            <a:r>
              <a:rPr lang="it-IT" sz="3200" b="1">
                <a:solidFill>
                  <a:srgbClr val="0000FF"/>
                </a:solidFill>
              </a:rPr>
              <a:t>”</a:t>
            </a:r>
            <a:r>
              <a:rPr lang="it-IT" altLang="ja-JP" sz="3200" b="1">
                <a:solidFill>
                  <a:srgbClr val="0000FF"/>
                </a:solidFill>
              </a:rPr>
              <a:t> High-throughput</a:t>
            </a:r>
          </a:p>
          <a:p>
            <a:pPr algn="r" eaLnBrk="1" hangingPunct="1"/>
            <a:r>
              <a:rPr lang="it-IT" altLang="ja-JP" sz="3200" b="1">
                <a:solidFill>
                  <a:srgbClr val="0000FF"/>
                </a:solidFill>
              </a:rPr>
              <a:t>Sequencing </a:t>
            </a:r>
          </a:p>
          <a:p>
            <a:pPr algn="r" eaLnBrk="1" hangingPunct="1"/>
            <a:r>
              <a:rPr lang="it-IT" sz="3200" b="1">
                <a:solidFill>
                  <a:srgbClr val="0000FF"/>
                </a:solidFill>
              </a:rPr>
              <a:t>methods</a:t>
            </a:r>
          </a:p>
          <a:p>
            <a:pPr algn="r" eaLnBrk="1" hangingPunct="1"/>
            <a:endParaRPr lang="it-IT" sz="3200">
              <a:solidFill>
                <a:srgbClr val="003366"/>
              </a:solidFill>
            </a:endParaRPr>
          </a:p>
        </p:txBody>
      </p:sp>
      <p:sp>
        <p:nvSpPr>
          <p:cNvPr id="119810" name="AutoShape 5"/>
          <p:cNvSpPr>
            <a:spLocks noChangeArrowheads="1"/>
          </p:cNvSpPr>
          <p:nvPr/>
        </p:nvSpPr>
        <p:spPr bwMode="auto">
          <a:xfrm>
            <a:off x="2195736" y="4221088"/>
            <a:ext cx="6818089" cy="2521025"/>
          </a:xfrm>
          <a:prstGeom prst="roundRect">
            <a:avLst>
              <a:gd name="adj" fmla="val 16667"/>
            </a:avLst>
          </a:prstGeom>
          <a:solidFill>
            <a:srgbClr val="E0E0FF">
              <a:alpha val="16078"/>
            </a:srgbClr>
          </a:solidFill>
          <a:ln w="9525">
            <a:solidFill>
              <a:srgbClr val="4F81BD"/>
            </a:solidFill>
            <a:prstDash val="dash"/>
            <a:round/>
            <a:headEnd/>
            <a:tailEnd/>
          </a:ln>
        </p:spPr>
        <p:txBody>
          <a:bodyPr wrap="none" anchor="ctr"/>
          <a:lstStyle/>
          <a:p>
            <a:endParaRPr lang="en-US"/>
          </a:p>
        </p:txBody>
      </p:sp>
      <p:sp>
        <p:nvSpPr>
          <p:cNvPr id="32771" name="Rectangle 6"/>
          <p:cNvSpPr>
            <a:spLocks noChangeArrowheads="1"/>
          </p:cNvSpPr>
          <p:nvPr/>
        </p:nvSpPr>
        <p:spPr bwMode="auto">
          <a:xfrm>
            <a:off x="2348459" y="3994026"/>
            <a:ext cx="6687592"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endParaRPr lang="en-GB" sz="2800" dirty="0">
              <a:latin typeface="+mn-lt"/>
            </a:endParaRPr>
          </a:p>
          <a:p>
            <a:pPr>
              <a:buFontTx/>
              <a:buAutoNum type="arabicPeriod"/>
              <a:defRPr/>
            </a:pPr>
            <a:r>
              <a:rPr lang="en-US" sz="2800" dirty="0">
                <a:latin typeface="+mn-lt"/>
              </a:rPr>
              <a:t> Roche's (454) GS FLX Genome Analyzer</a:t>
            </a:r>
          </a:p>
          <a:p>
            <a:pPr>
              <a:buFontTx/>
              <a:buAutoNum type="arabicPeriod"/>
              <a:defRPr/>
            </a:pPr>
            <a:r>
              <a:rPr lang="en-US" sz="2800" dirty="0">
                <a:latin typeface="+mn-lt"/>
              </a:rPr>
              <a:t> </a:t>
            </a:r>
            <a:r>
              <a:rPr lang="en-US" sz="2800" dirty="0" err="1">
                <a:latin typeface="+mn-lt"/>
              </a:rPr>
              <a:t>Illumina's</a:t>
            </a:r>
            <a:r>
              <a:rPr lang="en-US" sz="2800" dirty="0">
                <a:latin typeface="+mn-lt"/>
              </a:rPr>
              <a:t> </a:t>
            </a:r>
            <a:r>
              <a:rPr lang="en-US" sz="2800" dirty="0" err="1">
                <a:latin typeface="+mn-lt"/>
              </a:rPr>
              <a:t>Solexa</a:t>
            </a:r>
            <a:r>
              <a:rPr lang="en-US" sz="2800" dirty="0">
                <a:latin typeface="+mn-lt"/>
              </a:rPr>
              <a:t> 1G sequencer</a:t>
            </a:r>
          </a:p>
          <a:p>
            <a:pPr>
              <a:buFontTx/>
              <a:buAutoNum type="arabicPeriod"/>
              <a:defRPr/>
            </a:pPr>
            <a:r>
              <a:rPr lang="en-US" sz="2800" dirty="0">
                <a:latin typeface="+mn-lt"/>
              </a:rPr>
              <a:t> Applied </a:t>
            </a:r>
            <a:r>
              <a:rPr lang="en-US" sz="2800" dirty="0" err="1">
                <a:latin typeface="+mn-lt"/>
              </a:rPr>
              <a:t>Biosystem's</a:t>
            </a:r>
            <a:r>
              <a:rPr lang="en-US" sz="2800" dirty="0">
                <a:latin typeface="+mn-lt"/>
              </a:rPr>
              <a:t> </a:t>
            </a:r>
            <a:r>
              <a:rPr lang="en-US" sz="2800" dirty="0" err="1">
                <a:latin typeface="+mn-lt"/>
              </a:rPr>
              <a:t>SOLiD</a:t>
            </a:r>
            <a:r>
              <a:rPr lang="en-US" sz="2800" dirty="0">
                <a:latin typeface="+mn-lt"/>
              </a:rPr>
              <a:t> system</a:t>
            </a:r>
          </a:p>
          <a:p>
            <a:pPr>
              <a:buFontTx/>
              <a:buAutoNum type="arabicPeriod"/>
              <a:defRPr/>
            </a:pPr>
            <a:r>
              <a:rPr lang="en-US" sz="2800" dirty="0">
                <a:latin typeface="+mn-lt"/>
              </a:rPr>
              <a:t> Ion Torrent semiconductor sequencing</a:t>
            </a:r>
            <a:endParaRPr lang="en-US" sz="2800" dirty="0"/>
          </a:p>
          <a:p>
            <a:pPr>
              <a:buFontTx/>
              <a:buAutoNum type="arabicPeriod"/>
              <a:defRPr/>
            </a:pPr>
            <a:endParaRPr lang="en-GB" sz="2800" dirty="0">
              <a:latin typeface="Tahoma" charset="0"/>
            </a:endParaRPr>
          </a:p>
          <a:p>
            <a:pPr>
              <a:defRPr/>
            </a:pPr>
            <a:endParaRPr lang="en-GB" sz="2800" dirty="0">
              <a:latin typeface="Tahoma" charset="0"/>
            </a:endParaRPr>
          </a:p>
        </p:txBody>
      </p:sp>
      <p:sp>
        <p:nvSpPr>
          <p:cNvPr id="5" name="AutoShape 5"/>
          <p:cNvSpPr>
            <a:spLocks noChangeArrowheads="1"/>
          </p:cNvSpPr>
          <p:nvPr/>
        </p:nvSpPr>
        <p:spPr bwMode="auto">
          <a:xfrm>
            <a:off x="107950" y="1124322"/>
            <a:ext cx="6911975" cy="2952750"/>
          </a:xfrm>
          <a:prstGeom prst="roundRect">
            <a:avLst>
              <a:gd name="adj" fmla="val 16667"/>
            </a:avLst>
          </a:prstGeom>
          <a:solidFill>
            <a:schemeClr val="accent1">
              <a:lumMod val="20000"/>
              <a:lumOff val="80000"/>
              <a:alpha val="16078"/>
            </a:schemeClr>
          </a:solidFill>
          <a:ln w="9525">
            <a:solidFill>
              <a:srgbClr val="4F81BD"/>
            </a:solidFill>
            <a:prstDash val="dash"/>
            <a:round/>
            <a:headEnd/>
            <a:tailEnd/>
          </a:ln>
        </p:spPr>
        <p:txBody>
          <a:bodyPr wrap="none"/>
          <a:lstStyle/>
          <a:p>
            <a:pPr marL="342900" indent="-342900">
              <a:lnSpc>
                <a:spcPct val="120000"/>
              </a:lnSpc>
              <a:buFont typeface="Arial"/>
              <a:buChar char="•"/>
              <a:defRPr/>
            </a:pPr>
            <a:r>
              <a:rPr lang="it-IT" sz="2800" dirty="0" err="1"/>
              <a:t>Parallelizazione</a:t>
            </a:r>
            <a:r>
              <a:rPr lang="it-IT" sz="2800" dirty="0"/>
              <a:t> del processo </a:t>
            </a:r>
          </a:p>
          <a:p>
            <a:pPr>
              <a:lnSpc>
                <a:spcPct val="120000"/>
              </a:lnSpc>
              <a:defRPr/>
            </a:pPr>
            <a:r>
              <a:rPr lang="it-IT" sz="2800" dirty="0"/>
              <a:t>di sequenziamento</a:t>
            </a:r>
          </a:p>
          <a:p>
            <a:pPr marL="342900" indent="-342900">
              <a:lnSpc>
                <a:spcPct val="120000"/>
              </a:lnSpc>
              <a:buFont typeface="Arial"/>
              <a:buChar char="•"/>
              <a:defRPr/>
            </a:pPr>
            <a:r>
              <a:rPr lang="it-IT" sz="2800" dirty="0" err="1"/>
              <a:t>Sequencing</a:t>
            </a:r>
            <a:r>
              <a:rPr lang="it-IT" sz="2800" dirty="0"/>
              <a:t> by </a:t>
            </a:r>
            <a:r>
              <a:rPr lang="it-IT" sz="2800" dirty="0" err="1"/>
              <a:t>synthesis</a:t>
            </a:r>
            <a:r>
              <a:rPr lang="it-IT" sz="2800" dirty="0"/>
              <a:t> (</a:t>
            </a:r>
            <a:r>
              <a:rPr lang="it-IT" sz="2800" i="1" dirty="0"/>
              <a:t>or by </a:t>
            </a:r>
            <a:r>
              <a:rPr lang="it-IT" sz="2800" i="1" dirty="0" err="1"/>
              <a:t>ligation</a:t>
            </a:r>
            <a:r>
              <a:rPr lang="it-IT" sz="2800" dirty="0"/>
              <a:t>)</a:t>
            </a:r>
          </a:p>
          <a:p>
            <a:pPr marL="342900" indent="-342900">
              <a:lnSpc>
                <a:spcPct val="120000"/>
              </a:lnSpc>
              <a:buFont typeface="Arial"/>
              <a:buChar char="•"/>
              <a:defRPr/>
            </a:pPr>
            <a:r>
              <a:rPr lang="it-IT" sz="2800" dirty="0"/>
              <a:t>Migliaia di milioni di </a:t>
            </a:r>
            <a:r>
              <a:rPr lang="it-IT" sz="2800" dirty="0" err="1"/>
              <a:t>reads</a:t>
            </a:r>
            <a:endParaRPr lang="it-IT" sz="2800" dirty="0"/>
          </a:p>
          <a:p>
            <a:pPr>
              <a:lnSpc>
                <a:spcPct val="120000"/>
              </a:lnSpc>
              <a:defRPr/>
            </a:pPr>
            <a:r>
              <a:rPr lang="it-IT" sz="2800" dirty="0"/>
              <a:t>prodotti contemporaneamente</a:t>
            </a:r>
          </a:p>
          <a:p>
            <a:pPr>
              <a:defRPr/>
            </a:pPr>
            <a:endParaRPr lang="en-US" dirty="0"/>
          </a:p>
        </p:txBody>
      </p:sp>
      <p:sp>
        <p:nvSpPr>
          <p:cNvPr id="119813" name="Rectangle 6"/>
          <p:cNvSpPr>
            <a:spLocks noChangeArrowheads="1"/>
          </p:cNvSpPr>
          <p:nvPr/>
        </p:nvSpPr>
        <p:spPr bwMode="auto">
          <a:xfrm>
            <a:off x="900113" y="803275"/>
            <a:ext cx="4800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GB" dirty="0">
              <a:latin typeface="Tahoma" charset="0"/>
            </a:endParaRPr>
          </a:p>
          <a:p>
            <a:pPr>
              <a:buFontTx/>
              <a:buAutoNum type="arabicPeriod"/>
            </a:pPr>
            <a:endParaRPr lang="en-GB" dirty="0">
              <a:latin typeface="Tahoma" charset="0"/>
            </a:endParaRPr>
          </a:p>
          <a:p>
            <a:endParaRPr lang="en-GB" dirty="0">
              <a:latin typeface="Tahoma"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0" y="0"/>
            <a:ext cx="9144000" cy="584200"/>
          </a:xfrm>
          <a:prstGeom prst="rect">
            <a:avLst/>
          </a:prstGeom>
          <a:noFill/>
          <a:ln w="9525">
            <a:noFill/>
            <a:miter lim="800000"/>
            <a:headEnd/>
            <a:tailEnd/>
          </a:ln>
          <a:effectLst/>
        </p:spPr>
        <p:txBody>
          <a:bodyPr>
            <a:spAutoFit/>
          </a:bodyPr>
          <a:lstStyle/>
          <a:p>
            <a:pPr marL="342900" indent="-342900" algn="ctr">
              <a:spcBef>
                <a:spcPct val="50000"/>
              </a:spcBef>
              <a:defRPr/>
            </a:pP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technology</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evolution</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23" name="Triangolo rettangolo 22"/>
          <p:cNvSpPr/>
          <p:nvPr/>
        </p:nvSpPr>
        <p:spPr>
          <a:xfrm>
            <a:off x="717550" y="3078163"/>
            <a:ext cx="7583488" cy="685800"/>
          </a:xfrm>
          <a:prstGeom prst="r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err="1">
                <a:latin typeface="Arial"/>
                <a:cs typeface="Arial"/>
              </a:rPr>
              <a:t>Read</a:t>
            </a:r>
            <a:r>
              <a:rPr lang="it-IT" cap="all" dirty="0">
                <a:latin typeface="Arial"/>
                <a:cs typeface="Arial"/>
              </a:rPr>
              <a:t> </a:t>
            </a:r>
            <a:r>
              <a:rPr lang="it-IT" cap="all" dirty="0" err="1">
                <a:latin typeface="Arial"/>
                <a:cs typeface="Arial"/>
              </a:rPr>
              <a:t>length</a:t>
            </a:r>
            <a:r>
              <a:rPr lang="it-IT" cap="all" dirty="0">
                <a:latin typeface="Arial"/>
                <a:cs typeface="Arial"/>
              </a:rPr>
              <a:t> (</a:t>
            </a:r>
            <a:r>
              <a:rPr lang="it-IT" dirty="0">
                <a:latin typeface="Arial"/>
                <a:cs typeface="Arial"/>
              </a:rPr>
              <a:t>nt</a:t>
            </a:r>
            <a:r>
              <a:rPr lang="it-IT" cap="all" dirty="0">
                <a:latin typeface="Arial"/>
                <a:cs typeface="Arial"/>
              </a:rPr>
              <a:t>)</a:t>
            </a:r>
          </a:p>
        </p:txBody>
      </p:sp>
      <p:sp>
        <p:nvSpPr>
          <p:cNvPr id="135171" name="CasellaDiTesto 12"/>
          <p:cNvSpPr txBox="1">
            <a:spLocks noChangeArrowheads="1"/>
          </p:cNvSpPr>
          <p:nvPr/>
        </p:nvSpPr>
        <p:spPr bwMode="auto">
          <a:xfrm>
            <a:off x="468313" y="3814763"/>
            <a:ext cx="90725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3366FF"/>
                </a:solidFill>
              </a:rPr>
              <a:t>1000 				100				50</a:t>
            </a:r>
          </a:p>
        </p:txBody>
      </p:sp>
      <p:sp>
        <p:nvSpPr>
          <p:cNvPr id="135172" name="CasellaDiTesto 12"/>
          <p:cNvSpPr txBox="1">
            <a:spLocks noChangeArrowheads="1"/>
          </p:cNvSpPr>
          <p:nvPr/>
        </p:nvSpPr>
        <p:spPr bwMode="auto">
          <a:xfrm>
            <a:off x="684213" y="4721225"/>
            <a:ext cx="79057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008000"/>
                </a:solidFill>
              </a:rPr>
              <a:t>Mb					   Gb</a:t>
            </a:r>
          </a:p>
          <a:p>
            <a:pPr eaLnBrk="1" hangingPunct="1"/>
            <a:r>
              <a:rPr lang="it-IT" sz="1600" b="1">
                <a:solidFill>
                  <a:srgbClr val="008000"/>
                </a:solidFill>
              </a:rPr>
              <a:t>1			700		   1          30 </a:t>
            </a:r>
            <a:r>
              <a:rPr lang="it-IT" sz="1600" i="1">
                <a:solidFill>
                  <a:srgbClr val="008000"/>
                </a:solidFill>
              </a:rPr>
              <a:t>(short time)		      </a:t>
            </a:r>
            <a:r>
              <a:rPr lang="it-IT" sz="1600" b="1">
                <a:solidFill>
                  <a:srgbClr val="008000"/>
                </a:solidFill>
              </a:rPr>
              <a:t>60			     600</a:t>
            </a:r>
          </a:p>
        </p:txBody>
      </p:sp>
      <p:grpSp>
        <p:nvGrpSpPr>
          <p:cNvPr id="135173" name="Gruppo 32"/>
          <p:cNvGrpSpPr>
            <a:grpSpLocks/>
          </p:cNvGrpSpPr>
          <p:nvPr/>
        </p:nvGrpSpPr>
        <p:grpSpPr bwMode="auto">
          <a:xfrm flipH="1">
            <a:off x="717550" y="1531938"/>
            <a:ext cx="7640638" cy="1679575"/>
            <a:chOff x="718155" y="831751"/>
            <a:chExt cx="7640039" cy="1679851"/>
          </a:xfrm>
        </p:grpSpPr>
        <p:pic>
          <p:nvPicPr>
            <p:cNvPr id="135189"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3573" y="1045430"/>
              <a:ext cx="1073458" cy="95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0"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46196" y="1115793"/>
              <a:ext cx="906462" cy="81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1"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8155" y="1053087"/>
              <a:ext cx="10001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2" name="CasellaDiTesto 10"/>
            <p:cNvSpPr txBox="1">
              <a:spLocks noChangeArrowheads="1"/>
            </p:cNvSpPr>
            <p:nvPr/>
          </p:nvSpPr>
          <p:spPr bwMode="auto">
            <a:xfrm>
              <a:off x="6074758" y="2142509"/>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93" name="CasellaDiTesto 11"/>
            <p:cNvSpPr txBox="1">
              <a:spLocks noChangeArrowheads="1"/>
            </p:cNvSpPr>
            <p:nvPr/>
          </p:nvSpPr>
          <p:spPr bwMode="auto">
            <a:xfrm>
              <a:off x="2214684" y="2142509"/>
              <a:ext cx="1214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94" name="CasellaDiTesto 12"/>
            <p:cNvSpPr txBox="1">
              <a:spLocks noChangeArrowheads="1"/>
            </p:cNvSpPr>
            <p:nvPr/>
          </p:nvSpPr>
          <p:spPr bwMode="auto">
            <a:xfrm>
              <a:off x="861030" y="2142509"/>
              <a:ext cx="819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95"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51115" y="1080868"/>
              <a:ext cx="681037"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6" name="CasellaDiTesto 16"/>
            <p:cNvSpPr txBox="1">
              <a:spLocks noChangeArrowheads="1"/>
            </p:cNvSpPr>
            <p:nvPr/>
          </p:nvSpPr>
          <p:spPr bwMode="auto">
            <a:xfrm>
              <a:off x="3562863" y="2049640"/>
              <a:ext cx="14652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97"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516960" y="1209762"/>
              <a:ext cx="778535" cy="62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98" name="Immagin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382699" y="831751"/>
              <a:ext cx="975495" cy="138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9" name="CasellaDiTesto 10"/>
            <p:cNvSpPr txBox="1">
              <a:spLocks noChangeArrowheads="1"/>
            </p:cNvSpPr>
            <p:nvPr/>
          </p:nvSpPr>
          <p:spPr bwMode="auto">
            <a:xfrm>
              <a:off x="7382699" y="2142509"/>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48" name="Triangolo rettangolo 47"/>
          <p:cNvSpPr/>
          <p:nvPr/>
        </p:nvSpPr>
        <p:spPr>
          <a:xfrm flipH="1">
            <a:off x="717550" y="4064000"/>
            <a:ext cx="7583488" cy="685800"/>
          </a:xfrm>
          <a:prstGeom prst="r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a:latin typeface="Arial"/>
                <a:cs typeface="Arial"/>
              </a:rPr>
              <a:t>THROUGHPUT</a:t>
            </a:r>
          </a:p>
        </p:txBody>
      </p:sp>
      <p:grpSp>
        <p:nvGrpSpPr>
          <p:cNvPr id="135175" name="Gruppo 37"/>
          <p:cNvGrpSpPr>
            <a:grpSpLocks/>
          </p:cNvGrpSpPr>
          <p:nvPr/>
        </p:nvGrpSpPr>
        <p:grpSpPr bwMode="auto">
          <a:xfrm flipH="1">
            <a:off x="736600" y="5245100"/>
            <a:ext cx="7780338" cy="1666875"/>
            <a:chOff x="737121" y="4900910"/>
            <a:chExt cx="7780276" cy="1666465"/>
          </a:xfrm>
        </p:grpSpPr>
        <p:sp>
          <p:nvSpPr>
            <p:cNvPr id="135177" name="CasellaDiTesto 43"/>
            <p:cNvSpPr txBox="1">
              <a:spLocks noChangeArrowheads="1"/>
            </p:cNvSpPr>
            <p:nvPr/>
          </p:nvSpPr>
          <p:spPr bwMode="auto">
            <a:xfrm>
              <a:off x="1704887" y="5409067"/>
              <a:ext cx="18133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solidFill>
                    <a:schemeClr val="bg1"/>
                  </a:solidFill>
                  <a:cs typeface="Arial" charset="0"/>
                </a:rPr>
                <a:t>THROUGHPUT</a:t>
              </a:r>
            </a:p>
          </p:txBody>
        </p:sp>
        <p:pic>
          <p:nvPicPr>
            <p:cNvPr id="135178"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121" y="5114589"/>
              <a:ext cx="1073458" cy="95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9"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5399" y="5184952"/>
              <a:ext cx="906462" cy="81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80"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00375" y="5122246"/>
              <a:ext cx="10001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1" name="CasellaDiTesto 10"/>
            <p:cNvSpPr txBox="1">
              <a:spLocks noChangeArrowheads="1"/>
            </p:cNvSpPr>
            <p:nvPr/>
          </p:nvSpPr>
          <p:spPr bwMode="auto">
            <a:xfrm>
              <a:off x="6233961" y="6198282"/>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82" name="CasellaDiTesto 11"/>
            <p:cNvSpPr txBox="1">
              <a:spLocks noChangeArrowheads="1"/>
            </p:cNvSpPr>
            <p:nvPr/>
          </p:nvSpPr>
          <p:spPr bwMode="auto">
            <a:xfrm>
              <a:off x="748232" y="6198282"/>
              <a:ext cx="12144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83" name="CasellaDiTesto 12"/>
            <p:cNvSpPr txBox="1">
              <a:spLocks noChangeArrowheads="1"/>
            </p:cNvSpPr>
            <p:nvPr/>
          </p:nvSpPr>
          <p:spPr bwMode="auto">
            <a:xfrm>
              <a:off x="2443250" y="6198282"/>
              <a:ext cx="8191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84"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636763" y="5150027"/>
              <a:ext cx="681037"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5" name="CasellaDiTesto 16"/>
            <p:cNvSpPr txBox="1">
              <a:spLocks noChangeArrowheads="1"/>
            </p:cNvSpPr>
            <p:nvPr/>
          </p:nvSpPr>
          <p:spPr bwMode="auto">
            <a:xfrm>
              <a:off x="3848511" y="6105413"/>
              <a:ext cx="14652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86"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802608" y="5278921"/>
              <a:ext cx="778535" cy="62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87" name="Immagine 5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41902" y="4900910"/>
              <a:ext cx="975495" cy="138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88" name="CasellaDiTesto 10"/>
            <p:cNvSpPr txBox="1">
              <a:spLocks noChangeArrowheads="1"/>
            </p:cNvSpPr>
            <p:nvPr/>
          </p:nvSpPr>
          <p:spPr bwMode="auto">
            <a:xfrm>
              <a:off x="7541902" y="6198282"/>
              <a:ext cx="9286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135176" name="Rettangolo 2"/>
          <p:cNvSpPr>
            <a:spLocks noChangeArrowheads="1"/>
          </p:cNvSpPr>
          <p:nvPr/>
        </p:nvSpPr>
        <p:spPr bwMode="auto">
          <a:xfrm>
            <a:off x="0" y="482600"/>
            <a:ext cx="9144000"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t-IT" sz="3600" b="1">
                <a:solidFill>
                  <a:srgbClr val="800000"/>
                </a:solidFill>
                <a:cs typeface="Arial" charset="0"/>
              </a:rPr>
              <a:t>NGS </a:t>
            </a:r>
          </a:p>
          <a:p>
            <a:pPr algn="ctr"/>
            <a:r>
              <a:rPr lang="it-IT" b="1">
                <a:solidFill>
                  <a:srgbClr val="800000"/>
                </a:solidFill>
                <a:cs typeface="Arial" charset="0"/>
              </a:rPr>
              <a:t>Next Generation Sequencing, High-throughput, Ultramassive</a:t>
            </a:r>
            <a:endParaRPr lang="it-IT" b="1">
              <a:solidFill>
                <a:srgbClr val="800000"/>
              </a:solidFill>
            </a:endParaRPr>
          </a:p>
          <a:p>
            <a:pPr algn="ctr"/>
            <a:endParaRPr lang="it-IT" b="1">
              <a:solidFill>
                <a:srgbClr val="800000"/>
              </a:solidFill>
              <a:cs typeface="Arial" charset="0"/>
            </a:endParaRPr>
          </a:p>
        </p:txBody>
      </p:sp>
    </p:spTree>
    <p:extLst>
      <p:ext uri="{BB962C8B-B14F-4D97-AF65-F5344CB8AC3E}">
        <p14:creationId xmlns:p14="http://schemas.microsoft.com/office/powerpoint/2010/main" val="20961602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GG09_Chpt20_Figure01correx"/>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3608" y="441776"/>
            <a:ext cx="6984776" cy="6416223"/>
          </a:xfrm>
        </p:spPr>
      </p:pic>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1405-3F91-834A-A169-50767C1EB2CE}"/>
              </a:ext>
            </a:extLst>
          </p:cNvPr>
          <p:cNvSpPr>
            <a:spLocks noGrp="1"/>
          </p:cNvSpPr>
          <p:nvPr>
            <p:ph type="title"/>
          </p:nvPr>
        </p:nvSpPr>
        <p:spPr/>
        <p:txBody>
          <a:bodyPr/>
          <a:lstStyle/>
          <a:p>
            <a:r>
              <a:rPr lang="en-US" dirty="0"/>
              <a:t>Emulsion PCR</a:t>
            </a:r>
          </a:p>
        </p:txBody>
      </p:sp>
      <p:pic>
        <p:nvPicPr>
          <p:cNvPr id="4" name="Picture 3">
            <a:extLst>
              <a:ext uri="{FF2B5EF4-FFF2-40B4-BE49-F238E27FC236}">
                <a16:creationId xmlns:a16="http://schemas.microsoft.com/office/drawing/2014/main" id="{E91135BC-0185-6E40-93A4-6010AAC9BC1F}"/>
              </a:ext>
            </a:extLst>
          </p:cNvPr>
          <p:cNvPicPr>
            <a:picLocks noChangeAspect="1"/>
          </p:cNvPicPr>
          <p:nvPr/>
        </p:nvPicPr>
        <p:blipFill>
          <a:blip r:embed="rId2"/>
          <a:stretch>
            <a:fillRect/>
          </a:stretch>
        </p:blipFill>
        <p:spPr>
          <a:xfrm>
            <a:off x="755576" y="1700807"/>
            <a:ext cx="7344816" cy="3787171"/>
          </a:xfrm>
          <a:prstGeom prst="rect">
            <a:avLst/>
          </a:prstGeom>
        </p:spPr>
      </p:pic>
      <p:sp>
        <p:nvSpPr>
          <p:cNvPr id="5" name="TextBox 4">
            <a:extLst>
              <a:ext uri="{FF2B5EF4-FFF2-40B4-BE49-F238E27FC236}">
                <a16:creationId xmlns:a16="http://schemas.microsoft.com/office/drawing/2014/main" id="{AAD2249F-919C-E842-8A6D-CB2946F54DD4}"/>
              </a:ext>
            </a:extLst>
          </p:cNvPr>
          <p:cNvSpPr txBox="1"/>
          <p:nvPr/>
        </p:nvSpPr>
        <p:spPr>
          <a:xfrm>
            <a:off x="179512" y="2204864"/>
            <a:ext cx="1872208" cy="369332"/>
          </a:xfrm>
          <a:prstGeom prst="rect">
            <a:avLst/>
          </a:prstGeom>
          <a:noFill/>
        </p:spPr>
        <p:txBody>
          <a:bodyPr wrap="square" rtlCol="0">
            <a:spAutoFit/>
          </a:bodyPr>
          <a:lstStyle/>
          <a:p>
            <a:r>
              <a:rPr lang="en-US" sz="1800" dirty="0"/>
              <a:t>Templates</a:t>
            </a:r>
          </a:p>
        </p:txBody>
      </p:sp>
      <p:sp>
        <p:nvSpPr>
          <p:cNvPr id="6" name="TextBox 5">
            <a:extLst>
              <a:ext uri="{FF2B5EF4-FFF2-40B4-BE49-F238E27FC236}">
                <a16:creationId xmlns:a16="http://schemas.microsoft.com/office/drawing/2014/main" id="{E30BC706-3FB4-DD44-965F-67B16F1FB07C}"/>
              </a:ext>
            </a:extLst>
          </p:cNvPr>
          <p:cNvSpPr txBox="1"/>
          <p:nvPr/>
        </p:nvSpPr>
        <p:spPr>
          <a:xfrm>
            <a:off x="1259632" y="4653136"/>
            <a:ext cx="1872208" cy="646331"/>
          </a:xfrm>
          <a:prstGeom prst="rect">
            <a:avLst/>
          </a:prstGeom>
          <a:noFill/>
        </p:spPr>
        <p:txBody>
          <a:bodyPr wrap="square" rtlCol="0">
            <a:spAutoFit/>
          </a:bodyPr>
          <a:lstStyle/>
          <a:p>
            <a:r>
              <a:rPr lang="en-US" sz="1800" dirty="0"/>
              <a:t>Primer coated beads</a:t>
            </a:r>
          </a:p>
        </p:txBody>
      </p:sp>
    </p:spTree>
    <p:extLst>
      <p:ext uri="{BB962C8B-B14F-4D97-AF65-F5344CB8AC3E}">
        <p14:creationId xmlns:p14="http://schemas.microsoft.com/office/powerpoint/2010/main" val="30485979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pic>
        <p:nvPicPr>
          <p:cNvPr id="121858" name="Segnaposto contenuto 2"/>
          <p:cNvPicPr>
            <a:picLocks noGrp="1" noChangeAspect="1"/>
          </p:cNvPicPr>
          <p:nvPr>
            <p:ph idx="1"/>
          </p:nvPr>
        </p:nvPicPr>
        <p:blipFill>
          <a:blip r:embed="rId3">
            <a:extLst>
              <a:ext uri="{28A0092B-C50C-407E-A947-70E740481C1C}">
                <a14:useLocalDpi xmlns:a14="http://schemas.microsoft.com/office/drawing/2010/main" val="0"/>
              </a:ext>
            </a:extLst>
          </a:blip>
          <a:srcRect t="-1134" b="4643"/>
          <a:stretch>
            <a:fillRect/>
          </a:stretch>
        </p:blipFill>
        <p:spPr>
          <a:xfrm>
            <a:off x="457200" y="487363"/>
            <a:ext cx="8229600" cy="63706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olo 1"/>
          <p:cNvSpPr>
            <a:spLocks noGrp="1"/>
          </p:cNvSpPr>
          <p:nvPr>
            <p:ph type="title"/>
          </p:nvPr>
        </p:nvSpPr>
        <p:spPr>
          <a:xfrm>
            <a:off x="457200" y="-30163"/>
            <a:ext cx="8229600" cy="1143001"/>
          </a:xfrm>
        </p:spPr>
        <p:txBody>
          <a:bodyPr/>
          <a:lstStyle/>
          <a:p>
            <a:r>
              <a:rPr lang="it-IT" sz="4000">
                <a:latin typeface="Arial" charset="0"/>
                <a:cs typeface="ＭＳ Ｐゴシック" charset="0"/>
              </a:rPr>
              <a:t>The Illumina/Solexa platform</a:t>
            </a:r>
          </a:p>
        </p:txBody>
      </p:sp>
      <p:pic>
        <p:nvPicPr>
          <p:cNvPr id="122882" name="Picture 2" descr="E:\Immagini\Sequencers\HiSeq2000_work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08050"/>
            <a:ext cx="61436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3" name="Picture 2" descr="E:\Immagini\Sequencers\IlluminaStep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416300"/>
            <a:ext cx="6143625" cy="237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4" name="CasellaDiTesto 8"/>
          <p:cNvSpPr txBox="1">
            <a:spLocks noChangeArrowheads="1"/>
          </p:cNvSpPr>
          <p:nvPr/>
        </p:nvSpPr>
        <p:spPr bwMode="auto">
          <a:xfrm>
            <a:off x="2286000" y="5702300"/>
            <a:ext cx="20716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bridge amplification</a:t>
            </a:r>
          </a:p>
        </p:txBody>
      </p:sp>
      <p:sp>
        <p:nvSpPr>
          <p:cNvPr id="15" name="Freccia a destra con strisce 14"/>
          <p:cNvSpPr/>
          <p:nvPr/>
        </p:nvSpPr>
        <p:spPr>
          <a:xfrm>
            <a:off x="6357938" y="2643188"/>
            <a:ext cx="714375" cy="164306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22886"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3857625"/>
            <a:ext cx="20002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7"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1714500"/>
            <a:ext cx="2000250"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Esplosione 2 12"/>
          <p:cNvSpPr/>
          <p:nvPr/>
        </p:nvSpPr>
        <p:spPr bwMode="auto">
          <a:xfrm rot="21042639">
            <a:off x="7004050" y="747713"/>
            <a:ext cx="2165350" cy="1000125"/>
          </a:xfrm>
          <a:prstGeom prst="irregularSeal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it-IT" sz="2300" dirty="0">
              <a:solidFill>
                <a:schemeClr val="tx1"/>
              </a:solidFill>
              <a:latin typeface="Segoe" pitchFamily="34" charset="0"/>
            </a:endParaRPr>
          </a:p>
        </p:txBody>
      </p:sp>
      <p:sp>
        <p:nvSpPr>
          <p:cNvPr id="14" name="CasellaDiTesto 13"/>
          <p:cNvSpPr txBox="1"/>
          <p:nvPr/>
        </p:nvSpPr>
        <p:spPr>
          <a:xfrm rot="20411137">
            <a:off x="7260403" y="1034360"/>
            <a:ext cx="1993755" cy="338554"/>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600" b="1" dirty="0" err="1">
                <a:solidFill>
                  <a:schemeClr val="bg1"/>
                </a:solidFill>
                <a:effectLst>
                  <a:outerShdw blurRad="38100" dist="38100" dir="2700000" algn="tl">
                    <a:srgbClr val="DDDDDD"/>
                  </a:outerShdw>
                </a:effectLst>
              </a:rPr>
              <a:t>Tons</a:t>
            </a:r>
            <a:r>
              <a:rPr lang="it-IT" sz="1600" b="1" dirty="0">
                <a:solidFill>
                  <a:schemeClr val="bg1"/>
                </a:solidFill>
                <a:effectLst>
                  <a:outerShdw blurRad="38100" dist="38100" dir="2700000" algn="tl">
                    <a:srgbClr val="DDDDDD"/>
                  </a:outerShdw>
                </a:effectLst>
              </a:rPr>
              <a:t> of </a:t>
            </a:r>
            <a:r>
              <a:rPr lang="it-IT" sz="1600" b="1" dirty="0" err="1">
                <a:solidFill>
                  <a:schemeClr val="bg1"/>
                </a:solidFill>
                <a:effectLst>
                  <a:outerShdw blurRad="38100" dist="38100" dir="2700000" algn="tl">
                    <a:srgbClr val="DDDDDD"/>
                  </a:outerShdw>
                </a:effectLst>
              </a:rPr>
              <a:t>reads</a:t>
            </a:r>
            <a:r>
              <a:rPr lang="it-IT" sz="1600" b="1" dirty="0">
                <a:solidFill>
                  <a:schemeClr val="bg1"/>
                </a:solidFill>
                <a:effectLst>
                  <a:outerShdw blurRad="38100" dist="38100" dir="2700000" algn="tl">
                    <a:srgbClr val="DDDDDD"/>
                  </a:outerShdw>
                </a:effectLst>
              </a:rPr>
              <a:t> !!</a:t>
            </a:r>
          </a:p>
        </p:txBody>
      </p:sp>
      <p:sp>
        <p:nvSpPr>
          <p:cNvPr id="16" name="Parentesi graffa aperta 15"/>
          <p:cNvSpPr/>
          <p:nvPr/>
        </p:nvSpPr>
        <p:spPr>
          <a:xfrm rot="5400000">
            <a:off x="535781" y="2821782"/>
            <a:ext cx="428625" cy="1214438"/>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aperta 16"/>
          <p:cNvSpPr/>
          <p:nvPr/>
        </p:nvSpPr>
        <p:spPr>
          <a:xfrm rot="5400000">
            <a:off x="2357438" y="2214563"/>
            <a:ext cx="428625" cy="242887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8" name="Parentesi graffa aperta 17"/>
          <p:cNvSpPr/>
          <p:nvPr/>
        </p:nvSpPr>
        <p:spPr>
          <a:xfrm rot="5400000">
            <a:off x="4822031" y="2178845"/>
            <a:ext cx="428625" cy="2500312"/>
          </a:xfrm>
          <a:prstGeom prst="leftBrace">
            <a:avLst>
              <a:gd name="adj1" fmla="val 8333"/>
              <a:gd name="adj2" fmla="val 83736"/>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395288" y="333375"/>
            <a:ext cx="8229600" cy="1143000"/>
          </a:xfrm>
        </p:spPr>
        <p:txBody>
          <a:bodyPr lIns="91397" tIns="45699" rIns="91397" bIns="45699"/>
          <a:lstStyle/>
          <a:p>
            <a:pPr eaLnBrk="1" hangingPunct="1"/>
            <a:r>
              <a:rPr lang="en-US" sz="2400">
                <a:latin typeface="Arial" charset="0"/>
              </a:rPr>
              <a:t>Illumina Sequencing Workflow</a:t>
            </a:r>
          </a:p>
        </p:txBody>
      </p:sp>
      <p:grpSp>
        <p:nvGrpSpPr>
          <p:cNvPr id="125954" name="Group 4"/>
          <p:cNvGrpSpPr>
            <a:grpSpLocks/>
          </p:cNvGrpSpPr>
          <p:nvPr/>
        </p:nvGrpSpPr>
        <p:grpSpPr bwMode="auto">
          <a:xfrm>
            <a:off x="1204913" y="1230313"/>
            <a:ext cx="6610350" cy="1333500"/>
            <a:chOff x="639" y="788"/>
            <a:chExt cx="4164" cy="840"/>
          </a:xfrm>
        </p:grpSpPr>
        <p:sp>
          <p:nvSpPr>
            <p:cNvPr id="125975" name="Text Box 5"/>
            <p:cNvSpPr txBox="1">
              <a:spLocks noChangeArrowheads="1"/>
            </p:cNvSpPr>
            <p:nvPr/>
          </p:nvSpPr>
          <p:spPr bwMode="auto">
            <a:xfrm>
              <a:off x="2409" y="822"/>
              <a:ext cx="2099" cy="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Fragment DNA</a:t>
              </a:r>
            </a:p>
            <a:p>
              <a:pPr eaLnBrk="1" hangingPunct="1">
                <a:buFont typeface="Arial" charset="0"/>
                <a:buNone/>
              </a:pPr>
              <a:r>
                <a:rPr lang="en-US" sz="1200" b="1">
                  <a:latin typeface="Calibri" charset="0"/>
                  <a:sym typeface="Gill Sans" charset="0"/>
                </a:rPr>
                <a:t>Repair ends</a:t>
              </a:r>
            </a:p>
            <a:p>
              <a:pPr eaLnBrk="1" hangingPunct="1">
                <a:buFont typeface="Arial" charset="0"/>
                <a:buNone/>
              </a:pPr>
              <a:r>
                <a:rPr lang="en-US" sz="1200" b="1">
                  <a:latin typeface="Calibri" charset="0"/>
                  <a:sym typeface="Gill Sans" charset="0"/>
                </a:rPr>
                <a:t>Add A overhang</a:t>
              </a:r>
            </a:p>
            <a:p>
              <a:pPr eaLnBrk="1" hangingPunct="1">
                <a:buFont typeface="Arial" charset="0"/>
                <a:buNone/>
              </a:pPr>
              <a:r>
                <a:rPr lang="en-US" sz="1200" b="1">
                  <a:latin typeface="Calibri" charset="0"/>
                  <a:sym typeface="Gill Sans" charset="0"/>
                </a:rPr>
                <a:t>Ligate adapters</a:t>
              </a:r>
            </a:p>
            <a:p>
              <a:pPr eaLnBrk="1" hangingPunct="1">
                <a:buFont typeface="Arial" charset="0"/>
                <a:buNone/>
              </a:pPr>
              <a:r>
                <a:rPr lang="en-US" sz="1200" b="1">
                  <a:latin typeface="Calibri" charset="0"/>
                  <a:sym typeface="Gill Sans" charset="0"/>
                </a:rPr>
                <a:t>Purify</a:t>
              </a:r>
            </a:p>
            <a:p>
              <a:pPr eaLnBrk="1" hangingPunct="1">
                <a:buFont typeface="Arial" charset="0"/>
                <a:buAutoNum type="arabicPeriod"/>
              </a:pPr>
              <a:endParaRPr lang="en-US" sz="1200" b="1">
                <a:latin typeface="Calibri" charset="0"/>
                <a:sym typeface="Gill Sans" charset="0"/>
              </a:endParaRPr>
            </a:p>
            <a:p>
              <a:pPr eaLnBrk="1" hangingPunct="1">
                <a:buFont typeface="Arial" charset="0"/>
                <a:buAutoNum type="arabicPeriod"/>
              </a:pPr>
              <a:endParaRPr lang="en-US" sz="600" b="1">
                <a:latin typeface="Calibri" charset="0"/>
                <a:sym typeface="Gill Sans" charset="0"/>
              </a:endParaRPr>
            </a:p>
          </p:txBody>
        </p:sp>
        <p:grpSp>
          <p:nvGrpSpPr>
            <p:cNvPr id="125976" name="Group 6"/>
            <p:cNvGrpSpPr>
              <a:grpSpLocks/>
            </p:cNvGrpSpPr>
            <p:nvPr/>
          </p:nvGrpSpPr>
          <p:grpSpPr bwMode="auto">
            <a:xfrm>
              <a:off x="639" y="788"/>
              <a:ext cx="4164" cy="730"/>
              <a:chOff x="639" y="788"/>
              <a:chExt cx="4164" cy="730"/>
            </a:xfrm>
          </p:grpSpPr>
          <p:sp>
            <p:nvSpPr>
              <p:cNvPr id="125977" name="Rounded Rectangle 9"/>
              <p:cNvSpPr>
                <a:spLocks noChangeArrowheads="1"/>
              </p:cNvSpPr>
              <p:nvPr/>
            </p:nvSpPr>
            <p:spPr bwMode="auto">
              <a:xfrm>
                <a:off x="740" y="788"/>
                <a:ext cx="4063" cy="730"/>
              </a:xfrm>
              <a:prstGeom prst="roundRect">
                <a:avLst>
                  <a:gd name="adj" fmla="val 4875"/>
                </a:avLst>
              </a:prstGeom>
              <a:solidFill>
                <a:srgbClr val="7CA8D4">
                  <a:alpha val="25098"/>
                </a:srgbClr>
              </a:solidFill>
              <a:ln w="19050">
                <a:solidFill>
                  <a:srgbClr val="7CA8D4"/>
                </a:solidFill>
                <a:round/>
                <a:headEnd/>
                <a:tailEnd/>
              </a:ln>
            </p:spPr>
            <p:txBody>
              <a:bodyPr lIns="91397" tIns="45699" rIns="91397" bIns="45699" anchor="b"/>
              <a:lstStyle/>
              <a:p>
                <a:pPr algn="ctr"/>
                <a:endParaRPr lang="en-GB" b="1">
                  <a:solidFill>
                    <a:srgbClr val="616161"/>
                  </a:solidFill>
                  <a:sym typeface="Gill Sans" charset="0"/>
                </a:endParaRPr>
              </a:p>
            </p:txBody>
          </p:sp>
          <p:sp>
            <p:nvSpPr>
              <p:cNvPr id="125978" name="Rounded Rectangle 32"/>
              <p:cNvSpPr>
                <a:spLocks noChangeArrowheads="1"/>
              </p:cNvSpPr>
              <p:nvPr/>
            </p:nvSpPr>
            <p:spPr bwMode="auto">
              <a:xfrm>
                <a:off x="740" y="788"/>
                <a:ext cx="1471" cy="730"/>
              </a:xfrm>
              <a:prstGeom prst="roundRect">
                <a:avLst>
                  <a:gd name="adj" fmla="val 4875"/>
                </a:avLst>
              </a:prstGeom>
              <a:solidFill>
                <a:schemeClr val="bg1"/>
              </a:solidFill>
              <a:ln w="19050">
                <a:solidFill>
                  <a:srgbClr val="7CA8D4"/>
                </a:solidFill>
                <a:round/>
                <a:headEnd/>
                <a:tailEnd/>
              </a:ln>
            </p:spPr>
            <p:txBody>
              <a:bodyPr lIns="91397" tIns="45699" rIns="91397" bIns="45699"/>
              <a:lstStyle/>
              <a:p>
                <a:r>
                  <a:rPr lang="en-US" sz="1600" b="1">
                    <a:solidFill>
                      <a:srgbClr val="7CA8D4"/>
                    </a:solidFill>
                    <a:sym typeface="Gill Sans" charset="0"/>
                  </a:rPr>
                  <a:t>  Library Preparation</a:t>
                </a:r>
                <a:endParaRPr lang="en-US" sz="1600" b="1">
                  <a:solidFill>
                    <a:srgbClr val="616161"/>
                  </a:solidFill>
                  <a:sym typeface="Gill Sans" charset="0"/>
                </a:endParaRPr>
              </a:p>
            </p:txBody>
          </p:sp>
          <p:pic>
            <p:nvPicPr>
              <p:cNvPr id="125979" name="Picture 21" descr="Library_Pre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 y="1090"/>
                <a:ext cx="726"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80" name="Oval 10"/>
              <p:cNvSpPr>
                <a:spLocks noChangeArrowheads="1"/>
              </p:cNvSpPr>
              <p:nvPr/>
            </p:nvSpPr>
            <p:spPr bwMode="auto">
              <a:xfrm>
                <a:off x="639" y="822"/>
                <a:ext cx="199" cy="1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1</a:t>
                </a:r>
              </a:p>
            </p:txBody>
          </p:sp>
        </p:grpSp>
      </p:grpSp>
      <p:grpSp>
        <p:nvGrpSpPr>
          <p:cNvPr id="28675" name="Group 11"/>
          <p:cNvGrpSpPr>
            <a:grpSpLocks/>
          </p:cNvGrpSpPr>
          <p:nvPr/>
        </p:nvGrpSpPr>
        <p:grpSpPr bwMode="auto">
          <a:xfrm>
            <a:off x="1201738" y="2486025"/>
            <a:ext cx="6615112" cy="1157288"/>
            <a:chOff x="635" y="1579"/>
            <a:chExt cx="4167" cy="729"/>
          </a:xfrm>
        </p:grpSpPr>
        <p:sp>
          <p:nvSpPr>
            <p:cNvPr id="125970" name="Rounded Rectangle 18"/>
            <p:cNvSpPr>
              <a:spLocks noChangeArrowheads="1"/>
            </p:cNvSpPr>
            <p:nvPr/>
          </p:nvSpPr>
          <p:spPr bwMode="auto">
            <a:xfrm>
              <a:off x="739" y="1579"/>
              <a:ext cx="4063" cy="729"/>
            </a:xfrm>
            <a:prstGeom prst="roundRect">
              <a:avLst>
                <a:gd name="adj" fmla="val 4875"/>
              </a:avLst>
            </a:prstGeom>
            <a:solidFill>
              <a:srgbClr val="B9C980">
                <a:alpha val="50195"/>
              </a:srgbClr>
            </a:solidFill>
            <a:ln w="19050">
              <a:solidFill>
                <a:srgbClr val="B9C980"/>
              </a:solidFill>
              <a:round/>
              <a:headEnd/>
              <a:tailEnd/>
            </a:ln>
          </p:spPr>
          <p:txBody>
            <a:bodyPr lIns="91397" tIns="45699" rIns="91397" bIns="45699"/>
            <a:lstStyle/>
            <a:p>
              <a:pPr algn="ctr"/>
              <a:endParaRPr lang="en-GB" b="1">
                <a:solidFill>
                  <a:schemeClr val="bg1"/>
                </a:solidFill>
                <a:sym typeface="Gill Sans" charset="0"/>
              </a:endParaRPr>
            </a:p>
          </p:txBody>
        </p:sp>
        <p:sp>
          <p:nvSpPr>
            <p:cNvPr id="125971" name="Rounded Rectangle 33"/>
            <p:cNvSpPr>
              <a:spLocks noChangeArrowheads="1"/>
            </p:cNvSpPr>
            <p:nvPr/>
          </p:nvSpPr>
          <p:spPr bwMode="auto">
            <a:xfrm>
              <a:off x="739" y="1579"/>
              <a:ext cx="1471" cy="729"/>
            </a:xfrm>
            <a:prstGeom prst="roundRect">
              <a:avLst>
                <a:gd name="adj" fmla="val 4875"/>
              </a:avLst>
            </a:prstGeom>
            <a:solidFill>
              <a:schemeClr val="bg1"/>
            </a:solidFill>
            <a:ln w="19050">
              <a:solidFill>
                <a:srgbClr val="B9C980"/>
              </a:solidFill>
              <a:round/>
              <a:headEnd/>
              <a:tailEnd/>
            </a:ln>
          </p:spPr>
          <p:txBody>
            <a:bodyPr lIns="91397" tIns="45699" rIns="91397" bIns="45699"/>
            <a:lstStyle/>
            <a:p>
              <a:pPr defTabSz="642938"/>
              <a:r>
                <a:rPr lang="en-US" sz="1600" b="1">
                  <a:solidFill>
                    <a:srgbClr val="B9C980"/>
                  </a:solidFill>
                  <a:sym typeface="Gill Sans" charset="0"/>
                </a:rPr>
                <a:t>  Cluster Generation</a:t>
              </a:r>
              <a:endParaRPr lang="en-US" sz="1600" b="1">
                <a:solidFill>
                  <a:srgbClr val="616161"/>
                </a:solidFill>
                <a:sym typeface="Gill Sans" charset="0"/>
              </a:endParaRPr>
            </a:p>
          </p:txBody>
        </p:sp>
        <p:pic>
          <p:nvPicPr>
            <p:cNvPr id="125972" name="Picture 7" descr="cBot left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 y="1806"/>
              <a:ext cx="473" cy="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73" name="Text Box 5"/>
            <p:cNvSpPr txBox="1">
              <a:spLocks noChangeArrowheads="1"/>
            </p:cNvSpPr>
            <p:nvPr/>
          </p:nvSpPr>
          <p:spPr bwMode="auto">
            <a:xfrm>
              <a:off x="2409" y="1663"/>
              <a:ext cx="2099"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Hybridize to flow cell</a:t>
              </a:r>
            </a:p>
            <a:p>
              <a:pPr eaLnBrk="1" hangingPunct="1">
                <a:buFont typeface="Arial" charset="0"/>
                <a:buNone/>
              </a:pPr>
              <a:r>
                <a:rPr lang="en-US" sz="1200" b="1">
                  <a:latin typeface="Calibri" charset="0"/>
                  <a:sym typeface="Gill Sans" charset="0"/>
                </a:rPr>
                <a:t>Extend hybridized template</a:t>
              </a:r>
            </a:p>
            <a:p>
              <a:pPr eaLnBrk="1" hangingPunct="1">
                <a:buFont typeface="Arial" charset="0"/>
                <a:buNone/>
              </a:pPr>
              <a:r>
                <a:rPr lang="en-US" sz="1200" b="1">
                  <a:latin typeface="Calibri" charset="0"/>
                  <a:sym typeface="Gill Sans" charset="0"/>
                </a:rPr>
                <a:t>Perform bridge amplification</a:t>
              </a:r>
            </a:p>
            <a:p>
              <a:pPr eaLnBrk="1" hangingPunct="1">
                <a:buFont typeface="Arial" charset="0"/>
                <a:buNone/>
              </a:pPr>
              <a:r>
                <a:rPr lang="en-US" sz="1200" b="1">
                  <a:latin typeface="Calibri" charset="0"/>
                  <a:sym typeface="Gill Sans" charset="0"/>
                </a:rPr>
                <a:t>Prepare flow cell for sequencing</a:t>
              </a:r>
            </a:p>
            <a:p>
              <a:pPr eaLnBrk="1" hangingPunct="1">
                <a:buFont typeface="Arial" charset="0"/>
                <a:buAutoNum type="arabicPeriod"/>
              </a:pPr>
              <a:endParaRPr lang="en-US" sz="600" b="1">
                <a:latin typeface="Calibri" charset="0"/>
                <a:sym typeface="Gill Sans" charset="0"/>
              </a:endParaRPr>
            </a:p>
          </p:txBody>
        </p:sp>
        <p:sp>
          <p:nvSpPr>
            <p:cNvPr id="125974" name="Oval 10"/>
            <p:cNvSpPr>
              <a:spLocks noChangeArrowheads="1"/>
            </p:cNvSpPr>
            <p:nvPr/>
          </p:nvSpPr>
          <p:spPr bwMode="auto">
            <a:xfrm>
              <a:off x="635" y="1617"/>
              <a:ext cx="199" cy="179"/>
            </a:xfrm>
            <a:prstGeom prst="ellipse">
              <a:avLst/>
            </a:pr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2</a:t>
              </a:r>
            </a:p>
          </p:txBody>
        </p:sp>
      </p:grpSp>
      <p:grpSp>
        <p:nvGrpSpPr>
          <p:cNvPr id="28676" name="Group 17"/>
          <p:cNvGrpSpPr>
            <a:grpSpLocks/>
          </p:cNvGrpSpPr>
          <p:nvPr/>
        </p:nvGrpSpPr>
        <p:grpSpPr bwMode="auto">
          <a:xfrm>
            <a:off x="1206500" y="3741738"/>
            <a:ext cx="6607175" cy="1158875"/>
            <a:chOff x="640" y="2373"/>
            <a:chExt cx="4162" cy="730"/>
          </a:xfrm>
        </p:grpSpPr>
        <p:sp>
          <p:nvSpPr>
            <p:cNvPr id="125964" name="Rectangle 18"/>
            <p:cNvSpPr>
              <a:spLocks noChangeArrowheads="1"/>
            </p:cNvSpPr>
            <p:nvPr/>
          </p:nvSpPr>
          <p:spPr bwMode="auto">
            <a:xfrm>
              <a:off x="2661" y="2522"/>
              <a:ext cx="990" cy="2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GB"/>
            </a:p>
          </p:txBody>
        </p:sp>
        <p:sp>
          <p:nvSpPr>
            <p:cNvPr id="125965" name="Rounded Rectangle 19"/>
            <p:cNvSpPr>
              <a:spLocks noChangeArrowheads="1"/>
            </p:cNvSpPr>
            <p:nvPr/>
          </p:nvSpPr>
          <p:spPr bwMode="auto">
            <a:xfrm>
              <a:off x="739" y="2373"/>
              <a:ext cx="4063" cy="730"/>
            </a:xfrm>
            <a:prstGeom prst="roundRect">
              <a:avLst>
                <a:gd name="adj" fmla="val 4875"/>
              </a:avLst>
            </a:prstGeom>
            <a:solidFill>
              <a:srgbClr val="AD73AC">
                <a:alpha val="25098"/>
              </a:srgbClr>
            </a:solidFill>
            <a:ln w="19050">
              <a:solidFill>
                <a:srgbClr val="AD73AC"/>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6" name="Rounded Rectangle 34"/>
            <p:cNvSpPr>
              <a:spLocks noChangeArrowheads="1"/>
            </p:cNvSpPr>
            <p:nvPr/>
          </p:nvSpPr>
          <p:spPr bwMode="auto">
            <a:xfrm>
              <a:off x="739" y="2373"/>
              <a:ext cx="1471" cy="730"/>
            </a:xfrm>
            <a:prstGeom prst="roundRect">
              <a:avLst>
                <a:gd name="adj" fmla="val 4875"/>
              </a:avLst>
            </a:prstGeom>
            <a:solidFill>
              <a:schemeClr val="bg1"/>
            </a:solidFill>
            <a:ln w="19050">
              <a:solidFill>
                <a:srgbClr val="AD73AC"/>
              </a:solidFill>
              <a:round/>
              <a:headEnd/>
              <a:tailEnd/>
            </a:ln>
          </p:spPr>
          <p:txBody>
            <a:bodyPr lIns="91397" tIns="45699" rIns="91397" bIns="45699"/>
            <a:lstStyle/>
            <a:p>
              <a:pPr defTabSz="642938"/>
              <a:r>
                <a:rPr lang="en-US" sz="1600" b="1">
                  <a:solidFill>
                    <a:srgbClr val="AD73AC"/>
                  </a:solidFill>
                  <a:sym typeface="Gill Sans" charset="0"/>
                </a:rPr>
                <a:t>  Sequencing</a:t>
              </a:r>
              <a:endParaRPr lang="en-US" sz="1600" b="1">
                <a:solidFill>
                  <a:srgbClr val="616161"/>
                </a:solidFill>
                <a:sym typeface="Gill Sans" charset="0"/>
              </a:endParaRPr>
            </a:p>
          </p:txBody>
        </p:sp>
        <p:pic>
          <p:nvPicPr>
            <p:cNvPr id="125967" name="Picture 3" descr="G:\Photos\Renderings_Storm\Storm_Machine\Print\jpg\withShadows\09-1211_Bruno_Render_Right_wLogo.jpg"/>
            <p:cNvPicPr>
              <a:picLocks noChangeAspect="1" noChangeArrowheads="1"/>
            </p:cNvPicPr>
            <p:nvPr/>
          </p:nvPicPr>
          <p:blipFill>
            <a:blip r:embed="rId5">
              <a:extLst>
                <a:ext uri="{28A0092B-C50C-407E-A947-70E740481C1C}">
                  <a14:useLocalDpi xmlns:a14="http://schemas.microsoft.com/office/drawing/2010/main" val="0"/>
                </a:ext>
              </a:extLst>
            </a:blip>
            <a:srcRect l="11348" t="20918" r="20497" b="10420"/>
            <a:stretch>
              <a:fillRect/>
            </a:stretch>
          </p:blipFill>
          <p:spPr bwMode="auto">
            <a:xfrm>
              <a:off x="1115" y="2611"/>
              <a:ext cx="613" cy="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8" name="Text Box 5"/>
            <p:cNvSpPr txBox="1">
              <a:spLocks noChangeArrowheads="1"/>
            </p:cNvSpPr>
            <p:nvPr/>
          </p:nvSpPr>
          <p:spPr bwMode="auto">
            <a:xfrm>
              <a:off x="2409" y="2564"/>
              <a:ext cx="2099" cy="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Perform sequencing</a:t>
              </a:r>
              <a:br>
                <a:rPr lang="en-US" sz="1200" b="1">
                  <a:latin typeface="Calibri" charset="0"/>
                  <a:sym typeface="Gill Sans" charset="0"/>
                </a:rPr>
              </a:br>
              <a:r>
                <a:rPr lang="en-US" sz="1200" b="1">
                  <a:latin typeface="Calibri" charset="0"/>
                  <a:sym typeface="Gill Sans" charset="0"/>
                </a:rPr>
                <a:t>Generate base calls</a:t>
              </a:r>
            </a:p>
            <a:p>
              <a:pPr eaLnBrk="1" hangingPunct="1">
                <a:buFont typeface="Arial" charset="0"/>
                <a:buNone/>
              </a:pPr>
              <a:endParaRPr lang="en-US" sz="600" b="1">
                <a:latin typeface="Calibri" charset="0"/>
                <a:sym typeface="Gill Sans" charset="0"/>
              </a:endParaRPr>
            </a:p>
          </p:txBody>
        </p:sp>
        <p:sp>
          <p:nvSpPr>
            <p:cNvPr id="125969" name="Oval 10"/>
            <p:cNvSpPr>
              <a:spLocks noChangeArrowheads="1"/>
            </p:cNvSpPr>
            <p:nvPr/>
          </p:nvSpPr>
          <p:spPr bwMode="auto">
            <a:xfrm>
              <a:off x="640" y="2412"/>
              <a:ext cx="199" cy="1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3</a:t>
              </a:r>
            </a:p>
          </p:txBody>
        </p:sp>
      </p:grpSp>
      <p:grpSp>
        <p:nvGrpSpPr>
          <p:cNvPr id="28677" name="Group 24"/>
          <p:cNvGrpSpPr>
            <a:grpSpLocks/>
          </p:cNvGrpSpPr>
          <p:nvPr/>
        </p:nvGrpSpPr>
        <p:grpSpPr bwMode="auto">
          <a:xfrm>
            <a:off x="1211263" y="4999038"/>
            <a:ext cx="6596062" cy="1158875"/>
            <a:chOff x="650" y="3162"/>
            <a:chExt cx="4155" cy="730"/>
          </a:xfrm>
        </p:grpSpPr>
        <p:sp>
          <p:nvSpPr>
            <p:cNvPr id="125959" name="Rounded Rectangle 19"/>
            <p:cNvSpPr>
              <a:spLocks noChangeArrowheads="1"/>
            </p:cNvSpPr>
            <p:nvPr/>
          </p:nvSpPr>
          <p:spPr bwMode="auto">
            <a:xfrm>
              <a:off x="742" y="3162"/>
              <a:ext cx="4063" cy="730"/>
            </a:xfrm>
            <a:prstGeom prst="roundRect">
              <a:avLst>
                <a:gd name="adj" fmla="val 4875"/>
              </a:avLst>
            </a:prstGeom>
            <a:solidFill>
              <a:schemeClr val="folHlink">
                <a:alpha val="25098"/>
              </a:schemeClr>
            </a:solidFill>
            <a:ln w="19050">
              <a:solidFill>
                <a:schemeClr val="folHlink"/>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0" name="Rounded Rectangle 34"/>
            <p:cNvSpPr>
              <a:spLocks noChangeArrowheads="1"/>
            </p:cNvSpPr>
            <p:nvPr/>
          </p:nvSpPr>
          <p:spPr bwMode="auto">
            <a:xfrm>
              <a:off x="742" y="3162"/>
              <a:ext cx="1471" cy="730"/>
            </a:xfrm>
            <a:prstGeom prst="roundRect">
              <a:avLst>
                <a:gd name="adj" fmla="val 4875"/>
              </a:avLst>
            </a:prstGeom>
            <a:solidFill>
              <a:schemeClr val="bg1"/>
            </a:solidFill>
            <a:ln w="19050">
              <a:solidFill>
                <a:schemeClr val="folHlink"/>
              </a:solidFill>
              <a:round/>
              <a:headEnd/>
              <a:tailEnd/>
            </a:ln>
          </p:spPr>
          <p:txBody>
            <a:bodyPr lIns="91397" tIns="45699" rIns="91397" bIns="45699"/>
            <a:lstStyle/>
            <a:p>
              <a:pPr defTabSz="642938"/>
              <a:r>
                <a:rPr lang="en-US" sz="1600" b="1">
                  <a:solidFill>
                    <a:schemeClr val="folHlink"/>
                  </a:solidFill>
                  <a:sym typeface="Gill Sans" charset="0"/>
                </a:rPr>
                <a:t>  Data Analysis</a:t>
              </a:r>
            </a:p>
          </p:txBody>
        </p:sp>
        <p:pic>
          <p:nvPicPr>
            <p:cNvPr id="125961" name="Picture 43" descr="100_Micr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4" y="3429"/>
              <a:ext cx="666" cy="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2" name="Text Box 5"/>
            <p:cNvSpPr txBox="1">
              <a:spLocks noChangeArrowheads="1"/>
            </p:cNvSpPr>
            <p:nvPr/>
          </p:nvSpPr>
          <p:spPr bwMode="auto">
            <a:xfrm>
              <a:off x="2409" y="3270"/>
              <a:ext cx="2099"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Images</a:t>
              </a:r>
            </a:p>
            <a:p>
              <a:pPr eaLnBrk="1" hangingPunct="1">
                <a:buFont typeface="Arial" charset="0"/>
                <a:buNone/>
              </a:pPr>
              <a:r>
                <a:rPr lang="en-US" sz="1200" b="1">
                  <a:latin typeface="Calibri" charset="0"/>
                  <a:sym typeface="Gill Sans" charset="0"/>
                </a:rPr>
                <a:t>Intensities</a:t>
              </a:r>
            </a:p>
            <a:p>
              <a:pPr eaLnBrk="1" hangingPunct="1">
                <a:buFont typeface="Arial" charset="0"/>
                <a:buNone/>
              </a:pPr>
              <a:r>
                <a:rPr lang="en-US" sz="1200" b="1">
                  <a:latin typeface="Calibri" charset="0"/>
                  <a:sym typeface="Gill Sans" charset="0"/>
                </a:rPr>
                <a:t>Reads</a:t>
              </a:r>
            </a:p>
            <a:p>
              <a:pPr eaLnBrk="1" hangingPunct="1">
                <a:buFont typeface="Arial" charset="0"/>
                <a:buNone/>
              </a:pPr>
              <a:r>
                <a:rPr lang="en-US" sz="1200" b="1">
                  <a:latin typeface="Calibri" charset="0"/>
                  <a:sym typeface="Gill Sans" charset="0"/>
                </a:rPr>
                <a:t>Alignments</a:t>
              </a:r>
            </a:p>
            <a:p>
              <a:pPr eaLnBrk="1" hangingPunct="1">
                <a:buFont typeface="Arial" charset="0"/>
                <a:buNone/>
              </a:pPr>
              <a:endParaRPr lang="en-US" sz="600" b="1">
                <a:latin typeface="Calibri" charset="0"/>
                <a:sym typeface="Gill Sans" charset="0"/>
              </a:endParaRPr>
            </a:p>
          </p:txBody>
        </p:sp>
        <p:sp>
          <p:nvSpPr>
            <p:cNvPr id="125963" name="Oval 10"/>
            <p:cNvSpPr>
              <a:spLocks noChangeArrowheads="1"/>
            </p:cNvSpPr>
            <p:nvPr/>
          </p:nvSpPr>
          <p:spPr bwMode="auto">
            <a:xfrm>
              <a:off x="650" y="3208"/>
              <a:ext cx="199" cy="1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4</a:t>
              </a:r>
            </a:p>
          </p:txBody>
        </p:sp>
      </p:grpSp>
      <p:pic>
        <p:nvPicPr>
          <p:cNvPr id="28678" name="Picture 5" descr="09-1211_Bruno_Render_Flow_Cell_Front_GraphicsPPT.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921" r="28380"/>
          <a:stretch>
            <a:fillRect/>
          </a:stretch>
        </p:blipFill>
        <p:spPr bwMode="auto">
          <a:xfrm>
            <a:off x="6678613" y="2727325"/>
            <a:ext cx="1049337"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8657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Mardis-f02-cl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98550" y="71438"/>
            <a:ext cx="7505700" cy="6813550"/>
          </a:xfrm>
        </p:spPr>
      </p:pic>
      <p:sp>
        <p:nvSpPr>
          <p:cNvPr id="5" name="4 CuadroTexto"/>
          <p:cNvSpPr txBox="1">
            <a:spLocks noChangeArrowheads="1"/>
          </p:cNvSpPr>
          <p:nvPr/>
        </p:nvSpPr>
        <p:spPr bwMode="auto">
          <a:xfrm>
            <a:off x="6372225" y="5949950"/>
            <a:ext cx="23764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Illumina Solexa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43"/>
          <p:cNvSpPr txBox="1">
            <a:spLocks noChangeArrowheads="1"/>
          </p:cNvSpPr>
          <p:nvPr/>
        </p:nvSpPr>
        <p:spPr bwMode="auto">
          <a:xfrm>
            <a:off x="371475" y="4389438"/>
            <a:ext cx="2085975" cy="3365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chemeClr val="accent2"/>
                </a:solidFill>
                <a:latin typeface="Calibri" charset="0"/>
              </a:rPr>
              <a:t>Library Preparation</a:t>
            </a:r>
          </a:p>
        </p:txBody>
      </p:sp>
      <p:grpSp>
        <p:nvGrpSpPr>
          <p:cNvPr id="128002" name="Group 405"/>
          <p:cNvGrpSpPr>
            <a:grpSpLocks/>
          </p:cNvGrpSpPr>
          <p:nvPr/>
        </p:nvGrpSpPr>
        <p:grpSpPr bwMode="auto">
          <a:xfrm>
            <a:off x="660400" y="1497013"/>
            <a:ext cx="1431925" cy="2092325"/>
            <a:chOff x="260" y="1020"/>
            <a:chExt cx="902" cy="1318"/>
          </a:xfrm>
        </p:grpSpPr>
        <p:sp>
          <p:nvSpPr>
            <p:cNvPr id="128332" name="Text Box 2"/>
            <p:cNvSpPr txBox="1">
              <a:spLocks noChangeArrowheads="1"/>
            </p:cNvSpPr>
            <p:nvPr/>
          </p:nvSpPr>
          <p:spPr bwMode="auto">
            <a:xfrm>
              <a:off x="260" y="1020"/>
              <a:ext cx="902"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latin typeface="Calibri" charset="0"/>
                </a:rPr>
                <a:t>DNA</a:t>
              </a:r>
              <a:br>
                <a:rPr lang="en-GB" sz="1600" b="1">
                  <a:latin typeface="Calibri" charset="0"/>
                </a:rPr>
              </a:br>
              <a:r>
                <a:rPr lang="en-GB" sz="1600" b="1">
                  <a:latin typeface="Calibri" charset="0"/>
                </a:rPr>
                <a:t>(0.1-5.0 </a:t>
              </a:r>
              <a:r>
                <a:rPr lang="el-GR" sz="1600" b="1">
                  <a:latin typeface="Calibri" charset="0"/>
                </a:rPr>
                <a:t>μ</a:t>
              </a:r>
              <a:r>
                <a:rPr lang="en-GB" sz="1600" b="1">
                  <a:latin typeface="Calibri" charset="0"/>
                </a:rPr>
                <a:t>g)</a:t>
              </a:r>
            </a:p>
          </p:txBody>
        </p:sp>
        <p:grpSp>
          <p:nvGrpSpPr>
            <p:cNvPr id="128333" name="Group 389"/>
            <p:cNvGrpSpPr>
              <a:grpSpLocks/>
            </p:cNvGrpSpPr>
            <p:nvPr/>
          </p:nvGrpSpPr>
          <p:grpSpPr bwMode="auto">
            <a:xfrm>
              <a:off x="642" y="1444"/>
              <a:ext cx="38" cy="894"/>
              <a:chOff x="642" y="1444"/>
              <a:chExt cx="38" cy="894"/>
            </a:xfrm>
          </p:grpSpPr>
          <p:sp>
            <p:nvSpPr>
              <p:cNvPr id="128334" name="Rectangle 45"/>
              <p:cNvSpPr>
                <a:spLocks noChangeArrowheads="1"/>
              </p:cNvSpPr>
              <p:nvPr/>
            </p:nvSpPr>
            <p:spPr bwMode="auto">
              <a:xfrm rot="5400000">
                <a:off x="554" y="1532"/>
                <a:ext cx="214" cy="38"/>
              </a:xfrm>
              <a:prstGeom prst="rect">
                <a:avLst/>
              </a:prstGeom>
              <a:solidFill>
                <a:schemeClr val="folHlink"/>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5" name="Rectangle 46"/>
              <p:cNvSpPr>
                <a:spLocks noChangeArrowheads="1"/>
              </p:cNvSpPr>
              <p:nvPr/>
            </p:nvSpPr>
            <p:spPr bwMode="auto">
              <a:xfrm rot="5400000">
                <a:off x="554" y="2212"/>
                <a:ext cx="214" cy="38"/>
              </a:xfrm>
              <a:prstGeom prst="rect">
                <a:avLst/>
              </a:prstGeom>
              <a:solidFill>
                <a:schemeClr val="accent2"/>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6" name="Rectangle 47"/>
              <p:cNvSpPr>
                <a:spLocks noChangeArrowheads="1"/>
              </p:cNvSpPr>
              <p:nvPr/>
            </p:nvSpPr>
            <p:spPr bwMode="auto">
              <a:xfrm rot="5400000">
                <a:off x="423" y="1877"/>
                <a:ext cx="475" cy="38"/>
              </a:xfrm>
              <a:prstGeom prst="rect">
                <a:avLst/>
              </a:prstGeom>
              <a:solidFill>
                <a:srgbClr val="969696"/>
              </a:solidFill>
              <a:ln w="9525">
                <a:solidFill>
                  <a:schemeClr val="tx1"/>
                </a:solidFill>
                <a:miter lim="800000"/>
                <a:headEnd/>
                <a:tailEnd/>
              </a:ln>
            </p:spPr>
            <p:txBody>
              <a:bodyPr rot="10800000" vert="eaVert" wrap="none" lIns="91435" tIns="45718" rIns="91435" bIns="45718" anchor="ctr"/>
              <a:lstStyle/>
              <a:p>
                <a:pPr algn="ctr"/>
                <a:endParaRPr lang="en-GB" sz="2800"/>
              </a:p>
            </p:txBody>
          </p:sp>
        </p:grpSp>
      </p:grpSp>
      <p:sp>
        <p:nvSpPr>
          <p:cNvPr id="12" name="Oval 134" descr="Dark downward diagonal"/>
          <p:cNvSpPr>
            <a:spLocks noChangeArrowheads="1"/>
          </p:cNvSpPr>
          <p:nvPr/>
        </p:nvSpPr>
        <p:spPr bwMode="auto">
          <a:xfrm rot="5400000">
            <a:off x="7068344" y="2212181"/>
            <a:ext cx="927100" cy="490538"/>
          </a:xfrm>
          <a:prstGeom prst="ellipse">
            <a:avLst/>
          </a:prstGeom>
          <a:pattFill prst="dkDnDiag">
            <a:fgClr>
              <a:schemeClr val="tx1"/>
            </a:fgClr>
            <a:bgClr>
              <a:srgbClr val="FFFFFF"/>
            </a:bgClr>
          </a:pattFill>
          <a:ln w="9525">
            <a:solidFill>
              <a:schemeClr val="tx2"/>
            </a:solidFill>
            <a:round/>
            <a:headEnd/>
            <a:tailEnd/>
          </a:ln>
        </p:spPr>
        <p:txBody>
          <a:bodyPr rot="10800000" vert="eaVert" wrap="none" lIns="91435" tIns="45718" rIns="91435" bIns="45718" anchor="ctr"/>
          <a:lstStyle/>
          <a:p>
            <a:pPr algn="ctr"/>
            <a:endParaRPr lang="en-GB" sz="2800"/>
          </a:p>
        </p:txBody>
      </p:sp>
      <p:grpSp>
        <p:nvGrpSpPr>
          <p:cNvPr id="13" name="Group 135"/>
          <p:cNvGrpSpPr>
            <a:grpSpLocks/>
          </p:cNvGrpSpPr>
          <p:nvPr/>
        </p:nvGrpSpPr>
        <p:grpSpPr bwMode="auto">
          <a:xfrm>
            <a:off x="7531100" y="1206500"/>
            <a:ext cx="101600" cy="877888"/>
            <a:chOff x="4742" y="545"/>
            <a:chExt cx="64" cy="553"/>
          </a:xfrm>
        </p:grpSpPr>
        <p:grpSp>
          <p:nvGrpSpPr>
            <p:cNvPr id="128322" name="Group 136"/>
            <p:cNvGrpSpPr>
              <a:grpSpLocks/>
            </p:cNvGrpSpPr>
            <p:nvPr/>
          </p:nvGrpSpPr>
          <p:grpSpPr bwMode="auto">
            <a:xfrm rot="5400000">
              <a:off x="4635" y="652"/>
              <a:ext cx="277" cy="64"/>
              <a:chOff x="464" y="2072"/>
              <a:chExt cx="640" cy="152"/>
            </a:xfrm>
          </p:grpSpPr>
          <p:sp>
            <p:nvSpPr>
              <p:cNvPr id="128328" name="Oval 137"/>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9" name="Oval 138"/>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0" name="Oval 139"/>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1" name="Oval 140"/>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323" name="Group 141"/>
            <p:cNvGrpSpPr>
              <a:grpSpLocks/>
            </p:cNvGrpSpPr>
            <p:nvPr/>
          </p:nvGrpSpPr>
          <p:grpSpPr bwMode="auto">
            <a:xfrm rot="5400000">
              <a:off x="4636" y="928"/>
              <a:ext cx="276" cy="64"/>
              <a:chOff x="464" y="2072"/>
              <a:chExt cx="640" cy="152"/>
            </a:xfrm>
          </p:grpSpPr>
          <p:sp>
            <p:nvSpPr>
              <p:cNvPr id="128324" name="Oval 142"/>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5" name="Oval 143"/>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6" name="Oval 144"/>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7" name="Oval 145"/>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24" name="Group 269"/>
          <p:cNvGrpSpPr>
            <a:grpSpLocks/>
          </p:cNvGrpSpPr>
          <p:nvPr/>
        </p:nvGrpSpPr>
        <p:grpSpPr bwMode="auto">
          <a:xfrm rot="16200000" flipH="1">
            <a:off x="7200107" y="2510631"/>
            <a:ext cx="1720850" cy="919163"/>
            <a:chOff x="1864" y="3008"/>
            <a:chExt cx="1336" cy="784"/>
          </a:xfrm>
        </p:grpSpPr>
        <p:grpSp>
          <p:nvGrpSpPr>
            <p:cNvPr id="128315" name="Group 270"/>
            <p:cNvGrpSpPr>
              <a:grpSpLocks/>
            </p:cNvGrpSpPr>
            <p:nvPr/>
          </p:nvGrpSpPr>
          <p:grpSpPr bwMode="auto">
            <a:xfrm>
              <a:off x="1944" y="3008"/>
              <a:ext cx="1256" cy="760"/>
              <a:chOff x="1888" y="1344"/>
              <a:chExt cx="2640" cy="2168"/>
            </a:xfrm>
          </p:grpSpPr>
          <p:sp>
            <p:nvSpPr>
              <p:cNvPr id="128317" name="Line 271"/>
              <p:cNvSpPr>
                <a:spLocks noChangeShapeType="1"/>
              </p:cNvSpPr>
              <p:nvPr/>
            </p:nvSpPr>
            <p:spPr bwMode="auto">
              <a:xfrm flipH="1" flipV="1">
                <a:off x="1888" y="1344"/>
                <a:ext cx="2616" cy="2160"/>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18" name="Line 272"/>
              <p:cNvSpPr>
                <a:spLocks noChangeShapeType="1"/>
              </p:cNvSpPr>
              <p:nvPr/>
            </p:nvSpPr>
            <p:spPr bwMode="auto">
              <a:xfrm flipH="1" flipV="1">
                <a:off x="3544" y="2432"/>
                <a:ext cx="960" cy="1064"/>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19" name="Line 273"/>
              <p:cNvSpPr>
                <a:spLocks noChangeShapeType="1"/>
              </p:cNvSpPr>
              <p:nvPr/>
            </p:nvSpPr>
            <p:spPr bwMode="auto">
              <a:xfrm flipH="1" flipV="1">
                <a:off x="3888" y="2472"/>
                <a:ext cx="640" cy="1040"/>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20" name="Line 274"/>
              <p:cNvSpPr>
                <a:spLocks noChangeShapeType="1"/>
              </p:cNvSpPr>
              <p:nvPr/>
            </p:nvSpPr>
            <p:spPr bwMode="auto">
              <a:xfrm flipH="1" flipV="1">
                <a:off x="3600" y="2960"/>
                <a:ext cx="912" cy="544"/>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28321" name="Line 275"/>
              <p:cNvSpPr>
                <a:spLocks noChangeShapeType="1"/>
              </p:cNvSpPr>
              <p:nvPr/>
            </p:nvSpPr>
            <p:spPr bwMode="auto">
              <a:xfrm flipH="1" flipV="1">
                <a:off x="4088" y="2528"/>
                <a:ext cx="424" cy="968"/>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it-IT"/>
              </a:p>
            </p:txBody>
          </p:sp>
        </p:grpSp>
        <p:sp>
          <p:nvSpPr>
            <p:cNvPr id="128316" name="Line 276"/>
            <p:cNvSpPr>
              <a:spLocks noChangeShapeType="1"/>
            </p:cNvSpPr>
            <p:nvPr/>
          </p:nvSpPr>
          <p:spPr bwMode="auto">
            <a:xfrm>
              <a:off x="1864" y="3072"/>
              <a:ext cx="0" cy="720"/>
            </a:xfrm>
            <a:prstGeom prst="line">
              <a:avLst/>
            </a:prstGeom>
            <a:noFill/>
            <a:ln w="28575">
              <a:solidFill>
                <a:schemeClr val="hlink"/>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grpSp>
      <p:grpSp>
        <p:nvGrpSpPr>
          <p:cNvPr id="32" name="Group 277"/>
          <p:cNvGrpSpPr>
            <a:grpSpLocks/>
          </p:cNvGrpSpPr>
          <p:nvPr/>
        </p:nvGrpSpPr>
        <p:grpSpPr bwMode="auto">
          <a:xfrm>
            <a:off x="473075" y="4953000"/>
            <a:ext cx="600075" cy="815975"/>
            <a:chOff x="224" y="3077"/>
            <a:chExt cx="378" cy="514"/>
          </a:xfrm>
        </p:grpSpPr>
        <p:graphicFrame>
          <p:nvGraphicFramePr>
            <p:cNvPr id="128313" name="Object 278"/>
            <p:cNvGraphicFramePr>
              <a:graphicFrameLocks noChangeAspect="1"/>
            </p:cNvGraphicFramePr>
            <p:nvPr/>
          </p:nvGraphicFramePr>
          <p:xfrm>
            <a:off x="241" y="3267"/>
            <a:ext cx="361" cy="324"/>
          </p:xfrm>
          <a:graphic>
            <a:graphicData uri="http://schemas.openxmlformats.org/presentationml/2006/ole">
              <mc:AlternateContent xmlns:mc="http://schemas.openxmlformats.org/markup-compatibility/2006">
                <mc:Choice xmlns:v="urn:schemas-microsoft-com:vml" Requires="v">
                  <p:oleObj name="Photo Editor Photo" r:id="rId3" imgW="1325995" imgH="1135478" progId="">
                    <p:embed/>
                  </p:oleObj>
                </mc:Choice>
                <mc:Fallback>
                  <p:oleObj name="Photo Editor Photo" r:id="rId3" imgW="1325995" imgH="1135478" progId="">
                    <p:embed/>
                    <p:pic>
                      <p:nvPicPr>
                        <p:cNvPr id="0" name="Object 2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 y="3267"/>
                          <a:ext cx="361"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4" name="Text Box 279"/>
            <p:cNvSpPr txBox="1">
              <a:spLocks noChangeArrowheads="1"/>
            </p:cNvSpPr>
            <p:nvPr/>
          </p:nvSpPr>
          <p:spPr bwMode="auto">
            <a:xfrm>
              <a:off x="224"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1</a:t>
              </a:r>
            </a:p>
          </p:txBody>
        </p:sp>
      </p:grpSp>
      <p:grpSp>
        <p:nvGrpSpPr>
          <p:cNvPr id="35" name="Group 883"/>
          <p:cNvGrpSpPr>
            <a:grpSpLocks/>
          </p:cNvGrpSpPr>
          <p:nvPr/>
        </p:nvGrpSpPr>
        <p:grpSpPr bwMode="auto">
          <a:xfrm>
            <a:off x="1077913" y="4953000"/>
            <a:ext cx="4802187" cy="822325"/>
            <a:chOff x="677" y="3245"/>
            <a:chExt cx="3025" cy="518"/>
          </a:xfrm>
        </p:grpSpPr>
        <p:grpSp>
          <p:nvGrpSpPr>
            <p:cNvPr id="128293" name="Group 280"/>
            <p:cNvGrpSpPr>
              <a:grpSpLocks/>
            </p:cNvGrpSpPr>
            <p:nvPr/>
          </p:nvGrpSpPr>
          <p:grpSpPr bwMode="auto">
            <a:xfrm>
              <a:off x="677" y="3245"/>
              <a:ext cx="380" cy="515"/>
              <a:chOff x="597" y="3077"/>
              <a:chExt cx="380" cy="515"/>
            </a:xfrm>
          </p:grpSpPr>
          <p:graphicFrame>
            <p:nvGraphicFramePr>
              <p:cNvPr id="128311" name="Object 281"/>
              <p:cNvGraphicFramePr>
                <a:graphicFrameLocks noChangeAspect="1"/>
              </p:cNvGraphicFramePr>
              <p:nvPr/>
            </p:nvGraphicFramePr>
            <p:xfrm>
              <a:off x="616" y="3268"/>
              <a:ext cx="361" cy="324"/>
            </p:xfrm>
            <a:graphic>
              <a:graphicData uri="http://schemas.openxmlformats.org/presentationml/2006/ole">
                <mc:AlternateContent xmlns:mc="http://schemas.openxmlformats.org/markup-compatibility/2006">
                  <mc:Choice xmlns:v="urn:schemas-microsoft-com:vml" Requires="v">
                    <p:oleObj name="Photo Editor Photo" r:id="rId5" imgW="1325995" imgH="1135478" progId="">
                      <p:embed/>
                    </p:oleObj>
                  </mc:Choice>
                  <mc:Fallback>
                    <p:oleObj name="Photo Editor Photo" r:id="rId5" imgW="1325995" imgH="1135478" progId="">
                      <p:embed/>
                      <p:pic>
                        <p:nvPicPr>
                          <p:cNvPr id="0" name="Object 2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 y="3268"/>
                            <a:ext cx="361"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2" name="Text Box 282"/>
              <p:cNvSpPr txBox="1">
                <a:spLocks noChangeArrowheads="1"/>
              </p:cNvSpPr>
              <p:nvPr/>
            </p:nvSpPr>
            <p:spPr bwMode="auto">
              <a:xfrm>
                <a:off x="597"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2</a:t>
                </a:r>
              </a:p>
            </p:txBody>
          </p:sp>
        </p:grpSp>
        <p:grpSp>
          <p:nvGrpSpPr>
            <p:cNvPr id="128294" name="Group 283"/>
            <p:cNvGrpSpPr>
              <a:grpSpLocks/>
            </p:cNvGrpSpPr>
            <p:nvPr/>
          </p:nvGrpSpPr>
          <p:grpSpPr bwMode="auto">
            <a:xfrm>
              <a:off x="1055" y="3245"/>
              <a:ext cx="2647" cy="518"/>
              <a:chOff x="975" y="3077"/>
              <a:chExt cx="2647" cy="518"/>
            </a:xfrm>
          </p:grpSpPr>
          <p:grpSp>
            <p:nvGrpSpPr>
              <p:cNvPr id="128295" name="Group 284"/>
              <p:cNvGrpSpPr>
                <a:grpSpLocks/>
              </p:cNvGrpSpPr>
              <p:nvPr/>
            </p:nvGrpSpPr>
            <p:grpSpPr bwMode="auto">
              <a:xfrm>
                <a:off x="975" y="3077"/>
                <a:ext cx="376" cy="514"/>
                <a:chOff x="975" y="3077"/>
                <a:chExt cx="376" cy="514"/>
              </a:xfrm>
            </p:grpSpPr>
            <p:graphicFrame>
              <p:nvGraphicFramePr>
                <p:cNvPr id="128309" name="Object 285"/>
                <p:cNvGraphicFramePr>
                  <a:graphicFrameLocks noChangeAspect="1"/>
                </p:cNvGraphicFramePr>
                <p:nvPr/>
              </p:nvGraphicFramePr>
              <p:xfrm>
                <a:off x="991" y="3267"/>
                <a:ext cx="360" cy="324"/>
              </p:xfrm>
              <a:graphic>
                <a:graphicData uri="http://schemas.openxmlformats.org/presentationml/2006/ole">
                  <mc:AlternateContent xmlns:mc="http://schemas.openxmlformats.org/markup-compatibility/2006">
                    <mc:Choice xmlns:v="urn:schemas-microsoft-com:vml" Requires="v">
                      <p:oleObj name="Photo Editor Photo" r:id="rId7" imgW="1325995" imgH="1135478" progId="">
                        <p:embed/>
                      </p:oleObj>
                    </mc:Choice>
                    <mc:Fallback>
                      <p:oleObj name="Photo Editor Photo" r:id="rId7" imgW="1325995" imgH="1135478" progId="">
                        <p:embed/>
                        <p:pic>
                          <p:nvPicPr>
                            <p:cNvPr id="0" name="Object 2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 y="3267"/>
                              <a:ext cx="360" cy="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0" name="Text Box 286"/>
                <p:cNvSpPr txBox="1">
                  <a:spLocks noChangeArrowheads="1"/>
                </p:cNvSpPr>
                <p:nvPr/>
              </p:nvSpPr>
              <p:spPr bwMode="auto">
                <a:xfrm>
                  <a:off x="975"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3</a:t>
                  </a:r>
                </a:p>
              </p:txBody>
            </p:sp>
          </p:grpSp>
          <p:graphicFrame>
            <p:nvGraphicFramePr>
              <p:cNvPr id="128296" name="Object 287"/>
              <p:cNvGraphicFramePr>
                <a:graphicFrameLocks noChangeAspect="1"/>
              </p:cNvGraphicFramePr>
              <p:nvPr/>
            </p:nvGraphicFramePr>
            <p:xfrm>
              <a:off x="2511" y="3268"/>
              <a:ext cx="360" cy="325"/>
            </p:xfrm>
            <a:graphic>
              <a:graphicData uri="http://schemas.openxmlformats.org/presentationml/2006/ole">
                <mc:AlternateContent xmlns:mc="http://schemas.openxmlformats.org/markup-compatibility/2006">
                  <mc:Choice xmlns:v="urn:schemas-microsoft-com:vml" Requires="v">
                    <p:oleObj name="Photo Editor Photo" r:id="rId9" imgW="1325995" imgH="1135478" progId="">
                      <p:embed/>
                    </p:oleObj>
                  </mc:Choice>
                  <mc:Fallback>
                    <p:oleObj name="Photo Editor Photo" r:id="rId9" imgW="1325995" imgH="1135478" progId="">
                      <p:embed/>
                      <p:pic>
                        <p:nvPicPr>
                          <p:cNvPr id="0" name="Object 28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1" y="3268"/>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7" name="Text Box 288"/>
              <p:cNvSpPr txBox="1">
                <a:spLocks noChangeArrowheads="1"/>
              </p:cNvSpPr>
              <p:nvPr/>
            </p:nvSpPr>
            <p:spPr bwMode="auto">
              <a:xfrm>
                <a:off x="2489"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7</a:t>
                </a:r>
              </a:p>
            </p:txBody>
          </p:sp>
          <p:graphicFrame>
            <p:nvGraphicFramePr>
              <p:cNvPr id="128298" name="Object 289"/>
              <p:cNvGraphicFramePr>
                <a:graphicFrameLocks noChangeAspect="1"/>
              </p:cNvGraphicFramePr>
              <p:nvPr/>
            </p:nvGraphicFramePr>
            <p:xfrm>
              <a:off x="2886" y="3268"/>
              <a:ext cx="361" cy="325"/>
            </p:xfrm>
            <a:graphic>
              <a:graphicData uri="http://schemas.openxmlformats.org/presentationml/2006/ole">
                <mc:AlternateContent xmlns:mc="http://schemas.openxmlformats.org/markup-compatibility/2006">
                  <mc:Choice xmlns:v="urn:schemas-microsoft-com:vml" Requires="v">
                    <p:oleObj name="Photo Editor Photo" r:id="rId11" imgW="1325995" imgH="1135478" progId="">
                      <p:embed/>
                    </p:oleObj>
                  </mc:Choice>
                  <mc:Fallback>
                    <p:oleObj name="Photo Editor Photo" r:id="rId11" imgW="1325995" imgH="1135478" progId="">
                      <p:embed/>
                      <p:pic>
                        <p:nvPicPr>
                          <p:cNvPr id="0" name="Object 28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6" y="3268"/>
                            <a:ext cx="361"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9" name="Text Box 290"/>
              <p:cNvSpPr txBox="1">
                <a:spLocks noChangeArrowheads="1"/>
              </p:cNvSpPr>
              <p:nvPr/>
            </p:nvSpPr>
            <p:spPr bwMode="auto">
              <a:xfrm>
                <a:off x="2868"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8</a:t>
                </a:r>
              </a:p>
            </p:txBody>
          </p:sp>
          <p:graphicFrame>
            <p:nvGraphicFramePr>
              <p:cNvPr id="128300" name="Object 291"/>
              <p:cNvGraphicFramePr>
                <a:graphicFrameLocks noChangeAspect="1"/>
              </p:cNvGraphicFramePr>
              <p:nvPr/>
            </p:nvGraphicFramePr>
            <p:xfrm>
              <a:off x="3261" y="3268"/>
              <a:ext cx="361" cy="325"/>
            </p:xfrm>
            <a:graphic>
              <a:graphicData uri="http://schemas.openxmlformats.org/presentationml/2006/ole">
                <mc:AlternateContent xmlns:mc="http://schemas.openxmlformats.org/markup-compatibility/2006">
                  <mc:Choice xmlns:v="urn:schemas-microsoft-com:vml" Requires="v">
                    <p:oleObj name="Photo Editor Photo" r:id="rId13" imgW="1325995" imgH="1135478" progId="">
                      <p:embed/>
                    </p:oleObj>
                  </mc:Choice>
                  <mc:Fallback>
                    <p:oleObj name="Photo Editor Photo" r:id="rId13" imgW="1325995" imgH="1135478" progId="">
                      <p:embed/>
                      <p:pic>
                        <p:nvPicPr>
                          <p:cNvPr id="0" name="Object 2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1" y="3268"/>
                            <a:ext cx="361"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1" name="Text Box 292"/>
              <p:cNvSpPr txBox="1">
                <a:spLocks noChangeArrowheads="1"/>
              </p:cNvSpPr>
              <p:nvPr/>
            </p:nvSpPr>
            <p:spPr bwMode="auto">
              <a:xfrm>
                <a:off x="3243"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9</a:t>
                </a:r>
              </a:p>
            </p:txBody>
          </p:sp>
          <p:grpSp>
            <p:nvGrpSpPr>
              <p:cNvPr id="128302" name="Group 293"/>
              <p:cNvGrpSpPr>
                <a:grpSpLocks/>
              </p:cNvGrpSpPr>
              <p:nvPr/>
            </p:nvGrpSpPr>
            <p:grpSpPr bwMode="auto">
              <a:xfrm>
                <a:off x="1351" y="3077"/>
                <a:ext cx="379" cy="518"/>
                <a:chOff x="1351" y="3077"/>
                <a:chExt cx="379" cy="518"/>
              </a:xfrm>
            </p:grpSpPr>
            <p:graphicFrame>
              <p:nvGraphicFramePr>
                <p:cNvPr id="128307" name="Object 294"/>
                <p:cNvGraphicFramePr>
                  <a:graphicFrameLocks noChangeAspect="1"/>
                </p:cNvGraphicFramePr>
                <p:nvPr/>
              </p:nvGraphicFramePr>
              <p:xfrm>
                <a:off x="1370" y="3270"/>
                <a:ext cx="360" cy="325"/>
              </p:xfrm>
              <a:graphic>
                <a:graphicData uri="http://schemas.openxmlformats.org/presentationml/2006/ole">
                  <mc:AlternateContent xmlns:mc="http://schemas.openxmlformats.org/markup-compatibility/2006">
                    <mc:Choice xmlns:v="urn:schemas-microsoft-com:vml" Requires="v">
                      <p:oleObj name="Photo Editor Photo" r:id="rId15" imgW="1325995" imgH="1135478" progId="">
                        <p:embed/>
                      </p:oleObj>
                    </mc:Choice>
                    <mc:Fallback>
                      <p:oleObj name="Photo Editor Photo" r:id="rId15" imgW="1325995" imgH="1135478" progId="">
                        <p:embed/>
                        <p:pic>
                          <p:nvPicPr>
                            <p:cNvPr id="0" name="Object 29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0"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8" name="Text Box 295"/>
                <p:cNvSpPr txBox="1">
                  <a:spLocks noChangeArrowheads="1"/>
                </p:cNvSpPr>
                <p:nvPr/>
              </p:nvSpPr>
              <p:spPr bwMode="auto">
                <a:xfrm>
                  <a:off x="1351"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4</a:t>
                  </a:r>
                </a:p>
              </p:txBody>
            </p:sp>
          </p:grpSp>
          <p:graphicFrame>
            <p:nvGraphicFramePr>
              <p:cNvPr id="128303" name="Object 296"/>
              <p:cNvGraphicFramePr>
                <a:graphicFrameLocks noChangeAspect="1"/>
              </p:cNvGraphicFramePr>
              <p:nvPr/>
            </p:nvGraphicFramePr>
            <p:xfrm>
              <a:off x="1747" y="3270"/>
              <a:ext cx="360" cy="325"/>
            </p:xfrm>
            <a:graphic>
              <a:graphicData uri="http://schemas.openxmlformats.org/presentationml/2006/ole">
                <mc:AlternateContent xmlns:mc="http://schemas.openxmlformats.org/markup-compatibility/2006">
                  <mc:Choice xmlns:v="urn:schemas-microsoft-com:vml" Requires="v">
                    <p:oleObj name="Photo Editor Photo" r:id="rId17" imgW="1325995" imgH="1135478" progId="">
                      <p:embed/>
                    </p:oleObj>
                  </mc:Choice>
                  <mc:Fallback>
                    <p:oleObj name="Photo Editor Photo" r:id="rId17" imgW="1325995" imgH="1135478" progId="">
                      <p:embed/>
                      <p:pic>
                        <p:nvPicPr>
                          <p:cNvPr id="0" name="Object 29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47"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4" name="Text Box 297"/>
              <p:cNvSpPr txBox="1">
                <a:spLocks noChangeArrowheads="1"/>
              </p:cNvSpPr>
              <p:nvPr/>
            </p:nvSpPr>
            <p:spPr bwMode="auto">
              <a:xfrm>
                <a:off x="1729"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5</a:t>
                </a:r>
              </a:p>
            </p:txBody>
          </p:sp>
          <p:graphicFrame>
            <p:nvGraphicFramePr>
              <p:cNvPr id="128305" name="Object 298"/>
              <p:cNvGraphicFramePr>
                <a:graphicFrameLocks noChangeAspect="1"/>
              </p:cNvGraphicFramePr>
              <p:nvPr/>
            </p:nvGraphicFramePr>
            <p:xfrm>
              <a:off x="2123" y="3270"/>
              <a:ext cx="360" cy="325"/>
            </p:xfrm>
            <a:graphic>
              <a:graphicData uri="http://schemas.openxmlformats.org/presentationml/2006/ole">
                <mc:AlternateContent xmlns:mc="http://schemas.openxmlformats.org/markup-compatibility/2006">
                  <mc:Choice xmlns:v="urn:schemas-microsoft-com:vml" Requires="v">
                    <p:oleObj name="Photo Editor Photo" r:id="rId19" imgW="1325995" imgH="1135478" progId="">
                      <p:embed/>
                    </p:oleObj>
                  </mc:Choice>
                  <mc:Fallback>
                    <p:oleObj name="Photo Editor Photo" r:id="rId19" imgW="1325995" imgH="1135478" progId="">
                      <p:embed/>
                      <p:pic>
                        <p:nvPicPr>
                          <p:cNvPr id="0" name="Object 29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23" y="3270"/>
                            <a:ext cx="360" cy="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6" name="Text Box 299"/>
              <p:cNvSpPr txBox="1">
                <a:spLocks noChangeArrowheads="1"/>
              </p:cNvSpPr>
              <p:nvPr/>
            </p:nvSpPr>
            <p:spPr bwMode="auto">
              <a:xfrm>
                <a:off x="2102" y="3077"/>
                <a:ext cx="18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6</a:t>
                </a:r>
              </a:p>
            </p:txBody>
          </p:sp>
        </p:grpSp>
      </p:grpSp>
      <p:sp>
        <p:nvSpPr>
          <p:cNvPr id="128008" name="Oval 305"/>
          <p:cNvSpPr>
            <a:spLocks noChangeArrowheads="1"/>
          </p:cNvSpPr>
          <p:nvPr/>
        </p:nvSpPr>
        <p:spPr bwMode="auto">
          <a:xfrm>
            <a:off x="635000" y="5313363"/>
            <a:ext cx="111125" cy="114300"/>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09" name="Oval 306"/>
          <p:cNvSpPr>
            <a:spLocks noChangeArrowheads="1"/>
          </p:cNvSpPr>
          <p:nvPr/>
        </p:nvSpPr>
        <p:spPr bwMode="auto">
          <a:xfrm>
            <a:off x="1217613" y="5314950"/>
            <a:ext cx="109537" cy="114300"/>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0" name="Oval 307"/>
          <p:cNvSpPr>
            <a:spLocks noChangeArrowheads="1"/>
          </p:cNvSpPr>
          <p:nvPr/>
        </p:nvSpPr>
        <p:spPr bwMode="auto">
          <a:xfrm>
            <a:off x="1825625" y="5303838"/>
            <a:ext cx="109538"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1" name="Oval 308"/>
          <p:cNvSpPr>
            <a:spLocks noChangeArrowheads="1"/>
          </p:cNvSpPr>
          <p:nvPr/>
        </p:nvSpPr>
        <p:spPr bwMode="auto">
          <a:xfrm>
            <a:off x="4225925" y="5308600"/>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2" name="Oval 309"/>
          <p:cNvSpPr>
            <a:spLocks noChangeArrowheads="1"/>
          </p:cNvSpPr>
          <p:nvPr/>
        </p:nvSpPr>
        <p:spPr bwMode="auto">
          <a:xfrm>
            <a:off x="4841875" y="5316538"/>
            <a:ext cx="111125"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3" name="Oval 310"/>
          <p:cNvSpPr>
            <a:spLocks noChangeArrowheads="1"/>
          </p:cNvSpPr>
          <p:nvPr/>
        </p:nvSpPr>
        <p:spPr bwMode="auto">
          <a:xfrm>
            <a:off x="5419725" y="5318125"/>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4" name="Oval 311"/>
          <p:cNvSpPr>
            <a:spLocks noChangeArrowheads="1"/>
          </p:cNvSpPr>
          <p:nvPr/>
        </p:nvSpPr>
        <p:spPr bwMode="auto">
          <a:xfrm>
            <a:off x="2424113" y="5319713"/>
            <a:ext cx="109537" cy="115887"/>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5" name="Oval 312"/>
          <p:cNvSpPr>
            <a:spLocks noChangeArrowheads="1"/>
          </p:cNvSpPr>
          <p:nvPr/>
        </p:nvSpPr>
        <p:spPr bwMode="auto">
          <a:xfrm>
            <a:off x="3025775" y="5308600"/>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6" name="Oval 313"/>
          <p:cNvSpPr>
            <a:spLocks noChangeArrowheads="1"/>
          </p:cNvSpPr>
          <p:nvPr/>
        </p:nvSpPr>
        <p:spPr bwMode="auto">
          <a:xfrm>
            <a:off x="3622675" y="5305425"/>
            <a:ext cx="109538" cy="115888"/>
          </a:xfrm>
          <a:prstGeom prst="ellipse">
            <a:avLst/>
          </a:pr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lIns="91435" tIns="45718" rIns="91435" bIns="45718" anchor="ctr"/>
          <a:lstStyle/>
          <a:p>
            <a:pPr algn="ctr"/>
            <a:endParaRPr lang="en-GB" sz="2800"/>
          </a:p>
        </p:txBody>
      </p:sp>
      <p:grpSp>
        <p:nvGrpSpPr>
          <p:cNvPr id="67" name="Group 315"/>
          <p:cNvGrpSpPr>
            <a:grpSpLocks/>
          </p:cNvGrpSpPr>
          <p:nvPr/>
        </p:nvGrpSpPr>
        <p:grpSpPr bwMode="auto">
          <a:xfrm>
            <a:off x="6626225" y="5283200"/>
            <a:ext cx="1982788" cy="244475"/>
            <a:chOff x="4421" y="3781"/>
            <a:chExt cx="1249" cy="154"/>
          </a:xfrm>
        </p:grpSpPr>
        <p:sp>
          <p:nvSpPr>
            <p:cNvPr id="128291" name="Rectangle 316"/>
            <p:cNvSpPr>
              <a:spLocks noChangeArrowheads="1"/>
            </p:cNvSpPr>
            <p:nvPr/>
          </p:nvSpPr>
          <p:spPr bwMode="auto">
            <a:xfrm>
              <a:off x="4446" y="3813"/>
              <a:ext cx="1005" cy="9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nchor="ctr"/>
            <a:lstStyle/>
            <a:p>
              <a:pPr algn="ctr"/>
              <a:endParaRPr lang="en-GB" sz="2800"/>
            </a:p>
          </p:txBody>
        </p:sp>
        <p:sp>
          <p:nvSpPr>
            <p:cNvPr id="128292" name="Text Box 317"/>
            <p:cNvSpPr txBox="1">
              <a:spLocks noChangeArrowheads="1"/>
            </p:cNvSpPr>
            <p:nvPr/>
          </p:nvSpPr>
          <p:spPr bwMode="auto">
            <a:xfrm>
              <a:off x="4421" y="3781"/>
              <a:ext cx="1249"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000" b="1">
                  <a:solidFill>
                    <a:srgbClr val="00FF00"/>
                  </a:solidFill>
                  <a:latin typeface="Calibri" charset="0"/>
                </a:rPr>
                <a:t>T</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00FF00"/>
                  </a:solidFill>
                  <a:latin typeface="Calibri" charset="0"/>
                </a:rPr>
                <a:t>T</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FF3300"/>
                  </a:solidFill>
                  <a:latin typeface="Calibri" charset="0"/>
                </a:rPr>
                <a:t>C</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00FF00"/>
                  </a:solidFill>
                  <a:latin typeface="Calibri" charset="0"/>
                </a:rPr>
                <a:t>T </a:t>
              </a:r>
              <a:r>
                <a:rPr lang="en-GB" sz="1000" b="1">
                  <a:solidFill>
                    <a:schemeClr val="folHlink"/>
                  </a:solidFill>
                  <a:latin typeface="Calibri" charset="0"/>
                </a:rPr>
                <a:t>…</a:t>
              </a:r>
            </a:p>
          </p:txBody>
        </p:sp>
      </p:grpSp>
      <p:sp>
        <p:nvSpPr>
          <p:cNvPr id="128018" name="Rectangle 371"/>
          <p:cNvSpPr>
            <a:spLocks noGrp="1" noChangeArrowheads="1"/>
          </p:cNvSpPr>
          <p:nvPr>
            <p:ph type="title"/>
          </p:nvPr>
        </p:nvSpPr>
        <p:spPr>
          <a:xfrm>
            <a:off x="457200" y="188913"/>
            <a:ext cx="8229600" cy="1143000"/>
          </a:xfrm>
        </p:spPr>
        <p:txBody>
          <a:bodyPr/>
          <a:lstStyle/>
          <a:p>
            <a:r>
              <a:rPr lang="en-GB" sz="2400">
                <a:latin typeface="Arial" charset="0"/>
              </a:rPr>
              <a:t>Illumina Sequencing Technology Workflow</a:t>
            </a:r>
          </a:p>
        </p:txBody>
      </p:sp>
      <p:grpSp>
        <p:nvGrpSpPr>
          <p:cNvPr id="71" name="Group 391"/>
          <p:cNvGrpSpPr>
            <a:grpSpLocks/>
          </p:cNvGrpSpPr>
          <p:nvPr/>
        </p:nvGrpSpPr>
        <p:grpSpPr bwMode="auto">
          <a:xfrm>
            <a:off x="6503988" y="1993900"/>
            <a:ext cx="650875" cy="1643063"/>
            <a:chOff x="265" y="1600"/>
            <a:chExt cx="719" cy="1815"/>
          </a:xfrm>
        </p:grpSpPr>
        <p:sp>
          <p:nvSpPr>
            <p:cNvPr id="128278" name="Oval 392"/>
            <p:cNvSpPr>
              <a:spLocks noChangeArrowheads="1"/>
            </p:cNvSpPr>
            <p:nvPr/>
          </p:nvSpPr>
          <p:spPr bwMode="auto">
            <a:xfrm rot="5400000">
              <a:off x="860" y="2229"/>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79" name="Text Box 393"/>
            <p:cNvSpPr txBox="1">
              <a:spLocks noChangeArrowheads="1"/>
            </p:cNvSpPr>
            <p:nvPr/>
          </p:nvSpPr>
          <p:spPr bwMode="auto">
            <a:xfrm>
              <a:off x="449" y="1860"/>
              <a:ext cx="284" cy="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solidFill>
                    <a:schemeClr val="bg1"/>
                  </a:solidFill>
                  <a:latin typeface="Calibri" charset="0"/>
                </a:rPr>
                <a:t>C</a:t>
              </a:r>
            </a:p>
          </p:txBody>
        </p:sp>
        <p:sp>
          <p:nvSpPr>
            <p:cNvPr id="128280" name="Oval 394"/>
            <p:cNvSpPr>
              <a:spLocks noChangeArrowheads="1"/>
            </p:cNvSpPr>
            <p:nvPr/>
          </p:nvSpPr>
          <p:spPr bwMode="auto">
            <a:xfrm rot="5400000">
              <a:off x="473" y="3291"/>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1" name="Oval 395"/>
            <p:cNvSpPr>
              <a:spLocks noChangeArrowheads="1"/>
            </p:cNvSpPr>
            <p:nvPr/>
          </p:nvSpPr>
          <p:spPr bwMode="auto">
            <a:xfrm rot="5400000">
              <a:off x="483" y="1796"/>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2" name="Oval 396"/>
            <p:cNvSpPr>
              <a:spLocks noChangeArrowheads="1"/>
            </p:cNvSpPr>
            <p:nvPr/>
          </p:nvSpPr>
          <p:spPr bwMode="auto">
            <a:xfrm rot="5400000">
              <a:off x="669" y="1596"/>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3" name="Oval 397"/>
            <p:cNvSpPr>
              <a:spLocks noChangeArrowheads="1"/>
            </p:cNvSpPr>
            <p:nvPr/>
          </p:nvSpPr>
          <p:spPr bwMode="auto">
            <a:xfrm rot="5400000">
              <a:off x="269" y="2349"/>
              <a:ext cx="121"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4" name="Oval 398"/>
            <p:cNvSpPr>
              <a:spLocks noChangeArrowheads="1"/>
            </p:cNvSpPr>
            <p:nvPr/>
          </p:nvSpPr>
          <p:spPr bwMode="auto">
            <a:xfrm rot="5400000">
              <a:off x="771" y="2835"/>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5" name="Oval 399"/>
            <p:cNvSpPr>
              <a:spLocks noChangeArrowheads="1"/>
            </p:cNvSpPr>
            <p:nvPr/>
          </p:nvSpPr>
          <p:spPr bwMode="auto">
            <a:xfrm rot="5400000">
              <a:off x="355" y="2036"/>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6" name="Oval 400"/>
            <p:cNvSpPr>
              <a:spLocks noChangeArrowheads="1"/>
            </p:cNvSpPr>
            <p:nvPr/>
          </p:nvSpPr>
          <p:spPr bwMode="auto">
            <a:xfrm rot="5400000">
              <a:off x="269" y="2977"/>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7" name="Oval 401"/>
            <p:cNvSpPr>
              <a:spLocks noChangeArrowheads="1"/>
            </p:cNvSpPr>
            <p:nvPr/>
          </p:nvSpPr>
          <p:spPr bwMode="auto">
            <a:xfrm rot="5400000">
              <a:off x="547" y="2184"/>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8" name="Oval 402"/>
            <p:cNvSpPr>
              <a:spLocks noChangeArrowheads="1"/>
            </p:cNvSpPr>
            <p:nvPr/>
          </p:nvSpPr>
          <p:spPr bwMode="auto">
            <a:xfrm rot="5400000">
              <a:off x="643" y="1976"/>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9" name="Oval 403"/>
            <p:cNvSpPr>
              <a:spLocks noChangeArrowheads="1"/>
            </p:cNvSpPr>
            <p:nvPr/>
          </p:nvSpPr>
          <p:spPr bwMode="auto">
            <a:xfrm rot="5400000">
              <a:off x="767" y="3132"/>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90" name="Oval 404"/>
            <p:cNvSpPr>
              <a:spLocks noChangeArrowheads="1"/>
            </p:cNvSpPr>
            <p:nvPr/>
          </p:nvSpPr>
          <p:spPr bwMode="auto">
            <a:xfrm rot="5400000">
              <a:off x="291" y="2682"/>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grpSp>
      <p:sp>
        <p:nvSpPr>
          <p:cNvPr id="128020" name="AutoShape 433"/>
          <p:cNvSpPr>
            <a:spLocks noChangeArrowheads="1"/>
          </p:cNvSpPr>
          <p:nvPr/>
        </p:nvSpPr>
        <p:spPr bwMode="auto">
          <a:xfrm>
            <a:off x="422275" y="1071563"/>
            <a:ext cx="1911350" cy="3370262"/>
          </a:xfrm>
          <a:prstGeom prst="roundRect">
            <a:avLst>
              <a:gd name="adj" fmla="val 9718"/>
            </a:avLst>
          </a:prstGeom>
          <a:noFill/>
          <a:ln w="254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nvGrpSpPr>
          <p:cNvPr id="86" name="Group 613"/>
          <p:cNvGrpSpPr>
            <a:grpSpLocks/>
          </p:cNvGrpSpPr>
          <p:nvPr/>
        </p:nvGrpSpPr>
        <p:grpSpPr bwMode="auto">
          <a:xfrm>
            <a:off x="6178550" y="1071563"/>
            <a:ext cx="2714625" cy="3660775"/>
            <a:chOff x="3890" y="800"/>
            <a:chExt cx="1710" cy="2306"/>
          </a:xfrm>
        </p:grpSpPr>
        <p:sp>
          <p:nvSpPr>
            <p:cNvPr id="128275" name="Text Box 319"/>
            <p:cNvSpPr txBox="1">
              <a:spLocks noChangeArrowheads="1"/>
            </p:cNvSpPr>
            <p:nvPr/>
          </p:nvSpPr>
          <p:spPr bwMode="auto">
            <a:xfrm>
              <a:off x="3890" y="2892"/>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Sequencing </a:t>
              </a:r>
            </a:p>
          </p:txBody>
        </p:sp>
        <p:sp>
          <p:nvSpPr>
            <p:cNvPr id="128276" name="AutoShape 435"/>
            <p:cNvSpPr>
              <a:spLocks noChangeArrowheads="1"/>
            </p:cNvSpPr>
            <p:nvPr/>
          </p:nvSpPr>
          <p:spPr bwMode="auto">
            <a:xfrm>
              <a:off x="3960" y="800"/>
              <a:ext cx="1481" cy="2123"/>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77"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61" y="2877"/>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0" name="Group 617"/>
          <p:cNvGrpSpPr>
            <a:grpSpLocks/>
          </p:cNvGrpSpPr>
          <p:nvPr/>
        </p:nvGrpSpPr>
        <p:grpSpPr bwMode="auto">
          <a:xfrm>
            <a:off x="2681288" y="1084263"/>
            <a:ext cx="3303587" cy="3651250"/>
            <a:chOff x="1687" y="808"/>
            <a:chExt cx="2081" cy="2300"/>
          </a:xfrm>
        </p:grpSpPr>
        <p:sp>
          <p:nvSpPr>
            <p:cNvPr id="128269" name="Freeform 4"/>
            <p:cNvSpPr>
              <a:spLocks/>
            </p:cNvSpPr>
            <p:nvPr/>
          </p:nvSpPr>
          <p:spPr bwMode="auto">
            <a:xfrm>
              <a:off x="1824" y="1282"/>
              <a:ext cx="1944" cy="1159"/>
            </a:xfrm>
            <a:custGeom>
              <a:avLst/>
              <a:gdLst>
                <a:gd name="T0" fmla="*/ 1890513765 w 1554"/>
                <a:gd name="T1" fmla="*/ 0 h 1194"/>
                <a:gd name="T2" fmla="*/ 2147483647 w 1554"/>
                <a:gd name="T3" fmla="*/ 20893 h 1194"/>
                <a:gd name="T4" fmla="*/ 2147483647 w 1554"/>
                <a:gd name="T5" fmla="*/ 594025 h 1194"/>
                <a:gd name="T6" fmla="*/ 2147483647 w 1554"/>
                <a:gd name="T7" fmla="*/ 552232 h 1194"/>
                <a:gd name="T8" fmla="*/ 2147483647 w 1554"/>
                <a:gd name="T9" fmla="*/ 549247 h 1194"/>
                <a:gd name="T10" fmla="*/ 2147483647 w 1554"/>
                <a:gd name="T11" fmla="*/ 543277 h 1194"/>
                <a:gd name="T12" fmla="*/ 2147483647 w 1554"/>
                <a:gd name="T13" fmla="*/ 534320 h 1194"/>
                <a:gd name="T14" fmla="*/ 2147483647 w 1554"/>
                <a:gd name="T15" fmla="*/ 528354 h 1194"/>
                <a:gd name="T16" fmla="*/ 2147483647 w 1554"/>
                <a:gd name="T17" fmla="*/ 480594 h 1194"/>
                <a:gd name="T18" fmla="*/ 2147483647 w 1554"/>
                <a:gd name="T19" fmla="*/ 456710 h 1194"/>
                <a:gd name="T20" fmla="*/ 2147483647 w 1554"/>
                <a:gd name="T21" fmla="*/ 435816 h 1194"/>
                <a:gd name="T22" fmla="*/ 2147483647 w 1554"/>
                <a:gd name="T23" fmla="*/ 417907 h 1194"/>
                <a:gd name="T24" fmla="*/ 2147483647 w 1554"/>
                <a:gd name="T25" fmla="*/ 385070 h 1194"/>
                <a:gd name="T26" fmla="*/ 1476958904 w 1554"/>
                <a:gd name="T27" fmla="*/ 355218 h 1194"/>
                <a:gd name="T28" fmla="*/ 1063414736 w 1554"/>
                <a:gd name="T29" fmla="*/ 331340 h 1194"/>
                <a:gd name="T30" fmla="*/ 708941458 w 1554"/>
                <a:gd name="T31" fmla="*/ 325369 h 1194"/>
                <a:gd name="T32" fmla="*/ 1181570073 w 1554"/>
                <a:gd name="T33" fmla="*/ 205967 h 1194"/>
                <a:gd name="T34" fmla="*/ 886181058 w 1554"/>
                <a:gd name="T35" fmla="*/ 182087 h 1194"/>
                <a:gd name="T36" fmla="*/ 531704942 w 1554"/>
                <a:gd name="T37" fmla="*/ 170147 h 1194"/>
                <a:gd name="T38" fmla="*/ 413550973 w 1554"/>
                <a:gd name="T39" fmla="*/ 158206 h 1194"/>
                <a:gd name="T40" fmla="*/ 236318810 w 1554"/>
                <a:gd name="T41" fmla="*/ 149252 h 1194"/>
                <a:gd name="T42" fmla="*/ 118158280 w 1554"/>
                <a:gd name="T43" fmla="*/ 128357 h 1194"/>
                <a:gd name="T44" fmla="*/ 177231348 w 1554"/>
                <a:gd name="T45" fmla="*/ 104475 h 1194"/>
                <a:gd name="T46" fmla="*/ 413550973 w 1554"/>
                <a:gd name="T47" fmla="*/ 98506 h 1194"/>
                <a:gd name="T48" fmla="*/ 649863846 w 1554"/>
                <a:gd name="T49" fmla="*/ 77610 h 1194"/>
                <a:gd name="T50" fmla="*/ 708941458 w 1554"/>
                <a:gd name="T51" fmla="*/ 32836 h 1194"/>
                <a:gd name="T52" fmla="*/ 886181058 w 1554"/>
                <a:gd name="T53" fmla="*/ 26868 h 1194"/>
                <a:gd name="T54" fmla="*/ 945253460 w 1554"/>
                <a:gd name="T55" fmla="*/ 14926 h 1194"/>
                <a:gd name="T56" fmla="*/ 1890513765 w 1554"/>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4"/>
                <a:gd name="T88" fmla="*/ 0 h 1194"/>
                <a:gd name="T89" fmla="*/ 1554 w 1554"/>
                <a:gd name="T90" fmla="*/ 1194 h 11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a:noFill/>
            </a:ln>
            <a:effectLst>
              <a:prstShdw prst="shdw17" dist="38100" dir="5400000">
                <a:srgbClr val="8C8C8C"/>
              </a:prstShdw>
            </a:effectLst>
            <a:extLst>
              <a:ext uri="{91240B29-F687-4f45-9708-019B960494DF}">
                <a14:hiddenLine xmlns="" xmlns:a14="http://schemas.microsoft.com/office/drawing/2010/main" w="9525">
                  <a:solidFill>
                    <a:srgbClr val="000000"/>
                  </a:solidFill>
                  <a:round/>
                  <a:headEnd/>
                  <a:tailEnd/>
                </a14:hiddenLine>
              </a:ext>
            </a:extLst>
          </p:spPr>
          <p:txBody>
            <a:bodyPr>
              <a:spAutoFit/>
            </a:bodyPr>
            <a:lstStyle/>
            <a:p>
              <a:endParaRPr lang="it-IT"/>
            </a:p>
          </p:txBody>
        </p:sp>
        <p:grpSp>
          <p:nvGrpSpPr>
            <p:cNvPr id="128270" name="Group 612"/>
            <p:cNvGrpSpPr>
              <a:grpSpLocks/>
            </p:cNvGrpSpPr>
            <p:nvPr/>
          </p:nvGrpSpPr>
          <p:grpSpPr bwMode="auto">
            <a:xfrm>
              <a:off x="1687" y="808"/>
              <a:ext cx="2062" cy="2300"/>
              <a:chOff x="1687" y="808"/>
              <a:chExt cx="2057" cy="2300"/>
            </a:xfrm>
          </p:grpSpPr>
          <p:sp>
            <p:nvSpPr>
              <p:cNvPr id="128271" name="Text Box 3"/>
              <p:cNvSpPr txBox="1">
                <a:spLocks noChangeArrowheads="1"/>
              </p:cNvSpPr>
              <p:nvPr/>
            </p:nvSpPr>
            <p:spPr bwMode="auto">
              <a:xfrm>
                <a:off x="1861" y="2454"/>
                <a:ext cx="1710"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200" i="1">
                    <a:latin typeface="Calibri" charset="0"/>
                  </a:rPr>
                  <a:t>Single molecule array</a:t>
                </a:r>
              </a:p>
            </p:txBody>
          </p:sp>
          <p:sp>
            <p:nvSpPr>
              <p:cNvPr id="128272" name="Text Box 130"/>
              <p:cNvSpPr txBox="1">
                <a:spLocks noChangeArrowheads="1"/>
              </p:cNvSpPr>
              <p:nvPr/>
            </p:nvSpPr>
            <p:spPr bwMode="auto">
              <a:xfrm>
                <a:off x="1862" y="2896"/>
                <a:ext cx="1710" cy="21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chemeClr val="hlink"/>
                    </a:solidFill>
                    <a:latin typeface="Calibri" charset="0"/>
                  </a:rPr>
                  <a:t>Cluster Growth</a:t>
                </a:r>
              </a:p>
            </p:txBody>
          </p:sp>
          <p:sp>
            <p:nvSpPr>
              <p:cNvPr id="128273" name="AutoShape 434"/>
              <p:cNvSpPr>
                <a:spLocks noChangeArrowheads="1"/>
              </p:cNvSpPr>
              <p:nvPr/>
            </p:nvSpPr>
            <p:spPr bwMode="auto">
              <a:xfrm>
                <a:off x="1687" y="808"/>
                <a:ext cx="2057" cy="2115"/>
              </a:xfrm>
              <a:prstGeom prst="roundRect">
                <a:avLst>
                  <a:gd name="adj" fmla="val 3889"/>
                </a:avLst>
              </a:prstGeom>
              <a:noFill/>
              <a:ln w="2540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pic>
            <p:nvPicPr>
              <p:cNvPr id="128274" name="Picture 7" descr="cBot leftish"/>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57" y="2868"/>
                <a:ext cx="250" cy="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7" name="AutoShape 441"/>
          <p:cNvSpPr>
            <a:spLocks noChangeArrowheads="1"/>
          </p:cNvSpPr>
          <p:nvPr/>
        </p:nvSpPr>
        <p:spPr bwMode="auto">
          <a:xfrm>
            <a:off x="5954713" y="2533650"/>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sp>
        <p:nvSpPr>
          <p:cNvPr id="98" name="AutoShape 442"/>
          <p:cNvSpPr>
            <a:spLocks noChangeArrowheads="1"/>
          </p:cNvSpPr>
          <p:nvPr/>
        </p:nvSpPr>
        <p:spPr bwMode="auto">
          <a:xfrm>
            <a:off x="2333625" y="2447925"/>
            <a:ext cx="419100" cy="273050"/>
          </a:xfrm>
          <a:prstGeom prst="rightArrow">
            <a:avLst>
              <a:gd name="adj1" fmla="val 50000"/>
              <a:gd name="adj2" fmla="val 38372"/>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99" name="Group 614"/>
          <p:cNvGrpSpPr>
            <a:grpSpLocks/>
          </p:cNvGrpSpPr>
          <p:nvPr/>
        </p:nvGrpSpPr>
        <p:grpSpPr bwMode="auto">
          <a:xfrm>
            <a:off x="368300" y="4953000"/>
            <a:ext cx="5716588" cy="1335088"/>
            <a:chOff x="230" y="3245"/>
            <a:chExt cx="3601" cy="841"/>
          </a:xfrm>
        </p:grpSpPr>
        <p:sp>
          <p:nvSpPr>
            <p:cNvPr id="128266" name="Text Box 301"/>
            <p:cNvSpPr txBox="1">
              <a:spLocks noChangeArrowheads="1"/>
            </p:cNvSpPr>
            <p:nvPr/>
          </p:nvSpPr>
          <p:spPr bwMode="auto">
            <a:xfrm>
              <a:off x="1006" y="3874"/>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Image Acquisition </a:t>
              </a:r>
            </a:p>
          </p:txBody>
        </p:sp>
        <p:sp>
          <p:nvSpPr>
            <p:cNvPr id="128267" name="AutoShape 436"/>
            <p:cNvSpPr>
              <a:spLocks noChangeArrowheads="1"/>
            </p:cNvSpPr>
            <p:nvPr/>
          </p:nvSpPr>
          <p:spPr bwMode="auto">
            <a:xfrm>
              <a:off x="230" y="3245"/>
              <a:ext cx="3601" cy="629"/>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8"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971" y="3853"/>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3" name="Group 615"/>
          <p:cNvGrpSpPr>
            <a:grpSpLocks/>
          </p:cNvGrpSpPr>
          <p:nvPr/>
        </p:nvGrpSpPr>
        <p:grpSpPr bwMode="auto">
          <a:xfrm>
            <a:off x="6221413" y="4965700"/>
            <a:ext cx="2714625" cy="1285875"/>
            <a:chOff x="3917" y="3253"/>
            <a:chExt cx="1710" cy="810"/>
          </a:xfrm>
        </p:grpSpPr>
        <p:sp>
          <p:nvSpPr>
            <p:cNvPr id="128263" name="Text Box 303"/>
            <p:cNvSpPr txBox="1">
              <a:spLocks noChangeArrowheads="1"/>
            </p:cNvSpPr>
            <p:nvPr/>
          </p:nvSpPr>
          <p:spPr bwMode="auto">
            <a:xfrm>
              <a:off x="3917" y="3846"/>
              <a:ext cx="171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Base Calling </a:t>
              </a:r>
            </a:p>
          </p:txBody>
        </p:sp>
        <p:sp>
          <p:nvSpPr>
            <p:cNvPr id="128264" name="AutoShape 437"/>
            <p:cNvSpPr>
              <a:spLocks noChangeArrowheads="1"/>
            </p:cNvSpPr>
            <p:nvPr/>
          </p:nvSpPr>
          <p:spPr bwMode="auto">
            <a:xfrm>
              <a:off x="3972" y="3253"/>
              <a:ext cx="1496" cy="629"/>
            </a:xfrm>
            <a:prstGeom prst="roundRect">
              <a:avLst>
                <a:gd name="adj" fmla="val 3889"/>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5" name="Picture 3" descr="G:\Photos\Renderings_Storm\Storm_Machine\Print\jpg\withShadows\09-1211_Bruno_Render_Right_wLogo.jp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58" y="3834"/>
              <a:ext cx="295"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7" name="Group 660"/>
          <p:cNvGrpSpPr>
            <a:grpSpLocks/>
          </p:cNvGrpSpPr>
          <p:nvPr/>
        </p:nvGrpSpPr>
        <p:grpSpPr bwMode="auto">
          <a:xfrm>
            <a:off x="4068763" y="1420813"/>
            <a:ext cx="709612" cy="1495425"/>
            <a:chOff x="2561" y="1020"/>
            <a:chExt cx="447" cy="942"/>
          </a:xfrm>
        </p:grpSpPr>
        <p:grpSp>
          <p:nvGrpSpPr>
            <p:cNvPr id="128255" name="Group 26"/>
            <p:cNvGrpSpPr>
              <a:grpSpLocks/>
            </p:cNvGrpSpPr>
            <p:nvPr/>
          </p:nvGrpSpPr>
          <p:grpSpPr bwMode="auto">
            <a:xfrm>
              <a:off x="2561" y="1197"/>
              <a:ext cx="27" cy="765"/>
              <a:chOff x="971" y="1548"/>
              <a:chExt cx="27" cy="689"/>
            </a:xfrm>
          </p:grpSpPr>
          <p:sp>
            <p:nvSpPr>
              <p:cNvPr id="128260" name="Rectangle 2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61" name="Rectangle 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62" name="Rectangle 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nvGrpSpPr>
            <p:cNvPr id="128256" name="Group 31"/>
            <p:cNvGrpSpPr>
              <a:grpSpLocks/>
            </p:cNvGrpSpPr>
            <p:nvPr/>
          </p:nvGrpSpPr>
          <p:grpSpPr bwMode="auto">
            <a:xfrm>
              <a:off x="2981" y="1020"/>
              <a:ext cx="27" cy="651"/>
              <a:chOff x="971" y="1548"/>
              <a:chExt cx="27" cy="689"/>
            </a:xfrm>
          </p:grpSpPr>
          <p:sp>
            <p:nvSpPr>
              <p:cNvPr id="128257" name="Rectangle 3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58" name="Rectangle 3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59" name="Rectangle 3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sp>
        <p:nvSpPr>
          <p:cNvPr id="116" name="Rectangle 37"/>
          <p:cNvSpPr>
            <a:spLocks noChangeArrowheads="1"/>
          </p:cNvSpPr>
          <p:nvPr/>
        </p:nvSpPr>
        <p:spPr bwMode="auto">
          <a:xfrm rot="5400000" flipV="1">
            <a:off x="4605338" y="2819400"/>
            <a:ext cx="166687" cy="42863"/>
          </a:xfrm>
          <a:prstGeom prst="rect">
            <a:avLst/>
          </a:prstGeom>
          <a:solidFill>
            <a:srgbClr val="FF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17" name="Rectangle 38"/>
          <p:cNvSpPr>
            <a:spLocks noChangeArrowheads="1"/>
          </p:cNvSpPr>
          <p:nvPr/>
        </p:nvSpPr>
        <p:spPr bwMode="auto">
          <a:xfrm rot="5400000" flipV="1">
            <a:off x="5269707" y="2356643"/>
            <a:ext cx="158750"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grpSp>
        <p:nvGrpSpPr>
          <p:cNvPr id="118" name="Group 321"/>
          <p:cNvGrpSpPr>
            <a:grpSpLocks/>
          </p:cNvGrpSpPr>
          <p:nvPr/>
        </p:nvGrpSpPr>
        <p:grpSpPr bwMode="auto">
          <a:xfrm>
            <a:off x="4014788" y="2446338"/>
            <a:ext cx="692150" cy="468312"/>
            <a:chOff x="3082" y="1689"/>
            <a:chExt cx="436" cy="295"/>
          </a:xfrm>
        </p:grpSpPr>
        <p:grpSp>
          <p:nvGrpSpPr>
            <p:cNvPr id="128245" name="Group 322"/>
            <p:cNvGrpSpPr>
              <a:grpSpLocks/>
            </p:cNvGrpSpPr>
            <p:nvPr/>
          </p:nvGrpSpPr>
          <p:grpSpPr bwMode="auto">
            <a:xfrm flipH="1">
              <a:off x="3082" y="1689"/>
              <a:ext cx="436" cy="200"/>
              <a:chOff x="2227" y="1421"/>
              <a:chExt cx="424" cy="253"/>
            </a:xfrm>
          </p:grpSpPr>
          <p:grpSp>
            <p:nvGrpSpPr>
              <p:cNvPr id="128247" name="Group 323"/>
              <p:cNvGrpSpPr>
                <a:grpSpLocks/>
              </p:cNvGrpSpPr>
              <p:nvPr/>
            </p:nvGrpSpPr>
            <p:grpSpPr bwMode="auto">
              <a:xfrm>
                <a:off x="2227" y="1421"/>
                <a:ext cx="214" cy="253"/>
                <a:chOff x="2227" y="1421"/>
                <a:chExt cx="214" cy="253"/>
              </a:xfrm>
            </p:grpSpPr>
            <p:cxnSp>
              <p:nvCxnSpPr>
                <p:cNvPr id="128252" name="AutoShape 324"/>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53" name="AutoShape 325"/>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54" name="AutoShape 326"/>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248" name="Group 327"/>
              <p:cNvGrpSpPr>
                <a:grpSpLocks/>
              </p:cNvGrpSpPr>
              <p:nvPr/>
            </p:nvGrpSpPr>
            <p:grpSpPr bwMode="auto">
              <a:xfrm flipH="1">
                <a:off x="2437" y="1421"/>
                <a:ext cx="214" cy="253"/>
                <a:chOff x="2227" y="1421"/>
                <a:chExt cx="214" cy="253"/>
              </a:xfrm>
            </p:grpSpPr>
            <p:cxnSp>
              <p:nvCxnSpPr>
                <p:cNvPr id="128249" name="AutoShape 32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50" name="AutoShape 32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51" name="AutoShape 33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246" name="Rectangle 331"/>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29" name="Group 332"/>
          <p:cNvGrpSpPr>
            <a:grpSpLocks/>
          </p:cNvGrpSpPr>
          <p:nvPr/>
        </p:nvGrpSpPr>
        <p:grpSpPr bwMode="auto">
          <a:xfrm>
            <a:off x="4081463" y="2506663"/>
            <a:ext cx="558800" cy="412750"/>
            <a:chOff x="3124" y="1730"/>
            <a:chExt cx="352" cy="260"/>
          </a:xfrm>
        </p:grpSpPr>
        <p:grpSp>
          <p:nvGrpSpPr>
            <p:cNvPr id="128234" name="Group 333"/>
            <p:cNvGrpSpPr>
              <a:grpSpLocks/>
            </p:cNvGrpSpPr>
            <p:nvPr/>
          </p:nvGrpSpPr>
          <p:grpSpPr bwMode="auto">
            <a:xfrm flipH="1">
              <a:off x="3124" y="1730"/>
              <a:ext cx="352" cy="179"/>
              <a:chOff x="2227" y="1421"/>
              <a:chExt cx="424" cy="253"/>
            </a:xfrm>
          </p:grpSpPr>
          <p:grpSp>
            <p:nvGrpSpPr>
              <p:cNvPr id="128237" name="Group 334"/>
              <p:cNvGrpSpPr>
                <a:grpSpLocks/>
              </p:cNvGrpSpPr>
              <p:nvPr/>
            </p:nvGrpSpPr>
            <p:grpSpPr bwMode="auto">
              <a:xfrm>
                <a:off x="2227" y="1421"/>
                <a:ext cx="214" cy="253"/>
                <a:chOff x="2227" y="1421"/>
                <a:chExt cx="214" cy="253"/>
              </a:xfrm>
            </p:grpSpPr>
            <p:cxnSp>
              <p:nvCxnSpPr>
                <p:cNvPr id="128242" name="AutoShape 335"/>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43" name="AutoShape 336"/>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44" name="AutoShape 337"/>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238" name="Group 338"/>
              <p:cNvGrpSpPr>
                <a:grpSpLocks/>
              </p:cNvGrpSpPr>
              <p:nvPr/>
            </p:nvGrpSpPr>
            <p:grpSpPr bwMode="auto">
              <a:xfrm flipH="1">
                <a:off x="2437" y="1421"/>
                <a:ext cx="214" cy="253"/>
                <a:chOff x="2227" y="1421"/>
                <a:chExt cx="214" cy="253"/>
              </a:xfrm>
            </p:grpSpPr>
            <p:cxnSp>
              <p:nvCxnSpPr>
                <p:cNvPr id="128239" name="AutoShape 339"/>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40" name="AutoShape 340"/>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41" name="AutoShape 341"/>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235" name="Rectangle 342"/>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wrap="none" anchor="ctr"/>
            <a:lstStyle/>
            <a:p>
              <a:pPr algn="ctr"/>
              <a:endParaRPr lang="en-GB" sz="2800"/>
            </a:p>
          </p:txBody>
        </p:sp>
        <p:sp>
          <p:nvSpPr>
            <p:cNvPr id="128236" name="Rectangle 343"/>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sp>
        <p:nvSpPr>
          <p:cNvPr id="141" name="AutoShape 443"/>
          <p:cNvSpPr>
            <a:spLocks noChangeArrowheads="1"/>
          </p:cNvSpPr>
          <p:nvPr/>
        </p:nvSpPr>
        <p:spPr bwMode="auto">
          <a:xfrm>
            <a:off x="6078538" y="5256213"/>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142" name="Group 693"/>
          <p:cNvGrpSpPr>
            <a:grpSpLocks/>
          </p:cNvGrpSpPr>
          <p:nvPr/>
        </p:nvGrpSpPr>
        <p:grpSpPr bwMode="auto">
          <a:xfrm>
            <a:off x="3160713" y="2000250"/>
            <a:ext cx="2349500" cy="1492250"/>
            <a:chOff x="1989" y="1385"/>
            <a:chExt cx="1480" cy="940"/>
          </a:xfrm>
        </p:grpSpPr>
        <p:sp>
          <p:nvSpPr>
            <p:cNvPr id="128204" name="Rectangle 12"/>
            <p:cNvSpPr>
              <a:spLocks noChangeArrowheads="1"/>
            </p:cNvSpPr>
            <p:nvPr/>
          </p:nvSpPr>
          <p:spPr bwMode="auto">
            <a:xfrm rot="5400000" flipV="1">
              <a:off x="2905" y="1465"/>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5" name="Rectangle 15"/>
            <p:cNvSpPr>
              <a:spLocks noChangeArrowheads="1"/>
            </p:cNvSpPr>
            <p:nvPr/>
          </p:nvSpPr>
          <p:spPr bwMode="auto">
            <a:xfrm rot="5400000" flipV="1">
              <a:off x="2280" y="1892"/>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nvGrpSpPr>
            <p:cNvPr id="128206" name="Group 665"/>
            <p:cNvGrpSpPr>
              <a:grpSpLocks/>
            </p:cNvGrpSpPr>
            <p:nvPr/>
          </p:nvGrpSpPr>
          <p:grpSpPr bwMode="auto">
            <a:xfrm>
              <a:off x="1989" y="1385"/>
              <a:ext cx="1480" cy="940"/>
              <a:chOff x="1989" y="1385"/>
              <a:chExt cx="1480" cy="940"/>
            </a:xfrm>
          </p:grpSpPr>
          <p:sp>
            <p:nvSpPr>
              <p:cNvPr id="128207" name="Rectangle 41"/>
              <p:cNvSpPr>
                <a:spLocks noChangeArrowheads="1"/>
              </p:cNvSpPr>
              <p:nvPr/>
            </p:nvSpPr>
            <p:spPr bwMode="auto">
              <a:xfrm rot="5400000" flipV="1">
                <a:off x="3176" y="142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8" name="Rectangle 5"/>
              <p:cNvSpPr>
                <a:spLocks noChangeArrowheads="1"/>
              </p:cNvSpPr>
              <p:nvPr/>
            </p:nvSpPr>
            <p:spPr bwMode="auto">
              <a:xfrm rot="5400000" flipV="1">
                <a:off x="2943" y="1771"/>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9" name="Rectangle 6"/>
              <p:cNvSpPr>
                <a:spLocks noChangeArrowheads="1"/>
              </p:cNvSpPr>
              <p:nvPr/>
            </p:nvSpPr>
            <p:spPr bwMode="auto">
              <a:xfrm rot="5400000" flipV="1">
                <a:off x="2647" y="1916"/>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0" name="Rectangle 7"/>
              <p:cNvSpPr>
                <a:spLocks noChangeArrowheads="1"/>
              </p:cNvSpPr>
              <p:nvPr/>
            </p:nvSpPr>
            <p:spPr bwMode="auto">
              <a:xfrm rot="5400000" flipV="1">
                <a:off x="2319" y="2077"/>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1" name="Rectangle 8"/>
              <p:cNvSpPr>
                <a:spLocks noChangeArrowheads="1"/>
              </p:cNvSpPr>
              <p:nvPr/>
            </p:nvSpPr>
            <p:spPr bwMode="auto">
              <a:xfrm rot="5400000" flipV="1">
                <a:off x="2732" y="1550"/>
                <a:ext cx="80"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2" name="Rectangle 9"/>
              <p:cNvSpPr>
                <a:spLocks noChangeArrowheads="1"/>
              </p:cNvSpPr>
              <p:nvPr/>
            </p:nvSpPr>
            <p:spPr bwMode="auto">
              <a:xfrm rot="5400000" flipV="1">
                <a:off x="2212" y="1795"/>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3" name="Rectangle 10"/>
              <p:cNvSpPr>
                <a:spLocks noChangeArrowheads="1"/>
              </p:cNvSpPr>
              <p:nvPr/>
            </p:nvSpPr>
            <p:spPr bwMode="auto">
              <a:xfrm rot="5400000" flipV="1">
                <a:off x="2199" y="157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4" name="Rectangle 11"/>
              <p:cNvSpPr>
                <a:spLocks noChangeArrowheads="1"/>
              </p:cNvSpPr>
              <p:nvPr/>
            </p:nvSpPr>
            <p:spPr bwMode="auto">
              <a:xfrm rot="5400000" flipV="1">
                <a:off x="2771" y="205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5" name="Rectangle 13"/>
              <p:cNvSpPr>
                <a:spLocks noChangeArrowheads="1"/>
              </p:cNvSpPr>
              <p:nvPr/>
            </p:nvSpPr>
            <p:spPr bwMode="auto">
              <a:xfrm rot="5400000" flipV="1">
                <a:off x="3035" y="1508"/>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6" name="Rectangle 14"/>
              <p:cNvSpPr>
                <a:spLocks noChangeArrowheads="1"/>
              </p:cNvSpPr>
              <p:nvPr/>
            </p:nvSpPr>
            <p:spPr bwMode="auto">
              <a:xfrm rot="5400000" flipV="1">
                <a:off x="2116" y="18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7" name="Rectangle 16"/>
              <p:cNvSpPr>
                <a:spLocks noChangeArrowheads="1"/>
              </p:cNvSpPr>
              <p:nvPr/>
            </p:nvSpPr>
            <p:spPr bwMode="auto">
              <a:xfrm rot="5400000" flipV="1">
                <a:off x="2216" y="2059"/>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8" name="Rectangle 17"/>
              <p:cNvSpPr>
                <a:spLocks noChangeArrowheads="1"/>
              </p:cNvSpPr>
              <p:nvPr/>
            </p:nvSpPr>
            <p:spPr bwMode="auto">
              <a:xfrm rot="5400000" flipV="1">
                <a:off x="1962" y="14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9" name="Rectangle 18"/>
              <p:cNvSpPr>
                <a:spLocks noChangeArrowheads="1"/>
              </p:cNvSpPr>
              <p:nvPr/>
            </p:nvSpPr>
            <p:spPr bwMode="auto">
              <a:xfrm rot="5400000" flipV="1">
                <a:off x="2382" y="1663"/>
                <a:ext cx="8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0" name="Rectangle 19"/>
              <p:cNvSpPr>
                <a:spLocks noChangeArrowheads="1"/>
              </p:cNvSpPr>
              <p:nvPr/>
            </p:nvSpPr>
            <p:spPr bwMode="auto">
              <a:xfrm rot="5400000" flipV="1">
                <a:off x="2144" y="1448"/>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1" name="Rectangle 20"/>
              <p:cNvSpPr>
                <a:spLocks noChangeArrowheads="1"/>
              </p:cNvSpPr>
              <p:nvPr/>
            </p:nvSpPr>
            <p:spPr bwMode="auto">
              <a:xfrm rot="5400000" flipV="1">
                <a:off x="2346" y="2270"/>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2" name="Rectangle 21"/>
              <p:cNvSpPr>
                <a:spLocks noChangeArrowheads="1"/>
              </p:cNvSpPr>
              <p:nvPr/>
            </p:nvSpPr>
            <p:spPr bwMode="auto">
              <a:xfrm rot="5400000" flipV="1">
                <a:off x="2753" y="182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3" name="Rectangle 22"/>
              <p:cNvSpPr>
                <a:spLocks noChangeArrowheads="1"/>
              </p:cNvSpPr>
              <p:nvPr/>
            </p:nvSpPr>
            <p:spPr bwMode="auto">
              <a:xfrm rot="5400000" flipV="1">
                <a:off x="2295" y="1420"/>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4" name="Rectangle 23"/>
              <p:cNvSpPr>
                <a:spLocks noChangeArrowheads="1"/>
              </p:cNvSpPr>
              <p:nvPr/>
            </p:nvSpPr>
            <p:spPr bwMode="auto">
              <a:xfrm rot="5400000" flipV="1">
                <a:off x="1970" y="1817"/>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5" name="Rectangle 24"/>
              <p:cNvSpPr>
                <a:spLocks noChangeArrowheads="1"/>
              </p:cNvSpPr>
              <p:nvPr/>
            </p:nvSpPr>
            <p:spPr bwMode="auto">
              <a:xfrm rot="5400000" flipV="1">
                <a:off x="2038" y="172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6" name="Rectangle 25"/>
              <p:cNvSpPr>
                <a:spLocks noChangeArrowheads="1"/>
              </p:cNvSpPr>
              <p:nvPr/>
            </p:nvSpPr>
            <p:spPr bwMode="auto">
              <a:xfrm rot="5400000" flipV="1">
                <a:off x="2430" y="151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7" name="Rectangle 30"/>
              <p:cNvSpPr>
                <a:spLocks noChangeArrowheads="1"/>
              </p:cNvSpPr>
              <p:nvPr/>
            </p:nvSpPr>
            <p:spPr bwMode="auto">
              <a:xfrm rot="5400000" flipV="1">
                <a:off x="2023" y="1532"/>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8" name="Rectangle 35"/>
              <p:cNvSpPr>
                <a:spLocks noChangeArrowheads="1"/>
              </p:cNvSpPr>
              <p:nvPr/>
            </p:nvSpPr>
            <p:spPr bwMode="auto">
              <a:xfrm rot="5400000" flipV="1">
                <a:off x="2578" y="214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9" name="Rectangle 36"/>
              <p:cNvSpPr>
                <a:spLocks noChangeArrowheads="1"/>
              </p:cNvSpPr>
              <p:nvPr/>
            </p:nvSpPr>
            <p:spPr bwMode="auto">
              <a:xfrm rot="5400000" flipV="1">
                <a:off x="3211" y="167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0" name="Rectangle 39"/>
              <p:cNvSpPr>
                <a:spLocks noChangeArrowheads="1"/>
              </p:cNvSpPr>
              <p:nvPr/>
            </p:nvSpPr>
            <p:spPr bwMode="auto">
              <a:xfrm rot="5400000" flipV="1">
                <a:off x="2418" y="2172"/>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1" name="Rectangle 40"/>
              <p:cNvSpPr>
                <a:spLocks noChangeArrowheads="1"/>
              </p:cNvSpPr>
              <p:nvPr/>
            </p:nvSpPr>
            <p:spPr bwMode="auto">
              <a:xfrm rot="5400000" flipV="1">
                <a:off x="2485" y="224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2" name="Rectangle 42"/>
              <p:cNvSpPr>
                <a:spLocks noChangeArrowheads="1"/>
              </p:cNvSpPr>
              <p:nvPr/>
            </p:nvSpPr>
            <p:spPr bwMode="auto">
              <a:xfrm rot="5400000" flipV="1">
                <a:off x="3415" y="1412"/>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3" name="Rectangle 49"/>
              <p:cNvSpPr>
                <a:spLocks noChangeArrowheads="1"/>
              </p:cNvSpPr>
              <p:nvPr/>
            </p:nvSpPr>
            <p:spPr bwMode="auto">
              <a:xfrm rot="5400000" flipV="1">
                <a:off x="2128" y="196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grpSp>
      <p:grpSp>
        <p:nvGrpSpPr>
          <p:cNvPr id="173" name="Group 344"/>
          <p:cNvGrpSpPr>
            <a:grpSpLocks/>
          </p:cNvGrpSpPr>
          <p:nvPr/>
        </p:nvGrpSpPr>
        <p:grpSpPr bwMode="auto">
          <a:xfrm>
            <a:off x="4678363" y="1990725"/>
            <a:ext cx="692150" cy="468313"/>
            <a:chOff x="3082" y="1689"/>
            <a:chExt cx="436" cy="295"/>
          </a:xfrm>
        </p:grpSpPr>
        <p:grpSp>
          <p:nvGrpSpPr>
            <p:cNvPr id="128194" name="Group 345"/>
            <p:cNvGrpSpPr>
              <a:grpSpLocks/>
            </p:cNvGrpSpPr>
            <p:nvPr/>
          </p:nvGrpSpPr>
          <p:grpSpPr bwMode="auto">
            <a:xfrm flipH="1">
              <a:off x="3082" y="1689"/>
              <a:ext cx="436" cy="200"/>
              <a:chOff x="2227" y="1421"/>
              <a:chExt cx="424" cy="253"/>
            </a:xfrm>
          </p:grpSpPr>
          <p:grpSp>
            <p:nvGrpSpPr>
              <p:cNvPr id="128196" name="Group 346"/>
              <p:cNvGrpSpPr>
                <a:grpSpLocks/>
              </p:cNvGrpSpPr>
              <p:nvPr/>
            </p:nvGrpSpPr>
            <p:grpSpPr bwMode="auto">
              <a:xfrm>
                <a:off x="2227" y="1421"/>
                <a:ext cx="214" cy="253"/>
                <a:chOff x="2227" y="1421"/>
                <a:chExt cx="214" cy="253"/>
              </a:xfrm>
            </p:grpSpPr>
            <p:cxnSp>
              <p:nvCxnSpPr>
                <p:cNvPr id="128201" name="AutoShape 347"/>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202" name="AutoShape 348"/>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03" name="AutoShape 349"/>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197" name="Group 350"/>
              <p:cNvGrpSpPr>
                <a:grpSpLocks/>
              </p:cNvGrpSpPr>
              <p:nvPr/>
            </p:nvGrpSpPr>
            <p:grpSpPr bwMode="auto">
              <a:xfrm flipH="1">
                <a:off x="2437" y="1421"/>
                <a:ext cx="214" cy="253"/>
                <a:chOff x="2227" y="1421"/>
                <a:chExt cx="214" cy="253"/>
              </a:xfrm>
            </p:grpSpPr>
            <p:cxnSp>
              <p:nvCxnSpPr>
                <p:cNvPr id="128198" name="AutoShape 351"/>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99" name="AutoShape 352"/>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200" name="AutoShape 353"/>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195" name="Rectangle 354"/>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84" name="Group 355"/>
          <p:cNvGrpSpPr>
            <a:grpSpLocks/>
          </p:cNvGrpSpPr>
          <p:nvPr/>
        </p:nvGrpSpPr>
        <p:grpSpPr bwMode="auto">
          <a:xfrm>
            <a:off x="4740275" y="2093913"/>
            <a:ext cx="558800" cy="412750"/>
            <a:chOff x="3124" y="1730"/>
            <a:chExt cx="352" cy="260"/>
          </a:xfrm>
        </p:grpSpPr>
        <p:grpSp>
          <p:nvGrpSpPr>
            <p:cNvPr id="128183" name="Group 356"/>
            <p:cNvGrpSpPr>
              <a:grpSpLocks/>
            </p:cNvGrpSpPr>
            <p:nvPr/>
          </p:nvGrpSpPr>
          <p:grpSpPr bwMode="auto">
            <a:xfrm flipH="1">
              <a:off x="3124" y="1730"/>
              <a:ext cx="352" cy="179"/>
              <a:chOff x="2227" y="1421"/>
              <a:chExt cx="424" cy="253"/>
            </a:xfrm>
          </p:grpSpPr>
          <p:grpSp>
            <p:nvGrpSpPr>
              <p:cNvPr id="128186" name="Group 357"/>
              <p:cNvGrpSpPr>
                <a:grpSpLocks/>
              </p:cNvGrpSpPr>
              <p:nvPr/>
            </p:nvGrpSpPr>
            <p:grpSpPr bwMode="auto">
              <a:xfrm>
                <a:off x="2227" y="1421"/>
                <a:ext cx="214" cy="253"/>
                <a:chOff x="2227" y="1421"/>
                <a:chExt cx="214" cy="253"/>
              </a:xfrm>
            </p:grpSpPr>
            <p:cxnSp>
              <p:nvCxnSpPr>
                <p:cNvPr id="128191" name="AutoShape 35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92" name="AutoShape 35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193" name="AutoShape 36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nvGrpSpPr>
              <p:cNvPr id="128187" name="Group 361"/>
              <p:cNvGrpSpPr>
                <a:grpSpLocks/>
              </p:cNvGrpSpPr>
              <p:nvPr/>
            </p:nvGrpSpPr>
            <p:grpSpPr bwMode="auto">
              <a:xfrm flipH="1">
                <a:off x="2437" y="1421"/>
                <a:ext cx="214" cy="253"/>
                <a:chOff x="2227" y="1421"/>
                <a:chExt cx="214" cy="253"/>
              </a:xfrm>
            </p:grpSpPr>
            <p:cxnSp>
              <p:nvCxnSpPr>
                <p:cNvPr id="128188" name="AutoShape 362"/>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 xmlns:a14="http://schemas.microsoft.com/office/drawing/2010/main">
                      <a:noFill/>
                    </a14:hiddenFill>
                  </a:ext>
                </a:extLst>
              </p:spPr>
            </p:cxnSp>
            <p:cxnSp>
              <p:nvCxnSpPr>
                <p:cNvPr id="128189" name="AutoShape 363"/>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28190" name="AutoShape 364"/>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 xmlns:a14="http://schemas.microsoft.com/office/drawing/2010/main">
                      <a:noFill/>
                    </a14:hiddenFill>
                  </a:ext>
                </a:extLst>
              </p:spPr>
            </p:cxnSp>
          </p:grpSp>
        </p:grpSp>
        <p:sp>
          <p:nvSpPr>
            <p:cNvPr id="128184" name="Rectangle 365"/>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vert="eaVert" wrap="none" anchor="ctr"/>
            <a:lstStyle/>
            <a:p>
              <a:pPr algn="ctr"/>
              <a:endParaRPr lang="en-GB" sz="2800"/>
            </a:p>
          </p:txBody>
        </p:sp>
        <p:sp>
          <p:nvSpPr>
            <p:cNvPr id="128185" name="Rectangle 366"/>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rot="10800000" vert="eaVert" wrap="none" anchor="ctr"/>
            <a:lstStyle/>
            <a:p>
              <a:pPr algn="ctr"/>
              <a:endParaRPr lang="en-GB" sz="2800"/>
            </a:p>
          </p:txBody>
        </p:sp>
      </p:grpSp>
      <p:grpSp>
        <p:nvGrpSpPr>
          <p:cNvPr id="196" name="Group 50"/>
          <p:cNvGrpSpPr>
            <a:grpSpLocks/>
          </p:cNvGrpSpPr>
          <p:nvPr/>
        </p:nvGrpSpPr>
        <p:grpSpPr bwMode="auto">
          <a:xfrm>
            <a:off x="3543300" y="1243013"/>
            <a:ext cx="1228725" cy="1700212"/>
            <a:chOff x="1560" y="2614"/>
            <a:chExt cx="1017" cy="1514"/>
          </a:xfrm>
        </p:grpSpPr>
        <p:grpSp>
          <p:nvGrpSpPr>
            <p:cNvPr id="128104" name="Group 51"/>
            <p:cNvGrpSpPr>
              <a:grpSpLocks/>
            </p:cNvGrpSpPr>
            <p:nvPr/>
          </p:nvGrpSpPr>
          <p:grpSpPr bwMode="auto">
            <a:xfrm>
              <a:off x="1731" y="2942"/>
              <a:ext cx="33" cy="1082"/>
              <a:chOff x="971" y="1548"/>
              <a:chExt cx="27" cy="689"/>
            </a:xfrm>
          </p:grpSpPr>
          <p:sp>
            <p:nvSpPr>
              <p:cNvPr id="128180" name="Rectangle 52"/>
              <p:cNvSpPr>
                <a:spLocks noChangeArrowheads="1"/>
              </p:cNvSpPr>
              <p:nvPr/>
            </p:nvSpPr>
            <p:spPr bwMode="auto">
              <a:xfrm rot="5400000">
                <a:off x="647" y="1887"/>
                <a:ext cx="67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81" name="Rectangle 5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82" name="Rectangle 5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5" name="Group 55"/>
            <p:cNvGrpSpPr>
              <a:grpSpLocks/>
            </p:cNvGrpSpPr>
            <p:nvPr/>
          </p:nvGrpSpPr>
          <p:grpSpPr bwMode="auto">
            <a:xfrm>
              <a:off x="2305" y="2641"/>
              <a:ext cx="35" cy="920"/>
              <a:chOff x="971" y="1548"/>
              <a:chExt cx="27" cy="689"/>
            </a:xfrm>
          </p:grpSpPr>
          <p:sp>
            <p:nvSpPr>
              <p:cNvPr id="128177" name="Rectangle 5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8" name="Rectangle 5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9" name="Rectangle 5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6" name="Group 59"/>
            <p:cNvGrpSpPr>
              <a:grpSpLocks/>
            </p:cNvGrpSpPr>
            <p:nvPr/>
          </p:nvGrpSpPr>
          <p:grpSpPr bwMode="auto">
            <a:xfrm>
              <a:off x="1560" y="2614"/>
              <a:ext cx="1017" cy="1514"/>
              <a:chOff x="3504" y="527"/>
              <a:chExt cx="791" cy="1340"/>
            </a:xfrm>
          </p:grpSpPr>
          <p:grpSp>
            <p:nvGrpSpPr>
              <p:cNvPr id="128107" name="Group 60"/>
              <p:cNvGrpSpPr>
                <a:grpSpLocks/>
              </p:cNvGrpSpPr>
              <p:nvPr/>
            </p:nvGrpSpPr>
            <p:grpSpPr bwMode="auto">
              <a:xfrm>
                <a:off x="3504" y="781"/>
                <a:ext cx="365" cy="1086"/>
                <a:chOff x="3504" y="781"/>
                <a:chExt cx="365" cy="1086"/>
              </a:xfrm>
            </p:grpSpPr>
            <p:grpSp>
              <p:nvGrpSpPr>
                <p:cNvPr id="128145" name="Group 61"/>
                <p:cNvGrpSpPr>
                  <a:grpSpLocks/>
                </p:cNvGrpSpPr>
                <p:nvPr/>
              </p:nvGrpSpPr>
              <p:grpSpPr bwMode="auto">
                <a:xfrm>
                  <a:off x="3548" y="781"/>
                  <a:ext cx="25" cy="958"/>
                  <a:chOff x="971" y="1548"/>
                  <a:chExt cx="27" cy="689"/>
                </a:xfrm>
              </p:grpSpPr>
              <p:sp>
                <p:nvSpPr>
                  <p:cNvPr id="128174" name="Rectangle 62"/>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5" name="Rectangle 6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6" name="Rectangle 6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6" name="Group 65"/>
                <p:cNvGrpSpPr>
                  <a:grpSpLocks/>
                </p:cNvGrpSpPr>
                <p:nvPr/>
              </p:nvGrpSpPr>
              <p:grpSpPr bwMode="auto">
                <a:xfrm>
                  <a:off x="3504" y="823"/>
                  <a:ext cx="27" cy="974"/>
                  <a:chOff x="971" y="1548"/>
                  <a:chExt cx="27" cy="689"/>
                </a:xfrm>
              </p:grpSpPr>
              <p:sp>
                <p:nvSpPr>
                  <p:cNvPr id="128171" name="Rectangle 6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2" name="Rectangle 6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3" name="Rectangle 6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7" name="Group 69"/>
                <p:cNvGrpSpPr>
                  <a:grpSpLocks/>
                </p:cNvGrpSpPr>
                <p:nvPr/>
              </p:nvGrpSpPr>
              <p:grpSpPr bwMode="auto">
                <a:xfrm>
                  <a:off x="3580" y="863"/>
                  <a:ext cx="27" cy="974"/>
                  <a:chOff x="971" y="1548"/>
                  <a:chExt cx="27" cy="689"/>
                </a:xfrm>
              </p:grpSpPr>
              <p:sp>
                <p:nvSpPr>
                  <p:cNvPr id="128168" name="Rectangle 70"/>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9" name="Rectangle 7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0" name="Rectangle 7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8" name="Group 73"/>
                <p:cNvGrpSpPr>
                  <a:grpSpLocks/>
                </p:cNvGrpSpPr>
                <p:nvPr/>
              </p:nvGrpSpPr>
              <p:grpSpPr bwMode="auto">
                <a:xfrm>
                  <a:off x="3620" y="909"/>
                  <a:ext cx="25" cy="958"/>
                  <a:chOff x="971" y="1548"/>
                  <a:chExt cx="27" cy="689"/>
                </a:xfrm>
              </p:grpSpPr>
              <p:sp>
                <p:nvSpPr>
                  <p:cNvPr id="128165" name="Rectangle 74"/>
                  <p:cNvSpPr>
                    <a:spLocks noChangeArrowheads="1"/>
                  </p:cNvSpPr>
                  <p:nvPr/>
                </p:nvSpPr>
                <p:spPr bwMode="auto">
                  <a:xfrm rot="5400000">
                    <a:off x="648"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6" name="Rectangle 75"/>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7" name="Rectangle 76"/>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9" name="Group 77"/>
                <p:cNvGrpSpPr>
                  <a:grpSpLocks/>
                </p:cNvGrpSpPr>
                <p:nvPr/>
              </p:nvGrpSpPr>
              <p:grpSpPr bwMode="auto">
                <a:xfrm>
                  <a:off x="3704" y="835"/>
                  <a:ext cx="27" cy="974"/>
                  <a:chOff x="971" y="1548"/>
                  <a:chExt cx="27" cy="689"/>
                </a:xfrm>
              </p:grpSpPr>
              <p:sp>
                <p:nvSpPr>
                  <p:cNvPr id="128162" name="Rectangle 78"/>
                  <p:cNvSpPr>
                    <a:spLocks noChangeArrowheads="1"/>
                  </p:cNvSpPr>
                  <p:nvPr/>
                </p:nvSpPr>
                <p:spPr bwMode="auto">
                  <a:xfrm rot="5400000">
                    <a:off x="647" y="1888"/>
                    <a:ext cx="674"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3" name="Rectangle 7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4" name="Rectangle 8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0" name="Group 81"/>
                <p:cNvGrpSpPr>
                  <a:grpSpLocks/>
                </p:cNvGrpSpPr>
                <p:nvPr/>
              </p:nvGrpSpPr>
              <p:grpSpPr bwMode="auto">
                <a:xfrm>
                  <a:off x="3752" y="883"/>
                  <a:ext cx="27" cy="974"/>
                  <a:chOff x="971" y="1548"/>
                  <a:chExt cx="27" cy="689"/>
                </a:xfrm>
              </p:grpSpPr>
              <p:sp>
                <p:nvSpPr>
                  <p:cNvPr id="128159" name="Rectangle 8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0" name="Rectangle 8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1" name="Rectangle 8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1" name="Group 85"/>
                <p:cNvGrpSpPr>
                  <a:grpSpLocks/>
                </p:cNvGrpSpPr>
                <p:nvPr/>
              </p:nvGrpSpPr>
              <p:grpSpPr bwMode="auto">
                <a:xfrm>
                  <a:off x="3812" y="871"/>
                  <a:ext cx="27" cy="974"/>
                  <a:chOff x="971" y="1548"/>
                  <a:chExt cx="27" cy="689"/>
                </a:xfrm>
              </p:grpSpPr>
              <p:sp>
                <p:nvSpPr>
                  <p:cNvPr id="128156" name="Rectangle 86"/>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7" name="Rectangle 8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8" name="Rectangle 8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2" name="Group 89"/>
                <p:cNvGrpSpPr>
                  <a:grpSpLocks/>
                </p:cNvGrpSpPr>
                <p:nvPr/>
              </p:nvGrpSpPr>
              <p:grpSpPr bwMode="auto">
                <a:xfrm>
                  <a:off x="3844" y="837"/>
                  <a:ext cx="25" cy="958"/>
                  <a:chOff x="971" y="1548"/>
                  <a:chExt cx="27" cy="689"/>
                </a:xfrm>
              </p:grpSpPr>
              <p:sp>
                <p:nvSpPr>
                  <p:cNvPr id="128153" name="Rectangle 90"/>
                  <p:cNvSpPr>
                    <a:spLocks noChangeArrowheads="1"/>
                  </p:cNvSpPr>
                  <p:nvPr/>
                </p:nvSpPr>
                <p:spPr bwMode="auto">
                  <a:xfrm rot="5400000">
                    <a:off x="648" y="1887"/>
                    <a:ext cx="671"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4" name="Rectangle 9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5" name="Rectangle 9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nvGrpSpPr>
              <p:cNvPr id="128108" name="Group 93"/>
              <p:cNvGrpSpPr>
                <a:grpSpLocks/>
              </p:cNvGrpSpPr>
              <p:nvPr/>
            </p:nvGrpSpPr>
            <p:grpSpPr bwMode="auto">
              <a:xfrm>
                <a:off x="3932" y="527"/>
                <a:ext cx="363" cy="936"/>
                <a:chOff x="3932" y="527"/>
                <a:chExt cx="363" cy="936"/>
              </a:xfrm>
            </p:grpSpPr>
            <p:grpSp>
              <p:nvGrpSpPr>
                <p:cNvPr id="128109" name="Group 94"/>
                <p:cNvGrpSpPr>
                  <a:grpSpLocks/>
                </p:cNvGrpSpPr>
                <p:nvPr/>
              </p:nvGrpSpPr>
              <p:grpSpPr bwMode="auto">
                <a:xfrm>
                  <a:off x="3932" y="567"/>
                  <a:ext cx="25" cy="821"/>
                  <a:chOff x="971" y="1548"/>
                  <a:chExt cx="27" cy="689"/>
                </a:xfrm>
              </p:grpSpPr>
              <p:sp>
                <p:nvSpPr>
                  <p:cNvPr id="128142" name="Rectangle 9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3" name="Rectangle 9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4" name="Rectangle 9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0" name="Group 98"/>
                <p:cNvGrpSpPr>
                  <a:grpSpLocks/>
                </p:cNvGrpSpPr>
                <p:nvPr/>
              </p:nvGrpSpPr>
              <p:grpSpPr bwMode="auto">
                <a:xfrm>
                  <a:off x="3972" y="527"/>
                  <a:ext cx="27" cy="814"/>
                  <a:chOff x="971" y="1548"/>
                  <a:chExt cx="27" cy="689"/>
                </a:xfrm>
              </p:grpSpPr>
              <p:sp>
                <p:nvSpPr>
                  <p:cNvPr id="128139" name="Rectangle 99"/>
                  <p:cNvSpPr>
                    <a:spLocks noChangeArrowheads="1"/>
                  </p:cNvSpPr>
                  <p:nvPr/>
                </p:nvSpPr>
                <p:spPr bwMode="auto">
                  <a:xfrm rot="5400000">
                    <a:off x="648" y="1887"/>
                    <a:ext cx="675"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0" name="Rectangle 10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1" name="Rectangle 10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1" name="Group 102"/>
                <p:cNvGrpSpPr>
                  <a:grpSpLocks/>
                </p:cNvGrpSpPr>
                <p:nvPr/>
              </p:nvGrpSpPr>
              <p:grpSpPr bwMode="auto">
                <a:xfrm>
                  <a:off x="4016" y="557"/>
                  <a:ext cx="25" cy="820"/>
                  <a:chOff x="971" y="1548"/>
                  <a:chExt cx="27" cy="689"/>
                </a:xfrm>
              </p:grpSpPr>
              <p:sp>
                <p:nvSpPr>
                  <p:cNvPr id="128136" name="Rectangle 103"/>
                  <p:cNvSpPr>
                    <a:spLocks noChangeArrowheads="1"/>
                  </p:cNvSpPr>
                  <p:nvPr/>
                </p:nvSpPr>
                <p:spPr bwMode="auto">
                  <a:xfrm rot="5400000">
                    <a:off x="649"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7" name="Rectangle 10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8" name="Rectangle 10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2" name="Group 106"/>
                <p:cNvGrpSpPr>
                  <a:grpSpLocks/>
                </p:cNvGrpSpPr>
                <p:nvPr/>
              </p:nvGrpSpPr>
              <p:grpSpPr bwMode="auto">
                <a:xfrm>
                  <a:off x="4028" y="619"/>
                  <a:ext cx="27" cy="814"/>
                  <a:chOff x="971" y="1548"/>
                  <a:chExt cx="27" cy="689"/>
                </a:xfrm>
              </p:grpSpPr>
              <p:sp>
                <p:nvSpPr>
                  <p:cNvPr id="128133" name="Rectangle 107"/>
                  <p:cNvSpPr>
                    <a:spLocks noChangeArrowheads="1"/>
                  </p:cNvSpPr>
                  <p:nvPr/>
                </p:nvSpPr>
                <p:spPr bwMode="auto">
                  <a:xfrm rot="5400000">
                    <a:off x="648" y="1888"/>
                    <a:ext cx="67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4" name="Rectangle 10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5" name="Rectangle 10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3" name="Group 110"/>
                <p:cNvGrpSpPr>
                  <a:grpSpLocks/>
                </p:cNvGrpSpPr>
                <p:nvPr/>
              </p:nvGrpSpPr>
              <p:grpSpPr bwMode="auto">
                <a:xfrm>
                  <a:off x="4136" y="571"/>
                  <a:ext cx="25" cy="820"/>
                  <a:chOff x="971" y="1548"/>
                  <a:chExt cx="27" cy="689"/>
                </a:xfrm>
              </p:grpSpPr>
              <p:sp>
                <p:nvSpPr>
                  <p:cNvPr id="128130" name="Rectangle 111"/>
                  <p:cNvSpPr>
                    <a:spLocks noChangeArrowheads="1"/>
                  </p:cNvSpPr>
                  <p:nvPr/>
                </p:nvSpPr>
                <p:spPr bwMode="auto">
                  <a:xfrm rot="5400000">
                    <a:off x="649" y="1886"/>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1" name="Rectangle 112"/>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2" name="Rectangle 113"/>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4" name="Group 114"/>
                <p:cNvGrpSpPr>
                  <a:grpSpLocks/>
                </p:cNvGrpSpPr>
                <p:nvPr/>
              </p:nvGrpSpPr>
              <p:grpSpPr bwMode="auto">
                <a:xfrm>
                  <a:off x="4160" y="643"/>
                  <a:ext cx="25" cy="820"/>
                  <a:chOff x="971" y="1548"/>
                  <a:chExt cx="27" cy="689"/>
                </a:xfrm>
              </p:grpSpPr>
              <p:sp>
                <p:nvSpPr>
                  <p:cNvPr id="128127" name="Rectangle 11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8" name="Rectangle 11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9" name="Rectangle 11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5" name="Group 118"/>
                <p:cNvGrpSpPr>
                  <a:grpSpLocks/>
                </p:cNvGrpSpPr>
                <p:nvPr/>
              </p:nvGrpSpPr>
              <p:grpSpPr bwMode="auto">
                <a:xfrm>
                  <a:off x="4196" y="627"/>
                  <a:ext cx="27" cy="814"/>
                  <a:chOff x="971" y="1548"/>
                  <a:chExt cx="27" cy="689"/>
                </a:xfrm>
              </p:grpSpPr>
              <p:sp>
                <p:nvSpPr>
                  <p:cNvPr id="128124" name="Rectangle 119"/>
                  <p:cNvSpPr>
                    <a:spLocks noChangeArrowheads="1"/>
                  </p:cNvSpPr>
                  <p:nvPr/>
                </p:nvSpPr>
                <p:spPr bwMode="auto">
                  <a:xfrm rot="5400000">
                    <a:off x="648" y="1885"/>
                    <a:ext cx="671"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5" name="Rectangle 12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6" name="Rectangle 12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6" name="Group 122"/>
                <p:cNvGrpSpPr>
                  <a:grpSpLocks/>
                </p:cNvGrpSpPr>
                <p:nvPr/>
              </p:nvGrpSpPr>
              <p:grpSpPr bwMode="auto">
                <a:xfrm>
                  <a:off x="4228" y="591"/>
                  <a:ext cx="25" cy="821"/>
                  <a:chOff x="971" y="1548"/>
                  <a:chExt cx="27" cy="689"/>
                </a:xfrm>
              </p:grpSpPr>
              <p:sp>
                <p:nvSpPr>
                  <p:cNvPr id="128121" name="Rectangle 123"/>
                  <p:cNvSpPr>
                    <a:spLocks noChangeArrowheads="1"/>
                  </p:cNvSpPr>
                  <p:nvPr/>
                </p:nvSpPr>
                <p:spPr bwMode="auto">
                  <a:xfrm rot="5400000">
                    <a:off x="648"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2" name="Rectangle 12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3" name="Rectangle 12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7" name="Group 126"/>
                <p:cNvGrpSpPr>
                  <a:grpSpLocks/>
                </p:cNvGrpSpPr>
                <p:nvPr/>
              </p:nvGrpSpPr>
              <p:grpSpPr bwMode="auto">
                <a:xfrm>
                  <a:off x="4268" y="575"/>
                  <a:ext cx="27" cy="814"/>
                  <a:chOff x="971" y="1548"/>
                  <a:chExt cx="27" cy="689"/>
                </a:xfrm>
              </p:grpSpPr>
              <p:sp>
                <p:nvSpPr>
                  <p:cNvPr id="128118" name="Rectangle 127"/>
                  <p:cNvSpPr>
                    <a:spLocks noChangeArrowheads="1"/>
                  </p:cNvSpPr>
                  <p:nvPr/>
                </p:nvSpPr>
                <p:spPr bwMode="auto">
                  <a:xfrm rot="5400000">
                    <a:off x="647" y="1888"/>
                    <a:ext cx="675"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19" name="Rectangle 1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0" name="Rectangle 1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grpSp>
      <p:grpSp>
        <p:nvGrpSpPr>
          <p:cNvPr id="276" name="Group 805"/>
          <p:cNvGrpSpPr>
            <a:grpSpLocks/>
          </p:cNvGrpSpPr>
          <p:nvPr/>
        </p:nvGrpSpPr>
        <p:grpSpPr bwMode="auto">
          <a:xfrm>
            <a:off x="7307263" y="1038225"/>
            <a:ext cx="409575" cy="3417888"/>
            <a:chOff x="4601" y="779"/>
            <a:chExt cx="258" cy="2153"/>
          </a:xfrm>
        </p:grpSpPr>
        <p:sp>
          <p:nvSpPr>
            <p:cNvPr id="128064" name="Text Box 132"/>
            <p:cNvSpPr txBox="1">
              <a:spLocks noChangeArrowheads="1"/>
            </p:cNvSpPr>
            <p:nvPr/>
          </p:nvSpPr>
          <p:spPr bwMode="auto">
            <a:xfrm>
              <a:off x="4603" y="2797"/>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5" name="Text Box 146"/>
            <p:cNvSpPr txBox="1">
              <a:spLocks noChangeArrowheads="1"/>
            </p:cNvSpPr>
            <p:nvPr/>
          </p:nvSpPr>
          <p:spPr bwMode="auto">
            <a:xfrm>
              <a:off x="4689" y="779"/>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6" name="Text Box 147"/>
            <p:cNvSpPr txBox="1">
              <a:spLocks noChangeArrowheads="1"/>
            </p:cNvSpPr>
            <p:nvPr/>
          </p:nvSpPr>
          <p:spPr bwMode="auto">
            <a:xfrm>
              <a:off x="4601" y="779"/>
              <a:ext cx="170" cy="1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3’</a:t>
              </a:r>
            </a:p>
          </p:txBody>
        </p:sp>
        <p:grpSp>
          <p:nvGrpSpPr>
            <p:cNvPr id="128067" name="Group 768"/>
            <p:cNvGrpSpPr>
              <a:grpSpLocks/>
            </p:cNvGrpSpPr>
            <p:nvPr/>
          </p:nvGrpSpPr>
          <p:grpSpPr bwMode="auto">
            <a:xfrm>
              <a:off x="4661" y="892"/>
              <a:ext cx="63" cy="1932"/>
              <a:chOff x="4661" y="800"/>
              <a:chExt cx="63" cy="1932"/>
            </a:xfrm>
          </p:grpSpPr>
          <p:grpSp>
            <p:nvGrpSpPr>
              <p:cNvPr id="128068" name="Group 149"/>
              <p:cNvGrpSpPr>
                <a:grpSpLocks/>
              </p:cNvGrpSpPr>
              <p:nvPr/>
            </p:nvGrpSpPr>
            <p:grpSpPr bwMode="auto">
              <a:xfrm rot="5400000">
                <a:off x="4278" y="2011"/>
                <a:ext cx="829" cy="63"/>
                <a:chOff x="504" y="2072"/>
                <a:chExt cx="1920" cy="152"/>
              </a:xfrm>
            </p:grpSpPr>
            <p:grpSp>
              <p:nvGrpSpPr>
                <p:cNvPr id="128089" name="Group 150"/>
                <p:cNvGrpSpPr>
                  <a:grpSpLocks/>
                </p:cNvGrpSpPr>
                <p:nvPr/>
              </p:nvGrpSpPr>
              <p:grpSpPr bwMode="auto">
                <a:xfrm>
                  <a:off x="1784" y="2072"/>
                  <a:ext cx="640" cy="152"/>
                  <a:chOff x="464" y="2072"/>
                  <a:chExt cx="640" cy="152"/>
                </a:xfrm>
              </p:grpSpPr>
              <p:sp>
                <p:nvSpPr>
                  <p:cNvPr id="128100" name="Oval 15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1" name="Oval 15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2" name="Oval 15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3" name="Oval 15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0" name="Group 155"/>
                <p:cNvGrpSpPr>
                  <a:grpSpLocks/>
                </p:cNvGrpSpPr>
                <p:nvPr/>
              </p:nvGrpSpPr>
              <p:grpSpPr bwMode="auto">
                <a:xfrm>
                  <a:off x="504" y="2072"/>
                  <a:ext cx="640" cy="152"/>
                  <a:chOff x="464" y="2072"/>
                  <a:chExt cx="640" cy="152"/>
                </a:xfrm>
              </p:grpSpPr>
              <p:sp>
                <p:nvSpPr>
                  <p:cNvPr id="128096" name="Oval 15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7" name="Oval 15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8" name="Oval 15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9" name="Oval 15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1" name="Group 160"/>
                <p:cNvGrpSpPr>
                  <a:grpSpLocks/>
                </p:cNvGrpSpPr>
                <p:nvPr/>
              </p:nvGrpSpPr>
              <p:grpSpPr bwMode="auto">
                <a:xfrm>
                  <a:off x="1144" y="2072"/>
                  <a:ext cx="640" cy="152"/>
                  <a:chOff x="464" y="2072"/>
                  <a:chExt cx="640" cy="152"/>
                </a:xfrm>
              </p:grpSpPr>
              <p:sp>
                <p:nvSpPr>
                  <p:cNvPr id="128092" name="Oval 16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3" name="Oval 16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4" name="Oval 16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5" name="Oval 16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128069" name="Group 165"/>
              <p:cNvGrpSpPr>
                <a:grpSpLocks/>
              </p:cNvGrpSpPr>
              <p:nvPr/>
            </p:nvGrpSpPr>
            <p:grpSpPr bwMode="auto">
              <a:xfrm rot="5400000">
                <a:off x="4555" y="1458"/>
                <a:ext cx="276" cy="63"/>
                <a:chOff x="464" y="2072"/>
                <a:chExt cx="640" cy="152"/>
              </a:xfrm>
            </p:grpSpPr>
            <p:sp>
              <p:nvSpPr>
                <p:cNvPr id="128085" name="Oval 16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6" name="Oval 16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7" name="Oval 16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8" name="Oval 16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0" name="Group 170"/>
              <p:cNvGrpSpPr>
                <a:grpSpLocks/>
              </p:cNvGrpSpPr>
              <p:nvPr/>
            </p:nvGrpSpPr>
            <p:grpSpPr bwMode="auto">
              <a:xfrm rot="5400000">
                <a:off x="4555" y="906"/>
                <a:ext cx="276" cy="63"/>
                <a:chOff x="464" y="2072"/>
                <a:chExt cx="640" cy="152"/>
              </a:xfrm>
            </p:grpSpPr>
            <p:sp>
              <p:nvSpPr>
                <p:cNvPr id="128081" name="Oval 171"/>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2" name="Oval 172"/>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3" name="Oval 173"/>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4" name="Oval 174"/>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1" name="Group 175"/>
              <p:cNvGrpSpPr>
                <a:grpSpLocks/>
              </p:cNvGrpSpPr>
              <p:nvPr/>
            </p:nvGrpSpPr>
            <p:grpSpPr bwMode="auto">
              <a:xfrm rot="5400000">
                <a:off x="4555" y="1182"/>
                <a:ext cx="276" cy="63"/>
                <a:chOff x="464" y="2072"/>
                <a:chExt cx="640" cy="152"/>
              </a:xfrm>
            </p:grpSpPr>
            <p:sp>
              <p:nvSpPr>
                <p:cNvPr id="128077" name="Oval 176"/>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8" name="Oval 177"/>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9" name="Oval 178"/>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0" name="Oval 179"/>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2" name="Group 180"/>
              <p:cNvGrpSpPr>
                <a:grpSpLocks/>
              </p:cNvGrpSpPr>
              <p:nvPr/>
            </p:nvGrpSpPr>
            <p:grpSpPr bwMode="auto">
              <a:xfrm rot="5400000">
                <a:off x="4555" y="2562"/>
                <a:ext cx="276" cy="63"/>
                <a:chOff x="464" y="2072"/>
                <a:chExt cx="640" cy="152"/>
              </a:xfrm>
            </p:grpSpPr>
            <p:sp>
              <p:nvSpPr>
                <p:cNvPr id="128073" name="Oval 181"/>
                <p:cNvSpPr>
                  <a:spLocks noChangeArrowheads="1"/>
                </p:cNvSpPr>
                <p:nvPr/>
              </p:nvSpPr>
              <p:spPr bwMode="auto">
                <a:xfrm>
                  <a:off x="944" y="2072"/>
                  <a:ext cx="160" cy="152"/>
                </a:xfrm>
                <a:prstGeom prst="ellipse">
                  <a:avLst/>
                </a:prstGeom>
                <a:solidFill>
                  <a:srgbClr val="FFFFFF"/>
                </a:solidFill>
                <a:ln w="9525" cap="rnd">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4" name="Oval 182"/>
                <p:cNvSpPr>
                  <a:spLocks noChangeArrowheads="1"/>
                </p:cNvSpPr>
                <p:nvPr/>
              </p:nvSpPr>
              <p:spPr bwMode="auto">
                <a:xfrm>
                  <a:off x="784" y="2072"/>
                  <a:ext cx="160" cy="152"/>
                </a:xfrm>
                <a:prstGeom prst="ellipse">
                  <a:avLst/>
                </a:prstGeom>
                <a:solidFill>
                  <a:srgbClr val="EAEAEA"/>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5" name="Oval 183"/>
                <p:cNvSpPr>
                  <a:spLocks noChangeArrowheads="1"/>
                </p:cNvSpPr>
                <p:nvPr/>
              </p:nvSpPr>
              <p:spPr bwMode="auto">
                <a:xfrm>
                  <a:off x="624" y="2072"/>
                  <a:ext cx="160" cy="152"/>
                </a:xfrm>
                <a:prstGeom prst="ellipse">
                  <a:avLst/>
                </a:prstGeom>
                <a:solidFill>
                  <a:srgbClr val="DDDDDD"/>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6" name="Oval 18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sp>
        <p:nvSpPr>
          <p:cNvPr id="317" name="Oval 807"/>
          <p:cNvSpPr>
            <a:spLocks noChangeArrowheads="1"/>
          </p:cNvSpPr>
          <p:nvPr/>
        </p:nvSpPr>
        <p:spPr bwMode="auto">
          <a:xfrm rot="5400000">
            <a:off x="7539038" y="2100263"/>
            <a:ext cx="92075" cy="92075"/>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318" name="Group 858"/>
          <p:cNvGrpSpPr>
            <a:grpSpLocks/>
          </p:cNvGrpSpPr>
          <p:nvPr/>
        </p:nvGrpSpPr>
        <p:grpSpPr bwMode="auto">
          <a:xfrm>
            <a:off x="7526338" y="2197100"/>
            <a:ext cx="119062" cy="2095500"/>
            <a:chOff x="1476" y="1787"/>
            <a:chExt cx="130" cy="2277"/>
          </a:xfrm>
        </p:grpSpPr>
        <p:sp>
          <p:nvSpPr>
            <p:cNvPr id="128040" name="Oval 859"/>
            <p:cNvSpPr>
              <a:spLocks noChangeArrowheads="1"/>
            </p:cNvSpPr>
            <p:nvPr/>
          </p:nvSpPr>
          <p:spPr bwMode="auto">
            <a:xfrm rot="5400000">
              <a:off x="1480" y="1783"/>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1" name="Oval 860"/>
            <p:cNvSpPr>
              <a:spLocks noChangeArrowheads="1"/>
            </p:cNvSpPr>
            <p:nvPr/>
          </p:nvSpPr>
          <p:spPr bwMode="auto">
            <a:xfrm rot="5400000">
              <a:off x="1480" y="1902"/>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2" name="Oval 861"/>
            <p:cNvSpPr>
              <a:spLocks noChangeArrowheads="1"/>
            </p:cNvSpPr>
            <p:nvPr/>
          </p:nvSpPr>
          <p:spPr bwMode="auto">
            <a:xfrm rot="5400000">
              <a:off x="1480" y="2021"/>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3" name="Oval 862"/>
            <p:cNvSpPr>
              <a:spLocks noChangeArrowheads="1"/>
            </p:cNvSpPr>
            <p:nvPr/>
          </p:nvSpPr>
          <p:spPr bwMode="auto">
            <a:xfrm rot="5400000">
              <a:off x="1480" y="2140"/>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4" name="Oval 863"/>
            <p:cNvSpPr>
              <a:spLocks noChangeArrowheads="1"/>
            </p:cNvSpPr>
            <p:nvPr/>
          </p:nvSpPr>
          <p:spPr bwMode="auto">
            <a:xfrm rot="5400000">
              <a:off x="1480" y="2259"/>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5" name="Oval 864"/>
            <p:cNvSpPr>
              <a:spLocks noChangeArrowheads="1"/>
            </p:cNvSpPr>
            <p:nvPr/>
          </p:nvSpPr>
          <p:spPr bwMode="auto">
            <a:xfrm rot="5400000">
              <a:off x="1480" y="2378"/>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6" name="Oval 865"/>
            <p:cNvSpPr>
              <a:spLocks noChangeArrowheads="1"/>
            </p:cNvSpPr>
            <p:nvPr/>
          </p:nvSpPr>
          <p:spPr bwMode="auto">
            <a:xfrm rot="5400000">
              <a:off x="1480" y="249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7" name="Oval 866"/>
            <p:cNvSpPr>
              <a:spLocks noChangeArrowheads="1"/>
            </p:cNvSpPr>
            <p:nvPr/>
          </p:nvSpPr>
          <p:spPr bwMode="auto">
            <a:xfrm rot="5400000">
              <a:off x="1480" y="2615"/>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8" name="Oval 867"/>
            <p:cNvSpPr>
              <a:spLocks noChangeArrowheads="1"/>
            </p:cNvSpPr>
            <p:nvPr/>
          </p:nvSpPr>
          <p:spPr bwMode="auto">
            <a:xfrm rot="5400000">
              <a:off x="1480" y="2734"/>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9" name="Oval 868"/>
            <p:cNvSpPr>
              <a:spLocks noChangeArrowheads="1"/>
            </p:cNvSpPr>
            <p:nvPr/>
          </p:nvSpPr>
          <p:spPr bwMode="auto">
            <a:xfrm rot="5400000">
              <a:off x="1480" y="2853"/>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0" name="Oval 869"/>
            <p:cNvSpPr>
              <a:spLocks noChangeArrowheads="1"/>
            </p:cNvSpPr>
            <p:nvPr/>
          </p:nvSpPr>
          <p:spPr bwMode="auto">
            <a:xfrm rot="5400000">
              <a:off x="1480" y="2972"/>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1" name="Oval 870"/>
            <p:cNvSpPr>
              <a:spLocks noChangeArrowheads="1"/>
            </p:cNvSpPr>
            <p:nvPr/>
          </p:nvSpPr>
          <p:spPr bwMode="auto">
            <a:xfrm rot="5400000">
              <a:off x="1480" y="3091"/>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2" name="Oval 871"/>
            <p:cNvSpPr>
              <a:spLocks noChangeArrowheads="1"/>
            </p:cNvSpPr>
            <p:nvPr/>
          </p:nvSpPr>
          <p:spPr bwMode="auto">
            <a:xfrm rot="5400000">
              <a:off x="1480" y="3210"/>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3" name="Oval 872"/>
            <p:cNvSpPr>
              <a:spLocks noChangeArrowheads="1"/>
            </p:cNvSpPr>
            <p:nvPr/>
          </p:nvSpPr>
          <p:spPr bwMode="auto">
            <a:xfrm rot="5400000">
              <a:off x="1480" y="3329"/>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4" name="Oval 873"/>
            <p:cNvSpPr>
              <a:spLocks noChangeArrowheads="1"/>
            </p:cNvSpPr>
            <p:nvPr/>
          </p:nvSpPr>
          <p:spPr bwMode="auto">
            <a:xfrm rot="5400000">
              <a:off x="1480" y="344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128055" name="Group 874"/>
            <p:cNvGrpSpPr>
              <a:grpSpLocks/>
            </p:cNvGrpSpPr>
            <p:nvPr/>
          </p:nvGrpSpPr>
          <p:grpSpPr bwMode="auto">
            <a:xfrm>
              <a:off x="1476" y="3569"/>
              <a:ext cx="130" cy="495"/>
              <a:chOff x="1476" y="3573"/>
              <a:chExt cx="129" cy="491"/>
            </a:xfrm>
          </p:grpSpPr>
          <p:sp>
            <p:nvSpPr>
              <p:cNvPr id="128056" name="Oval 875"/>
              <p:cNvSpPr>
                <a:spLocks noChangeArrowheads="1"/>
              </p:cNvSpPr>
              <p:nvPr/>
            </p:nvSpPr>
            <p:spPr bwMode="auto">
              <a:xfrm rot="5400000">
                <a:off x="1480" y="3569"/>
                <a:ext cx="120" cy="128"/>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7" name="Oval 876"/>
              <p:cNvSpPr>
                <a:spLocks noChangeArrowheads="1"/>
              </p:cNvSpPr>
              <p:nvPr/>
            </p:nvSpPr>
            <p:spPr bwMode="auto">
              <a:xfrm rot="5400000">
                <a:off x="1480" y="3694"/>
                <a:ext cx="120" cy="128"/>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8" name="Oval 877"/>
              <p:cNvSpPr>
                <a:spLocks noChangeArrowheads="1"/>
              </p:cNvSpPr>
              <p:nvPr/>
            </p:nvSpPr>
            <p:spPr bwMode="auto">
              <a:xfrm rot="5400000">
                <a:off x="1480" y="382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9" name="Oval 878"/>
              <p:cNvSpPr>
                <a:spLocks noChangeArrowheads="1"/>
              </p:cNvSpPr>
              <p:nvPr/>
            </p:nvSpPr>
            <p:spPr bwMode="auto">
              <a:xfrm rot="5400000">
                <a:off x="1480" y="394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60" name="Oval 879"/>
              <p:cNvSpPr>
                <a:spLocks noChangeArrowheads="1"/>
              </p:cNvSpPr>
              <p:nvPr/>
            </p:nvSpPr>
            <p:spPr bwMode="auto">
              <a:xfrm rot="5400000">
                <a:off x="1481" y="393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1" name="Oval 880"/>
              <p:cNvSpPr>
                <a:spLocks noChangeArrowheads="1"/>
              </p:cNvSpPr>
              <p:nvPr/>
            </p:nvSpPr>
            <p:spPr bwMode="auto">
              <a:xfrm rot="5400000">
                <a:off x="1481" y="381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2" name="Oval 881"/>
              <p:cNvSpPr>
                <a:spLocks noChangeArrowheads="1"/>
              </p:cNvSpPr>
              <p:nvPr/>
            </p:nvSpPr>
            <p:spPr bwMode="auto">
              <a:xfrm rot="5400000">
                <a:off x="1481" y="3699"/>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3" name="Oval 882"/>
              <p:cNvSpPr>
                <a:spLocks noChangeArrowheads="1"/>
              </p:cNvSpPr>
              <p:nvPr/>
            </p:nvSpPr>
            <p:spPr bwMode="auto">
              <a:xfrm rot="5400000">
                <a:off x="1481" y="3573"/>
                <a:ext cx="120" cy="129"/>
              </a:xfrm>
              <a:prstGeom prst="ellipse">
                <a:avLst/>
              </a:prstGeom>
              <a:solidFill>
                <a:srgbClr val="DDDDDD">
                  <a:alpha val="79999"/>
                </a:srgbClr>
              </a:solidFill>
              <a:ln>
                <a:noFill/>
              </a:ln>
              <a:extLst>
                <a:ext uri="{91240B29-F687-4f45-9708-019B960494DF}">
                  <a14:hiddenLine xmlns="" xmlns:a14="http://schemas.microsoft.com/office/drawing/2010/main" w="9525">
                    <a:solidFill>
                      <a:srgbClr val="000000"/>
                    </a:solidFill>
                    <a:prstDash val="sysDot"/>
                    <a:round/>
                    <a:headEnd/>
                    <a:tailEnd/>
                  </a14:hiddenLine>
                </a:ext>
              </a:extLst>
            </p:spPr>
            <p:txBody>
              <a:bodyPr wrap="none" anchor="ctr"/>
              <a:lstStyle/>
              <a:p>
                <a:endParaRPr lang="en-GB"/>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07"/>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wipe(right)">
                                      <p:cBhvr>
                                        <p:cTn id="23" dur="500"/>
                                        <p:tgtEl>
                                          <p:spTgt spid="118"/>
                                        </p:tgtEl>
                                      </p:cBhvr>
                                    </p:animEffect>
                                  </p:childTnLst>
                                </p:cTn>
                              </p:par>
                              <p:par>
                                <p:cTn id="24" presetID="22" presetClass="entr" presetSubtype="2" fill="hold" nodeType="withEffect">
                                  <p:stCondLst>
                                    <p:cond delay="0"/>
                                  </p:stCondLst>
                                  <p:childTnLst>
                                    <p:set>
                                      <p:cBhvr>
                                        <p:cTn id="25" dur="1" fill="hold">
                                          <p:stCondLst>
                                            <p:cond delay="0"/>
                                          </p:stCondLst>
                                        </p:cTn>
                                        <p:tgtEl>
                                          <p:spTgt spid="173"/>
                                        </p:tgtEl>
                                        <p:attrNameLst>
                                          <p:attrName>style.visibility</p:attrName>
                                        </p:attrNameLst>
                                      </p:cBhvr>
                                      <p:to>
                                        <p:strVal val="visible"/>
                                      </p:to>
                                    </p:set>
                                    <p:animEffect transition="in" filter="wipe(right)">
                                      <p:cBhvr>
                                        <p:cTn id="26" dur="500"/>
                                        <p:tgtEl>
                                          <p:spTgt spid="173"/>
                                        </p:tgtEl>
                                      </p:cBhvr>
                                    </p:animEffect>
                                  </p:childTnLst>
                                </p:cTn>
                              </p:par>
                              <p:par>
                                <p:cTn id="27" presetID="1" presetClass="entr" presetSubtype="0"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left)">
                                      <p:cBhvr>
                                        <p:cTn id="47" dur="500"/>
                                        <p:tgtEl>
                                          <p:spTgt spid="97"/>
                                        </p:tgtEl>
                                      </p:cBhvr>
                                    </p:animEffect>
                                  </p:childTnLst>
                                </p:cTn>
                              </p:par>
                              <p:par>
                                <p:cTn id="48" presetID="1"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22" presetClass="entr" presetSubtype="1" fill="hold" nodeType="withEffect">
                                  <p:stCondLst>
                                    <p:cond delay="0"/>
                                  </p:stCondLst>
                                  <p:childTnLst>
                                    <p:set>
                                      <p:cBhvr>
                                        <p:cTn id="73" dur="1" fill="hold">
                                          <p:stCondLst>
                                            <p:cond delay="0"/>
                                          </p:stCondLst>
                                        </p:cTn>
                                        <p:tgtEl>
                                          <p:spTgt spid="318"/>
                                        </p:tgtEl>
                                        <p:attrNameLst>
                                          <p:attrName>style.visibility</p:attrName>
                                        </p:attrNameLst>
                                      </p:cBhvr>
                                      <p:to>
                                        <p:strVal val="visible"/>
                                      </p:to>
                                    </p:set>
                                    <p:animEffect transition="in" filter="wipe(up)">
                                      <p:cBhvr>
                                        <p:cTn id="74" dur="500"/>
                                        <p:tgtEl>
                                          <p:spTgt spid="31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1"/>
                                        </p:tgtEl>
                                        <p:attrNameLst>
                                          <p:attrName>style.visibility</p:attrName>
                                        </p:attrNameLst>
                                      </p:cBhvr>
                                      <p:to>
                                        <p:strVal val="visible"/>
                                      </p:to>
                                    </p:set>
                                  </p:childTnLst>
                                </p:cTn>
                              </p:par>
                              <p:par>
                                <p:cTn id="79" presetID="22" presetClass="entr" presetSubtype="8"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left)">
                                      <p:cBhvr>
                                        <p:cTn id="81" dur="500"/>
                                        <p:tgtEl>
                                          <p:spTgt spid="67"/>
                                        </p:tgtEl>
                                      </p:cBhvr>
                                    </p:animEffect>
                                  </p:childTnLst>
                                </p:cTn>
                              </p:par>
                              <p:par>
                                <p:cTn id="82" presetID="1" presetClass="entr" presetSubtype="0" fill="hold" nodeType="withEffect">
                                  <p:stCondLst>
                                    <p:cond delay="0"/>
                                  </p:stCondLst>
                                  <p:childTnLst>
                                    <p:set>
                                      <p:cBhvr>
                                        <p:cTn id="83"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7" grpId="0" animBg="1"/>
      <p:bldP spid="98" grpId="0" animBg="1"/>
      <p:bldP spid="116" grpId="0" animBg="1"/>
      <p:bldP spid="117" grpId="0" animBg="1"/>
      <p:bldP spid="141" grpId="0" animBg="1"/>
      <p:bldP spid="3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4"/>
          <p:cNvSpPr>
            <a:spLocks noChangeArrowheads="1"/>
          </p:cNvSpPr>
          <p:nvPr/>
        </p:nvSpPr>
        <p:spPr bwMode="auto">
          <a:xfrm>
            <a:off x="304800" y="1295400"/>
            <a:ext cx="8382000" cy="2438400"/>
          </a:xfrm>
          <a:prstGeom prst="roundRect">
            <a:avLst>
              <a:gd name="adj" fmla="val 16667"/>
            </a:avLst>
          </a:prstGeom>
          <a:solidFill>
            <a:schemeClr val="bg2">
              <a:alpha val="29019"/>
            </a:schemeClr>
          </a:solidFill>
          <a:ln w="9525">
            <a:solidFill>
              <a:schemeClr val="tx1"/>
            </a:solidFill>
            <a:round/>
            <a:headEnd/>
            <a:tailEnd/>
          </a:ln>
        </p:spPr>
        <p:txBody>
          <a:bodyPr wrap="none" anchor="ctr"/>
          <a:lstStyle/>
          <a:p>
            <a:endParaRPr lang="en-US"/>
          </a:p>
        </p:txBody>
      </p:sp>
      <p:pic>
        <p:nvPicPr>
          <p:cNvPr id="22530" name="Picture 5" descr="Science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0"/>
            <a:ext cx="1338263"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4572000"/>
            <a:ext cx="13747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2" name="Rectangle 8"/>
          <p:cNvSpPr>
            <a:spLocks noChangeArrowheads="1"/>
          </p:cNvSpPr>
          <p:nvPr/>
        </p:nvSpPr>
        <p:spPr bwMode="auto">
          <a:xfrm>
            <a:off x="3708400" y="4279900"/>
            <a:ext cx="12652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2000-2001</a:t>
            </a:r>
          </a:p>
        </p:txBody>
      </p:sp>
      <p:sp>
        <p:nvSpPr>
          <p:cNvPr id="22533" name="Rectangle 9"/>
          <p:cNvSpPr>
            <a:spLocks noChangeArrowheads="1"/>
          </p:cNvSpPr>
          <p:nvPr/>
        </p:nvSpPr>
        <p:spPr bwMode="auto">
          <a:xfrm>
            <a:off x="5715000" y="4068763"/>
            <a:ext cx="26352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Consorzio internazionale</a:t>
            </a:r>
          </a:p>
        </p:txBody>
      </p:sp>
      <p:sp>
        <p:nvSpPr>
          <p:cNvPr id="22534" name="Rectangle 10"/>
          <p:cNvSpPr>
            <a:spLocks noChangeArrowheads="1"/>
          </p:cNvSpPr>
          <p:nvPr/>
        </p:nvSpPr>
        <p:spPr bwMode="auto">
          <a:xfrm>
            <a:off x="347663" y="4040188"/>
            <a:ext cx="3073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Celera Genomics – C. Venter</a:t>
            </a:r>
          </a:p>
        </p:txBody>
      </p:sp>
      <p:sp>
        <p:nvSpPr>
          <p:cNvPr id="22535" name="Rectangle 11"/>
          <p:cNvSpPr>
            <a:spLocks noChangeArrowheads="1"/>
          </p:cNvSpPr>
          <p:nvPr/>
        </p:nvSpPr>
        <p:spPr bwMode="auto">
          <a:xfrm>
            <a:off x="323850" y="1471613"/>
            <a:ext cx="813435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b="1" i="1"/>
              <a:t>1999</a:t>
            </a:r>
            <a:r>
              <a:rPr lang="en-US" sz="1400" b="1"/>
              <a:t> (Dicembre) 	Pubblicata su </a:t>
            </a:r>
            <a:r>
              <a:rPr lang="en-US" sz="1400" b="1" i="1"/>
              <a:t>Nature</a:t>
            </a:r>
            <a:r>
              <a:rPr lang="en-US" sz="1400" b="1"/>
              <a:t> la sequenza completa del cromosoma 22.</a:t>
            </a:r>
            <a:br>
              <a:rPr lang="en-US" sz="1400" b="1"/>
            </a:br>
            <a:endParaRPr lang="it-IT" sz="1400" b="1"/>
          </a:p>
          <a:p>
            <a:r>
              <a:rPr lang="en-US" sz="1400" b="1" i="1"/>
              <a:t>2000</a:t>
            </a:r>
            <a:r>
              <a:rPr lang="en-US" sz="1400" b="1"/>
              <a:t> (Maggio) 	Pubblicata su </a:t>
            </a:r>
            <a:r>
              <a:rPr lang="en-US" sz="1400" b="1" i="1"/>
              <a:t>Nature</a:t>
            </a:r>
            <a:r>
              <a:rPr lang="en-US" sz="1400" b="1"/>
              <a:t> la sequenza completa del cromosoma 21.</a:t>
            </a:r>
            <a:br>
              <a:rPr lang="en-US" sz="1400" b="1"/>
            </a:br>
            <a:endParaRPr lang="it-IT" sz="1400" b="1"/>
          </a:p>
          <a:p>
            <a:r>
              <a:rPr lang="en-US" sz="1400" b="1" i="1"/>
              <a:t>2000</a:t>
            </a:r>
            <a:r>
              <a:rPr lang="en-US" sz="1400" b="1"/>
              <a:t> (26 Giugno) 	Francis Collins e Craig Venter annunciano congiuntamente di aver 		completato la "bozza" del genoma Umano.</a:t>
            </a:r>
            <a:br>
              <a:rPr lang="en-US" sz="1400" b="1"/>
            </a:br>
            <a:endParaRPr lang="it-IT" sz="1400" b="1"/>
          </a:p>
          <a:p>
            <a:r>
              <a:rPr lang="en-US" sz="1400" b="1" i="1"/>
              <a:t>2001</a:t>
            </a:r>
            <a:r>
              <a:rPr lang="en-US" sz="1400" b="1"/>
              <a:t> 	</a:t>
            </a:r>
            <a:r>
              <a:rPr lang="en-US" sz="1400" b="1">
                <a:solidFill>
                  <a:schemeClr val="bg2"/>
                </a:solidFill>
              </a:rPr>
              <a:t>	</a:t>
            </a:r>
            <a:r>
              <a:rPr lang="en-US" sz="1400" b="1"/>
              <a:t>La bozza completa del genoma umano (</a:t>
            </a:r>
            <a:r>
              <a:rPr lang="en-US" sz="1400" b="1" i="1"/>
              <a:t>working draft</a:t>
            </a:r>
            <a:r>
              <a:rPr lang="en-US" sz="1400" b="1"/>
              <a:t>) è pubblicata su 		</a:t>
            </a:r>
            <a:r>
              <a:rPr lang="en-US" sz="1400" b="1" i="1"/>
              <a:t>Nature</a:t>
            </a:r>
            <a:r>
              <a:rPr lang="en-US" sz="1400" b="1"/>
              <a:t> (quella del consorzio pubblico) e su </a:t>
            </a:r>
            <a:r>
              <a:rPr lang="en-US" sz="1400" b="1" i="1"/>
              <a:t>Science</a:t>
            </a:r>
            <a:r>
              <a:rPr lang="en-US" sz="1400" b="1"/>
              <a:t> (quella della 			Celera).</a:t>
            </a:r>
          </a:p>
        </p:txBody>
      </p:sp>
      <p:pic>
        <p:nvPicPr>
          <p:cNvPr id="22536" name="Picture 12" descr="p20005c8dg316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640263"/>
            <a:ext cx="2951162" cy="183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7" name="Rectangle 2"/>
          <p:cNvSpPr txBox="1">
            <a:spLocks noChangeArrowheads="1"/>
          </p:cNvSpPr>
          <p:nvPr/>
        </p:nvSpPr>
        <p:spPr bwMode="auto">
          <a:xfrm>
            <a:off x="-152400" y="188913"/>
            <a:ext cx="8229600"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a:solidFill>
                  <a:srgbClr val="003366"/>
                </a:solidFill>
              </a:rPr>
              <a:t>…fino ad arrivare al Genoma Umano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olo 1"/>
          <p:cNvSpPr>
            <a:spLocks noGrp="1"/>
          </p:cNvSpPr>
          <p:nvPr>
            <p:ph type="title"/>
          </p:nvPr>
        </p:nvSpPr>
        <p:spPr/>
        <p:txBody>
          <a:bodyPr/>
          <a:lstStyle/>
          <a:p>
            <a:r>
              <a:rPr lang="it-IT">
                <a:latin typeface="Arial" charset="0"/>
                <a:cs typeface="ＭＳ Ｐゴシック" charset="0"/>
              </a:rPr>
              <a:t>The Illumina/Solexa platform</a:t>
            </a:r>
          </a:p>
        </p:txBody>
      </p:sp>
      <p:sp>
        <p:nvSpPr>
          <p:cNvPr id="130050" name="Segnaposto contenuto 2"/>
          <p:cNvSpPr>
            <a:spLocks noGrp="1"/>
          </p:cNvSpPr>
          <p:nvPr>
            <p:ph idx="1"/>
          </p:nvPr>
        </p:nvSpPr>
        <p:spPr>
          <a:xfrm>
            <a:off x="381000" y="1412875"/>
            <a:ext cx="8382000" cy="4537075"/>
          </a:xfrm>
          <a:solidFill>
            <a:srgbClr val="FFFFFF"/>
          </a:solidFill>
        </p:spPr>
        <p:txBody>
          <a:bodyPr/>
          <a:lstStyle/>
          <a:p>
            <a:r>
              <a:rPr lang="it-IT" sz="3600">
                <a:latin typeface="Arial" charset="0"/>
                <a:cs typeface="ＭＳ Ｐゴシック" charset="0"/>
              </a:rPr>
              <a:t>Some numbers:</a:t>
            </a:r>
          </a:p>
          <a:p>
            <a:pPr lvl="1"/>
            <a:r>
              <a:rPr lang="it-IT" sz="3200">
                <a:latin typeface="Arial" charset="0"/>
                <a:ea typeface="ＭＳ Ｐゴシック" charset="0"/>
                <a:cs typeface="ＭＳ Ｐゴシック" charset="0"/>
              </a:rPr>
              <a:t>Reads length: 35-150bp</a:t>
            </a:r>
          </a:p>
          <a:p>
            <a:pPr lvl="1"/>
            <a:r>
              <a:rPr lang="it-IT" sz="3200">
                <a:latin typeface="Arial" charset="0"/>
                <a:ea typeface="ＭＳ Ｐゴシック" charset="0"/>
                <a:cs typeface="ＭＳ Ｐゴシック" charset="0"/>
              </a:rPr>
              <a:t>3G clusters per flow cell -&gt; 600 Gb/run (HiSeq2000)</a:t>
            </a:r>
          </a:p>
          <a:p>
            <a:pPr lvl="1"/>
            <a:r>
              <a:rPr lang="it-IT" sz="3200">
                <a:latin typeface="Arial" charset="0"/>
                <a:ea typeface="ＭＳ Ｐゴシック" charset="0"/>
                <a:cs typeface="ＭＳ Ｐゴシック" charset="0"/>
              </a:rPr>
              <a:t>Time per run: 2 to 11 days</a:t>
            </a:r>
          </a:p>
          <a:p>
            <a:pPr lvl="1"/>
            <a:r>
              <a:rPr lang="it-IT" sz="3200">
                <a:latin typeface="Arial" charset="0"/>
                <a:ea typeface="ＭＳ Ｐゴシック" charset="0"/>
                <a:cs typeface="ＭＳ Ｐゴシック" charset="0"/>
              </a:rPr>
              <a:t>Platform specific sequencing error: </a:t>
            </a:r>
          </a:p>
          <a:p>
            <a:pPr lvl="2"/>
            <a:r>
              <a:rPr lang="it-IT" sz="2800" b="1">
                <a:latin typeface="Arial" charset="0"/>
                <a:ea typeface="ＭＳ Ｐゴシック" charset="0"/>
                <a:cs typeface="ＭＳ Ｐゴシック" charset="0"/>
              </a:rPr>
              <a:t>base miscalling ~1%</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Immagine 3" descr="Screen Shot 2015-05-15 at 11.59.00 AM.png"/>
          <p:cNvPicPr>
            <a:picLocks noChangeAspect="1"/>
          </p:cNvPicPr>
          <p:nvPr/>
        </p:nvPicPr>
        <p:blipFill>
          <a:blip r:embed="rId2">
            <a:extLst>
              <a:ext uri="{28A0092B-C50C-407E-A947-70E740481C1C}">
                <a14:useLocalDpi xmlns:a14="http://schemas.microsoft.com/office/drawing/2010/main" val="0"/>
              </a:ext>
            </a:extLst>
          </a:blip>
          <a:srcRect t="2589" b="16356"/>
          <a:stretch>
            <a:fillRect/>
          </a:stretch>
        </p:blipFill>
        <p:spPr bwMode="auto">
          <a:xfrm>
            <a:off x="-6350" y="0"/>
            <a:ext cx="6883400" cy="336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098" name="Immagine 4" descr="Screen Shot 2015-05-15 at 11.58.44 AM.png"/>
          <p:cNvPicPr>
            <a:picLocks noChangeAspect="1"/>
          </p:cNvPicPr>
          <p:nvPr/>
        </p:nvPicPr>
        <p:blipFill>
          <a:blip r:embed="rId3">
            <a:extLst>
              <a:ext uri="{28A0092B-C50C-407E-A947-70E740481C1C}">
                <a14:useLocalDpi xmlns:a14="http://schemas.microsoft.com/office/drawing/2010/main" val="0"/>
              </a:ext>
            </a:extLst>
          </a:blip>
          <a:srcRect t="2078" b="16530"/>
          <a:stretch>
            <a:fillRect/>
          </a:stretch>
        </p:blipFill>
        <p:spPr bwMode="auto">
          <a:xfrm>
            <a:off x="2085975" y="3368675"/>
            <a:ext cx="705485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1 Título"/>
          <p:cNvSpPr>
            <a:spLocks noGrp="1"/>
          </p:cNvSpPr>
          <p:nvPr>
            <p:ph type="title"/>
          </p:nvPr>
        </p:nvSpPr>
        <p:spPr/>
        <p:txBody>
          <a:bodyPr/>
          <a:lstStyle/>
          <a:p>
            <a:pPr eaLnBrk="1" hangingPunct="1"/>
            <a:r>
              <a:rPr lang="es-ES">
                <a:solidFill>
                  <a:srgbClr val="FF0000"/>
                </a:solidFill>
                <a:latin typeface="Arial" charset="0"/>
              </a:rPr>
              <a:t>454</a:t>
            </a:r>
            <a:r>
              <a:rPr lang="es-ES">
                <a:solidFill>
                  <a:schemeClr val="tx1"/>
                </a:solidFill>
                <a:latin typeface="Arial" charset="0"/>
              </a:rPr>
              <a:t> vs</a:t>
            </a:r>
            <a:r>
              <a:rPr lang="es-ES">
                <a:latin typeface="Arial" charset="0"/>
              </a:rPr>
              <a:t> </a:t>
            </a:r>
            <a:r>
              <a:rPr lang="es-ES">
                <a:solidFill>
                  <a:srgbClr val="00B050"/>
                </a:solidFill>
                <a:latin typeface="Arial" charset="0"/>
              </a:rPr>
              <a:t>Illumina</a:t>
            </a:r>
          </a:p>
        </p:txBody>
      </p:sp>
      <p:graphicFrame>
        <p:nvGraphicFramePr>
          <p:cNvPr id="2" name="Tabella 1"/>
          <p:cNvGraphicFramePr>
            <a:graphicFrameLocks noGrp="1"/>
          </p:cNvGraphicFramePr>
          <p:nvPr>
            <p:extLst>
              <p:ext uri="{D42A27DB-BD31-4B8C-83A1-F6EECF244321}">
                <p14:modId xmlns:p14="http://schemas.microsoft.com/office/powerpoint/2010/main" val="2542311695"/>
              </p:ext>
            </p:extLst>
          </p:nvPr>
        </p:nvGraphicFramePr>
        <p:xfrm>
          <a:off x="395288" y="1397000"/>
          <a:ext cx="8497887" cy="2936240"/>
        </p:xfrm>
        <a:graphic>
          <a:graphicData uri="http://schemas.openxmlformats.org/drawingml/2006/table">
            <a:tbl>
              <a:tblPr firstRow="1" bandRow="1">
                <a:tableStyleId>{5C22544A-7EE6-4342-B048-85BDC9FD1C3A}</a:tableStyleId>
              </a:tblPr>
              <a:tblGrid>
                <a:gridCol w="2832629">
                  <a:extLst>
                    <a:ext uri="{9D8B030D-6E8A-4147-A177-3AD203B41FA5}">
                      <a16:colId xmlns:a16="http://schemas.microsoft.com/office/drawing/2014/main" val="20000"/>
                    </a:ext>
                  </a:extLst>
                </a:gridCol>
                <a:gridCol w="2832629">
                  <a:extLst>
                    <a:ext uri="{9D8B030D-6E8A-4147-A177-3AD203B41FA5}">
                      <a16:colId xmlns:a16="http://schemas.microsoft.com/office/drawing/2014/main" val="20001"/>
                    </a:ext>
                  </a:extLst>
                </a:gridCol>
                <a:gridCol w="2832629">
                  <a:extLst>
                    <a:ext uri="{9D8B030D-6E8A-4147-A177-3AD203B41FA5}">
                      <a16:colId xmlns:a16="http://schemas.microsoft.com/office/drawing/2014/main" val="20002"/>
                    </a:ext>
                  </a:extLst>
                </a:gridCol>
              </a:tblGrid>
              <a:tr h="370840">
                <a:tc>
                  <a:txBody>
                    <a:bodyPr/>
                    <a:lstStyle/>
                    <a:p>
                      <a:pPr algn="ctr"/>
                      <a:endParaRPr lang="en-US" sz="1800" dirty="0"/>
                    </a:p>
                  </a:txBody>
                  <a:tcPr marL="91450" marR="91450" anchor="ctr"/>
                </a:tc>
                <a:tc>
                  <a:txBody>
                    <a:bodyPr/>
                    <a:lstStyle/>
                    <a:p>
                      <a:pPr algn="ctr"/>
                      <a:r>
                        <a:rPr lang="es-ES" sz="1800" dirty="0">
                          <a:solidFill>
                            <a:srgbClr val="FF0000"/>
                          </a:solidFill>
                          <a:latin typeface="Arial" charset="0"/>
                        </a:rPr>
                        <a:t>454</a:t>
                      </a:r>
                      <a:endParaRPr lang="en-US" sz="1800" dirty="0"/>
                    </a:p>
                  </a:txBody>
                  <a:tcPr marL="91450" marR="91450" anchor="ctr"/>
                </a:tc>
                <a:tc>
                  <a:txBody>
                    <a:bodyPr/>
                    <a:lstStyle/>
                    <a:p>
                      <a:pPr algn="ctr"/>
                      <a:r>
                        <a:rPr lang="en-US" sz="1800" dirty="0" err="1">
                          <a:solidFill>
                            <a:srgbClr val="408000"/>
                          </a:solidFill>
                        </a:rPr>
                        <a:t>Illumina</a:t>
                      </a:r>
                      <a:endParaRPr lang="en-US" sz="1800" dirty="0">
                        <a:solidFill>
                          <a:srgbClr val="408000"/>
                        </a:solidFill>
                      </a:endParaRPr>
                    </a:p>
                  </a:txBody>
                  <a:tcPr marL="91450" marR="91450" anchor="ctr"/>
                </a:tc>
                <a:extLst>
                  <a:ext uri="{0D108BD9-81ED-4DB2-BD59-A6C34878D82A}">
                    <a16:rowId xmlns:a16="http://schemas.microsoft.com/office/drawing/2014/main" val="10000"/>
                  </a:ext>
                </a:extLst>
              </a:tr>
              <a:tr h="370840">
                <a:tc>
                  <a:txBody>
                    <a:bodyPr/>
                    <a:lstStyle/>
                    <a:p>
                      <a:pPr algn="ctr"/>
                      <a:r>
                        <a:rPr lang="en-US" sz="1800" dirty="0"/>
                        <a:t>Cost per 1</a:t>
                      </a:r>
                      <a:r>
                        <a:rPr lang="en-US" sz="1800" baseline="0" dirty="0"/>
                        <a:t> billion bases</a:t>
                      </a:r>
                      <a:endParaRPr lang="en-US" sz="1800" dirty="0"/>
                    </a:p>
                  </a:txBody>
                  <a:tcPr marL="91450" marR="91450" anchor="ctr"/>
                </a:tc>
                <a:tc>
                  <a:txBody>
                    <a:bodyPr/>
                    <a:lstStyle/>
                    <a:p>
                      <a:pPr algn="ctr"/>
                      <a:r>
                        <a:rPr lang="en-US" sz="1800" dirty="0">
                          <a:solidFill>
                            <a:srgbClr val="FF0000"/>
                          </a:solidFill>
                        </a:rPr>
                        <a:t>10,000$</a:t>
                      </a:r>
                    </a:p>
                  </a:txBody>
                  <a:tcPr marL="91450" marR="91450" anchor="ctr"/>
                </a:tc>
                <a:tc>
                  <a:txBody>
                    <a:bodyPr/>
                    <a:lstStyle/>
                    <a:p>
                      <a:pPr algn="ctr"/>
                      <a:r>
                        <a:rPr lang="en-US" sz="1800" dirty="0">
                          <a:solidFill>
                            <a:srgbClr val="408000"/>
                          </a:solidFill>
                        </a:rPr>
                        <a:t>10$</a:t>
                      </a:r>
                    </a:p>
                  </a:txBody>
                  <a:tcPr marL="91450" marR="91450" anchor="ctr"/>
                </a:tc>
                <a:extLst>
                  <a:ext uri="{0D108BD9-81ED-4DB2-BD59-A6C34878D82A}">
                    <a16:rowId xmlns:a16="http://schemas.microsoft.com/office/drawing/2014/main" val="10001"/>
                  </a:ext>
                </a:extLst>
              </a:tr>
              <a:tr h="370840">
                <a:tc>
                  <a:txBody>
                    <a:bodyPr/>
                    <a:lstStyle/>
                    <a:p>
                      <a:pPr algn="ctr"/>
                      <a:r>
                        <a:rPr lang="en-US" sz="1800" dirty="0"/>
                        <a:t>Reads per run</a:t>
                      </a:r>
                    </a:p>
                  </a:txBody>
                  <a:tcPr marL="91450" marR="91450" anchor="ctr"/>
                </a:tc>
                <a:tc>
                  <a:txBody>
                    <a:bodyPr/>
                    <a:lstStyle/>
                    <a:p>
                      <a:pPr algn="ctr"/>
                      <a:r>
                        <a:rPr lang="en-US" sz="1800" dirty="0">
                          <a:solidFill>
                            <a:srgbClr val="FF0000"/>
                          </a:solidFill>
                        </a:rPr>
                        <a:t>1.000.000 (24h)</a:t>
                      </a:r>
                    </a:p>
                  </a:txBody>
                  <a:tcPr marL="91450" marR="91450" anchor="ctr"/>
                </a:tc>
                <a:tc>
                  <a:txBody>
                    <a:bodyPr/>
                    <a:lstStyle/>
                    <a:p>
                      <a:pPr algn="ctr"/>
                      <a:r>
                        <a:rPr lang="en-US" sz="1800" dirty="0">
                          <a:solidFill>
                            <a:srgbClr val="408000"/>
                          </a:solidFill>
                        </a:rPr>
                        <a:t>Up to 3 billions (1/2 weeks)</a:t>
                      </a:r>
                    </a:p>
                  </a:txBody>
                  <a:tcPr marL="91450" marR="91450" anchor="ctr"/>
                </a:tc>
                <a:extLst>
                  <a:ext uri="{0D108BD9-81ED-4DB2-BD59-A6C34878D82A}">
                    <a16:rowId xmlns:a16="http://schemas.microsoft.com/office/drawing/2014/main" val="10002"/>
                  </a:ext>
                </a:extLst>
              </a:tr>
              <a:tr h="914400">
                <a:tc>
                  <a:txBody>
                    <a:bodyPr/>
                    <a:lstStyle/>
                    <a:p>
                      <a:pPr algn="ctr"/>
                      <a:r>
                        <a:rPr lang="en-US" sz="1800" dirty="0"/>
                        <a:t>Error</a:t>
                      </a:r>
                      <a:r>
                        <a:rPr lang="en-US" sz="1800" baseline="0" dirty="0"/>
                        <a:t> pattern</a:t>
                      </a:r>
                      <a:endParaRPr lang="en-US" sz="1800" dirty="0"/>
                    </a:p>
                  </a:txBody>
                  <a:tcPr marL="91450" marR="91450" anchor="ctr"/>
                </a:tc>
                <a:tc>
                  <a:txBody>
                    <a:bodyPr/>
                    <a:lstStyle/>
                    <a:p>
                      <a:pPr algn="ctr"/>
                      <a:r>
                        <a:rPr lang="en-US" sz="1800" dirty="0" err="1">
                          <a:solidFill>
                            <a:srgbClr val="FF0000"/>
                          </a:solidFill>
                        </a:rPr>
                        <a:t>Homopolymers</a:t>
                      </a:r>
                      <a:endParaRPr lang="en-US" sz="1800" dirty="0">
                        <a:solidFill>
                          <a:srgbClr val="FF0000"/>
                        </a:solidFill>
                      </a:endParaRPr>
                    </a:p>
                  </a:txBody>
                  <a:tcPr marL="91450" marR="91450" anchor="ctr"/>
                </a:tc>
                <a:tc>
                  <a:txBody>
                    <a:bodyPr/>
                    <a:lstStyle/>
                    <a:p>
                      <a:pPr algn="ctr"/>
                      <a:r>
                        <a:rPr lang="en-US" sz="1800" dirty="0">
                          <a:solidFill>
                            <a:srgbClr val="408000"/>
                          </a:solidFill>
                        </a:rPr>
                        <a:t>Substitutions errors (more in correspondence</a:t>
                      </a:r>
                      <a:r>
                        <a:rPr lang="en-US" sz="1800" baseline="0" dirty="0">
                          <a:solidFill>
                            <a:srgbClr val="408000"/>
                          </a:solidFill>
                        </a:rPr>
                        <a:t> to specific profiles)</a:t>
                      </a:r>
                      <a:endParaRPr lang="en-US" sz="1800" dirty="0">
                        <a:solidFill>
                          <a:srgbClr val="408000"/>
                        </a:solidFill>
                      </a:endParaRPr>
                    </a:p>
                  </a:txBody>
                  <a:tcPr marL="91450" marR="91450" anchor="ctr"/>
                </a:tc>
                <a:extLst>
                  <a:ext uri="{0D108BD9-81ED-4DB2-BD59-A6C34878D82A}">
                    <a16:rowId xmlns:a16="http://schemas.microsoft.com/office/drawing/2014/main" val="10003"/>
                  </a:ext>
                </a:extLst>
              </a:tr>
              <a:tr h="640080">
                <a:tc>
                  <a:txBody>
                    <a:bodyPr/>
                    <a:lstStyle/>
                    <a:p>
                      <a:pPr algn="ctr"/>
                      <a:r>
                        <a:rPr lang="en-US" sz="1800" dirty="0"/>
                        <a:t>Applications</a:t>
                      </a:r>
                    </a:p>
                  </a:txBody>
                  <a:tcPr marL="91450" marR="9145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800" dirty="0">
                          <a:solidFill>
                            <a:srgbClr val="FF0000"/>
                          </a:solidFill>
                          <a:latin typeface="Arial" charset="0"/>
                        </a:rPr>
                        <a:t>De</a:t>
                      </a:r>
                      <a:r>
                        <a:rPr lang="es-ES" sz="1800" baseline="0" dirty="0">
                          <a:solidFill>
                            <a:srgbClr val="FF0000"/>
                          </a:solidFill>
                          <a:latin typeface="Arial" charset="0"/>
                        </a:rPr>
                        <a:t> </a:t>
                      </a:r>
                      <a:r>
                        <a:rPr lang="es-ES" sz="1800" baseline="0" dirty="0" err="1">
                          <a:solidFill>
                            <a:srgbClr val="FF0000"/>
                          </a:solidFill>
                          <a:latin typeface="Arial" charset="0"/>
                        </a:rPr>
                        <a:t>n</a:t>
                      </a:r>
                      <a:r>
                        <a:rPr lang="es-ES" sz="1800" dirty="0" err="1">
                          <a:solidFill>
                            <a:srgbClr val="FF0000"/>
                          </a:solidFill>
                          <a:latin typeface="Arial" charset="0"/>
                        </a:rPr>
                        <a:t>ovo</a:t>
                      </a:r>
                      <a:r>
                        <a:rPr lang="es-ES" sz="1800" dirty="0">
                          <a:solidFill>
                            <a:srgbClr val="FF0000"/>
                          </a:solidFill>
                          <a:latin typeface="Arial" charset="0"/>
                        </a:rPr>
                        <a:t> </a:t>
                      </a:r>
                      <a:r>
                        <a:rPr lang="es-ES" sz="1800" dirty="0" err="1">
                          <a:solidFill>
                            <a:srgbClr val="FF0000"/>
                          </a:solidFill>
                          <a:latin typeface="Arial" charset="0"/>
                        </a:rPr>
                        <a:t>assembly</a:t>
                      </a:r>
                      <a:r>
                        <a:rPr lang="es-ES" sz="1800" dirty="0">
                          <a:solidFill>
                            <a:srgbClr val="FF0000"/>
                          </a:solidFill>
                          <a:latin typeface="Arial" charset="0"/>
                        </a:rPr>
                        <a:t>, </a:t>
                      </a:r>
                      <a:r>
                        <a:rPr lang="es-ES" sz="1800" dirty="0" err="1">
                          <a:solidFill>
                            <a:srgbClr val="FF0000"/>
                          </a:solidFill>
                          <a:latin typeface="Arial" charset="0"/>
                        </a:rPr>
                        <a:t>metagenomics</a:t>
                      </a:r>
                      <a:endParaRPr lang="es-ES" sz="1800" dirty="0">
                        <a:solidFill>
                          <a:srgbClr val="FF0000"/>
                        </a:solidFill>
                        <a:latin typeface="Arial" charset="0"/>
                      </a:endParaRPr>
                    </a:p>
                  </a:txBody>
                  <a:tcPr marL="91450" marR="91450" anchor="ctr"/>
                </a:tc>
                <a:tc>
                  <a:txBody>
                    <a:bodyPr/>
                    <a:lstStyle/>
                    <a:p>
                      <a:pPr algn="ctr"/>
                      <a:r>
                        <a:rPr lang="en-US" sz="1800" dirty="0">
                          <a:solidFill>
                            <a:srgbClr val="408000"/>
                          </a:solidFill>
                        </a:rPr>
                        <a:t>WGS, WES,</a:t>
                      </a:r>
                      <a:r>
                        <a:rPr lang="en-US" sz="1800" baseline="0" dirty="0">
                          <a:solidFill>
                            <a:srgbClr val="408000"/>
                          </a:solidFill>
                        </a:rPr>
                        <a:t> </a:t>
                      </a:r>
                      <a:r>
                        <a:rPr lang="en-US" sz="1800" dirty="0">
                          <a:solidFill>
                            <a:srgbClr val="408000"/>
                          </a:solidFill>
                        </a:rPr>
                        <a:t>RNA-</a:t>
                      </a:r>
                      <a:r>
                        <a:rPr lang="en-US" sz="1800" dirty="0" err="1">
                          <a:solidFill>
                            <a:srgbClr val="408000"/>
                          </a:solidFill>
                        </a:rPr>
                        <a:t>seq</a:t>
                      </a:r>
                      <a:r>
                        <a:rPr lang="en-US" sz="1800" dirty="0">
                          <a:solidFill>
                            <a:srgbClr val="408000"/>
                          </a:solidFill>
                        </a:rPr>
                        <a:t>, small RNA-</a:t>
                      </a:r>
                      <a:r>
                        <a:rPr lang="en-US" sz="1800" dirty="0" err="1">
                          <a:solidFill>
                            <a:srgbClr val="408000"/>
                          </a:solidFill>
                        </a:rPr>
                        <a:t>seq</a:t>
                      </a:r>
                      <a:endParaRPr lang="en-US" sz="1800" dirty="0">
                        <a:solidFill>
                          <a:srgbClr val="408000"/>
                        </a:solidFill>
                      </a:endParaRPr>
                    </a:p>
                  </a:txBody>
                  <a:tcPr marL="91450" marR="9145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Oxford Nanopore sequencing technology. Mechanism of action">
            <a:extLst>
              <a:ext uri="{FF2B5EF4-FFF2-40B4-BE49-F238E27FC236}">
                <a16:creationId xmlns:a16="http://schemas.microsoft.com/office/drawing/2014/main" id="{9D1BFC1B-07EC-6694-1A33-FE21CD131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578" y="1700808"/>
            <a:ext cx="6978937" cy="3455544"/>
          </a:xfrm>
          <a:prstGeom prst="rect">
            <a:avLst/>
          </a:prstGeom>
          <a:solidFill>
            <a:schemeClr val="bg1"/>
          </a:solidFill>
        </p:spPr>
      </p:pic>
      <p:sp>
        <p:nvSpPr>
          <p:cNvPr id="5" name="CasellaDiTesto 4">
            <a:extLst>
              <a:ext uri="{FF2B5EF4-FFF2-40B4-BE49-F238E27FC236}">
                <a16:creationId xmlns:a16="http://schemas.microsoft.com/office/drawing/2014/main" id="{44469AE2-F1AC-2AC3-D2A5-F37F0B48463F}"/>
              </a:ext>
            </a:extLst>
          </p:cNvPr>
          <p:cNvSpPr txBox="1"/>
          <p:nvPr/>
        </p:nvSpPr>
        <p:spPr>
          <a:xfrm>
            <a:off x="0" y="5303572"/>
            <a:ext cx="9144000" cy="1220932"/>
          </a:xfrm>
          <a:prstGeom prst="rect">
            <a:avLst/>
          </a:prstGeom>
          <a:solidFill>
            <a:schemeClr val="bg1"/>
          </a:solidFill>
        </p:spPr>
        <p:txBody>
          <a:bodyPr wrap="square">
            <a:spAutoFit/>
          </a:bodyPr>
          <a:lstStyle/>
          <a:p>
            <a:r>
              <a:rPr lang="it-IT" sz="1800" b="1" dirty="0"/>
              <a:t>Figure 1</a:t>
            </a:r>
            <a:r>
              <a:rPr lang="it-IT" sz="1800" dirty="0"/>
              <a:t>: Oxford </a:t>
            </a:r>
            <a:r>
              <a:rPr lang="it-IT" sz="1800" dirty="0" err="1"/>
              <a:t>Nanopore’s</a:t>
            </a:r>
            <a:r>
              <a:rPr lang="it-IT" sz="1800" dirty="0"/>
              <a:t> DNA library </a:t>
            </a:r>
            <a:r>
              <a:rPr lang="it-IT" sz="1800" dirty="0" err="1"/>
              <a:t>preparation</a:t>
            </a:r>
            <a:r>
              <a:rPr lang="it-IT" sz="1800" dirty="0"/>
              <a:t> and </a:t>
            </a:r>
            <a:r>
              <a:rPr lang="it-IT" sz="1800" dirty="0" err="1"/>
              <a:t>sequencing</a:t>
            </a:r>
            <a:r>
              <a:rPr lang="it-IT" sz="1800" dirty="0"/>
              <a:t> </a:t>
            </a:r>
            <a:r>
              <a:rPr lang="it-IT" sz="1800" dirty="0" err="1"/>
              <a:t>process</a:t>
            </a:r>
            <a:r>
              <a:rPr lang="it-IT" sz="1800" dirty="0"/>
              <a:t>. </a:t>
            </a:r>
            <a:r>
              <a:rPr lang="it-IT" sz="1800" b="1" dirty="0"/>
              <a:t>A.</a:t>
            </a:r>
            <a:r>
              <a:rPr lang="it-IT" sz="1800" dirty="0"/>
              <a:t> DNA library </a:t>
            </a:r>
            <a:r>
              <a:rPr lang="it-IT" sz="1800" dirty="0" err="1"/>
              <a:t>preparation</a:t>
            </a:r>
            <a:r>
              <a:rPr lang="it-IT" sz="1800" dirty="0"/>
              <a:t>. </a:t>
            </a:r>
            <a:r>
              <a:rPr lang="it-IT" sz="1800" dirty="0" err="1"/>
              <a:t>Adaptors</a:t>
            </a:r>
            <a:r>
              <a:rPr lang="it-IT" sz="1800" dirty="0"/>
              <a:t> are </a:t>
            </a:r>
            <a:r>
              <a:rPr lang="it-IT" sz="1800" dirty="0" err="1"/>
              <a:t>added</a:t>
            </a:r>
            <a:r>
              <a:rPr lang="it-IT" sz="1800" dirty="0"/>
              <a:t> to the target DNA and a </a:t>
            </a:r>
            <a:r>
              <a:rPr lang="it-IT" sz="1800" dirty="0" err="1"/>
              <a:t>motor</a:t>
            </a:r>
            <a:r>
              <a:rPr lang="it-IT" sz="1800" dirty="0"/>
              <a:t> </a:t>
            </a:r>
            <a:r>
              <a:rPr lang="it-IT" sz="1800" dirty="0" err="1"/>
              <a:t>protein</a:t>
            </a:r>
            <a:r>
              <a:rPr lang="it-IT" sz="1800" dirty="0"/>
              <a:t> </a:t>
            </a:r>
            <a:r>
              <a:rPr lang="it-IT" sz="1800" dirty="0" err="1"/>
              <a:t>binds</a:t>
            </a:r>
            <a:r>
              <a:rPr lang="it-IT" sz="1800" dirty="0"/>
              <a:t> and </a:t>
            </a:r>
            <a:r>
              <a:rPr lang="it-IT" sz="1800" dirty="0" err="1"/>
              <a:t>delivers</a:t>
            </a:r>
            <a:r>
              <a:rPr lang="it-IT" sz="1800" dirty="0"/>
              <a:t> the DNA to a </a:t>
            </a:r>
            <a:r>
              <a:rPr lang="it-IT" sz="1800" dirty="0" err="1"/>
              <a:t>nanopore</a:t>
            </a:r>
            <a:r>
              <a:rPr lang="it-IT" sz="1800" dirty="0"/>
              <a:t> on the flow </a:t>
            </a:r>
            <a:r>
              <a:rPr lang="it-IT" sz="1800" dirty="0" err="1"/>
              <a:t>cell</a:t>
            </a:r>
            <a:r>
              <a:rPr lang="it-IT" sz="1800" dirty="0"/>
              <a:t>. </a:t>
            </a:r>
            <a:r>
              <a:rPr lang="it-IT" sz="1800" b="1" dirty="0"/>
              <a:t>B.</a:t>
            </a:r>
            <a:r>
              <a:rPr lang="it-IT" sz="1800" dirty="0"/>
              <a:t> Motor </a:t>
            </a:r>
            <a:r>
              <a:rPr lang="it-IT" sz="1800" dirty="0" err="1"/>
              <a:t>protein</a:t>
            </a:r>
            <a:r>
              <a:rPr lang="it-IT" sz="1800" dirty="0"/>
              <a:t> </a:t>
            </a:r>
            <a:r>
              <a:rPr lang="it-IT" sz="1800" dirty="0" err="1"/>
              <a:t>unwinds</a:t>
            </a:r>
            <a:r>
              <a:rPr lang="it-IT" sz="1800" dirty="0"/>
              <a:t> the </a:t>
            </a:r>
            <a:r>
              <a:rPr lang="it-IT" sz="1800" dirty="0" err="1"/>
              <a:t>dsDNA</a:t>
            </a:r>
            <a:r>
              <a:rPr lang="it-IT" sz="1800" dirty="0"/>
              <a:t> and </a:t>
            </a:r>
            <a:r>
              <a:rPr lang="it-IT" sz="1800" dirty="0" err="1"/>
              <a:t>pushes</a:t>
            </a:r>
            <a:r>
              <a:rPr lang="it-IT" sz="1800" dirty="0"/>
              <a:t> </a:t>
            </a:r>
            <a:r>
              <a:rPr lang="it-IT" sz="1800" dirty="0" err="1"/>
              <a:t>it</a:t>
            </a:r>
            <a:r>
              <a:rPr lang="it-IT" sz="1800" dirty="0"/>
              <a:t> </a:t>
            </a:r>
            <a:r>
              <a:rPr lang="it-IT" sz="1800" dirty="0" err="1"/>
              <a:t>through</a:t>
            </a:r>
            <a:r>
              <a:rPr lang="it-IT" sz="1800" dirty="0"/>
              <a:t> the </a:t>
            </a:r>
            <a:r>
              <a:rPr lang="it-IT" sz="1800" dirty="0" err="1"/>
              <a:t>nanopore</a:t>
            </a:r>
            <a:r>
              <a:rPr lang="it-IT" sz="1800" dirty="0"/>
              <a:t>. </a:t>
            </a:r>
            <a:r>
              <a:rPr lang="it-IT" sz="1800" b="1" dirty="0"/>
              <a:t>C. </a:t>
            </a:r>
            <a:r>
              <a:rPr lang="it-IT" sz="1800" dirty="0" err="1"/>
              <a:t>Fluctuations</a:t>
            </a:r>
            <a:r>
              <a:rPr lang="it-IT" sz="1800" dirty="0"/>
              <a:t> in </a:t>
            </a:r>
            <a:r>
              <a:rPr lang="it-IT" sz="1800" dirty="0" err="1"/>
              <a:t>current</a:t>
            </a:r>
            <a:r>
              <a:rPr lang="it-IT" sz="1800" dirty="0"/>
              <a:t> </a:t>
            </a:r>
            <a:r>
              <a:rPr lang="it-IT" sz="1800" dirty="0" err="1"/>
              <a:t>as</a:t>
            </a:r>
            <a:r>
              <a:rPr lang="it-IT" sz="1800" dirty="0"/>
              <a:t> the DNA </a:t>
            </a:r>
            <a:r>
              <a:rPr lang="it-IT" sz="1800" dirty="0" err="1"/>
              <a:t>is</a:t>
            </a:r>
            <a:r>
              <a:rPr lang="it-IT" sz="1800" dirty="0"/>
              <a:t> </a:t>
            </a:r>
            <a:r>
              <a:rPr lang="it-IT" sz="1800" dirty="0" err="1"/>
              <a:t>pushed</a:t>
            </a:r>
            <a:r>
              <a:rPr lang="it-IT" sz="1800" dirty="0"/>
              <a:t> </a:t>
            </a:r>
            <a:r>
              <a:rPr lang="it-IT" sz="1800" dirty="0" err="1"/>
              <a:t>through</a:t>
            </a:r>
            <a:r>
              <a:rPr lang="it-IT" sz="1800" dirty="0"/>
              <a:t> the </a:t>
            </a:r>
            <a:r>
              <a:rPr lang="it-IT" sz="1800" dirty="0" err="1"/>
              <a:t>nanopore</a:t>
            </a:r>
            <a:r>
              <a:rPr lang="it-IT" sz="1800" dirty="0"/>
              <a:t> are </a:t>
            </a:r>
            <a:r>
              <a:rPr lang="it-IT" sz="1800" dirty="0" err="1"/>
              <a:t>recorded</a:t>
            </a:r>
            <a:r>
              <a:rPr lang="it-IT" sz="1800" dirty="0"/>
              <a:t> and </a:t>
            </a:r>
            <a:r>
              <a:rPr lang="it-IT" sz="1800" dirty="0" err="1"/>
              <a:t>analyzed</a:t>
            </a:r>
            <a:r>
              <a:rPr lang="it-IT" sz="1800" dirty="0"/>
              <a:t>.</a:t>
            </a:r>
            <a:endParaRPr lang="it-IT" sz="1800" b="1" i="0" u="none" strike="noStrike" cap="all" dirty="0">
              <a:effectLst/>
              <a:latin typeface="Barlow Condensed" panose="020F0502020204030204" pitchFamily="34" charset="0"/>
            </a:endParaRPr>
          </a:p>
        </p:txBody>
      </p:sp>
      <p:sp>
        <p:nvSpPr>
          <p:cNvPr id="7" name="CasellaDiTesto 6">
            <a:extLst>
              <a:ext uri="{FF2B5EF4-FFF2-40B4-BE49-F238E27FC236}">
                <a16:creationId xmlns:a16="http://schemas.microsoft.com/office/drawing/2014/main" id="{D62663CE-884C-51BE-9F79-01E476461F92}"/>
              </a:ext>
            </a:extLst>
          </p:cNvPr>
          <p:cNvSpPr txBox="1"/>
          <p:nvPr/>
        </p:nvSpPr>
        <p:spPr>
          <a:xfrm>
            <a:off x="107504" y="116632"/>
            <a:ext cx="8928992" cy="1631216"/>
          </a:xfrm>
          <a:prstGeom prst="rect">
            <a:avLst/>
          </a:prstGeom>
          <a:noFill/>
        </p:spPr>
        <p:txBody>
          <a:bodyPr wrap="square">
            <a:spAutoFit/>
          </a:bodyPr>
          <a:lstStyle/>
          <a:p>
            <a:r>
              <a:rPr lang="it-IT" b="1" dirty="0">
                <a:latin typeface="+mj-lt"/>
              </a:rPr>
              <a:t>The </a:t>
            </a:r>
            <a:r>
              <a:rPr lang="it-IT" b="1" dirty="0" err="1">
                <a:latin typeface="+mj-lt"/>
              </a:rPr>
              <a:t>third</a:t>
            </a:r>
            <a:r>
              <a:rPr lang="it-IT" b="1" dirty="0">
                <a:latin typeface="+mj-lt"/>
              </a:rPr>
              <a:t> generation: REAL TIME LONG DNA OR RNA MOLECULE SEQUENCING</a:t>
            </a:r>
          </a:p>
          <a:p>
            <a:pPr algn="ctr"/>
            <a:endParaRPr lang="it-IT" b="1" dirty="0">
              <a:latin typeface="+mj-lt"/>
            </a:endParaRPr>
          </a:p>
          <a:p>
            <a:pPr algn="ctr"/>
            <a:r>
              <a:rPr lang="it-IT" sz="2800" b="1" i="0" u="none" strike="noStrike" cap="all" dirty="0">
                <a:solidFill>
                  <a:schemeClr val="accent2">
                    <a:lumMod val="60000"/>
                    <a:lumOff val="40000"/>
                  </a:schemeClr>
                </a:solidFill>
                <a:effectLst/>
                <a:latin typeface="+mj-lt"/>
              </a:rPr>
              <a:t>OXFORD NANOPORE SEQUENCING</a:t>
            </a:r>
          </a:p>
        </p:txBody>
      </p:sp>
    </p:spTree>
    <p:extLst>
      <p:ext uri="{BB962C8B-B14F-4D97-AF65-F5344CB8AC3E}">
        <p14:creationId xmlns:p14="http://schemas.microsoft.com/office/powerpoint/2010/main" val="3311621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DCC9CB6-C3E3-8178-624A-288A472F3DB6}"/>
              </a:ext>
            </a:extLst>
          </p:cNvPr>
          <p:cNvPicPr>
            <a:picLocks noGrp="1" noChangeAspect="1"/>
          </p:cNvPicPr>
          <p:nvPr>
            <p:ph idx="1"/>
          </p:nvPr>
        </p:nvPicPr>
        <p:blipFill>
          <a:blip r:embed="rId3"/>
          <a:stretch>
            <a:fillRect/>
          </a:stretch>
        </p:blipFill>
        <p:spPr>
          <a:xfrm>
            <a:off x="457200" y="116632"/>
            <a:ext cx="8229600" cy="2582391"/>
          </a:xfrm>
        </p:spPr>
      </p:pic>
      <p:pic>
        <p:nvPicPr>
          <p:cNvPr id="130050" name="Picture 2" descr="figure 1">
            <a:extLst>
              <a:ext uri="{FF2B5EF4-FFF2-40B4-BE49-F238E27FC236}">
                <a16:creationId xmlns:a16="http://schemas.microsoft.com/office/drawing/2014/main" id="{53832700-8709-DC5E-0308-EA279A502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049" y="2924944"/>
            <a:ext cx="5717902" cy="361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821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1A3AD91-E1C7-2A49-DEAB-9F5F2A191F48}"/>
              </a:ext>
            </a:extLst>
          </p:cNvPr>
          <p:cNvPicPr>
            <a:picLocks noChangeAspect="1"/>
          </p:cNvPicPr>
          <p:nvPr/>
        </p:nvPicPr>
        <p:blipFill>
          <a:blip r:embed="rId2"/>
          <a:stretch>
            <a:fillRect/>
          </a:stretch>
        </p:blipFill>
        <p:spPr>
          <a:xfrm>
            <a:off x="0" y="0"/>
            <a:ext cx="4969091" cy="2455107"/>
          </a:xfrm>
          <a:prstGeom prst="rect">
            <a:avLst/>
          </a:prstGeom>
        </p:spPr>
      </p:pic>
      <p:pic>
        <p:nvPicPr>
          <p:cNvPr id="9" name="Immagine 8">
            <a:extLst>
              <a:ext uri="{FF2B5EF4-FFF2-40B4-BE49-F238E27FC236}">
                <a16:creationId xmlns:a16="http://schemas.microsoft.com/office/drawing/2014/main" id="{01B0AA5E-89EF-B085-71C1-B77243D64E32}"/>
              </a:ext>
            </a:extLst>
          </p:cNvPr>
          <p:cNvPicPr>
            <a:picLocks noChangeAspect="1"/>
          </p:cNvPicPr>
          <p:nvPr/>
        </p:nvPicPr>
        <p:blipFill>
          <a:blip r:embed="rId3"/>
          <a:stretch>
            <a:fillRect/>
          </a:stretch>
        </p:blipFill>
        <p:spPr>
          <a:xfrm>
            <a:off x="3048722" y="1493628"/>
            <a:ext cx="5940691" cy="5223216"/>
          </a:xfrm>
          <a:prstGeom prst="rect">
            <a:avLst/>
          </a:prstGeom>
        </p:spPr>
      </p:pic>
    </p:spTree>
    <p:extLst>
      <p:ext uri="{BB962C8B-B14F-4D97-AF65-F5344CB8AC3E}">
        <p14:creationId xmlns:p14="http://schemas.microsoft.com/office/powerpoint/2010/main" val="175404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3B6F4AA-245A-252D-AFBD-7E073FDCB81A}"/>
              </a:ext>
            </a:extLst>
          </p:cNvPr>
          <p:cNvPicPr>
            <a:picLocks noChangeAspect="1"/>
          </p:cNvPicPr>
          <p:nvPr/>
        </p:nvPicPr>
        <p:blipFill>
          <a:blip r:embed="rId3"/>
          <a:stretch>
            <a:fillRect/>
          </a:stretch>
        </p:blipFill>
        <p:spPr>
          <a:xfrm>
            <a:off x="0" y="861164"/>
            <a:ext cx="9144000" cy="5135671"/>
          </a:xfrm>
          <a:prstGeom prst="rect">
            <a:avLst/>
          </a:prstGeom>
        </p:spPr>
      </p:pic>
      <p:sp>
        <p:nvSpPr>
          <p:cNvPr id="6" name="Rettangolo 5"/>
          <p:cNvSpPr/>
          <p:nvPr/>
        </p:nvSpPr>
        <p:spPr>
          <a:xfrm>
            <a:off x="0" y="1989138"/>
            <a:ext cx="9144000" cy="2952030"/>
          </a:xfrm>
          <a:prstGeom prst="rect">
            <a:avLst/>
          </a:prstGeom>
          <a:noFill/>
          <a:ln w="28575"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1 Título"/>
          <p:cNvSpPr>
            <a:spLocks noGrp="1"/>
          </p:cNvSpPr>
          <p:nvPr>
            <p:ph type="title"/>
          </p:nvPr>
        </p:nvSpPr>
        <p:spPr>
          <a:xfrm>
            <a:off x="-36513" y="0"/>
            <a:ext cx="4608513" cy="1143000"/>
          </a:xfrm>
        </p:spPr>
        <p:txBody>
          <a:bodyPr/>
          <a:lstStyle/>
          <a:p>
            <a:pPr eaLnBrk="1" hangingPunct="1"/>
            <a:r>
              <a:rPr lang="es-ES">
                <a:solidFill>
                  <a:srgbClr val="FF0000"/>
                </a:solidFill>
                <a:latin typeface="Arial" charset="0"/>
              </a:rPr>
              <a:t>Further reading</a:t>
            </a:r>
            <a:endParaRPr lang="es-ES">
              <a:solidFill>
                <a:srgbClr val="00B050"/>
              </a:solidFill>
              <a:latin typeface="Arial" charset="0"/>
            </a:endParaRPr>
          </a:p>
        </p:txBody>
      </p:sp>
      <p:pic>
        <p:nvPicPr>
          <p:cNvPr id="138242" name="Immagine 3" descr="Screen Shot 2016-10-03 at 5.5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5003800" cy="263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3" name="Immagine 4" descr="Screen Shot 2016-10-03 at 5.48.5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933825"/>
            <a:ext cx="687705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4" name="Immagine 2" descr="Screen Shot 2016-10-03 at 5.35.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9625" y="765175"/>
            <a:ext cx="4524375"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p:txBody>
          <a:bodyPr/>
          <a:lstStyle/>
          <a:p>
            <a:pPr eaLnBrk="1" hangingPunct="1"/>
            <a:r>
              <a:rPr lang="en-US" sz="2800">
                <a:latin typeface="Arial" charset="0"/>
              </a:rPr>
              <a:t>Formats: </a:t>
            </a:r>
            <a:r>
              <a:rPr lang="en-US" sz="2800" b="1">
                <a:latin typeface="Arial" charset="0"/>
              </a:rPr>
              <a:t>FASTA</a:t>
            </a:r>
          </a:p>
        </p:txBody>
      </p:sp>
      <p:sp>
        <p:nvSpPr>
          <p:cNvPr id="140290" name="Content Placeholder 2"/>
          <p:cNvSpPr>
            <a:spLocks noGrp="1"/>
          </p:cNvSpPr>
          <p:nvPr>
            <p:ph idx="1"/>
          </p:nvPr>
        </p:nvSpPr>
        <p:spPr>
          <a:xfrm>
            <a:off x="457200" y="2706688"/>
            <a:ext cx="8229600" cy="3435350"/>
          </a:xfrm>
          <a:solidFill>
            <a:schemeClr val="bg1"/>
          </a:solidFill>
        </p:spPr>
        <p:txBody>
          <a:bodyPr/>
          <a:lstStyle/>
          <a:p>
            <a:pPr eaLnBrk="1" hangingPunct="1">
              <a:spcBef>
                <a:spcPct val="0"/>
              </a:spcBef>
              <a:spcAft>
                <a:spcPts val="1200"/>
              </a:spcAft>
              <a:buFont typeface="Wingdings" charset="0"/>
              <a:buChar char="²"/>
            </a:pPr>
            <a:r>
              <a:rPr lang="en-US" sz="2000" dirty="0">
                <a:latin typeface="Arial" charset="0"/>
              </a:rPr>
              <a:t>Deceptively simple format (e.g. there is no standard)</a:t>
            </a:r>
          </a:p>
          <a:p>
            <a:pPr eaLnBrk="1" hangingPunct="1">
              <a:spcBef>
                <a:spcPct val="0"/>
              </a:spcBef>
              <a:spcAft>
                <a:spcPts val="1200"/>
              </a:spcAft>
              <a:buFont typeface="Wingdings" charset="0"/>
              <a:buChar char="²"/>
            </a:pPr>
            <a:r>
              <a:rPr lang="en-US" sz="2000" dirty="0">
                <a:latin typeface="Arial" charset="0"/>
              </a:rPr>
              <a:t>However in general:</a:t>
            </a:r>
          </a:p>
          <a:p>
            <a:pPr lvl="1" eaLnBrk="1" hangingPunct="1">
              <a:spcBef>
                <a:spcPct val="0"/>
              </a:spcBef>
              <a:spcAft>
                <a:spcPts val="1200"/>
              </a:spcAft>
              <a:buFont typeface="Wingdings" charset="0"/>
              <a:buChar char="²"/>
            </a:pPr>
            <a:r>
              <a:rPr lang="en-US" sz="1800" dirty="0">
                <a:latin typeface="Arial" charset="0"/>
                <a:ea typeface="Arial" charset="0"/>
                <a:cs typeface="Arial" charset="0"/>
              </a:rPr>
              <a:t>Header line, starts with ‘&gt;’</a:t>
            </a:r>
            <a:endParaRPr lang="en-US" altLang="ja-JP" sz="1800" dirty="0">
              <a:latin typeface="Arial" charset="0"/>
              <a:ea typeface="Arial" charset="0"/>
              <a:cs typeface="Arial" charset="0"/>
            </a:endParaRPr>
          </a:p>
          <a:p>
            <a:pPr lvl="1" eaLnBrk="1" hangingPunct="1">
              <a:spcBef>
                <a:spcPct val="0"/>
              </a:spcBef>
              <a:spcAft>
                <a:spcPts val="1200"/>
              </a:spcAft>
              <a:buFont typeface="Wingdings" charset="0"/>
              <a:buChar char="²"/>
            </a:pPr>
            <a:r>
              <a:rPr lang="en-US" sz="1800" dirty="0">
                <a:latin typeface="Arial" charset="0"/>
                <a:ea typeface="Arial" charset="0"/>
                <a:cs typeface="Arial" charset="0"/>
              </a:rPr>
              <a:t>followed </a:t>
            </a:r>
            <a:r>
              <a:rPr lang="en-US" sz="1800" b="1" dirty="0">
                <a:latin typeface="Arial" charset="0"/>
                <a:ea typeface="Arial" charset="0"/>
                <a:cs typeface="Arial" charset="0"/>
              </a:rPr>
              <a:t>directly</a:t>
            </a:r>
            <a:r>
              <a:rPr lang="en-US" sz="1800" dirty="0">
                <a:latin typeface="Arial" charset="0"/>
                <a:ea typeface="Arial" charset="0"/>
                <a:cs typeface="Arial" charset="0"/>
              </a:rPr>
              <a:t> by an ID</a:t>
            </a:r>
          </a:p>
          <a:p>
            <a:pPr lvl="1" eaLnBrk="1" hangingPunct="1">
              <a:spcBef>
                <a:spcPct val="0"/>
              </a:spcBef>
              <a:spcAft>
                <a:spcPts val="1200"/>
              </a:spcAft>
              <a:buFont typeface="Wingdings" charset="0"/>
              <a:buChar char="²"/>
            </a:pPr>
            <a:r>
              <a:rPr lang="en-US" sz="1800" dirty="0">
                <a:latin typeface="Arial" charset="0"/>
                <a:ea typeface="Arial" charset="0"/>
                <a:cs typeface="Arial" charset="0"/>
              </a:rPr>
              <a:t>… and an optional description (separated by a space)</a:t>
            </a:r>
          </a:p>
          <a:p>
            <a:pPr eaLnBrk="1" hangingPunct="1">
              <a:spcBef>
                <a:spcPct val="0"/>
              </a:spcBef>
              <a:spcAft>
                <a:spcPts val="1200"/>
              </a:spcAft>
              <a:buFont typeface="Wingdings" charset="0"/>
              <a:buChar char="²"/>
            </a:pPr>
            <a:r>
              <a:rPr lang="en-US" sz="2000" dirty="0">
                <a:latin typeface="Arial" charset="0"/>
              </a:rPr>
              <a:t>Files can be fairly large (whole genomes)</a:t>
            </a:r>
          </a:p>
          <a:p>
            <a:pPr eaLnBrk="1" hangingPunct="1">
              <a:spcBef>
                <a:spcPct val="0"/>
              </a:spcBef>
              <a:spcAft>
                <a:spcPts val="1200"/>
              </a:spcAft>
              <a:buFont typeface="Wingdings" charset="0"/>
              <a:buChar char="²"/>
            </a:pPr>
            <a:r>
              <a:rPr lang="en-US" sz="2000" dirty="0">
                <a:latin typeface="Arial" charset="0"/>
              </a:rPr>
              <a:t>Any residue type (DNA, RNA, protein), but simple alphabet</a:t>
            </a:r>
          </a:p>
          <a:p>
            <a:pPr eaLnBrk="1" hangingPunct="1">
              <a:spcBef>
                <a:spcPct val="0"/>
              </a:spcBef>
              <a:spcAft>
                <a:spcPts val="1200"/>
              </a:spcAft>
            </a:pPr>
            <a:endParaRPr lang="en-US" sz="2000" dirty="0">
              <a:latin typeface="Arial" charset="0"/>
            </a:endParaRPr>
          </a:p>
        </p:txBody>
      </p:sp>
      <p:sp>
        <p:nvSpPr>
          <p:cNvPr id="140291" name="Content Placeholder 2"/>
          <p:cNvSpPr txBox="1">
            <a:spLocks/>
          </p:cNvSpPr>
          <p:nvPr/>
        </p:nvSpPr>
        <p:spPr bwMode="auto">
          <a:xfrm>
            <a:off x="176213" y="1511300"/>
            <a:ext cx="8842375" cy="839788"/>
          </a:xfrm>
          <a:prstGeom prst="rect">
            <a:avLst/>
          </a:prstGeom>
          <a:solidFill>
            <a:schemeClr val="bg1"/>
          </a:solid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buFont typeface="Arial" charset="0"/>
              <a:buNone/>
            </a:pPr>
            <a:r>
              <a:rPr lang="en-US" sz="1800">
                <a:solidFill>
                  <a:srgbClr val="000000"/>
                </a:solidFill>
                <a:cs typeface="Arial" charset="0"/>
              </a:rPr>
              <a:t>&gt;unique_sequence_ID My sequence is pretty cool</a:t>
            </a:r>
          </a:p>
          <a:p>
            <a:pPr eaLnBrk="1" hangingPunct="1">
              <a:lnSpc>
                <a:spcPct val="120000"/>
              </a:lnSpc>
              <a:buFont typeface="Arial" charset="0"/>
              <a:buNone/>
            </a:pPr>
            <a:r>
              <a:rPr lang="en-US" sz="1800">
                <a:solidFill>
                  <a:srgbClr val="000000"/>
                </a:solidFill>
                <a:cs typeface="Arial" charset="0"/>
              </a:rPr>
              <a:t>ATTCATTAAAGCAGTTTATTGGCTTAATGTACATCAGTGAAATCATAAATGCTAAAAA</a:t>
            </a:r>
            <a:endParaRPr lang="en-US" sz="1200">
              <a:solidFill>
                <a:srgbClr val="000000"/>
              </a:solidFill>
              <a:cs typeface="Arial" charset="0"/>
            </a:endParaRP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olo 1"/>
          <p:cNvSpPr>
            <a:spLocks noGrp="1"/>
          </p:cNvSpPr>
          <p:nvPr>
            <p:ph type="title"/>
          </p:nvPr>
        </p:nvSpPr>
        <p:spPr>
          <a:xfrm>
            <a:off x="457200" y="-242888"/>
            <a:ext cx="8229600" cy="1143001"/>
          </a:xfrm>
        </p:spPr>
        <p:txBody>
          <a:bodyPr/>
          <a:lstStyle/>
          <a:p>
            <a:r>
              <a:rPr lang="it-IT">
                <a:latin typeface="Arial" charset="0"/>
                <a:cs typeface="ＭＳ Ｐゴシック" charset="0"/>
              </a:rPr>
              <a:t>NGS output</a:t>
            </a:r>
          </a:p>
        </p:txBody>
      </p:sp>
      <p:sp>
        <p:nvSpPr>
          <p:cNvPr id="3" name="Segnaposto contenuto 2"/>
          <p:cNvSpPr>
            <a:spLocks noGrp="1"/>
          </p:cNvSpPr>
          <p:nvPr>
            <p:ph idx="1"/>
          </p:nvPr>
        </p:nvSpPr>
        <p:spPr>
          <a:xfrm>
            <a:off x="34925" y="654050"/>
            <a:ext cx="4968875" cy="3422650"/>
          </a:xfrm>
          <a:solidFill>
            <a:schemeClr val="bg1"/>
          </a:solidFill>
        </p:spPr>
        <p:txBody>
          <a:bodyPr>
            <a:normAutofit fontScale="92500" lnSpcReduction="10000"/>
          </a:bodyPr>
          <a:lstStyle/>
          <a:p>
            <a:pPr>
              <a:buFont typeface="Arial" pitchFamily="-105" charset="0"/>
              <a:buChar char="•"/>
              <a:defRPr/>
            </a:pPr>
            <a:r>
              <a:rPr lang="it-IT" dirty="0" err="1"/>
              <a:t>Millions</a:t>
            </a:r>
            <a:r>
              <a:rPr lang="it-IT" dirty="0"/>
              <a:t> of </a:t>
            </a:r>
            <a:r>
              <a:rPr lang="it-IT" dirty="0" err="1"/>
              <a:t>sequences</a:t>
            </a:r>
            <a:r>
              <a:rPr lang="it-IT" dirty="0"/>
              <a:t> (Large file of </a:t>
            </a:r>
            <a:r>
              <a:rPr lang="it-IT" dirty="0" err="1"/>
              <a:t>several</a:t>
            </a:r>
            <a:r>
              <a:rPr lang="it-IT" dirty="0"/>
              <a:t> </a:t>
            </a:r>
            <a:r>
              <a:rPr lang="it-IT" dirty="0" err="1"/>
              <a:t>Gbytes</a:t>
            </a:r>
            <a:r>
              <a:rPr lang="it-IT" dirty="0"/>
              <a:t>)</a:t>
            </a:r>
          </a:p>
          <a:p>
            <a:pPr>
              <a:buFont typeface="Arial" pitchFamily="-105" charset="0"/>
              <a:buChar char="•"/>
              <a:defRPr/>
            </a:pPr>
            <a:r>
              <a:rPr lang="it-IT" dirty="0"/>
              <a:t>Output </a:t>
            </a:r>
            <a:r>
              <a:rPr lang="it-IT" dirty="0" err="1"/>
              <a:t>formats</a:t>
            </a:r>
            <a:r>
              <a:rPr lang="it-IT" dirty="0"/>
              <a:t>:</a:t>
            </a:r>
          </a:p>
          <a:p>
            <a:pPr lvl="1">
              <a:buFont typeface="Arial" pitchFamily="-105" charset="0"/>
              <a:buChar char="–"/>
              <a:defRPr/>
            </a:pPr>
            <a:r>
              <a:rPr lang="it-IT" b="1" dirty="0">
                <a:solidFill>
                  <a:srgbClr val="FF0000"/>
                </a:solidFill>
              </a:rPr>
              <a:t>FASTQ</a:t>
            </a:r>
            <a:r>
              <a:rPr lang="it-IT" dirty="0"/>
              <a:t> ≈ FASTA + </a:t>
            </a:r>
            <a:r>
              <a:rPr lang="it-IT" dirty="0" err="1"/>
              <a:t>quality</a:t>
            </a:r>
            <a:r>
              <a:rPr lang="it-IT" dirty="0"/>
              <a:t> score</a:t>
            </a:r>
          </a:p>
          <a:p>
            <a:pPr lvl="2">
              <a:buFont typeface="Arial" pitchFamily="-105" charset="0"/>
              <a:buChar char="•"/>
              <a:defRPr/>
            </a:pPr>
            <a:r>
              <a:rPr lang="it-IT" dirty="0" err="1"/>
              <a:t>Quality</a:t>
            </a:r>
            <a:r>
              <a:rPr lang="it-IT" dirty="0"/>
              <a:t> score = </a:t>
            </a:r>
            <a:r>
              <a:rPr lang="it-IT" dirty="0" err="1"/>
              <a:t>goodness</a:t>
            </a:r>
            <a:r>
              <a:rPr lang="it-IT" dirty="0"/>
              <a:t> of base call (</a:t>
            </a:r>
            <a:r>
              <a:rPr lang="it-IT" dirty="0" err="1"/>
              <a:t>higher</a:t>
            </a:r>
            <a:r>
              <a:rPr lang="it-IT" dirty="0"/>
              <a:t> </a:t>
            </a:r>
            <a:r>
              <a:rPr lang="it-IT" dirty="0" err="1"/>
              <a:t>is</a:t>
            </a:r>
            <a:r>
              <a:rPr lang="it-IT" dirty="0"/>
              <a:t> </a:t>
            </a:r>
            <a:r>
              <a:rPr lang="it-IT" dirty="0" err="1"/>
              <a:t>better</a:t>
            </a:r>
            <a:r>
              <a:rPr lang="it-IT" dirty="0"/>
              <a:t>)</a:t>
            </a:r>
          </a:p>
        </p:txBody>
      </p:sp>
      <p:pic>
        <p:nvPicPr>
          <p:cNvPr id="3074" name="Picture 2" descr="C:\Documents and Settings\enrico\Desktop\imgs\fastq.gif"/>
          <p:cNvPicPr>
            <a:picLocks noChangeAspect="1" noChangeArrowheads="1"/>
          </p:cNvPicPr>
          <p:nvPr/>
        </p:nvPicPr>
        <p:blipFill>
          <a:blip r:embed="rId3"/>
          <a:srcRect/>
          <a:stretch>
            <a:fillRect/>
          </a:stretch>
        </p:blipFill>
        <p:spPr bwMode="auto">
          <a:xfrm>
            <a:off x="4932363" y="1201738"/>
            <a:ext cx="3057525" cy="3810000"/>
          </a:xfrm>
          <a:prstGeom prst="rect">
            <a:avLst/>
          </a:prstGeom>
          <a:noFill/>
          <a:effectLst>
            <a:outerShdw blurRad="25400" dir="10200000" sx="101000" sy="101000" algn="tr" rotWithShape="0">
              <a:prstClr val="black">
                <a:alpha val="31000"/>
              </a:prstClr>
            </a:outerShdw>
          </a:effectLst>
        </p:spPr>
      </p:pic>
      <p:sp>
        <p:nvSpPr>
          <p:cNvPr id="142340" name="CasellaDiTesto 9"/>
          <p:cNvSpPr txBox="1">
            <a:spLocks noChangeArrowheads="1"/>
          </p:cNvSpPr>
          <p:nvPr/>
        </p:nvSpPr>
        <p:spPr bwMode="auto">
          <a:xfrm>
            <a:off x="5218113" y="647700"/>
            <a:ext cx="25717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t>FASTQ file example:</a:t>
            </a:r>
          </a:p>
        </p:txBody>
      </p:sp>
      <p:sp>
        <p:nvSpPr>
          <p:cNvPr id="13" name="Parentesi graffa chiusa 12"/>
          <p:cNvSpPr/>
          <p:nvPr/>
        </p:nvSpPr>
        <p:spPr>
          <a:xfrm>
            <a:off x="8004175" y="427355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 name="Parentesi graffa chiusa 13"/>
          <p:cNvSpPr/>
          <p:nvPr/>
        </p:nvSpPr>
        <p:spPr>
          <a:xfrm>
            <a:off x="8004175" y="3487738"/>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5" name="Parentesi graffa chiusa 14"/>
          <p:cNvSpPr/>
          <p:nvPr/>
        </p:nvSpPr>
        <p:spPr>
          <a:xfrm>
            <a:off x="8004175" y="2701925"/>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6" name="Parentesi graffa chiusa 15"/>
          <p:cNvSpPr/>
          <p:nvPr/>
        </p:nvSpPr>
        <p:spPr>
          <a:xfrm>
            <a:off x="8004175" y="1916113"/>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chiusa 16"/>
          <p:cNvSpPr/>
          <p:nvPr/>
        </p:nvSpPr>
        <p:spPr>
          <a:xfrm>
            <a:off x="8004175" y="113030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2346" name="CasellaDiTesto 17"/>
          <p:cNvSpPr txBox="1">
            <a:spLocks noChangeArrowheads="1"/>
          </p:cNvSpPr>
          <p:nvPr/>
        </p:nvSpPr>
        <p:spPr bwMode="auto">
          <a:xfrm>
            <a:off x="8289925" y="454660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a:t>
            </a:r>
          </a:p>
        </p:txBody>
      </p:sp>
      <p:sp>
        <p:nvSpPr>
          <p:cNvPr id="142347" name="CasellaDiTesto 18"/>
          <p:cNvSpPr txBox="1">
            <a:spLocks noChangeArrowheads="1"/>
          </p:cNvSpPr>
          <p:nvPr/>
        </p:nvSpPr>
        <p:spPr bwMode="auto">
          <a:xfrm>
            <a:off x="8289925" y="3689350"/>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4</a:t>
            </a:r>
          </a:p>
        </p:txBody>
      </p:sp>
      <p:sp>
        <p:nvSpPr>
          <p:cNvPr id="142348" name="CasellaDiTesto 19"/>
          <p:cNvSpPr txBox="1">
            <a:spLocks noChangeArrowheads="1"/>
          </p:cNvSpPr>
          <p:nvPr/>
        </p:nvSpPr>
        <p:spPr bwMode="auto">
          <a:xfrm>
            <a:off x="8289925" y="2903538"/>
            <a:ext cx="1143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3</a:t>
            </a:r>
          </a:p>
        </p:txBody>
      </p:sp>
      <p:sp>
        <p:nvSpPr>
          <p:cNvPr id="142349" name="CasellaDiTesto 20"/>
          <p:cNvSpPr txBox="1">
            <a:spLocks noChangeArrowheads="1"/>
          </p:cNvSpPr>
          <p:nvPr/>
        </p:nvSpPr>
        <p:spPr bwMode="auto">
          <a:xfrm>
            <a:off x="8289925" y="2117725"/>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2</a:t>
            </a:r>
          </a:p>
        </p:txBody>
      </p:sp>
      <p:sp>
        <p:nvSpPr>
          <p:cNvPr id="142350" name="CasellaDiTesto 21"/>
          <p:cNvSpPr txBox="1">
            <a:spLocks noChangeArrowheads="1"/>
          </p:cNvSpPr>
          <p:nvPr/>
        </p:nvSpPr>
        <p:spPr bwMode="auto">
          <a:xfrm>
            <a:off x="8289925" y="1273175"/>
            <a:ext cx="1143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1</a:t>
            </a:r>
          </a:p>
        </p:txBody>
      </p:sp>
      <p:sp>
        <p:nvSpPr>
          <p:cNvPr id="142351" name="CasellaDiTesto 24"/>
          <p:cNvSpPr txBox="1">
            <a:spLocks noChangeArrowheads="1"/>
          </p:cNvSpPr>
          <p:nvPr/>
        </p:nvSpPr>
        <p:spPr bwMode="auto">
          <a:xfrm>
            <a:off x="142875" y="4067175"/>
            <a:ext cx="4143375" cy="3381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1) </a:t>
            </a:r>
            <a:r>
              <a:rPr lang="ja-JP" altLang="it-IT" sz="1600"/>
              <a:t>‘</a:t>
            </a:r>
            <a:r>
              <a:rPr lang="it-IT" altLang="ja-JP" sz="1600"/>
              <a:t>@</a:t>
            </a:r>
            <a:r>
              <a:rPr lang="ja-JP" altLang="it-IT" sz="1600"/>
              <a:t>’</a:t>
            </a:r>
            <a:r>
              <a:rPr lang="it-IT" altLang="ja-JP" sz="1600"/>
              <a:t> sequence identifier and description</a:t>
            </a:r>
            <a:endParaRPr lang="it-IT" sz="1600"/>
          </a:p>
        </p:txBody>
      </p:sp>
      <p:sp>
        <p:nvSpPr>
          <p:cNvPr id="142352" name="CasellaDiTesto 25"/>
          <p:cNvSpPr txBox="1">
            <a:spLocks noChangeArrowheads="1"/>
          </p:cNvSpPr>
          <p:nvPr/>
        </p:nvSpPr>
        <p:spPr bwMode="auto">
          <a:xfrm>
            <a:off x="142875" y="4437063"/>
            <a:ext cx="2928938" cy="3381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2)  Raw sequence (in letters)</a:t>
            </a:r>
          </a:p>
        </p:txBody>
      </p:sp>
      <p:sp>
        <p:nvSpPr>
          <p:cNvPr id="142353" name="CasellaDiTesto 26"/>
          <p:cNvSpPr txBox="1">
            <a:spLocks noChangeArrowheads="1"/>
          </p:cNvSpPr>
          <p:nvPr/>
        </p:nvSpPr>
        <p:spPr bwMode="auto">
          <a:xfrm>
            <a:off x="142875" y="4852988"/>
            <a:ext cx="3786188" cy="33813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3) </a:t>
            </a:r>
            <a:r>
              <a:rPr lang="ja-JP" altLang="it-IT" sz="1600"/>
              <a:t>‘</a:t>
            </a:r>
            <a:r>
              <a:rPr lang="it-IT" altLang="ja-JP" sz="1600"/>
              <a:t>+</a:t>
            </a:r>
            <a:r>
              <a:rPr lang="ja-JP" altLang="it-IT" sz="1600"/>
              <a:t>’</a:t>
            </a:r>
            <a:r>
              <a:rPr lang="it-IT" altLang="ja-JP" sz="1600"/>
              <a:t> sequence identifier (again) – opt.</a:t>
            </a:r>
            <a:endParaRPr lang="it-IT" sz="1600"/>
          </a:p>
        </p:txBody>
      </p:sp>
      <p:sp>
        <p:nvSpPr>
          <p:cNvPr id="142354" name="CasellaDiTesto 27"/>
          <p:cNvSpPr txBox="1">
            <a:spLocks noChangeArrowheads="1"/>
          </p:cNvSpPr>
          <p:nvPr/>
        </p:nvSpPr>
        <p:spPr bwMode="auto">
          <a:xfrm>
            <a:off x="142875" y="5281613"/>
            <a:ext cx="3997325" cy="584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a:t>4) Quality score per nucleotide, charachter encoded</a:t>
            </a:r>
          </a:p>
        </p:txBody>
      </p:sp>
      <p:cxnSp>
        <p:nvCxnSpPr>
          <p:cNvPr id="30" name="Connettore 2 29"/>
          <p:cNvCxnSpPr>
            <a:stCxn id="142351" idx="3"/>
          </p:cNvCxnSpPr>
          <p:nvPr/>
        </p:nvCxnSpPr>
        <p:spPr>
          <a:xfrm>
            <a:off x="4286250" y="4235450"/>
            <a:ext cx="500063" cy="119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142352" idx="3"/>
          </p:cNvCxnSpPr>
          <p:nvPr/>
        </p:nvCxnSpPr>
        <p:spPr>
          <a:xfrm flipV="1">
            <a:off x="3071813" y="4546600"/>
            <a:ext cx="1714500" cy="587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a:stCxn id="142353" idx="3"/>
          </p:cNvCxnSpPr>
          <p:nvPr/>
        </p:nvCxnSpPr>
        <p:spPr>
          <a:xfrm flipV="1">
            <a:off x="3929063" y="4732338"/>
            <a:ext cx="85725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142354" idx="3"/>
          </p:cNvCxnSpPr>
          <p:nvPr/>
        </p:nvCxnSpPr>
        <p:spPr>
          <a:xfrm flipV="1">
            <a:off x="4140200" y="5011738"/>
            <a:ext cx="646113" cy="561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2359" name="Rettangolo 1"/>
          <p:cNvSpPr>
            <a:spLocks noChangeArrowheads="1"/>
          </p:cNvSpPr>
          <p:nvPr/>
        </p:nvSpPr>
        <p:spPr bwMode="auto">
          <a:xfrm>
            <a:off x="4211638" y="5656263"/>
            <a:ext cx="4824412"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85750" indent="-285750">
              <a:lnSpc>
                <a:spcPct val="130000"/>
              </a:lnSpc>
              <a:buFont typeface="Arial" charset="0"/>
              <a:buChar char="•"/>
            </a:pPr>
            <a:r>
              <a:rPr lang="en-US" sz="1400"/>
              <a:t>May be ‘raw’ data (straight from sequencing) or processed (trimmed)</a:t>
            </a:r>
          </a:p>
          <a:p>
            <a:pPr marL="285750" indent="-285750">
              <a:lnSpc>
                <a:spcPct val="130000"/>
              </a:lnSpc>
              <a:buFont typeface="Arial" charset="0"/>
              <a:buChar char="•"/>
            </a:pPr>
            <a:r>
              <a:rPr lang="en-US" sz="1400"/>
              <a:t>Variations: Sanger, Illumina, Solexa  (Sanger is most common)</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4"/>
          <p:cNvSpPr>
            <a:spLocks noChangeArrowheads="1"/>
          </p:cNvSpPr>
          <p:nvPr/>
        </p:nvSpPr>
        <p:spPr bwMode="auto">
          <a:xfrm>
            <a:off x="457200" y="1295400"/>
            <a:ext cx="8382000" cy="2895600"/>
          </a:xfrm>
          <a:prstGeom prst="roundRect">
            <a:avLst>
              <a:gd name="adj" fmla="val 16667"/>
            </a:avLst>
          </a:prstGeom>
          <a:solidFill>
            <a:schemeClr val="bg2">
              <a:alpha val="25882"/>
            </a:schemeClr>
          </a:solidFill>
          <a:ln w="9525">
            <a:solidFill>
              <a:schemeClr val="tx1"/>
            </a:solidFill>
            <a:round/>
            <a:headEnd/>
            <a:tailEnd/>
          </a:ln>
        </p:spPr>
        <p:txBody>
          <a:bodyPr wrap="none" anchor="ctr"/>
          <a:lstStyle/>
          <a:p>
            <a:endParaRPr lang="en-US"/>
          </a:p>
        </p:txBody>
      </p:sp>
      <p:sp>
        <p:nvSpPr>
          <p:cNvPr id="23554" name="Text Box 5"/>
          <p:cNvSpPr txBox="1">
            <a:spLocks noChangeArrowheads="1"/>
          </p:cNvSpPr>
          <p:nvPr/>
        </p:nvSpPr>
        <p:spPr bwMode="auto">
          <a:xfrm>
            <a:off x="142875" y="258763"/>
            <a:ext cx="88931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3200">
                <a:solidFill>
                  <a:srgbClr val="003366"/>
                </a:solidFill>
              </a:rPr>
              <a:t>Strategia alla base del sequenziamento globale</a:t>
            </a:r>
            <a:endParaRPr lang="en-US" sz="3200">
              <a:solidFill>
                <a:srgbClr val="003366"/>
              </a:solidFill>
            </a:endParaRPr>
          </a:p>
        </p:txBody>
      </p:sp>
      <p:sp>
        <p:nvSpPr>
          <p:cNvPr id="23555" name="Text Box 6"/>
          <p:cNvSpPr txBox="1">
            <a:spLocks noChangeArrowheads="1"/>
          </p:cNvSpPr>
          <p:nvPr/>
        </p:nvSpPr>
        <p:spPr bwMode="auto">
          <a:xfrm>
            <a:off x="611188" y="1408113"/>
            <a:ext cx="7848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it-IT" sz="1800"/>
              <a:t>La strategia che sta alla base del sequenziamento globale dei genomi viene definita </a:t>
            </a:r>
            <a:r>
              <a:rPr lang="ja-JP" altLang="it-IT" sz="1800"/>
              <a:t>“</a:t>
            </a:r>
            <a:r>
              <a:rPr lang="it-IT" altLang="ja-JP" sz="1800"/>
              <a:t>shotgun sequencing strategy</a:t>
            </a:r>
            <a:r>
              <a:rPr lang="ja-JP" altLang="it-IT" sz="1800"/>
              <a:t>”</a:t>
            </a:r>
            <a:endParaRPr lang="en-US" sz="1800"/>
          </a:p>
        </p:txBody>
      </p:sp>
      <p:sp>
        <p:nvSpPr>
          <p:cNvPr id="23556" name="Text Box 7"/>
          <p:cNvSpPr txBox="1">
            <a:spLocks noChangeArrowheads="1"/>
          </p:cNvSpPr>
          <p:nvPr/>
        </p:nvSpPr>
        <p:spPr bwMode="auto">
          <a:xfrm>
            <a:off x="611188" y="2273300"/>
            <a:ext cx="7805737"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it-IT" sz="1800"/>
              <a:t> Creazione --&gt; di un libreria RANDOM di frammenti di DNA</a:t>
            </a:r>
          </a:p>
          <a:p>
            <a:pPr eaLnBrk="1" hangingPunct="1">
              <a:buFontTx/>
              <a:buChar char="-"/>
            </a:pPr>
            <a:endParaRPr lang="it-IT" sz="1800"/>
          </a:p>
          <a:p>
            <a:pPr eaLnBrk="1" hangingPunct="1">
              <a:buFontTx/>
              <a:buChar char="-"/>
            </a:pPr>
            <a:r>
              <a:rPr lang="it-IT" sz="1800"/>
              <a:t> Sequenziamento di un numero SUFFICIENTEMENTE ALTO di frammenti selezionati in maniera random</a:t>
            </a:r>
          </a:p>
          <a:p>
            <a:pPr eaLnBrk="1" hangingPunct="1">
              <a:buFontTx/>
              <a:buChar char="-"/>
            </a:pPr>
            <a:endParaRPr lang="it-IT" sz="1800"/>
          </a:p>
          <a:p>
            <a:pPr eaLnBrk="1" hangingPunct="1">
              <a:buFontTx/>
              <a:buChar char="-"/>
            </a:pPr>
            <a:r>
              <a:rPr lang="it-IT" sz="1800"/>
              <a:t> Assemblaggio dei CONTIGS</a:t>
            </a:r>
            <a:endParaRPr lang="en-US" sz="1800"/>
          </a:p>
        </p:txBody>
      </p:sp>
      <p:pic>
        <p:nvPicPr>
          <p:cNvPr id="2355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3421063"/>
            <a:ext cx="2347913" cy="3132137"/>
          </a:xfrm>
          <a:prstGeom prst="rect">
            <a:avLst/>
          </a:pr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3558" name="AutoShape 9"/>
          <p:cNvSpPr>
            <a:spLocks noChangeArrowheads="1"/>
          </p:cNvSpPr>
          <p:nvPr/>
        </p:nvSpPr>
        <p:spPr bwMode="auto">
          <a:xfrm>
            <a:off x="5638800" y="4953000"/>
            <a:ext cx="720725" cy="649288"/>
          </a:xfrm>
          <a:prstGeom prst="leftArrow">
            <a:avLst>
              <a:gd name="adj1" fmla="val 50000"/>
              <a:gd name="adj2" fmla="val 27751"/>
            </a:avLst>
          </a:prstGeom>
          <a:solidFill>
            <a:srgbClr val="FFCC66"/>
          </a:solidFill>
          <a:ln w="9525">
            <a:solidFill>
              <a:schemeClr val="bg2"/>
            </a:solidFill>
            <a:miter lim="800000"/>
            <a:headEnd/>
            <a:tailEnd/>
          </a:ln>
        </p:spPr>
        <p:txBody>
          <a:bodyPr wrap="none" anchor="ctr"/>
          <a:lstStyle/>
          <a:p>
            <a:pPr algn="ctr"/>
            <a:endParaRPr lang="en-US">
              <a:solidFill>
                <a:srgbClr val="FFCC66"/>
              </a:solidFill>
              <a:latin typeface="Tahoma" charset="0"/>
            </a:endParaRPr>
          </a:p>
        </p:txBody>
      </p:sp>
      <p:pic>
        <p:nvPicPr>
          <p:cNvPr id="2355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43400"/>
            <a:ext cx="518953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olo 1"/>
          <p:cNvSpPr>
            <a:spLocks noGrp="1"/>
          </p:cNvSpPr>
          <p:nvPr>
            <p:ph type="title"/>
          </p:nvPr>
        </p:nvSpPr>
        <p:spPr>
          <a:xfrm>
            <a:off x="457200" y="-171450"/>
            <a:ext cx="8229600" cy="1143000"/>
          </a:xfrm>
        </p:spPr>
        <p:txBody>
          <a:bodyPr/>
          <a:lstStyle/>
          <a:p>
            <a:r>
              <a:rPr lang="it-IT">
                <a:latin typeface="Arial" charset="0"/>
              </a:rPr>
              <a:t>Phred Quality Score</a:t>
            </a:r>
          </a:p>
        </p:txBody>
      </p:sp>
      <p:pic>
        <p:nvPicPr>
          <p:cNvPr id="144386" name="Picture 2" descr="Q = -10 \ \log_{10}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517650"/>
            <a:ext cx="3016250" cy="39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4387" name="Picture 4" descr="P = 10^{\frac{-Q}{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5" y="1341438"/>
            <a:ext cx="20256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1" name="Tabella 30"/>
          <p:cNvGraphicFramePr>
            <a:graphicFrameLocks noGrp="1"/>
          </p:cNvGraphicFramePr>
          <p:nvPr/>
        </p:nvGraphicFramePr>
        <p:xfrm>
          <a:off x="1692275" y="2565400"/>
          <a:ext cx="5688012" cy="2384451"/>
        </p:xfrm>
        <a:graphic>
          <a:graphicData uri="http://schemas.openxmlformats.org/drawingml/2006/table">
            <a:tbl>
              <a:tblPr firstRow="1" bandRow="1">
                <a:tableStyleId>{5C22544A-7EE6-4342-B048-85BDC9FD1C3A}</a:tableStyleId>
              </a:tblPr>
              <a:tblGrid>
                <a:gridCol w="1896004">
                  <a:extLst>
                    <a:ext uri="{9D8B030D-6E8A-4147-A177-3AD203B41FA5}">
                      <a16:colId xmlns:a16="http://schemas.microsoft.com/office/drawing/2014/main" val="20000"/>
                    </a:ext>
                  </a:extLst>
                </a:gridCol>
                <a:gridCol w="1896004">
                  <a:extLst>
                    <a:ext uri="{9D8B030D-6E8A-4147-A177-3AD203B41FA5}">
                      <a16:colId xmlns:a16="http://schemas.microsoft.com/office/drawing/2014/main" val="20001"/>
                    </a:ext>
                  </a:extLst>
                </a:gridCol>
                <a:gridCol w="1896004">
                  <a:extLst>
                    <a:ext uri="{9D8B030D-6E8A-4147-A177-3AD203B41FA5}">
                      <a16:colId xmlns:a16="http://schemas.microsoft.com/office/drawing/2014/main" val="20002"/>
                    </a:ext>
                  </a:extLst>
                </a:gridCol>
              </a:tblGrid>
              <a:tr h="1005742">
                <a:tc>
                  <a:txBody>
                    <a:bodyPr/>
                    <a:lstStyle/>
                    <a:p>
                      <a:pPr algn="ctr"/>
                      <a:r>
                        <a:rPr lang="it-IT" sz="2000" b="1" dirty="0" err="1"/>
                        <a:t>Phred</a:t>
                      </a:r>
                      <a:r>
                        <a:rPr lang="it-IT" sz="2000" b="1" baseline="0" dirty="0"/>
                        <a:t> </a:t>
                      </a:r>
                      <a:r>
                        <a:rPr lang="it-IT" sz="2000" b="1" baseline="0" dirty="0" err="1"/>
                        <a:t>Quality</a:t>
                      </a:r>
                      <a:r>
                        <a:rPr lang="it-IT" sz="2000" b="1" baseline="0" dirty="0"/>
                        <a:t> Score</a:t>
                      </a:r>
                      <a:endParaRPr lang="it-IT" sz="2000" b="1" dirty="0"/>
                    </a:p>
                  </a:txBody>
                  <a:tcPr marL="91430" marR="91430" marT="45684" marB="45684" anchor="ctr"/>
                </a:tc>
                <a:tc>
                  <a:txBody>
                    <a:bodyPr/>
                    <a:lstStyle/>
                    <a:p>
                      <a:pPr algn="ctr"/>
                      <a:r>
                        <a:rPr lang="it-IT" sz="2000" dirty="0" err="1"/>
                        <a:t>Prob</a:t>
                      </a:r>
                      <a:r>
                        <a:rPr lang="it-IT" sz="2000" dirty="0"/>
                        <a:t>.</a:t>
                      </a:r>
                      <a:r>
                        <a:rPr lang="it-IT" sz="2000" baseline="0" dirty="0"/>
                        <a:t> </a:t>
                      </a:r>
                      <a:r>
                        <a:rPr lang="it-IT" sz="2000" baseline="0" dirty="0" err="1"/>
                        <a:t>Of</a:t>
                      </a:r>
                      <a:r>
                        <a:rPr lang="it-IT" sz="2000" baseline="0" dirty="0"/>
                        <a:t>  </a:t>
                      </a:r>
                      <a:r>
                        <a:rPr lang="it-IT" sz="2000" baseline="0" dirty="0" err="1"/>
                        <a:t>Incorrect</a:t>
                      </a:r>
                      <a:r>
                        <a:rPr lang="it-IT" sz="2000" baseline="0" dirty="0"/>
                        <a:t> Base </a:t>
                      </a:r>
                      <a:r>
                        <a:rPr lang="it-IT" sz="2000" baseline="0" dirty="0" err="1"/>
                        <a:t>Call</a:t>
                      </a:r>
                      <a:endParaRPr lang="it-IT" sz="2000" dirty="0"/>
                    </a:p>
                  </a:txBody>
                  <a:tcPr marL="91430" marR="91430" marT="45684" marB="45684" anchor="ctr"/>
                </a:tc>
                <a:tc>
                  <a:txBody>
                    <a:bodyPr/>
                    <a:lstStyle/>
                    <a:p>
                      <a:pPr algn="ctr"/>
                      <a:r>
                        <a:rPr lang="it-IT" sz="2000" dirty="0"/>
                        <a:t>Base </a:t>
                      </a:r>
                      <a:r>
                        <a:rPr lang="it-IT" sz="2000" dirty="0" err="1"/>
                        <a:t>Call</a:t>
                      </a:r>
                      <a:r>
                        <a:rPr lang="it-IT" sz="2000" dirty="0"/>
                        <a:t> </a:t>
                      </a:r>
                      <a:r>
                        <a:rPr lang="it-IT" sz="2000" dirty="0" err="1"/>
                        <a:t>Accuracy</a:t>
                      </a:r>
                      <a:endParaRPr lang="it-IT" sz="2000" dirty="0"/>
                    </a:p>
                  </a:txBody>
                  <a:tcPr marL="91430" marR="91430" marT="45684" marB="45684" anchor="ctr"/>
                </a:tc>
                <a:extLst>
                  <a:ext uri="{0D108BD9-81ED-4DB2-BD59-A6C34878D82A}">
                    <a16:rowId xmlns:a16="http://schemas.microsoft.com/office/drawing/2014/main" val="10000"/>
                  </a:ext>
                </a:extLst>
              </a:tr>
              <a:tr h="459561">
                <a:tc>
                  <a:txBody>
                    <a:bodyPr/>
                    <a:lstStyle/>
                    <a:p>
                      <a:pPr algn="ctr"/>
                      <a:r>
                        <a:rPr lang="it-IT" sz="2000" dirty="0"/>
                        <a:t>10</a:t>
                      </a:r>
                    </a:p>
                  </a:txBody>
                  <a:tcPr marL="91430" marR="91430" marT="45684" marB="45684" anchor="ctr"/>
                </a:tc>
                <a:tc>
                  <a:txBody>
                    <a:bodyPr/>
                    <a:lstStyle/>
                    <a:p>
                      <a:pPr algn="ctr"/>
                      <a:r>
                        <a:rPr lang="it-IT" sz="2000" dirty="0"/>
                        <a:t>1 in</a:t>
                      </a:r>
                      <a:r>
                        <a:rPr lang="it-IT" sz="2000" baseline="0" dirty="0"/>
                        <a:t> 10</a:t>
                      </a:r>
                      <a:endParaRPr lang="it-IT" sz="2000" dirty="0"/>
                    </a:p>
                  </a:txBody>
                  <a:tcPr marL="91430" marR="91430" marT="45684" marB="45684" anchor="ctr"/>
                </a:tc>
                <a:tc>
                  <a:txBody>
                    <a:bodyPr/>
                    <a:lstStyle/>
                    <a:p>
                      <a:pPr algn="ctr"/>
                      <a:r>
                        <a:rPr lang="it-IT" sz="2000" dirty="0"/>
                        <a:t>90%</a:t>
                      </a:r>
                    </a:p>
                  </a:txBody>
                  <a:tcPr marL="91430" marR="91430" marT="45684" marB="45684" anchor="ctr"/>
                </a:tc>
                <a:extLst>
                  <a:ext uri="{0D108BD9-81ED-4DB2-BD59-A6C34878D82A}">
                    <a16:rowId xmlns:a16="http://schemas.microsoft.com/office/drawing/2014/main" val="10001"/>
                  </a:ext>
                </a:extLst>
              </a:tr>
              <a:tr h="459561">
                <a:tc>
                  <a:txBody>
                    <a:bodyPr/>
                    <a:lstStyle/>
                    <a:p>
                      <a:pPr algn="ctr"/>
                      <a:r>
                        <a:rPr lang="it-IT" sz="2000" dirty="0"/>
                        <a:t>20</a:t>
                      </a:r>
                    </a:p>
                  </a:txBody>
                  <a:tcPr marL="91430" marR="91430" marT="45684" marB="45684" anchor="ctr"/>
                </a:tc>
                <a:tc>
                  <a:txBody>
                    <a:bodyPr/>
                    <a:lstStyle/>
                    <a:p>
                      <a:pPr algn="ctr"/>
                      <a:r>
                        <a:rPr lang="it-IT" sz="2000" dirty="0"/>
                        <a:t>1 in 100</a:t>
                      </a:r>
                    </a:p>
                  </a:txBody>
                  <a:tcPr marL="91430" marR="91430" marT="45684" marB="45684" anchor="ctr"/>
                </a:tc>
                <a:tc>
                  <a:txBody>
                    <a:bodyPr/>
                    <a:lstStyle/>
                    <a:p>
                      <a:pPr algn="ctr"/>
                      <a:r>
                        <a:rPr lang="it-IT" sz="2000" dirty="0"/>
                        <a:t>99%</a:t>
                      </a:r>
                    </a:p>
                  </a:txBody>
                  <a:tcPr marL="91430" marR="91430" marT="45684" marB="45684" anchor="ctr"/>
                </a:tc>
                <a:extLst>
                  <a:ext uri="{0D108BD9-81ED-4DB2-BD59-A6C34878D82A}">
                    <a16:rowId xmlns:a16="http://schemas.microsoft.com/office/drawing/2014/main" val="10002"/>
                  </a:ext>
                </a:extLst>
              </a:tr>
              <a:tr h="459561">
                <a:tc>
                  <a:txBody>
                    <a:bodyPr/>
                    <a:lstStyle/>
                    <a:p>
                      <a:pPr algn="ctr"/>
                      <a:r>
                        <a:rPr lang="it-IT" sz="2000" dirty="0"/>
                        <a:t>30</a:t>
                      </a:r>
                    </a:p>
                  </a:txBody>
                  <a:tcPr marL="91430" marR="91430" marT="45684" marB="45684" anchor="ctr"/>
                </a:tc>
                <a:tc>
                  <a:txBody>
                    <a:bodyPr/>
                    <a:lstStyle/>
                    <a:p>
                      <a:pPr algn="ctr"/>
                      <a:r>
                        <a:rPr lang="it-IT" sz="2000" dirty="0"/>
                        <a:t>1 in 1000</a:t>
                      </a:r>
                    </a:p>
                  </a:txBody>
                  <a:tcPr marL="91430" marR="91430" marT="45684" marB="45684" anchor="ctr"/>
                </a:tc>
                <a:tc>
                  <a:txBody>
                    <a:bodyPr/>
                    <a:lstStyle/>
                    <a:p>
                      <a:pPr algn="ctr"/>
                      <a:r>
                        <a:rPr lang="it-IT" sz="2000" dirty="0"/>
                        <a:t>99.9%</a:t>
                      </a:r>
                    </a:p>
                  </a:txBody>
                  <a:tcPr marL="91430" marR="91430" marT="45684" marB="45684" anchor="ctr"/>
                </a:tc>
                <a:extLst>
                  <a:ext uri="{0D108BD9-81ED-4DB2-BD59-A6C34878D82A}">
                    <a16:rowId xmlns:a16="http://schemas.microsoft.com/office/drawing/2014/main" val="10003"/>
                  </a:ext>
                </a:extLst>
              </a:tr>
            </a:tbl>
          </a:graphicData>
        </a:graphic>
      </p:graphicFrame>
      <p:sp>
        <p:nvSpPr>
          <p:cNvPr id="144410" name="Rettangolo 2"/>
          <p:cNvSpPr>
            <a:spLocks noChangeArrowheads="1"/>
          </p:cNvSpPr>
          <p:nvPr/>
        </p:nvSpPr>
        <p:spPr bwMode="auto">
          <a:xfrm>
            <a:off x="250825" y="765175"/>
            <a:ext cx="8821738"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1200"/>
              </a:spcAft>
            </a:pPr>
            <a:r>
              <a:rPr lang="en-US" sz="2000" b="1"/>
              <a:t>Each base call is associated with a quality score (Q)</a:t>
            </a:r>
          </a:p>
          <a:p>
            <a:pPr>
              <a:spcAft>
                <a:spcPts val="1200"/>
              </a:spcAft>
            </a:pPr>
            <a:endParaRPr lang="en-US" sz="2000"/>
          </a:p>
          <a:p>
            <a:pPr>
              <a:spcAft>
                <a:spcPts val="1200"/>
              </a:spcAft>
            </a:pPr>
            <a:endParaRPr lang="en-US" sz="2000"/>
          </a:p>
          <a:p>
            <a:pPr>
              <a:spcAft>
                <a:spcPts val="1200"/>
              </a:spcAft>
            </a:pPr>
            <a:r>
              <a:rPr lang="en-US" sz="2000"/>
              <a:t>     where P is the probability that a base call is erroneous</a:t>
            </a:r>
          </a:p>
        </p:txBody>
      </p:sp>
      <p:pic>
        <p:nvPicPr>
          <p:cNvPr id="144411" name="Immagine 5" descr="Screen Shot 2016-12-06 at 5.09.2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5011738"/>
            <a:ext cx="5040312"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ttangolo 6"/>
          <p:cNvSpPr/>
          <p:nvPr/>
        </p:nvSpPr>
        <p:spPr>
          <a:xfrm>
            <a:off x="34925" y="5157788"/>
            <a:ext cx="3924300" cy="1630362"/>
          </a:xfrm>
          <a:prstGeom prst="rect">
            <a:avLst/>
          </a:prstGeom>
          <a:solidFill>
            <a:srgbClr val="FFFFFF"/>
          </a:solidFill>
        </p:spPr>
        <p:txBody>
          <a:bodyPr>
            <a:spAutoFit/>
          </a:bodyPr>
          <a:lstStyle/>
          <a:p>
            <a:pPr>
              <a:defRPr/>
            </a:pPr>
            <a:r>
              <a:rPr lang="it-IT" sz="2000" b="1" dirty="0" err="1">
                <a:solidFill>
                  <a:srgbClr val="005253"/>
                </a:solidFill>
              </a:rPr>
              <a:t>Charachter</a:t>
            </a:r>
            <a:r>
              <a:rPr lang="it-IT" sz="2000" b="1" dirty="0">
                <a:solidFill>
                  <a:srgbClr val="005253"/>
                </a:solidFill>
              </a:rPr>
              <a:t> </a:t>
            </a:r>
            <a:r>
              <a:rPr lang="it-IT" sz="2000" b="1" dirty="0" err="1">
                <a:solidFill>
                  <a:srgbClr val="005253"/>
                </a:solidFill>
              </a:rPr>
              <a:t>encoded</a:t>
            </a:r>
            <a:r>
              <a:rPr lang="it-IT" sz="2000" b="1" dirty="0">
                <a:solidFill>
                  <a:srgbClr val="005253"/>
                </a:solidFill>
              </a:rPr>
              <a:t> score</a:t>
            </a:r>
          </a:p>
          <a:p>
            <a:pPr marL="342900" indent="-342900">
              <a:buFont typeface="Wingdings" charset="0"/>
              <a:buChar char="à"/>
              <a:defRPr/>
            </a:pPr>
            <a:r>
              <a:rPr lang="it-IT" sz="2000" dirty="0">
                <a:solidFill>
                  <a:srgbClr val="005253"/>
                </a:solidFill>
              </a:rPr>
              <a:t>the </a:t>
            </a:r>
            <a:r>
              <a:rPr lang="it-IT" sz="2000" dirty="0" err="1">
                <a:solidFill>
                  <a:srgbClr val="005253"/>
                </a:solidFill>
              </a:rPr>
              <a:t>charachter</a:t>
            </a:r>
            <a:r>
              <a:rPr lang="it-IT" sz="2000" dirty="0">
                <a:solidFill>
                  <a:srgbClr val="005253"/>
                </a:solidFill>
              </a:rPr>
              <a:t> </a:t>
            </a:r>
            <a:r>
              <a:rPr lang="it-IT" sz="2000" dirty="0" err="1">
                <a:solidFill>
                  <a:srgbClr val="005253"/>
                </a:solidFill>
              </a:rPr>
              <a:t>whose</a:t>
            </a:r>
            <a:r>
              <a:rPr lang="it-IT" sz="2000" dirty="0">
                <a:solidFill>
                  <a:srgbClr val="005253"/>
                </a:solidFill>
              </a:rPr>
              <a:t> ASCII code </a:t>
            </a:r>
            <a:r>
              <a:rPr lang="it-IT" sz="2000" dirty="0" err="1">
                <a:solidFill>
                  <a:srgbClr val="005253"/>
                </a:solidFill>
              </a:rPr>
              <a:t>is</a:t>
            </a:r>
            <a:r>
              <a:rPr lang="it-IT" sz="2000" dirty="0">
                <a:solidFill>
                  <a:srgbClr val="005253"/>
                </a:solidFill>
              </a:rPr>
              <a:t> Q+33  </a:t>
            </a:r>
          </a:p>
          <a:p>
            <a:pPr marL="342900" indent="-342900">
              <a:buFont typeface="Wingdings" charset="0"/>
              <a:buChar char="à"/>
              <a:defRPr/>
            </a:pPr>
            <a:r>
              <a:rPr lang="it-IT" sz="2000" dirty="0">
                <a:solidFill>
                  <a:srgbClr val="005253"/>
                </a:solidFill>
              </a:rPr>
              <a:t>? = 63 in ASCII code  (= </a:t>
            </a:r>
            <a:r>
              <a:rPr lang="it-IT" sz="2000" dirty="0" err="1">
                <a:solidFill>
                  <a:srgbClr val="005253"/>
                </a:solidFill>
              </a:rPr>
              <a:t>Q</a:t>
            </a:r>
            <a:r>
              <a:rPr lang="it-IT" sz="2000" dirty="0">
                <a:solidFill>
                  <a:srgbClr val="005253"/>
                </a:solidFill>
              </a:rPr>
              <a:t> 30) </a:t>
            </a:r>
          </a:p>
          <a:p>
            <a:pPr marL="342900" indent="-342900">
              <a:buFont typeface="Wingdings" charset="0"/>
              <a:buChar char="à"/>
              <a:defRPr/>
            </a:pPr>
            <a:r>
              <a:rPr lang="it-IT" sz="2000" dirty="0">
                <a:solidFill>
                  <a:srgbClr val="005253"/>
                </a:solidFill>
              </a:rPr>
              <a:t>(</a:t>
            </a:r>
            <a:r>
              <a:rPr lang="it-IT" sz="2000" dirty="0" err="1">
                <a:solidFill>
                  <a:srgbClr val="005253"/>
                </a:solidFill>
              </a:rPr>
              <a:t>Sanger</a:t>
            </a:r>
            <a:r>
              <a:rPr lang="it-IT" sz="2000" dirty="0">
                <a:solidFill>
                  <a:srgbClr val="005253"/>
                </a:solidFill>
              </a:rPr>
              <a:t> </a:t>
            </a:r>
            <a:r>
              <a:rPr lang="it-IT" sz="2000" dirty="0" err="1">
                <a:solidFill>
                  <a:srgbClr val="005253"/>
                </a:solidFill>
              </a:rPr>
              <a:t>Institute</a:t>
            </a:r>
            <a:r>
              <a:rPr lang="it-IT" sz="2000" dirty="0">
                <a:solidFill>
                  <a:srgbClr val="005253"/>
                </a:solidFill>
              </a:rPr>
              <a:t> standard)</a:t>
            </a:r>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olo 1"/>
          <p:cNvSpPr>
            <a:spLocks noGrp="1"/>
          </p:cNvSpPr>
          <p:nvPr>
            <p:ph type="title"/>
          </p:nvPr>
        </p:nvSpPr>
        <p:spPr>
          <a:xfrm>
            <a:off x="457200" y="-171450"/>
            <a:ext cx="8229600" cy="1143000"/>
          </a:xfrm>
        </p:spPr>
        <p:txBody>
          <a:bodyPr/>
          <a:lstStyle/>
          <a:p>
            <a:r>
              <a:rPr lang="it-IT">
                <a:latin typeface="Arial" charset="0"/>
              </a:rPr>
              <a:t>Phred Quality Score</a:t>
            </a:r>
          </a:p>
        </p:txBody>
      </p:sp>
      <p:sp>
        <p:nvSpPr>
          <p:cNvPr id="7" name="Rettangolo 6"/>
          <p:cNvSpPr/>
          <p:nvPr/>
        </p:nvSpPr>
        <p:spPr>
          <a:xfrm>
            <a:off x="0" y="1125538"/>
            <a:ext cx="4643438" cy="2430462"/>
          </a:xfrm>
          <a:prstGeom prst="rect">
            <a:avLst/>
          </a:prstGeom>
          <a:solidFill>
            <a:srgbClr val="FFFFFF"/>
          </a:solidFill>
        </p:spPr>
        <p:txBody>
          <a:bodyPr>
            <a:spAutoFit/>
          </a:bodyPr>
          <a:lstStyle/>
          <a:p>
            <a:pPr>
              <a:defRPr/>
            </a:pPr>
            <a:r>
              <a:rPr lang="it-IT" sz="2800" b="1" dirty="0" err="1">
                <a:solidFill>
                  <a:srgbClr val="005253"/>
                </a:solidFill>
              </a:rPr>
              <a:t>Charachter</a:t>
            </a:r>
            <a:r>
              <a:rPr lang="it-IT" sz="2800" b="1" dirty="0">
                <a:solidFill>
                  <a:srgbClr val="005253"/>
                </a:solidFill>
              </a:rPr>
              <a:t> </a:t>
            </a:r>
            <a:r>
              <a:rPr lang="it-IT" sz="2800" b="1" dirty="0" err="1">
                <a:solidFill>
                  <a:srgbClr val="005253"/>
                </a:solidFill>
              </a:rPr>
              <a:t>encoded</a:t>
            </a:r>
            <a:r>
              <a:rPr lang="it-IT" sz="2800" b="1" dirty="0">
                <a:solidFill>
                  <a:srgbClr val="005253"/>
                </a:solidFill>
              </a:rPr>
              <a:t> score</a:t>
            </a:r>
          </a:p>
          <a:p>
            <a:pPr marL="342900" indent="-342900">
              <a:buFont typeface="Wingdings" charset="0"/>
              <a:buChar char="à"/>
              <a:defRPr/>
            </a:pPr>
            <a:r>
              <a:rPr lang="it-IT" dirty="0">
                <a:solidFill>
                  <a:srgbClr val="005253"/>
                </a:solidFill>
              </a:rPr>
              <a:t>the </a:t>
            </a:r>
            <a:r>
              <a:rPr lang="it-IT" dirty="0" err="1">
                <a:solidFill>
                  <a:srgbClr val="005253"/>
                </a:solidFill>
              </a:rPr>
              <a:t>charachter</a:t>
            </a:r>
            <a:r>
              <a:rPr lang="it-IT" dirty="0">
                <a:solidFill>
                  <a:srgbClr val="005253"/>
                </a:solidFill>
              </a:rPr>
              <a:t> </a:t>
            </a:r>
            <a:r>
              <a:rPr lang="it-IT" dirty="0" err="1">
                <a:solidFill>
                  <a:srgbClr val="005253"/>
                </a:solidFill>
              </a:rPr>
              <a:t>whose</a:t>
            </a:r>
            <a:r>
              <a:rPr lang="it-IT" dirty="0">
                <a:solidFill>
                  <a:srgbClr val="005253"/>
                </a:solidFill>
              </a:rPr>
              <a:t> ASCII code </a:t>
            </a:r>
            <a:r>
              <a:rPr lang="it-IT" dirty="0" err="1">
                <a:solidFill>
                  <a:srgbClr val="005253"/>
                </a:solidFill>
              </a:rPr>
              <a:t>is</a:t>
            </a:r>
            <a:r>
              <a:rPr lang="it-IT" dirty="0">
                <a:solidFill>
                  <a:srgbClr val="005253"/>
                </a:solidFill>
              </a:rPr>
              <a:t> Q+33  </a:t>
            </a:r>
          </a:p>
          <a:p>
            <a:pPr marL="342900" indent="-342900">
              <a:buFont typeface="Wingdings" charset="0"/>
              <a:buChar char="à"/>
              <a:defRPr/>
            </a:pPr>
            <a:r>
              <a:rPr lang="it-IT" dirty="0">
                <a:solidFill>
                  <a:srgbClr val="005253"/>
                </a:solidFill>
              </a:rPr>
              <a:t>? = 63 in ASCII code  (= </a:t>
            </a:r>
            <a:r>
              <a:rPr lang="it-IT" dirty="0" err="1">
                <a:solidFill>
                  <a:srgbClr val="005253"/>
                </a:solidFill>
              </a:rPr>
              <a:t>Q</a:t>
            </a:r>
            <a:r>
              <a:rPr lang="it-IT" dirty="0">
                <a:solidFill>
                  <a:srgbClr val="005253"/>
                </a:solidFill>
              </a:rPr>
              <a:t> 30) </a:t>
            </a:r>
          </a:p>
          <a:p>
            <a:pPr marL="342900" indent="-342900">
              <a:buFont typeface="Wingdings" charset="0"/>
              <a:buChar char="à"/>
              <a:defRPr/>
            </a:pPr>
            <a:r>
              <a:rPr lang="it-IT" dirty="0">
                <a:solidFill>
                  <a:srgbClr val="005253"/>
                </a:solidFill>
              </a:rPr>
              <a:t>(</a:t>
            </a:r>
            <a:r>
              <a:rPr lang="it-IT" dirty="0" err="1">
                <a:solidFill>
                  <a:srgbClr val="005253"/>
                </a:solidFill>
              </a:rPr>
              <a:t>Sanger</a:t>
            </a:r>
            <a:r>
              <a:rPr lang="it-IT" dirty="0">
                <a:solidFill>
                  <a:srgbClr val="005253"/>
                </a:solidFill>
              </a:rPr>
              <a:t> </a:t>
            </a:r>
            <a:r>
              <a:rPr lang="it-IT" dirty="0" err="1">
                <a:solidFill>
                  <a:srgbClr val="005253"/>
                </a:solidFill>
              </a:rPr>
              <a:t>Institute</a:t>
            </a:r>
            <a:r>
              <a:rPr lang="it-IT" dirty="0">
                <a:solidFill>
                  <a:srgbClr val="005253"/>
                </a:solidFill>
              </a:rPr>
              <a:t> standard)</a:t>
            </a:r>
          </a:p>
        </p:txBody>
      </p:sp>
      <p:pic>
        <p:nvPicPr>
          <p:cNvPr id="146435" name="Immagine 1" descr="Schermata 11-2458442 alle 09.51.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644900"/>
            <a:ext cx="7056437"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36" name="Immagine 5" descr="Screen Shot 2016-12-06 at 5.09.2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196975"/>
            <a:ext cx="4716462"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olo 1"/>
          <p:cNvSpPr>
            <a:spLocks noGrp="1"/>
          </p:cNvSpPr>
          <p:nvPr>
            <p:ph type="title"/>
          </p:nvPr>
        </p:nvSpPr>
        <p:spPr/>
        <p:txBody>
          <a:bodyPr/>
          <a:lstStyle/>
          <a:p>
            <a:r>
              <a:rPr lang="it-IT">
                <a:latin typeface="Arial" charset="0"/>
                <a:cs typeface="ＭＳ Ｐゴシック" charset="0"/>
              </a:rPr>
              <a:t>Challenges from NGS</a:t>
            </a:r>
          </a:p>
        </p:txBody>
      </p:sp>
      <p:graphicFrame>
        <p:nvGraphicFramePr>
          <p:cNvPr id="14" name="Segnaposto contenuto 13"/>
          <p:cNvGraphicFramePr>
            <a:graphicFrameLocks noGrp="1"/>
          </p:cNvGraphicFramePr>
          <p:nvPr>
            <p:ph sz="half" idx="1"/>
          </p:nvPr>
        </p:nvGraphicFramePr>
        <p:xfrm>
          <a:off x="107504" y="2170287"/>
          <a:ext cx="4536504" cy="3730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Segnaposto contenuto 14"/>
          <p:cNvGraphicFramePr>
            <a:graphicFrameLocks noGrp="1"/>
          </p:cNvGraphicFramePr>
          <p:nvPr>
            <p:ph sz="half" idx="2"/>
          </p:nvPr>
        </p:nvGraphicFramePr>
        <p:xfrm>
          <a:off x="4716016" y="2170287"/>
          <a:ext cx="4216246" cy="3923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8484" name="Segnaposto numero diapositiva 4"/>
          <p:cNvSpPr>
            <a:spLocks noGrp="1"/>
          </p:cNvSpPr>
          <p:nvPr>
            <p:ph type="sldNum" sz="quarter" idx="12"/>
          </p:nvPr>
        </p:nvSpPr>
        <p:spPr>
          <a:xfrm>
            <a:off x="0" y="6356350"/>
            <a:ext cx="19812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82CF7E-18B8-D24F-9DFC-D1CFE16D5B60}" type="slidenum">
              <a:rPr lang="it-IT" sz="1200">
                <a:solidFill>
                  <a:srgbClr val="898989"/>
                </a:solidFill>
              </a:rPr>
              <a:pPr eaLnBrk="1" hangingPunct="1"/>
              <a:t>92</a:t>
            </a:fld>
            <a:endParaRPr lang="it-IT" sz="1200">
              <a:solidFill>
                <a:srgbClr val="898989"/>
              </a:solidFill>
            </a:endParaRPr>
          </a:p>
        </p:txBody>
      </p:sp>
      <p:sp>
        <p:nvSpPr>
          <p:cNvPr id="16" name="CasellaDiTesto 15"/>
          <p:cNvSpPr txBox="1"/>
          <p:nvPr/>
        </p:nvSpPr>
        <p:spPr>
          <a:xfrm>
            <a:off x="1143000" y="1454150"/>
            <a:ext cx="257175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have</a:t>
            </a:r>
            <a:endParaRPr lang="it-IT" b="1" dirty="0">
              <a:effectLst>
                <a:outerShdw blurRad="38100" dist="38100" dir="2700000" algn="tl">
                  <a:srgbClr val="DDDDDD"/>
                </a:outerShdw>
              </a:effectLst>
            </a:endParaRPr>
          </a:p>
        </p:txBody>
      </p:sp>
      <p:sp>
        <p:nvSpPr>
          <p:cNvPr id="17" name="CasellaDiTesto 16"/>
          <p:cNvSpPr txBox="1"/>
          <p:nvPr/>
        </p:nvSpPr>
        <p:spPr>
          <a:xfrm>
            <a:off x="5715000" y="1454150"/>
            <a:ext cx="2214563"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need</a:t>
            </a:r>
            <a:endParaRPr lang="it-IT" b="1" dirty="0">
              <a:effectLst>
                <a:outerShdw blurRad="38100" dist="38100" dir="2700000" algn="tl">
                  <a:srgbClr val="DDDDDD"/>
                </a:outerShdw>
              </a:effectLst>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olo 1"/>
          <p:cNvSpPr>
            <a:spLocks noGrp="1"/>
          </p:cNvSpPr>
          <p:nvPr>
            <p:ph type="title"/>
          </p:nvPr>
        </p:nvSpPr>
        <p:spPr>
          <a:xfrm>
            <a:off x="457200" y="-60325"/>
            <a:ext cx="8229600" cy="1143000"/>
          </a:xfrm>
        </p:spPr>
        <p:txBody>
          <a:bodyPr/>
          <a:lstStyle/>
          <a:p>
            <a:r>
              <a:rPr lang="it-IT">
                <a:latin typeface="Arial" charset="0"/>
                <a:cs typeface="ＭＳ Ｐゴシック" charset="0"/>
              </a:rPr>
              <a:t>NGS applications</a:t>
            </a:r>
          </a:p>
        </p:txBody>
      </p:sp>
      <p:sp>
        <p:nvSpPr>
          <p:cNvPr id="150530" name="Segnaposto data 3"/>
          <p:cNvSpPr>
            <a:spLocks noGrp="1"/>
          </p:cNvSpPr>
          <p:nvPr>
            <p:ph type="dt" sz="quarter" idx="10"/>
          </p:nvPr>
        </p:nvSpPr>
        <p:spPr>
          <a:xfrm>
            <a:off x="6854825" y="6356350"/>
            <a:ext cx="2289175"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bg1"/>
                </a:solidFill>
              </a:rPr>
              <a:t>21/02/2012</a:t>
            </a:r>
          </a:p>
        </p:txBody>
      </p:sp>
      <p:sp>
        <p:nvSpPr>
          <p:cNvPr id="150531" name="Segnaposto numero diapositiva 4"/>
          <p:cNvSpPr>
            <a:spLocks noGrp="1"/>
          </p:cNvSpPr>
          <p:nvPr>
            <p:ph type="sldNum" sz="quarter" idx="12"/>
          </p:nvPr>
        </p:nvSpPr>
        <p:spPr>
          <a:xfrm>
            <a:off x="0" y="6356350"/>
            <a:ext cx="1981200" cy="3651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26AAA0-E737-1A40-AA90-8A4DFF128C82}" type="slidenum">
              <a:rPr lang="it-IT" sz="1200">
                <a:solidFill>
                  <a:schemeClr val="bg1"/>
                </a:solidFill>
              </a:rPr>
              <a:pPr eaLnBrk="1" hangingPunct="1"/>
              <a:t>93</a:t>
            </a:fld>
            <a:endParaRPr lang="it-IT" sz="1200">
              <a:solidFill>
                <a:schemeClr val="bg1"/>
              </a:solidFill>
            </a:endParaRPr>
          </a:p>
        </p:txBody>
      </p:sp>
      <p:graphicFrame>
        <p:nvGraphicFramePr>
          <p:cNvPr id="13" name="Segnaposto contenuto 12"/>
          <p:cNvGraphicFramePr>
            <a:graphicFrameLocks noGrp="1"/>
          </p:cNvGraphicFramePr>
          <p:nvPr>
            <p:ph idx="1"/>
          </p:nvPr>
        </p:nvGraphicFramePr>
        <p:xfrm>
          <a:off x="142844" y="928670"/>
          <a:ext cx="9001156" cy="5740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0" y="44450"/>
            <a:ext cx="9144000" cy="4465638"/>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Aft>
                <a:spcPts val="600"/>
              </a:spcAft>
              <a:defRPr/>
            </a:pPr>
            <a:r>
              <a:rPr lang="en-US" sz="3600" dirty="0">
                <a:solidFill>
                  <a:srgbClr val="CC0000"/>
                </a:solidFill>
                <a:latin typeface="+mn-lt"/>
              </a:rPr>
              <a:t>Sequencing DEPTH AND COVERAGE</a:t>
            </a:r>
          </a:p>
          <a:p>
            <a:pPr marL="346075" lvl="1" indent="0" eaLnBrk="1" hangingPunct="1">
              <a:spcAft>
                <a:spcPts val="600"/>
              </a:spcAft>
              <a:defRPr/>
            </a:pPr>
            <a:r>
              <a:rPr lang="en-US" b="1" dirty="0">
                <a:solidFill>
                  <a:srgbClr val="CC0000"/>
                </a:solidFill>
                <a:latin typeface="+mn-lt"/>
                <a:cs typeface="Arial" charset="0"/>
              </a:rPr>
              <a:t>DEPTH</a:t>
            </a:r>
            <a:r>
              <a:rPr lang="en-US" dirty="0">
                <a:solidFill>
                  <a:srgbClr val="CC0000"/>
                </a:solidFill>
                <a:latin typeface="+mn-lt"/>
                <a:cs typeface="Arial" charset="0"/>
              </a:rPr>
              <a:t>  </a:t>
            </a:r>
            <a:r>
              <a:rPr lang="en-US" dirty="0">
                <a:latin typeface="+mn-lt"/>
                <a:cs typeface="Arial" charset="0"/>
              </a:rPr>
              <a:t>= </a:t>
            </a:r>
            <a:r>
              <a:rPr lang="en-US" dirty="0">
                <a:solidFill>
                  <a:srgbClr val="000000"/>
                </a:solidFill>
                <a:latin typeface="+mn-lt"/>
                <a:cs typeface="Arial" charset="0"/>
              </a:rPr>
              <a:t>number of bases sequenced</a:t>
            </a:r>
          </a:p>
          <a:p>
            <a:pPr marL="346075" lvl="1" indent="0" eaLnBrk="1" hangingPunct="1">
              <a:spcAft>
                <a:spcPts val="600"/>
              </a:spcAft>
              <a:defRPr/>
            </a:pPr>
            <a:r>
              <a:rPr lang="en-US" dirty="0">
                <a:solidFill>
                  <a:srgbClr val="000000"/>
                </a:solidFill>
                <a:latin typeface="+mn-lt"/>
                <a:cs typeface="Arial" charset="0"/>
              </a:rPr>
              <a:t>Often the number of reads sequenced of fixed </a:t>
            </a:r>
            <a:r>
              <a:rPr lang="en-US" dirty="0" err="1">
                <a:solidFill>
                  <a:srgbClr val="000000"/>
                </a:solidFill>
                <a:latin typeface="+mn-lt"/>
                <a:cs typeface="Arial" charset="0"/>
              </a:rPr>
              <a:t>lengt</a:t>
            </a:r>
            <a:r>
              <a:rPr lang="en-US" dirty="0">
                <a:solidFill>
                  <a:srgbClr val="000000"/>
                </a:solidFill>
                <a:latin typeface="+mn-lt"/>
                <a:cs typeface="Arial" charset="0"/>
              </a:rPr>
              <a:t>:; e.g. 120 million reads </a:t>
            </a:r>
            <a:r>
              <a:rPr lang="en-US" dirty="0">
                <a:solidFill>
                  <a:srgbClr val="000000"/>
                </a:solidFill>
                <a:cs typeface="Arial" charset="0"/>
              </a:rPr>
              <a:t>(100 </a:t>
            </a:r>
            <a:r>
              <a:rPr lang="en-US" dirty="0" err="1">
                <a:solidFill>
                  <a:srgbClr val="000000"/>
                </a:solidFill>
                <a:cs typeface="Arial" charset="0"/>
              </a:rPr>
              <a:t>bp</a:t>
            </a:r>
            <a:r>
              <a:rPr lang="en-US" dirty="0">
                <a:solidFill>
                  <a:srgbClr val="000000"/>
                </a:solidFill>
                <a:cs typeface="Arial" charset="0"/>
              </a:rPr>
              <a:t> long)</a:t>
            </a:r>
            <a:r>
              <a:rPr lang="en-US" dirty="0">
                <a:solidFill>
                  <a:srgbClr val="000000"/>
                </a:solidFill>
                <a:latin typeface="+mn-lt"/>
                <a:cs typeface="Arial" charset="0"/>
              </a:rPr>
              <a:t> per sample</a:t>
            </a:r>
          </a:p>
          <a:p>
            <a:pPr marL="346075" lvl="1" indent="0" eaLnBrk="1" hangingPunct="1">
              <a:spcAft>
                <a:spcPts val="600"/>
              </a:spcAft>
              <a:defRPr/>
            </a:pPr>
            <a:endParaRPr lang="en-US" sz="1400" b="1" dirty="0">
              <a:solidFill>
                <a:schemeClr val="tx2"/>
              </a:solidFill>
              <a:latin typeface="+mn-lt"/>
              <a:cs typeface="Arial" charset="0"/>
            </a:endParaRPr>
          </a:p>
          <a:p>
            <a:pPr marL="346075" lvl="1" indent="0" eaLnBrk="1" hangingPunct="1">
              <a:spcAft>
                <a:spcPts val="600"/>
              </a:spcAft>
              <a:defRPr/>
            </a:pPr>
            <a:r>
              <a:rPr lang="en-US" b="1" dirty="0">
                <a:solidFill>
                  <a:schemeClr val="tx2"/>
                </a:solidFill>
                <a:latin typeface="+mn-lt"/>
                <a:cs typeface="Arial" charset="0"/>
              </a:rPr>
              <a:t>COVERAGE </a:t>
            </a:r>
            <a:r>
              <a:rPr lang="en-US" dirty="0">
                <a:solidFill>
                  <a:srgbClr val="000000"/>
                </a:solidFill>
                <a:latin typeface="+mn-lt"/>
                <a:cs typeface="Arial" charset="0"/>
              </a:rPr>
              <a:t>is a factor that estimates the depth of sequencing for </a:t>
            </a:r>
            <a:r>
              <a:rPr lang="en-US" b="1" dirty="0">
                <a:solidFill>
                  <a:srgbClr val="000000"/>
                </a:solidFill>
                <a:latin typeface="+mn-lt"/>
                <a:cs typeface="Arial" charset="0"/>
              </a:rPr>
              <a:t>genomes</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How many times do the total sequenced nucleotides “cover” the genome</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Average coverage on all genome positions (e.g. 20x)</a:t>
            </a:r>
          </a:p>
        </p:txBody>
      </p:sp>
      <p:pic>
        <p:nvPicPr>
          <p:cNvPr id="5" name="Picture 1" descr="unevencover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4759325"/>
            <a:ext cx="6505575" cy="17875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250825" y="260350"/>
            <a:ext cx="8785225" cy="6447919"/>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lvl="1" indent="0" eaLnBrk="1" hangingPunct="1">
              <a:spcAft>
                <a:spcPts val="600"/>
              </a:spcAft>
              <a:defRPr/>
            </a:pPr>
            <a:r>
              <a:rPr lang="en-US" b="1" dirty="0">
                <a:solidFill>
                  <a:srgbClr val="CC0000"/>
                </a:solidFill>
                <a:latin typeface="+mn-lt"/>
                <a:cs typeface="Arial" charset="0"/>
              </a:rPr>
              <a:t>READS ALIGNMENT</a:t>
            </a:r>
          </a:p>
          <a:p>
            <a:pPr marL="342900" indent="-342900">
              <a:buFont typeface="Arial"/>
              <a:buChar char="•"/>
              <a:defRPr/>
            </a:pPr>
            <a:r>
              <a:rPr lang="en-US" dirty="0">
                <a:latin typeface="+mn-lt"/>
              </a:rPr>
              <a:t>millions of very short reads, rather than a few long </a:t>
            </a:r>
          </a:p>
          <a:p>
            <a:pPr>
              <a:defRPr/>
            </a:pPr>
            <a:r>
              <a:rPr lang="en-US" dirty="0">
                <a:latin typeface="+mn-lt"/>
              </a:rPr>
              <a:t>ones, have to be mapped to the genome</a:t>
            </a:r>
          </a:p>
          <a:p>
            <a:pPr marL="342900" indent="-342900">
              <a:buFont typeface="Arial"/>
              <a:buChar char="•"/>
              <a:defRPr/>
            </a:pPr>
            <a:r>
              <a:rPr lang="en-US" dirty="0">
                <a:latin typeface="+mn-lt"/>
              </a:rPr>
              <a:t>dominant cause for mismatches is read errors, not</a:t>
            </a:r>
          </a:p>
          <a:p>
            <a:pPr>
              <a:defRPr/>
            </a:pPr>
            <a:r>
              <a:rPr lang="en-US" dirty="0">
                <a:latin typeface="+mn-lt"/>
              </a:rPr>
              <a:t>substitutions</a:t>
            </a:r>
          </a:p>
          <a:p>
            <a:pPr marL="342900" indent="-342900">
              <a:buFont typeface="Arial"/>
              <a:buChar char="•"/>
              <a:defRPr/>
            </a:pPr>
            <a:r>
              <a:rPr lang="en-US" dirty="0">
                <a:latin typeface="+mn-lt"/>
              </a:rPr>
              <a:t>base-call quality information (“</a:t>
            </a:r>
            <a:r>
              <a:rPr lang="en-US" dirty="0" err="1">
                <a:latin typeface="+mn-lt"/>
              </a:rPr>
              <a:t>phred</a:t>
            </a:r>
            <a:r>
              <a:rPr lang="en-US" dirty="0">
                <a:latin typeface="+mn-lt"/>
              </a:rPr>
              <a:t> scores”) are more important</a:t>
            </a:r>
          </a:p>
          <a:p>
            <a:pPr marL="342900" indent="-342900">
              <a:buFont typeface="Arial"/>
              <a:buChar char="•"/>
              <a:defRPr/>
            </a:pPr>
            <a:r>
              <a:rPr lang="en-US" dirty="0">
                <a:latin typeface="+mn-lt"/>
              </a:rPr>
              <a:t>only small gaps are expected (</a:t>
            </a:r>
            <a:r>
              <a:rPr lang="en-US" dirty="0" err="1">
                <a:latin typeface="+mn-lt"/>
              </a:rPr>
              <a:t>indel</a:t>
            </a:r>
            <a:r>
              <a:rPr lang="en-US" dirty="0">
                <a:latin typeface="+mn-lt"/>
              </a:rPr>
              <a:t>)</a:t>
            </a:r>
          </a:p>
          <a:p>
            <a:pPr marL="342900" indent="-342900">
              <a:buFont typeface="Arial"/>
              <a:buChar char="•"/>
              <a:defRPr/>
            </a:pPr>
            <a:endParaRPr lang="en-US" b="1" dirty="0">
              <a:solidFill>
                <a:srgbClr val="CC0000"/>
              </a:solidFill>
              <a:latin typeface="+mn-lt"/>
              <a:cs typeface="Arial" charset="0"/>
            </a:endParaRPr>
          </a:p>
          <a:p>
            <a:pPr>
              <a:defRPr/>
            </a:pPr>
            <a:r>
              <a:rPr lang="en-US" b="1" dirty="0">
                <a:solidFill>
                  <a:srgbClr val="CC0000"/>
                </a:solidFill>
                <a:latin typeface="+mn-lt"/>
                <a:cs typeface="Arial" charset="0"/>
              </a:rPr>
              <a:t>Many tools for short-read alignment to reference seq.:</a:t>
            </a:r>
          </a:p>
          <a:p>
            <a:pPr marL="342900" indent="-342900">
              <a:buFont typeface="Arial"/>
              <a:buChar char="•"/>
              <a:defRPr/>
            </a:pPr>
            <a:r>
              <a:rPr lang="en-US" dirty="0">
                <a:latin typeface="+mn-lt"/>
                <a:cs typeface="Arial" charset="0"/>
              </a:rPr>
              <a:t>Bowtie, BWA, SSAHA2, Soap, RMAP, </a:t>
            </a:r>
            <a:r>
              <a:rPr lang="en-US" dirty="0" err="1">
                <a:latin typeface="+mn-lt"/>
                <a:cs typeface="Arial" charset="0"/>
              </a:rPr>
              <a:t>SHRiMP</a:t>
            </a:r>
            <a:r>
              <a:rPr lang="en-US" dirty="0">
                <a:latin typeface="+mn-lt"/>
                <a:cs typeface="Arial" charset="0"/>
              </a:rPr>
              <a:t>, ZOOM, </a:t>
            </a:r>
            <a:r>
              <a:rPr lang="en-US" dirty="0" err="1">
                <a:latin typeface="+mn-lt"/>
                <a:cs typeface="Arial" charset="0"/>
              </a:rPr>
              <a:t>NovoAlign</a:t>
            </a:r>
            <a:r>
              <a:rPr lang="en-US" dirty="0">
                <a:latin typeface="+mn-lt"/>
                <a:cs typeface="Arial" charset="0"/>
              </a:rPr>
              <a:t>, </a:t>
            </a:r>
            <a:r>
              <a:rPr lang="en-US" dirty="0" err="1">
                <a:latin typeface="+mn-lt"/>
                <a:cs typeface="Arial" charset="0"/>
              </a:rPr>
              <a:t>Mosaik</a:t>
            </a:r>
            <a:r>
              <a:rPr lang="en-US" dirty="0">
                <a:latin typeface="+mn-lt"/>
                <a:cs typeface="Arial" charset="0"/>
              </a:rPr>
              <a:t>, Slider</a:t>
            </a:r>
            <a:endParaRPr lang="en-US" dirty="0">
              <a:solidFill>
                <a:srgbClr val="800000"/>
              </a:solidFill>
              <a:latin typeface="+mn-lt"/>
              <a:cs typeface="Arial" charset="0"/>
            </a:endParaRPr>
          </a:p>
          <a:p>
            <a:pPr marL="342900" indent="-342900">
              <a:buFont typeface="Arial"/>
              <a:buChar char="•"/>
              <a:defRPr/>
            </a:pPr>
            <a:r>
              <a:rPr lang="en-US" dirty="0">
                <a:solidFill>
                  <a:srgbClr val="800000"/>
                </a:solidFill>
                <a:latin typeface="+mn-lt"/>
                <a:cs typeface="Arial" charset="0"/>
              </a:rPr>
              <a:t>The most efficient use the </a:t>
            </a:r>
            <a:r>
              <a:rPr lang="en-US" dirty="0">
                <a:solidFill>
                  <a:srgbClr val="800000"/>
                </a:solidFill>
                <a:latin typeface="+mn-lt"/>
              </a:rPr>
              <a:t>burrows-wheeler transform (BWT):</a:t>
            </a:r>
          </a:p>
          <a:p>
            <a:pPr>
              <a:defRPr/>
            </a:pPr>
            <a:r>
              <a:rPr lang="en-US" b="1" dirty="0">
                <a:latin typeface="+mj-lt"/>
              </a:rPr>
              <a:t>Bowtie </a:t>
            </a:r>
            <a:r>
              <a:rPr lang="en-US" dirty="0">
                <a:latin typeface="+mj-lt"/>
              </a:rPr>
              <a:t>(Langmead  et al., Univ. of Maryland)</a:t>
            </a:r>
          </a:p>
          <a:p>
            <a:pPr>
              <a:defRPr/>
            </a:pPr>
            <a:r>
              <a:rPr lang="en-US" b="1" dirty="0">
                <a:latin typeface="+mj-lt"/>
              </a:rPr>
              <a:t>BWA</a:t>
            </a:r>
            <a:r>
              <a:rPr lang="en-US" dirty="0">
                <a:latin typeface="+mj-lt"/>
              </a:rPr>
              <a:t> (Li et al., Sanger Institute) very fast, good accuracy</a:t>
            </a:r>
          </a:p>
          <a:p>
            <a:pPr>
              <a:defRPr/>
            </a:pPr>
            <a:endParaRPr lang="en-US" dirty="0">
              <a:latin typeface="+mj-lt"/>
            </a:endParaRPr>
          </a:p>
          <a:p>
            <a:pPr>
              <a:defRPr/>
            </a:pPr>
            <a:r>
              <a:rPr lang="en-US" b="1" dirty="0">
                <a:latin typeface="+mj-lt"/>
              </a:rPr>
              <a:t>STAR</a:t>
            </a:r>
            <a:r>
              <a:rPr lang="en-US" dirty="0">
                <a:latin typeface="+mj-lt"/>
              </a:rPr>
              <a:t>, </a:t>
            </a:r>
            <a:r>
              <a:rPr lang="it-IT" dirty="0" err="1">
                <a:latin typeface="+mj-lt"/>
              </a:rPr>
              <a:t>ultrafast</a:t>
            </a:r>
            <a:r>
              <a:rPr lang="it-IT" dirty="0">
                <a:latin typeface="+mj-lt"/>
              </a:rPr>
              <a:t> </a:t>
            </a:r>
            <a:r>
              <a:rPr lang="it-IT" dirty="0" err="1">
                <a:latin typeface="+mj-lt"/>
              </a:rPr>
              <a:t>universal</a:t>
            </a:r>
            <a:r>
              <a:rPr lang="it-IT" dirty="0">
                <a:latin typeface="+mj-lt"/>
              </a:rPr>
              <a:t> RNA-</a:t>
            </a:r>
            <a:r>
              <a:rPr lang="it-IT" dirty="0" err="1">
                <a:latin typeface="+mj-lt"/>
              </a:rPr>
              <a:t>seq</a:t>
            </a:r>
            <a:r>
              <a:rPr lang="it-IT" dirty="0">
                <a:latin typeface="+mj-lt"/>
              </a:rPr>
              <a:t> </a:t>
            </a:r>
            <a:r>
              <a:rPr lang="it-IT" dirty="0" err="1">
                <a:latin typeface="+mj-lt"/>
              </a:rPr>
              <a:t>aligner</a:t>
            </a:r>
            <a:r>
              <a:rPr lang="it-IT" dirty="0">
                <a:latin typeface="+mj-lt"/>
              </a:rPr>
              <a:t> (</a:t>
            </a:r>
            <a:r>
              <a:rPr lang="it-IT" dirty="0" err="1">
                <a:latin typeface="+mj-lt"/>
              </a:rPr>
              <a:t>Dobin</a:t>
            </a:r>
            <a:r>
              <a:rPr lang="it-IT" dirty="0">
                <a:latin typeface="+mj-lt"/>
              </a:rPr>
              <a:t> et al. 2013)</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107950" y="82550"/>
            <a:ext cx="9036050" cy="6370638"/>
          </a:xfrm>
          <a:prstGeom prst="rect">
            <a:avLst/>
          </a:prstGeom>
          <a:solidFill>
            <a:schemeClr val="bg1"/>
          </a:solidFill>
          <a:ln>
            <a:noFill/>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2800" dirty="0">
                <a:solidFill>
                  <a:srgbClr val="FF0000"/>
                </a:solidFill>
                <a:latin typeface="+mj-lt"/>
                <a:cs typeface="Arial" charset="0"/>
              </a:rPr>
              <a:t>Sequence Alignment/Map - SAM</a:t>
            </a:r>
          </a:p>
          <a:p>
            <a:pPr>
              <a:defRPr/>
            </a:pPr>
            <a:r>
              <a:rPr lang="en-US" dirty="0">
                <a:latin typeface="+mj-lt"/>
                <a:cs typeface="Arial" charset="0"/>
              </a:rPr>
              <a:t>A common standard format for alignment output</a:t>
            </a:r>
          </a:p>
          <a:p>
            <a:pPr>
              <a:defRPr/>
            </a:pPr>
            <a:r>
              <a:rPr lang="en-US" dirty="0">
                <a:latin typeface="+mj-lt"/>
                <a:cs typeface="Arial" charset="0"/>
              </a:rPr>
              <a:t>Containing info on alignment and metadata</a:t>
            </a:r>
          </a:p>
          <a:p>
            <a:pPr>
              <a:defRPr/>
            </a:pPr>
            <a:r>
              <a:rPr lang="en-US" dirty="0">
                <a:latin typeface="+mj-lt"/>
                <a:cs typeface="Arial" charset="0"/>
              </a:rPr>
              <a:t>HEADER (metadata as source of the reads, reference genome, </a:t>
            </a:r>
          </a:p>
          <a:p>
            <a:pPr>
              <a:defRPr/>
            </a:pPr>
            <a:r>
              <a:rPr lang="en-US" dirty="0">
                <a:latin typeface="+mj-lt"/>
                <a:cs typeface="Arial" charset="0"/>
              </a:rPr>
              <a:t>Aligner, …)</a:t>
            </a:r>
          </a:p>
          <a:p>
            <a:pPr>
              <a:defRPr/>
            </a:pPr>
            <a:r>
              <a:rPr lang="en-US" dirty="0">
                <a:latin typeface="+mj-lt"/>
                <a:cs typeface="Arial" charset="0"/>
              </a:rPr>
              <a:t>ALIGNMENT SECTION (a table describing the alignment)</a:t>
            </a:r>
          </a:p>
          <a:p>
            <a:pPr>
              <a:defRPr/>
            </a:pPr>
            <a:endParaRPr lang="en-US" dirty="0">
              <a:latin typeface="+mj-lt"/>
              <a:cs typeface="Arial" charset="0"/>
            </a:endParaRPr>
          </a:p>
          <a:p>
            <a:pPr algn="ctr">
              <a:defRPr/>
            </a:pPr>
            <a:r>
              <a:rPr lang="en-US" b="1" dirty="0" err="1">
                <a:solidFill>
                  <a:srgbClr val="800000"/>
                </a:solidFill>
                <a:latin typeface="+mj-lt"/>
              </a:rPr>
              <a:t>SAMtools</a:t>
            </a:r>
            <a:r>
              <a:rPr lang="en-US" dirty="0">
                <a:latin typeface="+mj-lt"/>
              </a:rPr>
              <a:t> to</a:t>
            </a:r>
          </a:p>
          <a:p>
            <a:pPr>
              <a:defRPr/>
            </a:pPr>
            <a:r>
              <a:rPr lang="en-US" dirty="0">
                <a:latin typeface="+mj-lt"/>
              </a:rPr>
              <a:t>• convert between SAM and BAM</a:t>
            </a:r>
          </a:p>
          <a:p>
            <a:pPr>
              <a:defRPr/>
            </a:pPr>
            <a:r>
              <a:rPr lang="en-US" dirty="0">
                <a:latin typeface="+mj-lt"/>
              </a:rPr>
              <a:t>	SAM: a human-readable text file</a:t>
            </a:r>
          </a:p>
          <a:p>
            <a:pPr>
              <a:defRPr/>
            </a:pPr>
            <a:r>
              <a:rPr lang="en-US" dirty="0">
                <a:latin typeface="+mj-lt"/>
              </a:rPr>
              <a:t>	BAM: a binary version of a SAM file, for fast processing</a:t>
            </a:r>
          </a:p>
          <a:p>
            <a:pPr>
              <a:defRPr/>
            </a:pPr>
            <a:r>
              <a:rPr lang="en-US" dirty="0">
                <a:latin typeface="+mj-lt"/>
              </a:rPr>
              <a:t>• sort and merge SAM files</a:t>
            </a:r>
          </a:p>
          <a:p>
            <a:pPr>
              <a:defRPr/>
            </a:pPr>
            <a:r>
              <a:rPr lang="en-US" dirty="0">
                <a:latin typeface="+mj-lt"/>
              </a:rPr>
              <a:t>• Index SAM and FASTA files for fast access</a:t>
            </a:r>
          </a:p>
          <a:p>
            <a:pPr>
              <a:defRPr/>
            </a:pPr>
            <a:r>
              <a:rPr lang="en-US" dirty="0">
                <a:latin typeface="+mj-lt"/>
              </a:rPr>
              <a:t>• view alignments (“</a:t>
            </a:r>
            <a:r>
              <a:rPr lang="en-US" dirty="0" err="1">
                <a:latin typeface="+mj-lt"/>
              </a:rPr>
              <a:t>tview</a:t>
            </a:r>
            <a:r>
              <a:rPr lang="en-US" dirty="0">
                <a:latin typeface="+mj-lt"/>
              </a:rPr>
              <a:t>”)</a:t>
            </a:r>
          </a:p>
          <a:p>
            <a:pPr>
              <a:defRPr/>
            </a:pPr>
            <a:r>
              <a:rPr lang="en-US" dirty="0">
                <a:latin typeface="+mj-lt"/>
              </a:rPr>
              <a:t>• produce a “pile-up”, i.e., a file showing local coverage</a:t>
            </a:r>
          </a:p>
          <a:p>
            <a:pPr>
              <a:defRPr/>
            </a:pPr>
            <a:r>
              <a:rPr lang="en-US" dirty="0">
                <a:latin typeface="+mj-lt"/>
              </a:rPr>
              <a:t>• mismatches and consensus calls</a:t>
            </a:r>
          </a:p>
          <a:p>
            <a:pPr>
              <a:defRPr/>
            </a:pPr>
            <a:r>
              <a:rPr lang="en-US" dirty="0">
                <a:latin typeface="+mj-lt"/>
              </a:rPr>
              <a:t>• </a:t>
            </a:r>
            <a:r>
              <a:rPr lang="en-US" dirty="0" err="1">
                <a:latin typeface="+mj-lt"/>
              </a:rPr>
              <a:t>indels</a:t>
            </a:r>
            <a:endParaRPr lang="en-US" dirty="0">
              <a:latin typeface="+mj-lt"/>
            </a:endParaRP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Segnaposto contenuto 3" descr="Screen Shot 2016-12-06 at 5.38.48 PM.png"/>
          <p:cNvPicPr>
            <a:picLocks noGrp="1" noChangeAspect="1"/>
          </p:cNvPicPr>
          <p:nvPr>
            <p:ph idx="1"/>
          </p:nvPr>
        </p:nvPicPr>
        <p:blipFill>
          <a:blip r:embed="rId2">
            <a:extLst>
              <a:ext uri="{28A0092B-C50C-407E-A947-70E740481C1C}">
                <a14:useLocalDpi xmlns:a14="http://schemas.microsoft.com/office/drawing/2010/main" val="0"/>
              </a:ext>
            </a:extLst>
          </a:blip>
          <a:srcRect l="1317" r="1317"/>
          <a:stretch>
            <a:fillRect/>
          </a:stretch>
        </p:blipFill>
        <p:spPr>
          <a:xfrm>
            <a:off x="395288" y="1341438"/>
            <a:ext cx="8229600" cy="4525962"/>
          </a:xfrm>
        </p:spPr>
      </p:pic>
    </p:spTree>
  </p:cSld>
  <p:clrMapOvr>
    <a:masterClrMapping/>
  </p:clrMapOvr>
</p:sld>
</file>

<file path=ppt/theme/theme1.xml><?xml version="1.0" encoding="utf-8"?>
<a:theme xmlns:a="http://schemas.openxmlformats.org/drawingml/2006/main" name="Struttura predefinita">
  <a:themeElements>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fontScheme name="Struttura predefinit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ruttura predefinita 13">
        <a:dk1>
          <a:srgbClr val="000000"/>
        </a:dk1>
        <a:lt1>
          <a:srgbClr val="FFFFFF"/>
        </a:lt1>
        <a:dk2>
          <a:srgbClr val="FF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10904</TotalTime>
  <Words>11353</Words>
  <Application>Microsoft Macintosh PowerPoint</Application>
  <PresentationFormat>On-screen Show (4:3)</PresentationFormat>
  <Paragraphs>981</Paragraphs>
  <Slides>97</Slides>
  <Notes>52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11" baseType="lpstr">
      <vt:lpstr>Arial Unicode MS</vt:lpstr>
      <vt:lpstr>Segoe</vt:lpstr>
      <vt:lpstr>Arial</vt:lpstr>
      <vt:lpstr>Arial Narrow</vt:lpstr>
      <vt:lpstr>Barlow Condensed</vt:lpstr>
      <vt:lpstr>Calibri</vt:lpstr>
      <vt:lpstr>Gill Sans</vt:lpstr>
      <vt:lpstr>Symbol</vt:lpstr>
      <vt:lpstr>Tahoma</vt:lpstr>
      <vt:lpstr>Times</vt:lpstr>
      <vt:lpstr>Times New Roman</vt:lpstr>
      <vt:lpstr>Wingdings</vt:lpstr>
      <vt:lpstr>Struttura predefinita</vt:lpstr>
      <vt:lpstr>Photo Editor Photo</vt:lpstr>
      <vt:lpstr>A.A. 2022-2023 CORSO DI METODI MOLECOLARI E BIOINFORMATICA per il CLM in BIOLOGIA EVOLUZIONISTICA Scuola di Scienze, Università di Padova      </vt:lpstr>
      <vt:lpstr>GENOME SEQUENCING AND RESEQUENCING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the whole Genome Browser page (mature release)</vt:lpstr>
      <vt:lpstr>Sample Genome Viewer image, BRCA1 region</vt:lpstr>
      <vt:lpstr>Annotation Track options, defined</vt:lpstr>
      <vt:lpstr>Clicking an annotation line,  new page of detailed information</vt:lpstr>
      <vt:lpstr>Click annotation track = BRCA1 “Known gene” detail page  </vt:lpstr>
      <vt:lpstr>Getting the sequences Get DNA, with Extended Options; or Details pages</vt:lpstr>
      <vt:lpstr>Accessing the BLAT tool</vt:lpstr>
      <vt:lpstr>BLAT tool overview:  www.openhelix.com/sampleseqs.html</vt:lpstr>
      <vt:lpstr>BLAT results, with links</vt:lpstr>
      <vt:lpstr>BLAT results, alignment details browser</vt:lpstr>
      <vt:lpstr>BLAT results, alignment details</vt:lpstr>
      <vt:lpstr>Table Browser</vt:lpstr>
      <vt:lpstr>Table Browser Query</vt:lpstr>
      <vt:lpstr>Table Browser Results</vt:lpstr>
      <vt:lpstr>In Silico PCR</vt:lpstr>
      <vt:lpstr>In Silico PCR Query</vt:lpstr>
      <vt:lpstr>In Silico PCR Results</vt:lpstr>
      <vt:lpstr>Ensembl Genome Browser</vt:lpstr>
      <vt:lpstr>Ensembl Genome Browser</vt:lpstr>
      <vt:lpstr>PowerPoint Presentation</vt:lpstr>
      <vt:lpstr>PowerPoint Presentation</vt:lpstr>
      <vt:lpstr>ENCODE Background</vt:lpstr>
      <vt:lpstr>ENCODE Discoveries</vt:lpstr>
      <vt:lpstr>ENCODE Production Phase Focus</vt:lpstr>
      <vt:lpstr>PowerPoint Presentation</vt:lpstr>
      <vt:lpstr>PowerPoint Presentation</vt:lpstr>
      <vt:lpstr>ENCODE Data Types</vt:lpstr>
      <vt:lpstr>ChIP-seq Data for TFBS</vt:lpstr>
      <vt:lpstr>PowerPoint Presentation</vt:lpstr>
      <vt:lpstr>Expression Data: RNA Localization</vt:lpstr>
      <vt:lpstr>Expression Data: Presence of RNA or Exons</vt:lpstr>
      <vt:lpstr>Comprehensive catalogue of protein-coding, non-coding genes and pseudogenes</vt:lpstr>
      <vt:lpstr>Regulation Data</vt:lpstr>
      <vt:lpstr>Regulation Data II</vt:lpstr>
      <vt:lpstr>Variation Data</vt:lpstr>
      <vt:lpstr>PowerPoint Presentation</vt:lpstr>
      <vt:lpstr>PowerPoint Presentation</vt:lpstr>
      <vt:lpstr>Sequencing of the human genome Public Consortium</vt:lpstr>
      <vt:lpstr>PowerPoint Presentation</vt:lpstr>
      <vt:lpstr>PowerPoint Presentation</vt:lpstr>
      <vt:lpstr>PowerPoint Presentation</vt:lpstr>
      <vt:lpstr>PowerPoint Presentation</vt:lpstr>
      <vt:lpstr>Emulsion PCR</vt:lpstr>
      <vt:lpstr>PowerPoint Presentation</vt:lpstr>
      <vt:lpstr>The Illumina/Solexa platform</vt:lpstr>
      <vt:lpstr>Illumina Sequencing Workflow</vt:lpstr>
      <vt:lpstr>PowerPoint Presentation</vt:lpstr>
      <vt:lpstr>Illumina Sequencing Technology Workflow</vt:lpstr>
      <vt:lpstr>The Illumina/Solexa platform</vt:lpstr>
      <vt:lpstr>PowerPoint Presentation</vt:lpstr>
      <vt:lpstr>454 vs Illumina</vt:lpstr>
      <vt:lpstr>PowerPoint Presentation</vt:lpstr>
      <vt:lpstr>PowerPoint Presentation</vt:lpstr>
      <vt:lpstr>PowerPoint Presentation</vt:lpstr>
      <vt:lpstr>PowerPoint Presentation</vt:lpstr>
      <vt:lpstr>Further reading</vt:lpstr>
      <vt:lpstr>Formats: FASTA</vt:lpstr>
      <vt:lpstr>NGS output</vt:lpstr>
      <vt:lpstr>Phred Quality Score</vt:lpstr>
      <vt:lpstr>Phred Quality Score</vt:lpstr>
      <vt:lpstr>Challenges from NGS</vt:lpstr>
      <vt:lpstr>NGS applications</vt:lpstr>
      <vt:lpstr>PowerPoint Presentation</vt:lpstr>
      <vt:lpstr>PowerPoint Presentation</vt:lpstr>
      <vt:lpstr>PowerPoint Presentation</vt:lpstr>
      <vt:lpstr>PowerPoint Presentation</vt:lpstr>
    </vt:vector>
  </TitlesOfParts>
  <Manager/>
  <Company>Brain Technology Spa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2008-2009 CORSO DI BIOINFORMATICA  per il CLT in Biotecnologie Sanitarie, Università di Padova Docente: Dr. STEFANIA BORTOLUZZI </dc:title>
  <dc:subject/>
  <dc:creator>stefania</dc:creator>
  <cp:keywords/>
  <dc:description/>
  <cp:lastModifiedBy>Microsoft Office User</cp:lastModifiedBy>
  <cp:revision>103</cp:revision>
  <dcterms:created xsi:type="dcterms:W3CDTF">2012-05-15T11:15:08Z</dcterms:created>
  <dcterms:modified xsi:type="dcterms:W3CDTF">2022-11-15T09:57:14Z</dcterms:modified>
  <cp:category/>
</cp:coreProperties>
</file>