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468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70" r:id="rId12"/>
    <p:sldId id="439" r:id="rId13"/>
    <p:sldId id="469" r:id="rId14"/>
    <p:sldId id="423" r:id="rId15"/>
    <p:sldId id="364" r:id="rId16"/>
    <p:sldId id="399" r:id="rId17"/>
    <p:sldId id="471" r:id="rId18"/>
    <p:sldId id="383" r:id="rId19"/>
    <p:sldId id="426" r:id="rId20"/>
    <p:sldId id="472" r:id="rId21"/>
    <p:sldId id="448" r:id="rId22"/>
    <p:sldId id="390" r:id="rId23"/>
    <p:sldId id="401" r:id="rId24"/>
    <p:sldId id="398" r:id="rId25"/>
    <p:sldId id="427" r:id="rId26"/>
    <p:sldId id="428" r:id="rId27"/>
    <p:sldId id="394" r:id="rId28"/>
    <p:sldId id="395" r:id="rId29"/>
    <p:sldId id="396" r:id="rId30"/>
    <p:sldId id="384" r:id="rId31"/>
    <p:sldId id="385" r:id="rId32"/>
    <p:sldId id="366" r:id="rId33"/>
    <p:sldId id="440" r:id="rId34"/>
    <p:sldId id="441" r:id="rId35"/>
    <p:sldId id="442" r:id="rId36"/>
    <p:sldId id="443" r:id="rId37"/>
    <p:sldId id="444" r:id="rId38"/>
    <p:sldId id="445" r:id="rId39"/>
    <p:sldId id="466" r:id="rId40"/>
    <p:sldId id="467" r:id="rId41"/>
    <p:sldId id="373" r:id="rId42"/>
    <p:sldId id="374" r:id="rId43"/>
    <p:sldId id="375" r:id="rId44"/>
    <p:sldId id="376" r:id="rId45"/>
    <p:sldId id="449" r:id="rId46"/>
    <p:sldId id="377" r:id="rId47"/>
    <p:sldId id="379" r:id="rId48"/>
    <p:sldId id="380" r:id="rId49"/>
    <p:sldId id="381" r:id="rId50"/>
    <p:sldId id="432" r:id="rId51"/>
    <p:sldId id="416" r:id="rId52"/>
    <p:sldId id="446" r:id="rId53"/>
    <p:sldId id="447" r:id="rId54"/>
    <p:sldId id="458" r:id="rId55"/>
    <p:sldId id="450" r:id="rId56"/>
    <p:sldId id="417" r:id="rId57"/>
    <p:sldId id="452" r:id="rId58"/>
    <p:sldId id="465" r:id="rId59"/>
    <p:sldId id="453" r:id="rId60"/>
    <p:sldId id="464" r:id="rId61"/>
    <p:sldId id="456" r:id="rId62"/>
    <p:sldId id="457" r:id="rId63"/>
    <p:sldId id="418" r:id="rId64"/>
    <p:sldId id="433" r:id="rId65"/>
    <p:sldId id="430" r:id="rId66"/>
    <p:sldId id="431" r:id="rId67"/>
    <p:sldId id="414" r:id="rId68"/>
    <p:sldId id="403" r:id="rId69"/>
    <p:sldId id="404" r:id="rId70"/>
    <p:sldId id="413" r:id="rId71"/>
    <p:sldId id="419" r:id="rId72"/>
    <p:sldId id="405" r:id="rId73"/>
    <p:sldId id="406" r:id="rId74"/>
    <p:sldId id="415" r:id="rId75"/>
    <p:sldId id="425" r:id="rId76"/>
    <p:sldId id="459" r:id="rId77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1"/>
    <p:restoredTop sz="93936"/>
  </p:normalViewPr>
  <p:slideViewPr>
    <p:cSldViewPr snapToGrid="0" snapToObjects="1">
      <p:cViewPr varScale="1">
        <p:scale>
          <a:sx n="214" d="100"/>
          <a:sy n="214" d="100"/>
        </p:scale>
        <p:origin x="24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6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6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6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6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6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24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25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26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53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73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10/10/22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ebi.ac.uk/uniprot/database/download.html" TargetMode="External"/><Relationship Id="rId4" Type="http://schemas.openxmlformats.org/officeDocument/2006/relationships/hyperlink" Target="http://www.ebi.ac.uk/blast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9.emf"/><Relationship Id="rId7" Type="http://schemas.openxmlformats.org/officeDocument/2006/relationships/image" Target="../media/image6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3.emf"/><Relationship Id="rId5" Type="http://schemas.openxmlformats.org/officeDocument/2006/relationships/image" Target="../media/image60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6FE1016-ED11-9142-8B3B-CE802E781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2511064"/>
            <a:ext cx="8458200" cy="1470025"/>
          </a:xfrm>
        </p:spPr>
        <p:txBody>
          <a:bodyPr>
            <a:normAutofit fontScale="90000"/>
          </a:bodyPr>
          <a:lstStyle/>
          <a:p>
            <a:pPr lvl="1">
              <a:spcAft>
                <a:spcPts val="1200"/>
              </a:spcAft>
              <a:defRPr/>
            </a:pPr>
            <a:r>
              <a:rPr lang="it-IT" altLang="en-US" sz="2800" b="1" i="1" dirty="0">
                <a:ea typeface="ＭＳ Ｐゴシック" panose="020B0600070205080204" pitchFamily="34" charset="-128"/>
              </a:rPr>
              <a:t>A.A. </a:t>
            </a:r>
            <a:r>
              <a:rPr lang="it-IT" altLang="en-US" sz="2800" b="1" i="1">
                <a:ea typeface="ＭＳ Ｐゴシック" panose="020B0600070205080204" pitchFamily="34" charset="-128"/>
              </a:rPr>
              <a:t>2022-2023</a:t>
            </a:r>
            <a:br>
              <a:rPr lang="it-IT" altLang="en-US" sz="2800" b="1" i="1" dirty="0">
                <a:ea typeface="ＭＳ Ｐゴシック" panose="020B0600070205080204" pitchFamily="34" charset="-128"/>
              </a:rPr>
            </a:br>
            <a:r>
              <a:rPr lang="it-IT" altLang="en-US" sz="48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CORSO DI METODI MOLECOLARI E </a:t>
            </a:r>
            <a:r>
              <a:rPr lang="it-IT" altLang="en-US" sz="4800" b="1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BIOINFORMATICA</a:t>
            </a:r>
            <a:br>
              <a:rPr lang="it-IT" altLang="en-US" sz="32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per il CLM in BIOLOGIA EVOLUZIONISTICA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r>
              <a:rPr lang="it-IT" altLang="en-US" sz="2400" b="1" dirty="0">
                <a:ea typeface="ＭＳ Ｐゴシック" panose="020B0600070205080204" pitchFamily="34" charset="-128"/>
              </a:rPr>
              <a:t>Scuola di Scienze, Università di Padova</a:t>
            </a: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24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ea typeface="ＭＳ Ｐゴシック" panose="020B0600070205080204" pitchFamily="34" charset="-128"/>
              </a:rPr>
            </a:br>
            <a:br>
              <a:rPr lang="it-IT" altLang="en-US" sz="3200" b="1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endParaRPr lang="it-IT" altLang="en-US" sz="3200" b="1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9841-BD82-134F-87FB-5CAB310A2AD4}"/>
              </a:ext>
            </a:extLst>
          </p:cNvPr>
          <p:cNvSpPr txBox="1"/>
          <p:nvPr/>
        </p:nvSpPr>
        <p:spPr>
          <a:xfrm>
            <a:off x="1331640" y="3717032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altLang="en-US" sz="2800" b="1" dirty="0"/>
            </a:br>
            <a:r>
              <a:rPr lang="it-IT" altLang="en-US" sz="2800" b="1" dirty="0"/>
              <a:t>Prof. STEFANIA BORTOLUZZI</a:t>
            </a:r>
            <a:br>
              <a:rPr lang="it-IT" altLang="en-US" sz="2800" b="1" dirty="0"/>
            </a:br>
            <a:br>
              <a:rPr lang="it-IT" b="1" dirty="0">
                <a:latin typeface="Arial" charset="0"/>
                <a:cs typeface="ＭＳ Ｐゴシック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673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8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 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Dec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1982	             680,338                  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  <a:endParaRPr lang="it-IT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251,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Aug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2202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1,492,800,704,497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187,066,846		1,163,275,601,001		302,955,543</a:t>
            </a: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824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accent1"/>
                </a:solidFill>
                <a:latin typeface="Arial" panose="020B0604020202020204" pitchFamily="34" charset="0"/>
              </a:rPr>
              <a:t>DATABASE DI SEQUENZE NUCLEOTIDICHE – </a:t>
            </a: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magine 1" descr="Screen Shot 2015-10-09 at 2.18.03 PM.png">
            <a:extLst>
              <a:ext uri="{FF2B5EF4-FFF2-40B4-BE49-F238E27FC236}">
                <a16:creationId xmlns:a16="http://schemas.microsoft.com/office/drawing/2014/main" id="{41B83314-DCEC-E14F-ACBC-3F877721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9404"/>
          <a:stretch>
            <a:fillRect/>
          </a:stretch>
        </p:blipFill>
        <p:spPr bwMode="auto">
          <a:xfrm>
            <a:off x="3175" y="3633788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7027145" y="371122"/>
            <a:ext cx="133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4D259-FE28-1F6B-0DF2-B707CFC2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688"/>
            <a:ext cx="9130992" cy="251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6A652-4273-EECF-798D-D8B7F320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02441"/>
            <a:ext cx="9151939" cy="18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01600"/>
            <a:ext cx="88677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Illumina, 454,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Complete Genomics, PacBio and Oxford Nanopore.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598"/>
            <a:ext cx="10053094" cy="26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7027145" y="371122"/>
            <a:ext cx="133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TSA</a:t>
            </a:r>
          </a:p>
        </p:txBody>
      </p:sp>
    </p:spTree>
    <p:extLst>
      <p:ext uri="{BB962C8B-B14F-4D97-AF65-F5344CB8AC3E}">
        <p14:creationId xmlns:p14="http://schemas.microsoft.com/office/powerpoint/2010/main" val="427003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1E9B3-2777-625F-D54E-8F41F9181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5135"/>
            <a:ext cx="9092483" cy="3275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6648089" y="527702"/>
            <a:ext cx="229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Metagenome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</a:t>
            </a:r>
            <a:r>
              <a:rPr lang="it-IT" altLang="en-US" sz="2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PROTEICHE</a:t>
            </a:r>
          </a:p>
          <a:p>
            <a:pPr algn="ctr" eaLnBrk="1" hangingPunct="1">
              <a:buFontTx/>
              <a:buNone/>
            </a:pPr>
            <a:r>
              <a:rPr lang="it-IT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proteiche annotate, “scarsamente” ridondanti e cross-referenced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Contiene: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TrEMBL, supplemento a SWISS-PROT costituito dalle sequenze annotate al computer, come traduzione di tutte le sequenze codificanti presenti all’EMBL</a:t>
            </a:r>
          </a:p>
          <a:p>
            <a:pPr eaLnBrk="1" hangingPunct="1">
              <a:buFontTx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	TrEMBL contiene due sezioni: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SP-TrEMBL, sequenze da incorporare in SWISSPROT, con AC.</a:t>
            </a:r>
          </a:p>
          <a:p>
            <a:pPr lvl="1" eaLnBrk="1" hangingPunct="1"/>
            <a:r>
              <a:rPr lang="it-IT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	REM-TrEMBL, remaining (immunoglobuline, proteine sintetiche, ...), senza AC.</a:t>
            </a:r>
            <a:endParaRPr lang="en-GB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Oggi </a:t>
            </a: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parte di Universal Protein Knowledgebase (UniProt)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2F689-BD48-B6B2-6466-A35A5208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509"/>
            <a:ext cx="9145728" cy="49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0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9717A2A-E5BF-C243-820B-DE7CDD8A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001">
            <a:off x="5791200" y="214313"/>
            <a:ext cx="3284538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olo 1">
            <a:extLst>
              <a:ext uri="{FF2B5EF4-FFF2-40B4-BE49-F238E27FC236}">
                <a16:creationId xmlns:a16="http://schemas.microsoft.com/office/drawing/2014/main" id="{5C58CCD0-18D7-EC46-9085-EA2AA0ED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" y="144463"/>
            <a:ext cx="8229600" cy="1143000"/>
          </a:xfrm>
        </p:spPr>
        <p:txBody>
          <a:bodyPr/>
          <a:lstStyle/>
          <a:p>
            <a:pPr algn="l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PDB</a:t>
            </a:r>
            <a:endParaRPr lang="it-IT" altLang="en-US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374775"/>
            <a:ext cx="8797925" cy="4525963"/>
          </a:xfrm>
        </p:spPr>
        <p:txBody>
          <a:bodyPr/>
          <a:lstStyle/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strutture 3-D di proteine e acidi nucleici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Dati ottenuti sperimentalmente e sottomessi direttamente dai ricercatori</a:t>
            </a:r>
          </a:p>
          <a:p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Fondato nel 1971</a:t>
            </a: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3796" name="Immagine 3" descr="Screen Shot 2014-09-10 at 1.04.28 PM.png">
            <a:extLst>
              <a:ext uri="{FF2B5EF4-FFF2-40B4-BE49-F238E27FC236}">
                <a16:creationId xmlns:a16="http://schemas.microsoft.com/office/drawing/2014/main" id="{C29C13AA-210E-934A-86CA-EF9DC197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282950"/>
            <a:ext cx="53133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ttangolo 4">
            <a:extLst>
              <a:ext uri="{FF2B5EF4-FFF2-40B4-BE49-F238E27FC236}">
                <a16:creationId xmlns:a16="http://schemas.microsoft.com/office/drawing/2014/main" id="{1EA61A5B-473E-8148-B836-8E3C48B46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0638"/>
            <a:ext cx="323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DATABASE PRIMARI </a:t>
            </a:r>
            <a:r>
              <a:rPr lang="it-IT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3798" name="Immagine 5" descr="Screen Shot 2014-09-10 at 1.04.08 PM.png">
            <a:extLst>
              <a:ext uri="{FF2B5EF4-FFF2-40B4-BE49-F238E27FC236}">
                <a16:creationId xmlns:a16="http://schemas.microsoft.com/office/drawing/2014/main" id="{9FDD774A-24B6-774E-A2CA-B92FA4C9D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556000"/>
            <a:ext cx="45227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6" descr="Screen Shot 2014-09-10 at 1.05.01 PM.png">
            <a:extLst>
              <a:ext uri="{FF2B5EF4-FFF2-40B4-BE49-F238E27FC236}">
                <a16:creationId xmlns:a16="http://schemas.microsoft.com/office/drawing/2014/main" id="{0EF3F0C5-A90C-2045-B5D3-E7324839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449763"/>
            <a:ext cx="42719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 structure</a:t>
            </a: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atom positions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primari e secondari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Database di </a:t>
            </a:r>
            <a:r>
              <a:rPr lang="it-IT" altLang="en-US" sz="4000" dirty="0" err="1">
                <a:latin typeface="Arial" panose="020B0604020202020204" pitchFamily="34" charset="0"/>
              </a:rPr>
              <a:t>biosequenze</a:t>
            </a:r>
            <a:endParaRPr lang="it-IT" altLang="en-US" sz="40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>
                <a:latin typeface="Arial" panose="020B0604020202020204" pitchFamily="34" charset="0"/>
              </a:rPr>
              <a:t>Dati strutturali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93CDD-9080-866C-F453-13ABAA0B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8069"/>
            <a:ext cx="9025399" cy="57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models</a:t>
            </a: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5" descr="Screen Shot 2014-09-10 at 12.58.05 PM.png">
            <a:extLst>
              <a:ext uri="{FF2B5EF4-FFF2-40B4-BE49-F238E27FC236}">
                <a16:creationId xmlns:a16="http://schemas.microsoft.com/office/drawing/2014/main" id="{8750A3F4-62AB-C048-8DB7-E4FA06099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6E672420-6AC2-CD41-8CC6-0E40260E8860}"/>
              </a:ext>
            </a:extLst>
          </p:cNvPr>
          <p:cNvSpPr>
            <a:spLocks noChangeArrowheads="1"/>
          </p:cNvSpPr>
          <p:nvPr/>
        </p:nvSpPr>
        <p:spPr bwMode="auto">
          <a:xfrm rot="-2345986">
            <a:off x="6351588" y="3257550"/>
            <a:ext cx="747712" cy="877888"/>
          </a:xfrm>
          <a:prstGeom prst="curvedRightArrow">
            <a:avLst>
              <a:gd name="adj1" fmla="val 24999"/>
              <a:gd name="adj2" fmla="val 50002"/>
              <a:gd name="adj3" fmla="val 25000"/>
            </a:avLst>
          </a:prstGeom>
          <a:solidFill>
            <a:srgbClr val="333399"/>
          </a:solidFill>
          <a:ln w="9525">
            <a:solidFill>
              <a:srgbClr val="66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8130" name="Immagine 1" descr="Screen Shot 2014-09-10 at 12.57.00 PM.png">
            <a:extLst>
              <a:ext uri="{FF2B5EF4-FFF2-40B4-BE49-F238E27FC236}">
                <a16:creationId xmlns:a16="http://schemas.microsoft.com/office/drawing/2014/main" id="{9BC1B569-2A91-7F4F-A9B6-D1E26CD1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192088"/>
            <a:ext cx="6192837" cy="54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4054475"/>
            <a:ext cx="5741987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magine 4" descr="Screen Shot 2014-09-10 at 1.21.17 PM.png">
            <a:extLst>
              <a:ext uri="{FF2B5EF4-FFF2-40B4-BE49-F238E27FC236}">
                <a16:creationId xmlns:a16="http://schemas.microsoft.com/office/drawing/2014/main" id="{433AC714-2D18-F842-AFC5-A154973A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67" r="3012"/>
          <a:stretch>
            <a:fillRect/>
          </a:stretch>
        </p:blipFill>
        <p:spPr bwMode="auto">
          <a:xfrm>
            <a:off x="6157913" y="260350"/>
            <a:ext cx="2852737" cy="3198813"/>
          </a:xfrm>
          <a:prstGeom prst="rect">
            <a:avLst/>
          </a:prstGeom>
          <a:noFill/>
          <a:ln w="1905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12AE17AC-C80E-8648-BD80-110E2E4C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3119438"/>
            <a:ext cx="1557337" cy="339725"/>
          </a:xfrm>
          <a:prstGeom prst="ellipse">
            <a:avLst/>
          </a:prstGeom>
          <a:noFill/>
          <a:ln w="28575">
            <a:solidFill>
              <a:srgbClr val="6666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 descr="Screen Shot 2014-09-10 at 12.55.55 PM.png">
            <a:extLst>
              <a:ext uri="{FF2B5EF4-FFF2-40B4-BE49-F238E27FC236}">
                <a16:creationId xmlns:a16="http://schemas.microsoft.com/office/drawing/2014/main" id="{D50BA907-66A1-F340-9616-FB9CF2BE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624205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4" descr="Screen Shot 2014-09-10 at 12.56.04 PM.png">
            <a:extLst>
              <a:ext uri="{FF2B5EF4-FFF2-40B4-BE49-F238E27FC236}">
                <a16:creationId xmlns:a16="http://schemas.microsoft.com/office/drawing/2014/main" id="{C268C0C1-8075-3946-9127-36FC6311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18752" r="9792"/>
          <a:stretch>
            <a:fillRect/>
          </a:stretch>
        </p:blipFill>
        <p:spPr bwMode="auto">
          <a:xfrm>
            <a:off x="5935663" y="3916363"/>
            <a:ext cx="30686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900" y="33924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Subunits view</a:t>
            </a: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374650"/>
            <a:ext cx="83947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Databases consisting of data derived experimentally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nucleotide sequences and three dimensional structures are known as primary databases.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Databases:</a:t>
            </a:r>
          </a:p>
          <a:p>
            <a:pPr algn="just" eaLnBrk="1" hangingPunct="1"/>
            <a:endParaRPr lang="it-IT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Those data that are derived from the analysis, treatment or integration of primary data </a:t>
            </a:r>
          </a:p>
          <a:p>
            <a:pPr algn="just" eaLnBrk="1" hangingPunct="1"/>
            <a:r>
              <a:rPr lang="it-IT" altLang="en-US" sz="2800">
                <a:latin typeface="Arial" panose="020B0604020202020204" pitchFamily="34" charset="0"/>
                <a:cs typeface="Arial" panose="020B0604020202020204" pitchFamily="34" charset="0"/>
              </a:rPr>
              <a:t>such as secondary structures, hydrophobicity plots, and domain are stored in secondary databases.</a:t>
            </a:r>
            <a:endParaRPr lang="it-I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320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(Universal Protein Resource)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Il più grande catalogo di informazioni sulle proteine.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>
                <a:latin typeface="Arial" panose="020B0604020202020204" pitchFamily="34" charset="0"/>
                <a:ea typeface="ＭＳ Ｐゴシック" panose="020B0600070205080204" pitchFamily="34" charset="-128"/>
              </a:rPr>
              <a:t>Contiene informazioni sulla sequenza e sulla funzione di proteine ed e’ ottenuto dall’insieme delle informazioni contenute in Swiss-Prot, TrEMBL e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annotati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manualmente</a:t>
            </a:r>
            <a:r>
              <a:rPr lang="en-GB" sz="2800" dirty="0">
                <a:latin typeface="Arial" charset="0"/>
              </a:rPr>
              <a:t>, </a:t>
            </a:r>
            <a:r>
              <a:rPr lang="en-GB" sz="2800" dirty="0" err="1">
                <a:latin typeface="Arial" charset="0"/>
              </a:rPr>
              <a:t>informazioni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dalla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letteratura</a:t>
            </a: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</a:t>
            </a:r>
            <a:r>
              <a:rPr lang="en-GB" sz="2800" dirty="0" err="1">
                <a:latin typeface="Arial" charset="0"/>
              </a:rPr>
              <a:t>risultato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analisi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computazionali</a:t>
            </a:r>
            <a:r>
              <a:rPr lang="en-GB" sz="2800" dirty="0">
                <a:latin typeface="Arial" charset="0"/>
              </a:rPr>
              <a:t>, in </a:t>
            </a:r>
            <a:r>
              <a:rPr lang="en-GB" sz="2800" dirty="0" err="1">
                <a:latin typeface="Arial" charset="0"/>
              </a:rPr>
              <a:t>attesa</a:t>
            </a:r>
            <a:r>
              <a:rPr lang="en-GB" sz="2800" dirty="0">
                <a:latin typeface="Arial" charset="0"/>
              </a:rPr>
              <a:t> di </a:t>
            </a:r>
            <a:r>
              <a:rPr lang="en-GB" sz="2800" dirty="0" err="1">
                <a:latin typeface="Arial" charset="0"/>
              </a:rPr>
              <a:t>annotazione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completa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1905000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 Knowledgebase</a:t>
            </a:r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(UniProt)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Non-redundant Reference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(UniRef)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 Archive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(UniParc) is a comprehensive repository, reflecting the history of all protein sequences. </a:t>
            </a:r>
            <a:b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UniProt is accessible via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3C6EA2-E6F4-7A53-C071-333C96070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53404"/>
            <a:ext cx="8885434" cy="22771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25970" y="777274"/>
            <a:ext cx="63936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/>
              <a:t>SxA</a:t>
            </a:r>
            <a:r>
              <a:rPr lang="it-IT" sz="3600" b="1" dirty="0"/>
              <a:t>    </a:t>
            </a:r>
            <a:endParaRPr lang="it-IT" sz="3200" b="1" dirty="0"/>
          </a:p>
          <a:p>
            <a:pPr algn="ctr"/>
            <a:r>
              <a:rPr lang="it-IT" sz="3200" b="1" dirty="0"/>
              <a:t>Suggerimento per Approfondimento</a:t>
            </a:r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PRIMARI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DATABASE DI SEQUENZE NUCLEOTIDICHE</a:t>
            </a:r>
            <a:endParaRPr lang="it-IT" altLang="en-US" sz="28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Collezioni di singoli record, ognuno dei quali contiene un tratto di DNA o RNA con delle annotazioni. Ogni record viene anche chiamato ENTRY, e ha un codice che lo identifica univocamente (ACCESSION NUMBER).</a:t>
            </a:r>
            <a:r>
              <a:rPr lang="en-GB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B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anche dati primarie di sequenze nucleotidiche 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EMBL nucleotide database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, ora gestita dall’EBI (1980)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EMBL = European Molecular Biology Laboratory (Heidelberg)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EBI = European Bioinformatics Institute (Hinxton,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GenBank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dell NIH gestita dal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Institutes of Health (Stuttura 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for Biotechnology Information, Bethesda, Maryland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 = banca DNA giapponese (1986)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DDBJ = DNA DataBase of Japan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erarchical mapping of Gene Ontology (GO) categories enriched in the... |  Download Scientific Diagram">
            <a:extLst>
              <a:ext uri="{FF2B5EF4-FFF2-40B4-BE49-F238E27FC236}">
                <a16:creationId xmlns:a16="http://schemas.microsoft.com/office/drawing/2014/main" id="{BCD20BB9-56A9-AB4F-B46D-BF4DB9D5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/>
          <a:stretch/>
        </p:blipFill>
        <p:spPr bwMode="auto">
          <a:xfrm>
            <a:off x="47505" y="1035050"/>
            <a:ext cx="5424332" cy="39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NAseq analysis | Gene ontology (GO) in R - YouTube">
            <a:extLst>
              <a:ext uri="{FF2B5EF4-FFF2-40B4-BE49-F238E27FC236}">
                <a16:creationId xmlns:a16="http://schemas.microsoft.com/office/drawing/2014/main" id="{ECC21B8E-4797-C203-347C-9DC5392BD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4" t="11846" r="8701" b="4260"/>
          <a:stretch/>
        </p:blipFill>
        <p:spPr bwMode="auto">
          <a:xfrm>
            <a:off x="5979226" y="2162117"/>
            <a:ext cx="2844140" cy="37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3C9D6-A725-107A-1483-5D9562316DA1}"/>
              </a:ext>
            </a:extLst>
          </p:cNvPr>
          <p:cNvSpPr txBox="1"/>
          <p:nvPr/>
        </p:nvSpPr>
        <p:spPr>
          <a:xfrm>
            <a:off x="7077700" y="5745165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Enrichment score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B1147-5078-EFFB-45BC-554289FF6CF8}"/>
              </a:ext>
            </a:extLst>
          </p:cNvPr>
          <p:cNvSpPr txBox="1"/>
          <p:nvPr/>
        </p:nvSpPr>
        <p:spPr>
          <a:xfrm>
            <a:off x="6606645" y="761487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list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2E655-4B9D-5C9A-5F05-0350F6715603}"/>
              </a:ext>
            </a:extLst>
          </p:cNvPr>
          <p:cNvCxnSpPr/>
          <p:nvPr/>
        </p:nvCxnSpPr>
        <p:spPr>
          <a:xfrm>
            <a:off x="7220197" y="1252849"/>
            <a:ext cx="0" cy="726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044815-2553-C497-B755-6925FD123D77}"/>
              </a:ext>
            </a:extLst>
          </p:cNvPr>
          <p:cNvSpPr txBox="1"/>
          <p:nvPr/>
        </p:nvSpPr>
        <p:spPr>
          <a:xfrm>
            <a:off x="7263750" y="1200495"/>
            <a:ext cx="188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Statistical analysis of enriched GO terms</a:t>
            </a:r>
          </a:p>
        </p:txBody>
      </p:sp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35075"/>
            <a:ext cx="853598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352800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22250"/>
            <a:ext cx="571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</a:rPr>
              <a:t>Interfaccia unificata per cercare informazioni su sequenze e loci genetici. Presenta informazioni sulla nomenclatura ufficiale, accession numbers, fenotipi, </a:t>
            </a:r>
            <a:r>
              <a:rPr lang="en-GB" altLang="en-US" sz="1800">
                <a:latin typeface="Arial" panose="020B0604020202020204" pitchFamily="34" charset="0"/>
              </a:rPr>
              <a:t>MIM numbers, UniGene clusters, omolog</a:t>
            </a:r>
            <a:r>
              <a:rPr lang="it-IT" altLang="en-US" sz="1800">
                <a:latin typeface="Arial" panose="020B0604020202020204" pitchFamily="34" charset="0"/>
              </a:rPr>
              <a:t>ia</a:t>
            </a:r>
            <a:r>
              <a:rPr lang="en-GB" altLang="en-US" sz="1800">
                <a:latin typeface="Arial" panose="020B0604020202020204" pitchFamily="34" charset="0"/>
              </a:rPr>
              <a:t>, </a:t>
            </a:r>
            <a:r>
              <a:rPr lang="it-IT" altLang="en-US" sz="1800">
                <a:latin typeface="Arial" panose="020B0604020202020204" pitchFamily="34" charset="0"/>
              </a:rPr>
              <a:t>posizioni di mappa e link a numerosi altri siti web.</a:t>
            </a:r>
            <a:endParaRPr lang="it-IT" altLang="en-US" sz="200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4518" name="Immagine 28" descr="Picture 15.png">
            <a:extLst>
              <a:ext uri="{FF2B5EF4-FFF2-40B4-BE49-F238E27FC236}">
                <a16:creationId xmlns:a16="http://schemas.microsoft.com/office/drawing/2014/main" id="{8EE97F27-BD8E-3847-B0D1-5E8D196C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3038"/>
            <a:ext cx="87455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>
                <a:solidFill>
                  <a:schemeClr val="accent1"/>
                </a:solidFill>
                <a:latin typeface="Arial" panose="020B0604020202020204" pitchFamily="34" charset="0"/>
              </a:rPr>
              <a:t>DATABASE SECONDARI</a:t>
            </a:r>
            <a:endParaRPr lang="it-IT" altLang="en-US" sz="2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800" b="1">
                <a:solidFill>
                  <a:srgbClr val="8000FF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>
                <a:solidFill>
                  <a:srgbClr val="3333FF"/>
                </a:solidFill>
                <a:latin typeface="Arial" panose="020B0604020202020204" pitchFamily="34" charset="0"/>
              </a:rPr>
              <a:t>Information retrieval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E' stato sviluppato all’NCBI (National Center for Biotechnology Information, USA) per permettere l'accesso a dati di biologia molecolare e citazioni bibliografiche.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Sfrutta il concetto di “</a:t>
            </a:r>
            <a:r>
              <a:rPr lang="it-IT" altLang="ja-JP" sz="1800">
                <a:latin typeface="Arial" panose="020B0604020202020204" pitchFamily="34" charset="0"/>
              </a:rPr>
              <a:t>neighbouring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: possibilita' di collegare tra loro oggetti diversi di database differenti, indipendentemente dal fatto che essi siano direttamente </a:t>
            </a:r>
            <a:r>
              <a:rPr lang="it-IT" altLang="en-US" sz="1800">
                <a:latin typeface="Arial" panose="020B0604020202020204" pitchFamily="34" charset="0"/>
              </a:rPr>
              <a:t>“</a:t>
            </a:r>
            <a:r>
              <a:rPr lang="it-IT" altLang="ja-JP" sz="1800">
                <a:latin typeface="Arial" panose="020B0604020202020204" pitchFamily="34" charset="0"/>
              </a:rPr>
              <a:t>cross-referenced</a:t>
            </a:r>
            <a:r>
              <a:rPr lang="it-IT" altLang="en-US" sz="1800">
                <a:latin typeface="Arial" panose="020B0604020202020204" pitchFamily="34" charset="0"/>
              </a:rPr>
              <a:t>”</a:t>
            </a:r>
            <a:r>
              <a:rPr lang="it-IT" altLang="ja-JP" sz="180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>
                <a:latin typeface="Arial" panose="020B0604020202020204" pitchFamily="34" charset="0"/>
              </a:rPr>
              <a:t> Tipicamente, permette l'accesso a database di sequenze nucleotidiche, di sequenze proteiche, di mappaggio di cromosomi e di genomi, di struttura 3D e bibliografici (PubMed).</a:t>
            </a:r>
            <a:r>
              <a:rPr lang="it-IT" altLang="en-US" sz="200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1992313"/>
            <a:ext cx="6140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1501796"/>
            <a:ext cx="8763000" cy="5282709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SUBMISSION DIRETTA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 gran parte delle sequenze finisce in uno dei tre database perché l’autore (il laboratorio dove tale sequenza è stata ottenuta) la invia direttamente. La sequenza viene quindi inserita e il record corrispondente resta di proprietà solo di quel database, l’unico con il diritto di modificarlo. Il database che riceve la sequenza la invia poi agli altri due.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ANNOTAZIONE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>
                <a:solidFill>
                  <a:srgbClr val="00FF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Ci sono poi anche degli “annotatori” che estraggono le sequenze dalle riviste scientifiche e le trasferiscono nel database. 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Problema della ridondanza</a:t>
            </a: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SCAMBIO DI DATI</a:t>
            </a:r>
            <a:r>
              <a:rPr lang="it-IT" altLang="en-US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 Databases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(1988)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formato comune 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altLang="ja-JP" dirty="0">
                <a:latin typeface="Arial" panose="020B0604020202020204" pitchFamily="34" charset="0"/>
                <a:cs typeface="Arial" panose="020B0604020202020204" pitchFamily="34" charset="0"/>
              </a:rPr>
              <a:t>scambio giornaliero di sequenze. </a:t>
            </a:r>
            <a:endParaRPr lang="it-IT" altLang="ja-JP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Database secondari di strutture</a:t>
            </a: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Organizzano strutture in base a criteri gerarchici, evoluzionistici e di similarità strutturale</a:t>
            </a:r>
          </a:p>
          <a:p>
            <a:r>
              <a:rPr lang="it-IT" altLang="en-US" sz="360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Banche dati secondarie derivate da PDB</a:t>
            </a: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altLang="en-US" sz="360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Peptidylprolyl isomerases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cyclosporin binding-protein modulating immunosuppression</a:t>
            </a:r>
            <a:endParaRPr lang="it-I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8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The Pfam database is a large collection of </a:t>
            </a:r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r>
              <a:rPr lang="en-US" altLang="en-US" sz="3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Hidden Markov Models)</a:t>
            </a:r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i="1">
                <a:latin typeface="Arial" panose="020B0604020202020204" pitchFamily="34" charset="0"/>
                <a:ea typeface="ＭＳ Ｐゴシック" panose="020B0600070205080204" pitchFamily="34" charset="-128"/>
              </a:rPr>
              <a:t>-&gt; modelli probabilistici qui usati per descrivere evoluzione e conservazione di famiglie proteiche</a:t>
            </a:r>
          </a:p>
          <a:p>
            <a:r>
              <a:rPr lang="en-US" altLang="en-US" sz="300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catene di </a:t>
            </a:r>
            <a:r>
              <a:rPr lang="it-IT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</a:t>
            </a: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sono modelli statistici che descrivono serie (sequenze) di stati in cui la probabilità di un certo stato dipende solo dallo stato precedente o dai dai precedenti.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states?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76463"/>
            <a:ext cx="8382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Insieme di stati: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Il processo va da uno stato all’altro generando una sequenza di stati:   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Proprietà delle Catene di Markov: la probabilità di un certo stato dipende solo da qual è lo stato precedente:</a:t>
            </a:r>
          </a:p>
          <a:p>
            <a:pPr eaLnBrk="1" hangingPunct="1"/>
            <a:r>
              <a:rPr lang="en-US" altLang="en-US"/>
              <a:t>	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Per definire un Markov model, dobbiamo definire le seguenti probabilità: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transition probabilities                               </a:t>
            </a:r>
          </a:p>
          <a:p>
            <a:pPr eaLnBrk="1" hangingPunct="1">
              <a:buFontTx/>
              <a:buChar char="-"/>
            </a:pPr>
            <a:r>
              <a:rPr lang="en-US" altLang="en-US">
                <a:solidFill>
                  <a:srgbClr val="FF0000"/>
                </a:solidFill>
              </a:rPr>
              <a:t>initial probabilities</a:t>
            </a:r>
          </a:p>
          <a:p>
            <a:pPr eaLnBrk="1" hangingPunct="1">
              <a:buFontTx/>
              <a:buChar char="•"/>
            </a:pPr>
            <a:endParaRPr lang="en-US" altLang="en-US"/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5763" y="212090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98050" imgH="2635250" progId="Equation.3">
                  <p:embed/>
                </p:oleObj>
              </mc:Choice>
              <mc:Fallback>
                <p:oleObj name="Equation" r:id="rId2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2120900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62263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950" imgH="2635250" progId="Equation.3">
                  <p:embed/>
                </p:oleObj>
              </mc:Choice>
              <mc:Fallback>
                <p:oleObj name="Equation" r:id="rId4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62263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081463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66600" imgH="2635250" progId="Equation.3">
                  <p:embed/>
                </p:oleObj>
              </mc:Choice>
              <mc:Fallback>
                <p:oleObj name="Equation" r:id="rId6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081463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389563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96500" imgH="2781300" progId="Equation.3">
                  <p:embed/>
                </p:oleObj>
              </mc:Choice>
              <mc:Fallback>
                <p:oleObj name="Equation" r:id="rId8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89563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953125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61250" imgH="2635250" progId="Equation.3">
                  <p:embed/>
                </p:oleObj>
              </mc:Choice>
              <mc:Fallback>
                <p:oleObj name="Equation" r:id="rId10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953125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ttangolo 3">
            <a:extLst>
              <a:ext uri="{FF2B5EF4-FFF2-40B4-BE49-F238E27FC236}">
                <a16:creationId xmlns:a16="http://schemas.microsoft.com/office/drawing/2014/main" id="{1CF60D86-31A2-0F40-B8A2-9C9A485B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765175"/>
            <a:ext cx="8859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solidFill>
                  <a:srgbClr val="0000FF"/>
                </a:solidFill>
              </a:rPr>
              <a:t>I Markov Models (o catene di Markov) descrivono serie (sequenze) di stati in cui la probabilità di un certo stato dipende solo dallo stato precedente o dai dai precedenti.</a:t>
            </a:r>
          </a:p>
        </p:txBody>
      </p:sp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/>
              <a:t>Nei</a:t>
            </a:r>
            <a:r>
              <a:rPr lang="it-IT" altLang="en-US" b="1"/>
              <a:t> Modelli di Markov Nascosti </a:t>
            </a:r>
            <a:r>
              <a:rPr lang="it-IT" altLang="en-US"/>
              <a:t>le osservazioni che abbiamo sono collegate agli stati, ma questi non li conosciamo, sono nascosti, e possiamo dedurne la probabilità in base alle osservazioni. </a:t>
            </a:r>
          </a:p>
          <a:p>
            <a:pPr eaLnBrk="1" hangingPunct="1"/>
            <a:r>
              <a:rPr lang="it-IT" altLang="en-US"/>
              <a:t>Qui definiscono il modello: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matrix of transition probabilities A=(a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), a</a:t>
            </a:r>
            <a:r>
              <a:rPr lang="en-US" altLang="en-US" baseline="-16000">
                <a:solidFill>
                  <a:srgbClr val="FF0000"/>
                </a:solidFill>
              </a:rPr>
              <a:t>ij</a:t>
            </a:r>
            <a:r>
              <a:rPr lang="en-US" altLang="en-US">
                <a:solidFill>
                  <a:srgbClr val="FF0000"/>
                </a:solidFill>
              </a:rPr>
              <a:t>= P(s</a:t>
            </a:r>
            <a:r>
              <a:rPr lang="en-US" altLang="en-US" baseline="-16000">
                <a:solidFill>
                  <a:srgbClr val="FF0000"/>
                </a:solidFill>
              </a:rPr>
              <a:t>i</a:t>
            </a:r>
            <a:r>
              <a:rPr lang="en-US" altLang="en-US" baseline="-26000">
                <a:solidFill>
                  <a:srgbClr val="FF0000"/>
                </a:solidFill>
              </a:rPr>
              <a:t> </a:t>
            </a:r>
            <a:r>
              <a:rPr lang="en-US" altLang="en-US">
                <a:solidFill>
                  <a:srgbClr val="FF0000"/>
                </a:solidFill>
              </a:rPr>
              <a:t>| s</a:t>
            </a:r>
            <a:r>
              <a:rPr lang="en-US" altLang="en-US" baseline="-16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0000"/>
                </a:solidFill>
              </a:rPr>
              <a:t>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FF"/>
                </a:solidFill>
              </a:rPr>
              <a:t>matrix of observation probabilities B=(b</a:t>
            </a:r>
            <a:r>
              <a:rPr lang="en-US" altLang="en-US" baseline="-16000">
                <a:solidFill>
                  <a:srgbClr val="0000FF"/>
                </a:solidFill>
              </a:rPr>
              <a:t>i 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)), b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(v</a:t>
            </a:r>
            <a:r>
              <a:rPr lang="en-US" altLang="en-US" baseline="-16000">
                <a:solidFill>
                  <a:srgbClr val="0000FF"/>
                </a:solidFill>
              </a:rPr>
              <a:t>m </a:t>
            </a:r>
            <a:r>
              <a:rPr lang="en-US" altLang="en-US">
                <a:solidFill>
                  <a:srgbClr val="0000FF"/>
                </a:solidFill>
              </a:rPr>
              <a:t>)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= P(v</a:t>
            </a:r>
            <a:r>
              <a:rPr lang="en-US" altLang="en-US" baseline="-16000">
                <a:solidFill>
                  <a:srgbClr val="0000FF"/>
                </a:solidFill>
              </a:rPr>
              <a:t>m</a:t>
            </a:r>
            <a:r>
              <a:rPr lang="en-US" altLang="en-US" baseline="-26000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0000FF"/>
                </a:solidFill>
              </a:rPr>
              <a:t>| s</a:t>
            </a:r>
            <a:r>
              <a:rPr lang="en-US" altLang="en-US" baseline="-16000">
                <a:solidFill>
                  <a:srgbClr val="0000FF"/>
                </a:solidFill>
              </a:rPr>
              <a:t>i</a:t>
            </a:r>
            <a:r>
              <a:rPr lang="en-US" altLang="en-US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>
                <a:solidFill>
                  <a:srgbClr val="0000FF"/>
                </a:solidFill>
              </a:rPr>
              <a:t>(probabilità associata a ciascuno stato di produrre una certa osservazione</a:t>
            </a:r>
            <a:r>
              <a:rPr lang="it-IT" altLang="en-US" sz="2200">
                <a:solidFill>
                  <a:srgbClr val="0000FF"/>
                </a:solidFill>
              </a:rPr>
              <a:t>)</a:t>
            </a:r>
            <a:endParaRPr lang="en-US" altLang="en-US" sz="2200">
              <a:solidFill>
                <a:srgbClr val="0000FF"/>
              </a:solidFill>
            </a:endParaRP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96500" imgH="2489200" progId="Equation.3">
                  <p:embed/>
                </p:oleObj>
              </mc:Choice>
              <mc:Fallback>
                <p:oleObj name="Equation" r:id="rId2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48434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Allineamento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multiplo</a:t>
            </a: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profilo HMM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23">
            <a:extLst>
              <a:ext uri="{FF2B5EF4-FFF2-40B4-BE49-F238E27FC236}">
                <a16:creationId xmlns:a16="http://schemas.microsoft.com/office/drawing/2014/main" id="{98874A93-F8D8-5C4E-9693-41F7CC21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225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ttangolo 1">
            <a:extLst>
              <a:ext uri="{FF2B5EF4-FFF2-40B4-BE49-F238E27FC236}">
                <a16:creationId xmlns:a16="http://schemas.microsoft.com/office/drawing/2014/main" id="{ABD82E9D-8BB2-F44E-A2FE-2474D314C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82575"/>
            <a:ext cx="46355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Procedura per la costruzione degli allineamenti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Allineamenti seed, curati, di membri rappresentativi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Profilo HMM dell’allineamento seed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endParaRPr lang="it-IT" altLang="en-US" sz="2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it-IT" altLang="en-US" sz="2800">
                <a:solidFill>
                  <a:srgbClr val="0000FF"/>
                </a:solidFill>
                <a:latin typeface="Arial" panose="020B0604020202020204" pitchFamily="34" charset="0"/>
              </a:rPr>
              <a:t>All. full contengono tutti i membri della famiglia</a:t>
            </a:r>
          </a:p>
          <a:p>
            <a:pPr algn="r" eaLnBrk="1" hangingPunct="1"/>
            <a:endParaRPr lang="it-IT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Pfam classification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Pfam-A   </a:t>
            </a:r>
            <a:r>
              <a:rPr lang="it-IT" altLang="en-US" sz="4000" i="1">
                <a:latin typeface="Arial" panose="020B0604020202020204" pitchFamily="34" charset="0"/>
                <a:ea typeface="ＭＳ Ｐゴシック" panose="020B0600070205080204" pitchFamily="34" charset="-128"/>
              </a:rPr>
              <a:t>Allineamenti seed e full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r>
              <a:rPr lang="it-IT" altLang="en-US" sz="400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Pfam-B  Famiglie “incomplete”</a:t>
            </a:r>
            <a:endParaRPr lang="it-IT" altLang="ja-JP" sz="4000"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it-IT" altLang="en-US" sz="4000" i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>
                <a:solidFill>
                  <a:srgbClr val="0000FF"/>
                </a:solidFill>
                <a:latin typeface="Arial" panose="020B0604020202020204" pitchFamily="34" charset="0"/>
              </a:rPr>
              <a:t>Due sezioni: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(based on known structures)</a:t>
            </a:r>
          </a:p>
          <a:p>
            <a:pPr lvl="2" algn="just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dominio maggiore serina idrossimetiltransferasi umana</a:t>
            </a: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>
                <a:latin typeface="Arial" panose="020B0604020202020204" pitchFamily="34" charset="0"/>
                <a:ea typeface="ＭＳ Ｐゴシック" panose="020B0600070205080204" pitchFamily="34" charset="-128"/>
              </a:rPr>
              <a:t>Saranno trattati nella parte del corso riguardante la Genomica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271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articoli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scelti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dal NAR DB issue 2022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D9D75-17D7-BED8-1374-53DD07D9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6" y="803513"/>
            <a:ext cx="4279293" cy="600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4D887-E8D3-C678-D76D-BA37DAD5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5" y="803512"/>
            <a:ext cx="3083907" cy="60026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781D8-8CE5-9938-C7F3-C6AD89A6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79" y="106879"/>
            <a:ext cx="5064887" cy="4661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E0D59-E75E-ED01-2887-F6F00E99F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1"/>
          <a:stretch/>
        </p:blipFill>
        <p:spPr>
          <a:xfrm>
            <a:off x="3629470" y="4912917"/>
            <a:ext cx="5282539" cy="1701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solidFill>
            <a:srgbClr val="F8F8F8">
              <a:alpha val="67058"/>
            </a:srgbClr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23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Un po’ di storia …</a:t>
            </a:r>
            <a:endParaRPr lang="it-IT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/>
              <a:t>2002 </a:t>
            </a:r>
            <a:r>
              <a:rPr lang="it-IT" altLang="en-US" sz="2800">
                <a:sym typeface="Wingdings" pitchFamily="2" charset="2"/>
              </a:rPr>
              <a:t> fondato </a:t>
            </a:r>
            <a:r>
              <a:rPr lang="it-IT" altLang="en-US" sz="3200">
                <a:solidFill>
                  <a:srgbClr val="000090"/>
                </a:solidFill>
              </a:rPr>
              <a:t>WGS (</a:t>
            </a:r>
            <a:r>
              <a:rPr lang="it-IT" altLang="en-US" sz="2800">
                <a:solidFill>
                  <a:srgbClr val="000090"/>
                </a:solidFill>
              </a:rPr>
              <a:t>Whole Genome Shotgun</a:t>
            </a:r>
            <a:r>
              <a:rPr lang="it-IT" altLang="en-US" sz="320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38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10302</TotalTime>
  <Words>3912</Words>
  <Application>Microsoft Macintosh PowerPoint</Application>
  <PresentationFormat>On-screen Show (4:3)</PresentationFormat>
  <Paragraphs>513</Paragraphs>
  <Slides>76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Calibri (Body)</vt:lpstr>
      <vt:lpstr>Arial</vt:lpstr>
      <vt:lpstr>Calibri</vt:lpstr>
      <vt:lpstr>Courier</vt:lpstr>
      <vt:lpstr>Courier New</vt:lpstr>
      <vt:lpstr>Times</vt:lpstr>
      <vt:lpstr>Times New Roman</vt:lpstr>
      <vt:lpstr>Wingdings</vt:lpstr>
      <vt:lpstr>Tema di Office</vt:lpstr>
      <vt:lpstr>Equation</vt:lpstr>
      <vt:lpstr>A.A. 2022-2023 CORSO DI METODI MOLECOLARI E BIOINFORMATICA per il CLM in BIOLOGIA EVOLUZIONISTICA Scuola di Scienze, Università di Padova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PDB</vt:lpstr>
      <vt:lpstr>Myoglobin structure        ribbon   vs   atom positions </vt:lpstr>
      <vt:lpstr>PowerPoint Presentation</vt:lpstr>
      <vt:lpstr>PowerPoint Presentation</vt:lpstr>
      <vt:lpstr>PDB files</vt:lpstr>
      <vt:lpstr>PowerPoint Presentation</vt:lpstr>
      <vt:lpstr>PowerPoint Presentation</vt:lpstr>
      <vt:lpstr>Occupancy </vt:lpstr>
      <vt:lpstr>Temperature factor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PubMed</vt:lpstr>
      <vt:lpstr>Bookshelf</vt:lpstr>
      <vt:lpstr>Database secondari di strutture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Markov Models  </vt:lpstr>
      <vt:lpstr>Example of Markov Model</vt:lpstr>
      <vt:lpstr>PowerPoint Presentation</vt:lpstr>
      <vt:lpstr>Hidden Markov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CATH Protein Structure Classification Database at UCL</vt:lpstr>
      <vt:lpstr>CATH hierarchy</vt:lpstr>
      <vt:lpstr>PowerPoint Presentation</vt:lpstr>
      <vt:lpstr>CATH – dominio maggiore serina idrossimetiltransferasi umana</vt:lpstr>
      <vt:lpstr>SCOP Structural Classification of Proteins</vt:lpstr>
      <vt:lpstr>Hierarchy in SCOP</vt:lpstr>
      <vt:lpstr>What about Genomic databases?   Saranno trattati nella parte del corso riguardante la Genomica</vt:lpstr>
      <vt:lpstr>Homework: articoli scelti dal NAR DB issue 2022</vt:lpstr>
      <vt:lpstr>PowerPoint Presentation</vt:lpstr>
    </vt:vector>
  </TitlesOfParts>
  <Manager/>
  <Company>Università di Padova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Microsoft Office User</cp:lastModifiedBy>
  <cp:revision>145</cp:revision>
  <dcterms:created xsi:type="dcterms:W3CDTF">2013-01-15T08:13:34Z</dcterms:created>
  <dcterms:modified xsi:type="dcterms:W3CDTF">2022-10-10T08:36:32Z</dcterms:modified>
  <cp:category/>
</cp:coreProperties>
</file>