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67" r:id="rId3"/>
    <p:sldId id="269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80" r:id="rId14"/>
    <p:sldId id="266" r:id="rId15"/>
    <p:sldId id="279" r:id="rId16"/>
    <p:sldId id="271" r:id="rId17"/>
    <p:sldId id="273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/>
    <p:restoredTop sz="71392" autoAdjust="0"/>
  </p:normalViewPr>
  <p:slideViewPr>
    <p:cSldViewPr snapToGrid="0" snapToObjects="1">
      <p:cViewPr varScale="1">
        <p:scale>
          <a:sx n="75" d="100"/>
          <a:sy n="75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598B-5A6C-4596-B0E0-0E5777B3907B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6661-573A-4C3B-A83C-1F69C7E2F6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9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66661-573A-4C3B-A83C-1F69C7E2F6E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18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FB254-6C89-473F-B55C-0E5D48A02FD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480B-4AFA-3F48-A908-4FB05F2D7C6F}" type="datetimeFigureOut">
              <a:rPr lang="it-IT" smtClean="0"/>
              <a:t>10/01/22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stefania:Stefania:Didattica:2012-2013:OtticaOptometria:EsercitazioniOTT:GUIDAEsercitazioneOTT22-23Genn2013.docx!OLE_LINK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30839"/>
              </p:ext>
            </p:extLst>
          </p:nvPr>
        </p:nvGraphicFramePr>
        <p:xfrm>
          <a:off x="461516" y="1842104"/>
          <a:ext cx="8844479" cy="374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o" r:id="rId3" imgW="6477000" imgH="2743200" progId="Word.Document.12">
                  <p:link updateAutomatic="1"/>
                </p:oleObj>
              </mc:Choice>
              <mc:Fallback>
                <p:oleObj name="Documento" r:id="rId3" imgW="6477000" imgH="2743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16" y="1842104"/>
                        <a:ext cx="8844479" cy="3745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381879" y="417386"/>
            <a:ext cx="8356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aseline="0" dirty="0">
                <a:latin typeface="Times New Roman"/>
              </a:rPr>
              <a:t>Corso di Laurea in Ottica e Optometria, Università di Padova</a:t>
            </a:r>
          </a:p>
          <a:p>
            <a:pPr algn="ctr"/>
            <a:r>
              <a:rPr lang="it-IT" b="1" baseline="0" dirty="0">
                <a:latin typeface="Times New Roman"/>
              </a:rPr>
              <a:t>Insegnamento di Biologia</a:t>
            </a:r>
          </a:p>
          <a:p>
            <a:pPr algn="ctr"/>
            <a:r>
              <a:rPr lang="it-IT" b="1" i="1" baseline="0" dirty="0">
                <a:latin typeface="Times New Roman"/>
              </a:rPr>
              <a:t>Prof. Stefania Bortoluzzi, Dr. Vanessa </a:t>
            </a:r>
            <a:r>
              <a:rPr lang="it-IT" b="1" i="1" baseline="0">
                <a:latin typeface="Times New Roman"/>
              </a:rPr>
              <a:t>Gasparini</a:t>
            </a:r>
            <a:endParaRPr lang="it-IT" b="1" i="1" baseline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9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85B9D-4E81-4F63-876A-4249FED61A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98451" y="137204"/>
            <a:ext cx="73468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Precauzioni da usare per evitare la </a:t>
            </a:r>
          </a:p>
          <a:p>
            <a:pPr algn="ctr" eaLnBrk="0" hangingPunct="0"/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Frammentazione del DNA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8788" y="2060848"/>
            <a:ext cx="838402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it-IT" sz="2400" b="1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it-IT" sz="2600" b="1" dirty="0">
                <a:solidFill>
                  <a:srgbClr val="990099"/>
                </a:solidFill>
                <a:latin typeface="Comic Sans MS" pitchFamily="66" charset="0"/>
              </a:rPr>
              <a:t>Danneggiamento a causa sollecitazioni meccaniche</a:t>
            </a:r>
          </a:p>
          <a:p>
            <a:pPr eaLnBrk="0" hangingPunct="0"/>
            <a:r>
              <a:rPr lang="it-IT" sz="2200" b="1" dirty="0">
                <a:latin typeface="Arial" charset="0"/>
              </a:rPr>
              <a:t>	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-</a:t>
            </a:r>
            <a:r>
              <a:rPr lang="it-IT" sz="22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maneggiare con delicatezza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no </a:t>
            </a:r>
            <a:r>
              <a:rPr lang="it-IT" sz="2200" dirty="0" err="1">
                <a:solidFill>
                  <a:srgbClr val="000066"/>
                </a:solidFill>
                <a:latin typeface="Comic Sans MS" pitchFamily="66" charset="0"/>
              </a:rPr>
              <a:t>vortex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 a velocità elevata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no </a:t>
            </a:r>
            <a:r>
              <a:rPr lang="it-IT" sz="2200" dirty="0" err="1">
                <a:solidFill>
                  <a:srgbClr val="000066"/>
                </a:solidFill>
                <a:latin typeface="Comic Sans MS" pitchFamily="66" charset="0"/>
              </a:rPr>
              <a:t>pipettamento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 eccessivo e vigoroso</a:t>
            </a:r>
          </a:p>
          <a:p>
            <a:pPr eaLnBrk="0" hangingPunct="0"/>
            <a:endParaRPr lang="it-IT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it-IT" sz="2600" b="1" dirty="0">
                <a:solidFill>
                  <a:srgbClr val="990099"/>
                </a:solidFill>
                <a:latin typeface="Comic Sans MS" pitchFamily="66" charset="0"/>
              </a:rPr>
              <a:t>Digestione da parte di nucleasi cellulari</a:t>
            </a:r>
          </a:p>
          <a:p>
            <a:pPr eaLnBrk="0" hangingPunct="0"/>
            <a:r>
              <a:rPr lang="it-IT" sz="2200" dirty="0">
                <a:latin typeface="Arial" charset="0"/>
              </a:rPr>
              <a:t>	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- lavorare con i guanti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soluzioni e materiali sterili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soluzioni contenenti EDTA</a:t>
            </a:r>
          </a:p>
        </p:txBody>
      </p:sp>
    </p:spTree>
    <p:extLst>
      <p:ext uri="{BB962C8B-B14F-4D97-AF65-F5344CB8AC3E}">
        <p14:creationId xmlns:p14="http://schemas.microsoft.com/office/powerpoint/2010/main" val="411364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058188"/>
            <a:ext cx="87154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latin typeface="Comic Sans MS" pitchFamily="66" charset="0"/>
              </a:rPr>
              <a:t>Per poter visualizzare il DNA su un gel, altrimenti invisibile, bisogna colorarlo con un agente intercalante che emette fluorescenza quando eccitato a lunghezze d’onda ultraviolette (</a:t>
            </a:r>
            <a:r>
              <a:rPr lang="it-IT" sz="2200" dirty="0" err="1">
                <a:latin typeface="Comic Sans MS" pitchFamily="66" charset="0"/>
              </a:rPr>
              <a:t>EtidoBromuro</a:t>
            </a:r>
            <a:r>
              <a:rPr lang="it-IT" sz="2200" dirty="0">
                <a:latin typeface="Comic Sans MS" pitchFamily="66" charset="0"/>
              </a:rPr>
              <a:t> sostituito dal </a:t>
            </a:r>
            <a:r>
              <a:rPr lang="it-IT" sz="2200" dirty="0" err="1">
                <a:latin typeface="Comic Sans MS" pitchFamily="66" charset="0"/>
              </a:rPr>
              <a:t>GelRed</a:t>
            </a:r>
            <a:r>
              <a:rPr lang="it-IT" sz="2200" dirty="0">
                <a:latin typeface="Comic Sans MS" pitchFamily="66" charset="0"/>
              </a:rPr>
              <a:t>)</a:t>
            </a:r>
          </a:p>
          <a:p>
            <a:endParaRPr lang="it-IT" sz="2200" dirty="0">
              <a:latin typeface="Comic Sans MS" pitchFamily="66" charset="0"/>
            </a:endParaRPr>
          </a:p>
          <a:p>
            <a:r>
              <a:rPr lang="it-IT" sz="2200" dirty="0">
                <a:latin typeface="Comic Sans MS" pitchFamily="66" charset="0"/>
              </a:rPr>
              <a:t>- I gel più utilizzati sono quelli di </a:t>
            </a:r>
            <a:r>
              <a:rPr lang="it-IT" sz="2200" dirty="0" err="1">
                <a:latin typeface="Comic Sans MS" pitchFamily="66" charset="0"/>
              </a:rPr>
              <a:t>agarosio</a:t>
            </a:r>
            <a:r>
              <a:rPr lang="it-IT" sz="2200" dirty="0">
                <a:latin typeface="Comic Sans MS" pitchFamily="66" charset="0"/>
              </a:rPr>
              <a:t> con concentrazioni 0,7 - 2% p/v</a:t>
            </a:r>
          </a:p>
          <a:p>
            <a:r>
              <a:rPr lang="it-IT" sz="2200" dirty="0">
                <a:latin typeface="Comic Sans MS" pitchFamily="66" charset="0"/>
              </a:rPr>
              <a:t>- A basse concentrazioni si risolvono meglio i pesi molecolari alti (es. DNA genomico)</a:t>
            </a:r>
          </a:p>
          <a:p>
            <a:r>
              <a:rPr lang="it-IT" sz="2200" dirty="0">
                <a:latin typeface="Comic Sans MS" pitchFamily="66" charset="0"/>
              </a:rPr>
              <a:t>- Ad alte concentrazioni si risolvono meglio i pesi molecolari bassi (amplificati di PCR)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81081" y="211874"/>
            <a:ext cx="93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 mediante gel elettroforesi</a:t>
            </a:r>
          </a:p>
        </p:txBody>
      </p:sp>
    </p:spTree>
    <p:extLst>
      <p:ext uri="{BB962C8B-B14F-4D97-AF65-F5344CB8AC3E}">
        <p14:creationId xmlns:p14="http://schemas.microsoft.com/office/powerpoint/2010/main" val="169194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811" y="1546880"/>
            <a:ext cx="47587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latin typeface="Comic Sans MS"/>
                <a:cs typeface="Comic Sans MS"/>
              </a:rPr>
              <a:t>E’ possibile separare per taglia e visualizzare il DNA mediante elettroforesi in gel di </a:t>
            </a:r>
            <a:r>
              <a:rPr lang="it-IT" sz="2000" dirty="0" err="1">
                <a:latin typeface="Comic Sans MS"/>
                <a:cs typeface="Comic Sans MS"/>
              </a:rPr>
              <a:t>agarosio</a:t>
            </a:r>
            <a:r>
              <a:rPr lang="it-IT" sz="2000" dirty="0">
                <a:latin typeface="Comic Sans MS"/>
                <a:cs typeface="Comic Sans MS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it-IT" sz="2000" b="1" dirty="0">
                <a:latin typeface="Comic Sans MS"/>
                <a:cs typeface="Comic Sans MS"/>
              </a:rPr>
              <a:t>Elettroforesi</a:t>
            </a:r>
            <a:r>
              <a:rPr lang="it-IT" sz="2000" dirty="0">
                <a:latin typeface="Comic Sans MS"/>
                <a:cs typeface="Comic Sans MS"/>
              </a:rPr>
              <a:t> </a:t>
            </a:r>
            <a:r>
              <a:rPr lang="it-IT" sz="2000" dirty="0">
                <a:latin typeface="Comic Sans MS"/>
                <a:cs typeface="Comic Sans MS"/>
                <a:sym typeface="Wingdings"/>
              </a:rPr>
              <a:t> </a:t>
            </a:r>
            <a:r>
              <a:rPr lang="it-IT" sz="2000" dirty="0">
                <a:latin typeface="Comic Sans MS"/>
                <a:cs typeface="Comic Sans MS"/>
              </a:rPr>
              <a:t>movimento di particelle cariche in un fluido per effetto di un campo elettrico.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latin typeface="Comic Sans MS"/>
                <a:cs typeface="Comic Sans MS"/>
              </a:rPr>
              <a:t>A </a:t>
            </a:r>
            <a:r>
              <a:rPr lang="it-IT" sz="2000" dirty="0" err="1">
                <a:latin typeface="Comic Sans MS"/>
                <a:cs typeface="Comic Sans MS"/>
              </a:rPr>
              <a:t>pH</a:t>
            </a:r>
            <a:r>
              <a:rPr lang="it-IT" sz="2000" dirty="0">
                <a:latin typeface="Comic Sans MS"/>
                <a:cs typeface="Comic Sans MS"/>
              </a:rPr>
              <a:t> 7 il </a:t>
            </a:r>
            <a:r>
              <a:rPr lang="it-IT" sz="2000" b="1" dirty="0">
                <a:latin typeface="Comic Sans MS"/>
                <a:cs typeface="Comic Sans MS"/>
              </a:rPr>
              <a:t>DNA carico - </a:t>
            </a:r>
            <a:r>
              <a:rPr lang="it-IT" sz="2000" dirty="0">
                <a:latin typeface="Comic Sans MS"/>
                <a:cs typeface="Comic Sans MS"/>
              </a:rPr>
              <a:t>migra verso il </a:t>
            </a:r>
            <a:r>
              <a:rPr lang="it-IT" sz="2000" b="1" dirty="0">
                <a:solidFill>
                  <a:srgbClr val="FF0000"/>
                </a:solidFill>
                <a:latin typeface="Comic Sans MS"/>
                <a:cs typeface="Comic Sans MS"/>
              </a:rPr>
              <a:t>polo +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latin typeface="Comic Sans MS"/>
                <a:cs typeface="Comic Sans MS"/>
              </a:rPr>
              <a:t>Utilizzando come medium un fluido viscoso, le molecole migrano a </a:t>
            </a:r>
            <a:r>
              <a:rPr lang="it-IT" sz="2000" b="1" dirty="0">
                <a:latin typeface="Comic Sans MS"/>
                <a:cs typeface="Comic Sans MS"/>
              </a:rPr>
              <a:t>diversa velocità in base </a:t>
            </a:r>
            <a:r>
              <a:rPr lang="it-IT" sz="2000" dirty="0">
                <a:latin typeface="Comic Sans MS"/>
                <a:cs typeface="Comic Sans MS"/>
              </a:rPr>
              <a:t>non solo alla carica netta, ma anche ad altre caratteristiche quali la </a:t>
            </a:r>
            <a:r>
              <a:rPr lang="it-IT" sz="2000" b="1" dirty="0">
                <a:latin typeface="Comic Sans MS"/>
                <a:cs typeface="Comic Sans MS"/>
              </a:rPr>
              <a:t>dimensione</a:t>
            </a:r>
            <a:r>
              <a:rPr lang="it-IT" sz="2000" dirty="0">
                <a:latin typeface="Comic Sans MS"/>
                <a:cs typeface="Comic Sans MS"/>
              </a:rPr>
              <a:t> (velocità inversamente proporzionale e lunghezza).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81081" y="211874"/>
            <a:ext cx="93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 mediante gel elettroforesi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45" y="1822983"/>
            <a:ext cx="4253455" cy="38616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77753" y="647130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ebook.scuola.zanichelli.it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sadavabiologia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/section-8/document-72</a:t>
            </a:r>
          </a:p>
        </p:txBody>
      </p:sp>
    </p:spTree>
    <p:extLst>
      <p:ext uri="{BB962C8B-B14F-4D97-AF65-F5344CB8AC3E}">
        <p14:creationId xmlns:p14="http://schemas.microsoft.com/office/powerpoint/2010/main" val="364048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810" y="1546880"/>
            <a:ext cx="88245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Si miscela il DNA estratto con una soluzione di caricamento con diverse funzioni: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Sostanza pesante facilita il caricamento nei pozzetti della miscela.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Il DNA non </a:t>
            </a:r>
            <a:r>
              <a:rPr lang="it-IT" sz="2400" dirty="0" err="1">
                <a:latin typeface="Comic Sans MS"/>
                <a:cs typeface="Comic Sans MS"/>
              </a:rPr>
              <a:t>e’</a:t>
            </a:r>
            <a:r>
              <a:rPr lang="it-IT" sz="2400" dirty="0">
                <a:latin typeface="Comic Sans MS"/>
                <a:cs typeface="Comic Sans MS"/>
              </a:rPr>
              <a:t> visibile: </a:t>
            </a:r>
          </a:p>
          <a:p>
            <a:pPr marL="1257300" lvl="2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Per poter osservare l’andamento della corsa si una una molecola colorata, visibile a occhio nudo, che migra come un frammento molto leggero</a:t>
            </a:r>
          </a:p>
          <a:p>
            <a:pPr marL="1257300" lvl="2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Per poter osservare il DNA si usano dei “coloranti”, molecole intercalanti fluorescenti all’UV (</a:t>
            </a:r>
            <a:r>
              <a:rPr lang="it-IT" sz="2400" dirty="0" err="1">
                <a:latin typeface="Comic Sans MS"/>
                <a:cs typeface="Comic Sans MS"/>
              </a:rPr>
              <a:t>GelRed</a:t>
            </a:r>
            <a:r>
              <a:rPr lang="it-IT" sz="2400" dirty="0">
                <a:latin typeface="Comic Sans MS"/>
                <a:cs typeface="Comic Sans MS"/>
              </a:rPr>
              <a:t>). Si osserva quindi il gel dopo la corsa al </a:t>
            </a:r>
            <a:r>
              <a:rPr lang="it-IT" sz="2400" dirty="0" err="1">
                <a:latin typeface="Comic Sans MS"/>
                <a:cs typeface="Comic Sans MS"/>
              </a:rPr>
              <a:t>transilluminatore</a:t>
            </a:r>
            <a:r>
              <a:rPr lang="it-IT" sz="2400" dirty="0">
                <a:latin typeface="Comic Sans MS"/>
                <a:cs typeface="Comic Sans MS"/>
              </a:rPr>
              <a:t> UV.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81081" y="211874"/>
            <a:ext cx="93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 mediante gel elettroforesi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77753" y="647130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ebook.scuola.zanichelli.it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sadavabiologia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/section-8/document-72</a:t>
            </a:r>
          </a:p>
        </p:txBody>
      </p:sp>
    </p:spTree>
    <p:extLst>
      <p:ext uri="{BB962C8B-B14F-4D97-AF65-F5344CB8AC3E}">
        <p14:creationId xmlns:p14="http://schemas.microsoft.com/office/powerpoint/2010/main" val="327720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036" t="26429" r="45982" b="5714"/>
          <a:stretch>
            <a:fillRect/>
          </a:stretch>
        </p:blipFill>
        <p:spPr bwMode="auto">
          <a:xfrm>
            <a:off x="0" y="71390"/>
            <a:ext cx="3357586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214678" y="428604"/>
            <a:ext cx="5357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1KB DNA mass </a:t>
            </a:r>
            <a:r>
              <a:rPr lang="it-IT" sz="3200" dirty="0" err="1"/>
              <a:t>ladder</a:t>
            </a:r>
            <a:r>
              <a:rPr lang="it-IT" sz="3200" dirty="0"/>
              <a:t> (</a:t>
            </a:r>
            <a:r>
              <a:rPr lang="it-IT" sz="3200" dirty="0" err="1"/>
              <a:t>Invitrogen</a:t>
            </a:r>
            <a:r>
              <a:rPr lang="it-IT" sz="3200" dirty="0"/>
              <a:t>)</a:t>
            </a:r>
          </a:p>
          <a:p>
            <a:r>
              <a:rPr lang="it-IT" sz="3200" dirty="0"/>
              <a:t>Miscela di </a:t>
            </a:r>
            <a:r>
              <a:rPr lang="it-IT" sz="3200" dirty="0" err="1"/>
              <a:t>frammneti</a:t>
            </a:r>
            <a:r>
              <a:rPr lang="it-IT" sz="3200" dirty="0"/>
              <a:t> di DNA di lunghezza nota fornisce uno </a:t>
            </a:r>
            <a:r>
              <a:rPr lang="it-IT" sz="3200" dirty="0">
                <a:solidFill>
                  <a:srgbClr val="FF0000"/>
                </a:solidFill>
              </a:rPr>
              <a:t>Standard interno di dimensione </a:t>
            </a:r>
            <a:r>
              <a:rPr lang="it-IT" sz="3200" dirty="0"/>
              <a:t>nella corsa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Caricare </a:t>
            </a:r>
            <a:r>
              <a:rPr lang="it-IT" sz="3200" b="1" dirty="0"/>
              <a:t>10 µl </a:t>
            </a:r>
            <a:r>
              <a:rPr lang="it-IT" sz="3200" dirty="0"/>
              <a:t>per lane. </a:t>
            </a:r>
          </a:p>
        </p:txBody>
      </p:sp>
    </p:spTree>
    <p:extLst>
      <p:ext uri="{BB962C8B-B14F-4D97-AF65-F5344CB8AC3E}">
        <p14:creationId xmlns:p14="http://schemas.microsoft.com/office/powerpoint/2010/main" val="230303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55009" y="211874"/>
            <a:ext cx="5890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2194"/>
          <a:stretch/>
        </p:blipFill>
        <p:spPr>
          <a:xfrm>
            <a:off x="0" y="2012147"/>
            <a:ext cx="9144000" cy="39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20518" y="240148"/>
            <a:ext cx="846628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baseline="0" dirty="0">
                <a:latin typeface="Times New Roman"/>
              </a:rPr>
              <a:t>Allestimento di colture batteriche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3393">
            <a:off x="2286222" y="2441125"/>
            <a:ext cx="4710271" cy="356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60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11622" y="1752723"/>
            <a:ext cx="4962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Scopi esercitazione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69369" y="2725438"/>
            <a:ext cx="7370916" cy="45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Tecniche di semina</a:t>
            </a:r>
          </a:p>
          <a:p>
            <a:pPr marL="457200" indent="-4572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800">
                <a:solidFill>
                  <a:srgbClr val="000099"/>
                </a:solidFill>
                <a:latin typeface="Comic Sans MS" pitchFamily="66" charset="0"/>
              </a:rPr>
              <a:t>Diluizioni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progressive e semina per calcolo carica batterica di un campione (</a:t>
            </a:r>
            <a:r>
              <a:rPr lang="it-IT" dirty="0">
                <a:solidFill>
                  <a:srgbClr val="000099"/>
                </a:solidFill>
                <a:latin typeface="Comic Sans MS" pitchFamily="66" charset="0"/>
              </a:rPr>
              <a:t>Escherichia coli, un comune batterio intestinale, ceppo di laboratorio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).</a:t>
            </a:r>
          </a:p>
          <a:p>
            <a:pPr eaLnBrk="0" hangingPunct="0">
              <a:lnSpc>
                <a:spcPct val="150000"/>
              </a:lnSpc>
            </a:pPr>
            <a:endParaRPr lang="it-IT" sz="2800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</p:spTree>
    <p:extLst>
      <p:ext uri="{BB962C8B-B14F-4D97-AF65-F5344CB8AC3E}">
        <p14:creationId xmlns:p14="http://schemas.microsoft.com/office/powerpoint/2010/main" val="307238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11622" y="82597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9" y="1725491"/>
            <a:ext cx="4679162" cy="44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1. </a:t>
            </a: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Semina con la tecnica di trasferimento per striscio su piastra </a:t>
            </a: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it-IT" sz="2400" dirty="0" err="1">
                <a:solidFill>
                  <a:srgbClr val="000099"/>
                </a:solidFill>
                <a:latin typeface="Comic Sans MS" pitchFamily="66" charset="0"/>
              </a:rPr>
              <a:t>piastratura</a:t>
            </a: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da terreno solido a terreno solido).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Scopo: isolamento di cloni da una patina di crescita batterica. 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b="5533"/>
          <a:stretch>
            <a:fillRect/>
          </a:stretch>
        </p:blipFill>
        <p:spPr bwMode="auto">
          <a:xfrm>
            <a:off x="4899681" y="1595991"/>
            <a:ext cx="3947205" cy="51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7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11622" y="82597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9" y="1725491"/>
            <a:ext cx="4459062" cy="393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 </a:t>
            </a: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Semina con tecniche di trasferimento da una sospensione di batteri a un terreno solido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2.1. EFFETTUARE DILUIZIONI PROGRESSIVE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/>
          <a:srcRect b="41632"/>
          <a:stretch/>
        </p:blipFill>
        <p:spPr>
          <a:xfrm>
            <a:off x="4679581" y="2548237"/>
            <a:ext cx="4444665" cy="31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0" dirty="0">
                <a:latin typeface="Times New Roman"/>
              </a:rPr>
              <a:t>Estrazione di DNA</a:t>
            </a:r>
            <a:endParaRPr lang="it-IT" sz="2400" b="1" i="1" baseline="0" dirty="0">
              <a:latin typeface="Times New Roman"/>
            </a:endParaRPr>
          </a:p>
        </p:txBody>
      </p:sp>
      <p:pic>
        <p:nvPicPr>
          <p:cNvPr id="4098" name="Picture 2" descr="C:\Users\Francesca\Desktop\2.5_NeandertalDNA_300_38x25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11" y="1568743"/>
            <a:ext cx="1675815" cy="1111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39695" y="2799051"/>
            <a:ext cx="1777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Estrazione di DNA da osso di </a:t>
            </a:r>
            <a:r>
              <a:rPr lang="it-IT" dirty="0" err="1"/>
              <a:t>Neandertal</a:t>
            </a:r>
            <a:endParaRPr lang="it-IT" dirty="0"/>
          </a:p>
        </p:txBody>
      </p:sp>
      <p:pic>
        <p:nvPicPr>
          <p:cNvPr id="4099" name="Picture 3" descr="C:\Users\Francesca\Desktop\0ze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272" y="253065"/>
            <a:ext cx="914357" cy="1287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rancesca\Desktop\stallone_dressage_Rheinland_Fidertanz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13" y="291882"/>
            <a:ext cx="1152415" cy="115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74459" y="6228528"/>
            <a:ext cx="196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Autenticare alimenti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872320" y="1548410"/>
            <a:ext cx="196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Determinare il  pedigree di razze e semi</a:t>
            </a:r>
          </a:p>
        </p:txBody>
      </p:sp>
      <p:pic>
        <p:nvPicPr>
          <p:cNvPr id="4102" name="Picture 6" descr="C:\Users\Francesc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8" y="4709782"/>
            <a:ext cx="1033853" cy="1380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Francesca\Desktop\frumenti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03" y="472761"/>
            <a:ext cx="1762117" cy="1254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rancesca\Desktop\ImageServer.ash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7" y="2838882"/>
            <a:ext cx="1668138" cy="1295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3410705" y="5485041"/>
            <a:ext cx="1777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Stabilire la paternità o altre relazioni familiari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5834" y="4303841"/>
            <a:ext cx="1973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Identificare potenziali sospettati, scagionare persone accusate,   identificare vittime</a:t>
            </a:r>
          </a:p>
        </p:txBody>
      </p:sp>
      <p:pic>
        <p:nvPicPr>
          <p:cNvPr id="4107" name="Picture 11" descr="C:\Users\Francesca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74" y="392686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Francesca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05" y="2519997"/>
            <a:ext cx="2855304" cy="969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855076" y="3657510"/>
            <a:ext cx="316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Identificare specie protette e in via di estinzione </a:t>
            </a:r>
          </a:p>
        </p:txBody>
      </p:sp>
    </p:spTree>
    <p:extLst>
      <p:ext uri="{BB962C8B-B14F-4D97-AF65-F5344CB8AC3E}">
        <p14:creationId xmlns:p14="http://schemas.microsoft.com/office/powerpoint/2010/main" val="296905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70034" y="86529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8" y="1725491"/>
            <a:ext cx="5162909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2.4. SEMINARE LE DILUIZIONI INDICATE USANDO </a:t>
            </a: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LE ANSE IN VETRO</a:t>
            </a: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LE PALLINE 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b="5180"/>
          <a:stretch>
            <a:fillRect/>
          </a:stretch>
        </p:blipFill>
        <p:spPr>
          <a:xfrm>
            <a:off x="5452078" y="497564"/>
            <a:ext cx="2716918" cy="3483808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6747788" y="1476654"/>
            <a:ext cx="532014" cy="127770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>
            <a:stCxn id="2" idx="4"/>
          </p:cNvCxnSpPr>
          <p:nvPr/>
        </p:nvCxnSpPr>
        <p:spPr>
          <a:xfrm flipH="1">
            <a:off x="5924023" y="2754354"/>
            <a:ext cx="1089772" cy="21193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7013795" y="2754354"/>
            <a:ext cx="1089772" cy="21193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/>
          <p:nvPr/>
        </p:nvPicPr>
        <p:blipFill rotWithShape="1">
          <a:blip r:embed="rId2" cstate="print"/>
          <a:srcRect l="78600" t="62881" r="5609" b="27544"/>
          <a:stretch/>
        </p:blipFill>
        <p:spPr>
          <a:xfrm>
            <a:off x="5383428" y="4873749"/>
            <a:ext cx="1304293" cy="1149793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 rotWithShape="1">
          <a:blip r:embed="rId2" cstate="print"/>
          <a:srcRect l="78600" t="62881" r="5609" b="27544"/>
          <a:stretch/>
        </p:blipFill>
        <p:spPr>
          <a:xfrm>
            <a:off x="7516849" y="4873749"/>
            <a:ext cx="1304293" cy="11497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54754" r="67146" b="1770"/>
          <a:stretch/>
        </p:blipFill>
        <p:spPr>
          <a:xfrm rot="1807612">
            <a:off x="4876518" y="3829456"/>
            <a:ext cx="1151121" cy="11412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56468" t="15690" b="11403"/>
          <a:stretch/>
        </p:blipFill>
        <p:spPr>
          <a:xfrm rot="19421058">
            <a:off x="8172784" y="4265632"/>
            <a:ext cx="618386" cy="6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/>
          <a:srcRect t="-2333" b="5179"/>
          <a:stretch/>
        </p:blipFill>
        <p:spPr>
          <a:xfrm>
            <a:off x="4033013" y="830970"/>
            <a:ext cx="4994073" cy="5992706"/>
          </a:xfrm>
          <a:prstGeom prst="rect">
            <a:avLst/>
          </a:prstGeom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70034" y="86529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9" y="1708445"/>
            <a:ext cx="4459062" cy="50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2.5. IN BASE A</a:t>
            </a:r>
          </a:p>
          <a:p>
            <a:pPr marL="342900" indent="-3429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NUMERO DI COLONIE OSSERVATE,</a:t>
            </a:r>
          </a:p>
          <a:p>
            <a:pPr marL="342900" indent="-3429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DILUIZIONE UTILIZZATA,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CALCOLARE LA CARICA BATTERICA DELLA SOLUZIONE MADRE in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CFU/ml</a:t>
            </a:r>
          </a:p>
        </p:txBody>
      </p:sp>
    </p:spTree>
    <p:extLst>
      <p:ext uri="{BB962C8B-B14F-4D97-AF65-F5344CB8AC3E}">
        <p14:creationId xmlns:p14="http://schemas.microsoft.com/office/powerpoint/2010/main" val="63639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rancesca\Desktop\dna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58"/>
            <a:ext cx="4296165" cy="2792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305029" y="702972"/>
            <a:ext cx="1620370" cy="64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Diagnostica molecolare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08873" y="1707898"/>
            <a:ext cx="15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Ricerca di base</a:t>
            </a:r>
          </a:p>
        </p:txBody>
      </p:sp>
      <p:pic>
        <p:nvPicPr>
          <p:cNvPr id="5124" name="Picture 4" descr="C:\Users\Francesca\Desktop\Diagnostica molecolar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4" y="368910"/>
            <a:ext cx="2640071" cy="278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2701" y="3065838"/>
            <a:ext cx="734451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Sangue </a:t>
            </a:r>
            <a:r>
              <a:rPr lang="it-IT" sz="2800" dirty="0">
                <a:latin typeface="Comic Sans MS" pitchFamily="66" charset="0"/>
              </a:rPr>
              <a:t>(leucociti)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Tessuti</a:t>
            </a:r>
            <a:r>
              <a:rPr lang="it-IT" sz="2800" dirty="0">
                <a:latin typeface="Comic Sans MS" pitchFamily="66" charset="0"/>
              </a:rPr>
              <a:t> (biopsie, in paraffina, villi coriali)</a:t>
            </a:r>
            <a:endParaRPr lang="it-IT" sz="2800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Liquidi biologici: </a:t>
            </a:r>
            <a:r>
              <a:rPr lang="it-IT" sz="2800" dirty="0">
                <a:latin typeface="Comic Sans MS" pitchFamily="66" charset="0"/>
              </a:rPr>
              <a:t>- urina, feci</a:t>
            </a:r>
          </a:p>
          <a:p>
            <a:r>
              <a:rPr lang="it-IT" sz="2800" dirty="0">
                <a:latin typeface="Comic Sans MS" pitchFamily="66" charset="0"/>
              </a:rPr>
              <a:t>						  - liquor</a:t>
            </a:r>
          </a:p>
          <a:p>
            <a:r>
              <a:rPr lang="it-IT" sz="2800" dirty="0">
                <a:latin typeface="Comic Sans MS" pitchFamily="66" charset="0"/>
              </a:rPr>
              <a:t>						  - saliva</a:t>
            </a:r>
          </a:p>
          <a:p>
            <a:r>
              <a:rPr lang="it-IT" sz="2800" dirty="0">
                <a:latin typeface="Comic Sans MS" pitchFamily="66" charset="0"/>
              </a:rPr>
              <a:t>			 			 - liquido amniotico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Bulbo di capello, unghie</a:t>
            </a:r>
          </a:p>
        </p:txBody>
      </p:sp>
    </p:spTree>
    <p:extLst>
      <p:ext uri="{BB962C8B-B14F-4D97-AF65-F5344CB8AC3E}">
        <p14:creationId xmlns:p14="http://schemas.microsoft.com/office/powerpoint/2010/main" val="167760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66482" y="2549549"/>
            <a:ext cx="7767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DNA può essere estratto da ogni tipo di cellula o tessuto.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L'estrazione e la purificazione di acidi nucleici  da un materiale biologico richiedono: </a:t>
            </a:r>
          </a:p>
          <a:p>
            <a:pPr algn="just"/>
            <a:r>
              <a:rPr lang="it-IT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la lisi della membrana delle cellule,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l'inattivazione delle nucleasi  cellulari 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e la separazione dell'acido nucleico dai residui cellulari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1208314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0" dirty="0">
                <a:latin typeface="Times New Roman"/>
              </a:rPr>
              <a:t>Estrazione di DNA</a:t>
            </a:r>
            <a:endParaRPr lang="it-IT" sz="2400" b="1" i="1" baseline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3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366243" y="1741184"/>
            <a:ext cx="1174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Fasi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69368" y="2725438"/>
            <a:ext cx="77348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1. Lisi cellulare ed inattivazione delle nucleasi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2. Purificazione del DNA 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3. Precipitazione del DNA </a:t>
            </a:r>
            <a:endParaRPr lang="it-IT" sz="2800" dirty="0"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4. Valutazione qualitativa DNA estratto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0" dirty="0">
                <a:latin typeface="Times New Roman"/>
              </a:rPr>
              <a:t>Estrazione di DNA da saliva</a:t>
            </a:r>
            <a:endParaRPr lang="it-IT" sz="2400" b="1" i="1" baseline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975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21DAEA-2AEF-4CD3-A16B-D905D45308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483" name="Text Box 1026"/>
          <p:cNvSpPr txBox="1">
            <a:spLocks noChangeArrowheads="1"/>
          </p:cNvSpPr>
          <p:nvPr/>
        </p:nvSpPr>
        <p:spPr bwMode="auto">
          <a:xfrm>
            <a:off x="2286000" y="357166"/>
            <a:ext cx="4387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400" b="1" dirty="0">
                <a:solidFill>
                  <a:srgbClr val="0000FF"/>
                </a:solidFill>
                <a:latin typeface="Comic Sans MS" pitchFamily="66" charset="0"/>
              </a:rPr>
              <a:t>1. Lisi cellulare</a:t>
            </a:r>
            <a:endParaRPr lang="it-IT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484" name="Text Box 1027"/>
          <p:cNvSpPr txBox="1">
            <a:spLocks noChangeArrowheads="1"/>
          </p:cNvSpPr>
          <p:nvPr/>
        </p:nvSpPr>
        <p:spPr bwMode="auto">
          <a:xfrm>
            <a:off x="533400" y="2217738"/>
            <a:ext cx="823815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Disgregazione meccanica:</a:t>
            </a:r>
            <a:r>
              <a:rPr lang="it-IT" sz="2800" dirty="0">
                <a:latin typeface="Arial" charset="0"/>
              </a:rPr>
              <a:t> </a:t>
            </a:r>
            <a:endParaRPr lang="it-IT" sz="2400" dirty="0">
              <a:latin typeface="Comic Sans MS" pitchFamily="66" charset="0"/>
            </a:endParaRPr>
          </a:p>
          <a:p>
            <a:pPr eaLnBrk="0" hangingPunct="0"/>
            <a:r>
              <a:rPr lang="it-IT" sz="2400" dirty="0">
                <a:latin typeface="Comic Sans MS" pitchFamily="66" charset="0"/>
              </a:rPr>
              <a:t>	- </a:t>
            </a:r>
            <a:r>
              <a:rPr lang="it-IT" sz="2400" dirty="0" err="1">
                <a:latin typeface="Comic Sans MS" pitchFamily="66" charset="0"/>
              </a:rPr>
              <a:t>omogenizzazione</a:t>
            </a:r>
            <a:r>
              <a:rPr lang="it-IT" sz="2400" dirty="0">
                <a:latin typeface="Arial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Trattamento con agenti chimici:</a:t>
            </a:r>
            <a:endParaRPr lang="it-IT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0" hangingPunct="0"/>
            <a:r>
              <a:rPr lang="it-IT" sz="2400" dirty="0">
                <a:latin typeface="Arial" charset="0"/>
              </a:rPr>
              <a:t>	</a:t>
            </a:r>
            <a:r>
              <a:rPr lang="it-IT" sz="2400" dirty="0">
                <a:latin typeface="Comic Sans MS" pitchFamily="66" charset="0"/>
              </a:rPr>
              <a:t>- detergenti (SDS, </a:t>
            </a:r>
            <a:r>
              <a:rPr lang="it-IT" sz="2400" dirty="0" err="1">
                <a:latin typeface="Comic Sans MS" pitchFamily="66" charset="0"/>
              </a:rPr>
              <a:t>Nonidet</a:t>
            </a:r>
            <a:r>
              <a:rPr lang="it-IT" sz="2400" dirty="0">
                <a:latin typeface="Comic Sans MS" pitchFamily="66" charset="0"/>
              </a:rPr>
              <a:t> P40)</a:t>
            </a:r>
          </a:p>
          <a:p>
            <a:pPr eaLnBrk="0" hangingPunct="0"/>
            <a:r>
              <a:rPr lang="it-IT" sz="2400" dirty="0">
                <a:latin typeface="Comic Sans MS" pitchFamily="66" charset="0"/>
              </a:rPr>
              <a:t>	- agenti </a:t>
            </a:r>
            <a:r>
              <a:rPr lang="it-IT" sz="2400" dirty="0" err="1">
                <a:latin typeface="Comic Sans MS" pitchFamily="66" charset="0"/>
              </a:rPr>
              <a:t>caotropici</a:t>
            </a:r>
            <a:r>
              <a:rPr lang="it-IT" sz="2400" dirty="0">
                <a:latin typeface="Comic Sans MS" pitchFamily="66" charset="0"/>
              </a:rPr>
              <a:t> </a:t>
            </a:r>
            <a:r>
              <a:rPr lang="it-IT" sz="1800" dirty="0">
                <a:latin typeface="Comic Sans MS" pitchFamily="66" charset="0"/>
              </a:rPr>
              <a:t>(urea, ioduro di sodio, guanidina </a:t>
            </a:r>
            <a:r>
              <a:rPr lang="it-IT" sz="1800" dirty="0" err="1">
                <a:latin typeface="Comic Sans MS" pitchFamily="66" charset="0"/>
              </a:rPr>
              <a:t>tiocianato</a:t>
            </a:r>
            <a:r>
              <a:rPr lang="it-IT" sz="1800" dirty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Digestione enzimatica:</a:t>
            </a:r>
            <a:endParaRPr lang="it-IT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0" hangingPunct="0"/>
            <a:r>
              <a:rPr lang="it-IT" sz="2400" dirty="0">
                <a:latin typeface="Arial" charset="0"/>
              </a:rPr>
              <a:t>	</a:t>
            </a:r>
            <a:r>
              <a:rPr lang="it-IT" sz="2400" dirty="0">
                <a:latin typeface="Comic Sans MS" pitchFamily="66" charset="0"/>
              </a:rPr>
              <a:t>- proteinasi K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20485" name="Text Box 1028"/>
          <p:cNvSpPr txBox="1">
            <a:spLocks noChangeArrowheads="1"/>
          </p:cNvSpPr>
          <p:nvPr/>
        </p:nvSpPr>
        <p:spPr bwMode="auto">
          <a:xfrm>
            <a:off x="285720" y="1142984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Scopo: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liberare il DNA dai nuclei e dalle proteine </a:t>
            </a:r>
            <a:r>
              <a:rPr lang="it-IT" sz="2000" b="1" u="sng" dirty="0" err="1">
                <a:solidFill>
                  <a:srgbClr val="990099"/>
                </a:solidFill>
                <a:latin typeface="Comic Sans MS" pitchFamily="66" charset="0"/>
              </a:rPr>
              <a:t>istoniche</a:t>
            </a:r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 e di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inattivare le nucleasi</a:t>
            </a:r>
          </a:p>
        </p:txBody>
      </p:sp>
    </p:spTree>
    <p:extLst>
      <p:ext uri="{BB962C8B-B14F-4D97-AF65-F5344CB8AC3E}">
        <p14:creationId xmlns:p14="http://schemas.microsoft.com/office/powerpoint/2010/main" val="25868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A0800-F3F6-4D43-AB15-D63DF928BC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24000" y="373063"/>
            <a:ext cx="5929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0000FF"/>
                </a:solidFill>
                <a:latin typeface="Comic Sans MS" pitchFamily="66" charset="0"/>
              </a:rPr>
              <a:t>2. Purificazione DNA</a:t>
            </a:r>
            <a:endParaRPr lang="en-US" sz="44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4283" y="1095375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Scopo: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separare il DNA dalle componenti cellulari</a:t>
            </a:r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 (proteine, lipidi, polisaccaridi) e da sostanze interferenti</a:t>
            </a:r>
            <a:endParaRPr 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4283" y="2143116"/>
            <a:ext cx="892971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Metodo del </a:t>
            </a:r>
            <a:r>
              <a:rPr lang="it-IT" sz="3200" b="1" dirty="0" err="1">
                <a:solidFill>
                  <a:srgbClr val="000099"/>
                </a:solidFill>
                <a:latin typeface="Comic Sans MS" pitchFamily="66" charset="0"/>
              </a:rPr>
              <a:t>salting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 out</a:t>
            </a:r>
          </a:p>
          <a:p>
            <a:r>
              <a:rPr lang="it-IT" sz="2800" dirty="0">
                <a:latin typeface="Arial" charset="0"/>
              </a:rPr>
              <a:t>	</a:t>
            </a:r>
            <a:r>
              <a:rPr lang="it-IT" sz="2800" dirty="0">
                <a:latin typeface="Comic Sans MS" pitchFamily="66" charset="0"/>
              </a:rPr>
              <a:t>Utilizza alte concentrazioni saline per 	rimuovere le proteine (</a:t>
            </a:r>
            <a:r>
              <a:rPr lang="it-IT" sz="2800" dirty="0" err="1">
                <a:latin typeface="Comic Sans MS" pitchFamily="66" charset="0"/>
              </a:rPr>
              <a:t>NaCl</a:t>
            </a:r>
            <a:r>
              <a:rPr lang="it-IT" sz="2800" dirty="0">
                <a:latin typeface="Comic Sans MS" pitchFamily="66" charset="0"/>
              </a:rPr>
              <a:t> saturo)</a:t>
            </a:r>
          </a:p>
          <a:p>
            <a:pPr>
              <a:lnSpc>
                <a:spcPct val="50000"/>
              </a:lnSpc>
            </a:pPr>
            <a:endParaRPr lang="it-IT" sz="2800" dirty="0">
              <a:latin typeface="Comic Sans MS" pitchFamily="66" charset="0"/>
            </a:endParaRPr>
          </a:p>
          <a:p>
            <a:r>
              <a:rPr lang="it-IT" sz="2400" dirty="0">
                <a:latin typeface="Comic Sans MS" pitchFamily="66" charset="0"/>
              </a:rPr>
              <a:t>	</a:t>
            </a:r>
          </a:p>
          <a:p>
            <a:pPr>
              <a:lnSpc>
                <a:spcPct val="50000"/>
              </a:lnSpc>
            </a:pPr>
            <a:endParaRPr lang="it-IT" sz="2400" dirty="0">
              <a:latin typeface="Comic Sans MS" pitchFamily="66" charset="0"/>
            </a:endParaRPr>
          </a:p>
          <a:p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Utilizzo di solventi organici</a:t>
            </a:r>
          </a:p>
          <a:p>
            <a:r>
              <a:rPr lang="it-IT" sz="2800" dirty="0">
                <a:latin typeface="Arial" charset="0"/>
              </a:rPr>
              <a:t>	</a:t>
            </a:r>
            <a:r>
              <a:rPr lang="it-IT" sz="2800" dirty="0">
                <a:latin typeface="Comic Sans MS" pitchFamily="66" charset="0"/>
              </a:rPr>
              <a:t>Cloroformio </a:t>
            </a:r>
            <a:r>
              <a:rPr lang="it-IT" sz="2400" dirty="0">
                <a:latin typeface="Comic Sans MS" pitchFamily="66" charset="0"/>
              </a:rPr>
              <a:t>(solubilizza i lipidi) </a:t>
            </a:r>
          </a:p>
          <a:p>
            <a:endParaRPr lang="it-IT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989222-3D50-45AF-BD7D-F5396276C4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622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00FF"/>
                </a:solidFill>
                <a:latin typeface="Comic Sans MS" pitchFamily="66" charset="0"/>
              </a:rPr>
              <a:t>3. Precipitazione DNA</a:t>
            </a:r>
            <a:endParaRPr lang="en-US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913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Scopo: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concentrare, </a:t>
            </a:r>
            <a:r>
              <a:rPr lang="it-IT" sz="2000" b="1" u="sng" dirty="0" err="1">
                <a:solidFill>
                  <a:srgbClr val="990099"/>
                </a:solidFill>
                <a:latin typeface="Comic Sans MS" pitchFamily="66" charset="0"/>
              </a:rPr>
              <a:t>desalificare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 e recuperare il DNA in forma solida</a:t>
            </a:r>
          </a:p>
          <a:p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permettendone il successivo </a:t>
            </a:r>
            <a:r>
              <a:rPr lang="it-IT" sz="2000" b="1" dirty="0" err="1">
                <a:solidFill>
                  <a:srgbClr val="990099"/>
                </a:solidFill>
                <a:latin typeface="Comic Sans MS" pitchFamily="66" charset="0"/>
              </a:rPr>
              <a:t>ridiscioglimento</a:t>
            </a:r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 nella soluzione desiderata</a:t>
            </a:r>
            <a:endParaRPr 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2795588"/>
            <a:ext cx="83915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Trattamento con alcoli</a:t>
            </a:r>
          </a:p>
          <a:p>
            <a:r>
              <a:rPr lang="it-IT" sz="2800" b="1" dirty="0">
                <a:latin typeface="Arial" charset="0"/>
              </a:rPr>
              <a:t>    </a:t>
            </a:r>
            <a:r>
              <a:rPr lang="it-IT" sz="2200" b="1" dirty="0">
                <a:latin typeface="Comic Sans MS" pitchFamily="66" charset="0"/>
              </a:rPr>
              <a:t>- etanolo:</a:t>
            </a:r>
            <a:r>
              <a:rPr lang="it-IT" sz="2200" dirty="0">
                <a:latin typeface="Comic Sans MS" pitchFamily="66" charset="0"/>
              </a:rPr>
              <a:t> in presenza di alte concentrazioni di sali</a:t>
            </a:r>
          </a:p>
          <a:p>
            <a:r>
              <a:rPr lang="it-IT" sz="2200" dirty="0">
                <a:latin typeface="Comic Sans MS" pitchFamily="66" charset="0"/>
              </a:rPr>
              <a:t>                      monovalenti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1800" dirty="0">
                <a:latin typeface="Comic Sans MS" pitchFamily="66" charset="0"/>
              </a:rPr>
              <a:t>(sodio acetato, ammonio acetato)</a:t>
            </a:r>
          </a:p>
          <a:p>
            <a:endParaRPr lang="it-IT" sz="1800" dirty="0">
              <a:latin typeface="Comic Sans MS" pitchFamily="66" charset="0"/>
            </a:endParaRPr>
          </a:p>
          <a:p>
            <a:r>
              <a:rPr lang="it-IT" sz="2400" dirty="0">
                <a:latin typeface="Arial" charset="0"/>
              </a:rPr>
              <a:t>     </a:t>
            </a:r>
            <a:r>
              <a:rPr lang="it-IT" sz="2200" b="1" dirty="0">
                <a:latin typeface="Comic Sans MS" pitchFamily="66" charset="0"/>
              </a:rPr>
              <a:t>- </a:t>
            </a:r>
            <a:r>
              <a:rPr lang="it-IT" sz="2200" b="1" dirty="0" err="1">
                <a:latin typeface="Comic Sans MS" pitchFamily="66" charset="0"/>
              </a:rPr>
              <a:t>isopropanolo</a:t>
            </a:r>
            <a:r>
              <a:rPr lang="it-IT" sz="2200" b="1" dirty="0">
                <a:latin typeface="Comic Sans MS" pitchFamily="66" charset="0"/>
              </a:rPr>
              <a:t>:</a:t>
            </a:r>
            <a:r>
              <a:rPr lang="it-IT" sz="2200" dirty="0">
                <a:latin typeface="Comic Sans MS" pitchFamily="66" charset="0"/>
              </a:rPr>
              <a:t> non richiede alte concentrazioni saline</a:t>
            </a:r>
          </a:p>
          <a:p>
            <a:r>
              <a:rPr lang="it-IT" sz="2200" dirty="0">
                <a:latin typeface="Comic Sans MS" pitchFamily="66" charset="0"/>
              </a:rPr>
              <a:t>                              ma è meno facilmente eliminabile 			        dell’etanolo </a:t>
            </a:r>
            <a:endParaRPr lang="en-US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2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EE4C3-DF1D-412B-B6BF-D4778FD933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6316" y="142852"/>
            <a:ext cx="547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Protocollo da noi utilizzato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0110" y="857232"/>
            <a:ext cx="6481778" cy="60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Lisi campione</a:t>
            </a:r>
          </a:p>
          <a:p>
            <a:pPr marL="457200" indent="-457200"/>
            <a:r>
              <a:rPr lang="it-IT" sz="2000" dirty="0"/>
              <a:t>	</a:t>
            </a:r>
            <a:r>
              <a:rPr lang="it-IT" sz="1400" b="1" dirty="0"/>
              <a:t>- </a:t>
            </a:r>
            <a:r>
              <a:rPr lang="it-IT" sz="1400" u="sng" dirty="0">
                <a:latin typeface="Arial" charset="0"/>
              </a:rPr>
              <a:t>Tampone di lisi</a:t>
            </a:r>
            <a:r>
              <a:rPr lang="it-IT" sz="1400" dirty="0">
                <a:latin typeface="Arial" charset="0"/>
              </a:rPr>
              <a:t> (SDS, EDTA) 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- </a:t>
            </a:r>
            <a:r>
              <a:rPr lang="it-IT" sz="1400" u="sng" dirty="0">
                <a:latin typeface="Arial" charset="0"/>
              </a:rPr>
              <a:t>Proteinasi K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- incubazione a 55°C e inattivazione Proteinasi K a 100°C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- </a:t>
            </a:r>
            <a:r>
              <a:rPr lang="it-IT" sz="1400" u="sng" dirty="0">
                <a:latin typeface="Arial" charset="0"/>
              </a:rPr>
              <a:t>SDS</a:t>
            </a:r>
          </a:p>
          <a:p>
            <a:pPr marL="457200" indent="-457200"/>
            <a:endParaRPr lang="it-IT" sz="1400" dirty="0"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Purificazione DNA</a:t>
            </a:r>
          </a:p>
          <a:p>
            <a:pPr marL="457200" indent="-457200"/>
            <a:r>
              <a:rPr lang="it-IT" sz="2000" dirty="0">
                <a:latin typeface="Arial" charset="0"/>
              </a:rPr>
              <a:t>	</a:t>
            </a:r>
            <a:r>
              <a:rPr lang="it-IT" sz="1400" dirty="0">
                <a:latin typeface="Arial" charset="0"/>
              </a:rPr>
              <a:t>-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1400" u="sng" dirty="0" err="1">
                <a:latin typeface="Arial" charset="0"/>
              </a:rPr>
              <a:t>NaCl</a:t>
            </a:r>
            <a:r>
              <a:rPr lang="it-IT" sz="1400" u="sng" dirty="0">
                <a:latin typeface="Arial" charset="0"/>
              </a:rPr>
              <a:t> saturo</a:t>
            </a:r>
            <a:r>
              <a:rPr lang="it-IT" sz="1400" dirty="0">
                <a:latin typeface="Arial" charset="0"/>
              </a:rPr>
              <a:t> per il </a:t>
            </a:r>
            <a:r>
              <a:rPr lang="it-IT" sz="1400" dirty="0" err="1">
                <a:latin typeface="Arial" charset="0"/>
              </a:rPr>
              <a:t>salting-out</a:t>
            </a:r>
            <a:endParaRPr lang="it-IT" sz="1400" dirty="0">
              <a:latin typeface="Arial" charset="0"/>
            </a:endParaRPr>
          </a:p>
          <a:p>
            <a:pPr marL="457200" indent="-457200"/>
            <a:r>
              <a:rPr lang="it-IT" sz="1400" dirty="0">
                <a:latin typeface="Arial" charset="0"/>
              </a:rPr>
              <a:t>	- </a:t>
            </a:r>
            <a:r>
              <a:rPr lang="it-IT" sz="1400" u="sng" dirty="0">
                <a:latin typeface="Arial" charset="0"/>
              </a:rPr>
              <a:t>Cloroformio</a:t>
            </a:r>
          </a:p>
          <a:p>
            <a:pPr marL="457200" indent="-457200"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	- Centrifugazione</a:t>
            </a:r>
          </a:p>
          <a:p>
            <a:pPr marL="457200" indent="-457200"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	- 3 fasi: -fase acquosa contenente DNA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	    -interfaccia contenente proteine denaturate 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	    -fase organica contenente i lipidi</a:t>
            </a:r>
          </a:p>
          <a:p>
            <a:pPr marL="457200" indent="-457200"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	- Prelevare la fase acquosa superiore</a:t>
            </a:r>
          </a:p>
          <a:p>
            <a:pPr marL="457200" indent="-457200">
              <a:lnSpc>
                <a:spcPct val="120000"/>
              </a:lnSpc>
            </a:pPr>
            <a:endParaRPr lang="it-IT" sz="1400" dirty="0"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Precipitazione DNA</a:t>
            </a:r>
          </a:p>
          <a:p>
            <a:r>
              <a:rPr lang="it-IT" sz="1600" b="1" dirty="0">
                <a:latin typeface="Arial" charset="0"/>
              </a:rPr>
              <a:t>     </a:t>
            </a:r>
            <a:r>
              <a:rPr lang="it-IT" sz="1400" dirty="0">
                <a:latin typeface="Arial" charset="0"/>
              </a:rPr>
              <a:t>-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400" u="sng" dirty="0" err="1">
                <a:latin typeface="Arial" charset="0"/>
              </a:rPr>
              <a:t>Isopropanolo</a:t>
            </a:r>
            <a:r>
              <a:rPr lang="it-IT" sz="1400" dirty="0">
                <a:latin typeface="Arial" charset="0"/>
              </a:rPr>
              <a:t>: precipitazione DNA (formazione flocculo)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Centrifugazione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- 2 lavaggi </a:t>
            </a:r>
            <a:r>
              <a:rPr lang="it-IT" sz="1400" dirty="0" err="1">
                <a:latin typeface="Arial" charset="0"/>
              </a:rPr>
              <a:t>pellet</a:t>
            </a:r>
            <a:r>
              <a:rPr lang="it-IT" sz="1400" dirty="0">
                <a:latin typeface="Arial" charset="0"/>
              </a:rPr>
              <a:t> con </a:t>
            </a:r>
            <a:r>
              <a:rPr lang="it-IT" sz="1400" u="sng" dirty="0">
                <a:latin typeface="Arial" charset="0"/>
              </a:rPr>
              <a:t>etanolo 70 %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Evaporazione etanolo a provetta aperta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</a:t>
            </a:r>
            <a:r>
              <a:rPr lang="it-IT" sz="1400" dirty="0" err="1">
                <a:latin typeface="Arial" charset="0"/>
              </a:rPr>
              <a:t>Risospensione</a:t>
            </a:r>
            <a:r>
              <a:rPr lang="it-IT" sz="1400" dirty="0">
                <a:latin typeface="Arial" charset="0"/>
              </a:rPr>
              <a:t> in </a:t>
            </a:r>
            <a:r>
              <a:rPr lang="it-IT" sz="1400" u="sng" dirty="0">
                <a:latin typeface="Arial" charset="0"/>
              </a:rPr>
              <a:t>H</a:t>
            </a:r>
            <a:r>
              <a:rPr lang="it-IT" sz="1400" u="sng" baseline="-25000" dirty="0">
                <a:latin typeface="Arial" charset="0"/>
              </a:rPr>
              <a:t>2</a:t>
            </a:r>
            <a:r>
              <a:rPr lang="it-IT" sz="1400" u="sng" dirty="0">
                <a:latin typeface="Arial" charset="0"/>
              </a:rPr>
              <a:t>O </a:t>
            </a:r>
            <a:r>
              <a:rPr lang="it-IT" sz="1400" u="sng" dirty="0" err="1">
                <a:latin typeface="Arial" charset="0"/>
              </a:rPr>
              <a:t>milliQ</a:t>
            </a:r>
            <a:endParaRPr lang="it-IT" sz="1400" u="sng" dirty="0">
              <a:latin typeface="Arial" charset="0"/>
            </a:endParaRPr>
          </a:p>
          <a:p>
            <a:pPr marL="457200" indent="-457200">
              <a:lnSpc>
                <a:spcPct val="120000"/>
              </a:lnSpc>
            </a:pPr>
            <a:endParaRPr lang="it-IT" sz="1400" dirty="0">
              <a:latin typeface="Arial" charset="0"/>
            </a:endParaRPr>
          </a:p>
          <a:p>
            <a:pPr marL="457200" indent="-457200">
              <a:buFontTx/>
              <a:buChar char="-"/>
            </a:pPr>
            <a:endParaRPr lang="en-US" sz="2000" dirty="0">
              <a:latin typeface="Arial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467244" y="2714620"/>
            <a:ext cx="2819400" cy="1954212"/>
            <a:chOff x="4071934" y="3071810"/>
            <a:chExt cx="2819400" cy="1954212"/>
          </a:xfrm>
        </p:grpSpPr>
        <p:pic>
          <p:nvPicPr>
            <p:cNvPr id="23560" name="Picture 8" descr="D:\Documenti\Renata\Didattica 300902\solventi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519734" y="3071810"/>
              <a:ext cx="1371600" cy="195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Line 18"/>
            <p:cNvSpPr>
              <a:spLocks noChangeShapeType="1"/>
            </p:cNvSpPr>
            <p:nvPr/>
          </p:nvSpPr>
          <p:spPr bwMode="auto">
            <a:xfrm flipV="1">
              <a:off x="4071934" y="3643314"/>
              <a:ext cx="1447800" cy="346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2" name="Line 20"/>
            <p:cNvSpPr>
              <a:spLocks noChangeShapeType="1"/>
            </p:cNvSpPr>
            <p:nvPr/>
          </p:nvSpPr>
          <p:spPr bwMode="auto">
            <a:xfrm flipH="1">
              <a:off x="5143504" y="4197347"/>
              <a:ext cx="376230" cy="26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3" name="Line 21"/>
            <p:cNvSpPr>
              <a:spLocks noChangeShapeType="1"/>
            </p:cNvSpPr>
            <p:nvPr/>
          </p:nvSpPr>
          <p:spPr bwMode="auto">
            <a:xfrm>
              <a:off x="4286248" y="4500570"/>
              <a:ext cx="1233486" cy="144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79595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1091</Words>
  <Application>Microsoft Macintosh PowerPoint</Application>
  <PresentationFormat>On-screen Show (4:3)</PresentationFormat>
  <Paragraphs>167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Verdana</vt:lpstr>
      <vt:lpstr>Wingdings</vt:lpstr>
      <vt:lpstr>Tema di Office</vt:lpstr>
      <vt:lpstr>Macintosh%20HD:Users:stefania:Stefania:Didattica:2012-2013:OtticaOptometria:EsercitazioniOTT:GUIDAEsercitazioneOTT22-23Genn2013.docx!OLE_LINK1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Università di Padova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Stefania Bortoluzzi</dc:creator>
  <cp:keywords/>
  <dc:description/>
  <cp:lastModifiedBy>Microsoft Office User</cp:lastModifiedBy>
  <cp:revision>30</cp:revision>
  <dcterms:created xsi:type="dcterms:W3CDTF">2013-01-15T09:00:35Z</dcterms:created>
  <dcterms:modified xsi:type="dcterms:W3CDTF">2022-01-10T10:19:50Z</dcterms:modified>
  <cp:category/>
</cp:coreProperties>
</file>