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9" r:id="rId2"/>
    <p:sldId id="257" r:id="rId3"/>
    <p:sldId id="260" r:id="rId4"/>
    <p:sldId id="258" r:id="rId5"/>
    <p:sldId id="265" r:id="rId6"/>
    <p:sldId id="262" r:id="rId7"/>
    <p:sldId id="263" r:id="rId8"/>
    <p:sldId id="271" r:id="rId9"/>
    <p:sldId id="270" r:id="rId10"/>
    <p:sldId id="267" r:id="rId11"/>
    <p:sldId id="264" r:id="rId12"/>
    <p:sldId id="266" r:id="rId13"/>
    <p:sldId id="261" r:id="rId14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87A4"/>
    <a:srgbClr val="AFAE65"/>
    <a:srgbClr val="C95C35"/>
    <a:srgbClr val="53ACDB"/>
    <a:srgbClr val="76D6FF"/>
    <a:srgbClr val="73FD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50000"/>
    <p:restoredTop sz="93941"/>
  </p:normalViewPr>
  <p:slideViewPr>
    <p:cSldViewPr>
      <p:cViewPr varScale="1">
        <p:scale>
          <a:sx n="123" d="100"/>
          <a:sy n="123" d="100"/>
        </p:scale>
        <p:origin x="2856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72BD35E-E420-DF40-9942-156FEE3A6F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C6CE20E-7CA2-2840-A50D-EA0E89DD6D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136F651-9866-B046-A4CB-B9C3C7FE63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B1E365-02A1-0E4C-900B-8409232EDEB8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811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72BD35E-E420-DF40-9942-156FEE3A6F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C6CE20E-7CA2-2840-A50D-EA0E89DD6D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136F651-9866-B046-A4CB-B9C3C7FE63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734533-7096-5D46-B3C7-171A4B7A2B7A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1753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72BD35E-E420-DF40-9942-156FEE3A6F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C6CE20E-7CA2-2840-A50D-EA0E89DD6D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136F651-9866-B046-A4CB-B9C3C7FE63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587C62-A170-A843-B132-3EC8EAA3ED10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5763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72BD35E-E420-DF40-9942-156FEE3A6F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C6CE20E-7CA2-2840-A50D-EA0E89DD6D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136F651-9866-B046-A4CB-B9C3C7FE63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EE4E51-FCB7-584E-AF34-E4D69B59DA98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8533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72BD35E-E420-DF40-9942-156FEE3A6F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C6CE20E-7CA2-2840-A50D-EA0E89DD6D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136F651-9866-B046-A4CB-B9C3C7FE63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5A3F54-7669-6A4F-B373-2A57E62427B8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4251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2BD35E-E420-DF40-9942-156FEE3A6F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6CE20E-7CA2-2840-A50D-EA0E89DD6D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36F651-9866-B046-A4CB-B9C3C7FE63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487BBA-929F-1642-B956-90DE1BE6C202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0887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72BD35E-E420-DF40-9942-156FEE3A6F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C6CE20E-7CA2-2840-A50D-EA0E89DD6D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136F651-9866-B046-A4CB-B9C3C7FE63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F5BE87-5946-6B49-884D-A2A4061B07CE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2155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72BD35E-E420-DF40-9942-156FEE3A6F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C6CE20E-7CA2-2840-A50D-EA0E89DD6D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136F651-9866-B046-A4CB-B9C3C7FE63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040D67-331E-E846-AEBD-94BBEC87AA55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1980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72BD35E-E420-DF40-9942-156FEE3A6F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C6CE20E-7CA2-2840-A50D-EA0E89DD6D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136F651-9866-B046-A4CB-B9C3C7FE63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E0E269-7A0D-4144-9D76-59A2EF7652E4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5855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2BD35E-E420-DF40-9942-156FEE3A6F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6CE20E-7CA2-2840-A50D-EA0E89DD6D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36F651-9866-B046-A4CB-B9C3C7FE63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2F3B66-7EC0-664D-8C08-90C4BE2BBC32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015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2BD35E-E420-DF40-9942-156FEE3A6F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6CE20E-7CA2-2840-A50D-EA0E89DD6D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36F651-9866-B046-A4CB-B9C3C7FE63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9CC4EC-780E-6949-B896-84A2331FB560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1217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72BD35E-E420-DF40-9942-156FEE3A6FD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C6CE20E-7CA2-2840-A50D-EA0E89DD6D1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136F651-9866-B046-A4CB-B9C3C7FE638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079FA1CF-5F6A-7E4F-A534-D73879BDC2F3}" type="slidenum">
              <a:rPr lang="it-IT"/>
              <a:pPr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charset="0"/>
          <a:cs typeface="Arial" pitchFamily="-10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charset="0"/>
          <a:cs typeface="Arial" pitchFamily="-10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charset="0"/>
          <a:cs typeface="Arial" pitchFamily="-10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charset="0"/>
          <a:cs typeface="Arial" pitchFamily="-10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Arial" pitchFamily="-108" charset="0"/>
          <a:cs typeface="Arial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Arial" pitchFamily="-108" charset="0"/>
          <a:cs typeface="Arial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Arial" pitchFamily="-108" charset="0"/>
          <a:cs typeface="Arial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Arial" pitchFamily="-108" charset="0"/>
          <a:cs typeface="Arial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ibs.it/libri/editori/zanichelli" TargetMode="External"/><Relationship Id="rId4" Type="http://schemas.openxmlformats.org/officeDocument/2006/relationships/hyperlink" Target="https://www.ibs.it/libri/autori/daniel-l.-hartl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ibs.it/libri/editori/zanichelli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ibs.it/libri/editori/edises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ibs.it/libri/editori/piccin--nuova-libraria" TargetMode="External"/><Relationship Id="rId4" Type="http://schemas.openxmlformats.org/officeDocument/2006/relationships/hyperlink" Target="https://www.ibs.it/libri/autori/peter-h.-raven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850900"/>
            <a:ext cx="8785225" cy="5530850"/>
          </a:xfrm>
        </p:spPr>
        <p:txBody>
          <a:bodyPr/>
          <a:lstStyle/>
          <a:p>
            <a:pPr algn="l" eaLnBrk="1" hangingPunct="1"/>
            <a:br>
              <a:rPr lang="it-IT" sz="1200" i="1" dirty="0">
                <a:latin typeface="Arial" charset="0"/>
                <a:cs typeface="Arial" charset="0"/>
              </a:rPr>
            </a:br>
            <a:r>
              <a:rPr lang="it-IT" sz="4800" b="1" dirty="0">
                <a:solidFill>
                  <a:srgbClr val="980000"/>
                </a:solidFill>
                <a:latin typeface="Arial" charset="0"/>
                <a:cs typeface="Arial" charset="0"/>
              </a:rPr>
              <a:t>CORSO DI BIOLOGIA</a:t>
            </a:r>
            <a:r>
              <a:rPr lang="it-IT" sz="4800" b="1" dirty="0">
                <a:latin typeface="Arial" charset="0"/>
                <a:cs typeface="Arial" charset="0"/>
              </a:rPr>
              <a:t> 8CFU</a:t>
            </a:r>
            <a:br>
              <a:rPr lang="it-IT" sz="2400" b="1" i="1" dirty="0">
                <a:latin typeface="Arial" charset="0"/>
                <a:cs typeface="Arial" charset="0"/>
              </a:rPr>
            </a:br>
            <a:r>
              <a:rPr lang="it-IT" sz="4000" i="1" dirty="0">
                <a:latin typeface="Arial" charset="0"/>
                <a:cs typeface="Arial" charset="0"/>
              </a:rPr>
              <a:t>Due parti:</a:t>
            </a:r>
            <a:br>
              <a:rPr lang="it-IT" sz="4000" i="1" dirty="0">
                <a:latin typeface="Arial" charset="0"/>
                <a:cs typeface="Arial" charset="0"/>
              </a:rPr>
            </a:br>
            <a:r>
              <a:rPr lang="it-IT" sz="4000" i="1" dirty="0">
                <a:solidFill>
                  <a:srgbClr val="0000FF"/>
                </a:solidFill>
                <a:latin typeface="Arial" charset="0"/>
                <a:cs typeface="Arial" charset="0"/>
              </a:rPr>
              <a:t>- Biologia e istologia (5 CFU; 40F) + laboratori (1CFU; 16L)</a:t>
            </a:r>
            <a:br>
              <a:rPr lang="it-IT" sz="4000" i="1" dirty="0">
                <a:solidFill>
                  <a:srgbClr val="0000FF"/>
                </a:solidFill>
                <a:latin typeface="Arial" charset="0"/>
                <a:cs typeface="Arial" charset="0"/>
              </a:rPr>
            </a:br>
            <a:r>
              <a:rPr lang="it-IT" sz="4000" i="1" dirty="0">
                <a:solidFill>
                  <a:srgbClr val="0000FF"/>
                </a:solidFill>
                <a:latin typeface="Arial" charset="0"/>
                <a:cs typeface="Arial" charset="0"/>
                <a:sym typeface="Wingdings" charset="0"/>
              </a:rPr>
              <a:t> </a:t>
            </a:r>
            <a:r>
              <a:rPr lang="it-IT" sz="4000" i="1" dirty="0">
                <a:solidFill>
                  <a:srgbClr val="0000FF"/>
                </a:solidFill>
                <a:latin typeface="Arial" charset="0"/>
                <a:cs typeface="Arial" charset="0"/>
              </a:rPr>
              <a:t>Prof. Stefania </a:t>
            </a:r>
            <a:r>
              <a:rPr lang="it-IT" sz="4000" i="1" dirty="0" err="1">
                <a:solidFill>
                  <a:srgbClr val="0000FF"/>
                </a:solidFill>
                <a:latin typeface="Arial" charset="0"/>
                <a:cs typeface="Arial" charset="0"/>
              </a:rPr>
              <a:t>Bortoluzzi</a:t>
            </a:r>
            <a:r>
              <a:rPr lang="it-IT" sz="4000" i="1" dirty="0">
                <a:solidFill>
                  <a:srgbClr val="0000FF"/>
                </a:solidFill>
                <a:latin typeface="Arial" charset="0"/>
                <a:cs typeface="Arial" charset="0"/>
              </a:rPr>
              <a:t> (responsabile)</a:t>
            </a:r>
            <a:br>
              <a:rPr lang="it-IT" sz="4000" i="1" dirty="0">
                <a:latin typeface="Arial" charset="0"/>
                <a:cs typeface="Arial" charset="0"/>
              </a:rPr>
            </a:br>
            <a:r>
              <a:rPr lang="it-IT" sz="4000" i="1" dirty="0">
                <a:solidFill>
                  <a:srgbClr val="008000"/>
                </a:solidFill>
                <a:latin typeface="Arial" charset="0"/>
                <a:cs typeface="Arial" charset="0"/>
              </a:rPr>
              <a:t>- Microbiologia (2 CFU, 16F) </a:t>
            </a:r>
            <a:br>
              <a:rPr lang="it-IT" sz="4000" i="1" dirty="0">
                <a:solidFill>
                  <a:srgbClr val="008000"/>
                </a:solidFill>
                <a:latin typeface="Arial" charset="0"/>
                <a:cs typeface="Arial" charset="0"/>
              </a:rPr>
            </a:br>
            <a:r>
              <a:rPr lang="it-IT" sz="4000" i="1" dirty="0">
                <a:solidFill>
                  <a:srgbClr val="008000"/>
                </a:solidFill>
                <a:latin typeface="Arial" charset="0"/>
                <a:cs typeface="Arial" charset="0"/>
                <a:sym typeface="Wingdings" charset="0"/>
              </a:rPr>
              <a:t></a:t>
            </a:r>
            <a:r>
              <a:rPr lang="it-IT" sz="4000" i="1" dirty="0">
                <a:solidFill>
                  <a:srgbClr val="008000"/>
                </a:solidFill>
                <a:latin typeface="Arial" charset="0"/>
                <a:cs typeface="Arial" charset="0"/>
              </a:rPr>
              <a:t>Prof. Roberta Provvedi </a:t>
            </a:r>
            <a:br>
              <a:rPr lang="it-IT" sz="4000" i="1" dirty="0">
                <a:solidFill>
                  <a:srgbClr val="008000"/>
                </a:solidFill>
                <a:latin typeface="Arial" charset="0"/>
                <a:cs typeface="Arial" charset="0"/>
              </a:rPr>
            </a:br>
            <a:r>
              <a:rPr lang="it-IT" sz="4000" i="1" dirty="0">
                <a:solidFill>
                  <a:srgbClr val="008000"/>
                </a:solidFill>
                <a:latin typeface="Arial" charset="0"/>
                <a:cs typeface="Arial" charset="0"/>
              </a:rPr>
              <a:t> (inizia mar 25 ott.)</a:t>
            </a:r>
            <a:endParaRPr lang="it-IT" sz="2800" b="1" dirty="0">
              <a:solidFill>
                <a:srgbClr val="008000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13314" name="Object 2"/>
          <p:cNvGraphicFramePr>
            <a:graphicFrameLocks noChangeAspect="1"/>
          </p:cNvGraphicFramePr>
          <p:nvPr/>
        </p:nvGraphicFramePr>
        <p:xfrm>
          <a:off x="-22225" y="23813"/>
          <a:ext cx="6651625" cy="357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0" imgH="0" progId="CorelDRAW.Graphic.11">
                  <p:embed/>
                </p:oleObj>
              </mc:Choice>
              <mc:Fallback>
                <p:oleObj name="CorelDRAW" r:id="rId2" imgW="0" imgH="0" progId="CorelDRAW.Graphic.11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2225" y="23813"/>
                        <a:ext cx="6651625" cy="357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9050">
                            <a:solidFill>
                              <a:srgbClr val="66CC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31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>
            <a:extLst>
              <a:ext uri="{FF2B5EF4-FFF2-40B4-BE49-F238E27FC236}">
                <a16:creationId xmlns:a16="http://schemas.microsoft.com/office/drawing/2014/main" id="{5A88D47F-3094-954E-BD76-D53DD89509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828800"/>
            <a:ext cx="8229600" cy="4953000"/>
          </a:xfrm>
          <a:prstGeom prst="rect">
            <a:avLst/>
          </a:prstGeom>
          <a:solidFill>
            <a:srgbClr val="53ACDB">
              <a:alpha val="47059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>
              <a:cs typeface="Arial" charset="0"/>
            </a:endParaRPr>
          </a:p>
        </p:txBody>
      </p:sp>
      <p:sp>
        <p:nvSpPr>
          <p:cNvPr id="21505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811213"/>
            <a:ext cx="7848600" cy="865187"/>
          </a:xfrm>
        </p:spPr>
        <p:txBody>
          <a:bodyPr/>
          <a:lstStyle/>
          <a:p>
            <a:pPr eaLnBrk="1" hangingPunct="1"/>
            <a:r>
              <a:rPr lang="it-IT" sz="3200" b="1">
                <a:solidFill>
                  <a:srgbClr val="980000"/>
                </a:solidFill>
                <a:latin typeface="Arial" charset="0"/>
                <a:cs typeface="Arial" charset="0"/>
              </a:rPr>
              <a:t>CORSO DI BIOLOGIA</a:t>
            </a:r>
            <a:br>
              <a:rPr lang="it-IT" sz="3200" b="1">
                <a:solidFill>
                  <a:srgbClr val="194B19"/>
                </a:solidFill>
                <a:latin typeface="Arial" charset="0"/>
                <a:cs typeface="Arial" charset="0"/>
              </a:rPr>
            </a:br>
            <a:r>
              <a:rPr lang="it-IT" sz="3200" b="1" i="1">
                <a:latin typeface="Arial" charset="0"/>
                <a:cs typeface="Arial" charset="0"/>
              </a:rPr>
              <a:t>TESTI CONSIGLIATI</a:t>
            </a:r>
            <a:endParaRPr lang="it-IT" sz="3200" b="1">
              <a:latin typeface="Arial" charset="0"/>
              <a:cs typeface="Arial" charset="0"/>
            </a:endParaRPr>
          </a:p>
        </p:txBody>
      </p:sp>
      <p:sp>
        <p:nvSpPr>
          <p:cNvPr id="21506" name="Text Box 4"/>
          <p:cNvSpPr txBox="1">
            <a:spLocks noChangeArrowheads="1"/>
          </p:cNvSpPr>
          <p:nvPr/>
        </p:nvSpPr>
        <p:spPr bwMode="auto">
          <a:xfrm>
            <a:off x="838200" y="1905000"/>
            <a:ext cx="7772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endParaRPr lang="en-US" sz="2000">
              <a:solidFill>
                <a:schemeClr val="accent2"/>
              </a:solidFill>
              <a:latin typeface="Verdana" charset="0"/>
            </a:endParaRPr>
          </a:p>
          <a:p>
            <a:pPr algn="ctr"/>
            <a:endParaRPr lang="en-US" sz="2400">
              <a:latin typeface="Times" charset="0"/>
            </a:endParaRPr>
          </a:p>
        </p:txBody>
      </p:sp>
      <p:pic>
        <p:nvPicPr>
          <p:cNvPr id="2150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38FFECD-A3DD-3F45-AB99-4BDD61562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1905000"/>
            <a:ext cx="3403600" cy="4808116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D69F1E95-EBED-9D41-88D9-BA33A88DF5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032" y="2677562"/>
            <a:ext cx="4032448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Biologia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Come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funziona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la vita. Cellule.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Genetica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Con e-book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di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4"/>
              </a:rPr>
              <a:t>Daniel L. Hartl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et 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5"/>
              </a:rPr>
              <a:t>Zanichelli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" name="AutoShape 2" descr="Condividi">
            <a:extLst>
              <a:ext uri="{FF2B5EF4-FFF2-40B4-BE49-F238E27FC236}">
                <a16:creationId xmlns:a16="http://schemas.microsoft.com/office/drawing/2014/main" id="{FCF89314-3274-AA44-9420-24DF3536FC5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2075" y="-4032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811213"/>
            <a:ext cx="7848600" cy="865187"/>
          </a:xfrm>
        </p:spPr>
        <p:txBody>
          <a:bodyPr/>
          <a:lstStyle/>
          <a:p>
            <a:pPr eaLnBrk="1" hangingPunct="1"/>
            <a:r>
              <a:rPr lang="it-IT" sz="3200" b="1">
                <a:solidFill>
                  <a:srgbClr val="980000"/>
                </a:solidFill>
                <a:latin typeface="Arial" charset="0"/>
                <a:cs typeface="Arial" charset="0"/>
              </a:rPr>
              <a:t>CORSO DI BIOLOGIA</a:t>
            </a:r>
            <a:br>
              <a:rPr lang="it-IT" sz="3200" b="1">
                <a:solidFill>
                  <a:srgbClr val="194B19"/>
                </a:solidFill>
                <a:latin typeface="Arial" charset="0"/>
                <a:cs typeface="Arial" charset="0"/>
              </a:rPr>
            </a:br>
            <a:r>
              <a:rPr lang="it-IT" sz="3200" b="1" i="1">
                <a:latin typeface="Arial" charset="0"/>
                <a:cs typeface="Arial" charset="0"/>
              </a:rPr>
              <a:t>TESTI CONSIGLIATI</a:t>
            </a:r>
            <a:endParaRPr lang="it-IT" sz="3200" b="1">
              <a:latin typeface="Arial" charset="0"/>
              <a:cs typeface="Arial" charset="0"/>
            </a:endParaRPr>
          </a:p>
        </p:txBody>
      </p:sp>
      <p:sp>
        <p:nvSpPr>
          <p:cNvPr id="22530" name="Text Box 4"/>
          <p:cNvSpPr txBox="1">
            <a:spLocks noChangeArrowheads="1"/>
          </p:cNvSpPr>
          <p:nvPr/>
        </p:nvSpPr>
        <p:spPr bwMode="auto">
          <a:xfrm>
            <a:off x="3744913" y="2198688"/>
            <a:ext cx="43973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2000">
                <a:solidFill>
                  <a:srgbClr val="FF0000"/>
                </a:solidFill>
                <a:latin typeface="Verdana" charset="0"/>
              </a:rPr>
              <a:t> 	</a:t>
            </a:r>
          </a:p>
          <a:p>
            <a:r>
              <a:rPr lang="en-US" sz="2000">
                <a:solidFill>
                  <a:srgbClr val="FF0000"/>
                </a:solidFill>
                <a:latin typeface="Verdana" charset="0"/>
              </a:rPr>
              <a:t>EdiSES Edizioni Scientifiche ed Universitarie </a:t>
            </a:r>
            <a:endParaRPr lang="en-US" sz="2400">
              <a:solidFill>
                <a:srgbClr val="FF0000"/>
              </a:solidFill>
              <a:latin typeface="Times" charset="0"/>
            </a:endParaRPr>
          </a:p>
        </p:txBody>
      </p:sp>
      <p:pic>
        <p:nvPicPr>
          <p:cNvPr id="2253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2354263"/>
            <a:ext cx="3240087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Immagine 2" descr="Picture 11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408363"/>
            <a:ext cx="2743200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811213"/>
            <a:ext cx="7848600" cy="865187"/>
          </a:xfrm>
        </p:spPr>
        <p:txBody>
          <a:bodyPr/>
          <a:lstStyle/>
          <a:p>
            <a:pPr eaLnBrk="1" hangingPunct="1"/>
            <a:r>
              <a:rPr lang="it-IT" sz="3200" b="1">
                <a:solidFill>
                  <a:srgbClr val="980000"/>
                </a:solidFill>
                <a:latin typeface="Arial" charset="0"/>
                <a:cs typeface="Arial" charset="0"/>
              </a:rPr>
              <a:t>CORSO DI BIOLOGIA</a:t>
            </a:r>
            <a:br>
              <a:rPr lang="it-IT" sz="3200" b="1">
                <a:solidFill>
                  <a:srgbClr val="194B19"/>
                </a:solidFill>
                <a:latin typeface="Arial" charset="0"/>
                <a:cs typeface="Arial" charset="0"/>
              </a:rPr>
            </a:br>
            <a:r>
              <a:rPr lang="it-IT" sz="3200" b="1" i="1">
                <a:latin typeface="Arial" charset="0"/>
                <a:cs typeface="Arial" charset="0"/>
              </a:rPr>
              <a:t>TESTI CONSIGLIATI</a:t>
            </a:r>
            <a:endParaRPr lang="it-IT" sz="3200" b="1">
              <a:latin typeface="Arial" charset="0"/>
              <a:cs typeface="Arial" charset="0"/>
            </a:endParaRPr>
          </a:p>
        </p:txBody>
      </p:sp>
      <p:sp>
        <p:nvSpPr>
          <p:cNvPr id="23554" name="Text Box 4"/>
          <p:cNvSpPr txBox="1">
            <a:spLocks noChangeArrowheads="1"/>
          </p:cNvSpPr>
          <p:nvPr/>
        </p:nvSpPr>
        <p:spPr bwMode="auto">
          <a:xfrm>
            <a:off x="838200" y="1905000"/>
            <a:ext cx="7772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endParaRPr lang="en-US" sz="2000">
              <a:solidFill>
                <a:schemeClr val="accent2"/>
              </a:solidFill>
              <a:latin typeface="Verdana" charset="0"/>
            </a:endParaRPr>
          </a:p>
          <a:p>
            <a:pPr algn="ctr"/>
            <a:endParaRPr lang="en-US" sz="2400">
              <a:latin typeface="Times" charset="0"/>
            </a:endParaRPr>
          </a:p>
        </p:txBody>
      </p:sp>
      <p:pic>
        <p:nvPicPr>
          <p:cNvPr id="2355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15C852E1-4476-2A45-8F02-7F199F1B61BC}"/>
              </a:ext>
            </a:extLst>
          </p:cNvPr>
          <p:cNvSpPr/>
          <p:nvPr/>
        </p:nvSpPr>
        <p:spPr>
          <a:xfrm>
            <a:off x="7772400" y="5562600"/>
            <a:ext cx="1371600" cy="381000"/>
          </a:xfrm>
          <a:prstGeom prst="rect">
            <a:avLst/>
          </a:prstGeom>
          <a:solidFill>
            <a:srgbClr val="F8FC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23557" name="Immagine 11" descr="Picture 4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905000"/>
            <a:ext cx="658177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Immagine 10" descr="Picture 4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962400"/>
            <a:ext cx="6934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Rectangle 4"/>
          <p:cNvSpPr>
            <a:spLocks noGrp="1" noChangeArrowheads="1"/>
          </p:cNvSpPr>
          <p:nvPr>
            <p:ph type="title"/>
          </p:nvPr>
        </p:nvSpPr>
        <p:spPr>
          <a:xfrm>
            <a:off x="827088" y="1700213"/>
            <a:ext cx="7848600" cy="3313112"/>
          </a:xfrm>
        </p:spPr>
        <p:txBody>
          <a:bodyPr/>
          <a:lstStyle/>
          <a:p>
            <a:pPr algn="l" eaLnBrk="1" hangingPunct="1"/>
            <a:r>
              <a:rPr lang="it-IT" sz="3200" b="1">
                <a:solidFill>
                  <a:srgbClr val="980000"/>
                </a:solidFill>
                <a:latin typeface="Arial" charset="0"/>
                <a:cs typeface="Arial" charset="0"/>
              </a:rPr>
              <a:t>CORSO DI BIOLOGIA</a:t>
            </a:r>
            <a:br>
              <a:rPr lang="it-IT" sz="3200" b="1">
                <a:latin typeface="Arial" charset="0"/>
                <a:cs typeface="Arial" charset="0"/>
              </a:rPr>
            </a:br>
            <a:br>
              <a:rPr lang="it-IT" sz="3200" b="1">
                <a:latin typeface="Arial" charset="0"/>
                <a:cs typeface="Arial" charset="0"/>
              </a:rPr>
            </a:br>
            <a:r>
              <a:rPr lang="it-IT" sz="3200" b="1">
                <a:latin typeface="Arial" charset="0"/>
                <a:cs typeface="Arial" charset="0"/>
              </a:rPr>
              <a:t>Esame finale:</a:t>
            </a:r>
            <a:br>
              <a:rPr lang="it-IT" sz="3200" b="1">
                <a:latin typeface="Arial" charset="0"/>
                <a:cs typeface="Arial" charset="0"/>
              </a:rPr>
            </a:br>
            <a:r>
              <a:rPr lang="it-IT" sz="3200" b="1">
                <a:latin typeface="Arial" charset="0"/>
                <a:cs typeface="Arial" charset="0"/>
              </a:rPr>
              <a:t>Verifica scritta contenente domande a risposta aperta e test a risposta multipla</a:t>
            </a:r>
            <a:br>
              <a:rPr lang="it-IT" sz="3200" b="1">
                <a:latin typeface="Arial" charset="0"/>
                <a:cs typeface="Arial" charset="0"/>
              </a:rPr>
            </a:br>
            <a:br>
              <a:rPr lang="it-IT" sz="3200" b="1">
                <a:latin typeface="Arial" charset="0"/>
                <a:cs typeface="Arial" charset="0"/>
              </a:rPr>
            </a:br>
            <a:r>
              <a:rPr lang="it-IT" sz="3200" b="1">
                <a:latin typeface="Arial" charset="0"/>
                <a:cs typeface="Arial" charset="0"/>
              </a:rPr>
              <a:t>Un esame per ogni parte del corso</a:t>
            </a:r>
            <a:br>
              <a:rPr lang="it-IT" sz="3200" b="1">
                <a:latin typeface="Arial" charset="0"/>
                <a:cs typeface="Arial" charset="0"/>
              </a:rPr>
            </a:br>
            <a:r>
              <a:rPr lang="it-IT" sz="3200" b="1">
                <a:latin typeface="Arial" charset="0"/>
                <a:cs typeface="Arial" charset="0"/>
              </a:rPr>
              <a:t>Voto basato su media ponderata per CFU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850900"/>
            <a:ext cx="8642350" cy="5530850"/>
          </a:xfrm>
        </p:spPr>
        <p:txBody>
          <a:bodyPr/>
          <a:lstStyle/>
          <a:p>
            <a:pPr eaLnBrk="1" hangingPunct="1"/>
            <a:br>
              <a:rPr lang="it-IT" sz="1600" b="1" i="1" dirty="0">
                <a:solidFill>
                  <a:srgbClr val="000066"/>
                </a:solidFill>
                <a:latin typeface="Arial" charset="0"/>
                <a:cs typeface="Arial" charset="0"/>
              </a:rPr>
            </a:br>
            <a:br>
              <a:rPr lang="it-IT" sz="1600" i="1" dirty="0">
                <a:latin typeface="Arial" charset="0"/>
                <a:cs typeface="Arial" charset="0"/>
              </a:rPr>
            </a:br>
            <a:r>
              <a:rPr lang="it-IT" sz="3600" dirty="0">
                <a:latin typeface="Arial" charset="0"/>
                <a:cs typeface="Arial" charset="0"/>
              </a:rPr>
              <a:t>Laurea Triennale in Ottica e Optometria</a:t>
            </a:r>
            <a:br>
              <a:rPr lang="it-IT" sz="4000" dirty="0">
                <a:latin typeface="Arial" charset="0"/>
                <a:cs typeface="Arial" charset="0"/>
              </a:rPr>
            </a:br>
            <a:br>
              <a:rPr lang="it-IT" sz="4000" dirty="0">
                <a:latin typeface="Arial" charset="0"/>
                <a:cs typeface="Arial" charset="0"/>
              </a:rPr>
            </a:br>
            <a:r>
              <a:rPr lang="it-IT" sz="6000" b="1" dirty="0">
                <a:solidFill>
                  <a:srgbClr val="980000"/>
                </a:solidFill>
                <a:latin typeface="Arial" charset="0"/>
                <a:cs typeface="Arial" charset="0"/>
              </a:rPr>
              <a:t>CORSO DI BIOLOGIA</a:t>
            </a:r>
            <a:br>
              <a:rPr lang="it-IT" sz="6000" b="1" dirty="0">
                <a:latin typeface="Arial" charset="0"/>
                <a:cs typeface="Arial" charset="0"/>
              </a:rPr>
            </a:br>
            <a:br>
              <a:rPr lang="it-IT" sz="3200" b="1" i="1" dirty="0">
                <a:latin typeface="Arial" charset="0"/>
                <a:cs typeface="Arial" charset="0"/>
              </a:rPr>
            </a:br>
            <a:r>
              <a:rPr lang="it-IT" i="1" dirty="0">
                <a:latin typeface="Arial" charset="0"/>
                <a:cs typeface="Arial" charset="0"/>
              </a:rPr>
              <a:t>Prof. Stefania </a:t>
            </a:r>
            <a:r>
              <a:rPr lang="it-IT" i="1" dirty="0" err="1">
                <a:latin typeface="Arial" charset="0"/>
                <a:cs typeface="Arial" charset="0"/>
              </a:rPr>
              <a:t>Bortoluzzi</a:t>
            </a:r>
            <a:br>
              <a:rPr lang="it-IT" sz="3600" b="1" dirty="0">
                <a:latin typeface="Arial" charset="0"/>
                <a:cs typeface="Arial" charset="0"/>
              </a:rPr>
            </a:br>
            <a:br>
              <a:rPr lang="it-IT" sz="3600" b="1" dirty="0">
                <a:latin typeface="Arial" charset="0"/>
                <a:cs typeface="Arial" charset="0"/>
              </a:rPr>
            </a:br>
            <a:r>
              <a:rPr lang="it-IT" sz="2800" b="1" dirty="0">
                <a:latin typeface="Arial" charset="0"/>
                <a:cs typeface="Arial" charset="0"/>
              </a:rPr>
              <a:t>40 ore di lezione frontale</a:t>
            </a:r>
            <a:br>
              <a:rPr lang="it-IT" sz="2800" b="1" dirty="0">
                <a:latin typeface="Arial" charset="0"/>
                <a:cs typeface="Arial" charset="0"/>
              </a:rPr>
            </a:br>
            <a:r>
              <a:rPr lang="it-IT" sz="2800" b="1" dirty="0">
                <a:latin typeface="Arial" charset="0"/>
                <a:cs typeface="Arial" charset="0"/>
              </a:rPr>
              <a:t>16 ore di esercitazione</a:t>
            </a:r>
            <a:br>
              <a:rPr lang="it-IT" sz="2800" b="1" dirty="0">
                <a:latin typeface="Arial" charset="0"/>
                <a:cs typeface="Arial" charset="0"/>
              </a:rPr>
            </a:br>
            <a:br>
              <a:rPr lang="it-IT" sz="1100" b="1" dirty="0">
                <a:latin typeface="Arial" charset="0"/>
                <a:cs typeface="Arial" charset="0"/>
              </a:rPr>
            </a:br>
            <a:r>
              <a:rPr lang="it-IT" altLang="ja-JP" sz="2400" b="1" dirty="0">
                <a:solidFill>
                  <a:srgbClr val="000090"/>
                </a:solidFill>
                <a:latin typeface="Arial" charset="0"/>
                <a:cs typeface="Arial" charset="0"/>
              </a:rPr>
              <a:t>Aula P2B Paolotti</a:t>
            </a:r>
            <a:br>
              <a:rPr lang="it-IT" altLang="ja-JP" sz="2400" b="1" dirty="0">
                <a:solidFill>
                  <a:srgbClr val="000090"/>
                </a:solidFill>
                <a:latin typeface="Arial" charset="0"/>
                <a:cs typeface="Arial" charset="0"/>
              </a:rPr>
            </a:br>
            <a:r>
              <a:rPr lang="it-IT" altLang="ja-JP" sz="2400" b="1" dirty="0" err="1">
                <a:solidFill>
                  <a:srgbClr val="000090"/>
                </a:solidFill>
                <a:latin typeface="Arial" charset="0"/>
                <a:cs typeface="Arial" charset="0"/>
              </a:rPr>
              <a:t>Mercoledi’e</a:t>
            </a:r>
            <a:r>
              <a:rPr lang="it-IT" altLang="ja-JP" sz="2400" b="1" dirty="0">
                <a:solidFill>
                  <a:srgbClr val="000090"/>
                </a:solidFill>
                <a:latin typeface="Arial" charset="0"/>
                <a:cs typeface="Arial" charset="0"/>
              </a:rPr>
              <a:t> Giovedì 10:30-12:15 </a:t>
            </a:r>
            <a:br>
              <a:rPr lang="it-IT" altLang="ja-JP" sz="2400" b="1" dirty="0">
                <a:latin typeface="Arial" charset="0"/>
                <a:cs typeface="Arial" charset="0"/>
              </a:rPr>
            </a:br>
            <a:endParaRPr lang="it-IT" sz="2400" b="1" dirty="0">
              <a:latin typeface="Arial" charset="0"/>
              <a:cs typeface="Arial" charset="0"/>
            </a:endParaRPr>
          </a:p>
        </p:txBody>
      </p:sp>
      <p:graphicFrame>
        <p:nvGraphicFramePr>
          <p:cNvPr id="14338" name="Object 2"/>
          <p:cNvGraphicFramePr>
            <a:graphicFrameLocks noChangeAspect="1"/>
          </p:cNvGraphicFramePr>
          <p:nvPr/>
        </p:nvGraphicFramePr>
        <p:xfrm>
          <a:off x="-22225" y="23813"/>
          <a:ext cx="6651625" cy="357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0" imgH="0" progId="CorelDRAW.Graphic.11">
                  <p:embed/>
                </p:oleObj>
              </mc:Choice>
              <mc:Fallback>
                <p:oleObj name="CorelDRAW" r:id="rId2" imgW="0" imgH="0" progId="CorelDRAW.Graphic.11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2225" y="23813"/>
                        <a:ext cx="6651625" cy="357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9050">
                            <a:solidFill>
                              <a:srgbClr val="66CC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144000" cy="1216025"/>
          </a:xfrm>
          <a:solidFill>
            <a:srgbClr val="DDDDDD"/>
          </a:solidFill>
        </p:spPr>
        <p:txBody>
          <a:bodyPr/>
          <a:lstStyle/>
          <a:p>
            <a:pPr eaLnBrk="1" hangingPunct="1"/>
            <a:r>
              <a:rPr lang="it-IT" sz="1400" b="1">
                <a:solidFill>
                  <a:srgbClr val="980000"/>
                </a:solidFill>
                <a:latin typeface="Arial" charset="0"/>
                <a:cs typeface="Arial" charset="0"/>
              </a:rPr>
              <a:t>CORSO DI BIOLOGIA</a:t>
            </a:r>
            <a:br>
              <a:rPr lang="it-IT" sz="3200" b="1">
                <a:solidFill>
                  <a:srgbClr val="194B19"/>
                </a:solidFill>
                <a:latin typeface="Arial" charset="0"/>
                <a:cs typeface="Arial" charset="0"/>
              </a:rPr>
            </a:br>
            <a:r>
              <a:rPr lang="it-IT" sz="3200" b="1" i="1">
                <a:latin typeface="Arial" charset="0"/>
                <a:cs typeface="Arial" charset="0"/>
              </a:rPr>
              <a:t>SITO WEB DEDICATO AL CORSO</a:t>
            </a:r>
            <a:br>
              <a:rPr lang="it-IT" sz="3200" b="1" i="1">
                <a:latin typeface="Arial" charset="0"/>
                <a:cs typeface="Arial" charset="0"/>
              </a:rPr>
            </a:br>
            <a:r>
              <a:rPr lang="it-IT" sz="2400" b="1">
                <a:solidFill>
                  <a:srgbClr val="FF3300"/>
                </a:solidFill>
                <a:latin typeface="Arial" charset="0"/>
                <a:cs typeface="Arial" charset="0"/>
              </a:rPr>
              <a:t>http://compgen.bio.unipd.it/~stefania/Didattica/</a:t>
            </a:r>
          </a:p>
        </p:txBody>
      </p:sp>
      <p:pic>
        <p:nvPicPr>
          <p:cNvPr id="2" name="Immagine 1" descr="Screen Shot 2019-09-26 at 15.47.4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412776"/>
            <a:ext cx="5832648" cy="758625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44624"/>
            <a:ext cx="5762982" cy="6840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344613"/>
            <a:ext cx="8675688" cy="865187"/>
          </a:xfrm>
        </p:spPr>
        <p:txBody>
          <a:bodyPr/>
          <a:lstStyle/>
          <a:p>
            <a:pPr algn="l" eaLnBrk="1" hangingPunct="1"/>
            <a:r>
              <a:rPr lang="it-IT" sz="3200" b="1">
                <a:solidFill>
                  <a:srgbClr val="980000"/>
                </a:solidFill>
                <a:latin typeface="Arial" charset="0"/>
                <a:cs typeface="Arial" charset="0"/>
              </a:rPr>
              <a:t>CORSO DI </a:t>
            </a:r>
            <a:br>
              <a:rPr lang="it-IT" sz="3200" b="1">
                <a:solidFill>
                  <a:srgbClr val="980000"/>
                </a:solidFill>
                <a:latin typeface="Arial" charset="0"/>
                <a:cs typeface="Arial" charset="0"/>
              </a:rPr>
            </a:br>
            <a:r>
              <a:rPr lang="it-IT" sz="3200" b="1">
                <a:solidFill>
                  <a:srgbClr val="980000"/>
                </a:solidFill>
                <a:latin typeface="Arial" charset="0"/>
                <a:cs typeface="Arial" charset="0"/>
              </a:rPr>
              <a:t>BIOLOGIA</a:t>
            </a:r>
            <a:br>
              <a:rPr lang="it-IT" sz="3200" b="1">
                <a:solidFill>
                  <a:srgbClr val="980000"/>
                </a:solidFill>
                <a:latin typeface="Arial" charset="0"/>
                <a:cs typeface="Arial" charset="0"/>
              </a:rPr>
            </a:br>
            <a:r>
              <a:rPr lang="it-IT" sz="3200" b="1">
                <a:latin typeface="Arial" charset="0"/>
                <a:cs typeface="Arial" charset="0"/>
              </a:rPr>
              <a:t> </a:t>
            </a:r>
            <a:r>
              <a:rPr lang="it-IT" sz="3200" b="1" i="1">
                <a:latin typeface="Arial" charset="0"/>
                <a:cs typeface="Arial" charset="0"/>
              </a:rPr>
              <a:t>Programma</a:t>
            </a:r>
            <a:br>
              <a:rPr lang="it-IT" sz="3200" b="1" i="1">
                <a:latin typeface="Arial" charset="0"/>
                <a:cs typeface="Arial" charset="0"/>
              </a:rPr>
            </a:br>
            <a:r>
              <a:rPr lang="it-IT" sz="3200" b="1" i="1">
                <a:latin typeface="Arial" charset="0"/>
                <a:cs typeface="Arial" charset="0"/>
              </a:rPr>
              <a:t> Lezioni</a:t>
            </a:r>
            <a:br>
              <a:rPr lang="it-IT" sz="3200" b="1">
                <a:latin typeface="Arial" charset="0"/>
                <a:cs typeface="Arial" charset="0"/>
              </a:rPr>
            </a:br>
            <a:endParaRPr lang="it-IT" sz="3200" b="1">
              <a:latin typeface="Arial" charset="0"/>
              <a:cs typeface="Arial" charset="0"/>
            </a:endParaRPr>
          </a:p>
        </p:txBody>
      </p:sp>
      <p:sp>
        <p:nvSpPr>
          <p:cNvPr id="16388" name="CasellaDiTesto 1"/>
          <p:cNvSpPr txBox="1">
            <a:spLocks noChangeArrowheads="1"/>
          </p:cNvSpPr>
          <p:nvPr/>
        </p:nvSpPr>
        <p:spPr bwMode="auto">
          <a:xfrm>
            <a:off x="2700338" y="1125538"/>
            <a:ext cx="215900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sz="1600" b="1">
                <a:latin typeface="Courier New" charset="0"/>
              </a:rPr>
              <a:t>BIOLOGIA</a:t>
            </a:r>
          </a:p>
          <a:p>
            <a:pPr algn="ctr" eaLnBrk="1" hangingPunct="1"/>
            <a:endParaRPr lang="it-IT" sz="1600" b="1">
              <a:latin typeface="Courier New" charset="0"/>
            </a:endParaRPr>
          </a:p>
          <a:p>
            <a:pPr algn="ctr" eaLnBrk="1" hangingPunct="1"/>
            <a:endParaRPr lang="it-IT" sz="1600" b="1">
              <a:latin typeface="Courier New" charset="0"/>
            </a:endParaRPr>
          </a:p>
          <a:p>
            <a:pPr algn="ctr" eaLnBrk="1" hangingPunct="1"/>
            <a:endParaRPr lang="it-IT" sz="1600" b="1">
              <a:latin typeface="Courier New" charset="0"/>
            </a:endParaRPr>
          </a:p>
          <a:p>
            <a:pPr algn="ctr" eaLnBrk="1" hangingPunct="1"/>
            <a:endParaRPr lang="it-IT" sz="1600" b="1">
              <a:latin typeface="Courier New" charset="0"/>
            </a:endParaRPr>
          </a:p>
          <a:p>
            <a:pPr algn="ctr" eaLnBrk="1" hangingPunct="1"/>
            <a:endParaRPr lang="it-IT" sz="1600" b="1">
              <a:latin typeface="Courier New" charset="0"/>
            </a:endParaRPr>
          </a:p>
          <a:p>
            <a:pPr algn="ctr" eaLnBrk="1" hangingPunct="1"/>
            <a:r>
              <a:rPr lang="it-IT" sz="1600" b="1">
                <a:latin typeface="Courier New" charset="0"/>
              </a:rPr>
              <a:t>ISTOLOGIA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344613"/>
            <a:ext cx="8675688" cy="865187"/>
          </a:xfrm>
        </p:spPr>
        <p:txBody>
          <a:bodyPr/>
          <a:lstStyle/>
          <a:p>
            <a:pPr algn="l" eaLnBrk="1" hangingPunct="1"/>
            <a:r>
              <a:rPr lang="it-IT" sz="3200" b="1">
                <a:solidFill>
                  <a:srgbClr val="980000"/>
                </a:solidFill>
                <a:latin typeface="Arial" charset="0"/>
                <a:cs typeface="Arial" charset="0"/>
              </a:rPr>
              <a:t>CORSO DI </a:t>
            </a:r>
            <a:br>
              <a:rPr lang="it-IT" sz="3200" b="1">
                <a:solidFill>
                  <a:srgbClr val="980000"/>
                </a:solidFill>
                <a:latin typeface="Arial" charset="0"/>
                <a:cs typeface="Arial" charset="0"/>
              </a:rPr>
            </a:br>
            <a:r>
              <a:rPr lang="it-IT" sz="3200" b="1">
                <a:solidFill>
                  <a:srgbClr val="980000"/>
                </a:solidFill>
                <a:latin typeface="Arial" charset="0"/>
                <a:cs typeface="Arial" charset="0"/>
              </a:rPr>
              <a:t>BIOLOGIA</a:t>
            </a:r>
            <a:br>
              <a:rPr lang="it-IT" sz="3200" b="1">
                <a:solidFill>
                  <a:srgbClr val="980000"/>
                </a:solidFill>
                <a:latin typeface="Arial" charset="0"/>
                <a:cs typeface="Arial" charset="0"/>
              </a:rPr>
            </a:br>
            <a:r>
              <a:rPr lang="it-IT" sz="3200" b="1">
                <a:latin typeface="Arial" charset="0"/>
                <a:cs typeface="Arial" charset="0"/>
              </a:rPr>
              <a:t> </a:t>
            </a:r>
            <a:r>
              <a:rPr lang="it-IT" sz="3200" b="1" i="1">
                <a:latin typeface="Arial" charset="0"/>
                <a:cs typeface="Arial" charset="0"/>
              </a:rPr>
              <a:t>Programma</a:t>
            </a:r>
            <a:br>
              <a:rPr lang="it-IT" sz="3200" b="1" i="1">
                <a:latin typeface="Arial" charset="0"/>
                <a:cs typeface="Arial" charset="0"/>
              </a:rPr>
            </a:br>
            <a:r>
              <a:rPr lang="it-IT" sz="3200" b="1" i="1">
                <a:latin typeface="Arial" charset="0"/>
                <a:cs typeface="Arial" charset="0"/>
              </a:rPr>
              <a:t> Esercitazioni</a:t>
            </a:r>
            <a:br>
              <a:rPr lang="it-IT" sz="3200" b="1">
                <a:latin typeface="Arial" charset="0"/>
                <a:cs typeface="Arial" charset="0"/>
              </a:rPr>
            </a:br>
            <a:endParaRPr lang="it-IT" sz="3200" b="1">
              <a:latin typeface="Arial" charset="0"/>
              <a:cs typeface="Arial" charset="0"/>
            </a:endParaRPr>
          </a:p>
        </p:txBody>
      </p:sp>
      <p:pic>
        <p:nvPicPr>
          <p:cNvPr id="17411" name="Immagine 1" descr="Screen Shot 2013-10-04 at 4.40.0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3197225"/>
            <a:ext cx="882015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CasellaDiTesto 1"/>
          <p:cNvSpPr txBox="1">
            <a:spLocks noChangeArrowheads="1"/>
          </p:cNvSpPr>
          <p:nvPr/>
        </p:nvSpPr>
        <p:spPr bwMode="auto">
          <a:xfrm>
            <a:off x="4427538" y="1341438"/>
            <a:ext cx="39608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i="1" dirty="0"/>
              <a:t>Dr. Vanessa </a:t>
            </a:r>
            <a:r>
              <a:rPr lang="en-US" sz="2400" i="1"/>
              <a:t>Gasparini</a:t>
            </a:r>
            <a:endParaRPr lang="en-US" sz="2400" i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ChangeArrowheads="1"/>
          </p:cNvSpPr>
          <p:nvPr/>
        </p:nvSpPr>
        <p:spPr bwMode="auto">
          <a:xfrm>
            <a:off x="457200" y="1828800"/>
            <a:ext cx="8229600" cy="4953000"/>
          </a:xfrm>
          <a:prstGeom prst="rect">
            <a:avLst/>
          </a:prstGeom>
          <a:solidFill>
            <a:srgbClr val="B187A4">
              <a:alpha val="50196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>
              <a:cs typeface="Arial" charset="0"/>
            </a:endParaRPr>
          </a:p>
        </p:txBody>
      </p:sp>
      <p:sp>
        <p:nvSpPr>
          <p:cNvPr id="18434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811213"/>
            <a:ext cx="7848600" cy="865187"/>
          </a:xfrm>
        </p:spPr>
        <p:txBody>
          <a:bodyPr/>
          <a:lstStyle/>
          <a:p>
            <a:pPr eaLnBrk="1" hangingPunct="1"/>
            <a:r>
              <a:rPr lang="it-IT" sz="3200" b="1">
                <a:solidFill>
                  <a:srgbClr val="980000"/>
                </a:solidFill>
                <a:latin typeface="Arial" charset="0"/>
                <a:cs typeface="Arial" charset="0"/>
              </a:rPr>
              <a:t>CORSO DI BIOLOGIA</a:t>
            </a:r>
            <a:br>
              <a:rPr lang="it-IT" sz="3200" b="1">
                <a:solidFill>
                  <a:srgbClr val="194B19"/>
                </a:solidFill>
                <a:latin typeface="Arial" charset="0"/>
                <a:cs typeface="Arial" charset="0"/>
              </a:rPr>
            </a:br>
            <a:r>
              <a:rPr lang="it-IT" sz="3200" b="1" i="1">
                <a:latin typeface="Arial" charset="0"/>
                <a:cs typeface="Arial" charset="0"/>
              </a:rPr>
              <a:t>TESTI CONSIGLIATI</a:t>
            </a:r>
            <a:endParaRPr lang="it-IT" sz="3200" b="1">
              <a:latin typeface="Arial" charset="0"/>
              <a:cs typeface="Arial" charset="0"/>
            </a:endParaRPr>
          </a:p>
        </p:txBody>
      </p:sp>
      <p:pic>
        <p:nvPicPr>
          <p:cNvPr id="1843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0759E24-E82B-FD4D-AC6F-EA51F3EEA9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1988840"/>
            <a:ext cx="3403600" cy="4622800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1B38D59D-15C2-0748-B37E-97F9E423E2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6389" y="2458631"/>
            <a:ext cx="3556011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Elementi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di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biologia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e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genetica</a:t>
            </a:r>
            <a:endParaRPr kumimoji="0" lang="en-US" alt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4"/>
              </a:rPr>
              <a:t>Zanichelli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2013 </a:t>
            </a:r>
          </a:p>
        </p:txBody>
      </p:sp>
      <p:sp>
        <p:nvSpPr>
          <p:cNvPr id="4" name="AutoShape 2" descr="Condividi">
            <a:extLst>
              <a:ext uri="{FF2B5EF4-FFF2-40B4-BE49-F238E27FC236}">
                <a16:creationId xmlns:a16="http://schemas.microsoft.com/office/drawing/2014/main" id="{C853B927-39FD-0345-8CC7-BB9ECCAC5F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2075" y="79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:a16="http://schemas.microsoft.com/office/drawing/2014/main" id="{8B2F6E6D-3B23-BE43-8DD7-22DC999C0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828800"/>
            <a:ext cx="8229600" cy="4953000"/>
          </a:xfrm>
          <a:prstGeom prst="rect">
            <a:avLst/>
          </a:prstGeom>
          <a:solidFill>
            <a:srgbClr val="AFAE65">
              <a:alpha val="56863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>
              <a:cs typeface="Arial" charset="0"/>
            </a:endParaRPr>
          </a:p>
        </p:txBody>
      </p:sp>
      <p:sp>
        <p:nvSpPr>
          <p:cNvPr id="20481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692696"/>
            <a:ext cx="7848600" cy="5713413"/>
          </a:xfrm>
        </p:spPr>
        <p:txBody>
          <a:bodyPr anchor="t"/>
          <a:lstStyle/>
          <a:p>
            <a:pPr algn="l" eaLnBrk="1" hangingPunct="1"/>
            <a:r>
              <a:rPr lang="it-IT" sz="3200" b="1" dirty="0">
                <a:solidFill>
                  <a:srgbClr val="980000"/>
                </a:solidFill>
                <a:latin typeface="Arial" charset="0"/>
                <a:cs typeface="Arial" charset="0"/>
              </a:rPr>
              <a:t>CORSO DI BIOLOGIA</a:t>
            </a:r>
            <a:br>
              <a:rPr lang="it-IT" sz="3200" b="1" dirty="0">
                <a:solidFill>
                  <a:srgbClr val="194B19"/>
                </a:solidFill>
                <a:latin typeface="Arial" charset="0"/>
                <a:cs typeface="Arial" charset="0"/>
              </a:rPr>
            </a:br>
            <a:r>
              <a:rPr lang="it-IT" sz="3200" b="1" i="1" dirty="0">
                <a:latin typeface="Arial" charset="0"/>
                <a:cs typeface="Arial" charset="0"/>
              </a:rPr>
              <a:t>TESTI CONSIGLIATI</a:t>
            </a:r>
            <a:br>
              <a:rPr lang="it-IT" sz="3200" b="1" i="1" dirty="0">
                <a:latin typeface="Arial" charset="0"/>
                <a:cs typeface="Arial" charset="0"/>
              </a:rPr>
            </a:br>
            <a:br>
              <a:rPr lang="it-IT" sz="3200" b="1" i="1" dirty="0">
                <a:latin typeface="Arial" charset="0"/>
                <a:cs typeface="Arial" charset="0"/>
              </a:rPr>
            </a:br>
            <a:br>
              <a:rPr lang="it-IT" sz="3200" b="1" i="1" dirty="0">
                <a:latin typeface="Arial" charset="0"/>
                <a:cs typeface="Arial" charset="0"/>
              </a:rPr>
            </a:br>
            <a:br>
              <a:rPr lang="it-IT" sz="3200" b="1" i="1" dirty="0">
                <a:latin typeface="Arial" charset="0"/>
                <a:cs typeface="Arial" charset="0"/>
              </a:rPr>
            </a:br>
            <a:br>
              <a:rPr lang="it-IT" sz="3200" b="1" i="1" dirty="0">
                <a:latin typeface="Arial" charset="0"/>
                <a:cs typeface="Arial" charset="0"/>
              </a:rPr>
            </a:br>
            <a:br>
              <a:rPr lang="it-IT" altLang="ja-JP" sz="3200" b="1" i="1" dirty="0">
                <a:latin typeface="Arial" charset="0"/>
                <a:cs typeface="Arial" charset="0"/>
              </a:rPr>
            </a:br>
            <a:br>
              <a:rPr lang="it-IT" altLang="ja-JP" sz="3200" b="1" i="1" dirty="0">
                <a:latin typeface="Arial" charset="0"/>
                <a:cs typeface="Arial" charset="0"/>
              </a:rPr>
            </a:br>
            <a:br>
              <a:rPr lang="it-IT" altLang="ja-JP" sz="3200" b="1" i="1" dirty="0">
                <a:latin typeface="Arial" charset="0"/>
                <a:cs typeface="Arial" charset="0"/>
              </a:rPr>
            </a:br>
            <a:br>
              <a:rPr lang="it-IT" altLang="ja-JP" sz="3200" b="1" i="1" dirty="0">
                <a:latin typeface="Arial" charset="0"/>
                <a:cs typeface="Arial" charset="0"/>
              </a:rPr>
            </a:br>
            <a:endParaRPr lang="it-IT" sz="3200" b="1" dirty="0">
              <a:latin typeface="Arial" charset="0"/>
              <a:cs typeface="Arial" charset="0"/>
            </a:endParaRPr>
          </a:p>
        </p:txBody>
      </p:sp>
      <p:pic>
        <p:nvPicPr>
          <p:cNvPr id="2048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96445EC-EE11-A940-A6C4-91CDC8B1C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512" y="1996586"/>
            <a:ext cx="3403600" cy="4699000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BED0531C-2C5E-E04A-B86E-A9CDDC1355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2040" y="3196133"/>
            <a:ext cx="357662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Elementi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di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biologia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4"/>
              </a:rPr>
              <a:t>Edises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2021 </a:t>
            </a:r>
          </a:p>
        </p:txBody>
      </p:sp>
      <p:sp>
        <p:nvSpPr>
          <p:cNvPr id="4" name="AutoShape 2" descr="Condividi">
            <a:extLst>
              <a:ext uri="{FF2B5EF4-FFF2-40B4-BE49-F238E27FC236}">
                <a16:creationId xmlns:a16="http://schemas.microsoft.com/office/drawing/2014/main" id="{ADC5C6A0-AB67-6248-91B1-1D3BD52FE93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2075" y="79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:a16="http://schemas.microsoft.com/office/drawing/2014/main" id="{8B2F6E6D-3B23-BE43-8DD7-22DC999C0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772816"/>
            <a:ext cx="8229600" cy="4953000"/>
          </a:xfrm>
          <a:prstGeom prst="rect">
            <a:avLst/>
          </a:prstGeom>
          <a:solidFill>
            <a:srgbClr val="76D6FF">
              <a:alpha val="27843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>
              <a:cs typeface="Arial" charset="0"/>
            </a:endParaRPr>
          </a:p>
        </p:txBody>
      </p:sp>
      <p:sp>
        <p:nvSpPr>
          <p:cNvPr id="20481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692696"/>
            <a:ext cx="7848600" cy="5713413"/>
          </a:xfrm>
        </p:spPr>
        <p:txBody>
          <a:bodyPr anchor="t"/>
          <a:lstStyle/>
          <a:p>
            <a:pPr algn="l" eaLnBrk="1" hangingPunct="1"/>
            <a:r>
              <a:rPr lang="it-IT" sz="3200" b="1" dirty="0">
                <a:solidFill>
                  <a:srgbClr val="980000"/>
                </a:solidFill>
                <a:latin typeface="Arial" charset="0"/>
                <a:cs typeface="Arial" charset="0"/>
              </a:rPr>
              <a:t>CORSO DI BIOLOGIA</a:t>
            </a:r>
            <a:br>
              <a:rPr lang="it-IT" sz="3200" b="1" dirty="0">
                <a:solidFill>
                  <a:srgbClr val="194B19"/>
                </a:solidFill>
                <a:latin typeface="Arial" charset="0"/>
                <a:cs typeface="Arial" charset="0"/>
              </a:rPr>
            </a:br>
            <a:r>
              <a:rPr lang="it-IT" sz="3200" b="1" i="1" dirty="0">
                <a:latin typeface="Arial" charset="0"/>
                <a:cs typeface="Arial" charset="0"/>
              </a:rPr>
              <a:t>TESTI CONSIGLIATI</a:t>
            </a:r>
            <a:br>
              <a:rPr lang="it-IT" sz="3200" b="1" i="1" dirty="0">
                <a:latin typeface="Arial" charset="0"/>
                <a:cs typeface="Arial" charset="0"/>
              </a:rPr>
            </a:br>
            <a:br>
              <a:rPr lang="it-IT" sz="3200" b="1" i="1" dirty="0">
                <a:latin typeface="Arial" charset="0"/>
                <a:cs typeface="Arial" charset="0"/>
              </a:rPr>
            </a:br>
            <a:br>
              <a:rPr lang="it-IT" sz="3200" b="1" i="1" dirty="0">
                <a:latin typeface="Arial" charset="0"/>
                <a:cs typeface="Arial" charset="0"/>
              </a:rPr>
            </a:br>
            <a:br>
              <a:rPr lang="it-IT" sz="3200" b="1" i="1" dirty="0">
                <a:latin typeface="Arial" charset="0"/>
                <a:cs typeface="Arial" charset="0"/>
              </a:rPr>
            </a:br>
            <a:br>
              <a:rPr lang="it-IT" sz="3200" b="1" i="1" dirty="0">
                <a:latin typeface="Arial" charset="0"/>
                <a:cs typeface="Arial" charset="0"/>
              </a:rPr>
            </a:br>
            <a:br>
              <a:rPr lang="it-IT" altLang="ja-JP" sz="3200" b="1" i="1" dirty="0">
                <a:latin typeface="Arial" charset="0"/>
                <a:cs typeface="Arial" charset="0"/>
              </a:rPr>
            </a:br>
            <a:br>
              <a:rPr lang="it-IT" altLang="ja-JP" sz="3200" b="1" i="1" dirty="0">
                <a:latin typeface="Arial" charset="0"/>
                <a:cs typeface="Arial" charset="0"/>
              </a:rPr>
            </a:br>
            <a:br>
              <a:rPr lang="it-IT" altLang="ja-JP" sz="3200" b="1" i="1" dirty="0">
                <a:latin typeface="Arial" charset="0"/>
                <a:cs typeface="Arial" charset="0"/>
              </a:rPr>
            </a:br>
            <a:br>
              <a:rPr lang="it-IT" altLang="ja-JP" sz="3200" b="1" i="1" dirty="0">
                <a:latin typeface="Arial" charset="0"/>
                <a:cs typeface="Arial" charset="0"/>
              </a:rPr>
            </a:br>
            <a:endParaRPr lang="it-IT" sz="3200" b="1" dirty="0">
              <a:latin typeface="Arial" charset="0"/>
              <a:cs typeface="Arial" charset="0"/>
            </a:endParaRPr>
          </a:p>
        </p:txBody>
      </p:sp>
      <p:pic>
        <p:nvPicPr>
          <p:cNvPr id="2048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2" descr="Condividi">
            <a:extLst>
              <a:ext uri="{FF2B5EF4-FFF2-40B4-BE49-F238E27FC236}">
                <a16:creationId xmlns:a16="http://schemas.microsoft.com/office/drawing/2014/main" id="{ADC5C6A0-AB67-6248-91B1-1D3BD52FE93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2075" y="79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86E409-7FCD-A24B-9541-8DE2E28043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1993753"/>
            <a:ext cx="3403600" cy="461010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EA9C25F6-EA8F-AD42-B908-06DD4156F5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7984" y="2920876"/>
            <a:ext cx="4032448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Elementi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di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biologia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e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genetica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di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4"/>
              </a:rPr>
              <a:t>Peter H. Raven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et 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5"/>
              </a:rPr>
              <a:t>Piccin-Nuova Libraria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2018 </a:t>
            </a:r>
          </a:p>
        </p:txBody>
      </p:sp>
      <p:sp>
        <p:nvSpPr>
          <p:cNvPr id="7" name="AutoShape 2" descr="Condividi">
            <a:extLst>
              <a:ext uri="{FF2B5EF4-FFF2-40B4-BE49-F238E27FC236}">
                <a16:creationId xmlns:a16="http://schemas.microsoft.com/office/drawing/2014/main" id="{E0F02C13-3B52-4949-AE82-84B532DEE19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2075" y="-53144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4284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ChangeArrowheads="1"/>
          </p:cNvSpPr>
          <p:nvPr/>
        </p:nvSpPr>
        <p:spPr bwMode="auto">
          <a:xfrm>
            <a:off x="457200" y="1844824"/>
            <a:ext cx="8229600" cy="4953000"/>
          </a:xfrm>
          <a:prstGeom prst="rect">
            <a:avLst/>
          </a:prstGeom>
          <a:solidFill>
            <a:srgbClr val="BDD7A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>
              <a:cs typeface="Arial" charset="0"/>
            </a:endParaRPr>
          </a:p>
        </p:txBody>
      </p:sp>
      <p:sp>
        <p:nvSpPr>
          <p:cNvPr id="19458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811213"/>
            <a:ext cx="7848600" cy="865187"/>
          </a:xfrm>
        </p:spPr>
        <p:txBody>
          <a:bodyPr/>
          <a:lstStyle/>
          <a:p>
            <a:pPr eaLnBrk="1" hangingPunct="1"/>
            <a:r>
              <a:rPr lang="it-IT" sz="3200" b="1">
                <a:solidFill>
                  <a:srgbClr val="980000"/>
                </a:solidFill>
                <a:latin typeface="Arial" charset="0"/>
                <a:cs typeface="Arial" charset="0"/>
              </a:rPr>
              <a:t>CORSO DI BIOLOGIA</a:t>
            </a:r>
            <a:br>
              <a:rPr lang="it-IT" sz="3200" b="1">
                <a:solidFill>
                  <a:srgbClr val="194B19"/>
                </a:solidFill>
                <a:latin typeface="Arial" charset="0"/>
                <a:cs typeface="Arial" charset="0"/>
              </a:rPr>
            </a:br>
            <a:r>
              <a:rPr lang="it-IT" sz="3200" b="1" i="1">
                <a:latin typeface="Arial" charset="0"/>
                <a:cs typeface="Arial" charset="0"/>
              </a:rPr>
              <a:t>TESTI CONSIGLIATI</a:t>
            </a:r>
            <a:endParaRPr lang="it-IT" sz="3200" b="1">
              <a:latin typeface="Arial" charset="0"/>
              <a:cs typeface="Arial" charset="0"/>
            </a:endParaRPr>
          </a:p>
        </p:txBody>
      </p:sp>
      <p:sp>
        <p:nvSpPr>
          <p:cNvPr id="19459" name="Text Box 4"/>
          <p:cNvSpPr txBox="1">
            <a:spLocks noChangeArrowheads="1"/>
          </p:cNvSpPr>
          <p:nvPr/>
        </p:nvSpPr>
        <p:spPr bwMode="auto">
          <a:xfrm>
            <a:off x="838200" y="1905000"/>
            <a:ext cx="777240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endParaRPr lang="en-US" sz="2800" dirty="0">
              <a:solidFill>
                <a:schemeClr val="accent2"/>
              </a:solidFill>
              <a:latin typeface="Verdana" charset="0"/>
            </a:endParaRPr>
          </a:p>
          <a:p>
            <a:r>
              <a:rPr lang="it-IT" sz="2800" dirty="0">
                <a:latin typeface="Verdana" charset="0"/>
              </a:rPr>
              <a:t>Bonaldo et al.</a:t>
            </a:r>
          </a:p>
          <a:p>
            <a:endParaRPr lang="en-US" sz="4000" b="1" dirty="0">
              <a:latin typeface="Verdana" charset="0"/>
            </a:endParaRPr>
          </a:p>
          <a:p>
            <a:r>
              <a:rPr lang="en-US" dirty="0">
                <a:latin typeface="Verdana" charset="0"/>
              </a:rPr>
              <a:t>EDISES</a:t>
            </a:r>
          </a:p>
          <a:p>
            <a:r>
              <a:rPr lang="en-US" dirty="0">
                <a:latin typeface="Verdana" charset="0"/>
              </a:rPr>
              <a:t>2009</a:t>
            </a:r>
          </a:p>
          <a:p>
            <a:pPr algn="ctr"/>
            <a:endParaRPr lang="en-US" sz="2400" dirty="0">
              <a:latin typeface="Times" charset="0"/>
            </a:endParaRPr>
          </a:p>
        </p:txBody>
      </p:sp>
      <p:pic>
        <p:nvPicPr>
          <p:cNvPr id="1946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989138"/>
            <a:ext cx="3444875" cy="474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4757</TotalTime>
  <Words>320</Words>
  <Application>Microsoft Macintosh PowerPoint</Application>
  <PresentationFormat>On-screen Show (4:3)</PresentationFormat>
  <Paragraphs>42</Paragraphs>
  <Slides>13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Courier New</vt:lpstr>
      <vt:lpstr>Times</vt:lpstr>
      <vt:lpstr>Verdana</vt:lpstr>
      <vt:lpstr>Struttura predefinita</vt:lpstr>
      <vt:lpstr>CorelDRAW</vt:lpstr>
      <vt:lpstr> CORSO DI BIOLOGIA 8CFU Due parti: - Biologia e istologia (5 CFU; 40F) + laboratori (1CFU; 16L)  Prof. Stefania Bortoluzzi (responsabile) - Microbiologia (2 CFU, 16F)  Prof. Roberta Provvedi   (inizia mar 25 ott.)</vt:lpstr>
      <vt:lpstr>  Laurea Triennale in Ottica e Optometria  CORSO DI BIOLOGIA  Prof. Stefania Bortoluzzi  40 ore di lezione frontale 16 ore di esercitazione  Aula P2B Paolotti Mercoledi’e Giovedì 10:30-12:15  </vt:lpstr>
      <vt:lpstr>CORSO DI BIOLOGIA SITO WEB DEDICATO AL CORSO http://compgen.bio.unipd.it/~stefania/Didattica/</vt:lpstr>
      <vt:lpstr>CORSO DI  BIOLOGIA  Programma  Lezioni </vt:lpstr>
      <vt:lpstr>CORSO DI  BIOLOGIA  Programma  Esercitazioni </vt:lpstr>
      <vt:lpstr>CORSO DI BIOLOGIA TESTI CONSIGLIATI</vt:lpstr>
      <vt:lpstr>CORSO DI BIOLOGIA TESTI CONSIGLIATI         </vt:lpstr>
      <vt:lpstr>CORSO DI BIOLOGIA TESTI CONSIGLIATI         </vt:lpstr>
      <vt:lpstr>CORSO DI BIOLOGIA TESTI CONSIGLIATI</vt:lpstr>
      <vt:lpstr>CORSO DI BIOLOGIA TESTI CONSIGLIATI</vt:lpstr>
      <vt:lpstr>CORSO DI BIOLOGIA TESTI CONSIGLIATI</vt:lpstr>
      <vt:lpstr>CORSO DI BIOLOGIA TESTI CONSIGLIATI</vt:lpstr>
      <vt:lpstr>CORSO DI BIOLOGIA  Esame finale: Verifica scritta contenente domande a risposta aperta e test a risposta multipla  Un esame per ogni parte del corso Voto basato su media ponderata per CFU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Università di Padova Facoltà di Medicina e Chirurgia  Laurea Triennale in Ostetricia  CORSO DI BIOLOGIA  Dr. Stefania Bortoluzzi  36 ore  Martedi', 12-13.30, Aula B  </dc:title>
  <dc:subject/>
  <dc:creator>stefania</dc:creator>
  <cp:keywords/>
  <dc:description/>
  <cp:lastModifiedBy>Microsoft Office User</cp:lastModifiedBy>
  <cp:revision>36</cp:revision>
  <dcterms:created xsi:type="dcterms:W3CDTF">2012-10-01T12:42:14Z</dcterms:created>
  <dcterms:modified xsi:type="dcterms:W3CDTF">2022-09-26T10:55:00Z</dcterms:modified>
  <cp:category/>
</cp:coreProperties>
</file>