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719" r:id="rId1"/>
  </p:sldMasterIdLst>
  <p:notesMasterIdLst>
    <p:notesMasterId r:id="rId95"/>
  </p:notesMasterIdLst>
  <p:sldIdLst>
    <p:sldId id="257" r:id="rId2"/>
    <p:sldId id="335" r:id="rId3"/>
    <p:sldId id="333" r:id="rId4"/>
    <p:sldId id="411" r:id="rId5"/>
    <p:sldId id="280" r:id="rId6"/>
    <p:sldId id="281" r:id="rId7"/>
    <p:sldId id="408" r:id="rId8"/>
    <p:sldId id="282" r:id="rId9"/>
    <p:sldId id="309" r:id="rId10"/>
    <p:sldId id="393" r:id="rId11"/>
    <p:sldId id="283" r:id="rId12"/>
    <p:sldId id="313" r:id="rId13"/>
    <p:sldId id="435" r:id="rId14"/>
    <p:sldId id="308" r:id="rId15"/>
    <p:sldId id="314" r:id="rId16"/>
    <p:sldId id="425" r:id="rId17"/>
    <p:sldId id="447" r:id="rId18"/>
    <p:sldId id="426" r:id="rId19"/>
    <p:sldId id="428" r:id="rId20"/>
    <p:sldId id="429" r:id="rId21"/>
    <p:sldId id="307" r:id="rId22"/>
    <p:sldId id="403" r:id="rId23"/>
    <p:sldId id="404" r:id="rId24"/>
    <p:sldId id="431" r:id="rId25"/>
    <p:sldId id="432" r:id="rId26"/>
    <p:sldId id="394" r:id="rId27"/>
    <p:sldId id="437" r:id="rId28"/>
    <p:sldId id="438" r:id="rId29"/>
    <p:sldId id="448" r:id="rId30"/>
    <p:sldId id="395" r:id="rId31"/>
    <p:sldId id="430" r:id="rId32"/>
    <p:sldId id="396" r:id="rId33"/>
    <p:sldId id="439" r:id="rId34"/>
    <p:sldId id="440" r:id="rId35"/>
    <p:sldId id="449" r:id="rId36"/>
    <p:sldId id="441" r:id="rId37"/>
    <p:sldId id="410" r:id="rId38"/>
    <p:sldId id="402" r:id="rId39"/>
    <p:sldId id="401" r:id="rId40"/>
    <p:sldId id="406" r:id="rId41"/>
    <p:sldId id="409" r:id="rId42"/>
    <p:sldId id="442" r:id="rId43"/>
    <p:sldId id="413" r:id="rId44"/>
    <p:sldId id="286" r:id="rId45"/>
    <p:sldId id="289" r:id="rId46"/>
    <p:sldId id="420" r:id="rId47"/>
    <p:sldId id="397" r:id="rId48"/>
    <p:sldId id="387" r:id="rId49"/>
    <p:sldId id="414" r:id="rId50"/>
    <p:sldId id="421" r:id="rId51"/>
    <p:sldId id="422" r:id="rId52"/>
    <p:sldId id="417" r:id="rId53"/>
    <p:sldId id="443" r:id="rId54"/>
    <p:sldId id="418" r:id="rId55"/>
    <p:sldId id="419" r:id="rId56"/>
    <p:sldId id="415" r:id="rId57"/>
    <p:sldId id="416" r:id="rId58"/>
    <p:sldId id="445" r:id="rId59"/>
    <p:sldId id="444" r:id="rId60"/>
    <p:sldId id="371" r:id="rId61"/>
    <p:sldId id="372" r:id="rId62"/>
    <p:sldId id="373" r:id="rId63"/>
    <p:sldId id="374" r:id="rId64"/>
    <p:sldId id="423" r:id="rId65"/>
    <p:sldId id="375" r:id="rId66"/>
    <p:sldId id="376" r:id="rId67"/>
    <p:sldId id="377" r:id="rId68"/>
    <p:sldId id="378" r:id="rId69"/>
    <p:sldId id="379" r:id="rId70"/>
    <p:sldId id="380" r:id="rId71"/>
    <p:sldId id="381" r:id="rId72"/>
    <p:sldId id="311" r:id="rId73"/>
    <p:sldId id="291" r:id="rId74"/>
    <p:sldId id="292" r:id="rId75"/>
    <p:sldId id="389" r:id="rId76"/>
    <p:sldId id="293" r:id="rId77"/>
    <p:sldId id="358" r:id="rId78"/>
    <p:sldId id="294" r:id="rId79"/>
    <p:sldId id="295" r:id="rId80"/>
    <p:sldId id="327" r:id="rId81"/>
    <p:sldId id="331" r:id="rId82"/>
    <p:sldId id="370" r:id="rId83"/>
    <p:sldId id="322" r:id="rId84"/>
    <p:sldId id="328" r:id="rId85"/>
    <p:sldId id="359" r:id="rId86"/>
    <p:sldId id="329" r:id="rId87"/>
    <p:sldId id="399" r:id="rId88"/>
    <p:sldId id="382" r:id="rId89"/>
    <p:sldId id="361" r:id="rId90"/>
    <p:sldId id="330" r:id="rId91"/>
    <p:sldId id="362" r:id="rId92"/>
    <p:sldId id="363" r:id="rId93"/>
    <p:sldId id="398" r:id="rId9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3973"/>
  </p:normalViewPr>
  <p:slideViewPr>
    <p:cSldViewPr>
      <p:cViewPr varScale="1">
        <p:scale>
          <a:sx n="70" d="100"/>
          <a:sy n="70" d="100"/>
        </p:scale>
        <p:origin x="204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6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244CE-C622-2644-B7EC-23DF6BC1C2F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D61A33B-A30B-A34C-B423-1A296DD0939A}">
      <dgm:prSet phldrT="[Text]"/>
      <dgm:spPr>
        <a:solidFill>
          <a:srgbClr val="D1DBFA"/>
        </a:solidFill>
      </dgm:spPr>
      <dgm:t>
        <a:bodyPr/>
        <a:lstStyle/>
        <a:p>
          <a:pPr>
            <a:buFontTx/>
            <a:buNone/>
          </a:pPr>
          <a:r>
            <a:rPr lang="it-IT" altLang="en-US" dirty="0">
              <a:solidFill>
                <a:schemeClr val="tx1"/>
              </a:solidFill>
            </a:rPr>
            <a:t>L’attività di molte proteine (enzimi, recettori, ecc.) è finemente regolata.</a:t>
          </a:r>
          <a:endParaRPr lang="en-US" dirty="0">
            <a:solidFill>
              <a:schemeClr val="tx1"/>
            </a:solidFill>
          </a:endParaRPr>
        </a:p>
      </dgm:t>
    </dgm:pt>
    <dgm:pt modelId="{7BB2DC0D-D197-C64C-A8CA-EF0DB77AB462}" type="parTrans" cxnId="{228A2B41-9B8E-CB4F-90A8-3012FE5CE565}">
      <dgm:prSet/>
      <dgm:spPr/>
      <dgm:t>
        <a:bodyPr/>
        <a:lstStyle/>
        <a:p>
          <a:endParaRPr lang="en-US">
            <a:solidFill>
              <a:schemeClr val="tx1"/>
            </a:solidFill>
          </a:endParaRPr>
        </a:p>
      </dgm:t>
    </dgm:pt>
    <dgm:pt modelId="{B4898E10-0EBD-3A4E-AC3D-72B7619A1929}" type="sibTrans" cxnId="{228A2B41-9B8E-CB4F-90A8-3012FE5CE565}">
      <dgm:prSet/>
      <dgm:spPr/>
      <dgm:t>
        <a:bodyPr/>
        <a:lstStyle/>
        <a:p>
          <a:endParaRPr lang="en-US">
            <a:solidFill>
              <a:schemeClr val="tx1"/>
            </a:solidFill>
          </a:endParaRPr>
        </a:p>
      </dgm:t>
    </dgm:pt>
    <dgm:pt modelId="{5BE3AC9A-470E-AC4B-91F8-AB58873FF0E1}">
      <dgm:prSet/>
      <dgm:spPr>
        <a:solidFill>
          <a:srgbClr val="D1DBFA"/>
        </a:solidFill>
      </dgm:spPr>
      <dgm:t>
        <a:bodyPr/>
        <a:lstStyle/>
        <a:p>
          <a:r>
            <a:rPr lang="it-IT" altLang="en-US">
              <a:solidFill>
                <a:schemeClr val="tx1"/>
              </a:solidFill>
            </a:rPr>
            <a:t>La proteina esiste in due conformazioni, una attiva e una inattiva</a:t>
          </a:r>
          <a:endParaRPr lang="it-IT" altLang="en-US" dirty="0">
            <a:solidFill>
              <a:schemeClr val="tx1"/>
            </a:solidFill>
          </a:endParaRPr>
        </a:p>
      </dgm:t>
    </dgm:pt>
    <dgm:pt modelId="{70306EDD-F229-E645-9919-6A5240C2410F}" type="parTrans" cxnId="{64B6990B-E946-A245-855A-56F3E1A49EE1}">
      <dgm:prSet/>
      <dgm:spPr/>
      <dgm:t>
        <a:bodyPr/>
        <a:lstStyle/>
        <a:p>
          <a:endParaRPr lang="en-US">
            <a:solidFill>
              <a:schemeClr val="tx1"/>
            </a:solidFill>
          </a:endParaRPr>
        </a:p>
      </dgm:t>
    </dgm:pt>
    <dgm:pt modelId="{C41B355D-D206-0F40-B498-699C0A76AE17}" type="sibTrans" cxnId="{64B6990B-E946-A245-855A-56F3E1A49EE1}">
      <dgm:prSet/>
      <dgm:spPr/>
      <dgm:t>
        <a:bodyPr/>
        <a:lstStyle/>
        <a:p>
          <a:endParaRPr lang="en-US">
            <a:solidFill>
              <a:schemeClr val="tx1"/>
            </a:solidFill>
          </a:endParaRPr>
        </a:p>
      </dgm:t>
    </dgm:pt>
    <dgm:pt modelId="{F86AA839-D3BB-0F4E-9BBC-C4974891C6AD}">
      <dgm:prSet/>
      <dgm:spPr>
        <a:solidFill>
          <a:srgbClr val="D1DBFA"/>
        </a:solidFill>
      </dgm:spPr>
      <dgm:t>
        <a:bodyPr/>
        <a:lstStyle/>
        <a:p>
          <a:r>
            <a:rPr lang="it-IT" altLang="en-US" dirty="0">
              <a:solidFill>
                <a:schemeClr val="tx1"/>
              </a:solidFill>
            </a:rPr>
            <a:t>Attivazione e inibizione sono regolate secondo due modalità:</a:t>
          </a:r>
        </a:p>
      </dgm:t>
    </dgm:pt>
    <dgm:pt modelId="{5C83F774-81B0-D144-BE29-75FE165342C8}" type="parTrans" cxnId="{38DB0086-2A75-BC4D-8F0C-C02118638D2A}">
      <dgm:prSet/>
      <dgm:spPr/>
      <dgm:t>
        <a:bodyPr/>
        <a:lstStyle/>
        <a:p>
          <a:endParaRPr lang="en-US">
            <a:solidFill>
              <a:schemeClr val="tx1"/>
            </a:solidFill>
          </a:endParaRPr>
        </a:p>
      </dgm:t>
    </dgm:pt>
    <dgm:pt modelId="{E5924DBA-3AA4-9E4E-88E0-44C7E7D516EF}" type="sibTrans" cxnId="{38DB0086-2A75-BC4D-8F0C-C02118638D2A}">
      <dgm:prSet/>
      <dgm:spPr/>
      <dgm:t>
        <a:bodyPr/>
        <a:lstStyle/>
        <a:p>
          <a:endParaRPr lang="en-US">
            <a:solidFill>
              <a:schemeClr val="tx1"/>
            </a:solidFill>
          </a:endParaRPr>
        </a:p>
      </dgm:t>
    </dgm:pt>
    <dgm:pt modelId="{20F9FD59-7989-0743-B3DC-46BF2C6771BD}">
      <dgm:prSet/>
      <dgm:spPr/>
      <dgm:t>
        <a:bodyPr/>
        <a:lstStyle/>
        <a:p>
          <a:r>
            <a:rPr lang="it-IT" altLang="en-US" dirty="0">
              <a:solidFill>
                <a:schemeClr val="tx1"/>
              </a:solidFill>
            </a:rPr>
            <a:t>ALLOSTERICA</a:t>
          </a:r>
        </a:p>
      </dgm:t>
    </dgm:pt>
    <dgm:pt modelId="{514D25C8-F98F-214E-AE13-9A5249A45393}" type="parTrans" cxnId="{5FD0ACF8-C29D-CF44-81C1-33876661CD97}">
      <dgm:prSet/>
      <dgm:spPr/>
      <dgm:t>
        <a:bodyPr/>
        <a:lstStyle/>
        <a:p>
          <a:endParaRPr lang="en-US">
            <a:solidFill>
              <a:schemeClr val="tx1"/>
            </a:solidFill>
          </a:endParaRPr>
        </a:p>
      </dgm:t>
    </dgm:pt>
    <dgm:pt modelId="{9BA7D5F6-AF61-6642-B5F6-7791FA8A85E0}" type="sibTrans" cxnId="{5FD0ACF8-C29D-CF44-81C1-33876661CD97}">
      <dgm:prSet/>
      <dgm:spPr/>
      <dgm:t>
        <a:bodyPr/>
        <a:lstStyle/>
        <a:p>
          <a:endParaRPr lang="en-US">
            <a:solidFill>
              <a:schemeClr val="tx1"/>
            </a:solidFill>
          </a:endParaRPr>
        </a:p>
      </dgm:t>
    </dgm:pt>
    <dgm:pt modelId="{01B426FC-37BD-AC4A-B17D-543F81F0F5B5}">
      <dgm:prSet/>
      <dgm:spPr/>
      <dgm:t>
        <a:bodyPr/>
        <a:lstStyle/>
        <a:p>
          <a:r>
            <a:rPr lang="it-IT" altLang="en-US" dirty="0">
              <a:solidFill>
                <a:schemeClr val="tx1"/>
              </a:solidFill>
            </a:rPr>
            <a:t>PER MODIFICAZIONE COVALENTE</a:t>
          </a:r>
        </a:p>
      </dgm:t>
    </dgm:pt>
    <dgm:pt modelId="{C861C4DA-2F5E-9C4C-9798-1FF486ACACA7}" type="parTrans" cxnId="{71609D59-0BB0-4445-986D-3226161628D4}">
      <dgm:prSet/>
      <dgm:spPr/>
      <dgm:t>
        <a:bodyPr/>
        <a:lstStyle/>
        <a:p>
          <a:endParaRPr lang="en-US">
            <a:solidFill>
              <a:schemeClr val="tx1"/>
            </a:solidFill>
          </a:endParaRPr>
        </a:p>
      </dgm:t>
    </dgm:pt>
    <dgm:pt modelId="{35C3A04A-5D36-4F4E-B765-31741C04DA3C}" type="sibTrans" cxnId="{71609D59-0BB0-4445-986D-3226161628D4}">
      <dgm:prSet/>
      <dgm:spPr/>
      <dgm:t>
        <a:bodyPr/>
        <a:lstStyle/>
        <a:p>
          <a:endParaRPr lang="en-US">
            <a:solidFill>
              <a:schemeClr val="tx1"/>
            </a:solidFill>
          </a:endParaRPr>
        </a:p>
      </dgm:t>
    </dgm:pt>
    <dgm:pt modelId="{DCA90781-55A6-5E45-8053-B9A3D078E89E}" type="pres">
      <dgm:prSet presAssocID="{28F244CE-C622-2644-B7EC-23DF6BC1C2F8}" presName="linear" presStyleCnt="0">
        <dgm:presLayoutVars>
          <dgm:dir/>
          <dgm:resizeHandles val="exact"/>
        </dgm:presLayoutVars>
      </dgm:prSet>
      <dgm:spPr/>
    </dgm:pt>
    <dgm:pt modelId="{D6602F13-DDC5-4A49-ACED-31454068324B}" type="pres">
      <dgm:prSet presAssocID="{1D61A33B-A30B-A34C-B423-1A296DD0939A}" presName="comp" presStyleCnt="0"/>
      <dgm:spPr/>
    </dgm:pt>
    <dgm:pt modelId="{EEDD545D-5484-E047-A274-ACC2375D3205}" type="pres">
      <dgm:prSet presAssocID="{1D61A33B-A30B-A34C-B423-1A296DD0939A}" presName="box" presStyleLbl="node1" presStyleIdx="0" presStyleCnt="5"/>
      <dgm:spPr/>
    </dgm:pt>
    <dgm:pt modelId="{AB8ED934-3F0A-B542-BB43-BB9EA22E5C75}" type="pres">
      <dgm:prSet presAssocID="{1D61A33B-A30B-A34C-B423-1A296DD0939A}" presName="img" presStyleLbl="fgImgPlace1" presStyleIdx="0" presStyleCnt="5"/>
      <dgm:spPr>
        <a:solidFill>
          <a:schemeClr val="bg1"/>
        </a:solidFill>
      </dgm:spPr>
    </dgm:pt>
    <dgm:pt modelId="{20BD3004-EBD2-D841-BF15-4BEA6C167EDB}" type="pres">
      <dgm:prSet presAssocID="{1D61A33B-A30B-A34C-B423-1A296DD0939A}" presName="text" presStyleLbl="node1" presStyleIdx="0" presStyleCnt="5">
        <dgm:presLayoutVars>
          <dgm:bulletEnabled val="1"/>
        </dgm:presLayoutVars>
      </dgm:prSet>
      <dgm:spPr/>
    </dgm:pt>
    <dgm:pt modelId="{A9EA7EDF-9D4B-5A4F-B885-A9CDD33F464D}" type="pres">
      <dgm:prSet presAssocID="{B4898E10-0EBD-3A4E-AC3D-72B7619A1929}" presName="spacer" presStyleCnt="0"/>
      <dgm:spPr/>
    </dgm:pt>
    <dgm:pt modelId="{5200F063-A114-E94C-9B8D-500A25B207D1}" type="pres">
      <dgm:prSet presAssocID="{5BE3AC9A-470E-AC4B-91F8-AB58873FF0E1}" presName="comp" presStyleCnt="0"/>
      <dgm:spPr/>
    </dgm:pt>
    <dgm:pt modelId="{8429CABD-729E-084A-A771-6491F12D92B0}" type="pres">
      <dgm:prSet presAssocID="{5BE3AC9A-470E-AC4B-91F8-AB58873FF0E1}" presName="box" presStyleLbl="node1" presStyleIdx="1" presStyleCnt="5"/>
      <dgm:spPr/>
    </dgm:pt>
    <dgm:pt modelId="{2835E768-F746-0E4B-933B-804E0D206A38}" type="pres">
      <dgm:prSet presAssocID="{5BE3AC9A-470E-AC4B-91F8-AB58873FF0E1}" presName="img" presStyleLbl="fgImgPlace1" presStyleIdx="1" presStyleCnt="5"/>
      <dgm:spPr>
        <a:solidFill>
          <a:schemeClr val="bg1"/>
        </a:solidFill>
      </dgm:spPr>
    </dgm:pt>
    <dgm:pt modelId="{CB01EE7F-49DF-8247-8A41-E1E36042EDFB}" type="pres">
      <dgm:prSet presAssocID="{5BE3AC9A-470E-AC4B-91F8-AB58873FF0E1}" presName="text" presStyleLbl="node1" presStyleIdx="1" presStyleCnt="5">
        <dgm:presLayoutVars>
          <dgm:bulletEnabled val="1"/>
        </dgm:presLayoutVars>
      </dgm:prSet>
      <dgm:spPr/>
    </dgm:pt>
    <dgm:pt modelId="{98E107AE-E291-5B41-839F-7285F9C6F6FB}" type="pres">
      <dgm:prSet presAssocID="{C41B355D-D206-0F40-B498-699C0A76AE17}" presName="spacer" presStyleCnt="0"/>
      <dgm:spPr/>
    </dgm:pt>
    <dgm:pt modelId="{4C7663B6-45CA-6940-9B16-80C53076C8FF}" type="pres">
      <dgm:prSet presAssocID="{F86AA839-D3BB-0F4E-9BBC-C4974891C6AD}" presName="comp" presStyleCnt="0"/>
      <dgm:spPr/>
    </dgm:pt>
    <dgm:pt modelId="{A0D23C72-CC3E-404C-97D3-A30D2C06FE47}" type="pres">
      <dgm:prSet presAssocID="{F86AA839-D3BB-0F4E-9BBC-C4974891C6AD}" presName="box" presStyleLbl="node1" presStyleIdx="2" presStyleCnt="5"/>
      <dgm:spPr/>
    </dgm:pt>
    <dgm:pt modelId="{2DB7392E-0637-5442-BA22-34455A7570E5}" type="pres">
      <dgm:prSet presAssocID="{F86AA839-D3BB-0F4E-9BBC-C4974891C6AD}" presName="img" presStyleLbl="fgImgPlace1" presStyleIdx="2" presStyleCnt="5"/>
      <dgm:spPr>
        <a:solidFill>
          <a:schemeClr val="bg1"/>
        </a:solidFill>
      </dgm:spPr>
    </dgm:pt>
    <dgm:pt modelId="{45E5B166-8EA7-E443-9AAA-B13A8507DB9D}" type="pres">
      <dgm:prSet presAssocID="{F86AA839-D3BB-0F4E-9BBC-C4974891C6AD}" presName="text" presStyleLbl="node1" presStyleIdx="2" presStyleCnt="5">
        <dgm:presLayoutVars>
          <dgm:bulletEnabled val="1"/>
        </dgm:presLayoutVars>
      </dgm:prSet>
      <dgm:spPr/>
    </dgm:pt>
    <dgm:pt modelId="{BE289E73-489E-1449-8554-A4F2DE1CF7E6}" type="pres">
      <dgm:prSet presAssocID="{E5924DBA-3AA4-9E4E-88E0-44C7E7D516EF}" presName="spacer" presStyleCnt="0"/>
      <dgm:spPr/>
    </dgm:pt>
    <dgm:pt modelId="{370FA3B4-71B8-424E-A187-FCC89784A4B1}" type="pres">
      <dgm:prSet presAssocID="{20F9FD59-7989-0743-B3DC-46BF2C6771BD}" presName="comp" presStyleCnt="0"/>
      <dgm:spPr/>
    </dgm:pt>
    <dgm:pt modelId="{D89E2AA7-0048-9342-B545-98B309280823}" type="pres">
      <dgm:prSet presAssocID="{20F9FD59-7989-0743-B3DC-46BF2C6771BD}" presName="box" presStyleLbl="node1" presStyleIdx="3" presStyleCnt="5" custScaleX="97239" custLinFactNeighborX="3559"/>
      <dgm:spPr/>
    </dgm:pt>
    <dgm:pt modelId="{B1021A5D-B23D-A54D-92F4-FDA47FDB10C3}" type="pres">
      <dgm:prSet presAssocID="{20F9FD59-7989-0743-B3DC-46BF2C6771BD}" presName="img" presStyleLbl="fgImgPlace1" presStyleIdx="3" presStyleCnt="5" custLinFactNeighborX="12597"/>
      <dgm:spPr>
        <a:solidFill>
          <a:schemeClr val="bg1"/>
        </a:solidFill>
      </dgm:spPr>
    </dgm:pt>
    <dgm:pt modelId="{4E297B26-CD27-0B48-A611-1964D9308A14}" type="pres">
      <dgm:prSet presAssocID="{20F9FD59-7989-0743-B3DC-46BF2C6771BD}" presName="text" presStyleLbl="node1" presStyleIdx="3" presStyleCnt="5">
        <dgm:presLayoutVars>
          <dgm:bulletEnabled val="1"/>
        </dgm:presLayoutVars>
      </dgm:prSet>
      <dgm:spPr/>
    </dgm:pt>
    <dgm:pt modelId="{B30429C6-EE91-6344-B3B2-FBA5B7D15B09}" type="pres">
      <dgm:prSet presAssocID="{9BA7D5F6-AF61-6642-B5F6-7791FA8A85E0}" presName="spacer" presStyleCnt="0"/>
      <dgm:spPr/>
    </dgm:pt>
    <dgm:pt modelId="{D0DBC3BB-056C-C442-A656-860ACA44F4B1}" type="pres">
      <dgm:prSet presAssocID="{01B426FC-37BD-AC4A-B17D-543F81F0F5B5}" presName="comp" presStyleCnt="0"/>
      <dgm:spPr/>
    </dgm:pt>
    <dgm:pt modelId="{31D87816-420E-EC4A-84CF-D203F5A9204B}" type="pres">
      <dgm:prSet presAssocID="{01B426FC-37BD-AC4A-B17D-543F81F0F5B5}" presName="box" presStyleLbl="node1" presStyleIdx="4" presStyleCnt="5" custScaleX="97239" custLinFactNeighborX="3559"/>
      <dgm:spPr/>
    </dgm:pt>
    <dgm:pt modelId="{4DAB02B9-9B67-6444-A82E-F7F3CDB8441B}" type="pres">
      <dgm:prSet presAssocID="{01B426FC-37BD-AC4A-B17D-543F81F0F5B5}" presName="img" presStyleLbl="fgImgPlace1" presStyleIdx="4" presStyleCnt="5" custLinFactNeighborX="12597"/>
      <dgm:spPr>
        <a:solidFill>
          <a:schemeClr val="bg1"/>
        </a:solidFill>
      </dgm:spPr>
    </dgm:pt>
    <dgm:pt modelId="{A050F54B-A7E0-EA4D-A592-0A322DB1E6BC}" type="pres">
      <dgm:prSet presAssocID="{01B426FC-37BD-AC4A-B17D-543F81F0F5B5}" presName="text" presStyleLbl="node1" presStyleIdx="4" presStyleCnt="5">
        <dgm:presLayoutVars>
          <dgm:bulletEnabled val="1"/>
        </dgm:presLayoutVars>
      </dgm:prSet>
      <dgm:spPr/>
    </dgm:pt>
  </dgm:ptLst>
  <dgm:cxnLst>
    <dgm:cxn modelId="{64B6990B-E946-A245-855A-56F3E1A49EE1}" srcId="{28F244CE-C622-2644-B7EC-23DF6BC1C2F8}" destId="{5BE3AC9A-470E-AC4B-91F8-AB58873FF0E1}" srcOrd="1" destOrd="0" parTransId="{70306EDD-F229-E645-9919-6A5240C2410F}" sibTransId="{C41B355D-D206-0F40-B498-699C0A76AE17}"/>
    <dgm:cxn modelId="{1822AF1A-1292-DC43-AEAE-B7585B7794BD}" type="presOf" srcId="{01B426FC-37BD-AC4A-B17D-543F81F0F5B5}" destId="{A050F54B-A7E0-EA4D-A592-0A322DB1E6BC}" srcOrd="1" destOrd="0" presId="urn:microsoft.com/office/officeart/2005/8/layout/vList4"/>
    <dgm:cxn modelId="{31528B2B-B1DB-E44C-8E13-D71C62161158}" type="presOf" srcId="{20F9FD59-7989-0743-B3DC-46BF2C6771BD}" destId="{4E297B26-CD27-0B48-A611-1964D9308A14}" srcOrd="1" destOrd="0" presId="urn:microsoft.com/office/officeart/2005/8/layout/vList4"/>
    <dgm:cxn modelId="{C10EAB31-0972-BE40-AD24-B60B2FFE7F5C}" type="presOf" srcId="{F86AA839-D3BB-0F4E-9BBC-C4974891C6AD}" destId="{45E5B166-8EA7-E443-9AAA-B13A8507DB9D}" srcOrd="1" destOrd="0" presId="urn:microsoft.com/office/officeart/2005/8/layout/vList4"/>
    <dgm:cxn modelId="{228A2B41-9B8E-CB4F-90A8-3012FE5CE565}" srcId="{28F244CE-C622-2644-B7EC-23DF6BC1C2F8}" destId="{1D61A33B-A30B-A34C-B423-1A296DD0939A}" srcOrd="0" destOrd="0" parTransId="{7BB2DC0D-D197-C64C-A8CA-EF0DB77AB462}" sibTransId="{B4898E10-0EBD-3A4E-AC3D-72B7619A1929}"/>
    <dgm:cxn modelId="{71609D59-0BB0-4445-986D-3226161628D4}" srcId="{28F244CE-C622-2644-B7EC-23DF6BC1C2F8}" destId="{01B426FC-37BD-AC4A-B17D-543F81F0F5B5}" srcOrd="4" destOrd="0" parTransId="{C861C4DA-2F5E-9C4C-9798-1FF486ACACA7}" sibTransId="{35C3A04A-5D36-4F4E-B765-31741C04DA3C}"/>
    <dgm:cxn modelId="{7A601E6F-560A-6042-8398-7D7B5A16EA7F}" type="presOf" srcId="{1D61A33B-A30B-A34C-B423-1A296DD0939A}" destId="{EEDD545D-5484-E047-A274-ACC2375D3205}" srcOrd="0" destOrd="0" presId="urn:microsoft.com/office/officeart/2005/8/layout/vList4"/>
    <dgm:cxn modelId="{59138075-C6EC-BA49-8E37-2FA77A4837E2}" type="presOf" srcId="{5BE3AC9A-470E-AC4B-91F8-AB58873FF0E1}" destId="{8429CABD-729E-084A-A771-6491F12D92B0}" srcOrd="0" destOrd="0" presId="urn:microsoft.com/office/officeart/2005/8/layout/vList4"/>
    <dgm:cxn modelId="{99114180-1D45-D140-8622-E77F734E840F}" type="presOf" srcId="{1D61A33B-A30B-A34C-B423-1A296DD0939A}" destId="{20BD3004-EBD2-D841-BF15-4BEA6C167EDB}" srcOrd="1" destOrd="0" presId="urn:microsoft.com/office/officeart/2005/8/layout/vList4"/>
    <dgm:cxn modelId="{851E3681-349D-DE46-BF29-0F43EE9F355A}" type="presOf" srcId="{28F244CE-C622-2644-B7EC-23DF6BC1C2F8}" destId="{DCA90781-55A6-5E45-8053-B9A3D078E89E}" srcOrd="0" destOrd="0" presId="urn:microsoft.com/office/officeart/2005/8/layout/vList4"/>
    <dgm:cxn modelId="{94B93783-152B-7245-BEEB-284C664A6DD6}" type="presOf" srcId="{5BE3AC9A-470E-AC4B-91F8-AB58873FF0E1}" destId="{CB01EE7F-49DF-8247-8A41-E1E36042EDFB}" srcOrd="1" destOrd="0" presId="urn:microsoft.com/office/officeart/2005/8/layout/vList4"/>
    <dgm:cxn modelId="{38DB0086-2A75-BC4D-8F0C-C02118638D2A}" srcId="{28F244CE-C622-2644-B7EC-23DF6BC1C2F8}" destId="{F86AA839-D3BB-0F4E-9BBC-C4974891C6AD}" srcOrd="2" destOrd="0" parTransId="{5C83F774-81B0-D144-BE29-75FE165342C8}" sibTransId="{E5924DBA-3AA4-9E4E-88E0-44C7E7D516EF}"/>
    <dgm:cxn modelId="{57BF5489-2DC9-1449-BF9B-2480DAA83CC1}" type="presOf" srcId="{01B426FC-37BD-AC4A-B17D-543F81F0F5B5}" destId="{31D87816-420E-EC4A-84CF-D203F5A9204B}" srcOrd="0" destOrd="0" presId="urn:microsoft.com/office/officeart/2005/8/layout/vList4"/>
    <dgm:cxn modelId="{DCCFB9B5-8339-E248-8D93-9B08700CA3CB}" type="presOf" srcId="{F86AA839-D3BB-0F4E-9BBC-C4974891C6AD}" destId="{A0D23C72-CC3E-404C-97D3-A30D2C06FE47}" srcOrd="0" destOrd="0" presId="urn:microsoft.com/office/officeart/2005/8/layout/vList4"/>
    <dgm:cxn modelId="{1BE7AEB8-7C70-264E-9AC6-E958F2390944}" type="presOf" srcId="{20F9FD59-7989-0743-B3DC-46BF2C6771BD}" destId="{D89E2AA7-0048-9342-B545-98B309280823}" srcOrd="0" destOrd="0" presId="urn:microsoft.com/office/officeart/2005/8/layout/vList4"/>
    <dgm:cxn modelId="{5FD0ACF8-C29D-CF44-81C1-33876661CD97}" srcId="{28F244CE-C622-2644-B7EC-23DF6BC1C2F8}" destId="{20F9FD59-7989-0743-B3DC-46BF2C6771BD}" srcOrd="3" destOrd="0" parTransId="{514D25C8-F98F-214E-AE13-9A5249A45393}" sibTransId="{9BA7D5F6-AF61-6642-B5F6-7791FA8A85E0}"/>
    <dgm:cxn modelId="{C849888D-FA58-F64A-A6E7-B1689241BF18}" type="presParOf" srcId="{DCA90781-55A6-5E45-8053-B9A3D078E89E}" destId="{D6602F13-DDC5-4A49-ACED-31454068324B}" srcOrd="0" destOrd="0" presId="urn:microsoft.com/office/officeart/2005/8/layout/vList4"/>
    <dgm:cxn modelId="{7DB4B9A1-5ABA-EF4A-A379-E2F5D35C1A75}" type="presParOf" srcId="{D6602F13-DDC5-4A49-ACED-31454068324B}" destId="{EEDD545D-5484-E047-A274-ACC2375D3205}" srcOrd="0" destOrd="0" presId="urn:microsoft.com/office/officeart/2005/8/layout/vList4"/>
    <dgm:cxn modelId="{39AA7D8D-2209-6D46-B6C0-F5CCA86C7535}" type="presParOf" srcId="{D6602F13-DDC5-4A49-ACED-31454068324B}" destId="{AB8ED934-3F0A-B542-BB43-BB9EA22E5C75}" srcOrd="1" destOrd="0" presId="urn:microsoft.com/office/officeart/2005/8/layout/vList4"/>
    <dgm:cxn modelId="{31E9730D-B58A-5949-A097-7EF28AF5DCD6}" type="presParOf" srcId="{D6602F13-DDC5-4A49-ACED-31454068324B}" destId="{20BD3004-EBD2-D841-BF15-4BEA6C167EDB}" srcOrd="2" destOrd="0" presId="urn:microsoft.com/office/officeart/2005/8/layout/vList4"/>
    <dgm:cxn modelId="{90D01AED-51D8-E24A-B7AF-F0A7957D282C}" type="presParOf" srcId="{DCA90781-55A6-5E45-8053-B9A3D078E89E}" destId="{A9EA7EDF-9D4B-5A4F-B885-A9CDD33F464D}" srcOrd="1" destOrd="0" presId="urn:microsoft.com/office/officeart/2005/8/layout/vList4"/>
    <dgm:cxn modelId="{E64CBB04-E7E6-E34F-85AA-14134D3D97DF}" type="presParOf" srcId="{DCA90781-55A6-5E45-8053-B9A3D078E89E}" destId="{5200F063-A114-E94C-9B8D-500A25B207D1}" srcOrd="2" destOrd="0" presId="urn:microsoft.com/office/officeart/2005/8/layout/vList4"/>
    <dgm:cxn modelId="{C62E0DAC-FDA8-594E-A814-AF96CAEA9FD8}" type="presParOf" srcId="{5200F063-A114-E94C-9B8D-500A25B207D1}" destId="{8429CABD-729E-084A-A771-6491F12D92B0}" srcOrd="0" destOrd="0" presId="urn:microsoft.com/office/officeart/2005/8/layout/vList4"/>
    <dgm:cxn modelId="{1D8B1CD9-BDBB-5B4E-ABD0-702848F56D7C}" type="presParOf" srcId="{5200F063-A114-E94C-9B8D-500A25B207D1}" destId="{2835E768-F746-0E4B-933B-804E0D206A38}" srcOrd="1" destOrd="0" presId="urn:microsoft.com/office/officeart/2005/8/layout/vList4"/>
    <dgm:cxn modelId="{D2433C2E-C453-0A4B-8DF1-3725133C6E8B}" type="presParOf" srcId="{5200F063-A114-E94C-9B8D-500A25B207D1}" destId="{CB01EE7F-49DF-8247-8A41-E1E36042EDFB}" srcOrd="2" destOrd="0" presId="urn:microsoft.com/office/officeart/2005/8/layout/vList4"/>
    <dgm:cxn modelId="{0BEC7085-C92E-3242-A184-683288A222B4}" type="presParOf" srcId="{DCA90781-55A6-5E45-8053-B9A3D078E89E}" destId="{98E107AE-E291-5B41-839F-7285F9C6F6FB}" srcOrd="3" destOrd="0" presId="urn:microsoft.com/office/officeart/2005/8/layout/vList4"/>
    <dgm:cxn modelId="{A23D9C24-7C19-224A-BF62-887D41118995}" type="presParOf" srcId="{DCA90781-55A6-5E45-8053-B9A3D078E89E}" destId="{4C7663B6-45CA-6940-9B16-80C53076C8FF}" srcOrd="4" destOrd="0" presId="urn:microsoft.com/office/officeart/2005/8/layout/vList4"/>
    <dgm:cxn modelId="{1C51D435-D12D-C047-8930-56764EEB99F0}" type="presParOf" srcId="{4C7663B6-45CA-6940-9B16-80C53076C8FF}" destId="{A0D23C72-CC3E-404C-97D3-A30D2C06FE47}" srcOrd="0" destOrd="0" presId="urn:microsoft.com/office/officeart/2005/8/layout/vList4"/>
    <dgm:cxn modelId="{E99AA946-5324-7C42-A88C-7807CD9C2D12}" type="presParOf" srcId="{4C7663B6-45CA-6940-9B16-80C53076C8FF}" destId="{2DB7392E-0637-5442-BA22-34455A7570E5}" srcOrd="1" destOrd="0" presId="urn:microsoft.com/office/officeart/2005/8/layout/vList4"/>
    <dgm:cxn modelId="{9B16E717-1991-A14F-BCA5-93091C92C66B}" type="presParOf" srcId="{4C7663B6-45CA-6940-9B16-80C53076C8FF}" destId="{45E5B166-8EA7-E443-9AAA-B13A8507DB9D}" srcOrd="2" destOrd="0" presId="urn:microsoft.com/office/officeart/2005/8/layout/vList4"/>
    <dgm:cxn modelId="{992C95DF-4167-F141-8458-7526445D5EF3}" type="presParOf" srcId="{DCA90781-55A6-5E45-8053-B9A3D078E89E}" destId="{BE289E73-489E-1449-8554-A4F2DE1CF7E6}" srcOrd="5" destOrd="0" presId="urn:microsoft.com/office/officeart/2005/8/layout/vList4"/>
    <dgm:cxn modelId="{F5D90441-7F82-704E-BFC2-D8495C3909DC}" type="presParOf" srcId="{DCA90781-55A6-5E45-8053-B9A3D078E89E}" destId="{370FA3B4-71B8-424E-A187-FCC89784A4B1}" srcOrd="6" destOrd="0" presId="urn:microsoft.com/office/officeart/2005/8/layout/vList4"/>
    <dgm:cxn modelId="{91F4325F-9545-0F4D-8CC3-F8BB51058098}" type="presParOf" srcId="{370FA3B4-71B8-424E-A187-FCC89784A4B1}" destId="{D89E2AA7-0048-9342-B545-98B309280823}" srcOrd="0" destOrd="0" presId="urn:microsoft.com/office/officeart/2005/8/layout/vList4"/>
    <dgm:cxn modelId="{596944FD-D1B9-364F-A525-9CE2B444DC6A}" type="presParOf" srcId="{370FA3B4-71B8-424E-A187-FCC89784A4B1}" destId="{B1021A5D-B23D-A54D-92F4-FDA47FDB10C3}" srcOrd="1" destOrd="0" presId="urn:microsoft.com/office/officeart/2005/8/layout/vList4"/>
    <dgm:cxn modelId="{B92EA062-155C-D447-AB83-D00A3A1F5AA9}" type="presParOf" srcId="{370FA3B4-71B8-424E-A187-FCC89784A4B1}" destId="{4E297B26-CD27-0B48-A611-1964D9308A14}" srcOrd="2" destOrd="0" presId="urn:microsoft.com/office/officeart/2005/8/layout/vList4"/>
    <dgm:cxn modelId="{0F7F76E1-EBE1-E549-984E-E28E6854159E}" type="presParOf" srcId="{DCA90781-55A6-5E45-8053-B9A3D078E89E}" destId="{B30429C6-EE91-6344-B3B2-FBA5B7D15B09}" srcOrd="7" destOrd="0" presId="urn:microsoft.com/office/officeart/2005/8/layout/vList4"/>
    <dgm:cxn modelId="{E6D67532-02BA-654C-A8BE-ADD6CA433A46}" type="presParOf" srcId="{DCA90781-55A6-5E45-8053-B9A3D078E89E}" destId="{D0DBC3BB-056C-C442-A656-860ACA44F4B1}" srcOrd="8" destOrd="0" presId="urn:microsoft.com/office/officeart/2005/8/layout/vList4"/>
    <dgm:cxn modelId="{DD65F147-C2C1-D84F-8468-9B6C002246A7}" type="presParOf" srcId="{D0DBC3BB-056C-C442-A656-860ACA44F4B1}" destId="{31D87816-420E-EC4A-84CF-D203F5A9204B}" srcOrd="0" destOrd="0" presId="urn:microsoft.com/office/officeart/2005/8/layout/vList4"/>
    <dgm:cxn modelId="{941993A7-AC02-DA43-9A60-598AB7E56D5F}" type="presParOf" srcId="{D0DBC3BB-056C-C442-A656-860ACA44F4B1}" destId="{4DAB02B9-9B67-6444-A82E-F7F3CDB8441B}" srcOrd="1" destOrd="0" presId="urn:microsoft.com/office/officeart/2005/8/layout/vList4"/>
    <dgm:cxn modelId="{CBE149FD-84A1-B048-996C-3BE436E981CD}" type="presParOf" srcId="{D0DBC3BB-056C-C442-A656-860ACA44F4B1}" destId="{A050F54B-A7E0-EA4D-A592-0A322DB1E6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545D-5484-E047-A274-ACC2375D3205}">
      <dsp:nvSpPr>
        <dsp:cNvPr id="0" name=""/>
        <dsp:cNvSpPr/>
      </dsp:nvSpPr>
      <dsp:spPr>
        <a:xfrm>
          <a:off x="0" y="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FontTx/>
            <a:buNone/>
          </a:pPr>
          <a:r>
            <a:rPr lang="it-IT" altLang="en-US" sz="2900" kern="1200" dirty="0">
              <a:solidFill>
                <a:schemeClr val="tx1"/>
              </a:solidFill>
            </a:rPr>
            <a:t>L’attività di molte proteine (enzimi, recettori, ecc.) è finemente regolata.</a:t>
          </a:r>
          <a:endParaRPr lang="en-US" sz="2900" kern="1200" dirty="0">
            <a:solidFill>
              <a:schemeClr val="tx1"/>
            </a:solidFill>
          </a:endParaRPr>
        </a:p>
      </dsp:txBody>
      <dsp:txXfrm>
        <a:off x="1855542" y="0"/>
        <a:ext cx="6929433" cy="985472"/>
      </dsp:txXfrm>
    </dsp:sp>
    <dsp:sp modelId="{AB8ED934-3F0A-B542-BB43-BB9EA22E5C75}">
      <dsp:nvSpPr>
        <dsp:cNvPr id="0" name=""/>
        <dsp:cNvSpPr/>
      </dsp:nvSpPr>
      <dsp:spPr>
        <a:xfrm>
          <a:off x="98547" y="9854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9CABD-729E-084A-A771-6491F12D92B0}">
      <dsp:nvSpPr>
        <dsp:cNvPr id="0" name=""/>
        <dsp:cNvSpPr/>
      </dsp:nvSpPr>
      <dsp:spPr>
        <a:xfrm>
          <a:off x="0" y="108402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a:solidFill>
                <a:schemeClr val="tx1"/>
              </a:solidFill>
            </a:rPr>
            <a:t>La proteina esiste in due conformazioni, una attiva e una inattiva</a:t>
          </a:r>
          <a:endParaRPr lang="it-IT" altLang="en-US" sz="2900" kern="1200" dirty="0">
            <a:solidFill>
              <a:schemeClr val="tx1"/>
            </a:solidFill>
          </a:endParaRPr>
        </a:p>
      </dsp:txBody>
      <dsp:txXfrm>
        <a:off x="1855542" y="1084020"/>
        <a:ext cx="6929433" cy="985472"/>
      </dsp:txXfrm>
    </dsp:sp>
    <dsp:sp modelId="{2835E768-F746-0E4B-933B-804E0D206A38}">
      <dsp:nvSpPr>
        <dsp:cNvPr id="0" name=""/>
        <dsp:cNvSpPr/>
      </dsp:nvSpPr>
      <dsp:spPr>
        <a:xfrm>
          <a:off x="98547" y="118256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23C72-CC3E-404C-97D3-A30D2C06FE47}">
      <dsp:nvSpPr>
        <dsp:cNvPr id="0" name=""/>
        <dsp:cNvSpPr/>
      </dsp:nvSpPr>
      <dsp:spPr>
        <a:xfrm>
          <a:off x="0" y="216804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Attivazione e inibizione sono regolate secondo due modalità:</a:t>
          </a:r>
        </a:p>
      </dsp:txBody>
      <dsp:txXfrm>
        <a:off x="1855542" y="2168040"/>
        <a:ext cx="6929433" cy="985472"/>
      </dsp:txXfrm>
    </dsp:sp>
    <dsp:sp modelId="{2DB7392E-0637-5442-BA22-34455A7570E5}">
      <dsp:nvSpPr>
        <dsp:cNvPr id="0" name=""/>
        <dsp:cNvSpPr/>
      </dsp:nvSpPr>
      <dsp:spPr>
        <a:xfrm>
          <a:off x="98547" y="226658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E2AA7-0048-9342-B545-98B309280823}">
      <dsp:nvSpPr>
        <dsp:cNvPr id="0" name=""/>
        <dsp:cNvSpPr/>
      </dsp:nvSpPr>
      <dsp:spPr>
        <a:xfrm>
          <a:off x="242553" y="325206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ALLOSTERICA</a:t>
          </a:r>
        </a:p>
      </dsp:txBody>
      <dsp:txXfrm>
        <a:off x="2046864" y="3252060"/>
        <a:ext cx="6738111" cy="985472"/>
      </dsp:txXfrm>
    </dsp:sp>
    <dsp:sp modelId="{B1021A5D-B23D-A54D-92F4-FDA47FDB10C3}">
      <dsp:nvSpPr>
        <dsp:cNvPr id="0" name=""/>
        <dsp:cNvSpPr/>
      </dsp:nvSpPr>
      <dsp:spPr>
        <a:xfrm>
          <a:off x="331240" y="335060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87816-420E-EC4A-84CF-D203F5A9204B}">
      <dsp:nvSpPr>
        <dsp:cNvPr id="0" name=""/>
        <dsp:cNvSpPr/>
      </dsp:nvSpPr>
      <dsp:spPr>
        <a:xfrm>
          <a:off x="242553" y="433608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PER MODIFICAZIONE COVALENTE</a:t>
          </a:r>
        </a:p>
      </dsp:txBody>
      <dsp:txXfrm>
        <a:off x="2046864" y="4336080"/>
        <a:ext cx="6738111" cy="985472"/>
      </dsp:txXfrm>
    </dsp:sp>
    <dsp:sp modelId="{4DAB02B9-9B67-6444-A82E-F7F3CDB8441B}">
      <dsp:nvSpPr>
        <dsp:cNvPr id="0" name=""/>
        <dsp:cNvSpPr/>
      </dsp:nvSpPr>
      <dsp:spPr>
        <a:xfrm>
          <a:off x="331240" y="4434628"/>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B63B1387-01CD-984B-8E3D-8A29109139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1" name="Rectangle 3">
            <a:extLst>
              <a:ext uri="{FF2B5EF4-FFF2-40B4-BE49-F238E27FC236}">
                <a16:creationId xmlns:a16="http://schemas.microsoft.com/office/drawing/2014/main" id="{871F46C1-7A29-C14B-8732-C4FDF4D33F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E7864D71-7426-7141-8BCB-63BBF311CC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3" name="Rectangle 5">
            <a:extLst>
              <a:ext uri="{FF2B5EF4-FFF2-40B4-BE49-F238E27FC236}">
                <a16:creationId xmlns:a16="http://schemas.microsoft.com/office/drawing/2014/main" id="{C6BEF44D-E8A2-2B49-9D92-535A17341D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24294" name="Rectangle 6">
            <a:extLst>
              <a:ext uri="{FF2B5EF4-FFF2-40B4-BE49-F238E27FC236}">
                <a16:creationId xmlns:a16="http://schemas.microsoft.com/office/drawing/2014/main" id="{8B55D13C-E3C5-134D-B55C-1AFCB738B11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5" name="Rectangle 7">
            <a:extLst>
              <a:ext uri="{FF2B5EF4-FFF2-40B4-BE49-F238E27FC236}">
                <a16:creationId xmlns:a16="http://schemas.microsoft.com/office/drawing/2014/main" id="{F2F967D5-BCBB-AF4C-B18A-144B81FB4E2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3B3177-E330-9044-AEB1-8F27760D70F6}"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184F33B-C97B-E54F-BCD9-2A0390CC8545}"/>
              </a:ext>
            </a:extLst>
          </p:cNvPr>
          <p:cNvSpPr>
            <a:spLocks noGrp="1" noRot="1" noChangeAspect="1" noChangeArrowheads="1" noTextEdit="1"/>
          </p:cNvSpPr>
          <p:nvPr>
            <p:ph type="sldImg"/>
          </p:nvPr>
        </p:nvSpPr>
        <p:spPr>
          <a:ln/>
        </p:spPr>
      </p:sp>
      <p:sp>
        <p:nvSpPr>
          <p:cNvPr id="41986" name="Segnaposto note 2">
            <a:extLst>
              <a:ext uri="{FF2B5EF4-FFF2-40B4-BE49-F238E27FC236}">
                <a16:creationId xmlns:a16="http://schemas.microsoft.com/office/drawing/2014/main" id="{597EE548-63FF-A84B-BED9-FE0D7C3626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disomogenees di carica</a:t>
            </a:r>
          </a:p>
          <a:p>
            <a:endParaRPr lang="it-IT" altLang="en-US">
              <a:latin typeface="Arial" panose="020B0604020202020204" pitchFamily="34" charset="0"/>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170EE899-241B-E24E-9968-CCAFD7B66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24B262-C67A-B444-A480-590EDE43D806}" type="slidenum">
              <a:rPr lang="it-IT" altLang="en-US" smtClean="0"/>
              <a:pPr>
                <a:spcBef>
                  <a:spcPct val="0"/>
                </a:spcBef>
              </a:pPr>
              <a:t>27</a:t>
            </a:fld>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A382753A-9F9E-6C4C-97A3-B37E36532758}"/>
              </a:ext>
            </a:extLst>
          </p:cNvPr>
          <p:cNvSpPr>
            <a:spLocks noGrp="1" noRot="1" noChangeAspect="1" noChangeArrowheads="1" noTextEdit="1"/>
          </p:cNvSpPr>
          <p:nvPr>
            <p:ph type="sldImg"/>
          </p:nvPr>
        </p:nvSpPr>
        <p:spPr>
          <a:ln/>
        </p:spPr>
      </p:sp>
      <p:sp>
        <p:nvSpPr>
          <p:cNvPr id="99330" name="Segnaposto note 2">
            <a:extLst>
              <a:ext uri="{FF2B5EF4-FFF2-40B4-BE49-F238E27FC236}">
                <a16:creationId xmlns:a16="http://schemas.microsoft.com/office/drawing/2014/main" id="{8673AC5B-EEA4-2144-9014-0B15ED6913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Conformazione C2 determina d e L </a:t>
            </a:r>
          </a:p>
          <a:p>
            <a:r>
              <a:rPr lang="it-IT" altLang="en-US">
                <a:latin typeface="Arial" panose="020B0604020202020204" pitchFamily="34" charset="0"/>
                <a:ea typeface="ＭＳ Ｐゴシック" panose="020B0600070205080204" pitchFamily="34" charset="-128"/>
              </a:rPr>
              <a:t>Solo D-glucosio</a:t>
            </a:r>
          </a:p>
        </p:txBody>
      </p:sp>
      <p:sp>
        <p:nvSpPr>
          <p:cNvPr id="99331" name="Segnaposto numero diapositiva 3">
            <a:extLst>
              <a:ext uri="{FF2B5EF4-FFF2-40B4-BE49-F238E27FC236}">
                <a16:creationId xmlns:a16="http://schemas.microsoft.com/office/drawing/2014/main" id="{1EECC7D2-ED4E-0F44-B4C6-29BAAA1AC3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3D7563-C143-6642-B5FF-3C9AEF6733DE}" type="slidenum">
              <a:rPr lang="it-IT" altLang="en-US" smtClean="0"/>
              <a:pPr>
                <a:spcBef>
                  <a:spcPct val="0"/>
                </a:spcBef>
              </a:pPr>
              <a:t>74</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a:extLst>
              <a:ext uri="{FF2B5EF4-FFF2-40B4-BE49-F238E27FC236}">
                <a16:creationId xmlns:a16="http://schemas.microsoft.com/office/drawing/2014/main" id="{A3F49BAB-398B-1743-B919-63312B7CAEB4}"/>
              </a:ext>
            </a:extLst>
          </p:cNvPr>
          <p:cNvSpPr>
            <a:spLocks noGrp="1" noRot="1" noChangeAspect="1" noChangeArrowheads="1" noTextEdit="1"/>
          </p:cNvSpPr>
          <p:nvPr>
            <p:ph type="sldImg"/>
          </p:nvPr>
        </p:nvSpPr>
        <p:spPr>
          <a:ln/>
        </p:spPr>
      </p:sp>
      <p:sp>
        <p:nvSpPr>
          <p:cNvPr id="113666" name="Segnaposto note 2">
            <a:extLst>
              <a:ext uri="{FF2B5EF4-FFF2-40B4-BE49-F238E27FC236}">
                <a16:creationId xmlns:a16="http://schemas.microsoft.com/office/drawing/2014/main" id="{518C744A-4B12-1347-90AC-CC50954E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3667" name="Segnaposto numero diapositiva 3">
            <a:extLst>
              <a:ext uri="{FF2B5EF4-FFF2-40B4-BE49-F238E27FC236}">
                <a16:creationId xmlns:a16="http://schemas.microsoft.com/office/drawing/2014/main" id="{CF0FAD84-49E5-C442-803E-E3B31FD66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42516-9A46-9A46-BC61-F31EEB2EB5E4}" type="slidenum">
              <a:rPr lang="it-IT" altLang="en-US" smtClean="0"/>
              <a:pPr>
                <a:spcBef>
                  <a:spcPct val="0"/>
                </a:spcBef>
              </a:pPr>
              <a:t>87</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C661911-1521-1641-BB75-C6DE3F89F861}"/>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8C0848AD-E236-9541-BB59-A0C1673B06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B5C15BA4-2069-114C-BD4D-F2ACDDDCB5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28</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a:extLst>
              <a:ext uri="{FF2B5EF4-FFF2-40B4-BE49-F238E27FC236}">
                <a16:creationId xmlns:a16="http://schemas.microsoft.com/office/drawing/2014/main" id="{59D2CC3F-F56C-8444-A630-F3E54AA06DCB}"/>
              </a:ext>
            </a:extLst>
          </p:cNvPr>
          <p:cNvSpPr>
            <a:spLocks noGrp="1" noRot="1" noChangeAspect="1" noChangeArrowheads="1" noTextEdit="1"/>
          </p:cNvSpPr>
          <p:nvPr>
            <p:ph type="sldImg"/>
          </p:nvPr>
        </p:nvSpPr>
        <p:spPr>
          <a:ln/>
        </p:spPr>
      </p:sp>
      <p:sp>
        <p:nvSpPr>
          <p:cNvPr id="46082" name="Segnaposto note 2">
            <a:extLst>
              <a:ext uri="{FF2B5EF4-FFF2-40B4-BE49-F238E27FC236}">
                <a16:creationId xmlns:a16="http://schemas.microsoft.com/office/drawing/2014/main" id="{1C90BBE8-32F6-BD4E-80E5-6DAB67E75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6083" name="Segnaposto numero diapositiva 3">
            <a:extLst>
              <a:ext uri="{FF2B5EF4-FFF2-40B4-BE49-F238E27FC236}">
                <a16:creationId xmlns:a16="http://schemas.microsoft.com/office/drawing/2014/main" id="{709F49A9-1360-3A4F-BDAD-490CF280C8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C98D3B-F358-3E45-AD4D-E0D85F523CB7}" type="slidenum">
              <a:rPr lang="it-IT" altLang="en-US" smtClean="0"/>
              <a:pPr>
                <a:spcBef>
                  <a:spcPct val="0"/>
                </a:spcBef>
              </a:pPr>
              <a:t>29</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558AF83B-418C-C14C-B0E6-78EB2B76DE42}"/>
              </a:ext>
            </a:extLst>
          </p:cNvPr>
          <p:cNvSpPr>
            <a:spLocks noGrp="1" noRot="1" noChangeAspect="1" noChangeArrowheads="1" noTextEdit="1"/>
          </p:cNvSpPr>
          <p:nvPr>
            <p:ph type="sldImg"/>
          </p:nvPr>
        </p:nvSpPr>
        <p:spPr>
          <a:ln/>
        </p:spPr>
      </p:sp>
      <p:sp>
        <p:nvSpPr>
          <p:cNvPr id="53250" name="Segnaposto note 2">
            <a:extLst>
              <a:ext uri="{FF2B5EF4-FFF2-40B4-BE49-F238E27FC236}">
                <a16:creationId xmlns:a16="http://schemas.microsoft.com/office/drawing/2014/main" id="{B1CB584C-0A03-864C-8D9F-376C9807D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D7428D34-606A-8143-881C-2DC8A36C8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E6A50D-EC1C-CD4A-96C3-96AFB94D00F7}" type="slidenum">
              <a:rPr lang="it-IT" altLang="en-US" smtClean="0"/>
              <a:pPr>
                <a:spcBef>
                  <a:spcPct val="0"/>
                </a:spcBef>
              </a:pPr>
              <a:t>35</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69633FD8-A86F-F54B-A5B0-CE3F61BF21C8}"/>
              </a:ext>
            </a:extLst>
          </p:cNvPr>
          <p:cNvSpPr>
            <a:spLocks noGrp="1" noRot="1" noChangeAspect="1" noChangeArrowheads="1" noTextEdit="1"/>
          </p:cNvSpPr>
          <p:nvPr>
            <p:ph type="sldImg"/>
          </p:nvPr>
        </p:nvSpPr>
        <p:spPr>
          <a:ln/>
        </p:spPr>
      </p:sp>
      <p:sp>
        <p:nvSpPr>
          <p:cNvPr id="55298" name="Segnaposto note 2">
            <a:extLst>
              <a:ext uri="{FF2B5EF4-FFF2-40B4-BE49-F238E27FC236}">
                <a16:creationId xmlns:a16="http://schemas.microsoft.com/office/drawing/2014/main" id="{7230921A-3B1A-384F-845E-EC7D9B147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5299" name="Segnaposto numero diapositiva 3">
            <a:extLst>
              <a:ext uri="{FF2B5EF4-FFF2-40B4-BE49-F238E27FC236}">
                <a16:creationId xmlns:a16="http://schemas.microsoft.com/office/drawing/2014/main" id="{8E54E37B-6D7D-8745-AEBF-BEE9790B5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681CBF-2671-494D-8EE1-27CFBC03762B}" type="slidenum">
              <a:rPr lang="it-IT" altLang="en-US" smtClean="0"/>
              <a:pPr>
                <a:spcBef>
                  <a:spcPct val="0"/>
                </a:spcBef>
              </a:pPr>
              <a:t>36</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E885C297-9C94-AD4E-AC6C-37441043225E}"/>
              </a:ext>
            </a:extLst>
          </p:cNvPr>
          <p:cNvSpPr>
            <a:spLocks noGrp="1" noRot="1" noChangeAspect="1" noChangeArrowheads="1" noTextEdit="1"/>
          </p:cNvSpPr>
          <p:nvPr>
            <p:ph type="sldImg"/>
          </p:nvPr>
        </p:nvSpPr>
        <p:spPr>
          <a:ln/>
        </p:spPr>
      </p:sp>
      <p:sp>
        <p:nvSpPr>
          <p:cNvPr id="59394" name="Segnaposto note 2">
            <a:extLst>
              <a:ext uri="{FF2B5EF4-FFF2-40B4-BE49-F238E27FC236}">
                <a16:creationId xmlns:a16="http://schemas.microsoft.com/office/drawing/2014/main" id="{5C2CC801-0A30-5F4C-A0EA-FFC6B5DF5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a:t>
            </a:r>
            <a:endParaRPr lang="en-US" altLang="en-US">
              <a:latin typeface="Arial" panose="020B0604020202020204" pitchFamily="34" charset="0"/>
              <a:ea typeface="ＭＳ Ｐゴシック" panose="020B0600070205080204" pitchFamily="34" charset="-128"/>
            </a:endParaRPr>
          </a:p>
        </p:txBody>
      </p:sp>
      <p:sp>
        <p:nvSpPr>
          <p:cNvPr id="59395" name="Segnaposto numero diapositiva 3">
            <a:extLst>
              <a:ext uri="{FF2B5EF4-FFF2-40B4-BE49-F238E27FC236}">
                <a16:creationId xmlns:a16="http://schemas.microsoft.com/office/drawing/2014/main" id="{44C76209-6E3C-4648-98D5-5647967EB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DB654-DB82-CF41-BB1B-12ED3D9BBF2B}" type="slidenum">
              <a:rPr lang="it-IT" altLang="en-US" smtClean="0"/>
              <a:pPr>
                <a:spcBef>
                  <a:spcPct val="0"/>
                </a:spcBef>
              </a:pPr>
              <a:t>39</a:t>
            </a:fld>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C07B4384-E312-7A4D-BD57-A5C368F160DC}"/>
              </a:ext>
            </a:extLst>
          </p:cNvPr>
          <p:cNvSpPr>
            <a:spLocks noGrp="1" noRot="1" noChangeAspect="1" noChangeArrowheads="1" noTextEdit="1"/>
          </p:cNvSpPr>
          <p:nvPr>
            <p:ph type="sldImg"/>
          </p:nvPr>
        </p:nvSpPr>
        <p:spPr>
          <a:ln/>
        </p:spPr>
      </p:sp>
      <p:sp>
        <p:nvSpPr>
          <p:cNvPr id="62466" name="Segnaposto note 2">
            <a:extLst>
              <a:ext uri="{FF2B5EF4-FFF2-40B4-BE49-F238E27FC236}">
                <a16:creationId xmlns:a16="http://schemas.microsoft.com/office/drawing/2014/main" id="{A76198C0-1528-A14B-801E-84EBC1A7BF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2467" name="Segnaposto numero diapositiva 3">
            <a:extLst>
              <a:ext uri="{FF2B5EF4-FFF2-40B4-BE49-F238E27FC236}">
                <a16:creationId xmlns:a16="http://schemas.microsoft.com/office/drawing/2014/main" id="{4511E7AA-A219-B544-BCCF-DD2F18498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F39067-30DE-0D4D-B53B-44148CB633DA}" type="slidenum">
              <a:rPr lang="it-IT" altLang="en-US" smtClean="0"/>
              <a:pPr>
                <a:spcBef>
                  <a:spcPct val="0"/>
                </a:spcBef>
              </a:pPr>
              <a:t>41</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3F93BA77-8ADC-5444-8FD0-856F8BE7A113}"/>
              </a:ext>
            </a:extLst>
          </p:cNvPr>
          <p:cNvSpPr>
            <a:spLocks noGrp="1" noRot="1" noChangeAspect="1" noChangeArrowheads="1" noTextEdit="1"/>
          </p:cNvSpPr>
          <p:nvPr>
            <p:ph type="sldImg"/>
          </p:nvPr>
        </p:nvSpPr>
        <p:spPr>
          <a:ln/>
        </p:spPr>
      </p:sp>
      <p:sp>
        <p:nvSpPr>
          <p:cNvPr id="65538" name="Segnaposto note 2">
            <a:extLst>
              <a:ext uri="{FF2B5EF4-FFF2-40B4-BE49-F238E27FC236}">
                <a16:creationId xmlns:a16="http://schemas.microsoft.com/office/drawing/2014/main" id="{99B4E1C8-30D8-764A-98D4-683D85177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5539" name="Segnaposto numero diapositiva 3">
            <a:extLst>
              <a:ext uri="{FF2B5EF4-FFF2-40B4-BE49-F238E27FC236}">
                <a16:creationId xmlns:a16="http://schemas.microsoft.com/office/drawing/2014/main" id="{43CEB466-F687-0245-B1DD-C94BC5450E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85D112-99B9-4B49-B0BF-5D9B3DFD010A}" type="slidenum">
              <a:rPr lang="it-IT" altLang="en-US" smtClean="0"/>
              <a:pPr>
                <a:spcBef>
                  <a:spcPct val="0"/>
                </a:spcBef>
              </a:pPr>
              <a:t>43</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a:extLst>
              <a:ext uri="{FF2B5EF4-FFF2-40B4-BE49-F238E27FC236}">
                <a16:creationId xmlns:a16="http://schemas.microsoft.com/office/drawing/2014/main" id="{F96DBBBE-DFAB-744D-A5DB-54818498ADA0}"/>
              </a:ext>
            </a:extLst>
          </p:cNvPr>
          <p:cNvSpPr>
            <a:spLocks noGrp="1" noRot="1" noChangeAspect="1" noChangeArrowheads="1" noTextEdit="1"/>
          </p:cNvSpPr>
          <p:nvPr>
            <p:ph type="sldImg"/>
          </p:nvPr>
        </p:nvSpPr>
        <p:spPr>
          <a:ln/>
        </p:spPr>
      </p:sp>
      <p:sp>
        <p:nvSpPr>
          <p:cNvPr id="92162" name="Segnaposto note 2">
            <a:extLst>
              <a:ext uri="{FF2B5EF4-FFF2-40B4-BE49-F238E27FC236}">
                <a16:creationId xmlns:a16="http://schemas.microsoft.com/office/drawing/2014/main" id="{FA60C302-7B93-8847-95FE-272F0B913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CORTISOLO AUMENTA GLICEMIA STIMOLANDO GLUCONEOGENESI</a:t>
            </a:r>
          </a:p>
        </p:txBody>
      </p:sp>
      <p:sp>
        <p:nvSpPr>
          <p:cNvPr id="92163" name="Segnaposto numero diapositiva 3">
            <a:extLst>
              <a:ext uri="{FF2B5EF4-FFF2-40B4-BE49-F238E27FC236}">
                <a16:creationId xmlns:a16="http://schemas.microsoft.com/office/drawing/2014/main" id="{018B65B1-220E-3649-A01A-17B8267B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BD7F54-954C-904C-98B5-6730CAFAC90E}" type="slidenum">
              <a:rPr lang="it-IT" altLang="en-US" smtClean="0"/>
              <a:pPr>
                <a:spcBef>
                  <a:spcPct val="0"/>
                </a:spcBef>
              </a:pPr>
              <a:t>68</a:t>
            </a:fld>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3824F7-F6C3-2C42-8294-C8A4771D8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9345CE-E5A8-C547-80C3-C5B1AA3F24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BB7BFA-66FD-F944-B97F-4ADD4A5F5CA6}"/>
              </a:ext>
            </a:extLst>
          </p:cNvPr>
          <p:cNvSpPr>
            <a:spLocks noGrp="1" noChangeArrowheads="1"/>
          </p:cNvSpPr>
          <p:nvPr>
            <p:ph type="sldNum" sz="quarter" idx="12"/>
          </p:nvPr>
        </p:nvSpPr>
        <p:spPr>
          <a:ln/>
        </p:spPr>
        <p:txBody>
          <a:bodyPr/>
          <a:lstStyle>
            <a:lvl1pPr>
              <a:defRPr/>
            </a:lvl1pPr>
          </a:lstStyle>
          <a:p>
            <a:pPr>
              <a:defRPr/>
            </a:pPr>
            <a:fld id="{82C69786-F74C-524E-84A4-33B3749A7971}" type="slidenum">
              <a:rPr lang="it-IT" altLang="en-US"/>
              <a:pPr>
                <a:defRPr/>
              </a:pPr>
              <a:t>‹#›</a:t>
            </a:fld>
            <a:endParaRPr lang="it-IT" altLang="en-US"/>
          </a:p>
        </p:txBody>
      </p:sp>
    </p:spTree>
    <p:extLst>
      <p:ext uri="{BB962C8B-B14F-4D97-AF65-F5344CB8AC3E}">
        <p14:creationId xmlns:p14="http://schemas.microsoft.com/office/powerpoint/2010/main" val="162288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B60AB8-933D-2A4F-A4AA-7027F4769D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D3DE2A-D223-874B-B6E3-8D7ECCE93B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06A53B9-42A9-DE4A-9115-FC83FF5EC11C}"/>
              </a:ext>
            </a:extLst>
          </p:cNvPr>
          <p:cNvSpPr>
            <a:spLocks noGrp="1" noChangeArrowheads="1"/>
          </p:cNvSpPr>
          <p:nvPr>
            <p:ph type="sldNum" sz="quarter" idx="12"/>
          </p:nvPr>
        </p:nvSpPr>
        <p:spPr>
          <a:ln/>
        </p:spPr>
        <p:txBody>
          <a:bodyPr/>
          <a:lstStyle>
            <a:lvl1pPr>
              <a:defRPr/>
            </a:lvl1pPr>
          </a:lstStyle>
          <a:p>
            <a:pPr>
              <a:defRPr/>
            </a:pPr>
            <a:fld id="{A9B71E30-4DD1-F54F-A307-F9627B61498A}" type="slidenum">
              <a:rPr lang="it-IT" altLang="en-US"/>
              <a:pPr>
                <a:defRPr/>
              </a:pPr>
              <a:t>‹#›</a:t>
            </a:fld>
            <a:endParaRPr lang="it-IT" altLang="en-US"/>
          </a:p>
        </p:txBody>
      </p:sp>
    </p:spTree>
    <p:extLst>
      <p:ext uri="{BB962C8B-B14F-4D97-AF65-F5344CB8AC3E}">
        <p14:creationId xmlns:p14="http://schemas.microsoft.com/office/powerpoint/2010/main" val="406848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628152F-3C42-5247-BCED-EF656DACA2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B3FD156-210D-954D-ABE7-CF23E987CB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A3B29F-D5D1-3741-8966-9DCC56C42448}"/>
              </a:ext>
            </a:extLst>
          </p:cNvPr>
          <p:cNvSpPr>
            <a:spLocks noGrp="1" noChangeArrowheads="1"/>
          </p:cNvSpPr>
          <p:nvPr>
            <p:ph type="sldNum" sz="quarter" idx="12"/>
          </p:nvPr>
        </p:nvSpPr>
        <p:spPr>
          <a:ln/>
        </p:spPr>
        <p:txBody>
          <a:bodyPr/>
          <a:lstStyle>
            <a:lvl1pPr>
              <a:defRPr/>
            </a:lvl1pPr>
          </a:lstStyle>
          <a:p>
            <a:pPr>
              <a:defRPr/>
            </a:pPr>
            <a:fld id="{F69D3763-AFD6-E94D-B3D7-538B8885EB8C}" type="slidenum">
              <a:rPr lang="it-IT" altLang="en-US"/>
              <a:pPr>
                <a:defRPr/>
              </a:pPr>
              <a:t>‹#›</a:t>
            </a:fld>
            <a:endParaRPr lang="it-IT" altLang="en-US"/>
          </a:p>
        </p:txBody>
      </p:sp>
    </p:spTree>
    <p:extLst>
      <p:ext uri="{BB962C8B-B14F-4D97-AF65-F5344CB8AC3E}">
        <p14:creationId xmlns:p14="http://schemas.microsoft.com/office/powerpoint/2010/main" val="158509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F3623C-FE75-CC47-B4E7-52268746ABE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1276F-CBE2-6C4D-A781-72A2DC54E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905B2AA-DF22-1D4C-B9EE-553DC9D50CAA}"/>
              </a:ext>
            </a:extLst>
          </p:cNvPr>
          <p:cNvSpPr>
            <a:spLocks noGrp="1" noChangeArrowheads="1"/>
          </p:cNvSpPr>
          <p:nvPr>
            <p:ph type="sldNum" sz="quarter" idx="12"/>
          </p:nvPr>
        </p:nvSpPr>
        <p:spPr>
          <a:ln/>
        </p:spPr>
        <p:txBody>
          <a:bodyPr/>
          <a:lstStyle>
            <a:lvl1pPr>
              <a:defRPr/>
            </a:lvl1pPr>
          </a:lstStyle>
          <a:p>
            <a:pPr>
              <a:defRPr/>
            </a:pPr>
            <a:fld id="{E1EA9208-7777-D446-9BC5-74A3B36E04A0}" type="slidenum">
              <a:rPr lang="it-IT" altLang="en-US"/>
              <a:pPr>
                <a:defRPr/>
              </a:pPr>
              <a:t>‹#›</a:t>
            </a:fld>
            <a:endParaRPr lang="it-IT" altLang="en-US"/>
          </a:p>
        </p:txBody>
      </p:sp>
    </p:spTree>
    <p:extLst>
      <p:ext uri="{BB962C8B-B14F-4D97-AF65-F5344CB8AC3E}">
        <p14:creationId xmlns:p14="http://schemas.microsoft.com/office/powerpoint/2010/main" val="12816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E577F5D-C663-224C-B0D6-82D7E6A9D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F00F068-2E3E-9E4A-B2A4-C92DDF3CD8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5C1C7B-E587-D446-BF1E-A88EA0425EE8}"/>
              </a:ext>
            </a:extLst>
          </p:cNvPr>
          <p:cNvSpPr>
            <a:spLocks noGrp="1" noChangeArrowheads="1"/>
          </p:cNvSpPr>
          <p:nvPr>
            <p:ph type="sldNum" sz="quarter" idx="12"/>
          </p:nvPr>
        </p:nvSpPr>
        <p:spPr>
          <a:ln/>
        </p:spPr>
        <p:txBody>
          <a:bodyPr/>
          <a:lstStyle>
            <a:lvl1pPr>
              <a:defRPr/>
            </a:lvl1pPr>
          </a:lstStyle>
          <a:p>
            <a:pPr>
              <a:defRPr/>
            </a:pPr>
            <a:fld id="{38DB4D0B-E8E1-6D4B-A79F-0BFA9B38C9ED}" type="slidenum">
              <a:rPr lang="it-IT" altLang="en-US"/>
              <a:pPr>
                <a:defRPr/>
              </a:pPr>
              <a:t>‹#›</a:t>
            </a:fld>
            <a:endParaRPr lang="it-IT" altLang="en-US"/>
          </a:p>
        </p:txBody>
      </p:sp>
    </p:spTree>
    <p:extLst>
      <p:ext uri="{BB962C8B-B14F-4D97-AF65-F5344CB8AC3E}">
        <p14:creationId xmlns:p14="http://schemas.microsoft.com/office/powerpoint/2010/main" val="382389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2EED60E-F5D3-2945-BE10-FDE81CF2A9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026D3C-CD33-D744-AA64-B12988F3EF2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E87146-58EA-2244-8E9A-EA68D4039D31}"/>
              </a:ext>
            </a:extLst>
          </p:cNvPr>
          <p:cNvSpPr>
            <a:spLocks noGrp="1" noChangeArrowheads="1"/>
          </p:cNvSpPr>
          <p:nvPr>
            <p:ph type="sldNum" sz="quarter" idx="12"/>
          </p:nvPr>
        </p:nvSpPr>
        <p:spPr>
          <a:ln/>
        </p:spPr>
        <p:txBody>
          <a:bodyPr/>
          <a:lstStyle>
            <a:lvl1pPr>
              <a:defRPr/>
            </a:lvl1pPr>
          </a:lstStyle>
          <a:p>
            <a:pPr>
              <a:defRPr/>
            </a:pPr>
            <a:fld id="{5774CE55-4D2F-AC4E-A8E1-A46B3F5A1FAD}" type="slidenum">
              <a:rPr lang="it-IT" altLang="en-US"/>
              <a:pPr>
                <a:defRPr/>
              </a:pPr>
              <a:t>‹#›</a:t>
            </a:fld>
            <a:endParaRPr lang="it-IT" altLang="en-US"/>
          </a:p>
        </p:txBody>
      </p:sp>
    </p:spTree>
    <p:extLst>
      <p:ext uri="{BB962C8B-B14F-4D97-AF65-F5344CB8AC3E}">
        <p14:creationId xmlns:p14="http://schemas.microsoft.com/office/powerpoint/2010/main" val="8899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CC8C1BA-381D-914C-8A62-385361508F8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D608F1D-5AB0-454D-969E-D6546C8DD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80D6042-0F15-CE46-80F9-457DDB0288AE}"/>
              </a:ext>
            </a:extLst>
          </p:cNvPr>
          <p:cNvSpPr>
            <a:spLocks noGrp="1" noChangeArrowheads="1"/>
          </p:cNvSpPr>
          <p:nvPr>
            <p:ph type="sldNum" sz="quarter" idx="12"/>
          </p:nvPr>
        </p:nvSpPr>
        <p:spPr>
          <a:ln/>
        </p:spPr>
        <p:txBody>
          <a:bodyPr/>
          <a:lstStyle>
            <a:lvl1pPr>
              <a:defRPr/>
            </a:lvl1pPr>
          </a:lstStyle>
          <a:p>
            <a:pPr>
              <a:defRPr/>
            </a:pPr>
            <a:fld id="{7A464626-AD56-654D-B6BF-7E9399161C7E}" type="slidenum">
              <a:rPr lang="it-IT" altLang="en-US"/>
              <a:pPr>
                <a:defRPr/>
              </a:pPr>
              <a:t>‹#›</a:t>
            </a:fld>
            <a:endParaRPr lang="it-IT" altLang="en-US"/>
          </a:p>
        </p:txBody>
      </p:sp>
    </p:spTree>
    <p:extLst>
      <p:ext uri="{BB962C8B-B14F-4D97-AF65-F5344CB8AC3E}">
        <p14:creationId xmlns:p14="http://schemas.microsoft.com/office/powerpoint/2010/main" val="7664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BD8796F0-B090-704F-85C5-AC0CF1C2438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3D947F5-BB99-874D-99B9-551ACA86FD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DAB23FE-CDFC-5B40-806D-6E7D422B619A}"/>
              </a:ext>
            </a:extLst>
          </p:cNvPr>
          <p:cNvSpPr>
            <a:spLocks noGrp="1" noChangeArrowheads="1"/>
          </p:cNvSpPr>
          <p:nvPr>
            <p:ph type="sldNum" sz="quarter" idx="12"/>
          </p:nvPr>
        </p:nvSpPr>
        <p:spPr>
          <a:ln/>
        </p:spPr>
        <p:txBody>
          <a:bodyPr/>
          <a:lstStyle>
            <a:lvl1pPr>
              <a:defRPr/>
            </a:lvl1pPr>
          </a:lstStyle>
          <a:p>
            <a:pPr>
              <a:defRPr/>
            </a:pPr>
            <a:fld id="{4CBD123A-8F06-B44B-8884-A1EDE5635E46}" type="slidenum">
              <a:rPr lang="it-IT" altLang="en-US"/>
              <a:pPr>
                <a:defRPr/>
              </a:pPr>
              <a:t>‹#›</a:t>
            </a:fld>
            <a:endParaRPr lang="it-IT" altLang="en-US"/>
          </a:p>
        </p:txBody>
      </p:sp>
    </p:spTree>
    <p:extLst>
      <p:ext uri="{BB962C8B-B14F-4D97-AF65-F5344CB8AC3E}">
        <p14:creationId xmlns:p14="http://schemas.microsoft.com/office/powerpoint/2010/main" val="29546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325DFD-DDC1-E64B-A93D-F16F0F6BB0E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D2AAFDD-7481-0743-B8EF-223B6C8F42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56D8645-B85C-CE44-8012-161399E7BBFD}"/>
              </a:ext>
            </a:extLst>
          </p:cNvPr>
          <p:cNvSpPr>
            <a:spLocks noGrp="1" noChangeArrowheads="1"/>
          </p:cNvSpPr>
          <p:nvPr>
            <p:ph type="sldNum" sz="quarter" idx="12"/>
          </p:nvPr>
        </p:nvSpPr>
        <p:spPr>
          <a:ln/>
        </p:spPr>
        <p:txBody>
          <a:bodyPr/>
          <a:lstStyle>
            <a:lvl1pPr>
              <a:defRPr/>
            </a:lvl1pPr>
          </a:lstStyle>
          <a:p>
            <a:pPr>
              <a:defRPr/>
            </a:pPr>
            <a:fld id="{93E2EA45-2C5A-2A42-8AF6-0DAD8AC64493}" type="slidenum">
              <a:rPr lang="it-IT" altLang="en-US"/>
              <a:pPr>
                <a:defRPr/>
              </a:pPr>
              <a:t>‹#›</a:t>
            </a:fld>
            <a:endParaRPr lang="it-IT" altLang="en-US"/>
          </a:p>
        </p:txBody>
      </p:sp>
    </p:spTree>
    <p:extLst>
      <p:ext uri="{BB962C8B-B14F-4D97-AF65-F5344CB8AC3E}">
        <p14:creationId xmlns:p14="http://schemas.microsoft.com/office/powerpoint/2010/main" val="221078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1730C02-45B0-5B4E-B867-170B02DE71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610F96-68D7-1A4D-B49F-94C478BE2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AC3DFC2-B10A-3644-AE2D-91E3044CBE32}"/>
              </a:ext>
            </a:extLst>
          </p:cNvPr>
          <p:cNvSpPr>
            <a:spLocks noGrp="1" noChangeArrowheads="1"/>
          </p:cNvSpPr>
          <p:nvPr>
            <p:ph type="sldNum" sz="quarter" idx="12"/>
          </p:nvPr>
        </p:nvSpPr>
        <p:spPr>
          <a:ln/>
        </p:spPr>
        <p:txBody>
          <a:bodyPr/>
          <a:lstStyle>
            <a:lvl1pPr>
              <a:defRPr/>
            </a:lvl1pPr>
          </a:lstStyle>
          <a:p>
            <a:pPr>
              <a:defRPr/>
            </a:pPr>
            <a:fld id="{5A24EEA4-BD9F-7B46-BF68-0C869D5D823C}" type="slidenum">
              <a:rPr lang="it-IT" altLang="en-US"/>
              <a:pPr>
                <a:defRPr/>
              </a:pPr>
              <a:t>‹#›</a:t>
            </a:fld>
            <a:endParaRPr lang="it-IT" altLang="en-US"/>
          </a:p>
        </p:txBody>
      </p:sp>
    </p:spTree>
    <p:extLst>
      <p:ext uri="{BB962C8B-B14F-4D97-AF65-F5344CB8AC3E}">
        <p14:creationId xmlns:p14="http://schemas.microsoft.com/office/powerpoint/2010/main" val="180084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0E64018-5050-D745-89CB-C2023AF756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C265EE-FF4C-3D41-8E02-0304057771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A25E3F-3551-1545-A8C3-715A9D16CA97}"/>
              </a:ext>
            </a:extLst>
          </p:cNvPr>
          <p:cNvSpPr>
            <a:spLocks noGrp="1" noChangeArrowheads="1"/>
          </p:cNvSpPr>
          <p:nvPr>
            <p:ph type="sldNum" sz="quarter" idx="12"/>
          </p:nvPr>
        </p:nvSpPr>
        <p:spPr>
          <a:ln/>
        </p:spPr>
        <p:txBody>
          <a:bodyPr/>
          <a:lstStyle>
            <a:lvl1pPr>
              <a:defRPr/>
            </a:lvl1pPr>
          </a:lstStyle>
          <a:p>
            <a:pPr>
              <a:defRPr/>
            </a:pPr>
            <a:fld id="{3764AE21-011C-C741-9C09-CF8C2E41395B}" type="slidenum">
              <a:rPr lang="it-IT" altLang="en-US"/>
              <a:pPr>
                <a:defRPr/>
              </a:pPr>
              <a:t>‹#›</a:t>
            </a:fld>
            <a:endParaRPr lang="it-IT" altLang="en-US"/>
          </a:p>
        </p:txBody>
      </p:sp>
    </p:spTree>
    <p:extLst>
      <p:ext uri="{BB962C8B-B14F-4D97-AF65-F5344CB8AC3E}">
        <p14:creationId xmlns:p14="http://schemas.microsoft.com/office/powerpoint/2010/main" val="38946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B33579-4BEE-1B4F-A423-B76C109F7F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0BAFED08-A8C4-0640-B44F-7026CBBA3B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95620" name="Rectangle 4">
            <a:extLst>
              <a:ext uri="{FF2B5EF4-FFF2-40B4-BE49-F238E27FC236}">
                <a16:creationId xmlns:a16="http://schemas.microsoft.com/office/drawing/2014/main" id="{7DF4FBD4-BA1D-5547-83F8-0C43BC8158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108" charset="0"/>
                <a:ea typeface="+mn-ea"/>
                <a:cs typeface="+mn-cs"/>
              </a:defRPr>
            </a:lvl1pPr>
          </a:lstStyle>
          <a:p>
            <a:pPr>
              <a:defRPr/>
            </a:pPr>
            <a:endParaRPr lang="it-IT"/>
          </a:p>
        </p:txBody>
      </p:sp>
      <p:sp>
        <p:nvSpPr>
          <p:cNvPr id="495621" name="Rectangle 5">
            <a:extLst>
              <a:ext uri="{FF2B5EF4-FFF2-40B4-BE49-F238E27FC236}">
                <a16:creationId xmlns:a16="http://schemas.microsoft.com/office/drawing/2014/main" id="{575660F3-65C6-C144-AAB1-6F8C26D1EA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8" charset="0"/>
                <a:ea typeface="+mn-ea"/>
                <a:cs typeface="+mn-cs"/>
              </a:defRPr>
            </a:lvl1pPr>
          </a:lstStyle>
          <a:p>
            <a:pPr>
              <a:defRPr/>
            </a:pPr>
            <a:endParaRPr lang="it-IT"/>
          </a:p>
        </p:txBody>
      </p:sp>
      <p:sp>
        <p:nvSpPr>
          <p:cNvPr id="495622" name="Rectangle 6">
            <a:extLst>
              <a:ext uri="{FF2B5EF4-FFF2-40B4-BE49-F238E27FC236}">
                <a16:creationId xmlns:a16="http://schemas.microsoft.com/office/drawing/2014/main" id="{CDF7A7EB-8595-2448-BD6F-0EBB702584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E4F41E-2220-C142-8369-3B5D3A1DE468}"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en.wikipedia.org/wiki/Galactose" TargetMode="External"/><Relationship Id="rId13" Type="http://schemas.openxmlformats.org/officeDocument/2006/relationships/hyperlink" Target="http://en.wikipedia.org/wiki/Trehalas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Lactose" TargetMode="External"/><Relationship Id="rId12" Type="http://schemas.openxmlformats.org/officeDocument/2006/relationships/hyperlink" Target="http://en.wikipedia.org/wiki/Trehalose" TargetMode="External"/><Relationship Id="rId2" Type="http://schemas.openxmlformats.org/officeDocument/2006/relationships/hyperlink" Target="http://en.wikipedia.org/wiki/Disaccharidase" TargetMode="External"/><Relationship Id="rId1" Type="http://schemas.openxmlformats.org/officeDocument/2006/relationships/slideLayout" Target="../slideLayouts/slideLayout7.xml"/><Relationship Id="rId6" Type="http://schemas.openxmlformats.org/officeDocument/2006/relationships/hyperlink" Target="http://en.wikipedia.org/wiki/Sucrase" TargetMode="External"/><Relationship Id="rId11" Type="http://schemas.openxmlformats.org/officeDocument/2006/relationships/hyperlink" Target="http://en.wikipedia.org/wiki/Maltase" TargetMode="External"/><Relationship Id="rId5" Type="http://schemas.openxmlformats.org/officeDocument/2006/relationships/hyperlink" Target="http://en.wikipedia.org/wiki/Fructose" TargetMode="External"/><Relationship Id="rId15" Type="http://schemas.openxmlformats.org/officeDocument/2006/relationships/hyperlink" Target="http://en.wikipedia.org/wiki/Cellobiase" TargetMode="External"/><Relationship Id="rId10" Type="http://schemas.openxmlformats.org/officeDocument/2006/relationships/hyperlink" Target="http://en.wikipedia.org/wiki/Malto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Lactase" TargetMode="External"/><Relationship Id="rId14" Type="http://schemas.openxmlformats.org/officeDocument/2006/relationships/hyperlink" Target="http://en.wikipedia.org/wiki/Cellobio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3.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a:solidFill>
                  <a:srgbClr val="000090"/>
                </a:solidFill>
                <a:latin typeface="Arial" charset="0"/>
                <a:cs typeface="Arial" charset="0"/>
              </a:rPr>
              <a:t>Mercoledì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36193"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84919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C0329FE-B96A-B44F-BBC8-95EF2A42FC4C}"/>
              </a:ext>
            </a:extLst>
          </p:cNvPr>
          <p:cNvSpPr>
            <a:spLocks noChangeArrowheads="1"/>
          </p:cNvSpPr>
          <p:nvPr/>
        </p:nvSpPr>
        <p:spPr bwMode="auto">
          <a:xfrm>
            <a:off x="0" y="0"/>
            <a:ext cx="9144000" cy="685800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3554" name="Immagine 2">
            <a:extLst>
              <a:ext uri="{FF2B5EF4-FFF2-40B4-BE49-F238E27FC236}">
                <a16:creationId xmlns:a16="http://schemas.microsoft.com/office/drawing/2014/main" id="{1A02D0A5-0DD2-3746-8C05-20F6E803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87763"/>
            <a:ext cx="35988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F9CAADA1-B715-9643-9068-780C3223B3FD}"/>
              </a:ext>
            </a:extLst>
          </p:cNvPr>
          <p:cNvSpPr txBox="1">
            <a:spLocks noChangeArrowheads="1"/>
          </p:cNvSpPr>
          <p:nvPr/>
        </p:nvSpPr>
        <p:spPr bwMode="auto">
          <a:xfrm>
            <a:off x="34925" y="-26988"/>
            <a:ext cx="42497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buFontTx/>
              <a:buNone/>
            </a:pPr>
            <a:endParaRPr lang="it-IT" altLang="en-US" sz="2400"/>
          </a:p>
        </p:txBody>
      </p:sp>
      <p:pic>
        <p:nvPicPr>
          <p:cNvPr id="23556" name="Immagine 1">
            <a:extLst>
              <a:ext uri="{FF2B5EF4-FFF2-40B4-BE49-F238E27FC236}">
                <a16:creationId xmlns:a16="http://schemas.microsoft.com/office/drawing/2014/main" id="{4DE75196-E6D6-084E-B463-BCBE6499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97200"/>
            <a:ext cx="5727701"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umetto 3 1">
            <a:extLst>
              <a:ext uri="{FF2B5EF4-FFF2-40B4-BE49-F238E27FC236}">
                <a16:creationId xmlns:a16="http://schemas.microsoft.com/office/drawing/2014/main" id="{F553F7BB-6F57-4C45-A389-C92541D122CB}"/>
              </a:ext>
            </a:extLst>
          </p:cNvPr>
          <p:cNvSpPr>
            <a:spLocks noChangeArrowheads="1"/>
          </p:cNvSpPr>
          <p:nvPr/>
        </p:nvSpPr>
        <p:spPr bwMode="auto">
          <a:xfrm>
            <a:off x="3059113" y="0"/>
            <a:ext cx="6084887" cy="3284538"/>
          </a:xfrm>
          <a:prstGeom prst="wedgeEllipseCallout">
            <a:avLst>
              <a:gd name="adj1" fmla="val -68986"/>
              <a:gd name="adj2" fmla="val -32398"/>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800" i="1"/>
              <a:t> CHIRALI: molecole non sovrapponibili alla propria immagine speculare nelle tre dimensioni. </a:t>
            </a:r>
          </a:p>
          <a:p>
            <a:pPr eaLnBrk="1" hangingPunct="1">
              <a:spcBef>
                <a:spcPct val="0"/>
              </a:spcBef>
            </a:pPr>
            <a:r>
              <a:rPr lang="it-IT" altLang="en-US" sz="1800" i="1"/>
              <a:t> Con l'eccezione della glicina, gli amminoacidi sono</a:t>
            </a:r>
            <a:r>
              <a:rPr lang="it-IT" altLang="en-US" sz="1800" b="1" i="1"/>
              <a:t> molecole chirali</a:t>
            </a:r>
            <a:r>
              <a:rPr lang="it-IT" altLang="en-US" sz="1800" i="1"/>
              <a:t>, di ciascuna delle quali esistono due enantiomeri (4 sostituenti diversi del Cα)</a:t>
            </a:r>
          </a:p>
          <a:p>
            <a:pPr eaLnBrk="1" hangingPunct="1">
              <a:spcBef>
                <a:spcPct val="0"/>
              </a:spcBef>
            </a:pPr>
            <a:r>
              <a:rPr lang="it-IT" altLang="en-US" sz="1800" i="1"/>
              <a:t> </a:t>
            </a:r>
            <a:r>
              <a:rPr lang="it-IT" altLang="en-US" sz="1800" b="1" i="1"/>
              <a:t>Solo L-α-amminoacidi nelle proteine</a:t>
            </a:r>
            <a:endParaRPr lang="en-US" altLang="en-US" sz="1800" b="1" i="1"/>
          </a:p>
        </p:txBody>
      </p:sp>
      <p:sp>
        <p:nvSpPr>
          <p:cNvPr id="23558" name="TextBox 1">
            <a:extLst>
              <a:ext uri="{FF2B5EF4-FFF2-40B4-BE49-F238E27FC236}">
                <a16:creationId xmlns:a16="http://schemas.microsoft.com/office/drawing/2014/main" id="{A23A6154-DA62-914F-A2F0-521DE738CA75}"/>
              </a:ext>
            </a:extLst>
          </p:cNvPr>
          <p:cNvSpPr txBox="1">
            <a:spLocks noChangeArrowheads="1"/>
          </p:cNvSpPr>
          <p:nvPr/>
        </p:nvSpPr>
        <p:spPr bwMode="auto">
          <a:xfrm>
            <a:off x="5508625" y="6280150"/>
            <a:ext cx="3598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t>ENANTIOMERI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9029113A-246D-3E47-8F9B-AD65762E2E2F}"/>
              </a:ext>
            </a:extLst>
          </p:cNvPr>
          <p:cNvSpPr>
            <a:spLocks noChangeArrowheads="1"/>
          </p:cNvSpPr>
          <p:nvPr/>
        </p:nvSpPr>
        <p:spPr bwMode="auto">
          <a:xfrm>
            <a:off x="85725" y="-952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20 AMMINOACIDI </a:t>
            </a:r>
            <a:r>
              <a:rPr lang="it-IT" altLang="en-US" sz="2000" b="1">
                <a:solidFill>
                  <a:srgbClr val="194B19"/>
                </a:solidFill>
              </a:rPr>
              <a:t>proteinogenici</a:t>
            </a:r>
            <a:endParaRPr lang="it-IT" altLang="en-US" sz="4000" b="1">
              <a:solidFill>
                <a:srgbClr val="194B19"/>
              </a:solidFill>
            </a:endParaRPr>
          </a:p>
        </p:txBody>
      </p:sp>
      <p:pic>
        <p:nvPicPr>
          <p:cNvPr id="24578" name="Picture 5">
            <a:extLst>
              <a:ext uri="{FF2B5EF4-FFF2-40B4-BE49-F238E27FC236}">
                <a16:creationId xmlns:a16="http://schemas.microsoft.com/office/drawing/2014/main" id="{0CCC3050-1EEF-6A4B-A28A-A3C9CF508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D25AE833-D328-3348-AFCC-BB0A5113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9793FAE9-6E09-DD41-9BFB-5C8A80EA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62F5F213-FAC0-CA45-A6F9-E60711D6D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80B506E9-F713-9342-A4FE-960BE5EDE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9072DCB9-4670-D641-AF2F-A44D9C5B8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452EAB48-8A67-D744-856B-80B97435A259}"/>
              </a:ext>
            </a:extLst>
          </p:cNvPr>
          <p:cNvSpPr>
            <a:spLocks noChangeArrowheads="1"/>
          </p:cNvSpPr>
          <p:nvPr/>
        </p:nvSpPr>
        <p:spPr bwMode="auto">
          <a:xfrm>
            <a:off x="0" y="909638"/>
            <a:ext cx="9144000" cy="1079500"/>
          </a:xfrm>
          <a:prstGeom prst="rect">
            <a:avLst/>
          </a:prstGeom>
          <a:solidFill>
            <a:srgbClr val="EEE1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5602" name="Rectangle 6">
            <a:extLst>
              <a:ext uri="{FF2B5EF4-FFF2-40B4-BE49-F238E27FC236}">
                <a16:creationId xmlns:a16="http://schemas.microsoft.com/office/drawing/2014/main" id="{9516978A-9109-0643-9A3A-ECDD03B6402A}"/>
              </a:ext>
            </a:extLst>
          </p:cNvPr>
          <p:cNvSpPr>
            <a:spLocks noChangeArrowheads="1"/>
          </p:cNvSpPr>
          <p:nvPr/>
        </p:nvSpPr>
        <p:spPr bwMode="auto">
          <a:xfrm>
            <a:off x="142875" y="-1588"/>
            <a:ext cx="8893175"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1400"/>
          </a:p>
          <a:p>
            <a:pPr eaLnBrk="1" hangingPunct="1">
              <a:spcBef>
                <a:spcPct val="0"/>
              </a:spcBef>
              <a:buClr>
                <a:srgbClr val="FF0066"/>
              </a:buClr>
            </a:pPr>
            <a:r>
              <a:rPr lang="it-IT" altLang="en-US" sz="2400" b="1"/>
              <a:t> 8 a.a. hanno catene laterali apolari idrocarburiche</a:t>
            </a:r>
            <a:r>
              <a:rPr lang="it-IT" altLang="en-US" sz="2400"/>
              <a:t>, sono </a:t>
            </a:r>
            <a:r>
              <a:rPr lang="it-IT" altLang="en-US" sz="2400" b="1"/>
              <a:t>idrofobici</a:t>
            </a:r>
            <a:r>
              <a:rPr lang="it-IT" altLang="en-US" sz="2400"/>
              <a:t> e tendono a raggrupparsi insieme all</a:t>
            </a:r>
            <a:r>
              <a:rPr lang="ja-JP" altLang="it-IT" sz="2400"/>
              <a:t>’</a:t>
            </a:r>
            <a:r>
              <a:rPr lang="it-IT" altLang="ja-JP" sz="2400"/>
              <a:t>interno delle molecole proteiche escludendo l</a:t>
            </a:r>
            <a:r>
              <a:rPr lang="ja-JP" altLang="it-IT" sz="2400"/>
              <a:t>’</a:t>
            </a:r>
            <a:r>
              <a:rPr lang="it-IT" altLang="ja-JP" sz="2400"/>
              <a:t>acqua</a:t>
            </a:r>
            <a:endParaRPr lang="it-IT" altLang="en-US" sz="2400" b="1"/>
          </a:p>
        </p:txBody>
      </p:sp>
      <p:pic>
        <p:nvPicPr>
          <p:cNvPr id="25603" name="Picture 8">
            <a:extLst>
              <a:ext uri="{FF2B5EF4-FFF2-40B4-BE49-F238E27FC236}">
                <a16:creationId xmlns:a16="http://schemas.microsoft.com/office/drawing/2014/main" id="{5405ACD0-F5F0-CE4F-80A4-CA89519C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65400"/>
            <a:ext cx="4705351"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a:extLst>
              <a:ext uri="{FF2B5EF4-FFF2-40B4-BE49-F238E27FC236}">
                <a16:creationId xmlns:a16="http://schemas.microsoft.com/office/drawing/2014/main" id="{83186AE9-BE34-8440-9903-DD146BA4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65400"/>
            <a:ext cx="45164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68FBEB42-4405-ED4A-8880-E3F8AF5D76D8}"/>
              </a:ext>
            </a:extLst>
          </p:cNvPr>
          <p:cNvSpPr>
            <a:spLocks noChangeArrowheads="1"/>
          </p:cNvSpPr>
          <p:nvPr/>
        </p:nvSpPr>
        <p:spPr bwMode="auto">
          <a:xfrm>
            <a:off x="0" y="1052513"/>
            <a:ext cx="9144000" cy="1079500"/>
          </a:xfrm>
          <a:prstGeom prst="rect">
            <a:avLst/>
          </a:prstGeom>
          <a:solidFill>
            <a:srgbClr val="C2FFA3"/>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6626" name="Rectangle 7">
            <a:extLst>
              <a:ext uri="{FF2B5EF4-FFF2-40B4-BE49-F238E27FC236}">
                <a16:creationId xmlns:a16="http://schemas.microsoft.com/office/drawing/2014/main" id="{725BA0BB-A2BC-FB41-96EA-8D857D8EE228}"/>
              </a:ext>
            </a:extLst>
          </p:cNvPr>
          <p:cNvSpPr>
            <a:spLocks noChangeArrowheads="1"/>
          </p:cNvSpPr>
          <p:nvPr/>
        </p:nvSpPr>
        <p:spPr bwMode="auto">
          <a:xfrm>
            <a:off x="142875" y="-74613"/>
            <a:ext cx="8893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endParaRPr lang="it-IT" altLang="en-US" sz="2400" b="1"/>
          </a:p>
          <a:p>
            <a:pPr eaLnBrk="1" hangingPunct="1">
              <a:spcBef>
                <a:spcPct val="0"/>
              </a:spcBef>
              <a:buClr>
                <a:srgbClr val="FF0066"/>
              </a:buClr>
            </a:pPr>
            <a:r>
              <a:rPr lang="it-IT" altLang="en-US" sz="2400" b="1"/>
              <a:t> 4 a.a. con catene laterali polari</a:t>
            </a:r>
            <a:r>
              <a:rPr lang="it-IT" altLang="en-US" sz="2400"/>
              <a:t> sono </a:t>
            </a:r>
            <a:r>
              <a:rPr lang="it-IT" altLang="en-US" sz="2400" b="1"/>
              <a:t>idrofili</a:t>
            </a:r>
            <a:r>
              <a:rPr lang="it-IT" altLang="en-US" sz="2400"/>
              <a:t> e tendono a formare deboli legami a Idrogeno con l</a:t>
            </a:r>
            <a:r>
              <a:rPr lang="ja-JP" altLang="it-IT" sz="2400"/>
              <a:t>’</a:t>
            </a:r>
            <a:r>
              <a:rPr lang="it-IT" altLang="ja-JP" sz="2400"/>
              <a:t>acqua e con altre molecole polari </a:t>
            </a:r>
            <a:endParaRPr lang="it-IT" altLang="en-US" sz="2400" b="1"/>
          </a:p>
        </p:txBody>
      </p:sp>
      <p:pic>
        <p:nvPicPr>
          <p:cNvPr id="26627" name="Picture 10">
            <a:extLst>
              <a:ext uri="{FF2B5EF4-FFF2-40B4-BE49-F238E27FC236}">
                <a16:creationId xmlns:a16="http://schemas.microsoft.com/office/drawing/2014/main" id="{BF1A3475-A8C2-EA40-879C-DA8C517E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276475"/>
            <a:ext cx="5688012"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16489F0-3C6F-594C-BF2A-AF50B24B3A42}"/>
              </a:ext>
            </a:extLst>
          </p:cNvPr>
          <p:cNvSpPr>
            <a:spLocks noChangeArrowheads="1"/>
          </p:cNvSpPr>
          <p:nvPr/>
        </p:nvSpPr>
        <p:spPr bwMode="auto">
          <a:xfrm>
            <a:off x="0" y="698500"/>
            <a:ext cx="9144000" cy="431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7650" name="Rectangle 7">
            <a:extLst>
              <a:ext uri="{FF2B5EF4-FFF2-40B4-BE49-F238E27FC236}">
                <a16:creationId xmlns:a16="http://schemas.microsoft.com/office/drawing/2014/main" id="{4D47E7E9-72C7-A545-8628-06964D20E5D1}"/>
              </a:ext>
            </a:extLst>
          </p:cNvPr>
          <p:cNvSpPr>
            <a:spLocks noChangeArrowheads="1"/>
          </p:cNvSpPr>
          <p:nvPr/>
        </p:nvSpPr>
        <p:spPr bwMode="auto">
          <a:xfrm>
            <a:off x="142875" y="-74613"/>
            <a:ext cx="8893175"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r>
              <a:rPr lang="it-IT" altLang="en-US" sz="2400"/>
              <a:t> </a:t>
            </a:r>
            <a:r>
              <a:rPr lang="it-IT" altLang="en-US" sz="2400" b="1"/>
              <a:t>5 a.a. con catene laterali cariche</a:t>
            </a:r>
            <a:r>
              <a:rPr lang="it-IT" altLang="en-US" sz="2400"/>
              <a:t> elettricamente sono idrofili</a:t>
            </a:r>
          </a:p>
        </p:txBody>
      </p:sp>
      <p:grpSp>
        <p:nvGrpSpPr>
          <p:cNvPr id="27651" name="Group 11">
            <a:extLst>
              <a:ext uri="{FF2B5EF4-FFF2-40B4-BE49-F238E27FC236}">
                <a16:creationId xmlns:a16="http://schemas.microsoft.com/office/drawing/2014/main" id="{93C8F6B9-EC6F-4943-AF5A-E1FA9FE7CA9C}"/>
              </a:ext>
            </a:extLst>
          </p:cNvPr>
          <p:cNvGrpSpPr>
            <a:grpSpLocks/>
          </p:cNvGrpSpPr>
          <p:nvPr/>
        </p:nvGrpSpPr>
        <p:grpSpPr bwMode="auto">
          <a:xfrm>
            <a:off x="1979613" y="1268413"/>
            <a:ext cx="5113337" cy="5473700"/>
            <a:chOff x="0" y="1616"/>
            <a:chExt cx="2074" cy="2407"/>
          </a:xfrm>
        </p:grpSpPr>
        <p:pic>
          <p:nvPicPr>
            <p:cNvPr id="27653" name="Picture 8">
              <a:extLst>
                <a:ext uri="{FF2B5EF4-FFF2-40B4-BE49-F238E27FC236}">
                  <a16:creationId xmlns:a16="http://schemas.microsoft.com/office/drawing/2014/main" id="{8E9EC98B-CC24-6D4A-9B54-30B1A509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2074"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a:extLst>
                <a:ext uri="{FF2B5EF4-FFF2-40B4-BE49-F238E27FC236}">
                  <a16:creationId xmlns:a16="http://schemas.microsoft.com/office/drawing/2014/main" id="{E504815C-F92A-B54C-AD72-0A0276BD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2064"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CasellaDiTesto 1">
            <a:extLst>
              <a:ext uri="{FF2B5EF4-FFF2-40B4-BE49-F238E27FC236}">
                <a16:creationId xmlns:a16="http://schemas.microsoft.com/office/drawing/2014/main" id="{94CE1E0D-FCA5-F144-80E9-883A11F66802}"/>
              </a:ext>
            </a:extLst>
          </p:cNvPr>
          <p:cNvSpPr txBox="1">
            <a:spLocks noChangeArrowheads="1"/>
          </p:cNvSpPr>
          <p:nvPr/>
        </p:nvSpPr>
        <p:spPr bwMode="auto">
          <a:xfrm>
            <a:off x="900113" y="1803400"/>
            <a:ext cx="431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a:t>+</a:t>
            </a:r>
          </a:p>
          <a:p>
            <a:pPr algn="ctr" eaLnBrk="1" hangingPunct="1">
              <a:spcBef>
                <a:spcPct val="0"/>
              </a:spcBef>
              <a:buFontTx/>
              <a:buNone/>
            </a:pPr>
            <a:endParaRPr lang="en-US" altLang="en-US" sz="6000" b="1"/>
          </a:p>
          <a:p>
            <a:pPr algn="ctr" eaLnBrk="1" hangingPunct="1">
              <a:spcBef>
                <a:spcPct val="0"/>
              </a:spcBef>
              <a:buFontTx/>
              <a:buNone/>
            </a:pPr>
            <a:endParaRPr lang="en-US" altLang="en-US" sz="6000" b="1"/>
          </a:p>
          <a:p>
            <a:pPr algn="ctr" eaLnBrk="1" hangingPunct="1">
              <a:spcBef>
                <a:spcPct val="0"/>
              </a:spcBef>
              <a:buFontTx/>
              <a:buNone/>
            </a:pPr>
            <a:r>
              <a:rPr lang="en-US" altLang="en-US" sz="6000" b="1"/>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1AFB960-4B55-3A4F-8EF1-E79C5AC98F45}"/>
              </a:ext>
            </a:extLst>
          </p:cNvPr>
          <p:cNvSpPr>
            <a:spLocks noChangeArrowheads="1"/>
          </p:cNvSpPr>
          <p:nvPr/>
        </p:nvSpPr>
        <p:spPr bwMode="auto">
          <a:xfrm>
            <a:off x="0" y="776288"/>
            <a:ext cx="9144000" cy="2724150"/>
          </a:xfrm>
          <a:prstGeom prst="rect">
            <a:avLst/>
          </a:prstGeom>
          <a:solidFill>
            <a:srgbClr val="FFE9B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8674" name="Rectangle 4">
            <a:extLst>
              <a:ext uri="{FF2B5EF4-FFF2-40B4-BE49-F238E27FC236}">
                <a16:creationId xmlns:a16="http://schemas.microsoft.com/office/drawing/2014/main" id="{9614F167-8F3E-0C4D-A873-5491D89AE338}"/>
              </a:ext>
            </a:extLst>
          </p:cNvPr>
          <p:cNvSpPr>
            <a:spLocks noChangeArrowheads="1"/>
          </p:cNvSpPr>
          <p:nvPr/>
        </p:nvSpPr>
        <p:spPr bwMode="auto">
          <a:xfrm>
            <a:off x="142875" y="-1588"/>
            <a:ext cx="8893175"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2400"/>
          </a:p>
        </p:txBody>
      </p:sp>
      <p:pic>
        <p:nvPicPr>
          <p:cNvPr id="28675" name="Picture 5">
            <a:extLst>
              <a:ext uri="{FF2B5EF4-FFF2-40B4-BE49-F238E27FC236}">
                <a16:creationId xmlns:a16="http://schemas.microsoft.com/office/drawing/2014/main" id="{BD960AE9-D157-114C-A752-79EEABC1B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489325"/>
            <a:ext cx="57610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8">
            <a:extLst>
              <a:ext uri="{FF2B5EF4-FFF2-40B4-BE49-F238E27FC236}">
                <a16:creationId xmlns:a16="http://schemas.microsoft.com/office/drawing/2014/main" id="{46CB0A35-CF28-A347-82F7-CC88AF7DE9A3}"/>
              </a:ext>
            </a:extLst>
          </p:cNvPr>
          <p:cNvSpPr>
            <a:spLocks noChangeArrowheads="1"/>
          </p:cNvSpPr>
          <p:nvPr/>
        </p:nvSpPr>
        <p:spPr bwMode="auto">
          <a:xfrm>
            <a:off x="179388" y="765175"/>
            <a:ext cx="89646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3300"/>
              </a:buClr>
            </a:pPr>
            <a:r>
              <a:rPr lang="it-IT" altLang="en-US" sz="2200" b="1"/>
              <a:t> Cisteina: </a:t>
            </a:r>
            <a:r>
              <a:rPr lang="it-IT" altLang="ja-JP" sz="2200"/>
              <a:t>a.a. idrofobico con gruppo –SH (tiolico/sulfidrilico) </a:t>
            </a:r>
          </a:p>
          <a:p>
            <a:pPr algn="just" eaLnBrk="1" hangingPunct="1">
              <a:spcBef>
                <a:spcPct val="0"/>
              </a:spcBef>
              <a:buClr>
                <a:srgbClr val="FF3300"/>
              </a:buClr>
              <a:buFontTx/>
              <a:buNone/>
            </a:pPr>
            <a:r>
              <a:rPr lang="it-IT" altLang="ja-JP" sz="2200">
                <a:sym typeface="Wingdings" pitchFamily="2" charset="2"/>
              </a:rPr>
              <a:t>	</a:t>
            </a:r>
            <a:r>
              <a:rPr lang="it-IT" altLang="ja-JP" sz="2200"/>
              <a:t> due cistene possono formare legami covalenti –S-S- </a:t>
            </a:r>
          </a:p>
          <a:p>
            <a:pPr algn="just" eaLnBrk="1" hangingPunct="1">
              <a:spcBef>
                <a:spcPct val="0"/>
              </a:spcBef>
              <a:buClr>
                <a:srgbClr val="FF3300"/>
              </a:buClr>
              <a:buFontTx/>
              <a:buNone/>
            </a:pPr>
            <a:r>
              <a:rPr lang="it-IT" altLang="ja-JP" sz="2200"/>
              <a:t>	(Ponti disolfuro) contribuenti alla struttura delle proteine</a:t>
            </a:r>
          </a:p>
          <a:p>
            <a:pPr algn="just" eaLnBrk="1" hangingPunct="1">
              <a:spcBef>
                <a:spcPct val="0"/>
              </a:spcBef>
              <a:buClr>
                <a:srgbClr val="FF3300"/>
              </a:buClr>
            </a:pPr>
            <a:r>
              <a:rPr lang="it-IT" altLang="en-US" sz="2200"/>
              <a:t> G</a:t>
            </a:r>
            <a:r>
              <a:rPr lang="it-IT" altLang="en-US" sz="2200" b="1"/>
              <a:t>licina: </a:t>
            </a:r>
            <a:r>
              <a:rPr lang="it-IT" altLang="en-US" sz="2200"/>
              <a:t>catena laterale apolare formata solo da un H, ed è il più</a:t>
            </a:r>
            <a:r>
              <a:rPr lang="it-IT" altLang="ja-JP" sz="2200"/>
              <a:t> piccolo degli a.a.</a:t>
            </a:r>
          </a:p>
          <a:p>
            <a:pPr algn="just" eaLnBrk="1" hangingPunct="1">
              <a:spcBef>
                <a:spcPct val="0"/>
              </a:spcBef>
              <a:buClr>
                <a:srgbClr val="FF3300"/>
              </a:buClr>
            </a:pPr>
            <a:r>
              <a:rPr lang="it-IT" altLang="en-US" sz="2200"/>
              <a:t> </a:t>
            </a:r>
            <a:r>
              <a:rPr lang="it-IT" altLang="en-US" sz="2200" b="1"/>
              <a:t>Prolina, </a:t>
            </a:r>
            <a:r>
              <a:rPr lang="it-IT" altLang="en-US" sz="2200"/>
              <a:t>catena laterale apolare ciclica che limita la possibilità</a:t>
            </a:r>
            <a:r>
              <a:rPr lang="it-IT" altLang="ja-JP" sz="2200"/>
              <a:t> di rotazione intorno al </a:t>
            </a:r>
            <a:r>
              <a:rPr lang="it-IT" altLang="ja-JP" sz="2200" b="1"/>
              <a:t>C</a:t>
            </a:r>
            <a:r>
              <a:rPr lang="el-GR" altLang="ja-JP" sz="2200" b="1"/>
              <a:t>α</a:t>
            </a:r>
            <a:r>
              <a:rPr lang="it-IT" altLang="ja-JP" sz="2200" b="1"/>
              <a:t> </a:t>
            </a:r>
            <a:r>
              <a:rPr lang="it-IT" altLang="ja-JP" sz="2200"/>
              <a:t>quando è inserita in un peptide.</a:t>
            </a:r>
            <a:endParaRPr lang="it-IT" altLang="en-US"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Image result for amino acid table">
            <a:extLst>
              <a:ext uri="{FF2B5EF4-FFF2-40B4-BE49-F238E27FC236}">
                <a16:creationId xmlns:a16="http://schemas.microsoft.com/office/drawing/2014/main" id="{FA6607B2-CF32-5E40-A420-4EE71BBA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6225"/>
            <a:ext cx="87852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age result for amino acid abbreviations">
            <a:extLst>
              <a:ext uri="{FF2B5EF4-FFF2-40B4-BE49-F238E27FC236}">
                <a16:creationId xmlns:a16="http://schemas.microsoft.com/office/drawing/2014/main" id="{D2C5FFB2-2143-6D40-9A22-8845A13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446405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1746" name="Immagine 2" descr="Screen Shot 2016-10-06 at 1.35.30 PM.png">
            <a:extLst>
              <a:ext uri="{FF2B5EF4-FFF2-40B4-BE49-F238E27FC236}">
                <a16:creationId xmlns:a16="http://schemas.microsoft.com/office/drawing/2014/main" id="{1E1A801C-C78F-E84D-AFDE-E18FDB920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812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5">
            <a:extLst>
              <a:ext uri="{FF2B5EF4-FFF2-40B4-BE49-F238E27FC236}">
                <a16:creationId xmlns:a16="http://schemas.microsoft.com/office/drawing/2014/main" id="{24838BFA-D6B7-4B4F-A6B7-FB4832F671CC}"/>
              </a:ext>
            </a:extLst>
          </p:cNvPr>
          <p:cNvSpPr txBox="1">
            <a:spLocks noChangeArrowheads="1"/>
          </p:cNvSpPr>
          <p:nvPr/>
        </p:nvSpPr>
        <p:spPr bwMode="auto">
          <a:xfrm>
            <a:off x="1116013" y="333375"/>
            <a:ext cx="691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0000"/>
                </a:solidFill>
              </a:rPr>
              <a:t>Ionizzazione degli amminoacidi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2770" name="Immagine 3" descr="Screen Shot 2016-10-06 at 1.35.58 PM.png">
            <a:extLst>
              <a:ext uri="{FF2B5EF4-FFF2-40B4-BE49-F238E27FC236}">
                <a16:creationId xmlns:a16="http://schemas.microsoft.com/office/drawing/2014/main" id="{58F6CF6A-D67D-9D48-BFD9-43566F9BC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88913"/>
            <a:ext cx="69215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magine 4" descr="Screen Shot 2016-10-06 at 1.36.16 PM.png">
            <a:extLst>
              <a:ext uri="{FF2B5EF4-FFF2-40B4-BE49-F238E27FC236}">
                <a16:creationId xmlns:a16="http://schemas.microsoft.com/office/drawing/2014/main" id="{CBDD7274-7B8B-A34F-B758-C27CDCA5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303713"/>
            <a:ext cx="6943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FBC0E112-25CF-294E-8DE8-FF2CEA550A0E}"/>
              </a:ext>
            </a:extLst>
          </p:cNvPr>
          <p:cNvSpPr>
            <a:spLocks noChangeArrowheads="1"/>
          </p:cNvSpPr>
          <p:nvPr/>
        </p:nvSpPr>
        <p:spPr bwMode="auto">
          <a:xfrm>
            <a:off x="0" y="2724150"/>
            <a:ext cx="19081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Deprotonazione degli acidi</a:t>
            </a:r>
          </a:p>
          <a:p>
            <a:pPr eaLnBrk="1" hangingPunct="1">
              <a:spcBef>
                <a:spcPct val="0"/>
              </a:spcBef>
              <a:buFontTx/>
              <a:buNone/>
            </a:pPr>
            <a:endParaRPr lang="en-US" altLang="en-US" sz="1600"/>
          </a:p>
          <a:p>
            <a:pPr eaLnBrk="1" hangingPunct="1">
              <a:spcBef>
                <a:spcPct val="0"/>
              </a:spcBef>
              <a:buFontTx/>
              <a:buNone/>
            </a:pPr>
            <a:r>
              <a:rPr lang="en-US" altLang="en-US" sz="1600"/>
              <a:t>K</a:t>
            </a:r>
            <a:r>
              <a:rPr lang="en-US" altLang="en-US" sz="1600" baseline="-25000"/>
              <a:t>a</a:t>
            </a:r>
            <a:r>
              <a:rPr lang="en-US" altLang="en-US" sz="1600"/>
              <a:t>, costante di dissociazione acida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601931"/>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56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3794" name="Immagine 5" descr="Screen Shot 2016-10-06 at 1.45.15 PM.png">
            <a:extLst>
              <a:ext uri="{FF2B5EF4-FFF2-40B4-BE49-F238E27FC236}">
                <a16:creationId xmlns:a16="http://schemas.microsoft.com/office/drawing/2014/main" id="{CFEAA087-2285-8A40-AF8C-D9DF8C819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616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descr="Screen Shot 2016-10-06 at 1.39.48 PM.png">
            <a:extLst>
              <a:ext uri="{FF2B5EF4-FFF2-40B4-BE49-F238E27FC236}">
                <a16:creationId xmlns:a16="http://schemas.microsoft.com/office/drawing/2014/main" id="{2D9213F5-0302-BD49-81F9-B2F56DCA8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25888"/>
            <a:ext cx="51482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2" descr="Screen Shot 2016-10-06 at 1.39.35 PM.png">
            <a:extLst>
              <a:ext uri="{FF2B5EF4-FFF2-40B4-BE49-F238E27FC236}">
                <a16:creationId xmlns:a16="http://schemas.microsoft.com/office/drawing/2014/main" id="{236F8193-90C3-9F49-A421-7046E0E16AAA}"/>
              </a:ext>
            </a:extLst>
          </p:cNvPr>
          <p:cNvPicPr>
            <a:picLocks noChangeAspect="1"/>
          </p:cNvPicPr>
          <p:nvPr/>
        </p:nvPicPr>
        <p:blipFill>
          <a:blip r:embed="rId4">
            <a:extLst>
              <a:ext uri="{28A0092B-C50C-407E-A947-70E740481C1C}">
                <a14:useLocalDpi xmlns:a14="http://schemas.microsoft.com/office/drawing/2010/main" val="0"/>
              </a:ext>
            </a:extLst>
          </a:blip>
          <a:srcRect t="5153" r="3371"/>
          <a:stretch>
            <a:fillRect/>
          </a:stretch>
        </p:blipFill>
        <p:spPr bwMode="auto">
          <a:xfrm>
            <a:off x="3636963" y="2617788"/>
            <a:ext cx="51482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asellaDiTesto 6">
            <a:extLst>
              <a:ext uri="{FF2B5EF4-FFF2-40B4-BE49-F238E27FC236}">
                <a16:creationId xmlns:a16="http://schemas.microsoft.com/office/drawing/2014/main" id="{50AFB3F2-E317-C443-81AC-C9323D473366}"/>
              </a:ext>
            </a:extLst>
          </p:cNvPr>
          <p:cNvSpPr txBox="1">
            <a:spLocks noChangeArrowheads="1"/>
          </p:cNvSpPr>
          <p:nvPr/>
        </p:nvSpPr>
        <p:spPr bwMode="auto">
          <a:xfrm>
            <a:off x="3779838" y="36449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t>
            </a:r>
          </a:p>
        </p:txBody>
      </p:sp>
      <p:sp>
        <p:nvSpPr>
          <p:cNvPr id="33798" name="Rettangolo 7">
            <a:extLst>
              <a:ext uri="{FF2B5EF4-FFF2-40B4-BE49-F238E27FC236}">
                <a16:creationId xmlns:a16="http://schemas.microsoft.com/office/drawing/2014/main" id="{4C8DD6DE-4F88-784D-B497-C45882349EBA}"/>
              </a:ext>
            </a:extLst>
          </p:cNvPr>
          <p:cNvSpPr>
            <a:spLocks noChangeArrowheads="1"/>
          </p:cNvSpPr>
          <p:nvPr/>
        </p:nvSpPr>
        <p:spPr bwMode="auto">
          <a:xfrm>
            <a:off x="8101013" y="2492375"/>
            <a:ext cx="863600" cy="4321175"/>
          </a:xfrm>
          <a:prstGeom prst="rect">
            <a:avLst/>
          </a:prstGeom>
          <a:noFill/>
          <a:ln w="19050">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33799" name="CasellaDiTesto 8">
            <a:extLst>
              <a:ext uri="{FF2B5EF4-FFF2-40B4-BE49-F238E27FC236}">
                <a16:creationId xmlns:a16="http://schemas.microsoft.com/office/drawing/2014/main" id="{381C8E8C-F3D9-FE4E-A9EE-8886677AF1DC}"/>
              </a:ext>
            </a:extLst>
          </p:cNvPr>
          <p:cNvSpPr txBox="1">
            <a:spLocks noChangeArrowheads="1"/>
          </p:cNvSpPr>
          <p:nvPr/>
        </p:nvSpPr>
        <p:spPr bwMode="auto">
          <a:xfrm>
            <a:off x="-107950" y="4665663"/>
            <a:ext cx="3743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Arginina ha catena laterale carica+ se il pH e’ inferiore a 12,48 </a:t>
            </a:r>
          </a:p>
          <a:p>
            <a:pPr algn="ctr" eaLnBrk="1" hangingPunct="1">
              <a:spcBef>
                <a:spcPct val="0"/>
              </a:spcBef>
              <a:buFontTx/>
              <a:buNone/>
            </a:pPr>
            <a:r>
              <a:rPr lang="en-US" altLang="en-US" sz="1800"/>
              <a:t>(ad es. A Ph=7)</a:t>
            </a:r>
          </a:p>
        </p:txBody>
      </p:sp>
      <p:cxnSp>
        <p:nvCxnSpPr>
          <p:cNvPr id="33800" name="Connettore 2 11">
            <a:extLst>
              <a:ext uri="{FF2B5EF4-FFF2-40B4-BE49-F238E27FC236}">
                <a16:creationId xmlns:a16="http://schemas.microsoft.com/office/drawing/2014/main" id="{1AFD2777-8931-A64A-A8B5-256DB187A9C6}"/>
              </a:ext>
            </a:extLst>
          </p:cNvPr>
          <p:cNvCxnSpPr>
            <a:cxnSpLocks noChangeShapeType="1"/>
          </p:cNvCxnSpPr>
          <p:nvPr/>
        </p:nvCxnSpPr>
        <p:spPr bwMode="auto">
          <a:xfrm flipV="1">
            <a:off x="3348038" y="4797425"/>
            <a:ext cx="4679950" cy="360363"/>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
        <p:nvSpPr>
          <p:cNvPr id="33801" name="CasellaDiTesto 14">
            <a:extLst>
              <a:ext uri="{FF2B5EF4-FFF2-40B4-BE49-F238E27FC236}">
                <a16:creationId xmlns:a16="http://schemas.microsoft.com/office/drawing/2014/main" id="{26DC9BBD-7E50-934A-ACB8-472FDE318365}"/>
              </a:ext>
            </a:extLst>
          </p:cNvPr>
          <p:cNvSpPr txBox="1">
            <a:spLocks noChangeArrowheads="1"/>
          </p:cNvSpPr>
          <p:nvPr/>
        </p:nvSpPr>
        <p:spPr bwMode="auto">
          <a:xfrm>
            <a:off x="107950" y="58896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Acido aspartico è carico– </a:t>
            </a:r>
          </a:p>
          <a:p>
            <a:pPr algn="ctr" eaLnBrk="1" hangingPunct="1">
              <a:spcBef>
                <a:spcPct val="0"/>
              </a:spcBef>
              <a:buFontTx/>
              <a:buNone/>
            </a:pPr>
            <a:r>
              <a:rPr lang="en-US" altLang="en-US" sz="1800"/>
              <a:t>se il pH&gt;3.9 (ad es. a Ph=7)</a:t>
            </a:r>
          </a:p>
        </p:txBody>
      </p:sp>
      <p:cxnSp>
        <p:nvCxnSpPr>
          <p:cNvPr id="33802" name="Connettore 2 15">
            <a:extLst>
              <a:ext uri="{FF2B5EF4-FFF2-40B4-BE49-F238E27FC236}">
                <a16:creationId xmlns:a16="http://schemas.microsoft.com/office/drawing/2014/main" id="{073E1CB6-4000-E04D-9834-C60F77A3D978}"/>
              </a:ext>
            </a:extLst>
          </p:cNvPr>
          <p:cNvCxnSpPr>
            <a:cxnSpLocks noChangeShapeType="1"/>
            <a:stCxn id="33801" idx="3"/>
          </p:cNvCxnSpPr>
          <p:nvPr/>
        </p:nvCxnSpPr>
        <p:spPr bwMode="auto">
          <a:xfrm flipV="1">
            <a:off x="3348038" y="5876925"/>
            <a:ext cx="4752975" cy="336550"/>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D31D5E9-1C1A-0F46-9AB2-46A2CD82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81075"/>
            <a:ext cx="4884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a:extLst>
              <a:ext uri="{FF2B5EF4-FFF2-40B4-BE49-F238E27FC236}">
                <a16:creationId xmlns:a16="http://schemas.microsoft.com/office/drawing/2014/main" id="{D5AB6C07-0FBF-E548-8A0F-0ED1AA08638A}"/>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4819" name="Text Box 5">
            <a:extLst>
              <a:ext uri="{FF2B5EF4-FFF2-40B4-BE49-F238E27FC236}">
                <a16:creationId xmlns:a16="http://schemas.microsoft.com/office/drawing/2014/main" id="{180FB380-A0AB-0A45-8AD9-AAFB8A179673}"/>
              </a:ext>
            </a:extLst>
          </p:cNvPr>
          <p:cNvSpPr txBox="1">
            <a:spLocks noChangeArrowheads="1"/>
          </p:cNvSpPr>
          <p:nvPr/>
        </p:nvSpPr>
        <p:spPr bwMode="auto">
          <a:xfrm>
            <a:off x="5003800" y="652463"/>
            <a:ext cx="4176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a:pPr>
            <a:r>
              <a:rPr lang="it-IT" altLang="en-US" sz="2400" b="1"/>
              <a:t> Direzionalità</a:t>
            </a:r>
            <a:r>
              <a:rPr lang="it-IT" altLang="en-US" sz="2400"/>
              <a:t> </a:t>
            </a:r>
          </a:p>
          <a:p>
            <a:pPr eaLnBrk="1" hangingPunct="1">
              <a:spcBef>
                <a:spcPct val="50000"/>
              </a:spcBef>
              <a:buClr>
                <a:srgbClr val="BAFF97"/>
              </a:buClr>
              <a:buFontTx/>
              <a:buNone/>
            </a:pPr>
            <a:r>
              <a:rPr lang="it-IT" altLang="en-US" sz="2400"/>
              <a:t>N-term -&gt; C-term</a:t>
            </a:r>
          </a:p>
        </p:txBody>
      </p:sp>
      <p:sp>
        <p:nvSpPr>
          <p:cNvPr id="34820" name="Rectangle 1">
            <a:extLst>
              <a:ext uri="{FF2B5EF4-FFF2-40B4-BE49-F238E27FC236}">
                <a16:creationId xmlns:a16="http://schemas.microsoft.com/office/drawing/2014/main" id="{BE53136D-D465-6842-8CA9-DA86A26BDC15}"/>
              </a:ext>
            </a:extLst>
          </p:cNvPr>
          <p:cNvSpPr>
            <a:spLocks noChangeArrowheads="1"/>
          </p:cNvSpPr>
          <p:nvPr/>
        </p:nvSpPr>
        <p:spPr bwMode="auto">
          <a:xfrm>
            <a:off x="1692275" y="3644900"/>
            <a:ext cx="792163" cy="1584325"/>
          </a:xfrm>
          <a:prstGeom prst="rect">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9FA48FFF-E534-014C-84CC-E8EC28D0043E}"/>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pic>
        <p:nvPicPr>
          <p:cNvPr id="35842" name="Immagine 2">
            <a:extLst>
              <a:ext uri="{FF2B5EF4-FFF2-40B4-BE49-F238E27FC236}">
                <a16:creationId xmlns:a16="http://schemas.microsoft.com/office/drawing/2014/main" id="{9663334D-01CE-5C48-BC30-E61C05723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351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3">
            <a:extLst>
              <a:ext uri="{FF2B5EF4-FFF2-40B4-BE49-F238E27FC236}">
                <a16:creationId xmlns:a16="http://schemas.microsoft.com/office/drawing/2014/main" id="{36A04B3C-5EC3-534A-A790-E2402DBA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2588"/>
            <a:ext cx="38195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age result for peptide bond partial double bond character">
            <a:extLst>
              <a:ext uri="{FF2B5EF4-FFF2-40B4-BE49-F238E27FC236}">
                <a16:creationId xmlns:a16="http://schemas.microsoft.com/office/drawing/2014/main" id="{4BB669BB-EE66-FC4C-80DE-C1C13E4F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22"/>
          <a:stretch>
            <a:fillRect/>
          </a:stretch>
        </p:blipFill>
        <p:spPr bwMode="auto">
          <a:xfrm>
            <a:off x="-36513" y="1733550"/>
            <a:ext cx="52562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a:extLst>
              <a:ext uri="{FF2B5EF4-FFF2-40B4-BE49-F238E27FC236}">
                <a16:creationId xmlns:a16="http://schemas.microsoft.com/office/drawing/2014/main" id="{A969D710-C98A-6B4D-900D-3597297F0C03}"/>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6867" name="Text Box 5">
            <a:extLst>
              <a:ext uri="{FF2B5EF4-FFF2-40B4-BE49-F238E27FC236}">
                <a16:creationId xmlns:a16="http://schemas.microsoft.com/office/drawing/2014/main" id="{626B0838-40EA-934D-8CEE-B0108672A28D}"/>
              </a:ext>
            </a:extLst>
          </p:cNvPr>
          <p:cNvSpPr txBox="1">
            <a:spLocks noChangeArrowheads="1"/>
          </p:cNvSpPr>
          <p:nvPr/>
        </p:nvSpPr>
        <p:spPr bwMode="auto">
          <a:xfrm>
            <a:off x="5276850" y="992188"/>
            <a:ext cx="39036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startAt="2"/>
            </a:pPr>
            <a:r>
              <a:rPr lang="it-IT" altLang="en-US" sz="2400" b="1"/>
              <a:t> Rigidità</a:t>
            </a:r>
            <a:r>
              <a:rPr lang="it-IT" altLang="en-US" sz="2400"/>
              <a:t> del legame C-N che ha </a:t>
            </a:r>
            <a:r>
              <a:rPr lang="it-IT" altLang="en-US" sz="2400" b="1"/>
              <a:t>parziale carattere di doppio legame</a:t>
            </a:r>
          </a:p>
          <a:p>
            <a:pPr eaLnBrk="1" hangingPunct="1">
              <a:spcBef>
                <a:spcPct val="50000"/>
              </a:spcBef>
              <a:buClr>
                <a:srgbClr val="FF0000"/>
              </a:buClr>
              <a:buFontTx/>
              <a:buAutoNum type="arabicPeriod" startAt="2"/>
            </a:pPr>
            <a:r>
              <a:rPr lang="it-IT" altLang="en-US" sz="2400" b="1"/>
              <a:t> </a:t>
            </a:r>
            <a:r>
              <a:rPr lang="it-IT" altLang="en-US" sz="2400"/>
              <a:t>Sull</a:t>
            </a:r>
            <a:r>
              <a:rPr lang="ja-JP" altLang="it-IT" sz="2400"/>
              <a:t>’</a:t>
            </a:r>
            <a:r>
              <a:rPr lang="it-IT" altLang="ja-JP" sz="2400"/>
              <a:t>O del C=O e</a:t>
            </a:r>
            <a:r>
              <a:rPr lang="ja-JP" altLang="it-IT" sz="2400"/>
              <a:t>’</a:t>
            </a:r>
            <a:r>
              <a:rPr lang="it-IT" altLang="ja-JP" sz="2400"/>
              <a:t> presente una parziale carica negativa</a:t>
            </a:r>
          </a:p>
          <a:p>
            <a:pPr eaLnBrk="1" hangingPunct="1">
              <a:spcBef>
                <a:spcPct val="50000"/>
              </a:spcBef>
              <a:buClr>
                <a:srgbClr val="FF0000"/>
              </a:buClr>
              <a:buFontTx/>
              <a:buNone/>
            </a:pPr>
            <a:r>
              <a:rPr lang="it-IT" altLang="ja-JP" sz="2400"/>
              <a:t>sull</a:t>
            </a:r>
            <a:r>
              <a:rPr lang="ja-JP" altLang="it-IT" sz="2400"/>
              <a:t>’</a:t>
            </a:r>
            <a:r>
              <a:rPr lang="it-IT" altLang="ja-JP" sz="2400"/>
              <a:t>H dell</a:t>
            </a:r>
            <a:r>
              <a:rPr lang="ja-JP" altLang="it-IT" sz="2400"/>
              <a:t>’</a:t>
            </a:r>
            <a:r>
              <a:rPr lang="it-IT" altLang="ja-JP" sz="2400"/>
              <a:t>N-H è presente una parziale carica positiva</a:t>
            </a:r>
          </a:p>
          <a:p>
            <a:pPr eaLnBrk="1" hangingPunct="1">
              <a:spcBef>
                <a:spcPct val="50000"/>
              </a:spcBef>
              <a:buClr>
                <a:srgbClr val="FF0000"/>
              </a:buClr>
              <a:buFontTx/>
              <a:buNone/>
            </a:pPr>
            <a:r>
              <a:rPr lang="it-IT" altLang="ja-JP" sz="2400" b="1">
                <a:sym typeface="Wingdings" pitchFamily="2" charset="2"/>
              </a:rPr>
              <a:t></a:t>
            </a:r>
            <a:r>
              <a:rPr lang="it-IT" altLang="ja-JP" sz="2400" b="1"/>
              <a:t>distribuzione di carica</a:t>
            </a:r>
            <a:endParaRPr lang="it-IT" altLang="en-US" sz="2400"/>
          </a:p>
        </p:txBody>
      </p:sp>
      <p:grpSp>
        <p:nvGrpSpPr>
          <p:cNvPr id="11" name="Gruppo 11">
            <a:extLst>
              <a:ext uri="{FF2B5EF4-FFF2-40B4-BE49-F238E27FC236}">
                <a16:creationId xmlns:a16="http://schemas.microsoft.com/office/drawing/2014/main" id="{C7F249CE-5CCC-864A-986A-C5C3AE562ED0}"/>
              </a:ext>
            </a:extLst>
          </p:cNvPr>
          <p:cNvGrpSpPr>
            <a:grpSpLocks/>
          </p:cNvGrpSpPr>
          <p:nvPr/>
        </p:nvGrpSpPr>
        <p:grpSpPr bwMode="auto">
          <a:xfrm>
            <a:off x="-138113" y="3338513"/>
            <a:ext cx="5530851" cy="595312"/>
            <a:chOff x="-183305" y="1026002"/>
            <a:chExt cx="5615517" cy="594506"/>
          </a:xfrm>
        </p:grpSpPr>
        <p:sp>
          <p:nvSpPr>
            <p:cNvPr id="36869" name="CasellaDiTesto 9">
              <a:extLst>
                <a:ext uri="{FF2B5EF4-FFF2-40B4-BE49-F238E27FC236}">
                  <a16:creationId xmlns:a16="http://schemas.microsoft.com/office/drawing/2014/main" id="{929D279A-320D-FD4E-AA2F-3864BDA48808}"/>
                </a:ext>
              </a:extLst>
            </p:cNvPr>
            <p:cNvSpPr txBox="1">
              <a:spLocks noChangeArrowheads="1"/>
            </p:cNvSpPr>
            <p:nvPr/>
          </p:nvSpPr>
          <p:spPr bwMode="auto">
            <a:xfrm>
              <a:off x="-183305" y="1035733"/>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60%</a:t>
              </a:r>
            </a:p>
          </p:txBody>
        </p:sp>
        <p:sp>
          <p:nvSpPr>
            <p:cNvPr id="36870" name="CasellaDiTesto 10">
              <a:extLst>
                <a:ext uri="{FF2B5EF4-FFF2-40B4-BE49-F238E27FC236}">
                  <a16:creationId xmlns:a16="http://schemas.microsoft.com/office/drawing/2014/main" id="{62DC70B8-E011-A44E-9FCC-681155525281}"/>
                </a:ext>
              </a:extLst>
            </p:cNvPr>
            <p:cNvSpPr txBox="1">
              <a:spLocks noChangeArrowheads="1"/>
            </p:cNvSpPr>
            <p:nvPr/>
          </p:nvSpPr>
          <p:spPr bwMode="auto">
            <a:xfrm>
              <a:off x="4057410" y="1026002"/>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BBE88390-68CF-6849-AA90-D1810B02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a:extLst>
              <a:ext uri="{FF2B5EF4-FFF2-40B4-BE49-F238E27FC236}">
                <a16:creationId xmlns:a16="http://schemas.microsoft.com/office/drawing/2014/main" id="{FAE1A22E-BA5C-2D4E-A50D-BB9147191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9144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BE12EAD-299D-5644-9C7A-874646B8A06A}"/>
              </a:ext>
            </a:extLst>
          </p:cNvPr>
          <p:cNvSpPr>
            <a:spLocks noChangeArrowheads="1"/>
          </p:cNvSpPr>
          <p:nvPr/>
        </p:nvSpPr>
        <p:spPr bwMode="auto">
          <a:xfrm>
            <a:off x="107950" y="0"/>
            <a:ext cx="90360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a:p>
            <a:pPr eaLnBrk="1" hangingPunct="1">
              <a:spcBef>
                <a:spcPct val="0"/>
              </a:spcBef>
              <a:buFontTx/>
              <a:buNone/>
            </a:pPr>
            <a:r>
              <a:rPr lang="it-IT" altLang="en-US" sz="2200" b="1">
                <a:solidFill>
                  <a:srgbClr val="0000CC"/>
                </a:solidFill>
              </a:rPr>
              <a:t>STRUTTURA PRIMARIA</a:t>
            </a:r>
            <a:r>
              <a:rPr lang="it-IT" altLang="en-US" sz="2200" b="1">
                <a:solidFill>
                  <a:srgbClr val="008000"/>
                </a:solidFill>
              </a:rPr>
              <a:t>: sequenza amminoacidica</a:t>
            </a:r>
          </a:p>
          <a:p>
            <a:pPr eaLnBrk="1" hangingPunct="1">
              <a:spcBef>
                <a:spcPct val="0"/>
              </a:spcBef>
            </a:pPr>
            <a:r>
              <a:rPr lang="it-IT" altLang="en-US" sz="1800" b="1"/>
              <a:t> </a:t>
            </a:r>
            <a:r>
              <a:rPr lang="it-IT" altLang="en-US" sz="2000" b="1"/>
              <a:t>Composizione </a:t>
            </a:r>
            <a:r>
              <a:rPr lang="it-IT" altLang="en-US" sz="1800"/>
              <a:t>di una proteina: </a:t>
            </a:r>
          </a:p>
          <a:p>
            <a:pPr eaLnBrk="1" hangingPunct="1">
              <a:spcBef>
                <a:spcPct val="0"/>
              </a:spcBef>
              <a:buFontTx/>
              <a:buNone/>
            </a:pPr>
            <a:r>
              <a:rPr lang="it-IT" altLang="en-US" sz="1800"/>
              <a:t>quantità relativa dei diversi amminoacidi </a:t>
            </a:r>
          </a:p>
          <a:p>
            <a:pPr eaLnBrk="1" hangingPunct="1">
              <a:spcBef>
                <a:spcPct val="0"/>
              </a:spcBef>
              <a:buFontTx/>
              <a:buNone/>
            </a:pPr>
            <a:r>
              <a:rPr lang="it-IT" altLang="en-US" sz="1800"/>
              <a:t>che la compongono</a:t>
            </a:r>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pPr>
            <a:r>
              <a:rPr lang="it-IT" altLang="en-US" sz="1800" b="1"/>
              <a:t> </a:t>
            </a:r>
            <a:r>
              <a:rPr lang="it-IT" altLang="en-US" sz="2000" b="1"/>
              <a:t>Sequenza</a:t>
            </a:r>
            <a:r>
              <a:rPr lang="it-IT" altLang="en-US" sz="1800"/>
              <a:t>: successione di specifici amminoacidi</a:t>
            </a:r>
          </a:p>
          <a:p>
            <a:pPr eaLnBrk="1" hangingPunct="1">
              <a:spcBef>
                <a:spcPct val="0"/>
              </a:spcBef>
            </a:pPr>
            <a:r>
              <a:rPr lang="it-IT" altLang="en-US" sz="1800" b="1"/>
              <a:t> </a:t>
            </a:r>
            <a:r>
              <a:rPr lang="it-IT" altLang="en-US" sz="1800"/>
              <a:t>20x20 dipeptidi possibili, 20</a:t>
            </a:r>
            <a:r>
              <a:rPr lang="it-IT" altLang="en-US" sz="1800" baseline="30000"/>
              <a:t>3 </a:t>
            </a:r>
            <a:r>
              <a:rPr lang="it-IT" altLang="en-US" sz="1800"/>
              <a:t>(8000) tripeptidi, il numero di proteine possibili e</a:t>
            </a:r>
            <a:r>
              <a:rPr lang="ja-JP" altLang="it-IT" sz="1800"/>
              <a:t>’</a:t>
            </a:r>
            <a:r>
              <a:rPr lang="it-IT" altLang="ja-JP" sz="1800"/>
              <a:t> incalcolabile.</a:t>
            </a:r>
          </a:p>
          <a:p>
            <a:pPr eaLnBrk="1" hangingPunct="1">
              <a:spcBef>
                <a:spcPct val="0"/>
              </a:spcBef>
            </a:pPr>
            <a:endParaRPr lang="it-IT" altLang="en-US" sz="1800"/>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r>
              <a:rPr lang="it-IT" altLang="en-US" sz="1800" b="1"/>
              <a:t> La sequenza delle proteine </a:t>
            </a:r>
          </a:p>
          <a:p>
            <a:pPr eaLnBrk="1" hangingPunct="1">
              <a:spcBef>
                <a:spcPct val="0"/>
              </a:spcBef>
              <a:buFontTx/>
              <a:buNone/>
            </a:pPr>
            <a:r>
              <a:rPr lang="it-IT" altLang="en-US" sz="1800" b="1"/>
              <a:t>ne determina le capacità </a:t>
            </a:r>
          </a:p>
          <a:p>
            <a:pPr eaLnBrk="1" hangingPunct="1">
              <a:spcBef>
                <a:spcPct val="0"/>
              </a:spcBef>
              <a:buFontTx/>
              <a:buNone/>
            </a:pPr>
            <a:r>
              <a:rPr lang="it-IT" altLang="en-US" sz="1800" b="1"/>
              <a:t>di assumere determinate </a:t>
            </a:r>
          </a:p>
          <a:p>
            <a:pPr eaLnBrk="1" hangingPunct="1">
              <a:spcBef>
                <a:spcPct val="0"/>
              </a:spcBef>
              <a:buFontTx/>
              <a:buNone/>
            </a:pPr>
            <a:r>
              <a:rPr lang="it-IT" altLang="en-US" sz="1800" b="1"/>
              <a:t>forme nello spazio e quindi </a:t>
            </a:r>
          </a:p>
          <a:p>
            <a:pPr eaLnBrk="1" hangingPunct="1">
              <a:spcBef>
                <a:spcPct val="0"/>
              </a:spcBef>
              <a:buFontTx/>
              <a:buNone/>
            </a:pPr>
            <a:r>
              <a:rPr lang="it-IT" altLang="en-US" sz="1800" b="1"/>
              <a:t>di svolgere specifiche funzioni</a:t>
            </a:r>
          </a:p>
        </p:txBody>
      </p:sp>
      <p:pic>
        <p:nvPicPr>
          <p:cNvPr id="39938" name="Picture 5">
            <a:extLst>
              <a:ext uri="{FF2B5EF4-FFF2-40B4-BE49-F238E27FC236}">
                <a16:creationId xmlns:a16="http://schemas.microsoft.com/office/drawing/2014/main" id="{48A9C3A1-BBE9-DF4F-B1A6-5D5104D1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3561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939" name="Picture 8" descr="figure-02-11-1">
            <a:extLst>
              <a:ext uri="{FF2B5EF4-FFF2-40B4-BE49-F238E27FC236}">
                <a16:creationId xmlns:a16="http://schemas.microsoft.com/office/drawing/2014/main" id="{1133335F-C81A-6745-A4BC-F40B914B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020"/>
          <a:stretch>
            <a:fillRect/>
          </a:stretch>
        </p:blipFill>
        <p:spPr bwMode="auto">
          <a:xfrm>
            <a:off x="2339975" y="3502025"/>
            <a:ext cx="66389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figure-03-02">
            <a:extLst>
              <a:ext uri="{FF2B5EF4-FFF2-40B4-BE49-F238E27FC236}">
                <a16:creationId xmlns:a16="http://schemas.microsoft.com/office/drawing/2014/main" id="{89AE5741-EC13-1043-943C-49CFF687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756150"/>
            <a:ext cx="44656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454B0C9E-F105-A54E-9F27-4B44D921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143000"/>
            <a:ext cx="8993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AFFF4274-293B-8D47-8F82-E7FD7B5FCF1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23B29517-BFF6-8340-ABB8-AA4527556937}"/>
              </a:ext>
            </a:extLst>
          </p:cNvPr>
          <p:cNvSpPr txBox="1">
            <a:spLocks noChangeArrowheads="1"/>
          </p:cNvSpPr>
          <p:nvPr/>
        </p:nvSpPr>
        <p:spPr bwMode="auto">
          <a:xfrm>
            <a:off x="179388" y="638175"/>
            <a:ext cx="896461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LEGAME IDROGENO</a:t>
            </a:r>
          </a:p>
          <a:p>
            <a:pPr algn="ctr" eaLnBrk="1" hangingPunct="1">
              <a:spcBef>
                <a:spcPts val="475"/>
              </a:spcBef>
              <a:buFontTx/>
              <a:buNone/>
            </a:pPr>
            <a:r>
              <a:rPr lang="it-IT" altLang="ja-JP" sz="2400" b="1">
                <a:solidFill>
                  <a:srgbClr val="008000"/>
                </a:solidFill>
              </a:rPr>
              <a:t>(PONTE IDROGENO)</a:t>
            </a:r>
          </a:p>
          <a:p>
            <a:pPr algn="just" eaLnBrk="1" hangingPunct="1">
              <a:spcBef>
                <a:spcPts val="475"/>
              </a:spcBef>
              <a:buClr>
                <a:srgbClr val="BAFF97"/>
              </a:buClr>
              <a:buFontTx/>
              <a:buNone/>
            </a:pPr>
            <a:r>
              <a:rPr lang="it-IT" altLang="en-US" sz="2400"/>
              <a:t>Il legame ad idrogeno è l'</a:t>
            </a:r>
            <a:r>
              <a:rPr lang="it-IT" altLang="en-US" sz="2400" u="sng"/>
              <a:t>attrazione elettrostatica tra un atomo di idrogeno recante una parziale carica elettrica positiva </a:t>
            </a:r>
          </a:p>
          <a:p>
            <a:pPr algn="just" eaLnBrk="1" hangingPunct="1">
              <a:spcBef>
                <a:spcPts val="475"/>
              </a:spcBef>
              <a:buClr>
                <a:srgbClr val="BAFF97"/>
              </a:buClr>
              <a:buFontTx/>
              <a:buNone/>
            </a:pPr>
            <a:r>
              <a:rPr lang="it-IT" altLang="en-US" sz="240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a:t>e un doppietto elettronico di un elemento fortemente elettronegativo</a:t>
            </a:r>
            <a:endParaRPr lang="it-IT" altLang="en-US" sz="2000" u="sng">
              <a:solidFill>
                <a:srgbClr val="FF0000"/>
              </a:solidFill>
            </a:endParaRPr>
          </a:p>
        </p:txBody>
      </p:sp>
      <p:sp>
        <p:nvSpPr>
          <p:cNvPr id="43010" name="Rectangle 3">
            <a:extLst>
              <a:ext uri="{FF2B5EF4-FFF2-40B4-BE49-F238E27FC236}">
                <a16:creationId xmlns:a16="http://schemas.microsoft.com/office/drawing/2014/main" id="{D28FA93D-819A-FC40-BF08-60D1B163C80A}"/>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3011" name="Picture 7" descr="Image result for hydrogen bond donor acceptor">
            <a:extLst>
              <a:ext uri="{FF2B5EF4-FFF2-40B4-BE49-F238E27FC236}">
                <a16:creationId xmlns:a16="http://schemas.microsoft.com/office/drawing/2014/main" id="{485DB257-5AAB-D04F-BD11-91C271966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005263"/>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C7857015-1E24-3049-BD5A-70837C9290CD}"/>
              </a:ext>
            </a:extLst>
          </p:cNvPr>
          <p:cNvSpPr txBox="1">
            <a:spLocks noChangeArrowheads="1"/>
          </p:cNvSpPr>
          <p:nvPr/>
        </p:nvSpPr>
        <p:spPr bwMode="auto">
          <a:xfrm>
            <a:off x="2484438" y="5300663"/>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43013" name="Oval 2">
            <a:extLst>
              <a:ext uri="{FF2B5EF4-FFF2-40B4-BE49-F238E27FC236}">
                <a16:creationId xmlns:a16="http://schemas.microsoft.com/office/drawing/2014/main" id="{49CE6CAC-1A59-604F-825E-B027DEDB4612}"/>
              </a:ext>
            </a:extLst>
          </p:cNvPr>
          <p:cNvSpPr>
            <a:spLocks noChangeArrowheads="1"/>
          </p:cNvSpPr>
          <p:nvPr/>
        </p:nvSpPr>
        <p:spPr bwMode="auto">
          <a:xfrm>
            <a:off x="3995738" y="4437063"/>
            <a:ext cx="1368425" cy="1871662"/>
          </a:xfrm>
          <a:prstGeom prst="ellipse">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F1A9ACC9-A624-C842-BA10-860C030E78B5}"/>
              </a:ext>
            </a:extLst>
          </p:cNvPr>
          <p:cNvSpPr txBox="1">
            <a:spLocks noChangeArrowheads="1"/>
          </p:cNvSpPr>
          <p:nvPr/>
        </p:nvSpPr>
        <p:spPr bwMode="auto">
          <a:xfrm>
            <a:off x="179388" y="638175"/>
            <a:ext cx="89646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Proprietà del legame peptidico e PONTI IDROGENO</a:t>
            </a:r>
          </a:p>
          <a:p>
            <a:pPr algn="just" eaLnBrk="1" hangingPunct="1">
              <a:spcBef>
                <a:spcPts val="475"/>
              </a:spcBef>
              <a:buClr>
                <a:srgbClr val="BAFF97"/>
              </a:buClr>
            </a:pPr>
            <a:r>
              <a:rPr lang="it-IT" altLang="en-US" sz="2400"/>
              <a:t> </a:t>
            </a:r>
            <a:r>
              <a:rPr lang="it-IT" altLang="en-US" sz="2000"/>
              <a:t>Sull</a:t>
            </a:r>
            <a:r>
              <a:rPr lang="ja-JP" altLang="it-IT" sz="2000"/>
              <a:t>’</a:t>
            </a:r>
            <a:r>
              <a:rPr lang="it-IT" altLang="ja-JP" sz="2000"/>
              <a:t>O del C=O è presente una parziale carica negativa</a:t>
            </a:r>
          </a:p>
          <a:p>
            <a:pPr algn="just" eaLnBrk="1" hangingPunct="1">
              <a:spcBef>
                <a:spcPts val="475"/>
              </a:spcBef>
              <a:buClr>
                <a:srgbClr val="BAFF97"/>
              </a:buClr>
            </a:pPr>
            <a:r>
              <a:rPr lang="it-IT" altLang="ja-JP" sz="2000"/>
              <a:t> Sull</a:t>
            </a:r>
            <a:r>
              <a:rPr lang="ja-JP" altLang="it-IT" sz="2000"/>
              <a:t>’</a:t>
            </a:r>
            <a:r>
              <a:rPr lang="it-IT" altLang="ja-JP" sz="2000"/>
              <a:t>H dell</a:t>
            </a:r>
            <a:r>
              <a:rPr lang="ja-JP" altLang="it-IT" sz="2000"/>
              <a:t>’</a:t>
            </a:r>
            <a:r>
              <a:rPr lang="it-IT" altLang="ja-JP" sz="2000"/>
              <a:t>N-H è presente una parziale carica positiva</a:t>
            </a:r>
          </a:p>
          <a:p>
            <a:pPr algn="just" eaLnBrk="1" hangingPunct="1">
              <a:spcBef>
                <a:spcPts val="475"/>
              </a:spcBef>
              <a:buClr>
                <a:srgbClr val="BAFF97"/>
              </a:buClr>
            </a:pPr>
            <a:r>
              <a:rPr lang="it-IT" altLang="ja-JP" sz="2000"/>
              <a:t> Questa </a:t>
            </a:r>
            <a:r>
              <a:rPr lang="it-IT" altLang="ja-JP" sz="2000" b="1"/>
              <a:t>distribuzione di carica</a:t>
            </a:r>
            <a:r>
              <a:rPr lang="it-IT" altLang="ja-JP" sz="2000"/>
              <a:t> favorisce la formazione di </a:t>
            </a:r>
            <a:r>
              <a:rPr lang="it-IT" altLang="ja-JP" sz="2000" b="1">
                <a:solidFill>
                  <a:srgbClr val="FF0000"/>
                </a:solidFill>
              </a:rPr>
              <a:t>legami H (o ponti a H) </a:t>
            </a:r>
            <a:r>
              <a:rPr lang="it-IT" altLang="ja-JP" sz="2000">
                <a:solidFill>
                  <a:srgbClr val="FF0000"/>
                </a:solidFill>
              </a:rPr>
              <a:t>tra a.a. diversi ed anche lontani nella catena polipeptidica</a:t>
            </a:r>
            <a:endParaRPr lang="it-IT" altLang="en-US" sz="2000">
              <a:solidFill>
                <a:srgbClr val="FF0000"/>
              </a:solidFill>
            </a:endParaRPr>
          </a:p>
        </p:txBody>
      </p:sp>
      <p:sp>
        <p:nvSpPr>
          <p:cNvPr id="45058" name="Rectangle 3">
            <a:extLst>
              <a:ext uri="{FF2B5EF4-FFF2-40B4-BE49-F238E27FC236}">
                <a16:creationId xmlns:a16="http://schemas.microsoft.com/office/drawing/2014/main" id="{0727B5FD-8926-3C46-84B2-96B71FE83993}"/>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5059" name="Immagine 1">
            <a:extLst>
              <a:ext uri="{FF2B5EF4-FFF2-40B4-BE49-F238E27FC236}">
                <a16:creationId xmlns:a16="http://schemas.microsoft.com/office/drawing/2014/main" id="{06A1B1BD-1FC5-0641-86A2-14ABE0124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911475"/>
            <a:ext cx="45339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magine 2">
            <a:extLst>
              <a:ext uri="{FF2B5EF4-FFF2-40B4-BE49-F238E27FC236}">
                <a16:creationId xmlns:a16="http://schemas.microsoft.com/office/drawing/2014/main" id="{3C254055-5981-E144-9AF4-B13573522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3960813"/>
            <a:ext cx="2857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3">
            <a:extLst>
              <a:ext uri="{FF2B5EF4-FFF2-40B4-BE49-F238E27FC236}">
                <a16:creationId xmlns:a16="http://schemas.microsoft.com/office/drawing/2014/main" id="{2F796BE9-EBC8-4A46-904E-1D5A76FC4B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781300"/>
            <a:ext cx="29162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2C933D5-0132-724E-B88B-339C189378B5}"/>
              </a:ext>
            </a:extLst>
          </p:cNvPr>
          <p:cNvSpPr>
            <a:spLocks noGrp="1" noChangeArrowheads="1"/>
          </p:cNvSpPr>
          <p:nvPr>
            <p:ph type="title"/>
          </p:nvPr>
        </p:nvSpPr>
        <p:spPr>
          <a:xfrm>
            <a:off x="457200" y="-100013"/>
            <a:ext cx="8229600" cy="1008063"/>
          </a:xfrm>
          <a:noFill/>
        </p:spPr>
        <p:txBody>
          <a:bodyPr/>
          <a:lstStyle/>
          <a:p>
            <a:pPr eaLnBrk="1" hangingPunct="1"/>
            <a:r>
              <a:rPr lang="it-IT" altLang="en-US">
                <a:solidFill>
                  <a:srgbClr val="194B19"/>
                </a:solidFill>
                <a:ea typeface="ＭＳ Ｐゴシック" panose="020B0600070205080204" pitchFamily="34" charset="-128"/>
              </a:rPr>
              <a:t>Costituzione dei viventi</a:t>
            </a:r>
            <a:endParaRPr lang="it-IT" altLang="en-US" sz="3200">
              <a:ea typeface="ＭＳ Ｐゴシック" panose="020B0600070205080204" pitchFamily="34" charset="-128"/>
            </a:endParaRPr>
          </a:p>
        </p:txBody>
      </p:sp>
      <p:sp>
        <p:nvSpPr>
          <p:cNvPr id="16386" name="Text Box 3">
            <a:extLst>
              <a:ext uri="{FF2B5EF4-FFF2-40B4-BE49-F238E27FC236}">
                <a16:creationId xmlns:a16="http://schemas.microsoft.com/office/drawing/2014/main" id="{4A4C43FA-467B-624D-B5AF-0FFFF9316436}"/>
              </a:ext>
            </a:extLst>
          </p:cNvPr>
          <p:cNvSpPr txBox="1">
            <a:spLocks noChangeArrowheads="1"/>
          </p:cNvSpPr>
          <p:nvPr/>
        </p:nvSpPr>
        <p:spPr bwMode="auto">
          <a:xfrm>
            <a:off x="107950" y="692150"/>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materia è</a:t>
            </a:r>
            <a:r>
              <a:rPr lang="it-IT" altLang="ja-JP" sz="2200"/>
              <a:t> costituita da </a:t>
            </a:r>
            <a:r>
              <a:rPr lang="it-IT" altLang="ja-JP" sz="2200" b="1"/>
              <a:t>elementi chimici</a:t>
            </a:r>
            <a:r>
              <a:rPr lang="it-IT" altLang="ja-JP" sz="2200"/>
              <a:t> in forma pura o in combinazioni dette </a:t>
            </a:r>
            <a:r>
              <a:rPr lang="it-IT" altLang="ja-JP" sz="2200" b="1"/>
              <a:t>composti</a:t>
            </a:r>
          </a:p>
          <a:p>
            <a:pPr eaLnBrk="1" hangingPunct="1">
              <a:spcBef>
                <a:spcPct val="0"/>
              </a:spcBef>
            </a:pPr>
            <a:r>
              <a:rPr lang="it-IT" altLang="en-US" sz="2200" b="1"/>
              <a:t> 25 </a:t>
            </a:r>
            <a:r>
              <a:rPr lang="it-IT" altLang="en-US" sz="2200"/>
              <a:t>dei 92 </a:t>
            </a:r>
            <a:r>
              <a:rPr lang="it-IT" altLang="en-US" sz="2200" b="1"/>
              <a:t>elementi</a:t>
            </a:r>
            <a:r>
              <a:rPr lang="it-IT" altLang="en-US" sz="2200"/>
              <a:t> naturali sono costituenti </a:t>
            </a:r>
            <a:r>
              <a:rPr lang="it-IT" altLang="en-US" sz="2200" b="1"/>
              <a:t>essenziali</a:t>
            </a:r>
            <a:r>
              <a:rPr lang="it-IT" altLang="en-US" sz="2200"/>
              <a:t> dei viventi ma solo 4 (C, O, H, N) costituiscono il 96% della materia vivente</a:t>
            </a:r>
          </a:p>
          <a:p>
            <a:pPr eaLnBrk="1" hangingPunct="1">
              <a:spcBef>
                <a:spcPct val="0"/>
              </a:spcBef>
            </a:pPr>
            <a:r>
              <a:rPr lang="it-IT" altLang="en-US" sz="2200"/>
              <a:t> Le proprietà</a:t>
            </a:r>
            <a:r>
              <a:rPr lang="it-IT" altLang="ja-JP" sz="2200"/>
              <a:t> degli elementi chimici dipendono dalla loro struttura atomica</a:t>
            </a:r>
            <a:endParaRPr lang="it-IT" altLang="en-US" sz="2200"/>
          </a:p>
        </p:txBody>
      </p:sp>
      <p:pic>
        <p:nvPicPr>
          <p:cNvPr id="16387" name="Picture 4">
            <a:extLst>
              <a:ext uri="{FF2B5EF4-FFF2-40B4-BE49-F238E27FC236}">
                <a16:creationId xmlns:a16="http://schemas.microsoft.com/office/drawing/2014/main" id="{6359DC1C-8175-224E-AD2D-6D75E45C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92375"/>
            <a:ext cx="56800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F44E875B-794F-0945-8F3D-B499BDA71E21}"/>
              </a:ext>
            </a:extLst>
          </p:cNvPr>
          <p:cNvSpPr txBox="1">
            <a:spLocks noChangeArrowheads="1"/>
          </p:cNvSpPr>
          <p:nvPr/>
        </p:nvSpPr>
        <p:spPr bwMode="auto">
          <a:xfrm>
            <a:off x="4140200" y="6448425"/>
            <a:ext cx="258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FF0066"/>
                </a:solidFill>
              </a:rPr>
              <a:t>MACROMOLECOLE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6">
            <a:extLst>
              <a:ext uri="{FF2B5EF4-FFF2-40B4-BE49-F238E27FC236}">
                <a16:creationId xmlns:a16="http://schemas.microsoft.com/office/drawing/2014/main" id="{5319821A-727E-E145-AE85-2E259C6245C3}"/>
              </a:ext>
            </a:extLst>
          </p:cNvPr>
          <p:cNvSpPr txBox="1">
            <a:spLocks noChangeArrowheads="1"/>
          </p:cNvSpPr>
          <p:nvPr/>
        </p:nvSpPr>
        <p:spPr bwMode="auto">
          <a:xfrm>
            <a:off x="5580063" y="5795963"/>
            <a:ext cx="230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b="1">
                <a:solidFill>
                  <a:srgbClr val="FF3300"/>
                </a:solidFill>
              </a:rPr>
              <a:t>ALPHA</a:t>
            </a:r>
          </a:p>
          <a:p>
            <a:pPr algn="ctr" eaLnBrk="1" hangingPunct="1">
              <a:spcBef>
                <a:spcPct val="0"/>
              </a:spcBef>
              <a:buFontTx/>
              <a:buNone/>
            </a:pPr>
            <a:r>
              <a:rPr lang="it-IT" altLang="en-US" sz="1600" b="1">
                <a:solidFill>
                  <a:srgbClr val="FF3300"/>
                </a:solidFill>
              </a:rPr>
              <a:t>HELIX</a:t>
            </a:r>
          </a:p>
        </p:txBody>
      </p:sp>
      <p:sp>
        <p:nvSpPr>
          <p:cNvPr id="47106" name="Rectangle 3">
            <a:extLst>
              <a:ext uri="{FF2B5EF4-FFF2-40B4-BE49-F238E27FC236}">
                <a16:creationId xmlns:a16="http://schemas.microsoft.com/office/drawing/2014/main" id="{4210AC52-5588-DF4F-8969-8A65DCE938B8}"/>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7107" name="Rectangle 2">
            <a:extLst>
              <a:ext uri="{FF2B5EF4-FFF2-40B4-BE49-F238E27FC236}">
                <a16:creationId xmlns:a16="http://schemas.microsoft.com/office/drawing/2014/main" id="{3C374322-2EDB-AE46-8749-87759736B795}"/>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7108" name="Rettangolo 1">
            <a:extLst>
              <a:ext uri="{FF2B5EF4-FFF2-40B4-BE49-F238E27FC236}">
                <a16:creationId xmlns:a16="http://schemas.microsoft.com/office/drawing/2014/main" id="{2E5FB979-0DD3-2B4E-83AD-28A208A53C11}"/>
              </a:ext>
            </a:extLst>
          </p:cNvPr>
          <p:cNvSpPr>
            <a:spLocks noChangeArrowheads="1"/>
          </p:cNvSpPr>
          <p:nvPr/>
        </p:nvSpPr>
        <p:spPr bwMode="auto">
          <a:xfrm>
            <a:off x="144463" y="2062163"/>
            <a:ext cx="435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Alfa elica</a:t>
            </a:r>
          </a:p>
          <a:p>
            <a:pPr eaLnBrk="1" hangingPunct="1">
              <a:spcBef>
                <a:spcPct val="0"/>
              </a:spcBef>
              <a:buFontTx/>
              <a:buNone/>
            </a:pPr>
            <a:r>
              <a:rPr lang="it-IT" altLang="en-US" sz="2000"/>
              <a:t>spirale destrorsa stabilizzata da legami idrogeno tra C=O (accettore) di un residuo amminoacidico </a:t>
            </a:r>
          </a:p>
          <a:p>
            <a:pPr eaLnBrk="1" hangingPunct="1">
              <a:spcBef>
                <a:spcPct val="0"/>
              </a:spcBef>
              <a:buFontTx/>
              <a:buNone/>
            </a:pPr>
            <a:r>
              <a:rPr lang="it-IT" altLang="en-US" sz="2000"/>
              <a:t> e un N-H (donatore) del quarto residuo amminoacidico successivo</a:t>
            </a:r>
          </a:p>
          <a:p>
            <a:pPr eaLnBrk="1" hangingPunct="1">
              <a:spcBef>
                <a:spcPct val="0"/>
              </a:spcBef>
              <a:buFontTx/>
              <a:buNone/>
            </a:pPr>
            <a:r>
              <a:rPr lang="it-IT" altLang="en-US" sz="2000"/>
              <a:t> </a:t>
            </a:r>
          </a:p>
          <a:p>
            <a:pPr eaLnBrk="1" hangingPunct="1">
              <a:spcBef>
                <a:spcPct val="0"/>
              </a:spcBef>
              <a:buFontTx/>
              <a:buNone/>
            </a:pPr>
            <a:r>
              <a:rPr lang="it-IT" altLang="en-US" sz="2000">
                <a:sym typeface="Wingdings" pitchFamily="2" charset="2"/>
              </a:rPr>
              <a:t> </a:t>
            </a:r>
            <a:r>
              <a:rPr lang="it-IT" altLang="en-US" sz="2000"/>
              <a:t>Struttura a bastoncino.</a:t>
            </a:r>
          </a:p>
        </p:txBody>
      </p:sp>
      <p:sp>
        <p:nvSpPr>
          <p:cNvPr id="47109" name="CasellaDiTesto 3">
            <a:extLst>
              <a:ext uri="{FF2B5EF4-FFF2-40B4-BE49-F238E27FC236}">
                <a16:creationId xmlns:a16="http://schemas.microsoft.com/office/drawing/2014/main" id="{911BF2FE-336B-FE4B-B90F-512AE2C959E6}"/>
              </a:ext>
            </a:extLst>
          </p:cNvPr>
          <p:cNvSpPr txBox="1">
            <a:spLocks noChangeArrowheads="1"/>
          </p:cNvSpPr>
          <p:nvPr/>
        </p:nvSpPr>
        <p:spPr bwMode="auto">
          <a:xfrm>
            <a:off x="6516688" y="2492375"/>
            <a:ext cx="2700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i="1"/>
              <a:t>Legami idrogeno ripetuti</a:t>
            </a:r>
          </a:p>
          <a:p>
            <a:pPr eaLnBrk="1" hangingPunct="1">
              <a:spcBef>
                <a:spcPct val="0"/>
              </a:spcBef>
            </a:pPr>
            <a:r>
              <a:rPr lang="it-IT" altLang="en-US" sz="1800" i="1"/>
              <a:t>i +3</a:t>
            </a:r>
            <a:r>
              <a:rPr lang="it-IT" altLang="en-US" sz="1800" i="1">
                <a:sym typeface="Wingdings" pitchFamily="2" charset="2"/>
              </a:rPr>
              <a:t> i</a:t>
            </a:r>
          </a:p>
          <a:p>
            <a:pPr eaLnBrk="1" hangingPunct="1">
              <a:spcBef>
                <a:spcPct val="0"/>
              </a:spcBef>
            </a:pPr>
            <a:r>
              <a:rPr lang="it-IT" altLang="en-US" sz="1800" i="1"/>
              <a:t>i +4</a:t>
            </a:r>
            <a:r>
              <a:rPr lang="it-IT" altLang="en-US" sz="1800" i="1">
                <a:sym typeface="Wingdings" pitchFamily="2" charset="2"/>
              </a:rPr>
              <a:t> i (+ frequente)</a:t>
            </a:r>
          </a:p>
          <a:p>
            <a:pPr eaLnBrk="1" hangingPunct="1">
              <a:spcBef>
                <a:spcPct val="0"/>
              </a:spcBef>
            </a:pPr>
            <a:r>
              <a:rPr lang="it-IT" altLang="en-US" sz="1800" i="1"/>
              <a:t>i +5</a:t>
            </a:r>
            <a:r>
              <a:rPr lang="it-IT" altLang="en-US" sz="1800" i="1">
                <a:sym typeface="Wingdings" pitchFamily="2" charset="2"/>
              </a:rPr>
              <a:t> i</a:t>
            </a:r>
          </a:p>
          <a:p>
            <a:pPr algn="ctr" eaLnBrk="1" hangingPunct="1">
              <a:spcBef>
                <a:spcPct val="0"/>
              </a:spcBef>
              <a:buFontTx/>
              <a:buNone/>
            </a:pPr>
            <a:endParaRPr lang="it-IT" altLang="en-US" sz="1800" i="1">
              <a:sym typeface="Wingdings" pitchFamily="2" charset="2"/>
            </a:endParaRPr>
          </a:p>
          <a:p>
            <a:pPr algn="ctr" eaLnBrk="1" hangingPunct="1">
              <a:spcBef>
                <a:spcPct val="0"/>
              </a:spcBef>
              <a:buFontTx/>
              <a:buNone/>
            </a:pPr>
            <a:r>
              <a:rPr lang="it-IT" altLang="en-US" sz="1800" i="1">
                <a:sym typeface="Wingdings" pitchFamily="2" charset="2"/>
              </a:rPr>
              <a:t> </a:t>
            </a:r>
            <a:endParaRPr lang="it-IT" altLang="en-US" sz="1800" i="1"/>
          </a:p>
        </p:txBody>
      </p:sp>
      <p:pic>
        <p:nvPicPr>
          <p:cNvPr id="47110" name="Picture 7" descr="06f09.jpg">
            <a:extLst>
              <a:ext uri="{FF2B5EF4-FFF2-40B4-BE49-F238E27FC236}">
                <a16:creationId xmlns:a16="http://schemas.microsoft.com/office/drawing/2014/main" id="{C727DE55-0799-DF49-B4A0-65AA8D3D66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2232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3D56EECE-E5A6-EC4D-89C8-0414851FCDCE}"/>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8130" name="Rectangle 2">
            <a:extLst>
              <a:ext uri="{FF2B5EF4-FFF2-40B4-BE49-F238E27FC236}">
                <a16:creationId xmlns:a16="http://schemas.microsoft.com/office/drawing/2014/main" id="{3301C772-ABD6-A742-8294-87BFF9B04F5F}"/>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8131" name="Rettangolo 1">
            <a:extLst>
              <a:ext uri="{FF2B5EF4-FFF2-40B4-BE49-F238E27FC236}">
                <a16:creationId xmlns:a16="http://schemas.microsoft.com/office/drawing/2014/main" id="{853B5BC9-F1C1-014E-B170-CE8656BF8641}"/>
              </a:ext>
            </a:extLst>
          </p:cNvPr>
          <p:cNvSpPr>
            <a:spLocks noChangeArrowheads="1"/>
          </p:cNvSpPr>
          <p:nvPr/>
        </p:nvSpPr>
        <p:spPr bwMode="auto">
          <a:xfrm>
            <a:off x="144463" y="2062163"/>
            <a:ext cx="5148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Foglietto Beta a pieghe</a:t>
            </a:r>
            <a:r>
              <a:rPr lang="it-IT" altLang="en-US" sz="2000"/>
              <a:t>, si forma per interazione di catene accostate, anche facenti parte di polipeptidi differenti.</a:t>
            </a:r>
          </a:p>
          <a:p>
            <a:pPr eaLnBrk="1" hangingPunct="1">
              <a:spcBef>
                <a:spcPct val="0"/>
              </a:spcBef>
            </a:pPr>
            <a:endParaRPr lang="it-IT" altLang="en-US" sz="2000"/>
          </a:p>
          <a:p>
            <a:pPr eaLnBrk="1" hangingPunct="1">
              <a:spcBef>
                <a:spcPct val="0"/>
              </a:spcBef>
            </a:pPr>
            <a:r>
              <a:rPr lang="it-IT" altLang="en-US" sz="2000" b="1">
                <a:solidFill>
                  <a:srgbClr val="008000"/>
                </a:solidFill>
              </a:rPr>
              <a:t> LOOPS (beta-turns)</a:t>
            </a: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C00000"/>
              </a:solidFill>
            </a:endParaRPr>
          </a:p>
          <a:p>
            <a:pPr eaLnBrk="1" hangingPunct="1">
              <a:spcBef>
                <a:spcPct val="0"/>
              </a:spcBef>
            </a:pPr>
            <a:r>
              <a:rPr lang="it-IT" altLang="en-US" sz="2000" b="1">
                <a:solidFill>
                  <a:srgbClr val="C00000"/>
                </a:solidFill>
              </a:rPr>
              <a:t> MOTIVI</a:t>
            </a:r>
            <a:r>
              <a:rPr lang="it-IT" altLang="en-US" sz="2000">
                <a:solidFill>
                  <a:srgbClr val="C00000"/>
                </a:solidFill>
              </a:rPr>
              <a:t>: strutture supersecondarie come H-L-H, trovate in diverse proteine</a:t>
            </a:r>
          </a:p>
        </p:txBody>
      </p:sp>
      <p:pic>
        <p:nvPicPr>
          <p:cNvPr id="48132" name="Immagine 2">
            <a:extLst>
              <a:ext uri="{FF2B5EF4-FFF2-40B4-BE49-F238E27FC236}">
                <a16:creationId xmlns:a16="http://schemas.microsoft.com/office/drawing/2014/main" id="{6A9838D5-0A3D-CE46-9333-0AD7900E1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5354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6-12">
            <a:extLst>
              <a:ext uri="{FF2B5EF4-FFF2-40B4-BE49-F238E27FC236}">
                <a16:creationId xmlns:a16="http://schemas.microsoft.com/office/drawing/2014/main" id="{A4877EB6-C60A-1947-90A5-03A0DB61B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209"/>
          <a:stretch>
            <a:fillRect/>
          </a:stretch>
        </p:blipFill>
        <p:spPr bwMode="auto">
          <a:xfrm>
            <a:off x="1619250" y="3644900"/>
            <a:ext cx="2808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Image result for HLH motif structure">
            <a:extLst>
              <a:ext uri="{FF2B5EF4-FFF2-40B4-BE49-F238E27FC236}">
                <a16:creationId xmlns:a16="http://schemas.microsoft.com/office/drawing/2014/main" id="{1EE3A571-DA05-824E-9996-C0C04FA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70" t="31319" r="4668" b="37178"/>
          <a:stretch>
            <a:fillRect/>
          </a:stretch>
        </p:blipFill>
        <p:spPr bwMode="auto">
          <a:xfrm>
            <a:off x="6011863" y="5292725"/>
            <a:ext cx="18716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8">
            <a:extLst>
              <a:ext uri="{FF2B5EF4-FFF2-40B4-BE49-F238E27FC236}">
                <a16:creationId xmlns:a16="http://schemas.microsoft.com/office/drawing/2014/main" id="{6B32464E-B75C-8B41-A5A0-A0FD9BD5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28913"/>
            <a:ext cx="44989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48A03446-A779-5D41-845D-FECAA9E0FB4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9155" name="Rettangolo 7">
            <a:extLst>
              <a:ext uri="{FF2B5EF4-FFF2-40B4-BE49-F238E27FC236}">
                <a16:creationId xmlns:a16="http://schemas.microsoft.com/office/drawing/2014/main" id="{26FFBB5B-EDFF-7943-9B2A-3DAF026C26B7}"/>
              </a:ext>
            </a:extLst>
          </p:cNvPr>
          <p:cNvSpPr>
            <a:spLocks noChangeArrowheads="1"/>
          </p:cNvSpPr>
          <p:nvPr/>
        </p:nvSpPr>
        <p:spPr bwMode="auto">
          <a:xfrm>
            <a:off x="106363" y="612775"/>
            <a:ext cx="885825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t>Numero limitato di modi in cui le strutture secondarie interagiscono tra loro a formare strutture terziarie.</a:t>
            </a:r>
          </a:p>
          <a:p>
            <a:pPr eaLnBrk="1" hangingPunct="1">
              <a:spcBef>
                <a:spcPct val="0"/>
              </a:spcBef>
              <a:buFontTx/>
              <a:buNone/>
            </a:pPr>
            <a:endParaRPr lang="it-IT" altLang="en-US" sz="2400" b="1">
              <a:solidFill>
                <a:srgbClr val="0000CC"/>
              </a:solidFill>
            </a:endParaRPr>
          </a:p>
          <a:p>
            <a:pPr eaLnBrk="1" hangingPunct="1">
              <a:spcBef>
                <a:spcPct val="0"/>
              </a:spcBef>
              <a:buFontTx/>
              <a:buNone/>
            </a:pPr>
            <a:r>
              <a:rPr lang="it-IT" altLang="en-US" sz="2400" b="1">
                <a:solidFill>
                  <a:srgbClr val="0000CC"/>
                </a:solidFill>
              </a:rPr>
              <a:t>STRUTTURA TERZIARIA</a:t>
            </a:r>
            <a:r>
              <a:rPr lang="it-IT" altLang="en-US" sz="2400" b="1">
                <a:solidFill>
                  <a:srgbClr val="008000"/>
                </a:solidFill>
              </a:rPr>
              <a:t>: ripiegamento complessivo della catena nello spazio 3D in DOMINI</a:t>
            </a:r>
          </a:p>
          <a:p>
            <a:pPr eaLnBrk="1" hangingPunct="1">
              <a:spcBef>
                <a:spcPct val="0"/>
              </a:spcBef>
            </a:pPr>
            <a:r>
              <a:rPr lang="it-IT" altLang="en-US" sz="2400" b="1"/>
              <a:t> Stabilizzata da:</a:t>
            </a:r>
          </a:p>
          <a:p>
            <a:pPr lvl="1" eaLnBrk="1" hangingPunct="1">
              <a:spcBef>
                <a:spcPct val="0"/>
              </a:spcBef>
              <a:buFontTx/>
              <a:buChar char="•"/>
            </a:pPr>
            <a:r>
              <a:rPr lang="it-IT" altLang="en-US" sz="2400" b="1"/>
              <a:t> legami idrogeno </a:t>
            </a:r>
          </a:p>
          <a:p>
            <a:pPr lvl="1" eaLnBrk="1" hangingPunct="1">
              <a:spcBef>
                <a:spcPct val="0"/>
              </a:spcBef>
              <a:buFontTx/>
              <a:buChar char="•"/>
            </a:pPr>
            <a:r>
              <a:rPr lang="it-IT" altLang="en-US" sz="2400" b="1"/>
              <a:t> ponti disolfuro</a:t>
            </a:r>
          </a:p>
          <a:p>
            <a:pPr lvl="1" eaLnBrk="1" hangingPunct="1">
              <a:spcBef>
                <a:spcPct val="0"/>
              </a:spcBef>
              <a:buFontTx/>
              <a:buChar char="•"/>
            </a:pPr>
            <a:r>
              <a:rPr lang="it-IT" altLang="en-US" sz="2400" b="1"/>
              <a:t> interazioni idrofobiche</a:t>
            </a:r>
          </a:p>
          <a:p>
            <a:pPr lvl="1" eaLnBrk="1" hangingPunct="1">
              <a:spcBef>
                <a:spcPct val="0"/>
              </a:spcBef>
              <a:buFontTx/>
              <a:buChar char="•"/>
            </a:pPr>
            <a:r>
              <a:rPr lang="it-IT" altLang="en-US" sz="2400" b="1"/>
              <a:t> legami ionici</a:t>
            </a:r>
          </a:p>
          <a:p>
            <a:pPr lvl="1" eaLnBrk="1" hangingPunct="1">
              <a:spcBef>
                <a:spcPct val="0"/>
              </a:spcBef>
              <a:buFontTx/>
              <a:buChar char="•"/>
            </a:pPr>
            <a:r>
              <a:rPr lang="it-IT" altLang="en-US" sz="2400" b="1"/>
              <a:t> forze di Van der Waals</a:t>
            </a:r>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eaLnBrk="1" hangingPunct="1">
              <a:spcBef>
                <a:spcPct val="0"/>
              </a:spcBef>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solidFill>
                <a:srgbClr val="0000CC"/>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DE779BB8-4DB8-294A-A721-A76C942F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738188"/>
            <a:ext cx="46339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4">
            <a:extLst>
              <a:ext uri="{FF2B5EF4-FFF2-40B4-BE49-F238E27FC236}">
                <a16:creationId xmlns:a16="http://schemas.microsoft.com/office/drawing/2014/main" id="{2B5EF538-ED19-2F4C-8D5F-47B3F22EE17C}"/>
              </a:ext>
            </a:extLst>
          </p:cNvPr>
          <p:cNvSpPr>
            <a:spLocks noChangeArrowheads="1"/>
          </p:cNvSpPr>
          <p:nvPr/>
        </p:nvSpPr>
        <p:spPr bwMode="auto">
          <a:xfrm>
            <a:off x="34925" y="73977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rPr>
              <a:t>I PONTI DISOLFURO</a:t>
            </a:r>
          </a:p>
        </p:txBody>
      </p:sp>
      <p:sp>
        <p:nvSpPr>
          <p:cNvPr id="50179" name="Rettangolo 5">
            <a:extLst>
              <a:ext uri="{FF2B5EF4-FFF2-40B4-BE49-F238E27FC236}">
                <a16:creationId xmlns:a16="http://schemas.microsoft.com/office/drawing/2014/main" id="{38A2D569-942C-C148-861A-19AF2BAD040B}"/>
              </a:ext>
            </a:extLst>
          </p:cNvPr>
          <p:cNvSpPr>
            <a:spLocks noChangeArrowheads="1"/>
          </p:cNvSpPr>
          <p:nvPr/>
        </p:nvSpPr>
        <p:spPr bwMode="auto">
          <a:xfrm>
            <a:off x="76200" y="1550988"/>
            <a:ext cx="4419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300"/>
              <a:t> I ponti disolfuro sono legami covalenti tra catene laterali di cisteina.</a:t>
            </a:r>
          </a:p>
          <a:p>
            <a:pPr algn="just" eaLnBrk="1" hangingPunct="1">
              <a:spcBef>
                <a:spcPct val="0"/>
              </a:spcBef>
              <a:spcAft>
                <a:spcPts val="1200"/>
              </a:spcAft>
            </a:pPr>
            <a:r>
              <a:rPr lang="it-IT" altLang="en-US" sz="2300"/>
              <a:t> si formano nel reticolo endoplasmatico, ambiente meno riducente del citosol.</a:t>
            </a:r>
          </a:p>
          <a:p>
            <a:pPr algn="just" eaLnBrk="1" hangingPunct="1">
              <a:spcBef>
                <a:spcPct val="0"/>
              </a:spcBef>
              <a:spcAft>
                <a:spcPts val="1200"/>
              </a:spcAft>
            </a:pPr>
            <a:r>
              <a:rPr lang="it-IT" altLang="en-US" sz="2300"/>
              <a:t> Molto importanti nelle proteine secrete, lisosomali e di membrana.</a:t>
            </a:r>
          </a:p>
          <a:p>
            <a:pPr algn="just" eaLnBrk="1" hangingPunct="1">
              <a:spcBef>
                <a:spcPct val="0"/>
              </a:spcBef>
              <a:spcAft>
                <a:spcPts val="1200"/>
              </a:spcAft>
            </a:pPr>
            <a:r>
              <a:rPr lang="it-IT" altLang="en-US" sz="2300"/>
              <a:t> La resistenza della cheratina, proteina principale costituente dei capelli umani e</a:t>
            </a:r>
            <a:r>
              <a:rPr lang="ja-JP" altLang="it-IT" sz="2300"/>
              <a:t>’</a:t>
            </a:r>
            <a:r>
              <a:rPr lang="it-IT" altLang="ja-JP" sz="2300"/>
              <a:t> dovuta ai legami disolfuro. </a:t>
            </a:r>
            <a:endParaRPr lang="it-IT" altLang="en-US" sz="2300"/>
          </a:p>
        </p:txBody>
      </p:sp>
      <p:sp>
        <p:nvSpPr>
          <p:cNvPr id="50180" name="Rectangle 3">
            <a:extLst>
              <a:ext uri="{FF2B5EF4-FFF2-40B4-BE49-F238E27FC236}">
                <a16:creationId xmlns:a16="http://schemas.microsoft.com/office/drawing/2014/main" id="{119AFF0E-9E8A-D241-9E4E-19C6D8196C9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50181" name="CasellaDiTesto 1">
            <a:extLst>
              <a:ext uri="{FF2B5EF4-FFF2-40B4-BE49-F238E27FC236}">
                <a16:creationId xmlns:a16="http://schemas.microsoft.com/office/drawing/2014/main" id="{4031BF4D-30F9-124C-A30D-CBAD4D30B23F}"/>
              </a:ext>
            </a:extLst>
          </p:cNvPr>
          <p:cNvSpPr txBox="1">
            <a:spLocks noChangeArrowheads="1"/>
          </p:cNvSpPr>
          <p:nvPr/>
        </p:nvSpPr>
        <p:spPr bwMode="auto">
          <a:xfrm>
            <a:off x="7451725" y="3389313"/>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t>Ossidazione dei gruppi tiolici della cisteina</a:t>
            </a:r>
          </a:p>
        </p:txBody>
      </p:sp>
      <p:sp>
        <p:nvSpPr>
          <p:cNvPr id="50182" name="CasellaDiTesto 6">
            <a:extLst>
              <a:ext uri="{FF2B5EF4-FFF2-40B4-BE49-F238E27FC236}">
                <a16:creationId xmlns:a16="http://schemas.microsoft.com/office/drawing/2014/main" id="{75588630-03E2-7E42-9FFB-EC2C86ADAE54}"/>
              </a:ext>
            </a:extLst>
          </p:cNvPr>
          <p:cNvSpPr txBox="1">
            <a:spLocks noChangeArrowheads="1"/>
          </p:cNvSpPr>
          <p:nvPr/>
        </p:nvSpPr>
        <p:spPr bwMode="auto">
          <a:xfrm>
            <a:off x="4572000" y="5653088"/>
            <a:ext cx="162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solidFill>
                  <a:srgbClr val="0000FF"/>
                </a:solidFill>
              </a:rPr>
              <a:t>Rottura per riduzione</a:t>
            </a:r>
          </a:p>
        </p:txBody>
      </p:sp>
      <p:cxnSp>
        <p:nvCxnSpPr>
          <p:cNvPr id="50183" name="Connettore 2 2">
            <a:extLst>
              <a:ext uri="{FF2B5EF4-FFF2-40B4-BE49-F238E27FC236}">
                <a16:creationId xmlns:a16="http://schemas.microsoft.com/office/drawing/2014/main" id="{4338A82B-0C44-A848-B381-1E5EEFE933BB}"/>
              </a:ext>
            </a:extLst>
          </p:cNvPr>
          <p:cNvCxnSpPr>
            <a:cxnSpLocks noChangeShapeType="1"/>
          </p:cNvCxnSpPr>
          <p:nvPr/>
        </p:nvCxnSpPr>
        <p:spPr bwMode="auto">
          <a:xfrm flipV="1">
            <a:off x="5364163" y="4724400"/>
            <a:ext cx="0" cy="9366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1" descr="Screen Shot 2016-10-06 at 1.21.02 PM.png">
            <a:extLst>
              <a:ext uri="{FF2B5EF4-FFF2-40B4-BE49-F238E27FC236}">
                <a16:creationId xmlns:a16="http://schemas.microsoft.com/office/drawing/2014/main" id="{43C36D1F-EE68-6649-A6E8-5884F2629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1">
            <a:extLst>
              <a:ext uri="{FF2B5EF4-FFF2-40B4-BE49-F238E27FC236}">
                <a16:creationId xmlns:a16="http://schemas.microsoft.com/office/drawing/2014/main" id="{BE926C39-4C64-894C-8A0F-ACE7D700A8ED}"/>
              </a:ext>
            </a:extLst>
          </p:cNvPr>
          <p:cNvSpPr txBox="1">
            <a:spLocks noChangeArrowheads="1"/>
          </p:cNvSpPr>
          <p:nvPr/>
        </p:nvSpPr>
        <p:spPr bwMode="auto">
          <a:xfrm>
            <a:off x="611188" y="3500438"/>
            <a:ext cx="83518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FF"/>
                </a:solidFill>
              </a:rPr>
              <a:t>Catene laterali </a:t>
            </a:r>
          </a:p>
          <a:p>
            <a:pPr eaLnBrk="1" hangingPunct="1">
              <a:spcBef>
                <a:spcPct val="0"/>
              </a:spcBef>
              <a:buFontTx/>
              <a:buNone/>
            </a:pPr>
            <a:r>
              <a:rPr lang="en-US" altLang="en-US" sz="1800">
                <a:solidFill>
                  <a:srgbClr val="0000FF"/>
                </a:solidFill>
              </a:rPr>
              <a:t>RIDOTTE 						OSSIDATE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6B74E2FB-4231-004D-BDB9-BAB0E179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5C6408E9-058B-6E4D-B203-B22F83C3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BE35DAD0-63AA-8742-A134-625F6EDD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5">
            <a:extLst>
              <a:ext uri="{FF2B5EF4-FFF2-40B4-BE49-F238E27FC236}">
                <a16:creationId xmlns:a16="http://schemas.microsoft.com/office/drawing/2014/main" id="{E418AE80-8B8D-D04E-9DD4-F9A1ECFF7B17}"/>
              </a:ext>
            </a:extLst>
          </p:cNvPr>
          <p:cNvSpPr>
            <a:spLocks noChangeArrowheads="1"/>
          </p:cNvSpPr>
          <p:nvPr/>
        </p:nvSpPr>
        <p:spPr bwMode="auto">
          <a:xfrm>
            <a:off x="2843213" y="549275"/>
            <a:ext cx="6192837"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600" b="1"/>
              <a:t>Legame ionico</a:t>
            </a:r>
            <a:r>
              <a:rPr lang="it-IT" altLang="en-US" sz="2600"/>
              <a:t>: interazione tra cariche opposte, ovvero tra catene laterali cariche.</a:t>
            </a:r>
          </a:p>
          <a:p>
            <a:pPr algn="just" eaLnBrk="1" hangingPunct="1">
              <a:spcBef>
                <a:spcPct val="0"/>
              </a:spcBef>
              <a:spcAft>
                <a:spcPts val="1200"/>
              </a:spcAft>
            </a:pPr>
            <a:endParaRPr lang="it-IT" altLang="en-US" sz="2400"/>
          </a:p>
          <a:p>
            <a:pPr algn="just" eaLnBrk="1" hangingPunct="1">
              <a:spcBef>
                <a:spcPct val="0"/>
              </a:spcBef>
              <a:spcAft>
                <a:spcPts val="1200"/>
              </a:spcAft>
            </a:pPr>
            <a:r>
              <a:rPr lang="it-IT" altLang="en-US" sz="2600" b="1"/>
              <a:t>Forze di Van der Waals</a:t>
            </a:r>
            <a:r>
              <a:rPr lang="it-IT" altLang="en-US" sz="2600"/>
              <a:t>: dovute a interazioni tra molecole con asimmetrica distribuzione di carica (dipoli), forze attrattive deboli, a breve raggio.</a:t>
            </a:r>
          </a:p>
          <a:p>
            <a:pPr algn="just" eaLnBrk="1" hangingPunct="1">
              <a:spcBef>
                <a:spcPct val="0"/>
              </a:spcBef>
              <a:spcAft>
                <a:spcPts val="1200"/>
              </a:spcAft>
            </a:pPr>
            <a:endParaRPr lang="it-IT" altLang="en-US" sz="800"/>
          </a:p>
          <a:p>
            <a:pPr algn="just" eaLnBrk="1" hangingPunct="1">
              <a:spcBef>
                <a:spcPct val="0"/>
              </a:spcBef>
              <a:spcAft>
                <a:spcPts val="1200"/>
              </a:spcAft>
            </a:pPr>
            <a:r>
              <a:rPr lang="it-IT" altLang="en-US" sz="2600" b="1"/>
              <a:t>Interazioni idrofobiche</a:t>
            </a:r>
            <a:r>
              <a:rPr lang="it-IT" altLang="en-US" sz="2600"/>
              <a:t>: l’idrofobia di alcuni aa induce le catene a ripiegarsi in modo da escludere l’acqua in regioni occupate solo da catene apolari.</a:t>
            </a:r>
          </a:p>
          <a:p>
            <a:pPr algn="just" eaLnBrk="1" hangingPunct="1">
              <a:spcBef>
                <a:spcPct val="0"/>
              </a:spcBef>
              <a:spcAft>
                <a:spcPts val="1200"/>
              </a:spcAft>
            </a:pPr>
            <a:endParaRPr lang="it-IT" altLang="en-US" sz="2600"/>
          </a:p>
          <a:p>
            <a:pPr algn="just" eaLnBrk="1" hangingPunct="1">
              <a:spcBef>
                <a:spcPct val="0"/>
              </a:spcBef>
              <a:spcAft>
                <a:spcPts val="1200"/>
              </a:spcAft>
            </a:pPr>
            <a:endParaRPr lang="it-IT" altLang="en-US"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Image result for intermolecular forces energy table">
            <a:extLst>
              <a:ext uri="{FF2B5EF4-FFF2-40B4-BE49-F238E27FC236}">
                <a16:creationId xmlns:a16="http://schemas.microsoft.com/office/drawing/2014/main" id="{4FFC18A9-EABB-9B4F-85D8-BE229432D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98" r="6772"/>
          <a:stretch>
            <a:fillRect/>
          </a:stretch>
        </p:blipFill>
        <p:spPr bwMode="auto">
          <a:xfrm>
            <a:off x="2471738" y="787400"/>
            <a:ext cx="66373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FF9146E-E581-6B43-BB77-0ADAE5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a:extLst>
              <a:ext uri="{FF2B5EF4-FFF2-40B4-BE49-F238E27FC236}">
                <a16:creationId xmlns:a16="http://schemas.microsoft.com/office/drawing/2014/main" id="{E870167C-5E1B-B440-8618-676FC4119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a:extLst>
              <a:ext uri="{FF2B5EF4-FFF2-40B4-BE49-F238E27FC236}">
                <a16:creationId xmlns:a16="http://schemas.microsoft.com/office/drawing/2014/main" id="{C8C717BE-7122-9A45-888D-8C104CDD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1A7B6BEB-6808-794D-A35F-8ABEE5772103}"/>
              </a:ext>
            </a:extLst>
          </p:cNvPr>
          <p:cNvSpPr>
            <a:spLocks noChangeArrowheads="1"/>
          </p:cNvSpPr>
          <p:nvPr/>
        </p:nvSpPr>
        <p:spPr bwMode="auto">
          <a:xfrm>
            <a:off x="3322638" y="3789363"/>
            <a:ext cx="5329237" cy="2862262"/>
          </a:xfrm>
          <a:prstGeom prst="rect">
            <a:avLst/>
          </a:prstGeom>
          <a:solidFill>
            <a:srgbClr val="D1DB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LEGAMI INTERMOLECOLARI</a:t>
            </a:r>
          </a:p>
          <a:p>
            <a:pPr eaLnBrk="1" hangingPunct="1">
              <a:spcBef>
                <a:spcPct val="0"/>
              </a:spcBef>
              <a:buFontTx/>
              <a:buNone/>
            </a:pPr>
            <a:endParaRPr lang="en-US" altLang="en-US" sz="2000" b="1"/>
          </a:p>
          <a:p>
            <a:pPr eaLnBrk="1" hangingPunct="1">
              <a:spcBef>
                <a:spcPct val="0"/>
              </a:spcBef>
              <a:buFontTx/>
              <a:buNone/>
            </a:pPr>
            <a:r>
              <a:rPr lang="en-US" altLang="en-US" sz="2000"/>
              <a:t>Tipo di legame		Forza relativa</a:t>
            </a:r>
          </a:p>
          <a:p>
            <a:pPr eaLnBrk="1" hangingPunct="1">
              <a:spcBef>
                <a:spcPct val="0"/>
              </a:spcBef>
              <a:buFontTx/>
              <a:buNone/>
            </a:pPr>
            <a:endParaRPr lang="en-US" altLang="en-US" sz="2000"/>
          </a:p>
          <a:p>
            <a:pPr eaLnBrk="1" hangingPunct="1">
              <a:spcBef>
                <a:spcPct val="0"/>
              </a:spcBef>
              <a:buFontTx/>
              <a:buNone/>
            </a:pPr>
            <a:r>
              <a:rPr lang="en-US" altLang="en-US" sz="2000"/>
              <a:t>Legame ionico 		1000</a:t>
            </a:r>
          </a:p>
          <a:p>
            <a:pPr eaLnBrk="1" hangingPunct="1">
              <a:spcBef>
                <a:spcPct val="0"/>
              </a:spcBef>
              <a:buFontTx/>
              <a:buNone/>
            </a:pPr>
            <a:endParaRPr lang="en-US" altLang="en-US" sz="2000"/>
          </a:p>
          <a:p>
            <a:pPr eaLnBrk="1" hangingPunct="1">
              <a:spcBef>
                <a:spcPct val="0"/>
              </a:spcBef>
              <a:buFontTx/>
              <a:buNone/>
            </a:pPr>
            <a:r>
              <a:rPr lang="en-US" altLang="en-US" sz="2000"/>
              <a:t>Legame idrogeno 	10 – 100</a:t>
            </a:r>
          </a:p>
          <a:p>
            <a:pPr eaLnBrk="1" hangingPunct="1">
              <a:spcBef>
                <a:spcPct val="0"/>
              </a:spcBef>
              <a:buFontTx/>
              <a:buNone/>
            </a:pPr>
            <a:endParaRPr lang="en-US" altLang="en-US" sz="2000"/>
          </a:p>
          <a:p>
            <a:pPr eaLnBrk="1" hangingPunct="1">
              <a:spcBef>
                <a:spcPct val="0"/>
              </a:spcBef>
              <a:buFontTx/>
              <a:buNone/>
            </a:pPr>
            <a:r>
              <a:rPr lang="en-US" altLang="en-US" sz="2000"/>
              <a:t>Forza di van der Waals 	1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4DA2CFA6-83FE-9248-A5D9-37F399A72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95400"/>
            <a:ext cx="90027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81992F2F-7A21-0C40-8060-A65D1EA9D586}"/>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ttangolo 7">
            <a:extLst>
              <a:ext uri="{FF2B5EF4-FFF2-40B4-BE49-F238E27FC236}">
                <a16:creationId xmlns:a16="http://schemas.microsoft.com/office/drawing/2014/main" id="{1AE30625-B306-A34E-8482-5E5EAAB4D8F9}"/>
              </a:ext>
            </a:extLst>
          </p:cNvPr>
          <p:cNvSpPr>
            <a:spLocks noChangeArrowheads="1"/>
          </p:cNvSpPr>
          <p:nvPr/>
        </p:nvSpPr>
        <p:spPr bwMode="auto">
          <a:xfrm>
            <a:off x="323850" y="44450"/>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spcBef>
                <a:spcPct val="0"/>
              </a:spcBef>
              <a:buFontTx/>
              <a:buNone/>
            </a:pPr>
            <a:r>
              <a:rPr lang="it-IT" altLang="en-US" sz="3200" b="1"/>
              <a:t>Le “forme” dei domini sono dette </a:t>
            </a:r>
          </a:p>
          <a:p>
            <a:pPr marL="0" lvl="1" algn="ctr" eaLnBrk="1" hangingPunct="1">
              <a:spcBef>
                <a:spcPct val="0"/>
              </a:spcBef>
              <a:buFontTx/>
              <a:buNone/>
            </a:pPr>
            <a:r>
              <a:rPr lang="it-IT" altLang="en-US" sz="3200" b="1"/>
              <a:t>Protein Folds or Architectures</a:t>
            </a:r>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solidFill>
                <a:srgbClr val="0000CC"/>
              </a:solidFill>
            </a:endParaRPr>
          </a:p>
        </p:txBody>
      </p:sp>
      <p:pic>
        <p:nvPicPr>
          <p:cNvPr id="57346" name="Immagine 1">
            <a:extLst>
              <a:ext uri="{FF2B5EF4-FFF2-40B4-BE49-F238E27FC236}">
                <a16:creationId xmlns:a16="http://schemas.microsoft.com/office/drawing/2014/main" id="{D8DE2F2C-1298-C249-81F6-CA99B28EF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227138"/>
            <a:ext cx="384492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a:extLst>
              <a:ext uri="{FF2B5EF4-FFF2-40B4-BE49-F238E27FC236}">
                <a16:creationId xmlns:a16="http://schemas.microsoft.com/office/drawing/2014/main" id="{EF5FEF8B-687F-6542-B659-AFD0AE795C78}"/>
              </a:ext>
            </a:extLst>
          </p:cNvPr>
          <p:cNvPicPr>
            <a:picLocks noChangeAspect="1"/>
          </p:cNvPicPr>
          <p:nvPr/>
        </p:nvPicPr>
        <p:blipFill>
          <a:blip r:embed="rId3">
            <a:extLst>
              <a:ext uri="{28A0092B-C50C-407E-A947-70E740481C1C}">
                <a14:useLocalDpi xmlns:a14="http://schemas.microsoft.com/office/drawing/2010/main" val="0"/>
              </a:ext>
            </a:extLst>
          </a:blip>
          <a:srcRect b="52962"/>
          <a:stretch>
            <a:fillRect/>
          </a:stretch>
        </p:blipFill>
        <p:spPr bwMode="auto">
          <a:xfrm>
            <a:off x="917575" y="1385888"/>
            <a:ext cx="73088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ttangolo 7">
            <a:extLst>
              <a:ext uri="{FF2B5EF4-FFF2-40B4-BE49-F238E27FC236}">
                <a16:creationId xmlns:a16="http://schemas.microsoft.com/office/drawing/2014/main" id="{9C38DC8C-71F4-3B4E-9E07-ECA500FB753B}"/>
              </a:ext>
            </a:extLst>
          </p:cNvPr>
          <p:cNvSpPr>
            <a:spLocks noChangeArrowheads="1"/>
          </p:cNvSpPr>
          <p:nvPr/>
        </p:nvSpPr>
        <p:spPr bwMode="auto">
          <a:xfrm>
            <a:off x="250825" y="-357188"/>
            <a:ext cx="8640763" cy="73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it-IT" altLang="en-US" sz="2400" b="1">
              <a:solidFill>
                <a:srgbClr val="0000FF"/>
              </a:solidFill>
            </a:endParaRPr>
          </a:p>
          <a:p>
            <a:pPr algn="ctr" eaLnBrk="1" hangingPunct="1">
              <a:spcBef>
                <a:spcPct val="0"/>
              </a:spcBef>
              <a:buFontTx/>
              <a:buNone/>
            </a:pPr>
            <a:r>
              <a:rPr lang="it-IT" altLang="en-US" sz="3600">
                <a:solidFill>
                  <a:srgbClr val="0000FF"/>
                </a:solidFill>
              </a:rPr>
              <a:t>BETA BARREL</a:t>
            </a:r>
          </a:p>
          <a:p>
            <a:pPr algn="ctr" eaLnBrk="1" hangingPunct="1">
              <a:spcBef>
                <a:spcPct val="0"/>
              </a:spcBef>
              <a:buFontTx/>
              <a:buNone/>
            </a:pPr>
            <a:r>
              <a:rPr lang="it-IT" altLang="en-US" sz="3600">
                <a:solidFill>
                  <a:srgbClr val="0000FF"/>
                </a:solidFill>
              </a:rPr>
              <a:t>Un “barile” di foglietti beta</a:t>
            </a: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PORINE:</a:t>
            </a:r>
            <a:endParaRPr lang="it-IT" altLang="en-US" sz="2400">
              <a:solidFill>
                <a:srgbClr val="0000FF"/>
              </a:solidFill>
            </a:endParaRPr>
          </a:p>
          <a:p>
            <a:pPr algn="just" eaLnBrk="1" hangingPunct="1">
              <a:spcBef>
                <a:spcPct val="0"/>
              </a:spcBef>
              <a:buFontTx/>
              <a:buNone/>
            </a:pPr>
            <a:r>
              <a:rPr lang="it-IT" altLang="en-US" sz="2400">
                <a:solidFill>
                  <a:srgbClr val="0000FF"/>
                </a:solidFill>
              </a:rPr>
              <a:t>Proteine transmembrana che permettono diffusione passiva</a:t>
            </a:r>
          </a:p>
          <a:p>
            <a:pPr algn="just" eaLnBrk="1" hangingPunct="1">
              <a:spcBef>
                <a:spcPct val="0"/>
              </a:spcBef>
              <a:buFontTx/>
              <a:buNone/>
            </a:pPr>
            <a:endParaRPr lang="it-IT" altLang="en-US" sz="2400">
              <a:solidFill>
                <a:srgbClr val="0000FF"/>
              </a:solidFill>
            </a:endParaRPr>
          </a:p>
          <a:p>
            <a:pPr algn="just" eaLnBrk="1" hangingPunct="1">
              <a:spcBef>
                <a:spcPct val="0"/>
              </a:spcBef>
              <a:buFontTx/>
              <a:buNone/>
            </a:pPr>
            <a:r>
              <a:rPr lang="it-IT" altLang="en-US" sz="2400">
                <a:solidFill>
                  <a:srgbClr val="0000FF"/>
                </a:solidFill>
              </a:rPr>
              <a:t>Alternanza di aa idrofobici e polari garantisce superficie idrofobica esterna in contatto con i lipidi di membrana e polare interna al poro.</a:t>
            </a:r>
            <a:endParaRPr lang="it-IT" altLang="en-US" sz="2000">
              <a:solidFill>
                <a:srgbClr val="0000FF"/>
              </a:solidFill>
            </a:endParaRPr>
          </a:p>
          <a:p>
            <a:pPr algn="ctr" eaLnBrk="1" hangingPunct="1">
              <a:spcBef>
                <a:spcPct val="0"/>
              </a:spcBef>
              <a:buFontTx/>
              <a:buNone/>
            </a:pPr>
            <a:endParaRPr lang="it-IT" altLang="en-US" sz="2000" b="1">
              <a:solidFill>
                <a:srgbClr val="0000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a:extLst>
              <a:ext uri="{FF2B5EF4-FFF2-40B4-BE49-F238E27FC236}">
                <a16:creationId xmlns:a16="http://schemas.microsoft.com/office/drawing/2014/main" id="{D98E992A-FC40-DC4D-BD2F-37D71A9EAA9C}"/>
              </a:ext>
            </a:extLst>
          </p:cNvPr>
          <p:cNvSpPr>
            <a:spLocks noGrp="1" noChangeArrowheads="1"/>
          </p:cNvSpPr>
          <p:nvPr>
            <p:ph type="title"/>
          </p:nvPr>
        </p:nvSpPr>
        <p:spPr>
          <a:xfrm>
            <a:off x="179388" y="-130175"/>
            <a:ext cx="8229600" cy="1143000"/>
          </a:xfrm>
        </p:spPr>
        <p:txBody>
          <a:bodyPr/>
          <a:lstStyle/>
          <a:p>
            <a:pPr algn="l"/>
            <a:r>
              <a:rPr lang="en-US" altLang="en-US" b="1">
                <a:solidFill>
                  <a:srgbClr val="0096FF"/>
                </a:solidFill>
                <a:ea typeface="ＭＳ Ｐゴシック" panose="020B0600070205080204" pitchFamily="34" charset="-128"/>
              </a:rPr>
              <a:t>H</a:t>
            </a:r>
            <a:r>
              <a:rPr lang="en-US" altLang="en-US" b="1" baseline="-25000">
                <a:solidFill>
                  <a:srgbClr val="0096FF"/>
                </a:solidFill>
                <a:ea typeface="ＭＳ Ｐゴシック" panose="020B0600070205080204" pitchFamily="34" charset="-128"/>
              </a:rPr>
              <a:t>2</a:t>
            </a:r>
            <a:r>
              <a:rPr lang="en-US" altLang="en-US" b="1">
                <a:solidFill>
                  <a:srgbClr val="0096FF"/>
                </a:solidFill>
                <a:ea typeface="ＭＳ Ｐゴシック" panose="020B0600070205080204" pitchFamily="34" charset="-128"/>
              </a:rPr>
              <a:t>O</a:t>
            </a:r>
          </a:p>
        </p:txBody>
      </p:sp>
      <p:pic>
        <p:nvPicPr>
          <p:cNvPr id="17410" name="Immagine 4">
            <a:extLst>
              <a:ext uri="{FF2B5EF4-FFF2-40B4-BE49-F238E27FC236}">
                <a16:creationId xmlns:a16="http://schemas.microsoft.com/office/drawing/2014/main" id="{8B6DE0AF-79DD-924C-A6CC-874C007E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9213" y="44450"/>
            <a:ext cx="39798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6">
            <a:extLst>
              <a:ext uri="{FF2B5EF4-FFF2-40B4-BE49-F238E27FC236}">
                <a16:creationId xmlns:a16="http://schemas.microsoft.com/office/drawing/2014/main" id="{B6FC6C34-6B80-2A4D-B09E-B2C47818D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119438"/>
            <a:ext cx="38703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contenuto 3">
            <a:extLst>
              <a:ext uri="{FF2B5EF4-FFF2-40B4-BE49-F238E27FC236}">
                <a16:creationId xmlns:a16="http://schemas.microsoft.com/office/drawing/2014/main" id="{A65C6AEF-EC10-8041-9EAD-A149A330B965}"/>
              </a:ext>
            </a:extLst>
          </p:cNvPr>
          <p:cNvSpPr>
            <a:spLocks noGrp="1"/>
          </p:cNvSpPr>
          <p:nvPr>
            <p:ph idx="1"/>
          </p:nvPr>
        </p:nvSpPr>
        <p:spPr>
          <a:xfrm>
            <a:off x="50800" y="787400"/>
            <a:ext cx="5984875" cy="6740525"/>
          </a:xfrm>
        </p:spPr>
        <p:txBody>
          <a:bodyPr>
            <a:spAutoFit/>
          </a:bodyPr>
          <a:lstStyle/>
          <a:p>
            <a:pPr marL="285750" indent="-285750">
              <a:spcBef>
                <a:spcPts val="0"/>
              </a:spcBef>
              <a:defRPr/>
            </a:pPr>
            <a:r>
              <a:rPr lang="en-US" altLang="en-US" sz="2400" dirty="0" err="1">
                <a:solidFill>
                  <a:srgbClr val="0769B4"/>
                </a:solidFill>
                <a:ea typeface="ＭＳ Ｐゴシック" panose="020B0600070205080204" pitchFamily="34" charset="-128"/>
              </a:rPr>
              <a:t>Dipolo</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elettrico</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formare</a:t>
            </a:r>
            <a:r>
              <a:rPr lang="en-US" altLang="en-US" sz="2400"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legami</a:t>
            </a:r>
            <a:r>
              <a:rPr lang="en-US" altLang="en-US" sz="2400" u="sng"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idrogeno</a:t>
            </a:r>
            <a:endParaRPr lang="en-US" altLang="en-US" sz="2400" u="sng" dirty="0">
              <a:solidFill>
                <a:srgbClr val="0769B4"/>
              </a:solidFill>
              <a:ea typeface="ＭＳ Ｐゴシック" panose="020B0600070205080204" pitchFamily="34" charset="-128"/>
            </a:endParaRPr>
          </a:p>
          <a:p>
            <a:pPr marL="0" indent="0">
              <a:spcBef>
                <a:spcPts val="0"/>
              </a:spcBef>
              <a:buFontTx/>
              <a:buNone/>
              <a:defRPr/>
            </a:pPr>
            <a:r>
              <a:rPr lang="en-US" altLang="en-US" sz="2400" dirty="0">
                <a:solidFill>
                  <a:srgbClr val="0769B4"/>
                </a:solidFill>
                <a:ea typeface="ＭＳ Ｐゴシック" panose="020B0600070205080204" pitchFamily="34" charset="-128"/>
              </a:rPr>
              <a:t>con </a:t>
            </a:r>
            <a:r>
              <a:rPr lang="en-US" altLang="en-US" sz="2400" dirty="0" err="1">
                <a:solidFill>
                  <a:srgbClr val="0769B4"/>
                </a:solidFill>
                <a:ea typeface="ＭＳ Ｐゴシック" panose="020B0600070205080204" pitchFamily="34" charset="-128"/>
              </a:rPr>
              <a:t>altre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molecole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d’acqua</a:t>
            </a:r>
            <a:r>
              <a:rPr lang="en-US" altLang="en-US" sz="2400" dirty="0">
                <a:solidFill>
                  <a:srgbClr val="0769B4"/>
                </a:solidFill>
                <a:ea typeface="ＭＳ Ｐゴシック" panose="020B0600070205080204" pitchFamily="34" charset="-128"/>
              </a:rPr>
              <a:t> (max 4) e con </a:t>
            </a:r>
            <a:r>
              <a:rPr lang="en-US" altLang="en-US" sz="2400" dirty="0" err="1">
                <a:solidFill>
                  <a:srgbClr val="0769B4"/>
                </a:solidFill>
                <a:ea typeface="ＭＳ Ｐゴシック" panose="020B0600070205080204" pitchFamily="34" charset="-128"/>
              </a:rPr>
              <a:t>composti</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polari</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Solvente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polare</a:t>
            </a:r>
            <a:r>
              <a:rPr lang="en-US" altLang="en-US" sz="2400" dirty="0">
                <a:solidFill>
                  <a:srgbClr val="0769B4"/>
                </a:solidFill>
                <a:ea typeface="ＭＳ Ｐゴシック" panose="020B0600070205080204" pitchFamily="34" charset="-128"/>
              </a:rPr>
              <a:t> </a:t>
            </a:r>
          </a:p>
          <a:p>
            <a:pPr marL="285750" indent="-285750">
              <a:spcBef>
                <a:spcPts val="0"/>
              </a:spcBef>
              <a:defRPr/>
            </a:pPr>
            <a:r>
              <a:rPr lang="en-US" altLang="en-US" sz="2400" dirty="0" err="1">
                <a:solidFill>
                  <a:srgbClr val="0769B4"/>
                </a:solidFill>
                <a:ea typeface="ＭＳ Ｐゴシック" panose="020B0600070205080204" pitchFamily="34" charset="-128"/>
              </a:rPr>
              <a:t>Solvatazione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ioni</a:t>
            </a: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Coesione</a:t>
            </a:r>
            <a:r>
              <a:rPr lang="en-US" altLang="en-US" sz="2400" dirty="0">
                <a:solidFill>
                  <a:srgbClr val="0769B4"/>
                </a:solidFill>
                <a:ea typeface="ＭＳ Ｐゴシック" panose="020B0600070205080204" pitchFamily="34" charset="-128"/>
              </a:rPr>
              <a:t> e </a:t>
            </a:r>
            <a:r>
              <a:rPr lang="en-US" altLang="en-US" sz="2400" dirty="0" err="1">
                <a:solidFill>
                  <a:srgbClr val="0769B4"/>
                </a:solidFill>
                <a:ea typeface="ＭＳ Ｐゴシック" panose="020B0600070205080204" pitchFamily="34" charset="-128"/>
              </a:rPr>
              <a:t>adesione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tensione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superficiale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capillarità</a:t>
            </a:r>
            <a:r>
              <a:rPr lang="en-US" altLang="en-US" sz="2400" dirty="0">
                <a:solidFill>
                  <a:srgbClr val="0769B4"/>
                </a:solidFill>
                <a:ea typeface="ＭＳ Ｐゴシック" panose="020B0600070205080204" pitchFamily="34" charset="-128"/>
              </a:rPr>
              <a:t>)</a:t>
            </a:r>
          </a:p>
          <a:p>
            <a:pPr marL="285750" indent="-285750">
              <a:spcBef>
                <a:spcPts val="0"/>
              </a:spcBef>
              <a:defRPr/>
            </a:pPr>
            <a:r>
              <a:rPr lang="en-US" altLang="en-US" sz="2400" dirty="0">
                <a:solidFill>
                  <a:srgbClr val="0769B4"/>
                </a:solidFill>
                <a:ea typeface="ＭＳ Ｐゴシック" panose="020B0600070205080204" pitchFamily="34" charset="-128"/>
              </a:rPr>
              <a:t>Alta </a:t>
            </a: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termica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calore</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vaporizzazione</a:t>
            </a:r>
            <a:r>
              <a:rPr lang="en-US" altLang="en-US" sz="2400" dirty="0">
                <a:solidFill>
                  <a:srgbClr val="0769B4"/>
                </a:solidFill>
                <a:ea typeface="ＭＳ Ｐゴシック" panose="020B0600070205080204" pitchFamily="34" charset="-128"/>
              </a:rPr>
              <a:t> </a:t>
            </a:r>
            <a:r>
              <a:rPr lang="en-US" altLang="en-US" sz="2400" dirty="0">
                <a:solidFill>
                  <a:srgbClr val="0769B4"/>
                </a:solidFill>
                <a:ea typeface="ＭＳ Ｐゴシック" panose="020B0600070205080204" pitchFamily="34" charset="-128"/>
                <a:sym typeface="Wingdings" pitchFamily="2" charset="2"/>
              </a:rPr>
              <a:t> </a:t>
            </a:r>
            <a:r>
              <a:rPr lang="en-US" altLang="en-US" sz="2400" dirty="0">
                <a:solidFill>
                  <a:srgbClr val="0769B4"/>
                </a:solidFill>
                <a:ea typeface="ＭＳ Ｐゴシック" panose="020B0600070205080204" pitchFamily="34" charset="-128"/>
              </a:rPr>
              <a:t>“</a:t>
            </a:r>
            <a:r>
              <a:rPr lang="en-US" altLang="ja-JP" sz="2400" dirty="0" err="1">
                <a:solidFill>
                  <a:srgbClr val="0769B4"/>
                </a:solidFill>
                <a:ea typeface="ＭＳ Ｐゴシック" panose="020B0600070205080204" pitchFamily="34" charset="-128"/>
              </a:rPr>
              <a:t>stabilità</a:t>
            </a:r>
            <a:r>
              <a:rPr lang="en-US" altLang="en-US" sz="2400" dirty="0">
                <a:solidFill>
                  <a:srgbClr val="0769B4"/>
                </a:solidFill>
                <a:ea typeface="ＭＳ Ｐゴシック" panose="020B0600070205080204" pitchFamily="34" charset="-128"/>
              </a:rPr>
              <a:t>”</a:t>
            </a:r>
            <a:endParaRPr lang="en-US" altLang="ja-JP"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Bassa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densità</a:t>
            </a:r>
            <a:r>
              <a:rPr lang="en-US" altLang="en-US" sz="2400" dirty="0">
                <a:solidFill>
                  <a:srgbClr val="0769B4"/>
                </a:solidFill>
                <a:ea typeface="ＭＳ Ｐゴシック" panose="020B0600070205080204" pitchFamily="34" charset="-128"/>
              </a:rPr>
              <a:t> del </a:t>
            </a:r>
            <a:r>
              <a:rPr lang="en-US" altLang="en-US" sz="2400" dirty="0" err="1">
                <a:solidFill>
                  <a:srgbClr val="0769B4"/>
                </a:solidFill>
                <a:ea typeface="ＭＳ Ｐゴシック" panose="020B0600070205080204" pitchFamily="34" charset="-128"/>
              </a:rPr>
              <a:t>ghiaccio</a:t>
            </a:r>
            <a:endParaRPr lang="en-US" altLang="en-US" sz="2400" dirty="0">
              <a:solidFill>
                <a:srgbClr val="0769B4"/>
              </a:solidFill>
              <a:ea typeface="ＭＳ Ｐゴシック" panose="020B0600070205080204" pitchFamily="34" charset="-128"/>
            </a:endParaRPr>
          </a:p>
          <a:p>
            <a:pPr marL="285750" indent="-285750">
              <a:spcBef>
                <a:spcPts val="0"/>
              </a:spcBef>
              <a:buFontTx/>
              <a:buNone/>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p:txBody>
      </p:sp>
      <p:pic>
        <p:nvPicPr>
          <p:cNvPr id="2" name="Picture 7" descr="http://www.dsch.univ.trieste.it/~geremia/PROTEIN/acqua.gif">
            <a:extLst>
              <a:ext uri="{FF2B5EF4-FFF2-40B4-BE49-F238E27FC236}">
                <a16:creationId xmlns:a16="http://schemas.microsoft.com/office/drawing/2014/main" id="{A8E736F9-82DC-CB45-9E95-3AAC1D0DE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4791075"/>
            <a:ext cx="20939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http://www.dsch.univ.trieste.it/~geremia/PROTEIN/ghiaccio.gif">
            <a:extLst>
              <a:ext uri="{FF2B5EF4-FFF2-40B4-BE49-F238E27FC236}">
                <a16:creationId xmlns:a16="http://schemas.microsoft.com/office/drawing/2014/main" id="{363C63AB-1031-7E41-AE81-8C430BF42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872038"/>
            <a:ext cx="2011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a:extLst>
              <a:ext uri="{FF2B5EF4-FFF2-40B4-BE49-F238E27FC236}">
                <a16:creationId xmlns:a16="http://schemas.microsoft.com/office/drawing/2014/main" id="{CD2AE5F6-FEEC-3B42-9A2E-E9FD52FB0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06563"/>
            <a:ext cx="283686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1">
            <a:extLst>
              <a:ext uri="{FF2B5EF4-FFF2-40B4-BE49-F238E27FC236}">
                <a16:creationId xmlns:a16="http://schemas.microsoft.com/office/drawing/2014/main" id="{E6F621DB-50BD-5149-A887-4A50FAC21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0988"/>
            <a:ext cx="5651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magine 2">
            <a:extLst>
              <a:ext uri="{FF2B5EF4-FFF2-40B4-BE49-F238E27FC236}">
                <a16:creationId xmlns:a16="http://schemas.microsoft.com/office/drawing/2014/main" id="{4405D9A1-A4A4-1348-B791-643C477B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7">
            <a:extLst>
              <a:ext uri="{FF2B5EF4-FFF2-40B4-BE49-F238E27FC236}">
                <a16:creationId xmlns:a16="http://schemas.microsoft.com/office/drawing/2014/main" id="{EFC0765A-16B9-F74E-910B-9E808496B436}"/>
              </a:ext>
            </a:extLst>
          </p:cNvPr>
          <p:cNvSpPr>
            <a:spLocks noChangeArrowheads="1"/>
          </p:cNvSpPr>
          <p:nvPr/>
        </p:nvSpPr>
        <p:spPr bwMode="auto">
          <a:xfrm>
            <a:off x="395288" y="44450"/>
            <a:ext cx="8569325" cy="10802938"/>
          </a:xfrm>
          <a:prstGeom prst="rect">
            <a:avLst/>
          </a:prstGeom>
          <a:noFill/>
          <a:ln>
            <a:noFill/>
          </a:ln>
          <a:extLst>
            <a:ext uri="{909E8E84-426E-40dd-AFC4-6F175D3DCCD1}"/>
            <a:ext uri="{91240B29-F687-4f45-9708-019B960494DF}"/>
          </a:extLst>
        </p:spPr>
        <p:txBody>
          <a:bodyPr>
            <a:spAutoFit/>
          </a:bodyPr>
          <a:lstStyle/>
          <a:p>
            <a:pPr marL="0" lvl="1" eaLnBrk="1" hangingPunct="1">
              <a:defRPr/>
            </a:pPr>
            <a:r>
              <a:rPr lang="it-IT" sz="3200" b="1" dirty="0">
                <a:latin typeface="Arial" charset="0"/>
                <a:ea typeface="ＭＳ Ｐゴシック" charset="0"/>
                <a:cs typeface="ＭＳ Ｐゴシック" charset="0"/>
              </a:rPr>
              <a:t>Solo ALPHA</a:t>
            </a:r>
          </a:p>
          <a:p>
            <a:pPr marL="0" lvl="1" eaLnBrk="1" hangingPunct="1">
              <a:defRPr/>
            </a:pPr>
            <a:r>
              <a:rPr lang="it-IT" sz="3200" b="1" dirty="0">
                <a:latin typeface="Arial" charset="0"/>
                <a:ea typeface="ＭＳ Ｐゴシック" charset="0"/>
                <a:cs typeface="ＭＳ Ｐゴシック" charset="0"/>
              </a:rPr>
              <a:t>MIOGLOBINA </a:t>
            </a:r>
            <a:r>
              <a:rPr lang="it-IT" sz="3200" b="1" dirty="0">
                <a:latin typeface="Arial" charset="0"/>
                <a:ea typeface="ＭＳ Ｐゴシック" charset="0"/>
                <a:cs typeface="ＭＳ Ｐゴシック" charset="0"/>
                <a:sym typeface="Wingdings"/>
              </a:rPr>
              <a:t></a:t>
            </a:r>
            <a:endParaRPr lang="it-IT" sz="3200" b="1" dirty="0">
              <a:latin typeface="Arial" charset="0"/>
              <a:ea typeface="ＭＳ Ｐゴシック" charset="0"/>
              <a:cs typeface="ＭＳ Ｐゴシック" charset="0"/>
            </a:endParaRPr>
          </a:p>
          <a:p>
            <a:pPr eaLnBrk="1" hangingPunct="1">
              <a:defRPr/>
            </a:pPr>
            <a:r>
              <a:rPr lang="it-IT" sz="2800" dirty="0">
                <a:latin typeface="Arial" charset="0"/>
                <a:ea typeface="ＭＳ Ｐゴシック" charset="0"/>
                <a:cs typeface="ＭＳ Ｐゴシック" charset="0"/>
              </a:rPr>
              <a:t>Lega reversibilmente </a:t>
            </a:r>
          </a:p>
          <a:p>
            <a:pPr eaLnBrk="1" hangingPunct="1">
              <a:defRPr/>
            </a:pPr>
            <a:r>
              <a:rPr lang="it-IT" sz="2800" dirty="0">
                <a:latin typeface="Arial" charset="0"/>
                <a:ea typeface="ＭＳ Ｐゴシック" charset="0"/>
                <a:cs typeface="ＭＳ Ｐゴシック" charset="0"/>
              </a:rPr>
              <a:t>ossigeno</a:t>
            </a: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marL="0" lvl="1" algn="r" eaLnBrk="1" hangingPunct="1">
              <a:defRPr/>
            </a:pPr>
            <a:r>
              <a:rPr lang="it-IT" sz="3200" b="1" dirty="0">
                <a:latin typeface="Arial" charset="0"/>
                <a:ea typeface="ＭＳ Ｐゴシック" charset="0"/>
                <a:cs typeface="ＭＳ Ｐゴシック" charset="0"/>
              </a:rPr>
              <a:t>Solo BETA</a:t>
            </a:r>
          </a:p>
          <a:p>
            <a:pPr lvl="1" indent="-457200" algn="r" eaLnBrk="1" hangingPunct="1">
              <a:buFont typeface="Wingdings" charset="0"/>
              <a:buChar char="ß"/>
              <a:defRPr/>
            </a:pPr>
            <a:r>
              <a:rPr lang="it-IT" sz="3200" b="1" dirty="0">
                <a:latin typeface="Arial" charset="0"/>
                <a:ea typeface="ＭＳ Ｐゴシック" charset="0"/>
                <a:cs typeface="ＭＳ Ｐゴシック" charset="0"/>
                <a:sym typeface="Wingdings"/>
              </a:rPr>
              <a:t>FIBROINA</a:t>
            </a:r>
          </a:p>
          <a:p>
            <a:pPr marL="0" lvl="1" algn="r" eaLnBrk="1" hangingPunct="1">
              <a:defRPr/>
            </a:pPr>
            <a:r>
              <a:rPr lang="it-IT" sz="3200" dirty="0">
                <a:latin typeface="Arial" charset="0"/>
                <a:ea typeface="ＭＳ Ｐゴシック" charset="0"/>
                <a:cs typeface="ＭＳ Ｐゴシック" charset="0"/>
                <a:sym typeface="Wingdings"/>
              </a:rPr>
              <a:t>della seta</a:t>
            </a:r>
          </a:p>
          <a:p>
            <a:pPr marL="0" lvl="1" algn="r" eaLnBrk="1" hangingPunct="1">
              <a:defRPr/>
            </a:pPr>
            <a:r>
              <a:rPr lang="it-IT" sz="2200" dirty="0">
                <a:solidFill>
                  <a:srgbClr val="0070C0"/>
                </a:solidFill>
                <a:latin typeface="Arial" charset="0"/>
                <a:ea typeface="ＭＳ Ｐゴシック" charset="0"/>
                <a:cs typeface="ＭＳ Ｐゴシック" charset="0"/>
              </a:rPr>
              <a:t>(</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-Ser-</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i="1" baseline="-25000" dirty="0" err="1">
                <a:solidFill>
                  <a:srgbClr val="0070C0"/>
                </a:solidFill>
                <a:latin typeface="Arial" charset="0"/>
                <a:ea typeface="ＭＳ Ｐゴシック" charset="0"/>
                <a:cs typeface="ＭＳ Ｐゴシック" charset="0"/>
              </a:rPr>
              <a:t>n</a:t>
            </a:r>
            <a:endParaRPr lang="it-IT" sz="2200" dirty="0">
              <a:solidFill>
                <a:srgbClr val="0070C0"/>
              </a:solidFill>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solidFill>
                <a:srgbClr val="0000CC"/>
              </a:solidFill>
              <a:latin typeface="Arial"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descr="Schermata 10-2456576 alle 10.43.16.png">
            <a:extLst>
              <a:ext uri="{FF2B5EF4-FFF2-40B4-BE49-F238E27FC236}">
                <a16:creationId xmlns:a16="http://schemas.microsoft.com/office/drawing/2014/main" id="{6D751175-9E6B-6146-A265-10EE0B489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20938"/>
            <a:ext cx="84058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7">
            <a:extLst>
              <a:ext uri="{FF2B5EF4-FFF2-40B4-BE49-F238E27FC236}">
                <a16:creationId xmlns:a16="http://schemas.microsoft.com/office/drawing/2014/main" id="{E84E2D45-3ECC-434C-93ED-58BAE6478731}"/>
              </a:ext>
            </a:extLst>
          </p:cNvPr>
          <p:cNvSpPr>
            <a:spLocks noChangeArrowheads="1"/>
          </p:cNvSpPr>
          <p:nvPr/>
        </p:nvSpPr>
        <p:spPr bwMode="auto">
          <a:xfrm>
            <a:off x="250825" y="-357188"/>
            <a:ext cx="8640763"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0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I domini si ripetono e combinano nelle proteine</a:t>
            </a: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a:extLst>
              <a:ext uri="{FF2B5EF4-FFF2-40B4-BE49-F238E27FC236}">
                <a16:creationId xmlns:a16="http://schemas.microsoft.com/office/drawing/2014/main" id="{EA2497E5-CACF-6D4B-B1F3-570C5885AE41}"/>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Complessità delle proteine</a:t>
            </a:r>
          </a:p>
        </p:txBody>
      </p:sp>
      <p:sp>
        <p:nvSpPr>
          <p:cNvPr id="63490" name="Rettangolo 1">
            <a:extLst>
              <a:ext uri="{FF2B5EF4-FFF2-40B4-BE49-F238E27FC236}">
                <a16:creationId xmlns:a16="http://schemas.microsoft.com/office/drawing/2014/main" id="{72B207A3-366F-B842-BD13-EB78EADCB2F5}"/>
              </a:ext>
            </a:extLst>
          </p:cNvPr>
          <p:cNvSpPr>
            <a:spLocks noChangeArrowheads="1"/>
          </p:cNvSpPr>
          <p:nvPr/>
        </p:nvSpPr>
        <p:spPr bwMode="auto">
          <a:xfrm>
            <a:off x="323850" y="765175"/>
            <a:ext cx="66960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Proteine formate da una sola catena</a:t>
            </a:r>
          </a:p>
          <a:p>
            <a:pPr eaLnBrk="1" hangingPunct="1">
              <a:spcBef>
                <a:spcPct val="50000"/>
              </a:spcBef>
              <a:buClr>
                <a:srgbClr val="FF0066"/>
              </a:buClr>
            </a:pPr>
            <a:r>
              <a:rPr lang="it-IT" altLang="en-US" sz="2400"/>
              <a:t> Più catene polipeptidiche: </a:t>
            </a:r>
            <a:r>
              <a:rPr lang="it-IT" altLang="en-US" sz="2400" b="1"/>
              <a:t>MULTIMERICHE</a:t>
            </a:r>
          </a:p>
          <a:p>
            <a:pPr eaLnBrk="1" hangingPunct="1">
              <a:spcBef>
                <a:spcPct val="50000"/>
              </a:spcBef>
              <a:buClr>
                <a:srgbClr val="FF0066"/>
              </a:buClr>
            </a:pPr>
            <a:r>
              <a:rPr lang="it-IT" altLang="en-US" sz="2400" b="1"/>
              <a:t> </a:t>
            </a:r>
            <a:r>
              <a:rPr lang="it-IT" altLang="en-US" sz="2400"/>
              <a:t>COMPLESSI obbligati e transienti</a:t>
            </a:r>
          </a:p>
          <a:p>
            <a:pPr eaLnBrk="1" hangingPunct="1">
              <a:spcBef>
                <a:spcPct val="50000"/>
              </a:spcBef>
              <a:buClr>
                <a:srgbClr val="FF0066"/>
              </a:buClr>
            </a:pPr>
            <a:endParaRPr lang="it-IT" altLang="en-US" sz="2400"/>
          </a:p>
        </p:txBody>
      </p:sp>
      <p:pic>
        <p:nvPicPr>
          <p:cNvPr id="63491" name="Immagine 2">
            <a:extLst>
              <a:ext uri="{FF2B5EF4-FFF2-40B4-BE49-F238E27FC236}">
                <a16:creationId xmlns:a16="http://schemas.microsoft.com/office/drawing/2014/main" id="{72117A56-EDB1-1C4D-AB43-E6D8DBC131A5}"/>
              </a:ext>
            </a:extLst>
          </p:cNvPr>
          <p:cNvPicPr>
            <a:picLocks noChangeAspect="1"/>
          </p:cNvPicPr>
          <p:nvPr/>
        </p:nvPicPr>
        <p:blipFill>
          <a:blip r:embed="rId2">
            <a:extLst>
              <a:ext uri="{28A0092B-C50C-407E-A947-70E740481C1C}">
                <a14:useLocalDpi xmlns:a14="http://schemas.microsoft.com/office/drawing/2010/main" val="0"/>
              </a:ext>
            </a:extLst>
          </a:blip>
          <a:srcRect t="5440" r="48100" b="45456"/>
          <a:stretch>
            <a:fillRect/>
          </a:stretch>
        </p:blipFill>
        <p:spPr bwMode="auto">
          <a:xfrm>
            <a:off x="6948488" y="4005263"/>
            <a:ext cx="19907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a:extLst>
              <a:ext uri="{FF2B5EF4-FFF2-40B4-BE49-F238E27FC236}">
                <a16:creationId xmlns:a16="http://schemas.microsoft.com/office/drawing/2014/main" id="{80C9B58D-1FE3-B644-8616-427F956A97CE}"/>
              </a:ext>
            </a:extLst>
          </p:cNvPr>
          <p:cNvSpPr txBox="1">
            <a:spLocks noChangeArrowheads="1"/>
          </p:cNvSpPr>
          <p:nvPr/>
        </p:nvSpPr>
        <p:spPr bwMode="auto">
          <a:xfrm>
            <a:off x="7294563" y="6246813"/>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ANTICORPI</a:t>
            </a:r>
          </a:p>
        </p:txBody>
      </p:sp>
      <p:pic>
        <p:nvPicPr>
          <p:cNvPr id="63493" name="Immagine 5">
            <a:extLst>
              <a:ext uri="{FF2B5EF4-FFF2-40B4-BE49-F238E27FC236}">
                <a16:creationId xmlns:a16="http://schemas.microsoft.com/office/drawing/2014/main" id="{9D29D681-051D-9F4E-BADE-EB8764017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400300"/>
            <a:ext cx="68484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7C00B6DF-4A22-1C49-BB0F-30781E4BB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7713"/>
            <a:ext cx="32400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Immagine 2">
            <a:extLst>
              <a:ext uri="{FF2B5EF4-FFF2-40B4-BE49-F238E27FC236}">
                <a16:creationId xmlns:a16="http://schemas.microsoft.com/office/drawing/2014/main" id="{075D293D-0F89-804A-AFF2-2F4C47077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2130425"/>
            <a:ext cx="25447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7">
            <a:extLst>
              <a:ext uri="{FF2B5EF4-FFF2-40B4-BE49-F238E27FC236}">
                <a16:creationId xmlns:a16="http://schemas.microsoft.com/office/drawing/2014/main" id="{01B295A5-9FB9-1941-8B56-DDC2731E66FF}"/>
              </a:ext>
            </a:extLst>
          </p:cNvPr>
          <p:cNvSpPr>
            <a:spLocks noChangeArrowheads="1"/>
          </p:cNvSpPr>
          <p:nvPr/>
        </p:nvSpPr>
        <p:spPr bwMode="auto">
          <a:xfrm>
            <a:off x="34925" y="-20638"/>
            <a:ext cx="6481763" cy="1046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r>
              <a:rPr lang="it-IT" altLang="en-US" sz="1800"/>
              <a:t>    Apoproteina 		+      COFATTORE EME </a:t>
            </a:r>
          </a:p>
          <a:p>
            <a:pPr eaLnBrk="1" hangingPunct="1">
              <a:spcBef>
                <a:spcPct val="0"/>
              </a:spcBef>
              <a:buFontTx/>
              <a:buNone/>
            </a:pPr>
            <a:r>
              <a:rPr lang="it-IT" altLang="en-US" sz="1800"/>
              <a:t>				Anello porfirinico</a:t>
            </a:r>
          </a:p>
          <a:p>
            <a:pPr eaLnBrk="1" hangingPunct="1">
              <a:spcBef>
                <a:spcPct val="0"/>
              </a:spcBef>
              <a:buFontTx/>
              <a:buNone/>
            </a:pPr>
            <a:r>
              <a:rPr lang="it-IT" altLang="en-US" sz="1800"/>
              <a:t>				contenente Fe</a:t>
            </a:r>
            <a:r>
              <a:rPr lang="it-IT" altLang="en-US" sz="1800" baseline="30000"/>
              <a:t>2</a:t>
            </a:r>
            <a:r>
              <a:rPr lang="it-IT" altLang="en-US" sz="2000" baseline="30000"/>
              <a:t>+</a:t>
            </a:r>
          </a:p>
          <a:p>
            <a:pPr algn="ctr" eaLnBrk="1" hangingPunct="1">
              <a:spcBef>
                <a:spcPct val="0"/>
              </a:spcBef>
              <a:buFontTx/>
              <a:buNone/>
            </a:pPr>
            <a:endParaRPr lang="it-IT" altLang="en-US" sz="2400"/>
          </a:p>
          <a:p>
            <a:pPr algn="ctr" eaLnBrk="1" hangingPunct="1">
              <a:spcBef>
                <a:spcPct val="0"/>
              </a:spcBef>
              <a:buFontTx/>
              <a:buNone/>
            </a:pPr>
            <a:r>
              <a:rPr lang="it-IT" altLang="en-US" sz="2400"/>
              <a:t>MIOGLOBINA</a:t>
            </a:r>
          </a:p>
          <a:p>
            <a:pPr eaLnBrk="1" hangingPunct="1">
              <a:spcBef>
                <a:spcPct val="0"/>
              </a:spcBef>
              <a:buFontTx/>
              <a:buNone/>
            </a:pPr>
            <a:endParaRPr lang="it-IT" altLang="en-US" sz="2400" b="1" baseline="30000"/>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p:txBody>
      </p:sp>
      <p:pic>
        <p:nvPicPr>
          <p:cNvPr id="64516" name="Immagine 4">
            <a:extLst>
              <a:ext uri="{FF2B5EF4-FFF2-40B4-BE49-F238E27FC236}">
                <a16:creationId xmlns:a16="http://schemas.microsoft.com/office/drawing/2014/main" id="{3ED5AAE7-96D7-7143-9289-2DE98D45FDC9}"/>
              </a:ext>
            </a:extLst>
          </p:cNvPr>
          <p:cNvPicPr>
            <a:picLocks noChangeAspect="1"/>
          </p:cNvPicPr>
          <p:nvPr/>
        </p:nvPicPr>
        <p:blipFill>
          <a:blip r:embed="rId5">
            <a:extLst>
              <a:ext uri="{28A0092B-C50C-407E-A947-70E740481C1C}">
                <a14:useLocalDpi xmlns:a14="http://schemas.microsoft.com/office/drawing/2010/main" val="0"/>
              </a:ext>
            </a:extLst>
          </a:blip>
          <a:srcRect l="48325" t="15729" b="19426"/>
          <a:stretch>
            <a:fillRect/>
          </a:stretch>
        </p:blipFill>
        <p:spPr bwMode="auto">
          <a:xfrm>
            <a:off x="6156325" y="2852738"/>
            <a:ext cx="2808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5">
            <a:extLst>
              <a:ext uri="{FF2B5EF4-FFF2-40B4-BE49-F238E27FC236}">
                <a16:creationId xmlns:a16="http://schemas.microsoft.com/office/drawing/2014/main" id="{EDA87B3C-B62C-AE48-BAF9-FBB9160A5141}"/>
              </a:ext>
            </a:extLst>
          </p:cNvPr>
          <p:cNvSpPr txBox="1">
            <a:spLocks noChangeArrowheads="1"/>
          </p:cNvSpPr>
          <p:nvPr/>
        </p:nvSpPr>
        <p:spPr bwMode="auto">
          <a:xfrm>
            <a:off x="6156325" y="5468938"/>
            <a:ext cx="2995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Metallo enzima (Zn</a:t>
            </a:r>
            <a:r>
              <a:rPr lang="en-US" altLang="en-US" sz="1800" baseline="30000"/>
              <a:t>2+</a:t>
            </a:r>
            <a:r>
              <a:rPr lang="en-US" altLang="en-US" sz="1800"/>
              <a:t>)</a:t>
            </a:r>
          </a:p>
          <a:p>
            <a:pPr algn="ctr" eaLnBrk="1" hangingPunct="1">
              <a:spcBef>
                <a:spcPct val="0"/>
              </a:spcBef>
              <a:buFontTx/>
              <a:buNone/>
            </a:pPr>
            <a:r>
              <a:rPr lang="en-US" altLang="en-US" sz="2000"/>
              <a:t>ANIDRASI CARBONICA</a:t>
            </a:r>
          </a:p>
        </p:txBody>
      </p:sp>
      <p:sp>
        <p:nvSpPr>
          <p:cNvPr id="2" name="Rectangle 1">
            <a:extLst>
              <a:ext uri="{FF2B5EF4-FFF2-40B4-BE49-F238E27FC236}">
                <a16:creationId xmlns:a16="http://schemas.microsoft.com/office/drawing/2014/main" id="{DA4EAF5C-9F78-5B44-9B91-D34DBF8AD412}"/>
              </a:ext>
            </a:extLst>
          </p:cNvPr>
          <p:cNvSpPr/>
          <p:nvPr/>
        </p:nvSpPr>
        <p:spPr>
          <a:xfrm>
            <a:off x="306388" y="115888"/>
            <a:ext cx="8586787" cy="1755775"/>
          </a:xfrm>
          <a:prstGeom prst="rect">
            <a:avLst/>
          </a:prstGeom>
        </p:spPr>
        <p:txBody>
          <a:bodyPr>
            <a:spAutoFit/>
          </a:bodyPr>
          <a:lstStyle/>
          <a:p>
            <a:pPr marL="342900" indent="-342900" eaLnBrk="1" hangingPunct="1">
              <a:buFont typeface="Arial"/>
              <a:buChar char="•"/>
              <a:defRPr/>
            </a:pPr>
            <a:r>
              <a:rPr lang="it-IT" dirty="0">
                <a:latin typeface="Arial" charset="0"/>
                <a:ea typeface="ＭＳ Ｐゴシック" charset="0"/>
                <a:cs typeface="ＭＳ Ｐゴシック" charset="0"/>
              </a:rPr>
              <a:t>PROTEINE SEMPLICI: </a:t>
            </a:r>
          </a:p>
          <a:p>
            <a:pPr eaLnBrk="1" hangingPunct="1">
              <a:defRPr/>
            </a:pPr>
            <a:r>
              <a:rPr lang="it-IT" dirty="0">
                <a:latin typeface="Arial" charset="0"/>
                <a:ea typeface="ＭＳ Ｐゴシック" charset="0"/>
                <a:cs typeface="ＭＳ Ｐゴシック" charset="0"/>
              </a:rPr>
              <a:t>Solo </a:t>
            </a:r>
            <a:r>
              <a:rPr lang="it-IT" dirty="0" err="1">
                <a:latin typeface="Arial" charset="0"/>
                <a:ea typeface="ＭＳ Ｐゴシック" charset="0"/>
                <a:cs typeface="ＭＳ Ｐゴシック" charset="0"/>
              </a:rPr>
              <a:t>amminaoacidi</a:t>
            </a:r>
            <a:endParaRPr lang="it-IT" dirty="0">
              <a:latin typeface="Arial" charset="0"/>
              <a:ea typeface="ＭＳ Ｐゴシック" charset="0"/>
              <a:cs typeface="ＭＳ Ｐゴシック" charset="0"/>
            </a:endParaRPr>
          </a:p>
          <a:p>
            <a:pPr marL="342900" indent="-342900" eaLnBrk="1" hangingPunct="1">
              <a:buFont typeface="Arial"/>
              <a:buChar char="•"/>
              <a:defRPr/>
            </a:pPr>
            <a:endParaRPr lang="it-IT" dirty="0">
              <a:latin typeface="Arial" charset="0"/>
              <a:ea typeface="ＭＳ Ｐゴシック" charset="0"/>
              <a:cs typeface="ＭＳ Ｐゴシック" charset="0"/>
            </a:endParaRPr>
          </a:p>
          <a:p>
            <a:pPr marL="342900" indent="-342900" eaLnBrk="1" hangingPunct="1">
              <a:buFont typeface="Arial"/>
              <a:buChar char="•"/>
              <a:defRPr/>
            </a:pPr>
            <a:r>
              <a:rPr lang="it-IT" dirty="0">
                <a:latin typeface="Arial" charset="0"/>
                <a:ea typeface="ＭＳ Ｐゴシック" charset="0"/>
                <a:cs typeface="ＭＳ Ｐゴシック" charset="0"/>
              </a:rPr>
              <a:t>PROTEINE</a:t>
            </a:r>
            <a:r>
              <a:rPr lang="it-IT" b="1" dirty="0">
                <a:latin typeface="Arial" charset="0"/>
                <a:ea typeface="ＭＳ Ｐゴシック" charset="0"/>
                <a:cs typeface="ＭＳ Ｐゴシック" charset="0"/>
              </a:rPr>
              <a:t> CONIUGATE</a:t>
            </a:r>
            <a:r>
              <a:rPr lang="it-IT" dirty="0">
                <a:latin typeface="Arial" charset="0"/>
                <a:ea typeface="ＭＳ Ｐゴシック" charset="0"/>
                <a:cs typeface="ＭＳ Ｐゴシック" charset="0"/>
              </a:rPr>
              <a:t>:</a:t>
            </a:r>
          </a:p>
          <a:p>
            <a:pPr eaLnBrk="1" hangingPunct="1">
              <a:defRPr/>
            </a:pPr>
            <a:r>
              <a:rPr lang="it-IT" dirty="0">
                <a:latin typeface="Arial" charset="0"/>
                <a:ea typeface="ＭＳ Ｐゴシック" charset="0"/>
                <a:cs typeface="ＭＳ Ｐゴシック" charset="0"/>
              </a:rPr>
              <a:t>Catene amminoacidiche (</a:t>
            </a:r>
            <a:r>
              <a:rPr lang="it-IT" dirty="0" err="1">
                <a:latin typeface="Arial" charset="0"/>
                <a:ea typeface="ＭＳ Ｐゴシック" charset="0"/>
                <a:cs typeface="ＭＳ Ｐゴシック" charset="0"/>
              </a:rPr>
              <a:t>Apoproteina</a:t>
            </a:r>
            <a:r>
              <a:rPr lang="it-IT" dirty="0">
                <a:latin typeface="Arial" charset="0"/>
                <a:ea typeface="ＭＳ Ｐゴシック" charset="0"/>
                <a:cs typeface="ＭＳ Ｐゴシック" charset="0"/>
              </a:rPr>
              <a:t>) complessate con gruppi di diversa natura detti GRUPPI PROSTETICI (ioni metallici, co-fattori, vitamine, lipidi ecc.)</a:t>
            </a:r>
          </a:p>
        </p:txBody>
      </p:sp>
      <p:sp>
        <p:nvSpPr>
          <p:cNvPr id="64519" name="Rectangle 2">
            <a:extLst>
              <a:ext uri="{FF2B5EF4-FFF2-40B4-BE49-F238E27FC236}">
                <a16:creationId xmlns:a16="http://schemas.microsoft.com/office/drawing/2014/main" id="{11A1DA3C-1261-1F41-ADA6-BF9E7EA96955}"/>
              </a:ext>
            </a:extLst>
          </p:cNvPr>
          <p:cNvSpPr>
            <a:spLocks noChangeArrowheads="1"/>
          </p:cNvSpPr>
          <p:nvPr/>
        </p:nvSpPr>
        <p:spPr bwMode="auto">
          <a:xfrm>
            <a:off x="34925" y="1916113"/>
            <a:ext cx="6049963"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4520" name="Rectangle 8">
            <a:extLst>
              <a:ext uri="{FF2B5EF4-FFF2-40B4-BE49-F238E27FC236}">
                <a16:creationId xmlns:a16="http://schemas.microsoft.com/office/drawing/2014/main" id="{D96CF5F2-B3D9-BC47-B37F-629D6006B81D}"/>
              </a:ext>
            </a:extLst>
          </p:cNvPr>
          <p:cNvSpPr>
            <a:spLocks noChangeArrowheads="1"/>
          </p:cNvSpPr>
          <p:nvPr/>
        </p:nvSpPr>
        <p:spPr bwMode="auto">
          <a:xfrm>
            <a:off x="6156325" y="1916113"/>
            <a:ext cx="2879725"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F451E33-E3A7-964B-A8E8-4E525A29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00200"/>
            <a:ext cx="90027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6E4779DD-9D69-6C49-879E-9652E1EF079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QUATERNARIA</a:t>
            </a:r>
            <a:r>
              <a:rPr lang="it-IT" altLang="en-US" sz="2400" b="1">
                <a:solidFill>
                  <a:srgbClr val="008000"/>
                </a:solidFill>
              </a:rPr>
              <a:t>: organizzazione in subunità</a:t>
            </a:r>
          </a:p>
          <a:p>
            <a:pPr eaLnBrk="1" hangingPunct="1">
              <a:spcBef>
                <a:spcPct val="0"/>
              </a:spcBef>
              <a:buFontTx/>
              <a:buNone/>
            </a:pPr>
            <a:endParaRPr lang="it-IT" altLang="en-US" sz="2400" b="1">
              <a:solidFill>
                <a:srgbClr val="194B19"/>
              </a:solidFill>
            </a:endParaRPr>
          </a:p>
          <a:p>
            <a:pPr eaLnBrk="1" hangingPunct="1">
              <a:spcBef>
                <a:spcPct val="0"/>
              </a:spcBef>
              <a:buFontTx/>
              <a:buNone/>
            </a:pPr>
            <a:r>
              <a:rPr lang="it-IT" altLang="en-US" sz="2400" b="1">
                <a:solidFill>
                  <a:srgbClr val="194B19"/>
                </a:solidFill>
              </a:rPr>
              <a:t>Molte proteine sono formate da più catene polipeptidiche, ciascuna costituente una subunità</a:t>
            </a:r>
          </a:p>
        </p:txBody>
      </p:sp>
      <p:sp>
        <p:nvSpPr>
          <p:cNvPr id="66563" name="Text Box 5">
            <a:extLst>
              <a:ext uri="{FF2B5EF4-FFF2-40B4-BE49-F238E27FC236}">
                <a16:creationId xmlns:a16="http://schemas.microsoft.com/office/drawing/2014/main" id="{80AEDFF7-8CBA-E649-A9C9-0D1B2DF7D80F}"/>
              </a:ext>
            </a:extLst>
          </p:cNvPr>
          <p:cNvSpPr txBox="1">
            <a:spLocks noChangeArrowheads="1"/>
          </p:cNvSpPr>
          <p:nvPr/>
        </p:nvSpPr>
        <p:spPr bwMode="auto">
          <a:xfrm>
            <a:off x="339725" y="5805488"/>
            <a:ext cx="822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333399"/>
                </a:solidFill>
              </a:rPr>
              <a:t>Struttura quaternaria dell</a:t>
            </a:r>
            <a:r>
              <a:rPr lang="ja-JP" altLang="it-IT" sz="2800">
                <a:solidFill>
                  <a:srgbClr val="333399"/>
                </a:solidFill>
              </a:rPr>
              <a:t>’</a:t>
            </a:r>
            <a:r>
              <a:rPr lang="it-IT" altLang="ja-JP" sz="2800">
                <a:solidFill>
                  <a:srgbClr val="333399"/>
                </a:solidFill>
              </a:rPr>
              <a:t>emoglobina: </a:t>
            </a:r>
          </a:p>
          <a:p>
            <a:pPr algn="ctr" eaLnBrk="1" hangingPunct="1">
              <a:spcBef>
                <a:spcPct val="0"/>
              </a:spcBef>
              <a:buFontTx/>
              <a:buNone/>
            </a:pPr>
            <a:r>
              <a:rPr lang="it-IT" altLang="en-US" sz="2400">
                <a:solidFill>
                  <a:srgbClr val="333399"/>
                </a:solidFill>
              </a:rPr>
              <a:t>2 catene alpha + 2 beta, ciascuna legata ad un gruppo eme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07F02010-FB05-9649-8123-0E57AEA7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6076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2B5648EA-AE06-D846-AC91-2A3736DF97AE}"/>
              </a:ext>
            </a:extLst>
          </p:cNvPr>
          <p:cNvSpPr>
            <a:spLocks noChangeArrowheads="1"/>
          </p:cNvSpPr>
          <p:nvPr/>
        </p:nvSpPr>
        <p:spPr bwMode="auto">
          <a:xfrm>
            <a:off x="0" y="152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194B19"/>
                </a:solidFill>
              </a:rPr>
              <a:t>Alta temperatura, cambiamenti pH, agenti denaturanti </a:t>
            </a:r>
          </a:p>
          <a:p>
            <a:pPr algn="ctr" eaLnBrk="1" hangingPunct="1">
              <a:spcBef>
                <a:spcPct val="0"/>
              </a:spcBef>
              <a:buFontTx/>
              <a:buNone/>
            </a:pPr>
            <a:r>
              <a:rPr lang="it-IT" altLang="en-US" sz="2400" b="1">
                <a:solidFill>
                  <a:srgbClr val="194B19"/>
                </a:solidFill>
              </a:rPr>
              <a:t>(</a:t>
            </a:r>
            <a:r>
              <a:rPr lang="it-IT" altLang="en-US" sz="2400" b="1">
                <a:solidFill>
                  <a:srgbClr val="57AC02"/>
                </a:solidFill>
              </a:rPr>
              <a:t>urea</a:t>
            </a:r>
            <a:r>
              <a:rPr lang="it-IT" altLang="en-US" sz="2400" b="1">
                <a:solidFill>
                  <a:srgbClr val="194B19"/>
                </a:solidFill>
              </a:rPr>
              <a:t>) </a:t>
            </a:r>
            <a:r>
              <a:rPr lang="it-IT" altLang="en-US" sz="2400" b="1">
                <a:solidFill>
                  <a:srgbClr val="194B19"/>
                </a:solidFill>
                <a:sym typeface="Wingdings" pitchFamily="2" charset="2"/>
              </a:rPr>
              <a:t> D</a:t>
            </a:r>
            <a:r>
              <a:rPr lang="it-IT" altLang="en-US" sz="2400" b="1">
                <a:solidFill>
                  <a:srgbClr val="194B19"/>
                </a:solidFill>
              </a:rPr>
              <a:t>ENATURAZIONE DELLE PROTEINE</a:t>
            </a:r>
          </a:p>
          <a:p>
            <a:pPr algn="ctr" eaLnBrk="1" hangingPunct="1">
              <a:spcBef>
                <a:spcPct val="0"/>
              </a:spcBef>
              <a:buFontTx/>
              <a:buNone/>
            </a:pPr>
            <a:endParaRPr lang="it-IT" altLang="en-US" sz="2400" b="1">
              <a:solidFill>
                <a:srgbClr val="194B19"/>
              </a:solidFill>
            </a:endParaRPr>
          </a:p>
        </p:txBody>
      </p:sp>
      <p:sp>
        <p:nvSpPr>
          <p:cNvPr id="67587" name="Freccia circolare in giù 2">
            <a:extLst>
              <a:ext uri="{FF2B5EF4-FFF2-40B4-BE49-F238E27FC236}">
                <a16:creationId xmlns:a16="http://schemas.microsoft.com/office/drawing/2014/main" id="{973BA819-16F3-7241-AB54-2C8DE813D89E}"/>
              </a:ext>
            </a:extLst>
          </p:cNvPr>
          <p:cNvSpPr>
            <a:spLocks noChangeArrowheads="1"/>
          </p:cNvSpPr>
          <p:nvPr/>
        </p:nvSpPr>
        <p:spPr bwMode="auto">
          <a:xfrm rot="3236983">
            <a:off x="2108200" y="1693863"/>
            <a:ext cx="792163" cy="541337"/>
          </a:xfrm>
          <a:prstGeom prst="curvedDownArrow">
            <a:avLst>
              <a:gd name="adj1" fmla="val 25073"/>
              <a:gd name="adj2" fmla="val 50140"/>
              <a:gd name="adj3" fmla="val 25000"/>
            </a:avLst>
          </a:prstGeom>
          <a:solidFill>
            <a:srgbClr val="57AC02"/>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67588" name="Immagine 1">
            <a:extLst>
              <a:ext uri="{FF2B5EF4-FFF2-40B4-BE49-F238E27FC236}">
                <a16:creationId xmlns:a16="http://schemas.microsoft.com/office/drawing/2014/main" id="{CF9A2A91-834B-A843-8E0C-57C8032A3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75649">
            <a:off x="200025" y="1295400"/>
            <a:ext cx="2057400" cy="1322388"/>
          </a:xfrm>
          <a:prstGeom prst="rect">
            <a:avLst/>
          </a:prstGeom>
          <a:noFill/>
          <a:ln w="19050">
            <a:solidFill>
              <a:srgbClr val="57AC02"/>
            </a:solidFill>
            <a:prstDash val="dash"/>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tangolo 2">
            <a:extLst>
              <a:ext uri="{FF2B5EF4-FFF2-40B4-BE49-F238E27FC236}">
                <a16:creationId xmlns:a16="http://schemas.microsoft.com/office/drawing/2014/main" id="{A713DC52-5DF4-964F-975C-23AED50E611B}"/>
              </a:ext>
            </a:extLst>
          </p:cNvPr>
          <p:cNvSpPr>
            <a:spLocks noChangeArrowheads="1"/>
          </p:cNvSpPr>
          <p:nvPr/>
        </p:nvSpPr>
        <p:spPr bwMode="auto">
          <a:xfrm>
            <a:off x="0" y="6350"/>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403049"/>
                </a:solidFill>
              </a:rPr>
              <a:t>Esperimento di Anfinsen (1973) - </a:t>
            </a:r>
            <a:r>
              <a:rPr lang="it-IT" altLang="en-US" sz="2400" b="1">
                <a:solidFill>
                  <a:srgbClr val="FF0000"/>
                </a:solidFill>
              </a:rPr>
              <a:t>La sequenza primaria di una proteina ne determina la struttura</a:t>
            </a:r>
            <a:r>
              <a:rPr lang="it-IT" altLang="en-US" sz="2400" b="1">
                <a:solidFill>
                  <a:srgbClr val="403049"/>
                </a:solidFill>
              </a:rPr>
              <a:t>: una prova sperimentale</a:t>
            </a:r>
          </a:p>
        </p:txBody>
      </p:sp>
      <p:pic>
        <p:nvPicPr>
          <p:cNvPr id="68610" name="Immagine 1">
            <a:extLst>
              <a:ext uri="{FF2B5EF4-FFF2-40B4-BE49-F238E27FC236}">
                <a16:creationId xmlns:a16="http://schemas.microsoft.com/office/drawing/2014/main" id="{964C81CC-2EC7-3D4C-832F-05EB2441C71D}"/>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a:extLst>
              <a:ext uri="{FF2B5EF4-FFF2-40B4-BE49-F238E27FC236}">
                <a16:creationId xmlns:a16="http://schemas.microsoft.com/office/drawing/2014/main" id="{C45A2A40-4A74-194D-BE84-73A1705190D2}"/>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3">
            <a:extLst>
              <a:ext uri="{FF2B5EF4-FFF2-40B4-BE49-F238E27FC236}">
                <a16:creationId xmlns:a16="http://schemas.microsoft.com/office/drawing/2014/main" id="{18F70605-9117-AB47-9DA3-F7B20F98586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57AC02"/>
                </a:solidFill>
              </a:rPr>
              <a:t>L’informazione contenuta nella sequenza è sufficiente a determinare il ripiegamento e la funzione della proteina</a:t>
            </a:r>
          </a:p>
          <a:p>
            <a:pPr eaLnBrk="1" hangingPunct="1">
              <a:spcBef>
                <a:spcPct val="0"/>
              </a:spcBef>
              <a:buFontTx/>
              <a:buNone/>
            </a:pPr>
            <a:r>
              <a:rPr lang="it-IT" altLang="en-US" sz="2000">
                <a:sym typeface="Wingdings" pitchFamily="2" charset="2"/>
              </a:rPr>
              <a:t> </a:t>
            </a:r>
            <a:r>
              <a:rPr lang="it-IT" altLang="en-US" sz="2000" b="1">
                <a:sym typeface="Wingdings" pitchFamily="2" charset="2"/>
              </a:rPr>
              <a:t>Ipotesi termodinamica</a:t>
            </a:r>
            <a:r>
              <a:rPr lang="it-IT" altLang="en-US" sz="2000">
                <a:sym typeface="Wingdings" pitchFamily="2" charset="2"/>
              </a:rPr>
              <a:t>: la struttura nativa di una proteina corrisponde alla struttura globale termodinamicamente più stabile</a:t>
            </a:r>
            <a:endParaRPr lang="en-US" altLang="en-US" sz="2000"/>
          </a:p>
        </p:txBody>
      </p:sp>
      <p:sp>
        <p:nvSpPr>
          <p:cNvPr id="68613" name="CasellaDiTesto 2">
            <a:extLst>
              <a:ext uri="{FF2B5EF4-FFF2-40B4-BE49-F238E27FC236}">
                <a16:creationId xmlns:a16="http://schemas.microsoft.com/office/drawing/2014/main" id="{438A40A4-C0BF-A849-9DEE-9B58D862A74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i="1">
                <a:solidFill>
                  <a:srgbClr val="57AC02"/>
                </a:solidFill>
              </a:rPr>
              <a:t>RNAse 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BFF9B678-6AC1-A749-A5DE-449606DEC45E}"/>
              </a:ext>
            </a:extLst>
          </p:cNvPr>
          <p:cNvSpPr>
            <a:spLocks noChangeArrowheads="1"/>
          </p:cNvSpPr>
          <p:nvPr/>
        </p:nvSpPr>
        <p:spPr bwMode="auto">
          <a:xfrm>
            <a:off x="107950" y="1125538"/>
            <a:ext cx="57594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sequenza primaria di una proteina determina la FORMA che essa assume nello spazio 3D.</a:t>
            </a:r>
          </a:p>
          <a:p>
            <a:pPr lvl="1" eaLnBrk="1" hangingPunct="1">
              <a:spcBef>
                <a:spcPct val="0"/>
              </a:spcBef>
              <a:buFontTx/>
              <a:buChar char="•"/>
            </a:pPr>
            <a:r>
              <a:rPr lang="it-IT" altLang="en-US" sz="1600">
                <a:solidFill>
                  <a:srgbClr val="C00000"/>
                </a:solidFill>
              </a:rPr>
              <a:t> eccezioni:</a:t>
            </a:r>
          </a:p>
          <a:p>
            <a:pPr lvl="2" eaLnBrk="1" hangingPunct="1">
              <a:spcBef>
                <a:spcPct val="0"/>
              </a:spcBef>
            </a:pPr>
            <a:r>
              <a:rPr lang="it-IT" altLang="en-US" sz="1600">
                <a:solidFill>
                  <a:srgbClr val="C00000"/>
                </a:solidFill>
              </a:rPr>
              <a:t> denaturazione;</a:t>
            </a:r>
          </a:p>
          <a:p>
            <a:pPr lvl="2" eaLnBrk="1" hangingPunct="1">
              <a:spcBef>
                <a:spcPct val="0"/>
              </a:spcBef>
            </a:pPr>
            <a:r>
              <a:rPr lang="it-IT" altLang="en-US" sz="1600">
                <a:solidFill>
                  <a:srgbClr val="C00000"/>
                </a:solidFill>
              </a:rPr>
              <a:t> chaperones;</a:t>
            </a:r>
          </a:p>
          <a:p>
            <a:pPr lvl="2" eaLnBrk="1" hangingPunct="1">
              <a:spcBef>
                <a:spcPct val="0"/>
              </a:spcBef>
            </a:pPr>
            <a:r>
              <a:rPr lang="it-IT" altLang="en-US" sz="1600">
                <a:solidFill>
                  <a:srgbClr val="C00000"/>
                </a:solidFill>
              </a:rPr>
              <a:t> conformazioni multiple.</a:t>
            </a:r>
          </a:p>
          <a:p>
            <a:pPr lvl="2" eaLnBrk="1" hangingPunct="1">
              <a:spcBef>
                <a:spcPct val="0"/>
              </a:spcBef>
              <a:buFontTx/>
              <a:buNone/>
            </a:pPr>
            <a:endParaRPr lang="it-IT" altLang="en-US" sz="1600">
              <a:solidFill>
                <a:srgbClr val="C00000"/>
              </a:solidFill>
            </a:endParaRPr>
          </a:p>
          <a:p>
            <a:pPr eaLnBrk="1" hangingPunct="1">
              <a:spcBef>
                <a:spcPct val="0"/>
              </a:spcBef>
            </a:pPr>
            <a:r>
              <a:rPr lang="it-IT" altLang="en-US" sz="2200"/>
              <a:t> Dalla forma delle superfici esposte e dalle caratteristiche chimiche di queste dipendono le proprietà</a:t>
            </a:r>
            <a:r>
              <a:rPr lang="it-IT" altLang="ja-JP" sz="2200"/>
              <a:t> funzionali dalle proteine, la loro capacità di legare specifici ligandi, catalizzare una reazione biochimica, …</a:t>
            </a:r>
          </a:p>
          <a:p>
            <a:pPr eaLnBrk="1" hangingPunct="1">
              <a:spcBef>
                <a:spcPct val="0"/>
              </a:spcBef>
              <a:buFontTx/>
              <a:buNone/>
            </a:pPr>
            <a:endParaRPr lang="it-IT" altLang="en-US" sz="2200"/>
          </a:p>
          <a:p>
            <a:pPr eaLnBrk="1" hangingPunct="1">
              <a:spcBef>
                <a:spcPct val="0"/>
              </a:spcBef>
            </a:pPr>
            <a:r>
              <a:rPr lang="it-IT" altLang="en-US" sz="2200"/>
              <a:t> La struttura 3D delle proteine può</a:t>
            </a:r>
            <a:r>
              <a:rPr lang="it-IT" altLang="ja-JP" sz="2200"/>
              <a:t> essere determinata sperimentalmente oppure predetta a partire dalla sequenza amminocidica.</a:t>
            </a:r>
            <a:endParaRPr lang="it-IT" altLang="en-US" sz="2200"/>
          </a:p>
        </p:txBody>
      </p:sp>
      <p:sp>
        <p:nvSpPr>
          <p:cNvPr id="69634" name="Rectangle 5">
            <a:extLst>
              <a:ext uri="{FF2B5EF4-FFF2-40B4-BE49-F238E27FC236}">
                <a16:creationId xmlns:a16="http://schemas.microsoft.com/office/drawing/2014/main" id="{99F80D44-1C46-0B43-86F7-CBBE84E11E7A}"/>
              </a:ext>
            </a:extLst>
          </p:cNvPr>
          <p:cNvSpPr>
            <a:spLocks noChangeArrowheads="1"/>
          </p:cNvSpPr>
          <p:nvPr/>
        </p:nvSpPr>
        <p:spPr bwMode="auto">
          <a:xfrm>
            <a:off x="0" y="666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C00000"/>
                </a:solidFill>
              </a:rPr>
              <a:t>Sequence Determines Structure, Structure Determines Function</a:t>
            </a:r>
          </a:p>
        </p:txBody>
      </p:sp>
      <p:pic>
        <p:nvPicPr>
          <p:cNvPr id="69635" name="Picture 7">
            <a:extLst>
              <a:ext uri="{FF2B5EF4-FFF2-40B4-BE49-F238E27FC236}">
                <a16:creationId xmlns:a16="http://schemas.microsoft.com/office/drawing/2014/main" id="{E464D04A-67B0-2E45-A4E7-BD9F4E9AB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88" y="1339850"/>
            <a:ext cx="34274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9636" name="Rectangle 3">
            <a:extLst>
              <a:ext uri="{FF2B5EF4-FFF2-40B4-BE49-F238E27FC236}">
                <a16:creationId xmlns:a16="http://schemas.microsoft.com/office/drawing/2014/main" id="{C6E6EB8C-A2D9-2645-B6C3-85303747E578}"/>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43667DFA-6537-D14E-B239-F3AD45710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52513"/>
            <a:ext cx="90360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4">
            <a:extLst>
              <a:ext uri="{FF2B5EF4-FFF2-40B4-BE49-F238E27FC236}">
                <a16:creationId xmlns:a16="http://schemas.microsoft.com/office/drawing/2014/main" id="{C9D61DC0-B9FB-B948-86A1-FCAC61514535}"/>
              </a:ext>
            </a:extLst>
          </p:cNvPr>
          <p:cNvSpPr>
            <a:spLocks noChangeArrowheads="1"/>
          </p:cNvSpPr>
          <p:nvPr/>
        </p:nvSpPr>
        <p:spPr bwMode="auto">
          <a:xfrm>
            <a:off x="152400" y="1524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PROTEINE CHAPERON</a:t>
            </a:r>
          </a:p>
          <a:p>
            <a:pPr algn="ctr" eaLnBrk="1" hangingPunct="1">
              <a:spcBef>
                <a:spcPct val="0"/>
              </a:spcBef>
              <a:buFontTx/>
              <a:buNone/>
            </a:pPr>
            <a:r>
              <a:rPr lang="it-IT" altLang="en-US" sz="2400" b="1">
                <a:solidFill>
                  <a:srgbClr val="194B19"/>
                </a:solidFill>
              </a:rPr>
              <a:t>aiutano il corretto ripiegamento di proteine</a:t>
            </a:r>
          </a:p>
          <a:p>
            <a:pPr eaLnBrk="1" hangingPunct="1">
              <a:spcBef>
                <a:spcPct val="0"/>
              </a:spcBef>
              <a:buFontTx/>
              <a:buNone/>
            </a:pPr>
            <a:endParaRPr lang="it-IT" altLang="en-US" sz="2400" b="1">
              <a:solidFill>
                <a:srgbClr val="194B19"/>
              </a:solidFill>
            </a:endParaRPr>
          </a:p>
        </p:txBody>
      </p:sp>
      <p:pic>
        <p:nvPicPr>
          <p:cNvPr id="70659" name="Immagine 2">
            <a:extLst>
              <a:ext uri="{FF2B5EF4-FFF2-40B4-BE49-F238E27FC236}">
                <a16:creationId xmlns:a16="http://schemas.microsoft.com/office/drawing/2014/main" id="{BD01AE10-573D-634F-9C28-8373EFC9DE81}"/>
              </a:ext>
            </a:extLst>
          </p:cNvPr>
          <p:cNvPicPr>
            <a:picLocks noChangeAspect="1"/>
          </p:cNvPicPr>
          <p:nvPr/>
        </p:nvPicPr>
        <p:blipFill>
          <a:blip r:embed="rId3">
            <a:extLst>
              <a:ext uri="{28A0092B-C50C-407E-A947-70E740481C1C}">
                <a14:useLocalDpi xmlns:a14="http://schemas.microsoft.com/office/drawing/2010/main" val="0"/>
              </a:ext>
            </a:extLst>
          </a:blip>
          <a:srcRect t="39665" r="54060" b="30569"/>
          <a:stretch>
            <a:fillRect/>
          </a:stretch>
        </p:blipFill>
        <p:spPr bwMode="auto">
          <a:xfrm>
            <a:off x="1258888" y="4792663"/>
            <a:ext cx="32210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magine 5">
            <a:extLst>
              <a:ext uri="{FF2B5EF4-FFF2-40B4-BE49-F238E27FC236}">
                <a16:creationId xmlns:a16="http://schemas.microsoft.com/office/drawing/2014/main" id="{50FEDE15-17D0-A24F-9D77-259A49C2F569}"/>
              </a:ext>
            </a:extLst>
          </p:cNvPr>
          <p:cNvPicPr>
            <a:picLocks noChangeAspect="1"/>
          </p:cNvPicPr>
          <p:nvPr/>
        </p:nvPicPr>
        <p:blipFill>
          <a:blip r:embed="rId3">
            <a:extLst>
              <a:ext uri="{28A0092B-C50C-407E-A947-70E740481C1C}">
                <a14:useLocalDpi xmlns:a14="http://schemas.microsoft.com/office/drawing/2010/main" val="0"/>
              </a:ext>
            </a:extLst>
          </a:blip>
          <a:srcRect t="69795" r="54060" b="4778"/>
          <a:stretch>
            <a:fillRect/>
          </a:stretch>
        </p:blipFill>
        <p:spPr bwMode="auto">
          <a:xfrm>
            <a:off x="4572000" y="4997450"/>
            <a:ext cx="3221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018E179-5AED-1445-8B15-00D26539A0FF}"/>
              </a:ext>
            </a:extLst>
          </p:cNvPr>
          <p:cNvSpPr>
            <a:spLocks noChangeArrowheads="1"/>
          </p:cNvSpPr>
          <p:nvPr/>
        </p:nvSpPr>
        <p:spPr bwMode="auto">
          <a:xfrm>
            <a:off x="323850" y="1812925"/>
            <a:ext cx="8496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u="sng"/>
              <a:t>  Modificazioni chimiche di singoli amminoacidi </a:t>
            </a:r>
            <a:r>
              <a:rPr lang="it-IT" altLang="en-US" sz="2800"/>
              <a:t>per aggiunta di gruppi chimici (Idrossilazione prolina, fosforilazione serina, ecc.) oppure di molecole più complesse (es. glicosilazione)</a:t>
            </a:r>
          </a:p>
          <a:p>
            <a:pPr eaLnBrk="1" hangingPunct="1">
              <a:spcBef>
                <a:spcPct val="0"/>
              </a:spcBef>
              <a:spcAft>
                <a:spcPts val="600"/>
              </a:spcAft>
            </a:pPr>
            <a:r>
              <a:rPr lang="it-IT" altLang="en-US" sz="2800"/>
              <a:t> </a:t>
            </a:r>
            <a:r>
              <a:rPr lang="it-IT" altLang="en-US" sz="2800" u="sng"/>
              <a:t>Legame con molecole organiche </a:t>
            </a:r>
            <a:r>
              <a:rPr lang="it-IT" altLang="en-US" sz="2800"/>
              <a:t>(ad es. gruppi prostetici)</a:t>
            </a:r>
          </a:p>
          <a:p>
            <a:pPr eaLnBrk="1" hangingPunct="1">
              <a:spcBef>
                <a:spcPct val="0"/>
              </a:spcBef>
              <a:spcAft>
                <a:spcPts val="600"/>
              </a:spcAft>
            </a:pPr>
            <a:r>
              <a:rPr lang="it-IT" altLang="en-US" sz="2800"/>
              <a:t> </a:t>
            </a:r>
            <a:r>
              <a:rPr lang="it-IT" altLang="en-US" sz="2800" u="sng"/>
              <a:t>Taglio proteolitico </a:t>
            </a:r>
            <a:r>
              <a:rPr lang="it-IT" altLang="en-US" sz="2800"/>
              <a:t>di parti della catena (rimozione segnali di localizzazione, attivazione)</a:t>
            </a:r>
          </a:p>
        </p:txBody>
      </p:sp>
      <p:sp>
        <p:nvSpPr>
          <p:cNvPr id="71682" name="Rectangle 3">
            <a:extLst>
              <a:ext uri="{FF2B5EF4-FFF2-40B4-BE49-F238E27FC236}">
                <a16:creationId xmlns:a16="http://schemas.microsoft.com/office/drawing/2014/main" id="{E660D08C-52E1-D344-B3FA-5166B0A22A9B}"/>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3" name="AutoShape 67">
            <a:extLst>
              <a:ext uri="{FF2B5EF4-FFF2-40B4-BE49-F238E27FC236}">
                <a16:creationId xmlns:a16="http://schemas.microsoft.com/office/drawing/2014/main" id="{B4F1AA80-2326-0B46-9136-9FF1E8D2D329}"/>
              </a:ext>
            </a:extLst>
          </p:cNvPr>
          <p:cNvCxnSpPr>
            <a:cxnSpLocks noChangeShapeType="1"/>
          </p:cNvCxnSpPr>
          <p:nvPr/>
        </p:nvCxnSpPr>
        <p:spPr bwMode="auto">
          <a:xfrm>
            <a:off x="48609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34" name="AutoShape 69">
            <a:extLst>
              <a:ext uri="{FF2B5EF4-FFF2-40B4-BE49-F238E27FC236}">
                <a16:creationId xmlns:a16="http://schemas.microsoft.com/office/drawing/2014/main" id="{AEAAB615-F661-C547-B780-6FD0E7F0705F}"/>
              </a:ext>
            </a:extLst>
          </p:cNvPr>
          <p:cNvCxnSpPr>
            <a:cxnSpLocks noChangeShapeType="1"/>
          </p:cNvCxnSpPr>
          <p:nvPr/>
        </p:nvCxnSpPr>
        <p:spPr bwMode="auto">
          <a:xfrm>
            <a:off x="53657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35" name="Text Box 4">
            <a:extLst>
              <a:ext uri="{FF2B5EF4-FFF2-40B4-BE49-F238E27FC236}">
                <a16:creationId xmlns:a16="http://schemas.microsoft.com/office/drawing/2014/main" id="{712EE6BE-A8D7-FF43-9904-905FCE47C730}"/>
              </a:ext>
            </a:extLst>
          </p:cNvPr>
          <p:cNvSpPr txBox="1">
            <a:spLocks noChangeArrowheads="1"/>
          </p:cNvSpPr>
          <p:nvPr/>
        </p:nvSpPr>
        <p:spPr bwMode="auto">
          <a:xfrm>
            <a:off x="179388" y="1484313"/>
            <a:ext cx="684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400"/>
          </a:p>
        </p:txBody>
      </p:sp>
      <p:sp>
        <p:nvSpPr>
          <p:cNvPr id="18436" name="Text Box 5">
            <a:extLst>
              <a:ext uri="{FF2B5EF4-FFF2-40B4-BE49-F238E27FC236}">
                <a16:creationId xmlns:a16="http://schemas.microsoft.com/office/drawing/2014/main" id="{B7DC4C7D-006F-B144-8DDB-9003C12334B0}"/>
              </a:ext>
            </a:extLst>
          </p:cNvPr>
          <p:cNvSpPr txBox="1">
            <a:spLocks noChangeArrowheads="1"/>
          </p:cNvSpPr>
          <p:nvPr/>
        </p:nvSpPr>
        <p:spPr bwMode="auto">
          <a:xfrm>
            <a:off x="107950" y="-36513"/>
            <a:ext cx="8964613" cy="48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0066"/>
              </a:buClr>
              <a:buFontTx/>
              <a:buNone/>
            </a:pPr>
            <a:r>
              <a:rPr lang="it-IT" altLang="en-US" sz="4000" b="1">
                <a:solidFill>
                  <a:srgbClr val="194B19"/>
                </a:solidFill>
              </a:rPr>
              <a:t>MACROMOLECOLE</a:t>
            </a:r>
            <a:r>
              <a:rPr lang="it-IT" altLang="en-US" sz="1800"/>
              <a:t> </a:t>
            </a:r>
          </a:p>
          <a:p>
            <a:pPr eaLnBrk="1" hangingPunct="1">
              <a:spcBef>
                <a:spcPct val="0"/>
              </a:spcBef>
              <a:buClr>
                <a:srgbClr val="FF0066"/>
              </a:buClr>
            </a:pPr>
            <a:r>
              <a:rPr lang="it-IT" altLang="en-US" sz="2200"/>
              <a:t> Le macromolecole sono polimeri di grandi dimensioni (PM&gt;1000 Da)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I polimeri si formano a partire da serie di molecole più</a:t>
            </a:r>
            <a:r>
              <a:rPr lang="it-IT" altLang="ja-JP" sz="2200"/>
              <a:t> piccole (monomeri) legate covalentemente</a:t>
            </a:r>
          </a:p>
          <a:p>
            <a:pPr eaLnBrk="1" hangingPunct="1">
              <a:spcBef>
                <a:spcPct val="50000"/>
              </a:spcBef>
              <a:buClr>
                <a:srgbClr val="FF0066"/>
              </a:buClr>
            </a:pPr>
            <a:r>
              <a:rPr lang="it-IT" altLang="en-US" sz="2200"/>
              <a:t> I monomeri costituenti un polimero possono essere tutti uguali oppure diversi, ma con simile struttura chimica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Le macromolecole svolgono funzioni strutturali, di deposito d’</a:t>
            </a:r>
            <a:r>
              <a:rPr lang="it-IT" altLang="ja-JP" sz="2200"/>
              <a:t>energia, catalisi, trasporto, difesa, regolazione, movimento e deposito d’informazione</a:t>
            </a:r>
            <a:endParaRPr lang="it-IT" altLang="en-US" sz="2200"/>
          </a:p>
        </p:txBody>
      </p:sp>
      <p:graphicFrame>
        <p:nvGraphicFramePr>
          <p:cNvPr id="537760" name="Group 160">
            <a:extLst>
              <a:ext uri="{FF2B5EF4-FFF2-40B4-BE49-F238E27FC236}">
                <a16:creationId xmlns:a16="http://schemas.microsoft.com/office/drawing/2014/main" id="{DC32788F-25A3-BD47-B218-4DB8F4374276}"/>
              </a:ext>
            </a:extLst>
          </p:cNvPr>
          <p:cNvGraphicFramePr>
            <a:graphicFrameLocks noGrp="1"/>
          </p:cNvGraphicFramePr>
          <p:nvPr/>
        </p:nvGraphicFramePr>
        <p:xfrm>
          <a:off x="322263" y="4837113"/>
          <a:ext cx="8497887" cy="1981200"/>
        </p:xfrm>
        <a:graphic>
          <a:graphicData uri="http://schemas.openxmlformats.org/drawingml/2006/table">
            <a:tbl>
              <a:tblPr/>
              <a:tblGrid>
                <a:gridCol w="208915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887787">
                  <a:extLst>
                    <a:ext uri="{9D8B030D-6E8A-4147-A177-3AD203B41FA5}">
                      <a16:colId xmlns:a16="http://schemas.microsoft.com/office/drawing/2014/main" val="20002"/>
                    </a:ext>
                  </a:extLst>
                </a:gridCol>
              </a:tblGrid>
              <a:tr h="3746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Costituzione delle macromolecole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Monomero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Polimero semplice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Macromolecola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extLst>
                  <a:ext uri="{0D108BD9-81ED-4DB2-BD59-A6C34878D82A}">
                    <a16:rowId xmlns:a16="http://schemas.microsoft.com/office/drawing/2014/main" val="10001"/>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Amminoacido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Polipeptide (proteina)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2"/>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Nucleotide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Oligonucleotide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Acido Nucleico (DNA, RNA)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3"/>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Monosaccaride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Oligosaccaride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Polisaccaride (carboidrato)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4"/>
                  </a:ext>
                </a:extLst>
              </a:tr>
            </a:tbl>
          </a:graphicData>
        </a:graphic>
      </p:graphicFrame>
      <p:sp>
        <p:nvSpPr>
          <p:cNvPr id="18461" name="Oval 68">
            <a:extLst>
              <a:ext uri="{FF2B5EF4-FFF2-40B4-BE49-F238E27FC236}">
                <a16:creationId xmlns:a16="http://schemas.microsoft.com/office/drawing/2014/main" id="{AB912AF0-0FAB-F644-ADEB-F077BCCA4835}"/>
              </a:ext>
            </a:extLst>
          </p:cNvPr>
          <p:cNvSpPr>
            <a:spLocks noChangeArrowheads="1"/>
          </p:cNvSpPr>
          <p:nvPr/>
        </p:nvSpPr>
        <p:spPr bwMode="auto">
          <a:xfrm>
            <a:off x="50053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2" name="AutoShape 70">
            <a:extLst>
              <a:ext uri="{FF2B5EF4-FFF2-40B4-BE49-F238E27FC236}">
                <a16:creationId xmlns:a16="http://schemas.microsoft.com/office/drawing/2014/main" id="{9BB59D0C-88A7-1941-A1C9-125208689373}"/>
              </a:ext>
            </a:extLst>
          </p:cNvPr>
          <p:cNvCxnSpPr>
            <a:cxnSpLocks noChangeShapeType="1"/>
          </p:cNvCxnSpPr>
          <p:nvPr/>
        </p:nvCxnSpPr>
        <p:spPr bwMode="auto">
          <a:xfrm>
            <a:off x="58689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3" name="AutoShape 71">
            <a:extLst>
              <a:ext uri="{FF2B5EF4-FFF2-40B4-BE49-F238E27FC236}">
                <a16:creationId xmlns:a16="http://schemas.microsoft.com/office/drawing/2014/main" id="{7939016F-0EFF-2546-8145-3BF527644C0A}"/>
              </a:ext>
            </a:extLst>
          </p:cNvPr>
          <p:cNvCxnSpPr>
            <a:cxnSpLocks noChangeShapeType="1"/>
          </p:cNvCxnSpPr>
          <p:nvPr/>
        </p:nvCxnSpPr>
        <p:spPr bwMode="auto">
          <a:xfrm>
            <a:off x="63738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4" name="Oval 72">
            <a:extLst>
              <a:ext uri="{FF2B5EF4-FFF2-40B4-BE49-F238E27FC236}">
                <a16:creationId xmlns:a16="http://schemas.microsoft.com/office/drawing/2014/main" id="{239B9E43-3250-F343-9AA2-9D79D538A12F}"/>
              </a:ext>
            </a:extLst>
          </p:cNvPr>
          <p:cNvSpPr>
            <a:spLocks noChangeArrowheads="1"/>
          </p:cNvSpPr>
          <p:nvPr/>
        </p:nvSpPr>
        <p:spPr bwMode="auto">
          <a:xfrm>
            <a:off x="55086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5" name="Oval 73">
            <a:extLst>
              <a:ext uri="{FF2B5EF4-FFF2-40B4-BE49-F238E27FC236}">
                <a16:creationId xmlns:a16="http://schemas.microsoft.com/office/drawing/2014/main" id="{343C2F88-3A7C-5641-99C7-15F673254647}"/>
              </a:ext>
            </a:extLst>
          </p:cNvPr>
          <p:cNvSpPr>
            <a:spLocks noChangeArrowheads="1"/>
          </p:cNvSpPr>
          <p:nvPr/>
        </p:nvSpPr>
        <p:spPr bwMode="auto">
          <a:xfrm>
            <a:off x="60134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6" name="AutoShape 74">
            <a:extLst>
              <a:ext uri="{FF2B5EF4-FFF2-40B4-BE49-F238E27FC236}">
                <a16:creationId xmlns:a16="http://schemas.microsoft.com/office/drawing/2014/main" id="{62A14473-8853-6F4E-9218-37DCD9DB2E89}"/>
              </a:ext>
            </a:extLst>
          </p:cNvPr>
          <p:cNvCxnSpPr>
            <a:cxnSpLocks noChangeShapeType="1"/>
          </p:cNvCxnSpPr>
          <p:nvPr/>
        </p:nvCxnSpPr>
        <p:spPr bwMode="auto">
          <a:xfrm>
            <a:off x="68770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7" name="AutoShape 75">
            <a:extLst>
              <a:ext uri="{FF2B5EF4-FFF2-40B4-BE49-F238E27FC236}">
                <a16:creationId xmlns:a16="http://schemas.microsoft.com/office/drawing/2014/main" id="{D382E943-28D4-CD4D-BDC3-009C67914A0E}"/>
              </a:ext>
            </a:extLst>
          </p:cNvPr>
          <p:cNvCxnSpPr>
            <a:cxnSpLocks noChangeShapeType="1"/>
          </p:cNvCxnSpPr>
          <p:nvPr/>
        </p:nvCxnSpPr>
        <p:spPr bwMode="auto">
          <a:xfrm>
            <a:off x="738187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8" name="Oval 76">
            <a:extLst>
              <a:ext uri="{FF2B5EF4-FFF2-40B4-BE49-F238E27FC236}">
                <a16:creationId xmlns:a16="http://schemas.microsoft.com/office/drawing/2014/main" id="{25C90A30-4681-FA48-8C0A-3EED11952023}"/>
              </a:ext>
            </a:extLst>
          </p:cNvPr>
          <p:cNvSpPr>
            <a:spLocks noChangeArrowheads="1"/>
          </p:cNvSpPr>
          <p:nvPr/>
        </p:nvSpPr>
        <p:spPr bwMode="auto">
          <a:xfrm>
            <a:off x="65166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9" name="Oval 77">
            <a:extLst>
              <a:ext uri="{FF2B5EF4-FFF2-40B4-BE49-F238E27FC236}">
                <a16:creationId xmlns:a16="http://schemas.microsoft.com/office/drawing/2014/main" id="{8A3B2218-87A2-F748-9128-9E704B06194D}"/>
              </a:ext>
            </a:extLst>
          </p:cNvPr>
          <p:cNvSpPr>
            <a:spLocks noChangeArrowheads="1"/>
          </p:cNvSpPr>
          <p:nvPr/>
        </p:nvSpPr>
        <p:spPr bwMode="auto">
          <a:xfrm>
            <a:off x="702151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0" name="AutoShape 78">
            <a:extLst>
              <a:ext uri="{FF2B5EF4-FFF2-40B4-BE49-F238E27FC236}">
                <a16:creationId xmlns:a16="http://schemas.microsoft.com/office/drawing/2014/main" id="{802B03D7-8B88-B844-90C5-2350C2C74C3B}"/>
              </a:ext>
            </a:extLst>
          </p:cNvPr>
          <p:cNvCxnSpPr>
            <a:cxnSpLocks noChangeShapeType="1"/>
          </p:cNvCxnSpPr>
          <p:nvPr/>
        </p:nvCxnSpPr>
        <p:spPr bwMode="auto">
          <a:xfrm>
            <a:off x="78851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1" name="Oval 80">
            <a:extLst>
              <a:ext uri="{FF2B5EF4-FFF2-40B4-BE49-F238E27FC236}">
                <a16:creationId xmlns:a16="http://schemas.microsoft.com/office/drawing/2014/main" id="{204B7F2E-0F68-4148-9D26-296728DFB821}"/>
              </a:ext>
            </a:extLst>
          </p:cNvPr>
          <p:cNvSpPr>
            <a:spLocks noChangeArrowheads="1"/>
          </p:cNvSpPr>
          <p:nvPr/>
        </p:nvSpPr>
        <p:spPr bwMode="auto">
          <a:xfrm>
            <a:off x="75247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2" name="Oval 81">
            <a:extLst>
              <a:ext uri="{FF2B5EF4-FFF2-40B4-BE49-F238E27FC236}">
                <a16:creationId xmlns:a16="http://schemas.microsoft.com/office/drawing/2014/main" id="{B8CBF61F-470F-2948-B97E-F33D90A574F4}"/>
              </a:ext>
            </a:extLst>
          </p:cNvPr>
          <p:cNvSpPr>
            <a:spLocks noChangeArrowheads="1"/>
          </p:cNvSpPr>
          <p:nvPr/>
        </p:nvSpPr>
        <p:spPr bwMode="auto">
          <a:xfrm>
            <a:off x="802957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3" name="AutoShape 90">
            <a:extLst>
              <a:ext uri="{FF2B5EF4-FFF2-40B4-BE49-F238E27FC236}">
                <a16:creationId xmlns:a16="http://schemas.microsoft.com/office/drawing/2014/main" id="{85A8803A-BBE9-9543-AE91-EFA13FC3DB2F}"/>
              </a:ext>
            </a:extLst>
          </p:cNvPr>
          <p:cNvCxnSpPr>
            <a:cxnSpLocks noChangeShapeType="1"/>
          </p:cNvCxnSpPr>
          <p:nvPr/>
        </p:nvCxnSpPr>
        <p:spPr bwMode="auto">
          <a:xfrm>
            <a:off x="284480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4" name="AutoShape 91">
            <a:extLst>
              <a:ext uri="{FF2B5EF4-FFF2-40B4-BE49-F238E27FC236}">
                <a16:creationId xmlns:a16="http://schemas.microsoft.com/office/drawing/2014/main" id="{B600386A-3A38-8C40-A257-EDE216D8FFCF}"/>
              </a:ext>
            </a:extLst>
          </p:cNvPr>
          <p:cNvCxnSpPr>
            <a:cxnSpLocks noChangeShapeType="1"/>
          </p:cNvCxnSpPr>
          <p:nvPr/>
        </p:nvCxnSpPr>
        <p:spPr bwMode="auto">
          <a:xfrm>
            <a:off x="33496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5" name="Oval 92">
            <a:extLst>
              <a:ext uri="{FF2B5EF4-FFF2-40B4-BE49-F238E27FC236}">
                <a16:creationId xmlns:a16="http://schemas.microsoft.com/office/drawing/2014/main" id="{F4296296-13D6-054D-A1E2-FA654E1B4DC3}"/>
              </a:ext>
            </a:extLst>
          </p:cNvPr>
          <p:cNvSpPr>
            <a:spLocks noChangeArrowheads="1"/>
          </p:cNvSpPr>
          <p:nvPr/>
        </p:nvSpPr>
        <p:spPr bwMode="auto">
          <a:xfrm>
            <a:off x="248443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6" name="Oval 93">
            <a:extLst>
              <a:ext uri="{FF2B5EF4-FFF2-40B4-BE49-F238E27FC236}">
                <a16:creationId xmlns:a16="http://schemas.microsoft.com/office/drawing/2014/main" id="{696B30C7-FE1D-7A43-9DE9-41B75D42FD9F}"/>
              </a:ext>
            </a:extLst>
          </p:cNvPr>
          <p:cNvSpPr>
            <a:spLocks noChangeArrowheads="1"/>
          </p:cNvSpPr>
          <p:nvPr/>
        </p:nvSpPr>
        <p:spPr bwMode="auto">
          <a:xfrm>
            <a:off x="29892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7" name="AutoShape 94">
            <a:extLst>
              <a:ext uri="{FF2B5EF4-FFF2-40B4-BE49-F238E27FC236}">
                <a16:creationId xmlns:a16="http://schemas.microsoft.com/office/drawing/2014/main" id="{B4415383-E405-034F-AFD3-0CBEB8C58108}"/>
              </a:ext>
            </a:extLst>
          </p:cNvPr>
          <p:cNvCxnSpPr>
            <a:cxnSpLocks noChangeShapeType="1"/>
          </p:cNvCxnSpPr>
          <p:nvPr/>
        </p:nvCxnSpPr>
        <p:spPr bwMode="auto">
          <a:xfrm>
            <a:off x="385286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8" name="AutoShape 95">
            <a:extLst>
              <a:ext uri="{FF2B5EF4-FFF2-40B4-BE49-F238E27FC236}">
                <a16:creationId xmlns:a16="http://schemas.microsoft.com/office/drawing/2014/main" id="{B21042B0-AEF3-3A45-8213-F070CCE0301C}"/>
              </a:ext>
            </a:extLst>
          </p:cNvPr>
          <p:cNvCxnSpPr>
            <a:cxnSpLocks noChangeShapeType="1"/>
          </p:cNvCxnSpPr>
          <p:nvPr/>
        </p:nvCxnSpPr>
        <p:spPr bwMode="auto">
          <a:xfrm>
            <a:off x="43576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9" name="Oval 96">
            <a:extLst>
              <a:ext uri="{FF2B5EF4-FFF2-40B4-BE49-F238E27FC236}">
                <a16:creationId xmlns:a16="http://schemas.microsoft.com/office/drawing/2014/main" id="{1465347C-D359-A942-A0F4-AAF7F1176FEC}"/>
              </a:ext>
            </a:extLst>
          </p:cNvPr>
          <p:cNvSpPr>
            <a:spLocks noChangeArrowheads="1"/>
          </p:cNvSpPr>
          <p:nvPr/>
        </p:nvSpPr>
        <p:spPr bwMode="auto">
          <a:xfrm>
            <a:off x="349250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0" name="Oval 97">
            <a:extLst>
              <a:ext uri="{FF2B5EF4-FFF2-40B4-BE49-F238E27FC236}">
                <a16:creationId xmlns:a16="http://schemas.microsoft.com/office/drawing/2014/main" id="{2A702682-6102-2745-931A-228566075261}"/>
              </a:ext>
            </a:extLst>
          </p:cNvPr>
          <p:cNvSpPr>
            <a:spLocks noChangeArrowheads="1"/>
          </p:cNvSpPr>
          <p:nvPr/>
        </p:nvSpPr>
        <p:spPr bwMode="auto">
          <a:xfrm>
            <a:off x="39973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81" name="AutoShape 99">
            <a:extLst>
              <a:ext uri="{FF2B5EF4-FFF2-40B4-BE49-F238E27FC236}">
                <a16:creationId xmlns:a16="http://schemas.microsoft.com/office/drawing/2014/main" id="{1E1D6635-24B1-1847-971D-1267FE192837}"/>
              </a:ext>
            </a:extLst>
          </p:cNvPr>
          <p:cNvCxnSpPr>
            <a:cxnSpLocks noChangeShapeType="1"/>
          </p:cNvCxnSpPr>
          <p:nvPr/>
        </p:nvCxnSpPr>
        <p:spPr bwMode="auto">
          <a:xfrm>
            <a:off x="7885113" y="2166938"/>
            <a:ext cx="215900" cy="144462"/>
          </a:xfrm>
          <a:prstGeom prst="curvedConnector3">
            <a:avLst>
              <a:gd name="adj1" fmla="val 50000"/>
            </a:avLst>
          </a:prstGeom>
          <a:noFill/>
          <a:ln w="28575">
            <a:solidFill>
              <a:srgbClr val="CC66FF"/>
            </a:solidFill>
            <a:round/>
            <a:headEnd/>
            <a:tailEnd/>
          </a:ln>
          <a:extLst>
            <a:ext uri="{909E8E84-426E-40DD-AFC4-6F175D3DCCD1}">
              <a14:hiddenFill xmlns:a14="http://schemas.microsoft.com/office/drawing/2010/main">
                <a:noFill/>
              </a14:hiddenFill>
            </a:ext>
          </a:extLst>
        </p:spPr>
      </p:cxnSp>
      <p:sp>
        <p:nvSpPr>
          <p:cNvPr id="18482" name="Oval 101">
            <a:extLst>
              <a:ext uri="{FF2B5EF4-FFF2-40B4-BE49-F238E27FC236}">
                <a16:creationId xmlns:a16="http://schemas.microsoft.com/office/drawing/2014/main" id="{7D2EFE63-5932-7746-870D-5CAB3B31D69A}"/>
              </a:ext>
            </a:extLst>
          </p:cNvPr>
          <p:cNvSpPr>
            <a:spLocks noChangeArrowheads="1"/>
          </p:cNvSpPr>
          <p:nvPr/>
        </p:nvSpPr>
        <p:spPr bwMode="auto">
          <a:xfrm>
            <a:off x="752475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3" name="Oval 102">
            <a:extLst>
              <a:ext uri="{FF2B5EF4-FFF2-40B4-BE49-F238E27FC236}">
                <a16:creationId xmlns:a16="http://schemas.microsoft.com/office/drawing/2014/main" id="{9964C7F6-843F-824C-B25E-652EA4D08FCD}"/>
              </a:ext>
            </a:extLst>
          </p:cNvPr>
          <p:cNvSpPr>
            <a:spLocks noChangeArrowheads="1"/>
          </p:cNvSpPr>
          <p:nvPr/>
        </p:nvSpPr>
        <p:spPr bwMode="auto">
          <a:xfrm>
            <a:off x="802957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4" name="Oval 106">
            <a:extLst>
              <a:ext uri="{FF2B5EF4-FFF2-40B4-BE49-F238E27FC236}">
                <a16:creationId xmlns:a16="http://schemas.microsoft.com/office/drawing/2014/main" id="{D373987D-A334-D445-A71C-B58847B4E26A}"/>
              </a:ext>
            </a:extLst>
          </p:cNvPr>
          <p:cNvSpPr>
            <a:spLocks noChangeArrowheads="1"/>
          </p:cNvSpPr>
          <p:nvPr/>
        </p:nvSpPr>
        <p:spPr bwMode="auto">
          <a:xfrm>
            <a:off x="521970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5" name="Oval 107">
            <a:extLst>
              <a:ext uri="{FF2B5EF4-FFF2-40B4-BE49-F238E27FC236}">
                <a16:creationId xmlns:a16="http://schemas.microsoft.com/office/drawing/2014/main" id="{E9EA7E82-6248-744F-91D4-8368E0943BD0}"/>
              </a:ext>
            </a:extLst>
          </p:cNvPr>
          <p:cNvSpPr>
            <a:spLocks noChangeArrowheads="1"/>
          </p:cNvSpPr>
          <p:nvPr/>
        </p:nvSpPr>
        <p:spPr bwMode="auto">
          <a:xfrm>
            <a:off x="615632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6" name="Text Box 108">
            <a:extLst>
              <a:ext uri="{FF2B5EF4-FFF2-40B4-BE49-F238E27FC236}">
                <a16:creationId xmlns:a16="http://schemas.microsoft.com/office/drawing/2014/main" id="{AB0BC980-A6D3-0F4F-AF4C-2D66320C9DEA}"/>
              </a:ext>
            </a:extLst>
          </p:cNvPr>
          <p:cNvSpPr txBox="1">
            <a:spLocks noChangeArrowheads="1"/>
          </p:cNvSpPr>
          <p:nvPr/>
        </p:nvSpPr>
        <p:spPr bwMode="auto">
          <a:xfrm>
            <a:off x="5724525"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7" name="Text Box 109">
            <a:extLst>
              <a:ext uri="{FF2B5EF4-FFF2-40B4-BE49-F238E27FC236}">
                <a16:creationId xmlns:a16="http://schemas.microsoft.com/office/drawing/2014/main" id="{BB76ADF1-9DDD-3D47-8B36-25F66E65DD1A}"/>
              </a:ext>
            </a:extLst>
          </p:cNvPr>
          <p:cNvSpPr txBox="1">
            <a:spLocks noChangeArrowheads="1"/>
          </p:cNvSpPr>
          <p:nvPr/>
        </p:nvSpPr>
        <p:spPr bwMode="auto">
          <a:xfrm>
            <a:off x="6875463"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8" name="Oval 64">
            <a:extLst>
              <a:ext uri="{FF2B5EF4-FFF2-40B4-BE49-F238E27FC236}">
                <a16:creationId xmlns:a16="http://schemas.microsoft.com/office/drawing/2014/main" id="{C00FDEC2-88A2-B64E-A96A-AD4504B34B4F}"/>
              </a:ext>
            </a:extLst>
          </p:cNvPr>
          <p:cNvSpPr>
            <a:spLocks noChangeArrowheads="1"/>
          </p:cNvSpPr>
          <p:nvPr/>
        </p:nvSpPr>
        <p:spPr bwMode="auto">
          <a:xfrm>
            <a:off x="45005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489" name="Group 133">
            <a:extLst>
              <a:ext uri="{FF2B5EF4-FFF2-40B4-BE49-F238E27FC236}">
                <a16:creationId xmlns:a16="http://schemas.microsoft.com/office/drawing/2014/main" id="{15799FC9-F115-BE43-A933-9A138481A8D2}"/>
              </a:ext>
            </a:extLst>
          </p:cNvPr>
          <p:cNvGrpSpPr>
            <a:grpSpLocks/>
          </p:cNvGrpSpPr>
          <p:nvPr/>
        </p:nvGrpSpPr>
        <p:grpSpPr bwMode="auto">
          <a:xfrm flipV="1">
            <a:off x="4572000" y="3211513"/>
            <a:ext cx="3889375" cy="144462"/>
            <a:chOff x="1565" y="980"/>
            <a:chExt cx="3765" cy="182"/>
          </a:xfrm>
        </p:grpSpPr>
        <p:cxnSp>
          <p:nvCxnSpPr>
            <p:cNvPr id="18514" name="AutoShape 110">
              <a:extLst>
                <a:ext uri="{FF2B5EF4-FFF2-40B4-BE49-F238E27FC236}">
                  <a16:creationId xmlns:a16="http://schemas.microsoft.com/office/drawing/2014/main" id="{1B4A2D08-3E2C-5942-8B72-261F17DD8E45}"/>
                </a:ext>
              </a:extLst>
            </p:cNvPr>
            <p:cNvCxnSpPr>
              <a:cxnSpLocks noChangeShapeType="1"/>
            </p:cNvCxnSpPr>
            <p:nvPr/>
          </p:nvCxnSpPr>
          <p:spPr bwMode="auto">
            <a:xfrm>
              <a:off x="306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5" name="AutoShape 111">
              <a:extLst>
                <a:ext uri="{FF2B5EF4-FFF2-40B4-BE49-F238E27FC236}">
                  <a16:creationId xmlns:a16="http://schemas.microsoft.com/office/drawing/2014/main" id="{7830E792-35FB-6D41-A460-F643759E52E9}"/>
                </a:ext>
              </a:extLst>
            </p:cNvPr>
            <p:cNvCxnSpPr>
              <a:cxnSpLocks noChangeShapeType="1"/>
            </p:cNvCxnSpPr>
            <p:nvPr/>
          </p:nvCxnSpPr>
          <p:spPr bwMode="auto">
            <a:xfrm>
              <a:off x="338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6" name="Oval 112">
              <a:extLst>
                <a:ext uri="{FF2B5EF4-FFF2-40B4-BE49-F238E27FC236}">
                  <a16:creationId xmlns:a16="http://schemas.microsoft.com/office/drawing/2014/main" id="{ECE94802-4C33-0943-8B33-B642840D755A}"/>
                </a:ext>
              </a:extLst>
            </p:cNvPr>
            <p:cNvSpPr>
              <a:spLocks noChangeArrowheads="1"/>
            </p:cNvSpPr>
            <p:nvPr/>
          </p:nvSpPr>
          <p:spPr bwMode="auto">
            <a:xfrm>
              <a:off x="315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17" name="AutoShape 113">
              <a:extLst>
                <a:ext uri="{FF2B5EF4-FFF2-40B4-BE49-F238E27FC236}">
                  <a16:creationId xmlns:a16="http://schemas.microsoft.com/office/drawing/2014/main" id="{89F3B11B-7282-2646-AF42-505C2AEF240C}"/>
                </a:ext>
              </a:extLst>
            </p:cNvPr>
            <p:cNvCxnSpPr>
              <a:cxnSpLocks noChangeShapeType="1"/>
            </p:cNvCxnSpPr>
            <p:nvPr/>
          </p:nvCxnSpPr>
          <p:spPr bwMode="auto">
            <a:xfrm>
              <a:off x="369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8" name="AutoShape 114">
              <a:extLst>
                <a:ext uri="{FF2B5EF4-FFF2-40B4-BE49-F238E27FC236}">
                  <a16:creationId xmlns:a16="http://schemas.microsoft.com/office/drawing/2014/main" id="{949A5C9C-F870-7546-A68F-5717DEDD5FBA}"/>
                </a:ext>
              </a:extLst>
            </p:cNvPr>
            <p:cNvCxnSpPr>
              <a:cxnSpLocks noChangeShapeType="1"/>
            </p:cNvCxnSpPr>
            <p:nvPr/>
          </p:nvCxnSpPr>
          <p:spPr bwMode="auto">
            <a:xfrm>
              <a:off x="401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9" name="Oval 115">
              <a:extLst>
                <a:ext uri="{FF2B5EF4-FFF2-40B4-BE49-F238E27FC236}">
                  <a16:creationId xmlns:a16="http://schemas.microsoft.com/office/drawing/2014/main" id="{9CF25C46-C512-5347-9AD0-B7401C64EAE4}"/>
                </a:ext>
              </a:extLst>
            </p:cNvPr>
            <p:cNvSpPr>
              <a:spLocks noChangeArrowheads="1"/>
            </p:cNvSpPr>
            <p:nvPr/>
          </p:nvSpPr>
          <p:spPr bwMode="auto">
            <a:xfrm>
              <a:off x="347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0" name="Oval 116">
              <a:extLst>
                <a:ext uri="{FF2B5EF4-FFF2-40B4-BE49-F238E27FC236}">
                  <a16:creationId xmlns:a16="http://schemas.microsoft.com/office/drawing/2014/main" id="{DDDDA4E5-E39A-0246-86DA-FC098F7332C2}"/>
                </a:ext>
              </a:extLst>
            </p:cNvPr>
            <p:cNvSpPr>
              <a:spLocks noChangeArrowheads="1"/>
            </p:cNvSpPr>
            <p:nvPr/>
          </p:nvSpPr>
          <p:spPr bwMode="auto">
            <a:xfrm>
              <a:off x="378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1" name="AutoShape 117">
              <a:extLst>
                <a:ext uri="{FF2B5EF4-FFF2-40B4-BE49-F238E27FC236}">
                  <a16:creationId xmlns:a16="http://schemas.microsoft.com/office/drawing/2014/main" id="{1DE5995D-6D92-3847-AC66-0A4970BF512A}"/>
                </a:ext>
              </a:extLst>
            </p:cNvPr>
            <p:cNvCxnSpPr>
              <a:cxnSpLocks noChangeShapeType="1"/>
            </p:cNvCxnSpPr>
            <p:nvPr/>
          </p:nvCxnSpPr>
          <p:spPr bwMode="auto">
            <a:xfrm>
              <a:off x="433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2" name="AutoShape 118">
              <a:extLst>
                <a:ext uri="{FF2B5EF4-FFF2-40B4-BE49-F238E27FC236}">
                  <a16:creationId xmlns:a16="http://schemas.microsoft.com/office/drawing/2014/main" id="{1F18E62A-B1AF-6D4E-8843-46F446C96102}"/>
                </a:ext>
              </a:extLst>
            </p:cNvPr>
            <p:cNvCxnSpPr>
              <a:cxnSpLocks noChangeShapeType="1"/>
            </p:cNvCxnSpPr>
            <p:nvPr/>
          </p:nvCxnSpPr>
          <p:spPr bwMode="auto">
            <a:xfrm>
              <a:off x="465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3" name="Oval 119">
              <a:extLst>
                <a:ext uri="{FF2B5EF4-FFF2-40B4-BE49-F238E27FC236}">
                  <a16:creationId xmlns:a16="http://schemas.microsoft.com/office/drawing/2014/main" id="{973F50D6-0A45-F543-B141-C9FC7DC29CBF}"/>
                </a:ext>
              </a:extLst>
            </p:cNvPr>
            <p:cNvSpPr>
              <a:spLocks noChangeArrowheads="1"/>
            </p:cNvSpPr>
            <p:nvPr/>
          </p:nvSpPr>
          <p:spPr bwMode="auto">
            <a:xfrm>
              <a:off x="410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4" name="Oval 120">
              <a:extLst>
                <a:ext uri="{FF2B5EF4-FFF2-40B4-BE49-F238E27FC236}">
                  <a16:creationId xmlns:a16="http://schemas.microsoft.com/office/drawing/2014/main" id="{B65B467D-5898-CB42-82FD-99503E20B063}"/>
                </a:ext>
              </a:extLst>
            </p:cNvPr>
            <p:cNvSpPr>
              <a:spLocks noChangeArrowheads="1"/>
            </p:cNvSpPr>
            <p:nvPr/>
          </p:nvSpPr>
          <p:spPr bwMode="auto">
            <a:xfrm>
              <a:off x="442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5" name="AutoShape 121">
              <a:extLst>
                <a:ext uri="{FF2B5EF4-FFF2-40B4-BE49-F238E27FC236}">
                  <a16:creationId xmlns:a16="http://schemas.microsoft.com/office/drawing/2014/main" id="{BCA681A5-0A06-E24B-BBC3-1D2548962D94}"/>
                </a:ext>
              </a:extLst>
            </p:cNvPr>
            <p:cNvCxnSpPr>
              <a:cxnSpLocks noChangeShapeType="1"/>
            </p:cNvCxnSpPr>
            <p:nvPr/>
          </p:nvCxnSpPr>
          <p:spPr bwMode="auto">
            <a:xfrm>
              <a:off x="496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6" name="Oval 122">
              <a:extLst>
                <a:ext uri="{FF2B5EF4-FFF2-40B4-BE49-F238E27FC236}">
                  <a16:creationId xmlns:a16="http://schemas.microsoft.com/office/drawing/2014/main" id="{4A27FABC-D273-F047-ACDE-97CCE84FA1F5}"/>
                </a:ext>
              </a:extLst>
            </p:cNvPr>
            <p:cNvSpPr>
              <a:spLocks noChangeArrowheads="1"/>
            </p:cNvSpPr>
            <p:nvPr/>
          </p:nvSpPr>
          <p:spPr bwMode="auto">
            <a:xfrm>
              <a:off x="474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7" name="Oval 123">
              <a:extLst>
                <a:ext uri="{FF2B5EF4-FFF2-40B4-BE49-F238E27FC236}">
                  <a16:creationId xmlns:a16="http://schemas.microsoft.com/office/drawing/2014/main" id="{E76D7664-19BC-7F4E-BE92-8FC82246C09D}"/>
                </a:ext>
              </a:extLst>
            </p:cNvPr>
            <p:cNvSpPr>
              <a:spLocks noChangeArrowheads="1"/>
            </p:cNvSpPr>
            <p:nvPr/>
          </p:nvSpPr>
          <p:spPr bwMode="auto">
            <a:xfrm>
              <a:off x="505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8" name="AutoShape 124">
              <a:extLst>
                <a:ext uri="{FF2B5EF4-FFF2-40B4-BE49-F238E27FC236}">
                  <a16:creationId xmlns:a16="http://schemas.microsoft.com/office/drawing/2014/main" id="{CE86AA6A-39C2-8246-B9D5-199086944371}"/>
                </a:ext>
              </a:extLst>
            </p:cNvPr>
            <p:cNvCxnSpPr>
              <a:cxnSpLocks noChangeShapeType="1"/>
            </p:cNvCxnSpPr>
            <p:nvPr/>
          </p:nvCxnSpPr>
          <p:spPr bwMode="auto">
            <a:xfrm>
              <a:off x="179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9" name="AutoShape 125">
              <a:extLst>
                <a:ext uri="{FF2B5EF4-FFF2-40B4-BE49-F238E27FC236}">
                  <a16:creationId xmlns:a16="http://schemas.microsoft.com/office/drawing/2014/main" id="{ED26FDE7-F554-654B-B1C4-0236D954D36A}"/>
                </a:ext>
              </a:extLst>
            </p:cNvPr>
            <p:cNvCxnSpPr>
              <a:cxnSpLocks noChangeShapeType="1"/>
            </p:cNvCxnSpPr>
            <p:nvPr/>
          </p:nvCxnSpPr>
          <p:spPr bwMode="auto">
            <a:xfrm>
              <a:off x="211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0" name="Oval 126">
              <a:extLst>
                <a:ext uri="{FF2B5EF4-FFF2-40B4-BE49-F238E27FC236}">
                  <a16:creationId xmlns:a16="http://schemas.microsoft.com/office/drawing/2014/main" id="{5E5011D4-D0D1-494A-AB41-EC701FD8219E}"/>
                </a:ext>
              </a:extLst>
            </p:cNvPr>
            <p:cNvSpPr>
              <a:spLocks noChangeArrowheads="1"/>
            </p:cNvSpPr>
            <p:nvPr/>
          </p:nvSpPr>
          <p:spPr bwMode="auto">
            <a:xfrm>
              <a:off x="156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1" name="Oval 127">
              <a:extLst>
                <a:ext uri="{FF2B5EF4-FFF2-40B4-BE49-F238E27FC236}">
                  <a16:creationId xmlns:a16="http://schemas.microsoft.com/office/drawing/2014/main" id="{C96C9E04-97FF-E545-9C5F-47BC2597AD45}"/>
                </a:ext>
              </a:extLst>
            </p:cNvPr>
            <p:cNvSpPr>
              <a:spLocks noChangeArrowheads="1"/>
            </p:cNvSpPr>
            <p:nvPr/>
          </p:nvSpPr>
          <p:spPr bwMode="auto">
            <a:xfrm>
              <a:off x="188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32" name="AutoShape 128">
              <a:extLst>
                <a:ext uri="{FF2B5EF4-FFF2-40B4-BE49-F238E27FC236}">
                  <a16:creationId xmlns:a16="http://schemas.microsoft.com/office/drawing/2014/main" id="{63989063-5E6B-314B-BFE2-4826523A03E1}"/>
                </a:ext>
              </a:extLst>
            </p:cNvPr>
            <p:cNvCxnSpPr>
              <a:cxnSpLocks noChangeShapeType="1"/>
            </p:cNvCxnSpPr>
            <p:nvPr/>
          </p:nvCxnSpPr>
          <p:spPr bwMode="auto">
            <a:xfrm>
              <a:off x="242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33" name="AutoShape 129">
              <a:extLst>
                <a:ext uri="{FF2B5EF4-FFF2-40B4-BE49-F238E27FC236}">
                  <a16:creationId xmlns:a16="http://schemas.microsoft.com/office/drawing/2014/main" id="{1040AC98-B535-9444-9D94-B985A95E6DB2}"/>
                </a:ext>
              </a:extLst>
            </p:cNvPr>
            <p:cNvCxnSpPr>
              <a:cxnSpLocks noChangeShapeType="1"/>
            </p:cNvCxnSpPr>
            <p:nvPr/>
          </p:nvCxnSpPr>
          <p:spPr bwMode="auto">
            <a:xfrm>
              <a:off x="274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4" name="Oval 130">
              <a:extLst>
                <a:ext uri="{FF2B5EF4-FFF2-40B4-BE49-F238E27FC236}">
                  <a16:creationId xmlns:a16="http://schemas.microsoft.com/office/drawing/2014/main" id="{FB129900-D632-6747-920A-6CDC9CD3C367}"/>
                </a:ext>
              </a:extLst>
            </p:cNvPr>
            <p:cNvSpPr>
              <a:spLocks noChangeArrowheads="1"/>
            </p:cNvSpPr>
            <p:nvPr/>
          </p:nvSpPr>
          <p:spPr bwMode="auto">
            <a:xfrm>
              <a:off x="220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5" name="Oval 131">
              <a:extLst>
                <a:ext uri="{FF2B5EF4-FFF2-40B4-BE49-F238E27FC236}">
                  <a16:creationId xmlns:a16="http://schemas.microsoft.com/office/drawing/2014/main" id="{20FAE6D9-6CC2-5D45-95BE-F6DA5F09085C}"/>
                </a:ext>
              </a:extLst>
            </p:cNvPr>
            <p:cNvSpPr>
              <a:spLocks noChangeArrowheads="1"/>
            </p:cNvSpPr>
            <p:nvPr/>
          </p:nvSpPr>
          <p:spPr bwMode="auto">
            <a:xfrm>
              <a:off x="251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6" name="Oval 132">
              <a:extLst>
                <a:ext uri="{FF2B5EF4-FFF2-40B4-BE49-F238E27FC236}">
                  <a16:creationId xmlns:a16="http://schemas.microsoft.com/office/drawing/2014/main" id="{3E5C54FF-A412-6046-B032-899C19E9497C}"/>
                </a:ext>
              </a:extLst>
            </p:cNvPr>
            <p:cNvSpPr>
              <a:spLocks noChangeArrowheads="1"/>
            </p:cNvSpPr>
            <p:nvPr/>
          </p:nvSpPr>
          <p:spPr bwMode="auto">
            <a:xfrm>
              <a:off x="283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cxnSp>
        <p:nvCxnSpPr>
          <p:cNvPr id="18490" name="AutoShape 135">
            <a:extLst>
              <a:ext uri="{FF2B5EF4-FFF2-40B4-BE49-F238E27FC236}">
                <a16:creationId xmlns:a16="http://schemas.microsoft.com/office/drawing/2014/main" id="{DB2CF88A-A15B-0A4F-987E-FA5592855168}"/>
              </a:ext>
            </a:extLst>
          </p:cNvPr>
          <p:cNvCxnSpPr>
            <a:cxnSpLocks noChangeShapeType="1"/>
          </p:cNvCxnSpPr>
          <p:nvPr/>
        </p:nvCxnSpPr>
        <p:spPr bwMode="auto">
          <a:xfrm flipV="1">
            <a:off x="611822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1" name="AutoShape 136">
            <a:extLst>
              <a:ext uri="{FF2B5EF4-FFF2-40B4-BE49-F238E27FC236}">
                <a16:creationId xmlns:a16="http://schemas.microsoft.com/office/drawing/2014/main" id="{3CB938FD-2CE2-8B4E-9E61-47C5B20CE4F3}"/>
              </a:ext>
            </a:extLst>
          </p:cNvPr>
          <p:cNvCxnSpPr>
            <a:cxnSpLocks noChangeShapeType="1"/>
          </p:cNvCxnSpPr>
          <p:nvPr/>
        </p:nvCxnSpPr>
        <p:spPr bwMode="auto">
          <a:xfrm flipV="1">
            <a:off x="6446838"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2" name="AutoShape 138">
            <a:extLst>
              <a:ext uri="{FF2B5EF4-FFF2-40B4-BE49-F238E27FC236}">
                <a16:creationId xmlns:a16="http://schemas.microsoft.com/office/drawing/2014/main" id="{D09DB37E-BE35-D048-9D18-BBC4DD6ACA3B}"/>
              </a:ext>
            </a:extLst>
          </p:cNvPr>
          <p:cNvCxnSpPr>
            <a:cxnSpLocks noChangeShapeType="1"/>
          </p:cNvCxnSpPr>
          <p:nvPr/>
        </p:nvCxnSpPr>
        <p:spPr bwMode="auto">
          <a:xfrm flipV="1">
            <a:off x="6773863"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3" name="AutoShape 139">
            <a:extLst>
              <a:ext uri="{FF2B5EF4-FFF2-40B4-BE49-F238E27FC236}">
                <a16:creationId xmlns:a16="http://schemas.microsoft.com/office/drawing/2014/main" id="{796364E8-4679-AF4C-97C5-6E92A94EB026}"/>
              </a:ext>
            </a:extLst>
          </p:cNvPr>
          <p:cNvCxnSpPr>
            <a:cxnSpLocks noChangeShapeType="1"/>
          </p:cNvCxnSpPr>
          <p:nvPr/>
        </p:nvCxnSpPr>
        <p:spPr bwMode="auto">
          <a:xfrm flipV="1">
            <a:off x="710247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4" name="Oval 140">
            <a:extLst>
              <a:ext uri="{FF2B5EF4-FFF2-40B4-BE49-F238E27FC236}">
                <a16:creationId xmlns:a16="http://schemas.microsoft.com/office/drawing/2014/main" id="{8C1AFA25-BB1C-0044-98A3-D8D3EF9F3267}"/>
              </a:ext>
            </a:extLst>
          </p:cNvPr>
          <p:cNvSpPr>
            <a:spLocks noChangeArrowheads="1"/>
          </p:cNvSpPr>
          <p:nvPr/>
        </p:nvSpPr>
        <p:spPr bwMode="auto">
          <a:xfrm flipV="1">
            <a:off x="65405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5" name="AutoShape 142">
            <a:extLst>
              <a:ext uri="{FF2B5EF4-FFF2-40B4-BE49-F238E27FC236}">
                <a16:creationId xmlns:a16="http://schemas.microsoft.com/office/drawing/2014/main" id="{8A885300-E5AA-D047-9ACA-F12C88129CD3}"/>
              </a:ext>
            </a:extLst>
          </p:cNvPr>
          <p:cNvCxnSpPr>
            <a:cxnSpLocks noChangeShapeType="1"/>
          </p:cNvCxnSpPr>
          <p:nvPr/>
        </p:nvCxnSpPr>
        <p:spPr bwMode="auto">
          <a:xfrm flipV="1">
            <a:off x="74310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6" name="AutoShape 143">
            <a:extLst>
              <a:ext uri="{FF2B5EF4-FFF2-40B4-BE49-F238E27FC236}">
                <a16:creationId xmlns:a16="http://schemas.microsoft.com/office/drawing/2014/main" id="{9B0C2E87-0194-5F48-A8B7-A24D27D0135E}"/>
              </a:ext>
            </a:extLst>
          </p:cNvPr>
          <p:cNvCxnSpPr>
            <a:cxnSpLocks noChangeShapeType="1"/>
          </p:cNvCxnSpPr>
          <p:nvPr/>
        </p:nvCxnSpPr>
        <p:spPr bwMode="auto">
          <a:xfrm flipV="1">
            <a:off x="77597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7" name="Oval 144">
            <a:extLst>
              <a:ext uri="{FF2B5EF4-FFF2-40B4-BE49-F238E27FC236}">
                <a16:creationId xmlns:a16="http://schemas.microsoft.com/office/drawing/2014/main" id="{E623A1E0-F8A8-7648-85EA-6E2E59430F54}"/>
              </a:ext>
            </a:extLst>
          </p:cNvPr>
          <p:cNvSpPr>
            <a:spLocks noChangeArrowheads="1"/>
          </p:cNvSpPr>
          <p:nvPr/>
        </p:nvSpPr>
        <p:spPr bwMode="auto">
          <a:xfrm flipV="1">
            <a:off x="71961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8" name="AutoShape 146">
            <a:extLst>
              <a:ext uri="{FF2B5EF4-FFF2-40B4-BE49-F238E27FC236}">
                <a16:creationId xmlns:a16="http://schemas.microsoft.com/office/drawing/2014/main" id="{9643F3DD-FBA4-C741-A20F-3D6BF6F2F73E}"/>
              </a:ext>
            </a:extLst>
          </p:cNvPr>
          <p:cNvCxnSpPr>
            <a:cxnSpLocks noChangeShapeType="1"/>
          </p:cNvCxnSpPr>
          <p:nvPr/>
        </p:nvCxnSpPr>
        <p:spPr bwMode="auto">
          <a:xfrm flipV="1">
            <a:off x="8086725"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9" name="Oval 147">
            <a:extLst>
              <a:ext uri="{FF2B5EF4-FFF2-40B4-BE49-F238E27FC236}">
                <a16:creationId xmlns:a16="http://schemas.microsoft.com/office/drawing/2014/main" id="{E8328863-F53F-5346-8ECC-C10EAAF38198}"/>
              </a:ext>
            </a:extLst>
          </p:cNvPr>
          <p:cNvSpPr>
            <a:spLocks noChangeArrowheads="1"/>
          </p:cNvSpPr>
          <p:nvPr/>
        </p:nvSpPr>
        <p:spPr bwMode="auto">
          <a:xfrm flipV="1">
            <a:off x="78517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0" name="AutoShape 149">
            <a:extLst>
              <a:ext uri="{FF2B5EF4-FFF2-40B4-BE49-F238E27FC236}">
                <a16:creationId xmlns:a16="http://schemas.microsoft.com/office/drawing/2014/main" id="{FEBF2016-FF42-5B40-8699-1965D90F3033}"/>
              </a:ext>
            </a:extLst>
          </p:cNvPr>
          <p:cNvCxnSpPr>
            <a:cxnSpLocks noChangeShapeType="1"/>
          </p:cNvCxnSpPr>
          <p:nvPr/>
        </p:nvCxnSpPr>
        <p:spPr bwMode="auto">
          <a:xfrm flipV="1">
            <a:off x="480695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1" name="AutoShape 150">
            <a:extLst>
              <a:ext uri="{FF2B5EF4-FFF2-40B4-BE49-F238E27FC236}">
                <a16:creationId xmlns:a16="http://schemas.microsoft.com/office/drawing/2014/main" id="{9F665AAA-99B5-6C42-ADC6-EE53B1371F29}"/>
              </a:ext>
            </a:extLst>
          </p:cNvPr>
          <p:cNvCxnSpPr>
            <a:cxnSpLocks noChangeShapeType="1"/>
          </p:cNvCxnSpPr>
          <p:nvPr/>
        </p:nvCxnSpPr>
        <p:spPr bwMode="auto">
          <a:xfrm flipV="1">
            <a:off x="5135563"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2" name="Oval 151">
            <a:extLst>
              <a:ext uri="{FF2B5EF4-FFF2-40B4-BE49-F238E27FC236}">
                <a16:creationId xmlns:a16="http://schemas.microsoft.com/office/drawing/2014/main" id="{88742F06-6E14-364F-BB8E-CC132C3139A1}"/>
              </a:ext>
            </a:extLst>
          </p:cNvPr>
          <p:cNvSpPr>
            <a:spLocks noChangeArrowheads="1"/>
          </p:cNvSpPr>
          <p:nvPr/>
        </p:nvSpPr>
        <p:spPr bwMode="auto">
          <a:xfrm flipV="1">
            <a:off x="45720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3" name="AutoShape 153">
            <a:extLst>
              <a:ext uri="{FF2B5EF4-FFF2-40B4-BE49-F238E27FC236}">
                <a16:creationId xmlns:a16="http://schemas.microsoft.com/office/drawing/2014/main" id="{3E91EF50-EBEE-674D-891C-D366CB163AA2}"/>
              </a:ext>
            </a:extLst>
          </p:cNvPr>
          <p:cNvCxnSpPr>
            <a:cxnSpLocks noChangeShapeType="1"/>
          </p:cNvCxnSpPr>
          <p:nvPr/>
        </p:nvCxnSpPr>
        <p:spPr bwMode="auto">
          <a:xfrm flipV="1">
            <a:off x="54625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4" name="AutoShape 154">
            <a:extLst>
              <a:ext uri="{FF2B5EF4-FFF2-40B4-BE49-F238E27FC236}">
                <a16:creationId xmlns:a16="http://schemas.microsoft.com/office/drawing/2014/main" id="{7B476DBE-FC76-104E-89FD-DBD2D207A7F8}"/>
              </a:ext>
            </a:extLst>
          </p:cNvPr>
          <p:cNvCxnSpPr>
            <a:cxnSpLocks noChangeShapeType="1"/>
          </p:cNvCxnSpPr>
          <p:nvPr/>
        </p:nvCxnSpPr>
        <p:spPr bwMode="auto">
          <a:xfrm flipV="1">
            <a:off x="57912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5" name="Oval 155">
            <a:extLst>
              <a:ext uri="{FF2B5EF4-FFF2-40B4-BE49-F238E27FC236}">
                <a16:creationId xmlns:a16="http://schemas.microsoft.com/office/drawing/2014/main" id="{8A303FEF-475D-DA41-9247-CA2A247547D4}"/>
              </a:ext>
            </a:extLst>
          </p:cNvPr>
          <p:cNvSpPr>
            <a:spLocks noChangeArrowheads="1"/>
          </p:cNvSpPr>
          <p:nvPr/>
        </p:nvSpPr>
        <p:spPr bwMode="auto">
          <a:xfrm flipV="1">
            <a:off x="52276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506" name="Group 158">
            <a:extLst>
              <a:ext uri="{FF2B5EF4-FFF2-40B4-BE49-F238E27FC236}">
                <a16:creationId xmlns:a16="http://schemas.microsoft.com/office/drawing/2014/main" id="{0BD0357A-F31B-6141-8EA9-8597C87CA542}"/>
              </a:ext>
            </a:extLst>
          </p:cNvPr>
          <p:cNvGrpSpPr>
            <a:grpSpLocks/>
          </p:cNvGrpSpPr>
          <p:nvPr/>
        </p:nvGrpSpPr>
        <p:grpSpPr bwMode="auto">
          <a:xfrm>
            <a:off x="4900613" y="3500438"/>
            <a:ext cx="3560762" cy="215900"/>
            <a:chOff x="3087" y="2432"/>
            <a:chExt cx="2243" cy="91"/>
          </a:xfrm>
        </p:grpSpPr>
        <p:sp>
          <p:nvSpPr>
            <p:cNvPr id="18508" name="Oval 137">
              <a:extLst>
                <a:ext uri="{FF2B5EF4-FFF2-40B4-BE49-F238E27FC236}">
                  <a16:creationId xmlns:a16="http://schemas.microsoft.com/office/drawing/2014/main" id="{F0B6AA34-B22E-5845-BBE5-6D86B5B67599}"/>
                </a:ext>
              </a:extLst>
            </p:cNvPr>
            <p:cNvSpPr>
              <a:spLocks noChangeArrowheads="1"/>
            </p:cNvSpPr>
            <p:nvPr/>
          </p:nvSpPr>
          <p:spPr bwMode="auto">
            <a:xfrm flipV="1">
              <a:off x="391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09" name="Oval 141">
              <a:extLst>
                <a:ext uri="{FF2B5EF4-FFF2-40B4-BE49-F238E27FC236}">
                  <a16:creationId xmlns:a16="http://schemas.microsoft.com/office/drawing/2014/main" id="{D514FFBA-2D96-8D49-8C1D-F224C946187D}"/>
                </a:ext>
              </a:extLst>
            </p:cNvPr>
            <p:cNvSpPr>
              <a:spLocks noChangeArrowheads="1"/>
            </p:cNvSpPr>
            <p:nvPr/>
          </p:nvSpPr>
          <p:spPr bwMode="auto">
            <a:xfrm flipV="1">
              <a:off x="432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0" name="Oval 145">
              <a:extLst>
                <a:ext uri="{FF2B5EF4-FFF2-40B4-BE49-F238E27FC236}">
                  <a16:creationId xmlns:a16="http://schemas.microsoft.com/office/drawing/2014/main" id="{15DC53DA-65D4-9B4F-B178-8CD2EE4B401F}"/>
                </a:ext>
              </a:extLst>
            </p:cNvPr>
            <p:cNvSpPr>
              <a:spLocks noChangeArrowheads="1"/>
            </p:cNvSpPr>
            <p:nvPr/>
          </p:nvSpPr>
          <p:spPr bwMode="auto">
            <a:xfrm flipV="1">
              <a:off x="474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1" name="Oval 148">
              <a:extLst>
                <a:ext uri="{FF2B5EF4-FFF2-40B4-BE49-F238E27FC236}">
                  <a16:creationId xmlns:a16="http://schemas.microsoft.com/office/drawing/2014/main" id="{0182B0FF-D452-6248-9ABE-2B71C293DFC9}"/>
                </a:ext>
              </a:extLst>
            </p:cNvPr>
            <p:cNvSpPr>
              <a:spLocks noChangeArrowheads="1"/>
            </p:cNvSpPr>
            <p:nvPr/>
          </p:nvSpPr>
          <p:spPr bwMode="auto">
            <a:xfrm flipV="1">
              <a:off x="515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2" name="Oval 152">
              <a:extLst>
                <a:ext uri="{FF2B5EF4-FFF2-40B4-BE49-F238E27FC236}">
                  <a16:creationId xmlns:a16="http://schemas.microsoft.com/office/drawing/2014/main" id="{B28AC025-2F74-4544-A388-C153D3445861}"/>
                </a:ext>
              </a:extLst>
            </p:cNvPr>
            <p:cNvSpPr>
              <a:spLocks noChangeArrowheads="1"/>
            </p:cNvSpPr>
            <p:nvPr/>
          </p:nvSpPr>
          <p:spPr bwMode="auto">
            <a:xfrm flipV="1">
              <a:off x="308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3" name="Oval 156">
              <a:extLst>
                <a:ext uri="{FF2B5EF4-FFF2-40B4-BE49-F238E27FC236}">
                  <a16:creationId xmlns:a16="http://schemas.microsoft.com/office/drawing/2014/main" id="{2D07D375-E65C-B649-85FE-4DEAAA7CE559}"/>
                </a:ext>
              </a:extLst>
            </p:cNvPr>
            <p:cNvSpPr>
              <a:spLocks noChangeArrowheads="1"/>
            </p:cNvSpPr>
            <p:nvPr/>
          </p:nvSpPr>
          <p:spPr bwMode="auto">
            <a:xfrm flipV="1">
              <a:off x="350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sp>
        <p:nvSpPr>
          <p:cNvPr id="18507" name="Oval 157">
            <a:extLst>
              <a:ext uri="{FF2B5EF4-FFF2-40B4-BE49-F238E27FC236}">
                <a16:creationId xmlns:a16="http://schemas.microsoft.com/office/drawing/2014/main" id="{0B417F37-8A93-1B48-9BF2-1FF30C46B70C}"/>
              </a:ext>
            </a:extLst>
          </p:cNvPr>
          <p:cNvSpPr>
            <a:spLocks noChangeArrowheads="1"/>
          </p:cNvSpPr>
          <p:nvPr/>
        </p:nvSpPr>
        <p:spPr bwMode="auto">
          <a:xfrm flipV="1">
            <a:off x="58832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E35F6126-45DC-9445-901A-20DF6AC11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60" y="1052736"/>
            <a:ext cx="8892480" cy="5806677"/>
          </a:xfrm>
          <a:prstGeom prst="rect">
            <a:avLst/>
          </a:prstGeom>
          <a:ln>
            <a:noFill/>
          </a:ln>
          <a:effectLst>
            <a:softEdge rad="112500"/>
          </a:effectLst>
          <a:extLst>
            <a:ext uri="{909E8E84-426E-40dd-AFC4-6F175D3DCCD1}"/>
            <a:ext uri="{91240B29-F687-4f45-9708-019B960494DF}"/>
          </a:extLst>
        </p:spPr>
      </p:pic>
      <p:sp>
        <p:nvSpPr>
          <p:cNvPr id="72706" name="Rectangle 3">
            <a:extLst>
              <a:ext uri="{FF2B5EF4-FFF2-40B4-BE49-F238E27FC236}">
                <a16:creationId xmlns:a16="http://schemas.microsoft.com/office/drawing/2014/main" id="{8425C27C-B93B-4F4D-9782-D6413151E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magine 2">
            <a:extLst>
              <a:ext uri="{FF2B5EF4-FFF2-40B4-BE49-F238E27FC236}">
                <a16:creationId xmlns:a16="http://schemas.microsoft.com/office/drawing/2014/main" id="{C7E76EAF-5E27-0E44-8D4A-D74361F29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412875"/>
            <a:ext cx="5505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4EC973B0-65B2-A447-A1DC-85CDE0A2371B}"/>
              </a:ext>
            </a:extLst>
          </p:cNvPr>
          <p:cNvSpPr>
            <a:spLocks noChangeArrowheads="1"/>
          </p:cNvSpPr>
          <p:nvPr/>
        </p:nvSpPr>
        <p:spPr bwMode="auto">
          <a:xfrm>
            <a:off x="468313" y="6165850"/>
            <a:ext cx="84963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i="1">
                <a:solidFill>
                  <a:srgbClr val="333399"/>
                </a:solidFill>
              </a:rPr>
              <a:t>Alcune modificazioni reversibili, </a:t>
            </a:r>
            <a:r>
              <a:rPr lang="it-IT" altLang="en-US" sz="2800" i="1">
                <a:solidFill>
                  <a:srgbClr val="C00000"/>
                </a:solidFill>
              </a:rPr>
              <a:t>altre irreversibili</a:t>
            </a:r>
          </a:p>
          <a:p>
            <a:pPr eaLnBrk="1" hangingPunct="1">
              <a:spcBef>
                <a:spcPct val="0"/>
              </a:spcBef>
              <a:spcAft>
                <a:spcPts val="600"/>
              </a:spcAft>
            </a:pPr>
            <a:endParaRPr lang="it-IT" altLang="en-US" sz="2800">
              <a:solidFill>
                <a:srgbClr val="194B19"/>
              </a:solidFill>
            </a:endParaRPr>
          </a:p>
        </p:txBody>
      </p:sp>
      <p:sp>
        <p:nvSpPr>
          <p:cNvPr id="73731" name="Rectangle 3">
            <a:extLst>
              <a:ext uri="{FF2B5EF4-FFF2-40B4-BE49-F238E27FC236}">
                <a16:creationId xmlns:a16="http://schemas.microsoft.com/office/drawing/2014/main" id="{A7A328A5-6AFA-CE42-8D47-3E188448A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135465-61D4-7E40-B646-4CD530BA6A6C}"/>
              </a:ext>
            </a:extLst>
          </p:cNvPr>
          <p:cNvSpPr>
            <a:spLocks noChangeArrowheads="1"/>
          </p:cNvSpPr>
          <p:nvPr/>
        </p:nvSpPr>
        <p:spPr bwMode="auto">
          <a:xfrm>
            <a:off x="323850" y="1628775"/>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pPr>
            <a:endParaRPr lang="it-IT" altLang="en-US"/>
          </a:p>
        </p:txBody>
      </p:sp>
      <p:sp>
        <p:nvSpPr>
          <p:cNvPr id="74754" name="Rectangle 3">
            <a:extLst>
              <a:ext uri="{FF2B5EF4-FFF2-40B4-BE49-F238E27FC236}">
                <a16:creationId xmlns:a16="http://schemas.microsoft.com/office/drawing/2014/main" id="{C535941B-3A75-3546-9A21-27B7B03FC805}"/>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graphicFrame>
        <p:nvGraphicFramePr>
          <p:cNvPr id="2" name="Diagram 1">
            <a:extLst>
              <a:ext uri="{FF2B5EF4-FFF2-40B4-BE49-F238E27FC236}">
                <a16:creationId xmlns:a16="http://schemas.microsoft.com/office/drawing/2014/main" id="{DF807DA4-D66C-AA49-A437-BCC831F2BF05}"/>
              </a:ext>
            </a:extLst>
          </p:cNvPr>
          <p:cNvGraphicFramePr/>
          <p:nvPr/>
        </p:nvGraphicFramePr>
        <p:xfrm>
          <a:off x="107504" y="1200150"/>
          <a:ext cx="8784976" cy="532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11FE36F6-14D6-C741-9478-FF799BC36140}"/>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75778" name="Rectangle 2">
            <a:extLst>
              <a:ext uri="{FF2B5EF4-FFF2-40B4-BE49-F238E27FC236}">
                <a16:creationId xmlns:a16="http://schemas.microsoft.com/office/drawing/2014/main" id="{569BC152-A8A1-5A49-A501-9A9BEC44ECB7}"/>
              </a:ext>
            </a:extLst>
          </p:cNvPr>
          <p:cNvSpPr>
            <a:spLocks noChangeArrowheads="1"/>
          </p:cNvSpPr>
          <p:nvPr/>
        </p:nvSpPr>
        <p:spPr bwMode="auto">
          <a:xfrm>
            <a:off x="0" y="1176338"/>
            <a:ext cx="9144000" cy="5676900"/>
          </a:xfrm>
          <a:prstGeom prst="rect">
            <a:avLst/>
          </a:prstGeom>
          <a:solidFill>
            <a:srgbClr val="E1FF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b="1"/>
              <a:t>Regolazione ALLOSTERICA</a:t>
            </a:r>
          </a:p>
          <a:p>
            <a:pPr eaLnBrk="1" hangingPunct="1">
              <a:spcBef>
                <a:spcPct val="0"/>
              </a:spcBef>
              <a:spcAft>
                <a:spcPts val="600"/>
              </a:spcAft>
              <a:buFontTx/>
              <a:buNone/>
            </a:pPr>
            <a:endParaRPr lang="it-IT" altLang="en-US" sz="2000">
              <a:solidFill>
                <a:srgbClr val="194B19"/>
              </a:solidFill>
            </a:endParaRPr>
          </a:p>
          <a:p>
            <a:pPr eaLnBrk="1" hangingPunct="1">
              <a:spcBef>
                <a:spcPct val="0"/>
              </a:spcBef>
              <a:spcAft>
                <a:spcPts val="600"/>
              </a:spcAft>
              <a:buFontTx/>
              <a:buNone/>
            </a:pPr>
            <a:endParaRPr lang="it-IT" altLang="en-US" sz="4800">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p:txBody>
      </p:sp>
      <p:pic>
        <p:nvPicPr>
          <p:cNvPr id="75779" name="Immagine 1">
            <a:extLst>
              <a:ext uri="{FF2B5EF4-FFF2-40B4-BE49-F238E27FC236}">
                <a16:creationId xmlns:a16="http://schemas.microsoft.com/office/drawing/2014/main" id="{8CCBB922-CEC3-494A-AC0D-937A1D5B6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00213"/>
            <a:ext cx="57451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
            <a:extLst>
              <a:ext uri="{FF2B5EF4-FFF2-40B4-BE49-F238E27FC236}">
                <a16:creationId xmlns:a16="http://schemas.microsoft.com/office/drawing/2014/main" id="{6A6F8302-3631-9E41-9231-F35FAA5BD57B}"/>
              </a:ext>
            </a:extLst>
          </p:cNvPr>
          <p:cNvSpPr>
            <a:spLocks noChangeArrowheads="1"/>
          </p:cNvSpPr>
          <p:nvPr/>
        </p:nvSpPr>
        <p:spPr bwMode="auto">
          <a:xfrm>
            <a:off x="323850" y="5765800"/>
            <a:ext cx="856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a:t>Il legame di un </a:t>
            </a:r>
            <a:r>
              <a:rPr lang="it-IT" altLang="en-US" sz="2400" b="1"/>
              <a:t>effettore allosterico </a:t>
            </a:r>
            <a:r>
              <a:rPr lang="it-IT" altLang="en-US" sz="2400"/>
              <a:t>(al sito allosterico) cambia la conformazione proteina regolandone l’attività</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D055E6B1-0EE6-A14E-A07F-B6C3D258763D}"/>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5" name="Rectangle 2">
            <a:extLst>
              <a:ext uri="{FF2B5EF4-FFF2-40B4-BE49-F238E27FC236}">
                <a16:creationId xmlns:a16="http://schemas.microsoft.com/office/drawing/2014/main" id="{89BC2444-946D-F341-8174-97F99AC4D618}"/>
              </a:ext>
            </a:extLst>
          </p:cNvPr>
          <p:cNvSpPr>
            <a:spLocks noChangeArrowheads="1"/>
          </p:cNvSpPr>
          <p:nvPr/>
        </p:nvSpPr>
        <p:spPr bwMode="auto">
          <a:xfrm>
            <a:off x="34925" y="1133475"/>
            <a:ext cx="9072563" cy="5608638"/>
          </a:xfrm>
          <a:prstGeom prst="rect">
            <a:avLst/>
          </a:prstGeom>
          <a:solidFill>
            <a:srgbClr val="9EF8FF"/>
          </a:solidFill>
          <a:ln>
            <a:noFill/>
          </a:ln>
        </p:spPr>
        <p:txBody>
          <a:bodyPr>
            <a:spAutoFit/>
          </a:bodyPr>
          <a:lstStyle/>
          <a:p>
            <a:pPr algn="ctr" eaLnBrk="1" hangingPunct="1">
              <a:spcAft>
                <a:spcPts val="600"/>
              </a:spcAft>
              <a:defRPr/>
            </a:pPr>
            <a:r>
              <a:rPr lang="it-IT" sz="2400" b="1" dirty="0">
                <a:latin typeface="Arial" charset="0"/>
                <a:ea typeface="ＭＳ Ｐゴシック" charset="0"/>
                <a:cs typeface="ＭＳ Ｐゴシック" charset="0"/>
              </a:rPr>
              <a:t>Regolazione PER MODIFICAZIONE COVALENTE</a:t>
            </a:r>
          </a:p>
          <a:p>
            <a:pPr algn="ctr" eaLnBrk="1" hangingPunct="1">
              <a:spcAft>
                <a:spcPts val="600"/>
              </a:spcAft>
              <a:defRPr/>
            </a:pPr>
            <a:r>
              <a:rPr lang="it-IT" sz="2400" dirty="0">
                <a:latin typeface="Arial" charset="0"/>
                <a:ea typeface="ＭＳ Ｐゴシック" charset="0"/>
                <a:cs typeface="ＭＳ Ｐゴシック" charset="0"/>
              </a:rPr>
              <a:t>La proteina esiste in due conformazioni, una attiva e una inattiva</a:t>
            </a:r>
          </a:p>
          <a:p>
            <a:pPr algn="ctr" eaLnBrk="1" hangingPunct="1">
              <a:spcAft>
                <a:spcPts val="600"/>
              </a:spcAft>
              <a:defRPr/>
            </a:pPr>
            <a:r>
              <a:rPr lang="it-IT" sz="2000" dirty="0">
                <a:latin typeface="Arial" charset="0"/>
                <a:ea typeface="ＭＳ Ｐゴシック" charset="0"/>
                <a:cs typeface="ＭＳ Ｐゴシック" charset="0"/>
              </a:rPr>
              <a:t>Il legame covalente di un gruppo chimico cambia la conformazione</a:t>
            </a:r>
          </a:p>
          <a:p>
            <a:pPr algn="ctr" eaLnBrk="1" hangingPunct="1">
              <a:spcAft>
                <a:spcPts val="600"/>
              </a:spcAft>
              <a:defRPr/>
            </a:pPr>
            <a:endParaRPr lang="it-IT" sz="28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1050" b="1" dirty="0">
              <a:latin typeface="Arial" charset="0"/>
              <a:ea typeface="ＭＳ Ｐゴシック" charset="0"/>
              <a:cs typeface="ＭＳ Ｐゴシック" charset="0"/>
            </a:endParaRPr>
          </a:p>
        </p:txBody>
      </p:sp>
      <p:pic>
        <p:nvPicPr>
          <p:cNvPr id="76803" name="Immagine 5">
            <a:extLst>
              <a:ext uri="{FF2B5EF4-FFF2-40B4-BE49-F238E27FC236}">
                <a16:creationId xmlns:a16="http://schemas.microsoft.com/office/drawing/2014/main" id="{5186F61A-E04D-8C41-A78B-C68F25878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29067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magine 6">
            <a:extLst>
              <a:ext uri="{FF2B5EF4-FFF2-40B4-BE49-F238E27FC236}">
                <a16:creationId xmlns:a16="http://schemas.microsoft.com/office/drawing/2014/main" id="{3E73ABE9-B9BF-5441-A82F-12A57DED94B9}"/>
              </a:ext>
            </a:extLst>
          </p:cNvPr>
          <p:cNvPicPr>
            <a:picLocks noChangeAspect="1"/>
          </p:cNvPicPr>
          <p:nvPr/>
        </p:nvPicPr>
        <p:blipFill>
          <a:blip r:embed="rId3">
            <a:extLst>
              <a:ext uri="{28A0092B-C50C-407E-A947-70E740481C1C}">
                <a14:useLocalDpi xmlns:a14="http://schemas.microsoft.com/office/drawing/2010/main" val="0"/>
              </a:ext>
            </a:extLst>
          </a:blip>
          <a:srcRect l="6180" t="12981" r="2737" b="15584"/>
          <a:stretch>
            <a:fillRect/>
          </a:stretch>
        </p:blipFill>
        <p:spPr bwMode="auto">
          <a:xfrm>
            <a:off x="4637088" y="3275013"/>
            <a:ext cx="3441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asellaDiTesto 7">
            <a:extLst>
              <a:ext uri="{FF2B5EF4-FFF2-40B4-BE49-F238E27FC236}">
                <a16:creationId xmlns:a16="http://schemas.microsoft.com/office/drawing/2014/main" id="{F60D44FE-A84B-1547-BD8C-0EF916869EB1}"/>
              </a:ext>
            </a:extLst>
          </p:cNvPr>
          <p:cNvSpPr txBox="1">
            <a:spLocks noChangeArrowheads="1"/>
          </p:cNvSpPr>
          <p:nvPr/>
        </p:nvSpPr>
        <p:spPr bwMode="auto">
          <a:xfrm>
            <a:off x="468313" y="442912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Fosforilazione come interruttore </a:t>
            </a:r>
          </a:p>
          <a:p>
            <a:pPr eaLnBrk="1" hangingPunct="1">
              <a:spcBef>
                <a:spcPct val="0"/>
              </a:spcBef>
              <a:buFontTx/>
              <a:buNone/>
            </a:pPr>
            <a:r>
              <a:rPr lang="en-US" altLang="en-US" sz="1600">
                <a:solidFill>
                  <a:srgbClr val="0000FF"/>
                </a:solidFill>
              </a:rPr>
              <a:t>(può attivare o inattivare)</a:t>
            </a:r>
          </a:p>
        </p:txBody>
      </p:sp>
      <p:sp>
        <p:nvSpPr>
          <p:cNvPr id="76806" name="CasellaDiTesto 11">
            <a:extLst>
              <a:ext uri="{FF2B5EF4-FFF2-40B4-BE49-F238E27FC236}">
                <a16:creationId xmlns:a16="http://schemas.microsoft.com/office/drawing/2014/main" id="{62EE4979-B99B-BB4A-8679-64382A37FD19}"/>
              </a:ext>
            </a:extLst>
          </p:cNvPr>
          <p:cNvSpPr txBox="1">
            <a:spLocks noChangeArrowheads="1"/>
          </p:cNvSpPr>
          <p:nvPr/>
        </p:nvSpPr>
        <p:spPr bwMode="auto">
          <a:xfrm>
            <a:off x="3779838" y="2698750"/>
            <a:ext cx="4968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Fosforilazione </a:t>
            </a:r>
            <a:r>
              <a:rPr lang="en-US" altLang="en-US" sz="1800" u="sng">
                <a:solidFill>
                  <a:srgbClr val="0000FF"/>
                </a:solidFill>
              </a:rPr>
              <a:t>ad opera di una chinasi </a:t>
            </a:r>
          </a:p>
          <a:p>
            <a:pPr algn="ctr" eaLnBrk="1" hangingPunct="1">
              <a:spcBef>
                <a:spcPct val="0"/>
              </a:spcBef>
              <a:buFontTx/>
              <a:buNone/>
            </a:pPr>
            <a:r>
              <a:rPr lang="en-US" altLang="en-US" sz="1800">
                <a:solidFill>
                  <a:srgbClr val="57AC02"/>
                </a:solidFill>
              </a:rPr>
              <a:t>ATTIVA LA PROTEINA</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Defosforilazione ad opera di una fosfatasi</a:t>
            </a:r>
          </a:p>
          <a:p>
            <a:pPr algn="ctr" eaLnBrk="1" hangingPunct="1">
              <a:spcBef>
                <a:spcPct val="0"/>
              </a:spcBef>
              <a:buFontTx/>
              <a:buNone/>
            </a:pPr>
            <a:r>
              <a:rPr lang="en-US" altLang="en-US" sz="1800">
                <a:solidFill>
                  <a:srgbClr val="FF0000"/>
                </a:solidFill>
              </a:rPr>
              <a:t>DISATTIVA LA PROTEINA</a:t>
            </a:r>
          </a:p>
          <a:p>
            <a:pPr algn="ctr" eaLnBrk="1" hangingPunct="1">
              <a:spcBef>
                <a:spcPct val="0"/>
              </a:spcBef>
              <a:buFontTx/>
              <a:buNone/>
            </a:pPr>
            <a:r>
              <a:rPr lang="en-US" altLang="en-US" sz="1800" b="1"/>
              <a:t>Necessità enzima!</a:t>
            </a:r>
          </a:p>
          <a:p>
            <a:pPr algn="ctr" eaLnBrk="1" hangingPunct="1">
              <a:spcBef>
                <a:spcPct val="0"/>
              </a:spcBef>
              <a:buFontTx/>
              <a:buNone/>
            </a:pPr>
            <a:endParaRPr lang="en-US" altLang="en-US" sz="1800">
              <a:solidFill>
                <a:srgbClr val="00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60E8C674-4DD5-CD46-BBCE-0F307C665550}"/>
              </a:ext>
            </a:extLst>
          </p:cNvPr>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Cascata di amplificazione del segnale</a:t>
            </a:r>
          </a:p>
        </p:txBody>
      </p:sp>
      <p:pic>
        <p:nvPicPr>
          <p:cNvPr id="77826" name="Immagine 2">
            <a:extLst>
              <a:ext uri="{FF2B5EF4-FFF2-40B4-BE49-F238E27FC236}">
                <a16:creationId xmlns:a16="http://schemas.microsoft.com/office/drawing/2014/main" id="{3ED6D2DA-1ECB-7642-BEB8-052349A1D818}"/>
              </a:ext>
            </a:extLst>
          </p:cNvPr>
          <p:cNvPicPr>
            <a:picLocks noChangeAspect="1"/>
          </p:cNvPicPr>
          <p:nvPr/>
        </p:nvPicPr>
        <p:blipFill>
          <a:blip r:embed="rId2">
            <a:extLst>
              <a:ext uri="{28A0092B-C50C-407E-A947-70E740481C1C}">
                <a14:useLocalDpi xmlns:a14="http://schemas.microsoft.com/office/drawing/2010/main" val="0"/>
              </a:ext>
            </a:extLst>
          </a:blip>
          <a:srcRect r="49283"/>
          <a:stretch>
            <a:fillRect/>
          </a:stretch>
        </p:blipFill>
        <p:spPr bwMode="auto">
          <a:xfrm>
            <a:off x="2581275" y="603250"/>
            <a:ext cx="465455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3">
            <a:extLst>
              <a:ext uri="{FF2B5EF4-FFF2-40B4-BE49-F238E27FC236}">
                <a16:creationId xmlns:a16="http://schemas.microsoft.com/office/drawing/2014/main" id="{F43BE8E3-7016-AF4E-9264-E7467D8D53A6}"/>
              </a:ext>
            </a:extLst>
          </p:cNvPr>
          <p:cNvSpPr txBox="1">
            <a:spLocks noChangeArrowheads="1"/>
          </p:cNvSpPr>
          <p:nvPr/>
        </p:nvSpPr>
        <p:spPr bwMode="auto">
          <a:xfrm>
            <a:off x="5580063" y="2276475"/>
            <a:ext cx="3168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covalente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Cascata di fosforilazione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Amplificazione</a:t>
            </a:r>
          </a:p>
        </p:txBody>
      </p:sp>
      <p:sp>
        <p:nvSpPr>
          <p:cNvPr id="77828" name="CasellaDiTesto 11">
            <a:extLst>
              <a:ext uri="{FF2B5EF4-FFF2-40B4-BE49-F238E27FC236}">
                <a16:creationId xmlns:a16="http://schemas.microsoft.com/office/drawing/2014/main" id="{7C9E9B4C-B464-8740-B20D-B82E72E0E60E}"/>
              </a:ext>
            </a:extLst>
          </p:cNvPr>
          <p:cNvSpPr txBox="1">
            <a:spLocks noChangeArrowheads="1"/>
          </p:cNvSpPr>
          <p:nvPr/>
        </p:nvSpPr>
        <p:spPr bwMode="auto">
          <a:xfrm>
            <a:off x="5364163" y="908050"/>
            <a:ext cx="1944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allosterica</a:t>
            </a:r>
          </a:p>
        </p:txBody>
      </p:sp>
      <p:sp>
        <p:nvSpPr>
          <p:cNvPr id="77829" name="CasellaDiTesto 12">
            <a:extLst>
              <a:ext uri="{FF2B5EF4-FFF2-40B4-BE49-F238E27FC236}">
                <a16:creationId xmlns:a16="http://schemas.microsoft.com/office/drawing/2014/main" id="{ABD71E31-0C4D-204C-96D9-0BCBD875E7BF}"/>
              </a:ext>
            </a:extLst>
          </p:cNvPr>
          <p:cNvSpPr txBox="1">
            <a:spLocks noChangeArrowheads="1"/>
          </p:cNvSpPr>
          <p:nvPr/>
        </p:nvSpPr>
        <p:spPr bwMode="auto">
          <a:xfrm>
            <a:off x="144463" y="2852738"/>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La kinasi primaria attiva kinasi secondarie</a:t>
            </a:r>
          </a:p>
        </p:txBody>
      </p:sp>
      <p:sp>
        <p:nvSpPr>
          <p:cNvPr id="77830" name="CasellaDiTesto 14">
            <a:extLst>
              <a:ext uri="{FF2B5EF4-FFF2-40B4-BE49-F238E27FC236}">
                <a16:creationId xmlns:a16="http://schemas.microsoft.com/office/drawing/2014/main" id="{A674D4B8-3891-C249-B533-4B404B38CF62}"/>
              </a:ext>
            </a:extLst>
          </p:cNvPr>
          <p:cNvSpPr txBox="1">
            <a:spLocks noChangeArrowheads="1"/>
          </p:cNvSpPr>
          <p:nvPr/>
        </p:nvSpPr>
        <p:spPr bwMode="auto">
          <a:xfrm>
            <a:off x="827088" y="18446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Attivazione kinasi per fosforilazione</a:t>
            </a:r>
          </a:p>
        </p:txBody>
      </p:sp>
      <p:sp>
        <p:nvSpPr>
          <p:cNvPr id="77831" name="CasellaDiTesto 5">
            <a:extLst>
              <a:ext uri="{FF2B5EF4-FFF2-40B4-BE49-F238E27FC236}">
                <a16:creationId xmlns:a16="http://schemas.microsoft.com/office/drawing/2014/main" id="{3818E6F4-0DF0-2341-9E7B-FAE50287CA7E}"/>
              </a:ext>
            </a:extLst>
          </p:cNvPr>
          <p:cNvSpPr txBox="1">
            <a:spLocks noChangeArrowheads="1"/>
          </p:cNvSpPr>
          <p:nvPr/>
        </p:nvSpPr>
        <p:spPr bwMode="auto">
          <a:xfrm>
            <a:off x="17463" y="908050"/>
            <a:ext cx="2106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Numero molecole coinvolte</a:t>
            </a: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1.000.000</a:t>
            </a:r>
          </a:p>
          <a:p>
            <a:pPr algn="ctr" eaLnBrk="1" hangingPunct="1">
              <a:spcBef>
                <a:spcPct val="0"/>
              </a:spcBef>
              <a:buFontTx/>
              <a:buNone/>
            </a:pPr>
            <a:endParaRPr lang="en-US" altLang="en-US" sz="1800">
              <a:solidFill>
                <a:srgbClr val="0000FF"/>
              </a:solidFill>
            </a:endParaRPr>
          </a:p>
        </p:txBody>
      </p:sp>
      <p:sp>
        <p:nvSpPr>
          <p:cNvPr id="77832" name="CasellaDiTesto 16">
            <a:extLst>
              <a:ext uri="{FF2B5EF4-FFF2-40B4-BE49-F238E27FC236}">
                <a16:creationId xmlns:a16="http://schemas.microsoft.com/office/drawing/2014/main" id="{E34FF415-AB61-B542-B1DA-19048322F7DB}"/>
              </a:ext>
            </a:extLst>
          </p:cNvPr>
          <p:cNvSpPr txBox="1">
            <a:spLocks noChangeArrowheads="1"/>
          </p:cNvSpPr>
          <p:nvPr/>
        </p:nvSpPr>
        <p:spPr bwMode="auto">
          <a:xfrm>
            <a:off x="107950" y="378936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Le kinasi secondarie attivano kinasi terziarie</a:t>
            </a:r>
          </a:p>
        </p:txBody>
      </p:sp>
      <p:sp>
        <p:nvSpPr>
          <p:cNvPr id="77833" name="CasellaDiTesto 17">
            <a:extLst>
              <a:ext uri="{FF2B5EF4-FFF2-40B4-BE49-F238E27FC236}">
                <a16:creationId xmlns:a16="http://schemas.microsoft.com/office/drawing/2014/main" id="{D1075023-445B-D249-B32A-41E68FF370A3}"/>
              </a:ext>
            </a:extLst>
          </p:cNvPr>
          <p:cNvSpPr txBox="1">
            <a:spLocks noChangeArrowheads="1"/>
          </p:cNvSpPr>
          <p:nvPr/>
        </p:nvSpPr>
        <p:spPr bwMode="auto">
          <a:xfrm>
            <a:off x="34925" y="50038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Attivazione molecole bersaglio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BDC4EFB-F9DA-A043-9432-A1663244745E}"/>
              </a:ext>
            </a:extLst>
          </p:cNvPr>
          <p:cNvSpPr>
            <a:spLocks noChangeArrowheads="1"/>
          </p:cNvSpPr>
          <p:nvPr/>
        </p:nvSpPr>
        <p:spPr bwMode="auto">
          <a:xfrm>
            <a:off x="323850" y="1020763"/>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Proteine </a:t>
            </a:r>
            <a:r>
              <a:rPr lang="it-IT" altLang="en-US" sz="2800" b="1">
                <a:solidFill>
                  <a:srgbClr val="333399"/>
                </a:solidFill>
              </a:rPr>
              <a:t>STRUTTURALI </a:t>
            </a:r>
            <a:r>
              <a:rPr lang="it-IT" altLang="en-US" sz="2800">
                <a:solidFill>
                  <a:srgbClr val="333399"/>
                </a:solidFill>
              </a:rPr>
              <a:t>in cellule e tessuti: collagene dei tendini, cheratine.</a:t>
            </a:r>
          </a:p>
          <a:p>
            <a:pPr eaLnBrk="1" hangingPunct="1">
              <a:spcBef>
                <a:spcPct val="0"/>
              </a:spcBef>
              <a:spcAft>
                <a:spcPts val="600"/>
              </a:spcAft>
            </a:pPr>
            <a:r>
              <a:rPr lang="it-IT" altLang="en-US" sz="2800">
                <a:solidFill>
                  <a:srgbClr val="333399"/>
                </a:solidFill>
              </a:rPr>
              <a:t> Interazione tra proteine di membrana di cellule diverse, </a:t>
            </a:r>
            <a:r>
              <a:rPr lang="it-IT" altLang="en-US" sz="2800" b="1">
                <a:solidFill>
                  <a:srgbClr val="333399"/>
                </a:solidFill>
              </a:rPr>
              <a:t>adesione cellulare.</a:t>
            </a:r>
          </a:p>
          <a:p>
            <a:pPr eaLnBrk="1" hangingPunct="1">
              <a:spcBef>
                <a:spcPct val="0"/>
              </a:spcBef>
              <a:spcAft>
                <a:spcPts val="600"/>
              </a:spcAft>
            </a:pPr>
            <a:r>
              <a:rPr lang="it-IT" altLang="en-US" sz="2800" b="1">
                <a:solidFill>
                  <a:srgbClr val="333399"/>
                </a:solidFill>
              </a:rPr>
              <a:t> Il TRASPORTO </a:t>
            </a:r>
            <a:r>
              <a:rPr lang="it-IT" altLang="en-US" sz="2800">
                <a:solidFill>
                  <a:srgbClr val="333399"/>
                </a:solidFill>
              </a:rPr>
              <a:t>sostanze attraverso membrane mediante legame proteina-ligando è</a:t>
            </a:r>
            <a:r>
              <a:rPr lang="it-IT" altLang="ja-JP" sz="2800">
                <a:solidFill>
                  <a:srgbClr val="333399"/>
                </a:solidFill>
              </a:rPr>
              <a:t> basato su complementarietà di forma (pompe e canali ionici)</a:t>
            </a:r>
          </a:p>
          <a:p>
            <a:pPr eaLnBrk="1" hangingPunct="1">
              <a:spcBef>
                <a:spcPct val="0"/>
              </a:spcBef>
              <a:spcAft>
                <a:spcPts val="600"/>
              </a:spcAft>
            </a:pPr>
            <a:r>
              <a:rPr lang="it-IT" altLang="ja-JP" sz="2800">
                <a:solidFill>
                  <a:srgbClr val="333399"/>
                </a:solidFill>
              </a:rPr>
              <a:t> Proteine </a:t>
            </a:r>
            <a:r>
              <a:rPr lang="it-IT" altLang="ja-JP" sz="2800" b="1">
                <a:solidFill>
                  <a:srgbClr val="333399"/>
                </a:solidFill>
              </a:rPr>
              <a:t>CONTRATTILI</a:t>
            </a:r>
            <a:r>
              <a:rPr lang="it-IT" altLang="ja-JP" sz="2800">
                <a:solidFill>
                  <a:srgbClr val="333399"/>
                </a:solidFill>
              </a:rPr>
              <a:t> (movimento): miosina</a:t>
            </a:r>
          </a:p>
          <a:p>
            <a:pPr eaLnBrk="1" hangingPunct="1">
              <a:spcBef>
                <a:spcPct val="0"/>
              </a:spcBef>
              <a:spcAft>
                <a:spcPts val="600"/>
              </a:spcAft>
            </a:pPr>
            <a:r>
              <a:rPr lang="it-IT" altLang="en-US" sz="2800" b="1">
                <a:solidFill>
                  <a:srgbClr val="333399"/>
                </a:solidFill>
              </a:rPr>
              <a:t> </a:t>
            </a:r>
            <a:r>
              <a:rPr lang="it-IT" altLang="en-US" sz="2800">
                <a:solidFill>
                  <a:srgbClr val="333399"/>
                </a:solidFill>
              </a:rPr>
              <a:t>Proteine di </a:t>
            </a:r>
            <a:r>
              <a:rPr lang="it-IT" altLang="en-US" sz="2800" b="1">
                <a:solidFill>
                  <a:srgbClr val="333399"/>
                </a:solidFill>
              </a:rPr>
              <a:t>DEPOSITO: </a:t>
            </a:r>
            <a:r>
              <a:rPr lang="it-IT" altLang="en-US" sz="2800">
                <a:solidFill>
                  <a:srgbClr val="333399"/>
                </a:solidFill>
              </a:rPr>
              <a:t>ferritina, caseina</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FATTORI DI TRASCRIZIONE</a:t>
            </a:r>
            <a:r>
              <a:rPr lang="it-IT" altLang="en-US" sz="2800">
                <a:solidFill>
                  <a:srgbClr val="333399"/>
                </a:solidFill>
              </a:rPr>
              <a:t>: proteine che regolano l’espressione dei geni legando il DNA</a:t>
            </a:r>
            <a:endParaRPr lang="it-IT" altLang="en-US" sz="2800">
              <a:solidFill>
                <a:srgbClr val="194B19"/>
              </a:solidFill>
            </a:endParaRPr>
          </a:p>
        </p:txBody>
      </p:sp>
      <p:sp>
        <p:nvSpPr>
          <p:cNvPr id="78850" name="Rectangle 3">
            <a:extLst>
              <a:ext uri="{FF2B5EF4-FFF2-40B4-BE49-F238E27FC236}">
                <a16:creationId xmlns:a16="http://schemas.microsoft.com/office/drawing/2014/main" id="{553017BE-BE33-CF47-AF33-D25B009360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21330B7-35BC-DF43-8FD0-08421DF3ABC1}"/>
              </a:ext>
            </a:extLst>
          </p:cNvPr>
          <p:cNvSpPr>
            <a:spLocks noChangeArrowheads="1"/>
          </p:cNvSpPr>
          <p:nvPr/>
        </p:nvSpPr>
        <p:spPr bwMode="auto">
          <a:xfrm>
            <a:off x="323850" y="981075"/>
            <a:ext cx="8712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Catalisi enzimatica: l’</a:t>
            </a:r>
            <a:r>
              <a:rPr lang="it-IT" altLang="ja-JP" sz="2800" b="1">
                <a:solidFill>
                  <a:srgbClr val="333399"/>
                </a:solidFill>
              </a:rPr>
              <a:t>ENZIMA</a:t>
            </a:r>
            <a:r>
              <a:rPr lang="it-IT" altLang="ja-JP" sz="2800">
                <a:solidFill>
                  <a:srgbClr val="333399"/>
                </a:solidFill>
              </a:rPr>
              <a:t> è una proteina che si lega ad uno o più reagenti, stabilizzando intermedi di reazione: glicosidasi, proteasi, polimerasi, chinasi. </a:t>
            </a:r>
          </a:p>
          <a:p>
            <a:pPr eaLnBrk="1" hangingPunct="1">
              <a:spcBef>
                <a:spcPct val="0"/>
              </a:spcBef>
              <a:spcAft>
                <a:spcPts val="600"/>
              </a:spcAft>
            </a:pPr>
            <a:r>
              <a:rPr lang="it-IT" altLang="en-US" sz="2800" b="1">
                <a:solidFill>
                  <a:srgbClr val="333399"/>
                </a:solidFill>
              </a:rPr>
              <a:t> Macchine multiproteiche</a:t>
            </a:r>
            <a:r>
              <a:rPr lang="it-IT" altLang="en-US" sz="2800">
                <a:solidFill>
                  <a:srgbClr val="333399"/>
                </a:solidFill>
              </a:rPr>
              <a:t>, come le polimerasi sintetizzano DNA ed RNA</a:t>
            </a:r>
          </a:p>
          <a:p>
            <a:pPr eaLnBrk="1" hangingPunct="1">
              <a:spcBef>
                <a:spcPct val="0"/>
              </a:spcBef>
              <a:spcAft>
                <a:spcPts val="600"/>
              </a:spcAft>
            </a:pPr>
            <a:r>
              <a:rPr lang="it-IT" altLang="en-US" sz="2800">
                <a:solidFill>
                  <a:srgbClr val="333399"/>
                </a:solidFill>
              </a:rPr>
              <a:t> Molti </a:t>
            </a:r>
            <a:r>
              <a:rPr lang="it-IT" altLang="en-US" sz="2800" b="1">
                <a:solidFill>
                  <a:srgbClr val="333399"/>
                </a:solidFill>
              </a:rPr>
              <a:t>ORMONI (o fattori di crescita)</a:t>
            </a:r>
            <a:r>
              <a:rPr lang="it-IT" altLang="en-US" sz="2800">
                <a:solidFill>
                  <a:srgbClr val="333399"/>
                </a:solidFill>
              </a:rPr>
              <a:t> sono proteine che si legano specificamente a proteine </a:t>
            </a:r>
            <a:r>
              <a:rPr lang="it-IT" altLang="en-US" sz="2800" b="1">
                <a:solidFill>
                  <a:srgbClr val="333399"/>
                </a:solidFill>
              </a:rPr>
              <a:t>RECETTORE</a:t>
            </a:r>
            <a:r>
              <a:rPr lang="it-IT" altLang="en-US" sz="2800">
                <a:solidFill>
                  <a:srgbClr val="333399"/>
                </a:solidFill>
              </a:rPr>
              <a:t>, trasmettendo segnali (insulina, eritropoietina)</a:t>
            </a:r>
          </a:p>
          <a:p>
            <a:pPr eaLnBrk="1" hangingPunct="1">
              <a:spcBef>
                <a:spcPct val="0"/>
              </a:spcBef>
              <a:spcAft>
                <a:spcPts val="600"/>
              </a:spcAft>
            </a:pPr>
            <a:r>
              <a:rPr lang="it-IT" altLang="en-US" sz="2800">
                <a:solidFill>
                  <a:srgbClr val="333399"/>
                </a:solidFill>
              </a:rPr>
              <a:t> Difesa immunitaria: </a:t>
            </a:r>
            <a:r>
              <a:rPr lang="it-IT" altLang="en-US" sz="2800" b="1">
                <a:solidFill>
                  <a:srgbClr val="333399"/>
                </a:solidFill>
              </a:rPr>
              <a:t>ANTICORPI e antigeni di superficie</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TOSSINE</a:t>
            </a:r>
            <a:r>
              <a:rPr lang="it-IT" altLang="en-US" sz="2800">
                <a:solidFill>
                  <a:srgbClr val="333399"/>
                </a:solidFill>
              </a:rPr>
              <a:t> (neurotossine veleno serpente)</a:t>
            </a:r>
            <a:endParaRPr lang="it-IT" altLang="en-US" sz="2800">
              <a:solidFill>
                <a:srgbClr val="194B19"/>
              </a:solidFill>
            </a:endParaRPr>
          </a:p>
        </p:txBody>
      </p:sp>
      <p:sp>
        <p:nvSpPr>
          <p:cNvPr id="79874" name="Rectangle 3">
            <a:extLst>
              <a:ext uri="{FF2B5EF4-FFF2-40B4-BE49-F238E27FC236}">
                <a16:creationId xmlns:a16="http://schemas.microsoft.com/office/drawing/2014/main" id="{20434F43-7EDB-584E-B945-99B9E7C19215}"/>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DF8DC16-E86A-5548-9CBB-B0022742056D}"/>
              </a:ext>
            </a:extLst>
          </p:cNvPr>
          <p:cNvSpPr>
            <a:spLocks noChangeArrowheads="1"/>
          </p:cNvSpPr>
          <p:nvPr/>
        </p:nvSpPr>
        <p:spPr bwMode="auto">
          <a:xfrm>
            <a:off x="323850" y="692150"/>
            <a:ext cx="8712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400">
                <a:solidFill>
                  <a:srgbClr val="194B19"/>
                </a:solidFill>
              </a:rPr>
              <a:t> Processi spontanei, possibili dal punto di vista termodinamico possono avvenire con bassa velocità alle condizioni cellulari</a:t>
            </a:r>
          </a:p>
          <a:p>
            <a:pPr eaLnBrk="1" hangingPunct="1">
              <a:spcBef>
                <a:spcPct val="0"/>
              </a:spcBef>
              <a:spcAft>
                <a:spcPts val="600"/>
              </a:spcAft>
            </a:pPr>
            <a:r>
              <a:rPr lang="it-IT" altLang="en-US" sz="2400">
                <a:solidFill>
                  <a:srgbClr val="194B19"/>
                </a:solidFill>
              </a:rPr>
              <a:t> Stabilità</a:t>
            </a:r>
          </a:p>
          <a:p>
            <a:pPr eaLnBrk="1" hangingPunct="1">
              <a:spcBef>
                <a:spcPct val="0"/>
              </a:spcBef>
              <a:spcAft>
                <a:spcPts val="600"/>
              </a:spcAft>
            </a:pPr>
            <a:r>
              <a:rPr lang="it-IT" altLang="en-US" sz="2400">
                <a:solidFill>
                  <a:srgbClr val="194B19"/>
                </a:solidFill>
              </a:rPr>
              <a:t> Reazioni necessitano </a:t>
            </a:r>
            <a:r>
              <a:rPr lang="it-IT" altLang="en-US" sz="2400">
                <a:solidFill>
                  <a:srgbClr val="FF0000"/>
                </a:solidFill>
              </a:rPr>
              <a:t>energia di attivazione</a:t>
            </a:r>
          </a:p>
          <a:p>
            <a:pPr algn="ctr" eaLnBrk="1" hangingPunct="1">
              <a:spcBef>
                <a:spcPct val="0"/>
              </a:spcBef>
              <a:spcAft>
                <a:spcPts val="600"/>
              </a:spcAft>
              <a:buFontTx/>
              <a:buNone/>
            </a:pPr>
            <a:r>
              <a:rPr lang="it-IT" altLang="en-US" sz="2000"/>
              <a:t>Reagenti                </a:t>
            </a:r>
            <a:r>
              <a:rPr lang="it-IT" altLang="en-US" sz="2000">
                <a:sym typeface="Wingdings" pitchFamily="2" charset="2"/>
              </a:rPr>
              <a:t> complesso attivato  prodotti</a:t>
            </a:r>
          </a:p>
          <a:p>
            <a:pPr eaLnBrk="1" hangingPunct="1">
              <a:spcBef>
                <a:spcPct val="0"/>
              </a:spcBef>
              <a:spcAft>
                <a:spcPts val="600"/>
              </a:spcAft>
              <a:buFontTx/>
              <a:buNone/>
            </a:pPr>
            <a:r>
              <a:rPr lang="it-IT" altLang="en-US" sz="2000">
                <a:sym typeface="Wingdings" pitchFamily="2" charset="2"/>
              </a:rPr>
              <a:t>	                             </a:t>
            </a:r>
            <a:endParaRPr lang="it-IT" altLang="en-US" sz="2000"/>
          </a:p>
        </p:txBody>
      </p:sp>
      <p:sp>
        <p:nvSpPr>
          <p:cNvPr id="80898" name="Rectangle 3">
            <a:extLst>
              <a:ext uri="{FF2B5EF4-FFF2-40B4-BE49-F238E27FC236}">
                <a16:creationId xmlns:a16="http://schemas.microsoft.com/office/drawing/2014/main" id="{9D61502B-560B-1847-AF12-EF09DA2FDF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0899" name="Immagine 1">
            <a:extLst>
              <a:ext uri="{FF2B5EF4-FFF2-40B4-BE49-F238E27FC236}">
                <a16:creationId xmlns:a16="http://schemas.microsoft.com/office/drawing/2014/main" id="{00CE466E-D04F-5146-BAEA-23B6D3A38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3284538"/>
            <a:ext cx="44513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asellaDiTesto 4">
            <a:extLst>
              <a:ext uri="{FF2B5EF4-FFF2-40B4-BE49-F238E27FC236}">
                <a16:creationId xmlns:a16="http://schemas.microsoft.com/office/drawing/2014/main" id="{DB060555-4FC8-4C4D-84B3-6C87182DFE3B}"/>
              </a:ext>
            </a:extLst>
          </p:cNvPr>
          <p:cNvSpPr txBox="1">
            <a:spLocks noChangeArrowheads="1"/>
          </p:cNvSpPr>
          <p:nvPr/>
        </p:nvSpPr>
        <p:spPr bwMode="auto">
          <a:xfrm>
            <a:off x="10039350" y="4978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0901" name="Immagine 5">
            <a:extLst>
              <a:ext uri="{FF2B5EF4-FFF2-40B4-BE49-F238E27FC236}">
                <a16:creationId xmlns:a16="http://schemas.microsoft.com/office/drawing/2014/main" id="{84F6AF64-9E18-DF43-A026-C1A9CD8671B0}"/>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916238" y="2060575"/>
            <a:ext cx="10969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A5DE80B6-C388-524A-A022-24481C757602}"/>
              </a:ext>
            </a:extLst>
          </p:cNvPr>
          <p:cNvSpPr>
            <a:spLocks noChangeArrowheads="1"/>
          </p:cNvSpPr>
          <p:nvPr/>
        </p:nvSpPr>
        <p:spPr bwMode="auto">
          <a:xfrm>
            <a:off x="0" y="815975"/>
            <a:ext cx="88201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609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defRPr/>
            </a:pPr>
            <a:r>
              <a:rPr lang="it-IT" altLang="en-US" sz="2400" dirty="0">
                <a:sym typeface="Wingdings" pitchFamily="2" charset="2"/>
              </a:rPr>
              <a:t>Fanno da catalizzatori biologici abbassando l’energia di attivazione delle reazioni</a:t>
            </a: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Lo fanno combinandosi temporaneamente con il substrato mediante legami secondari, orientando i substrati e favorendo in essi modificazioni che preludono alla formazione del complesso di attivazione</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olidFill>
                  <a:srgbClr val="FF0000"/>
                </a:solidFill>
                <a:sym typeface="Wingdings" pitchFamily="2" charset="2"/>
              </a:rPr>
              <a:t>E + </a:t>
            </a:r>
            <a:r>
              <a:rPr lang="it-IT" altLang="en-US" sz="2400" dirty="0" err="1">
                <a:solidFill>
                  <a:srgbClr val="FF0000"/>
                </a:solidFill>
                <a:sym typeface="Wingdings" pitchFamily="2" charset="2"/>
              </a:rPr>
              <a:t>S</a:t>
            </a:r>
            <a:r>
              <a:rPr lang="it-IT" altLang="en-US" sz="2400" dirty="0">
                <a:solidFill>
                  <a:srgbClr val="FF0000"/>
                </a:solidFill>
                <a:sym typeface="Wingdings" pitchFamily="2" charset="2"/>
              </a:rPr>
              <a:t>               E-S               E-P             E + </a:t>
            </a:r>
            <a:r>
              <a:rPr lang="it-IT" altLang="en-US" sz="2400" dirty="0" err="1">
                <a:solidFill>
                  <a:srgbClr val="FF0000"/>
                </a:solidFill>
                <a:sym typeface="Wingdings" pitchFamily="2" charset="2"/>
              </a:rPr>
              <a:t>P</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Sono specifici per tipi di reazioni e per substrati</a:t>
            </a:r>
          </a:p>
          <a:p>
            <a:pPr marL="114300" eaLnBrk="1" hangingPunct="1">
              <a:spcBef>
                <a:spcPct val="0"/>
              </a:spcBef>
              <a:spcAft>
                <a:spcPts val="600"/>
              </a:spcAft>
              <a:buFontTx/>
              <a:buNone/>
              <a:defRPr/>
            </a:pPr>
            <a:r>
              <a:rPr lang="it-IT" altLang="en-US" sz="2400" dirty="0">
                <a:sym typeface="Wingdings" pitchFamily="2" charset="2"/>
              </a:rPr>
              <a:t>Sono regolabili</a:t>
            </a:r>
          </a:p>
        </p:txBody>
      </p:sp>
      <p:sp>
        <p:nvSpPr>
          <p:cNvPr id="81922" name="Rectangle 3">
            <a:extLst>
              <a:ext uri="{FF2B5EF4-FFF2-40B4-BE49-F238E27FC236}">
                <a16:creationId xmlns:a16="http://schemas.microsoft.com/office/drawing/2014/main" id="{4594B953-BDDF-094E-894D-CBC9B20FE9CA}"/>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1923" name="Immagine 2">
            <a:extLst>
              <a:ext uri="{FF2B5EF4-FFF2-40B4-BE49-F238E27FC236}">
                <a16:creationId xmlns:a16="http://schemas.microsoft.com/office/drawing/2014/main" id="{734823E3-FD0A-EC4B-92A4-1C91701B6438}"/>
              </a:ext>
            </a:extLst>
          </p:cNvPr>
          <p:cNvPicPr>
            <a:picLocks noChangeAspect="1"/>
          </p:cNvPicPr>
          <p:nvPr/>
        </p:nvPicPr>
        <p:blipFill>
          <a:blip r:embed="rId2">
            <a:extLst>
              <a:ext uri="{28A0092B-C50C-407E-A947-70E740481C1C}">
                <a14:useLocalDpi xmlns:a14="http://schemas.microsoft.com/office/drawing/2010/main" val="0"/>
              </a:ext>
            </a:extLst>
          </a:blip>
          <a:srcRect l="17847" t="41782" r="16838" b="5350"/>
          <a:stretch>
            <a:fillRect/>
          </a:stretch>
        </p:blipFill>
        <p:spPr bwMode="auto">
          <a:xfrm>
            <a:off x="174625" y="692150"/>
            <a:ext cx="4752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7">
            <a:extLst>
              <a:ext uri="{FF2B5EF4-FFF2-40B4-BE49-F238E27FC236}">
                <a16:creationId xmlns:a16="http://schemas.microsoft.com/office/drawing/2014/main" id="{845626A8-9954-6943-9051-27876A1FEE07}"/>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971550"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a:extLst>
              <a:ext uri="{FF2B5EF4-FFF2-40B4-BE49-F238E27FC236}">
                <a16:creationId xmlns:a16="http://schemas.microsoft.com/office/drawing/2014/main" id="{DFEA6B6A-3AD0-4047-BC59-4573F1F12705}"/>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771775"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magine 9">
            <a:extLst>
              <a:ext uri="{FF2B5EF4-FFF2-40B4-BE49-F238E27FC236}">
                <a16:creationId xmlns:a16="http://schemas.microsoft.com/office/drawing/2014/main" id="{12860314-8308-3B4C-A5BA-7EDA5D2F52C2}"/>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4500563" y="4868863"/>
            <a:ext cx="10969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magine 5">
            <a:extLst>
              <a:ext uri="{FF2B5EF4-FFF2-40B4-BE49-F238E27FC236}">
                <a16:creationId xmlns:a16="http://schemas.microsoft.com/office/drawing/2014/main" id="{1085ADAE-6064-FD4B-AF95-04A13A2BAB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868863"/>
            <a:ext cx="24844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a:extLst>
              <a:ext uri="{FF2B5EF4-FFF2-40B4-BE49-F238E27FC236}">
                <a16:creationId xmlns:a16="http://schemas.microsoft.com/office/drawing/2014/main" id="{3E485320-AEBD-F448-B834-63B5EFC1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2425"/>
            <a:ext cx="74866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magine 2">
            <a:extLst>
              <a:ext uri="{FF2B5EF4-FFF2-40B4-BE49-F238E27FC236}">
                <a16:creationId xmlns:a16="http://schemas.microsoft.com/office/drawing/2014/main" id="{5D7B1B93-40AC-2549-94E9-3545A4AA1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4463"/>
            <a:ext cx="4433888"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99E76914-7DBA-AE49-A2F4-AEF00301F4BE}"/>
              </a:ext>
            </a:extLst>
          </p:cNvPr>
          <p:cNvSpPr txBox="1">
            <a:spLocks noChangeArrowheads="1"/>
          </p:cNvSpPr>
          <p:nvPr/>
        </p:nvSpPr>
        <p:spPr bwMode="auto">
          <a:xfrm>
            <a:off x="1096963" y="44450"/>
            <a:ext cx="6900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FF0000"/>
                </a:solidFill>
              </a:rPr>
              <a:t>I LIPIDI</a:t>
            </a:r>
          </a:p>
        </p:txBody>
      </p:sp>
      <p:sp>
        <p:nvSpPr>
          <p:cNvPr id="82946" name="Text Box 3">
            <a:extLst>
              <a:ext uri="{FF2B5EF4-FFF2-40B4-BE49-F238E27FC236}">
                <a16:creationId xmlns:a16="http://schemas.microsoft.com/office/drawing/2014/main" id="{F9A24B51-2226-6842-8C56-67A3C5AB0D00}"/>
              </a:ext>
            </a:extLst>
          </p:cNvPr>
          <p:cNvSpPr txBox="1">
            <a:spLocks noChangeArrowheads="1"/>
          </p:cNvSpPr>
          <p:nvPr/>
        </p:nvSpPr>
        <p:spPr bwMode="auto">
          <a:xfrm>
            <a:off x="107950" y="908050"/>
            <a:ext cx="87852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Composti idrocarburici</a:t>
            </a:r>
          </a:p>
          <a:p>
            <a:pPr eaLnBrk="1" hangingPunct="1">
              <a:spcBef>
                <a:spcPct val="50000"/>
              </a:spcBef>
              <a:buClr>
                <a:srgbClr val="FF0066"/>
              </a:buClr>
            </a:pPr>
            <a:r>
              <a:rPr lang="it-IT" altLang="en-US" sz="2400"/>
              <a:t> Molecole insolubili in acqua (in presenza di acqua tendono ad riunirsi tra loro in aggregati macromolecolari)</a:t>
            </a:r>
          </a:p>
          <a:p>
            <a:pPr eaLnBrk="1" hangingPunct="1">
              <a:spcBef>
                <a:spcPct val="50000"/>
              </a:spcBef>
              <a:buClr>
                <a:srgbClr val="FF0066"/>
              </a:buClr>
            </a:pPr>
            <a:r>
              <a:rPr lang="it-IT" altLang="en-US" sz="2400"/>
              <a:t> Ruoli: riserva di energia, strutturali, costituenti di ormoni e pigmenti, isolante termico ed elettrico, protezione</a:t>
            </a:r>
          </a:p>
          <a:p>
            <a:pPr eaLnBrk="1" hangingPunct="1">
              <a:spcBef>
                <a:spcPct val="50000"/>
              </a:spcBef>
              <a:buClr>
                <a:srgbClr val="FF0066"/>
              </a:buClr>
            </a:pPr>
            <a:r>
              <a:rPr lang="it-IT" altLang="en-US" sz="2400"/>
              <a:t> Categorie principali:</a:t>
            </a:r>
          </a:p>
          <a:p>
            <a:pPr lvl="1" eaLnBrk="1" hangingPunct="1">
              <a:spcBef>
                <a:spcPct val="50000"/>
              </a:spcBef>
              <a:buClr>
                <a:schemeClr val="hlink"/>
              </a:buClr>
              <a:buFont typeface="Wingdings" pitchFamily="2" charset="2"/>
              <a:buChar char="§"/>
            </a:pPr>
            <a:r>
              <a:rPr lang="it-IT" altLang="en-US" sz="2400" b="1"/>
              <a:t> Grassi ed oli</a:t>
            </a:r>
          </a:p>
          <a:p>
            <a:pPr lvl="1" eaLnBrk="1" hangingPunct="1">
              <a:spcBef>
                <a:spcPct val="50000"/>
              </a:spcBef>
              <a:buClr>
                <a:schemeClr val="hlink"/>
              </a:buClr>
              <a:buFont typeface="Wingdings" pitchFamily="2" charset="2"/>
              <a:buChar char="§"/>
            </a:pPr>
            <a:r>
              <a:rPr lang="it-IT" altLang="en-US" sz="2400" b="1"/>
              <a:t> Fosfolipidi</a:t>
            </a:r>
          </a:p>
          <a:p>
            <a:pPr lvl="1" eaLnBrk="1" hangingPunct="1">
              <a:spcBef>
                <a:spcPct val="50000"/>
              </a:spcBef>
              <a:buClr>
                <a:schemeClr val="hlink"/>
              </a:buClr>
              <a:buFont typeface="Wingdings" pitchFamily="2" charset="2"/>
              <a:buChar char="§"/>
            </a:pPr>
            <a:r>
              <a:rPr lang="it-IT" altLang="en-US" sz="2400" b="1"/>
              <a:t> Carotenoidi e steroidi</a:t>
            </a:r>
          </a:p>
          <a:p>
            <a:pPr lvl="1" eaLnBrk="1" hangingPunct="1">
              <a:spcBef>
                <a:spcPct val="50000"/>
              </a:spcBef>
              <a:buClr>
                <a:schemeClr val="hlink"/>
              </a:buClr>
              <a:buFont typeface="Wingdings" pitchFamily="2" charset="2"/>
              <a:buChar char="§"/>
            </a:pPr>
            <a:r>
              <a:rPr lang="it-IT" altLang="en-US" sz="2400" b="1"/>
              <a:t> Alcune vitamine</a:t>
            </a:r>
          </a:p>
          <a:p>
            <a:pPr lvl="1" eaLnBrk="1" hangingPunct="1">
              <a:spcBef>
                <a:spcPct val="50000"/>
              </a:spcBef>
              <a:buClr>
                <a:schemeClr val="hlink"/>
              </a:buClr>
              <a:buFont typeface="Wingdings" pitchFamily="2" charset="2"/>
              <a:buChar char="§"/>
            </a:pPr>
            <a:r>
              <a:rPr lang="it-IT" altLang="en-US" sz="2400" b="1"/>
              <a:t> Cere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0BE0FE4-68BA-D24D-B025-9DD1141FA150}"/>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Trigliceridi</a:t>
            </a:r>
          </a:p>
        </p:txBody>
      </p:sp>
      <p:sp>
        <p:nvSpPr>
          <p:cNvPr id="83970" name="Text Box 3">
            <a:extLst>
              <a:ext uri="{FF2B5EF4-FFF2-40B4-BE49-F238E27FC236}">
                <a16:creationId xmlns:a16="http://schemas.microsoft.com/office/drawing/2014/main" id="{CDE2593D-6A60-8A49-8B5D-47C020151081}"/>
              </a:ext>
            </a:extLst>
          </p:cNvPr>
          <p:cNvSpPr txBox="1">
            <a:spLocks noChangeArrowheads="1"/>
          </p:cNvSpPr>
          <p:nvPr/>
        </p:nvSpPr>
        <p:spPr bwMode="auto">
          <a:xfrm>
            <a:off x="107950" y="692150"/>
            <a:ext cx="9036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Lipidi semplici, riserva di energia in grasso animale e semi</a:t>
            </a:r>
          </a:p>
          <a:p>
            <a:pPr eaLnBrk="1" hangingPunct="1">
              <a:spcBef>
                <a:spcPct val="50000"/>
              </a:spcBef>
              <a:buClr>
                <a:srgbClr val="FF0066"/>
              </a:buClr>
            </a:pPr>
            <a:r>
              <a:rPr lang="it-IT" altLang="en-US" sz="2400"/>
              <a:t> Trigliceridi solidi a 20</a:t>
            </a:r>
            <a:r>
              <a:rPr lang="it-IT" altLang="en-US" sz="2400" baseline="30000"/>
              <a:t>o</a:t>
            </a:r>
            <a:r>
              <a:rPr lang="it-IT" altLang="en-US" sz="2400"/>
              <a:t>C = </a:t>
            </a:r>
            <a:r>
              <a:rPr lang="it-IT" altLang="en-US" sz="2400" b="1">
                <a:solidFill>
                  <a:srgbClr val="0000FF"/>
                </a:solidFill>
              </a:rPr>
              <a:t>Grassi</a:t>
            </a:r>
            <a:r>
              <a:rPr lang="it-IT" altLang="en-US" sz="2400"/>
              <a:t>; Trigliceridi liquidi a 20</a:t>
            </a:r>
            <a:r>
              <a:rPr lang="it-IT" altLang="en-US" sz="2400" baseline="30000"/>
              <a:t>o</a:t>
            </a:r>
            <a:r>
              <a:rPr lang="it-IT" altLang="en-US" sz="2400"/>
              <a:t>C = </a:t>
            </a:r>
            <a:r>
              <a:rPr lang="it-IT" altLang="en-US" sz="2400" b="1">
                <a:solidFill>
                  <a:srgbClr val="0000FF"/>
                </a:solidFill>
              </a:rPr>
              <a:t>Oli</a:t>
            </a:r>
          </a:p>
          <a:p>
            <a:pPr eaLnBrk="1" hangingPunct="1">
              <a:spcBef>
                <a:spcPct val="50000"/>
              </a:spcBef>
              <a:buClr>
                <a:srgbClr val="FF0066"/>
              </a:buClr>
            </a:pPr>
            <a:r>
              <a:rPr lang="it-IT" altLang="en-US" sz="2400"/>
              <a:t> Sono </a:t>
            </a:r>
            <a:r>
              <a:rPr lang="it-IT" altLang="en-US" sz="2400" b="1"/>
              <a:t>esteri</a:t>
            </a:r>
            <a:r>
              <a:rPr lang="it-IT" altLang="en-US" sz="2400"/>
              <a:t> formati a partire da una molecola di </a:t>
            </a:r>
            <a:r>
              <a:rPr lang="it-IT" altLang="en-US" sz="2400" b="1"/>
              <a:t>glicerolo</a:t>
            </a:r>
            <a:r>
              <a:rPr lang="it-IT" altLang="en-US" sz="2400"/>
              <a:t> (piccolo alcool con tre gruppi -OH) unita </a:t>
            </a:r>
            <a:r>
              <a:rPr lang="it-IT" altLang="en-US" sz="2400" b="1"/>
              <a:t>a tre molecole di acidi grassi </a:t>
            </a:r>
            <a:r>
              <a:rPr lang="it-IT" altLang="en-US" sz="2400"/>
              <a:t>(lunga catena idrocarburica con un gruppo carbossilico polare) </a:t>
            </a:r>
          </a:p>
        </p:txBody>
      </p:sp>
      <p:sp>
        <p:nvSpPr>
          <p:cNvPr id="83971" name="Picture 4">
            <a:extLst>
              <a:ext uri="{FF2B5EF4-FFF2-40B4-BE49-F238E27FC236}">
                <a16:creationId xmlns:a16="http://schemas.microsoft.com/office/drawing/2014/main" id="{F2F3ECCF-07EB-CF4F-998A-93D6EC5C0C2B}"/>
              </a:ext>
            </a:extLst>
          </p:cNvPr>
          <p:cNvSpPr>
            <a:spLocks noChangeAspect="1" noChangeArrowheads="1"/>
          </p:cNvSpPr>
          <p:nvPr/>
        </p:nvSpPr>
        <p:spPr bwMode="auto">
          <a:xfrm>
            <a:off x="13319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3972" name="Picture 4">
            <a:extLst>
              <a:ext uri="{FF2B5EF4-FFF2-40B4-BE49-F238E27FC236}">
                <a16:creationId xmlns:a16="http://schemas.microsoft.com/office/drawing/2014/main" id="{94946FC6-AA5B-0A49-AB30-C70B74A9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926DFE3-101B-4048-9D73-5A89CD1929CC}"/>
              </a:ext>
            </a:extLst>
          </p:cNvPr>
          <p:cNvSpPr>
            <a:spLocks noChangeArrowheads="1"/>
          </p:cNvSpPr>
          <p:nvPr/>
        </p:nvSpPr>
        <p:spPr bwMode="auto">
          <a:xfrm>
            <a:off x="5003800" y="3240088"/>
            <a:ext cx="4176713"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4" name="Rectangle 3">
            <a:extLst>
              <a:ext uri="{FF2B5EF4-FFF2-40B4-BE49-F238E27FC236}">
                <a16:creationId xmlns:a16="http://schemas.microsoft.com/office/drawing/2014/main" id="{ED094C4F-BE23-0D4E-8965-82231DC8EE14}"/>
              </a:ext>
            </a:extLst>
          </p:cNvPr>
          <p:cNvSpPr>
            <a:spLocks noChangeArrowheads="1"/>
          </p:cNvSpPr>
          <p:nvPr/>
        </p:nvSpPr>
        <p:spPr bwMode="auto">
          <a:xfrm>
            <a:off x="0" y="3240088"/>
            <a:ext cx="5076825"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5" name="Rectangle 4">
            <a:extLst>
              <a:ext uri="{FF2B5EF4-FFF2-40B4-BE49-F238E27FC236}">
                <a16:creationId xmlns:a16="http://schemas.microsoft.com/office/drawing/2014/main" id="{2A0D93D5-A382-AB4D-A448-46028EBA03DC}"/>
              </a:ext>
            </a:extLst>
          </p:cNvPr>
          <p:cNvSpPr>
            <a:spLocks noChangeArrowheads="1"/>
          </p:cNvSpPr>
          <p:nvPr/>
        </p:nvSpPr>
        <p:spPr bwMode="auto">
          <a:xfrm>
            <a:off x="5219700" y="0"/>
            <a:ext cx="3960813" cy="32400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6" name="Rectangle 5">
            <a:extLst>
              <a:ext uri="{FF2B5EF4-FFF2-40B4-BE49-F238E27FC236}">
                <a16:creationId xmlns:a16="http://schemas.microsoft.com/office/drawing/2014/main" id="{CF241AEA-B3E8-E54E-9FD2-4F05F51443F2}"/>
              </a:ext>
            </a:extLst>
          </p:cNvPr>
          <p:cNvSpPr>
            <a:spLocks noChangeArrowheads="1"/>
          </p:cNvSpPr>
          <p:nvPr/>
        </p:nvSpPr>
        <p:spPr bwMode="auto">
          <a:xfrm>
            <a:off x="0" y="1727200"/>
            <a:ext cx="5292725" cy="15128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7" name="Text Box 7">
            <a:extLst>
              <a:ext uri="{FF2B5EF4-FFF2-40B4-BE49-F238E27FC236}">
                <a16:creationId xmlns:a16="http://schemas.microsoft.com/office/drawing/2014/main" id="{5E144A4E-E214-A04D-9462-94B18481F619}"/>
              </a:ext>
            </a:extLst>
          </p:cNvPr>
          <p:cNvSpPr txBox="1">
            <a:spLocks noChangeArrowheads="1"/>
          </p:cNvSpPr>
          <p:nvPr/>
        </p:nvSpPr>
        <p:spPr bwMode="auto">
          <a:xfrm>
            <a:off x="34925" y="895350"/>
            <a:ext cx="56165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Diversi tipi di acidi grassi possono costituire diversi tipi di trigliceridi</a:t>
            </a:r>
          </a:p>
          <a:p>
            <a:pPr eaLnBrk="1" hangingPunct="1">
              <a:spcBef>
                <a:spcPct val="50000"/>
              </a:spcBef>
              <a:buClr>
                <a:srgbClr val="FF0066"/>
              </a:buClr>
            </a:pPr>
            <a:r>
              <a:rPr lang="it-IT" altLang="en-US" sz="2400"/>
              <a:t> Acidi grassi SATURI, CATENA DRITTA</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a:t>
            </a:r>
            <a:r>
              <a:rPr lang="it-IT" altLang="en-US" sz="2400" b="1" baseline="-25000"/>
              <a:t>2</a:t>
            </a:r>
            <a:r>
              <a:rPr lang="it-IT" altLang="en-US" sz="2400" b="1"/>
              <a:t>-CH</a:t>
            </a:r>
            <a:r>
              <a:rPr lang="it-IT" altLang="en-US" sz="2400" b="1" baseline="-25000"/>
              <a:t>2</a:t>
            </a:r>
            <a:r>
              <a:rPr lang="it-IT" altLang="en-US" sz="2400" b="1"/>
              <a:t>-CH</a:t>
            </a:r>
            <a:r>
              <a:rPr lang="it-IT" altLang="en-US" sz="2400" b="1" baseline="-25000"/>
              <a:t>2</a:t>
            </a:r>
            <a:r>
              <a:rPr lang="it-IT" altLang="en-US" sz="2400" b="1"/>
              <a:t>-COOH</a:t>
            </a:r>
            <a:endParaRPr lang="it-IT" altLang="en-US" sz="2400"/>
          </a:p>
          <a:p>
            <a:pPr eaLnBrk="1" hangingPunct="1">
              <a:spcBef>
                <a:spcPct val="50000"/>
              </a:spcBef>
              <a:buClr>
                <a:srgbClr val="FF0066"/>
              </a:buClr>
            </a:pPr>
            <a:r>
              <a:rPr lang="it-IT" altLang="en-US" sz="2400"/>
              <a:t> Acidi grassi INSATURI, CATENA PIEGATA in corrispondenza dei DOPPI LEGAMI</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-CH=CH-CH</a:t>
            </a:r>
            <a:r>
              <a:rPr lang="it-IT" altLang="en-US" sz="2400" b="1" baseline="-25000"/>
              <a:t>2</a:t>
            </a:r>
            <a:r>
              <a:rPr lang="it-IT" altLang="en-US" sz="2400" b="1"/>
              <a:t>-COOH</a:t>
            </a:r>
          </a:p>
          <a:p>
            <a:pPr eaLnBrk="1" hangingPunct="1">
              <a:spcBef>
                <a:spcPct val="50000"/>
              </a:spcBef>
              <a:buClr>
                <a:srgbClr val="FF0066"/>
              </a:buClr>
            </a:pPr>
            <a:r>
              <a:rPr lang="it-IT" altLang="en-US" sz="2400"/>
              <a:t> Acidi grassi </a:t>
            </a:r>
            <a:r>
              <a:rPr lang="it-IT" altLang="en-US" sz="2400" b="1"/>
              <a:t>monoinsaturi </a:t>
            </a:r>
            <a:r>
              <a:rPr lang="it-IT" altLang="en-US" sz="2400"/>
              <a:t>(1 solo doppio legame)</a:t>
            </a:r>
          </a:p>
          <a:p>
            <a:pPr eaLnBrk="1" hangingPunct="1">
              <a:spcBef>
                <a:spcPct val="50000"/>
              </a:spcBef>
              <a:buClr>
                <a:srgbClr val="FF0066"/>
              </a:buClr>
            </a:pPr>
            <a:r>
              <a:rPr lang="it-IT" altLang="en-US" sz="2400"/>
              <a:t> Acidi grassi </a:t>
            </a:r>
            <a:r>
              <a:rPr lang="it-IT" altLang="en-US" sz="2400" b="1"/>
              <a:t>polinsaturi </a:t>
            </a:r>
            <a:r>
              <a:rPr lang="it-IT" altLang="en-US" sz="2400"/>
              <a:t>(più</a:t>
            </a:r>
            <a:r>
              <a:rPr lang="it-IT" altLang="ja-JP" sz="2400"/>
              <a:t> doppi legami)</a:t>
            </a:r>
            <a:endParaRPr lang="it-IT" altLang="en-US" sz="2400"/>
          </a:p>
        </p:txBody>
      </p:sp>
      <p:pic>
        <p:nvPicPr>
          <p:cNvPr id="84998" name="Picture 8">
            <a:extLst>
              <a:ext uri="{FF2B5EF4-FFF2-40B4-BE49-F238E27FC236}">
                <a16:creationId xmlns:a16="http://schemas.microsoft.com/office/drawing/2014/main" id="{862C0327-66CE-BC44-BD6F-DBB9F9F3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42938"/>
            <a:ext cx="3268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a:extLst>
              <a:ext uri="{FF2B5EF4-FFF2-40B4-BE49-F238E27FC236}">
                <a16:creationId xmlns:a16="http://schemas.microsoft.com/office/drawing/2014/main" id="{1CCF60D3-3229-5841-A2A2-E31C170D6750}"/>
              </a:ext>
            </a:extLst>
          </p:cNvPr>
          <p:cNvSpPr txBox="1">
            <a:spLocks noChangeArrowheads="1"/>
          </p:cNvSpPr>
          <p:nvPr/>
        </p:nvSpPr>
        <p:spPr bwMode="auto">
          <a:xfrm>
            <a:off x="349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semplici (neutri) -</a:t>
            </a:r>
            <a:r>
              <a:rPr lang="it-IT" altLang="en-US" sz="3600" b="1">
                <a:solidFill>
                  <a:srgbClr val="FF0000"/>
                </a:solidFill>
              </a:rPr>
              <a:t> Trigliceridi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magine 2">
            <a:extLst>
              <a:ext uri="{FF2B5EF4-FFF2-40B4-BE49-F238E27FC236}">
                <a16:creationId xmlns:a16="http://schemas.microsoft.com/office/drawing/2014/main" id="{40486400-3EA6-8744-B31B-A219C6ECBBC2}"/>
              </a:ext>
            </a:extLst>
          </p:cNvPr>
          <p:cNvPicPr>
            <a:picLocks noChangeAspect="1"/>
          </p:cNvPicPr>
          <p:nvPr/>
        </p:nvPicPr>
        <p:blipFill>
          <a:blip r:embed="rId2">
            <a:extLst>
              <a:ext uri="{28A0092B-C50C-407E-A947-70E740481C1C}">
                <a14:useLocalDpi xmlns:a14="http://schemas.microsoft.com/office/drawing/2010/main" val="0"/>
              </a:ext>
            </a:extLst>
          </a:blip>
          <a:srcRect l="-1315" t="64059" r="6944" b="8289"/>
          <a:stretch>
            <a:fillRect/>
          </a:stretch>
        </p:blipFill>
        <p:spPr bwMode="auto">
          <a:xfrm>
            <a:off x="2330450" y="5229225"/>
            <a:ext cx="68500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3EED5172-5699-D94B-ABBD-7F53E00F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 b="14635"/>
          <a:stretch>
            <a:fillRect/>
          </a:stretch>
        </p:blipFill>
        <p:spPr bwMode="auto">
          <a:xfrm>
            <a:off x="4678363" y="457200"/>
            <a:ext cx="370998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A0DC84-039C-BD4D-969E-BDDD069A5422}"/>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Lipidi polari-</a:t>
            </a:r>
            <a:r>
              <a:rPr lang="it-IT" altLang="en-US" sz="4000" b="1">
                <a:solidFill>
                  <a:srgbClr val="FF0000"/>
                </a:solidFill>
              </a:rPr>
              <a:t>  Fosfolipidi</a:t>
            </a:r>
          </a:p>
        </p:txBody>
      </p:sp>
      <p:sp>
        <p:nvSpPr>
          <p:cNvPr id="86020" name="Text Box 4">
            <a:extLst>
              <a:ext uri="{FF2B5EF4-FFF2-40B4-BE49-F238E27FC236}">
                <a16:creationId xmlns:a16="http://schemas.microsoft.com/office/drawing/2014/main" id="{7943539D-99BB-434D-B74C-76072FB9A00D}"/>
              </a:ext>
            </a:extLst>
          </p:cNvPr>
          <p:cNvSpPr txBox="1">
            <a:spLocks noChangeArrowheads="1"/>
          </p:cNvSpPr>
          <p:nvPr/>
        </p:nvSpPr>
        <p:spPr bwMode="auto">
          <a:xfrm>
            <a:off x="152400" y="981075"/>
            <a:ext cx="40592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200"/>
              <a:t> FOSFOGLICERIDI: costituiti da </a:t>
            </a:r>
            <a:r>
              <a:rPr lang="it-IT" altLang="en-US" sz="2200" b="1"/>
              <a:t>glicerolo</a:t>
            </a:r>
            <a:r>
              <a:rPr lang="it-IT" altLang="en-US" sz="2200"/>
              <a:t>, esterificato con </a:t>
            </a:r>
            <a:r>
              <a:rPr lang="it-IT" altLang="en-US" sz="2200" b="1"/>
              <a:t>due acidi grassi</a:t>
            </a:r>
            <a:r>
              <a:rPr lang="it-IT" altLang="en-US" sz="2200"/>
              <a:t>, con il terzo -OH legato ad un </a:t>
            </a:r>
            <a:r>
              <a:rPr lang="it-IT" altLang="en-US" sz="2200" b="1">
                <a:solidFill>
                  <a:srgbClr val="0000FF"/>
                </a:solidFill>
              </a:rPr>
              <a:t>acido fosforico</a:t>
            </a:r>
            <a:r>
              <a:rPr lang="it-IT" altLang="en-US" sz="2200"/>
              <a:t>, a sua volta legato ad un </a:t>
            </a:r>
            <a:r>
              <a:rPr lang="it-IT" altLang="en-US" sz="2200">
                <a:solidFill>
                  <a:srgbClr val="0000FF"/>
                </a:solidFill>
              </a:rPr>
              <a:t>altro composto</a:t>
            </a:r>
            <a:r>
              <a:rPr lang="it-IT" altLang="en-US" sz="2200"/>
              <a:t> più</a:t>
            </a:r>
            <a:r>
              <a:rPr lang="it-IT" altLang="ja-JP" sz="2200"/>
              <a:t> o meno polare (</a:t>
            </a:r>
            <a:r>
              <a:rPr lang="it-IT" altLang="en-US" sz="2400"/>
              <a:t>Ad es. fosfatidilcolina)</a:t>
            </a:r>
          </a:p>
          <a:p>
            <a:pPr eaLnBrk="1" hangingPunct="1">
              <a:spcBef>
                <a:spcPct val="50000"/>
              </a:spcBef>
              <a:buClr>
                <a:srgbClr val="FF0066"/>
              </a:buClr>
            </a:pPr>
            <a:r>
              <a:rPr lang="it-IT" altLang="en-US" sz="2400"/>
              <a:t> SFINGOLIPIDI</a:t>
            </a:r>
          </a:p>
          <a:p>
            <a:pPr eaLnBrk="1" hangingPunct="1">
              <a:spcBef>
                <a:spcPct val="50000"/>
              </a:spcBef>
              <a:buClr>
                <a:srgbClr val="FF0066"/>
              </a:buClr>
            </a:pPr>
            <a:endParaRPr lang="it-IT" altLang="en-US" sz="2400"/>
          </a:p>
        </p:txBody>
      </p:sp>
      <p:pic>
        <p:nvPicPr>
          <p:cNvPr id="86021" name="Immagine 3">
            <a:extLst>
              <a:ext uri="{FF2B5EF4-FFF2-40B4-BE49-F238E27FC236}">
                <a16:creationId xmlns:a16="http://schemas.microsoft.com/office/drawing/2014/main" id="{BA562C44-97DA-1F4D-8047-B82F549B9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365625"/>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E4C556E8-58B9-5D4B-B497-9399DF25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8" b="14635"/>
          <a:stretch>
            <a:fillRect/>
          </a:stretch>
        </p:blipFill>
        <p:spPr bwMode="auto">
          <a:xfrm>
            <a:off x="4678363" y="549275"/>
            <a:ext cx="4341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F3E2049-F2E4-6D49-94BE-2439BE02971C}"/>
              </a:ext>
            </a:extLst>
          </p:cNvPr>
          <p:cNvSpPr txBox="1">
            <a:spLocks noChangeArrowheads="1"/>
          </p:cNvSpPr>
          <p:nvPr/>
        </p:nvSpPr>
        <p:spPr bwMode="auto">
          <a:xfrm>
            <a:off x="2508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polari = molecole ANFIPATICHE</a:t>
            </a:r>
            <a:endParaRPr lang="it-IT" altLang="en-US" sz="3600" b="1">
              <a:solidFill>
                <a:srgbClr val="FF0000"/>
              </a:solidFill>
            </a:endParaRPr>
          </a:p>
        </p:txBody>
      </p:sp>
      <p:sp>
        <p:nvSpPr>
          <p:cNvPr id="87043" name="Text Box 4">
            <a:extLst>
              <a:ext uri="{FF2B5EF4-FFF2-40B4-BE49-F238E27FC236}">
                <a16:creationId xmlns:a16="http://schemas.microsoft.com/office/drawing/2014/main" id="{ADF0A09F-B733-224C-B9C5-EBC97348F4ED}"/>
              </a:ext>
            </a:extLst>
          </p:cNvPr>
          <p:cNvSpPr txBox="1">
            <a:spLocks noChangeArrowheads="1"/>
          </p:cNvSpPr>
          <p:nvPr/>
        </p:nvSpPr>
        <p:spPr bwMode="auto">
          <a:xfrm>
            <a:off x="250825" y="2781300"/>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Il gruppo fosfato ha carica elettrica negativa, quindi i fosfolipidi hanno</a:t>
            </a:r>
          </a:p>
          <a:p>
            <a:pPr eaLnBrk="1" hangingPunct="1">
              <a:spcBef>
                <a:spcPct val="50000"/>
              </a:spcBef>
              <a:buClr>
                <a:srgbClr val="FF0066"/>
              </a:buClr>
              <a:buFontTx/>
              <a:buNone/>
            </a:pPr>
            <a:r>
              <a:rPr lang="it-IT" altLang="en-US" sz="2400"/>
              <a:t> due </a:t>
            </a:r>
            <a:r>
              <a:rPr lang="ja-JP" altLang="it-IT" sz="2400" b="1">
                <a:solidFill>
                  <a:srgbClr val="FF0000"/>
                </a:solidFill>
              </a:rPr>
              <a:t>“</a:t>
            </a:r>
            <a:r>
              <a:rPr lang="it-IT" altLang="ja-JP" sz="2400" b="1">
                <a:solidFill>
                  <a:srgbClr val="FF0000"/>
                </a:solidFill>
              </a:rPr>
              <a:t>code</a:t>
            </a:r>
            <a:r>
              <a:rPr lang="ja-JP" altLang="it-IT" sz="2400" b="1">
                <a:solidFill>
                  <a:srgbClr val="FF0000"/>
                </a:solidFill>
              </a:rPr>
              <a:t>”</a:t>
            </a:r>
            <a:r>
              <a:rPr lang="it-IT" altLang="ja-JP" sz="2400" b="1">
                <a:solidFill>
                  <a:srgbClr val="FF0000"/>
                </a:solidFill>
              </a:rPr>
              <a:t> apolari idrofobe </a:t>
            </a:r>
          </a:p>
          <a:p>
            <a:pPr eaLnBrk="1" hangingPunct="1">
              <a:spcBef>
                <a:spcPct val="50000"/>
              </a:spcBef>
              <a:buClr>
                <a:srgbClr val="FF0066"/>
              </a:buClr>
              <a:buFontTx/>
              <a:buNone/>
            </a:pPr>
            <a:r>
              <a:rPr lang="it-IT" altLang="ja-JP" sz="2400"/>
              <a:t>ed una </a:t>
            </a:r>
            <a:r>
              <a:rPr lang="ja-JP" altLang="it-IT" sz="2400" b="1">
                <a:solidFill>
                  <a:srgbClr val="669999"/>
                </a:solidFill>
              </a:rPr>
              <a:t>“</a:t>
            </a:r>
            <a:r>
              <a:rPr lang="it-IT" altLang="ja-JP" sz="2400" b="1">
                <a:solidFill>
                  <a:srgbClr val="669999"/>
                </a:solidFill>
              </a:rPr>
              <a:t>testa</a:t>
            </a:r>
            <a:r>
              <a:rPr lang="ja-JP" altLang="it-IT" sz="2400" b="1">
                <a:solidFill>
                  <a:srgbClr val="669999"/>
                </a:solidFill>
              </a:rPr>
              <a:t>”</a:t>
            </a:r>
            <a:r>
              <a:rPr lang="it-IT" altLang="ja-JP" sz="2400" b="1">
                <a:solidFill>
                  <a:srgbClr val="669999"/>
                </a:solidFill>
              </a:rPr>
              <a:t> polare idrofilica</a:t>
            </a:r>
          </a:p>
          <a:p>
            <a:pPr eaLnBrk="1" hangingPunct="1">
              <a:spcBef>
                <a:spcPct val="50000"/>
              </a:spcBef>
              <a:buClr>
                <a:srgbClr val="FF0066"/>
              </a:buClr>
            </a:pPr>
            <a:endParaRPr lang="it-IT" altLang="en-US" sz="2400"/>
          </a:p>
        </p:txBody>
      </p:sp>
      <p:sp>
        <p:nvSpPr>
          <p:cNvPr id="87044" name="Line 5">
            <a:extLst>
              <a:ext uri="{FF2B5EF4-FFF2-40B4-BE49-F238E27FC236}">
                <a16:creationId xmlns:a16="http://schemas.microsoft.com/office/drawing/2014/main" id="{9353D2A0-43CB-2E44-B389-1B1B6A746B88}"/>
              </a:ext>
            </a:extLst>
          </p:cNvPr>
          <p:cNvSpPr>
            <a:spLocks noChangeShapeType="1"/>
          </p:cNvSpPr>
          <p:nvPr/>
        </p:nvSpPr>
        <p:spPr bwMode="auto">
          <a:xfrm flipV="1">
            <a:off x="3657600" y="3525838"/>
            <a:ext cx="792163" cy="360362"/>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5" name="Line 6">
            <a:extLst>
              <a:ext uri="{FF2B5EF4-FFF2-40B4-BE49-F238E27FC236}">
                <a16:creationId xmlns:a16="http://schemas.microsoft.com/office/drawing/2014/main" id="{5D002D25-E916-8543-8E9D-57E0A5A6D9D6}"/>
              </a:ext>
            </a:extLst>
          </p:cNvPr>
          <p:cNvSpPr>
            <a:spLocks noChangeShapeType="1"/>
          </p:cNvSpPr>
          <p:nvPr/>
        </p:nvSpPr>
        <p:spPr bwMode="auto">
          <a:xfrm>
            <a:off x="3708400" y="5661025"/>
            <a:ext cx="719138" cy="504825"/>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7046" name="Picture 7">
            <a:extLst>
              <a:ext uri="{FF2B5EF4-FFF2-40B4-BE49-F238E27FC236}">
                <a16:creationId xmlns:a16="http://schemas.microsoft.com/office/drawing/2014/main" id="{7C476F01-C069-274C-9F24-62E574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024" r="64935"/>
          <a:stretch>
            <a:fillRect/>
          </a:stretch>
        </p:blipFill>
        <p:spPr bwMode="auto">
          <a:xfrm>
            <a:off x="4648200" y="5726113"/>
            <a:ext cx="25146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618EF13B-6A4B-324A-AA64-6CC025482B29}"/>
              </a:ext>
            </a:extLst>
          </p:cNvPr>
          <p:cNvSpPr txBox="1">
            <a:spLocks noChangeArrowheads="1"/>
          </p:cNvSpPr>
          <p:nvPr/>
        </p:nvSpPr>
        <p:spPr bwMode="auto">
          <a:xfrm>
            <a:off x="71438" y="733425"/>
            <a:ext cx="9072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In presenza di acqua, miscele di fosfolipidi formano spontaneamente un DOPPIO STRATO, cioè un foglietto dello spessore di due molecole con le teste polari rivolte verso l</a:t>
            </a:r>
            <a:r>
              <a:rPr lang="ja-JP" altLang="it-IT" sz="2400"/>
              <a:t>’</a:t>
            </a:r>
            <a:r>
              <a:rPr lang="it-IT" altLang="ja-JP" sz="2400"/>
              <a:t>acqua e le code apolari all</a:t>
            </a:r>
            <a:r>
              <a:rPr lang="ja-JP" altLang="it-IT" sz="2400"/>
              <a:t>’</a:t>
            </a:r>
            <a:r>
              <a:rPr lang="it-IT" altLang="ja-JP" sz="2400"/>
              <a:t>interno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800"/>
          </a:p>
          <a:p>
            <a:pPr eaLnBrk="1" hangingPunct="1">
              <a:spcBef>
                <a:spcPct val="50000"/>
              </a:spcBef>
              <a:buClr>
                <a:srgbClr val="FF0066"/>
              </a:buClr>
            </a:pPr>
            <a:r>
              <a:rPr lang="it-IT" altLang="en-US" sz="2400"/>
              <a:t> La composizione in catene (lunghe, corte, sature, insature) influenza la fluidita</a:t>
            </a:r>
            <a:r>
              <a:rPr lang="ja-JP" altLang="it-IT" sz="2400"/>
              <a:t>’</a:t>
            </a:r>
            <a:r>
              <a:rPr lang="it-IT" altLang="ja-JP" sz="2400"/>
              <a:t> della membrana.</a:t>
            </a:r>
            <a:endParaRPr lang="it-IT" altLang="en-US" sz="2400"/>
          </a:p>
        </p:txBody>
      </p:sp>
      <p:sp>
        <p:nvSpPr>
          <p:cNvPr id="88066" name="Text Box 3">
            <a:extLst>
              <a:ext uri="{FF2B5EF4-FFF2-40B4-BE49-F238E27FC236}">
                <a16:creationId xmlns:a16="http://schemas.microsoft.com/office/drawing/2014/main" id="{E2898383-7BDA-8D4B-80AA-08AE46A8EC7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Fosfolipidi</a:t>
            </a:r>
          </a:p>
        </p:txBody>
      </p:sp>
      <p:pic>
        <p:nvPicPr>
          <p:cNvPr id="88067" name="Picture 4">
            <a:extLst>
              <a:ext uri="{FF2B5EF4-FFF2-40B4-BE49-F238E27FC236}">
                <a16:creationId xmlns:a16="http://schemas.microsoft.com/office/drawing/2014/main" id="{DADB54D5-D5E4-144A-B96B-319B8B73F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17750"/>
            <a:ext cx="8839200" cy="3529013"/>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5">
            <a:extLst>
              <a:ext uri="{FF2B5EF4-FFF2-40B4-BE49-F238E27FC236}">
                <a16:creationId xmlns:a16="http://schemas.microsoft.com/office/drawing/2014/main" id="{BFB56C2D-ACF8-0949-9367-ABBF95ECDEC7}"/>
              </a:ext>
            </a:extLst>
          </p:cNvPr>
          <p:cNvSpPr txBox="1">
            <a:spLocks noChangeArrowheads="1"/>
          </p:cNvSpPr>
          <p:nvPr/>
        </p:nvSpPr>
        <p:spPr bwMode="auto">
          <a:xfrm>
            <a:off x="4643438" y="2390775"/>
            <a:ext cx="424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rPr>
              <a:t>Doppio strato di fosfolipidi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a:extLst>
              <a:ext uri="{FF2B5EF4-FFF2-40B4-BE49-F238E27FC236}">
                <a16:creationId xmlns:a16="http://schemas.microsoft.com/office/drawing/2014/main" id="{076D3494-A3A1-7148-87C5-B56DC4A8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4292600"/>
            <a:ext cx="974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9090" name="Text Box 2">
            <a:extLst>
              <a:ext uri="{FF2B5EF4-FFF2-40B4-BE49-F238E27FC236}">
                <a16:creationId xmlns:a16="http://schemas.microsoft.com/office/drawing/2014/main" id="{A4F971EA-C861-FD42-82E7-EDC714254F5F}"/>
              </a:ext>
            </a:extLst>
          </p:cNvPr>
          <p:cNvSpPr txBox="1">
            <a:spLocks noChangeArrowheads="1"/>
          </p:cNvSpPr>
          <p:nvPr/>
        </p:nvSpPr>
        <p:spPr bwMode="auto">
          <a:xfrm>
            <a:off x="34925" y="709613"/>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tabLst>
                <a:tab pos="7897813" algn="l"/>
                <a:tab pos="82502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897813" algn="l"/>
                <a:tab pos="82502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897813" algn="l"/>
                <a:tab pos="82502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4pPr>
            <a:lvl5pPr marL="2687638" indent="-84138">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5pPr>
            <a:lvl6pPr marL="31448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6pPr>
            <a:lvl7pPr marL="36020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7pPr>
            <a:lvl8pPr marL="40592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8pPr>
            <a:lvl9pPr marL="45164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I carotenoidi e gli steroidi sono sintetizzati a partire da molte unità di </a:t>
            </a:r>
            <a:r>
              <a:rPr lang="it-IT" altLang="en-US" sz="2400" b="1"/>
              <a:t>isoprene</a:t>
            </a:r>
          </a:p>
          <a:p>
            <a:pPr eaLnBrk="1" hangingPunct="1">
              <a:spcBef>
                <a:spcPct val="50000"/>
              </a:spcBef>
              <a:buClr>
                <a:srgbClr val="FF0066"/>
              </a:buClr>
            </a:pPr>
            <a:r>
              <a:rPr lang="it-IT" altLang="en-US" sz="2400"/>
              <a:t>  I </a:t>
            </a:r>
            <a:r>
              <a:rPr lang="it-IT" altLang="en-US" sz="2400" b="1"/>
              <a:t>carotenoidi</a:t>
            </a:r>
            <a:r>
              <a:rPr lang="it-IT" altLang="en-US" sz="2400"/>
              <a:t> sono composti colorati che possono assorbire l</a:t>
            </a:r>
            <a:r>
              <a:rPr lang="ja-JP" altLang="it-IT" sz="2400"/>
              <a:t>’</a:t>
            </a:r>
            <a:r>
              <a:rPr lang="it-IT" altLang="ja-JP" sz="2400"/>
              <a:t>energia luminosa (pigmenti fotosintesi e pigmenti visione)</a:t>
            </a:r>
          </a:p>
          <a:p>
            <a:pPr eaLnBrk="1" hangingPunct="1">
              <a:spcBef>
                <a:spcPct val="50000"/>
              </a:spcBef>
              <a:buClr>
                <a:srgbClr val="FF0066"/>
              </a:buClr>
            </a:pPr>
            <a:r>
              <a:rPr lang="it-IT" altLang="en-US" sz="2400"/>
              <a:t> Il tipico colore dei carotenoidi dipende struttura molecolare di questi composti, ovvero dalla presenza di doppi legami, capaci di assorbire luce ed emettere nella lunghezza d</a:t>
            </a:r>
            <a:r>
              <a:rPr lang="ja-JP" altLang="it-IT" sz="2400"/>
              <a:t>’</a:t>
            </a:r>
            <a:r>
              <a:rPr lang="it-IT" altLang="ja-JP" sz="2400"/>
              <a:t>onda del rosso.</a:t>
            </a:r>
          </a:p>
          <a:p>
            <a:pPr lvl="4" eaLnBrk="1" hangingPunct="1">
              <a:spcBef>
                <a:spcPct val="50000"/>
              </a:spcBef>
              <a:buClr>
                <a:srgbClr val="FF0066"/>
              </a:buClr>
              <a:buFontTx/>
              <a:buChar char="•"/>
            </a:pPr>
            <a:r>
              <a:rPr lang="it-IT" altLang="en-US" sz="2400"/>
              <a:t> Due classi di carotenoidi:	</a:t>
            </a:r>
          </a:p>
          <a:p>
            <a:pPr lvl="4" eaLnBrk="1" hangingPunct="1">
              <a:spcBef>
                <a:spcPct val="50000"/>
              </a:spcBef>
              <a:buClr>
                <a:srgbClr val="FF0066"/>
              </a:buClr>
              <a:buFontTx/>
              <a:buChar char="-"/>
            </a:pPr>
            <a:r>
              <a:rPr lang="it-IT" altLang="en-US" sz="2400"/>
              <a:t>  i </a:t>
            </a:r>
            <a:r>
              <a:rPr lang="it-IT" altLang="en-US" sz="2400" b="1"/>
              <a:t>caroteni</a:t>
            </a:r>
            <a:r>
              <a:rPr lang="it-IT" altLang="en-US" sz="2400"/>
              <a:t>, costituiti invece da molecole idrocarburiche formate solo da idrogeno e carbonio. </a:t>
            </a:r>
          </a:p>
          <a:p>
            <a:pPr lvl="4" eaLnBrk="1" hangingPunct="1">
              <a:spcBef>
                <a:spcPct val="50000"/>
              </a:spcBef>
              <a:buClr>
                <a:srgbClr val="FF0066"/>
              </a:buClr>
              <a:buFontTx/>
              <a:buChar char="-"/>
            </a:pPr>
            <a:r>
              <a:rPr lang="it-IT" altLang="en-US" sz="2400"/>
              <a:t> le </a:t>
            </a:r>
            <a:r>
              <a:rPr lang="it-IT" altLang="en-US" sz="2400" b="1"/>
              <a:t>xantofille</a:t>
            </a:r>
            <a:r>
              <a:rPr lang="it-IT" altLang="en-US" sz="2400"/>
              <a:t>, costituite da catene       contenenti anche atomi di ossigeno;</a:t>
            </a:r>
          </a:p>
        </p:txBody>
      </p:sp>
      <p:sp>
        <p:nvSpPr>
          <p:cNvPr id="89091" name="Text Box 3">
            <a:extLst>
              <a:ext uri="{FF2B5EF4-FFF2-40B4-BE49-F238E27FC236}">
                <a16:creationId xmlns:a16="http://schemas.microsoft.com/office/drawing/2014/main" id="{C956FD2B-19CB-014C-92F7-D2A6C163659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89092" name="Immagine 1">
            <a:extLst>
              <a:ext uri="{FF2B5EF4-FFF2-40B4-BE49-F238E27FC236}">
                <a16:creationId xmlns:a16="http://schemas.microsoft.com/office/drawing/2014/main" id="{996E8E13-A9EA-9041-8C21-EC01AA0C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14788"/>
            <a:ext cx="2519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2">
            <a:extLst>
              <a:ext uri="{FF2B5EF4-FFF2-40B4-BE49-F238E27FC236}">
                <a16:creationId xmlns:a16="http://schemas.microsoft.com/office/drawing/2014/main" id="{5B5D5732-929E-8945-9792-8369FF4D7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481638"/>
            <a:ext cx="2365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3">
            <a:extLst>
              <a:ext uri="{FF2B5EF4-FFF2-40B4-BE49-F238E27FC236}">
                <a16:creationId xmlns:a16="http://schemas.microsoft.com/office/drawing/2014/main" id="{3168B2F5-AEFC-8745-B5D0-A5FB7D406E52}"/>
              </a:ext>
            </a:extLst>
          </p:cNvPr>
          <p:cNvSpPr txBox="1">
            <a:spLocks noChangeArrowheads="1"/>
          </p:cNvSpPr>
          <p:nvPr/>
        </p:nvSpPr>
        <p:spPr bwMode="auto">
          <a:xfrm>
            <a:off x="0" y="3716338"/>
            <a:ext cx="2555875" cy="314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8000"/>
                </a:solidFill>
              </a:rPr>
              <a:t>ISOPRENE</a:t>
            </a:r>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730E0A61-EDB9-C941-B40B-DDCA4B68C23C}"/>
              </a:ext>
            </a:extLst>
          </p:cNvPr>
          <p:cNvSpPr txBox="1">
            <a:spLocks noChangeArrowheads="1"/>
          </p:cNvSpPr>
          <p:nvPr/>
        </p:nvSpPr>
        <p:spPr bwMode="auto">
          <a:xfrm>
            <a:off x="107950" y="560388"/>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buFontTx/>
              <a:buNone/>
            </a:pPr>
            <a:endParaRPr lang="it-IT" altLang="en-US" sz="2400"/>
          </a:p>
          <a:p>
            <a:pPr eaLnBrk="1" hangingPunct="1">
              <a:spcBef>
                <a:spcPct val="0"/>
              </a:spcBef>
              <a:buClr>
                <a:srgbClr val="FF0066"/>
              </a:buClr>
            </a:pPr>
            <a:r>
              <a:rPr lang="en-US" altLang="en-US" sz="2400"/>
              <a:t> I carotenoidi possiedono molte proprietà fisiologiche, sia nelle piante che in altri organismi. A causa della loro particolare struttura molecolare, sono capaci di legare ed eliminare i radicali liberi.</a:t>
            </a:r>
          </a:p>
          <a:p>
            <a:pPr eaLnBrk="1" hangingPunct="1">
              <a:spcBef>
                <a:spcPct val="0"/>
              </a:spcBef>
              <a:buClr>
                <a:srgbClr val="FF0066"/>
              </a:buClr>
            </a:pPr>
            <a:r>
              <a:rPr lang="en-US" altLang="en-US" sz="2400"/>
              <a:t> Gli animali sono incapaci di sintetizzare i carotenoidi, e devono necessariamente assumerli con la dieta. </a:t>
            </a:r>
          </a:p>
          <a:p>
            <a:pPr eaLnBrk="1" hangingPunct="1">
              <a:spcBef>
                <a:spcPct val="0"/>
              </a:spcBef>
              <a:buClr>
                <a:srgbClr val="FF0066"/>
              </a:buClr>
              <a:buFontTx/>
              <a:buNone/>
            </a:pPr>
            <a:endParaRPr lang="it-IT" altLang="en-US" sz="2400"/>
          </a:p>
        </p:txBody>
      </p:sp>
      <p:sp>
        <p:nvSpPr>
          <p:cNvPr id="90114" name="Text Box 3">
            <a:extLst>
              <a:ext uri="{FF2B5EF4-FFF2-40B4-BE49-F238E27FC236}">
                <a16:creationId xmlns:a16="http://schemas.microsoft.com/office/drawing/2014/main" id="{151DF8FA-8EFC-E846-820A-D39E7A1B0666}"/>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0115" name="Picture 7">
            <a:extLst>
              <a:ext uri="{FF2B5EF4-FFF2-40B4-BE49-F238E27FC236}">
                <a16:creationId xmlns:a16="http://schemas.microsoft.com/office/drawing/2014/main" id="{982554A0-2925-8041-BE57-430D51A7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7563"/>
            <a:ext cx="62658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8">
            <a:extLst>
              <a:ext uri="{FF2B5EF4-FFF2-40B4-BE49-F238E27FC236}">
                <a16:creationId xmlns:a16="http://schemas.microsoft.com/office/drawing/2014/main" id="{70C4C922-AFD7-8B43-8E4A-37C8113279BE}"/>
              </a:ext>
            </a:extLst>
          </p:cNvPr>
          <p:cNvSpPr txBox="1">
            <a:spLocks noChangeArrowheads="1"/>
          </p:cNvSpPr>
          <p:nvPr/>
        </p:nvSpPr>
        <p:spPr bwMode="auto">
          <a:xfrm>
            <a:off x="107950" y="3213100"/>
            <a:ext cx="29511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Nell</a:t>
            </a:r>
            <a:r>
              <a:rPr lang="ja-JP" altLang="it-IT" sz="2400"/>
              <a:t>’</a:t>
            </a:r>
            <a:r>
              <a:rPr lang="it-IT" altLang="ja-JP" sz="2400"/>
              <a:t>uomo dal </a:t>
            </a:r>
            <a:r>
              <a:rPr lang="it-IT" altLang="ja-JP" sz="2400" b="1"/>
              <a:t>beta-carotene</a:t>
            </a:r>
            <a:r>
              <a:rPr lang="it-IT" altLang="ja-JP" sz="2400"/>
              <a:t> si possono ottenere due molecole di </a:t>
            </a:r>
            <a:r>
              <a:rPr lang="it-IT" altLang="ja-JP" sz="2400" b="1"/>
              <a:t>Vitamina A</a:t>
            </a:r>
            <a:r>
              <a:rPr lang="it-IT" altLang="ja-JP" sz="2400"/>
              <a:t>, cofattore </a:t>
            </a:r>
          </a:p>
          <a:p>
            <a:pPr eaLnBrk="1" hangingPunct="1">
              <a:spcBef>
                <a:spcPct val="0"/>
              </a:spcBef>
              <a:buClr>
                <a:srgbClr val="FF0066"/>
              </a:buClr>
              <a:buFontTx/>
              <a:buNone/>
            </a:pPr>
            <a:r>
              <a:rPr lang="it-IT" altLang="ja-JP" sz="2400"/>
              <a:t>del pigmento rodopsina nella visione</a:t>
            </a:r>
          </a:p>
          <a:p>
            <a:pPr algn="ctr" eaLnBrk="1" hangingPunct="1">
              <a:spcBef>
                <a:spcPct val="50000"/>
              </a:spcBef>
              <a:buFontTx/>
              <a:buNone/>
            </a:pPr>
            <a:endParaRPr lang="en-US" altLang="en-US" sz="2400"/>
          </a:p>
        </p:txBody>
      </p:sp>
      <p:pic>
        <p:nvPicPr>
          <p:cNvPr id="90117" name="Picture 10">
            <a:extLst>
              <a:ext uri="{FF2B5EF4-FFF2-40B4-BE49-F238E27FC236}">
                <a16:creationId xmlns:a16="http://schemas.microsoft.com/office/drawing/2014/main" id="{ACF62134-1668-1842-86A1-913156E2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925" y="2924175"/>
            <a:ext cx="819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604D9D81-6F12-8541-B87D-C3C6D9D2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4584700"/>
            <a:ext cx="889476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6">
            <a:extLst>
              <a:ext uri="{FF2B5EF4-FFF2-40B4-BE49-F238E27FC236}">
                <a16:creationId xmlns:a16="http://schemas.microsoft.com/office/drawing/2014/main" id="{C254D139-C40A-3942-BFC0-9EA9A123F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40290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4D960B37-28F1-4F44-B3B1-51827CADB57C}"/>
              </a:ext>
            </a:extLst>
          </p:cNvPr>
          <p:cNvSpPr txBox="1">
            <a:spLocks noChangeArrowheads="1"/>
          </p:cNvSpPr>
          <p:nvPr/>
        </p:nvSpPr>
        <p:spPr bwMode="auto">
          <a:xfrm>
            <a:off x="71438" y="765175"/>
            <a:ext cx="5292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300"/>
              <a:t> Gli </a:t>
            </a:r>
            <a:r>
              <a:rPr lang="it-IT" altLang="en-US" sz="2300" b="1"/>
              <a:t>steroidi</a:t>
            </a:r>
            <a:r>
              <a:rPr lang="it-IT" altLang="en-US" sz="2300"/>
              <a:t> sono composti ciclici con strutture a più</a:t>
            </a:r>
            <a:r>
              <a:rPr lang="it-IT" altLang="ja-JP" sz="2300"/>
              <a:t> anelli fusi (</a:t>
            </a:r>
            <a:r>
              <a:rPr lang="it-IT" altLang="ja-JP" sz="2300" i="1"/>
              <a:t>ciclopentanoperidrofenantrene</a:t>
            </a:r>
            <a:r>
              <a:rPr lang="it-IT" altLang="ja-JP" sz="2300"/>
              <a:t>) cui sono legati diversi gruppi funzionali</a:t>
            </a:r>
          </a:p>
          <a:p>
            <a:pPr eaLnBrk="1" hangingPunct="1">
              <a:spcBef>
                <a:spcPct val="50000"/>
              </a:spcBef>
              <a:buClr>
                <a:srgbClr val="FF0066"/>
              </a:buClr>
            </a:pPr>
            <a:r>
              <a:rPr lang="it-IT" altLang="en-US" sz="2300"/>
              <a:t> Importanti come molecole segnale, ormoni (testosterone, estrogeni, cortisolo, ecc.)</a:t>
            </a:r>
          </a:p>
          <a:p>
            <a:pPr eaLnBrk="1" hangingPunct="1">
              <a:spcBef>
                <a:spcPct val="50000"/>
              </a:spcBef>
              <a:buClr>
                <a:srgbClr val="FF0066"/>
              </a:buClr>
            </a:pPr>
            <a:r>
              <a:rPr lang="it-IT" altLang="en-US" sz="2300"/>
              <a:t> Il colesterolo, costituente delle membrane, può</a:t>
            </a:r>
            <a:r>
              <a:rPr lang="it-IT" altLang="ja-JP" sz="2300"/>
              <a:t> essere assorbito dagli alimenti e poi convertito in altri steroidi</a:t>
            </a:r>
            <a:endParaRPr lang="it-IT" altLang="en-US" sz="2300"/>
          </a:p>
        </p:txBody>
      </p:sp>
      <p:sp>
        <p:nvSpPr>
          <p:cNvPr id="91140" name="Text Box 3">
            <a:extLst>
              <a:ext uri="{FF2B5EF4-FFF2-40B4-BE49-F238E27FC236}">
                <a16:creationId xmlns:a16="http://schemas.microsoft.com/office/drawing/2014/main" id="{41D943BF-ED16-2B41-8464-8858A814772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1141" name="Picture 2">
            <a:extLst>
              <a:ext uri="{FF2B5EF4-FFF2-40B4-BE49-F238E27FC236}">
                <a16:creationId xmlns:a16="http://schemas.microsoft.com/office/drawing/2014/main" id="{79DDB998-3E4D-7C4C-B4AA-1A725A0D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141538"/>
            <a:ext cx="936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CasellaDiTesto 1">
            <a:extLst>
              <a:ext uri="{FF2B5EF4-FFF2-40B4-BE49-F238E27FC236}">
                <a16:creationId xmlns:a16="http://schemas.microsoft.com/office/drawing/2014/main" id="{968EB758-C2B3-D44A-875E-9E09573103EE}"/>
              </a:ext>
            </a:extLst>
          </p:cNvPr>
          <p:cNvSpPr txBox="1"/>
          <p:nvPr/>
        </p:nvSpPr>
        <p:spPr>
          <a:xfrm>
            <a:off x="7883525" y="2060575"/>
            <a:ext cx="412750" cy="585788"/>
          </a:xfrm>
          <a:prstGeom prst="rect">
            <a:avLst/>
          </a:prstGeom>
          <a:noFill/>
        </p:spPr>
        <p:txBody>
          <a:bodyPr wrap="none">
            <a:spAutoFit/>
          </a:bodyPr>
          <a:lstStyle/>
          <a:p>
            <a:pPr algn="ctr" eaLnBrk="1" hangingPunct="1">
              <a:defRPr/>
            </a:pPr>
            <a:r>
              <a:rPr lang="it-IT" sz="3200" dirty="0">
                <a:solidFill>
                  <a:schemeClr val="bg1">
                    <a:lumMod val="95000"/>
                  </a:schemeClr>
                </a:solidFill>
                <a:latin typeface="Arial" charset="0"/>
                <a:ea typeface="ＭＳ Ｐゴシック" charset="0"/>
                <a:cs typeface="ＭＳ Ｐゴシック" charset="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2">
            <a:extLst>
              <a:ext uri="{FF2B5EF4-FFF2-40B4-BE49-F238E27FC236}">
                <a16:creationId xmlns:a16="http://schemas.microsoft.com/office/drawing/2014/main" id="{BFE95A6C-89E5-C64B-A9FF-C55B2B67CC30}"/>
              </a:ext>
            </a:extLst>
          </p:cNvPr>
          <p:cNvSpPr txBox="1">
            <a:spLocks noChangeArrowheads="1"/>
          </p:cNvSpPr>
          <p:nvPr/>
        </p:nvSpPr>
        <p:spPr bwMode="auto">
          <a:xfrm>
            <a:off x="142875" y="855663"/>
            <a:ext cx="88931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vitamine sono composti organici necessari al funzionamento delle cellule.</a:t>
            </a:r>
          </a:p>
          <a:p>
            <a:pPr eaLnBrk="1" hangingPunct="1">
              <a:spcBef>
                <a:spcPct val="50000"/>
              </a:spcBef>
              <a:buClr>
                <a:srgbClr val="FF0066"/>
              </a:buClr>
            </a:pPr>
            <a:r>
              <a:rPr lang="it-IT" altLang="en-US" sz="2400"/>
              <a:t> Non tutti gli organismi possiedono tutte le vie biosintetiche per la sintesi di tutte le vitamine ed alcune debbono essere assunte con la dieta</a:t>
            </a:r>
          </a:p>
          <a:p>
            <a:pPr eaLnBrk="1" hangingPunct="1">
              <a:spcBef>
                <a:spcPct val="50000"/>
              </a:spcBef>
              <a:buClr>
                <a:srgbClr val="FF0066"/>
              </a:buClr>
              <a:buFontTx/>
              <a:buNone/>
            </a:pPr>
            <a:r>
              <a:rPr lang="it-IT" altLang="en-US" sz="2400"/>
              <a:t>Alcune vitamine liposolubili:</a:t>
            </a:r>
          </a:p>
          <a:p>
            <a:pPr eaLnBrk="1" hangingPunct="1">
              <a:spcBef>
                <a:spcPct val="50000"/>
              </a:spcBef>
              <a:buClr>
                <a:srgbClr val="FF0066"/>
              </a:buClr>
            </a:pPr>
            <a:r>
              <a:rPr lang="it-IT" altLang="en-US" sz="2200" i="1"/>
              <a:t> Vitamina A (retinolo; pelle, visione, …)</a:t>
            </a:r>
          </a:p>
          <a:p>
            <a:pPr eaLnBrk="1" hangingPunct="1">
              <a:spcBef>
                <a:spcPct val="50000"/>
              </a:spcBef>
              <a:buClr>
                <a:srgbClr val="FF0066"/>
              </a:buClr>
            </a:pPr>
            <a:r>
              <a:rPr lang="it-IT" altLang="en-US" sz="2200" i="1"/>
              <a:t> Vitamina D (assorbimento intestinale del calcio e deposizione nelle ossa)</a:t>
            </a:r>
          </a:p>
          <a:p>
            <a:pPr eaLnBrk="1" hangingPunct="1">
              <a:spcBef>
                <a:spcPct val="50000"/>
              </a:spcBef>
              <a:buClr>
                <a:srgbClr val="FF0066"/>
              </a:buClr>
            </a:pPr>
            <a:r>
              <a:rPr lang="it-IT" altLang="en-US" sz="2200" i="1"/>
              <a:t> Vitamina E (tocoferolo; protezione delle cellule dai danni di ossidoriduzione)</a:t>
            </a:r>
          </a:p>
          <a:p>
            <a:pPr eaLnBrk="1" hangingPunct="1">
              <a:spcBef>
                <a:spcPct val="50000"/>
              </a:spcBef>
              <a:buClr>
                <a:srgbClr val="FF0066"/>
              </a:buClr>
            </a:pPr>
            <a:r>
              <a:rPr lang="it-IT" altLang="en-US" sz="2200" i="1"/>
              <a:t> Vitamina K (naftochinone e derivati; coagulazione del sangue)</a:t>
            </a:r>
          </a:p>
          <a:p>
            <a:pPr eaLnBrk="1" hangingPunct="1">
              <a:spcBef>
                <a:spcPct val="50000"/>
              </a:spcBef>
              <a:buClr>
                <a:srgbClr val="FF0066"/>
              </a:buClr>
            </a:pPr>
            <a:r>
              <a:rPr lang="it-IT" altLang="en-US" sz="2200" i="1"/>
              <a:t> Vitamina F (acido linolenico)</a:t>
            </a:r>
          </a:p>
        </p:txBody>
      </p:sp>
      <p:sp>
        <p:nvSpPr>
          <p:cNvPr id="93186" name="Text Box 3">
            <a:extLst>
              <a:ext uri="{FF2B5EF4-FFF2-40B4-BE49-F238E27FC236}">
                <a16:creationId xmlns:a16="http://schemas.microsoft.com/office/drawing/2014/main" id="{8E4C726A-C628-5341-8CBF-7C5C503272E9}"/>
              </a:ext>
            </a:extLst>
          </p:cNvPr>
          <p:cNvSpPr txBox="1">
            <a:spLocks noChangeArrowheads="1"/>
          </p:cNvSpPr>
          <p:nvPr/>
        </p:nvSpPr>
        <p:spPr bwMode="auto">
          <a:xfrm>
            <a:off x="250825" y="-95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Vitamine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BA370CC-205C-3041-8333-849B07633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9196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80E183AE-F1E7-A242-B263-6FA72566EF39}"/>
              </a:ext>
            </a:extLst>
          </p:cNvPr>
          <p:cNvSpPr txBox="1">
            <a:spLocks noChangeArrowheads="1"/>
          </p:cNvSpPr>
          <p:nvPr/>
        </p:nvSpPr>
        <p:spPr bwMode="auto">
          <a:xfrm>
            <a:off x="1968500" y="63500"/>
            <a:ext cx="4979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MACROMOLECOLE</a:t>
            </a:r>
          </a:p>
        </p:txBody>
      </p:sp>
      <p:sp>
        <p:nvSpPr>
          <p:cNvPr id="20483" name="Text Box 5">
            <a:extLst>
              <a:ext uri="{FF2B5EF4-FFF2-40B4-BE49-F238E27FC236}">
                <a16:creationId xmlns:a16="http://schemas.microsoft.com/office/drawing/2014/main" id="{E38D77F0-C9BC-AA45-99C1-575F1D324C89}"/>
              </a:ext>
            </a:extLst>
          </p:cNvPr>
          <p:cNvSpPr txBox="1">
            <a:spLocks noChangeArrowheads="1"/>
          </p:cNvSpPr>
          <p:nvPr/>
        </p:nvSpPr>
        <p:spPr bwMode="auto">
          <a:xfrm>
            <a:off x="107950" y="1268413"/>
            <a:ext cx="41767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Una </a:t>
            </a:r>
            <a:r>
              <a:rPr lang="it-IT" altLang="en-US" sz="2400" b="1">
                <a:solidFill>
                  <a:srgbClr val="FF0066"/>
                </a:solidFill>
              </a:rPr>
              <a:t>reazione di condensazione</a:t>
            </a:r>
            <a:r>
              <a:rPr lang="it-IT" altLang="en-US" sz="2400" b="1"/>
              <a:t> </a:t>
            </a:r>
            <a:r>
              <a:rPr lang="it-IT" altLang="en-US" sz="2400"/>
              <a:t>lega fra loro monomeri (con un legame covalente) a formare un polimero con l’</a:t>
            </a:r>
            <a:r>
              <a:rPr lang="it-IT" altLang="ja-JP" sz="2400"/>
              <a:t>eliminazione di una molecola d’acqua</a:t>
            </a:r>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Una </a:t>
            </a:r>
            <a:r>
              <a:rPr lang="it-IT" altLang="en-US" sz="2400" b="1">
                <a:solidFill>
                  <a:srgbClr val="FF0066"/>
                </a:solidFill>
              </a:rPr>
              <a:t>reazione di idrolisi</a:t>
            </a:r>
            <a:r>
              <a:rPr lang="it-IT" altLang="en-US" sz="2400" b="1"/>
              <a:t> </a:t>
            </a:r>
            <a:r>
              <a:rPr lang="it-IT" altLang="en-US" sz="2400"/>
              <a:t>rompe un legame covalente e stacca un monomero da un polimero utilizzando una molecola d’</a:t>
            </a:r>
            <a:r>
              <a:rPr lang="it-IT" altLang="ja-JP" sz="2400"/>
              <a:t>acqua</a:t>
            </a:r>
            <a:endParaRPr lang="it-IT" altLang="en-US"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5BFF71-7A01-F746-9685-F07CC7000A7C}"/>
              </a:ext>
            </a:extLst>
          </p:cNvPr>
          <p:cNvSpPr txBox="1">
            <a:spLocks noChangeArrowheads="1"/>
          </p:cNvSpPr>
          <p:nvPr/>
        </p:nvSpPr>
        <p:spPr bwMode="auto">
          <a:xfrm>
            <a:off x="250825" y="188913"/>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Cere</a:t>
            </a:r>
          </a:p>
        </p:txBody>
      </p:sp>
      <p:sp>
        <p:nvSpPr>
          <p:cNvPr id="94210" name="Text Box 5">
            <a:extLst>
              <a:ext uri="{FF2B5EF4-FFF2-40B4-BE49-F238E27FC236}">
                <a16:creationId xmlns:a16="http://schemas.microsoft.com/office/drawing/2014/main" id="{573F63C2-C61A-0642-9D52-53B9DD036C6A}"/>
              </a:ext>
            </a:extLst>
          </p:cNvPr>
          <p:cNvSpPr txBox="1">
            <a:spLocks noChangeArrowheads="1"/>
          </p:cNvSpPr>
          <p:nvPr/>
        </p:nvSpPr>
        <p:spPr bwMode="auto">
          <a:xfrm>
            <a:off x="34925" y="1277938"/>
            <a:ext cx="90725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cere sono esteri di un acido grasso a lunga catena con un alcool saturo a lunga catena</a:t>
            </a:r>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a:p>
            <a:pPr eaLnBrk="1" hangingPunct="1">
              <a:spcBef>
                <a:spcPct val="50000"/>
              </a:spcBef>
              <a:buClr>
                <a:srgbClr val="FF0066"/>
              </a:buClr>
            </a:pPr>
            <a:r>
              <a:rPr lang="it-IT" altLang="en-US" sz="2400"/>
              <a:t> Sono composti:</a:t>
            </a:r>
          </a:p>
          <a:p>
            <a:pPr lvl="1" eaLnBrk="1" hangingPunct="1">
              <a:spcBef>
                <a:spcPct val="50000"/>
              </a:spcBef>
              <a:buClr>
                <a:srgbClr val="FF0066"/>
              </a:buClr>
              <a:buFontTx/>
              <a:buChar char="-"/>
            </a:pPr>
            <a:r>
              <a:rPr lang="it-IT" altLang="en-US" sz="2400"/>
              <a:t> molto apolari, </a:t>
            </a:r>
          </a:p>
          <a:p>
            <a:pPr lvl="1" eaLnBrk="1" hangingPunct="1">
              <a:spcBef>
                <a:spcPct val="50000"/>
              </a:spcBef>
              <a:buClr>
                <a:srgbClr val="FF0066"/>
              </a:buClr>
              <a:buFontTx/>
              <a:buChar char="-"/>
            </a:pPr>
            <a:r>
              <a:rPr lang="it-IT" altLang="en-US" sz="2400"/>
              <a:t> insolubili,</a:t>
            </a:r>
          </a:p>
          <a:p>
            <a:pPr lvl="1" eaLnBrk="1" hangingPunct="1">
              <a:spcBef>
                <a:spcPct val="50000"/>
              </a:spcBef>
              <a:buClr>
                <a:srgbClr val="FF0066"/>
              </a:buClr>
              <a:buFontTx/>
              <a:buChar char="-"/>
            </a:pPr>
            <a:r>
              <a:rPr lang="it-IT" altLang="en-US" sz="2400"/>
              <a:t> formano rivestimenti idrorepellenti</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000"/>
          </a:p>
        </p:txBody>
      </p:sp>
      <p:sp>
        <p:nvSpPr>
          <p:cNvPr id="94211" name="Rectangle 6">
            <a:extLst>
              <a:ext uri="{FF2B5EF4-FFF2-40B4-BE49-F238E27FC236}">
                <a16:creationId xmlns:a16="http://schemas.microsoft.com/office/drawing/2014/main" id="{9393D5D8-FB23-A842-BA00-21693C30C1D9}"/>
              </a:ext>
            </a:extLst>
          </p:cNvPr>
          <p:cNvSpPr>
            <a:spLocks noChangeArrowheads="1"/>
          </p:cNvSpPr>
          <p:nvPr/>
        </p:nvSpPr>
        <p:spPr bwMode="auto">
          <a:xfrm>
            <a:off x="827088" y="2493963"/>
            <a:ext cx="3097212" cy="503237"/>
          </a:xfrm>
          <a:prstGeom prst="rect">
            <a:avLst/>
          </a:prstGeom>
          <a:solidFill>
            <a:schemeClr val="accent1"/>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ACIDO GRASSO</a:t>
            </a:r>
            <a:endParaRPr lang="en-US" altLang="en-US" sz="1800"/>
          </a:p>
        </p:txBody>
      </p:sp>
      <p:sp>
        <p:nvSpPr>
          <p:cNvPr id="94212" name="Rectangle 8">
            <a:extLst>
              <a:ext uri="{FF2B5EF4-FFF2-40B4-BE49-F238E27FC236}">
                <a16:creationId xmlns:a16="http://schemas.microsoft.com/office/drawing/2014/main" id="{A8C2F80F-0755-9C41-B2A7-574A978E5DF8}"/>
              </a:ext>
            </a:extLst>
          </p:cNvPr>
          <p:cNvSpPr>
            <a:spLocks noChangeArrowheads="1"/>
          </p:cNvSpPr>
          <p:nvPr/>
        </p:nvSpPr>
        <p:spPr bwMode="auto">
          <a:xfrm>
            <a:off x="4570413" y="2493963"/>
            <a:ext cx="3097212" cy="503237"/>
          </a:xfrm>
          <a:prstGeom prst="rect">
            <a:avLst/>
          </a:prstGeom>
          <a:solidFill>
            <a:srgbClr val="CC66FF"/>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ALCOL</a:t>
            </a:r>
            <a:endParaRPr lang="en-US" altLang="en-US" sz="1800"/>
          </a:p>
        </p:txBody>
      </p:sp>
      <p:sp>
        <p:nvSpPr>
          <p:cNvPr id="94213" name="Line 9">
            <a:extLst>
              <a:ext uri="{FF2B5EF4-FFF2-40B4-BE49-F238E27FC236}">
                <a16:creationId xmlns:a16="http://schemas.microsoft.com/office/drawing/2014/main" id="{D9238D0B-34A8-7147-9AE0-19C3F1E13539}"/>
              </a:ext>
            </a:extLst>
          </p:cNvPr>
          <p:cNvSpPr>
            <a:spLocks noChangeShapeType="1"/>
          </p:cNvSpPr>
          <p:nvPr/>
        </p:nvSpPr>
        <p:spPr bwMode="auto">
          <a:xfrm>
            <a:off x="3924300" y="2781300"/>
            <a:ext cx="647700"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Text Box 10">
            <a:extLst>
              <a:ext uri="{FF2B5EF4-FFF2-40B4-BE49-F238E27FC236}">
                <a16:creationId xmlns:a16="http://schemas.microsoft.com/office/drawing/2014/main" id="{ADDA7D63-004B-304E-8F09-97842790D9E9}"/>
              </a:ext>
            </a:extLst>
          </p:cNvPr>
          <p:cNvSpPr txBox="1">
            <a:spLocks noChangeArrowheads="1"/>
          </p:cNvSpPr>
          <p:nvPr/>
        </p:nvSpPr>
        <p:spPr bwMode="auto">
          <a:xfrm>
            <a:off x="3851275" y="220503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200" b="1"/>
              <a:t>legame estere</a:t>
            </a:r>
            <a:endParaRPr lang="en-US" altLang="en-US" sz="12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334967A-5C46-1947-A484-CAAF6B584602}"/>
              </a:ext>
            </a:extLst>
          </p:cNvPr>
          <p:cNvSpPr>
            <a:spLocks noGrp="1" noChangeArrowheads="1"/>
          </p:cNvSpPr>
          <p:nvPr>
            <p:ph type="title"/>
          </p:nvPr>
        </p:nvSpPr>
        <p:spPr>
          <a:xfrm>
            <a:off x="457200" y="-242888"/>
            <a:ext cx="8229600" cy="1143001"/>
          </a:xfrm>
        </p:spPr>
        <p:txBody>
          <a:bodyPr/>
          <a:lstStyle/>
          <a:p>
            <a:pPr eaLnBrk="1" hangingPunct="1"/>
            <a:r>
              <a:rPr lang="it-IT" altLang="en-US" sz="4000">
                <a:solidFill>
                  <a:srgbClr val="000066"/>
                </a:solidFill>
                <a:ea typeface="ＭＳ Ｐゴシック" panose="020B0600070205080204" pitchFamily="34" charset="-128"/>
              </a:rPr>
              <a:t>Acidi grassi Omega 3 ed Omega 6</a:t>
            </a:r>
          </a:p>
        </p:txBody>
      </p:sp>
      <p:sp>
        <p:nvSpPr>
          <p:cNvPr id="95234" name="Rectangle 3">
            <a:extLst>
              <a:ext uri="{FF2B5EF4-FFF2-40B4-BE49-F238E27FC236}">
                <a16:creationId xmlns:a16="http://schemas.microsoft.com/office/drawing/2014/main" id="{62D58C94-5ED3-7E48-A263-A789A75D4ADE}"/>
              </a:ext>
            </a:extLst>
          </p:cNvPr>
          <p:cNvSpPr>
            <a:spLocks noGrp="1" noChangeArrowheads="1"/>
          </p:cNvSpPr>
          <p:nvPr>
            <p:ph type="body" idx="1"/>
          </p:nvPr>
        </p:nvSpPr>
        <p:spPr>
          <a:xfrm>
            <a:off x="0" y="703263"/>
            <a:ext cx="9144000" cy="4525962"/>
          </a:xfrm>
        </p:spPr>
        <p:txBody>
          <a:bodyPr/>
          <a:lstStyle/>
          <a:p>
            <a:pPr eaLnBrk="1" hangingPunct="1">
              <a:spcBef>
                <a:spcPct val="30000"/>
              </a:spcBef>
            </a:pPr>
            <a:r>
              <a:rPr lang="it-IT" altLang="en-US" sz="2200">
                <a:ea typeface="ＭＳ Ｐゴシック" panose="020B0600070205080204" pitchFamily="34" charset="-128"/>
              </a:rPr>
              <a:t>Acidi grassi essenziali polinsaturi (vitamina F, fatty acids),  indispensabili per il corretto funzionamento dell'organismo, e per il mantenimento dell'integrità delle membrane cellulari. </a:t>
            </a:r>
          </a:p>
          <a:p>
            <a:pPr eaLnBrk="1" hangingPunct="1">
              <a:spcBef>
                <a:spcPct val="0"/>
              </a:spcBef>
            </a:pPr>
            <a:r>
              <a:rPr lang="it-IT" altLang="en-US" sz="2200">
                <a:ea typeface="ＭＳ Ｐゴシック" panose="020B0600070205080204" pitchFamily="34" charset="-128"/>
              </a:rPr>
              <a:t>Il nome di questi composti deriva dalla posizione del primo doppio legame iniziando il conteggio dal carbonio terminale (Carbonio ω). Contando dal carbonio ω, il primo doppio legame che si incontra </a:t>
            </a:r>
          </a:p>
          <a:p>
            <a:pPr eaLnBrk="1" hangingPunct="1">
              <a:spcBef>
                <a:spcPct val="0"/>
              </a:spcBef>
              <a:buFontTx/>
              <a:buNone/>
            </a:pPr>
            <a:r>
              <a:rPr lang="it-IT" altLang="en-US" sz="2200">
                <a:ea typeface="ＭＳ Ｐゴシック" panose="020B0600070205080204" pitchFamily="34" charset="-128"/>
              </a:rPr>
              <a:t>	occupa il terzo/sesto rango, da cui il termine Omega-3/6.</a:t>
            </a: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r>
              <a:rPr lang="it-IT" altLang="en-US" sz="2200">
                <a:ea typeface="ＭＳ Ｐゴシック" panose="020B0600070205080204" pitchFamily="34" charset="-128"/>
              </a:rPr>
              <a:t>Gli omega-3 sono presenti in diverse varietà di pesci (aringa, salmone, sgombro, pesce spada, acciuga, trota), negli olii di origine vegetale (soia, girasole, oliva, lino), nelle noci e nei legumi</a:t>
            </a:r>
          </a:p>
          <a:p>
            <a:pPr eaLnBrk="1" hangingPunct="1">
              <a:spcBef>
                <a:spcPct val="0"/>
              </a:spcBef>
            </a:pPr>
            <a:r>
              <a:rPr lang="it-IT" altLang="en-US" sz="2200">
                <a:ea typeface="ＭＳ Ｐゴシック" panose="020B0600070205080204" pitchFamily="34" charset="-128"/>
              </a:rPr>
              <a:t>Sembra possano proteggere dall'insorgenza di eventi cardiovascolari.</a:t>
            </a:r>
          </a:p>
        </p:txBody>
      </p:sp>
      <p:pic>
        <p:nvPicPr>
          <p:cNvPr id="95235" name="Picture 4">
            <a:extLst>
              <a:ext uri="{FF2B5EF4-FFF2-40B4-BE49-F238E27FC236}">
                <a16:creationId xmlns:a16="http://schemas.microsoft.com/office/drawing/2014/main" id="{C3A953FE-E4ED-2148-97D9-0B9AC927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13100"/>
            <a:ext cx="39608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8DB927FD-F467-BF46-8C6F-D2F6363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a:stretch>
            <a:fillRect/>
          </a:stretch>
        </p:blipFill>
        <p:spPr bwMode="auto">
          <a:xfrm>
            <a:off x="34925" y="3357563"/>
            <a:ext cx="5103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71D0BAA5-9FCD-F144-8197-63A44FEF7066}"/>
              </a:ext>
            </a:extLst>
          </p:cNvPr>
          <p:cNvSpPr txBox="1">
            <a:spLocks noChangeArrowheads="1"/>
          </p:cNvSpPr>
          <p:nvPr/>
        </p:nvSpPr>
        <p:spPr bwMode="auto">
          <a:xfrm>
            <a:off x="34925" y="4445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0000CC"/>
                </a:solidFill>
              </a:rPr>
              <a:t>I CARBOIDRATI</a:t>
            </a:r>
          </a:p>
        </p:txBody>
      </p:sp>
      <p:sp>
        <p:nvSpPr>
          <p:cNvPr id="96258" name="Text Box 3">
            <a:extLst>
              <a:ext uri="{FF2B5EF4-FFF2-40B4-BE49-F238E27FC236}">
                <a16:creationId xmlns:a16="http://schemas.microsoft.com/office/drawing/2014/main" id="{F09388F9-DBB0-A84E-B71F-28D121469B95}"/>
              </a:ext>
            </a:extLst>
          </p:cNvPr>
          <p:cNvSpPr txBox="1">
            <a:spLocks noChangeArrowheads="1"/>
          </p:cNvSpPr>
          <p:nvPr/>
        </p:nvSpPr>
        <p:spPr bwMode="auto">
          <a:xfrm>
            <a:off x="76200" y="908050"/>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Zuccheri e polimeri di zuccheri</a:t>
            </a:r>
          </a:p>
          <a:p>
            <a:pPr eaLnBrk="1" hangingPunct="1">
              <a:spcBef>
                <a:spcPct val="50000"/>
              </a:spcBef>
              <a:buClr>
                <a:srgbClr val="FF0066"/>
              </a:buClr>
            </a:pPr>
            <a:r>
              <a:rPr lang="it-IT" altLang="en-US" sz="2400"/>
              <a:t> I carboidrati contengono soprattutto atomi di C legati ad atomi di H ed a gruppi ossidrile –OH (formula minima CH</a:t>
            </a:r>
            <a:r>
              <a:rPr lang="it-IT" altLang="en-US" sz="2400" baseline="-25000"/>
              <a:t>2</a:t>
            </a:r>
            <a:r>
              <a:rPr lang="it-IT" altLang="en-US" sz="2400"/>
              <a:t>O)</a:t>
            </a:r>
          </a:p>
          <a:p>
            <a:pPr eaLnBrk="1" hangingPunct="1">
              <a:spcBef>
                <a:spcPct val="50000"/>
              </a:spcBef>
              <a:buClr>
                <a:srgbClr val="FF0066"/>
              </a:buClr>
            </a:pPr>
            <a:r>
              <a:rPr lang="it-IT" altLang="en-US" sz="2400"/>
              <a:t> Hanno funzione di deposito di energia e strutturale</a:t>
            </a:r>
          </a:p>
          <a:p>
            <a:pPr eaLnBrk="1" hangingPunct="1">
              <a:spcBef>
                <a:spcPct val="50000"/>
              </a:spcBef>
              <a:buClr>
                <a:srgbClr val="FF0066"/>
              </a:buClr>
            </a:pPr>
            <a:r>
              <a:rPr lang="it-IT" altLang="en-US" sz="2400"/>
              <a:t> Quattro categorie:</a:t>
            </a:r>
          </a:p>
          <a:p>
            <a:pPr lvl="1" eaLnBrk="1" hangingPunct="1">
              <a:spcBef>
                <a:spcPct val="50000"/>
              </a:spcBef>
              <a:buClr>
                <a:srgbClr val="008000"/>
              </a:buClr>
              <a:buFont typeface="Wingdings" pitchFamily="2" charset="2"/>
              <a:buChar char="§"/>
            </a:pPr>
            <a:r>
              <a:rPr lang="it-IT" altLang="en-US" sz="2400"/>
              <a:t> </a:t>
            </a:r>
            <a:r>
              <a:rPr lang="it-IT" altLang="en-US" sz="2400" b="1"/>
              <a:t>MONOSACCARIDI</a:t>
            </a:r>
            <a:r>
              <a:rPr lang="it-IT" altLang="en-US" sz="2400"/>
              <a:t> (glucosio, ribosio, fruttosio, …, gli zuccheri semplici)</a:t>
            </a:r>
          </a:p>
          <a:p>
            <a:pPr lvl="1" eaLnBrk="1" hangingPunct="1">
              <a:spcBef>
                <a:spcPct val="50000"/>
              </a:spcBef>
              <a:buClr>
                <a:srgbClr val="008000"/>
              </a:buClr>
              <a:buFont typeface="Wingdings" pitchFamily="2" charset="2"/>
              <a:buChar char="§"/>
            </a:pPr>
            <a:r>
              <a:rPr lang="it-IT" altLang="en-US" sz="2400"/>
              <a:t> </a:t>
            </a:r>
            <a:r>
              <a:rPr lang="it-IT" altLang="en-US" sz="2400" b="1"/>
              <a:t>DISACCARDI</a:t>
            </a:r>
            <a:r>
              <a:rPr lang="it-IT" altLang="en-US" sz="2400"/>
              <a:t> (due unità</a:t>
            </a:r>
            <a:r>
              <a:rPr lang="it-IT" altLang="ja-JP" sz="2400"/>
              <a:t> monosaccaridiche unite covalentemente)</a:t>
            </a:r>
          </a:p>
          <a:p>
            <a:pPr lvl="1" eaLnBrk="1" hangingPunct="1">
              <a:spcBef>
                <a:spcPct val="50000"/>
              </a:spcBef>
              <a:buClr>
                <a:srgbClr val="008000"/>
              </a:buClr>
              <a:buFont typeface="Wingdings" pitchFamily="2" charset="2"/>
              <a:buChar char="§"/>
            </a:pPr>
            <a:r>
              <a:rPr lang="it-IT" altLang="en-US" sz="2400"/>
              <a:t> </a:t>
            </a:r>
            <a:r>
              <a:rPr lang="it-IT" altLang="en-US" sz="2400" b="1"/>
              <a:t>OLIGOSACCARIDI</a:t>
            </a:r>
            <a:r>
              <a:rPr lang="it-IT" altLang="en-US" sz="2400"/>
              <a:t> (3-20 unità</a:t>
            </a:r>
            <a:r>
              <a:rPr lang="it-IT" altLang="ja-JP" sz="2400"/>
              <a:t> di monosaccaridi)</a:t>
            </a:r>
          </a:p>
          <a:p>
            <a:pPr lvl="1" eaLnBrk="1" hangingPunct="1">
              <a:spcBef>
                <a:spcPct val="50000"/>
              </a:spcBef>
              <a:buClr>
                <a:srgbClr val="008000"/>
              </a:buClr>
              <a:buFont typeface="Wingdings" pitchFamily="2" charset="2"/>
              <a:buChar char="§"/>
            </a:pPr>
            <a:r>
              <a:rPr lang="it-IT" altLang="en-US" sz="2400"/>
              <a:t> </a:t>
            </a:r>
            <a:r>
              <a:rPr lang="it-IT" altLang="en-US" sz="2400" b="1"/>
              <a:t>POLISACCARIDI </a:t>
            </a:r>
            <a:r>
              <a:rPr lang="it-IT" altLang="en-US" sz="2400"/>
              <a:t>(amido, cellulosa, glicogeno,costituiti da centinaia o migliaia di unità monosaccaridiche)</a:t>
            </a:r>
            <a:endParaRPr lang="it-IT" altLang="en-US" sz="2400" b="1"/>
          </a:p>
        </p:txBody>
      </p:sp>
      <p:sp>
        <p:nvSpPr>
          <p:cNvPr id="96259" name="Picture 1033">
            <a:extLst>
              <a:ext uri="{FF2B5EF4-FFF2-40B4-BE49-F238E27FC236}">
                <a16:creationId xmlns:a16="http://schemas.microsoft.com/office/drawing/2014/main" id="{F7EDF0B9-F3F3-104E-953C-91A68337B822}"/>
              </a:ext>
            </a:extLst>
          </p:cNvPr>
          <p:cNvSpPr>
            <a:spLocks noChangeAspect="1" noChangeArrowheads="1"/>
          </p:cNvSpPr>
          <p:nvPr/>
        </p:nvSpPr>
        <p:spPr bwMode="auto">
          <a:xfrm>
            <a:off x="7812088" y="3957638"/>
            <a:ext cx="1284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197FBE5E-A506-9E47-B3C5-6E275DE58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132013"/>
            <a:ext cx="91011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12FD5D95-86E7-F04E-A685-DE04B44C0ECD}"/>
              </a:ext>
            </a:extLst>
          </p:cNvPr>
          <p:cNvSpPr txBox="1">
            <a:spLocks noChangeArrowheads="1"/>
          </p:cNvSpPr>
          <p:nvPr/>
        </p:nvSpPr>
        <p:spPr bwMode="auto">
          <a:xfrm>
            <a:off x="107950" y="76200"/>
            <a:ext cx="9144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pPr>
            <a:r>
              <a:rPr lang="it-IT" altLang="en-US" sz="2000"/>
              <a:t> Le due forme del </a:t>
            </a:r>
            <a:r>
              <a:rPr lang="it-IT" altLang="en-US" sz="2400" b="1"/>
              <a:t>glucosio (C</a:t>
            </a:r>
            <a:r>
              <a:rPr lang="it-IT" altLang="en-US" sz="2400" b="1" baseline="-25000"/>
              <a:t>6</a:t>
            </a:r>
            <a:r>
              <a:rPr lang="it-IT" altLang="en-US" sz="2400" b="1"/>
              <a:t>H</a:t>
            </a:r>
            <a:r>
              <a:rPr lang="it-IT" altLang="en-US" sz="2400" b="1" baseline="-25000"/>
              <a:t>12</a:t>
            </a:r>
            <a:r>
              <a:rPr lang="it-IT" altLang="en-US" sz="2400" b="1"/>
              <a:t>O</a:t>
            </a:r>
            <a:r>
              <a:rPr lang="it-IT" altLang="en-US" sz="2400" b="1" baseline="-25000"/>
              <a:t>6</a:t>
            </a:r>
            <a:r>
              <a:rPr lang="it-IT" altLang="en-US" sz="2400" b="1"/>
              <a:t>), </a:t>
            </a:r>
            <a:r>
              <a:rPr lang="it-IT" altLang="en-US" sz="2000"/>
              <a:t>quella ciclica e quella a catena aperta, sono in equilibrio</a:t>
            </a:r>
          </a:p>
          <a:p>
            <a:pPr eaLnBrk="1" hangingPunct="1">
              <a:lnSpc>
                <a:spcPct val="120000"/>
              </a:lnSpc>
              <a:spcBef>
                <a:spcPct val="0"/>
              </a:spcBef>
            </a:pPr>
            <a:r>
              <a:rPr lang="it-IT" altLang="en-US" sz="2000"/>
              <a:t> La forma ciclica è</a:t>
            </a:r>
            <a:r>
              <a:rPr lang="it-IT" altLang="ja-JP" sz="2000"/>
              <a:t> molto più stabile in condizioni fisiologiche</a:t>
            </a:r>
          </a:p>
          <a:p>
            <a:pPr eaLnBrk="1" hangingPunct="1">
              <a:lnSpc>
                <a:spcPct val="120000"/>
              </a:lnSpc>
              <a:spcBef>
                <a:spcPct val="0"/>
              </a:spcBef>
            </a:pPr>
            <a:r>
              <a:rPr lang="it-IT" altLang="en-US" sz="2000"/>
              <a:t> gli isomeri alfa e beta differiscono per la posizione dei gruppi –H ed –OH legato al C1, in soluzione acquosa si interconvertono e sono in equilibrio</a:t>
            </a:r>
          </a:p>
          <a:p>
            <a:pPr algn="ctr" eaLnBrk="1" hangingPunct="1">
              <a:lnSpc>
                <a:spcPct val="120000"/>
              </a:lnSpc>
              <a:spcBef>
                <a:spcPct val="50000"/>
              </a:spcBef>
              <a:buFontTx/>
              <a:buNone/>
            </a:pPr>
            <a:endParaRPr lang="it-IT" altLang="en-US" sz="2000"/>
          </a:p>
        </p:txBody>
      </p:sp>
      <p:sp>
        <p:nvSpPr>
          <p:cNvPr id="97283" name="Text Box 4">
            <a:extLst>
              <a:ext uri="{FF2B5EF4-FFF2-40B4-BE49-F238E27FC236}">
                <a16:creationId xmlns:a16="http://schemas.microsoft.com/office/drawing/2014/main" id="{64D4861C-9FAE-EE48-B5B1-62246B4D4057}"/>
              </a:ext>
            </a:extLst>
          </p:cNvPr>
          <p:cNvSpPr txBox="1">
            <a:spLocks noChangeArrowheads="1"/>
          </p:cNvSpPr>
          <p:nvPr/>
        </p:nvSpPr>
        <p:spPr bwMode="auto">
          <a:xfrm>
            <a:off x="179388" y="63023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solidFill>
                  <a:srgbClr val="FF0066"/>
                </a:solidFill>
              </a:rPr>
              <a:t>NUMERAZIONE STANDARD DEGLI ATOMI DI CARBONIO </a:t>
            </a:r>
            <a:endParaRPr lang="en-US" altLang="en-US" sz="1800">
              <a:solidFill>
                <a:srgbClr val="FF0066"/>
              </a:solidFill>
            </a:endParaRPr>
          </a:p>
        </p:txBody>
      </p:sp>
      <p:sp>
        <p:nvSpPr>
          <p:cNvPr id="97284" name="Line 5">
            <a:extLst>
              <a:ext uri="{FF2B5EF4-FFF2-40B4-BE49-F238E27FC236}">
                <a16:creationId xmlns:a16="http://schemas.microsoft.com/office/drawing/2014/main" id="{04FC3FAF-8508-AB45-A62D-BE176FDE8366}"/>
              </a:ext>
            </a:extLst>
          </p:cNvPr>
          <p:cNvSpPr>
            <a:spLocks noChangeShapeType="1"/>
          </p:cNvSpPr>
          <p:nvPr/>
        </p:nvSpPr>
        <p:spPr bwMode="auto">
          <a:xfrm flipV="1">
            <a:off x="468313" y="4791075"/>
            <a:ext cx="0" cy="14398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6">
            <a:extLst>
              <a:ext uri="{FF2B5EF4-FFF2-40B4-BE49-F238E27FC236}">
                <a16:creationId xmlns:a16="http://schemas.microsoft.com/office/drawing/2014/main" id="{3A501F99-EBDF-F440-B39C-1CF203B37B70}"/>
              </a:ext>
            </a:extLst>
          </p:cNvPr>
          <p:cNvSpPr>
            <a:spLocks noChangeShapeType="1"/>
          </p:cNvSpPr>
          <p:nvPr/>
        </p:nvSpPr>
        <p:spPr bwMode="auto">
          <a:xfrm flipV="1">
            <a:off x="684213" y="4719638"/>
            <a:ext cx="2087562" cy="1511300"/>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FED9A76B-4977-2941-91E7-DE4E2F541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71929282-D725-C640-A4DC-11E814058DCB}"/>
              </a:ext>
            </a:extLst>
          </p:cNvPr>
          <p:cNvSpPr txBox="1">
            <a:spLocks noChangeArrowheads="1"/>
          </p:cNvSpPr>
          <p:nvPr/>
        </p:nvSpPr>
        <p:spPr bwMode="auto">
          <a:xfrm>
            <a:off x="1114425" y="1557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GLICERALDEIDE</a:t>
            </a:r>
          </a:p>
        </p:txBody>
      </p:sp>
      <p:sp>
        <p:nvSpPr>
          <p:cNvPr id="98307" name="Text Box 5">
            <a:extLst>
              <a:ext uri="{FF2B5EF4-FFF2-40B4-BE49-F238E27FC236}">
                <a16:creationId xmlns:a16="http://schemas.microsoft.com/office/drawing/2014/main" id="{D51B54F0-70AE-EA4C-998C-54EBB3FABBAB}"/>
              </a:ext>
            </a:extLst>
          </p:cNvPr>
          <p:cNvSpPr txBox="1">
            <a:spLocks noChangeArrowheads="1"/>
          </p:cNvSpPr>
          <p:nvPr/>
        </p:nvSpPr>
        <p:spPr bwMode="auto">
          <a:xfrm>
            <a:off x="1042988"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RIBOSIO</a:t>
            </a:r>
          </a:p>
        </p:txBody>
      </p:sp>
      <p:sp>
        <p:nvSpPr>
          <p:cNvPr id="98308" name="Text Box 6">
            <a:extLst>
              <a:ext uri="{FF2B5EF4-FFF2-40B4-BE49-F238E27FC236}">
                <a16:creationId xmlns:a16="http://schemas.microsoft.com/office/drawing/2014/main" id="{76EF289F-F058-6945-AD6B-ABB95FC815AC}"/>
              </a:ext>
            </a:extLst>
          </p:cNvPr>
          <p:cNvSpPr txBox="1">
            <a:spLocks noChangeArrowheads="1"/>
          </p:cNvSpPr>
          <p:nvPr/>
        </p:nvSpPr>
        <p:spPr bwMode="auto">
          <a:xfrm>
            <a:off x="3706813"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DESOSSIRIBOSIO</a:t>
            </a:r>
          </a:p>
        </p:txBody>
      </p:sp>
      <p:sp>
        <p:nvSpPr>
          <p:cNvPr id="98309" name="Text Box 9">
            <a:extLst>
              <a:ext uri="{FF2B5EF4-FFF2-40B4-BE49-F238E27FC236}">
                <a16:creationId xmlns:a16="http://schemas.microsoft.com/office/drawing/2014/main" id="{8B252EBC-4704-284C-BB02-F6EB2A25800F}"/>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numero di atomi di carbonio</a:t>
            </a:r>
          </a:p>
        </p:txBody>
      </p:sp>
      <p:sp>
        <p:nvSpPr>
          <p:cNvPr id="98310" name="Text Box 10">
            <a:extLst>
              <a:ext uri="{FF2B5EF4-FFF2-40B4-BE49-F238E27FC236}">
                <a16:creationId xmlns:a16="http://schemas.microsoft.com/office/drawing/2014/main" id="{041B6503-0E29-3649-ABB3-2CBDF63EEC92}"/>
              </a:ext>
            </a:extLst>
          </p:cNvPr>
          <p:cNvSpPr txBox="1">
            <a:spLocks noChangeArrowheads="1"/>
          </p:cNvSpPr>
          <p:nvPr/>
        </p:nvSpPr>
        <p:spPr bwMode="auto">
          <a:xfrm>
            <a:off x="166688" y="836613"/>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triosi</a:t>
            </a:r>
            <a:endParaRPr lang="en-US" altLang="en-US" sz="2400">
              <a:solidFill>
                <a:srgbClr val="FF0066"/>
              </a:solidFill>
            </a:endParaRPr>
          </a:p>
        </p:txBody>
      </p:sp>
      <p:sp>
        <p:nvSpPr>
          <p:cNvPr id="98311" name="Text Box 11">
            <a:extLst>
              <a:ext uri="{FF2B5EF4-FFF2-40B4-BE49-F238E27FC236}">
                <a16:creationId xmlns:a16="http://schemas.microsoft.com/office/drawing/2014/main" id="{70FD8A93-CCAB-E246-85B6-E4C0A7D315A4}"/>
              </a:ext>
            </a:extLst>
          </p:cNvPr>
          <p:cNvSpPr txBox="1">
            <a:spLocks noChangeArrowheads="1"/>
          </p:cNvSpPr>
          <p:nvPr/>
        </p:nvSpPr>
        <p:spPr bwMode="auto">
          <a:xfrm>
            <a:off x="68263" y="2701925"/>
            <a:ext cx="117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pentosi</a:t>
            </a:r>
            <a:endParaRPr lang="en-US" altLang="en-US" sz="2400">
              <a:solidFill>
                <a:srgbClr val="FF0066"/>
              </a:solidFill>
            </a:endParaRPr>
          </a:p>
        </p:txBody>
      </p:sp>
      <p:sp>
        <p:nvSpPr>
          <p:cNvPr id="98312" name="Text Box 12">
            <a:extLst>
              <a:ext uri="{FF2B5EF4-FFF2-40B4-BE49-F238E27FC236}">
                <a16:creationId xmlns:a16="http://schemas.microsoft.com/office/drawing/2014/main" id="{0CB91636-6DD0-4448-92A9-88DA54704906}"/>
              </a:ext>
            </a:extLst>
          </p:cNvPr>
          <p:cNvSpPr txBox="1">
            <a:spLocks noChangeArrowheads="1"/>
          </p:cNvSpPr>
          <p:nvPr/>
        </p:nvSpPr>
        <p:spPr bwMode="auto">
          <a:xfrm>
            <a:off x="133350" y="50069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esosi</a:t>
            </a:r>
            <a:endParaRPr lang="en-US" altLang="en-US" sz="2400">
              <a:solidFill>
                <a:srgbClr val="FF0066"/>
              </a:solidFill>
            </a:endParaRPr>
          </a:p>
        </p:txBody>
      </p:sp>
      <p:sp>
        <p:nvSpPr>
          <p:cNvPr id="98313" name="Text Box 91">
            <a:extLst>
              <a:ext uri="{FF2B5EF4-FFF2-40B4-BE49-F238E27FC236}">
                <a16:creationId xmlns:a16="http://schemas.microsoft.com/office/drawing/2014/main" id="{EABE4DA7-85BD-4541-BBAA-55E29F5127A8}"/>
              </a:ext>
            </a:extLst>
          </p:cNvPr>
          <p:cNvSpPr txBox="1">
            <a:spLocks noChangeArrowheads="1"/>
          </p:cNvSpPr>
          <p:nvPr/>
        </p:nvSpPr>
        <p:spPr bwMode="auto">
          <a:xfrm>
            <a:off x="7092950" y="357346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furanosico</a:t>
            </a:r>
            <a:endParaRPr lang="en-US" altLang="en-US" sz="1800">
              <a:solidFill>
                <a:srgbClr val="FF0066"/>
              </a:solidFill>
            </a:endParaRPr>
          </a:p>
        </p:txBody>
      </p:sp>
      <p:sp>
        <p:nvSpPr>
          <p:cNvPr id="98314" name="Text Box 92">
            <a:extLst>
              <a:ext uri="{FF2B5EF4-FFF2-40B4-BE49-F238E27FC236}">
                <a16:creationId xmlns:a16="http://schemas.microsoft.com/office/drawing/2014/main" id="{193BD508-DEA8-C442-9707-768F5037E02B}"/>
              </a:ext>
            </a:extLst>
          </p:cNvPr>
          <p:cNvSpPr txBox="1">
            <a:spLocks noChangeArrowheads="1"/>
          </p:cNvSpPr>
          <p:nvPr/>
        </p:nvSpPr>
        <p:spPr bwMode="auto">
          <a:xfrm>
            <a:off x="7092950" y="4292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piranosico</a:t>
            </a:r>
            <a:endParaRPr lang="en-US" altLang="en-US" sz="1800">
              <a:solidFill>
                <a:srgbClr val="FF0066"/>
              </a:solidFill>
            </a:endParaRPr>
          </a:p>
        </p:txBody>
      </p:sp>
      <p:sp>
        <p:nvSpPr>
          <p:cNvPr id="98315" name="Line 6">
            <a:extLst>
              <a:ext uri="{FF2B5EF4-FFF2-40B4-BE49-F238E27FC236}">
                <a16:creationId xmlns:a16="http://schemas.microsoft.com/office/drawing/2014/main" id="{29EBCF13-0B8F-4B46-85AB-297F2E2A8347}"/>
              </a:ext>
            </a:extLst>
          </p:cNvPr>
          <p:cNvSpPr>
            <a:spLocks noChangeShapeType="1"/>
          </p:cNvSpPr>
          <p:nvPr/>
        </p:nvSpPr>
        <p:spPr bwMode="auto">
          <a:xfrm flipH="1">
            <a:off x="5076825" y="4508500"/>
            <a:ext cx="2016125" cy="1444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6" name="Line 6">
            <a:extLst>
              <a:ext uri="{FF2B5EF4-FFF2-40B4-BE49-F238E27FC236}">
                <a16:creationId xmlns:a16="http://schemas.microsoft.com/office/drawing/2014/main" id="{A6886CA3-E9E5-8D42-9E42-54B6791F402F}"/>
              </a:ext>
            </a:extLst>
          </p:cNvPr>
          <p:cNvSpPr>
            <a:spLocks noChangeShapeType="1"/>
          </p:cNvSpPr>
          <p:nvPr/>
        </p:nvSpPr>
        <p:spPr bwMode="auto">
          <a:xfrm flipH="1" flipV="1">
            <a:off x="4940300" y="3725863"/>
            <a:ext cx="2232025" cy="71437"/>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33270E-B05F-8E49-ADCD-6F7958F25402}"/>
              </a:ext>
            </a:extLst>
          </p:cNvPr>
          <p:cNvSpPr txBox="1"/>
          <p:nvPr/>
        </p:nvSpPr>
        <p:spPr>
          <a:xfrm>
            <a:off x="107950" y="115888"/>
            <a:ext cx="4968875" cy="6526212"/>
          </a:xfrm>
          <a:prstGeom prst="rect">
            <a:avLst/>
          </a:prstGeom>
          <a:solidFill>
            <a:schemeClr val="accent1">
              <a:lumMod val="20000"/>
              <a:lumOff val="80000"/>
            </a:schemeClr>
          </a:solidFill>
        </p:spPr>
        <p:txBody>
          <a:bodyPr>
            <a:spAutoFit/>
          </a:bodyPr>
          <a:lstStyle/>
          <a:p>
            <a:pPr eaLnBrk="1" hangingPunct="1">
              <a:defRPr/>
            </a:pPr>
            <a:r>
              <a:rPr lang="it-IT" sz="2800" dirty="0">
                <a:latin typeface="Arial" charset="0"/>
                <a:ea typeface="ＭＳ Ｐゴシック" charset="0"/>
                <a:cs typeface="ＭＳ Ｐゴシック" charset="0"/>
              </a:rPr>
              <a:t>Gruppo carbonilico aldeidico </a:t>
            </a:r>
          </a:p>
          <a:p>
            <a:pPr eaLnBrk="1" hangingPunct="1">
              <a:defRPr/>
            </a:pPr>
            <a:r>
              <a:rPr lang="it-IT" sz="2800" dirty="0">
                <a:latin typeface="Arial" charset="0"/>
                <a:ea typeface="ＭＳ Ｐゴシック" charset="0"/>
                <a:cs typeface="ＭＳ Ｐゴシック" charset="0"/>
                <a:sym typeface="Wingdings"/>
              </a:rPr>
              <a:t> </a:t>
            </a:r>
            <a:r>
              <a:rPr lang="it-IT" sz="2800" dirty="0" err="1">
                <a:latin typeface="Arial" charset="0"/>
                <a:ea typeface="ＭＳ Ｐゴシック" charset="0"/>
                <a:cs typeface="ＭＳ Ｐゴシック" charset="0"/>
                <a:sym typeface="Wingdings"/>
              </a:rPr>
              <a:t>Aldoso</a:t>
            </a:r>
            <a:endParaRPr lang="it-IT" sz="2800" dirty="0">
              <a:latin typeface="Arial" charset="0"/>
              <a:ea typeface="ＭＳ Ｐゴシック" charset="0"/>
              <a:cs typeface="ＭＳ Ｐゴシック" charset="0"/>
              <a:sym typeface="Wingdings"/>
            </a:endParaRPr>
          </a:p>
          <a:p>
            <a:pPr eaLnBrk="1" hangingPunct="1">
              <a:defRPr/>
            </a:pPr>
            <a:r>
              <a:rPr lang="it-IT" sz="2800" dirty="0">
                <a:latin typeface="Arial" charset="0"/>
                <a:ea typeface="ＭＳ Ｐゴシック" charset="0"/>
                <a:cs typeface="ＭＳ Ｐゴシック" charset="0"/>
                <a:sym typeface="Wingdings"/>
              </a:rPr>
              <a:t> G</a:t>
            </a:r>
            <a:r>
              <a:rPr lang="it-IT" sz="2800" dirty="0">
                <a:latin typeface="Arial" charset="0"/>
                <a:ea typeface="ＭＳ Ｐゴシック" charset="0"/>
                <a:cs typeface="ＭＳ Ｐゴシック" charset="0"/>
              </a:rPr>
              <a:t>ruppo carbonilico chetonico </a:t>
            </a:r>
          </a:p>
          <a:p>
            <a:pPr marL="285750" indent="-285750" eaLnBrk="1" hangingPunct="1">
              <a:buFont typeface="Wingdings" charset="0"/>
              <a:buChar char="à"/>
              <a:defRPr/>
            </a:pPr>
            <a:r>
              <a:rPr lang="it-IT" sz="2800" dirty="0">
                <a:latin typeface="Arial" charset="0"/>
                <a:ea typeface="ＭＳ Ｐゴシック" charset="0"/>
                <a:cs typeface="ＭＳ Ｐゴシック" charset="0"/>
              </a:rPr>
              <a:t>Chetoso</a:t>
            </a: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p:txBody>
      </p:sp>
      <p:pic>
        <p:nvPicPr>
          <p:cNvPr id="100354" name="Immagine 3">
            <a:extLst>
              <a:ext uri="{FF2B5EF4-FFF2-40B4-BE49-F238E27FC236}">
                <a16:creationId xmlns:a16="http://schemas.microsoft.com/office/drawing/2014/main" id="{18372610-ACC1-E04A-9BC3-35F99640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905250"/>
            <a:ext cx="37099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magine 4">
            <a:extLst>
              <a:ext uri="{FF2B5EF4-FFF2-40B4-BE49-F238E27FC236}">
                <a16:creationId xmlns:a16="http://schemas.microsoft.com/office/drawing/2014/main" id="{B63C4B46-E572-8249-B9F5-9DC59DE3B611}"/>
              </a:ext>
            </a:extLst>
          </p:cNvPr>
          <p:cNvPicPr>
            <a:picLocks noChangeAspect="1"/>
          </p:cNvPicPr>
          <p:nvPr/>
        </p:nvPicPr>
        <p:blipFill>
          <a:blip r:embed="rId3">
            <a:extLst>
              <a:ext uri="{28A0092B-C50C-407E-A947-70E740481C1C}">
                <a14:useLocalDpi xmlns:a14="http://schemas.microsoft.com/office/drawing/2010/main" val="0"/>
              </a:ext>
            </a:extLst>
          </a:blip>
          <a:srcRect l="16629" t="23882" r="18678" b="30396"/>
          <a:stretch>
            <a:fillRect/>
          </a:stretch>
        </p:blipFill>
        <p:spPr bwMode="auto">
          <a:xfrm>
            <a:off x="717550" y="1916113"/>
            <a:ext cx="37099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9">
            <a:extLst>
              <a:ext uri="{FF2B5EF4-FFF2-40B4-BE49-F238E27FC236}">
                <a16:creationId xmlns:a16="http://schemas.microsoft.com/office/drawing/2014/main" id="{607DC4D5-46DD-184C-BD5C-B9F3BBA8247E}"/>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gruppo carbonilico</a:t>
            </a:r>
          </a:p>
        </p:txBody>
      </p:sp>
      <p:sp>
        <p:nvSpPr>
          <p:cNvPr id="16" name="CasellaDiTesto 15">
            <a:extLst>
              <a:ext uri="{FF2B5EF4-FFF2-40B4-BE49-F238E27FC236}">
                <a16:creationId xmlns:a16="http://schemas.microsoft.com/office/drawing/2014/main" id="{B12B831E-C576-1F45-9EB4-EE72291CDB3F}"/>
              </a:ext>
            </a:extLst>
          </p:cNvPr>
          <p:cNvSpPr txBox="1"/>
          <p:nvPr/>
        </p:nvSpPr>
        <p:spPr>
          <a:xfrm>
            <a:off x="5651500" y="2492375"/>
            <a:ext cx="3313113" cy="4156075"/>
          </a:xfrm>
          <a:prstGeom prst="rect">
            <a:avLst/>
          </a:prstGeom>
          <a:solidFill>
            <a:schemeClr val="accent1">
              <a:lumMod val="20000"/>
              <a:lumOff val="80000"/>
            </a:schemeClr>
          </a:solidFill>
        </p:spPr>
        <p:txBody>
          <a:bodyPr>
            <a:spAutoFit/>
          </a:bodyPr>
          <a:lstStyle/>
          <a:p>
            <a:pPr eaLnBrk="1" hangingPunct="1">
              <a:defRPr/>
            </a:pPr>
            <a:r>
              <a:rPr lang="it-IT" sz="2400" dirty="0" err="1">
                <a:latin typeface="Arial" charset="0"/>
                <a:ea typeface="ＭＳ Ｐゴシック" charset="0"/>
                <a:cs typeface="ＭＳ Ｐゴシック" charset="0"/>
              </a:rPr>
              <a:t>Gliceraldeide</a:t>
            </a:r>
            <a:r>
              <a:rPr lang="it-IT" sz="2400" dirty="0">
                <a:latin typeface="Arial" charset="0"/>
                <a:ea typeface="ＭＳ Ｐゴシック" charset="0"/>
                <a:cs typeface="ＭＳ Ｐゴシック" charset="0"/>
              </a:rPr>
              <a:t> </a:t>
            </a:r>
          </a:p>
          <a:p>
            <a:pPr eaLnBrk="1" hangingPunct="1">
              <a:defRPr/>
            </a:pPr>
            <a:r>
              <a:rPr lang="it-IT" sz="2400" i="1" dirty="0" err="1">
                <a:latin typeface="Arial" charset="0"/>
                <a:ea typeface="ＭＳ Ｐゴシック" charset="0"/>
                <a:cs typeface="ＭＳ Ｐゴシック" charset="0"/>
              </a:rPr>
              <a:t>Aldotrioso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Ribosio </a:t>
            </a:r>
          </a:p>
          <a:p>
            <a:pPr eaLnBrk="1" hangingPunct="1">
              <a:defRPr/>
            </a:pPr>
            <a:r>
              <a:rPr lang="it-IT" sz="2400" i="1" dirty="0" err="1">
                <a:latin typeface="Arial" charset="0"/>
                <a:ea typeface="ＭＳ Ｐゴシック" charset="0"/>
                <a:cs typeface="ＭＳ Ｐゴシック" charset="0"/>
              </a:rPr>
              <a:t>Aldopentoso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Glucosio </a:t>
            </a:r>
          </a:p>
          <a:p>
            <a:pPr eaLnBrk="1" hangingPunct="1">
              <a:defRPr/>
            </a:pPr>
            <a:r>
              <a:rPr lang="it-IT" sz="2400" i="1" dirty="0">
                <a:latin typeface="Arial" charset="0"/>
                <a:ea typeface="ＭＳ Ｐゴシック" charset="0"/>
                <a:cs typeface="ＭＳ Ｐゴシック" charset="0"/>
              </a:rPr>
              <a:t>Aldoesoso </a:t>
            </a:r>
          </a:p>
          <a:p>
            <a:pPr eaLnBrk="1" hangingPunct="1">
              <a:defRPr/>
            </a:pPr>
            <a:endParaRPr lang="it-IT" sz="2400" dirty="0">
              <a:latin typeface="Arial" charset="0"/>
              <a:ea typeface="ＭＳ Ｐゴシック" charset="0"/>
              <a:cs typeface="ＭＳ Ｐゴシック" charset="0"/>
            </a:endParaRPr>
          </a:p>
          <a:p>
            <a:pPr algn="r" eaLnBrk="1" hangingPunct="1">
              <a:defRPr/>
            </a:pPr>
            <a:r>
              <a:rPr lang="it-IT" sz="2400" dirty="0" err="1">
                <a:latin typeface="Arial" charset="0"/>
                <a:ea typeface="ＭＳ Ｐゴシック" charset="0"/>
                <a:cs typeface="ＭＳ Ｐゴシック" charset="0"/>
              </a:rPr>
              <a:t>Diidrossiacetone</a:t>
            </a:r>
            <a:r>
              <a:rPr lang="it-IT" sz="2400" dirty="0">
                <a:latin typeface="Arial" charset="0"/>
                <a:ea typeface="ＭＳ Ｐゴシック" charset="0"/>
                <a:cs typeface="ＭＳ Ｐゴシック" charset="0"/>
              </a:rPr>
              <a:t> </a:t>
            </a:r>
            <a:r>
              <a:rPr lang="it-IT" sz="2400" i="1" dirty="0" err="1">
                <a:latin typeface="Arial" charset="0"/>
                <a:ea typeface="ＭＳ Ｐゴシック" charset="0"/>
                <a:cs typeface="ＭＳ Ｐゴシック" charset="0"/>
              </a:rPr>
              <a:t>Chetotrioso</a:t>
            </a:r>
            <a:endParaRPr lang="it-IT" sz="2400" i="1" dirty="0">
              <a:latin typeface="Arial" charset="0"/>
              <a:ea typeface="ＭＳ Ｐゴシック" charset="0"/>
              <a:cs typeface="ＭＳ Ｐゴシック" charset="0"/>
            </a:endParaRPr>
          </a:p>
          <a:p>
            <a:pPr algn="r" eaLnBrk="1" hangingPunct="1">
              <a:defRPr/>
            </a:pPr>
            <a:r>
              <a:rPr lang="it-IT" sz="2400" dirty="0">
                <a:latin typeface="Arial" charset="0"/>
                <a:ea typeface="ＭＳ Ｐゴシック" charset="0"/>
                <a:cs typeface="ＭＳ Ｐゴシック" charset="0"/>
              </a:rPr>
              <a:t>Fruttosio</a:t>
            </a:r>
          </a:p>
          <a:p>
            <a:pPr algn="r" eaLnBrk="1" hangingPunct="1">
              <a:defRPr/>
            </a:pPr>
            <a:r>
              <a:rPr lang="it-IT" sz="2400" i="1" dirty="0">
                <a:latin typeface="Arial" charset="0"/>
                <a:ea typeface="ＭＳ Ｐゴシック" charset="0"/>
                <a:cs typeface="ＭＳ Ｐゴシック" charset="0"/>
              </a:rPr>
              <a:t>Chetoesoso</a:t>
            </a:r>
            <a:endParaRPr lang="it-IT" sz="1600" i="1" dirty="0">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6C34E1E-E334-9540-82A9-B01105A8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7415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3230E9E-3AB9-3A40-BDC7-BBEBF4F9258B}"/>
              </a:ext>
            </a:extLst>
          </p:cNvPr>
          <p:cNvSpPr txBox="1">
            <a:spLocks noChangeArrowheads="1"/>
          </p:cNvSpPr>
          <p:nvPr/>
        </p:nvSpPr>
        <p:spPr bwMode="auto">
          <a:xfrm>
            <a:off x="5329238" y="101600"/>
            <a:ext cx="3706812" cy="519113"/>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sp>
        <p:nvSpPr>
          <p:cNvPr id="101379" name="Text Box 5">
            <a:extLst>
              <a:ext uri="{FF2B5EF4-FFF2-40B4-BE49-F238E27FC236}">
                <a16:creationId xmlns:a16="http://schemas.microsoft.com/office/drawing/2014/main" id="{2FB2FC2F-5D64-8E41-B8DD-D885166FC439}"/>
              </a:ext>
            </a:extLst>
          </p:cNvPr>
          <p:cNvSpPr txBox="1">
            <a:spLocks noChangeArrowheads="1"/>
          </p:cNvSpPr>
          <p:nvPr/>
        </p:nvSpPr>
        <p:spPr bwMode="auto">
          <a:xfrm>
            <a:off x="395288" y="1158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333399"/>
                </a:solidFill>
              </a:rPr>
              <a:t>LEGAME GLICOSIDICO</a:t>
            </a:r>
            <a:endParaRPr lang="it-IT" altLang="en-US" sz="2800">
              <a:solidFill>
                <a:srgbClr val="333399"/>
              </a:solidFill>
            </a:endParaRPr>
          </a:p>
        </p:txBody>
      </p:sp>
      <p:sp>
        <p:nvSpPr>
          <p:cNvPr id="101380" name="Text Box 6">
            <a:extLst>
              <a:ext uri="{FF2B5EF4-FFF2-40B4-BE49-F238E27FC236}">
                <a16:creationId xmlns:a16="http://schemas.microsoft.com/office/drawing/2014/main" id="{96DF95EC-451F-FD4E-9FA3-E9D2CCEC5A20}"/>
              </a:ext>
            </a:extLst>
          </p:cNvPr>
          <p:cNvSpPr txBox="1">
            <a:spLocks noChangeArrowheads="1"/>
          </p:cNvSpPr>
          <p:nvPr/>
        </p:nvSpPr>
        <p:spPr bwMode="auto">
          <a:xfrm>
            <a:off x="107950" y="335597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66"/>
                </a:solidFill>
              </a:rPr>
              <a:t>legame </a:t>
            </a:r>
            <a:r>
              <a:rPr lang="el-GR" altLang="en-US" sz="2000" b="1">
                <a:solidFill>
                  <a:srgbClr val="FF0066"/>
                </a:solidFill>
                <a:cs typeface="Arial" panose="020B0604020202020204" pitchFamily="34" charset="0"/>
              </a:rPr>
              <a:t>α</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alfa </a:t>
            </a:r>
          </a:p>
          <a:p>
            <a:pPr eaLnBrk="1" hangingPunct="1">
              <a:spcBef>
                <a:spcPct val="0"/>
              </a:spcBef>
              <a:buFontTx/>
              <a:buNone/>
            </a:pPr>
            <a:r>
              <a:rPr lang="en-GB" altLang="en-US" sz="2000">
                <a:solidFill>
                  <a:srgbClr val="FF0066"/>
                </a:solidFill>
                <a:cs typeface="Arial" panose="020B0604020202020204" pitchFamily="34" charset="0"/>
              </a:rPr>
              <a:t>1,4-</a:t>
            </a:r>
            <a:r>
              <a:rPr lang="el-GR" altLang="en-US" sz="2000">
                <a:solidFill>
                  <a:srgbClr val="FF0066"/>
                </a:solidFill>
                <a:cs typeface="Arial" panose="020B0604020202020204" pitchFamily="34" charset="0"/>
              </a:rPr>
              <a:t>α</a:t>
            </a:r>
            <a:r>
              <a:rPr lang="en-GB" altLang="en-US" sz="2000">
                <a:solidFill>
                  <a:srgbClr val="FF0066"/>
                </a:solidFill>
                <a:cs typeface="Arial" panose="020B0604020202020204" pitchFamily="34" charset="0"/>
              </a:rPr>
              <a:t>: l’-OH legato al C1 alfa del primo glucosio lega l’ -OH il C4 del secondo</a:t>
            </a:r>
            <a:endParaRPr lang="el-GR" altLang="en-US" sz="2000">
              <a:solidFill>
                <a:srgbClr val="FF0066"/>
              </a:solidFill>
              <a:cs typeface="Arial" panose="020B0604020202020204" pitchFamily="34" charset="0"/>
            </a:endParaRPr>
          </a:p>
        </p:txBody>
      </p:sp>
      <p:sp>
        <p:nvSpPr>
          <p:cNvPr id="101381" name="Text Box 7">
            <a:extLst>
              <a:ext uri="{FF2B5EF4-FFF2-40B4-BE49-F238E27FC236}">
                <a16:creationId xmlns:a16="http://schemas.microsoft.com/office/drawing/2014/main" id="{982218C0-FAD1-4047-813E-05A250EB071F}"/>
              </a:ext>
            </a:extLst>
          </p:cNvPr>
          <p:cNvSpPr txBox="1">
            <a:spLocks noChangeArrowheads="1"/>
          </p:cNvSpPr>
          <p:nvPr/>
        </p:nvSpPr>
        <p:spPr bwMode="auto">
          <a:xfrm>
            <a:off x="107950" y="5781675"/>
            <a:ext cx="8856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0066"/>
                </a:solidFill>
              </a:rPr>
              <a:t>legame </a:t>
            </a:r>
            <a:r>
              <a:rPr lang="el-GR" altLang="en-US" sz="2400" b="1">
                <a:solidFill>
                  <a:srgbClr val="FF0066"/>
                </a:solidFill>
                <a:cs typeface="Arial" panose="020B0604020202020204" pitchFamily="34" charset="0"/>
              </a:rPr>
              <a:t>β</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beta</a:t>
            </a:r>
          </a:p>
          <a:p>
            <a:pPr eaLnBrk="1" hangingPunct="1">
              <a:spcBef>
                <a:spcPct val="0"/>
              </a:spcBef>
              <a:buFontTx/>
              <a:buNone/>
            </a:pPr>
            <a:r>
              <a:rPr lang="en-GB" altLang="en-US" sz="2000">
                <a:solidFill>
                  <a:srgbClr val="FF0066"/>
                </a:solidFill>
                <a:cs typeface="Arial" panose="020B0604020202020204" pitchFamily="34" charset="0"/>
              </a:rPr>
              <a:t>1,4-β: -OH legato al C1 beta del primo glucosio lega l’-OH legato al C4 del secondo</a:t>
            </a:r>
            <a:endParaRPr lang="el-GR" altLang="en-US" sz="2000">
              <a:solidFill>
                <a:srgbClr val="FF0066"/>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
            <a:extLst>
              <a:ext uri="{FF2B5EF4-FFF2-40B4-BE49-F238E27FC236}">
                <a16:creationId xmlns:a16="http://schemas.microsoft.com/office/drawing/2014/main" id="{D258CAD0-2148-E24D-A8EA-B40BF09584CE}"/>
              </a:ext>
            </a:extLst>
          </p:cNvPr>
          <p:cNvSpPr txBox="1">
            <a:spLocks noChangeArrowheads="1"/>
          </p:cNvSpPr>
          <p:nvPr/>
        </p:nvSpPr>
        <p:spPr bwMode="auto">
          <a:xfrm>
            <a:off x="107950" y="115888"/>
            <a:ext cx="3706813" cy="519112"/>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graphicFrame>
        <p:nvGraphicFramePr>
          <p:cNvPr id="628801" name="Group 65">
            <a:extLst>
              <a:ext uri="{FF2B5EF4-FFF2-40B4-BE49-F238E27FC236}">
                <a16:creationId xmlns:a16="http://schemas.microsoft.com/office/drawing/2014/main" id="{E56994FB-F92E-EB42-98E3-6426E6A6BA87}"/>
              </a:ext>
            </a:extLst>
          </p:cNvPr>
          <p:cNvGraphicFramePr>
            <a:graphicFrameLocks noGrp="1"/>
          </p:cNvGraphicFramePr>
          <p:nvPr/>
        </p:nvGraphicFramePr>
        <p:xfrm>
          <a:off x="179388" y="1052513"/>
          <a:ext cx="8820150" cy="2990850"/>
        </p:xfrm>
        <a:graphic>
          <a:graphicData uri="http://schemas.openxmlformats.org/drawingml/2006/table">
            <a:tbl>
              <a:tblPr/>
              <a:tblGrid>
                <a:gridCol w="3038475">
                  <a:extLst>
                    <a:ext uri="{9D8B030D-6E8A-4147-A177-3AD203B41FA5}">
                      <a16:colId xmlns:a16="http://schemas.microsoft.com/office/drawing/2014/main" val="722412154"/>
                    </a:ext>
                  </a:extLst>
                </a:gridCol>
                <a:gridCol w="1333500">
                  <a:extLst>
                    <a:ext uri="{9D8B030D-6E8A-4147-A177-3AD203B41FA5}">
                      <a16:colId xmlns:a16="http://schemas.microsoft.com/office/drawing/2014/main" val="2843943871"/>
                    </a:ext>
                  </a:extLst>
                </a:gridCol>
                <a:gridCol w="1173162">
                  <a:extLst>
                    <a:ext uri="{9D8B030D-6E8A-4147-A177-3AD203B41FA5}">
                      <a16:colId xmlns:a16="http://schemas.microsoft.com/office/drawing/2014/main" val="983566324"/>
                    </a:ext>
                  </a:extLst>
                </a:gridCol>
                <a:gridCol w="1223963">
                  <a:extLst>
                    <a:ext uri="{9D8B030D-6E8A-4147-A177-3AD203B41FA5}">
                      <a16:colId xmlns:a16="http://schemas.microsoft.com/office/drawing/2014/main" val="2475859940"/>
                    </a:ext>
                  </a:extLst>
                </a:gridCol>
                <a:gridCol w="2051050">
                  <a:extLst>
                    <a:ext uri="{9D8B030D-6E8A-4147-A177-3AD203B41FA5}">
                      <a16:colId xmlns:a16="http://schemas.microsoft.com/office/drawing/2014/main" val="2760366154"/>
                    </a:ext>
                  </a:extLst>
                </a:gridCol>
              </a:tblGrid>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Disaccharide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1</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2</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Bond</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 tooltip="Disaccharidase"/>
                        </a:rPr>
                        <a:t>Disaccharidase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extLst>
                  <a:ext uri="{0D108BD9-81ED-4DB2-BD59-A6C34878D82A}">
                    <a16:rowId xmlns:a16="http://schemas.microsoft.com/office/drawing/2014/main" val="256510760"/>
                  </a:ext>
                </a:extLst>
              </a:tr>
              <a:tr h="10064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tooltip="Sucrose"/>
                        </a:rPr>
                        <a:t>Sucrose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table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cane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saccharose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or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beet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tooltip="Glucose"/>
                        </a:rPr>
                        <a:t>glucose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tooltip="Fructose"/>
                        </a:rPr>
                        <a:t>fructose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α(1→2)</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6" tooltip="Sucrase"/>
                        </a:rPr>
                        <a:t>sucrase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770190816"/>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tooltip="Lactose"/>
                        </a:rPr>
                        <a:t>Lactose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tooltip="Galactose"/>
                        </a:rPr>
                        <a:t>galactose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tooltip="Lactase"/>
                        </a:rPr>
                        <a:t>lactase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266985566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0" tooltip="Maltose"/>
                        </a:rPr>
                        <a:t>Maltose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tooltip="Maltase"/>
                        </a:rPr>
                        <a:t>maltase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908580319"/>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tooltip="Trehalose"/>
                        </a:rPr>
                        <a:t>Trehalose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α(1→1)α</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tooltip="Trehalase"/>
                        </a:rPr>
                        <a:t>trehalase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5051500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4" tooltip="Cellobiose"/>
                        </a:rPr>
                        <a:t>Cellobiose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tooltip="Cellobiase"/>
                        </a:rPr>
                        <a:t>cellobiase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205819590"/>
                  </a:ext>
                </a:extLst>
              </a:tr>
            </a:tbl>
          </a:graphicData>
        </a:graphic>
      </p:graphicFrame>
      <p:sp>
        <p:nvSpPr>
          <p:cNvPr id="102433" name="Text Box 66">
            <a:extLst>
              <a:ext uri="{FF2B5EF4-FFF2-40B4-BE49-F238E27FC236}">
                <a16:creationId xmlns:a16="http://schemas.microsoft.com/office/drawing/2014/main" id="{C719C557-8671-AB48-A0A7-94C329BBFD59}"/>
              </a:ext>
            </a:extLst>
          </p:cNvPr>
          <p:cNvSpPr txBox="1">
            <a:spLocks noChangeArrowheads="1"/>
          </p:cNvSpPr>
          <p:nvPr/>
        </p:nvSpPr>
        <p:spPr bwMode="auto">
          <a:xfrm>
            <a:off x="323850" y="4151313"/>
            <a:ext cx="8496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t>Maltosio, trealosio e cellobiosio hanno proprieta’ distinte:</a:t>
            </a:r>
          </a:p>
          <a:p>
            <a:pPr eaLnBrk="1" hangingPunct="1">
              <a:spcBef>
                <a:spcPct val="0"/>
              </a:spcBef>
              <a:buFontTx/>
              <a:buNone/>
            </a:pPr>
            <a:endParaRPr lang="en-GB" altLang="en-US" sz="2000"/>
          </a:p>
          <a:p>
            <a:pPr eaLnBrk="1" hangingPunct="1">
              <a:spcBef>
                <a:spcPct val="0"/>
              </a:spcBef>
              <a:buFontTx/>
              <a:buNone/>
            </a:pPr>
            <a:r>
              <a:rPr lang="en-GB" altLang="en-US" sz="2000">
                <a:sym typeface="Wingdings" pitchFamily="2" charset="2"/>
              </a:rPr>
              <a:t> il corpo umano puo’ idrolizzare il maltosio ma non il cellobiosio.</a:t>
            </a:r>
          </a:p>
          <a:p>
            <a:pPr eaLnBrk="1" hangingPunct="1">
              <a:spcBef>
                <a:spcPct val="0"/>
              </a:spcBef>
              <a:buFontTx/>
              <a:buNone/>
            </a:pPr>
            <a:endParaRPr lang="en-GB" altLang="en-US" sz="2000">
              <a:sym typeface="Wingdings" pitchFamily="2" charset="2"/>
            </a:endParaRPr>
          </a:p>
          <a:p>
            <a:pPr eaLnBrk="1" hangingPunct="1">
              <a:spcBef>
                <a:spcPct val="0"/>
              </a:spcBef>
              <a:buFont typeface="Wingdings" pitchFamily="2" charset="2"/>
              <a:buChar char="à"/>
            </a:pPr>
            <a:r>
              <a:rPr lang="en-GB" altLang="en-US" sz="2000">
                <a:sym typeface="Wingdings" pitchFamily="2" charset="2"/>
              </a:rPr>
              <a:t>Il trealosio e’ </a:t>
            </a:r>
            <a:r>
              <a:rPr lang="it-IT" altLang="en-US" sz="2000">
                <a:sym typeface="Wingdings" pitchFamily="2" charset="2"/>
              </a:rPr>
              <a:t>diffuso in lieviti, funghi ed insetti, ed e</a:t>
            </a:r>
            <a:r>
              <a:rPr lang="ja-JP" altLang="it-IT" sz="2000">
                <a:sym typeface="Wingdings" pitchFamily="2" charset="2"/>
              </a:rPr>
              <a:t>’</a:t>
            </a:r>
            <a:r>
              <a:rPr lang="it-IT" altLang="ja-JP" sz="2000">
                <a:sym typeface="Wingdings" pitchFamily="2" charset="2"/>
              </a:rPr>
              <a:t> coinvolto nella resistenza alla disidratazione in criptobiosi. </a:t>
            </a:r>
          </a:p>
          <a:p>
            <a:pPr eaLnBrk="1" hangingPunct="1">
              <a:spcBef>
                <a:spcPct val="0"/>
              </a:spcBef>
              <a:buFontTx/>
              <a:buNone/>
            </a:pPr>
            <a:r>
              <a:rPr lang="it-IT" altLang="en-US" sz="2000">
                <a:sym typeface="Wingdings" pitchFamily="2" charset="2"/>
              </a:rPr>
              <a:t>Stabilizza cellule e tessuti: usato per la conservazione di organi da trapiantare.</a:t>
            </a:r>
            <a:endParaRPr lang="en-US" altLang="en-US" sz="2000">
              <a:sym typeface="Wingdings" pitchFamily="2" charset="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F812A977-85B0-1E46-BB08-51ABCF3D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1" b="35422"/>
          <a:stretch>
            <a:fillRect/>
          </a:stretch>
        </p:blipFill>
        <p:spPr bwMode="auto">
          <a:xfrm>
            <a:off x="76200" y="547688"/>
            <a:ext cx="90678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CDC84C5B-D139-464E-B3F0-A33E230A6517}"/>
              </a:ext>
            </a:extLst>
          </p:cNvPr>
          <p:cNvSpPr txBox="1">
            <a:spLocks noChangeArrowheads="1"/>
          </p:cNvSpPr>
          <p:nvPr/>
        </p:nvSpPr>
        <p:spPr bwMode="auto">
          <a:xfrm>
            <a:off x="1981200" y="762000"/>
            <a:ext cx="2012950" cy="366713"/>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CELLULOSA</a:t>
            </a:r>
          </a:p>
        </p:txBody>
      </p:sp>
      <p:sp>
        <p:nvSpPr>
          <p:cNvPr id="103427" name="Text Box 5">
            <a:extLst>
              <a:ext uri="{FF2B5EF4-FFF2-40B4-BE49-F238E27FC236}">
                <a16:creationId xmlns:a16="http://schemas.microsoft.com/office/drawing/2014/main" id="{169F7ECB-A908-C143-AB10-BEF7B6141CB7}"/>
              </a:ext>
            </a:extLst>
          </p:cNvPr>
          <p:cNvSpPr txBox="1">
            <a:spLocks noChangeArrowheads="1"/>
          </p:cNvSpPr>
          <p:nvPr/>
        </p:nvSpPr>
        <p:spPr bwMode="auto">
          <a:xfrm>
            <a:off x="5410200" y="533400"/>
            <a:ext cx="2743200" cy="366713"/>
          </a:xfrm>
          <a:prstGeom prst="rect">
            <a:avLst/>
          </a:prstGeom>
          <a:solidFill>
            <a:srgbClr val="B9E8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AMIDO E GLICOGENO</a:t>
            </a:r>
          </a:p>
        </p:txBody>
      </p:sp>
      <p:sp>
        <p:nvSpPr>
          <p:cNvPr id="103428" name="Text Box 3">
            <a:extLst>
              <a:ext uri="{FF2B5EF4-FFF2-40B4-BE49-F238E27FC236}">
                <a16:creationId xmlns:a16="http://schemas.microsoft.com/office/drawing/2014/main" id="{65C945F7-A279-B243-9C06-B8C281837242}"/>
              </a:ext>
            </a:extLst>
          </p:cNvPr>
          <p:cNvSpPr txBox="1">
            <a:spLocks noChangeArrowheads="1"/>
          </p:cNvSpPr>
          <p:nvPr/>
        </p:nvSpPr>
        <p:spPr bwMode="auto">
          <a:xfrm>
            <a:off x="34925" y="44450"/>
            <a:ext cx="2592388"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POLISACCARIDI</a:t>
            </a:r>
          </a:p>
        </p:txBody>
      </p:sp>
      <p:sp>
        <p:nvSpPr>
          <p:cNvPr id="103429" name="Text Box 7">
            <a:extLst>
              <a:ext uri="{FF2B5EF4-FFF2-40B4-BE49-F238E27FC236}">
                <a16:creationId xmlns:a16="http://schemas.microsoft.com/office/drawing/2014/main" id="{6047F6DD-1E2A-8B46-BE43-D5F1624C125D}"/>
              </a:ext>
            </a:extLst>
          </p:cNvPr>
          <p:cNvSpPr txBox="1">
            <a:spLocks noChangeArrowheads="1"/>
          </p:cNvSpPr>
          <p:nvPr/>
        </p:nvSpPr>
        <p:spPr bwMode="auto">
          <a:xfrm>
            <a:off x="2286000" y="76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solidFill>
                  <a:srgbClr val="333399"/>
                </a:solidFill>
              </a:rPr>
              <a:t>Depositi di energia e materiali strutturali</a:t>
            </a:r>
            <a:endParaRPr lang="it-IT" altLang="en-US" sz="2400">
              <a:solidFill>
                <a:srgbClr val="333399"/>
              </a:solidFill>
            </a:endParaRPr>
          </a:p>
        </p:txBody>
      </p:sp>
      <p:sp>
        <p:nvSpPr>
          <p:cNvPr id="2" name="Rettangolo 1">
            <a:extLst>
              <a:ext uri="{FF2B5EF4-FFF2-40B4-BE49-F238E27FC236}">
                <a16:creationId xmlns:a16="http://schemas.microsoft.com/office/drawing/2014/main" id="{FB0E33CE-9373-534B-AD0C-CB5B5C69D607}"/>
              </a:ext>
            </a:extLst>
          </p:cNvPr>
          <p:cNvSpPr/>
          <p:nvPr/>
        </p:nvSpPr>
        <p:spPr bwMode="auto">
          <a:xfrm>
            <a:off x="4572000" y="2852738"/>
            <a:ext cx="4572000" cy="936625"/>
          </a:xfrm>
          <a:prstGeom prst="rect">
            <a:avLst/>
          </a:prstGeom>
          <a:solidFill>
            <a:schemeClr val="accent2">
              <a:lumMod val="20000"/>
              <a:lumOff val="80000"/>
            </a:schemeClr>
          </a:solidFill>
          <a:ln w="19050" cap="flat" cmpd="sng" algn="ctr">
            <a:noFill/>
            <a:prstDash val="solid"/>
            <a:round/>
            <a:headEnd type="none" w="med" len="med"/>
            <a:tailEnd type="triangle" w="med" len="me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t>Legami:</a:t>
            </a:r>
          </a:p>
          <a:p>
            <a:pPr algn="ctr" eaLnBrk="1" hangingPunct="1">
              <a:defRPr/>
            </a:pPr>
            <a:r>
              <a:rPr lang="en-US" altLang="en-US" sz="1800"/>
              <a:t> 1,4-α-glicosidici catena lineare</a:t>
            </a:r>
          </a:p>
          <a:p>
            <a:pPr algn="ctr" eaLnBrk="1" hangingPunct="1">
              <a:defRPr/>
            </a:pPr>
            <a:r>
              <a:rPr lang="en-US" altLang="en-US" sz="1800"/>
              <a:t> 1,6-α-glicosidici  ramificazioni</a:t>
            </a:r>
          </a:p>
          <a:p>
            <a:pPr algn="ctr" eaLnBrk="1" hangingPunct="1">
              <a:defRPr/>
            </a:pPr>
            <a:endParaRPr lang="en-US" altLang="en-US" sz="1800"/>
          </a:p>
          <a:p>
            <a:pPr algn="ctr" eaLnBrk="1" hangingPunct="1">
              <a:defRPr/>
            </a:pPr>
            <a:endParaRPr lang="en-US" altLang="en-US" sz="1800"/>
          </a:p>
          <a:p>
            <a:pPr algn="ctr" eaLnBrk="1" hangingPunct="1">
              <a:defRPr/>
            </a:pPr>
            <a:endParaRPr lang="en-US" altLang="en-US" sz="1800"/>
          </a:p>
        </p:txBody>
      </p:sp>
      <p:pic>
        <p:nvPicPr>
          <p:cNvPr id="103431" name="Immagine 2">
            <a:extLst>
              <a:ext uri="{FF2B5EF4-FFF2-40B4-BE49-F238E27FC236}">
                <a16:creationId xmlns:a16="http://schemas.microsoft.com/office/drawing/2014/main" id="{1FB6E6B8-72E1-D547-8029-6E930792C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000"/>
            <a:ext cx="4572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06A7D7F2-1A10-AE4A-B9CF-331478D6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33400"/>
            <a:ext cx="907415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D311E727-A9D3-8B44-83CA-B2B2F5957B05}"/>
              </a:ext>
            </a:extLst>
          </p:cNvPr>
          <p:cNvSpPr txBox="1">
            <a:spLocks noChangeArrowheads="1"/>
          </p:cNvSpPr>
          <p:nvPr/>
        </p:nvSpPr>
        <p:spPr bwMode="auto">
          <a:xfrm>
            <a:off x="19050" y="44450"/>
            <a:ext cx="4248150"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CARBOIDRATI MODIFICATI</a:t>
            </a:r>
          </a:p>
        </p:txBody>
      </p:sp>
      <p:sp>
        <p:nvSpPr>
          <p:cNvPr id="104451" name="Text Box 6">
            <a:extLst>
              <a:ext uri="{FF2B5EF4-FFF2-40B4-BE49-F238E27FC236}">
                <a16:creationId xmlns:a16="http://schemas.microsoft.com/office/drawing/2014/main" id="{65608DF6-C06C-8A48-8969-320AB8B338B8}"/>
              </a:ext>
            </a:extLst>
          </p:cNvPr>
          <p:cNvSpPr txBox="1">
            <a:spLocks noChangeArrowheads="1"/>
          </p:cNvSpPr>
          <p:nvPr/>
        </p:nvSpPr>
        <p:spPr bwMode="auto">
          <a:xfrm>
            <a:off x="5364163" y="0"/>
            <a:ext cx="3779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1">
                <a:solidFill>
                  <a:srgbClr val="FF0066"/>
                </a:solidFill>
              </a:rPr>
              <a:t>Aggiunta di gruppi funzionali fosfato o amminico</a:t>
            </a:r>
            <a:endParaRPr lang="it-IT" altLang="en-US" sz="2400" b="1">
              <a:solidFill>
                <a:srgbClr val="FF00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BA98E78C-3872-544B-8595-180BE6073E10}"/>
              </a:ext>
            </a:extLst>
          </p:cNvPr>
          <p:cNvSpPr txBox="1">
            <a:spLocks noChangeArrowheads="1"/>
          </p:cNvSpPr>
          <p:nvPr/>
        </p:nvSpPr>
        <p:spPr bwMode="auto">
          <a:xfrm>
            <a:off x="346075" y="44450"/>
            <a:ext cx="856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LE PROTEINE</a:t>
            </a:r>
          </a:p>
        </p:txBody>
      </p:sp>
      <p:sp>
        <p:nvSpPr>
          <p:cNvPr id="21506" name="Text Box 4">
            <a:extLst>
              <a:ext uri="{FF2B5EF4-FFF2-40B4-BE49-F238E27FC236}">
                <a16:creationId xmlns:a16="http://schemas.microsoft.com/office/drawing/2014/main" id="{D0BA90C2-2EAD-4F4A-A7AE-25C8FF8CB367}"/>
              </a:ext>
            </a:extLst>
          </p:cNvPr>
          <p:cNvSpPr txBox="1">
            <a:spLocks noChangeArrowheads="1"/>
          </p:cNvSpPr>
          <p:nvPr/>
        </p:nvSpPr>
        <p:spPr bwMode="auto">
          <a:xfrm>
            <a:off x="250825" y="1052513"/>
            <a:ext cx="84978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proteine sono </a:t>
            </a:r>
            <a:r>
              <a:rPr lang="it-IT" altLang="en-US" sz="2400" b="1"/>
              <a:t>POLIMERI DI AMMINOACIDI</a:t>
            </a:r>
          </a:p>
          <a:p>
            <a:pPr eaLnBrk="1" hangingPunct="1">
              <a:spcBef>
                <a:spcPct val="0"/>
              </a:spcBef>
              <a:buClr>
                <a:srgbClr val="FF0066"/>
              </a:buClr>
              <a:buFontTx/>
              <a:buNone/>
            </a:pPr>
            <a:endParaRPr lang="it-IT" altLang="en-US" sz="2000">
              <a:solidFill>
                <a:srgbClr val="008000"/>
              </a:solidFill>
            </a:endParaRPr>
          </a:p>
          <a:p>
            <a:pPr eaLnBrk="1" hangingPunct="1">
              <a:spcBef>
                <a:spcPct val="0"/>
              </a:spcBef>
              <a:buClr>
                <a:srgbClr val="FF0066"/>
              </a:buClr>
              <a:buFontTx/>
              <a:buNone/>
            </a:pPr>
            <a:endParaRPr lang="it-IT" altLang="en-US" sz="2000">
              <a:solidFill>
                <a:srgbClr val="008000"/>
              </a:solidFill>
            </a:endParaRPr>
          </a:p>
          <a:p>
            <a:pPr lvl="2" eaLnBrk="1" hangingPunct="1">
              <a:spcBef>
                <a:spcPct val="0"/>
              </a:spcBef>
              <a:buClr>
                <a:srgbClr val="FF0066"/>
              </a:buClr>
              <a:buFontTx/>
              <a:buNone/>
            </a:pPr>
            <a:r>
              <a:rPr lang="it-IT" altLang="en-US" sz="2800" b="1">
                <a:solidFill>
                  <a:srgbClr val="008000"/>
                </a:solidFill>
              </a:rPr>
              <a:t>Ribonucleasi A</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52 residui, PM 5733 Da,</a:t>
            </a:r>
          </a:p>
          <a:p>
            <a:pPr lvl="2" eaLnBrk="1" hangingPunct="1">
              <a:spcBef>
                <a:spcPct val="0"/>
              </a:spcBef>
              <a:buClr>
                <a:srgbClr val="FF0066"/>
              </a:buClr>
              <a:buFontTx/>
              <a:buNone/>
            </a:pPr>
            <a:r>
              <a:rPr lang="it-IT" altLang="en-US">
                <a:solidFill>
                  <a:srgbClr val="008000"/>
                </a:solidFill>
              </a:rPr>
              <a:t>catalizzatore nella digestione </a:t>
            </a:r>
          </a:p>
          <a:p>
            <a:pPr lvl="2" eaLnBrk="1" hangingPunct="1">
              <a:spcBef>
                <a:spcPct val="0"/>
              </a:spcBef>
              <a:buClr>
                <a:srgbClr val="FF0066"/>
              </a:buClr>
              <a:buFontTx/>
              <a:buNone/>
            </a:pPr>
            <a:r>
              <a:rPr lang="it-IT" altLang="en-US">
                <a:solidFill>
                  <a:srgbClr val="008000"/>
                </a:solidFill>
              </a:rPr>
              <a:t>dell</a:t>
            </a:r>
            <a:r>
              <a:rPr lang="ja-JP" altLang="it-IT">
                <a:solidFill>
                  <a:srgbClr val="008000"/>
                </a:solidFill>
              </a:rPr>
              <a:t>’</a:t>
            </a:r>
            <a:r>
              <a:rPr lang="it-IT" altLang="ja-JP">
                <a:solidFill>
                  <a:srgbClr val="008000"/>
                </a:solidFill>
              </a:rPr>
              <a:t>RNA</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r>
              <a:rPr lang="it-IT" altLang="en-US" sz="2800" b="1">
                <a:solidFill>
                  <a:srgbClr val="008000"/>
                </a:solidFill>
              </a:rPr>
              <a:t>Apolipoproteina B</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4636 residui, PM 513000 Da, </a:t>
            </a:r>
          </a:p>
          <a:p>
            <a:pPr lvl="2" eaLnBrk="1" hangingPunct="1">
              <a:spcBef>
                <a:spcPct val="0"/>
              </a:spcBef>
              <a:buClr>
                <a:srgbClr val="FF0066"/>
              </a:buClr>
              <a:buFontTx/>
              <a:buNone/>
            </a:pPr>
            <a:r>
              <a:rPr lang="it-IT" altLang="en-US">
                <a:solidFill>
                  <a:srgbClr val="008000"/>
                </a:solidFill>
              </a:rPr>
              <a:t>trasportatore del colesterolo</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sz="1600" b="1"/>
          </a:p>
        </p:txBody>
      </p:sp>
      <p:pic>
        <p:nvPicPr>
          <p:cNvPr id="21507" name="Picture 7">
            <a:extLst>
              <a:ext uri="{FF2B5EF4-FFF2-40B4-BE49-F238E27FC236}">
                <a16:creationId xmlns:a16="http://schemas.microsoft.com/office/drawing/2014/main" id="{BBA63A9F-1B67-E14A-8016-73D17E33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5" y="1533525"/>
            <a:ext cx="3248025" cy="2255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9">
            <a:extLst>
              <a:ext uri="{FF2B5EF4-FFF2-40B4-BE49-F238E27FC236}">
                <a16:creationId xmlns:a16="http://schemas.microsoft.com/office/drawing/2014/main" id="{EE9A0F4C-238A-D348-A0D8-D4F54F79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416"/>
          <a:stretch>
            <a:fillRect/>
          </a:stretch>
        </p:blipFill>
        <p:spPr bwMode="auto">
          <a:xfrm>
            <a:off x="5203825" y="3817938"/>
            <a:ext cx="38306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6599668E-AD5A-A34F-94C2-9CADDF772F1C}"/>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
        <p:nvSpPr>
          <p:cNvPr id="105474" name="Text Box 4">
            <a:extLst>
              <a:ext uri="{FF2B5EF4-FFF2-40B4-BE49-F238E27FC236}">
                <a16:creationId xmlns:a16="http://schemas.microsoft.com/office/drawing/2014/main" id="{0B99C499-7333-2948-A1DC-FD6B94174C07}"/>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40000"/>
              </a:spcBef>
              <a:buClr>
                <a:srgbClr val="FF0066"/>
              </a:buClr>
            </a:pPr>
            <a:r>
              <a:rPr lang="it-IT" altLang="en-US" sz="2400"/>
              <a:t> Un nucleotide e</a:t>
            </a:r>
            <a:r>
              <a:rPr lang="ja-JP" altLang="it-IT" sz="2400"/>
              <a:t>’</a:t>
            </a:r>
            <a:r>
              <a:rPr lang="it-IT" altLang="ja-JP" sz="2400"/>
              <a:t> formato da:</a:t>
            </a:r>
          </a:p>
          <a:p>
            <a:pPr lvl="1" eaLnBrk="1" hangingPunct="1">
              <a:spcBef>
                <a:spcPct val="40000"/>
              </a:spcBef>
              <a:buClr>
                <a:schemeClr val="hlink"/>
              </a:buClr>
              <a:buFont typeface="Wingdings" pitchFamily="2" charset="2"/>
              <a:buChar char="§"/>
            </a:pPr>
            <a:r>
              <a:rPr lang="it-IT" altLang="en-US" sz="2400"/>
              <a:t> uno ZUCCHERO PENTOSO (a 5 atomi di Carbonio) che puo</a:t>
            </a:r>
            <a:r>
              <a:rPr lang="ja-JP" altLang="it-IT" sz="2400"/>
              <a:t>’</a:t>
            </a:r>
            <a:r>
              <a:rPr lang="it-IT" altLang="ja-JP" sz="2400"/>
              <a:t> essere il RIBOSIO (nell</a:t>
            </a:r>
            <a:r>
              <a:rPr lang="ja-JP" altLang="it-IT" sz="2400"/>
              <a:t>’</a:t>
            </a:r>
            <a:r>
              <a:rPr lang="it-IT" altLang="ja-JP" sz="2400"/>
              <a:t>RNA) o il DESOSSIRIBOSIO (nel DNA)</a:t>
            </a:r>
          </a:p>
          <a:p>
            <a:pPr lvl="1" eaLnBrk="1" hangingPunct="1">
              <a:spcBef>
                <a:spcPct val="40000"/>
              </a:spcBef>
              <a:buClr>
                <a:schemeClr val="hlink"/>
              </a:buClr>
              <a:buFont typeface="Wingdings" pitchFamily="2" charset="2"/>
              <a:buChar char="§"/>
            </a:pPr>
            <a:r>
              <a:rPr lang="it-IT" altLang="en-US" sz="2400"/>
              <a:t> una BASE AZOTATA (C, T, U, A o G)</a:t>
            </a:r>
          </a:p>
          <a:p>
            <a:pPr lvl="1" eaLnBrk="1" hangingPunct="1">
              <a:spcBef>
                <a:spcPct val="40000"/>
              </a:spcBef>
              <a:buClr>
                <a:schemeClr val="hlink"/>
              </a:buClr>
              <a:buFont typeface="Wingdings" pitchFamily="2" charset="2"/>
              <a:buChar char="§"/>
            </a:pPr>
            <a:r>
              <a:rPr lang="it-IT" altLang="en-US" sz="2400"/>
              <a:t> un gruppo fosfato</a:t>
            </a:r>
          </a:p>
        </p:txBody>
      </p:sp>
      <p:pic>
        <p:nvPicPr>
          <p:cNvPr id="105475" name="Picture 8">
            <a:extLst>
              <a:ext uri="{FF2B5EF4-FFF2-40B4-BE49-F238E27FC236}">
                <a16:creationId xmlns:a16="http://schemas.microsoft.com/office/drawing/2014/main" id="{E93621DF-7160-394E-A629-142B7EF5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9">
            <a:extLst>
              <a:ext uri="{FF2B5EF4-FFF2-40B4-BE49-F238E27FC236}">
                <a16:creationId xmlns:a16="http://schemas.microsoft.com/office/drawing/2014/main" id="{2F3182B3-5928-6845-BD6D-919C8FAE196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a:extLst>
              <a:ext uri="{FF2B5EF4-FFF2-40B4-BE49-F238E27FC236}">
                <a16:creationId xmlns:a16="http://schemas.microsoft.com/office/drawing/2014/main" id="{BCB38D5D-4C7D-AD48-A921-C123E4D2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5">
            <a:extLst>
              <a:ext uri="{FF2B5EF4-FFF2-40B4-BE49-F238E27FC236}">
                <a16:creationId xmlns:a16="http://schemas.microsoft.com/office/drawing/2014/main" id="{D9E481FD-C45F-6643-B5D9-38DB99D3DC87}"/>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6499" name="Rectangle 7">
            <a:extLst>
              <a:ext uri="{FF2B5EF4-FFF2-40B4-BE49-F238E27FC236}">
                <a16:creationId xmlns:a16="http://schemas.microsoft.com/office/drawing/2014/main" id="{19FA569A-25A4-7A45-B002-31C7FE1ED9D4}"/>
              </a:ext>
            </a:extLst>
          </p:cNvPr>
          <p:cNvSpPr>
            <a:spLocks noChangeArrowheads="1"/>
          </p:cNvSpPr>
          <p:nvPr/>
        </p:nvSpPr>
        <p:spPr bwMode="auto">
          <a:xfrm>
            <a:off x="5219700" y="698500"/>
            <a:ext cx="3924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5715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it-IT" altLang="en-US" sz="2400" b="1"/>
              <a:t> Gli acidi nucleici sono polimeri di NUCLEOTIDI</a:t>
            </a:r>
          </a:p>
          <a:p>
            <a:pPr eaLnBrk="1" hangingPunct="1">
              <a:spcBef>
                <a:spcPct val="30000"/>
              </a:spcBef>
            </a:pPr>
            <a:r>
              <a:rPr lang="it-IT" altLang="en-US" sz="2400" b="1"/>
              <a:t> I nucleotidi svolgono anche altri ruoli importanti nelle cellule:</a:t>
            </a:r>
          </a:p>
          <a:p>
            <a:pPr lvl="3" eaLnBrk="1" hangingPunct="1">
              <a:spcBef>
                <a:spcPct val="30000"/>
              </a:spcBef>
              <a:buClr>
                <a:srgbClr val="333399"/>
              </a:buClr>
              <a:buFontTx/>
              <a:buChar char="•"/>
            </a:pPr>
            <a:r>
              <a:rPr lang="it-IT" altLang="en-US" sz="2400"/>
              <a:t> ATP trasduttore di energia nelle reazioni biochimiche</a:t>
            </a:r>
          </a:p>
          <a:p>
            <a:pPr lvl="3" eaLnBrk="1" hangingPunct="1">
              <a:spcBef>
                <a:spcPct val="30000"/>
              </a:spcBef>
              <a:buClr>
                <a:srgbClr val="333399"/>
              </a:buClr>
              <a:buFontTx/>
              <a:buChar char="•"/>
            </a:pPr>
            <a:r>
              <a:rPr lang="it-IT" altLang="en-US" sz="2400"/>
              <a:t> GTP fonte di energia nella sintesi delle proteine</a:t>
            </a:r>
          </a:p>
          <a:p>
            <a:pPr lvl="3" eaLnBrk="1" hangingPunct="1">
              <a:spcBef>
                <a:spcPct val="30000"/>
              </a:spcBef>
              <a:buClr>
                <a:srgbClr val="333399"/>
              </a:buClr>
              <a:buFontTx/>
              <a:buChar char="•"/>
            </a:pPr>
            <a:r>
              <a:rPr lang="it-IT" altLang="en-US" sz="2400"/>
              <a:t> cAMP nucleotide essenziale nella trasduzione dei segnali intracellulari</a:t>
            </a:r>
          </a:p>
        </p:txBody>
      </p:sp>
      <p:sp>
        <p:nvSpPr>
          <p:cNvPr id="106500" name="Text Box 8">
            <a:extLst>
              <a:ext uri="{FF2B5EF4-FFF2-40B4-BE49-F238E27FC236}">
                <a16:creationId xmlns:a16="http://schemas.microsoft.com/office/drawing/2014/main" id="{015E61F0-37FD-5E40-822B-971CB87AFE40}"/>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magine 1">
            <a:extLst>
              <a:ext uri="{FF2B5EF4-FFF2-40B4-BE49-F238E27FC236}">
                <a16:creationId xmlns:a16="http://schemas.microsoft.com/office/drawing/2014/main" id="{664B1C7A-1A36-5243-9F11-535E93CCB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631950"/>
            <a:ext cx="91233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5">
            <a:extLst>
              <a:ext uri="{FF2B5EF4-FFF2-40B4-BE49-F238E27FC236}">
                <a16:creationId xmlns:a16="http://schemas.microsoft.com/office/drawing/2014/main" id="{837197C0-5030-8049-B882-484DE4948E86}"/>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C1B7864-A50B-274C-907C-71E742672018}"/>
              </a:ext>
            </a:extLst>
          </p:cNvPr>
          <p:cNvSpPr>
            <a:spLocks noChangeArrowheads="1"/>
          </p:cNvSpPr>
          <p:nvPr/>
        </p:nvSpPr>
        <p:spPr bwMode="auto">
          <a:xfrm>
            <a:off x="0" y="2852738"/>
            <a:ext cx="9144000" cy="27813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46" name="Text Box 2">
            <a:extLst>
              <a:ext uri="{FF2B5EF4-FFF2-40B4-BE49-F238E27FC236}">
                <a16:creationId xmlns:a16="http://schemas.microsoft.com/office/drawing/2014/main" id="{DA377CAF-13D1-274A-80BF-F616F08AB9F8}"/>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8547" name="Text Box 3">
            <a:extLst>
              <a:ext uri="{FF2B5EF4-FFF2-40B4-BE49-F238E27FC236}">
                <a16:creationId xmlns:a16="http://schemas.microsoft.com/office/drawing/2014/main" id="{6D9B7065-5207-DD40-ABAF-FBF20F2C7AA9}"/>
              </a:ext>
            </a:extLst>
          </p:cNvPr>
          <p:cNvSpPr txBox="1">
            <a:spLocks noChangeArrowheads="1"/>
          </p:cNvSpPr>
          <p:nvPr/>
        </p:nvSpPr>
        <p:spPr bwMode="auto">
          <a:xfrm>
            <a:off x="107950" y="908050"/>
            <a:ext cx="878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DNA, acido desossiribonucleico</a:t>
            </a:r>
          </a:p>
          <a:p>
            <a:pPr eaLnBrk="1" hangingPunct="1">
              <a:spcBef>
                <a:spcPct val="50000"/>
              </a:spcBef>
              <a:buClr>
                <a:srgbClr val="FF0066"/>
              </a:buClr>
            </a:pPr>
            <a:r>
              <a:rPr lang="it-IT" altLang="en-US" sz="2400"/>
              <a:t> RNA, acido ribonucleico</a:t>
            </a:r>
            <a:endParaRPr lang="it-IT" altLang="en-US" sz="2400" b="1"/>
          </a:p>
          <a:p>
            <a:pPr eaLnBrk="1" hangingPunct="1">
              <a:spcBef>
                <a:spcPct val="50000"/>
              </a:spcBef>
              <a:buClr>
                <a:srgbClr val="FF0066"/>
              </a:buClr>
            </a:pPr>
            <a:r>
              <a:rPr lang="it-IT" altLang="en-US" sz="2400"/>
              <a:t> Polimeri lineari di nucleotidi, specializzati per il deposito, la trasmissione e l</a:t>
            </a:r>
            <a:r>
              <a:rPr lang="ja-JP" altLang="it-IT" sz="2400"/>
              <a:t>’</a:t>
            </a:r>
            <a:r>
              <a:rPr lang="it-IT" altLang="ja-JP" sz="2400"/>
              <a:t>utilizzazione dell</a:t>
            </a:r>
            <a:r>
              <a:rPr lang="ja-JP" altLang="it-IT" sz="2400"/>
              <a:t>’</a:t>
            </a:r>
            <a:r>
              <a:rPr lang="it-IT" altLang="ja-JP" sz="2400"/>
              <a:t>informazione genetica</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Gli acidi nucleici possono assumere specifiche forme nello spazio 3D, come le proteine, e svolgere attivita</a:t>
            </a:r>
            <a:r>
              <a:rPr lang="ja-JP" altLang="it-IT" sz="2400"/>
              <a:t>’</a:t>
            </a:r>
            <a:r>
              <a:rPr lang="it-IT" altLang="ja-JP" sz="2400"/>
              <a:t> diverse (ad es. catalisi)</a:t>
            </a:r>
            <a:endParaRPr lang="it-IT" altLang="en-US" sz="2400"/>
          </a:p>
        </p:txBody>
      </p:sp>
      <p:pic>
        <p:nvPicPr>
          <p:cNvPr id="108548" name="Picture 6">
            <a:extLst>
              <a:ext uri="{FF2B5EF4-FFF2-40B4-BE49-F238E27FC236}">
                <a16:creationId xmlns:a16="http://schemas.microsoft.com/office/drawing/2014/main" id="{1628BC00-C4F5-F045-8D3B-7C428F469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71863"/>
            <a:ext cx="731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8">
            <a:extLst>
              <a:ext uri="{FF2B5EF4-FFF2-40B4-BE49-F238E27FC236}">
                <a16:creationId xmlns:a16="http://schemas.microsoft.com/office/drawing/2014/main" id="{584F5EDB-138C-F542-A2DE-27ED44BA23C2}"/>
              </a:ext>
            </a:extLst>
          </p:cNvPr>
          <p:cNvSpPr>
            <a:spLocks noChangeArrowheads="1"/>
          </p:cNvSpPr>
          <p:nvPr/>
        </p:nvSpPr>
        <p:spPr bwMode="auto">
          <a:xfrm>
            <a:off x="900113" y="3048000"/>
            <a:ext cx="7343775" cy="5032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50" name="Rectangle 5">
            <a:extLst>
              <a:ext uri="{FF2B5EF4-FFF2-40B4-BE49-F238E27FC236}">
                <a16:creationId xmlns:a16="http://schemas.microsoft.com/office/drawing/2014/main" id="{66B8E525-6E57-6849-B26F-A9B2A878BE32}"/>
              </a:ext>
            </a:extLst>
          </p:cNvPr>
          <p:cNvSpPr>
            <a:spLocks noChangeArrowheads="1"/>
          </p:cNvSpPr>
          <p:nvPr/>
        </p:nvSpPr>
        <p:spPr bwMode="auto">
          <a:xfrm>
            <a:off x="685800" y="29972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66"/>
                </a:solidFill>
              </a:rPr>
              <a:t>Il Dogma Centrale della Biologia</a:t>
            </a:r>
          </a:p>
        </p:txBody>
      </p:sp>
      <p:sp>
        <p:nvSpPr>
          <p:cNvPr id="8" name="Freccia destra 7">
            <a:extLst>
              <a:ext uri="{FF2B5EF4-FFF2-40B4-BE49-F238E27FC236}">
                <a16:creationId xmlns:a16="http://schemas.microsoft.com/office/drawing/2014/main" id="{2559FFCE-37E7-F042-8062-8C4172D5F061}"/>
              </a:ext>
            </a:extLst>
          </p:cNvPr>
          <p:cNvSpPr>
            <a:spLocks noChangeArrowheads="1"/>
          </p:cNvSpPr>
          <p:nvPr/>
        </p:nvSpPr>
        <p:spPr bwMode="auto">
          <a:xfrm rot="979137">
            <a:off x="2509838" y="4757738"/>
            <a:ext cx="1905000" cy="304800"/>
          </a:xfrm>
          <a:prstGeom prst="rightArrow">
            <a:avLst>
              <a:gd name="adj1" fmla="val 50000"/>
              <a:gd name="adj2" fmla="val 50000"/>
            </a:avLst>
          </a:prstGeom>
          <a:solidFill>
            <a:srgbClr val="F6E6C6"/>
          </a:solidFill>
          <a:ln w="19050">
            <a:solidFill>
              <a:srgbClr val="8D3C15"/>
            </a:solidFill>
            <a:round/>
            <a:headEnd/>
            <a:tailEnd type="triangle" w="med" len="me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p>
        </p:txBody>
      </p:sp>
      <p:sp>
        <p:nvSpPr>
          <p:cNvPr id="10" name="CasellaDiTesto 9">
            <a:extLst>
              <a:ext uri="{FF2B5EF4-FFF2-40B4-BE49-F238E27FC236}">
                <a16:creationId xmlns:a16="http://schemas.microsoft.com/office/drawing/2014/main" id="{DD9C3E01-CBEB-7D48-8558-B825D2AB174E}"/>
              </a:ext>
            </a:extLst>
          </p:cNvPr>
          <p:cNvSpPr txBox="1">
            <a:spLocks noChangeArrowheads="1"/>
          </p:cNvSpPr>
          <p:nvPr/>
        </p:nvSpPr>
        <p:spPr bwMode="auto">
          <a:xfrm>
            <a:off x="3962400" y="5040313"/>
            <a:ext cx="3505200" cy="3397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1600" b="1" dirty="0">
                <a:solidFill>
                  <a:srgbClr val="800000"/>
                </a:solidFill>
                <a:latin typeface="Arial" pitchFamily="-105" charset="0"/>
                <a:ea typeface="+mn-ea"/>
              </a:rPr>
              <a:t>Molti altri RNA non </a:t>
            </a:r>
            <a:r>
              <a:rPr lang="it-IT" sz="1600" b="1" dirty="0" err="1">
                <a:solidFill>
                  <a:srgbClr val="800000"/>
                </a:solidFill>
                <a:latin typeface="Arial" pitchFamily="-105" charset="0"/>
                <a:ea typeface="+mn-ea"/>
              </a:rPr>
              <a:t>coding</a:t>
            </a:r>
            <a:endParaRPr lang="it-IT" sz="1600" b="1" dirty="0">
              <a:solidFill>
                <a:srgbClr val="800000"/>
              </a:solidFill>
              <a:latin typeface="Arial" pitchFamily="-105"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2">
            <a:extLst>
              <a:ext uri="{FF2B5EF4-FFF2-40B4-BE49-F238E27FC236}">
                <a16:creationId xmlns:a16="http://schemas.microsoft.com/office/drawing/2014/main" id="{C578C831-597C-0C46-8F72-AAAFE17EEF43}"/>
              </a:ext>
            </a:extLst>
          </p:cNvPr>
          <p:cNvSpPr>
            <a:spLocks noChangeArrowheads="1"/>
          </p:cNvSpPr>
          <p:nvPr/>
        </p:nvSpPr>
        <p:spPr bwMode="auto">
          <a:xfrm>
            <a:off x="4822825" y="4608513"/>
            <a:ext cx="4321175" cy="2060575"/>
          </a:xfrm>
          <a:prstGeom prst="rect">
            <a:avLst/>
          </a:prstGeom>
          <a:solidFill>
            <a:schemeClr val="accent1"/>
          </a:solidFill>
          <a:ln w="2857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0" name="Text Box 5">
            <a:extLst>
              <a:ext uri="{FF2B5EF4-FFF2-40B4-BE49-F238E27FC236}">
                <a16:creationId xmlns:a16="http://schemas.microsoft.com/office/drawing/2014/main" id="{42C2A591-5116-9E4F-AC41-BC69637D4DC4}"/>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9571" name="Text Box 6">
            <a:extLst>
              <a:ext uri="{FF2B5EF4-FFF2-40B4-BE49-F238E27FC236}">
                <a16:creationId xmlns:a16="http://schemas.microsoft.com/office/drawing/2014/main" id="{FF6898E2-6E82-CC4F-B529-414BF54BF9B7}"/>
              </a:ext>
            </a:extLst>
          </p:cNvPr>
          <p:cNvSpPr txBox="1">
            <a:spLocks noChangeArrowheads="1"/>
          </p:cNvSpPr>
          <p:nvPr/>
        </p:nvSpPr>
        <p:spPr bwMode="auto">
          <a:xfrm>
            <a:off x="0" y="846138"/>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5000"/>
              </a:spcBef>
              <a:buClr>
                <a:srgbClr val="FF0066"/>
              </a:buClr>
            </a:pPr>
            <a:r>
              <a:rPr lang="it-IT" altLang="en-US" sz="2400"/>
              <a:t> Gli acidi nucleici sono polimeri di nucleotidi, legati tra loro direzionalmente da </a:t>
            </a:r>
            <a:r>
              <a:rPr lang="it-IT" altLang="en-US" sz="2400" b="1"/>
              <a:t>legami fosfodiestere</a:t>
            </a:r>
          </a:p>
          <a:p>
            <a:pPr eaLnBrk="1" hangingPunct="1">
              <a:spcBef>
                <a:spcPct val="35000"/>
              </a:spcBef>
              <a:buClr>
                <a:srgbClr val="FF0066"/>
              </a:buClr>
            </a:pPr>
            <a:r>
              <a:rPr lang="it-IT" altLang="en-US" sz="2400"/>
              <a:t> Lo scheletro della molecola e</a:t>
            </a:r>
            <a:r>
              <a:rPr lang="ja-JP" altLang="it-IT" sz="2400"/>
              <a:t>’</a:t>
            </a:r>
            <a:r>
              <a:rPr lang="it-IT" altLang="ja-JP" sz="2400"/>
              <a:t> costituito da una catena </a:t>
            </a:r>
          </a:p>
          <a:p>
            <a:pPr lvl="1" eaLnBrk="1" hangingPunct="1">
              <a:spcBef>
                <a:spcPct val="35000"/>
              </a:spcBef>
              <a:buClr>
                <a:srgbClr val="FF0066"/>
              </a:buClr>
              <a:buFontTx/>
              <a:buNone/>
            </a:pPr>
            <a:r>
              <a:rPr lang="it-IT" altLang="en-US" sz="2400"/>
              <a:t>5</a:t>
            </a:r>
            <a:r>
              <a:rPr lang="ja-JP" altLang="it-IT" sz="2400"/>
              <a:t>’</a:t>
            </a:r>
            <a:r>
              <a:rPr lang="it-IT" altLang="ja-JP" sz="2400"/>
              <a:t>-fosfato-zucchero-fosfato-zucchero-fosfato-zucchero-3</a:t>
            </a:r>
            <a:r>
              <a:rPr lang="ja-JP" altLang="it-IT" sz="2400"/>
              <a:t>’</a:t>
            </a:r>
            <a:endParaRPr lang="it-IT" altLang="ja-JP" sz="2400"/>
          </a:p>
          <a:p>
            <a:pPr lvl="1" eaLnBrk="1" hangingPunct="1">
              <a:spcBef>
                <a:spcPct val="35000"/>
              </a:spcBef>
              <a:buClr>
                <a:srgbClr val="FF0066"/>
              </a:buClr>
              <a:buFontTx/>
              <a:buNone/>
            </a:pPr>
            <a:endParaRPr lang="it-IT" altLang="en-US" sz="800"/>
          </a:p>
          <a:p>
            <a:pPr eaLnBrk="1" hangingPunct="1">
              <a:spcBef>
                <a:spcPct val="35000"/>
              </a:spcBef>
              <a:buClr>
                <a:srgbClr val="FF0066"/>
              </a:buClr>
            </a:pPr>
            <a:r>
              <a:rPr lang="it-IT" altLang="en-US" sz="2400"/>
              <a:t> La presenza di diverse basi azotate attaccate allo zucchero caratterizza diversi nucleotidi</a:t>
            </a:r>
          </a:p>
          <a:p>
            <a:pPr eaLnBrk="1" hangingPunct="1">
              <a:spcBef>
                <a:spcPct val="35000"/>
              </a:spcBef>
              <a:buClr>
                <a:srgbClr val="FF0066"/>
              </a:buClr>
            </a:pPr>
            <a:r>
              <a:rPr lang="it-IT" altLang="en-US" sz="2400"/>
              <a:t> La </a:t>
            </a:r>
            <a:r>
              <a:rPr lang="it-IT" altLang="en-US" sz="2400" b="1"/>
              <a:t>successione lineare dei nucleotidi </a:t>
            </a:r>
            <a:r>
              <a:rPr lang="it-IT" altLang="en-US" sz="2400"/>
              <a:t>attaccati allo scheletro zucchero-fosfato caratterizza uno specifica molecola di DNA o RNA e ne costituisce la </a:t>
            </a:r>
            <a:r>
              <a:rPr lang="it-IT" altLang="en-US" sz="2400" b="1">
                <a:solidFill>
                  <a:srgbClr val="0000FF"/>
                </a:solidFill>
              </a:rPr>
              <a:t>sequenza</a:t>
            </a:r>
          </a:p>
          <a:p>
            <a:pPr eaLnBrk="1" hangingPunct="1">
              <a:spcBef>
                <a:spcPct val="35000"/>
              </a:spcBef>
              <a:buClr>
                <a:srgbClr val="FF0066"/>
              </a:buClr>
            </a:pPr>
            <a:r>
              <a:rPr lang="it-IT" altLang="en-US" sz="2400"/>
              <a:t> Nel DNA si ritrovano A, C, T e G</a:t>
            </a:r>
          </a:p>
          <a:p>
            <a:pPr eaLnBrk="1" hangingPunct="1">
              <a:spcBef>
                <a:spcPct val="35000"/>
              </a:spcBef>
              <a:buClr>
                <a:srgbClr val="FF0066"/>
              </a:buClr>
            </a:pPr>
            <a:r>
              <a:rPr lang="it-IT" altLang="en-US" sz="2400"/>
              <a:t> Nell</a:t>
            </a:r>
            <a:r>
              <a:rPr lang="ja-JP" altLang="it-IT" sz="2400"/>
              <a:t>’</a:t>
            </a:r>
            <a:r>
              <a:rPr lang="it-IT" altLang="ja-JP" sz="2400"/>
              <a:t>RNA si ritrovano A, C, U e G</a:t>
            </a:r>
          </a:p>
          <a:p>
            <a:pPr eaLnBrk="1" hangingPunct="1">
              <a:spcBef>
                <a:spcPct val="50000"/>
              </a:spcBef>
              <a:buClr>
                <a:srgbClr val="FF0066"/>
              </a:buClr>
              <a:buFontTx/>
              <a:buNone/>
            </a:pPr>
            <a:endParaRPr lang="it-IT" altLang="en-US" sz="2400"/>
          </a:p>
        </p:txBody>
      </p:sp>
      <p:sp>
        <p:nvSpPr>
          <p:cNvPr id="109572" name="Oval 10">
            <a:extLst>
              <a:ext uri="{FF2B5EF4-FFF2-40B4-BE49-F238E27FC236}">
                <a16:creationId xmlns:a16="http://schemas.microsoft.com/office/drawing/2014/main" id="{C0588B02-CF99-C046-BA22-6E2B5C158EC9}"/>
              </a:ext>
            </a:extLst>
          </p:cNvPr>
          <p:cNvSpPr>
            <a:spLocks noChangeArrowheads="1"/>
          </p:cNvSpPr>
          <p:nvPr/>
        </p:nvSpPr>
        <p:spPr bwMode="auto">
          <a:xfrm flipV="1">
            <a:off x="675163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3" name="Oval 13">
            <a:extLst>
              <a:ext uri="{FF2B5EF4-FFF2-40B4-BE49-F238E27FC236}">
                <a16:creationId xmlns:a16="http://schemas.microsoft.com/office/drawing/2014/main" id="{DB8D45AD-6754-AE49-852E-484CF26508BB}"/>
              </a:ext>
            </a:extLst>
          </p:cNvPr>
          <p:cNvSpPr>
            <a:spLocks noChangeArrowheads="1"/>
          </p:cNvSpPr>
          <p:nvPr/>
        </p:nvSpPr>
        <p:spPr bwMode="auto">
          <a:xfrm flipV="1">
            <a:off x="7080250" y="5183188"/>
            <a:ext cx="280988"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4" name="Oval 14">
            <a:extLst>
              <a:ext uri="{FF2B5EF4-FFF2-40B4-BE49-F238E27FC236}">
                <a16:creationId xmlns:a16="http://schemas.microsoft.com/office/drawing/2014/main" id="{7C4333CF-FA69-0949-A14F-C6F68145121B}"/>
              </a:ext>
            </a:extLst>
          </p:cNvPr>
          <p:cNvSpPr>
            <a:spLocks noChangeArrowheads="1"/>
          </p:cNvSpPr>
          <p:nvPr/>
        </p:nvSpPr>
        <p:spPr bwMode="auto">
          <a:xfrm flipV="1">
            <a:off x="74088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5" name="Oval 17">
            <a:extLst>
              <a:ext uri="{FF2B5EF4-FFF2-40B4-BE49-F238E27FC236}">
                <a16:creationId xmlns:a16="http://schemas.microsoft.com/office/drawing/2014/main" id="{7ED3B95C-BC9D-854B-9B33-182567BBD792}"/>
              </a:ext>
            </a:extLst>
          </p:cNvPr>
          <p:cNvSpPr>
            <a:spLocks noChangeArrowheads="1"/>
          </p:cNvSpPr>
          <p:nvPr/>
        </p:nvSpPr>
        <p:spPr bwMode="auto">
          <a:xfrm flipV="1">
            <a:off x="7735888"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6" name="Oval 18">
            <a:extLst>
              <a:ext uri="{FF2B5EF4-FFF2-40B4-BE49-F238E27FC236}">
                <a16:creationId xmlns:a16="http://schemas.microsoft.com/office/drawing/2014/main" id="{0702AA77-47CC-0341-A258-3B5135E47343}"/>
              </a:ext>
            </a:extLst>
          </p:cNvPr>
          <p:cNvSpPr>
            <a:spLocks noChangeArrowheads="1"/>
          </p:cNvSpPr>
          <p:nvPr/>
        </p:nvSpPr>
        <p:spPr bwMode="auto">
          <a:xfrm flipV="1">
            <a:off x="8064500" y="5183188"/>
            <a:ext cx="280988" cy="433387"/>
          </a:xfrm>
          <a:prstGeom prst="ellipse">
            <a:avLst/>
          </a:prstGeom>
          <a:solidFill>
            <a:srgbClr val="CC66FF"/>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7" name="Oval 20">
            <a:extLst>
              <a:ext uri="{FF2B5EF4-FFF2-40B4-BE49-F238E27FC236}">
                <a16:creationId xmlns:a16="http://schemas.microsoft.com/office/drawing/2014/main" id="{0D90E03E-0258-8B4D-AB52-CFDB5D3A6000}"/>
              </a:ext>
            </a:extLst>
          </p:cNvPr>
          <p:cNvSpPr>
            <a:spLocks noChangeArrowheads="1"/>
          </p:cNvSpPr>
          <p:nvPr/>
        </p:nvSpPr>
        <p:spPr bwMode="auto">
          <a:xfrm flipV="1">
            <a:off x="8391525" y="5183188"/>
            <a:ext cx="280988"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8" name="Oval 21">
            <a:extLst>
              <a:ext uri="{FF2B5EF4-FFF2-40B4-BE49-F238E27FC236}">
                <a16:creationId xmlns:a16="http://schemas.microsoft.com/office/drawing/2014/main" id="{EF447EF7-CF30-CC41-8D08-91C05067C30C}"/>
              </a:ext>
            </a:extLst>
          </p:cNvPr>
          <p:cNvSpPr>
            <a:spLocks noChangeArrowheads="1"/>
          </p:cNvSpPr>
          <p:nvPr/>
        </p:nvSpPr>
        <p:spPr bwMode="auto">
          <a:xfrm flipV="1">
            <a:off x="8720138" y="5183188"/>
            <a:ext cx="280987"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9" name="Oval 25">
            <a:extLst>
              <a:ext uri="{FF2B5EF4-FFF2-40B4-BE49-F238E27FC236}">
                <a16:creationId xmlns:a16="http://schemas.microsoft.com/office/drawing/2014/main" id="{4C61FA57-4591-DD48-80C1-19D92968955E}"/>
              </a:ext>
            </a:extLst>
          </p:cNvPr>
          <p:cNvSpPr>
            <a:spLocks noChangeArrowheads="1"/>
          </p:cNvSpPr>
          <p:nvPr/>
        </p:nvSpPr>
        <p:spPr bwMode="auto">
          <a:xfrm flipV="1">
            <a:off x="54403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0" name="Oval 28">
            <a:extLst>
              <a:ext uri="{FF2B5EF4-FFF2-40B4-BE49-F238E27FC236}">
                <a16:creationId xmlns:a16="http://schemas.microsoft.com/office/drawing/2014/main" id="{53162565-69D2-CB47-AD88-0362334E49C9}"/>
              </a:ext>
            </a:extLst>
          </p:cNvPr>
          <p:cNvSpPr>
            <a:spLocks noChangeArrowheads="1"/>
          </p:cNvSpPr>
          <p:nvPr/>
        </p:nvSpPr>
        <p:spPr bwMode="auto">
          <a:xfrm flipV="1">
            <a:off x="576738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1" name="Oval 29">
            <a:extLst>
              <a:ext uri="{FF2B5EF4-FFF2-40B4-BE49-F238E27FC236}">
                <a16:creationId xmlns:a16="http://schemas.microsoft.com/office/drawing/2014/main" id="{25D41694-AF56-5E48-9A2E-6A9846604A2C}"/>
              </a:ext>
            </a:extLst>
          </p:cNvPr>
          <p:cNvSpPr>
            <a:spLocks noChangeArrowheads="1"/>
          </p:cNvSpPr>
          <p:nvPr/>
        </p:nvSpPr>
        <p:spPr bwMode="auto">
          <a:xfrm flipV="1">
            <a:off x="6096000"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2" name="Oval 30">
            <a:extLst>
              <a:ext uri="{FF2B5EF4-FFF2-40B4-BE49-F238E27FC236}">
                <a16:creationId xmlns:a16="http://schemas.microsoft.com/office/drawing/2014/main" id="{AADABA49-EEB7-E146-AFD3-3307B187CD02}"/>
              </a:ext>
            </a:extLst>
          </p:cNvPr>
          <p:cNvSpPr>
            <a:spLocks noChangeArrowheads="1"/>
          </p:cNvSpPr>
          <p:nvPr/>
        </p:nvSpPr>
        <p:spPr bwMode="auto">
          <a:xfrm flipV="1">
            <a:off x="6423025"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3" name="Text Box 31">
            <a:extLst>
              <a:ext uri="{FF2B5EF4-FFF2-40B4-BE49-F238E27FC236}">
                <a16:creationId xmlns:a16="http://schemas.microsoft.com/office/drawing/2014/main" id="{CCB31FED-2BE4-0441-8101-3407E7005FCE}"/>
              </a:ext>
            </a:extLst>
          </p:cNvPr>
          <p:cNvSpPr txBox="1">
            <a:spLocks noChangeArrowheads="1"/>
          </p:cNvSpPr>
          <p:nvPr/>
        </p:nvSpPr>
        <p:spPr bwMode="auto">
          <a:xfrm>
            <a:off x="5334000" y="4652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700" b="1"/>
              <a:t>T A G G A T T T C A G</a:t>
            </a:r>
            <a:r>
              <a:rPr lang="it-IT" altLang="en-US" sz="2800" b="1"/>
              <a:t> </a:t>
            </a:r>
          </a:p>
        </p:txBody>
      </p:sp>
      <p:cxnSp>
        <p:nvCxnSpPr>
          <p:cNvPr id="109584" name="AutoShape 34">
            <a:extLst>
              <a:ext uri="{FF2B5EF4-FFF2-40B4-BE49-F238E27FC236}">
                <a16:creationId xmlns:a16="http://schemas.microsoft.com/office/drawing/2014/main" id="{5573457D-F1B9-B840-AA0A-31752CCE2604}"/>
              </a:ext>
            </a:extLst>
          </p:cNvPr>
          <p:cNvCxnSpPr>
            <a:cxnSpLocks noChangeShapeType="1"/>
          </p:cNvCxnSpPr>
          <p:nvPr/>
        </p:nvCxnSpPr>
        <p:spPr bwMode="auto">
          <a:xfrm flipV="1">
            <a:off x="642302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5" name="AutoShape 35">
            <a:extLst>
              <a:ext uri="{FF2B5EF4-FFF2-40B4-BE49-F238E27FC236}">
                <a16:creationId xmlns:a16="http://schemas.microsoft.com/office/drawing/2014/main" id="{813CF016-773F-894E-9C94-76351E0CCC66}"/>
              </a:ext>
            </a:extLst>
          </p:cNvPr>
          <p:cNvCxnSpPr>
            <a:cxnSpLocks noChangeShapeType="1"/>
          </p:cNvCxnSpPr>
          <p:nvPr/>
        </p:nvCxnSpPr>
        <p:spPr bwMode="auto">
          <a:xfrm flipV="1">
            <a:off x="67516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6" name="Oval 36">
            <a:extLst>
              <a:ext uri="{FF2B5EF4-FFF2-40B4-BE49-F238E27FC236}">
                <a16:creationId xmlns:a16="http://schemas.microsoft.com/office/drawing/2014/main" id="{CB6F8B83-59B6-4845-888E-A9CBDB2CF4D9}"/>
              </a:ext>
            </a:extLst>
          </p:cNvPr>
          <p:cNvSpPr>
            <a:spLocks noChangeArrowheads="1"/>
          </p:cNvSpPr>
          <p:nvPr/>
        </p:nvSpPr>
        <p:spPr bwMode="auto">
          <a:xfrm flipV="1">
            <a:off x="65357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87" name="AutoShape 37">
            <a:extLst>
              <a:ext uri="{FF2B5EF4-FFF2-40B4-BE49-F238E27FC236}">
                <a16:creationId xmlns:a16="http://schemas.microsoft.com/office/drawing/2014/main" id="{42C5A341-A1FA-DF48-97BD-A77A0800237D}"/>
              </a:ext>
            </a:extLst>
          </p:cNvPr>
          <p:cNvCxnSpPr>
            <a:cxnSpLocks noChangeShapeType="1"/>
          </p:cNvCxnSpPr>
          <p:nvPr/>
        </p:nvCxnSpPr>
        <p:spPr bwMode="auto">
          <a:xfrm flipV="1">
            <a:off x="707866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8" name="AutoShape 38">
            <a:extLst>
              <a:ext uri="{FF2B5EF4-FFF2-40B4-BE49-F238E27FC236}">
                <a16:creationId xmlns:a16="http://schemas.microsoft.com/office/drawing/2014/main" id="{204E64B1-5E48-554F-94EB-AF4C3B754832}"/>
              </a:ext>
            </a:extLst>
          </p:cNvPr>
          <p:cNvCxnSpPr>
            <a:cxnSpLocks noChangeShapeType="1"/>
          </p:cNvCxnSpPr>
          <p:nvPr/>
        </p:nvCxnSpPr>
        <p:spPr bwMode="auto">
          <a:xfrm flipV="1">
            <a:off x="74072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9" name="Oval 39">
            <a:extLst>
              <a:ext uri="{FF2B5EF4-FFF2-40B4-BE49-F238E27FC236}">
                <a16:creationId xmlns:a16="http://schemas.microsoft.com/office/drawing/2014/main" id="{32859579-C640-D640-963D-31E819E647A1}"/>
              </a:ext>
            </a:extLst>
          </p:cNvPr>
          <p:cNvSpPr>
            <a:spLocks noChangeArrowheads="1"/>
          </p:cNvSpPr>
          <p:nvPr/>
        </p:nvSpPr>
        <p:spPr bwMode="auto">
          <a:xfrm flipV="1">
            <a:off x="686435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0" name="Oval 40">
            <a:extLst>
              <a:ext uri="{FF2B5EF4-FFF2-40B4-BE49-F238E27FC236}">
                <a16:creationId xmlns:a16="http://schemas.microsoft.com/office/drawing/2014/main" id="{8703A06C-91E9-4949-92FB-478BEF51D261}"/>
              </a:ext>
            </a:extLst>
          </p:cNvPr>
          <p:cNvSpPr>
            <a:spLocks noChangeArrowheads="1"/>
          </p:cNvSpPr>
          <p:nvPr/>
        </p:nvSpPr>
        <p:spPr bwMode="auto">
          <a:xfrm flipV="1">
            <a:off x="71929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1" name="AutoShape 41">
            <a:extLst>
              <a:ext uri="{FF2B5EF4-FFF2-40B4-BE49-F238E27FC236}">
                <a16:creationId xmlns:a16="http://schemas.microsoft.com/office/drawing/2014/main" id="{94BA2BAA-B339-5547-AFC8-3D7383823EF5}"/>
              </a:ext>
            </a:extLst>
          </p:cNvPr>
          <p:cNvCxnSpPr>
            <a:cxnSpLocks noChangeShapeType="1"/>
          </p:cNvCxnSpPr>
          <p:nvPr/>
        </p:nvCxnSpPr>
        <p:spPr bwMode="auto">
          <a:xfrm flipV="1">
            <a:off x="77343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92" name="AutoShape 42">
            <a:extLst>
              <a:ext uri="{FF2B5EF4-FFF2-40B4-BE49-F238E27FC236}">
                <a16:creationId xmlns:a16="http://schemas.microsoft.com/office/drawing/2014/main" id="{4EB68407-5D4F-EE49-B518-F59CFA573811}"/>
              </a:ext>
            </a:extLst>
          </p:cNvPr>
          <p:cNvCxnSpPr>
            <a:cxnSpLocks noChangeShapeType="1"/>
          </p:cNvCxnSpPr>
          <p:nvPr/>
        </p:nvCxnSpPr>
        <p:spPr bwMode="auto">
          <a:xfrm flipV="1">
            <a:off x="80629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3" name="Oval 43">
            <a:extLst>
              <a:ext uri="{FF2B5EF4-FFF2-40B4-BE49-F238E27FC236}">
                <a16:creationId xmlns:a16="http://schemas.microsoft.com/office/drawing/2014/main" id="{31C75C43-9E39-3C49-9BCD-57FCDE426BE5}"/>
              </a:ext>
            </a:extLst>
          </p:cNvPr>
          <p:cNvSpPr>
            <a:spLocks noChangeArrowheads="1"/>
          </p:cNvSpPr>
          <p:nvPr/>
        </p:nvSpPr>
        <p:spPr bwMode="auto">
          <a:xfrm flipV="1">
            <a:off x="75199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4" name="Oval 44">
            <a:extLst>
              <a:ext uri="{FF2B5EF4-FFF2-40B4-BE49-F238E27FC236}">
                <a16:creationId xmlns:a16="http://schemas.microsoft.com/office/drawing/2014/main" id="{BEE3E158-21A6-E941-9D2A-CBFBF7B33700}"/>
              </a:ext>
            </a:extLst>
          </p:cNvPr>
          <p:cNvSpPr>
            <a:spLocks noChangeArrowheads="1"/>
          </p:cNvSpPr>
          <p:nvPr/>
        </p:nvSpPr>
        <p:spPr bwMode="auto">
          <a:xfrm flipV="1">
            <a:off x="78486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5" name="AutoShape 45">
            <a:extLst>
              <a:ext uri="{FF2B5EF4-FFF2-40B4-BE49-F238E27FC236}">
                <a16:creationId xmlns:a16="http://schemas.microsoft.com/office/drawing/2014/main" id="{5A210AFF-2165-E746-B953-9788EE7F6C86}"/>
              </a:ext>
            </a:extLst>
          </p:cNvPr>
          <p:cNvCxnSpPr>
            <a:cxnSpLocks noChangeShapeType="1"/>
          </p:cNvCxnSpPr>
          <p:nvPr/>
        </p:nvCxnSpPr>
        <p:spPr bwMode="auto">
          <a:xfrm flipV="1">
            <a:off x="83899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6" name="Oval 46">
            <a:extLst>
              <a:ext uri="{FF2B5EF4-FFF2-40B4-BE49-F238E27FC236}">
                <a16:creationId xmlns:a16="http://schemas.microsoft.com/office/drawing/2014/main" id="{E9856806-ECB3-0249-B7F5-2616424EC748}"/>
              </a:ext>
            </a:extLst>
          </p:cNvPr>
          <p:cNvSpPr>
            <a:spLocks noChangeArrowheads="1"/>
          </p:cNvSpPr>
          <p:nvPr/>
        </p:nvSpPr>
        <p:spPr bwMode="auto">
          <a:xfrm flipV="1">
            <a:off x="81756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7" name="Oval 47">
            <a:extLst>
              <a:ext uri="{FF2B5EF4-FFF2-40B4-BE49-F238E27FC236}">
                <a16:creationId xmlns:a16="http://schemas.microsoft.com/office/drawing/2014/main" id="{32D0FACF-3A31-D04F-BAC5-624FF0E69D88}"/>
              </a:ext>
            </a:extLst>
          </p:cNvPr>
          <p:cNvSpPr>
            <a:spLocks noChangeArrowheads="1"/>
          </p:cNvSpPr>
          <p:nvPr/>
        </p:nvSpPr>
        <p:spPr bwMode="auto">
          <a:xfrm flipV="1">
            <a:off x="85042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8" name="AutoShape 49">
            <a:extLst>
              <a:ext uri="{FF2B5EF4-FFF2-40B4-BE49-F238E27FC236}">
                <a16:creationId xmlns:a16="http://schemas.microsoft.com/office/drawing/2014/main" id="{CC6F5B65-3F49-EA49-B1FD-B7BAE3F47675}"/>
              </a:ext>
            </a:extLst>
          </p:cNvPr>
          <p:cNvCxnSpPr>
            <a:cxnSpLocks noChangeShapeType="1"/>
          </p:cNvCxnSpPr>
          <p:nvPr/>
        </p:nvCxnSpPr>
        <p:spPr bwMode="auto">
          <a:xfrm flipV="1">
            <a:off x="54387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9" name="Oval 51">
            <a:extLst>
              <a:ext uri="{FF2B5EF4-FFF2-40B4-BE49-F238E27FC236}">
                <a16:creationId xmlns:a16="http://schemas.microsoft.com/office/drawing/2014/main" id="{0352EA9E-E6F9-6E46-ACC5-9ADE9EB43D5D}"/>
              </a:ext>
            </a:extLst>
          </p:cNvPr>
          <p:cNvSpPr>
            <a:spLocks noChangeArrowheads="1"/>
          </p:cNvSpPr>
          <p:nvPr/>
        </p:nvSpPr>
        <p:spPr bwMode="auto">
          <a:xfrm flipV="1">
            <a:off x="52244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0" name="AutoShape 52">
            <a:extLst>
              <a:ext uri="{FF2B5EF4-FFF2-40B4-BE49-F238E27FC236}">
                <a16:creationId xmlns:a16="http://schemas.microsoft.com/office/drawing/2014/main" id="{DE79A947-2173-8546-91C9-B7B01315B5E8}"/>
              </a:ext>
            </a:extLst>
          </p:cNvPr>
          <p:cNvCxnSpPr>
            <a:cxnSpLocks noChangeShapeType="1"/>
          </p:cNvCxnSpPr>
          <p:nvPr/>
        </p:nvCxnSpPr>
        <p:spPr bwMode="auto">
          <a:xfrm flipV="1">
            <a:off x="57658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601" name="AutoShape 53">
            <a:extLst>
              <a:ext uri="{FF2B5EF4-FFF2-40B4-BE49-F238E27FC236}">
                <a16:creationId xmlns:a16="http://schemas.microsoft.com/office/drawing/2014/main" id="{B1FE97D7-678E-C749-B72D-C9DA19CC7AA7}"/>
              </a:ext>
            </a:extLst>
          </p:cNvPr>
          <p:cNvCxnSpPr>
            <a:cxnSpLocks noChangeShapeType="1"/>
          </p:cNvCxnSpPr>
          <p:nvPr/>
        </p:nvCxnSpPr>
        <p:spPr bwMode="auto">
          <a:xfrm flipV="1">
            <a:off x="60944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2" name="Oval 54">
            <a:extLst>
              <a:ext uri="{FF2B5EF4-FFF2-40B4-BE49-F238E27FC236}">
                <a16:creationId xmlns:a16="http://schemas.microsoft.com/office/drawing/2014/main" id="{3DFA5E53-71AB-0547-B0A5-0815B959CA56}"/>
              </a:ext>
            </a:extLst>
          </p:cNvPr>
          <p:cNvSpPr>
            <a:spLocks noChangeArrowheads="1"/>
          </p:cNvSpPr>
          <p:nvPr/>
        </p:nvSpPr>
        <p:spPr bwMode="auto">
          <a:xfrm flipV="1">
            <a:off x="55514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3" name="Oval 55">
            <a:extLst>
              <a:ext uri="{FF2B5EF4-FFF2-40B4-BE49-F238E27FC236}">
                <a16:creationId xmlns:a16="http://schemas.microsoft.com/office/drawing/2014/main" id="{50DC0453-67FE-2D40-AF51-980C2C6E0232}"/>
              </a:ext>
            </a:extLst>
          </p:cNvPr>
          <p:cNvSpPr>
            <a:spLocks noChangeArrowheads="1"/>
          </p:cNvSpPr>
          <p:nvPr/>
        </p:nvSpPr>
        <p:spPr bwMode="auto">
          <a:xfrm flipV="1">
            <a:off x="58801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4" name="Oval 56">
            <a:extLst>
              <a:ext uri="{FF2B5EF4-FFF2-40B4-BE49-F238E27FC236}">
                <a16:creationId xmlns:a16="http://schemas.microsoft.com/office/drawing/2014/main" id="{73162E5B-8AF5-874D-AFA0-F9E2F7DB5601}"/>
              </a:ext>
            </a:extLst>
          </p:cNvPr>
          <p:cNvSpPr>
            <a:spLocks noChangeArrowheads="1"/>
          </p:cNvSpPr>
          <p:nvPr/>
        </p:nvSpPr>
        <p:spPr bwMode="auto">
          <a:xfrm flipV="1">
            <a:off x="62071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5" name="AutoShape 58">
            <a:extLst>
              <a:ext uri="{FF2B5EF4-FFF2-40B4-BE49-F238E27FC236}">
                <a16:creationId xmlns:a16="http://schemas.microsoft.com/office/drawing/2014/main" id="{219E08F9-B135-9940-8206-D9F9930EFD68}"/>
              </a:ext>
            </a:extLst>
          </p:cNvPr>
          <p:cNvCxnSpPr>
            <a:cxnSpLocks noChangeShapeType="1"/>
          </p:cNvCxnSpPr>
          <p:nvPr/>
        </p:nvCxnSpPr>
        <p:spPr bwMode="auto">
          <a:xfrm flipV="1">
            <a:off x="8734425" y="5616575"/>
            <a:ext cx="120650" cy="100013"/>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6" name="Text Box 60">
            <a:extLst>
              <a:ext uri="{FF2B5EF4-FFF2-40B4-BE49-F238E27FC236}">
                <a16:creationId xmlns:a16="http://schemas.microsoft.com/office/drawing/2014/main" id="{23715447-4188-DD41-A9AD-2982FE9F14F6}"/>
              </a:ext>
            </a:extLst>
          </p:cNvPr>
          <p:cNvSpPr txBox="1">
            <a:spLocks noChangeArrowheads="1"/>
          </p:cNvSpPr>
          <p:nvPr/>
        </p:nvSpPr>
        <p:spPr bwMode="auto">
          <a:xfrm>
            <a:off x="5029200" y="5889625"/>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900"/>
              <a:t> Z Z Z Z Z Z Z Z Z Z Z</a:t>
            </a:r>
          </a:p>
        </p:txBody>
      </p:sp>
      <p:sp>
        <p:nvSpPr>
          <p:cNvPr id="109607" name="Text Box 63">
            <a:extLst>
              <a:ext uri="{FF2B5EF4-FFF2-40B4-BE49-F238E27FC236}">
                <a16:creationId xmlns:a16="http://schemas.microsoft.com/office/drawing/2014/main" id="{40CF52E3-837B-B44C-8011-89EA4A2C0CBD}"/>
              </a:ext>
            </a:extLst>
          </p:cNvPr>
          <p:cNvSpPr txBox="1">
            <a:spLocks noChangeArrowheads="1"/>
          </p:cNvSpPr>
          <p:nvPr/>
        </p:nvSpPr>
        <p:spPr bwMode="auto">
          <a:xfrm>
            <a:off x="4932363" y="6208713"/>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800">
                <a:solidFill>
                  <a:schemeClr val="folHlink"/>
                </a:solidFill>
              </a:rPr>
              <a:t>P P P P P P P P P P P</a:t>
            </a:r>
            <a:r>
              <a:rPr lang="it-IT" altLang="en-US" sz="2900">
                <a:solidFill>
                  <a:schemeClr val="folHlink"/>
                </a:solidFill>
              </a:rPr>
              <a:t> </a:t>
            </a:r>
          </a:p>
        </p:txBody>
      </p:sp>
      <p:sp>
        <p:nvSpPr>
          <p:cNvPr id="109608" name="Oval 67">
            <a:extLst>
              <a:ext uri="{FF2B5EF4-FFF2-40B4-BE49-F238E27FC236}">
                <a16:creationId xmlns:a16="http://schemas.microsoft.com/office/drawing/2014/main" id="{6670D1AA-8D61-C04A-BCF8-51C4FFD54736}"/>
              </a:ext>
            </a:extLst>
          </p:cNvPr>
          <p:cNvSpPr>
            <a:spLocks noChangeArrowheads="1"/>
          </p:cNvSpPr>
          <p:nvPr/>
        </p:nvSpPr>
        <p:spPr bwMode="auto">
          <a:xfrm flipV="1">
            <a:off x="671988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9" name="Oval 70">
            <a:extLst>
              <a:ext uri="{FF2B5EF4-FFF2-40B4-BE49-F238E27FC236}">
                <a16:creationId xmlns:a16="http://schemas.microsoft.com/office/drawing/2014/main" id="{D126AB10-6404-6D48-A084-0E07DAD84AC8}"/>
              </a:ext>
            </a:extLst>
          </p:cNvPr>
          <p:cNvSpPr>
            <a:spLocks noChangeArrowheads="1"/>
          </p:cNvSpPr>
          <p:nvPr/>
        </p:nvSpPr>
        <p:spPr bwMode="auto">
          <a:xfrm flipV="1">
            <a:off x="704850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0" name="Oval 71">
            <a:extLst>
              <a:ext uri="{FF2B5EF4-FFF2-40B4-BE49-F238E27FC236}">
                <a16:creationId xmlns:a16="http://schemas.microsoft.com/office/drawing/2014/main" id="{FF147250-AE82-704E-BEF2-60B462EB91F7}"/>
              </a:ext>
            </a:extLst>
          </p:cNvPr>
          <p:cNvSpPr>
            <a:spLocks noChangeArrowheads="1"/>
          </p:cNvSpPr>
          <p:nvPr/>
        </p:nvSpPr>
        <p:spPr bwMode="auto">
          <a:xfrm flipV="1">
            <a:off x="73771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1" name="Oval 74">
            <a:extLst>
              <a:ext uri="{FF2B5EF4-FFF2-40B4-BE49-F238E27FC236}">
                <a16:creationId xmlns:a16="http://schemas.microsoft.com/office/drawing/2014/main" id="{BAAE3E51-C3BC-7740-82DD-7320A8B3C219}"/>
              </a:ext>
            </a:extLst>
          </p:cNvPr>
          <p:cNvSpPr>
            <a:spLocks noChangeArrowheads="1"/>
          </p:cNvSpPr>
          <p:nvPr/>
        </p:nvSpPr>
        <p:spPr bwMode="auto">
          <a:xfrm flipV="1">
            <a:off x="77041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2" name="Oval 75">
            <a:extLst>
              <a:ext uri="{FF2B5EF4-FFF2-40B4-BE49-F238E27FC236}">
                <a16:creationId xmlns:a16="http://schemas.microsoft.com/office/drawing/2014/main" id="{10977A13-FD40-134C-8E6C-A9A3B560DAA4}"/>
              </a:ext>
            </a:extLst>
          </p:cNvPr>
          <p:cNvSpPr>
            <a:spLocks noChangeArrowheads="1"/>
          </p:cNvSpPr>
          <p:nvPr/>
        </p:nvSpPr>
        <p:spPr bwMode="auto">
          <a:xfrm flipV="1">
            <a:off x="80327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3" name="Oval 77">
            <a:extLst>
              <a:ext uri="{FF2B5EF4-FFF2-40B4-BE49-F238E27FC236}">
                <a16:creationId xmlns:a16="http://schemas.microsoft.com/office/drawing/2014/main" id="{60F8CE2A-90D1-F84D-8A0B-34BEF7BFCA10}"/>
              </a:ext>
            </a:extLst>
          </p:cNvPr>
          <p:cNvSpPr>
            <a:spLocks noChangeArrowheads="1"/>
          </p:cNvSpPr>
          <p:nvPr/>
        </p:nvSpPr>
        <p:spPr bwMode="auto">
          <a:xfrm flipV="1">
            <a:off x="83597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4" name="Oval 81">
            <a:extLst>
              <a:ext uri="{FF2B5EF4-FFF2-40B4-BE49-F238E27FC236}">
                <a16:creationId xmlns:a16="http://schemas.microsoft.com/office/drawing/2014/main" id="{E6CC87E9-8904-794B-968A-0A2A93966F13}"/>
              </a:ext>
            </a:extLst>
          </p:cNvPr>
          <p:cNvSpPr>
            <a:spLocks noChangeArrowheads="1"/>
          </p:cNvSpPr>
          <p:nvPr/>
        </p:nvSpPr>
        <p:spPr bwMode="auto">
          <a:xfrm flipV="1">
            <a:off x="5080000" y="5805488"/>
            <a:ext cx="204788" cy="169862"/>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15" name="Oval 82">
            <a:extLst>
              <a:ext uri="{FF2B5EF4-FFF2-40B4-BE49-F238E27FC236}">
                <a16:creationId xmlns:a16="http://schemas.microsoft.com/office/drawing/2014/main" id="{E31CC11D-0C7B-AC41-8E23-A22A8E72B1D2}"/>
              </a:ext>
            </a:extLst>
          </p:cNvPr>
          <p:cNvSpPr>
            <a:spLocks noChangeArrowheads="1"/>
          </p:cNvSpPr>
          <p:nvPr/>
        </p:nvSpPr>
        <p:spPr bwMode="auto">
          <a:xfrm flipV="1">
            <a:off x="54086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6" name="Oval 85">
            <a:extLst>
              <a:ext uri="{FF2B5EF4-FFF2-40B4-BE49-F238E27FC236}">
                <a16:creationId xmlns:a16="http://schemas.microsoft.com/office/drawing/2014/main" id="{6D3BDFE6-D546-1644-BFA5-3B47003B3D28}"/>
              </a:ext>
            </a:extLst>
          </p:cNvPr>
          <p:cNvSpPr>
            <a:spLocks noChangeArrowheads="1"/>
          </p:cNvSpPr>
          <p:nvPr/>
        </p:nvSpPr>
        <p:spPr bwMode="auto">
          <a:xfrm flipV="1">
            <a:off x="57356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7" name="Oval 86">
            <a:extLst>
              <a:ext uri="{FF2B5EF4-FFF2-40B4-BE49-F238E27FC236}">
                <a16:creationId xmlns:a16="http://schemas.microsoft.com/office/drawing/2014/main" id="{120FAE15-DB06-CE4C-AD6F-2CAE454C0701}"/>
              </a:ext>
            </a:extLst>
          </p:cNvPr>
          <p:cNvSpPr>
            <a:spLocks noChangeArrowheads="1"/>
          </p:cNvSpPr>
          <p:nvPr/>
        </p:nvSpPr>
        <p:spPr bwMode="auto">
          <a:xfrm flipV="1">
            <a:off x="60642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8" name="Oval 87">
            <a:extLst>
              <a:ext uri="{FF2B5EF4-FFF2-40B4-BE49-F238E27FC236}">
                <a16:creationId xmlns:a16="http://schemas.microsoft.com/office/drawing/2014/main" id="{95941329-3FE2-7642-BFB4-CABB04653B5D}"/>
              </a:ext>
            </a:extLst>
          </p:cNvPr>
          <p:cNvSpPr>
            <a:spLocks noChangeArrowheads="1"/>
          </p:cNvSpPr>
          <p:nvPr/>
        </p:nvSpPr>
        <p:spPr bwMode="auto">
          <a:xfrm flipV="1">
            <a:off x="63912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9" name="Oval 4">
            <a:extLst>
              <a:ext uri="{FF2B5EF4-FFF2-40B4-BE49-F238E27FC236}">
                <a16:creationId xmlns:a16="http://schemas.microsoft.com/office/drawing/2014/main" id="{CD2A45C7-F6BE-2742-8B42-1852381985C9}"/>
              </a:ext>
            </a:extLst>
          </p:cNvPr>
          <p:cNvSpPr>
            <a:spLocks noChangeArrowheads="1"/>
          </p:cNvSpPr>
          <p:nvPr/>
        </p:nvSpPr>
        <p:spPr bwMode="auto">
          <a:xfrm flipV="1">
            <a:off x="65468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0" name="Oval 5">
            <a:extLst>
              <a:ext uri="{FF2B5EF4-FFF2-40B4-BE49-F238E27FC236}">
                <a16:creationId xmlns:a16="http://schemas.microsoft.com/office/drawing/2014/main" id="{2DE49700-BFC6-B34A-A3B6-D39A0D29B14E}"/>
              </a:ext>
            </a:extLst>
          </p:cNvPr>
          <p:cNvSpPr>
            <a:spLocks noChangeArrowheads="1"/>
          </p:cNvSpPr>
          <p:nvPr/>
        </p:nvSpPr>
        <p:spPr bwMode="auto">
          <a:xfrm flipV="1">
            <a:off x="687546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1" name="Oval 6">
            <a:extLst>
              <a:ext uri="{FF2B5EF4-FFF2-40B4-BE49-F238E27FC236}">
                <a16:creationId xmlns:a16="http://schemas.microsoft.com/office/drawing/2014/main" id="{BEC66756-5360-0443-AA28-99F0236868BA}"/>
              </a:ext>
            </a:extLst>
          </p:cNvPr>
          <p:cNvSpPr>
            <a:spLocks noChangeArrowheads="1"/>
          </p:cNvSpPr>
          <p:nvPr/>
        </p:nvSpPr>
        <p:spPr bwMode="auto">
          <a:xfrm flipV="1">
            <a:off x="72040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2" name="Oval 7">
            <a:extLst>
              <a:ext uri="{FF2B5EF4-FFF2-40B4-BE49-F238E27FC236}">
                <a16:creationId xmlns:a16="http://schemas.microsoft.com/office/drawing/2014/main" id="{59DDEB67-94D8-1740-92C5-CE224635FB1B}"/>
              </a:ext>
            </a:extLst>
          </p:cNvPr>
          <p:cNvSpPr>
            <a:spLocks noChangeArrowheads="1"/>
          </p:cNvSpPr>
          <p:nvPr/>
        </p:nvSpPr>
        <p:spPr bwMode="auto">
          <a:xfrm flipV="1">
            <a:off x="75311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3" name="Oval 8">
            <a:extLst>
              <a:ext uri="{FF2B5EF4-FFF2-40B4-BE49-F238E27FC236}">
                <a16:creationId xmlns:a16="http://schemas.microsoft.com/office/drawing/2014/main" id="{C081568C-90DF-3345-9A0A-DE7F59F9D547}"/>
              </a:ext>
            </a:extLst>
          </p:cNvPr>
          <p:cNvSpPr>
            <a:spLocks noChangeArrowheads="1"/>
          </p:cNvSpPr>
          <p:nvPr/>
        </p:nvSpPr>
        <p:spPr bwMode="auto">
          <a:xfrm flipV="1">
            <a:off x="78597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4" name="Oval 9">
            <a:extLst>
              <a:ext uri="{FF2B5EF4-FFF2-40B4-BE49-F238E27FC236}">
                <a16:creationId xmlns:a16="http://schemas.microsoft.com/office/drawing/2014/main" id="{AE2BEDC5-54DF-6D42-8291-71C1CA416230}"/>
              </a:ext>
            </a:extLst>
          </p:cNvPr>
          <p:cNvSpPr>
            <a:spLocks noChangeArrowheads="1"/>
          </p:cNvSpPr>
          <p:nvPr/>
        </p:nvSpPr>
        <p:spPr bwMode="auto">
          <a:xfrm flipV="1">
            <a:off x="81867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5" name="Oval 10">
            <a:extLst>
              <a:ext uri="{FF2B5EF4-FFF2-40B4-BE49-F238E27FC236}">
                <a16:creationId xmlns:a16="http://schemas.microsoft.com/office/drawing/2014/main" id="{529540C5-8A3A-4344-B3ED-722D0D293E5A}"/>
              </a:ext>
            </a:extLst>
          </p:cNvPr>
          <p:cNvSpPr>
            <a:spLocks noChangeArrowheads="1"/>
          </p:cNvSpPr>
          <p:nvPr/>
        </p:nvSpPr>
        <p:spPr bwMode="auto">
          <a:xfrm flipV="1">
            <a:off x="85153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6" name="Oval 11">
            <a:extLst>
              <a:ext uri="{FF2B5EF4-FFF2-40B4-BE49-F238E27FC236}">
                <a16:creationId xmlns:a16="http://schemas.microsoft.com/office/drawing/2014/main" id="{49EDE43B-84C5-3648-98EA-3A5E65DB7AD5}"/>
              </a:ext>
            </a:extLst>
          </p:cNvPr>
          <p:cNvSpPr>
            <a:spLocks noChangeArrowheads="1"/>
          </p:cNvSpPr>
          <p:nvPr/>
        </p:nvSpPr>
        <p:spPr bwMode="auto">
          <a:xfrm flipV="1">
            <a:off x="52355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7" name="Oval 12">
            <a:extLst>
              <a:ext uri="{FF2B5EF4-FFF2-40B4-BE49-F238E27FC236}">
                <a16:creationId xmlns:a16="http://schemas.microsoft.com/office/drawing/2014/main" id="{E72E1971-F8BF-6A49-BB1A-7217C9FA0E40}"/>
              </a:ext>
            </a:extLst>
          </p:cNvPr>
          <p:cNvSpPr>
            <a:spLocks noChangeArrowheads="1"/>
          </p:cNvSpPr>
          <p:nvPr/>
        </p:nvSpPr>
        <p:spPr bwMode="auto">
          <a:xfrm flipV="1">
            <a:off x="55626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8" name="Oval 13">
            <a:extLst>
              <a:ext uri="{FF2B5EF4-FFF2-40B4-BE49-F238E27FC236}">
                <a16:creationId xmlns:a16="http://schemas.microsoft.com/office/drawing/2014/main" id="{D10D566A-2504-3F47-91A0-CA404F5A1E68}"/>
              </a:ext>
            </a:extLst>
          </p:cNvPr>
          <p:cNvSpPr>
            <a:spLocks noChangeArrowheads="1"/>
          </p:cNvSpPr>
          <p:nvPr/>
        </p:nvSpPr>
        <p:spPr bwMode="auto">
          <a:xfrm flipV="1">
            <a:off x="58912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9" name="Oval 14">
            <a:extLst>
              <a:ext uri="{FF2B5EF4-FFF2-40B4-BE49-F238E27FC236}">
                <a16:creationId xmlns:a16="http://schemas.microsoft.com/office/drawing/2014/main" id="{B5DFE2A2-90DA-F74C-AC5D-89730C2B11FF}"/>
              </a:ext>
            </a:extLst>
          </p:cNvPr>
          <p:cNvSpPr>
            <a:spLocks noChangeArrowheads="1"/>
          </p:cNvSpPr>
          <p:nvPr/>
        </p:nvSpPr>
        <p:spPr bwMode="auto">
          <a:xfrm flipV="1">
            <a:off x="62182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0" name="Oval 15">
            <a:extLst>
              <a:ext uri="{FF2B5EF4-FFF2-40B4-BE49-F238E27FC236}">
                <a16:creationId xmlns:a16="http://schemas.microsoft.com/office/drawing/2014/main" id="{96CDA487-C84A-C544-B428-23F850BEEE27}"/>
              </a:ext>
            </a:extLst>
          </p:cNvPr>
          <p:cNvSpPr>
            <a:spLocks noChangeArrowheads="1"/>
          </p:cNvSpPr>
          <p:nvPr/>
        </p:nvSpPr>
        <p:spPr bwMode="auto">
          <a:xfrm flipV="1">
            <a:off x="673100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1" name="Oval 16">
            <a:extLst>
              <a:ext uri="{FF2B5EF4-FFF2-40B4-BE49-F238E27FC236}">
                <a16:creationId xmlns:a16="http://schemas.microsoft.com/office/drawing/2014/main" id="{4662A6FE-7BF4-2C4E-AF3C-EA9AD67E85D5}"/>
              </a:ext>
            </a:extLst>
          </p:cNvPr>
          <p:cNvSpPr>
            <a:spLocks noChangeArrowheads="1"/>
          </p:cNvSpPr>
          <p:nvPr/>
        </p:nvSpPr>
        <p:spPr bwMode="auto">
          <a:xfrm flipV="1">
            <a:off x="705961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2" name="Oval 17">
            <a:extLst>
              <a:ext uri="{FF2B5EF4-FFF2-40B4-BE49-F238E27FC236}">
                <a16:creationId xmlns:a16="http://schemas.microsoft.com/office/drawing/2014/main" id="{4B12E9B8-AEEB-C54E-BE49-2E8130AE2780}"/>
              </a:ext>
            </a:extLst>
          </p:cNvPr>
          <p:cNvSpPr>
            <a:spLocks noChangeArrowheads="1"/>
          </p:cNvSpPr>
          <p:nvPr/>
        </p:nvSpPr>
        <p:spPr bwMode="auto">
          <a:xfrm flipV="1">
            <a:off x="73882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3" name="Oval 18">
            <a:extLst>
              <a:ext uri="{FF2B5EF4-FFF2-40B4-BE49-F238E27FC236}">
                <a16:creationId xmlns:a16="http://schemas.microsoft.com/office/drawing/2014/main" id="{8FEACC46-6BB6-C74E-9941-0F172176472B}"/>
              </a:ext>
            </a:extLst>
          </p:cNvPr>
          <p:cNvSpPr>
            <a:spLocks noChangeArrowheads="1"/>
          </p:cNvSpPr>
          <p:nvPr/>
        </p:nvSpPr>
        <p:spPr bwMode="auto">
          <a:xfrm flipV="1">
            <a:off x="77152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4" name="Oval 19">
            <a:extLst>
              <a:ext uri="{FF2B5EF4-FFF2-40B4-BE49-F238E27FC236}">
                <a16:creationId xmlns:a16="http://schemas.microsoft.com/office/drawing/2014/main" id="{D2E88463-DA5B-314F-A80B-3B1AE4CA65ED}"/>
              </a:ext>
            </a:extLst>
          </p:cNvPr>
          <p:cNvSpPr>
            <a:spLocks noChangeArrowheads="1"/>
          </p:cNvSpPr>
          <p:nvPr/>
        </p:nvSpPr>
        <p:spPr bwMode="auto">
          <a:xfrm flipV="1">
            <a:off x="80438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5" name="Oval 20">
            <a:extLst>
              <a:ext uri="{FF2B5EF4-FFF2-40B4-BE49-F238E27FC236}">
                <a16:creationId xmlns:a16="http://schemas.microsoft.com/office/drawing/2014/main" id="{D273D7D6-D432-CB4D-86E3-6EC57AFA9A4D}"/>
              </a:ext>
            </a:extLst>
          </p:cNvPr>
          <p:cNvSpPr>
            <a:spLocks noChangeArrowheads="1"/>
          </p:cNvSpPr>
          <p:nvPr/>
        </p:nvSpPr>
        <p:spPr bwMode="auto">
          <a:xfrm flipV="1">
            <a:off x="83708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6" name="Oval 21">
            <a:extLst>
              <a:ext uri="{FF2B5EF4-FFF2-40B4-BE49-F238E27FC236}">
                <a16:creationId xmlns:a16="http://schemas.microsoft.com/office/drawing/2014/main" id="{B8F9DCE7-9D6E-584B-82D9-845BC052ED55}"/>
              </a:ext>
            </a:extLst>
          </p:cNvPr>
          <p:cNvSpPr>
            <a:spLocks noChangeArrowheads="1"/>
          </p:cNvSpPr>
          <p:nvPr/>
        </p:nvSpPr>
        <p:spPr bwMode="auto">
          <a:xfrm flipV="1">
            <a:off x="5091113" y="2740025"/>
            <a:ext cx="204787" cy="169863"/>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37" name="Oval 22">
            <a:extLst>
              <a:ext uri="{FF2B5EF4-FFF2-40B4-BE49-F238E27FC236}">
                <a16:creationId xmlns:a16="http://schemas.microsoft.com/office/drawing/2014/main" id="{396D1C74-5DA2-F743-A6F0-6C73735C6C4B}"/>
              </a:ext>
            </a:extLst>
          </p:cNvPr>
          <p:cNvSpPr>
            <a:spLocks noChangeArrowheads="1"/>
          </p:cNvSpPr>
          <p:nvPr/>
        </p:nvSpPr>
        <p:spPr bwMode="auto">
          <a:xfrm flipV="1">
            <a:off x="54197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8" name="Oval 23">
            <a:extLst>
              <a:ext uri="{FF2B5EF4-FFF2-40B4-BE49-F238E27FC236}">
                <a16:creationId xmlns:a16="http://schemas.microsoft.com/office/drawing/2014/main" id="{5CA63DEB-A599-6644-AB74-5F186C723B07}"/>
              </a:ext>
            </a:extLst>
          </p:cNvPr>
          <p:cNvSpPr>
            <a:spLocks noChangeArrowheads="1"/>
          </p:cNvSpPr>
          <p:nvPr/>
        </p:nvSpPr>
        <p:spPr bwMode="auto">
          <a:xfrm flipV="1">
            <a:off x="57467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9" name="Oval 24">
            <a:extLst>
              <a:ext uri="{FF2B5EF4-FFF2-40B4-BE49-F238E27FC236}">
                <a16:creationId xmlns:a16="http://schemas.microsoft.com/office/drawing/2014/main" id="{0210985A-3961-AD43-AE4C-E50E54EF53B2}"/>
              </a:ext>
            </a:extLst>
          </p:cNvPr>
          <p:cNvSpPr>
            <a:spLocks noChangeArrowheads="1"/>
          </p:cNvSpPr>
          <p:nvPr/>
        </p:nvSpPr>
        <p:spPr bwMode="auto">
          <a:xfrm flipV="1">
            <a:off x="60753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0" name="Oval 25">
            <a:extLst>
              <a:ext uri="{FF2B5EF4-FFF2-40B4-BE49-F238E27FC236}">
                <a16:creationId xmlns:a16="http://schemas.microsoft.com/office/drawing/2014/main" id="{3F8E6DA8-8F09-6E47-8C1A-35D724066FA2}"/>
              </a:ext>
            </a:extLst>
          </p:cNvPr>
          <p:cNvSpPr>
            <a:spLocks noChangeArrowheads="1"/>
          </p:cNvSpPr>
          <p:nvPr/>
        </p:nvSpPr>
        <p:spPr bwMode="auto">
          <a:xfrm flipV="1">
            <a:off x="64023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1" name="Text Box 26">
            <a:extLst>
              <a:ext uri="{FF2B5EF4-FFF2-40B4-BE49-F238E27FC236}">
                <a16:creationId xmlns:a16="http://schemas.microsoft.com/office/drawing/2014/main" id="{4F08C2D9-7E54-3B48-A27A-69EAC2107F30}"/>
              </a:ext>
            </a:extLst>
          </p:cNvPr>
          <p:cNvSpPr txBox="1">
            <a:spLocks noChangeArrowheads="1"/>
          </p:cNvSpPr>
          <p:nvPr/>
        </p:nvSpPr>
        <p:spPr bwMode="auto">
          <a:xfrm>
            <a:off x="4283075" y="26368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5’</a:t>
            </a:r>
            <a:endParaRPr lang="en-US" altLang="en-US" sz="1800"/>
          </a:p>
        </p:txBody>
      </p:sp>
      <p:sp>
        <p:nvSpPr>
          <p:cNvPr id="109642" name="Text Box 27">
            <a:extLst>
              <a:ext uri="{FF2B5EF4-FFF2-40B4-BE49-F238E27FC236}">
                <a16:creationId xmlns:a16="http://schemas.microsoft.com/office/drawing/2014/main" id="{64FD9A6C-1D51-5846-8000-F19EC25D88BC}"/>
              </a:ext>
            </a:extLst>
          </p:cNvPr>
          <p:cNvSpPr txBox="1">
            <a:spLocks noChangeArrowheads="1"/>
          </p:cNvSpPr>
          <p:nvPr/>
        </p:nvSpPr>
        <p:spPr bwMode="auto">
          <a:xfrm>
            <a:off x="8243888" y="26368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3’</a:t>
            </a:r>
            <a:endParaRPr lang="en-US" altLang="en-US" sz="1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C2942E1D-4CD8-4142-A074-E0FE6374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C183E012-B9DB-2F42-9E40-C87BCF3E9C31}"/>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000066"/>
                </a:solidFill>
              </a:rPr>
              <a:t>RNA</a:t>
            </a:r>
          </a:p>
        </p:txBody>
      </p:sp>
      <p:sp>
        <p:nvSpPr>
          <p:cNvPr id="110595" name="Text Box 4">
            <a:extLst>
              <a:ext uri="{FF2B5EF4-FFF2-40B4-BE49-F238E27FC236}">
                <a16:creationId xmlns:a16="http://schemas.microsoft.com/office/drawing/2014/main" id="{98F33C8D-0715-174E-A559-6FB190B71303}"/>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FFFF00"/>
                </a:solidFill>
              </a:rPr>
              <a:t>DNA</a:t>
            </a:r>
          </a:p>
        </p:txBody>
      </p:sp>
      <p:sp>
        <p:nvSpPr>
          <p:cNvPr id="110596" name="Text Box 5">
            <a:extLst>
              <a:ext uri="{FF2B5EF4-FFF2-40B4-BE49-F238E27FC236}">
                <a16:creationId xmlns:a16="http://schemas.microsoft.com/office/drawing/2014/main" id="{3C83B032-7594-3A4E-8CA0-192A99EEADB2}"/>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pic>
        <p:nvPicPr>
          <p:cNvPr id="110597" name="Picture 2">
            <a:extLst>
              <a:ext uri="{FF2B5EF4-FFF2-40B4-BE49-F238E27FC236}">
                <a16:creationId xmlns:a16="http://schemas.microsoft.com/office/drawing/2014/main" id="{3695260C-BBB8-A94E-8125-789AA9B48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10598" name="Picture 2">
            <a:extLst>
              <a:ext uri="{FF2B5EF4-FFF2-40B4-BE49-F238E27FC236}">
                <a16:creationId xmlns:a16="http://schemas.microsoft.com/office/drawing/2014/main" id="{4CF345D7-CBFC-BE41-A44E-C46D17D07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3837E2E7-508E-184D-BD46-0BADBF8EB9CB}"/>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111618" name="Text Box 5">
            <a:extLst>
              <a:ext uri="{FF2B5EF4-FFF2-40B4-BE49-F238E27FC236}">
                <a16:creationId xmlns:a16="http://schemas.microsoft.com/office/drawing/2014/main" id="{1B2D093C-5875-EC4F-89D0-ACC34A3DA1A6}"/>
              </a:ext>
            </a:extLst>
          </p:cNvPr>
          <p:cNvSpPr txBox="1">
            <a:spLocks noChangeArrowheads="1"/>
          </p:cNvSpPr>
          <p:nvPr/>
        </p:nvSpPr>
        <p:spPr bwMode="auto">
          <a:xfrm>
            <a:off x="252413" y="941388"/>
            <a:ext cx="482441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funzioni degli acidi nucleici sono strettamente ricollegate al </a:t>
            </a:r>
            <a:r>
              <a:rPr lang="it-IT" altLang="en-US" sz="2400" b="1"/>
              <a:t>PRINCIPIO DELL</a:t>
            </a:r>
            <a:r>
              <a:rPr lang="ja-JP" altLang="it-IT" sz="2400" b="1"/>
              <a:t>’</a:t>
            </a:r>
            <a:r>
              <a:rPr lang="it-IT" altLang="ja-JP" sz="2400" b="1"/>
              <a:t>APPAIAMENTO COMPLEMENTARE DELLE BASI</a:t>
            </a:r>
          </a:p>
          <a:p>
            <a:pPr eaLnBrk="1" hangingPunct="1">
              <a:spcBef>
                <a:spcPct val="50000"/>
              </a:spcBef>
              <a:buClr>
                <a:srgbClr val="FF0066"/>
              </a:buClr>
            </a:pPr>
            <a:r>
              <a:rPr lang="it-IT" altLang="en-US" sz="2400" b="1"/>
              <a:t> </a:t>
            </a:r>
            <a:r>
              <a:rPr lang="it-IT" altLang="en-US" sz="2400"/>
              <a:t>Nel DNA A DOPPIA ELICA si appaiano sempre tra loro Adenina e Timina</a:t>
            </a:r>
            <a:r>
              <a:rPr lang="it-IT" altLang="en-US" sz="2400" b="1"/>
              <a:t> (AT) </a:t>
            </a:r>
            <a:r>
              <a:rPr lang="it-IT" altLang="en-US" sz="2400"/>
              <a:t>e Citosina e Guanina</a:t>
            </a:r>
            <a:r>
              <a:rPr lang="it-IT" altLang="en-US" sz="2400" b="1"/>
              <a:t> (CG) </a:t>
            </a:r>
            <a:r>
              <a:rPr lang="it-IT" altLang="en-US" sz="2400"/>
              <a:t>per ragioni </a:t>
            </a:r>
            <a:r>
              <a:rPr lang="ja-JP" altLang="it-IT" sz="2400"/>
              <a:t>“</a:t>
            </a:r>
            <a:r>
              <a:rPr lang="it-IT" altLang="ja-JP" sz="2400"/>
              <a:t>geometriche</a:t>
            </a:r>
            <a:r>
              <a:rPr lang="ja-JP" altLang="it-IT" sz="2400"/>
              <a:t>”</a:t>
            </a:r>
            <a:r>
              <a:rPr lang="it-IT" altLang="ja-JP" sz="2400"/>
              <a:t> (di ingombro sterico e capacità di formare legami idrogeno)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p:txBody>
      </p:sp>
      <p:pic>
        <p:nvPicPr>
          <p:cNvPr id="111619" name="Picture 46">
            <a:extLst>
              <a:ext uri="{FF2B5EF4-FFF2-40B4-BE49-F238E27FC236}">
                <a16:creationId xmlns:a16="http://schemas.microsoft.com/office/drawing/2014/main" id="{AF2AE9FC-0041-7A4B-8770-D07CBF44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25" t="3682" r="6372" b="15552"/>
          <a:stretch>
            <a:fillRect/>
          </a:stretch>
        </p:blipFill>
        <p:spPr bwMode="auto">
          <a:xfrm>
            <a:off x="5076825" y="765175"/>
            <a:ext cx="3960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2">
            <a:extLst>
              <a:ext uri="{FF2B5EF4-FFF2-40B4-BE49-F238E27FC236}">
                <a16:creationId xmlns:a16="http://schemas.microsoft.com/office/drawing/2014/main" id="{E9634241-95C0-434C-B41D-CB9BD19050AF}"/>
              </a:ext>
            </a:extLst>
          </p:cNvPr>
          <p:cNvPicPr>
            <a:picLocks noChangeAspect="1"/>
          </p:cNvPicPr>
          <p:nvPr/>
        </p:nvPicPr>
        <p:blipFill>
          <a:blip r:embed="rId3">
            <a:extLst>
              <a:ext uri="{28A0092B-C50C-407E-A947-70E740481C1C}">
                <a14:useLocalDpi xmlns:a14="http://schemas.microsoft.com/office/drawing/2010/main" val="0"/>
              </a:ext>
            </a:extLst>
          </a:blip>
          <a:srcRect t="36755"/>
          <a:stretch>
            <a:fillRect/>
          </a:stretch>
        </p:blipFill>
        <p:spPr bwMode="auto">
          <a:xfrm>
            <a:off x="9525" y="3716338"/>
            <a:ext cx="3698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a:extLst>
              <a:ext uri="{FF2B5EF4-FFF2-40B4-BE49-F238E27FC236}">
                <a16:creationId xmlns:a16="http://schemas.microsoft.com/office/drawing/2014/main" id="{B368B74D-5282-9943-BF66-E671D7A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89"/>
          <a:stretch>
            <a:fillRect/>
          </a:stretch>
        </p:blipFill>
        <p:spPr bwMode="auto">
          <a:xfrm>
            <a:off x="3889375" y="-387350"/>
            <a:ext cx="5291138"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69F602E3-E9FC-994D-A25C-104199D42E81}"/>
              </a:ext>
            </a:extLst>
          </p:cNvPr>
          <p:cNvSpPr txBox="1">
            <a:spLocks noChangeArrowheads="1"/>
          </p:cNvSpPr>
          <p:nvPr/>
        </p:nvSpPr>
        <p:spPr bwMode="auto">
          <a:xfrm>
            <a:off x="1728788" y="0"/>
            <a:ext cx="5664200" cy="7016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2" name="CasellaDiTesto 1">
            <a:extLst>
              <a:ext uri="{FF2B5EF4-FFF2-40B4-BE49-F238E27FC236}">
                <a16:creationId xmlns:a16="http://schemas.microsoft.com/office/drawing/2014/main" id="{87C98571-214E-A843-A804-A64592208D0F}"/>
              </a:ext>
            </a:extLst>
          </p:cNvPr>
          <p:cNvSpPr txBox="1"/>
          <p:nvPr/>
        </p:nvSpPr>
        <p:spPr>
          <a:xfrm>
            <a:off x="107950" y="692150"/>
            <a:ext cx="5543550" cy="3170238"/>
          </a:xfrm>
          <a:prstGeom prst="rect">
            <a:avLst/>
          </a:prstGeom>
          <a:noFill/>
        </p:spPr>
        <p:txBody>
          <a:bodyPr>
            <a:spAutoFit/>
          </a:bodyPr>
          <a:lstStyle/>
          <a:p>
            <a:pPr eaLnBrk="1" hangingPunct="1">
              <a:defRPr/>
            </a:pPr>
            <a:r>
              <a:rPr lang="it-IT" sz="2000" dirty="0">
                <a:latin typeface="Arial" charset="0"/>
                <a:ea typeface="ＭＳ Ｐゴシック" charset="0"/>
                <a:cs typeface="ＭＳ Ｐゴシック" charset="0"/>
              </a:rPr>
              <a:t>Modello a doppia elica della struttura del DNA:</a:t>
            </a:r>
          </a:p>
          <a:p>
            <a:pPr marL="285750" indent="-285750" eaLnBrk="1" hangingPunct="1">
              <a:buFont typeface="Arial"/>
              <a:buChar char="•"/>
              <a:defRPr/>
            </a:pPr>
            <a:r>
              <a:rPr lang="it-IT" sz="2000" b="1" dirty="0">
                <a:latin typeface="Arial" charset="0"/>
                <a:ea typeface="ＭＳ Ｐゴシック" charset="0"/>
                <a:cs typeface="ＭＳ Ｐゴシック" charset="0"/>
              </a:rPr>
              <a:t>Watson e Crick (1951)</a:t>
            </a:r>
          </a:p>
          <a:p>
            <a:pPr eaLnBrk="1" hangingPunct="1">
              <a:defRPr/>
            </a:pPr>
            <a:r>
              <a:rPr lang="it-IT" sz="2000" dirty="0">
                <a:solidFill>
                  <a:srgbClr val="000090"/>
                </a:solidFill>
                <a:latin typeface="Arial" charset="0"/>
                <a:ea typeface="ＭＳ Ｐゴシック" charset="0"/>
                <a:cs typeface="ＭＳ Ｐゴシック" charset="0"/>
              </a:rPr>
              <a:t>Basato anche su:</a:t>
            </a:r>
          </a:p>
          <a:p>
            <a:pPr marL="285750" indent="-285750" eaLnBrk="1" hangingPunct="1">
              <a:buFont typeface="Arial"/>
              <a:buChar char="•"/>
              <a:defRPr/>
            </a:pPr>
            <a:r>
              <a:rPr lang="it-IT" sz="2000" dirty="0">
                <a:solidFill>
                  <a:schemeClr val="accent4"/>
                </a:solidFill>
                <a:latin typeface="Arial" charset="0"/>
                <a:ea typeface="ＭＳ Ｐゴシック" charset="0"/>
                <a:cs typeface="ＭＳ Ｐゴシック" charset="0"/>
              </a:rPr>
              <a:t>Leggi di </a:t>
            </a:r>
            <a:r>
              <a:rPr lang="it-IT" sz="2000" dirty="0" err="1">
                <a:solidFill>
                  <a:schemeClr val="accent4"/>
                </a:solidFill>
                <a:latin typeface="Arial" charset="0"/>
                <a:ea typeface="ＭＳ Ｐゴシック" charset="0"/>
                <a:cs typeface="ＭＳ Ｐゴシック" charset="0"/>
              </a:rPr>
              <a:t>Chargaff</a:t>
            </a:r>
            <a:r>
              <a:rPr lang="it-IT" sz="2000" dirty="0">
                <a:solidFill>
                  <a:schemeClr val="accent4"/>
                </a:solidFill>
                <a:latin typeface="Arial" charset="0"/>
                <a:ea typeface="ＭＳ Ｐゴシック" charset="0"/>
                <a:cs typeface="ＭＳ Ｐゴシック" charset="0"/>
              </a:rPr>
              <a:t>:</a:t>
            </a:r>
          </a:p>
          <a:p>
            <a:pPr eaLnBrk="1" hangingPunct="1">
              <a:defRPr/>
            </a:pPr>
            <a:r>
              <a:rPr lang="it-IT" sz="2000" dirty="0">
                <a:solidFill>
                  <a:schemeClr val="accent4"/>
                </a:solidFill>
                <a:latin typeface="Arial" charset="0"/>
                <a:ea typeface="ＭＳ Ｐゴシック" charset="0"/>
                <a:cs typeface="ＭＳ Ｐゴシック" charset="0"/>
              </a:rPr>
              <a:t>- Rapporto 1:1 tra basi puriniche (A+G) e pirimidiniche (C+T) </a:t>
            </a:r>
            <a:r>
              <a:rPr lang="it-IT" sz="2000" dirty="0">
                <a:solidFill>
                  <a:schemeClr val="accent4"/>
                </a:solidFill>
                <a:latin typeface="Arial" charset="0"/>
                <a:ea typeface="ＭＳ Ｐゴシック" charset="0"/>
                <a:cs typeface="ＭＳ Ｐゴシック" charset="0"/>
                <a:sym typeface="Wingdings"/>
              </a:rPr>
              <a:t> basi a coppie</a:t>
            </a:r>
            <a:endParaRPr lang="it-IT" sz="2000" dirty="0">
              <a:solidFill>
                <a:schemeClr val="accent4"/>
              </a:solidFill>
              <a:latin typeface="Arial" charset="0"/>
              <a:ea typeface="ＭＳ Ｐゴシック" charset="0"/>
              <a:cs typeface="ＭＳ Ｐゴシック" charset="0"/>
            </a:endParaRPr>
          </a:p>
          <a:p>
            <a:pPr eaLnBrk="1" hangingPunct="1">
              <a:defRPr/>
            </a:pPr>
            <a:r>
              <a:rPr lang="en-US" sz="2000" dirty="0">
                <a:solidFill>
                  <a:schemeClr val="accent4"/>
                </a:solidFill>
                <a:latin typeface="Arial" charset="0"/>
                <a:ea typeface="ＭＳ Ｐゴシック" charset="0"/>
                <a:cs typeface="ＭＳ Ｐゴシック" charset="0"/>
              </a:rPr>
              <a:t>- %G = %C e %A = %T  (diverse in diverse specie)</a:t>
            </a:r>
          </a:p>
          <a:p>
            <a:pPr marL="285750" indent="-285750" eaLnBrk="1" hangingPunct="1">
              <a:buFont typeface="Arial"/>
              <a:buChar char="•"/>
              <a:defRPr/>
            </a:pPr>
            <a:r>
              <a:rPr lang="it-IT" sz="2000" dirty="0">
                <a:solidFill>
                  <a:srgbClr val="000090"/>
                </a:solidFill>
                <a:latin typeface="Arial" charset="0"/>
                <a:ea typeface="ＭＳ Ｐゴシック" charset="0"/>
                <a:cs typeface="ＭＳ Ｐゴシック" charset="0"/>
              </a:rPr>
              <a:t>Dati di diffrazione ai raggi X di </a:t>
            </a:r>
            <a:r>
              <a:rPr lang="it-IT" sz="2000" dirty="0" err="1">
                <a:solidFill>
                  <a:srgbClr val="000090"/>
                </a:solidFill>
                <a:latin typeface="Arial" charset="0"/>
                <a:ea typeface="ＭＳ Ｐゴシック" charset="0"/>
                <a:cs typeface="ＭＳ Ｐゴシック" charset="0"/>
              </a:rPr>
              <a:t>Rosalind</a:t>
            </a:r>
            <a:r>
              <a:rPr lang="it-IT" sz="2000" dirty="0">
                <a:solidFill>
                  <a:srgbClr val="000090"/>
                </a:solidFill>
                <a:latin typeface="Arial" charset="0"/>
                <a:ea typeface="ＭＳ Ｐゴシック" charset="0"/>
                <a:cs typeface="ＭＳ Ｐゴシック" charset="0"/>
              </a:rPr>
              <a:t> Franklin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2">
            <a:extLst>
              <a:ext uri="{FF2B5EF4-FFF2-40B4-BE49-F238E27FC236}">
                <a16:creationId xmlns:a16="http://schemas.microsoft.com/office/drawing/2014/main" id="{550A7175-2A6C-3446-B085-4168545B2671}"/>
              </a:ext>
            </a:extLst>
          </p:cNvPr>
          <p:cNvPicPr>
            <a:picLocks noChangeAspect="1"/>
          </p:cNvPicPr>
          <p:nvPr/>
        </p:nvPicPr>
        <p:blipFill>
          <a:blip r:embed="rId2">
            <a:extLst>
              <a:ext uri="{28A0092B-C50C-407E-A947-70E740481C1C}">
                <a14:useLocalDpi xmlns:a14="http://schemas.microsoft.com/office/drawing/2010/main" val="0"/>
              </a:ext>
            </a:extLst>
          </a:blip>
          <a:srcRect l="33861"/>
          <a:stretch>
            <a:fillRect/>
          </a:stretch>
        </p:blipFill>
        <p:spPr bwMode="auto">
          <a:xfrm>
            <a:off x="395288" y="333375"/>
            <a:ext cx="5667375"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3">
            <a:extLst>
              <a:ext uri="{FF2B5EF4-FFF2-40B4-BE49-F238E27FC236}">
                <a16:creationId xmlns:a16="http://schemas.microsoft.com/office/drawing/2014/main" id="{5A5C5751-3EAD-1B46-A96A-DAC0E559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333375"/>
            <a:ext cx="5595937"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a:extLst>
              <a:ext uri="{FF2B5EF4-FFF2-40B4-BE49-F238E27FC236}">
                <a16:creationId xmlns:a16="http://schemas.microsoft.com/office/drawing/2014/main" id="{E0504CA1-78F1-E44C-8069-CB6F4F1F5992}"/>
              </a:ext>
            </a:extLst>
          </p:cNvPr>
          <p:cNvSpPr txBox="1">
            <a:spLocks noChangeArrowheads="1"/>
          </p:cNvSpPr>
          <p:nvPr/>
        </p:nvSpPr>
        <p:spPr bwMode="auto">
          <a:xfrm>
            <a:off x="901700" y="44450"/>
            <a:ext cx="731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0000CC"/>
                </a:solidFill>
              </a:rPr>
              <a:t>DNA - Conformazioni naturali</a:t>
            </a:r>
          </a:p>
          <a:p>
            <a:pPr algn="ctr" eaLnBrk="1" hangingPunct="1">
              <a:spcBef>
                <a:spcPct val="0"/>
              </a:spcBef>
              <a:buFontTx/>
              <a:buNone/>
            </a:pPr>
            <a:r>
              <a:rPr lang="it-IT" altLang="en-US" sz="4000" b="1">
                <a:solidFill>
                  <a:srgbClr val="0000CC"/>
                </a:solidFill>
              </a:rPr>
              <a:t> </a:t>
            </a:r>
          </a:p>
        </p:txBody>
      </p:sp>
      <p:graphicFrame>
        <p:nvGraphicFramePr>
          <p:cNvPr id="115714" name="Object 2">
            <a:extLst>
              <a:ext uri="{FF2B5EF4-FFF2-40B4-BE49-F238E27FC236}">
                <a16:creationId xmlns:a16="http://schemas.microsoft.com/office/drawing/2014/main" id="{C178E76A-7753-9D4B-8DD2-E64C5A5216F9}"/>
              </a:ext>
            </a:extLst>
          </p:cNvPr>
          <p:cNvGraphicFramePr>
            <a:graphicFrameLocks noChangeAspect="1"/>
          </p:cNvGraphicFramePr>
          <p:nvPr/>
        </p:nvGraphicFramePr>
        <p:xfrm>
          <a:off x="144463" y="811213"/>
          <a:ext cx="8820150" cy="5589587"/>
        </p:xfrm>
        <a:graphic>
          <a:graphicData uri="http://schemas.openxmlformats.org/presentationml/2006/ole">
            <mc:AlternateContent xmlns:mc="http://schemas.openxmlformats.org/markup-compatibility/2006">
              <mc:Choice xmlns:v="urn:schemas-microsoft-com:vml" Requires="v">
                <p:oleObj spid="_x0000_s115719" name="CorelDRAW" r:id="rId3" imgW="6604000" imgH="4318000" progId="CorelDRAW.Graphic.11">
                  <p:embed/>
                </p:oleObj>
              </mc:Choice>
              <mc:Fallback>
                <p:oleObj name="CorelDRAW" r:id="rId3" imgW="6604000" imgH="431800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811213"/>
                        <a:ext cx="882015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15" name="Text Box 4">
            <a:extLst>
              <a:ext uri="{FF2B5EF4-FFF2-40B4-BE49-F238E27FC236}">
                <a16:creationId xmlns:a16="http://schemas.microsoft.com/office/drawing/2014/main" id="{9FEAE1C1-7522-5C48-A3B1-15276C9851A3}"/>
              </a:ext>
            </a:extLst>
          </p:cNvPr>
          <p:cNvSpPr txBox="1">
            <a:spLocks noChangeArrowheads="1"/>
          </p:cNvSpPr>
          <p:nvPr/>
        </p:nvSpPr>
        <p:spPr bwMode="auto">
          <a:xfrm>
            <a:off x="36513" y="609600"/>
            <a:ext cx="8856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t>A			B 			Z  </a:t>
            </a:r>
          </a:p>
        </p:txBody>
      </p:sp>
      <p:sp>
        <p:nvSpPr>
          <p:cNvPr id="115716" name="Rettangolo 4">
            <a:extLst>
              <a:ext uri="{FF2B5EF4-FFF2-40B4-BE49-F238E27FC236}">
                <a16:creationId xmlns:a16="http://schemas.microsoft.com/office/drawing/2014/main" id="{703A112A-087B-0F4B-BDFD-231B2293B0F3}"/>
              </a:ext>
            </a:extLst>
          </p:cNvPr>
          <p:cNvSpPr>
            <a:spLocks noChangeArrowheads="1"/>
          </p:cNvSpPr>
          <p:nvPr/>
        </p:nvSpPr>
        <p:spPr bwMode="auto">
          <a:xfrm>
            <a:off x="2605088" y="5943600"/>
            <a:ext cx="4024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Spirale destrorsa</a:t>
            </a:r>
          </a:p>
          <a:p>
            <a:pPr algn="ctr" eaLnBrk="1" hangingPunct="1">
              <a:spcBef>
                <a:spcPct val="0"/>
              </a:spcBef>
              <a:buFontTx/>
              <a:buNone/>
            </a:pPr>
            <a:r>
              <a:rPr lang="en-US" altLang="en-US" sz="1800"/>
              <a:t>diametro = </a:t>
            </a:r>
            <a:r>
              <a:rPr lang="it-IT" altLang="en-US" sz="1800"/>
              <a:t>24 Angstrom</a:t>
            </a:r>
          </a:p>
          <a:p>
            <a:pPr algn="ctr" eaLnBrk="1" hangingPunct="1">
              <a:spcBef>
                <a:spcPct val="0"/>
              </a:spcBef>
              <a:buFontTx/>
              <a:buNone/>
            </a:pPr>
            <a:r>
              <a:rPr lang="it-IT" altLang="en-US" sz="1800"/>
              <a:t>10 basi per giro</a:t>
            </a:r>
          </a:p>
          <a:p>
            <a:pPr algn="ctr" eaLnBrk="1" hangingPunct="1">
              <a:spcBef>
                <a:spcPct val="0"/>
              </a:spcBef>
              <a:buFontTx/>
              <a:buNone/>
            </a:pPr>
            <a:endParaRPr lang="it-IT"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0F66B6E-6514-6544-A63B-EFBBDE80828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2530" name="Text Box 4">
            <a:extLst>
              <a:ext uri="{FF2B5EF4-FFF2-40B4-BE49-F238E27FC236}">
                <a16:creationId xmlns:a16="http://schemas.microsoft.com/office/drawing/2014/main" id="{18273657-952E-7647-B364-9D0871A9F6F4}"/>
              </a:ext>
            </a:extLst>
          </p:cNvPr>
          <p:cNvSpPr txBox="1">
            <a:spLocks noChangeArrowheads="1"/>
          </p:cNvSpPr>
          <p:nvPr/>
        </p:nvSpPr>
        <p:spPr bwMode="auto">
          <a:xfrm>
            <a:off x="106363" y="765175"/>
            <a:ext cx="4249737"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pPr>
            <a:endParaRPr lang="it-IT" altLang="en-US" sz="2400"/>
          </a:p>
          <a:p>
            <a:pPr eaLnBrk="1" hangingPunct="1">
              <a:spcBef>
                <a:spcPct val="50000"/>
              </a:spcBef>
              <a:buClr>
                <a:srgbClr val="194B19"/>
              </a:buClr>
            </a:pPr>
            <a:r>
              <a:rPr lang="it-IT" altLang="en-US" sz="2400"/>
              <a:t> Composti con più</a:t>
            </a:r>
            <a:r>
              <a:rPr lang="it-IT" altLang="ja-JP" sz="2400"/>
              <a:t> gruppi funzionali: ad un atomo di C (</a:t>
            </a:r>
            <a:r>
              <a:rPr lang="it-IT" altLang="ja-JP" sz="2400" b="1"/>
              <a:t>C</a:t>
            </a:r>
            <a:r>
              <a:rPr lang="el-GR" altLang="ja-JP" sz="2400" b="1">
                <a:cs typeface="Arial" panose="020B0604020202020204" pitchFamily="34" charset="0"/>
              </a:rPr>
              <a:t>α</a:t>
            </a:r>
            <a:r>
              <a:rPr lang="it-IT" altLang="ja-JP" sz="2400">
                <a:cs typeface="Arial" panose="020B0604020202020204" pitchFamily="34" charset="0"/>
              </a:rPr>
              <a:t>) sono legati un </a:t>
            </a:r>
            <a:r>
              <a:rPr lang="it-IT" altLang="ja-JP" sz="2400" b="1">
                <a:solidFill>
                  <a:srgbClr val="66CCFF"/>
                </a:solidFill>
                <a:cs typeface="Arial" panose="020B0604020202020204" pitchFamily="34" charset="0"/>
              </a:rPr>
              <a:t>gruppo amminico</a:t>
            </a:r>
            <a:r>
              <a:rPr lang="it-IT" altLang="ja-JP" sz="2400">
                <a:cs typeface="Arial" panose="020B0604020202020204" pitchFamily="34" charset="0"/>
              </a:rPr>
              <a:t>, un </a:t>
            </a:r>
            <a:r>
              <a:rPr lang="it-IT" altLang="ja-JP" sz="2400" b="1">
                <a:solidFill>
                  <a:srgbClr val="FF0066"/>
                </a:solidFill>
                <a:cs typeface="Arial" panose="020B0604020202020204" pitchFamily="34" charset="0"/>
              </a:rPr>
              <a:t>gruppo carbossilico</a:t>
            </a:r>
            <a:r>
              <a:rPr lang="it-IT" altLang="ja-JP" sz="2400">
                <a:cs typeface="Arial" panose="020B0604020202020204" pitchFamily="34" charset="0"/>
              </a:rPr>
              <a:t>, un atomo di H ed una </a:t>
            </a:r>
            <a:r>
              <a:rPr lang="ja-JP" altLang="it-IT" sz="2400">
                <a:cs typeface="Arial" panose="020B0604020202020204" pitchFamily="34" charset="0"/>
              </a:rPr>
              <a:t>“</a:t>
            </a:r>
            <a:r>
              <a:rPr lang="it-IT" altLang="ja-JP" sz="2400" b="1">
                <a:solidFill>
                  <a:srgbClr val="CC3300"/>
                </a:solidFill>
                <a:cs typeface="Arial" panose="020B0604020202020204" pitchFamily="34" charset="0"/>
              </a:rPr>
              <a:t>catena laterale</a:t>
            </a:r>
            <a:r>
              <a:rPr lang="ja-JP" altLang="it-IT" sz="2400">
                <a:cs typeface="Arial" panose="020B0604020202020204" pitchFamily="34" charset="0"/>
              </a:rPr>
              <a:t>”</a:t>
            </a:r>
            <a:endParaRPr lang="it-IT" altLang="ja-JP" sz="2400">
              <a:cs typeface="Arial" panose="020B0604020202020204" pitchFamily="34" charset="0"/>
            </a:endParaRPr>
          </a:p>
          <a:p>
            <a:pPr eaLnBrk="1" hangingPunct="1">
              <a:spcBef>
                <a:spcPct val="50000"/>
              </a:spcBef>
              <a:buClr>
                <a:srgbClr val="194B19"/>
              </a:buClr>
            </a:pPr>
            <a:r>
              <a:rPr lang="it-IT" altLang="en-US" sz="2400">
                <a:cs typeface="Arial" panose="020B0604020202020204" pitchFamily="34" charset="0"/>
              </a:rPr>
              <a:t> Nelle molecole dei </a:t>
            </a:r>
            <a:r>
              <a:rPr lang="it-IT" altLang="en-US" sz="2400" b="1">
                <a:cs typeface="Arial" panose="020B0604020202020204" pitchFamily="34" charset="0"/>
              </a:rPr>
              <a:t>diversi amminoacidi </a:t>
            </a:r>
            <a:r>
              <a:rPr lang="it-IT" altLang="en-US" sz="2400">
                <a:cs typeface="Arial" panose="020B0604020202020204" pitchFamily="34" charset="0"/>
              </a:rPr>
              <a:t>si ritrovano </a:t>
            </a:r>
            <a:r>
              <a:rPr lang="it-IT" altLang="en-US" sz="2400" b="1">
                <a:cs typeface="Arial" panose="020B0604020202020204" pitchFamily="34" charset="0"/>
              </a:rPr>
              <a:t>catene laterali diverse</a:t>
            </a:r>
            <a:r>
              <a:rPr lang="it-IT" altLang="en-US" sz="2400">
                <a:cs typeface="Arial" panose="020B0604020202020204" pitchFamily="34" charset="0"/>
              </a:rPr>
              <a:t>, con diverse composizione, dimensioni e proprietà</a:t>
            </a:r>
            <a:r>
              <a:rPr lang="it-IT" altLang="ja-JP" sz="2400">
                <a:cs typeface="Arial" panose="020B0604020202020204" pitchFamily="34" charset="0"/>
              </a:rPr>
              <a:t> chimiche</a:t>
            </a:r>
            <a:endParaRPr lang="el-GR" altLang="en-US" sz="2400">
              <a:cs typeface="Arial" panose="020B0604020202020204" pitchFamily="34" charset="0"/>
            </a:endParaRPr>
          </a:p>
        </p:txBody>
      </p:sp>
      <p:pic>
        <p:nvPicPr>
          <p:cNvPr id="22531" name="Picture 6">
            <a:extLst>
              <a:ext uri="{FF2B5EF4-FFF2-40B4-BE49-F238E27FC236}">
                <a16:creationId xmlns:a16="http://schemas.microsoft.com/office/drawing/2014/main" id="{4717D51E-200F-8847-805F-D82BA25B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umetto 3 1">
            <a:extLst>
              <a:ext uri="{FF2B5EF4-FFF2-40B4-BE49-F238E27FC236}">
                <a16:creationId xmlns:a16="http://schemas.microsoft.com/office/drawing/2014/main" id="{AFD1FBD2-304C-EB4B-B7E3-AB9BCDCA010C}"/>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700" b="1" i="1"/>
              <a:t>Circa 500 aa noti</a:t>
            </a:r>
          </a:p>
          <a:p>
            <a:pPr eaLnBrk="1" hangingPunct="1">
              <a:spcBef>
                <a:spcPct val="0"/>
              </a:spcBef>
            </a:pPr>
            <a:r>
              <a:rPr lang="it-IT" altLang="en-US" sz="1700" b="1" i="1"/>
              <a:t>22 proteinogenici sono L-α-aa</a:t>
            </a:r>
          </a:p>
          <a:p>
            <a:pPr eaLnBrk="1" hangingPunct="1">
              <a:spcBef>
                <a:spcPct val="0"/>
              </a:spcBef>
            </a:pPr>
            <a:r>
              <a:rPr lang="it-IT" altLang="en-US" sz="1700" b="1" i="1"/>
              <a:t>20 aa codificati dal codice genetico</a:t>
            </a:r>
          </a:p>
          <a:p>
            <a:pPr eaLnBrk="1" hangingPunct="1">
              <a:spcBef>
                <a:spcPct val="0"/>
              </a:spcBef>
            </a:pPr>
            <a:r>
              <a:rPr lang="it-IT" altLang="en-US" sz="1700" b="1" i="1"/>
              <a:t>2 “non-canonici” (</a:t>
            </a:r>
            <a:r>
              <a:rPr lang="en-US" altLang="en-US" sz="1700" b="1" i="1"/>
              <a:t>pirrolisina e selenocistena)</a:t>
            </a:r>
          </a:p>
          <a:p>
            <a:pPr eaLnBrk="1" hangingPunct="1">
              <a:spcBef>
                <a:spcPct val="0"/>
              </a:spcBef>
            </a:pPr>
            <a:r>
              <a:rPr lang="en-US" altLang="en-US" sz="1700" b="1" i="1"/>
              <a:t>Dei 20, 9 “</a:t>
            </a:r>
            <a:r>
              <a:rPr lang="en-US" altLang="ja-JP" sz="1700" b="1" i="1"/>
              <a:t>essenziali</a:t>
            </a:r>
            <a:r>
              <a:rPr lang="en-US" altLang="en-US" sz="1700" b="1" i="1"/>
              <a:t>”</a:t>
            </a:r>
            <a:r>
              <a:rPr lang="en-US" altLang="ja-JP" sz="1700" b="1" i="1"/>
              <a:t> per l</a:t>
            </a:r>
            <a:r>
              <a:rPr lang="en-US" altLang="en-US" sz="1700" b="1" i="1"/>
              <a:t>’</a:t>
            </a:r>
            <a:r>
              <a:rPr lang="en-US" altLang="ja-JP" sz="1700" b="1" i="1"/>
              <a:t>uomo</a:t>
            </a:r>
            <a:endParaRPr lang="en-US" altLang="en-US" sz="1700" b="1" i="1"/>
          </a:p>
        </p:txBody>
      </p:sp>
      <p:sp>
        <p:nvSpPr>
          <p:cNvPr id="22533" name="Text Box 2">
            <a:extLst>
              <a:ext uri="{FF2B5EF4-FFF2-40B4-BE49-F238E27FC236}">
                <a16:creationId xmlns:a16="http://schemas.microsoft.com/office/drawing/2014/main" id="{0AD7603C-FC21-0C4F-B31B-D3E2D637E1BF}"/>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LE PROTEINE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1263D4A4-DDB8-4C47-B9A0-234769B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268413"/>
            <a:ext cx="4044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a:extLst>
              <a:ext uri="{FF2B5EF4-FFF2-40B4-BE49-F238E27FC236}">
                <a16:creationId xmlns:a16="http://schemas.microsoft.com/office/drawing/2014/main" id="{5B03EA27-BC28-894F-B487-08AFE0DB9686}"/>
              </a:ext>
            </a:extLst>
          </p:cNvPr>
          <p:cNvSpPr txBox="1">
            <a:spLocks noChangeArrowheads="1"/>
          </p:cNvSpPr>
          <p:nvPr/>
        </p:nvSpPr>
        <p:spPr bwMode="auto">
          <a:xfrm>
            <a:off x="76200" y="908050"/>
            <a:ext cx="5334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a:t>
            </a:r>
            <a:r>
              <a:rPr lang="it-IT" altLang="en-US" sz="2400" b="1"/>
              <a:t> </a:t>
            </a:r>
            <a:r>
              <a:rPr lang="it-IT" altLang="en-US" sz="2400"/>
              <a:t>Nell</a:t>
            </a:r>
            <a:r>
              <a:rPr lang="ja-JP" altLang="it-IT" sz="2400"/>
              <a:t>’</a:t>
            </a:r>
            <a:r>
              <a:rPr lang="it-IT" altLang="ja-JP" sz="2400"/>
              <a:t>RNA lo zucchero pentoso e</a:t>
            </a:r>
            <a:r>
              <a:rPr lang="ja-JP" altLang="it-IT" sz="2400"/>
              <a:t>’</a:t>
            </a:r>
            <a:r>
              <a:rPr lang="it-IT" altLang="ja-JP" sz="2400"/>
              <a:t> il ribosio ed al posto della Timina si ritrova l</a:t>
            </a:r>
            <a:r>
              <a:rPr lang="ja-JP" altLang="it-IT" sz="2400"/>
              <a:t>’</a:t>
            </a:r>
            <a:r>
              <a:rPr lang="it-IT" altLang="ja-JP" sz="2400"/>
              <a:t>Uracile (U)</a:t>
            </a:r>
          </a:p>
          <a:p>
            <a:pPr eaLnBrk="1" hangingPunct="1">
              <a:spcBef>
                <a:spcPct val="50000"/>
              </a:spcBef>
              <a:buClr>
                <a:srgbClr val="FF0066"/>
              </a:buClr>
            </a:pPr>
            <a:r>
              <a:rPr lang="it-IT" altLang="en-US" sz="2400"/>
              <a:t> La principale funzione dell</a:t>
            </a:r>
            <a:r>
              <a:rPr lang="ja-JP" altLang="it-IT" sz="2400"/>
              <a:t>’</a:t>
            </a:r>
            <a:r>
              <a:rPr lang="it-IT" altLang="ja-JP" sz="2400"/>
              <a:t>RNA è di tipo informazionale, e risiede nel trasferimento di informazione dal DNA alle proteine</a:t>
            </a:r>
          </a:p>
          <a:p>
            <a:pPr eaLnBrk="1" hangingPunct="1">
              <a:spcBef>
                <a:spcPct val="50000"/>
              </a:spcBef>
              <a:buClr>
                <a:srgbClr val="FF0066"/>
              </a:buClr>
            </a:pPr>
            <a:r>
              <a:rPr lang="it-IT" altLang="en-US" sz="2400"/>
              <a:t> Molecole di RNA possono ripiegarsi grazie all</a:t>
            </a:r>
            <a:r>
              <a:rPr lang="ja-JP" altLang="it-IT" sz="2400"/>
              <a:t>’</a:t>
            </a:r>
            <a:r>
              <a:rPr lang="it-IT" altLang="ja-JP" sz="2400"/>
              <a:t>appaiamento delle basi complementare ed assumere forme specifiche nello spazio 3D</a:t>
            </a:r>
          </a:p>
          <a:p>
            <a:pPr eaLnBrk="1" hangingPunct="1">
              <a:spcBef>
                <a:spcPct val="50000"/>
              </a:spcBef>
              <a:buClr>
                <a:srgbClr val="FF0066"/>
              </a:buClr>
            </a:pPr>
            <a:r>
              <a:rPr lang="it-IT" altLang="en-US" sz="2400"/>
              <a:t> Esistono RNA con funzione catalitica e con altre funzioni molecolari</a:t>
            </a:r>
          </a:p>
        </p:txBody>
      </p:sp>
      <p:sp>
        <p:nvSpPr>
          <p:cNvPr id="116739" name="Text Box 7">
            <a:extLst>
              <a:ext uri="{FF2B5EF4-FFF2-40B4-BE49-F238E27FC236}">
                <a16:creationId xmlns:a16="http://schemas.microsoft.com/office/drawing/2014/main" id="{358011C3-D840-B343-80AB-37BA0A9A1631}"/>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C54D7D91-74A1-0E46-88AE-76C4DDA3A7B4}"/>
              </a:ext>
            </a:extLst>
          </p:cNvPr>
          <p:cNvSpPr txBox="1">
            <a:spLocks noChangeArrowheads="1"/>
          </p:cNvSpPr>
          <p:nvPr/>
        </p:nvSpPr>
        <p:spPr bwMode="auto">
          <a:xfrm>
            <a:off x="152400" y="914400"/>
            <a:ext cx="88201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Oltre all</a:t>
            </a:r>
            <a:r>
              <a:rPr lang="ja-JP" altLang="it-IT" sz="2400"/>
              <a:t>’</a:t>
            </a:r>
            <a:r>
              <a:rPr lang="it-IT" altLang="ja-JP" sz="2400"/>
              <a:t> </a:t>
            </a:r>
            <a:r>
              <a:rPr lang="it-IT" altLang="ja-JP" sz="2400" b="1"/>
              <a:t>mRNA</a:t>
            </a:r>
            <a:r>
              <a:rPr lang="it-IT" altLang="ja-JP" sz="2400"/>
              <a:t> (RNA messaggero) che contiene l'informazione per la sintesi delle proteine, esistono molti altri tipi di RNA non codificanti (prodotti da geni che non codificano alcuna proteina):</a:t>
            </a:r>
          </a:p>
          <a:p>
            <a:pPr eaLnBrk="1" hangingPunct="1">
              <a:spcBef>
                <a:spcPct val="50000"/>
              </a:spcBef>
              <a:buClr>
                <a:srgbClr val="FF0066"/>
              </a:buClr>
            </a:pPr>
            <a:r>
              <a:rPr lang="it-IT" altLang="en-US" sz="2400"/>
              <a:t>   </a:t>
            </a:r>
            <a:r>
              <a:rPr lang="it-IT" altLang="en-US" sz="2400" b="1"/>
              <a:t> rRNA </a:t>
            </a:r>
            <a:r>
              <a:rPr lang="it-IT" altLang="en-US" sz="2400"/>
              <a:t>(RNA ribosomale), che entra nella struttura dei ribosomi;</a:t>
            </a:r>
          </a:p>
          <a:p>
            <a:pPr eaLnBrk="1" hangingPunct="1">
              <a:spcBef>
                <a:spcPct val="50000"/>
              </a:spcBef>
              <a:buClr>
                <a:srgbClr val="FF0066"/>
              </a:buClr>
            </a:pPr>
            <a:r>
              <a:rPr lang="it-IT" altLang="en-US" sz="2400"/>
              <a:t>    </a:t>
            </a:r>
            <a:r>
              <a:rPr lang="it-IT" altLang="en-US" sz="2400" b="1"/>
              <a:t>tRNA</a:t>
            </a:r>
            <a:r>
              <a:rPr lang="it-IT" altLang="en-US" sz="2400"/>
              <a:t> (RNA transfer) necessario per la traduzione nei ribosomi.</a:t>
            </a:r>
          </a:p>
          <a:p>
            <a:pPr eaLnBrk="1" hangingPunct="1">
              <a:spcBef>
                <a:spcPct val="50000"/>
              </a:spcBef>
              <a:buClr>
                <a:srgbClr val="FF0066"/>
              </a:buClr>
              <a:buFontTx/>
              <a:buNone/>
            </a:pPr>
            <a:r>
              <a:rPr lang="it-IT" altLang="en-US" sz="2400"/>
              <a:t>Altri RNA non coinvolti direttamente nella sintesi proteica:</a:t>
            </a:r>
          </a:p>
          <a:p>
            <a:pPr eaLnBrk="1" hangingPunct="1">
              <a:spcBef>
                <a:spcPct val="50000"/>
              </a:spcBef>
              <a:buClr>
                <a:srgbClr val="FF0066"/>
              </a:buClr>
            </a:pPr>
            <a:r>
              <a:rPr lang="it-IT" altLang="en-US" sz="2400"/>
              <a:t>    </a:t>
            </a:r>
            <a:r>
              <a:rPr lang="it-IT" altLang="en-US" sz="2400" b="1"/>
              <a:t>microRNA</a:t>
            </a:r>
            <a:r>
              <a:rPr lang="it-IT" altLang="en-US" sz="2400"/>
              <a:t>, regolano l</a:t>
            </a:r>
            <a:r>
              <a:rPr lang="ja-JP" altLang="it-IT" sz="2400"/>
              <a:t>’</a:t>
            </a:r>
            <a:r>
              <a:rPr lang="it-IT" altLang="ja-JP" sz="2400"/>
              <a:t>espressione genica;</a:t>
            </a:r>
          </a:p>
          <a:p>
            <a:pPr eaLnBrk="1" hangingPunct="1">
              <a:spcBef>
                <a:spcPct val="50000"/>
              </a:spcBef>
              <a:buClr>
                <a:srgbClr val="FF0066"/>
              </a:buClr>
            </a:pPr>
            <a:r>
              <a:rPr lang="it-IT" altLang="en-US" sz="2400"/>
              <a:t>    </a:t>
            </a:r>
            <a:r>
              <a:rPr lang="it-IT" altLang="en-US" sz="2400" b="1"/>
              <a:t>RNA catalitici</a:t>
            </a:r>
            <a:r>
              <a:rPr lang="it-IT" altLang="en-US" sz="2400"/>
              <a:t>, catalizzano specifiche reazioni biochimiche (ribozimi)</a:t>
            </a:r>
          </a:p>
          <a:p>
            <a:pPr eaLnBrk="1" hangingPunct="1">
              <a:spcBef>
                <a:spcPct val="50000"/>
              </a:spcBef>
              <a:buClr>
                <a:srgbClr val="FF0066"/>
              </a:buClr>
            </a:pPr>
            <a:r>
              <a:rPr lang="it-IT" altLang="en-US" sz="2400"/>
              <a:t>    </a:t>
            </a:r>
            <a:r>
              <a:rPr lang="it-IT" altLang="en-US" sz="2400" b="1"/>
              <a:t>RNA lunghi non codificanti </a:t>
            </a:r>
            <a:r>
              <a:rPr lang="it-IT" altLang="en-US" sz="2400"/>
              <a:t>con diverse funzioni regolatrici</a:t>
            </a:r>
          </a:p>
          <a:p>
            <a:pPr eaLnBrk="1" hangingPunct="1">
              <a:spcBef>
                <a:spcPct val="50000"/>
              </a:spcBef>
              <a:buClr>
                <a:srgbClr val="FF0066"/>
              </a:buClr>
              <a:buFontTx/>
              <a:buNone/>
            </a:pPr>
            <a:endParaRPr lang="it-IT" altLang="en-US" sz="2400"/>
          </a:p>
          <a:p>
            <a:pPr eaLnBrk="1" hangingPunct="1">
              <a:spcBef>
                <a:spcPct val="50000"/>
              </a:spcBef>
              <a:buClr>
                <a:srgbClr val="FF0066"/>
              </a:buClr>
            </a:pPr>
            <a:endParaRPr lang="it-IT" altLang="en-US" sz="2000"/>
          </a:p>
        </p:txBody>
      </p:sp>
      <p:sp>
        <p:nvSpPr>
          <p:cNvPr id="117762" name="Text Box 4">
            <a:extLst>
              <a:ext uri="{FF2B5EF4-FFF2-40B4-BE49-F238E27FC236}">
                <a16:creationId xmlns:a16="http://schemas.microsoft.com/office/drawing/2014/main" id="{81C759CF-9DF1-334E-B0A7-8FFC06589BE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D6FC34DB-ACAE-6146-83F2-806E3408D7F4}"/>
              </a:ext>
            </a:extLst>
          </p:cNvPr>
          <p:cNvSpPr txBox="1">
            <a:spLocks noChangeArrowheads="1"/>
          </p:cNvSpPr>
          <p:nvPr/>
        </p:nvSpPr>
        <p:spPr bwMode="auto">
          <a:xfrm>
            <a:off x="76200" y="685800"/>
            <a:ext cx="9067800" cy="6694488"/>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defRPr/>
            </a:pPr>
            <a:r>
              <a:rPr lang="en-US" altLang="en-US" sz="2200" b="1">
                <a:solidFill>
                  <a:srgbClr val="FF3300"/>
                </a:solidFill>
                <a:effectLst>
                  <a:outerShdw blurRad="38100" dist="38100" dir="2700000" algn="tl">
                    <a:srgbClr val="C0C0C0"/>
                  </a:outerShdw>
                </a:effectLst>
              </a:rPr>
              <a:t>RNA world hypothesis</a:t>
            </a:r>
            <a:r>
              <a:rPr lang="en-US" altLang="en-US" sz="2200">
                <a:solidFill>
                  <a:srgbClr val="FF3300"/>
                </a:solidFill>
              </a:rPr>
              <a:t>:  l’RNA sarebbe stata la prima molecola informazionale</a:t>
            </a:r>
            <a:endParaRPr lang="en-GB" altLang="en-US" sz="2200">
              <a:solidFill>
                <a:srgbClr val="FF3300"/>
              </a:solidFill>
            </a:endParaRPr>
          </a:p>
          <a:p>
            <a:pPr eaLnBrk="1" hangingPunct="1">
              <a:spcBef>
                <a:spcPct val="50000"/>
              </a:spcBef>
              <a:buClr>
                <a:srgbClr val="FF0066"/>
              </a:buClr>
              <a:buFontTx/>
              <a:buNone/>
              <a:defRPr/>
            </a:pPr>
            <a:r>
              <a:rPr lang="en-GB" altLang="en-US" sz="2200">
                <a:solidFill>
                  <a:srgbClr val="0000FF"/>
                </a:solidFill>
              </a:rPr>
              <a:t>Infatti, attualmente:</a:t>
            </a:r>
          </a:p>
          <a:p>
            <a:pPr eaLnBrk="1" hangingPunct="1">
              <a:spcBef>
                <a:spcPct val="50000"/>
              </a:spcBef>
              <a:buClr>
                <a:srgbClr val="FF0066"/>
              </a:buClr>
              <a:defRPr/>
            </a:pPr>
            <a:r>
              <a:rPr lang="en-GB" altLang="en-US" sz="2200">
                <a:solidFill>
                  <a:srgbClr val="0000FF"/>
                </a:solidFill>
              </a:rPr>
              <a:t> la sintesi proteica richiede DNA ed RNA</a:t>
            </a:r>
          </a:p>
          <a:p>
            <a:pPr eaLnBrk="1" hangingPunct="1">
              <a:spcBef>
                <a:spcPct val="50000"/>
              </a:spcBef>
              <a:buClr>
                <a:srgbClr val="FF0066"/>
              </a:buClr>
              <a:defRPr/>
            </a:pPr>
            <a:r>
              <a:rPr lang="en-GB" altLang="en-US" sz="2200">
                <a:solidFill>
                  <a:srgbClr val="0000FF"/>
                </a:solidFill>
              </a:rPr>
              <a:t> la sintesi degli acidi nucleici richiede l’intervento di proteine come enzimi</a:t>
            </a:r>
          </a:p>
          <a:p>
            <a:pPr eaLnBrk="1" hangingPunct="1">
              <a:spcBef>
                <a:spcPct val="50000"/>
              </a:spcBef>
              <a:buClr>
                <a:srgbClr val="FF0066"/>
              </a:buClr>
              <a:buFontTx/>
              <a:buNone/>
              <a:defRPr/>
            </a:pPr>
            <a:r>
              <a:rPr lang="it-IT" altLang="en-US" sz="2200">
                <a:solidFill>
                  <a:srgbClr val="0000FF"/>
                </a:solidFill>
                <a:sym typeface="Wingdings" pitchFamily="2" charset="2"/>
              </a:rPr>
              <a:t></a:t>
            </a:r>
            <a:r>
              <a:rPr lang="en-GB" altLang="en-US" sz="2200">
                <a:solidFill>
                  <a:srgbClr val="0000FF"/>
                </a:solidFill>
              </a:rPr>
              <a:t>Sono dunque comparse prima le proteine o gli acidi nucleici?</a:t>
            </a:r>
          </a:p>
          <a:p>
            <a:pPr eaLnBrk="1" hangingPunct="1">
              <a:spcBef>
                <a:spcPct val="50000"/>
              </a:spcBef>
              <a:buClr>
                <a:srgbClr val="FF0066"/>
              </a:buClr>
              <a:buFontTx/>
              <a:buNone/>
              <a:defRPr/>
            </a:pPr>
            <a:r>
              <a:rPr lang="en-GB" altLang="en-US" sz="2200"/>
              <a:t>La scoperta che alcune molecole di RNA possono avere funzione catalitica ha permesso di proporre una risposta: </a:t>
            </a:r>
            <a:r>
              <a:rPr lang="en-GB" altLang="en-US" sz="2200">
                <a:solidFill>
                  <a:srgbClr val="FF3300"/>
                </a:solidFill>
              </a:rPr>
              <a:t>le forme primordiali di vita utilizzavano l’RNA sia come molecola informazionale sia catalitica</a:t>
            </a:r>
          </a:p>
          <a:p>
            <a:pPr eaLnBrk="1" hangingPunct="1">
              <a:spcBef>
                <a:spcPct val="50000"/>
              </a:spcBef>
              <a:buClr>
                <a:srgbClr val="FF0066"/>
              </a:buClr>
              <a:buFontTx/>
              <a:buNone/>
              <a:defRPr/>
            </a:pPr>
            <a:r>
              <a:rPr lang="en-GB" altLang="en-US" sz="2200"/>
              <a:t>Diverse prove ottenute in laboratorio supportano questa ipotesi:</a:t>
            </a:r>
          </a:p>
          <a:p>
            <a:pPr eaLnBrk="1" hangingPunct="1">
              <a:spcBef>
                <a:spcPct val="50000"/>
              </a:spcBef>
              <a:buClr>
                <a:srgbClr val="FF0066"/>
              </a:buClr>
              <a:defRPr/>
            </a:pPr>
            <a:r>
              <a:rPr lang="it-IT" altLang="en-US" sz="2200"/>
              <a:t> RNA autoreplicantesi;</a:t>
            </a:r>
          </a:p>
          <a:p>
            <a:pPr eaLnBrk="1" hangingPunct="1">
              <a:spcBef>
                <a:spcPct val="50000"/>
              </a:spcBef>
              <a:buClr>
                <a:srgbClr val="FF0066"/>
              </a:buClr>
              <a:defRPr/>
            </a:pPr>
            <a:r>
              <a:rPr lang="it-IT" altLang="en-US" sz="2200"/>
              <a:t> i legami peptidici vengono sintetizzati grazie all’attività catalitica di un ribozima;</a:t>
            </a:r>
          </a:p>
          <a:p>
            <a:pPr eaLnBrk="1" hangingPunct="1">
              <a:spcBef>
                <a:spcPct val="50000"/>
              </a:spcBef>
              <a:buClr>
                <a:srgbClr val="FF0066"/>
              </a:buClr>
              <a:defRPr/>
            </a:pPr>
            <a:r>
              <a:rPr lang="it-IT" altLang="en-US" sz="2200"/>
              <a:t> trascrittasi inversa produce DNA da RNA.</a:t>
            </a:r>
          </a:p>
        </p:txBody>
      </p:sp>
      <p:sp>
        <p:nvSpPr>
          <p:cNvPr id="118786" name="Text Box 3">
            <a:extLst>
              <a:ext uri="{FF2B5EF4-FFF2-40B4-BE49-F238E27FC236}">
                <a16:creationId xmlns:a16="http://schemas.microsoft.com/office/drawing/2014/main" id="{B3ED1982-9D5A-0246-8BB2-7DCEE9DF400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magine 1">
            <a:extLst>
              <a:ext uri="{FF2B5EF4-FFF2-40B4-BE49-F238E27FC236}">
                <a16:creationId xmlns:a16="http://schemas.microsoft.com/office/drawing/2014/main" id="{06C9C037-BFF0-D941-B505-86AFA472D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908050"/>
            <a:ext cx="5892800" cy="3810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9810" name="Rettangolo 2">
            <a:extLst>
              <a:ext uri="{FF2B5EF4-FFF2-40B4-BE49-F238E27FC236}">
                <a16:creationId xmlns:a16="http://schemas.microsoft.com/office/drawing/2014/main" id="{71A78961-0B87-D249-B277-E182CFF8CEA1}"/>
              </a:ext>
            </a:extLst>
          </p:cNvPr>
          <p:cNvSpPr>
            <a:spLocks noChangeArrowheads="1"/>
          </p:cNvSpPr>
          <p:nvPr/>
        </p:nvSpPr>
        <p:spPr bwMode="auto">
          <a:xfrm>
            <a:off x="250825" y="4770438"/>
            <a:ext cx="8713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2400"/>
              <a:t>Turnover cycle of RNA cleavage by a hammerhead ribozyme. Binding of the enzyme and substrate results in the catalytically active structure. After cleavage, the two product strands dissociate and the ribozyme strand can go into the next cycle.</a:t>
            </a:r>
            <a:endParaRPr lang="it-IT" altLang="en-US" sz="2400"/>
          </a:p>
        </p:txBody>
      </p:sp>
      <p:pic>
        <p:nvPicPr>
          <p:cNvPr id="119811" name="Immagine 3">
            <a:extLst>
              <a:ext uri="{FF2B5EF4-FFF2-40B4-BE49-F238E27FC236}">
                <a16:creationId xmlns:a16="http://schemas.microsoft.com/office/drawing/2014/main" id="{7BAA9BB5-4D4D-E245-94F9-97E01C7A6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5888"/>
            <a:ext cx="3038475" cy="23764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438697</TotalTime>
  <Words>4606</Words>
  <Application>Microsoft Macintosh PowerPoint</Application>
  <PresentationFormat>On-screen Show (4:3)</PresentationFormat>
  <Paragraphs>785</Paragraphs>
  <Slides>93</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8" baseType="lpstr">
      <vt:lpstr>ＭＳ Ｐゴシック</vt:lpstr>
      <vt:lpstr>Arial</vt:lpstr>
      <vt:lpstr>Wingdings</vt:lpstr>
      <vt:lpstr>Struttura predefinita</vt:lpstr>
      <vt:lpstr>CorelDRAW</vt:lpstr>
      <vt:lpstr>  Laurea Triennale in Ottica e Optometria  CORSO DI BIOLOGIA  Prof. Stefania Bortoluzzi  40 ore di lezione frontale 16 ore di esercitazione  Aula P2B Paolotti Mercoledì e Giovedì 10:30-12:15  </vt:lpstr>
      <vt:lpstr>PowerPoint Presentation</vt:lpstr>
      <vt:lpstr>Costituzione dei viventi</vt:lpstr>
      <vt:lpstr>H2O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 grassi Omega 3 ed Omega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 S</dc:creator>
  <cp:keywords/>
  <dc:description/>
  <cp:lastModifiedBy>Microsoft Office User</cp:lastModifiedBy>
  <cp:revision>216</cp:revision>
  <cp:lastPrinted>1601-01-01T00:00:00Z</cp:lastPrinted>
  <dcterms:created xsi:type="dcterms:W3CDTF">2012-10-03T07:22:19Z</dcterms:created>
  <dcterms:modified xsi:type="dcterms:W3CDTF">2021-09-30T08:40:17Z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