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9"/>
  </p:notesMasterIdLst>
  <p:sldIdLst>
    <p:sldId id="256" r:id="rId2"/>
    <p:sldId id="265" r:id="rId3"/>
    <p:sldId id="257" r:id="rId4"/>
    <p:sldId id="258" r:id="rId5"/>
    <p:sldId id="259" r:id="rId6"/>
    <p:sldId id="260" r:id="rId7"/>
    <p:sldId id="261" r:id="rId8"/>
    <p:sldId id="262" r:id="rId9"/>
    <p:sldId id="264" r:id="rId10"/>
    <p:sldId id="446" r:id="rId11"/>
    <p:sldId id="431" r:id="rId12"/>
    <p:sldId id="356" r:id="rId13"/>
    <p:sldId id="274" r:id="rId14"/>
    <p:sldId id="275" r:id="rId15"/>
    <p:sldId id="276" r:id="rId16"/>
    <p:sldId id="278" r:id="rId17"/>
    <p:sldId id="447" r:id="rId18"/>
    <p:sldId id="280" r:id="rId19"/>
    <p:sldId id="454" r:id="rId20"/>
    <p:sldId id="464" r:id="rId21"/>
    <p:sldId id="455" r:id="rId22"/>
    <p:sldId id="449" r:id="rId23"/>
    <p:sldId id="282" r:id="rId24"/>
    <p:sldId id="283" r:id="rId25"/>
    <p:sldId id="438" r:id="rId26"/>
    <p:sldId id="359" r:id="rId27"/>
    <p:sldId id="437" r:id="rId28"/>
    <p:sldId id="440" r:id="rId29"/>
    <p:sldId id="361" r:id="rId30"/>
    <p:sldId id="366" r:id="rId31"/>
    <p:sldId id="284" r:id="rId32"/>
    <p:sldId id="444" r:id="rId33"/>
    <p:sldId id="445" r:id="rId34"/>
    <p:sldId id="441" r:id="rId35"/>
    <p:sldId id="362" r:id="rId36"/>
    <p:sldId id="363" r:id="rId37"/>
    <p:sldId id="365" r:id="rId38"/>
    <p:sldId id="367" r:id="rId39"/>
    <p:sldId id="371" r:id="rId40"/>
    <p:sldId id="372" r:id="rId41"/>
    <p:sldId id="456" r:id="rId42"/>
    <p:sldId id="373" r:id="rId43"/>
    <p:sldId id="368" r:id="rId44"/>
    <p:sldId id="434" r:id="rId45"/>
    <p:sldId id="457" r:id="rId46"/>
    <p:sldId id="369" r:id="rId47"/>
    <p:sldId id="379" r:id="rId48"/>
    <p:sldId id="378" r:id="rId49"/>
    <p:sldId id="364" r:id="rId50"/>
    <p:sldId id="374" r:id="rId51"/>
    <p:sldId id="375" r:id="rId52"/>
    <p:sldId id="297" r:id="rId53"/>
    <p:sldId id="298" r:id="rId54"/>
    <p:sldId id="299" r:id="rId55"/>
    <p:sldId id="442" r:id="rId56"/>
    <p:sldId id="458" r:id="rId57"/>
    <p:sldId id="380" r:id="rId58"/>
    <p:sldId id="381" r:id="rId59"/>
    <p:sldId id="459" r:id="rId60"/>
    <p:sldId id="435" r:id="rId61"/>
    <p:sldId id="309" r:id="rId62"/>
    <p:sldId id="452" r:id="rId63"/>
    <p:sldId id="460" r:id="rId64"/>
    <p:sldId id="310" r:id="rId65"/>
    <p:sldId id="450" r:id="rId66"/>
    <p:sldId id="461" r:id="rId67"/>
    <p:sldId id="308" r:id="rId68"/>
    <p:sldId id="465" r:id="rId69"/>
    <p:sldId id="406" r:id="rId70"/>
    <p:sldId id="418" r:id="rId71"/>
    <p:sldId id="419" r:id="rId72"/>
    <p:sldId id="421" r:id="rId73"/>
    <p:sldId id="420" r:id="rId74"/>
    <p:sldId id="409" r:id="rId75"/>
    <p:sldId id="422" r:id="rId76"/>
    <p:sldId id="424" r:id="rId77"/>
    <p:sldId id="423" r:id="rId78"/>
    <p:sldId id="425" r:id="rId79"/>
    <p:sldId id="401" r:id="rId80"/>
    <p:sldId id="462" r:id="rId81"/>
    <p:sldId id="400" r:id="rId82"/>
    <p:sldId id="402" r:id="rId83"/>
    <p:sldId id="403" r:id="rId84"/>
    <p:sldId id="386" r:id="rId85"/>
    <p:sldId id="387" r:id="rId86"/>
    <p:sldId id="388" r:id="rId87"/>
    <p:sldId id="389" r:id="rId88"/>
    <p:sldId id="390" r:id="rId89"/>
    <p:sldId id="391" r:id="rId90"/>
    <p:sldId id="392" r:id="rId91"/>
    <p:sldId id="393" r:id="rId92"/>
    <p:sldId id="394" r:id="rId93"/>
    <p:sldId id="395" r:id="rId94"/>
    <p:sldId id="396" r:id="rId95"/>
    <p:sldId id="397" r:id="rId96"/>
    <p:sldId id="398" r:id="rId97"/>
    <p:sldId id="399" r:id="rId98"/>
    <p:sldId id="404" r:id="rId99"/>
    <p:sldId id="405" r:id="rId100"/>
    <p:sldId id="430" r:id="rId101"/>
    <p:sldId id="427" r:id="rId102"/>
    <p:sldId id="426" r:id="rId103"/>
    <p:sldId id="428" r:id="rId104"/>
    <p:sldId id="429" r:id="rId105"/>
    <p:sldId id="466" r:id="rId106"/>
    <p:sldId id="468" r:id="rId107"/>
    <p:sldId id="467" r:id="rId108"/>
  </p:sldIdLst>
  <p:sldSz cx="9144000" cy="6858000" type="screen4x3"/>
  <p:notesSz cx="6858000" cy="9144000"/>
  <p:defaultTextStyle>
    <a:defPPr>
      <a:defRPr lang="it-IT"/>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86"/>
    <p:restoredTop sz="93975"/>
  </p:normalViewPr>
  <p:slideViewPr>
    <p:cSldViewPr snapToGrid="0" snapToObjects="1">
      <p:cViewPr varScale="1">
        <p:scale>
          <a:sx n="210" d="100"/>
          <a:sy n="210" d="100"/>
        </p:scale>
        <p:origin x="2248" y="176"/>
      </p:cViewPr>
      <p:guideLst>
        <p:guide orient="horz" pos="2160"/>
        <p:guide pos="2880"/>
      </p:guideLst>
    </p:cSldViewPr>
  </p:slideViewPr>
  <p:notesTextViewPr>
    <p:cViewPr>
      <p:scale>
        <a:sx n="100" d="100"/>
        <a:sy n="100" d="100"/>
      </p:scale>
      <p:origin x="0" y="0"/>
    </p:cViewPr>
  </p:notesTextViewPr>
  <p:sorterViewPr>
    <p:cViewPr>
      <p:scale>
        <a:sx n="132" d="100"/>
        <a:sy n="132" d="100"/>
      </p:scale>
      <p:origin x="0" y="248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3BA85FA4-14E7-CB4F-A7D9-2F19CABE437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it-IT"/>
          </a:p>
        </p:txBody>
      </p:sp>
      <p:sp>
        <p:nvSpPr>
          <p:cNvPr id="3" name="Segnaposto data 2">
            <a:extLst>
              <a:ext uri="{FF2B5EF4-FFF2-40B4-BE49-F238E27FC236}">
                <a16:creationId xmlns:a16="http://schemas.microsoft.com/office/drawing/2014/main" id="{D4BB7C90-C4C9-604C-B92B-6773164A8A3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1BD3CFBF-03C5-E848-A39A-27FB6F84D5A3}" type="datetimeFigureOut">
              <a:rPr lang="it-IT" altLang="en-US"/>
              <a:pPr>
                <a:defRPr/>
              </a:pPr>
              <a:t>08/11/21</a:t>
            </a:fld>
            <a:endParaRPr lang="it-IT" altLang="en-US"/>
          </a:p>
        </p:txBody>
      </p:sp>
      <p:sp>
        <p:nvSpPr>
          <p:cNvPr id="4" name="Segnaposto immagine diapositiva 3">
            <a:extLst>
              <a:ext uri="{FF2B5EF4-FFF2-40B4-BE49-F238E27FC236}">
                <a16:creationId xmlns:a16="http://schemas.microsoft.com/office/drawing/2014/main" id="{768B54FE-EBFA-0E49-8E7F-C30554030BF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490AEDAA-B6B3-C142-A224-C95BBE5F60F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DC0DE198-8989-4F46-B415-1ABF64C2BCF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it-IT"/>
          </a:p>
        </p:txBody>
      </p:sp>
      <p:sp>
        <p:nvSpPr>
          <p:cNvPr id="7" name="Segnaposto numero diapositiva 6">
            <a:extLst>
              <a:ext uri="{FF2B5EF4-FFF2-40B4-BE49-F238E27FC236}">
                <a16:creationId xmlns:a16="http://schemas.microsoft.com/office/drawing/2014/main" id="{4AFD7B14-1ACE-7C44-9923-08DCC7C3C08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0A1FF4D-F66C-F243-984B-69A80E6165FF}" type="slidenum">
              <a:rPr lang="it-IT" altLang="en-US"/>
              <a:pPr>
                <a:defRPr/>
              </a:pPr>
              <a:t>‹#›</a:t>
            </a:fld>
            <a:endParaRPr lang="it-IT" altLang="en-US"/>
          </a:p>
        </p:txBody>
      </p:sp>
    </p:spTree>
    <p:extLst>
      <p:ext uri="{BB962C8B-B14F-4D97-AF65-F5344CB8AC3E}">
        <p14:creationId xmlns:p14="http://schemas.microsoft.com/office/powerpoint/2010/main" val="198899530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it.wikipedia.org/wiki/Numero_di_solvatazione"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it.wikipedia.org/wiki/Numero_di_solvatazione"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egnaposto immagine diapositiva 1">
            <a:extLst>
              <a:ext uri="{FF2B5EF4-FFF2-40B4-BE49-F238E27FC236}">
                <a16:creationId xmlns:a16="http://schemas.microsoft.com/office/drawing/2014/main" id="{1C6D5A3C-DA4D-B049-A07B-95A0565BF2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4578" name="Segnaposto note 2">
            <a:extLst>
              <a:ext uri="{FF2B5EF4-FFF2-40B4-BE49-F238E27FC236}">
                <a16:creationId xmlns:a16="http://schemas.microsoft.com/office/drawing/2014/main" id="{0AF33055-C626-094C-AA2A-BBC4ACF9BEBA}"/>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Interazione tra dipoli permanenti Coinvolto H legato a elemento elettronegativo che attrae elettroni di valenza</a:t>
            </a:r>
          </a:p>
          <a:p>
            <a:pPr eaLnBrk="1" hangingPunct="1">
              <a:spcBef>
                <a:spcPct val="0"/>
              </a:spcBef>
            </a:pPr>
            <a:r>
              <a:rPr lang="it-IT" altLang="en-US">
                <a:latin typeface="Arial" panose="020B0604020202020204" pitchFamily="34" charset="0"/>
                <a:ea typeface="ＭＳ Ｐゴシック" panose="020B0600070205080204" pitchFamily="34" charset="-128"/>
              </a:rPr>
              <a:t>WdW inerazionindeboli dovte a distribuzioni disomogenees di carica</a:t>
            </a:r>
          </a:p>
          <a:p>
            <a:pPr eaLnBrk="1" hangingPunct="1">
              <a:spcBef>
                <a:spcPct val="0"/>
              </a:spcBef>
            </a:pPr>
            <a:endParaRPr lang="it-IT" altLang="en-US">
              <a:latin typeface="Arial" panose="020B0604020202020204" pitchFamily="34" charset="0"/>
              <a:ea typeface="ＭＳ Ｐゴシック" panose="020B0600070205080204" pitchFamily="34" charset="-128"/>
            </a:endParaRPr>
          </a:p>
        </p:txBody>
      </p:sp>
      <p:sp>
        <p:nvSpPr>
          <p:cNvPr id="24579" name="Segnaposto numero diapositiva 3">
            <a:extLst>
              <a:ext uri="{FF2B5EF4-FFF2-40B4-BE49-F238E27FC236}">
                <a16:creationId xmlns:a16="http://schemas.microsoft.com/office/drawing/2014/main" id="{5B42D13F-5A63-2843-866A-FF1243242854}"/>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E519A0D-778D-4941-8556-AA5F1359EF17}" type="slidenum">
              <a:rPr lang="it-IT" altLang="en-US">
                <a:latin typeface="Arial" panose="020B0604020202020204" pitchFamily="34" charset="0"/>
              </a:rPr>
              <a:pPr>
                <a:spcBef>
                  <a:spcPct val="0"/>
                </a:spcBef>
              </a:pPr>
              <a:t>10</a:t>
            </a:fld>
            <a:endParaRPr lang="it-IT"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egnaposto immagine diapositiva 1">
            <a:extLst>
              <a:ext uri="{FF2B5EF4-FFF2-40B4-BE49-F238E27FC236}">
                <a16:creationId xmlns:a16="http://schemas.microsoft.com/office/drawing/2014/main" id="{A4CC52DA-1494-514B-9D4A-E068474459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5778" name="Segnaposto note 2">
            <a:extLst>
              <a:ext uri="{FF2B5EF4-FFF2-40B4-BE49-F238E27FC236}">
                <a16:creationId xmlns:a16="http://schemas.microsoft.com/office/drawing/2014/main" id="{E94E3089-ACD0-A447-92F6-8A4E2B3F6969}"/>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75779" name="Segnaposto numero diapositiva 3">
            <a:extLst>
              <a:ext uri="{FF2B5EF4-FFF2-40B4-BE49-F238E27FC236}">
                <a16:creationId xmlns:a16="http://schemas.microsoft.com/office/drawing/2014/main" id="{7DFAFF48-3520-B641-AFC3-DC5FB87DD334}"/>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9C67B28-C18A-7F40-9D4F-D14AA29B6943}" type="slidenum">
              <a:rPr lang="it-IT" altLang="en-US"/>
              <a:pPr>
                <a:spcBef>
                  <a:spcPct val="0"/>
                </a:spcBef>
              </a:pPr>
              <a:t>52</a:t>
            </a:fld>
            <a:endParaRPr lang="it-IT"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70F25E3B-C726-4F49-A4F4-2F681F07EC2D}"/>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ABD0D54-A95E-A84C-9E28-1B6898BA0B40}" type="slidenum">
              <a:rPr lang="it-IT" altLang="en-US">
                <a:cs typeface="Arial" panose="020B0604020202020204" pitchFamily="34" charset="0"/>
              </a:rPr>
              <a:pPr>
                <a:spcBef>
                  <a:spcPct val="0"/>
                </a:spcBef>
              </a:pPr>
              <a:t>54</a:t>
            </a:fld>
            <a:endParaRPr lang="it-IT" altLang="en-US">
              <a:cs typeface="Arial" panose="020B0604020202020204" pitchFamily="34" charset="0"/>
            </a:endParaRPr>
          </a:p>
        </p:txBody>
      </p:sp>
      <p:sp>
        <p:nvSpPr>
          <p:cNvPr id="78850" name="Rectangle 2">
            <a:extLst>
              <a:ext uri="{FF2B5EF4-FFF2-40B4-BE49-F238E27FC236}">
                <a16:creationId xmlns:a16="http://schemas.microsoft.com/office/drawing/2014/main" id="{87E6739E-0712-324E-9E3C-6804B4F5DA64}"/>
              </a:ext>
            </a:extLst>
          </p:cNvPr>
          <p:cNvSpPr>
            <a:spLocks noChangeArrowheads="1"/>
          </p:cNvSpPr>
          <p:nvPr/>
        </p:nvSpPr>
        <p:spPr bwMode="auto">
          <a:xfrm>
            <a:off x="4164013" y="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78851" name="Rectangle 3">
            <a:extLst>
              <a:ext uri="{FF2B5EF4-FFF2-40B4-BE49-F238E27FC236}">
                <a16:creationId xmlns:a16="http://schemas.microsoft.com/office/drawing/2014/main" id="{2D8F3CD9-B675-6948-8762-7B0BDCF039E9}"/>
              </a:ext>
            </a:extLst>
          </p:cNvPr>
          <p:cNvSpPr>
            <a:spLocks noChangeArrowheads="1"/>
          </p:cNvSpPr>
          <p:nvPr/>
        </p:nvSpPr>
        <p:spPr bwMode="auto">
          <a:xfrm>
            <a:off x="4164013" y="868680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5250" tIns="47625" rIns="95250" bIns="47625" anchor="b"/>
          <a:lstStyle>
            <a:lvl1pPr defTabSz="95091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5091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a:spcBef>
                <a:spcPct val="0"/>
              </a:spcBef>
            </a:pPr>
            <a:r>
              <a:rPr lang="en-US" altLang="en-US"/>
              <a:t>31</a:t>
            </a:r>
          </a:p>
        </p:txBody>
      </p:sp>
      <p:sp>
        <p:nvSpPr>
          <p:cNvPr id="78852" name="Rectangle 4">
            <a:extLst>
              <a:ext uri="{FF2B5EF4-FFF2-40B4-BE49-F238E27FC236}">
                <a16:creationId xmlns:a16="http://schemas.microsoft.com/office/drawing/2014/main" id="{4844D144-61CC-E54A-A75D-2BDB4AF20C62}"/>
              </a:ext>
            </a:extLst>
          </p:cNvPr>
          <p:cNvSpPr>
            <a:spLocks noChangeArrowheads="1"/>
          </p:cNvSpPr>
          <p:nvPr/>
        </p:nvSpPr>
        <p:spPr bwMode="auto">
          <a:xfrm>
            <a:off x="0" y="868680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78853" name="Rectangle 5">
            <a:extLst>
              <a:ext uri="{FF2B5EF4-FFF2-40B4-BE49-F238E27FC236}">
                <a16:creationId xmlns:a16="http://schemas.microsoft.com/office/drawing/2014/main" id="{F917AB93-C682-484D-817F-4B47C0561B55}"/>
              </a:ext>
            </a:extLst>
          </p:cNvPr>
          <p:cNvSpPr>
            <a:spLocks noChangeArrowheads="1"/>
          </p:cNvSpPr>
          <p:nvPr/>
        </p:nvSpPr>
        <p:spPr bwMode="auto">
          <a:xfrm>
            <a:off x="0" y="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78854" name="Rectangle 6">
            <a:extLst>
              <a:ext uri="{FF2B5EF4-FFF2-40B4-BE49-F238E27FC236}">
                <a16:creationId xmlns:a16="http://schemas.microsoft.com/office/drawing/2014/main" id="{8AE0B475-FFD9-EC4B-A08E-51E9D9A82A99}"/>
              </a:ext>
            </a:extLst>
          </p:cNvPr>
          <p:cNvSpPr>
            <a:spLocks noGrp="1" noRot="1" noChangeAspect="1" noChangeArrowheads="1" noTextEdit="1"/>
          </p:cNvSpPr>
          <p:nvPr>
            <p:ph type="sldImg"/>
          </p:nvPr>
        </p:nvSpPr>
        <p:spPr bwMode="auto">
          <a:xfrm>
            <a:off x="1300163" y="803275"/>
            <a:ext cx="4257675" cy="3194050"/>
          </a:xfrm>
          <a:solidFill>
            <a:srgbClr val="FFFFFF"/>
          </a:solidFill>
          <a:ln cap="flat">
            <a:solidFill>
              <a:srgbClr val="000000"/>
            </a:solidFill>
            <a:miter lim="800000"/>
            <a:headEnd/>
            <a:tailEnd/>
          </a:ln>
        </p:spPr>
      </p:sp>
      <p:sp>
        <p:nvSpPr>
          <p:cNvPr id="78855" name="Rectangle 7">
            <a:extLst>
              <a:ext uri="{FF2B5EF4-FFF2-40B4-BE49-F238E27FC236}">
                <a16:creationId xmlns:a16="http://schemas.microsoft.com/office/drawing/2014/main" id="{6F114336-5A7B-7443-ACAB-71882D30B7AB}"/>
              </a:ext>
            </a:extLst>
          </p:cNvPr>
          <p:cNvSpPr>
            <a:spLocks noGrp="1" noChangeArrowheads="1"/>
          </p:cNvSpPr>
          <p:nvPr>
            <p:ph type="body" idx="1"/>
          </p:nvPr>
        </p:nvSpPr>
        <p:spPr bwMode="auto">
          <a:xfrm>
            <a:off x="979488" y="4343400"/>
            <a:ext cx="5387975"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5250" tIns="47625" rIns="95250" bIns="47625" numCol="1" anchor="t" anchorCtr="0" compatLnSpc="1">
            <a:prstTxWarp prst="textNoShape">
              <a:avLst/>
            </a:prstTxWarp>
          </a:bodyPr>
          <a:lstStyle/>
          <a:p>
            <a:pPr defTabSz="950913"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C6A5CA5C-6E98-514D-BCF9-61BCC5AE18F5}"/>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A9566CB-EAC7-8B43-909F-D03AAF9E0501}" type="slidenum">
              <a:rPr lang="it-IT" altLang="en-US">
                <a:cs typeface="Arial" panose="020B0604020202020204" pitchFamily="34" charset="0"/>
              </a:rPr>
              <a:pPr>
                <a:spcBef>
                  <a:spcPct val="0"/>
                </a:spcBef>
              </a:pPr>
              <a:t>55</a:t>
            </a:fld>
            <a:endParaRPr lang="it-IT" altLang="en-US">
              <a:cs typeface="Arial" panose="020B0604020202020204" pitchFamily="34" charset="0"/>
            </a:endParaRPr>
          </a:p>
        </p:txBody>
      </p:sp>
      <p:sp>
        <p:nvSpPr>
          <p:cNvPr id="80898" name="Rectangle 2">
            <a:extLst>
              <a:ext uri="{FF2B5EF4-FFF2-40B4-BE49-F238E27FC236}">
                <a16:creationId xmlns:a16="http://schemas.microsoft.com/office/drawing/2014/main" id="{EC33A2F1-7E79-3545-9539-2A0105F861A3}"/>
              </a:ext>
            </a:extLst>
          </p:cNvPr>
          <p:cNvSpPr>
            <a:spLocks noChangeArrowheads="1"/>
          </p:cNvSpPr>
          <p:nvPr/>
        </p:nvSpPr>
        <p:spPr bwMode="auto">
          <a:xfrm>
            <a:off x="4164013" y="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0899" name="Rectangle 3">
            <a:extLst>
              <a:ext uri="{FF2B5EF4-FFF2-40B4-BE49-F238E27FC236}">
                <a16:creationId xmlns:a16="http://schemas.microsoft.com/office/drawing/2014/main" id="{DDE9ACCE-BF02-7D42-A05F-420DC00791C5}"/>
              </a:ext>
            </a:extLst>
          </p:cNvPr>
          <p:cNvSpPr>
            <a:spLocks noChangeArrowheads="1"/>
          </p:cNvSpPr>
          <p:nvPr/>
        </p:nvSpPr>
        <p:spPr bwMode="auto">
          <a:xfrm>
            <a:off x="4164013" y="868680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5250" tIns="47625" rIns="95250" bIns="47625" anchor="b"/>
          <a:lstStyle>
            <a:lvl1pPr defTabSz="95091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5091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a:spcBef>
                <a:spcPct val="0"/>
              </a:spcBef>
            </a:pPr>
            <a:r>
              <a:rPr lang="en-US" altLang="en-US"/>
              <a:t>31</a:t>
            </a:r>
          </a:p>
        </p:txBody>
      </p:sp>
      <p:sp>
        <p:nvSpPr>
          <p:cNvPr id="80900" name="Rectangle 4">
            <a:extLst>
              <a:ext uri="{FF2B5EF4-FFF2-40B4-BE49-F238E27FC236}">
                <a16:creationId xmlns:a16="http://schemas.microsoft.com/office/drawing/2014/main" id="{1039BBB1-BC25-9446-9367-21886109F60E}"/>
              </a:ext>
            </a:extLst>
          </p:cNvPr>
          <p:cNvSpPr>
            <a:spLocks noChangeArrowheads="1"/>
          </p:cNvSpPr>
          <p:nvPr/>
        </p:nvSpPr>
        <p:spPr bwMode="auto">
          <a:xfrm>
            <a:off x="0" y="868680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0901" name="Rectangle 5">
            <a:extLst>
              <a:ext uri="{FF2B5EF4-FFF2-40B4-BE49-F238E27FC236}">
                <a16:creationId xmlns:a16="http://schemas.microsoft.com/office/drawing/2014/main" id="{478CF8B1-CDF5-564C-829C-BB9DC589B1A7}"/>
              </a:ext>
            </a:extLst>
          </p:cNvPr>
          <p:cNvSpPr>
            <a:spLocks noChangeArrowheads="1"/>
          </p:cNvSpPr>
          <p:nvPr/>
        </p:nvSpPr>
        <p:spPr bwMode="auto">
          <a:xfrm>
            <a:off x="0" y="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0902" name="Rectangle 6">
            <a:extLst>
              <a:ext uri="{FF2B5EF4-FFF2-40B4-BE49-F238E27FC236}">
                <a16:creationId xmlns:a16="http://schemas.microsoft.com/office/drawing/2014/main" id="{8724B9F0-8559-6446-B191-A59477997D37}"/>
              </a:ext>
            </a:extLst>
          </p:cNvPr>
          <p:cNvSpPr>
            <a:spLocks noGrp="1" noRot="1" noChangeAspect="1" noChangeArrowheads="1" noTextEdit="1"/>
          </p:cNvSpPr>
          <p:nvPr>
            <p:ph type="sldImg"/>
          </p:nvPr>
        </p:nvSpPr>
        <p:spPr bwMode="auto">
          <a:xfrm>
            <a:off x="1300163" y="803275"/>
            <a:ext cx="4257675" cy="3194050"/>
          </a:xfrm>
          <a:solidFill>
            <a:srgbClr val="FFFFFF"/>
          </a:solidFill>
          <a:ln cap="flat">
            <a:solidFill>
              <a:srgbClr val="000000"/>
            </a:solidFill>
            <a:miter lim="800000"/>
            <a:headEnd/>
            <a:tailEnd/>
          </a:ln>
        </p:spPr>
      </p:sp>
      <p:sp>
        <p:nvSpPr>
          <p:cNvPr id="80903" name="Rectangle 7">
            <a:extLst>
              <a:ext uri="{FF2B5EF4-FFF2-40B4-BE49-F238E27FC236}">
                <a16:creationId xmlns:a16="http://schemas.microsoft.com/office/drawing/2014/main" id="{F6971D31-77E5-4846-A472-F80CED15A2DB}"/>
              </a:ext>
            </a:extLst>
          </p:cNvPr>
          <p:cNvSpPr>
            <a:spLocks noGrp="1" noChangeArrowheads="1"/>
          </p:cNvSpPr>
          <p:nvPr>
            <p:ph type="body" idx="1"/>
          </p:nvPr>
        </p:nvSpPr>
        <p:spPr bwMode="auto">
          <a:xfrm>
            <a:off x="979488" y="4343400"/>
            <a:ext cx="5387975"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5250" tIns="47625" rIns="95250" bIns="47625" numCol="1" anchor="t" anchorCtr="0" compatLnSpc="1">
            <a:prstTxWarp prst="textNoShape">
              <a:avLst/>
            </a:prstTxWarp>
          </a:bodyPr>
          <a:lstStyle/>
          <a:p>
            <a:pPr defTabSz="950913"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63635C14-5BD0-EB4C-A3CA-8DDDA4601CCD}"/>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CEDB4CD-C5D0-6A4F-8993-0381C1F66CE6}" type="slidenum">
              <a:rPr lang="it-IT" altLang="en-US">
                <a:cs typeface="Arial" panose="020B0604020202020204" pitchFamily="34" charset="0"/>
              </a:rPr>
              <a:pPr>
                <a:spcBef>
                  <a:spcPct val="0"/>
                </a:spcBef>
              </a:pPr>
              <a:t>57</a:t>
            </a:fld>
            <a:endParaRPr lang="it-IT" altLang="en-US">
              <a:cs typeface="Arial" panose="020B0604020202020204" pitchFamily="34" charset="0"/>
            </a:endParaRPr>
          </a:p>
        </p:txBody>
      </p:sp>
      <p:sp>
        <p:nvSpPr>
          <p:cNvPr id="83970" name="Rectangle 2">
            <a:extLst>
              <a:ext uri="{FF2B5EF4-FFF2-40B4-BE49-F238E27FC236}">
                <a16:creationId xmlns:a16="http://schemas.microsoft.com/office/drawing/2014/main" id="{90F291B8-BA39-D242-95EE-B301471B29A0}"/>
              </a:ext>
            </a:extLst>
          </p:cNvPr>
          <p:cNvSpPr>
            <a:spLocks noChangeArrowheads="1"/>
          </p:cNvSpPr>
          <p:nvPr/>
        </p:nvSpPr>
        <p:spPr bwMode="auto">
          <a:xfrm>
            <a:off x="4164013" y="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3971" name="Rectangle 3">
            <a:extLst>
              <a:ext uri="{FF2B5EF4-FFF2-40B4-BE49-F238E27FC236}">
                <a16:creationId xmlns:a16="http://schemas.microsoft.com/office/drawing/2014/main" id="{6D1160AF-D18F-1A49-87E5-36EA7626F5B3}"/>
              </a:ext>
            </a:extLst>
          </p:cNvPr>
          <p:cNvSpPr>
            <a:spLocks noChangeArrowheads="1"/>
          </p:cNvSpPr>
          <p:nvPr/>
        </p:nvSpPr>
        <p:spPr bwMode="auto">
          <a:xfrm>
            <a:off x="4164013" y="868680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5250" tIns="47625" rIns="95250" bIns="47625" anchor="b"/>
          <a:lstStyle>
            <a:lvl1pPr defTabSz="95091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5091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a:spcBef>
                <a:spcPct val="0"/>
              </a:spcBef>
            </a:pPr>
            <a:r>
              <a:rPr lang="en-US" altLang="en-US"/>
              <a:t>31</a:t>
            </a:r>
          </a:p>
        </p:txBody>
      </p:sp>
      <p:sp>
        <p:nvSpPr>
          <p:cNvPr id="83972" name="Rectangle 4">
            <a:extLst>
              <a:ext uri="{FF2B5EF4-FFF2-40B4-BE49-F238E27FC236}">
                <a16:creationId xmlns:a16="http://schemas.microsoft.com/office/drawing/2014/main" id="{393B4144-24DE-5C40-93C9-30012F7D607E}"/>
              </a:ext>
            </a:extLst>
          </p:cNvPr>
          <p:cNvSpPr>
            <a:spLocks noChangeArrowheads="1"/>
          </p:cNvSpPr>
          <p:nvPr/>
        </p:nvSpPr>
        <p:spPr bwMode="auto">
          <a:xfrm>
            <a:off x="0" y="868680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3973" name="Rectangle 5">
            <a:extLst>
              <a:ext uri="{FF2B5EF4-FFF2-40B4-BE49-F238E27FC236}">
                <a16:creationId xmlns:a16="http://schemas.microsoft.com/office/drawing/2014/main" id="{581C706D-3155-904C-A8F3-0F161F9D7964}"/>
              </a:ext>
            </a:extLst>
          </p:cNvPr>
          <p:cNvSpPr>
            <a:spLocks noChangeArrowheads="1"/>
          </p:cNvSpPr>
          <p:nvPr/>
        </p:nvSpPr>
        <p:spPr bwMode="auto">
          <a:xfrm>
            <a:off x="0" y="0"/>
            <a:ext cx="3184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3974" name="Rectangle 6">
            <a:extLst>
              <a:ext uri="{FF2B5EF4-FFF2-40B4-BE49-F238E27FC236}">
                <a16:creationId xmlns:a16="http://schemas.microsoft.com/office/drawing/2014/main" id="{48EEBCBE-7EA4-8942-8E7E-4C48A77D0D2C}"/>
              </a:ext>
            </a:extLst>
          </p:cNvPr>
          <p:cNvSpPr>
            <a:spLocks noGrp="1" noRot="1" noChangeAspect="1" noChangeArrowheads="1" noTextEdit="1"/>
          </p:cNvSpPr>
          <p:nvPr>
            <p:ph type="sldImg"/>
          </p:nvPr>
        </p:nvSpPr>
        <p:spPr bwMode="auto">
          <a:xfrm>
            <a:off x="1300163" y="803275"/>
            <a:ext cx="4257675" cy="3194050"/>
          </a:xfrm>
          <a:solidFill>
            <a:srgbClr val="FFFFFF"/>
          </a:solidFill>
          <a:ln cap="flat">
            <a:solidFill>
              <a:srgbClr val="000000"/>
            </a:solidFill>
            <a:miter lim="800000"/>
            <a:headEnd/>
            <a:tailEnd/>
          </a:ln>
        </p:spPr>
      </p:sp>
      <p:sp>
        <p:nvSpPr>
          <p:cNvPr id="83975" name="Rectangle 7">
            <a:extLst>
              <a:ext uri="{FF2B5EF4-FFF2-40B4-BE49-F238E27FC236}">
                <a16:creationId xmlns:a16="http://schemas.microsoft.com/office/drawing/2014/main" id="{9DC8DAB2-0F59-CF4C-8176-61F584FBA6BE}"/>
              </a:ext>
            </a:extLst>
          </p:cNvPr>
          <p:cNvSpPr>
            <a:spLocks noGrp="1" noChangeArrowheads="1"/>
          </p:cNvSpPr>
          <p:nvPr>
            <p:ph type="body" idx="1"/>
          </p:nvPr>
        </p:nvSpPr>
        <p:spPr bwMode="auto">
          <a:xfrm>
            <a:off x="979488" y="4343400"/>
            <a:ext cx="5387975"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5250" tIns="47625" rIns="95250" bIns="47625" numCol="1" anchor="t" anchorCtr="0" compatLnSpc="1">
            <a:prstTxWarp prst="textNoShape">
              <a:avLst/>
            </a:prstTxWarp>
          </a:bodyPr>
          <a:lstStyle/>
          <a:p>
            <a:pPr defTabSz="950913"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egnaposto immagine diapositiva 1">
            <a:extLst>
              <a:ext uri="{FF2B5EF4-FFF2-40B4-BE49-F238E27FC236}">
                <a16:creationId xmlns:a16="http://schemas.microsoft.com/office/drawing/2014/main" id="{27F349D1-CFE0-894B-B969-90E318BD72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6258" name="Segnaposto note 2">
            <a:extLst>
              <a:ext uri="{FF2B5EF4-FFF2-40B4-BE49-F238E27FC236}">
                <a16:creationId xmlns:a16="http://schemas.microsoft.com/office/drawing/2014/main" id="{E51E8785-6D07-FC46-9C93-7C7D3A6455D8}"/>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96259" name="Segnaposto numero diapositiva 3">
            <a:extLst>
              <a:ext uri="{FF2B5EF4-FFF2-40B4-BE49-F238E27FC236}">
                <a16:creationId xmlns:a16="http://schemas.microsoft.com/office/drawing/2014/main" id="{5FECE431-59A9-4742-A833-646ADF52E736}"/>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0252930-C1A4-7949-808D-FCE8B148EABF}" type="slidenum">
              <a:rPr lang="it-IT" altLang="en-US">
                <a:cs typeface="Arial" panose="020B0604020202020204" pitchFamily="34" charset="0"/>
              </a:rPr>
              <a:pPr>
                <a:spcBef>
                  <a:spcPct val="0"/>
                </a:spcBef>
              </a:pPr>
              <a:t>69</a:t>
            </a:fld>
            <a:endParaRPr lang="it-IT" altLang="en-US">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egnaposto immagine diapositiva 1">
            <a:extLst>
              <a:ext uri="{FF2B5EF4-FFF2-40B4-BE49-F238E27FC236}">
                <a16:creationId xmlns:a16="http://schemas.microsoft.com/office/drawing/2014/main" id="{5887B194-9530-B54F-B8ED-F94C5C658F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8306" name="Segnaposto note 2">
            <a:extLst>
              <a:ext uri="{FF2B5EF4-FFF2-40B4-BE49-F238E27FC236}">
                <a16:creationId xmlns:a16="http://schemas.microsoft.com/office/drawing/2014/main" id="{9D090A86-C902-964E-B833-590D86026BDE}"/>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98307" name="Segnaposto numero diapositiva 3">
            <a:extLst>
              <a:ext uri="{FF2B5EF4-FFF2-40B4-BE49-F238E27FC236}">
                <a16:creationId xmlns:a16="http://schemas.microsoft.com/office/drawing/2014/main" id="{FFD165C9-6DCD-3346-91E5-E3794FC857DD}"/>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5888ED2-511D-9A47-A72A-EE5B3B9EE74C}" type="slidenum">
              <a:rPr lang="it-IT" altLang="en-US">
                <a:cs typeface="Arial" panose="020B0604020202020204" pitchFamily="34" charset="0"/>
              </a:rPr>
              <a:pPr>
                <a:spcBef>
                  <a:spcPct val="0"/>
                </a:spcBef>
              </a:pPr>
              <a:t>70</a:t>
            </a:fld>
            <a:endParaRPr lang="it-IT" altLang="en-US">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egnaposto immagine diapositiva 1">
            <a:extLst>
              <a:ext uri="{FF2B5EF4-FFF2-40B4-BE49-F238E27FC236}">
                <a16:creationId xmlns:a16="http://schemas.microsoft.com/office/drawing/2014/main" id="{407AFAF1-27B3-B040-BC37-84937A8FBF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0354" name="Segnaposto note 2">
            <a:extLst>
              <a:ext uri="{FF2B5EF4-FFF2-40B4-BE49-F238E27FC236}">
                <a16:creationId xmlns:a16="http://schemas.microsoft.com/office/drawing/2014/main" id="{5A8CF96F-8BEB-6D44-B4AF-E1587D094DEC}"/>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00355" name="Segnaposto numero diapositiva 3">
            <a:extLst>
              <a:ext uri="{FF2B5EF4-FFF2-40B4-BE49-F238E27FC236}">
                <a16:creationId xmlns:a16="http://schemas.microsoft.com/office/drawing/2014/main" id="{278EA894-E0FB-B840-8A68-E8897DE029BC}"/>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1D696FE-3EE3-D140-8B4E-26F0C91EA33E}" type="slidenum">
              <a:rPr lang="it-IT" altLang="en-US">
                <a:cs typeface="Arial" panose="020B0604020202020204" pitchFamily="34" charset="0"/>
              </a:rPr>
              <a:pPr>
                <a:spcBef>
                  <a:spcPct val="0"/>
                </a:spcBef>
              </a:pPr>
              <a:t>71</a:t>
            </a:fld>
            <a:endParaRPr lang="it-IT" altLang="en-US">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egnaposto immagine diapositiva 1">
            <a:extLst>
              <a:ext uri="{FF2B5EF4-FFF2-40B4-BE49-F238E27FC236}">
                <a16:creationId xmlns:a16="http://schemas.microsoft.com/office/drawing/2014/main" id="{04607E25-8E37-BD4A-8345-CCDAD6B1A2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3426" name="Segnaposto note 2">
            <a:extLst>
              <a:ext uri="{FF2B5EF4-FFF2-40B4-BE49-F238E27FC236}">
                <a16:creationId xmlns:a16="http://schemas.microsoft.com/office/drawing/2014/main" id="{B7B092D1-8A64-CF41-8151-D84A9253EEFA}"/>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rPr>
              <a:t>SCR gruppi di residui la cui RMSD risulta bassa dopo sovrapposizione degli stampi</a:t>
            </a:r>
          </a:p>
          <a:p>
            <a:pPr eaLnBrk="1" hangingPunct="1">
              <a:spcBef>
                <a:spcPct val="0"/>
              </a:spcBef>
            </a:pPr>
            <a:endParaRPr lang="it-IT" altLang="en-US">
              <a:ea typeface="ＭＳ Ｐゴシック" panose="020B0600070205080204" pitchFamily="34" charset="-128"/>
            </a:endParaRPr>
          </a:p>
        </p:txBody>
      </p:sp>
      <p:sp>
        <p:nvSpPr>
          <p:cNvPr id="103427" name="Segnaposto numero diapositiva 3">
            <a:extLst>
              <a:ext uri="{FF2B5EF4-FFF2-40B4-BE49-F238E27FC236}">
                <a16:creationId xmlns:a16="http://schemas.microsoft.com/office/drawing/2014/main" id="{AD0674C6-76F7-7F4E-9D8A-E28AD63CE4F9}"/>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CE3C617-0A6F-6648-813E-47C234996AC5}" type="slidenum">
              <a:rPr lang="it-IT" altLang="en-US">
                <a:cs typeface="Arial" panose="020B0604020202020204" pitchFamily="34" charset="0"/>
              </a:rPr>
              <a:pPr>
                <a:spcBef>
                  <a:spcPct val="0"/>
                </a:spcBef>
              </a:pPr>
              <a:t>73</a:t>
            </a:fld>
            <a:endParaRPr lang="it-IT" altLang="en-US">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egnaposto immagine diapositiva 1">
            <a:extLst>
              <a:ext uri="{FF2B5EF4-FFF2-40B4-BE49-F238E27FC236}">
                <a16:creationId xmlns:a16="http://schemas.microsoft.com/office/drawing/2014/main" id="{D4A24848-52BC-3445-8248-193F595EB4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8546" name="Segnaposto note 2">
            <a:extLst>
              <a:ext uri="{FF2B5EF4-FFF2-40B4-BE49-F238E27FC236}">
                <a16:creationId xmlns:a16="http://schemas.microsoft.com/office/drawing/2014/main" id="{2773545A-C3D8-114F-B808-625BEDE147C2}"/>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hlinkClick r:id="rId3" tooltip="Numero di solvatazione"/>
              </a:rPr>
              <a:t>numero di solvatazione</a:t>
            </a:r>
            <a:r>
              <a:rPr lang="it-IT" altLang="en-US">
                <a:ea typeface="ＭＳ Ｐゴシック" panose="020B0600070205080204" pitchFamily="34" charset="-128"/>
              </a:rPr>
              <a:t>, cioè il numero di molecole di solvente che costituiscono la sfera di solvatazione primaria</a:t>
            </a:r>
          </a:p>
        </p:txBody>
      </p:sp>
      <p:sp>
        <p:nvSpPr>
          <p:cNvPr id="108547" name="Segnaposto numero diapositiva 3">
            <a:extLst>
              <a:ext uri="{FF2B5EF4-FFF2-40B4-BE49-F238E27FC236}">
                <a16:creationId xmlns:a16="http://schemas.microsoft.com/office/drawing/2014/main" id="{DF7E241C-9848-7843-880C-D12C90BE3B26}"/>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8D1B7D-4A2B-F84F-A09B-79C40BE3A835}" type="slidenum">
              <a:rPr lang="it-IT" altLang="en-US"/>
              <a:pPr>
                <a:spcBef>
                  <a:spcPct val="0"/>
                </a:spcBef>
              </a:pPr>
              <a:t>77</a:t>
            </a:fld>
            <a:endParaRPr lang="it-IT"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egnaposto immagine diapositiva 1">
            <a:extLst>
              <a:ext uri="{FF2B5EF4-FFF2-40B4-BE49-F238E27FC236}">
                <a16:creationId xmlns:a16="http://schemas.microsoft.com/office/drawing/2014/main" id="{BC131616-DF20-6648-A963-239D7F302E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0594" name="Segnaposto note 2">
            <a:extLst>
              <a:ext uri="{FF2B5EF4-FFF2-40B4-BE49-F238E27FC236}">
                <a16:creationId xmlns:a16="http://schemas.microsoft.com/office/drawing/2014/main" id="{CCC02F8F-2853-9043-82BF-40B8014F1322}"/>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hlinkClick r:id="rId3" tooltip="Numero di solvatazione"/>
              </a:rPr>
              <a:t>numero di solvatazione</a:t>
            </a:r>
            <a:r>
              <a:rPr lang="it-IT" altLang="en-US">
                <a:ea typeface="ＭＳ Ｐゴシック" panose="020B0600070205080204" pitchFamily="34" charset="-128"/>
              </a:rPr>
              <a:t>, cioè il numero di molecole di solvente che costituiscono la sfera di solvatazione primaria</a:t>
            </a:r>
          </a:p>
        </p:txBody>
      </p:sp>
      <p:sp>
        <p:nvSpPr>
          <p:cNvPr id="110595" name="Segnaposto numero diapositiva 3">
            <a:extLst>
              <a:ext uri="{FF2B5EF4-FFF2-40B4-BE49-F238E27FC236}">
                <a16:creationId xmlns:a16="http://schemas.microsoft.com/office/drawing/2014/main" id="{B323397B-A148-184B-A30A-660B539302FA}"/>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3540A5C-8ED6-8D40-B004-222BD3AA5CFF}" type="slidenum">
              <a:rPr lang="it-IT" altLang="en-US"/>
              <a:pPr>
                <a:spcBef>
                  <a:spcPct val="0"/>
                </a:spcBef>
              </a:pPr>
              <a:t>78</a:t>
            </a:fld>
            <a:endParaRPr lang="it-IT"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egnaposto immagine diapositiva 1">
            <a:extLst>
              <a:ext uri="{FF2B5EF4-FFF2-40B4-BE49-F238E27FC236}">
                <a16:creationId xmlns:a16="http://schemas.microsoft.com/office/drawing/2014/main" id="{898F2C69-1BC0-4C42-9BB1-CAE3356077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8" name="Segnaposto note 2">
            <a:extLst>
              <a:ext uri="{FF2B5EF4-FFF2-40B4-BE49-F238E27FC236}">
                <a16:creationId xmlns:a16="http://schemas.microsoft.com/office/drawing/2014/main" id="{F87F60C3-7707-F24B-AA4B-D693355174D9}"/>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solidFill>
                  <a:srgbClr val="000000"/>
                </a:solidFill>
                <a:latin typeface="Arial" panose="020B0604020202020204" pitchFamily="34" charset="0"/>
                <a:ea typeface="ＭＳ Ｐゴシック" panose="020B0600070205080204" pitchFamily="34" charset="-128"/>
              </a:rPr>
              <a:t>in molti casi è vero che solo l</a:t>
            </a:r>
            <a:r>
              <a:rPr lang="ja-JP" altLang="it-IT">
                <a:solidFill>
                  <a:srgbClr val="000000"/>
                </a:solidFill>
                <a:latin typeface="Arial" panose="020B0604020202020204" pitchFamily="34" charset="0"/>
                <a:ea typeface="ＭＳ Ｐゴシック" panose="020B0600070205080204" pitchFamily="34" charset="-128"/>
              </a:rPr>
              <a:t>’</a:t>
            </a:r>
            <a:r>
              <a:rPr lang="it-IT" altLang="ja-JP">
                <a:solidFill>
                  <a:srgbClr val="000000"/>
                </a:solidFill>
                <a:latin typeface="Arial" panose="020B0604020202020204" pitchFamily="34" charset="0"/>
                <a:ea typeface="ＭＳ Ｐゴシック" panose="020B0600070205080204" pitchFamily="34" charset="-128"/>
              </a:rPr>
              <a:t>analisi della struttura tridimensionale di una macromolecola può aiutarci a comprendere in quale modo e per quale motivo una determinata sequenza (avvolta in una specifica struttura) possa svolgere una ben precisa funzione</a:t>
            </a:r>
            <a:endParaRPr lang="it-IT" altLang="en-US">
              <a:solidFill>
                <a:srgbClr val="000000"/>
              </a:solidFill>
              <a:latin typeface="Arial" panose="020B0604020202020204" pitchFamily="34" charset="0"/>
              <a:ea typeface="ＭＳ Ｐゴシック" panose="020B0600070205080204" pitchFamily="34" charset="-128"/>
            </a:endParaRPr>
          </a:p>
        </p:txBody>
      </p:sp>
      <p:sp>
        <p:nvSpPr>
          <p:cNvPr id="29699" name="Segnaposto numero diapositiva 3">
            <a:extLst>
              <a:ext uri="{FF2B5EF4-FFF2-40B4-BE49-F238E27FC236}">
                <a16:creationId xmlns:a16="http://schemas.microsoft.com/office/drawing/2014/main" id="{6F8FF812-DC5A-1E4A-ADF5-643C4355BEE7}"/>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768FA39-F200-E848-8894-5E0DA01292A9}" type="slidenum">
              <a:rPr lang="it-IT" altLang="en-US"/>
              <a:pPr>
                <a:spcBef>
                  <a:spcPct val="0"/>
                </a:spcBef>
              </a:pPr>
              <a:t>14</a:t>
            </a:fld>
            <a:endParaRPr lang="it-IT"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egnaposto immagine diapositiva 1">
            <a:extLst>
              <a:ext uri="{FF2B5EF4-FFF2-40B4-BE49-F238E27FC236}">
                <a16:creationId xmlns:a16="http://schemas.microsoft.com/office/drawing/2014/main" id="{BA3EF7EF-17A7-234E-A778-B20E2AAC91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2642" name="Segnaposto note 2">
            <a:extLst>
              <a:ext uri="{FF2B5EF4-FFF2-40B4-BE49-F238E27FC236}">
                <a16:creationId xmlns:a16="http://schemas.microsoft.com/office/drawing/2014/main" id="{3F188F96-EA3A-9F45-9D8B-5F7BECFC4606}"/>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rPr>
              <a:t>Legge da’ p di distribuzione molecole tra stati in base T e E</a:t>
            </a:r>
          </a:p>
          <a:p>
            <a:pPr eaLnBrk="1" hangingPunct="1">
              <a:spcBef>
                <a:spcPct val="0"/>
              </a:spcBef>
            </a:pPr>
            <a:r>
              <a:rPr lang="it-IT" altLang="en-US">
                <a:ea typeface="ＭＳ Ｐゴシック" panose="020B0600070205080204" pitchFamily="34" charset="-128"/>
              </a:rPr>
              <a:t>Se conosco frequenza stimo P e ricavo E</a:t>
            </a:r>
          </a:p>
          <a:p>
            <a:pPr eaLnBrk="1" hangingPunct="1">
              <a:spcBef>
                <a:spcPct val="0"/>
              </a:spcBef>
            </a:pPr>
            <a:endParaRPr lang="it-IT" altLang="en-US">
              <a:ea typeface="ＭＳ Ｐゴシック" panose="020B0600070205080204" pitchFamily="34" charset="-128"/>
            </a:endParaRPr>
          </a:p>
        </p:txBody>
      </p:sp>
      <p:sp>
        <p:nvSpPr>
          <p:cNvPr id="112643" name="Segnaposto numero diapositiva 3">
            <a:extLst>
              <a:ext uri="{FF2B5EF4-FFF2-40B4-BE49-F238E27FC236}">
                <a16:creationId xmlns:a16="http://schemas.microsoft.com/office/drawing/2014/main" id="{AB6F1B6E-287E-DD4B-B64F-6136AA32297D}"/>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7FFFB7D-00F2-B246-A580-A756C6E8AC7F}" type="slidenum">
              <a:rPr lang="it-IT" altLang="en-US"/>
              <a:pPr>
                <a:spcBef>
                  <a:spcPct val="0"/>
                </a:spcBef>
              </a:pPr>
              <a:t>79</a:t>
            </a:fld>
            <a:endParaRPr lang="it-IT"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egnaposto immagine diapositiva 1">
            <a:extLst>
              <a:ext uri="{FF2B5EF4-FFF2-40B4-BE49-F238E27FC236}">
                <a16:creationId xmlns:a16="http://schemas.microsoft.com/office/drawing/2014/main" id="{456DA6CC-4AA1-D341-AD3C-75AB0BD93E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4690" name="Segnaposto note 2">
            <a:extLst>
              <a:ext uri="{FF2B5EF4-FFF2-40B4-BE49-F238E27FC236}">
                <a16:creationId xmlns:a16="http://schemas.microsoft.com/office/drawing/2014/main" id="{C1EF3F90-5546-524A-B4BB-75F958E125F1}"/>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rPr>
              <a:t>Legge da’ p di distribuzione molecole tra stati in base T e E</a:t>
            </a:r>
          </a:p>
          <a:p>
            <a:pPr eaLnBrk="1" hangingPunct="1">
              <a:spcBef>
                <a:spcPct val="0"/>
              </a:spcBef>
            </a:pPr>
            <a:r>
              <a:rPr lang="it-IT" altLang="en-US">
                <a:ea typeface="ＭＳ Ｐゴシック" panose="020B0600070205080204" pitchFamily="34" charset="-128"/>
              </a:rPr>
              <a:t>Se conosco frequenza stimo P e ricavo E</a:t>
            </a:r>
          </a:p>
          <a:p>
            <a:pPr eaLnBrk="1" hangingPunct="1">
              <a:spcBef>
                <a:spcPct val="0"/>
              </a:spcBef>
            </a:pPr>
            <a:endParaRPr lang="it-IT" altLang="en-US">
              <a:ea typeface="ＭＳ Ｐゴシック" panose="020B0600070205080204" pitchFamily="34" charset="-128"/>
            </a:endParaRPr>
          </a:p>
        </p:txBody>
      </p:sp>
      <p:sp>
        <p:nvSpPr>
          <p:cNvPr id="114691" name="Segnaposto numero diapositiva 3">
            <a:extLst>
              <a:ext uri="{FF2B5EF4-FFF2-40B4-BE49-F238E27FC236}">
                <a16:creationId xmlns:a16="http://schemas.microsoft.com/office/drawing/2014/main" id="{6295774F-AF6F-944C-AA3D-4187348AE38F}"/>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8979A81-6C1F-F64B-810D-34841EB1486A}" type="slidenum">
              <a:rPr lang="it-IT" altLang="en-US"/>
              <a:pPr>
                <a:spcBef>
                  <a:spcPct val="0"/>
                </a:spcBef>
              </a:pPr>
              <a:t>80</a:t>
            </a:fld>
            <a:endParaRPr lang="it-IT"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egnaposto immagine diapositiva 1">
            <a:extLst>
              <a:ext uri="{FF2B5EF4-FFF2-40B4-BE49-F238E27FC236}">
                <a16:creationId xmlns:a16="http://schemas.microsoft.com/office/drawing/2014/main" id="{90CA9693-8FEE-2C4B-866A-41AE9ECECF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6" name="Segnaposto note 2">
            <a:extLst>
              <a:ext uri="{FF2B5EF4-FFF2-40B4-BE49-F238E27FC236}">
                <a16:creationId xmlns:a16="http://schemas.microsoft.com/office/drawing/2014/main" id="{219E3DE6-7E4E-D44E-B78C-DF37DA7358E5}"/>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latin typeface="Arial" panose="020B0604020202020204" pitchFamily="34" charset="0"/>
                <a:ea typeface="ＭＳ Ｐゴシック" panose="020B0600070205080204" pitchFamily="34" charset="-128"/>
              </a:rPr>
              <a:t>Many noncoding RNAs fold into unique 3D structures, which allow them to catalyze biochemical reactions or act as regulators of gene expression. Recent genomic sequence analyses indicate that noncoding RNAs with complex structures are widespread in nature (Weinberg et al., 2009 and Westhof, 2010) and may encode a greater variety of biochemical functions than currently known. </a:t>
            </a:r>
          </a:p>
          <a:p>
            <a:pPr eaLnBrk="1" hangingPunct="1">
              <a:spcBef>
                <a:spcPct val="0"/>
              </a:spcBef>
            </a:pPr>
            <a:r>
              <a:rPr lang="en-US" altLang="en-US">
                <a:ea typeface="ＭＳ Ｐゴシック" panose="020B0600070205080204" pitchFamily="34" charset="-128"/>
              </a:rPr>
              <a:t>Group I introns are catalytic RNAs (ribozymes) that do not require the spliceosome for their removal from primary transcripts. Instead, these ribozymes fold into catalytically active structures that undergo two successive transphosphorylation reactions, facilitating their own excision and the ligation of the two flanking exons</a:t>
            </a:r>
            <a:endParaRPr lang="it-IT" altLang="en-US">
              <a:solidFill>
                <a:srgbClr val="000000"/>
              </a:solidFill>
              <a:latin typeface="Arial" panose="020B0604020202020204" pitchFamily="34" charset="0"/>
              <a:ea typeface="ＭＳ Ｐゴシック" panose="020B0600070205080204" pitchFamily="34" charset="-128"/>
            </a:endParaRPr>
          </a:p>
        </p:txBody>
      </p:sp>
      <p:sp>
        <p:nvSpPr>
          <p:cNvPr id="31747" name="Segnaposto numero diapositiva 3">
            <a:extLst>
              <a:ext uri="{FF2B5EF4-FFF2-40B4-BE49-F238E27FC236}">
                <a16:creationId xmlns:a16="http://schemas.microsoft.com/office/drawing/2014/main" id="{48828AE8-BEC5-9D40-8677-EF44AFDEA9F6}"/>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678713F-7424-344B-90EB-CCE96A801230}" type="slidenum">
              <a:rPr lang="it-IT" altLang="en-US"/>
              <a:pPr>
                <a:spcBef>
                  <a:spcPct val="0"/>
                </a:spcBef>
              </a:pPr>
              <a:t>15</a:t>
            </a:fld>
            <a:endParaRPr lang="it-IT"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egnaposto immagine diapositiva 1">
            <a:extLst>
              <a:ext uri="{FF2B5EF4-FFF2-40B4-BE49-F238E27FC236}">
                <a16:creationId xmlns:a16="http://schemas.microsoft.com/office/drawing/2014/main" id="{DA914A30-B502-8648-B556-8AA046899D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9938" name="Segnaposto note 2">
            <a:extLst>
              <a:ext uri="{FF2B5EF4-FFF2-40B4-BE49-F238E27FC236}">
                <a16:creationId xmlns:a16="http://schemas.microsoft.com/office/drawing/2014/main" id="{CA9F6D49-8E5C-4E4F-8AC7-C4980335DFB4}"/>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39939" name="Segnaposto numero diapositiva 3">
            <a:extLst>
              <a:ext uri="{FF2B5EF4-FFF2-40B4-BE49-F238E27FC236}">
                <a16:creationId xmlns:a16="http://schemas.microsoft.com/office/drawing/2014/main" id="{C1519E87-5BA7-F842-B453-080E4B281ED5}"/>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C637AC2-28F9-8C4F-B7C2-A02F622B98EE}" type="slidenum">
              <a:rPr lang="it-IT" altLang="en-US"/>
              <a:pPr>
                <a:spcBef>
                  <a:spcPct val="0"/>
                </a:spcBef>
              </a:pPr>
              <a:t>22</a:t>
            </a:fld>
            <a:endParaRPr lang="it-IT"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E769EE90-E733-B849-B27F-3C91A095F140}"/>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1F93F3A-23A4-0F49-BA0F-6104D7ECF6E2}" type="slidenum">
              <a:rPr lang="it-IT" altLang="en-US"/>
              <a:pPr>
                <a:spcBef>
                  <a:spcPct val="0"/>
                </a:spcBef>
              </a:pPr>
              <a:t>26</a:t>
            </a:fld>
            <a:endParaRPr lang="it-IT" altLang="en-US"/>
          </a:p>
        </p:txBody>
      </p:sp>
      <p:sp>
        <p:nvSpPr>
          <p:cNvPr id="45058" name="Rectangle 2">
            <a:extLst>
              <a:ext uri="{FF2B5EF4-FFF2-40B4-BE49-F238E27FC236}">
                <a16:creationId xmlns:a16="http://schemas.microsoft.com/office/drawing/2014/main" id="{728A9DA0-719D-D54B-815B-F670C07F3B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5059" name="Rectangle 3">
            <a:extLst>
              <a:ext uri="{FF2B5EF4-FFF2-40B4-BE49-F238E27FC236}">
                <a16:creationId xmlns:a16="http://schemas.microsoft.com/office/drawing/2014/main" id="{2305BBAD-6026-BF43-8EF1-F61DFBE26FBB}"/>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E6318C25-3CF8-A94A-9209-6ECE8125808F}"/>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371FB49-B901-B749-8974-7367752C6A49}" type="slidenum">
              <a:rPr lang="it-IT" altLang="en-US"/>
              <a:pPr>
                <a:spcBef>
                  <a:spcPct val="0"/>
                </a:spcBef>
              </a:pPr>
              <a:t>29</a:t>
            </a:fld>
            <a:endParaRPr lang="it-IT" altLang="en-US"/>
          </a:p>
        </p:txBody>
      </p:sp>
      <p:sp>
        <p:nvSpPr>
          <p:cNvPr id="49154" name="Rectangle 2">
            <a:extLst>
              <a:ext uri="{FF2B5EF4-FFF2-40B4-BE49-F238E27FC236}">
                <a16:creationId xmlns:a16="http://schemas.microsoft.com/office/drawing/2014/main" id="{998E52F2-2304-6442-ADB3-ABD66A1CD6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9155" name="Rectangle 3">
            <a:extLst>
              <a:ext uri="{FF2B5EF4-FFF2-40B4-BE49-F238E27FC236}">
                <a16:creationId xmlns:a16="http://schemas.microsoft.com/office/drawing/2014/main" id="{8E3BE292-DA3B-F846-B222-63470C5CD0E7}"/>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egnaposto immagine diapositiva 1">
            <a:extLst>
              <a:ext uri="{FF2B5EF4-FFF2-40B4-BE49-F238E27FC236}">
                <a16:creationId xmlns:a16="http://schemas.microsoft.com/office/drawing/2014/main" id="{CF93AC24-3C8D-F844-AE84-470AEF7063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7346" name="Segnaposto note 2">
            <a:extLst>
              <a:ext uri="{FF2B5EF4-FFF2-40B4-BE49-F238E27FC236}">
                <a16:creationId xmlns:a16="http://schemas.microsoft.com/office/drawing/2014/main" id="{5F63A394-46BA-7B47-835C-B15927FF3B56}"/>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cs typeface="Arial" panose="020B0604020202020204" pitchFamily="34" charset="0"/>
              </a:rPr>
              <a:t>.[12] The GOR method takes into account not only the probability of each amino acid having a particular secondary structure, but also the conditional probability of the amino acid assuming each structure given the contributions of its neighbors (it does not assume that the neighbors have that same structure)</a:t>
            </a:r>
            <a:endParaRPr lang="it-IT" altLang="en-US">
              <a:ea typeface="ＭＳ Ｐゴシック" panose="020B0600070205080204" pitchFamily="34" charset="-128"/>
            </a:endParaRPr>
          </a:p>
        </p:txBody>
      </p:sp>
      <p:sp>
        <p:nvSpPr>
          <p:cNvPr id="57347" name="Segnaposto numero diapositiva 3">
            <a:extLst>
              <a:ext uri="{FF2B5EF4-FFF2-40B4-BE49-F238E27FC236}">
                <a16:creationId xmlns:a16="http://schemas.microsoft.com/office/drawing/2014/main" id="{D4FF9105-AF84-7244-AFC3-DBD001330F46}"/>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1571D20-AA3B-0140-82DE-5A77A3B613CD}" type="slidenum">
              <a:rPr lang="it-IT" altLang="en-US"/>
              <a:pPr>
                <a:spcBef>
                  <a:spcPct val="0"/>
                </a:spcBef>
              </a:pPr>
              <a:t>36</a:t>
            </a:fld>
            <a:endParaRPr lang="it-IT"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egnaposto immagine diapositiva 1">
            <a:extLst>
              <a:ext uri="{FF2B5EF4-FFF2-40B4-BE49-F238E27FC236}">
                <a16:creationId xmlns:a16="http://schemas.microsoft.com/office/drawing/2014/main" id="{86D48E10-29F1-6340-8B9B-1959EEB12D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42" name="Segnaposto note 2">
            <a:extLst>
              <a:ext uri="{FF2B5EF4-FFF2-40B4-BE49-F238E27FC236}">
                <a16:creationId xmlns:a16="http://schemas.microsoft.com/office/drawing/2014/main" id="{5358B4FD-CB49-474A-A15A-F83E01D67BE8}"/>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61443" name="Segnaposto numero diapositiva 3">
            <a:extLst>
              <a:ext uri="{FF2B5EF4-FFF2-40B4-BE49-F238E27FC236}">
                <a16:creationId xmlns:a16="http://schemas.microsoft.com/office/drawing/2014/main" id="{63F94E9E-3C46-5E42-B335-EC65DA2B3A01}"/>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D30EFF4-60FE-BD41-B009-ACBA7EF33E1F}" type="slidenum">
              <a:rPr lang="it-IT" altLang="en-US"/>
              <a:pPr>
                <a:spcBef>
                  <a:spcPct val="0"/>
                </a:spcBef>
              </a:pPr>
              <a:t>39</a:t>
            </a:fld>
            <a:endParaRPr lang="it-IT"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Funzione di costo</a:t>
            </a:r>
          </a:p>
        </p:txBody>
      </p:sp>
      <p:sp>
        <p:nvSpPr>
          <p:cNvPr id="4" name="Segnaposto numero diapositiva 3"/>
          <p:cNvSpPr>
            <a:spLocks noGrp="1"/>
          </p:cNvSpPr>
          <p:nvPr>
            <p:ph type="sldNum" sz="quarter" idx="10"/>
          </p:nvPr>
        </p:nvSpPr>
        <p:spPr/>
        <p:txBody>
          <a:bodyPr/>
          <a:lstStyle/>
          <a:p>
            <a:pPr>
              <a:defRPr/>
            </a:pPr>
            <a:fld id="{40A1FF4D-F66C-F243-984B-69A80E6165FF}" type="slidenum">
              <a:rPr lang="it-IT" altLang="en-US" smtClean="0"/>
              <a:pPr>
                <a:defRPr/>
              </a:pPr>
              <a:t>44</a:t>
            </a:fld>
            <a:endParaRPr lang="it-IT" altLang="en-US"/>
          </a:p>
        </p:txBody>
      </p:sp>
    </p:spTree>
    <p:extLst>
      <p:ext uri="{BB962C8B-B14F-4D97-AF65-F5344CB8AC3E}">
        <p14:creationId xmlns:p14="http://schemas.microsoft.com/office/powerpoint/2010/main" val="1237843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3406247-F174-5646-9A4E-1B23F7949089}"/>
              </a:ext>
            </a:extLst>
          </p:cNvPr>
          <p:cNvSpPr>
            <a:spLocks noGrp="1"/>
          </p:cNvSpPr>
          <p:nvPr>
            <p:ph type="dt" sz="half" idx="10"/>
          </p:nvPr>
        </p:nvSpPr>
        <p:spPr/>
        <p:txBody>
          <a:bodyPr/>
          <a:lstStyle>
            <a:lvl1pPr>
              <a:defRPr/>
            </a:lvl1pPr>
          </a:lstStyle>
          <a:p>
            <a:pPr>
              <a:defRPr/>
            </a:pPr>
            <a:fld id="{28BB134B-CD90-5945-9E7E-DC3D0A1FD89C}" type="datetimeFigureOut">
              <a:rPr lang="it-IT" altLang="en-US"/>
              <a:pPr>
                <a:defRPr/>
              </a:pPr>
              <a:t>08/11/21</a:t>
            </a:fld>
            <a:endParaRPr lang="it-IT" altLang="en-US"/>
          </a:p>
        </p:txBody>
      </p:sp>
      <p:sp>
        <p:nvSpPr>
          <p:cNvPr id="5" name="Segnaposto piè di pagina 4">
            <a:extLst>
              <a:ext uri="{FF2B5EF4-FFF2-40B4-BE49-F238E27FC236}">
                <a16:creationId xmlns:a16="http://schemas.microsoft.com/office/drawing/2014/main" id="{E84B68E7-0E55-7E4A-A5ED-34597C0849A5}"/>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164E521F-78DD-B04D-9BB0-9196B1996C41}"/>
              </a:ext>
            </a:extLst>
          </p:cNvPr>
          <p:cNvSpPr>
            <a:spLocks noGrp="1"/>
          </p:cNvSpPr>
          <p:nvPr>
            <p:ph type="sldNum" sz="quarter" idx="12"/>
          </p:nvPr>
        </p:nvSpPr>
        <p:spPr/>
        <p:txBody>
          <a:bodyPr/>
          <a:lstStyle>
            <a:lvl1pPr>
              <a:defRPr/>
            </a:lvl1pPr>
          </a:lstStyle>
          <a:p>
            <a:pPr>
              <a:defRPr/>
            </a:pPr>
            <a:fld id="{587E55FF-F33F-5944-9D6D-28E6CE01DFA6}" type="slidenum">
              <a:rPr lang="it-IT" altLang="en-US"/>
              <a:pPr>
                <a:defRPr/>
              </a:pPr>
              <a:t>‹#›</a:t>
            </a:fld>
            <a:endParaRPr lang="it-IT" altLang="en-US"/>
          </a:p>
        </p:txBody>
      </p:sp>
    </p:spTree>
    <p:extLst>
      <p:ext uri="{BB962C8B-B14F-4D97-AF65-F5344CB8AC3E}">
        <p14:creationId xmlns:p14="http://schemas.microsoft.com/office/powerpoint/2010/main" val="179439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E134D4C-8D73-074C-B055-53E0F6AE491C}"/>
              </a:ext>
            </a:extLst>
          </p:cNvPr>
          <p:cNvSpPr>
            <a:spLocks noGrp="1"/>
          </p:cNvSpPr>
          <p:nvPr>
            <p:ph type="dt" sz="half" idx="10"/>
          </p:nvPr>
        </p:nvSpPr>
        <p:spPr/>
        <p:txBody>
          <a:bodyPr/>
          <a:lstStyle>
            <a:lvl1pPr>
              <a:defRPr/>
            </a:lvl1pPr>
          </a:lstStyle>
          <a:p>
            <a:pPr>
              <a:defRPr/>
            </a:pPr>
            <a:fld id="{1549D1E1-5869-A54A-8509-F32ED6C69169}" type="datetimeFigureOut">
              <a:rPr lang="it-IT" altLang="en-US"/>
              <a:pPr>
                <a:defRPr/>
              </a:pPr>
              <a:t>08/11/21</a:t>
            </a:fld>
            <a:endParaRPr lang="it-IT" altLang="en-US"/>
          </a:p>
        </p:txBody>
      </p:sp>
      <p:sp>
        <p:nvSpPr>
          <p:cNvPr id="5" name="Segnaposto piè di pagina 4">
            <a:extLst>
              <a:ext uri="{FF2B5EF4-FFF2-40B4-BE49-F238E27FC236}">
                <a16:creationId xmlns:a16="http://schemas.microsoft.com/office/drawing/2014/main" id="{A1DFAA73-92C6-EA40-8B34-3B67337CFEB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F261F53-0BFB-FB41-95C5-975B147B5B5E}"/>
              </a:ext>
            </a:extLst>
          </p:cNvPr>
          <p:cNvSpPr>
            <a:spLocks noGrp="1"/>
          </p:cNvSpPr>
          <p:nvPr>
            <p:ph type="sldNum" sz="quarter" idx="12"/>
          </p:nvPr>
        </p:nvSpPr>
        <p:spPr/>
        <p:txBody>
          <a:bodyPr/>
          <a:lstStyle>
            <a:lvl1pPr>
              <a:defRPr/>
            </a:lvl1pPr>
          </a:lstStyle>
          <a:p>
            <a:pPr>
              <a:defRPr/>
            </a:pPr>
            <a:fld id="{658402CC-D0C3-C14E-892C-1E3B3596B004}" type="slidenum">
              <a:rPr lang="it-IT" altLang="en-US"/>
              <a:pPr>
                <a:defRPr/>
              </a:pPr>
              <a:t>‹#›</a:t>
            </a:fld>
            <a:endParaRPr lang="it-IT" altLang="en-US"/>
          </a:p>
        </p:txBody>
      </p:sp>
    </p:spTree>
    <p:extLst>
      <p:ext uri="{BB962C8B-B14F-4D97-AF65-F5344CB8AC3E}">
        <p14:creationId xmlns:p14="http://schemas.microsoft.com/office/powerpoint/2010/main" val="1974971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12D7A68-3C62-8E41-92EA-B720A2A42763}"/>
              </a:ext>
            </a:extLst>
          </p:cNvPr>
          <p:cNvSpPr>
            <a:spLocks noGrp="1"/>
          </p:cNvSpPr>
          <p:nvPr>
            <p:ph type="dt" sz="half" idx="10"/>
          </p:nvPr>
        </p:nvSpPr>
        <p:spPr/>
        <p:txBody>
          <a:bodyPr/>
          <a:lstStyle>
            <a:lvl1pPr>
              <a:defRPr/>
            </a:lvl1pPr>
          </a:lstStyle>
          <a:p>
            <a:pPr>
              <a:defRPr/>
            </a:pPr>
            <a:fld id="{0994C67A-41A0-E34F-8755-A76C4D0A0AA8}" type="datetimeFigureOut">
              <a:rPr lang="it-IT" altLang="en-US"/>
              <a:pPr>
                <a:defRPr/>
              </a:pPr>
              <a:t>08/11/21</a:t>
            </a:fld>
            <a:endParaRPr lang="it-IT" altLang="en-US"/>
          </a:p>
        </p:txBody>
      </p:sp>
      <p:sp>
        <p:nvSpPr>
          <p:cNvPr id="5" name="Segnaposto piè di pagina 4">
            <a:extLst>
              <a:ext uri="{FF2B5EF4-FFF2-40B4-BE49-F238E27FC236}">
                <a16:creationId xmlns:a16="http://schemas.microsoft.com/office/drawing/2014/main" id="{D59E0CF0-5188-4B46-A4C9-E9C1C5F3306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ED3276F6-91DF-A246-9705-1C73CD2D2071}"/>
              </a:ext>
            </a:extLst>
          </p:cNvPr>
          <p:cNvSpPr>
            <a:spLocks noGrp="1"/>
          </p:cNvSpPr>
          <p:nvPr>
            <p:ph type="sldNum" sz="quarter" idx="12"/>
          </p:nvPr>
        </p:nvSpPr>
        <p:spPr/>
        <p:txBody>
          <a:bodyPr/>
          <a:lstStyle>
            <a:lvl1pPr>
              <a:defRPr/>
            </a:lvl1pPr>
          </a:lstStyle>
          <a:p>
            <a:pPr>
              <a:defRPr/>
            </a:pPr>
            <a:fld id="{D1DCDA54-CE3C-454B-B822-CBD33E19026F}" type="slidenum">
              <a:rPr lang="it-IT" altLang="en-US"/>
              <a:pPr>
                <a:defRPr/>
              </a:pPr>
              <a:t>‹#›</a:t>
            </a:fld>
            <a:endParaRPr lang="it-IT" altLang="en-US"/>
          </a:p>
        </p:txBody>
      </p:sp>
    </p:spTree>
    <p:extLst>
      <p:ext uri="{BB962C8B-B14F-4D97-AF65-F5344CB8AC3E}">
        <p14:creationId xmlns:p14="http://schemas.microsoft.com/office/powerpoint/2010/main" val="2264709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lipArt 3"/>
          <p:cNvSpPr>
            <a:spLocks noGrp="1"/>
          </p:cNvSpPr>
          <p:nvPr>
            <p:ph type="clipArt" sz="half" idx="2"/>
          </p:nvPr>
        </p:nvSpPr>
        <p:spPr>
          <a:xfrm>
            <a:off x="4648200" y="1600200"/>
            <a:ext cx="4038600" cy="4525963"/>
          </a:xfrm>
        </p:spPr>
        <p:txBody>
          <a:bodyPr rtlCol="0">
            <a:normAutofit/>
          </a:bodyPr>
          <a:lstStyle/>
          <a:p>
            <a:pPr lvl="0"/>
            <a:endParaRPr lang="it-IT" noProof="0"/>
          </a:p>
        </p:txBody>
      </p:sp>
      <p:sp>
        <p:nvSpPr>
          <p:cNvPr id="5" name="Date Placeholder 4">
            <a:extLst>
              <a:ext uri="{FF2B5EF4-FFF2-40B4-BE49-F238E27FC236}">
                <a16:creationId xmlns:a16="http://schemas.microsoft.com/office/drawing/2014/main" id="{93BA876D-04A3-1241-975E-F92533AEE58E}"/>
              </a:ext>
            </a:extLst>
          </p:cNvPr>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it-IT"/>
          </a:p>
        </p:txBody>
      </p:sp>
      <p:sp>
        <p:nvSpPr>
          <p:cNvPr id="6" name="Footer Placeholder 5">
            <a:extLst>
              <a:ext uri="{FF2B5EF4-FFF2-40B4-BE49-F238E27FC236}">
                <a16:creationId xmlns:a16="http://schemas.microsoft.com/office/drawing/2014/main" id="{B7B99741-12AC-5047-AB1D-C5D2C736A621}"/>
              </a:ext>
            </a:extLst>
          </p:cNvPr>
          <p:cNvSpPr>
            <a:spLocks noGrp="1" noChangeArrowheads="1"/>
          </p:cNvSpPr>
          <p:nvPr>
            <p:ph type="ftr" sz="quarter" idx="11"/>
          </p:nvPr>
        </p:nvSpPr>
        <p:spPr/>
        <p:txBody>
          <a:bodyPr/>
          <a:lstStyle>
            <a:lvl1pPr>
              <a:defRPr/>
            </a:lvl1pPr>
          </a:lstStyle>
          <a:p>
            <a:pPr>
              <a:defRPr/>
            </a:pPr>
            <a:endParaRPr lang="it-IT"/>
          </a:p>
        </p:txBody>
      </p:sp>
      <p:sp>
        <p:nvSpPr>
          <p:cNvPr id="7" name="Slide Number Placeholder 6">
            <a:extLst>
              <a:ext uri="{FF2B5EF4-FFF2-40B4-BE49-F238E27FC236}">
                <a16:creationId xmlns:a16="http://schemas.microsoft.com/office/drawing/2014/main" id="{52C86B7C-B299-6A49-88C4-D81DFD8EC0CE}"/>
              </a:ext>
            </a:extLst>
          </p:cNvPr>
          <p:cNvSpPr>
            <a:spLocks noGrp="1" noChangeArrowheads="1"/>
          </p:cNvSpPr>
          <p:nvPr>
            <p:ph type="sldNum" sz="quarter" idx="12"/>
          </p:nvPr>
        </p:nvSpPr>
        <p:spPr/>
        <p:txBody>
          <a:bodyPr/>
          <a:lstStyle>
            <a:lvl1pPr>
              <a:defRPr smtClean="0"/>
            </a:lvl1pPr>
          </a:lstStyle>
          <a:p>
            <a:pPr>
              <a:defRPr/>
            </a:pPr>
            <a:fld id="{69157ABA-CED9-7743-A951-C07557452A79}" type="slidenum">
              <a:rPr lang="it-IT" altLang="en-US"/>
              <a:pPr>
                <a:defRPr/>
              </a:pPr>
              <a:t>‹#›</a:t>
            </a:fld>
            <a:endParaRPr lang="it-IT" altLang="en-US"/>
          </a:p>
        </p:txBody>
      </p:sp>
    </p:spTree>
    <p:extLst>
      <p:ext uri="{BB962C8B-B14F-4D97-AF65-F5344CB8AC3E}">
        <p14:creationId xmlns:p14="http://schemas.microsoft.com/office/powerpoint/2010/main" val="688935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D171A10-6E89-F546-9819-E331CA7C4778}"/>
              </a:ext>
            </a:extLst>
          </p:cNvPr>
          <p:cNvSpPr>
            <a:spLocks noGrp="1"/>
          </p:cNvSpPr>
          <p:nvPr>
            <p:ph type="dt" sz="half" idx="10"/>
          </p:nvPr>
        </p:nvSpPr>
        <p:spPr/>
        <p:txBody>
          <a:bodyPr/>
          <a:lstStyle>
            <a:lvl1pPr>
              <a:defRPr/>
            </a:lvl1pPr>
          </a:lstStyle>
          <a:p>
            <a:pPr>
              <a:defRPr/>
            </a:pPr>
            <a:fld id="{FF5E46FF-45F3-1241-9838-08FBD7284960}" type="datetimeFigureOut">
              <a:rPr lang="it-IT" altLang="en-US"/>
              <a:pPr>
                <a:defRPr/>
              </a:pPr>
              <a:t>08/11/21</a:t>
            </a:fld>
            <a:endParaRPr lang="it-IT" altLang="en-US"/>
          </a:p>
        </p:txBody>
      </p:sp>
      <p:sp>
        <p:nvSpPr>
          <p:cNvPr id="5" name="Segnaposto piè di pagina 4">
            <a:extLst>
              <a:ext uri="{FF2B5EF4-FFF2-40B4-BE49-F238E27FC236}">
                <a16:creationId xmlns:a16="http://schemas.microsoft.com/office/drawing/2014/main" id="{F19774B7-CB13-2446-8EF1-7B991768F248}"/>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B35C4AE1-4102-5B44-8EC0-B7CEA3B6BC68}"/>
              </a:ext>
            </a:extLst>
          </p:cNvPr>
          <p:cNvSpPr>
            <a:spLocks noGrp="1"/>
          </p:cNvSpPr>
          <p:nvPr>
            <p:ph type="sldNum" sz="quarter" idx="12"/>
          </p:nvPr>
        </p:nvSpPr>
        <p:spPr/>
        <p:txBody>
          <a:bodyPr/>
          <a:lstStyle>
            <a:lvl1pPr>
              <a:defRPr/>
            </a:lvl1pPr>
          </a:lstStyle>
          <a:p>
            <a:pPr>
              <a:defRPr/>
            </a:pPr>
            <a:fld id="{1BD89521-F7C8-7D42-98F1-5613D98B3FD6}" type="slidenum">
              <a:rPr lang="it-IT" altLang="en-US"/>
              <a:pPr>
                <a:defRPr/>
              </a:pPr>
              <a:t>‹#›</a:t>
            </a:fld>
            <a:endParaRPr lang="it-IT" altLang="en-US"/>
          </a:p>
        </p:txBody>
      </p:sp>
    </p:spTree>
    <p:extLst>
      <p:ext uri="{BB962C8B-B14F-4D97-AF65-F5344CB8AC3E}">
        <p14:creationId xmlns:p14="http://schemas.microsoft.com/office/powerpoint/2010/main" val="296006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5F7E528-BD59-2C4C-AB84-282F0972492A}"/>
              </a:ext>
            </a:extLst>
          </p:cNvPr>
          <p:cNvSpPr>
            <a:spLocks noGrp="1"/>
          </p:cNvSpPr>
          <p:nvPr>
            <p:ph type="dt" sz="half" idx="10"/>
          </p:nvPr>
        </p:nvSpPr>
        <p:spPr/>
        <p:txBody>
          <a:bodyPr/>
          <a:lstStyle>
            <a:lvl1pPr>
              <a:defRPr/>
            </a:lvl1pPr>
          </a:lstStyle>
          <a:p>
            <a:pPr>
              <a:defRPr/>
            </a:pPr>
            <a:fld id="{E4CC414A-97BD-1742-B94C-20BD367CC5CF}" type="datetimeFigureOut">
              <a:rPr lang="it-IT" altLang="en-US"/>
              <a:pPr>
                <a:defRPr/>
              </a:pPr>
              <a:t>08/11/21</a:t>
            </a:fld>
            <a:endParaRPr lang="it-IT" altLang="en-US"/>
          </a:p>
        </p:txBody>
      </p:sp>
      <p:sp>
        <p:nvSpPr>
          <p:cNvPr id="5" name="Segnaposto piè di pagina 4">
            <a:extLst>
              <a:ext uri="{FF2B5EF4-FFF2-40B4-BE49-F238E27FC236}">
                <a16:creationId xmlns:a16="http://schemas.microsoft.com/office/drawing/2014/main" id="{99E62C05-94B0-E247-8433-820580F29760}"/>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9AAF45F4-FBD4-0B44-8B60-9B83B075FBFA}"/>
              </a:ext>
            </a:extLst>
          </p:cNvPr>
          <p:cNvSpPr>
            <a:spLocks noGrp="1"/>
          </p:cNvSpPr>
          <p:nvPr>
            <p:ph type="sldNum" sz="quarter" idx="12"/>
          </p:nvPr>
        </p:nvSpPr>
        <p:spPr/>
        <p:txBody>
          <a:bodyPr/>
          <a:lstStyle>
            <a:lvl1pPr>
              <a:defRPr/>
            </a:lvl1pPr>
          </a:lstStyle>
          <a:p>
            <a:pPr>
              <a:defRPr/>
            </a:pPr>
            <a:fld id="{90B3823E-46CA-9145-B0FA-1D9A72B0CE00}" type="slidenum">
              <a:rPr lang="it-IT" altLang="en-US"/>
              <a:pPr>
                <a:defRPr/>
              </a:pPr>
              <a:t>‹#›</a:t>
            </a:fld>
            <a:endParaRPr lang="it-IT" altLang="en-US"/>
          </a:p>
        </p:txBody>
      </p:sp>
    </p:spTree>
    <p:extLst>
      <p:ext uri="{BB962C8B-B14F-4D97-AF65-F5344CB8AC3E}">
        <p14:creationId xmlns:p14="http://schemas.microsoft.com/office/powerpoint/2010/main" val="187831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8C0CF5BD-EDDA-0A42-9264-834EEE678E5C}"/>
              </a:ext>
            </a:extLst>
          </p:cNvPr>
          <p:cNvSpPr>
            <a:spLocks noGrp="1"/>
          </p:cNvSpPr>
          <p:nvPr>
            <p:ph type="dt" sz="half" idx="10"/>
          </p:nvPr>
        </p:nvSpPr>
        <p:spPr/>
        <p:txBody>
          <a:bodyPr/>
          <a:lstStyle>
            <a:lvl1pPr>
              <a:defRPr/>
            </a:lvl1pPr>
          </a:lstStyle>
          <a:p>
            <a:pPr>
              <a:defRPr/>
            </a:pPr>
            <a:fld id="{E80E9C04-C0E4-2345-ACDA-D0826F895C15}" type="datetimeFigureOut">
              <a:rPr lang="it-IT" altLang="en-US"/>
              <a:pPr>
                <a:defRPr/>
              </a:pPr>
              <a:t>08/11/21</a:t>
            </a:fld>
            <a:endParaRPr lang="it-IT" altLang="en-US"/>
          </a:p>
        </p:txBody>
      </p:sp>
      <p:sp>
        <p:nvSpPr>
          <p:cNvPr id="6" name="Segnaposto piè di pagina 4">
            <a:extLst>
              <a:ext uri="{FF2B5EF4-FFF2-40B4-BE49-F238E27FC236}">
                <a16:creationId xmlns:a16="http://schemas.microsoft.com/office/drawing/2014/main" id="{1BBC0DA7-B09E-5F4E-A83B-B6ED098E0A24}"/>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04DEEAF2-FDB6-9044-B39C-86E8FA982A00}"/>
              </a:ext>
            </a:extLst>
          </p:cNvPr>
          <p:cNvSpPr>
            <a:spLocks noGrp="1"/>
          </p:cNvSpPr>
          <p:nvPr>
            <p:ph type="sldNum" sz="quarter" idx="12"/>
          </p:nvPr>
        </p:nvSpPr>
        <p:spPr/>
        <p:txBody>
          <a:bodyPr/>
          <a:lstStyle>
            <a:lvl1pPr>
              <a:defRPr/>
            </a:lvl1pPr>
          </a:lstStyle>
          <a:p>
            <a:pPr>
              <a:defRPr/>
            </a:pPr>
            <a:fld id="{C122F49E-5026-2242-87DF-EBAE97A4DC9B}" type="slidenum">
              <a:rPr lang="it-IT" altLang="en-US"/>
              <a:pPr>
                <a:defRPr/>
              </a:pPr>
              <a:t>‹#›</a:t>
            </a:fld>
            <a:endParaRPr lang="it-IT" altLang="en-US"/>
          </a:p>
        </p:txBody>
      </p:sp>
    </p:spTree>
    <p:extLst>
      <p:ext uri="{BB962C8B-B14F-4D97-AF65-F5344CB8AC3E}">
        <p14:creationId xmlns:p14="http://schemas.microsoft.com/office/powerpoint/2010/main" val="1281331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D473A7A4-F1AD-6E42-98F2-4A3AF8C1ECF4}"/>
              </a:ext>
            </a:extLst>
          </p:cNvPr>
          <p:cNvSpPr>
            <a:spLocks noGrp="1"/>
          </p:cNvSpPr>
          <p:nvPr>
            <p:ph type="dt" sz="half" idx="10"/>
          </p:nvPr>
        </p:nvSpPr>
        <p:spPr/>
        <p:txBody>
          <a:bodyPr/>
          <a:lstStyle>
            <a:lvl1pPr>
              <a:defRPr/>
            </a:lvl1pPr>
          </a:lstStyle>
          <a:p>
            <a:pPr>
              <a:defRPr/>
            </a:pPr>
            <a:fld id="{FB9B6504-6DB6-5749-8DCA-47165A44368C}" type="datetimeFigureOut">
              <a:rPr lang="it-IT" altLang="en-US"/>
              <a:pPr>
                <a:defRPr/>
              </a:pPr>
              <a:t>08/11/21</a:t>
            </a:fld>
            <a:endParaRPr lang="it-IT" altLang="en-US"/>
          </a:p>
        </p:txBody>
      </p:sp>
      <p:sp>
        <p:nvSpPr>
          <p:cNvPr id="8" name="Segnaposto piè di pagina 4">
            <a:extLst>
              <a:ext uri="{FF2B5EF4-FFF2-40B4-BE49-F238E27FC236}">
                <a16:creationId xmlns:a16="http://schemas.microsoft.com/office/drawing/2014/main" id="{EF68DF06-8B69-784E-9F9C-6A7BB62C3E93}"/>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A76E3505-5221-5E47-A80B-DFD896756FCC}"/>
              </a:ext>
            </a:extLst>
          </p:cNvPr>
          <p:cNvSpPr>
            <a:spLocks noGrp="1"/>
          </p:cNvSpPr>
          <p:nvPr>
            <p:ph type="sldNum" sz="quarter" idx="12"/>
          </p:nvPr>
        </p:nvSpPr>
        <p:spPr/>
        <p:txBody>
          <a:bodyPr/>
          <a:lstStyle>
            <a:lvl1pPr>
              <a:defRPr/>
            </a:lvl1pPr>
          </a:lstStyle>
          <a:p>
            <a:pPr>
              <a:defRPr/>
            </a:pPr>
            <a:fld id="{C52E6730-CD4C-784F-A4A3-B0C14EB2659D}" type="slidenum">
              <a:rPr lang="it-IT" altLang="en-US"/>
              <a:pPr>
                <a:defRPr/>
              </a:pPr>
              <a:t>‹#›</a:t>
            </a:fld>
            <a:endParaRPr lang="it-IT" altLang="en-US"/>
          </a:p>
        </p:txBody>
      </p:sp>
    </p:spTree>
    <p:extLst>
      <p:ext uri="{BB962C8B-B14F-4D97-AF65-F5344CB8AC3E}">
        <p14:creationId xmlns:p14="http://schemas.microsoft.com/office/powerpoint/2010/main" val="3945986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a:extLst>
              <a:ext uri="{FF2B5EF4-FFF2-40B4-BE49-F238E27FC236}">
                <a16:creationId xmlns:a16="http://schemas.microsoft.com/office/drawing/2014/main" id="{19CF7163-1105-B849-94BB-BBB73367AB2D}"/>
              </a:ext>
            </a:extLst>
          </p:cNvPr>
          <p:cNvSpPr>
            <a:spLocks noGrp="1"/>
          </p:cNvSpPr>
          <p:nvPr>
            <p:ph type="dt" sz="half" idx="10"/>
          </p:nvPr>
        </p:nvSpPr>
        <p:spPr/>
        <p:txBody>
          <a:bodyPr/>
          <a:lstStyle>
            <a:lvl1pPr>
              <a:defRPr/>
            </a:lvl1pPr>
          </a:lstStyle>
          <a:p>
            <a:pPr>
              <a:defRPr/>
            </a:pPr>
            <a:fld id="{ADC538F0-C654-EB40-BB99-F52A012C4C08}" type="datetimeFigureOut">
              <a:rPr lang="it-IT" altLang="en-US"/>
              <a:pPr>
                <a:defRPr/>
              </a:pPr>
              <a:t>08/11/21</a:t>
            </a:fld>
            <a:endParaRPr lang="it-IT" altLang="en-US"/>
          </a:p>
        </p:txBody>
      </p:sp>
      <p:sp>
        <p:nvSpPr>
          <p:cNvPr id="4" name="Segnaposto piè di pagina 4">
            <a:extLst>
              <a:ext uri="{FF2B5EF4-FFF2-40B4-BE49-F238E27FC236}">
                <a16:creationId xmlns:a16="http://schemas.microsoft.com/office/drawing/2014/main" id="{DF816FC2-6A80-3648-AECA-02BC310943FF}"/>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4E4C98CA-9B85-354A-A150-BE5363FB48C2}"/>
              </a:ext>
            </a:extLst>
          </p:cNvPr>
          <p:cNvSpPr>
            <a:spLocks noGrp="1"/>
          </p:cNvSpPr>
          <p:nvPr>
            <p:ph type="sldNum" sz="quarter" idx="12"/>
          </p:nvPr>
        </p:nvSpPr>
        <p:spPr/>
        <p:txBody>
          <a:bodyPr/>
          <a:lstStyle>
            <a:lvl1pPr>
              <a:defRPr/>
            </a:lvl1pPr>
          </a:lstStyle>
          <a:p>
            <a:pPr>
              <a:defRPr/>
            </a:pPr>
            <a:fld id="{44911564-10B3-CF43-817B-DB803B8EC7D3}" type="slidenum">
              <a:rPr lang="it-IT" altLang="en-US"/>
              <a:pPr>
                <a:defRPr/>
              </a:pPr>
              <a:t>‹#›</a:t>
            </a:fld>
            <a:endParaRPr lang="it-IT" altLang="en-US"/>
          </a:p>
        </p:txBody>
      </p:sp>
    </p:spTree>
    <p:extLst>
      <p:ext uri="{BB962C8B-B14F-4D97-AF65-F5344CB8AC3E}">
        <p14:creationId xmlns:p14="http://schemas.microsoft.com/office/powerpoint/2010/main" val="185725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96DF43DD-3489-BE41-9D13-79C3EFAF09E9}"/>
              </a:ext>
            </a:extLst>
          </p:cNvPr>
          <p:cNvSpPr>
            <a:spLocks noGrp="1"/>
          </p:cNvSpPr>
          <p:nvPr>
            <p:ph type="dt" sz="half" idx="10"/>
          </p:nvPr>
        </p:nvSpPr>
        <p:spPr/>
        <p:txBody>
          <a:bodyPr/>
          <a:lstStyle>
            <a:lvl1pPr>
              <a:defRPr/>
            </a:lvl1pPr>
          </a:lstStyle>
          <a:p>
            <a:pPr>
              <a:defRPr/>
            </a:pPr>
            <a:fld id="{9C15F57B-884D-1544-855D-ECCC29CCB214}" type="datetimeFigureOut">
              <a:rPr lang="it-IT" altLang="en-US"/>
              <a:pPr>
                <a:defRPr/>
              </a:pPr>
              <a:t>08/11/21</a:t>
            </a:fld>
            <a:endParaRPr lang="it-IT" altLang="en-US"/>
          </a:p>
        </p:txBody>
      </p:sp>
      <p:sp>
        <p:nvSpPr>
          <p:cNvPr id="3" name="Segnaposto piè di pagina 4">
            <a:extLst>
              <a:ext uri="{FF2B5EF4-FFF2-40B4-BE49-F238E27FC236}">
                <a16:creationId xmlns:a16="http://schemas.microsoft.com/office/drawing/2014/main" id="{0477F4D9-74BC-8942-A333-ACB3C0AED3A9}"/>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536D44B4-F3A5-1743-A2D0-3DCD8D539E34}"/>
              </a:ext>
            </a:extLst>
          </p:cNvPr>
          <p:cNvSpPr>
            <a:spLocks noGrp="1"/>
          </p:cNvSpPr>
          <p:nvPr>
            <p:ph type="sldNum" sz="quarter" idx="12"/>
          </p:nvPr>
        </p:nvSpPr>
        <p:spPr/>
        <p:txBody>
          <a:bodyPr/>
          <a:lstStyle>
            <a:lvl1pPr>
              <a:defRPr/>
            </a:lvl1pPr>
          </a:lstStyle>
          <a:p>
            <a:pPr>
              <a:defRPr/>
            </a:pPr>
            <a:fld id="{6ED6924A-2786-6346-8A08-D29283EDC925}" type="slidenum">
              <a:rPr lang="it-IT" altLang="en-US"/>
              <a:pPr>
                <a:defRPr/>
              </a:pPr>
              <a:t>‹#›</a:t>
            </a:fld>
            <a:endParaRPr lang="it-IT" altLang="en-US"/>
          </a:p>
        </p:txBody>
      </p:sp>
    </p:spTree>
    <p:extLst>
      <p:ext uri="{BB962C8B-B14F-4D97-AF65-F5344CB8AC3E}">
        <p14:creationId xmlns:p14="http://schemas.microsoft.com/office/powerpoint/2010/main" val="2921663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EADB2A60-3FF7-7B49-AD13-AFBDE943B868}"/>
              </a:ext>
            </a:extLst>
          </p:cNvPr>
          <p:cNvSpPr>
            <a:spLocks noGrp="1"/>
          </p:cNvSpPr>
          <p:nvPr>
            <p:ph type="dt" sz="half" idx="10"/>
          </p:nvPr>
        </p:nvSpPr>
        <p:spPr/>
        <p:txBody>
          <a:bodyPr/>
          <a:lstStyle>
            <a:lvl1pPr>
              <a:defRPr/>
            </a:lvl1pPr>
          </a:lstStyle>
          <a:p>
            <a:pPr>
              <a:defRPr/>
            </a:pPr>
            <a:fld id="{1685477A-C9FD-B84C-9C9C-4511F3FFC3F9}" type="datetimeFigureOut">
              <a:rPr lang="it-IT" altLang="en-US"/>
              <a:pPr>
                <a:defRPr/>
              </a:pPr>
              <a:t>08/11/21</a:t>
            </a:fld>
            <a:endParaRPr lang="it-IT" altLang="en-US"/>
          </a:p>
        </p:txBody>
      </p:sp>
      <p:sp>
        <p:nvSpPr>
          <p:cNvPr id="6" name="Segnaposto piè di pagina 4">
            <a:extLst>
              <a:ext uri="{FF2B5EF4-FFF2-40B4-BE49-F238E27FC236}">
                <a16:creationId xmlns:a16="http://schemas.microsoft.com/office/drawing/2014/main" id="{730032E9-000D-9D42-8570-41895D2630CB}"/>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F1739143-30C6-0045-9BA7-28759DEA4683}"/>
              </a:ext>
            </a:extLst>
          </p:cNvPr>
          <p:cNvSpPr>
            <a:spLocks noGrp="1"/>
          </p:cNvSpPr>
          <p:nvPr>
            <p:ph type="sldNum" sz="quarter" idx="12"/>
          </p:nvPr>
        </p:nvSpPr>
        <p:spPr/>
        <p:txBody>
          <a:bodyPr/>
          <a:lstStyle>
            <a:lvl1pPr>
              <a:defRPr/>
            </a:lvl1pPr>
          </a:lstStyle>
          <a:p>
            <a:pPr>
              <a:defRPr/>
            </a:pPr>
            <a:fld id="{133CEB81-861A-F64E-8B02-9AF41BDC6819}" type="slidenum">
              <a:rPr lang="it-IT" altLang="en-US"/>
              <a:pPr>
                <a:defRPr/>
              </a:pPr>
              <a:t>‹#›</a:t>
            </a:fld>
            <a:endParaRPr lang="it-IT" altLang="en-US"/>
          </a:p>
        </p:txBody>
      </p:sp>
    </p:spTree>
    <p:extLst>
      <p:ext uri="{BB962C8B-B14F-4D97-AF65-F5344CB8AC3E}">
        <p14:creationId xmlns:p14="http://schemas.microsoft.com/office/powerpoint/2010/main" val="3476032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49E5E3CE-9073-D942-A096-556DD937249E}"/>
              </a:ext>
            </a:extLst>
          </p:cNvPr>
          <p:cNvSpPr>
            <a:spLocks noGrp="1"/>
          </p:cNvSpPr>
          <p:nvPr>
            <p:ph type="dt" sz="half" idx="10"/>
          </p:nvPr>
        </p:nvSpPr>
        <p:spPr/>
        <p:txBody>
          <a:bodyPr/>
          <a:lstStyle>
            <a:lvl1pPr>
              <a:defRPr/>
            </a:lvl1pPr>
          </a:lstStyle>
          <a:p>
            <a:pPr>
              <a:defRPr/>
            </a:pPr>
            <a:fld id="{EAFAA4FD-F1B1-9547-AB0E-0E370C960988}" type="datetimeFigureOut">
              <a:rPr lang="it-IT" altLang="en-US"/>
              <a:pPr>
                <a:defRPr/>
              </a:pPr>
              <a:t>08/11/21</a:t>
            </a:fld>
            <a:endParaRPr lang="it-IT" altLang="en-US"/>
          </a:p>
        </p:txBody>
      </p:sp>
      <p:sp>
        <p:nvSpPr>
          <p:cNvPr id="6" name="Segnaposto piè di pagina 4">
            <a:extLst>
              <a:ext uri="{FF2B5EF4-FFF2-40B4-BE49-F238E27FC236}">
                <a16:creationId xmlns:a16="http://schemas.microsoft.com/office/drawing/2014/main" id="{3EBCE914-2560-6D4F-9952-D86B20558B36}"/>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F4E8B1B6-DD9F-B14A-B8A5-80B8486766E4}"/>
              </a:ext>
            </a:extLst>
          </p:cNvPr>
          <p:cNvSpPr>
            <a:spLocks noGrp="1"/>
          </p:cNvSpPr>
          <p:nvPr>
            <p:ph type="sldNum" sz="quarter" idx="12"/>
          </p:nvPr>
        </p:nvSpPr>
        <p:spPr/>
        <p:txBody>
          <a:bodyPr/>
          <a:lstStyle>
            <a:lvl1pPr>
              <a:defRPr/>
            </a:lvl1pPr>
          </a:lstStyle>
          <a:p>
            <a:pPr>
              <a:defRPr/>
            </a:pPr>
            <a:fld id="{D682C626-5AA1-9D41-B142-D1534828E493}" type="slidenum">
              <a:rPr lang="it-IT" altLang="en-US"/>
              <a:pPr>
                <a:defRPr/>
              </a:pPr>
              <a:t>‹#›</a:t>
            </a:fld>
            <a:endParaRPr lang="it-IT" altLang="en-US"/>
          </a:p>
        </p:txBody>
      </p:sp>
    </p:spTree>
    <p:extLst>
      <p:ext uri="{BB962C8B-B14F-4D97-AF65-F5344CB8AC3E}">
        <p14:creationId xmlns:p14="http://schemas.microsoft.com/office/powerpoint/2010/main" val="2555070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6142D988-8F75-FF40-BC0C-9F62246A15C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stile</a:t>
            </a:r>
          </a:p>
        </p:txBody>
      </p:sp>
      <p:sp>
        <p:nvSpPr>
          <p:cNvPr id="1027" name="Segnaposto testo 2">
            <a:extLst>
              <a:ext uri="{FF2B5EF4-FFF2-40B4-BE49-F238E27FC236}">
                <a16:creationId xmlns:a16="http://schemas.microsoft.com/office/drawing/2014/main" id="{427E9A6B-4025-FE49-96D7-53B67C37974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4" name="Segnaposto data 3">
            <a:extLst>
              <a:ext uri="{FF2B5EF4-FFF2-40B4-BE49-F238E27FC236}">
                <a16:creationId xmlns:a16="http://schemas.microsoft.com/office/drawing/2014/main" id="{3D177A98-D676-EB4F-A34E-810C5860341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defRPr>
            </a:lvl1pPr>
          </a:lstStyle>
          <a:p>
            <a:pPr>
              <a:defRPr/>
            </a:pPr>
            <a:fld id="{88D9E8CD-6077-8044-A83B-A44C58CEC91F}" type="datetimeFigureOut">
              <a:rPr lang="it-IT" altLang="en-US"/>
              <a:pPr>
                <a:defRPr/>
              </a:pPr>
              <a:t>08/11/21</a:t>
            </a:fld>
            <a:endParaRPr lang="it-IT" altLang="en-US"/>
          </a:p>
        </p:txBody>
      </p:sp>
      <p:sp>
        <p:nvSpPr>
          <p:cNvPr id="5" name="Segnaposto piè di pagina 4">
            <a:extLst>
              <a:ext uri="{FF2B5EF4-FFF2-40B4-BE49-F238E27FC236}">
                <a16:creationId xmlns:a16="http://schemas.microsoft.com/office/drawing/2014/main" id="{8DABC244-4979-0B40-BB66-80BFBB3C7DF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02F30CEC-5A6D-5B49-B977-A6D43A09716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2BD90140-551B-CD45-8B14-D6D2DD2C99B3}"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05.xml.rels><?xml version="1.0" encoding="UTF-8" standalone="yes"?>
<Relationships xmlns="http://schemas.openxmlformats.org/package/2006/relationships"><Relationship Id="rId3" Type="http://schemas.openxmlformats.org/officeDocument/2006/relationships/hyperlink" Target="https://deepmind.com/research/case-studies/alphafold" TargetMode="External"/><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3.tiff"/><Relationship Id="rId4" Type="http://schemas.openxmlformats.org/officeDocument/2006/relationships/hyperlink" Target="https://en.wikipedia.org/wiki/Global_distance_test" TargetMode="External"/></Relationships>
</file>

<file path=ppt/slides/_rels/slide106.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0.emf"/></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4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bioinf.cs.ucl.ac.uk/psipred/" TargetMode="External"/><Relationship Id="rId2" Type="http://schemas.openxmlformats.org/officeDocument/2006/relationships/hyperlink" Target="http://www.embl-heidelberg.de/Services/serrano/agadir/agadir-start.html" TargetMode="External"/><Relationship Id="rId1" Type="http://schemas.openxmlformats.org/officeDocument/2006/relationships/slideLayout" Target="../slideLayouts/slideLayout7.xml"/><Relationship Id="rId5" Type="http://schemas.openxmlformats.org/officeDocument/2006/relationships/hyperlink" Target="http://www.compbio.dundee.ac.uk/Software/JPred/jpred.html" TargetMode="External"/><Relationship Id="rId4" Type="http://schemas.openxmlformats.org/officeDocument/2006/relationships/hyperlink" Target="http://bioweb.pasteur.fr/seqanal/interfaces/predator-simple.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5.emf"/><Relationship Id="rId4" Type="http://schemas.openxmlformats.org/officeDocument/2006/relationships/oleObject" Target="../embeddings/oleObject2.bin"/></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66FE1016-ED11-9142-8B3B-CE802E78195D}"/>
              </a:ext>
            </a:extLst>
          </p:cNvPr>
          <p:cNvSpPr>
            <a:spLocks noGrp="1" noChangeArrowheads="1"/>
          </p:cNvSpPr>
          <p:nvPr>
            <p:ph type="ctrTitle"/>
          </p:nvPr>
        </p:nvSpPr>
        <p:spPr>
          <a:xfrm>
            <a:off x="395536" y="2511064"/>
            <a:ext cx="8458200" cy="1470025"/>
          </a:xfrm>
        </p:spPr>
        <p:txBody>
          <a:bodyPr>
            <a:normAutofit fontScale="90000"/>
          </a:bodyPr>
          <a:lstStyle/>
          <a:p>
            <a:pPr lvl="1">
              <a:spcAft>
                <a:spcPts val="1200"/>
              </a:spcAft>
              <a:defRPr/>
            </a:pPr>
            <a:r>
              <a:rPr lang="it-IT" altLang="en-US" sz="2800" b="1" i="1" dirty="0">
                <a:ea typeface="ＭＳ Ｐゴシック" panose="020B0600070205080204" pitchFamily="34" charset="-128"/>
              </a:rPr>
              <a:t>A.A. </a:t>
            </a:r>
            <a:r>
              <a:rPr lang="it-IT" altLang="en-US" sz="2800" b="1" i="1">
                <a:ea typeface="ＭＳ Ｐゴシック" panose="020B0600070205080204" pitchFamily="34" charset="-128"/>
              </a:rPr>
              <a:t>2021-2022</a:t>
            </a:r>
            <a:br>
              <a:rPr lang="it-IT" altLang="en-US" sz="2800" b="1" i="1" dirty="0">
                <a:ea typeface="ＭＳ Ｐゴシック" panose="020B0600070205080204" pitchFamily="34" charset="-128"/>
              </a:rPr>
            </a:br>
            <a:r>
              <a:rPr lang="it-IT" altLang="en-US" sz="4800" b="1" dirty="0">
                <a:solidFill>
                  <a:srgbClr val="CC0000"/>
                </a:solidFill>
                <a:ea typeface="ＭＳ Ｐゴシック" panose="020B0600070205080204" pitchFamily="34" charset="-128"/>
              </a:rPr>
              <a:t>CORSO DI METODI MOLECOLARI E </a:t>
            </a:r>
            <a:r>
              <a:rPr lang="it-IT" altLang="en-US" sz="4800" b="1" u="sng" dirty="0">
                <a:solidFill>
                  <a:srgbClr val="CC0000"/>
                </a:solidFill>
                <a:ea typeface="ＭＳ Ｐゴシック" panose="020B0600070205080204" pitchFamily="34" charset="-128"/>
              </a:rPr>
              <a:t>BIOINFORMATICA</a:t>
            </a:r>
            <a:br>
              <a:rPr lang="it-IT" altLang="en-US" sz="3200" b="1" dirty="0">
                <a:ea typeface="ＭＳ Ｐゴシック" panose="020B0600070205080204" pitchFamily="34" charset="-128"/>
              </a:rPr>
            </a:br>
            <a:r>
              <a:rPr lang="it-IT" altLang="en-US" sz="2400" b="1" dirty="0">
                <a:ea typeface="ＭＳ Ｐゴシック" panose="020B0600070205080204" pitchFamily="34" charset="-128"/>
              </a:rPr>
              <a:t>per il CLM in BIOLOGIA EVOLUZIONISTICA</a:t>
            </a:r>
            <a:br>
              <a:rPr lang="it-IT" altLang="en-US" sz="2400" b="1" dirty="0">
                <a:ea typeface="ＭＳ Ｐゴシック" panose="020B0600070205080204" pitchFamily="34" charset="-128"/>
              </a:rPr>
            </a:br>
            <a:r>
              <a:rPr lang="it-IT" altLang="en-US" sz="2400" b="1" dirty="0">
                <a:ea typeface="ＭＳ Ｐゴシック" panose="020B0600070205080204" pitchFamily="34" charset="-128"/>
              </a:rPr>
              <a:t>Scuola di Scienze, Università di Padova</a:t>
            </a:r>
            <a:br>
              <a:rPr lang="it-IT" altLang="en-US" sz="2400" b="1" dirty="0">
                <a:ea typeface="ＭＳ Ｐゴシック" panose="020B0600070205080204" pitchFamily="34" charset="-128"/>
              </a:rPr>
            </a:br>
            <a:br>
              <a:rPr lang="it-IT" altLang="en-US" sz="24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solidFill>
                  <a:srgbClr val="CC0000"/>
                </a:solidFill>
                <a:ea typeface="ＭＳ Ｐゴシック" panose="020B0600070205080204" pitchFamily="34" charset="-128"/>
              </a:rPr>
            </a:br>
            <a:endParaRPr lang="it-IT" altLang="en-US" sz="3200" b="1" dirty="0">
              <a:solidFill>
                <a:srgbClr val="CC0000"/>
              </a:solidFill>
              <a:ea typeface="ＭＳ Ｐゴシック" panose="020B0600070205080204" pitchFamily="34" charset="-128"/>
            </a:endParaRPr>
          </a:p>
        </p:txBody>
      </p:sp>
      <p:sp>
        <p:nvSpPr>
          <p:cNvPr id="2" name="TextBox 1">
            <a:extLst>
              <a:ext uri="{FF2B5EF4-FFF2-40B4-BE49-F238E27FC236}">
                <a16:creationId xmlns:a16="http://schemas.microsoft.com/office/drawing/2014/main" id="{42039841-BD82-134F-87FB-5CAB310A2AD4}"/>
              </a:ext>
            </a:extLst>
          </p:cNvPr>
          <p:cNvSpPr txBox="1"/>
          <p:nvPr/>
        </p:nvSpPr>
        <p:spPr>
          <a:xfrm>
            <a:off x="1331640" y="3717032"/>
            <a:ext cx="6192688" cy="1661993"/>
          </a:xfrm>
          <a:prstGeom prst="rect">
            <a:avLst/>
          </a:prstGeom>
          <a:noFill/>
        </p:spPr>
        <p:txBody>
          <a:bodyPr wrap="square" rtlCol="0">
            <a:spAutoFit/>
          </a:bodyPr>
          <a:lstStyle/>
          <a:p>
            <a:br>
              <a:rPr lang="it-IT" altLang="en-US" sz="2800" b="1" dirty="0"/>
            </a:br>
            <a:r>
              <a:rPr lang="it-IT" altLang="en-US" sz="2800" b="1" dirty="0"/>
              <a:t>Prof. STEFANIA BORTOLUZZI</a:t>
            </a:r>
            <a:br>
              <a:rPr lang="it-IT" altLang="en-US" sz="2800" b="1" dirty="0"/>
            </a:br>
            <a:br>
              <a:rPr lang="it-IT" b="1" dirty="0">
                <a:latin typeface="Arial" charset="0"/>
                <a:cs typeface="ＭＳ Ｐゴシック" charset="0"/>
              </a:rPr>
            </a:br>
            <a:endParaRPr lang="en-US" sz="2800" dirty="0"/>
          </a:p>
        </p:txBody>
      </p:sp>
    </p:spTree>
    <p:extLst>
      <p:ext uri="{BB962C8B-B14F-4D97-AF65-F5344CB8AC3E}">
        <p14:creationId xmlns:p14="http://schemas.microsoft.com/office/powerpoint/2010/main" val="2469848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a:extLst>
              <a:ext uri="{FF2B5EF4-FFF2-40B4-BE49-F238E27FC236}">
                <a16:creationId xmlns:a16="http://schemas.microsoft.com/office/drawing/2014/main" id="{317B65B3-818A-1641-84EE-7DF2BB0FA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06" t="54071" r="65146" b="5035"/>
          <a:stretch>
            <a:fillRect/>
          </a:stretch>
        </p:blipFill>
        <p:spPr bwMode="auto">
          <a:xfrm>
            <a:off x="3932238" y="4881563"/>
            <a:ext cx="2574925" cy="194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4" name="Picture 3">
            <a:extLst>
              <a:ext uri="{FF2B5EF4-FFF2-40B4-BE49-F238E27FC236}">
                <a16:creationId xmlns:a16="http://schemas.microsoft.com/office/drawing/2014/main" id="{70FF1469-778A-C640-A48A-F3CEE2C51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348" t="-36691" r="27080" b="53619"/>
          <a:stretch>
            <a:fillRect/>
          </a:stretch>
        </p:blipFill>
        <p:spPr bwMode="auto">
          <a:xfrm>
            <a:off x="4387850" y="-2036763"/>
            <a:ext cx="2119313" cy="466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5" name="Picture 3">
            <a:extLst>
              <a:ext uri="{FF2B5EF4-FFF2-40B4-BE49-F238E27FC236}">
                <a16:creationId xmlns:a16="http://schemas.microsoft.com/office/drawing/2014/main" id="{D87B479B-9C25-F34D-91E5-01FD3B5B9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188" t="3258" r="2956" b="61118"/>
          <a:stretch>
            <a:fillRect/>
          </a:stretch>
        </p:blipFill>
        <p:spPr bwMode="auto">
          <a:xfrm>
            <a:off x="4541838" y="2716213"/>
            <a:ext cx="1965325"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6" name="Rettangolo 5">
            <a:extLst>
              <a:ext uri="{FF2B5EF4-FFF2-40B4-BE49-F238E27FC236}">
                <a16:creationId xmlns:a16="http://schemas.microsoft.com/office/drawing/2014/main" id="{4872F404-E07C-2343-9378-E55D971CD7AE}"/>
              </a:ext>
            </a:extLst>
          </p:cNvPr>
          <p:cNvSpPr>
            <a:spLocks noChangeArrowheads="1"/>
          </p:cNvSpPr>
          <p:nvPr/>
        </p:nvSpPr>
        <p:spPr bwMode="auto">
          <a:xfrm>
            <a:off x="6507163" y="184150"/>
            <a:ext cx="2601912" cy="758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spcAft>
                <a:spcPts val="1200"/>
              </a:spcAft>
              <a:buFontTx/>
              <a:buNone/>
            </a:pPr>
            <a:r>
              <a:rPr lang="it-IT" altLang="en-US" sz="1900" b="1">
                <a:latin typeface="Arial" panose="020B0604020202020204" pitchFamily="34" charset="0"/>
                <a:cs typeface="Arial" panose="020B0604020202020204" pitchFamily="34" charset="0"/>
              </a:rPr>
              <a:t>Legame ionico</a:t>
            </a:r>
            <a:r>
              <a:rPr lang="it-IT" altLang="en-US" sz="1900">
                <a:latin typeface="Arial" panose="020B0604020202020204" pitchFamily="34" charset="0"/>
                <a:cs typeface="Arial" panose="020B0604020202020204" pitchFamily="34" charset="0"/>
              </a:rPr>
              <a:t>: interazione tra cariche opposte, ovvero tra catene laterali cariche.</a:t>
            </a:r>
          </a:p>
          <a:p>
            <a:pPr algn="just" eaLnBrk="1" hangingPunct="1">
              <a:spcBef>
                <a:spcPct val="0"/>
              </a:spcBef>
              <a:spcAft>
                <a:spcPts val="1200"/>
              </a:spcAft>
              <a:buFontTx/>
              <a:buNone/>
            </a:pPr>
            <a:endParaRPr lang="it-IT" altLang="en-US" sz="1900">
              <a:latin typeface="Arial" panose="020B0604020202020204" pitchFamily="34" charset="0"/>
              <a:cs typeface="Arial" panose="020B0604020202020204" pitchFamily="34" charset="0"/>
            </a:endParaRPr>
          </a:p>
          <a:p>
            <a:pPr algn="just" eaLnBrk="1" hangingPunct="1">
              <a:spcBef>
                <a:spcPct val="0"/>
              </a:spcBef>
              <a:spcAft>
                <a:spcPts val="1200"/>
              </a:spcAft>
              <a:buFontTx/>
              <a:buNone/>
            </a:pPr>
            <a:r>
              <a:rPr lang="it-IT" altLang="en-US" sz="1900" b="1">
                <a:latin typeface="Arial" panose="020B0604020202020204" pitchFamily="34" charset="0"/>
                <a:cs typeface="Arial" panose="020B0604020202020204" pitchFamily="34" charset="0"/>
              </a:rPr>
              <a:t>Forze di Van der Waals</a:t>
            </a:r>
            <a:r>
              <a:rPr lang="it-IT" altLang="en-US" sz="1900">
                <a:latin typeface="Arial" panose="020B0604020202020204" pitchFamily="34" charset="0"/>
                <a:cs typeface="Arial" panose="020B0604020202020204" pitchFamily="34" charset="0"/>
              </a:rPr>
              <a:t>: dovute a interazioni tra molecole con asimmetrica distribuzione di carica (dipoli), forze deboli, a breve raggio.</a:t>
            </a:r>
          </a:p>
          <a:p>
            <a:pPr algn="just" eaLnBrk="1" hangingPunct="1">
              <a:spcBef>
                <a:spcPct val="0"/>
              </a:spcBef>
              <a:spcAft>
                <a:spcPts val="1200"/>
              </a:spcAft>
              <a:buFontTx/>
              <a:buNone/>
            </a:pPr>
            <a:r>
              <a:rPr lang="it-IT" altLang="en-US" sz="1900" b="1">
                <a:latin typeface="Arial" panose="020B0604020202020204" pitchFamily="34" charset="0"/>
                <a:cs typeface="Arial" panose="020B0604020202020204" pitchFamily="34" charset="0"/>
              </a:rPr>
              <a:t>Interazioni idrofobiche</a:t>
            </a:r>
            <a:r>
              <a:rPr lang="it-IT" altLang="en-US" sz="1900">
                <a:latin typeface="Arial" panose="020B0604020202020204" pitchFamily="34" charset="0"/>
                <a:cs typeface="Arial" panose="020B0604020202020204" pitchFamily="34" charset="0"/>
              </a:rPr>
              <a:t>: l’idrofobia di alcuni aa induce le catene a ripiegarsi in modo da escludere l’acqua in regioni occupate solo da catene apolari.</a:t>
            </a:r>
          </a:p>
          <a:p>
            <a:pPr algn="just" eaLnBrk="1" hangingPunct="1">
              <a:spcBef>
                <a:spcPct val="0"/>
              </a:spcBef>
              <a:spcAft>
                <a:spcPts val="1200"/>
              </a:spcAft>
              <a:buFontTx/>
              <a:buNone/>
            </a:pPr>
            <a:endParaRPr lang="it-IT" altLang="en-US" sz="1900">
              <a:latin typeface="Arial" panose="020B0604020202020204" pitchFamily="34" charset="0"/>
              <a:cs typeface="Arial" panose="020B0604020202020204" pitchFamily="34" charset="0"/>
            </a:endParaRPr>
          </a:p>
          <a:p>
            <a:pPr algn="just" eaLnBrk="1" hangingPunct="1">
              <a:spcBef>
                <a:spcPct val="0"/>
              </a:spcBef>
              <a:spcAft>
                <a:spcPts val="1200"/>
              </a:spcAft>
              <a:buFontTx/>
              <a:buNone/>
            </a:pPr>
            <a:endParaRPr lang="it-IT" altLang="en-US" sz="1900">
              <a:latin typeface="Arial" panose="020B0604020202020204" pitchFamily="34" charset="0"/>
              <a:cs typeface="Arial" panose="020B0604020202020204" pitchFamily="34" charset="0"/>
            </a:endParaRPr>
          </a:p>
        </p:txBody>
      </p:sp>
      <p:pic>
        <p:nvPicPr>
          <p:cNvPr id="23557" name="Picture 3">
            <a:extLst>
              <a:ext uri="{FF2B5EF4-FFF2-40B4-BE49-F238E27FC236}">
                <a16:creationId xmlns:a16="http://schemas.microsoft.com/office/drawing/2014/main" id="{07A22D43-2612-AF46-9214-643AA1BED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8259" b="51268"/>
          <a:stretch>
            <a:fillRect/>
          </a:stretch>
        </p:blipFill>
        <p:spPr bwMode="auto">
          <a:xfrm>
            <a:off x="0" y="66675"/>
            <a:ext cx="1955800" cy="273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8" name="Picture 3">
            <a:extLst>
              <a:ext uri="{FF2B5EF4-FFF2-40B4-BE49-F238E27FC236}">
                <a16:creationId xmlns:a16="http://schemas.microsoft.com/office/drawing/2014/main" id="{1994B253-29EB-BA4E-826D-D9543ACD7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214" r="51549" b="51268"/>
          <a:stretch>
            <a:fillRect/>
          </a:stretch>
        </p:blipFill>
        <p:spPr bwMode="auto">
          <a:xfrm>
            <a:off x="0" y="3305175"/>
            <a:ext cx="2233613" cy="25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ttangolo 5">
            <a:extLst>
              <a:ext uri="{FF2B5EF4-FFF2-40B4-BE49-F238E27FC236}">
                <a16:creationId xmlns:a16="http://schemas.microsoft.com/office/drawing/2014/main" id="{15B00C22-D4A2-C247-91EB-346ED0B8422C}"/>
              </a:ext>
            </a:extLst>
          </p:cNvPr>
          <p:cNvSpPr>
            <a:spLocks noChangeArrowheads="1"/>
          </p:cNvSpPr>
          <p:nvPr/>
        </p:nvSpPr>
        <p:spPr bwMode="auto">
          <a:xfrm>
            <a:off x="1938338" y="379413"/>
            <a:ext cx="2509837" cy="4724400"/>
          </a:xfrm>
          <a:prstGeom prst="rect">
            <a:avLst/>
          </a:prstGeom>
          <a:noFill/>
          <a:ln>
            <a:noFill/>
          </a:ln>
          <a:extLst/>
        </p:spPr>
        <p:txBody>
          <a:bodyPr>
            <a:spAutoFit/>
          </a:bodyPr>
          <a:lstStyle/>
          <a:p>
            <a:pPr algn="just" eaLnBrk="1" fontAlgn="auto" hangingPunct="1">
              <a:spcBef>
                <a:spcPts val="0"/>
              </a:spcBef>
              <a:spcAft>
                <a:spcPts val="1200"/>
              </a:spcAft>
              <a:defRPr/>
            </a:pPr>
            <a:r>
              <a:rPr lang="it-IT" sz="1900" b="1" dirty="0">
                <a:latin typeface="Arial"/>
                <a:ea typeface="+mn-ea"/>
                <a:cs typeface="Arial"/>
              </a:rPr>
              <a:t>Legame idrogeno</a:t>
            </a:r>
            <a:r>
              <a:rPr lang="it-IT" sz="1900" dirty="0">
                <a:latin typeface="Arial"/>
                <a:ea typeface="+mn-ea"/>
                <a:cs typeface="Arial"/>
              </a:rPr>
              <a:t>: determinano strutture secondarie, ma anche terziarie.</a:t>
            </a:r>
            <a:endParaRPr lang="it-IT" sz="1900" b="1" dirty="0">
              <a:latin typeface="Arial"/>
              <a:ea typeface="+mn-ea"/>
              <a:cs typeface="Arial"/>
            </a:endParaRPr>
          </a:p>
          <a:p>
            <a:pPr algn="just" eaLnBrk="1" fontAlgn="auto" hangingPunct="1">
              <a:spcBef>
                <a:spcPts val="0"/>
              </a:spcBef>
              <a:spcAft>
                <a:spcPts val="1200"/>
              </a:spcAft>
              <a:defRPr/>
            </a:pPr>
            <a:endParaRPr lang="it-IT" sz="1900" b="1" dirty="0">
              <a:latin typeface="Arial"/>
              <a:ea typeface="+mn-ea"/>
              <a:cs typeface="Arial"/>
            </a:endParaRPr>
          </a:p>
          <a:p>
            <a:pPr marL="174625" algn="just" eaLnBrk="1" fontAlgn="auto" hangingPunct="1">
              <a:spcBef>
                <a:spcPts val="0"/>
              </a:spcBef>
              <a:spcAft>
                <a:spcPts val="1200"/>
              </a:spcAft>
              <a:defRPr/>
            </a:pPr>
            <a:r>
              <a:rPr lang="it-IT" sz="1900" b="1" dirty="0">
                <a:latin typeface="Arial"/>
                <a:ea typeface="+mn-ea"/>
                <a:cs typeface="Arial"/>
              </a:rPr>
              <a:t>Ponti disolfuro:</a:t>
            </a:r>
          </a:p>
          <a:p>
            <a:pPr marL="174625" algn="just" eaLnBrk="1" fontAlgn="auto" hangingPunct="1">
              <a:spcBef>
                <a:spcPts val="0"/>
              </a:spcBef>
              <a:spcAft>
                <a:spcPts val="1200"/>
              </a:spcAft>
              <a:defRPr/>
            </a:pPr>
            <a:r>
              <a:rPr lang="it-IT" sz="2000" dirty="0">
                <a:latin typeface="Arial"/>
                <a:ea typeface="+mn-ea"/>
                <a:cs typeface="Arial"/>
              </a:rPr>
              <a:t>legami covalenti tra catene laterali di cisteina. Importanti per </a:t>
            </a:r>
            <a:r>
              <a:rPr lang="it-IT" sz="1900" dirty="0">
                <a:latin typeface="Arial"/>
                <a:ea typeface="+mn-ea"/>
                <a:cs typeface="Arial"/>
              </a:rPr>
              <a:t>Struttura terziaria.</a:t>
            </a:r>
          </a:p>
          <a:p>
            <a:pPr algn="just" eaLnBrk="1" fontAlgn="auto" hangingPunct="1">
              <a:spcBef>
                <a:spcPts val="0"/>
              </a:spcBef>
              <a:spcAft>
                <a:spcPts val="1200"/>
              </a:spcAft>
              <a:defRPr/>
            </a:pPr>
            <a:endParaRPr lang="it-IT" sz="1900" dirty="0">
              <a:latin typeface="Arial"/>
              <a:ea typeface="+mn-ea"/>
              <a:cs typeface="Arial"/>
            </a:endParaRPr>
          </a:p>
          <a:p>
            <a:pPr algn="just" eaLnBrk="1" fontAlgn="auto" hangingPunct="1">
              <a:spcBef>
                <a:spcPts val="0"/>
              </a:spcBef>
              <a:spcAft>
                <a:spcPts val="1200"/>
              </a:spcAft>
              <a:defRPr/>
            </a:pPr>
            <a:endParaRPr lang="it-IT" sz="1900" dirty="0">
              <a:latin typeface="Arial"/>
              <a:ea typeface="+mn-ea"/>
              <a:cs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Immagine 1" descr="Screen Shot 2014-09-24 at 6.18.33 PM.png">
            <a:extLst>
              <a:ext uri="{FF2B5EF4-FFF2-40B4-BE49-F238E27FC236}">
                <a16:creationId xmlns:a16="http://schemas.microsoft.com/office/drawing/2014/main" id="{57135DC1-80A6-484F-A308-2145D478AA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00300"/>
            <a:ext cx="9144000" cy="251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Immagine 5" descr="Screen Shot 2014-09-24 at 6.14.06 PM.png">
            <a:extLst>
              <a:ext uri="{FF2B5EF4-FFF2-40B4-BE49-F238E27FC236}">
                <a16:creationId xmlns:a16="http://schemas.microsoft.com/office/drawing/2014/main" id="{27F3D5C2-9E75-C542-AC4D-6655561E45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6438" y="9525"/>
            <a:ext cx="7866062" cy="2979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4" name="Immagine 3" descr="Screen Shot 2014-09-24 at 6.11.51 PM.png">
            <a:extLst>
              <a:ext uri="{FF2B5EF4-FFF2-40B4-BE49-F238E27FC236}">
                <a16:creationId xmlns:a16="http://schemas.microsoft.com/office/drawing/2014/main" id="{5F60271F-5C60-404E-9B68-E263CD733E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363" y="2778125"/>
            <a:ext cx="8304212" cy="407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Immagine 3" descr="Screen Shot 2014-09-24 at 6.11.51 PM.png">
            <a:extLst>
              <a:ext uri="{FF2B5EF4-FFF2-40B4-BE49-F238E27FC236}">
                <a16:creationId xmlns:a16="http://schemas.microsoft.com/office/drawing/2014/main" id="{2C7D9A90-41C7-2642-9104-F64938C049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54100"/>
            <a:ext cx="9144000" cy="473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18" name="Immagine 4" descr="Screen Shot 2014-09-24 at 6.12.05 PM.png">
            <a:extLst>
              <a:ext uri="{FF2B5EF4-FFF2-40B4-BE49-F238E27FC236}">
                <a16:creationId xmlns:a16="http://schemas.microsoft.com/office/drawing/2014/main" id="{0D4114B3-E3E5-704A-B8BA-DCBF78ED69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54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Immagine 1" descr="Screen Shot 2014-09-24 at 6.12.41 PM.png">
            <a:extLst>
              <a:ext uri="{FF2B5EF4-FFF2-40B4-BE49-F238E27FC236}">
                <a16:creationId xmlns:a16="http://schemas.microsoft.com/office/drawing/2014/main" id="{D64834AB-3043-8346-A0D2-75D264F95D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23900"/>
            <a:ext cx="9144000" cy="539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Immagine 9" descr="Screen Shot 2014-09-24 at 6.29.16 PM.png">
            <a:extLst>
              <a:ext uri="{FF2B5EF4-FFF2-40B4-BE49-F238E27FC236}">
                <a16:creationId xmlns:a16="http://schemas.microsoft.com/office/drawing/2014/main" id="{09397FB7-A0E0-7842-8B7A-DE972FA3AA33}"/>
              </a:ext>
            </a:extLst>
          </p:cNvPr>
          <p:cNvPicPr>
            <a:picLocks noChangeAspect="1"/>
          </p:cNvPicPr>
          <p:nvPr/>
        </p:nvPicPr>
        <p:blipFill>
          <a:blip r:embed="rId2">
            <a:extLst>
              <a:ext uri="{28A0092B-C50C-407E-A947-70E740481C1C}">
                <a14:useLocalDpi xmlns:a14="http://schemas.microsoft.com/office/drawing/2010/main" val="0"/>
              </a:ext>
            </a:extLst>
          </a:blip>
          <a:srcRect t="2692"/>
          <a:stretch>
            <a:fillRect/>
          </a:stretch>
        </p:blipFill>
        <p:spPr bwMode="auto">
          <a:xfrm>
            <a:off x="1303338" y="3536950"/>
            <a:ext cx="7813675" cy="33115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39266" name="Immagine 7" descr="Screen Shot 2014-09-24 at 6.28.14 PM.png">
            <a:extLst>
              <a:ext uri="{FF2B5EF4-FFF2-40B4-BE49-F238E27FC236}">
                <a16:creationId xmlns:a16="http://schemas.microsoft.com/office/drawing/2014/main" id="{8B7A3355-1BBD-114E-9A54-C6862A9B07F6}"/>
              </a:ext>
            </a:extLst>
          </p:cNvPr>
          <p:cNvPicPr>
            <a:picLocks noChangeAspect="1"/>
          </p:cNvPicPr>
          <p:nvPr/>
        </p:nvPicPr>
        <p:blipFill>
          <a:blip r:embed="rId3">
            <a:extLst>
              <a:ext uri="{28A0092B-C50C-407E-A947-70E740481C1C}">
                <a14:useLocalDpi xmlns:a14="http://schemas.microsoft.com/office/drawing/2010/main" val="0"/>
              </a:ext>
            </a:extLst>
          </a:blip>
          <a:srcRect b="7623"/>
          <a:stretch>
            <a:fillRect/>
          </a:stretch>
        </p:blipFill>
        <p:spPr bwMode="auto">
          <a:xfrm>
            <a:off x="1293813" y="31750"/>
            <a:ext cx="7829550" cy="35750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39267" name="Immagine 2" descr="Screen Shot 2014-09-24 at 6.13.39 PM.png">
            <a:extLst>
              <a:ext uri="{FF2B5EF4-FFF2-40B4-BE49-F238E27FC236}">
                <a16:creationId xmlns:a16="http://schemas.microsoft.com/office/drawing/2014/main" id="{B656096E-5749-A844-BE17-A7354F582D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611438"/>
            <a:ext cx="2733675" cy="195738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9" name="Right Arrow 7">
            <a:extLst>
              <a:ext uri="{FF2B5EF4-FFF2-40B4-BE49-F238E27FC236}">
                <a16:creationId xmlns:a16="http://schemas.microsoft.com/office/drawing/2014/main" id="{46BE2BED-3ACA-6544-93D8-B4F9A75E1B21}"/>
              </a:ext>
            </a:extLst>
          </p:cNvPr>
          <p:cNvSpPr>
            <a:spLocks noChangeArrowheads="1"/>
          </p:cNvSpPr>
          <p:nvPr/>
        </p:nvSpPr>
        <p:spPr bwMode="auto">
          <a:xfrm>
            <a:off x="6459538" y="1403350"/>
            <a:ext cx="554037" cy="369888"/>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1" name="Right Arrow 7">
            <a:extLst>
              <a:ext uri="{FF2B5EF4-FFF2-40B4-BE49-F238E27FC236}">
                <a16:creationId xmlns:a16="http://schemas.microsoft.com/office/drawing/2014/main" id="{AB171878-388A-EA45-810B-83701DF1A4FB}"/>
              </a:ext>
            </a:extLst>
          </p:cNvPr>
          <p:cNvSpPr>
            <a:spLocks noChangeArrowheads="1"/>
          </p:cNvSpPr>
          <p:nvPr/>
        </p:nvSpPr>
        <p:spPr bwMode="auto">
          <a:xfrm>
            <a:off x="6459538" y="4976813"/>
            <a:ext cx="554037" cy="369887"/>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2EA8B9-B898-964E-8559-138383F7B006}"/>
              </a:ext>
            </a:extLst>
          </p:cNvPr>
          <p:cNvPicPr>
            <a:picLocks noChangeAspect="1"/>
          </p:cNvPicPr>
          <p:nvPr/>
        </p:nvPicPr>
        <p:blipFill>
          <a:blip r:embed="rId2"/>
          <a:stretch>
            <a:fillRect/>
          </a:stretch>
        </p:blipFill>
        <p:spPr>
          <a:xfrm>
            <a:off x="145721" y="147205"/>
            <a:ext cx="5548883" cy="2115045"/>
          </a:xfrm>
          <a:prstGeom prst="rect">
            <a:avLst/>
          </a:prstGeom>
        </p:spPr>
      </p:pic>
      <p:sp>
        <p:nvSpPr>
          <p:cNvPr id="6" name="Rectangle 5">
            <a:extLst>
              <a:ext uri="{FF2B5EF4-FFF2-40B4-BE49-F238E27FC236}">
                <a16:creationId xmlns:a16="http://schemas.microsoft.com/office/drawing/2014/main" id="{33B4CB37-2B12-5A42-BB79-D722D60F48C3}"/>
              </a:ext>
            </a:extLst>
          </p:cNvPr>
          <p:cNvSpPr/>
          <p:nvPr/>
        </p:nvSpPr>
        <p:spPr>
          <a:xfrm>
            <a:off x="338447" y="2690336"/>
            <a:ext cx="8383979" cy="4401205"/>
          </a:xfrm>
          <a:prstGeom prst="rect">
            <a:avLst/>
          </a:prstGeom>
        </p:spPr>
        <p:txBody>
          <a:bodyPr wrap="square">
            <a:spAutoFit/>
          </a:bodyPr>
          <a:lstStyle/>
          <a:p>
            <a:pP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July of 2021: </a:t>
            </a:r>
            <a:r>
              <a:rPr lang="en-US" sz="2000" dirty="0" err="1">
                <a:latin typeface="Times New Roman" panose="02020603050405020304" pitchFamily="18" charset="0"/>
                <a:cs typeface="Times New Roman" panose="02020603050405020304" pitchFamily="18" charset="0"/>
              </a:rPr>
              <a:t>AlphaFold</a:t>
            </a:r>
            <a:r>
              <a:rPr lang="en-US" sz="2000" dirty="0">
                <a:latin typeface="Times New Roman" panose="02020603050405020304" pitchFamily="18" charset="0"/>
                <a:cs typeface="Times New Roman" panose="02020603050405020304" pitchFamily="18" charset="0"/>
              </a:rPr>
              <a:t> available</a:t>
            </a:r>
          </a:p>
          <a:p>
            <a:pP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Approach based on AI </a:t>
            </a:r>
            <a:r>
              <a:rPr lang="en-US" sz="2000" dirty="0">
                <a:latin typeface="Times New Roman" panose="02020603050405020304" pitchFamily="18" charset="0"/>
                <a:cs typeface="Times New Roman" panose="02020603050405020304" pitchFamily="18" charset="0"/>
                <a:hlinkClick r:id="rId3"/>
              </a:rPr>
              <a:t>deepmind.com/AlphaFold</a:t>
            </a: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40576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hlinkClick r:id="rId4"/>
              </a:rPr>
              <a:t>Global Distance Test (GDT)</a:t>
            </a:r>
            <a:r>
              <a:rPr lang="en-US" sz="2000" dirty="0">
                <a:latin typeface="Times New Roman" panose="02020603050405020304" pitchFamily="18" charset="0"/>
                <a:cs typeface="Times New Roman" panose="02020603050405020304" pitchFamily="18" charset="0"/>
              </a:rPr>
              <a:t> 0-100, the percentage of aa within a threshold distance from the correct position. </a:t>
            </a:r>
          </a:p>
          <a:p>
            <a:pPr marL="40576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 GDT of </a:t>
            </a:r>
            <a:r>
              <a:rPr lang="en-US" sz="2000" dirty="0">
                <a:solidFill>
                  <a:srgbClr val="FF0000"/>
                </a:solidFill>
                <a:latin typeface="Times New Roman" panose="02020603050405020304" pitchFamily="18" charset="0"/>
                <a:cs typeface="Times New Roman" panose="02020603050405020304" pitchFamily="18" charset="0"/>
              </a:rPr>
              <a:t>90</a:t>
            </a:r>
            <a:r>
              <a:rPr lang="en-US" sz="2000" dirty="0">
                <a:latin typeface="Times New Roman" panose="02020603050405020304" pitchFamily="18" charset="0"/>
                <a:cs typeface="Times New Roman" panose="02020603050405020304" pitchFamily="18" charset="0"/>
              </a:rPr>
              <a:t> is competitive with results obtained from experimental methods</a:t>
            </a:r>
            <a:r>
              <a:rPr lang="en-US" sz="2000" dirty="0"/>
              <a:t>.</a:t>
            </a:r>
          </a:p>
          <a:p>
            <a:pPr marL="40576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AlphaFold</a:t>
            </a:r>
            <a:r>
              <a:rPr lang="en-US" sz="2000" dirty="0">
                <a:latin typeface="Times New Roman" panose="02020603050405020304" pitchFamily="18" charset="0"/>
                <a:cs typeface="Times New Roman" panose="02020603050405020304" pitchFamily="18" charset="0"/>
              </a:rPr>
              <a:t> predictions have an average RMSD=1.6 Angstroms, which is comparable to the width of an atom.</a:t>
            </a:r>
          </a:p>
          <a:p>
            <a:pPr>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4E711F5-0D6D-0149-888E-8D532EA2CCBC}"/>
              </a:ext>
            </a:extLst>
          </p:cNvPr>
          <p:cNvSpPr/>
          <p:nvPr/>
        </p:nvSpPr>
        <p:spPr>
          <a:xfrm>
            <a:off x="5997039" y="354763"/>
            <a:ext cx="2778826" cy="1631216"/>
          </a:xfrm>
          <a:prstGeom prst="rect">
            <a:avLst/>
          </a:prstGeom>
        </p:spPr>
        <p:txBody>
          <a:bodyPr wrap="square">
            <a:spAutoFit/>
          </a:bodyPr>
          <a:lstStyle/>
          <a:p>
            <a:r>
              <a:rPr lang="en-US" sz="2000" b="1" dirty="0">
                <a:solidFill>
                  <a:schemeClr val="tx2">
                    <a:lumMod val="60000"/>
                    <a:lumOff val="40000"/>
                  </a:schemeClr>
                </a:solidFill>
              </a:rPr>
              <a:t>https://</a:t>
            </a:r>
            <a:r>
              <a:rPr lang="en-US" sz="2000" b="1" dirty="0" err="1">
                <a:solidFill>
                  <a:schemeClr val="tx2">
                    <a:lumMod val="60000"/>
                    <a:lumOff val="40000"/>
                  </a:schemeClr>
                </a:solidFill>
              </a:rPr>
              <a:t>deepmind.com</a:t>
            </a:r>
            <a:r>
              <a:rPr lang="en-US" sz="2000" b="1" dirty="0">
                <a:solidFill>
                  <a:schemeClr val="tx2">
                    <a:lumMod val="60000"/>
                    <a:lumOff val="40000"/>
                  </a:schemeClr>
                </a:solidFill>
              </a:rPr>
              <a:t>/blog/article/alphafold-a-solution-to-a-50-year-old-grand-challenge-in-biology</a:t>
            </a:r>
          </a:p>
        </p:txBody>
      </p:sp>
      <p:pic>
        <p:nvPicPr>
          <p:cNvPr id="8" name="Picture 7">
            <a:extLst>
              <a:ext uri="{FF2B5EF4-FFF2-40B4-BE49-F238E27FC236}">
                <a16:creationId xmlns:a16="http://schemas.microsoft.com/office/drawing/2014/main" id="{FB4A9597-3DF2-0C42-8DC0-007DF24068B9}"/>
              </a:ext>
            </a:extLst>
          </p:cNvPr>
          <p:cNvPicPr>
            <a:picLocks noChangeAspect="1"/>
          </p:cNvPicPr>
          <p:nvPr/>
        </p:nvPicPr>
        <p:blipFill>
          <a:blip r:embed="rId5"/>
          <a:stretch>
            <a:fillRect/>
          </a:stretch>
        </p:blipFill>
        <p:spPr>
          <a:xfrm>
            <a:off x="145721" y="3376296"/>
            <a:ext cx="4325726" cy="2897335"/>
          </a:xfrm>
          <a:prstGeom prst="rect">
            <a:avLst/>
          </a:prstGeom>
        </p:spPr>
      </p:pic>
      <p:cxnSp>
        <p:nvCxnSpPr>
          <p:cNvPr id="10" name="Straight Connector 9">
            <a:extLst>
              <a:ext uri="{FF2B5EF4-FFF2-40B4-BE49-F238E27FC236}">
                <a16:creationId xmlns:a16="http://schemas.microsoft.com/office/drawing/2014/main" id="{5C5FE47D-F9FB-554D-8C5F-0ECE9D053C65}"/>
              </a:ext>
            </a:extLst>
          </p:cNvPr>
          <p:cNvCxnSpPr/>
          <p:nvPr/>
        </p:nvCxnSpPr>
        <p:spPr>
          <a:xfrm>
            <a:off x="157452" y="4039108"/>
            <a:ext cx="3200400" cy="0"/>
          </a:xfrm>
          <a:prstGeom prst="line">
            <a:avLst/>
          </a:prstGeom>
          <a:ln w="22225">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50583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CB1B-0F40-3147-BB16-FF47BFA19A35}"/>
              </a:ext>
            </a:extLst>
          </p:cNvPr>
          <p:cNvSpPr>
            <a:spLocks noGrp="1"/>
          </p:cNvSpPr>
          <p:nvPr>
            <p:ph type="title"/>
          </p:nvPr>
        </p:nvSpPr>
        <p:spPr>
          <a:xfrm>
            <a:off x="457200" y="0"/>
            <a:ext cx="8229600" cy="1143000"/>
          </a:xfrm>
        </p:spPr>
        <p:txBody>
          <a:bodyPr/>
          <a:lstStyle/>
          <a:p>
            <a:r>
              <a:rPr lang="en-US" dirty="0"/>
              <a:t>Approach</a:t>
            </a:r>
          </a:p>
        </p:txBody>
      </p:sp>
      <p:pic>
        <p:nvPicPr>
          <p:cNvPr id="6" name="Content Placeholder 5">
            <a:extLst>
              <a:ext uri="{FF2B5EF4-FFF2-40B4-BE49-F238E27FC236}">
                <a16:creationId xmlns:a16="http://schemas.microsoft.com/office/drawing/2014/main" id="{5EA89171-A653-2647-ADE4-FED3C36D231C}"/>
              </a:ext>
            </a:extLst>
          </p:cNvPr>
          <p:cNvPicPr>
            <a:picLocks noGrp="1" noChangeAspect="1"/>
          </p:cNvPicPr>
          <p:nvPr>
            <p:ph idx="1"/>
          </p:nvPr>
        </p:nvPicPr>
        <p:blipFill>
          <a:blip r:embed="rId2"/>
          <a:stretch>
            <a:fillRect/>
          </a:stretch>
        </p:blipFill>
        <p:spPr>
          <a:xfrm>
            <a:off x="0" y="1088493"/>
            <a:ext cx="9052560" cy="3553836"/>
          </a:xfrm>
          <a:prstGeom prst="rect">
            <a:avLst/>
          </a:prstGeom>
        </p:spPr>
      </p:pic>
      <p:sp>
        <p:nvSpPr>
          <p:cNvPr id="7" name="Rectangle 6">
            <a:extLst>
              <a:ext uri="{FF2B5EF4-FFF2-40B4-BE49-F238E27FC236}">
                <a16:creationId xmlns:a16="http://schemas.microsoft.com/office/drawing/2014/main" id="{B8A7FB85-D603-9A4C-AA39-444FC5541245}"/>
              </a:ext>
            </a:extLst>
          </p:cNvPr>
          <p:cNvSpPr/>
          <p:nvPr/>
        </p:nvSpPr>
        <p:spPr>
          <a:xfrm>
            <a:off x="522295" y="4505667"/>
            <a:ext cx="8099409" cy="2215991"/>
          </a:xfrm>
          <a:prstGeom prst="rect">
            <a:avLst/>
          </a:prstGeom>
        </p:spPr>
        <p:txBody>
          <a:bodyPr wrap="square">
            <a:spAutoFit/>
          </a:bodyPr>
          <a:lstStyle/>
          <a:p>
            <a:pPr algn="just"/>
            <a:r>
              <a:rPr lang="en-US" sz="1600" dirty="0">
                <a:latin typeface="Times New Roman" panose="02020603050405020304" pitchFamily="18" charset="0"/>
                <a:cs typeface="Times New Roman" panose="02020603050405020304" pitchFamily="18" charset="0"/>
              </a:rPr>
              <a:t>An overview of the main neural network model architecture. The model operates over evolutionarily related protein sequences as well as amino acid residue pairs iteratively passing information between both representations to generate a structure.</a:t>
            </a:r>
          </a:p>
          <a:p>
            <a:pPr marL="285750" indent="-285750" algn="just">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Evolutionarily related sequences, multiple sequence alignment (MSA)</a:t>
            </a: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Correlated evolution of aa pairs </a:t>
            </a:r>
            <a:r>
              <a:rPr lang="en-US" dirty="0">
                <a:latin typeface="Times New Roman" panose="02020603050405020304" pitchFamily="18" charset="0"/>
                <a:cs typeface="Times New Roman" panose="02020603050405020304" pitchFamily="18" charset="0"/>
                <a:sym typeface="Wingdings" pitchFamily="2" charset="2"/>
              </a:rPr>
              <a:t> close in the structure  contact map  distance map in </a:t>
            </a:r>
            <a:r>
              <a:rPr lang="en-US" dirty="0" err="1">
                <a:latin typeface="Times New Roman" panose="02020603050405020304" pitchFamily="18" charset="0"/>
                <a:cs typeface="Times New Roman" panose="02020603050405020304" pitchFamily="18" charset="0"/>
                <a:sym typeface="Wingdings" pitchFamily="2" charset="2"/>
              </a:rPr>
              <a:t>Alphafold</a:t>
            </a:r>
            <a:endParaRPr lang="en-US" dirty="0">
              <a:latin typeface="Times New Roman" panose="02020603050405020304" pitchFamily="18" charset="0"/>
              <a:cs typeface="Times New Roman" panose="02020603050405020304" pitchFamily="18" charset="0"/>
              <a:sym typeface="Wingdings" pitchFamily="2" charset="2"/>
            </a:endParaRP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sym typeface="Wingdings" pitchFamily="2" charset="2"/>
              </a:rPr>
              <a:t>Very efficient NN: </a:t>
            </a:r>
            <a:r>
              <a:rPr lang="en-US" dirty="0">
                <a:latin typeface="Times New Roman" panose="02020603050405020304" pitchFamily="18" charset="0"/>
                <a:cs typeface="Times New Roman" panose="02020603050405020304" pitchFamily="18" charset="0"/>
              </a:rPr>
              <a:t>attention-based neural network system</a:t>
            </a:r>
            <a:r>
              <a:rPr lang="en-US" dirty="0">
                <a:latin typeface="Times New Roman" panose="02020603050405020304" pitchFamily="18" charset="0"/>
                <a:cs typeface="Times New Roman" panose="02020603050405020304" pitchFamily="18" charset="0"/>
                <a:sym typeface="Wingdings" pitchFamily="2" charset="2"/>
              </a:rPr>
              <a:t> </a:t>
            </a:r>
            <a:endParaRPr lang="en-US"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9AEB996-A54C-804D-B7E5-AD5DDC74A7CE}"/>
              </a:ext>
            </a:extLst>
          </p:cNvPr>
          <p:cNvSpPr/>
          <p:nvPr/>
        </p:nvSpPr>
        <p:spPr>
          <a:xfrm>
            <a:off x="2592385" y="882668"/>
            <a:ext cx="184731" cy="369332"/>
          </a:xfrm>
          <a:prstGeom prst="rect">
            <a:avLst/>
          </a:prstGeom>
        </p:spPr>
        <p:txBody>
          <a:bodyPr wrap="none">
            <a:spAutoFit/>
          </a:bodyPr>
          <a:lstStyle/>
          <a:p>
            <a:endParaRPr lang="en-US" b="1" dirty="0">
              <a:solidFill>
                <a:schemeClr val="tx2">
                  <a:lumMod val="60000"/>
                  <a:lumOff val="40000"/>
                </a:schemeClr>
              </a:solidFill>
            </a:endParaRPr>
          </a:p>
        </p:txBody>
      </p:sp>
    </p:spTree>
    <p:extLst>
      <p:ext uri="{BB962C8B-B14F-4D97-AF65-F5344CB8AC3E}">
        <p14:creationId xmlns:p14="http://schemas.microsoft.com/office/powerpoint/2010/main" val="23139832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CB1B-0F40-3147-BB16-FF47BFA19A35}"/>
              </a:ext>
            </a:extLst>
          </p:cNvPr>
          <p:cNvSpPr>
            <a:spLocks noGrp="1"/>
          </p:cNvSpPr>
          <p:nvPr>
            <p:ph type="title"/>
          </p:nvPr>
        </p:nvSpPr>
        <p:spPr/>
        <p:txBody>
          <a:bodyPr/>
          <a:lstStyle/>
          <a:p>
            <a:r>
              <a:rPr lang="en-US" dirty="0"/>
              <a:t>Accuracy</a:t>
            </a:r>
          </a:p>
        </p:txBody>
      </p:sp>
      <p:pic>
        <p:nvPicPr>
          <p:cNvPr id="4" name="Content Placeholder 3">
            <a:extLst>
              <a:ext uri="{FF2B5EF4-FFF2-40B4-BE49-F238E27FC236}">
                <a16:creationId xmlns:a16="http://schemas.microsoft.com/office/drawing/2014/main" id="{415F0774-3A3B-BF4E-BDE8-0A6F6A22CE7F}"/>
              </a:ext>
            </a:extLst>
          </p:cNvPr>
          <p:cNvPicPr>
            <a:picLocks noGrp="1" noChangeAspect="1"/>
          </p:cNvPicPr>
          <p:nvPr>
            <p:ph idx="1"/>
          </p:nvPr>
        </p:nvPicPr>
        <p:blipFill>
          <a:blip r:embed="rId2"/>
          <a:stretch>
            <a:fillRect/>
          </a:stretch>
        </p:blipFill>
        <p:spPr>
          <a:xfrm>
            <a:off x="548922" y="1303471"/>
            <a:ext cx="8046156" cy="4525963"/>
          </a:xfrm>
          <a:prstGeom prst="rect">
            <a:avLst/>
          </a:prstGeom>
        </p:spPr>
      </p:pic>
      <p:sp>
        <p:nvSpPr>
          <p:cNvPr id="5" name="Rectangle 4">
            <a:extLst>
              <a:ext uri="{FF2B5EF4-FFF2-40B4-BE49-F238E27FC236}">
                <a16:creationId xmlns:a16="http://schemas.microsoft.com/office/drawing/2014/main" id="{18A3E8C9-2785-9544-9100-F78ADE15FFE8}"/>
              </a:ext>
            </a:extLst>
          </p:cNvPr>
          <p:cNvSpPr/>
          <p:nvPr/>
        </p:nvSpPr>
        <p:spPr>
          <a:xfrm>
            <a:off x="487470" y="5955105"/>
            <a:ext cx="8099409"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Many important applications!</a:t>
            </a:r>
          </a:p>
        </p:txBody>
      </p:sp>
    </p:spTree>
    <p:extLst>
      <p:ext uri="{BB962C8B-B14F-4D97-AF65-F5344CB8AC3E}">
        <p14:creationId xmlns:p14="http://schemas.microsoft.com/office/powerpoint/2010/main" val="2698437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ccia giù 2">
            <a:extLst>
              <a:ext uri="{FF2B5EF4-FFF2-40B4-BE49-F238E27FC236}">
                <a16:creationId xmlns:a16="http://schemas.microsoft.com/office/drawing/2014/main" id="{ADC1564B-1072-2C4B-A28A-D3B3A9FD8B40}"/>
              </a:ext>
            </a:extLst>
          </p:cNvPr>
          <p:cNvSpPr>
            <a:spLocks noChangeArrowheads="1"/>
          </p:cNvSpPr>
          <p:nvPr/>
        </p:nvSpPr>
        <p:spPr bwMode="auto">
          <a:xfrm>
            <a:off x="-7938" y="100013"/>
            <a:ext cx="2674938" cy="2044700"/>
          </a:xfrm>
          <a:prstGeom prst="downArrow">
            <a:avLst>
              <a:gd name="adj1" fmla="val 81546"/>
              <a:gd name="adj2" fmla="val 50000"/>
            </a:avLst>
          </a:prstGeom>
          <a:solidFill>
            <a:schemeClr val="tx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77507" name="Text Box 3">
            <a:extLst>
              <a:ext uri="{FF2B5EF4-FFF2-40B4-BE49-F238E27FC236}">
                <a16:creationId xmlns:a16="http://schemas.microsoft.com/office/drawing/2014/main" id="{BECED560-A42B-B143-ADFB-FBE4C9EC1806}"/>
              </a:ext>
            </a:extLst>
          </p:cNvPr>
          <p:cNvSpPr txBox="1">
            <a:spLocks noChangeArrowheads="1"/>
          </p:cNvSpPr>
          <p:nvPr/>
        </p:nvSpPr>
        <p:spPr bwMode="auto">
          <a:xfrm>
            <a:off x="919163" y="2965450"/>
            <a:ext cx="1044575" cy="369888"/>
          </a:xfrm>
          <a:prstGeom prst="rect">
            <a:avLst/>
          </a:prstGeom>
          <a:noFill/>
          <a:ln>
            <a:noFill/>
          </a:ln>
          <a:effectLst/>
          <a:extLst/>
        </p:spPr>
        <p:txBody>
          <a:bodyPr wrap="none">
            <a:spAutoFit/>
          </a:bodyPr>
          <a:lstStyle/>
          <a:p>
            <a:pPr algn="ctr" eaLnBrk="1" fontAlgn="auto" hangingPunct="1">
              <a:spcBef>
                <a:spcPts val="0"/>
              </a:spcBef>
              <a:spcAft>
                <a:spcPts val="0"/>
              </a:spcAft>
              <a:defRPr/>
            </a:pPr>
            <a:r>
              <a:rPr lang="en-GB" i="1" dirty="0" err="1">
                <a:latin typeface="+mn-lt"/>
                <a:ea typeface="+mn-ea"/>
              </a:rPr>
              <a:t>Primaria</a:t>
            </a:r>
            <a:endParaRPr lang="en-GB" i="1" dirty="0">
              <a:latin typeface="+mn-lt"/>
              <a:ea typeface="+mn-ea"/>
            </a:endParaRPr>
          </a:p>
        </p:txBody>
      </p:sp>
      <p:sp>
        <p:nvSpPr>
          <p:cNvPr id="277508" name="Text Box 4">
            <a:extLst>
              <a:ext uri="{FF2B5EF4-FFF2-40B4-BE49-F238E27FC236}">
                <a16:creationId xmlns:a16="http://schemas.microsoft.com/office/drawing/2014/main" id="{0901A576-D1AC-E24C-A5DC-8E14209E7979}"/>
              </a:ext>
            </a:extLst>
          </p:cNvPr>
          <p:cNvSpPr txBox="1">
            <a:spLocks noChangeArrowheads="1"/>
          </p:cNvSpPr>
          <p:nvPr/>
        </p:nvSpPr>
        <p:spPr bwMode="auto">
          <a:xfrm>
            <a:off x="2624138" y="2965450"/>
            <a:ext cx="1276350" cy="369888"/>
          </a:xfrm>
          <a:prstGeom prst="rect">
            <a:avLst/>
          </a:prstGeom>
          <a:noFill/>
          <a:ln>
            <a:noFill/>
          </a:ln>
          <a:effectLst/>
          <a:extLst/>
        </p:spPr>
        <p:txBody>
          <a:bodyPr wrap="none">
            <a:spAutoFit/>
          </a:bodyPr>
          <a:lstStyle/>
          <a:p>
            <a:pPr algn="ctr" eaLnBrk="1" fontAlgn="auto" hangingPunct="1">
              <a:spcBef>
                <a:spcPts val="0"/>
              </a:spcBef>
              <a:spcAft>
                <a:spcPts val="0"/>
              </a:spcAft>
              <a:defRPr/>
            </a:pPr>
            <a:r>
              <a:rPr lang="en-GB" i="1" dirty="0" err="1">
                <a:latin typeface="+mn-lt"/>
                <a:ea typeface="+mn-ea"/>
              </a:rPr>
              <a:t>Secondaria</a:t>
            </a:r>
            <a:endParaRPr lang="en-GB" i="1" dirty="0">
              <a:latin typeface="+mn-lt"/>
              <a:ea typeface="+mn-ea"/>
            </a:endParaRPr>
          </a:p>
        </p:txBody>
      </p:sp>
      <p:sp>
        <p:nvSpPr>
          <p:cNvPr id="277509" name="Text Box 5">
            <a:extLst>
              <a:ext uri="{FF2B5EF4-FFF2-40B4-BE49-F238E27FC236}">
                <a16:creationId xmlns:a16="http://schemas.microsoft.com/office/drawing/2014/main" id="{8ED03593-B177-1144-8C2B-C834930A5A94}"/>
              </a:ext>
            </a:extLst>
          </p:cNvPr>
          <p:cNvSpPr txBox="1">
            <a:spLocks noChangeArrowheads="1"/>
          </p:cNvSpPr>
          <p:nvPr/>
        </p:nvSpPr>
        <p:spPr bwMode="auto">
          <a:xfrm>
            <a:off x="4683125" y="2965450"/>
            <a:ext cx="1057275" cy="369888"/>
          </a:xfrm>
          <a:prstGeom prst="rect">
            <a:avLst/>
          </a:prstGeom>
          <a:noFill/>
          <a:ln>
            <a:noFill/>
          </a:ln>
          <a:effectLst/>
          <a:extLst/>
        </p:spPr>
        <p:txBody>
          <a:bodyPr wrap="none">
            <a:spAutoFit/>
          </a:bodyPr>
          <a:lstStyle/>
          <a:p>
            <a:pPr algn="ctr" eaLnBrk="1" fontAlgn="auto" hangingPunct="1">
              <a:spcBef>
                <a:spcPts val="0"/>
              </a:spcBef>
              <a:spcAft>
                <a:spcPts val="0"/>
              </a:spcAft>
              <a:defRPr/>
            </a:pPr>
            <a:r>
              <a:rPr lang="en-GB" i="1" dirty="0" err="1">
                <a:latin typeface="+mn-lt"/>
                <a:ea typeface="+mn-ea"/>
              </a:rPr>
              <a:t>Terziaria</a:t>
            </a:r>
            <a:endParaRPr lang="en-GB" i="1" dirty="0">
              <a:latin typeface="+mn-lt"/>
              <a:ea typeface="+mn-ea"/>
            </a:endParaRPr>
          </a:p>
        </p:txBody>
      </p:sp>
      <p:sp>
        <p:nvSpPr>
          <p:cNvPr id="277510" name="Text Box 6">
            <a:extLst>
              <a:ext uri="{FF2B5EF4-FFF2-40B4-BE49-F238E27FC236}">
                <a16:creationId xmlns:a16="http://schemas.microsoft.com/office/drawing/2014/main" id="{63D544D5-811C-F841-978D-B3781EBB7930}"/>
              </a:ext>
            </a:extLst>
          </p:cNvPr>
          <p:cNvSpPr txBox="1">
            <a:spLocks noChangeArrowheads="1"/>
          </p:cNvSpPr>
          <p:nvPr/>
        </p:nvSpPr>
        <p:spPr bwMode="auto">
          <a:xfrm>
            <a:off x="6765925" y="2965450"/>
            <a:ext cx="1708150" cy="457200"/>
          </a:xfrm>
          <a:prstGeom prst="rect">
            <a:avLst/>
          </a:prstGeom>
          <a:noFill/>
          <a:ln>
            <a:noFill/>
          </a:ln>
          <a:effectLst/>
          <a:extLst/>
        </p:spPr>
        <p:txBody>
          <a:bodyPr wrap="none">
            <a:spAutoFit/>
          </a:bodyPr>
          <a:lstStyle/>
          <a:p>
            <a:pPr eaLnBrk="1" fontAlgn="auto" hangingPunct="1">
              <a:spcBef>
                <a:spcPts val="0"/>
              </a:spcBef>
              <a:spcAft>
                <a:spcPts val="0"/>
              </a:spcAft>
              <a:defRPr/>
            </a:pPr>
            <a:r>
              <a:rPr lang="en-GB" i="1">
                <a:latin typeface="+mn-lt"/>
                <a:ea typeface="+mn-ea"/>
              </a:rPr>
              <a:t>Quaternaria</a:t>
            </a:r>
          </a:p>
        </p:txBody>
      </p:sp>
      <p:pic>
        <p:nvPicPr>
          <p:cNvPr id="25606" name="Picture 8" descr="C:\gigi\Mestre2000\tooze1.JPG">
            <a:extLst>
              <a:ext uri="{FF2B5EF4-FFF2-40B4-BE49-F238E27FC236}">
                <a16:creationId xmlns:a16="http://schemas.microsoft.com/office/drawing/2014/main" id="{41434A10-0ABF-4D45-9701-465A286E97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3559175"/>
            <a:ext cx="8664575" cy="2963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7513" name="Rectangle 9">
            <a:extLst>
              <a:ext uri="{FF2B5EF4-FFF2-40B4-BE49-F238E27FC236}">
                <a16:creationId xmlns:a16="http://schemas.microsoft.com/office/drawing/2014/main" id="{A6B32B26-FAE3-8848-AC94-47D48249CC20}"/>
              </a:ext>
            </a:extLst>
          </p:cNvPr>
          <p:cNvSpPr>
            <a:spLocks noChangeArrowheads="1"/>
          </p:cNvSpPr>
          <p:nvPr/>
        </p:nvSpPr>
        <p:spPr bwMode="auto">
          <a:xfrm>
            <a:off x="822325" y="3422650"/>
            <a:ext cx="762000" cy="304800"/>
          </a:xfrm>
          <a:prstGeom prst="rect">
            <a:avLst/>
          </a:prstGeom>
          <a:solidFill>
            <a:schemeClr val="bg1"/>
          </a:solidFill>
          <a:ln w="9525">
            <a:solidFill>
              <a:schemeClr val="bg1"/>
            </a:solidFill>
            <a:miter lim="800000"/>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277514" name="Rectangle 10">
            <a:extLst>
              <a:ext uri="{FF2B5EF4-FFF2-40B4-BE49-F238E27FC236}">
                <a16:creationId xmlns:a16="http://schemas.microsoft.com/office/drawing/2014/main" id="{D7B15AB1-98D2-C548-8EA2-1F0A50938450}"/>
              </a:ext>
            </a:extLst>
          </p:cNvPr>
          <p:cNvSpPr>
            <a:spLocks noChangeArrowheads="1"/>
          </p:cNvSpPr>
          <p:nvPr/>
        </p:nvSpPr>
        <p:spPr bwMode="auto">
          <a:xfrm>
            <a:off x="2498725" y="3422650"/>
            <a:ext cx="990600" cy="228600"/>
          </a:xfrm>
          <a:prstGeom prst="rect">
            <a:avLst/>
          </a:prstGeom>
          <a:solidFill>
            <a:schemeClr val="bg1"/>
          </a:solidFill>
          <a:ln w="9525">
            <a:solidFill>
              <a:schemeClr val="bg1"/>
            </a:solidFill>
            <a:miter lim="800000"/>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277515" name="Rectangle 11">
            <a:extLst>
              <a:ext uri="{FF2B5EF4-FFF2-40B4-BE49-F238E27FC236}">
                <a16:creationId xmlns:a16="http://schemas.microsoft.com/office/drawing/2014/main" id="{4B306B92-1605-AB4E-9A4E-54C484D7BD53}"/>
              </a:ext>
            </a:extLst>
          </p:cNvPr>
          <p:cNvSpPr>
            <a:spLocks noChangeArrowheads="1"/>
          </p:cNvSpPr>
          <p:nvPr/>
        </p:nvSpPr>
        <p:spPr bwMode="auto">
          <a:xfrm>
            <a:off x="4327525" y="3422650"/>
            <a:ext cx="914400" cy="228600"/>
          </a:xfrm>
          <a:prstGeom prst="rect">
            <a:avLst/>
          </a:prstGeom>
          <a:solidFill>
            <a:schemeClr val="bg1"/>
          </a:solidFill>
          <a:ln w="9525">
            <a:solidFill>
              <a:schemeClr val="bg1"/>
            </a:solidFill>
            <a:miter lim="800000"/>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277516" name="Rectangle 12">
            <a:extLst>
              <a:ext uri="{FF2B5EF4-FFF2-40B4-BE49-F238E27FC236}">
                <a16:creationId xmlns:a16="http://schemas.microsoft.com/office/drawing/2014/main" id="{D6CD7FAD-4610-9548-8776-6C6F5E1E73D6}"/>
              </a:ext>
            </a:extLst>
          </p:cNvPr>
          <p:cNvSpPr>
            <a:spLocks noChangeArrowheads="1"/>
          </p:cNvSpPr>
          <p:nvPr/>
        </p:nvSpPr>
        <p:spPr bwMode="auto">
          <a:xfrm>
            <a:off x="7299325" y="3498850"/>
            <a:ext cx="762000" cy="152400"/>
          </a:xfrm>
          <a:prstGeom prst="rect">
            <a:avLst/>
          </a:prstGeom>
          <a:solidFill>
            <a:schemeClr val="bg1"/>
          </a:solidFill>
          <a:ln w="9525">
            <a:solidFill>
              <a:schemeClr val="bg1"/>
            </a:solidFill>
            <a:miter lim="800000"/>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25611" name="Rettangolo 1">
            <a:extLst>
              <a:ext uri="{FF2B5EF4-FFF2-40B4-BE49-F238E27FC236}">
                <a16:creationId xmlns:a16="http://schemas.microsoft.com/office/drawing/2014/main" id="{7F3AEEC2-1975-FE46-8489-5AC83A8C0E6E}"/>
              </a:ext>
            </a:extLst>
          </p:cNvPr>
          <p:cNvSpPr>
            <a:spLocks noChangeArrowheads="1"/>
          </p:cNvSpPr>
          <p:nvPr/>
        </p:nvSpPr>
        <p:spPr bwMode="auto">
          <a:xfrm>
            <a:off x="627063" y="533400"/>
            <a:ext cx="13493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b="1" i="1">
                <a:solidFill>
                  <a:schemeClr val="bg1"/>
                </a:solidFill>
              </a:rPr>
              <a:t>LEGAMI </a:t>
            </a:r>
          </a:p>
          <a:p>
            <a:pPr algn="ctr" eaLnBrk="1" hangingPunct="1">
              <a:spcBef>
                <a:spcPct val="0"/>
              </a:spcBef>
              <a:buFontTx/>
              <a:buNone/>
            </a:pPr>
            <a:r>
              <a:rPr lang="en-US" altLang="en-US" sz="1800" b="1" i="1">
                <a:solidFill>
                  <a:schemeClr val="bg1"/>
                </a:solidFill>
              </a:rPr>
              <a:t>COVALENTI</a:t>
            </a:r>
            <a:endParaRPr lang="it-IT" altLang="en-US" sz="1800">
              <a:solidFill>
                <a:schemeClr val="bg1"/>
              </a:solidFill>
            </a:endParaRPr>
          </a:p>
        </p:txBody>
      </p:sp>
      <p:sp>
        <p:nvSpPr>
          <p:cNvPr id="15" name="Freccia giù 14">
            <a:extLst>
              <a:ext uri="{FF2B5EF4-FFF2-40B4-BE49-F238E27FC236}">
                <a16:creationId xmlns:a16="http://schemas.microsoft.com/office/drawing/2014/main" id="{4D4E4DFA-9215-C049-8616-143E7E21C730}"/>
              </a:ext>
            </a:extLst>
          </p:cNvPr>
          <p:cNvSpPr>
            <a:spLocks noChangeArrowheads="1"/>
          </p:cNvSpPr>
          <p:nvPr/>
        </p:nvSpPr>
        <p:spPr bwMode="auto">
          <a:xfrm>
            <a:off x="1892300" y="395288"/>
            <a:ext cx="2674938" cy="2044700"/>
          </a:xfrm>
          <a:prstGeom prst="downArrow">
            <a:avLst>
              <a:gd name="adj1" fmla="val 81546"/>
              <a:gd name="adj2" fmla="val 50000"/>
            </a:avLst>
          </a:prstGeom>
          <a:solidFill>
            <a:schemeClr val="tx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5613" name="Rettangolo 15">
            <a:extLst>
              <a:ext uri="{FF2B5EF4-FFF2-40B4-BE49-F238E27FC236}">
                <a16:creationId xmlns:a16="http://schemas.microsoft.com/office/drawing/2014/main" id="{937FD6D4-974D-8C44-BD84-F29043FFE8F5}"/>
              </a:ext>
            </a:extLst>
          </p:cNvPr>
          <p:cNvSpPr>
            <a:spLocks noChangeArrowheads="1"/>
          </p:cNvSpPr>
          <p:nvPr/>
        </p:nvSpPr>
        <p:spPr bwMode="auto">
          <a:xfrm>
            <a:off x="2351088" y="673100"/>
            <a:ext cx="1785937"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b="1" i="1">
                <a:solidFill>
                  <a:schemeClr val="bg1"/>
                </a:solidFill>
              </a:rPr>
              <a:t>LEGAMI </a:t>
            </a:r>
          </a:p>
          <a:p>
            <a:pPr algn="ctr" eaLnBrk="1" hangingPunct="1">
              <a:spcBef>
                <a:spcPct val="0"/>
              </a:spcBef>
              <a:buFontTx/>
              <a:buNone/>
            </a:pPr>
            <a:r>
              <a:rPr lang="en-US" altLang="en-US" sz="1800" b="1" i="1">
                <a:solidFill>
                  <a:schemeClr val="bg1"/>
                </a:solidFill>
              </a:rPr>
              <a:t>NON COVALENTI </a:t>
            </a:r>
          </a:p>
          <a:p>
            <a:pPr algn="ctr" eaLnBrk="1" hangingPunct="1">
              <a:spcBef>
                <a:spcPct val="0"/>
              </a:spcBef>
              <a:buFontTx/>
              <a:buNone/>
            </a:pPr>
            <a:r>
              <a:rPr lang="en-US" altLang="en-US" sz="1800" b="1" i="1">
                <a:solidFill>
                  <a:schemeClr val="bg1"/>
                </a:solidFill>
              </a:rPr>
              <a:t>A BREVE RAGGIO</a:t>
            </a:r>
            <a:endParaRPr lang="it-IT" altLang="en-US" sz="1800">
              <a:solidFill>
                <a:schemeClr val="bg1"/>
              </a:solidFill>
            </a:endParaRPr>
          </a:p>
        </p:txBody>
      </p:sp>
      <p:sp>
        <p:nvSpPr>
          <p:cNvPr id="17" name="Freccia giù 16">
            <a:extLst>
              <a:ext uri="{FF2B5EF4-FFF2-40B4-BE49-F238E27FC236}">
                <a16:creationId xmlns:a16="http://schemas.microsoft.com/office/drawing/2014/main" id="{9D9FCAF9-ACDA-8A42-AC49-8BF991117FF0}"/>
              </a:ext>
            </a:extLst>
          </p:cNvPr>
          <p:cNvSpPr>
            <a:spLocks noChangeArrowheads="1"/>
          </p:cNvSpPr>
          <p:nvPr/>
        </p:nvSpPr>
        <p:spPr bwMode="auto">
          <a:xfrm>
            <a:off x="3932238" y="781050"/>
            <a:ext cx="2674937" cy="2044700"/>
          </a:xfrm>
          <a:prstGeom prst="downArrow">
            <a:avLst>
              <a:gd name="adj1" fmla="val 81546"/>
              <a:gd name="adj2" fmla="val 50000"/>
            </a:avLst>
          </a:prstGeom>
          <a:solidFill>
            <a:schemeClr val="tx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5615" name="Rettangolo 17">
            <a:extLst>
              <a:ext uri="{FF2B5EF4-FFF2-40B4-BE49-F238E27FC236}">
                <a16:creationId xmlns:a16="http://schemas.microsoft.com/office/drawing/2014/main" id="{CDBECB0A-12BD-C849-8C26-A48AB0727199}"/>
              </a:ext>
            </a:extLst>
          </p:cNvPr>
          <p:cNvSpPr>
            <a:spLocks noChangeArrowheads="1"/>
          </p:cNvSpPr>
          <p:nvPr/>
        </p:nvSpPr>
        <p:spPr bwMode="auto">
          <a:xfrm>
            <a:off x="4310063" y="869950"/>
            <a:ext cx="1905000"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b="1" i="1">
                <a:solidFill>
                  <a:schemeClr val="bg1"/>
                </a:solidFill>
              </a:rPr>
              <a:t>LEGAMI </a:t>
            </a:r>
          </a:p>
          <a:p>
            <a:pPr algn="ctr" eaLnBrk="1" hangingPunct="1">
              <a:spcBef>
                <a:spcPct val="0"/>
              </a:spcBef>
              <a:buFontTx/>
              <a:buNone/>
            </a:pPr>
            <a:r>
              <a:rPr lang="en-US" altLang="en-US" sz="1800" b="1" i="1">
                <a:solidFill>
                  <a:schemeClr val="bg1"/>
                </a:solidFill>
              </a:rPr>
              <a:t>NON COVALENTI </a:t>
            </a:r>
          </a:p>
          <a:p>
            <a:pPr algn="ctr" eaLnBrk="1" hangingPunct="1">
              <a:spcBef>
                <a:spcPct val="0"/>
              </a:spcBef>
              <a:buFontTx/>
              <a:buNone/>
            </a:pPr>
            <a:r>
              <a:rPr lang="en-US" altLang="en-US" sz="1800" b="1" i="1">
                <a:solidFill>
                  <a:schemeClr val="bg1"/>
                </a:solidFill>
              </a:rPr>
              <a:t>A LUNGO RAGGIO</a:t>
            </a:r>
          </a:p>
          <a:p>
            <a:pPr algn="ctr" eaLnBrk="1" hangingPunct="1">
              <a:spcBef>
                <a:spcPct val="0"/>
              </a:spcBef>
              <a:buFontTx/>
              <a:buNone/>
            </a:pPr>
            <a:r>
              <a:rPr lang="en-US" altLang="en-US" sz="1800" b="1" i="1">
                <a:solidFill>
                  <a:schemeClr val="bg1"/>
                </a:solidFill>
              </a:rPr>
              <a:t>+ PONTI </a:t>
            </a:r>
          </a:p>
          <a:p>
            <a:pPr algn="ctr" eaLnBrk="1" hangingPunct="1">
              <a:spcBef>
                <a:spcPct val="0"/>
              </a:spcBef>
              <a:buFontTx/>
              <a:buNone/>
            </a:pPr>
            <a:r>
              <a:rPr lang="en-US" altLang="en-US" sz="1800" b="1" i="1">
                <a:solidFill>
                  <a:schemeClr val="bg1"/>
                </a:solidFill>
              </a:rPr>
              <a:t>DISOLFURO</a:t>
            </a:r>
            <a:endParaRPr lang="it-IT" altLang="en-US" sz="180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5" name="Text Box 3">
            <a:extLst>
              <a:ext uri="{FF2B5EF4-FFF2-40B4-BE49-F238E27FC236}">
                <a16:creationId xmlns:a16="http://schemas.microsoft.com/office/drawing/2014/main" id="{C12FD866-9285-674C-926B-5DAF41373617}"/>
              </a:ext>
            </a:extLst>
          </p:cNvPr>
          <p:cNvSpPr txBox="1">
            <a:spLocks noChangeArrowheads="1"/>
          </p:cNvSpPr>
          <p:nvPr/>
        </p:nvSpPr>
        <p:spPr bwMode="auto">
          <a:xfrm>
            <a:off x="304800" y="122238"/>
            <a:ext cx="8575675" cy="1200150"/>
          </a:xfrm>
          <a:prstGeom prst="rect">
            <a:avLst/>
          </a:prstGeom>
          <a:noFill/>
          <a:ln>
            <a:noFill/>
          </a:ln>
          <a:effectLst/>
          <a:extLst/>
        </p:spPr>
        <p:txBody>
          <a:bodyPr>
            <a:spAutoFit/>
          </a:bodyPr>
          <a:lstStyle/>
          <a:p>
            <a:pPr algn="ctr" eaLnBrk="1" fontAlgn="auto" hangingPunct="1">
              <a:spcBef>
                <a:spcPts val="0"/>
              </a:spcBef>
              <a:spcAft>
                <a:spcPts val="0"/>
              </a:spcAft>
              <a:defRPr/>
            </a:pPr>
            <a:r>
              <a:rPr lang="en-GB" sz="3600" dirty="0" err="1">
                <a:solidFill>
                  <a:srgbClr val="000090"/>
                </a:solidFill>
                <a:latin typeface="Arial"/>
                <a:ea typeface="+mn-ea"/>
                <a:cs typeface="Arial"/>
              </a:rPr>
              <a:t>Gli</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elementi</a:t>
            </a:r>
            <a:r>
              <a:rPr lang="en-GB" sz="3600" dirty="0">
                <a:solidFill>
                  <a:srgbClr val="000090"/>
                </a:solidFill>
                <a:latin typeface="Arial"/>
                <a:ea typeface="+mn-ea"/>
                <a:cs typeface="Arial"/>
              </a:rPr>
              <a:t> di </a:t>
            </a:r>
            <a:r>
              <a:rPr lang="en-GB" sz="3600" dirty="0" err="1">
                <a:solidFill>
                  <a:srgbClr val="000090"/>
                </a:solidFill>
                <a:latin typeface="Arial"/>
                <a:ea typeface="+mn-ea"/>
                <a:cs typeface="Arial"/>
              </a:rPr>
              <a:t>struttura</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secondaria</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delle</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proteine</a:t>
            </a:r>
            <a:endParaRPr lang="en-GB" sz="3600" dirty="0">
              <a:solidFill>
                <a:srgbClr val="000090"/>
              </a:solidFill>
              <a:latin typeface="Arial"/>
              <a:ea typeface="+mn-ea"/>
              <a:cs typeface="Arial"/>
            </a:endParaRPr>
          </a:p>
        </p:txBody>
      </p:sp>
      <p:grpSp>
        <p:nvGrpSpPr>
          <p:cNvPr id="26626" name="Group 4">
            <a:extLst>
              <a:ext uri="{FF2B5EF4-FFF2-40B4-BE49-F238E27FC236}">
                <a16:creationId xmlns:a16="http://schemas.microsoft.com/office/drawing/2014/main" id="{E37DD4C3-AC64-FA4D-A4EF-782B5C3B71AC}"/>
              </a:ext>
            </a:extLst>
          </p:cNvPr>
          <p:cNvGrpSpPr>
            <a:grpSpLocks/>
          </p:cNvGrpSpPr>
          <p:nvPr/>
        </p:nvGrpSpPr>
        <p:grpSpPr bwMode="auto">
          <a:xfrm>
            <a:off x="2438400" y="3486150"/>
            <a:ext cx="3733800" cy="3276600"/>
            <a:chOff x="1776" y="1872"/>
            <a:chExt cx="2160" cy="2160"/>
          </a:xfrm>
        </p:grpSpPr>
        <p:grpSp>
          <p:nvGrpSpPr>
            <p:cNvPr id="26635" name="Group 5">
              <a:extLst>
                <a:ext uri="{FF2B5EF4-FFF2-40B4-BE49-F238E27FC236}">
                  <a16:creationId xmlns:a16="http://schemas.microsoft.com/office/drawing/2014/main" id="{823A106B-DD3B-614E-A399-DAA0B8B39446}"/>
                </a:ext>
              </a:extLst>
            </p:cNvPr>
            <p:cNvGrpSpPr>
              <a:grpSpLocks/>
            </p:cNvGrpSpPr>
            <p:nvPr/>
          </p:nvGrpSpPr>
          <p:grpSpPr bwMode="auto">
            <a:xfrm>
              <a:off x="1776" y="1872"/>
              <a:ext cx="2160" cy="1885"/>
              <a:chOff x="1392" y="2280"/>
              <a:chExt cx="2333" cy="2080"/>
            </a:xfrm>
          </p:grpSpPr>
          <p:pic>
            <p:nvPicPr>
              <p:cNvPr id="26638" name="Picture 6">
                <a:extLst>
                  <a:ext uri="{FF2B5EF4-FFF2-40B4-BE49-F238E27FC236}">
                    <a16:creationId xmlns:a16="http://schemas.microsoft.com/office/drawing/2014/main" id="{5BCAF206-A99A-D846-8F53-09A8225A3A90}"/>
                  </a:ext>
                </a:extLst>
              </p:cNvPr>
              <p:cNvPicPr>
                <a:picLocks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1070" b="8180"/>
              <a:stretch>
                <a:fillRect/>
              </a:stretch>
            </p:blipFill>
            <p:spPr bwMode="auto">
              <a:xfrm>
                <a:off x="1392" y="2280"/>
                <a:ext cx="2333" cy="2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9" name="Rectangle 7">
                <a:extLst>
                  <a:ext uri="{FF2B5EF4-FFF2-40B4-BE49-F238E27FC236}">
                    <a16:creationId xmlns:a16="http://schemas.microsoft.com/office/drawing/2014/main" id="{40407944-16F8-8E46-9BF8-EEBBC2D12123}"/>
                  </a:ext>
                </a:extLst>
              </p:cNvPr>
              <p:cNvSpPr>
                <a:spLocks noChangeArrowheads="1"/>
              </p:cNvSpPr>
              <p:nvPr/>
            </p:nvSpPr>
            <p:spPr bwMode="auto">
              <a:xfrm>
                <a:off x="2307" y="4071"/>
                <a:ext cx="230" cy="289"/>
              </a:xfrm>
              <a:prstGeom prst="rect">
                <a:avLst/>
              </a:prstGeom>
              <a:noFill/>
              <a:ln>
                <a:noFill/>
              </a:ln>
              <a:effectLst/>
              <a:extLst/>
            </p:spPr>
            <p:txBody>
              <a:bodyPr wrap="none" lIns="92075" tIns="46038" rIns="92075" bIns="46038">
                <a:spAutoFit/>
              </a:bodyPr>
              <a:lstStyle/>
              <a:p>
                <a:pPr eaLnBrk="1" fontAlgn="auto" hangingPunct="1">
                  <a:spcBef>
                    <a:spcPts val="0"/>
                  </a:spcBef>
                  <a:spcAft>
                    <a:spcPts val="0"/>
                  </a:spcAft>
                  <a:defRPr/>
                </a:pPr>
                <a:r>
                  <a:rPr lang="en-GB" sz="2000" b="1">
                    <a:latin typeface="+mn-lt"/>
                    <a:ea typeface="+mn-ea"/>
                  </a:rPr>
                  <a:t>C</a:t>
                </a:r>
              </a:p>
            </p:txBody>
          </p:sp>
          <p:sp>
            <p:nvSpPr>
              <p:cNvPr id="279560" name="Rectangle 8">
                <a:extLst>
                  <a:ext uri="{FF2B5EF4-FFF2-40B4-BE49-F238E27FC236}">
                    <a16:creationId xmlns:a16="http://schemas.microsoft.com/office/drawing/2014/main" id="{916E0181-C69B-534A-B5B4-8DCE42171C37}"/>
                  </a:ext>
                </a:extLst>
              </p:cNvPr>
              <p:cNvSpPr>
                <a:spLocks noChangeArrowheads="1"/>
              </p:cNvSpPr>
              <p:nvPr/>
            </p:nvSpPr>
            <p:spPr bwMode="auto">
              <a:xfrm rot="-103289">
                <a:off x="1824" y="3357"/>
                <a:ext cx="224" cy="289"/>
              </a:xfrm>
              <a:prstGeom prst="rect">
                <a:avLst/>
              </a:prstGeom>
              <a:noFill/>
              <a:ln>
                <a:noFill/>
              </a:ln>
              <a:effectLst/>
              <a:extLst/>
            </p:spPr>
            <p:txBody>
              <a:bodyPr wrap="none" lIns="92075" tIns="46038" rIns="92075" bIns="46038">
                <a:spAutoFit/>
              </a:bodyPr>
              <a:lstStyle/>
              <a:p>
                <a:pPr eaLnBrk="1" fontAlgn="auto" hangingPunct="1">
                  <a:spcBef>
                    <a:spcPts val="0"/>
                  </a:spcBef>
                  <a:spcAft>
                    <a:spcPts val="0"/>
                  </a:spcAft>
                  <a:defRPr/>
                </a:pPr>
                <a:r>
                  <a:rPr lang="en-GB" sz="2000" b="1">
                    <a:latin typeface="+mn-lt"/>
                    <a:ea typeface="+mn-ea"/>
                  </a:rPr>
                  <a:t>N</a:t>
                </a:r>
              </a:p>
            </p:txBody>
          </p:sp>
        </p:grpSp>
        <p:sp>
          <p:nvSpPr>
            <p:cNvPr id="279561" name="Oval 9">
              <a:extLst>
                <a:ext uri="{FF2B5EF4-FFF2-40B4-BE49-F238E27FC236}">
                  <a16:creationId xmlns:a16="http://schemas.microsoft.com/office/drawing/2014/main" id="{6E799D4C-0818-2742-8A39-6074E3CBE5BC}"/>
                </a:ext>
              </a:extLst>
            </p:cNvPr>
            <p:cNvSpPr>
              <a:spLocks noChangeArrowheads="1"/>
            </p:cNvSpPr>
            <p:nvPr/>
          </p:nvSpPr>
          <p:spPr bwMode="auto">
            <a:xfrm rot="1371827">
              <a:off x="3120" y="2112"/>
              <a:ext cx="720" cy="1920"/>
            </a:xfrm>
            <a:prstGeom prst="ellipse">
              <a:avLst/>
            </a:prstGeom>
            <a:noFill/>
            <a:ln w="9525">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2" name="Oval 10">
              <a:extLst>
                <a:ext uri="{FF2B5EF4-FFF2-40B4-BE49-F238E27FC236}">
                  <a16:creationId xmlns:a16="http://schemas.microsoft.com/office/drawing/2014/main" id="{F2AC2E4B-2682-0345-BADF-F855EA097A38}"/>
                </a:ext>
              </a:extLst>
            </p:cNvPr>
            <p:cNvSpPr>
              <a:spLocks noChangeArrowheads="1"/>
            </p:cNvSpPr>
            <p:nvPr/>
          </p:nvSpPr>
          <p:spPr bwMode="auto">
            <a:xfrm rot="1260880">
              <a:off x="1920" y="2448"/>
              <a:ext cx="1152" cy="480"/>
            </a:xfrm>
            <a:prstGeom prst="ellipse">
              <a:avLst/>
            </a:prstGeom>
            <a:noFill/>
            <a:ln w="9525">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grpSp>
      <p:pic>
        <p:nvPicPr>
          <p:cNvPr id="26627" name="Picture 11" descr="C:\gigi\Mestre2000\elica.BMP">
            <a:extLst>
              <a:ext uri="{FF2B5EF4-FFF2-40B4-BE49-F238E27FC236}">
                <a16:creationId xmlns:a16="http://schemas.microsoft.com/office/drawing/2014/main" id="{98D72701-344A-7645-81D4-B5201DB79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58" r="19429"/>
          <a:stretch>
            <a:fillRect/>
          </a:stretch>
        </p:blipFill>
        <p:spPr bwMode="auto">
          <a:xfrm>
            <a:off x="6553200" y="2419350"/>
            <a:ext cx="2209800" cy="444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8" name="Picture 12" descr="C:\gigi\Mestre2000\sheet.BMP">
            <a:extLst>
              <a:ext uri="{FF2B5EF4-FFF2-40B4-BE49-F238E27FC236}">
                <a16:creationId xmlns:a16="http://schemas.microsoft.com/office/drawing/2014/main" id="{6AD6CE18-4DA2-8E41-9CAA-35A693A96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095" r="23810"/>
          <a:stretch>
            <a:fillRect/>
          </a:stretch>
        </p:blipFill>
        <p:spPr bwMode="auto">
          <a:xfrm>
            <a:off x="304800" y="2266950"/>
            <a:ext cx="1828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65" name="Line 13">
            <a:extLst>
              <a:ext uri="{FF2B5EF4-FFF2-40B4-BE49-F238E27FC236}">
                <a16:creationId xmlns:a16="http://schemas.microsoft.com/office/drawing/2014/main" id="{FCA3D8F7-8785-4445-A19D-9CB0E5318ACC}"/>
              </a:ext>
            </a:extLst>
          </p:cNvPr>
          <p:cNvSpPr>
            <a:spLocks noChangeShapeType="1"/>
          </p:cNvSpPr>
          <p:nvPr/>
        </p:nvSpPr>
        <p:spPr bwMode="auto">
          <a:xfrm flipV="1">
            <a:off x="6019800" y="3562350"/>
            <a:ext cx="533400" cy="457200"/>
          </a:xfrm>
          <a:prstGeom prst="line">
            <a:avLst/>
          </a:prstGeom>
          <a:noFill/>
          <a:ln w="9525">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6" name="Line 14">
            <a:extLst>
              <a:ext uri="{FF2B5EF4-FFF2-40B4-BE49-F238E27FC236}">
                <a16:creationId xmlns:a16="http://schemas.microsoft.com/office/drawing/2014/main" id="{E10A67BA-911C-3E48-91EB-669D8FE952ED}"/>
              </a:ext>
            </a:extLst>
          </p:cNvPr>
          <p:cNvSpPr>
            <a:spLocks noChangeShapeType="1"/>
          </p:cNvSpPr>
          <p:nvPr/>
        </p:nvSpPr>
        <p:spPr bwMode="auto">
          <a:xfrm flipH="1" flipV="1">
            <a:off x="1524000" y="3638550"/>
            <a:ext cx="1295400" cy="685800"/>
          </a:xfrm>
          <a:prstGeom prst="line">
            <a:avLst/>
          </a:prstGeom>
          <a:noFill/>
          <a:ln w="9525">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8" name="Text Box 16">
            <a:extLst>
              <a:ext uri="{FF2B5EF4-FFF2-40B4-BE49-F238E27FC236}">
                <a16:creationId xmlns:a16="http://schemas.microsoft.com/office/drawing/2014/main" id="{0FA60934-09FA-BA4F-B6E7-05A3D60E684F}"/>
              </a:ext>
            </a:extLst>
          </p:cNvPr>
          <p:cNvSpPr txBox="1">
            <a:spLocks noChangeArrowheads="1"/>
          </p:cNvSpPr>
          <p:nvPr/>
        </p:nvSpPr>
        <p:spPr bwMode="auto">
          <a:xfrm>
            <a:off x="6945313" y="1947863"/>
            <a:ext cx="1552575" cy="584200"/>
          </a:xfrm>
          <a:prstGeom prst="rect">
            <a:avLst/>
          </a:prstGeom>
          <a:noFill/>
          <a:ln>
            <a:noFill/>
          </a:ln>
          <a:effectLst/>
          <a:extLst/>
        </p:spPr>
        <p:txBody>
          <a:bodyPr wrap="none">
            <a:spAutoFit/>
          </a:bodyPr>
          <a:lstStyle/>
          <a:p>
            <a:pPr eaLnBrk="1" fontAlgn="auto" hangingPunct="1">
              <a:spcBef>
                <a:spcPts val="0"/>
              </a:spcBef>
              <a:spcAft>
                <a:spcPts val="0"/>
              </a:spcAft>
              <a:defRPr/>
            </a:pPr>
            <a:r>
              <a:rPr lang="en-GB" sz="3200" i="1" dirty="0">
                <a:latin typeface="Symbol" charset="0"/>
                <a:ea typeface="+mn-ea"/>
              </a:rPr>
              <a:t>a </a:t>
            </a:r>
            <a:r>
              <a:rPr lang="en-GB" sz="3200" i="1" dirty="0">
                <a:latin typeface="+mn-lt"/>
                <a:ea typeface="+mn-ea"/>
              </a:rPr>
              <a:t>-</a:t>
            </a:r>
            <a:r>
              <a:rPr lang="en-GB" sz="3200" i="1" dirty="0" err="1">
                <a:latin typeface="+mn-lt"/>
                <a:ea typeface="+mn-ea"/>
              </a:rPr>
              <a:t>Elica</a:t>
            </a:r>
            <a:endParaRPr lang="en-GB" sz="3200" i="1" dirty="0">
              <a:latin typeface="+mn-lt"/>
              <a:ea typeface="+mn-ea"/>
            </a:endParaRPr>
          </a:p>
        </p:txBody>
      </p:sp>
      <p:pic>
        <p:nvPicPr>
          <p:cNvPr id="26632" name="Immagine 1">
            <a:extLst>
              <a:ext uri="{FF2B5EF4-FFF2-40B4-BE49-F238E27FC236}">
                <a16:creationId xmlns:a16="http://schemas.microsoft.com/office/drawing/2014/main" id="{011288A0-D0F5-B844-A583-477F917189A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0238" y="1498600"/>
            <a:ext cx="2098675"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67" name="Text Box 15">
            <a:extLst>
              <a:ext uri="{FF2B5EF4-FFF2-40B4-BE49-F238E27FC236}">
                <a16:creationId xmlns:a16="http://schemas.microsoft.com/office/drawing/2014/main" id="{88FBA146-009C-2A4E-8684-B1A87BD9ED3E}"/>
              </a:ext>
            </a:extLst>
          </p:cNvPr>
          <p:cNvSpPr txBox="1">
            <a:spLocks noChangeArrowheads="1"/>
          </p:cNvSpPr>
          <p:nvPr/>
        </p:nvSpPr>
        <p:spPr bwMode="auto">
          <a:xfrm>
            <a:off x="4976813" y="1363663"/>
            <a:ext cx="1676400" cy="584200"/>
          </a:xfrm>
          <a:prstGeom prst="rect">
            <a:avLst/>
          </a:prstGeom>
          <a:noFill/>
          <a:ln>
            <a:noFill/>
          </a:ln>
          <a:effectLst/>
          <a:extLst/>
        </p:spPr>
        <p:txBody>
          <a:bodyPr>
            <a:spAutoFit/>
          </a:bodyPr>
          <a:lstStyle/>
          <a:p>
            <a:pPr eaLnBrk="1" fontAlgn="auto" hangingPunct="1">
              <a:spcBef>
                <a:spcPts val="0"/>
              </a:spcBef>
              <a:spcAft>
                <a:spcPts val="0"/>
              </a:spcAft>
              <a:defRPr/>
            </a:pPr>
            <a:r>
              <a:rPr lang="en-GB" sz="3200" i="1" dirty="0">
                <a:latin typeface="Symbol" charset="0"/>
                <a:ea typeface="+mn-ea"/>
              </a:rPr>
              <a:t>b-</a:t>
            </a:r>
            <a:r>
              <a:rPr lang="en-GB" sz="3200" i="1" dirty="0">
                <a:latin typeface="+mn-lt"/>
                <a:ea typeface="+mn-ea"/>
              </a:rPr>
              <a:t>Turn</a:t>
            </a:r>
          </a:p>
        </p:txBody>
      </p:sp>
      <p:sp>
        <p:nvSpPr>
          <p:cNvPr id="18" name="Text Box 15">
            <a:extLst>
              <a:ext uri="{FF2B5EF4-FFF2-40B4-BE49-F238E27FC236}">
                <a16:creationId xmlns:a16="http://schemas.microsoft.com/office/drawing/2014/main" id="{F89F9A09-4249-0D48-BAB3-7A212E9076E8}"/>
              </a:ext>
            </a:extLst>
          </p:cNvPr>
          <p:cNvSpPr txBox="1">
            <a:spLocks noChangeArrowheads="1"/>
          </p:cNvSpPr>
          <p:nvPr/>
        </p:nvSpPr>
        <p:spPr bwMode="auto">
          <a:xfrm>
            <a:off x="304800" y="1722438"/>
            <a:ext cx="2085975" cy="584200"/>
          </a:xfrm>
          <a:prstGeom prst="rect">
            <a:avLst/>
          </a:prstGeom>
          <a:noFill/>
          <a:ln>
            <a:noFill/>
          </a:ln>
          <a:effectLst/>
          <a:extLst/>
        </p:spPr>
        <p:txBody>
          <a:bodyPr>
            <a:spAutoFit/>
          </a:bodyPr>
          <a:lstStyle/>
          <a:p>
            <a:pPr eaLnBrk="1" fontAlgn="auto" hangingPunct="1">
              <a:spcBef>
                <a:spcPts val="0"/>
              </a:spcBef>
              <a:spcAft>
                <a:spcPts val="0"/>
              </a:spcAft>
              <a:defRPr/>
            </a:pPr>
            <a:r>
              <a:rPr lang="en-GB" sz="3200" i="1" dirty="0" err="1">
                <a:latin typeface="+mn-lt"/>
                <a:ea typeface="+mn-ea"/>
              </a:rPr>
              <a:t>Foglietto</a:t>
            </a:r>
            <a:r>
              <a:rPr lang="en-GB" sz="3200" i="1" dirty="0">
                <a:latin typeface="Symbol" charset="0"/>
                <a:ea typeface="+mn-ea"/>
              </a:rPr>
              <a:t> b</a:t>
            </a:r>
            <a:endParaRPr lang="en-GB" sz="3200" i="1" dirty="0">
              <a:latin typeface="+mn-lt"/>
              <a:ea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4">
            <a:extLst>
              <a:ext uri="{FF2B5EF4-FFF2-40B4-BE49-F238E27FC236}">
                <a16:creationId xmlns:a16="http://schemas.microsoft.com/office/drawing/2014/main" id="{7B8CF169-3F8B-0945-8F9B-634A6F0439E1}"/>
              </a:ext>
            </a:extLst>
          </p:cNvPr>
          <p:cNvSpPr txBox="1">
            <a:spLocks noChangeArrowheads="1"/>
          </p:cNvSpPr>
          <p:nvPr/>
        </p:nvSpPr>
        <p:spPr bwMode="auto">
          <a:xfrm>
            <a:off x="468313" y="2060575"/>
            <a:ext cx="8315325" cy="258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5400">
                <a:solidFill>
                  <a:srgbClr val="0000FF"/>
                </a:solidFill>
                <a:latin typeface="Arial" panose="020B0604020202020204" pitchFamily="34" charset="0"/>
              </a:rPr>
              <a:t>Perché è interessante conoscere la struttura di una macromolecola?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a:extLst>
              <a:ext uri="{FF2B5EF4-FFF2-40B4-BE49-F238E27FC236}">
                <a16:creationId xmlns:a16="http://schemas.microsoft.com/office/drawing/2014/main" id="{9C46E9F7-1122-C742-BA4D-ED154321B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889000"/>
            <a:ext cx="4787900" cy="4627563"/>
          </a:xfrm>
          <a:prstGeom prst="rect">
            <a:avLst/>
          </a:prstGeom>
          <a:noFill/>
          <a:ln w="9525">
            <a:solidFill>
              <a:srgbClr val="262673"/>
            </a:solidFill>
            <a:miter lim="800000"/>
            <a:headEnd/>
            <a:tailEnd/>
          </a:ln>
          <a:extLst>
            <a:ext uri="{909E8E84-426E-40dd-AFC4-6F175D3DCCD1}">
              <a14:hiddenFill xmlns:a14="http://schemas.microsoft.com/office/drawing/2010/main" xmlns="">
                <a:solidFill>
                  <a:srgbClr val="FFFFFF"/>
                </a:solidFill>
              </a14:hiddenFill>
            </a:ext>
          </a:extLst>
        </p:spPr>
      </p:pic>
      <p:sp>
        <p:nvSpPr>
          <p:cNvPr id="4" name="Rectangle 3">
            <a:extLst>
              <a:ext uri="{FF2B5EF4-FFF2-40B4-BE49-F238E27FC236}">
                <a16:creationId xmlns:a16="http://schemas.microsoft.com/office/drawing/2014/main" id="{87848CED-71B6-304D-BE32-B287577D7540}"/>
              </a:ext>
            </a:extLst>
          </p:cNvPr>
          <p:cNvSpPr>
            <a:spLocks noChangeArrowheads="1"/>
          </p:cNvSpPr>
          <p:nvPr/>
        </p:nvSpPr>
        <p:spPr bwMode="auto">
          <a:xfrm>
            <a:off x="0" y="-26988"/>
            <a:ext cx="9144000" cy="646113"/>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600" b="1" dirty="0">
                <a:solidFill>
                  <a:srgbClr val="0000FF"/>
                </a:solidFill>
                <a:latin typeface="Arial"/>
                <a:ea typeface="+mn-ea"/>
              </a:rPr>
              <a:t>Struttura 3D della </a:t>
            </a:r>
            <a:r>
              <a:rPr lang="it-IT" sz="3600" b="1" dirty="0" err="1">
                <a:solidFill>
                  <a:srgbClr val="0000FF"/>
                </a:solidFill>
                <a:latin typeface="Arial"/>
                <a:ea typeface="+mn-ea"/>
              </a:rPr>
              <a:t>chimotripsina</a:t>
            </a:r>
            <a:endParaRPr lang="it-IT" sz="3600" b="1" dirty="0">
              <a:solidFill>
                <a:srgbClr val="0000FF"/>
              </a:solidFill>
              <a:latin typeface="Arial"/>
              <a:ea typeface="+mn-ea"/>
            </a:endParaRPr>
          </a:p>
        </p:txBody>
      </p:sp>
      <p:sp>
        <p:nvSpPr>
          <p:cNvPr id="28675" name="Rectangle 5">
            <a:extLst>
              <a:ext uri="{FF2B5EF4-FFF2-40B4-BE49-F238E27FC236}">
                <a16:creationId xmlns:a16="http://schemas.microsoft.com/office/drawing/2014/main" id="{149BFDE6-AE9F-9148-99A8-8BBF0EED92C0}"/>
              </a:ext>
            </a:extLst>
          </p:cNvPr>
          <p:cNvSpPr>
            <a:spLocks noChangeArrowheads="1"/>
          </p:cNvSpPr>
          <p:nvPr/>
        </p:nvSpPr>
        <p:spPr bwMode="auto">
          <a:xfrm>
            <a:off x="0" y="5699125"/>
            <a:ext cx="6300788"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a:solidFill>
                  <a:srgbClr val="000000"/>
                </a:solidFill>
                <a:latin typeface="Arial" panose="020B0604020202020204" pitchFamily="34" charset="0"/>
              </a:rPr>
              <a:t>La contiguità dei residui in</a:t>
            </a:r>
          </a:p>
          <a:p>
            <a:pPr algn="ctr" eaLnBrk="1" hangingPunct="1">
              <a:spcBef>
                <a:spcPct val="0"/>
              </a:spcBef>
              <a:buFontTx/>
              <a:buNone/>
            </a:pPr>
            <a:r>
              <a:rPr lang="it-IT" altLang="en-US">
                <a:solidFill>
                  <a:srgbClr val="000000"/>
                </a:solidFill>
                <a:latin typeface="Arial" panose="020B0604020202020204" pitchFamily="34" charset="0"/>
              </a:rPr>
              <a:t> struttura determina la funzione</a:t>
            </a:r>
          </a:p>
        </p:txBody>
      </p:sp>
      <p:sp>
        <p:nvSpPr>
          <p:cNvPr id="2" name="Freccia destra 1">
            <a:extLst>
              <a:ext uri="{FF2B5EF4-FFF2-40B4-BE49-F238E27FC236}">
                <a16:creationId xmlns:a16="http://schemas.microsoft.com/office/drawing/2014/main" id="{88037503-FAAB-684B-BB47-E8E89FC7AD26}"/>
              </a:ext>
            </a:extLst>
          </p:cNvPr>
          <p:cNvSpPr/>
          <p:nvPr/>
        </p:nvSpPr>
        <p:spPr bwMode="auto">
          <a:xfrm rot="928484">
            <a:off x="3711736" y="2877621"/>
            <a:ext cx="1950746" cy="674702"/>
          </a:xfrm>
          <a:prstGeom prst="rightArrow">
            <a:avLst/>
          </a:prstGeom>
          <a:gradFill flip="none" rotWithShape="1">
            <a:gsLst>
              <a:gs pos="0">
                <a:srgbClr val="FF0000">
                  <a:alpha val="70000"/>
                </a:srgbClr>
              </a:gs>
              <a:gs pos="14000">
                <a:srgbClr val="FF6600"/>
              </a:gs>
              <a:gs pos="94000">
                <a:srgbClr val="800080"/>
              </a:gs>
              <a:gs pos="34000">
                <a:srgbClr val="FFFF00"/>
              </a:gs>
              <a:gs pos="56000">
                <a:srgbClr val="00FF00"/>
              </a:gs>
              <a:gs pos="75000">
                <a:srgbClr val="0000FF">
                  <a:alpha val="92000"/>
                </a:srgbClr>
              </a:gs>
            </a:gsLst>
            <a:lin ang="0" scaled="1"/>
            <a:tileRect/>
          </a:gradFill>
          <a:ln w="9525" cap="flat" cmpd="sng" algn="ctr">
            <a:noFill/>
            <a:prstDash val="solid"/>
            <a:round/>
            <a:headEnd type="none" w="med" len="med"/>
            <a:tailEnd type="none" w="med" len="med"/>
          </a:ln>
          <a:effectLst/>
          <a:extLst/>
        </p:spPr>
        <p:txBody>
          <a:bodyPr/>
          <a:lstStyle/>
          <a:p>
            <a:pPr defTabSz="914400">
              <a:defRPr/>
            </a:pPr>
            <a:endParaRPr lang="it-IT" sz="2400">
              <a:solidFill>
                <a:srgbClr val="FFFF00"/>
              </a:solidFill>
              <a:latin typeface="Comic Sans MS" charset="0"/>
              <a:ea typeface="ＭＳ Ｐゴシック" charset="0"/>
            </a:endParaRPr>
          </a:p>
        </p:txBody>
      </p:sp>
      <p:sp>
        <p:nvSpPr>
          <p:cNvPr id="28679" name="Rettangolo 5">
            <a:extLst>
              <a:ext uri="{FF2B5EF4-FFF2-40B4-BE49-F238E27FC236}">
                <a16:creationId xmlns:a16="http://schemas.microsoft.com/office/drawing/2014/main" id="{9DC3AA21-51EC-474F-B27B-6FE1428EEAB9}"/>
              </a:ext>
            </a:extLst>
          </p:cNvPr>
          <p:cNvSpPr>
            <a:spLocks noChangeArrowheads="1"/>
          </p:cNvSpPr>
          <p:nvPr/>
        </p:nvSpPr>
        <p:spPr bwMode="auto">
          <a:xfrm>
            <a:off x="250825" y="908050"/>
            <a:ext cx="4086225" cy="255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it-IT" altLang="en-US">
              <a:solidFill>
                <a:srgbClr val="000000"/>
              </a:solidFill>
              <a:latin typeface="Arial" panose="020B0604020202020204" pitchFamily="34" charset="0"/>
            </a:endParaRPr>
          </a:p>
          <a:p>
            <a:pPr eaLnBrk="1" hangingPunct="1">
              <a:spcBef>
                <a:spcPct val="0"/>
              </a:spcBef>
              <a:buFontTx/>
              <a:buNone/>
            </a:pPr>
            <a:r>
              <a:rPr lang="it-IT" altLang="en-US">
                <a:solidFill>
                  <a:srgbClr val="000000"/>
                </a:solidFill>
                <a:latin typeface="Arial" panose="020B0604020202020204" pitchFamily="34" charset="0"/>
              </a:rPr>
              <a:t>I residui della</a:t>
            </a:r>
            <a:r>
              <a:rPr lang="it-IT" altLang="en-US" b="1">
                <a:solidFill>
                  <a:srgbClr val="000000"/>
                </a:solidFill>
                <a:latin typeface="Arial" panose="020B0604020202020204" pitchFamily="34" charset="0"/>
              </a:rPr>
              <a:t> triade catalitica</a:t>
            </a:r>
            <a:r>
              <a:rPr lang="it-IT" altLang="en-US">
                <a:solidFill>
                  <a:srgbClr val="000000"/>
                </a:solidFill>
                <a:latin typeface="Arial" panose="020B0604020202020204" pitchFamily="34" charset="0"/>
              </a:rPr>
              <a:t>, non sono contigui nella sequenza proteica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35A3CA-4182-A04D-AE5E-819D9CD06607}"/>
              </a:ext>
            </a:extLst>
          </p:cNvPr>
          <p:cNvSpPr>
            <a:spLocks noChangeArrowheads="1"/>
          </p:cNvSpPr>
          <p:nvPr/>
        </p:nvSpPr>
        <p:spPr bwMode="auto">
          <a:xfrm>
            <a:off x="0" y="-26988"/>
            <a:ext cx="9144000" cy="1200151"/>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600" b="1" dirty="0">
                <a:solidFill>
                  <a:srgbClr val="0000FF"/>
                </a:solidFill>
                <a:latin typeface="Arial"/>
                <a:ea typeface="+mn-ea"/>
              </a:rPr>
              <a:t>Struttura del </a:t>
            </a:r>
            <a:r>
              <a:rPr lang="it-IT" sz="3600" b="1" dirty="0" err="1">
                <a:solidFill>
                  <a:srgbClr val="0000FF"/>
                </a:solidFill>
                <a:latin typeface="Arial"/>
                <a:ea typeface="+mn-ea"/>
              </a:rPr>
              <a:t>Ribozima</a:t>
            </a:r>
            <a:r>
              <a:rPr lang="it-IT" sz="3600" b="1" dirty="0">
                <a:solidFill>
                  <a:srgbClr val="0000FF"/>
                </a:solidFill>
                <a:latin typeface="Arial"/>
                <a:ea typeface="+mn-ea"/>
              </a:rPr>
              <a:t> </a:t>
            </a:r>
            <a:r>
              <a:rPr lang="en-US" sz="3600" b="1" dirty="0">
                <a:solidFill>
                  <a:srgbClr val="0000FF"/>
                </a:solidFill>
                <a:latin typeface="Arial"/>
                <a:ea typeface="+mn-ea"/>
              </a:rPr>
              <a:t>Group I</a:t>
            </a:r>
          </a:p>
          <a:p>
            <a:pPr algn="ctr" eaLnBrk="1" fontAlgn="auto" hangingPunct="1">
              <a:spcBef>
                <a:spcPts val="0"/>
              </a:spcBef>
              <a:spcAft>
                <a:spcPts val="0"/>
              </a:spcAft>
              <a:defRPr/>
            </a:pPr>
            <a:r>
              <a:rPr lang="en-US" sz="3600" i="1" dirty="0">
                <a:solidFill>
                  <a:srgbClr val="000000"/>
                </a:solidFill>
                <a:latin typeface="Arial"/>
                <a:ea typeface="+mn-ea"/>
              </a:rPr>
              <a:t>(</a:t>
            </a:r>
            <a:r>
              <a:rPr lang="en-US" sz="3600" i="1" dirty="0" err="1">
                <a:solidFill>
                  <a:srgbClr val="000000"/>
                </a:solidFill>
                <a:latin typeface="Arial"/>
                <a:ea typeface="+mn-ea"/>
              </a:rPr>
              <a:t>Azoarcus</a:t>
            </a:r>
            <a:r>
              <a:rPr lang="en-US" sz="3600" i="1" dirty="0">
                <a:solidFill>
                  <a:srgbClr val="000000"/>
                </a:solidFill>
                <a:latin typeface="Arial"/>
                <a:ea typeface="+mn-ea"/>
              </a:rPr>
              <a:t> sp.) </a:t>
            </a:r>
            <a:endParaRPr lang="it-IT" sz="3600" i="1" dirty="0">
              <a:solidFill>
                <a:srgbClr val="000000"/>
              </a:solidFill>
              <a:latin typeface="Arial"/>
              <a:ea typeface="+mn-ea"/>
            </a:endParaRPr>
          </a:p>
        </p:txBody>
      </p:sp>
      <p:sp>
        <p:nvSpPr>
          <p:cNvPr id="30722" name="Rectangle 5">
            <a:extLst>
              <a:ext uri="{FF2B5EF4-FFF2-40B4-BE49-F238E27FC236}">
                <a16:creationId xmlns:a16="http://schemas.microsoft.com/office/drawing/2014/main" id="{759B8645-AFAB-8E4A-A66B-23464788699C}"/>
              </a:ext>
            </a:extLst>
          </p:cNvPr>
          <p:cNvSpPr>
            <a:spLocks noChangeArrowheads="1"/>
          </p:cNvSpPr>
          <p:nvPr/>
        </p:nvSpPr>
        <p:spPr bwMode="auto">
          <a:xfrm>
            <a:off x="1187450" y="5300663"/>
            <a:ext cx="7812088"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it-IT" altLang="en-US">
                <a:solidFill>
                  <a:srgbClr val="000000"/>
                </a:solidFill>
                <a:latin typeface="Arial" panose="020B0604020202020204" pitchFamily="34" charset="0"/>
              </a:rPr>
              <a:t>Struttura terziaria</a:t>
            </a:r>
          </a:p>
          <a:p>
            <a:pPr algn="r" eaLnBrk="1" hangingPunct="1">
              <a:spcBef>
                <a:spcPct val="0"/>
              </a:spcBef>
              <a:buFontTx/>
              <a:buNone/>
            </a:pPr>
            <a:r>
              <a:rPr lang="it-IT" altLang="en-US" sz="2800">
                <a:solidFill>
                  <a:srgbClr val="000000"/>
                </a:solidFill>
                <a:latin typeface="Arial" panose="020B0604020202020204" pitchFamily="34" charset="0"/>
              </a:rPr>
              <a:t>Le proprietà catalitiche (self-excision e taglio di substrati nucleotidici) dipendono dalla struttura</a:t>
            </a:r>
            <a:endParaRPr lang="it-IT" altLang="en-US">
              <a:solidFill>
                <a:srgbClr val="000000"/>
              </a:solidFill>
              <a:latin typeface="Arial" panose="020B0604020202020204" pitchFamily="34" charset="0"/>
            </a:endParaRPr>
          </a:p>
        </p:txBody>
      </p:sp>
      <p:pic>
        <p:nvPicPr>
          <p:cNvPr id="30723" name="Immagine 2">
            <a:extLst>
              <a:ext uri="{FF2B5EF4-FFF2-40B4-BE49-F238E27FC236}">
                <a16:creationId xmlns:a16="http://schemas.microsoft.com/office/drawing/2014/main" id="{57693E45-1552-044C-A222-F5A328475D9F}"/>
              </a:ext>
            </a:extLst>
          </p:cNvPr>
          <p:cNvPicPr>
            <a:picLocks noChangeAspect="1"/>
          </p:cNvPicPr>
          <p:nvPr/>
        </p:nvPicPr>
        <p:blipFill>
          <a:blip r:embed="rId3">
            <a:extLst>
              <a:ext uri="{28A0092B-C50C-407E-A947-70E740481C1C}">
                <a14:useLocalDpi xmlns:a14="http://schemas.microsoft.com/office/drawing/2010/main" val="0"/>
              </a:ext>
            </a:extLst>
          </a:blip>
          <a:srcRect t="37415"/>
          <a:stretch>
            <a:fillRect/>
          </a:stretch>
        </p:blipFill>
        <p:spPr bwMode="auto">
          <a:xfrm>
            <a:off x="2987675" y="1301750"/>
            <a:ext cx="5943600" cy="3856038"/>
          </a:xfrm>
          <a:prstGeom prst="rect">
            <a:avLst/>
          </a:prstGeom>
          <a:noFill/>
          <a:ln w="9525">
            <a:solidFill>
              <a:srgbClr val="262673"/>
            </a:solidFill>
            <a:miter lim="800000"/>
            <a:headEnd/>
            <a:tailEnd/>
          </a:ln>
          <a:extLst>
            <a:ext uri="{909E8E84-426E-40dd-AFC4-6F175D3DCCD1}">
              <a14:hiddenFill xmlns:a14="http://schemas.microsoft.com/office/drawing/2010/main" xmlns="">
                <a:solidFill>
                  <a:srgbClr val="FFFFFF"/>
                </a:solidFill>
              </a14:hiddenFill>
            </a:ext>
          </a:extLst>
        </p:spPr>
      </p:pic>
      <p:sp>
        <p:nvSpPr>
          <p:cNvPr id="30724" name="Rettangolo 5">
            <a:extLst>
              <a:ext uri="{FF2B5EF4-FFF2-40B4-BE49-F238E27FC236}">
                <a16:creationId xmlns:a16="http://schemas.microsoft.com/office/drawing/2014/main" id="{899F6712-1466-3B44-9023-0D5287381FFC}"/>
              </a:ext>
            </a:extLst>
          </p:cNvPr>
          <p:cNvSpPr>
            <a:spLocks noChangeArrowheads="1"/>
          </p:cNvSpPr>
          <p:nvPr/>
        </p:nvSpPr>
        <p:spPr bwMode="auto">
          <a:xfrm>
            <a:off x="0" y="908050"/>
            <a:ext cx="2771775"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a:solidFill>
                  <a:srgbClr val="000000"/>
                </a:solidFill>
                <a:latin typeface="Arial" panose="020B0604020202020204" pitchFamily="34" charset="0"/>
              </a:rPr>
              <a:t>Mutazioni che alterano le interazioni chiave per il ripiegamento e la funzione</a:t>
            </a:r>
          </a:p>
        </p:txBody>
      </p:sp>
      <p:sp>
        <p:nvSpPr>
          <p:cNvPr id="9" name="Freccia destra 8">
            <a:extLst>
              <a:ext uri="{FF2B5EF4-FFF2-40B4-BE49-F238E27FC236}">
                <a16:creationId xmlns:a16="http://schemas.microsoft.com/office/drawing/2014/main" id="{24870A70-CFF9-1749-8095-4344C9963E4C}"/>
              </a:ext>
            </a:extLst>
          </p:cNvPr>
          <p:cNvSpPr/>
          <p:nvPr/>
        </p:nvSpPr>
        <p:spPr bwMode="auto">
          <a:xfrm rot="928484">
            <a:off x="2683821" y="1996999"/>
            <a:ext cx="847402" cy="674702"/>
          </a:xfrm>
          <a:prstGeom prst="rightArrow">
            <a:avLst/>
          </a:prstGeom>
          <a:gradFill flip="none" rotWithShape="1">
            <a:gsLst>
              <a:gs pos="0">
                <a:srgbClr val="FF0000">
                  <a:alpha val="70000"/>
                </a:srgbClr>
              </a:gs>
              <a:gs pos="14000">
                <a:srgbClr val="FF6600"/>
              </a:gs>
              <a:gs pos="94000">
                <a:srgbClr val="800080"/>
              </a:gs>
              <a:gs pos="34000">
                <a:srgbClr val="FFFF00"/>
              </a:gs>
              <a:gs pos="56000">
                <a:srgbClr val="00FF00"/>
              </a:gs>
              <a:gs pos="75000">
                <a:srgbClr val="0000FF">
                  <a:alpha val="92000"/>
                </a:srgbClr>
              </a:gs>
            </a:gsLst>
            <a:lin ang="0" scaled="1"/>
            <a:tileRect/>
          </a:gradFill>
          <a:ln w="9525" cap="flat" cmpd="sng" algn="ctr">
            <a:noFill/>
            <a:prstDash val="solid"/>
            <a:round/>
            <a:headEnd type="none" w="med" len="med"/>
            <a:tailEnd type="none" w="med" len="med"/>
          </a:ln>
          <a:effectLst/>
          <a:extLst/>
        </p:spPr>
        <p:txBody>
          <a:bodyPr/>
          <a:lstStyle/>
          <a:p>
            <a:pPr defTabSz="914400">
              <a:defRPr/>
            </a:pPr>
            <a:endParaRPr lang="it-IT" sz="2400">
              <a:solidFill>
                <a:srgbClr val="FFFF00"/>
              </a:solidFill>
              <a:latin typeface="Comic Sans MS" charset="0"/>
              <a:ea typeface="ＭＳ Ｐゴシック" charset="0"/>
            </a:endParaRPr>
          </a:p>
        </p:txBody>
      </p:sp>
      <p:sp>
        <p:nvSpPr>
          <p:cNvPr id="11" name="Freccia destra 10">
            <a:extLst>
              <a:ext uri="{FF2B5EF4-FFF2-40B4-BE49-F238E27FC236}">
                <a16:creationId xmlns:a16="http://schemas.microsoft.com/office/drawing/2014/main" id="{6DA828EF-66CD-D44E-A1EF-4356426DF248}"/>
              </a:ext>
            </a:extLst>
          </p:cNvPr>
          <p:cNvSpPr/>
          <p:nvPr/>
        </p:nvSpPr>
        <p:spPr bwMode="auto">
          <a:xfrm rot="15442931">
            <a:off x="7299571" y="4676737"/>
            <a:ext cx="847402" cy="674702"/>
          </a:xfrm>
          <a:prstGeom prst="rightArrow">
            <a:avLst/>
          </a:prstGeom>
          <a:gradFill flip="none" rotWithShape="1">
            <a:gsLst>
              <a:gs pos="0">
                <a:srgbClr val="FF0000">
                  <a:alpha val="70000"/>
                </a:srgbClr>
              </a:gs>
              <a:gs pos="14000">
                <a:srgbClr val="FF6600"/>
              </a:gs>
              <a:gs pos="94000">
                <a:srgbClr val="800080"/>
              </a:gs>
              <a:gs pos="34000">
                <a:srgbClr val="FFFF00"/>
              </a:gs>
              <a:gs pos="56000">
                <a:srgbClr val="00FF00"/>
              </a:gs>
              <a:gs pos="75000">
                <a:srgbClr val="0000FF">
                  <a:alpha val="92000"/>
                </a:srgbClr>
              </a:gs>
            </a:gsLst>
            <a:lin ang="0" scaled="1"/>
            <a:tileRect/>
          </a:gradFill>
          <a:ln w="9525" cap="flat" cmpd="sng" algn="ctr">
            <a:noFill/>
            <a:prstDash val="solid"/>
            <a:round/>
            <a:headEnd type="none" w="med" len="med"/>
            <a:tailEnd type="none" w="med" len="med"/>
          </a:ln>
          <a:effectLst/>
          <a:extLst/>
        </p:spPr>
        <p:txBody>
          <a:bodyPr/>
          <a:lstStyle/>
          <a:p>
            <a:pPr defTabSz="914400">
              <a:defRPr/>
            </a:pPr>
            <a:endParaRPr lang="it-IT" sz="2400">
              <a:solidFill>
                <a:srgbClr val="FFFF00"/>
              </a:solidFill>
              <a:latin typeface="Comic Sans M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35E121C-4F50-0E4E-8D37-BD616B3D9F15}"/>
              </a:ext>
            </a:extLst>
          </p:cNvPr>
          <p:cNvSpPr>
            <a:spLocks noChangeArrowheads="1"/>
          </p:cNvSpPr>
          <p:nvPr/>
        </p:nvSpPr>
        <p:spPr bwMode="auto">
          <a:xfrm>
            <a:off x="160338" y="612775"/>
            <a:ext cx="8983662" cy="461963"/>
          </a:xfrm>
          <a:prstGeom prst="rect">
            <a:avLst/>
          </a:prstGeom>
          <a:noFill/>
          <a:ln>
            <a:noFill/>
          </a:ln>
          <a:effectLst/>
          <a:extLst/>
        </p:spPr>
        <p:txBody>
          <a:bodyPr>
            <a:spAutoFit/>
          </a:bodyPr>
          <a:lstStyle/>
          <a:p>
            <a:pPr eaLnBrk="1" fontAlgn="auto" hangingPunct="1">
              <a:spcBef>
                <a:spcPts val="0"/>
              </a:spcBef>
              <a:spcAft>
                <a:spcPts val="0"/>
              </a:spcAft>
              <a:defRPr/>
            </a:pPr>
            <a:r>
              <a:rPr lang="it-IT" sz="2400" dirty="0">
                <a:solidFill>
                  <a:srgbClr val="000000"/>
                </a:solidFill>
                <a:latin typeface="Arial"/>
                <a:ea typeface="+mn-ea"/>
              </a:rPr>
              <a:t>Metodi sperimentali classici per la risoluzione della struttura 3D:</a:t>
            </a:r>
          </a:p>
        </p:txBody>
      </p:sp>
      <p:sp>
        <p:nvSpPr>
          <p:cNvPr id="19461" name="Text Box 5">
            <a:extLst>
              <a:ext uri="{FF2B5EF4-FFF2-40B4-BE49-F238E27FC236}">
                <a16:creationId xmlns:a16="http://schemas.microsoft.com/office/drawing/2014/main" id="{E74B53B1-69D0-4F4E-912D-11469302F760}"/>
              </a:ext>
            </a:extLst>
          </p:cNvPr>
          <p:cNvSpPr txBox="1">
            <a:spLocks noChangeArrowheads="1"/>
          </p:cNvSpPr>
          <p:nvPr/>
        </p:nvSpPr>
        <p:spPr bwMode="auto">
          <a:xfrm>
            <a:off x="0" y="0"/>
            <a:ext cx="9144000" cy="538163"/>
          </a:xfrm>
          <a:prstGeom prst="rect">
            <a:avLst/>
          </a:prstGeom>
          <a:noFill/>
          <a:ln>
            <a:noFill/>
          </a:ln>
          <a:effectLst/>
          <a:extLst/>
        </p:spPr>
        <p:txBody>
          <a:bodyPr>
            <a:spAutoFit/>
          </a:bodyPr>
          <a:lstStyle/>
          <a:p>
            <a:pPr algn="ctr" eaLnBrk="1" fontAlgn="auto" hangingPunct="1">
              <a:spcBef>
                <a:spcPts val="0"/>
              </a:spcBef>
              <a:spcAft>
                <a:spcPts val="0"/>
              </a:spcAft>
              <a:defRPr/>
            </a:pPr>
            <a:r>
              <a:rPr lang="it-IT" sz="2900" b="1" dirty="0">
                <a:solidFill>
                  <a:srgbClr val="0000FF"/>
                </a:solidFill>
                <a:latin typeface="Arial"/>
                <a:ea typeface="+mn-ea"/>
              </a:rPr>
              <a:t>Come si può studiare la struttura di una proteina?</a:t>
            </a:r>
          </a:p>
        </p:txBody>
      </p:sp>
      <p:pic>
        <p:nvPicPr>
          <p:cNvPr id="32771" name="Immagine 1">
            <a:extLst>
              <a:ext uri="{FF2B5EF4-FFF2-40B4-BE49-F238E27FC236}">
                <a16:creationId xmlns:a16="http://schemas.microsoft.com/office/drawing/2014/main" id="{13236CB5-19D1-B348-8673-616C12999B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0975" y="1979613"/>
            <a:ext cx="6242050" cy="4808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Rectangle 3">
            <a:extLst>
              <a:ext uri="{FF2B5EF4-FFF2-40B4-BE49-F238E27FC236}">
                <a16:creationId xmlns:a16="http://schemas.microsoft.com/office/drawing/2014/main" id="{E5427F48-0C1A-134E-BE96-2019571661C7}"/>
              </a:ext>
            </a:extLst>
          </p:cNvPr>
          <p:cNvSpPr>
            <a:spLocks noChangeArrowheads="1"/>
          </p:cNvSpPr>
          <p:nvPr/>
        </p:nvSpPr>
        <p:spPr bwMode="auto">
          <a:xfrm>
            <a:off x="723900" y="1096963"/>
            <a:ext cx="8353425" cy="1262062"/>
          </a:xfrm>
          <a:prstGeom prst="rect">
            <a:avLst/>
          </a:prstGeom>
          <a:noFill/>
          <a:ln>
            <a:noFill/>
          </a:ln>
          <a:effectLst/>
          <a:extLst/>
        </p:spPr>
        <p:txBody>
          <a:bodyPr>
            <a:spAutoFit/>
          </a:bodyPr>
          <a:lstStyle/>
          <a:p>
            <a:pPr eaLnBrk="1" fontAlgn="auto" hangingPunct="1">
              <a:spcBef>
                <a:spcPts val="0"/>
              </a:spcBef>
              <a:spcAft>
                <a:spcPts val="0"/>
              </a:spcAft>
              <a:buFontTx/>
              <a:buChar char="•"/>
              <a:defRPr/>
            </a:pPr>
            <a:r>
              <a:rPr lang="it-IT" sz="2400" dirty="0">
                <a:solidFill>
                  <a:srgbClr val="0000FF"/>
                </a:solidFill>
                <a:latin typeface="Arial"/>
                <a:ea typeface="+mn-ea"/>
              </a:rPr>
              <a:t> Cristallografia a raggi X</a:t>
            </a:r>
          </a:p>
          <a:p>
            <a:pPr eaLnBrk="1" fontAlgn="auto" hangingPunct="1">
              <a:spcBef>
                <a:spcPts val="0"/>
              </a:spcBef>
              <a:spcAft>
                <a:spcPts val="0"/>
              </a:spcAft>
              <a:buFontTx/>
              <a:buChar char="•"/>
              <a:defRPr/>
            </a:pPr>
            <a:r>
              <a:rPr lang="it-IT" sz="2400" dirty="0">
                <a:solidFill>
                  <a:srgbClr val="0000FF"/>
                </a:solidFill>
                <a:latin typeface="Arial"/>
                <a:ea typeface="+mn-ea"/>
              </a:rPr>
              <a:t> Spettroscopia a risonanza magnetica e nucleare (NMR)</a:t>
            </a:r>
          </a:p>
          <a:p>
            <a:pPr eaLnBrk="1" fontAlgn="auto" hangingPunct="1">
              <a:spcBef>
                <a:spcPts val="0"/>
              </a:spcBef>
              <a:spcAft>
                <a:spcPts val="0"/>
              </a:spcAft>
              <a:buFontTx/>
              <a:buChar char="•"/>
              <a:defRPr/>
            </a:pPr>
            <a:endParaRPr lang="it-IT" sz="2800" dirty="0">
              <a:solidFill>
                <a:srgbClr val="0000FF"/>
              </a:solidFill>
              <a:latin typeface="Arial"/>
              <a:ea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ED03655A-AE57-5A48-A6EC-84F5D7F6F503}"/>
              </a:ext>
            </a:extLst>
          </p:cNvPr>
          <p:cNvSpPr>
            <a:spLocks noGrp="1"/>
          </p:cNvSpPr>
          <p:nvPr>
            <p:ph type="title"/>
          </p:nvPr>
        </p:nvSpPr>
        <p:spPr>
          <a:xfrm>
            <a:off x="398463" y="-227013"/>
            <a:ext cx="8229600" cy="1143001"/>
          </a:xfrm>
        </p:spPr>
        <p:txBody>
          <a:bodyPr/>
          <a:lstStyle/>
          <a:p>
            <a:pPr eaLnBrk="1" hangingPunct="1"/>
            <a:r>
              <a:rPr lang="en-US" altLang="en-US" sz="3600" b="1">
                <a:solidFill>
                  <a:srgbClr val="000090"/>
                </a:solidFill>
                <a:latin typeface="Arial" panose="020B0604020202020204" pitchFamily="34" charset="0"/>
                <a:ea typeface="ＭＳ Ｐゴシック" panose="020B0600070205080204" pitchFamily="34" charset="-128"/>
                <a:cs typeface="Arial" panose="020B0604020202020204" pitchFamily="34" charset="0"/>
              </a:rPr>
              <a:t>X-Ray Crystallography</a:t>
            </a:r>
          </a:p>
        </p:txBody>
      </p:sp>
      <p:grpSp>
        <p:nvGrpSpPr>
          <p:cNvPr id="33794" name="Group 11">
            <a:extLst>
              <a:ext uri="{FF2B5EF4-FFF2-40B4-BE49-F238E27FC236}">
                <a16:creationId xmlns:a16="http://schemas.microsoft.com/office/drawing/2014/main" id="{0DE3BB9B-8033-4D43-AC35-924A448BBDE6}"/>
              </a:ext>
            </a:extLst>
          </p:cNvPr>
          <p:cNvGrpSpPr>
            <a:grpSpLocks/>
          </p:cNvGrpSpPr>
          <p:nvPr/>
        </p:nvGrpSpPr>
        <p:grpSpPr bwMode="auto">
          <a:xfrm>
            <a:off x="3767138" y="1279525"/>
            <a:ext cx="1785937" cy="977900"/>
            <a:chOff x="4368" y="768"/>
            <a:chExt cx="1125" cy="616"/>
          </a:xfrm>
        </p:grpSpPr>
        <p:pic>
          <p:nvPicPr>
            <p:cNvPr id="33807" name="Picture 5" descr="~AUT0052">
              <a:extLst>
                <a:ext uri="{FF2B5EF4-FFF2-40B4-BE49-F238E27FC236}">
                  <a16:creationId xmlns:a16="http://schemas.microsoft.com/office/drawing/2014/main" id="{5738059F-1D62-884B-A895-DFD4843AB5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 y="768"/>
              <a:ext cx="1125" cy="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0" name="Line 6">
              <a:extLst>
                <a:ext uri="{FF2B5EF4-FFF2-40B4-BE49-F238E27FC236}">
                  <a16:creationId xmlns:a16="http://schemas.microsoft.com/office/drawing/2014/main" id="{9AC5A3FA-85B7-D84B-8330-168FE120EE48}"/>
                </a:ext>
              </a:extLst>
            </p:cNvPr>
            <p:cNvSpPr>
              <a:spLocks noChangeShapeType="1"/>
            </p:cNvSpPr>
            <p:nvPr/>
          </p:nvSpPr>
          <p:spPr bwMode="auto">
            <a:xfrm>
              <a:off x="5320" y="1224"/>
              <a:ext cx="0" cy="144"/>
            </a:xfrm>
            <a:prstGeom prst="line">
              <a:avLst/>
            </a:prstGeom>
            <a:noFill/>
            <a:ln w="9525">
              <a:solidFill>
                <a:schemeClr val="tx1"/>
              </a:solidFill>
              <a:round/>
              <a:headEnd/>
              <a:tailEnd/>
            </a:ln>
            <a:effectLst/>
            <a:extLst/>
          </p:spPr>
          <p:txBody>
            <a:bodyPr/>
            <a:lstStyle/>
            <a:p>
              <a:pPr eaLnBrk="1" fontAlgn="auto" hangingPunct="1">
                <a:spcBef>
                  <a:spcPts val="0"/>
                </a:spcBef>
                <a:spcAft>
                  <a:spcPts val="0"/>
                </a:spcAft>
                <a:defRPr/>
              </a:pPr>
              <a:endParaRPr lang="it-IT">
                <a:latin typeface="+mn-lt"/>
                <a:ea typeface="+mn-ea"/>
              </a:endParaRPr>
            </a:p>
          </p:txBody>
        </p:sp>
        <p:sp>
          <p:nvSpPr>
            <p:cNvPr id="67591" name="Line 7">
              <a:extLst>
                <a:ext uri="{FF2B5EF4-FFF2-40B4-BE49-F238E27FC236}">
                  <a16:creationId xmlns:a16="http://schemas.microsoft.com/office/drawing/2014/main" id="{FEC18A8D-874F-AE46-AE87-B3C19101D7E5}"/>
                </a:ext>
              </a:extLst>
            </p:cNvPr>
            <p:cNvSpPr>
              <a:spLocks noChangeShapeType="1"/>
            </p:cNvSpPr>
            <p:nvPr/>
          </p:nvSpPr>
          <p:spPr bwMode="auto">
            <a:xfrm>
              <a:off x="4432" y="1224"/>
              <a:ext cx="0" cy="144"/>
            </a:xfrm>
            <a:prstGeom prst="line">
              <a:avLst/>
            </a:prstGeom>
            <a:noFill/>
            <a:ln w="9525">
              <a:solidFill>
                <a:schemeClr val="tx1"/>
              </a:solidFill>
              <a:round/>
              <a:headEnd/>
              <a:tailEnd/>
            </a:ln>
            <a:effectLst/>
            <a:extLst/>
          </p:spPr>
          <p:txBody>
            <a:bodyPr/>
            <a:lstStyle/>
            <a:p>
              <a:pPr eaLnBrk="1" fontAlgn="auto" hangingPunct="1">
                <a:spcBef>
                  <a:spcPts val="0"/>
                </a:spcBef>
                <a:spcAft>
                  <a:spcPts val="0"/>
                </a:spcAft>
                <a:defRPr/>
              </a:pPr>
              <a:endParaRPr lang="it-IT">
                <a:latin typeface="+mn-lt"/>
                <a:ea typeface="+mn-ea"/>
              </a:endParaRPr>
            </a:p>
          </p:txBody>
        </p:sp>
        <p:sp>
          <p:nvSpPr>
            <p:cNvPr id="67592" name="Line 8">
              <a:extLst>
                <a:ext uri="{FF2B5EF4-FFF2-40B4-BE49-F238E27FC236}">
                  <a16:creationId xmlns:a16="http://schemas.microsoft.com/office/drawing/2014/main" id="{AD52073C-817D-2E4A-BC7D-A26E0FE859DB}"/>
                </a:ext>
              </a:extLst>
            </p:cNvPr>
            <p:cNvSpPr>
              <a:spLocks noChangeShapeType="1"/>
            </p:cNvSpPr>
            <p:nvPr/>
          </p:nvSpPr>
          <p:spPr bwMode="auto">
            <a:xfrm>
              <a:off x="4440" y="1288"/>
              <a:ext cx="880" cy="0"/>
            </a:xfrm>
            <a:prstGeom prst="line">
              <a:avLst/>
            </a:prstGeom>
            <a:noFill/>
            <a:ln w="9525">
              <a:solidFill>
                <a:schemeClr val="tx1"/>
              </a:solidFill>
              <a:round/>
              <a:headEnd/>
              <a:tailEnd/>
            </a:ln>
            <a:effectLst/>
            <a:extLst/>
          </p:spPr>
          <p:txBody>
            <a:bodyPr/>
            <a:lstStyle/>
            <a:p>
              <a:pPr eaLnBrk="1" fontAlgn="auto" hangingPunct="1">
                <a:spcBef>
                  <a:spcPts val="0"/>
                </a:spcBef>
                <a:spcAft>
                  <a:spcPts val="0"/>
                </a:spcAft>
                <a:defRPr/>
              </a:pPr>
              <a:endParaRPr lang="it-IT">
                <a:latin typeface="+mn-lt"/>
                <a:ea typeface="+mn-ea"/>
              </a:endParaRPr>
            </a:p>
          </p:txBody>
        </p:sp>
        <p:sp>
          <p:nvSpPr>
            <p:cNvPr id="67593" name="Text Box 9">
              <a:extLst>
                <a:ext uri="{FF2B5EF4-FFF2-40B4-BE49-F238E27FC236}">
                  <a16:creationId xmlns:a16="http://schemas.microsoft.com/office/drawing/2014/main" id="{03677004-549B-DE43-B848-837A93E4D54C}"/>
                </a:ext>
              </a:extLst>
            </p:cNvPr>
            <p:cNvSpPr txBox="1">
              <a:spLocks noChangeArrowheads="1"/>
            </p:cNvSpPr>
            <p:nvPr/>
          </p:nvSpPr>
          <p:spPr bwMode="auto">
            <a:xfrm>
              <a:off x="4621" y="1192"/>
              <a:ext cx="491" cy="192"/>
            </a:xfrm>
            <a:prstGeom prst="rect">
              <a:avLst/>
            </a:prstGeom>
            <a:solidFill>
              <a:schemeClr val="bg1"/>
            </a:solidFill>
            <a:ln>
              <a:noFill/>
            </a:ln>
            <a:effectLst/>
            <a:extLst/>
          </p:spPr>
          <p:txBody>
            <a:bodyPr wrap="none">
              <a:spAutoFit/>
            </a:bodyPr>
            <a:lstStyle/>
            <a:p>
              <a:pPr eaLnBrk="1" fontAlgn="auto" hangingPunct="1">
                <a:spcBef>
                  <a:spcPts val="0"/>
                </a:spcBef>
                <a:spcAft>
                  <a:spcPts val="0"/>
                </a:spcAft>
                <a:defRPr/>
              </a:pPr>
              <a:r>
                <a:rPr lang="en-US" sz="1400">
                  <a:latin typeface="Times New Roman" charset="0"/>
                  <a:ea typeface="+mn-ea"/>
                </a:rPr>
                <a:t>~0.5mm</a:t>
              </a:r>
            </a:p>
          </p:txBody>
        </p:sp>
      </p:grpSp>
      <p:pic>
        <p:nvPicPr>
          <p:cNvPr id="33795" name="Picture 10" descr="~AUT0053">
            <a:extLst>
              <a:ext uri="{FF2B5EF4-FFF2-40B4-BE49-F238E27FC236}">
                <a16:creationId xmlns:a16="http://schemas.microsoft.com/office/drawing/2014/main" id="{FF2E8895-3ADF-4A40-97C5-C4F109A8A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22300"/>
            <a:ext cx="2209800" cy="234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6" name="AutoShape 12">
            <a:extLst>
              <a:ext uri="{FF2B5EF4-FFF2-40B4-BE49-F238E27FC236}">
                <a16:creationId xmlns:a16="http://schemas.microsoft.com/office/drawing/2014/main" id="{66D8B662-2149-1A49-8538-6DC384D039FC}"/>
              </a:ext>
            </a:extLst>
          </p:cNvPr>
          <p:cNvSpPr>
            <a:spLocks noChangeArrowheads="1"/>
          </p:cNvSpPr>
          <p:nvPr/>
        </p:nvSpPr>
        <p:spPr bwMode="auto">
          <a:xfrm>
            <a:off x="2716213" y="1570038"/>
            <a:ext cx="989012" cy="381000"/>
          </a:xfrm>
          <a:prstGeom prst="rightArrow">
            <a:avLst>
              <a:gd name="adj1" fmla="val 50000"/>
              <a:gd name="adj2" fmla="val 85000"/>
            </a:avLst>
          </a:prstGeom>
          <a:solidFill>
            <a:schemeClr val="accent1"/>
          </a:solidFill>
          <a:ln w="9525">
            <a:solidFill>
              <a:schemeClr val="tx1"/>
            </a:solidFill>
            <a:miter lim="800000"/>
            <a:headEnd/>
            <a:tailEnd/>
          </a:ln>
          <a:effectLst/>
          <a:extLst/>
        </p:spPr>
        <p:txBody>
          <a:bodyPr wrap="none" anchor="ctr"/>
          <a:lstStyle/>
          <a:p>
            <a:pPr eaLnBrk="1" fontAlgn="auto" hangingPunct="1">
              <a:spcBef>
                <a:spcPts val="0"/>
              </a:spcBef>
              <a:spcAft>
                <a:spcPts val="0"/>
              </a:spcAft>
              <a:defRPr/>
            </a:pPr>
            <a:endParaRPr lang="it-IT" dirty="0">
              <a:latin typeface="+mn-lt"/>
              <a:ea typeface="+mn-ea"/>
            </a:endParaRPr>
          </a:p>
        </p:txBody>
      </p:sp>
      <p:pic>
        <p:nvPicPr>
          <p:cNvPr id="33797" name="Picture 14" descr="~AUT0055">
            <a:extLst>
              <a:ext uri="{FF2B5EF4-FFF2-40B4-BE49-F238E27FC236}">
                <a16:creationId xmlns:a16="http://schemas.microsoft.com/office/drawing/2014/main" id="{E692F19A-CA5C-8B40-BA7E-296AE47AD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690563"/>
            <a:ext cx="2006600" cy="223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8" name="CasellaDiTesto 1">
            <a:extLst>
              <a:ext uri="{FF2B5EF4-FFF2-40B4-BE49-F238E27FC236}">
                <a16:creationId xmlns:a16="http://schemas.microsoft.com/office/drawing/2014/main" id="{5A2117A3-FCCD-324E-A76B-ED18B0492767}"/>
              </a:ext>
            </a:extLst>
          </p:cNvPr>
          <p:cNvSpPr txBox="1">
            <a:spLocks noChangeArrowheads="1"/>
          </p:cNvSpPr>
          <p:nvPr/>
        </p:nvSpPr>
        <p:spPr bwMode="auto">
          <a:xfrm>
            <a:off x="3767138" y="2232025"/>
            <a:ext cx="18097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000">
                <a:latin typeface="Arial" panose="020B0604020202020204" pitchFamily="34" charset="0"/>
                <a:cs typeface="Arial" panose="020B0604020202020204" pitchFamily="34" charset="0"/>
              </a:rPr>
              <a:t>Protein crystal</a:t>
            </a:r>
          </a:p>
        </p:txBody>
      </p:sp>
      <p:pic>
        <p:nvPicPr>
          <p:cNvPr id="33799" name="Picture 5" descr="~AUT0057">
            <a:extLst>
              <a:ext uri="{FF2B5EF4-FFF2-40B4-BE49-F238E27FC236}">
                <a16:creationId xmlns:a16="http://schemas.microsoft.com/office/drawing/2014/main" id="{22B7BBEF-3427-854B-B8AF-DE63D4300E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 y="3719513"/>
            <a:ext cx="2809875" cy="221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0" name="Picture 6" descr="~AUT0058">
            <a:extLst>
              <a:ext uri="{FF2B5EF4-FFF2-40B4-BE49-F238E27FC236}">
                <a16:creationId xmlns:a16="http://schemas.microsoft.com/office/drawing/2014/main" id="{C7B40CB8-C0E4-6048-BD1F-A968F97129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7175" y="3424238"/>
            <a:ext cx="2744788"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01" name="Rectangle 2">
            <a:extLst>
              <a:ext uri="{FF2B5EF4-FFF2-40B4-BE49-F238E27FC236}">
                <a16:creationId xmlns:a16="http://schemas.microsoft.com/office/drawing/2014/main" id="{E3A2D930-475E-5640-9B7C-BCE4C4C15130}"/>
              </a:ext>
            </a:extLst>
          </p:cNvPr>
          <p:cNvSpPr txBox="1">
            <a:spLocks noChangeArrowheads="1"/>
          </p:cNvSpPr>
          <p:nvPr/>
        </p:nvSpPr>
        <p:spPr bwMode="auto">
          <a:xfrm>
            <a:off x="398463" y="2967038"/>
            <a:ext cx="272891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X-Ray diffraction</a:t>
            </a:r>
          </a:p>
        </p:txBody>
      </p:sp>
      <p:sp>
        <p:nvSpPr>
          <p:cNvPr id="19" name="AutoShape 12">
            <a:extLst>
              <a:ext uri="{FF2B5EF4-FFF2-40B4-BE49-F238E27FC236}">
                <a16:creationId xmlns:a16="http://schemas.microsoft.com/office/drawing/2014/main" id="{957D512E-7B12-364B-B967-528DE1BC79EB}"/>
              </a:ext>
            </a:extLst>
          </p:cNvPr>
          <p:cNvSpPr>
            <a:spLocks noChangeArrowheads="1"/>
          </p:cNvSpPr>
          <p:nvPr/>
        </p:nvSpPr>
        <p:spPr bwMode="auto">
          <a:xfrm rot="8486349">
            <a:off x="2870200" y="2776538"/>
            <a:ext cx="989013" cy="381000"/>
          </a:xfrm>
          <a:prstGeom prst="rightArrow">
            <a:avLst>
              <a:gd name="adj1" fmla="val 50000"/>
              <a:gd name="adj2" fmla="val 85000"/>
            </a:avLst>
          </a:prstGeom>
          <a:solidFill>
            <a:schemeClr val="accent1"/>
          </a:solidFill>
          <a:ln w="9525">
            <a:solidFill>
              <a:schemeClr val="tx1"/>
            </a:solidFill>
            <a:miter lim="800000"/>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33803" name="Rectangle 2">
            <a:extLst>
              <a:ext uri="{FF2B5EF4-FFF2-40B4-BE49-F238E27FC236}">
                <a16:creationId xmlns:a16="http://schemas.microsoft.com/office/drawing/2014/main" id="{05518CC2-B84F-C94F-91DC-12E24B51C8F8}"/>
              </a:ext>
            </a:extLst>
          </p:cNvPr>
          <p:cNvSpPr txBox="1">
            <a:spLocks noChangeArrowheads="1"/>
          </p:cNvSpPr>
          <p:nvPr/>
        </p:nvSpPr>
        <p:spPr bwMode="auto">
          <a:xfrm>
            <a:off x="6080125" y="3619500"/>
            <a:ext cx="29511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a:latin typeface="Arial" panose="020B0604020202020204" pitchFamily="34" charset="0"/>
                <a:cs typeface="Arial" panose="020B0604020202020204" pitchFamily="34" charset="0"/>
              </a:rPr>
              <a:t>Electron Density Maps</a:t>
            </a:r>
          </a:p>
        </p:txBody>
      </p:sp>
      <p:pic>
        <p:nvPicPr>
          <p:cNvPr id="33804" name="Picture 5" descr="edens">
            <a:extLst>
              <a:ext uri="{FF2B5EF4-FFF2-40B4-BE49-F238E27FC236}">
                <a16:creationId xmlns:a16="http://schemas.microsoft.com/office/drawing/2014/main" id="{57E1AC46-1237-5745-A93D-51797983EC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175" t="11537" r="-3175" b="5901"/>
          <a:stretch>
            <a:fillRect/>
          </a:stretch>
        </p:blipFill>
        <p:spPr bwMode="auto">
          <a:xfrm>
            <a:off x="6027738" y="4476750"/>
            <a:ext cx="3194050" cy="226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AutoShape 12">
            <a:extLst>
              <a:ext uri="{FF2B5EF4-FFF2-40B4-BE49-F238E27FC236}">
                <a16:creationId xmlns:a16="http://schemas.microsoft.com/office/drawing/2014/main" id="{451ADC6F-CACE-C14C-9691-37FBF3F62F29}"/>
              </a:ext>
            </a:extLst>
          </p:cNvPr>
          <p:cNvSpPr>
            <a:spLocks noChangeArrowheads="1"/>
          </p:cNvSpPr>
          <p:nvPr/>
        </p:nvSpPr>
        <p:spPr bwMode="auto">
          <a:xfrm rot="1126733">
            <a:off x="4921250" y="6083300"/>
            <a:ext cx="987425" cy="381000"/>
          </a:xfrm>
          <a:prstGeom prst="rightArrow">
            <a:avLst>
              <a:gd name="adj1" fmla="val 50000"/>
              <a:gd name="adj2" fmla="val 85000"/>
            </a:avLst>
          </a:prstGeom>
          <a:solidFill>
            <a:schemeClr val="accent1"/>
          </a:solidFill>
          <a:ln w="9525">
            <a:solidFill>
              <a:schemeClr val="tx1"/>
            </a:solidFill>
            <a:miter lim="800000"/>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3" name="Rettangolo 2">
            <a:extLst>
              <a:ext uri="{FF2B5EF4-FFF2-40B4-BE49-F238E27FC236}">
                <a16:creationId xmlns:a16="http://schemas.microsoft.com/office/drawing/2014/main" id="{45613AF1-5C32-B14A-B4AB-5F54F3988F6C}"/>
              </a:ext>
            </a:extLst>
          </p:cNvPr>
          <p:cNvSpPr/>
          <p:nvPr/>
        </p:nvSpPr>
        <p:spPr>
          <a:xfrm>
            <a:off x="2295525" y="6265863"/>
            <a:ext cx="3249613" cy="584200"/>
          </a:xfrm>
          <a:prstGeom prst="rect">
            <a:avLst/>
          </a:prstGeom>
        </p:spPr>
        <p:txBody>
          <a:bodyPr>
            <a:spAutoFit/>
          </a:bodyPr>
          <a:lstStyle/>
          <a:p>
            <a:pPr algn="ctr" eaLnBrk="1" fontAlgn="auto" hangingPunct="1">
              <a:spcBef>
                <a:spcPts val="0"/>
              </a:spcBef>
              <a:spcAft>
                <a:spcPts val="0"/>
              </a:spcAft>
              <a:defRPr/>
            </a:pPr>
            <a:r>
              <a:rPr lang="en-US" sz="1600" dirty="0">
                <a:solidFill>
                  <a:schemeClr val="tx1">
                    <a:lumMod val="65000"/>
                    <a:lumOff val="35000"/>
                  </a:schemeClr>
                </a:solidFill>
                <a:latin typeface="Arial"/>
                <a:ea typeface="+mn-ea"/>
                <a:cs typeface="Arial"/>
              </a:rPr>
              <a:t>two-dimensional images taken at different orientations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a:extLst>
              <a:ext uri="{FF2B5EF4-FFF2-40B4-BE49-F238E27FC236}">
                <a16:creationId xmlns:a16="http://schemas.microsoft.com/office/drawing/2014/main" id="{1D5F7A86-6E86-1B46-A31B-2924E5BC0B75}"/>
              </a:ext>
            </a:extLst>
          </p:cNvPr>
          <p:cNvSpPr txBox="1">
            <a:spLocks noChangeArrowheads="1"/>
          </p:cNvSpPr>
          <p:nvPr/>
        </p:nvSpPr>
        <p:spPr bwMode="auto">
          <a:xfrm>
            <a:off x="228600" y="217488"/>
            <a:ext cx="8686800" cy="1816100"/>
          </a:xfrm>
          <a:prstGeom prst="rect">
            <a:avLst/>
          </a:prstGeom>
          <a:noFill/>
          <a:ln>
            <a:noFill/>
          </a:ln>
          <a:effectLst/>
          <a:extLst/>
        </p:spPr>
        <p:txBody>
          <a:bodyPr>
            <a:spAutoFit/>
          </a:bodyPr>
          <a:lstStyle/>
          <a:p>
            <a:pPr marL="571500" indent="-571500" eaLnBrk="1" fontAlgn="auto" hangingPunct="1">
              <a:spcBef>
                <a:spcPts val="0"/>
              </a:spcBef>
              <a:spcAft>
                <a:spcPts val="0"/>
              </a:spcAft>
              <a:buFont typeface="Arial"/>
              <a:buChar char="•"/>
              <a:defRPr/>
            </a:pPr>
            <a:r>
              <a:rPr lang="it-IT" sz="2800" b="1" dirty="0" err="1">
                <a:solidFill>
                  <a:srgbClr val="DB00DB"/>
                </a:solidFill>
                <a:latin typeface="Arial"/>
                <a:ea typeface="+mn-ea"/>
                <a:cs typeface="Arial"/>
              </a:rPr>
              <a:t>Uniprot</a:t>
            </a:r>
            <a:r>
              <a:rPr lang="it-IT" sz="2800" b="1" dirty="0">
                <a:solidFill>
                  <a:srgbClr val="DB00DB"/>
                </a:solidFill>
                <a:latin typeface="Arial"/>
                <a:ea typeface="+mn-ea"/>
                <a:cs typeface="Arial"/>
              </a:rPr>
              <a:t>/</a:t>
            </a:r>
            <a:r>
              <a:rPr lang="it-IT" sz="2800" b="1" dirty="0" err="1">
                <a:solidFill>
                  <a:srgbClr val="DB00DB"/>
                </a:solidFill>
                <a:latin typeface="Arial"/>
                <a:ea typeface="+mn-ea"/>
                <a:cs typeface="Arial"/>
              </a:rPr>
              <a:t>Swissprot</a:t>
            </a:r>
            <a:r>
              <a:rPr lang="it-IT" sz="2800" b="1" dirty="0">
                <a:solidFill>
                  <a:srgbClr val="DB00DB"/>
                </a:solidFill>
                <a:latin typeface="Arial"/>
                <a:ea typeface="+mn-ea"/>
                <a:cs typeface="Arial"/>
              </a:rPr>
              <a:t> </a:t>
            </a:r>
            <a:r>
              <a:rPr lang="it-IT" sz="2400" dirty="0">
                <a:latin typeface="Arial"/>
                <a:ea typeface="+mn-ea"/>
                <a:cs typeface="Arial"/>
              </a:rPr>
              <a:t>Release 2014_08 of 03-Sep-14 of </a:t>
            </a:r>
            <a:r>
              <a:rPr lang="it-IT" sz="2400" dirty="0" err="1">
                <a:latin typeface="Arial"/>
                <a:ea typeface="+mn-ea"/>
                <a:cs typeface="Arial"/>
              </a:rPr>
              <a:t>contains</a:t>
            </a:r>
            <a:r>
              <a:rPr lang="it-IT" sz="2400" dirty="0">
                <a:latin typeface="Arial"/>
                <a:ea typeface="+mn-ea"/>
                <a:cs typeface="Arial"/>
              </a:rPr>
              <a:t> </a:t>
            </a:r>
            <a:r>
              <a:rPr lang="it-IT" sz="2800" b="1" dirty="0">
                <a:solidFill>
                  <a:srgbClr val="DB00DB"/>
                </a:solidFill>
                <a:latin typeface="Arial"/>
                <a:ea typeface="+mn-ea"/>
                <a:cs typeface="Arial"/>
              </a:rPr>
              <a:t>546,238 </a:t>
            </a:r>
            <a:r>
              <a:rPr lang="it-IT" sz="2800" b="1" dirty="0" err="1">
                <a:solidFill>
                  <a:srgbClr val="DB00DB"/>
                </a:solidFill>
                <a:latin typeface="Arial"/>
                <a:ea typeface="+mn-ea"/>
                <a:cs typeface="Arial"/>
              </a:rPr>
              <a:t>sequence</a:t>
            </a:r>
            <a:r>
              <a:rPr lang="it-IT" sz="2800" b="1" dirty="0">
                <a:solidFill>
                  <a:srgbClr val="DB00DB"/>
                </a:solidFill>
                <a:latin typeface="Arial"/>
                <a:ea typeface="+mn-ea"/>
                <a:cs typeface="Arial"/>
              </a:rPr>
              <a:t> entries</a:t>
            </a:r>
          </a:p>
          <a:p>
            <a:pPr marL="571500" indent="-571500" eaLnBrk="1" fontAlgn="auto" hangingPunct="1">
              <a:spcBef>
                <a:spcPts val="0"/>
              </a:spcBef>
              <a:spcAft>
                <a:spcPts val="0"/>
              </a:spcAft>
              <a:buFont typeface="Arial"/>
              <a:buChar char="•"/>
              <a:defRPr/>
            </a:pPr>
            <a:r>
              <a:rPr lang="it-IT" sz="2800" b="1" dirty="0">
                <a:solidFill>
                  <a:srgbClr val="000090"/>
                </a:solidFill>
                <a:latin typeface="Arial"/>
                <a:ea typeface="+mn-ea"/>
                <a:cs typeface="Arial"/>
              </a:rPr>
              <a:t>PDB</a:t>
            </a:r>
            <a:r>
              <a:rPr lang="it-IT" sz="2400" dirty="0">
                <a:latin typeface="Arial"/>
                <a:ea typeface="+mn-ea"/>
                <a:cs typeface="Arial"/>
              </a:rPr>
              <a:t> </a:t>
            </a:r>
            <a:r>
              <a:rPr lang="it-IT" sz="2400" dirty="0" err="1">
                <a:latin typeface="Arial"/>
                <a:ea typeface="+mn-ea"/>
                <a:cs typeface="Arial"/>
              </a:rPr>
              <a:t>As</a:t>
            </a:r>
            <a:r>
              <a:rPr lang="it-IT" sz="2400" dirty="0">
                <a:latin typeface="Arial"/>
                <a:ea typeface="+mn-ea"/>
                <a:cs typeface="Arial"/>
              </a:rPr>
              <a:t> of Tuesday Sep 16, 2014 at 5 PM PDT </a:t>
            </a:r>
            <a:r>
              <a:rPr lang="it-IT" sz="2400" dirty="0" err="1">
                <a:latin typeface="Arial"/>
                <a:ea typeface="+mn-ea"/>
                <a:cs typeface="Arial"/>
              </a:rPr>
              <a:t>there</a:t>
            </a:r>
            <a:r>
              <a:rPr lang="it-IT" sz="2400" dirty="0">
                <a:latin typeface="Arial"/>
                <a:ea typeface="+mn-ea"/>
                <a:cs typeface="Arial"/>
              </a:rPr>
              <a:t> are </a:t>
            </a:r>
            <a:r>
              <a:rPr lang="it-IT" sz="2800" b="1" dirty="0">
                <a:solidFill>
                  <a:srgbClr val="000090"/>
                </a:solidFill>
                <a:latin typeface="Arial"/>
                <a:ea typeface="+mn-ea"/>
                <a:cs typeface="Arial"/>
              </a:rPr>
              <a:t>103,354 </a:t>
            </a:r>
            <a:r>
              <a:rPr lang="it-IT" sz="2800" b="1" dirty="0" err="1">
                <a:solidFill>
                  <a:srgbClr val="000090"/>
                </a:solidFill>
                <a:latin typeface="Arial"/>
                <a:ea typeface="+mn-ea"/>
                <a:cs typeface="Arial"/>
              </a:rPr>
              <a:t>Structures</a:t>
            </a:r>
            <a:r>
              <a:rPr lang="it-IT" sz="2800" b="1" dirty="0">
                <a:solidFill>
                  <a:srgbClr val="000090"/>
                </a:solidFill>
                <a:latin typeface="Arial"/>
                <a:ea typeface="+mn-ea"/>
                <a:cs typeface="Arial"/>
              </a:rPr>
              <a:t> </a:t>
            </a:r>
            <a:r>
              <a:rPr lang="it-IT" sz="2000" b="1" dirty="0">
                <a:solidFill>
                  <a:srgbClr val="000090"/>
                </a:solidFill>
                <a:latin typeface="Arial"/>
                <a:ea typeface="+mn-ea"/>
                <a:cs typeface="Arial"/>
              </a:rPr>
              <a:t>(</a:t>
            </a:r>
            <a:r>
              <a:rPr lang="it-IT" sz="2000" b="1" dirty="0" err="1">
                <a:solidFill>
                  <a:srgbClr val="000090"/>
                </a:solidFill>
                <a:latin typeface="Arial"/>
                <a:ea typeface="+mn-ea"/>
                <a:cs typeface="Arial"/>
              </a:rPr>
              <a:t>lower</a:t>
            </a:r>
            <a:r>
              <a:rPr lang="it-IT" sz="2000" b="1" dirty="0">
                <a:solidFill>
                  <a:srgbClr val="000090"/>
                </a:solidFill>
                <a:latin typeface="Arial"/>
                <a:ea typeface="+mn-ea"/>
                <a:cs typeface="Arial"/>
              </a:rPr>
              <a:t> </a:t>
            </a:r>
            <a:r>
              <a:rPr lang="it-IT" sz="2000" b="1" dirty="0" err="1">
                <a:solidFill>
                  <a:srgbClr val="000090"/>
                </a:solidFill>
                <a:latin typeface="Arial"/>
                <a:ea typeface="+mn-ea"/>
                <a:cs typeface="Arial"/>
              </a:rPr>
              <a:t>number</a:t>
            </a:r>
            <a:r>
              <a:rPr lang="it-IT" sz="2000" b="1" dirty="0">
                <a:solidFill>
                  <a:srgbClr val="000090"/>
                </a:solidFill>
                <a:latin typeface="Arial"/>
                <a:ea typeface="+mn-ea"/>
                <a:cs typeface="Arial"/>
              </a:rPr>
              <a:t> of </a:t>
            </a:r>
            <a:r>
              <a:rPr lang="it-IT" sz="2000" b="1" dirty="0" err="1">
                <a:solidFill>
                  <a:srgbClr val="000090"/>
                </a:solidFill>
                <a:latin typeface="Arial"/>
                <a:ea typeface="+mn-ea"/>
                <a:cs typeface="Arial"/>
              </a:rPr>
              <a:t>unique</a:t>
            </a:r>
            <a:r>
              <a:rPr lang="it-IT" sz="2000" b="1" dirty="0">
                <a:solidFill>
                  <a:srgbClr val="000090"/>
                </a:solidFill>
                <a:latin typeface="Arial"/>
                <a:ea typeface="+mn-ea"/>
                <a:cs typeface="Arial"/>
              </a:rPr>
              <a:t> </a:t>
            </a:r>
            <a:r>
              <a:rPr lang="it-IT" sz="2000" b="1" dirty="0" err="1">
                <a:solidFill>
                  <a:srgbClr val="000090"/>
                </a:solidFill>
                <a:latin typeface="Arial"/>
                <a:ea typeface="+mn-ea"/>
                <a:cs typeface="Arial"/>
              </a:rPr>
              <a:t>structures</a:t>
            </a:r>
            <a:r>
              <a:rPr lang="it-IT" sz="2000" b="1" dirty="0">
                <a:solidFill>
                  <a:srgbClr val="000090"/>
                </a:solidFill>
                <a:latin typeface="Arial"/>
                <a:ea typeface="+mn-ea"/>
                <a:cs typeface="Arial"/>
              </a:rPr>
              <a:t>)</a:t>
            </a:r>
          </a:p>
        </p:txBody>
      </p:sp>
      <p:graphicFrame>
        <p:nvGraphicFramePr>
          <p:cNvPr id="34818" name="Object 4">
            <a:extLst>
              <a:ext uri="{FF2B5EF4-FFF2-40B4-BE49-F238E27FC236}">
                <a16:creationId xmlns:a16="http://schemas.microsoft.com/office/drawing/2014/main" id="{B1EAF30A-299D-2D4F-A0D4-BB0CC98D3477}"/>
              </a:ext>
            </a:extLst>
          </p:cNvPr>
          <p:cNvGraphicFramePr>
            <a:graphicFrameLocks noChangeAspect="1"/>
          </p:cNvGraphicFramePr>
          <p:nvPr/>
        </p:nvGraphicFramePr>
        <p:xfrm>
          <a:off x="4113213" y="3419475"/>
          <a:ext cx="4573587" cy="3430588"/>
        </p:xfrm>
        <a:graphic>
          <a:graphicData uri="http://schemas.openxmlformats.org/presentationml/2006/ole">
            <mc:AlternateContent xmlns:mc="http://schemas.openxmlformats.org/markup-compatibility/2006">
              <mc:Choice xmlns:v="urn:schemas-microsoft-com:vml" Requires="v">
                <p:oleObj spid="_x0000_s34872" name="圖表" r:id="rId3" imgW="4610100" imgH="2794000" progId="Excel.Chart.8">
                  <p:embed/>
                </p:oleObj>
              </mc:Choice>
              <mc:Fallback>
                <p:oleObj name="圖表" r:id="rId3" imgW="4610100" imgH="2794000" progId="Excel.Char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3213" y="3419475"/>
                        <a:ext cx="4573587" cy="343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pSp>
        <p:nvGrpSpPr>
          <p:cNvPr id="34819" name="Group 4">
            <a:extLst>
              <a:ext uri="{FF2B5EF4-FFF2-40B4-BE49-F238E27FC236}">
                <a16:creationId xmlns:a16="http://schemas.microsoft.com/office/drawing/2014/main" id="{12159560-0C14-A34D-A788-E05252AF8537}"/>
              </a:ext>
            </a:extLst>
          </p:cNvPr>
          <p:cNvGrpSpPr>
            <a:grpSpLocks/>
          </p:cNvGrpSpPr>
          <p:nvPr/>
        </p:nvGrpSpPr>
        <p:grpSpPr bwMode="auto">
          <a:xfrm>
            <a:off x="223838" y="2347913"/>
            <a:ext cx="3889375" cy="2954337"/>
            <a:chOff x="2693" y="1880"/>
            <a:chExt cx="2925" cy="1756"/>
          </a:xfrm>
        </p:grpSpPr>
        <p:sp>
          <p:nvSpPr>
            <p:cNvPr id="34821" name="Rectangle 5">
              <a:extLst>
                <a:ext uri="{FF2B5EF4-FFF2-40B4-BE49-F238E27FC236}">
                  <a16:creationId xmlns:a16="http://schemas.microsoft.com/office/drawing/2014/main" id="{CC833D6A-FB3F-2145-B9FA-FEE2821A1F60}"/>
                </a:ext>
              </a:extLst>
            </p:cNvPr>
            <p:cNvSpPr>
              <a:spLocks noChangeArrowheads="1"/>
            </p:cNvSpPr>
            <p:nvPr/>
          </p:nvSpPr>
          <p:spPr bwMode="auto">
            <a:xfrm>
              <a:off x="2856" y="1905"/>
              <a:ext cx="2761" cy="1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22" name="Line 6">
              <a:extLst>
                <a:ext uri="{FF2B5EF4-FFF2-40B4-BE49-F238E27FC236}">
                  <a16:creationId xmlns:a16="http://schemas.microsoft.com/office/drawing/2014/main" id="{5EB8FB74-0DC9-DD40-9122-B101A067E275}"/>
                </a:ext>
              </a:extLst>
            </p:cNvPr>
            <p:cNvSpPr>
              <a:spLocks noChangeShapeType="1"/>
            </p:cNvSpPr>
            <p:nvPr/>
          </p:nvSpPr>
          <p:spPr bwMode="auto">
            <a:xfrm>
              <a:off x="2856" y="3198"/>
              <a:ext cx="2761"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23" name="Line 7">
              <a:extLst>
                <a:ext uri="{FF2B5EF4-FFF2-40B4-BE49-F238E27FC236}">
                  <a16:creationId xmlns:a16="http://schemas.microsoft.com/office/drawing/2014/main" id="{2C8B71C6-8DC5-B648-A74F-DCB4054DFD57}"/>
                </a:ext>
              </a:extLst>
            </p:cNvPr>
            <p:cNvSpPr>
              <a:spLocks noChangeShapeType="1"/>
            </p:cNvSpPr>
            <p:nvPr/>
          </p:nvSpPr>
          <p:spPr bwMode="auto">
            <a:xfrm>
              <a:off x="2856" y="2941"/>
              <a:ext cx="2761"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24" name="Line 8">
              <a:extLst>
                <a:ext uri="{FF2B5EF4-FFF2-40B4-BE49-F238E27FC236}">
                  <a16:creationId xmlns:a16="http://schemas.microsoft.com/office/drawing/2014/main" id="{F7EBAB8A-543A-F14B-A408-6B6537A4F9E0}"/>
                </a:ext>
              </a:extLst>
            </p:cNvPr>
            <p:cNvSpPr>
              <a:spLocks noChangeShapeType="1"/>
            </p:cNvSpPr>
            <p:nvPr/>
          </p:nvSpPr>
          <p:spPr bwMode="auto">
            <a:xfrm>
              <a:off x="2856" y="2682"/>
              <a:ext cx="2761"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25" name="Line 9">
              <a:extLst>
                <a:ext uri="{FF2B5EF4-FFF2-40B4-BE49-F238E27FC236}">
                  <a16:creationId xmlns:a16="http://schemas.microsoft.com/office/drawing/2014/main" id="{AAF09E81-239D-4B4C-848E-3170F073A8C9}"/>
                </a:ext>
              </a:extLst>
            </p:cNvPr>
            <p:cNvSpPr>
              <a:spLocks noChangeShapeType="1"/>
            </p:cNvSpPr>
            <p:nvPr/>
          </p:nvSpPr>
          <p:spPr bwMode="auto">
            <a:xfrm>
              <a:off x="2856" y="2422"/>
              <a:ext cx="2761"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26" name="Line 10">
              <a:extLst>
                <a:ext uri="{FF2B5EF4-FFF2-40B4-BE49-F238E27FC236}">
                  <a16:creationId xmlns:a16="http://schemas.microsoft.com/office/drawing/2014/main" id="{9BE18F67-748B-A24D-A952-40B7578A93FE}"/>
                </a:ext>
              </a:extLst>
            </p:cNvPr>
            <p:cNvSpPr>
              <a:spLocks noChangeShapeType="1"/>
            </p:cNvSpPr>
            <p:nvPr/>
          </p:nvSpPr>
          <p:spPr bwMode="auto">
            <a:xfrm>
              <a:off x="2856" y="2165"/>
              <a:ext cx="2761"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27" name="Line 11">
              <a:extLst>
                <a:ext uri="{FF2B5EF4-FFF2-40B4-BE49-F238E27FC236}">
                  <a16:creationId xmlns:a16="http://schemas.microsoft.com/office/drawing/2014/main" id="{A5A03519-E5B7-F747-A287-8D7B16E68D7D}"/>
                </a:ext>
              </a:extLst>
            </p:cNvPr>
            <p:cNvSpPr>
              <a:spLocks noChangeShapeType="1"/>
            </p:cNvSpPr>
            <p:nvPr/>
          </p:nvSpPr>
          <p:spPr bwMode="auto">
            <a:xfrm>
              <a:off x="2856" y="1905"/>
              <a:ext cx="2761"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28" name="Rectangle 12">
              <a:extLst>
                <a:ext uri="{FF2B5EF4-FFF2-40B4-BE49-F238E27FC236}">
                  <a16:creationId xmlns:a16="http://schemas.microsoft.com/office/drawing/2014/main" id="{06AA3937-E55B-BB43-B228-CAB57C451733}"/>
                </a:ext>
              </a:extLst>
            </p:cNvPr>
            <p:cNvSpPr>
              <a:spLocks noChangeArrowheads="1"/>
            </p:cNvSpPr>
            <p:nvPr/>
          </p:nvSpPr>
          <p:spPr bwMode="auto">
            <a:xfrm>
              <a:off x="2856" y="1905"/>
              <a:ext cx="2761" cy="1553"/>
            </a:xfrm>
            <a:prstGeom prst="rect">
              <a:avLst/>
            </a:prstGeom>
            <a:noFill/>
            <a:ln w="4763">
              <a:solidFill>
                <a:srgbClr val="80808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29" name="Rectangle 13">
              <a:extLst>
                <a:ext uri="{FF2B5EF4-FFF2-40B4-BE49-F238E27FC236}">
                  <a16:creationId xmlns:a16="http://schemas.microsoft.com/office/drawing/2014/main" id="{E362631F-C45C-C149-BE23-BF9616B9CFBE}"/>
                </a:ext>
              </a:extLst>
            </p:cNvPr>
            <p:cNvSpPr>
              <a:spLocks noChangeArrowheads="1"/>
            </p:cNvSpPr>
            <p:nvPr/>
          </p:nvSpPr>
          <p:spPr bwMode="auto">
            <a:xfrm>
              <a:off x="3131" y="2165"/>
              <a:ext cx="370" cy="1293"/>
            </a:xfrm>
            <a:prstGeom prst="rect">
              <a:avLst/>
            </a:prstGeom>
            <a:solidFill>
              <a:srgbClr val="008000"/>
            </a:solidFill>
            <a:ln w="4763">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30" name="Rectangle 14">
              <a:extLst>
                <a:ext uri="{FF2B5EF4-FFF2-40B4-BE49-F238E27FC236}">
                  <a16:creationId xmlns:a16="http://schemas.microsoft.com/office/drawing/2014/main" id="{77320661-2875-AC46-9E1C-E6812438BF55}"/>
                </a:ext>
              </a:extLst>
            </p:cNvPr>
            <p:cNvSpPr>
              <a:spLocks noChangeArrowheads="1"/>
            </p:cNvSpPr>
            <p:nvPr/>
          </p:nvSpPr>
          <p:spPr bwMode="auto">
            <a:xfrm>
              <a:off x="4052" y="3070"/>
              <a:ext cx="369" cy="388"/>
            </a:xfrm>
            <a:prstGeom prst="rect">
              <a:avLst/>
            </a:prstGeom>
            <a:solidFill>
              <a:srgbClr val="333399"/>
            </a:solidFill>
            <a:ln w="4763">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31" name="Rectangle 15">
              <a:extLst>
                <a:ext uri="{FF2B5EF4-FFF2-40B4-BE49-F238E27FC236}">
                  <a16:creationId xmlns:a16="http://schemas.microsoft.com/office/drawing/2014/main" id="{48B0D0FB-8C28-1D46-A7E5-6AEC3D7B8F22}"/>
                </a:ext>
              </a:extLst>
            </p:cNvPr>
            <p:cNvSpPr>
              <a:spLocks noChangeArrowheads="1"/>
            </p:cNvSpPr>
            <p:nvPr/>
          </p:nvSpPr>
          <p:spPr bwMode="auto">
            <a:xfrm>
              <a:off x="4972" y="3433"/>
              <a:ext cx="370" cy="25"/>
            </a:xfrm>
            <a:prstGeom prst="rect">
              <a:avLst/>
            </a:prstGeom>
            <a:solidFill>
              <a:srgbClr val="FF0000"/>
            </a:solidFill>
            <a:ln w="4763">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32" name="Line 16">
              <a:extLst>
                <a:ext uri="{FF2B5EF4-FFF2-40B4-BE49-F238E27FC236}">
                  <a16:creationId xmlns:a16="http://schemas.microsoft.com/office/drawing/2014/main" id="{6C30004B-626F-154E-B9B4-FE483B5DEE81}"/>
                </a:ext>
              </a:extLst>
            </p:cNvPr>
            <p:cNvSpPr>
              <a:spLocks noChangeShapeType="1"/>
            </p:cNvSpPr>
            <p:nvPr/>
          </p:nvSpPr>
          <p:spPr bwMode="auto">
            <a:xfrm>
              <a:off x="2856" y="1905"/>
              <a:ext cx="1" cy="1553"/>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33" name="Line 17">
              <a:extLst>
                <a:ext uri="{FF2B5EF4-FFF2-40B4-BE49-F238E27FC236}">
                  <a16:creationId xmlns:a16="http://schemas.microsoft.com/office/drawing/2014/main" id="{614E3A94-5021-BE40-B28C-8A65011DAE83}"/>
                </a:ext>
              </a:extLst>
            </p:cNvPr>
            <p:cNvSpPr>
              <a:spLocks noChangeShapeType="1"/>
            </p:cNvSpPr>
            <p:nvPr/>
          </p:nvSpPr>
          <p:spPr bwMode="auto">
            <a:xfrm>
              <a:off x="2843" y="3458"/>
              <a:ext cx="13"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34" name="Line 18">
              <a:extLst>
                <a:ext uri="{FF2B5EF4-FFF2-40B4-BE49-F238E27FC236}">
                  <a16:creationId xmlns:a16="http://schemas.microsoft.com/office/drawing/2014/main" id="{1D10CB26-96FF-E047-B491-7CA4AA568BF6}"/>
                </a:ext>
              </a:extLst>
            </p:cNvPr>
            <p:cNvSpPr>
              <a:spLocks noChangeShapeType="1"/>
            </p:cNvSpPr>
            <p:nvPr/>
          </p:nvSpPr>
          <p:spPr bwMode="auto">
            <a:xfrm>
              <a:off x="2843" y="3198"/>
              <a:ext cx="13"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35" name="Line 19">
              <a:extLst>
                <a:ext uri="{FF2B5EF4-FFF2-40B4-BE49-F238E27FC236}">
                  <a16:creationId xmlns:a16="http://schemas.microsoft.com/office/drawing/2014/main" id="{5EF65156-E536-014E-A73A-C8BB6C3A6FC9}"/>
                </a:ext>
              </a:extLst>
            </p:cNvPr>
            <p:cNvSpPr>
              <a:spLocks noChangeShapeType="1"/>
            </p:cNvSpPr>
            <p:nvPr/>
          </p:nvSpPr>
          <p:spPr bwMode="auto">
            <a:xfrm>
              <a:off x="2843" y="2941"/>
              <a:ext cx="13"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36" name="Line 20">
              <a:extLst>
                <a:ext uri="{FF2B5EF4-FFF2-40B4-BE49-F238E27FC236}">
                  <a16:creationId xmlns:a16="http://schemas.microsoft.com/office/drawing/2014/main" id="{A69C6ECB-559A-1A48-8670-27AD118D147D}"/>
                </a:ext>
              </a:extLst>
            </p:cNvPr>
            <p:cNvSpPr>
              <a:spLocks noChangeShapeType="1"/>
            </p:cNvSpPr>
            <p:nvPr/>
          </p:nvSpPr>
          <p:spPr bwMode="auto">
            <a:xfrm>
              <a:off x="2843" y="2682"/>
              <a:ext cx="13"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37" name="Line 21">
              <a:extLst>
                <a:ext uri="{FF2B5EF4-FFF2-40B4-BE49-F238E27FC236}">
                  <a16:creationId xmlns:a16="http://schemas.microsoft.com/office/drawing/2014/main" id="{D61A1CBF-A499-1446-9C50-A81FE9533EE1}"/>
                </a:ext>
              </a:extLst>
            </p:cNvPr>
            <p:cNvSpPr>
              <a:spLocks noChangeShapeType="1"/>
            </p:cNvSpPr>
            <p:nvPr/>
          </p:nvSpPr>
          <p:spPr bwMode="auto">
            <a:xfrm>
              <a:off x="2843" y="2422"/>
              <a:ext cx="13"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38" name="Line 22">
              <a:extLst>
                <a:ext uri="{FF2B5EF4-FFF2-40B4-BE49-F238E27FC236}">
                  <a16:creationId xmlns:a16="http://schemas.microsoft.com/office/drawing/2014/main" id="{083A68F8-874A-2E4A-ABCC-2AD02709F64B}"/>
                </a:ext>
              </a:extLst>
            </p:cNvPr>
            <p:cNvSpPr>
              <a:spLocks noChangeShapeType="1"/>
            </p:cNvSpPr>
            <p:nvPr/>
          </p:nvSpPr>
          <p:spPr bwMode="auto">
            <a:xfrm>
              <a:off x="2843" y="2165"/>
              <a:ext cx="13"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39" name="Line 23">
              <a:extLst>
                <a:ext uri="{FF2B5EF4-FFF2-40B4-BE49-F238E27FC236}">
                  <a16:creationId xmlns:a16="http://schemas.microsoft.com/office/drawing/2014/main" id="{38E9EA6D-2D48-7A40-B937-A04CFDB5363A}"/>
                </a:ext>
              </a:extLst>
            </p:cNvPr>
            <p:cNvSpPr>
              <a:spLocks noChangeShapeType="1"/>
            </p:cNvSpPr>
            <p:nvPr/>
          </p:nvSpPr>
          <p:spPr bwMode="auto">
            <a:xfrm>
              <a:off x="2843" y="1905"/>
              <a:ext cx="13"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40" name="Line 24">
              <a:extLst>
                <a:ext uri="{FF2B5EF4-FFF2-40B4-BE49-F238E27FC236}">
                  <a16:creationId xmlns:a16="http://schemas.microsoft.com/office/drawing/2014/main" id="{4299DE72-A415-0041-AB94-57EF817A556E}"/>
                </a:ext>
              </a:extLst>
            </p:cNvPr>
            <p:cNvSpPr>
              <a:spLocks noChangeShapeType="1"/>
            </p:cNvSpPr>
            <p:nvPr/>
          </p:nvSpPr>
          <p:spPr bwMode="auto">
            <a:xfrm>
              <a:off x="2856" y="3458"/>
              <a:ext cx="2761"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41" name="Line 25">
              <a:extLst>
                <a:ext uri="{FF2B5EF4-FFF2-40B4-BE49-F238E27FC236}">
                  <a16:creationId xmlns:a16="http://schemas.microsoft.com/office/drawing/2014/main" id="{094054EA-08EE-1E43-B2C9-05466536EBB7}"/>
                </a:ext>
              </a:extLst>
            </p:cNvPr>
            <p:cNvSpPr>
              <a:spLocks noChangeShapeType="1"/>
            </p:cNvSpPr>
            <p:nvPr/>
          </p:nvSpPr>
          <p:spPr bwMode="auto">
            <a:xfrm flipV="1">
              <a:off x="2856" y="3458"/>
              <a:ext cx="1" cy="2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42" name="Line 26">
              <a:extLst>
                <a:ext uri="{FF2B5EF4-FFF2-40B4-BE49-F238E27FC236}">
                  <a16:creationId xmlns:a16="http://schemas.microsoft.com/office/drawing/2014/main" id="{044B592C-A17E-3045-906D-67786BDE5C84}"/>
                </a:ext>
              </a:extLst>
            </p:cNvPr>
            <p:cNvSpPr>
              <a:spLocks noChangeShapeType="1"/>
            </p:cNvSpPr>
            <p:nvPr/>
          </p:nvSpPr>
          <p:spPr bwMode="auto">
            <a:xfrm flipV="1">
              <a:off x="3776" y="3458"/>
              <a:ext cx="1" cy="2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43" name="Line 27">
              <a:extLst>
                <a:ext uri="{FF2B5EF4-FFF2-40B4-BE49-F238E27FC236}">
                  <a16:creationId xmlns:a16="http://schemas.microsoft.com/office/drawing/2014/main" id="{B9FC9773-D160-544D-88E8-26687BA7C590}"/>
                </a:ext>
              </a:extLst>
            </p:cNvPr>
            <p:cNvSpPr>
              <a:spLocks noChangeShapeType="1"/>
            </p:cNvSpPr>
            <p:nvPr/>
          </p:nvSpPr>
          <p:spPr bwMode="auto">
            <a:xfrm flipV="1">
              <a:off x="4697" y="3458"/>
              <a:ext cx="1" cy="2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44" name="Line 28">
              <a:extLst>
                <a:ext uri="{FF2B5EF4-FFF2-40B4-BE49-F238E27FC236}">
                  <a16:creationId xmlns:a16="http://schemas.microsoft.com/office/drawing/2014/main" id="{AB4862D0-F462-4A4F-B2F7-1EF78C9EFD49}"/>
                </a:ext>
              </a:extLst>
            </p:cNvPr>
            <p:cNvSpPr>
              <a:spLocks noChangeShapeType="1"/>
            </p:cNvSpPr>
            <p:nvPr/>
          </p:nvSpPr>
          <p:spPr bwMode="auto">
            <a:xfrm flipV="1">
              <a:off x="5617" y="3458"/>
              <a:ext cx="1" cy="2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845" name="Rectangle 29">
              <a:extLst>
                <a:ext uri="{FF2B5EF4-FFF2-40B4-BE49-F238E27FC236}">
                  <a16:creationId xmlns:a16="http://schemas.microsoft.com/office/drawing/2014/main" id="{58418674-44F4-704B-9739-CF49B03891B5}"/>
                </a:ext>
              </a:extLst>
            </p:cNvPr>
            <p:cNvSpPr>
              <a:spLocks noChangeArrowheads="1"/>
            </p:cNvSpPr>
            <p:nvPr/>
          </p:nvSpPr>
          <p:spPr bwMode="auto">
            <a:xfrm>
              <a:off x="2803" y="3433"/>
              <a:ext cx="26" cy="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0</a:t>
              </a:r>
              <a:endParaRPr lang="de-DE" altLang="en-US" sz="2400">
                <a:latin typeface="Times New Roman" panose="02020603050405020304" pitchFamily="18" charset="0"/>
              </a:endParaRPr>
            </a:p>
          </p:txBody>
        </p:sp>
        <p:sp>
          <p:nvSpPr>
            <p:cNvPr id="34846" name="Rectangle 30">
              <a:extLst>
                <a:ext uri="{FF2B5EF4-FFF2-40B4-BE49-F238E27FC236}">
                  <a16:creationId xmlns:a16="http://schemas.microsoft.com/office/drawing/2014/main" id="{6B881D4A-BB5D-424A-BE04-B261D1DB0E53}"/>
                </a:ext>
              </a:extLst>
            </p:cNvPr>
            <p:cNvSpPr>
              <a:spLocks noChangeArrowheads="1"/>
            </p:cNvSpPr>
            <p:nvPr/>
          </p:nvSpPr>
          <p:spPr bwMode="auto">
            <a:xfrm>
              <a:off x="2693" y="3173"/>
              <a:ext cx="158" cy="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100000</a:t>
              </a:r>
              <a:endParaRPr lang="de-DE" altLang="en-US" sz="2400">
                <a:latin typeface="Times New Roman" panose="02020603050405020304" pitchFamily="18" charset="0"/>
              </a:endParaRPr>
            </a:p>
          </p:txBody>
        </p:sp>
        <p:sp>
          <p:nvSpPr>
            <p:cNvPr id="34847" name="Rectangle 31">
              <a:extLst>
                <a:ext uri="{FF2B5EF4-FFF2-40B4-BE49-F238E27FC236}">
                  <a16:creationId xmlns:a16="http://schemas.microsoft.com/office/drawing/2014/main" id="{8B1CD80D-2A4E-0040-849F-CFF68A3F608B}"/>
                </a:ext>
              </a:extLst>
            </p:cNvPr>
            <p:cNvSpPr>
              <a:spLocks noChangeArrowheads="1"/>
            </p:cNvSpPr>
            <p:nvPr/>
          </p:nvSpPr>
          <p:spPr bwMode="auto">
            <a:xfrm>
              <a:off x="2693" y="2915"/>
              <a:ext cx="158" cy="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200000</a:t>
              </a:r>
              <a:endParaRPr lang="de-DE" altLang="en-US" sz="2400">
                <a:latin typeface="Times New Roman" panose="02020603050405020304" pitchFamily="18" charset="0"/>
              </a:endParaRPr>
            </a:p>
          </p:txBody>
        </p:sp>
        <p:sp>
          <p:nvSpPr>
            <p:cNvPr id="34848" name="Rectangle 32">
              <a:extLst>
                <a:ext uri="{FF2B5EF4-FFF2-40B4-BE49-F238E27FC236}">
                  <a16:creationId xmlns:a16="http://schemas.microsoft.com/office/drawing/2014/main" id="{7E98D56D-B993-8F4E-A673-881ED7036F11}"/>
                </a:ext>
              </a:extLst>
            </p:cNvPr>
            <p:cNvSpPr>
              <a:spLocks noChangeArrowheads="1"/>
            </p:cNvSpPr>
            <p:nvPr/>
          </p:nvSpPr>
          <p:spPr bwMode="auto">
            <a:xfrm>
              <a:off x="2693" y="2657"/>
              <a:ext cx="158" cy="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300000</a:t>
              </a:r>
              <a:endParaRPr lang="de-DE" altLang="en-US" sz="2400">
                <a:latin typeface="Times New Roman" panose="02020603050405020304" pitchFamily="18" charset="0"/>
              </a:endParaRPr>
            </a:p>
          </p:txBody>
        </p:sp>
        <p:sp>
          <p:nvSpPr>
            <p:cNvPr id="34849" name="Rectangle 33">
              <a:extLst>
                <a:ext uri="{FF2B5EF4-FFF2-40B4-BE49-F238E27FC236}">
                  <a16:creationId xmlns:a16="http://schemas.microsoft.com/office/drawing/2014/main" id="{B556F8E0-3A4B-6D4D-ABC6-12A396AEB510}"/>
                </a:ext>
              </a:extLst>
            </p:cNvPr>
            <p:cNvSpPr>
              <a:spLocks noChangeArrowheads="1"/>
            </p:cNvSpPr>
            <p:nvPr/>
          </p:nvSpPr>
          <p:spPr bwMode="auto">
            <a:xfrm>
              <a:off x="2693" y="2397"/>
              <a:ext cx="158" cy="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400000</a:t>
              </a:r>
              <a:endParaRPr lang="de-DE" altLang="en-US" sz="2400">
                <a:latin typeface="Times New Roman" panose="02020603050405020304" pitchFamily="18" charset="0"/>
              </a:endParaRPr>
            </a:p>
          </p:txBody>
        </p:sp>
        <p:sp>
          <p:nvSpPr>
            <p:cNvPr id="34850" name="Rectangle 34">
              <a:extLst>
                <a:ext uri="{FF2B5EF4-FFF2-40B4-BE49-F238E27FC236}">
                  <a16:creationId xmlns:a16="http://schemas.microsoft.com/office/drawing/2014/main" id="{2EA11EDA-1775-4A48-AC60-51BDD335DCC8}"/>
                </a:ext>
              </a:extLst>
            </p:cNvPr>
            <p:cNvSpPr>
              <a:spLocks noChangeArrowheads="1"/>
            </p:cNvSpPr>
            <p:nvPr/>
          </p:nvSpPr>
          <p:spPr bwMode="auto">
            <a:xfrm>
              <a:off x="2693" y="2139"/>
              <a:ext cx="158" cy="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500000</a:t>
              </a:r>
              <a:endParaRPr lang="de-DE" altLang="en-US" sz="2400">
                <a:latin typeface="Times New Roman" panose="02020603050405020304" pitchFamily="18" charset="0"/>
              </a:endParaRPr>
            </a:p>
          </p:txBody>
        </p:sp>
        <p:sp>
          <p:nvSpPr>
            <p:cNvPr id="34851" name="Rectangle 35">
              <a:extLst>
                <a:ext uri="{FF2B5EF4-FFF2-40B4-BE49-F238E27FC236}">
                  <a16:creationId xmlns:a16="http://schemas.microsoft.com/office/drawing/2014/main" id="{6CF9E39F-9B0A-8E46-8D4F-1D4907DAA42D}"/>
                </a:ext>
              </a:extLst>
            </p:cNvPr>
            <p:cNvSpPr>
              <a:spLocks noChangeArrowheads="1"/>
            </p:cNvSpPr>
            <p:nvPr/>
          </p:nvSpPr>
          <p:spPr bwMode="auto">
            <a:xfrm>
              <a:off x="2693" y="1880"/>
              <a:ext cx="158" cy="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600000</a:t>
              </a:r>
              <a:endParaRPr lang="de-DE" altLang="en-US" sz="2400">
                <a:latin typeface="Times New Roman" panose="02020603050405020304" pitchFamily="18" charset="0"/>
              </a:endParaRPr>
            </a:p>
          </p:txBody>
        </p:sp>
        <p:sp>
          <p:nvSpPr>
            <p:cNvPr id="34852" name="Rectangle 36">
              <a:extLst>
                <a:ext uri="{FF2B5EF4-FFF2-40B4-BE49-F238E27FC236}">
                  <a16:creationId xmlns:a16="http://schemas.microsoft.com/office/drawing/2014/main" id="{F766DA37-13AB-8E40-9010-4ADD82ACBE96}"/>
                </a:ext>
              </a:extLst>
            </p:cNvPr>
            <p:cNvSpPr>
              <a:spLocks noChangeArrowheads="1"/>
            </p:cNvSpPr>
            <p:nvPr/>
          </p:nvSpPr>
          <p:spPr bwMode="auto">
            <a:xfrm>
              <a:off x="3103" y="3536"/>
              <a:ext cx="473" cy="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1100">
                  <a:solidFill>
                    <a:srgbClr val="000000"/>
                  </a:solidFill>
                </a:rPr>
                <a:t>Sequenze</a:t>
              </a:r>
              <a:endParaRPr lang="de-DE" altLang="en-US" sz="2400">
                <a:latin typeface="Times New Roman" panose="02020603050405020304" pitchFamily="18" charset="0"/>
              </a:endParaRPr>
            </a:p>
          </p:txBody>
        </p:sp>
        <p:sp>
          <p:nvSpPr>
            <p:cNvPr id="34853" name="Rectangle 37">
              <a:extLst>
                <a:ext uri="{FF2B5EF4-FFF2-40B4-BE49-F238E27FC236}">
                  <a16:creationId xmlns:a16="http://schemas.microsoft.com/office/drawing/2014/main" id="{53798058-D1DA-7F42-9E03-9A6781B8EA38}"/>
                </a:ext>
              </a:extLst>
            </p:cNvPr>
            <p:cNvSpPr>
              <a:spLocks noChangeArrowheads="1"/>
            </p:cNvSpPr>
            <p:nvPr/>
          </p:nvSpPr>
          <p:spPr bwMode="auto">
            <a:xfrm>
              <a:off x="3847" y="3536"/>
              <a:ext cx="964" cy="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1100">
                  <a:solidFill>
                    <a:srgbClr val="000000"/>
                  </a:solidFill>
                </a:rPr>
                <a:t>Comparative Models</a:t>
              </a:r>
              <a:endParaRPr lang="de-DE" altLang="en-US" sz="2400">
                <a:latin typeface="Times New Roman" panose="02020603050405020304" pitchFamily="18" charset="0"/>
              </a:endParaRPr>
            </a:p>
          </p:txBody>
        </p:sp>
        <p:sp>
          <p:nvSpPr>
            <p:cNvPr id="34854" name="Rectangle 38">
              <a:extLst>
                <a:ext uri="{FF2B5EF4-FFF2-40B4-BE49-F238E27FC236}">
                  <a16:creationId xmlns:a16="http://schemas.microsoft.com/office/drawing/2014/main" id="{9C2AEC27-4723-9D41-841D-7588FAC59A3F}"/>
                </a:ext>
              </a:extLst>
            </p:cNvPr>
            <p:cNvSpPr>
              <a:spLocks noChangeArrowheads="1"/>
            </p:cNvSpPr>
            <p:nvPr/>
          </p:nvSpPr>
          <p:spPr bwMode="auto">
            <a:xfrm>
              <a:off x="4960" y="3536"/>
              <a:ext cx="401" cy="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1100">
                  <a:solidFill>
                    <a:srgbClr val="000000"/>
                  </a:solidFill>
                </a:rPr>
                <a:t>Strutture</a:t>
              </a:r>
              <a:endParaRPr lang="de-DE" altLang="en-US" sz="2400">
                <a:latin typeface="Times New Roman" panose="02020603050405020304" pitchFamily="18" charset="0"/>
              </a:endParaRPr>
            </a:p>
          </p:txBody>
        </p:sp>
      </p:grpSp>
      <p:sp>
        <p:nvSpPr>
          <p:cNvPr id="34820" name="Rettangolo 1">
            <a:extLst>
              <a:ext uri="{FF2B5EF4-FFF2-40B4-BE49-F238E27FC236}">
                <a16:creationId xmlns:a16="http://schemas.microsoft.com/office/drawing/2014/main" id="{CF880821-D61E-2640-893B-09F087B2EFD6}"/>
              </a:ext>
            </a:extLst>
          </p:cNvPr>
          <p:cNvSpPr>
            <a:spLocks noChangeArrowheads="1"/>
          </p:cNvSpPr>
          <p:nvPr/>
        </p:nvSpPr>
        <p:spPr bwMode="auto">
          <a:xfrm>
            <a:off x="4171950" y="2259013"/>
            <a:ext cx="4743450" cy="1201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00FF"/>
                </a:solidFill>
                <a:latin typeface="Arial" panose="020B0604020202020204" pitchFamily="34" charset="0"/>
              </a:rPr>
              <a:t>Sequence structure gap</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Immagine 40" descr="Screen Shot 2016-11-21 at 10.08.08 AM.png">
            <a:extLst>
              <a:ext uri="{FF2B5EF4-FFF2-40B4-BE49-F238E27FC236}">
                <a16:creationId xmlns:a16="http://schemas.microsoft.com/office/drawing/2014/main" id="{35904526-43C7-F848-A242-9BF425B8BA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8950" y="1504950"/>
            <a:ext cx="81946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olo 1">
            <a:extLst>
              <a:ext uri="{FF2B5EF4-FFF2-40B4-BE49-F238E27FC236}">
                <a16:creationId xmlns:a16="http://schemas.microsoft.com/office/drawing/2014/main" id="{D45F2FC8-8EC7-0645-B67A-C642DD9522DB}"/>
              </a:ext>
            </a:extLst>
          </p:cNvPr>
          <p:cNvSpPr>
            <a:spLocks noGrp="1"/>
          </p:cNvSpPr>
          <p:nvPr>
            <p:ph type="ctrTitle"/>
          </p:nvPr>
        </p:nvSpPr>
        <p:spPr>
          <a:xfrm>
            <a:off x="685800" y="387350"/>
            <a:ext cx="7772400" cy="3370263"/>
          </a:xfrm>
        </p:spPr>
        <p:txBody>
          <a:bodyPr/>
          <a:lstStyle/>
          <a:p>
            <a:pPr eaLnBrk="1" hangingPunct="1"/>
            <a:r>
              <a:rPr lang="it-IT" altLang="en-US" sz="6000" b="1">
                <a:solidFill>
                  <a:srgbClr val="000090"/>
                </a:solidFill>
                <a:latin typeface="Arial" panose="020B0604020202020204" pitchFamily="34" charset="0"/>
                <a:ea typeface="ＭＳ Ｐゴシック" panose="020B0600070205080204" pitchFamily="34" charset="-128"/>
                <a:cs typeface="Arial" panose="020B0604020202020204" pitchFamily="34" charset="0"/>
              </a:rPr>
              <a:t>PREDIZIONE DELLA STRUTTURA DI BIOMOLECOLE</a:t>
            </a:r>
            <a:br>
              <a:rPr lang="it-IT" altLang="en-US" sz="6000">
                <a:latin typeface="Arial" panose="020B0604020202020204" pitchFamily="34" charset="0"/>
                <a:ea typeface="ＭＳ Ｐゴシック" panose="020B0600070205080204" pitchFamily="34" charset="-128"/>
                <a:cs typeface="Arial" panose="020B0604020202020204" pitchFamily="34" charset="0"/>
              </a:rPr>
            </a:br>
            <a:endParaRPr lang="it-IT" altLang="en-US" sz="600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Rettangolo 3">
            <a:extLst>
              <a:ext uri="{FF2B5EF4-FFF2-40B4-BE49-F238E27FC236}">
                <a16:creationId xmlns:a16="http://schemas.microsoft.com/office/drawing/2014/main" id="{D9F12EFB-0826-4541-88B7-D459B769D7D5}"/>
              </a:ext>
            </a:extLst>
          </p:cNvPr>
          <p:cNvSpPr/>
          <p:nvPr/>
        </p:nvSpPr>
        <p:spPr>
          <a:xfrm>
            <a:off x="1597025" y="3067050"/>
            <a:ext cx="5657850" cy="1754188"/>
          </a:xfrm>
          <a:prstGeom prst="rect">
            <a:avLst/>
          </a:prstGeom>
        </p:spPr>
        <p:txBody>
          <a:bodyPr>
            <a:spAutoFit/>
          </a:bodyPr>
          <a:lstStyle/>
          <a:p>
            <a:pPr marL="285750" indent="-285750" eaLnBrk="1" fontAlgn="auto" hangingPunct="1">
              <a:spcBef>
                <a:spcPts val="0"/>
              </a:spcBef>
              <a:spcAft>
                <a:spcPts val="0"/>
              </a:spcAft>
              <a:buFont typeface="Arial"/>
              <a:buChar char="•"/>
              <a:defRPr/>
            </a:pPr>
            <a:r>
              <a:rPr lang="it-IT" sz="5400" dirty="0" err="1">
                <a:latin typeface="+mn-lt"/>
                <a:ea typeface="+mn-ea"/>
              </a:rPr>
              <a:t>Protein</a:t>
            </a:r>
            <a:r>
              <a:rPr lang="it-IT" sz="5400" dirty="0">
                <a:latin typeface="+mn-lt"/>
                <a:ea typeface="+mn-ea"/>
              </a:rPr>
              <a:t> </a:t>
            </a:r>
            <a:r>
              <a:rPr lang="it-IT" sz="5400" dirty="0" err="1">
                <a:latin typeface="+mn-lt"/>
                <a:ea typeface="+mn-ea"/>
              </a:rPr>
              <a:t>folding</a:t>
            </a:r>
            <a:endParaRPr lang="it-IT" sz="5400" dirty="0">
              <a:latin typeface="+mn-lt"/>
              <a:ea typeface="+mn-ea"/>
            </a:endParaRPr>
          </a:p>
          <a:p>
            <a:pPr marL="285750" indent="-285750" eaLnBrk="1" fontAlgn="auto" hangingPunct="1">
              <a:spcBef>
                <a:spcPts val="0"/>
              </a:spcBef>
              <a:spcAft>
                <a:spcPts val="0"/>
              </a:spcAft>
              <a:buFont typeface="Arial"/>
              <a:buChar char="•"/>
              <a:defRPr/>
            </a:pPr>
            <a:r>
              <a:rPr lang="it-IT" sz="5400" dirty="0">
                <a:solidFill>
                  <a:schemeClr val="tx1">
                    <a:lumMod val="50000"/>
                    <a:lumOff val="50000"/>
                  </a:schemeClr>
                </a:solidFill>
                <a:latin typeface="+mn-lt"/>
                <a:ea typeface="+mn-ea"/>
              </a:rPr>
              <a:t>RNA </a:t>
            </a:r>
            <a:r>
              <a:rPr lang="it-IT" sz="5400" dirty="0" err="1">
                <a:solidFill>
                  <a:schemeClr val="tx1">
                    <a:lumMod val="50000"/>
                    <a:lumOff val="50000"/>
                  </a:schemeClr>
                </a:solidFill>
                <a:latin typeface="+mn-lt"/>
                <a:ea typeface="+mn-ea"/>
              </a:rPr>
              <a:t>folding</a:t>
            </a:r>
            <a:endParaRPr lang="it-IT" sz="5400" dirty="0">
              <a:solidFill>
                <a:schemeClr val="tx1">
                  <a:lumMod val="50000"/>
                  <a:lumOff val="50000"/>
                </a:schemeClr>
              </a:solidFill>
              <a:latin typeface="+mn-lt"/>
              <a:ea typeface="+mn-ea"/>
            </a:endParaRPr>
          </a:p>
        </p:txBody>
      </p:sp>
      <p:pic>
        <p:nvPicPr>
          <p:cNvPr id="15363" name="Immagine 8">
            <a:extLst>
              <a:ext uri="{FF2B5EF4-FFF2-40B4-BE49-F238E27FC236}">
                <a16:creationId xmlns:a16="http://schemas.microsoft.com/office/drawing/2014/main" id="{F4ED6203-1CF4-2B4D-B0AA-4D7A70E3EA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3250" y="3829050"/>
            <a:ext cx="5246688" cy="393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ttangolo 2">
            <a:extLst>
              <a:ext uri="{FF2B5EF4-FFF2-40B4-BE49-F238E27FC236}">
                <a16:creationId xmlns:a16="http://schemas.microsoft.com/office/drawing/2014/main" id="{FCE2E110-30CE-534B-BB10-4BFC7FB95681}"/>
              </a:ext>
            </a:extLst>
          </p:cNvPr>
          <p:cNvSpPr>
            <a:spLocks noChangeArrowheads="1"/>
          </p:cNvSpPr>
          <p:nvPr/>
        </p:nvSpPr>
        <p:spPr bwMode="auto">
          <a:xfrm>
            <a:off x="0" y="6350"/>
            <a:ext cx="8964613"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000" b="1" dirty="0">
                <a:solidFill>
                  <a:srgbClr val="FF0000"/>
                </a:solidFill>
                <a:latin typeface="Arial" panose="020B0604020202020204" pitchFamily="34" charset="0"/>
                <a:cs typeface="Arial" panose="020B0604020202020204" pitchFamily="34" charset="0"/>
              </a:rPr>
              <a:t>Esperimento di </a:t>
            </a:r>
            <a:r>
              <a:rPr lang="it-IT" altLang="en-US" sz="2000" b="1" dirty="0" err="1">
                <a:solidFill>
                  <a:srgbClr val="FF0000"/>
                </a:solidFill>
                <a:latin typeface="Arial" panose="020B0604020202020204" pitchFamily="34" charset="0"/>
                <a:cs typeface="Arial" panose="020B0604020202020204" pitchFamily="34" charset="0"/>
              </a:rPr>
              <a:t>Anfinsen</a:t>
            </a:r>
            <a:r>
              <a:rPr lang="it-IT" altLang="en-US" sz="2000" b="1" dirty="0">
                <a:solidFill>
                  <a:srgbClr val="FF0000"/>
                </a:solidFill>
                <a:latin typeface="Arial" panose="020B0604020202020204" pitchFamily="34" charset="0"/>
                <a:cs typeface="Arial" panose="020B0604020202020204" pitchFamily="34" charset="0"/>
              </a:rPr>
              <a:t> (1973) </a:t>
            </a:r>
            <a:r>
              <a:rPr lang="it-IT" altLang="en-US" sz="2000" b="1" dirty="0">
                <a:solidFill>
                  <a:srgbClr val="403049"/>
                </a:solidFill>
                <a:latin typeface="Arial" panose="020B0604020202020204" pitchFamily="34" charset="0"/>
                <a:cs typeface="Arial" panose="020B0604020202020204" pitchFamily="34" charset="0"/>
              </a:rPr>
              <a:t>- </a:t>
            </a:r>
            <a:r>
              <a:rPr lang="it-IT" altLang="en-US" sz="2000" b="1" dirty="0">
                <a:solidFill>
                  <a:srgbClr val="008000"/>
                </a:solidFill>
                <a:latin typeface="Arial" panose="020B0604020202020204" pitchFamily="34" charset="0"/>
                <a:cs typeface="Arial" panose="020B0604020202020204" pitchFamily="34" charset="0"/>
              </a:rPr>
              <a:t>La sequenza primaria di una proteina ne </a:t>
            </a:r>
            <a:r>
              <a:rPr lang="it-IT" altLang="en-US" sz="2200" b="1" dirty="0">
                <a:solidFill>
                  <a:srgbClr val="008000"/>
                </a:solidFill>
                <a:latin typeface="Arial" panose="020B0604020202020204" pitchFamily="34" charset="0"/>
                <a:cs typeface="Arial" panose="020B0604020202020204" pitchFamily="34" charset="0"/>
              </a:rPr>
              <a:t>determina</a:t>
            </a:r>
            <a:r>
              <a:rPr lang="it-IT" altLang="en-US" sz="2000" b="1" dirty="0">
                <a:solidFill>
                  <a:srgbClr val="008000"/>
                </a:solidFill>
                <a:latin typeface="Arial" panose="020B0604020202020204" pitchFamily="34" charset="0"/>
                <a:cs typeface="Arial" panose="020B0604020202020204" pitchFamily="34" charset="0"/>
              </a:rPr>
              <a:t> la struttura</a:t>
            </a:r>
            <a:r>
              <a:rPr lang="it-IT" altLang="en-US" sz="2000" b="1" dirty="0">
                <a:solidFill>
                  <a:srgbClr val="403049"/>
                </a:solidFill>
                <a:latin typeface="Arial" panose="020B0604020202020204" pitchFamily="34" charset="0"/>
                <a:cs typeface="Arial" panose="020B0604020202020204" pitchFamily="34" charset="0"/>
              </a:rPr>
              <a:t>: una prova sperimentale</a:t>
            </a:r>
          </a:p>
        </p:txBody>
      </p:sp>
      <p:pic>
        <p:nvPicPr>
          <p:cNvPr id="36866" name="Immagine 1">
            <a:extLst>
              <a:ext uri="{FF2B5EF4-FFF2-40B4-BE49-F238E27FC236}">
                <a16:creationId xmlns:a16="http://schemas.microsoft.com/office/drawing/2014/main" id="{DB791A16-211B-014C-95B9-26ED8F4A1790}"/>
              </a:ext>
            </a:extLst>
          </p:cNvPr>
          <p:cNvPicPr>
            <a:picLocks noChangeAspect="1"/>
          </p:cNvPicPr>
          <p:nvPr/>
        </p:nvPicPr>
        <p:blipFill>
          <a:blip r:embed="rId2">
            <a:extLst>
              <a:ext uri="{28A0092B-C50C-407E-A947-70E740481C1C}">
                <a14:useLocalDpi xmlns:a14="http://schemas.microsoft.com/office/drawing/2010/main" val="0"/>
              </a:ext>
            </a:extLst>
          </a:blip>
          <a:srcRect b="48103"/>
          <a:stretch>
            <a:fillRect/>
          </a:stretch>
        </p:blipFill>
        <p:spPr bwMode="auto">
          <a:xfrm>
            <a:off x="1016000" y="765175"/>
            <a:ext cx="7085013" cy="2465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7" name="Immagine 4">
            <a:extLst>
              <a:ext uri="{FF2B5EF4-FFF2-40B4-BE49-F238E27FC236}">
                <a16:creationId xmlns:a16="http://schemas.microsoft.com/office/drawing/2014/main" id="{ABD3423A-166B-3548-A01E-E96A9556D96E}"/>
              </a:ext>
            </a:extLst>
          </p:cNvPr>
          <p:cNvPicPr>
            <a:picLocks noChangeAspect="1"/>
          </p:cNvPicPr>
          <p:nvPr/>
        </p:nvPicPr>
        <p:blipFill>
          <a:blip r:embed="rId2">
            <a:extLst>
              <a:ext uri="{28A0092B-C50C-407E-A947-70E740481C1C}">
                <a14:useLocalDpi xmlns:a14="http://schemas.microsoft.com/office/drawing/2010/main" val="0"/>
              </a:ext>
            </a:extLst>
          </a:blip>
          <a:srcRect l="121" t="51472" r="-121" b="-3369"/>
          <a:stretch>
            <a:fillRect/>
          </a:stretch>
        </p:blipFill>
        <p:spPr bwMode="auto">
          <a:xfrm>
            <a:off x="971550" y="4581525"/>
            <a:ext cx="7013575" cy="243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8" name="Rettangolo 3">
            <a:extLst>
              <a:ext uri="{FF2B5EF4-FFF2-40B4-BE49-F238E27FC236}">
                <a16:creationId xmlns:a16="http://schemas.microsoft.com/office/drawing/2014/main" id="{27CF6788-6226-AD44-938F-C8AC43DC829D}"/>
              </a:ext>
            </a:extLst>
          </p:cNvPr>
          <p:cNvSpPr>
            <a:spLocks noChangeArrowheads="1"/>
          </p:cNvSpPr>
          <p:nvPr/>
        </p:nvSpPr>
        <p:spPr bwMode="auto">
          <a:xfrm>
            <a:off x="0" y="3213100"/>
            <a:ext cx="9144000" cy="1323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000" dirty="0">
                <a:solidFill>
                  <a:srgbClr val="57AC02"/>
                </a:solidFill>
                <a:latin typeface="Arial" panose="020B0604020202020204" pitchFamily="34" charset="0"/>
                <a:cs typeface="Arial" panose="020B0604020202020204" pitchFamily="34" charset="0"/>
              </a:rPr>
              <a:t>L’informazione contenuta nella sequenza è sufficiente a determinare il ripiegamento e la funzione della proteina</a:t>
            </a:r>
          </a:p>
          <a:p>
            <a:pPr eaLnBrk="1" hangingPunct="1">
              <a:spcBef>
                <a:spcPct val="0"/>
              </a:spcBef>
              <a:buFontTx/>
              <a:buNone/>
            </a:pPr>
            <a:r>
              <a:rPr lang="it-IT" altLang="en-US" sz="2000" dirty="0">
                <a:latin typeface="Arial" panose="020B0604020202020204" pitchFamily="34" charset="0"/>
                <a:cs typeface="Arial" panose="020B0604020202020204" pitchFamily="34" charset="0"/>
                <a:sym typeface="Wingdings" pitchFamily="2" charset="2"/>
              </a:rPr>
              <a:t> </a:t>
            </a:r>
            <a:r>
              <a:rPr lang="it-IT" altLang="en-US" sz="2000" b="1" dirty="0">
                <a:latin typeface="Arial" panose="020B0604020202020204" pitchFamily="34" charset="0"/>
                <a:cs typeface="Arial" panose="020B0604020202020204" pitchFamily="34" charset="0"/>
                <a:sym typeface="Wingdings" pitchFamily="2" charset="2"/>
              </a:rPr>
              <a:t>Ipotesi termodinamica</a:t>
            </a:r>
            <a:r>
              <a:rPr lang="it-IT" altLang="en-US" sz="2000" dirty="0">
                <a:latin typeface="Arial" panose="020B0604020202020204" pitchFamily="34" charset="0"/>
                <a:cs typeface="Arial" panose="020B0604020202020204" pitchFamily="34" charset="0"/>
                <a:sym typeface="Wingdings" pitchFamily="2" charset="2"/>
              </a:rPr>
              <a:t>: la struttura nativa di una proteina corrisponde alla struttura globale termodinamicamente più stabile</a:t>
            </a:r>
            <a:endParaRPr lang="en-US" altLang="en-US" sz="2000" dirty="0">
              <a:latin typeface="Arial" panose="020B0604020202020204" pitchFamily="34" charset="0"/>
              <a:cs typeface="Arial" panose="020B0604020202020204" pitchFamily="34" charset="0"/>
            </a:endParaRPr>
          </a:p>
        </p:txBody>
      </p:sp>
      <p:sp>
        <p:nvSpPr>
          <p:cNvPr id="36869" name="CasellaDiTesto 2">
            <a:extLst>
              <a:ext uri="{FF2B5EF4-FFF2-40B4-BE49-F238E27FC236}">
                <a16:creationId xmlns:a16="http://schemas.microsoft.com/office/drawing/2014/main" id="{AA65F36A-52BE-C04C-B332-85D5167F39F2}"/>
              </a:ext>
            </a:extLst>
          </p:cNvPr>
          <p:cNvSpPr txBox="1">
            <a:spLocks noChangeArrowheads="1"/>
          </p:cNvSpPr>
          <p:nvPr/>
        </p:nvSpPr>
        <p:spPr bwMode="auto">
          <a:xfrm>
            <a:off x="250825" y="2492375"/>
            <a:ext cx="12255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b="1" i="1">
                <a:solidFill>
                  <a:srgbClr val="57AC02"/>
                </a:solidFill>
                <a:latin typeface="Arial" panose="020B0604020202020204" pitchFamily="34" charset="0"/>
                <a:cs typeface="Arial" panose="020B0604020202020204" pitchFamily="34" charset="0"/>
              </a:rPr>
              <a:t>RNAse A</a:t>
            </a:r>
          </a:p>
        </p:txBody>
      </p:sp>
      <p:sp>
        <p:nvSpPr>
          <p:cNvPr id="36870" name="Rettangolo 1">
            <a:extLst>
              <a:ext uri="{FF2B5EF4-FFF2-40B4-BE49-F238E27FC236}">
                <a16:creationId xmlns:a16="http://schemas.microsoft.com/office/drawing/2014/main" id="{B589487F-B019-4543-A8F3-63A4A5F3F287}"/>
              </a:ext>
            </a:extLst>
          </p:cNvPr>
          <p:cNvSpPr>
            <a:spLocks noChangeArrowheads="1"/>
          </p:cNvSpPr>
          <p:nvPr/>
        </p:nvSpPr>
        <p:spPr bwMode="auto">
          <a:xfrm>
            <a:off x="3678238" y="765175"/>
            <a:ext cx="5538787"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90000"/>
              </a:lnSpc>
              <a:spcBef>
                <a:spcPct val="0"/>
              </a:spcBef>
              <a:buFontTx/>
              <a:buNone/>
            </a:pPr>
            <a:r>
              <a:rPr lang="en-US" altLang="en-US" sz="1400" i="1" dirty="0">
                <a:latin typeface="Arial" panose="020B0604020202020204" pitchFamily="34" charset="0"/>
                <a:cs typeface="Arial" panose="020B0604020202020204" pitchFamily="34" charset="0"/>
                <a:sym typeface="Symbol" pitchFamily="2" charset="2"/>
              </a:rPr>
              <a:t>-</a:t>
            </a:r>
            <a:r>
              <a:rPr lang="en-US" altLang="en-US" sz="1400" i="1" dirty="0" err="1">
                <a:latin typeface="Arial" panose="020B0604020202020204" pitchFamily="34" charset="0"/>
                <a:cs typeface="Arial" panose="020B0604020202020204" pitchFamily="34" charset="0"/>
                <a:sym typeface="Symbol" pitchFamily="2" charset="2"/>
              </a:rPr>
              <a:t>mercaptoethanol</a:t>
            </a:r>
            <a:r>
              <a:rPr lang="en-US" altLang="en-US" sz="1400" i="1" dirty="0">
                <a:latin typeface="Arial" panose="020B0604020202020204" pitchFamily="34" charset="0"/>
                <a:cs typeface="Arial" panose="020B0604020202020204" pitchFamily="34" charset="0"/>
                <a:sym typeface="Symbol" pitchFamily="2" charset="2"/>
              </a:rPr>
              <a:t> – breaks disulfide bonds</a:t>
            </a:r>
          </a:p>
          <a:p>
            <a:pPr lvl="1" eaLnBrk="1" hangingPunct="1">
              <a:lnSpc>
                <a:spcPct val="90000"/>
              </a:lnSpc>
              <a:spcBef>
                <a:spcPct val="0"/>
              </a:spcBef>
              <a:buFontTx/>
              <a:buNone/>
            </a:pPr>
            <a:r>
              <a:rPr lang="en-US" altLang="en-US" sz="1400" i="1" dirty="0">
                <a:latin typeface="Arial" panose="020B0604020202020204" pitchFamily="34" charset="0"/>
                <a:cs typeface="Arial" panose="020B0604020202020204" pitchFamily="34" charset="0"/>
                <a:sym typeface="Symbol" pitchFamily="2" charset="2"/>
              </a:rPr>
              <a:t>Urea or guanidine hydrochloride – denaturant, also heat or pH</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ttangolo 1">
            <a:extLst>
              <a:ext uri="{FF2B5EF4-FFF2-40B4-BE49-F238E27FC236}">
                <a16:creationId xmlns:a16="http://schemas.microsoft.com/office/drawing/2014/main" id="{3A5683E2-643B-CB47-95D4-C1EF6A5C3C33}"/>
              </a:ext>
            </a:extLst>
          </p:cNvPr>
          <p:cNvSpPr>
            <a:spLocks noChangeArrowheads="1"/>
          </p:cNvSpPr>
          <p:nvPr/>
        </p:nvSpPr>
        <p:spPr bwMode="auto">
          <a:xfrm>
            <a:off x="157163" y="180975"/>
            <a:ext cx="8723312" cy="696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b="1" dirty="0">
                <a:solidFill>
                  <a:srgbClr val="FF0000"/>
                </a:solidFill>
                <a:latin typeface="Arial" panose="020B0604020202020204" pitchFamily="34" charset="0"/>
                <a:cs typeface="Arial" panose="020B0604020202020204" pitchFamily="34" charset="0"/>
              </a:rPr>
              <a:t>Levinthal</a:t>
            </a:r>
            <a:r>
              <a:rPr lang="ja-JP" altLang="en-US" b="1">
                <a:solidFill>
                  <a:srgbClr val="FF0000"/>
                </a:solidFill>
                <a:latin typeface="Arial" panose="020B0604020202020204" pitchFamily="34" charset="0"/>
                <a:cs typeface="Arial" panose="020B0604020202020204" pitchFamily="34" charset="0"/>
              </a:rPr>
              <a:t>’</a:t>
            </a:r>
            <a:r>
              <a:rPr lang="en-US" altLang="ja-JP" b="1" dirty="0">
                <a:solidFill>
                  <a:srgbClr val="FF0000"/>
                </a:solidFill>
                <a:latin typeface="Arial" panose="020B0604020202020204" pitchFamily="34" charset="0"/>
                <a:cs typeface="Arial" panose="020B0604020202020204" pitchFamily="34" charset="0"/>
              </a:rPr>
              <a:t>s paradox </a:t>
            </a:r>
            <a:endParaRPr lang="en-US" altLang="ja-JP" sz="2800" dirty="0">
              <a:latin typeface="Arial" panose="020B0604020202020204" pitchFamily="34" charset="0"/>
              <a:cs typeface="Arial" panose="020B0604020202020204" pitchFamily="34" charset="0"/>
            </a:endParaRPr>
          </a:p>
          <a:p>
            <a:pPr eaLnBrk="1" hangingPunct="1">
              <a:lnSpc>
                <a:spcPct val="90000"/>
              </a:lnSpc>
              <a:spcBef>
                <a:spcPct val="0"/>
              </a:spcBef>
              <a:buFontTx/>
              <a:buNone/>
            </a:pPr>
            <a:r>
              <a:rPr lang="en-US" altLang="en-US" sz="2800" dirty="0">
                <a:latin typeface="Arial" panose="020B0604020202020204" pitchFamily="34" charset="0"/>
                <a:cs typeface="Arial" panose="020B0604020202020204" pitchFamily="34" charset="0"/>
              </a:rPr>
              <a:t>Consider a 100 residue protein.  </a:t>
            </a:r>
          </a:p>
          <a:p>
            <a:pPr eaLnBrk="1" hangingPunct="1">
              <a:lnSpc>
                <a:spcPct val="90000"/>
              </a:lnSpc>
              <a:spcBef>
                <a:spcPct val="0"/>
              </a:spcBef>
              <a:buFontTx/>
              <a:buNone/>
            </a:pPr>
            <a:r>
              <a:rPr lang="en-US" altLang="en-US" sz="2800" dirty="0">
                <a:latin typeface="Arial" panose="020B0604020202020204" pitchFamily="34" charset="0"/>
                <a:cs typeface="Arial" panose="020B0604020202020204" pitchFamily="34" charset="0"/>
              </a:rPr>
              <a:t>If each residue can take only 3 positions, there are 3</a:t>
            </a:r>
            <a:r>
              <a:rPr lang="en-US" altLang="en-US" sz="2800" baseline="30000" dirty="0">
                <a:latin typeface="Arial" panose="020B0604020202020204" pitchFamily="34" charset="0"/>
                <a:cs typeface="Arial" panose="020B0604020202020204" pitchFamily="34" charset="0"/>
              </a:rPr>
              <a:t>100</a:t>
            </a:r>
            <a:r>
              <a:rPr lang="en-US" altLang="en-US" sz="2800" dirty="0">
                <a:latin typeface="Arial" panose="020B0604020202020204" pitchFamily="34" charset="0"/>
                <a:cs typeface="Arial" panose="020B0604020202020204" pitchFamily="34" charset="0"/>
              </a:rPr>
              <a:t> = 5 </a:t>
            </a:r>
            <a:r>
              <a:rPr lang="en-US" altLang="en-US" sz="2800" dirty="0">
                <a:latin typeface="Arial" panose="020B0604020202020204" pitchFamily="34" charset="0"/>
                <a:cs typeface="Arial" panose="020B0604020202020204" pitchFamily="34" charset="0"/>
                <a:sym typeface="Symbol" pitchFamily="2" charset="2"/>
              </a:rPr>
              <a:t></a:t>
            </a:r>
            <a:r>
              <a:rPr lang="en-US" altLang="en-US" sz="2800" dirty="0">
                <a:latin typeface="Arial" panose="020B0604020202020204" pitchFamily="34" charset="0"/>
                <a:cs typeface="Arial" panose="020B0604020202020204" pitchFamily="34" charset="0"/>
              </a:rPr>
              <a:t> 10</a:t>
            </a:r>
            <a:r>
              <a:rPr lang="en-US" altLang="en-US" sz="2800" baseline="30000" dirty="0">
                <a:latin typeface="Arial" panose="020B0604020202020204" pitchFamily="34" charset="0"/>
                <a:cs typeface="Arial" panose="020B0604020202020204" pitchFamily="34" charset="0"/>
              </a:rPr>
              <a:t>47</a:t>
            </a:r>
            <a:r>
              <a:rPr lang="en-US" altLang="en-US" sz="2800" dirty="0">
                <a:latin typeface="Arial" panose="020B0604020202020204" pitchFamily="34" charset="0"/>
                <a:cs typeface="Arial" panose="020B0604020202020204" pitchFamily="34" charset="0"/>
              </a:rPr>
              <a:t> possible conformations.</a:t>
            </a:r>
          </a:p>
          <a:p>
            <a:pPr eaLnBrk="1" hangingPunct="1">
              <a:lnSpc>
                <a:spcPct val="90000"/>
              </a:lnSpc>
              <a:spcBef>
                <a:spcPct val="0"/>
              </a:spcBef>
              <a:buFontTx/>
              <a:buNone/>
            </a:pPr>
            <a:r>
              <a:rPr lang="en-US" altLang="en-US" sz="2800" dirty="0">
                <a:latin typeface="Arial" panose="020B0604020202020204" pitchFamily="34" charset="0"/>
                <a:cs typeface="Arial" panose="020B0604020202020204" pitchFamily="34" charset="0"/>
              </a:rPr>
              <a:t>If it takes 10</a:t>
            </a:r>
            <a:r>
              <a:rPr lang="en-US" altLang="en-US" sz="2800" baseline="30000" dirty="0">
                <a:latin typeface="Arial" panose="020B0604020202020204" pitchFamily="34" charset="0"/>
                <a:cs typeface="Arial" panose="020B0604020202020204" pitchFamily="34" charset="0"/>
              </a:rPr>
              <a:t>-13</a:t>
            </a:r>
            <a:r>
              <a:rPr lang="en-US" altLang="en-US" sz="2800" dirty="0">
                <a:latin typeface="Arial" panose="020B0604020202020204" pitchFamily="34" charset="0"/>
                <a:cs typeface="Arial" panose="020B0604020202020204" pitchFamily="34" charset="0"/>
              </a:rPr>
              <a:t>s to convert from 1 structure to another, exhaustive search would take 1.6 </a:t>
            </a:r>
            <a:r>
              <a:rPr lang="en-US" altLang="en-US" sz="2800" dirty="0">
                <a:latin typeface="Arial" panose="020B0604020202020204" pitchFamily="34" charset="0"/>
                <a:cs typeface="Arial" panose="020B0604020202020204" pitchFamily="34" charset="0"/>
                <a:sym typeface="Symbol" pitchFamily="2" charset="2"/>
              </a:rPr>
              <a:t></a:t>
            </a:r>
            <a:r>
              <a:rPr lang="en-US" altLang="en-US" sz="2800" dirty="0">
                <a:latin typeface="Arial" panose="020B0604020202020204" pitchFamily="34" charset="0"/>
                <a:cs typeface="Arial" panose="020B0604020202020204" pitchFamily="34" charset="0"/>
              </a:rPr>
              <a:t> 10</a:t>
            </a:r>
            <a:r>
              <a:rPr lang="en-US" altLang="en-US" sz="2800" baseline="30000" dirty="0">
                <a:latin typeface="Arial" panose="020B0604020202020204" pitchFamily="34" charset="0"/>
                <a:cs typeface="Arial" panose="020B0604020202020204" pitchFamily="34" charset="0"/>
              </a:rPr>
              <a:t>27</a:t>
            </a:r>
            <a:r>
              <a:rPr lang="en-US" altLang="en-US" sz="2800" dirty="0">
                <a:latin typeface="Arial" panose="020B0604020202020204" pitchFamily="34" charset="0"/>
                <a:cs typeface="Arial" panose="020B0604020202020204" pitchFamily="34" charset="0"/>
              </a:rPr>
              <a:t> years!</a:t>
            </a:r>
          </a:p>
          <a:p>
            <a:pPr eaLnBrk="1" hangingPunct="1">
              <a:lnSpc>
                <a:spcPct val="90000"/>
              </a:lnSpc>
              <a:spcBef>
                <a:spcPct val="0"/>
              </a:spcBef>
              <a:buFontTx/>
              <a:buNone/>
            </a:pPr>
            <a:endParaRPr lang="en-US" altLang="en-US" sz="2800" dirty="0">
              <a:latin typeface="Arial" panose="020B0604020202020204" pitchFamily="34" charset="0"/>
              <a:cs typeface="Arial" panose="020B0604020202020204" pitchFamily="34" charset="0"/>
            </a:endParaRPr>
          </a:p>
          <a:p>
            <a:pPr eaLnBrk="1" hangingPunct="1">
              <a:lnSpc>
                <a:spcPct val="90000"/>
              </a:lnSpc>
              <a:spcBef>
                <a:spcPct val="0"/>
              </a:spcBef>
              <a:buFontTx/>
              <a:buNone/>
            </a:pPr>
            <a:r>
              <a:rPr lang="en-US" altLang="en-US" sz="2800" dirty="0">
                <a:solidFill>
                  <a:srgbClr val="008000"/>
                </a:solidFill>
                <a:latin typeface="Arial" panose="020B0604020202020204" pitchFamily="34" charset="0"/>
                <a:cs typeface="Arial" panose="020B0604020202020204" pitchFamily="34" charset="0"/>
              </a:rPr>
              <a:t>But, proteins fold in millisecond even not in microsecond times </a:t>
            </a:r>
          </a:p>
          <a:p>
            <a:pPr eaLnBrk="1" hangingPunct="1">
              <a:lnSpc>
                <a:spcPct val="90000"/>
              </a:lnSpc>
              <a:spcBef>
                <a:spcPct val="0"/>
              </a:spcBef>
              <a:buFontTx/>
              <a:buNone/>
            </a:pPr>
            <a:endParaRPr lang="en-US" altLang="en-US" sz="2800" i="1" dirty="0">
              <a:solidFill>
                <a:srgbClr val="008000"/>
              </a:solidFill>
              <a:latin typeface="Arial" panose="020B0604020202020204" pitchFamily="34" charset="0"/>
              <a:cs typeface="Arial" panose="020B0604020202020204" pitchFamily="34" charset="0"/>
              <a:sym typeface="Wingdings" pitchFamily="2" charset="2"/>
            </a:endParaRPr>
          </a:p>
          <a:p>
            <a:pPr eaLnBrk="1" hangingPunct="1">
              <a:lnSpc>
                <a:spcPct val="90000"/>
              </a:lnSpc>
              <a:spcBef>
                <a:spcPct val="0"/>
              </a:spcBef>
              <a:buFontTx/>
              <a:buNone/>
            </a:pPr>
            <a:r>
              <a:rPr lang="en-US" altLang="en-US" sz="2800" i="1" dirty="0">
                <a:solidFill>
                  <a:srgbClr val="FF0000"/>
                </a:solidFill>
                <a:latin typeface="Arial" panose="020B0604020202020204" pitchFamily="34" charset="0"/>
                <a:cs typeface="Arial" panose="020B0604020202020204" pitchFamily="34" charset="0"/>
                <a:sym typeface="Wingdings" pitchFamily="2" charset="2"/>
              </a:rPr>
              <a:t> </a:t>
            </a:r>
            <a:r>
              <a:rPr lang="en-US" altLang="en-US" sz="2800" i="1" dirty="0">
                <a:solidFill>
                  <a:srgbClr val="FF0000"/>
                </a:solidFill>
                <a:latin typeface="Arial" panose="020B0604020202020204" pitchFamily="34" charset="0"/>
                <a:cs typeface="Arial" panose="020B0604020202020204" pitchFamily="34" charset="0"/>
              </a:rPr>
              <a:t>Folding must proceed by progressive stabilization of intermediates</a:t>
            </a:r>
          </a:p>
          <a:p>
            <a:pPr lvl="1" eaLnBrk="1" hangingPunct="1">
              <a:lnSpc>
                <a:spcPct val="90000"/>
              </a:lnSpc>
              <a:spcBef>
                <a:spcPct val="0"/>
              </a:spcBef>
              <a:buFontTx/>
              <a:buNone/>
            </a:pPr>
            <a:endParaRPr lang="en-US" altLang="en-US" dirty="0">
              <a:latin typeface="Arial" panose="020B0604020202020204" pitchFamily="34" charset="0"/>
              <a:cs typeface="Arial" panose="020B0604020202020204" pitchFamily="34" charset="0"/>
            </a:endParaRPr>
          </a:p>
          <a:p>
            <a:pPr lvl="1" eaLnBrk="1" hangingPunct="1">
              <a:lnSpc>
                <a:spcPct val="90000"/>
              </a:lnSpc>
              <a:spcBef>
                <a:spcPct val="0"/>
              </a:spcBef>
              <a:buFontTx/>
              <a:buNone/>
            </a:pPr>
            <a:r>
              <a:rPr lang="en-US" altLang="en-US" dirty="0">
                <a:latin typeface="Arial" panose="020B0604020202020204" pitchFamily="34" charset="0"/>
                <a:cs typeface="Arial" panose="020B0604020202020204" pitchFamily="34" charset="0"/>
              </a:rPr>
              <a:t>Molten globules (MG) – most secondary structure formed, but much less compact than </a:t>
            </a:r>
            <a:r>
              <a:rPr lang="ja-JP" altLang="en-US">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native</a:t>
            </a:r>
            <a:r>
              <a:rPr lang="ja-JP" altLang="en-US">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 conformation</a:t>
            </a:r>
          </a:p>
          <a:p>
            <a:pPr lvl="1" algn="ctr" eaLnBrk="1" hangingPunct="1">
              <a:lnSpc>
                <a:spcPct val="90000"/>
              </a:lnSpc>
              <a:spcBef>
                <a:spcPct val="0"/>
              </a:spcBef>
              <a:buFontTx/>
              <a:buNone/>
            </a:pPr>
            <a:r>
              <a:rPr lang="hr-HR" altLang="en-US" sz="2400" dirty="0">
                <a:latin typeface="Arial" panose="020B0604020202020204" pitchFamily="34" charset="0"/>
                <a:cs typeface="Arial" panose="020B0604020202020204" pitchFamily="34" charset="0"/>
              </a:rPr>
              <a:t>U ↔ MG ↔ N </a:t>
            </a:r>
            <a:endParaRPr lang="it-IT" altLang="en-US" sz="2400" dirty="0">
              <a:latin typeface="Arial" panose="020B0604020202020204" pitchFamily="34" charset="0"/>
              <a:cs typeface="Arial" panose="020B0604020202020204" pitchFamily="34" charset="0"/>
            </a:endParaRPr>
          </a:p>
          <a:p>
            <a:pPr lvl="1" eaLnBrk="1" hangingPunct="1">
              <a:lnSpc>
                <a:spcPct val="90000"/>
              </a:lnSpc>
              <a:spcBef>
                <a:spcPct val="0"/>
              </a:spcBef>
              <a:buFontTx/>
              <a:buNone/>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ZanCover1">
            <a:extLst>
              <a:ext uri="{FF2B5EF4-FFF2-40B4-BE49-F238E27FC236}">
                <a16:creationId xmlns:a16="http://schemas.microsoft.com/office/drawing/2014/main" id="{6935A4C5-B1A9-4E4F-B7F2-40B27BDB0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514" r="22913"/>
          <a:stretch>
            <a:fillRect/>
          </a:stretch>
        </p:blipFill>
        <p:spPr bwMode="auto">
          <a:xfrm>
            <a:off x="3983038" y="811213"/>
            <a:ext cx="5162550" cy="5983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2">
            <a:extLst>
              <a:ext uri="{FF2B5EF4-FFF2-40B4-BE49-F238E27FC236}">
                <a16:creationId xmlns:a16="http://schemas.microsoft.com/office/drawing/2014/main" id="{A1C05E03-C99E-C646-8413-1BAF25510A10}"/>
              </a:ext>
            </a:extLst>
          </p:cNvPr>
          <p:cNvSpPr txBox="1">
            <a:spLocks noChangeArrowheads="1"/>
          </p:cNvSpPr>
          <p:nvPr/>
        </p:nvSpPr>
        <p:spPr>
          <a:xfrm>
            <a:off x="381000" y="112713"/>
            <a:ext cx="8610600" cy="5334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dirty="0">
                <a:latin typeface="Arial"/>
                <a:cs typeface="Arial"/>
              </a:rPr>
              <a:t>Ipotesi termodinamica di</a:t>
            </a:r>
            <a:r>
              <a:rPr lang="it-IT" sz="2800" dirty="0">
                <a:solidFill>
                  <a:srgbClr val="FF0000"/>
                </a:solidFill>
                <a:latin typeface="Arial"/>
                <a:cs typeface="Arial"/>
              </a:rPr>
              <a:t> </a:t>
            </a:r>
            <a:r>
              <a:rPr lang="it-IT" sz="2800" b="1" dirty="0" err="1">
                <a:solidFill>
                  <a:srgbClr val="FF0000"/>
                </a:solidFill>
                <a:latin typeface="Arial"/>
                <a:cs typeface="Arial"/>
              </a:rPr>
              <a:t>Anfinsen</a:t>
            </a:r>
            <a:endParaRPr lang="it-IT" sz="2800" dirty="0">
              <a:latin typeface="Arial"/>
              <a:cs typeface="Arial"/>
            </a:endParaRPr>
          </a:p>
        </p:txBody>
      </p:sp>
      <p:sp>
        <p:nvSpPr>
          <p:cNvPr id="38915" name="Text Box 4">
            <a:extLst>
              <a:ext uri="{FF2B5EF4-FFF2-40B4-BE49-F238E27FC236}">
                <a16:creationId xmlns:a16="http://schemas.microsoft.com/office/drawing/2014/main" id="{0266A65A-FE09-844E-B0A5-692C7DB5A4ED}"/>
              </a:ext>
            </a:extLst>
          </p:cNvPr>
          <p:cNvSpPr txBox="1">
            <a:spLocks noChangeArrowheads="1"/>
          </p:cNvSpPr>
          <p:nvPr/>
        </p:nvSpPr>
        <p:spPr bwMode="auto">
          <a:xfrm>
            <a:off x="169863" y="1770063"/>
            <a:ext cx="4248150" cy="489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pPr>
            <a:r>
              <a:rPr lang="it-IT" altLang="en-US" sz="2400" dirty="0">
                <a:latin typeface="Arial" panose="020B0604020202020204" pitchFamily="34" charset="0"/>
                <a:cs typeface="Arial" panose="020B0604020202020204" pitchFamily="34" charset="0"/>
              </a:rPr>
              <a:t>L</a:t>
            </a:r>
            <a:r>
              <a:rPr lang="ja-JP" altLang="it-IT" sz="2400">
                <a:latin typeface="Arial" panose="020B0604020202020204" pitchFamily="34" charset="0"/>
                <a:cs typeface="Arial" panose="020B0604020202020204" pitchFamily="34" charset="0"/>
              </a:rPr>
              <a:t>’</a:t>
            </a:r>
            <a:r>
              <a:rPr lang="it-IT" altLang="ja-JP" sz="2400" dirty="0">
                <a:latin typeface="Arial" panose="020B0604020202020204" pitchFamily="34" charset="0"/>
                <a:cs typeface="Arial" panose="020B0604020202020204" pitchFamily="34" charset="0"/>
              </a:rPr>
              <a:t>informazione codificata nella sequenza amminoacidica di una proteina determina completamente la sua struttura nativa</a:t>
            </a:r>
          </a:p>
          <a:p>
            <a:pPr algn="just" eaLnBrk="1" hangingPunct="1">
              <a:spcBef>
                <a:spcPct val="0"/>
              </a:spcBef>
            </a:pPr>
            <a:endParaRPr lang="it-IT" altLang="en-US" sz="2400" dirty="0">
              <a:latin typeface="Arial" panose="020B0604020202020204" pitchFamily="34" charset="0"/>
              <a:cs typeface="Arial" panose="020B0604020202020204" pitchFamily="34" charset="0"/>
            </a:endParaRPr>
          </a:p>
          <a:p>
            <a:pPr algn="just" eaLnBrk="1" hangingPunct="1">
              <a:spcBef>
                <a:spcPct val="0"/>
              </a:spcBef>
            </a:pPr>
            <a:r>
              <a:rPr lang="it-IT" altLang="en-US" sz="2400" dirty="0">
                <a:latin typeface="Arial" panose="020B0604020202020204" pitchFamily="34" charset="0"/>
                <a:cs typeface="Arial" panose="020B0604020202020204" pitchFamily="34" charset="0"/>
              </a:rPr>
              <a:t>Lo stato nativo è il minimo assoluto dell’energia libera della proteina</a:t>
            </a:r>
          </a:p>
          <a:p>
            <a:pPr algn="just" eaLnBrk="1" hangingPunct="1">
              <a:spcBef>
                <a:spcPct val="0"/>
              </a:spcBef>
            </a:pPr>
            <a:endParaRPr lang="it-IT" altLang="en-US" sz="2400" dirty="0">
              <a:latin typeface="Arial" panose="020B0604020202020204" pitchFamily="34" charset="0"/>
              <a:cs typeface="Arial" panose="020B0604020202020204" pitchFamily="34" charset="0"/>
            </a:endParaRPr>
          </a:p>
          <a:p>
            <a:pPr algn="just" eaLnBrk="1" hangingPunct="1">
              <a:spcBef>
                <a:spcPct val="0"/>
              </a:spcBef>
              <a:buFontTx/>
              <a:buNone/>
            </a:pPr>
            <a:r>
              <a:rPr lang="hr-HR" altLang="en-US" sz="2400" dirty="0">
                <a:latin typeface="Arial" panose="020B0604020202020204" pitchFamily="34" charset="0"/>
                <a:cs typeface="Arial" panose="020B0604020202020204" pitchFamily="34" charset="0"/>
              </a:rPr>
              <a:t>    </a:t>
            </a:r>
            <a:endParaRPr lang="it-IT" altLang="en-US" sz="2400" dirty="0">
              <a:latin typeface="Arial" panose="020B0604020202020204" pitchFamily="34" charset="0"/>
              <a:cs typeface="Arial" panose="020B0604020202020204" pitchFamily="34" charset="0"/>
            </a:endParaRPr>
          </a:p>
          <a:p>
            <a:pPr algn="just" eaLnBrk="1" hangingPunct="1">
              <a:spcBef>
                <a:spcPct val="0"/>
              </a:spcBef>
            </a:pPr>
            <a:endParaRPr lang="it-IT"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a:extLst>
              <a:ext uri="{FF2B5EF4-FFF2-40B4-BE49-F238E27FC236}">
                <a16:creationId xmlns:a16="http://schemas.microsoft.com/office/drawing/2014/main" id="{5194A20B-C7A9-044E-BB99-EBAE3A75D105}"/>
              </a:ext>
            </a:extLst>
          </p:cNvPr>
          <p:cNvSpPr/>
          <p:nvPr/>
        </p:nvSpPr>
        <p:spPr>
          <a:xfrm>
            <a:off x="0" y="0"/>
            <a:ext cx="2370138" cy="68580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7" name="Rettangolo 16">
            <a:extLst>
              <a:ext uri="{FF2B5EF4-FFF2-40B4-BE49-F238E27FC236}">
                <a16:creationId xmlns:a16="http://schemas.microsoft.com/office/drawing/2014/main" id="{5E0A0D98-50A2-6141-A104-525344FCAB1D}"/>
              </a:ext>
            </a:extLst>
          </p:cNvPr>
          <p:cNvSpPr/>
          <p:nvPr/>
        </p:nvSpPr>
        <p:spPr>
          <a:xfrm>
            <a:off x="2370138" y="0"/>
            <a:ext cx="2932112" cy="6858000"/>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8" name="Rettangolo 17">
            <a:extLst>
              <a:ext uri="{FF2B5EF4-FFF2-40B4-BE49-F238E27FC236}">
                <a16:creationId xmlns:a16="http://schemas.microsoft.com/office/drawing/2014/main" id="{BF337A0B-308D-7F4C-BECE-BAD26219A197}"/>
              </a:ext>
            </a:extLst>
          </p:cNvPr>
          <p:cNvSpPr/>
          <p:nvPr/>
        </p:nvSpPr>
        <p:spPr>
          <a:xfrm>
            <a:off x="5302250" y="0"/>
            <a:ext cx="3841750" cy="685800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2053" name="Text Box 5">
            <a:extLst>
              <a:ext uri="{FF2B5EF4-FFF2-40B4-BE49-F238E27FC236}">
                <a16:creationId xmlns:a16="http://schemas.microsoft.com/office/drawing/2014/main" id="{7B97D629-5D7A-B74D-B206-3F2BB673BB52}"/>
              </a:ext>
            </a:extLst>
          </p:cNvPr>
          <p:cNvSpPr txBox="1">
            <a:spLocks noChangeArrowheads="1"/>
          </p:cNvSpPr>
          <p:nvPr/>
        </p:nvSpPr>
        <p:spPr bwMode="auto">
          <a:xfrm>
            <a:off x="88900" y="1722438"/>
            <a:ext cx="4679950" cy="5216525"/>
          </a:xfrm>
          <a:prstGeom prst="rect">
            <a:avLst/>
          </a:prstGeom>
          <a:noFill/>
          <a:ln>
            <a:noFill/>
          </a:ln>
          <a:effectLst/>
          <a:extLst/>
        </p:spPr>
        <p:txBody>
          <a:bodyPr>
            <a:spAutoFit/>
          </a:bodyPr>
          <a:lstStyle/>
          <a:p>
            <a:pPr eaLnBrk="1" fontAlgn="auto" hangingPunct="1">
              <a:spcBef>
                <a:spcPct val="50000"/>
              </a:spcBef>
              <a:spcAft>
                <a:spcPts val="0"/>
              </a:spcAft>
              <a:defRPr/>
            </a:pPr>
            <a:r>
              <a:rPr lang="it-IT" sz="2400" b="1" dirty="0">
                <a:latin typeface="Arial"/>
                <a:ea typeface="+mn-ea"/>
                <a:cs typeface="Arial"/>
              </a:rPr>
              <a:t>Primaria</a:t>
            </a:r>
          </a:p>
          <a:p>
            <a:pPr eaLnBrk="1" fontAlgn="auto" hangingPunct="1">
              <a:spcBef>
                <a:spcPct val="50000"/>
              </a:spcBef>
              <a:spcAft>
                <a:spcPts val="0"/>
              </a:spcAft>
              <a:defRPr/>
            </a:pPr>
            <a:endParaRPr lang="it-IT" sz="2400" b="1" dirty="0">
              <a:latin typeface="Arial"/>
              <a:ea typeface="+mn-ea"/>
              <a:cs typeface="Arial"/>
            </a:endParaRPr>
          </a:p>
          <a:p>
            <a:pPr eaLnBrk="1" fontAlgn="auto" hangingPunct="1">
              <a:spcBef>
                <a:spcPct val="50000"/>
              </a:spcBef>
              <a:spcAft>
                <a:spcPts val="0"/>
              </a:spcAft>
              <a:defRPr/>
            </a:pPr>
            <a:r>
              <a:rPr lang="it-IT" sz="2400" b="1" dirty="0">
                <a:solidFill>
                  <a:srgbClr val="0000FF"/>
                </a:solidFill>
                <a:latin typeface="Arial"/>
                <a:ea typeface="+mn-ea"/>
                <a:cs typeface="Arial"/>
              </a:rPr>
              <a:t>Secondaria</a:t>
            </a:r>
          </a:p>
          <a:p>
            <a:pPr eaLnBrk="1" fontAlgn="auto" hangingPunct="1">
              <a:spcBef>
                <a:spcPct val="50000"/>
              </a:spcBef>
              <a:spcAft>
                <a:spcPts val="0"/>
              </a:spcAft>
              <a:defRPr/>
            </a:pPr>
            <a:endParaRPr lang="it-IT" sz="2400" b="1" dirty="0">
              <a:latin typeface="Arial"/>
              <a:ea typeface="+mn-ea"/>
              <a:cs typeface="Arial"/>
            </a:endParaRPr>
          </a:p>
          <a:p>
            <a:pPr eaLnBrk="1" fontAlgn="auto" hangingPunct="1">
              <a:spcBef>
                <a:spcPct val="50000"/>
              </a:spcBef>
              <a:spcAft>
                <a:spcPts val="0"/>
              </a:spcAft>
              <a:defRPr/>
            </a:pPr>
            <a:endParaRPr lang="it-IT" sz="2400" b="1" dirty="0">
              <a:latin typeface="Arial"/>
              <a:ea typeface="+mn-ea"/>
              <a:cs typeface="Arial"/>
            </a:endParaRPr>
          </a:p>
          <a:p>
            <a:pPr eaLnBrk="1" fontAlgn="auto" hangingPunct="1">
              <a:spcBef>
                <a:spcPct val="50000"/>
              </a:spcBef>
              <a:spcAft>
                <a:spcPts val="0"/>
              </a:spcAft>
              <a:defRPr/>
            </a:pPr>
            <a:endParaRPr lang="it-IT" sz="1400" b="1" dirty="0">
              <a:latin typeface="Arial"/>
              <a:ea typeface="+mn-ea"/>
              <a:cs typeface="Arial"/>
            </a:endParaRPr>
          </a:p>
          <a:p>
            <a:pPr eaLnBrk="1" fontAlgn="auto" hangingPunct="1">
              <a:spcBef>
                <a:spcPct val="50000"/>
              </a:spcBef>
              <a:spcAft>
                <a:spcPts val="0"/>
              </a:spcAft>
              <a:defRPr/>
            </a:pPr>
            <a:r>
              <a:rPr lang="it-IT" sz="2400" b="1" dirty="0">
                <a:solidFill>
                  <a:srgbClr val="FF0000"/>
                </a:solidFill>
                <a:latin typeface="Arial"/>
                <a:ea typeface="+mn-ea"/>
                <a:cs typeface="Arial"/>
              </a:rPr>
              <a:t>Terziaria</a:t>
            </a:r>
          </a:p>
          <a:p>
            <a:pPr eaLnBrk="1" fontAlgn="auto" hangingPunct="1">
              <a:spcBef>
                <a:spcPct val="50000"/>
              </a:spcBef>
              <a:spcAft>
                <a:spcPts val="0"/>
              </a:spcAft>
              <a:defRPr/>
            </a:pPr>
            <a:endParaRPr lang="it-IT" sz="2400" b="1" dirty="0">
              <a:latin typeface="Arial"/>
              <a:ea typeface="+mn-ea"/>
              <a:cs typeface="Arial"/>
            </a:endParaRPr>
          </a:p>
          <a:p>
            <a:pPr eaLnBrk="1" fontAlgn="auto" hangingPunct="1">
              <a:spcBef>
                <a:spcPct val="50000"/>
              </a:spcBef>
              <a:spcAft>
                <a:spcPts val="0"/>
              </a:spcAft>
              <a:defRPr/>
            </a:pPr>
            <a:r>
              <a:rPr lang="it-IT" sz="2400" b="1" dirty="0">
                <a:latin typeface="Arial"/>
                <a:ea typeface="+mn-ea"/>
                <a:cs typeface="Arial"/>
              </a:rPr>
              <a:t>Quaternaria</a:t>
            </a:r>
          </a:p>
          <a:p>
            <a:pPr eaLnBrk="1" fontAlgn="auto" hangingPunct="1">
              <a:spcBef>
                <a:spcPct val="50000"/>
              </a:spcBef>
              <a:spcAft>
                <a:spcPts val="0"/>
              </a:spcAft>
              <a:defRPr/>
            </a:pPr>
            <a:endParaRPr lang="it-IT" sz="2400" b="1" dirty="0">
              <a:latin typeface="Arial"/>
              <a:ea typeface="+mn-ea"/>
              <a:cs typeface="Arial"/>
            </a:endParaRPr>
          </a:p>
        </p:txBody>
      </p:sp>
      <p:grpSp>
        <p:nvGrpSpPr>
          <p:cNvPr id="2064" name="Group 16">
            <a:extLst>
              <a:ext uri="{FF2B5EF4-FFF2-40B4-BE49-F238E27FC236}">
                <a16:creationId xmlns:a16="http://schemas.microsoft.com/office/drawing/2014/main" id="{CFBCDF0D-347B-3D41-9F0B-498423D26FB7}"/>
              </a:ext>
            </a:extLst>
          </p:cNvPr>
          <p:cNvGrpSpPr>
            <a:grpSpLocks/>
          </p:cNvGrpSpPr>
          <p:nvPr/>
        </p:nvGrpSpPr>
        <p:grpSpPr bwMode="auto">
          <a:xfrm>
            <a:off x="2573338" y="2674938"/>
            <a:ext cx="3001962" cy="3009900"/>
            <a:chOff x="1715" y="1608"/>
            <a:chExt cx="1891" cy="1896"/>
          </a:xfrm>
        </p:grpSpPr>
        <p:sp>
          <p:nvSpPr>
            <p:cNvPr id="2054" name="Text Box 6">
              <a:extLst>
                <a:ext uri="{FF2B5EF4-FFF2-40B4-BE49-F238E27FC236}">
                  <a16:creationId xmlns:a16="http://schemas.microsoft.com/office/drawing/2014/main" id="{05898CC3-5CCC-684C-9749-21AC210F4A4F}"/>
                </a:ext>
              </a:extLst>
            </p:cNvPr>
            <p:cNvSpPr txBox="1">
              <a:spLocks noChangeArrowheads="1"/>
            </p:cNvSpPr>
            <p:nvPr/>
          </p:nvSpPr>
          <p:spPr bwMode="auto">
            <a:xfrm>
              <a:off x="1792" y="1608"/>
              <a:ext cx="1814" cy="523"/>
            </a:xfrm>
            <a:prstGeom prst="rect">
              <a:avLst/>
            </a:prstGeom>
            <a:noFill/>
            <a:ln>
              <a:noFill/>
            </a:ln>
            <a:effectLst/>
            <a:extLst/>
          </p:spPr>
          <p:txBody>
            <a:bodyPr>
              <a:spAutoFit/>
            </a:bodyPr>
            <a:lstStyle/>
            <a:p>
              <a:pPr eaLnBrk="1" fontAlgn="auto" hangingPunct="1">
                <a:spcBef>
                  <a:spcPct val="50000"/>
                </a:spcBef>
                <a:spcAft>
                  <a:spcPts val="0"/>
                </a:spcAft>
                <a:defRPr/>
              </a:pPr>
              <a:r>
                <a:rPr lang="it-IT" sz="2400" b="1" dirty="0">
                  <a:solidFill>
                    <a:srgbClr val="0000FF"/>
                  </a:solidFill>
                  <a:latin typeface="Arial"/>
                  <a:ea typeface="+mn-ea"/>
                  <a:cs typeface="Arial"/>
                </a:rPr>
                <a:t>Dicroismo circolare</a:t>
              </a:r>
            </a:p>
          </p:txBody>
        </p:sp>
        <p:sp>
          <p:nvSpPr>
            <p:cNvPr id="2055" name="Text Box 7">
              <a:extLst>
                <a:ext uri="{FF2B5EF4-FFF2-40B4-BE49-F238E27FC236}">
                  <a16:creationId xmlns:a16="http://schemas.microsoft.com/office/drawing/2014/main" id="{AD517106-F7F6-9B4E-BE71-EE1971FE2848}"/>
                </a:ext>
              </a:extLst>
            </p:cNvPr>
            <p:cNvSpPr txBox="1">
              <a:spLocks noChangeArrowheads="1"/>
            </p:cNvSpPr>
            <p:nvPr/>
          </p:nvSpPr>
          <p:spPr bwMode="auto">
            <a:xfrm>
              <a:off x="1715" y="2632"/>
              <a:ext cx="1719" cy="872"/>
            </a:xfrm>
            <a:prstGeom prst="rect">
              <a:avLst/>
            </a:prstGeom>
            <a:noFill/>
            <a:ln>
              <a:noFill/>
            </a:ln>
            <a:effectLst/>
            <a:extLst/>
          </p:spPr>
          <p:txBody>
            <a:bodyPr>
              <a:spAutoFit/>
            </a:bodyPr>
            <a:lstStyle/>
            <a:p>
              <a:pPr eaLnBrk="1" fontAlgn="auto" hangingPunct="1">
                <a:spcBef>
                  <a:spcPct val="50000"/>
                </a:spcBef>
                <a:spcAft>
                  <a:spcPts val="0"/>
                </a:spcAft>
                <a:defRPr/>
              </a:pPr>
              <a:r>
                <a:rPr lang="it-IT" sz="2400" b="1" dirty="0">
                  <a:solidFill>
                    <a:srgbClr val="FF0000"/>
                  </a:solidFill>
                  <a:latin typeface="Arial"/>
                  <a:ea typeface="+mn-ea"/>
                  <a:cs typeface="Arial"/>
                </a:rPr>
                <a:t>Cristallografia ai RX</a:t>
              </a:r>
            </a:p>
            <a:p>
              <a:pPr eaLnBrk="1" fontAlgn="auto" hangingPunct="1">
                <a:spcBef>
                  <a:spcPct val="50000"/>
                </a:spcBef>
                <a:spcAft>
                  <a:spcPts val="0"/>
                </a:spcAft>
                <a:defRPr/>
              </a:pPr>
              <a:r>
                <a:rPr lang="it-IT" sz="2400" b="1" dirty="0">
                  <a:solidFill>
                    <a:srgbClr val="FF0000"/>
                  </a:solidFill>
                  <a:latin typeface="Arial"/>
                  <a:ea typeface="+mn-ea"/>
                  <a:cs typeface="Arial"/>
                </a:rPr>
                <a:t>NMR</a:t>
              </a:r>
            </a:p>
          </p:txBody>
        </p:sp>
      </p:grpSp>
      <p:grpSp>
        <p:nvGrpSpPr>
          <p:cNvPr id="2065" name="Group 17">
            <a:extLst>
              <a:ext uri="{FF2B5EF4-FFF2-40B4-BE49-F238E27FC236}">
                <a16:creationId xmlns:a16="http://schemas.microsoft.com/office/drawing/2014/main" id="{F4A2B553-412F-4B43-A6A6-BA2773FD10FA}"/>
              </a:ext>
            </a:extLst>
          </p:cNvPr>
          <p:cNvGrpSpPr>
            <a:grpSpLocks/>
          </p:cNvGrpSpPr>
          <p:nvPr/>
        </p:nvGrpSpPr>
        <p:grpSpPr bwMode="auto">
          <a:xfrm>
            <a:off x="5499100" y="2660650"/>
            <a:ext cx="3711575" cy="3065463"/>
            <a:chOff x="3445" y="1528"/>
            <a:chExt cx="2338" cy="1931"/>
          </a:xfrm>
        </p:grpSpPr>
        <p:sp>
          <p:nvSpPr>
            <p:cNvPr id="2059" name="Text Box 11">
              <a:extLst>
                <a:ext uri="{FF2B5EF4-FFF2-40B4-BE49-F238E27FC236}">
                  <a16:creationId xmlns:a16="http://schemas.microsoft.com/office/drawing/2014/main" id="{EDB5DAF4-B1E9-F94A-8B66-8DBEDA7A04E6}"/>
                </a:ext>
              </a:extLst>
            </p:cNvPr>
            <p:cNvSpPr txBox="1">
              <a:spLocks noChangeArrowheads="1"/>
            </p:cNvSpPr>
            <p:nvPr/>
          </p:nvSpPr>
          <p:spPr bwMode="auto">
            <a:xfrm>
              <a:off x="3445" y="1528"/>
              <a:ext cx="2232" cy="523"/>
            </a:xfrm>
            <a:prstGeom prst="rect">
              <a:avLst/>
            </a:prstGeom>
            <a:noFill/>
            <a:ln>
              <a:noFill/>
            </a:ln>
            <a:effectLst/>
            <a:extLst/>
          </p:spPr>
          <p:txBody>
            <a:bodyPr>
              <a:spAutoFit/>
            </a:bodyPr>
            <a:lstStyle/>
            <a:p>
              <a:pPr eaLnBrk="1" fontAlgn="auto" hangingPunct="1">
                <a:spcBef>
                  <a:spcPct val="50000"/>
                </a:spcBef>
                <a:spcAft>
                  <a:spcPts val="0"/>
                </a:spcAft>
                <a:defRPr/>
              </a:pPr>
              <a:r>
                <a:rPr lang="it-IT" sz="2400" b="1" dirty="0">
                  <a:solidFill>
                    <a:srgbClr val="0000FF"/>
                  </a:solidFill>
                  <a:latin typeface="Arial"/>
                  <a:ea typeface="+mn-ea"/>
                  <a:cs typeface="Arial"/>
                </a:rPr>
                <a:t>Metodi di predizione di struttura secondaria</a:t>
              </a:r>
            </a:p>
          </p:txBody>
        </p:sp>
        <p:sp>
          <p:nvSpPr>
            <p:cNvPr id="2060" name="Text Box 12">
              <a:extLst>
                <a:ext uri="{FF2B5EF4-FFF2-40B4-BE49-F238E27FC236}">
                  <a16:creationId xmlns:a16="http://schemas.microsoft.com/office/drawing/2014/main" id="{54425DEF-24EF-1B4F-823F-60F629B4223B}"/>
                </a:ext>
              </a:extLst>
            </p:cNvPr>
            <p:cNvSpPr txBox="1">
              <a:spLocks noChangeArrowheads="1"/>
            </p:cNvSpPr>
            <p:nvPr/>
          </p:nvSpPr>
          <p:spPr bwMode="auto">
            <a:xfrm>
              <a:off x="3445" y="2470"/>
              <a:ext cx="2338" cy="989"/>
            </a:xfrm>
            <a:prstGeom prst="rect">
              <a:avLst/>
            </a:prstGeom>
            <a:noFill/>
            <a:ln>
              <a:noFill/>
            </a:ln>
            <a:effectLst/>
            <a:extLst/>
          </p:spPr>
          <p:txBody>
            <a:bodyPr>
              <a:spAutoFit/>
            </a:bodyPr>
            <a:lstStyle/>
            <a:p>
              <a:pPr eaLnBrk="1" fontAlgn="auto" hangingPunct="1">
                <a:spcBef>
                  <a:spcPct val="50000"/>
                </a:spcBef>
                <a:spcAft>
                  <a:spcPts val="0"/>
                </a:spcAft>
                <a:defRPr/>
              </a:pPr>
              <a:r>
                <a:rPr lang="it-IT" sz="2400" b="1" dirty="0" err="1">
                  <a:solidFill>
                    <a:srgbClr val="FF0000"/>
                  </a:solidFill>
                  <a:latin typeface="Arial"/>
                  <a:ea typeface="+mn-ea"/>
                  <a:cs typeface="Arial"/>
                </a:rPr>
                <a:t>Homology</a:t>
              </a:r>
              <a:r>
                <a:rPr lang="it-IT" sz="2400" b="1" dirty="0">
                  <a:solidFill>
                    <a:srgbClr val="FF0000"/>
                  </a:solidFill>
                  <a:latin typeface="Arial"/>
                  <a:ea typeface="+mn-ea"/>
                  <a:cs typeface="Arial"/>
                </a:rPr>
                <a:t> </a:t>
              </a:r>
              <a:r>
                <a:rPr lang="it-IT" sz="2400" b="1" dirty="0" err="1">
                  <a:solidFill>
                    <a:srgbClr val="FF0000"/>
                  </a:solidFill>
                  <a:latin typeface="Arial"/>
                  <a:ea typeface="+mn-ea"/>
                  <a:cs typeface="Arial"/>
                </a:rPr>
                <a:t>Modelling</a:t>
              </a:r>
              <a:endParaRPr lang="it-IT" sz="2400" b="1" dirty="0">
                <a:solidFill>
                  <a:srgbClr val="FF0000"/>
                </a:solidFill>
                <a:latin typeface="Arial"/>
                <a:ea typeface="+mn-ea"/>
                <a:cs typeface="Arial"/>
              </a:endParaRPr>
            </a:p>
            <a:p>
              <a:pPr eaLnBrk="1" fontAlgn="auto" hangingPunct="1">
                <a:spcBef>
                  <a:spcPct val="50000"/>
                </a:spcBef>
                <a:spcAft>
                  <a:spcPts val="0"/>
                </a:spcAft>
                <a:defRPr/>
              </a:pPr>
              <a:r>
                <a:rPr lang="it-IT" sz="2400" b="1" dirty="0" err="1">
                  <a:solidFill>
                    <a:srgbClr val="FF0000"/>
                  </a:solidFill>
                  <a:latin typeface="Arial"/>
                  <a:ea typeface="+mn-ea"/>
                  <a:cs typeface="Arial"/>
                </a:rPr>
                <a:t>Fold</a:t>
              </a:r>
              <a:r>
                <a:rPr lang="it-IT" sz="2400" b="1" dirty="0">
                  <a:solidFill>
                    <a:srgbClr val="FF0000"/>
                  </a:solidFill>
                  <a:latin typeface="Arial"/>
                  <a:ea typeface="+mn-ea"/>
                  <a:cs typeface="Arial"/>
                </a:rPr>
                <a:t> </a:t>
              </a:r>
              <a:r>
                <a:rPr lang="it-IT" sz="2400" b="1" dirty="0" err="1">
                  <a:solidFill>
                    <a:srgbClr val="FF0000"/>
                  </a:solidFill>
                  <a:latin typeface="Arial"/>
                  <a:ea typeface="+mn-ea"/>
                  <a:cs typeface="Arial"/>
                </a:rPr>
                <a:t>Recognition</a:t>
              </a:r>
              <a:endParaRPr lang="it-IT" sz="2400" b="1" dirty="0">
                <a:solidFill>
                  <a:srgbClr val="FF0000"/>
                </a:solidFill>
                <a:latin typeface="Arial"/>
                <a:ea typeface="+mn-ea"/>
                <a:cs typeface="Arial"/>
              </a:endParaRPr>
            </a:p>
            <a:p>
              <a:pPr eaLnBrk="1" fontAlgn="auto" hangingPunct="1">
                <a:spcBef>
                  <a:spcPct val="50000"/>
                </a:spcBef>
                <a:spcAft>
                  <a:spcPts val="0"/>
                </a:spcAft>
                <a:defRPr/>
              </a:pPr>
              <a:r>
                <a:rPr lang="it-IT" sz="2400" b="1" dirty="0" err="1">
                  <a:solidFill>
                    <a:srgbClr val="FF0000"/>
                  </a:solidFill>
                  <a:latin typeface="Arial"/>
                  <a:ea typeface="+mn-ea"/>
                  <a:cs typeface="Arial"/>
                </a:rPr>
                <a:t>Folding</a:t>
              </a:r>
              <a:r>
                <a:rPr lang="it-IT" sz="2400" b="1" dirty="0">
                  <a:solidFill>
                    <a:srgbClr val="FF0000"/>
                  </a:solidFill>
                  <a:latin typeface="Arial"/>
                  <a:ea typeface="+mn-ea"/>
                  <a:cs typeface="Arial"/>
                </a:rPr>
                <a:t> ab-</a:t>
              </a:r>
              <a:r>
                <a:rPr lang="it-IT" sz="2400" b="1" dirty="0" err="1">
                  <a:solidFill>
                    <a:srgbClr val="FF0000"/>
                  </a:solidFill>
                  <a:latin typeface="Arial"/>
                  <a:ea typeface="+mn-ea"/>
                  <a:cs typeface="Arial"/>
                </a:rPr>
                <a:t>initio</a:t>
              </a:r>
              <a:endParaRPr lang="it-IT" sz="2400" b="1" dirty="0">
                <a:solidFill>
                  <a:srgbClr val="FF0000"/>
                </a:solidFill>
                <a:latin typeface="Arial"/>
                <a:ea typeface="+mn-ea"/>
                <a:cs typeface="Arial"/>
              </a:endParaRPr>
            </a:p>
          </p:txBody>
        </p:sp>
      </p:grpSp>
      <p:sp>
        <p:nvSpPr>
          <p:cNvPr id="40967" name="Rettangolo 1">
            <a:extLst>
              <a:ext uri="{FF2B5EF4-FFF2-40B4-BE49-F238E27FC236}">
                <a16:creationId xmlns:a16="http://schemas.microsoft.com/office/drawing/2014/main" id="{D39B4E8B-9E9A-EA4B-ACE0-32AE5C4BDED7}"/>
              </a:ext>
            </a:extLst>
          </p:cNvPr>
          <p:cNvSpPr>
            <a:spLocks noChangeArrowheads="1"/>
          </p:cNvSpPr>
          <p:nvPr/>
        </p:nvSpPr>
        <p:spPr bwMode="auto">
          <a:xfrm>
            <a:off x="88900" y="454025"/>
            <a:ext cx="90551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400" b="1">
                <a:latin typeface="Arial" panose="020B0604020202020204" pitchFamily="34" charset="0"/>
                <a:cs typeface="Arial" panose="020B0604020202020204" pitchFamily="34" charset="0"/>
              </a:rPr>
              <a:t>Struttura								Metodo </a:t>
            </a:r>
          </a:p>
          <a:p>
            <a:pPr eaLnBrk="1" hangingPunct="1">
              <a:spcBef>
                <a:spcPct val="50000"/>
              </a:spcBef>
              <a:buFontTx/>
              <a:buNone/>
            </a:pPr>
            <a:r>
              <a:rPr lang="it-IT" altLang="en-US" sz="2400" b="1">
                <a:latin typeface="Arial" panose="020B0604020202020204" pitchFamily="34" charset="0"/>
                <a:cs typeface="Arial" panose="020B0604020202020204" pitchFamily="34" charset="0"/>
              </a:rPr>
              <a:t>						sperimentale				computazionale</a:t>
            </a:r>
          </a:p>
          <a:p>
            <a:pPr eaLnBrk="1" hangingPunct="1">
              <a:spcBef>
                <a:spcPct val="50000"/>
              </a:spcBef>
              <a:buFontTx/>
              <a:buNone/>
            </a:pPr>
            <a:r>
              <a:rPr lang="it-IT" altLang="en-US" sz="2400" b="1">
                <a:latin typeface="Arial" panose="020B0604020202020204" pitchFamily="34" charset="0"/>
                <a:cs typeface="Arial" panose="020B0604020202020204" pitchFamily="34" charset="0"/>
              </a:rPr>
              <a:t>	</a:t>
            </a:r>
          </a:p>
        </p:txBody>
      </p:sp>
      <p:sp>
        <p:nvSpPr>
          <p:cNvPr id="19" name="Rettangolo 18">
            <a:extLst>
              <a:ext uri="{FF2B5EF4-FFF2-40B4-BE49-F238E27FC236}">
                <a16:creationId xmlns:a16="http://schemas.microsoft.com/office/drawing/2014/main" id="{C058B3D1-BDAA-F845-A3AB-5FD32EBB08C6}"/>
              </a:ext>
            </a:extLst>
          </p:cNvPr>
          <p:cNvSpPr/>
          <p:nvPr/>
        </p:nvSpPr>
        <p:spPr>
          <a:xfrm>
            <a:off x="0" y="0"/>
            <a:ext cx="9144000" cy="1631950"/>
          </a:xfrm>
          <a:prstGeom prst="rect">
            <a:avLst/>
          </a:prstGeom>
          <a:solidFill>
            <a:srgbClr val="FFFF00">
              <a:alpha val="1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20" name="Rettangolo 19">
            <a:extLst>
              <a:ext uri="{FF2B5EF4-FFF2-40B4-BE49-F238E27FC236}">
                <a16:creationId xmlns:a16="http://schemas.microsoft.com/office/drawing/2014/main" id="{6D219F1F-071C-B04A-83C4-A5520F8E4343}"/>
              </a:ext>
            </a:extLst>
          </p:cNvPr>
          <p:cNvSpPr/>
          <p:nvPr/>
        </p:nvSpPr>
        <p:spPr>
          <a:xfrm>
            <a:off x="0" y="2414588"/>
            <a:ext cx="9144000" cy="1631950"/>
          </a:xfrm>
          <a:prstGeom prst="rect">
            <a:avLst/>
          </a:prstGeom>
          <a:solidFill>
            <a:schemeClr val="bg1">
              <a:alpha val="1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21" name="Rettangolo 20">
            <a:extLst>
              <a:ext uri="{FF2B5EF4-FFF2-40B4-BE49-F238E27FC236}">
                <a16:creationId xmlns:a16="http://schemas.microsoft.com/office/drawing/2014/main" id="{0D03BD22-BE9F-6441-9741-3AE5A4CAD461}"/>
              </a:ext>
            </a:extLst>
          </p:cNvPr>
          <p:cNvSpPr/>
          <p:nvPr/>
        </p:nvSpPr>
        <p:spPr>
          <a:xfrm>
            <a:off x="0" y="4124325"/>
            <a:ext cx="9144000" cy="1631950"/>
          </a:xfrm>
          <a:prstGeom prst="rect">
            <a:avLst/>
          </a:prstGeom>
          <a:solidFill>
            <a:schemeClr val="accent6">
              <a:lumMod val="20000"/>
              <a:lumOff val="80000"/>
              <a:alpha val="1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64"/>
                                        </p:tgtEl>
                                        <p:attrNameLst>
                                          <p:attrName>style.visibility</p:attrName>
                                        </p:attrNameLst>
                                      </p:cBhvr>
                                      <p:to>
                                        <p:strVal val="visible"/>
                                      </p:to>
                                    </p:set>
                                    <p:animEffect transition="in" filter="fade">
                                      <p:cBhvr>
                                        <p:cTn id="7" dur="500"/>
                                        <p:tgtEl>
                                          <p:spTgt spid="20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65"/>
                                        </p:tgtEl>
                                        <p:attrNameLst>
                                          <p:attrName>style.visibility</p:attrName>
                                        </p:attrNameLst>
                                      </p:cBhvr>
                                      <p:to>
                                        <p:strVal val="visible"/>
                                      </p:to>
                                    </p:set>
                                    <p:animEffect transition="in" filter="fade">
                                      <p:cBhvr>
                                        <p:cTn id="12" dur="500"/>
                                        <p:tgtEl>
                                          <p:spTgt spid="2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263E43B2-9922-394D-8BEA-FFDFF771443E}"/>
              </a:ext>
            </a:extLst>
          </p:cNvPr>
          <p:cNvSpPr>
            <a:spLocks noChangeArrowheads="1"/>
          </p:cNvSpPr>
          <p:nvPr/>
        </p:nvSpPr>
        <p:spPr bwMode="auto">
          <a:xfrm>
            <a:off x="536575" y="2330450"/>
            <a:ext cx="8104188" cy="2017713"/>
          </a:xfrm>
          <a:prstGeom prst="rect">
            <a:avLst/>
          </a:prstGeom>
          <a:noFill/>
          <a:ln>
            <a:noFill/>
          </a:ln>
          <a:effectLst/>
          <a:extLst/>
        </p:spPr>
        <p:txBody>
          <a:bodyPr wrap="none" anchor="ctr">
            <a:spAutoFit/>
          </a:bodyPr>
          <a:lstStyle/>
          <a:p>
            <a:pPr algn="ctr" eaLnBrk="1" fontAlgn="auto" hangingPunct="1">
              <a:lnSpc>
                <a:spcPct val="115000"/>
              </a:lnSpc>
              <a:spcBef>
                <a:spcPts val="0"/>
              </a:spcBef>
              <a:spcAft>
                <a:spcPts val="0"/>
              </a:spcAft>
              <a:defRPr/>
            </a:pPr>
            <a:r>
              <a:rPr lang="it-IT" sz="5500" dirty="0">
                <a:solidFill>
                  <a:srgbClr val="3333FF"/>
                </a:solidFill>
                <a:latin typeface="Arial"/>
                <a:ea typeface="+mn-ea"/>
                <a:cs typeface="Times New Roman" charset="0"/>
              </a:rPr>
              <a:t>Metodi per la predizione </a:t>
            </a:r>
          </a:p>
          <a:p>
            <a:pPr algn="ctr" eaLnBrk="1" fontAlgn="auto" hangingPunct="1">
              <a:lnSpc>
                <a:spcPct val="115000"/>
              </a:lnSpc>
              <a:spcBef>
                <a:spcPts val="0"/>
              </a:spcBef>
              <a:spcAft>
                <a:spcPts val="0"/>
              </a:spcAft>
              <a:defRPr/>
            </a:pPr>
            <a:r>
              <a:rPr lang="it-IT" sz="5500" dirty="0">
                <a:solidFill>
                  <a:srgbClr val="3333FF"/>
                </a:solidFill>
                <a:latin typeface="Arial"/>
                <a:ea typeface="+mn-ea"/>
                <a:cs typeface="Times New Roman" charset="0"/>
              </a:rPr>
              <a:t>della struttura secondaria</a:t>
            </a:r>
            <a:endParaRPr lang="it-IT" sz="5500" dirty="0">
              <a:solidFill>
                <a:srgbClr val="3333FF"/>
              </a:solidFill>
              <a:latin typeface="Arial"/>
              <a:ea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5" name="Text Box 3">
            <a:extLst>
              <a:ext uri="{FF2B5EF4-FFF2-40B4-BE49-F238E27FC236}">
                <a16:creationId xmlns:a16="http://schemas.microsoft.com/office/drawing/2014/main" id="{05740647-6A8D-2445-841D-4568D8C56D93}"/>
              </a:ext>
            </a:extLst>
          </p:cNvPr>
          <p:cNvSpPr txBox="1">
            <a:spLocks noChangeArrowheads="1"/>
          </p:cNvSpPr>
          <p:nvPr/>
        </p:nvSpPr>
        <p:spPr bwMode="auto">
          <a:xfrm>
            <a:off x="304800" y="122238"/>
            <a:ext cx="8575675" cy="1200150"/>
          </a:xfrm>
          <a:prstGeom prst="rect">
            <a:avLst/>
          </a:prstGeom>
          <a:noFill/>
          <a:ln>
            <a:noFill/>
          </a:ln>
          <a:effectLst/>
          <a:extLst/>
        </p:spPr>
        <p:txBody>
          <a:bodyPr>
            <a:spAutoFit/>
          </a:bodyPr>
          <a:lstStyle/>
          <a:p>
            <a:pPr algn="ctr" eaLnBrk="1" fontAlgn="auto" hangingPunct="1">
              <a:spcBef>
                <a:spcPts val="0"/>
              </a:spcBef>
              <a:spcAft>
                <a:spcPts val="0"/>
              </a:spcAft>
              <a:defRPr/>
            </a:pPr>
            <a:r>
              <a:rPr lang="en-GB" sz="3600" dirty="0" err="1">
                <a:solidFill>
                  <a:srgbClr val="000090"/>
                </a:solidFill>
                <a:latin typeface="Arial"/>
                <a:ea typeface="+mn-ea"/>
                <a:cs typeface="Arial"/>
              </a:rPr>
              <a:t>Gli</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elementi</a:t>
            </a:r>
            <a:r>
              <a:rPr lang="en-GB" sz="3600" dirty="0">
                <a:solidFill>
                  <a:srgbClr val="000090"/>
                </a:solidFill>
                <a:latin typeface="Arial"/>
                <a:ea typeface="+mn-ea"/>
                <a:cs typeface="Arial"/>
              </a:rPr>
              <a:t> di </a:t>
            </a:r>
            <a:r>
              <a:rPr lang="en-GB" sz="3600" dirty="0" err="1">
                <a:solidFill>
                  <a:srgbClr val="000090"/>
                </a:solidFill>
                <a:latin typeface="Arial"/>
                <a:ea typeface="+mn-ea"/>
                <a:cs typeface="Arial"/>
              </a:rPr>
              <a:t>struttura</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secondaria</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delle</a:t>
            </a:r>
            <a:r>
              <a:rPr lang="en-GB" sz="3600" dirty="0">
                <a:solidFill>
                  <a:srgbClr val="000090"/>
                </a:solidFill>
                <a:latin typeface="Arial"/>
                <a:ea typeface="+mn-ea"/>
                <a:cs typeface="Arial"/>
              </a:rPr>
              <a:t> </a:t>
            </a:r>
            <a:r>
              <a:rPr lang="en-GB" sz="3600" dirty="0" err="1">
                <a:solidFill>
                  <a:srgbClr val="000090"/>
                </a:solidFill>
                <a:latin typeface="Arial"/>
                <a:ea typeface="+mn-ea"/>
                <a:cs typeface="Arial"/>
              </a:rPr>
              <a:t>proteine</a:t>
            </a:r>
            <a:endParaRPr lang="en-GB" sz="3600" dirty="0">
              <a:solidFill>
                <a:srgbClr val="000090"/>
              </a:solidFill>
              <a:latin typeface="Arial"/>
              <a:ea typeface="+mn-ea"/>
              <a:cs typeface="Arial"/>
            </a:endParaRPr>
          </a:p>
        </p:txBody>
      </p:sp>
      <p:grpSp>
        <p:nvGrpSpPr>
          <p:cNvPr id="43010" name="Group 4">
            <a:extLst>
              <a:ext uri="{FF2B5EF4-FFF2-40B4-BE49-F238E27FC236}">
                <a16:creationId xmlns:a16="http://schemas.microsoft.com/office/drawing/2014/main" id="{E9D0DFA6-1DAB-5042-82A6-01B87160194C}"/>
              </a:ext>
            </a:extLst>
          </p:cNvPr>
          <p:cNvGrpSpPr>
            <a:grpSpLocks/>
          </p:cNvGrpSpPr>
          <p:nvPr/>
        </p:nvGrpSpPr>
        <p:grpSpPr bwMode="auto">
          <a:xfrm>
            <a:off x="2438400" y="3486150"/>
            <a:ext cx="3733800" cy="3276600"/>
            <a:chOff x="1776" y="1872"/>
            <a:chExt cx="2160" cy="2160"/>
          </a:xfrm>
        </p:grpSpPr>
        <p:grpSp>
          <p:nvGrpSpPr>
            <p:cNvPr id="43019" name="Group 5">
              <a:extLst>
                <a:ext uri="{FF2B5EF4-FFF2-40B4-BE49-F238E27FC236}">
                  <a16:creationId xmlns:a16="http://schemas.microsoft.com/office/drawing/2014/main" id="{6EC5604C-40C8-6747-86F2-D7EA169FF027}"/>
                </a:ext>
              </a:extLst>
            </p:cNvPr>
            <p:cNvGrpSpPr>
              <a:grpSpLocks/>
            </p:cNvGrpSpPr>
            <p:nvPr/>
          </p:nvGrpSpPr>
          <p:grpSpPr bwMode="auto">
            <a:xfrm>
              <a:off x="1776" y="1872"/>
              <a:ext cx="2160" cy="1885"/>
              <a:chOff x="1392" y="2280"/>
              <a:chExt cx="2333" cy="2080"/>
            </a:xfrm>
          </p:grpSpPr>
          <p:pic>
            <p:nvPicPr>
              <p:cNvPr id="43022" name="Picture 6">
                <a:extLst>
                  <a:ext uri="{FF2B5EF4-FFF2-40B4-BE49-F238E27FC236}">
                    <a16:creationId xmlns:a16="http://schemas.microsoft.com/office/drawing/2014/main" id="{A42F7199-54D2-DB4A-BDD1-7A8FA3D66922}"/>
                  </a:ext>
                </a:extLst>
              </p:cNvPr>
              <p:cNvPicPr>
                <a:picLocks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1070" b="8180"/>
              <a:stretch>
                <a:fillRect/>
              </a:stretch>
            </p:blipFill>
            <p:spPr bwMode="auto">
              <a:xfrm>
                <a:off x="1392" y="2280"/>
                <a:ext cx="2333" cy="2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9" name="Rectangle 7">
                <a:extLst>
                  <a:ext uri="{FF2B5EF4-FFF2-40B4-BE49-F238E27FC236}">
                    <a16:creationId xmlns:a16="http://schemas.microsoft.com/office/drawing/2014/main" id="{21EA9C2E-F2B2-8147-8132-AB4068EF8E7E}"/>
                  </a:ext>
                </a:extLst>
              </p:cNvPr>
              <p:cNvSpPr>
                <a:spLocks noChangeArrowheads="1"/>
              </p:cNvSpPr>
              <p:nvPr/>
            </p:nvSpPr>
            <p:spPr bwMode="auto">
              <a:xfrm>
                <a:off x="2307" y="4071"/>
                <a:ext cx="230" cy="289"/>
              </a:xfrm>
              <a:prstGeom prst="rect">
                <a:avLst/>
              </a:prstGeom>
              <a:noFill/>
              <a:ln>
                <a:noFill/>
              </a:ln>
              <a:effectLst/>
              <a:extLst/>
            </p:spPr>
            <p:txBody>
              <a:bodyPr wrap="none" lIns="92075" tIns="46038" rIns="92075" bIns="46038">
                <a:spAutoFit/>
              </a:bodyPr>
              <a:lstStyle/>
              <a:p>
                <a:pPr eaLnBrk="1" fontAlgn="auto" hangingPunct="1">
                  <a:spcBef>
                    <a:spcPts val="0"/>
                  </a:spcBef>
                  <a:spcAft>
                    <a:spcPts val="0"/>
                  </a:spcAft>
                  <a:defRPr/>
                </a:pPr>
                <a:r>
                  <a:rPr lang="en-GB" sz="2000" b="1">
                    <a:latin typeface="+mn-lt"/>
                    <a:ea typeface="+mn-ea"/>
                  </a:rPr>
                  <a:t>C</a:t>
                </a:r>
              </a:p>
            </p:txBody>
          </p:sp>
          <p:sp>
            <p:nvSpPr>
              <p:cNvPr id="279560" name="Rectangle 8">
                <a:extLst>
                  <a:ext uri="{FF2B5EF4-FFF2-40B4-BE49-F238E27FC236}">
                    <a16:creationId xmlns:a16="http://schemas.microsoft.com/office/drawing/2014/main" id="{F67AAB65-F51D-3E4F-9BC0-F422E7283816}"/>
                  </a:ext>
                </a:extLst>
              </p:cNvPr>
              <p:cNvSpPr>
                <a:spLocks noChangeArrowheads="1"/>
              </p:cNvSpPr>
              <p:nvPr/>
            </p:nvSpPr>
            <p:spPr bwMode="auto">
              <a:xfrm rot="-103289">
                <a:off x="1824" y="3357"/>
                <a:ext cx="224" cy="289"/>
              </a:xfrm>
              <a:prstGeom prst="rect">
                <a:avLst/>
              </a:prstGeom>
              <a:noFill/>
              <a:ln>
                <a:noFill/>
              </a:ln>
              <a:effectLst/>
              <a:extLst/>
            </p:spPr>
            <p:txBody>
              <a:bodyPr wrap="none" lIns="92075" tIns="46038" rIns="92075" bIns="46038">
                <a:spAutoFit/>
              </a:bodyPr>
              <a:lstStyle/>
              <a:p>
                <a:pPr eaLnBrk="1" fontAlgn="auto" hangingPunct="1">
                  <a:spcBef>
                    <a:spcPts val="0"/>
                  </a:spcBef>
                  <a:spcAft>
                    <a:spcPts val="0"/>
                  </a:spcAft>
                  <a:defRPr/>
                </a:pPr>
                <a:r>
                  <a:rPr lang="en-GB" sz="2000" b="1">
                    <a:latin typeface="+mn-lt"/>
                    <a:ea typeface="+mn-ea"/>
                  </a:rPr>
                  <a:t>N</a:t>
                </a:r>
              </a:p>
            </p:txBody>
          </p:sp>
        </p:grpSp>
        <p:sp>
          <p:nvSpPr>
            <p:cNvPr id="279561" name="Oval 9">
              <a:extLst>
                <a:ext uri="{FF2B5EF4-FFF2-40B4-BE49-F238E27FC236}">
                  <a16:creationId xmlns:a16="http://schemas.microsoft.com/office/drawing/2014/main" id="{9F0C8A80-B7EB-A24A-8CC1-F4BA7BA9EC32}"/>
                </a:ext>
              </a:extLst>
            </p:cNvPr>
            <p:cNvSpPr>
              <a:spLocks noChangeArrowheads="1"/>
            </p:cNvSpPr>
            <p:nvPr/>
          </p:nvSpPr>
          <p:spPr bwMode="auto">
            <a:xfrm rot="1371827">
              <a:off x="3120" y="2112"/>
              <a:ext cx="720" cy="1920"/>
            </a:xfrm>
            <a:prstGeom prst="ellipse">
              <a:avLst/>
            </a:prstGeom>
            <a:noFill/>
            <a:ln w="9525">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2" name="Oval 10">
              <a:extLst>
                <a:ext uri="{FF2B5EF4-FFF2-40B4-BE49-F238E27FC236}">
                  <a16:creationId xmlns:a16="http://schemas.microsoft.com/office/drawing/2014/main" id="{47E0ABA1-51CB-0E41-86FC-CF7C2F8D3923}"/>
                </a:ext>
              </a:extLst>
            </p:cNvPr>
            <p:cNvSpPr>
              <a:spLocks noChangeArrowheads="1"/>
            </p:cNvSpPr>
            <p:nvPr/>
          </p:nvSpPr>
          <p:spPr bwMode="auto">
            <a:xfrm rot="1260880">
              <a:off x="1920" y="2448"/>
              <a:ext cx="1152" cy="480"/>
            </a:xfrm>
            <a:prstGeom prst="ellipse">
              <a:avLst/>
            </a:prstGeom>
            <a:noFill/>
            <a:ln w="9525">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grpSp>
      <p:pic>
        <p:nvPicPr>
          <p:cNvPr id="43011" name="Picture 11" descr="C:\gigi\Mestre2000\elica.BMP">
            <a:extLst>
              <a:ext uri="{FF2B5EF4-FFF2-40B4-BE49-F238E27FC236}">
                <a16:creationId xmlns:a16="http://schemas.microsoft.com/office/drawing/2014/main" id="{6913E365-F68B-314E-9525-500027032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58" r="19429"/>
          <a:stretch>
            <a:fillRect/>
          </a:stretch>
        </p:blipFill>
        <p:spPr bwMode="auto">
          <a:xfrm>
            <a:off x="6553200" y="2419350"/>
            <a:ext cx="2209800" cy="444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2" name="Picture 12" descr="C:\gigi\Mestre2000\sheet.BMP">
            <a:extLst>
              <a:ext uri="{FF2B5EF4-FFF2-40B4-BE49-F238E27FC236}">
                <a16:creationId xmlns:a16="http://schemas.microsoft.com/office/drawing/2014/main" id="{CD5C8792-5994-054B-9A60-0A3CCE8F8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095" r="23810"/>
          <a:stretch>
            <a:fillRect/>
          </a:stretch>
        </p:blipFill>
        <p:spPr bwMode="auto">
          <a:xfrm>
            <a:off x="304800" y="2266950"/>
            <a:ext cx="1828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65" name="Line 13">
            <a:extLst>
              <a:ext uri="{FF2B5EF4-FFF2-40B4-BE49-F238E27FC236}">
                <a16:creationId xmlns:a16="http://schemas.microsoft.com/office/drawing/2014/main" id="{D2B99EBA-782C-D740-BF11-E19E07C5A970}"/>
              </a:ext>
            </a:extLst>
          </p:cNvPr>
          <p:cNvSpPr>
            <a:spLocks noChangeShapeType="1"/>
          </p:cNvSpPr>
          <p:nvPr/>
        </p:nvSpPr>
        <p:spPr bwMode="auto">
          <a:xfrm flipV="1">
            <a:off x="6019800" y="3562350"/>
            <a:ext cx="533400" cy="457200"/>
          </a:xfrm>
          <a:prstGeom prst="line">
            <a:avLst/>
          </a:prstGeom>
          <a:noFill/>
          <a:ln w="9525">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6" name="Line 14">
            <a:extLst>
              <a:ext uri="{FF2B5EF4-FFF2-40B4-BE49-F238E27FC236}">
                <a16:creationId xmlns:a16="http://schemas.microsoft.com/office/drawing/2014/main" id="{3049B8D1-079F-6943-A750-0C6BFD4E1D03}"/>
              </a:ext>
            </a:extLst>
          </p:cNvPr>
          <p:cNvSpPr>
            <a:spLocks noChangeShapeType="1"/>
          </p:cNvSpPr>
          <p:nvPr/>
        </p:nvSpPr>
        <p:spPr bwMode="auto">
          <a:xfrm flipH="1" flipV="1">
            <a:off x="1524000" y="3638550"/>
            <a:ext cx="1295400" cy="685800"/>
          </a:xfrm>
          <a:prstGeom prst="line">
            <a:avLst/>
          </a:prstGeom>
          <a:noFill/>
          <a:ln w="9525">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8" name="Text Box 16">
            <a:extLst>
              <a:ext uri="{FF2B5EF4-FFF2-40B4-BE49-F238E27FC236}">
                <a16:creationId xmlns:a16="http://schemas.microsoft.com/office/drawing/2014/main" id="{A942DEC8-2C1F-934F-9680-1B6A68B66825}"/>
              </a:ext>
            </a:extLst>
          </p:cNvPr>
          <p:cNvSpPr txBox="1">
            <a:spLocks noChangeArrowheads="1"/>
          </p:cNvSpPr>
          <p:nvPr/>
        </p:nvSpPr>
        <p:spPr bwMode="auto">
          <a:xfrm>
            <a:off x="5867400" y="3062288"/>
            <a:ext cx="957263" cy="368300"/>
          </a:xfrm>
          <a:prstGeom prst="rect">
            <a:avLst/>
          </a:prstGeom>
          <a:noFill/>
          <a:ln>
            <a:noFill/>
          </a:ln>
          <a:effectLst/>
          <a:extLst/>
        </p:spPr>
        <p:txBody>
          <a:bodyPr wrap="none">
            <a:spAutoFit/>
          </a:bodyPr>
          <a:lstStyle/>
          <a:p>
            <a:pPr eaLnBrk="1" fontAlgn="auto" hangingPunct="1">
              <a:spcBef>
                <a:spcPts val="0"/>
              </a:spcBef>
              <a:spcAft>
                <a:spcPts val="0"/>
              </a:spcAft>
              <a:defRPr/>
            </a:pPr>
            <a:r>
              <a:rPr lang="en-GB" i="1" dirty="0">
                <a:latin typeface="Symbol" charset="0"/>
                <a:ea typeface="+mn-ea"/>
              </a:rPr>
              <a:t>a </a:t>
            </a:r>
            <a:r>
              <a:rPr lang="en-GB" i="1" dirty="0">
                <a:latin typeface="+mn-lt"/>
                <a:ea typeface="+mn-ea"/>
              </a:rPr>
              <a:t>-</a:t>
            </a:r>
            <a:r>
              <a:rPr lang="en-GB" i="1" dirty="0" err="1">
                <a:latin typeface="+mn-lt"/>
                <a:ea typeface="+mn-ea"/>
              </a:rPr>
              <a:t>Elica</a:t>
            </a:r>
            <a:endParaRPr lang="en-GB" i="1" dirty="0">
              <a:latin typeface="+mn-lt"/>
              <a:ea typeface="+mn-ea"/>
            </a:endParaRPr>
          </a:p>
        </p:txBody>
      </p:sp>
      <p:pic>
        <p:nvPicPr>
          <p:cNvPr id="43016" name="Immagine 1">
            <a:extLst>
              <a:ext uri="{FF2B5EF4-FFF2-40B4-BE49-F238E27FC236}">
                <a16:creationId xmlns:a16="http://schemas.microsoft.com/office/drawing/2014/main" id="{FD30C823-9CBC-464D-AFB5-7DE1759D6F5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0238" y="1498600"/>
            <a:ext cx="2098675"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67" name="Text Box 15">
            <a:extLst>
              <a:ext uri="{FF2B5EF4-FFF2-40B4-BE49-F238E27FC236}">
                <a16:creationId xmlns:a16="http://schemas.microsoft.com/office/drawing/2014/main" id="{4EACA9BC-B89F-C544-97F7-F16EB27AC019}"/>
              </a:ext>
            </a:extLst>
          </p:cNvPr>
          <p:cNvSpPr txBox="1">
            <a:spLocks noChangeArrowheads="1"/>
          </p:cNvSpPr>
          <p:nvPr/>
        </p:nvSpPr>
        <p:spPr bwMode="auto">
          <a:xfrm>
            <a:off x="5029200" y="1711325"/>
            <a:ext cx="1676400" cy="368300"/>
          </a:xfrm>
          <a:prstGeom prst="rect">
            <a:avLst/>
          </a:prstGeom>
          <a:noFill/>
          <a:ln>
            <a:noFill/>
          </a:ln>
          <a:effectLst/>
          <a:extLst/>
        </p:spPr>
        <p:txBody>
          <a:bodyPr>
            <a:spAutoFit/>
          </a:bodyPr>
          <a:lstStyle/>
          <a:p>
            <a:pPr eaLnBrk="1" fontAlgn="auto" hangingPunct="1">
              <a:spcBef>
                <a:spcPts val="0"/>
              </a:spcBef>
              <a:spcAft>
                <a:spcPts val="0"/>
              </a:spcAft>
              <a:defRPr/>
            </a:pPr>
            <a:r>
              <a:rPr lang="en-GB" i="1" dirty="0">
                <a:latin typeface="Symbol" charset="0"/>
                <a:ea typeface="+mn-ea"/>
              </a:rPr>
              <a:t>b-</a:t>
            </a:r>
            <a:r>
              <a:rPr lang="en-GB" i="1" dirty="0">
                <a:latin typeface="+mn-lt"/>
                <a:ea typeface="+mn-ea"/>
              </a:rPr>
              <a:t>Turn</a:t>
            </a:r>
          </a:p>
        </p:txBody>
      </p:sp>
      <p:sp>
        <p:nvSpPr>
          <p:cNvPr id="18" name="Text Box 15">
            <a:extLst>
              <a:ext uri="{FF2B5EF4-FFF2-40B4-BE49-F238E27FC236}">
                <a16:creationId xmlns:a16="http://schemas.microsoft.com/office/drawing/2014/main" id="{D43C2C94-062F-724D-9AC8-545D503A950E}"/>
              </a:ext>
            </a:extLst>
          </p:cNvPr>
          <p:cNvSpPr txBox="1">
            <a:spLocks noChangeArrowheads="1"/>
          </p:cNvSpPr>
          <p:nvPr/>
        </p:nvSpPr>
        <p:spPr bwMode="auto">
          <a:xfrm>
            <a:off x="1470025" y="3049588"/>
            <a:ext cx="1676400" cy="457200"/>
          </a:xfrm>
          <a:prstGeom prst="rect">
            <a:avLst/>
          </a:prstGeom>
          <a:noFill/>
          <a:ln>
            <a:noFill/>
          </a:ln>
          <a:effectLst/>
          <a:extLst/>
        </p:spPr>
        <p:txBody>
          <a:bodyPr>
            <a:spAutoFit/>
          </a:bodyPr>
          <a:lstStyle/>
          <a:p>
            <a:pPr eaLnBrk="1" fontAlgn="auto" hangingPunct="1">
              <a:spcBef>
                <a:spcPts val="0"/>
              </a:spcBef>
              <a:spcAft>
                <a:spcPts val="0"/>
              </a:spcAft>
              <a:defRPr/>
            </a:pPr>
            <a:r>
              <a:rPr lang="en-GB" i="1" dirty="0" err="1">
                <a:latin typeface="+mn-lt"/>
                <a:ea typeface="+mn-ea"/>
              </a:rPr>
              <a:t>Foglietto</a:t>
            </a:r>
            <a:r>
              <a:rPr lang="en-GB" i="1" dirty="0">
                <a:latin typeface="Symbol" charset="0"/>
                <a:ea typeface="+mn-ea"/>
              </a:rPr>
              <a:t> b</a:t>
            </a:r>
            <a:endParaRPr lang="en-GB" i="1" dirty="0">
              <a:latin typeface="+mn-lt"/>
              <a:ea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ext Box 4">
            <a:extLst>
              <a:ext uri="{FF2B5EF4-FFF2-40B4-BE49-F238E27FC236}">
                <a16:creationId xmlns:a16="http://schemas.microsoft.com/office/drawing/2014/main" id="{30EC4883-2F48-1F46-9D37-FFF58DE8FA6B}"/>
              </a:ext>
            </a:extLst>
          </p:cNvPr>
          <p:cNvSpPr txBox="1">
            <a:spLocks noChangeArrowheads="1"/>
          </p:cNvSpPr>
          <p:nvPr/>
        </p:nvSpPr>
        <p:spPr bwMode="auto">
          <a:xfrm>
            <a:off x="542925" y="3848100"/>
            <a:ext cx="7891463" cy="2786063"/>
          </a:xfrm>
          <a:prstGeom prst="rect">
            <a:avLst/>
          </a:prstGeom>
          <a:solidFill>
            <a:schemeClr val="tx2">
              <a:lumMod val="20000"/>
              <a:lumOff val="80000"/>
            </a:schemeClr>
          </a:solidFill>
          <a:ln>
            <a:noFill/>
          </a:ln>
          <a:effectLst/>
        </p:spPr>
        <p:txBody>
          <a:bodyPr>
            <a:spAutoFit/>
          </a:bodyPr>
          <a:lstStyle>
            <a:lvl1pPr marL="280035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buFont typeface="Symbol" pitchFamily="2" charset="2"/>
              <a:buChar char="f"/>
              <a:defRPr/>
            </a:pPr>
            <a:endParaRPr lang="it-IT" altLang="en-US" sz="1800">
              <a:latin typeface="Arial" panose="020B0604020202020204" pitchFamily="34" charset="0"/>
              <a:cs typeface="Arial" panose="020B0604020202020204" pitchFamily="34" charset="0"/>
              <a:sym typeface="Symbol" pitchFamily="2" charset="2"/>
            </a:endParaRPr>
          </a:p>
          <a:p>
            <a:pPr algn="r" eaLnBrk="1" hangingPunct="1">
              <a:buFont typeface="Symbol" pitchFamily="2" charset="2"/>
              <a:buChar char="f"/>
              <a:defRPr/>
            </a:pPr>
            <a:r>
              <a:rPr lang="it-IT" altLang="en-US" sz="2800">
                <a:latin typeface="Arial" panose="020B0604020202020204" pitchFamily="34" charset="0"/>
                <a:cs typeface="Arial" panose="020B0604020202020204" pitchFamily="34" charset="0"/>
                <a:sym typeface="Symbol" pitchFamily="2" charset="2"/>
              </a:rPr>
              <a:t> e  sono di 180°</a:t>
            </a:r>
            <a:endParaRPr lang="it-IT" altLang="en-US" sz="2800">
              <a:latin typeface="Arial" panose="020B0604020202020204" pitchFamily="34" charset="0"/>
              <a:cs typeface="Arial" panose="020B0604020202020204" pitchFamily="34" charset="0"/>
              <a:sym typeface="Wingdings" pitchFamily="2" charset="2"/>
            </a:endParaRPr>
          </a:p>
          <a:p>
            <a:pPr algn="r" eaLnBrk="1" hangingPunct="1">
              <a:defRPr/>
            </a:pPr>
            <a:r>
              <a:rPr lang="it-IT" altLang="en-US" sz="2800">
                <a:latin typeface="Arial" panose="020B0604020202020204" pitchFamily="34" charset="0"/>
                <a:cs typeface="Arial" panose="020B0604020202020204" pitchFamily="34" charset="0"/>
                <a:sym typeface="Symbol" pitchFamily="2" charset="2"/>
              </a:rPr>
              <a:t>quando il polipeptide è nella conformazione (proibita) in cui i gruppi peptidici sono sullo stesso piano</a:t>
            </a:r>
            <a:endParaRPr lang="it-IT" altLang="en-US" sz="1700">
              <a:latin typeface="Arial" panose="020B0604020202020204" pitchFamily="34" charset="0"/>
              <a:cs typeface="Arial" panose="020B0604020202020204" pitchFamily="34" charset="0"/>
              <a:sym typeface="Symbol" pitchFamily="2" charset="2"/>
            </a:endParaRPr>
          </a:p>
          <a:p>
            <a:pPr algn="r" eaLnBrk="1" hangingPunct="1">
              <a:buFont typeface="Symbol" pitchFamily="2" charset="2"/>
              <a:buChar char="f"/>
              <a:defRPr/>
            </a:pPr>
            <a:endParaRPr lang="it-IT" altLang="en-US" sz="1700">
              <a:latin typeface="Arial" panose="020B0604020202020204" pitchFamily="34" charset="0"/>
              <a:cs typeface="Arial" panose="020B0604020202020204" pitchFamily="34" charset="0"/>
              <a:sym typeface="Symbol" pitchFamily="2" charset="2"/>
            </a:endParaRPr>
          </a:p>
        </p:txBody>
      </p:sp>
      <p:sp>
        <p:nvSpPr>
          <p:cNvPr id="44034" name="Rectangle 8">
            <a:extLst>
              <a:ext uri="{FF2B5EF4-FFF2-40B4-BE49-F238E27FC236}">
                <a16:creationId xmlns:a16="http://schemas.microsoft.com/office/drawing/2014/main" id="{FC72DAA6-D268-1E46-8619-FA828435CC20}"/>
              </a:ext>
            </a:extLst>
          </p:cNvPr>
          <p:cNvSpPr>
            <a:spLocks noChangeArrowheads="1"/>
          </p:cNvSpPr>
          <p:nvPr/>
        </p:nvSpPr>
        <p:spPr bwMode="auto">
          <a:xfrm>
            <a:off x="139700" y="25400"/>
            <a:ext cx="8994775"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pPr>
            <a:r>
              <a:rPr lang="en-US" altLang="en-US" sz="2400">
                <a:solidFill>
                  <a:srgbClr val="000000"/>
                </a:solidFill>
                <a:latin typeface="Arial" panose="020B0604020202020204" pitchFamily="34" charset="0"/>
                <a:cs typeface="Arial" panose="020B0604020202020204" pitchFamily="34" charset="0"/>
              </a:rPr>
              <a:t>Il legame peptidico è rigido e planare</a:t>
            </a:r>
          </a:p>
          <a:p>
            <a:pPr>
              <a:spcBef>
                <a:spcPct val="0"/>
              </a:spcBef>
            </a:pPr>
            <a:r>
              <a:rPr lang="en-US" altLang="en-US" sz="2400">
                <a:solidFill>
                  <a:srgbClr val="000000"/>
                </a:solidFill>
                <a:latin typeface="Arial" panose="020B0604020202020204" pitchFamily="34" charset="0"/>
                <a:cs typeface="Arial" panose="020B0604020202020204" pitchFamily="34" charset="0"/>
              </a:rPr>
              <a:t>La conformazione del backbone viene definita da due angoli diedri dei residui amminoacidici: </a:t>
            </a:r>
          </a:p>
          <a:p>
            <a:pPr>
              <a:spcBef>
                <a:spcPct val="0"/>
              </a:spcBef>
              <a:buFontTx/>
              <a:buNone/>
            </a:pPr>
            <a:r>
              <a:rPr lang="en-US" altLang="en-US" sz="2400" b="1">
                <a:solidFill>
                  <a:srgbClr val="000000"/>
                </a:solidFill>
                <a:latin typeface="Arial" panose="020B0604020202020204" pitchFamily="34" charset="0"/>
                <a:cs typeface="Arial" panose="020B0604020202020204" pitchFamily="34" charset="0"/>
              </a:rPr>
              <a:t>	Φ (p</a:t>
            </a:r>
            <a:r>
              <a:rPr lang="en-US" altLang="en-US" sz="2400" b="1" u="sng">
                <a:solidFill>
                  <a:srgbClr val="000000"/>
                </a:solidFill>
                <a:latin typeface="Arial" panose="020B0604020202020204" pitchFamily="34" charset="0"/>
                <a:cs typeface="Arial" panose="020B0604020202020204" pitchFamily="34" charset="0"/>
              </a:rPr>
              <a:t>h</a:t>
            </a:r>
            <a:r>
              <a:rPr lang="en-US" altLang="en-US" sz="2400" b="1">
                <a:solidFill>
                  <a:srgbClr val="000000"/>
                </a:solidFill>
                <a:latin typeface="Arial" panose="020B0604020202020204" pitchFamily="34" charset="0"/>
                <a:cs typeface="Arial" panose="020B0604020202020204" pitchFamily="34" charset="0"/>
              </a:rPr>
              <a:t>i) </a:t>
            </a:r>
            <a:r>
              <a:rPr lang="en-US" altLang="en-US" sz="2400" b="1">
                <a:solidFill>
                  <a:srgbClr val="0080FF"/>
                </a:solidFill>
                <a:latin typeface="Arial" panose="020B0604020202020204" pitchFamily="34" charset="0"/>
                <a:cs typeface="Arial" panose="020B0604020202020204" pitchFamily="34" charset="0"/>
              </a:rPr>
              <a:t>N</a:t>
            </a:r>
            <a:r>
              <a:rPr lang="en-US" altLang="en-US" sz="2400" b="1">
                <a:latin typeface="Arial" panose="020B0604020202020204" pitchFamily="34" charset="0"/>
                <a:cs typeface="Arial" panose="020B0604020202020204" pitchFamily="34" charset="0"/>
              </a:rPr>
              <a:t>-</a:t>
            </a:r>
            <a:r>
              <a:rPr lang="en-US" altLang="en-US" sz="2400" b="1">
                <a:solidFill>
                  <a:srgbClr val="7F7F7F"/>
                </a:solidFill>
                <a:latin typeface="Arial" panose="020B0604020202020204" pitchFamily="34" charset="0"/>
                <a:cs typeface="Arial" panose="020B0604020202020204" pitchFamily="34" charset="0"/>
              </a:rPr>
              <a:t>C</a:t>
            </a:r>
            <a:r>
              <a:rPr lang="en-US" altLang="en-US" sz="2400" b="1" baseline="-25000">
                <a:solidFill>
                  <a:srgbClr val="7F7F7F"/>
                </a:solidFill>
                <a:latin typeface="Arial" panose="020B0604020202020204" pitchFamily="34" charset="0"/>
                <a:cs typeface="Arial" panose="020B0604020202020204" pitchFamily="34" charset="0"/>
                <a:sym typeface="Symbol" pitchFamily="2" charset="2"/>
              </a:rPr>
              <a:t></a:t>
            </a:r>
            <a:r>
              <a:rPr lang="en-US" altLang="en-US" sz="2400" b="1">
                <a:solidFill>
                  <a:srgbClr val="7F7F7F"/>
                </a:solidFill>
                <a:latin typeface="Arial" panose="020B0604020202020204" pitchFamily="34" charset="0"/>
                <a:cs typeface="Arial" panose="020B0604020202020204" pitchFamily="34" charset="0"/>
              </a:rPr>
              <a:t> </a:t>
            </a:r>
            <a:r>
              <a:rPr lang="en-US" altLang="en-US" sz="2400" b="1">
                <a:solidFill>
                  <a:srgbClr val="000000"/>
                </a:solidFill>
                <a:latin typeface="Arial" panose="020B0604020202020204" pitchFamily="34" charset="0"/>
                <a:cs typeface="Arial" panose="020B0604020202020204" pitchFamily="34" charset="0"/>
              </a:rPr>
              <a:t>bond (</a:t>
            </a:r>
            <a:r>
              <a:rPr lang="en-US" altLang="en-US" sz="2400" b="1" u="sng">
                <a:solidFill>
                  <a:srgbClr val="000000"/>
                </a:solidFill>
                <a:latin typeface="Arial" panose="020B0604020202020204" pitchFamily="34" charset="0"/>
                <a:cs typeface="Arial" panose="020B0604020202020204" pitchFamily="34" charset="0"/>
              </a:rPr>
              <a:t>h</a:t>
            </a:r>
            <a:r>
              <a:rPr lang="en-US" altLang="en-US" sz="2400" b="1">
                <a:solidFill>
                  <a:srgbClr val="000000"/>
                </a:solidFill>
                <a:latin typeface="Arial" panose="020B0604020202020204" pitchFamily="34" charset="0"/>
                <a:cs typeface="Arial" panose="020B0604020202020204" pitchFamily="34" charset="0"/>
              </a:rPr>
              <a:t>etero) </a:t>
            </a:r>
            <a:r>
              <a:rPr lang="en-US" altLang="en-US" sz="2400" b="1">
                <a:solidFill>
                  <a:srgbClr val="0080FF"/>
                </a:solidFill>
                <a:latin typeface="Arial" panose="020B0604020202020204" pitchFamily="34" charset="0"/>
                <a:cs typeface="Arial" panose="020B0604020202020204" pitchFamily="34" charset="0"/>
              </a:rPr>
              <a:t>    </a:t>
            </a:r>
            <a:r>
              <a:rPr lang="en-US" altLang="en-US" sz="2400" b="1">
                <a:solidFill>
                  <a:srgbClr val="FF0000"/>
                </a:solidFill>
                <a:latin typeface="Arial" panose="020B0604020202020204" pitchFamily="34" charset="0"/>
                <a:cs typeface="Arial" panose="020B0604020202020204" pitchFamily="34" charset="0"/>
              </a:rPr>
              <a:t>Ψ (p</a:t>
            </a:r>
            <a:r>
              <a:rPr lang="en-US" altLang="en-US" sz="2400" b="1" u="sng">
                <a:solidFill>
                  <a:srgbClr val="FF0000"/>
                </a:solidFill>
                <a:latin typeface="Arial" panose="020B0604020202020204" pitchFamily="34" charset="0"/>
                <a:cs typeface="Arial" panose="020B0604020202020204" pitchFamily="34" charset="0"/>
              </a:rPr>
              <a:t>s</a:t>
            </a:r>
            <a:r>
              <a:rPr lang="en-US" altLang="en-US" sz="2400" b="1">
                <a:solidFill>
                  <a:srgbClr val="FF0000"/>
                </a:solidFill>
                <a:latin typeface="Arial" panose="020B0604020202020204" pitchFamily="34" charset="0"/>
                <a:cs typeface="Arial" panose="020B0604020202020204" pitchFamily="34" charset="0"/>
              </a:rPr>
              <a:t>i) </a:t>
            </a:r>
            <a:r>
              <a:rPr lang="en-US" altLang="en-US" sz="2400" b="1">
                <a:solidFill>
                  <a:srgbClr val="7F7F7F"/>
                </a:solidFill>
                <a:latin typeface="Arial" panose="020B0604020202020204" pitchFamily="34" charset="0"/>
                <a:cs typeface="Arial" panose="020B0604020202020204" pitchFamily="34" charset="0"/>
              </a:rPr>
              <a:t>C</a:t>
            </a:r>
            <a:r>
              <a:rPr lang="en-US" altLang="en-US" sz="2400" b="1" baseline="-25000">
                <a:solidFill>
                  <a:srgbClr val="7F7F7F"/>
                </a:solidFill>
                <a:latin typeface="Arial" panose="020B0604020202020204" pitchFamily="34" charset="0"/>
                <a:cs typeface="Arial" panose="020B0604020202020204" pitchFamily="34" charset="0"/>
                <a:sym typeface="Symbol" pitchFamily="2" charset="2"/>
              </a:rPr>
              <a:t></a:t>
            </a:r>
            <a:r>
              <a:rPr lang="en-US" altLang="en-US" sz="2400" b="1">
                <a:solidFill>
                  <a:srgbClr val="FF0000"/>
                </a:solidFill>
                <a:latin typeface="Arial" panose="020B0604020202020204" pitchFamily="34" charset="0"/>
                <a:cs typeface="Arial" panose="020B0604020202020204" pitchFamily="34" charset="0"/>
              </a:rPr>
              <a:t>-</a:t>
            </a:r>
            <a:r>
              <a:rPr lang="en-US" altLang="en-US" sz="2400" b="1">
                <a:solidFill>
                  <a:srgbClr val="7F7F7F"/>
                </a:solidFill>
                <a:latin typeface="Arial" panose="020B0604020202020204" pitchFamily="34" charset="0"/>
                <a:cs typeface="Arial" panose="020B0604020202020204" pitchFamily="34" charset="0"/>
              </a:rPr>
              <a:t>C </a:t>
            </a:r>
            <a:r>
              <a:rPr lang="en-US" altLang="en-US" sz="2400" b="1">
                <a:solidFill>
                  <a:srgbClr val="FF0000"/>
                </a:solidFill>
                <a:latin typeface="Arial" panose="020B0604020202020204" pitchFamily="34" charset="0"/>
                <a:cs typeface="Arial" panose="020B0604020202020204" pitchFamily="34" charset="0"/>
              </a:rPr>
              <a:t>bond (</a:t>
            </a:r>
            <a:r>
              <a:rPr lang="en-US" altLang="en-US" sz="2400" b="1" u="sng">
                <a:solidFill>
                  <a:srgbClr val="FF0000"/>
                </a:solidFill>
                <a:latin typeface="Arial" panose="020B0604020202020204" pitchFamily="34" charset="0"/>
                <a:cs typeface="Arial" panose="020B0604020202020204" pitchFamily="34" charset="0"/>
              </a:rPr>
              <a:t>s</a:t>
            </a:r>
            <a:r>
              <a:rPr lang="en-US" altLang="en-US" sz="2400" b="1">
                <a:solidFill>
                  <a:srgbClr val="FF0000"/>
                </a:solidFill>
                <a:latin typeface="Arial" panose="020B0604020202020204" pitchFamily="34" charset="0"/>
                <a:cs typeface="Arial" panose="020B0604020202020204" pitchFamily="34" charset="0"/>
              </a:rPr>
              <a:t>ame) </a:t>
            </a:r>
          </a:p>
          <a:p>
            <a:pPr>
              <a:spcBef>
                <a:spcPct val="0"/>
              </a:spcBef>
            </a:pPr>
            <a:endParaRPr lang="en-US" altLang="en-US" sz="2400">
              <a:solidFill>
                <a:srgbClr val="000000"/>
              </a:solidFill>
              <a:latin typeface="Arial" panose="020B0604020202020204" pitchFamily="34" charset="0"/>
              <a:cs typeface="Arial" panose="020B0604020202020204" pitchFamily="34" charset="0"/>
            </a:endParaRPr>
          </a:p>
        </p:txBody>
      </p:sp>
      <p:pic>
        <p:nvPicPr>
          <p:cNvPr id="44035" name="Picture 5" descr="figure-04-02c.jpg                                              00000109POB 4e IRCD                    BCA2BFFD:">
            <a:extLst>
              <a:ext uri="{FF2B5EF4-FFF2-40B4-BE49-F238E27FC236}">
                <a16:creationId xmlns:a16="http://schemas.microsoft.com/office/drawing/2014/main" id="{576C4110-DC33-C64E-A323-7ECAA216C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3932238"/>
            <a:ext cx="2576513" cy="250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6" name="Picture 5" descr="figure-04-02b.jpg                                              00000109POB 4e IRCD                    BCA2BFFD:">
            <a:extLst>
              <a:ext uri="{FF2B5EF4-FFF2-40B4-BE49-F238E27FC236}">
                <a16:creationId xmlns:a16="http://schemas.microsoft.com/office/drawing/2014/main" id="{A19CB212-6DEF-0D4A-83F6-BEBEF384F5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863" y="1598613"/>
            <a:ext cx="7356475" cy="211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5" descr="figure-04-02b.jpg                                              00000109POB 4e IRCD                    BCA2BFFD:">
            <a:extLst>
              <a:ext uri="{FF2B5EF4-FFF2-40B4-BE49-F238E27FC236}">
                <a16:creationId xmlns:a16="http://schemas.microsoft.com/office/drawing/2014/main" id="{11D5C2CD-8A42-824D-833E-3C6B06BD7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0315"/>
          <a:stretch>
            <a:fillRect/>
          </a:stretch>
        </p:blipFill>
        <p:spPr bwMode="auto">
          <a:xfrm>
            <a:off x="112713" y="66675"/>
            <a:ext cx="3260725" cy="156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2" name="Picture 5" descr="figure-04-03.jpg                                               00000109POB 4e IRCD                    BCA2BFFD:">
            <a:extLst>
              <a:ext uri="{FF2B5EF4-FFF2-40B4-BE49-F238E27FC236}">
                <a16:creationId xmlns:a16="http://schemas.microsoft.com/office/drawing/2014/main" id="{7A4FB149-8455-F740-B9C0-227DA3FDE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950" y="2365375"/>
            <a:ext cx="4341813" cy="3910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3" name="Rettangolo 7">
            <a:extLst>
              <a:ext uri="{FF2B5EF4-FFF2-40B4-BE49-F238E27FC236}">
                <a16:creationId xmlns:a16="http://schemas.microsoft.com/office/drawing/2014/main" id="{061B9746-B015-094A-9409-8C830E7F30FA}"/>
              </a:ext>
            </a:extLst>
          </p:cNvPr>
          <p:cNvSpPr>
            <a:spLocks noChangeArrowheads="1"/>
          </p:cNvSpPr>
          <p:nvPr/>
        </p:nvSpPr>
        <p:spPr bwMode="auto">
          <a:xfrm rot="412685">
            <a:off x="873125" y="6135688"/>
            <a:ext cx="355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400" i="1">
                <a:solidFill>
                  <a:srgbClr val="0000FF"/>
                </a:solidFill>
              </a:rPr>
              <a:t>Typical for all non-glycines</a:t>
            </a:r>
          </a:p>
        </p:txBody>
      </p:sp>
      <p:cxnSp>
        <p:nvCxnSpPr>
          <p:cNvPr id="10" name="Connettore 2 9">
            <a:extLst>
              <a:ext uri="{FF2B5EF4-FFF2-40B4-BE49-F238E27FC236}">
                <a16:creationId xmlns:a16="http://schemas.microsoft.com/office/drawing/2014/main" id="{3718254E-3BA9-E64E-90BD-3238FDE3836A}"/>
              </a:ext>
            </a:extLst>
          </p:cNvPr>
          <p:cNvCxnSpPr>
            <a:cxnSpLocks noChangeShapeType="1"/>
          </p:cNvCxnSpPr>
          <p:nvPr/>
        </p:nvCxnSpPr>
        <p:spPr bwMode="auto">
          <a:xfrm flipH="1">
            <a:off x="4005263" y="4030663"/>
            <a:ext cx="1697037" cy="423862"/>
          </a:xfrm>
          <a:prstGeom prst="straightConnector1">
            <a:avLst/>
          </a:prstGeom>
          <a:noFill/>
          <a:ln w="25400">
            <a:solidFill>
              <a:srgbClr val="FF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1" name="Connettore 2 10">
            <a:extLst>
              <a:ext uri="{FF2B5EF4-FFF2-40B4-BE49-F238E27FC236}">
                <a16:creationId xmlns:a16="http://schemas.microsoft.com/office/drawing/2014/main" id="{DE3D88FF-A311-6B45-9E07-0E3DED2B7781}"/>
              </a:ext>
            </a:extLst>
          </p:cNvPr>
          <p:cNvCxnSpPr>
            <a:cxnSpLocks noChangeShapeType="1"/>
          </p:cNvCxnSpPr>
          <p:nvPr/>
        </p:nvCxnSpPr>
        <p:spPr bwMode="auto">
          <a:xfrm flipH="1">
            <a:off x="4005263" y="2522538"/>
            <a:ext cx="1697037" cy="336550"/>
          </a:xfrm>
          <a:prstGeom prst="straightConnector1">
            <a:avLst/>
          </a:prstGeom>
          <a:noFill/>
          <a:ln w="25400">
            <a:solidFill>
              <a:srgbClr val="FF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46086" name="Rettangolo 11">
            <a:extLst>
              <a:ext uri="{FF2B5EF4-FFF2-40B4-BE49-F238E27FC236}">
                <a16:creationId xmlns:a16="http://schemas.microsoft.com/office/drawing/2014/main" id="{7461FCFE-681A-D04A-B83C-9BBC49672606}"/>
              </a:ext>
            </a:extLst>
          </p:cNvPr>
          <p:cNvSpPr>
            <a:spLocks noChangeArrowheads="1"/>
          </p:cNvSpPr>
          <p:nvPr/>
        </p:nvSpPr>
        <p:spPr bwMode="auto">
          <a:xfrm>
            <a:off x="3643313" y="4960938"/>
            <a:ext cx="19288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a:solidFill>
                  <a:srgbClr val="FF0000"/>
                </a:solidFill>
                <a:latin typeface="Arial" panose="020B0604020202020204" pitchFamily="34" charset="0"/>
              </a:rPr>
              <a:t>Collisione sterica</a:t>
            </a:r>
          </a:p>
        </p:txBody>
      </p:sp>
      <p:sp>
        <p:nvSpPr>
          <p:cNvPr id="46087" name="Rettangolo 15">
            <a:extLst>
              <a:ext uri="{FF2B5EF4-FFF2-40B4-BE49-F238E27FC236}">
                <a16:creationId xmlns:a16="http://schemas.microsoft.com/office/drawing/2014/main" id="{58685B49-0002-EB49-A04A-AEE7ACF0B7FA}"/>
              </a:ext>
            </a:extLst>
          </p:cNvPr>
          <p:cNvSpPr>
            <a:spLocks noChangeArrowheads="1"/>
          </p:cNvSpPr>
          <p:nvPr/>
        </p:nvSpPr>
        <p:spPr bwMode="auto">
          <a:xfrm>
            <a:off x="2520950" y="1373188"/>
            <a:ext cx="45720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1">
                <a:solidFill>
                  <a:srgbClr val="000000"/>
                </a:solidFill>
                <a:latin typeface="Arial" panose="020B0604020202020204" pitchFamily="34" charset="0"/>
              </a:rPr>
              <a:t>Ramachandran plot (L-Ala) </a:t>
            </a:r>
          </a:p>
          <a:p>
            <a:pPr algn="ctr">
              <a:spcBef>
                <a:spcPct val="0"/>
              </a:spcBef>
              <a:buFontTx/>
              <a:buNone/>
            </a:pPr>
            <a:r>
              <a:rPr lang="en-US" altLang="en-US" sz="2400">
                <a:solidFill>
                  <a:srgbClr val="0080FF"/>
                </a:solidFill>
                <a:latin typeface="Arial" panose="020B0604020202020204" pitchFamily="34" charset="0"/>
              </a:rPr>
              <a:t>Conformazioni permesse in blu</a:t>
            </a:r>
          </a:p>
        </p:txBody>
      </p:sp>
      <p:sp>
        <p:nvSpPr>
          <p:cNvPr id="46088" name="Rettangolo 8">
            <a:extLst>
              <a:ext uri="{FF2B5EF4-FFF2-40B4-BE49-F238E27FC236}">
                <a16:creationId xmlns:a16="http://schemas.microsoft.com/office/drawing/2014/main" id="{0ECB3C37-B563-7F41-A18B-07BA88DF675E}"/>
              </a:ext>
            </a:extLst>
          </p:cNvPr>
          <p:cNvSpPr>
            <a:spLocks noChangeArrowheads="1"/>
          </p:cNvSpPr>
          <p:nvPr/>
        </p:nvSpPr>
        <p:spPr bwMode="auto">
          <a:xfrm>
            <a:off x="5702300" y="2297113"/>
            <a:ext cx="2908300" cy="2478087"/>
          </a:xfrm>
          <a:prstGeom prst="rect">
            <a:avLst/>
          </a:prstGeom>
          <a:solidFill>
            <a:schemeClr val="bg1">
              <a:alpha val="65881"/>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400" b="1" i="1">
                <a:solidFill>
                  <a:srgbClr val="DB00DB"/>
                </a:solidFill>
                <a:latin typeface="Arial" panose="020B0604020202020204" pitchFamily="34" charset="0"/>
                <a:cs typeface="Arial" panose="020B0604020202020204" pitchFamily="34" charset="0"/>
              </a:rPr>
              <a:t>Beta</a:t>
            </a:r>
          </a:p>
          <a:p>
            <a:pPr eaLnBrk="1" hangingPunct="1">
              <a:spcBef>
                <a:spcPct val="0"/>
              </a:spcBef>
              <a:buFontTx/>
              <a:buNone/>
            </a:pPr>
            <a:r>
              <a:rPr lang="it-IT" altLang="en-US" sz="1800">
                <a:latin typeface="Arial" panose="020B0604020202020204" pitchFamily="34" charset="0"/>
                <a:cs typeface="Arial" panose="020B0604020202020204" pitchFamily="34" charset="0"/>
              </a:rPr>
              <a:t>Angoli Φ negativi e Ψ positivi (ad Es. -150 e 120) </a:t>
            </a:r>
          </a:p>
          <a:p>
            <a:pPr eaLnBrk="1" hangingPunct="1">
              <a:spcBef>
                <a:spcPct val="0"/>
              </a:spcBef>
              <a:buFontTx/>
              <a:buNone/>
            </a:pPr>
            <a:endParaRPr lang="it-IT" altLang="en-US" sz="1100" b="1" i="1">
              <a:solidFill>
                <a:srgbClr val="DB00DB"/>
              </a:solidFill>
              <a:latin typeface="Arial" panose="020B0604020202020204" pitchFamily="34" charset="0"/>
              <a:cs typeface="Arial" panose="020B0604020202020204" pitchFamily="34" charset="0"/>
            </a:endParaRPr>
          </a:p>
          <a:p>
            <a:pPr eaLnBrk="1" hangingPunct="1">
              <a:spcBef>
                <a:spcPct val="0"/>
              </a:spcBef>
              <a:buFontTx/>
              <a:buNone/>
            </a:pPr>
            <a:endParaRPr lang="it-IT" altLang="en-US" sz="2400" b="1" i="1">
              <a:solidFill>
                <a:srgbClr val="DB00DB"/>
              </a:solidFill>
              <a:latin typeface="Arial" panose="020B0604020202020204" pitchFamily="34" charset="0"/>
              <a:cs typeface="Arial" panose="020B0604020202020204" pitchFamily="34" charset="0"/>
            </a:endParaRPr>
          </a:p>
          <a:p>
            <a:pPr eaLnBrk="1" hangingPunct="1">
              <a:spcBef>
                <a:spcPct val="0"/>
              </a:spcBef>
              <a:buFontTx/>
              <a:buNone/>
            </a:pPr>
            <a:r>
              <a:rPr lang="it-IT" altLang="en-US" sz="2400" b="1" i="1">
                <a:solidFill>
                  <a:srgbClr val="DB00DB"/>
                </a:solidFill>
                <a:latin typeface="Arial" panose="020B0604020202020204" pitchFamily="34" charset="0"/>
                <a:cs typeface="Arial" panose="020B0604020202020204" pitchFamily="34" charset="0"/>
              </a:rPr>
              <a:t>Alpha</a:t>
            </a:r>
          </a:p>
          <a:p>
            <a:pPr eaLnBrk="1" hangingPunct="1">
              <a:spcBef>
                <a:spcPct val="0"/>
              </a:spcBef>
              <a:buFontTx/>
              <a:buNone/>
            </a:pPr>
            <a:r>
              <a:rPr lang="it-IT" altLang="en-US" sz="1800">
                <a:latin typeface="Arial" panose="020B0604020202020204" pitchFamily="34" charset="0"/>
                <a:cs typeface="Arial" panose="020B0604020202020204" pitchFamily="34" charset="0"/>
              </a:rPr>
              <a:t>Angoli Φ e Ψ entrambi negativi, (ad es. -60 e -60)</a:t>
            </a:r>
            <a:endParaRPr lang="it-IT" altLang="en-US" sz="2000" b="1" i="1">
              <a:solidFill>
                <a:srgbClr val="DB00DB"/>
              </a:solidFill>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76D784F8-3D3F-6D47-AC4E-D68AD15D0F78}"/>
              </a:ext>
            </a:extLst>
          </p:cNvPr>
          <p:cNvGrpSpPr>
            <a:grpSpLocks/>
          </p:cNvGrpSpPr>
          <p:nvPr/>
        </p:nvGrpSpPr>
        <p:grpSpPr bwMode="auto">
          <a:xfrm>
            <a:off x="207963" y="92075"/>
            <a:ext cx="8612187" cy="6694488"/>
            <a:chOff x="2506420" y="331450"/>
            <a:chExt cx="6573714" cy="6136509"/>
          </a:xfrm>
        </p:grpSpPr>
        <p:pic>
          <p:nvPicPr>
            <p:cNvPr id="47107" name="Immagine 2" descr="Screen Shot 2014-10-03 at 4.03.03 PM.png">
              <a:extLst>
                <a:ext uri="{FF2B5EF4-FFF2-40B4-BE49-F238E27FC236}">
                  <a16:creationId xmlns:a16="http://schemas.microsoft.com/office/drawing/2014/main" id="{8B90FB98-2CA0-6842-B426-B16F6214DA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4108" y="331450"/>
              <a:ext cx="4006026" cy="6136509"/>
            </a:xfrm>
            <a:prstGeom prst="rect">
              <a:avLst/>
            </a:prstGeom>
            <a:noFill/>
            <a:ln w="12700">
              <a:solidFill>
                <a:srgbClr val="FBDF53"/>
              </a:solidFill>
              <a:miter lim="800000"/>
              <a:headEnd/>
              <a:tailEnd/>
            </a:ln>
            <a:extLst>
              <a:ext uri="{909E8E84-426E-40dd-AFC4-6F175D3DCCD1}">
                <a14:hiddenFill xmlns:a14="http://schemas.microsoft.com/office/drawing/2010/main" xmlns="">
                  <a:solidFill>
                    <a:srgbClr val="FFFFFF"/>
                  </a:solidFill>
                </a14:hiddenFill>
              </a:ext>
            </a:extLst>
          </p:spPr>
        </p:pic>
        <p:sp>
          <p:nvSpPr>
            <p:cNvPr id="47108" name="Rettangolo 1">
              <a:extLst>
                <a:ext uri="{FF2B5EF4-FFF2-40B4-BE49-F238E27FC236}">
                  <a16:creationId xmlns:a16="http://schemas.microsoft.com/office/drawing/2014/main" id="{66836FE5-5372-B04C-B18B-C1939F8387F3}"/>
                </a:ext>
              </a:extLst>
            </p:cNvPr>
            <p:cNvSpPr>
              <a:spLocks noChangeArrowheads="1"/>
            </p:cNvSpPr>
            <p:nvPr/>
          </p:nvSpPr>
          <p:spPr bwMode="auto">
            <a:xfrm>
              <a:off x="2506420" y="2192616"/>
              <a:ext cx="2781602" cy="1438981"/>
            </a:xfrm>
            <a:prstGeom prst="rect">
              <a:avLst/>
            </a:prstGeom>
            <a:solidFill>
              <a:srgbClr val="FFFFFF"/>
            </a:solidFill>
            <a:ln w="9525">
              <a:solidFill>
                <a:srgbClr val="FBDF53"/>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400">
                  <a:latin typeface="Arial" panose="020B0604020202020204" pitchFamily="34" charset="0"/>
                  <a:cs typeface="Arial" panose="020B0604020202020204" pitchFamily="34" charset="0"/>
                </a:rPr>
                <a:t>Conformazioni ‘popolate’ degli angoli di torsione e zone ‘proibite’ poco popolate</a:t>
              </a:r>
            </a:p>
          </p:txBody>
        </p:sp>
      </p:grpSp>
      <p:pic>
        <p:nvPicPr>
          <p:cNvPr id="47106" name="Picture 5" descr="figure-04-02b.jpg                                              00000109POB 4e IRCD                    BCA2BFFD:">
            <a:extLst>
              <a:ext uri="{FF2B5EF4-FFF2-40B4-BE49-F238E27FC236}">
                <a16:creationId xmlns:a16="http://schemas.microsoft.com/office/drawing/2014/main" id="{1DCE91B3-E7FA-D84F-9BA7-DC2CC40F8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0315"/>
          <a:stretch>
            <a:fillRect/>
          </a:stretch>
        </p:blipFill>
        <p:spPr bwMode="auto">
          <a:xfrm>
            <a:off x="112713" y="66675"/>
            <a:ext cx="3260725" cy="156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Immagine 3" descr="Screen Shot 2014-09-23 at 2.46.17 PM.png">
            <a:extLst>
              <a:ext uri="{FF2B5EF4-FFF2-40B4-BE49-F238E27FC236}">
                <a16:creationId xmlns:a16="http://schemas.microsoft.com/office/drawing/2014/main" id="{9BB21FDA-EFF0-534E-BAB1-CF0F8277E119}"/>
              </a:ext>
            </a:extLst>
          </p:cNvPr>
          <p:cNvPicPr>
            <a:picLocks noChangeAspect="1"/>
          </p:cNvPicPr>
          <p:nvPr/>
        </p:nvPicPr>
        <p:blipFill>
          <a:blip r:embed="rId3">
            <a:extLst>
              <a:ext uri="{28A0092B-C50C-407E-A947-70E740481C1C}">
                <a14:useLocalDpi xmlns:a14="http://schemas.microsoft.com/office/drawing/2010/main" val="0"/>
              </a:ext>
            </a:extLst>
          </a:blip>
          <a:srcRect l="787" t="990" r="1468" b="2031"/>
          <a:stretch>
            <a:fillRect/>
          </a:stretch>
        </p:blipFill>
        <p:spPr bwMode="auto">
          <a:xfrm>
            <a:off x="1104900" y="479425"/>
            <a:ext cx="6351588" cy="475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ttangolo 2">
            <a:extLst>
              <a:ext uri="{FF2B5EF4-FFF2-40B4-BE49-F238E27FC236}">
                <a16:creationId xmlns:a16="http://schemas.microsoft.com/office/drawing/2014/main" id="{C25E8097-EFD2-3146-BCA3-12D4345A9712}"/>
              </a:ext>
            </a:extLst>
          </p:cNvPr>
          <p:cNvSpPr/>
          <p:nvPr/>
        </p:nvSpPr>
        <p:spPr>
          <a:xfrm>
            <a:off x="96838" y="63500"/>
            <a:ext cx="8880475" cy="6724650"/>
          </a:xfrm>
          <a:prstGeom prst="rect">
            <a:avLst/>
          </a:prstGeom>
        </p:spPr>
        <p:txBody>
          <a:bodyPr>
            <a:spAutoFit/>
          </a:bodyPr>
          <a:lstStyle/>
          <a:p>
            <a:pPr algn="ctr" eaLnBrk="1" fontAlgn="auto" hangingPunct="1">
              <a:spcBef>
                <a:spcPts val="0"/>
              </a:spcBef>
              <a:spcAft>
                <a:spcPts val="0"/>
              </a:spcAft>
              <a:defRPr/>
            </a:pPr>
            <a:r>
              <a:rPr lang="it-IT" b="1" dirty="0" err="1">
                <a:latin typeface="Arial"/>
                <a:ea typeface="+mn-ea"/>
                <a:cs typeface="Arial"/>
              </a:rPr>
              <a:t>Individual</a:t>
            </a:r>
            <a:r>
              <a:rPr lang="it-IT" b="1" dirty="0">
                <a:latin typeface="Arial"/>
                <a:ea typeface="+mn-ea"/>
                <a:cs typeface="Arial"/>
              </a:rPr>
              <a:t> </a:t>
            </a:r>
            <a:r>
              <a:rPr lang="it-IT" b="1" dirty="0" err="1">
                <a:latin typeface="Arial"/>
                <a:ea typeface="+mn-ea"/>
                <a:cs typeface="Arial"/>
              </a:rPr>
              <a:t>Ramachandran</a:t>
            </a:r>
            <a:r>
              <a:rPr lang="it-IT" b="1" dirty="0">
                <a:latin typeface="Arial"/>
                <a:ea typeface="+mn-ea"/>
                <a:cs typeface="Arial"/>
              </a:rPr>
              <a:t> plots for </a:t>
            </a:r>
            <a:r>
              <a:rPr lang="it-IT" b="1" dirty="0" err="1">
                <a:latin typeface="Arial"/>
                <a:ea typeface="+mn-ea"/>
                <a:cs typeface="Arial"/>
              </a:rPr>
              <a:t>each</a:t>
            </a:r>
            <a:r>
              <a:rPr lang="it-IT" b="1" dirty="0">
                <a:latin typeface="Arial"/>
                <a:ea typeface="+mn-ea"/>
                <a:cs typeface="Arial"/>
              </a:rPr>
              <a:t> of the 20 amino </a:t>
            </a:r>
            <a:r>
              <a:rPr lang="it-IT" b="1" dirty="0" err="1">
                <a:latin typeface="Arial"/>
                <a:ea typeface="+mn-ea"/>
                <a:cs typeface="Arial"/>
              </a:rPr>
              <a:t>acids</a:t>
            </a:r>
            <a:r>
              <a:rPr lang="it-IT" b="1" dirty="0">
                <a:latin typeface="Arial"/>
                <a:ea typeface="+mn-ea"/>
                <a:cs typeface="Arial"/>
              </a:rPr>
              <a:t> </a:t>
            </a:r>
          </a:p>
          <a:p>
            <a:pPr algn="r" eaLnBrk="1" fontAlgn="auto" hangingPunct="1">
              <a:spcBef>
                <a:spcPts val="0"/>
              </a:spcBef>
              <a:spcAft>
                <a:spcPts val="0"/>
              </a:spcAft>
              <a:defRPr/>
            </a:pPr>
            <a:r>
              <a:rPr lang="it-IT" b="1" dirty="0">
                <a:latin typeface="Arial"/>
                <a:ea typeface="+mn-ea"/>
                <a:cs typeface="Arial"/>
              </a:rPr>
              <a:t>(</a:t>
            </a:r>
            <a:r>
              <a:rPr lang="it-IT" b="1" dirty="0" err="1">
                <a:latin typeface="Arial"/>
                <a:ea typeface="+mn-ea"/>
                <a:cs typeface="Arial"/>
              </a:rPr>
              <a:t>All</a:t>
            </a:r>
            <a:r>
              <a:rPr lang="it-IT" b="1" dirty="0">
                <a:latin typeface="Arial"/>
                <a:ea typeface="+mn-ea"/>
                <a:cs typeface="Arial"/>
              </a:rPr>
              <a:t> </a:t>
            </a:r>
            <a:r>
              <a:rPr lang="it-IT" b="1" dirty="0" err="1">
                <a:latin typeface="Arial"/>
                <a:ea typeface="+mn-ea"/>
                <a:cs typeface="Arial"/>
              </a:rPr>
              <a:t>includes</a:t>
            </a:r>
            <a:r>
              <a:rPr lang="it-IT" b="1" dirty="0">
                <a:latin typeface="Arial"/>
                <a:ea typeface="+mn-ea"/>
                <a:cs typeface="Arial"/>
              </a:rPr>
              <a:t> </a:t>
            </a:r>
            <a:r>
              <a:rPr lang="it-IT" b="1" dirty="0" err="1">
                <a:latin typeface="Arial"/>
                <a:ea typeface="+mn-ea"/>
                <a:cs typeface="Arial"/>
              </a:rPr>
              <a:t>all</a:t>
            </a:r>
            <a:r>
              <a:rPr lang="it-IT" b="1" dirty="0">
                <a:latin typeface="Arial"/>
                <a:ea typeface="+mn-ea"/>
                <a:cs typeface="Arial"/>
              </a:rPr>
              <a:t> 20 amino </a:t>
            </a:r>
            <a:r>
              <a:rPr lang="it-IT" b="1" dirty="0" err="1">
                <a:latin typeface="Arial"/>
                <a:ea typeface="+mn-ea"/>
                <a:cs typeface="Arial"/>
              </a:rPr>
              <a:t>acids</a:t>
            </a:r>
            <a:r>
              <a:rPr lang="it-IT" b="1" dirty="0">
                <a:latin typeface="Arial"/>
                <a:ea typeface="+mn-ea"/>
                <a:cs typeface="Arial"/>
              </a:rPr>
              <a:t>). </a:t>
            </a: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sz="1100"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marL="285750" indent="-285750" algn="just" eaLnBrk="1" fontAlgn="auto" hangingPunct="1">
              <a:spcBef>
                <a:spcPts val="0"/>
              </a:spcBef>
              <a:spcAft>
                <a:spcPts val="0"/>
              </a:spcAft>
              <a:buFont typeface="Arial"/>
              <a:buChar char="•"/>
              <a:defRPr/>
            </a:pPr>
            <a:r>
              <a:rPr lang="it-IT" sz="1600" dirty="0" err="1">
                <a:latin typeface="Arial"/>
                <a:ea typeface="+mn-ea"/>
                <a:cs typeface="Arial"/>
              </a:rPr>
              <a:t>Most</a:t>
            </a:r>
            <a:r>
              <a:rPr lang="it-IT" sz="1600" dirty="0">
                <a:latin typeface="Arial"/>
                <a:ea typeface="+mn-ea"/>
                <a:cs typeface="Arial"/>
              </a:rPr>
              <a:t> amino </a:t>
            </a:r>
            <a:r>
              <a:rPr lang="it-IT" sz="1600" dirty="0" err="1">
                <a:latin typeface="Arial"/>
                <a:ea typeface="+mn-ea"/>
                <a:cs typeface="Arial"/>
              </a:rPr>
              <a:t>acids</a:t>
            </a:r>
            <a:r>
              <a:rPr lang="it-IT" sz="1600" dirty="0">
                <a:latin typeface="Arial"/>
                <a:ea typeface="+mn-ea"/>
                <a:cs typeface="Arial"/>
              </a:rPr>
              <a:t> </a:t>
            </a:r>
            <a:r>
              <a:rPr lang="it-IT" sz="1600" dirty="0" err="1">
                <a:latin typeface="Arial"/>
                <a:ea typeface="+mn-ea"/>
                <a:cs typeface="Arial"/>
              </a:rPr>
              <a:t>have</a:t>
            </a:r>
            <a:r>
              <a:rPr lang="it-IT" sz="1600" dirty="0">
                <a:latin typeface="Arial"/>
                <a:ea typeface="+mn-ea"/>
                <a:cs typeface="Arial"/>
              </a:rPr>
              <a:t> </a:t>
            </a:r>
            <a:r>
              <a:rPr lang="it-IT" sz="1600" dirty="0" err="1">
                <a:latin typeface="Arial"/>
                <a:ea typeface="+mn-ea"/>
                <a:cs typeface="Arial"/>
              </a:rPr>
              <a:t>two</a:t>
            </a:r>
            <a:r>
              <a:rPr lang="it-IT" sz="1600" dirty="0">
                <a:latin typeface="Arial"/>
                <a:ea typeface="+mn-ea"/>
                <a:cs typeface="Arial"/>
              </a:rPr>
              <a:t> </a:t>
            </a:r>
            <a:r>
              <a:rPr lang="it-IT" sz="1600" dirty="0" err="1">
                <a:latin typeface="Arial"/>
                <a:ea typeface="+mn-ea"/>
                <a:cs typeface="Arial"/>
              </a:rPr>
              <a:t>distinct</a:t>
            </a:r>
            <a:r>
              <a:rPr lang="it-IT" sz="1600" dirty="0">
                <a:latin typeface="Arial"/>
                <a:ea typeface="+mn-ea"/>
                <a:cs typeface="Arial"/>
              </a:rPr>
              <a:t> </a:t>
            </a:r>
            <a:r>
              <a:rPr lang="it-IT" sz="1600" dirty="0" err="1">
                <a:latin typeface="Arial"/>
                <a:ea typeface="+mn-ea"/>
                <a:cs typeface="Arial"/>
              </a:rPr>
              <a:t>maxima</a:t>
            </a:r>
            <a:r>
              <a:rPr lang="it-IT" sz="1600" dirty="0">
                <a:latin typeface="Arial"/>
                <a:ea typeface="+mn-ea"/>
                <a:cs typeface="Arial"/>
              </a:rPr>
              <a:t> in the [beta]-</a:t>
            </a:r>
            <a:r>
              <a:rPr lang="it-IT" sz="1600" dirty="0" err="1">
                <a:latin typeface="Arial"/>
                <a:ea typeface="+mn-ea"/>
                <a:cs typeface="Arial"/>
              </a:rPr>
              <a:t>sheet</a:t>
            </a:r>
            <a:r>
              <a:rPr lang="it-IT" sz="1600" dirty="0">
                <a:latin typeface="Arial"/>
                <a:ea typeface="+mn-ea"/>
                <a:cs typeface="Arial"/>
              </a:rPr>
              <a:t> </a:t>
            </a:r>
            <a:r>
              <a:rPr lang="it-IT" sz="1600" dirty="0" err="1">
                <a:latin typeface="Arial"/>
                <a:ea typeface="+mn-ea"/>
                <a:cs typeface="Arial"/>
              </a:rPr>
              <a:t>region</a:t>
            </a:r>
            <a:r>
              <a:rPr lang="it-IT" sz="1600" dirty="0">
                <a:latin typeface="Arial"/>
                <a:ea typeface="+mn-ea"/>
                <a:cs typeface="Arial"/>
              </a:rPr>
              <a:t> (</a:t>
            </a:r>
            <a:r>
              <a:rPr lang="it-IT" sz="1600" dirty="0" err="1">
                <a:latin typeface="Arial"/>
                <a:ea typeface="+mn-ea"/>
                <a:cs typeface="Arial"/>
              </a:rPr>
              <a:t>upper</a:t>
            </a:r>
            <a:r>
              <a:rPr lang="it-IT" sz="1600" dirty="0">
                <a:latin typeface="Arial"/>
                <a:ea typeface="+mn-ea"/>
                <a:cs typeface="Arial"/>
              </a:rPr>
              <a:t> </a:t>
            </a:r>
            <a:r>
              <a:rPr lang="it-IT" sz="1600" dirty="0" err="1">
                <a:latin typeface="Arial"/>
                <a:ea typeface="+mn-ea"/>
                <a:cs typeface="Arial"/>
              </a:rPr>
              <a:t>left</a:t>
            </a:r>
            <a:r>
              <a:rPr lang="it-IT" sz="1600" dirty="0">
                <a:latin typeface="Arial"/>
                <a:ea typeface="+mn-ea"/>
                <a:cs typeface="Arial"/>
              </a:rPr>
              <a:t> </a:t>
            </a:r>
            <a:r>
              <a:rPr lang="it-IT" sz="1600" dirty="0" err="1">
                <a:latin typeface="Arial"/>
                <a:ea typeface="+mn-ea"/>
                <a:cs typeface="Arial"/>
              </a:rPr>
              <a:t>quadrant</a:t>
            </a:r>
            <a:r>
              <a:rPr lang="it-IT" sz="1600" dirty="0">
                <a:latin typeface="Arial"/>
                <a:ea typeface="+mn-ea"/>
                <a:cs typeface="Arial"/>
              </a:rPr>
              <a:t>). </a:t>
            </a:r>
          </a:p>
          <a:p>
            <a:pPr marL="285750" indent="-285750" algn="just" eaLnBrk="1" fontAlgn="auto" hangingPunct="1">
              <a:spcBef>
                <a:spcPts val="0"/>
              </a:spcBef>
              <a:spcAft>
                <a:spcPts val="0"/>
              </a:spcAft>
              <a:buFont typeface="Arial"/>
              <a:buChar char="•"/>
              <a:defRPr/>
            </a:pPr>
            <a:r>
              <a:rPr lang="it-IT" sz="1600" dirty="0">
                <a:latin typeface="Arial"/>
                <a:ea typeface="+mn-ea"/>
                <a:cs typeface="Arial"/>
              </a:rPr>
              <a:t>Asp and </a:t>
            </a:r>
            <a:r>
              <a:rPr lang="it-IT" sz="1600" dirty="0" err="1">
                <a:latin typeface="Arial"/>
                <a:ea typeface="+mn-ea"/>
                <a:cs typeface="Arial"/>
              </a:rPr>
              <a:t>Asn</a:t>
            </a:r>
            <a:r>
              <a:rPr lang="it-IT" sz="1600" dirty="0">
                <a:latin typeface="Arial"/>
                <a:ea typeface="+mn-ea"/>
                <a:cs typeface="Arial"/>
              </a:rPr>
              <a:t> </a:t>
            </a:r>
            <a:r>
              <a:rPr lang="it-IT" sz="1600" dirty="0" err="1">
                <a:latin typeface="Arial"/>
                <a:ea typeface="+mn-ea"/>
                <a:cs typeface="Arial"/>
              </a:rPr>
              <a:t>have</a:t>
            </a:r>
            <a:r>
              <a:rPr lang="it-IT" sz="1600" dirty="0">
                <a:latin typeface="Arial"/>
                <a:ea typeface="+mn-ea"/>
                <a:cs typeface="Arial"/>
              </a:rPr>
              <a:t> the </a:t>
            </a:r>
            <a:r>
              <a:rPr lang="it-IT" sz="1600" dirty="0" err="1">
                <a:latin typeface="Arial"/>
                <a:ea typeface="+mn-ea"/>
                <a:cs typeface="Arial"/>
              </a:rPr>
              <a:t>most</a:t>
            </a:r>
            <a:r>
              <a:rPr lang="it-IT" sz="1600" dirty="0">
                <a:latin typeface="Arial"/>
                <a:ea typeface="+mn-ea"/>
                <a:cs typeface="Arial"/>
              </a:rPr>
              <a:t> </a:t>
            </a:r>
            <a:r>
              <a:rPr lang="it-IT" sz="1600" dirty="0" err="1">
                <a:latin typeface="Arial"/>
                <a:ea typeface="+mn-ea"/>
                <a:cs typeface="Arial"/>
              </a:rPr>
              <a:t>complicated</a:t>
            </a:r>
            <a:r>
              <a:rPr lang="it-IT" sz="1600" dirty="0">
                <a:latin typeface="Arial"/>
                <a:ea typeface="+mn-ea"/>
                <a:cs typeface="Arial"/>
              </a:rPr>
              <a:t> plots </a:t>
            </a:r>
            <a:r>
              <a:rPr lang="it-IT" sz="1600" dirty="0" err="1">
                <a:latin typeface="Arial"/>
                <a:ea typeface="+mn-ea"/>
                <a:cs typeface="Arial"/>
              </a:rPr>
              <a:t>after</a:t>
            </a:r>
            <a:r>
              <a:rPr lang="it-IT" sz="1600" dirty="0">
                <a:latin typeface="Arial"/>
                <a:ea typeface="+mn-ea"/>
                <a:cs typeface="Arial"/>
              </a:rPr>
              <a:t> </a:t>
            </a:r>
            <a:r>
              <a:rPr lang="it-IT" sz="1600" dirty="0" err="1">
                <a:latin typeface="Arial"/>
                <a:ea typeface="+mn-ea"/>
                <a:cs typeface="Arial"/>
              </a:rPr>
              <a:t>Gly</a:t>
            </a:r>
            <a:r>
              <a:rPr lang="it-IT" sz="1600" dirty="0">
                <a:latin typeface="Arial"/>
                <a:ea typeface="+mn-ea"/>
                <a:cs typeface="Arial"/>
              </a:rPr>
              <a:t>. </a:t>
            </a:r>
            <a:r>
              <a:rPr lang="it-IT" sz="1600" dirty="0" err="1">
                <a:latin typeface="Arial"/>
                <a:ea typeface="+mn-ea"/>
                <a:cs typeface="Arial"/>
              </a:rPr>
              <a:t>This</a:t>
            </a:r>
            <a:r>
              <a:rPr lang="it-IT" sz="1600" dirty="0">
                <a:latin typeface="Arial"/>
                <a:ea typeface="+mn-ea"/>
                <a:cs typeface="Arial"/>
              </a:rPr>
              <a:t> </a:t>
            </a:r>
            <a:r>
              <a:rPr lang="it-IT" sz="1600" dirty="0" err="1">
                <a:latin typeface="Arial"/>
                <a:ea typeface="+mn-ea"/>
                <a:cs typeface="Arial"/>
              </a:rPr>
              <a:t>reflects</a:t>
            </a:r>
            <a:r>
              <a:rPr lang="it-IT" sz="1600" dirty="0">
                <a:latin typeface="Arial"/>
                <a:ea typeface="+mn-ea"/>
                <a:cs typeface="Arial"/>
              </a:rPr>
              <a:t> </a:t>
            </a:r>
            <a:r>
              <a:rPr lang="it-IT" sz="1600" dirty="0" err="1">
                <a:latin typeface="Arial"/>
                <a:ea typeface="+mn-ea"/>
                <a:cs typeface="Arial"/>
              </a:rPr>
              <a:t>their</a:t>
            </a:r>
            <a:r>
              <a:rPr lang="it-IT" sz="1600" dirty="0">
                <a:latin typeface="Arial"/>
                <a:ea typeface="+mn-ea"/>
                <a:cs typeface="Arial"/>
              </a:rPr>
              <a:t> </a:t>
            </a:r>
            <a:r>
              <a:rPr lang="it-IT" sz="1600" dirty="0" err="1">
                <a:latin typeface="Arial"/>
                <a:ea typeface="+mn-ea"/>
                <a:cs typeface="Arial"/>
              </a:rPr>
              <a:t>role</a:t>
            </a:r>
            <a:r>
              <a:rPr lang="it-IT" sz="1600" dirty="0">
                <a:latin typeface="Arial"/>
                <a:ea typeface="+mn-ea"/>
                <a:cs typeface="Arial"/>
              </a:rPr>
              <a:t> in </a:t>
            </a:r>
            <a:r>
              <a:rPr lang="it-IT" sz="1600" dirty="0" err="1">
                <a:latin typeface="Arial"/>
                <a:ea typeface="+mn-ea"/>
                <a:cs typeface="Arial"/>
              </a:rPr>
              <a:t>terminating</a:t>
            </a:r>
            <a:r>
              <a:rPr lang="it-IT" sz="1600" dirty="0">
                <a:latin typeface="Arial"/>
                <a:ea typeface="+mn-ea"/>
                <a:cs typeface="Arial"/>
              </a:rPr>
              <a:t> [</a:t>
            </a:r>
            <a:r>
              <a:rPr lang="it-IT" sz="1600" dirty="0" err="1">
                <a:latin typeface="Arial"/>
                <a:ea typeface="+mn-ea"/>
                <a:cs typeface="Arial"/>
              </a:rPr>
              <a:t>alpha</a:t>
            </a:r>
            <a:r>
              <a:rPr lang="it-IT" sz="1600" dirty="0">
                <a:latin typeface="Arial"/>
                <a:ea typeface="+mn-ea"/>
                <a:cs typeface="Arial"/>
              </a:rPr>
              <a:t>]-</a:t>
            </a:r>
            <a:r>
              <a:rPr lang="it-IT" sz="1600" dirty="0" err="1">
                <a:latin typeface="Arial"/>
                <a:ea typeface="+mn-ea"/>
                <a:cs typeface="Arial"/>
              </a:rPr>
              <a:t>helices</a:t>
            </a:r>
            <a:r>
              <a:rPr lang="it-IT" sz="1600" dirty="0">
                <a:latin typeface="Arial"/>
                <a:ea typeface="+mn-ea"/>
                <a:cs typeface="Arial"/>
              </a:rPr>
              <a:t> and [beta]-</a:t>
            </a:r>
            <a:r>
              <a:rPr lang="it-IT" sz="1600" dirty="0" err="1">
                <a:latin typeface="Arial"/>
                <a:ea typeface="+mn-ea"/>
                <a:cs typeface="Arial"/>
              </a:rPr>
              <a:t>sheets</a:t>
            </a:r>
            <a:r>
              <a:rPr lang="it-IT" sz="1600" dirty="0">
                <a:latin typeface="Arial"/>
                <a:ea typeface="+mn-ea"/>
                <a:cs typeface="Arial"/>
              </a:rPr>
              <a:t>. </a:t>
            </a:r>
          </a:p>
          <a:p>
            <a:pPr marL="285750" indent="-285750" algn="just" eaLnBrk="1" fontAlgn="auto" hangingPunct="1">
              <a:spcBef>
                <a:spcPts val="0"/>
              </a:spcBef>
              <a:spcAft>
                <a:spcPts val="0"/>
              </a:spcAft>
              <a:buFont typeface="Arial"/>
              <a:buChar char="•"/>
              <a:defRPr/>
            </a:pPr>
            <a:r>
              <a:rPr lang="it-IT" sz="1600" dirty="0">
                <a:latin typeface="Arial"/>
                <a:ea typeface="+mn-ea"/>
                <a:cs typeface="Arial"/>
              </a:rPr>
              <a:t>The </a:t>
            </a:r>
            <a:r>
              <a:rPr lang="it-IT" sz="1600" dirty="0" err="1">
                <a:latin typeface="Arial"/>
                <a:ea typeface="+mn-ea"/>
                <a:cs typeface="Arial"/>
              </a:rPr>
              <a:t>two</a:t>
            </a:r>
            <a:r>
              <a:rPr lang="it-IT" sz="1600" dirty="0">
                <a:latin typeface="Arial"/>
                <a:ea typeface="+mn-ea"/>
                <a:cs typeface="Arial"/>
              </a:rPr>
              <a:t> amino </a:t>
            </a:r>
            <a:r>
              <a:rPr lang="it-IT" sz="1600" dirty="0" err="1">
                <a:latin typeface="Arial"/>
                <a:ea typeface="+mn-ea"/>
                <a:cs typeface="Arial"/>
              </a:rPr>
              <a:t>acids</a:t>
            </a:r>
            <a:r>
              <a:rPr lang="it-IT" sz="1600" dirty="0">
                <a:latin typeface="Arial"/>
                <a:ea typeface="+mn-ea"/>
                <a:cs typeface="Arial"/>
              </a:rPr>
              <a:t> with </a:t>
            </a:r>
            <a:r>
              <a:rPr lang="it-IT" sz="1600" dirty="0" err="1">
                <a:latin typeface="Arial"/>
                <a:ea typeface="+mn-ea"/>
                <a:cs typeface="Arial"/>
              </a:rPr>
              <a:t>highest</a:t>
            </a:r>
            <a:r>
              <a:rPr lang="it-IT" sz="1600" dirty="0">
                <a:latin typeface="Arial"/>
                <a:ea typeface="+mn-ea"/>
                <a:cs typeface="Arial"/>
              </a:rPr>
              <a:t> </a:t>
            </a:r>
            <a:r>
              <a:rPr lang="it-IT" sz="1600" dirty="0" err="1">
                <a:latin typeface="Arial"/>
                <a:ea typeface="+mn-ea"/>
                <a:cs typeface="Arial"/>
              </a:rPr>
              <a:t>preference</a:t>
            </a:r>
            <a:r>
              <a:rPr lang="it-IT" sz="1600" dirty="0">
                <a:latin typeface="Arial"/>
                <a:ea typeface="+mn-ea"/>
                <a:cs typeface="Arial"/>
              </a:rPr>
              <a:t> for [beta]-</a:t>
            </a:r>
            <a:r>
              <a:rPr lang="it-IT" sz="1600" dirty="0" err="1">
                <a:latin typeface="Arial"/>
                <a:ea typeface="+mn-ea"/>
                <a:cs typeface="Arial"/>
              </a:rPr>
              <a:t>sheets</a:t>
            </a:r>
            <a:r>
              <a:rPr lang="it-IT" sz="1600" dirty="0">
                <a:latin typeface="Arial"/>
                <a:ea typeface="+mn-ea"/>
                <a:cs typeface="Arial"/>
              </a:rPr>
              <a:t>, Ile and Val, </a:t>
            </a:r>
            <a:r>
              <a:rPr lang="it-IT" sz="1600" dirty="0" err="1">
                <a:latin typeface="Arial"/>
                <a:ea typeface="+mn-ea"/>
                <a:cs typeface="Arial"/>
              </a:rPr>
              <a:t>have</a:t>
            </a:r>
            <a:r>
              <a:rPr lang="it-IT" sz="1600" dirty="0">
                <a:latin typeface="Arial"/>
                <a:ea typeface="+mn-ea"/>
                <a:cs typeface="Arial"/>
              </a:rPr>
              <a:t> </a:t>
            </a:r>
            <a:r>
              <a:rPr lang="it-IT" sz="1600" dirty="0" err="1">
                <a:latin typeface="Arial"/>
                <a:ea typeface="+mn-ea"/>
                <a:cs typeface="Arial"/>
              </a:rPr>
              <a:t>very</a:t>
            </a:r>
            <a:r>
              <a:rPr lang="it-IT" sz="1600" dirty="0">
                <a:latin typeface="Arial"/>
                <a:ea typeface="+mn-ea"/>
                <a:cs typeface="Arial"/>
              </a:rPr>
              <a:t> </a:t>
            </a:r>
            <a:r>
              <a:rPr lang="it-IT" sz="1600" dirty="0" err="1">
                <a:latin typeface="Arial"/>
                <a:ea typeface="+mn-ea"/>
                <a:cs typeface="Arial"/>
              </a:rPr>
              <a:t>similar</a:t>
            </a:r>
            <a:r>
              <a:rPr lang="it-IT" sz="1600" dirty="0">
                <a:latin typeface="Arial"/>
                <a:ea typeface="+mn-ea"/>
                <a:cs typeface="Arial"/>
              </a:rPr>
              <a:t> </a:t>
            </a:r>
            <a:r>
              <a:rPr lang="it-IT" sz="1600" dirty="0" err="1">
                <a:latin typeface="Arial"/>
                <a:ea typeface="+mn-ea"/>
                <a:cs typeface="Arial"/>
              </a:rPr>
              <a:t>Ramachandran</a:t>
            </a:r>
            <a:r>
              <a:rPr lang="it-IT" sz="1600" dirty="0">
                <a:latin typeface="Arial"/>
                <a:ea typeface="+mn-ea"/>
                <a:cs typeface="Arial"/>
              </a:rPr>
              <a:t> plots. </a:t>
            </a:r>
          </a:p>
          <a:p>
            <a:pPr marL="285750" indent="-285750" algn="just" eaLnBrk="1" fontAlgn="auto" hangingPunct="1">
              <a:spcBef>
                <a:spcPts val="0"/>
              </a:spcBef>
              <a:spcAft>
                <a:spcPts val="0"/>
              </a:spcAft>
              <a:buFont typeface="Arial"/>
              <a:buChar char="•"/>
              <a:defRPr/>
            </a:pPr>
            <a:r>
              <a:rPr lang="it-IT" sz="1600" dirty="0">
                <a:latin typeface="Arial"/>
                <a:ea typeface="+mn-ea"/>
                <a:cs typeface="Arial"/>
              </a:rPr>
              <a:t>The plots of the </a:t>
            </a:r>
            <a:r>
              <a:rPr lang="it-IT" sz="1600" dirty="0" err="1">
                <a:latin typeface="Arial"/>
                <a:ea typeface="+mn-ea"/>
                <a:cs typeface="Arial"/>
              </a:rPr>
              <a:t>three</a:t>
            </a:r>
            <a:r>
              <a:rPr lang="it-IT" sz="1600" dirty="0">
                <a:latin typeface="Arial"/>
                <a:ea typeface="+mn-ea"/>
                <a:cs typeface="Arial"/>
              </a:rPr>
              <a:t> large </a:t>
            </a:r>
            <a:r>
              <a:rPr lang="it-IT" sz="1600" dirty="0" err="1">
                <a:latin typeface="Arial"/>
                <a:ea typeface="+mn-ea"/>
                <a:cs typeface="Arial"/>
              </a:rPr>
              <a:t>hydrophobic</a:t>
            </a:r>
            <a:r>
              <a:rPr lang="it-IT" sz="1600" dirty="0">
                <a:latin typeface="Arial"/>
                <a:ea typeface="+mn-ea"/>
                <a:cs typeface="Arial"/>
              </a:rPr>
              <a:t> amino </a:t>
            </a:r>
            <a:r>
              <a:rPr lang="it-IT" sz="1600" dirty="0" err="1">
                <a:latin typeface="Arial"/>
                <a:ea typeface="+mn-ea"/>
                <a:cs typeface="Arial"/>
              </a:rPr>
              <a:t>acids</a:t>
            </a:r>
            <a:r>
              <a:rPr lang="it-IT" sz="1600" dirty="0">
                <a:latin typeface="Arial"/>
                <a:ea typeface="+mn-ea"/>
                <a:cs typeface="Arial"/>
              </a:rPr>
              <a:t> </a:t>
            </a:r>
            <a:r>
              <a:rPr lang="it-IT" sz="1600" dirty="0" err="1">
                <a:latin typeface="Arial"/>
                <a:ea typeface="+mn-ea"/>
                <a:cs typeface="Arial"/>
              </a:rPr>
              <a:t>Phe</a:t>
            </a:r>
            <a:r>
              <a:rPr lang="it-IT" sz="1600" dirty="0">
                <a:latin typeface="Arial"/>
                <a:ea typeface="+mn-ea"/>
                <a:cs typeface="Arial"/>
              </a:rPr>
              <a:t>, </a:t>
            </a:r>
            <a:r>
              <a:rPr lang="it-IT" sz="1600" dirty="0" err="1">
                <a:latin typeface="Arial"/>
                <a:ea typeface="+mn-ea"/>
                <a:cs typeface="Arial"/>
              </a:rPr>
              <a:t>Tyr</a:t>
            </a:r>
            <a:r>
              <a:rPr lang="it-IT" sz="1600" dirty="0">
                <a:latin typeface="Arial"/>
                <a:ea typeface="+mn-ea"/>
                <a:cs typeface="Arial"/>
              </a:rPr>
              <a:t> and </a:t>
            </a:r>
            <a:r>
              <a:rPr lang="it-IT" sz="1600" dirty="0" err="1">
                <a:latin typeface="Arial"/>
                <a:ea typeface="+mn-ea"/>
                <a:cs typeface="Arial"/>
              </a:rPr>
              <a:t>Trp</a:t>
            </a:r>
            <a:r>
              <a:rPr lang="it-IT" sz="1600" dirty="0">
                <a:latin typeface="Arial"/>
                <a:ea typeface="+mn-ea"/>
                <a:cs typeface="Arial"/>
              </a:rPr>
              <a:t> look </a:t>
            </a:r>
            <a:r>
              <a:rPr lang="it-IT" sz="1600" dirty="0" err="1">
                <a:latin typeface="Arial"/>
                <a:ea typeface="+mn-ea"/>
                <a:cs typeface="Arial"/>
              </a:rPr>
              <a:t>alike</a:t>
            </a:r>
            <a:r>
              <a:rPr lang="it-IT" sz="1600" dirty="0">
                <a:latin typeface="Arial"/>
                <a:ea typeface="+mn-ea"/>
                <a:cs typeface="Arial"/>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2">
            <a:extLst>
              <a:ext uri="{FF2B5EF4-FFF2-40B4-BE49-F238E27FC236}">
                <a16:creationId xmlns:a16="http://schemas.microsoft.com/office/drawing/2014/main" id="{945BA0B5-7559-034E-8592-9A5D747D965D}"/>
              </a:ext>
            </a:extLst>
          </p:cNvPr>
          <p:cNvSpPr txBox="1">
            <a:spLocks noChangeArrowheads="1"/>
          </p:cNvSpPr>
          <p:nvPr/>
        </p:nvSpPr>
        <p:spPr bwMode="auto">
          <a:xfrm>
            <a:off x="239713" y="44450"/>
            <a:ext cx="8813800"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FF0000"/>
                </a:solidFill>
                <a:latin typeface="Arial" panose="020B0604020202020204" pitchFamily="34" charset="0"/>
              </a:rPr>
              <a:t>Alfabeto molecolare</a:t>
            </a:r>
          </a:p>
          <a:p>
            <a:pPr algn="ctr" eaLnBrk="1" hangingPunct="1">
              <a:spcBef>
                <a:spcPct val="0"/>
              </a:spcBef>
              <a:buFontTx/>
              <a:buNone/>
            </a:pPr>
            <a:r>
              <a:rPr lang="it-IT" altLang="en-US" b="1">
                <a:solidFill>
                  <a:srgbClr val="0000CC"/>
                </a:solidFill>
                <a:latin typeface="Arial" panose="020B0604020202020204" pitchFamily="34" charset="0"/>
              </a:rPr>
              <a:t>GLI ACIDI NUCLEICI E LE PROTEINE SONO POLIMERI LINEARI </a:t>
            </a:r>
            <a:r>
              <a:rPr lang="it-IT" altLang="en-US" b="1">
                <a:solidFill>
                  <a:srgbClr val="0000CC"/>
                </a:solidFill>
                <a:latin typeface="Arial" panose="020B0604020202020204" pitchFamily="34" charset="0"/>
                <a:sym typeface="Wingdings" pitchFamily="2" charset="2"/>
              </a:rPr>
              <a:t> </a:t>
            </a:r>
            <a:r>
              <a:rPr lang="it-IT" altLang="en-US" b="1">
                <a:solidFill>
                  <a:srgbClr val="FF0000"/>
                </a:solidFill>
                <a:latin typeface="Arial" panose="020B0604020202020204" pitchFamily="34" charset="0"/>
                <a:sym typeface="Wingdings" pitchFamily="2" charset="2"/>
              </a:rPr>
              <a:t>BIOSEQUENZE</a:t>
            </a:r>
            <a:r>
              <a:rPr lang="it-IT" altLang="en-US" b="1">
                <a:solidFill>
                  <a:srgbClr val="0000CC"/>
                </a:solidFill>
                <a:latin typeface="Arial" panose="020B0604020202020204" pitchFamily="34" charset="0"/>
                <a:sym typeface="Wingdings" pitchFamily="2" charset="2"/>
              </a:rPr>
              <a:t>	</a:t>
            </a:r>
            <a:endParaRPr lang="it-IT" altLang="en-US" b="1">
              <a:solidFill>
                <a:srgbClr val="0000CC"/>
              </a:solidFill>
              <a:latin typeface="Arial" panose="020B0604020202020204" pitchFamily="34" charset="0"/>
            </a:endParaRPr>
          </a:p>
        </p:txBody>
      </p:sp>
      <p:sp>
        <p:nvSpPr>
          <p:cNvPr id="16386" name="Text Box 3">
            <a:extLst>
              <a:ext uri="{FF2B5EF4-FFF2-40B4-BE49-F238E27FC236}">
                <a16:creationId xmlns:a16="http://schemas.microsoft.com/office/drawing/2014/main" id="{2A090CC7-555A-634C-8303-CB83446A4181}"/>
              </a:ext>
            </a:extLst>
          </p:cNvPr>
          <p:cNvSpPr txBox="1">
            <a:spLocks noChangeArrowheads="1"/>
          </p:cNvSpPr>
          <p:nvPr/>
        </p:nvSpPr>
        <p:spPr bwMode="auto">
          <a:xfrm>
            <a:off x="239713" y="1938338"/>
            <a:ext cx="8785225" cy="529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Clr>
                <a:srgbClr val="FF0066"/>
              </a:buClr>
              <a:buFontTx/>
              <a:buChar char="•"/>
            </a:pPr>
            <a:r>
              <a:rPr lang="it-IT" altLang="en-US" sz="2600">
                <a:latin typeface="Arial" panose="020B0604020202020204" pitchFamily="34" charset="0"/>
              </a:rPr>
              <a:t> DNA e RNA sono polimeri lineari di nucleotidi, specializzati nel deposito, nella trasmissione e nell’</a:t>
            </a:r>
            <a:r>
              <a:rPr lang="it-IT" altLang="ja-JP" sz="2600">
                <a:latin typeface="Arial" panose="020B0604020202020204" pitchFamily="34" charset="0"/>
              </a:rPr>
              <a:t>utilizzazione dell’informazione genetica</a:t>
            </a:r>
          </a:p>
          <a:p>
            <a:pPr eaLnBrk="1" hangingPunct="1">
              <a:spcBef>
                <a:spcPct val="50000"/>
              </a:spcBef>
              <a:buClr>
                <a:srgbClr val="FF0066"/>
              </a:buClr>
              <a:buFontTx/>
              <a:buChar char="•"/>
            </a:pPr>
            <a:r>
              <a:rPr lang="it-IT" altLang="ja-JP" sz="2600">
                <a:latin typeface="Arial" panose="020B0604020202020204" pitchFamily="34" charset="0"/>
              </a:rPr>
              <a:t> Le proteine sono polimeri di amminoacidi, che svolgono funzioni grazie alla loro FORMA nello spazio 3D</a:t>
            </a:r>
          </a:p>
          <a:p>
            <a:pPr eaLnBrk="1" hangingPunct="1">
              <a:spcBef>
                <a:spcPct val="50000"/>
              </a:spcBef>
              <a:buClr>
                <a:srgbClr val="FF0066"/>
              </a:buClr>
              <a:buFontTx/>
              <a:buChar char="•"/>
            </a:pPr>
            <a:r>
              <a:rPr lang="it-IT" altLang="en-US" sz="2600">
                <a:latin typeface="Arial" panose="020B0604020202020204" pitchFamily="34" charset="0"/>
              </a:rPr>
              <a:t> Gli acidi nucleici possono assumere specifiche forme nello spazio 3D (doppia elica DNA)</a:t>
            </a:r>
          </a:p>
          <a:p>
            <a:pPr eaLnBrk="1" hangingPunct="1">
              <a:spcBef>
                <a:spcPct val="50000"/>
              </a:spcBef>
              <a:buClr>
                <a:srgbClr val="FF0066"/>
              </a:buClr>
              <a:buFontTx/>
              <a:buChar char="•"/>
            </a:pPr>
            <a:r>
              <a:rPr lang="it-IT" altLang="en-US" sz="2600">
                <a:latin typeface="Arial" panose="020B0604020202020204" pitchFamily="34" charset="0"/>
              </a:rPr>
              <a:t> In particolare gli RNA, come le proteine, e svolgere attività</a:t>
            </a:r>
            <a:r>
              <a:rPr lang="it-IT" altLang="ja-JP" sz="2600">
                <a:latin typeface="Arial" panose="020B0604020202020204" pitchFamily="34" charset="0"/>
              </a:rPr>
              <a:t> diverse (ad es. catalisi) grazie a strutture 3D e date le loro capacita di appaiamento con altri acidi nucleici</a:t>
            </a:r>
          </a:p>
          <a:p>
            <a:pPr eaLnBrk="1" hangingPunct="1">
              <a:spcBef>
                <a:spcPct val="50000"/>
              </a:spcBef>
              <a:buClr>
                <a:srgbClr val="FF0066"/>
              </a:buClr>
              <a:buFontTx/>
              <a:buChar char="•"/>
            </a:pPr>
            <a:endParaRPr lang="it-IT" altLang="en-US" sz="2600">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ttangolo 1">
            <a:extLst>
              <a:ext uri="{FF2B5EF4-FFF2-40B4-BE49-F238E27FC236}">
                <a16:creationId xmlns:a16="http://schemas.microsoft.com/office/drawing/2014/main" id="{D2C5C1ED-067E-994E-B613-B928C34CE83D}"/>
              </a:ext>
            </a:extLst>
          </p:cNvPr>
          <p:cNvSpPr>
            <a:spLocks noChangeArrowheads="1"/>
          </p:cNvSpPr>
          <p:nvPr/>
        </p:nvSpPr>
        <p:spPr bwMode="auto">
          <a:xfrm>
            <a:off x="174625" y="284163"/>
            <a:ext cx="8724900" cy="643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FF"/>
                </a:solidFill>
                <a:latin typeface="Arial" panose="020B0604020202020204" pitchFamily="34" charset="0"/>
                <a:cs typeface="Arial" panose="020B0604020202020204" pitchFamily="34" charset="0"/>
              </a:rPr>
              <a:t>Accuratezza delle predizioni di struttura secondaria</a:t>
            </a:r>
          </a:p>
          <a:p>
            <a:pPr algn="ctr" eaLnBrk="1" hangingPunct="1">
              <a:spcBef>
                <a:spcPct val="0"/>
              </a:spcBef>
              <a:buFontTx/>
              <a:buNone/>
            </a:pPr>
            <a:endParaRPr lang="it-IT" altLang="en-US">
              <a:latin typeface="Arial" panose="020B0604020202020204" pitchFamily="34" charset="0"/>
              <a:cs typeface="Arial" panose="020B0604020202020204" pitchFamily="34" charset="0"/>
            </a:endParaRPr>
          </a:p>
          <a:p>
            <a:pPr eaLnBrk="1" hangingPunct="1">
              <a:spcBef>
                <a:spcPct val="0"/>
              </a:spcBef>
              <a:buFontTx/>
              <a:buNone/>
            </a:pPr>
            <a:r>
              <a:rPr lang="it-IT" altLang="en-US" sz="3600">
                <a:latin typeface="Arial" panose="020B0604020202020204" pitchFamily="34" charset="0"/>
                <a:cs typeface="Arial" panose="020B0604020202020204" pitchFamily="34" charset="0"/>
              </a:rPr>
              <a:t>Se:</a:t>
            </a:r>
          </a:p>
          <a:p>
            <a:pPr eaLnBrk="1" hangingPunct="1">
              <a:spcBef>
                <a:spcPct val="0"/>
              </a:spcBef>
              <a:buFontTx/>
              <a:buNone/>
            </a:pPr>
            <a:r>
              <a:rPr lang="it-IT" altLang="en-US" sz="3600">
                <a:latin typeface="Arial" panose="020B0604020202020204" pitchFamily="34" charset="0"/>
                <a:cs typeface="Arial" panose="020B0604020202020204" pitchFamily="34" charset="0"/>
              </a:rPr>
              <a:t>N = residui predetti</a:t>
            </a:r>
          </a:p>
          <a:p>
            <a:pPr eaLnBrk="1" hangingPunct="1">
              <a:spcBef>
                <a:spcPct val="0"/>
              </a:spcBef>
              <a:buFontTx/>
              <a:buNone/>
            </a:pPr>
            <a:r>
              <a:rPr lang="it-IT" altLang="en-US" sz="3600">
                <a:latin typeface="Arial" panose="020B0604020202020204" pitchFamily="34" charset="0"/>
                <a:cs typeface="Arial" panose="020B0604020202020204" pitchFamily="34" charset="0"/>
              </a:rPr>
              <a:t>M</a:t>
            </a:r>
            <a:r>
              <a:rPr lang="it-IT" altLang="en-US" sz="3600" baseline="-25000">
                <a:latin typeface="Arial" panose="020B0604020202020204" pitchFamily="34" charset="0"/>
                <a:cs typeface="Arial" panose="020B0604020202020204" pitchFamily="34" charset="0"/>
              </a:rPr>
              <a:t>i = </a:t>
            </a:r>
            <a:r>
              <a:rPr lang="it-IT" altLang="en-US" sz="3600">
                <a:latin typeface="Arial" panose="020B0604020202020204" pitchFamily="34" charset="0"/>
                <a:cs typeface="Arial" panose="020B0604020202020204" pitchFamily="34" charset="0"/>
              </a:rPr>
              <a:t>predizioni corrette</a:t>
            </a:r>
            <a:endParaRPr lang="el-GR" altLang="en-US" sz="3600">
              <a:latin typeface="Arial" panose="020B0604020202020204" pitchFamily="34" charset="0"/>
              <a:cs typeface="Arial" panose="020B0604020202020204" pitchFamily="34" charset="0"/>
            </a:endParaRPr>
          </a:p>
          <a:p>
            <a:pPr eaLnBrk="1" hangingPunct="1">
              <a:spcBef>
                <a:spcPct val="0"/>
              </a:spcBef>
              <a:buFontTx/>
              <a:buNone/>
            </a:pPr>
            <a:endParaRPr lang="it-IT" altLang="en-US" sz="3600">
              <a:latin typeface="Arial" panose="020B0604020202020204" pitchFamily="34" charset="0"/>
              <a:cs typeface="Arial" panose="020B0604020202020204" pitchFamily="34" charset="0"/>
            </a:endParaRPr>
          </a:p>
          <a:p>
            <a:pPr algn="ctr" eaLnBrk="1" hangingPunct="1">
              <a:spcBef>
                <a:spcPct val="0"/>
              </a:spcBef>
              <a:buFontTx/>
              <a:buNone/>
            </a:pPr>
            <a:r>
              <a:rPr lang="it-IT" altLang="en-US" sz="3600">
                <a:solidFill>
                  <a:srgbClr val="0000FF"/>
                </a:solidFill>
                <a:latin typeface="Arial" panose="020B0604020202020204" pitchFamily="34" charset="0"/>
                <a:cs typeface="Arial" panose="020B0604020202020204" pitchFamily="34" charset="0"/>
              </a:rPr>
              <a:t>Q</a:t>
            </a:r>
            <a:r>
              <a:rPr lang="it-IT" altLang="en-US" sz="3600" baseline="-25000">
                <a:solidFill>
                  <a:srgbClr val="0000FF"/>
                </a:solidFill>
                <a:latin typeface="Arial" panose="020B0604020202020204" pitchFamily="34" charset="0"/>
                <a:cs typeface="Arial" panose="020B0604020202020204" pitchFamily="34" charset="0"/>
              </a:rPr>
              <a:t>3</a:t>
            </a:r>
            <a:r>
              <a:rPr lang="it-IT" altLang="en-US" sz="3600">
                <a:solidFill>
                  <a:srgbClr val="0000FF"/>
                </a:solidFill>
                <a:latin typeface="Arial" panose="020B0604020202020204" pitchFamily="34" charset="0"/>
                <a:cs typeface="Arial" panose="020B0604020202020204" pitchFamily="34" charset="0"/>
              </a:rPr>
              <a:t>=100/N </a:t>
            </a:r>
            <a:r>
              <a:rPr lang="el-GR" altLang="en-US" sz="3600">
                <a:solidFill>
                  <a:srgbClr val="0000FF"/>
                </a:solidFill>
                <a:latin typeface="Arial" panose="020B0604020202020204" pitchFamily="34" charset="0"/>
                <a:cs typeface="Arial" panose="020B0604020202020204" pitchFamily="34" charset="0"/>
              </a:rPr>
              <a:t>Σ</a:t>
            </a:r>
            <a:r>
              <a:rPr lang="el-GR" altLang="en-US" sz="3600" baseline="-25000">
                <a:solidFill>
                  <a:srgbClr val="0000FF"/>
                </a:solidFill>
                <a:latin typeface="Arial" panose="020B0604020202020204" pitchFamily="34" charset="0"/>
                <a:cs typeface="Arial" panose="020B0604020202020204" pitchFamily="34" charset="0"/>
              </a:rPr>
              <a:t>i=α</a:t>
            </a:r>
            <a:r>
              <a:rPr lang="it-IT" altLang="en-US" sz="3600" baseline="-25000">
                <a:solidFill>
                  <a:srgbClr val="0000FF"/>
                </a:solidFill>
                <a:latin typeface="Arial" panose="020B0604020202020204" pitchFamily="34" charset="0"/>
                <a:cs typeface="Arial" panose="020B0604020202020204" pitchFamily="34" charset="0"/>
              </a:rPr>
              <a:t>,</a:t>
            </a:r>
            <a:r>
              <a:rPr lang="el-GR" altLang="en-US" sz="3600" baseline="-25000">
                <a:solidFill>
                  <a:srgbClr val="0000FF"/>
                </a:solidFill>
                <a:latin typeface="Arial" panose="020B0604020202020204" pitchFamily="34" charset="0"/>
                <a:cs typeface="Arial" panose="020B0604020202020204" pitchFamily="34" charset="0"/>
              </a:rPr>
              <a:t>β,loop</a:t>
            </a:r>
            <a:r>
              <a:rPr lang="it-IT" altLang="en-US" sz="3600">
                <a:solidFill>
                  <a:srgbClr val="0000FF"/>
                </a:solidFill>
                <a:latin typeface="Arial" panose="020B0604020202020204" pitchFamily="34" charset="0"/>
                <a:cs typeface="Arial" panose="020B0604020202020204" pitchFamily="34" charset="0"/>
              </a:rPr>
              <a:t>M</a:t>
            </a:r>
            <a:r>
              <a:rPr lang="it-IT" altLang="en-US" sz="3600" baseline="-25000">
                <a:solidFill>
                  <a:srgbClr val="0000FF"/>
                </a:solidFill>
                <a:latin typeface="Arial" panose="020B0604020202020204" pitchFamily="34" charset="0"/>
                <a:cs typeface="Arial" panose="020B0604020202020204" pitchFamily="34" charset="0"/>
              </a:rPr>
              <a:t>i</a:t>
            </a:r>
          </a:p>
          <a:p>
            <a:pPr algn="ctr" eaLnBrk="1" hangingPunct="1">
              <a:spcBef>
                <a:spcPct val="0"/>
              </a:spcBef>
              <a:buFontTx/>
              <a:buNone/>
            </a:pPr>
            <a:endParaRPr lang="it-IT" altLang="en-US" sz="3600" baseline="-25000">
              <a:solidFill>
                <a:srgbClr val="0000FF"/>
              </a:solidFill>
              <a:latin typeface="Arial" panose="020B0604020202020204" pitchFamily="34" charset="0"/>
              <a:cs typeface="Arial" panose="020B0604020202020204" pitchFamily="34" charset="0"/>
            </a:endParaRPr>
          </a:p>
          <a:p>
            <a:pPr algn="ctr" eaLnBrk="1" hangingPunct="1">
              <a:spcBef>
                <a:spcPct val="0"/>
              </a:spcBef>
              <a:buFontTx/>
              <a:buNone/>
            </a:pPr>
            <a:r>
              <a:rPr lang="it-IT" altLang="en-US" b="1">
                <a:solidFill>
                  <a:srgbClr val="0000FF"/>
                </a:solidFill>
                <a:latin typeface="Arial" panose="020B0604020202020204" pitchFamily="34" charset="0"/>
                <a:cs typeface="Arial" panose="020B0604020202020204" pitchFamily="34" charset="0"/>
              </a:rPr>
              <a:t>Q</a:t>
            </a:r>
            <a:r>
              <a:rPr lang="it-IT" altLang="en-US" b="1" baseline="-25000">
                <a:solidFill>
                  <a:srgbClr val="0000FF"/>
                </a:solidFill>
                <a:latin typeface="Arial" panose="020B0604020202020204" pitchFamily="34" charset="0"/>
                <a:cs typeface="Arial" panose="020B0604020202020204" pitchFamily="34" charset="0"/>
              </a:rPr>
              <a:t>3</a:t>
            </a:r>
            <a:r>
              <a:rPr lang="it-IT" altLang="en-US" baseline="-25000">
                <a:latin typeface="Arial" panose="020B0604020202020204" pitchFamily="34" charset="0"/>
                <a:cs typeface="Arial" panose="020B0604020202020204" pitchFamily="34" charset="0"/>
              </a:rPr>
              <a:t> </a:t>
            </a:r>
            <a:r>
              <a:rPr lang="it-IT" altLang="en-US">
                <a:latin typeface="Arial" panose="020B0604020202020204" pitchFamily="34" charset="0"/>
                <a:cs typeface="Arial" panose="020B0604020202020204" pitchFamily="34" charset="0"/>
                <a:sym typeface="Wingdings" pitchFamily="2" charset="2"/>
              </a:rPr>
              <a:t> </a:t>
            </a:r>
            <a:r>
              <a:rPr lang="it-IT" altLang="en-US">
                <a:latin typeface="Arial" panose="020B0604020202020204" pitchFamily="34" charset="0"/>
                <a:cs typeface="Arial" panose="020B0604020202020204" pitchFamily="34" charset="0"/>
              </a:rPr>
              <a:t>Percentuale di residui predetta correttamente</a:t>
            </a:r>
            <a:r>
              <a:rPr lang="it-IT" altLang="en-US" sz="2400">
                <a:cs typeface="Arial" panose="020B0604020202020204" pitchFamily="34" charset="0"/>
              </a:rPr>
              <a:t> </a:t>
            </a:r>
          </a:p>
          <a:p>
            <a:pPr algn="ctr" eaLnBrk="1" hangingPunct="1">
              <a:spcBef>
                <a:spcPct val="0"/>
              </a:spcBef>
              <a:buFontTx/>
              <a:buNone/>
            </a:pPr>
            <a:endParaRPr lang="it-IT" altLang="en-US" sz="2400">
              <a:cs typeface="Arial" panose="020B0604020202020204" pitchFamily="34" charset="0"/>
            </a:endParaRPr>
          </a:p>
          <a:p>
            <a:pPr algn="ctr" eaLnBrk="1" hangingPunct="1">
              <a:spcBef>
                <a:spcPct val="0"/>
              </a:spcBef>
              <a:buFontTx/>
              <a:buNone/>
            </a:pPr>
            <a:r>
              <a:rPr lang="it-IT" altLang="en-US" sz="2400">
                <a:cs typeface="Arial" panose="020B0604020202020204" pitchFamily="34" charset="0"/>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1B35A1-C09A-694D-91EA-22A5D9E63203}"/>
              </a:ext>
            </a:extLst>
          </p:cNvPr>
          <p:cNvSpPr>
            <a:spLocks noChangeArrowheads="1"/>
          </p:cNvSpPr>
          <p:nvPr/>
        </p:nvSpPr>
        <p:spPr bwMode="auto">
          <a:xfrm>
            <a:off x="128588" y="93663"/>
            <a:ext cx="8867775" cy="830262"/>
          </a:xfrm>
          <a:prstGeom prst="rect">
            <a:avLst/>
          </a:prstGeom>
          <a:noFill/>
          <a:ln>
            <a:noFill/>
          </a:ln>
          <a:effectLst/>
          <a:extLst/>
        </p:spPr>
        <p:txBody>
          <a:bodyPr>
            <a:spAutoFit/>
          </a:bodyPr>
          <a:lstStyle/>
          <a:p>
            <a:pPr algn="ctr" eaLnBrk="1" fontAlgn="auto" hangingPunct="1">
              <a:spcBef>
                <a:spcPts val="0"/>
              </a:spcBef>
              <a:spcAft>
                <a:spcPts val="0"/>
              </a:spcAft>
              <a:defRPr/>
            </a:pPr>
            <a:r>
              <a:rPr lang="it-IT" sz="4800" dirty="0">
                <a:solidFill>
                  <a:srgbClr val="FF0000"/>
                </a:solidFill>
                <a:latin typeface="Arial"/>
                <a:ea typeface="+mn-ea"/>
              </a:rPr>
              <a:t>Assunzioni</a:t>
            </a:r>
          </a:p>
        </p:txBody>
      </p:sp>
      <p:sp>
        <p:nvSpPr>
          <p:cNvPr id="51202" name="Rectangle 3">
            <a:extLst>
              <a:ext uri="{FF2B5EF4-FFF2-40B4-BE49-F238E27FC236}">
                <a16:creationId xmlns:a16="http://schemas.microsoft.com/office/drawing/2014/main" id="{4FAD137C-8B80-0F44-9FAF-319235477710}"/>
              </a:ext>
            </a:extLst>
          </p:cNvPr>
          <p:cNvSpPr txBox="1">
            <a:spLocks noChangeArrowheads="1"/>
          </p:cNvSpPr>
          <p:nvPr/>
        </p:nvSpPr>
        <p:spPr bwMode="auto">
          <a:xfrm>
            <a:off x="533400" y="1828800"/>
            <a:ext cx="8153400" cy="3398838"/>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600">
                <a:solidFill>
                  <a:srgbClr val="FFFFFF"/>
                </a:solidFill>
                <a:latin typeface="Arial" panose="020B0604020202020204" pitchFamily="34" charset="0"/>
                <a:cs typeface="Arial" panose="020B0604020202020204" pitchFamily="34" charset="0"/>
              </a:rPr>
              <a:t>La sequenza determina la struttura secondaria</a:t>
            </a:r>
          </a:p>
          <a:p>
            <a:pPr eaLnBrk="1" hangingPunct="1"/>
            <a:r>
              <a:rPr lang="en-US" altLang="en-US" sz="3600">
                <a:solidFill>
                  <a:srgbClr val="FFFFFF"/>
                </a:solidFill>
                <a:latin typeface="Arial" panose="020B0604020202020204" pitchFamily="34" charset="0"/>
                <a:cs typeface="Arial" panose="020B0604020202020204" pitchFamily="34" charset="0"/>
              </a:rPr>
              <a:t>Le catene laterali degli aa determinano la struttura della regione di catena di cui fanno parte</a:t>
            </a:r>
          </a:p>
          <a:p>
            <a:pPr eaLnBrk="1" hangingPunct="1"/>
            <a:endParaRPr lang="en-US" altLang="en-US" sz="360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93EE02C8-4AC6-784A-8A22-DB01F83FABF2}"/>
              </a:ext>
            </a:extLst>
          </p:cNvPr>
          <p:cNvSpPr>
            <a:spLocks noChangeArrowheads="1"/>
          </p:cNvSpPr>
          <p:nvPr/>
        </p:nvSpPr>
        <p:spPr bwMode="auto">
          <a:xfrm>
            <a:off x="282575" y="1231900"/>
            <a:ext cx="8626475" cy="409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b="1" dirty="0">
                <a:latin typeface="Arial" panose="020B0604020202020204" pitchFamily="34" charset="0"/>
                <a:cs typeface="Arial" panose="020B0604020202020204" pitchFamily="34" charset="0"/>
              </a:rPr>
              <a:t>Metodo basato </a:t>
            </a:r>
            <a:r>
              <a:rPr lang="it-IT" altLang="en-US" sz="2800" b="1" dirty="0" err="1">
                <a:latin typeface="Arial" panose="020B0604020202020204" pitchFamily="34" charset="0"/>
                <a:cs typeface="Arial" panose="020B0604020202020204" pitchFamily="34" charset="0"/>
              </a:rPr>
              <a:t>sull</a:t>
            </a:r>
            <a:r>
              <a:rPr lang="ja-JP" altLang="it-IT" sz="2800" b="1">
                <a:latin typeface="Arial" panose="020B0604020202020204" pitchFamily="34" charset="0"/>
                <a:cs typeface="Arial" panose="020B0604020202020204" pitchFamily="34" charset="0"/>
              </a:rPr>
              <a:t>’</a:t>
            </a:r>
            <a:r>
              <a:rPr lang="it-IT" altLang="ja-JP" sz="2800" b="1" dirty="0">
                <a:latin typeface="Arial" panose="020B0604020202020204" pitchFamily="34" charset="0"/>
                <a:cs typeface="Arial" panose="020B0604020202020204" pitchFamily="34" charset="0"/>
              </a:rPr>
              <a:t>analisi statistica della composizione in residui delle strutture secondarie note (presenti in PDB)</a:t>
            </a:r>
          </a:p>
          <a:p>
            <a:pPr algn="just" eaLnBrk="1" hangingPunct="1">
              <a:spcBef>
                <a:spcPct val="0"/>
              </a:spcBef>
              <a:buFontTx/>
              <a:buNone/>
            </a:pPr>
            <a:endParaRPr lang="it-IT" altLang="en-US" sz="2800" b="1" dirty="0">
              <a:latin typeface="Arial" panose="020B0604020202020204" pitchFamily="34" charset="0"/>
              <a:cs typeface="Arial" panose="020B0604020202020204" pitchFamily="34" charset="0"/>
            </a:endParaRPr>
          </a:p>
          <a:p>
            <a:pPr eaLnBrk="1" hangingPunct="1">
              <a:lnSpc>
                <a:spcPct val="90000"/>
              </a:lnSpc>
              <a:spcBef>
                <a:spcPct val="0"/>
              </a:spcBef>
              <a:buFontTx/>
              <a:buNone/>
            </a:pPr>
            <a:r>
              <a:rPr lang="en-US" altLang="en-US" sz="2800" dirty="0" err="1">
                <a:latin typeface="Arial" panose="020B0604020202020204" pitchFamily="34" charset="0"/>
                <a:cs typeface="Arial" panose="020B0604020202020204" pitchFamily="34" charset="0"/>
              </a:rPr>
              <a:t>Alcuni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residui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sono</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associati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più</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spesso</a:t>
            </a:r>
            <a:r>
              <a:rPr lang="en-US" altLang="en-US" sz="2800" dirty="0">
                <a:latin typeface="Arial" panose="020B0604020202020204" pitchFamily="34" charset="0"/>
                <a:cs typeface="Arial" panose="020B0604020202020204" pitchFamily="34" charset="0"/>
              </a:rPr>
              <a:t> a </a:t>
            </a:r>
            <a:r>
              <a:rPr lang="en-US" altLang="en-US" sz="2800" dirty="0" err="1">
                <a:latin typeface="Arial" panose="020B0604020202020204" pitchFamily="34" charset="0"/>
                <a:cs typeface="Arial" panose="020B0604020202020204" pitchFamily="34" charset="0"/>
              </a:rPr>
              <a:t>certe</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strutture</a:t>
            </a:r>
            <a:r>
              <a:rPr lang="en-US" altLang="en-US" sz="2800" dirty="0">
                <a:latin typeface="Arial" panose="020B0604020202020204" pitchFamily="34" charset="0"/>
                <a:cs typeface="Arial" panose="020B0604020202020204" pitchFamily="34" charset="0"/>
              </a:rPr>
              <a:t> (</a:t>
            </a:r>
            <a:r>
              <a:rPr lang="en-US" altLang="en-US" sz="2800" dirty="0">
                <a:latin typeface="Arial" panose="020B0604020202020204" pitchFamily="34" charset="0"/>
                <a:cs typeface="Arial" panose="020B0604020202020204" pitchFamily="34" charset="0"/>
                <a:sym typeface="Symbol" pitchFamily="2" charset="2"/>
              </a:rPr>
              <a:t></a:t>
            </a:r>
            <a:r>
              <a:rPr lang="en-US" altLang="en-US" sz="2800" dirty="0">
                <a:latin typeface="Arial" panose="020B0604020202020204" pitchFamily="34" charset="0"/>
                <a:cs typeface="Arial" panose="020B0604020202020204" pitchFamily="34" charset="0"/>
              </a:rPr>
              <a:t>-helices, </a:t>
            </a:r>
            <a:r>
              <a:rPr lang="en-US" altLang="en-US" sz="2800" dirty="0">
                <a:latin typeface="Arial" panose="020B0604020202020204" pitchFamily="34" charset="0"/>
                <a:cs typeface="Arial" panose="020B0604020202020204" pitchFamily="34" charset="0"/>
                <a:sym typeface="Symbol" pitchFamily="2" charset="2"/>
              </a:rPr>
              <a:t></a:t>
            </a:r>
            <a:r>
              <a:rPr lang="en-US" altLang="en-US" sz="2800" dirty="0">
                <a:latin typeface="Arial" panose="020B0604020202020204" pitchFamily="34" charset="0"/>
                <a:cs typeface="Arial" panose="020B0604020202020204" pitchFamily="34" charset="0"/>
              </a:rPr>
              <a:t>-sheets, coils)</a:t>
            </a:r>
          </a:p>
          <a:p>
            <a:pPr eaLnBrk="1" hangingPunct="1">
              <a:lnSpc>
                <a:spcPct val="90000"/>
              </a:lnSpc>
              <a:spcBef>
                <a:spcPct val="0"/>
              </a:spcBef>
              <a:buFontTx/>
              <a:buNone/>
            </a:pPr>
            <a:endParaRPr lang="en-US" altLang="en-US" sz="2800" dirty="0">
              <a:latin typeface="Arial" panose="020B0604020202020204" pitchFamily="34" charset="0"/>
              <a:cs typeface="Arial" panose="020B0604020202020204" pitchFamily="34" charset="0"/>
            </a:endParaRPr>
          </a:p>
          <a:p>
            <a:pPr eaLnBrk="1" hangingPunct="1">
              <a:lnSpc>
                <a:spcPct val="90000"/>
              </a:lnSpc>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lnSpc>
                <a:spcPct val="90000"/>
              </a:lnSpc>
              <a:spcBef>
                <a:spcPct val="0"/>
              </a:spcBef>
              <a:buFontTx/>
              <a:buNone/>
            </a:pPr>
            <a:r>
              <a:rPr lang="en-US" altLang="en-US" sz="2400" dirty="0">
                <a:latin typeface="Arial" panose="020B0604020202020204" pitchFamily="34" charset="0"/>
                <a:cs typeface="Arial" panose="020B0604020202020204" pitchFamily="34" charset="0"/>
              </a:rPr>
              <a:t>       </a:t>
            </a:r>
            <a:r>
              <a:rPr lang="en-US" altLang="en-US" sz="2800" dirty="0">
                <a:latin typeface="Arial" panose="020B0604020202020204" pitchFamily="34" charset="0"/>
                <a:cs typeface="Arial" panose="020B0604020202020204" pitchFamily="34" charset="0"/>
              </a:rPr>
              <a:t>Examples: </a:t>
            </a:r>
            <a:r>
              <a:rPr lang="en-US" altLang="en-US" sz="2800" dirty="0" err="1">
                <a:latin typeface="Arial" panose="020B0604020202020204" pitchFamily="34" charset="0"/>
                <a:cs typeface="Arial" panose="020B0604020202020204" pitchFamily="34" charset="0"/>
              </a:rPr>
              <a:t>Glu</a:t>
            </a:r>
            <a:r>
              <a:rPr lang="en-US" altLang="en-US" sz="2800" dirty="0">
                <a:latin typeface="Arial" panose="020B0604020202020204" pitchFamily="34" charset="0"/>
                <a:cs typeface="Arial" panose="020B0604020202020204" pitchFamily="34" charset="0"/>
              </a:rPr>
              <a:t>                  </a:t>
            </a:r>
            <a:r>
              <a:rPr lang="el-GR" altLang="en-US" sz="2800" dirty="0">
                <a:latin typeface="Arial" panose="020B0604020202020204" pitchFamily="34" charset="0"/>
                <a:cs typeface="Arial" panose="020B0604020202020204" pitchFamily="34" charset="0"/>
              </a:rPr>
              <a:t>α</a:t>
            </a:r>
            <a:r>
              <a:rPr lang="en-US" altLang="en-US" sz="2800" dirty="0">
                <a:latin typeface="Arial" panose="020B0604020202020204" pitchFamily="34" charset="0"/>
                <a:cs typeface="Arial" panose="020B0604020202020204" pitchFamily="34" charset="0"/>
              </a:rPr>
              <a:t>-helix                       </a:t>
            </a:r>
          </a:p>
          <a:p>
            <a:pPr eaLnBrk="1" hangingPunct="1">
              <a:lnSpc>
                <a:spcPct val="90000"/>
              </a:lnSpc>
              <a:spcBef>
                <a:spcPct val="0"/>
              </a:spcBef>
              <a:buFontTx/>
              <a:buNone/>
            </a:pPr>
            <a:r>
              <a:rPr lang="en-US" altLang="en-US" sz="2800" dirty="0">
                <a:latin typeface="Arial" panose="020B0604020202020204" pitchFamily="34" charset="0"/>
                <a:cs typeface="Arial" panose="020B0604020202020204" pitchFamily="34" charset="0"/>
              </a:rPr>
              <a:t>                        Val                  </a:t>
            </a:r>
            <a:r>
              <a:rPr lang="el-GR" altLang="en-US" sz="2800" dirty="0">
                <a:latin typeface="Arial" panose="020B0604020202020204" pitchFamily="34" charset="0"/>
                <a:cs typeface="Arial" panose="020B0604020202020204" pitchFamily="34" charset="0"/>
              </a:rPr>
              <a:t>β</a:t>
            </a:r>
            <a:r>
              <a:rPr lang="en-US" altLang="en-US" sz="2800" dirty="0">
                <a:latin typeface="Arial" panose="020B0604020202020204" pitchFamily="34" charset="0"/>
                <a:cs typeface="Arial" panose="020B0604020202020204" pitchFamily="34" charset="0"/>
              </a:rPr>
              <a:t>-strand</a:t>
            </a:r>
            <a:endParaRPr lang="en-GB" altLang="en-US" sz="28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D0A0D45-3487-9E45-9D81-33B80A1DE296}"/>
              </a:ext>
            </a:extLst>
          </p:cNvPr>
          <p:cNvSpPr>
            <a:spLocks noChangeArrowheads="1"/>
          </p:cNvSpPr>
          <p:nvPr/>
        </p:nvSpPr>
        <p:spPr bwMode="auto">
          <a:xfrm>
            <a:off x="128588" y="93663"/>
            <a:ext cx="8867775" cy="6740525"/>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Il metodo Chou-</a:t>
            </a:r>
            <a:r>
              <a:rPr lang="it-IT" sz="3600" dirty="0" err="1">
                <a:solidFill>
                  <a:srgbClr val="FF0000"/>
                </a:solidFill>
                <a:latin typeface="Arial"/>
                <a:ea typeface="+mn-ea"/>
              </a:rPr>
              <a:t>Fasman</a:t>
            </a:r>
            <a:r>
              <a:rPr lang="it-IT" sz="3600" dirty="0">
                <a:solidFill>
                  <a:srgbClr val="FF0000"/>
                </a:solidFill>
                <a:latin typeface="Arial"/>
                <a:ea typeface="+mn-ea"/>
              </a:rPr>
              <a:t> (1974)</a:t>
            </a: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r>
              <a:rPr lang="it-IT" sz="3600" dirty="0">
                <a:solidFill>
                  <a:srgbClr val="FF0000"/>
                </a:solidFill>
                <a:latin typeface="Arial"/>
                <a:ea typeface="+mn-ea"/>
              </a:rPr>
              <a:t>Considera il singolo residuo</a:t>
            </a:r>
          </a:p>
        </p:txBody>
      </p:sp>
      <p:sp>
        <p:nvSpPr>
          <p:cNvPr id="5" name="AutoShape 4">
            <a:extLst>
              <a:ext uri="{FF2B5EF4-FFF2-40B4-BE49-F238E27FC236}">
                <a16:creationId xmlns:a16="http://schemas.microsoft.com/office/drawing/2014/main" id="{62C97B63-5925-D344-B6B7-677D8B350272}"/>
              </a:ext>
            </a:extLst>
          </p:cNvPr>
          <p:cNvSpPr>
            <a:spLocks noChangeArrowheads="1"/>
          </p:cNvSpPr>
          <p:nvPr/>
        </p:nvSpPr>
        <p:spPr bwMode="auto">
          <a:xfrm>
            <a:off x="3716338" y="4643438"/>
            <a:ext cx="976312" cy="142875"/>
          </a:xfrm>
          <a:prstGeom prst="rightArrow">
            <a:avLst>
              <a:gd name="adj1" fmla="val 50000"/>
              <a:gd name="adj2" fmla="val 170833"/>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7" name="AutoShape 5">
            <a:extLst>
              <a:ext uri="{FF2B5EF4-FFF2-40B4-BE49-F238E27FC236}">
                <a16:creationId xmlns:a16="http://schemas.microsoft.com/office/drawing/2014/main" id="{6477EE07-7E00-DF40-BA92-8278E2DD555C}"/>
              </a:ext>
            </a:extLst>
          </p:cNvPr>
          <p:cNvSpPr>
            <a:spLocks noChangeArrowheads="1"/>
          </p:cNvSpPr>
          <p:nvPr/>
        </p:nvSpPr>
        <p:spPr bwMode="auto">
          <a:xfrm>
            <a:off x="3716338" y="5076825"/>
            <a:ext cx="976312" cy="142875"/>
          </a:xfrm>
          <a:prstGeom prst="rightArrow">
            <a:avLst>
              <a:gd name="adj1" fmla="val 50000"/>
              <a:gd name="adj2" fmla="val 170833"/>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6" name="Rettangolo 5">
            <a:extLst>
              <a:ext uri="{FF2B5EF4-FFF2-40B4-BE49-F238E27FC236}">
                <a16:creationId xmlns:a16="http://schemas.microsoft.com/office/drawing/2014/main" id="{24C064D3-0CCD-CC49-8420-81AB013F30A8}"/>
              </a:ext>
            </a:extLst>
          </p:cNvPr>
          <p:cNvSpPr>
            <a:spLocks noChangeArrowheads="1"/>
          </p:cNvSpPr>
          <p:nvPr/>
        </p:nvSpPr>
        <p:spPr bwMode="auto">
          <a:xfrm>
            <a:off x="709613" y="5548313"/>
            <a:ext cx="8185150" cy="274637"/>
          </a:xfrm>
          <a:prstGeom prst="rect">
            <a:avLst/>
          </a:prstGeom>
          <a:solidFill>
            <a:srgbClr val="A6A6A6"/>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0" name="Rettangolo 9">
            <a:extLst>
              <a:ext uri="{FF2B5EF4-FFF2-40B4-BE49-F238E27FC236}">
                <a16:creationId xmlns:a16="http://schemas.microsoft.com/office/drawing/2014/main" id="{6ECA662D-D147-7B46-AC3F-147DC5FFE66B}"/>
              </a:ext>
            </a:extLst>
          </p:cNvPr>
          <p:cNvSpPr>
            <a:spLocks noChangeArrowheads="1"/>
          </p:cNvSpPr>
          <p:nvPr/>
        </p:nvSpPr>
        <p:spPr bwMode="auto">
          <a:xfrm>
            <a:off x="3128963" y="5548313"/>
            <a:ext cx="182562" cy="274637"/>
          </a:xfrm>
          <a:prstGeom prst="rect">
            <a:avLst/>
          </a:prstGeom>
          <a:solidFill>
            <a:srgbClr val="FF0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A42E6DA7-AF79-B746-B79E-F50F8800F1E4}"/>
              </a:ext>
            </a:extLst>
          </p:cNvPr>
          <p:cNvSpPr>
            <a:spLocks noChangeArrowheads="1"/>
          </p:cNvSpPr>
          <p:nvPr/>
        </p:nvSpPr>
        <p:spPr bwMode="auto">
          <a:xfrm>
            <a:off x="282575" y="1169988"/>
            <a:ext cx="8626475"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b="1" dirty="0">
                <a:latin typeface="Arial" panose="020B0604020202020204" pitchFamily="34" charset="0"/>
                <a:cs typeface="Arial" panose="020B0604020202020204" pitchFamily="34" charset="0"/>
              </a:rPr>
              <a:t>Ad ogni aa vengono assegnati:</a:t>
            </a:r>
          </a:p>
          <a:p>
            <a:pPr algn="just" eaLnBrk="1" hangingPunct="1">
              <a:spcBef>
                <a:spcPct val="0"/>
              </a:spcBef>
            </a:pPr>
            <a:r>
              <a:rPr lang="it-IT" altLang="en-US" sz="2800" b="1" dirty="0">
                <a:latin typeface="Arial" panose="020B0604020202020204" pitchFamily="34" charset="0"/>
                <a:cs typeface="Arial" panose="020B0604020202020204" pitchFamily="34" charset="0"/>
              </a:rPr>
              <a:t> Parametri conformazionali</a:t>
            </a:r>
          </a:p>
          <a:p>
            <a:pPr algn="just" eaLnBrk="1" hangingPunct="1">
              <a:spcBef>
                <a:spcPct val="0"/>
              </a:spcBef>
              <a:buFontTx/>
              <a:buNone/>
            </a:pPr>
            <a:r>
              <a:rPr lang="it-IT" altLang="en-US" sz="2800" b="1" dirty="0" err="1">
                <a:latin typeface="Arial" panose="020B0604020202020204" pitchFamily="34" charset="0"/>
                <a:cs typeface="Arial" panose="020B0604020202020204" pitchFamily="34" charset="0"/>
              </a:rPr>
              <a:t>P</a:t>
            </a:r>
            <a:r>
              <a:rPr lang="it-IT" altLang="en-US" sz="2800" b="1" dirty="0">
                <a:latin typeface="Arial" panose="020B0604020202020204" pitchFamily="34" charset="0"/>
                <a:cs typeface="Arial" panose="020B0604020202020204" pitchFamily="34" charset="0"/>
              </a:rPr>
              <a:t>(a), </a:t>
            </a:r>
            <a:r>
              <a:rPr lang="it-IT" altLang="en-US" sz="2800" b="1" dirty="0" err="1">
                <a:latin typeface="Arial" panose="020B0604020202020204" pitchFamily="34" charset="0"/>
                <a:cs typeface="Arial" panose="020B0604020202020204" pitchFamily="34" charset="0"/>
              </a:rPr>
              <a:t>P</a:t>
            </a:r>
            <a:r>
              <a:rPr lang="it-IT" altLang="en-US" sz="2800" b="1" dirty="0">
                <a:latin typeface="Arial" panose="020B0604020202020204" pitchFamily="34" charset="0"/>
                <a:cs typeface="Arial" panose="020B0604020202020204" pitchFamily="34" charset="0"/>
              </a:rPr>
              <a:t>(b) e </a:t>
            </a:r>
            <a:r>
              <a:rPr lang="it-IT" altLang="en-US" sz="2800" b="1" dirty="0" err="1">
                <a:latin typeface="Arial" panose="020B0604020202020204" pitchFamily="34" charset="0"/>
                <a:cs typeface="Arial" panose="020B0604020202020204" pitchFamily="34" charset="0"/>
              </a:rPr>
              <a:t>P</a:t>
            </a:r>
            <a:r>
              <a:rPr lang="it-IT" altLang="en-US" sz="2800" b="1" dirty="0">
                <a:latin typeface="Arial" panose="020B0604020202020204" pitchFamily="34" charset="0"/>
                <a:cs typeface="Arial" panose="020B0604020202020204" pitchFamily="34" charset="0"/>
              </a:rPr>
              <a:t>(t)</a:t>
            </a:r>
            <a:r>
              <a:rPr lang="it-IT" altLang="en-US" sz="2800" dirty="0">
                <a:latin typeface="Arial" panose="020B0604020202020204" pitchFamily="34" charset="0"/>
                <a:cs typeface="Arial" panose="020B0604020202020204" pitchFamily="34" charset="0"/>
              </a:rPr>
              <a:t> in base alle frequenze osservate dei diversi aa in strutture secondarie note</a:t>
            </a:r>
          </a:p>
          <a:p>
            <a:pPr algn="just" eaLnBrk="1" hangingPunct="1">
              <a:spcBef>
                <a:spcPct val="0"/>
              </a:spcBef>
            </a:pPr>
            <a:r>
              <a:rPr lang="it-IT" altLang="en-US" sz="2800" b="1" dirty="0">
                <a:latin typeface="Arial" panose="020B0604020202020204" pitchFamily="34" charset="0"/>
                <a:cs typeface="Arial" panose="020B0604020202020204" pitchFamily="34" charset="0"/>
              </a:rPr>
              <a:t> Parametri di piegamento</a:t>
            </a:r>
          </a:p>
          <a:p>
            <a:pPr algn="just" eaLnBrk="1" hangingPunct="1">
              <a:spcBef>
                <a:spcPct val="0"/>
              </a:spcBef>
              <a:buFontTx/>
              <a:buNone/>
            </a:pPr>
            <a:r>
              <a:rPr lang="it-IT" altLang="en-US" sz="2800" dirty="0" err="1">
                <a:latin typeface="Arial" panose="020B0604020202020204" pitchFamily="34" charset="0"/>
                <a:cs typeface="Arial" panose="020B0604020202020204" pitchFamily="34" charset="0"/>
              </a:rPr>
              <a:t>f</a:t>
            </a:r>
            <a:r>
              <a:rPr lang="it-IT" altLang="en-US" sz="2800" dirty="0">
                <a:latin typeface="Arial" panose="020B0604020202020204" pitchFamily="34" charset="0"/>
                <a:cs typeface="Arial" panose="020B0604020202020204" pitchFamily="34" charset="0"/>
              </a:rPr>
              <a:t>(i), </a:t>
            </a:r>
            <a:r>
              <a:rPr lang="it-IT" altLang="en-US" sz="2800" dirty="0" err="1">
                <a:latin typeface="Arial" panose="020B0604020202020204" pitchFamily="34" charset="0"/>
                <a:cs typeface="Arial" panose="020B0604020202020204" pitchFamily="34" charset="0"/>
              </a:rPr>
              <a:t>f</a:t>
            </a:r>
            <a:r>
              <a:rPr lang="it-IT" altLang="en-US" sz="2800" dirty="0">
                <a:latin typeface="Arial" panose="020B0604020202020204" pitchFamily="34" charset="0"/>
                <a:cs typeface="Arial" panose="020B0604020202020204" pitchFamily="34" charset="0"/>
              </a:rPr>
              <a:t>(i+1), </a:t>
            </a:r>
            <a:r>
              <a:rPr lang="it-IT" altLang="en-US" sz="2800" dirty="0" err="1">
                <a:latin typeface="Arial" panose="020B0604020202020204" pitchFamily="34" charset="0"/>
                <a:cs typeface="Arial" panose="020B0604020202020204" pitchFamily="34" charset="0"/>
              </a:rPr>
              <a:t>f</a:t>
            </a:r>
            <a:r>
              <a:rPr lang="it-IT" altLang="en-US" sz="2800" dirty="0">
                <a:latin typeface="Arial" panose="020B0604020202020204" pitchFamily="34" charset="0"/>
                <a:cs typeface="Arial" panose="020B0604020202020204" pitchFamily="34" charset="0"/>
              </a:rPr>
              <a:t>(i+2), </a:t>
            </a:r>
            <a:r>
              <a:rPr lang="it-IT" altLang="en-US" sz="2800" dirty="0" err="1">
                <a:latin typeface="Arial" panose="020B0604020202020204" pitchFamily="34" charset="0"/>
                <a:cs typeface="Arial" panose="020B0604020202020204" pitchFamily="34" charset="0"/>
              </a:rPr>
              <a:t>f</a:t>
            </a:r>
            <a:r>
              <a:rPr lang="it-IT" altLang="en-US" sz="2800" dirty="0">
                <a:latin typeface="Arial" panose="020B0604020202020204" pitchFamily="34" charset="0"/>
                <a:cs typeface="Arial" panose="020B0604020202020204" pitchFamily="34" charset="0"/>
              </a:rPr>
              <a:t>(i+3)</a:t>
            </a:r>
          </a:p>
          <a:p>
            <a:pPr algn="just" eaLnBrk="1" hangingPunct="1">
              <a:spcBef>
                <a:spcPct val="0"/>
              </a:spcBef>
              <a:buFontTx/>
              <a:buNone/>
            </a:pPr>
            <a:r>
              <a:rPr lang="it-IT" altLang="en-US" sz="2800" dirty="0">
                <a:latin typeface="Arial" panose="020B0604020202020204" pitchFamily="34" charset="0"/>
                <a:cs typeface="Arial" panose="020B0604020202020204" pitchFamily="34" charset="0"/>
              </a:rPr>
              <a:t>in base alla frequenza con cui l’aa si trova in prima, seconda e terza posizione di un </a:t>
            </a:r>
            <a:r>
              <a:rPr lang="it-IT" altLang="en-US" sz="2800" dirty="0" err="1">
                <a:latin typeface="Arial" panose="020B0604020202020204" pitchFamily="34" charset="0"/>
                <a:cs typeface="Arial" panose="020B0604020202020204" pitchFamily="34" charset="0"/>
              </a:rPr>
              <a:t>hairpin</a:t>
            </a:r>
            <a:r>
              <a:rPr lang="it-IT" altLang="en-US" sz="2800" dirty="0">
                <a:latin typeface="Arial" panose="020B0604020202020204" pitchFamily="34" charset="0"/>
                <a:cs typeface="Arial" panose="020B0604020202020204" pitchFamily="34" charset="0"/>
              </a:rPr>
              <a:t> turn</a:t>
            </a:r>
          </a:p>
        </p:txBody>
      </p:sp>
      <p:sp>
        <p:nvSpPr>
          <p:cNvPr id="4" name="Rectangle 3">
            <a:extLst>
              <a:ext uri="{FF2B5EF4-FFF2-40B4-BE49-F238E27FC236}">
                <a16:creationId xmlns:a16="http://schemas.microsoft.com/office/drawing/2014/main" id="{1E12573B-10EA-3047-88BC-BEF9384A3FF7}"/>
              </a:ext>
            </a:extLst>
          </p:cNvPr>
          <p:cNvSpPr>
            <a:spLocks noChangeArrowheads="1"/>
          </p:cNvSpPr>
          <p:nvPr/>
        </p:nvSpPr>
        <p:spPr bwMode="auto">
          <a:xfrm>
            <a:off x="128588" y="93663"/>
            <a:ext cx="8867775" cy="646112"/>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Il metodo Chou-</a:t>
            </a:r>
            <a:r>
              <a:rPr lang="it-IT" sz="3600" dirty="0" err="1">
                <a:solidFill>
                  <a:srgbClr val="FF0000"/>
                </a:solidFill>
                <a:latin typeface="Arial"/>
                <a:ea typeface="+mn-ea"/>
              </a:rPr>
              <a:t>Fasman</a:t>
            </a:r>
            <a:r>
              <a:rPr lang="it-IT" sz="3600" dirty="0">
                <a:solidFill>
                  <a:srgbClr val="FF0000"/>
                </a:solidFill>
                <a:latin typeface="Arial"/>
                <a:ea typeface="+mn-ea"/>
              </a:rPr>
              <a:t> (1974)</a:t>
            </a:r>
          </a:p>
        </p:txBody>
      </p:sp>
      <p:sp>
        <p:nvSpPr>
          <p:cNvPr id="6" name="Rettangolo 5">
            <a:extLst>
              <a:ext uri="{FF2B5EF4-FFF2-40B4-BE49-F238E27FC236}">
                <a16:creationId xmlns:a16="http://schemas.microsoft.com/office/drawing/2014/main" id="{D074F27A-9220-B34B-9748-56C44F496A6A}"/>
              </a:ext>
            </a:extLst>
          </p:cNvPr>
          <p:cNvSpPr/>
          <p:nvPr/>
        </p:nvSpPr>
        <p:spPr>
          <a:xfrm>
            <a:off x="128588" y="5162550"/>
            <a:ext cx="8867775" cy="1322388"/>
          </a:xfrm>
          <a:prstGeom prst="rect">
            <a:avLst/>
          </a:prstGeom>
          <a:solidFill>
            <a:schemeClr val="tx2">
              <a:lumMod val="40000"/>
              <a:lumOff val="60000"/>
            </a:schemeClr>
          </a:solidFill>
        </p:spPr>
        <p:txBody>
          <a:bodyPr>
            <a:spAutoFit/>
          </a:bodyPr>
          <a:lstStyle/>
          <a:p>
            <a:pPr eaLnBrk="1" fontAlgn="auto" hangingPunct="1">
              <a:spcBef>
                <a:spcPts val="0"/>
              </a:spcBef>
              <a:spcAft>
                <a:spcPts val="0"/>
              </a:spcAft>
              <a:defRPr/>
            </a:pPr>
            <a:r>
              <a:rPr lang="de-DE" sz="1600" b="1" dirty="0">
                <a:solidFill>
                  <a:srgbClr val="000090"/>
                </a:solidFill>
                <a:latin typeface="Courier New"/>
                <a:ea typeface="+mn-ea"/>
                <a:cs typeface="Courier New"/>
              </a:rPr>
              <a:t>Name           P(a)   P(b)   P(turn)    f(i)    f(i+1)  f(i+2)  f(i+3)</a:t>
            </a:r>
          </a:p>
          <a:p>
            <a:pPr eaLnBrk="1" fontAlgn="auto" hangingPunct="1">
              <a:spcBef>
                <a:spcPts val="0"/>
              </a:spcBef>
              <a:spcAft>
                <a:spcPts val="0"/>
              </a:spcAft>
              <a:defRPr/>
            </a:pPr>
            <a:endParaRPr lang="de-DE" sz="1600" b="1" dirty="0">
              <a:solidFill>
                <a:srgbClr val="000090"/>
              </a:solidFill>
              <a:latin typeface="Courier New"/>
              <a:ea typeface="+mn-ea"/>
              <a:cs typeface="Courier New"/>
            </a:endParaRPr>
          </a:p>
          <a:p>
            <a:pPr eaLnBrk="1" fontAlgn="auto" hangingPunct="1">
              <a:spcBef>
                <a:spcPts val="0"/>
              </a:spcBef>
              <a:spcAft>
                <a:spcPts val="0"/>
              </a:spcAft>
              <a:defRPr/>
            </a:pPr>
            <a:r>
              <a:rPr lang="de-DE" sz="1600" b="1" dirty="0">
                <a:solidFill>
                  <a:srgbClr val="000090"/>
                </a:solidFill>
                <a:latin typeface="Courier New"/>
                <a:ea typeface="+mn-ea"/>
                <a:cs typeface="Courier New"/>
              </a:rPr>
              <a:t>Alanine        142     83       66      0.06    0.076   0.035   0.058</a:t>
            </a:r>
          </a:p>
          <a:p>
            <a:pPr eaLnBrk="1" fontAlgn="auto" hangingPunct="1">
              <a:spcBef>
                <a:spcPts val="0"/>
              </a:spcBef>
              <a:spcAft>
                <a:spcPts val="0"/>
              </a:spcAft>
              <a:defRPr/>
            </a:pPr>
            <a:r>
              <a:rPr lang="de-DE" sz="1600" b="1" dirty="0">
                <a:solidFill>
                  <a:srgbClr val="000090"/>
                </a:solidFill>
                <a:latin typeface="Courier New"/>
                <a:ea typeface="+mn-ea"/>
                <a:cs typeface="Courier New"/>
              </a:rPr>
              <a:t>Arginine        98     93       95      0.070   0.106   0.099   0.085</a:t>
            </a:r>
          </a:p>
          <a:p>
            <a:pPr eaLnBrk="1" fontAlgn="auto" hangingPunct="1">
              <a:spcBef>
                <a:spcPts val="0"/>
              </a:spcBef>
              <a:spcAft>
                <a:spcPts val="0"/>
              </a:spcAft>
              <a:defRPr/>
            </a:pPr>
            <a:r>
              <a:rPr lang="de-DE" sz="1600" b="1" dirty="0">
                <a:solidFill>
                  <a:srgbClr val="000090"/>
                </a:solidFill>
                <a:latin typeface="Courier New"/>
                <a:ea typeface="+mn-ea"/>
                <a:cs typeface="Courier New"/>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4B6BA6-0F06-674D-B0CE-990CF887B386}"/>
              </a:ext>
            </a:extLst>
          </p:cNvPr>
          <p:cNvSpPr>
            <a:spLocks noChangeArrowheads="1"/>
          </p:cNvSpPr>
          <p:nvPr/>
        </p:nvSpPr>
        <p:spPr bwMode="auto">
          <a:xfrm>
            <a:off x="128588" y="93663"/>
            <a:ext cx="8867775" cy="646112"/>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Il metodo Chou-</a:t>
            </a:r>
            <a:r>
              <a:rPr lang="it-IT" sz="3600" dirty="0" err="1">
                <a:solidFill>
                  <a:srgbClr val="FF0000"/>
                </a:solidFill>
                <a:latin typeface="Arial"/>
                <a:ea typeface="+mn-ea"/>
              </a:rPr>
              <a:t>Fasman</a:t>
            </a:r>
            <a:r>
              <a:rPr lang="it-IT" sz="3600" dirty="0">
                <a:solidFill>
                  <a:srgbClr val="FF0000"/>
                </a:solidFill>
                <a:latin typeface="Arial"/>
                <a:ea typeface="+mn-ea"/>
              </a:rPr>
              <a:t> (1974)</a:t>
            </a:r>
          </a:p>
        </p:txBody>
      </p:sp>
      <p:sp>
        <p:nvSpPr>
          <p:cNvPr id="54274" name="Rettangolo 4">
            <a:extLst>
              <a:ext uri="{FF2B5EF4-FFF2-40B4-BE49-F238E27FC236}">
                <a16:creationId xmlns:a16="http://schemas.microsoft.com/office/drawing/2014/main" id="{9444B4B8-45F5-2442-B825-A0AC2FDA0DAB}"/>
              </a:ext>
            </a:extLst>
          </p:cNvPr>
          <p:cNvSpPr>
            <a:spLocks noChangeArrowheads="1"/>
          </p:cNvSpPr>
          <p:nvPr/>
        </p:nvSpPr>
        <p:spPr bwMode="auto">
          <a:xfrm>
            <a:off x="106363" y="1025525"/>
            <a:ext cx="8967787" cy="5508625"/>
          </a:xfrm>
          <a:prstGeom prst="rect">
            <a:avLst/>
          </a:prstGeom>
          <a:solidFill>
            <a:srgbClr val="8EB4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1600" b="1" dirty="0">
                <a:solidFill>
                  <a:srgbClr val="000090"/>
                </a:solidFill>
                <a:latin typeface="Courier New" panose="02070309020205020404" pitchFamily="49" charset="0"/>
              </a:rPr>
              <a:t>Name           P(a)   P(b)   P(turn)    f(i)    f(i+1)  f(i+2)  f(i+3)</a:t>
            </a:r>
          </a:p>
          <a:p>
            <a:pPr eaLnBrk="1" hangingPunct="1">
              <a:spcBef>
                <a:spcPct val="0"/>
              </a:spcBef>
              <a:buFontTx/>
              <a:buNone/>
            </a:pPr>
            <a:endParaRPr lang="de-DE" altLang="en-US" sz="1600" b="1" dirty="0">
              <a:solidFill>
                <a:srgbClr val="000090"/>
              </a:solidFill>
              <a:latin typeface="Courier New" panose="02070309020205020404" pitchFamily="49" charset="0"/>
            </a:endParaRPr>
          </a:p>
          <a:p>
            <a:pPr eaLnBrk="1" hangingPunct="1">
              <a:spcBef>
                <a:spcPct val="0"/>
              </a:spcBef>
              <a:buFontTx/>
              <a:buNone/>
            </a:pPr>
            <a:r>
              <a:rPr lang="de-DE" altLang="en-US" sz="1600" b="1" dirty="0">
                <a:solidFill>
                  <a:srgbClr val="000090"/>
                </a:solidFill>
                <a:latin typeface="Courier New" panose="02070309020205020404" pitchFamily="49" charset="0"/>
              </a:rPr>
              <a:t>Alanine        142     83       66      0.06    0.076   0.035   0.058</a:t>
            </a:r>
          </a:p>
          <a:p>
            <a:pPr eaLnBrk="1" hangingPunct="1">
              <a:spcBef>
                <a:spcPct val="0"/>
              </a:spcBef>
              <a:buFontTx/>
              <a:buNone/>
            </a:pPr>
            <a:r>
              <a:rPr lang="de-DE" altLang="en-US" sz="1600" b="1" dirty="0">
                <a:solidFill>
                  <a:srgbClr val="000090"/>
                </a:solidFill>
                <a:latin typeface="Courier New" panose="02070309020205020404" pitchFamily="49" charset="0"/>
              </a:rPr>
              <a:t>Arginine        98     93       95      0.070   0.106   0.099   0.085</a:t>
            </a:r>
          </a:p>
          <a:p>
            <a:pPr eaLnBrk="1" hangingPunct="1">
              <a:spcBef>
                <a:spcPct val="0"/>
              </a:spcBef>
              <a:buFontTx/>
              <a:buNone/>
            </a:pPr>
            <a:r>
              <a:rPr lang="de-DE" altLang="en-US" sz="1600" b="1" dirty="0" err="1">
                <a:solidFill>
                  <a:srgbClr val="000090"/>
                </a:solidFill>
                <a:latin typeface="Courier New" panose="02070309020205020404" pitchFamily="49" charset="0"/>
              </a:rPr>
              <a:t>Aspartic</a:t>
            </a:r>
            <a:r>
              <a:rPr lang="de-DE" altLang="en-US" sz="1600" b="1" dirty="0">
                <a:solidFill>
                  <a:srgbClr val="000090"/>
                </a:solidFill>
                <a:latin typeface="Courier New" panose="02070309020205020404" pitchFamily="49" charset="0"/>
              </a:rPr>
              <a:t> </a:t>
            </a:r>
            <a:r>
              <a:rPr lang="de-DE" altLang="en-US" sz="1600" b="1" dirty="0" err="1">
                <a:solidFill>
                  <a:srgbClr val="000090"/>
                </a:solidFill>
                <a:latin typeface="Courier New" panose="02070309020205020404" pitchFamily="49" charset="0"/>
              </a:rPr>
              <a:t>Acid</a:t>
            </a:r>
            <a:r>
              <a:rPr lang="de-DE" altLang="en-US" sz="1600" b="1" dirty="0">
                <a:solidFill>
                  <a:srgbClr val="000090"/>
                </a:solidFill>
                <a:latin typeface="Courier New" panose="02070309020205020404" pitchFamily="49" charset="0"/>
              </a:rPr>
              <a:t>  101     54      146      0.147   0.110   0.179   0.081</a:t>
            </a:r>
          </a:p>
          <a:p>
            <a:pPr eaLnBrk="1" hangingPunct="1">
              <a:spcBef>
                <a:spcPct val="0"/>
              </a:spcBef>
              <a:buFontTx/>
              <a:buNone/>
            </a:pPr>
            <a:r>
              <a:rPr lang="de-DE" altLang="en-US" sz="1600" b="1" dirty="0" err="1">
                <a:solidFill>
                  <a:srgbClr val="000090"/>
                </a:solidFill>
                <a:latin typeface="Courier New" panose="02070309020205020404" pitchFamily="49" charset="0"/>
              </a:rPr>
              <a:t>Asparagine</a:t>
            </a:r>
            <a:r>
              <a:rPr lang="de-DE" altLang="en-US" sz="1600" b="1" dirty="0">
                <a:solidFill>
                  <a:srgbClr val="000090"/>
                </a:solidFill>
                <a:latin typeface="Courier New" panose="02070309020205020404" pitchFamily="49" charset="0"/>
              </a:rPr>
              <a:t>      67     89      156      0.161   0.083   0.191   0.091</a:t>
            </a:r>
          </a:p>
          <a:p>
            <a:pPr eaLnBrk="1" hangingPunct="1">
              <a:spcBef>
                <a:spcPct val="0"/>
              </a:spcBef>
              <a:buFontTx/>
              <a:buNone/>
            </a:pPr>
            <a:r>
              <a:rPr lang="de-DE" altLang="en-US" sz="1600" b="1" dirty="0" err="1">
                <a:solidFill>
                  <a:srgbClr val="000090"/>
                </a:solidFill>
                <a:latin typeface="Courier New" panose="02070309020205020404" pitchFamily="49" charset="0"/>
              </a:rPr>
              <a:t>Cysteine</a:t>
            </a:r>
            <a:r>
              <a:rPr lang="de-DE" altLang="en-US" sz="1600" b="1" dirty="0">
                <a:solidFill>
                  <a:srgbClr val="000090"/>
                </a:solidFill>
                <a:latin typeface="Courier New" panose="02070309020205020404" pitchFamily="49" charset="0"/>
              </a:rPr>
              <a:t>        70    119      119      0.149   0.050   0.117   0.128</a:t>
            </a:r>
          </a:p>
          <a:p>
            <a:pPr eaLnBrk="1" hangingPunct="1">
              <a:spcBef>
                <a:spcPct val="0"/>
              </a:spcBef>
              <a:buFontTx/>
              <a:buNone/>
            </a:pPr>
            <a:r>
              <a:rPr lang="de-DE" altLang="en-US" sz="1600" b="1" dirty="0" err="1">
                <a:solidFill>
                  <a:srgbClr val="000090"/>
                </a:solidFill>
                <a:latin typeface="Courier New" panose="02070309020205020404" pitchFamily="49" charset="0"/>
              </a:rPr>
              <a:t>Glutamic</a:t>
            </a:r>
            <a:r>
              <a:rPr lang="de-DE" altLang="en-US" sz="1600" b="1" dirty="0">
                <a:solidFill>
                  <a:srgbClr val="000090"/>
                </a:solidFill>
                <a:latin typeface="Courier New" panose="02070309020205020404" pitchFamily="49" charset="0"/>
              </a:rPr>
              <a:t> </a:t>
            </a:r>
            <a:r>
              <a:rPr lang="de-DE" altLang="en-US" sz="1600" b="1" dirty="0" err="1">
                <a:solidFill>
                  <a:srgbClr val="000090"/>
                </a:solidFill>
                <a:latin typeface="Courier New" panose="02070309020205020404" pitchFamily="49" charset="0"/>
              </a:rPr>
              <a:t>Acid</a:t>
            </a:r>
            <a:r>
              <a:rPr lang="de-DE" altLang="en-US" sz="1600" b="1" dirty="0">
                <a:solidFill>
                  <a:srgbClr val="000090"/>
                </a:solidFill>
                <a:latin typeface="Courier New" panose="02070309020205020404" pitchFamily="49" charset="0"/>
              </a:rPr>
              <a:t>  151    037       74      0.056   0.060   0.077   0.064</a:t>
            </a:r>
          </a:p>
          <a:p>
            <a:pPr eaLnBrk="1" hangingPunct="1">
              <a:spcBef>
                <a:spcPct val="0"/>
              </a:spcBef>
              <a:buFontTx/>
              <a:buNone/>
            </a:pPr>
            <a:r>
              <a:rPr lang="de-DE" altLang="en-US" sz="1600" b="1" dirty="0">
                <a:solidFill>
                  <a:srgbClr val="000090"/>
                </a:solidFill>
                <a:latin typeface="Courier New" panose="02070309020205020404" pitchFamily="49" charset="0"/>
              </a:rPr>
              <a:t>Glutamine      111    110       98      0.074   0.098   0.037   0.098</a:t>
            </a:r>
          </a:p>
          <a:p>
            <a:pPr eaLnBrk="1" hangingPunct="1">
              <a:spcBef>
                <a:spcPct val="0"/>
              </a:spcBef>
              <a:buFontTx/>
              <a:buNone/>
            </a:pPr>
            <a:r>
              <a:rPr lang="de-DE" altLang="en-US" sz="1600" b="1" dirty="0" err="1">
                <a:solidFill>
                  <a:srgbClr val="000090"/>
                </a:solidFill>
                <a:latin typeface="Courier New" panose="02070309020205020404" pitchFamily="49" charset="0"/>
              </a:rPr>
              <a:t>Glycine</a:t>
            </a:r>
            <a:r>
              <a:rPr lang="de-DE" altLang="en-US" sz="1600" b="1" dirty="0">
                <a:solidFill>
                  <a:srgbClr val="000090"/>
                </a:solidFill>
                <a:latin typeface="Courier New" panose="02070309020205020404" pitchFamily="49" charset="0"/>
              </a:rPr>
              <a:t>         57     75      156      0.102   0.085   0.190   0.152</a:t>
            </a:r>
          </a:p>
          <a:p>
            <a:pPr eaLnBrk="1" hangingPunct="1">
              <a:spcBef>
                <a:spcPct val="0"/>
              </a:spcBef>
              <a:buFontTx/>
              <a:buNone/>
            </a:pPr>
            <a:r>
              <a:rPr lang="de-DE" altLang="en-US" sz="1600" b="1" dirty="0" err="1">
                <a:solidFill>
                  <a:srgbClr val="000090"/>
                </a:solidFill>
                <a:latin typeface="Courier New" panose="02070309020205020404" pitchFamily="49" charset="0"/>
              </a:rPr>
              <a:t>Histidine</a:t>
            </a:r>
            <a:r>
              <a:rPr lang="de-DE" altLang="en-US" sz="1600" b="1" dirty="0">
                <a:solidFill>
                  <a:srgbClr val="000090"/>
                </a:solidFill>
                <a:latin typeface="Courier New" panose="02070309020205020404" pitchFamily="49" charset="0"/>
              </a:rPr>
              <a:t>      100     87       95      0.140   0.047   0.093   0.054</a:t>
            </a:r>
          </a:p>
          <a:p>
            <a:pPr eaLnBrk="1" hangingPunct="1">
              <a:spcBef>
                <a:spcPct val="0"/>
              </a:spcBef>
              <a:buFontTx/>
              <a:buNone/>
            </a:pPr>
            <a:r>
              <a:rPr lang="de-DE" altLang="en-US" sz="1600" b="1" dirty="0" err="1">
                <a:solidFill>
                  <a:srgbClr val="000090"/>
                </a:solidFill>
                <a:latin typeface="Courier New" panose="02070309020205020404" pitchFamily="49" charset="0"/>
              </a:rPr>
              <a:t>Isoleucine</a:t>
            </a:r>
            <a:r>
              <a:rPr lang="de-DE" altLang="en-US" sz="1600" b="1" dirty="0">
                <a:solidFill>
                  <a:srgbClr val="000090"/>
                </a:solidFill>
                <a:latin typeface="Courier New" panose="02070309020205020404" pitchFamily="49" charset="0"/>
              </a:rPr>
              <a:t>     108    160       47      0.043   0.034   0.013   0.056</a:t>
            </a:r>
          </a:p>
          <a:p>
            <a:pPr eaLnBrk="1" hangingPunct="1">
              <a:spcBef>
                <a:spcPct val="0"/>
              </a:spcBef>
              <a:buFontTx/>
              <a:buNone/>
            </a:pPr>
            <a:r>
              <a:rPr lang="de-DE" altLang="en-US" sz="1600" b="1" dirty="0" err="1">
                <a:solidFill>
                  <a:srgbClr val="000090"/>
                </a:solidFill>
                <a:latin typeface="Courier New" panose="02070309020205020404" pitchFamily="49" charset="0"/>
              </a:rPr>
              <a:t>Leucine</a:t>
            </a:r>
            <a:r>
              <a:rPr lang="de-DE" altLang="en-US" sz="1600" b="1" dirty="0">
                <a:solidFill>
                  <a:srgbClr val="000090"/>
                </a:solidFill>
                <a:latin typeface="Courier New" panose="02070309020205020404" pitchFamily="49" charset="0"/>
              </a:rPr>
              <a:t>        121    130       59      0.061   0.025   0.036   0.070</a:t>
            </a:r>
          </a:p>
          <a:p>
            <a:pPr eaLnBrk="1" hangingPunct="1">
              <a:spcBef>
                <a:spcPct val="0"/>
              </a:spcBef>
              <a:buFontTx/>
              <a:buNone/>
            </a:pPr>
            <a:r>
              <a:rPr lang="de-DE" altLang="en-US" sz="1600" b="1" dirty="0">
                <a:solidFill>
                  <a:srgbClr val="000090"/>
                </a:solidFill>
                <a:latin typeface="Courier New" panose="02070309020205020404" pitchFamily="49" charset="0"/>
              </a:rPr>
              <a:t>Lysine         114     74      101      0.055   0.115   0.072   0.095</a:t>
            </a:r>
          </a:p>
          <a:p>
            <a:pPr eaLnBrk="1" hangingPunct="1">
              <a:spcBef>
                <a:spcPct val="0"/>
              </a:spcBef>
              <a:buFontTx/>
              <a:buNone/>
            </a:pPr>
            <a:r>
              <a:rPr lang="de-DE" altLang="en-US" sz="1600" b="1" dirty="0" err="1">
                <a:solidFill>
                  <a:srgbClr val="000090"/>
                </a:solidFill>
                <a:latin typeface="Courier New" panose="02070309020205020404" pitchFamily="49" charset="0"/>
              </a:rPr>
              <a:t>Methionine</a:t>
            </a:r>
            <a:r>
              <a:rPr lang="de-DE" altLang="en-US" sz="1600" b="1" dirty="0">
                <a:solidFill>
                  <a:srgbClr val="000090"/>
                </a:solidFill>
                <a:latin typeface="Courier New" panose="02070309020205020404" pitchFamily="49" charset="0"/>
              </a:rPr>
              <a:t>     145    105       60      0.068   0.082   0.014   0.055</a:t>
            </a:r>
          </a:p>
          <a:p>
            <a:pPr eaLnBrk="1" hangingPunct="1">
              <a:spcBef>
                <a:spcPct val="0"/>
              </a:spcBef>
              <a:buFontTx/>
              <a:buNone/>
            </a:pPr>
            <a:r>
              <a:rPr lang="de-DE" altLang="en-US" sz="1600" b="1" dirty="0">
                <a:solidFill>
                  <a:srgbClr val="000090"/>
                </a:solidFill>
                <a:latin typeface="Courier New" panose="02070309020205020404" pitchFamily="49" charset="0"/>
              </a:rPr>
              <a:t>Phenylalanine  113    138       60      0.059   0.041   0.065   0.065</a:t>
            </a:r>
          </a:p>
          <a:p>
            <a:pPr eaLnBrk="1" hangingPunct="1">
              <a:spcBef>
                <a:spcPct val="0"/>
              </a:spcBef>
              <a:buFontTx/>
              <a:buNone/>
            </a:pPr>
            <a:r>
              <a:rPr lang="de-DE" altLang="en-US" sz="1600" b="1" dirty="0" err="1">
                <a:solidFill>
                  <a:srgbClr val="000090"/>
                </a:solidFill>
                <a:latin typeface="Courier New" panose="02070309020205020404" pitchFamily="49" charset="0"/>
              </a:rPr>
              <a:t>Proline</a:t>
            </a:r>
            <a:r>
              <a:rPr lang="de-DE" altLang="en-US" sz="1600" b="1" dirty="0">
                <a:solidFill>
                  <a:srgbClr val="000090"/>
                </a:solidFill>
                <a:latin typeface="Courier New" panose="02070309020205020404" pitchFamily="49" charset="0"/>
              </a:rPr>
              <a:t>         57     55      152      0.102   0.301   0.034   0.068</a:t>
            </a:r>
          </a:p>
          <a:p>
            <a:pPr eaLnBrk="1" hangingPunct="1">
              <a:spcBef>
                <a:spcPct val="0"/>
              </a:spcBef>
              <a:buFontTx/>
              <a:buNone/>
            </a:pPr>
            <a:r>
              <a:rPr lang="de-DE" altLang="en-US" sz="1600" b="1" dirty="0" err="1">
                <a:solidFill>
                  <a:srgbClr val="000090"/>
                </a:solidFill>
                <a:latin typeface="Courier New" panose="02070309020205020404" pitchFamily="49" charset="0"/>
              </a:rPr>
              <a:t>Serine</a:t>
            </a:r>
            <a:r>
              <a:rPr lang="de-DE" altLang="en-US" sz="1600" b="1" dirty="0">
                <a:solidFill>
                  <a:srgbClr val="000090"/>
                </a:solidFill>
                <a:latin typeface="Courier New" panose="02070309020205020404" pitchFamily="49" charset="0"/>
              </a:rPr>
              <a:t>          77     75      143      0.120   0.139   0.125   0.106</a:t>
            </a:r>
          </a:p>
          <a:p>
            <a:pPr eaLnBrk="1" hangingPunct="1">
              <a:spcBef>
                <a:spcPct val="0"/>
              </a:spcBef>
              <a:buFontTx/>
              <a:buNone/>
            </a:pPr>
            <a:r>
              <a:rPr lang="de-DE" altLang="en-US" sz="1600" b="1" dirty="0" err="1">
                <a:solidFill>
                  <a:srgbClr val="000090"/>
                </a:solidFill>
                <a:latin typeface="Courier New" panose="02070309020205020404" pitchFamily="49" charset="0"/>
              </a:rPr>
              <a:t>Threonine</a:t>
            </a:r>
            <a:r>
              <a:rPr lang="de-DE" altLang="en-US" sz="1600" b="1" dirty="0">
                <a:solidFill>
                  <a:srgbClr val="000090"/>
                </a:solidFill>
                <a:latin typeface="Courier New" panose="02070309020205020404" pitchFamily="49" charset="0"/>
              </a:rPr>
              <a:t>       83    119       96      0.086   0.108   0.065   0.079</a:t>
            </a:r>
          </a:p>
          <a:p>
            <a:pPr eaLnBrk="1" hangingPunct="1">
              <a:spcBef>
                <a:spcPct val="0"/>
              </a:spcBef>
              <a:buFontTx/>
              <a:buNone/>
            </a:pPr>
            <a:r>
              <a:rPr lang="de-DE" altLang="en-US" sz="1600" b="1" dirty="0">
                <a:solidFill>
                  <a:srgbClr val="000090"/>
                </a:solidFill>
                <a:latin typeface="Courier New" panose="02070309020205020404" pitchFamily="49" charset="0"/>
              </a:rPr>
              <a:t>Tryptophan     108    137       96      0.077   0.013   0.064   0.167</a:t>
            </a:r>
          </a:p>
          <a:p>
            <a:pPr eaLnBrk="1" hangingPunct="1">
              <a:spcBef>
                <a:spcPct val="0"/>
              </a:spcBef>
              <a:buFontTx/>
              <a:buNone/>
            </a:pPr>
            <a:r>
              <a:rPr lang="de-DE" altLang="en-US" sz="1600" b="1" dirty="0" err="1">
                <a:solidFill>
                  <a:srgbClr val="000090"/>
                </a:solidFill>
                <a:latin typeface="Courier New" panose="02070309020205020404" pitchFamily="49" charset="0"/>
              </a:rPr>
              <a:t>Tyrosine</a:t>
            </a:r>
            <a:r>
              <a:rPr lang="de-DE" altLang="en-US" sz="1600" b="1" dirty="0">
                <a:solidFill>
                  <a:srgbClr val="000090"/>
                </a:solidFill>
                <a:latin typeface="Courier New" panose="02070309020205020404" pitchFamily="49" charset="0"/>
              </a:rPr>
              <a:t>        69    147      114      0.082   0.065   0.114   0.125</a:t>
            </a:r>
          </a:p>
          <a:p>
            <a:pPr eaLnBrk="1" hangingPunct="1">
              <a:spcBef>
                <a:spcPct val="0"/>
              </a:spcBef>
              <a:buFontTx/>
              <a:buNone/>
            </a:pPr>
            <a:r>
              <a:rPr lang="de-DE" altLang="en-US" sz="1600" b="1" dirty="0" err="1">
                <a:solidFill>
                  <a:srgbClr val="000090"/>
                </a:solidFill>
                <a:latin typeface="Courier New" panose="02070309020205020404" pitchFamily="49" charset="0"/>
              </a:rPr>
              <a:t>Valine</a:t>
            </a:r>
            <a:r>
              <a:rPr lang="de-DE" altLang="en-US" sz="1600" b="1" dirty="0">
                <a:solidFill>
                  <a:srgbClr val="000090"/>
                </a:solidFill>
                <a:latin typeface="Courier New" panose="02070309020205020404" pitchFamily="49" charset="0"/>
              </a:rPr>
              <a:t>         106    170       50      0.062   0.048   0.028   0.053</a:t>
            </a:r>
            <a:endParaRPr lang="it-IT" altLang="en-US" sz="1600" b="1" dirty="0">
              <a:solidFill>
                <a:srgbClr val="000090"/>
              </a:solidFill>
              <a:latin typeface="Courier New" panose="02070309020205020404" pitchFamily="49"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9873D75B-6E1E-9D4E-96B7-FB21B78EA906}"/>
              </a:ext>
            </a:extLst>
          </p:cNvPr>
          <p:cNvSpPr>
            <a:spLocks noChangeArrowheads="1"/>
          </p:cNvSpPr>
          <p:nvPr/>
        </p:nvSpPr>
        <p:spPr bwMode="auto">
          <a:xfrm>
            <a:off x="233363" y="-168275"/>
            <a:ext cx="8580437" cy="704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200" b="1">
                <a:latin typeface="Arial" panose="020B0604020202020204" pitchFamily="34" charset="0"/>
                <a:cs typeface="Arial" panose="020B0604020202020204" pitchFamily="34" charset="0"/>
              </a:rPr>
              <a:t>L’algoritmo</a:t>
            </a:r>
            <a:r>
              <a:rPr lang="it-IT" altLang="en-US" sz="2200">
                <a:latin typeface="Arial" panose="020B0604020202020204" pitchFamily="34" charset="0"/>
                <a:cs typeface="Arial" panose="020B0604020202020204" pitchFamily="34" charset="0"/>
              </a:rPr>
              <a:t> quindi definisce le regioni che fanno parte di  α-eliche, foglietti β e piegamenti β nel modo seguente:</a:t>
            </a:r>
          </a:p>
          <a:p>
            <a:pPr algn="just" eaLnBrk="1" hangingPunct="1">
              <a:spcBef>
                <a:spcPct val="0"/>
              </a:spcBef>
              <a:buFont typeface="Calibri" panose="020F0502020204030204" pitchFamily="34" charset="0"/>
              <a:buAutoNum type="arabicPeriod"/>
            </a:pPr>
            <a:r>
              <a:rPr lang="el-GR" altLang="en-US" sz="2200">
                <a:solidFill>
                  <a:srgbClr val="FF0000"/>
                </a:solidFill>
                <a:latin typeface="Arial" panose="020B0604020202020204" pitchFamily="34" charset="0"/>
                <a:cs typeface="Arial" panose="020B0604020202020204" pitchFamily="34" charset="0"/>
              </a:rPr>
              <a:t>α</a:t>
            </a:r>
            <a:r>
              <a:rPr lang="it-IT" altLang="en-US" sz="2200">
                <a:solidFill>
                  <a:srgbClr val="FF0000"/>
                </a:solidFill>
                <a:latin typeface="Arial" panose="020B0604020202020204" pitchFamily="34" charset="0"/>
                <a:cs typeface="Arial" panose="020B0604020202020204" pitchFamily="34" charset="0"/>
              </a:rPr>
              <a:t> eliche</a:t>
            </a:r>
          </a:p>
          <a:p>
            <a:pPr algn="just" eaLnBrk="1" hangingPunct="1">
              <a:spcBef>
                <a:spcPct val="0"/>
              </a:spcBef>
            </a:pPr>
            <a:r>
              <a:rPr lang="it-IT" altLang="en-US" sz="2200">
                <a:latin typeface="Arial" panose="020B0604020202020204" pitchFamily="34" charset="0"/>
                <a:cs typeface="Arial" panose="020B0604020202020204" pitchFamily="34" charset="0"/>
              </a:rPr>
              <a:t>Ricerca regioni di 4-6 aa contigui con P(a)&gt;100</a:t>
            </a:r>
          </a:p>
          <a:p>
            <a:pPr algn="just" eaLnBrk="1" hangingPunct="1">
              <a:spcBef>
                <a:spcPct val="0"/>
              </a:spcBef>
            </a:pPr>
            <a:r>
              <a:rPr lang="it-IT" altLang="en-US" sz="2200">
                <a:latin typeface="Arial" panose="020B0604020202020204" pitchFamily="34" charset="0"/>
                <a:cs typeface="Arial" panose="020B0604020202020204" pitchFamily="34" charset="0"/>
              </a:rPr>
              <a:t>Cerca di estenderle in entrambe le direzioni sino a che incontra 4 residui con media P(a)&lt;100</a:t>
            </a:r>
          </a:p>
          <a:p>
            <a:pPr algn="just" eaLnBrk="1" hangingPunct="1">
              <a:spcBef>
                <a:spcPct val="0"/>
              </a:spcBef>
            </a:pPr>
            <a:r>
              <a:rPr lang="it-IT" altLang="en-US" sz="2200">
                <a:latin typeface="Arial" panose="020B0604020202020204" pitchFamily="34" charset="0"/>
                <a:cs typeface="Arial" panose="020B0604020202020204" pitchFamily="34" charset="0"/>
              </a:rPr>
              <a:t>Se la regione estesa ha ΣP(a)&gt;ΣP(b) e l&gt;5 è predetta come α-elica</a:t>
            </a:r>
          </a:p>
          <a:p>
            <a:pPr algn="just" eaLnBrk="1" hangingPunct="1">
              <a:spcBef>
                <a:spcPct val="0"/>
              </a:spcBef>
            </a:pPr>
            <a:endParaRPr lang="it-IT" altLang="en-US" sz="1200">
              <a:latin typeface="Arial" panose="020B0604020202020204" pitchFamily="34" charset="0"/>
              <a:cs typeface="Arial" panose="020B0604020202020204" pitchFamily="34" charset="0"/>
            </a:endParaRPr>
          </a:p>
          <a:p>
            <a:pPr algn="just" eaLnBrk="1" hangingPunct="1">
              <a:spcBef>
                <a:spcPct val="0"/>
              </a:spcBef>
              <a:buFont typeface="Calibri" panose="020F0502020204030204" pitchFamily="34" charset="0"/>
              <a:buAutoNum type="arabicPeriod" startAt="2"/>
            </a:pPr>
            <a:r>
              <a:rPr lang="it-IT" altLang="en-US" sz="2200">
                <a:solidFill>
                  <a:srgbClr val="FF0000"/>
                </a:solidFill>
                <a:latin typeface="Arial" panose="020B0604020202020204" pitchFamily="34" charset="0"/>
                <a:cs typeface="Arial" panose="020B0604020202020204" pitchFamily="34" charset="0"/>
              </a:rPr>
              <a:t>Foglietti β </a:t>
            </a:r>
          </a:p>
          <a:p>
            <a:pPr algn="just" eaLnBrk="1" hangingPunct="1">
              <a:spcBef>
                <a:spcPct val="0"/>
              </a:spcBef>
            </a:pPr>
            <a:r>
              <a:rPr lang="it-IT" altLang="en-US" sz="2200">
                <a:latin typeface="Arial" panose="020B0604020202020204" pitchFamily="34" charset="0"/>
                <a:cs typeface="Arial" panose="020B0604020202020204" pitchFamily="34" charset="0"/>
              </a:rPr>
              <a:t>Identifica i foglietti β in modo simile media P(b)&gt;100 e ΣP(b)&gt;ΣP(a)</a:t>
            </a:r>
          </a:p>
          <a:p>
            <a:pPr algn="just" eaLnBrk="1" hangingPunct="1">
              <a:spcBef>
                <a:spcPct val="0"/>
              </a:spcBef>
              <a:buFontTx/>
              <a:buNone/>
            </a:pPr>
            <a:r>
              <a:rPr lang="it-IT" altLang="en-US" sz="2200">
                <a:solidFill>
                  <a:srgbClr val="FF0000"/>
                </a:solidFill>
                <a:latin typeface="Arial" panose="020B0604020202020204" pitchFamily="34" charset="0"/>
                <a:cs typeface="Arial" panose="020B0604020202020204" pitchFamily="34" charset="0"/>
              </a:rPr>
              <a:t>3. Risolve le sovrapposizioni </a:t>
            </a:r>
            <a:r>
              <a:rPr lang="el-GR" altLang="en-US" sz="2200">
                <a:solidFill>
                  <a:srgbClr val="FF0000"/>
                </a:solidFill>
                <a:latin typeface="Arial" panose="020B0604020202020204" pitchFamily="34" charset="0"/>
                <a:cs typeface="Arial" panose="020B0604020202020204" pitchFamily="34" charset="0"/>
              </a:rPr>
              <a:t>α</a:t>
            </a:r>
            <a:r>
              <a:rPr lang="it-IT" altLang="en-US" sz="2200">
                <a:solidFill>
                  <a:srgbClr val="FF0000"/>
                </a:solidFill>
                <a:latin typeface="Arial" panose="020B0604020202020204" pitchFamily="34" charset="0"/>
                <a:cs typeface="Arial" panose="020B0604020202020204" pitchFamily="34" charset="0"/>
              </a:rPr>
              <a:t>/β </a:t>
            </a:r>
            <a:endParaRPr lang="it-IT" altLang="en-US" sz="2200">
              <a:latin typeface="Arial" panose="020B0604020202020204" pitchFamily="34" charset="0"/>
              <a:cs typeface="Arial" panose="020B0604020202020204" pitchFamily="34" charset="0"/>
            </a:endParaRPr>
          </a:p>
          <a:p>
            <a:pPr algn="just" eaLnBrk="1" hangingPunct="1">
              <a:spcBef>
                <a:spcPct val="0"/>
              </a:spcBef>
              <a:buFontTx/>
              <a:buNone/>
            </a:pPr>
            <a:r>
              <a:rPr lang="it-IT" altLang="en-US" sz="2200">
                <a:solidFill>
                  <a:srgbClr val="FF0000"/>
                </a:solidFill>
                <a:latin typeface="Arial" panose="020B0604020202020204" pitchFamily="34" charset="0"/>
                <a:cs typeface="Arial" panose="020B0604020202020204" pitchFamily="34" charset="0"/>
              </a:rPr>
              <a:t>4. Piegamenti β </a:t>
            </a:r>
          </a:p>
          <a:p>
            <a:pPr algn="just" eaLnBrk="1" hangingPunct="1">
              <a:spcBef>
                <a:spcPct val="0"/>
              </a:spcBef>
            </a:pPr>
            <a:r>
              <a:rPr lang="it-IT" altLang="en-US" sz="2200">
                <a:latin typeface="Arial" panose="020B0604020202020204" pitchFamily="34" charset="0"/>
                <a:cs typeface="Arial" panose="020B0604020202020204" pitchFamily="34" charset="0"/>
              </a:rPr>
              <a:t>Infine identifica i piegamenti β usando P(t)i=f(i)+f(i+1)+f(i+2)+f(i+3)</a:t>
            </a:r>
          </a:p>
          <a:p>
            <a:pPr algn="just" eaLnBrk="1" hangingPunct="1">
              <a:spcBef>
                <a:spcPct val="0"/>
              </a:spcBef>
            </a:pPr>
            <a:r>
              <a:rPr lang="it-IT" altLang="en-US" sz="2200">
                <a:latin typeface="Arial" panose="020B0604020202020204" pitchFamily="34" charset="0"/>
                <a:cs typeface="Arial" panose="020B0604020202020204" pitchFamily="34" charset="0"/>
              </a:rPr>
              <a:t>Se P(t)i&gt;0.000075 e valore medio (da i a i+3) di P(t) &gt;100 e ΣP(a)&lt;ΣP(t)&gt;ΣP(b)</a:t>
            </a:r>
          </a:p>
          <a:p>
            <a:pPr algn="just" eaLnBrk="1" hangingPunct="1">
              <a:spcBef>
                <a:spcPct val="0"/>
              </a:spcBef>
              <a:buFontTx/>
              <a:buNone/>
            </a:pPr>
            <a:endParaRPr lang="it-IT" altLang="en-US" sz="1400">
              <a:solidFill>
                <a:srgbClr val="0000FF"/>
              </a:solidFill>
              <a:latin typeface="Arial" panose="020B0604020202020204" pitchFamily="34" charset="0"/>
              <a:cs typeface="Arial" panose="020B0604020202020204" pitchFamily="34" charset="0"/>
            </a:endParaRPr>
          </a:p>
          <a:p>
            <a:pPr algn="just" eaLnBrk="1" hangingPunct="1">
              <a:spcBef>
                <a:spcPct val="0"/>
              </a:spcBef>
              <a:buFontTx/>
              <a:buNone/>
            </a:pPr>
            <a:r>
              <a:rPr lang="it-IT" altLang="en-US" sz="2200" b="1" i="1">
                <a:solidFill>
                  <a:srgbClr val="0000FF"/>
                </a:solidFill>
                <a:latin typeface="Arial" panose="020B0604020202020204" pitchFamily="34" charset="0"/>
                <a:cs typeface="Arial" panose="020B0604020202020204" pitchFamily="34" charset="0"/>
              </a:rPr>
              <a:t>Questo metodo considera solo il singolo aa,</a:t>
            </a:r>
          </a:p>
          <a:p>
            <a:pPr algn="just" eaLnBrk="1" hangingPunct="1">
              <a:spcBef>
                <a:spcPct val="0"/>
              </a:spcBef>
              <a:buFontTx/>
              <a:buNone/>
            </a:pPr>
            <a:r>
              <a:rPr lang="it-IT" altLang="en-US" sz="2200" b="1" i="1">
                <a:solidFill>
                  <a:srgbClr val="0000FF"/>
                </a:solidFill>
                <a:latin typeface="Arial" panose="020B0604020202020204" pitchFamily="34" charset="0"/>
                <a:cs typeface="Arial" panose="020B0604020202020204" pitchFamily="34" charset="0"/>
              </a:rPr>
              <a:t>non usa P condizionali</a:t>
            </a:r>
          </a:p>
        </p:txBody>
      </p:sp>
      <p:sp>
        <p:nvSpPr>
          <p:cNvPr id="6" name="Rettangolo 5">
            <a:extLst>
              <a:ext uri="{FF2B5EF4-FFF2-40B4-BE49-F238E27FC236}">
                <a16:creationId xmlns:a16="http://schemas.microsoft.com/office/drawing/2014/main" id="{806E3DB6-43B4-5E47-8164-4A903824D109}"/>
              </a:ext>
            </a:extLst>
          </p:cNvPr>
          <p:cNvSpPr/>
          <p:nvPr/>
        </p:nvSpPr>
        <p:spPr>
          <a:xfrm>
            <a:off x="6738938" y="6284913"/>
            <a:ext cx="2239962" cy="523875"/>
          </a:xfrm>
          <a:prstGeom prst="rect">
            <a:avLst/>
          </a:prstGeom>
          <a:solidFill>
            <a:schemeClr val="tx2">
              <a:lumMod val="20000"/>
              <a:lumOff val="80000"/>
            </a:schemeClr>
          </a:solidFill>
        </p:spPr>
        <p:txBody>
          <a:bodyPr wrap="none">
            <a:spAutoFit/>
          </a:bodyPr>
          <a:lstStyle/>
          <a:p>
            <a:pPr eaLnBrk="1" fontAlgn="auto" hangingPunct="1">
              <a:spcBef>
                <a:spcPts val="0"/>
              </a:spcBef>
              <a:spcAft>
                <a:spcPts val="0"/>
              </a:spcAft>
              <a:defRPr/>
            </a:pPr>
            <a:r>
              <a:rPr lang="it-IT" sz="2800" dirty="0">
                <a:solidFill>
                  <a:srgbClr val="0000FF"/>
                </a:solidFill>
                <a:latin typeface="Arial"/>
                <a:ea typeface="+mn-ea"/>
                <a:cs typeface="Arial"/>
              </a:rPr>
              <a:t>Q</a:t>
            </a:r>
            <a:r>
              <a:rPr lang="it-IT" sz="2800" baseline="-25000" dirty="0">
                <a:solidFill>
                  <a:srgbClr val="0000FF"/>
                </a:solidFill>
                <a:latin typeface="Arial"/>
                <a:ea typeface="+mn-ea"/>
                <a:cs typeface="Arial"/>
              </a:rPr>
              <a:t>3 </a:t>
            </a:r>
            <a:r>
              <a:rPr lang="it-IT" sz="2800" dirty="0">
                <a:solidFill>
                  <a:srgbClr val="0000FF"/>
                </a:solidFill>
                <a:latin typeface="Arial"/>
                <a:ea typeface="+mn-ea"/>
                <a:cs typeface="Arial"/>
              </a:rPr>
              <a:t>circa 50%</a:t>
            </a:r>
            <a:endParaRPr lang="it-IT" sz="2800" dirty="0">
              <a:latin typeface="+mn-lt"/>
              <a:ea typeface="+mn-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DCC3E7-CAC8-BC47-9985-085E633A4828}"/>
              </a:ext>
            </a:extLst>
          </p:cNvPr>
          <p:cNvSpPr>
            <a:spLocks noChangeArrowheads="1"/>
          </p:cNvSpPr>
          <p:nvPr/>
        </p:nvSpPr>
        <p:spPr bwMode="auto">
          <a:xfrm>
            <a:off x="177800" y="76200"/>
            <a:ext cx="8866188" cy="1446213"/>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Il metodo GOR </a:t>
            </a:r>
          </a:p>
          <a:p>
            <a:pPr algn="ctr" eaLnBrk="1" fontAlgn="auto" hangingPunct="1">
              <a:spcBef>
                <a:spcPts val="0"/>
              </a:spcBef>
              <a:spcAft>
                <a:spcPts val="0"/>
              </a:spcAft>
              <a:defRPr/>
            </a:pPr>
            <a:r>
              <a:rPr lang="it-IT" sz="2400" dirty="0">
                <a:solidFill>
                  <a:srgbClr val="FF0000"/>
                </a:solidFill>
                <a:latin typeface="Arial"/>
                <a:ea typeface="+mn-ea"/>
              </a:rPr>
              <a:t>(Garnier-</a:t>
            </a:r>
            <a:r>
              <a:rPr lang="it-IT" sz="2400" dirty="0" err="1">
                <a:solidFill>
                  <a:srgbClr val="FF0000"/>
                </a:solidFill>
                <a:latin typeface="Arial"/>
                <a:ea typeface="+mn-ea"/>
              </a:rPr>
              <a:t>Osguthorpe</a:t>
            </a:r>
            <a:r>
              <a:rPr lang="it-IT" sz="2400" dirty="0">
                <a:solidFill>
                  <a:srgbClr val="FF0000"/>
                </a:solidFill>
                <a:latin typeface="Arial"/>
                <a:ea typeface="+mn-ea"/>
              </a:rPr>
              <a:t>-</a:t>
            </a:r>
            <a:r>
              <a:rPr lang="it-IT" sz="2400" dirty="0" err="1">
                <a:solidFill>
                  <a:srgbClr val="FF0000"/>
                </a:solidFill>
                <a:latin typeface="Arial"/>
                <a:ea typeface="+mn-ea"/>
              </a:rPr>
              <a:t>Robson</a:t>
            </a:r>
            <a:r>
              <a:rPr lang="it-IT" sz="2400" dirty="0">
                <a:solidFill>
                  <a:srgbClr val="FF0000"/>
                </a:solidFill>
                <a:latin typeface="Arial"/>
                <a:ea typeface="+mn-ea"/>
              </a:rPr>
              <a:t>, 1978)</a:t>
            </a:r>
          </a:p>
          <a:p>
            <a:pPr algn="ctr" eaLnBrk="1" fontAlgn="auto" hangingPunct="1">
              <a:spcBef>
                <a:spcPts val="0"/>
              </a:spcBef>
              <a:spcAft>
                <a:spcPts val="0"/>
              </a:spcAft>
              <a:defRPr/>
            </a:pPr>
            <a:r>
              <a:rPr lang="it-IT" sz="2800" dirty="0">
                <a:solidFill>
                  <a:srgbClr val="FF0000"/>
                </a:solidFill>
                <a:latin typeface="Arial"/>
                <a:ea typeface="+mn-ea"/>
              </a:rPr>
              <a:t>Considera un segmento di sequenza</a:t>
            </a:r>
          </a:p>
        </p:txBody>
      </p:sp>
      <p:sp>
        <p:nvSpPr>
          <p:cNvPr id="56322" name="Text Box 3">
            <a:extLst>
              <a:ext uri="{FF2B5EF4-FFF2-40B4-BE49-F238E27FC236}">
                <a16:creationId xmlns:a16="http://schemas.microsoft.com/office/drawing/2014/main" id="{A30AB126-E7A8-604D-A1CB-1D2336531D15}"/>
              </a:ext>
            </a:extLst>
          </p:cNvPr>
          <p:cNvSpPr txBox="1">
            <a:spLocks noChangeArrowheads="1"/>
          </p:cNvSpPr>
          <p:nvPr/>
        </p:nvSpPr>
        <p:spPr bwMode="auto">
          <a:xfrm>
            <a:off x="250825" y="1544638"/>
            <a:ext cx="8745538" cy="39846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pPr>
            <a:r>
              <a:rPr lang="it-IT" altLang="en-US" sz="2300" dirty="0">
                <a:latin typeface="Arial" panose="020B0604020202020204" pitchFamily="34" charset="0"/>
                <a:cs typeface="Arial" panose="020B0604020202020204" pitchFamily="34" charset="0"/>
              </a:rPr>
              <a:t>Come C-F, </a:t>
            </a:r>
            <a:r>
              <a:rPr lang="it-IT" altLang="en-US" sz="2300" b="1" dirty="0">
                <a:latin typeface="Arial" panose="020B0604020202020204" pitchFamily="34" charset="0"/>
                <a:cs typeface="Arial" panose="020B0604020202020204" pitchFamily="34" charset="0"/>
              </a:rPr>
              <a:t>GOR </a:t>
            </a:r>
            <a:r>
              <a:rPr lang="it-IT" altLang="en-US" sz="2300" dirty="0">
                <a:latin typeface="Arial" panose="020B0604020202020204" pitchFamily="34" charset="0"/>
                <a:cs typeface="Arial" panose="020B0604020202020204" pitchFamily="34" charset="0"/>
              </a:rPr>
              <a:t>si basa </a:t>
            </a:r>
            <a:r>
              <a:rPr lang="it-IT" altLang="en-US" sz="2300" dirty="0" err="1">
                <a:latin typeface="Arial" panose="020B0604020202020204" pitchFamily="34" charset="0"/>
                <a:cs typeface="Arial" panose="020B0604020202020204" pitchFamily="34" charset="0"/>
              </a:rPr>
              <a:t>sull</a:t>
            </a:r>
            <a:r>
              <a:rPr lang="ja-JP" altLang="it-IT" sz="2300">
                <a:latin typeface="Arial" panose="020B0604020202020204" pitchFamily="34" charset="0"/>
                <a:cs typeface="Arial" panose="020B0604020202020204" pitchFamily="34" charset="0"/>
              </a:rPr>
              <a:t>’</a:t>
            </a:r>
            <a:r>
              <a:rPr lang="it-IT" altLang="ja-JP" sz="2300" dirty="0">
                <a:latin typeface="Arial" panose="020B0604020202020204" pitchFamily="34" charset="0"/>
                <a:cs typeface="Arial" panose="020B0604020202020204" pitchFamily="34" charset="0"/>
              </a:rPr>
              <a:t>analisi statistica della composizione in residui delle strutture secondarie note presenti in PDB.</a:t>
            </a:r>
          </a:p>
          <a:p>
            <a:pPr algn="just" eaLnBrk="1" hangingPunct="1">
              <a:spcBef>
                <a:spcPct val="0"/>
              </a:spcBef>
            </a:pPr>
            <a:r>
              <a:rPr lang="it-IT" altLang="en-US" sz="2300" b="1" dirty="0">
                <a:latin typeface="Arial" panose="020B0604020202020204" pitchFamily="34" charset="0"/>
                <a:cs typeface="Arial" panose="020B0604020202020204" pitchFamily="34" charset="0"/>
              </a:rPr>
              <a:t>Inferenza </a:t>
            </a:r>
            <a:r>
              <a:rPr lang="it-IT" altLang="en-US" sz="2300" b="1" dirty="0" err="1">
                <a:latin typeface="Arial" panose="020B0604020202020204" pitchFamily="34" charset="0"/>
                <a:cs typeface="Arial" panose="020B0604020202020204" pitchFamily="34" charset="0"/>
              </a:rPr>
              <a:t>Bayesiana</a:t>
            </a:r>
            <a:r>
              <a:rPr lang="it-IT" altLang="en-US" sz="2300" b="1" dirty="0">
                <a:latin typeface="Arial" panose="020B0604020202020204" pitchFamily="34" charset="0"/>
                <a:cs typeface="Arial" panose="020B0604020202020204" pitchFamily="34" charset="0"/>
              </a:rPr>
              <a:t>:</a:t>
            </a:r>
          </a:p>
          <a:p>
            <a:pPr lvl="1" algn="just" eaLnBrk="1" hangingPunct="1">
              <a:spcBef>
                <a:spcPct val="0"/>
              </a:spcBef>
              <a:buFont typeface="Arial" panose="020B0604020202020204" pitchFamily="34" charset="0"/>
              <a:buChar char="•"/>
            </a:pPr>
            <a:r>
              <a:rPr lang="it-IT" altLang="en-US" sz="2300" dirty="0">
                <a:latin typeface="Arial" panose="020B0604020202020204" pitchFamily="34" charset="0"/>
                <a:cs typeface="Arial" panose="020B0604020202020204" pitchFamily="34" charset="0"/>
              </a:rPr>
              <a:t>Si basa sui valori </a:t>
            </a:r>
            <a:r>
              <a:rPr lang="it-IT" altLang="en-US" sz="2300" dirty="0" err="1">
                <a:latin typeface="Arial" panose="020B0604020202020204" pitchFamily="34" charset="0"/>
                <a:cs typeface="Arial" panose="020B0604020202020204" pitchFamily="34" charset="0"/>
              </a:rPr>
              <a:t>P</a:t>
            </a:r>
            <a:r>
              <a:rPr lang="it-IT" altLang="en-US" sz="2300" baseline="-25000" dirty="0" err="1">
                <a:latin typeface="Arial" panose="020B0604020202020204" pitchFamily="34" charset="0"/>
                <a:cs typeface="Arial" panose="020B0604020202020204" pitchFamily="34" charset="0"/>
              </a:rPr>
              <a:t>ij</a:t>
            </a:r>
            <a:r>
              <a:rPr lang="it-IT" altLang="en-US" sz="2300" dirty="0">
                <a:latin typeface="Arial" panose="020B0604020202020204" pitchFamily="34" charset="0"/>
                <a:cs typeface="Arial" panose="020B0604020202020204" pitchFamily="34" charset="0"/>
              </a:rPr>
              <a:t> di Chou-</a:t>
            </a:r>
            <a:r>
              <a:rPr lang="it-IT" altLang="en-US" sz="2300" dirty="0" err="1">
                <a:latin typeface="Arial" panose="020B0604020202020204" pitchFamily="34" charset="0"/>
                <a:cs typeface="Arial" panose="020B0604020202020204" pitchFamily="34" charset="0"/>
              </a:rPr>
              <a:t>Fasman</a:t>
            </a:r>
            <a:endParaRPr lang="it-IT" altLang="en-US" sz="2300" dirty="0">
              <a:latin typeface="Arial" panose="020B0604020202020204" pitchFamily="34" charset="0"/>
              <a:cs typeface="Arial" panose="020B0604020202020204" pitchFamily="34" charset="0"/>
            </a:endParaRPr>
          </a:p>
          <a:p>
            <a:pPr lvl="1" algn="just" eaLnBrk="1" hangingPunct="1">
              <a:spcBef>
                <a:spcPct val="0"/>
              </a:spcBef>
              <a:buFont typeface="Arial" panose="020B0604020202020204" pitchFamily="34" charset="0"/>
              <a:buChar char="•"/>
            </a:pPr>
            <a:r>
              <a:rPr lang="it-IT" altLang="en-US" sz="2300" dirty="0">
                <a:latin typeface="Arial" panose="020B0604020202020204" pitchFamily="34" charset="0"/>
                <a:cs typeface="Arial" panose="020B0604020202020204" pitchFamily="34" charset="0"/>
              </a:rPr>
              <a:t>E sulla probabilità condizionale di un residuo di assumere una carta struttura (</a:t>
            </a:r>
            <a:r>
              <a:rPr lang="it-IT" altLang="en-US" sz="2000" dirty="0">
                <a:latin typeface="Arial" panose="020B0604020202020204" pitchFamily="34" charset="0"/>
                <a:cs typeface="Arial" panose="020B0604020202020204" pitchFamily="34" charset="0"/>
              </a:rPr>
              <a:t>Alpha, Beta o </a:t>
            </a:r>
            <a:r>
              <a:rPr lang="it-IT" altLang="en-US" sz="2000" dirty="0" err="1">
                <a:latin typeface="Arial" panose="020B0604020202020204" pitchFamily="34" charset="0"/>
                <a:cs typeface="Arial" panose="020B0604020202020204" pitchFamily="34" charset="0"/>
              </a:rPr>
              <a:t>Loop</a:t>
            </a:r>
            <a:r>
              <a:rPr lang="it-IT" altLang="en-US" sz="2000" dirty="0">
                <a:latin typeface="Arial" panose="020B0604020202020204" pitchFamily="34" charset="0"/>
                <a:cs typeface="Arial" panose="020B0604020202020204" pitchFamily="34" charset="0"/>
              </a:rPr>
              <a:t>)</a:t>
            </a:r>
            <a:r>
              <a:rPr lang="it-IT" altLang="en-US" sz="2300" dirty="0">
                <a:latin typeface="Arial" panose="020B0604020202020204" pitchFamily="34" charset="0"/>
                <a:cs typeface="Arial" panose="020B0604020202020204" pitchFamily="34" charset="0"/>
              </a:rPr>
              <a:t>, condizionata dal contributo dei suoi vicini.</a:t>
            </a:r>
          </a:p>
          <a:p>
            <a:pPr lvl="1" algn="just" eaLnBrk="1" hangingPunct="1">
              <a:spcBef>
                <a:spcPct val="0"/>
              </a:spcBef>
              <a:buFont typeface="Arial" panose="020B0604020202020204" pitchFamily="34" charset="0"/>
              <a:buChar char="•"/>
            </a:pPr>
            <a:r>
              <a:rPr lang="it-IT" altLang="en-US" sz="2300" dirty="0">
                <a:latin typeface="Arial" panose="020B0604020202020204" pitchFamily="34" charset="0"/>
                <a:cs typeface="Arial" panose="020B0604020202020204" pitchFamily="34" charset="0"/>
              </a:rPr>
              <a:t>Utilizza una finestra di 17 residui 8-1-8 per determinare la probabilità del residuo centrale di far parte di una specifica struttura secondaria (</a:t>
            </a:r>
            <a:r>
              <a:rPr lang="it-IT" altLang="en-US" sz="2300" dirty="0" err="1">
                <a:solidFill>
                  <a:srgbClr val="0000FF"/>
                </a:solidFill>
                <a:latin typeface="Arial" panose="020B0604020202020204" pitchFamily="34" charset="0"/>
                <a:cs typeface="Arial" panose="020B0604020202020204" pitchFamily="34" charset="0"/>
              </a:rPr>
              <a:t>sliding</a:t>
            </a:r>
            <a:r>
              <a:rPr lang="it-IT" altLang="en-US" sz="2300" dirty="0">
                <a:solidFill>
                  <a:srgbClr val="0000FF"/>
                </a:solidFill>
                <a:latin typeface="Arial" panose="020B0604020202020204" pitchFamily="34" charset="0"/>
                <a:cs typeface="Arial" panose="020B0604020202020204" pitchFamily="34" charset="0"/>
              </a:rPr>
              <a:t> </a:t>
            </a:r>
            <a:r>
              <a:rPr lang="it-IT" altLang="en-US" sz="2300" dirty="0" err="1">
                <a:solidFill>
                  <a:srgbClr val="0000FF"/>
                </a:solidFill>
                <a:latin typeface="Arial" panose="020B0604020202020204" pitchFamily="34" charset="0"/>
                <a:cs typeface="Arial" panose="020B0604020202020204" pitchFamily="34" charset="0"/>
              </a:rPr>
              <a:t>window</a:t>
            </a:r>
            <a:r>
              <a:rPr lang="it-IT" altLang="en-US" sz="2300" dirty="0">
                <a:solidFill>
                  <a:srgbClr val="0000FF"/>
                </a:solidFill>
                <a:latin typeface="Arial" panose="020B0604020202020204" pitchFamily="34" charset="0"/>
                <a:cs typeface="Arial" panose="020B0604020202020204" pitchFamily="34" charset="0"/>
              </a:rPr>
              <a:t> </a:t>
            </a:r>
            <a:r>
              <a:rPr lang="it-IT" altLang="en-US" sz="2300" dirty="0" err="1">
                <a:solidFill>
                  <a:srgbClr val="0000FF"/>
                </a:solidFill>
                <a:latin typeface="Arial" panose="020B0604020202020204" pitchFamily="34" charset="0"/>
                <a:cs typeface="Arial" panose="020B0604020202020204" pitchFamily="34" charset="0"/>
              </a:rPr>
              <a:t>approach</a:t>
            </a:r>
            <a:r>
              <a:rPr lang="it-IT" altLang="en-US" sz="2300" dirty="0">
                <a:latin typeface="Arial" panose="020B0604020202020204" pitchFamily="34" charset="0"/>
                <a:cs typeface="Arial" panose="020B0604020202020204" pitchFamily="34" charset="0"/>
              </a:rPr>
              <a:t>)</a:t>
            </a:r>
          </a:p>
        </p:txBody>
      </p:sp>
      <p:sp>
        <p:nvSpPr>
          <p:cNvPr id="2" name="Rettangolo 1">
            <a:extLst>
              <a:ext uri="{FF2B5EF4-FFF2-40B4-BE49-F238E27FC236}">
                <a16:creationId xmlns:a16="http://schemas.microsoft.com/office/drawing/2014/main" id="{D5824F6F-4DBD-1647-B73B-EBC58595BFD6}"/>
              </a:ext>
            </a:extLst>
          </p:cNvPr>
          <p:cNvSpPr>
            <a:spLocks noChangeArrowheads="1"/>
          </p:cNvSpPr>
          <p:nvPr/>
        </p:nvSpPr>
        <p:spPr bwMode="auto">
          <a:xfrm>
            <a:off x="709613" y="5548313"/>
            <a:ext cx="8185150" cy="274637"/>
          </a:xfrm>
          <a:prstGeom prst="rect">
            <a:avLst/>
          </a:prstGeom>
          <a:solidFill>
            <a:srgbClr val="A6A6A6"/>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 name="Rettangolo 5">
            <a:extLst>
              <a:ext uri="{FF2B5EF4-FFF2-40B4-BE49-F238E27FC236}">
                <a16:creationId xmlns:a16="http://schemas.microsoft.com/office/drawing/2014/main" id="{2EFDCD92-20E8-DF43-A068-5BD7737EFC7F}"/>
              </a:ext>
            </a:extLst>
          </p:cNvPr>
          <p:cNvSpPr>
            <a:spLocks noChangeArrowheads="1"/>
          </p:cNvSpPr>
          <p:nvPr/>
        </p:nvSpPr>
        <p:spPr bwMode="auto">
          <a:xfrm>
            <a:off x="1820863" y="5548313"/>
            <a:ext cx="1281112" cy="274637"/>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7" name="Rettangolo 6">
            <a:extLst>
              <a:ext uri="{FF2B5EF4-FFF2-40B4-BE49-F238E27FC236}">
                <a16:creationId xmlns:a16="http://schemas.microsoft.com/office/drawing/2014/main" id="{53D8C66B-7AA9-9F44-AD51-0D5EB40658D2}"/>
              </a:ext>
            </a:extLst>
          </p:cNvPr>
          <p:cNvSpPr>
            <a:spLocks noChangeArrowheads="1"/>
          </p:cNvSpPr>
          <p:nvPr/>
        </p:nvSpPr>
        <p:spPr bwMode="auto">
          <a:xfrm>
            <a:off x="3330575" y="5548313"/>
            <a:ext cx="1281113" cy="274637"/>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8" name="Rettangolo 7">
            <a:extLst>
              <a:ext uri="{FF2B5EF4-FFF2-40B4-BE49-F238E27FC236}">
                <a16:creationId xmlns:a16="http://schemas.microsoft.com/office/drawing/2014/main" id="{D4CC2AA6-9725-5B42-8628-BF948347C415}"/>
              </a:ext>
            </a:extLst>
          </p:cNvPr>
          <p:cNvSpPr>
            <a:spLocks noChangeArrowheads="1"/>
          </p:cNvSpPr>
          <p:nvPr/>
        </p:nvSpPr>
        <p:spPr bwMode="auto">
          <a:xfrm>
            <a:off x="3128963" y="5548313"/>
            <a:ext cx="182562" cy="274637"/>
          </a:xfrm>
          <a:prstGeom prst="rect">
            <a:avLst/>
          </a:prstGeom>
          <a:solidFill>
            <a:srgbClr val="FF0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9" name="Rettangolo 8">
            <a:extLst>
              <a:ext uri="{FF2B5EF4-FFF2-40B4-BE49-F238E27FC236}">
                <a16:creationId xmlns:a16="http://schemas.microsoft.com/office/drawing/2014/main" id="{0B00A22C-E9B4-5B45-9406-5782166212C6}"/>
              </a:ext>
            </a:extLst>
          </p:cNvPr>
          <p:cNvSpPr>
            <a:spLocks noChangeArrowheads="1"/>
          </p:cNvSpPr>
          <p:nvPr/>
        </p:nvSpPr>
        <p:spPr bwMode="auto">
          <a:xfrm>
            <a:off x="709613" y="6010275"/>
            <a:ext cx="8185150" cy="274638"/>
          </a:xfrm>
          <a:prstGeom prst="rect">
            <a:avLst/>
          </a:prstGeom>
          <a:solidFill>
            <a:srgbClr val="A6A6A6"/>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0" name="Rettangolo 9">
            <a:extLst>
              <a:ext uri="{FF2B5EF4-FFF2-40B4-BE49-F238E27FC236}">
                <a16:creationId xmlns:a16="http://schemas.microsoft.com/office/drawing/2014/main" id="{FA652F6D-48FB-0940-B1EA-4A54904CF64B}"/>
              </a:ext>
            </a:extLst>
          </p:cNvPr>
          <p:cNvSpPr>
            <a:spLocks noChangeArrowheads="1"/>
          </p:cNvSpPr>
          <p:nvPr/>
        </p:nvSpPr>
        <p:spPr bwMode="auto">
          <a:xfrm>
            <a:off x="2003425" y="6010275"/>
            <a:ext cx="1279525" cy="274638"/>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1" name="Rettangolo 10">
            <a:extLst>
              <a:ext uri="{FF2B5EF4-FFF2-40B4-BE49-F238E27FC236}">
                <a16:creationId xmlns:a16="http://schemas.microsoft.com/office/drawing/2014/main" id="{54A6638E-7D32-E54E-A0A0-686150F297A0}"/>
              </a:ext>
            </a:extLst>
          </p:cNvPr>
          <p:cNvSpPr>
            <a:spLocks noChangeArrowheads="1"/>
          </p:cNvSpPr>
          <p:nvPr/>
        </p:nvSpPr>
        <p:spPr bwMode="auto">
          <a:xfrm>
            <a:off x="3511550" y="6010275"/>
            <a:ext cx="1281113" cy="274638"/>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 name="Rettangolo 11">
            <a:extLst>
              <a:ext uri="{FF2B5EF4-FFF2-40B4-BE49-F238E27FC236}">
                <a16:creationId xmlns:a16="http://schemas.microsoft.com/office/drawing/2014/main" id="{AA621AEF-C3C0-9444-BBB9-87864A8E59E6}"/>
              </a:ext>
            </a:extLst>
          </p:cNvPr>
          <p:cNvSpPr>
            <a:spLocks noChangeArrowheads="1"/>
          </p:cNvSpPr>
          <p:nvPr/>
        </p:nvSpPr>
        <p:spPr bwMode="auto">
          <a:xfrm>
            <a:off x="3309938" y="6010275"/>
            <a:ext cx="182562" cy="274638"/>
          </a:xfrm>
          <a:prstGeom prst="rect">
            <a:avLst/>
          </a:prstGeom>
          <a:solidFill>
            <a:srgbClr val="FF0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 name="Rettangolo 12">
            <a:extLst>
              <a:ext uri="{FF2B5EF4-FFF2-40B4-BE49-F238E27FC236}">
                <a16:creationId xmlns:a16="http://schemas.microsoft.com/office/drawing/2014/main" id="{DCA52980-819E-0944-8F4D-278FEEEB4D11}"/>
              </a:ext>
            </a:extLst>
          </p:cNvPr>
          <p:cNvSpPr>
            <a:spLocks noChangeArrowheads="1"/>
          </p:cNvSpPr>
          <p:nvPr/>
        </p:nvSpPr>
        <p:spPr bwMode="auto">
          <a:xfrm>
            <a:off x="709613" y="6475413"/>
            <a:ext cx="8185150" cy="274637"/>
          </a:xfrm>
          <a:prstGeom prst="rect">
            <a:avLst/>
          </a:prstGeom>
          <a:solidFill>
            <a:srgbClr val="A6A6A6"/>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4" name="Rettangolo 13">
            <a:extLst>
              <a:ext uri="{FF2B5EF4-FFF2-40B4-BE49-F238E27FC236}">
                <a16:creationId xmlns:a16="http://schemas.microsoft.com/office/drawing/2014/main" id="{EA7B7F6F-8B64-A64C-9985-0506B236BE5C}"/>
              </a:ext>
            </a:extLst>
          </p:cNvPr>
          <p:cNvSpPr>
            <a:spLocks noChangeArrowheads="1"/>
          </p:cNvSpPr>
          <p:nvPr/>
        </p:nvSpPr>
        <p:spPr bwMode="auto">
          <a:xfrm>
            <a:off x="2206625" y="6475413"/>
            <a:ext cx="1279525" cy="274637"/>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5" name="Rettangolo 14">
            <a:extLst>
              <a:ext uri="{FF2B5EF4-FFF2-40B4-BE49-F238E27FC236}">
                <a16:creationId xmlns:a16="http://schemas.microsoft.com/office/drawing/2014/main" id="{ECC35231-4726-1D4A-9D0B-1EE8BE5E3EF4}"/>
              </a:ext>
            </a:extLst>
          </p:cNvPr>
          <p:cNvSpPr>
            <a:spLocks noChangeArrowheads="1"/>
          </p:cNvSpPr>
          <p:nvPr/>
        </p:nvSpPr>
        <p:spPr bwMode="auto">
          <a:xfrm>
            <a:off x="3716338" y="6475413"/>
            <a:ext cx="1279525" cy="274637"/>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6" name="Rettangolo 15">
            <a:extLst>
              <a:ext uri="{FF2B5EF4-FFF2-40B4-BE49-F238E27FC236}">
                <a16:creationId xmlns:a16="http://schemas.microsoft.com/office/drawing/2014/main" id="{4B3BED81-50E0-CA4D-B325-CF6D72711E3F}"/>
              </a:ext>
            </a:extLst>
          </p:cNvPr>
          <p:cNvSpPr>
            <a:spLocks noChangeArrowheads="1"/>
          </p:cNvSpPr>
          <p:nvPr/>
        </p:nvSpPr>
        <p:spPr bwMode="auto">
          <a:xfrm>
            <a:off x="3513138" y="6475413"/>
            <a:ext cx="182562" cy="274637"/>
          </a:xfrm>
          <a:prstGeom prst="rect">
            <a:avLst/>
          </a:prstGeom>
          <a:solidFill>
            <a:srgbClr val="FF0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C44A26-3F9F-EC43-B7B4-1EE9E467A92A}"/>
              </a:ext>
            </a:extLst>
          </p:cNvPr>
          <p:cNvSpPr>
            <a:spLocks noChangeArrowheads="1"/>
          </p:cNvSpPr>
          <p:nvPr/>
        </p:nvSpPr>
        <p:spPr bwMode="auto">
          <a:xfrm>
            <a:off x="128588" y="93663"/>
            <a:ext cx="8867775" cy="646112"/>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Il metodo GOR</a:t>
            </a:r>
          </a:p>
        </p:txBody>
      </p:sp>
      <p:pic>
        <p:nvPicPr>
          <p:cNvPr id="58370" name="Immagine 2" descr="Screen Shot 2014-09-24 at 11.02.54 AM.png">
            <a:extLst>
              <a:ext uri="{FF2B5EF4-FFF2-40B4-BE49-F238E27FC236}">
                <a16:creationId xmlns:a16="http://schemas.microsoft.com/office/drawing/2014/main" id="{3F7A3219-CB76-5643-AE67-0D2B80072C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0588" y="0"/>
            <a:ext cx="6435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ttangolo 4">
            <a:extLst>
              <a:ext uri="{FF2B5EF4-FFF2-40B4-BE49-F238E27FC236}">
                <a16:creationId xmlns:a16="http://schemas.microsoft.com/office/drawing/2014/main" id="{8B8CACFE-5F77-C94D-8693-B203EEB5C676}"/>
              </a:ext>
            </a:extLst>
          </p:cNvPr>
          <p:cNvSpPr>
            <a:spLocks noChangeArrowheads="1"/>
          </p:cNvSpPr>
          <p:nvPr/>
        </p:nvSpPr>
        <p:spPr bwMode="auto">
          <a:xfrm>
            <a:off x="7404100" y="6207125"/>
            <a:ext cx="1592263" cy="523875"/>
          </a:xfrm>
          <a:prstGeom prst="rect">
            <a:avLst/>
          </a:prstGeom>
          <a:solidFill>
            <a:srgbClr val="C6D9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a:solidFill>
                  <a:srgbClr val="0000FF"/>
                </a:solidFill>
                <a:latin typeface="Arial" panose="020B0604020202020204" pitchFamily="34" charset="0"/>
                <a:cs typeface="Arial" panose="020B0604020202020204" pitchFamily="34" charset="0"/>
              </a:rPr>
              <a:t>Q</a:t>
            </a:r>
            <a:r>
              <a:rPr lang="it-IT" altLang="en-US" sz="2800" baseline="-25000">
                <a:solidFill>
                  <a:srgbClr val="0000FF"/>
                </a:solidFill>
                <a:latin typeface="Arial" panose="020B0604020202020204" pitchFamily="34" charset="0"/>
                <a:cs typeface="Arial" panose="020B0604020202020204" pitchFamily="34" charset="0"/>
              </a:rPr>
              <a:t>3 </a:t>
            </a:r>
            <a:r>
              <a:rPr lang="it-IT" altLang="en-US" sz="2800">
                <a:solidFill>
                  <a:srgbClr val="0000FF"/>
                </a:solidFill>
                <a:latin typeface="Arial" panose="020B0604020202020204" pitchFamily="34" charset="0"/>
                <a:cs typeface="Arial" panose="020B0604020202020204" pitchFamily="34" charset="0"/>
              </a:rPr>
              <a:t>&lt;60%</a:t>
            </a:r>
            <a:endParaRPr lang="it-IT" altLang="en-US" sz="280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D8CF7A28-A249-874F-8D0F-964F6F03B88D}"/>
              </a:ext>
            </a:extLst>
          </p:cNvPr>
          <p:cNvSpPr>
            <a:spLocks noChangeArrowheads="1"/>
          </p:cNvSpPr>
          <p:nvPr/>
        </p:nvSpPr>
        <p:spPr bwMode="auto">
          <a:xfrm>
            <a:off x="600075" y="522288"/>
            <a:ext cx="7947025" cy="791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dirty="0">
                <a:solidFill>
                  <a:srgbClr val="0000FF"/>
                </a:solidFill>
                <a:latin typeface="Arial" panose="020B0604020202020204" pitchFamily="34" charset="0"/>
                <a:cs typeface="Arial" panose="020B0604020202020204" pitchFamily="34" charset="0"/>
              </a:rPr>
              <a:t>Metodi predittivi basati solo sul contesto locale hanno accuratezza limitata</a:t>
            </a:r>
            <a:r>
              <a:rPr lang="it-IT" altLang="en-US" sz="2800" dirty="0">
                <a:latin typeface="Arial" panose="020B0604020202020204" pitchFamily="34" charset="0"/>
                <a:cs typeface="Arial" panose="020B0604020202020204" pitchFamily="34" charset="0"/>
              </a:rPr>
              <a:t>.</a:t>
            </a:r>
          </a:p>
          <a:p>
            <a:pPr algn="just" eaLnBrk="1" hangingPunct="1">
              <a:spcBef>
                <a:spcPct val="0"/>
              </a:spcBef>
              <a:buFont typeface="Wingdings" pitchFamily="2" charset="2"/>
              <a:buChar char="à"/>
            </a:pPr>
            <a:r>
              <a:rPr lang="it-IT" altLang="en-US" sz="2800" dirty="0">
                <a:latin typeface="Arial" panose="020B0604020202020204" pitchFamily="34" charset="0"/>
                <a:cs typeface="Arial" panose="020B0604020202020204" pitchFamily="34" charset="0"/>
                <a:sym typeface="Wingdings" pitchFamily="2" charset="2"/>
              </a:rPr>
              <a:t>Ruolo legami a lungo raggio soprattutto in foglietti β</a:t>
            </a:r>
          </a:p>
          <a:p>
            <a:pPr algn="just" eaLnBrk="1" hangingPunct="1">
              <a:spcBef>
                <a:spcPct val="0"/>
              </a:spcBef>
              <a:buFont typeface="Wingdings" pitchFamily="2" charset="2"/>
              <a:buChar char="à"/>
            </a:pPr>
            <a:endParaRPr lang="it-IT" altLang="en-US" sz="2800" dirty="0">
              <a:latin typeface="Arial" panose="020B0604020202020204" pitchFamily="34" charset="0"/>
              <a:cs typeface="Arial" panose="020B0604020202020204" pitchFamily="34" charset="0"/>
              <a:sym typeface="Wingdings" pitchFamily="2" charset="2"/>
            </a:endParaRPr>
          </a:p>
          <a:p>
            <a:pPr algn="ctr" eaLnBrk="1" hangingPunct="1">
              <a:spcBef>
                <a:spcPct val="0"/>
              </a:spcBef>
              <a:buFontTx/>
              <a:buNone/>
            </a:pPr>
            <a:r>
              <a:rPr lang="it-IT" altLang="en-US" sz="4000" dirty="0">
                <a:solidFill>
                  <a:srgbClr val="FF0000"/>
                </a:solidFill>
                <a:latin typeface="Arial" panose="020B0604020202020204" pitchFamily="34" charset="0"/>
                <a:cs typeface="Arial" panose="020B0604020202020204" pitchFamily="34" charset="0"/>
                <a:sym typeface="Wingdings" pitchFamily="2" charset="2"/>
              </a:rPr>
              <a:t>METODI BASATI SU RETI NEURALI (NN)</a:t>
            </a:r>
          </a:p>
          <a:p>
            <a:pPr algn="ctr" eaLnBrk="1" hangingPunct="1">
              <a:spcBef>
                <a:spcPct val="0"/>
              </a:spcBef>
              <a:buFontTx/>
              <a:buNone/>
            </a:pPr>
            <a:endParaRPr lang="it-IT" altLang="en-US" sz="2800" dirty="0">
              <a:solidFill>
                <a:srgbClr val="FF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r>
              <a:rPr lang="it-IT" altLang="en-US" sz="2800" dirty="0">
                <a:solidFill>
                  <a:srgbClr val="000000"/>
                </a:solidFill>
                <a:latin typeface="Arial" panose="020B0604020202020204" pitchFamily="34" charset="0"/>
                <a:cs typeface="Arial" panose="020B0604020202020204" pitchFamily="34" charset="0"/>
                <a:sym typeface="Wingdings" pitchFamily="2" charset="2"/>
              </a:rPr>
              <a:t> Fondati sull’analisi di allineamenti multipli</a:t>
            </a:r>
          </a:p>
          <a:p>
            <a:pPr eaLnBrk="1" hangingPunct="1">
              <a:spcBef>
                <a:spcPct val="0"/>
              </a:spcBef>
            </a:pPr>
            <a:r>
              <a:rPr lang="it-IT" altLang="en-US" sz="2800" dirty="0">
                <a:solidFill>
                  <a:srgbClr val="000000"/>
                </a:solidFill>
                <a:latin typeface="Arial" panose="020B0604020202020204" pitchFamily="34" charset="0"/>
                <a:cs typeface="Arial" panose="020B0604020202020204" pitchFamily="34" charset="0"/>
                <a:sym typeface="Wingdings" pitchFamily="2" charset="2"/>
              </a:rPr>
              <a:t> L’evoluzione ci fornisce informazione su quali aa sono chiave per il mantenimento di una certa struttura secondaria</a:t>
            </a:r>
          </a:p>
          <a:p>
            <a:pPr eaLnBrk="1" hangingPunct="1">
              <a:spcBef>
                <a:spcPct val="0"/>
              </a:spcBef>
              <a:buFontTx/>
              <a:buNone/>
            </a:pPr>
            <a:endParaRPr lang="it-IT" altLang="en-US" sz="28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endParaRPr lang="it-IT" altLang="en-US" sz="28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endParaRPr lang="it-IT" altLang="en-US" sz="2800" dirty="0">
              <a:solidFill>
                <a:srgbClr val="000000"/>
              </a:solidFill>
              <a:latin typeface="Arial" panose="020B0604020202020204" pitchFamily="34" charset="0"/>
              <a:cs typeface="Arial" panose="020B0604020202020204" pitchFamily="34" charset="0"/>
              <a:sym typeface="Wingdings" pitchFamily="2" charset="2"/>
            </a:endParaRPr>
          </a:p>
          <a:p>
            <a:pPr algn="ctr" eaLnBrk="1" hangingPunct="1">
              <a:spcBef>
                <a:spcPct val="0"/>
              </a:spcBef>
              <a:buFontTx/>
              <a:buNone/>
            </a:pPr>
            <a:endParaRPr lang="it-IT" altLang="en-US" dirty="0">
              <a:solidFill>
                <a:srgbClr val="FF0000"/>
              </a:solidFill>
              <a:latin typeface="Arial" panose="020B0604020202020204" pitchFamily="34" charset="0"/>
              <a:cs typeface="Arial" panose="020B0604020202020204" pitchFamily="34" charset="0"/>
              <a:sym typeface="Wingdings" pitchFamily="2" charset="2"/>
            </a:endParaRPr>
          </a:p>
          <a:p>
            <a:pPr algn="ctr" eaLnBrk="1" hangingPunct="1">
              <a:spcBef>
                <a:spcPct val="0"/>
              </a:spcBef>
              <a:buFontTx/>
              <a:buNone/>
            </a:pPr>
            <a:endParaRPr lang="it-IT" altLang="en-US" dirty="0">
              <a:solidFill>
                <a:srgbClr val="FF0000"/>
              </a:solidFill>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A437B188-EBEF-9641-BF5C-C667EB294ACE}"/>
              </a:ext>
            </a:extLst>
          </p:cNvPr>
          <p:cNvSpPr>
            <a:spLocks noChangeArrowheads="1"/>
          </p:cNvSpPr>
          <p:nvPr/>
        </p:nvSpPr>
        <p:spPr bwMode="auto">
          <a:xfrm>
            <a:off x="193675" y="195263"/>
            <a:ext cx="8261350" cy="8278812"/>
          </a:xfrm>
          <a:prstGeom prst="rect">
            <a:avLst/>
          </a:prstGeom>
          <a:noFill/>
          <a:ln>
            <a:noFill/>
          </a:ln>
          <a:effectLst/>
          <a:extLst/>
        </p:spPr>
        <p:txBody>
          <a:bodyPr anchor="ctr">
            <a:spAutoFit/>
          </a:bodyPr>
          <a:lstStyle/>
          <a:p>
            <a:pPr algn="ctr" eaLnBrk="1" fontAlgn="auto" hangingPunct="1">
              <a:spcBef>
                <a:spcPts val="0"/>
              </a:spcBef>
              <a:spcAft>
                <a:spcPts val="600"/>
              </a:spcAft>
              <a:defRPr/>
            </a:pPr>
            <a:r>
              <a:rPr lang="it-IT" sz="3600" dirty="0">
                <a:solidFill>
                  <a:srgbClr val="FF0000"/>
                </a:solidFill>
                <a:latin typeface="Arial"/>
                <a:ea typeface="+mn-ea"/>
                <a:cs typeface="Arial"/>
                <a:sym typeface="Wingdings"/>
              </a:rPr>
              <a:t>RETI NEURALI ARTIFICIALI (NN)</a:t>
            </a:r>
          </a:p>
          <a:p>
            <a:pPr algn="just" eaLnBrk="1" fontAlgn="auto" hangingPunct="1">
              <a:spcBef>
                <a:spcPts val="0"/>
              </a:spcBef>
              <a:spcAft>
                <a:spcPts val="600"/>
              </a:spcAft>
              <a:defRPr/>
            </a:pPr>
            <a:endParaRPr lang="it-IT" sz="3600" dirty="0">
              <a:solidFill>
                <a:srgbClr val="FF0000"/>
              </a:solidFill>
              <a:latin typeface="Arial"/>
              <a:ea typeface="+mn-ea"/>
              <a:cs typeface="Arial"/>
              <a:sym typeface="Wingdings"/>
            </a:endParaRPr>
          </a:p>
          <a:p>
            <a:pPr marL="457200" indent="-457200" eaLnBrk="1" fontAlgn="auto" hangingPunct="1">
              <a:spcBef>
                <a:spcPts val="0"/>
              </a:spcBef>
              <a:spcAft>
                <a:spcPts val="600"/>
              </a:spcAft>
              <a:buFont typeface="Arial"/>
              <a:buChar char="•"/>
              <a:defRPr/>
            </a:pPr>
            <a:r>
              <a:rPr lang="it-IT" sz="2900" dirty="0">
                <a:solidFill>
                  <a:srgbClr val="000000"/>
                </a:solidFill>
                <a:latin typeface="Arial"/>
                <a:ea typeface="+mn-ea"/>
              </a:rPr>
              <a:t>Le reti neurali (NN) sono programmi in grado di </a:t>
            </a:r>
            <a:r>
              <a:rPr lang="it-IT" sz="2900" b="1" i="1" dirty="0">
                <a:solidFill>
                  <a:srgbClr val="000000"/>
                </a:solidFill>
                <a:latin typeface="Arial"/>
                <a:ea typeface="+mn-ea"/>
              </a:rPr>
              <a:t>apprendere</a:t>
            </a:r>
            <a:r>
              <a:rPr lang="it-IT" sz="2900" dirty="0">
                <a:solidFill>
                  <a:srgbClr val="000000"/>
                </a:solidFill>
                <a:latin typeface="Arial"/>
                <a:ea typeface="+mn-ea"/>
              </a:rPr>
              <a:t>, in un tentativo di simulare il comportamento del cervello umano. </a:t>
            </a:r>
          </a:p>
          <a:p>
            <a:pPr marL="457200" indent="-457200" eaLnBrk="1" fontAlgn="auto" hangingPunct="1">
              <a:spcBef>
                <a:spcPts val="0"/>
              </a:spcBef>
              <a:spcAft>
                <a:spcPts val="600"/>
              </a:spcAft>
              <a:buFont typeface="Arial"/>
              <a:buChar char="•"/>
              <a:defRPr/>
            </a:pPr>
            <a:r>
              <a:rPr lang="it-IT" sz="2900" dirty="0">
                <a:solidFill>
                  <a:srgbClr val="000000"/>
                </a:solidFill>
                <a:latin typeface="Arial"/>
                <a:ea typeface="+mn-ea"/>
              </a:rPr>
              <a:t>Le NN vengono </a:t>
            </a:r>
            <a:r>
              <a:rPr lang="it-IT" sz="2900" b="1" i="1" dirty="0">
                <a:solidFill>
                  <a:srgbClr val="000000"/>
                </a:solidFill>
                <a:latin typeface="Arial"/>
                <a:ea typeface="+mn-ea"/>
              </a:rPr>
              <a:t>addestrate</a:t>
            </a:r>
            <a:r>
              <a:rPr lang="it-IT" sz="2900" dirty="0">
                <a:solidFill>
                  <a:srgbClr val="000000"/>
                </a:solidFill>
                <a:latin typeface="Arial"/>
                <a:ea typeface="+mn-ea"/>
              </a:rPr>
              <a:t> utilizzando un opportuno insieme di dati detto </a:t>
            </a:r>
            <a:r>
              <a:rPr lang="it-IT" sz="2900" b="1" i="1" dirty="0">
                <a:solidFill>
                  <a:srgbClr val="000000"/>
                </a:solidFill>
                <a:latin typeface="Arial"/>
                <a:ea typeface="+mn-ea"/>
              </a:rPr>
              <a:t>training set </a:t>
            </a:r>
            <a:r>
              <a:rPr lang="it-IT" sz="2800" dirty="0">
                <a:solidFill>
                  <a:srgbClr val="000000"/>
                </a:solidFill>
                <a:latin typeface="Arial"/>
                <a:ea typeface="+mn-ea"/>
              </a:rPr>
              <a:t>(ad es. un insieme di sequenze note che si ripiegano </a:t>
            </a:r>
            <a:r>
              <a:rPr lang="it-IT" sz="2800" dirty="0">
                <a:solidFill>
                  <a:srgbClr val="000000"/>
                </a:solidFill>
                <a:latin typeface="Symbol" charset="0"/>
                <a:ea typeface="+mn-ea"/>
              </a:rPr>
              <a:t>a</a:t>
            </a:r>
            <a:r>
              <a:rPr lang="it-IT" sz="2800" dirty="0">
                <a:solidFill>
                  <a:srgbClr val="000000"/>
                </a:solidFill>
                <a:latin typeface="Arial"/>
                <a:ea typeface="+mn-ea"/>
              </a:rPr>
              <a:t>-eliche, filamenti </a:t>
            </a:r>
            <a:r>
              <a:rPr lang="it-IT" sz="2800" dirty="0">
                <a:solidFill>
                  <a:srgbClr val="000000"/>
                </a:solidFill>
                <a:latin typeface="Symbol" charset="0"/>
                <a:ea typeface="+mn-ea"/>
              </a:rPr>
              <a:t>b</a:t>
            </a:r>
            <a:r>
              <a:rPr lang="it-IT" sz="2800" dirty="0">
                <a:solidFill>
                  <a:srgbClr val="000000"/>
                </a:solidFill>
                <a:latin typeface="Arial"/>
                <a:ea typeface="+mn-ea"/>
              </a:rPr>
              <a:t> e elementi non-</a:t>
            </a:r>
            <a:r>
              <a:rPr lang="it-IT" sz="2800" dirty="0">
                <a:solidFill>
                  <a:srgbClr val="000000"/>
                </a:solidFill>
                <a:latin typeface="Symbol" charset="0"/>
                <a:ea typeface="+mn-ea"/>
              </a:rPr>
              <a:t>a</a:t>
            </a:r>
            <a:r>
              <a:rPr lang="it-IT" sz="2800" dirty="0">
                <a:solidFill>
                  <a:srgbClr val="000000"/>
                </a:solidFill>
                <a:latin typeface="Arial"/>
                <a:ea typeface="+mn-ea"/>
              </a:rPr>
              <a:t> non-</a:t>
            </a:r>
            <a:r>
              <a:rPr lang="it-IT" sz="2800" dirty="0">
                <a:solidFill>
                  <a:srgbClr val="000000"/>
                </a:solidFill>
                <a:latin typeface="Symbol" charset="0"/>
                <a:ea typeface="+mn-ea"/>
              </a:rPr>
              <a:t>b</a:t>
            </a:r>
            <a:r>
              <a:rPr lang="it-IT" sz="2800" dirty="0">
                <a:solidFill>
                  <a:srgbClr val="000000"/>
                </a:solidFill>
                <a:latin typeface="Arial"/>
                <a:ea typeface="+mn-ea"/>
              </a:rPr>
              <a:t>)</a:t>
            </a:r>
          </a:p>
          <a:p>
            <a:pPr marL="457200" indent="-457200" eaLnBrk="1" fontAlgn="auto" hangingPunct="1">
              <a:spcBef>
                <a:spcPts val="0"/>
              </a:spcBef>
              <a:spcAft>
                <a:spcPts val="600"/>
              </a:spcAft>
              <a:buFont typeface="Arial"/>
              <a:buChar char="•"/>
              <a:defRPr/>
            </a:pPr>
            <a:r>
              <a:rPr lang="it-IT" sz="2900" dirty="0">
                <a:solidFill>
                  <a:srgbClr val="000000"/>
                </a:solidFill>
                <a:latin typeface="Arial"/>
                <a:ea typeface="+mn-ea"/>
              </a:rPr>
              <a:t>Riescono poi a </a:t>
            </a:r>
            <a:r>
              <a:rPr lang="it-IT" sz="2900" b="1" i="1" dirty="0">
                <a:solidFill>
                  <a:srgbClr val="000000"/>
                </a:solidFill>
                <a:latin typeface="Arial"/>
                <a:ea typeface="+mn-ea"/>
              </a:rPr>
              <a:t>fare predizioni </a:t>
            </a:r>
            <a:r>
              <a:rPr lang="it-IT" sz="2900" dirty="0">
                <a:solidFill>
                  <a:srgbClr val="000000"/>
                </a:solidFill>
                <a:latin typeface="Arial"/>
                <a:ea typeface="+mn-ea"/>
              </a:rPr>
              <a:t>(ad es. distinguere </a:t>
            </a:r>
            <a:r>
              <a:rPr lang="it-IT" sz="2900" dirty="0">
                <a:solidFill>
                  <a:srgbClr val="000000"/>
                </a:solidFill>
                <a:latin typeface="Symbol" charset="0"/>
                <a:ea typeface="+mn-ea"/>
              </a:rPr>
              <a:t>a</a:t>
            </a:r>
            <a:r>
              <a:rPr lang="it-IT" sz="2900" dirty="0">
                <a:solidFill>
                  <a:srgbClr val="000000"/>
                </a:solidFill>
                <a:latin typeface="Arial"/>
                <a:ea typeface="+mn-ea"/>
              </a:rPr>
              <a:t>-eliche da filamenti </a:t>
            </a:r>
            <a:r>
              <a:rPr lang="it-IT" sz="2900" dirty="0">
                <a:solidFill>
                  <a:srgbClr val="000000"/>
                </a:solidFill>
                <a:latin typeface="Symbol" charset="0"/>
                <a:ea typeface="+mn-ea"/>
              </a:rPr>
              <a:t>b</a:t>
            </a:r>
            <a:r>
              <a:rPr lang="it-IT" sz="2900" dirty="0">
                <a:solidFill>
                  <a:srgbClr val="000000"/>
                </a:solidFill>
                <a:latin typeface="Arial"/>
                <a:ea typeface="+mn-ea"/>
              </a:rPr>
              <a:t> e da elementi non-</a:t>
            </a:r>
            <a:r>
              <a:rPr lang="it-IT" sz="2900" dirty="0">
                <a:solidFill>
                  <a:srgbClr val="000000"/>
                </a:solidFill>
                <a:latin typeface="Symbol" charset="0"/>
                <a:ea typeface="+mn-ea"/>
              </a:rPr>
              <a:t>a</a:t>
            </a:r>
            <a:r>
              <a:rPr lang="it-IT" sz="2900" dirty="0">
                <a:solidFill>
                  <a:srgbClr val="000000"/>
                </a:solidFill>
                <a:latin typeface="Arial"/>
                <a:ea typeface="+mn-ea"/>
              </a:rPr>
              <a:t> non-</a:t>
            </a:r>
            <a:r>
              <a:rPr lang="it-IT" sz="2900" dirty="0">
                <a:solidFill>
                  <a:srgbClr val="000000"/>
                </a:solidFill>
                <a:latin typeface="Symbol" charset="0"/>
                <a:ea typeface="+mn-ea"/>
              </a:rPr>
              <a:t>b)</a:t>
            </a:r>
            <a:endParaRPr lang="it-IT" sz="2900" dirty="0">
              <a:solidFill>
                <a:srgbClr val="000000"/>
              </a:solidFill>
              <a:latin typeface="Arial"/>
              <a:ea typeface="+mn-ea"/>
              <a:cs typeface="Arial"/>
              <a:sym typeface="Wingdings"/>
            </a:endParaRPr>
          </a:p>
          <a:p>
            <a:pPr marL="457200" indent="-457200" eaLnBrk="1" fontAlgn="auto" hangingPunct="1">
              <a:spcBef>
                <a:spcPts val="0"/>
              </a:spcBef>
              <a:spcAft>
                <a:spcPts val="600"/>
              </a:spcAft>
              <a:buFont typeface="Arial"/>
              <a:buChar char="•"/>
              <a:defRPr/>
            </a:pPr>
            <a:endParaRPr lang="it-IT" sz="2400" dirty="0">
              <a:solidFill>
                <a:srgbClr val="000000"/>
              </a:solidFill>
              <a:latin typeface="Arial"/>
              <a:ea typeface="+mn-ea"/>
              <a:cs typeface="Arial"/>
              <a:sym typeface="Wingdings"/>
            </a:endParaRPr>
          </a:p>
          <a:p>
            <a:pPr marL="457200" indent="-457200" eaLnBrk="1" fontAlgn="auto" hangingPunct="1">
              <a:spcBef>
                <a:spcPts val="0"/>
              </a:spcBef>
              <a:spcAft>
                <a:spcPts val="600"/>
              </a:spcAft>
              <a:buFont typeface="Arial"/>
              <a:buChar char="•"/>
              <a:defRPr/>
            </a:pPr>
            <a:endParaRPr lang="it-IT" sz="2400" dirty="0">
              <a:solidFill>
                <a:srgbClr val="000000"/>
              </a:solidFill>
              <a:latin typeface="Arial"/>
              <a:ea typeface="+mn-ea"/>
              <a:cs typeface="Arial"/>
              <a:sym typeface="Wingdings"/>
            </a:endParaRPr>
          </a:p>
          <a:p>
            <a:pPr algn="ctr" eaLnBrk="1" fontAlgn="auto" hangingPunct="1">
              <a:spcBef>
                <a:spcPts val="0"/>
              </a:spcBef>
              <a:spcAft>
                <a:spcPts val="600"/>
              </a:spcAft>
              <a:defRPr/>
            </a:pPr>
            <a:endParaRPr lang="it-IT" sz="2800" dirty="0">
              <a:solidFill>
                <a:srgbClr val="FF0000"/>
              </a:solidFill>
              <a:latin typeface="Arial"/>
              <a:ea typeface="+mn-ea"/>
              <a:cs typeface="Arial"/>
              <a:sym typeface="Wingdings"/>
            </a:endParaRPr>
          </a:p>
          <a:p>
            <a:pPr algn="ctr" eaLnBrk="1" fontAlgn="auto" hangingPunct="1">
              <a:spcBef>
                <a:spcPts val="0"/>
              </a:spcBef>
              <a:spcAft>
                <a:spcPts val="600"/>
              </a:spcAft>
              <a:defRPr/>
            </a:pPr>
            <a:endParaRPr lang="it-IT" sz="2800" dirty="0">
              <a:solidFill>
                <a:srgbClr val="FF0000"/>
              </a:solidFill>
              <a:latin typeface="Arial"/>
              <a:ea typeface="+mn-ea"/>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3">
            <a:extLst>
              <a:ext uri="{FF2B5EF4-FFF2-40B4-BE49-F238E27FC236}">
                <a16:creationId xmlns:a16="http://schemas.microsoft.com/office/drawing/2014/main" id="{8CC41591-33D9-7142-9134-D96A9BF1B151}"/>
              </a:ext>
            </a:extLst>
          </p:cNvPr>
          <p:cNvSpPr txBox="1">
            <a:spLocks noChangeArrowheads="1"/>
          </p:cNvSpPr>
          <p:nvPr/>
        </p:nvSpPr>
        <p:spPr bwMode="auto">
          <a:xfrm>
            <a:off x="882650" y="692150"/>
            <a:ext cx="3232150" cy="641350"/>
          </a:xfrm>
          <a:prstGeom prst="rect">
            <a:avLst/>
          </a:prstGeom>
          <a:solidFill>
            <a:srgbClr val="D3FFA7"/>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3600" b="1">
                <a:solidFill>
                  <a:srgbClr val="333399"/>
                </a:solidFill>
                <a:latin typeface="Arial" panose="020B0604020202020204" pitchFamily="34" charset="0"/>
              </a:rPr>
              <a:t>I NUCLEOTIDI</a:t>
            </a:r>
          </a:p>
        </p:txBody>
      </p:sp>
      <p:sp>
        <p:nvSpPr>
          <p:cNvPr id="17410" name="Text Box 4">
            <a:extLst>
              <a:ext uri="{FF2B5EF4-FFF2-40B4-BE49-F238E27FC236}">
                <a16:creationId xmlns:a16="http://schemas.microsoft.com/office/drawing/2014/main" id="{0A42156E-E429-CF41-8BC0-0D80C645382A}"/>
              </a:ext>
            </a:extLst>
          </p:cNvPr>
          <p:cNvSpPr txBox="1">
            <a:spLocks noChangeArrowheads="1"/>
          </p:cNvSpPr>
          <p:nvPr/>
        </p:nvSpPr>
        <p:spPr bwMode="auto">
          <a:xfrm>
            <a:off x="5364163" y="935038"/>
            <a:ext cx="3600450" cy="527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40000"/>
              </a:spcBef>
              <a:buClr>
                <a:srgbClr val="FF0066"/>
              </a:buClr>
              <a:buFontTx/>
              <a:buChar char="•"/>
            </a:pPr>
            <a:r>
              <a:rPr lang="it-IT" altLang="en-US" sz="2400">
                <a:latin typeface="Arial" panose="020B0604020202020204" pitchFamily="34" charset="0"/>
              </a:rPr>
              <a:t> Un nucleotide e</a:t>
            </a:r>
            <a:r>
              <a:rPr lang="ja-JP" altLang="it-IT" sz="2400">
                <a:latin typeface="Arial" panose="020B0604020202020204" pitchFamily="34" charset="0"/>
              </a:rPr>
              <a:t>’</a:t>
            </a:r>
            <a:r>
              <a:rPr lang="it-IT" altLang="ja-JP" sz="2400">
                <a:latin typeface="Arial" panose="020B0604020202020204" pitchFamily="34" charset="0"/>
              </a:rPr>
              <a:t> formato da:</a:t>
            </a:r>
          </a:p>
          <a:p>
            <a:pPr lvl="1" eaLnBrk="1" hangingPunct="1">
              <a:spcBef>
                <a:spcPct val="40000"/>
              </a:spcBef>
              <a:buClr>
                <a:schemeClr val="hlink"/>
              </a:buClr>
              <a:buFont typeface="Wingdings" pitchFamily="2" charset="2"/>
              <a:buChar char="§"/>
            </a:pPr>
            <a:r>
              <a:rPr lang="it-IT" altLang="en-US" sz="2400">
                <a:latin typeface="Arial" panose="020B0604020202020204" pitchFamily="34" charset="0"/>
              </a:rPr>
              <a:t> uno ZUCCHERO PENTOSO (a 5 atomi di Carbonio) che puo</a:t>
            </a:r>
            <a:r>
              <a:rPr lang="ja-JP" altLang="it-IT" sz="2400">
                <a:latin typeface="Arial" panose="020B0604020202020204" pitchFamily="34" charset="0"/>
              </a:rPr>
              <a:t>’</a:t>
            </a:r>
            <a:r>
              <a:rPr lang="it-IT" altLang="ja-JP" sz="2400">
                <a:latin typeface="Arial" panose="020B0604020202020204" pitchFamily="34" charset="0"/>
              </a:rPr>
              <a:t> essere il RIBOSIO (nell</a:t>
            </a:r>
            <a:r>
              <a:rPr lang="ja-JP" altLang="it-IT" sz="2400">
                <a:latin typeface="Arial" panose="020B0604020202020204" pitchFamily="34" charset="0"/>
              </a:rPr>
              <a:t>’</a:t>
            </a:r>
            <a:r>
              <a:rPr lang="it-IT" altLang="ja-JP" sz="2400">
                <a:latin typeface="Arial" panose="020B0604020202020204" pitchFamily="34" charset="0"/>
              </a:rPr>
              <a:t>RNA) o il DESOSSIRIBOSIO (nel DNA)</a:t>
            </a:r>
          </a:p>
          <a:p>
            <a:pPr lvl="1" eaLnBrk="1" hangingPunct="1">
              <a:spcBef>
                <a:spcPct val="40000"/>
              </a:spcBef>
              <a:buClr>
                <a:schemeClr val="hlink"/>
              </a:buClr>
              <a:buFont typeface="Wingdings" pitchFamily="2" charset="2"/>
              <a:buChar char="§"/>
            </a:pPr>
            <a:r>
              <a:rPr lang="it-IT" altLang="en-US" sz="2400">
                <a:latin typeface="Arial" panose="020B0604020202020204" pitchFamily="34" charset="0"/>
              </a:rPr>
              <a:t> una BASE AZOTATA (C, T, U, A o G)</a:t>
            </a:r>
          </a:p>
          <a:p>
            <a:pPr lvl="1" eaLnBrk="1" hangingPunct="1">
              <a:spcBef>
                <a:spcPct val="40000"/>
              </a:spcBef>
              <a:buClr>
                <a:schemeClr val="hlink"/>
              </a:buClr>
              <a:buFont typeface="Wingdings" pitchFamily="2" charset="2"/>
              <a:buChar char="§"/>
            </a:pPr>
            <a:r>
              <a:rPr lang="it-IT" altLang="en-US" sz="2400">
                <a:latin typeface="Arial" panose="020B0604020202020204" pitchFamily="34" charset="0"/>
              </a:rPr>
              <a:t> un gruppo fosfato</a:t>
            </a:r>
          </a:p>
        </p:txBody>
      </p:sp>
      <p:pic>
        <p:nvPicPr>
          <p:cNvPr id="17411" name="Picture 8">
            <a:extLst>
              <a:ext uri="{FF2B5EF4-FFF2-40B4-BE49-F238E27FC236}">
                <a16:creationId xmlns:a16="http://schemas.microsoft.com/office/drawing/2014/main" id="{822F2CD9-79E7-4E43-97BD-EEB6484B3D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1557338"/>
            <a:ext cx="5135562" cy="530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2" name="Text Box 9">
            <a:extLst>
              <a:ext uri="{FF2B5EF4-FFF2-40B4-BE49-F238E27FC236}">
                <a16:creationId xmlns:a16="http://schemas.microsoft.com/office/drawing/2014/main" id="{26C8EDEB-AD97-0E40-9636-8B251F102894}"/>
              </a:ext>
            </a:extLst>
          </p:cNvPr>
          <p:cNvSpPr txBox="1">
            <a:spLocks noChangeArrowheads="1"/>
          </p:cNvSpPr>
          <p:nvPr/>
        </p:nvSpPr>
        <p:spPr bwMode="auto">
          <a:xfrm>
            <a:off x="239713" y="-26988"/>
            <a:ext cx="8632825" cy="701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a:latin typeface="Arial" panose="020B0604020202020204" pitchFamily="34" charset="0"/>
              </a:rPr>
              <a:t>MACROMOLECOLE:</a:t>
            </a:r>
            <a:r>
              <a:rPr lang="it-IT" altLang="en-US" sz="4000" b="1">
                <a:solidFill>
                  <a:srgbClr val="194B19"/>
                </a:solidFill>
                <a:latin typeface="Arial" panose="020B0604020202020204" pitchFamily="34" charset="0"/>
              </a:rPr>
              <a:t> </a:t>
            </a:r>
            <a:r>
              <a:rPr lang="it-IT" altLang="en-US" sz="4000" b="1">
                <a:solidFill>
                  <a:srgbClr val="0000CC"/>
                </a:solidFill>
                <a:latin typeface="Arial" panose="020B0604020202020204" pitchFamily="34" charset="0"/>
              </a:rPr>
              <a:t>GLI ACIDI NUCLEICI</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FigCap09_Fig_01">
            <a:extLst>
              <a:ext uri="{FF2B5EF4-FFF2-40B4-BE49-F238E27FC236}">
                <a16:creationId xmlns:a16="http://schemas.microsoft.com/office/drawing/2014/main" id="{19BDFB4E-AA60-F54B-B06E-AF422BEE1B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3749675"/>
            <a:ext cx="3943350" cy="287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6" name="Rectangle 2">
            <a:extLst>
              <a:ext uri="{FF2B5EF4-FFF2-40B4-BE49-F238E27FC236}">
                <a16:creationId xmlns:a16="http://schemas.microsoft.com/office/drawing/2014/main" id="{A7062175-BBC6-0245-B0BD-46405A372877}"/>
              </a:ext>
            </a:extLst>
          </p:cNvPr>
          <p:cNvSpPr>
            <a:spLocks noChangeArrowheads="1"/>
          </p:cNvSpPr>
          <p:nvPr/>
        </p:nvSpPr>
        <p:spPr bwMode="auto">
          <a:xfrm>
            <a:off x="4250812" y="-1044475"/>
            <a:ext cx="4893187" cy="1015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120000"/>
              </a:lnSpc>
              <a:spcBef>
                <a:spcPct val="0"/>
              </a:spcBef>
              <a:spcAft>
                <a:spcPts val="400"/>
              </a:spcAft>
              <a:buFontTx/>
              <a:buNone/>
            </a:pPr>
            <a:endParaRPr lang="it-IT" altLang="en-US" sz="3600" dirty="0">
              <a:solidFill>
                <a:srgbClr val="FF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pPr>
            <a:endParaRPr lang="it-IT" altLang="en-US" sz="1800" dirty="0">
              <a:solidFill>
                <a:srgbClr val="000000"/>
              </a:solidFill>
              <a:latin typeface="Arial" panose="020B0604020202020204" pitchFamily="34" charset="0"/>
              <a:cs typeface="Arial" panose="020B0604020202020204" pitchFamily="34" charset="0"/>
            </a:endParaRPr>
          </a:p>
          <a:p>
            <a:pPr eaLnBrk="1" hangingPunct="1">
              <a:lnSpc>
                <a:spcPct val="120000"/>
              </a:lnSpc>
              <a:spcBef>
                <a:spcPct val="0"/>
              </a:spcBef>
              <a:spcAft>
                <a:spcPts val="400"/>
              </a:spcAft>
            </a:pPr>
            <a:r>
              <a:rPr lang="it-IT" altLang="en-US" sz="2800" dirty="0">
                <a:solidFill>
                  <a:srgbClr val="000000"/>
                </a:solidFill>
                <a:latin typeface="Arial" panose="020B0604020202020204" pitchFamily="34" charset="0"/>
                <a:cs typeface="Arial" panose="020B0604020202020204" pitchFamily="34" charset="0"/>
              </a:rPr>
              <a:t> Le NN sono insiemi di equazioni (neuroni) concatenate tra loro (sinapsi)</a:t>
            </a:r>
          </a:p>
          <a:p>
            <a:pPr eaLnBrk="1" hangingPunct="1">
              <a:lnSpc>
                <a:spcPct val="120000"/>
              </a:lnSpc>
              <a:spcBef>
                <a:spcPct val="0"/>
              </a:spcBef>
              <a:spcAft>
                <a:spcPts val="400"/>
              </a:spcAft>
            </a:pPr>
            <a:r>
              <a:rPr lang="it-IT" altLang="en-US" sz="2800" dirty="0">
                <a:solidFill>
                  <a:srgbClr val="000000"/>
                </a:solidFill>
                <a:latin typeface="Arial" panose="020B0604020202020204" pitchFamily="34" charset="0"/>
                <a:cs typeface="Arial" panose="020B0604020202020204" pitchFamily="34" charset="0"/>
              </a:rPr>
              <a:t> Ogni neurone riceve degli input che integra</a:t>
            </a:r>
          </a:p>
          <a:p>
            <a:pPr eaLnBrk="1" hangingPunct="1">
              <a:lnSpc>
                <a:spcPct val="120000"/>
              </a:lnSpc>
              <a:spcBef>
                <a:spcPct val="0"/>
              </a:spcBef>
              <a:spcAft>
                <a:spcPts val="400"/>
              </a:spcAft>
            </a:pPr>
            <a:r>
              <a:rPr lang="it-IT" altLang="en-US" sz="2800" dirty="0">
                <a:solidFill>
                  <a:srgbClr val="000000"/>
                </a:solidFill>
                <a:latin typeface="Arial" panose="020B0604020202020204" pitchFamily="34" charset="0"/>
                <a:cs typeface="Arial" panose="020B0604020202020204" pitchFamily="34" charset="0"/>
              </a:rPr>
              <a:t> Si determina quindi lo stato di attivazione del neurone e quindi il suo output</a:t>
            </a:r>
          </a:p>
          <a:p>
            <a:pPr eaLnBrk="1" hangingPunct="1">
              <a:lnSpc>
                <a:spcPct val="120000"/>
              </a:lnSpc>
              <a:spcBef>
                <a:spcPct val="0"/>
              </a:spcBef>
              <a:spcAft>
                <a:spcPts val="400"/>
              </a:spcAft>
              <a:buFontTx/>
              <a:buNone/>
            </a:pPr>
            <a:r>
              <a:rPr lang="it-IT" altLang="en-US" sz="2800" dirty="0">
                <a:solidFill>
                  <a:srgbClr val="000000"/>
                </a:solidFill>
                <a:latin typeface="Arial" panose="020B0604020202020204" pitchFamily="34" charset="0"/>
                <a:cs typeface="Arial" panose="020B0604020202020204" pitchFamily="34" charset="0"/>
              </a:rPr>
              <a:t>I pesi (</a:t>
            </a:r>
            <a:r>
              <a:rPr lang="it-IT" altLang="en-US" sz="2800" dirty="0" err="1">
                <a:solidFill>
                  <a:srgbClr val="000000"/>
                </a:solidFill>
                <a:latin typeface="Arial" panose="020B0604020202020204" pitchFamily="34" charset="0"/>
                <a:cs typeface="Arial" panose="020B0604020202020204" pitchFamily="34" charset="0"/>
              </a:rPr>
              <a:t>bias</a:t>
            </a:r>
            <a:r>
              <a:rPr lang="it-IT" altLang="en-US" sz="2800" dirty="0">
                <a:solidFill>
                  <a:srgbClr val="000000"/>
                </a:solidFill>
                <a:latin typeface="Arial" panose="020B0604020202020204" pitchFamily="34" charset="0"/>
                <a:cs typeface="Arial" panose="020B0604020202020204" pitchFamily="34" charset="0"/>
              </a:rPr>
              <a:t>) associati al neurone sono valori che modificano l’</a:t>
            </a:r>
            <a:r>
              <a:rPr lang="it-IT" altLang="ja-JP" sz="2800" dirty="0" err="1">
                <a:solidFill>
                  <a:srgbClr val="000000"/>
                </a:solidFill>
                <a:latin typeface="Arial" panose="020B0604020202020204" pitchFamily="34" charset="0"/>
                <a:cs typeface="Arial" panose="020B0604020202020204" pitchFamily="34" charset="0"/>
              </a:rPr>
              <a:t>ouput</a:t>
            </a:r>
            <a:r>
              <a:rPr lang="it-IT" altLang="ja-JP" sz="2800" dirty="0">
                <a:solidFill>
                  <a:srgbClr val="000000"/>
                </a:solidFill>
                <a:latin typeface="Arial" panose="020B0604020202020204" pitchFamily="34" charset="0"/>
                <a:cs typeface="Arial" panose="020B0604020202020204" pitchFamily="34" charset="0"/>
              </a:rPr>
              <a:t> del neurone</a:t>
            </a:r>
          </a:p>
          <a:p>
            <a:pPr eaLnBrk="1" hangingPunct="1">
              <a:lnSpc>
                <a:spcPct val="120000"/>
              </a:lnSpc>
              <a:spcBef>
                <a:spcPct val="0"/>
              </a:spcBef>
              <a:spcAft>
                <a:spcPts val="400"/>
              </a:spcAft>
              <a:buFontTx/>
              <a:buNone/>
            </a:pPr>
            <a:endParaRPr lang="it-IT" altLang="en-US" sz="24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pPr>
            <a:endParaRPr lang="it-IT" altLang="en-US" sz="24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pPr>
            <a:endParaRPr lang="it-IT" altLang="en-US" sz="24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buFontTx/>
              <a:buNone/>
            </a:pPr>
            <a:endParaRPr lang="it-IT" altLang="en-US" sz="2800" dirty="0">
              <a:solidFill>
                <a:srgbClr val="FF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buFontTx/>
              <a:buNone/>
            </a:pPr>
            <a:endParaRPr lang="it-IT" altLang="en-US" sz="2800" dirty="0">
              <a:solidFill>
                <a:srgbClr val="FF0000"/>
              </a:solidFill>
              <a:latin typeface="Arial" panose="020B0604020202020204" pitchFamily="34" charset="0"/>
              <a:cs typeface="Arial" panose="020B0604020202020204" pitchFamily="34" charset="0"/>
            </a:endParaRPr>
          </a:p>
        </p:txBody>
      </p:sp>
      <p:pic>
        <p:nvPicPr>
          <p:cNvPr id="2" name="Immagine 1">
            <a:extLst>
              <a:ext uri="{FF2B5EF4-FFF2-40B4-BE49-F238E27FC236}">
                <a16:creationId xmlns:a16="http://schemas.microsoft.com/office/drawing/2014/main" id="{52F4A13C-2047-C647-9BDA-5A8D40B6350C}"/>
              </a:ext>
            </a:extLst>
          </p:cNvPr>
          <p:cNvPicPr>
            <a:picLocks noChangeAspect="1"/>
          </p:cNvPicPr>
          <p:nvPr/>
        </p:nvPicPr>
        <p:blipFill>
          <a:blip r:embed="rId3"/>
          <a:stretch>
            <a:fillRect/>
          </a:stretch>
        </p:blipFill>
        <p:spPr>
          <a:xfrm>
            <a:off x="413132" y="42332"/>
            <a:ext cx="3837681" cy="3596083"/>
          </a:xfrm>
          <a:prstGeom prst="rect">
            <a:avLst/>
          </a:prstGeom>
          <a:ln>
            <a:noFill/>
          </a:ln>
          <a:effectLst>
            <a:softEdge rad="112500"/>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DE470BBE-4C27-2840-B014-EFB6F54DF070}"/>
              </a:ext>
            </a:extLst>
          </p:cNvPr>
          <p:cNvSpPr>
            <a:spLocks noChangeArrowheads="1"/>
          </p:cNvSpPr>
          <p:nvPr/>
        </p:nvSpPr>
        <p:spPr bwMode="auto">
          <a:xfrm>
            <a:off x="141288" y="2564091"/>
            <a:ext cx="8820150" cy="609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it-IT" altLang="en-US" sz="2600" dirty="0">
                <a:solidFill>
                  <a:srgbClr val="800000"/>
                </a:solidFill>
                <a:latin typeface="Arial" panose="020B0604020202020204" pitchFamily="34" charset="0"/>
              </a:rPr>
              <a:t>Le prime equazioni descrivono l’oggetto in analisi (input)</a:t>
            </a:r>
          </a:p>
          <a:p>
            <a:pPr eaLnBrk="1" hangingPunct="1">
              <a:spcBef>
                <a:spcPct val="0"/>
              </a:spcBef>
            </a:pPr>
            <a:r>
              <a:rPr lang="it-IT" altLang="en-US" sz="2600" dirty="0">
                <a:solidFill>
                  <a:srgbClr val="008000"/>
                </a:solidFill>
                <a:latin typeface="Arial" panose="020B0604020202020204" pitchFamily="34" charset="0"/>
              </a:rPr>
              <a:t>L’equazione finale fornisce la classificazione (output)</a:t>
            </a:r>
          </a:p>
          <a:p>
            <a:pPr eaLnBrk="1" hangingPunct="1">
              <a:spcBef>
                <a:spcPct val="0"/>
              </a:spcBef>
            </a:pPr>
            <a:r>
              <a:rPr lang="it-IT" altLang="en-US" sz="2600" dirty="0">
                <a:solidFill>
                  <a:srgbClr val="376092"/>
                </a:solidFill>
                <a:latin typeface="Arial" panose="020B0604020202020204" pitchFamily="34" charset="0"/>
              </a:rPr>
              <a:t>La concatenazione tra le equazioni è rappresentata in un’architettura (relazioni, pesi, ecc.)</a:t>
            </a:r>
          </a:p>
          <a:p>
            <a:pPr eaLnBrk="1" hangingPunct="1">
              <a:spcBef>
                <a:spcPct val="0"/>
              </a:spcBef>
            </a:pPr>
            <a:endParaRPr lang="it-IT" altLang="en-US" sz="200" dirty="0">
              <a:solidFill>
                <a:srgbClr val="376092"/>
              </a:solidFill>
              <a:latin typeface="Arial" panose="020B0604020202020204" pitchFamily="34" charset="0"/>
            </a:endParaRPr>
          </a:p>
          <a:p>
            <a:pPr eaLnBrk="1" hangingPunct="1">
              <a:spcBef>
                <a:spcPct val="0"/>
              </a:spcBef>
            </a:pPr>
            <a:r>
              <a:rPr lang="it-IT" altLang="en-US" sz="2600" dirty="0">
                <a:solidFill>
                  <a:srgbClr val="000000"/>
                </a:solidFill>
                <a:latin typeface="Arial" panose="020B0604020202020204" pitchFamily="34" charset="0"/>
              </a:rPr>
              <a:t>L’architettura viene modificata nella fase di apprendimento (</a:t>
            </a:r>
            <a:r>
              <a:rPr lang="it-IT" altLang="en-US" sz="2600" i="1" dirty="0">
                <a:solidFill>
                  <a:srgbClr val="000000"/>
                </a:solidFill>
                <a:latin typeface="Arial" panose="020B0604020202020204" pitchFamily="34" charset="0"/>
              </a:rPr>
              <a:t>training</a:t>
            </a:r>
            <a:r>
              <a:rPr lang="it-IT" altLang="en-US" sz="2600" dirty="0">
                <a:solidFill>
                  <a:srgbClr val="000000"/>
                </a:solidFill>
                <a:latin typeface="Arial" panose="020B0604020202020204" pitchFamily="34" charset="0"/>
              </a:rPr>
              <a:t>) in modo da ottimizzare la NN e massimizzare la capacità predittiva</a:t>
            </a:r>
          </a:p>
          <a:p>
            <a:pPr marL="0" indent="0" eaLnBrk="1" hangingPunct="1">
              <a:spcBef>
                <a:spcPct val="0"/>
              </a:spcBef>
              <a:buNone/>
            </a:pPr>
            <a:r>
              <a:rPr lang="it-IT" altLang="en-US" sz="2600" dirty="0">
                <a:solidFill>
                  <a:srgbClr val="000000"/>
                </a:solidFill>
                <a:latin typeface="Arial" panose="020B0604020202020204" pitchFamily="34" charset="0"/>
                <a:sym typeface="Wingdings" pitchFamily="2" charset="2"/>
              </a:rPr>
              <a:t>	 </a:t>
            </a:r>
            <a:r>
              <a:rPr lang="it-IT" altLang="en-US" sz="2600" dirty="0">
                <a:solidFill>
                  <a:srgbClr val="000000"/>
                </a:solidFill>
                <a:latin typeface="Arial" panose="020B0604020202020204" pitchFamily="34" charset="0"/>
              </a:rPr>
              <a:t> </a:t>
            </a:r>
            <a:r>
              <a:rPr lang="it-IT" altLang="en-US" sz="2600" i="1" dirty="0">
                <a:solidFill>
                  <a:srgbClr val="000000"/>
                </a:solidFill>
                <a:latin typeface="Arial" panose="020B0604020202020204" pitchFamily="34" charset="0"/>
              </a:rPr>
              <a:t>L’architettura rappresenta la conoscenza acquisita</a:t>
            </a:r>
            <a:endParaRPr lang="it-IT" altLang="en-US" sz="2600" dirty="0">
              <a:solidFill>
                <a:srgbClr val="000000"/>
              </a:solidFill>
              <a:latin typeface="Arial" panose="020B0604020202020204" pitchFamily="34" charset="0"/>
            </a:endParaRPr>
          </a:p>
          <a:p>
            <a:pPr eaLnBrk="1" hangingPunct="1">
              <a:spcBef>
                <a:spcPct val="0"/>
              </a:spcBef>
            </a:pPr>
            <a:r>
              <a:rPr lang="it-IT" altLang="en-US" sz="2600" dirty="0">
                <a:solidFill>
                  <a:srgbClr val="000000"/>
                </a:solidFill>
                <a:latin typeface="Arial" panose="020B0604020202020204" pitchFamily="34" charset="0"/>
              </a:rPr>
              <a:t>Capacità di </a:t>
            </a:r>
            <a:r>
              <a:rPr lang="it-IT" altLang="en-US" sz="2600" i="1" dirty="0">
                <a:solidFill>
                  <a:srgbClr val="000000"/>
                </a:solidFill>
                <a:latin typeface="Arial" panose="020B0604020202020204" pitchFamily="34" charset="0"/>
              </a:rPr>
              <a:t>generalizzazione</a:t>
            </a:r>
          </a:p>
          <a:p>
            <a:pPr eaLnBrk="1" hangingPunct="1">
              <a:spcBef>
                <a:spcPct val="0"/>
              </a:spcBef>
              <a:buFontTx/>
              <a:buNone/>
            </a:pPr>
            <a:endParaRPr lang="it-IT" altLang="en-US" sz="24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endParaRPr lang="it-IT" altLang="en-US" sz="24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endParaRPr lang="it-IT" altLang="en-US" sz="24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buFontTx/>
              <a:buNone/>
            </a:pPr>
            <a:endParaRPr lang="it-IT" altLang="en-US" sz="2800" dirty="0">
              <a:solidFill>
                <a:srgbClr val="FF0000"/>
              </a:solidFill>
              <a:latin typeface="Arial" panose="020B0604020202020204" pitchFamily="34" charset="0"/>
              <a:cs typeface="Arial" panose="020B0604020202020204" pitchFamily="34" charset="0"/>
              <a:sym typeface="Wingdings" pitchFamily="2" charset="2"/>
            </a:endParaRPr>
          </a:p>
          <a:p>
            <a:pPr eaLnBrk="1" hangingPunct="1">
              <a:spcBef>
                <a:spcPct val="0"/>
              </a:spcBef>
              <a:buFontTx/>
              <a:buNone/>
            </a:pPr>
            <a:endParaRPr lang="it-IT" altLang="en-US" sz="2800" dirty="0">
              <a:solidFill>
                <a:srgbClr val="FF0000"/>
              </a:solidFill>
              <a:latin typeface="Arial" panose="020B0604020202020204" pitchFamily="34" charset="0"/>
              <a:cs typeface="Arial" panose="020B0604020202020204" pitchFamily="34" charset="0"/>
            </a:endParaRPr>
          </a:p>
        </p:txBody>
      </p:sp>
      <p:pic>
        <p:nvPicPr>
          <p:cNvPr id="63490" name="Immagine 1">
            <a:extLst>
              <a:ext uri="{FF2B5EF4-FFF2-40B4-BE49-F238E27FC236}">
                <a16:creationId xmlns:a16="http://schemas.microsoft.com/office/drawing/2014/main" id="{8DB007AE-2DFC-9749-92D8-066AE9D2FA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4025" y="61434"/>
            <a:ext cx="5286396" cy="2584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umetto 4 9">
            <a:extLst>
              <a:ext uri="{FF2B5EF4-FFF2-40B4-BE49-F238E27FC236}">
                <a16:creationId xmlns:a16="http://schemas.microsoft.com/office/drawing/2014/main" id="{2013032B-9ADE-544D-B1BC-D5AFC2017510}"/>
              </a:ext>
            </a:extLst>
          </p:cNvPr>
          <p:cNvSpPr>
            <a:spLocks noChangeArrowheads="1"/>
          </p:cNvSpPr>
          <p:nvPr/>
        </p:nvSpPr>
        <p:spPr bwMode="auto">
          <a:xfrm>
            <a:off x="5956300" y="3995738"/>
            <a:ext cx="2654300" cy="1628775"/>
          </a:xfrm>
          <a:prstGeom prst="cloudCallout">
            <a:avLst>
              <a:gd name="adj1" fmla="val -20833"/>
              <a:gd name="adj2" fmla="val 62500"/>
            </a:avLst>
          </a:prstGeom>
          <a:solidFill>
            <a:srgbClr val="DCE6F2"/>
          </a:solidFill>
          <a:ln w="9525">
            <a:solidFill>
              <a:srgbClr val="4A7EBB"/>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8914" name="Rectangle 2">
            <a:extLst>
              <a:ext uri="{FF2B5EF4-FFF2-40B4-BE49-F238E27FC236}">
                <a16:creationId xmlns:a16="http://schemas.microsoft.com/office/drawing/2014/main" id="{7DB82675-3A14-C54C-B7F8-682325B5613F}"/>
              </a:ext>
            </a:extLst>
          </p:cNvPr>
          <p:cNvSpPr>
            <a:spLocks noChangeArrowheads="1"/>
          </p:cNvSpPr>
          <p:nvPr/>
        </p:nvSpPr>
        <p:spPr bwMode="auto">
          <a:xfrm>
            <a:off x="361950" y="269875"/>
            <a:ext cx="8502650" cy="2246313"/>
          </a:xfrm>
          <a:prstGeom prst="rect">
            <a:avLst/>
          </a:prstGeom>
          <a:noFill/>
          <a:ln>
            <a:noFill/>
          </a:ln>
          <a:effectLst/>
          <a:extLst/>
        </p:spPr>
        <p:txBody>
          <a:bodyPr anchor="ctr">
            <a:spAutoFit/>
          </a:bodyPr>
          <a:lstStyle/>
          <a:p>
            <a:pPr algn="ctr" eaLnBrk="1" fontAlgn="auto" hangingPunct="1">
              <a:spcBef>
                <a:spcPts val="0"/>
              </a:spcBef>
              <a:spcAft>
                <a:spcPts val="0"/>
              </a:spcAft>
              <a:defRPr/>
            </a:pPr>
            <a:r>
              <a:rPr lang="it-IT" sz="3600" dirty="0">
                <a:solidFill>
                  <a:srgbClr val="FF0000"/>
                </a:solidFill>
                <a:latin typeface="Arial"/>
                <a:ea typeface="+mn-ea"/>
                <a:cs typeface="Arial"/>
                <a:sym typeface="Wingdings"/>
              </a:rPr>
              <a:t>RETI NEURALI (NN)</a:t>
            </a:r>
            <a:endParaRPr lang="it-IT" sz="2400" dirty="0">
              <a:solidFill>
                <a:srgbClr val="000000"/>
              </a:solidFill>
              <a:latin typeface="Arial"/>
              <a:ea typeface="+mn-ea"/>
              <a:cs typeface="Arial"/>
              <a:sym typeface="Wingdings"/>
            </a:endParaRPr>
          </a:p>
          <a:p>
            <a:pPr marL="457200" indent="-457200" eaLnBrk="1" fontAlgn="auto" hangingPunct="1">
              <a:spcBef>
                <a:spcPts val="0"/>
              </a:spcBef>
              <a:spcAft>
                <a:spcPts val="0"/>
              </a:spcAft>
              <a:buFont typeface="Arial"/>
              <a:buChar char="•"/>
              <a:defRPr/>
            </a:pPr>
            <a:endParaRPr lang="it-IT" sz="2400" dirty="0">
              <a:solidFill>
                <a:srgbClr val="000000"/>
              </a:solidFill>
              <a:latin typeface="Arial"/>
              <a:ea typeface="+mn-ea"/>
              <a:cs typeface="Arial"/>
              <a:sym typeface="Wingdings"/>
            </a:endParaRPr>
          </a:p>
          <a:p>
            <a:pPr marL="457200" indent="-457200" eaLnBrk="1" fontAlgn="auto" hangingPunct="1">
              <a:spcBef>
                <a:spcPts val="0"/>
              </a:spcBef>
              <a:spcAft>
                <a:spcPts val="0"/>
              </a:spcAft>
              <a:buFont typeface="Arial"/>
              <a:buChar char="•"/>
              <a:defRPr/>
            </a:pPr>
            <a:endParaRPr lang="it-IT" sz="2400" dirty="0">
              <a:solidFill>
                <a:srgbClr val="000000"/>
              </a:solidFill>
              <a:latin typeface="Arial"/>
              <a:ea typeface="+mn-ea"/>
              <a:cs typeface="Arial"/>
              <a:sym typeface="Wingdings"/>
            </a:endParaRPr>
          </a:p>
          <a:p>
            <a:pPr algn="ctr" eaLnBrk="1" fontAlgn="auto" hangingPunct="1">
              <a:spcBef>
                <a:spcPts val="0"/>
              </a:spcBef>
              <a:spcAft>
                <a:spcPts val="0"/>
              </a:spcAft>
              <a:defRPr/>
            </a:pPr>
            <a:endParaRPr lang="it-IT" sz="2800" dirty="0">
              <a:solidFill>
                <a:srgbClr val="FF0000"/>
              </a:solidFill>
              <a:latin typeface="Arial"/>
              <a:ea typeface="+mn-ea"/>
              <a:cs typeface="Arial"/>
              <a:sym typeface="Wingdings"/>
            </a:endParaRPr>
          </a:p>
          <a:p>
            <a:pPr algn="ctr" eaLnBrk="1" fontAlgn="auto" hangingPunct="1">
              <a:spcBef>
                <a:spcPts val="0"/>
              </a:spcBef>
              <a:spcAft>
                <a:spcPts val="0"/>
              </a:spcAft>
              <a:defRPr/>
            </a:pPr>
            <a:endParaRPr lang="it-IT" sz="2800" dirty="0">
              <a:solidFill>
                <a:srgbClr val="FF0000"/>
              </a:solidFill>
              <a:latin typeface="Arial"/>
              <a:ea typeface="+mn-ea"/>
              <a:cs typeface="Arial"/>
            </a:endParaRPr>
          </a:p>
        </p:txBody>
      </p:sp>
      <p:pic>
        <p:nvPicPr>
          <p:cNvPr id="64515" name="Immagine 1">
            <a:extLst>
              <a:ext uri="{FF2B5EF4-FFF2-40B4-BE49-F238E27FC236}">
                <a16:creationId xmlns:a16="http://schemas.microsoft.com/office/drawing/2014/main" id="{10BFCB23-1BC8-AB40-B9DE-CCE69C96F4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8050" y="4333875"/>
            <a:ext cx="2065338" cy="248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6" name="Immagine 3">
            <a:extLst>
              <a:ext uri="{FF2B5EF4-FFF2-40B4-BE49-F238E27FC236}">
                <a16:creationId xmlns:a16="http://schemas.microsoft.com/office/drawing/2014/main" id="{811FDE7E-F89A-0241-A869-8073CA29EE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263" y="4881563"/>
            <a:ext cx="1484312" cy="145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reccia destra 4">
            <a:extLst>
              <a:ext uri="{FF2B5EF4-FFF2-40B4-BE49-F238E27FC236}">
                <a16:creationId xmlns:a16="http://schemas.microsoft.com/office/drawing/2014/main" id="{96E9FEEC-D4B3-A34D-A0DB-63709DBF4DBF}"/>
              </a:ext>
            </a:extLst>
          </p:cNvPr>
          <p:cNvSpPr>
            <a:spLocks noChangeArrowheads="1"/>
          </p:cNvSpPr>
          <p:nvPr/>
        </p:nvSpPr>
        <p:spPr bwMode="auto">
          <a:xfrm>
            <a:off x="3035300" y="5395913"/>
            <a:ext cx="201613" cy="422275"/>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9" name="Freccia destra 8">
            <a:extLst>
              <a:ext uri="{FF2B5EF4-FFF2-40B4-BE49-F238E27FC236}">
                <a16:creationId xmlns:a16="http://schemas.microsoft.com/office/drawing/2014/main" id="{DC1A11AD-173D-2745-833A-189022EB8BEA}"/>
              </a:ext>
            </a:extLst>
          </p:cNvPr>
          <p:cNvSpPr>
            <a:spLocks noChangeArrowheads="1"/>
          </p:cNvSpPr>
          <p:nvPr/>
        </p:nvSpPr>
        <p:spPr bwMode="auto">
          <a:xfrm>
            <a:off x="5753100" y="5395913"/>
            <a:ext cx="203200" cy="422275"/>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4519" name="CasellaDiTesto 5">
            <a:extLst>
              <a:ext uri="{FF2B5EF4-FFF2-40B4-BE49-F238E27FC236}">
                <a16:creationId xmlns:a16="http://schemas.microsoft.com/office/drawing/2014/main" id="{46A82B48-00A8-0C40-A6E3-8807AD4A75EA}"/>
              </a:ext>
            </a:extLst>
          </p:cNvPr>
          <p:cNvSpPr txBox="1">
            <a:spLocks noChangeArrowheads="1"/>
          </p:cNvSpPr>
          <p:nvPr/>
        </p:nvSpPr>
        <p:spPr bwMode="auto">
          <a:xfrm>
            <a:off x="6254750" y="4281488"/>
            <a:ext cx="2081213"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2000">
                <a:latin typeface="Comic Sans MS" panose="030F0902030302020204" pitchFamily="66" charset="0"/>
              </a:rPr>
              <a:t>E’ un Albero, con una certa probabilità</a:t>
            </a:r>
          </a:p>
        </p:txBody>
      </p:sp>
      <p:pic>
        <p:nvPicPr>
          <p:cNvPr id="64520" name="Immagine 6">
            <a:extLst>
              <a:ext uri="{FF2B5EF4-FFF2-40B4-BE49-F238E27FC236}">
                <a16:creationId xmlns:a16="http://schemas.microsoft.com/office/drawing/2014/main" id="{4008C7A6-BEB4-8242-A19B-99EE930DF0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3502025" y="1406525"/>
            <a:ext cx="2206625" cy="245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Fumetto 4 11">
            <a:extLst>
              <a:ext uri="{FF2B5EF4-FFF2-40B4-BE49-F238E27FC236}">
                <a16:creationId xmlns:a16="http://schemas.microsoft.com/office/drawing/2014/main" id="{DA605CD6-E6EF-6F4B-A858-7E7B934D1F3B}"/>
              </a:ext>
            </a:extLst>
          </p:cNvPr>
          <p:cNvSpPr>
            <a:spLocks noChangeArrowheads="1"/>
          </p:cNvSpPr>
          <p:nvPr/>
        </p:nvSpPr>
        <p:spPr bwMode="auto">
          <a:xfrm>
            <a:off x="6000750" y="908050"/>
            <a:ext cx="2654300" cy="1627188"/>
          </a:xfrm>
          <a:prstGeom prst="cloudCallout">
            <a:avLst>
              <a:gd name="adj1" fmla="val -20833"/>
              <a:gd name="adj2" fmla="val 62500"/>
            </a:avLst>
          </a:prstGeom>
          <a:solidFill>
            <a:srgbClr val="DCE6F2"/>
          </a:solidFill>
          <a:ln w="9525">
            <a:solidFill>
              <a:srgbClr val="4A7EBB"/>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pic>
        <p:nvPicPr>
          <p:cNvPr id="64522" name="Immagine 12">
            <a:extLst>
              <a:ext uri="{FF2B5EF4-FFF2-40B4-BE49-F238E27FC236}">
                <a16:creationId xmlns:a16="http://schemas.microsoft.com/office/drawing/2014/main" id="{A2F0979E-8829-5747-A1A7-FF75FB824979}"/>
              </a:ext>
            </a:extLst>
          </p:cNvPr>
          <p:cNvPicPr>
            <a:picLocks noChangeAspect="1"/>
          </p:cNvPicPr>
          <p:nvPr/>
        </p:nvPicPr>
        <p:blipFill>
          <a:blip r:embed="rId5">
            <a:extLst>
              <a:ext uri="{28A0092B-C50C-407E-A947-70E740481C1C}">
                <a14:useLocalDpi xmlns:a14="http://schemas.microsoft.com/office/drawing/2010/main" val="0"/>
              </a:ext>
            </a:extLst>
          </a:blip>
          <a:srcRect l="23276"/>
          <a:stretch>
            <a:fillRect/>
          </a:stretch>
        </p:blipFill>
        <p:spPr bwMode="auto">
          <a:xfrm>
            <a:off x="2073275" y="1601788"/>
            <a:ext cx="1189038" cy="155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23" name="Immagine 13">
            <a:extLst>
              <a:ext uri="{FF2B5EF4-FFF2-40B4-BE49-F238E27FC236}">
                <a16:creationId xmlns:a16="http://schemas.microsoft.com/office/drawing/2014/main" id="{4FC4A237-3DAF-FA4C-A5EE-13D293BB1E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175" y="1651000"/>
            <a:ext cx="1484313" cy="145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Freccia destra 14">
            <a:extLst>
              <a:ext uri="{FF2B5EF4-FFF2-40B4-BE49-F238E27FC236}">
                <a16:creationId xmlns:a16="http://schemas.microsoft.com/office/drawing/2014/main" id="{2CFB064A-0D31-4A43-9DA9-E0BC0BD3B93D}"/>
              </a:ext>
            </a:extLst>
          </p:cNvPr>
          <p:cNvSpPr>
            <a:spLocks noChangeArrowheads="1"/>
          </p:cNvSpPr>
          <p:nvPr/>
        </p:nvSpPr>
        <p:spPr bwMode="auto">
          <a:xfrm>
            <a:off x="1827213" y="2165350"/>
            <a:ext cx="201612" cy="423863"/>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6" name="Freccia destra 15">
            <a:extLst>
              <a:ext uri="{FF2B5EF4-FFF2-40B4-BE49-F238E27FC236}">
                <a16:creationId xmlns:a16="http://schemas.microsoft.com/office/drawing/2014/main" id="{8B7E3936-B5E4-E242-BF5F-2D6A6C54C3D0}"/>
              </a:ext>
            </a:extLst>
          </p:cNvPr>
          <p:cNvSpPr>
            <a:spLocks noChangeArrowheads="1"/>
          </p:cNvSpPr>
          <p:nvPr/>
        </p:nvSpPr>
        <p:spPr bwMode="auto">
          <a:xfrm>
            <a:off x="3354388" y="2165350"/>
            <a:ext cx="203200" cy="423863"/>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7" name="Freccia destra 16">
            <a:extLst>
              <a:ext uri="{FF2B5EF4-FFF2-40B4-BE49-F238E27FC236}">
                <a16:creationId xmlns:a16="http://schemas.microsoft.com/office/drawing/2014/main" id="{B6FDD1B3-3A1E-1F43-9879-522417DC24CD}"/>
              </a:ext>
            </a:extLst>
          </p:cNvPr>
          <p:cNvSpPr>
            <a:spLocks noChangeArrowheads="1"/>
          </p:cNvSpPr>
          <p:nvPr/>
        </p:nvSpPr>
        <p:spPr bwMode="auto">
          <a:xfrm>
            <a:off x="5797550" y="2165350"/>
            <a:ext cx="203200" cy="423863"/>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4527" name="CasellaDiTesto 17">
            <a:extLst>
              <a:ext uri="{FF2B5EF4-FFF2-40B4-BE49-F238E27FC236}">
                <a16:creationId xmlns:a16="http://schemas.microsoft.com/office/drawing/2014/main" id="{0017BB8F-E80F-564F-B3ED-4E0D713974A9}"/>
              </a:ext>
            </a:extLst>
          </p:cNvPr>
          <p:cNvSpPr txBox="1">
            <a:spLocks noChangeArrowheads="1"/>
          </p:cNvSpPr>
          <p:nvPr/>
        </p:nvSpPr>
        <p:spPr bwMode="auto">
          <a:xfrm>
            <a:off x="6299200" y="1219200"/>
            <a:ext cx="208121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2000">
                <a:latin typeface="Comic Sans MS" panose="030F0902030302020204" pitchFamily="66" charset="0"/>
              </a:rPr>
              <a:t>Ovvio, è un Albero!</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ttangolo 104">
            <a:extLst>
              <a:ext uri="{FF2B5EF4-FFF2-40B4-BE49-F238E27FC236}">
                <a16:creationId xmlns:a16="http://schemas.microsoft.com/office/drawing/2014/main" id="{4A141695-B895-1F48-ACE8-A8FAC50FC9EA}"/>
              </a:ext>
            </a:extLst>
          </p:cNvPr>
          <p:cNvSpPr>
            <a:spLocks noChangeArrowheads="1"/>
          </p:cNvSpPr>
          <p:nvPr/>
        </p:nvSpPr>
        <p:spPr bwMode="auto">
          <a:xfrm>
            <a:off x="166688" y="2128838"/>
            <a:ext cx="1279525" cy="1643062"/>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49250" name="Text Box 98">
            <a:extLst>
              <a:ext uri="{FF2B5EF4-FFF2-40B4-BE49-F238E27FC236}">
                <a16:creationId xmlns:a16="http://schemas.microsoft.com/office/drawing/2014/main" id="{5F0092DE-D1A0-E04C-BFD7-921FA2F7FB44}"/>
              </a:ext>
            </a:extLst>
          </p:cNvPr>
          <p:cNvSpPr txBox="1">
            <a:spLocks noChangeArrowheads="1"/>
          </p:cNvSpPr>
          <p:nvPr/>
        </p:nvSpPr>
        <p:spPr bwMode="auto">
          <a:xfrm>
            <a:off x="0" y="0"/>
            <a:ext cx="9144000" cy="646113"/>
          </a:xfrm>
          <a:prstGeom prst="rect">
            <a:avLst/>
          </a:prstGeom>
          <a:solidFill>
            <a:schemeClr val="bg1"/>
          </a:solidFill>
          <a:ln>
            <a:noFill/>
          </a:ln>
          <a:effectLst/>
          <a:extLst/>
        </p:spPr>
        <p:txBody>
          <a:bodyPr>
            <a:spAutoFit/>
          </a:bodyPr>
          <a:lstStyle/>
          <a:p>
            <a:pPr algn="ctr" eaLnBrk="1" fontAlgn="auto" hangingPunct="1">
              <a:spcBef>
                <a:spcPts val="0"/>
              </a:spcBef>
              <a:spcAft>
                <a:spcPts val="0"/>
              </a:spcAft>
              <a:defRPr/>
            </a:pPr>
            <a:r>
              <a:rPr lang="en-GB" sz="3200" i="1" dirty="0" err="1">
                <a:solidFill>
                  <a:srgbClr val="FF0000"/>
                </a:solidFill>
                <a:latin typeface="Arial"/>
                <a:ea typeface="+mn-ea"/>
                <a:cs typeface="Arial"/>
              </a:rPr>
              <a:t>Apprendimento</a:t>
            </a:r>
            <a:r>
              <a:rPr lang="en-GB" sz="3200" i="1" dirty="0">
                <a:solidFill>
                  <a:srgbClr val="FF0000"/>
                </a:solidFill>
                <a:latin typeface="Arial"/>
                <a:ea typeface="+mn-ea"/>
                <a:cs typeface="Arial"/>
              </a:rPr>
              <a:t> </a:t>
            </a:r>
            <a:r>
              <a:rPr lang="en-GB" sz="3200" i="1" dirty="0" err="1">
                <a:solidFill>
                  <a:srgbClr val="FF0000"/>
                </a:solidFill>
                <a:latin typeface="Arial"/>
                <a:ea typeface="+mn-ea"/>
                <a:cs typeface="Arial"/>
              </a:rPr>
              <a:t>automatico</a:t>
            </a:r>
            <a:r>
              <a:rPr lang="en-GB" sz="3200" i="1" dirty="0">
                <a:solidFill>
                  <a:srgbClr val="FF0000"/>
                </a:solidFill>
                <a:latin typeface="Arial"/>
                <a:ea typeface="+mn-ea"/>
                <a:cs typeface="Arial"/>
              </a:rPr>
              <a:t>: </a:t>
            </a:r>
            <a:r>
              <a:rPr lang="en-GB" sz="3600" dirty="0" err="1">
                <a:solidFill>
                  <a:srgbClr val="FF0000"/>
                </a:solidFill>
                <a:latin typeface="Arial"/>
                <a:ea typeface="+mn-ea"/>
                <a:cs typeface="Arial"/>
              </a:rPr>
              <a:t>Reti</a:t>
            </a:r>
            <a:r>
              <a:rPr lang="en-GB" sz="3600" dirty="0">
                <a:solidFill>
                  <a:srgbClr val="FF0000"/>
                </a:solidFill>
                <a:latin typeface="Arial"/>
                <a:ea typeface="+mn-ea"/>
                <a:cs typeface="Arial"/>
              </a:rPr>
              <a:t> </a:t>
            </a:r>
            <a:r>
              <a:rPr lang="en-GB" sz="3600" dirty="0" err="1">
                <a:solidFill>
                  <a:srgbClr val="FF0000"/>
                </a:solidFill>
                <a:latin typeface="Arial"/>
                <a:ea typeface="+mn-ea"/>
                <a:cs typeface="Arial"/>
              </a:rPr>
              <a:t>Neurali</a:t>
            </a:r>
            <a:endParaRPr lang="en-GB" sz="3200" dirty="0">
              <a:solidFill>
                <a:srgbClr val="FF0000"/>
              </a:solidFill>
              <a:latin typeface="Arial"/>
              <a:ea typeface="+mn-ea"/>
              <a:cs typeface="Arial"/>
            </a:endParaRPr>
          </a:p>
        </p:txBody>
      </p:sp>
      <p:pic>
        <p:nvPicPr>
          <p:cNvPr id="65539" name="Immagine 5">
            <a:extLst>
              <a:ext uri="{FF2B5EF4-FFF2-40B4-BE49-F238E27FC236}">
                <a16:creationId xmlns:a16="http://schemas.microsoft.com/office/drawing/2014/main" id="{8EF4502C-7F06-4841-B485-0D3B4697E2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1825" y="2532063"/>
            <a:ext cx="803275"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4" name="Line 2">
            <a:extLst>
              <a:ext uri="{FF2B5EF4-FFF2-40B4-BE49-F238E27FC236}">
                <a16:creationId xmlns:a16="http://schemas.microsoft.com/office/drawing/2014/main" id="{DA6F10C2-F870-444F-8F96-C95E9F7B2BB8}"/>
              </a:ext>
            </a:extLst>
          </p:cNvPr>
          <p:cNvSpPr>
            <a:spLocks noChangeShapeType="1"/>
          </p:cNvSpPr>
          <p:nvPr/>
        </p:nvSpPr>
        <p:spPr bwMode="auto">
          <a:xfrm>
            <a:off x="5511800" y="1244600"/>
            <a:ext cx="0" cy="5105400"/>
          </a:xfrm>
          <a:prstGeom prst="line">
            <a:avLst/>
          </a:prstGeom>
          <a:noFill/>
          <a:ln w="9525">
            <a:solidFill>
              <a:schemeClr val="tx1"/>
            </a:solidFill>
            <a:prstDash val="dash"/>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49195" name="Text Box 43">
            <a:extLst>
              <a:ext uri="{FF2B5EF4-FFF2-40B4-BE49-F238E27FC236}">
                <a16:creationId xmlns:a16="http://schemas.microsoft.com/office/drawing/2014/main" id="{75DB6DB1-E34E-3346-BCF9-009BFC3884D0}"/>
              </a:ext>
            </a:extLst>
          </p:cNvPr>
          <p:cNvSpPr txBox="1">
            <a:spLocks noChangeArrowheads="1"/>
          </p:cNvSpPr>
          <p:nvPr/>
        </p:nvSpPr>
        <p:spPr bwMode="auto">
          <a:xfrm>
            <a:off x="1790700" y="1352550"/>
            <a:ext cx="1522413" cy="523875"/>
          </a:xfrm>
          <a:prstGeom prst="rect">
            <a:avLst/>
          </a:prstGeom>
          <a:noFill/>
          <a:ln>
            <a:noFill/>
          </a:ln>
          <a:effectLst/>
          <a:extLst/>
        </p:spPr>
        <p:txBody>
          <a:bodyPr wrap="none">
            <a:spAutoFit/>
          </a:bodyPr>
          <a:lstStyle/>
          <a:p>
            <a:pPr eaLnBrk="1" fontAlgn="auto" hangingPunct="1">
              <a:spcBef>
                <a:spcPts val="0"/>
              </a:spcBef>
              <a:spcAft>
                <a:spcPts val="0"/>
              </a:spcAft>
              <a:defRPr/>
            </a:pPr>
            <a:r>
              <a:rPr lang="en-GB" sz="2800" dirty="0">
                <a:latin typeface="Arial"/>
                <a:ea typeface="+mn-ea"/>
                <a:cs typeface="Arial"/>
              </a:rPr>
              <a:t>Set </a:t>
            </a:r>
            <a:r>
              <a:rPr lang="en-GB" sz="2800" dirty="0" err="1">
                <a:latin typeface="Arial"/>
                <a:ea typeface="+mn-ea"/>
                <a:cs typeface="Arial"/>
              </a:rPr>
              <a:t>noto</a:t>
            </a:r>
            <a:endParaRPr lang="en-GB" sz="2800" dirty="0">
              <a:latin typeface="Arial"/>
              <a:ea typeface="+mn-ea"/>
              <a:cs typeface="Arial"/>
            </a:endParaRPr>
          </a:p>
        </p:txBody>
      </p:sp>
      <p:sp>
        <p:nvSpPr>
          <p:cNvPr id="49196" name="Text Box 44">
            <a:extLst>
              <a:ext uri="{FF2B5EF4-FFF2-40B4-BE49-F238E27FC236}">
                <a16:creationId xmlns:a16="http://schemas.microsoft.com/office/drawing/2014/main" id="{368329C0-D76D-854C-936E-AD983F0C9940}"/>
              </a:ext>
            </a:extLst>
          </p:cNvPr>
          <p:cNvSpPr txBox="1">
            <a:spLocks noChangeArrowheads="1"/>
          </p:cNvSpPr>
          <p:nvPr/>
        </p:nvSpPr>
        <p:spPr bwMode="auto">
          <a:xfrm>
            <a:off x="0" y="5826125"/>
            <a:ext cx="2360613" cy="523875"/>
          </a:xfrm>
          <a:prstGeom prst="rect">
            <a:avLst/>
          </a:prstGeom>
          <a:noFill/>
          <a:ln>
            <a:noFill/>
          </a:ln>
          <a:effectLst/>
          <a:extLst/>
        </p:spPr>
        <p:txBody>
          <a:bodyPr wrap="none">
            <a:spAutoFit/>
          </a:bodyPr>
          <a:lstStyle/>
          <a:p>
            <a:pPr eaLnBrk="1" fontAlgn="auto" hangingPunct="1">
              <a:spcBef>
                <a:spcPts val="0"/>
              </a:spcBef>
              <a:spcAft>
                <a:spcPts val="0"/>
              </a:spcAft>
              <a:defRPr/>
            </a:pPr>
            <a:r>
              <a:rPr lang="en-GB" sz="2800" dirty="0">
                <a:latin typeface="Arial"/>
                <a:ea typeface="+mn-ea"/>
                <a:cs typeface="Arial"/>
              </a:rPr>
              <a:t>Mapping </a:t>
            </a:r>
            <a:r>
              <a:rPr lang="en-GB" sz="2800" dirty="0" err="1">
                <a:latin typeface="Arial"/>
                <a:ea typeface="+mn-ea"/>
                <a:cs typeface="Arial"/>
              </a:rPr>
              <a:t>noto</a:t>
            </a:r>
            <a:endParaRPr lang="en-GB" sz="2800" dirty="0">
              <a:latin typeface="Arial"/>
              <a:ea typeface="+mn-ea"/>
              <a:cs typeface="Arial"/>
            </a:endParaRPr>
          </a:p>
        </p:txBody>
      </p:sp>
      <p:sp>
        <p:nvSpPr>
          <p:cNvPr id="49201" name="Text Box 49">
            <a:extLst>
              <a:ext uri="{FF2B5EF4-FFF2-40B4-BE49-F238E27FC236}">
                <a16:creationId xmlns:a16="http://schemas.microsoft.com/office/drawing/2014/main" id="{F1D4F43C-331D-434C-B36A-F3E106C7DCDE}"/>
              </a:ext>
            </a:extLst>
          </p:cNvPr>
          <p:cNvSpPr txBox="1">
            <a:spLocks noChangeArrowheads="1"/>
          </p:cNvSpPr>
          <p:nvPr/>
        </p:nvSpPr>
        <p:spPr bwMode="auto">
          <a:xfrm>
            <a:off x="4021138" y="2990850"/>
            <a:ext cx="1614487" cy="954088"/>
          </a:xfrm>
          <a:prstGeom prst="rect">
            <a:avLst/>
          </a:prstGeom>
          <a:solidFill>
            <a:schemeClr val="bg1"/>
          </a:solidFill>
          <a:ln>
            <a:noFill/>
          </a:ln>
          <a:effectLst/>
          <a:extLst/>
        </p:spPr>
        <p:txBody>
          <a:bodyPr>
            <a:spAutoFit/>
          </a:bodyPr>
          <a:lstStyle/>
          <a:p>
            <a:pPr algn="ctr" eaLnBrk="1" fontAlgn="auto" hangingPunct="1">
              <a:spcBef>
                <a:spcPts val="0"/>
              </a:spcBef>
              <a:spcAft>
                <a:spcPts val="0"/>
              </a:spcAft>
              <a:defRPr/>
            </a:pPr>
            <a:r>
              <a:rPr lang="en-GB" sz="2800" dirty="0" err="1">
                <a:solidFill>
                  <a:srgbClr val="990099"/>
                </a:solidFill>
                <a:latin typeface="Arial"/>
                <a:ea typeface="+mn-ea"/>
                <a:cs typeface="Arial"/>
              </a:rPr>
              <a:t>Regole</a:t>
            </a:r>
            <a:r>
              <a:rPr lang="en-GB" sz="2800" dirty="0">
                <a:solidFill>
                  <a:srgbClr val="990099"/>
                </a:solidFill>
                <a:latin typeface="Arial"/>
                <a:ea typeface="+mn-ea"/>
                <a:cs typeface="Arial"/>
              </a:rPr>
              <a:t> </a:t>
            </a:r>
            <a:r>
              <a:rPr lang="en-GB" sz="2800" dirty="0" err="1">
                <a:solidFill>
                  <a:srgbClr val="990099"/>
                </a:solidFill>
                <a:latin typeface="Arial"/>
                <a:ea typeface="+mn-ea"/>
                <a:cs typeface="Arial"/>
              </a:rPr>
              <a:t>Generali</a:t>
            </a:r>
            <a:endParaRPr lang="en-GB" sz="2800" dirty="0">
              <a:solidFill>
                <a:srgbClr val="990099"/>
              </a:solidFill>
              <a:latin typeface="Arial"/>
              <a:ea typeface="+mn-ea"/>
              <a:cs typeface="Arial"/>
            </a:endParaRPr>
          </a:p>
        </p:txBody>
      </p:sp>
      <p:sp>
        <p:nvSpPr>
          <p:cNvPr id="49243" name="Line 91">
            <a:extLst>
              <a:ext uri="{FF2B5EF4-FFF2-40B4-BE49-F238E27FC236}">
                <a16:creationId xmlns:a16="http://schemas.microsoft.com/office/drawing/2014/main" id="{9C980ADB-0F57-5848-ABE8-860FB303A686}"/>
              </a:ext>
            </a:extLst>
          </p:cNvPr>
          <p:cNvSpPr>
            <a:spLocks noChangeShapeType="1"/>
          </p:cNvSpPr>
          <p:nvPr/>
        </p:nvSpPr>
        <p:spPr bwMode="auto">
          <a:xfrm>
            <a:off x="5562600" y="3524250"/>
            <a:ext cx="827088" cy="0"/>
          </a:xfrm>
          <a:prstGeom prst="line">
            <a:avLst/>
          </a:prstGeom>
          <a:noFill/>
          <a:ln w="57150">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4" name="Text Box 92">
            <a:extLst>
              <a:ext uri="{FF2B5EF4-FFF2-40B4-BE49-F238E27FC236}">
                <a16:creationId xmlns:a16="http://schemas.microsoft.com/office/drawing/2014/main" id="{1D92085C-448F-F943-90DE-970745C850B0}"/>
              </a:ext>
            </a:extLst>
          </p:cNvPr>
          <p:cNvSpPr txBox="1">
            <a:spLocks noChangeArrowheads="1"/>
          </p:cNvSpPr>
          <p:nvPr/>
        </p:nvSpPr>
        <p:spPr bwMode="auto">
          <a:xfrm>
            <a:off x="5486400" y="1352550"/>
            <a:ext cx="3241675" cy="523875"/>
          </a:xfrm>
          <a:prstGeom prst="rect">
            <a:avLst/>
          </a:prstGeom>
          <a:noFill/>
          <a:ln>
            <a:noFill/>
          </a:ln>
          <a:effectLst/>
          <a:extLst/>
        </p:spPr>
        <p:txBody>
          <a:bodyPr>
            <a:spAutoFit/>
          </a:bodyPr>
          <a:lstStyle/>
          <a:p>
            <a:pPr algn="r" eaLnBrk="1" fontAlgn="auto" hangingPunct="1">
              <a:spcBef>
                <a:spcPts val="0"/>
              </a:spcBef>
              <a:spcAft>
                <a:spcPts val="0"/>
              </a:spcAft>
              <a:defRPr/>
            </a:pPr>
            <a:r>
              <a:rPr lang="en-GB" sz="2800" dirty="0" err="1">
                <a:solidFill>
                  <a:srgbClr val="FF0000"/>
                </a:solidFill>
                <a:latin typeface="Arial"/>
                <a:ea typeface="+mn-ea"/>
                <a:cs typeface="Arial"/>
              </a:rPr>
              <a:t>Nuovo</a:t>
            </a:r>
            <a:r>
              <a:rPr lang="en-GB" sz="2800" dirty="0">
                <a:solidFill>
                  <a:srgbClr val="FF0000"/>
                </a:solidFill>
                <a:latin typeface="Arial"/>
                <a:ea typeface="+mn-ea"/>
                <a:cs typeface="Arial"/>
              </a:rPr>
              <a:t> </a:t>
            </a:r>
            <a:r>
              <a:rPr lang="en-GB" sz="2800" dirty="0" err="1">
                <a:solidFill>
                  <a:srgbClr val="FF0000"/>
                </a:solidFill>
                <a:latin typeface="Arial"/>
                <a:ea typeface="+mn-ea"/>
                <a:cs typeface="Arial"/>
              </a:rPr>
              <a:t>oggetto</a:t>
            </a:r>
            <a:endParaRPr lang="en-GB" sz="2800" dirty="0">
              <a:solidFill>
                <a:srgbClr val="FF0000"/>
              </a:solidFill>
              <a:latin typeface="Arial"/>
              <a:ea typeface="+mn-ea"/>
              <a:cs typeface="Arial"/>
            </a:endParaRPr>
          </a:p>
        </p:txBody>
      </p:sp>
      <p:sp>
        <p:nvSpPr>
          <p:cNvPr id="49245" name="Line 93">
            <a:extLst>
              <a:ext uri="{FF2B5EF4-FFF2-40B4-BE49-F238E27FC236}">
                <a16:creationId xmlns:a16="http://schemas.microsoft.com/office/drawing/2014/main" id="{EA490CD2-81C1-7546-B132-BD98B69750BE}"/>
              </a:ext>
            </a:extLst>
          </p:cNvPr>
          <p:cNvSpPr>
            <a:spLocks noChangeShapeType="1"/>
          </p:cNvSpPr>
          <p:nvPr/>
        </p:nvSpPr>
        <p:spPr bwMode="auto">
          <a:xfrm flipH="1">
            <a:off x="7467600" y="1939925"/>
            <a:ext cx="177800" cy="592138"/>
          </a:xfrm>
          <a:prstGeom prst="line">
            <a:avLst/>
          </a:prstGeom>
          <a:noFill/>
          <a:ln w="57150">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6" name="Line 94">
            <a:extLst>
              <a:ext uri="{FF2B5EF4-FFF2-40B4-BE49-F238E27FC236}">
                <a16:creationId xmlns:a16="http://schemas.microsoft.com/office/drawing/2014/main" id="{CE31BF9A-1770-6F48-AD90-61D879B587D1}"/>
              </a:ext>
            </a:extLst>
          </p:cNvPr>
          <p:cNvSpPr>
            <a:spLocks noChangeShapeType="1"/>
          </p:cNvSpPr>
          <p:nvPr/>
        </p:nvSpPr>
        <p:spPr bwMode="auto">
          <a:xfrm>
            <a:off x="7315200" y="4286250"/>
            <a:ext cx="561975" cy="973138"/>
          </a:xfrm>
          <a:prstGeom prst="line">
            <a:avLst/>
          </a:prstGeom>
          <a:noFill/>
          <a:ln w="57150">
            <a:solidFill>
              <a:srgbClr val="990099"/>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7" name="Text Box 95">
            <a:extLst>
              <a:ext uri="{FF2B5EF4-FFF2-40B4-BE49-F238E27FC236}">
                <a16:creationId xmlns:a16="http://schemas.microsoft.com/office/drawing/2014/main" id="{BAB2B1C8-DD0C-ED48-98A8-0170ED951A2C}"/>
              </a:ext>
            </a:extLst>
          </p:cNvPr>
          <p:cNvSpPr txBox="1">
            <a:spLocks noChangeArrowheads="1"/>
          </p:cNvSpPr>
          <p:nvPr/>
        </p:nvSpPr>
        <p:spPr bwMode="auto">
          <a:xfrm>
            <a:off x="6780213" y="5303838"/>
            <a:ext cx="1881187" cy="522287"/>
          </a:xfrm>
          <a:prstGeom prst="rect">
            <a:avLst/>
          </a:prstGeom>
          <a:noFill/>
          <a:ln>
            <a:noFill/>
          </a:ln>
          <a:effectLst/>
          <a:extLst/>
        </p:spPr>
        <p:txBody>
          <a:bodyPr wrap="none">
            <a:spAutoFit/>
          </a:bodyPr>
          <a:lstStyle/>
          <a:p>
            <a:pPr eaLnBrk="1" fontAlgn="auto" hangingPunct="1">
              <a:spcBef>
                <a:spcPts val="0"/>
              </a:spcBef>
              <a:spcAft>
                <a:spcPts val="0"/>
              </a:spcAft>
              <a:defRPr/>
            </a:pPr>
            <a:r>
              <a:rPr lang="en-GB" sz="2800" dirty="0" err="1">
                <a:solidFill>
                  <a:srgbClr val="990099"/>
                </a:solidFill>
                <a:latin typeface="Arial"/>
                <a:ea typeface="+mn-ea"/>
                <a:cs typeface="Arial"/>
              </a:rPr>
              <a:t>Predizione</a:t>
            </a:r>
            <a:endParaRPr lang="en-GB" sz="2800" dirty="0">
              <a:latin typeface="Arial"/>
              <a:ea typeface="+mn-ea"/>
              <a:cs typeface="Arial"/>
            </a:endParaRPr>
          </a:p>
        </p:txBody>
      </p:sp>
      <p:sp>
        <p:nvSpPr>
          <p:cNvPr id="49248" name="Text Box 96">
            <a:extLst>
              <a:ext uri="{FF2B5EF4-FFF2-40B4-BE49-F238E27FC236}">
                <a16:creationId xmlns:a16="http://schemas.microsoft.com/office/drawing/2014/main" id="{50DC7785-56BF-D341-8087-E380D6CD9628}"/>
              </a:ext>
            </a:extLst>
          </p:cNvPr>
          <p:cNvSpPr txBox="1">
            <a:spLocks noChangeArrowheads="1"/>
          </p:cNvSpPr>
          <p:nvPr/>
        </p:nvSpPr>
        <p:spPr bwMode="auto">
          <a:xfrm>
            <a:off x="685800" y="742950"/>
            <a:ext cx="3787775" cy="549275"/>
          </a:xfrm>
          <a:prstGeom prst="rect">
            <a:avLst/>
          </a:prstGeom>
          <a:noFill/>
          <a:ln>
            <a:noFill/>
          </a:ln>
          <a:effectLst/>
          <a:extLst/>
        </p:spPr>
        <p:txBody>
          <a:bodyPr>
            <a:spAutoFit/>
          </a:bodyPr>
          <a:lstStyle/>
          <a:p>
            <a:pPr algn="ctr" eaLnBrk="1" fontAlgn="auto" hangingPunct="1">
              <a:spcBef>
                <a:spcPct val="50000"/>
              </a:spcBef>
              <a:spcAft>
                <a:spcPts val="0"/>
              </a:spcAft>
              <a:defRPr/>
            </a:pPr>
            <a:r>
              <a:rPr lang="en-GB" sz="3000" b="1" i="1" dirty="0">
                <a:solidFill>
                  <a:srgbClr val="0000FF"/>
                </a:solidFill>
                <a:latin typeface="Arial"/>
                <a:ea typeface="+mn-ea"/>
                <a:cs typeface="Arial"/>
              </a:rPr>
              <a:t>Training</a:t>
            </a:r>
          </a:p>
        </p:txBody>
      </p:sp>
      <p:sp>
        <p:nvSpPr>
          <p:cNvPr id="49249" name="Text Box 97">
            <a:extLst>
              <a:ext uri="{FF2B5EF4-FFF2-40B4-BE49-F238E27FC236}">
                <a16:creationId xmlns:a16="http://schemas.microsoft.com/office/drawing/2014/main" id="{D4AA3554-FA9B-314B-BC72-743B1D2327E0}"/>
              </a:ext>
            </a:extLst>
          </p:cNvPr>
          <p:cNvSpPr txBox="1">
            <a:spLocks noChangeArrowheads="1"/>
          </p:cNvSpPr>
          <p:nvPr/>
        </p:nvSpPr>
        <p:spPr bwMode="auto">
          <a:xfrm>
            <a:off x="5486400" y="752475"/>
            <a:ext cx="3657600" cy="549275"/>
          </a:xfrm>
          <a:prstGeom prst="rect">
            <a:avLst/>
          </a:prstGeom>
          <a:noFill/>
          <a:ln>
            <a:noFill/>
          </a:ln>
          <a:effectLst/>
          <a:extLst/>
        </p:spPr>
        <p:txBody>
          <a:bodyPr>
            <a:spAutoFit/>
          </a:bodyPr>
          <a:lstStyle/>
          <a:p>
            <a:pPr algn="ctr" eaLnBrk="1" fontAlgn="auto" hangingPunct="1">
              <a:spcBef>
                <a:spcPct val="50000"/>
              </a:spcBef>
              <a:spcAft>
                <a:spcPts val="0"/>
              </a:spcAft>
              <a:defRPr/>
            </a:pPr>
            <a:r>
              <a:rPr lang="en-GB" sz="3000" b="1" i="1" dirty="0" err="1">
                <a:solidFill>
                  <a:srgbClr val="800080"/>
                </a:solidFill>
                <a:latin typeface="Arial"/>
                <a:ea typeface="+mn-ea"/>
                <a:cs typeface="Arial"/>
              </a:rPr>
              <a:t>Predizione</a:t>
            </a:r>
            <a:endParaRPr lang="en-GB" sz="2800" dirty="0">
              <a:solidFill>
                <a:srgbClr val="800080"/>
              </a:solidFill>
              <a:latin typeface="Arial"/>
              <a:ea typeface="+mn-ea"/>
              <a:cs typeface="Arial"/>
            </a:endParaRPr>
          </a:p>
        </p:txBody>
      </p:sp>
      <p:sp>
        <p:nvSpPr>
          <p:cNvPr id="49200" name="Line 48">
            <a:extLst>
              <a:ext uri="{FF2B5EF4-FFF2-40B4-BE49-F238E27FC236}">
                <a16:creationId xmlns:a16="http://schemas.microsoft.com/office/drawing/2014/main" id="{69C37BD0-D8B9-294B-8D12-455E852591B7}"/>
              </a:ext>
            </a:extLst>
          </p:cNvPr>
          <p:cNvSpPr>
            <a:spLocks noChangeShapeType="1"/>
          </p:cNvSpPr>
          <p:nvPr/>
        </p:nvSpPr>
        <p:spPr bwMode="auto">
          <a:xfrm>
            <a:off x="3260725" y="3524250"/>
            <a:ext cx="854075" cy="0"/>
          </a:xfrm>
          <a:prstGeom prst="line">
            <a:avLst/>
          </a:prstGeom>
          <a:noFill/>
          <a:ln w="57150">
            <a:solidFill>
              <a:srgbClr val="990099"/>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pic>
        <p:nvPicPr>
          <p:cNvPr id="65552" name="Immagine 3">
            <a:extLst>
              <a:ext uri="{FF2B5EF4-FFF2-40B4-BE49-F238E27FC236}">
                <a16:creationId xmlns:a16="http://schemas.microsoft.com/office/drawing/2014/main" id="{97C20254-F7A3-9945-8316-FEE498EF75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2725" y="2444750"/>
            <a:ext cx="493713" cy="68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53" name="Immagine 4">
            <a:extLst>
              <a:ext uri="{FF2B5EF4-FFF2-40B4-BE49-F238E27FC236}">
                <a16:creationId xmlns:a16="http://schemas.microsoft.com/office/drawing/2014/main" id="{C3EF92FD-FE77-0E4A-AC61-71135C6C32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64488" y="1952625"/>
            <a:ext cx="971550" cy="98583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65554" name="Immagine 6">
            <a:extLst>
              <a:ext uri="{FF2B5EF4-FFF2-40B4-BE49-F238E27FC236}">
                <a16:creationId xmlns:a16="http://schemas.microsoft.com/office/drawing/2014/main" id="{BEE6D603-CE8C-CA4A-A6FF-1388E902E46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271463" y="3095625"/>
            <a:ext cx="5651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55" name="CasellaDiTesto 7">
            <a:extLst>
              <a:ext uri="{FF2B5EF4-FFF2-40B4-BE49-F238E27FC236}">
                <a16:creationId xmlns:a16="http://schemas.microsoft.com/office/drawing/2014/main" id="{E34436F3-083A-F54B-8A8B-F9C5A78EBF94}"/>
              </a:ext>
            </a:extLst>
          </p:cNvPr>
          <p:cNvSpPr txBox="1">
            <a:spLocks noChangeArrowheads="1"/>
          </p:cNvSpPr>
          <p:nvPr/>
        </p:nvSpPr>
        <p:spPr bwMode="auto">
          <a:xfrm>
            <a:off x="419100" y="2128838"/>
            <a:ext cx="6064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a:t>Tree</a:t>
            </a:r>
          </a:p>
        </p:txBody>
      </p:sp>
      <p:sp>
        <p:nvSpPr>
          <p:cNvPr id="107" name="Rettangolo 106">
            <a:extLst>
              <a:ext uri="{FF2B5EF4-FFF2-40B4-BE49-F238E27FC236}">
                <a16:creationId xmlns:a16="http://schemas.microsoft.com/office/drawing/2014/main" id="{B4D82968-CAD2-1E4A-8DD5-15E4447984C2}"/>
              </a:ext>
            </a:extLst>
          </p:cNvPr>
          <p:cNvSpPr>
            <a:spLocks noChangeArrowheads="1"/>
          </p:cNvSpPr>
          <p:nvPr/>
        </p:nvSpPr>
        <p:spPr bwMode="auto">
          <a:xfrm>
            <a:off x="166688" y="3910013"/>
            <a:ext cx="1279525" cy="1643062"/>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5557" name="CasellaDiTesto 107">
            <a:extLst>
              <a:ext uri="{FF2B5EF4-FFF2-40B4-BE49-F238E27FC236}">
                <a16:creationId xmlns:a16="http://schemas.microsoft.com/office/drawing/2014/main" id="{F439DE94-C095-7248-A67B-32593EE312C6}"/>
              </a:ext>
            </a:extLst>
          </p:cNvPr>
          <p:cNvSpPr txBox="1">
            <a:spLocks noChangeArrowheads="1"/>
          </p:cNvSpPr>
          <p:nvPr/>
        </p:nvSpPr>
        <p:spPr bwMode="auto">
          <a:xfrm>
            <a:off x="280988" y="3944938"/>
            <a:ext cx="10525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a:t>Non Tree</a:t>
            </a:r>
          </a:p>
        </p:txBody>
      </p:sp>
      <p:pic>
        <p:nvPicPr>
          <p:cNvPr id="65558" name="Immagine 8">
            <a:extLst>
              <a:ext uri="{FF2B5EF4-FFF2-40B4-BE49-F238E27FC236}">
                <a16:creationId xmlns:a16="http://schemas.microsoft.com/office/drawing/2014/main" id="{6B24CB2B-378B-B043-A594-467599D647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4950" y="4276725"/>
            <a:ext cx="635000"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59" name="Immagine 9">
            <a:extLst>
              <a:ext uri="{FF2B5EF4-FFF2-40B4-BE49-F238E27FC236}">
                <a16:creationId xmlns:a16="http://schemas.microsoft.com/office/drawing/2014/main" id="{1D3C1286-F0DC-4E4B-9AA7-484A038DABA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395288" y="4870450"/>
            <a:ext cx="636587"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60" name="Immagine 10">
            <a:extLst>
              <a:ext uri="{FF2B5EF4-FFF2-40B4-BE49-F238E27FC236}">
                <a16:creationId xmlns:a16="http://schemas.microsoft.com/office/drawing/2014/main" id="{1F901B2D-6AA2-9342-8649-7D7612B222F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8988" y="4416425"/>
            <a:ext cx="550862" cy="48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61" name="CasellaDiTesto 111">
            <a:extLst>
              <a:ext uri="{FF2B5EF4-FFF2-40B4-BE49-F238E27FC236}">
                <a16:creationId xmlns:a16="http://schemas.microsoft.com/office/drawing/2014/main" id="{66BDB275-62F7-B94A-A9C6-99966A656CD7}"/>
              </a:ext>
            </a:extLst>
          </p:cNvPr>
          <p:cNvSpPr txBox="1">
            <a:spLocks noChangeArrowheads="1"/>
          </p:cNvSpPr>
          <p:nvPr/>
        </p:nvSpPr>
        <p:spPr bwMode="auto">
          <a:xfrm>
            <a:off x="5562600" y="6054725"/>
            <a:ext cx="35639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000">
                <a:solidFill>
                  <a:srgbClr val="FF0000"/>
                </a:solidFill>
                <a:latin typeface="Arial" panose="020B0604020202020204" pitchFamily="34" charset="0"/>
                <a:cs typeface="Arial" panose="020B0604020202020204" pitchFamily="34" charset="0"/>
              </a:rPr>
              <a:t>Tree P=98% | Non tree P=2%</a:t>
            </a:r>
          </a:p>
        </p:txBody>
      </p:sp>
      <p:pic>
        <p:nvPicPr>
          <p:cNvPr id="65562" name="Immagine 112">
            <a:extLst>
              <a:ext uri="{FF2B5EF4-FFF2-40B4-BE49-F238E27FC236}">
                <a16:creationId xmlns:a16="http://schemas.microsoft.com/office/drawing/2014/main" id="{24C9A871-0080-ED46-84EF-26DB71056E7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6389688" y="2632075"/>
            <a:ext cx="1574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63" name="Immagine 113">
            <a:extLst>
              <a:ext uri="{FF2B5EF4-FFF2-40B4-BE49-F238E27FC236}">
                <a16:creationId xmlns:a16="http://schemas.microsoft.com/office/drawing/2014/main" id="{9580EF58-782D-9741-BDCD-6169E4A4FA2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1660525" y="2632075"/>
            <a:ext cx="1574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 name="Line 93">
            <a:extLst>
              <a:ext uri="{FF2B5EF4-FFF2-40B4-BE49-F238E27FC236}">
                <a16:creationId xmlns:a16="http://schemas.microsoft.com/office/drawing/2014/main" id="{DCA9E5D4-57B7-034A-ADC5-DBC8D913BA24}"/>
              </a:ext>
            </a:extLst>
          </p:cNvPr>
          <p:cNvSpPr>
            <a:spLocks noChangeShapeType="1"/>
          </p:cNvSpPr>
          <p:nvPr/>
        </p:nvSpPr>
        <p:spPr bwMode="auto">
          <a:xfrm flipV="1">
            <a:off x="1446213" y="4384675"/>
            <a:ext cx="579437" cy="1562100"/>
          </a:xfrm>
          <a:prstGeom prst="line">
            <a:avLst/>
          </a:prstGeom>
          <a:noFill/>
          <a:ln w="57150">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98">
            <a:extLst>
              <a:ext uri="{FF2B5EF4-FFF2-40B4-BE49-F238E27FC236}">
                <a16:creationId xmlns:a16="http://schemas.microsoft.com/office/drawing/2014/main" id="{4F3CC5D3-07AD-E34E-AA23-9192C46D16EE}"/>
              </a:ext>
            </a:extLst>
          </p:cNvPr>
          <p:cNvSpPr txBox="1">
            <a:spLocks noChangeArrowheads="1"/>
          </p:cNvSpPr>
          <p:nvPr/>
        </p:nvSpPr>
        <p:spPr bwMode="auto">
          <a:xfrm>
            <a:off x="0" y="0"/>
            <a:ext cx="9144000"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GB" altLang="en-US" i="1">
                <a:solidFill>
                  <a:srgbClr val="FF0000"/>
                </a:solidFill>
                <a:latin typeface="Arial" panose="020B0604020202020204" pitchFamily="34" charset="0"/>
                <a:cs typeface="Arial" panose="020B0604020202020204" pitchFamily="34" charset="0"/>
              </a:rPr>
              <a:t>All’apprendimento automatico: </a:t>
            </a:r>
            <a:r>
              <a:rPr lang="en-GB" altLang="en-US" sz="3600">
                <a:solidFill>
                  <a:srgbClr val="FF0000"/>
                </a:solidFill>
                <a:latin typeface="Arial" panose="020B0604020202020204" pitchFamily="34" charset="0"/>
                <a:cs typeface="Arial" panose="020B0604020202020204" pitchFamily="34" charset="0"/>
              </a:rPr>
              <a:t>Reti Neurali</a:t>
            </a:r>
            <a:endParaRPr lang="en-GB" altLang="en-US">
              <a:solidFill>
                <a:srgbClr val="FF0000"/>
              </a:solidFill>
              <a:latin typeface="Arial" panose="020B0604020202020204" pitchFamily="34" charset="0"/>
              <a:cs typeface="Arial" panose="020B0604020202020204" pitchFamily="34" charset="0"/>
            </a:endParaRPr>
          </a:p>
        </p:txBody>
      </p:sp>
      <p:sp>
        <p:nvSpPr>
          <p:cNvPr id="49154" name="Line 2">
            <a:extLst>
              <a:ext uri="{FF2B5EF4-FFF2-40B4-BE49-F238E27FC236}">
                <a16:creationId xmlns:a16="http://schemas.microsoft.com/office/drawing/2014/main" id="{B7E70353-F3DA-684B-992D-0B9016616C1A}"/>
              </a:ext>
            </a:extLst>
          </p:cNvPr>
          <p:cNvSpPr>
            <a:spLocks noChangeShapeType="1"/>
          </p:cNvSpPr>
          <p:nvPr/>
        </p:nvSpPr>
        <p:spPr bwMode="auto">
          <a:xfrm>
            <a:off x="5370513" y="1223963"/>
            <a:ext cx="0" cy="5105400"/>
          </a:xfrm>
          <a:prstGeom prst="line">
            <a:avLst/>
          </a:prstGeom>
          <a:noFill/>
          <a:ln w="9525">
            <a:solidFill>
              <a:schemeClr val="tx1"/>
            </a:solidFill>
            <a:prstDash val="dash"/>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grpSp>
        <p:nvGrpSpPr>
          <p:cNvPr id="66563" name="Group 3">
            <a:extLst>
              <a:ext uri="{FF2B5EF4-FFF2-40B4-BE49-F238E27FC236}">
                <a16:creationId xmlns:a16="http://schemas.microsoft.com/office/drawing/2014/main" id="{1E0AA913-0E35-674C-A92D-AA18A41517A0}"/>
              </a:ext>
            </a:extLst>
          </p:cNvPr>
          <p:cNvGrpSpPr>
            <a:grpSpLocks/>
          </p:cNvGrpSpPr>
          <p:nvPr/>
        </p:nvGrpSpPr>
        <p:grpSpPr bwMode="auto">
          <a:xfrm>
            <a:off x="990600" y="2360613"/>
            <a:ext cx="2743200" cy="1524000"/>
            <a:chOff x="624" y="1920"/>
            <a:chExt cx="1728" cy="960"/>
          </a:xfrm>
        </p:grpSpPr>
        <p:sp>
          <p:nvSpPr>
            <p:cNvPr id="49156" name="Line 4">
              <a:extLst>
                <a:ext uri="{FF2B5EF4-FFF2-40B4-BE49-F238E27FC236}">
                  <a16:creationId xmlns:a16="http://schemas.microsoft.com/office/drawing/2014/main" id="{1D86A0E3-43C5-D549-A36F-AB928ABCDD4B}"/>
                </a:ext>
              </a:extLst>
            </p:cNvPr>
            <p:cNvSpPr>
              <a:spLocks noChangeShapeType="1"/>
            </p:cNvSpPr>
            <p:nvPr/>
          </p:nvSpPr>
          <p:spPr bwMode="auto">
            <a:xfrm flipH="1">
              <a:off x="1070" y="1996"/>
              <a:ext cx="644" cy="42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57" name="Line 5">
              <a:extLst>
                <a:ext uri="{FF2B5EF4-FFF2-40B4-BE49-F238E27FC236}">
                  <a16:creationId xmlns:a16="http://schemas.microsoft.com/office/drawing/2014/main" id="{E5EEC5B4-28F5-8442-AE7C-D8F5EEC0D252}"/>
                </a:ext>
              </a:extLst>
            </p:cNvPr>
            <p:cNvSpPr>
              <a:spLocks noChangeShapeType="1"/>
            </p:cNvSpPr>
            <p:nvPr/>
          </p:nvSpPr>
          <p:spPr bwMode="auto">
            <a:xfrm flipH="1">
              <a:off x="1070" y="2006"/>
              <a:ext cx="128" cy="42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58" name="Line 6">
              <a:extLst>
                <a:ext uri="{FF2B5EF4-FFF2-40B4-BE49-F238E27FC236}">
                  <a16:creationId xmlns:a16="http://schemas.microsoft.com/office/drawing/2014/main" id="{BEE74B4F-6CF4-E145-8D75-B1E804629DD4}"/>
                </a:ext>
              </a:extLst>
            </p:cNvPr>
            <p:cNvSpPr>
              <a:spLocks noChangeShapeType="1"/>
            </p:cNvSpPr>
            <p:nvPr/>
          </p:nvSpPr>
          <p:spPr bwMode="auto">
            <a:xfrm>
              <a:off x="1714" y="2006"/>
              <a:ext cx="128" cy="43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59" name="Line 7">
              <a:extLst>
                <a:ext uri="{FF2B5EF4-FFF2-40B4-BE49-F238E27FC236}">
                  <a16:creationId xmlns:a16="http://schemas.microsoft.com/office/drawing/2014/main" id="{C7EF2F24-B2A7-4344-808C-3A760C3562F3}"/>
                </a:ext>
              </a:extLst>
            </p:cNvPr>
            <p:cNvSpPr>
              <a:spLocks noChangeShapeType="1"/>
            </p:cNvSpPr>
            <p:nvPr/>
          </p:nvSpPr>
          <p:spPr bwMode="auto">
            <a:xfrm flipH="1">
              <a:off x="1070" y="1996"/>
              <a:ext cx="386" cy="42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0" name="Line 8">
              <a:extLst>
                <a:ext uri="{FF2B5EF4-FFF2-40B4-BE49-F238E27FC236}">
                  <a16:creationId xmlns:a16="http://schemas.microsoft.com/office/drawing/2014/main" id="{5B45E80F-F29F-F943-ABD4-CF76721DDD8D}"/>
                </a:ext>
              </a:extLst>
            </p:cNvPr>
            <p:cNvSpPr>
              <a:spLocks noChangeShapeType="1"/>
            </p:cNvSpPr>
            <p:nvPr/>
          </p:nvSpPr>
          <p:spPr bwMode="auto">
            <a:xfrm>
              <a:off x="1466" y="1986"/>
              <a:ext cx="366" cy="43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3" name="Line 9">
              <a:extLst>
                <a:ext uri="{FF2B5EF4-FFF2-40B4-BE49-F238E27FC236}">
                  <a16:creationId xmlns:a16="http://schemas.microsoft.com/office/drawing/2014/main" id="{16B7A8D7-3899-354F-8D4D-D978E2D4504C}"/>
                </a:ext>
              </a:extLst>
            </p:cNvPr>
            <p:cNvSpPr>
              <a:spLocks noChangeShapeType="1"/>
            </p:cNvSpPr>
            <p:nvPr/>
          </p:nvSpPr>
          <p:spPr bwMode="auto">
            <a:xfrm>
              <a:off x="1209" y="1996"/>
              <a:ext cx="633" cy="42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2" name="Line 10">
              <a:extLst>
                <a:ext uri="{FF2B5EF4-FFF2-40B4-BE49-F238E27FC236}">
                  <a16:creationId xmlns:a16="http://schemas.microsoft.com/office/drawing/2014/main" id="{F954F94E-FF65-B34C-B52E-FD9B05AA6CD4}"/>
                </a:ext>
              </a:extLst>
            </p:cNvPr>
            <p:cNvSpPr>
              <a:spLocks noChangeShapeType="1"/>
            </p:cNvSpPr>
            <p:nvPr/>
          </p:nvSpPr>
          <p:spPr bwMode="auto">
            <a:xfrm>
              <a:off x="715" y="2006"/>
              <a:ext cx="386" cy="42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3" name="Line 11">
              <a:extLst>
                <a:ext uri="{FF2B5EF4-FFF2-40B4-BE49-F238E27FC236}">
                  <a16:creationId xmlns:a16="http://schemas.microsoft.com/office/drawing/2014/main" id="{984A91E7-8356-194E-8499-95799023616F}"/>
                </a:ext>
              </a:extLst>
            </p:cNvPr>
            <p:cNvSpPr>
              <a:spLocks noChangeShapeType="1"/>
            </p:cNvSpPr>
            <p:nvPr/>
          </p:nvSpPr>
          <p:spPr bwMode="auto">
            <a:xfrm>
              <a:off x="972" y="2006"/>
              <a:ext cx="118" cy="42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4" name="Line 12">
              <a:extLst>
                <a:ext uri="{FF2B5EF4-FFF2-40B4-BE49-F238E27FC236}">
                  <a16:creationId xmlns:a16="http://schemas.microsoft.com/office/drawing/2014/main" id="{C81C1363-123D-F542-A408-DE82FF9B6A34}"/>
                </a:ext>
              </a:extLst>
            </p:cNvPr>
            <p:cNvSpPr>
              <a:spLocks noChangeShapeType="1"/>
            </p:cNvSpPr>
            <p:nvPr/>
          </p:nvSpPr>
          <p:spPr bwMode="auto">
            <a:xfrm flipH="1">
              <a:off x="1101" y="2006"/>
              <a:ext cx="1160" cy="42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5" name="Line 13">
              <a:extLst>
                <a:ext uri="{FF2B5EF4-FFF2-40B4-BE49-F238E27FC236}">
                  <a16:creationId xmlns:a16="http://schemas.microsoft.com/office/drawing/2014/main" id="{A1085F3A-C82B-D246-A127-770ED3BDFC0D}"/>
                </a:ext>
              </a:extLst>
            </p:cNvPr>
            <p:cNvSpPr>
              <a:spLocks noChangeShapeType="1"/>
            </p:cNvSpPr>
            <p:nvPr/>
          </p:nvSpPr>
          <p:spPr bwMode="auto">
            <a:xfrm flipH="1">
              <a:off x="1101" y="2006"/>
              <a:ext cx="892" cy="42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6" name="Line 14">
              <a:extLst>
                <a:ext uri="{FF2B5EF4-FFF2-40B4-BE49-F238E27FC236}">
                  <a16:creationId xmlns:a16="http://schemas.microsoft.com/office/drawing/2014/main" id="{094215BE-1ABB-B342-B6D0-175EA082DC61}"/>
                </a:ext>
              </a:extLst>
            </p:cNvPr>
            <p:cNvSpPr>
              <a:spLocks noChangeShapeType="1"/>
            </p:cNvSpPr>
            <p:nvPr/>
          </p:nvSpPr>
          <p:spPr bwMode="auto">
            <a:xfrm>
              <a:off x="726" y="2006"/>
              <a:ext cx="1160" cy="43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7" name="Line 15">
              <a:extLst>
                <a:ext uri="{FF2B5EF4-FFF2-40B4-BE49-F238E27FC236}">
                  <a16:creationId xmlns:a16="http://schemas.microsoft.com/office/drawing/2014/main" id="{35E14211-A4B0-6D41-A2F9-25609FA4E2B5}"/>
                </a:ext>
              </a:extLst>
            </p:cNvPr>
            <p:cNvSpPr>
              <a:spLocks noChangeShapeType="1"/>
            </p:cNvSpPr>
            <p:nvPr/>
          </p:nvSpPr>
          <p:spPr bwMode="auto">
            <a:xfrm>
              <a:off x="972" y="2006"/>
              <a:ext cx="914" cy="42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8" name="Line 16">
              <a:extLst>
                <a:ext uri="{FF2B5EF4-FFF2-40B4-BE49-F238E27FC236}">
                  <a16:creationId xmlns:a16="http://schemas.microsoft.com/office/drawing/2014/main" id="{079B94DD-53EF-7D47-BA8B-6184021FE905}"/>
                </a:ext>
              </a:extLst>
            </p:cNvPr>
            <p:cNvSpPr>
              <a:spLocks noChangeShapeType="1"/>
            </p:cNvSpPr>
            <p:nvPr/>
          </p:nvSpPr>
          <p:spPr bwMode="auto">
            <a:xfrm flipH="1">
              <a:off x="1875" y="1986"/>
              <a:ext cx="118" cy="44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9" name="Line 17">
              <a:extLst>
                <a:ext uri="{FF2B5EF4-FFF2-40B4-BE49-F238E27FC236}">
                  <a16:creationId xmlns:a16="http://schemas.microsoft.com/office/drawing/2014/main" id="{0464593F-E604-5D4A-AE06-B85A171E2DB8}"/>
                </a:ext>
              </a:extLst>
            </p:cNvPr>
            <p:cNvSpPr>
              <a:spLocks noChangeShapeType="1"/>
            </p:cNvSpPr>
            <p:nvPr/>
          </p:nvSpPr>
          <p:spPr bwMode="auto">
            <a:xfrm flipH="1">
              <a:off x="1886" y="2006"/>
              <a:ext cx="375" cy="43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0" name="Line 18">
              <a:extLst>
                <a:ext uri="{FF2B5EF4-FFF2-40B4-BE49-F238E27FC236}">
                  <a16:creationId xmlns:a16="http://schemas.microsoft.com/office/drawing/2014/main" id="{10FECB78-B9B1-A844-9E0F-60DD1F2F42AD}"/>
                </a:ext>
              </a:extLst>
            </p:cNvPr>
            <p:cNvSpPr>
              <a:spLocks noChangeShapeType="1"/>
            </p:cNvSpPr>
            <p:nvPr/>
          </p:nvSpPr>
          <p:spPr bwMode="auto">
            <a:xfrm>
              <a:off x="704" y="1996"/>
              <a:ext cx="773" cy="44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1" name="Line 19">
              <a:extLst>
                <a:ext uri="{FF2B5EF4-FFF2-40B4-BE49-F238E27FC236}">
                  <a16:creationId xmlns:a16="http://schemas.microsoft.com/office/drawing/2014/main" id="{7DF57A4E-CB50-1F4F-AC92-6B1AAD66A365}"/>
                </a:ext>
              </a:extLst>
            </p:cNvPr>
            <p:cNvSpPr>
              <a:spLocks noChangeShapeType="1"/>
            </p:cNvSpPr>
            <p:nvPr/>
          </p:nvSpPr>
          <p:spPr bwMode="auto">
            <a:xfrm>
              <a:off x="983" y="2006"/>
              <a:ext cx="505" cy="42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2" name="Line 20">
              <a:extLst>
                <a:ext uri="{FF2B5EF4-FFF2-40B4-BE49-F238E27FC236}">
                  <a16:creationId xmlns:a16="http://schemas.microsoft.com/office/drawing/2014/main" id="{7FC8BBFA-2EEC-D541-9CA2-5A23F2CA7834}"/>
                </a:ext>
              </a:extLst>
            </p:cNvPr>
            <p:cNvSpPr>
              <a:spLocks noChangeShapeType="1"/>
            </p:cNvSpPr>
            <p:nvPr/>
          </p:nvSpPr>
          <p:spPr bwMode="auto">
            <a:xfrm>
              <a:off x="1231" y="2006"/>
              <a:ext cx="257" cy="41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 name="Line 21">
              <a:extLst>
                <a:ext uri="{FF2B5EF4-FFF2-40B4-BE49-F238E27FC236}">
                  <a16:creationId xmlns:a16="http://schemas.microsoft.com/office/drawing/2014/main" id="{7E94B7D5-3324-A94E-A7DE-4E696A405457}"/>
                </a:ext>
              </a:extLst>
            </p:cNvPr>
            <p:cNvSpPr>
              <a:spLocks noChangeShapeType="1"/>
            </p:cNvSpPr>
            <p:nvPr/>
          </p:nvSpPr>
          <p:spPr bwMode="auto">
            <a:xfrm>
              <a:off x="1488" y="1996"/>
              <a:ext cx="0" cy="43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5" name="Line 22">
              <a:extLst>
                <a:ext uri="{FF2B5EF4-FFF2-40B4-BE49-F238E27FC236}">
                  <a16:creationId xmlns:a16="http://schemas.microsoft.com/office/drawing/2014/main" id="{7680F41F-9235-9140-A47C-2007D64A0566}"/>
                </a:ext>
              </a:extLst>
            </p:cNvPr>
            <p:cNvSpPr>
              <a:spLocks noChangeShapeType="1"/>
            </p:cNvSpPr>
            <p:nvPr/>
          </p:nvSpPr>
          <p:spPr bwMode="auto">
            <a:xfrm flipH="1">
              <a:off x="1488" y="1996"/>
              <a:ext cx="257" cy="44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5" name="Line 23">
              <a:extLst>
                <a:ext uri="{FF2B5EF4-FFF2-40B4-BE49-F238E27FC236}">
                  <a16:creationId xmlns:a16="http://schemas.microsoft.com/office/drawing/2014/main" id="{EDA41EAA-8449-C548-A092-F8C656DFEC20}"/>
                </a:ext>
              </a:extLst>
            </p:cNvPr>
            <p:cNvSpPr>
              <a:spLocks noChangeShapeType="1"/>
            </p:cNvSpPr>
            <p:nvPr/>
          </p:nvSpPr>
          <p:spPr bwMode="auto">
            <a:xfrm flipH="1">
              <a:off x="1488" y="1996"/>
              <a:ext cx="526" cy="44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6" name="Line 24">
              <a:extLst>
                <a:ext uri="{FF2B5EF4-FFF2-40B4-BE49-F238E27FC236}">
                  <a16:creationId xmlns:a16="http://schemas.microsoft.com/office/drawing/2014/main" id="{458B6BF3-43B4-2D43-8516-1E592FF0D90D}"/>
                </a:ext>
              </a:extLst>
            </p:cNvPr>
            <p:cNvSpPr>
              <a:spLocks noChangeShapeType="1"/>
            </p:cNvSpPr>
            <p:nvPr/>
          </p:nvSpPr>
          <p:spPr bwMode="auto">
            <a:xfrm flipH="1">
              <a:off x="1488" y="1986"/>
              <a:ext cx="784" cy="45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7" name="Line 25">
              <a:extLst>
                <a:ext uri="{FF2B5EF4-FFF2-40B4-BE49-F238E27FC236}">
                  <a16:creationId xmlns:a16="http://schemas.microsoft.com/office/drawing/2014/main" id="{4E4466F1-5D58-7045-83A8-A7D00B243A17}"/>
                </a:ext>
              </a:extLst>
            </p:cNvPr>
            <p:cNvSpPr>
              <a:spLocks noChangeShapeType="1"/>
            </p:cNvSpPr>
            <p:nvPr/>
          </p:nvSpPr>
          <p:spPr bwMode="auto">
            <a:xfrm>
              <a:off x="1101" y="2430"/>
              <a:ext cx="194" cy="36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8" name="Line 26">
              <a:extLst>
                <a:ext uri="{FF2B5EF4-FFF2-40B4-BE49-F238E27FC236}">
                  <a16:creationId xmlns:a16="http://schemas.microsoft.com/office/drawing/2014/main" id="{86C9753C-682F-B94E-9A74-2CA3AF22353B}"/>
                </a:ext>
              </a:extLst>
            </p:cNvPr>
            <p:cNvSpPr>
              <a:spLocks noChangeShapeType="1"/>
            </p:cNvSpPr>
            <p:nvPr/>
          </p:nvSpPr>
          <p:spPr bwMode="auto">
            <a:xfrm>
              <a:off x="1101" y="2430"/>
              <a:ext cx="591" cy="36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9" name="Line 27">
              <a:extLst>
                <a:ext uri="{FF2B5EF4-FFF2-40B4-BE49-F238E27FC236}">
                  <a16:creationId xmlns:a16="http://schemas.microsoft.com/office/drawing/2014/main" id="{A8F926D7-7B2F-C947-A96A-713F65066FD4}"/>
                </a:ext>
              </a:extLst>
            </p:cNvPr>
            <p:cNvSpPr>
              <a:spLocks noChangeShapeType="1"/>
            </p:cNvSpPr>
            <p:nvPr/>
          </p:nvSpPr>
          <p:spPr bwMode="auto">
            <a:xfrm flipH="1">
              <a:off x="1295" y="2430"/>
              <a:ext cx="204" cy="37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0" name="Line 28">
              <a:extLst>
                <a:ext uri="{FF2B5EF4-FFF2-40B4-BE49-F238E27FC236}">
                  <a16:creationId xmlns:a16="http://schemas.microsoft.com/office/drawing/2014/main" id="{68C1EC6C-362C-864F-B96C-4CB83FABDBDA}"/>
                </a:ext>
              </a:extLst>
            </p:cNvPr>
            <p:cNvSpPr>
              <a:spLocks noChangeShapeType="1"/>
            </p:cNvSpPr>
            <p:nvPr/>
          </p:nvSpPr>
          <p:spPr bwMode="auto">
            <a:xfrm flipH="1">
              <a:off x="1295" y="2430"/>
              <a:ext cx="580" cy="36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1" name="Line 29">
              <a:extLst>
                <a:ext uri="{FF2B5EF4-FFF2-40B4-BE49-F238E27FC236}">
                  <a16:creationId xmlns:a16="http://schemas.microsoft.com/office/drawing/2014/main" id="{39A1457E-90F0-6C49-99B6-C21CCDBDD010}"/>
                </a:ext>
              </a:extLst>
            </p:cNvPr>
            <p:cNvSpPr>
              <a:spLocks noChangeShapeType="1"/>
            </p:cNvSpPr>
            <p:nvPr/>
          </p:nvSpPr>
          <p:spPr bwMode="auto">
            <a:xfrm>
              <a:off x="1499" y="2420"/>
              <a:ext cx="193" cy="37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2" name="Line 30">
              <a:extLst>
                <a:ext uri="{FF2B5EF4-FFF2-40B4-BE49-F238E27FC236}">
                  <a16:creationId xmlns:a16="http://schemas.microsoft.com/office/drawing/2014/main" id="{97136F74-266E-E347-ABAC-B513AF5FA493}"/>
                </a:ext>
              </a:extLst>
            </p:cNvPr>
            <p:cNvSpPr>
              <a:spLocks noChangeShapeType="1"/>
            </p:cNvSpPr>
            <p:nvPr/>
          </p:nvSpPr>
          <p:spPr bwMode="auto">
            <a:xfrm flipH="1">
              <a:off x="1681" y="2420"/>
              <a:ext cx="194" cy="374"/>
            </a:xfrm>
            <a:prstGeom prst="line">
              <a:avLst/>
            </a:prstGeom>
            <a:noFill/>
            <a:ln w="12700">
              <a:solidFill>
                <a:srgbClr val="990099"/>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3" name="Oval 31">
              <a:extLst>
                <a:ext uri="{FF2B5EF4-FFF2-40B4-BE49-F238E27FC236}">
                  <a16:creationId xmlns:a16="http://schemas.microsoft.com/office/drawing/2014/main" id="{76DBE98A-08EA-7D43-9D72-215DCEDAB083}"/>
                </a:ext>
              </a:extLst>
            </p:cNvPr>
            <p:cNvSpPr>
              <a:spLocks noChangeArrowheads="1"/>
            </p:cNvSpPr>
            <p:nvPr/>
          </p:nvSpPr>
          <p:spPr bwMode="auto">
            <a:xfrm>
              <a:off x="1654" y="1920"/>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4" name="Oval 32">
              <a:extLst>
                <a:ext uri="{FF2B5EF4-FFF2-40B4-BE49-F238E27FC236}">
                  <a16:creationId xmlns:a16="http://schemas.microsoft.com/office/drawing/2014/main" id="{37E8AE7D-35DB-1D40-8E46-C4B0044B8C2C}"/>
                </a:ext>
              </a:extLst>
            </p:cNvPr>
            <p:cNvSpPr>
              <a:spLocks noChangeArrowheads="1"/>
            </p:cNvSpPr>
            <p:nvPr/>
          </p:nvSpPr>
          <p:spPr bwMode="auto">
            <a:xfrm>
              <a:off x="1140" y="1920"/>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5" name="Oval 33">
              <a:extLst>
                <a:ext uri="{FF2B5EF4-FFF2-40B4-BE49-F238E27FC236}">
                  <a16:creationId xmlns:a16="http://schemas.microsoft.com/office/drawing/2014/main" id="{5D196CFC-7821-3747-9C75-AFC753B2D600}"/>
                </a:ext>
              </a:extLst>
            </p:cNvPr>
            <p:cNvSpPr>
              <a:spLocks noChangeArrowheads="1"/>
            </p:cNvSpPr>
            <p:nvPr/>
          </p:nvSpPr>
          <p:spPr bwMode="auto">
            <a:xfrm>
              <a:off x="881" y="1920"/>
              <a:ext cx="183"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6" name="Oval 34">
              <a:extLst>
                <a:ext uri="{FF2B5EF4-FFF2-40B4-BE49-F238E27FC236}">
                  <a16:creationId xmlns:a16="http://schemas.microsoft.com/office/drawing/2014/main" id="{746494EB-8F97-0B41-9438-02CC6A7476EF}"/>
                </a:ext>
              </a:extLst>
            </p:cNvPr>
            <p:cNvSpPr>
              <a:spLocks noChangeArrowheads="1"/>
            </p:cNvSpPr>
            <p:nvPr/>
          </p:nvSpPr>
          <p:spPr bwMode="auto">
            <a:xfrm>
              <a:off x="624" y="1920"/>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7" name="Oval 35">
              <a:extLst>
                <a:ext uri="{FF2B5EF4-FFF2-40B4-BE49-F238E27FC236}">
                  <a16:creationId xmlns:a16="http://schemas.microsoft.com/office/drawing/2014/main" id="{25136AF2-59E5-EE4A-A85D-BC43E20B28E1}"/>
                </a:ext>
              </a:extLst>
            </p:cNvPr>
            <p:cNvSpPr>
              <a:spLocks noChangeArrowheads="1"/>
            </p:cNvSpPr>
            <p:nvPr/>
          </p:nvSpPr>
          <p:spPr bwMode="auto">
            <a:xfrm>
              <a:off x="1397" y="1920"/>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8" name="Oval 36">
              <a:extLst>
                <a:ext uri="{FF2B5EF4-FFF2-40B4-BE49-F238E27FC236}">
                  <a16:creationId xmlns:a16="http://schemas.microsoft.com/office/drawing/2014/main" id="{55BCB0EF-0BB0-0C48-A8DD-F7FBEA564404}"/>
                </a:ext>
              </a:extLst>
            </p:cNvPr>
            <p:cNvSpPr>
              <a:spLocks noChangeArrowheads="1"/>
            </p:cNvSpPr>
            <p:nvPr/>
          </p:nvSpPr>
          <p:spPr bwMode="auto">
            <a:xfrm>
              <a:off x="2170" y="1920"/>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9" name="Oval 37">
              <a:extLst>
                <a:ext uri="{FF2B5EF4-FFF2-40B4-BE49-F238E27FC236}">
                  <a16:creationId xmlns:a16="http://schemas.microsoft.com/office/drawing/2014/main" id="{4393A64E-9CBB-CD43-9EA9-8907373FC1DA}"/>
                </a:ext>
              </a:extLst>
            </p:cNvPr>
            <p:cNvSpPr>
              <a:spLocks noChangeArrowheads="1"/>
            </p:cNvSpPr>
            <p:nvPr/>
          </p:nvSpPr>
          <p:spPr bwMode="auto">
            <a:xfrm>
              <a:off x="1912" y="1920"/>
              <a:ext cx="183"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0" name="Oval 38">
              <a:extLst>
                <a:ext uri="{FF2B5EF4-FFF2-40B4-BE49-F238E27FC236}">
                  <a16:creationId xmlns:a16="http://schemas.microsoft.com/office/drawing/2014/main" id="{E92CFDEF-9322-754C-8C57-B7C85DB107F3}"/>
                </a:ext>
              </a:extLst>
            </p:cNvPr>
            <p:cNvSpPr>
              <a:spLocks noChangeArrowheads="1"/>
            </p:cNvSpPr>
            <p:nvPr/>
          </p:nvSpPr>
          <p:spPr bwMode="auto">
            <a:xfrm>
              <a:off x="1397" y="2344"/>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1" name="Oval 39">
              <a:extLst>
                <a:ext uri="{FF2B5EF4-FFF2-40B4-BE49-F238E27FC236}">
                  <a16:creationId xmlns:a16="http://schemas.microsoft.com/office/drawing/2014/main" id="{7DB17007-D1BE-8E43-B57A-DF9B5611D0F4}"/>
                </a:ext>
              </a:extLst>
            </p:cNvPr>
            <p:cNvSpPr>
              <a:spLocks noChangeArrowheads="1"/>
            </p:cNvSpPr>
            <p:nvPr/>
          </p:nvSpPr>
          <p:spPr bwMode="auto">
            <a:xfrm>
              <a:off x="1784" y="2344"/>
              <a:ext cx="181"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2" name="Oval 40">
              <a:extLst>
                <a:ext uri="{FF2B5EF4-FFF2-40B4-BE49-F238E27FC236}">
                  <a16:creationId xmlns:a16="http://schemas.microsoft.com/office/drawing/2014/main" id="{DEF0CCF8-D346-E94F-8C7A-6710C7FA8591}"/>
                </a:ext>
              </a:extLst>
            </p:cNvPr>
            <p:cNvSpPr>
              <a:spLocks noChangeArrowheads="1"/>
            </p:cNvSpPr>
            <p:nvPr/>
          </p:nvSpPr>
          <p:spPr bwMode="auto">
            <a:xfrm>
              <a:off x="1590" y="2708"/>
              <a:ext cx="183"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3" name="Oval 41">
              <a:extLst>
                <a:ext uri="{FF2B5EF4-FFF2-40B4-BE49-F238E27FC236}">
                  <a16:creationId xmlns:a16="http://schemas.microsoft.com/office/drawing/2014/main" id="{3F44878C-BE93-2D42-864E-8BAD877561E6}"/>
                </a:ext>
              </a:extLst>
            </p:cNvPr>
            <p:cNvSpPr>
              <a:spLocks noChangeArrowheads="1"/>
            </p:cNvSpPr>
            <p:nvPr/>
          </p:nvSpPr>
          <p:spPr bwMode="auto">
            <a:xfrm>
              <a:off x="1203" y="2708"/>
              <a:ext cx="183"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4" name="Oval 42">
              <a:extLst>
                <a:ext uri="{FF2B5EF4-FFF2-40B4-BE49-F238E27FC236}">
                  <a16:creationId xmlns:a16="http://schemas.microsoft.com/office/drawing/2014/main" id="{0DFF0EEB-BCBF-B44F-8280-CC9C6D238774}"/>
                </a:ext>
              </a:extLst>
            </p:cNvPr>
            <p:cNvSpPr>
              <a:spLocks noChangeArrowheads="1"/>
            </p:cNvSpPr>
            <p:nvPr/>
          </p:nvSpPr>
          <p:spPr bwMode="auto">
            <a:xfrm>
              <a:off x="1011" y="2344"/>
              <a:ext cx="181"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grpSp>
      <p:sp>
        <p:nvSpPr>
          <p:cNvPr id="49195" name="Text Box 43">
            <a:extLst>
              <a:ext uri="{FF2B5EF4-FFF2-40B4-BE49-F238E27FC236}">
                <a16:creationId xmlns:a16="http://schemas.microsoft.com/office/drawing/2014/main" id="{6344C381-02BB-2E4C-9231-22CB7A638B17}"/>
              </a:ext>
            </a:extLst>
          </p:cNvPr>
          <p:cNvSpPr txBox="1">
            <a:spLocks noChangeArrowheads="1"/>
          </p:cNvSpPr>
          <p:nvPr/>
        </p:nvSpPr>
        <p:spPr bwMode="auto">
          <a:xfrm>
            <a:off x="457200" y="1370013"/>
            <a:ext cx="3338513" cy="523875"/>
          </a:xfrm>
          <a:prstGeom prst="rect">
            <a:avLst/>
          </a:prstGeom>
          <a:noFill/>
          <a:ln>
            <a:noFill/>
          </a:ln>
          <a:effectLst/>
          <a:extLst/>
        </p:spPr>
        <p:txBody>
          <a:bodyPr wrap="none">
            <a:spAutoFit/>
          </a:bodyPr>
          <a:lstStyle/>
          <a:p>
            <a:pPr eaLnBrk="1" fontAlgn="auto" hangingPunct="1">
              <a:spcBef>
                <a:spcPts val="0"/>
              </a:spcBef>
              <a:spcAft>
                <a:spcPts val="0"/>
              </a:spcAft>
              <a:defRPr/>
            </a:pPr>
            <a:r>
              <a:rPr lang="en-GB" sz="2800">
                <a:latin typeface="Arial"/>
                <a:ea typeface="+mn-ea"/>
                <a:cs typeface="Arial"/>
              </a:rPr>
              <a:t>Set dalla banca dati</a:t>
            </a:r>
          </a:p>
        </p:txBody>
      </p:sp>
      <p:sp>
        <p:nvSpPr>
          <p:cNvPr id="66565" name="Text Box 44">
            <a:extLst>
              <a:ext uri="{FF2B5EF4-FFF2-40B4-BE49-F238E27FC236}">
                <a16:creationId xmlns:a16="http://schemas.microsoft.com/office/drawing/2014/main" id="{D9AE41EC-1996-F04A-975B-0C6845BC5951}"/>
              </a:ext>
            </a:extLst>
          </p:cNvPr>
          <p:cNvSpPr txBox="1">
            <a:spLocks noChangeArrowheads="1"/>
          </p:cNvSpPr>
          <p:nvPr/>
        </p:nvSpPr>
        <p:spPr bwMode="auto">
          <a:xfrm>
            <a:off x="-25400" y="4378325"/>
            <a:ext cx="2360667"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2800" dirty="0">
                <a:latin typeface="Arial" panose="020B0604020202020204" pitchFamily="34" charset="0"/>
                <a:cs typeface="Arial" panose="020B0604020202020204" pitchFamily="34" charset="0"/>
              </a:rPr>
              <a:t>Mapping </a:t>
            </a:r>
            <a:r>
              <a:rPr lang="en-GB" altLang="en-US" sz="2800" dirty="0" err="1">
                <a:latin typeface="Arial" panose="020B0604020202020204" pitchFamily="34" charset="0"/>
                <a:cs typeface="Arial" panose="020B0604020202020204" pitchFamily="34" charset="0"/>
              </a:rPr>
              <a:t>noto</a:t>
            </a:r>
            <a:endParaRPr lang="en-GB"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it-IT" altLang="en-US" sz="1800" dirty="0">
              <a:latin typeface="Arial" panose="020B0604020202020204" pitchFamily="34" charset="0"/>
              <a:cs typeface="Arial" panose="020B0604020202020204" pitchFamily="34" charset="0"/>
            </a:endParaRPr>
          </a:p>
          <a:p>
            <a:pPr lvl="1" eaLnBrk="1" hangingPunct="1">
              <a:spcBef>
                <a:spcPct val="0"/>
              </a:spcBef>
              <a:buFontTx/>
              <a:buNone/>
            </a:pPr>
            <a:r>
              <a:rPr lang="el-GR" altLang="en-US" sz="1800" dirty="0">
                <a:latin typeface="Arial" panose="020B0604020202020204" pitchFamily="34" charset="0"/>
                <a:cs typeface="Arial" panose="020B0604020202020204" pitchFamily="34" charset="0"/>
              </a:rPr>
              <a:t>α</a:t>
            </a:r>
            <a:r>
              <a:rPr lang="it-IT" altLang="en-US" sz="1800" dirty="0">
                <a:latin typeface="Arial" panose="020B0604020202020204" pitchFamily="34" charset="0"/>
                <a:cs typeface="Arial" panose="020B0604020202020204" pitchFamily="34" charset="0"/>
              </a:rPr>
              <a:t> elica </a:t>
            </a:r>
          </a:p>
          <a:p>
            <a:pPr lvl="1" eaLnBrk="1" hangingPunct="1">
              <a:spcBef>
                <a:spcPct val="0"/>
              </a:spcBef>
              <a:buFontTx/>
              <a:buNone/>
            </a:pPr>
            <a:r>
              <a:rPr lang="it-IT" altLang="en-US" sz="1800" dirty="0">
                <a:latin typeface="Arial" panose="020B0604020202020204" pitchFamily="34" charset="0"/>
                <a:cs typeface="Arial" panose="020B0604020202020204" pitchFamily="34" charset="0"/>
              </a:rPr>
              <a:t>Foglietto β</a:t>
            </a:r>
          </a:p>
          <a:p>
            <a:pPr lvl="1" eaLnBrk="1" hangingPunct="1">
              <a:spcBef>
                <a:spcPct val="0"/>
              </a:spcBef>
              <a:buFontTx/>
              <a:buNone/>
            </a:pPr>
            <a:r>
              <a:rPr lang="it-IT" altLang="en-US" sz="1800" dirty="0">
                <a:latin typeface="Arial" panose="020B0604020202020204" pitchFamily="34" charset="0"/>
                <a:cs typeface="Arial" panose="020B0604020202020204" pitchFamily="34" charset="0"/>
              </a:rPr>
              <a:t>Piegamento β </a:t>
            </a:r>
          </a:p>
          <a:p>
            <a:pPr eaLnBrk="1" hangingPunct="1">
              <a:spcBef>
                <a:spcPct val="0"/>
              </a:spcBef>
              <a:buFontTx/>
              <a:buNone/>
            </a:pPr>
            <a:endParaRPr lang="en-GB" altLang="en-US" sz="2800" dirty="0">
              <a:latin typeface="Arial" panose="020B0604020202020204" pitchFamily="34" charset="0"/>
              <a:cs typeface="Arial" panose="020B0604020202020204" pitchFamily="34" charset="0"/>
            </a:endParaRPr>
          </a:p>
        </p:txBody>
      </p:sp>
      <p:sp>
        <p:nvSpPr>
          <p:cNvPr id="49197" name="Line 45">
            <a:extLst>
              <a:ext uri="{FF2B5EF4-FFF2-40B4-BE49-F238E27FC236}">
                <a16:creationId xmlns:a16="http://schemas.microsoft.com/office/drawing/2014/main" id="{D0446180-AE68-3D4F-AF8D-4084E09A2BB5}"/>
              </a:ext>
            </a:extLst>
          </p:cNvPr>
          <p:cNvSpPr>
            <a:spLocks noChangeShapeType="1"/>
          </p:cNvSpPr>
          <p:nvPr/>
        </p:nvSpPr>
        <p:spPr bwMode="auto">
          <a:xfrm flipV="1">
            <a:off x="784225" y="3921125"/>
            <a:ext cx="1219200" cy="457200"/>
          </a:xfrm>
          <a:prstGeom prst="line">
            <a:avLst/>
          </a:prstGeom>
          <a:noFill/>
          <a:ln w="57150">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8" name="Line 46">
            <a:extLst>
              <a:ext uri="{FF2B5EF4-FFF2-40B4-BE49-F238E27FC236}">
                <a16:creationId xmlns:a16="http://schemas.microsoft.com/office/drawing/2014/main" id="{C215F95F-25A4-B547-B17E-1D80E41C7383}"/>
              </a:ext>
            </a:extLst>
          </p:cNvPr>
          <p:cNvSpPr>
            <a:spLocks noChangeShapeType="1"/>
          </p:cNvSpPr>
          <p:nvPr/>
        </p:nvSpPr>
        <p:spPr bwMode="auto">
          <a:xfrm>
            <a:off x="1676400" y="1903413"/>
            <a:ext cx="685800" cy="304800"/>
          </a:xfrm>
          <a:prstGeom prst="line">
            <a:avLst/>
          </a:prstGeom>
          <a:noFill/>
          <a:ln w="57150">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1" name="Text Box 49">
            <a:extLst>
              <a:ext uri="{FF2B5EF4-FFF2-40B4-BE49-F238E27FC236}">
                <a16:creationId xmlns:a16="http://schemas.microsoft.com/office/drawing/2014/main" id="{91518F60-38EF-C447-95EA-5271BCEEAF96}"/>
              </a:ext>
            </a:extLst>
          </p:cNvPr>
          <p:cNvSpPr txBox="1">
            <a:spLocks noChangeArrowheads="1"/>
          </p:cNvSpPr>
          <p:nvPr/>
        </p:nvSpPr>
        <p:spPr bwMode="auto">
          <a:xfrm>
            <a:off x="4021138" y="2741613"/>
            <a:ext cx="1614487" cy="954087"/>
          </a:xfrm>
          <a:prstGeom prst="rect">
            <a:avLst/>
          </a:prstGeom>
          <a:solidFill>
            <a:schemeClr val="bg1"/>
          </a:solidFill>
          <a:ln>
            <a:noFill/>
          </a:ln>
          <a:effectLst/>
          <a:extLst/>
        </p:spPr>
        <p:txBody>
          <a:bodyPr>
            <a:spAutoFit/>
          </a:bodyPr>
          <a:lstStyle/>
          <a:p>
            <a:pPr algn="ctr" eaLnBrk="1" fontAlgn="auto" hangingPunct="1">
              <a:spcBef>
                <a:spcPts val="0"/>
              </a:spcBef>
              <a:spcAft>
                <a:spcPts val="0"/>
              </a:spcAft>
              <a:defRPr/>
            </a:pPr>
            <a:r>
              <a:rPr lang="en-GB" sz="2800" dirty="0" err="1">
                <a:solidFill>
                  <a:srgbClr val="990099"/>
                </a:solidFill>
                <a:latin typeface="Arial"/>
                <a:ea typeface="+mn-ea"/>
                <a:cs typeface="Arial"/>
              </a:rPr>
              <a:t>Regole</a:t>
            </a:r>
            <a:r>
              <a:rPr lang="en-GB" sz="2800" dirty="0">
                <a:solidFill>
                  <a:srgbClr val="990099"/>
                </a:solidFill>
                <a:latin typeface="Arial"/>
                <a:ea typeface="+mn-ea"/>
                <a:cs typeface="Arial"/>
              </a:rPr>
              <a:t> </a:t>
            </a:r>
            <a:r>
              <a:rPr lang="en-GB" sz="2800" dirty="0" err="1">
                <a:solidFill>
                  <a:srgbClr val="990099"/>
                </a:solidFill>
                <a:latin typeface="Arial"/>
                <a:ea typeface="+mn-ea"/>
                <a:cs typeface="Arial"/>
              </a:rPr>
              <a:t>Generali</a:t>
            </a:r>
            <a:endParaRPr lang="en-GB" sz="2800" dirty="0">
              <a:solidFill>
                <a:srgbClr val="990099"/>
              </a:solidFill>
              <a:latin typeface="Arial"/>
              <a:ea typeface="+mn-ea"/>
              <a:cs typeface="Arial"/>
            </a:endParaRPr>
          </a:p>
        </p:txBody>
      </p:sp>
      <p:grpSp>
        <p:nvGrpSpPr>
          <p:cNvPr id="66569" name="Group 50">
            <a:extLst>
              <a:ext uri="{FF2B5EF4-FFF2-40B4-BE49-F238E27FC236}">
                <a16:creationId xmlns:a16="http://schemas.microsoft.com/office/drawing/2014/main" id="{2092C38E-3EE1-9A4F-9772-465C3103AF08}"/>
              </a:ext>
            </a:extLst>
          </p:cNvPr>
          <p:cNvGrpSpPr>
            <a:grpSpLocks/>
          </p:cNvGrpSpPr>
          <p:nvPr/>
        </p:nvGrpSpPr>
        <p:grpSpPr bwMode="auto">
          <a:xfrm>
            <a:off x="5943600" y="2360613"/>
            <a:ext cx="2743200" cy="1524000"/>
            <a:chOff x="3744" y="1920"/>
            <a:chExt cx="1728" cy="960"/>
          </a:xfrm>
        </p:grpSpPr>
        <p:sp>
          <p:nvSpPr>
            <p:cNvPr id="49203" name="Line 51">
              <a:extLst>
                <a:ext uri="{FF2B5EF4-FFF2-40B4-BE49-F238E27FC236}">
                  <a16:creationId xmlns:a16="http://schemas.microsoft.com/office/drawing/2014/main" id="{CC5018FF-C013-8D48-8AB8-BEC43B440F34}"/>
                </a:ext>
              </a:extLst>
            </p:cNvPr>
            <p:cNvSpPr>
              <a:spLocks noChangeShapeType="1"/>
            </p:cNvSpPr>
            <p:nvPr/>
          </p:nvSpPr>
          <p:spPr bwMode="auto">
            <a:xfrm flipH="1">
              <a:off x="4190" y="1996"/>
              <a:ext cx="644" cy="42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4" name="Line 52">
              <a:extLst>
                <a:ext uri="{FF2B5EF4-FFF2-40B4-BE49-F238E27FC236}">
                  <a16:creationId xmlns:a16="http://schemas.microsoft.com/office/drawing/2014/main" id="{3B228A8C-0466-1343-80BF-7021386C2E0F}"/>
                </a:ext>
              </a:extLst>
            </p:cNvPr>
            <p:cNvSpPr>
              <a:spLocks noChangeShapeType="1"/>
            </p:cNvSpPr>
            <p:nvPr/>
          </p:nvSpPr>
          <p:spPr bwMode="auto">
            <a:xfrm flipH="1">
              <a:off x="4190" y="2006"/>
              <a:ext cx="128" cy="42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5" name="Line 53">
              <a:extLst>
                <a:ext uri="{FF2B5EF4-FFF2-40B4-BE49-F238E27FC236}">
                  <a16:creationId xmlns:a16="http://schemas.microsoft.com/office/drawing/2014/main" id="{CE4070BB-2A8D-EE43-85EB-7F0B130128A8}"/>
                </a:ext>
              </a:extLst>
            </p:cNvPr>
            <p:cNvSpPr>
              <a:spLocks noChangeShapeType="1"/>
            </p:cNvSpPr>
            <p:nvPr/>
          </p:nvSpPr>
          <p:spPr bwMode="auto">
            <a:xfrm>
              <a:off x="4834" y="2006"/>
              <a:ext cx="128" cy="43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6" name="Line 54">
              <a:extLst>
                <a:ext uri="{FF2B5EF4-FFF2-40B4-BE49-F238E27FC236}">
                  <a16:creationId xmlns:a16="http://schemas.microsoft.com/office/drawing/2014/main" id="{691A5B96-E577-0F48-AF1A-04D196DBE28E}"/>
                </a:ext>
              </a:extLst>
            </p:cNvPr>
            <p:cNvSpPr>
              <a:spLocks noChangeShapeType="1"/>
            </p:cNvSpPr>
            <p:nvPr/>
          </p:nvSpPr>
          <p:spPr bwMode="auto">
            <a:xfrm flipH="1">
              <a:off x="4190" y="1996"/>
              <a:ext cx="386" cy="42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7" name="Line 55">
              <a:extLst>
                <a:ext uri="{FF2B5EF4-FFF2-40B4-BE49-F238E27FC236}">
                  <a16:creationId xmlns:a16="http://schemas.microsoft.com/office/drawing/2014/main" id="{C05CB271-864B-7B4B-8584-F7934FCDF19A}"/>
                </a:ext>
              </a:extLst>
            </p:cNvPr>
            <p:cNvSpPr>
              <a:spLocks noChangeShapeType="1"/>
            </p:cNvSpPr>
            <p:nvPr/>
          </p:nvSpPr>
          <p:spPr bwMode="auto">
            <a:xfrm>
              <a:off x="4586" y="1986"/>
              <a:ext cx="366" cy="43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8" name="Line 56">
              <a:extLst>
                <a:ext uri="{FF2B5EF4-FFF2-40B4-BE49-F238E27FC236}">
                  <a16:creationId xmlns:a16="http://schemas.microsoft.com/office/drawing/2014/main" id="{49B6F869-1CF8-3A46-95C4-28CF26E3AA47}"/>
                </a:ext>
              </a:extLst>
            </p:cNvPr>
            <p:cNvSpPr>
              <a:spLocks noChangeShapeType="1"/>
            </p:cNvSpPr>
            <p:nvPr/>
          </p:nvSpPr>
          <p:spPr bwMode="auto">
            <a:xfrm>
              <a:off x="4329" y="1996"/>
              <a:ext cx="633" cy="42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9" name="Line 57">
              <a:extLst>
                <a:ext uri="{FF2B5EF4-FFF2-40B4-BE49-F238E27FC236}">
                  <a16:creationId xmlns:a16="http://schemas.microsoft.com/office/drawing/2014/main" id="{60A9FCC0-8524-E34D-AF42-0FCE98EFADFA}"/>
                </a:ext>
              </a:extLst>
            </p:cNvPr>
            <p:cNvSpPr>
              <a:spLocks noChangeShapeType="1"/>
            </p:cNvSpPr>
            <p:nvPr/>
          </p:nvSpPr>
          <p:spPr bwMode="auto">
            <a:xfrm>
              <a:off x="3835" y="2006"/>
              <a:ext cx="386" cy="42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0" name="Line 58">
              <a:extLst>
                <a:ext uri="{FF2B5EF4-FFF2-40B4-BE49-F238E27FC236}">
                  <a16:creationId xmlns:a16="http://schemas.microsoft.com/office/drawing/2014/main" id="{50B8329D-AEFA-4144-8349-7F3BE2C54BCC}"/>
                </a:ext>
              </a:extLst>
            </p:cNvPr>
            <p:cNvSpPr>
              <a:spLocks noChangeShapeType="1"/>
            </p:cNvSpPr>
            <p:nvPr/>
          </p:nvSpPr>
          <p:spPr bwMode="auto">
            <a:xfrm>
              <a:off x="4092" y="2006"/>
              <a:ext cx="118" cy="42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1" name="Line 59">
              <a:extLst>
                <a:ext uri="{FF2B5EF4-FFF2-40B4-BE49-F238E27FC236}">
                  <a16:creationId xmlns:a16="http://schemas.microsoft.com/office/drawing/2014/main" id="{34A4E1C7-9908-CF49-81AC-66794362C23E}"/>
                </a:ext>
              </a:extLst>
            </p:cNvPr>
            <p:cNvSpPr>
              <a:spLocks noChangeShapeType="1"/>
            </p:cNvSpPr>
            <p:nvPr/>
          </p:nvSpPr>
          <p:spPr bwMode="auto">
            <a:xfrm flipH="1">
              <a:off x="4221" y="2006"/>
              <a:ext cx="1160" cy="42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2" name="Line 60">
              <a:extLst>
                <a:ext uri="{FF2B5EF4-FFF2-40B4-BE49-F238E27FC236}">
                  <a16:creationId xmlns:a16="http://schemas.microsoft.com/office/drawing/2014/main" id="{37F2469F-B2D6-6647-8127-589DCAFC9B05}"/>
                </a:ext>
              </a:extLst>
            </p:cNvPr>
            <p:cNvSpPr>
              <a:spLocks noChangeShapeType="1"/>
            </p:cNvSpPr>
            <p:nvPr/>
          </p:nvSpPr>
          <p:spPr bwMode="auto">
            <a:xfrm flipH="1">
              <a:off x="4221" y="2006"/>
              <a:ext cx="892" cy="42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3" name="Line 61">
              <a:extLst>
                <a:ext uri="{FF2B5EF4-FFF2-40B4-BE49-F238E27FC236}">
                  <a16:creationId xmlns:a16="http://schemas.microsoft.com/office/drawing/2014/main" id="{04C1C230-FA75-CB44-8ED0-76B6B23A77C5}"/>
                </a:ext>
              </a:extLst>
            </p:cNvPr>
            <p:cNvSpPr>
              <a:spLocks noChangeShapeType="1"/>
            </p:cNvSpPr>
            <p:nvPr/>
          </p:nvSpPr>
          <p:spPr bwMode="auto">
            <a:xfrm>
              <a:off x="3846" y="2006"/>
              <a:ext cx="1160" cy="43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4" name="Line 62">
              <a:extLst>
                <a:ext uri="{FF2B5EF4-FFF2-40B4-BE49-F238E27FC236}">
                  <a16:creationId xmlns:a16="http://schemas.microsoft.com/office/drawing/2014/main" id="{C962EDFD-BB52-6746-8A48-1FF7FD683AAE}"/>
                </a:ext>
              </a:extLst>
            </p:cNvPr>
            <p:cNvSpPr>
              <a:spLocks noChangeShapeType="1"/>
            </p:cNvSpPr>
            <p:nvPr/>
          </p:nvSpPr>
          <p:spPr bwMode="auto">
            <a:xfrm>
              <a:off x="4092" y="2006"/>
              <a:ext cx="914" cy="42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5" name="Line 63">
              <a:extLst>
                <a:ext uri="{FF2B5EF4-FFF2-40B4-BE49-F238E27FC236}">
                  <a16:creationId xmlns:a16="http://schemas.microsoft.com/office/drawing/2014/main" id="{C33EAB17-3D19-D344-A0F9-677345E77144}"/>
                </a:ext>
              </a:extLst>
            </p:cNvPr>
            <p:cNvSpPr>
              <a:spLocks noChangeShapeType="1"/>
            </p:cNvSpPr>
            <p:nvPr/>
          </p:nvSpPr>
          <p:spPr bwMode="auto">
            <a:xfrm flipH="1">
              <a:off x="4995" y="1986"/>
              <a:ext cx="118" cy="44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6" name="Line 64">
              <a:extLst>
                <a:ext uri="{FF2B5EF4-FFF2-40B4-BE49-F238E27FC236}">
                  <a16:creationId xmlns:a16="http://schemas.microsoft.com/office/drawing/2014/main" id="{308CEB6B-1AA4-6442-BEA9-6F22AE1D5545}"/>
                </a:ext>
              </a:extLst>
            </p:cNvPr>
            <p:cNvSpPr>
              <a:spLocks noChangeShapeType="1"/>
            </p:cNvSpPr>
            <p:nvPr/>
          </p:nvSpPr>
          <p:spPr bwMode="auto">
            <a:xfrm flipH="1">
              <a:off x="5006" y="2006"/>
              <a:ext cx="375" cy="43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7" name="Line 65">
              <a:extLst>
                <a:ext uri="{FF2B5EF4-FFF2-40B4-BE49-F238E27FC236}">
                  <a16:creationId xmlns:a16="http://schemas.microsoft.com/office/drawing/2014/main" id="{8AA2E614-3724-5C40-96CE-7914A8F5A175}"/>
                </a:ext>
              </a:extLst>
            </p:cNvPr>
            <p:cNvSpPr>
              <a:spLocks noChangeShapeType="1"/>
            </p:cNvSpPr>
            <p:nvPr/>
          </p:nvSpPr>
          <p:spPr bwMode="auto">
            <a:xfrm>
              <a:off x="3824" y="1996"/>
              <a:ext cx="773" cy="44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8" name="Line 66">
              <a:extLst>
                <a:ext uri="{FF2B5EF4-FFF2-40B4-BE49-F238E27FC236}">
                  <a16:creationId xmlns:a16="http://schemas.microsoft.com/office/drawing/2014/main" id="{170078A5-0448-F84A-B5C0-BFA9E1E6F652}"/>
                </a:ext>
              </a:extLst>
            </p:cNvPr>
            <p:cNvSpPr>
              <a:spLocks noChangeShapeType="1"/>
            </p:cNvSpPr>
            <p:nvPr/>
          </p:nvSpPr>
          <p:spPr bwMode="auto">
            <a:xfrm>
              <a:off x="4103" y="2006"/>
              <a:ext cx="505" cy="42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9" name="Line 67">
              <a:extLst>
                <a:ext uri="{FF2B5EF4-FFF2-40B4-BE49-F238E27FC236}">
                  <a16:creationId xmlns:a16="http://schemas.microsoft.com/office/drawing/2014/main" id="{8E954EBD-C02F-014B-A19E-931F2B787BBC}"/>
                </a:ext>
              </a:extLst>
            </p:cNvPr>
            <p:cNvSpPr>
              <a:spLocks noChangeShapeType="1"/>
            </p:cNvSpPr>
            <p:nvPr/>
          </p:nvSpPr>
          <p:spPr bwMode="auto">
            <a:xfrm>
              <a:off x="4351" y="2006"/>
              <a:ext cx="257" cy="41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0" name="Line 68">
              <a:extLst>
                <a:ext uri="{FF2B5EF4-FFF2-40B4-BE49-F238E27FC236}">
                  <a16:creationId xmlns:a16="http://schemas.microsoft.com/office/drawing/2014/main" id="{4F4BAE3A-0032-4142-AEA7-178B1D1DB472}"/>
                </a:ext>
              </a:extLst>
            </p:cNvPr>
            <p:cNvSpPr>
              <a:spLocks noChangeShapeType="1"/>
            </p:cNvSpPr>
            <p:nvPr/>
          </p:nvSpPr>
          <p:spPr bwMode="auto">
            <a:xfrm>
              <a:off x="4608" y="1996"/>
              <a:ext cx="0" cy="43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1" name="Line 69">
              <a:extLst>
                <a:ext uri="{FF2B5EF4-FFF2-40B4-BE49-F238E27FC236}">
                  <a16:creationId xmlns:a16="http://schemas.microsoft.com/office/drawing/2014/main" id="{90060745-3016-1E49-B936-38ADFDDA60E3}"/>
                </a:ext>
              </a:extLst>
            </p:cNvPr>
            <p:cNvSpPr>
              <a:spLocks noChangeShapeType="1"/>
            </p:cNvSpPr>
            <p:nvPr/>
          </p:nvSpPr>
          <p:spPr bwMode="auto">
            <a:xfrm flipH="1">
              <a:off x="4608" y="1996"/>
              <a:ext cx="257" cy="44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2" name="Line 70">
              <a:extLst>
                <a:ext uri="{FF2B5EF4-FFF2-40B4-BE49-F238E27FC236}">
                  <a16:creationId xmlns:a16="http://schemas.microsoft.com/office/drawing/2014/main" id="{6FD11128-8D9D-7C40-A369-459037D0BA17}"/>
                </a:ext>
              </a:extLst>
            </p:cNvPr>
            <p:cNvSpPr>
              <a:spLocks noChangeShapeType="1"/>
            </p:cNvSpPr>
            <p:nvPr/>
          </p:nvSpPr>
          <p:spPr bwMode="auto">
            <a:xfrm flipH="1">
              <a:off x="4608" y="1996"/>
              <a:ext cx="526" cy="44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3" name="Line 71">
              <a:extLst>
                <a:ext uri="{FF2B5EF4-FFF2-40B4-BE49-F238E27FC236}">
                  <a16:creationId xmlns:a16="http://schemas.microsoft.com/office/drawing/2014/main" id="{47E27746-DF89-F643-B60F-011F85D7A227}"/>
                </a:ext>
              </a:extLst>
            </p:cNvPr>
            <p:cNvSpPr>
              <a:spLocks noChangeShapeType="1"/>
            </p:cNvSpPr>
            <p:nvPr/>
          </p:nvSpPr>
          <p:spPr bwMode="auto">
            <a:xfrm flipH="1">
              <a:off x="4608" y="1986"/>
              <a:ext cx="784" cy="45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4" name="Line 72">
              <a:extLst>
                <a:ext uri="{FF2B5EF4-FFF2-40B4-BE49-F238E27FC236}">
                  <a16:creationId xmlns:a16="http://schemas.microsoft.com/office/drawing/2014/main" id="{F040BC17-7252-6B47-B505-A77FF628FB0A}"/>
                </a:ext>
              </a:extLst>
            </p:cNvPr>
            <p:cNvSpPr>
              <a:spLocks noChangeShapeType="1"/>
            </p:cNvSpPr>
            <p:nvPr/>
          </p:nvSpPr>
          <p:spPr bwMode="auto">
            <a:xfrm>
              <a:off x="4221" y="2430"/>
              <a:ext cx="194" cy="36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5" name="Line 73">
              <a:extLst>
                <a:ext uri="{FF2B5EF4-FFF2-40B4-BE49-F238E27FC236}">
                  <a16:creationId xmlns:a16="http://schemas.microsoft.com/office/drawing/2014/main" id="{C3496FBA-B1A8-3544-B52E-2D933E94731A}"/>
                </a:ext>
              </a:extLst>
            </p:cNvPr>
            <p:cNvSpPr>
              <a:spLocks noChangeShapeType="1"/>
            </p:cNvSpPr>
            <p:nvPr/>
          </p:nvSpPr>
          <p:spPr bwMode="auto">
            <a:xfrm>
              <a:off x="4221" y="2430"/>
              <a:ext cx="591" cy="36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6" name="Line 74">
              <a:extLst>
                <a:ext uri="{FF2B5EF4-FFF2-40B4-BE49-F238E27FC236}">
                  <a16:creationId xmlns:a16="http://schemas.microsoft.com/office/drawing/2014/main" id="{1186C6F6-B380-7246-924D-52D43C732972}"/>
                </a:ext>
              </a:extLst>
            </p:cNvPr>
            <p:cNvSpPr>
              <a:spLocks noChangeShapeType="1"/>
            </p:cNvSpPr>
            <p:nvPr/>
          </p:nvSpPr>
          <p:spPr bwMode="auto">
            <a:xfrm flipH="1">
              <a:off x="4415" y="2430"/>
              <a:ext cx="204" cy="37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7" name="Line 75">
              <a:extLst>
                <a:ext uri="{FF2B5EF4-FFF2-40B4-BE49-F238E27FC236}">
                  <a16:creationId xmlns:a16="http://schemas.microsoft.com/office/drawing/2014/main" id="{A04E3195-6D4E-B44D-9370-6AE32E05CF16}"/>
                </a:ext>
              </a:extLst>
            </p:cNvPr>
            <p:cNvSpPr>
              <a:spLocks noChangeShapeType="1"/>
            </p:cNvSpPr>
            <p:nvPr/>
          </p:nvSpPr>
          <p:spPr bwMode="auto">
            <a:xfrm flipH="1">
              <a:off x="4415" y="2430"/>
              <a:ext cx="580" cy="36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8" name="Line 76">
              <a:extLst>
                <a:ext uri="{FF2B5EF4-FFF2-40B4-BE49-F238E27FC236}">
                  <a16:creationId xmlns:a16="http://schemas.microsoft.com/office/drawing/2014/main" id="{296FFE33-FA43-374A-BB32-79FAF3A9C438}"/>
                </a:ext>
              </a:extLst>
            </p:cNvPr>
            <p:cNvSpPr>
              <a:spLocks noChangeShapeType="1"/>
            </p:cNvSpPr>
            <p:nvPr/>
          </p:nvSpPr>
          <p:spPr bwMode="auto">
            <a:xfrm>
              <a:off x="4619" y="2420"/>
              <a:ext cx="193" cy="37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9" name="Line 77">
              <a:extLst>
                <a:ext uri="{FF2B5EF4-FFF2-40B4-BE49-F238E27FC236}">
                  <a16:creationId xmlns:a16="http://schemas.microsoft.com/office/drawing/2014/main" id="{8BC260E7-BDCF-9A49-9A87-91AF6C7FE306}"/>
                </a:ext>
              </a:extLst>
            </p:cNvPr>
            <p:cNvSpPr>
              <a:spLocks noChangeShapeType="1"/>
            </p:cNvSpPr>
            <p:nvPr/>
          </p:nvSpPr>
          <p:spPr bwMode="auto">
            <a:xfrm flipH="1">
              <a:off x="4801" y="2420"/>
              <a:ext cx="194" cy="37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0" name="Oval 78">
              <a:extLst>
                <a:ext uri="{FF2B5EF4-FFF2-40B4-BE49-F238E27FC236}">
                  <a16:creationId xmlns:a16="http://schemas.microsoft.com/office/drawing/2014/main" id="{3BADF8F4-D989-9E4C-87B7-DFD875C80850}"/>
                </a:ext>
              </a:extLst>
            </p:cNvPr>
            <p:cNvSpPr>
              <a:spLocks noChangeArrowheads="1"/>
            </p:cNvSpPr>
            <p:nvPr/>
          </p:nvSpPr>
          <p:spPr bwMode="auto">
            <a:xfrm>
              <a:off x="4774" y="1920"/>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1" name="Oval 79">
              <a:extLst>
                <a:ext uri="{FF2B5EF4-FFF2-40B4-BE49-F238E27FC236}">
                  <a16:creationId xmlns:a16="http://schemas.microsoft.com/office/drawing/2014/main" id="{187237C3-C1D9-7B44-B838-1BCB83931FCE}"/>
                </a:ext>
              </a:extLst>
            </p:cNvPr>
            <p:cNvSpPr>
              <a:spLocks noChangeArrowheads="1"/>
            </p:cNvSpPr>
            <p:nvPr/>
          </p:nvSpPr>
          <p:spPr bwMode="auto">
            <a:xfrm>
              <a:off x="4260" y="1920"/>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2" name="Oval 80">
              <a:extLst>
                <a:ext uri="{FF2B5EF4-FFF2-40B4-BE49-F238E27FC236}">
                  <a16:creationId xmlns:a16="http://schemas.microsoft.com/office/drawing/2014/main" id="{F0C3E41E-B23B-2C49-A4FC-052E202F0410}"/>
                </a:ext>
              </a:extLst>
            </p:cNvPr>
            <p:cNvSpPr>
              <a:spLocks noChangeArrowheads="1"/>
            </p:cNvSpPr>
            <p:nvPr/>
          </p:nvSpPr>
          <p:spPr bwMode="auto">
            <a:xfrm>
              <a:off x="4001" y="1920"/>
              <a:ext cx="183"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3" name="Oval 81">
              <a:extLst>
                <a:ext uri="{FF2B5EF4-FFF2-40B4-BE49-F238E27FC236}">
                  <a16:creationId xmlns:a16="http://schemas.microsoft.com/office/drawing/2014/main" id="{08E986A1-7DC7-4E48-9A8C-8030AECB6CDC}"/>
                </a:ext>
              </a:extLst>
            </p:cNvPr>
            <p:cNvSpPr>
              <a:spLocks noChangeArrowheads="1"/>
            </p:cNvSpPr>
            <p:nvPr/>
          </p:nvSpPr>
          <p:spPr bwMode="auto">
            <a:xfrm>
              <a:off x="3744" y="1920"/>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4" name="Oval 82">
              <a:extLst>
                <a:ext uri="{FF2B5EF4-FFF2-40B4-BE49-F238E27FC236}">
                  <a16:creationId xmlns:a16="http://schemas.microsoft.com/office/drawing/2014/main" id="{69578D97-AFAC-FD42-AE25-79DEF54085C9}"/>
                </a:ext>
              </a:extLst>
            </p:cNvPr>
            <p:cNvSpPr>
              <a:spLocks noChangeArrowheads="1"/>
            </p:cNvSpPr>
            <p:nvPr/>
          </p:nvSpPr>
          <p:spPr bwMode="auto">
            <a:xfrm>
              <a:off x="4517" y="1920"/>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5" name="Oval 83">
              <a:extLst>
                <a:ext uri="{FF2B5EF4-FFF2-40B4-BE49-F238E27FC236}">
                  <a16:creationId xmlns:a16="http://schemas.microsoft.com/office/drawing/2014/main" id="{C02A2528-10D8-D04D-AD50-81D08F6BD5C1}"/>
                </a:ext>
              </a:extLst>
            </p:cNvPr>
            <p:cNvSpPr>
              <a:spLocks noChangeArrowheads="1"/>
            </p:cNvSpPr>
            <p:nvPr/>
          </p:nvSpPr>
          <p:spPr bwMode="auto">
            <a:xfrm>
              <a:off x="5290" y="1920"/>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6" name="Oval 84">
              <a:extLst>
                <a:ext uri="{FF2B5EF4-FFF2-40B4-BE49-F238E27FC236}">
                  <a16:creationId xmlns:a16="http://schemas.microsoft.com/office/drawing/2014/main" id="{668C1B07-8BA4-4744-A57B-B9E32484A92B}"/>
                </a:ext>
              </a:extLst>
            </p:cNvPr>
            <p:cNvSpPr>
              <a:spLocks noChangeArrowheads="1"/>
            </p:cNvSpPr>
            <p:nvPr/>
          </p:nvSpPr>
          <p:spPr bwMode="auto">
            <a:xfrm>
              <a:off x="5032" y="1920"/>
              <a:ext cx="183"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7" name="Oval 85">
              <a:extLst>
                <a:ext uri="{FF2B5EF4-FFF2-40B4-BE49-F238E27FC236}">
                  <a16:creationId xmlns:a16="http://schemas.microsoft.com/office/drawing/2014/main" id="{F97DF0B2-DEF1-8C42-BE84-EEECB4C0FE5A}"/>
                </a:ext>
              </a:extLst>
            </p:cNvPr>
            <p:cNvSpPr>
              <a:spLocks noChangeArrowheads="1"/>
            </p:cNvSpPr>
            <p:nvPr/>
          </p:nvSpPr>
          <p:spPr bwMode="auto">
            <a:xfrm>
              <a:off x="4517" y="2344"/>
              <a:ext cx="182"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8" name="Oval 86">
              <a:extLst>
                <a:ext uri="{FF2B5EF4-FFF2-40B4-BE49-F238E27FC236}">
                  <a16:creationId xmlns:a16="http://schemas.microsoft.com/office/drawing/2014/main" id="{B7729D4D-280A-9242-953D-CAE86F764E93}"/>
                </a:ext>
              </a:extLst>
            </p:cNvPr>
            <p:cNvSpPr>
              <a:spLocks noChangeArrowheads="1"/>
            </p:cNvSpPr>
            <p:nvPr/>
          </p:nvSpPr>
          <p:spPr bwMode="auto">
            <a:xfrm>
              <a:off x="4904" y="2344"/>
              <a:ext cx="181"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9" name="Oval 87">
              <a:extLst>
                <a:ext uri="{FF2B5EF4-FFF2-40B4-BE49-F238E27FC236}">
                  <a16:creationId xmlns:a16="http://schemas.microsoft.com/office/drawing/2014/main" id="{4376A139-A437-B646-A935-642FD3DE3E05}"/>
                </a:ext>
              </a:extLst>
            </p:cNvPr>
            <p:cNvSpPr>
              <a:spLocks noChangeArrowheads="1"/>
            </p:cNvSpPr>
            <p:nvPr/>
          </p:nvSpPr>
          <p:spPr bwMode="auto">
            <a:xfrm>
              <a:off x="4710" y="2708"/>
              <a:ext cx="183" cy="172"/>
            </a:xfrm>
            <a:prstGeom prst="ellipse">
              <a:avLst/>
            </a:prstGeom>
            <a:solidFill>
              <a:srgbClr val="990099"/>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0" name="Oval 88">
              <a:extLst>
                <a:ext uri="{FF2B5EF4-FFF2-40B4-BE49-F238E27FC236}">
                  <a16:creationId xmlns:a16="http://schemas.microsoft.com/office/drawing/2014/main" id="{9E74B229-F5FF-BD48-A1AF-63A8A0FB138F}"/>
                </a:ext>
              </a:extLst>
            </p:cNvPr>
            <p:cNvSpPr>
              <a:spLocks noChangeArrowheads="1"/>
            </p:cNvSpPr>
            <p:nvPr/>
          </p:nvSpPr>
          <p:spPr bwMode="auto">
            <a:xfrm>
              <a:off x="4323" y="2708"/>
              <a:ext cx="183" cy="172"/>
            </a:xfrm>
            <a:prstGeom prst="ellipse">
              <a:avLst/>
            </a:prstGeom>
            <a:solidFill>
              <a:srgbClr val="990099"/>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1" name="Oval 89">
              <a:extLst>
                <a:ext uri="{FF2B5EF4-FFF2-40B4-BE49-F238E27FC236}">
                  <a16:creationId xmlns:a16="http://schemas.microsoft.com/office/drawing/2014/main" id="{7E379EB0-04AB-F948-A85E-DB5C339ECBE3}"/>
                </a:ext>
              </a:extLst>
            </p:cNvPr>
            <p:cNvSpPr>
              <a:spLocks noChangeArrowheads="1"/>
            </p:cNvSpPr>
            <p:nvPr/>
          </p:nvSpPr>
          <p:spPr bwMode="auto">
            <a:xfrm>
              <a:off x="4131" y="2344"/>
              <a:ext cx="181" cy="172"/>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grpSp>
      <p:sp>
        <p:nvSpPr>
          <p:cNvPr id="49242" name="Line 90">
            <a:extLst>
              <a:ext uri="{FF2B5EF4-FFF2-40B4-BE49-F238E27FC236}">
                <a16:creationId xmlns:a16="http://schemas.microsoft.com/office/drawing/2014/main" id="{4EA06231-3596-D74C-AA92-8BBCAD2496D0}"/>
              </a:ext>
            </a:extLst>
          </p:cNvPr>
          <p:cNvSpPr>
            <a:spLocks noChangeShapeType="1"/>
          </p:cNvSpPr>
          <p:nvPr/>
        </p:nvSpPr>
        <p:spPr bwMode="auto">
          <a:xfrm flipV="1">
            <a:off x="5562600" y="2970213"/>
            <a:ext cx="609600" cy="76200"/>
          </a:xfrm>
          <a:prstGeom prst="line">
            <a:avLst/>
          </a:prstGeom>
          <a:noFill/>
          <a:ln w="57150">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3" name="Line 91">
            <a:extLst>
              <a:ext uri="{FF2B5EF4-FFF2-40B4-BE49-F238E27FC236}">
                <a16:creationId xmlns:a16="http://schemas.microsoft.com/office/drawing/2014/main" id="{84EB0791-1284-1A44-B380-8CEA87DD6116}"/>
              </a:ext>
            </a:extLst>
          </p:cNvPr>
          <p:cNvSpPr>
            <a:spLocks noChangeShapeType="1"/>
          </p:cNvSpPr>
          <p:nvPr/>
        </p:nvSpPr>
        <p:spPr bwMode="auto">
          <a:xfrm>
            <a:off x="5562600" y="3275013"/>
            <a:ext cx="1066800" cy="228600"/>
          </a:xfrm>
          <a:prstGeom prst="line">
            <a:avLst/>
          </a:prstGeom>
          <a:noFill/>
          <a:ln w="57150">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4" name="Text Box 92">
            <a:extLst>
              <a:ext uri="{FF2B5EF4-FFF2-40B4-BE49-F238E27FC236}">
                <a16:creationId xmlns:a16="http://schemas.microsoft.com/office/drawing/2014/main" id="{E5269C25-BB33-374C-B500-D96D889744ED}"/>
              </a:ext>
            </a:extLst>
          </p:cNvPr>
          <p:cNvSpPr txBox="1">
            <a:spLocks noChangeArrowheads="1"/>
          </p:cNvSpPr>
          <p:nvPr/>
        </p:nvSpPr>
        <p:spPr bwMode="auto">
          <a:xfrm>
            <a:off x="5794375" y="1331913"/>
            <a:ext cx="3241675" cy="523875"/>
          </a:xfrm>
          <a:prstGeom prst="rect">
            <a:avLst/>
          </a:prstGeom>
          <a:noFill/>
          <a:ln>
            <a:noFill/>
          </a:ln>
          <a:effectLst/>
          <a:extLst/>
        </p:spPr>
        <p:txBody>
          <a:bodyPr>
            <a:spAutoFit/>
          </a:bodyPr>
          <a:lstStyle/>
          <a:p>
            <a:pPr algn="r" eaLnBrk="1" fontAlgn="auto" hangingPunct="1">
              <a:spcBef>
                <a:spcPts val="0"/>
              </a:spcBef>
              <a:spcAft>
                <a:spcPts val="0"/>
              </a:spcAft>
              <a:defRPr/>
            </a:pPr>
            <a:r>
              <a:rPr lang="en-GB" sz="2800" dirty="0" err="1">
                <a:solidFill>
                  <a:srgbClr val="FF0000"/>
                </a:solidFill>
                <a:latin typeface="Arial"/>
                <a:ea typeface="+mn-ea"/>
                <a:cs typeface="Arial"/>
              </a:rPr>
              <a:t>Nuova</a:t>
            </a:r>
            <a:r>
              <a:rPr lang="en-GB" sz="2800" dirty="0">
                <a:solidFill>
                  <a:srgbClr val="FF0000"/>
                </a:solidFill>
                <a:latin typeface="Arial"/>
                <a:ea typeface="+mn-ea"/>
                <a:cs typeface="Arial"/>
              </a:rPr>
              <a:t> </a:t>
            </a:r>
            <a:r>
              <a:rPr lang="en-GB" sz="2800" dirty="0" err="1">
                <a:solidFill>
                  <a:srgbClr val="FF0000"/>
                </a:solidFill>
                <a:latin typeface="Arial"/>
                <a:ea typeface="+mn-ea"/>
                <a:cs typeface="Arial"/>
              </a:rPr>
              <a:t>sequenza</a:t>
            </a:r>
            <a:endParaRPr lang="en-GB" sz="2800" dirty="0">
              <a:solidFill>
                <a:srgbClr val="FF0000"/>
              </a:solidFill>
              <a:latin typeface="Arial"/>
              <a:ea typeface="+mn-ea"/>
              <a:cs typeface="Arial"/>
            </a:endParaRPr>
          </a:p>
        </p:txBody>
      </p:sp>
      <p:sp>
        <p:nvSpPr>
          <p:cNvPr id="49245" name="Line 93">
            <a:extLst>
              <a:ext uri="{FF2B5EF4-FFF2-40B4-BE49-F238E27FC236}">
                <a16:creationId xmlns:a16="http://schemas.microsoft.com/office/drawing/2014/main" id="{BDDEF2E7-5BFA-0942-B423-B0F00C60D5B0}"/>
              </a:ext>
            </a:extLst>
          </p:cNvPr>
          <p:cNvSpPr>
            <a:spLocks noChangeShapeType="1"/>
          </p:cNvSpPr>
          <p:nvPr/>
        </p:nvSpPr>
        <p:spPr bwMode="auto">
          <a:xfrm flipH="1">
            <a:off x="7467600" y="1893888"/>
            <a:ext cx="838200" cy="304800"/>
          </a:xfrm>
          <a:prstGeom prst="line">
            <a:avLst/>
          </a:prstGeom>
          <a:noFill/>
          <a:ln w="57150">
            <a:solidFill>
              <a:schemeClr val="tx1"/>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6" name="Line 94">
            <a:extLst>
              <a:ext uri="{FF2B5EF4-FFF2-40B4-BE49-F238E27FC236}">
                <a16:creationId xmlns:a16="http://schemas.microsoft.com/office/drawing/2014/main" id="{AFB57164-D68F-BB42-A551-6D85C1D25B00}"/>
              </a:ext>
            </a:extLst>
          </p:cNvPr>
          <p:cNvSpPr>
            <a:spLocks noChangeShapeType="1"/>
          </p:cNvSpPr>
          <p:nvPr/>
        </p:nvSpPr>
        <p:spPr bwMode="auto">
          <a:xfrm>
            <a:off x="7315200" y="4037013"/>
            <a:ext cx="152400" cy="762000"/>
          </a:xfrm>
          <a:prstGeom prst="line">
            <a:avLst/>
          </a:prstGeom>
          <a:noFill/>
          <a:ln w="57150">
            <a:solidFill>
              <a:srgbClr val="990099"/>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7" name="Text Box 95">
            <a:extLst>
              <a:ext uri="{FF2B5EF4-FFF2-40B4-BE49-F238E27FC236}">
                <a16:creationId xmlns:a16="http://schemas.microsoft.com/office/drawing/2014/main" id="{10E4A2D8-9871-5F49-8A50-86415AA21C31}"/>
              </a:ext>
            </a:extLst>
          </p:cNvPr>
          <p:cNvSpPr txBox="1">
            <a:spLocks noChangeArrowheads="1"/>
          </p:cNvSpPr>
          <p:nvPr/>
        </p:nvSpPr>
        <p:spPr bwMode="auto">
          <a:xfrm>
            <a:off x="6530975" y="4891088"/>
            <a:ext cx="1881188" cy="523875"/>
          </a:xfrm>
          <a:prstGeom prst="rect">
            <a:avLst/>
          </a:prstGeom>
          <a:noFill/>
          <a:ln>
            <a:noFill/>
          </a:ln>
          <a:effectLst/>
          <a:extLst/>
        </p:spPr>
        <p:txBody>
          <a:bodyPr wrap="none">
            <a:spAutoFit/>
          </a:bodyPr>
          <a:lstStyle/>
          <a:p>
            <a:pPr eaLnBrk="1" fontAlgn="auto" hangingPunct="1">
              <a:spcBef>
                <a:spcPts val="0"/>
              </a:spcBef>
              <a:spcAft>
                <a:spcPts val="0"/>
              </a:spcAft>
              <a:defRPr/>
            </a:pPr>
            <a:r>
              <a:rPr lang="en-GB" sz="2800" dirty="0" err="1">
                <a:solidFill>
                  <a:srgbClr val="990099"/>
                </a:solidFill>
                <a:latin typeface="Arial"/>
                <a:ea typeface="+mn-ea"/>
                <a:cs typeface="Arial"/>
              </a:rPr>
              <a:t>Predizione</a:t>
            </a:r>
            <a:endParaRPr lang="en-GB" sz="2800" dirty="0">
              <a:latin typeface="Arial"/>
              <a:ea typeface="+mn-ea"/>
              <a:cs typeface="Arial"/>
            </a:endParaRPr>
          </a:p>
        </p:txBody>
      </p:sp>
      <p:sp>
        <p:nvSpPr>
          <p:cNvPr id="49248" name="Text Box 96">
            <a:extLst>
              <a:ext uri="{FF2B5EF4-FFF2-40B4-BE49-F238E27FC236}">
                <a16:creationId xmlns:a16="http://schemas.microsoft.com/office/drawing/2014/main" id="{AEE74883-FE71-C84E-8057-E9043C4A1531}"/>
              </a:ext>
            </a:extLst>
          </p:cNvPr>
          <p:cNvSpPr txBox="1">
            <a:spLocks noChangeArrowheads="1"/>
          </p:cNvSpPr>
          <p:nvPr/>
        </p:nvSpPr>
        <p:spPr bwMode="auto">
          <a:xfrm>
            <a:off x="685800" y="760413"/>
            <a:ext cx="3787775" cy="549275"/>
          </a:xfrm>
          <a:prstGeom prst="rect">
            <a:avLst/>
          </a:prstGeom>
          <a:noFill/>
          <a:ln>
            <a:noFill/>
          </a:ln>
          <a:effectLst/>
          <a:extLst/>
        </p:spPr>
        <p:txBody>
          <a:bodyPr>
            <a:spAutoFit/>
          </a:bodyPr>
          <a:lstStyle/>
          <a:p>
            <a:pPr algn="ctr" eaLnBrk="1" fontAlgn="auto" hangingPunct="1">
              <a:spcBef>
                <a:spcPct val="50000"/>
              </a:spcBef>
              <a:spcAft>
                <a:spcPts val="0"/>
              </a:spcAft>
              <a:defRPr/>
            </a:pPr>
            <a:r>
              <a:rPr lang="en-GB" sz="3000" b="1" i="1" dirty="0">
                <a:solidFill>
                  <a:srgbClr val="0000FF"/>
                </a:solidFill>
                <a:latin typeface="Arial"/>
                <a:ea typeface="+mn-ea"/>
                <a:cs typeface="Arial"/>
              </a:rPr>
              <a:t>Training</a:t>
            </a:r>
          </a:p>
        </p:txBody>
      </p:sp>
      <p:sp>
        <p:nvSpPr>
          <p:cNvPr id="49249" name="Text Box 97">
            <a:extLst>
              <a:ext uri="{FF2B5EF4-FFF2-40B4-BE49-F238E27FC236}">
                <a16:creationId xmlns:a16="http://schemas.microsoft.com/office/drawing/2014/main" id="{F77A4E06-F8BF-A043-B6BD-204A6D6AC924}"/>
              </a:ext>
            </a:extLst>
          </p:cNvPr>
          <p:cNvSpPr txBox="1">
            <a:spLocks noChangeArrowheads="1"/>
          </p:cNvSpPr>
          <p:nvPr/>
        </p:nvSpPr>
        <p:spPr bwMode="auto">
          <a:xfrm>
            <a:off x="5486400" y="769938"/>
            <a:ext cx="3657600" cy="549275"/>
          </a:xfrm>
          <a:prstGeom prst="rect">
            <a:avLst/>
          </a:prstGeom>
          <a:noFill/>
          <a:ln>
            <a:noFill/>
          </a:ln>
          <a:effectLst/>
          <a:extLst/>
        </p:spPr>
        <p:txBody>
          <a:bodyPr>
            <a:spAutoFit/>
          </a:bodyPr>
          <a:lstStyle/>
          <a:p>
            <a:pPr algn="ctr" eaLnBrk="1" fontAlgn="auto" hangingPunct="1">
              <a:spcBef>
                <a:spcPct val="50000"/>
              </a:spcBef>
              <a:spcAft>
                <a:spcPts val="0"/>
              </a:spcAft>
              <a:defRPr/>
            </a:pPr>
            <a:r>
              <a:rPr lang="en-GB" sz="3000" b="1" i="1" dirty="0" err="1">
                <a:solidFill>
                  <a:srgbClr val="800080"/>
                </a:solidFill>
                <a:latin typeface="Arial"/>
                <a:ea typeface="+mn-ea"/>
                <a:cs typeface="Arial"/>
              </a:rPr>
              <a:t>Predizione</a:t>
            </a:r>
            <a:endParaRPr lang="en-GB" sz="2800" dirty="0">
              <a:solidFill>
                <a:srgbClr val="800080"/>
              </a:solidFill>
              <a:latin typeface="Arial"/>
              <a:ea typeface="+mn-ea"/>
              <a:cs typeface="Arial"/>
            </a:endParaRPr>
          </a:p>
        </p:txBody>
      </p:sp>
      <p:sp>
        <p:nvSpPr>
          <p:cNvPr id="49199" name="Line 47">
            <a:extLst>
              <a:ext uri="{FF2B5EF4-FFF2-40B4-BE49-F238E27FC236}">
                <a16:creationId xmlns:a16="http://schemas.microsoft.com/office/drawing/2014/main" id="{33A672EA-5621-2740-994C-CB995E517DAE}"/>
              </a:ext>
            </a:extLst>
          </p:cNvPr>
          <p:cNvSpPr>
            <a:spLocks noChangeShapeType="1"/>
          </p:cNvSpPr>
          <p:nvPr/>
        </p:nvSpPr>
        <p:spPr bwMode="auto">
          <a:xfrm>
            <a:off x="3429000" y="2894013"/>
            <a:ext cx="685800" cy="228600"/>
          </a:xfrm>
          <a:prstGeom prst="line">
            <a:avLst/>
          </a:prstGeom>
          <a:noFill/>
          <a:ln w="57150">
            <a:solidFill>
              <a:srgbClr val="990099"/>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0" name="Line 48">
            <a:extLst>
              <a:ext uri="{FF2B5EF4-FFF2-40B4-BE49-F238E27FC236}">
                <a16:creationId xmlns:a16="http://schemas.microsoft.com/office/drawing/2014/main" id="{8679539E-DFC1-9F45-9A3D-CC19E9C54021}"/>
              </a:ext>
            </a:extLst>
          </p:cNvPr>
          <p:cNvSpPr>
            <a:spLocks noChangeShapeType="1"/>
          </p:cNvSpPr>
          <p:nvPr/>
        </p:nvSpPr>
        <p:spPr bwMode="auto">
          <a:xfrm flipV="1">
            <a:off x="3124200" y="3275013"/>
            <a:ext cx="990600" cy="152400"/>
          </a:xfrm>
          <a:prstGeom prst="line">
            <a:avLst/>
          </a:prstGeom>
          <a:noFill/>
          <a:ln w="57150">
            <a:solidFill>
              <a:srgbClr val="990099"/>
            </a:solidFill>
            <a:round/>
            <a:headEnd/>
            <a:tailEnd type="triangle" w="med" len="med"/>
          </a:ln>
          <a:effectLst/>
          <a:ex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2" name="Freccia circolare in su 1">
            <a:extLst>
              <a:ext uri="{FF2B5EF4-FFF2-40B4-BE49-F238E27FC236}">
                <a16:creationId xmlns:a16="http://schemas.microsoft.com/office/drawing/2014/main" id="{26216F98-F36B-EC4F-AF18-556E66D96B6F}"/>
              </a:ext>
            </a:extLst>
          </p:cNvPr>
          <p:cNvSpPr>
            <a:spLocks noChangeArrowheads="1"/>
          </p:cNvSpPr>
          <p:nvPr/>
        </p:nvSpPr>
        <p:spPr bwMode="auto">
          <a:xfrm rot="-1671648">
            <a:off x="2684463" y="3770313"/>
            <a:ext cx="788987" cy="449262"/>
          </a:xfrm>
          <a:prstGeom prst="curvedUpArrow">
            <a:avLst>
              <a:gd name="adj1" fmla="val 24993"/>
              <a:gd name="adj2" fmla="val 50002"/>
              <a:gd name="adj3" fmla="val 25000"/>
            </a:avLst>
          </a:prstGeom>
          <a:solidFill>
            <a:srgbClr val="3366FF"/>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66581" name="Rettangolo 2">
            <a:extLst>
              <a:ext uri="{FF2B5EF4-FFF2-40B4-BE49-F238E27FC236}">
                <a16:creationId xmlns:a16="http://schemas.microsoft.com/office/drawing/2014/main" id="{FB41CAB5-C2A5-F741-820D-17A54361EAC5}"/>
              </a:ext>
            </a:extLst>
          </p:cNvPr>
          <p:cNvSpPr>
            <a:spLocks noChangeArrowheads="1"/>
          </p:cNvSpPr>
          <p:nvPr/>
        </p:nvSpPr>
        <p:spPr bwMode="auto">
          <a:xfrm rot="-215313">
            <a:off x="2237885" y="4138620"/>
            <a:ext cx="3179209" cy="2492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GB" altLang="en-US" sz="1800" b="1" dirty="0" err="1">
                <a:solidFill>
                  <a:srgbClr val="0000FF"/>
                </a:solidFill>
                <a:latin typeface="Arial" panose="020B0604020202020204" pitchFamily="34" charset="0"/>
                <a:cs typeface="Arial" panose="020B0604020202020204" pitchFamily="34" charset="0"/>
              </a:rPr>
              <a:t>Backpropagation</a:t>
            </a:r>
            <a:endParaRPr lang="en-GB" altLang="en-US" sz="1800" b="1" dirty="0">
              <a:solidFill>
                <a:srgbClr val="0000FF"/>
              </a:solidFill>
              <a:latin typeface="Arial" panose="020B0604020202020204" pitchFamily="34" charset="0"/>
              <a:cs typeface="Arial" panose="020B0604020202020204" pitchFamily="34" charset="0"/>
            </a:endParaRPr>
          </a:p>
          <a:p>
            <a:pPr algn="just" eaLnBrk="1" hangingPunct="1">
              <a:spcBef>
                <a:spcPct val="0"/>
              </a:spcBef>
              <a:buFontTx/>
              <a:buNone/>
            </a:pPr>
            <a:r>
              <a:rPr lang="en-GB" altLang="en-US" sz="1800" dirty="0">
                <a:solidFill>
                  <a:srgbClr val="0000FF"/>
                </a:solidFill>
                <a:latin typeface="Arial" panose="020B0604020202020204" pitchFamily="34" charset="0"/>
                <a:cs typeface="Arial" panose="020B0604020202020204" pitchFamily="34" charset="0"/>
              </a:rPr>
              <a:t>Durante </a:t>
            </a:r>
            <a:r>
              <a:rPr lang="en-GB" altLang="en-US" sz="1800" dirty="0" err="1">
                <a:solidFill>
                  <a:srgbClr val="0000FF"/>
                </a:solidFill>
                <a:latin typeface="Arial" panose="020B0604020202020204" pitchFamily="34" charset="0"/>
                <a:cs typeface="Arial" panose="020B0604020202020204" pitchFamily="34" charset="0"/>
              </a:rPr>
              <a:t>il</a:t>
            </a:r>
            <a:r>
              <a:rPr lang="en-GB" altLang="en-US" sz="1800" dirty="0">
                <a:solidFill>
                  <a:srgbClr val="0000FF"/>
                </a:solidFill>
                <a:latin typeface="Arial" panose="020B0604020202020204" pitchFamily="34" charset="0"/>
                <a:cs typeface="Arial" panose="020B0604020202020204" pitchFamily="34" charset="0"/>
              </a:rPr>
              <a:t> </a:t>
            </a:r>
            <a:r>
              <a:rPr lang="en-GB" altLang="en-US" sz="2400" b="1" dirty="0">
                <a:solidFill>
                  <a:srgbClr val="0000FF"/>
                </a:solidFill>
                <a:latin typeface="Arial" panose="020B0604020202020204" pitchFamily="34" charset="0"/>
                <a:cs typeface="Arial" panose="020B0604020202020204" pitchFamily="34" charset="0"/>
              </a:rPr>
              <a:t>training </a:t>
            </a:r>
            <a:r>
              <a:rPr lang="en-GB" altLang="en-US" sz="2400" b="1" dirty="0" err="1">
                <a:solidFill>
                  <a:srgbClr val="0000FF"/>
                </a:solidFill>
                <a:latin typeface="Arial" panose="020B0604020202020204" pitchFamily="34" charset="0"/>
                <a:cs typeface="Arial" panose="020B0604020202020204" pitchFamily="34" charset="0"/>
              </a:rPr>
              <a:t>supervisionato</a:t>
            </a:r>
            <a:r>
              <a:rPr lang="en-GB" altLang="en-US" sz="2400" b="1" dirty="0">
                <a:solidFill>
                  <a:srgbClr val="0000FF"/>
                </a:solidFill>
                <a:latin typeface="Arial" panose="020B0604020202020204" pitchFamily="34" charset="0"/>
                <a:cs typeface="Arial" panose="020B0604020202020204" pitchFamily="34" charset="0"/>
              </a:rPr>
              <a:t> </a:t>
            </a:r>
          </a:p>
          <a:p>
            <a:pPr algn="just" eaLnBrk="1" hangingPunct="1">
              <a:spcBef>
                <a:spcPct val="0"/>
              </a:spcBef>
              <a:buFontTx/>
              <a:buNone/>
            </a:pPr>
            <a:r>
              <a:rPr lang="en-GB" altLang="en-US" sz="1800" dirty="0" err="1">
                <a:solidFill>
                  <a:srgbClr val="0000FF"/>
                </a:solidFill>
                <a:latin typeface="Arial" panose="020B0604020202020204" pitchFamily="34" charset="0"/>
                <a:cs typeface="Arial" panose="020B0604020202020204" pitchFamily="34" charset="0"/>
              </a:rPr>
              <a:t>l’architettura</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viene</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modificata</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tenendo</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conto</a:t>
            </a:r>
            <a:r>
              <a:rPr lang="en-GB" altLang="en-US" sz="1800" dirty="0">
                <a:solidFill>
                  <a:srgbClr val="0000FF"/>
                </a:solidFill>
                <a:latin typeface="Arial" panose="020B0604020202020204" pitchFamily="34" charset="0"/>
                <a:cs typeface="Arial" panose="020B0604020202020204" pitchFamily="34" charset="0"/>
              </a:rPr>
              <a:t> del mapping </a:t>
            </a:r>
            <a:r>
              <a:rPr lang="en-GB" altLang="en-US" sz="1800" dirty="0" err="1">
                <a:solidFill>
                  <a:srgbClr val="0000FF"/>
                </a:solidFill>
                <a:latin typeface="Arial" panose="020B0604020202020204" pitchFamily="34" charset="0"/>
                <a:cs typeface="Arial" panose="020B0604020202020204" pitchFamily="34" charset="0"/>
              </a:rPr>
              <a:t>noto</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fino</a:t>
            </a:r>
            <a:r>
              <a:rPr lang="en-GB" altLang="en-US" sz="1800" dirty="0">
                <a:solidFill>
                  <a:srgbClr val="0000FF"/>
                </a:solidFill>
                <a:latin typeface="Arial" panose="020B0604020202020204" pitchFamily="34" charset="0"/>
                <a:cs typeface="Arial" panose="020B0604020202020204" pitchFamily="34" charset="0"/>
              </a:rPr>
              <a:t> ad </a:t>
            </a:r>
            <a:r>
              <a:rPr lang="en-GB" altLang="en-US" sz="1800" dirty="0" err="1">
                <a:solidFill>
                  <a:srgbClr val="0000FF"/>
                </a:solidFill>
                <a:latin typeface="Arial" panose="020B0604020202020204" pitchFamily="34" charset="0"/>
                <a:cs typeface="Arial" panose="020B0604020202020204" pitchFamily="34" charset="0"/>
              </a:rPr>
              <a:t>ottimizzarla</a:t>
            </a:r>
            <a:r>
              <a:rPr lang="en-GB" altLang="en-US" sz="1800" dirty="0">
                <a:solidFill>
                  <a:srgbClr val="0000FF"/>
                </a:solidFill>
                <a:latin typeface="Arial" panose="020B0604020202020204" pitchFamily="34" charset="0"/>
                <a:cs typeface="Arial" panose="020B0604020202020204" pitchFamily="34" charset="0"/>
              </a:rPr>
              <a:t> per </a:t>
            </a:r>
            <a:r>
              <a:rPr lang="en-GB" altLang="en-US" sz="1800" dirty="0" err="1">
                <a:solidFill>
                  <a:srgbClr val="0000FF"/>
                </a:solidFill>
                <a:latin typeface="Arial" panose="020B0604020202020204" pitchFamily="34" charset="0"/>
                <a:cs typeface="Arial" panose="020B0604020202020204" pitchFamily="34" charset="0"/>
              </a:rPr>
              <a:t>minimizzare</a:t>
            </a:r>
            <a:r>
              <a:rPr lang="en-GB" altLang="en-US" sz="1800" dirty="0">
                <a:solidFill>
                  <a:srgbClr val="0000FF"/>
                </a:solidFill>
                <a:latin typeface="Arial" panose="020B0604020202020204" pitchFamily="34" charset="0"/>
                <a:cs typeface="Arial" panose="020B0604020202020204" pitchFamily="34" charset="0"/>
              </a:rPr>
              <a:t> </a:t>
            </a:r>
            <a:r>
              <a:rPr lang="en-GB" altLang="en-US" sz="1800" dirty="0" err="1">
                <a:solidFill>
                  <a:srgbClr val="0000FF"/>
                </a:solidFill>
                <a:latin typeface="Arial" panose="020B0604020202020204" pitchFamily="34" charset="0"/>
                <a:cs typeface="Arial" panose="020B0604020202020204" pitchFamily="34" charset="0"/>
              </a:rPr>
              <a:t>l’errore</a:t>
            </a:r>
            <a:r>
              <a:rPr lang="en-GB" altLang="en-US" sz="1800" dirty="0">
                <a:solidFill>
                  <a:srgbClr val="0000FF"/>
                </a:solidFill>
                <a:latin typeface="Arial" panose="020B0604020202020204" pitchFamily="34" charset="0"/>
                <a:cs typeface="Arial" panose="020B0604020202020204" pitchFamily="34" charset="0"/>
              </a:rPr>
              <a:t> di </a:t>
            </a:r>
            <a:r>
              <a:rPr lang="en-GB" altLang="en-US" sz="1800" dirty="0" err="1">
                <a:solidFill>
                  <a:srgbClr val="0000FF"/>
                </a:solidFill>
                <a:latin typeface="Arial" panose="020B0604020202020204" pitchFamily="34" charset="0"/>
                <a:cs typeface="Arial" panose="020B0604020202020204" pitchFamily="34" charset="0"/>
              </a:rPr>
              <a:t>classificazione</a:t>
            </a:r>
            <a:endParaRPr lang="en-GB" altLang="en-US" sz="1800" dirty="0">
              <a:solidFill>
                <a:srgbClr val="0000FF"/>
              </a:solidFill>
              <a:latin typeface="Arial" panose="020B0604020202020204" pitchFamily="34" charset="0"/>
              <a:cs typeface="Arial" panose="020B0604020202020204" pitchFamily="34" charset="0"/>
            </a:endParaRPr>
          </a:p>
        </p:txBody>
      </p:sp>
      <p:sp>
        <p:nvSpPr>
          <p:cNvPr id="66582" name="Rettangolo 11">
            <a:extLst>
              <a:ext uri="{FF2B5EF4-FFF2-40B4-BE49-F238E27FC236}">
                <a16:creationId xmlns:a16="http://schemas.microsoft.com/office/drawing/2014/main" id="{935BD4F9-795E-9C48-AE26-8EE8E9445036}"/>
              </a:ext>
            </a:extLst>
          </p:cNvPr>
          <p:cNvSpPr>
            <a:spLocks noChangeArrowheads="1"/>
          </p:cNvSpPr>
          <p:nvPr/>
        </p:nvSpPr>
        <p:spPr bwMode="auto">
          <a:xfrm>
            <a:off x="5475288" y="5688013"/>
            <a:ext cx="45720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l-GR" altLang="en-US" sz="1800">
                <a:solidFill>
                  <a:srgbClr val="FF0000"/>
                </a:solidFill>
                <a:latin typeface="Arial" panose="020B0604020202020204" pitchFamily="34" charset="0"/>
                <a:cs typeface="Arial" panose="020B0604020202020204" pitchFamily="34" charset="0"/>
              </a:rPr>
              <a:t>α</a:t>
            </a:r>
            <a:r>
              <a:rPr lang="it-IT" altLang="en-US" sz="1800">
                <a:solidFill>
                  <a:srgbClr val="FF0000"/>
                </a:solidFill>
                <a:latin typeface="Arial" panose="020B0604020202020204" pitchFamily="34" charset="0"/>
                <a:cs typeface="Arial" panose="020B0604020202020204" pitchFamily="34" charset="0"/>
              </a:rPr>
              <a:t> elica | Foglietto β | Piegamento β</a:t>
            </a:r>
          </a:p>
          <a:p>
            <a:pPr algn="just" eaLnBrk="1" hangingPunct="1">
              <a:spcBef>
                <a:spcPct val="0"/>
              </a:spcBef>
              <a:buFontTx/>
              <a:buNone/>
            </a:pPr>
            <a:r>
              <a:rPr lang="it-IT" altLang="en-US" sz="1800">
                <a:solidFill>
                  <a:srgbClr val="FF0000"/>
                </a:solidFill>
                <a:latin typeface="Arial" panose="020B0604020202020204" pitchFamily="34" charset="0"/>
                <a:cs typeface="Arial" panose="020B0604020202020204" pitchFamily="34" charset="0"/>
              </a:rPr>
              <a:t> </a:t>
            </a:r>
          </a:p>
        </p:txBody>
      </p:sp>
      <p:sp>
        <p:nvSpPr>
          <p:cNvPr id="102" name="Rettangolo 101">
            <a:extLst>
              <a:ext uri="{FF2B5EF4-FFF2-40B4-BE49-F238E27FC236}">
                <a16:creationId xmlns:a16="http://schemas.microsoft.com/office/drawing/2014/main" id="{47475DDC-5118-BD41-B7B3-32557479D1A9}"/>
              </a:ext>
            </a:extLst>
          </p:cNvPr>
          <p:cNvSpPr>
            <a:spLocks noChangeArrowheads="1"/>
          </p:cNvSpPr>
          <p:nvPr/>
        </p:nvSpPr>
        <p:spPr bwMode="auto">
          <a:xfrm>
            <a:off x="355889" y="4916488"/>
            <a:ext cx="1673225" cy="1276350"/>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86" name="Group 2">
            <a:extLst>
              <a:ext uri="{FF2B5EF4-FFF2-40B4-BE49-F238E27FC236}">
                <a16:creationId xmlns:a16="http://schemas.microsoft.com/office/drawing/2014/main" id="{7E706D58-AFA6-E547-82C1-2376D1263730}"/>
              </a:ext>
            </a:extLst>
          </p:cNvPr>
          <p:cNvGrpSpPr>
            <a:grpSpLocks/>
          </p:cNvGrpSpPr>
          <p:nvPr/>
        </p:nvGrpSpPr>
        <p:grpSpPr bwMode="auto">
          <a:xfrm>
            <a:off x="1206500" y="766763"/>
            <a:ext cx="7315200" cy="4554537"/>
            <a:chOff x="816" y="1056"/>
            <a:chExt cx="4608" cy="2869"/>
          </a:xfrm>
        </p:grpSpPr>
        <p:pic>
          <p:nvPicPr>
            <p:cNvPr id="68619" name="Picture 3">
              <a:extLst>
                <a:ext uri="{FF2B5EF4-FFF2-40B4-BE49-F238E27FC236}">
                  <a16:creationId xmlns:a16="http://schemas.microsoft.com/office/drawing/2014/main" id="{AF0345C0-4202-0049-B07E-F7942B125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 y="1056"/>
              <a:ext cx="4608" cy="2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8" name="Text Box 4">
              <a:extLst>
                <a:ext uri="{FF2B5EF4-FFF2-40B4-BE49-F238E27FC236}">
                  <a16:creationId xmlns:a16="http://schemas.microsoft.com/office/drawing/2014/main" id="{27E1E426-9C75-AD43-B343-A79097D22E8D}"/>
                </a:ext>
              </a:extLst>
            </p:cNvPr>
            <p:cNvSpPr txBox="1">
              <a:spLocks noChangeArrowheads="1"/>
            </p:cNvSpPr>
            <p:nvPr/>
          </p:nvSpPr>
          <p:spPr bwMode="auto">
            <a:xfrm>
              <a:off x="1238" y="1085"/>
              <a:ext cx="902" cy="233"/>
            </a:xfrm>
            <a:prstGeom prst="rect">
              <a:avLst/>
            </a:prstGeom>
            <a:noFill/>
            <a:ln>
              <a:noFill/>
            </a:ln>
            <a:effectLst/>
            <a:extLst/>
          </p:spPr>
          <p:txBody>
            <a:bodyPr wrap="none">
              <a:spAutoFit/>
            </a:bodyPr>
            <a:lstStyle/>
            <a:p>
              <a:pPr eaLnBrk="1" fontAlgn="auto" hangingPunct="1">
                <a:spcBef>
                  <a:spcPts val="0"/>
                </a:spcBef>
                <a:spcAft>
                  <a:spcPts val="0"/>
                </a:spcAft>
                <a:defRPr/>
              </a:pPr>
              <a:r>
                <a:rPr lang="en-GB" b="1" i="1">
                  <a:solidFill>
                    <a:srgbClr val="800080"/>
                  </a:solidFill>
                  <a:latin typeface="Arial"/>
                  <a:ea typeface="+mn-ea"/>
                  <a:cs typeface="Arial"/>
                </a:rPr>
                <a:t>Protein set </a:t>
              </a:r>
            </a:p>
          </p:txBody>
        </p:sp>
      </p:grpSp>
      <p:grpSp>
        <p:nvGrpSpPr>
          <p:cNvPr id="144389" name="Group 5">
            <a:extLst>
              <a:ext uri="{FF2B5EF4-FFF2-40B4-BE49-F238E27FC236}">
                <a16:creationId xmlns:a16="http://schemas.microsoft.com/office/drawing/2014/main" id="{9B21447A-0D81-404C-AAC1-19943E0CECBD}"/>
              </a:ext>
            </a:extLst>
          </p:cNvPr>
          <p:cNvGrpSpPr>
            <a:grpSpLocks/>
          </p:cNvGrpSpPr>
          <p:nvPr/>
        </p:nvGrpSpPr>
        <p:grpSpPr bwMode="auto">
          <a:xfrm>
            <a:off x="193675" y="204788"/>
            <a:ext cx="8767763" cy="5146675"/>
            <a:chOff x="168" y="749"/>
            <a:chExt cx="5523" cy="3242"/>
          </a:xfrm>
        </p:grpSpPr>
        <p:grpSp>
          <p:nvGrpSpPr>
            <p:cNvPr id="68614" name="Group 6">
              <a:extLst>
                <a:ext uri="{FF2B5EF4-FFF2-40B4-BE49-F238E27FC236}">
                  <a16:creationId xmlns:a16="http://schemas.microsoft.com/office/drawing/2014/main" id="{A28BC9B8-6B36-3642-959D-D2DF405921CF}"/>
                </a:ext>
              </a:extLst>
            </p:cNvPr>
            <p:cNvGrpSpPr>
              <a:grpSpLocks/>
            </p:cNvGrpSpPr>
            <p:nvPr/>
          </p:nvGrpSpPr>
          <p:grpSpPr bwMode="auto">
            <a:xfrm>
              <a:off x="168" y="1092"/>
              <a:ext cx="5523" cy="2899"/>
              <a:chOff x="168" y="1092"/>
              <a:chExt cx="5523" cy="2899"/>
            </a:xfrm>
          </p:grpSpPr>
          <p:pic>
            <p:nvPicPr>
              <p:cNvPr id="68616" name="Picture 7">
                <a:extLst>
                  <a:ext uri="{FF2B5EF4-FFF2-40B4-BE49-F238E27FC236}">
                    <a16:creationId xmlns:a16="http://schemas.microsoft.com/office/drawing/2014/main" id="{42204CC0-F799-814A-B3F1-242AF5100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1092"/>
                <a:ext cx="4656" cy="2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92" name="Text Box 8">
                <a:extLst>
                  <a:ext uri="{FF2B5EF4-FFF2-40B4-BE49-F238E27FC236}">
                    <a16:creationId xmlns:a16="http://schemas.microsoft.com/office/drawing/2014/main" id="{4232F63F-86F4-5948-8306-CB21EB0ED1A9}"/>
                  </a:ext>
                </a:extLst>
              </p:cNvPr>
              <p:cNvSpPr txBox="1">
                <a:spLocks noChangeArrowheads="1"/>
              </p:cNvSpPr>
              <p:nvPr/>
            </p:nvSpPr>
            <p:spPr bwMode="auto">
              <a:xfrm>
                <a:off x="168" y="1715"/>
                <a:ext cx="1297" cy="582"/>
              </a:xfrm>
              <a:prstGeom prst="rect">
                <a:avLst/>
              </a:prstGeom>
              <a:noFill/>
              <a:ln>
                <a:noFill/>
              </a:ln>
              <a:effectLst/>
              <a:extLst/>
            </p:spPr>
            <p:txBody>
              <a:bodyPr>
                <a:spAutoFit/>
              </a:bodyPr>
              <a:lstStyle/>
              <a:p>
                <a:pPr algn="ctr" eaLnBrk="1" fontAlgn="auto" hangingPunct="1">
                  <a:spcBef>
                    <a:spcPts val="0"/>
                  </a:spcBef>
                  <a:spcAft>
                    <a:spcPts val="0"/>
                  </a:spcAft>
                  <a:defRPr/>
                </a:pPr>
                <a:r>
                  <a:rPr lang="en-GB" b="1" i="1" dirty="0">
                    <a:solidFill>
                      <a:srgbClr val="000090"/>
                    </a:solidFill>
                    <a:latin typeface="Arial"/>
                    <a:ea typeface="+mn-ea"/>
                    <a:cs typeface="Arial"/>
                  </a:rPr>
                  <a:t>Training (or learning)</a:t>
                </a:r>
              </a:p>
              <a:p>
                <a:pPr algn="ctr" eaLnBrk="1" fontAlgn="auto" hangingPunct="1">
                  <a:spcBef>
                    <a:spcPts val="0"/>
                  </a:spcBef>
                  <a:spcAft>
                    <a:spcPts val="0"/>
                  </a:spcAft>
                  <a:defRPr/>
                </a:pPr>
                <a:r>
                  <a:rPr lang="en-GB" b="1" i="1" dirty="0">
                    <a:solidFill>
                      <a:srgbClr val="000090"/>
                    </a:solidFill>
                    <a:latin typeface="Arial"/>
                    <a:ea typeface="+mn-ea"/>
                    <a:cs typeface="Arial"/>
                  </a:rPr>
                  <a:t> set</a:t>
                </a:r>
              </a:p>
            </p:txBody>
          </p:sp>
          <p:sp>
            <p:nvSpPr>
              <p:cNvPr id="144393" name="Text Box 9">
                <a:extLst>
                  <a:ext uri="{FF2B5EF4-FFF2-40B4-BE49-F238E27FC236}">
                    <a16:creationId xmlns:a16="http://schemas.microsoft.com/office/drawing/2014/main" id="{869068E8-8C7F-4A4F-922B-40499FF2E39F}"/>
                  </a:ext>
                </a:extLst>
              </p:cNvPr>
              <p:cNvSpPr txBox="1">
                <a:spLocks noChangeArrowheads="1"/>
              </p:cNvSpPr>
              <p:nvPr/>
            </p:nvSpPr>
            <p:spPr bwMode="auto">
              <a:xfrm>
                <a:off x="4019" y="1469"/>
                <a:ext cx="1672" cy="407"/>
              </a:xfrm>
              <a:prstGeom prst="rect">
                <a:avLst/>
              </a:prstGeom>
              <a:noFill/>
              <a:ln>
                <a:noFill/>
              </a:ln>
              <a:effectLst/>
              <a:extLst/>
            </p:spPr>
            <p:txBody>
              <a:bodyPr wrap="none">
                <a:spAutoFit/>
              </a:bodyPr>
              <a:lstStyle/>
              <a:p>
                <a:pPr eaLnBrk="1" fontAlgn="auto" hangingPunct="1">
                  <a:spcBef>
                    <a:spcPts val="0"/>
                  </a:spcBef>
                  <a:spcAft>
                    <a:spcPts val="0"/>
                  </a:spcAft>
                  <a:defRPr/>
                </a:pPr>
                <a:r>
                  <a:rPr lang="en-GB" b="1" i="1" dirty="0">
                    <a:solidFill>
                      <a:srgbClr val="CC0000"/>
                    </a:solidFill>
                    <a:latin typeface="Arial"/>
                    <a:ea typeface="+mn-ea"/>
                    <a:cs typeface="Arial"/>
                  </a:rPr>
                  <a:t>Testing (or prediction) </a:t>
                </a:r>
              </a:p>
              <a:p>
                <a:pPr eaLnBrk="1" fontAlgn="auto" hangingPunct="1">
                  <a:spcBef>
                    <a:spcPts val="0"/>
                  </a:spcBef>
                  <a:spcAft>
                    <a:spcPts val="0"/>
                  </a:spcAft>
                  <a:defRPr/>
                </a:pPr>
                <a:r>
                  <a:rPr lang="en-GB" b="1" i="1" dirty="0">
                    <a:solidFill>
                      <a:srgbClr val="CC0000"/>
                    </a:solidFill>
                    <a:latin typeface="Arial"/>
                    <a:ea typeface="+mn-ea"/>
                    <a:cs typeface="Arial"/>
                  </a:rPr>
                  <a:t>set 1 </a:t>
                </a:r>
              </a:p>
            </p:txBody>
          </p:sp>
        </p:grpSp>
        <p:sp>
          <p:nvSpPr>
            <p:cNvPr id="144394" name="Text Box 10">
              <a:extLst>
                <a:ext uri="{FF2B5EF4-FFF2-40B4-BE49-F238E27FC236}">
                  <a16:creationId xmlns:a16="http://schemas.microsoft.com/office/drawing/2014/main" id="{281871CA-0E44-7D44-B84F-8704EFC74572}"/>
                </a:ext>
              </a:extLst>
            </p:cNvPr>
            <p:cNvSpPr txBox="1">
              <a:spLocks noChangeArrowheads="1"/>
            </p:cNvSpPr>
            <p:nvPr/>
          </p:nvSpPr>
          <p:spPr bwMode="auto">
            <a:xfrm>
              <a:off x="422" y="749"/>
              <a:ext cx="116" cy="233"/>
            </a:xfrm>
            <a:prstGeom prst="rect">
              <a:avLst/>
            </a:prstGeom>
            <a:noFill/>
            <a:ln>
              <a:noFill/>
            </a:ln>
            <a:effectLst>
              <a:outerShdw blurRad="63500" dist="29783" dir="1514402" algn="ctr" rotWithShape="0">
                <a:schemeClr val="bg2">
                  <a:alpha val="74998"/>
                </a:schemeClr>
              </a:outerShdw>
            </a:effectLst>
            <a:extLst/>
          </p:spPr>
          <p:txBody>
            <a:bodyPr wrap="none">
              <a:spAutoFit/>
            </a:bodyPr>
            <a:lstStyle/>
            <a:p>
              <a:pPr eaLnBrk="1" fontAlgn="auto" hangingPunct="1">
                <a:spcBef>
                  <a:spcPts val="0"/>
                </a:spcBef>
                <a:spcAft>
                  <a:spcPts val="0"/>
                </a:spcAft>
                <a:defRPr/>
              </a:pPr>
              <a:endParaRPr lang="en-GB" b="1">
                <a:solidFill>
                  <a:srgbClr val="CC0000"/>
                </a:solidFill>
                <a:latin typeface="Arial"/>
                <a:ea typeface="+mn-ea"/>
                <a:cs typeface="Arial"/>
              </a:endParaRPr>
            </a:p>
          </p:txBody>
        </p:sp>
      </p:grpSp>
      <p:sp>
        <p:nvSpPr>
          <p:cNvPr id="144395" name="Text Box 11">
            <a:extLst>
              <a:ext uri="{FF2B5EF4-FFF2-40B4-BE49-F238E27FC236}">
                <a16:creationId xmlns:a16="http://schemas.microsoft.com/office/drawing/2014/main" id="{9B91D5DA-51AB-5047-B597-DE924832EA53}"/>
              </a:ext>
            </a:extLst>
          </p:cNvPr>
          <p:cNvSpPr txBox="1">
            <a:spLocks noChangeArrowheads="1"/>
          </p:cNvSpPr>
          <p:nvPr/>
        </p:nvSpPr>
        <p:spPr bwMode="auto">
          <a:xfrm>
            <a:off x="901700" y="228600"/>
            <a:ext cx="7178675" cy="579438"/>
          </a:xfrm>
          <a:prstGeom prst="rect">
            <a:avLst/>
          </a:prstGeom>
          <a:noFill/>
          <a:ln>
            <a:noFill/>
          </a:ln>
          <a:effectLst>
            <a:outerShdw blurRad="63500" dist="38099" dir="2700000" algn="ctr" rotWithShape="0">
              <a:schemeClr val="bg2">
                <a:alpha val="74998"/>
              </a:schemeClr>
            </a:outerShdw>
          </a:effectLst>
          <a:extLst/>
        </p:spPr>
        <p:txBody>
          <a:bodyPr>
            <a:spAutoFit/>
          </a:bodyPr>
          <a:lstStyle/>
          <a:p>
            <a:pPr algn="ctr" eaLnBrk="1" fontAlgn="auto" hangingPunct="1">
              <a:spcBef>
                <a:spcPts val="0"/>
              </a:spcBef>
              <a:spcAft>
                <a:spcPts val="0"/>
              </a:spcAft>
              <a:defRPr/>
            </a:pPr>
            <a:endParaRPr lang="en-GB" sz="3200" b="1">
              <a:solidFill>
                <a:srgbClr val="CC0000"/>
              </a:solidFill>
              <a:latin typeface="Comic Sans MS" charset="0"/>
              <a:ea typeface="+mn-ea"/>
            </a:endParaRPr>
          </a:p>
        </p:txBody>
      </p:sp>
      <p:sp>
        <p:nvSpPr>
          <p:cNvPr id="144396" name="Text Box 12">
            <a:extLst>
              <a:ext uri="{FF2B5EF4-FFF2-40B4-BE49-F238E27FC236}">
                <a16:creationId xmlns:a16="http://schemas.microsoft.com/office/drawing/2014/main" id="{9543D9C4-504B-454A-883E-F5CFBBCA6084}"/>
              </a:ext>
            </a:extLst>
          </p:cNvPr>
          <p:cNvSpPr txBox="1">
            <a:spLocks noChangeArrowheads="1"/>
          </p:cNvSpPr>
          <p:nvPr/>
        </p:nvSpPr>
        <p:spPr bwMode="auto">
          <a:xfrm>
            <a:off x="592138" y="19050"/>
            <a:ext cx="7980362" cy="708025"/>
          </a:xfrm>
          <a:prstGeom prst="rect">
            <a:avLst/>
          </a:prstGeom>
          <a:noFill/>
          <a:ln>
            <a:noFill/>
          </a:ln>
          <a:effectLst/>
          <a:extLst/>
        </p:spPr>
        <p:txBody>
          <a:bodyPr>
            <a:spAutoFit/>
          </a:bodyPr>
          <a:lstStyle/>
          <a:p>
            <a:pPr algn="ctr" eaLnBrk="1" fontAlgn="auto" hangingPunct="1">
              <a:spcBef>
                <a:spcPts val="0"/>
              </a:spcBef>
              <a:spcAft>
                <a:spcPts val="0"/>
              </a:spcAft>
              <a:defRPr/>
            </a:pPr>
            <a:r>
              <a:rPr lang="en-GB" sz="4000" dirty="0">
                <a:solidFill>
                  <a:srgbClr val="CC0000"/>
                </a:solidFill>
                <a:latin typeface="Arial"/>
                <a:ea typeface="+mn-ea"/>
                <a:cs typeface="Arial"/>
              </a:rPr>
              <a:t>The cross validation procedure</a:t>
            </a:r>
            <a:endParaRPr lang="it-IT" sz="2000" dirty="0">
              <a:solidFill>
                <a:srgbClr val="CC0000"/>
              </a:solidFill>
              <a:latin typeface="Arial"/>
              <a:ea typeface="+mn-ea"/>
              <a:cs typeface="Arial"/>
            </a:endParaRPr>
          </a:p>
        </p:txBody>
      </p:sp>
      <p:sp>
        <p:nvSpPr>
          <p:cNvPr id="13" name="Text Box 44">
            <a:extLst>
              <a:ext uri="{FF2B5EF4-FFF2-40B4-BE49-F238E27FC236}">
                <a16:creationId xmlns:a16="http://schemas.microsoft.com/office/drawing/2014/main" id="{23B51F44-8C14-C144-BD19-DBE19A9B0F16}"/>
              </a:ext>
            </a:extLst>
          </p:cNvPr>
          <p:cNvSpPr txBox="1">
            <a:spLocks noChangeArrowheads="1"/>
          </p:cNvSpPr>
          <p:nvPr/>
        </p:nvSpPr>
        <p:spPr bwMode="auto">
          <a:xfrm>
            <a:off x="185738" y="4205288"/>
            <a:ext cx="8731250" cy="2678112"/>
          </a:xfrm>
          <a:prstGeom prst="rect">
            <a:avLst/>
          </a:prstGeom>
          <a:noFill/>
          <a:ln>
            <a:noFill/>
          </a:ln>
          <a:effectLst/>
          <a:extLst/>
        </p:spPr>
        <p:txBody>
          <a:bodyPr>
            <a:spAutoFit/>
          </a:bodyPr>
          <a:lstStyle/>
          <a:p>
            <a:pPr eaLnBrk="1" fontAlgn="auto" hangingPunct="1">
              <a:spcBef>
                <a:spcPts val="0"/>
              </a:spcBef>
              <a:spcAft>
                <a:spcPts val="0"/>
              </a:spcAft>
              <a:defRPr/>
            </a:pPr>
            <a:r>
              <a:rPr lang="en-GB" sz="2400" dirty="0">
                <a:latin typeface="Arial"/>
                <a:ea typeface="+mn-ea"/>
                <a:cs typeface="Arial"/>
              </a:rPr>
              <a:t>Il training </a:t>
            </a:r>
            <a:r>
              <a:rPr lang="en-GB" sz="2400" dirty="0" err="1">
                <a:latin typeface="Arial"/>
                <a:ea typeface="+mn-ea"/>
                <a:cs typeface="Arial"/>
              </a:rPr>
              <a:t>necessita</a:t>
            </a:r>
            <a:r>
              <a:rPr lang="en-GB" sz="2400" dirty="0">
                <a:latin typeface="Arial"/>
                <a:ea typeface="+mn-ea"/>
                <a:cs typeface="Arial"/>
              </a:rPr>
              <a:t> di </a:t>
            </a:r>
          </a:p>
          <a:p>
            <a:pPr marL="457200" indent="-457200" eaLnBrk="1" fontAlgn="auto" hangingPunct="1">
              <a:spcBef>
                <a:spcPts val="0"/>
              </a:spcBef>
              <a:spcAft>
                <a:spcPts val="0"/>
              </a:spcAft>
              <a:buFont typeface="Arial"/>
              <a:buChar char="•"/>
              <a:defRPr/>
            </a:pPr>
            <a:r>
              <a:rPr lang="en-GB" sz="2400" b="1" dirty="0">
                <a:solidFill>
                  <a:srgbClr val="000090"/>
                </a:solidFill>
                <a:latin typeface="Arial"/>
                <a:ea typeface="+mn-ea"/>
                <a:cs typeface="Arial"/>
              </a:rPr>
              <a:t>Training set: </a:t>
            </a:r>
            <a:r>
              <a:rPr lang="en-GB" sz="2400" b="1" dirty="0" err="1">
                <a:solidFill>
                  <a:srgbClr val="000090"/>
                </a:solidFill>
                <a:latin typeface="Arial"/>
                <a:ea typeface="+mn-ea"/>
                <a:cs typeface="Arial"/>
              </a:rPr>
              <a:t>insieme</a:t>
            </a:r>
            <a:r>
              <a:rPr lang="en-GB" sz="2400" b="1" dirty="0">
                <a:solidFill>
                  <a:srgbClr val="000090"/>
                </a:solidFill>
                <a:latin typeface="Arial"/>
                <a:ea typeface="+mn-ea"/>
                <a:cs typeface="Arial"/>
              </a:rPr>
              <a:t> di </a:t>
            </a:r>
            <a:r>
              <a:rPr lang="en-GB" sz="2400" b="1" dirty="0" err="1">
                <a:solidFill>
                  <a:srgbClr val="000090"/>
                </a:solidFill>
                <a:latin typeface="Arial"/>
                <a:ea typeface="+mn-ea"/>
                <a:cs typeface="Arial"/>
              </a:rPr>
              <a:t>dati</a:t>
            </a:r>
            <a:r>
              <a:rPr lang="en-GB" sz="2400" b="1" dirty="0">
                <a:solidFill>
                  <a:srgbClr val="000090"/>
                </a:solidFill>
                <a:latin typeface="Arial"/>
                <a:ea typeface="+mn-ea"/>
                <a:cs typeface="Arial"/>
              </a:rPr>
              <a:t> a mapping </a:t>
            </a:r>
            <a:r>
              <a:rPr lang="en-GB" sz="2400" b="1" dirty="0" err="1">
                <a:solidFill>
                  <a:srgbClr val="000090"/>
                </a:solidFill>
                <a:latin typeface="Arial"/>
                <a:ea typeface="+mn-ea"/>
                <a:cs typeface="Arial"/>
              </a:rPr>
              <a:t>noto</a:t>
            </a:r>
            <a:r>
              <a:rPr lang="en-GB" sz="2400" b="1" dirty="0">
                <a:solidFill>
                  <a:srgbClr val="000090"/>
                </a:solidFill>
                <a:latin typeface="Arial"/>
                <a:ea typeface="+mn-ea"/>
                <a:cs typeface="Arial"/>
              </a:rPr>
              <a:t> (</a:t>
            </a:r>
            <a:r>
              <a:rPr lang="en-GB" sz="2400" b="1" dirty="0" err="1">
                <a:solidFill>
                  <a:srgbClr val="000090"/>
                </a:solidFill>
                <a:latin typeface="Arial"/>
                <a:ea typeface="+mn-ea"/>
                <a:cs typeface="Arial"/>
              </a:rPr>
              <a:t>proteine</a:t>
            </a:r>
            <a:r>
              <a:rPr lang="en-GB" sz="2400" b="1" dirty="0">
                <a:solidFill>
                  <a:srgbClr val="000090"/>
                </a:solidFill>
                <a:latin typeface="Arial"/>
                <a:ea typeface="+mn-ea"/>
                <a:cs typeface="Arial"/>
              </a:rPr>
              <a:t> non </a:t>
            </a:r>
            <a:r>
              <a:rPr lang="en-GB" sz="2400" b="1" dirty="0" err="1">
                <a:solidFill>
                  <a:srgbClr val="000090"/>
                </a:solidFill>
                <a:latin typeface="Arial"/>
                <a:ea typeface="+mn-ea"/>
                <a:cs typeface="Arial"/>
              </a:rPr>
              <a:t>omologhe</a:t>
            </a:r>
            <a:r>
              <a:rPr lang="en-GB" sz="2400" b="1" dirty="0">
                <a:solidFill>
                  <a:srgbClr val="000090"/>
                </a:solidFill>
                <a:latin typeface="Arial"/>
                <a:ea typeface="+mn-ea"/>
                <a:cs typeface="Arial"/>
              </a:rPr>
              <a:t> a </a:t>
            </a:r>
            <a:r>
              <a:rPr lang="en-GB" sz="2400" b="1" dirty="0" err="1">
                <a:solidFill>
                  <a:srgbClr val="000090"/>
                </a:solidFill>
                <a:latin typeface="Arial"/>
                <a:ea typeface="+mn-ea"/>
                <a:cs typeface="Arial"/>
              </a:rPr>
              <a:t>struttura</a:t>
            </a:r>
            <a:r>
              <a:rPr lang="en-GB" sz="2400" b="1" dirty="0">
                <a:solidFill>
                  <a:srgbClr val="000090"/>
                </a:solidFill>
                <a:latin typeface="Arial"/>
                <a:ea typeface="+mn-ea"/>
                <a:cs typeface="Arial"/>
              </a:rPr>
              <a:t> nota)</a:t>
            </a:r>
          </a:p>
          <a:p>
            <a:pPr marL="457200" indent="-457200" eaLnBrk="1" fontAlgn="auto" hangingPunct="1">
              <a:spcBef>
                <a:spcPts val="0"/>
              </a:spcBef>
              <a:spcAft>
                <a:spcPts val="0"/>
              </a:spcAft>
              <a:buFont typeface="Arial"/>
              <a:buChar char="•"/>
              <a:defRPr/>
            </a:pPr>
            <a:r>
              <a:rPr lang="en-GB" sz="2400" b="1" dirty="0">
                <a:solidFill>
                  <a:srgbClr val="FF0000"/>
                </a:solidFill>
                <a:latin typeface="Arial"/>
                <a:ea typeface="+mn-ea"/>
                <a:cs typeface="Arial"/>
              </a:rPr>
              <a:t>Test set: </a:t>
            </a:r>
            <a:r>
              <a:rPr lang="en-GB" sz="2400" b="1" dirty="0" err="1">
                <a:solidFill>
                  <a:srgbClr val="FF0000"/>
                </a:solidFill>
                <a:latin typeface="Arial"/>
                <a:ea typeface="+mn-ea"/>
                <a:cs typeface="Arial"/>
              </a:rPr>
              <a:t>insieme</a:t>
            </a:r>
            <a:r>
              <a:rPr lang="en-GB" sz="2400" b="1" dirty="0">
                <a:solidFill>
                  <a:srgbClr val="FF0000"/>
                </a:solidFill>
                <a:latin typeface="Arial"/>
                <a:ea typeface="+mn-ea"/>
                <a:cs typeface="Arial"/>
              </a:rPr>
              <a:t> </a:t>
            </a:r>
            <a:r>
              <a:rPr lang="en-GB" sz="2400" b="1" dirty="0" err="1">
                <a:solidFill>
                  <a:srgbClr val="FF0000"/>
                </a:solidFill>
                <a:latin typeface="Arial"/>
                <a:ea typeface="+mn-ea"/>
                <a:cs typeface="Arial"/>
              </a:rPr>
              <a:t>disgiunto</a:t>
            </a:r>
            <a:r>
              <a:rPr lang="en-GB" sz="2400" b="1" dirty="0">
                <a:solidFill>
                  <a:srgbClr val="FF0000"/>
                </a:solidFill>
                <a:latin typeface="Arial"/>
                <a:ea typeface="+mn-ea"/>
                <a:cs typeface="Arial"/>
              </a:rPr>
              <a:t> da </a:t>
            </a:r>
            <a:r>
              <a:rPr lang="en-GB" sz="2400" b="1" dirty="0" err="1">
                <a:solidFill>
                  <a:srgbClr val="FF0000"/>
                </a:solidFill>
                <a:latin typeface="Arial"/>
                <a:ea typeface="+mn-ea"/>
                <a:cs typeface="Arial"/>
              </a:rPr>
              <a:t>usare</a:t>
            </a:r>
            <a:r>
              <a:rPr lang="en-GB" sz="2400" b="1" dirty="0">
                <a:solidFill>
                  <a:srgbClr val="FF0000"/>
                </a:solidFill>
                <a:latin typeface="Arial"/>
                <a:ea typeface="+mn-ea"/>
                <a:cs typeface="Arial"/>
              </a:rPr>
              <a:t> come </a:t>
            </a:r>
            <a:r>
              <a:rPr lang="en-GB" sz="2400" b="1" dirty="0" err="1">
                <a:solidFill>
                  <a:srgbClr val="FF0000"/>
                </a:solidFill>
                <a:latin typeface="Arial"/>
                <a:ea typeface="+mn-ea"/>
                <a:cs typeface="Arial"/>
              </a:rPr>
              <a:t>verifica</a:t>
            </a:r>
            <a:r>
              <a:rPr lang="en-GB" sz="2400" b="1" dirty="0">
                <a:solidFill>
                  <a:srgbClr val="FF0000"/>
                </a:solidFill>
                <a:latin typeface="Arial"/>
                <a:ea typeface="+mn-ea"/>
                <a:cs typeface="Arial"/>
              </a:rPr>
              <a:t> </a:t>
            </a:r>
            <a:r>
              <a:rPr lang="en-GB" sz="2400" b="1" dirty="0" err="1">
                <a:solidFill>
                  <a:srgbClr val="FF0000"/>
                </a:solidFill>
                <a:latin typeface="Arial"/>
                <a:ea typeface="+mn-ea"/>
                <a:cs typeface="Arial"/>
              </a:rPr>
              <a:t>delle</a:t>
            </a:r>
            <a:r>
              <a:rPr lang="en-GB" sz="2400" b="1" dirty="0">
                <a:solidFill>
                  <a:srgbClr val="FF0000"/>
                </a:solidFill>
                <a:latin typeface="Arial"/>
                <a:ea typeface="+mn-ea"/>
                <a:cs typeface="Arial"/>
              </a:rPr>
              <a:t> </a:t>
            </a:r>
            <a:r>
              <a:rPr lang="en-GB" sz="2400" b="1" dirty="0" err="1">
                <a:solidFill>
                  <a:srgbClr val="FF0000"/>
                </a:solidFill>
                <a:latin typeface="Arial"/>
                <a:ea typeface="+mn-ea"/>
                <a:cs typeface="Arial"/>
              </a:rPr>
              <a:t>prestazioni</a:t>
            </a:r>
            <a:r>
              <a:rPr lang="en-GB" sz="2400" b="1" dirty="0">
                <a:solidFill>
                  <a:srgbClr val="FF0000"/>
                </a:solidFill>
                <a:latin typeface="Arial"/>
                <a:ea typeface="+mn-ea"/>
                <a:cs typeface="Arial"/>
              </a:rPr>
              <a:t>.</a:t>
            </a:r>
          </a:p>
          <a:p>
            <a:pPr marL="457200" indent="-457200" eaLnBrk="1" fontAlgn="auto" hangingPunct="1">
              <a:spcBef>
                <a:spcPts val="0"/>
              </a:spcBef>
              <a:spcAft>
                <a:spcPts val="0"/>
              </a:spcAft>
              <a:buFont typeface="Arial"/>
              <a:buChar char="•"/>
              <a:defRPr/>
            </a:pPr>
            <a:r>
              <a:rPr lang="en-GB" sz="2400" b="1" i="1" dirty="0">
                <a:latin typeface="Arial"/>
                <a:ea typeface="+mn-ea"/>
                <a:cs typeface="Arial"/>
              </a:rPr>
              <a:t>Le </a:t>
            </a:r>
            <a:r>
              <a:rPr lang="en-GB" sz="2400" b="1" i="1" dirty="0" err="1">
                <a:latin typeface="Arial"/>
                <a:ea typeface="+mn-ea"/>
                <a:cs typeface="Arial"/>
              </a:rPr>
              <a:t>regole</a:t>
            </a:r>
            <a:r>
              <a:rPr lang="en-GB" sz="2400" b="1" i="1" dirty="0">
                <a:latin typeface="Arial"/>
                <a:ea typeface="+mn-ea"/>
                <a:cs typeface="Arial"/>
              </a:rPr>
              <a:t> </a:t>
            </a:r>
            <a:r>
              <a:rPr lang="en-GB" sz="2400" b="1" i="1" dirty="0" err="1">
                <a:latin typeface="Arial"/>
                <a:ea typeface="+mn-ea"/>
                <a:cs typeface="Arial"/>
              </a:rPr>
              <a:t>funzionano</a:t>
            </a:r>
            <a:r>
              <a:rPr lang="en-GB" sz="2400" b="1" i="1" dirty="0">
                <a:latin typeface="Arial"/>
                <a:ea typeface="+mn-ea"/>
                <a:cs typeface="Arial"/>
              </a:rPr>
              <a:t>? </a:t>
            </a:r>
            <a:r>
              <a:rPr lang="en-GB" sz="2400" b="1" i="1" dirty="0" err="1">
                <a:latin typeface="Arial"/>
                <a:ea typeface="+mn-ea"/>
                <a:cs typeface="Arial"/>
              </a:rPr>
              <a:t>Sono</a:t>
            </a:r>
            <a:r>
              <a:rPr lang="en-GB" sz="2400" b="1" i="1" dirty="0">
                <a:latin typeface="Arial"/>
                <a:ea typeface="+mn-ea"/>
                <a:cs typeface="Arial"/>
              </a:rPr>
              <a:t> </a:t>
            </a:r>
            <a:r>
              <a:rPr lang="en-GB" sz="2400" b="1" i="1" dirty="0" err="1">
                <a:latin typeface="Arial"/>
                <a:ea typeface="+mn-ea"/>
                <a:cs typeface="Arial"/>
              </a:rPr>
              <a:t>abbastanza</a:t>
            </a:r>
            <a:r>
              <a:rPr lang="en-GB" sz="2400" b="1" i="1" dirty="0">
                <a:latin typeface="Arial"/>
                <a:ea typeface="+mn-ea"/>
                <a:cs typeface="Arial"/>
              </a:rPr>
              <a:t> </a:t>
            </a:r>
            <a:r>
              <a:rPr lang="en-GB" sz="2400" b="1" i="1" dirty="0" err="1">
                <a:latin typeface="Arial"/>
                <a:ea typeface="+mn-ea"/>
                <a:cs typeface="Arial"/>
              </a:rPr>
              <a:t>generali</a:t>
            </a:r>
            <a:r>
              <a:rPr lang="en-GB" sz="2400" b="1" i="1" dirty="0">
                <a:latin typeface="Arial"/>
                <a:ea typeface="+mn-ea"/>
                <a:cs typeface="Arial"/>
              </a:rPr>
              <a:t>? Overtraining?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44386"/>
                                        </p:tgtEl>
                                        <p:attrNameLst>
                                          <p:attrName>style.visibility</p:attrName>
                                        </p:attrNameLst>
                                      </p:cBhvr>
                                      <p:to>
                                        <p:strVal val="visible"/>
                                      </p:to>
                                    </p:set>
                                    <p:anim calcmode="lin" valueType="num">
                                      <p:cBhvr>
                                        <p:cTn id="7" dur="500" fill="hold"/>
                                        <p:tgtEl>
                                          <p:spTgt spid="144386"/>
                                        </p:tgtEl>
                                        <p:attrNameLst>
                                          <p:attrName>ppt_w</p:attrName>
                                        </p:attrNameLst>
                                      </p:cBhvr>
                                      <p:tavLst>
                                        <p:tav tm="0">
                                          <p:val>
                                            <p:fltVal val="0"/>
                                          </p:val>
                                        </p:tav>
                                        <p:tav tm="100000">
                                          <p:val>
                                            <p:strVal val="#ppt_w"/>
                                          </p:val>
                                        </p:tav>
                                      </p:tavLst>
                                    </p:anim>
                                    <p:anim calcmode="lin" valueType="num">
                                      <p:cBhvr>
                                        <p:cTn id="8" dur="500" fill="hold"/>
                                        <p:tgtEl>
                                          <p:spTgt spid="144386"/>
                                        </p:tgtEl>
                                        <p:attrNameLst>
                                          <p:attrName>ppt_h</p:attrName>
                                        </p:attrNameLst>
                                      </p:cBhvr>
                                      <p:tavLst>
                                        <p:tav tm="0">
                                          <p:val>
                                            <p:fltVal val="0"/>
                                          </p:val>
                                        </p:tav>
                                        <p:tav tm="100000">
                                          <p:val>
                                            <p:strVal val="#ppt_h"/>
                                          </p:val>
                                        </p:tav>
                                      </p:tavLst>
                                    </p:anim>
                                    <p:anim calcmode="lin" valueType="num">
                                      <p:cBhvr>
                                        <p:cTn id="9" dur="500" fill="hold"/>
                                        <p:tgtEl>
                                          <p:spTgt spid="144386"/>
                                        </p:tgtEl>
                                        <p:attrNameLst>
                                          <p:attrName>ppt_x</p:attrName>
                                        </p:attrNameLst>
                                      </p:cBhvr>
                                      <p:tavLst>
                                        <p:tav tm="0">
                                          <p:val>
                                            <p:fltVal val="0.5"/>
                                          </p:val>
                                        </p:tav>
                                        <p:tav tm="100000">
                                          <p:val>
                                            <p:strVal val="#ppt_x"/>
                                          </p:val>
                                        </p:tav>
                                      </p:tavLst>
                                    </p:anim>
                                    <p:anim calcmode="lin" valueType="num">
                                      <p:cBhvr>
                                        <p:cTn id="10" dur="500" fill="hold"/>
                                        <p:tgtEl>
                                          <p:spTgt spid="14438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44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E4F0419D-A5A7-0244-8ED4-7A8B8BD4D385}"/>
              </a:ext>
            </a:extLst>
          </p:cNvPr>
          <p:cNvSpPr>
            <a:spLocks noChangeArrowheads="1"/>
          </p:cNvSpPr>
          <p:nvPr/>
        </p:nvSpPr>
        <p:spPr bwMode="auto">
          <a:xfrm>
            <a:off x="228600" y="1568450"/>
            <a:ext cx="8612188"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GB" altLang="en-US" sz="2800">
                <a:latin typeface="Arial" panose="020B0604020202020204" pitchFamily="34" charset="0"/>
                <a:cs typeface="Arial" panose="020B0604020202020204" pitchFamily="34" charset="0"/>
              </a:rPr>
              <a:t>Le proprietà del residuo </a:t>
            </a:r>
            <a:r>
              <a:rPr lang="en-GB" altLang="en-US" sz="2800" b="1" i="1">
                <a:solidFill>
                  <a:srgbClr val="990000"/>
                </a:solidFill>
                <a:latin typeface="Arial" panose="020B0604020202020204" pitchFamily="34" charset="0"/>
                <a:cs typeface="Arial" panose="020B0604020202020204" pitchFamily="34" charset="0"/>
              </a:rPr>
              <a:t>R</a:t>
            </a:r>
            <a:r>
              <a:rPr lang="en-GB" altLang="en-US" sz="2800" i="1">
                <a:latin typeface="Arial" panose="020B0604020202020204" pitchFamily="34" charset="0"/>
                <a:cs typeface="Arial" panose="020B0604020202020204" pitchFamily="34" charset="0"/>
              </a:rPr>
              <a:t> </a:t>
            </a:r>
            <a:r>
              <a:rPr lang="en-GB" altLang="en-US" sz="2800">
                <a:latin typeface="Arial" panose="020B0604020202020204" pitchFamily="34" charset="0"/>
                <a:cs typeface="Arial" panose="020B0604020202020204" pitchFamily="34" charset="0"/>
              </a:rPr>
              <a:t>dipendono sia dalle interazioni locali (finestra </a:t>
            </a:r>
            <a:r>
              <a:rPr lang="en-GB" altLang="en-US" sz="2800" b="1" i="1">
                <a:solidFill>
                  <a:schemeClr val="accent2"/>
                </a:solidFill>
                <a:latin typeface="Arial" panose="020B0604020202020204" pitchFamily="34" charset="0"/>
                <a:cs typeface="Arial" panose="020B0604020202020204" pitchFamily="34" charset="0"/>
              </a:rPr>
              <a:t>W</a:t>
            </a:r>
            <a:r>
              <a:rPr lang="en-GB" altLang="en-US" sz="2800">
                <a:latin typeface="Arial" panose="020B0604020202020204" pitchFamily="34" charset="0"/>
                <a:cs typeface="Arial" panose="020B0604020202020204" pitchFamily="34" charset="0"/>
              </a:rPr>
              <a:t>)</a:t>
            </a:r>
            <a:r>
              <a:rPr lang="en-GB" altLang="en-US" sz="2800" b="1" i="1">
                <a:solidFill>
                  <a:schemeClr val="accent2"/>
                </a:solidFill>
                <a:latin typeface="Arial" panose="020B0604020202020204" pitchFamily="34" charset="0"/>
                <a:cs typeface="Arial" panose="020B0604020202020204" pitchFamily="34" charset="0"/>
              </a:rPr>
              <a:t> </a:t>
            </a:r>
            <a:r>
              <a:rPr lang="en-GB" altLang="en-US" sz="2800">
                <a:latin typeface="Arial" panose="020B0604020202020204" pitchFamily="34" charset="0"/>
                <a:cs typeface="Arial" panose="020B0604020202020204" pitchFamily="34" charset="0"/>
              </a:rPr>
              <a:t>sia da quelle non locali (contesto </a:t>
            </a:r>
            <a:r>
              <a:rPr lang="en-GB" altLang="en-US" sz="2800" b="1" i="1">
                <a:solidFill>
                  <a:srgbClr val="4D4D4D"/>
                </a:solidFill>
                <a:latin typeface="Arial" panose="020B0604020202020204" pitchFamily="34" charset="0"/>
                <a:cs typeface="Arial" panose="020B0604020202020204" pitchFamily="34" charset="0"/>
              </a:rPr>
              <a:t>C</a:t>
            </a:r>
            <a:r>
              <a:rPr lang="en-GB" altLang="en-US" sz="2800">
                <a:latin typeface="Arial" panose="020B0604020202020204" pitchFamily="34" charset="0"/>
                <a:cs typeface="Arial" panose="020B0604020202020204" pitchFamily="34" charset="0"/>
              </a:rPr>
              <a:t>)</a:t>
            </a:r>
            <a:r>
              <a:rPr lang="en-GB" altLang="en-US" sz="2800" b="1" i="1">
                <a:solidFill>
                  <a:srgbClr val="4D4D4D"/>
                </a:solidFill>
                <a:latin typeface="Arial" panose="020B0604020202020204" pitchFamily="34" charset="0"/>
                <a:cs typeface="Arial" panose="020B0604020202020204" pitchFamily="34" charset="0"/>
              </a:rPr>
              <a:t> </a:t>
            </a:r>
            <a:endParaRPr lang="en-GB" altLang="en-US" sz="2800" b="1" i="1">
              <a:latin typeface="Arial" panose="020B0604020202020204" pitchFamily="34" charset="0"/>
              <a:cs typeface="Arial" panose="020B0604020202020204" pitchFamily="34" charset="0"/>
            </a:endParaRPr>
          </a:p>
        </p:txBody>
      </p:sp>
      <p:grpSp>
        <p:nvGrpSpPr>
          <p:cNvPr id="67586" name="Group 3">
            <a:extLst>
              <a:ext uri="{FF2B5EF4-FFF2-40B4-BE49-F238E27FC236}">
                <a16:creationId xmlns:a16="http://schemas.microsoft.com/office/drawing/2014/main" id="{02CCE0C8-DB14-7B49-B807-6FB7D2523EAE}"/>
              </a:ext>
            </a:extLst>
          </p:cNvPr>
          <p:cNvGrpSpPr>
            <a:grpSpLocks/>
          </p:cNvGrpSpPr>
          <p:nvPr/>
        </p:nvGrpSpPr>
        <p:grpSpPr bwMode="auto">
          <a:xfrm>
            <a:off x="1317625" y="3379788"/>
            <a:ext cx="6462713" cy="3436937"/>
            <a:chOff x="984" y="860"/>
            <a:chExt cx="4071" cy="2165"/>
          </a:xfrm>
        </p:grpSpPr>
        <p:sp>
          <p:nvSpPr>
            <p:cNvPr id="142340" name="Rectangle 4">
              <a:extLst>
                <a:ext uri="{FF2B5EF4-FFF2-40B4-BE49-F238E27FC236}">
                  <a16:creationId xmlns:a16="http://schemas.microsoft.com/office/drawing/2014/main" id="{78E6788A-D9B2-3A46-9DF4-94212F73B30B}"/>
                </a:ext>
              </a:extLst>
            </p:cNvPr>
            <p:cNvSpPr>
              <a:spLocks noChangeArrowheads="1"/>
            </p:cNvSpPr>
            <p:nvPr/>
          </p:nvSpPr>
          <p:spPr bwMode="auto">
            <a:xfrm>
              <a:off x="3940" y="860"/>
              <a:ext cx="1115" cy="327"/>
            </a:xfrm>
            <a:prstGeom prst="rect">
              <a:avLst/>
            </a:prstGeom>
            <a:noFill/>
            <a:ln>
              <a:noFill/>
            </a:ln>
            <a:effectLst/>
            <a:extLst/>
          </p:spPr>
          <p:txBody>
            <a:bodyPr wrap="none" lIns="92075" tIns="46038" rIns="92075" bIns="46038">
              <a:spAutoFit/>
            </a:bodyPr>
            <a:lstStyle/>
            <a:p>
              <a:pPr eaLnBrk="1" fontAlgn="auto" hangingPunct="1">
                <a:spcBef>
                  <a:spcPts val="0"/>
                </a:spcBef>
                <a:spcAft>
                  <a:spcPts val="0"/>
                </a:spcAft>
                <a:defRPr/>
              </a:pPr>
              <a:r>
                <a:rPr lang="en-GB">
                  <a:latin typeface="+mn-lt"/>
                  <a:ea typeface="+mn-ea"/>
                </a:rPr>
                <a:t>Contesto</a:t>
              </a:r>
              <a:r>
                <a:rPr lang="en-GB" sz="2800">
                  <a:latin typeface="+mn-lt"/>
                  <a:ea typeface="+mn-ea"/>
                </a:rPr>
                <a:t>   </a:t>
              </a:r>
              <a:r>
                <a:rPr lang="en-GB" sz="2800" b="1" i="1">
                  <a:solidFill>
                    <a:srgbClr val="4D4D4D"/>
                  </a:solidFill>
                  <a:latin typeface="+mn-lt"/>
                  <a:ea typeface="+mn-ea"/>
                </a:rPr>
                <a:t>C</a:t>
              </a:r>
            </a:p>
          </p:txBody>
        </p:sp>
        <p:grpSp>
          <p:nvGrpSpPr>
            <p:cNvPr id="67589" name="Group 5">
              <a:extLst>
                <a:ext uri="{FF2B5EF4-FFF2-40B4-BE49-F238E27FC236}">
                  <a16:creationId xmlns:a16="http://schemas.microsoft.com/office/drawing/2014/main" id="{169F393F-610D-BB40-8490-B616F944703E}"/>
                </a:ext>
              </a:extLst>
            </p:cNvPr>
            <p:cNvGrpSpPr>
              <a:grpSpLocks/>
            </p:cNvGrpSpPr>
            <p:nvPr/>
          </p:nvGrpSpPr>
          <p:grpSpPr bwMode="auto">
            <a:xfrm>
              <a:off x="984" y="1064"/>
              <a:ext cx="4026" cy="1961"/>
              <a:chOff x="984" y="1064"/>
              <a:chExt cx="4026" cy="1961"/>
            </a:xfrm>
          </p:grpSpPr>
          <p:grpSp>
            <p:nvGrpSpPr>
              <p:cNvPr id="67590" name="Group 6">
                <a:extLst>
                  <a:ext uri="{FF2B5EF4-FFF2-40B4-BE49-F238E27FC236}">
                    <a16:creationId xmlns:a16="http://schemas.microsoft.com/office/drawing/2014/main" id="{F12B457A-734A-D74D-9A43-49CF0CD1CB30}"/>
                  </a:ext>
                </a:extLst>
              </p:cNvPr>
              <p:cNvGrpSpPr>
                <a:grpSpLocks/>
              </p:cNvGrpSpPr>
              <p:nvPr/>
            </p:nvGrpSpPr>
            <p:grpSpPr bwMode="auto">
              <a:xfrm>
                <a:off x="1820" y="1956"/>
                <a:ext cx="1256" cy="760"/>
                <a:chOff x="1820" y="1956"/>
                <a:chExt cx="1256" cy="760"/>
              </a:xfrm>
            </p:grpSpPr>
            <p:sp>
              <p:nvSpPr>
                <p:cNvPr id="142343" name="Line 7">
                  <a:extLst>
                    <a:ext uri="{FF2B5EF4-FFF2-40B4-BE49-F238E27FC236}">
                      <a16:creationId xmlns:a16="http://schemas.microsoft.com/office/drawing/2014/main" id="{9B73C979-814B-1D4A-B4A9-C37DC889EE2F}"/>
                    </a:ext>
                  </a:extLst>
                </p:cNvPr>
                <p:cNvSpPr>
                  <a:spLocks noChangeShapeType="1"/>
                </p:cNvSpPr>
                <p:nvPr/>
              </p:nvSpPr>
              <p:spPr bwMode="auto">
                <a:xfrm flipH="1">
                  <a:off x="2144" y="2016"/>
                  <a:ext cx="468" cy="33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4" name="Line 8">
                  <a:extLst>
                    <a:ext uri="{FF2B5EF4-FFF2-40B4-BE49-F238E27FC236}">
                      <a16:creationId xmlns:a16="http://schemas.microsoft.com/office/drawing/2014/main" id="{89E95483-D3E3-7644-B422-6DFE34C1D4DA}"/>
                    </a:ext>
                  </a:extLst>
                </p:cNvPr>
                <p:cNvSpPr>
                  <a:spLocks noChangeShapeType="1"/>
                </p:cNvSpPr>
                <p:nvPr/>
              </p:nvSpPr>
              <p:spPr bwMode="auto">
                <a:xfrm flipH="1">
                  <a:off x="2144" y="2024"/>
                  <a:ext cx="93" cy="33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5" name="Line 9">
                  <a:extLst>
                    <a:ext uri="{FF2B5EF4-FFF2-40B4-BE49-F238E27FC236}">
                      <a16:creationId xmlns:a16="http://schemas.microsoft.com/office/drawing/2014/main" id="{A86CCB89-90DE-4E48-B327-6279A6FA2299}"/>
                    </a:ext>
                  </a:extLst>
                </p:cNvPr>
                <p:cNvSpPr>
                  <a:spLocks noChangeShapeType="1"/>
                </p:cNvSpPr>
                <p:nvPr/>
              </p:nvSpPr>
              <p:spPr bwMode="auto">
                <a:xfrm>
                  <a:off x="2612" y="2024"/>
                  <a:ext cx="93" cy="34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6" name="Line 10">
                  <a:extLst>
                    <a:ext uri="{FF2B5EF4-FFF2-40B4-BE49-F238E27FC236}">
                      <a16:creationId xmlns:a16="http://schemas.microsoft.com/office/drawing/2014/main" id="{102DF3BC-B805-D549-AC64-5F8EACA812E4}"/>
                    </a:ext>
                  </a:extLst>
                </p:cNvPr>
                <p:cNvSpPr>
                  <a:spLocks noChangeShapeType="1"/>
                </p:cNvSpPr>
                <p:nvPr/>
              </p:nvSpPr>
              <p:spPr bwMode="auto">
                <a:xfrm flipH="1">
                  <a:off x="2144" y="2016"/>
                  <a:ext cx="281" cy="33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7" name="Line 11">
                  <a:extLst>
                    <a:ext uri="{FF2B5EF4-FFF2-40B4-BE49-F238E27FC236}">
                      <a16:creationId xmlns:a16="http://schemas.microsoft.com/office/drawing/2014/main" id="{79538A0C-6A4D-D44C-BD6D-DD9DC146E444}"/>
                    </a:ext>
                  </a:extLst>
                </p:cNvPr>
                <p:cNvSpPr>
                  <a:spLocks noChangeShapeType="1"/>
                </p:cNvSpPr>
                <p:nvPr/>
              </p:nvSpPr>
              <p:spPr bwMode="auto">
                <a:xfrm>
                  <a:off x="2432" y="2008"/>
                  <a:ext cx="266" cy="34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8" name="Line 12">
                  <a:extLst>
                    <a:ext uri="{FF2B5EF4-FFF2-40B4-BE49-F238E27FC236}">
                      <a16:creationId xmlns:a16="http://schemas.microsoft.com/office/drawing/2014/main" id="{C8435CCA-72DD-0F47-8669-AFD1782E5DC9}"/>
                    </a:ext>
                  </a:extLst>
                </p:cNvPr>
                <p:cNvSpPr>
                  <a:spLocks noChangeShapeType="1"/>
                </p:cNvSpPr>
                <p:nvPr/>
              </p:nvSpPr>
              <p:spPr bwMode="auto">
                <a:xfrm>
                  <a:off x="2245" y="2016"/>
                  <a:ext cx="460" cy="33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9" name="Line 13">
                  <a:extLst>
                    <a:ext uri="{FF2B5EF4-FFF2-40B4-BE49-F238E27FC236}">
                      <a16:creationId xmlns:a16="http://schemas.microsoft.com/office/drawing/2014/main" id="{0814BB5D-1E67-EF4F-B469-F15A30A8CA92}"/>
                    </a:ext>
                  </a:extLst>
                </p:cNvPr>
                <p:cNvSpPr>
                  <a:spLocks noChangeShapeType="1"/>
                </p:cNvSpPr>
                <p:nvPr/>
              </p:nvSpPr>
              <p:spPr bwMode="auto">
                <a:xfrm>
                  <a:off x="1886" y="2024"/>
                  <a:ext cx="281" cy="33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0" name="Line 14">
                  <a:extLst>
                    <a:ext uri="{FF2B5EF4-FFF2-40B4-BE49-F238E27FC236}">
                      <a16:creationId xmlns:a16="http://schemas.microsoft.com/office/drawing/2014/main" id="{8FBBC432-9309-B046-9C92-CB66343C5EEC}"/>
                    </a:ext>
                  </a:extLst>
                </p:cNvPr>
                <p:cNvSpPr>
                  <a:spLocks noChangeShapeType="1"/>
                </p:cNvSpPr>
                <p:nvPr/>
              </p:nvSpPr>
              <p:spPr bwMode="auto">
                <a:xfrm>
                  <a:off x="2073" y="2024"/>
                  <a:ext cx="86" cy="33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1" name="Line 15">
                  <a:extLst>
                    <a:ext uri="{FF2B5EF4-FFF2-40B4-BE49-F238E27FC236}">
                      <a16:creationId xmlns:a16="http://schemas.microsoft.com/office/drawing/2014/main" id="{BACFBEDF-6290-1C4E-977D-117CBCCB51E3}"/>
                    </a:ext>
                  </a:extLst>
                </p:cNvPr>
                <p:cNvSpPr>
                  <a:spLocks noChangeShapeType="1"/>
                </p:cNvSpPr>
                <p:nvPr/>
              </p:nvSpPr>
              <p:spPr bwMode="auto">
                <a:xfrm flipH="1">
                  <a:off x="2167" y="2024"/>
                  <a:ext cx="843" cy="33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2" name="Line 16">
                  <a:extLst>
                    <a:ext uri="{FF2B5EF4-FFF2-40B4-BE49-F238E27FC236}">
                      <a16:creationId xmlns:a16="http://schemas.microsoft.com/office/drawing/2014/main" id="{7A803BA8-F742-D248-B817-D3A8A394B584}"/>
                    </a:ext>
                  </a:extLst>
                </p:cNvPr>
                <p:cNvSpPr>
                  <a:spLocks noChangeShapeType="1"/>
                </p:cNvSpPr>
                <p:nvPr/>
              </p:nvSpPr>
              <p:spPr bwMode="auto">
                <a:xfrm flipH="1">
                  <a:off x="2167" y="2024"/>
                  <a:ext cx="648" cy="33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3" name="Line 17">
                  <a:extLst>
                    <a:ext uri="{FF2B5EF4-FFF2-40B4-BE49-F238E27FC236}">
                      <a16:creationId xmlns:a16="http://schemas.microsoft.com/office/drawing/2014/main" id="{D05ECB64-769C-0F4D-BA5A-EA81805A9DF8}"/>
                    </a:ext>
                  </a:extLst>
                </p:cNvPr>
                <p:cNvSpPr>
                  <a:spLocks noChangeShapeType="1"/>
                </p:cNvSpPr>
                <p:nvPr/>
              </p:nvSpPr>
              <p:spPr bwMode="auto">
                <a:xfrm>
                  <a:off x="1894" y="2024"/>
                  <a:ext cx="843" cy="34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4" name="Line 18">
                  <a:extLst>
                    <a:ext uri="{FF2B5EF4-FFF2-40B4-BE49-F238E27FC236}">
                      <a16:creationId xmlns:a16="http://schemas.microsoft.com/office/drawing/2014/main" id="{31431DF2-E86B-F742-AE10-5187AB2E3A3E}"/>
                    </a:ext>
                  </a:extLst>
                </p:cNvPr>
                <p:cNvSpPr>
                  <a:spLocks noChangeShapeType="1"/>
                </p:cNvSpPr>
                <p:nvPr/>
              </p:nvSpPr>
              <p:spPr bwMode="auto">
                <a:xfrm>
                  <a:off x="2073" y="2024"/>
                  <a:ext cx="664" cy="33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5" name="Line 19">
                  <a:extLst>
                    <a:ext uri="{FF2B5EF4-FFF2-40B4-BE49-F238E27FC236}">
                      <a16:creationId xmlns:a16="http://schemas.microsoft.com/office/drawing/2014/main" id="{8ECF904F-3442-2D4D-AF6D-B36D400E7506}"/>
                    </a:ext>
                  </a:extLst>
                </p:cNvPr>
                <p:cNvSpPr>
                  <a:spLocks noChangeShapeType="1"/>
                </p:cNvSpPr>
                <p:nvPr/>
              </p:nvSpPr>
              <p:spPr bwMode="auto">
                <a:xfrm flipH="1">
                  <a:off x="2729" y="2008"/>
                  <a:ext cx="86" cy="352"/>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6" name="Line 20">
                  <a:extLst>
                    <a:ext uri="{FF2B5EF4-FFF2-40B4-BE49-F238E27FC236}">
                      <a16:creationId xmlns:a16="http://schemas.microsoft.com/office/drawing/2014/main" id="{FC1BDDE8-E7CB-C348-BB60-1520F5D73CDD}"/>
                    </a:ext>
                  </a:extLst>
                </p:cNvPr>
                <p:cNvSpPr>
                  <a:spLocks noChangeShapeType="1"/>
                </p:cNvSpPr>
                <p:nvPr/>
              </p:nvSpPr>
              <p:spPr bwMode="auto">
                <a:xfrm flipH="1">
                  <a:off x="2737" y="2024"/>
                  <a:ext cx="273" cy="34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7" name="Line 21">
                  <a:extLst>
                    <a:ext uri="{FF2B5EF4-FFF2-40B4-BE49-F238E27FC236}">
                      <a16:creationId xmlns:a16="http://schemas.microsoft.com/office/drawing/2014/main" id="{6BBD2C79-11EF-9442-A52B-08BC26105BDB}"/>
                    </a:ext>
                  </a:extLst>
                </p:cNvPr>
                <p:cNvSpPr>
                  <a:spLocks noChangeShapeType="1"/>
                </p:cNvSpPr>
                <p:nvPr/>
              </p:nvSpPr>
              <p:spPr bwMode="auto">
                <a:xfrm>
                  <a:off x="1878" y="2016"/>
                  <a:ext cx="562" cy="352"/>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8" name="Line 22">
                  <a:extLst>
                    <a:ext uri="{FF2B5EF4-FFF2-40B4-BE49-F238E27FC236}">
                      <a16:creationId xmlns:a16="http://schemas.microsoft.com/office/drawing/2014/main" id="{03631472-1AD0-254F-8CA7-749052423F97}"/>
                    </a:ext>
                  </a:extLst>
                </p:cNvPr>
                <p:cNvSpPr>
                  <a:spLocks noChangeShapeType="1"/>
                </p:cNvSpPr>
                <p:nvPr/>
              </p:nvSpPr>
              <p:spPr bwMode="auto">
                <a:xfrm>
                  <a:off x="2081" y="2024"/>
                  <a:ext cx="367" cy="33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9" name="Line 23">
                  <a:extLst>
                    <a:ext uri="{FF2B5EF4-FFF2-40B4-BE49-F238E27FC236}">
                      <a16:creationId xmlns:a16="http://schemas.microsoft.com/office/drawing/2014/main" id="{E60543F7-4E74-BF42-9969-DA9E1E9FF7A1}"/>
                    </a:ext>
                  </a:extLst>
                </p:cNvPr>
                <p:cNvSpPr>
                  <a:spLocks noChangeShapeType="1"/>
                </p:cNvSpPr>
                <p:nvPr/>
              </p:nvSpPr>
              <p:spPr bwMode="auto">
                <a:xfrm>
                  <a:off x="2261" y="2024"/>
                  <a:ext cx="187" cy="328"/>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0" name="Line 24">
                  <a:extLst>
                    <a:ext uri="{FF2B5EF4-FFF2-40B4-BE49-F238E27FC236}">
                      <a16:creationId xmlns:a16="http://schemas.microsoft.com/office/drawing/2014/main" id="{CFB297CD-2A35-B047-823B-3B8E0E7D6144}"/>
                    </a:ext>
                  </a:extLst>
                </p:cNvPr>
                <p:cNvSpPr>
                  <a:spLocks noChangeShapeType="1"/>
                </p:cNvSpPr>
                <p:nvPr/>
              </p:nvSpPr>
              <p:spPr bwMode="auto">
                <a:xfrm>
                  <a:off x="2448" y="2016"/>
                  <a:ext cx="0" cy="344"/>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1" name="Line 25">
                  <a:extLst>
                    <a:ext uri="{FF2B5EF4-FFF2-40B4-BE49-F238E27FC236}">
                      <a16:creationId xmlns:a16="http://schemas.microsoft.com/office/drawing/2014/main" id="{A977FD3C-667B-8A4E-BD37-B076DBE4BE1A}"/>
                    </a:ext>
                  </a:extLst>
                </p:cNvPr>
                <p:cNvSpPr>
                  <a:spLocks noChangeShapeType="1"/>
                </p:cNvSpPr>
                <p:nvPr/>
              </p:nvSpPr>
              <p:spPr bwMode="auto">
                <a:xfrm flipH="1">
                  <a:off x="2448" y="2016"/>
                  <a:ext cx="187" cy="352"/>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2" name="Line 26">
                  <a:extLst>
                    <a:ext uri="{FF2B5EF4-FFF2-40B4-BE49-F238E27FC236}">
                      <a16:creationId xmlns:a16="http://schemas.microsoft.com/office/drawing/2014/main" id="{43EC4708-1834-F848-99BE-6AC1E95CF804}"/>
                    </a:ext>
                  </a:extLst>
                </p:cNvPr>
                <p:cNvSpPr>
                  <a:spLocks noChangeShapeType="1"/>
                </p:cNvSpPr>
                <p:nvPr/>
              </p:nvSpPr>
              <p:spPr bwMode="auto">
                <a:xfrm flipH="1">
                  <a:off x="2448" y="2016"/>
                  <a:ext cx="382" cy="352"/>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3" name="Line 27">
                  <a:extLst>
                    <a:ext uri="{FF2B5EF4-FFF2-40B4-BE49-F238E27FC236}">
                      <a16:creationId xmlns:a16="http://schemas.microsoft.com/office/drawing/2014/main" id="{98F49B33-2A53-A843-B813-AFC66070029F}"/>
                    </a:ext>
                  </a:extLst>
                </p:cNvPr>
                <p:cNvSpPr>
                  <a:spLocks noChangeShapeType="1"/>
                </p:cNvSpPr>
                <p:nvPr/>
              </p:nvSpPr>
              <p:spPr bwMode="auto">
                <a:xfrm flipH="1">
                  <a:off x="2448" y="2008"/>
                  <a:ext cx="570" cy="360"/>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4" name="Line 28">
                  <a:extLst>
                    <a:ext uri="{FF2B5EF4-FFF2-40B4-BE49-F238E27FC236}">
                      <a16:creationId xmlns:a16="http://schemas.microsoft.com/office/drawing/2014/main" id="{3A257E90-9A91-0B4D-BF1E-801306FD8BC7}"/>
                    </a:ext>
                  </a:extLst>
                </p:cNvPr>
                <p:cNvSpPr>
                  <a:spLocks noChangeShapeType="1"/>
                </p:cNvSpPr>
                <p:nvPr/>
              </p:nvSpPr>
              <p:spPr bwMode="auto">
                <a:xfrm>
                  <a:off x="2167" y="2360"/>
                  <a:ext cx="141" cy="288"/>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5" name="Line 29">
                  <a:extLst>
                    <a:ext uri="{FF2B5EF4-FFF2-40B4-BE49-F238E27FC236}">
                      <a16:creationId xmlns:a16="http://schemas.microsoft.com/office/drawing/2014/main" id="{FB1BB0F3-A9D0-2E4D-A42A-268C1289AF11}"/>
                    </a:ext>
                  </a:extLst>
                </p:cNvPr>
                <p:cNvSpPr>
                  <a:spLocks noChangeShapeType="1"/>
                </p:cNvSpPr>
                <p:nvPr/>
              </p:nvSpPr>
              <p:spPr bwMode="auto">
                <a:xfrm>
                  <a:off x="2167" y="2360"/>
                  <a:ext cx="429" cy="288"/>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6" name="Line 30">
                  <a:extLst>
                    <a:ext uri="{FF2B5EF4-FFF2-40B4-BE49-F238E27FC236}">
                      <a16:creationId xmlns:a16="http://schemas.microsoft.com/office/drawing/2014/main" id="{02C605C7-1782-D74D-995E-D72635A4A0FC}"/>
                    </a:ext>
                  </a:extLst>
                </p:cNvPr>
                <p:cNvSpPr>
                  <a:spLocks noChangeShapeType="1"/>
                </p:cNvSpPr>
                <p:nvPr/>
              </p:nvSpPr>
              <p:spPr bwMode="auto">
                <a:xfrm flipH="1">
                  <a:off x="2308" y="2360"/>
                  <a:ext cx="148" cy="29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7" name="Line 31">
                  <a:extLst>
                    <a:ext uri="{FF2B5EF4-FFF2-40B4-BE49-F238E27FC236}">
                      <a16:creationId xmlns:a16="http://schemas.microsoft.com/office/drawing/2014/main" id="{681B8EA9-27A7-B44C-BE2A-22A235D2C9D5}"/>
                    </a:ext>
                  </a:extLst>
                </p:cNvPr>
                <p:cNvSpPr>
                  <a:spLocks noChangeShapeType="1"/>
                </p:cNvSpPr>
                <p:nvPr/>
              </p:nvSpPr>
              <p:spPr bwMode="auto">
                <a:xfrm flipH="1">
                  <a:off x="2308" y="2360"/>
                  <a:ext cx="421" cy="288"/>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8" name="Line 32">
                  <a:extLst>
                    <a:ext uri="{FF2B5EF4-FFF2-40B4-BE49-F238E27FC236}">
                      <a16:creationId xmlns:a16="http://schemas.microsoft.com/office/drawing/2014/main" id="{25B3A043-A3C6-DA4C-9B86-EAA0D514E086}"/>
                    </a:ext>
                  </a:extLst>
                </p:cNvPr>
                <p:cNvSpPr>
                  <a:spLocks noChangeShapeType="1"/>
                </p:cNvSpPr>
                <p:nvPr/>
              </p:nvSpPr>
              <p:spPr bwMode="auto">
                <a:xfrm>
                  <a:off x="2456" y="2352"/>
                  <a:ext cx="140" cy="29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9" name="Line 33">
                  <a:extLst>
                    <a:ext uri="{FF2B5EF4-FFF2-40B4-BE49-F238E27FC236}">
                      <a16:creationId xmlns:a16="http://schemas.microsoft.com/office/drawing/2014/main" id="{2E1CF6B1-137E-0145-8BCF-4E9BCB9A1342}"/>
                    </a:ext>
                  </a:extLst>
                </p:cNvPr>
                <p:cNvSpPr>
                  <a:spLocks noChangeShapeType="1"/>
                </p:cNvSpPr>
                <p:nvPr/>
              </p:nvSpPr>
              <p:spPr bwMode="auto">
                <a:xfrm flipH="1">
                  <a:off x="2588" y="2352"/>
                  <a:ext cx="141" cy="296"/>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0" name="Oval 34">
                  <a:extLst>
                    <a:ext uri="{FF2B5EF4-FFF2-40B4-BE49-F238E27FC236}">
                      <a16:creationId xmlns:a16="http://schemas.microsoft.com/office/drawing/2014/main" id="{7FB65B86-CB15-6242-91BB-B5FFF1F808E8}"/>
                    </a:ext>
                  </a:extLst>
                </p:cNvPr>
                <p:cNvSpPr>
                  <a:spLocks noChangeArrowheads="1"/>
                </p:cNvSpPr>
                <p:nvPr/>
              </p:nvSpPr>
              <p:spPr bwMode="auto">
                <a:xfrm>
                  <a:off x="2569" y="1956"/>
                  <a:ext cx="132"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1" name="Oval 35">
                  <a:extLst>
                    <a:ext uri="{FF2B5EF4-FFF2-40B4-BE49-F238E27FC236}">
                      <a16:creationId xmlns:a16="http://schemas.microsoft.com/office/drawing/2014/main" id="{07D0C91E-0C9C-A648-9492-E92DDCA8A24C}"/>
                    </a:ext>
                  </a:extLst>
                </p:cNvPr>
                <p:cNvSpPr>
                  <a:spLocks noChangeArrowheads="1"/>
                </p:cNvSpPr>
                <p:nvPr/>
              </p:nvSpPr>
              <p:spPr bwMode="auto">
                <a:xfrm>
                  <a:off x="2195" y="1956"/>
                  <a:ext cx="132"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2" name="Oval 36">
                  <a:extLst>
                    <a:ext uri="{FF2B5EF4-FFF2-40B4-BE49-F238E27FC236}">
                      <a16:creationId xmlns:a16="http://schemas.microsoft.com/office/drawing/2014/main" id="{776AB670-FC82-BB44-A4A8-103BC1845979}"/>
                    </a:ext>
                  </a:extLst>
                </p:cNvPr>
                <p:cNvSpPr>
                  <a:spLocks noChangeArrowheads="1"/>
                </p:cNvSpPr>
                <p:nvPr/>
              </p:nvSpPr>
              <p:spPr bwMode="auto">
                <a:xfrm>
                  <a:off x="2007" y="1956"/>
                  <a:ext cx="133"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3" name="Oval 37">
                  <a:extLst>
                    <a:ext uri="{FF2B5EF4-FFF2-40B4-BE49-F238E27FC236}">
                      <a16:creationId xmlns:a16="http://schemas.microsoft.com/office/drawing/2014/main" id="{7592593B-B629-1B4D-BD53-0178177FBEB2}"/>
                    </a:ext>
                  </a:extLst>
                </p:cNvPr>
                <p:cNvSpPr>
                  <a:spLocks noChangeArrowheads="1"/>
                </p:cNvSpPr>
                <p:nvPr/>
              </p:nvSpPr>
              <p:spPr bwMode="auto">
                <a:xfrm>
                  <a:off x="1820" y="1956"/>
                  <a:ext cx="132"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4" name="Oval 38">
                  <a:extLst>
                    <a:ext uri="{FF2B5EF4-FFF2-40B4-BE49-F238E27FC236}">
                      <a16:creationId xmlns:a16="http://schemas.microsoft.com/office/drawing/2014/main" id="{5341209F-609D-D642-8903-994CE7F27178}"/>
                    </a:ext>
                  </a:extLst>
                </p:cNvPr>
                <p:cNvSpPr>
                  <a:spLocks noChangeArrowheads="1"/>
                </p:cNvSpPr>
                <p:nvPr/>
              </p:nvSpPr>
              <p:spPr bwMode="auto">
                <a:xfrm>
                  <a:off x="2382" y="1956"/>
                  <a:ext cx="132"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5" name="Oval 39">
                  <a:extLst>
                    <a:ext uri="{FF2B5EF4-FFF2-40B4-BE49-F238E27FC236}">
                      <a16:creationId xmlns:a16="http://schemas.microsoft.com/office/drawing/2014/main" id="{76788EEB-2B4E-9649-B592-4701F6E0F244}"/>
                    </a:ext>
                  </a:extLst>
                </p:cNvPr>
                <p:cNvSpPr>
                  <a:spLocks noChangeArrowheads="1"/>
                </p:cNvSpPr>
                <p:nvPr/>
              </p:nvSpPr>
              <p:spPr bwMode="auto">
                <a:xfrm>
                  <a:off x="2944" y="1956"/>
                  <a:ext cx="132"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6" name="Oval 40">
                  <a:extLst>
                    <a:ext uri="{FF2B5EF4-FFF2-40B4-BE49-F238E27FC236}">
                      <a16:creationId xmlns:a16="http://schemas.microsoft.com/office/drawing/2014/main" id="{8CF401AD-8B0D-0E4A-B5B0-287FBAD7D637}"/>
                    </a:ext>
                  </a:extLst>
                </p:cNvPr>
                <p:cNvSpPr>
                  <a:spLocks noChangeArrowheads="1"/>
                </p:cNvSpPr>
                <p:nvPr/>
              </p:nvSpPr>
              <p:spPr bwMode="auto">
                <a:xfrm>
                  <a:off x="2756" y="1956"/>
                  <a:ext cx="133"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7" name="Oval 41">
                  <a:extLst>
                    <a:ext uri="{FF2B5EF4-FFF2-40B4-BE49-F238E27FC236}">
                      <a16:creationId xmlns:a16="http://schemas.microsoft.com/office/drawing/2014/main" id="{DF0BEF01-89FF-4C41-AEAF-D14BDCA48775}"/>
                    </a:ext>
                  </a:extLst>
                </p:cNvPr>
                <p:cNvSpPr>
                  <a:spLocks noChangeArrowheads="1"/>
                </p:cNvSpPr>
                <p:nvPr/>
              </p:nvSpPr>
              <p:spPr bwMode="auto">
                <a:xfrm>
                  <a:off x="2382" y="2292"/>
                  <a:ext cx="132"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8" name="Oval 42">
                  <a:extLst>
                    <a:ext uri="{FF2B5EF4-FFF2-40B4-BE49-F238E27FC236}">
                      <a16:creationId xmlns:a16="http://schemas.microsoft.com/office/drawing/2014/main" id="{3FC6D8E0-2758-CF44-96AE-21AB66F5BCC2}"/>
                    </a:ext>
                  </a:extLst>
                </p:cNvPr>
                <p:cNvSpPr>
                  <a:spLocks noChangeArrowheads="1"/>
                </p:cNvSpPr>
                <p:nvPr/>
              </p:nvSpPr>
              <p:spPr bwMode="auto">
                <a:xfrm>
                  <a:off x="2663" y="2292"/>
                  <a:ext cx="132"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9" name="Oval 43">
                  <a:extLst>
                    <a:ext uri="{FF2B5EF4-FFF2-40B4-BE49-F238E27FC236}">
                      <a16:creationId xmlns:a16="http://schemas.microsoft.com/office/drawing/2014/main" id="{7B16217A-953E-0B45-AD86-00396D950986}"/>
                    </a:ext>
                  </a:extLst>
                </p:cNvPr>
                <p:cNvSpPr>
                  <a:spLocks noChangeArrowheads="1"/>
                </p:cNvSpPr>
                <p:nvPr/>
              </p:nvSpPr>
              <p:spPr bwMode="auto">
                <a:xfrm>
                  <a:off x="2522" y="2580"/>
                  <a:ext cx="133"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0" name="Oval 44">
                  <a:extLst>
                    <a:ext uri="{FF2B5EF4-FFF2-40B4-BE49-F238E27FC236}">
                      <a16:creationId xmlns:a16="http://schemas.microsoft.com/office/drawing/2014/main" id="{C445FFAE-AE8E-B146-BEEE-988B72159BA2}"/>
                    </a:ext>
                  </a:extLst>
                </p:cNvPr>
                <p:cNvSpPr>
                  <a:spLocks noChangeArrowheads="1"/>
                </p:cNvSpPr>
                <p:nvPr/>
              </p:nvSpPr>
              <p:spPr bwMode="auto">
                <a:xfrm>
                  <a:off x="2241" y="2580"/>
                  <a:ext cx="133"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1" name="Oval 45">
                  <a:extLst>
                    <a:ext uri="{FF2B5EF4-FFF2-40B4-BE49-F238E27FC236}">
                      <a16:creationId xmlns:a16="http://schemas.microsoft.com/office/drawing/2014/main" id="{BE0686DD-328E-8D47-83EE-D5B534A8DF0B}"/>
                    </a:ext>
                  </a:extLst>
                </p:cNvPr>
                <p:cNvSpPr>
                  <a:spLocks noChangeArrowheads="1"/>
                </p:cNvSpPr>
                <p:nvPr/>
              </p:nvSpPr>
              <p:spPr bwMode="auto">
                <a:xfrm>
                  <a:off x="2101" y="2292"/>
                  <a:ext cx="132" cy="136"/>
                </a:xfrm>
                <a:prstGeom prst="ellipse">
                  <a:avLst/>
                </a:prstGeom>
                <a:solidFill>
                  <a:srgbClr val="FF9900"/>
                </a:solidFill>
                <a:ln w="12700">
                  <a:solidFill>
                    <a:schemeClr val="tx1"/>
                  </a:solidFill>
                  <a:round/>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grpSp>
          <p:sp>
            <p:nvSpPr>
              <p:cNvPr id="142382" name="Line 46">
                <a:extLst>
                  <a:ext uri="{FF2B5EF4-FFF2-40B4-BE49-F238E27FC236}">
                    <a16:creationId xmlns:a16="http://schemas.microsoft.com/office/drawing/2014/main" id="{3264D3DC-D924-D742-8628-F8EC76FA7863}"/>
                  </a:ext>
                </a:extLst>
              </p:cNvPr>
              <p:cNvSpPr>
                <a:spLocks noChangeShapeType="1"/>
              </p:cNvSpPr>
              <p:nvPr/>
            </p:nvSpPr>
            <p:spPr bwMode="auto">
              <a:xfrm>
                <a:off x="1000" y="1064"/>
                <a:ext cx="2880" cy="0"/>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3" name="Line 47">
                <a:extLst>
                  <a:ext uri="{FF2B5EF4-FFF2-40B4-BE49-F238E27FC236}">
                    <a16:creationId xmlns:a16="http://schemas.microsoft.com/office/drawing/2014/main" id="{4FF1A3A0-5906-FA4B-83B2-85983E099FEF}"/>
                  </a:ext>
                </a:extLst>
              </p:cNvPr>
              <p:cNvSpPr>
                <a:spLocks noChangeShapeType="1"/>
              </p:cNvSpPr>
              <p:nvPr/>
            </p:nvSpPr>
            <p:spPr bwMode="auto">
              <a:xfrm>
                <a:off x="984" y="1256"/>
                <a:ext cx="2897" cy="0"/>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4" name="Line 48">
                <a:extLst>
                  <a:ext uri="{FF2B5EF4-FFF2-40B4-BE49-F238E27FC236}">
                    <a16:creationId xmlns:a16="http://schemas.microsoft.com/office/drawing/2014/main" id="{1820F072-8B71-7B48-B904-63530F3DB2D9}"/>
                  </a:ext>
                </a:extLst>
              </p:cNvPr>
              <p:cNvSpPr>
                <a:spLocks noChangeShapeType="1"/>
              </p:cNvSpPr>
              <p:nvPr/>
            </p:nvSpPr>
            <p:spPr bwMode="auto">
              <a:xfrm>
                <a:off x="992" y="1440"/>
                <a:ext cx="2904" cy="0"/>
              </a:xfrm>
              <a:prstGeom prst="line">
                <a:avLst/>
              </a:prstGeom>
              <a:noFill/>
              <a:ln w="12700">
                <a:solidFill>
                  <a:schemeClr val="tx1"/>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5" name="Rectangle 49">
                <a:extLst>
                  <a:ext uri="{FF2B5EF4-FFF2-40B4-BE49-F238E27FC236}">
                    <a16:creationId xmlns:a16="http://schemas.microsoft.com/office/drawing/2014/main" id="{C23A86E1-83D1-C047-8B9E-A780EE860DCE}"/>
                  </a:ext>
                </a:extLst>
              </p:cNvPr>
              <p:cNvSpPr>
                <a:spLocks noChangeArrowheads="1"/>
              </p:cNvSpPr>
              <p:nvPr/>
            </p:nvSpPr>
            <p:spPr bwMode="auto">
              <a:xfrm>
                <a:off x="1004" y="1596"/>
                <a:ext cx="787" cy="128"/>
              </a:xfrm>
              <a:prstGeom prst="rect">
                <a:avLst/>
              </a:prstGeom>
              <a:solidFill>
                <a:schemeClr val="bg2"/>
              </a:solidFill>
              <a:ln w="12700">
                <a:solidFill>
                  <a:schemeClr val="tx1"/>
                </a:solidFill>
                <a:miter lim="800000"/>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6" name="Rectangle 50">
                <a:extLst>
                  <a:ext uri="{FF2B5EF4-FFF2-40B4-BE49-F238E27FC236}">
                    <a16:creationId xmlns:a16="http://schemas.microsoft.com/office/drawing/2014/main" id="{E7EA5C35-9F62-A74F-A687-04FA058605D6}"/>
                  </a:ext>
                </a:extLst>
              </p:cNvPr>
              <p:cNvSpPr>
                <a:spLocks noChangeArrowheads="1"/>
              </p:cNvSpPr>
              <p:nvPr/>
            </p:nvSpPr>
            <p:spPr bwMode="auto">
              <a:xfrm>
                <a:off x="3097" y="1596"/>
                <a:ext cx="787" cy="128"/>
              </a:xfrm>
              <a:prstGeom prst="rect">
                <a:avLst/>
              </a:prstGeom>
              <a:solidFill>
                <a:schemeClr val="bg2"/>
              </a:solidFill>
              <a:ln w="12700">
                <a:solidFill>
                  <a:schemeClr val="tx1"/>
                </a:solidFill>
                <a:miter lim="800000"/>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7" name="Rectangle 51">
                <a:extLst>
                  <a:ext uri="{FF2B5EF4-FFF2-40B4-BE49-F238E27FC236}">
                    <a16:creationId xmlns:a16="http://schemas.microsoft.com/office/drawing/2014/main" id="{6A72EA99-5C14-654E-949A-6B06713B444D}"/>
                  </a:ext>
                </a:extLst>
              </p:cNvPr>
              <p:cNvSpPr>
                <a:spLocks noChangeArrowheads="1"/>
              </p:cNvSpPr>
              <p:nvPr/>
            </p:nvSpPr>
            <p:spPr bwMode="auto">
              <a:xfrm>
                <a:off x="1799" y="1596"/>
                <a:ext cx="578" cy="128"/>
              </a:xfrm>
              <a:prstGeom prst="rect">
                <a:avLst/>
              </a:prstGeom>
              <a:solidFill>
                <a:schemeClr val="accent2"/>
              </a:solidFill>
              <a:ln w="12700">
                <a:solidFill>
                  <a:schemeClr val="tx1"/>
                </a:solidFill>
                <a:miter lim="800000"/>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8" name="Rectangle 52">
                <a:extLst>
                  <a:ext uri="{FF2B5EF4-FFF2-40B4-BE49-F238E27FC236}">
                    <a16:creationId xmlns:a16="http://schemas.microsoft.com/office/drawing/2014/main" id="{7F642451-BFB1-BB45-AEB1-C58F17BF8263}"/>
                  </a:ext>
                </a:extLst>
              </p:cNvPr>
              <p:cNvSpPr>
                <a:spLocks noChangeArrowheads="1"/>
              </p:cNvSpPr>
              <p:nvPr/>
            </p:nvSpPr>
            <p:spPr bwMode="auto">
              <a:xfrm>
                <a:off x="2511" y="1596"/>
                <a:ext cx="578" cy="128"/>
              </a:xfrm>
              <a:prstGeom prst="rect">
                <a:avLst/>
              </a:prstGeom>
              <a:solidFill>
                <a:schemeClr val="accent2"/>
              </a:solidFill>
              <a:ln w="12700">
                <a:solidFill>
                  <a:schemeClr val="tx1"/>
                </a:solidFill>
                <a:miter lim="800000"/>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9" name="Rectangle 53">
                <a:extLst>
                  <a:ext uri="{FF2B5EF4-FFF2-40B4-BE49-F238E27FC236}">
                    <a16:creationId xmlns:a16="http://schemas.microsoft.com/office/drawing/2014/main" id="{4AF83558-3F77-6943-BD52-02BF61A3154B}"/>
                  </a:ext>
                </a:extLst>
              </p:cNvPr>
              <p:cNvSpPr>
                <a:spLocks noChangeArrowheads="1"/>
              </p:cNvSpPr>
              <p:nvPr/>
            </p:nvSpPr>
            <p:spPr bwMode="auto">
              <a:xfrm>
                <a:off x="2385" y="1596"/>
                <a:ext cx="118" cy="128"/>
              </a:xfrm>
              <a:prstGeom prst="rect">
                <a:avLst/>
              </a:prstGeom>
              <a:solidFill>
                <a:srgbClr val="990000"/>
              </a:solidFill>
              <a:ln w="12700">
                <a:solidFill>
                  <a:schemeClr val="tx1"/>
                </a:solidFill>
                <a:miter lim="800000"/>
                <a:headEnd/>
                <a:tailEnd/>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0" name="Line 54">
                <a:extLst>
                  <a:ext uri="{FF2B5EF4-FFF2-40B4-BE49-F238E27FC236}">
                    <a16:creationId xmlns:a16="http://schemas.microsoft.com/office/drawing/2014/main" id="{9C905E9E-F7E3-1242-9156-CF55BAFD6FA6}"/>
                  </a:ext>
                </a:extLst>
              </p:cNvPr>
              <p:cNvSpPr>
                <a:spLocks noChangeShapeType="1"/>
              </p:cNvSpPr>
              <p:nvPr/>
            </p:nvSpPr>
            <p:spPr bwMode="auto">
              <a:xfrm>
                <a:off x="1000" y="1064"/>
                <a:ext cx="784" cy="0"/>
              </a:xfrm>
              <a:prstGeom prst="line">
                <a:avLst/>
              </a:prstGeom>
              <a:noFill/>
              <a:ln w="76200">
                <a:solidFill>
                  <a:schemeClr val="bg2"/>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1" name="Line 55">
                <a:extLst>
                  <a:ext uri="{FF2B5EF4-FFF2-40B4-BE49-F238E27FC236}">
                    <a16:creationId xmlns:a16="http://schemas.microsoft.com/office/drawing/2014/main" id="{AC8C7A89-2CA9-AB41-BEF2-367BA1961388}"/>
                  </a:ext>
                </a:extLst>
              </p:cNvPr>
              <p:cNvSpPr>
                <a:spLocks noChangeShapeType="1"/>
              </p:cNvSpPr>
              <p:nvPr/>
            </p:nvSpPr>
            <p:spPr bwMode="auto">
              <a:xfrm>
                <a:off x="3112" y="1064"/>
                <a:ext cx="784" cy="0"/>
              </a:xfrm>
              <a:prstGeom prst="line">
                <a:avLst/>
              </a:prstGeom>
              <a:noFill/>
              <a:ln w="76200">
                <a:solidFill>
                  <a:schemeClr val="bg2"/>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2" name="Line 56">
                <a:extLst>
                  <a:ext uri="{FF2B5EF4-FFF2-40B4-BE49-F238E27FC236}">
                    <a16:creationId xmlns:a16="http://schemas.microsoft.com/office/drawing/2014/main" id="{409AE466-3BF4-E94A-A132-356CA87A77AB}"/>
                  </a:ext>
                </a:extLst>
              </p:cNvPr>
              <p:cNvSpPr>
                <a:spLocks noChangeShapeType="1"/>
              </p:cNvSpPr>
              <p:nvPr/>
            </p:nvSpPr>
            <p:spPr bwMode="auto">
              <a:xfrm>
                <a:off x="1784" y="1248"/>
                <a:ext cx="608" cy="0"/>
              </a:xfrm>
              <a:prstGeom prst="line">
                <a:avLst/>
              </a:prstGeom>
              <a:noFill/>
              <a:ln w="76200">
                <a:solidFill>
                  <a:schemeClr val="accent2"/>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3" name="Line 57">
                <a:extLst>
                  <a:ext uri="{FF2B5EF4-FFF2-40B4-BE49-F238E27FC236}">
                    <a16:creationId xmlns:a16="http://schemas.microsoft.com/office/drawing/2014/main" id="{DFBB1E1C-7BED-8244-9A0B-59A3E0F7EF9F}"/>
                  </a:ext>
                </a:extLst>
              </p:cNvPr>
              <p:cNvSpPr>
                <a:spLocks noChangeShapeType="1"/>
              </p:cNvSpPr>
              <p:nvPr/>
            </p:nvSpPr>
            <p:spPr bwMode="auto">
              <a:xfrm>
                <a:off x="2520" y="1256"/>
                <a:ext cx="592" cy="0"/>
              </a:xfrm>
              <a:prstGeom prst="line">
                <a:avLst/>
              </a:prstGeom>
              <a:noFill/>
              <a:ln w="76200">
                <a:solidFill>
                  <a:schemeClr val="accent2"/>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4" name="Line 58">
                <a:extLst>
                  <a:ext uri="{FF2B5EF4-FFF2-40B4-BE49-F238E27FC236}">
                    <a16:creationId xmlns:a16="http://schemas.microsoft.com/office/drawing/2014/main" id="{B7E6D157-788C-3143-A781-E2AD5F908311}"/>
                  </a:ext>
                </a:extLst>
              </p:cNvPr>
              <p:cNvSpPr>
                <a:spLocks noChangeShapeType="1"/>
              </p:cNvSpPr>
              <p:nvPr/>
            </p:nvSpPr>
            <p:spPr bwMode="auto">
              <a:xfrm>
                <a:off x="2392" y="1448"/>
                <a:ext cx="120" cy="0"/>
              </a:xfrm>
              <a:prstGeom prst="line">
                <a:avLst/>
              </a:prstGeom>
              <a:noFill/>
              <a:ln w="76200">
                <a:solidFill>
                  <a:srgbClr val="990000"/>
                </a:solidFill>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5" name="Rectangle 59">
                <a:extLst>
                  <a:ext uri="{FF2B5EF4-FFF2-40B4-BE49-F238E27FC236}">
                    <a16:creationId xmlns:a16="http://schemas.microsoft.com/office/drawing/2014/main" id="{A9957B35-EF4A-0045-B6A2-2F0A118A194C}"/>
                  </a:ext>
                </a:extLst>
              </p:cNvPr>
              <p:cNvSpPr>
                <a:spLocks noChangeArrowheads="1"/>
              </p:cNvSpPr>
              <p:nvPr/>
            </p:nvSpPr>
            <p:spPr bwMode="auto">
              <a:xfrm>
                <a:off x="3948" y="1290"/>
                <a:ext cx="1062" cy="327"/>
              </a:xfrm>
              <a:prstGeom prst="rect">
                <a:avLst/>
              </a:prstGeom>
              <a:noFill/>
              <a:ln>
                <a:noFill/>
              </a:ln>
              <a:effectLst/>
              <a:extLst/>
            </p:spPr>
            <p:txBody>
              <a:bodyPr wrap="none" lIns="92075" tIns="46038" rIns="92075" bIns="46038">
                <a:spAutoFit/>
              </a:bodyPr>
              <a:lstStyle/>
              <a:p>
                <a:pPr eaLnBrk="1" fontAlgn="auto" hangingPunct="1">
                  <a:spcBef>
                    <a:spcPts val="0"/>
                  </a:spcBef>
                  <a:spcAft>
                    <a:spcPts val="0"/>
                  </a:spcAft>
                  <a:defRPr/>
                </a:pPr>
                <a:r>
                  <a:rPr lang="en-GB">
                    <a:latin typeface="+mn-lt"/>
                    <a:ea typeface="+mn-ea"/>
                  </a:rPr>
                  <a:t>Residuo</a:t>
                </a:r>
                <a:r>
                  <a:rPr lang="en-GB" sz="2800">
                    <a:latin typeface="+mn-lt"/>
                    <a:ea typeface="+mn-ea"/>
                  </a:rPr>
                  <a:t>   </a:t>
                </a:r>
                <a:r>
                  <a:rPr lang="en-GB" sz="2800" b="1" i="1">
                    <a:solidFill>
                      <a:srgbClr val="990000"/>
                    </a:solidFill>
                    <a:latin typeface="+mn-lt"/>
                    <a:ea typeface="+mn-ea"/>
                  </a:rPr>
                  <a:t>R</a:t>
                </a:r>
              </a:p>
            </p:txBody>
          </p:sp>
          <p:sp>
            <p:nvSpPr>
              <p:cNvPr id="142396" name="Rectangle 60">
                <a:extLst>
                  <a:ext uri="{FF2B5EF4-FFF2-40B4-BE49-F238E27FC236}">
                    <a16:creationId xmlns:a16="http://schemas.microsoft.com/office/drawing/2014/main" id="{CAEB4FCC-CAF5-A143-8129-17B92EAFD325}"/>
                  </a:ext>
                </a:extLst>
              </p:cNvPr>
              <p:cNvSpPr>
                <a:spLocks noChangeArrowheads="1"/>
              </p:cNvSpPr>
              <p:nvPr/>
            </p:nvSpPr>
            <p:spPr bwMode="auto">
              <a:xfrm>
                <a:off x="3924" y="1074"/>
                <a:ext cx="1045" cy="327"/>
              </a:xfrm>
              <a:prstGeom prst="rect">
                <a:avLst/>
              </a:prstGeom>
              <a:noFill/>
              <a:ln>
                <a:noFill/>
              </a:ln>
              <a:effectLst/>
              <a:extLst/>
            </p:spPr>
            <p:txBody>
              <a:bodyPr wrap="none" lIns="92075" tIns="46038" rIns="92075" bIns="46038">
                <a:spAutoFit/>
              </a:bodyPr>
              <a:lstStyle/>
              <a:p>
                <a:pPr eaLnBrk="1" fontAlgn="auto" hangingPunct="1">
                  <a:spcBef>
                    <a:spcPts val="0"/>
                  </a:spcBef>
                  <a:spcAft>
                    <a:spcPts val="0"/>
                  </a:spcAft>
                  <a:defRPr/>
                </a:pPr>
                <a:r>
                  <a:rPr lang="en-GB">
                    <a:latin typeface="+mn-lt"/>
                    <a:ea typeface="+mn-ea"/>
                  </a:rPr>
                  <a:t>Finestra</a:t>
                </a:r>
                <a:r>
                  <a:rPr lang="en-GB" sz="2800">
                    <a:latin typeface="+mn-lt"/>
                    <a:ea typeface="+mn-ea"/>
                  </a:rPr>
                  <a:t>  </a:t>
                </a:r>
                <a:r>
                  <a:rPr lang="en-GB" sz="2800" b="1" i="1">
                    <a:solidFill>
                      <a:schemeClr val="accent2"/>
                    </a:solidFill>
                    <a:latin typeface="+mn-lt"/>
                    <a:ea typeface="+mn-ea"/>
                  </a:rPr>
                  <a:t>W</a:t>
                </a:r>
              </a:p>
            </p:txBody>
          </p:sp>
          <p:sp>
            <p:nvSpPr>
              <p:cNvPr id="142397" name="Rectangle 61">
                <a:extLst>
                  <a:ext uri="{FF2B5EF4-FFF2-40B4-BE49-F238E27FC236}">
                    <a16:creationId xmlns:a16="http://schemas.microsoft.com/office/drawing/2014/main" id="{A3789819-0096-CD4B-B91F-6C826E6EBBE7}"/>
                  </a:ext>
                </a:extLst>
              </p:cNvPr>
              <p:cNvSpPr>
                <a:spLocks noChangeArrowheads="1"/>
              </p:cNvSpPr>
              <p:nvPr/>
            </p:nvSpPr>
            <p:spPr bwMode="auto">
              <a:xfrm>
                <a:off x="2036" y="2697"/>
                <a:ext cx="374" cy="327"/>
              </a:xfrm>
              <a:prstGeom prst="rect">
                <a:avLst/>
              </a:prstGeom>
              <a:noFill/>
              <a:ln>
                <a:noFill/>
              </a:ln>
              <a:effectLst/>
              <a:extLst/>
            </p:spPr>
            <p:txBody>
              <a:bodyPr wrap="none" lIns="92075" tIns="46038" rIns="92075" bIns="46038">
                <a:spAutoFit/>
              </a:bodyPr>
              <a:lstStyle/>
              <a:p>
                <a:pPr eaLnBrk="1" fontAlgn="auto" hangingPunct="1">
                  <a:spcBef>
                    <a:spcPts val="0"/>
                  </a:spcBef>
                  <a:spcAft>
                    <a:spcPts val="0"/>
                  </a:spcAft>
                  <a:defRPr/>
                </a:pPr>
                <a:r>
                  <a:rPr lang="en-GB" sz="2800" b="1" i="1">
                    <a:latin typeface="+mn-lt"/>
                    <a:ea typeface="+mn-ea"/>
                  </a:rPr>
                  <a:t>O</a:t>
                </a:r>
                <a:r>
                  <a:rPr lang="en-GB" sz="2800" b="1" i="1" baseline="-25000">
                    <a:latin typeface="Symbol" charset="0"/>
                    <a:ea typeface="+mn-ea"/>
                  </a:rPr>
                  <a:t>a</a:t>
                </a:r>
              </a:p>
            </p:txBody>
          </p:sp>
          <p:sp>
            <p:nvSpPr>
              <p:cNvPr id="142398" name="Rectangle 62">
                <a:extLst>
                  <a:ext uri="{FF2B5EF4-FFF2-40B4-BE49-F238E27FC236}">
                    <a16:creationId xmlns:a16="http://schemas.microsoft.com/office/drawing/2014/main" id="{531E99AF-3382-3A4D-9097-862CEC93DA77}"/>
                  </a:ext>
                </a:extLst>
              </p:cNvPr>
              <p:cNvSpPr>
                <a:spLocks noChangeArrowheads="1"/>
              </p:cNvSpPr>
              <p:nvPr/>
            </p:nvSpPr>
            <p:spPr bwMode="auto">
              <a:xfrm>
                <a:off x="2508" y="2698"/>
                <a:ext cx="658" cy="327"/>
              </a:xfrm>
              <a:prstGeom prst="rect">
                <a:avLst/>
              </a:prstGeom>
              <a:noFill/>
              <a:ln>
                <a:noFill/>
              </a:ln>
              <a:effectLst/>
              <a:extLst/>
            </p:spPr>
            <p:txBody>
              <a:bodyPr wrap="none" lIns="92075" tIns="46038" rIns="92075" bIns="46038">
                <a:spAutoFit/>
              </a:bodyPr>
              <a:lstStyle/>
              <a:p>
                <a:pPr eaLnBrk="1" fontAlgn="auto" hangingPunct="1">
                  <a:spcBef>
                    <a:spcPts val="0"/>
                  </a:spcBef>
                  <a:spcAft>
                    <a:spcPts val="0"/>
                  </a:spcAft>
                  <a:defRPr/>
                </a:pPr>
                <a:r>
                  <a:rPr lang="en-GB" sz="2800" b="1" i="1">
                    <a:latin typeface="+mn-lt"/>
                    <a:ea typeface="+mn-ea"/>
                  </a:rPr>
                  <a:t>O</a:t>
                </a:r>
                <a:r>
                  <a:rPr lang="en-GB" sz="2800" b="1" i="1" baseline="-25000">
                    <a:latin typeface="+mn-lt"/>
                    <a:ea typeface="+mn-ea"/>
                  </a:rPr>
                  <a:t>non </a:t>
                </a:r>
                <a:r>
                  <a:rPr lang="en-GB" sz="2800" b="1" i="1" baseline="-25000">
                    <a:latin typeface="Symbol" charset="0"/>
                    <a:ea typeface="+mn-ea"/>
                  </a:rPr>
                  <a:t>a</a:t>
                </a:r>
              </a:p>
            </p:txBody>
          </p:sp>
          <p:sp>
            <p:nvSpPr>
              <p:cNvPr id="142399" name="Rectangle 63">
                <a:extLst>
                  <a:ext uri="{FF2B5EF4-FFF2-40B4-BE49-F238E27FC236}">
                    <a16:creationId xmlns:a16="http://schemas.microsoft.com/office/drawing/2014/main" id="{0007692B-EDBE-0B4D-B91A-A38491087772}"/>
                  </a:ext>
                </a:extLst>
              </p:cNvPr>
              <p:cNvSpPr>
                <a:spLocks noChangeArrowheads="1"/>
              </p:cNvSpPr>
              <p:nvPr/>
            </p:nvSpPr>
            <p:spPr bwMode="auto">
              <a:xfrm>
                <a:off x="3204" y="2145"/>
                <a:ext cx="1289" cy="327"/>
              </a:xfrm>
              <a:prstGeom prst="rect">
                <a:avLst/>
              </a:prstGeom>
              <a:noFill/>
              <a:ln>
                <a:noFill/>
              </a:ln>
              <a:effectLst/>
              <a:extLst/>
            </p:spPr>
            <p:txBody>
              <a:bodyPr wrap="none" lIns="92075" tIns="46038" rIns="92075" bIns="46038">
                <a:spAutoFit/>
              </a:bodyPr>
              <a:lstStyle/>
              <a:p>
                <a:pPr eaLnBrk="1" fontAlgn="auto" hangingPunct="1">
                  <a:spcBef>
                    <a:spcPts val="0"/>
                  </a:spcBef>
                  <a:spcAft>
                    <a:spcPts val="0"/>
                  </a:spcAft>
                  <a:defRPr/>
                </a:pPr>
                <a:r>
                  <a:rPr lang="en-GB" sz="2800">
                    <a:latin typeface="+mn-lt"/>
                    <a:ea typeface="+mn-ea"/>
                  </a:rPr>
                  <a:t>Rete Neurale</a:t>
                </a:r>
              </a:p>
            </p:txBody>
          </p:sp>
          <p:sp>
            <p:nvSpPr>
              <p:cNvPr id="142400" name="Line 64">
                <a:extLst>
                  <a:ext uri="{FF2B5EF4-FFF2-40B4-BE49-F238E27FC236}">
                    <a16:creationId xmlns:a16="http://schemas.microsoft.com/office/drawing/2014/main" id="{8C503A96-74AA-D744-AC64-50ABC4A25583}"/>
                  </a:ext>
                </a:extLst>
              </p:cNvPr>
              <p:cNvSpPr>
                <a:spLocks noChangeShapeType="1"/>
              </p:cNvSpPr>
              <p:nvPr/>
            </p:nvSpPr>
            <p:spPr bwMode="auto">
              <a:xfrm>
                <a:off x="1784" y="1728"/>
                <a:ext cx="16" cy="264"/>
              </a:xfrm>
              <a:prstGeom prst="line">
                <a:avLst/>
              </a:prstGeom>
              <a:noFill/>
              <a:ln w="12700">
                <a:solidFill>
                  <a:schemeClr val="tx1"/>
                </a:solidFill>
                <a:prstDash val="sysDot"/>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401" name="Line 65">
                <a:extLst>
                  <a:ext uri="{FF2B5EF4-FFF2-40B4-BE49-F238E27FC236}">
                    <a16:creationId xmlns:a16="http://schemas.microsoft.com/office/drawing/2014/main" id="{52D99FC1-D1E4-9E49-BF10-4EA14515CC02}"/>
                  </a:ext>
                </a:extLst>
              </p:cNvPr>
              <p:cNvSpPr>
                <a:spLocks noChangeShapeType="1"/>
              </p:cNvSpPr>
              <p:nvPr/>
            </p:nvSpPr>
            <p:spPr bwMode="auto">
              <a:xfrm flipH="1">
                <a:off x="3088" y="1736"/>
                <a:ext cx="8" cy="255"/>
              </a:xfrm>
              <a:prstGeom prst="line">
                <a:avLst/>
              </a:prstGeom>
              <a:noFill/>
              <a:ln w="12700">
                <a:solidFill>
                  <a:schemeClr val="tx1"/>
                </a:solidFill>
                <a:prstDash val="sysDot"/>
                <a:round/>
                <a:headEnd type="none" w="sm" len="sm"/>
                <a:tailEnd type="none" w="sm" len="sm"/>
              </a:ln>
              <a:effectLst/>
              <a:extLst/>
            </p:spPr>
            <p:txBody>
              <a:bodyPr wrap="none" anchor="ctr"/>
              <a:lstStyle/>
              <a:p>
                <a:pPr eaLnBrk="1" fontAlgn="auto" hangingPunct="1">
                  <a:spcBef>
                    <a:spcPts val="0"/>
                  </a:spcBef>
                  <a:spcAft>
                    <a:spcPts val="0"/>
                  </a:spcAft>
                  <a:defRPr/>
                </a:pPr>
                <a:endParaRPr lang="it-IT">
                  <a:latin typeface="+mn-lt"/>
                  <a:ea typeface="+mn-ea"/>
                </a:endParaRPr>
              </a:p>
            </p:txBody>
          </p:sp>
        </p:grpSp>
      </p:grpSp>
      <p:sp>
        <p:nvSpPr>
          <p:cNvPr id="142402" name="Rectangle 66">
            <a:extLst>
              <a:ext uri="{FF2B5EF4-FFF2-40B4-BE49-F238E27FC236}">
                <a16:creationId xmlns:a16="http://schemas.microsoft.com/office/drawing/2014/main" id="{EF2E6047-1A6B-F74C-B7F9-5C1398E4E855}"/>
              </a:ext>
            </a:extLst>
          </p:cNvPr>
          <p:cNvSpPr>
            <a:spLocks noChangeArrowheads="1"/>
          </p:cNvSpPr>
          <p:nvPr/>
        </p:nvSpPr>
        <p:spPr bwMode="auto">
          <a:xfrm>
            <a:off x="228600" y="79375"/>
            <a:ext cx="8612188" cy="1570038"/>
          </a:xfrm>
          <a:prstGeom prst="rect">
            <a:avLst/>
          </a:prstGeom>
          <a:noFill/>
          <a:ln>
            <a:noFill/>
          </a:ln>
          <a:effectLst/>
          <a:extLst/>
        </p:spPr>
        <p:txBody>
          <a:bodyPr lIns="92075" tIns="46038" rIns="92075" bIns="46038">
            <a:spAutoFit/>
          </a:bodyPr>
          <a:lstStyle/>
          <a:p>
            <a:pPr eaLnBrk="1" fontAlgn="auto" hangingPunct="1">
              <a:spcBef>
                <a:spcPts val="0"/>
              </a:spcBef>
              <a:spcAft>
                <a:spcPts val="0"/>
              </a:spcAft>
              <a:defRPr/>
            </a:pPr>
            <a:r>
              <a:rPr lang="en-GB" sz="3200" b="1" i="1" dirty="0" err="1">
                <a:solidFill>
                  <a:schemeClr val="accent2"/>
                </a:solidFill>
                <a:latin typeface="Arial"/>
                <a:ea typeface="+mn-ea"/>
                <a:cs typeface="Arial"/>
              </a:rPr>
              <a:t>Nel</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contesto</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della</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predizione</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della</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struttura</a:t>
            </a:r>
            <a:r>
              <a:rPr lang="en-GB" sz="3200" b="1" i="1" dirty="0">
                <a:solidFill>
                  <a:schemeClr val="accent2"/>
                </a:solidFill>
                <a:latin typeface="Arial"/>
                <a:ea typeface="+mn-ea"/>
                <a:cs typeface="Arial"/>
              </a:rPr>
              <a:t> </a:t>
            </a:r>
            <a:r>
              <a:rPr lang="en-GB" sz="3200" b="1" i="1" dirty="0" err="1">
                <a:solidFill>
                  <a:schemeClr val="accent2"/>
                </a:solidFill>
                <a:latin typeface="Arial"/>
                <a:ea typeface="+mn-ea"/>
                <a:cs typeface="Arial"/>
              </a:rPr>
              <a:t>secondaria</a:t>
            </a:r>
            <a:r>
              <a:rPr lang="en-GB" sz="3200" b="1" i="1" dirty="0">
                <a:solidFill>
                  <a:schemeClr val="accent2"/>
                </a:solidFill>
                <a:latin typeface="Arial"/>
                <a:ea typeface="+mn-ea"/>
                <a:cs typeface="Arial"/>
              </a:rPr>
              <a:t> di </a:t>
            </a:r>
            <a:r>
              <a:rPr lang="en-GB" sz="3200" b="1" i="1" dirty="0" err="1">
                <a:solidFill>
                  <a:schemeClr val="accent2"/>
                </a:solidFill>
                <a:latin typeface="Arial"/>
                <a:ea typeface="+mn-ea"/>
                <a:cs typeface="Arial"/>
              </a:rPr>
              <a:t>polipeptidi</a:t>
            </a:r>
            <a:r>
              <a:rPr lang="en-GB" sz="3200" b="1" i="1" dirty="0">
                <a:solidFill>
                  <a:schemeClr val="accent2"/>
                </a:solidFill>
                <a:latin typeface="Arial"/>
                <a:ea typeface="+mn-ea"/>
                <a:cs typeface="Arial"/>
              </a:rPr>
              <a:t>: La </a:t>
            </a:r>
            <a:r>
              <a:rPr lang="en-GB" sz="3200" b="1" i="1" dirty="0" err="1">
                <a:solidFill>
                  <a:schemeClr val="accent2"/>
                </a:solidFill>
                <a:latin typeface="Arial"/>
                <a:ea typeface="+mn-ea"/>
                <a:cs typeface="Arial"/>
              </a:rPr>
              <a:t>finestra</a:t>
            </a:r>
            <a:r>
              <a:rPr lang="en-GB" sz="3200" b="1" i="1" dirty="0">
                <a:solidFill>
                  <a:schemeClr val="accent2"/>
                </a:solidFill>
                <a:latin typeface="Arial"/>
                <a:ea typeface="+mn-ea"/>
                <a:cs typeface="Arial"/>
              </a:rPr>
              <a:t> di input</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402" name="Rectangle 66">
            <a:extLst>
              <a:ext uri="{FF2B5EF4-FFF2-40B4-BE49-F238E27FC236}">
                <a16:creationId xmlns:a16="http://schemas.microsoft.com/office/drawing/2014/main" id="{A49595AE-ABBB-5441-8828-75AD15D821E8}"/>
              </a:ext>
            </a:extLst>
          </p:cNvPr>
          <p:cNvSpPr>
            <a:spLocks noChangeArrowheads="1"/>
          </p:cNvSpPr>
          <p:nvPr/>
        </p:nvSpPr>
        <p:spPr bwMode="auto">
          <a:xfrm>
            <a:off x="2819400" y="79375"/>
            <a:ext cx="3979863" cy="579438"/>
          </a:xfrm>
          <a:prstGeom prst="rect">
            <a:avLst/>
          </a:prstGeom>
          <a:noFill/>
          <a:ln>
            <a:noFill/>
          </a:ln>
          <a:effectLst/>
          <a:extLst/>
        </p:spPr>
        <p:txBody>
          <a:bodyPr lIns="92075" tIns="46038" rIns="92075" bIns="46038">
            <a:spAutoFit/>
          </a:bodyPr>
          <a:lstStyle/>
          <a:p>
            <a:pPr eaLnBrk="1" fontAlgn="auto" hangingPunct="1">
              <a:spcBef>
                <a:spcPts val="0"/>
              </a:spcBef>
              <a:spcAft>
                <a:spcPts val="0"/>
              </a:spcAft>
              <a:defRPr/>
            </a:pPr>
            <a:r>
              <a:rPr lang="en-GB" sz="3200" b="1" i="1" dirty="0">
                <a:solidFill>
                  <a:schemeClr val="accent2"/>
                </a:solidFill>
                <a:latin typeface="+mn-lt"/>
                <a:ea typeface="+mn-ea"/>
              </a:rPr>
              <a:t>La </a:t>
            </a:r>
            <a:r>
              <a:rPr lang="en-GB" sz="3200" b="1" i="1" dirty="0" err="1">
                <a:solidFill>
                  <a:schemeClr val="accent2"/>
                </a:solidFill>
                <a:latin typeface="+mn-lt"/>
                <a:ea typeface="+mn-ea"/>
              </a:rPr>
              <a:t>finestra</a:t>
            </a:r>
            <a:r>
              <a:rPr lang="en-GB" sz="3200" b="1" i="1" dirty="0">
                <a:solidFill>
                  <a:schemeClr val="accent2"/>
                </a:solidFill>
                <a:latin typeface="+mn-lt"/>
                <a:ea typeface="+mn-ea"/>
              </a:rPr>
              <a:t> di input</a:t>
            </a:r>
          </a:p>
        </p:txBody>
      </p:sp>
      <p:pic>
        <p:nvPicPr>
          <p:cNvPr id="69634" name="Picture 3" descr="FigCap09_9">
            <a:extLst>
              <a:ext uri="{FF2B5EF4-FFF2-40B4-BE49-F238E27FC236}">
                <a16:creationId xmlns:a16="http://schemas.microsoft.com/office/drawing/2014/main" id="{DDAA1C36-9614-E843-B9F4-84D500845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53988"/>
            <a:ext cx="7775575" cy="6373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5" name="Rettangolo 3">
            <a:extLst>
              <a:ext uri="{FF2B5EF4-FFF2-40B4-BE49-F238E27FC236}">
                <a16:creationId xmlns:a16="http://schemas.microsoft.com/office/drawing/2014/main" id="{B3A25F4A-C4C0-054C-952A-22C96A6D8782}"/>
              </a:ext>
            </a:extLst>
          </p:cNvPr>
          <p:cNvSpPr>
            <a:spLocks noChangeArrowheads="1"/>
          </p:cNvSpPr>
          <p:nvPr/>
        </p:nvSpPr>
        <p:spPr bwMode="auto">
          <a:xfrm>
            <a:off x="4014788" y="233363"/>
            <a:ext cx="49276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2400">
                <a:solidFill>
                  <a:srgbClr val="FF0000"/>
                </a:solidFill>
                <a:latin typeface="Arial" panose="020B0604020202020204" pitchFamily="34" charset="0"/>
                <a:cs typeface="Arial" panose="020B0604020202020204" pitchFamily="34" charset="0"/>
              </a:rPr>
              <a:t>Non singola sequenza</a:t>
            </a:r>
            <a:r>
              <a:rPr lang="it-IT" altLang="en-US" sz="2400">
                <a:latin typeface="Arial" panose="020B0604020202020204" pitchFamily="34" charset="0"/>
                <a:cs typeface="Arial" panose="020B0604020202020204" pitchFamily="34" charset="0"/>
              </a:rPr>
              <a:t> </a:t>
            </a:r>
          </a:p>
          <a:p>
            <a:pPr algn="ctr" eaLnBrk="1" hangingPunct="1">
              <a:spcBef>
                <a:spcPct val="0"/>
              </a:spcBef>
              <a:buFontTx/>
              <a:buNone/>
            </a:pPr>
            <a:r>
              <a:rPr lang="it-IT" altLang="en-US" sz="2400">
                <a:latin typeface="Arial" panose="020B0604020202020204" pitchFamily="34" charset="0"/>
                <a:cs typeface="Arial" panose="020B0604020202020204" pitchFamily="34" charset="0"/>
              </a:rPr>
              <a:t>ma allineamento multiplo fa da input per la rete neurale </a:t>
            </a:r>
          </a:p>
          <a:p>
            <a:pPr algn="ctr" eaLnBrk="1" hangingPunct="1">
              <a:spcBef>
                <a:spcPct val="0"/>
              </a:spcBef>
              <a:buFontTx/>
              <a:buNone/>
            </a:pPr>
            <a:r>
              <a:rPr lang="it-IT" altLang="en-US" sz="2400">
                <a:solidFill>
                  <a:srgbClr val="FF0000"/>
                </a:solidFill>
                <a:latin typeface="Arial" panose="020B0604020202020204" pitchFamily="34" charset="0"/>
                <a:cs typeface="Arial" panose="020B0604020202020204" pitchFamily="34" charset="0"/>
                <a:sym typeface="Wingdings" pitchFamily="2" charset="2"/>
              </a:rPr>
              <a:t> aumento accuratezza</a:t>
            </a:r>
            <a:endParaRPr lang="it-IT" altLang="en-US" sz="2400">
              <a:solidFill>
                <a:srgbClr val="FF0000"/>
              </a:solidFill>
              <a:cs typeface="Arial" panose="020B0604020202020204" pitchFamily="34"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FigCap09_Fig_15">
            <a:extLst>
              <a:ext uri="{FF2B5EF4-FFF2-40B4-BE49-F238E27FC236}">
                <a16:creationId xmlns:a16="http://schemas.microsoft.com/office/drawing/2014/main" id="{A1E99587-988D-EB46-AC19-A9734FBBF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41275"/>
            <a:ext cx="5187950" cy="366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658" name="Picture 2" descr="FigCap09_Fig_16">
            <a:extLst>
              <a:ext uri="{FF2B5EF4-FFF2-40B4-BE49-F238E27FC236}">
                <a16:creationId xmlns:a16="http://schemas.microsoft.com/office/drawing/2014/main" id="{8C5B6464-316D-0242-8648-0EC379FDE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288" y="3089275"/>
            <a:ext cx="6402387" cy="372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9" name="Rettangolo 5">
            <a:extLst>
              <a:ext uri="{FF2B5EF4-FFF2-40B4-BE49-F238E27FC236}">
                <a16:creationId xmlns:a16="http://schemas.microsoft.com/office/drawing/2014/main" id="{1091EF0F-C96B-D440-A588-DD4DB98375D2}"/>
              </a:ext>
            </a:extLst>
          </p:cNvPr>
          <p:cNvSpPr>
            <a:spLocks noChangeArrowheads="1"/>
          </p:cNvSpPr>
          <p:nvPr/>
        </p:nvSpPr>
        <p:spPr bwMode="auto">
          <a:xfrm>
            <a:off x="5172075" y="1001713"/>
            <a:ext cx="3971925"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2400">
                <a:solidFill>
                  <a:srgbClr val="FF0000"/>
                </a:solidFill>
                <a:latin typeface="Arial" panose="020B0604020202020204" pitchFamily="34" charset="0"/>
                <a:cs typeface="Arial" panose="020B0604020202020204" pitchFamily="34" charset="0"/>
              </a:rPr>
              <a:t>Allineamento multiplo codificato in profilo</a:t>
            </a:r>
          </a:p>
          <a:p>
            <a:pPr algn="ctr" eaLnBrk="1" hangingPunct="1">
              <a:spcBef>
                <a:spcPct val="0"/>
              </a:spcBef>
              <a:buFontTx/>
              <a:buNone/>
            </a:pPr>
            <a:r>
              <a:rPr lang="it-IT" altLang="en-US" sz="2400">
                <a:solidFill>
                  <a:srgbClr val="FF0000"/>
                </a:solidFill>
                <a:latin typeface="Arial" panose="020B0604020202020204" pitchFamily="34" charset="0"/>
                <a:cs typeface="Arial" panose="020B0604020202020204" pitchFamily="34" charset="0"/>
              </a:rPr>
              <a:t>fa da input per la rete neurale</a:t>
            </a:r>
            <a:endParaRPr lang="it-IT" altLang="en-US" sz="2400">
              <a:solidFill>
                <a:srgbClr val="FF0000"/>
              </a:solidFill>
              <a:cs typeface="Arial" panose="020B0604020202020204" pitchFamily="34" charset="0"/>
            </a:endParaRPr>
          </a:p>
        </p:txBody>
      </p:sp>
      <p:sp>
        <p:nvSpPr>
          <p:cNvPr id="70660" name="Rettangolo 6">
            <a:extLst>
              <a:ext uri="{FF2B5EF4-FFF2-40B4-BE49-F238E27FC236}">
                <a16:creationId xmlns:a16="http://schemas.microsoft.com/office/drawing/2014/main" id="{B7A7CEB7-5FDC-AE41-9EA2-A6EEA2590553}"/>
              </a:ext>
            </a:extLst>
          </p:cNvPr>
          <p:cNvSpPr>
            <a:spLocks noChangeArrowheads="1"/>
          </p:cNvSpPr>
          <p:nvPr/>
        </p:nvSpPr>
        <p:spPr bwMode="auto">
          <a:xfrm>
            <a:off x="0" y="3989388"/>
            <a:ext cx="2822575" cy="273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dirty="0">
                <a:solidFill>
                  <a:srgbClr val="0000FF"/>
                </a:solidFill>
                <a:latin typeface="Arial" panose="020B0604020202020204" pitchFamily="34" charset="0"/>
                <a:cs typeface="Arial" panose="020B0604020202020204" pitchFamily="34" charset="0"/>
              </a:rPr>
              <a:t>PHD</a:t>
            </a:r>
            <a:endParaRPr lang="it-IT" altLang="en-US" sz="2400" dirty="0">
              <a:solidFill>
                <a:srgbClr val="0000FF"/>
              </a:solidFill>
              <a:latin typeface="Arial" panose="020B0604020202020204" pitchFamily="34" charset="0"/>
              <a:cs typeface="Arial" panose="020B0604020202020204" pitchFamily="34" charset="0"/>
            </a:endParaRPr>
          </a:p>
          <a:p>
            <a:pPr algn="ctr" eaLnBrk="1" hangingPunct="1">
              <a:spcBef>
                <a:spcPct val="0"/>
              </a:spcBef>
              <a:buFontTx/>
              <a:buNone/>
            </a:pPr>
            <a:r>
              <a:rPr lang="it-IT" altLang="en-US" sz="2000" dirty="0">
                <a:solidFill>
                  <a:srgbClr val="0000FF"/>
                </a:solidFill>
                <a:latin typeface="Arial" panose="020B0604020202020204" pitchFamily="34" charset="0"/>
                <a:cs typeface="Arial" panose="020B0604020202020204" pitchFamily="34" charset="0"/>
              </a:rPr>
              <a:t>Livelli multipli di NN risolvono incongruenze</a:t>
            </a:r>
          </a:p>
          <a:p>
            <a:pPr algn="ctr" eaLnBrk="1" hangingPunct="1">
              <a:spcBef>
                <a:spcPct val="0"/>
              </a:spcBef>
              <a:buFontTx/>
              <a:buNone/>
            </a:pPr>
            <a:r>
              <a:rPr lang="it-IT" altLang="en-US" sz="2000" dirty="0">
                <a:solidFill>
                  <a:srgbClr val="0000FF"/>
                </a:solidFill>
                <a:latin typeface="Arial" panose="020B0604020202020204" pitchFamily="34" charset="0"/>
                <a:cs typeface="Arial" panose="020B0604020202020204" pitchFamily="34" charset="0"/>
              </a:rPr>
              <a:t>Giuria finale produce dei valori “mediati” e con stima di attendibilità</a:t>
            </a:r>
          </a:p>
          <a:p>
            <a:pPr algn="ctr" eaLnBrk="1" hangingPunct="1">
              <a:spcBef>
                <a:spcPct val="0"/>
              </a:spcBef>
              <a:buFontTx/>
              <a:buNone/>
            </a:pPr>
            <a:r>
              <a:rPr lang="it-IT" altLang="en-US" sz="2000" dirty="0">
                <a:solidFill>
                  <a:srgbClr val="0000FF"/>
                </a:solidFill>
                <a:latin typeface="Arial" panose="020B0604020202020204" pitchFamily="34" charset="0"/>
                <a:cs typeface="Arial" panose="020B0604020202020204" pitchFamily="34" charset="0"/>
              </a:rPr>
              <a:t>(Reliability Index, RI)</a:t>
            </a:r>
            <a:endParaRPr lang="it-IT" altLang="en-US" sz="2000" dirty="0">
              <a:solidFill>
                <a:srgbClr val="0000FF"/>
              </a:solidFill>
              <a:cs typeface="Arial" panose="020B0604020202020204" pitchFamily="34" charset="0"/>
            </a:endParaRPr>
          </a:p>
        </p:txBody>
      </p:sp>
      <p:sp>
        <p:nvSpPr>
          <p:cNvPr id="70661" name="CasellaDiTesto 1">
            <a:extLst>
              <a:ext uri="{FF2B5EF4-FFF2-40B4-BE49-F238E27FC236}">
                <a16:creationId xmlns:a16="http://schemas.microsoft.com/office/drawing/2014/main" id="{D0F88F2F-40E8-E54E-A2CF-86DC9B95848D}"/>
              </a:ext>
            </a:extLst>
          </p:cNvPr>
          <p:cNvSpPr txBox="1">
            <a:spLocks noChangeArrowheads="1"/>
          </p:cNvSpPr>
          <p:nvPr/>
        </p:nvSpPr>
        <p:spPr bwMode="auto">
          <a:xfrm>
            <a:off x="7948613" y="4935538"/>
            <a:ext cx="6635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latin typeface="Arial" panose="020B0604020202020204" pitchFamily="34" charset="0"/>
                <a:cs typeface="Arial" panose="020B0604020202020204" pitchFamily="34" charset="0"/>
              </a:rPr>
              <a:t>Giuria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D7CFEA-AED7-A74F-A33E-8989B6647028}"/>
              </a:ext>
            </a:extLst>
          </p:cNvPr>
          <p:cNvSpPr>
            <a:spLocks noChangeArrowheads="1"/>
          </p:cNvSpPr>
          <p:nvPr/>
        </p:nvSpPr>
        <p:spPr bwMode="auto">
          <a:xfrm>
            <a:off x="128588" y="93663"/>
            <a:ext cx="8867775" cy="1200150"/>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Metodi per la predizione </a:t>
            </a:r>
          </a:p>
          <a:p>
            <a:pPr algn="ctr" eaLnBrk="1" fontAlgn="auto" hangingPunct="1">
              <a:spcBef>
                <a:spcPts val="0"/>
              </a:spcBef>
              <a:spcAft>
                <a:spcPts val="0"/>
              </a:spcAft>
              <a:defRPr/>
            </a:pPr>
            <a:r>
              <a:rPr lang="it-IT" sz="3600" dirty="0">
                <a:solidFill>
                  <a:srgbClr val="FF0000"/>
                </a:solidFill>
                <a:latin typeface="Arial"/>
                <a:ea typeface="+mn-ea"/>
              </a:rPr>
              <a:t>della struttura secondaria</a:t>
            </a:r>
          </a:p>
        </p:txBody>
      </p:sp>
      <p:sp>
        <p:nvSpPr>
          <p:cNvPr id="71682" name="Rettangolo 4">
            <a:extLst>
              <a:ext uri="{FF2B5EF4-FFF2-40B4-BE49-F238E27FC236}">
                <a16:creationId xmlns:a16="http://schemas.microsoft.com/office/drawing/2014/main" id="{5D9AEDB8-1A0A-B64D-813A-7017FBDD4AEE}"/>
              </a:ext>
            </a:extLst>
          </p:cNvPr>
          <p:cNvSpPr>
            <a:spLocks noChangeArrowheads="1"/>
          </p:cNvSpPr>
          <p:nvPr/>
        </p:nvSpPr>
        <p:spPr bwMode="auto">
          <a:xfrm>
            <a:off x="7404100" y="6207125"/>
            <a:ext cx="1592263" cy="523875"/>
          </a:xfrm>
          <a:prstGeom prst="rect">
            <a:avLst/>
          </a:prstGeom>
          <a:solidFill>
            <a:srgbClr val="C6D9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a:solidFill>
                  <a:srgbClr val="0000FF"/>
                </a:solidFill>
                <a:latin typeface="Arial" panose="020B0604020202020204" pitchFamily="34" charset="0"/>
                <a:cs typeface="Arial" panose="020B0604020202020204" pitchFamily="34" charset="0"/>
              </a:rPr>
              <a:t>Q</a:t>
            </a:r>
            <a:r>
              <a:rPr lang="it-IT" altLang="en-US" sz="2800" baseline="-25000">
                <a:solidFill>
                  <a:srgbClr val="0000FF"/>
                </a:solidFill>
                <a:latin typeface="Arial" panose="020B0604020202020204" pitchFamily="34" charset="0"/>
                <a:cs typeface="Arial" panose="020B0604020202020204" pitchFamily="34" charset="0"/>
              </a:rPr>
              <a:t>3 </a:t>
            </a:r>
            <a:r>
              <a:rPr lang="it-IT" altLang="en-US" sz="2800">
                <a:solidFill>
                  <a:srgbClr val="0000FF"/>
                </a:solidFill>
                <a:latin typeface="Arial" panose="020B0604020202020204" pitchFamily="34" charset="0"/>
                <a:cs typeface="Arial" panose="020B0604020202020204" pitchFamily="34" charset="0"/>
              </a:rPr>
              <a:t>&gt;80%</a:t>
            </a:r>
            <a:endParaRPr lang="it-IT" altLang="en-US" sz="2800">
              <a:cs typeface="Arial" panose="020B0604020202020204" pitchFamily="34" charset="0"/>
            </a:endParaRPr>
          </a:p>
        </p:txBody>
      </p:sp>
      <p:sp>
        <p:nvSpPr>
          <p:cNvPr id="71683" name="Rettangolo 2">
            <a:extLst>
              <a:ext uri="{FF2B5EF4-FFF2-40B4-BE49-F238E27FC236}">
                <a16:creationId xmlns:a16="http://schemas.microsoft.com/office/drawing/2014/main" id="{2729E207-3551-2A40-84D7-272764AB9F59}"/>
              </a:ext>
            </a:extLst>
          </p:cNvPr>
          <p:cNvSpPr>
            <a:spLocks noChangeArrowheads="1"/>
          </p:cNvSpPr>
          <p:nvPr/>
        </p:nvSpPr>
        <p:spPr bwMode="auto">
          <a:xfrm>
            <a:off x="233363" y="1243013"/>
            <a:ext cx="8763000"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300" b="1">
                <a:latin typeface="Arial" panose="020B0604020202020204" pitchFamily="34" charset="0"/>
                <a:cs typeface="Arial" panose="020B0604020202020204" pitchFamily="34" charset="0"/>
              </a:rPr>
              <a:t>AGADIR</a:t>
            </a:r>
            <a:r>
              <a:rPr lang="it-IT" altLang="en-US" sz="2300">
                <a:latin typeface="Arial" panose="020B0604020202020204" pitchFamily="34" charset="0"/>
                <a:cs typeface="Arial" panose="020B0604020202020204" pitchFamily="34" charset="0"/>
              </a:rPr>
              <a:t> per predire la percentuale di residui in elica </a:t>
            </a:r>
          </a:p>
          <a:p>
            <a:pPr eaLnBrk="1" hangingPunct="1">
              <a:spcBef>
                <a:spcPct val="0"/>
              </a:spcBef>
              <a:buFontTx/>
              <a:buNone/>
            </a:pPr>
            <a:r>
              <a:rPr lang="it-IT" altLang="en-US" sz="2300">
                <a:latin typeface="Arial" panose="020B0604020202020204" pitchFamily="34" charset="0"/>
                <a:cs typeface="Arial" panose="020B0604020202020204" pitchFamily="34" charset="0"/>
                <a:hlinkClick r:id="rId2"/>
              </a:rPr>
              <a:t>http://www.embl-heidelberg.de/Services/serrano/agadir/agadir-start.html</a:t>
            </a: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r>
              <a:rPr lang="it-IT" altLang="en-US" sz="2300" b="1">
                <a:solidFill>
                  <a:srgbClr val="FF0000"/>
                </a:solidFill>
                <a:latin typeface="Arial" panose="020B0604020202020204" pitchFamily="34" charset="0"/>
                <a:cs typeface="Arial" panose="020B0604020202020204" pitchFamily="34" charset="0"/>
              </a:rPr>
              <a:t>PSIPRED</a:t>
            </a:r>
            <a:r>
              <a:rPr lang="it-IT" altLang="en-US" sz="2300">
                <a:latin typeface="Arial" panose="020B0604020202020204" pitchFamily="34" charset="0"/>
                <a:cs typeface="Arial" panose="020B0604020202020204" pitchFamily="34" charset="0"/>
              </a:rPr>
              <a:t> utilizza un sistema di due reti neurali </a:t>
            </a:r>
          </a:p>
          <a:p>
            <a:pPr eaLnBrk="1" hangingPunct="1">
              <a:spcBef>
                <a:spcPct val="0"/>
              </a:spcBef>
              <a:buFontTx/>
              <a:buNone/>
            </a:pPr>
            <a:r>
              <a:rPr lang="it-IT" altLang="en-US" sz="2300">
                <a:solidFill>
                  <a:srgbClr val="FF0000"/>
                </a:solidFill>
                <a:latin typeface="Arial" panose="020B0604020202020204" pitchFamily="34" charset="0"/>
                <a:cs typeface="Arial" panose="020B0604020202020204" pitchFamily="34" charset="0"/>
              </a:rPr>
              <a:t>Costruzione allineamento mediante PSI-BLAST</a:t>
            </a:r>
          </a:p>
          <a:p>
            <a:pPr eaLnBrk="1" hangingPunct="1">
              <a:spcBef>
                <a:spcPct val="0"/>
              </a:spcBef>
              <a:buFontTx/>
              <a:buNone/>
            </a:pPr>
            <a:r>
              <a:rPr lang="it-IT" altLang="en-US" sz="2300">
                <a:latin typeface="Arial" panose="020B0604020202020204" pitchFamily="34" charset="0"/>
                <a:cs typeface="Arial" panose="020B0604020202020204" pitchFamily="34" charset="0"/>
                <a:hlinkClick r:id="rId3"/>
              </a:rPr>
              <a:t>http://bioinf.cs.ucl.ac.uk/psipred/</a:t>
            </a: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r>
              <a:rPr lang="it-IT" altLang="en-US" sz="2300" b="1">
                <a:latin typeface="Arial" panose="020B0604020202020204" pitchFamily="34" charset="0"/>
                <a:cs typeface="Arial" panose="020B0604020202020204" pitchFamily="34" charset="0"/>
              </a:rPr>
              <a:t>PREDATOR</a:t>
            </a:r>
            <a:r>
              <a:rPr lang="it-IT" altLang="en-US" sz="2300">
                <a:latin typeface="Arial" panose="020B0604020202020204" pitchFamily="34" charset="0"/>
                <a:cs typeface="Arial" panose="020B0604020202020204" pitchFamily="34" charset="0"/>
              </a:rPr>
              <a:t> si basa sull’applicazione del metodo del k-esimo vicino che usa le reti neurali </a:t>
            </a:r>
          </a:p>
          <a:p>
            <a:pPr eaLnBrk="1" hangingPunct="1">
              <a:spcBef>
                <a:spcPct val="0"/>
              </a:spcBef>
              <a:buFontTx/>
              <a:buNone/>
            </a:pPr>
            <a:r>
              <a:rPr lang="it-IT" altLang="en-US" sz="2300">
                <a:latin typeface="Arial" panose="020B0604020202020204" pitchFamily="34" charset="0"/>
                <a:cs typeface="Arial" panose="020B0604020202020204" pitchFamily="34" charset="0"/>
                <a:hlinkClick r:id="rId4"/>
              </a:rPr>
              <a:t>http://bioweb.pasteur.fr/seqanal/interfaces/predator-simple.html</a:t>
            </a: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endParaRPr lang="it-IT" altLang="en-US" sz="2300">
              <a:latin typeface="Arial" panose="020B0604020202020204" pitchFamily="34" charset="0"/>
              <a:cs typeface="Arial" panose="020B0604020202020204" pitchFamily="34" charset="0"/>
            </a:endParaRPr>
          </a:p>
          <a:p>
            <a:pPr eaLnBrk="1" hangingPunct="1">
              <a:spcBef>
                <a:spcPct val="0"/>
              </a:spcBef>
              <a:buFontTx/>
              <a:buNone/>
            </a:pPr>
            <a:r>
              <a:rPr lang="it-IT" altLang="en-US" sz="2300" b="1">
                <a:latin typeface="Arial" panose="020B0604020202020204" pitchFamily="34" charset="0"/>
                <a:cs typeface="Arial" panose="020B0604020202020204" pitchFamily="34" charset="0"/>
              </a:rPr>
              <a:t>JPRED3 </a:t>
            </a:r>
          </a:p>
          <a:p>
            <a:pPr eaLnBrk="1" hangingPunct="1">
              <a:spcBef>
                <a:spcPct val="0"/>
              </a:spcBef>
              <a:buFontTx/>
              <a:buNone/>
            </a:pPr>
            <a:r>
              <a:rPr lang="it-IT" altLang="en-US" sz="2300" b="1">
                <a:latin typeface="Arial" panose="020B0604020202020204" pitchFamily="34" charset="0"/>
                <a:cs typeface="Arial" panose="020B0604020202020204" pitchFamily="34" charset="0"/>
                <a:hlinkClick r:id="rId5"/>
              </a:rPr>
              <a:t>http://www.compbio.dundee.ac.uk/Software/JPred/jpred.html</a:t>
            </a:r>
            <a:endParaRPr lang="it-IT" altLang="en-US" sz="2300" b="1">
              <a:latin typeface="Arial" panose="020B0604020202020204" pitchFamily="34" charset="0"/>
              <a:cs typeface="Arial" panose="020B0604020202020204" pitchFamily="34" charset="0"/>
            </a:endParaRPr>
          </a:p>
          <a:p>
            <a:pPr eaLnBrk="1" hangingPunct="1">
              <a:spcBef>
                <a:spcPct val="0"/>
              </a:spcBef>
              <a:buFontTx/>
              <a:buNone/>
            </a:pPr>
            <a:r>
              <a:rPr lang="it-IT" altLang="en-US" sz="2300" b="1">
                <a:latin typeface="Arial" panose="020B0604020202020204" pitchFamily="34" charset="0"/>
                <a:cs typeface="Arial" panose="020B0604020202020204" pitchFamily="34" charset="0"/>
              </a:rPr>
              <a:t>Fa un consensus di vari metodi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a:extLst>
              <a:ext uri="{FF2B5EF4-FFF2-40B4-BE49-F238E27FC236}">
                <a16:creationId xmlns:a16="http://schemas.microsoft.com/office/drawing/2014/main" id="{F67EC506-40D9-7144-91E8-B915B3D35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874"/>
          <a:stretch>
            <a:fillRect/>
          </a:stretch>
        </p:blipFill>
        <p:spPr bwMode="auto">
          <a:xfrm>
            <a:off x="34925" y="609600"/>
            <a:ext cx="7921625" cy="616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Text Box 3">
            <a:extLst>
              <a:ext uri="{FF2B5EF4-FFF2-40B4-BE49-F238E27FC236}">
                <a16:creationId xmlns:a16="http://schemas.microsoft.com/office/drawing/2014/main" id="{919553AB-A064-5D4A-BA2A-083A686DDAD5}"/>
              </a:ext>
            </a:extLst>
          </p:cNvPr>
          <p:cNvSpPr txBox="1">
            <a:spLocks noChangeArrowheads="1"/>
          </p:cNvSpPr>
          <p:nvPr/>
        </p:nvSpPr>
        <p:spPr bwMode="auto">
          <a:xfrm>
            <a:off x="39688" y="2997200"/>
            <a:ext cx="1331912" cy="701675"/>
          </a:xfrm>
          <a:prstGeom prst="rect">
            <a:avLst/>
          </a:prstGeom>
          <a:solidFill>
            <a:srgbClr val="FFFF00"/>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4000" b="1">
                <a:solidFill>
                  <a:srgbClr val="000066"/>
                </a:solidFill>
                <a:latin typeface="Arial" panose="020B0604020202020204" pitchFamily="34" charset="0"/>
              </a:rPr>
              <a:t>RNA</a:t>
            </a:r>
          </a:p>
        </p:txBody>
      </p:sp>
      <p:sp>
        <p:nvSpPr>
          <p:cNvPr id="18435" name="Text Box 4">
            <a:extLst>
              <a:ext uri="{FF2B5EF4-FFF2-40B4-BE49-F238E27FC236}">
                <a16:creationId xmlns:a16="http://schemas.microsoft.com/office/drawing/2014/main" id="{13B91417-BD39-3C41-88EA-6292CE66A315}"/>
              </a:ext>
            </a:extLst>
          </p:cNvPr>
          <p:cNvSpPr txBox="1">
            <a:spLocks noChangeArrowheads="1"/>
          </p:cNvSpPr>
          <p:nvPr/>
        </p:nvSpPr>
        <p:spPr bwMode="auto">
          <a:xfrm>
            <a:off x="7772400" y="3213100"/>
            <a:ext cx="1331913" cy="701675"/>
          </a:xfrm>
          <a:prstGeom prst="rect">
            <a:avLst/>
          </a:prstGeom>
          <a:solidFill>
            <a:srgbClr val="333399"/>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4000" b="1">
                <a:solidFill>
                  <a:srgbClr val="FFFF00"/>
                </a:solidFill>
                <a:latin typeface="Arial" panose="020B0604020202020204" pitchFamily="34" charset="0"/>
              </a:rPr>
              <a:t>DNA</a:t>
            </a:r>
          </a:p>
        </p:txBody>
      </p:sp>
      <p:sp>
        <p:nvSpPr>
          <p:cNvPr id="18436" name="Text Box 5">
            <a:extLst>
              <a:ext uri="{FF2B5EF4-FFF2-40B4-BE49-F238E27FC236}">
                <a16:creationId xmlns:a16="http://schemas.microsoft.com/office/drawing/2014/main" id="{190BC2D0-E069-5B48-8E81-5AE658D63466}"/>
              </a:ext>
            </a:extLst>
          </p:cNvPr>
          <p:cNvSpPr txBox="1">
            <a:spLocks noChangeArrowheads="1"/>
          </p:cNvSpPr>
          <p:nvPr/>
        </p:nvSpPr>
        <p:spPr bwMode="auto">
          <a:xfrm>
            <a:off x="239713" y="-15875"/>
            <a:ext cx="863282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a:latin typeface="Arial" panose="020B0604020202020204" pitchFamily="34" charset="0"/>
              </a:rPr>
              <a:t>MACROMOLECOLE:</a:t>
            </a:r>
            <a:r>
              <a:rPr lang="it-IT" altLang="en-US" sz="4000" b="1">
                <a:solidFill>
                  <a:srgbClr val="194B19"/>
                </a:solidFill>
                <a:latin typeface="Arial" panose="020B0604020202020204" pitchFamily="34" charset="0"/>
              </a:rPr>
              <a:t> </a:t>
            </a:r>
            <a:r>
              <a:rPr lang="it-IT" altLang="en-US" sz="4000" b="1">
                <a:solidFill>
                  <a:srgbClr val="0000CC"/>
                </a:solidFill>
                <a:latin typeface="Arial" panose="020B0604020202020204" pitchFamily="34" charset="0"/>
              </a:rPr>
              <a:t>GLI ACIDI NUCLEICI</a:t>
            </a:r>
          </a:p>
        </p:txBody>
      </p:sp>
      <p:pic>
        <p:nvPicPr>
          <p:cNvPr id="18437" name="Picture 2">
            <a:extLst>
              <a:ext uri="{FF2B5EF4-FFF2-40B4-BE49-F238E27FC236}">
                <a16:creationId xmlns:a16="http://schemas.microsoft.com/office/drawing/2014/main" id="{A7D2C1BF-3388-4F42-B7E6-33A892AC3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444" r="69621" b="41112"/>
          <a:stretch>
            <a:fillRect/>
          </a:stretch>
        </p:blipFill>
        <p:spPr bwMode="auto">
          <a:xfrm>
            <a:off x="88900" y="4648200"/>
            <a:ext cx="1390650" cy="1604963"/>
          </a:xfrm>
          <a:prstGeom prst="rect">
            <a:avLst/>
          </a:prstGeom>
          <a:noFill/>
          <a:ln w="28575">
            <a:solidFill>
              <a:srgbClr val="BBE0E3"/>
            </a:solidFill>
            <a:miter lim="800000"/>
            <a:headEnd/>
            <a:tailEnd/>
          </a:ln>
          <a:extLst>
            <a:ext uri="{909E8E84-426E-40dd-AFC4-6F175D3DCCD1}">
              <a14:hiddenFill xmlns:a14="http://schemas.microsoft.com/office/drawing/2010/main" xmlns="">
                <a:solidFill>
                  <a:srgbClr val="FFFFFF"/>
                </a:solidFill>
              </a14:hiddenFill>
            </a:ext>
          </a:extLst>
        </p:spPr>
      </p:pic>
      <p:pic>
        <p:nvPicPr>
          <p:cNvPr id="18438" name="Picture 2">
            <a:extLst>
              <a:ext uri="{FF2B5EF4-FFF2-40B4-BE49-F238E27FC236}">
                <a16:creationId xmlns:a16="http://schemas.microsoft.com/office/drawing/2014/main" id="{C5EE0620-BA51-E147-969C-B85CBA6AC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79" t="34444" r="41412" b="41112"/>
          <a:stretch>
            <a:fillRect/>
          </a:stretch>
        </p:blipFill>
        <p:spPr bwMode="auto">
          <a:xfrm>
            <a:off x="7696200" y="5176838"/>
            <a:ext cx="1295400" cy="1604962"/>
          </a:xfrm>
          <a:prstGeom prst="rect">
            <a:avLst/>
          </a:prstGeom>
          <a:noFill/>
          <a:ln w="28575">
            <a:solidFill>
              <a:srgbClr val="BBE0E3"/>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55A99198-9756-EC40-B781-CD6658EEA7EE}"/>
              </a:ext>
            </a:extLst>
          </p:cNvPr>
          <p:cNvSpPr>
            <a:spLocks noGrp="1"/>
          </p:cNvSpPr>
          <p:nvPr>
            <p:ph type="title"/>
          </p:nvPr>
        </p:nvSpPr>
        <p:spPr/>
        <p:txBody>
          <a:bodyPr/>
          <a:lstStyle/>
          <a:p>
            <a:pPr eaLnBrk="1" hangingPunct="1"/>
            <a:r>
              <a:rPr lang="en-US" altLang="en-US">
                <a:solidFill>
                  <a:srgbClr val="FF0000"/>
                </a:solidFill>
                <a:latin typeface="Arial" panose="020B0604020202020204" pitchFamily="34" charset="0"/>
                <a:ea typeface="ＭＳ Ｐゴシック" panose="020B0600070205080204" pitchFamily="34" charset="-128"/>
                <a:cs typeface="Arial" panose="020B0604020202020204" pitchFamily="34" charset="0"/>
              </a:rPr>
              <a:t>PSIpred Output</a:t>
            </a:r>
          </a:p>
        </p:txBody>
      </p:sp>
      <p:sp>
        <p:nvSpPr>
          <p:cNvPr id="28675" name="Rectangle 3">
            <a:extLst>
              <a:ext uri="{FF2B5EF4-FFF2-40B4-BE49-F238E27FC236}">
                <a16:creationId xmlns:a16="http://schemas.microsoft.com/office/drawing/2014/main" id="{6B9A34B2-DA6D-9740-81F3-686A8500E544}"/>
              </a:ext>
            </a:extLst>
          </p:cNvPr>
          <p:cNvSpPr>
            <a:spLocks noChangeArrowheads="1"/>
          </p:cNvSpPr>
          <p:nvPr/>
        </p:nvSpPr>
        <p:spPr bwMode="auto">
          <a:xfrm>
            <a:off x="300038" y="2168525"/>
            <a:ext cx="8774112" cy="4094163"/>
          </a:xfrm>
          <a:prstGeom prst="rect">
            <a:avLst/>
          </a:prstGeom>
          <a:noFill/>
          <a:ln>
            <a:noFill/>
          </a:ln>
          <a:effectLst/>
          <a:extLst/>
        </p:spPr>
        <p:txBody>
          <a:bodyPr wrap="none">
            <a:spAutoFit/>
          </a:bodyPr>
          <a:lstStyle/>
          <a:p>
            <a:pPr fontAlgn="auto">
              <a:spcBef>
                <a:spcPts val="0"/>
              </a:spcBef>
              <a:spcAft>
                <a:spcPts val="0"/>
              </a:spcAft>
              <a:defRPr/>
            </a:pPr>
            <a:r>
              <a:rPr lang="en-US" sz="1600" b="1" dirty="0" err="1">
                <a:solidFill>
                  <a:srgbClr val="000000"/>
                </a:solidFill>
                <a:latin typeface="Courier" charset="0"/>
                <a:ea typeface="+mn-ea"/>
                <a:cs typeface="Times New Roman" charset="0"/>
              </a:rPr>
              <a:t>Conf</a:t>
            </a:r>
            <a:r>
              <a:rPr lang="en-US" sz="1600" b="1" dirty="0">
                <a:solidFill>
                  <a:srgbClr val="000000"/>
                </a:solidFill>
                <a:latin typeface="Courier" charset="0"/>
                <a:ea typeface="+mn-ea"/>
                <a:cs typeface="Times New Roman" charset="0"/>
              </a:rPr>
              <a:t>: Confidence (0=low, 9=high)</a:t>
            </a:r>
          </a:p>
          <a:p>
            <a:pPr fontAlgn="auto">
              <a:spcBef>
                <a:spcPts val="0"/>
              </a:spcBef>
              <a:spcAft>
                <a:spcPts val="0"/>
              </a:spcAft>
              <a:defRPr/>
            </a:pPr>
            <a:r>
              <a:rPr lang="en-US" sz="1600" b="1" dirty="0" err="1">
                <a:solidFill>
                  <a:srgbClr val="000000"/>
                </a:solidFill>
                <a:latin typeface="Courier" charset="0"/>
                <a:ea typeface="+mn-ea"/>
                <a:cs typeface="Times New Roman" charset="0"/>
              </a:rPr>
              <a:t>Pred</a:t>
            </a:r>
            <a:r>
              <a:rPr lang="en-US" sz="1600" b="1" dirty="0">
                <a:solidFill>
                  <a:srgbClr val="000000"/>
                </a:solidFill>
                <a:latin typeface="Courier" charset="0"/>
                <a:ea typeface="+mn-ea"/>
                <a:cs typeface="Times New Roman" charset="0"/>
              </a:rPr>
              <a:t>: Predicted secondary structure </a:t>
            </a:r>
            <a:r>
              <a:rPr lang="en-US" sz="2000" b="1" dirty="0">
                <a:solidFill>
                  <a:srgbClr val="000000"/>
                </a:solidFill>
                <a:latin typeface="Courier" charset="0"/>
                <a:ea typeface="+mn-ea"/>
                <a:cs typeface="Times New Roman" charset="0"/>
              </a:rPr>
              <a:t>(</a:t>
            </a:r>
            <a:r>
              <a:rPr lang="en-US" sz="2000" b="1" dirty="0">
                <a:solidFill>
                  <a:srgbClr val="0000FF"/>
                </a:solidFill>
                <a:latin typeface="Courier" charset="0"/>
                <a:ea typeface="+mn-ea"/>
                <a:cs typeface="Times New Roman" charset="0"/>
              </a:rPr>
              <a:t>H=helix, E=strand, C=coil</a:t>
            </a:r>
            <a:r>
              <a:rPr lang="en-US" sz="2000" b="1" dirty="0">
                <a:solidFill>
                  <a:srgbClr val="000000"/>
                </a:solidFill>
                <a:latin typeface="Courier" charset="0"/>
                <a:ea typeface="+mn-ea"/>
                <a:cs typeface="Times New Roman" charset="0"/>
              </a:rPr>
              <a:t>)</a:t>
            </a:r>
          </a:p>
          <a:p>
            <a:pPr fontAlgn="auto">
              <a:spcBef>
                <a:spcPts val="0"/>
              </a:spcBef>
              <a:spcAft>
                <a:spcPts val="0"/>
              </a:spcAft>
              <a:defRPr/>
            </a:pPr>
            <a:r>
              <a:rPr lang="en-US" sz="1600" b="1" dirty="0">
                <a:solidFill>
                  <a:srgbClr val="000000"/>
                </a:solidFill>
                <a:latin typeface="Courier" charset="0"/>
                <a:ea typeface="+mn-ea"/>
                <a:cs typeface="Times New Roman" charset="0"/>
              </a:rPr>
              <a:t>  AA: Target sequence</a:t>
            </a:r>
          </a:p>
          <a:p>
            <a:pPr fontAlgn="auto">
              <a:spcBef>
                <a:spcPts val="0"/>
              </a:spcBef>
              <a:spcAft>
                <a:spcPts val="0"/>
              </a:spcAft>
              <a:defRPr/>
            </a:pPr>
            <a:endParaRPr lang="en-US" sz="1600" b="1" dirty="0">
              <a:solidFill>
                <a:srgbClr val="000000"/>
              </a:solidFill>
              <a:latin typeface="Courier" charset="0"/>
              <a:ea typeface="+mn-ea"/>
              <a:cs typeface="Times New Roman" charset="0"/>
            </a:endParaRPr>
          </a:p>
          <a:p>
            <a:pPr fontAlgn="auto">
              <a:spcBef>
                <a:spcPts val="0"/>
              </a:spcBef>
              <a:spcAft>
                <a:spcPts val="0"/>
              </a:spcAft>
              <a:defRPr/>
            </a:pPr>
            <a:r>
              <a:rPr lang="en-US" sz="1600" b="1" dirty="0">
                <a:solidFill>
                  <a:srgbClr val="000000"/>
                </a:solidFill>
                <a:latin typeface="Courier" charset="0"/>
                <a:ea typeface="+mn-ea"/>
                <a:cs typeface="Times New Roman" charset="0"/>
              </a:rPr>
              <a:t>    </a:t>
            </a:r>
          </a:p>
          <a:p>
            <a:pPr fontAlgn="auto">
              <a:spcBef>
                <a:spcPts val="0"/>
              </a:spcBef>
              <a:spcAft>
                <a:spcPts val="0"/>
              </a:spcAft>
              <a:defRPr/>
            </a:pPr>
            <a:endParaRPr lang="en-US" sz="1600" b="1" dirty="0">
              <a:solidFill>
                <a:srgbClr val="000000"/>
              </a:solidFill>
              <a:latin typeface="Courier" charset="0"/>
              <a:ea typeface="+mn-ea"/>
              <a:cs typeface="Times New Roman" charset="0"/>
            </a:endParaRPr>
          </a:p>
          <a:p>
            <a:pPr fontAlgn="auto">
              <a:spcBef>
                <a:spcPts val="0"/>
              </a:spcBef>
              <a:spcAft>
                <a:spcPts val="0"/>
              </a:spcAft>
              <a:defRPr/>
            </a:pPr>
            <a:r>
              <a:rPr lang="en-US" sz="1600" b="1" dirty="0" err="1">
                <a:solidFill>
                  <a:srgbClr val="000000"/>
                </a:solidFill>
                <a:latin typeface="Courier" charset="0"/>
                <a:ea typeface="+mn-ea"/>
                <a:cs typeface="Times New Roman" charset="0"/>
              </a:rPr>
              <a:t>Conf</a:t>
            </a:r>
            <a:r>
              <a:rPr lang="en-US" sz="1600" b="1" dirty="0">
                <a:solidFill>
                  <a:srgbClr val="000000"/>
                </a:solidFill>
                <a:latin typeface="Courier" charset="0"/>
                <a:ea typeface="+mn-ea"/>
                <a:cs typeface="Times New Roman" charset="0"/>
              </a:rPr>
              <a:t>: 988766667637889999877999871289878877049963202468899999997887</a:t>
            </a:r>
          </a:p>
          <a:p>
            <a:pPr fontAlgn="auto">
              <a:spcBef>
                <a:spcPts val="0"/>
              </a:spcBef>
              <a:spcAft>
                <a:spcPts val="0"/>
              </a:spcAft>
              <a:defRPr/>
            </a:pPr>
            <a:r>
              <a:rPr lang="en-US" sz="1600" b="1" dirty="0" err="1">
                <a:solidFill>
                  <a:srgbClr val="000000"/>
                </a:solidFill>
                <a:latin typeface="Courier" charset="0"/>
                <a:ea typeface="+mn-ea"/>
                <a:cs typeface="Times New Roman" charset="0"/>
              </a:rPr>
              <a:t>Pred</a:t>
            </a:r>
            <a:r>
              <a:rPr lang="en-US" sz="1600" b="1" dirty="0">
                <a:solidFill>
                  <a:srgbClr val="000000"/>
                </a:solidFill>
                <a:latin typeface="Courier" charset="0"/>
                <a:ea typeface="+mn-ea"/>
                <a:cs typeface="Times New Roman" charset="0"/>
              </a:rPr>
              <a:t>: CCCCCCCCCCHHHHHHHHHHHHHHHHHCCCCCCHHHCCCCCHHHCHHHHHHHHHHHHHHH</a:t>
            </a:r>
          </a:p>
          <a:p>
            <a:pPr fontAlgn="auto">
              <a:spcBef>
                <a:spcPts val="0"/>
              </a:spcBef>
              <a:spcAft>
                <a:spcPts val="0"/>
              </a:spcAft>
              <a:defRPr/>
            </a:pPr>
            <a:r>
              <a:rPr lang="en-US" sz="1600" b="1" dirty="0">
                <a:solidFill>
                  <a:srgbClr val="000000"/>
                </a:solidFill>
                <a:latin typeface="Courier" charset="0"/>
                <a:ea typeface="+mn-ea"/>
                <a:cs typeface="Times New Roman" charset="0"/>
              </a:rPr>
              <a:t>  AA: MQRSPLEKASVVSKLFFSWTRPILRKGYRQRLELSDIYQIPSVDSADNLSEKLEREWDRE</a:t>
            </a:r>
          </a:p>
          <a:p>
            <a:pPr fontAlgn="auto">
              <a:spcBef>
                <a:spcPts val="0"/>
              </a:spcBef>
              <a:spcAft>
                <a:spcPts val="0"/>
              </a:spcAft>
              <a:defRPr/>
            </a:pPr>
            <a:r>
              <a:rPr lang="en-US" sz="1600" b="1" dirty="0">
                <a:solidFill>
                  <a:srgbClr val="000000"/>
                </a:solidFill>
                <a:latin typeface="Courier" charset="0"/>
                <a:ea typeface="+mn-ea"/>
                <a:cs typeface="Times New Roman" charset="0"/>
              </a:rPr>
              <a:t>              10        20        30        40        50        60</a:t>
            </a:r>
          </a:p>
          <a:p>
            <a:pPr fontAlgn="auto">
              <a:spcBef>
                <a:spcPts val="0"/>
              </a:spcBef>
              <a:spcAft>
                <a:spcPts val="0"/>
              </a:spcAft>
              <a:defRPr/>
            </a:pPr>
            <a:endParaRPr lang="en-US" sz="1600" b="1" dirty="0">
              <a:solidFill>
                <a:srgbClr val="000000"/>
              </a:solidFill>
              <a:latin typeface="Courier" charset="0"/>
              <a:ea typeface="+mn-ea"/>
              <a:cs typeface="Times New Roman" charset="0"/>
            </a:endParaRPr>
          </a:p>
          <a:p>
            <a:pPr fontAlgn="auto">
              <a:spcBef>
                <a:spcPts val="0"/>
              </a:spcBef>
              <a:spcAft>
                <a:spcPts val="0"/>
              </a:spcAft>
              <a:defRPr/>
            </a:pPr>
            <a:endParaRPr lang="en-US" sz="1600" b="1" dirty="0">
              <a:solidFill>
                <a:srgbClr val="000000"/>
              </a:solidFill>
              <a:latin typeface="Courier" charset="0"/>
              <a:ea typeface="+mn-ea"/>
              <a:cs typeface="Times New Roman" charset="0"/>
            </a:endParaRPr>
          </a:p>
          <a:p>
            <a:pPr fontAlgn="auto">
              <a:spcBef>
                <a:spcPts val="0"/>
              </a:spcBef>
              <a:spcAft>
                <a:spcPts val="0"/>
              </a:spcAft>
              <a:defRPr/>
            </a:pPr>
            <a:r>
              <a:rPr lang="en-US" sz="1600" b="1" dirty="0" err="1">
                <a:solidFill>
                  <a:srgbClr val="000000"/>
                </a:solidFill>
                <a:latin typeface="Courier" charset="0"/>
                <a:ea typeface="+mn-ea"/>
                <a:cs typeface="Times New Roman" charset="0"/>
              </a:rPr>
              <a:t>Conf</a:t>
            </a:r>
            <a:r>
              <a:rPr lang="en-US" sz="1600" b="1" dirty="0">
                <a:solidFill>
                  <a:srgbClr val="000000"/>
                </a:solidFill>
                <a:latin typeface="Courier" charset="0"/>
                <a:ea typeface="+mn-ea"/>
                <a:cs typeface="Times New Roman" charset="0"/>
              </a:rPr>
              <a:t>: 742888731467888768899999999999999987557888998875227887303678</a:t>
            </a:r>
          </a:p>
          <a:p>
            <a:pPr fontAlgn="auto">
              <a:spcBef>
                <a:spcPts val="0"/>
              </a:spcBef>
              <a:spcAft>
                <a:spcPts val="0"/>
              </a:spcAft>
              <a:defRPr/>
            </a:pPr>
            <a:r>
              <a:rPr lang="en-US" sz="1600" b="1" dirty="0" err="1">
                <a:solidFill>
                  <a:srgbClr val="000000"/>
                </a:solidFill>
                <a:latin typeface="Courier" charset="0"/>
                <a:ea typeface="+mn-ea"/>
                <a:cs typeface="Times New Roman" charset="0"/>
              </a:rPr>
              <a:t>Pred</a:t>
            </a:r>
            <a:r>
              <a:rPr lang="en-US" sz="1600" b="1" dirty="0">
                <a:solidFill>
                  <a:srgbClr val="000000"/>
                </a:solidFill>
                <a:latin typeface="Courier" charset="0"/>
                <a:ea typeface="+mn-ea"/>
                <a:cs typeface="Times New Roman" charset="0"/>
              </a:rPr>
              <a:t>: HHCCCCCCHHHHHHHHHHHHHHHHHHHHHHHHHHHHHHHHHHHHHHHHHCCCCCCCHHHH</a:t>
            </a:r>
          </a:p>
          <a:p>
            <a:pPr fontAlgn="auto">
              <a:spcBef>
                <a:spcPts val="0"/>
              </a:spcBef>
              <a:spcAft>
                <a:spcPts val="0"/>
              </a:spcAft>
              <a:defRPr/>
            </a:pPr>
            <a:r>
              <a:rPr lang="en-US" sz="1600" b="1" dirty="0">
                <a:solidFill>
                  <a:srgbClr val="000000"/>
                </a:solidFill>
                <a:latin typeface="Courier" charset="0"/>
                <a:ea typeface="+mn-ea"/>
                <a:cs typeface="Times New Roman" charset="0"/>
              </a:rPr>
              <a:t>  AA: LASKKNPKLINALRRCFFWRFMFYGIFLYLGEVTKAVQPLLLGRIIASYDPDNKEERSIA</a:t>
            </a:r>
          </a:p>
          <a:p>
            <a:pPr fontAlgn="auto">
              <a:spcBef>
                <a:spcPts val="0"/>
              </a:spcBef>
              <a:spcAft>
                <a:spcPts val="0"/>
              </a:spcAft>
              <a:defRPr/>
            </a:pPr>
            <a:r>
              <a:rPr lang="en-US" sz="1600" b="1" dirty="0">
                <a:solidFill>
                  <a:srgbClr val="000000"/>
                </a:solidFill>
                <a:latin typeface="Courier" charset="0"/>
                <a:ea typeface="+mn-ea"/>
                <a:cs typeface="Times New Roman" charset="0"/>
              </a:rPr>
              <a:t>              70        80        90       100       110       120</a:t>
            </a:r>
          </a:p>
        </p:txBody>
      </p:sp>
      <p:sp>
        <p:nvSpPr>
          <p:cNvPr id="28676" name="AutoShape 4">
            <a:extLst>
              <a:ext uri="{FF2B5EF4-FFF2-40B4-BE49-F238E27FC236}">
                <a16:creationId xmlns:a16="http://schemas.microsoft.com/office/drawing/2014/main" id="{E7DB23F4-155F-9B44-8A6C-116B12A73007}"/>
              </a:ext>
            </a:extLst>
          </p:cNvPr>
          <p:cNvSpPr>
            <a:spLocks noChangeArrowheads="1"/>
          </p:cNvSpPr>
          <p:nvPr/>
        </p:nvSpPr>
        <p:spPr bwMode="auto">
          <a:xfrm>
            <a:off x="5638800" y="2819400"/>
            <a:ext cx="2819400" cy="609600"/>
          </a:xfrm>
          <a:prstGeom prst="wedgeRoundRectCallout">
            <a:avLst>
              <a:gd name="adj1" fmla="val 1463"/>
              <a:gd name="adj2" fmla="val 85157"/>
              <a:gd name="adj3" fmla="val 16667"/>
            </a:avLst>
          </a:prstGeom>
          <a:solidFill>
            <a:srgbClr val="FFFF66"/>
          </a:solidFill>
          <a:ln w="9525">
            <a:solidFill>
              <a:schemeClr val="tx1"/>
            </a:solidFill>
            <a:miter lim="800000"/>
            <a:headEnd/>
            <a:tailEnd/>
          </a:ln>
          <a:effectLst/>
          <a:extLst/>
        </p:spPr>
        <p:txBody>
          <a:bodyPr anchor="ctr"/>
          <a:lstStyle/>
          <a:p>
            <a:pPr algn="ctr" fontAlgn="auto">
              <a:spcBef>
                <a:spcPts val="0"/>
              </a:spcBef>
              <a:spcAft>
                <a:spcPts val="0"/>
              </a:spcAft>
              <a:defRPr/>
            </a:pPr>
            <a:r>
              <a:rPr lang="en-US" sz="2800">
                <a:solidFill>
                  <a:srgbClr val="000099"/>
                </a:solidFill>
                <a:latin typeface="Times" charset="0"/>
                <a:ea typeface="+mn-ea"/>
                <a:cs typeface="Times New Roman" charset="0"/>
              </a:rPr>
              <a:t>Confidence level</a:t>
            </a:r>
          </a:p>
        </p:txBody>
      </p:sp>
      <p:sp>
        <p:nvSpPr>
          <p:cNvPr id="28677" name="AutoShape 5">
            <a:extLst>
              <a:ext uri="{FF2B5EF4-FFF2-40B4-BE49-F238E27FC236}">
                <a16:creationId xmlns:a16="http://schemas.microsoft.com/office/drawing/2014/main" id="{F9C9B61C-DEA5-AC43-B1D4-04BDFEF305EC}"/>
              </a:ext>
            </a:extLst>
          </p:cNvPr>
          <p:cNvSpPr>
            <a:spLocks noChangeArrowheads="1"/>
          </p:cNvSpPr>
          <p:nvPr/>
        </p:nvSpPr>
        <p:spPr bwMode="auto">
          <a:xfrm>
            <a:off x="5410200" y="4495800"/>
            <a:ext cx="3124200" cy="609600"/>
          </a:xfrm>
          <a:prstGeom prst="wedgeRoundRectCallout">
            <a:avLst>
              <a:gd name="adj1" fmla="val 3250"/>
              <a:gd name="adj2" fmla="val -107551"/>
              <a:gd name="adj3" fmla="val 16667"/>
            </a:avLst>
          </a:prstGeom>
          <a:solidFill>
            <a:srgbClr val="FFFF66"/>
          </a:solidFill>
          <a:ln w="9525">
            <a:solidFill>
              <a:schemeClr val="tx1"/>
            </a:solidFill>
            <a:miter lim="800000"/>
            <a:headEnd/>
            <a:tailEnd/>
          </a:ln>
          <a:effectLst/>
          <a:extLst/>
        </p:spPr>
        <p:txBody>
          <a:bodyPr anchor="ctr"/>
          <a:lstStyle/>
          <a:p>
            <a:pPr algn="ctr" fontAlgn="auto">
              <a:spcBef>
                <a:spcPts val="0"/>
              </a:spcBef>
              <a:spcAft>
                <a:spcPts val="0"/>
              </a:spcAft>
              <a:defRPr/>
            </a:pPr>
            <a:r>
              <a:rPr lang="en-US" sz="2800">
                <a:solidFill>
                  <a:srgbClr val="000099"/>
                </a:solidFill>
                <a:latin typeface="Times" charset="0"/>
                <a:ea typeface="+mn-ea"/>
                <a:cs typeface="Times New Roman" charset="0"/>
              </a:rPr>
              <a:t>Predicted structure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1950E5E-E12F-3444-94B6-6B58A5AE08E2}"/>
              </a:ext>
            </a:extLst>
          </p:cNvPr>
          <p:cNvSpPr>
            <a:spLocks noChangeArrowheads="1"/>
          </p:cNvSpPr>
          <p:nvPr/>
        </p:nvSpPr>
        <p:spPr bwMode="auto">
          <a:xfrm>
            <a:off x="193675" y="1382713"/>
            <a:ext cx="8731250" cy="3965575"/>
          </a:xfrm>
          <a:prstGeom prst="rect">
            <a:avLst/>
          </a:prstGeom>
          <a:noFill/>
          <a:ln>
            <a:noFill/>
          </a:ln>
          <a:effectLst/>
          <a:extLst/>
        </p:spPr>
        <p:txBody>
          <a:bodyPr anchor="ctr">
            <a:spAutoFit/>
          </a:bodyPr>
          <a:lstStyle/>
          <a:p>
            <a:pPr algn="ctr" eaLnBrk="1" fontAlgn="auto" hangingPunct="1">
              <a:lnSpc>
                <a:spcPct val="115000"/>
              </a:lnSpc>
              <a:spcBef>
                <a:spcPts val="0"/>
              </a:spcBef>
              <a:spcAft>
                <a:spcPts val="0"/>
              </a:spcAft>
              <a:defRPr/>
            </a:pPr>
            <a:r>
              <a:rPr lang="it-IT" sz="5500" dirty="0">
                <a:solidFill>
                  <a:srgbClr val="3333FF"/>
                </a:solidFill>
                <a:latin typeface="Arial"/>
                <a:ea typeface="+mn-ea"/>
                <a:cs typeface="Times New Roman" charset="0"/>
              </a:rPr>
              <a:t>Metodi per </a:t>
            </a:r>
            <a:r>
              <a:rPr lang="it-IT" sz="5500" b="1" dirty="0">
                <a:solidFill>
                  <a:srgbClr val="3333FF"/>
                </a:solidFill>
                <a:latin typeface="Arial"/>
                <a:ea typeface="+mn-ea"/>
                <a:cs typeface="Times New Roman" charset="0"/>
              </a:rPr>
              <a:t>la predizione </a:t>
            </a:r>
          </a:p>
          <a:p>
            <a:pPr algn="ctr" eaLnBrk="1" fontAlgn="auto" hangingPunct="1">
              <a:lnSpc>
                <a:spcPct val="115000"/>
              </a:lnSpc>
              <a:spcBef>
                <a:spcPts val="0"/>
              </a:spcBef>
              <a:spcAft>
                <a:spcPts val="0"/>
              </a:spcAft>
              <a:defRPr/>
            </a:pPr>
            <a:r>
              <a:rPr lang="it-IT" sz="5500" b="1" dirty="0">
                <a:solidFill>
                  <a:srgbClr val="3333FF"/>
                </a:solidFill>
                <a:latin typeface="Arial"/>
                <a:ea typeface="+mn-ea"/>
                <a:cs typeface="Times New Roman" charset="0"/>
              </a:rPr>
              <a:t>della struttura terziaria</a:t>
            </a:r>
          </a:p>
          <a:p>
            <a:pPr algn="ctr" eaLnBrk="1" fontAlgn="auto" hangingPunct="1">
              <a:lnSpc>
                <a:spcPct val="115000"/>
              </a:lnSpc>
              <a:spcBef>
                <a:spcPts val="0"/>
              </a:spcBef>
              <a:spcAft>
                <a:spcPts val="0"/>
              </a:spcAft>
              <a:defRPr/>
            </a:pPr>
            <a:r>
              <a:rPr lang="it-IT" sz="5500" dirty="0">
                <a:solidFill>
                  <a:srgbClr val="3333FF"/>
                </a:solidFill>
                <a:latin typeface="Arial"/>
                <a:ea typeface="+mn-ea"/>
                <a:cs typeface="Times New Roman" charset="0"/>
              </a:rPr>
              <a:t>(e della funzione) delle proteine</a:t>
            </a:r>
            <a:endParaRPr lang="it-IT" sz="5500" dirty="0">
              <a:solidFill>
                <a:srgbClr val="3333FF"/>
              </a:solidFill>
              <a:latin typeface="Arial"/>
              <a:ea typeface="+mn-e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a:extLst>
              <a:ext uri="{FF2B5EF4-FFF2-40B4-BE49-F238E27FC236}">
                <a16:creationId xmlns:a16="http://schemas.microsoft.com/office/drawing/2014/main" id="{233BBD32-1315-C84C-9624-B87001A0FAA6}"/>
              </a:ext>
            </a:extLst>
          </p:cNvPr>
          <p:cNvSpPr txBox="1">
            <a:spLocks noChangeArrowheads="1"/>
          </p:cNvSpPr>
          <p:nvPr/>
        </p:nvSpPr>
        <p:spPr bwMode="auto">
          <a:xfrm>
            <a:off x="3827463" y="-41275"/>
            <a:ext cx="5316537" cy="1384300"/>
          </a:xfrm>
          <a:prstGeom prst="rect">
            <a:avLst/>
          </a:prstGeom>
          <a:noFill/>
          <a:ln>
            <a:noFill/>
          </a:ln>
          <a:effectLst/>
          <a:extLst/>
        </p:spPr>
        <p:txBody>
          <a:bodyPr>
            <a:spAutoFit/>
          </a:bodyPr>
          <a:lstStyle/>
          <a:p>
            <a:pPr algn="just" eaLnBrk="1" fontAlgn="auto" hangingPunct="1">
              <a:spcBef>
                <a:spcPts val="0"/>
              </a:spcBef>
              <a:spcAft>
                <a:spcPts val="0"/>
              </a:spcAft>
              <a:defRPr/>
            </a:pPr>
            <a:r>
              <a:rPr lang="it-IT" sz="2800" b="1" dirty="0">
                <a:solidFill>
                  <a:srgbClr val="FF6600"/>
                </a:solidFill>
                <a:latin typeface="Arial"/>
                <a:ea typeface="+mn-ea"/>
              </a:rPr>
              <a:t>Si basano su principi teorici</a:t>
            </a:r>
          </a:p>
          <a:p>
            <a:pPr algn="just" eaLnBrk="1" fontAlgn="auto" hangingPunct="1">
              <a:spcBef>
                <a:spcPts val="0"/>
              </a:spcBef>
              <a:spcAft>
                <a:spcPts val="0"/>
              </a:spcAft>
              <a:defRPr/>
            </a:pPr>
            <a:r>
              <a:rPr lang="it-IT" sz="2800" dirty="0">
                <a:solidFill>
                  <a:srgbClr val="000000"/>
                </a:solidFill>
                <a:latin typeface="Arial"/>
                <a:ea typeface="+mn-ea"/>
              </a:rPr>
              <a:t>tempi di calcolo lunghi</a:t>
            </a:r>
          </a:p>
          <a:p>
            <a:pPr algn="r" eaLnBrk="1" fontAlgn="auto" hangingPunct="1">
              <a:spcBef>
                <a:spcPts val="0"/>
              </a:spcBef>
              <a:spcAft>
                <a:spcPts val="0"/>
              </a:spcAft>
              <a:defRPr/>
            </a:pPr>
            <a:endParaRPr lang="it-IT" sz="2800" dirty="0">
              <a:solidFill>
                <a:srgbClr val="000000"/>
              </a:solidFill>
              <a:latin typeface="Arial"/>
              <a:ea typeface="+mn-ea"/>
            </a:endParaRPr>
          </a:p>
        </p:txBody>
      </p:sp>
      <p:sp>
        <p:nvSpPr>
          <p:cNvPr id="74754" name="Text Box 5">
            <a:extLst>
              <a:ext uri="{FF2B5EF4-FFF2-40B4-BE49-F238E27FC236}">
                <a16:creationId xmlns:a16="http://schemas.microsoft.com/office/drawing/2014/main" id="{18911B25-90CB-4F49-A1C2-EC84258A8FC7}"/>
              </a:ext>
            </a:extLst>
          </p:cNvPr>
          <p:cNvSpPr txBox="1">
            <a:spLocks noChangeArrowheads="1"/>
          </p:cNvSpPr>
          <p:nvPr/>
        </p:nvSpPr>
        <p:spPr bwMode="auto">
          <a:xfrm>
            <a:off x="152400" y="3698875"/>
            <a:ext cx="4464050" cy="317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b="1">
                <a:solidFill>
                  <a:srgbClr val="122031"/>
                </a:solidFill>
                <a:latin typeface="Arial" panose="020B0604020202020204" pitchFamily="34" charset="0"/>
              </a:rPr>
              <a:t>Metodi </a:t>
            </a:r>
          </a:p>
          <a:p>
            <a:pPr algn="just" eaLnBrk="1" hangingPunct="1">
              <a:spcBef>
                <a:spcPct val="0"/>
              </a:spcBef>
              <a:buFontTx/>
              <a:buNone/>
            </a:pPr>
            <a:r>
              <a:rPr lang="it-IT" altLang="en-US" sz="2800" b="1" i="1">
                <a:solidFill>
                  <a:srgbClr val="122031"/>
                </a:solidFill>
                <a:latin typeface="Arial" panose="020B0604020202020204" pitchFamily="34" charset="0"/>
              </a:rPr>
              <a:t>knowledge </a:t>
            </a:r>
          </a:p>
          <a:p>
            <a:pPr algn="just" eaLnBrk="1" hangingPunct="1">
              <a:spcBef>
                <a:spcPct val="0"/>
              </a:spcBef>
              <a:buFontTx/>
              <a:buNone/>
            </a:pPr>
            <a:r>
              <a:rPr lang="it-IT" altLang="en-US" sz="2800" b="1" i="1">
                <a:solidFill>
                  <a:srgbClr val="122031"/>
                </a:solidFill>
                <a:latin typeface="Arial" panose="020B0604020202020204" pitchFamily="34" charset="0"/>
              </a:rPr>
              <a:t>based</a:t>
            </a:r>
            <a:r>
              <a:rPr lang="it-IT" altLang="en-US" sz="2800" b="1">
                <a:solidFill>
                  <a:srgbClr val="122031"/>
                </a:solidFill>
                <a:latin typeface="Arial" panose="020B0604020202020204" pitchFamily="34" charset="0"/>
              </a:rPr>
              <a:t> </a:t>
            </a:r>
          </a:p>
          <a:p>
            <a:pPr algn="just" eaLnBrk="1" hangingPunct="1">
              <a:spcBef>
                <a:spcPct val="0"/>
              </a:spcBef>
              <a:buFontTx/>
              <a:buNone/>
            </a:pPr>
            <a:endParaRPr lang="it-IT" altLang="en-US" sz="1600">
              <a:solidFill>
                <a:srgbClr val="000000"/>
              </a:solidFill>
              <a:latin typeface="Arial" panose="020B0604020202020204" pitchFamily="34" charset="0"/>
            </a:endParaRPr>
          </a:p>
          <a:p>
            <a:pPr algn="just" eaLnBrk="1" hangingPunct="1">
              <a:spcBef>
                <a:spcPct val="0"/>
              </a:spcBef>
              <a:buFontTx/>
              <a:buNone/>
            </a:pPr>
            <a:r>
              <a:rPr lang="it-IT" altLang="en-US" sz="2400">
                <a:solidFill>
                  <a:srgbClr val="000000"/>
                </a:solidFill>
                <a:latin typeface="Arial" panose="020B0604020202020204" pitchFamily="34" charset="0"/>
              </a:rPr>
              <a:t>Si basano sull’informazione strutturale e di sequenza disponibile, utilizzando o meno informazioni evolutive</a:t>
            </a:r>
            <a:r>
              <a:rPr lang="it-IT" altLang="en-US" sz="2800">
                <a:solidFill>
                  <a:srgbClr val="000000"/>
                </a:solidFill>
                <a:latin typeface="Arial" panose="020B0604020202020204" pitchFamily="34" charset="0"/>
              </a:rPr>
              <a:t>.</a:t>
            </a:r>
          </a:p>
        </p:txBody>
      </p:sp>
      <p:grpSp>
        <p:nvGrpSpPr>
          <p:cNvPr id="74755" name="Gruppo 3">
            <a:extLst>
              <a:ext uri="{FF2B5EF4-FFF2-40B4-BE49-F238E27FC236}">
                <a16:creationId xmlns:a16="http://schemas.microsoft.com/office/drawing/2014/main" id="{3D2D9D57-487C-EA47-8549-06E2D3AF88B1}"/>
              </a:ext>
            </a:extLst>
          </p:cNvPr>
          <p:cNvGrpSpPr>
            <a:grpSpLocks/>
          </p:cNvGrpSpPr>
          <p:nvPr/>
        </p:nvGrpSpPr>
        <p:grpSpPr bwMode="auto">
          <a:xfrm>
            <a:off x="2079625" y="922338"/>
            <a:ext cx="5235575" cy="5224462"/>
            <a:chOff x="2060552" y="817590"/>
            <a:chExt cx="6035275" cy="5967405"/>
          </a:xfrm>
        </p:grpSpPr>
        <p:grpSp>
          <p:nvGrpSpPr>
            <p:cNvPr id="74757" name="Gruppo 7">
              <a:extLst>
                <a:ext uri="{FF2B5EF4-FFF2-40B4-BE49-F238E27FC236}">
                  <a16:creationId xmlns:a16="http://schemas.microsoft.com/office/drawing/2014/main" id="{71155D47-BAB3-834E-9EF4-6442C8FC5E0E}"/>
                </a:ext>
              </a:extLst>
            </p:cNvPr>
            <p:cNvGrpSpPr>
              <a:grpSpLocks/>
            </p:cNvGrpSpPr>
            <p:nvPr/>
          </p:nvGrpSpPr>
          <p:grpSpPr bwMode="auto">
            <a:xfrm>
              <a:off x="4724848" y="3958832"/>
              <a:ext cx="3277948" cy="2826163"/>
              <a:chOff x="5497079" y="4097919"/>
              <a:chExt cx="3277948" cy="2826163"/>
            </a:xfrm>
          </p:grpSpPr>
          <p:sp>
            <p:nvSpPr>
              <p:cNvPr id="9" name="Esagono orizzontale 8">
                <a:extLst>
                  <a:ext uri="{FF2B5EF4-FFF2-40B4-BE49-F238E27FC236}">
                    <a16:creationId xmlns:a16="http://schemas.microsoft.com/office/drawing/2014/main" id="{92507FA1-3E75-8A44-8DB9-3C7897050F90}"/>
                  </a:ext>
                </a:extLst>
              </p:cNvPr>
              <p:cNvSpPr>
                <a:spLocks noChangeArrowheads="1"/>
              </p:cNvSpPr>
              <p:nvPr/>
            </p:nvSpPr>
            <p:spPr bwMode="auto">
              <a:xfrm>
                <a:off x="5497235" y="4097226"/>
                <a:ext cx="3277495" cy="2826856"/>
              </a:xfrm>
              <a:prstGeom prst="hexagon">
                <a:avLst>
                  <a:gd name="adj" fmla="val 25003"/>
                  <a:gd name="vf" fmla="val 115470"/>
                </a:avLst>
              </a:prstGeom>
              <a:solidFill>
                <a:srgbClr val="00FF00"/>
              </a:solidFill>
              <a:ln w="9525">
                <a:solidFill>
                  <a:srgbClr val="C5C4D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10" name="Esagono orizzontale 4">
                <a:extLst>
                  <a:ext uri="{FF2B5EF4-FFF2-40B4-BE49-F238E27FC236}">
                    <a16:creationId xmlns:a16="http://schemas.microsoft.com/office/drawing/2014/main" id="{E78DC012-03EB-F143-8636-A8D7602534F1}"/>
                  </a:ext>
                </a:extLst>
              </p:cNvPr>
              <p:cNvSpPr/>
              <p:nvPr/>
            </p:nvSpPr>
            <p:spPr>
              <a:xfrm>
                <a:off x="6005969" y="4536032"/>
                <a:ext cx="2260026" cy="1949243"/>
              </a:xfrm>
              <a:prstGeom prst="rect">
                <a:avLst/>
              </a:prstGeom>
            </p:spPr>
            <p:style>
              <a:lnRef idx="0">
                <a:scrgbClr r="0" g="0" b="0"/>
              </a:lnRef>
              <a:fillRef idx="0">
                <a:scrgbClr r="0" g="0" b="0"/>
              </a:fillRef>
              <a:effectRef idx="0">
                <a:scrgbClr r="0" g="0" b="0"/>
              </a:effectRef>
              <a:fontRef idx="minor">
                <a:schemeClr val="lt1"/>
              </a:fontRef>
            </p:style>
            <p:txBody>
              <a:bodyPr lIns="0" tIns="40640" rIns="0" bIns="40640" spcCol="1270" anchor="ctr"/>
              <a:lstStyle/>
              <a:p>
                <a:pPr algn="ctr" defTabSz="1422400" eaLnBrk="1" fontAlgn="auto" hangingPunct="1">
                  <a:lnSpc>
                    <a:spcPct val="90000"/>
                  </a:lnSpc>
                  <a:spcAft>
                    <a:spcPct val="35000"/>
                  </a:spcAft>
                  <a:defRPr/>
                </a:pPr>
                <a:r>
                  <a:rPr lang="it-IT" sz="2800" b="1" dirty="0">
                    <a:solidFill>
                      <a:srgbClr val="000000"/>
                    </a:solidFill>
                    <a:latin typeface="Arial"/>
                    <a:cs typeface="Arial"/>
                  </a:rPr>
                  <a:t>Threading/</a:t>
                </a:r>
                <a:r>
                  <a:rPr lang="it-IT" sz="2800" b="1" dirty="0" err="1">
                    <a:solidFill>
                      <a:srgbClr val="000000"/>
                    </a:solidFill>
                    <a:latin typeface="Arial"/>
                    <a:cs typeface="Arial"/>
                  </a:rPr>
                  <a:t>Fold</a:t>
                </a:r>
                <a:r>
                  <a:rPr lang="it-IT" sz="2800" b="1" dirty="0">
                    <a:solidFill>
                      <a:srgbClr val="000000"/>
                    </a:solidFill>
                    <a:latin typeface="Arial"/>
                    <a:cs typeface="Arial"/>
                  </a:rPr>
                  <a:t> </a:t>
                </a:r>
                <a:r>
                  <a:rPr lang="it-IT" sz="2800" b="1" dirty="0" err="1">
                    <a:solidFill>
                      <a:srgbClr val="000000"/>
                    </a:solidFill>
                    <a:latin typeface="Arial"/>
                    <a:cs typeface="Arial"/>
                  </a:rPr>
                  <a:t>recognition</a:t>
                </a:r>
                <a:endParaRPr lang="it-IT" sz="2800" b="1" dirty="0">
                  <a:solidFill>
                    <a:srgbClr val="000000"/>
                  </a:solidFill>
                  <a:latin typeface="Arial"/>
                  <a:cs typeface="Arial"/>
                </a:endParaRPr>
              </a:p>
            </p:txBody>
          </p:sp>
        </p:grpSp>
        <p:grpSp>
          <p:nvGrpSpPr>
            <p:cNvPr id="74758" name="Gruppo 10">
              <a:extLst>
                <a:ext uri="{FF2B5EF4-FFF2-40B4-BE49-F238E27FC236}">
                  <a16:creationId xmlns:a16="http://schemas.microsoft.com/office/drawing/2014/main" id="{B1003208-887F-424C-B56A-387C503D0795}"/>
                </a:ext>
              </a:extLst>
            </p:cNvPr>
            <p:cNvGrpSpPr>
              <a:grpSpLocks/>
            </p:cNvGrpSpPr>
            <p:nvPr/>
          </p:nvGrpSpPr>
          <p:grpSpPr bwMode="auto">
            <a:xfrm>
              <a:off x="2060552" y="2500821"/>
              <a:ext cx="3277948" cy="2826163"/>
              <a:chOff x="2704408" y="5649509"/>
              <a:chExt cx="3277948" cy="2826163"/>
            </a:xfrm>
          </p:grpSpPr>
          <p:sp>
            <p:nvSpPr>
              <p:cNvPr id="12" name="Esagono orizzontale 11">
                <a:extLst>
                  <a:ext uri="{FF2B5EF4-FFF2-40B4-BE49-F238E27FC236}">
                    <a16:creationId xmlns:a16="http://schemas.microsoft.com/office/drawing/2014/main" id="{436C980E-05CA-C443-98C5-2FB6BE78002C}"/>
                  </a:ext>
                </a:extLst>
              </p:cNvPr>
              <p:cNvSpPr>
                <a:spLocks noChangeArrowheads="1"/>
              </p:cNvSpPr>
              <p:nvPr/>
            </p:nvSpPr>
            <p:spPr bwMode="auto">
              <a:xfrm>
                <a:off x="2704408" y="5648974"/>
                <a:ext cx="3277495" cy="2826856"/>
              </a:xfrm>
              <a:prstGeom prst="hexagon">
                <a:avLst>
                  <a:gd name="adj" fmla="val 25003"/>
                  <a:gd name="vf" fmla="val 115470"/>
                </a:avLst>
              </a:prstGeom>
              <a:solidFill>
                <a:srgbClr val="3366F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a:p>
            </p:txBody>
          </p:sp>
          <p:sp>
            <p:nvSpPr>
              <p:cNvPr id="13" name="Esagono orizzontale 4">
                <a:extLst>
                  <a:ext uri="{FF2B5EF4-FFF2-40B4-BE49-F238E27FC236}">
                    <a16:creationId xmlns:a16="http://schemas.microsoft.com/office/drawing/2014/main" id="{E0328461-5745-884E-8B39-0AED09BFCBE9}"/>
                  </a:ext>
                </a:extLst>
              </p:cNvPr>
              <p:cNvSpPr/>
              <p:nvPr/>
            </p:nvSpPr>
            <p:spPr>
              <a:xfrm>
                <a:off x="3306472" y="6087781"/>
                <a:ext cx="2260025" cy="1949243"/>
              </a:xfrm>
              <a:prstGeom prst="rect">
                <a:avLst/>
              </a:prstGeom>
            </p:spPr>
            <p:style>
              <a:lnRef idx="0">
                <a:scrgbClr r="0" g="0" b="0"/>
              </a:lnRef>
              <a:fillRef idx="0">
                <a:scrgbClr r="0" g="0" b="0"/>
              </a:fillRef>
              <a:effectRef idx="0">
                <a:scrgbClr r="0" g="0" b="0"/>
              </a:effectRef>
              <a:fontRef idx="minor">
                <a:schemeClr val="lt1"/>
              </a:fontRef>
            </p:style>
            <p:txBody>
              <a:bodyPr lIns="0" tIns="35560" rIns="0" bIns="35560" spcCol="1270" anchor="ctr"/>
              <a:lstStyle/>
              <a:p>
                <a:pPr algn="ctr" defTabSz="1244600" eaLnBrk="1" fontAlgn="auto" hangingPunct="1">
                  <a:lnSpc>
                    <a:spcPct val="90000"/>
                  </a:lnSpc>
                  <a:spcAft>
                    <a:spcPct val="35000"/>
                  </a:spcAft>
                  <a:defRPr/>
                </a:pPr>
                <a:r>
                  <a:rPr lang="it-IT" sz="2400" b="1" dirty="0" err="1">
                    <a:solidFill>
                      <a:srgbClr val="000000"/>
                    </a:solidFill>
                    <a:latin typeface="Arial"/>
                    <a:cs typeface="Arial"/>
                  </a:rPr>
                  <a:t>Homology</a:t>
                </a:r>
                <a:r>
                  <a:rPr lang="it-IT" sz="2400" b="1" dirty="0">
                    <a:solidFill>
                      <a:srgbClr val="000000"/>
                    </a:solidFill>
                    <a:latin typeface="Arial"/>
                    <a:cs typeface="Arial"/>
                  </a:rPr>
                  <a:t>/Comparative </a:t>
                </a:r>
                <a:r>
                  <a:rPr lang="it-IT" sz="2400" b="1" dirty="0" err="1">
                    <a:solidFill>
                      <a:srgbClr val="000000"/>
                    </a:solidFill>
                    <a:latin typeface="Arial"/>
                    <a:cs typeface="Arial"/>
                  </a:rPr>
                  <a:t>modelling</a:t>
                </a:r>
                <a:endParaRPr lang="it-IT" sz="2400" b="1" dirty="0">
                  <a:solidFill>
                    <a:srgbClr val="000000"/>
                  </a:solidFill>
                  <a:latin typeface="Arial"/>
                  <a:cs typeface="Arial"/>
                </a:endParaRPr>
              </a:p>
            </p:txBody>
          </p:sp>
        </p:grpSp>
        <p:grpSp>
          <p:nvGrpSpPr>
            <p:cNvPr id="74759" name="Gruppo 13">
              <a:extLst>
                <a:ext uri="{FF2B5EF4-FFF2-40B4-BE49-F238E27FC236}">
                  <a16:creationId xmlns:a16="http://schemas.microsoft.com/office/drawing/2014/main" id="{128EC849-B559-884C-82D6-3217F866431D}"/>
                </a:ext>
              </a:extLst>
            </p:cNvPr>
            <p:cNvGrpSpPr>
              <a:grpSpLocks/>
            </p:cNvGrpSpPr>
            <p:nvPr/>
          </p:nvGrpSpPr>
          <p:grpSpPr bwMode="auto">
            <a:xfrm>
              <a:off x="4817879" y="817590"/>
              <a:ext cx="3277948" cy="2826163"/>
              <a:chOff x="2759851" y="2364136"/>
              <a:chExt cx="3277948" cy="2826163"/>
            </a:xfrm>
          </p:grpSpPr>
          <p:sp>
            <p:nvSpPr>
              <p:cNvPr id="15" name="Esagono orizzontale 14">
                <a:extLst>
                  <a:ext uri="{FF2B5EF4-FFF2-40B4-BE49-F238E27FC236}">
                    <a16:creationId xmlns:a16="http://schemas.microsoft.com/office/drawing/2014/main" id="{A079AD89-2568-2F49-9B4B-B8549092BBFD}"/>
                  </a:ext>
                </a:extLst>
              </p:cNvPr>
              <p:cNvSpPr>
                <a:spLocks noChangeArrowheads="1"/>
              </p:cNvSpPr>
              <p:nvPr/>
            </p:nvSpPr>
            <p:spPr bwMode="auto">
              <a:xfrm>
                <a:off x="2760305" y="2364136"/>
                <a:ext cx="3277494" cy="2826856"/>
              </a:xfrm>
              <a:prstGeom prst="hexagon">
                <a:avLst>
                  <a:gd name="adj" fmla="val 25003"/>
                  <a:gd name="vf" fmla="val 115470"/>
                </a:avLst>
              </a:prstGeom>
              <a:solidFill>
                <a:srgbClr val="FF66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a:p>
            </p:txBody>
          </p:sp>
          <p:sp>
            <p:nvSpPr>
              <p:cNvPr id="16" name="Esagono orizzontale 4">
                <a:extLst>
                  <a:ext uri="{FF2B5EF4-FFF2-40B4-BE49-F238E27FC236}">
                    <a16:creationId xmlns:a16="http://schemas.microsoft.com/office/drawing/2014/main" id="{01BB8C59-78DE-4345-93B3-7C7E3C8511C5}"/>
                  </a:ext>
                </a:extLst>
              </p:cNvPr>
              <p:cNvSpPr/>
              <p:nvPr/>
            </p:nvSpPr>
            <p:spPr>
              <a:xfrm>
                <a:off x="3311129" y="2802943"/>
                <a:ext cx="2260026" cy="1949243"/>
              </a:xfrm>
              <a:prstGeom prst="rect">
                <a:avLst/>
              </a:prstGeom>
            </p:spPr>
            <p:style>
              <a:lnRef idx="0">
                <a:scrgbClr r="0" g="0" b="0"/>
              </a:lnRef>
              <a:fillRef idx="0">
                <a:scrgbClr r="0" g="0" b="0"/>
              </a:fillRef>
              <a:effectRef idx="0">
                <a:scrgbClr r="0" g="0" b="0"/>
              </a:effectRef>
              <a:fontRef idx="minor">
                <a:schemeClr val="lt1"/>
              </a:fontRef>
            </p:style>
            <p:txBody>
              <a:bodyPr lIns="0" tIns="40640" rIns="0" bIns="40640" spcCol="1270" anchor="ctr"/>
              <a:lstStyle/>
              <a:p>
                <a:pPr algn="ctr" defTabSz="1422400" eaLnBrk="1" fontAlgn="auto" hangingPunct="1">
                  <a:lnSpc>
                    <a:spcPct val="90000"/>
                  </a:lnSpc>
                  <a:spcAft>
                    <a:spcPct val="35000"/>
                  </a:spcAft>
                  <a:defRPr/>
                </a:pPr>
                <a:r>
                  <a:rPr lang="it-IT" sz="2800" b="1" dirty="0">
                    <a:solidFill>
                      <a:srgbClr val="000000"/>
                    </a:solidFill>
                    <a:latin typeface="Arial"/>
                    <a:cs typeface="Arial"/>
                  </a:rPr>
                  <a:t>Metodi ab inizio</a:t>
                </a:r>
              </a:p>
            </p:txBody>
          </p:sp>
        </p:grpSp>
      </p:grpSp>
      <p:sp>
        <p:nvSpPr>
          <p:cNvPr id="74756" name="Rettangolo 1">
            <a:extLst>
              <a:ext uri="{FF2B5EF4-FFF2-40B4-BE49-F238E27FC236}">
                <a16:creationId xmlns:a16="http://schemas.microsoft.com/office/drawing/2014/main" id="{9F6129D4-F76A-C642-A13A-D2DFF8D30DF8}"/>
              </a:ext>
            </a:extLst>
          </p:cNvPr>
          <p:cNvSpPr>
            <a:spLocks noChangeArrowheads="1"/>
          </p:cNvSpPr>
          <p:nvPr/>
        </p:nvSpPr>
        <p:spPr bwMode="auto">
          <a:xfrm>
            <a:off x="5626100" y="5702300"/>
            <a:ext cx="34163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endParaRPr lang="it-IT" altLang="en-US" sz="2400">
              <a:solidFill>
                <a:srgbClr val="000000"/>
              </a:solidFill>
              <a:latin typeface="Arial" panose="020B0604020202020204" pitchFamily="34" charset="0"/>
            </a:endParaRPr>
          </a:p>
          <a:p>
            <a:pPr algn="r" eaLnBrk="1" hangingPunct="1">
              <a:spcBef>
                <a:spcPct val="0"/>
              </a:spcBef>
              <a:buFontTx/>
              <a:buNone/>
            </a:pPr>
            <a:r>
              <a:rPr lang="it-IT" altLang="en-US" sz="2400">
                <a:solidFill>
                  <a:srgbClr val="000000"/>
                </a:solidFill>
                <a:latin typeface="Arial" panose="020B0604020202020204" pitchFamily="34" charset="0"/>
              </a:rPr>
              <a:t>Possono dare ottimi risultati in tempo breve.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4">
            <a:extLst>
              <a:ext uri="{FF2B5EF4-FFF2-40B4-BE49-F238E27FC236}">
                <a16:creationId xmlns:a16="http://schemas.microsoft.com/office/drawing/2014/main" id="{046CAE38-8F06-F942-BAAF-0D49FDDA54B2}"/>
              </a:ext>
            </a:extLst>
          </p:cNvPr>
          <p:cNvSpPr txBox="1">
            <a:spLocks noChangeArrowheads="1"/>
          </p:cNvSpPr>
          <p:nvPr/>
        </p:nvSpPr>
        <p:spPr bwMode="auto">
          <a:xfrm>
            <a:off x="115888" y="1131888"/>
            <a:ext cx="9028112" cy="292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it-IT" altLang="ja-JP" sz="2800" b="1" i="1">
                <a:solidFill>
                  <a:srgbClr val="FF0000"/>
                </a:solidFill>
                <a:latin typeface="Arial" panose="020B0604020202020204" pitchFamily="34" charset="0"/>
                <a:cs typeface="Arial" panose="020B0604020202020204" pitchFamily="34" charset="0"/>
              </a:rPr>
              <a:t>		AB INIZIO O DE NOVO</a:t>
            </a:r>
          </a:p>
          <a:p>
            <a:pPr eaLnBrk="1" hangingPunct="1">
              <a:spcBef>
                <a:spcPct val="50000"/>
              </a:spcBef>
              <a:buFontTx/>
              <a:buNone/>
            </a:pPr>
            <a:r>
              <a:rPr lang="it-IT" altLang="ja-JP" sz="2400" b="1">
                <a:solidFill>
                  <a:srgbClr val="FF0000"/>
                </a:solidFill>
                <a:latin typeface="Arial" panose="020B0604020202020204" pitchFamily="34" charset="0"/>
                <a:cs typeface="Arial" panose="020B0604020202020204" pitchFamily="34" charset="0"/>
              </a:rPr>
              <a:t>D</a:t>
            </a:r>
            <a:r>
              <a:rPr lang="it-IT" altLang="en-US" sz="2400" b="1">
                <a:solidFill>
                  <a:srgbClr val="FF0000"/>
                </a:solidFill>
                <a:latin typeface="Arial" panose="020B0604020202020204" pitchFamily="34" charset="0"/>
                <a:cs typeface="Arial" panose="020B0604020202020204" pitchFamily="34" charset="0"/>
              </a:rPr>
              <a:t>ata una sequenza proteica, calcolarne la struttura</a:t>
            </a:r>
          </a:p>
          <a:p>
            <a:pPr eaLnBrk="1" hangingPunct="1">
              <a:spcBef>
                <a:spcPct val="50000"/>
              </a:spcBef>
              <a:buFontTx/>
              <a:buChar char="•"/>
            </a:pPr>
            <a:r>
              <a:rPr lang="it-IT" altLang="en-US" sz="2400">
                <a:solidFill>
                  <a:srgbClr val="0D0D0D"/>
                </a:solidFill>
                <a:latin typeface="Arial" panose="020B0604020202020204" pitchFamily="34" charset="0"/>
                <a:cs typeface="Arial" panose="020B0604020202020204" pitchFamily="34" charset="0"/>
              </a:rPr>
              <a:t> Il calcolo è basato sulla stima dell’energia relativa alla posizione di ciascun atomo nello spazio e la sua relazione chimico-fisica con gli altri atomi e con il solvente</a:t>
            </a:r>
          </a:p>
          <a:p>
            <a:pPr eaLnBrk="1" hangingPunct="1">
              <a:spcBef>
                <a:spcPct val="50000"/>
              </a:spcBef>
              <a:buFontTx/>
              <a:buChar char="•"/>
            </a:pPr>
            <a:r>
              <a:rPr lang="it-IT" altLang="en-US" sz="2400">
                <a:solidFill>
                  <a:srgbClr val="0D0D0D"/>
                </a:solidFill>
                <a:latin typeface="Arial" panose="020B0604020202020204" pitchFamily="34" charset="0"/>
                <a:cs typeface="Arial" panose="020B0604020202020204" pitchFamily="34" charset="0"/>
              </a:rPr>
              <a:t> Il minimo globale della funzione energia definisce la struttura 3D </a:t>
            </a:r>
          </a:p>
        </p:txBody>
      </p:sp>
      <p:sp>
        <p:nvSpPr>
          <p:cNvPr id="76802" name="Rectangle 5">
            <a:extLst>
              <a:ext uri="{FF2B5EF4-FFF2-40B4-BE49-F238E27FC236}">
                <a16:creationId xmlns:a16="http://schemas.microsoft.com/office/drawing/2014/main" id="{3BCB2B7B-8379-3144-91C5-3AB4D6E1E9BD}"/>
              </a:ext>
            </a:extLst>
          </p:cNvPr>
          <p:cNvSpPr>
            <a:spLocks noChangeArrowheads="1"/>
          </p:cNvSpPr>
          <p:nvPr/>
        </p:nvSpPr>
        <p:spPr bwMode="auto">
          <a:xfrm>
            <a:off x="5453063" y="223838"/>
            <a:ext cx="3527425" cy="649287"/>
          </a:xfrm>
          <a:prstGeom prst="rect">
            <a:avLst/>
          </a:prstGeom>
          <a:solidFill>
            <a:srgbClr val="FF6600">
              <a:alpha val="23137"/>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lnSpc>
                <a:spcPct val="90000"/>
              </a:lnSpc>
              <a:spcBef>
                <a:spcPct val="0"/>
              </a:spcBef>
              <a:buFontTx/>
              <a:buNone/>
            </a:pPr>
            <a:r>
              <a:rPr lang="en-US" altLang="en-US" sz="2000">
                <a:latin typeface="Arial" panose="020B0604020202020204" pitchFamily="34" charset="0"/>
                <a:cs typeface="Arial" panose="020B0604020202020204" pitchFamily="34" charset="0"/>
              </a:rPr>
              <a:t>NO allineamento</a:t>
            </a:r>
          </a:p>
          <a:p>
            <a:pPr algn="ctr">
              <a:lnSpc>
                <a:spcPct val="90000"/>
              </a:lnSpc>
              <a:spcBef>
                <a:spcPct val="0"/>
              </a:spcBef>
              <a:buFontTx/>
              <a:buNone/>
            </a:pPr>
            <a:r>
              <a:rPr lang="en-US" altLang="en-US" sz="2000">
                <a:latin typeface="Arial" panose="020B0604020202020204" pitchFamily="34" charset="0"/>
                <a:cs typeface="Arial" panose="020B0604020202020204" pitchFamily="34" charset="0"/>
              </a:rPr>
              <a:t>NO struttura nota</a:t>
            </a:r>
          </a:p>
        </p:txBody>
      </p:sp>
      <p:sp>
        <p:nvSpPr>
          <p:cNvPr id="10" name="Esagono orizzontale 9">
            <a:extLst>
              <a:ext uri="{FF2B5EF4-FFF2-40B4-BE49-F238E27FC236}">
                <a16:creationId xmlns:a16="http://schemas.microsoft.com/office/drawing/2014/main" id="{083D7A9B-D3E0-2445-BFE0-21936E800CBA}"/>
              </a:ext>
            </a:extLst>
          </p:cNvPr>
          <p:cNvSpPr>
            <a:spLocks noChangeArrowheads="1"/>
          </p:cNvSpPr>
          <p:nvPr/>
        </p:nvSpPr>
        <p:spPr bwMode="auto">
          <a:xfrm>
            <a:off x="66675" y="44450"/>
            <a:ext cx="1912938" cy="1655763"/>
          </a:xfrm>
          <a:prstGeom prst="hexagon">
            <a:avLst>
              <a:gd name="adj" fmla="val 25000"/>
              <a:gd name="vf" fmla="val 115470"/>
            </a:avLst>
          </a:prstGeom>
          <a:solidFill>
            <a:srgbClr val="FF6600"/>
          </a:solidFill>
          <a:ln w="9525">
            <a:solidFill>
              <a:srgbClr val="F9F9F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11" name="Esagono orizzontale 4">
            <a:extLst>
              <a:ext uri="{FF2B5EF4-FFF2-40B4-BE49-F238E27FC236}">
                <a16:creationId xmlns:a16="http://schemas.microsoft.com/office/drawing/2014/main" id="{636E70E3-72A3-5A43-9949-6FC9FF64AC70}"/>
              </a:ext>
            </a:extLst>
          </p:cNvPr>
          <p:cNvSpPr/>
          <p:nvPr/>
        </p:nvSpPr>
        <p:spPr>
          <a:xfrm>
            <a:off x="288925" y="260350"/>
            <a:ext cx="1468438" cy="1143000"/>
          </a:xfrm>
          <a:prstGeom prst="rect">
            <a:avLst/>
          </a:prstGeom>
        </p:spPr>
        <p:style>
          <a:lnRef idx="0">
            <a:scrgbClr r="0" g="0" b="0"/>
          </a:lnRef>
          <a:fillRef idx="0">
            <a:scrgbClr r="0" g="0" b="0"/>
          </a:fillRef>
          <a:effectRef idx="0">
            <a:scrgbClr r="0" g="0" b="0"/>
          </a:effectRef>
          <a:fontRef idx="minor">
            <a:schemeClr val="lt1"/>
          </a:fontRef>
        </p:style>
        <p:txBody>
          <a:bodyPr lIns="0" tIns="40640" rIns="0" bIns="40640" spcCol="1270" anchor="ctr"/>
          <a:lstStyle/>
          <a:p>
            <a:pPr algn="ctr" defTabSz="1422400" eaLnBrk="1" fontAlgn="auto" hangingPunct="1">
              <a:lnSpc>
                <a:spcPct val="90000"/>
              </a:lnSpc>
              <a:spcAft>
                <a:spcPct val="35000"/>
              </a:spcAft>
              <a:defRPr/>
            </a:pPr>
            <a:r>
              <a:rPr lang="it-IT" sz="2800" b="1" dirty="0">
                <a:solidFill>
                  <a:srgbClr val="000000"/>
                </a:solidFill>
                <a:latin typeface="Arial"/>
                <a:cs typeface="Arial"/>
              </a:rPr>
              <a:t>Metodi ab inizio</a:t>
            </a:r>
          </a:p>
        </p:txBody>
      </p:sp>
      <p:sp>
        <p:nvSpPr>
          <p:cNvPr id="12" name="Rectangle 6">
            <a:extLst>
              <a:ext uri="{FF2B5EF4-FFF2-40B4-BE49-F238E27FC236}">
                <a16:creationId xmlns:a16="http://schemas.microsoft.com/office/drawing/2014/main" id="{B2C33CC9-D816-414C-B074-66E8C239B888}"/>
              </a:ext>
            </a:extLst>
          </p:cNvPr>
          <p:cNvSpPr>
            <a:spLocks noChangeArrowheads="1"/>
          </p:cNvSpPr>
          <p:nvPr/>
        </p:nvSpPr>
        <p:spPr bwMode="auto">
          <a:xfrm>
            <a:off x="468313" y="4127500"/>
            <a:ext cx="8207375" cy="2698750"/>
          </a:xfrm>
          <a:prstGeom prst="rect">
            <a:avLst/>
          </a:prstGeom>
          <a:solidFill>
            <a:srgbClr val="FF6600">
              <a:alpha val="25000"/>
            </a:srgbClr>
          </a:solidFill>
          <a:ln w="12700">
            <a:noFill/>
            <a:miter lim="800000"/>
            <a:headEnd/>
            <a:tailEnd/>
          </a:ln>
          <a:effectLst/>
        </p:spPr>
        <p:txBody>
          <a:bodyPr lIns="90488" tIns="44450" rIns="90488" bIns="44450">
            <a:spAutoFit/>
          </a:bodyPr>
          <a:lstStyle/>
          <a:p>
            <a:pPr algn="just" fontAlgn="auto">
              <a:lnSpc>
                <a:spcPct val="90000"/>
              </a:lnSpc>
              <a:spcBef>
                <a:spcPts val="0"/>
              </a:spcBef>
              <a:spcAft>
                <a:spcPts val="0"/>
              </a:spcAft>
              <a:defRPr/>
            </a:pPr>
            <a:r>
              <a:rPr lang="en-US" sz="2400" dirty="0" err="1">
                <a:latin typeface="Arial"/>
                <a:ea typeface="+mn-ea"/>
                <a:cs typeface="Arial"/>
              </a:rPr>
              <a:t>Approccio</a:t>
            </a:r>
            <a:r>
              <a:rPr lang="en-US" sz="2400" dirty="0">
                <a:latin typeface="Arial"/>
                <a:ea typeface="+mn-ea"/>
                <a:cs typeface="Arial"/>
              </a:rPr>
              <a:t>:</a:t>
            </a:r>
          </a:p>
          <a:p>
            <a:pPr algn="just" fontAlgn="auto">
              <a:lnSpc>
                <a:spcPct val="90000"/>
              </a:lnSpc>
              <a:spcBef>
                <a:spcPts val="0"/>
              </a:spcBef>
              <a:spcAft>
                <a:spcPts val="0"/>
              </a:spcAft>
              <a:defRPr/>
            </a:pPr>
            <a:endParaRPr lang="en-US" sz="2400" dirty="0">
              <a:latin typeface="Arial"/>
              <a:ea typeface="+mn-ea"/>
              <a:cs typeface="Arial"/>
            </a:endParaRPr>
          </a:p>
          <a:p>
            <a:pPr marL="514350" indent="-514350" algn="just" fontAlgn="auto">
              <a:lnSpc>
                <a:spcPct val="90000"/>
              </a:lnSpc>
              <a:spcBef>
                <a:spcPts val="0"/>
              </a:spcBef>
              <a:spcAft>
                <a:spcPts val="0"/>
              </a:spcAft>
              <a:buFont typeface="+mj-lt"/>
              <a:buAutoNum type="arabicPeriod"/>
              <a:defRPr/>
            </a:pPr>
            <a:r>
              <a:rPr lang="en-US" sz="2400" dirty="0" err="1">
                <a:latin typeface="Arial"/>
                <a:ea typeface="+mn-ea"/>
                <a:cs typeface="Arial"/>
              </a:rPr>
              <a:t>Costruire</a:t>
            </a:r>
            <a:r>
              <a:rPr lang="en-US" sz="2400" dirty="0">
                <a:latin typeface="Arial"/>
                <a:ea typeface="+mn-ea"/>
                <a:cs typeface="Arial"/>
              </a:rPr>
              <a:t> </a:t>
            </a:r>
            <a:r>
              <a:rPr lang="en-US" sz="2400" dirty="0" err="1">
                <a:latin typeface="Arial"/>
                <a:ea typeface="+mn-ea"/>
                <a:cs typeface="Arial"/>
              </a:rPr>
              <a:t>una</a:t>
            </a:r>
            <a:r>
              <a:rPr lang="en-US" sz="2400" dirty="0">
                <a:latin typeface="Arial"/>
                <a:ea typeface="+mn-ea"/>
                <a:cs typeface="Arial"/>
              </a:rPr>
              <a:t> </a:t>
            </a:r>
            <a:r>
              <a:rPr lang="en-US" sz="2400" dirty="0" err="1">
                <a:latin typeface="Arial"/>
                <a:ea typeface="+mn-ea"/>
                <a:cs typeface="Arial"/>
              </a:rPr>
              <a:t>funzione</a:t>
            </a:r>
            <a:r>
              <a:rPr lang="en-US" sz="2400" dirty="0">
                <a:latin typeface="Arial"/>
                <a:ea typeface="+mn-ea"/>
                <a:cs typeface="Arial"/>
              </a:rPr>
              <a:t> </a:t>
            </a:r>
            <a:r>
              <a:rPr lang="en-US" sz="2400" dirty="0" err="1">
                <a:latin typeface="Arial"/>
                <a:ea typeface="+mn-ea"/>
                <a:cs typeface="Arial"/>
              </a:rPr>
              <a:t>empirica</a:t>
            </a:r>
            <a:r>
              <a:rPr lang="en-US" sz="2400" dirty="0">
                <a:latin typeface="Arial"/>
                <a:ea typeface="+mn-ea"/>
                <a:cs typeface="Arial"/>
              </a:rPr>
              <a:t> </a:t>
            </a:r>
            <a:r>
              <a:rPr lang="en-US" sz="2400" dirty="0" err="1">
                <a:latin typeface="Arial"/>
                <a:ea typeface="+mn-ea"/>
                <a:cs typeface="Arial"/>
              </a:rPr>
              <a:t>che</a:t>
            </a:r>
            <a:r>
              <a:rPr lang="en-US" sz="2400" dirty="0">
                <a:latin typeface="Arial"/>
                <a:ea typeface="+mn-ea"/>
                <a:cs typeface="Arial"/>
              </a:rPr>
              <a:t> </a:t>
            </a:r>
            <a:r>
              <a:rPr lang="en-US" sz="2400" dirty="0" err="1">
                <a:latin typeface="Arial"/>
                <a:ea typeface="+mn-ea"/>
                <a:cs typeface="Arial"/>
              </a:rPr>
              <a:t>descriva</a:t>
            </a:r>
            <a:r>
              <a:rPr lang="en-US" sz="2400" dirty="0">
                <a:latin typeface="Arial"/>
                <a:ea typeface="+mn-ea"/>
                <a:cs typeface="Arial"/>
              </a:rPr>
              <a:t> le </a:t>
            </a:r>
            <a:r>
              <a:rPr lang="en-US" sz="2400" dirty="0" err="1">
                <a:latin typeface="Arial"/>
                <a:ea typeface="+mn-ea"/>
                <a:cs typeface="Arial"/>
              </a:rPr>
              <a:t>forze</a:t>
            </a:r>
            <a:r>
              <a:rPr lang="en-US" sz="2400" dirty="0">
                <a:latin typeface="Arial"/>
                <a:ea typeface="+mn-ea"/>
                <a:cs typeface="Arial"/>
              </a:rPr>
              <a:t> di </a:t>
            </a:r>
            <a:r>
              <a:rPr lang="en-US" sz="2400" dirty="0" err="1">
                <a:latin typeface="Arial"/>
                <a:ea typeface="+mn-ea"/>
                <a:cs typeface="Arial"/>
              </a:rPr>
              <a:t>interazione</a:t>
            </a:r>
            <a:endParaRPr lang="en-US" sz="2400" dirty="0">
              <a:latin typeface="Arial"/>
              <a:ea typeface="+mn-ea"/>
              <a:cs typeface="Arial"/>
            </a:endParaRPr>
          </a:p>
          <a:p>
            <a:pPr marL="514350" indent="-514350" algn="just" fontAlgn="auto">
              <a:lnSpc>
                <a:spcPct val="90000"/>
              </a:lnSpc>
              <a:spcBef>
                <a:spcPts val="0"/>
              </a:spcBef>
              <a:spcAft>
                <a:spcPts val="0"/>
              </a:spcAft>
              <a:buFont typeface="+mj-lt"/>
              <a:buAutoNum type="arabicPeriod"/>
              <a:defRPr/>
            </a:pPr>
            <a:endParaRPr lang="en-US" sz="2400" dirty="0">
              <a:latin typeface="Arial"/>
              <a:ea typeface="+mn-ea"/>
              <a:cs typeface="Arial"/>
            </a:endParaRPr>
          </a:p>
          <a:p>
            <a:pPr marL="514350" indent="-514350" algn="just" eaLnBrk="1" fontAlgn="auto" hangingPunct="1">
              <a:lnSpc>
                <a:spcPct val="90000"/>
              </a:lnSpc>
              <a:spcBef>
                <a:spcPts val="0"/>
              </a:spcBef>
              <a:spcAft>
                <a:spcPts val="0"/>
              </a:spcAft>
              <a:buFont typeface="+mj-lt"/>
              <a:buAutoNum type="arabicPeriod"/>
              <a:defRPr/>
            </a:pPr>
            <a:r>
              <a:rPr lang="en-US" sz="2400" dirty="0" err="1">
                <a:latin typeface="Arial"/>
                <a:ea typeface="+mn-ea"/>
                <a:cs typeface="Arial"/>
              </a:rPr>
              <a:t>Esplorare</a:t>
            </a:r>
            <a:r>
              <a:rPr lang="en-US" sz="2400" dirty="0">
                <a:latin typeface="Arial"/>
                <a:ea typeface="+mn-ea"/>
                <a:cs typeface="Arial"/>
              </a:rPr>
              <a:t> lo </a:t>
            </a:r>
            <a:r>
              <a:rPr lang="en-US" sz="2400" dirty="0" err="1">
                <a:latin typeface="Arial"/>
                <a:ea typeface="+mn-ea"/>
                <a:cs typeface="Arial"/>
              </a:rPr>
              <a:t>spazio</a:t>
            </a:r>
            <a:r>
              <a:rPr lang="en-US" sz="2400" dirty="0">
                <a:latin typeface="Arial"/>
                <a:ea typeface="+mn-ea"/>
                <a:cs typeface="Arial"/>
              </a:rPr>
              <a:t> </a:t>
            </a:r>
            <a:r>
              <a:rPr lang="en-US" sz="2400" dirty="0" err="1">
                <a:latin typeface="Arial"/>
                <a:ea typeface="+mn-ea"/>
                <a:cs typeface="Arial"/>
              </a:rPr>
              <a:t>conformazionale</a:t>
            </a:r>
            <a:r>
              <a:rPr lang="en-US" sz="2400" dirty="0">
                <a:latin typeface="Arial"/>
                <a:ea typeface="+mn-ea"/>
                <a:cs typeface="Arial"/>
              </a:rPr>
              <a:t> per </a:t>
            </a:r>
            <a:r>
              <a:rPr lang="en-US" sz="2400" dirty="0" err="1">
                <a:latin typeface="Arial"/>
                <a:ea typeface="+mn-ea"/>
                <a:cs typeface="Arial"/>
              </a:rPr>
              <a:t>massimizzare</a:t>
            </a:r>
            <a:r>
              <a:rPr lang="en-US" sz="2400" dirty="0">
                <a:latin typeface="Arial"/>
                <a:ea typeface="+mn-ea"/>
                <a:cs typeface="Arial"/>
              </a:rPr>
              <a:t> </a:t>
            </a:r>
            <a:r>
              <a:rPr lang="en-US" sz="2400" dirty="0" err="1">
                <a:latin typeface="Arial"/>
                <a:ea typeface="+mn-ea"/>
                <a:cs typeface="Arial"/>
              </a:rPr>
              <a:t>funzione</a:t>
            </a:r>
            <a:r>
              <a:rPr lang="en-US" sz="2400" dirty="0">
                <a:latin typeface="Arial"/>
                <a:ea typeface="+mn-ea"/>
                <a:cs typeface="Arial"/>
              </a:rPr>
              <a:t> di </a:t>
            </a:r>
            <a:r>
              <a:rPr lang="en-US" sz="2400" dirty="0" err="1">
                <a:latin typeface="Arial"/>
                <a:ea typeface="+mn-ea"/>
                <a:cs typeface="Arial"/>
              </a:rPr>
              <a:t>merito</a:t>
            </a:r>
            <a:endParaRPr lang="en-US" sz="2400" dirty="0">
              <a:latin typeface="Arial"/>
              <a:ea typeface="+mn-ea"/>
              <a:cs typeface="Arial"/>
            </a:endParaRPr>
          </a:p>
          <a:p>
            <a:pPr algn="just" fontAlgn="auto">
              <a:lnSpc>
                <a:spcPct val="90000"/>
              </a:lnSpc>
              <a:spcBef>
                <a:spcPts val="0"/>
              </a:spcBef>
              <a:spcAft>
                <a:spcPts val="0"/>
              </a:spcAft>
              <a:defRPr/>
            </a:pPr>
            <a:endParaRPr lang="en-US" sz="2000" dirty="0">
              <a:latin typeface="Arial"/>
              <a:ea typeface="+mn-ea"/>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4">
            <a:extLst>
              <a:ext uri="{FF2B5EF4-FFF2-40B4-BE49-F238E27FC236}">
                <a16:creationId xmlns:a16="http://schemas.microsoft.com/office/drawing/2014/main" id="{6403BEA7-59B7-7440-8624-91A86CAC4E67}"/>
              </a:ext>
            </a:extLst>
          </p:cNvPr>
          <p:cNvSpPr>
            <a:spLocks noChangeArrowheads="1"/>
          </p:cNvSpPr>
          <p:nvPr/>
        </p:nvSpPr>
        <p:spPr bwMode="auto">
          <a:xfrm>
            <a:off x="230188" y="53975"/>
            <a:ext cx="8913812" cy="165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3600" b="1">
                <a:solidFill>
                  <a:srgbClr val="FF0000"/>
                </a:solidFill>
                <a:latin typeface="Arial" panose="020B0604020202020204" pitchFamily="34" charset="0"/>
                <a:cs typeface="Arial" panose="020B0604020202020204" pitchFamily="34" charset="0"/>
              </a:rPr>
              <a:t>H-P model</a:t>
            </a:r>
            <a:r>
              <a:rPr lang="en-US" altLang="en-US" sz="3600">
                <a:solidFill>
                  <a:srgbClr val="FF0000"/>
                </a:solidFill>
                <a:latin typeface="Arial" panose="020B0604020202020204" pitchFamily="34" charset="0"/>
                <a:cs typeface="Arial" panose="020B0604020202020204" pitchFamily="34" charset="0"/>
              </a:rPr>
              <a:t> (Lau and Dill, 1989)</a:t>
            </a:r>
            <a:r>
              <a:rPr lang="en-US" altLang="en-US" sz="3600" b="1">
                <a:solidFill>
                  <a:srgbClr val="FF0000"/>
                </a:solidFill>
                <a:latin typeface="Arial" panose="020B0604020202020204" pitchFamily="34" charset="0"/>
                <a:cs typeface="Arial" panose="020B0604020202020204" pitchFamily="34" charset="0"/>
              </a:rPr>
              <a:t> </a:t>
            </a:r>
          </a:p>
          <a:p>
            <a:pPr>
              <a:spcBef>
                <a:spcPct val="0"/>
              </a:spcBef>
              <a:buFontTx/>
              <a:buNone/>
            </a:pPr>
            <a:endParaRPr lang="en-US" altLang="en-US" sz="1800">
              <a:solidFill>
                <a:srgbClr val="FF0000"/>
              </a:solidFill>
              <a:latin typeface="Arial" panose="020B0604020202020204" pitchFamily="34" charset="0"/>
              <a:cs typeface="Arial" panose="020B0604020202020204" pitchFamily="34" charset="0"/>
            </a:endParaRPr>
          </a:p>
          <a:p>
            <a:pPr>
              <a:spcBef>
                <a:spcPct val="0"/>
              </a:spcBef>
              <a:buFontTx/>
              <a:buNone/>
            </a:pPr>
            <a:r>
              <a:rPr lang="en-US" altLang="en-US" sz="2400">
                <a:solidFill>
                  <a:srgbClr val="FF0000"/>
                </a:solidFill>
                <a:latin typeface="Arial" panose="020B0604020202020204" pitchFamily="34" charset="0"/>
                <a:cs typeface="Arial" panose="020B0604020202020204" pitchFamily="34" charset="0"/>
              </a:rPr>
              <a:t>Basato sull’idea che le interazioni idrofobiche sono la principale forza che guida il ripiegamento</a:t>
            </a:r>
          </a:p>
        </p:txBody>
      </p:sp>
      <p:sp>
        <p:nvSpPr>
          <p:cNvPr id="2" name="Rettangolo 1">
            <a:extLst>
              <a:ext uri="{FF2B5EF4-FFF2-40B4-BE49-F238E27FC236}">
                <a16:creationId xmlns:a16="http://schemas.microsoft.com/office/drawing/2014/main" id="{2D1FC0CB-0FD9-6A47-B572-AA8B4A519911}"/>
              </a:ext>
            </a:extLst>
          </p:cNvPr>
          <p:cNvSpPr/>
          <p:nvPr/>
        </p:nvSpPr>
        <p:spPr>
          <a:xfrm>
            <a:off x="401638" y="1804988"/>
            <a:ext cx="8297862" cy="4754562"/>
          </a:xfrm>
          <a:prstGeom prst="rect">
            <a:avLst/>
          </a:prstGeom>
        </p:spPr>
        <p:txBody>
          <a:bodyPr>
            <a:spAutoFit/>
          </a:bodyPr>
          <a:lstStyle/>
          <a:p>
            <a:pPr marL="2057400" algn="just" eaLnBrk="1" fontAlgn="auto" hangingPunct="1">
              <a:spcBef>
                <a:spcPts val="0"/>
              </a:spcBef>
              <a:spcAft>
                <a:spcPts val="600"/>
              </a:spcAft>
              <a:defRPr/>
            </a:pPr>
            <a:r>
              <a:rPr lang="it-IT" sz="2800" dirty="0">
                <a:solidFill>
                  <a:srgbClr val="000000"/>
                </a:solidFill>
                <a:latin typeface="Arial"/>
                <a:ea typeface="+mn-ea"/>
                <a:cs typeface="Arial"/>
              </a:rPr>
              <a:t>First </a:t>
            </a:r>
            <a:r>
              <a:rPr lang="it-IT" sz="2800" dirty="0" err="1">
                <a:solidFill>
                  <a:srgbClr val="000000"/>
                </a:solidFill>
                <a:latin typeface="Arial"/>
                <a:ea typeface="+mn-ea"/>
                <a:cs typeface="Arial"/>
              </a:rPr>
              <a:t>defined</a:t>
            </a:r>
            <a:r>
              <a:rPr lang="it-IT" sz="2800" dirty="0">
                <a:solidFill>
                  <a:srgbClr val="000000"/>
                </a:solidFill>
                <a:latin typeface="Arial"/>
                <a:ea typeface="+mn-ea"/>
                <a:cs typeface="Arial"/>
              </a:rPr>
              <a:t> on the </a:t>
            </a:r>
            <a:r>
              <a:rPr lang="it-IT" sz="2800" b="1" dirty="0">
                <a:solidFill>
                  <a:srgbClr val="000000"/>
                </a:solidFill>
                <a:latin typeface="Arial"/>
                <a:ea typeface="+mn-ea"/>
                <a:cs typeface="Arial"/>
              </a:rPr>
              <a:t>2D-square lattice </a:t>
            </a:r>
            <a:r>
              <a:rPr lang="it-IT" sz="2800" dirty="0" err="1">
                <a:solidFill>
                  <a:srgbClr val="000000"/>
                </a:solidFill>
                <a:latin typeface="Arial"/>
                <a:ea typeface="+mn-ea"/>
                <a:cs typeface="Arial"/>
              </a:rPr>
              <a:t>it</a:t>
            </a:r>
            <a:r>
              <a:rPr lang="it-IT" sz="2800" dirty="0">
                <a:solidFill>
                  <a:srgbClr val="000000"/>
                </a:solidFill>
                <a:latin typeface="Arial"/>
                <a:ea typeface="+mn-ea"/>
                <a:cs typeface="Arial"/>
              </a:rPr>
              <a:t> </a:t>
            </a:r>
            <a:r>
              <a:rPr lang="it-IT" sz="2800" dirty="0" err="1">
                <a:solidFill>
                  <a:srgbClr val="000000"/>
                </a:solidFill>
                <a:latin typeface="Arial"/>
                <a:ea typeface="+mn-ea"/>
                <a:cs typeface="Arial"/>
              </a:rPr>
              <a:t>is</a:t>
            </a:r>
            <a:r>
              <a:rPr lang="it-IT" sz="2800" dirty="0">
                <a:solidFill>
                  <a:srgbClr val="000000"/>
                </a:solidFill>
                <a:latin typeface="Arial"/>
                <a:ea typeface="+mn-ea"/>
                <a:cs typeface="Arial"/>
              </a:rPr>
              <a:t> </a:t>
            </a:r>
            <a:r>
              <a:rPr lang="it-IT" sz="2800" dirty="0" err="1">
                <a:solidFill>
                  <a:srgbClr val="000000"/>
                </a:solidFill>
                <a:latin typeface="Arial"/>
                <a:ea typeface="+mn-ea"/>
                <a:cs typeface="Arial"/>
              </a:rPr>
              <a:t>applicable</a:t>
            </a:r>
            <a:r>
              <a:rPr lang="it-IT" sz="2800" dirty="0">
                <a:solidFill>
                  <a:srgbClr val="000000"/>
                </a:solidFill>
                <a:latin typeface="Arial"/>
                <a:ea typeface="+mn-ea"/>
                <a:cs typeface="Arial"/>
              </a:rPr>
              <a:t> and </a:t>
            </a:r>
            <a:r>
              <a:rPr lang="it-IT" sz="2800" dirty="0" err="1">
                <a:solidFill>
                  <a:srgbClr val="000000"/>
                </a:solidFill>
                <a:latin typeface="Arial"/>
                <a:ea typeface="+mn-ea"/>
                <a:cs typeface="Arial"/>
              </a:rPr>
              <a:t>used</a:t>
            </a:r>
            <a:r>
              <a:rPr lang="it-IT" sz="2800" dirty="0">
                <a:solidFill>
                  <a:srgbClr val="000000"/>
                </a:solidFill>
                <a:latin typeface="Arial"/>
                <a:ea typeface="+mn-ea"/>
                <a:cs typeface="Arial"/>
              </a:rPr>
              <a:t> in </a:t>
            </a:r>
            <a:r>
              <a:rPr lang="it-IT" sz="2800" dirty="0" err="1">
                <a:solidFill>
                  <a:srgbClr val="000000"/>
                </a:solidFill>
                <a:latin typeface="Arial"/>
                <a:ea typeface="+mn-ea"/>
                <a:cs typeface="Arial"/>
              </a:rPr>
              <a:t>various</a:t>
            </a:r>
            <a:r>
              <a:rPr lang="it-IT" sz="2800" dirty="0">
                <a:solidFill>
                  <a:srgbClr val="000000"/>
                </a:solidFill>
                <a:latin typeface="Arial"/>
                <a:ea typeface="+mn-ea"/>
                <a:cs typeface="Arial"/>
              </a:rPr>
              <a:t> </a:t>
            </a:r>
            <a:r>
              <a:rPr lang="it-IT" sz="2800" dirty="0" err="1">
                <a:solidFill>
                  <a:srgbClr val="000000"/>
                </a:solidFill>
                <a:latin typeface="Arial"/>
                <a:ea typeface="+mn-ea"/>
                <a:cs typeface="Arial"/>
              </a:rPr>
              <a:t>lattices</a:t>
            </a:r>
            <a:r>
              <a:rPr lang="it-IT" sz="2800" dirty="0">
                <a:solidFill>
                  <a:srgbClr val="000000"/>
                </a:solidFill>
                <a:latin typeface="Arial"/>
                <a:ea typeface="+mn-ea"/>
                <a:cs typeface="Arial"/>
              </a:rPr>
              <a:t> and </a:t>
            </a:r>
            <a:r>
              <a:rPr lang="it-IT" sz="2800" dirty="0" err="1">
                <a:solidFill>
                  <a:srgbClr val="000000"/>
                </a:solidFill>
                <a:latin typeface="Arial"/>
                <a:ea typeface="+mn-ea"/>
                <a:cs typeface="Arial"/>
              </a:rPr>
              <a:t>even</a:t>
            </a:r>
            <a:r>
              <a:rPr lang="it-IT" sz="2800" dirty="0">
                <a:solidFill>
                  <a:srgbClr val="000000"/>
                </a:solidFill>
                <a:latin typeface="Arial"/>
                <a:ea typeface="+mn-ea"/>
                <a:cs typeface="Arial"/>
              </a:rPr>
              <a:t> in off-lattice </a:t>
            </a:r>
            <a:r>
              <a:rPr lang="it-IT" sz="2800" dirty="0" err="1">
                <a:solidFill>
                  <a:srgbClr val="000000"/>
                </a:solidFill>
                <a:latin typeface="Arial"/>
                <a:ea typeface="+mn-ea"/>
                <a:cs typeface="Arial"/>
              </a:rPr>
              <a:t>models</a:t>
            </a:r>
            <a:r>
              <a:rPr lang="it-IT" sz="2800" dirty="0">
                <a:latin typeface="Arial"/>
                <a:ea typeface="+mn-ea"/>
                <a:cs typeface="Arial"/>
              </a:rPr>
              <a:t>. </a:t>
            </a:r>
          </a:p>
          <a:p>
            <a:pPr algn="just" eaLnBrk="1" fontAlgn="auto" hangingPunct="1">
              <a:spcBef>
                <a:spcPts val="0"/>
              </a:spcBef>
              <a:spcAft>
                <a:spcPts val="600"/>
              </a:spcAft>
              <a:defRPr/>
            </a:pPr>
            <a:r>
              <a:rPr lang="it-IT" sz="2800" dirty="0">
                <a:latin typeface="Arial"/>
                <a:ea typeface="+mn-ea"/>
                <a:cs typeface="Arial"/>
              </a:rPr>
              <a:t>				  In the </a:t>
            </a:r>
            <a:r>
              <a:rPr lang="it-IT" sz="2800" dirty="0" err="1">
                <a:latin typeface="Arial"/>
                <a:ea typeface="+mn-ea"/>
                <a:cs typeface="Arial"/>
              </a:rPr>
              <a:t>easiest</a:t>
            </a:r>
            <a:r>
              <a:rPr lang="it-IT" sz="2800" dirty="0">
                <a:latin typeface="Arial"/>
                <a:ea typeface="+mn-ea"/>
                <a:cs typeface="Arial"/>
              </a:rPr>
              <a:t> </a:t>
            </a:r>
            <a:r>
              <a:rPr lang="it-IT" sz="2800" dirty="0" err="1">
                <a:latin typeface="Arial"/>
                <a:ea typeface="+mn-ea"/>
                <a:cs typeface="Arial"/>
              </a:rPr>
              <a:t>form</a:t>
            </a:r>
            <a:r>
              <a:rPr lang="it-IT" sz="2800" dirty="0">
                <a:latin typeface="Arial"/>
                <a:ea typeface="+mn-ea"/>
                <a:cs typeface="Arial"/>
              </a:rPr>
              <a:t> </a:t>
            </a:r>
            <a:r>
              <a:rPr lang="it-IT" sz="2800" dirty="0" err="1">
                <a:latin typeface="Arial"/>
                <a:ea typeface="+mn-ea"/>
                <a:cs typeface="Arial"/>
              </a:rPr>
              <a:t>it</a:t>
            </a:r>
            <a:r>
              <a:rPr lang="it-IT" sz="2800" dirty="0">
                <a:latin typeface="Arial"/>
                <a:ea typeface="+mn-ea"/>
                <a:cs typeface="Arial"/>
              </a:rPr>
              <a:t> </a:t>
            </a:r>
            <a:r>
              <a:rPr lang="it-IT" sz="2800" dirty="0" err="1">
                <a:latin typeface="Arial"/>
                <a:ea typeface="+mn-ea"/>
                <a:cs typeface="Arial"/>
              </a:rPr>
              <a:t>is</a:t>
            </a:r>
            <a:r>
              <a:rPr lang="it-IT" sz="2800" dirty="0">
                <a:latin typeface="Arial"/>
                <a:ea typeface="+mn-ea"/>
                <a:cs typeface="Arial"/>
              </a:rPr>
              <a:t> </a:t>
            </a:r>
            <a:r>
              <a:rPr lang="it-IT" sz="2800" b="1" dirty="0">
                <a:latin typeface="Arial"/>
                <a:ea typeface="+mn-ea"/>
                <a:cs typeface="Arial"/>
              </a:rPr>
              <a:t>a </a:t>
            </a:r>
            <a:r>
              <a:rPr lang="it-IT" sz="2800" b="1" dirty="0" err="1">
                <a:latin typeface="Arial"/>
                <a:ea typeface="+mn-ea"/>
                <a:cs typeface="Arial"/>
              </a:rPr>
              <a:t>backbone</a:t>
            </a:r>
            <a:r>
              <a:rPr lang="it-IT" sz="2800" b="1" dirty="0">
                <a:latin typeface="Arial"/>
                <a:ea typeface="+mn-ea"/>
                <a:cs typeface="Arial"/>
              </a:rPr>
              <a:t> model (i.e. </a:t>
            </a:r>
            <a:r>
              <a:rPr lang="it-IT" sz="2800" b="1" dirty="0" err="1">
                <a:latin typeface="Arial"/>
                <a:ea typeface="+mn-ea"/>
                <a:cs typeface="Arial"/>
              </a:rPr>
              <a:t>one</a:t>
            </a:r>
            <a:r>
              <a:rPr lang="it-IT" sz="2800" b="1" dirty="0">
                <a:latin typeface="Arial"/>
                <a:ea typeface="+mn-ea"/>
                <a:cs typeface="Arial"/>
              </a:rPr>
              <a:t> </a:t>
            </a:r>
            <a:r>
              <a:rPr lang="it-IT" sz="2800" b="1" dirty="0" err="1">
                <a:latin typeface="Arial"/>
                <a:ea typeface="+mn-ea"/>
                <a:cs typeface="Arial"/>
              </a:rPr>
              <a:t>monomer</a:t>
            </a:r>
            <a:r>
              <a:rPr lang="it-IT" sz="2800" b="1" dirty="0">
                <a:latin typeface="Arial"/>
                <a:ea typeface="+mn-ea"/>
                <a:cs typeface="Arial"/>
              </a:rPr>
              <a:t> per amino acid)</a:t>
            </a:r>
            <a:r>
              <a:rPr lang="it-IT" sz="2800" dirty="0">
                <a:latin typeface="Arial"/>
                <a:ea typeface="+mn-ea"/>
                <a:cs typeface="Arial"/>
              </a:rPr>
              <a:t> </a:t>
            </a:r>
            <a:r>
              <a:rPr lang="it-IT" sz="2800" dirty="0" err="1">
                <a:latin typeface="Arial"/>
                <a:ea typeface="+mn-ea"/>
                <a:cs typeface="Arial"/>
              </a:rPr>
              <a:t>but</a:t>
            </a:r>
            <a:r>
              <a:rPr lang="it-IT" sz="2800" dirty="0">
                <a:latin typeface="Arial"/>
                <a:ea typeface="+mn-ea"/>
                <a:cs typeface="Arial"/>
              </a:rPr>
              <a:t> </a:t>
            </a:r>
            <a:r>
              <a:rPr lang="it-IT" sz="2800" dirty="0" err="1">
                <a:latin typeface="Arial"/>
                <a:ea typeface="+mn-ea"/>
                <a:cs typeface="Arial"/>
              </a:rPr>
              <a:t>also</a:t>
            </a:r>
            <a:r>
              <a:rPr lang="it-IT" sz="2800" dirty="0">
                <a:latin typeface="Arial"/>
                <a:ea typeface="+mn-ea"/>
                <a:cs typeface="Arial"/>
              </a:rPr>
              <a:t> side </a:t>
            </a:r>
            <a:r>
              <a:rPr lang="it-IT" sz="2800" dirty="0" err="1">
                <a:latin typeface="Arial"/>
                <a:ea typeface="+mn-ea"/>
                <a:cs typeface="Arial"/>
              </a:rPr>
              <a:t>chain</a:t>
            </a:r>
            <a:r>
              <a:rPr lang="it-IT" sz="2800" dirty="0">
                <a:latin typeface="Arial"/>
                <a:ea typeface="+mn-ea"/>
                <a:cs typeface="Arial"/>
              </a:rPr>
              <a:t> </a:t>
            </a:r>
            <a:r>
              <a:rPr lang="it-IT" sz="2800" dirty="0" err="1">
                <a:latin typeface="Arial"/>
                <a:ea typeface="+mn-ea"/>
                <a:cs typeface="Arial"/>
              </a:rPr>
              <a:t>models</a:t>
            </a:r>
            <a:r>
              <a:rPr lang="it-IT" sz="2800" dirty="0">
                <a:latin typeface="Arial"/>
                <a:ea typeface="+mn-ea"/>
                <a:cs typeface="Arial"/>
              </a:rPr>
              <a:t> are </a:t>
            </a:r>
            <a:r>
              <a:rPr lang="it-IT" sz="2800" dirty="0" err="1">
                <a:latin typeface="Arial"/>
                <a:ea typeface="+mn-ea"/>
                <a:cs typeface="Arial"/>
              </a:rPr>
              <a:t>possible</a:t>
            </a:r>
            <a:r>
              <a:rPr lang="it-IT" sz="2800" dirty="0">
                <a:latin typeface="Arial"/>
                <a:ea typeface="+mn-ea"/>
                <a:cs typeface="Arial"/>
              </a:rPr>
              <a:t>. </a:t>
            </a:r>
          </a:p>
          <a:p>
            <a:pPr marL="457200" indent="-457200" algn="just" eaLnBrk="1" fontAlgn="auto" hangingPunct="1">
              <a:spcBef>
                <a:spcPts val="0"/>
              </a:spcBef>
              <a:spcAft>
                <a:spcPts val="600"/>
              </a:spcAft>
              <a:buFont typeface="Arial"/>
              <a:buChar char="•"/>
              <a:defRPr/>
            </a:pPr>
            <a:r>
              <a:rPr lang="it-IT" sz="3200" dirty="0" err="1">
                <a:latin typeface="Arial"/>
                <a:ea typeface="+mn-ea"/>
                <a:cs typeface="Arial"/>
              </a:rPr>
              <a:t>Alphabet</a:t>
            </a:r>
            <a:r>
              <a:rPr lang="it-IT" sz="3200" dirty="0">
                <a:latin typeface="Arial"/>
                <a:ea typeface="+mn-ea"/>
                <a:cs typeface="Arial"/>
              </a:rPr>
              <a:t> = {H, </a:t>
            </a:r>
            <a:r>
              <a:rPr lang="it-IT" sz="3200" dirty="0" err="1">
                <a:latin typeface="Arial"/>
                <a:ea typeface="+mn-ea"/>
                <a:cs typeface="Arial"/>
              </a:rPr>
              <a:t>P</a:t>
            </a:r>
            <a:r>
              <a:rPr lang="it-IT" sz="3200" dirty="0">
                <a:latin typeface="Arial"/>
                <a:ea typeface="+mn-ea"/>
                <a:cs typeface="Arial"/>
              </a:rPr>
              <a:t>} H/</a:t>
            </a:r>
            <a:r>
              <a:rPr lang="it-IT" sz="3200" dirty="0" err="1">
                <a:latin typeface="Arial"/>
                <a:ea typeface="+mn-ea"/>
                <a:cs typeface="Arial"/>
              </a:rPr>
              <a:t>P</a:t>
            </a:r>
            <a:r>
              <a:rPr lang="it-IT" sz="3200" dirty="0">
                <a:latin typeface="Arial"/>
                <a:ea typeface="+mn-ea"/>
                <a:cs typeface="Arial"/>
              </a:rPr>
              <a:t> = </a:t>
            </a:r>
            <a:r>
              <a:rPr lang="it-IT" sz="3200" dirty="0" err="1">
                <a:latin typeface="Arial"/>
                <a:ea typeface="+mn-ea"/>
                <a:cs typeface="Arial"/>
              </a:rPr>
              <a:t>Hydrophobic</a:t>
            </a:r>
            <a:r>
              <a:rPr lang="it-IT" sz="3200" dirty="0">
                <a:latin typeface="Arial"/>
                <a:ea typeface="+mn-ea"/>
                <a:cs typeface="Arial"/>
              </a:rPr>
              <a:t>/</a:t>
            </a:r>
            <a:r>
              <a:rPr lang="it-IT" sz="3200" dirty="0" err="1">
                <a:latin typeface="Arial"/>
                <a:ea typeface="+mn-ea"/>
                <a:cs typeface="Arial"/>
              </a:rPr>
              <a:t>Polar</a:t>
            </a:r>
            <a:endParaRPr lang="it-IT" sz="3200" dirty="0">
              <a:latin typeface="Arial"/>
              <a:ea typeface="+mn-ea"/>
              <a:cs typeface="Arial"/>
            </a:endParaRPr>
          </a:p>
          <a:p>
            <a:pPr marL="457200" indent="-457200" algn="just" eaLnBrk="1" fontAlgn="auto" hangingPunct="1">
              <a:spcBef>
                <a:spcPts val="0"/>
              </a:spcBef>
              <a:spcAft>
                <a:spcPts val="600"/>
              </a:spcAft>
              <a:buClr>
                <a:srgbClr val="FF0000"/>
              </a:buClr>
              <a:buFont typeface="Wingdings" charset="2"/>
              <a:buChar char="Ø"/>
              <a:defRPr/>
            </a:pPr>
            <a:r>
              <a:rPr lang="it-IT" sz="2800" b="1" dirty="0">
                <a:latin typeface="Arial"/>
                <a:ea typeface="+mn-ea"/>
                <a:cs typeface="Arial"/>
              </a:rPr>
              <a:t>the model </a:t>
            </a:r>
            <a:r>
              <a:rPr lang="it-IT" sz="2800" b="1" dirty="0" err="1">
                <a:latin typeface="Arial"/>
                <a:ea typeface="+mn-ea"/>
                <a:cs typeface="Arial"/>
              </a:rPr>
              <a:t>only</a:t>
            </a:r>
            <a:r>
              <a:rPr lang="it-IT" sz="2800" b="1" dirty="0">
                <a:latin typeface="Arial"/>
                <a:ea typeface="+mn-ea"/>
                <a:cs typeface="Arial"/>
              </a:rPr>
              <a:t> </a:t>
            </a:r>
            <a:r>
              <a:rPr lang="it-IT" sz="2800" b="1" dirty="0" err="1">
                <a:latin typeface="Arial"/>
                <a:ea typeface="+mn-ea"/>
                <a:cs typeface="Arial"/>
              </a:rPr>
              <a:t>represents</a:t>
            </a:r>
            <a:r>
              <a:rPr lang="it-IT" sz="2800" b="1" dirty="0">
                <a:latin typeface="Arial"/>
                <a:ea typeface="+mn-ea"/>
                <a:cs typeface="Arial"/>
              </a:rPr>
              <a:t> </a:t>
            </a:r>
            <a:r>
              <a:rPr lang="it-IT" sz="2800" b="1" dirty="0" err="1">
                <a:latin typeface="Arial"/>
                <a:ea typeface="+mn-ea"/>
                <a:cs typeface="Arial"/>
              </a:rPr>
              <a:t>two</a:t>
            </a:r>
            <a:r>
              <a:rPr lang="it-IT" sz="2800" b="1" dirty="0">
                <a:latin typeface="Arial"/>
                <a:ea typeface="+mn-ea"/>
                <a:cs typeface="Arial"/>
              </a:rPr>
              <a:t> </a:t>
            </a:r>
            <a:r>
              <a:rPr lang="it-IT" sz="2800" b="1" dirty="0" err="1">
                <a:latin typeface="Arial"/>
                <a:ea typeface="+mn-ea"/>
                <a:cs typeface="Arial"/>
              </a:rPr>
              <a:t>groups</a:t>
            </a:r>
            <a:r>
              <a:rPr lang="it-IT" sz="2800" b="1" dirty="0">
                <a:latin typeface="Arial"/>
                <a:ea typeface="+mn-ea"/>
                <a:cs typeface="Arial"/>
              </a:rPr>
              <a:t> of amino </a:t>
            </a:r>
            <a:r>
              <a:rPr lang="it-IT" sz="2800" b="1" dirty="0" err="1">
                <a:latin typeface="Arial"/>
                <a:ea typeface="+mn-ea"/>
                <a:cs typeface="Arial"/>
              </a:rPr>
              <a:t>acids</a:t>
            </a:r>
            <a:endParaRPr lang="it-IT" sz="2800" b="1" dirty="0">
              <a:latin typeface="Arial"/>
              <a:ea typeface="+mn-ea"/>
              <a:cs typeface="Arial"/>
            </a:endParaRPr>
          </a:p>
        </p:txBody>
      </p:sp>
      <p:pic>
        <p:nvPicPr>
          <p:cNvPr id="77827" name="Immagine 2">
            <a:extLst>
              <a:ext uri="{FF2B5EF4-FFF2-40B4-BE49-F238E27FC236}">
                <a16:creationId xmlns:a16="http://schemas.microsoft.com/office/drawing/2014/main" id="{4DF00438-BC9D-164E-984A-3DACECF2E7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188" y="1717675"/>
            <a:ext cx="2025650" cy="2033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ttangolo 1">
            <a:extLst>
              <a:ext uri="{FF2B5EF4-FFF2-40B4-BE49-F238E27FC236}">
                <a16:creationId xmlns:a16="http://schemas.microsoft.com/office/drawing/2014/main" id="{929B0756-000C-664F-89CE-115AEFD7B1CF}"/>
              </a:ext>
            </a:extLst>
          </p:cNvPr>
          <p:cNvSpPr>
            <a:spLocks noChangeArrowheads="1"/>
          </p:cNvSpPr>
          <p:nvPr/>
        </p:nvSpPr>
        <p:spPr bwMode="auto">
          <a:xfrm>
            <a:off x="163513" y="-312738"/>
            <a:ext cx="8847137" cy="7017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endParaRPr lang="it-IT" altLang="en-US" sz="2500" dirty="0">
              <a:latin typeface="Arial" panose="020B0604020202020204" pitchFamily="34" charset="0"/>
              <a:cs typeface="Arial" panose="020B0604020202020204" pitchFamily="34" charset="0"/>
            </a:endParaRPr>
          </a:p>
          <a:p>
            <a:pPr algn="just" eaLnBrk="1" hangingPunct="1">
              <a:spcBef>
                <a:spcPct val="0"/>
              </a:spcBef>
              <a:buFontTx/>
              <a:buNone/>
            </a:pPr>
            <a:endParaRPr lang="it-IT" altLang="en-US" sz="2500" dirty="0">
              <a:latin typeface="Arial" panose="020B0604020202020204" pitchFamily="34" charset="0"/>
              <a:cs typeface="Arial" panose="020B0604020202020204" pitchFamily="34" charset="0"/>
            </a:endParaRPr>
          </a:p>
          <a:p>
            <a:pPr algn="just" eaLnBrk="1" hangingPunct="1">
              <a:spcBef>
                <a:spcPct val="0"/>
              </a:spcBef>
              <a:buFontTx/>
              <a:buNone/>
            </a:pPr>
            <a:endParaRPr lang="it-IT" altLang="en-US" sz="2500" dirty="0">
              <a:latin typeface="Arial" panose="020B0604020202020204" pitchFamily="34" charset="0"/>
              <a:cs typeface="Arial" panose="020B0604020202020204" pitchFamily="34" charset="0"/>
            </a:endParaRPr>
          </a:p>
          <a:p>
            <a:pPr algn="just" eaLnBrk="1" hangingPunct="1">
              <a:spcBef>
                <a:spcPct val="0"/>
              </a:spcBef>
              <a:buFontTx/>
              <a:buNone/>
            </a:pPr>
            <a:r>
              <a:rPr lang="it-IT" altLang="en-US" sz="2500" dirty="0">
                <a:latin typeface="Arial" panose="020B0604020202020204" pitchFamily="34" charset="0"/>
                <a:cs typeface="Arial" panose="020B0604020202020204" pitchFamily="34" charset="0"/>
              </a:rPr>
              <a:t>To </a:t>
            </a:r>
            <a:r>
              <a:rPr lang="it-IT" altLang="en-US" sz="2500" dirty="0" err="1">
                <a:latin typeface="Arial" panose="020B0604020202020204" pitchFamily="34" charset="0"/>
                <a:cs typeface="Arial" panose="020B0604020202020204" pitchFamily="34" charset="0"/>
              </a:rPr>
              <a:t>determine</a:t>
            </a:r>
            <a:r>
              <a:rPr lang="it-IT" altLang="en-US" sz="2500" dirty="0">
                <a:latin typeface="Arial" panose="020B0604020202020204" pitchFamily="34" charset="0"/>
                <a:cs typeface="Arial" panose="020B0604020202020204" pitchFamily="34" charset="0"/>
              </a:rPr>
              <a:t> the </a:t>
            </a:r>
            <a:r>
              <a:rPr lang="it-IT" altLang="en-US" sz="2500" dirty="0" err="1">
                <a:latin typeface="Arial" panose="020B0604020202020204" pitchFamily="34" charset="0"/>
                <a:cs typeface="Arial" panose="020B0604020202020204" pitchFamily="34" charset="0"/>
              </a:rPr>
              <a:t>energy</a:t>
            </a:r>
            <a:r>
              <a:rPr lang="it-IT" altLang="en-US" sz="2500" dirty="0">
                <a:latin typeface="Arial" panose="020B0604020202020204" pitchFamily="34" charset="0"/>
                <a:cs typeface="Arial" panose="020B0604020202020204" pitchFamily="34" charset="0"/>
              </a:rPr>
              <a:t> of a </a:t>
            </a:r>
            <a:r>
              <a:rPr lang="it-IT" altLang="en-US" sz="2500" dirty="0" err="1">
                <a:latin typeface="Arial" panose="020B0604020202020204" pitchFamily="34" charset="0"/>
                <a:cs typeface="Arial" panose="020B0604020202020204" pitchFamily="34" charset="0"/>
              </a:rPr>
              <a:t>protein</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structure</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only</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hydrophobic</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contacts</a:t>
            </a:r>
            <a:r>
              <a:rPr lang="it-IT" altLang="en-US" sz="2500" dirty="0">
                <a:latin typeface="Arial" panose="020B0604020202020204" pitchFamily="34" charset="0"/>
                <a:cs typeface="Arial" panose="020B0604020202020204" pitchFamily="34" charset="0"/>
              </a:rPr>
              <a:t> are </a:t>
            </a:r>
            <a:r>
              <a:rPr lang="it-IT" altLang="en-US" sz="2500" dirty="0" err="1">
                <a:latin typeface="Arial" panose="020B0604020202020204" pitchFamily="34" charset="0"/>
                <a:cs typeface="Arial" panose="020B0604020202020204" pitchFamily="34" charset="0"/>
              </a:rPr>
              <a:t>considered</a:t>
            </a:r>
            <a:r>
              <a:rPr lang="it-IT" altLang="en-US" sz="2500" dirty="0">
                <a:latin typeface="Arial" panose="020B0604020202020204" pitchFamily="34" charset="0"/>
                <a:cs typeface="Arial" panose="020B0604020202020204" pitchFamily="34" charset="0"/>
              </a:rPr>
              <a:t> by </a:t>
            </a:r>
            <a:r>
              <a:rPr lang="it-IT" altLang="en-US" sz="2500" b="1" dirty="0" err="1">
                <a:latin typeface="Arial" panose="020B0604020202020204" pitchFamily="34" charset="0"/>
                <a:cs typeface="Arial" panose="020B0604020202020204" pitchFamily="34" charset="0"/>
              </a:rPr>
              <a:t>counting</a:t>
            </a:r>
            <a:r>
              <a:rPr lang="it-IT" altLang="en-US" sz="2500" b="1" dirty="0">
                <a:latin typeface="Arial" panose="020B0604020202020204" pitchFamily="34" charset="0"/>
                <a:cs typeface="Arial" panose="020B0604020202020204" pitchFamily="34" charset="0"/>
              </a:rPr>
              <a:t> the </a:t>
            </a:r>
            <a:r>
              <a:rPr lang="it-IT" altLang="en-US" sz="2500" b="1" dirty="0" err="1">
                <a:latin typeface="Arial" panose="020B0604020202020204" pitchFamily="34" charset="0"/>
                <a:cs typeface="Arial" panose="020B0604020202020204" pitchFamily="34" charset="0"/>
              </a:rPr>
              <a:t>number</a:t>
            </a:r>
            <a:r>
              <a:rPr lang="it-IT" altLang="en-US" sz="2500" b="1" dirty="0">
                <a:latin typeface="Arial" panose="020B0604020202020204" pitchFamily="34" charset="0"/>
                <a:cs typeface="Arial" panose="020B0604020202020204" pitchFamily="34" charset="0"/>
              </a:rPr>
              <a:t> of H-H </a:t>
            </a:r>
            <a:r>
              <a:rPr lang="it-IT" altLang="en-US" sz="2500" b="1" dirty="0" err="1">
                <a:latin typeface="Arial" panose="020B0604020202020204" pitchFamily="34" charset="0"/>
                <a:cs typeface="Arial" panose="020B0604020202020204" pitchFamily="34" charset="0"/>
              </a:rPr>
              <a:t>monomer</a:t>
            </a:r>
            <a:r>
              <a:rPr lang="it-IT" altLang="en-US" sz="2500" b="1" dirty="0">
                <a:latin typeface="Arial" panose="020B0604020202020204" pitchFamily="34" charset="0"/>
                <a:cs typeface="Arial" panose="020B0604020202020204" pitchFamily="34" charset="0"/>
              </a:rPr>
              <a:t> </a:t>
            </a:r>
            <a:r>
              <a:rPr lang="it-IT" altLang="en-US" sz="2500" b="1" dirty="0" err="1">
                <a:latin typeface="Arial" panose="020B0604020202020204" pitchFamily="34" charset="0"/>
                <a:cs typeface="Arial" panose="020B0604020202020204" pitchFamily="34" charset="0"/>
              </a:rPr>
              <a:t>interactions</a:t>
            </a:r>
            <a:r>
              <a:rPr lang="it-IT" altLang="en-US" sz="2500" b="1" dirty="0">
                <a:latin typeface="Arial" panose="020B0604020202020204" pitchFamily="34" charset="0"/>
                <a:cs typeface="Arial" panose="020B0604020202020204" pitchFamily="34" charset="0"/>
              </a:rPr>
              <a:t>,</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excluding</a:t>
            </a:r>
            <a:r>
              <a:rPr lang="it-IT" altLang="en-US" sz="2500" dirty="0">
                <a:latin typeface="Arial" panose="020B0604020202020204" pitchFamily="34" charset="0"/>
                <a:cs typeface="Arial" panose="020B0604020202020204" pitchFamily="34" charset="0"/>
              </a:rPr>
              <a:t> consecutive </a:t>
            </a:r>
            <a:r>
              <a:rPr lang="it-IT" altLang="en-US" sz="2500" dirty="0" err="1">
                <a:latin typeface="Arial" panose="020B0604020202020204" pitchFamily="34" charset="0"/>
                <a:cs typeface="Arial" panose="020B0604020202020204" pitchFamily="34" charset="0"/>
              </a:rPr>
              <a:t>ones</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along</a:t>
            </a:r>
            <a:r>
              <a:rPr lang="it-IT" altLang="en-US" sz="2500" dirty="0">
                <a:latin typeface="Arial" panose="020B0604020202020204" pitchFamily="34" charset="0"/>
                <a:cs typeface="Arial" panose="020B0604020202020204" pitchFamily="34" charset="0"/>
              </a:rPr>
              <a:t> the </a:t>
            </a:r>
            <a:r>
              <a:rPr lang="it-IT" altLang="en-US" sz="2500" dirty="0" err="1">
                <a:latin typeface="Arial" panose="020B0604020202020204" pitchFamily="34" charset="0"/>
                <a:cs typeface="Arial" panose="020B0604020202020204" pitchFamily="34" charset="0"/>
              </a:rPr>
              <a:t>chain</a:t>
            </a:r>
            <a:r>
              <a:rPr lang="it-IT" altLang="en-US" sz="2500" dirty="0">
                <a:latin typeface="Arial" panose="020B0604020202020204" pitchFamily="34" charset="0"/>
                <a:cs typeface="Arial" panose="020B0604020202020204" pitchFamily="34" charset="0"/>
              </a:rPr>
              <a:t>. </a:t>
            </a:r>
          </a:p>
          <a:p>
            <a:pPr algn="just" eaLnBrk="1" hangingPunct="1">
              <a:spcBef>
                <a:spcPct val="0"/>
              </a:spcBef>
              <a:buFontTx/>
              <a:buNone/>
            </a:pPr>
            <a:r>
              <a:rPr lang="it-IT" altLang="en-US" sz="2500" dirty="0" err="1">
                <a:latin typeface="Arial" panose="020B0604020202020204" pitchFamily="34" charset="0"/>
                <a:cs typeface="Arial" panose="020B0604020202020204" pitchFamily="34" charset="0"/>
              </a:rPr>
              <a:t>Two</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monomers</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interact</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if</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they</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occupy</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neighboring</a:t>
            </a:r>
            <a:r>
              <a:rPr lang="it-IT" altLang="en-US" sz="2500" dirty="0">
                <a:latin typeface="Arial" panose="020B0604020202020204" pitchFamily="34" charset="0"/>
                <a:cs typeface="Arial" panose="020B0604020202020204" pitchFamily="34" charset="0"/>
              </a:rPr>
              <a:t> positions in the lattice, </a:t>
            </a:r>
            <a:r>
              <a:rPr lang="it-IT" altLang="en-US" sz="2500" dirty="0" err="1">
                <a:latin typeface="Arial" panose="020B0604020202020204" pitchFamily="34" charset="0"/>
                <a:cs typeface="Arial" panose="020B0604020202020204" pitchFamily="34" charset="0"/>
              </a:rPr>
              <a:t>adding</a:t>
            </a:r>
            <a:r>
              <a:rPr lang="it-IT" altLang="en-US" sz="2500" dirty="0">
                <a:latin typeface="Arial" panose="020B0604020202020204" pitchFamily="34" charset="0"/>
                <a:cs typeface="Arial" panose="020B0604020202020204" pitchFamily="34" charset="0"/>
              </a:rPr>
              <a:t> an </a:t>
            </a:r>
            <a:r>
              <a:rPr lang="it-IT" altLang="en-US" sz="2500" dirty="0" err="1">
                <a:latin typeface="Arial" panose="020B0604020202020204" pitchFamily="34" charset="0"/>
                <a:cs typeface="Arial" panose="020B0604020202020204" pitchFamily="34" charset="0"/>
              </a:rPr>
              <a:t>energy</a:t>
            </a:r>
            <a:r>
              <a:rPr lang="it-IT" altLang="en-US" sz="2500" dirty="0">
                <a:latin typeface="Arial" panose="020B0604020202020204" pitchFamily="34" charset="0"/>
                <a:cs typeface="Arial" panose="020B0604020202020204" pitchFamily="34" charset="0"/>
              </a:rPr>
              <a:t> gain of -1.</a:t>
            </a:r>
          </a:p>
          <a:p>
            <a:pPr algn="just" eaLnBrk="1" hangingPunct="1">
              <a:spcBef>
                <a:spcPct val="0"/>
              </a:spcBef>
              <a:buFontTx/>
              <a:buNone/>
            </a:pPr>
            <a:endParaRPr lang="it-IT" altLang="en-US" sz="1400" b="1" dirty="0">
              <a:latin typeface="Arial" panose="020B0604020202020204" pitchFamily="34" charset="0"/>
              <a:cs typeface="Arial" panose="020B0604020202020204" pitchFamily="34" charset="0"/>
            </a:endParaRPr>
          </a:p>
          <a:p>
            <a:pPr algn="just" eaLnBrk="1" hangingPunct="1">
              <a:spcBef>
                <a:spcPct val="0"/>
              </a:spcBef>
              <a:buFontTx/>
              <a:buNone/>
            </a:pPr>
            <a:r>
              <a:rPr lang="it-IT" altLang="en-US" sz="2500" b="1" dirty="0">
                <a:latin typeface="Arial" panose="020B0604020202020204" pitchFamily="34" charset="0"/>
                <a:cs typeface="Arial" panose="020B0604020202020204" pitchFamily="34" charset="0"/>
              </a:rPr>
              <a:t>A sample </a:t>
            </a:r>
            <a:r>
              <a:rPr lang="it-IT" altLang="en-US" sz="2500" b="1" dirty="0" err="1">
                <a:latin typeface="Arial" panose="020B0604020202020204" pitchFamily="34" charset="0"/>
                <a:cs typeface="Arial" panose="020B0604020202020204" pitchFamily="34" charset="0"/>
              </a:rPr>
              <a:t>protein</a:t>
            </a:r>
            <a:r>
              <a:rPr lang="it-IT" altLang="en-US" sz="2500" b="1" dirty="0">
                <a:latin typeface="Arial" panose="020B0604020202020204" pitchFamily="34" charset="0"/>
                <a:cs typeface="Arial" panose="020B0604020202020204" pitchFamily="34" charset="0"/>
              </a:rPr>
              <a:t> </a:t>
            </a:r>
            <a:r>
              <a:rPr lang="it-IT" altLang="en-US" sz="2500" b="1" dirty="0" err="1">
                <a:latin typeface="Arial" panose="020B0604020202020204" pitchFamily="34" charset="0"/>
                <a:cs typeface="Arial" panose="020B0604020202020204" pitchFamily="34" charset="0"/>
              </a:rPr>
              <a:t>conformation</a:t>
            </a:r>
            <a:r>
              <a:rPr lang="it-IT" altLang="en-US" sz="2500" b="1" dirty="0">
                <a:latin typeface="Arial" panose="020B0604020202020204" pitchFamily="34" charset="0"/>
                <a:cs typeface="Arial" panose="020B0604020202020204" pitchFamily="34" charset="0"/>
              </a:rPr>
              <a:t> in the 2D HP model</a:t>
            </a:r>
            <a:r>
              <a:rPr lang="it-IT" altLang="en-US" sz="2500" dirty="0">
                <a:latin typeface="Arial" panose="020B0604020202020204" pitchFamily="34" charset="0"/>
                <a:cs typeface="Arial" panose="020B0604020202020204" pitchFamily="34" charset="0"/>
              </a:rPr>
              <a:t>. </a:t>
            </a:r>
          </a:p>
          <a:p>
            <a:pPr algn="just" eaLnBrk="1" hangingPunct="1">
              <a:spcBef>
                <a:spcPct val="0"/>
              </a:spcBef>
              <a:buFontTx/>
              <a:buNone/>
            </a:pPr>
            <a:r>
              <a:rPr lang="it-IT" altLang="en-US" sz="2500" b="1" dirty="0">
                <a:solidFill>
                  <a:srgbClr val="FF0000"/>
                </a:solidFill>
                <a:latin typeface="Arial" panose="020B0604020202020204" pitchFamily="34" charset="0"/>
                <a:cs typeface="Arial" panose="020B0604020202020204" pitchFamily="34" charset="0"/>
              </a:rPr>
              <a:t>	H 		</a:t>
            </a:r>
            <a:r>
              <a:rPr lang="it-IT" altLang="en-US" sz="2500" b="1" dirty="0" err="1">
                <a:solidFill>
                  <a:srgbClr val="FF0000"/>
                </a:solidFill>
                <a:latin typeface="Arial" panose="020B0604020202020204" pitchFamily="34" charset="0"/>
                <a:cs typeface="Arial" panose="020B0604020202020204" pitchFamily="34" charset="0"/>
              </a:rPr>
              <a:t>P</a:t>
            </a:r>
            <a:endParaRPr lang="it-IT" altLang="en-US" sz="2500" b="1" dirty="0">
              <a:solidFill>
                <a:srgbClr val="FF0000"/>
              </a:solidFill>
              <a:latin typeface="Arial" panose="020B0604020202020204" pitchFamily="34" charset="0"/>
              <a:cs typeface="Arial" panose="020B0604020202020204" pitchFamily="34" charset="0"/>
            </a:endParaRPr>
          </a:p>
          <a:p>
            <a:pPr marL="2424113" lvl="6" indent="0" defTabSz="230188" eaLnBrk="1" hangingPunct="1">
              <a:spcBef>
                <a:spcPct val="0"/>
              </a:spcBef>
              <a:buFontTx/>
              <a:buNone/>
              <a:tabLst>
                <a:tab pos="2424113" algn="l"/>
              </a:tabLst>
            </a:pPr>
            <a:r>
              <a:rPr lang="it-IT" altLang="en-US" sz="2500" dirty="0">
                <a:latin typeface="Arial" panose="020B0604020202020204" pitchFamily="34" charset="0"/>
                <a:cs typeface="Arial" panose="020B0604020202020204" pitchFamily="34" charset="0"/>
              </a:rPr>
              <a:t>The </a:t>
            </a:r>
            <a:r>
              <a:rPr lang="it-IT" altLang="en-US" sz="2500" dirty="0" err="1">
                <a:latin typeface="Arial" panose="020B0604020202020204" pitchFamily="34" charset="0"/>
                <a:cs typeface="Arial" panose="020B0604020202020204" pitchFamily="34" charset="0"/>
              </a:rPr>
              <a:t>protein</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sequence</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is</a:t>
            </a:r>
            <a:r>
              <a:rPr lang="it-IT" altLang="en-US" sz="2500" dirty="0">
                <a:latin typeface="Arial" panose="020B0604020202020204" pitchFamily="34" charset="0"/>
                <a:cs typeface="Arial" panose="020B0604020202020204" pitchFamily="34" charset="0"/>
              </a:rPr>
              <a:t> HPHPPHHPHPPHPHHPPHPH</a:t>
            </a:r>
          </a:p>
          <a:p>
            <a:pPr marL="2424113" lvl="6" indent="0" defTabSz="230188" eaLnBrk="1" hangingPunct="1">
              <a:spcBef>
                <a:spcPct val="0"/>
              </a:spcBef>
              <a:buFontTx/>
              <a:buNone/>
              <a:tabLst>
                <a:tab pos="2424113" algn="l"/>
              </a:tabLst>
            </a:pPr>
            <a:r>
              <a:rPr lang="it-IT" altLang="en-US" sz="2500" dirty="0">
                <a:latin typeface="Arial" panose="020B0604020202020204" pitchFamily="34" charset="0"/>
                <a:cs typeface="Arial" panose="020B0604020202020204" pitchFamily="34" charset="0"/>
              </a:rPr>
              <a:t>The </a:t>
            </a:r>
            <a:r>
              <a:rPr lang="it-IT" altLang="en-US" sz="2500" dirty="0" err="1">
                <a:latin typeface="Arial" panose="020B0604020202020204" pitchFamily="34" charset="0"/>
                <a:cs typeface="Arial" panose="020B0604020202020204" pitchFamily="34" charset="0"/>
              </a:rPr>
              <a:t>dotted</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lines</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represents</a:t>
            </a:r>
            <a:r>
              <a:rPr lang="it-IT" altLang="en-US" sz="2500" dirty="0">
                <a:latin typeface="Arial" panose="020B0604020202020204" pitchFamily="34" charset="0"/>
                <a:cs typeface="Arial" panose="020B0604020202020204" pitchFamily="34" charset="0"/>
              </a:rPr>
              <a:t> the H-H </a:t>
            </a:r>
            <a:r>
              <a:rPr lang="it-IT" altLang="en-US" sz="2500" dirty="0" err="1">
                <a:latin typeface="Arial" panose="020B0604020202020204" pitchFamily="34" charset="0"/>
                <a:cs typeface="Arial" panose="020B0604020202020204" pitchFamily="34" charset="0"/>
              </a:rPr>
              <a:t>contacts</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underlying</a:t>
            </a:r>
            <a:r>
              <a:rPr lang="it-IT" altLang="en-US" sz="2500" dirty="0">
                <a:latin typeface="Arial" panose="020B0604020202020204" pitchFamily="34" charset="0"/>
                <a:cs typeface="Arial" panose="020B0604020202020204" pitchFamily="34" charset="0"/>
              </a:rPr>
              <a:t> the </a:t>
            </a:r>
            <a:r>
              <a:rPr lang="it-IT" altLang="en-US" sz="2500" dirty="0" err="1">
                <a:latin typeface="Arial" panose="020B0604020202020204" pitchFamily="34" charset="0"/>
                <a:cs typeface="Arial" panose="020B0604020202020204" pitchFamily="34" charset="0"/>
              </a:rPr>
              <a:t>energy</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calculation</a:t>
            </a:r>
            <a:r>
              <a:rPr lang="it-IT" altLang="en-US" sz="2500" dirty="0">
                <a:latin typeface="Arial" panose="020B0604020202020204" pitchFamily="34" charset="0"/>
                <a:cs typeface="Arial" panose="020B0604020202020204" pitchFamily="34" charset="0"/>
              </a:rPr>
              <a:t>. </a:t>
            </a:r>
          </a:p>
          <a:p>
            <a:pPr marL="2424113" lvl="6" indent="0" defTabSz="230188" eaLnBrk="1" hangingPunct="1">
              <a:spcBef>
                <a:spcPct val="0"/>
              </a:spcBef>
              <a:buFontTx/>
              <a:buNone/>
              <a:tabLst>
                <a:tab pos="2424113" algn="l"/>
              </a:tabLst>
            </a:pPr>
            <a:r>
              <a:rPr lang="it-IT" altLang="en-US" sz="2500" dirty="0">
                <a:latin typeface="Arial" panose="020B0604020202020204" pitchFamily="34" charset="0"/>
                <a:cs typeface="Arial" panose="020B0604020202020204" pitchFamily="34" charset="0"/>
              </a:rPr>
              <a:t>The “</a:t>
            </a:r>
            <a:r>
              <a:rPr lang="it-IT" altLang="ja-JP" sz="2500" dirty="0" err="1">
                <a:latin typeface="Arial" panose="020B0604020202020204" pitchFamily="34" charset="0"/>
                <a:cs typeface="Arial" panose="020B0604020202020204" pitchFamily="34" charset="0"/>
              </a:rPr>
              <a:t>energy</a:t>
            </a:r>
            <a:r>
              <a:rPr lang="it-IT" altLang="en-US" sz="2500" dirty="0">
                <a:latin typeface="Arial" panose="020B0604020202020204" pitchFamily="34" charset="0"/>
                <a:cs typeface="Arial" panose="020B0604020202020204" pitchFamily="34" charset="0"/>
              </a:rPr>
              <a:t>”</a:t>
            </a:r>
            <a:r>
              <a:rPr lang="it-IT" altLang="ja-JP" sz="2500" dirty="0">
                <a:latin typeface="Arial" panose="020B0604020202020204" pitchFamily="34" charset="0"/>
                <a:cs typeface="Arial" panose="020B0604020202020204" pitchFamily="34" charset="0"/>
              </a:rPr>
              <a:t> of </a:t>
            </a:r>
            <a:r>
              <a:rPr lang="it-IT" altLang="ja-JP" sz="2500" dirty="0" err="1">
                <a:latin typeface="Arial" panose="020B0604020202020204" pitchFamily="34" charset="0"/>
                <a:cs typeface="Arial" panose="020B0604020202020204" pitchFamily="34" charset="0"/>
              </a:rPr>
              <a:t>this</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conformation</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is</a:t>
            </a:r>
            <a:r>
              <a:rPr lang="it-IT" altLang="ja-JP" sz="2500" dirty="0">
                <a:latin typeface="Arial" panose="020B0604020202020204" pitchFamily="34" charset="0"/>
                <a:cs typeface="Arial" panose="020B0604020202020204" pitchFamily="34" charset="0"/>
              </a:rPr>
              <a:t> -9, </a:t>
            </a:r>
            <a:r>
              <a:rPr lang="it-IT" altLang="ja-JP" sz="2500" dirty="0" err="1">
                <a:latin typeface="Arial" panose="020B0604020202020204" pitchFamily="34" charset="0"/>
                <a:cs typeface="Arial" panose="020B0604020202020204" pitchFamily="34" charset="0"/>
              </a:rPr>
              <a:t>which</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is</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optimal</a:t>
            </a:r>
            <a:r>
              <a:rPr lang="it-IT" altLang="ja-JP" sz="2500" dirty="0">
                <a:latin typeface="Arial" panose="020B0604020202020204" pitchFamily="34" charset="0"/>
                <a:cs typeface="Arial" panose="020B0604020202020204" pitchFamily="34" charset="0"/>
              </a:rPr>
              <a:t> for the </a:t>
            </a:r>
            <a:r>
              <a:rPr lang="it-IT" altLang="ja-JP" sz="2500" dirty="0" err="1">
                <a:latin typeface="Arial" panose="020B0604020202020204" pitchFamily="34" charset="0"/>
                <a:cs typeface="Arial" panose="020B0604020202020204" pitchFamily="34" charset="0"/>
              </a:rPr>
              <a:t>given</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sequence</a:t>
            </a:r>
            <a:r>
              <a:rPr lang="it-IT" altLang="ja-JP" sz="2500" dirty="0">
                <a:latin typeface="Arial" panose="020B0604020202020204" pitchFamily="34" charset="0"/>
                <a:cs typeface="Arial" panose="020B0604020202020204" pitchFamily="34" charset="0"/>
              </a:rPr>
              <a:t>. </a:t>
            </a:r>
            <a:endParaRPr lang="it-IT" altLang="en-US" sz="2500" dirty="0">
              <a:latin typeface="Arial" panose="020B0604020202020204" pitchFamily="34" charset="0"/>
              <a:cs typeface="Arial" panose="020B0604020202020204" pitchFamily="34" charset="0"/>
            </a:endParaRPr>
          </a:p>
        </p:txBody>
      </p:sp>
      <p:pic>
        <p:nvPicPr>
          <p:cNvPr id="79874" name="Immagine 2">
            <a:extLst>
              <a:ext uri="{FF2B5EF4-FFF2-40B4-BE49-F238E27FC236}">
                <a16:creationId xmlns:a16="http://schemas.microsoft.com/office/drawing/2014/main" id="{3ECDDAF9-F3AD-D943-968B-3E638D9C55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946" y="4599399"/>
            <a:ext cx="2058021" cy="2058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Ovale 3">
            <a:extLst>
              <a:ext uri="{FF2B5EF4-FFF2-40B4-BE49-F238E27FC236}">
                <a16:creationId xmlns:a16="http://schemas.microsoft.com/office/drawing/2014/main" id="{9AB1BEE1-50FB-A94D-84FC-F48612334131}"/>
              </a:ext>
            </a:extLst>
          </p:cNvPr>
          <p:cNvSpPr>
            <a:spLocks noChangeArrowheads="1"/>
          </p:cNvSpPr>
          <p:nvPr/>
        </p:nvSpPr>
        <p:spPr bwMode="auto">
          <a:xfrm>
            <a:off x="1547813" y="4191000"/>
            <a:ext cx="360362" cy="360363"/>
          </a:xfrm>
          <a:prstGeom prst="ellipse">
            <a:avLst/>
          </a:prstGeom>
          <a:solidFill>
            <a:schemeClr val="bg1"/>
          </a:solidFill>
          <a:ln w="38100">
            <a:solidFill>
              <a:schemeClr val="tx1"/>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 name="Ovale 5">
            <a:extLst>
              <a:ext uri="{FF2B5EF4-FFF2-40B4-BE49-F238E27FC236}">
                <a16:creationId xmlns:a16="http://schemas.microsoft.com/office/drawing/2014/main" id="{C7BE17B1-6E69-A24E-849A-9CF8ED4476AF}"/>
              </a:ext>
            </a:extLst>
          </p:cNvPr>
          <p:cNvSpPr>
            <a:spLocks noChangeArrowheads="1"/>
          </p:cNvSpPr>
          <p:nvPr/>
        </p:nvSpPr>
        <p:spPr bwMode="auto">
          <a:xfrm>
            <a:off x="652463" y="4191000"/>
            <a:ext cx="360362" cy="360363"/>
          </a:xfrm>
          <a:prstGeom prst="ellipse">
            <a:avLst/>
          </a:prstGeom>
          <a:solidFill>
            <a:schemeClr val="tx1"/>
          </a:solidFill>
          <a:ln w="38100">
            <a:solidFill>
              <a:schemeClr val="tx1"/>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79877" name="Rettangolo 4">
            <a:extLst>
              <a:ext uri="{FF2B5EF4-FFF2-40B4-BE49-F238E27FC236}">
                <a16:creationId xmlns:a16="http://schemas.microsoft.com/office/drawing/2014/main" id="{CC8E0CB3-0487-8B4B-A105-F8C818A23503}"/>
              </a:ext>
            </a:extLst>
          </p:cNvPr>
          <p:cNvSpPr>
            <a:spLocks noChangeArrowheads="1"/>
          </p:cNvSpPr>
          <p:nvPr/>
        </p:nvSpPr>
        <p:spPr bwMode="auto">
          <a:xfrm>
            <a:off x="274638" y="184150"/>
            <a:ext cx="873601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spcAft>
                <a:spcPts val="600"/>
              </a:spcAft>
              <a:buClr>
                <a:srgbClr val="FF0000"/>
              </a:buClr>
              <a:buFont typeface="Wingdings" pitchFamily="2" charset="2"/>
              <a:buChar char="Ø"/>
            </a:pPr>
            <a:r>
              <a:rPr lang="it-IT" altLang="en-US" sz="2800" b="1">
                <a:latin typeface="Arial" panose="020B0604020202020204" pitchFamily="34" charset="0"/>
                <a:cs typeface="Arial" panose="020B0604020202020204" pitchFamily="34" charset="0"/>
              </a:rPr>
              <a:t>model only hydrophobic interactions</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Immagine 2" descr="Schermata 11-2457716 alle 09.37.03.png">
            <a:extLst>
              <a:ext uri="{FF2B5EF4-FFF2-40B4-BE49-F238E27FC236}">
                <a16:creationId xmlns:a16="http://schemas.microsoft.com/office/drawing/2014/main" id="{4566E7C1-5100-F14B-AC13-74B875B2AC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863" y="0"/>
            <a:ext cx="7485062" cy="530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2" name="Rettangolo 3">
            <a:extLst>
              <a:ext uri="{FF2B5EF4-FFF2-40B4-BE49-F238E27FC236}">
                <a16:creationId xmlns:a16="http://schemas.microsoft.com/office/drawing/2014/main" id="{AEA446B3-6EBE-ED4A-92EA-B0AF3C780FDD}"/>
              </a:ext>
            </a:extLst>
          </p:cNvPr>
          <p:cNvSpPr>
            <a:spLocks noChangeArrowheads="1"/>
          </p:cNvSpPr>
          <p:nvPr/>
        </p:nvSpPr>
        <p:spPr bwMode="auto">
          <a:xfrm>
            <a:off x="182563" y="5249863"/>
            <a:ext cx="9174162" cy="224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FF0000"/>
              </a:buClr>
              <a:buFont typeface="Wingdings" pitchFamily="2" charset="2"/>
              <a:buChar char="Ø"/>
            </a:pPr>
            <a:r>
              <a:rPr lang="it-IT" altLang="en-US" sz="2800">
                <a:latin typeface="Arial" panose="020B0604020202020204" pitchFamily="34" charset="0"/>
                <a:cs typeface="Arial" panose="020B0604020202020204" pitchFamily="34" charset="0"/>
              </a:rPr>
              <a:t> The model only represents two groups of amino acids</a:t>
            </a:r>
          </a:p>
          <a:p>
            <a:pPr eaLnBrk="1" hangingPunct="1">
              <a:spcBef>
                <a:spcPct val="0"/>
              </a:spcBef>
              <a:buClr>
                <a:srgbClr val="FF0000"/>
              </a:buClr>
              <a:buFont typeface="Wingdings" pitchFamily="2" charset="2"/>
              <a:buChar char="Ø"/>
            </a:pPr>
            <a:r>
              <a:rPr lang="en-US" altLang="en-US" sz="2800">
                <a:cs typeface="Arial" panose="020B0604020202020204" pitchFamily="34" charset="0"/>
              </a:rPr>
              <a:t> Model only backbone (C-α) positions</a:t>
            </a:r>
          </a:p>
          <a:p>
            <a:pPr eaLnBrk="1" hangingPunct="1">
              <a:spcBef>
                <a:spcPct val="0"/>
              </a:spcBef>
              <a:buClr>
                <a:srgbClr val="FF0000"/>
              </a:buClr>
              <a:buFont typeface="Wingdings" pitchFamily="2" charset="2"/>
              <a:buChar char="Ø"/>
            </a:pPr>
            <a:r>
              <a:rPr lang="it-IT" altLang="en-US" sz="2800">
                <a:latin typeface="Arial" panose="020B0604020202020204" pitchFamily="34" charset="0"/>
                <a:cs typeface="Arial" panose="020B0604020202020204" pitchFamily="34" charset="0"/>
              </a:rPr>
              <a:t> Model only hydrophobic interactions</a:t>
            </a:r>
          </a:p>
          <a:p>
            <a:pPr eaLnBrk="1" hangingPunct="1">
              <a:spcBef>
                <a:spcPct val="0"/>
              </a:spcBef>
              <a:buClr>
                <a:srgbClr val="FF0000"/>
              </a:buClr>
              <a:buFont typeface="Wingdings" pitchFamily="2" charset="2"/>
              <a:buChar char="Ø"/>
            </a:pPr>
            <a:endParaRPr lang="en-US" altLang="en-US" sz="2800">
              <a:cs typeface="Arial" panose="020B0604020202020204" pitchFamily="34" charset="0"/>
            </a:endParaRPr>
          </a:p>
          <a:p>
            <a:pPr eaLnBrk="1" hangingPunct="1">
              <a:spcBef>
                <a:spcPct val="0"/>
              </a:spcBef>
              <a:buClr>
                <a:srgbClr val="FF0000"/>
              </a:buClr>
              <a:buFont typeface="Wingdings" pitchFamily="2" charset="2"/>
              <a:buChar char="Ø"/>
            </a:pPr>
            <a:endParaRPr lang="it-IT" altLang="en-US" sz="2800">
              <a:cs typeface="Arial" panose="020B0604020202020204" pitchFamily="34" charset="0"/>
            </a:endParaRPr>
          </a:p>
        </p:txBody>
      </p:sp>
      <p:sp>
        <p:nvSpPr>
          <p:cNvPr id="5" name="CasellaDiTesto 4">
            <a:extLst>
              <a:ext uri="{FF2B5EF4-FFF2-40B4-BE49-F238E27FC236}">
                <a16:creationId xmlns:a16="http://schemas.microsoft.com/office/drawing/2014/main" id="{2AB10EEE-546D-3341-AA4D-B5F099896FA5}"/>
              </a:ext>
            </a:extLst>
          </p:cNvPr>
          <p:cNvSpPr txBox="1"/>
          <p:nvPr/>
        </p:nvSpPr>
        <p:spPr>
          <a:xfrm>
            <a:off x="1947863" y="-6350"/>
            <a:ext cx="1882775" cy="523875"/>
          </a:xfrm>
          <a:prstGeom prst="rect">
            <a:avLst/>
          </a:prstGeom>
          <a:solidFill>
            <a:schemeClr val="bg1"/>
          </a:solidFill>
        </p:spPr>
        <p:txBody>
          <a:bodyPr>
            <a:spAutoFit/>
          </a:bodyPr>
          <a:lstStyle/>
          <a:p>
            <a:pPr algn="ctr" eaLnBrk="1" fontAlgn="auto" hangingPunct="1">
              <a:spcBef>
                <a:spcPts val="0"/>
              </a:spcBef>
              <a:spcAft>
                <a:spcPts val="0"/>
              </a:spcAft>
              <a:defRPr/>
            </a:pPr>
            <a:r>
              <a:rPr lang="it-IT" sz="2800" b="1" dirty="0">
                <a:solidFill>
                  <a:srgbClr val="008000"/>
                </a:solidFill>
                <a:latin typeface="+mn-lt"/>
                <a:ea typeface="+mn-ea"/>
              </a:rPr>
              <a:t>H</a:t>
            </a:r>
            <a:r>
              <a:rPr lang="it-IT" sz="2800" b="1" dirty="0">
                <a:solidFill>
                  <a:schemeClr val="tx1">
                    <a:lumMod val="50000"/>
                    <a:lumOff val="50000"/>
                  </a:schemeClr>
                </a:solidFill>
                <a:latin typeface="+mn-lt"/>
                <a:ea typeface="+mn-ea"/>
              </a:rPr>
              <a:t>PP</a:t>
            </a:r>
            <a:r>
              <a:rPr lang="it-IT" sz="2800" b="1" dirty="0">
                <a:solidFill>
                  <a:srgbClr val="008000"/>
                </a:solidFill>
                <a:latin typeface="+mn-lt"/>
                <a:ea typeface="+mn-ea"/>
              </a:rPr>
              <a:t>H</a:t>
            </a:r>
            <a:r>
              <a:rPr lang="it-IT" sz="2800" b="1" dirty="0">
                <a:solidFill>
                  <a:schemeClr val="tx1">
                    <a:lumMod val="50000"/>
                    <a:lumOff val="50000"/>
                  </a:schemeClr>
                </a:solidFill>
                <a:latin typeface="+mn-lt"/>
                <a:ea typeface="+mn-ea"/>
              </a:rPr>
              <a:t>P</a:t>
            </a:r>
            <a:r>
              <a:rPr lang="it-IT" sz="2800" b="1" dirty="0">
                <a:solidFill>
                  <a:srgbClr val="008000"/>
                </a:solidFill>
                <a:latin typeface="+mn-lt"/>
                <a:ea typeface="+mn-ea"/>
              </a:rPr>
              <a:t>H</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4">
            <a:extLst>
              <a:ext uri="{FF2B5EF4-FFF2-40B4-BE49-F238E27FC236}">
                <a16:creationId xmlns:a16="http://schemas.microsoft.com/office/drawing/2014/main" id="{315A743D-EDE8-D647-B503-9DEE0F0C01C6}"/>
              </a:ext>
            </a:extLst>
          </p:cNvPr>
          <p:cNvSpPr>
            <a:spLocks noChangeArrowheads="1"/>
          </p:cNvSpPr>
          <p:nvPr/>
        </p:nvSpPr>
        <p:spPr bwMode="auto">
          <a:xfrm>
            <a:off x="515938" y="755650"/>
            <a:ext cx="6848475" cy="550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a:spcBef>
                <a:spcPct val="0"/>
              </a:spcBef>
              <a:buFontTx/>
              <a:buNone/>
            </a:pPr>
            <a:r>
              <a:rPr lang="en-US" altLang="en-US" b="1">
                <a:solidFill>
                  <a:srgbClr val="FF0000"/>
                </a:solidFill>
                <a:latin typeface="Arial" panose="020B0604020202020204" pitchFamily="34" charset="0"/>
                <a:cs typeface="Arial" panose="020B0604020202020204" pitchFamily="34" charset="0"/>
              </a:rPr>
              <a:t> Off-lattice models</a:t>
            </a:r>
          </a:p>
          <a:p>
            <a:pPr algn="just">
              <a:spcBef>
                <a:spcPct val="0"/>
              </a:spcBef>
              <a:buFontTx/>
              <a:buNone/>
            </a:pPr>
            <a:r>
              <a:rPr lang="it-IT" altLang="en-US">
                <a:latin typeface="Arial" panose="020B0604020202020204" pitchFamily="34" charset="0"/>
                <a:cs typeface="Arial" panose="020B0604020202020204" pitchFamily="34" charset="0"/>
              </a:rPr>
              <a:t>Maggiori dettagli sulla posizione delle catene laterali</a:t>
            </a:r>
          </a:p>
          <a:p>
            <a:pPr algn="just">
              <a:spcBef>
                <a:spcPct val="0"/>
              </a:spcBef>
              <a:buFontTx/>
              <a:buNone/>
            </a:pPr>
            <a:endParaRPr lang="en-US" altLang="en-US" b="1">
              <a:solidFill>
                <a:srgbClr val="FF0000"/>
              </a:solidFill>
              <a:latin typeface="Arial" panose="020B0604020202020204" pitchFamily="34" charset="0"/>
              <a:cs typeface="Arial" panose="020B0604020202020204" pitchFamily="34" charset="0"/>
            </a:endParaRPr>
          </a:p>
          <a:p>
            <a:pPr algn="just">
              <a:spcBef>
                <a:spcPct val="0"/>
              </a:spcBef>
              <a:buFontTx/>
              <a:buNone/>
            </a:pPr>
            <a:r>
              <a:rPr lang="en-US" altLang="en-US" b="1">
                <a:solidFill>
                  <a:srgbClr val="FF0000"/>
                </a:solidFill>
                <a:latin typeface="Arial" panose="020B0604020202020204" pitchFamily="34" charset="0"/>
                <a:cs typeface="Arial" panose="020B0604020202020204" pitchFamily="34" charset="0"/>
              </a:rPr>
              <a:t>+ Funzioni di energia e ottimizzazione più realistiche</a:t>
            </a:r>
          </a:p>
          <a:p>
            <a:pPr eaLnBrk="1" hangingPunct="1">
              <a:spcBef>
                <a:spcPct val="0"/>
              </a:spcBef>
            </a:pPr>
            <a:r>
              <a:rPr lang="it-IT" altLang="en-US">
                <a:latin typeface="Arial" panose="020B0604020202020204" pitchFamily="34" charset="0"/>
                <a:cs typeface="Arial" panose="020B0604020202020204" pitchFamily="34" charset="0"/>
              </a:rPr>
              <a:t>Interazioni idrofobiche</a:t>
            </a:r>
          </a:p>
          <a:p>
            <a:pPr eaLnBrk="1" hangingPunct="1">
              <a:spcBef>
                <a:spcPct val="0"/>
              </a:spcBef>
            </a:pPr>
            <a:r>
              <a:rPr lang="it-IT" altLang="en-US">
                <a:latin typeface="Arial" panose="020B0604020202020204" pitchFamily="34" charset="0"/>
                <a:cs typeface="Arial" panose="020B0604020202020204" pitchFamily="34" charset="0"/>
              </a:rPr>
              <a:t>Legami idrogeno</a:t>
            </a:r>
          </a:p>
          <a:p>
            <a:pPr eaLnBrk="1" hangingPunct="1">
              <a:spcBef>
                <a:spcPct val="0"/>
              </a:spcBef>
            </a:pPr>
            <a:r>
              <a:rPr lang="it-IT" altLang="en-US">
                <a:latin typeface="Arial" panose="020B0604020202020204" pitchFamily="34" charset="0"/>
                <a:cs typeface="Arial" panose="020B0604020202020204" pitchFamily="34" charset="0"/>
              </a:rPr>
              <a:t>Interazioni elettrostatiche</a:t>
            </a:r>
          </a:p>
          <a:p>
            <a:pPr eaLnBrk="1" hangingPunct="1">
              <a:spcBef>
                <a:spcPct val="0"/>
              </a:spcBef>
            </a:pPr>
            <a:r>
              <a:rPr lang="it-IT" altLang="en-US">
                <a:latin typeface="Arial" panose="020B0604020202020204" pitchFamily="34" charset="0"/>
                <a:cs typeface="Arial" panose="020B0604020202020204" pitchFamily="34" charset="0"/>
              </a:rPr>
              <a:t>…</a:t>
            </a:r>
          </a:p>
          <a:p>
            <a:pPr algn="just">
              <a:spcBef>
                <a:spcPct val="0"/>
              </a:spcBef>
              <a:buFontTx/>
              <a:buNone/>
            </a:pPr>
            <a:endParaRPr lang="en-US" altLang="en-US">
              <a:solidFill>
                <a:srgbClr val="FF0000"/>
              </a:solidFill>
              <a:latin typeface="Arial" panose="020B0604020202020204" pitchFamily="34" charset="0"/>
              <a:cs typeface="Arial" panose="020B0604020202020204" pitchFamily="34"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E1EF9BB-232D-A04A-9869-1A5BBF7551B5}"/>
              </a:ext>
            </a:extLst>
          </p:cNvPr>
          <p:cNvSpPr>
            <a:spLocks noChangeArrowheads="1"/>
          </p:cNvSpPr>
          <p:nvPr/>
        </p:nvSpPr>
        <p:spPr bwMode="auto">
          <a:xfrm>
            <a:off x="1946275" y="68263"/>
            <a:ext cx="6918325" cy="1077912"/>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200" dirty="0" err="1">
                <a:solidFill>
                  <a:srgbClr val="FF0000"/>
                </a:solidFill>
                <a:latin typeface="Arial"/>
                <a:ea typeface="+mn-ea"/>
              </a:rPr>
              <a:t>Modelling</a:t>
            </a:r>
            <a:r>
              <a:rPr lang="it-IT" sz="3200" dirty="0">
                <a:solidFill>
                  <a:srgbClr val="FF0000"/>
                </a:solidFill>
                <a:latin typeface="Arial"/>
                <a:ea typeface="+mn-ea"/>
              </a:rPr>
              <a:t> Per Omologia </a:t>
            </a:r>
          </a:p>
          <a:p>
            <a:pPr algn="ctr" eaLnBrk="1" fontAlgn="auto" hangingPunct="1">
              <a:spcBef>
                <a:spcPts val="0"/>
              </a:spcBef>
              <a:spcAft>
                <a:spcPts val="0"/>
              </a:spcAft>
              <a:defRPr/>
            </a:pPr>
            <a:r>
              <a:rPr lang="it-IT" sz="3200" i="1" dirty="0" err="1">
                <a:solidFill>
                  <a:srgbClr val="FF0000"/>
                </a:solidFill>
                <a:latin typeface="Arial"/>
                <a:ea typeface="+mn-ea"/>
              </a:rPr>
              <a:t>Homology</a:t>
            </a:r>
            <a:r>
              <a:rPr lang="it-IT" sz="3200" i="1" dirty="0">
                <a:solidFill>
                  <a:srgbClr val="FF0000"/>
                </a:solidFill>
                <a:latin typeface="Arial"/>
                <a:ea typeface="+mn-ea"/>
              </a:rPr>
              <a:t> (o Comparative</a:t>
            </a:r>
            <a:r>
              <a:rPr lang="it-IT" sz="3200" dirty="0">
                <a:solidFill>
                  <a:srgbClr val="FF0000"/>
                </a:solidFill>
                <a:latin typeface="Arial"/>
                <a:ea typeface="+mn-ea"/>
              </a:rPr>
              <a:t>) </a:t>
            </a:r>
            <a:r>
              <a:rPr lang="it-IT" sz="3200" i="1" dirty="0" err="1">
                <a:solidFill>
                  <a:srgbClr val="FF0000"/>
                </a:solidFill>
                <a:latin typeface="Arial"/>
                <a:ea typeface="+mn-ea"/>
              </a:rPr>
              <a:t>Modelling</a:t>
            </a:r>
            <a:endParaRPr lang="it-IT" sz="3200" dirty="0">
              <a:solidFill>
                <a:srgbClr val="FF0000"/>
              </a:solidFill>
              <a:latin typeface="Arial"/>
              <a:ea typeface="+mn-ea"/>
            </a:endParaRPr>
          </a:p>
        </p:txBody>
      </p:sp>
      <p:sp>
        <p:nvSpPr>
          <p:cNvPr id="84994" name="Rectangle 3">
            <a:extLst>
              <a:ext uri="{FF2B5EF4-FFF2-40B4-BE49-F238E27FC236}">
                <a16:creationId xmlns:a16="http://schemas.microsoft.com/office/drawing/2014/main" id="{8A070651-ABAD-9A46-ACBB-B5D038A83B2B}"/>
              </a:ext>
            </a:extLst>
          </p:cNvPr>
          <p:cNvSpPr>
            <a:spLocks noChangeArrowheads="1"/>
          </p:cNvSpPr>
          <p:nvPr/>
        </p:nvSpPr>
        <p:spPr bwMode="auto">
          <a:xfrm>
            <a:off x="196850" y="1997075"/>
            <a:ext cx="8667750" cy="153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spcAft>
                <a:spcPts val="1200"/>
              </a:spcAft>
            </a:pPr>
            <a:r>
              <a:rPr lang="it-IT" altLang="en-US" sz="2800">
                <a:latin typeface="Arial" panose="020B0604020202020204" pitchFamily="34" charset="0"/>
              </a:rPr>
              <a:t>La sequenza si evolve più rapidamente della struttura (Chothia &amp; Lesk, 1986)</a:t>
            </a:r>
          </a:p>
          <a:p>
            <a:pPr eaLnBrk="1" hangingPunct="1">
              <a:spcBef>
                <a:spcPct val="0"/>
              </a:spcBef>
              <a:spcAft>
                <a:spcPts val="1200"/>
              </a:spcAft>
            </a:pPr>
            <a:r>
              <a:rPr lang="it-IT" altLang="en-US" sz="2800">
                <a:latin typeface="Arial" panose="020B0604020202020204" pitchFamily="34" charset="0"/>
              </a:rPr>
              <a:t>Numero limitato di fold osservato in natura (1,000?)</a:t>
            </a:r>
          </a:p>
        </p:txBody>
      </p:sp>
      <p:sp>
        <p:nvSpPr>
          <p:cNvPr id="84995" name="Rectangle 5">
            <a:extLst>
              <a:ext uri="{FF2B5EF4-FFF2-40B4-BE49-F238E27FC236}">
                <a16:creationId xmlns:a16="http://schemas.microsoft.com/office/drawing/2014/main" id="{ED05D529-D41B-A74B-AC9B-7CE54679A0CD}"/>
              </a:ext>
            </a:extLst>
          </p:cNvPr>
          <p:cNvSpPr>
            <a:spLocks noChangeArrowheads="1"/>
          </p:cNvSpPr>
          <p:nvPr/>
        </p:nvSpPr>
        <p:spPr bwMode="auto">
          <a:xfrm>
            <a:off x="184150" y="3713163"/>
            <a:ext cx="8472488" cy="298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spcAft>
                <a:spcPts val="1200"/>
              </a:spcAft>
            </a:pPr>
            <a:r>
              <a:rPr lang="it-IT" altLang="en-US" sz="2800">
                <a:latin typeface="Arial" panose="020B0604020202020204" pitchFamily="34" charset="0"/>
              </a:rPr>
              <a:t>In generale, a maggiore identità di sequenza tra due proteine, corrisponde maggiore similarità tra strutture</a:t>
            </a:r>
          </a:p>
          <a:p>
            <a:pPr algn="just" eaLnBrk="1" hangingPunct="1">
              <a:spcBef>
                <a:spcPct val="0"/>
              </a:spcBef>
              <a:spcAft>
                <a:spcPts val="1200"/>
              </a:spcAft>
            </a:pPr>
            <a:r>
              <a:rPr lang="it-IT" altLang="en-US" sz="2800">
                <a:latin typeface="Arial" panose="020B0604020202020204" pitchFamily="34" charset="0"/>
              </a:rPr>
              <a:t>La qualità del modello dipende dalla similarità tra le sequenze delle due proteine</a:t>
            </a:r>
          </a:p>
          <a:p>
            <a:pPr algn="just" eaLnBrk="1" hangingPunct="1">
              <a:spcBef>
                <a:spcPct val="0"/>
              </a:spcBef>
              <a:spcAft>
                <a:spcPts val="1200"/>
              </a:spcAft>
            </a:pPr>
            <a:endParaRPr lang="it-IT" altLang="en-US" sz="2800">
              <a:latin typeface="Arial" panose="020B0604020202020204" pitchFamily="34" charset="0"/>
            </a:endParaRPr>
          </a:p>
        </p:txBody>
      </p:sp>
      <p:sp>
        <p:nvSpPr>
          <p:cNvPr id="11" name="Esagono orizzontale 10">
            <a:extLst>
              <a:ext uri="{FF2B5EF4-FFF2-40B4-BE49-F238E27FC236}">
                <a16:creationId xmlns:a16="http://schemas.microsoft.com/office/drawing/2014/main" id="{6F31AD37-1444-9D43-BA44-E28A5C2D6157}"/>
              </a:ext>
            </a:extLst>
          </p:cNvPr>
          <p:cNvSpPr>
            <a:spLocks noChangeArrowheads="1"/>
          </p:cNvSpPr>
          <p:nvPr/>
        </p:nvSpPr>
        <p:spPr bwMode="auto">
          <a:xfrm>
            <a:off x="66675" y="44450"/>
            <a:ext cx="1912938" cy="1655763"/>
          </a:xfrm>
          <a:prstGeom prst="hexagon">
            <a:avLst>
              <a:gd name="adj" fmla="val 25000"/>
              <a:gd name="vf" fmla="val 115470"/>
            </a:avLst>
          </a:prstGeom>
          <a:solidFill>
            <a:srgbClr val="3366FF"/>
          </a:solidFill>
          <a:ln w="9525">
            <a:solidFill>
              <a:srgbClr val="F9F9F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84997" name="CasellaDiTesto 11">
            <a:extLst>
              <a:ext uri="{FF2B5EF4-FFF2-40B4-BE49-F238E27FC236}">
                <a16:creationId xmlns:a16="http://schemas.microsoft.com/office/drawing/2014/main" id="{9E5531F4-7DFF-0140-A87D-92BE775A1F9D}"/>
              </a:ext>
            </a:extLst>
          </p:cNvPr>
          <p:cNvSpPr txBox="1">
            <a:spLocks noChangeArrowheads="1"/>
          </p:cNvSpPr>
          <p:nvPr/>
        </p:nvSpPr>
        <p:spPr bwMode="auto">
          <a:xfrm>
            <a:off x="196850" y="369888"/>
            <a:ext cx="165258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1800" b="1">
                <a:solidFill>
                  <a:srgbClr val="000000"/>
                </a:solidFill>
                <a:latin typeface="Arial" panose="020B0604020202020204" pitchFamily="34" charset="0"/>
                <a:cs typeface="Arial" panose="020B0604020202020204" pitchFamily="34" charset="0"/>
              </a:rPr>
              <a:t>Homology/Comparative modelling</a:t>
            </a:r>
          </a:p>
          <a:p>
            <a:pPr algn="ctr" eaLnBrk="1" hangingPunct="1">
              <a:spcBef>
                <a:spcPct val="0"/>
              </a:spcBef>
              <a:buFontTx/>
              <a:buNone/>
            </a:pPr>
            <a:endParaRPr lang="it-IT" altLang="en-US" sz="1800">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3807968-C896-C945-8129-0EFC5AEE4F79}"/>
              </a:ext>
            </a:extLst>
          </p:cNvPr>
          <p:cNvSpPr>
            <a:spLocks noChangeArrowheads="1"/>
          </p:cNvSpPr>
          <p:nvPr/>
        </p:nvSpPr>
        <p:spPr bwMode="auto">
          <a:xfrm>
            <a:off x="1946275" y="68263"/>
            <a:ext cx="6918325" cy="1077912"/>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200" dirty="0" err="1">
                <a:solidFill>
                  <a:srgbClr val="FF0000"/>
                </a:solidFill>
                <a:latin typeface="Arial"/>
                <a:ea typeface="+mn-ea"/>
              </a:rPr>
              <a:t>Modelling</a:t>
            </a:r>
            <a:r>
              <a:rPr lang="it-IT" sz="3200" dirty="0">
                <a:solidFill>
                  <a:srgbClr val="FF0000"/>
                </a:solidFill>
                <a:latin typeface="Arial"/>
                <a:ea typeface="+mn-ea"/>
              </a:rPr>
              <a:t> Per Omologia </a:t>
            </a:r>
          </a:p>
          <a:p>
            <a:pPr algn="ctr" eaLnBrk="1" fontAlgn="auto" hangingPunct="1">
              <a:spcBef>
                <a:spcPts val="0"/>
              </a:spcBef>
              <a:spcAft>
                <a:spcPts val="0"/>
              </a:spcAft>
              <a:defRPr/>
            </a:pPr>
            <a:r>
              <a:rPr lang="it-IT" sz="3200" i="1" dirty="0" err="1">
                <a:solidFill>
                  <a:srgbClr val="FF0000"/>
                </a:solidFill>
                <a:latin typeface="Arial"/>
                <a:ea typeface="+mn-ea"/>
              </a:rPr>
              <a:t>Homology</a:t>
            </a:r>
            <a:r>
              <a:rPr lang="it-IT" sz="3200" i="1" dirty="0">
                <a:solidFill>
                  <a:srgbClr val="FF0000"/>
                </a:solidFill>
                <a:latin typeface="Arial"/>
                <a:ea typeface="+mn-ea"/>
              </a:rPr>
              <a:t> (o Comparative</a:t>
            </a:r>
            <a:r>
              <a:rPr lang="it-IT" sz="3200" dirty="0">
                <a:solidFill>
                  <a:srgbClr val="FF0000"/>
                </a:solidFill>
                <a:latin typeface="Arial"/>
                <a:ea typeface="+mn-ea"/>
              </a:rPr>
              <a:t>) </a:t>
            </a:r>
            <a:r>
              <a:rPr lang="it-IT" sz="3200" i="1" dirty="0" err="1">
                <a:solidFill>
                  <a:srgbClr val="FF0000"/>
                </a:solidFill>
                <a:latin typeface="Arial"/>
                <a:ea typeface="+mn-ea"/>
              </a:rPr>
              <a:t>Modelling</a:t>
            </a:r>
            <a:endParaRPr lang="it-IT" sz="3200" dirty="0">
              <a:solidFill>
                <a:srgbClr val="FF0000"/>
              </a:solidFill>
              <a:latin typeface="Arial"/>
              <a:ea typeface="+mn-ea"/>
            </a:endParaRPr>
          </a:p>
        </p:txBody>
      </p:sp>
      <p:pic>
        <p:nvPicPr>
          <p:cNvPr id="86018" name="Immagine 1">
            <a:extLst>
              <a:ext uri="{FF2B5EF4-FFF2-40B4-BE49-F238E27FC236}">
                <a16:creationId xmlns:a16="http://schemas.microsoft.com/office/drawing/2014/main" id="{0DE20315-952D-8049-9A1F-D5EB3E29B4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7663" y="1806575"/>
            <a:ext cx="4986337" cy="481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ttangolo 2">
            <a:extLst>
              <a:ext uri="{FF2B5EF4-FFF2-40B4-BE49-F238E27FC236}">
                <a16:creationId xmlns:a16="http://schemas.microsoft.com/office/drawing/2014/main" id="{725D8541-2DD8-3C44-8D6D-B0D52C19B019}"/>
              </a:ext>
            </a:extLst>
          </p:cNvPr>
          <p:cNvSpPr>
            <a:spLocks noChangeArrowheads="1"/>
          </p:cNvSpPr>
          <p:nvPr/>
        </p:nvSpPr>
        <p:spPr bwMode="auto">
          <a:xfrm>
            <a:off x="150813" y="3859213"/>
            <a:ext cx="3849687"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a:solidFill>
                  <a:srgbClr val="000090"/>
                </a:solidFill>
                <a:latin typeface="Arial" panose="020B0604020202020204" pitchFamily="34" charset="0"/>
              </a:rPr>
              <a:t>Se l</a:t>
            </a:r>
            <a:r>
              <a:rPr lang="ja-JP" altLang="it-IT" sz="2800">
                <a:solidFill>
                  <a:srgbClr val="000090"/>
                </a:solidFill>
                <a:latin typeface="Arial" panose="020B0604020202020204" pitchFamily="34" charset="0"/>
              </a:rPr>
              <a:t>’</a:t>
            </a:r>
            <a:r>
              <a:rPr lang="it-IT" altLang="ja-JP" sz="2800">
                <a:solidFill>
                  <a:srgbClr val="000090"/>
                </a:solidFill>
                <a:latin typeface="Arial" panose="020B0604020202020204" pitchFamily="34" charset="0"/>
              </a:rPr>
              <a:t>identità tra due sequenze proteiche è superiore al 30%, si può assumere che le loro strutture siano simili</a:t>
            </a:r>
            <a:endParaRPr lang="it-IT" altLang="en-US" sz="2800">
              <a:solidFill>
                <a:srgbClr val="000090"/>
              </a:solidFill>
              <a:latin typeface="Arial" panose="020B0604020202020204" pitchFamily="34" charset="0"/>
            </a:endParaRPr>
          </a:p>
        </p:txBody>
      </p:sp>
      <p:sp>
        <p:nvSpPr>
          <p:cNvPr id="11" name="Esagono orizzontale 10">
            <a:extLst>
              <a:ext uri="{FF2B5EF4-FFF2-40B4-BE49-F238E27FC236}">
                <a16:creationId xmlns:a16="http://schemas.microsoft.com/office/drawing/2014/main" id="{CA3FB0DF-DF6D-D542-B9A6-B21F9C1AEA0C}"/>
              </a:ext>
            </a:extLst>
          </p:cNvPr>
          <p:cNvSpPr>
            <a:spLocks noChangeArrowheads="1"/>
          </p:cNvSpPr>
          <p:nvPr/>
        </p:nvSpPr>
        <p:spPr bwMode="auto">
          <a:xfrm>
            <a:off x="66675" y="44450"/>
            <a:ext cx="1912938" cy="1655763"/>
          </a:xfrm>
          <a:prstGeom prst="hexagon">
            <a:avLst>
              <a:gd name="adj" fmla="val 25000"/>
              <a:gd name="vf" fmla="val 115470"/>
            </a:avLst>
          </a:prstGeom>
          <a:solidFill>
            <a:srgbClr val="3366FF"/>
          </a:solidFill>
          <a:ln w="9525">
            <a:solidFill>
              <a:srgbClr val="F9F9F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86021" name="CasellaDiTesto 11">
            <a:extLst>
              <a:ext uri="{FF2B5EF4-FFF2-40B4-BE49-F238E27FC236}">
                <a16:creationId xmlns:a16="http://schemas.microsoft.com/office/drawing/2014/main" id="{47F05F9B-ED61-AB4F-A9CB-72535F037EBC}"/>
              </a:ext>
            </a:extLst>
          </p:cNvPr>
          <p:cNvSpPr txBox="1">
            <a:spLocks noChangeArrowheads="1"/>
          </p:cNvSpPr>
          <p:nvPr/>
        </p:nvSpPr>
        <p:spPr bwMode="auto">
          <a:xfrm>
            <a:off x="196850" y="369888"/>
            <a:ext cx="165258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1800" b="1">
                <a:solidFill>
                  <a:srgbClr val="000000"/>
                </a:solidFill>
                <a:latin typeface="Arial" panose="020B0604020202020204" pitchFamily="34" charset="0"/>
                <a:cs typeface="Arial" panose="020B0604020202020204" pitchFamily="34" charset="0"/>
              </a:rPr>
              <a:t>Homology/Comparative modelling</a:t>
            </a:r>
          </a:p>
          <a:p>
            <a:pPr algn="ctr" eaLnBrk="1" hangingPunct="1">
              <a:spcBef>
                <a:spcPct val="0"/>
              </a:spcBef>
              <a:buFontTx/>
              <a:buNone/>
            </a:pPr>
            <a:endParaRPr lang="it-IT" altLang="en-US" sz="1800">
              <a:cs typeface="Arial" panose="020B0604020202020204" pitchFamily="34" charset="0"/>
            </a:endParaRPr>
          </a:p>
        </p:txBody>
      </p:sp>
      <p:sp>
        <p:nvSpPr>
          <p:cNvPr id="86022" name="Rettangolo 3">
            <a:extLst>
              <a:ext uri="{FF2B5EF4-FFF2-40B4-BE49-F238E27FC236}">
                <a16:creationId xmlns:a16="http://schemas.microsoft.com/office/drawing/2014/main" id="{478376CA-EAA9-ED45-8FE3-761B9F6745F9}"/>
              </a:ext>
            </a:extLst>
          </p:cNvPr>
          <p:cNvSpPr>
            <a:spLocks noChangeArrowheads="1"/>
          </p:cNvSpPr>
          <p:nvPr/>
        </p:nvSpPr>
        <p:spPr bwMode="auto">
          <a:xfrm>
            <a:off x="150813" y="1984375"/>
            <a:ext cx="3849687"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US" altLang="en-US" sz="2000" b="1">
                <a:solidFill>
                  <a:srgbClr val="0000FF"/>
                </a:solidFill>
              </a:rPr>
              <a:t>RMSD (root-mean-square deviation</a:t>
            </a:r>
            <a:r>
              <a:rPr lang="en-US" altLang="en-US" sz="2000">
                <a:solidFill>
                  <a:srgbClr val="0000FF"/>
                </a:solidFill>
              </a:rPr>
              <a:t>) = average distance between the atoms (usually the backbone atoms) of </a:t>
            </a:r>
            <a:r>
              <a:rPr lang="en-US" altLang="en-US" sz="2000" b="1">
                <a:solidFill>
                  <a:srgbClr val="0000FF"/>
                </a:solidFill>
              </a:rPr>
              <a:t>superimposed proteins</a:t>
            </a:r>
            <a:endParaRPr lang="it-IT" altLang="en-US" sz="2000" b="1">
              <a:solidFill>
                <a:srgbClr val="0000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a:extLst>
              <a:ext uri="{FF2B5EF4-FFF2-40B4-BE49-F238E27FC236}">
                <a16:creationId xmlns:a16="http://schemas.microsoft.com/office/drawing/2014/main" id="{3FC8CCBE-F58E-8D42-9331-3D2ACC5124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141538"/>
            <a:ext cx="3673475" cy="4710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ext Box 4">
            <a:extLst>
              <a:ext uri="{FF2B5EF4-FFF2-40B4-BE49-F238E27FC236}">
                <a16:creationId xmlns:a16="http://schemas.microsoft.com/office/drawing/2014/main" id="{D0B642E2-34DD-FA4C-AE34-B1B14E9E5865}"/>
              </a:ext>
            </a:extLst>
          </p:cNvPr>
          <p:cNvSpPr txBox="1">
            <a:spLocks noChangeArrowheads="1"/>
          </p:cNvSpPr>
          <p:nvPr/>
        </p:nvSpPr>
        <p:spPr bwMode="auto">
          <a:xfrm>
            <a:off x="76200" y="203200"/>
            <a:ext cx="5568950" cy="673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Clr>
                <a:srgbClr val="FF0066"/>
              </a:buClr>
              <a:buFontTx/>
              <a:buChar char="•"/>
            </a:pPr>
            <a:r>
              <a:rPr lang="it-IT" altLang="en-US" sz="2400">
                <a:latin typeface="Arial" panose="020B0604020202020204" pitchFamily="34" charset="0"/>
              </a:rPr>
              <a:t> </a:t>
            </a:r>
            <a:r>
              <a:rPr lang="it-IT" altLang="en-US" sz="2400" b="1">
                <a:latin typeface="Arial" panose="020B0604020202020204" pitchFamily="34" charset="0"/>
              </a:rPr>
              <a:t> </a:t>
            </a:r>
            <a:r>
              <a:rPr lang="it-IT" altLang="en-US" sz="2400">
                <a:latin typeface="Arial" panose="020B0604020202020204" pitchFamily="34" charset="0"/>
              </a:rPr>
              <a:t>Nell</a:t>
            </a:r>
            <a:r>
              <a:rPr lang="ja-JP" altLang="it-IT" sz="2400">
                <a:latin typeface="Arial" panose="020B0604020202020204" pitchFamily="34" charset="0"/>
              </a:rPr>
              <a:t>’</a:t>
            </a:r>
            <a:r>
              <a:rPr lang="it-IT" altLang="ja-JP" sz="2400">
                <a:latin typeface="Arial" panose="020B0604020202020204" pitchFamily="34" charset="0"/>
              </a:rPr>
              <a:t>RNA lo zucchero pentoso e</a:t>
            </a:r>
            <a:r>
              <a:rPr lang="ja-JP" altLang="it-IT" sz="2400">
                <a:latin typeface="Arial" panose="020B0604020202020204" pitchFamily="34" charset="0"/>
              </a:rPr>
              <a:t>’</a:t>
            </a:r>
            <a:r>
              <a:rPr lang="it-IT" altLang="ja-JP" sz="2400">
                <a:latin typeface="Arial" panose="020B0604020202020204" pitchFamily="34" charset="0"/>
              </a:rPr>
              <a:t> il ribosio ed al posto della Timina si ritrova l</a:t>
            </a:r>
            <a:r>
              <a:rPr lang="ja-JP" altLang="it-IT" sz="2400">
                <a:latin typeface="Arial" panose="020B0604020202020204" pitchFamily="34" charset="0"/>
              </a:rPr>
              <a:t>’</a:t>
            </a:r>
            <a:r>
              <a:rPr lang="it-IT" altLang="ja-JP" sz="2400">
                <a:latin typeface="Arial" panose="020B0604020202020204" pitchFamily="34" charset="0"/>
              </a:rPr>
              <a:t>Uracile (U)</a:t>
            </a:r>
          </a:p>
          <a:p>
            <a:pPr eaLnBrk="1" hangingPunct="1">
              <a:spcBef>
                <a:spcPct val="50000"/>
              </a:spcBef>
              <a:buClr>
                <a:srgbClr val="FF0066"/>
              </a:buClr>
              <a:buFontTx/>
              <a:buChar char="•"/>
            </a:pPr>
            <a:r>
              <a:rPr lang="it-IT" altLang="en-US" sz="2400">
                <a:latin typeface="Arial" panose="020B0604020202020204" pitchFamily="34" charset="0"/>
              </a:rPr>
              <a:t> Molecole di RNA possono ripiegarsi grazie all</a:t>
            </a:r>
            <a:r>
              <a:rPr lang="it-IT" altLang="ja-JP" sz="2400">
                <a:latin typeface="Arial" panose="020B0604020202020204" pitchFamily="34" charset="0"/>
              </a:rPr>
              <a:t>appaiamento delle basi complementari ed assumere forme specifiche nello spazio 3D</a:t>
            </a:r>
          </a:p>
          <a:p>
            <a:pPr eaLnBrk="1" hangingPunct="1">
              <a:spcBef>
                <a:spcPct val="50000"/>
              </a:spcBef>
              <a:buClr>
                <a:srgbClr val="FF0066"/>
              </a:buClr>
              <a:buFontTx/>
              <a:buChar char="•"/>
            </a:pPr>
            <a:r>
              <a:rPr lang="it-IT" altLang="ja-JP" sz="2000">
                <a:latin typeface="Arial" panose="020B0604020202020204" pitchFamily="34" charset="0"/>
              </a:rPr>
              <a:t> Wobble base pairs (</a:t>
            </a:r>
            <a:r>
              <a:rPr lang="it-IT" altLang="ja-JP" sz="2000" b="1">
                <a:latin typeface="Arial" panose="020B0604020202020204" pitchFamily="34" charset="0"/>
              </a:rPr>
              <a:t>G-U</a:t>
            </a:r>
            <a:r>
              <a:rPr lang="it-IT" altLang="ja-JP" sz="2000">
                <a:latin typeface="Arial" panose="020B0604020202020204" pitchFamily="34" charset="0"/>
              </a:rPr>
              <a:t>, I-U,  I-A, I-C)</a:t>
            </a:r>
          </a:p>
          <a:p>
            <a:pPr eaLnBrk="1" hangingPunct="1">
              <a:spcBef>
                <a:spcPct val="50000"/>
              </a:spcBef>
              <a:buClr>
                <a:srgbClr val="FF0066"/>
              </a:buClr>
              <a:buFontTx/>
              <a:buChar char="•"/>
            </a:pPr>
            <a:r>
              <a:rPr lang="it-IT" altLang="ja-JP" sz="2000">
                <a:latin typeface="Arial" panose="020B0604020202020204" pitchFamily="34" charset="0"/>
              </a:rPr>
              <a:t> Stem-loop, bulges, tetraloops, pseudoknots</a:t>
            </a:r>
          </a:p>
          <a:p>
            <a:pPr eaLnBrk="1" hangingPunct="1">
              <a:spcBef>
                <a:spcPct val="50000"/>
              </a:spcBef>
              <a:buClr>
                <a:srgbClr val="FF0066"/>
              </a:buClr>
              <a:buFontTx/>
              <a:buChar char="•"/>
            </a:pPr>
            <a:r>
              <a:rPr lang="it-IT" altLang="en-US" sz="2400">
                <a:latin typeface="Arial" panose="020B0604020202020204" pitchFamily="34" charset="0"/>
              </a:rPr>
              <a:t> La principale funzione dell</a:t>
            </a:r>
            <a:r>
              <a:rPr lang="ja-JP" altLang="it-IT" sz="2400">
                <a:latin typeface="Arial" panose="020B0604020202020204" pitchFamily="34" charset="0"/>
              </a:rPr>
              <a:t>’</a:t>
            </a:r>
            <a:r>
              <a:rPr lang="it-IT" altLang="ja-JP" sz="2400">
                <a:latin typeface="Arial" panose="020B0604020202020204" pitchFamily="34" charset="0"/>
              </a:rPr>
              <a:t>RNA è di tipo informazionale, e risiede nel trasferimento di informazione dal DNA alle proteine</a:t>
            </a:r>
          </a:p>
          <a:p>
            <a:pPr eaLnBrk="1" hangingPunct="1">
              <a:spcBef>
                <a:spcPct val="50000"/>
              </a:spcBef>
              <a:buClr>
                <a:srgbClr val="FF0066"/>
              </a:buClr>
              <a:buFontTx/>
              <a:buChar char="•"/>
            </a:pPr>
            <a:r>
              <a:rPr lang="it-IT" altLang="en-US" sz="2400">
                <a:latin typeface="Arial" panose="020B0604020202020204" pitchFamily="34" charset="0"/>
              </a:rPr>
              <a:t> Esistono RNA con funzione catalitica e con moltissime altre funzioni molecolari </a:t>
            </a:r>
            <a:r>
              <a:rPr lang="it-IT" altLang="en-US" sz="2400">
                <a:latin typeface="Arial" panose="020B0604020202020204" pitchFamily="34" charset="0"/>
                <a:sym typeface="Wingdings" pitchFamily="2" charset="2"/>
              </a:rPr>
              <a:t></a:t>
            </a:r>
            <a:r>
              <a:rPr lang="it-IT" altLang="en-US" sz="2400">
                <a:latin typeface="Arial" panose="020B0604020202020204" pitchFamily="34" charset="0"/>
              </a:rPr>
              <a:t> non-coding RNAs</a:t>
            </a:r>
          </a:p>
        </p:txBody>
      </p:sp>
      <p:sp>
        <p:nvSpPr>
          <p:cNvPr id="19459" name="Text Box 7">
            <a:extLst>
              <a:ext uri="{FF2B5EF4-FFF2-40B4-BE49-F238E27FC236}">
                <a16:creationId xmlns:a16="http://schemas.microsoft.com/office/drawing/2014/main" id="{FB221DED-B10D-B84B-A161-2DB1E327499F}"/>
              </a:ext>
            </a:extLst>
          </p:cNvPr>
          <p:cNvSpPr txBox="1">
            <a:spLocks noChangeArrowheads="1"/>
          </p:cNvSpPr>
          <p:nvPr/>
        </p:nvSpPr>
        <p:spPr bwMode="auto">
          <a:xfrm>
            <a:off x="7373938" y="153988"/>
            <a:ext cx="12763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4000" b="1">
                <a:solidFill>
                  <a:srgbClr val="0000CC"/>
                </a:solidFill>
                <a:latin typeface="Arial" panose="020B0604020202020204" pitchFamily="34" charset="0"/>
              </a:rPr>
              <a:t>RNA</a:t>
            </a:r>
          </a:p>
        </p:txBody>
      </p:sp>
      <p:pic>
        <p:nvPicPr>
          <p:cNvPr id="19460" name="Immagine 1">
            <a:extLst>
              <a:ext uri="{FF2B5EF4-FFF2-40B4-BE49-F238E27FC236}">
                <a16:creationId xmlns:a16="http://schemas.microsoft.com/office/drawing/2014/main" id="{989D3333-EBCB-334D-BED9-93F766F436E8}"/>
              </a:ext>
            </a:extLst>
          </p:cNvPr>
          <p:cNvPicPr>
            <a:picLocks noChangeAspect="1"/>
          </p:cNvPicPr>
          <p:nvPr/>
        </p:nvPicPr>
        <p:blipFill>
          <a:blip r:embed="rId3">
            <a:extLst>
              <a:ext uri="{28A0092B-C50C-407E-A947-70E740481C1C}">
                <a14:useLocalDpi xmlns:a14="http://schemas.microsoft.com/office/drawing/2010/main" val="0"/>
              </a:ext>
            </a:extLst>
          </a:blip>
          <a:srcRect t="18440" b="30386"/>
          <a:stretch>
            <a:fillRect/>
          </a:stretch>
        </p:blipFill>
        <p:spPr bwMode="auto">
          <a:xfrm>
            <a:off x="5813425" y="862013"/>
            <a:ext cx="2921000" cy="1119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7042" name="Group 2">
            <a:extLst>
              <a:ext uri="{FF2B5EF4-FFF2-40B4-BE49-F238E27FC236}">
                <a16:creationId xmlns:a16="http://schemas.microsoft.com/office/drawing/2014/main" id="{FBF58D60-42EF-874B-832C-ADDED3FA4CA4}"/>
              </a:ext>
            </a:extLst>
          </p:cNvPr>
          <p:cNvGrpSpPr>
            <a:grpSpLocks/>
          </p:cNvGrpSpPr>
          <p:nvPr/>
        </p:nvGrpSpPr>
        <p:grpSpPr bwMode="auto">
          <a:xfrm>
            <a:off x="228600" y="76200"/>
            <a:ext cx="8012113" cy="5380038"/>
            <a:chOff x="144" y="48"/>
            <a:chExt cx="5047" cy="3389"/>
          </a:xfrm>
        </p:grpSpPr>
        <p:pic>
          <p:nvPicPr>
            <p:cNvPr id="87046" name="Picture 3">
              <a:extLst>
                <a:ext uri="{FF2B5EF4-FFF2-40B4-BE49-F238E27FC236}">
                  <a16:creationId xmlns:a16="http://schemas.microsoft.com/office/drawing/2014/main" id="{9D732914-CE8F-A441-AC56-A91FD906D7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48"/>
              <a:ext cx="4519" cy="3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2" name="Text Box 4">
              <a:extLst>
                <a:ext uri="{FF2B5EF4-FFF2-40B4-BE49-F238E27FC236}">
                  <a16:creationId xmlns:a16="http://schemas.microsoft.com/office/drawing/2014/main" id="{E2643AA5-FA58-E046-A581-AD213BB024CC}"/>
                </a:ext>
              </a:extLst>
            </p:cNvPr>
            <p:cNvSpPr txBox="1">
              <a:spLocks noChangeArrowheads="1"/>
            </p:cNvSpPr>
            <p:nvPr/>
          </p:nvSpPr>
          <p:spPr bwMode="auto">
            <a:xfrm>
              <a:off x="144" y="252"/>
              <a:ext cx="1807" cy="327"/>
            </a:xfrm>
            <a:prstGeom prst="rect">
              <a:avLst/>
            </a:prstGeom>
            <a:noFill/>
            <a:ln>
              <a:noFill/>
            </a:ln>
            <a:effectLst/>
            <a:extLst/>
          </p:spPr>
          <p:txBody>
            <a:bodyPr wrap="none">
              <a:spAutoFit/>
            </a:bodyPr>
            <a:lstStyle/>
            <a:p>
              <a:pPr eaLnBrk="1" fontAlgn="auto" hangingPunct="1">
                <a:spcBef>
                  <a:spcPts val="0"/>
                </a:spcBef>
                <a:spcAft>
                  <a:spcPts val="0"/>
                </a:spcAft>
                <a:defRPr/>
              </a:pPr>
              <a:r>
                <a:rPr lang="it-IT" sz="2800" dirty="0">
                  <a:solidFill>
                    <a:schemeClr val="bg1"/>
                  </a:solidFill>
                  <a:latin typeface="Arial"/>
                  <a:ea typeface="+mn-ea"/>
                </a:rPr>
                <a:t>Lisozima di pollo</a:t>
              </a:r>
            </a:p>
          </p:txBody>
        </p:sp>
        <p:sp>
          <p:nvSpPr>
            <p:cNvPr id="12293" name="Text Box 5">
              <a:extLst>
                <a:ext uri="{FF2B5EF4-FFF2-40B4-BE49-F238E27FC236}">
                  <a16:creationId xmlns:a16="http://schemas.microsoft.com/office/drawing/2014/main" id="{347A7178-A36A-8240-9BBF-808DF4B389C2}"/>
                </a:ext>
              </a:extLst>
            </p:cNvPr>
            <p:cNvSpPr txBox="1">
              <a:spLocks noChangeArrowheads="1"/>
            </p:cNvSpPr>
            <p:nvPr/>
          </p:nvSpPr>
          <p:spPr bwMode="auto">
            <a:xfrm>
              <a:off x="202" y="864"/>
              <a:ext cx="2040" cy="601"/>
            </a:xfrm>
            <a:prstGeom prst="rect">
              <a:avLst/>
            </a:prstGeom>
            <a:noFill/>
            <a:ln>
              <a:noFill/>
            </a:ln>
            <a:effectLst/>
            <a:extLst/>
          </p:spPr>
          <p:txBody>
            <a:bodyPr wrap="none">
              <a:spAutoFit/>
            </a:bodyPr>
            <a:lstStyle/>
            <a:p>
              <a:pPr algn="ctr" eaLnBrk="1" fontAlgn="auto" hangingPunct="1">
                <a:spcBef>
                  <a:spcPts val="0"/>
                </a:spcBef>
                <a:spcAft>
                  <a:spcPts val="0"/>
                </a:spcAft>
                <a:defRPr/>
              </a:pPr>
              <a:r>
                <a:rPr lang="it-IT" sz="2800" dirty="0">
                  <a:solidFill>
                    <a:schemeClr val="bg1"/>
                  </a:solidFill>
                  <a:latin typeface="Arial"/>
                  <a:ea typeface="+mn-ea"/>
                </a:rPr>
                <a:t>Alpha-</a:t>
              </a:r>
              <a:r>
                <a:rPr lang="it-IT" sz="2800" dirty="0" err="1">
                  <a:solidFill>
                    <a:schemeClr val="bg1"/>
                  </a:solidFill>
                  <a:latin typeface="Arial"/>
                  <a:ea typeface="+mn-ea"/>
                </a:rPr>
                <a:t>lactalbumina</a:t>
              </a:r>
              <a:r>
                <a:rPr lang="it-IT" sz="2800" dirty="0">
                  <a:solidFill>
                    <a:schemeClr val="bg1"/>
                  </a:solidFill>
                  <a:latin typeface="Arial"/>
                  <a:ea typeface="+mn-ea"/>
                </a:rPr>
                <a:t> </a:t>
              </a:r>
            </a:p>
            <a:p>
              <a:pPr algn="ctr" eaLnBrk="1" fontAlgn="auto" hangingPunct="1">
                <a:spcBef>
                  <a:spcPts val="0"/>
                </a:spcBef>
                <a:spcAft>
                  <a:spcPts val="0"/>
                </a:spcAft>
                <a:defRPr/>
              </a:pPr>
              <a:r>
                <a:rPr lang="it-IT" sz="2800" dirty="0">
                  <a:solidFill>
                    <a:schemeClr val="bg1"/>
                  </a:solidFill>
                  <a:latin typeface="Arial"/>
                  <a:ea typeface="+mn-ea"/>
                </a:rPr>
                <a:t>di babbuino</a:t>
              </a:r>
            </a:p>
          </p:txBody>
        </p:sp>
      </p:grpSp>
      <p:grpSp>
        <p:nvGrpSpPr>
          <p:cNvPr id="12294" name="Group 6">
            <a:extLst>
              <a:ext uri="{FF2B5EF4-FFF2-40B4-BE49-F238E27FC236}">
                <a16:creationId xmlns:a16="http://schemas.microsoft.com/office/drawing/2014/main" id="{936E0B81-E24C-F641-B3DA-B90F1E3E3356}"/>
              </a:ext>
            </a:extLst>
          </p:cNvPr>
          <p:cNvGrpSpPr>
            <a:grpSpLocks/>
          </p:cNvGrpSpPr>
          <p:nvPr/>
        </p:nvGrpSpPr>
        <p:grpSpPr bwMode="auto">
          <a:xfrm>
            <a:off x="60325" y="4419600"/>
            <a:ext cx="8872538" cy="2378075"/>
            <a:chOff x="38" y="2784"/>
            <a:chExt cx="5589" cy="1498"/>
          </a:xfrm>
        </p:grpSpPr>
        <p:sp>
          <p:nvSpPr>
            <p:cNvPr id="87044" name="Text Box 7">
              <a:extLst>
                <a:ext uri="{FF2B5EF4-FFF2-40B4-BE49-F238E27FC236}">
                  <a16:creationId xmlns:a16="http://schemas.microsoft.com/office/drawing/2014/main" id="{36C911F8-74D6-184F-838C-96E0F3174914}"/>
                </a:ext>
              </a:extLst>
            </p:cNvPr>
            <p:cNvSpPr txBox="1">
              <a:spLocks noChangeArrowheads="1"/>
            </p:cNvSpPr>
            <p:nvPr/>
          </p:nvSpPr>
          <p:spPr bwMode="auto">
            <a:xfrm>
              <a:off x="38" y="3552"/>
              <a:ext cx="5589" cy="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457200" indent="-457200">
                <a:defRPr>
                  <a:solidFill>
                    <a:schemeClr val="tx1"/>
                  </a:solidFill>
                  <a:latin typeface="Calibri" panose="020F0502020204030204" pitchFamily="34" charset="0"/>
                  <a:ea typeface="ＭＳ Ｐゴシック" panose="020B0600070205080204" pitchFamily="34" charset="-128"/>
                </a:defRPr>
              </a:lvl1pPr>
              <a:lvl2pPr marL="914400" indent="-457200">
                <a:defRPr>
                  <a:solidFill>
                    <a:schemeClr val="tx1"/>
                  </a:solidFill>
                  <a:latin typeface="Calibri" panose="020F0502020204030204" pitchFamily="34" charset="0"/>
                  <a:ea typeface="ＭＳ Ｐゴシック" panose="020B0600070205080204" pitchFamily="34" charset="-128"/>
                </a:defRPr>
              </a:lvl2pPr>
              <a:lvl3pPr marL="1371600" indent="-457200">
                <a:defRPr>
                  <a:solidFill>
                    <a:schemeClr val="tx1"/>
                  </a:solidFill>
                  <a:latin typeface="Calibri" panose="020F0502020204030204" pitchFamily="34" charset="0"/>
                  <a:ea typeface="ＭＳ Ｐゴシック" panose="020B0600070205080204" pitchFamily="34" charset="-128"/>
                </a:defRPr>
              </a:lvl3pPr>
              <a:lvl4pPr marL="1828800" indent="-457200">
                <a:defRPr>
                  <a:solidFill>
                    <a:schemeClr val="tx1"/>
                  </a:solidFill>
                  <a:latin typeface="Calibri" panose="020F0502020204030204" pitchFamily="34" charset="0"/>
                  <a:ea typeface="ＭＳ Ｐゴシック" panose="020B0600070205080204" pitchFamily="34" charset="-128"/>
                </a:defRPr>
              </a:lvl4pPr>
              <a:lvl5pPr marL="2286000" indent="-457200">
                <a:defRPr>
                  <a:solidFill>
                    <a:schemeClr val="tx1"/>
                  </a:solidFill>
                  <a:latin typeface="Calibri" panose="020F0502020204030204" pitchFamily="34" charset="0"/>
                  <a:ea typeface="ＭＳ Ｐゴシック" panose="020B0600070205080204" pitchFamily="34" charset="-128"/>
                </a:defRPr>
              </a:lvl5pPr>
              <a:lvl6pPr marL="2743200" indent="-4572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3200400" indent="-4572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657600" indent="-4572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4114800" indent="-4572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it-IT" altLang="en-US" sz="1000" b="1">
                  <a:solidFill>
                    <a:schemeClr val="bg1"/>
                  </a:solidFill>
                  <a:latin typeface="Courier" pitchFamily="2" charset="0"/>
                </a:rPr>
                <a:t>  1  KQFTKCELSQ NLYD--IDGY GRIALPELIC TMFHTSGYDT QAIVENDE-S TEYGLFQISN ALWCKSSQSP QSRNICDITC DKFLDDDITD DIMCAKKILD</a:t>
              </a:r>
            </a:p>
            <a:p>
              <a:pPr eaLnBrk="1" hangingPunct="1"/>
              <a:r>
                <a:rPr lang="it-IT" altLang="en-US" sz="1000" b="1">
                  <a:solidFill>
                    <a:schemeClr val="bg1"/>
                  </a:solidFill>
                  <a:latin typeface="Courier" pitchFamily="2" charset="0"/>
                </a:rPr>
                <a:t>  1  KVFGRCELAA AMKRHGLDNY RGYSLGNWVC AAKFESNFNT QATNRNTDGS TDYGILQINS RWWCNDGRTP GSRNLCNIPC SALLSSDITA SVNCAKKIVS</a:t>
              </a:r>
            </a:p>
            <a:p>
              <a:pPr eaLnBrk="1" hangingPunct="1"/>
              <a:r>
                <a:rPr lang="it-IT" altLang="en-US" sz="1000" b="1">
                  <a:solidFill>
                    <a:schemeClr val="bg1"/>
                  </a:solidFill>
                  <a:latin typeface="Courier" pitchFamily="2" charset="0"/>
                </a:rPr>
                <a:t>     * * .***.   .    .* *    .* . .* .    * ..* **   * . * *.**..**..   **. ...*  ***.*.* *   .*  ***   . *****.</a:t>
              </a:r>
            </a:p>
            <a:p>
              <a:pPr eaLnBrk="1" hangingPunct="1"/>
              <a:endParaRPr lang="it-IT" altLang="en-US" sz="1000" b="1">
                <a:solidFill>
                  <a:schemeClr val="bg1"/>
                </a:solidFill>
                <a:latin typeface="Courier" pitchFamily="2" charset="0"/>
              </a:endParaRPr>
            </a:p>
            <a:p>
              <a:pPr eaLnBrk="1" hangingPunct="1"/>
              <a:r>
                <a:rPr lang="it-IT" altLang="en-US" sz="1000" b="1">
                  <a:solidFill>
                    <a:schemeClr val="bg1"/>
                  </a:solidFill>
                  <a:latin typeface="Courier" pitchFamily="2" charset="0"/>
                </a:rPr>
                <a:t> 98  IK-GIDYWIA HKALCT-EKL EQWL--CEK-                      </a:t>
              </a:r>
            </a:p>
            <a:p>
              <a:pPr eaLnBrk="1" hangingPunct="1"/>
              <a:r>
                <a:rPr lang="it-IT" altLang="en-US" sz="1000" b="1">
                  <a:solidFill>
                    <a:schemeClr val="bg1"/>
                  </a:solidFill>
                  <a:latin typeface="Courier" pitchFamily="2" charset="0"/>
                </a:rPr>
                <a:t>101  DGNGMNAWVA WRNRCKGTDV QAWIRGCRL                       </a:t>
              </a:r>
            </a:p>
            <a:p>
              <a:pPr eaLnBrk="1" hangingPunct="1"/>
              <a:r>
                <a:rPr lang="it-IT" altLang="en-US" sz="1000" b="1">
                  <a:solidFill>
                    <a:schemeClr val="bg1"/>
                  </a:solidFill>
                  <a:latin typeface="Courier" pitchFamily="2" charset="0"/>
                </a:rPr>
                <a:t>        *.. *.*  .  *    . . *.  * </a:t>
              </a:r>
            </a:p>
          </p:txBody>
        </p:sp>
        <p:sp>
          <p:nvSpPr>
            <p:cNvPr id="87045" name="Text Box 8">
              <a:extLst>
                <a:ext uri="{FF2B5EF4-FFF2-40B4-BE49-F238E27FC236}">
                  <a16:creationId xmlns:a16="http://schemas.microsoft.com/office/drawing/2014/main" id="{6A5FBE77-7313-1244-B2F0-35B847054839}"/>
                </a:ext>
              </a:extLst>
            </p:cNvPr>
            <p:cNvSpPr txBox="1">
              <a:spLocks noChangeArrowheads="1"/>
            </p:cNvSpPr>
            <p:nvPr/>
          </p:nvSpPr>
          <p:spPr bwMode="auto">
            <a:xfrm>
              <a:off x="3744" y="2784"/>
              <a:ext cx="1361" cy="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a:solidFill>
                    <a:schemeClr val="bg1"/>
                  </a:solidFill>
                  <a:latin typeface="Arial" panose="020B0604020202020204" pitchFamily="34" charset="0"/>
                </a:rPr>
                <a:t>37% identità</a:t>
              </a:r>
            </a:p>
            <a:p>
              <a:pPr eaLnBrk="1" hangingPunct="1">
                <a:spcBef>
                  <a:spcPct val="0"/>
                </a:spcBef>
                <a:buFontTx/>
                <a:buNone/>
              </a:pPr>
              <a:r>
                <a:rPr lang="it-IT" altLang="en-US" sz="2800">
                  <a:solidFill>
                    <a:schemeClr val="bg1"/>
                  </a:solidFill>
                  <a:latin typeface="Arial" panose="020B0604020202020204" pitchFamily="34" charset="0"/>
                </a:rPr>
                <a:t>di sequenza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wipe(up)">
                                      <p:cBhvr>
                                        <p:cTn id="7"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2">
            <a:extLst>
              <a:ext uri="{FF2B5EF4-FFF2-40B4-BE49-F238E27FC236}">
                <a16:creationId xmlns:a16="http://schemas.microsoft.com/office/drawing/2014/main" id="{D7695DEA-44DE-B446-9783-D4C3AF46C858}"/>
              </a:ext>
            </a:extLst>
          </p:cNvPr>
          <p:cNvSpPr txBox="1">
            <a:spLocks noChangeArrowheads="1"/>
          </p:cNvSpPr>
          <p:nvPr/>
        </p:nvSpPr>
        <p:spPr bwMode="auto">
          <a:xfrm>
            <a:off x="228600" y="190500"/>
            <a:ext cx="8763000" cy="6709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dirty="0">
                <a:solidFill>
                  <a:srgbClr val="FF0000"/>
                </a:solidFill>
                <a:latin typeface="Arial" panose="020B0604020202020204" pitchFamily="34" charset="0"/>
              </a:rPr>
              <a:t>Confronto tra strutture 3D</a:t>
            </a:r>
          </a:p>
          <a:p>
            <a:pPr eaLnBrk="1" hangingPunct="1">
              <a:spcBef>
                <a:spcPct val="0"/>
              </a:spcBef>
              <a:buFontTx/>
              <a:buNone/>
            </a:pPr>
            <a:endParaRPr lang="it-IT" altLang="en-US" sz="1800" dirty="0">
              <a:solidFill>
                <a:srgbClr val="FF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r>
              <a:rPr lang="it-IT" altLang="en-US" sz="2400" dirty="0">
                <a:solidFill>
                  <a:srgbClr val="000000"/>
                </a:solidFill>
                <a:latin typeface="Arial" panose="020B0604020202020204" pitchFamily="34" charset="0"/>
              </a:rPr>
              <a:t>Come per confrontare delle sequenze è necessario allinearle, per ottenere un confronto di strutture 3D è necessario sovrapporle come corpi rigidi scegliendo una regola di corrispondenza tra coppie di atomi o di residui nelle due strutture. </a:t>
            </a:r>
          </a:p>
          <a:p>
            <a:pPr eaLnBrk="1" hangingPunct="1">
              <a:spcBef>
                <a:spcPct val="0"/>
              </a:spcBef>
              <a:spcAft>
                <a:spcPts val="600"/>
              </a:spcAft>
            </a:pPr>
            <a:r>
              <a:rPr lang="it-IT" altLang="en-US" sz="2400" dirty="0">
                <a:solidFill>
                  <a:srgbClr val="000000"/>
                </a:solidFill>
                <a:latin typeface="Arial" panose="020B0604020202020204" pitchFamily="34" charset="0"/>
              </a:rPr>
              <a:t>La prima difficoltà consiste nel fatto che le due proteine molto spesso non hanno lo stesso numero di residui. </a:t>
            </a:r>
          </a:p>
        </p:txBody>
      </p:sp>
      <p:pic>
        <p:nvPicPr>
          <p:cNvPr id="88066" name="Immagine 2">
            <a:extLst>
              <a:ext uri="{FF2B5EF4-FFF2-40B4-BE49-F238E27FC236}">
                <a16:creationId xmlns:a16="http://schemas.microsoft.com/office/drawing/2014/main" id="{FB37F98A-98DD-004F-BDE2-4A5CD00EA4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1938" y="769938"/>
            <a:ext cx="3440112" cy="3440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2">
            <a:extLst>
              <a:ext uri="{FF2B5EF4-FFF2-40B4-BE49-F238E27FC236}">
                <a16:creationId xmlns:a16="http://schemas.microsoft.com/office/drawing/2014/main" id="{792DED8E-09A8-F048-ABD8-89B1F9082877}"/>
              </a:ext>
            </a:extLst>
          </p:cNvPr>
          <p:cNvSpPr txBox="1">
            <a:spLocks noChangeArrowheads="1"/>
          </p:cNvSpPr>
          <p:nvPr/>
        </p:nvSpPr>
        <p:spPr bwMode="auto">
          <a:xfrm>
            <a:off x="228600" y="190500"/>
            <a:ext cx="8763000" cy="538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dirty="0">
                <a:solidFill>
                  <a:srgbClr val="FF0000"/>
                </a:solidFill>
                <a:latin typeface="Arial" panose="020B0604020202020204" pitchFamily="34" charset="0"/>
              </a:rPr>
              <a:t>Confronto tra strutture 3D</a:t>
            </a:r>
          </a:p>
          <a:p>
            <a:pPr eaLnBrk="1" hangingPunct="1">
              <a:spcBef>
                <a:spcPct val="0"/>
              </a:spcBef>
              <a:buFontTx/>
              <a:buNone/>
            </a:pPr>
            <a:endParaRPr lang="it-IT" altLang="en-US" sz="1800" dirty="0">
              <a:solidFill>
                <a:srgbClr val="FF0000"/>
              </a:solidFill>
              <a:latin typeface="Arial" panose="020B0604020202020204" pitchFamily="34" charset="0"/>
            </a:endParaRPr>
          </a:p>
          <a:p>
            <a:pPr eaLnBrk="1" hangingPunct="1">
              <a:spcBef>
                <a:spcPct val="0"/>
              </a:spcBef>
              <a:spcAft>
                <a:spcPts val="600"/>
              </a:spcAft>
            </a:pPr>
            <a:r>
              <a:rPr lang="it-IT" altLang="en-US" sz="2800" dirty="0">
                <a:solidFill>
                  <a:srgbClr val="000000"/>
                </a:solidFill>
                <a:latin typeface="Arial" panose="020B0604020202020204" pitchFamily="34" charset="0"/>
              </a:rPr>
              <a:t>Per la sovrapposizione si possono utilizzare le catene dei carboni alfa appartenenti agli elementi di struttura secondaria noti perché in genere le inserzioni e delezioni si accumulano nei </a:t>
            </a:r>
            <a:r>
              <a:rPr lang="it-IT" altLang="en-US" sz="2800" dirty="0" err="1">
                <a:solidFill>
                  <a:srgbClr val="000000"/>
                </a:solidFill>
                <a:latin typeface="Arial" panose="020B0604020202020204" pitchFamily="34" charset="0"/>
              </a:rPr>
              <a:t>loops</a:t>
            </a:r>
            <a:r>
              <a:rPr lang="it-IT" altLang="en-US" sz="2800" dirty="0">
                <a:solidFill>
                  <a:srgbClr val="000000"/>
                </a:solidFill>
                <a:latin typeface="Arial" panose="020B0604020202020204" pitchFamily="34" charset="0"/>
              </a:rPr>
              <a:t> che possono semplicemente venire esclusi dalla sovrapposizione.</a:t>
            </a:r>
          </a:p>
          <a:p>
            <a:pPr eaLnBrk="1" hangingPunct="1">
              <a:spcBef>
                <a:spcPct val="0"/>
              </a:spcBef>
              <a:spcAft>
                <a:spcPts val="600"/>
              </a:spcAft>
              <a:buFontTx/>
              <a:buNone/>
            </a:pPr>
            <a:r>
              <a:rPr lang="it-IT" altLang="en-US" sz="2800" dirty="0">
                <a:solidFill>
                  <a:srgbClr val="000000"/>
                </a:solidFill>
                <a:latin typeface="Arial" panose="020B0604020202020204" pitchFamily="34" charset="0"/>
              </a:rPr>
              <a:t> </a:t>
            </a:r>
          </a:p>
          <a:p>
            <a:pPr eaLnBrk="1" hangingPunct="1">
              <a:spcBef>
                <a:spcPct val="0"/>
              </a:spcBef>
              <a:spcAft>
                <a:spcPts val="600"/>
              </a:spcAft>
            </a:pPr>
            <a:r>
              <a:rPr lang="it-IT" altLang="en-US" sz="2800" dirty="0">
                <a:solidFill>
                  <a:srgbClr val="000000"/>
                </a:solidFill>
                <a:latin typeface="Arial" panose="020B0604020202020204" pitchFamily="34" charset="0"/>
              </a:rPr>
              <a:t>I metodi di confronto 3D utilizzano l’allineamento delle sequenze per decidere la regola di corrispondenza tra residui delle proteine confrontate che sta alla base della sovrapposizione strutturale.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2">
            <a:extLst>
              <a:ext uri="{FF2B5EF4-FFF2-40B4-BE49-F238E27FC236}">
                <a16:creationId xmlns:a16="http://schemas.microsoft.com/office/drawing/2014/main" id="{022E7CA2-FF9F-4C4E-8658-AB0C67F6F2A5}"/>
              </a:ext>
            </a:extLst>
          </p:cNvPr>
          <p:cNvSpPr txBox="1">
            <a:spLocks noChangeArrowheads="1"/>
          </p:cNvSpPr>
          <p:nvPr/>
        </p:nvSpPr>
        <p:spPr bwMode="auto">
          <a:xfrm>
            <a:off x="528638" y="812800"/>
            <a:ext cx="8393112" cy="353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a:solidFill>
                  <a:srgbClr val="000000"/>
                </a:solidFill>
                <a:latin typeface="Arial" panose="020B0604020202020204" pitchFamily="34" charset="0"/>
              </a:rPr>
              <a:t>Un allineamento strutturale può essere valutato in base:</a:t>
            </a:r>
          </a:p>
          <a:p>
            <a:pPr algn="just" eaLnBrk="1" hangingPunct="1">
              <a:spcBef>
                <a:spcPct val="0"/>
              </a:spcBef>
              <a:buFontTx/>
              <a:buChar char="-"/>
            </a:pPr>
            <a:r>
              <a:rPr lang="it-IT" altLang="en-US" sz="2800">
                <a:solidFill>
                  <a:srgbClr val="000000"/>
                </a:solidFill>
                <a:latin typeface="Arial" panose="020B0604020202020204" pitchFamily="34" charset="0"/>
              </a:rPr>
              <a:t>alla </a:t>
            </a:r>
            <a:r>
              <a:rPr lang="it-IT" altLang="en-US" sz="2800" b="1">
                <a:solidFill>
                  <a:srgbClr val="000000"/>
                </a:solidFill>
                <a:latin typeface="Arial" panose="020B0604020202020204" pitchFamily="34" charset="0"/>
              </a:rPr>
              <a:t>deviazione quadratica media </a:t>
            </a:r>
            <a:r>
              <a:rPr lang="it-IT" altLang="en-US" sz="2800">
                <a:solidFill>
                  <a:srgbClr val="000000"/>
                </a:solidFill>
                <a:latin typeface="Arial" panose="020B0604020202020204" pitchFamily="34" charset="0"/>
              </a:rPr>
              <a:t>(</a:t>
            </a:r>
            <a:r>
              <a:rPr lang="it-IT" altLang="en-US" sz="2800" i="1">
                <a:solidFill>
                  <a:srgbClr val="000000"/>
                </a:solidFill>
                <a:latin typeface="Arial" panose="020B0604020202020204" pitchFamily="34" charset="0"/>
              </a:rPr>
              <a:t>root mean square deviation </a:t>
            </a:r>
            <a:r>
              <a:rPr lang="it-IT" altLang="en-US" sz="2800">
                <a:solidFill>
                  <a:srgbClr val="000000"/>
                </a:solidFill>
                <a:latin typeface="Arial" panose="020B0604020202020204" pitchFamily="34" charset="0"/>
              </a:rPr>
              <a:t>o </a:t>
            </a:r>
            <a:r>
              <a:rPr lang="it-IT" altLang="en-US" sz="2800" b="1" i="1">
                <a:solidFill>
                  <a:srgbClr val="0000FF"/>
                </a:solidFill>
                <a:latin typeface="Arial" panose="020B0604020202020204" pitchFamily="34" charset="0"/>
              </a:rPr>
              <a:t>RMSD</a:t>
            </a:r>
            <a:r>
              <a:rPr lang="it-IT" altLang="en-US" sz="2800">
                <a:solidFill>
                  <a:srgbClr val="0000FF"/>
                </a:solidFill>
                <a:latin typeface="Arial" panose="020B0604020202020204" pitchFamily="34" charset="0"/>
              </a:rPr>
              <a:t>)</a:t>
            </a:r>
            <a:r>
              <a:rPr lang="it-IT" altLang="en-US" sz="2800">
                <a:solidFill>
                  <a:srgbClr val="000000"/>
                </a:solidFill>
                <a:latin typeface="Arial" panose="020B0604020202020204" pitchFamily="34" charset="0"/>
              </a:rPr>
              <a:t>, </a:t>
            </a:r>
          </a:p>
          <a:p>
            <a:pPr algn="just" eaLnBrk="1" hangingPunct="1">
              <a:spcBef>
                <a:spcPct val="0"/>
              </a:spcBef>
              <a:buFontTx/>
              <a:buChar char="-"/>
            </a:pPr>
            <a:r>
              <a:rPr lang="it-IT" altLang="en-US" sz="2800">
                <a:solidFill>
                  <a:srgbClr val="000000"/>
                </a:solidFill>
                <a:latin typeface="Arial" panose="020B0604020202020204" pitchFamily="34" charset="0"/>
              </a:rPr>
              <a:t>al numero di atomi che sono stati accoppiati nella sovrapposizione </a:t>
            </a:r>
          </a:p>
          <a:p>
            <a:pPr algn="just" eaLnBrk="1" hangingPunct="1">
              <a:spcBef>
                <a:spcPct val="0"/>
              </a:spcBef>
              <a:buFontTx/>
              <a:buChar char="-"/>
            </a:pPr>
            <a:r>
              <a:rPr lang="it-IT" altLang="en-US" sz="2800">
                <a:solidFill>
                  <a:srgbClr val="000000"/>
                </a:solidFill>
                <a:latin typeface="Arial" panose="020B0604020202020204" pitchFamily="34" charset="0"/>
              </a:rPr>
              <a:t>e alla valutazione della similarità dei residui sovrapposti.</a:t>
            </a:r>
          </a:p>
        </p:txBody>
      </p:sp>
      <p:sp>
        <p:nvSpPr>
          <p:cNvPr id="90114" name="Rettangolo 1">
            <a:extLst>
              <a:ext uri="{FF2B5EF4-FFF2-40B4-BE49-F238E27FC236}">
                <a16:creationId xmlns:a16="http://schemas.microsoft.com/office/drawing/2014/main" id="{5045EC76-774E-B74F-AF49-1521E1C502FB}"/>
              </a:ext>
            </a:extLst>
          </p:cNvPr>
          <p:cNvSpPr>
            <a:spLocks noChangeArrowheads="1"/>
          </p:cNvSpPr>
          <p:nvPr/>
        </p:nvSpPr>
        <p:spPr bwMode="auto">
          <a:xfrm>
            <a:off x="2073275" y="190500"/>
            <a:ext cx="53149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FF0000"/>
                </a:solidFill>
                <a:latin typeface="Arial" panose="020B0604020202020204" pitchFamily="34" charset="0"/>
              </a:rPr>
              <a:t>Distanza tra strutture 3D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Immagine 2">
            <a:extLst>
              <a:ext uri="{FF2B5EF4-FFF2-40B4-BE49-F238E27FC236}">
                <a16:creationId xmlns:a16="http://schemas.microsoft.com/office/drawing/2014/main" id="{5CBEF9DA-ABAB-4E4E-BCAF-0E80FE76355F}"/>
              </a:ext>
            </a:extLst>
          </p:cNvPr>
          <p:cNvPicPr>
            <a:picLocks noChangeAspect="1"/>
          </p:cNvPicPr>
          <p:nvPr/>
        </p:nvPicPr>
        <p:blipFill>
          <a:blip r:embed="rId3">
            <a:extLst>
              <a:ext uri="{28A0092B-C50C-407E-A947-70E740481C1C}">
                <a14:useLocalDpi xmlns:a14="http://schemas.microsoft.com/office/drawing/2010/main" val="0"/>
              </a:ext>
            </a:extLst>
          </a:blip>
          <a:srcRect t="12129"/>
          <a:stretch>
            <a:fillRect/>
          </a:stretch>
        </p:blipFill>
        <p:spPr bwMode="auto">
          <a:xfrm>
            <a:off x="3146425" y="1020763"/>
            <a:ext cx="5775325" cy="3805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1138" name="Group 8">
            <a:extLst>
              <a:ext uri="{FF2B5EF4-FFF2-40B4-BE49-F238E27FC236}">
                <a16:creationId xmlns:a16="http://schemas.microsoft.com/office/drawing/2014/main" id="{528F929C-7009-2C41-802A-8F0882CB47B5}"/>
              </a:ext>
            </a:extLst>
          </p:cNvPr>
          <p:cNvGrpSpPr>
            <a:grpSpLocks/>
          </p:cNvGrpSpPr>
          <p:nvPr/>
        </p:nvGrpSpPr>
        <p:grpSpPr bwMode="auto">
          <a:xfrm>
            <a:off x="215900" y="1627188"/>
            <a:ext cx="4419600" cy="2058987"/>
            <a:chOff x="1824" y="2784"/>
            <a:chExt cx="2784" cy="1297"/>
          </a:xfrm>
        </p:grpSpPr>
        <p:grpSp>
          <p:nvGrpSpPr>
            <p:cNvPr id="91142" name="Group 6">
              <a:extLst>
                <a:ext uri="{FF2B5EF4-FFF2-40B4-BE49-F238E27FC236}">
                  <a16:creationId xmlns:a16="http://schemas.microsoft.com/office/drawing/2014/main" id="{57BD4DE6-9FA7-7F4E-BDA2-FCB640340B72}"/>
                </a:ext>
              </a:extLst>
            </p:cNvPr>
            <p:cNvGrpSpPr>
              <a:grpSpLocks/>
            </p:cNvGrpSpPr>
            <p:nvPr/>
          </p:nvGrpSpPr>
          <p:grpSpPr bwMode="auto">
            <a:xfrm>
              <a:off x="1824" y="2784"/>
              <a:ext cx="2112" cy="816"/>
              <a:chOff x="1824" y="3168"/>
              <a:chExt cx="2112" cy="816"/>
            </a:xfrm>
          </p:grpSpPr>
          <p:sp>
            <p:nvSpPr>
              <p:cNvPr id="32773" name="Rectangle 5">
                <a:extLst>
                  <a:ext uri="{FF2B5EF4-FFF2-40B4-BE49-F238E27FC236}">
                    <a16:creationId xmlns:a16="http://schemas.microsoft.com/office/drawing/2014/main" id="{1161A821-0B8F-ED49-8003-E0E01AEB6EEC}"/>
                  </a:ext>
                </a:extLst>
              </p:cNvPr>
              <p:cNvSpPr>
                <a:spLocks noChangeArrowheads="1"/>
              </p:cNvSpPr>
              <p:nvPr/>
            </p:nvSpPr>
            <p:spPr bwMode="auto">
              <a:xfrm>
                <a:off x="1824" y="3168"/>
                <a:ext cx="2112" cy="816"/>
              </a:xfrm>
              <a:prstGeom prst="rect">
                <a:avLst/>
              </a:prstGeom>
              <a:solidFill>
                <a:schemeClr val="tx2">
                  <a:lumMod val="40000"/>
                  <a:lumOff val="60000"/>
                </a:schemeClr>
              </a:solidFill>
              <a:ln w="9525">
                <a:solidFill>
                  <a:schemeClr val="tx1"/>
                </a:solidFill>
                <a:miter lim="800000"/>
                <a:headEnd/>
                <a:tailEnd/>
              </a:ln>
              <a:effectLst/>
              <a:extLst/>
            </p:spPr>
            <p:txBody>
              <a:bodyPr wrap="none" anchor="ctr"/>
              <a:lstStyle/>
              <a:p>
                <a:pPr eaLnBrk="1" fontAlgn="auto" hangingPunct="1">
                  <a:spcBef>
                    <a:spcPts val="0"/>
                  </a:spcBef>
                  <a:spcAft>
                    <a:spcPts val="0"/>
                  </a:spcAft>
                  <a:defRPr/>
                </a:pPr>
                <a:endParaRPr lang="it-IT" dirty="0">
                  <a:latin typeface="Arial"/>
                  <a:ea typeface="+mn-ea"/>
                </a:endParaRPr>
              </a:p>
            </p:txBody>
          </p:sp>
          <p:graphicFrame>
            <p:nvGraphicFramePr>
              <p:cNvPr id="91145" name="Object 4">
                <a:extLst>
                  <a:ext uri="{FF2B5EF4-FFF2-40B4-BE49-F238E27FC236}">
                    <a16:creationId xmlns:a16="http://schemas.microsoft.com/office/drawing/2014/main" id="{A5B23A90-7A82-2D41-A0E6-746E4FA77CA7}"/>
                  </a:ext>
                </a:extLst>
              </p:cNvPr>
              <p:cNvGraphicFramePr>
                <a:graphicFrameLocks noChangeAspect="1"/>
              </p:cNvGraphicFramePr>
              <p:nvPr/>
            </p:nvGraphicFramePr>
            <p:xfrm>
              <a:off x="1872" y="3216"/>
              <a:ext cx="2016" cy="739"/>
            </p:xfrm>
            <a:graphic>
              <a:graphicData uri="http://schemas.openxmlformats.org/presentationml/2006/ole">
                <mc:AlternateContent xmlns:mc="http://schemas.openxmlformats.org/markup-compatibility/2006">
                  <mc:Choice xmlns:v="urn:schemas-microsoft-com:vml" Requires="v">
                    <p:oleObj spid="_x0000_s91163" name="Equation" r:id="rId4" imgW="1282700" imgH="469900" progId="Equation.3">
                      <p:embed/>
                    </p:oleObj>
                  </mc:Choice>
                  <mc:Fallback>
                    <p:oleObj name="Equation" r:id="rId4" imgW="1282700" imgH="4699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 y="3216"/>
                            <a:ext cx="2016" cy="7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dist="35921" dir="2700000" algn="ctr" rotWithShape="0">
                                    <a:srgbClr val="808080">
                                      <a:alpha val="74997"/>
                                    </a:srgbClr>
                                  </a:outerShdw>
                                </a:effectLst>
                              </a14:hiddenEffects>
                            </a:ext>
                          </a:extLst>
                        </p:spPr>
                      </p:pic>
                    </p:oleObj>
                  </mc:Fallback>
                </mc:AlternateContent>
              </a:graphicData>
            </a:graphic>
          </p:graphicFrame>
        </p:grpSp>
        <p:sp>
          <p:nvSpPr>
            <p:cNvPr id="32775" name="Text Box 7">
              <a:extLst>
                <a:ext uri="{FF2B5EF4-FFF2-40B4-BE49-F238E27FC236}">
                  <a16:creationId xmlns:a16="http://schemas.microsoft.com/office/drawing/2014/main" id="{0862DD1F-2BE9-2946-BA8D-A757EB931AA6}"/>
                </a:ext>
              </a:extLst>
            </p:cNvPr>
            <p:cNvSpPr txBox="1">
              <a:spLocks noChangeArrowheads="1"/>
            </p:cNvSpPr>
            <p:nvPr/>
          </p:nvSpPr>
          <p:spPr bwMode="auto">
            <a:xfrm>
              <a:off x="1824" y="3713"/>
              <a:ext cx="2784" cy="368"/>
            </a:xfrm>
            <a:prstGeom prst="rect">
              <a:avLst/>
            </a:prstGeom>
            <a:solidFill>
              <a:schemeClr val="bg1"/>
            </a:solidFill>
            <a:ln>
              <a:noFill/>
            </a:ln>
            <a:effectLst/>
            <a:extLst/>
          </p:spPr>
          <p:txBody>
            <a:bodyPr>
              <a:spAutoFit/>
            </a:bodyPr>
            <a:lstStyle/>
            <a:p>
              <a:pPr eaLnBrk="1" fontAlgn="auto" hangingPunct="1">
                <a:spcBef>
                  <a:spcPts val="0"/>
                </a:spcBef>
                <a:spcAft>
                  <a:spcPts val="0"/>
                </a:spcAft>
                <a:defRPr/>
              </a:pPr>
              <a:r>
                <a:rPr lang="it-IT" sz="1600" i="1" dirty="0">
                  <a:latin typeface="Arial"/>
                  <a:ea typeface="+mn-ea"/>
                </a:rPr>
                <a:t>D</a:t>
              </a:r>
              <a:r>
                <a:rPr lang="it-IT" sz="1600" dirty="0">
                  <a:latin typeface="Arial"/>
                  <a:ea typeface="+mn-ea"/>
                </a:rPr>
                <a:t> = distanza tra coppie di atomi appaiati</a:t>
              </a:r>
            </a:p>
            <a:p>
              <a:pPr eaLnBrk="1" fontAlgn="auto" hangingPunct="1">
                <a:spcBef>
                  <a:spcPts val="0"/>
                </a:spcBef>
                <a:spcAft>
                  <a:spcPts val="0"/>
                </a:spcAft>
                <a:defRPr/>
              </a:pPr>
              <a:r>
                <a:rPr lang="it-IT" sz="1600" i="1" dirty="0" err="1">
                  <a:latin typeface="Arial"/>
                  <a:ea typeface="+mn-ea"/>
                </a:rPr>
                <a:t>N</a:t>
              </a:r>
              <a:r>
                <a:rPr lang="it-IT" sz="1600" dirty="0">
                  <a:latin typeface="Arial"/>
                  <a:ea typeface="+mn-ea"/>
                </a:rPr>
                <a:t> = numero di coppie considerate</a:t>
              </a:r>
            </a:p>
          </p:txBody>
        </p:sp>
      </p:grpSp>
      <p:sp>
        <p:nvSpPr>
          <p:cNvPr id="15" name="Text Box 7">
            <a:extLst>
              <a:ext uri="{FF2B5EF4-FFF2-40B4-BE49-F238E27FC236}">
                <a16:creationId xmlns:a16="http://schemas.microsoft.com/office/drawing/2014/main" id="{2EDCE72F-042C-5947-A590-87FFC0D78BEA}"/>
              </a:ext>
            </a:extLst>
          </p:cNvPr>
          <p:cNvSpPr txBox="1">
            <a:spLocks noChangeArrowheads="1"/>
          </p:cNvSpPr>
          <p:nvPr/>
        </p:nvSpPr>
        <p:spPr bwMode="auto">
          <a:xfrm>
            <a:off x="3611563" y="1676400"/>
            <a:ext cx="1976437" cy="1798638"/>
          </a:xfrm>
          <a:prstGeom prst="rect">
            <a:avLst/>
          </a:prstGeom>
          <a:solidFill>
            <a:schemeClr val="bg1"/>
          </a:solidFill>
          <a:ln>
            <a:noFill/>
          </a:ln>
          <a:effectLst/>
          <a:extLst/>
        </p:spPr>
        <p:txBody>
          <a:bodyPr>
            <a:spAutoFit/>
          </a:bodyPr>
          <a:lstStyle/>
          <a:p>
            <a:pPr eaLnBrk="1" fontAlgn="auto" hangingPunct="1">
              <a:spcBef>
                <a:spcPts val="0"/>
              </a:spcBef>
              <a:spcAft>
                <a:spcPts val="0"/>
              </a:spcAft>
              <a:defRPr/>
            </a:pPr>
            <a:endParaRPr lang="it-IT" sz="1600" dirty="0">
              <a:latin typeface="Arial"/>
              <a:ea typeface="+mn-ea"/>
            </a:endParaRPr>
          </a:p>
        </p:txBody>
      </p:sp>
      <p:sp>
        <p:nvSpPr>
          <p:cNvPr id="16" name="Text Box 7">
            <a:extLst>
              <a:ext uri="{FF2B5EF4-FFF2-40B4-BE49-F238E27FC236}">
                <a16:creationId xmlns:a16="http://schemas.microsoft.com/office/drawing/2014/main" id="{51C634B8-29E6-5743-B0ED-CBA285C7EBE1}"/>
              </a:ext>
            </a:extLst>
          </p:cNvPr>
          <p:cNvSpPr txBox="1">
            <a:spLocks noChangeArrowheads="1"/>
          </p:cNvSpPr>
          <p:nvPr/>
        </p:nvSpPr>
        <p:spPr bwMode="auto">
          <a:xfrm>
            <a:off x="3636963" y="1087438"/>
            <a:ext cx="2649537" cy="1473200"/>
          </a:xfrm>
          <a:prstGeom prst="rect">
            <a:avLst/>
          </a:prstGeom>
          <a:solidFill>
            <a:schemeClr val="bg1"/>
          </a:solidFill>
          <a:ln>
            <a:noFill/>
          </a:ln>
          <a:effectLst/>
          <a:extLst/>
        </p:spPr>
        <p:txBody>
          <a:bodyPr>
            <a:spAutoFit/>
          </a:bodyPr>
          <a:lstStyle/>
          <a:p>
            <a:pPr eaLnBrk="1" fontAlgn="auto" hangingPunct="1">
              <a:spcBef>
                <a:spcPts val="0"/>
              </a:spcBef>
              <a:spcAft>
                <a:spcPts val="0"/>
              </a:spcAft>
              <a:defRPr/>
            </a:pPr>
            <a:endParaRPr lang="it-IT" sz="1600" dirty="0">
              <a:latin typeface="Arial"/>
              <a:ea typeface="+mn-ea"/>
            </a:endParaRPr>
          </a:p>
        </p:txBody>
      </p:sp>
      <p:sp>
        <p:nvSpPr>
          <p:cNvPr id="91141" name="Text Box 3">
            <a:extLst>
              <a:ext uri="{FF2B5EF4-FFF2-40B4-BE49-F238E27FC236}">
                <a16:creationId xmlns:a16="http://schemas.microsoft.com/office/drawing/2014/main" id="{A1DB3105-275D-AE47-A403-00105F1CCC55}"/>
              </a:ext>
            </a:extLst>
          </p:cNvPr>
          <p:cNvSpPr txBox="1">
            <a:spLocks noChangeArrowheads="1"/>
          </p:cNvSpPr>
          <p:nvPr/>
        </p:nvSpPr>
        <p:spPr bwMode="auto">
          <a:xfrm>
            <a:off x="198438" y="246063"/>
            <a:ext cx="8723312" cy="6402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300">
                <a:solidFill>
                  <a:srgbClr val="000000"/>
                </a:solidFill>
                <a:latin typeface="Arial" panose="020B0604020202020204" pitchFamily="34" charset="0"/>
              </a:rPr>
              <a:t>L</a:t>
            </a:r>
            <a:r>
              <a:rPr lang="ja-JP" altLang="it-IT" sz="2300">
                <a:solidFill>
                  <a:srgbClr val="000000"/>
                </a:solidFill>
                <a:latin typeface="Arial" panose="020B0604020202020204" pitchFamily="34" charset="0"/>
              </a:rPr>
              <a:t>‘</a:t>
            </a:r>
            <a:r>
              <a:rPr lang="it-IT" altLang="ja-JP" sz="2300" b="1" i="1">
                <a:solidFill>
                  <a:srgbClr val="0000FF"/>
                </a:solidFill>
                <a:latin typeface="Arial" panose="020B0604020202020204" pitchFamily="34" charset="0"/>
              </a:rPr>
              <a:t>RMSD </a:t>
            </a:r>
            <a:r>
              <a:rPr lang="it-IT" altLang="ja-JP" sz="2300">
                <a:solidFill>
                  <a:srgbClr val="000000"/>
                </a:solidFill>
                <a:latin typeface="Arial" panose="020B0604020202020204" pitchFamily="34" charset="0"/>
              </a:rPr>
              <a:t>di una sovrapposizione tridimensionale è una </a:t>
            </a:r>
            <a:r>
              <a:rPr lang="it-IT" altLang="ja-JP" sz="2300" b="1">
                <a:solidFill>
                  <a:srgbClr val="000000"/>
                </a:solidFill>
                <a:latin typeface="Arial" panose="020B0604020202020204" pitchFamily="34" charset="0"/>
              </a:rPr>
              <a:t>misura della distanza media tra gli atomi </a:t>
            </a:r>
            <a:r>
              <a:rPr lang="it-IT" altLang="ja-JP" sz="2300">
                <a:solidFill>
                  <a:srgbClr val="000000"/>
                </a:solidFill>
                <a:latin typeface="Arial" panose="020B0604020202020204" pitchFamily="34" charset="0"/>
              </a:rPr>
              <a:t>di tutte le coppie che hanno partecipato all</a:t>
            </a:r>
            <a:r>
              <a:rPr lang="it-IT" altLang="en-US" sz="2300">
                <a:solidFill>
                  <a:srgbClr val="000000"/>
                </a:solidFill>
                <a:latin typeface="Arial" panose="020B0604020202020204" pitchFamily="34" charset="0"/>
              </a:rPr>
              <a:t>’</a:t>
            </a:r>
            <a:r>
              <a:rPr lang="it-IT" altLang="ja-JP" sz="2300">
                <a:solidFill>
                  <a:srgbClr val="000000"/>
                </a:solidFill>
                <a:latin typeface="Arial" panose="020B0604020202020204" pitchFamily="34" charset="0"/>
              </a:rPr>
              <a:t>allineamento strutturale.</a:t>
            </a: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buFontTx/>
              <a:buNone/>
            </a:pPr>
            <a:endParaRPr lang="it-IT" altLang="en-US" sz="2300">
              <a:solidFill>
                <a:srgbClr val="000000"/>
              </a:solidFill>
              <a:latin typeface="Arial" panose="020B0604020202020204" pitchFamily="34" charset="0"/>
            </a:endParaRPr>
          </a:p>
          <a:p>
            <a:pPr algn="just" eaLnBrk="1" hangingPunct="1">
              <a:spcBef>
                <a:spcPct val="0"/>
              </a:spcBef>
            </a:pPr>
            <a:r>
              <a:rPr lang="it-IT" altLang="en-US" sz="2200">
                <a:solidFill>
                  <a:srgbClr val="000000"/>
                </a:solidFill>
                <a:latin typeface="Arial" panose="020B0604020202020204" pitchFamily="34" charset="0"/>
              </a:rPr>
              <a:t>Tanto più bassa è l</a:t>
            </a:r>
            <a:r>
              <a:rPr lang="ja-JP" altLang="it-IT" sz="2200">
                <a:solidFill>
                  <a:srgbClr val="000000"/>
                </a:solidFill>
                <a:latin typeface="Arial" panose="020B0604020202020204" pitchFamily="34" charset="0"/>
              </a:rPr>
              <a:t>‘</a:t>
            </a:r>
            <a:r>
              <a:rPr lang="it-IT" altLang="ja-JP" sz="2200" b="1" i="1">
                <a:solidFill>
                  <a:srgbClr val="0000FF"/>
                </a:solidFill>
                <a:latin typeface="Arial" panose="020B0604020202020204" pitchFamily="34" charset="0"/>
              </a:rPr>
              <a:t>RMSD</a:t>
            </a:r>
            <a:r>
              <a:rPr lang="it-IT" altLang="ja-JP" sz="2200">
                <a:solidFill>
                  <a:srgbClr val="000000"/>
                </a:solidFill>
                <a:latin typeface="Arial" panose="020B0604020202020204" pitchFamily="34" charset="0"/>
              </a:rPr>
              <a:t> tanto migliore sarà l</a:t>
            </a:r>
            <a:r>
              <a:rPr lang="it-IT" altLang="en-US" sz="2200">
                <a:solidFill>
                  <a:srgbClr val="000000"/>
                </a:solidFill>
                <a:latin typeface="Arial" panose="020B0604020202020204" pitchFamily="34" charset="0"/>
              </a:rPr>
              <a:t>’</a:t>
            </a:r>
            <a:r>
              <a:rPr lang="it-IT" altLang="ja-JP" sz="2200">
                <a:solidFill>
                  <a:srgbClr val="000000"/>
                </a:solidFill>
                <a:latin typeface="Arial" panose="020B0604020202020204" pitchFamily="34" charset="0"/>
              </a:rPr>
              <a:t>allineamento strutturale calcolato.</a:t>
            </a:r>
          </a:p>
          <a:p>
            <a:pPr algn="just" eaLnBrk="1" hangingPunct="1">
              <a:spcBef>
                <a:spcPct val="0"/>
              </a:spcBef>
            </a:pPr>
            <a:r>
              <a:rPr lang="it-IT" altLang="en-US" sz="2200">
                <a:solidFill>
                  <a:srgbClr val="000000"/>
                </a:solidFill>
                <a:latin typeface="Arial" panose="020B0604020202020204" pitchFamily="34" charset="0"/>
              </a:rPr>
              <a:t>A parità di </a:t>
            </a:r>
            <a:r>
              <a:rPr lang="it-IT" altLang="en-US" sz="2200" b="1" i="1">
                <a:solidFill>
                  <a:srgbClr val="0000FF"/>
                </a:solidFill>
                <a:latin typeface="Arial" panose="020B0604020202020204" pitchFamily="34" charset="0"/>
              </a:rPr>
              <a:t>RMSD</a:t>
            </a:r>
            <a:r>
              <a:rPr lang="it-IT" altLang="en-US" sz="2200" i="1">
                <a:solidFill>
                  <a:srgbClr val="000000"/>
                </a:solidFill>
                <a:latin typeface="Arial" panose="020B0604020202020204" pitchFamily="34" charset="0"/>
              </a:rPr>
              <a:t> </a:t>
            </a:r>
            <a:r>
              <a:rPr lang="it-IT" altLang="en-US" sz="2200">
                <a:solidFill>
                  <a:srgbClr val="000000"/>
                </a:solidFill>
                <a:latin typeface="Arial" panose="020B0604020202020204" pitchFamily="34" charset="0"/>
              </a:rPr>
              <a:t>verrà considerato migliore l</a:t>
            </a:r>
            <a:r>
              <a:rPr lang="ja-JP" altLang="it-IT" sz="2200">
                <a:solidFill>
                  <a:srgbClr val="000000"/>
                </a:solidFill>
                <a:latin typeface="Arial" panose="020B0604020202020204" pitchFamily="34" charset="0"/>
              </a:rPr>
              <a:t>’</a:t>
            </a:r>
            <a:r>
              <a:rPr lang="it-IT" altLang="ja-JP" sz="2200">
                <a:solidFill>
                  <a:srgbClr val="000000"/>
                </a:solidFill>
                <a:latin typeface="Arial" panose="020B0604020202020204" pitchFamily="34" charset="0"/>
              </a:rPr>
              <a:t>allineamento strutturale operato con un maggior numero di atomi accoppiati.</a:t>
            </a:r>
          </a:p>
          <a:p>
            <a:pPr algn="just" eaLnBrk="1" hangingPunct="1">
              <a:spcBef>
                <a:spcPct val="0"/>
              </a:spcBef>
              <a:buFontTx/>
              <a:buNone/>
            </a:pPr>
            <a:endParaRPr lang="it-IT" altLang="en-US" sz="2300">
              <a:solidFill>
                <a:srgbClr val="000000"/>
              </a:solidFill>
              <a:latin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ttangolo 1">
            <a:extLst>
              <a:ext uri="{FF2B5EF4-FFF2-40B4-BE49-F238E27FC236}">
                <a16:creationId xmlns:a16="http://schemas.microsoft.com/office/drawing/2014/main" id="{E8EA3FA1-C733-0949-B9A1-97E023DCAD95}"/>
              </a:ext>
            </a:extLst>
          </p:cNvPr>
          <p:cNvSpPr>
            <a:spLocks noChangeArrowheads="1"/>
          </p:cNvSpPr>
          <p:nvPr/>
        </p:nvSpPr>
        <p:spPr bwMode="auto">
          <a:xfrm>
            <a:off x="381000" y="920750"/>
            <a:ext cx="69024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b="1" i="1">
                <a:solidFill>
                  <a:srgbClr val="0000FF"/>
                </a:solidFill>
                <a:latin typeface="Arial" panose="020B0604020202020204" pitchFamily="34" charset="0"/>
                <a:cs typeface="Arial" panose="020B0604020202020204" pitchFamily="34" charset="0"/>
                <a:sym typeface="Wingdings" pitchFamily="2" charset="2"/>
              </a:rPr>
              <a:t> </a:t>
            </a:r>
            <a:r>
              <a:rPr lang="da-DK" altLang="en-US" sz="2800" b="1" i="1">
                <a:solidFill>
                  <a:srgbClr val="0000FF"/>
                </a:solidFill>
                <a:latin typeface="Arial" panose="020B0604020202020204" pitchFamily="34" charset="0"/>
                <a:cs typeface="Arial" panose="020B0604020202020204" pitchFamily="34" charset="0"/>
              </a:rPr>
              <a:t>RMSD </a:t>
            </a:r>
            <a:r>
              <a:rPr lang="da-DK" altLang="en-US" sz="2800" i="1">
                <a:latin typeface="Arial" panose="020B0604020202020204" pitchFamily="34" charset="0"/>
                <a:cs typeface="Arial" panose="020B0604020202020204" pitchFamily="34" charset="0"/>
              </a:rPr>
              <a:t>0.5-1</a:t>
            </a:r>
            <a:r>
              <a:rPr lang="it-IT" altLang="en-US" sz="2800" i="1">
                <a:latin typeface="Arial" panose="020B0604020202020204" pitchFamily="34" charset="0"/>
                <a:cs typeface="Arial" panose="020B0604020202020204" pitchFamily="34" charset="0"/>
                <a:sym typeface="Wingdings" pitchFamily="2" charset="2"/>
              </a:rPr>
              <a:t> </a:t>
            </a:r>
            <a:r>
              <a:rPr lang="da-DK" altLang="en-US" sz="2800" i="1">
                <a:latin typeface="Arial" panose="020B0604020202020204" pitchFamily="34" charset="0"/>
                <a:cs typeface="Arial" panose="020B0604020202020204" pitchFamily="34" charset="0"/>
              </a:rPr>
              <a:t>Å = identical or very close </a:t>
            </a:r>
            <a:r>
              <a:rPr lang="it-IT" altLang="en-US" sz="2800" i="1">
                <a:latin typeface="Arial" panose="020B0604020202020204" pitchFamily="34" charset="0"/>
                <a:cs typeface="Arial" panose="020B0604020202020204" pitchFamily="34" charset="0"/>
                <a:sym typeface="Wingdings" pitchFamily="2" charset="2"/>
              </a:rPr>
              <a:t>  </a:t>
            </a:r>
            <a:endParaRPr lang="it-IT" altLang="en-US" sz="2800" i="1">
              <a:latin typeface="Arial" panose="020B0604020202020204" pitchFamily="34" charset="0"/>
              <a:cs typeface="Arial" panose="020B0604020202020204" pitchFamily="34" charset="0"/>
            </a:endParaRPr>
          </a:p>
        </p:txBody>
      </p:sp>
      <p:sp>
        <p:nvSpPr>
          <p:cNvPr id="92162" name="Rettangolo 2">
            <a:extLst>
              <a:ext uri="{FF2B5EF4-FFF2-40B4-BE49-F238E27FC236}">
                <a16:creationId xmlns:a16="http://schemas.microsoft.com/office/drawing/2014/main" id="{17FB58CC-DF14-2841-A899-0BDCE4DA2356}"/>
              </a:ext>
            </a:extLst>
          </p:cNvPr>
          <p:cNvSpPr>
            <a:spLocks noChangeArrowheads="1"/>
          </p:cNvSpPr>
          <p:nvPr/>
        </p:nvSpPr>
        <p:spPr bwMode="auto">
          <a:xfrm>
            <a:off x="317500" y="1870075"/>
            <a:ext cx="8382000"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US" altLang="en-US" sz="2800" b="1">
                <a:latin typeface="Arial" panose="020B0604020202020204" pitchFamily="34" charset="0"/>
                <a:cs typeface="Arial" panose="020B0604020202020204" pitchFamily="34" charset="0"/>
              </a:rPr>
              <a:t>Statistical significance of a structural alignment</a:t>
            </a:r>
            <a:endParaRPr lang="en-US" altLang="en-US" sz="2800">
              <a:latin typeface="Arial" panose="020B0604020202020204" pitchFamily="34" charset="0"/>
              <a:cs typeface="Arial" panose="020B0604020202020204" pitchFamily="34" charset="0"/>
            </a:endParaRPr>
          </a:p>
          <a:p>
            <a:pPr algn="just" eaLnBrk="1" hangingPunct="1">
              <a:spcBef>
                <a:spcPct val="0"/>
              </a:spcBef>
              <a:buFontTx/>
              <a:buNone/>
            </a:pPr>
            <a:r>
              <a:rPr lang="en-US" altLang="en-US" sz="2800" b="1">
                <a:solidFill>
                  <a:srgbClr val="FF0000"/>
                </a:solidFill>
                <a:latin typeface="Arial" panose="020B0604020202020204" pitchFamily="34" charset="0"/>
                <a:cs typeface="Arial" panose="020B0604020202020204" pitchFamily="34" charset="0"/>
              </a:rPr>
              <a:t>z-score</a:t>
            </a:r>
            <a:r>
              <a:rPr lang="en-US" altLang="en-US" sz="2800">
                <a:latin typeface="Arial" panose="020B0604020202020204" pitchFamily="34" charset="0"/>
                <a:cs typeface="Arial" panose="020B0604020202020204" pitchFamily="34" charset="0"/>
              </a:rPr>
              <a:t> = Distance, in standard deviations, between the observed alignment RMSD and the mean RMSD for random pairs of the same length, with the same or fewer gaps. </a:t>
            </a:r>
          </a:p>
          <a:p>
            <a:pPr algn="just" eaLnBrk="1" hangingPunct="1">
              <a:spcBef>
                <a:spcPct val="0"/>
              </a:spcBef>
              <a:buFontTx/>
              <a:buNone/>
            </a:pPr>
            <a:endParaRPr lang="en-US" altLang="en-US" sz="2800">
              <a:latin typeface="Arial" panose="020B0604020202020204" pitchFamily="34" charset="0"/>
              <a:cs typeface="Arial" panose="020B0604020202020204" pitchFamily="34" charset="0"/>
            </a:endParaRPr>
          </a:p>
          <a:p>
            <a:pPr algn="just" eaLnBrk="1" hangingPunct="1">
              <a:spcBef>
                <a:spcPct val="0"/>
              </a:spcBef>
              <a:buFontTx/>
              <a:buNone/>
            </a:pPr>
            <a:r>
              <a:rPr lang="it-IT" altLang="en-US" sz="2800" b="1">
                <a:solidFill>
                  <a:srgbClr val="FF0000"/>
                </a:solidFill>
                <a:latin typeface="Arial" panose="020B0604020202020204" pitchFamily="34" charset="0"/>
                <a:cs typeface="Arial" panose="020B0604020202020204" pitchFamily="34" charset="0"/>
                <a:sym typeface="Wingdings" pitchFamily="2" charset="2"/>
              </a:rPr>
              <a:t> </a:t>
            </a:r>
            <a:r>
              <a:rPr lang="en-US" altLang="en-US" sz="2800" b="1">
                <a:solidFill>
                  <a:srgbClr val="FF0000"/>
                </a:solidFill>
                <a:latin typeface="Arial" panose="020B0604020202020204" pitchFamily="34" charset="0"/>
                <a:cs typeface="Arial" panose="020B0604020202020204" pitchFamily="34" charset="0"/>
              </a:rPr>
              <a:t>Z-scores </a:t>
            </a:r>
            <a:r>
              <a:rPr lang="en-US" altLang="en-US" sz="2800">
                <a:latin typeface="Arial" panose="020B0604020202020204" pitchFamily="34" charset="0"/>
                <a:cs typeface="Arial" panose="020B0604020202020204" pitchFamily="34" charset="0"/>
              </a:rPr>
              <a:t>less than 2 are considered to lack statistical significance.</a:t>
            </a:r>
            <a:endParaRPr lang="it-IT" altLang="en-US" sz="2800">
              <a:latin typeface="Arial" panose="020B0604020202020204" pitchFamily="34" charset="0"/>
              <a:cs typeface="Arial" panose="020B0604020202020204" pitchFamily="34" charset="0"/>
            </a:endParaRPr>
          </a:p>
        </p:txBody>
      </p:sp>
      <p:sp>
        <p:nvSpPr>
          <p:cNvPr id="92163" name="Rettangolo 1">
            <a:extLst>
              <a:ext uri="{FF2B5EF4-FFF2-40B4-BE49-F238E27FC236}">
                <a16:creationId xmlns:a16="http://schemas.microsoft.com/office/drawing/2014/main" id="{14053458-9FB0-C844-8EB3-74845C38B0A3}"/>
              </a:ext>
            </a:extLst>
          </p:cNvPr>
          <p:cNvSpPr>
            <a:spLocks noChangeArrowheads="1"/>
          </p:cNvSpPr>
          <p:nvPr/>
        </p:nvSpPr>
        <p:spPr bwMode="auto">
          <a:xfrm>
            <a:off x="1854200" y="190500"/>
            <a:ext cx="57531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FF0000"/>
                </a:solidFill>
                <a:latin typeface="Arial" panose="020B0604020202020204" pitchFamily="34" charset="0"/>
              </a:rPr>
              <a:t>Distanza grande o piccola?</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Immagine 3" descr="animated.gif">
            <a:extLst>
              <a:ext uri="{FF2B5EF4-FFF2-40B4-BE49-F238E27FC236}">
                <a16:creationId xmlns:a16="http://schemas.microsoft.com/office/drawing/2014/main" id="{5173FCD1-BF1C-C044-8261-4B1AF561E9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3863" y="909638"/>
            <a:ext cx="4910137" cy="491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6" name="Rettangolo 5">
            <a:extLst>
              <a:ext uri="{FF2B5EF4-FFF2-40B4-BE49-F238E27FC236}">
                <a16:creationId xmlns:a16="http://schemas.microsoft.com/office/drawing/2014/main" id="{01776813-35A7-6446-9CF0-64F67C50A58E}"/>
              </a:ext>
            </a:extLst>
          </p:cNvPr>
          <p:cNvSpPr>
            <a:spLocks noChangeArrowheads="1"/>
          </p:cNvSpPr>
          <p:nvPr/>
        </p:nvSpPr>
        <p:spPr bwMode="auto">
          <a:xfrm>
            <a:off x="147638" y="381000"/>
            <a:ext cx="4318000" cy="649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US" altLang="en-US" sz="2600">
                <a:latin typeface="Arial" panose="020B0604020202020204" pitchFamily="34" charset="0"/>
                <a:cs typeface="Arial" panose="020B0604020202020204" pitchFamily="34" charset="0"/>
              </a:rPr>
              <a:t>Bacterial cell division protein </a:t>
            </a:r>
            <a:r>
              <a:rPr lang="en-US" altLang="en-US" sz="2600" b="1">
                <a:solidFill>
                  <a:srgbClr val="FF0000"/>
                </a:solidFill>
                <a:latin typeface="Arial" panose="020B0604020202020204" pitchFamily="34" charset="0"/>
                <a:cs typeface="Arial" panose="020B0604020202020204" pitchFamily="34" charset="0"/>
              </a:rPr>
              <a:t>FtsZ</a:t>
            </a:r>
            <a:r>
              <a:rPr lang="en-US" altLang="en-US" sz="2600">
                <a:latin typeface="Arial" panose="020B0604020202020204" pitchFamily="34" charset="0"/>
                <a:cs typeface="Arial" panose="020B0604020202020204" pitchFamily="34" charset="0"/>
              </a:rPr>
              <a:t> aligned by Dali server with </a:t>
            </a:r>
            <a:r>
              <a:rPr lang="en-US" altLang="en-US" sz="2600" b="1">
                <a:solidFill>
                  <a:srgbClr val="E46C0A"/>
                </a:solidFill>
                <a:latin typeface="Arial" panose="020B0604020202020204" pitchFamily="34" charset="0"/>
                <a:cs typeface="Arial" panose="020B0604020202020204" pitchFamily="34" charset="0"/>
              </a:rPr>
              <a:t>mammalian tubulin </a:t>
            </a:r>
            <a:r>
              <a:rPr lang="en-US" altLang="en-US" sz="2600">
                <a:latin typeface="Arial" panose="020B0604020202020204" pitchFamily="34" charset="0"/>
                <a:cs typeface="Arial" panose="020B0604020202020204" pitchFamily="34" charset="0"/>
              </a:rPr>
              <a:t>Sequence identity in the structurally aligned regions is about 13%.</a:t>
            </a:r>
          </a:p>
          <a:p>
            <a:pPr algn="just" eaLnBrk="1" hangingPunct="1">
              <a:spcBef>
                <a:spcPct val="0"/>
              </a:spcBef>
              <a:buFontTx/>
              <a:buNone/>
            </a:pPr>
            <a:endParaRPr lang="en-US" altLang="en-US" sz="2600">
              <a:latin typeface="Arial" panose="020B0604020202020204" pitchFamily="34" charset="0"/>
              <a:cs typeface="Arial" panose="020B0604020202020204" pitchFamily="34" charset="0"/>
            </a:endParaRPr>
          </a:p>
          <a:p>
            <a:pPr algn="just" eaLnBrk="1" hangingPunct="1">
              <a:spcBef>
                <a:spcPct val="0"/>
              </a:spcBef>
              <a:buFontTx/>
              <a:buNone/>
            </a:pPr>
            <a:r>
              <a:rPr lang="en-US" altLang="en-US" sz="2600">
                <a:latin typeface="Arial" panose="020B0604020202020204" pitchFamily="34" charset="0"/>
                <a:cs typeface="Arial" panose="020B0604020202020204" pitchFamily="34" charset="0"/>
              </a:rPr>
              <a:t>RMSD for this Dali alignment is 3.2 Å (300 aa)</a:t>
            </a:r>
          </a:p>
          <a:p>
            <a:pPr algn="just" eaLnBrk="1" hangingPunct="1">
              <a:spcBef>
                <a:spcPct val="0"/>
              </a:spcBef>
              <a:buFontTx/>
              <a:buNone/>
            </a:pPr>
            <a:endParaRPr lang="en-US" altLang="en-US" sz="2600">
              <a:latin typeface="Arial" panose="020B0604020202020204" pitchFamily="34" charset="0"/>
              <a:cs typeface="Arial" panose="020B0604020202020204" pitchFamily="34" charset="0"/>
            </a:endParaRPr>
          </a:p>
          <a:p>
            <a:pPr algn="just" eaLnBrk="1" hangingPunct="1">
              <a:spcBef>
                <a:spcPct val="0"/>
              </a:spcBef>
              <a:buFontTx/>
              <a:buNone/>
            </a:pPr>
            <a:r>
              <a:rPr lang="en-US" altLang="en-US" sz="2600">
                <a:latin typeface="Arial" panose="020B0604020202020204" pitchFamily="34" charset="0"/>
                <a:cs typeface="Arial" panose="020B0604020202020204" pitchFamily="34" charset="0"/>
              </a:rPr>
              <a:t>The non-aligned segments are white in the query (FtsZ) and thin in the target (tubulin). </a:t>
            </a:r>
          </a:p>
          <a:p>
            <a:pPr algn="just" eaLnBrk="1" hangingPunct="1">
              <a:spcBef>
                <a:spcPct val="0"/>
              </a:spcBef>
              <a:buFontTx/>
              <a:buNone/>
            </a:pPr>
            <a:endParaRPr lang="en-US" altLang="en-US" sz="2600">
              <a:latin typeface="Arial" panose="020B0604020202020204" pitchFamily="34" charset="0"/>
              <a:cs typeface="Arial" panose="020B0604020202020204" pitchFamily="34" charset="0"/>
            </a:endParaRPr>
          </a:p>
          <a:p>
            <a:pPr algn="just" eaLnBrk="1" hangingPunct="1">
              <a:spcBef>
                <a:spcPct val="0"/>
              </a:spcBef>
              <a:buFontTx/>
              <a:buNone/>
            </a:pPr>
            <a:endParaRPr lang="it-IT" altLang="en-US" sz="2600">
              <a:latin typeface="Arial" panose="020B0604020202020204" pitchFamily="34" charset="0"/>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452BFBB-E540-2C4A-A154-F8454F18B903}"/>
              </a:ext>
            </a:extLst>
          </p:cNvPr>
          <p:cNvSpPr>
            <a:spLocks noChangeArrowheads="1"/>
          </p:cNvSpPr>
          <p:nvPr/>
        </p:nvSpPr>
        <p:spPr bwMode="auto">
          <a:xfrm>
            <a:off x="60325" y="68263"/>
            <a:ext cx="9083675" cy="1077912"/>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200" dirty="0" err="1">
                <a:solidFill>
                  <a:srgbClr val="FF0000"/>
                </a:solidFill>
                <a:latin typeface="Arial"/>
                <a:ea typeface="+mn-ea"/>
              </a:rPr>
              <a:t>Modelling</a:t>
            </a:r>
            <a:r>
              <a:rPr lang="it-IT" sz="3200" dirty="0">
                <a:solidFill>
                  <a:srgbClr val="FF0000"/>
                </a:solidFill>
                <a:latin typeface="Arial"/>
                <a:ea typeface="+mn-ea"/>
              </a:rPr>
              <a:t> Per Omologia </a:t>
            </a:r>
          </a:p>
          <a:p>
            <a:pPr algn="ctr" eaLnBrk="1" fontAlgn="auto" hangingPunct="1">
              <a:spcBef>
                <a:spcPts val="0"/>
              </a:spcBef>
              <a:spcAft>
                <a:spcPts val="0"/>
              </a:spcAft>
              <a:defRPr/>
            </a:pPr>
            <a:r>
              <a:rPr lang="it-IT" sz="3200" i="1" dirty="0" err="1">
                <a:solidFill>
                  <a:srgbClr val="FF0000"/>
                </a:solidFill>
                <a:latin typeface="Arial"/>
                <a:ea typeface="+mn-ea"/>
              </a:rPr>
              <a:t>Homology</a:t>
            </a:r>
            <a:r>
              <a:rPr lang="it-IT" sz="3200" i="1" dirty="0">
                <a:solidFill>
                  <a:srgbClr val="FF0000"/>
                </a:solidFill>
                <a:latin typeface="Arial"/>
                <a:ea typeface="+mn-ea"/>
              </a:rPr>
              <a:t> (o Comparative</a:t>
            </a:r>
            <a:r>
              <a:rPr lang="it-IT" sz="3200" dirty="0">
                <a:solidFill>
                  <a:srgbClr val="FF0000"/>
                </a:solidFill>
                <a:latin typeface="Arial"/>
                <a:ea typeface="+mn-ea"/>
              </a:rPr>
              <a:t>) </a:t>
            </a:r>
            <a:r>
              <a:rPr lang="it-IT" sz="3200" i="1" dirty="0" err="1">
                <a:solidFill>
                  <a:srgbClr val="FF0000"/>
                </a:solidFill>
                <a:latin typeface="Arial"/>
                <a:ea typeface="+mn-ea"/>
              </a:rPr>
              <a:t>Modelling</a:t>
            </a:r>
            <a:endParaRPr lang="it-IT" sz="3200" dirty="0">
              <a:solidFill>
                <a:srgbClr val="FF0000"/>
              </a:solidFill>
              <a:latin typeface="Arial"/>
              <a:ea typeface="+mn-ea"/>
            </a:endParaRPr>
          </a:p>
        </p:txBody>
      </p:sp>
      <p:sp>
        <p:nvSpPr>
          <p:cNvPr id="94211" name="Rettangolo 2">
            <a:extLst>
              <a:ext uri="{FF2B5EF4-FFF2-40B4-BE49-F238E27FC236}">
                <a16:creationId xmlns:a16="http://schemas.microsoft.com/office/drawing/2014/main" id="{CE6E0119-CD3A-BD42-B3CB-34002CB6B4C2}"/>
              </a:ext>
            </a:extLst>
          </p:cNvPr>
          <p:cNvSpPr>
            <a:spLocks noChangeArrowheads="1"/>
          </p:cNvSpPr>
          <p:nvPr/>
        </p:nvSpPr>
        <p:spPr bwMode="auto">
          <a:xfrm>
            <a:off x="4479925" y="3255963"/>
            <a:ext cx="184150"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12446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12446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1244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1244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1244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spcBef>
                <a:spcPct val="0"/>
              </a:spcBef>
              <a:spcAft>
                <a:spcPct val="35000"/>
              </a:spcAft>
              <a:buFontTx/>
              <a:buNone/>
            </a:pPr>
            <a:endParaRPr lang="en-US" altLang="en-US" sz="1800" b="1">
              <a:solidFill>
                <a:srgbClr val="000000"/>
              </a:solidFill>
              <a:latin typeface="Arial" panose="020B0604020202020204" pitchFamily="34" charset="0"/>
              <a:cs typeface="Arial" panose="020B0604020202020204" pitchFamily="34" charset="0"/>
            </a:endParaRPr>
          </a:p>
        </p:txBody>
      </p:sp>
      <p:pic>
        <p:nvPicPr>
          <p:cNvPr id="2" name="Immagine 1"/>
          <p:cNvPicPr>
            <a:picLocks noChangeAspect="1"/>
          </p:cNvPicPr>
          <p:nvPr/>
        </p:nvPicPr>
        <p:blipFill>
          <a:blip r:embed="rId2"/>
          <a:stretch>
            <a:fillRect/>
          </a:stretch>
        </p:blipFill>
        <p:spPr>
          <a:xfrm>
            <a:off x="2401554" y="1146174"/>
            <a:ext cx="4269637" cy="5711825"/>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452BFBB-E540-2C4A-A154-F8454F18B903}"/>
              </a:ext>
            </a:extLst>
          </p:cNvPr>
          <p:cNvSpPr>
            <a:spLocks noChangeArrowheads="1"/>
          </p:cNvSpPr>
          <p:nvPr/>
        </p:nvSpPr>
        <p:spPr bwMode="auto">
          <a:xfrm>
            <a:off x="60325" y="68263"/>
            <a:ext cx="9083675" cy="1077912"/>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200" dirty="0" err="1">
                <a:solidFill>
                  <a:srgbClr val="FF0000"/>
                </a:solidFill>
                <a:latin typeface="Arial"/>
                <a:ea typeface="+mn-ea"/>
              </a:rPr>
              <a:t>Modelling</a:t>
            </a:r>
            <a:r>
              <a:rPr lang="it-IT" sz="3200" dirty="0">
                <a:solidFill>
                  <a:srgbClr val="FF0000"/>
                </a:solidFill>
                <a:latin typeface="Arial"/>
                <a:ea typeface="+mn-ea"/>
              </a:rPr>
              <a:t> Per Omologia </a:t>
            </a:r>
          </a:p>
          <a:p>
            <a:pPr algn="ctr" eaLnBrk="1" fontAlgn="auto" hangingPunct="1">
              <a:spcBef>
                <a:spcPts val="0"/>
              </a:spcBef>
              <a:spcAft>
                <a:spcPts val="0"/>
              </a:spcAft>
              <a:defRPr/>
            </a:pPr>
            <a:r>
              <a:rPr lang="it-IT" sz="3200" i="1" dirty="0" err="1">
                <a:solidFill>
                  <a:srgbClr val="FF0000"/>
                </a:solidFill>
                <a:latin typeface="Arial"/>
                <a:ea typeface="+mn-ea"/>
              </a:rPr>
              <a:t>Homology</a:t>
            </a:r>
            <a:r>
              <a:rPr lang="it-IT" sz="3200" i="1" dirty="0">
                <a:solidFill>
                  <a:srgbClr val="FF0000"/>
                </a:solidFill>
                <a:latin typeface="Arial"/>
                <a:ea typeface="+mn-ea"/>
              </a:rPr>
              <a:t> (o Comparative</a:t>
            </a:r>
            <a:r>
              <a:rPr lang="it-IT" sz="3200" dirty="0">
                <a:solidFill>
                  <a:srgbClr val="FF0000"/>
                </a:solidFill>
                <a:latin typeface="Arial"/>
                <a:ea typeface="+mn-ea"/>
              </a:rPr>
              <a:t>) </a:t>
            </a:r>
            <a:r>
              <a:rPr lang="it-IT" sz="3200" i="1" dirty="0" err="1">
                <a:solidFill>
                  <a:srgbClr val="FF0000"/>
                </a:solidFill>
                <a:latin typeface="Arial"/>
                <a:ea typeface="+mn-ea"/>
              </a:rPr>
              <a:t>Modelling</a:t>
            </a:r>
            <a:endParaRPr lang="it-IT" sz="3200" dirty="0">
              <a:solidFill>
                <a:srgbClr val="FF0000"/>
              </a:solidFill>
              <a:latin typeface="Arial"/>
              <a:ea typeface="+mn-ea"/>
            </a:endParaRPr>
          </a:p>
        </p:txBody>
      </p:sp>
      <p:pic>
        <p:nvPicPr>
          <p:cNvPr id="94210" name="Picture 2" descr="FigCap11_Fig_17">
            <a:extLst>
              <a:ext uri="{FF2B5EF4-FFF2-40B4-BE49-F238E27FC236}">
                <a16:creationId xmlns:a16="http://schemas.microsoft.com/office/drawing/2014/main" id="{BA632FE8-DB24-404F-A569-AD292F270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863" y="1274763"/>
            <a:ext cx="7620000" cy="538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1" name="Rettangolo 2">
            <a:extLst>
              <a:ext uri="{FF2B5EF4-FFF2-40B4-BE49-F238E27FC236}">
                <a16:creationId xmlns:a16="http://schemas.microsoft.com/office/drawing/2014/main" id="{CE6E0119-CD3A-BD42-B3CB-34002CB6B4C2}"/>
              </a:ext>
            </a:extLst>
          </p:cNvPr>
          <p:cNvSpPr>
            <a:spLocks noChangeArrowheads="1"/>
          </p:cNvSpPr>
          <p:nvPr/>
        </p:nvSpPr>
        <p:spPr bwMode="auto">
          <a:xfrm>
            <a:off x="4479925" y="3255963"/>
            <a:ext cx="184150"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12446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12446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1244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1244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1244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spcBef>
                <a:spcPct val="0"/>
              </a:spcBef>
              <a:spcAft>
                <a:spcPct val="35000"/>
              </a:spcAft>
              <a:buFontTx/>
              <a:buNone/>
            </a:pPr>
            <a:endParaRPr lang="en-US" altLang="en-US" sz="1800" b="1">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857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8" name="Rectangle 4">
            <a:extLst>
              <a:ext uri="{FF2B5EF4-FFF2-40B4-BE49-F238E27FC236}">
                <a16:creationId xmlns:a16="http://schemas.microsoft.com/office/drawing/2014/main" id="{915956D6-C4A7-6544-A4E1-792E8AF29080}"/>
              </a:ext>
            </a:extLst>
          </p:cNvPr>
          <p:cNvSpPr>
            <a:spLocks noGrp="1" noChangeArrowheads="1"/>
          </p:cNvSpPr>
          <p:nvPr>
            <p:ph type="ctrTitle"/>
          </p:nvPr>
        </p:nvSpPr>
        <p:spPr>
          <a:xfrm>
            <a:off x="685800" y="-98425"/>
            <a:ext cx="7772400" cy="1223963"/>
          </a:xfrm>
        </p:spPr>
        <p:txBody>
          <a:bodyPr rtlCol="0">
            <a:normAutofit/>
          </a:bodyPr>
          <a:lstStyle/>
          <a:p>
            <a:pPr eaLnBrk="1" fontAlgn="auto" hangingPunct="1">
              <a:spcAft>
                <a:spcPts val="0"/>
              </a:spcAft>
              <a:defRPr/>
            </a:pPr>
            <a:r>
              <a:rPr lang="it-IT" sz="2800" b="1" dirty="0">
                <a:solidFill>
                  <a:schemeClr val="accent1">
                    <a:lumMod val="75000"/>
                  </a:schemeClr>
                </a:solidFill>
                <a:latin typeface="Arial"/>
                <a:ea typeface="+mj-ea"/>
                <a:cs typeface="Arial"/>
                <a:sym typeface="Symbol" pitchFamily="18" charset="2"/>
              </a:rPr>
              <a:t>HOMOLOGY MODELLING by </a:t>
            </a:r>
            <a:r>
              <a:rPr lang="it-IT" sz="2800" b="1" dirty="0" err="1">
                <a:solidFill>
                  <a:schemeClr val="accent1">
                    <a:lumMod val="75000"/>
                  </a:schemeClr>
                </a:solidFill>
                <a:latin typeface="Arial"/>
                <a:ea typeface="+mj-ea"/>
                <a:cs typeface="Arial"/>
                <a:sym typeface="Symbol" pitchFamily="18" charset="2"/>
              </a:rPr>
              <a:t>steps</a:t>
            </a:r>
            <a:endParaRPr lang="it-IT" sz="2800" b="1" dirty="0">
              <a:solidFill>
                <a:schemeClr val="accent1">
                  <a:lumMod val="75000"/>
                </a:schemeClr>
              </a:solidFill>
              <a:latin typeface="Arial"/>
              <a:ea typeface="+mj-ea"/>
              <a:cs typeface="Arial"/>
              <a:sym typeface="Symbol" pitchFamily="18" charset="2"/>
            </a:endParaRPr>
          </a:p>
        </p:txBody>
      </p:sp>
      <p:sp>
        <p:nvSpPr>
          <p:cNvPr id="21512" name="Text Box 7">
            <a:extLst>
              <a:ext uri="{FF2B5EF4-FFF2-40B4-BE49-F238E27FC236}">
                <a16:creationId xmlns:a16="http://schemas.microsoft.com/office/drawing/2014/main" id="{99CD3933-A4B9-C94E-A980-6FD81115D0EB}"/>
              </a:ext>
            </a:extLst>
          </p:cNvPr>
          <p:cNvSpPr txBox="1">
            <a:spLocks noChangeArrowheads="1"/>
          </p:cNvSpPr>
          <p:nvPr/>
        </p:nvSpPr>
        <p:spPr bwMode="auto">
          <a:xfrm>
            <a:off x="600075" y="1158875"/>
            <a:ext cx="8272463" cy="3668713"/>
          </a:xfrm>
          <a:prstGeom prst="rect">
            <a:avLst/>
          </a:prstGeom>
          <a:noFill/>
          <a:ln w="9525">
            <a:noFill/>
            <a:miter lim="800000"/>
            <a:headEnd/>
            <a:tailEnd/>
          </a:ln>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auto" hangingPunct="1">
              <a:spcBef>
                <a:spcPct val="50000"/>
              </a:spcBef>
              <a:spcAft>
                <a:spcPts val="0"/>
              </a:spcAft>
              <a:buFontTx/>
              <a:buChar char="•"/>
              <a:defRPr/>
            </a:pPr>
            <a:endParaRPr lang="it-IT" sz="2800" b="1" dirty="0">
              <a:latin typeface="Arial"/>
              <a:cs typeface="Arial"/>
            </a:endParaRPr>
          </a:p>
          <a:p>
            <a:pPr marL="514350" indent="-514350" eaLnBrk="1" fontAlgn="auto" hangingPunct="1">
              <a:spcBef>
                <a:spcPct val="50000"/>
              </a:spcBef>
              <a:spcAft>
                <a:spcPts val="0"/>
              </a:spcAft>
              <a:buFont typeface="+mj-lt"/>
              <a:buAutoNum type="arabicPeriod"/>
              <a:defRPr/>
            </a:pPr>
            <a:r>
              <a:rPr lang="it-IT" sz="2800" b="1" dirty="0">
                <a:latin typeface="Arial"/>
                <a:cs typeface="Arial"/>
              </a:rPr>
              <a:t>RICERCA DEGLI STAMPI STRUTTURALI (TEMPLATE)</a:t>
            </a:r>
          </a:p>
          <a:p>
            <a:pPr marL="457200" indent="-457200" eaLnBrk="1" fontAlgn="auto" hangingPunct="1">
              <a:spcBef>
                <a:spcPct val="50000"/>
              </a:spcBef>
              <a:spcAft>
                <a:spcPct val="15000"/>
              </a:spcAft>
              <a:buFont typeface="Arial"/>
              <a:buChar char="•"/>
              <a:defRPr/>
            </a:pPr>
            <a:r>
              <a:rPr lang="it-IT" sz="2800" dirty="0" err="1">
                <a:latin typeface="Arial"/>
                <a:cs typeface="Arial"/>
              </a:rPr>
              <a:t>Blast</a:t>
            </a:r>
            <a:r>
              <a:rPr lang="it-IT" sz="2800" dirty="0">
                <a:latin typeface="Arial"/>
                <a:cs typeface="Arial"/>
              </a:rPr>
              <a:t>-Fasta-PSI-BLAST</a:t>
            </a:r>
          </a:p>
          <a:p>
            <a:pPr marL="457200" indent="-457200" eaLnBrk="1" fontAlgn="auto" hangingPunct="1">
              <a:spcBef>
                <a:spcPct val="50000"/>
              </a:spcBef>
              <a:spcAft>
                <a:spcPct val="15000"/>
              </a:spcAft>
              <a:buFont typeface="Arial"/>
              <a:buChar char="•"/>
              <a:defRPr/>
            </a:pPr>
            <a:r>
              <a:rPr lang="it-IT" sz="2800" dirty="0">
                <a:latin typeface="Arial"/>
                <a:cs typeface="Arial"/>
              </a:rPr>
              <a:t>contro sequenze con struttura in PDB</a:t>
            </a:r>
          </a:p>
          <a:p>
            <a:pPr eaLnBrk="1" fontAlgn="auto" hangingPunct="1">
              <a:spcBef>
                <a:spcPct val="50000"/>
              </a:spcBef>
              <a:spcAft>
                <a:spcPts val="0"/>
              </a:spcAft>
              <a:defRPr/>
            </a:pPr>
            <a:endParaRPr lang="it-IT" sz="2800" b="1" dirty="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122BC3E6-E50D-E547-BF9F-E021FF0E2B5A}"/>
              </a:ext>
            </a:extLst>
          </p:cNvPr>
          <p:cNvSpPr>
            <a:spLocks noChangeArrowheads="1"/>
          </p:cNvSpPr>
          <p:nvPr/>
        </p:nvSpPr>
        <p:spPr bwMode="auto">
          <a:xfrm>
            <a:off x="0" y="765175"/>
            <a:ext cx="9144000" cy="6092825"/>
          </a:xfrm>
          <a:prstGeom prst="rect">
            <a:avLst/>
          </a:prstGeom>
          <a:solidFill>
            <a:srgbClr val="D3FFA7"/>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20482" name="Text Box 4">
            <a:extLst>
              <a:ext uri="{FF2B5EF4-FFF2-40B4-BE49-F238E27FC236}">
                <a16:creationId xmlns:a16="http://schemas.microsoft.com/office/drawing/2014/main" id="{1F6C9758-81AF-534F-A04B-783AA06B44FC}"/>
              </a:ext>
            </a:extLst>
          </p:cNvPr>
          <p:cNvSpPr txBox="1">
            <a:spLocks noChangeArrowheads="1"/>
          </p:cNvSpPr>
          <p:nvPr/>
        </p:nvSpPr>
        <p:spPr bwMode="auto">
          <a:xfrm>
            <a:off x="106363" y="957263"/>
            <a:ext cx="4451350" cy="5668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ts val="475"/>
              </a:spcBef>
              <a:buClr>
                <a:srgbClr val="FF0066"/>
              </a:buClr>
              <a:buFontTx/>
              <a:buNone/>
            </a:pPr>
            <a:r>
              <a:rPr lang="it-IT" altLang="en-US" b="1">
                <a:latin typeface="Arial" panose="020B0604020202020204" pitchFamily="34" charset="0"/>
              </a:rPr>
              <a:t>AMMINOACIDI</a:t>
            </a:r>
          </a:p>
          <a:p>
            <a:pPr eaLnBrk="1" hangingPunct="1">
              <a:spcBef>
                <a:spcPts val="475"/>
              </a:spcBef>
              <a:buClr>
                <a:srgbClr val="194B19"/>
              </a:buClr>
              <a:buFontTx/>
              <a:buChar char="•"/>
            </a:pPr>
            <a:r>
              <a:rPr lang="it-IT" altLang="en-US" sz="2400">
                <a:latin typeface="Arial" panose="020B0604020202020204" pitchFamily="34" charset="0"/>
              </a:rPr>
              <a:t> Composti con più</a:t>
            </a:r>
            <a:r>
              <a:rPr lang="it-IT" altLang="ja-JP" sz="2400">
                <a:latin typeface="Arial" panose="020B0604020202020204" pitchFamily="34" charset="0"/>
              </a:rPr>
              <a:t> gruppi funzionali, a un atomo di C </a:t>
            </a:r>
          </a:p>
          <a:p>
            <a:pPr eaLnBrk="1" hangingPunct="1">
              <a:spcBef>
                <a:spcPts val="475"/>
              </a:spcBef>
              <a:buClr>
                <a:srgbClr val="194B19"/>
              </a:buClr>
              <a:buFontTx/>
              <a:buNone/>
            </a:pPr>
            <a:r>
              <a:rPr lang="it-IT" altLang="ja-JP" sz="2400">
                <a:latin typeface="Arial" panose="020B0604020202020204" pitchFamily="34" charset="0"/>
              </a:rPr>
              <a:t>(</a:t>
            </a:r>
            <a:r>
              <a:rPr lang="it-IT" altLang="ja-JP" sz="2400" b="1">
                <a:latin typeface="Arial" panose="020B0604020202020204" pitchFamily="34" charset="0"/>
              </a:rPr>
              <a:t>C</a:t>
            </a:r>
            <a:r>
              <a:rPr lang="el-GR" altLang="ja-JP" sz="2400" b="1">
                <a:latin typeface="Arial" panose="020B0604020202020204" pitchFamily="34" charset="0"/>
                <a:cs typeface="Arial" panose="020B0604020202020204" pitchFamily="34" charset="0"/>
              </a:rPr>
              <a:t>α</a:t>
            </a:r>
            <a:r>
              <a:rPr lang="it-IT" altLang="ja-JP" sz="2400">
                <a:latin typeface="Arial" panose="020B0604020202020204" pitchFamily="34" charset="0"/>
                <a:cs typeface="Arial" panose="020B0604020202020204" pitchFamily="34" charset="0"/>
              </a:rPr>
              <a:t>) sono legati </a:t>
            </a:r>
          </a:p>
          <a:p>
            <a:pPr eaLnBrk="1" hangingPunct="1">
              <a:lnSpc>
                <a:spcPct val="90000"/>
              </a:lnSpc>
              <a:spcBef>
                <a:spcPts val="475"/>
              </a:spcBef>
              <a:buClr>
                <a:srgbClr val="194B19"/>
              </a:buClr>
              <a:buFontTx/>
              <a:buChar char="-"/>
            </a:pPr>
            <a:r>
              <a:rPr lang="it-IT" altLang="ja-JP" sz="2400">
                <a:latin typeface="Arial" panose="020B0604020202020204" pitchFamily="34" charset="0"/>
                <a:cs typeface="Arial" panose="020B0604020202020204" pitchFamily="34" charset="0"/>
              </a:rPr>
              <a:t>un </a:t>
            </a:r>
            <a:r>
              <a:rPr lang="it-IT" altLang="ja-JP" sz="2400" b="1">
                <a:solidFill>
                  <a:srgbClr val="66CCFF"/>
                </a:solidFill>
                <a:latin typeface="Arial" panose="020B0604020202020204" pitchFamily="34" charset="0"/>
                <a:cs typeface="Arial" panose="020B0604020202020204" pitchFamily="34" charset="0"/>
              </a:rPr>
              <a:t>gruppo amminico</a:t>
            </a:r>
            <a:r>
              <a:rPr lang="it-IT" altLang="ja-JP" sz="2400">
                <a:latin typeface="Arial" panose="020B0604020202020204" pitchFamily="34" charset="0"/>
                <a:cs typeface="Arial" panose="020B0604020202020204" pitchFamily="34" charset="0"/>
              </a:rPr>
              <a:t>,</a:t>
            </a:r>
          </a:p>
          <a:p>
            <a:pPr eaLnBrk="1" hangingPunct="1">
              <a:lnSpc>
                <a:spcPct val="90000"/>
              </a:lnSpc>
              <a:spcBef>
                <a:spcPts val="475"/>
              </a:spcBef>
              <a:buClr>
                <a:srgbClr val="194B19"/>
              </a:buClr>
              <a:buFontTx/>
              <a:buChar char="-"/>
            </a:pPr>
            <a:r>
              <a:rPr lang="it-IT" altLang="ja-JP" sz="2400">
                <a:latin typeface="Arial" panose="020B0604020202020204" pitchFamily="34" charset="0"/>
                <a:cs typeface="Arial" panose="020B0604020202020204" pitchFamily="34" charset="0"/>
              </a:rPr>
              <a:t>un </a:t>
            </a:r>
            <a:r>
              <a:rPr lang="it-IT" altLang="ja-JP" sz="2400" b="1">
                <a:solidFill>
                  <a:srgbClr val="FF0066"/>
                </a:solidFill>
                <a:latin typeface="Arial" panose="020B0604020202020204" pitchFamily="34" charset="0"/>
                <a:cs typeface="Arial" panose="020B0604020202020204" pitchFamily="34" charset="0"/>
              </a:rPr>
              <a:t>gruppo carbossilico</a:t>
            </a:r>
            <a:r>
              <a:rPr lang="it-IT" altLang="ja-JP" sz="2400">
                <a:latin typeface="Arial" panose="020B0604020202020204" pitchFamily="34" charset="0"/>
                <a:cs typeface="Arial" panose="020B0604020202020204" pitchFamily="34" charset="0"/>
              </a:rPr>
              <a:t>,</a:t>
            </a:r>
          </a:p>
          <a:p>
            <a:pPr eaLnBrk="1" hangingPunct="1">
              <a:lnSpc>
                <a:spcPct val="90000"/>
              </a:lnSpc>
              <a:spcBef>
                <a:spcPts val="475"/>
              </a:spcBef>
              <a:buClr>
                <a:srgbClr val="194B19"/>
              </a:buClr>
              <a:buFontTx/>
              <a:buChar char="-"/>
            </a:pPr>
            <a:r>
              <a:rPr lang="it-IT" altLang="ja-JP" sz="2400">
                <a:latin typeface="Arial" panose="020B0604020202020204" pitchFamily="34" charset="0"/>
                <a:cs typeface="Arial" panose="020B0604020202020204" pitchFamily="34" charset="0"/>
              </a:rPr>
              <a:t>un atomo di H </a:t>
            </a:r>
          </a:p>
          <a:p>
            <a:pPr eaLnBrk="1" hangingPunct="1">
              <a:lnSpc>
                <a:spcPct val="90000"/>
              </a:lnSpc>
              <a:spcBef>
                <a:spcPts val="475"/>
              </a:spcBef>
              <a:buClr>
                <a:srgbClr val="194B19"/>
              </a:buClr>
              <a:buFontTx/>
              <a:buChar char="-"/>
            </a:pPr>
            <a:r>
              <a:rPr lang="it-IT" altLang="ja-JP" sz="2400">
                <a:latin typeface="Arial" panose="020B0604020202020204" pitchFamily="34" charset="0"/>
                <a:cs typeface="Arial" panose="020B0604020202020204" pitchFamily="34" charset="0"/>
              </a:rPr>
              <a:t>una </a:t>
            </a:r>
            <a:r>
              <a:rPr lang="ja-JP" altLang="it-IT" sz="2400">
                <a:latin typeface="Arial" panose="020B0604020202020204" pitchFamily="34" charset="0"/>
                <a:cs typeface="Arial" panose="020B0604020202020204" pitchFamily="34" charset="0"/>
              </a:rPr>
              <a:t>“</a:t>
            </a:r>
            <a:r>
              <a:rPr lang="it-IT" altLang="ja-JP" sz="2400" b="1">
                <a:solidFill>
                  <a:srgbClr val="DB00DB"/>
                </a:solidFill>
                <a:latin typeface="Arial" panose="020B0604020202020204" pitchFamily="34" charset="0"/>
                <a:cs typeface="Arial" panose="020B0604020202020204" pitchFamily="34" charset="0"/>
              </a:rPr>
              <a:t>catena laterale</a:t>
            </a:r>
            <a:r>
              <a:rPr lang="ja-JP" altLang="it-IT" sz="2400">
                <a:latin typeface="Arial" panose="020B0604020202020204" pitchFamily="34" charset="0"/>
                <a:cs typeface="Arial" panose="020B0604020202020204" pitchFamily="34" charset="0"/>
              </a:rPr>
              <a:t>”</a:t>
            </a:r>
            <a:endParaRPr lang="it-IT" altLang="ja-JP" sz="2400">
              <a:latin typeface="Arial" panose="020B0604020202020204" pitchFamily="34" charset="0"/>
              <a:cs typeface="Arial" panose="020B0604020202020204" pitchFamily="34" charset="0"/>
            </a:endParaRPr>
          </a:p>
          <a:p>
            <a:pPr eaLnBrk="1" hangingPunct="1">
              <a:spcBef>
                <a:spcPts val="475"/>
              </a:spcBef>
              <a:buClr>
                <a:srgbClr val="194B19"/>
              </a:buClr>
              <a:buFontTx/>
              <a:buChar char="•"/>
            </a:pPr>
            <a:r>
              <a:rPr lang="it-IT" altLang="en-US" sz="2400">
                <a:latin typeface="Arial" panose="020B0604020202020204" pitchFamily="34" charset="0"/>
                <a:cs typeface="Arial" panose="020B0604020202020204" pitchFamily="34" charset="0"/>
              </a:rPr>
              <a:t> Nelle molecole dei diversi amminoacidi si ritrovano </a:t>
            </a:r>
            <a:r>
              <a:rPr lang="it-IT" altLang="en-US" sz="2400" b="1">
                <a:latin typeface="Arial" panose="020B0604020202020204" pitchFamily="34" charset="0"/>
                <a:cs typeface="Arial" panose="020B0604020202020204" pitchFamily="34" charset="0"/>
              </a:rPr>
              <a:t>catene laterali diverse</a:t>
            </a:r>
            <a:r>
              <a:rPr lang="it-IT" altLang="en-US" sz="2400">
                <a:latin typeface="Arial" panose="020B0604020202020204" pitchFamily="34" charset="0"/>
                <a:cs typeface="Arial" panose="020B0604020202020204" pitchFamily="34" charset="0"/>
              </a:rPr>
              <a:t>, con composizione, proprietà </a:t>
            </a:r>
            <a:r>
              <a:rPr lang="it-IT" altLang="ja-JP" sz="2400">
                <a:latin typeface="Arial" panose="020B0604020202020204" pitchFamily="34" charset="0"/>
                <a:cs typeface="Arial" panose="020B0604020202020204" pitchFamily="34" charset="0"/>
              </a:rPr>
              <a:t>chimiche e ingombro sterico differenti</a:t>
            </a:r>
            <a:endParaRPr lang="el-GR" altLang="en-US" sz="2400">
              <a:latin typeface="Arial" panose="020B0604020202020204" pitchFamily="34" charset="0"/>
              <a:cs typeface="Arial" panose="020B0604020202020204" pitchFamily="34" charset="0"/>
            </a:endParaRPr>
          </a:p>
        </p:txBody>
      </p:sp>
      <p:pic>
        <p:nvPicPr>
          <p:cNvPr id="20483" name="Picture 6">
            <a:extLst>
              <a:ext uri="{FF2B5EF4-FFF2-40B4-BE49-F238E27FC236}">
                <a16:creationId xmlns:a16="http://schemas.microsoft.com/office/drawing/2014/main" id="{A3636D8C-0466-4C45-9D75-804D670EF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077"/>
          <a:stretch>
            <a:fillRect/>
          </a:stretch>
        </p:blipFill>
        <p:spPr bwMode="auto">
          <a:xfrm>
            <a:off x="4211638" y="2967038"/>
            <a:ext cx="4752975" cy="370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4" name="Fumetto 3 1">
            <a:extLst>
              <a:ext uri="{FF2B5EF4-FFF2-40B4-BE49-F238E27FC236}">
                <a16:creationId xmlns:a16="http://schemas.microsoft.com/office/drawing/2014/main" id="{28FCDA36-8A76-9747-93EF-4221DC799C7A}"/>
              </a:ext>
            </a:extLst>
          </p:cNvPr>
          <p:cNvSpPr>
            <a:spLocks noChangeArrowheads="1"/>
          </p:cNvSpPr>
          <p:nvPr/>
        </p:nvSpPr>
        <p:spPr bwMode="auto">
          <a:xfrm>
            <a:off x="3995738" y="765175"/>
            <a:ext cx="5148262" cy="2592388"/>
          </a:xfrm>
          <a:prstGeom prst="wedgeEllipseCallout">
            <a:avLst>
              <a:gd name="adj1" fmla="val -55431"/>
              <a:gd name="adj2" fmla="val -23106"/>
            </a:avLst>
          </a:prstGeom>
          <a:solidFill>
            <a:schemeClr val="bg1">
              <a:alpha val="72940"/>
            </a:schemeClr>
          </a:solidFill>
          <a:ln w="19050">
            <a:solidFill>
              <a:srgbClr val="008000"/>
            </a:solidFill>
            <a:round/>
            <a:headEnd/>
            <a:tailEnd type="triangle" w="med" len="me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it-IT" altLang="en-US" sz="1700" b="1" i="1">
                <a:latin typeface="Arial" panose="020B0604020202020204" pitchFamily="34" charset="0"/>
              </a:rPr>
              <a:t>Circa 500 aa noti</a:t>
            </a:r>
          </a:p>
          <a:p>
            <a:pPr eaLnBrk="1" hangingPunct="1">
              <a:spcBef>
                <a:spcPct val="0"/>
              </a:spcBef>
            </a:pPr>
            <a:r>
              <a:rPr lang="it-IT" altLang="en-US" sz="1700" b="1" i="1">
                <a:latin typeface="Arial" panose="020B0604020202020204" pitchFamily="34" charset="0"/>
              </a:rPr>
              <a:t>22 proteinogenici sono α-aa</a:t>
            </a:r>
          </a:p>
          <a:p>
            <a:pPr eaLnBrk="1" hangingPunct="1">
              <a:spcBef>
                <a:spcPct val="0"/>
              </a:spcBef>
            </a:pPr>
            <a:r>
              <a:rPr lang="it-IT" altLang="en-US" sz="1700" b="1" i="1">
                <a:latin typeface="Arial" panose="020B0604020202020204" pitchFamily="34" charset="0"/>
              </a:rPr>
              <a:t>20 aa codificati dal codice genetico</a:t>
            </a:r>
          </a:p>
          <a:p>
            <a:pPr eaLnBrk="1" hangingPunct="1">
              <a:spcBef>
                <a:spcPct val="0"/>
              </a:spcBef>
            </a:pPr>
            <a:r>
              <a:rPr lang="it-IT" altLang="en-US" sz="1700" b="1" i="1">
                <a:latin typeface="Arial" panose="020B0604020202020204" pitchFamily="34" charset="0"/>
              </a:rPr>
              <a:t>2 “non-canonici” (</a:t>
            </a:r>
            <a:r>
              <a:rPr lang="en-US" altLang="en-US" sz="1700" b="1" i="1">
                <a:latin typeface="Arial" panose="020B0604020202020204" pitchFamily="34" charset="0"/>
              </a:rPr>
              <a:t>pirrolisina e selenocistena)</a:t>
            </a:r>
          </a:p>
          <a:p>
            <a:pPr eaLnBrk="1" hangingPunct="1">
              <a:spcBef>
                <a:spcPct val="0"/>
              </a:spcBef>
            </a:pPr>
            <a:r>
              <a:rPr lang="en-US" altLang="en-US" sz="1700" b="1" i="1">
                <a:latin typeface="Arial" panose="020B0604020202020204" pitchFamily="34" charset="0"/>
              </a:rPr>
              <a:t>Dei 20, 9 “</a:t>
            </a:r>
            <a:r>
              <a:rPr lang="en-US" altLang="ja-JP" sz="1700" b="1" i="1">
                <a:latin typeface="Arial" panose="020B0604020202020204" pitchFamily="34" charset="0"/>
              </a:rPr>
              <a:t>essenziali</a:t>
            </a:r>
            <a:r>
              <a:rPr lang="en-US" altLang="en-US" sz="1700" b="1" i="1">
                <a:latin typeface="Arial" panose="020B0604020202020204" pitchFamily="34" charset="0"/>
              </a:rPr>
              <a:t>”</a:t>
            </a:r>
            <a:r>
              <a:rPr lang="en-US" altLang="ja-JP" sz="1700" b="1" i="1">
                <a:latin typeface="Arial" panose="020B0604020202020204" pitchFamily="34" charset="0"/>
              </a:rPr>
              <a:t> per l</a:t>
            </a:r>
            <a:r>
              <a:rPr lang="en-US" altLang="en-US" sz="1700" b="1" i="1">
                <a:latin typeface="Arial" panose="020B0604020202020204" pitchFamily="34" charset="0"/>
              </a:rPr>
              <a:t>’</a:t>
            </a:r>
            <a:r>
              <a:rPr lang="en-US" altLang="ja-JP" sz="1700" b="1" i="1">
                <a:latin typeface="Arial" panose="020B0604020202020204" pitchFamily="34" charset="0"/>
              </a:rPr>
              <a:t>uomo</a:t>
            </a:r>
            <a:endParaRPr lang="en-US" altLang="en-US" sz="1700" b="1" i="1">
              <a:latin typeface="Arial" panose="020B0604020202020204" pitchFamily="34" charset="0"/>
            </a:endParaRPr>
          </a:p>
        </p:txBody>
      </p:sp>
      <p:sp>
        <p:nvSpPr>
          <p:cNvPr id="20485" name="Text Box 2">
            <a:extLst>
              <a:ext uri="{FF2B5EF4-FFF2-40B4-BE49-F238E27FC236}">
                <a16:creationId xmlns:a16="http://schemas.microsoft.com/office/drawing/2014/main" id="{1FE48292-FC51-CB4B-AF3B-054C2BAD57DB}"/>
              </a:ext>
            </a:extLst>
          </p:cNvPr>
          <p:cNvSpPr txBox="1">
            <a:spLocks noChangeArrowheads="1"/>
          </p:cNvSpPr>
          <p:nvPr/>
        </p:nvSpPr>
        <p:spPr bwMode="auto">
          <a:xfrm>
            <a:off x="2843213" y="44450"/>
            <a:ext cx="356711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4000" b="1">
                <a:solidFill>
                  <a:srgbClr val="194B19"/>
                </a:solidFill>
                <a:latin typeface="Arial" panose="020B0604020202020204" pitchFamily="34" charset="0"/>
              </a:rPr>
              <a:t>LE PROTEINE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8" name="Rectangle 4">
            <a:extLst>
              <a:ext uri="{FF2B5EF4-FFF2-40B4-BE49-F238E27FC236}">
                <a16:creationId xmlns:a16="http://schemas.microsoft.com/office/drawing/2014/main" id="{A5541253-1927-1640-A069-CA8EA07B4D05}"/>
              </a:ext>
            </a:extLst>
          </p:cNvPr>
          <p:cNvSpPr>
            <a:spLocks noGrp="1" noChangeArrowheads="1"/>
          </p:cNvSpPr>
          <p:nvPr>
            <p:ph type="ctrTitle"/>
          </p:nvPr>
        </p:nvSpPr>
        <p:spPr>
          <a:xfrm>
            <a:off x="685800" y="-98425"/>
            <a:ext cx="7772400" cy="1223963"/>
          </a:xfrm>
        </p:spPr>
        <p:txBody>
          <a:bodyPr rtlCol="0">
            <a:normAutofit/>
          </a:bodyPr>
          <a:lstStyle/>
          <a:p>
            <a:pPr eaLnBrk="1" fontAlgn="auto" hangingPunct="1">
              <a:spcAft>
                <a:spcPts val="0"/>
              </a:spcAft>
              <a:defRPr/>
            </a:pPr>
            <a:r>
              <a:rPr lang="it-IT" sz="2800" b="1" dirty="0">
                <a:solidFill>
                  <a:schemeClr val="accent1">
                    <a:lumMod val="75000"/>
                  </a:schemeClr>
                </a:solidFill>
                <a:latin typeface="Arial"/>
                <a:ea typeface="+mj-ea"/>
                <a:cs typeface="Arial"/>
                <a:sym typeface="Symbol" pitchFamily="18" charset="2"/>
              </a:rPr>
              <a:t>HOMOLOGY MODELLING by </a:t>
            </a:r>
            <a:r>
              <a:rPr lang="it-IT" sz="2800" b="1" dirty="0" err="1">
                <a:solidFill>
                  <a:schemeClr val="accent1">
                    <a:lumMod val="75000"/>
                  </a:schemeClr>
                </a:solidFill>
                <a:latin typeface="Arial"/>
                <a:ea typeface="+mj-ea"/>
                <a:cs typeface="Arial"/>
                <a:sym typeface="Symbol" pitchFamily="18" charset="2"/>
              </a:rPr>
              <a:t>steps</a:t>
            </a:r>
            <a:endParaRPr lang="it-IT" sz="2800" b="1" dirty="0">
              <a:solidFill>
                <a:schemeClr val="accent1">
                  <a:lumMod val="75000"/>
                </a:schemeClr>
              </a:solidFill>
              <a:latin typeface="Arial"/>
              <a:ea typeface="+mj-ea"/>
              <a:cs typeface="Arial"/>
              <a:sym typeface="Symbol" pitchFamily="18" charset="2"/>
            </a:endParaRPr>
          </a:p>
        </p:txBody>
      </p:sp>
      <p:sp>
        <p:nvSpPr>
          <p:cNvPr id="97283" name="Text Box 7">
            <a:extLst>
              <a:ext uri="{FF2B5EF4-FFF2-40B4-BE49-F238E27FC236}">
                <a16:creationId xmlns:a16="http://schemas.microsoft.com/office/drawing/2014/main" id="{125FE02E-CCE0-854C-9309-2910803E1C87}"/>
              </a:ext>
            </a:extLst>
          </p:cNvPr>
          <p:cNvSpPr txBox="1">
            <a:spLocks noChangeArrowheads="1"/>
          </p:cNvSpPr>
          <p:nvPr/>
        </p:nvSpPr>
        <p:spPr bwMode="auto">
          <a:xfrm>
            <a:off x="600075" y="1158875"/>
            <a:ext cx="8272463" cy="418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Char char="•"/>
            </a:pPr>
            <a:endParaRPr lang="it-IT" altLang="en-US" sz="2800" b="1">
              <a:latin typeface="Arial" panose="020B0604020202020204" pitchFamily="34" charset="0"/>
              <a:cs typeface="Arial" panose="020B0604020202020204" pitchFamily="34" charset="0"/>
            </a:endParaRPr>
          </a:p>
          <a:p>
            <a:pPr eaLnBrk="1" hangingPunct="1">
              <a:spcBef>
                <a:spcPct val="50000"/>
              </a:spcBef>
              <a:buFontTx/>
              <a:buNone/>
            </a:pPr>
            <a:r>
              <a:rPr lang="it-IT" altLang="en-US" sz="2800" b="1">
                <a:latin typeface="Arial" panose="020B0604020202020204" pitchFamily="34" charset="0"/>
                <a:cs typeface="Arial" panose="020B0604020202020204" pitchFamily="34" charset="0"/>
              </a:rPr>
              <a:t>2. SELEZIONE DEGLI STAMPI STRUTTURALI (TEMPLATE)</a:t>
            </a:r>
          </a:p>
          <a:p>
            <a:pPr eaLnBrk="1" hangingPunct="1">
              <a:spcBef>
                <a:spcPct val="50000"/>
              </a:spcBef>
              <a:buFontTx/>
              <a:buChar char="-"/>
            </a:pPr>
            <a:r>
              <a:rPr lang="it-IT" altLang="en-US" sz="2800">
                <a:latin typeface="Arial" panose="020B0604020202020204" pitchFamily="34" charset="0"/>
                <a:cs typeface="Arial" panose="020B0604020202020204" pitchFamily="34" charset="0"/>
              </a:rPr>
              <a:t> Criteri maggiore identità/similarità</a:t>
            </a:r>
            <a:endParaRPr lang="it-IT" altLang="ja-JP" sz="2800">
              <a:latin typeface="Arial" panose="020B0604020202020204" pitchFamily="34" charset="0"/>
              <a:cs typeface="Arial" panose="020B0604020202020204" pitchFamily="34" charset="0"/>
            </a:endParaRPr>
          </a:p>
          <a:p>
            <a:pPr eaLnBrk="1" hangingPunct="1">
              <a:spcBef>
                <a:spcPct val="50000"/>
              </a:spcBef>
              <a:buFontTx/>
              <a:buChar char="-"/>
            </a:pPr>
            <a:r>
              <a:rPr lang="it-IT" altLang="en-US" sz="2800">
                <a:latin typeface="Arial" panose="020B0604020202020204" pitchFamily="34" charset="0"/>
                <a:cs typeface="Arial" panose="020B0604020202020204" pitchFamily="34" charset="0"/>
              </a:rPr>
              <a:t> Risoluzione struttura</a:t>
            </a:r>
          </a:p>
          <a:p>
            <a:pPr eaLnBrk="1" hangingPunct="1">
              <a:spcBef>
                <a:spcPct val="50000"/>
              </a:spcBef>
              <a:buFontTx/>
              <a:buChar char="-"/>
            </a:pPr>
            <a:r>
              <a:rPr lang="it-IT" altLang="en-US" sz="2800">
                <a:latin typeface="Arial" panose="020B0604020202020204" pitchFamily="34" charset="0"/>
                <a:cs typeface="Arial" panose="020B0604020202020204" pitchFamily="34" charset="0"/>
              </a:rPr>
              <a:t> Condizioni sperimentali e eventuali ligandi</a:t>
            </a:r>
          </a:p>
          <a:p>
            <a:pPr eaLnBrk="1" hangingPunct="1">
              <a:spcBef>
                <a:spcPct val="50000"/>
              </a:spcBef>
              <a:buFontTx/>
              <a:buChar char="-"/>
            </a:pPr>
            <a:r>
              <a:rPr lang="it-IT" altLang="en-US" sz="2800">
                <a:latin typeface="Arial" panose="020B0604020202020204" pitchFamily="34" charset="0"/>
                <a:cs typeface="Arial" panose="020B0604020202020204" pitchFamily="34" charset="0"/>
              </a:rPr>
              <a:t> Conoscenza funzionale</a:t>
            </a:r>
            <a:endParaRPr lang="it-IT" altLang="en-US" sz="2800" b="1">
              <a:latin typeface="Arial" panose="020B0604020202020204" pitchFamily="34" charset="0"/>
              <a:cs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8" name="Rectangle 4">
            <a:extLst>
              <a:ext uri="{FF2B5EF4-FFF2-40B4-BE49-F238E27FC236}">
                <a16:creationId xmlns:a16="http://schemas.microsoft.com/office/drawing/2014/main" id="{762E9840-E02A-774C-81D2-D159893233F4}"/>
              </a:ext>
            </a:extLst>
          </p:cNvPr>
          <p:cNvSpPr>
            <a:spLocks noGrp="1" noChangeArrowheads="1"/>
          </p:cNvSpPr>
          <p:nvPr>
            <p:ph type="ctrTitle"/>
          </p:nvPr>
        </p:nvSpPr>
        <p:spPr>
          <a:xfrm>
            <a:off x="685800" y="-98425"/>
            <a:ext cx="7772400" cy="1223963"/>
          </a:xfrm>
        </p:spPr>
        <p:txBody>
          <a:bodyPr rtlCol="0">
            <a:normAutofit/>
          </a:bodyPr>
          <a:lstStyle/>
          <a:p>
            <a:pPr eaLnBrk="1" fontAlgn="auto" hangingPunct="1">
              <a:spcAft>
                <a:spcPts val="0"/>
              </a:spcAft>
              <a:defRPr/>
            </a:pPr>
            <a:r>
              <a:rPr lang="it-IT" sz="2800" b="1" dirty="0">
                <a:solidFill>
                  <a:schemeClr val="accent1">
                    <a:lumMod val="75000"/>
                  </a:schemeClr>
                </a:solidFill>
                <a:latin typeface="Arial"/>
                <a:ea typeface="+mj-ea"/>
                <a:cs typeface="Arial"/>
                <a:sym typeface="Symbol" pitchFamily="18" charset="2"/>
              </a:rPr>
              <a:t>HOMOLOGY MODELLING by </a:t>
            </a:r>
            <a:r>
              <a:rPr lang="it-IT" sz="2800" b="1" dirty="0" err="1">
                <a:solidFill>
                  <a:schemeClr val="accent1">
                    <a:lumMod val="75000"/>
                  </a:schemeClr>
                </a:solidFill>
                <a:latin typeface="Arial"/>
                <a:ea typeface="+mj-ea"/>
                <a:cs typeface="Arial"/>
                <a:sym typeface="Symbol" pitchFamily="18" charset="2"/>
              </a:rPr>
              <a:t>steps</a:t>
            </a:r>
            <a:endParaRPr lang="it-IT" sz="2800" b="1" dirty="0">
              <a:solidFill>
                <a:schemeClr val="accent1">
                  <a:lumMod val="75000"/>
                </a:schemeClr>
              </a:solidFill>
              <a:latin typeface="Arial"/>
              <a:ea typeface="+mj-ea"/>
              <a:cs typeface="Arial"/>
              <a:sym typeface="Symbol" pitchFamily="18" charset="2"/>
            </a:endParaRPr>
          </a:p>
        </p:txBody>
      </p:sp>
      <p:sp>
        <p:nvSpPr>
          <p:cNvPr id="99331" name="Text Box 7">
            <a:extLst>
              <a:ext uri="{FF2B5EF4-FFF2-40B4-BE49-F238E27FC236}">
                <a16:creationId xmlns:a16="http://schemas.microsoft.com/office/drawing/2014/main" id="{4BF57DB7-6C2A-274B-B35B-1552DE9A5335}"/>
              </a:ext>
            </a:extLst>
          </p:cNvPr>
          <p:cNvSpPr txBox="1">
            <a:spLocks noChangeArrowheads="1"/>
          </p:cNvSpPr>
          <p:nvPr/>
        </p:nvSpPr>
        <p:spPr bwMode="auto">
          <a:xfrm>
            <a:off x="441325" y="885825"/>
            <a:ext cx="8431213" cy="552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3. ALLINEAMENTO TRA SEQUENZA TARGET (QUERY) E STAMPI STRUTTURALI (TEMPLATE)</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Assegna equivalenze strutturali</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Fase critica</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Allineamento profilo-profilo</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Corrispondenza di aa con funzioni importanti</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Corrispondenza della struttura secondaria tra template e query</a:t>
            </a: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Raffinamento dell’allineamento sulla base delle informazioni ottenute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3">
            <a:extLst>
              <a:ext uri="{FF2B5EF4-FFF2-40B4-BE49-F238E27FC236}">
                <a16:creationId xmlns:a16="http://schemas.microsoft.com/office/drawing/2014/main" id="{3DB43B31-E911-D840-8A61-7985AEE908E9}"/>
              </a:ext>
            </a:extLst>
          </p:cNvPr>
          <p:cNvSpPr>
            <a:spLocks noGrp="1"/>
          </p:cNvSpPr>
          <p:nvPr>
            <p:ph type="body" idx="1"/>
          </p:nvPr>
        </p:nvSpPr>
        <p:spPr>
          <a:xfrm>
            <a:off x="111125" y="1600200"/>
            <a:ext cx="5451475" cy="4114800"/>
          </a:xfrm>
        </p:spPr>
        <p:txBody>
          <a:bodyPr/>
          <a:lstStyle/>
          <a:p>
            <a:pPr eaLnBrk="1" hangingPunct="1">
              <a:lnSpc>
                <a:spcPct val="95000"/>
              </a:lnSpc>
            </a:pPr>
            <a:r>
              <a:rPr lang="de-DE" altLang="en-US" sz="2400">
                <a:latin typeface="Arial" panose="020B0604020202020204" pitchFamily="34" charset="0"/>
                <a:ea typeface="ＭＳ Ｐゴシック" panose="020B0600070205080204" pitchFamily="34" charset="-128"/>
                <a:cs typeface="Arial" panose="020B0604020202020204" pitchFamily="34" charset="0"/>
              </a:rPr>
              <a:t>La struttura del </a:t>
            </a:r>
            <a:r>
              <a:rPr lang="de-DE" altLang="en-US" sz="2400" i="1">
                <a:latin typeface="Arial" panose="020B0604020202020204" pitchFamily="34" charset="0"/>
                <a:ea typeface="ＭＳ Ｐゴシック" panose="020B0600070205080204" pitchFamily="34" charset="-128"/>
                <a:cs typeface="Arial" panose="020B0604020202020204" pitchFamily="34" charset="0"/>
              </a:rPr>
              <a:t>template</a:t>
            </a:r>
            <a:r>
              <a:rPr lang="de-DE" altLang="en-US" sz="2400">
                <a:latin typeface="Arial" panose="020B0604020202020204" pitchFamily="34" charset="0"/>
                <a:ea typeface="ＭＳ Ｐゴシック" panose="020B0600070205080204" pitchFamily="34" charset="-128"/>
                <a:cs typeface="Arial" panose="020B0604020202020204" pitchFamily="34" charset="0"/>
              </a:rPr>
              <a:t> viene utilizzata come “</a:t>
            </a:r>
            <a:r>
              <a:rPr lang="de-DE" altLang="ja-JP" sz="2400">
                <a:latin typeface="Arial" panose="020B0604020202020204" pitchFamily="34" charset="0"/>
                <a:ea typeface="ＭＳ Ｐゴシック" panose="020B0600070205080204" pitchFamily="34" charset="-128"/>
                <a:cs typeface="Arial" panose="020B0604020202020204" pitchFamily="34" charset="0"/>
              </a:rPr>
              <a:t>stampo</a:t>
            </a:r>
            <a:r>
              <a:rPr lang="de-DE" altLang="en-US" sz="2400">
                <a:latin typeface="Arial" panose="020B0604020202020204" pitchFamily="34" charset="0"/>
                <a:ea typeface="ＭＳ Ｐゴシック" panose="020B0600070205080204" pitchFamily="34" charset="-128"/>
                <a:cs typeface="Arial" panose="020B0604020202020204" pitchFamily="34" charset="0"/>
              </a:rPr>
              <a:t>“</a:t>
            </a:r>
            <a:r>
              <a:rPr lang="de-DE" altLang="ja-JP" sz="2400">
                <a:latin typeface="Arial" panose="020B0604020202020204" pitchFamily="34" charset="0"/>
                <a:ea typeface="ＭＳ Ｐゴシック" panose="020B0600070205080204" pitchFamily="34" charset="-128"/>
                <a:cs typeface="Arial" panose="020B0604020202020204" pitchFamily="34" charset="0"/>
              </a:rPr>
              <a:t> per costruire il modello seguendo l</a:t>
            </a:r>
            <a:r>
              <a:rPr lang="de-DE" altLang="en-US" sz="2400">
                <a:latin typeface="Arial" panose="020B0604020202020204" pitchFamily="34" charset="0"/>
                <a:ea typeface="ＭＳ Ｐゴシック" panose="020B0600070205080204" pitchFamily="34" charset="-128"/>
                <a:cs typeface="Arial" panose="020B0604020202020204" pitchFamily="34" charset="0"/>
              </a:rPr>
              <a:t>‘</a:t>
            </a:r>
            <a:r>
              <a:rPr lang="de-DE" altLang="ja-JP" sz="2400">
                <a:latin typeface="Arial" panose="020B0604020202020204" pitchFamily="34" charset="0"/>
                <a:ea typeface="ＭＳ Ｐゴシック" panose="020B0600070205080204" pitchFamily="34" charset="-128"/>
                <a:cs typeface="Arial" panose="020B0604020202020204" pitchFamily="34" charset="0"/>
              </a:rPr>
              <a:t>allineamento.</a:t>
            </a:r>
          </a:p>
          <a:p>
            <a:pPr eaLnBrk="1" hangingPunct="1">
              <a:lnSpc>
                <a:spcPct val="95000"/>
              </a:lnSpc>
            </a:pPr>
            <a:endParaRPr lang="de-DE" altLang="en-US" sz="100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5000"/>
              </a:lnSpc>
            </a:pPr>
            <a:r>
              <a:rPr lang="de-DE" altLang="en-US" sz="2400">
                <a:latin typeface="Arial" panose="020B0604020202020204" pitchFamily="34" charset="0"/>
                <a:ea typeface="ＭＳ Ｐゴシック" panose="020B0600070205080204" pitchFamily="34" charset="-128"/>
                <a:cs typeface="Arial" panose="020B0604020202020204" pitchFamily="34" charset="0"/>
              </a:rPr>
              <a:t>Le coordinate 3D dei  residui strutturalmente conservati si possono copiare direttamente.</a:t>
            </a:r>
          </a:p>
          <a:p>
            <a:pPr eaLnBrk="1" hangingPunct="1">
              <a:lnSpc>
                <a:spcPct val="95000"/>
              </a:lnSpc>
            </a:pPr>
            <a:endParaRPr lang="de-DE" altLang="en-US" sz="100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5000"/>
              </a:lnSpc>
            </a:pPr>
            <a:r>
              <a:rPr lang="de-DE" altLang="en-US" sz="2400">
                <a:latin typeface="Arial" panose="020B0604020202020204" pitchFamily="34" charset="0"/>
                <a:ea typeface="ＭＳ Ｐゴシック" panose="020B0600070205080204" pitchFamily="34" charset="-128"/>
                <a:cs typeface="Arial" panose="020B0604020202020204" pitchFamily="34" charset="0"/>
              </a:rPr>
              <a:t>Le regioni variabili della struttura (generalmente loop) non si possono copiare.</a:t>
            </a:r>
          </a:p>
        </p:txBody>
      </p:sp>
      <p:pic>
        <p:nvPicPr>
          <p:cNvPr id="101379" name="Picture 4" descr="ali-1">
            <a:extLst>
              <a:ext uri="{FF2B5EF4-FFF2-40B4-BE49-F238E27FC236}">
                <a16:creationId xmlns:a16="http://schemas.microsoft.com/office/drawing/2014/main" id="{4D536B40-542D-AE4A-BAC1-A811A28A8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69"/>
          <a:stretch>
            <a:fillRect/>
          </a:stretch>
        </p:blipFill>
        <p:spPr bwMode="auto">
          <a:xfrm>
            <a:off x="228600" y="5715000"/>
            <a:ext cx="8686800" cy="982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1380" name="Group 5">
            <a:extLst>
              <a:ext uri="{FF2B5EF4-FFF2-40B4-BE49-F238E27FC236}">
                <a16:creationId xmlns:a16="http://schemas.microsoft.com/office/drawing/2014/main" id="{117AE11B-13D0-F04E-A6B6-C40BB35FEED7}"/>
              </a:ext>
            </a:extLst>
          </p:cNvPr>
          <p:cNvGrpSpPr>
            <a:grpSpLocks/>
          </p:cNvGrpSpPr>
          <p:nvPr/>
        </p:nvGrpSpPr>
        <p:grpSpPr bwMode="auto">
          <a:xfrm>
            <a:off x="5562600" y="1600200"/>
            <a:ext cx="3581400" cy="3608388"/>
            <a:chOff x="3408" y="1005"/>
            <a:chExt cx="2256" cy="2273"/>
          </a:xfrm>
        </p:grpSpPr>
        <p:pic>
          <p:nvPicPr>
            <p:cNvPr id="101386" name="Picture 6" descr="3dfr-mult">
              <a:extLst>
                <a:ext uri="{FF2B5EF4-FFF2-40B4-BE49-F238E27FC236}">
                  <a16:creationId xmlns:a16="http://schemas.microsoft.com/office/drawing/2014/main" id="{307F228C-B4F3-E645-9C52-F51F18684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 y="1296"/>
              <a:ext cx="2256" cy="1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1387" name="Group 7">
              <a:extLst>
                <a:ext uri="{FF2B5EF4-FFF2-40B4-BE49-F238E27FC236}">
                  <a16:creationId xmlns:a16="http://schemas.microsoft.com/office/drawing/2014/main" id="{EE5BD263-3688-7440-A17C-515944E9FC57}"/>
                </a:ext>
              </a:extLst>
            </p:cNvPr>
            <p:cNvGrpSpPr>
              <a:grpSpLocks noChangeAspect="1"/>
            </p:cNvGrpSpPr>
            <p:nvPr/>
          </p:nvGrpSpPr>
          <p:grpSpPr bwMode="auto">
            <a:xfrm>
              <a:off x="3872" y="1005"/>
              <a:ext cx="720" cy="472"/>
              <a:chOff x="3264" y="1101"/>
              <a:chExt cx="1104" cy="723"/>
            </a:xfrm>
          </p:grpSpPr>
          <p:sp>
            <p:nvSpPr>
              <p:cNvPr id="101392" name="Line 8">
                <a:extLst>
                  <a:ext uri="{FF2B5EF4-FFF2-40B4-BE49-F238E27FC236}">
                    <a16:creationId xmlns:a16="http://schemas.microsoft.com/office/drawing/2014/main" id="{31BE598B-7DA5-FC47-A1C3-DD3FB26403CB}"/>
                  </a:ext>
                </a:extLst>
              </p:cNvPr>
              <p:cNvSpPr>
                <a:spLocks noChangeAspect="1" noChangeShapeType="1"/>
              </p:cNvSpPr>
              <p:nvPr/>
            </p:nvSpPr>
            <p:spPr bwMode="auto">
              <a:xfrm flipV="1">
                <a:off x="3264" y="1344"/>
                <a:ext cx="432" cy="480"/>
              </a:xfrm>
              <a:prstGeom prst="line">
                <a:avLst/>
              </a:prstGeom>
              <a:noFill/>
              <a:ln w="1905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393" name="Text Box 9">
                <a:extLst>
                  <a:ext uri="{FF2B5EF4-FFF2-40B4-BE49-F238E27FC236}">
                    <a16:creationId xmlns:a16="http://schemas.microsoft.com/office/drawing/2014/main" id="{51713454-4633-E34D-803A-1208F5C55D6F}"/>
                  </a:ext>
                </a:extLst>
              </p:cNvPr>
              <p:cNvSpPr txBox="1">
                <a:spLocks noChangeAspect="1" noChangeArrowheads="1"/>
              </p:cNvSpPr>
              <p:nvPr/>
            </p:nvSpPr>
            <p:spPr bwMode="auto">
              <a:xfrm>
                <a:off x="3344" y="1101"/>
                <a:ext cx="684" cy="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de-DE" altLang="en-US" sz="1400" i="1">
                    <a:latin typeface="Times New Roman" panose="02020603050405020304" pitchFamily="18" charset="0"/>
                    <a:cs typeface="Arial" panose="020B0604020202020204" pitchFamily="34" charset="0"/>
                  </a:rPr>
                  <a:t>flexible</a:t>
                </a:r>
                <a:endParaRPr lang="de-DE" altLang="en-US" sz="1400">
                  <a:latin typeface="Times New Roman" panose="02020603050405020304" pitchFamily="18" charset="0"/>
                  <a:cs typeface="Arial" panose="020B0604020202020204" pitchFamily="34" charset="0"/>
                </a:endParaRPr>
              </a:p>
            </p:txBody>
          </p:sp>
          <p:sp>
            <p:nvSpPr>
              <p:cNvPr id="101394" name="Line 10">
                <a:extLst>
                  <a:ext uri="{FF2B5EF4-FFF2-40B4-BE49-F238E27FC236}">
                    <a16:creationId xmlns:a16="http://schemas.microsoft.com/office/drawing/2014/main" id="{F3885F86-013F-9C41-889A-DD5E4DAA7DB7}"/>
                  </a:ext>
                </a:extLst>
              </p:cNvPr>
              <p:cNvSpPr>
                <a:spLocks noChangeAspect="1" noChangeShapeType="1"/>
              </p:cNvSpPr>
              <p:nvPr/>
            </p:nvSpPr>
            <p:spPr bwMode="auto">
              <a:xfrm flipH="1" flipV="1">
                <a:off x="3696" y="1344"/>
                <a:ext cx="672" cy="288"/>
              </a:xfrm>
              <a:prstGeom prst="line">
                <a:avLst/>
              </a:prstGeom>
              <a:noFill/>
              <a:ln w="1905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1388" name="Group 11">
              <a:extLst>
                <a:ext uri="{FF2B5EF4-FFF2-40B4-BE49-F238E27FC236}">
                  <a16:creationId xmlns:a16="http://schemas.microsoft.com/office/drawing/2014/main" id="{3415DC48-5BC2-2B4A-A228-12F17CE620E6}"/>
                </a:ext>
              </a:extLst>
            </p:cNvPr>
            <p:cNvGrpSpPr>
              <a:grpSpLocks noChangeAspect="1"/>
            </p:cNvGrpSpPr>
            <p:nvPr/>
          </p:nvGrpSpPr>
          <p:grpSpPr bwMode="auto">
            <a:xfrm>
              <a:off x="4168" y="2560"/>
              <a:ext cx="1014" cy="634"/>
              <a:chOff x="3840" y="2976"/>
              <a:chExt cx="1268" cy="793"/>
            </a:xfrm>
          </p:grpSpPr>
          <p:sp>
            <p:nvSpPr>
              <p:cNvPr id="101389" name="Line 12">
                <a:extLst>
                  <a:ext uri="{FF2B5EF4-FFF2-40B4-BE49-F238E27FC236}">
                    <a16:creationId xmlns:a16="http://schemas.microsoft.com/office/drawing/2014/main" id="{9C17B53B-1F84-5E4C-B95B-CB8F51943912}"/>
                  </a:ext>
                </a:extLst>
              </p:cNvPr>
              <p:cNvSpPr>
                <a:spLocks noChangeAspect="1" noChangeShapeType="1"/>
              </p:cNvSpPr>
              <p:nvPr/>
            </p:nvSpPr>
            <p:spPr bwMode="auto">
              <a:xfrm>
                <a:off x="3840" y="2976"/>
                <a:ext cx="864" cy="624"/>
              </a:xfrm>
              <a:prstGeom prst="line">
                <a:avLst/>
              </a:prstGeom>
              <a:noFill/>
              <a:ln w="1905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390" name="Text Box 13">
                <a:extLst>
                  <a:ext uri="{FF2B5EF4-FFF2-40B4-BE49-F238E27FC236}">
                    <a16:creationId xmlns:a16="http://schemas.microsoft.com/office/drawing/2014/main" id="{D15A0E67-E4B8-B34F-BFCF-70D4E555A677}"/>
                  </a:ext>
                </a:extLst>
              </p:cNvPr>
              <p:cNvSpPr txBox="1">
                <a:spLocks noChangeAspect="1" noChangeArrowheads="1"/>
              </p:cNvSpPr>
              <p:nvPr/>
            </p:nvSpPr>
            <p:spPr bwMode="auto">
              <a:xfrm>
                <a:off x="4393" y="3529"/>
                <a:ext cx="715"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de-DE" altLang="en-US" sz="1400" i="1">
                    <a:latin typeface="Times New Roman" panose="02020603050405020304" pitchFamily="18" charset="0"/>
                    <a:cs typeface="Arial" panose="020B0604020202020204" pitchFamily="34" charset="0"/>
                  </a:rPr>
                  <a:t>conserved</a:t>
                </a:r>
                <a:endParaRPr lang="de-DE" altLang="en-US" sz="1400">
                  <a:latin typeface="Times New Roman" panose="02020603050405020304" pitchFamily="18" charset="0"/>
                  <a:cs typeface="Arial" panose="020B0604020202020204" pitchFamily="34" charset="0"/>
                </a:endParaRPr>
              </a:p>
            </p:txBody>
          </p:sp>
          <p:sp>
            <p:nvSpPr>
              <p:cNvPr id="101391" name="Line 14">
                <a:extLst>
                  <a:ext uri="{FF2B5EF4-FFF2-40B4-BE49-F238E27FC236}">
                    <a16:creationId xmlns:a16="http://schemas.microsoft.com/office/drawing/2014/main" id="{D06D6E7F-2E88-F44C-8EDD-843FB00F4119}"/>
                  </a:ext>
                </a:extLst>
              </p:cNvPr>
              <p:cNvSpPr>
                <a:spLocks noChangeAspect="1" noChangeShapeType="1"/>
              </p:cNvSpPr>
              <p:nvPr/>
            </p:nvSpPr>
            <p:spPr bwMode="auto">
              <a:xfrm flipH="1">
                <a:off x="4704" y="3024"/>
                <a:ext cx="336" cy="576"/>
              </a:xfrm>
              <a:prstGeom prst="line">
                <a:avLst/>
              </a:prstGeom>
              <a:noFill/>
              <a:ln w="1905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101381" name="Group 15">
            <a:extLst>
              <a:ext uri="{FF2B5EF4-FFF2-40B4-BE49-F238E27FC236}">
                <a16:creationId xmlns:a16="http://schemas.microsoft.com/office/drawing/2014/main" id="{72C4CE41-DD87-D748-80BB-2B90B3C5A817}"/>
              </a:ext>
            </a:extLst>
          </p:cNvPr>
          <p:cNvGrpSpPr>
            <a:grpSpLocks/>
          </p:cNvGrpSpPr>
          <p:nvPr/>
        </p:nvGrpSpPr>
        <p:grpSpPr bwMode="auto">
          <a:xfrm>
            <a:off x="4495800" y="4343400"/>
            <a:ext cx="1828800" cy="1295400"/>
            <a:chOff x="2688" y="2736"/>
            <a:chExt cx="1152" cy="816"/>
          </a:xfrm>
        </p:grpSpPr>
        <p:sp>
          <p:nvSpPr>
            <p:cNvPr id="101384" name="Line 16">
              <a:extLst>
                <a:ext uri="{FF2B5EF4-FFF2-40B4-BE49-F238E27FC236}">
                  <a16:creationId xmlns:a16="http://schemas.microsoft.com/office/drawing/2014/main" id="{C51655A6-CFEF-3C43-A687-0F132C8E59D1}"/>
                </a:ext>
              </a:extLst>
            </p:cNvPr>
            <p:cNvSpPr>
              <a:spLocks noChangeShapeType="1"/>
            </p:cNvSpPr>
            <p:nvPr/>
          </p:nvSpPr>
          <p:spPr bwMode="auto">
            <a:xfrm flipV="1">
              <a:off x="2688" y="2736"/>
              <a:ext cx="1152" cy="816"/>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01385" name="Text Box 17">
              <a:extLst>
                <a:ext uri="{FF2B5EF4-FFF2-40B4-BE49-F238E27FC236}">
                  <a16:creationId xmlns:a16="http://schemas.microsoft.com/office/drawing/2014/main" id="{9AAD396F-E11F-BD46-800B-912C89C213D5}"/>
                </a:ext>
              </a:extLst>
            </p:cNvPr>
            <p:cNvSpPr txBox="1">
              <a:spLocks noChangeArrowheads="1"/>
            </p:cNvSpPr>
            <p:nvPr/>
          </p:nvSpPr>
          <p:spPr bwMode="auto">
            <a:xfrm>
              <a:off x="3072" y="2830"/>
              <a:ext cx="11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19" name="Rectangle 4">
            <a:extLst>
              <a:ext uri="{FF2B5EF4-FFF2-40B4-BE49-F238E27FC236}">
                <a16:creationId xmlns:a16="http://schemas.microsoft.com/office/drawing/2014/main" id="{35E2428B-FC39-8C4C-A5B7-9C869B4F759E}"/>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1383" name="Text Box 7">
            <a:extLst>
              <a:ext uri="{FF2B5EF4-FFF2-40B4-BE49-F238E27FC236}">
                <a16:creationId xmlns:a16="http://schemas.microsoft.com/office/drawing/2014/main" id="{1349914E-3321-4A41-B369-A2103D9E483B}"/>
              </a:ext>
            </a:extLst>
          </p:cNvPr>
          <p:cNvSpPr txBox="1">
            <a:spLocks noChangeArrowheads="1"/>
          </p:cNvSpPr>
          <p:nvPr/>
        </p:nvSpPr>
        <p:spPr bwMode="auto">
          <a:xfrm>
            <a:off x="441325" y="885825"/>
            <a:ext cx="84312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3. COSTRUZIONE DEL MODELLO</a:t>
            </a:r>
            <a:endParaRPr lang="it-IT" altLang="en-US" sz="2700">
              <a:latin typeface="Arial" panose="020B0604020202020204" pitchFamily="34" charset="0"/>
              <a:cs typeface="Arial" panose="020B0604020202020204" pitchFamily="34" charset="0"/>
            </a:endParaRPr>
          </a:p>
        </p:txBody>
      </p:sp>
    </p:spTree>
  </p:cSld>
  <p:clrMapOvr>
    <a:masterClrMapping/>
  </p:clrMapOvr>
  <p:transition>
    <p:random/>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8" name="Rectangle 4">
            <a:extLst>
              <a:ext uri="{FF2B5EF4-FFF2-40B4-BE49-F238E27FC236}">
                <a16:creationId xmlns:a16="http://schemas.microsoft.com/office/drawing/2014/main" id="{E5A243B2-51FB-7441-A493-34B49D3C4B29}"/>
              </a:ext>
            </a:extLst>
          </p:cNvPr>
          <p:cNvSpPr>
            <a:spLocks noGrp="1" noChangeArrowheads="1"/>
          </p:cNvSpPr>
          <p:nvPr>
            <p:ph type="ctrTitle"/>
          </p:nvPr>
        </p:nvSpPr>
        <p:spPr>
          <a:xfrm>
            <a:off x="685800" y="-98425"/>
            <a:ext cx="7772400" cy="1223963"/>
          </a:xfrm>
        </p:spPr>
        <p:txBody>
          <a:bodyPr rtlCol="0">
            <a:normAutofit/>
          </a:bodyPr>
          <a:lstStyle/>
          <a:p>
            <a:pPr eaLnBrk="1" fontAlgn="auto" hangingPunct="1">
              <a:spcAft>
                <a:spcPts val="0"/>
              </a:spcAft>
              <a:defRPr/>
            </a:pPr>
            <a:r>
              <a:rPr lang="it-IT" sz="2800" b="1" dirty="0">
                <a:solidFill>
                  <a:schemeClr val="accent1">
                    <a:lumMod val="75000"/>
                  </a:schemeClr>
                </a:solidFill>
                <a:latin typeface="Arial"/>
                <a:ea typeface="+mj-ea"/>
                <a:cs typeface="Arial"/>
                <a:sym typeface="Symbol" pitchFamily="18" charset="2"/>
              </a:rPr>
              <a:t>HOMOLOGY MODELLING by </a:t>
            </a:r>
            <a:r>
              <a:rPr lang="it-IT" sz="2800" b="1" dirty="0" err="1">
                <a:solidFill>
                  <a:schemeClr val="accent1">
                    <a:lumMod val="75000"/>
                  </a:schemeClr>
                </a:solidFill>
                <a:latin typeface="Arial"/>
                <a:ea typeface="+mj-ea"/>
                <a:cs typeface="Arial"/>
                <a:sym typeface="Symbol" pitchFamily="18" charset="2"/>
              </a:rPr>
              <a:t>steps</a:t>
            </a:r>
            <a:endParaRPr lang="it-IT" sz="2800" b="1" dirty="0">
              <a:solidFill>
                <a:schemeClr val="accent1">
                  <a:lumMod val="75000"/>
                </a:schemeClr>
              </a:solidFill>
              <a:latin typeface="Arial"/>
              <a:ea typeface="+mj-ea"/>
              <a:cs typeface="Arial"/>
              <a:sym typeface="Symbol" pitchFamily="18" charset="2"/>
            </a:endParaRPr>
          </a:p>
        </p:txBody>
      </p:sp>
      <p:sp>
        <p:nvSpPr>
          <p:cNvPr id="102403" name="Text Box 7">
            <a:extLst>
              <a:ext uri="{FF2B5EF4-FFF2-40B4-BE49-F238E27FC236}">
                <a16:creationId xmlns:a16="http://schemas.microsoft.com/office/drawing/2014/main" id="{F7158974-805F-594A-A9C7-2509B0DAB43D}"/>
              </a:ext>
            </a:extLst>
          </p:cNvPr>
          <p:cNvSpPr txBox="1">
            <a:spLocks noChangeArrowheads="1"/>
          </p:cNvSpPr>
          <p:nvPr/>
        </p:nvSpPr>
        <p:spPr bwMode="auto">
          <a:xfrm>
            <a:off x="441325" y="885825"/>
            <a:ext cx="8431213" cy="575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3. COSTRUZIONE DEL MODELLO</a:t>
            </a:r>
          </a:p>
          <a:p>
            <a:pPr eaLnBrk="1" hangingPunct="1">
              <a:spcBef>
                <a:spcPct val="50000"/>
              </a:spcBef>
              <a:buFontTx/>
              <a:buNone/>
            </a:pPr>
            <a:endParaRPr lang="it-IT" altLang="en-US" sz="1000" b="1">
              <a:latin typeface="Arial" panose="020B0604020202020204" pitchFamily="34" charset="0"/>
              <a:cs typeface="Arial" panose="020B0604020202020204" pitchFamily="34" charset="0"/>
            </a:endParaRPr>
          </a:p>
          <a:p>
            <a:pPr eaLnBrk="1" hangingPunct="1">
              <a:spcBef>
                <a:spcPct val="0"/>
              </a:spcBef>
              <a:buFontTx/>
              <a:buChar char="-"/>
            </a:pPr>
            <a:r>
              <a:rPr lang="it-IT" altLang="en-US" sz="2700">
                <a:latin typeface="Arial" panose="020B0604020202020204" pitchFamily="34" charset="0"/>
                <a:cs typeface="Arial" panose="020B0604020202020204" pitchFamily="34" charset="0"/>
              </a:rPr>
              <a:t> </a:t>
            </a:r>
            <a:r>
              <a:rPr lang="it-IT" altLang="en-US" sz="2700" b="1">
                <a:latin typeface="Arial" panose="020B0604020202020204" pitchFamily="34" charset="0"/>
                <a:cs typeface="Arial" panose="020B0604020202020204" pitchFamily="34" charset="0"/>
              </a:rPr>
              <a:t>Assemblaggio di corpi rigidi </a:t>
            </a:r>
            <a:r>
              <a:rPr lang="it-IT" altLang="en-US" sz="2700">
                <a:latin typeface="Arial" panose="020B0604020202020204" pitchFamily="34" charset="0"/>
                <a:cs typeface="Arial" panose="020B0604020202020204" pitchFamily="34" charset="0"/>
              </a:rPr>
              <a:t>basato sulle zone strutturalmente conservate (SCR),</a:t>
            </a:r>
          </a:p>
          <a:p>
            <a:pPr eaLnBrk="1" hangingPunct="1">
              <a:spcBef>
                <a:spcPct val="0"/>
              </a:spcBef>
              <a:buFontTx/>
              <a:buNone/>
            </a:pPr>
            <a:r>
              <a:rPr lang="it-IT" altLang="en-US" sz="2700">
                <a:latin typeface="Arial" panose="020B0604020202020204" pitchFamily="34" charset="0"/>
                <a:cs typeface="Arial" panose="020B0604020202020204" pitchFamily="34" charset="0"/>
              </a:rPr>
              <a:t>che vengono usate come scaffold</a:t>
            </a:r>
          </a:p>
          <a:p>
            <a:pPr eaLnBrk="1" hangingPunct="1">
              <a:spcBef>
                <a:spcPct val="0"/>
              </a:spcBef>
              <a:buFontTx/>
              <a:buNone/>
            </a:pPr>
            <a:r>
              <a:rPr lang="it-IT" altLang="en-US" sz="2700">
                <a:latin typeface="Arial" panose="020B0604020202020204" pitchFamily="34" charset="0"/>
                <a:cs typeface="Arial" panose="020B0604020202020204" pitchFamily="34" charset="0"/>
              </a:rPr>
              <a:t>del modello</a:t>
            </a:r>
          </a:p>
          <a:p>
            <a:pPr eaLnBrk="1" hangingPunct="1">
              <a:spcBef>
                <a:spcPct val="50000"/>
              </a:spcBef>
              <a:buFontTx/>
              <a:buChar char="-"/>
            </a:pPr>
            <a:endParaRPr lang="it-IT" altLang="en-US" sz="2700">
              <a:latin typeface="Arial" panose="020B0604020202020204" pitchFamily="34" charset="0"/>
              <a:cs typeface="Arial" panose="020B0604020202020204" pitchFamily="34" charset="0"/>
            </a:endParaRPr>
          </a:p>
          <a:p>
            <a:pPr eaLnBrk="1" hangingPunct="1">
              <a:spcBef>
                <a:spcPct val="50000"/>
              </a:spcBef>
              <a:buFontTx/>
              <a:buChar char="-"/>
            </a:pPr>
            <a:endParaRPr lang="it-IT" altLang="en-US" sz="2700">
              <a:latin typeface="Arial" panose="020B0604020202020204" pitchFamily="34" charset="0"/>
              <a:cs typeface="Arial" panose="020B0604020202020204" pitchFamily="34" charset="0"/>
            </a:endParaRPr>
          </a:p>
          <a:p>
            <a:pPr eaLnBrk="1" hangingPunct="1">
              <a:spcBef>
                <a:spcPct val="50000"/>
              </a:spcBef>
              <a:buFontTx/>
              <a:buChar char="-"/>
            </a:pPr>
            <a:r>
              <a:rPr lang="it-IT" altLang="en-US" sz="2700">
                <a:latin typeface="Arial" panose="020B0604020202020204" pitchFamily="34" charset="0"/>
                <a:cs typeface="Arial" panose="020B0604020202020204" pitchFamily="34" charset="0"/>
              </a:rPr>
              <a:t> </a:t>
            </a:r>
            <a:r>
              <a:rPr lang="it-IT" altLang="en-US" sz="2700" b="1">
                <a:latin typeface="Arial" panose="020B0604020202020204" pitchFamily="34" charset="0"/>
                <a:cs typeface="Arial" panose="020B0604020202020204" pitchFamily="34" charset="0"/>
              </a:rPr>
              <a:t>Applicazione di vincoli spaziali</a:t>
            </a:r>
          </a:p>
          <a:p>
            <a:pPr eaLnBrk="1" hangingPunct="1">
              <a:spcBef>
                <a:spcPct val="50000"/>
              </a:spcBef>
              <a:buFontTx/>
              <a:buNone/>
            </a:pPr>
            <a:r>
              <a:rPr lang="it-IT" altLang="en-US" sz="2700">
                <a:latin typeface="Arial" panose="020B0604020202020204" pitchFamily="34" charset="0"/>
                <a:cs typeface="Arial" panose="020B0604020202020204" pitchFamily="34" charset="0"/>
              </a:rPr>
              <a:t>Probabilità condizionale di osservare una certa caratteristica strutturale (ad es. una distanza tra C</a:t>
            </a:r>
            <a:r>
              <a:rPr lang="it-IT" altLang="en-US" sz="2800" baseline="-25000">
                <a:latin typeface="Arial" panose="020B0604020202020204" pitchFamily="34" charset="0"/>
                <a:cs typeface="Arial" panose="020B0604020202020204" pitchFamily="34" charset="0"/>
              </a:rPr>
              <a:t>alpha</a:t>
            </a:r>
            <a:r>
              <a:rPr lang="it-IT" altLang="en-US" sz="2700">
                <a:latin typeface="Arial" panose="020B0604020202020204" pitchFamily="34" charset="0"/>
                <a:cs typeface="Arial" panose="020B0604020202020204" pitchFamily="34" charset="0"/>
              </a:rPr>
              <a:t>) nel modello vista l’osservazione nello stampo</a:t>
            </a:r>
          </a:p>
        </p:txBody>
      </p:sp>
      <p:pic>
        <p:nvPicPr>
          <p:cNvPr id="102404" name="Picture 2" descr="FigCap11_Fig_19">
            <a:extLst>
              <a:ext uri="{FF2B5EF4-FFF2-40B4-BE49-F238E27FC236}">
                <a16:creationId xmlns:a16="http://schemas.microsoft.com/office/drawing/2014/main" id="{DA900E83-2A5F-3E4E-BDFA-CCBDA0E00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613" y="2060575"/>
            <a:ext cx="3082925" cy="2636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5" name="Rettangolo 1">
            <a:extLst>
              <a:ext uri="{FF2B5EF4-FFF2-40B4-BE49-F238E27FC236}">
                <a16:creationId xmlns:a16="http://schemas.microsoft.com/office/drawing/2014/main" id="{64795CC2-FFE5-224C-8C7A-75E64CBC52A3}"/>
              </a:ext>
            </a:extLst>
          </p:cNvPr>
          <p:cNvSpPr>
            <a:spLocks noChangeArrowheads="1"/>
          </p:cNvSpPr>
          <p:nvPr/>
        </p:nvSpPr>
        <p:spPr bwMode="auto">
          <a:xfrm>
            <a:off x="6672263" y="4108450"/>
            <a:ext cx="11731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a:latin typeface="Arial" panose="020B0604020202020204" pitchFamily="34" charset="0"/>
                <a:cs typeface="Arial" panose="020B0604020202020204" pitchFamily="34" charset="0"/>
              </a:rPr>
              <a:t>variabilità</a:t>
            </a:r>
            <a:endParaRPr lang="it-IT" altLang="en-US" sz="1800">
              <a:cs typeface="Arial" panose="020B0604020202020204" pitchFamily="34" charset="0"/>
            </a:endParaRPr>
          </a:p>
        </p:txBody>
      </p:sp>
      <p:sp>
        <p:nvSpPr>
          <p:cNvPr id="102406" name="Rettangolo 25">
            <a:extLst>
              <a:ext uri="{FF2B5EF4-FFF2-40B4-BE49-F238E27FC236}">
                <a16:creationId xmlns:a16="http://schemas.microsoft.com/office/drawing/2014/main" id="{1EDF189D-0160-7745-AC81-110D83F37577}"/>
              </a:ext>
            </a:extLst>
          </p:cNvPr>
          <p:cNvSpPr>
            <a:spLocks noChangeArrowheads="1"/>
          </p:cNvSpPr>
          <p:nvPr/>
        </p:nvSpPr>
        <p:spPr bwMode="auto">
          <a:xfrm>
            <a:off x="6672263" y="2767013"/>
            <a:ext cx="6715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a:latin typeface="Arial" panose="020B0604020202020204" pitchFamily="34" charset="0"/>
                <a:cs typeface="Arial" panose="020B0604020202020204" pitchFamily="34" charset="0"/>
              </a:rPr>
              <a:t>SCR</a:t>
            </a:r>
            <a:endParaRPr lang="it-IT" altLang="en-US" sz="1800">
              <a:cs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ttangolo 55">
            <a:extLst>
              <a:ext uri="{FF2B5EF4-FFF2-40B4-BE49-F238E27FC236}">
                <a16:creationId xmlns:a16="http://schemas.microsoft.com/office/drawing/2014/main" id="{BCD0AB32-462E-084D-929B-5643442F8C6B}"/>
              </a:ext>
            </a:extLst>
          </p:cNvPr>
          <p:cNvSpPr>
            <a:spLocks noChangeArrowheads="1"/>
          </p:cNvSpPr>
          <p:nvPr/>
        </p:nvSpPr>
        <p:spPr bwMode="auto">
          <a:xfrm>
            <a:off x="3340100" y="806450"/>
            <a:ext cx="5610225" cy="6051550"/>
          </a:xfrm>
          <a:prstGeom prst="rect">
            <a:avLst/>
          </a:prstGeom>
          <a:solidFill>
            <a:srgbClr val="7F7F7F"/>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5" name="Rettangolo 34">
            <a:extLst>
              <a:ext uri="{FF2B5EF4-FFF2-40B4-BE49-F238E27FC236}">
                <a16:creationId xmlns:a16="http://schemas.microsoft.com/office/drawing/2014/main" id="{7F220525-8C90-ED41-88F1-EABD122D8669}"/>
              </a:ext>
            </a:extLst>
          </p:cNvPr>
          <p:cNvSpPr>
            <a:spLocks noChangeArrowheads="1"/>
          </p:cNvSpPr>
          <p:nvPr/>
        </p:nvSpPr>
        <p:spPr bwMode="auto">
          <a:xfrm>
            <a:off x="6977063" y="2720975"/>
            <a:ext cx="1873250" cy="3279775"/>
          </a:xfrm>
          <a:prstGeom prst="rect">
            <a:avLst/>
          </a:prstGeom>
          <a:solidFill>
            <a:srgbClr val="558ED5"/>
          </a:solidFill>
          <a:ln w="38100">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grpSp>
        <p:nvGrpSpPr>
          <p:cNvPr id="104452" name="Group 3">
            <a:extLst>
              <a:ext uri="{FF2B5EF4-FFF2-40B4-BE49-F238E27FC236}">
                <a16:creationId xmlns:a16="http://schemas.microsoft.com/office/drawing/2014/main" id="{1A284E8C-7D7E-B542-BFD3-D2A27D4001EA}"/>
              </a:ext>
            </a:extLst>
          </p:cNvPr>
          <p:cNvGrpSpPr>
            <a:grpSpLocks/>
          </p:cNvGrpSpPr>
          <p:nvPr/>
        </p:nvGrpSpPr>
        <p:grpSpPr bwMode="auto">
          <a:xfrm>
            <a:off x="4649788" y="3211513"/>
            <a:ext cx="1133475" cy="473075"/>
            <a:chOff x="3064" y="2023"/>
            <a:chExt cx="714" cy="298"/>
          </a:xfrm>
        </p:grpSpPr>
        <p:sp>
          <p:nvSpPr>
            <p:cNvPr id="104459" name="Freeform 4">
              <a:extLst>
                <a:ext uri="{FF2B5EF4-FFF2-40B4-BE49-F238E27FC236}">
                  <a16:creationId xmlns:a16="http://schemas.microsoft.com/office/drawing/2014/main" id="{C870EFDB-2EB1-FD46-8822-B7B4E5F60FD2}"/>
                </a:ext>
              </a:extLst>
            </p:cNvPr>
            <p:cNvSpPr>
              <a:spLocks/>
            </p:cNvSpPr>
            <p:nvPr/>
          </p:nvSpPr>
          <p:spPr bwMode="auto">
            <a:xfrm>
              <a:off x="3064" y="2023"/>
              <a:ext cx="663" cy="275"/>
            </a:xfrm>
            <a:custGeom>
              <a:avLst/>
              <a:gdLst>
                <a:gd name="T0" fmla="*/ 1 w 1325"/>
                <a:gd name="T1" fmla="*/ 0 h 549"/>
                <a:gd name="T2" fmla="*/ 0 w 1325"/>
                <a:gd name="T3" fmla="*/ 0 h 549"/>
                <a:gd name="T4" fmla="*/ 0 w 1325"/>
                <a:gd name="T5" fmla="*/ 1 h 549"/>
                <a:gd name="T6" fmla="*/ 0 w 1325"/>
                <a:gd name="T7" fmla="*/ 1 h 549"/>
                <a:gd name="T8" fmla="*/ 1 w 1325"/>
                <a:gd name="T9" fmla="*/ 1 h 549"/>
                <a:gd name="T10" fmla="*/ 2 w 1325"/>
                <a:gd name="T11" fmla="*/ 1 h 549"/>
                <a:gd name="T12" fmla="*/ 2 w 1325"/>
                <a:gd name="T13" fmla="*/ 1 h 549"/>
                <a:gd name="T14" fmla="*/ 1 w 1325"/>
                <a:gd name="T15" fmla="*/ 1 h 549"/>
                <a:gd name="T16" fmla="*/ 1 w 1325"/>
                <a:gd name="T17" fmla="*/ 1 h 549"/>
                <a:gd name="T18" fmla="*/ 1 w 1325"/>
                <a:gd name="T19" fmla="*/ 1 h 549"/>
                <a:gd name="T20" fmla="*/ 1 w 1325"/>
                <a:gd name="T21" fmla="*/ 0 h 5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25"/>
                <a:gd name="T34" fmla="*/ 0 h 549"/>
                <a:gd name="T35" fmla="*/ 1325 w 1325"/>
                <a:gd name="T36" fmla="*/ 549 h 5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25" h="549">
                  <a:moveTo>
                    <a:pt x="14" y="0"/>
                  </a:moveTo>
                  <a:lnTo>
                    <a:pt x="0" y="0"/>
                  </a:lnTo>
                  <a:lnTo>
                    <a:pt x="0" y="542"/>
                  </a:lnTo>
                  <a:lnTo>
                    <a:pt x="0" y="549"/>
                  </a:lnTo>
                  <a:lnTo>
                    <a:pt x="7" y="549"/>
                  </a:lnTo>
                  <a:lnTo>
                    <a:pt x="1325" y="549"/>
                  </a:lnTo>
                  <a:lnTo>
                    <a:pt x="1325" y="535"/>
                  </a:lnTo>
                  <a:lnTo>
                    <a:pt x="7" y="535"/>
                  </a:lnTo>
                  <a:lnTo>
                    <a:pt x="7" y="542"/>
                  </a:lnTo>
                  <a:lnTo>
                    <a:pt x="14" y="542"/>
                  </a:lnTo>
                  <a:lnTo>
                    <a:pt x="1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460" name="Freeform 5">
              <a:extLst>
                <a:ext uri="{FF2B5EF4-FFF2-40B4-BE49-F238E27FC236}">
                  <a16:creationId xmlns:a16="http://schemas.microsoft.com/office/drawing/2014/main" id="{F75F4129-52EE-BF4D-BB7B-6C8A532DBB15}"/>
                </a:ext>
              </a:extLst>
            </p:cNvPr>
            <p:cNvSpPr>
              <a:spLocks/>
            </p:cNvSpPr>
            <p:nvPr/>
          </p:nvSpPr>
          <p:spPr bwMode="auto">
            <a:xfrm>
              <a:off x="3726" y="2268"/>
              <a:ext cx="52" cy="53"/>
            </a:xfrm>
            <a:custGeom>
              <a:avLst/>
              <a:gdLst>
                <a:gd name="T0" fmla="*/ 0 w 106"/>
                <a:gd name="T1" fmla="*/ 1 h 106"/>
                <a:gd name="T2" fmla="*/ 0 w 106"/>
                <a:gd name="T3" fmla="*/ 1 h 106"/>
                <a:gd name="T4" fmla="*/ 0 w 106"/>
                <a:gd name="T5" fmla="*/ 0 h 106"/>
                <a:gd name="T6" fmla="*/ 0 w 106"/>
                <a:gd name="T7" fmla="*/ 1 h 106"/>
                <a:gd name="T8" fmla="*/ 0 60000 65536"/>
                <a:gd name="T9" fmla="*/ 0 60000 65536"/>
                <a:gd name="T10" fmla="*/ 0 60000 65536"/>
                <a:gd name="T11" fmla="*/ 0 60000 65536"/>
                <a:gd name="T12" fmla="*/ 0 w 106"/>
                <a:gd name="T13" fmla="*/ 0 h 106"/>
                <a:gd name="T14" fmla="*/ 106 w 106"/>
                <a:gd name="T15" fmla="*/ 106 h 106"/>
              </a:gdLst>
              <a:ahLst/>
              <a:cxnLst>
                <a:cxn ang="T8">
                  <a:pos x="T0" y="T1"/>
                </a:cxn>
                <a:cxn ang="T9">
                  <a:pos x="T2" y="T3"/>
                </a:cxn>
                <a:cxn ang="T10">
                  <a:pos x="T4" y="T5"/>
                </a:cxn>
                <a:cxn ang="T11">
                  <a:pos x="T6" y="T7"/>
                </a:cxn>
              </a:cxnLst>
              <a:rect l="T12" t="T13" r="T14" b="T15"/>
              <a:pathLst>
                <a:path w="106" h="106">
                  <a:moveTo>
                    <a:pt x="0" y="106"/>
                  </a:moveTo>
                  <a:lnTo>
                    <a:pt x="106" y="52"/>
                  </a:lnTo>
                  <a:lnTo>
                    <a:pt x="0" y="0"/>
                  </a:lnTo>
                  <a:lnTo>
                    <a:pt x="0" y="1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24580" name="Group 6">
            <a:extLst>
              <a:ext uri="{FF2B5EF4-FFF2-40B4-BE49-F238E27FC236}">
                <a16:creationId xmlns:a16="http://schemas.microsoft.com/office/drawing/2014/main" id="{F720E4ED-B4B2-734F-A5AE-2EE7A6FDF81A}"/>
              </a:ext>
            </a:extLst>
          </p:cNvPr>
          <p:cNvGrpSpPr>
            <a:grpSpLocks/>
          </p:cNvGrpSpPr>
          <p:nvPr/>
        </p:nvGrpSpPr>
        <p:grpSpPr bwMode="auto">
          <a:xfrm>
            <a:off x="7171645" y="2905767"/>
            <a:ext cx="1484313" cy="2819400"/>
            <a:chOff x="4560" y="1824"/>
            <a:chExt cx="935" cy="1776"/>
          </a:xfrm>
          <a:solidFill>
            <a:schemeClr val="bg1"/>
          </a:solidFill>
        </p:grpSpPr>
        <p:sp>
          <p:nvSpPr>
            <p:cNvPr id="24585" name="Rectangle 7">
              <a:extLst>
                <a:ext uri="{FF2B5EF4-FFF2-40B4-BE49-F238E27FC236}">
                  <a16:creationId xmlns:a16="http://schemas.microsoft.com/office/drawing/2014/main" id="{F9645711-2DEC-1042-B0E1-FB1C9F97B028}"/>
                </a:ext>
              </a:extLst>
            </p:cNvPr>
            <p:cNvSpPr>
              <a:spLocks noChangeArrowheads="1"/>
            </p:cNvSpPr>
            <p:nvPr/>
          </p:nvSpPr>
          <p:spPr bwMode="auto">
            <a:xfrm>
              <a:off x="4560" y="1824"/>
              <a:ext cx="935" cy="254"/>
            </a:xfrm>
            <a:prstGeom prst="rect">
              <a:avLst/>
            </a:prstGeom>
            <a:grpFill/>
            <a:ln w="11113">
              <a:solidFill>
                <a:srgbClr val="000000"/>
              </a:solidFill>
              <a:miter lim="800000"/>
              <a:headEnd/>
              <a:tailEnd/>
            </a:ln>
            <a:extLst/>
          </p:spPr>
          <p:txBody>
            <a:bodyPr/>
            <a:lstStyle/>
            <a:p>
              <a:pPr eaLnBrk="1" fontAlgn="auto" hangingPunct="1">
                <a:spcBef>
                  <a:spcPts val="0"/>
                </a:spcBef>
                <a:spcAft>
                  <a:spcPts val="0"/>
                </a:spcAft>
                <a:defRPr/>
              </a:pPr>
              <a:endParaRPr lang="it-IT">
                <a:latin typeface="Calibri" charset="0"/>
                <a:ea typeface="+mn-ea"/>
              </a:endParaRPr>
            </a:p>
          </p:txBody>
        </p:sp>
        <p:sp>
          <p:nvSpPr>
            <p:cNvPr id="24586" name="Rectangle 8">
              <a:extLst>
                <a:ext uri="{FF2B5EF4-FFF2-40B4-BE49-F238E27FC236}">
                  <a16:creationId xmlns:a16="http://schemas.microsoft.com/office/drawing/2014/main" id="{6D16EF9D-E849-914D-91F6-395E305E5C1B}"/>
                </a:ext>
              </a:extLst>
            </p:cNvPr>
            <p:cNvSpPr>
              <a:spLocks noChangeArrowheads="1"/>
            </p:cNvSpPr>
            <p:nvPr/>
          </p:nvSpPr>
          <p:spPr bwMode="auto">
            <a:xfrm>
              <a:off x="4600" y="1895"/>
              <a:ext cx="864" cy="115"/>
            </a:xfrm>
            <a:prstGeom prst="rect">
              <a:avLst/>
            </a:prstGeom>
            <a:grpFill/>
            <a:ln>
              <a:noFill/>
            </a:ln>
            <a:extLst/>
          </p:spPr>
          <p:txBody>
            <a:bodyPr lIns="0" tIns="0" rIns="0" bIns="0">
              <a:spAutoFit/>
            </a:bodyPr>
            <a:lstStyle/>
            <a:p>
              <a:pPr algn="ctr" fontAlgn="auto">
                <a:spcBef>
                  <a:spcPts val="0"/>
                </a:spcBef>
                <a:spcAft>
                  <a:spcPts val="0"/>
                </a:spcAft>
                <a:defRPr/>
              </a:pPr>
              <a:r>
                <a:rPr lang="de-DE" sz="1200">
                  <a:solidFill>
                    <a:srgbClr val="000000"/>
                  </a:solidFill>
                  <a:latin typeface="Times New Roman" charset="0"/>
                  <a:ea typeface="+mn-ea"/>
                </a:rPr>
                <a:t>Raw model</a:t>
              </a:r>
              <a:endParaRPr lang="de-DE" sz="2400">
                <a:latin typeface="Times New Roman" charset="0"/>
                <a:ea typeface="+mn-ea"/>
              </a:endParaRPr>
            </a:p>
          </p:txBody>
        </p:sp>
        <p:sp>
          <p:nvSpPr>
            <p:cNvPr id="24587" name="Rectangle 9">
              <a:extLst>
                <a:ext uri="{FF2B5EF4-FFF2-40B4-BE49-F238E27FC236}">
                  <a16:creationId xmlns:a16="http://schemas.microsoft.com/office/drawing/2014/main" id="{F0F2A88C-54AC-5C4E-8777-A09A684DB15D}"/>
                </a:ext>
              </a:extLst>
            </p:cNvPr>
            <p:cNvSpPr>
              <a:spLocks noChangeArrowheads="1"/>
            </p:cNvSpPr>
            <p:nvPr/>
          </p:nvSpPr>
          <p:spPr bwMode="auto">
            <a:xfrm>
              <a:off x="4560" y="2330"/>
              <a:ext cx="935" cy="255"/>
            </a:xfrm>
            <a:prstGeom prst="rect">
              <a:avLst/>
            </a:prstGeom>
            <a:grpFill/>
            <a:ln w="11113">
              <a:solidFill>
                <a:srgbClr val="000000"/>
              </a:solidFill>
              <a:miter lim="800000"/>
              <a:headEnd/>
              <a:tailEnd/>
            </a:ln>
            <a:extLst/>
          </p:spPr>
          <p:txBody>
            <a:bodyPr/>
            <a:lstStyle/>
            <a:p>
              <a:pPr eaLnBrk="1" fontAlgn="auto" hangingPunct="1">
                <a:spcBef>
                  <a:spcPts val="0"/>
                </a:spcBef>
                <a:spcAft>
                  <a:spcPts val="0"/>
                </a:spcAft>
                <a:defRPr/>
              </a:pPr>
              <a:endParaRPr lang="it-IT">
                <a:latin typeface="Calibri" charset="0"/>
                <a:ea typeface="+mn-ea"/>
              </a:endParaRPr>
            </a:p>
          </p:txBody>
        </p:sp>
        <p:sp>
          <p:nvSpPr>
            <p:cNvPr id="24588" name="Rectangle 10">
              <a:extLst>
                <a:ext uri="{FF2B5EF4-FFF2-40B4-BE49-F238E27FC236}">
                  <a16:creationId xmlns:a16="http://schemas.microsoft.com/office/drawing/2014/main" id="{B03B2E6F-2321-294D-B4AD-C35222663C5D}"/>
                </a:ext>
              </a:extLst>
            </p:cNvPr>
            <p:cNvSpPr>
              <a:spLocks noChangeArrowheads="1"/>
            </p:cNvSpPr>
            <p:nvPr/>
          </p:nvSpPr>
          <p:spPr bwMode="auto">
            <a:xfrm>
              <a:off x="4576" y="2403"/>
              <a:ext cx="912" cy="115"/>
            </a:xfrm>
            <a:prstGeom prst="rect">
              <a:avLst/>
            </a:prstGeom>
            <a:grpFill/>
            <a:ln>
              <a:noFill/>
            </a:ln>
            <a:extLst/>
          </p:spPr>
          <p:txBody>
            <a:bodyPr lIns="0" tIns="0" rIns="0" bIns="0">
              <a:spAutoFit/>
            </a:bodyPr>
            <a:lstStyle/>
            <a:p>
              <a:pPr algn="ctr" fontAlgn="auto">
                <a:spcBef>
                  <a:spcPts val="0"/>
                </a:spcBef>
                <a:spcAft>
                  <a:spcPts val="0"/>
                </a:spcAft>
                <a:defRPr/>
              </a:pPr>
              <a:r>
                <a:rPr lang="de-DE" sz="1200">
                  <a:solidFill>
                    <a:srgbClr val="000000"/>
                  </a:solidFill>
                  <a:latin typeface="Times New Roman" charset="0"/>
                  <a:ea typeface="+mn-ea"/>
                </a:rPr>
                <a:t>Loop modeling</a:t>
              </a:r>
              <a:endParaRPr lang="de-DE" sz="2400">
                <a:latin typeface="Times New Roman" charset="0"/>
                <a:ea typeface="+mn-ea"/>
              </a:endParaRPr>
            </a:p>
          </p:txBody>
        </p:sp>
        <p:sp>
          <p:nvSpPr>
            <p:cNvPr id="24589" name="Rectangle 11">
              <a:extLst>
                <a:ext uri="{FF2B5EF4-FFF2-40B4-BE49-F238E27FC236}">
                  <a16:creationId xmlns:a16="http://schemas.microsoft.com/office/drawing/2014/main" id="{ED40F140-7934-F444-9FDB-8113BC05E0C1}"/>
                </a:ext>
              </a:extLst>
            </p:cNvPr>
            <p:cNvSpPr>
              <a:spLocks noChangeArrowheads="1"/>
            </p:cNvSpPr>
            <p:nvPr/>
          </p:nvSpPr>
          <p:spPr bwMode="auto">
            <a:xfrm>
              <a:off x="4560" y="2838"/>
              <a:ext cx="935" cy="338"/>
            </a:xfrm>
            <a:prstGeom prst="rect">
              <a:avLst/>
            </a:prstGeom>
            <a:grpFill/>
            <a:ln w="11113">
              <a:solidFill>
                <a:srgbClr val="000000"/>
              </a:solidFill>
              <a:miter lim="800000"/>
              <a:headEnd/>
              <a:tailEnd/>
            </a:ln>
            <a:extLst/>
          </p:spPr>
          <p:txBody>
            <a:bodyPr/>
            <a:lstStyle/>
            <a:p>
              <a:pPr eaLnBrk="1" fontAlgn="auto" hangingPunct="1">
                <a:spcBef>
                  <a:spcPts val="0"/>
                </a:spcBef>
                <a:spcAft>
                  <a:spcPts val="0"/>
                </a:spcAft>
                <a:defRPr/>
              </a:pPr>
              <a:endParaRPr lang="it-IT">
                <a:latin typeface="Calibri" charset="0"/>
                <a:ea typeface="+mn-ea"/>
              </a:endParaRPr>
            </a:p>
          </p:txBody>
        </p:sp>
        <p:sp>
          <p:nvSpPr>
            <p:cNvPr id="24590" name="Rectangle 12">
              <a:extLst>
                <a:ext uri="{FF2B5EF4-FFF2-40B4-BE49-F238E27FC236}">
                  <a16:creationId xmlns:a16="http://schemas.microsoft.com/office/drawing/2014/main" id="{B61A9D25-7BE5-1E46-8247-E62B8CED0A3C}"/>
                </a:ext>
              </a:extLst>
            </p:cNvPr>
            <p:cNvSpPr>
              <a:spLocks noChangeArrowheads="1"/>
            </p:cNvSpPr>
            <p:nvPr/>
          </p:nvSpPr>
          <p:spPr bwMode="auto">
            <a:xfrm>
              <a:off x="4608" y="2844"/>
              <a:ext cx="850" cy="575"/>
            </a:xfrm>
            <a:prstGeom prst="rect">
              <a:avLst/>
            </a:prstGeom>
            <a:noFill/>
            <a:ln>
              <a:noFill/>
            </a:ln>
            <a:extLst/>
          </p:spPr>
          <p:txBody>
            <a:bodyPr lIns="0" tIns="0" rIns="0" bIns="0">
              <a:spAutoFit/>
            </a:bodyPr>
            <a:lstStyle/>
            <a:p>
              <a:pPr algn="ctr" fontAlgn="auto">
                <a:spcBef>
                  <a:spcPts val="0"/>
                </a:spcBef>
                <a:spcAft>
                  <a:spcPts val="0"/>
                </a:spcAft>
                <a:defRPr/>
              </a:pPr>
              <a:r>
                <a:rPr lang="de-DE" sz="1200" dirty="0">
                  <a:solidFill>
                    <a:srgbClr val="000000"/>
                  </a:solidFill>
                  <a:latin typeface="Times New Roman" charset="0"/>
                  <a:ea typeface="+mn-ea"/>
                </a:rPr>
                <a:t>Side </a:t>
              </a:r>
              <a:r>
                <a:rPr lang="de-DE" sz="1200" dirty="0" err="1">
                  <a:solidFill>
                    <a:srgbClr val="000000"/>
                  </a:solidFill>
                  <a:latin typeface="Times New Roman" charset="0"/>
                  <a:ea typeface="+mn-ea"/>
                </a:rPr>
                <a:t>chain</a:t>
              </a:r>
              <a:r>
                <a:rPr lang="de-DE" sz="1200" dirty="0">
                  <a:solidFill>
                    <a:srgbClr val="000000"/>
                  </a:solidFill>
                  <a:latin typeface="Times New Roman" charset="0"/>
                  <a:ea typeface="+mn-ea"/>
                </a:rPr>
                <a:t> </a:t>
              </a:r>
              <a:r>
                <a:rPr lang="de-DE" sz="1200" dirty="0" err="1">
                  <a:solidFill>
                    <a:srgbClr val="000000"/>
                  </a:solidFill>
                  <a:latin typeface="Times New Roman" charset="0"/>
                  <a:ea typeface="+mn-ea"/>
                </a:rPr>
                <a:t>placement</a:t>
              </a:r>
              <a:endParaRPr lang="de-DE" sz="2400" dirty="0">
                <a:latin typeface="Times New Roman" charset="0"/>
                <a:ea typeface="+mn-ea"/>
              </a:endParaRPr>
            </a:p>
            <a:p>
              <a:pPr algn="ctr" fontAlgn="auto">
                <a:spcBef>
                  <a:spcPts val="0"/>
                </a:spcBef>
                <a:spcAft>
                  <a:spcPts val="0"/>
                </a:spcAft>
                <a:defRPr/>
              </a:pPr>
              <a:endParaRPr lang="de-DE" sz="2400" dirty="0">
                <a:latin typeface="Times New Roman" charset="0"/>
                <a:ea typeface="+mn-ea"/>
              </a:endParaRPr>
            </a:p>
            <a:p>
              <a:pPr algn="ctr" fontAlgn="auto">
                <a:spcBef>
                  <a:spcPts val="0"/>
                </a:spcBef>
                <a:spcAft>
                  <a:spcPts val="0"/>
                </a:spcAft>
                <a:defRPr/>
              </a:pPr>
              <a:endParaRPr lang="de-DE" sz="2400" dirty="0">
                <a:latin typeface="Times New Roman" charset="0"/>
                <a:ea typeface="+mn-ea"/>
              </a:endParaRPr>
            </a:p>
          </p:txBody>
        </p:sp>
        <p:grpSp>
          <p:nvGrpSpPr>
            <p:cNvPr id="24591" name="Group 13">
              <a:extLst>
                <a:ext uri="{FF2B5EF4-FFF2-40B4-BE49-F238E27FC236}">
                  <a16:creationId xmlns:a16="http://schemas.microsoft.com/office/drawing/2014/main" id="{A8AC967B-F98A-FF42-917E-9DD64F34980E}"/>
                </a:ext>
              </a:extLst>
            </p:cNvPr>
            <p:cNvGrpSpPr>
              <a:grpSpLocks/>
            </p:cNvGrpSpPr>
            <p:nvPr/>
          </p:nvGrpSpPr>
          <p:grpSpPr bwMode="auto">
            <a:xfrm>
              <a:off x="4992" y="2082"/>
              <a:ext cx="71" cy="246"/>
              <a:chOff x="4102" y="2402"/>
              <a:chExt cx="53" cy="202"/>
            </a:xfrm>
            <a:grpFill/>
          </p:grpSpPr>
          <p:sp>
            <p:nvSpPr>
              <p:cNvPr id="24600" name="Rectangle 14">
                <a:extLst>
                  <a:ext uri="{FF2B5EF4-FFF2-40B4-BE49-F238E27FC236}">
                    <a16:creationId xmlns:a16="http://schemas.microsoft.com/office/drawing/2014/main" id="{ADBCBFDC-7AF9-5D41-B7DE-238D6E9B4916}"/>
                  </a:ext>
                </a:extLst>
              </p:cNvPr>
              <p:cNvSpPr>
                <a:spLocks noChangeArrowheads="1"/>
              </p:cNvSpPr>
              <p:nvPr/>
            </p:nvSpPr>
            <p:spPr bwMode="auto">
              <a:xfrm>
                <a:off x="4125" y="2402"/>
                <a:ext cx="7" cy="150"/>
              </a:xfrm>
              <a:prstGeom prst="rect">
                <a:avLst/>
              </a:prstGeom>
              <a:grpFill/>
              <a:ln>
                <a:noFill/>
              </a:ln>
              <a:extLst/>
            </p:spPr>
            <p:txBody>
              <a:bodyPr/>
              <a:lstStyle/>
              <a:p>
                <a:pPr eaLnBrk="1" fontAlgn="auto" hangingPunct="1">
                  <a:spcBef>
                    <a:spcPts val="0"/>
                  </a:spcBef>
                  <a:spcAft>
                    <a:spcPts val="0"/>
                  </a:spcAft>
                  <a:defRPr/>
                </a:pPr>
                <a:endParaRPr lang="it-IT">
                  <a:latin typeface="Calibri" charset="0"/>
                  <a:ea typeface="+mn-ea"/>
                </a:endParaRPr>
              </a:p>
            </p:txBody>
          </p:sp>
          <p:sp>
            <p:nvSpPr>
              <p:cNvPr id="24601" name="Freeform 15">
                <a:extLst>
                  <a:ext uri="{FF2B5EF4-FFF2-40B4-BE49-F238E27FC236}">
                    <a16:creationId xmlns:a16="http://schemas.microsoft.com/office/drawing/2014/main" id="{A0C84F67-4787-CA45-91F9-1E8BF212197B}"/>
                  </a:ext>
                </a:extLst>
              </p:cNvPr>
              <p:cNvSpPr>
                <a:spLocks/>
              </p:cNvSpPr>
              <p:nvPr/>
            </p:nvSpPr>
            <p:spPr bwMode="auto">
              <a:xfrm>
                <a:off x="4102" y="2551"/>
                <a:ext cx="53" cy="53"/>
              </a:xfrm>
              <a:custGeom>
                <a:avLst/>
                <a:gdLst>
                  <a:gd name="T0" fmla="*/ 0 w 105"/>
                  <a:gd name="T1" fmla="*/ 0 h 105"/>
                  <a:gd name="T2" fmla="*/ 4 w 105"/>
                  <a:gd name="T3" fmla="*/ 7 h 105"/>
                  <a:gd name="T4" fmla="*/ 7 w 105"/>
                  <a:gd name="T5" fmla="*/ 0 h 105"/>
                  <a:gd name="T6" fmla="*/ 0 w 105"/>
                  <a:gd name="T7" fmla="*/ 0 h 105"/>
                  <a:gd name="T8" fmla="*/ 0 60000 65536"/>
                  <a:gd name="T9" fmla="*/ 0 60000 65536"/>
                  <a:gd name="T10" fmla="*/ 0 60000 65536"/>
                  <a:gd name="T11" fmla="*/ 0 60000 65536"/>
                  <a:gd name="T12" fmla="*/ 0 w 105"/>
                  <a:gd name="T13" fmla="*/ 0 h 105"/>
                  <a:gd name="T14" fmla="*/ 105 w 105"/>
                  <a:gd name="T15" fmla="*/ 105 h 105"/>
                </a:gdLst>
                <a:ahLst/>
                <a:cxnLst>
                  <a:cxn ang="T8">
                    <a:pos x="T0" y="T1"/>
                  </a:cxn>
                  <a:cxn ang="T9">
                    <a:pos x="T2" y="T3"/>
                  </a:cxn>
                  <a:cxn ang="T10">
                    <a:pos x="T4" y="T5"/>
                  </a:cxn>
                  <a:cxn ang="T11">
                    <a:pos x="T6" y="T7"/>
                  </a:cxn>
                </a:cxnLst>
                <a:rect l="T12" t="T13" r="T14" b="T15"/>
                <a:pathLst>
                  <a:path w="105" h="105">
                    <a:moveTo>
                      <a:pt x="0" y="0"/>
                    </a:moveTo>
                    <a:lnTo>
                      <a:pt x="52" y="105"/>
                    </a:lnTo>
                    <a:lnTo>
                      <a:pt x="105" y="0"/>
                    </a:lnTo>
                    <a:lnTo>
                      <a:pt x="0" y="0"/>
                    </a:lnTo>
                    <a:close/>
                  </a:path>
                </a:pathLst>
              </a:custGeom>
              <a:grpFill/>
              <a:ln>
                <a:noFill/>
              </a:ln>
              <a:extLst/>
            </p:spPr>
            <p:txBody>
              <a:bodyPr/>
              <a:lstStyle/>
              <a:p>
                <a:pPr eaLnBrk="1" fontAlgn="auto" hangingPunct="1">
                  <a:spcBef>
                    <a:spcPts val="0"/>
                  </a:spcBef>
                  <a:spcAft>
                    <a:spcPts val="0"/>
                  </a:spcAft>
                  <a:defRPr/>
                </a:pPr>
                <a:endParaRPr lang="it-IT">
                  <a:latin typeface="+mn-lt"/>
                  <a:ea typeface="+mn-ea"/>
                </a:endParaRPr>
              </a:p>
            </p:txBody>
          </p:sp>
        </p:grpSp>
        <p:grpSp>
          <p:nvGrpSpPr>
            <p:cNvPr id="24592" name="Group 16">
              <a:extLst>
                <a:ext uri="{FF2B5EF4-FFF2-40B4-BE49-F238E27FC236}">
                  <a16:creationId xmlns:a16="http://schemas.microsoft.com/office/drawing/2014/main" id="{998D5AC3-0EE2-E14D-A2F9-F9C12C308EB4}"/>
                </a:ext>
              </a:extLst>
            </p:cNvPr>
            <p:cNvGrpSpPr>
              <a:grpSpLocks/>
            </p:cNvGrpSpPr>
            <p:nvPr/>
          </p:nvGrpSpPr>
          <p:grpSpPr bwMode="auto">
            <a:xfrm>
              <a:off x="4992" y="2588"/>
              <a:ext cx="71" cy="246"/>
              <a:chOff x="4102" y="2818"/>
              <a:chExt cx="53" cy="202"/>
            </a:xfrm>
            <a:grpFill/>
          </p:grpSpPr>
          <p:sp>
            <p:nvSpPr>
              <p:cNvPr id="24598" name="Rectangle 17">
                <a:extLst>
                  <a:ext uri="{FF2B5EF4-FFF2-40B4-BE49-F238E27FC236}">
                    <a16:creationId xmlns:a16="http://schemas.microsoft.com/office/drawing/2014/main" id="{93EB7D30-B352-6D46-85C3-AE8A064C7F2C}"/>
                  </a:ext>
                </a:extLst>
              </p:cNvPr>
              <p:cNvSpPr>
                <a:spLocks noChangeArrowheads="1"/>
              </p:cNvSpPr>
              <p:nvPr/>
            </p:nvSpPr>
            <p:spPr bwMode="auto">
              <a:xfrm>
                <a:off x="4125" y="2818"/>
                <a:ext cx="7" cy="151"/>
              </a:xfrm>
              <a:prstGeom prst="rect">
                <a:avLst/>
              </a:prstGeom>
              <a:grpFill/>
              <a:ln>
                <a:noFill/>
              </a:ln>
              <a:extLst/>
            </p:spPr>
            <p:txBody>
              <a:bodyPr/>
              <a:lstStyle/>
              <a:p>
                <a:pPr eaLnBrk="1" fontAlgn="auto" hangingPunct="1">
                  <a:spcBef>
                    <a:spcPts val="0"/>
                  </a:spcBef>
                  <a:spcAft>
                    <a:spcPts val="0"/>
                  </a:spcAft>
                  <a:defRPr/>
                </a:pPr>
                <a:endParaRPr lang="it-IT">
                  <a:latin typeface="Calibri" charset="0"/>
                  <a:ea typeface="+mn-ea"/>
                </a:endParaRPr>
              </a:p>
            </p:txBody>
          </p:sp>
          <p:sp>
            <p:nvSpPr>
              <p:cNvPr id="24599" name="Freeform 18">
                <a:extLst>
                  <a:ext uri="{FF2B5EF4-FFF2-40B4-BE49-F238E27FC236}">
                    <a16:creationId xmlns:a16="http://schemas.microsoft.com/office/drawing/2014/main" id="{BB244770-46DD-7143-8187-2F88A084E34E}"/>
                  </a:ext>
                </a:extLst>
              </p:cNvPr>
              <p:cNvSpPr>
                <a:spLocks/>
              </p:cNvSpPr>
              <p:nvPr/>
            </p:nvSpPr>
            <p:spPr bwMode="auto">
              <a:xfrm>
                <a:off x="4102" y="2967"/>
                <a:ext cx="53" cy="53"/>
              </a:xfrm>
              <a:custGeom>
                <a:avLst/>
                <a:gdLst>
                  <a:gd name="T0" fmla="*/ 0 w 105"/>
                  <a:gd name="T1" fmla="*/ 0 h 105"/>
                  <a:gd name="T2" fmla="*/ 4 w 105"/>
                  <a:gd name="T3" fmla="*/ 7 h 105"/>
                  <a:gd name="T4" fmla="*/ 7 w 105"/>
                  <a:gd name="T5" fmla="*/ 0 h 105"/>
                  <a:gd name="T6" fmla="*/ 0 w 105"/>
                  <a:gd name="T7" fmla="*/ 0 h 105"/>
                  <a:gd name="T8" fmla="*/ 0 60000 65536"/>
                  <a:gd name="T9" fmla="*/ 0 60000 65536"/>
                  <a:gd name="T10" fmla="*/ 0 60000 65536"/>
                  <a:gd name="T11" fmla="*/ 0 60000 65536"/>
                  <a:gd name="T12" fmla="*/ 0 w 105"/>
                  <a:gd name="T13" fmla="*/ 0 h 105"/>
                  <a:gd name="T14" fmla="*/ 105 w 105"/>
                  <a:gd name="T15" fmla="*/ 105 h 105"/>
                </a:gdLst>
                <a:ahLst/>
                <a:cxnLst>
                  <a:cxn ang="T8">
                    <a:pos x="T0" y="T1"/>
                  </a:cxn>
                  <a:cxn ang="T9">
                    <a:pos x="T2" y="T3"/>
                  </a:cxn>
                  <a:cxn ang="T10">
                    <a:pos x="T4" y="T5"/>
                  </a:cxn>
                  <a:cxn ang="T11">
                    <a:pos x="T6" y="T7"/>
                  </a:cxn>
                </a:cxnLst>
                <a:rect l="T12" t="T13" r="T14" b="T15"/>
                <a:pathLst>
                  <a:path w="105" h="105">
                    <a:moveTo>
                      <a:pt x="0" y="0"/>
                    </a:moveTo>
                    <a:lnTo>
                      <a:pt x="52" y="105"/>
                    </a:lnTo>
                    <a:lnTo>
                      <a:pt x="105" y="0"/>
                    </a:lnTo>
                    <a:lnTo>
                      <a:pt x="0" y="0"/>
                    </a:lnTo>
                    <a:close/>
                  </a:path>
                </a:pathLst>
              </a:custGeom>
              <a:grpFill/>
              <a:ln>
                <a:noFill/>
              </a:ln>
              <a:extLst/>
            </p:spPr>
            <p:txBody>
              <a:bodyPr/>
              <a:lstStyle/>
              <a:p>
                <a:pPr eaLnBrk="1" fontAlgn="auto" hangingPunct="1">
                  <a:spcBef>
                    <a:spcPts val="0"/>
                  </a:spcBef>
                  <a:spcAft>
                    <a:spcPts val="0"/>
                  </a:spcAft>
                  <a:defRPr/>
                </a:pPr>
                <a:endParaRPr lang="it-IT">
                  <a:latin typeface="+mn-lt"/>
                  <a:ea typeface="+mn-ea"/>
                </a:endParaRPr>
              </a:p>
            </p:txBody>
          </p:sp>
        </p:grpSp>
        <p:sp>
          <p:nvSpPr>
            <p:cNvPr id="24593" name="Rectangle 19">
              <a:extLst>
                <a:ext uri="{FF2B5EF4-FFF2-40B4-BE49-F238E27FC236}">
                  <a16:creationId xmlns:a16="http://schemas.microsoft.com/office/drawing/2014/main" id="{66A6A26A-E9A3-634A-A727-22E0C3D3105F}"/>
                </a:ext>
              </a:extLst>
            </p:cNvPr>
            <p:cNvSpPr>
              <a:spLocks noChangeArrowheads="1"/>
            </p:cNvSpPr>
            <p:nvPr/>
          </p:nvSpPr>
          <p:spPr bwMode="auto">
            <a:xfrm>
              <a:off x="4560" y="3387"/>
              <a:ext cx="935" cy="213"/>
            </a:xfrm>
            <a:prstGeom prst="rect">
              <a:avLst/>
            </a:prstGeom>
            <a:grpFill/>
            <a:ln w="11113">
              <a:solidFill>
                <a:srgbClr val="000000"/>
              </a:solidFill>
              <a:miter lim="800000"/>
              <a:headEnd/>
              <a:tailEnd/>
            </a:ln>
            <a:extLst/>
          </p:spPr>
          <p:txBody>
            <a:bodyPr/>
            <a:lstStyle/>
            <a:p>
              <a:pPr eaLnBrk="1" fontAlgn="auto" hangingPunct="1">
                <a:spcBef>
                  <a:spcPts val="0"/>
                </a:spcBef>
                <a:spcAft>
                  <a:spcPts val="0"/>
                </a:spcAft>
                <a:defRPr/>
              </a:pPr>
              <a:endParaRPr lang="it-IT">
                <a:latin typeface="Calibri" charset="0"/>
                <a:ea typeface="+mn-ea"/>
              </a:endParaRPr>
            </a:p>
          </p:txBody>
        </p:sp>
        <p:sp>
          <p:nvSpPr>
            <p:cNvPr id="24594" name="Rectangle 20">
              <a:extLst>
                <a:ext uri="{FF2B5EF4-FFF2-40B4-BE49-F238E27FC236}">
                  <a16:creationId xmlns:a16="http://schemas.microsoft.com/office/drawing/2014/main" id="{27F693EA-2A20-074D-8451-C0D42B89F132}"/>
                </a:ext>
              </a:extLst>
            </p:cNvPr>
            <p:cNvSpPr>
              <a:spLocks noChangeArrowheads="1"/>
            </p:cNvSpPr>
            <p:nvPr/>
          </p:nvSpPr>
          <p:spPr bwMode="auto">
            <a:xfrm>
              <a:off x="4576" y="3439"/>
              <a:ext cx="864" cy="115"/>
            </a:xfrm>
            <a:prstGeom prst="rect">
              <a:avLst/>
            </a:prstGeom>
            <a:grpFill/>
            <a:ln>
              <a:noFill/>
            </a:ln>
            <a:extLst/>
          </p:spPr>
          <p:txBody>
            <a:bodyPr lIns="0" tIns="0" rIns="0" bIns="0">
              <a:spAutoFit/>
            </a:bodyPr>
            <a:lstStyle/>
            <a:p>
              <a:pPr algn="ctr" fontAlgn="auto">
                <a:spcBef>
                  <a:spcPts val="0"/>
                </a:spcBef>
                <a:spcAft>
                  <a:spcPts val="0"/>
                </a:spcAft>
                <a:defRPr/>
              </a:pPr>
              <a:r>
                <a:rPr lang="de-DE" sz="1200">
                  <a:solidFill>
                    <a:srgbClr val="000000"/>
                  </a:solidFill>
                  <a:latin typeface="Times New Roman" charset="0"/>
                  <a:ea typeface="+mn-ea"/>
                </a:rPr>
                <a:t>Refinement</a:t>
              </a:r>
              <a:endParaRPr lang="de-DE" sz="2400">
                <a:latin typeface="Times New Roman" charset="0"/>
                <a:ea typeface="+mn-ea"/>
              </a:endParaRPr>
            </a:p>
          </p:txBody>
        </p:sp>
        <p:grpSp>
          <p:nvGrpSpPr>
            <p:cNvPr id="24595" name="Group 21">
              <a:extLst>
                <a:ext uri="{FF2B5EF4-FFF2-40B4-BE49-F238E27FC236}">
                  <a16:creationId xmlns:a16="http://schemas.microsoft.com/office/drawing/2014/main" id="{CDB7681D-7529-9646-9690-30C3928CEB09}"/>
                </a:ext>
              </a:extLst>
            </p:cNvPr>
            <p:cNvGrpSpPr>
              <a:grpSpLocks/>
            </p:cNvGrpSpPr>
            <p:nvPr/>
          </p:nvGrpSpPr>
          <p:grpSpPr bwMode="auto">
            <a:xfrm>
              <a:off x="4992" y="3180"/>
              <a:ext cx="71" cy="203"/>
              <a:chOff x="4102" y="3304"/>
              <a:chExt cx="53" cy="167"/>
            </a:xfrm>
            <a:grpFill/>
          </p:grpSpPr>
          <p:sp>
            <p:nvSpPr>
              <p:cNvPr id="24596" name="Rectangle 22">
                <a:extLst>
                  <a:ext uri="{FF2B5EF4-FFF2-40B4-BE49-F238E27FC236}">
                    <a16:creationId xmlns:a16="http://schemas.microsoft.com/office/drawing/2014/main" id="{E052862C-1D78-9841-BAF2-05CA427B5B8B}"/>
                  </a:ext>
                </a:extLst>
              </p:cNvPr>
              <p:cNvSpPr>
                <a:spLocks noChangeArrowheads="1"/>
              </p:cNvSpPr>
              <p:nvPr/>
            </p:nvSpPr>
            <p:spPr bwMode="auto">
              <a:xfrm>
                <a:off x="4125" y="3304"/>
                <a:ext cx="7" cy="116"/>
              </a:xfrm>
              <a:prstGeom prst="rect">
                <a:avLst/>
              </a:prstGeom>
              <a:grpFill/>
              <a:ln>
                <a:noFill/>
              </a:ln>
              <a:extLst/>
            </p:spPr>
            <p:txBody>
              <a:bodyPr/>
              <a:lstStyle/>
              <a:p>
                <a:pPr eaLnBrk="1" fontAlgn="auto" hangingPunct="1">
                  <a:spcBef>
                    <a:spcPts val="0"/>
                  </a:spcBef>
                  <a:spcAft>
                    <a:spcPts val="0"/>
                  </a:spcAft>
                  <a:defRPr/>
                </a:pPr>
                <a:endParaRPr lang="it-IT">
                  <a:latin typeface="Calibri" charset="0"/>
                  <a:ea typeface="+mn-ea"/>
                </a:endParaRPr>
              </a:p>
            </p:txBody>
          </p:sp>
          <p:sp>
            <p:nvSpPr>
              <p:cNvPr id="24597" name="Freeform 23">
                <a:extLst>
                  <a:ext uri="{FF2B5EF4-FFF2-40B4-BE49-F238E27FC236}">
                    <a16:creationId xmlns:a16="http://schemas.microsoft.com/office/drawing/2014/main" id="{933B8155-E8D8-404C-A686-EEE14DB22470}"/>
                  </a:ext>
                </a:extLst>
              </p:cNvPr>
              <p:cNvSpPr>
                <a:spLocks/>
              </p:cNvSpPr>
              <p:nvPr/>
            </p:nvSpPr>
            <p:spPr bwMode="auto">
              <a:xfrm>
                <a:off x="4102" y="3419"/>
                <a:ext cx="53" cy="52"/>
              </a:xfrm>
              <a:custGeom>
                <a:avLst/>
                <a:gdLst>
                  <a:gd name="T0" fmla="*/ 0 w 105"/>
                  <a:gd name="T1" fmla="*/ 0 h 106"/>
                  <a:gd name="T2" fmla="*/ 4 w 105"/>
                  <a:gd name="T3" fmla="*/ 6 h 106"/>
                  <a:gd name="T4" fmla="*/ 7 w 105"/>
                  <a:gd name="T5" fmla="*/ 0 h 106"/>
                  <a:gd name="T6" fmla="*/ 0 w 105"/>
                  <a:gd name="T7" fmla="*/ 0 h 106"/>
                  <a:gd name="T8" fmla="*/ 0 60000 65536"/>
                  <a:gd name="T9" fmla="*/ 0 60000 65536"/>
                  <a:gd name="T10" fmla="*/ 0 60000 65536"/>
                  <a:gd name="T11" fmla="*/ 0 60000 65536"/>
                  <a:gd name="T12" fmla="*/ 0 w 105"/>
                  <a:gd name="T13" fmla="*/ 0 h 106"/>
                  <a:gd name="T14" fmla="*/ 105 w 105"/>
                  <a:gd name="T15" fmla="*/ 106 h 106"/>
                </a:gdLst>
                <a:ahLst/>
                <a:cxnLst>
                  <a:cxn ang="T8">
                    <a:pos x="T0" y="T1"/>
                  </a:cxn>
                  <a:cxn ang="T9">
                    <a:pos x="T2" y="T3"/>
                  </a:cxn>
                  <a:cxn ang="T10">
                    <a:pos x="T4" y="T5"/>
                  </a:cxn>
                  <a:cxn ang="T11">
                    <a:pos x="T6" y="T7"/>
                  </a:cxn>
                </a:cxnLst>
                <a:rect l="T12" t="T13" r="T14" b="T15"/>
                <a:pathLst>
                  <a:path w="105" h="106">
                    <a:moveTo>
                      <a:pt x="0" y="0"/>
                    </a:moveTo>
                    <a:lnTo>
                      <a:pt x="52" y="106"/>
                    </a:lnTo>
                    <a:lnTo>
                      <a:pt x="105" y="0"/>
                    </a:lnTo>
                    <a:lnTo>
                      <a:pt x="0" y="0"/>
                    </a:lnTo>
                    <a:close/>
                  </a:path>
                </a:pathLst>
              </a:custGeom>
              <a:grpFill/>
              <a:ln>
                <a:noFill/>
              </a:ln>
              <a:extLst/>
            </p:spPr>
            <p:txBody>
              <a:bodyPr/>
              <a:lstStyle/>
              <a:p>
                <a:pPr eaLnBrk="1" fontAlgn="auto" hangingPunct="1">
                  <a:spcBef>
                    <a:spcPts val="0"/>
                  </a:spcBef>
                  <a:spcAft>
                    <a:spcPts val="0"/>
                  </a:spcAft>
                  <a:defRPr/>
                </a:pPr>
                <a:endParaRPr lang="it-IT">
                  <a:latin typeface="+mn-lt"/>
                  <a:ea typeface="+mn-ea"/>
                </a:endParaRPr>
              </a:p>
            </p:txBody>
          </p:sp>
        </p:grpSp>
      </p:grpSp>
      <p:pic>
        <p:nvPicPr>
          <p:cNvPr id="104454" name="Picture 24">
            <a:extLst>
              <a:ext uri="{FF2B5EF4-FFF2-40B4-BE49-F238E27FC236}">
                <a16:creationId xmlns:a16="http://schemas.microsoft.com/office/drawing/2014/main" id="{4E89B6BA-37CC-4F43-8867-1820751A7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6938" y="841375"/>
            <a:ext cx="2814637"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29" name="Rectangle 4">
            <a:extLst>
              <a:ext uri="{FF2B5EF4-FFF2-40B4-BE49-F238E27FC236}">
                <a16:creationId xmlns:a16="http://schemas.microsoft.com/office/drawing/2014/main" id="{4ADF1687-B0F7-BF4D-B756-03576C6F19A0}"/>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4456" name="Text Box 7">
            <a:extLst>
              <a:ext uri="{FF2B5EF4-FFF2-40B4-BE49-F238E27FC236}">
                <a16:creationId xmlns:a16="http://schemas.microsoft.com/office/drawing/2014/main" id="{4543BD1E-AAD0-184E-8782-16B59A50CE4D}"/>
              </a:ext>
            </a:extLst>
          </p:cNvPr>
          <p:cNvSpPr txBox="1">
            <a:spLocks noChangeArrowheads="1"/>
          </p:cNvSpPr>
          <p:nvPr/>
        </p:nvSpPr>
        <p:spPr bwMode="auto">
          <a:xfrm>
            <a:off x="441325" y="885825"/>
            <a:ext cx="8431213" cy="179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4. RIFINITURA </a:t>
            </a:r>
          </a:p>
          <a:p>
            <a:pPr eaLnBrk="1" hangingPunct="1">
              <a:spcBef>
                <a:spcPct val="50000"/>
              </a:spcBef>
              <a:buFontTx/>
              <a:buNone/>
            </a:pPr>
            <a:r>
              <a:rPr lang="it-IT" altLang="en-US" sz="2800" b="1">
                <a:latin typeface="Arial" panose="020B0604020202020204" pitchFamily="34" charset="0"/>
                <a:cs typeface="Arial" panose="020B0604020202020204" pitchFamily="34" charset="0"/>
              </a:rPr>
              <a:t>DEL MODELLO</a:t>
            </a:r>
            <a:endParaRPr lang="it-IT" altLang="en-US" sz="2400">
              <a:latin typeface="Arial" panose="020B0604020202020204" pitchFamily="34" charset="0"/>
              <a:cs typeface="Arial" panose="020B0604020202020204" pitchFamily="34" charset="0"/>
            </a:endParaRPr>
          </a:p>
          <a:p>
            <a:pPr eaLnBrk="1" hangingPunct="1">
              <a:spcBef>
                <a:spcPct val="50000"/>
              </a:spcBef>
              <a:buFontTx/>
              <a:buChar char="-"/>
            </a:pPr>
            <a:endParaRPr lang="it-IT" altLang="en-US" sz="2700">
              <a:latin typeface="Arial" panose="020B0604020202020204" pitchFamily="34" charset="0"/>
              <a:cs typeface="Arial" panose="020B0604020202020204" pitchFamily="34" charset="0"/>
            </a:endParaRPr>
          </a:p>
        </p:txBody>
      </p:sp>
      <p:cxnSp>
        <p:nvCxnSpPr>
          <p:cNvPr id="5" name="Connettore 2 4">
            <a:extLst>
              <a:ext uri="{FF2B5EF4-FFF2-40B4-BE49-F238E27FC236}">
                <a16:creationId xmlns:a16="http://schemas.microsoft.com/office/drawing/2014/main" id="{803DE97D-74CC-724F-A0B2-1EF0B0BD6A62}"/>
              </a:ext>
            </a:extLst>
          </p:cNvPr>
          <p:cNvCxnSpPr>
            <a:cxnSpLocks noChangeShapeType="1"/>
          </p:cNvCxnSpPr>
          <p:nvPr/>
        </p:nvCxnSpPr>
        <p:spPr bwMode="auto">
          <a:xfrm flipV="1">
            <a:off x="6153150" y="2720975"/>
            <a:ext cx="823913" cy="1139825"/>
          </a:xfrm>
          <a:prstGeom prst="straightConnector1">
            <a:avLst/>
          </a:prstGeom>
          <a:noFill/>
          <a:ln w="25400">
            <a:solidFill>
              <a:schemeClr val="tx1"/>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7" name="Connettore 2 36">
            <a:extLst>
              <a:ext uri="{FF2B5EF4-FFF2-40B4-BE49-F238E27FC236}">
                <a16:creationId xmlns:a16="http://schemas.microsoft.com/office/drawing/2014/main" id="{D396B1C1-33AF-E745-8784-785F25AA0267}"/>
              </a:ext>
            </a:extLst>
          </p:cNvPr>
          <p:cNvCxnSpPr>
            <a:cxnSpLocks noChangeShapeType="1"/>
          </p:cNvCxnSpPr>
          <p:nvPr/>
        </p:nvCxnSpPr>
        <p:spPr bwMode="auto">
          <a:xfrm flipH="1" flipV="1">
            <a:off x="6153150" y="4241800"/>
            <a:ext cx="823913" cy="1758950"/>
          </a:xfrm>
          <a:prstGeom prst="straightConnector1">
            <a:avLst/>
          </a:prstGeom>
          <a:noFill/>
          <a:ln w="25400">
            <a:solidFill>
              <a:schemeClr val="tx1"/>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Tree>
  </p:cSld>
  <p:clrMapOvr>
    <a:masterClrMapping/>
  </p:clrMapOvr>
  <p:transition>
    <p:random/>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4">
            <a:extLst>
              <a:ext uri="{FF2B5EF4-FFF2-40B4-BE49-F238E27FC236}">
                <a16:creationId xmlns:a16="http://schemas.microsoft.com/office/drawing/2014/main" id="{62876AEB-C11B-5740-8899-AE83CB0BC351}"/>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5475" name="Text Box 7">
            <a:extLst>
              <a:ext uri="{FF2B5EF4-FFF2-40B4-BE49-F238E27FC236}">
                <a16:creationId xmlns:a16="http://schemas.microsoft.com/office/drawing/2014/main" id="{482DE521-2DDC-EF47-B3D2-2DB2A4D5340E}"/>
              </a:ext>
            </a:extLst>
          </p:cNvPr>
          <p:cNvSpPr txBox="1">
            <a:spLocks noChangeArrowheads="1"/>
          </p:cNvSpPr>
          <p:nvPr/>
        </p:nvSpPr>
        <p:spPr bwMode="auto">
          <a:xfrm>
            <a:off x="441325" y="885825"/>
            <a:ext cx="8431213" cy="179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4. RIFINITURA DEL MODELLO</a:t>
            </a:r>
          </a:p>
          <a:p>
            <a:pPr eaLnBrk="1" hangingPunct="1">
              <a:spcBef>
                <a:spcPct val="50000"/>
              </a:spcBef>
              <a:buFontTx/>
              <a:buNone/>
            </a:pPr>
            <a:r>
              <a:rPr lang="it-IT" altLang="en-US" sz="2800" b="1">
                <a:latin typeface="Arial" panose="020B0604020202020204" pitchFamily="34" charset="0"/>
                <a:cs typeface="Arial" panose="020B0604020202020204" pitchFamily="34" charset="0"/>
              </a:rPr>
              <a:t>Loop modeling</a:t>
            </a:r>
            <a:endParaRPr lang="it-IT" altLang="en-US" sz="2400">
              <a:latin typeface="Arial" panose="020B0604020202020204" pitchFamily="34" charset="0"/>
              <a:cs typeface="Arial" panose="020B0604020202020204" pitchFamily="34" charset="0"/>
            </a:endParaRPr>
          </a:p>
          <a:p>
            <a:pPr eaLnBrk="1" hangingPunct="1">
              <a:spcBef>
                <a:spcPct val="50000"/>
              </a:spcBef>
              <a:buFontTx/>
              <a:buChar char="-"/>
            </a:pPr>
            <a:endParaRPr lang="it-IT" altLang="en-US" sz="2700">
              <a:latin typeface="Arial" panose="020B0604020202020204" pitchFamily="34" charset="0"/>
              <a:cs typeface="Arial" panose="020B0604020202020204" pitchFamily="34" charset="0"/>
            </a:endParaRPr>
          </a:p>
        </p:txBody>
      </p:sp>
      <p:sp>
        <p:nvSpPr>
          <p:cNvPr id="105476" name="Rectangle 5">
            <a:extLst>
              <a:ext uri="{FF2B5EF4-FFF2-40B4-BE49-F238E27FC236}">
                <a16:creationId xmlns:a16="http://schemas.microsoft.com/office/drawing/2014/main" id="{292AAF47-7258-F94C-9372-3CD53999DB26}"/>
              </a:ext>
            </a:extLst>
          </p:cNvPr>
          <p:cNvSpPr>
            <a:spLocks noGrp="1"/>
          </p:cNvSpPr>
          <p:nvPr>
            <p:ph type="body" sz="half" idx="1"/>
          </p:nvPr>
        </p:nvSpPr>
        <p:spPr>
          <a:xfrm>
            <a:off x="-385763" y="3327400"/>
            <a:ext cx="4064001" cy="4395788"/>
          </a:xfrm>
        </p:spPr>
        <p:txBody>
          <a:bodyPr/>
          <a:lstStyle/>
          <a:p>
            <a:pPr eaLnBrk="1" hangingPunct="1"/>
            <a:endParaRPr lang="de-DE" altLang="en-US" sz="1800">
              <a:ea typeface="ＭＳ Ｐゴシック" panose="020B0600070205080204" pitchFamily="34" charset="-128"/>
            </a:endParaRPr>
          </a:p>
          <a:p>
            <a:pPr eaLnBrk="1" hangingPunct="1"/>
            <a:endParaRPr lang="de-DE" altLang="en-US" sz="1800">
              <a:ea typeface="ＭＳ Ｐゴシック" panose="020B0600070205080204" pitchFamily="34" charset="-128"/>
            </a:endParaRPr>
          </a:p>
        </p:txBody>
      </p:sp>
      <p:sp>
        <p:nvSpPr>
          <p:cNvPr id="32" name="Rectangle 6">
            <a:extLst>
              <a:ext uri="{FF2B5EF4-FFF2-40B4-BE49-F238E27FC236}">
                <a16:creationId xmlns:a16="http://schemas.microsoft.com/office/drawing/2014/main" id="{DDA7EE85-1DF0-B64E-B9B7-EAC56D1DD510}"/>
              </a:ext>
            </a:extLst>
          </p:cNvPr>
          <p:cNvSpPr>
            <a:spLocks noChangeArrowheads="1"/>
          </p:cNvSpPr>
          <p:nvPr/>
        </p:nvSpPr>
        <p:spPr bwMode="auto">
          <a:xfrm>
            <a:off x="441325" y="2247900"/>
            <a:ext cx="8602663" cy="4321175"/>
          </a:xfrm>
          <a:prstGeom prst="rect">
            <a:avLst/>
          </a:prstGeom>
          <a:noFill/>
          <a:ln>
            <a:noFill/>
          </a:ln>
          <a:extLst/>
        </p:spPr>
        <p:txBody>
          <a:bodyPr/>
          <a:lstStyle/>
          <a:p>
            <a:pPr marL="342900" indent="-342900" fontAlgn="auto">
              <a:spcBef>
                <a:spcPct val="20000"/>
              </a:spcBef>
              <a:spcAft>
                <a:spcPts val="0"/>
              </a:spcAft>
              <a:buFontTx/>
              <a:buChar char="•"/>
              <a:defRPr/>
            </a:pPr>
            <a:r>
              <a:rPr lang="de-DE" sz="2000" dirty="0">
                <a:latin typeface="Arial"/>
                <a:ea typeface="+mn-ea"/>
                <a:cs typeface="Arial"/>
              </a:rPr>
              <a:t>I </a:t>
            </a:r>
            <a:r>
              <a:rPr lang="de-DE" sz="2000" dirty="0" err="1">
                <a:latin typeface="Arial"/>
                <a:ea typeface="+mn-ea"/>
                <a:cs typeface="Arial"/>
              </a:rPr>
              <a:t>loop</a:t>
            </a:r>
            <a:r>
              <a:rPr lang="de-DE" sz="2000" dirty="0">
                <a:latin typeface="Arial"/>
                <a:ea typeface="+mn-ea"/>
                <a:cs typeface="Arial"/>
              </a:rPr>
              <a:t> </a:t>
            </a:r>
            <a:r>
              <a:rPr lang="de-DE" sz="2000" dirty="0" err="1">
                <a:latin typeface="Arial"/>
                <a:ea typeface="+mn-ea"/>
                <a:cs typeface="Arial"/>
              </a:rPr>
              <a:t>sono</a:t>
            </a:r>
            <a:r>
              <a:rPr lang="de-DE" sz="2000" dirty="0">
                <a:latin typeface="Arial"/>
                <a:ea typeface="+mn-ea"/>
                <a:cs typeface="Arial"/>
              </a:rPr>
              <a:t> </a:t>
            </a:r>
            <a:r>
              <a:rPr lang="de-DE" sz="2000" dirty="0" err="1">
                <a:latin typeface="Arial"/>
                <a:ea typeface="+mn-ea"/>
                <a:cs typeface="Arial"/>
              </a:rPr>
              <a:t>importanti</a:t>
            </a:r>
            <a:r>
              <a:rPr lang="de-DE" sz="2000" dirty="0">
                <a:latin typeface="Arial"/>
                <a:ea typeface="+mn-ea"/>
                <a:cs typeface="Arial"/>
              </a:rPr>
              <a:t> </a:t>
            </a:r>
            <a:r>
              <a:rPr lang="de-DE" sz="2000" dirty="0" err="1">
                <a:latin typeface="Arial"/>
                <a:ea typeface="+mn-ea"/>
                <a:cs typeface="Arial"/>
              </a:rPr>
              <a:t>ma</a:t>
            </a:r>
            <a:r>
              <a:rPr lang="de-DE" sz="2000" dirty="0">
                <a:latin typeface="Arial"/>
                <a:ea typeface="+mn-ea"/>
                <a:cs typeface="Arial"/>
              </a:rPr>
              <a:t> </a:t>
            </a:r>
            <a:r>
              <a:rPr lang="de-DE" sz="2000" dirty="0" err="1">
                <a:latin typeface="Arial"/>
                <a:ea typeface="+mn-ea"/>
                <a:cs typeface="Arial"/>
              </a:rPr>
              <a:t>spesso</a:t>
            </a:r>
            <a:r>
              <a:rPr lang="de-DE" sz="2000" dirty="0">
                <a:latin typeface="Arial"/>
                <a:ea typeface="+mn-ea"/>
                <a:cs typeface="Arial"/>
              </a:rPr>
              <a:t> </a:t>
            </a:r>
            <a:r>
              <a:rPr lang="de-DE" sz="2000" dirty="0" err="1">
                <a:latin typeface="Arial"/>
                <a:ea typeface="+mn-ea"/>
                <a:cs typeface="Arial"/>
              </a:rPr>
              <a:t>corrispondono</a:t>
            </a:r>
            <a:r>
              <a:rPr lang="de-DE" sz="2000" dirty="0">
                <a:latin typeface="Arial"/>
                <a:ea typeface="+mn-ea"/>
                <a:cs typeface="Arial"/>
              </a:rPr>
              <a:t> a </a:t>
            </a:r>
            <a:r>
              <a:rPr lang="de-DE" sz="2000" dirty="0" err="1">
                <a:latin typeface="Arial"/>
                <a:ea typeface="+mn-ea"/>
                <a:cs typeface="Arial"/>
              </a:rPr>
              <a:t>regioni</a:t>
            </a:r>
            <a:r>
              <a:rPr lang="de-DE" sz="2000" dirty="0">
                <a:latin typeface="Arial"/>
                <a:ea typeface="+mn-ea"/>
                <a:cs typeface="Arial"/>
              </a:rPr>
              <a:t> poco </a:t>
            </a:r>
            <a:r>
              <a:rPr lang="de-DE" sz="2000" dirty="0" err="1">
                <a:latin typeface="Arial"/>
                <a:ea typeface="+mn-ea"/>
                <a:cs typeface="Arial"/>
              </a:rPr>
              <a:t>conservate</a:t>
            </a:r>
            <a:endParaRPr lang="de-DE" sz="2000" dirty="0">
              <a:latin typeface="Arial"/>
              <a:ea typeface="+mn-ea"/>
              <a:cs typeface="Arial"/>
            </a:endParaRPr>
          </a:p>
          <a:p>
            <a:pPr marL="4857750" indent="-342900" fontAlgn="auto">
              <a:spcBef>
                <a:spcPct val="20000"/>
              </a:spcBef>
              <a:spcAft>
                <a:spcPts val="0"/>
              </a:spcAft>
              <a:buFontTx/>
              <a:buChar char="•"/>
              <a:defRPr/>
            </a:pPr>
            <a:r>
              <a:rPr lang="de-DE" sz="2000" dirty="0" err="1">
                <a:latin typeface="Arial"/>
                <a:ea typeface="+mn-ea"/>
                <a:cs typeface="Arial"/>
              </a:rPr>
              <a:t>Inserzioni</a:t>
            </a:r>
            <a:r>
              <a:rPr lang="de-DE" sz="2000" dirty="0">
                <a:latin typeface="Arial"/>
                <a:ea typeface="+mn-ea"/>
                <a:cs typeface="Arial"/>
              </a:rPr>
              <a:t> </a:t>
            </a:r>
            <a:r>
              <a:rPr lang="de-DE" sz="2000" dirty="0" err="1">
                <a:latin typeface="Arial"/>
                <a:ea typeface="+mn-ea"/>
                <a:cs typeface="Arial"/>
              </a:rPr>
              <a:t>e</a:t>
            </a:r>
            <a:r>
              <a:rPr lang="de-DE" sz="2000" dirty="0">
                <a:latin typeface="Arial"/>
                <a:ea typeface="+mn-ea"/>
                <a:cs typeface="Arial"/>
              </a:rPr>
              <a:t> </a:t>
            </a:r>
            <a:r>
              <a:rPr lang="de-DE" sz="2000" dirty="0" err="1">
                <a:latin typeface="Arial"/>
                <a:ea typeface="+mn-ea"/>
                <a:cs typeface="Arial"/>
              </a:rPr>
              <a:t>Delezioni</a:t>
            </a:r>
            <a:endParaRPr lang="de-DE" sz="2000" dirty="0">
              <a:latin typeface="Arial"/>
              <a:ea typeface="+mn-ea"/>
              <a:cs typeface="Arial"/>
            </a:endParaRPr>
          </a:p>
          <a:p>
            <a:pPr marL="4857750" indent="-342900" fontAlgn="auto">
              <a:spcBef>
                <a:spcPct val="20000"/>
              </a:spcBef>
              <a:spcAft>
                <a:spcPts val="0"/>
              </a:spcAft>
              <a:buFontTx/>
              <a:buChar char="•"/>
              <a:defRPr/>
            </a:pPr>
            <a:r>
              <a:rPr lang="de-DE" sz="2000" dirty="0">
                <a:latin typeface="Arial"/>
                <a:ea typeface="+mn-ea"/>
                <a:cs typeface="Arial"/>
              </a:rPr>
              <a:t>Si </a:t>
            </a:r>
            <a:r>
              <a:rPr lang="de-DE" sz="2000" dirty="0" err="1">
                <a:latin typeface="Arial"/>
                <a:ea typeface="+mn-ea"/>
                <a:cs typeface="Arial"/>
              </a:rPr>
              <a:t>cerca</a:t>
            </a:r>
            <a:r>
              <a:rPr lang="de-DE" sz="2000" dirty="0">
                <a:latin typeface="Arial"/>
                <a:ea typeface="+mn-ea"/>
                <a:cs typeface="Arial"/>
              </a:rPr>
              <a:t> </a:t>
            </a:r>
            <a:r>
              <a:rPr lang="de-DE" sz="2000" dirty="0" err="1">
                <a:latin typeface="Arial"/>
                <a:ea typeface="+mn-ea"/>
                <a:cs typeface="Arial"/>
              </a:rPr>
              <a:t>un</a:t>
            </a:r>
            <a:r>
              <a:rPr lang="de-DE" sz="2000" dirty="0">
                <a:latin typeface="Arial"/>
                <a:ea typeface="+mn-ea"/>
                <a:cs typeface="Arial"/>
              </a:rPr>
              <a:t> </a:t>
            </a:r>
            <a:r>
              <a:rPr lang="de-DE" sz="2000" dirty="0" err="1">
                <a:latin typeface="Arial"/>
                <a:ea typeface="+mn-ea"/>
                <a:cs typeface="Arial"/>
              </a:rPr>
              <a:t>fold</a:t>
            </a:r>
            <a:r>
              <a:rPr lang="de-DE" sz="2000" dirty="0">
                <a:latin typeface="Arial"/>
                <a:ea typeface="+mn-ea"/>
                <a:cs typeface="Arial"/>
              </a:rPr>
              <a:t> </a:t>
            </a:r>
            <a:r>
              <a:rPr lang="de-DE" sz="2000" dirty="0" err="1">
                <a:latin typeface="Arial"/>
                <a:ea typeface="+mn-ea"/>
                <a:cs typeface="Arial"/>
              </a:rPr>
              <a:t>che</a:t>
            </a:r>
            <a:r>
              <a:rPr lang="de-DE" sz="2000" dirty="0">
                <a:latin typeface="Arial"/>
                <a:ea typeface="+mn-ea"/>
                <a:cs typeface="Arial"/>
              </a:rPr>
              <a:t> </a:t>
            </a:r>
            <a:r>
              <a:rPr lang="de-DE" sz="2000" dirty="0" err="1">
                <a:latin typeface="Arial"/>
                <a:ea typeface="+mn-ea"/>
                <a:cs typeface="Arial"/>
              </a:rPr>
              <a:t>colleghi</a:t>
            </a:r>
            <a:r>
              <a:rPr lang="de-DE" sz="2000" dirty="0">
                <a:latin typeface="Arial"/>
                <a:ea typeface="+mn-ea"/>
                <a:cs typeface="Arial"/>
              </a:rPr>
              <a:t> </a:t>
            </a:r>
            <a:r>
              <a:rPr lang="de-DE" sz="2000" dirty="0" err="1">
                <a:latin typeface="Arial"/>
                <a:ea typeface="+mn-ea"/>
                <a:cs typeface="Arial"/>
              </a:rPr>
              <a:t>il</a:t>
            </a:r>
            <a:r>
              <a:rPr lang="de-DE" sz="2000" dirty="0">
                <a:latin typeface="Arial"/>
                <a:ea typeface="+mn-ea"/>
                <a:cs typeface="Arial"/>
              </a:rPr>
              <a:t> </a:t>
            </a:r>
            <a:r>
              <a:rPr lang="de-DE" sz="2000" dirty="0" err="1">
                <a:latin typeface="Arial"/>
                <a:ea typeface="+mn-ea"/>
                <a:cs typeface="Arial"/>
              </a:rPr>
              <a:t>frammento</a:t>
            </a:r>
            <a:r>
              <a:rPr lang="de-DE" sz="2000" dirty="0">
                <a:latin typeface="Arial"/>
                <a:ea typeface="+mn-ea"/>
                <a:cs typeface="Arial"/>
              </a:rPr>
              <a:t> N-terminale (</a:t>
            </a:r>
            <a:r>
              <a:rPr lang="de-DE" sz="2000" dirty="0" err="1">
                <a:latin typeface="Arial"/>
                <a:ea typeface="+mn-ea"/>
                <a:cs typeface="Arial"/>
              </a:rPr>
              <a:t>pre</a:t>
            </a:r>
            <a:r>
              <a:rPr lang="de-DE" sz="2000" dirty="0">
                <a:latin typeface="Arial"/>
                <a:ea typeface="+mn-ea"/>
                <a:cs typeface="Arial"/>
              </a:rPr>
              <a:t>-loop) </a:t>
            </a:r>
            <a:r>
              <a:rPr lang="de-DE" sz="2000" dirty="0" err="1">
                <a:latin typeface="Arial"/>
                <a:ea typeface="+mn-ea"/>
                <a:cs typeface="Arial"/>
              </a:rPr>
              <a:t>con</a:t>
            </a:r>
            <a:r>
              <a:rPr lang="de-DE" sz="2000" dirty="0">
                <a:latin typeface="Arial"/>
                <a:ea typeface="+mn-ea"/>
                <a:cs typeface="Arial"/>
              </a:rPr>
              <a:t> </a:t>
            </a:r>
            <a:r>
              <a:rPr lang="de-DE" sz="2000" dirty="0" err="1">
                <a:latin typeface="Arial"/>
                <a:ea typeface="+mn-ea"/>
                <a:cs typeface="Arial"/>
              </a:rPr>
              <a:t>quello</a:t>
            </a:r>
            <a:r>
              <a:rPr lang="de-DE" sz="2000" dirty="0">
                <a:latin typeface="Arial"/>
                <a:ea typeface="+mn-ea"/>
                <a:cs typeface="Arial"/>
              </a:rPr>
              <a:t> C-terminale (post-loop) </a:t>
            </a:r>
            <a:r>
              <a:rPr lang="de-DE" sz="2000" dirty="0" err="1">
                <a:latin typeface="Arial"/>
                <a:ea typeface="+mn-ea"/>
                <a:cs typeface="Arial"/>
              </a:rPr>
              <a:t>tramite</a:t>
            </a:r>
            <a:r>
              <a:rPr lang="de-DE" sz="2000" dirty="0">
                <a:latin typeface="Arial"/>
                <a:ea typeface="+mn-ea"/>
                <a:cs typeface="Arial"/>
              </a:rPr>
              <a:t> </a:t>
            </a:r>
            <a:r>
              <a:rPr lang="de-DE" sz="2000" dirty="0" err="1">
                <a:latin typeface="Arial"/>
                <a:ea typeface="+mn-ea"/>
                <a:cs typeface="Arial"/>
              </a:rPr>
              <a:t>k</a:t>
            </a:r>
            <a:r>
              <a:rPr lang="de-DE" sz="2000" dirty="0">
                <a:latin typeface="Arial"/>
                <a:ea typeface="+mn-ea"/>
                <a:cs typeface="Arial"/>
              </a:rPr>
              <a:t> </a:t>
            </a:r>
            <a:r>
              <a:rPr lang="de-DE" sz="2000" dirty="0" err="1">
                <a:latin typeface="Arial"/>
                <a:ea typeface="+mn-ea"/>
                <a:cs typeface="Arial"/>
              </a:rPr>
              <a:t>residui</a:t>
            </a:r>
            <a:endParaRPr lang="de-DE" sz="2000" dirty="0">
              <a:latin typeface="Arial"/>
              <a:ea typeface="+mn-ea"/>
              <a:cs typeface="Arial"/>
            </a:endParaRPr>
          </a:p>
          <a:p>
            <a:pPr marL="4857750" indent="-342900" fontAlgn="auto">
              <a:spcBef>
                <a:spcPct val="20000"/>
              </a:spcBef>
              <a:spcAft>
                <a:spcPts val="0"/>
              </a:spcAft>
              <a:buFontTx/>
              <a:buChar char="•"/>
              <a:defRPr/>
            </a:pPr>
            <a:endParaRPr lang="de-DE" sz="2000" dirty="0">
              <a:latin typeface="Arial"/>
              <a:ea typeface="+mn-ea"/>
              <a:cs typeface="Arial"/>
            </a:endParaRPr>
          </a:p>
          <a:p>
            <a:pPr marL="4857750" indent="-342900" fontAlgn="auto">
              <a:spcBef>
                <a:spcPct val="20000"/>
              </a:spcBef>
              <a:spcAft>
                <a:spcPts val="0"/>
              </a:spcAft>
              <a:buFontTx/>
              <a:buChar char="•"/>
              <a:defRPr/>
            </a:pPr>
            <a:r>
              <a:rPr lang="de-DE" sz="2000" dirty="0">
                <a:latin typeface="Arial"/>
                <a:ea typeface="+mn-ea"/>
                <a:cs typeface="Arial"/>
              </a:rPr>
              <a:t>Due </a:t>
            </a:r>
            <a:r>
              <a:rPr lang="de-DE" sz="2000" dirty="0" err="1">
                <a:latin typeface="Arial"/>
                <a:ea typeface="+mn-ea"/>
                <a:cs typeface="Arial"/>
              </a:rPr>
              <a:t>strategie</a:t>
            </a:r>
            <a:r>
              <a:rPr lang="de-DE" sz="2000" dirty="0">
                <a:latin typeface="Arial"/>
                <a:ea typeface="+mn-ea"/>
                <a:cs typeface="Arial"/>
              </a:rPr>
              <a:t>:</a:t>
            </a:r>
          </a:p>
          <a:p>
            <a:pPr marL="5314950" lvl="2" indent="-342900" fontAlgn="auto">
              <a:spcBef>
                <a:spcPct val="20000"/>
              </a:spcBef>
              <a:spcAft>
                <a:spcPts val="0"/>
              </a:spcAft>
              <a:buFontTx/>
              <a:buChar char="•"/>
              <a:defRPr/>
            </a:pPr>
            <a:r>
              <a:rPr lang="de-DE" sz="2000" b="1" dirty="0">
                <a:latin typeface="Arial"/>
                <a:ea typeface="+mn-ea"/>
                <a:cs typeface="Arial"/>
              </a:rPr>
              <a:t>Modeling ab </a:t>
            </a:r>
            <a:r>
              <a:rPr lang="de-DE" sz="2000" b="1" dirty="0" err="1">
                <a:latin typeface="Arial"/>
                <a:ea typeface="+mn-ea"/>
                <a:cs typeface="Arial"/>
              </a:rPr>
              <a:t>inizio</a:t>
            </a:r>
            <a:r>
              <a:rPr lang="de-DE" sz="2000" b="1" dirty="0">
                <a:latin typeface="Arial"/>
                <a:ea typeface="+mn-ea"/>
                <a:cs typeface="Arial"/>
              </a:rPr>
              <a:t> </a:t>
            </a:r>
            <a:r>
              <a:rPr lang="de-DE" sz="2000" dirty="0" err="1">
                <a:latin typeface="Arial"/>
                <a:ea typeface="+mn-ea"/>
                <a:cs typeface="Arial"/>
              </a:rPr>
              <a:t>basato</a:t>
            </a:r>
            <a:r>
              <a:rPr lang="de-DE" sz="2000" dirty="0">
                <a:latin typeface="Arial"/>
                <a:ea typeface="+mn-ea"/>
                <a:cs typeface="Arial"/>
              </a:rPr>
              <a:t> </a:t>
            </a:r>
            <a:r>
              <a:rPr lang="de-DE" sz="2000" dirty="0" err="1">
                <a:latin typeface="Arial"/>
                <a:ea typeface="+mn-ea"/>
                <a:cs typeface="Arial"/>
              </a:rPr>
              <a:t>su</a:t>
            </a:r>
            <a:r>
              <a:rPr lang="de-DE" sz="2000" dirty="0">
                <a:latin typeface="Arial"/>
                <a:ea typeface="+mn-ea"/>
                <a:cs typeface="Arial"/>
              </a:rPr>
              <a:t> </a:t>
            </a:r>
            <a:r>
              <a:rPr lang="de-DE" sz="2000" dirty="0" err="1">
                <a:latin typeface="Arial"/>
                <a:ea typeface="+mn-ea"/>
                <a:cs typeface="Arial"/>
              </a:rPr>
              <a:t>meccanica</a:t>
            </a:r>
            <a:r>
              <a:rPr lang="de-DE" sz="2000" dirty="0">
                <a:latin typeface="Arial"/>
                <a:ea typeface="+mn-ea"/>
                <a:cs typeface="Arial"/>
              </a:rPr>
              <a:t> </a:t>
            </a:r>
            <a:r>
              <a:rPr lang="de-DE" sz="2000" dirty="0" err="1">
                <a:latin typeface="Arial"/>
                <a:ea typeface="+mn-ea"/>
                <a:cs typeface="Arial"/>
              </a:rPr>
              <a:t>strutturale</a:t>
            </a:r>
            <a:endParaRPr lang="de-DE" sz="2000" dirty="0">
              <a:latin typeface="Arial"/>
              <a:ea typeface="+mn-ea"/>
              <a:cs typeface="Arial"/>
            </a:endParaRPr>
          </a:p>
          <a:p>
            <a:pPr marL="5314950" lvl="2" indent="-342900" fontAlgn="auto">
              <a:spcBef>
                <a:spcPct val="20000"/>
              </a:spcBef>
              <a:spcAft>
                <a:spcPts val="0"/>
              </a:spcAft>
              <a:buFontTx/>
              <a:buChar char="•"/>
              <a:defRPr/>
            </a:pPr>
            <a:r>
              <a:rPr lang="de-DE" sz="2000" b="1" dirty="0" err="1">
                <a:latin typeface="Arial"/>
                <a:ea typeface="+mn-ea"/>
                <a:cs typeface="Arial"/>
              </a:rPr>
              <a:t>Trapianto</a:t>
            </a:r>
            <a:r>
              <a:rPr lang="de-DE" sz="2000" dirty="0">
                <a:latin typeface="Arial"/>
                <a:ea typeface="+mn-ea"/>
                <a:cs typeface="Arial"/>
              </a:rPr>
              <a:t> da </a:t>
            </a:r>
            <a:r>
              <a:rPr lang="de-DE" sz="2000" dirty="0" err="1">
                <a:latin typeface="Arial"/>
                <a:ea typeface="+mn-ea"/>
                <a:cs typeface="Arial"/>
              </a:rPr>
              <a:t>strutture</a:t>
            </a:r>
            <a:r>
              <a:rPr lang="de-DE" sz="2000" dirty="0">
                <a:latin typeface="Arial"/>
                <a:ea typeface="+mn-ea"/>
                <a:cs typeface="Arial"/>
              </a:rPr>
              <a:t> </a:t>
            </a:r>
            <a:r>
              <a:rPr lang="de-DE" sz="2000" dirty="0" err="1">
                <a:latin typeface="Arial"/>
                <a:ea typeface="+mn-ea"/>
                <a:cs typeface="Arial"/>
              </a:rPr>
              <a:t>note</a:t>
            </a:r>
            <a:endParaRPr lang="de-DE" sz="2000" dirty="0">
              <a:latin typeface="Arial"/>
              <a:ea typeface="+mn-ea"/>
              <a:cs typeface="Arial"/>
            </a:endParaRPr>
          </a:p>
        </p:txBody>
      </p:sp>
      <p:pic>
        <p:nvPicPr>
          <p:cNvPr id="105478" name="Picture 2" descr="FigCap11_Fig_23">
            <a:extLst>
              <a:ext uri="{FF2B5EF4-FFF2-40B4-BE49-F238E27FC236}">
                <a16:creationId xmlns:a16="http://schemas.microsoft.com/office/drawing/2014/main" id="{39D8C0DE-068C-7C48-8BFF-F7491B3F7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3122613"/>
            <a:ext cx="4208463" cy="323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306B6F4-706F-AE4D-A921-9FEDC8E483A2}"/>
              </a:ext>
            </a:extLst>
          </p:cNvPr>
          <p:cNvSpPr/>
          <p:nvPr/>
        </p:nvSpPr>
        <p:spPr>
          <a:xfrm>
            <a:off x="5422900" y="1671638"/>
            <a:ext cx="3727450" cy="3694112"/>
          </a:xfrm>
          <a:prstGeom prst="rect">
            <a:avLst/>
          </a:prstGeom>
          <a:solidFill>
            <a:schemeClr val="accent1">
              <a:lumMod val="20000"/>
              <a:lumOff val="80000"/>
            </a:schemeClr>
          </a:solidFill>
        </p:spPr>
        <p:txBody>
          <a:bodyPr>
            <a:spAutoFit/>
          </a:bodyPr>
          <a:lstStyle/>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algn="ctr" eaLnBrk="1" fontAlgn="auto" hangingPunct="1">
              <a:spcBef>
                <a:spcPts val="0"/>
              </a:spcBef>
              <a:spcAft>
                <a:spcPts val="0"/>
              </a:spcAft>
              <a:defRPr/>
            </a:pPr>
            <a:endParaRPr lang="it-IT" dirty="0">
              <a:solidFill>
                <a:srgbClr val="000090"/>
              </a:solidFill>
              <a:latin typeface="Arial"/>
              <a:ea typeface="+mn-ea"/>
              <a:cs typeface="Arial"/>
            </a:endParaRPr>
          </a:p>
          <a:p>
            <a:pPr algn="ctr" eaLnBrk="1" fontAlgn="auto" hangingPunct="1">
              <a:spcBef>
                <a:spcPts val="0"/>
              </a:spcBef>
              <a:spcAft>
                <a:spcPts val="0"/>
              </a:spcAft>
              <a:defRPr/>
            </a:pPr>
            <a:r>
              <a:rPr lang="it-IT" dirty="0" err="1">
                <a:solidFill>
                  <a:srgbClr val="000090"/>
                </a:solidFill>
                <a:latin typeface="Arial"/>
                <a:ea typeface="+mn-ea"/>
                <a:cs typeface="Arial"/>
              </a:rPr>
              <a:t>Prefered</a:t>
            </a:r>
            <a:r>
              <a:rPr lang="it-IT" dirty="0">
                <a:solidFill>
                  <a:srgbClr val="000090"/>
                </a:solidFill>
                <a:latin typeface="Arial"/>
                <a:ea typeface="+mn-ea"/>
                <a:cs typeface="Arial"/>
              </a:rPr>
              <a:t> </a:t>
            </a:r>
            <a:r>
              <a:rPr lang="it-IT" dirty="0" err="1">
                <a:solidFill>
                  <a:srgbClr val="000090"/>
                </a:solidFill>
                <a:latin typeface="Arial"/>
                <a:ea typeface="+mn-ea"/>
                <a:cs typeface="Arial"/>
              </a:rPr>
              <a:t>rotamers</a:t>
            </a:r>
            <a:r>
              <a:rPr lang="it-IT" dirty="0">
                <a:solidFill>
                  <a:srgbClr val="000090"/>
                </a:solidFill>
                <a:latin typeface="Arial"/>
                <a:ea typeface="+mn-ea"/>
                <a:cs typeface="Arial"/>
              </a:rPr>
              <a:t> of </a:t>
            </a:r>
            <a:r>
              <a:rPr lang="it-IT" dirty="0" err="1">
                <a:solidFill>
                  <a:srgbClr val="000090"/>
                </a:solidFill>
                <a:latin typeface="Arial"/>
                <a:ea typeface="+mn-ea"/>
                <a:cs typeface="Arial"/>
              </a:rPr>
              <a:t>this</a:t>
            </a:r>
            <a:r>
              <a:rPr lang="it-IT" dirty="0">
                <a:solidFill>
                  <a:srgbClr val="000090"/>
                </a:solidFill>
                <a:latin typeface="Arial"/>
                <a:ea typeface="+mn-ea"/>
                <a:cs typeface="Arial"/>
              </a:rPr>
              <a:t> </a:t>
            </a:r>
            <a:r>
              <a:rPr lang="it-IT" dirty="0" err="1">
                <a:solidFill>
                  <a:srgbClr val="000090"/>
                </a:solidFill>
                <a:latin typeface="Arial"/>
                <a:ea typeface="+mn-ea"/>
                <a:cs typeface="Arial"/>
              </a:rPr>
              <a:t>tyrosin</a:t>
            </a:r>
            <a:r>
              <a:rPr lang="it-IT" dirty="0">
                <a:solidFill>
                  <a:srgbClr val="000090"/>
                </a:solidFill>
                <a:latin typeface="Arial"/>
                <a:ea typeface="+mn-ea"/>
                <a:cs typeface="Arial"/>
              </a:rPr>
              <a:t> (</a:t>
            </a:r>
            <a:r>
              <a:rPr lang="it-IT" dirty="0" err="1">
                <a:solidFill>
                  <a:srgbClr val="000090"/>
                </a:solidFill>
                <a:latin typeface="Arial"/>
                <a:ea typeface="+mn-ea"/>
                <a:cs typeface="Arial"/>
              </a:rPr>
              <a:t>colored</a:t>
            </a:r>
            <a:r>
              <a:rPr lang="it-IT" dirty="0">
                <a:solidFill>
                  <a:srgbClr val="000090"/>
                </a:solidFill>
                <a:latin typeface="Arial"/>
                <a:ea typeface="+mn-ea"/>
                <a:cs typeface="Arial"/>
              </a:rPr>
              <a:t> </a:t>
            </a:r>
            <a:r>
              <a:rPr lang="it-IT" dirty="0" err="1">
                <a:solidFill>
                  <a:srgbClr val="000090"/>
                </a:solidFill>
                <a:latin typeface="Arial"/>
                <a:ea typeface="+mn-ea"/>
                <a:cs typeface="Arial"/>
              </a:rPr>
              <a:t>sticks</a:t>
            </a:r>
            <a:r>
              <a:rPr lang="it-IT" dirty="0">
                <a:solidFill>
                  <a:srgbClr val="000090"/>
                </a:solidFill>
                <a:latin typeface="Arial"/>
                <a:ea typeface="+mn-ea"/>
                <a:cs typeface="Arial"/>
              </a:rPr>
              <a:t>) the </a:t>
            </a:r>
            <a:r>
              <a:rPr lang="it-IT" dirty="0" err="1">
                <a:solidFill>
                  <a:srgbClr val="000090"/>
                </a:solidFill>
                <a:latin typeface="Arial"/>
                <a:ea typeface="+mn-ea"/>
                <a:cs typeface="Arial"/>
              </a:rPr>
              <a:t>real</a:t>
            </a:r>
            <a:r>
              <a:rPr lang="it-IT" dirty="0">
                <a:solidFill>
                  <a:srgbClr val="000090"/>
                </a:solidFill>
                <a:latin typeface="Arial"/>
                <a:ea typeface="+mn-ea"/>
                <a:cs typeface="Arial"/>
              </a:rPr>
              <a:t> side-</a:t>
            </a:r>
            <a:r>
              <a:rPr lang="it-IT" dirty="0" err="1">
                <a:solidFill>
                  <a:srgbClr val="000090"/>
                </a:solidFill>
                <a:latin typeface="Arial"/>
                <a:ea typeface="+mn-ea"/>
                <a:cs typeface="Arial"/>
              </a:rPr>
              <a:t>chain</a:t>
            </a:r>
            <a:r>
              <a:rPr lang="it-IT" dirty="0">
                <a:solidFill>
                  <a:srgbClr val="000090"/>
                </a:solidFill>
                <a:latin typeface="Arial"/>
                <a:ea typeface="+mn-ea"/>
                <a:cs typeface="Arial"/>
              </a:rPr>
              <a:t> (</a:t>
            </a:r>
            <a:r>
              <a:rPr lang="it-IT" dirty="0" err="1">
                <a:solidFill>
                  <a:srgbClr val="000090"/>
                </a:solidFill>
                <a:latin typeface="Arial"/>
                <a:ea typeface="+mn-ea"/>
                <a:cs typeface="Arial"/>
              </a:rPr>
              <a:t>cyan</a:t>
            </a:r>
            <a:r>
              <a:rPr lang="it-IT" dirty="0">
                <a:solidFill>
                  <a:srgbClr val="000090"/>
                </a:solidFill>
                <a:latin typeface="Arial"/>
                <a:ea typeface="+mn-ea"/>
                <a:cs typeface="Arial"/>
              </a:rPr>
              <a:t>) </a:t>
            </a:r>
            <a:r>
              <a:rPr lang="it-IT" dirty="0" err="1">
                <a:solidFill>
                  <a:srgbClr val="000090"/>
                </a:solidFill>
                <a:latin typeface="Arial"/>
                <a:ea typeface="+mn-ea"/>
                <a:cs typeface="Arial"/>
              </a:rPr>
              <a:t>fits</a:t>
            </a:r>
            <a:r>
              <a:rPr lang="it-IT" dirty="0">
                <a:solidFill>
                  <a:srgbClr val="000090"/>
                </a:solidFill>
                <a:latin typeface="Arial"/>
                <a:ea typeface="+mn-ea"/>
                <a:cs typeface="Arial"/>
              </a:rPr>
              <a:t> in </a:t>
            </a:r>
            <a:r>
              <a:rPr lang="it-IT" dirty="0" err="1">
                <a:solidFill>
                  <a:srgbClr val="000090"/>
                </a:solidFill>
                <a:latin typeface="Arial"/>
                <a:ea typeface="+mn-ea"/>
                <a:cs typeface="Arial"/>
              </a:rPr>
              <a:t>one</a:t>
            </a:r>
            <a:r>
              <a:rPr lang="it-IT" dirty="0">
                <a:solidFill>
                  <a:srgbClr val="000090"/>
                </a:solidFill>
                <a:latin typeface="Arial"/>
                <a:ea typeface="+mn-ea"/>
                <a:cs typeface="Arial"/>
              </a:rPr>
              <a:t> of </a:t>
            </a:r>
            <a:r>
              <a:rPr lang="it-IT" dirty="0" err="1">
                <a:solidFill>
                  <a:srgbClr val="000090"/>
                </a:solidFill>
                <a:latin typeface="Arial"/>
                <a:ea typeface="+mn-ea"/>
                <a:cs typeface="Arial"/>
              </a:rPr>
              <a:t>them</a:t>
            </a:r>
            <a:r>
              <a:rPr lang="it-IT" dirty="0">
                <a:solidFill>
                  <a:srgbClr val="000090"/>
                </a:solidFill>
                <a:latin typeface="Arial"/>
                <a:ea typeface="+mn-ea"/>
                <a:cs typeface="Arial"/>
              </a:rPr>
              <a:t>. </a:t>
            </a:r>
          </a:p>
        </p:txBody>
      </p:sp>
      <p:pic>
        <p:nvPicPr>
          <p:cNvPr id="106499" name="Immagine 2">
            <a:extLst>
              <a:ext uri="{FF2B5EF4-FFF2-40B4-BE49-F238E27FC236}">
                <a16:creationId xmlns:a16="http://schemas.microsoft.com/office/drawing/2014/main" id="{2F64416F-9073-3649-979D-28C9A87797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5450" y="1833563"/>
            <a:ext cx="3562350" cy="2427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Rectangle 4">
            <a:extLst>
              <a:ext uri="{FF2B5EF4-FFF2-40B4-BE49-F238E27FC236}">
                <a16:creationId xmlns:a16="http://schemas.microsoft.com/office/drawing/2014/main" id="{1C027BDB-56A6-F144-B2A9-5F53F2E60CF0}"/>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6501" name="Rectangle 5">
            <a:extLst>
              <a:ext uri="{FF2B5EF4-FFF2-40B4-BE49-F238E27FC236}">
                <a16:creationId xmlns:a16="http://schemas.microsoft.com/office/drawing/2014/main" id="{0C56C6EA-90BF-AF44-95E8-7AC409C93840}"/>
              </a:ext>
            </a:extLst>
          </p:cNvPr>
          <p:cNvSpPr>
            <a:spLocks noGrp="1"/>
          </p:cNvSpPr>
          <p:nvPr>
            <p:ph type="body" sz="half" idx="1"/>
          </p:nvPr>
        </p:nvSpPr>
        <p:spPr>
          <a:xfrm>
            <a:off x="-385763" y="3327400"/>
            <a:ext cx="4064001" cy="4395788"/>
          </a:xfrm>
        </p:spPr>
        <p:txBody>
          <a:bodyPr/>
          <a:lstStyle/>
          <a:p>
            <a:pPr eaLnBrk="1" hangingPunct="1"/>
            <a:endParaRPr lang="de-DE" altLang="en-US" sz="1800">
              <a:ea typeface="ＭＳ Ｐゴシック" panose="020B0600070205080204" pitchFamily="34" charset="-128"/>
            </a:endParaRPr>
          </a:p>
          <a:p>
            <a:pPr eaLnBrk="1" hangingPunct="1"/>
            <a:endParaRPr lang="de-DE" altLang="en-US" sz="1800">
              <a:ea typeface="ＭＳ Ｐゴシック" panose="020B0600070205080204" pitchFamily="34" charset="-128"/>
            </a:endParaRPr>
          </a:p>
        </p:txBody>
      </p:sp>
      <p:sp>
        <p:nvSpPr>
          <p:cNvPr id="106502" name="Rectangle 6">
            <a:extLst>
              <a:ext uri="{FF2B5EF4-FFF2-40B4-BE49-F238E27FC236}">
                <a16:creationId xmlns:a16="http://schemas.microsoft.com/office/drawing/2014/main" id="{B4291BFE-6E94-5540-839B-61DB81931274}"/>
              </a:ext>
            </a:extLst>
          </p:cNvPr>
          <p:cNvSpPr>
            <a:spLocks noChangeArrowheads="1"/>
          </p:cNvSpPr>
          <p:nvPr/>
        </p:nvSpPr>
        <p:spPr bwMode="auto">
          <a:xfrm>
            <a:off x="-6350" y="1522413"/>
            <a:ext cx="5551488" cy="432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buFontTx/>
              <a:buChar char="•"/>
            </a:pPr>
            <a:r>
              <a:rPr lang="de-DE" altLang="en-US" sz="2000">
                <a:latin typeface="Arial" panose="020B0604020202020204" pitchFamily="34" charset="0"/>
                <a:cs typeface="Arial" panose="020B0604020202020204" pitchFamily="34" charset="0"/>
              </a:rPr>
              <a:t>Applicando le coordinate del </a:t>
            </a:r>
            <a:r>
              <a:rPr lang="de-DE" altLang="en-US" sz="2000" i="1">
                <a:latin typeface="Arial" panose="020B0604020202020204" pitchFamily="34" charset="0"/>
                <a:cs typeface="Arial" panose="020B0604020202020204" pitchFamily="34" charset="0"/>
              </a:rPr>
              <a:t>templato</a:t>
            </a:r>
            <a:r>
              <a:rPr lang="de-DE" altLang="en-US" sz="2000">
                <a:latin typeface="Arial" panose="020B0604020202020204" pitchFamily="34" charset="0"/>
                <a:cs typeface="Arial" panose="020B0604020202020204" pitchFamily="34" charset="0"/>
              </a:rPr>
              <a:t> sulla sequenza del </a:t>
            </a:r>
            <a:r>
              <a:rPr lang="de-DE" altLang="en-US" sz="2000" i="1">
                <a:latin typeface="Arial" panose="020B0604020202020204" pitchFamily="34" charset="0"/>
                <a:cs typeface="Arial" panose="020B0604020202020204" pitchFamily="34" charset="0"/>
              </a:rPr>
              <a:t>target</a:t>
            </a:r>
            <a:r>
              <a:rPr lang="de-DE" altLang="en-US" sz="2000">
                <a:latin typeface="Arial" panose="020B0604020202020204" pitchFamily="34" charset="0"/>
                <a:cs typeface="Arial" panose="020B0604020202020204" pitchFamily="34" charset="0"/>
              </a:rPr>
              <a:t> cambiano tipo, dimensione e posizione delle catene laterali. </a:t>
            </a:r>
            <a:endParaRPr lang="de-DE" altLang="en-US" sz="1600">
              <a:latin typeface="Arial" panose="020B0604020202020204" pitchFamily="34" charset="0"/>
              <a:cs typeface="Arial" panose="020B0604020202020204" pitchFamily="34" charset="0"/>
            </a:endParaRPr>
          </a:p>
          <a:p>
            <a:pPr>
              <a:buFontTx/>
              <a:buChar char="•"/>
            </a:pPr>
            <a:r>
              <a:rPr lang="de-DE" altLang="en-US" sz="2000">
                <a:latin typeface="Arial" panose="020B0604020202020204" pitchFamily="34" charset="0"/>
                <a:cs typeface="Arial" panose="020B0604020202020204" pitchFamily="34" charset="0"/>
              </a:rPr>
              <a:t>La posizione delle catene laterali può influenzare regioni importanti (Ad es. sito attivo)</a:t>
            </a:r>
            <a:endParaRPr lang="de-DE" altLang="en-US" sz="1600">
              <a:latin typeface="Arial" panose="020B0604020202020204" pitchFamily="34" charset="0"/>
              <a:cs typeface="Arial" panose="020B0604020202020204" pitchFamily="34" charset="0"/>
            </a:endParaRPr>
          </a:p>
          <a:p>
            <a:pPr>
              <a:buFontTx/>
              <a:buChar char="•"/>
            </a:pPr>
            <a:r>
              <a:rPr lang="de-DE" altLang="en-US" sz="2000">
                <a:latin typeface="Arial" panose="020B0604020202020204" pitchFamily="34" charset="0"/>
                <a:cs typeface="Arial" panose="020B0604020202020204" pitchFamily="34" charset="0"/>
              </a:rPr>
              <a:t>Dove possibile è meglio mantenere le conformazioni delle catene laterali del </a:t>
            </a:r>
            <a:r>
              <a:rPr lang="de-DE" altLang="en-US" sz="2000" i="1">
                <a:latin typeface="Arial" panose="020B0604020202020204" pitchFamily="34" charset="0"/>
                <a:cs typeface="Arial" panose="020B0604020202020204" pitchFamily="34" charset="0"/>
              </a:rPr>
              <a:t>templato</a:t>
            </a:r>
            <a:r>
              <a:rPr lang="de-DE" altLang="en-US" sz="2000">
                <a:latin typeface="Arial" panose="020B0604020202020204" pitchFamily="34" charset="0"/>
                <a:cs typeface="Arial" panose="020B0604020202020204" pitchFamily="34" charset="0"/>
              </a:rPr>
              <a:t>.</a:t>
            </a:r>
            <a:endParaRPr lang="de-DE" altLang="en-US" sz="1600">
              <a:latin typeface="Arial" panose="020B0604020202020204" pitchFamily="34" charset="0"/>
              <a:cs typeface="Arial" panose="020B0604020202020204" pitchFamily="34" charset="0"/>
            </a:endParaRPr>
          </a:p>
          <a:p>
            <a:pPr>
              <a:buFontTx/>
              <a:buChar char="•"/>
            </a:pPr>
            <a:r>
              <a:rPr lang="de-DE" altLang="en-US" sz="2000">
                <a:latin typeface="Arial" panose="020B0604020202020204" pitchFamily="34" charset="0"/>
                <a:cs typeface="Arial" panose="020B0604020202020204" pitchFamily="34" charset="0"/>
              </a:rPr>
              <a:t>LIBRERIE DI </a:t>
            </a:r>
            <a:r>
              <a:rPr lang="de-DE" altLang="en-US" sz="2000" b="1">
                <a:solidFill>
                  <a:srgbClr val="E46C0A"/>
                </a:solidFill>
                <a:latin typeface="Arial" panose="020B0604020202020204" pitchFamily="34" charset="0"/>
                <a:cs typeface="Arial" panose="020B0604020202020204" pitchFamily="34" charset="0"/>
              </a:rPr>
              <a:t>ROTAMERI</a:t>
            </a:r>
            <a:r>
              <a:rPr lang="de-DE" altLang="en-US" sz="2000">
                <a:latin typeface="Arial" panose="020B0604020202020204" pitchFamily="34" charset="0"/>
                <a:cs typeface="Arial" panose="020B0604020202020204" pitchFamily="34" charset="0"/>
              </a:rPr>
              <a:t>: Contengono i possibili conformeri delle catene laterali (preferenze conformazionali; intrinseche e dipendenti da catena principale)</a:t>
            </a:r>
          </a:p>
          <a:p>
            <a:pPr>
              <a:buFontTx/>
              <a:buChar char="•"/>
            </a:pPr>
            <a:r>
              <a:rPr lang="de-DE" altLang="en-US" sz="2000">
                <a:latin typeface="Arial" panose="020B0604020202020204" pitchFamily="34" charset="0"/>
                <a:cs typeface="Arial" panose="020B0604020202020204" pitchFamily="34" charset="0"/>
              </a:rPr>
              <a:t>OTTIMIZZAZIONE ENERGETICA: Rimozione di fenomeni di interferenza sferica (</a:t>
            </a:r>
            <a:r>
              <a:rPr lang="de-DE" altLang="en-US" sz="2000" b="1">
                <a:solidFill>
                  <a:srgbClr val="DB00DB"/>
                </a:solidFill>
                <a:latin typeface="Arial" panose="020B0604020202020204" pitchFamily="34" charset="0"/>
                <a:cs typeface="Arial" panose="020B0604020202020204" pitchFamily="34" charset="0"/>
              </a:rPr>
              <a:t>CLASH</a:t>
            </a:r>
            <a:r>
              <a:rPr lang="de-DE" altLang="en-US" sz="2000">
                <a:latin typeface="Arial" panose="020B0604020202020204" pitchFamily="34" charset="0"/>
                <a:cs typeface="Arial" panose="020B0604020202020204" pitchFamily="34" charset="0"/>
              </a:rPr>
              <a:t>)</a:t>
            </a:r>
          </a:p>
        </p:txBody>
      </p:sp>
      <p:sp>
        <p:nvSpPr>
          <p:cNvPr id="106503" name="Text Box 7">
            <a:extLst>
              <a:ext uri="{FF2B5EF4-FFF2-40B4-BE49-F238E27FC236}">
                <a16:creationId xmlns:a16="http://schemas.microsoft.com/office/drawing/2014/main" id="{B9DC7C33-4617-3046-B988-7D6EC1DCE130}"/>
              </a:ext>
            </a:extLst>
          </p:cNvPr>
          <p:cNvSpPr txBox="1">
            <a:spLocks noChangeArrowheads="1"/>
          </p:cNvSpPr>
          <p:nvPr/>
        </p:nvSpPr>
        <p:spPr bwMode="auto">
          <a:xfrm>
            <a:off x="441325" y="885825"/>
            <a:ext cx="8431213" cy="179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4. RIFINITURA DEL MODELLO: Catene laterali		</a:t>
            </a:r>
          </a:p>
          <a:p>
            <a:pPr eaLnBrk="1" hangingPunct="1">
              <a:spcBef>
                <a:spcPct val="50000"/>
              </a:spcBef>
              <a:buFontTx/>
              <a:buNone/>
            </a:pPr>
            <a:r>
              <a:rPr lang="it-IT" altLang="en-US" sz="2800" b="1">
                <a:solidFill>
                  <a:srgbClr val="000090"/>
                </a:solidFill>
                <a:latin typeface="Arial" panose="020B0604020202020204" pitchFamily="34" charset="0"/>
                <a:cs typeface="Arial" panose="020B0604020202020204" pitchFamily="34" charset="0"/>
              </a:rPr>
              <a:t>														</a:t>
            </a:r>
            <a:r>
              <a:rPr lang="it-IT" altLang="en-US" sz="2800">
                <a:solidFill>
                  <a:srgbClr val="000090"/>
                </a:solidFill>
                <a:latin typeface="Arial" panose="020B0604020202020204" pitchFamily="34" charset="0"/>
                <a:cs typeface="Arial" panose="020B0604020202020204" pitchFamily="34" charset="0"/>
              </a:rPr>
              <a:t>Tyr</a:t>
            </a:r>
            <a:endParaRPr lang="it-IT" altLang="en-US" sz="2400">
              <a:solidFill>
                <a:srgbClr val="000090"/>
              </a:solidFill>
              <a:latin typeface="Arial" panose="020B0604020202020204" pitchFamily="34" charset="0"/>
              <a:cs typeface="Arial" panose="020B0604020202020204" pitchFamily="34" charset="0"/>
            </a:endParaRPr>
          </a:p>
          <a:p>
            <a:pPr eaLnBrk="1" hangingPunct="1">
              <a:spcBef>
                <a:spcPct val="50000"/>
              </a:spcBef>
              <a:buFontTx/>
              <a:buChar char="-"/>
            </a:pPr>
            <a:endParaRPr lang="it-IT" altLang="en-US" sz="2700">
              <a:latin typeface="Arial" panose="020B0604020202020204" pitchFamily="34" charset="0"/>
              <a:cs typeface="Arial" panose="020B0604020202020204" pitchFamily="34" charset="0"/>
            </a:endParaRPr>
          </a:p>
        </p:txBody>
      </p:sp>
      <p:sp>
        <p:nvSpPr>
          <p:cNvPr id="106504" name="Rettangolo 2">
            <a:extLst>
              <a:ext uri="{FF2B5EF4-FFF2-40B4-BE49-F238E27FC236}">
                <a16:creationId xmlns:a16="http://schemas.microsoft.com/office/drawing/2014/main" id="{A5CE7CF6-026B-A14B-BE54-0D51F1F5BC02}"/>
              </a:ext>
            </a:extLst>
          </p:cNvPr>
          <p:cNvSpPr>
            <a:spLocks noChangeArrowheads="1"/>
          </p:cNvSpPr>
          <p:nvPr/>
        </p:nvSpPr>
        <p:spPr bwMode="auto">
          <a:xfrm>
            <a:off x="5545138" y="5483225"/>
            <a:ext cx="3605212"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US" altLang="en-US" sz="1800" b="1">
                <a:solidFill>
                  <a:srgbClr val="E46C0A"/>
                </a:solidFill>
                <a:latin typeface="Arial" panose="020B0604020202020204" pitchFamily="34" charset="0"/>
                <a:cs typeface="Arial" panose="020B0604020202020204" pitchFamily="34" charset="0"/>
              </a:rPr>
              <a:t>Rotamers are usually defined as low energy side-chain conformations  </a:t>
            </a:r>
            <a:r>
              <a:rPr lang="it-IT" altLang="en-US" sz="1800" b="1">
                <a:solidFill>
                  <a:srgbClr val="E46C0A"/>
                </a:solidFill>
                <a:latin typeface="Arial" panose="020B0604020202020204" pitchFamily="34" charset="0"/>
                <a:cs typeface="Arial" panose="020B0604020202020204" pitchFamily="34" charset="0"/>
                <a:sym typeface="Wingdings" pitchFamily="2" charset="2"/>
              </a:rPr>
              <a:t> mode among observed in structures</a:t>
            </a:r>
            <a:endParaRPr lang="it-IT" altLang="en-US" sz="1800" b="1">
              <a:solidFill>
                <a:srgbClr val="E46C0A"/>
              </a:solidFill>
              <a:latin typeface="Arial" panose="020B0604020202020204" pitchFamily="34" charset="0"/>
              <a:cs typeface="Arial" panose="020B0604020202020204" pitchFamily="34" charset="0"/>
            </a:endParaRPr>
          </a:p>
        </p:txBody>
      </p:sp>
    </p:spTree>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299C2F9-539A-C242-A2FA-992EFF12185C}"/>
              </a:ext>
            </a:extLst>
          </p:cNvPr>
          <p:cNvSpPr/>
          <p:nvPr/>
        </p:nvSpPr>
        <p:spPr>
          <a:xfrm>
            <a:off x="5340350" y="1698625"/>
            <a:ext cx="3727450" cy="4524375"/>
          </a:xfrm>
          <a:prstGeom prst="rect">
            <a:avLst/>
          </a:prstGeom>
          <a:solidFill>
            <a:schemeClr val="accent1">
              <a:lumMod val="20000"/>
              <a:lumOff val="80000"/>
            </a:schemeClr>
          </a:solidFill>
        </p:spPr>
        <p:txBody>
          <a:bodyPr>
            <a:spAutoFit/>
          </a:bodyPr>
          <a:lstStyle/>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algn="ctr" eaLnBrk="1" fontAlgn="auto" hangingPunct="1">
              <a:spcBef>
                <a:spcPts val="0"/>
              </a:spcBef>
              <a:spcAft>
                <a:spcPts val="0"/>
              </a:spcAft>
              <a:defRPr/>
            </a:pPr>
            <a:endParaRPr lang="it-IT" dirty="0">
              <a:solidFill>
                <a:srgbClr val="000090"/>
              </a:solidFill>
              <a:latin typeface="Arial"/>
              <a:ea typeface="+mn-ea"/>
              <a:cs typeface="Arial"/>
            </a:endParaRPr>
          </a:p>
          <a:p>
            <a:pPr algn="ctr" eaLnBrk="1" fontAlgn="auto" hangingPunct="1">
              <a:spcBef>
                <a:spcPts val="0"/>
              </a:spcBef>
              <a:spcAft>
                <a:spcPts val="0"/>
              </a:spcAft>
              <a:defRPr/>
            </a:pPr>
            <a:r>
              <a:rPr lang="it-IT" dirty="0">
                <a:solidFill>
                  <a:srgbClr val="000090"/>
                </a:solidFill>
                <a:latin typeface="Arial"/>
                <a:ea typeface="+mn-ea"/>
                <a:cs typeface="Arial"/>
              </a:rPr>
              <a:t>Potenziali di coppia</a:t>
            </a:r>
          </a:p>
        </p:txBody>
      </p:sp>
      <p:sp>
        <p:nvSpPr>
          <p:cNvPr id="29" name="Rectangle 4">
            <a:extLst>
              <a:ext uri="{FF2B5EF4-FFF2-40B4-BE49-F238E27FC236}">
                <a16:creationId xmlns:a16="http://schemas.microsoft.com/office/drawing/2014/main" id="{6570A7A8-516F-1745-B382-B77B2A2D57A5}"/>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7524" name="Rectangle 6">
            <a:extLst>
              <a:ext uri="{FF2B5EF4-FFF2-40B4-BE49-F238E27FC236}">
                <a16:creationId xmlns:a16="http://schemas.microsoft.com/office/drawing/2014/main" id="{CBF4F742-16B7-8D44-8E3A-93AC4954E1CF}"/>
              </a:ext>
            </a:extLst>
          </p:cNvPr>
          <p:cNvSpPr>
            <a:spLocks noChangeArrowheads="1"/>
          </p:cNvSpPr>
          <p:nvPr/>
        </p:nvSpPr>
        <p:spPr bwMode="auto">
          <a:xfrm>
            <a:off x="238125" y="1624013"/>
            <a:ext cx="5022850" cy="432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buFontTx/>
              <a:buNone/>
            </a:pPr>
            <a:r>
              <a:rPr lang="de-DE" altLang="en-US" sz="2400">
                <a:latin typeface="Arial" panose="020B0604020202020204" pitchFamily="34" charset="0"/>
                <a:cs typeface="Arial" panose="020B0604020202020204" pitchFamily="34" charset="0"/>
              </a:rPr>
              <a:t>Il modello è un‘ipotesi, servono:</a:t>
            </a:r>
          </a:p>
          <a:p>
            <a:pPr>
              <a:buFontTx/>
              <a:buChar char="•"/>
            </a:pPr>
            <a:r>
              <a:rPr lang="de-DE" altLang="en-US" sz="2400">
                <a:latin typeface="Arial" panose="020B0604020202020204" pitchFamily="34" charset="0"/>
                <a:cs typeface="Arial" panose="020B0604020202020204" pitchFamily="34" charset="0"/>
              </a:rPr>
              <a:t>Valutazione qualità stereichimica:</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Lunghezze e angoli di legame</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Angoli torsionali</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Planarità anelli aromatici</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Chiralità C</a:t>
            </a:r>
          </a:p>
          <a:p>
            <a:pPr>
              <a:buFontTx/>
              <a:buChar char="•"/>
            </a:pPr>
            <a:r>
              <a:rPr lang="de-DE" altLang="en-US" sz="2400">
                <a:latin typeface="Arial" panose="020B0604020202020204" pitchFamily="34" charset="0"/>
                <a:cs typeface="Arial" panose="020B0604020202020204" pitchFamily="34" charset="0"/>
              </a:rPr>
              <a:t>Stabilità:</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Potenziali di coppia (interazioni aa-aa)</a:t>
            </a:r>
          </a:p>
          <a:p>
            <a:pPr lvl="1">
              <a:buFont typeface="Courier New" panose="02070309020205020404" pitchFamily="49" charset="0"/>
              <a:buChar char="o"/>
            </a:pPr>
            <a:r>
              <a:rPr lang="de-DE" altLang="en-US" sz="2400">
                <a:latin typeface="Arial" panose="020B0604020202020204" pitchFamily="34" charset="0"/>
                <a:cs typeface="Arial" panose="020B0604020202020204" pitchFamily="34" charset="0"/>
              </a:rPr>
              <a:t>Potenziali di solvatazione (aa-solvente)</a:t>
            </a:r>
          </a:p>
          <a:p>
            <a:pPr>
              <a:buFontTx/>
              <a:buChar char="•"/>
            </a:pPr>
            <a:endParaRPr lang="de-DE" altLang="en-US" sz="2000">
              <a:latin typeface="Arial" panose="020B0604020202020204" pitchFamily="34" charset="0"/>
              <a:cs typeface="Arial" panose="020B0604020202020204" pitchFamily="34" charset="0"/>
            </a:endParaRPr>
          </a:p>
        </p:txBody>
      </p:sp>
      <p:sp>
        <p:nvSpPr>
          <p:cNvPr id="107525" name="Text Box 7">
            <a:extLst>
              <a:ext uri="{FF2B5EF4-FFF2-40B4-BE49-F238E27FC236}">
                <a16:creationId xmlns:a16="http://schemas.microsoft.com/office/drawing/2014/main" id="{E749CE06-D7A0-E041-84EE-2FB09D3CDD86}"/>
              </a:ext>
            </a:extLst>
          </p:cNvPr>
          <p:cNvSpPr txBox="1">
            <a:spLocks noChangeArrowheads="1"/>
          </p:cNvSpPr>
          <p:nvPr/>
        </p:nvSpPr>
        <p:spPr bwMode="auto">
          <a:xfrm>
            <a:off x="441325" y="885825"/>
            <a:ext cx="84312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5. CONTROLLO DI QUALITA’ DEL MODELLO</a:t>
            </a:r>
            <a:endParaRPr lang="it-IT" altLang="en-US" sz="2700">
              <a:latin typeface="Arial" panose="020B0604020202020204" pitchFamily="34" charset="0"/>
              <a:cs typeface="Arial" panose="020B0604020202020204" pitchFamily="34" charset="0"/>
            </a:endParaRPr>
          </a:p>
        </p:txBody>
      </p:sp>
      <p:pic>
        <p:nvPicPr>
          <p:cNvPr id="107526" name="Picture 2" descr="FigCap011_Fig_30">
            <a:extLst>
              <a:ext uri="{FF2B5EF4-FFF2-40B4-BE49-F238E27FC236}">
                <a16:creationId xmlns:a16="http://schemas.microsoft.com/office/drawing/2014/main" id="{5B9FDDF1-0C13-2142-9CB5-264E06A86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513" y="1931988"/>
            <a:ext cx="3159125" cy="3671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4">
            <a:extLst>
              <a:ext uri="{FF2B5EF4-FFF2-40B4-BE49-F238E27FC236}">
                <a16:creationId xmlns:a16="http://schemas.microsoft.com/office/drawing/2014/main" id="{05BFAA6C-069E-E445-AEBF-62945FB2237E}"/>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9571" name="Text Box 7">
            <a:extLst>
              <a:ext uri="{FF2B5EF4-FFF2-40B4-BE49-F238E27FC236}">
                <a16:creationId xmlns:a16="http://schemas.microsoft.com/office/drawing/2014/main" id="{18293D47-F91D-6148-B7A4-DD84CD674F36}"/>
              </a:ext>
            </a:extLst>
          </p:cNvPr>
          <p:cNvSpPr txBox="1">
            <a:spLocks noChangeArrowheads="1"/>
          </p:cNvSpPr>
          <p:nvPr/>
        </p:nvSpPr>
        <p:spPr bwMode="auto">
          <a:xfrm>
            <a:off x="441325" y="885825"/>
            <a:ext cx="84312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a:latin typeface="Arial" panose="020B0604020202020204" pitchFamily="34" charset="0"/>
                <a:cs typeface="Arial" panose="020B0604020202020204" pitchFamily="34" charset="0"/>
              </a:rPr>
              <a:t>5. CONTROLLO DI QUALITA’ DEL MODELLO</a:t>
            </a:r>
            <a:endParaRPr lang="it-IT" altLang="en-US" sz="2700">
              <a:latin typeface="Arial" panose="020B0604020202020204" pitchFamily="34" charset="0"/>
              <a:cs typeface="Arial" panose="020B0604020202020204" pitchFamily="34" charset="0"/>
            </a:endParaRPr>
          </a:p>
        </p:txBody>
      </p:sp>
      <p:pic>
        <p:nvPicPr>
          <p:cNvPr id="109572" name="Picture 2" descr="FigCap11_Fig_28">
            <a:extLst>
              <a:ext uri="{FF2B5EF4-FFF2-40B4-BE49-F238E27FC236}">
                <a16:creationId xmlns:a16="http://schemas.microsoft.com/office/drawing/2014/main" id="{C62BEDE0-E729-1440-AAE7-6158A2139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988" y="1498600"/>
            <a:ext cx="7312025" cy="534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E897E18D-9421-4247-9A0C-3AB992C144D6}"/>
              </a:ext>
            </a:extLst>
          </p:cNvPr>
          <p:cNvSpPr txBox="1">
            <a:spLocks noChangeArrowheads="1"/>
          </p:cNvSpPr>
          <p:nvPr/>
        </p:nvSpPr>
        <p:spPr bwMode="auto">
          <a:xfrm>
            <a:off x="76200" y="-76200"/>
            <a:ext cx="8686800" cy="519113"/>
          </a:xfrm>
          <a:prstGeom prst="rect">
            <a:avLst/>
          </a:prstGeom>
          <a:noFill/>
          <a:ln>
            <a:noFill/>
          </a:ln>
          <a:effectLst/>
          <a:extLst/>
        </p:spPr>
        <p:txBody>
          <a:bodyPr>
            <a:spAutoFit/>
          </a:bodyPr>
          <a:lstStyle/>
          <a:p>
            <a:pPr eaLnBrk="1" fontAlgn="auto" hangingPunct="1">
              <a:spcBef>
                <a:spcPts val="0"/>
              </a:spcBef>
              <a:spcAft>
                <a:spcPts val="0"/>
              </a:spcAft>
              <a:defRPr/>
            </a:pPr>
            <a:r>
              <a:rPr lang="it-IT" sz="2800" dirty="0">
                <a:solidFill>
                  <a:schemeClr val="bg1"/>
                </a:solidFill>
                <a:latin typeface="Arial"/>
                <a:ea typeface="+mn-ea"/>
              </a:rPr>
              <a:t>obiettivi intermedi e meno ambiziosi</a:t>
            </a:r>
          </a:p>
        </p:txBody>
      </p:sp>
      <p:sp>
        <p:nvSpPr>
          <p:cNvPr id="111619" name="Rettangolo 1">
            <a:extLst>
              <a:ext uri="{FF2B5EF4-FFF2-40B4-BE49-F238E27FC236}">
                <a16:creationId xmlns:a16="http://schemas.microsoft.com/office/drawing/2014/main" id="{C1F68D6F-91F6-9647-9EEF-4D20B907E265}"/>
              </a:ext>
            </a:extLst>
          </p:cNvPr>
          <p:cNvSpPr>
            <a:spLocks noChangeArrowheads="1"/>
          </p:cNvSpPr>
          <p:nvPr/>
        </p:nvSpPr>
        <p:spPr bwMode="auto">
          <a:xfrm>
            <a:off x="401638" y="465138"/>
            <a:ext cx="8467725" cy="600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8034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spcAft>
                <a:spcPts val="1200"/>
              </a:spcAft>
            </a:pPr>
            <a:r>
              <a:rPr lang="it-IT" altLang="en-US" sz="2800">
                <a:solidFill>
                  <a:srgbClr val="000090"/>
                </a:solidFill>
                <a:latin typeface="Arial" panose="020B0604020202020204" pitchFamily="34" charset="0"/>
              </a:rPr>
              <a:t>I fold diversi noti sono un numero limitato  (circa 1300). Infatti 90% nuove strutture immesse in PDB simili a fold noti.</a:t>
            </a:r>
          </a:p>
          <a:p>
            <a:pPr algn="just" eaLnBrk="1" hangingPunct="1">
              <a:spcBef>
                <a:spcPct val="0"/>
              </a:spcBef>
              <a:spcAft>
                <a:spcPts val="1200"/>
              </a:spcAft>
            </a:pPr>
            <a:r>
              <a:rPr lang="it-IT" altLang="en-US" sz="2800">
                <a:solidFill>
                  <a:srgbClr val="000090"/>
                </a:solidFill>
                <a:latin typeface="Arial" panose="020B0604020202020204" pitchFamily="34" charset="0"/>
              </a:rPr>
              <a:t>Anche proteine non evolutivamente correlate adottano fold simili (analogia strutturale)</a:t>
            </a:r>
          </a:p>
          <a:p>
            <a:pPr algn="just" eaLnBrk="1" hangingPunct="1">
              <a:spcBef>
                <a:spcPct val="0"/>
              </a:spcBef>
              <a:spcAft>
                <a:spcPts val="1200"/>
              </a:spcAft>
            </a:pPr>
            <a:endParaRPr lang="it-IT" altLang="en-US" sz="2800">
              <a:solidFill>
                <a:srgbClr val="000090"/>
              </a:solidFill>
              <a:latin typeface="Arial" panose="020B0604020202020204" pitchFamily="34" charset="0"/>
            </a:endParaRPr>
          </a:p>
          <a:p>
            <a:pPr algn="just" eaLnBrk="1" hangingPunct="1">
              <a:spcBef>
                <a:spcPct val="0"/>
              </a:spcBef>
              <a:spcAft>
                <a:spcPts val="1200"/>
              </a:spcAft>
              <a:buFontTx/>
              <a:buNone/>
            </a:pPr>
            <a:r>
              <a:rPr lang="it-IT" altLang="en-US" sz="3600" b="1" i="1">
                <a:solidFill>
                  <a:srgbClr val="000090"/>
                </a:solidFill>
                <a:latin typeface="Arial" panose="020B0604020202020204" pitchFamily="34" charset="0"/>
              </a:rPr>
              <a:t>Threading:</a:t>
            </a:r>
            <a:endParaRPr lang="it-IT" altLang="en-US" sz="2800">
              <a:solidFill>
                <a:srgbClr val="000090"/>
              </a:solidFill>
              <a:latin typeface="Arial" panose="020B0604020202020204" pitchFamily="34" charset="0"/>
            </a:endParaRPr>
          </a:p>
          <a:p>
            <a:pPr algn="just" eaLnBrk="1" hangingPunct="1">
              <a:spcBef>
                <a:spcPct val="0"/>
              </a:spcBef>
              <a:spcAft>
                <a:spcPts val="1200"/>
              </a:spcAft>
            </a:pPr>
            <a:r>
              <a:rPr lang="it-IT" altLang="en-US" sz="2800">
                <a:solidFill>
                  <a:srgbClr val="000090"/>
                </a:solidFill>
                <a:latin typeface="Arial" panose="020B0604020202020204" pitchFamily="34" charset="0"/>
              </a:rPr>
              <a:t>Data una sequenza proteica e un insieme di possibili </a:t>
            </a:r>
            <a:r>
              <a:rPr lang="it-IT" altLang="en-US" sz="2800" i="1">
                <a:solidFill>
                  <a:srgbClr val="000090"/>
                </a:solidFill>
                <a:latin typeface="Arial" panose="020B0604020202020204" pitchFamily="34" charset="0"/>
              </a:rPr>
              <a:t>fold</a:t>
            </a:r>
            <a:r>
              <a:rPr lang="it-IT" altLang="en-US" sz="2800">
                <a:solidFill>
                  <a:srgbClr val="000090"/>
                </a:solidFill>
                <a:latin typeface="Arial" panose="020B0604020202020204" pitchFamily="34" charset="0"/>
              </a:rPr>
              <a:t> tridimensionali, è possibile identificare il </a:t>
            </a:r>
            <a:r>
              <a:rPr lang="it-IT" altLang="en-US" sz="2800" i="1">
                <a:solidFill>
                  <a:srgbClr val="000090"/>
                </a:solidFill>
                <a:latin typeface="Arial" panose="020B0604020202020204" pitchFamily="34" charset="0"/>
              </a:rPr>
              <a:t>fold</a:t>
            </a:r>
            <a:r>
              <a:rPr lang="it-IT" altLang="en-US" sz="2800">
                <a:solidFill>
                  <a:srgbClr val="000090"/>
                </a:solidFill>
                <a:latin typeface="Arial" panose="020B0604020202020204" pitchFamily="34" charset="0"/>
              </a:rPr>
              <a:t> più simile a quello davvero assunto dalla sequenza?</a:t>
            </a:r>
          </a:p>
        </p:txBody>
      </p:sp>
      <p:sp>
        <p:nvSpPr>
          <p:cNvPr id="6" name="Esagono orizzontale 5">
            <a:extLst>
              <a:ext uri="{FF2B5EF4-FFF2-40B4-BE49-F238E27FC236}">
                <a16:creationId xmlns:a16="http://schemas.microsoft.com/office/drawing/2014/main" id="{760D6496-E4B6-4241-ACA1-028935A9812E}"/>
              </a:ext>
            </a:extLst>
          </p:cNvPr>
          <p:cNvSpPr>
            <a:spLocks noChangeArrowheads="1"/>
          </p:cNvSpPr>
          <p:nvPr/>
        </p:nvSpPr>
        <p:spPr bwMode="auto">
          <a:xfrm>
            <a:off x="0" y="42863"/>
            <a:ext cx="2011363" cy="1792287"/>
          </a:xfrm>
          <a:prstGeom prst="hexagon">
            <a:avLst>
              <a:gd name="adj" fmla="val 25001"/>
              <a:gd name="vf" fmla="val 115470"/>
            </a:avLst>
          </a:prstGeom>
          <a:solidFill>
            <a:srgbClr val="00FF00"/>
          </a:solidFill>
          <a:ln w="9525">
            <a:solidFill>
              <a:srgbClr val="C5C4D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7" name="Esagono orizzontale 4">
            <a:extLst>
              <a:ext uri="{FF2B5EF4-FFF2-40B4-BE49-F238E27FC236}">
                <a16:creationId xmlns:a16="http://schemas.microsoft.com/office/drawing/2014/main" id="{BB6F8BF5-BCCF-A141-96E4-DD5DD2CEFE95}"/>
              </a:ext>
            </a:extLst>
          </p:cNvPr>
          <p:cNvSpPr/>
          <p:nvPr/>
        </p:nvSpPr>
        <p:spPr>
          <a:xfrm>
            <a:off x="312738" y="320675"/>
            <a:ext cx="1385887" cy="1235075"/>
          </a:xfrm>
          <a:prstGeom prst="rect">
            <a:avLst/>
          </a:prstGeom>
        </p:spPr>
        <p:style>
          <a:lnRef idx="0">
            <a:scrgbClr r="0" g="0" b="0"/>
          </a:lnRef>
          <a:fillRef idx="0">
            <a:scrgbClr r="0" g="0" b="0"/>
          </a:fillRef>
          <a:effectRef idx="0">
            <a:scrgbClr r="0" g="0" b="0"/>
          </a:effectRef>
          <a:fontRef idx="minor">
            <a:schemeClr val="lt1"/>
          </a:fontRef>
        </p:style>
        <p:txBody>
          <a:bodyPr lIns="0" tIns="40640" rIns="0" bIns="40640" spcCol="1270" anchor="ctr"/>
          <a:lstStyle/>
          <a:p>
            <a:pPr algn="ctr" defTabSz="1422400" eaLnBrk="1" fontAlgn="auto" hangingPunct="1">
              <a:lnSpc>
                <a:spcPct val="90000"/>
              </a:lnSpc>
              <a:spcAft>
                <a:spcPct val="35000"/>
              </a:spcAft>
              <a:defRPr/>
            </a:pPr>
            <a:r>
              <a:rPr lang="it-IT" sz="2000" b="1" dirty="0">
                <a:solidFill>
                  <a:srgbClr val="000000"/>
                </a:solidFill>
                <a:latin typeface="Arial"/>
                <a:cs typeface="Arial"/>
              </a:rPr>
              <a:t>Threading/</a:t>
            </a:r>
            <a:r>
              <a:rPr lang="it-IT" sz="2000" b="1" dirty="0" err="1">
                <a:solidFill>
                  <a:srgbClr val="000000"/>
                </a:solidFill>
                <a:latin typeface="Arial"/>
                <a:cs typeface="Arial"/>
              </a:rPr>
              <a:t>Fold</a:t>
            </a:r>
            <a:r>
              <a:rPr lang="it-IT" sz="2000" b="1" dirty="0">
                <a:solidFill>
                  <a:srgbClr val="000000"/>
                </a:solidFill>
                <a:latin typeface="Arial"/>
                <a:cs typeface="Arial"/>
              </a:rPr>
              <a:t> </a:t>
            </a:r>
            <a:r>
              <a:rPr lang="it-IT" sz="2000" b="1" dirty="0" err="1">
                <a:solidFill>
                  <a:srgbClr val="000000"/>
                </a:solidFill>
                <a:latin typeface="Arial"/>
                <a:cs typeface="Arial"/>
              </a:rPr>
              <a:t>recognition</a:t>
            </a:r>
            <a:endParaRPr lang="it-IT" sz="2000" b="1" dirty="0">
              <a:solidFill>
                <a:srgbClr val="000000"/>
              </a:solidFill>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4">
            <a:extLst>
              <a:ext uri="{FF2B5EF4-FFF2-40B4-BE49-F238E27FC236}">
                <a16:creationId xmlns:a16="http://schemas.microsoft.com/office/drawing/2014/main" id="{CD144DA6-14C8-0242-B55C-A14F1B7D3486}"/>
              </a:ext>
            </a:extLst>
          </p:cNvPr>
          <p:cNvSpPr>
            <a:spLocks noChangeArrowheads="1"/>
          </p:cNvSpPr>
          <p:nvPr/>
        </p:nvSpPr>
        <p:spPr bwMode="auto">
          <a:xfrm>
            <a:off x="85725" y="-9525"/>
            <a:ext cx="903446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b="1">
                <a:solidFill>
                  <a:srgbClr val="194B19"/>
                </a:solidFill>
                <a:latin typeface="Arial" panose="020B0604020202020204" pitchFamily="34" charset="0"/>
              </a:rPr>
              <a:t>LE PROTEINE : </a:t>
            </a:r>
            <a:r>
              <a:rPr lang="it-IT" altLang="en-US" sz="4000" b="1">
                <a:solidFill>
                  <a:srgbClr val="194B19"/>
                </a:solidFill>
                <a:latin typeface="Arial" panose="020B0604020202020204" pitchFamily="34" charset="0"/>
              </a:rPr>
              <a:t>20 AMMINOACIDI </a:t>
            </a:r>
            <a:r>
              <a:rPr lang="it-IT" altLang="en-US" sz="2000" b="1">
                <a:solidFill>
                  <a:srgbClr val="194B19"/>
                </a:solidFill>
                <a:latin typeface="Arial" panose="020B0604020202020204" pitchFamily="34" charset="0"/>
              </a:rPr>
              <a:t>proteinogenici</a:t>
            </a:r>
            <a:endParaRPr lang="it-IT" altLang="en-US" sz="4000" b="1">
              <a:solidFill>
                <a:srgbClr val="194B19"/>
              </a:solidFill>
              <a:latin typeface="Arial" panose="020B0604020202020204" pitchFamily="34" charset="0"/>
            </a:endParaRPr>
          </a:p>
        </p:txBody>
      </p:sp>
      <p:pic>
        <p:nvPicPr>
          <p:cNvPr id="21506" name="Picture 5">
            <a:extLst>
              <a:ext uri="{FF2B5EF4-FFF2-40B4-BE49-F238E27FC236}">
                <a16:creationId xmlns:a16="http://schemas.microsoft.com/office/drawing/2014/main" id="{6D496929-045E-8D49-8C3B-35C849480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588" y="2633663"/>
            <a:ext cx="3255962" cy="189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7" name="Picture 6">
            <a:extLst>
              <a:ext uri="{FF2B5EF4-FFF2-40B4-BE49-F238E27FC236}">
                <a16:creationId xmlns:a16="http://schemas.microsoft.com/office/drawing/2014/main" id="{CE811E90-5AFB-8A43-9322-C2A8C836E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92150"/>
            <a:ext cx="3292475" cy="1982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8" name="Picture 7">
            <a:extLst>
              <a:ext uri="{FF2B5EF4-FFF2-40B4-BE49-F238E27FC236}">
                <a16:creationId xmlns:a16="http://schemas.microsoft.com/office/drawing/2014/main" id="{2BC2C692-2D2E-6E4D-A861-4BEC7DD31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525" y="692150"/>
            <a:ext cx="3195638" cy="183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Picture 8">
            <a:extLst>
              <a:ext uri="{FF2B5EF4-FFF2-40B4-BE49-F238E27FC236}">
                <a16:creationId xmlns:a16="http://schemas.microsoft.com/office/drawing/2014/main" id="{9E737400-C24A-184D-8CFB-9784D4B04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2725738"/>
            <a:ext cx="3273425" cy="201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0" name="Picture 9">
            <a:extLst>
              <a:ext uri="{FF2B5EF4-FFF2-40B4-BE49-F238E27FC236}">
                <a16:creationId xmlns:a16="http://schemas.microsoft.com/office/drawing/2014/main" id="{5D6DE186-FB89-4C47-9A2B-DA5CCE2E96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4787900"/>
            <a:ext cx="3268662" cy="202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1" name="Picture 10">
            <a:extLst>
              <a:ext uri="{FF2B5EF4-FFF2-40B4-BE49-F238E27FC236}">
                <a16:creationId xmlns:a16="http://schemas.microsoft.com/office/drawing/2014/main" id="{478F5C96-2901-B74F-BE80-5D69D26C5C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188" y="4637088"/>
            <a:ext cx="3281362" cy="2176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A7158451-BB04-7248-A651-22D5D2087DFF}"/>
              </a:ext>
            </a:extLst>
          </p:cNvPr>
          <p:cNvSpPr txBox="1">
            <a:spLocks noChangeArrowheads="1"/>
          </p:cNvSpPr>
          <p:nvPr/>
        </p:nvSpPr>
        <p:spPr bwMode="auto">
          <a:xfrm>
            <a:off x="76200" y="-76200"/>
            <a:ext cx="8686800" cy="519113"/>
          </a:xfrm>
          <a:prstGeom prst="rect">
            <a:avLst/>
          </a:prstGeom>
          <a:noFill/>
          <a:ln>
            <a:noFill/>
          </a:ln>
          <a:effectLst/>
          <a:extLst/>
        </p:spPr>
        <p:txBody>
          <a:bodyPr>
            <a:spAutoFit/>
          </a:bodyPr>
          <a:lstStyle/>
          <a:p>
            <a:pPr eaLnBrk="1" fontAlgn="auto" hangingPunct="1">
              <a:spcBef>
                <a:spcPts val="0"/>
              </a:spcBef>
              <a:spcAft>
                <a:spcPts val="0"/>
              </a:spcAft>
              <a:defRPr/>
            </a:pPr>
            <a:r>
              <a:rPr lang="it-IT" sz="2800" dirty="0">
                <a:solidFill>
                  <a:schemeClr val="bg1"/>
                </a:solidFill>
                <a:latin typeface="Arial"/>
                <a:ea typeface="+mn-ea"/>
              </a:rPr>
              <a:t>obiettivi intermedi e meno ambiziosi</a:t>
            </a:r>
          </a:p>
        </p:txBody>
      </p:sp>
      <p:sp>
        <p:nvSpPr>
          <p:cNvPr id="5124" name="Text Box 4">
            <a:extLst>
              <a:ext uri="{FF2B5EF4-FFF2-40B4-BE49-F238E27FC236}">
                <a16:creationId xmlns:a16="http://schemas.microsoft.com/office/drawing/2014/main" id="{99498034-BB20-9A4F-B6CB-E3CDDDE54021}"/>
              </a:ext>
            </a:extLst>
          </p:cNvPr>
          <p:cNvSpPr txBox="1">
            <a:spLocks noChangeArrowheads="1"/>
          </p:cNvSpPr>
          <p:nvPr/>
        </p:nvSpPr>
        <p:spPr bwMode="auto">
          <a:xfrm>
            <a:off x="76200" y="93663"/>
            <a:ext cx="9144000" cy="584200"/>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200" b="1" i="1" dirty="0">
                <a:solidFill>
                  <a:srgbClr val="000090"/>
                </a:solidFill>
                <a:latin typeface="Arial"/>
                <a:ea typeface="+mn-ea"/>
              </a:rPr>
              <a:t>Threading</a:t>
            </a:r>
            <a:endParaRPr lang="it-IT" sz="3200" b="1" dirty="0">
              <a:solidFill>
                <a:srgbClr val="000090"/>
              </a:solidFill>
              <a:latin typeface="Arial"/>
              <a:ea typeface="+mn-ea"/>
            </a:endParaRPr>
          </a:p>
        </p:txBody>
      </p:sp>
      <p:pic>
        <p:nvPicPr>
          <p:cNvPr id="113668" name="Picture 2" descr="FigCap11_Fig_01">
            <a:extLst>
              <a:ext uri="{FF2B5EF4-FFF2-40B4-BE49-F238E27FC236}">
                <a16:creationId xmlns:a16="http://schemas.microsoft.com/office/drawing/2014/main" id="{1091B89D-5093-0241-9803-5A2964286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050" y="760413"/>
            <a:ext cx="7664450" cy="501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ttangolo 7">
            <a:extLst>
              <a:ext uri="{FF2B5EF4-FFF2-40B4-BE49-F238E27FC236}">
                <a16:creationId xmlns:a16="http://schemas.microsoft.com/office/drawing/2014/main" id="{4EFCC9A5-FBFC-3146-A974-D29BF0F3BEF7}"/>
              </a:ext>
            </a:extLst>
          </p:cNvPr>
          <p:cNvSpPr/>
          <p:nvPr/>
        </p:nvSpPr>
        <p:spPr>
          <a:xfrm>
            <a:off x="2857500" y="5984875"/>
            <a:ext cx="6138863" cy="831850"/>
          </a:xfrm>
          <a:prstGeom prst="rect">
            <a:avLst/>
          </a:prstGeom>
          <a:solidFill>
            <a:schemeClr val="tx2">
              <a:lumMod val="20000"/>
              <a:lumOff val="80000"/>
            </a:schemeClr>
          </a:solidFill>
        </p:spPr>
        <p:txBody>
          <a:bodyPr>
            <a:spAutoFit/>
          </a:bodyPr>
          <a:lstStyle/>
          <a:p>
            <a:pPr algn="just" eaLnBrk="1" fontAlgn="auto" hangingPunct="1">
              <a:spcBef>
                <a:spcPts val="0"/>
              </a:spcBef>
              <a:spcAft>
                <a:spcPts val="0"/>
              </a:spcAft>
              <a:defRPr/>
            </a:pPr>
            <a:r>
              <a:rPr lang="it-IT" sz="2400" dirty="0">
                <a:solidFill>
                  <a:srgbClr val="000090"/>
                </a:solidFill>
                <a:latin typeface="Arial"/>
                <a:ea typeface="+mn-ea"/>
              </a:rPr>
              <a:t>Poi si costruisce il modello basandosi sullo stampo selezionato</a:t>
            </a:r>
          </a:p>
        </p:txBody>
      </p:sp>
      <p:sp>
        <p:nvSpPr>
          <p:cNvPr id="3" name="Freccia circolare in su 2">
            <a:extLst>
              <a:ext uri="{FF2B5EF4-FFF2-40B4-BE49-F238E27FC236}">
                <a16:creationId xmlns:a16="http://schemas.microsoft.com/office/drawing/2014/main" id="{C9553E5B-B211-E84D-B335-3D68E0EDE687}"/>
              </a:ext>
            </a:extLst>
          </p:cNvPr>
          <p:cNvSpPr>
            <a:spLocks noChangeArrowheads="1"/>
          </p:cNvSpPr>
          <p:nvPr/>
        </p:nvSpPr>
        <p:spPr bwMode="auto">
          <a:xfrm rot="-1137699">
            <a:off x="2438400" y="4359275"/>
            <a:ext cx="1651000" cy="684213"/>
          </a:xfrm>
          <a:prstGeom prst="curvedUpArrow">
            <a:avLst>
              <a:gd name="adj1" fmla="val 25001"/>
              <a:gd name="adj2" fmla="val 50003"/>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0" name="Rettangolo 9">
            <a:extLst>
              <a:ext uri="{FF2B5EF4-FFF2-40B4-BE49-F238E27FC236}">
                <a16:creationId xmlns:a16="http://schemas.microsoft.com/office/drawing/2014/main" id="{20242D09-C7C8-1D4A-B7DD-6746197A7393}"/>
              </a:ext>
            </a:extLst>
          </p:cNvPr>
          <p:cNvSpPr/>
          <p:nvPr/>
        </p:nvSpPr>
        <p:spPr>
          <a:xfrm>
            <a:off x="119063" y="3743325"/>
            <a:ext cx="3119437" cy="831850"/>
          </a:xfrm>
          <a:prstGeom prst="rect">
            <a:avLst/>
          </a:prstGeom>
          <a:solidFill>
            <a:schemeClr val="tx2">
              <a:lumMod val="20000"/>
              <a:lumOff val="80000"/>
            </a:schemeClr>
          </a:solidFill>
        </p:spPr>
        <p:txBody>
          <a:bodyPr>
            <a:spAutoFit/>
          </a:bodyPr>
          <a:lstStyle/>
          <a:p>
            <a:pPr algn="ctr" eaLnBrk="1" fontAlgn="auto" hangingPunct="1">
              <a:spcBef>
                <a:spcPts val="0"/>
              </a:spcBef>
              <a:spcAft>
                <a:spcPts val="0"/>
              </a:spcAft>
              <a:defRPr/>
            </a:pPr>
            <a:r>
              <a:rPr lang="it-IT" sz="2400" dirty="0">
                <a:solidFill>
                  <a:srgbClr val="000090"/>
                </a:solidFill>
                <a:latin typeface="Arial"/>
                <a:ea typeface="+mn-ea"/>
              </a:rPr>
              <a:t>Legge di </a:t>
            </a:r>
            <a:r>
              <a:rPr lang="it-IT" sz="2400" dirty="0" err="1">
                <a:solidFill>
                  <a:srgbClr val="000090"/>
                </a:solidFill>
                <a:latin typeface="Arial"/>
                <a:ea typeface="+mn-ea"/>
              </a:rPr>
              <a:t>Boltzmann</a:t>
            </a:r>
            <a:endParaRPr lang="it-IT" sz="2400" dirty="0">
              <a:solidFill>
                <a:srgbClr val="000090"/>
              </a:solidFill>
              <a:latin typeface="Arial"/>
              <a:ea typeface="+mn-ea"/>
            </a:endParaRPr>
          </a:p>
          <a:p>
            <a:pPr algn="ctr" eaLnBrk="1" fontAlgn="auto" hangingPunct="1">
              <a:spcBef>
                <a:spcPts val="0"/>
              </a:spcBef>
              <a:spcAft>
                <a:spcPts val="0"/>
              </a:spcAft>
              <a:defRPr/>
            </a:pPr>
            <a:r>
              <a:rPr lang="it-IT" sz="2400" dirty="0">
                <a:solidFill>
                  <a:srgbClr val="000090"/>
                </a:solidFill>
                <a:latin typeface="Arial"/>
                <a:ea typeface="+mn-ea"/>
              </a:rPr>
              <a:t>Funzioni energetiche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2003D3B9-AF52-C942-8265-9E9B231065BB}"/>
              </a:ext>
            </a:extLst>
          </p:cNvPr>
          <p:cNvSpPr txBox="1">
            <a:spLocks noChangeArrowheads="1"/>
          </p:cNvSpPr>
          <p:nvPr/>
        </p:nvSpPr>
        <p:spPr bwMode="auto">
          <a:xfrm>
            <a:off x="76200" y="-76200"/>
            <a:ext cx="8686800" cy="519113"/>
          </a:xfrm>
          <a:prstGeom prst="rect">
            <a:avLst/>
          </a:prstGeom>
          <a:noFill/>
          <a:ln>
            <a:noFill/>
          </a:ln>
          <a:effectLst/>
          <a:extLst/>
        </p:spPr>
        <p:txBody>
          <a:bodyPr>
            <a:spAutoFit/>
          </a:bodyPr>
          <a:lstStyle/>
          <a:p>
            <a:pPr eaLnBrk="1" fontAlgn="auto" hangingPunct="1">
              <a:spcBef>
                <a:spcPts val="0"/>
              </a:spcBef>
              <a:spcAft>
                <a:spcPts val="0"/>
              </a:spcAft>
              <a:defRPr/>
            </a:pPr>
            <a:r>
              <a:rPr lang="it-IT" sz="2800" dirty="0">
                <a:solidFill>
                  <a:schemeClr val="bg1"/>
                </a:solidFill>
                <a:latin typeface="Arial"/>
                <a:ea typeface="+mn-ea"/>
              </a:rPr>
              <a:t>obiettivi intermedi e meno ambiziosi</a:t>
            </a:r>
          </a:p>
        </p:txBody>
      </p:sp>
      <p:graphicFrame>
        <p:nvGraphicFramePr>
          <p:cNvPr id="6" name="Group 23">
            <a:extLst>
              <a:ext uri="{FF2B5EF4-FFF2-40B4-BE49-F238E27FC236}">
                <a16:creationId xmlns:a16="http://schemas.microsoft.com/office/drawing/2014/main" id="{0B3D9DBB-312E-4F48-9C5B-DAE1197F16C1}"/>
              </a:ext>
            </a:extLst>
          </p:cNvPr>
          <p:cNvGraphicFramePr>
            <a:graphicFrameLocks noGrp="1"/>
          </p:cNvGraphicFramePr>
          <p:nvPr/>
        </p:nvGraphicFramePr>
        <p:xfrm>
          <a:off x="1031875" y="1289050"/>
          <a:ext cx="7146925" cy="4237038"/>
        </p:xfrm>
        <a:graphic>
          <a:graphicData uri="http://schemas.openxmlformats.org/drawingml/2006/table">
            <a:tbl>
              <a:tblPr/>
              <a:tblGrid>
                <a:gridCol w="3351213">
                  <a:extLst>
                    <a:ext uri="{9D8B030D-6E8A-4147-A177-3AD203B41FA5}">
                      <a16:colId xmlns:a16="http://schemas.microsoft.com/office/drawing/2014/main" val="1174628584"/>
                    </a:ext>
                  </a:extLst>
                </a:gridCol>
                <a:gridCol w="3795712">
                  <a:extLst>
                    <a:ext uri="{9D8B030D-6E8A-4147-A177-3AD203B41FA5}">
                      <a16:colId xmlns:a16="http://schemas.microsoft.com/office/drawing/2014/main" val="1907233287"/>
                    </a:ext>
                  </a:extLst>
                </a:gridCol>
              </a:tblGrid>
              <a:tr h="1016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002060"/>
                          </a:solidFill>
                          <a:effectLst/>
                          <a:latin typeface="Arial" panose="020B0604020202020204" pitchFamily="34" charset="0"/>
                          <a:ea typeface="ＭＳ Ｐゴシック" panose="020B0600070205080204" pitchFamily="34" charset="-128"/>
                          <a:cs typeface="Arial" panose="020B0604020202020204" pitchFamily="34" charset="0"/>
                        </a:rPr>
                        <a:t>Homology modelling</a:t>
                      </a:r>
                    </a:p>
                  </a:txBody>
                  <a:tcPr marL="91439" marR="91439" marT="45701" marB="4570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002060"/>
                          </a:solidFill>
                          <a:effectLst/>
                          <a:latin typeface="Arial" panose="020B0604020202020204" pitchFamily="34" charset="0"/>
                          <a:ea typeface="ＭＳ Ｐゴシック" panose="020B0600070205080204" pitchFamily="34" charset="-128"/>
                          <a:cs typeface="Arial" panose="020B0604020202020204" pitchFamily="34" charset="0"/>
                        </a:rPr>
                        <a:t>Threading/Fold-recognition</a:t>
                      </a:r>
                    </a:p>
                  </a:txBody>
                  <a:tcPr marL="91439" marR="91439" marT="45701" marB="4570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04998171"/>
                  </a:ext>
                </a:extLst>
              </a:tr>
              <a:tr h="1016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Identifica prima gli omologhi</a:t>
                      </a:r>
                    </a:p>
                  </a:txBody>
                  <a:tcPr marL="91439" marR="91439" marT="45701" marB="4570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Prova tutte le possibili strutture</a:t>
                      </a:r>
                    </a:p>
                  </a:txBody>
                  <a:tcPr marL="91439" marR="91439" marT="45701" marB="4570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22096158"/>
                  </a:ext>
                </a:extLst>
              </a:tr>
              <a:tr h="11890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Si determina l’allineamento ottimale</a:t>
                      </a:r>
                    </a:p>
                  </a:txBody>
                  <a:tcPr marL="91439" marR="91439" marT="45701" marB="4570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Prova tutti i possibili allineamenti strutturali</a:t>
                      </a:r>
                    </a:p>
                  </a:txBody>
                  <a:tcPr marL="91439" marR="91439" marT="45701" marB="4570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92250613"/>
                  </a:ext>
                </a:extLst>
              </a:tr>
              <a:tr h="1016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0"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Ottimizza un modello</a:t>
                      </a:r>
                    </a:p>
                  </a:txBody>
                  <a:tcPr marL="91439" marR="91439" marT="45701" marB="4570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0" i="0" u="none" strike="noStrike" cap="none" normalizeH="0" baseline="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Valuta molti modelli poco accurati nei dettagli</a:t>
                      </a:r>
                    </a:p>
                  </a:txBody>
                  <a:tcPr marL="91439" marR="91439" marT="45701" marB="4570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0578230"/>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B9861114-990B-B349-B8A7-C2BAB5226B61}"/>
              </a:ext>
            </a:extLst>
          </p:cNvPr>
          <p:cNvSpPr txBox="1">
            <a:spLocks noChangeArrowheads="1"/>
          </p:cNvSpPr>
          <p:nvPr/>
        </p:nvSpPr>
        <p:spPr bwMode="auto">
          <a:xfrm>
            <a:off x="673100" y="68263"/>
            <a:ext cx="7797800" cy="461962"/>
          </a:xfrm>
          <a:prstGeom prst="rect">
            <a:avLst/>
          </a:prstGeom>
          <a:noFill/>
          <a:ln>
            <a:noFill/>
          </a:ln>
          <a:effectLst/>
          <a:extLst/>
        </p:spPr>
        <p:txBody>
          <a:bodyPr wrap="none">
            <a:spAutoFit/>
          </a:bodyPr>
          <a:lstStyle/>
          <a:p>
            <a:pPr algn="ctr" eaLnBrk="1" fontAlgn="auto" hangingPunct="1">
              <a:spcBef>
                <a:spcPts val="0"/>
              </a:spcBef>
              <a:spcAft>
                <a:spcPts val="0"/>
              </a:spcAft>
              <a:defRPr/>
            </a:pPr>
            <a:r>
              <a:rPr lang="it-IT" dirty="0">
                <a:solidFill>
                  <a:schemeClr val="bg1"/>
                </a:solidFill>
                <a:latin typeface="Arial"/>
                <a:ea typeface="+mn-ea"/>
              </a:rPr>
              <a:t>Predizione della struttura terziaria - diagramma di flusso</a:t>
            </a:r>
          </a:p>
        </p:txBody>
      </p:sp>
      <p:grpSp>
        <p:nvGrpSpPr>
          <p:cNvPr id="13315" name="Group 3">
            <a:extLst>
              <a:ext uri="{FF2B5EF4-FFF2-40B4-BE49-F238E27FC236}">
                <a16:creationId xmlns:a16="http://schemas.microsoft.com/office/drawing/2014/main" id="{B6FCA606-016D-B141-A734-F18EC8311B67}"/>
              </a:ext>
            </a:extLst>
          </p:cNvPr>
          <p:cNvGrpSpPr>
            <a:grpSpLocks/>
          </p:cNvGrpSpPr>
          <p:nvPr/>
        </p:nvGrpSpPr>
        <p:grpSpPr bwMode="auto">
          <a:xfrm>
            <a:off x="1524000" y="884772"/>
            <a:ext cx="6172200" cy="609600"/>
            <a:chOff x="960" y="192"/>
            <a:chExt cx="3888" cy="384"/>
          </a:xfrm>
          <a:solidFill>
            <a:srgbClr val="000090"/>
          </a:solidFill>
        </p:grpSpPr>
        <p:sp>
          <p:nvSpPr>
            <p:cNvPr id="13316" name="Rectangle 4">
              <a:extLst>
                <a:ext uri="{FF2B5EF4-FFF2-40B4-BE49-F238E27FC236}">
                  <a16:creationId xmlns:a16="http://schemas.microsoft.com/office/drawing/2014/main" id="{223E7481-5CDF-444D-ABC6-817A5CC84471}"/>
                </a:ext>
              </a:extLst>
            </p:cNvPr>
            <p:cNvSpPr>
              <a:spLocks noChangeArrowheads="1"/>
            </p:cNvSpPr>
            <p:nvPr/>
          </p:nvSpPr>
          <p:spPr bwMode="auto">
            <a:xfrm>
              <a:off x="960" y="192"/>
              <a:ext cx="3888" cy="384"/>
            </a:xfrm>
            <a:prstGeom prst="rect">
              <a:avLst/>
            </a:prstGeom>
            <a:grpFill/>
            <a:ln w="9525">
              <a:solidFill>
                <a:srgbClr val="00FFFF"/>
              </a:solidFill>
              <a:miter lim="800000"/>
              <a:headEnd/>
              <a:tailEnd/>
            </a:ln>
            <a:effectLst/>
            <a:ex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17" name="Text Box 5">
              <a:extLst>
                <a:ext uri="{FF2B5EF4-FFF2-40B4-BE49-F238E27FC236}">
                  <a16:creationId xmlns:a16="http://schemas.microsoft.com/office/drawing/2014/main" id="{7BB25A9D-A571-DD41-A9D9-0D7DC78A9D7A}"/>
                </a:ext>
              </a:extLst>
            </p:cNvPr>
            <p:cNvSpPr txBox="1">
              <a:spLocks noChangeArrowheads="1"/>
            </p:cNvSpPr>
            <p:nvPr/>
          </p:nvSpPr>
          <p:spPr bwMode="auto">
            <a:xfrm>
              <a:off x="971" y="240"/>
              <a:ext cx="3865" cy="237"/>
            </a:xfrm>
            <a:prstGeom prst="rect">
              <a:avLst/>
            </a:prstGeom>
            <a:grpFill/>
            <a:ln w="9525">
              <a:noFill/>
              <a:miter lim="800000"/>
              <a:headEnd/>
              <a:tailEnd/>
            </a:ln>
            <a:effectLst/>
            <a:extLst/>
          </p:spPr>
          <p:txBody>
            <a:bodyPr>
              <a:spAutoFit/>
            </a:bodyPr>
            <a:lstStyle/>
            <a:p>
              <a:pPr algn="ctr" eaLnBrk="1" fontAlgn="auto" hangingPunct="1">
                <a:spcBef>
                  <a:spcPts val="0"/>
                </a:spcBef>
                <a:spcAft>
                  <a:spcPts val="0"/>
                </a:spcAft>
                <a:defRPr/>
              </a:pPr>
              <a:r>
                <a:rPr lang="it-IT" dirty="0">
                  <a:solidFill>
                    <a:srgbClr val="FFFFFF"/>
                  </a:solidFill>
                  <a:latin typeface="Arial"/>
                  <a:ea typeface="+mn-ea"/>
                </a:rPr>
                <a:t>Confronto con banche dati di sequenze proteiche</a:t>
              </a:r>
            </a:p>
          </p:txBody>
        </p:sp>
      </p:grpSp>
      <p:grpSp>
        <p:nvGrpSpPr>
          <p:cNvPr id="13318" name="Group 6">
            <a:extLst>
              <a:ext uri="{FF2B5EF4-FFF2-40B4-BE49-F238E27FC236}">
                <a16:creationId xmlns:a16="http://schemas.microsoft.com/office/drawing/2014/main" id="{886897A8-B7DF-A64D-BBEA-60DCF5E54582}"/>
              </a:ext>
            </a:extLst>
          </p:cNvPr>
          <p:cNvGrpSpPr>
            <a:grpSpLocks/>
          </p:cNvGrpSpPr>
          <p:nvPr/>
        </p:nvGrpSpPr>
        <p:grpSpPr bwMode="auto">
          <a:xfrm>
            <a:off x="5091113" y="2967572"/>
            <a:ext cx="3429000" cy="2209800"/>
            <a:chOff x="3207" y="1936"/>
            <a:chExt cx="2160" cy="1392"/>
          </a:xfrm>
          <a:solidFill>
            <a:srgbClr val="000090"/>
          </a:solidFill>
        </p:grpSpPr>
        <p:grpSp>
          <p:nvGrpSpPr>
            <p:cNvPr id="13319" name="Group 7">
              <a:extLst>
                <a:ext uri="{FF2B5EF4-FFF2-40B4-BE49-F238E27FC236}">
                  <a16:creationId xmlns:a16="http://schemas.microsoft.com/office/drawing/2014/main" id="{87BC8C03-0E06-114C-B118-DF4420C3ED8C}"/>
                </a:ext>
              </a:extLst>
            </p:cNvPr>
            <p:cNvGrpSpPr>
              <a:grpSpLocks/>
            </p:cNvGrpSpPr>
            <p:nvPr/>
          </p:nvGrpSpPr>
          <p:grpSpPr bwMode="auto">
            <a:xfrm>
              <a:off x="3207" y="2800"/>
              <a:ext cx="2160" cy="528"/>
              <a:chOff x="3207" y="2800"/>
              <a:chExt cx="2160" cy="528"/>
            </a:xfrm>
            <a:grpFill/>
          </p:grpSpPr>
          <p:sp>
            <p:nvSpPr>
              <p:cNvPr id="13320" name="Rectangle 8">
                <a:extLst>
                  <a:ext uri="{FF2B5EF4-FFF2-40B4-BE49-F238E27FC236}">
                    <a16:creationId xmlns:a16="http://schemas.microsoft.com/office/drawing/2014/main" id="{50B8F1EC-4AD0-CE4F-B3E4-A1AF369E3159}"/>
                  </a:ext>
                </a:extLst>
              </p:cNvPr>
              <p:cNvSpPr>
                <a:spLocks noChangeArrowheads="1"/>
              </p:cNvSpPr>
              <p:nvPr/>
            </p:nvSpPr>
            <p:spPr bwMode="auto">
              <a:xfrm>
                <a:off x="3207" y="2800"/>
                <a:ext cx="2160" cy="528"/>
              </a:xfrm>
              <a:prstGeom prst="rect">
                <a:avLst/>
              </a:prstGeom>
              <a:grpFill/>
              <a:ln w="9525">
                <a:solidFill>
                  <a:srgbClr val="00FFFF"/>
                </a:solidFill>
                <a:miter lim="800000"/>
                <a:headEnd/>
                <a:tailEnd/>
              </a:ln>
              <a:effectLst/>
              <a:ex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21" name="Text Box 9">
                <a:extLst>
                  <a:ext uri="{FF2B5EF4-FFF2-40B4-BE49-F238E27FC236}">
                    <a16:creationId xmlns:a16="http://schemas.microsoft.com/office/drawing/2014/main" id="{98237ADC-F143-FD42-A71E-941DDB17A601}"/>
                  </a:ext>
                </a:extLst>
              </p:cNvPr>
              <p:cNvSpPr txBox="1">
                <a:spLocks noChangeArrowheads="1"/>
              </p:cNvSpPr>
              <p:nvPr/>
            </p:nvSpPr>
            <p:spPr bwMode="auto">
              <a:xfrm>
                <a:off x="3417" y="2846"/>
                <a:ext cx="1749" cy="407"/>
              </a:xfrm>
              <a:prstGeom prst="rect">
                <a:avLst/>
              </a:prstGeom>
              <a:grpFill/>
              <a:ln>
                <a:noFill/>
              </a:ln>
              <a:effectLst/>
              <a:extLst/>
            </p:spPr>
            <p:txBody>
              <a:bodyPr wrap="none">
                <a:spAutoFit/>
              </a:bodyPr>
              <a:lstStyle/>
              <a:p>
                <a:pPr algn="ctr" eaLnBrk="1" fontAlgn="auto" hangingPunct="1">
                  <a:spcBef>
                    <a:spcPts val="0"/>
                  </a:spcBef>
                  <a:spcAft>
                    <a:spcPts val="0"/>
                  </a:spcAft>
                  <a:defRPr/>
                </a:pPr>
                <a:r>
                  <a:rPr lang="it-IT" dirty="0">
                    <a:solidFill>
                      <a:srgbClr val="FFFF00"/>
                    </a:solidFill>
                    <a:latin typeface="Arial"/>
                    <a:ea typeface="+mn-ea"/>
                  </a:rPr>
                  <a:t>Ricerche di motivi,</a:t>
                </a:r>
              </a:p>
              <a:p>
                <a:pPr algn="ctr" eaLnBrk="1" fontAlgn="auto" hangingPunct="1">
                  <a:spcBef>
                    <a:spcPts val="0"/>
                  </a:spcBef>
                  <a:spcAft>
                    <a:spcPts val="0"/>
                  </a:spcAft>
                  <a:defRPr/>
                </a:pPr>
                <a:r>
                  <a:rPr lang="it-IT" i="1" dirty="0" err="1">
                    <a:solidFill>
                      <a:srgbClr val="FFFF00"/>
                    </a:solidFill>
                    <a:latin typeface="Arial"/>
                    <a:ea typeface="+mn-ea"/>
                  </a:rPr>
                  <a:t>fold</a:t>
                </a:r>
                <a:r>
                  <a:rPr lang="it-IT" i="1" dirty="0">
                    <a:solidFill>
                      <a:srgbClr val="FFFF00"/>
                    </a:solidFill>
                    <a:latin typeface="Arial"/>
                    <a:ea typeface="+mn-ea"/>
                  </a:rPr>
                  <a:t> </a:t>
                </a:r>
                <a:r>
                  <a:rPr lang="it-IT" i="1" dirty="0" err="1">
                    <a:solidFill>
                      <a:srgbClr val="FFFF00"/>
                    </a:solidFill>
                    <a:latin typeface="Arial"/>
                    <a:ea typeface="+mn-ea"/>
                  </a:rPr>
                  <a:t>recognition</a:t>
                </a:r>
                <a:r>
                  <a:rPr lang="it-IT" dirty="0">
                    <a:solidFill>
                      <a:srgbClr val="FFFF00"/>
                    </a:solidFill>
                    <a:latin typeface="Arial"/>
                    <a:ea typeface="+mn-ea"/>
                  </a:rPr>
                  <a:t>, </a:t>
                </a:r>
                <a:r>
                  <a:rPr lang="it-IT" i="1" dirty="0">
                    <a:solidFill>
                      <a:srgbClr val="FFFF00"/>
                    </a:solidFill>
                    <a:latin typeface="Arial"/>
                    <a:ea typeface="+mn-ea"/>
                  </a:rPr>
                  <a:t>ab </a:t>
                </a:r>
                <a:r>
                  <a:rPr lang="it-IT" i="1" dirty="0" err="1">
                    <a:solidFill>
                      <a:srgbClr val="FFFF00"/>
                    </a:solidFill>
                    <a:latin typeface="Arial"/>
                    <a:ea typeface="+mn-ea"/>
                  </a:rPr>
                  <a:t>initio</a:t>
                </a:r>
                <a:endParaRPr lang="it-IT" dirty="0">
                  <a:solidFill>
                    <a:srgbClr val="FFFF00"/>
                  </a:solidFill>
                  <a:latin typeface="Arial"/>
                  <a:ea typeface="+mn-ea"/>
                </a:endParaRPr>
              </a:p>
            </p:txBody>
          </p:sp>
        </p:grpSp>
        <p:cxnSp>
          <p:nvCxnSpPr>
            <p:cNvPr id="13322" name="AutoShape 10">
              <a:extLst>
                <a:ext uri="{FF2B5EF4-FFF2-40B4-BE49-F238E27FC236}">
                  <a16:creationId xmlns:a16="http://schemas.microsoft.com/office/drawing/2014/main" id="{E7FC6214-1FDF-044A-8B33-B4200B750000}"/>
                </a:ext>
              </a:extLst>
            </p:cNvPr>
            <p:cNvCxnSpPr>
              <a:cxnSpLocks noChangeShapeType="1"/>
            </p:cNvCxnSpPr>
            <p:nvPr/>
          </p:nvCxnSpPr>
          <p:spPr bwMode="auto">
            <a:xfrm flipH="1">
              <a:off x="4287" y="1936"/>
              <a:ext cx="4" cy="896"/>
            </a:xfrm>
            <a:prstGeom prst="straightConnector1">
              <a:avLst/>
            </a:prstGeom>
            <a:grpFill/>
            <a:ln w="28575">
              <a:solidFill>
                <a:schemeClr val="tx1"/>
              </a:solidFill>
              <a:round/>
              <a:headEnd/>
              <a:tailEnd type="triangle" w="med" len="med"/>
            </a:ln>
            <a:effectLst/>
            <a:extLst/>
          </p:spPr>
        </p:cxnSp>
      </p:grpSp>
      <p:grpSp>
        <p:nvGrpSpPr>
          <p:cNvPr id="13323" name="Group 11">
            <a:extLst>
              <a:ext uri="{FF2B5EF4-FFF2-40B4-BE49-F238E27FC236}">
                <a16:creationId xmlns:a16="http://schemas.microsoft.com/office/drawing/2014/main" id="{1E4ED2FD-4871-A04A-8FF5-43ADF934AD5F}"/>
              </a:ext>
            </a:extLst>
          </p:cNvPr>
          <p:cNvGrpSpPr>
            <a:grpSpLocks/>
          </p:cNvGrpSpPr>
          <p:nvPr/>
        </p:nvGrpSpPr>
        <p:grpSpPr bwMode="auto">
          <a:xfrm>
            <a:off x="2133600" y="5167847"/>
            <a:ext cx="4953000" cy="1355725"/>
            <a:chOff x="1344" y="3322"/>
            <a:chExt cx="3120" cy="854"/>
          </a:xfrm>
          <a:solidFill>
            <a:srgbClr val="000090"/>
          </a:solidFill>
        </p:grpSpPr>
        <p:grpSp>
          <p:nvGrpSpPr>
            <p:cNvPr id="13324" name="Group 12">
              <a:extLst>
                <a:ext uri="{FF2B5EF4-FFF2-40B4-BE49-F238E27FC236}">
                  <a16:creationId xmlns:a16="http://schemas.microsoft.com/office/drawing/2014/main" id="{04543ED2-2E39-2F42-A667-1E9E40F6A5DF}"/>
                </a:ext>
              </a:extLst>
            </p:cNvPr>
            <p:cNvGrpSpPr>
              <a:grpSpLocks/>
            </p:cNvGrpSpPr>
            <p:nvPr/>
          </p:nvGrpSpPr>
          <p:grpSpPr bwMode="auto">
            <a:xfrm>
              <a:off x="1344" y="3792"/>
              <a:ext cx="3120" cy="384"/>
              <a:chOff x="1344" y="3360"/>
              <a:chExt cx="3120" cy="384"/>
            </a:xfrm>
            <a:grpFill/>
          </p:grpSpPr>
          <p:sp>
            <p:nvSpPr>
              <p:cNvPr id="13325" name="Rectangle 13">
                <a:extLst>
                  <a:ext uri="{FF2B5EF4-FFF2-40B4-BE49-F238E27FC236}">
                    <a16:creationId xmlns:a16="http://schemas.microsoft.com/office/drawing/2014/main" id="{B884A16B-DFAB-F948-8241-C4E0C7C5957F}"/>
                  </a:ext>
                </a:extLst>
              </p:cNvPr>
              <p:cNvSpPr>
                <a:spLocks noChangeArrowheads="1"/>
              </p:cNvSpPr>
              <p:nvPr/>
            </p:nvSpPr>
            <p:spPr bwMode="auto">
              <a:xfrm>
                <a:off x="1344" y="3360"/>
                <a:ext cx="3120" cy="384"/>
              </a:xfrm>
              <a:prstGeom prst="rect">
                <a:avLst/>
              </a:prstGeom>
              <a:grpFill/>
              <a:ln w="9525">
                <a:solidFill>
                  <a:srgbClr val="00FFFF"/>
                </a:solidFill>
                <a:miter lim="800000"/>
                <a:headEnd/>
                <a:tailEnd/>
              </a:ln>
              <a:effectLst/>
              <a:ex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26" name="Text Box 14">
                <a:extLst>
                  <a:ext uri="{FF2B5EF4-FFF2-40B4-BE49-F238E27FC236}">
                    <a16:creationId xmlns:a16="http://schemas.microsoft.com/office/drawing/2014/main" id="{61861423-2793-6241-BF1E-A0D1B1884240}"/>
                  </a:ext>
                </a:extLst>
              </p:cNvPr>
              <p:cNvSpPr txBox="1">
                <a:spLocks noChangeArrowheads="1"/>
              </p:cNvSpPr>
              <p:nvPr/>
            </p:nvSpPr>
            <p:spPr bwMode="auto">
              <a:xfrm>
                <a:off x="1479" y="3422"/>
                <a:ext cx="2851" cy="237"/>
              </a:xfrm>
              <a:prstGeom prst="rect">
                <a:avLst/>
              </a:prstGeom>
              <a:grpFill/>
              <a:ln w="9525">
                <a:noFill/>
                <a:miter lim="800000"/>
                <a:headEnd/>
                <a:tailEnd/>
              </a:ln>
              <a:effectLst/>
              <a:ex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Valutazione accuratezza della predizione</a:t>
                </a:r>
              </a:p>
            </p:txBody>
          </p:sp>
        </p:grpSp>
        <p:cxnSp>
          <p:nvCxnSpPr>
            <p:cNvPr id="13327" name="AutoShape 15">
              <a:extLst>
                <a:ext uri="{FF2B5EF4-FFF2-40B4-BE49-F238E27FC236}">
                  <a16:creationId xmlns:a16="http://schemas.microsoft.com/office/drawing/2014/main" id="{ACEA690A-7347-8C45-B46D-681E130B9046}"/>
                </a:ext>
              </a:extLst>
            </p:cNvPr>
            <p:cNvCxnSpPr>
              <a:cxnSpLocks noChangeShapeType="1"/>
              <a:stCxn id="13331" idx="2"/>
              <a:endCxn id="13325" idx="0"/>
            </p:cNvCxnSpPr>
            <p:nvPr/>
          </p:nvCxnSpPr>
          <p:spPr bwMode="auto">
            <a:xfrm>
              <a:off x="1392" y="3328"/>
              <a:ext cx="1512" cy="464"/>
            </a:xfrm>
            <a:prstGeom prst="straightConnector1">
              <a:avLst/>
            </a:prstGeom>
            <a:grpFill/>
            <a:ln w="28575">
              <a:solidFill>
                <a:schemeClr val="tx1"/>
              </a:solidFill>
              <a:round/>
              <a:headEnd/>
              <a:tailEnd type="triangle" w="med" len="med"/>
            </a:ln>
            <a:effectLst/>
            <a:extLst/>
          </p:spPr>
        </p:cxnSp>
        <p:cxnSp>
          <p:nvCxnSpPr>
            <p:cNvPr id="13328" name="AutoShape 16">
              <a:extLst>
                <a:ext uri="{FF2B5EF4-FFF2-40B4-BE49-F238E27FC236}">
                  <a16:creationId xmlns:a16="http://schemas.microsoft.com/office/drawing/2014/main" id="{CF4C9F62-9F35-6940-92DC-04A3AFBAB9FE}"/>
                </a:ext>
              </a:extLst>
            </p:cNvPr>
            <p:cNvCxnSpPr>
              <a:cxnSpLocks noChangeShapeType="1"/>
              <a:stCxn id="13320" idx="2"/>
              <a:endCxn id="13325" idx="0"/>
            </p:cNvCxnSpPr>
            <p:nvPr/>
          </p:nvCxnSpPr>
          <p:spPr bwMode="auto">
            <a:xfrm flipH="1">
              <a:off x="2904" y="3322"/>
              <a:ext cx="1383" cy="470"/>
            </a:xfrm>
            <a:prstGeom prst="straightConnector1">
              <a:avLst/>
            </a:prstGeom>
            <a:grpFill/>
            <a:ln w="28575">
              <a:solidFill>
                <a:schemeClr val="tx1"/>
              </a:solidFill>
              <a:round/>
              <a:headEnd/>
              <a:tailEnd type="triangle" w="med" len="med"/>
            </a:ln>
            <a:effectLst/>
            <a:extLst/>
          </p:spPr>
        </p:cxnSp>
      </p:grpSp>
      <p:grpSp>
        <p:nvGrpSpPr>
          <p:cNvPr id="13329" name="Group 17">
            <a:extLst>
              <a:ext uri="{FF2B5EF4-FFF2-40B4-BE49-F238E27FC236}">
                <a16:creationId xmlns:a16="http://schemas.microsoft.com/office/drawing/2014/main" id="{D98B3E55-2E2A-DC49-B515-17695594E18A}"/>
              </a:ext>
            </a:extLst>
          </p:cNvPr>
          <p:cNvGrpSpPr>
            <a:grpSpLocks/>
          </p:cNvGrpSpPr>
          <p:nvPr/>
        </p:nvGrpSpPr>
        <p:grpSpPr bwMode="auto">
          <a:xfrm>
            <a:off x="228600" y="3069172"/>
            <a:ext cx="3962400" cy="2108200"/>
            <a:chOff x="144" y="2000"/>
            <a:chExt cx="2496" cy="1328"/>
          </a:xfrm>
          <a:solidFill>
            <a:srgbClr val="000090"/>
          </a:solidFill>
        </p:grpSpPr>
        <p:grpSp>
          <p:nvGrpSpPr>
            <p:cNvPr id="13330" name="Group 18">
              <a:extLst>
                <a:ext uri="{FF2B5EF4-FFF2-40B4-BE49-F238E27FC236}">
                  <a16:creationId xmlns:a16="http://schemas.microsoft.com/office/drawing/2014/main" id="{905163B3-22F3-5F44-ACB0-ACDB2C610440}"/>
                </a:ext>
              </a:extLst>
            </p:cNvPr>
            <p:cNvGrpSpPr>
              <a:grpSpLocks/>
            </p:cNvGrpSpPr>
            <p:nvPr/>
          </p:nvGrpSpPr>
          <p:grpSpPr bwMode="auto">
            <a:xfrm>
              <a:off x="144" y="2464"/>
              <a:ext cx="2496" cy="864"/>
              <a:chOff x="144" y="2032"/>
              <a:chExt cx="2496" cy="864"/>
            </a:xfrm>
            <a:grpFill/>
          </p:grpSpPr>
          <p:sp>
            <p:nvSpPr>
              <p:cNvPr id="13331" name="Rectangle 19">
                <a:extLst>
                  <a:ext uri="{FF2B5EF4-FFF2-40B4-BE49-F238E27FC236}">
                    <a16:creationId xmlns:a16="http://schemas.microsoft.com/office/drawing/2014/main" id="{8E9D9385-95A8-F648-96B9-3741FAD57CB4}"/>
                  </a:ext>
                </a:extLst>
              </p:cNvPr>
              <p:cNvSpPr>
                <a:spLocks noChangeArrowheads="1"/>
              </p:cNvSpPr>
              <p:nvPr/>
            </p:nvSpPr>
            <p:spPr bwMode="auto">
              <a:xfrm>
                <a:off x="144" y="2032"/>
                <a:ext cx="2496" cy="864"/>
              </a:xfrm>
              <a:prstGeom prst="rect">
                <a:avLst/>
              </a:prstGeom>
              <a:grpFill/>
              <a:ln w="9525">
                <a:solidFill>
                  <a:srgbClr val="00FFFF"/>
                </a:solidFill>
                <a:miter lim="800000"/>
                <a:headEnd/>
                <a:tailEnd/>
              </a:ln>
              <a:effectLst/>
              <a:ex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32" name="Text Box 20">
                <a:extLst>
                  <a:ext uri="{FF2B5EF4-FFF2-40B4-BE49-F238E27FC236}">
                    <a16:creationId xmlns:a16="http://schemas.microsoft.com/office/drawing/2014/main" id="{818DCFB2-6902-B540-A10E-3E140F8D915A}"/>
                  </a:ext>
                </a:extLst>
              </p:cNvPr>
              <p:cNvSpPr txBox="1">
                <a:spLocks noChangeArrowheads="1"/>
              </p:cNvSpPr>
              <p:nvPr/>
            </p:nvSpPr>
            <p:spPr bwMode="auto">
              <a:xfrm>
                <a:off x="340" y="2156"/>
                <a:ext cx="2104" cy="583"/>
              </a:xfrm>
              <a:prstGeom prst="rect">
                <a:avLst/>
              </a:prstGeom>
              <a:grpFill/>
              <a:ln w="9525">
                <a:noFill/>
                <a:miter lim="800000"/>
                <a:headEnd/>
                <a:tailEnd/>
              </a:ln>
              <a:effectLst/>
              <a:extLst/>
            </p:spPr>
            <p:txBody>
              <a:bodyPr wrap="none">
                <a:spAutoFit/>
              </a:bodyPr>
              <a:lstStyle/>
              <a:p>
                <a:pPr algn="ctr" eaLnBrk="1" fontAlgn="auto" hangingPunct="1">
                  <a:spcBef>
                    <a:spcPts val="0"/>
                  </a:spcBef>
                  <a:spcAft>
                    <a:spcPts val="0"/>
                  </a:spcAft>
                  <a:defRPr/>
                </a:pPr>
                <a:r>
                  <a:rPr lang="it-IT" dirty="0" err="1">
                    <a:solidFill>
                      <a:srgbClr val="FFFFFF"/>
                    </a:solidFill>
                    <a:latin typeface="Arial"/>
                    <a:ea typeface="+mn-ea"/>
                  </a:rPr>
                  <a:t>Modelling</a:t>
                </a:r>
                <a:r>
                  <a:rPr lang="it-IT" dirty="0">
                    <a:solidFill>
                      <a:srgbClr val="FFFFFF"/>
                    </a:solidFill>
                    <a:latin typeface="Arial"/>
                    <a:ea typeface="+mn-ea"/>
                  </a:rPr>
                  <a:t> per omologia</a:t>
                </a:r>
              </a:p>
              <a:p>
                <a:pPr algn="ctr" eaLnBrk="1" fontAlgn="auto" hangingPunct="1">
                  <a:spcBef>
                    <a:spcPts val="0"/>
                  </a:spcBef>
                  <a:spcAft>
                    <a:spcPts val="0"/>
                  </a:spcAft>
                  <a:defRPr/>
                </a:pPr>
                <a:r>
                  <a:rPr lang="it-IT" dirty="0">
                    <a:solidFill>
                      <a:srgbClr val="FFFFFF"/>
                    </a:solidFill>
                    <a:latin typeface="Arial"/>
                    <a:ea typeface="+mn-ea"/>
                  </a:rPr>
                  <a:t>usando coordinate di proteina</a:t>
                </a:r>
              </a:p>
              <a:p>
                <a:pPr algn="ctr" eaLnBrk="1" fontAlgn="auto" hangingPunct="1">
                  <a:spcBef>
                    <a:spcPts val="0"/>
                  </a:spcBef>
                  <a:spcAft>
                    <a:spcPts val="0"/>
                  </a:spcAft>
                  <a:defRPr/>
                </a:pPr>
                <a:r>
                  <a:rPr lang="it-IT" dirty="0">
                    <a:solidFill>
                      <a:srgbClr val="FFFFFF"/>
                    </a:solidFill>
                    <a:latin typeface="Arial"/>
                    <a:ea typeface="+mn-ea"/>
                  </a:rPr>
                  <a:t>a struttura nota</a:t>
                </a:r>
              </a:p>
            </p:txBody>
          </p:sp>
        </p:grpSp>
        <p:cxnSp>
          <p:nvCxnSpPr>
            <p:cNvPr id="13333" name="AutoShape 21">
              <a:extLst>
                <a:ext uri="{FF2B5EF4-FFF2-40B4-BE49-F238E27FC236}">
                  <a16:creationId xmlns:a16="http://schemas.microsoft.com/office/drawing/2014/main" id="{61225E4B-BD41-F045-95D5-53B4C6346579}"/>
                </a:ext>
              </a:extLst>
            </p:cNvPr>
            <p:cNvCxnSpPr>
              <a:cxnSpLocks noChangeShapeType="1"/>
              <a:stCxn id="13337" idx="2"/>
              <a:endCxn id="13331" idx="0"/>
            </p:cNvCxnSpPr>
            <p:nvPr/>
          </p:nvCxnSpPr>
          <p:spPr bwMode="auto">
            <a:xfrm>
              <a:off x="1392" y="2000"/>
              <a:ext cx="0" cy="464"/>
            </a:xfrm>
            <a:prstGeom prst="straightConnector1">
              <a:avLst/>
            </a:prstGeom>
            <a:grpFill/>
            <a:ln w="28575">
              <a:solidFill>
                <a:schemeClr val="tx1"/>
              </a:solidFill>
              <a:round/>
              <a:headEnd/>
              <a:tailEnd type="triangle" w="med" len="med"/>
            </a:ln>
            <a:effectLst/>
            <a:extLst/>
          </p:spPr>
        </p:cxnSp>
        <p:sp>
          <p:nvSpPr>
            <p:cNvPr id="13334" name="Text Box 22">
              <a:extLst>
                <a:ext uri="{FF2B5EF4-FFF2-40B4-BE49-F238E27FC236}">
                  <a16:creationId xmlns:a16="http://schemas.microsoft.com/office/drawing/2014/main" id="{D3B63D4B-0FF9-CE46-9279-A3095851E3D5}"/>
                </a:ext>
              </a:extLst>
            </p:cNvPr>
            <p:cNvSpPr txBox="1">
              <a:spLocks noChangeArrowheads="1"/>
            </p:cNvSpPr>
            <p:nvPr/>
          </p:nvSpPr>
          <p:spPr bwMode="auto">
            <a:xfrm>
              <a:off x="1196" y="2112"/>
              <a:ext cx="244" cy="231"/>
            </a:xfrm>
            <a:prstGeom prst="rect">
              <a:avLst/>
            </a:prstGeom>
            <a:solidFill>
              <a:srgbClr val="008000"/>
            </a:solidFill>
            <a:ln>
              <a:noFill/>
            </a:ln>
            <a:effectLst/>
            <a:extLst/>
          </p:spPr>
          <p:txBody>
            <a:bodyPr>
              <a:spAutoFit/>
            </a:bodyPr>
            <a:lstStyle/>
            <a:p>
              <a:pPr algn="ctr" eaLnBrk="1" fontAlgn="auto" hangingPunct="1">
                <a:spcBef>
                  <a:spcPts val="0"/>
                </a:spcBef>
                <a:spcAft>
                  <a:spcPts val="0"/>
                </a:spcAft>
                <a:defRPr/>
              </a:pPr>
              <a:r>
                <a:rPr lang="it-IT" dirty="0">
                  <a:solidFill>
                    <a:srgbClr val="FFFFFF"/>
                  </a:solidFill>
                  <a:latin typeface="Arial"/>
                  <a:ea typeface="+mn-ea"/>
                </a:rPr>
                <a:t>sì</a:t>
              </a:r>
            </a:p>
          </p:txBody>
        </p:sp>
      </p:grpSp>
      <p:grpSp>
        <p:nvGrpSpPr>
          <p:cNvPr id="13335" name="Group 23">
            <a:extLst>
              <a:ext uri="{FF2B5EF4-FFF2-40B4-BE49-F238E27FC236}">
                <a16:creationId xmlns:a16="http://schemas.microsoft.com/office/drawing/2014/main" id="{3A598B59-0B07-3846-8A52-CE1394D5A7B8}"/>
              </a:ext>
            </a:extLst>
          </p:cNvPr>
          <p:cNvGrpSpPr>
            <a:grpSpLocks/>
          </p:cNvGrpSpPr>
          <p:nvPr/>
        </p:nvGrpSpPr>
        <p:grpSpPr bwMode="auto">
          <a:xfrm>
            <a:off x="457200" y="1484847"/>
            <a:ext cx="4152900" cy="1584325"/>
            <a:chOff x="288" y="1002"/>
            <a:chExt cx="2616" cy="998"/>
          </a:xfrm>
          <a:solidFill>
            <a:srgbClr val="000090"/>
          </a:solidFill>
        </p:grpSpPr>
        <p:grpSp>
          <p:nvGrpSpPr>
            <p:cNvPr id="13336" name="Group 24">
              <a:extLst>
                <a:ext uri="{FF2B5EF4-FFF2-40B4-BE49-F238E27FC236}">
                  <a16:creationId xmlns:a16="http://schemas.microsoft.com/office/drawing/2014/main" id="{872D7D93-028C-554A-8095-FC3863814AE5}"/>
                </a:ext>
              </a:extLst>
            </p:cNvPr>
            <p:cNvGrpSpPr>
              <a:grpSpLocks/>
            </p:cNvGrpSpPr>
            <p:nvPr/>
          </p:nvGrpSpPr>
          <p:grpSpPr bwMode="auto">
            <a:xfrm>
              <a:off x="288" y="1472"/>
              <a:ext cx="2208" cy="528"/>
              <a:chOff x="288" y="1040"/>
              <a:chExt cx="2208" cy="528"/>
            </a:xfrm>
            <a:grpFill/>
          </p:grpSpPr>
          <p:sp>
            <p:nvSpPr>
              <p:cNvPr id="13337" name="Rectangle 25">
                <a:extLst>
                  <a:ext uri="{FF2B5EF4-FFF2-40B4-BE49-F238E27FC236}">
                    <a16:creationId xmlns:a16="http://schemas.microsoft.com/office/drawing/2014/main" id="{EA74B470-A59E-CF44-B812-4312AF4F3E41}"/>
                  </a:ext>
                </a:extLst>
              </p:cNvPr>
              <p:cNvSpPr>
                <a:spLocks noChangeArrowheads="1"/>
              </p:cNvSpPr>
              <p:nvPr/>
            </p:nvSpPr>
            <p:spPr bwMode="auto">
              <a:xfrm>
                <a:off x="288" y="1040"/>
                <a:ext cx="2208" cy="528"/>
              </a:xfrm>
              <a:prstGeom prst="rect">
                <a:avLst/>
              </a:prstGeom>
              <a:grpFill/>
              <a:ln w="9525">
                <a:solidFill>
                  <a:srgbClr val="00FFFF"/>
                </a:solidFill>
                <a:miter lim="800000"/>
                <a:headEnd/>
                <a:tailEnd/>
              </a:ln>
              <a:effectLst/>
              <a:ex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38" name="Text Box 26">
                <a:extLst>
                  <a:ext uri="{FF2B5EF4-FFF2-40B4-BE49-F238E27FC236}">
                    <a16:creationId xmlns:a16="http://schemas.microsoft.com/office/drawing/2014/main" id="{09B29A42-67BF-8E44-8226-40E9791EB37A}"/>
                  </a:ext>
                </a:extLst>
              </p:cNvPr>
              <p:cNvSpPr txBox="1">
                <a:spLocks noChangeArrowheads="1"/>
              </p:cNvSpPr>
              <p:nvPr/>
            </p:nvSpPr>
            <p:spPr bwMode="auto">
              <a:xfrm>
                <a:off x="451" y="1064"/>
                <a:ext cx="1884" cy="410"/>
              </a:xfrm>
              <a:prstGeom prst="rect">
                <a:avLst/>
              </a:prstGeom>
              <a:grpFill/>
              <a:ln w="9525">
                <a:noFill/>
                <a:miter lim="800000"/>
                <a:headEnd/>
                <a:tailEnd/>
              </a:ln>
              <a:effectLst/>
              <a:ex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Allineamento di sequenze. </a:t>
                </a:r>
              </a:p>
              <a:p>
                <a:pPr algn="ctr" eaLnBrk="1" fontAlgn="auto" hangingPunct="1">
                  <a:spcBef>
                    <a:spcPts val="0"/>
                  </a:spcBef>
                  <a:spcAft>
                    <a:spcPts val="0"/>
                  </a:spcAft>
                  <a:defRPr/>
                </a:pPr>
                <a:r>
                  <a:rPr lang="it-IT" dirty="0">
                    <a:solidFill>
                      <a:srgbClr val="FFFFFF"/>
                    </a:solidFill>
                    <a:latin typeface="Arial"/>
                    <a:ea typeface="+mn-ea"/>
                  </a:rPr>
                  <a:t>E</a:t>
                </a:r>
                <a:r>
                  <a:rPr lang="ja-JP" altLang="it-IT" dirty="0">
                    <a:solidFill>
                      <a:srgbClr val="FFFFFF"/>
                    </a:solidFill>
                    <a:latin typeface="Arial"/>
                    <a:ea typeface="+mn-ea"/>
                  </a:rPr>
                  <a:t>’</a:t>
                </a:r>
                <a:r>
                  <a:rPr lang="it-IT" dirty="0">
                    <a:solidFill>
                      <a:srgbClr val="FFFFFF"/>
                    </a:solidFill>
                    <a:latin typeface="Arial"/>
                    <a:ea typeface="+mn-ea"/>
                  </a:rPr>
                  <a:t> nota la struttura?</a:t>
                </a:r>
              </a:p>
            </p:txBody>
          </p:sp>
        </p:grpSp>
        <p:cxnSp>
          <p:nvCxnSpPr>
            <p:cNvPr id="13339" name="AutoShape 27">
              <a:extLst>
                <a:ext uri="{FF2B5EF4-FFF2-40B4-BE49-F238E27FC236}">
                  <a16:creationId xmlns:a16="http://schemas.microsoft.com/office/drawing/2014/main" id="{C608FB4B-5884-534D-A726-2102F0F95332}"/>
                </a:ext>
              </a:extLst>
            </p:cNvPr>
            <p:cNvCxnSpPr>
              <a:cxnSpLocks noChangeShapeType="1"/>
              <a:stCxn id="13316" idx="2"/>
              <a:endCxn id="13337" idx="0"/>
            </p:cNvCxnSpPr>
            <p:nvPr/>
          </p:nvCxnSpPr>
          <p:spPr bwMode="auto">
            <a:xfrm flipH="1">
              <a:off x="1392" y="1002"/>
              <a:ext cx="1512" cy="470"/>
            </a:xfrm>
            <a:prstGeom prst="straightConnector1">
              <a:avLst/>
            </a:prstGeom>
            <a:grpFill/>
            <a:ln w="28575">
              <a:solidFill>
                <a:schemeClr val="tx1"/>
              </a:solidFill>
              <a:round/>
              <a:headEnd/>
              <a:tailEnd type="triangle" w="med" len="med"/>
            </a:ln>
            <a:effectLst/>
            <a:extLst/>
          </p:spPr>
        </p:cxnSp>
        <p:sp>
          <p:nvSpPr>
            <p:cNvPr id="13340" name="Text Box 28">
              <a:extLst>
                <a:ext uri="{FF2B5EF4-FFF2-40B4-BE49-F238E27FC236}">
                  <a16:creationId xmlns:a16="http://schemas.microsoft.com/office/drawing/2014/main" id="{B742757D-138C-4A4B-BC52-D6DEFD0315AB}"/>
                </a:ext>
              </a:extLst>
            </p:cNvPr>
            <p:cNvSpPr txBox="1">
              <a:spLocks noChangeArrowheads="1"/>
            </p:cNvSpPr>
            <p:nvPr/>
          </p:nvSpPr>
          <p:spPr bwMode="auto">
            <a:xfrm>
              <a:off x="1698" y="1112"/>
              <a:ext cx="229" cy="233"/>
            </a:xfrm>
            <a:prstGeom prst="rect">
              <a:avLst/>
            </a:prstGeom>
            <a:solidFill>
              <a:srgbClr val="008000"/>
            </a:solidFill>
            <a:ln>
              <a:noFill/>
            </a:ln>
            <a:effectLst/>
            <a:ex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sì</a:t>
              </a:r>
            </a:p>
          </p:txBody>
        </p:sp>
      </p:grpSp>
      <p:grpSp>
        <p:nvGrpSpPr>
          <p:cNvPr id="13341" name="Group 29">
            <a:extLst>
              <a:ext uri="{FF2B5EF4-FFF2-40B4-BE49-F238E27FC236}">
                <a16:creationId xmlns:a16="http://schemas.microsoft.com/office/drawing/2014/main" id="{635ECC79-48CD-334B-9A9F-06D77985B0FC}"/>
              </a:ext>
            </a:extLst>
          </p:cNvPr>
          <p:cNvGrpSpPr>
            <a:grpSpLocks/>
          </p:cNvGrpSpPr>
          <p:nvPr/>
        </p:nvGrpSpPr>
        <p:grpSpPr bwMode="auto">
          <a:xfrm>
            <a:off x="3962400" y="1485904"/>
            <a:ext cx="4945063" cy="1457325"/>
            <a:chOff x="2496" y="986"/>
            <a:chExt cx="3115" cy="918"/>
          </a:xfrm>
          <a:solidFill>
            <a:srgbClr val="000090"/>
          </a:solidFill>
        </p:grpSpPr>
        <p:grpSp>
          <p:nvGrpSpPr>
            <p:cNvPr id="13342" name="Group 30">
              <a:extLst>
                <a:ext uri="{FF2B5EF4-FFF2-40B4-BE49-F238E27FC236}">
                  <a16:creationId xmlns:a16="http://schemas.microsoft.com/office/drawing/2014/main" id="{8F6D55D7-EB6B-0947-AC34-2823B0FE8400}"/>
                </a:ext>
              </a:extLst>
            </p:cNvPr>
            <p:cNvGrpSpPr>
              <a:grpSpLocks/>
            </p:cNvGrpSpPr>
            <p:nvPr/>
          </p:nvGrpSpPr>
          <p:grpSpPr bwMode="auto">
            <a:xfrm>
              <a:off x="2496" y="986"/>
              <a:ext cx="3115" cy="918"/>
              <a:chOff x="2496" y="986"/>
              <a:chExt cx="3115" cy="918"/>
            </a:xfrm>
            <a:grpFill/>
          </p:grpSpPr>
          <p:sp>
            <p:nvSpPr>
              <p:cNvPr id="13343" name="Rectangle 31">
                <a:extLst>
                  <a:ext uri="{FF2B5EF4-FFF2-40B4-BE49-F238E27FC236}">
                    <a16:creationId xmlns:a16="http://schemas.microsoft.com/office/drawing/2014/main" id="{AC6CADC3-8503-3C4B-A0F2-9384809DAFD6}"/>
                  </a:ext>
                </a:extLst>
              </p:cNvPr>
              <p:cNvSpPr>
                <a:spLocks noChangeArrowheads="1"/>
              </p:cNvSpPr>
              <p:nvPr/>
            </p:nvSpPr>
            <p:spPr bwMode="auto">
              <a:xfrm>
                <a:off x="2971" y="1568"/>
                <a:ext cx="2640" cy="336"/>
              </a:xfrm>
              <a:prstGeom prst="rect">
                <a:avLst/>
              </a:prstGeom>
              <a:grpFill/>
              <a:ln w="9525">
                <a:solidFill>
                  <a:srgbClr val="00FFFF"/>
                </a:solidFill>
                <a:miter lim="800000"/>
                <a:headEnd/>
                <a:tailEnd/>
              </a:ln>
              <a:effectLst/>
              <a:ex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cxnSp>
            <p:nvCxnSpPr>
              <p:cNvPr id="13344" name="AutoShape 32">
                <a:extLst>
                  <a:ext uri="{FF2B5EF4-FFF2-40B4-BE49-F238E27FC236}">
                    <a16:creationId xmlns:a16="http://schemas.microsoft.com/office/drawing/2014/main" id="{3992290B-5779-4A4C-BE62-12A3425461CA}"/>
                  </a:ext>
                </a:extLst>
              </p:cNvPr>
              <p:cNvCxnSpPr>
                <a:cxnSpLocks noChangeShapeType="1"/>
                <a:stCxn id="13316" idx="2"/>
                <a:endCxn id="13343" idx="0"/>
              </p:cNvCxnSpPr>
              <p:nvPr/>
            </p:nvCxnSpPr>
            <p:spPr bwMode="auto">
              <a:xfrm>
                <a:off x="2904" y="986"/>
                <a:ext cx="1387" cy="582"/>
              </a:xfrm>
              <a:prstGeom prst="straightConnector1">
                <a:avLst/>
              </a:prstGeom>
              <a:grpFill/>
              <a:ln w="28575">
                <a:solidFill>
                  <a:schemeClr val="tx1"/>
                </a:solidFill>
                <a:round/>
                <a:headEnd/>
                <a:tailEnd type="triangle" w="med" len="med"/>
              </a:ln>
              <a:effectLst/>
              <a:extLst/>
            </p:spPr>
          </p:cxnSp>
          <p:cxnSp>
            <p:nvCxnSpPr>
              <p:cNvPr id="13345" name="AutoShape 33">
                <a:extLst>
                  <a:ext uri="{FF2B5EF4-FFF2-40B4-BE49-F238E27FC236}">
                    <a16:creationId xmlns:a16="http://schemas.microsoft.com/office/drawing/2014/main" id="{5856DEEB-A117-C740-92FC-C5ABDE14A5D9}"/>
                  </a:ext>
                </a:extLst>
              </p:cNvPr>
              <p:cNvCxnSpPr>
                <a:cxnSpLocks noChangeShapeType="1"/>
                <a:stCxn id="13337" idx="3"/>
                <a:endCxn id="13343" idx="1"/>
              </p:cNvCxnSpPr>
              <p:nvPr/>
            </p:nvCxnSpPr>
            <p:spPr bwMode="auto">
              <a:xfrm>
                <a:off x="2496" y="1714"/>
                <a:ext cx="475" cy="22"/>
              </a:xfrm>
              <a:prstGeom prst="straightConnector1">
                <a:avLst/>
              </a:prstGeom>
              <a:grpFill/>
              <a:ln w="28575">
                <a:solidFill>
                  <a:schemeClr val="tx1"/>
                </a:solidFill>
                <a:round/>
                <a:headEnd/>
                <a:tailEnd type="triangle" w="med" len="med"/>
              </a:ln>
              <a:effectLst/>
              <a:extLst/>
            </p:spPr>
          </p:cxnSp>
          <p:sp>
            <p:nvSpPr>
              <p:cNvPr id="13346" name="Text Box 34">
                <a:extLst>
                  <a:ext uri="{FF2B5EF4-FFF2-40B4-BE49-F238E27FC236}">
                    <a16:creationId xmlns:a16="http://schemas.microsoft.com/office/drawing/2014/main" id="{7FB94FC7-8974-7D47-8F8E-59E2C5C28A68}"/>
                  </a:ext>
                </a:extLst>
              </p:cNvPr>
              <p:cNvSpPr txBox="1">
                <a:spLocks noChangeArrowheads="1"/>
              </p:cNvSpPr>
              <p:nvPr/>
            </p:nvSpPr>
            <p:spPr bwMode="auto">
              <a:xfrm>
                <a:off x="2566" y="1468"/>
                <a:ext cx="278" cy="233"/>
              </a:xfrm>
              <a:prstGeom prst="rect">
                <a:avLst/>
              </a:prstGeom>
              <a:solidFill>
                <a:srgbClr val="953735"/>
              </a:solidFill>
              <a:ln>
                <a:noFill/>
              </a:ln>
              <a:effectLst/>
              <a:ex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no</a:t>
                </a:r>
              </a:p>
            </p:txBody>
          </p:sp>
          <p:sp>
            <p:nvSpPr>
              <p:cNvPr id="13347" name="Text Box 35">
                <a:extLst>
                  <a:ext uri="{FF2B5EF4-FFF2-40B4-BE49-F238E27FC236}">
                    <a16:creationId xmlns:a16="http://schemas.microsoft.com/office/drawing/2014/main" id="{91443A82-0DE1-7E4A-B3B5-4B003A081DF4}"/>
                  </a:ext>
                </a:extLst>
              </p:cNvPr>
              <p:cNvSpPr txBox="1">
                <a:spLocks noChangeArrowheads="1"/>
              </p:cNvSpPr>
              <p:nvPr/>
            </p:nvSpPr>
            <p:spPr bwMode="auto">
              <a:xfrm>
                <a:off x="3594" y="1064"/>
                <a:ext cx="278" cy="233"/>
              </a:xfrm>
              <a:prstGeom prst="rect">
                <a:avLst/>
              </a:prstGeom>
              <a:solidFill>
                <a:schemeClr val="accent2">
                  <a:lumMod val="75000"/>
                </a:schemeClr>
              </a:solidFill>
              <a:ln>
                <a:noFill/>
              </a:ln>
              <a:effectLst/>
              <a:ex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no</a:t>
                </a:r>
              </a:p>
            </p:txBody>
          </p:sp>
        </p:grpSp>
        <p:sp>
          <p:nvSpPr>
            <p:cNvPr id="13348" name="Text Box 36">
              <a:extLst>
                <a:ext uri="{FF2B5EF4-FFF2-40B4-BE49-F238E27FC236}">
                  <a16:creationId xmlns:a16="http://schemas.microsoft.com/office/drawing/2014/main" id="{8D18E63A-9E99-D14E-B2CF-DD47F9485786}"/>
                </a:ext>
              </a:extLst>
            </p:cNvPr>
            <p:cNvSpPr txBox="1">
              <a:spLocks noChangeArrowheads="1"/>
            </p:cNvSpPr>
            <p:nvPr/>
          </p:nvSpPr>
          <p:spPr bwMode="auto">
            <a:xfrm>
              <a:off x="3167" y="1622"/>
              <a:ext cx="2282" cy="233"/>
            </a:xfrm>
            <a:prstGeom prst="rect">
              <a:avLst/>
            </a:prstGeom>
            <a:grpFill/>
            <a:ln w="9525">
              <a:noFill/>
              <a:miter lim="800000"/>
              <a:headEnd/>
              <a:tailEnd/>
            </a:ln>
            <a:effectLst/>
            <a:ex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Predizione di struttura secondaria</a:t>
              </a:r>
            </a:p>
          </p:txBody>
        </p:sp>
      </p:grpSp>
      <p:sp>
        <p:nvSpPr>
          <p:cNvPr id="37" name="Text Box 4">
            <a:extLst>
              <a:ext uri="{FF2B5EF4-FFF2-40B4-BE49-F238E27FC236}">
                <a16:creationId xmlns:a16="http://schemas.microsoft.com/office/drawing/2014/main" id="{5D8F3D37-1158-9646-8603-82D06656887F}"/>
              </a:ext>
            </a:extLst>
          </p:cNvPr>
          <p:cNvSpPr txBox="1">
            <a:spLocks noChangeArrowheads="1"/>
          </p:cNvSpPr>
          <p:nvPr/>
        </p:nvSpPr>
        <p:spPr bwMode="auto">
          <a:xfrm>
            <a:off x="76200" y="93663"/>
            <a:ext cx="9144000" cy="584200"/>
          </a:xfrm>
          <a:prstGeom prst="rect">
            <a:avLst/>
          </a:prstGeom>
          <a:noFill/>
          <a:ln>
            <a:noFill/>
          </a:ln>
          <a:effectLst/>
          <a:extLst/>
        </p:spPr>
        <p:txBody>
          <a:bodyPr>
            <a:spAutoFit/>
          </a:bodyPr>
          <a:lstStyle/>
          <a:p>
            <a:pPr algn="ctr" eaLnBrk="1" fontAlgn="auto" hangingPunct="1">
              <a:spcBef>
                <a:spcPts val="0"/>
              </a:spcBef>
              <a:spcAft>
                <a:spcPts val="0"/>
              </a:spcAft>
              <a:defRPr/>
            </a:pPr>
            <a:r>
              <a:rPr lang="it-IT" sz="3200" i="1" dirty="0">
                <a:solidFill>
                  <a:srgbClr val="000090"/>
                </a:solidFill>
                <a:latin typeface="Arial"/>
                <a:ea typeface="+mn-ea"/>
              </a:rPr>
              <a:t>Un possibile schema riassuntivo</a:t>
            </a:r>
            <a:endParaRPr lang="it-IT" sz="3200" dirty="0">
              <a:solidFill>
                <a:srgbClr val="000090"/>
              </a:solidFill>
              <a:latin typeface="Arial"/>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335"/>
                                        </p:tgtEl>
                                        <p:attrNameLst>
                                          <p:attrName>style.visibility</p:attrName>
                                        </p:attrNameLst>
                                      </p:cBhvr>
                                      <p:to>
                                        <p:strVal val="visible"/>
                                      </p:to>
                                    </p:set>
                                    <p:animEffect transition="in" filter="wipe(up)">
                                      <p:cBhvr>
                                        <p:cTn id="7" dur="500"/>
                                        <p:tgtEl>
                                          <p:spTgt spid="13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3341"/>
                                        </p:tgtEl>
                                        <p:attrNameLst>
                                          <p:attrName>style.visibility</p:attrName>
                                        </p:attrNameLst>
                                      </p:cBhvr>
                                      <p:to>
                                        <p:strVal val="visible"/>
                                      </p:to>
                                    </p:set>
                                    <p:animEffect transition="in" filter="wipe(up)">
                                      <p:cBhvr>
                                        <p:cTn id="12" dur="500"/>
                                        <p:tgtEl>
                                          <p:spTgt spid="133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3318"/>
                                        </p:tgtEl>
                                        <p:attrNameLst>
                                          <p:attrName>style.visibility</p:attrName>
                                        </p:attrNameLst>
                                      </p:cBhvr>
                                      <p:to>
                                        <p:strVal val="visible"/>
                                      </p:to>
                                    </p:set>
                                    <p:animEffect transition="in" filter="wipe(up)">
                                      <p:cBhvr>
                                        <p:cTn id="17" dur="500"/>
                                        <p:tgtEl>
                                          <p:spTgt spid="133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329"/>
                                        </p:tgtEl>
                                        <p:attrNameLst>
                                          <p:attrName>style.visibility</p:attrName>
                                        </p:attrNameLst>
                                      </p:cBhvr>
                                      <p:to>
                                        <p:strVal val="visible"/>
                                      </p:to>
                                    </p:set>
                                    <p:animEffect transition="in" filter="wipe(up)">
                                      <p:cBhvr>
                                        <p:cTn id="22" dur="500"/>
                                        <p:tgtEl>
                                          <p:spTgt spid="133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13323"/>
                                        </p:tgtEl>
                                        <p:attrNameLst>
                                          <p:attrName>style.visibility</p:attrName>
                                        </p:attrNameLst>
                                      </p:cBhvr>
                                      <p:to>
                                        <p:strVal val="visible"/>
                                      </p:to>
                                    </p:set>
                                    <p:animEffect transition="in" filter="wipe(up)">
                                      <p:cBhvr>
                                        <p:cTn id="27" dur="500"/>
                                        <p:tgtEl>
                                          <p:spTgt spid="13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FCF6B83D-24FF-EF4C-AE81-07C965D7B6AF}"/>
              </a:ext>
            </a:extLst>
          </p:cNvPr>
          <p:cNvSpPr txBox="1">
            <a:spLocks noChangeArrowheads="1"/>
          </p:cNvSpPr>
          <p:nvPr/>
        </p:nvSpPr>
        <p:spPr bwMode="auto">
          <a:xfrm>
            <a:off x="0" y="2413000"/>
            <a:ext cx="9144000" cy="2308225"/>
          </a:xfrm>
          <a:prstGeom prst="rect">
            <a:avLst/>
          </a:prstGeom>
          <a:noFill/>
          <a:ln>
            <a:noFill/>
          </a:ln>
          <a:effectLst/>
          <a:extLst/>
        </p:spPr>
        <p:txBody>
          <a:bodyPr>
            <a:spAutoFit/>
          </a:bodyPr>
          <a:lstStyle/>
          <a:p>
            <a:pPr algn="ctr" eaLnBrk="1" fontAlgn="auto" hangingPunct="1">
              <a:spcBef>
                <a:spcPts val="0"/>
              </a:spcBef>
              <a:spcAft>
                <a:spcPts val="0"/>
              </a:spcAft>
              <a:defRPr/>
            </a:pPr>
            <a:r>
              <a:rPr lang="it-IT" sz="4800" dirty="0">
                <a:solidFill>
                  <a:srgbClr val="000090"/>
                </a:solidFill>
                <a:latin typeface="Arial"/>
                <a:ea typeface="+mn-ea"/>
              </a:rPr>
              <a:t>Un esempio: </a:t>
            </a:r>
            <a:r>
              <a:rPr lang="it-IT" sz="4800" b="1" dirty="0" err="1">
                <a:solidFill>
                  <a:srgbClr val="000090"/>
                </a:solidFill>
                <a:latin typeface="Arial"/>
                <a:ea typeface="+mn-ea"/>
              </a:rPr>
              <a:t>Phyre</a:t>
            </a:r>
            <a:endParaRPr lang="it-IT" sz="4800" b="1" dirty="0">
              <a:solidFill>
                <a:srgbClr val="000090"/>
              </a:solidFill>
              <a:latin typeface="Arial"/>
              <a:ea typeface="+mn-ea"/>
            </a:endParaRPr>
          </a:p>
          <a:p>
            <a:pPr algn="ctr" eaLnBrk="1" fontAlgn="auto" hangingPunct="1">
              <a:spcBef>
                <a:spcPts val="0"/>
              </a:spcBef>
              <a:spcAft>
                <a:spcPts val="0"/>
              </a:spcAft>
              <a:defRPr/>
            </a:pPr>
            <a:r>
              <a:rPr lang="it-IT" sz="4800" dirty="0" err="1">
                <a:solidFill>
                  <a:srgbClr val="000090"/>
                </a:solidFill>
                <a:latin typeface="Arial"/>
                <a:ea typeface="+mn-ea"/>
              </a:rPr>
              <a:t>protein</a:t>
            </a:r>
            <a:r>
              <a:rPr lang="it-IT" sz="4800" dirty="0">
                <a:solidFill>
                  <a:srgbClr val="000090"/>
                </a:solidFill>
                <a:latin typeface="Arial"/>
                <a:ea typeface="+mn-ea"/>
              </a:rPr>
              <a:t> </a:t>
            </a:r>
            <a:r>
              <a:rPr lang="it-IT" sz="4800" dirty="0" err="1">
                <a:solidFill>
                  <a:srgbClr val="000090"/>
                </a:solidFill>
                <a:latin typeface="Arial"/>
                <a:ea typeface="+mn-ea"/>
              </a:rPr>
              <a:t>homology</a:t>
            </a:r>
            <a:r>
              <a:rPr lang="it-IT" sz="4800" dirty="0">
                <a:solidFill>
                  <a:srgbClr val="000090"/>
                </a:solidFill>
                <a:latin typeface="Arial"/>
                <a:ea typeface="+mn-ea"/>
              </a:rPr>
              <a:t>/</a:t>
            </a:r>
            <a:r>
              <a:rPr lang="it-IT" sz="4800" dirty="0" err="1">
                <a:solidFill>
                  <a:srgbClr val="000090"/>
                </a:solidFill>
                <a:latin typeface="Arial"/>
                <a:ea typeface="+mn-ea"/>
              </a:rPr>
              <a:t>analogy</a:t>
            </a:r>
            <a:r>
              <a:rPr lang="it-IT" sz="4800" dirty="0">
                <a:solidFill>
                  <a:srgbClr val="000090"/>
                </a:solidFill>
                <a:latin typeface="Arial"/>
                <a:ea typeface="+mn-ea"/>
              </a:rPr>
              <a:t> </a:t>
            </a:r>
          </a:p>
          <a:p>
            <a:pPr algn="ctr" eaLnBrk="1" fontAlgn="auto" hangingPunct="1">
              <a:spcBef>
                <a:spcPts val="0"/>
              </a:spcBef>
              <a:spcAft>
                <a:spcPts val="0"/>
              </a:spcAft>
              <a:defRPr/>
            </a:pPr>
            <a:r>
              <a:rPr lang="it-IT" sz="4800" dirty="0" err="1">
                <a:solidFill>
                  <a:srgbClr val="000090"/>
                </a:solidFill>
                <a:latin typeface="Arial"/>
                <a:ea typeface="+mn-ea"/>
              </a:rPr>
              <a:t>recognition</a:t>
            </a:r>
            <a:r>
              <a:rPr lang="it-IT" sz="4800" dirty="0">
                <a:solidFill>
                  <a:srgbClr val="000090"/>
                </a:solidFill>
                <a:latin typeface="Arial"/>
                <a:ea typeface="+mn-ea"/>
              </a:rPr>
              <a:t> </a:t>
            </a:r>
            <a:r>
              <a:rPr lang="it-IT" sz="4800" dirty="0" err="1">
                <a:solidFill>
                  <a:srgbClr val="000090"/>
                </a:solidFill>
                <a:latin typeface="Arial"/>
                <a:ea typeface="+mn-ea"/>
              </a:rPr>
              <a:t>engine</a:t>
            </a:r>
            <a:r>
              <a:rPr lang="it-IT" sz="4800" dirty="0">
                <a:solidFill>
                  <a:srgbClr val="000090"/>
                </a:solidFill>
                <a:latin typeface="Arial"/>
                <a:ea typeface="+mn-ea"/>
              </a:rPr>
              <a:t>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60C969D-9B48-3D40-9490-7EF2DCD94548}"/>
              </a:ext>
            </a:extLst>
          </p:cNvPr>
          <p:cNvSpPr txBox="1"/>
          <p:nvPr/>
        </p:nvSpPr>
        <p:spPr>
          <a:xfrm>
            <a:off x="439738" y="1209675"/>
            <a:ext cx="19923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8" name="Right Arrow 7">
            <a:extLst>
              <a:ext uri="{FF2B5EF4-FFF2-40B4-BE49-F238E27FC236}">
                <a16:creationId xmlns:a16="http://schemas.microsoft.com/office/drawing/2014/main" id="{9573880C-930A-6444-B1A6-1F37197F023D}"/>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18787" name="TextBox 8">
            <a:extLst>
              <a:ext uri="{FF2B5EF4-FFF2-40B4-BE49-F238E27FC236}">
                <a16:creationId xmlns:a16="http://schemas.microsoft.com/office/drawing/2014/main" id="{45349F66-939C-3A40-9C30-BBBFB257EB09}"/>
              </a:ext>
            </a:extLst>
          </p:cNvPr>
          <p:cNvSpPr txBox="1">
            <a:spLocks noChangeArrowheads="1"/>
          </p:cNvSpPr>
          <p:nvPr/>
        </p:nvSpPr>
        <p:spPr bwMode="auto">
          <a:xfrm>
            <a:off x="1841500" y="3455988"/>
            <a:ext cx="5338763"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t>Search the 10 million known sequences for homologues using PSI-Blast.</a:t>
            </a:r>
          </a:p>
        </p:txBody>
      </p:sp>
      <p:cxnSp>
        <p:nvCxnSpPr>
          <p:cNvPr id="28" name="Straight Connector 27">
            <a:extLst>
              <a:ext uri="{FF2B5EF4-FFF2-40B4-BE49-F238E27FC236}">
                <a16:creationId xmlns:a16="http://schemas.microsoft.com/office/drawing/2014/main" id="{8E8B06DD-471C-AB41-B3C6-D44A28935C3B}"/>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9" name="Straight Connector 28">
            <a:extLst>
              <a:ext uri="{FF2B5EF4-FFF2-40B4-BE49-F238E27FC236}">
                <a16:creationId xmlns:a16="http://schemas.microsoft.com/office/drawing/2014/main" id="{A20B120C-206C-804E-B8A2-2FA57A078603}"/>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0" name="Straight Connector 29">
            <a:extLst>
              <a:ext uri="{FF2B5EF4-FFF2-40B4-BE49-F238E27FC236}">
                <a16:creationId xmlns:a16="http://schemas.microsoft.com/office/drawing/2014/main" id="{3B02D8EF-3DA4-0144-B931-D1C58DD9EE03}"/>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1" name="Straight Connector 30">
            <a:extLst>
              <a:ext uri="{FF2B5EF4-FFF2-40B4-BE49-F238E27FC236}">
                <a16:creationId xmlns:a16="http://schemas.microsoft.com/office/drawing/2014/main" id="{4B80AB8F-285C-B24D-B870-DBEBCA3C9794}"/>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2" name="Straight Connector 31">
            <a:extLst>
              <a:ext uri="{FF2B5EF4-FFF2-40B4-BE49-F238E27FC236}">
                <a16:creationId xmlns:a16="http://schemas.microsoft.com/office/drawing/2014/main" id="{36443839-54B0-4448-842F-5B6D92792907}"/>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7" name="Rectangle 26">
            <a:extLst>
              <a:ext uri="{FF2B5EF4-FFF2-40B4-BE49-F238E27FC236}">
                <a16:creationId xmlns:a16="http://schemas.microsoft.com/office/drawing/2014/main" id="{4E4714EC-CACF-6B4D-9E30-D325DEEE162E}"/>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18794" name="TextBox 33">
            <a:extLst>
              <a:ext uri="{FF2B5EF4-FFF2-40B4-BE49-F238E27FC236}">
                <a16:creationId xmlns:a16="http://schemas.microsoft.com/office/drawing/2014/main" id="{56765E97-49D7-3741-AA4C-FB1BEDE1EBC9}"/>
              </a:ext>
            </a:extLst>
          </p:cNvPr>
          <p:cNvSpPr txBox="1">
            <a:spLocks noChangeArrowheads="1"/>
          </p:cNvSpPr>
          <p:nvPr/>
        </p:nvSpPr>
        <p:spPr bwMode="auto">
          <a:xfrm>
            <a:off x="5434013" y="1176338"/>
            <a:ext cx="2341562"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Homologous sequences</a:t>
            </a:r>
          </a:p>
        </p:txBody>
      </p:sp>
      <p:sp>
        <p:nvSpPr>
          <p:cNvPr id="118795" name="TextBox 11">
            <a:extLst>
              <a:ext uri="{FF2B5EF4-FFF2-40B4-BE49-F238E27FC236}">
                <a16:creationId xmlns:a16="http://schemas.microsoft.com/office/drawing/2014/main" id="{F01B015E-5B03-1E4E-88E8-36911CC9CE62}"/>
              </a:ext>
            </a:extLst>
          </p:cNvPr>
          <p:cNvSpPr txBox="1">
            <a:spLocks noChangeArrowheads="1"/>
          </p:cNvSpPr>
          <p:nvPr/>
        </p:nvSpPr>
        <p:spPr bwMode="auto">
          <a:xfrm>
            <a:off x="439738" y="1701800"/>
            <a:ext cx="23415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User sequence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85F4DF-3226-624E-81BD-B766D90B81BD}"/>
              </a:ext>
            </a:extLst>
          </p:cNvPr>
          <p:cNvSpPr txBox="1"/>
          <p:nvPr/>
        </p:nvSpPr>
        <p:spPr>
          <a:xfrm>
            <a:off x="439738" y="1209675"/>
            <a:ext cx="19923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7" name="Rounded Rectangle 6">
            <a:extLst>
              <a:ext uri="{FF2B5EF4-FFF2-40B4-BE49-F238E27FC236}">
                <a16:creationId xmlns:a16="http://schemas.microsoft.com/office/drawing/2014/main" id="{18D3F984-09F5-E742-A470-24202A9BC29F}"/>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a16="http://schemas.microsoft.com/office/drawing/2014/main" id="{7AEB7ACB-F051-6B41-B83C-2059DA58B0D5}"/>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19812" name="TextBox 8">
            <a:extLst>
              <a:ext uri="{FF2B5EF4-FFF2-40B4-BE49-F238E27FC236}">
                <a16:creationId xmlns:a16="http://schemas.microsoft.com/office/drawing/2014/main" id="{AA1C7E35-5024-D94B-9702-DDA6A25E8EA5}"/>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cxnSp>
        <p:nvCxnSpPr>
          <p:cNvPr id="28" name="Straight Connector 27">
            <a:extLst>
              <a:ext uri="{FF2B5EF4-FFF2-40B4-BE49-F238E27FC236}">
                <a16:creationId xmlns:a16="http://schemas.microsoft.com/office/drawing/2014/main" id="{65E2E4B8-6F26-724B-B730-F9BDE433DAD0}"/>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9" name="Straight Connector 28">
            <a:extLst>
              <a:ext uri="{FF2B5EF4-FFF2-40B4-BE49-F238E27FC236}">
                <a16:creationId xmlns:a16="http://schemas.microsoft.com/office/drawing/2014/main" id="{CA55679C-8581-E747-B289-933B7E68721B}"/>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0" name="Straight Connector 29">
            <a:extLst>
              <a:ext uri="{FF2B5EF4-FFF2-40B4-BE49-F238E27FC236}">
                <a16:creationId xmlns:a16="http://schemas.microsoft.com/office/drawing/2014/main" id="{8923CC7D-4E0F-9F49-9712-FDF39AA49A46}"/>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1" name="Straight Connector 30">
            <a:extLst>
              <a:ext uri="{FF2B5EF4-FFF2-40B4-BE49-F238E27FC236}">
                <a16:creationId xmlns:a16="http://schemas.microsoft.com/office/drawing/2014/main" id="{DB8819A4-3A72-B144-8AAC-E9FC5B99AC9F}"/>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2" name="Straight Connector 31">
            <a:extLst>
              <a:ext uri="{FF2B5EF4-FFF2-40B4-BE49-F238E27FC236}">
                <a16:creationId xmlns:a16="http://schemas.microsoft.com/office/drawing/2014/main" id="{0599530E-D297-7D4E-8970-1EFBB373CACB}"/>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35" name="Right Arrow 34">
            <a:extLst>
              <a:ext uri="{FF2B5EF4-FFF2-40B4-BE49-F238E27FC236}">
                <a16:creationId xmlns:a16="http://schemas.microsoft.com/office/drawing/2014/main" id="{B02AD3FC-8425-D040-AD1E-D66E2B114068}"/>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7" name="Rectangle 26">
            <a:extLst>
              <a:ext uri="{FF2B5EF4-FFF2-40B4-BE49-F238E27FC236}">
                <a16:creationId xmlns:a16="http://schemas.microsoft.com/office/drawing/2014/main" id="{22AD5566-B866-4147-8E4D-40A7FFBAC393}"/>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19820" name="TextBox 18">
            <a:extLst>
              <a:ext uri="{FF2B5EF4-FFF2-40B4-BE49-F238E27FC236}">
                <a16:creationId xmlns:a16="http://schemas.microsoft.com/office/drawing/2014/main" id="{F6C02467-2522-9640-A9BE-5A756B447FF3}"/>
              </a:ext>
            </a:extLst>
          </p:cNvPr>
          <p:cNvSpPr txBox="1">
            <a:spLocks noChangeArrowheads="1"/>
          </p:cNvSpPr>
          <p:nvPr/>
        </p:nvSpPr>
        <p:spPr bwMode="auto">
          <a:xfrm>
            <a:off x="6699250" y="2035175"/>
            <a:ext cx="22701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Hidden Markov model</a:t>
            </a:r>
          </a:p>
        </p:txBody>
      </p:sp>
      <p:sp>
        <p:nvSpPr>
          <p:cNvPr id="119821" name="TextBox 19">
            <a:extLst>
              <a:ext uri="{FF2B5EF4-FFF2-40B4-BE49-F238E27FC236}">
                <a16:creationId xmlns:a16="http://schemas.microsoft.com/office/drawing/2014/main" id="{996C129D-E3F7-534C-8A13-9D3A6D25148E}"/>
              </a:ext>
            </a:extLst>
          </p:cNvPr>
          <p:cNvSpPr txBox="1">
            <a:spLocks noChangeArrowheads="1"/>
          </p:cNvSpPr>
          <p:nvPr/>
        </p:nvSpPr>
        <p:spPr bwMode="auto">
          <a:xfrm>
            <a:off x="1563688" y="3492500"/>
            <a:ext cx="6451600" cy="126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Capture the mutational propensities at each position in the protein</a:t>
            </a:r>
          </a:p>
          <a:p>
            <a:pPr eaLnBrk="1" hangingPunct="1">
              <a:spcBef>
                <a:spcPct val="0"/>
              </a:spcBef>
              <a:buFontTx/>
              <a:buNone/>
            </a:pPr>
            <a:endParaRPr lang="en-US" altLang="en-US" sz="1800"/>
          </a:p>
          <a:p>
            <a:pPr eaLnBrk="1" hangingPunct="1">
              <a:spcBef>
                <a:spcPct val="0"/>
              </a:spcBef>
              <a:buFontTx/>
              <a:buNone/>
            </a:pPr>
            <a:r>
              <a:rPr lang="en-US" altLang="en-US" sz="4000"/>
              <a:t>An evolutionary fingerprint </a:t>
            </a:r>
          </a:p>
        </p:txBody>
      </p:sp>
      <p:sp>
        <p:nvSpPr>
          <p:cNvPr id="119822" name="TextBox 14">
            <a:extLst>
              <a:ext uri="{FF2B5EF4-FFF2-40B4-BE49-F238E27FC236}">
                <a16:creationId xmlns:a16="http://schemas.microsoft.com/office/drawing/2014/main" id="{13BC7EAC-362E-5344-8FDA-1A37B37D5A9B}"/>
              </a:ext>
            </a:extLst>
          </p:cNvPr>
          <p:cNvSpPr txBox="1">
            <a:spLocks noChangeArrowheads="1"/>
          </p:cNvSpPr>
          <p:nvPr/>
        </p:nvSpPr>
        <p:spPr bwMode="auto">
          <a:xfrm>
            <a:off x="439738" y="1701800"/>
            <a:ext cx="23415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User sequence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extBox 12">
            <a:extLst>
              <a:ext uri="{FF2B5EF4-FFF2-40B4-BE49-F238E27FC236}">
                <a16:creationId xmlns:a16="http://schemas.microsoft.com/office/drawing/2014/main" id="{CCB93A7C-59D9-5F40-AF25-6A31187FA5EE}"/>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9EE46101-7E5E-0148-B570-2F95B8975FD9}"/>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0835" name="Picture 4">
            <a:extLst>
              <a:ext uri="{FF2B5EF4-FFF2-40B4-BE49-F238E27FC236}">
                <a16:creationId xmlns:a16="http://schemas.microsoft.com/office/drawing/2014/main" id="{3A12E945-CF5A-EF4E-A72A-B9AC50D915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6" name="Picture 3">
            <a:extLst>
              <a:ext uri="{FF2B5EF4-FFF2-40B4-BE49-F238E27FC236}">
                <a16:creationId xmlns:a16="http://schemas.microsoft.com/office/drawing/2014/main" id="{DC71A47B-E7CB-ED44-8E95-D605D2A772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7" name="Picture 5">
            <a:extLst>
              <a:ext uri="{FF2B5EF4-FFF2-40B4-BE49-F238E27FC236}">
                <a16:creationId xmlns:a16="http://schemas.microsoft.com/office/drawing/2014/main" id="{A838CCEB-9B04-A649-87D9-A992D71BB3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D2BE49D7-F24E-5745-BDB0-3B29DAE1F7B4}"/>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Box 12">
            <a:extLst>
              <a:ext uri="{FF2B5EF4-FFF2-40B4-BE49-F238E27FC236}">
                <a16:creationId xmlns:a16="http://schemas.microsoft.com/office/drawing/2014/main" id="{75A3262E-3A37-FB47-8EED-1B024B49F25C}"/>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7D6323F0-C098-A447-A672-24638E3F8FFD}"/>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1859" name="Picture 4">
            <a:extLst>
              <a:ext uri="{FF2B5EF4-FFF2-40B4-BE49-F238E27FC236}">
                <a16:creationId xmlns:a16="http://schemas.microsoft.com/office/drawing/2014/main" id="{CD68DAC9-B2AB-4241-94E0-B1B29EA7A9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1860" name="Picture 3">
            <a:extLst>
              <a:ext uri="{FF2B5EF4-FFF2-40B4-BE49-F238E27FC236}">
                <a16:creationId xmlns:a16="http://schemas.microsoft.com/office/drawing/2014/main" id="{23785E69-8B82-5E40-BCEA-E36BF76BD7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1861" name="Picture 5">
            <a:extLst>
              <a:ext uri="{FF2B5EF4-FFF2-40B4-BE49-F238E27FC236}">
                <a16:creationId xmlns:a16="http://schemas.microsoft.com/office/drawing/2014/main" id="{213F9520-328C-4E41-9EDF-5CCD4E602D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4C6DDC63-B5D9-1444-BEDE-30EF304A401A}"/>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21863" name="Picture 7">
            <a:extLst>
              <a:ext uri="{FF2B5EF4-FFF2-40B4-BE49-F238E27FC236}">
                <a16:creationId xmlns:a16="http://schemas.microsoft.com/office/drawing/2014/main" id="{E2E45AB4-B749-8D4C-892A-7B019D9574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7363" y="1579563"/>
            <a:ext cx="1049337"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urved Down Arrow 8">
            <a:extLst>
              <a:ext uri="{FF2B5EF4-FFF2-40B4-BE49-F238E27FC236}">
                <a16:creationId xmlns:a16="http://schemas.microsoft.com/office/drawing/2014/main" id="{33DFC7FF-CD0B-E14D-AEA3-13F0B6FF5F18}"/>
              </a:ext>
            </a:extLst>
          </p:cNvPr>
          <p:cNvSpPr>
            <a:spLocks noChangeArrowheads="1"/>
          </p:cNvSpPr>
          <p:nvPr/>
        </p:nvSpPr>
        <p:spPr bwMode="auto">
          <a:xfrm>
            <a:off x="3368675" y="963613"/>
            <a:ext cx="1270000" cy="615950"/>
          </a:xfrm>
          <a:prstGeom prst="curvedDownArrow">
            <a:avLst>
              <a:gd name="adj1" fmla="val 25010"/>
              <a:gd name="adj2" fmla="val 50000"/>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Box 12">
            <a:extLst>
              <a:ext uri="{FF2B5EF4-FFF2-40B4-BE49-F238E27FC236}">
                <a16:creationId xmlns:a16="http://schemas.microsoft.com/office/drawing/2014/main" id="{446B80D9-9E67-844D-BBC1-35DE8CD16896}"/>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561C3247-772D-8B48-B190-2D4DBF956EDC}"/>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2883" name="Picture 4">
            <a:extLst>
              <a:ext uri="{FF2B5EF4-FFF2-40B4-BE49-F238E27FC236}">
                <a16:creationId xmlns:a16="http://schemas.microsoft.com/office/drawing/2014/main" id="{D07D29A9-18E1-8B44-8A58-C9D4930C56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4" name="Picture 3">
            <a:extLst>
              <a:ext uri="{FF2B5EF4-FFF2-40B4-BE49-F238E27FC236}">
                <a16:creationId xmlns:a16="http://schemas.microsoft.com/office/drawing/2014/main" id="{18BD6516-7823-E24A-A950-5291006C69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5" name="Picture 5">
            <a:extLst>
              <a:ext uri="{FF2B5EF4-FFF2-40B4-BE49-F238E27FC236}">
                <a16:creationId xmlns:a16="http://schemas.microsoft.com/office/drawing/2014/main" id="{0EDAA622-21C4-A844-B05A-6453C5CCDB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609352FA-87E6-5F46-A5F3-628D455B3235}"/>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22887" name="Picture 7">
            <a:extLst>
              <a:ext uri="{FF2B5EF4-FFF2-40B4-BE49-F238E27FC236}">
                <a16:creationId xmlns:a16="http://schemas.microsoft.com/office/drawing/2014/main" id="{532F6959-A452-0C49-B12A-B9F530B0DC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7363" y="1579563"/>
            <a:ext cx="1049337"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urved Down Arrow 8">
            <a:extLst>
              <a:ext uri="{FF2B5EF4-FFF2-40B4-BE49-F238E27FC236}">
                <a16:creationId xmlns:a16="http://schemas.microsoft.com/office/drawing/2014/main" id="{4AC847AF-B289-6745-919B-073FCF177CDD}"/>
              </a:ext>
            </a:extLst>
          </p:cNvPr>
          <p:cNvSpPr>
            <a:spLocks noChangeArrowheads="1"/>
          </p:cNvSpPr>
          <p:nvPr/>
        </p:nvSpPr>
        <p:spPr bwMode="auto">
          <a:xfrm>
            <a:off x="3368675" y="963613"/>
            <a:ext cx="1270000" cy="615950"/>
          </a:xfrm>
          <a:prstGeom prst="curvedDownArrow">
            <a:avLst>
              <a:gd name="adj1" fmla="val 25010"/>
              <a:gd name="adj2" fmla="val 50000"/>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0" name="Right Arrow 9">
            <a:extLst>
              <a:ext uri="{FF2B5EF4-FFF2-40B4-BE49-F238E27FC236}">
                <a16:creationId xmlns:a16="http://schemas.microsoft.com/office/drawing/2014/main" id="{3DD6A64E-F91D-5F47-915A-E71CD7CD0EE3}"/>
              </a:ext>
            </a:extLst>
          </p:cNvPr>
          <p:cNvSpPr>
            <a:spLocks noChangeArrowheads="1"/>
          </p:cNvSpPr>
          <p:nvPr/>
        </p:nvSpPr>
        <p:spPr bwMode="auto">
          <a:xfrm>
            <a:off x="5595938" y="2043113"/>
            <a:ext cx="955675" cy="292100"/>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2890" name="TextBox 10">
            <a:extLst>
              <a:ext uri="{FF2B5EF4-FFF2-40B4-BE49-F238E27FC236}">
                <a16:creationId xmlns:a16="http://schemas.microsoft.com/office/drawing/2014/main" id="{D6514C73-600D-2D46-96FF-230EED6DD740}"/>
              </a:ext>
            </a:extLst>
          </p:cNvPr>
          <p:cNvSpPr txBox="1">
            <a:spLocks noChangeArrowheads="1"/>
          </p:cNvSpPr>
          <p:nvPr/>
        </p:nvSpPr>
        <p:spPr bwMode="auto">
          <a:xfrm>
            <a:off x="6753225" y="2043113"/>
            <a:ext cx="16716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E46C0A"/>
                </a:solidFill>
              </a:rPr>
              <a:t>HAPTLVRDC…….</a:t>
            </a:r>
          </a:p>
        </p:txBody>
      </p:sp>
      <p:sp>
        <p:nvSpPr>
          <p:cNvPr id="122891" name="TextBox 29">
            <a:extLst>
              <a:ext uri="{FF2B5EF4-FFF2-40B4-BE49-F238E27FC236}">
                <a16:creationId xmlns:a16="http://schemas.microsoft.com/office/drawing/2014/main" id="{8B59B762-2050-CE4D-8F07-94075CBCE261}"/>
              </a:ext>
            </a:extLst>
          </p:cNvPr>
          <p:cNvSpPr txBox="1">
            <a:spLocks noChangeArrowheads="1"/>
          </p:cNvSpPr>
          <p:nvPr/>
        </p:nvSpPr>
        <p:spPr bwMode="auto">
          <a:xfrm>
            <a:off x="5378450" y="1481138"/>
            <a:ext cx="17859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Extract sequence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Box 12">
            <a:extLst>
              <a:ext uri="{FF2B5EF4-FFF2-40B4-BE49-F238E27FC236}">
                <a16:creationId xmlns:a16="http://schemas.microsoft.com/office/drawing/2014/main" id="{72A9A5CC-30FA-174F-9272-EBB495ED5091}"/>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33E3BFFA-1800-FF46-BC98-150B355D785E}"/>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3907" name="Picture 4">
            <a:extLst>
              <a:ext uri="{FF2B5EF4-FFF2-40B4-BE49-F238E27FC236}">
                <a16:creationId xmlns:a16="http://schemas.microsoft.com/office/drawing/2014/main" id="{6C7DF9ED-B563-4E48-90BC-52CFF9C146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08" name="Picture 3">
            <a:extLst>
              <a:ext uri="{FF2B5EF4-FFF2-40B4-BE49-F238E27FC236}">
                <a16:creationId xmlns:a16="http://schemas.microsoft.com/office/drawing/2014/main" id="{E7D0A274-FA68-A64F-A54B-2AC8C9F95F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09" name="Picture 5">
            <a:extLst>
              <a:ext uri="{FF2B5EF4-FFF2-40B4-BE49-F238E27FC236}">
                <a16:creationId xmlns:a16="http://schemas.microsoft.com/office/drawing/2014/main" id="{818BC6F1-C431-664E-A703-EB8C7EC744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3E458703-10C3-E847-977E-ABA4EA9846BB}"/>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23911" name="Picture 7">
            <a:extLst>
              <a:ext uri="{FF2B5EF4-FFF2-40B4-BE49-F238E27FC236}">
                <a16:creationId xmlns:a16="http://schemas.microsoft.com/office/drawing/2014/main" id="{82167378-768E-1441-869E-65FC120A8B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7363" y="1579563"/>
            <a:ext cx="1049337"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urved Down Arrow 8">
            <a:extLst>
              <a:ext uri="{FF2B5EF4-FFF2-40B4-BE49-F238E27FC236}">
                <a16:creationId xmlns:a16="http://schemas.microsoft.com/office/drawing/2014/main" id="{8F1915E6-DDCD-594F-81E4-674D961B4E0B}"/>
              </a:ext>
            </a:extLst>
          </p:cNvPr>
          <p:cNvSpPr>
            <a:spLocks noChangeArrowheads="1"/>
          </p:cNvSpPr>
          <p:nvPr/>
        </p:nvSpPr>
        <p:spPr bwMode="auto">
          <a:xfrm>
            <a:off x="3368675" y="963613"/>
            <a:ext cx="1270000" cy="615950"/>
          </a:xfrm>
          <a:prstGeom prst="curvedDownArrow">
            <a:avLst>
              <a:gd name="adj1" fmla="val 25010"/>
              <a:gd name="adj2" fmla="val 50000"/>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0" name="Right Arrow 9">
            <a:extLst>
              <a:ext uri="{FF2B5EF4-FFF2-40B4-BE49-F238E27FC236}">
                <a16:creationId xmlns:a16="http://schemas.microsoft.com/office/drawing/2014/main" id="{ADC9E55C-FAFF-A244-AD81-C7F77EC4BFD4}"/>
              </a:ext>
            </a:extLst>
          </p:cNvPr>
          <p:cNvSpPr>
            <a:spLocks noChangeArrowheads="1"/>
          </p:cNvSpPr>
          <p:nvPr/>
        </p:nvSpPr>
        <p:spPr bwMode="auto">
          <a:xfrm>
            <a:off x="5595938" y="2043113"/>
            <a:ext cx="955675" cy="292100"/>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3914" name="TextBox 10">
            <a:extLst>
              <a:ext uri="{FF2B5EF4-FFF2-40B4-BE49-F238E27FC236}">
                <a16:creationId xmlns:a16="http://schemas.microsoft.com/office/drawing/2014/main" id="{FFE8665D-A671-144B-9BA9-91673FDE1FF6}"/>
              </a:ext>
            </a:extLst>
          </p:cNvPr>
          <p:cNvSpPr txBox="1">
            <a:spLocks noChangeArrowheads="1"/>
          </p:cNvSpPr>
          <p:nvPr/>
        </p:nvSpPr>
        <p:spPr bwMode="auto">
          <a:xfrm>
            <a:off x="6753225" y="2043113"/>
            <a:ext cx="16716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E46C0A"/>
                </a:solidFill>
              </a:rPr>
              <a:t>HAPTLVRDC…….</a:t>
            </a:r>
          </a:p>
        </p:txBody>
      </p:sp>
      <p:cxnSp>
        <p:nvCxnSpPr>
          <p:cNvPr id="14" name="Straight Connector 13">
            <a:extLst>
              <a:ext uri="{FF2B5EF4-FFF2-40B4-BE49-F238E27FC236}">
                <a16:creationId xmlns:a16="http://schemas.microsoft.com/office/drawing/2014/main" id="{7A60EAE7-E084-C741-A110-377DE28DF91F}"/>
              </a:ext>
            </a:extLst>
          </p:cNvPr>
          <p:cNvCxnSpPr>
            <a:cxnSpLocks noChangeShapeType="1"/>
          </p:cNvCxnSpPr>
          <p:nvPr/>
        </p:nvCxnSpPr>
        <p:spPr bwMode="auto">
          <a:xfrm>
            <a:off x="7081838" y="4225925"/>
            <a:ext cx="80645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6" name="Straight Connector 15">
            <a:extLst>
              <a:ext uri="{FF2B5EF4-FFF2-40B4-BE49-F238E27FC236}">
                <a16:creationId xmlns:a16="http://schemas.microsoft.com/office/drawing/2014/main" id="{C8496673-A6EE-C240-9966-35320800CC9D}"/>
              </a:ext>
            </a:extLst>
          </p:cNvPr>
          <p:cNvCxnSpPr>
            <a:cxnSpLocks noChangeShapeType="1"/>
          </p:cNvCxnSpPr>
          <p:nvPr/>
        </p:nvCxnSpPr>
        <p:spPr bwMode="auto">
          <a:xfrm>
            <a:off x="6810375" y="43767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8" name="Straight Connector 17">
            <a:extLst>
              <a:ext uri="{FF2B5EF4-FFF2-40B4-BE49-F238E27FC236}">
                <a16:creationId xmlns:a16="http://schemas.microsoft.com/office/drawing/2014/main" id="{7A286129-DE8C-1546-A918-4BE267B19923}"/>
              </a:ext>
            </a:extLst>
          </p:cNvPr>
          <p:cNvCxnSpPr>
            <a:cxnSpLocks noChangeShapeType="1"/>
          </p:cNvCxnSpPr>
          <p:nvPr/>
        </p:nvCxnSpPr>
        <p:spPr bwMode="auto">
          <a:xfrm>
            <a:off x="7081838" y="4529138"/>
            <a:ext cx="806450"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9" name="Straight Connector 18">
            <a:extLst>
              <a:ext uri="{FF2B5EF4-FFF2-40B4-BE49-F238E27FC236}">
                <a16:creationId xmlns:a16="http://schemas.microsoft.com/office/drawing/2014/main" id="{4C5F27A0-659C-2548-BE8F-3BD08917E621}"/>
              </a:ext>
            </a:extLst>
          </p:cNvPr>
          <p:cNvCxnSpPr>
            <a:cxnSpLocks noChangeShapeType="1"/>
          </p:cNvCxnSpPr>
          <p:nvPr/>
        </p:nvCxnSpPr>
        <p:spPr bwMode="auto">
          <a:xfrm>
            <a:off x="7539038" y="4683125"/>
            <a:ext cx="34925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0" name="Straight Connector 19">
            <a:extLst>
              <a:ext uri="{FF2B5EF4-FFF2-40B4-BE49-F238E27FC236}">
                <a16:creationId xmlns:a16="http://schemas.microsoft.com/office/drawing/2014/main" id="{18D04562-EA08-AB45-BDD8-040C61FB592A}"/>
              </a:ext>
            </a:extLst>
          </p:cNvPr>
          <p:cNvCxnSpPr>
            <a:cxnSpLocks noChangeShapeType="1"/>
          </p:cNvCxnSpPr>
          <p:nvPr/>
        </p:nvCxnSpPr>
        <p:spPr bwMode="auto">
          <a:xfrm>
            <a:off x="6985000" y="48339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1" name="Right Arrow 20">
            <a:extLst>
              <a:ext uri="{FF2B5EF4-FFF2-40B4-BE49-F238E27FC236}">
                <a16:creationId xmlns:a16="http://schemas.microsoft.com/office/drawing/2014/main" id="{9807767E-85C8-8741-8928-63BD6714F515}"/>
              </a:ext>
            </a:extLst>
          </p:cNvPr>
          <p:cNvSpPr>
            <a:spLocks noChangeArrowheads="1"/>
          </p:cNvSpPr>
          <p:nvPr/>
        </p:nvSpPr>
        <p:spPr bwMode="auto">
          <a:xfrm rot="5400000">
            <a:off x="6827838" y="3076575"/>
            <a:ext cx="1236662" cy="369888"/>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3921" name="TextBox 26">
            <a:extLst>
              <a:ext uri="{FF2B5EF4-FFF2-40B4-BE49-F238E27FC236}">
                <a16:creationId xmlns:a16="http://schemas.microsoft.com/office/drawing/2014/main" id="{32F7DA3C-3901-9B4D-9BF0-E555B33D9A8C}"/>
              </a:ext>
            </a:extLst>
          </p:cNvPr>
          <p:cNvSpPr txBox="1">
            <a:spLocks noChangeArrowheads="1"/>
          </p:cNvSpPr>
          <p:nvPr/>
        </p:nvSpPr>
        <p:spPr bwMode="auto">
          <a:xfrm>
            <a:off x="7758113" y="2933700"/>
            <a:ext cx="10302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123922" name="TextBox 29">
            <a:extLst>
              <a:ext uri="{FF2B5EF4-FFF2-40B4-BE49-F238E27FC236}">
                <a16:creationId xmlns:a16="http://schemas.microsoft.com/office/drawing/2014/main" id="{936C8494-A5E4-7341-836E-D010526C565F}"/>
              </a:ext>
            </a:extLst>
          </p:cNvPr>
          <p:cNvSpPr txBox="1">
            <a:spLocks noChangeArrowheads="1"/>
          </p:cNvSpPr>
          <p:nvPr/>
        </p:nvSpPr>
        <p:spPr bwMode="auto">
          <a:xfrm>
            <a:off x="5378450" y="1481138"/>
            <a:ext cx="17859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Extract sequence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a:extLst>
              <a:ext uri="{FF2B5EF4-FFF2-40B4-BE49-F238E27FC236}">
                <a16:creationId xmlns:a16="http://schemas.microsoft.com/office/drawing/2014/main" id="{E0C3302B-CFF7-C546-BC7A-14FEE182B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0"/>
            <a:ext cx="8113712"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Box 12">
            <a:extLst>
              <a:ext uri="{FF2B5EF4-FFF2-40B4-BE49-F238E27FC236}">
                <a16:creationId xmlns:a16="http://schemas.microsoft.com/office/drawing/2014/main" id="{E2A9217C-A758-174E-A6B3-83BEEFE9FB45}"/>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137A9979-D215-BE4D-99EE-02DBBE34B0D7}"/>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4931" name="Picture 4">
            <a:extLst>
              <a:ext uri="{FF2B5EF4-FFF2-40B4-BE49-F238E27FC236}">
                <a16:creationId xmlns:a16="http://schemas.microsoft.com/office/drawing/2014/main" id="{742724FA-EB08-AE47-A8BB-2AA49EC39C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2" name="Picture 3">
            <a:extLst>
              <a:ext uri="{FF2B5EF4-FFF2-40B4-BE49-F238E27FC236}">
                <a16:creationId xmlns:a16="http://schemas.microsoft.com/office/drawing/2014/main" id="{CE4481E5-8EED-E64C-8933-BC76F2CB55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3" name="Picture 5">
            <a:extLst>
              <a:ext uri="{FF2B5EF4-FFF2-40B4-BE49-F238E27FC236}">
                <a16:creationId xmlns:a16="http://schemas.microsoft.com/office/drawing/2014/main" id="{3BDB5CDC-7DF5-4B48-8A49-050541D0F7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393E5708-929A-7143-A8F7-8900EC9ED825}"/>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24935" name="Picture 7">
            <a:extLst>
              <a:ext uri="{FF2B5EF4-FFF2-40B4-BE49-F238E27FC236}">
                <a16:creationId xmlns:a16="http://schemas.microsoft.com/office/drawing/2014/main" id="{6B4D2630-4157-1946-A668-E5A38DDCB0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7363" y="1579563"/>
            <a:ext cx="1049337"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urved Down Arrow 8">
            <a:extLst>
              <a:ext uri="{FF2B5EF4-FFF2-40B4-BE49-F238E27FC236}">
                <a16:creationId xmlns:a16="http://schemas.microsoft.com/office/drawing/2014/main" id="{376EE9CB-4746-404E-A6AA-8B0DF94DC1A6}"/>
              </a:ext>
            </a:extLst>
          </p:cNvPr>
          <p:cNvSpPr>
            <a:spLocks noChangeArrowheads="1"/>
          </p:cNvSpPr>
          <p:nvPr/>
        </p:nvSpPr>
        <p:spPr bwMode="auto">
          <a:xfrm>
            <a:off x="3368675" y="963613"/>
            <a:ext cx="1270000" cy="615950"/>
          </a:xfrm>
          <a:prstGeom prst="curvedDownArrow">
            <a:avLst>
              <a:gd name="adj1" fmla="val 25010"/>
              <a:gd name="adj2" fmla="val 50000"/>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0" name="Right Arrow 9">
            <a:extLst>
              <a:ext uri="{FF2B5EF4-FFF2-40B4-BE49-F238E27FC236}">
                <a16:creationId xmlns:a16="http://schemas.microsoft.com/office/drawing/2014/main" id="{E05584AC-0261-324D-898B-AE29220A2EF7}"/>
              </a:ext>
            </a:extLst>
          </p:cNvPr>
          <p:cNvSpPr>
            <a:spLocks noChangeArrowheads="1"/>
          </p:cNvSpPr>
          <p:nvPr/>
        </p:nvSpPr>
        <p:spPr bwMode="auto">
          <a:xfrm>
            <a:off x="5595938" y="2043113"/>
            <a:ext cx="955675" cy="292100"/>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4938" name="TextBox 10">
            <a:extLst>
              <a:ext uri="{FF2B5EF4-FFF2-40B4-BE49-F238E27FC236}">
                <a16:creationId xmlns:a16="http://schemas.microsoft.com/office/drawing/2014/main" id="{7202C90B-8746-B044-BD3F-F865B0BAB8B2}"/>
              </a:ext>
            </a:extLst>
          </p:cNvPr>
          <p:cNvSpPr txBox="1">
            <a:spLocks noChangeArrowheads="1"/>
          </p:cNvSpPr>
          <p:nvPr/>
        </p:nvSpPr>
        <p:spPr bwMode="auto">
          <a:xfrm>
            <a:off x="6753225" y="2043113"/>
            <a:ext cx="16716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E46C0A"/>
                </a:solidFill>
              </a:rPr>
              <a:t>HAPTLVRDC…….</a:t>
            </a:r>
          </a:p>
        </p:txBody>
      </p:sp>
      <p:sp>
        <p:nvSpPr>
          <p:cNvPr id="12" name="Rounded Rectangle 11">
            <a:extLst>
              <a:ext uri="{FF2B5EF4-FFF2-40B4-BE49-F238E27FC236}">
                <a16:creationId xmlns:a16="http://schemas.microsoft.com/office/drawing/2014/main" id="{CC7AB0D8-A416-FA4E-AF72-CD0458567DDF}"/>
              </a:ext>
            </a:extLst>
          </p:cNvPr>
          <p:cNvSpPr>
            <a:spLocks noChangeArrowheads="1"/>
          </p:cNvSpPr>
          <p:nvPr/>
        </p:nvSpPr>
        <p:spPr bwMode="auto">
          <a:xfrm>
            <a:off x="4445000" y="4227513"/>
            <a:ext cx="901700" cy="69850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cxnSp>
        <p:nvCxnSpPr>
          <p:cNvPr id="14" name="Straight Connector 13">
            <a:extLst>
              <a:ext uri="{FF2B5EF4-FFF2-40B4-BE49-F238E27FC236}">
                <a16:creationId xmlns:a16="http://schemas.microsoft.com/office/drawing/2014/main" id="{942E0BBF-DB03-0148-A530-10A52E5F047E}"/>
              </a:ext>
            </a:extLst>
          </p:cNvPr>
          <p:cNvCxnSpPr>
            <a:cxnSpLocks noChangeShapeType="1"/>
          </p:cNvCxnSpPr>
          <p:nvPr/>
        </p:nvCxnSpPr>
        <p:spPr bwMode="auto">
          <a:xfrm>
            <a:off x="7081838" y="4225925"/>
            <a:ext cx="80645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6" name="Straight Connector 15">
            <a:extLst>
              <a:ext uri="{FF2B5EF4-FFF2-40B4-BE49-F238E27FC236}">
                <a16:creationId xmlns:a16="http://schemas.microsoft.com/office/drawing/2014/main" id="{34C86505-6A82-2341-9572-DF7C90BDB526}"/>
              </a:ext>
            </a:extLst>
          </p:cNvPr>
          <p:cNvCxnSpPr>
            <a:cxnSpLocks noChangeShapeType="1"/>
          </p:cNvCxnSpPr>
          <p:nvPr/>
        </p:nvCxnSpPr>
        <p:spPr bwMode="auto">
          <a:xfrm>
            <a:off x="6810375" y="43767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8" name="Straight Connector 17">
            <a:extLst>
              <a:ext uri="{FF2B5EF4-FFF2-40B4-BE49-F238E27FC236}">
                <a16:creationId xmlns:a16="http://schemas.microsoft.com/office/drawing/2014/main" id="{6009B370-16A4-D44E-8D42-022E556FD3C0}"/>
              </a:ext>
            </a:extLst>
          </p:cNvPr>
          <p:cNvCxnSpPr>
            <a:cxnSpLocks noChangeShapeType="1"/>
          </p:cNvCxnSpPr>
          <p:nvPr/>
        </p:nvCxnSpPr>
        <p:spPr bwMode="auto">
          <a:xfrm>
            <a:off x="7081838" y="4529138"/>
            <a:ext cx="806450"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9" name="Straight Connector 18">
            <a:extLst>
              <a:ext uri="{FF2B5EF4-FFF2-40B4-BE49-F238E27FC236}">
                <a16:creationId xmlns:a16="http://schemas.microsoft.com/office/drawing/2014/main" id="{40E6191F-71E7-0A4D-860D-62AF1A28E1D0}"/>
              </a:ext>
            </a:extLst>
          </p:cNvPr>
          <p:cNvCxnSpPr>
            <a:cxnSpLocks noChangeShapeType="1"/>
          </p:cNvCxnSpPr>
          <p:nvPr/>
        </p:nvCxnSpPr>
        <p:spPr bwMode="auto">
          <a:xfrm>
            <a:off x="7539038" y="4683125"/>
            <a:ext cx="34925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0" name="Straight Connector 19">
            <a:extLst>
              <a:ext uri="{FF2B5EF4-FFF2-40B4-BE49-F238E27FC236}">
                <a16:creationId xmlns:a16="http://schemas.microsoft.com/office/drawing/2014/main" id="{7A05FFB5-C905-504D-8073-F6F33C4A022F}"/>
              </a:ext>
            </a:extLst>
          </p:cNvPr>
          <p:cNvCxnSpPr>
            <a:cxnSpLocks noChangeShapeType="1"/>
          </p:cNvCxnSpPr>
          <p:nvPr/>
        </p:nvCxnSpPr>
        <p:spPr bwMode="auto">
          <a:xfrm>
            <a:off x="6985000" y="48339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1" name="Right Arrow 20">
            <a:extLst>
              <a:ext uri="{FF2B5EF4-FFF2-40B4-BE49-F238E27FC236}">
                <a16:creationId xmlns:a16="http://schemas.microsoft.com/office/drawing/2014/main" id="{20F6E113-6145-AC46-8775-2251BEAC7820}"/>
              </a:ext>
            </a:extLst>
          </p:cNvPr>
          <p:cNvSpPr>
            <a:spLocks noChangeArrowheads="1"/>
          </p:cNvSpPr>
          <p:nvPr/>
        </p:nvSpPr>
        <p:spPr bwMode="auto">
          <a:xfrm rot="5400000">
            <a:off x="6827838" y="3076575"/>
            <a:ext cx="1236662" cy="369888"/>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4946" name="TextBox 26">
            <a:extLst>
              <a:ext uri="{FF2B5EF4-FFF2-40B4-BE49-F238E27FC236}">
                <a16:creationId xmlns:a16="http://schemas.microsoft.com/office/drawing/2014/main" id="{7C4EA72D-ADB5-F942-ACB1-F9220A0E2C74}"/>
              </a:ext>
            </a:extLst>
          </p:cNvPr>
          <p:cNvSpPr txBox="1">
            <a:spLocks noChangeArrowheads="1"/>
          </p:cNvSpPr>
          <p:nvPr/>
        </p:nvSpPr>
        <p:spPr bwMode="auto">
          <a:xfrm>
            <a:off x="7758113" y="2933700"/>
            <a:ext cx="10302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28" name="Right Arrow 27">
            <a:extLst>
              <a:ext uri="{FF2B5EF4-FFF2-40B4-BE49-F238E27FC236}">
                <a16:creationId xmlns:a16="http://schemas.microsoft.com/office/drawing/2014/main" id="{E2C005C2-FBAB-424B-8090-2A355CF453BC}"/>
              </a:ext>
            </a:extLst>
          </p:cNvPr>
          <p:cNvSpPr>
            <a:spLocks noChangeArrowheads="1"/>
          </p:cNvSpPr>
          <p:nvPr/>
        </p:nvSpPr>
        <p:spPr bwMode="auto">
          <a:xfrm rot="10800000">
            <a:off x="5595938" y="4376738"/>
            <a:ext cx="955675" cy="292100"/>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4948" name="TextBox 28">
            <a:extLst>
              <a:ext uri="{FF2B5EF4-FFF2-40B4-BE49-F238E27FC236}">
                <a16:creationId xmlns:a16="http://schemas.microsoft.com/office/drawing/2014/main" id="{C464B20C-A468-FB40-BE72-9F09DBE35207}"/>
              </a:ext>
            </a:extLst>
          </p:cNvPr>
          <p:cNvSpPr txBox="1">
            <a:spLocks noChangeArrowheads="1"/>
          </p:cNvSpPr>
          <p:nvPr/>
        </p:nvSpPr>
        <p:spPr bwMode="auto">
          <a:xfrm>
            <a:off x="3786188" y="5291138"/>
            <a:ext cx="33782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Hidden Markov model</a:t>
            </a:r>
          </a:p>
          <a:p>
            <a:pPr eaLnBrk="1" hangingPunct="1">
              <a:spcBef>
                <a:spcPct val="0"/>
              </a:spcBef>
              <a:buFontTx/>
              <a:buNone/>
            </a:pPr>
            <a:r>
              <a:rPr lang="en-US" altLang="en-US" sz="1800"/>
              <a:t>for sequence of KNOWN structure</a:t>
            </a:r>
          </a:p>
        </p:txBody>
      </p:sp>
      <p:sp>
        <p:nvSpPr>
          <p:cNvPr id="124949" name="TextBox 29">
            <a:extLst>
              <a:ext uri="{FF2B5EF4-FFF2-40B4-BE49-F238E27FC236}">
                <a16:creationId xmlns:a16="http://schemas.microsoft.com/office/drawing/2014/main" id="{E63F82D0-79C5-2C47-9432-537B565C797E}"/>
              </a:ext>
            </a:extLst>
          </p:cNvPr>
          <p:cNvSpPr txBox="1">
            <a:spLocks noChangeArrowheads="1"/>
          </p:cNvSpPr>
          <p:nvPr/>
        </p:nvSpPr>
        <p:spPr bwMode="auto">
          <a:xfrm>
            <a:off x="5378450" y="1481138"/>
            <a:ext cx="17859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Extract sequence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extBox 12">
            <a:extLst>
              <a:ext uri="{FF2B5EF4-FFF2-40B4-BE49-F238E27FC236}">
                <a16:creationId xmlns:a16="http://schemas.microsoft.com/office/drawing/2014/main" id="{E6B43A23-8FE8-BF41-B148-E132F700D0CD}"/>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50CBB0FA-4E51-4443-8221-05CA2B3CF9F1}"/>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5955" name="Picture 4">
            <a:extLst>
              <a:ext uri="{FF2B5EF4-FFF2-40B4-BE49-F238E27FC236}">
                <a16:creationId xmlns:a16="http://schemas.microsoft.com/office/drawing/2014/main" id="{95D57528-4488-6A42-947A-57342F5272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5956" name="Picture 3">
            <a:extLst>
              <a:ext uri="{FF2B5EF4-FFF2-40B4-BE49-F238E27FC236}">
                <a16:creationId xmlns:a16="http://schemas.microsoft.com/office/drawing/2014/main" id="{60A95A61-DBEE-2D4A-99BD-2BF41BAB6C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5957" name="Picture 5">
            <a:extLst>
              <a:ext uri="{FF2B5EF4-FFF2-40B4-BE49-F238E27FC236}">
                <a16:creationId xmlns:a16="http://schemas.microsoft.com/office/drawing/2014/main" id="{74502F61-156B-3749-8D43-81BC84BCB7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C735E988-A6F3-8145-BC0B-AE72D9FB80BC}"/>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2" name="Rounded Rectangle 11">
            <a:extLst>
              <a:ext uri="{FF2B5EF4-FFF2-40B4-BE49-F238E27FC236}">
                <a16:creationId xmlns:a16="http://schemas.microsoft.com/office/drawing/2014/main" id="{31A146F2-24AA-BA43-A662-208B66B9EA99}"/>
              </a:ext>
            </a:extLst>
          </p:cNvPr>
          <p:cNvSpPr>
            <a:spLocks noChangeArrowheads="1"/>
          </p:cNvSpPr>
          <p:nvPr/>
        </p:nvSpPr>
        <p:spPr bwMode="auto">
          <a:xfrm>
            <a:off x="5419725" y="1435100"/>
            <a:ext cx="901700" cy="700088"/>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22" name="Rounded Rectangle 21">
            <a:extLst>
              <a:ext uri="{FF2B5EF4-FFF2-40B4-BE49-F238E27FC236}">
                <a16:creationId xmlns:a16="http://schemas.microsoft.com/office/drawing/2014/main" id="{F69B0C65-B578-8948-96EF-9FCA37B45141}"/>
              </a:ext>
            </a:extLst>
          </p:cNvPr>
          <p:cNvSpPr>
            <a:spLocks noChangeArrowheads="1"/>
          </p:cNvSpPr>
          <p:nvPr/>
        </p:nvSpPr>
        <p:spPr bwMode="auto">
          <a:xfrm>
            <a:off x="5122863" y="1066800"/>
            <a:ext cx="3509962"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sp>
        <p:nvSpPr>
          <p:cNvPr id="23" name="Rounded Rectangle 22">
            <a:extLst>
              <a:ext uri="{FF2B5EF4-FFF2-40B4-BE49-F238E27FC236}">
                <a16:creationId xmlns:a16="http://schemas.microsoft.com/office/drawing/2014/main" id="{EE7CBCDB-8189-3846-BC3F-6CAB7EF2C2EC}"/>
              </a:ext>
            </a:extLst>
          </p:cNvPr>
          <p:cNvSpPr>
            <a:spLocks noChangeArrowheads="1"/>
          </p:cNvSpPr>
          <p:nvPr/>
        </p:nvSpPr>
        <p:spPr bwMode="auto">
          <a:xfrm>
            <a:off x="6473825" y="1428750"/>
            <a:ext cx="903288" cy="700088"/>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24" name="Rounded Rectangle 23">
            <a:extLst>
              <a:ext uri="{FF2B5EF4-FFF2-40B4-BE49-F238E27FC236}">
                <a16:creationId xmlns:a16="http://schemas.microsoft.com/office/drawing/2014/main" id="{6F92F50A-2C4D-CF46-9B0F-962B13D7628F}"/>
              </a:ext>
            </a:extLst>
          </p:cNvPr>
          <p:cNvSpPr>
            <a:spLocks noChangeArrowheads="1"/>
          </p:cNvSpPr>
          <p:nvPr/>
        </p:nvSpPr>
        <p:spPr bwMode="auto">
          <a:xfrm>
            <a:off x="7532688" y="1435100"/>
            <a:ext cx="901700" cy="700088"/>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125963" name="TextBox 24">
            <a:extLst>
              <a:ext uri="{FF2B5EF4-FFF2-40B4-BE49-F238E27FC236}">
                <a16:creationId xmlns:a16="http://schemas.microsoft.com/office/drawing/2014/main" id="{39B1809D-5546-604C-9DAD-DFAE23C67932}"/>
              </a:ext>
            </a:extLst>
          </p:cNvPr>
          <p:cNvSpPr txBox="1">
            <a:spLocks noChangeArrowheads="1"/>
          </p:cNvSpPr>
          <p:nvPr/>
        </p:nvSpPr>
        <p:spPr bwMode="auto">
          <a:xfrm>
            <a:off x="5133975" y="2533650"/>
            <a:ext cx="35353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hidden Markov models</a:t>
            </a:r>
          </a:p>
        </p:txBody>
      </p:sp>
      <p:sp>
        <p:nvSpPr>
          <p:cNvPr id="26" name="Right Arrow 25">
            <a:extLst>
              <a:ext uri="{FF2B5EF4-FFF2-40B4-BE49-F238E27FC236}">
                <a16:creationId xmlns:a16="http://schemas.microsoft.com/office/drawing/2014/main" id="{1C6200A1-6960-EE45-862F-9B50912B2889}"/>
              </a:ext>
            </a:extLst>
          </p:cNvPr>
          <p:cNvSpPr>
            <a:spLocks noChangeArrowheads="1"/>
          </p:cNvSpPr>
          <p:nvPr/>
        </p:nvSpPr>
        <p:spPr bwMode="auto">
          <a:xfrm>
            <a:off x="3911600" y="2533650"/>
            <a:ext cx="957263" cy="400050"/>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Box 12">
            <a:extLst>
              <a:ext uri="{FF2B5EF4-FFF2-40B4-BE49-F238E27FC236}">
                <a16:creationId xmlns:a16="http://schemas.microsoft.com/office/drawing/2014/main" id="{4BD494F4-458A-A941-A234-1B71FBC90D78}"/>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CC21289D-1A10-9848-B367-49D79DF36507}"/>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6979" name="Picture 4">
            <a:extLst>
              <a:ext uri="{FF2B5EF4-FFF2-40B4-BE49-F238E27FC236}">
                <a16:creationId xmlns:a16="http://schemas.microsoft.com/office/drawing/2014/main" id="{B4E46E50-1E8D-0D4E-956B-7124926701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80" name="Picture 3">
            <a:extLst>
              <a:ext uri="{FF2B5EF4-FFF2-40B4-BE49-F238E27FC236}">
                <a16:creationId xmlns:a16="http://schemas.microsoft.com/office/drawing/2014/main" id="{173EBCB0-A3B5-3F4E-A4ED-2874793F38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81" name="Picture 5">
            <a:extLst>
              <a:ext uri="{FF2B5EF4-FFF2-40B4-BE49-F238E27FC236}">
                <a16:creationId xmlns:a16="http://schemas.microsoft.com/office/drawing/2014/main" id="{8E1F09AF-FB2B-1347-B097-EF247075E6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7184EB46-2077-4F43-A400-6432F5D6A65F}"/>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26" name="Right Arrow 25">
            <a:extLst>
              <a:ext uri="{FF2B5EF4-FFF2-40B4-BE49-F238E27FC236}">
                <a16:creationId xmlns:a16="http://schemas.microsoft.com/office/drawing/2014/main" id="{274F2F30-9B50-0347-ACA5-01F08ACA375D}"/>
              </a:ext>
            </a:extLst>
          </p:cNvPr>
          <p:cNvSpPr>
            <a:spLocks noChangeArrowheads="1"/>
          </p:cNvSpPr>
          <p:nvPr/>
        </p:nvSpPr>
        <p:spPr bwMode="auto">
          <a:xfrm>
            <a:off x="3911600" y="2533650"/>
            <a:ext cx="957263" cy="400050"/>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4" name="Rounded Rectangle 13">
            <a:extLst>
              <a:ext uri="{FF2B5EF4-FFF2-40B4-BE49-F238E27FC236}">
                <a16:creationId xmlns:a16="http://schemas.microsoft.com/office/drawing/2014/main" id="{A04DC928-AAD6-D44E-B64C-1E1F71DB6877}"/>
              </a:ext>
            </a:extLst>
          </p:cNvPr>
          <p:cNvSpPr>
            <a:spLocks noChangeArrowheads="1"/>
          </p:cNvSpPr>
          <p:nvPr/>
        </p:nvSpPr>
        <p:spPr bwMode="auto">
          <a:xfrm>
            <a:off x="5126038" y="1066800"/>
            <a:ext cx="3497262" cy="3465513"/>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sz="2400" dirty="0">
                <a:solidFill>
                  <a:schemeClr val="lt1"/>
                </a:solidFill>
                <a:latin typeface="+mn-lt"/>
                <a:ea typeface="+mn-ea"/>
              </a:rPr>
              <a:t>Hidden Markov Model Database of </a:t>
            </a:r>
          </a:p>
          <a:p>
            <a:pPr algn="ctr" eaLnBrk="1" fontAlgn="auto" hangingPunct="1">
              <a:spcBef>
                <a:spcPts val="0"/>
              </a:spcBef>
              <a:spcAft>
                <a:spcPts val="0"/>
              </a:spcAft>
              <a:defRPr/>
            </a:pPr>
            <a:r>
              <a:rPr lang="en-US" sz="2400" b="1" dirty="0">
                <a:latin typeface="+mn-lt"/>
                <a:ea typeface="+mn-ea"/>
              </a:rPr>
              <a:t>KNOWN</a:t>
            </a:r>
          </a:p>
          <a:p>
            <a:pPr algn="ctr" eaLnBrk="1" fontAlgn="auto" hangingPunct="1">
              <a:spcBef>
                <a:spcPts val="0"/>
              </a:spcBef>
              <a:spcAft>
                <a:spcPts val="0"/>
              </a:spcAft>
              <a:defRPr/>
            </a:pPr>
            <a:r>
              <a:rPr lang="en-US" sz="2400" b="1" dirty="0">
                <a:latin typeface="+mn-lt"/>
                <a:ea typeface="+mn-ea"/>
              </a:rPr>
              <a:t>STRUCTURES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0F48FED-4785-9642-98AE-CF9C53E86537}"/>
              </a:ext>
            </a:extLst>
          </p:cNvPr>
          <p:cNvSpPr txBox="1"/>
          <p:nvPr/>
        </p:nvSpPr>
        <p:spPr>
          <a:xfrm>
            <a:off x="231775" y="1090613"/>
            <a:ext cx="2235200" cy="706437"/>
          </a:xfrm>
          <a:prstGeom prst="rect">
            <a:avLst/>
          </a:prstGeom>
          <a:solidFill>
            <a:srgbClr val="FFFF00"/>
          </a:solidFill>
        </p:spPr>
        <p:txBody>
          <a:bodyPr wrap="none">
            <a:spAutoFit/>
          </a:bodyPr>
          <a:lstStyle/>
          <a:p>
            <a:pPr algn="ctr" eaLnBrk="1" fontAlgn="auto" hangingPunct="1">
              <a:spcBef>
                <a:spcPts val="0"/>
              </a:spcBef>
              <a:spcAft>
                <a:spcPts val="0"/>
              </a:spcAft>
              <a:defRPr/>
            </a:pPr>
            <a:r>
              <a:rPr lang="en-US" sz="2000" dirty="0">
                <a:solidFill>
                  <a:schemeClr val="accent6">
                    <a:lumMod val="75000"/>
                  </a:schemeClr>
                </a:solidFill>
                <a:latin typeface="+mn-lt"/>
                <a:ea typeface="+mn-ea"/>
              </a:rPr>
              <a:t>Query Sequence</a:t>
            </a:r>
          </a:p>
          <a:p>
            <a:pPr algn="ctr" eaLnBrk="1" fontAlgn="auto" hangingPunct="1">
              <a:spcBef>
                <a:spcPts val="0"/>
              </a:spcBef>
              <a:spcAft>
                <a:spcPts val="0"/>
              </a:spcAft>
              <a:defRPr/>
            </a:pPr>
            <a:r>
              <a:rPr lang="en-US" sz="2000" dirty="0">
                <a:solidFill>
                  <a:schemeClr val="accent6">
                    <a:lumMod val="75000"/>
                  </a:schemeClr>
                </a:solidFill>
                <a:latin typeface="+mn-lt"/>
                <a:ea typeface="+mn-ea"/>
              </a:rPr>
              <a:t>ARDLVIPMIYCGHGY</a:t>
            </a:r>
          </a:p>
        </p:txBody>
      </p:sp>
      <p:sp>
        <p:nvSpPr>
          <p:cNvPr id="7" name="Rounded Rectangle 6">
            <a:extLst>
              <a:ext uri="{FF2B5EF4-FFF2-40B4-BE49-F238E27FC236}">
                <a16:creationId xmlns:a16="http://schemas.microsoft.com/office/drawing/2014/main" id="{3BBAFA05-12CE-A747-85B3-A8650CDE2246}"/>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a16="http://schemas.microsoft.com/office/drawing/2014/main" id="{1C49F470-D665-5249-8F93-0A1D0FB168A1}"/>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8004" name="TextBox 8">
            <a:extLst>
              <a:ext uri="{FF2B5EF4-FFF2-40B4-BE49-F238E27FC236}">
                <a16:creationId xmlns:a16="http://schemas.microsoft.com/office/drawing/2014/main" id="{85E01E99-9D6D-544C-866D-B7ACB241E10E}"/>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cxnSp>
        <p:nvCxnSpPr>
          <p:cNvPr id="28" name="Straight Connector 27">
            <a:extLst>
              <a:ext uri="{FF2B5EF4-FFF2-40B4-BE49-F238E27FC236}">
                <a16:creationId xmlns:a16="http://schemas.microsoft.com/office/drawing/2014/main" id="{7C0B2C86-DD74-B84E-8D40-1288BBD1DD42}"/>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9" name="Straight Connector 28">
            <a:extLst>
              <a:ext uri="{FF2B5EF4-FFF2-40B4-BE49-F238E27FC236}">
                <a16:creationId xmlns:a16="http://schemas.microsoft.com/office/drawing/2014/main" id="{2BD6FF33-A078-D640-9AAE-6D1450875452}"/>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0" name="Straight Connector 29">
            <a:extLst>
              <a:ext uri="{FF2B5EF4-FFF2-40B4-BE49-F238E27FC236}">
                <a16:creationId xmlns:a16="http://schemas.microsoft.com/office/drawing/2014/main" id="{10C7686D-D623-0242-9407-D22EC485EA29}"/>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1" name="Straight Connector 30">
            <a:extLst>
              <a:ext uri="{FF2B5EF4-FFF2-40B4-BE49-F238E27FC236}">
                <a16:creationId xmlns:a16="http://schemas.microsoft.com/office/drawing/2014/main" id="{DE4F606C-3305-EB4D-BE43-34ACD582F971}"/>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2" name="Straight Connector 31">
            <a:extLst>
              <a:ext uri="{FF2B5EF4-FFF2-40B4-BE49-F238E27FC236}">
                <a16:creationId xmlns:a16="http://schemas.microsoft.com/office/drawing/2014/main" id="{95B5BAB3-62C2-AF40-B239-3FA472A858B0}"/>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35" name="Right Arrow 34">
            <a:extLst>
              <a:ext uri="{FF2B5EF4-FFF2-40B4-BE49-F238E27FC236}">
                <a16:creationId xmlns:a16="http://schemas.microsoft.com/office/drawing/2014/main" id="{4F6340DD-72EE-9D40-9B1B-AC15B0AC36AA}"/>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7" name="Rectangle 26">
            <a:extLst>
              <a:ext uri="{FF2B5EF4-FFF2-40B4-BE49-F238E27FC236}">
                <a16:creationId xmlns:a16="http://schemas.microsoft.com/office/drawing/2014/main" id="{66785783-9B46-3E46-9608-181E04D3AC19}"/>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28012" name="TextBox 18">
            <a:extLst>
              <a:ext uri="{FF2B5EF4-FFF2-40B4-BE49-F238E27FC236}">
                <a16:creationId xmlns:a16="http://schemas.microsoft.com/office/drawing/2014/main" id="{D172EEED-538C-744B-BB77-40AFB9B590A5}"/>
              </a:ext>
            </a:extLst>
          </p:cNvPr>
          <p:cNvSpPr txBox="1">
            <a:spLocks noChangeArrowheads="1"/>
          </p:cNvSpPr>
          <p:nvPr/>
        </p:nvSpPr>
        <p:spPr bwMode="auto">
          <a:xfrm>
            <a:off x="6699250" y="2035175"/>
            <a:ext cx="22701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Hidden Markov model</a:t>
            </a:r>
          </a:p>
        </p:txBody>
      </p:sp>
      <p:sp>
        <p:nvSpPr>
          <p:cNvPr id="128013" name="TextBox 19">
            <a:extLst>
              <a:ext uri="{FF2B5EF4-FFF2-40B4-BE49-F238E27FC236}">
                <a16:creationId xmlns:a16="http://schemas.microsoft.com/office/drawing/2014/main" id="{A220881F-C23C-134A-9E00-15F83B70E381}"/>
              </a:ext>
            </a:extLst>
          </p:cNvPr>
          <p:cNvSpPr txBox="1">
            <a:spLocks noChangeArrowheads="1"/>
          </p:cNvSpPr>
          <p:nvPr/>
        </p:nvSpPr>
        <p:spPr bwMode="auto">
          <a:xfrm>
            <a:off x="1563688" y="3492500"/>
            <a:ext cx="6470650" cy="1878013"/>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Capture the mutational propensities at each position in the protein</a:t>
            </a:r>
          </a:p>
          <a:p>
            <a:pPr eaLnBrk="1" hangingPunct="1">
              <a:spcBef>
                <a:spcPct val="0"/>
              </a:spcBef>
              <a:buFontTx/>
              <a:buNone/>
            </a:pPr>
            <a:endParaRPr lang="en-US" altLang="en-US" sz="1800"/>
          </a:p>
          <a:p>
            <a:pPr eaLnBrk="1" hangingPunct="1">
              <a:spcBef>
                <a:spcPct val="0"/>
              </a:spcBef>
              <a:buFontTx/>
              <a:buNone/>
            </a:pPr>
            <a:r>
              <a:rPr lang="en-US" altLang="en-US" sz="4000"/>
              <a:t>An evolutionary fingerprint</a:t>
            </a:r>
          </a:p>
          <a:p>
            <a:pPr eaLnBrk="1" hangingPunct="1">
              <a:spcBef>
                <a:spcPct val="0"/>
              </a:spcBef>
              <a:buFontTx/>
              <a:buNone/>
            </a:pPr>
            <a:r>
              <a:rPr lang="en-US" altLang="en-US" sz="4000"/>
              <a:t>Of the query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673964-06F1-2042-BDD2-FAF459E81F63}"/>
              </a:ext>
            </a:extLst>
          </p:cNvPr>
          <p:cNvSpPr txBox="1"/>
          <p:nvPr/>
        </p:nvSpPr>
        <p:spPr>
          <a:xfrm>
            <a:off x="439738" y="1209675"/>
            <a:ext cx="20050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7" name="Rounded Rectangle 6">
            <a:extLst>
              <a:ext uri="{FF2B5EF4-FFF2-40B4-BE49-F238E27FC236}">
                <a16:creationId xmlns:a16="http://schemas.microsoft.com/office/drawing/2014/main" id="{BB2B6999-223D-184F-8045-7A2751B1E060}"/>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a16="http://schemas.microsoft.com/office/drawing/2014/main" id="{8D2C1A81-65E5-AA4B-B6AF-480B948AF5AC}"/>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9028" name="TextBox 8">
            <a:extLst>
              <a:ext uri="{FF2B5EF4-FFF2-40B4-BE49-F238E27FC236}">
                <a16:creationId xmlns:a16="http://schemas.microsoft.com/office/drawing/2014/main" id="{C8502E32-9F69-0F4E-BCCA-6C1DD705A87C}"/>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10" name="Rounded Rectangle 9">
            <a:extLst>
              <a:ext uri="{FF2B5EF4-FFF2-40B4-BE49-F238E27FC236}">
                <a16:creationId xmlns:a16="http://schemas.microsoft.com/office/drawing/2014/main" id="{D9BF0DDA-0361-5141-A041-7D09796CCE91}"/>
              </a:ext>
            </a:extLst>
          </p:cNvPr>
          <p:cNvSpPr>
            <a:spLocks noChangeArrowheads="1"/>
          </p:cNvSpPr>
          <p:nvPr/>
        </p:nvSpPr>
        <p:spPr bwMode="auto">
          <a:xfrm>
            <a:off x="4849813" y="2493963"/>
            <a:ext cx="1849437" cy="162083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Hidden Markov Model DB of </a:t>
            </a:r>
            <a:r>
              <a:rPr lang="en-US" b="1" dirty="0">
                <a:latin typeface="+mn-lt"/>
                <a:ea typeface="+mn-ea"/>
              </a:rPr>
              <a:t>KNOWN</a:t>
            </a:r>
          </a:p>
          <a:p>
            <a:pPr algn="ctr" eaLnBrk="1" fontAlgn="auto" hangingPunct="1">
              <a:spcBef>
                <a:spcPts val="0"/>
              </a:spcBef>
              <a:spcAft>
                <a:spcPts val="0"/>
              </a:spcAft>
              <a:defRPr/>
            </a:pPr>
            <a:r>
              <a:rPr lang="en-US" b="1" dirty="0">
                <a:latin typeface="+mn-lt"/>
                <a:ea typeface="+mn-ea"/>
              </a:rPr>
              <a:t>STRUCTURES</a:t>
            </a:r>
          </a:p>
        </p:txBody>
      </p:sp>
      <p:cxnSp>
        <p:nvCxnSpPr>
          <p:cNvPr id="28" name="Straight Connector 27">
            <a:extLst>
              <a:ext uri="{FF2B5EF4-FFF2-40B4-BE49-F238E27FC236}">
                <a16:creationId xmlns:a16="http://schemas.microsoft.com/office/drawing/2014/main" id="{7666B042-31C4-8444-B56C-1AD620AFB40B}"/>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9" name="Straight Connector 28">
            <a:extLst>
              <a:ext uri="{FF2B5EF4-FFF2-40B4-BE49-F238E27FC236}">
                <a16:creationId xmlns:a16="http://schemas.microsoft.com/office/drawing/2014/main" id="{DD6AF26C-8240-064E-87DA-9BA281705855}"/>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0" name="Straight Connector 29">
            <a:extLst>
              <a:ext uri="{FF2B5EF4-FFF2-40B4-BE49-F238E27FC236}">
                <a16:creationId xmlns:a16="http://schemas.microsoft.com/office/drawing/2014/main" id="{4D4E0931-E5BD-ED48-ADE6-1A69AA0198AB}"/>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1" name="Straight Connector 30">
            <a:extLst>
              <a:ext uri="{FF2B5EF4-FFF2-40B4-BE49-F238E27FC236}">
                <a16:creationId xmlns:a16="http://schemas.microsoft.com/office/drawing/2014/main" id="{FB039B31-8E28-8448-BA0F-AD36CD751D95}"/>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2" name="Straight Connector 31">
            <a:extLst>
              <a:ext uri="{FF2B5EF4-FFF2-40B4-BE49-F238E27FC236}">
                <a16:creationId xmlns:a16="http://schemas.microsoft.com/office/drawing/2014/main" id="{4A0E4723-FDB2-484C-AE7D-A9BCB8F2B518}"/>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35" name="Right Arrow 34">
            <a:extLst>
              <a:ext uri="{FF2B5EF4-FFF2-40B4-BE49-F238E27FC236}">
                <a16:creationId xmlns:a16="http://schemas.microsoft.com/office/drawing/2014/main" id="{FCFF90D0-A545-9342-9274-2273231B564C}"/>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6" name="Curved Right Arrow 35">
            <a:extLst>
              <a:ext uri="{FF2B5EF4-FFF2-40B4-BE49-F238E27FC236}">
                <a16:creationId xmlns:a16="http://schemas.microsoft.com/office/drawing/2014/main" id="{900246F6-CB20-C14C-813F-31415A502383}"/>
              </a:ext>
            </a:extLst>
          </p:cNvPr>
          <p:cNvSpPr>
            <a:spLocks noChangeArrowheads="1"/>
          </p:cNvSpPr>
          <p:nvPr/>
        </p:nvSpPr>
        <p:spPr bwMode="auto">
          <a:xfrm>
            <a:off x="6854825" y="1885950"/>
            <a:ext cx="646113" cy="2844800"/>
          </a:xfrm>
          <a:prstGeom prst="curvedRightArrow">
            <a:avLst>
              <a:gd name="adj1" fmla="val 25011"/>
              <a:gd name="adj2" fmla="val 50002"/>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29037" name="TextBox 36">
            <a:extLst>
              <a:ext uri="{FF2B5EF4-FFF2-40B4-BE49-F238E27FC236}">
                <a16:creationId xmlns:a16="http://schemas.microsoft.com/office/drawing/2014/main" id="{8C10E63E-ED42-6F43-B47B-EFA498822229}"/>
              </a:ext>
            </a:extLst>
          </p:cNvPr>
          <p:cNvSpPr txBox="1">
            <a:spLocks noChangeArrowheads="1"/>
          </p:cNvSpPr>
          <p:nvPr/>
        </p:nvSpPr>
        <p:spPr bwMode="auto">
          <a:xfrm>
            <a:off x="7356475" y="2719388"/>
            <a:ext cx="133191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HMM-HMM </a:t>
            </a:r>
          </a:p>
          <a:p>
            <a:pPr eaLnBrk="1" hangingPunct="1">
              <a:spcBef>
                <a:spcPct val="0"/>
              </a:spcBef>
              <a:buFontTx/>
              <a:buNone/>
            </a:pPr>
            <a:r>
              <a:rPr lang="en-US" altLang="en-US" sz="1800"/>
              <a:t>matching</a:t>
            </a:r>
          </a:p>
        </p:txBody>
      </p:sp>
      <p:sp>
        <p:nvSpPr>
          <p:cNvPr id="27" name="Rectangle 26">
            <a:extLst>
              <a:ext uri="{FF2B5EF4-FFF2-40B4-BE49-F238E27FC236}">
                <a16:creationId xmlns:a16="http://schemas.microsoft.com/office/drawing/2014/main" id="{4DB4D262-8860-8F41-BCA0-AC742AC5601C}"/>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29039" name="TextBox 18">
            <a:extLst>
              <a:ext uri="{FF2B5EF4-FFF2-40B4-BE49-F238E27FC236}">
                <a16:creationId xmlns:a16="http://schemas.microsoft.com/office/drawing/2014/main" id="{BC1DC4D7-8824-D44F-B4F1-7F40E91816F3}"/>
              </a:ext>
            </a:extLst>
          </p:cNvPr>
          <p:cNvSpPr txBox="1">
            <a:spLocks noChangeArrowheads="1"/>
          </p:cNvSpPr>
          <p:nvPr/>
        </p:nvSpPr>
        <p:spPr bwMode="auto">
          <a:xfrm>
            <a:off x="439738" y="5056188"/>
            <a:ext cx="4808537"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Alignments of user query sequence to known structures ranked by confidence.</a:t>
            </a:r>
          </a:p>
        </p:txBody>
      </p:sp>
      <p:sp>
        <p:nvSpPr>
          <p:cNvPr id="40" name="Text Box 4">
            <a:extLst>
              <a:ext uri="{FF2B5EF4-FFF2-40B4-BE49-F238E27FC236}">
                <a16:creationId xmlns:a16="http://schemas.microsoft.com/office/drawing/2014/main" id="{D2162F86-016E-4343-B1AD-24FA8082F297}"/>
              </a:ext>
            </a:extLst>
          </p:cNvPr>
          <p:cNvSpPr txBox="1">
            <a:spLocks noChangeArrowheads="1"/>
          </p:cNvSpPr>
          <p:nvPr/>
        </p:nvSpPr>
        <p:spPr bwMode="auto">
          <a:xfrm>
            <a:off x="5464175" y="5056188"/>
            <a:ext cx="3336925" cy="461962"/>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GB" sz="2400" b="1" dirty="0">
                <a:solidFill>
                  <a:schemeClr val="accent6">
                    <a:lumMod val="75000"/>
                  </a:schemeClr>
                </a:solidFill>
                <a:latin typeface="Courier New" charset="0"/>
                <a:ea typeface="+mn-ea"/>
              </a:rPr>
              <a:t>ARDL</a:t>
            </a:r>
            <a:r>
              <a:rPr lang="en-GB" sz="2400" dirty="0">
                <a:solidFill>
                  <a:schemeClr val="accent6">
                    <a:lumMod val="75000"/>
                  </a:schemeClr>
                </a:solidFill>
                <a:latin typeface="Courier New" charset="0"/>
                <a:ea typeface="+mn-ea"/>
              </a:rPr>
              <a:t>--</a:t>
            </a:r>
            <a:r>
              <a:rPr lang="en-GB" sz="2400" b="1" dirty="0">
                <a:solidFill>
                  <a:schemeClr val="accent6">
                    <a:lumMod val="75000"/>
                  </a:schemeClr>
                </a:solidFill>
                <a:latin typeface="Courier New" charset="0"/>
                <a:ea typeface="+mn-ea"/>
              </a:rPr>
              <a:t>VIPM</a:t>
            </a:r>
            <a:r>
              <a:rPr lang="en-GB" sz="2400" dirty="0">
                <a:solidFill>
                  <a:schemeClr val="accent6">
                    <a:lumMod val="75000"/>
                  </a:schemeClr>
                </a:solidFill>
                <a:latin typeface="Courier New" charset="0"/>
                <a:ea typeface="+mn-ea"/>
              </a:rPr>
              <a:t>IY</a:t>
            </a:r>
            <a:r>
              <a:rPr lang="en-GB" sz="2400" b="1" dirty="0">
                <a:solidFill>
                  <a:schemeClr val="accent6">
                    <a:lumMod val="75000"/>
                  </a:schemeClr>
                </a:solidFill>
                <a:latin typeface="Courier New" charset="0"/>
                <a:ea typeface="+mn-ea"/>
              </a:rPr>
              <a:t>CGHGY</a:t>
            </a:r>
          </a:p>
        </p:txBody>
      </p:sp>
      <p:sp>
        <p:nvSpPr>
          <p:cNvPr id="129041" name="Text Box 5">
            <a:extLst>
              <a:ext uri="{FF2B5EF4-FFF2-40B4-BE49-F238E27FC236}">
                <a16:creationId xmlns:a16="http://schemas.microsoft.com/office/drawing/2014/main" id="{336DB378-6331-1749-8906-936F2E55E2D8}"/>
              </a:ext>
            </a:extLst>
          </p:cNvPr>
          <p:cNvSpPr txBox="1">
            <a:spLocks noChangeArrowheads="1"/>
          </p:cNvSpPr>
          <p:nvPr/>
        </p:nvSpPr>
        <p:spPr bwMode="auto">
          <a:xfrm>
            <a:off x="5464175" y="5416550"/>
            <a:ext cx="33369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2400" b="1">
                <a:latin typeface="Courier New" panose="02070309020205020404" pitchFamily="49" charset="0"/>
              </a:rPr>
              <a:t>AFDL</a:t>
            </a:r>
            <a:r>
              <a:rPr lang="en-GB" altLang="en-US" sz="2400">
                <a:latin typeface="Courier New" panose="02070309020205020404" pitchFamily="49" charset="0"/>
              </a:rPr>
              <a:t>CD</a:t>
            </a:r>
            <a:r>
              <a:rPr lang="en-GB" altLang="en-US" sz="2400" b="1">
                <a:latin typeface="Courier New" panose="02070309020205020404" pitchFamily="49" charset="0"/>
              </a:rPr>
              <a:t>LIPV</a:t>
            </a:r>
            <a:r>
              <a:rPr lang="en-GB" altLang="en-US" sz="2400">
                <a:latin typeface="Courier New" panose="02070309020205020404" pitchFamily="49" charset="0"/>
              </a:rPr>
              <a:t>--</a:t>
            </a:r>
            <a:r>
              <a:rPr lang="en-GB" altLang="en-US" sz="2400" b="1">
                <a:latin typeface="Courier New" panose="02070309020205020404" pitchFamily="49" charset="0"/>
              </a:rPr>
              <a:t>CGMAY</a:t>
            </a:r>
          </a:p>
        </p:txBody>
      </p:sp>
      <p:sp>
        <p:nvSpPr>
          <p:cNvPr id="129042" name="TextBox 41">
            <a:extLst>
              <a:ext uri="{FF2B5EF4-FFF2-40B4-BE49-F238E27FC236}">
                <a16:creationId xmlns:a16="http://schemas.microsoft.com/office/drawing/2014/main" id="{D3806B68-E82F-3446-8373-83D18C1210D8}"/>
              </a:ext>
            </a:extLst>
          </p:cNvPr>
          <p:cNvSpPr txBox="1">
            <a:spLocks noChangeArrowheads="1"/>
          </p:cNvSpPr>
          <p:nvPr/>
        </p:nvSpPr>
        <p:spPr bwMode="auto">
          <a:xfrm>
            <a:off x="5711825" y="5878513"/>
            <a:ext cx="29337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Sequence of known structure</a:t>
            </a:r>
          </a:p>
        </p:txBody>
      </p:sp>
      <p:sp>
        <p:nvSpPr>
          <p:cNvPr id="2" name="Rettangolo 1">
            <a:extLst>
              <a:ext uri="{FF2B5EF4-FFF2-40B4-BE49-F238E27FC236}">
                <a16:creationId xmlns:a16="http://schemas.microsoft.com/office/drawing/2014/main" id="{C96E6F79-873E-7F4B-9986-D0EE6011045A}"/>
              </a:ext>
            </a:extLst>
          </p:cNvPr>
          <p:cNvSpPr/>
          <p:nvPr/>
        </p:nvSpPr>
        <p:spPr>
          <a:xfrm>
            <a:off x="6962775" y="4730750"/>
            <a:ext cx="1725613" cy="368300"/>
          </a:xfrm>
          <a:prstGeom prst="rect">
            <a:avLst/>
          </a:prstGeom>
        </p:spPr>
        <p:txBody>
          <a:bodyPr wrap="none">
            <a:spAutoFit/>
          </a:bodyPr>
          <a:lstStyle/>
          <a:p>
            <a:pPr algn="ctr" eaLnBrk="1" fontAlgn="auto" hangingPunct="1">
              <a:spcBef>
                <a:spcPts val="0"/>
              </a:spcBef>
              <a:spcAft>
                <a:spcPts val="0"/>
              </a:spcAft>
              <a:defRPr/>
            </a:pPr>
            <a:r>
              <a:rPr lang="en-US" dirty="0">
                <a:solidFill>
                  <a:schemeClr val="accent6">
                    <a:lumMod val="75000"/>
                  </a:schemeClr>
                </a:solidFill>
                <a:latin typeface="+mn-lt"/>
                <a:ea typeface="+mn-ea"/>
              </a:rPr>
              <a:t>Query Sequence</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F1D08C-B783-4E46-97E1-AADD2D319730}"/>
              </a:ext>
            </a:extLst>
          </p:cNvPr>
          <p:cNvSpPr txBox="1"/>
          <p:nvPr/>
        </p:nvSpPr>
        <p:spPr>
          <a:xfrm>
            <a:off x="439738" y="1209675"/>
            <a:ext cx="20050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7" name="Rounded Rectangle 6">
            <a:extLst>
              <a:ext uri="{FF2B5EF4-FFF2-40B4-BE49-F238E27FC236}">
                <a16:creationId xmlns:a16="http://schemas.microsoft.com/office/drawing/2014/main" id="{6CC4E6B9-F1C6-1943-ACEF-F4D811E9F91A}"/>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a16="http://schemas.microsoft.com/office/drawing/2014/main" id="{80BF9185-08DF-AF42-9DF2-6DFCDB765605}"/>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0052" name="TextBox 8">
            <a:extLst>
              <a:ext uri="{FF2B5EF4-FFF2-40B4-BE49-F238E27FC236}">
                <a16:creationId xmlns:a16="http://schemas.microsoft.com/office/drawing/2014/main" id="{942347C4-1AEF-F84A-A63F-5CFA918538C4}"/>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10" name="Rounded Rectangle 9">
            <a:extLst>
              <a:ext uri="{FF2B5EF4-FFF2-40B4-BE49-F238E27FC236}">
                <a16:creationId xmlns:a16="http://schemas.microsoft.com/office/drawing/2014/main" id="{05818D1F-8C82-A24A-8889-73FAC1F52BBF}"/>
              </a:ext>
            </a:extLst>
          </p:cNvPr>
          <p:cNvSpPr>
            <a:spLocks noChangeArrowheads="1"/>
          </p:cNvSpPr>
          <p:nvPr/>
        </p:nvSpPr>
        <p:spPr bwMode="auto">
          <a:xfrm>
            <a:off x="4849813" y="2493963"/>
            <a:ext cx="1849437" cy="162083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Hidden Markov Model DB of </a:t>
            </a:r>
            <a:r>
              <a:rPr lang="en-US" b="1" dirty="0">
                <a:latin typeface="+mn-lt"/>
                <a:ea typeface="+mn-ea"/>
              </a:rPr>
              <a:t>KNOWN</a:t>
            </a:r>
          </a:p>
          <a:p>
            <a:pPr algn="ctr" eaLnBrk="1" fontAlgn="auto" hangingPunct="1">
              <a:spcBef>
                <a:spcPts val="0"/>
              </a:spcBef>
              <a:spcAft>
                <a:spcPts val="0"/>
              </a:spcAft>
              <a:defRPr/>
            </a:pPr>
            <a:r>
              <a:rPr lang="en-US" b="1" dirty="0">
                <a:latin typeface="+mn-lt"/>
                <a:ea typeface="+mn-ea"/>
              </a:rPr>
              <a:t>STRUCTURES</a:t>
            </a:r>
          </a:p>
        </p:txBody>
      </p:sp>
      <p:cxnSp>
        <p:nvCxnSpPr>
          <p:cNvPr id="28" name="Straight Connector 27">
            <a:extLst>
              <a:ext uri="{FF2B5EF4-FFF2-40B4-BE49-F238E27FC236}">
                <a16:creationId xmlns:a16="http://schemas.microsoft.com/office/drawing/2014/main" id="{5BAD28D5-9F99-BC4A-9AEC-CE2CBC23B1AE}"/>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9" name="Straight Connector 28">
            <a:extLst>
              <a:ext uri="{FF2B5EF4-FFF2-40B4-BE49-F238E27FC236}">
                <a16:creationId xmlns:a16="http://schemas.microsoft.com/office/drawing/2014/main" id="{9530ADA4-211E-CE41-84C4-D501133D3E2F}"/>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0" name="Straight Connector 29">
            <a:extLst>
              <a:ext uri="{FF2B5EF4-FFF2-40B4-BE49-F238E27FC236}">
                <a16:creationId xmlns:a16="http://schemas.microsoft.com/office/drawing/2014/main" id="{118F6260-61F1-4A4F-8C36-D76E8A4F5171}"/>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1" name="Straight Connector 30">
            <a:extLst>
              <a:ext uri="{FF2B5EF4-FFF2-40B4-BE49-F238E27FC236}">
                <a16:creationId xmlns:a16="http://schemas.microsoft.com/office/drawing/2014/main" id="{23A392D5-CC09-EF4C-873F-F1C286125F0A}"/>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2" name="Straight Connector 31">
            <a:extLst>
              <a:ext uri="{FF2B5EF4-FFF2-40B4-BE49-F238E27FC236}">
                <a16:creationId xmlns:a16="http://schemas.microsoft.com/office/drawing/2014/main" id="{5CCA75D9-4269-CA41-820B-C49954E5AD93}"/>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35" name="Right Arrow 34">
            <a:extLst>
              <a:ext uri="{FF2B5EF4-FFF2-40B4-BE49-F238E27FC236}">
                <a16:creationId xmlns:a16="http://schemas.microsoft.com/office/drawing/2014/main" id="{FECB06C1-C895-F14F-B55D-84DA59756A5B}"/>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6" name="Curved Right Arrow 35">
            <a:extLst>
              <a:ext uri="{FF2B5EF4-FFF2-40B4-BE49-F238E27FC236}">
                <a16:creationId xmlns:a16="http://schemas.microsoft.com/office/drawing/2014/main" id="{D905066A-A406-1641-AC8C-7B4BF13D677C}"/>
              </a:ext>
            </a:extLst>
          </p:cNvPr>
          <p:cNvSpPr>
            <a:spLocks noChangeArrowheads="1"/>
          </p:cNvSpPr>
          <p:nvPr/>
        </p:nvSpPr>
        <p:spPr bwMode="auto">
          <a:xfrm>
            <a:off x="6854825" y="1885950"/>
            <a:ext cx="646113" cy="2844800"/>
          </a:xfrm>
          <a:prstGeom prst="curvedRightArrow">
            <a:avLst>
              <a:gd name="adj1" fmla="val 25011"/>
              <a:gd name="adj2" fmla="val 50002"/>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30061" name="TextBox 36">
            <a:extLst>
              <a:ext uri="{FF2B5EF4-FFF2-40B4-BE49-F238E27FC236}">
                <a16:creationId xmlns:a16="http://schemas.microsoft.com/office/drawing/2014/main" id="{BF2325F6-D3FE-4E4D-8170-5912178F1F79}"/>
              </a:ext>
            </a:extLst>
          </p:cNvPr>
          <p:cNvSpPr txBox="1">
            <a:spLocks noChangeArrowheads="1"/>
          </p:cNvSpPr>
          <p:nvPr/>
        </p:nvSpPr>
        <p:spPr bwMode="auto">
          <a:xfrm>
            <a:off x="7356475" y="2719388"/>
            <a:ext cx="133191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HMM-HMM </a:t>
            </a:r>
          </a:p>
          <a:p>
            <a:pPr eaLnBrk="1" hangingPunct="1">
              <a:spcBef>
                <a:spcPct val="0"/>
              </a:spcBef>
              <a:buFontTx/>
              <a:buNone/>
            </a:pPr>
            <a:r>
              <a:rPr lang="en-US" altLang="en-US" sz="1800"/>
              <a:t>matching</a:t>
            </a:r>
          </a:p>
        </p:txBody>
      </p:sp>
      <p:sp>
        <p:nvSpPr>
          <p:cNvPr id="27" name="Rectangle 26">
            <a:extLst>
              <a:ext uri="{FF2B5EF4-FFF2-40B4-BE49-F238E27FC236}">
                <a16:creationId xmlns:a16="http://schemas.microsoft.com/office/drawing/2014/main" id="{ED0E6CC4-1A6F-D04B-90C9-D8361051A533}"/>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40" name="Text Box 4">
            <a:extLst>
              <a:ext uri="{FF2B5EF4-FFF2-40B4-BE49-F238E27FC236}">
                <a16:creationId xmlns:a16="http://schemas.microsoft.com/office/drawing/2014/main" id="{64ECCF73-CFDD-9B4A-B55C-5094B581A313}"/>
              </a:ext>
            </a:extLst>
          </p:cNvPr>
          <p:cNvSpPr txBox="1">
            <a:spLocks noChangeArrowheads="1"/>
          </p:cNvSpPr>
          <p:nvPr/>
        </p:nvSpPr>
        <p:spPr bwMode="auto">
          <a:xfrm>
            <a:off x="5464175" y="5056188"/>
            <a:ext cx="3336925" cy="461962"/>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GB" sz="2400" b="1" dirty="0">
                <a:solidFill>
                  <a:schemeClr val="accent6">
                    <a:lumMod val="75000"/>
                  </a:schemeClr>
                </a:solidFill>
                <a:latin typeface="Courier New" charset="0"/>
                <a:ea typeface="+mn-ea"/>
              </a:rPr>
              <a:t>ARDL</a:t>
            </a:r>
            <a:r>
              <a:rPr lang="en-GB" sz="2400" dirty="0">
                <a:solidFill>
                  <a:schemeClr val="accent6">
                    <a:lumMod val="75000"/>
                  </a:schemeClr>
                </a:solidFill>
                <a:latin typeface="Courier New" charset="0"/>
                <a:ea typeface="+mn-ea"/>
              </a:rPr>
              <a:t>--</a:t>
            </a:r>
            <a:r>
              <a:rPr lang="en-GB" sz="2400" b="1" dirty="0">
                <a:solidFill>
                  <a:schemeClr val="accent6">
                    <a:lumMod val="75000"/>
                  </a:schemeClr>
                </a:solidFill>
                <a:latin typeface="Courier New" charset="0"/>
                <a:ea typeface="+mn-ea"/>
              </a:rPr>
              <a:t>VIPM</a:t>
            </a:r>
            <a:r>
              <a:rPr lang="en-GB" sz="2400" dirty="0">
                <a:solidFill>
                  <a:schemeClr val="accent6">
                    <a:lumMod val="75000"/>
                  </a:schemeClr>
                </a:solidFill>
                <a:latin typeface="Courier New" charset="0"/>
                <a:ea typeface="+mn-ea"/>
              </a:rPr>
              <a:t>IY</a:t>
            </a:r>
            <a:r>
              <a:rPr lang="en-GB" sz="2400" b="1" dirty="0">
                <a:solidFill>
                  <a:schemeClr val="accent6">
                    <a:lumMod val="75000"/>
                  </a:schemeClr>
                </a:solidFill>
                <a:latin typeface="Courier New" charset="0"/>
                <a:ea typeface="+mn-ea"/>
              </a:rPr>
              <a:t>CGHGY</a:t>
            </a:r>
          </a:p>
        </p:txBody>
      </p:sp>
      <p:sp>
        <p:nvSpPr>
          <p:cNvPr id="130064" name="Text Box 5">
            <a:extLst>
              <a:ext uri="{FF2B5EF4-FFF2-40B4-BE49-F238E27FC236}">
                <a16:creationId xmlns:a16="http://schemas.microsoft.com/office/drawing/2014/main" id="{7BCB84BA-479B-B043-BB82-783F16CE4416}"/>
              </a:ext>
            </a:extLst>
          </p:cNvPr>
          <p:cNvSpPr txBox="1">
            <a:spLocks noChangeArrowheads="1"/>
          </p:cNvSpPr>
          <p:nvPr/>
        </p:nvSpPr>
        <p:spPr bwMode="auto">
          <a:xfrm>
            <a:off x="5464175" y="5416550"/>
            <a:ext cx="33369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2400" b="1">
                <a:latin typeface="Courier New" panose="02070309020205020404" pitchFamily="49" charset="0"/>
              </a:rPr>
              <a:t>AFDL</a:t>
            </a:r>
            <a:r>
              <a:rPr lang="en-GB" altLang="en-US" sz="2400">
                <a:latin typeface="Courier New" panose="02070309020205020404" pitchFamily="49" charset="0"/>
              </a:rPr>
              <a:t>CD</a:t>
            </a:r>
            <a:r>
              <a:rPr lang="en-GB" altLang="en-US" sz="2400" b="1">
                <a:latin typeface="Courier New" panose="02070309020205020404" pitchFamily="49" charset="0"/>
              </a:rPr>
              <a:t>LIPV</a:t>
            </a:r>
            <a:r>
              <a:rPr lang="en-GB" altLang="en-US" sz="2400">
                <a:latin typeface="Courier New" panose="02070309020205020404" pitchFamily="49" charset="0"/>
              </a:rPr>
              <a:t>--</a:t>
            </a:r>
            <a:r>
              <a:rPr lang="en-GB" altLang="en-US" sz="2400" b="1">
                <a:latin typeface="Courier New" panose="02070309020205020404" pitchFamily="49" charset="0"/>
              </a:rPr>
              <a:t>CGMAY</a:t>
            </a:r>
          </a:p>
        </p:txBody>
      </p:sp>
      <p:sp>
        <p:nvSpPr>
          <p:cNvPr id="130065" name="TextBox 41">
            <a:extLst>
              <a:ext uri="{FF2B5EF4-FFF2-40B4-BE49-F238E27FC236}">
                <a16:creationId xmlns:a16="http://schemas.microsoft.com/office/drawing/2014/main" id="{DF8800FD-32A8-1F4D-892D-234EA065400B}"/>
              </a:ext>
            </a:extLst>
          </p:cNvPr>
          <p:cNvSpPr txBox="1">
            <a:spLocks noChangeArrowheads="1"/>
          </p:cNvSpPr>
          <p:nvPr/>
        </p:nvSpPr>
        <p:spPr bwMode="auto">
          <a:xfrm>
            <a:off x="5711825" y="5878513"/>
            <a:ext cx="29337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Sequence of known structure</a:t>
            </a:r>
          </a:p>
        </p:txBody>
      </p:sp>
      <p:pic>
        <p:nvPicPr>
          <p:cNvPr id="130066" name="Picture 19">
            <a:extLst>
              <a:ext uri="{FF2B5EF4-FFF2-40B4-BE49-F238E27FC236}">
                <a16:creationId xmlns:a16="http://schemas.microsoft.com/office/drawing/2014/main" id="{9C1B5ABC-8E78-5A41-925A-823EC2CABC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25" y="4933950"/>
            <a:ext cx="1411288"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ight Arrow 20">
            <a:extLst>
              <a:ext uri="{FF2B5EF4-FFF2-40B4-BE49-F238E27FC236}">
                <a16:creationId xmlns:a16="http://schemas.microsoft.com/office/drawing/2014/main" id="{1A0546D6-B602-0548-9F53-A6F70BBAC5AE}"/>
              </a:ext>
            </a:extLst>
          </p:cNvPr>
          <p:cNvSpPr>
            <a:spLocks noChangeArrowheads="1"/>
          </p:cNvSpPr>
          <p:nvPr/>
        </p:nvSpPr>
        <p:spPr bwMode="auto">
          <a:xfrm rot="10800000">
            <a:off x="3671888" y="5416550"/>
            <a:ext cx="974725" cy="369888"/>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0068" name="TextBox 21">
            <a:extLst>
              <a:ext uri="{FF2B5EF4-FFF2-40B4-BE49-F238E27FC236}">
                <a16:creationId xmlns:a16="http://schemas.microsoft.com/office/drawing/2014/main" id="{4AB13D07-5146-F240-8438-3DC44E574843}"/>
              </a:ext>
            </a:extLst>
          </p:cNvPr>
          <p:cNvSpPr txBox="1">
            <a:spLocks noChangeArrowheads="1"/>
          </p:cNvSpPr>
          <p:nvPr/>
        </p:nvSpPr>
        <p:spPr bwMode="auto">
          <a:xfrm>
            <a:off x="439738" y="5416550"/>
            <a:ext cx="11223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3D-Model</a:t>
            </a:r>
          </a:p>
        </p:txBody>
      </p:sp>
      <p:sp>
        <p:nvSpPr>
          <p:cNvPr id="23" name="Rettangolo 22">
            <a:extLst>
              <a:ext uri="{FF2B5EF4-FFF2-40B4-BE49-F238E27FC236}">
                <a16:creationId xmlns:a16="http://schemas.microsoft.com/office/drawing/2014/main" id="{BC2A1674-BA19-1842-B157-8988A54E3408}"/>
              </a:ext>
            </a:extLst>
          </p:cNvPr>
          <p:cNvSpPr/>
          <p:nvPr/>
        </p:nvSpPr>
        <p:spPr>
          <a:xfrm>
            <a:off x="6962775" y="4730750"/>
            <a:ext cx="1725613" cy="368300"/>
          </a:xfrm>
          <a:prstGeom prst="rect">
            <a:avLst/>
          </a:prstGeom>
        </p:spPr>
        <p:txBody>
          <a:bodyPr wrap="none">
            <a:spAutoFit/>
          </a:bodyPr>
          <a:lstStyle/>
          <a:p>
            <a:pPr algn="ctr" eaLnBrk="1" fontAlgn="auto" hangingPunct="1">
              <a:spcBef>
                <a:spcPts val="0"/>
              </a:spcBef>
              <a:spcAft>
                <a:spcPts val="0"/>
              </a:spcAft>
              <a:defRPr/>
            </a:pPr>
            <a:r>
              <a:rPr lang="en-US" dirty="0">
                <a:solidFill>
                  <a:schemeClr val="accent6">
                    <a:lumMod val="75000"/>
                  </a:schemeClr>
                </a:solidFill>
                <a:latin typeface="+mn-lt"/>
                <a:ea typeface="+mn-ea"/>
              </a:rPr>
              <a:t>Query Sequence</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D2C1E4-5101-C24D-913C-C433395D2776}"/>
              </a:ext>
            </a:extLst>
          </p:cNvPr>
          <p:cNvSpPr txBox="1"/>
          <p:nvPr/>
        </p:nvSpPr>
        <p:spPr>
          <a:xfrm>
            <a:off x="439738" y="1209675"/>
            <a:ext cx="20050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7" name="Rounded Rectangle 6">
            <a:extLst>
              <a:ext uri="{FF2B5EF4-FFF2-40B4-BE49-F238E27FC236}">
                <a16:creationId xmlns:a16="http://schemas.microsoft.com/office/drawing/2014/main" id="{24442792-3316-9B43-A652-61474FE85983}"/>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a16="http://schemas.microsoft.com/office/drawing/2014/main" id="{F1FFA1FD-9F0B-834F-9970-6C76A6254254}"/>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1076" name="TextBox 8">
            <a:extLst>
              <a:ext uri="{FF2B5EF4-FFF2-40B4-BE49-F238E27FC236}">
                <a16:creationId xmlns:a16="http://schemas.microsoft.com/office/drawing/2014/main" id="{74733127-F803-934D-A717-39C44AAEE549}"/>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10" name="Rounded Rectangle 9">
            <a:extLst>
              <a:ext uri="{FF2B5EF4-FFF2-40B4-BE49-F238E27FC236}">
                <a16:creationId xmlns:a16="http://schemas.microsoft.com/office/drawing/2014/main" id="{D3937B17-DFA9-1144-9AF3-F0867F6FC42D}"/>
              </a:ext>
            </a:extLst>
          </p:cNvPr>
          <p:cNvSpPr>
            <a:spLocks noChangeArrowheads="1"/>
          </p:cNvSpPr>
          <p:nvPr/>
        </p:nvSpPr>
        <p:spPr bwMode="auto">
          <a:xfrm>
            <a:off x="4849813" y="2493963"/>
            <a:ext cx="1849437" cy="162083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Hidden Markov Model DB of </a:t>
            </a:r>
            <a:r>
              <a:rPr lang="en-US" b="1" dirty="0">
                <a:latin typeface="+mn-lt"/>
                <a:ea typeface="+mn-ea"/>
              </a:rPr>
              <a:t>KNOWN</a:t>
            </a:r>
          </a:p>
          <a:p>
            <a:pPr algn="ctr" eaLnBrk="1" fontAlgn="auto" hangingPunct="1">
              <a:spcBef>
                <a:spcPts val="0"/>
              </a:spcBef>
              <a:spcAft>
                <a:spcPts val="0"/>
              </a:spcAft>
              <a:defRPr/>
            </a:pPr>
            <a:r>
              <a:rPr lang="en-US" b="1" dirty="0">
                <a:latin typeface="+mn-lt"/>
                <a:ea typeface="+mn-ea"/>
              </a:rPr>
              <a:t>STRUCTURES</a:t>
            </a:r>
          </a:p>
        </p:txBody>
      </p:sp>
      <p:cxnSp>
        <p:nvCxnSpPr>
          <p:cNvPr id="28" name="Straight Connector 27">
            <a:extLst>
              <a:ext uri="{FF2B5EF4-FFF2-40B4-BE49-F238E27FC236}">
                <a16:creationId xmlns:a16="http://schemas.microsoft.com/office/drawing/2014/main" id="{6147E3AD-139B-1640-A27E-A89A008AC50E}"/>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9" name="Straight Connector 28">
            <a:extLst>
              <a:ext uri="{FF2B5EF4-FFF2-40B4-BE49-F238E27FC236}">
                <a16:creationId xmlns:a16="http://schemas.microsoft.com/office/drawing/2014/main" id="{10533CE1-70D3-DA4A-B947-F6ECF8796E15}"/>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0" name="Straight Connector 29">
            <a:extLst>
              <a:ext uri="{FF2B5EF4-FFF2-40B4-BE49-F238E27FC236}">
                <a16:creationId xmlns:a16="http://schemas.microsoft.com/office/drawing/2014/main" id="{076C66C5-B76E-BA4F-A1F8-E2FA629E9E80}"/>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1" name="Straight Connector 30">
            <a:extLst>
              <a:ext uri="{FF2B5EF4-FFF2-40B4-BE49-F238E27FC236}">
                <a16:creationId xmlns:a16="http://schemas.microsoft.com/office/drawing/2014/main" id="{103EEE7E-7813-6F41-A3AC-42DA19F734E7}"/>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2" name="Straight Connector 31">
            <a:extLst>
              <a:ext uri="{FF2B5EF4-FFF2-40B4-BE49-F238E27FC236}">
                <a16:creationId xmlns:a16="http://schemas.microsoft.com/office/drawing/2014/main" id="{9AE49C28-981C-4B42-BAA2-E83EB14E4102}"/>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35" name="Right Arrow 34">
            <a:extLst>
              <a:ext uri="{FF2B5EF4-FFF2-40B4-BE49-F238E27FC236}">
                <a16:creationId xmlns:a16="http://schemas.microsoft.com/office/drawing/2014/main" id="{16F8D36A-636C-9B42-906D-D3255B8F0DCA}"/>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6" name="Curved Right Arrow 35">
            <a:extLst>
              <a:ext uri="{FF2B5EF4-FFF2-40B4-BE49-F238E27FC236}">
                <a16:creationId xmlns:a16="http://schemas.microsoft.com/office/drawing/2014/main" id="{3286EE88-3450-9A48-9F1A-6F7EA3C82F11}"/>
              </a:ext>
            </a:extLst>
          </p:cNvPr>
          <p:cNvSpPr>
            <a:spLocks noChangeArrowheads="1"/>
          </p:cNvSpPr>
          <p:nvPr/>
        </p:nvSpPr>
        <p:spPr bwMode="auto">
          <a:xfrm>
            <a:off x="6854825" y="1885950"/>
            <a:ext cx="646113" cy="2844800"/>
          </a:xfrm>
          <a:prstGeom prst="curvedRightArrow">
            <a:avLst>
              <a:gd name="adj1" fmla="val 25011"/>
              <a:gd name="adj2" fmla="val 50002"/>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31085" name="TextBox 36">
            <a:extLst>
              <a:ext uri="{FF2B5EF4-FFF2-40B4-BE49-F238E27FC236}">
                <a16:creationId xmlns:a16="http://schemas.microsoft.com/office/drawing/2014/main" id="{87DF5FEF-3903-3445-A99D-24FE34AFDFCF}"/>
              </a:ext>
            </a:extLst>
          </p:cNvPr>
          <p:cNvSpPr txBox="1">
            <a:spLocks noChangeArrowheads="1"/>
          </p:cNvSpPr>
          <p:nvPr/>
        </p:nvSpPr>
        <p:spPr bwMode="auto">
          <a:xfrm>
            <a:off x="7356475" y="2719388"/>
            <a:ext cx="133191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HMM-HMM </a:t>
            </a:r>
          </a:p>
          <a:p>
            <a:pPr eaLnBrk="1" hangingPunct="1">
              <a:spcBef>
                <a:spcPct val="0"/>
              </a:spcBef>
              <a:buFontTx/>
              <a:buNone/>
            </a:pPr>
            <a:r>
              <a:rPr lang="en-US" altLang="en-US" sz="1800"/>
              <a:t>matching</a:t>
            </a:r>
          </a:p>
        </p:txBody>
      </p:sp>
      <p:sp>
        <p:nvSpPr>
          <p:cNvPr id="27" name="Rectangle 26">
            <a:extLst>
              <a:ext uri="{FF2B5EF4-FFF2-40B4-BE49-F238E27FC236}">
                <a16:creationId xmlns:a16="http://schemas.microsoft.com/office/drawing/2014/main" id="{C977B873-50A9-B847-A0C9-D4400C8F8199}"/>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40" name="Text Box 4">
            <a:extLst>
              <a:ext uri="{FF2B5EF4-FFF2-40B4-BE49-F238E27FC236}">
                <a16:creationId xmlns:a16="http://schemas.microsoft.com/office/drawing/2014/main" id="{3C0491C4-B6CE-E644-8C69-447571B185AA}"/>
              </a:ext>
            </a:extLst>
          </p:cNvPr>
          <p:cNvSpPr txBox="1">
            <a:spLocks noChangeArrowheads="1"/>
          </p:cNvSpPr>
          <p:nvPr/>
        </p:nvSpPr>
        <p:spPr bwMode="auto">
          <a:xfrm>
            <a:off x="5464175" y="5056188"/>
            <a:ext cx="3336925" cy="461962"/>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GB" sz="2400" b="1" dirty="0">
                <a:solidFill>
                  <a:schemeClr val="accent6">
                    <a:lumMod val="75000"/>
                  </a:schemeClr>
                </a:solidFill>
                <a:latin typeface="Courier New" charset="0"/>
                <a:ea typeface="+mn-ea"/>
              </a:rPr>
              <a:t>ARDL</a:t>
            </a:r>
            <a:r>
              <a:rPr lang="en-GB" sz="2400" dirty="0">
                <a:solidFill>
                  <a:schemeClr val="accent6">
                    <a:lumMod val="75000"/>
                  </a:schemeClr>
                </a:solidFill>
                <a:latin typeface="Courier New" charset="0"/>
                <a:ea typeface="+mn-ea"/>
              </a:rPr>
              <a:t>--</a:t>
            </a:r>
            <a:r>
              <a:rPr lang="en-GB" sz="2400" b="1" dirty="0">
                <a:solidFill>
                  <a:schemeClr val="accent6">
                    <a:lumMod val="75000"/>
                  </a:schemeClr>
                </a:solidFill>
                <a:latin typeface="Courier New" charset="0"/>
                <a:ea typeface="+mn-ea"/>
              </a:rPr>
              <a:t>VIPM</a:t>
            </a:r>
            <a:r>
              <a:rPr lang="en-GB" sz="2400" dirty="0">
                <a:solidFill>
                  <a:schemeClr val="accent6">
                    <a:lumMod val="75000"/>
                  </a:schemeClr>
                </a:solidFill>
                <a:latin typeface="Courier New" charset="0"/>
                <a:ea typeface="+mn-ea"/>
              </a:rPr>
              <a:t>IY</a:t>
            </a:r>
            <a:r>
              <a:rPr lang="en-GB" sz="2400" b="1" dirty="0">
                <a:solidFill>
                  <a:schemeClr val="accent6">
                    <a:lumMod val="75000"/>
                  </a:schemeClr>
                </a:solidFill>
                <a:latin typeface="Courier New" charset="0"/>
                <a:ea typeface="+mn-ea"/>
              </a:rPr>
              <a:t>CGHGY</a:t>
            </a:r>
          </a:p>
        </p:txBody>
      </p:sp>
      <p:sp>
        <p:nvSpPr>
          <p:cNvPr id="131088" name="Text Box 5">
            <a:extLst>
              <a:ext uri="{FF2B5EF4-FFF2-40B4-BE49-F238E27FC236}">
                <a16:creationId xmlns:a16="http://schemas.microsoft.com/office/drawing/2014/main" id="{5A9F995C-7EDD-8E49-958C-F1AADFC20FD7}"/>
              </a:ext>
            </a:extLst>
          </p:cNvPr>
          <p:cNvSpPr txBox="1">
            <a:spLocks noChangeArrowheads="1"/>
          </p:cNvSpPr>
          <p:nvPr/>
        </p:nvSpPr>
        <p:spPr bwMode="auto">
          <a:xfrm>
            <a:off x="5464175" y="5416550"/>
            <a:ext cx="33369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2400" b="1">
                <a:latin typeface="Courier New" panose="02070309020205020404" pitchFamily="49" charset="0"/>
              </a:rPr>
              <a:t>AFDL</a:t>
            </a:r>
            <a:r>
              <a:rPr lang="en-GB" altLang="en-US" sz="2400">
                <a:latin typeface="Courier New" panose="02070309020205020404" pitchFamily="49" charset="0"/>
              </a:rPr>
              <a:t>CD</a:t>
            </a:r>
            <a:r>
              <a:rPr lang="en-GB" altLang="en-US" sz="2400" b="1">
                <a:latin typeface="Courier New" panose="02070309020205020404" pitchFamily="49" charset="0"/>
              </a:rPr>
              <a:t>LIPV</a:t>
            </a:r>
            <a:r>
              <a:rPr lang="en-GB" altLang="en-US" sz="2400">
                <a:latin typeface="Courier New" panose="02070309020205020404" pitchFamily="49" charset="0"/>
              </a:rPr>
              <a:t>--</a:t>
            </a:r>
            <a:r>
              <a:rPr lang="en-GB" altLang="en-US" sz="2400" b="1">
                <a:latin typeface="Courier New" panose="02070309020205020404" pitchFamily="49" charset="0"/>
              </a:rPr>
              <a:t>CGMAY</a:t>
            </a:r>
          </a:p>
        </p:txBody>
      </p:sp>
      <p:sp>
        <p:nvSpPr>
          <p:cNvPr id="131089" name="TextBox 41">
            <a:extLst>
              <a:ext uri="{FF2B5EF4-FFF2-40B4-BE49-F238E27FC236}">
                <a16:creationId xmlns:a16="http://schemas.microsoft.com/office/drawing/2014/main" id="{ACCA436E-0F66-FE4F-8CC5-D5C75184DDFA}"/>
              </a:ext>
            </a:extLst>
          </p:cNvPr>
          <p:cNvSpPr txBox="1">
            <a:spLocks noChangeArrowheads="1"/>
          </p:cNvSpPr>
          <p:nvPr/>
        </p:nvSpPr>
        <p:spPr bwMode="auto">
          <a:xfrm>
            <a:off x="5711825" y="5878513"/>
            <a:ext cx="29337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Sequence of known structure</a:t>
            </a:r>
          </a:p>
        </p:txBody>
      </p:sp>
      <p:pic>
        <p:nvPicPr>
          <p:cNvPr id="131090" name="Picture 19">
            <a:extLst>
              <a:ext uri="{FF2B5EF4-FFF2-40B4-BE49-F238E27FC236}">
                <a16:creationId xmlns:a16="http://schemas.microsoft.com/office/drawing/2014/main" id="{F2F74A7A-5721-974C-878B-85D609AA59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25" y="4933950"/>
            <a:ext cx="1411288"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ight Arrow 20">
            <a:extLst>
              <a:ext uri="{FF2B5EF4-FFF2-40B4-BE49-F238E27FC236}">
                <a16:creationId xmlns:a16="http://schemas.microsoft.com/office/drawing/2014/main" id="{6B1179CB-A86D-6B41-AF74-B13BDF701E83}"/>
              </a:ext>
            </a:extLst>
          </p:cNvPr>
          <p:cNvSpPr>
            <a:spLocks noChangeArrowheads="1"/>
          </p:cNvSpPr>
          <p:nvPr/>
        </p:nvSpPr>
        <p:spPr bwMode="auto">
          <a:xfrm rot="10800000">
            <a:off x="3671888" y="5416550"/>
            <a:ext cx="974725" cy="369888"/>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1092" name="TextBox 21">
            <a:extLst>
              <a:ext uri="{FF2B5EF4-FFF2-40B4-BE49-F238E27FC236}">
                <a16:creationId xmlns:a16="http://schemas.microsoft.com/office/drawing/2014/main" id="{4CD73635-6DBF-9545-82BE-15C60C8A56A7}"/>
              </a:ext>
            </a:extLst>
          </p:cNvPr>
          <p:cNvSpPr txBox="1">
            <a:spLocks noChangeArrowheads="1"/>
          </p:cNvSpPr>
          <p:nvPr/>
        </p:nvSpPr>
        <p:spPr bwMode="auto">
          <a:xfrm>
            <a:off x="439738" y="2719388"/>
            <a:ext cx="3300412"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953735"/>
                </a:solidFill>
              </a:rPr>
              <a:t>Very powerful – </a:t>
            </a:r>
          </a:p>
          <a:p>
            <a:pPr eaLnBrk="1" hangingPunct="1">
              <a:spcBef>
                <a:spcPct val="0"/>
              </a:spcBef>
              <a:buFontTx/>
              <a:buNone/>
            </a:pPr>
            <a:r>
              <a:rPr lang="en-US" altLang="en-US" sz="1800" b="1">
                <a:solidFill>
                  <a:srgbClr val="953735"/>
                </a:solidFill>
              </a:rPr>
              <a:t>able to reliably detect extremely </a:t>
            </a:r>
          </a:p>
          <a:p>
            <a:pPr eaLnBrk="1" hangingPunct="1">
              <a:spcBef>
                <a:spcPct val="0"/>
              </a:spcBef>
              <a:buFontTx/>
              <a:buNone/>
            </a:pPr>
            <a:r>
              <a:rPr lang="en-US" altLang="en-US" sz="1800" b="1">
                <a:solidFill>
                  <a:srgbClr val="953735"/>
                </a:solidFill>
              </a:rPr>
              <a:t>remote homology</a:t>
            </a:r>
          </a:p>
        </p:txBody>
      </p:sp>
      <p:sp>
        <p:nvSpPr>
          <p:cNvPr id="131093" name="TextBox 22">
            <a:extLst>
              <a:ext uri="{FF2B5EF4-FFF2-40B4-BE49-F238E27FC236}">
                <a16:creationId xmlns:a16="http://schemas.microsoft.com/office/drawing/2014/main" id="{50C04225-EC81-D44B-B89B-5B247A90C667}"/>
              </a:ext>
            </a:extLst>
          </p:cNvPr>
          <p:cNvSpPr txBox="1">
            <a:spLocks noChangeArrowheads="1"/>
          </p:cNvSpPr>
          <p:nvPr/>
        </p:nvSpPr>
        <p:spPr bwMode="auto">
          <a:xfrm>
            <a:off x="439738" y="3911600"/>
            <a:ext cx="397351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953735"/>
                </a:solidFill>
              </a:rPr>
              <a:t>Routinely creates accurate models even </a:t>
            </a:r>
          </a:p>
          <a:p>
            <a:pPr eaLnBrk="1" hangingPunct="1">
              <a:spcBef>
                <a:spcPct val="0"/>
              </a:spcBef>
              <a:buFontTx/>
              <a:buNone/>
            </a:pPr>
            <a:r>
              <a:rPr lang="en-US" altLang="en-US" sz="1800" b="1">
                <a:solidFill>
                  <a:srgbClr val="953735"/>
                </a:solidFill>
              </a:rPr>
              <a:t>when sequence identity is &lt;15%</a:t>
            </a:r>
          </a:p>
        </p:txBody>
      </p:sp>
      <p:sp>
        <p:nvSpPr>
          <p:cNvPr id="131094" name="TextBox 23">
            <a:extLst>
              <a:ext uri="{FF2B5EF4-FFF2-40B4-BE49-F238E27FC236}">
                <a16:creationId xmlns:a16="http://schemas.microsoft.com/office/drawing/2014/main" id="{02F9010A-F42C-9542-92E5-B3BDC0C87AE1}"/>
              </a:ext>
            </a:extLst>
          </p:cNvPr>
          <p:cNvSpPr txBox="1">
            <a:spLocks noChangeArrowheads="1"/>
          </p:cNvSpPr>
          <p:nvPr/>
        </p:nvSpPr>
        <p:spPr bwMode="auto">
          <a:xfrm>
            <a:off x="439738" y="5416550"/>
            <a:ext cx="11223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3D-Model</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egnaposto contenuto 2">
            <a:extLst>
              <a:ext uri="{FF2B5EF4-FFF2-40B4-BE49-F238E27FC236}">
                <a16:creationId xmlns:a16="http://schemas.microsoft.com/office/drawing/2014/main" id="{7819B1D4-4E56-9D41-A8CF-18B3CAB287DE}"/>
              </a:ext>
            </a:extLst>
          </p:cNvPr>
          <p:cNvSpPr>
            <a:spLocks noGrp="1"/>
          </p:cNvSpPr>
          <p:nvPr>
            <p:ph idx="1"/>
          </p:nvPr>
        </p:nvSpPr>
        <p:spPr>
          <a:xfrm>
            <a:off x="457200" y="1406525"/>
            <a:ext cx="8229600" cy="4525963"/>
          </a:xfrm>
        </p:spPr>
        <p:txBody>
          <a:bodyPr/>
          <a:lstStyle/>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Three independent </a:t>
            </a:r>
            <a:r>
              <a:rPr lang="it-IT" altLang="en-US" sz="2400" b="1">
                <a:latin typeface="Arial" panose="020B0604020202020204" pitchFamily="34" charset="0"/>
                <a:ea typeface="ＭＳ Ｐゴシック" panose="020B0600070205080204" pitchFamily="34" charset="-128"/>
                <a:cs typeface="Arial" panose="020B0604020202020204" pitchFamily="34" charset="0"/>
              </a:rPr>
              <a:t>secondary structure prediction</a:t>
            </a:r>
            <a:r>
              <a:rPr lang="it-IT" altLang="en-US" sz="2400">
                <a:latin typeface="Arial" panose="020B0604020202020204" pitchFamily="34" charset="0"/>
                <a:ea typeface="ＭＳ Ｐゴシック" panose="020B0600070205080204" pitchFamily="34" charset="-128"/>
                <a:cs typeface="Arial" panose="020B0604020202020204" pitchFamily="34" charset="0"/>
              </a:rPr>
              <a:t> programs are used in Phyre: Psi-Pred, SSPro and JNet.</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Consensus created</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Disopred prediction </a:t>
            </a:r>
            <a:r>
              <a:rPr lang="it-IT" altLang="en-US" sz="2400" b="1">
                <a:latin typeface="Arial" panose="020B0604020202020204" pitchFamily="34" charset="0"/>
                <a:ea typeface="ＭＳ Ｐゴシック" panose="020B0600070205080204" pitchFamily="34" charset="-128"/>
                <a:cs typeface="Arial" panose="020B0604020202020204" pitchFamily="34" charset="0"/>
              </a:rPr>
              <a:t>of disordered structures</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The profile and secondary structure is then scanned against the fold library using a profile–profile alignment algorithm</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Top 10 scoring alignments are used to build the</a:t>
            </a:r>
            <a:r>
              <a:rPr lang="it-IT" altLang="en-US" sz="2400" b="1">
                <a:latin typeface="Arial" panose="020B0604020202020204" pitchFamily="34" charset="0"/>
                <a:ea typeface="ＭＳ Ｐゴシック" panose="020B0600070205080204" pitchFamily="34" charset="-128"/>
                <a:cs typeface="Arial" panose="020B0604020202020204" pitchFamily="34" charset="0"/>
              </a:rPr>
              <a:t> 3D model of the query</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The </a:t>
            </a:r>
            <a:r>
              <a:rPr lang="it-IT" altLang="en-US" sz="2400" b="1">
                <a:latin typeface="Arial" panose="020B0604020202020204" pitchFamily="34" charset="0"/>
                <a:ea typeface="ＭＳ Ｐゴシック" panose="020B0600070205080204" pitchFamily="34" charset="-128"/>
                <a:cs typeface="Arial" panose="020B0604020202020204" pitchFamily="34" charset="0"/>
              </a:rPr>
              <a:t>model is refine</a:t>
            </a:r>
            <a:r>
              <a:rPr lang="it-IT" altLang="en-US" sz="2400">
                <a:latin typeface="Arial" panose="020B0604020202020204" pitchFamily="34" charset="0"/>
                <a:ea typeface="ＭＳ Ｐゴシック" panose="020B0600070205080204" pitchFamily="34" charset="-128"/>
                <a:cs typeface="Arial" panose="020B0604020202020204" pitchFamily="34" charset="0"/>
              </a:rPr>
              <a:t>d using:</a:t>
            </a:r>
          </a:p>
          <a:p>
            <a:pPr lvl="1"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Loop library and loop reconstruction</a:t>
            </a:r>
          </a:p>
          <a:p>
            <a:pPr lvl="1"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side chain placement according to rotamer library</a:t>
            </a:r>
          </a:p>
        </p:txBody>
      </p:sp>
      <p:sp>
        <p:nvSpPr>
          <p:cNvPr id="4" name="Rectangle 26">
            <a:extLst>
              <a:ext uri="{FF2B5EF4-FFF2-40B4-BE49-F238E27FC236}">
                <a16:creationId xmlns:a16="http://schemas.microsoft.com/office/drawing/2014/main" id="{D5022788-2549-3243-8326-943D01FDB058}"/>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egnaposto contenuto 2">
            <a:extLst>
              <a:ext uri="{FF2B5EF4-FFF2-40B4-BE49-F238E27FC236}">
                <a16:creationId xmlns:a16="http://schemas.microsoft.com/office/drawing/2014/main" id="{BB500FD2-67CD-B845-B771-01E42A71F9AA}"/>
              </a:ext>
            </a:extLst>
          </p:cNvPr>
          <p:cNvSpPr>
            <a:spLocks noGrp="1"/>
          </p:cNvSpPr>
          <p:nvPr>
            <p:ph idx="1"/>
          </p:nvPr>
        </p:nvSpPr>
        <p:spPr>
          <a:xfrm>
            <a:off x="395288" y="1114425"/>
            <a:ext cx="8229600" cy="4525963"/>
          </a:xfrm>
        </p:spPr>
        <p:txBody>
          <a:bodyPr/>
          <a:lstStyle/>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Consider domains separately</a:t>
            </a:r>
          </a:p>
        </p:txBody>
      </p:sp>
      <p:sp>
        <p:nvSpPr>
          <p:cNvPr id="4" name="Rectangle 26">
            <a:extLst>
              <a:ext uri="{FF2B5EF4-FFF2-40B4-BE49-F238E27FC236}">
                <a16:creationId xmlns:a16="http://schemas.microsoft.com/office/drawing/2014/main" id="{3D2BCB48-B039-3F43-B077-E00ECD19CA53}"/>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33123" name="Immagine 1" descr="Screen Shot 2014-09-24 at 3.25.39 PM.png">
            <a:extLst>
              <a:ext uri="{FF2B5EF4-FFF2-40B4-BE49-F238E27FC236}">
                <a16:creationId xmlns:a16="http://schemas.microsoft.com/office/drawing/2014/main" id="{46F2F16B-A114-4040-AB40-A31E9E1AA4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038" y="2090738"/>
            <a:ext cx="6088062" cy="4767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Immagine 4" descr="Screen Shot 2014-09-24 at 3.35.06 PM.png">
            <a:extLst>
              <a:ext uri="{FF2B5EF4-FFF2-40B4-BE49-F238E27FC236}">
                <a16:creationId xmlns:a16="http://schemas.microsoft.com/office/drawing/2014/main" id="{472180A5-C94D-2D48-9CBD-3581D1FCFC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44625"/>
            <a:ext cx="9144000" cy="335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25929</TotalTime>
  <Words>5253</Words>
  <Application>Microsoft Macintosh PowerPoint</Application>
  <PresentationFormat>On-screen Show (4:3)</PresentationFormat>
  <Paragraphs>864</Paragraphs>
  <Slides>107</Slides>
  <Notes>21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107</vt:i4>
      </vt:variant>
    </vt:vector>
  </HeadingPairs>
  <TitlesOfParts>
    <vt:vector size="120" baseType="lpstr">
      <vt:lpstr>ＭＳ Ｐゴシック</vt:lpstr>
      <vt:lpstr>Arial</vt:lpstr>
      <vt:lpstr>Calibri</vt:lpstr>
      <vt:lpstr>Comic Sans MS</vt:lpstr>
      <vt:lpstr>Courier</vt:lpstr>
      <vt:lpstr>Courier New</vt:lpstr>
      <vt:lpstr>Symbol</vt:lpstr>
      <vt:lpstr>Times</vt:lpstr>
      <vt:lpstr>Times New Roman</vt:lpstr>
      <vt:lpstr>Wingdings</vt:lpstr>
      <vt:lpstr>Tema di Office</vt:lpstr>
      <vt:lpstr>圖表</vt:lpstr>
      <vt:lpstr>Equation</vt:lpstr>
      <vt:lpstr>A.A. 2021-2022 CORSO DI METODI MOLECOLARI E BIOINFORMATICA per il CLM in BIOLOGIA EVOLUZIONISTICA Scuola di Scienze, Università di Padova      </vt:lpstr>
      <vt:lpstr>PREDIZIONE DELLA STRUTTURA DI BIOMOLECOLE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X-Ray Crystallography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PSIpred Output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HOMOLOGY MODELLING by steps</vt:lpstr>
      <vt:lpstr>HOMOLOGY MODELLING by steps</vt:lpstr>
      <vt:lpstr>HOMOLOGY MODELLING by steps</vt:lpstr>
      <vt:lpstr>PowerPoint Presentation</vt:lpstr>
      <vt:lpstr>HOMOLOGY MODELLING by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Approach</vt:lpstr>
      <vt:lpstr>Accuracy</vt:lpstr>
    </vt:vector>
  </TitlesOfParts>
  <Company>Università di Padova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PREDIZIONE DELLA STRUTTURA DI BIOMOLECOLE </dc:title>
  <dc:creator>Stefania Bortoluzzi</dc:creator>
  <cp:lastModifiedBy>Microsoft Office User</cp:lastModifiedBy>
  <cp:revision>138</cp:revision>
  <dcterms:created xsi:type="dcterms:W3CDTF">2014-09-05T13:11:53Z</dcterms:created>
  <dcterms:modified xsi:type="dcterms:W3CDTF">2021-11-22T08:37:50Z</dcterms:modified>
</cp:coreProperties>
</file>